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0" r:id="rId5"/>
  </p:sldIdLst>
  <p:sldSz cx="6858000" cy="9906000" type="A4"/>
  <p:notesSz cx="6802438" cy="99345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ntwurf" id="{6E2EF410-7292-4A42-8FC4-F9F49D0AA65E}">
          <p14:sldIdLst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75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CD0"/>
    <a:srgbClr val="3C3C3C"/>
    <a:srgbClr val="FFFFFF"/>
    <a:srgbClr val="C4C4C4"/>
    <a:srgbClr val="000000"/>
    <a:srgbClr val="0086BC"/>
    <a:srgbClr val="008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204" y="90"/>
      </p:cViewPr>
      <p:guideLst>
        <p:guide orient="horz" pos="307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758345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866409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873402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267815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100596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111557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566864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87597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72701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964917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742902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47CA3-16B2-4683-812D-6676107A3C96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9C7E9-BEFC-42A1-B3E1-77948FFFCE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7542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13" Type="http://schemas.openxmlformats.org/officeDocument/2006/relationships/image" Target="../media/image10.png"/><Relationship Id="rId18" Type="http://schemas.openxmlformats.org/officeDocument/2006/relationships/image" Target="../media/image15.svg"/><Relationship Id="rId3" Type="http://schemas.openxmlformats.org/officeDocument/2006/relationships/hyperlink" Target="mailto:hr@amphos.de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svg"/><Relationship Id="rId17" Type="http://schemas.openxmlformats.org/officeDocument/2006/relationships/image" Target="../media/image14.png"/><Relationship Id="rId2" Type="http://schemas.openxmlformats.org/officeDocument/2006/relationships/hyperlink" Target="http://www.amphos.de/" TargetMode="External"/><Relationship Id="rId16" Type="http://schemas.openxmlformats.org/officeDocument/2006/relationships/image" Target="../media/image13.svg"/><Relationship Id="rId20" Type="http://schemas.openxmlformats.org/officeDocument/2006/relationships/image" Target="../media/image17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sv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svg"/><Relationship Id="rId19" Type="http://schemas.openxmlformats.org/officeDocument/2006/relationships/image" Target="../media/image16.png"/><Relationship Id="rId4" Type="http://schemas.openxmlformats.org/officeDocument/2006/relationships/image" Target="../media/image1.jpeg"/><Relationship Id="rId9" Type="http://schemas.openxmlformats.org/officeDocument/2006/relationships/image" Target="../media/image6.png"/><Relationship Id="rId1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469185" y="2776579"/>
            <a:ext cx="5910596" cy="26804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07000"/>
              </a:lnSpc>
            </a:pPr>
            <a:r>
              <a:rPr lang="de-DE" sz="1000" b="1" dirty="0">
                <a:solidFill>
                  <a:srgbClr val="008CD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 Aufgaben</a:t>
            </a:r>
          </a:p>
          <a:p>
            <a:pPr>
              <a:lnSpc>
                <a:spcPct val="107000"/>
              </a:lnSpc>
            </a:pPr>
            <a:endParaRPr lang="de-DE" sz="500" b="1" dirty="0">
              <a:solidFill>
                <a:srgbClr val="008CD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252413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Planung und Steuerung des innerbetrieblichen Materialflusses</a:t>
            </a:r>
          </a:p>
          <a:p>
            <a:pPr marL="342900" indent="-252413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 und Optimierung der Lagerhaltung und Kommissionierung</a:t>
            </a:r>
          </a:p>
          <a:p>
            <a:pPr marL="342900" indent="-252413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Logistisch relevante Abwicklungstätigkeiten in unserem Warenwirtschaftssystem </a:t>
            </a:r>
          </a:p>
          <a:p>
            <a:pPr marL="342900" indent="-252413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Überwachung von Lieferzeiten, Daten- und Lieferqualität</a:t>
            </a:r>
          </a:p>
          <a:p>
            <a:pPr marL="342900" indent="-252413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Nachhalten des Lagerbestandes und Anstoßen von Bestellungen</a:t>
            </a:r>
          </a:p>
          <a:p>
            <a:pPr marL="342900" indent="-252413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Optimierung von Prozessen und Abläufen</a:t>
            </a:r>
          </a:p>
          <a:p>
            <a:pPr marL="87312">
              <a:lnSpc>
                <a:spcPts val="1600"/>
              </a:lnSpc>
              <a:buSzPts val="1000"/>
              <a:tabLst>
                <a:tab pos="457200" algn="l"/>
              </a:tabLst>
            </a:pPr>
            <a:endParaRPr lang="de-DE" sz="1000" dirty="0">
              <a:solidFill>
                <a:srgbClr val="2D2D2D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de-DE" sz="1000" b="1" dirty="0">
                <a:solidFill>
                  <a:srgbClr val="008CD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 Profil</a:t>
            </a:r>
          </a:p>
          <a:p>
            <a:pPr>
              <a:lnSpc>
                <a:spcPct val="107000"/>
              </a:lnSpc>
            </a:pPr>
            <a:endParaRPr lang="de-DE" sz="500" b="1" dirty="0">
              <a:solidFill>
                <a:srgbClr val="008CD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252413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Abgeschlossene Ausbildung als Fachlagerist oder Erfahrung in der Logistik </a:t>
            </a:r>
          </a:p>
          <a:p>
            <a:pPr marL="342900" indent="-252413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Teamfähigkeit, Kommunikationsstärke und Eigeninitiative</a:t>
            </a:r>
          </a:p>
          <a:p>
            <a:pPr marL="342900" indent="-252413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Kenntnisse im Umgang mit Warenwirtschaftssystemen</a:t>
            </a:r>
          </a:p>
          <a:p>
            <a:pPr marL="342900" indent="-252413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und strukturierte Arbeitsweise</a:t>
            </a:r>
          </a:p>
          <a:p>
            <a:pPr marL="342900" indent="-252413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Umsetzungsfähigkeit sowie eine Hands-on-Mentalität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595779" y="1235149"/>
            <a:ext cx="56574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50" dirty="0">
                <a:solidFill>
                  <a:srgbClr val="8585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AMPHOS, ein 2010 gegründetes Spin-Off des Fraunhofer ILT und der RWTH Aachen, ist Technologieführer für Hochleistungs-Ultrakurzpuls-Lasersysteme für wissenschaftliche und industrielle Anwendungen. Seit 2018 ist AMPHOS Teil der TRUMPF-Gruppe, einem weltweiten Technologie- und Marktführer für Werkzeugmaschinen und industrielle Laser.</a:t>
            </a:r>
          </a:p>
        </p:txBody>
      </p:sp>
      <p:cxnSp>
        <p:nvCxnSpPr>
          <p:cNvPr id="10" name="Gerade Verbindung 9"/>
          <p:cNvCxnSpPr/>
          <p:nvPr/>
        </p:nvCxnSpPr>
        <p:spPr>
          <a:xfrm>
            <a:off x="620688" y="9057456"/>
            <a:ext cx="5544616" cy="0"/>
          </a:xfrm>
          <a:prstGeom prst="line">
            <a:avLst/>
          </a:prstGeom>
          <a:ln>
            <a:solidFill>
              <a:srgbClr val="008CD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595779" y="9201472"/>
            <a:ext cx="5569525" cy="392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AMPHOS GmbH, Kaiserstr. 100, 52134 Herzogenrath, </a:t>
            </a:r>
            <a:r>
              <a:rPr lang="de-DE" sz="900" dirty="0">
                <a:solidFill>
                  <a:srgbClr val="008CD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www.amphos.de</a:t>
            </a: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, +49 (0)241 565292 103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600" dirty="0">
                <a:latin typeface="Arial" panose="020B0604020202020204" pitchFamily="34" charset="0"/>
                <a:cs typeface="Arial" panose="020B0604020202020204" pitchFamily="34" charset="0"/>
              </a:rPr>
              <a:t>Informationen zur Erhebung personenbezogenen Daten nach Art. 13 DSGVO können Sie unserer Website unter https://www.amphos.de/j/privacy entnehmen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1" name="Rechteck 20"/>
          <p:cNvSpPr/>
          <p:nvPr/>
        </p:nvSpPr>
        <p:spPr>
          <a:xfrm>
            <a:off x="516733" y="8422071"/>
            <a:ext cx="5752526" cy="459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500"/>
              </a:lnSpc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Haben wir Dein Interesse geweckt? Dann schicke uns bitte Deine Bewerbung, unter Angabe Deines frühestmöglichen Eintrittstermins und Deiner Gehaltsvorstellung, an </a:t>
            </a:r>
            <a:r>
              <a:rPr lang="de-DE" sz="1050" b="1" dirty="0">
                <a:solidFill>
                  <a:srgbClr val="008CD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hr@amphos.de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64275B53-10C7-4EEA-800B-0E295EBCEA6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552"/>
            <a:ext cx="6858000" cy="1142543"/>
          </a:xfrm>
          <a:prstGeom prst="rect">
            <a:avLst/>
          </a:prstGeom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65C3910B-3080-4FE8-A260-1DEF3E83B1EC}"/>
              </a:ext>
            </a:extLst>
          </p:cNvPr>
          <p:cNvSpPr txBox="1"/>
          <p:nvPr/>
        </p:nvSpPr>
        <p:spPr>
          <a:xfrm>
            <a:off x="945286" y="2045821"/>
            <a:ext cx="4732268" cy="5309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Mitarbeiter (m/w/d) interne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Logistik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50" dirty="0">
                <a:latin typeface="Arial"/>
                <a:cs typeface="Arial"/>
              </a:rPr>
              <a:t>in </a:t>
            </a:r>
            <a:r>
              <a:rPr lang="en-US" sz="1050" dirty="0" err="1">
                <a:latin typeface="Arial"/>
                <a:cs typeface="Arial"/>
              </a:rPr>
              <a:t>Voll</a:t>
            </a:r>
            <a:r>
              <a:rPr lang="en-US" sz="1050" dirty="0">
                <a:latin typeface="Arial"/>
                <a:cs typeface="Arial"/>
              </a:rPr>
              <a:t>- </a:t>
            </a:r>
            <a:r>
              <a:rPr lang="en-US" sz="1050" dirty="0" err="1">
                <a:latin typeface="Arial"/>
                <a:cs typeface="Arial"/>
              </a:rPr>
              <a:t>oder</a:t>
            </a:r>
            <a:r>
              <a:rPr lang="en-US" sz="1050" dirty="0">
                <a:latin typeface="Arial"/>
                <a:cs typeface="Arial"/>
              </a:rPr>
              <a:t> </a:t>
            </a:r>
            <a:r>
              <a:rPr lang="en-US" sz="1050" dirty="0" err="1">
                <a:latin typeface="Arial"/>
                <a:cs typeface="Arial"/>
              </a:rPr>
              <a:t>Teilzeit</a:t>
            </a:r>
            <a:r>
              <a:rPr lang="en-US" sz="1050" dirty="0">
                <a:latin typeface="Arial"/>
                <a:cs typeface="Arial"/>
              </a:rPr>
              <a:t>, </a:t>
            </a:r>
            <a:r>
              <a:rPr lang="en-US" sz="1050" dirty="0" err="1">
                <a:latin typeface="Arial"/>
                <a:cs typeface="Arial"/>
              </a:rPr>
              <a:t>mit</a:t>
            </a:r>
            <a:r>
              <a:rPr lang="en-US" sz="1050" dirty="0">
                <a:latin typeface="Arial"/>
                <a:cs typeface="Arial"/>
              </a:rPr>
              <a:t> bis </a:t>
            </a:r>
            <a:r>
              <a:rPr lang="en-US" sz="1050" dirty="0" err="1">
                <a:latin typeface="Arial"/>
                <a:cs typeface="Arial"/>
              </a:rPr>
              <a:t>zu</a:t>
            </a:r>
            <a:r>
              <a:rPr lang="en-US" sz="1050" dirty="0">
                <a:latin typeface="Arial"/>
                <a:cs typeface="Arial"/>
              </a:rPr>
              <a:t> 40 </a:t>
            </a:r>
            <a:r>
              <a:rPr lang="en-US" sz="1050" dirty="0" err="1">
                <a:latin typeface="Arial"/>
                <a:cs typeface="Arial"/>
              </a:rPr>
              <a:t>Stunden</a:t>
            </a:r>
            <a:r>
              <a:rPr lang="en-US" sz="1050" dirty="0">
                <a:latin typeface="Arial"/>
                <a:cs typeface="Arial"/>
              </a:rPr>
              <a:t> pro </a:t>
            </a:r>
            <a:r>
              <a:rPr lang="en-US" sz="1050" dirty="0" err="1">
                <a:latin typeface="Arial"/>
                <a:cs typeface="Arial"/>
              </a:rPr>
              <a:t>Woche</a:t>
            </a:r>
            <a:endParaRPr lang="en-US" sz="1050" dirty="0">
              <a:latin typeface="Arial"/>
              <a:cs typeface="Arial"/>
            </a:endParaRPr>
          </a:p>
        </p:txBody>
      </p:sp>
      <p:grpSp>
        <p:nvGrpSpPr>
          <p:cNvPr id="31" name="Gruppieren 30">
            <a:extLst>
              <a:ext uri="{FF2B5EF4-FFF2-40B4-BE49-F238E27FC236}">
                <a16:creationId xmlns:a16="http://schemas.microsoft.com/office/drawing/2014/main" id="{EC0C9E67-6D1D-208E-ABCB-2D616AEFFEE0}"/>
              </a:ext>
            </a:extLst>
          </p:cNvPr>
          <p:cNvGrpSpPr/>
          <p:nvPr/>
        </p:nvGrpSpPr>
        <p:grpSpPr>
          <a:xfrm>
            <a:off x="516733" y="5601072"/>
            <a:ext cx="5910596" cy="2528321"/>
            <a:chOff x="496190" y="5835215"/>
            <a:chExt cx="5910596" cy="2528321"/>
          </a:xfrm>
        </p:grpSpPr>
        <p:grpSp>
          <p:nvGrpSpPr>
            <p:cNvPr id="32" name="Gruppieren 31">
              <a:extLst>
                <a:ext uri="{FF2B5EF4-FFF2-40B4-BE49-F238E27FC236}">
                  <a16:creationId xmlns:a16="http://schemas.microsoft.com/office/drawing/2014/main" id="{FCB91B66-6654-B0CA-DD59-9DF570FBDBCB}"/>
                </a:ext>
              </a:extLst>
            </p:cNvPr>
            <p:cNvGrpSpPr/>
            <p:nvPr/>
          </p:nvGrpSpPr>
          <p:grpSpPr>
            <a:xfrm>
              <a:off x="496190" y="5835215"/>
              <a:ext cx="5910596" cy="2528321"/>
              <a:chOff x="764704" y="5095572"/>
              <a:chExt cx="5910596" cy="2571756"/>
            </a:xfrm>
          </p:grpSpPr>
          <p:sp>
            <p:nvSpPr>
              <p:cNvPr id="34" name="Textfeld 33">
                <a:extLst>
                  <a:ext uri="{FF2B5EF4-FFF2-40B4-BE49-F238E27FC236}">
                    <a16:creationId xmlns:a16="http://schemas.microsoft.com/office/drawing/2014/main" id="{8EBAD491-8344-A1B1-6FF5-A56A78147D84}"/>
                  </a:ext>
                </a:extLst>
              </p:cNvPr>
              <p:cNvSpPr txBox="1"/>
              <p:nvPr/>
            </p:nvSpPr>
            <p:spPr>
              <a:xfrm>
                <a:off x="764704" y="5095572"/>
                <a:ext cx="5910596" cy="2571756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>
                <a:lvl1pPr>
                  <a:buFont typeface="Arial" panose="020B0604020202020204" pitchFamily="34" charset="0"/>
                  <a:buChar char="•"/>
                </a:lvl1pPr>
                <a:lvl2pPr>
                  <a:buFont typeface="Arial" panose="020B0604020202020204" pitchFamily="34" charset="0"/>
                  <a:buChar char="–"/>
                </a:lvl2pPr>
                <a:lvl3pPr>
                  <a:buFont typeface="Arial" panose="020B0604020202020204" pitchFamily="34" charset="0"/>
                  <a:buChar char="•"/>
                </a:lvl3pPr>
                <a:lvl4pPr>
                  <a:buFont typeface="Arial" panose="020B0604020202020204" pitchFamily="34" charset="0"/>
                  <a:buChar char="–"/>
                </a:lvl4pPr>
                <a:lvl5pPr>
                  <a:buFont typeface="Arial" panose="020B0604020202020204" pitchFamily="34" charset="0"/>
                  <a:buChar char="»"/>
                </a:lvl5pPr>
                <a:lvl6pPr>
                  <a:buFont typeface="Arial" panose="020B0604020202020204" pitchFamily="34" charset="0"/>
                  <a:buChar char="•"/>
                </a:lvl6pPr>
                <a:lvl7pPr>
                  <a:buFont typeface="Arial" panose="020B0604020202020204" pitchFamily="34" charset="0"/>
                  <a:buChar char="•"/>
                </a:lvl7pPr>
                <a:lvl8pPr>
                  <a:buFont typeface="Arial" panose="020B0604020202020204" pitchFamily="34" charset="0"/>
                  <a:buChar char="•"/>
                </a:lvl8pPr>
                <a:lvl9pPr>
                  <a:buFont typeface="Arial" panose="020B0604020202020204" pitchFamily="34" charset="0"/>
                  <a:buChar char="•"/>
                </a:lvl9pPr>
              </a:lstStyle>
              <a:p>
                <a:pPr>
                  <a:lnSpc>
                    <a:spcPct val="107000"/>
                  </a:lnSpc>
                  <a:buNone/>
                </a:pPr>
                <a:r>
                  <a:rPr lang="de-DE" sz="1000" b="1" dirty="0">
                    <a:solidFill>
                      <a:srgbClr val="008CD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Warum Du bei AMPHOS arbeiten solltest</a:t>
                </a:r>
              </a:p>
              <a:p>
                <a:pPr>
                  <a:lnSpc>
                    <a:spcPct val="107000"/>
                  </a:lnSpc>
                  <a:buNone/>
                </a:pPr>
                <a:endParaRPr lang="de-DE" sz="500" b="1" dirty="0">
                  <a:solidFill>
                    <a:srgbClr val="008CD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lvl="0" indent="-250825" fontAlgn="base"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de-DE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Innovatives und stark wachsendes Unternehmen mit flachen Hierarchien und Duz-Kultur</a:t>
                </a:r>
              </a:p>
              <a:p>
                <a:pPr marL="342900" lvl="0" indent="-250825" fontAlgn="base"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de-DE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Möglichkeit eigenverantwortlich zu arbeiten und früh Verantwortung zu übernehmen</a:t>
                </a:r>
              </a:p>
              <a:p>
                <a:pPr marL="342900" lvl="0" indent="-250825" fontAlgn="base"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de-DE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Vielfältige Aufgaben sowie langfristige Entwicklungsmöglichkeiten</a:t>
                </a:r>
              </a:p>
              <a:p>
                <a:pPr marL="342900" lvl="0" indent="-250825" fontAlgn="base"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de-DE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Gehaltsspanne: 17-21 €/Stunde</a:t>
                </a:r>
              </a:p>
              <a:p>
                <a:pPr marL="342900" lvl="0" indent="-250825" fontAlgn="base"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de-DE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Wir bieten Dir diverse Zusatzleistungen wie:</a:t>
                </a:r>
              </a:p>
              <a:p>
                <a:pPr marL="342900" lvl="0" indent="-250825" fontAlgn="base"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endParaRPr lang="de-DE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200000"/>
                  </a:lnSpc>
                  <a:buNone/>
                  <a:tabLst>
                    <a:tab pos="457200" algn="l"/>
                  </a:tabLst>
                </a:pPr>
                <a:r>
                  <a:rPr lang="de-DE" sz="1000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	</a:t>
                </a:r>
                <a:r>
                  <a:rPr lang="de-DE" sz="10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betriebliche Altersvorsorge 		</a:t>
                </a:r>
                <a:r>
                  <a:rPr lang="de-DE" sz="1000" dirty="0">
                    <a:latin typeface="Arial"/>
                    <a:cs typeface="Arial"/>
                  </a:rPr>
                  <a:t>Mitarbeiterveranstaltungen</a:t>
                </a:r>
              </a:p>
              <a:p>
                <a:pPr lvl="2">
                  <a:lnSpc>
                    <a:spcPct val="200000"/>
                  </a:lnSpc>
                  <a:buNone/>
                  <a:tabLst>
                    <a:tab pos="457200" algn="l"/>
                  </a:tabLst>
                </a:pPr>
                <a:r>
                  <a:rPr lang="de-DE" sz="1000" dirty="0">
                    <a:effectLst/>
                    <a:latin typeface="Arial"/>
                    <a:ea typeface="Times New Roman" panose="02020603050405020304" pitchFamily="18" charset="0"/>
                    <a:cs typeface="Arial"/>
                  </a:rPr>
                  <a:t>30 Tage Urlaub 		          	flexible Arbeitsmodelle</a:t>
                </a:r>
              </a:p>
              <a:p>
                <a:pPr lvl="2">
                  <a:lnSpc>
                    <a:spcPct val="200000"/>
                  </a:lnSpc>
                  <a:buNone/>
                  <a:tabLst>
                    <a:tab pos="457200" algn="l"/>
                  </a:tabLst>
                </a:pPr>
                <a:r>
                  <a:rPr lang="de-DE" sz="1000" dirty="0">
                    <a:effectLst/>
                    <a:latin typeface="Arial"/>
                    <a:ea typeface="Times New Roman" panose="02020603050405020304" pitchFamily="18" charset="0"/>
                    <a:cs typeface="Arial"/>
                  </a:rPr>
                  <a:t>kostenlose Getränke 		</a:t>
                </a:r>
                <a:r>
                  <a:rPr lang="de-DE" sz="1000" dirty="0">
                    <a:latin typeface="Arial"/>
                    <a:ea typeface="Times New Roman" panose="02020603050405020304" pitchFamily="18" charset="0"/>
                    <a:cs typeface="Arial"/>
                  </a:rPr>
                  <a:t>vergünstigtes Mittagessen</a:t>
                </a:r>
              </a:p>
              <a:p>
                <a:pPr lvl="2">
                  <a:lnSpc>
                    <a:spcPct val="200000"/>
                  </a:lnSpc>
                  <a:buNone/>
                  <a:tabLst>
                    <a:tab pos="457200" algn="l"/>
                  </a:tabLst>
                </a:pPr>
                <a:r>
                  <a:rPr lang="de-DE" sz="10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Bike-Leasing</a:t>
                </a:r>
                <a:r>
                  <a:rPr lang="de-DE" sz="1000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</a:t>
                </a:r>
                <a:r>
                  <a:rPr lang="de-DE" sz="10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	Urban Sports Club</a:t>
                </a:r>
              </a:p>
            </p:txBody>
          </p:sp>
          <p:grpSp>
            <p:nvGrpSpPr>
              <p:cNvPr id="35" name="Gruppieren 34">
                <a:extLst>
                  <a:ext uri="{FF2B5EF4-FFF2-40B4-BE49-F238E27FC236}">
                    <a16:creationId xmlns:a16="http://schemas.microsoft.com/office/drawing/2014/main" id="{52F12919-376B-EB96-0FC9-B5DDEA087151}"/>
                  </a:ext>
                </a:extLst>
              </p:cNvPr>
              <p:cNvGrpSpPr/>
              <p:nvPr/>
            </p:nvGrpSpPr>
            <p:grpSpPr>
              <a:xfrm>
                <a:off x="4067847" y="6382206"/>
                <a:ext cx="290390" cy="899064"/>
                <a:chOff x="3779815" y="8158946"/>
                <a:chExt cx="290390" cy="899064"/>
              </a:xfrm>
            </p:grpSpPr>
            <p:pic>
              <p:nvPicPr>
                <p:cNvPr id="41" name="Grafik 40" descr="Nudeln mit einfarbiger Füllung">
                  <a:extLst>
                    <a:ext uri="{FF2B5EF4-FFF2-40B4-BE49-F238E27FC236}">
                      <a16:creationId xmlns:a16="http://schemas.microsoft.com/office/drawing/2014/main" id="{FCD74B34-63CA-D6D6-485A-805474C6CD3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779815" y="8770010"/>
                  <a:ext cx="288000" cy="288000"/>
                </a:xfrm>
                <a:prstGeom prst="rect">
                  <a:avLst/>
                </a:prstGeom>
              </p:spPr>
            </p:pic>
            <p:pic>
              <p:nvPicPr>
                <p:cNvPr id="42" name="Grafik 41" descr="Wimpel mit einfarbiger Füllung">
                  <a:extLst>
                    <a:ext uri="{FF2B5EF4-FFF2-40B4-BE49-F238E27FC236}">
                      <a16:creationId xmlns:a16="http://schemas.microsoft.com/office/drawing/2014/main" id="{DC1562C1-E8C0-B057-A54D-C651E66FC1E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779815" y="8158946"/>
                  <a:ext cx="288000" cy="288000"/>
                </a:xfrm>
                <a:prstGeom prst="rect">
                  <a:avLst/>
                </a:prstGeom>
              </p:spPr>
            </p:pic>
            <p:pic>
              <p:nvPicPr>
                <p:cNvPr id="43" name="Grafik 42" descr="Onlinebesprechung mit einfarbiger Füllung">
                  <a:extLst>
                    <a:ext uri="{FF2B5EF4-FFF2-40B4-BE49-F238E27FC236}">
                      <a16:creationId xmlns:a16="http://schemas.microsoft.com/office/drawing/2014/main" id="{2BEC3907-7425-D9CE-7A56-DECA3C3AF19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782205" y="8481570"/>
                  <a:ext cx="288000" cy="288000"/>
                </a:xfrm>
                <a:prstGeom prst="rect">
                  <a:avLst/>
                </a:prstGeom>
              </p:spPr>
            </p:pic>
          </p:grpSp>
          <p:grpSp>
            <p:nvGrpSpPr>
              <p:cNvPr id="36" name="Gruppieren 35">
                <a:extLst>
                  <a:ext uri="{FF2B5EF4-FFF2-40B4-BE49-F238E27FC236}">
                    <a16:creationId xmlns:a16="http://schemas.microsoft.com/office/drawing/2014/main" id="{1CBBA564-1BF3-06CD-D342-A35287FAA7ED}"/>
                  </a:ext>
                </a:extLst>
              </p:cNvPr>
              <p:cNvGrpSpPr/>
              <p:nvPr/>
            </p:nvGrpSpPr>
            <p:grpSpPr>
              <a:xfrm>
                <a:off x="1318298" y="6299788"/>
                <a:ext cx="296146" cy="1286118"/>
                <a:chOff x="1030479" y="8092353"/>
                <a:chExt cx="296146" cy="1286118"/>
              </a:xfrm>
            </p:grpSpPr>
            <p:pic>
              <p:nvPicPr>
                <p:cNvPr id="37" name="Grafik 36" descr="Radfahren mit einfarbiger Füllung">
                  <a:extLst>
                    <a:ext uri="{FF2B5EF4-FFF2-40B4-BE49-F238E27FC236}">
                      <a16:creationId xmlns:a16="http://schemas.microsoft.com/office/drawing/2014/main" id="{62552EDE-8515-2D6A-F087-E762DF4F3F7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12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30479" y="9090471"/>
                  <a:ext cx="288000" cy="288000"/>
                </a:xfrm>
                <a:prstGeom prst="rect">
                  <a:avLst/>
                </a:prstGeom>
              </p:spPr>
            </p:pic>
            <p:pic>
              <p:nvPicPr>
                <p:cNvPr id="38" name="Grafik 37" descr="Tropische Szenerie Silhouette">
                  <a:extLst>
                    <a:ext uri="{FF2B5EF4-FFF2-40B4-BE49-F238E27FC236}">
                      <a16:creationId xmlns:a16="http://schemas.microsoft.com/office/drawing/2014/main" id="{BFE71BFA-E420-1F3A-D395-50C79AB324E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14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30479" y="8423559"/>
                  <a:ext cx="296146" cy="288000"/>
                </a:xfrm>
                <a:prstGeom prst="rect">
                  <a:avLst/>
                </a:prstGeom>
              </p:spPr>
            </p:pic>
            <p:pic>
              <p:nvPicPr>
                <p:cNvPr id="39" name="Grafik 38" descr="Bubble Tea mit einfarbiger Füllung">
                  <a:extLst>
                    <a:ext uri="{FF2B5EF4-FFF2-40B4-BE49-F238E27FC236}">
                      <a16:creationId xmlns:a16="http://schemas.microsoft.com/office/drawing/2014/main" id="{4BE73E07-0AFA-36CA-75C7-04D6E5B87FF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1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33431" y="8759764"/>
                  <a:ext cx="288000" cy="288000"/>
                </a:xfrm>
                <a:prstGeom prst="rect">
                  <a:avLst/>
                </a:prstGeom>
              </p:spPr>
            </p:pic>
            <p:pic>
              <p:nvPicPr>
                <p:cNvPr id="40" name="Grafik 39" descr="Sparschwein mit einfarbiger Füllung">
                  <a:extLst>
                    <a:ext uri="{FF2B5EF4-FFF2-40B4-BE49-F238E27FC236}">
                      <a16:creationId xmlns:a16="http://schemas.microsoft.com/office/drawing/2014/main" id="{BE9608F8-6D58-A768-23C9-72356F175B8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1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31425" y="8092353"/>
                  <a:ext cx="295200" cy="295200"/>
                </a:xfrm>
                <a:prstGeom prst="rect">
                  <a:avLst/>
                </a:prstGeom>
              </p:spPr>
            </p:pic>
          </p:grpSp>
        </p:grpSp>
        <p:pic>
          <p:nvPicPr>
            <p:cNvPr id="33" name="Grafik 32" descr="Kurzhantel mit einfarbiger Füllung">
              <a:extLst>
                <a:ext uri="{FF2B5EF4-FFF2-40B4-BE49-F238E27FC236}">
                  <a16:creationId xmlns:a16="http://schemas.microsoft.com/office/drawing/2014/main" id="{1AEE67B6-A898-0CBC-F818-8E89054303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rcRect/>
            <a:stretch/>
          </p:blipFill>
          <p:spPr>
            <a:xfrm>
              <a:off x="3789040" y="8000354"/>
              <a:ext cx="283136" cy="2831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3615649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5F479097BFCEA459A3E51B262344E29" ma:contentTypeVersion="3" ma:contentTypeDescription="Ein neues Dokument erstellen." ma:contentTypeScope="" ma:versionID="5cd6e5cce1a87829cd4ceef6987ad898">
  <xsd:schema xmlns:xsd="http://www.w3.org/2001/XMLSchema" xmlns:xs="http://www.w3.org/2001/XMLSchema" xmlns:p="http://schemas.microsoft.com/office/2006/metadata/properties" xmlns:ns2="1dc57064-4d09-43f1-9aea-d44e09076606" targetNamespace="http://schemas.microsoft.com/office/2006/metadata/properties" ma:root="true" ma:fieldsID="161c48121249f04c113f7a20905eb983" ns2:_="">
    <xsd:import namespace="1dc57064-4d09-43f1-9aea-d44e090766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c57064-4d09-43f1-9aea-d44e090766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924265-AC2A-4221-B089-91FF5693388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A3181BD-D428-4384-8945-2989662ED5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259868-B9AF-47DA-AED2-F5A6B381C3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c57064-4d09-43f1-9aea-d44e090766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286</Words>
  <Application>Microsoft Office PowerPoint</Application>
  <PresentationFormat>A4-Papier (210 x 297 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Symbol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Claus Schnitzler</dc:creator>
  <cp:lastModifiedBy>Budwig, Selina</cp:lastModifiedBy>
  <cp:revision>267</cp:revision>
  <cp:lastPrinted>2021-09-14T07:08:45Z</cp:lastPrinted>
  <dcterms:created xsi:type="dcterms:W3CDTF">2016-02-22T07:52:19Z</dcterms:created>
  <dcterms:modified xsi:type="dcterms:W3CDTF">2026-05-08T09:35:49Z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PT Tool IsInitialized">
    <vt:lpwstr>False</vt:lpwstr>
  </property>
  <property fmtid="{D5CDD505-2E9C-101B-9397-08002B2CF9AE}" pid="3" name="ContentTypeId">
    <vt:lpwstr>0x010100B5F479097BFCEA459A3E51B262344E29</vt:lpwstr>
  </property>
</Properties>
</file>