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2" r:id="rId5"/>
  </p:sldIdLst>
  <p:sldSz cx="6858000" cy="9906000" type="A4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ntwurf" id="{6E2EF410-7292-4A42-8FC4-F9F49D0AA65E}">
          <p14:sldIdLst>
            <p14:sldId id="27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075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D0"/>
    <a:srgbClr val="3C3C3C"/>
    <a:srgbClr val="FFFFFF"/>
    <a:srgbClr val="C4C4C4"/>
    <a:srgbClr val="000000"/>
    <a:srgbClr val="0086BC"/>
    <a:srgbClr val="0088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2016" y="-480"/>
      </p:cViewPr>
      <p:guideLst>
        <p:guide orient="horz" pos="3075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dwig, Selina" userId="8ab82293-7d95-4843-ad3e-205266d84895" providerId="ADAL" clId="{C2E0FA62-FAAA-4163-8660-B998405085D2}"/>
    <pc:docChg chg="modSld">
      <pc:chgData name="Budwig, Selina" userId="8ab82293-7d95-4843-ad3e-205266d84895" providerId="ADAL" clId="{C2E0FA62-FAAA-4163-8660-B998405085D2}" dt="2026-08-14T15:07:53.991" v="11" actId="20577"/>
      <pc:docMkLst>
        <pc:docMk/>
      </pc:docMkLst>
      <pc:sldChg chg="modSp mod">
        <pc:chgData name="Budwig, Selina" userId="8ab82293-7d95-4843-ad3e-205266d84895" providerId="ADAL" clId="{C2E0FA62-FAAA-4163-8660-B998405085D2}" dt="2026-08-14T15:07:53.991" v="11" actId="20577"/>
        <pc:sldMkLst>
          <pc:docMk/>
          <pc:sldMk cId="1839916537" sldId="272"/>
        </pc:sldMkLst>
        <pc:spChg chg="mod">
          <ac:chgData name="Budwig, Selina" userId="8ab82293-7d95-4843-ad3e-205266d84895" providerId="ADAL" clId="{C2E0FA62-FAAA-4163-8660-B998405085D2}" dt="2026-08-14T15:07:53.991" v="11" actId="20577"/>
          <ac:spMkLst>
            <pc:docMk/>
            <pc:sldMk cId="1839916537" sldId="272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47CA3-16B2-4683-812D-6676107A3C96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9C7E9-BEFC-42A1-B3E1-77948FFFC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758345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47CA3-16B2-4683-812D-6676107A3C96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9C7E9-BEFC-42A1-B3E1-77948FFFC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2678159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47CA3-16B2-4683-812D-6676107A3C96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9C7E9-BEFC-42A1-B3E1-77948FFFC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100596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47CA3-16B2-4683-812D-6676107A3C96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9C7E9-BEFC-42A1-B3E1-77948FFFC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111557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47CA3-16B2-4683-812D-6676107A3C96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9C7E9-BEFC-42A1-B3E1-77948FFFC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566864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47CA3-16B2-4683-812D-6676107A3C96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9C7E9-BEFC-42A1-B3E1-77948FFFC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875975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47CA3-16B2-4683-812D-6676107A3C96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9C7E9-BEFC-42A1-B3E1-77948FFFC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72701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47CA3-16B2-4683-812D-6676107A3C96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9C7E9-BEFC-42A1-B3E1-77948FFFC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964917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47CA3-16B2-4683-812D-6676107A3C96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9C7E9-BEFC-42A1-B3E1-77948FFFC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742902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47CA3-16B2-4683-812D-6676107A3C96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9C7E9-BEFC-42A1-B3E1-77948FFFC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866409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47CA3-16B2-4683-812D-6676107A3C96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9C7E9-BEFC-42A1-B3E1-77948FFFCE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8734027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47CA3-16B2-4683-812D-6676107A3C96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9C7E9-BEFC-42A1-B3E1-77948FFFCEFF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0782786-9B64-4179-D41E-A76075ADE15B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6794500" y="63500"/>
            <a:ext cx="63500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de-DE" sz="1100">
                <a:solidFill>
                  <a:srgbClr val="0DDF93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EB25237-6B1D-C527-72FF-382A0C7D2FBA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423025" y="9674860"/>
            <a:ext cx="434975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de-DE" sz="1100">
                <a:solidFill>
                  <a:srgbClr val="92D05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Public </a:t>
            </a:r>
          </a:p>
        </p:txBody>
      </p:sp>
    </p:spTree>
    <p:extLst>
      <p:ext uri="{BB962C8B-B14F-4D97-AF65-F5344CB8AC3E}">
        <p14:creationId xmlns:p14="http://schemas.microsoft.com/office/powerpoint/2010/main" val="1777542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image" Target="../media/image10.png"/><Relationship Id="rId18" Type="http://schemas.openxmlformats.org/officeDocument/2006/relationships/image" Target="../media/image15.sv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12" Type="http://schemas.openxmlformats.org/officeDocument/2006/relationships/image" Target="../media/image9.svg"/><Relationship Id="rId17" Type="http://schemas.openxmlformats.org/officeDocument/2006/relationships/image" Target="../media/image14.png"/><Relationship Id="rId2" Type="http://schemas.openxmlformats.org/officeDocument/2006/relationships/hyperlink" Target="mailto:hr@amphos.de" TargetMode="External"/><Relationship Id="rId16" Type="http://schemas.openxmlformats.org/officeDocument/2006/relationships/image" Target="../media/image13.svg"/><Relationship Id="rId20" Type="http://schemas.openxmlformats.org/officeDocument/2006/relationships/image" Target="../media/image17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sv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svg"/><Relationship Id="rId19" Type="http://schemas.openxmlformats.org/officeDocument/2006/relationships/image" Target="../media/image16.png"/><Relationship Id="rId4" Type="http://schemas.openxmlformats.org/officeDocument/2006/relationships/hyperlink" Target="http://www.amphos.de/" TargetMode="External"/><Relationship Id="rId9" Type="http://schemas.openxmlformats.org/officeDocument/2006/relationships/image" Target="../media/image6.png"/><Relationship Id="rId14" Type="http://schemas.openxmlformats.org/officeDocument/2006/relationships/image" Target="../media/image1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369020" y="2220503"/>
            <a:ext cx="6120680" cy="47566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7000"/>
              </a:lnSpc>
            </a:pPr>
            <a:r>
              <a:rPr lang="de-DE" sz="1000" b="1" dirty="0">
                <a:solidFill>
                  <a:srgbClr val="008C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Deine Aufgaben</a:t>
            </a:r>
          </a:p>
          <a:p>
            <a:pPr marL="342900" indent="-250825" fontAlgn="base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Verantwortung für das Qualitätsmanagement (QM) und die Qualitätsstrategie</a:t>
            </a:r>
          </a:p>
          <a:p>
            <a:pPr marL="342900" indent="-250825" fontAlgn="base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Aufbau, nachhaltige Umsetzung und kontinuierliche Weiterentwicklung des Qualitätsbereichs</a:t>
            </a:r>
          </a:p>
          <a:p>
            <a:pPr marL="342900" indent="-250825" fontAlgn="base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Gestaltung einer positiven Qualitätskultur und fördern eines einheitlichen und modernen Qualitätsverständnis im ganzen Unternehmen</a:t>
            </a:r>
          </a:p>
          <a:p>
            <a:pPr marL="342900" indent="-250825" fontAlgn="base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Beratung der Geschäftsführung und Fachbereiche in allen strategischen Fragen des modernen QM auf Basis der Anforderungen der TRUMPF Gruppe</a:t>
            </a:r>
          </a:p>
          <a:p>
            <a:pPr marL="342900" indent="-250825" fontAlgn="base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Entwicklung innovativer QM-Ansätze sowie Erarbeitung, Vereinbarung und Unterstützung in der Erreichung von Zielen zu Kundenzufriedenheit und Qualität in enger Zusammenarbeit mit dem TRUMPF QM, der Geschäftsführung und den Fachbereichsleitern </a:t>
            </a:r>
          </a:p>
          <a:p>
            <a:pPr marL="342900" indent="-250825" fontAlgn="base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Aufbau und Weiterentwicklung eines präventiven QM über die gesamte Wertschöpfungskette, der End-</a:t>
            </a:r>
            <a:r>
              <a:rPr lang="de-DE" sz="10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-End Qualitätsplanung und des Supplier QM</a:t>
            </a:r>
          </a:p>
          <a:p>
            <a:pPr marL="342900" indent="-250825" fontAlgn="base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Identifizierung von Verbesserungspotenzialen durch die kontinuierliche Analyse von Qualitätsleistungen der Kundenzufriedenheit, Produkte, Führungskultur und Mindset</a:t>
            </a:r>
          </a:p>
          <a:p>
            <a:pPr marL="342900" indent="-250825" fontAlgn="base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Sicherstellung der Planung und Umsetzung notwendiger qualitätssichernder Maßnahmen</a:t>
            </a:r>
          </a:p>
          <a:p>
            <a:pPr marL="342900" indent="-250825" fontAlgn="base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Verantwortung für den internen und externen Fehlerabstellprozess gemeinsam mit den Fachbereichen sowie für die Kommunikation mit unseren Kunden und Lieferanten</a:t>
            </a:r>
          </a:p>
          <a:p>
            <a:pPr marL="92075" fontAlgn="base">
              <a:lnSpc>
                <a:spcPct val="107000"/>
              </a:lnSpc>
              <a:buSzPts val="1000"/>
              <a:tabLst>
                <a:tab pos="457200" algn="l"/>
              </a:tabLst>
            </a:pPr>
            <a:endParaRPr lang="de-DE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de-DE" sz="1000" b="1" dirty="0">
                <a:solidFill>
                  <a:srgbClr val="008C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Dein Profil</a:t>
            </a:r>
          </a:p>
          <a:p>
            <a:pPr marL="342900" indent="-250825" fontAlgn="base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Erfolgreich abgeschlossenes ingenieurwissenschaftliches Masterstudium</a:t>
            </a:r>
          </a:p>
          <a:p>
            <a:pPr marL="342900" indent="-250825" fontAlgn="base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Idealerweise mit Weiterbildungen oder Zertifizierungen QM bezogen (z. B. QMB, FMEA,8D)</a:t>
            </a:r>
          </a:p>
          <a:p>
            <a:pPr marL="342900" indent="-250825" fontAlgn="base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Mehrjährige Berufserfahrung im Qualitätsmanagement, idealerweise aus Branchen mit hohen Qualitätsstandards wie Automotive, Medizintechnik oder Luft- und Raumfahrttechnik</a:t>
            </a:r>
          </a:p>
          <a:p>
            <a:pPr marL="342900" indent="-250825" fontAlgn="base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Sehr gutes technisches Verständnis, idealerweise für Dreh- und Frästeile und Optiken</a:t>
            </a:r>
          </a:p>
          <a:p>
            <a:pPr marL="342900" indent="-250825" fontAlgn="base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Ausgeprägte Erfahrung im Umgang mit ERP-Systemen und MS Office</a:t>
            </a:r>
          </a:p>
          <a:p>
            <a:pPr marL="342900" indent="-250825" fontAlgn="base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Sehr gute Kommunikations- und Analysefähigkeit sowie Kundenorientierung</a:t>
            </a:r>
          </a:p>
          <a:p>
            <a:pPr marL="342900" indent="-250825" fontAlgn="base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Selbstständige, strukturierte und gewissenhafte Arbeitsweise sowie Teamfähigkeit</a:t>
            </a:r>
          </a:p>
          <a:p>
            <a:pPr marL="342900" indent="-250825" fontAlgn="base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Sehr gute Deutschkenntnisse und gute Englischkenntnisse in Wort und Schrift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595779" y="1136576"/>
            <a:ext cx="56574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>
                <a:solidFill>
                  <a:srgbClr val="8585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AMPHOS, ein 2010 gegründetes Spin-Off des Fraunhofer ILT und der RWTH Aachen, ist Technologieführer für Hochleistungs-Ultrakurzpuls-Lasersysteme für wissenschaftliche und industrielle Anwendungen. Seit 2018 ist AMPHOS Teil der TRUMPF-Gruppe, einem weltweiten Technologie- und Marktführer für Werkzeugmaschinen und industrielle Laser.</a:t>
            </a:r>
          </a:p>
        </p:txBody>
      </p:sp>
      <p:cxnSp>
        <p:nvCxnSpPr>
          <p:cNvPr id="10" name="Gerade Verbindung 9"/>
          <p:cNvCxnSpPr/>
          <p:nvPr/>
        </p:nvCxnSpPr>
        <p:spPr>
          <a:xfrm>
            <a:off x="607959" y="9226882"/>
            <a:ext cx="5544616" cy="0"/>
          </a:xfrm>
          <a:prstGeom prst="line">
            <a:avLst/>
          </a:prstGeom>
          <a:ln>
            <a:solidFill>
              <a:srgbClr val="008CD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1" name="Rechteck 20"/>
          <p:cNvSpPr/>
          <p:nvPr/>
        </p:nvSpPr>
        <p:spPr>
          <a:xfrm>
            <a:off x="548218" y="8625408"/>
            <a:ext cx="5752526" cy="459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500"/>
              </a:lnSpc>
            </a:pP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Haben wir Dein Interesse geweckt? Dann schicke uns bitte Deine Bewerbung, unter Angabe Deines frühestmöglichen Eintrittstermins und Deiner Gehaltsvorstellung, an </a:t>
            </a:r>
            <a:r>
              <a:rPr lang="de-DE" sz="1000" b="1" dirty="0">
                <a:solidFill>
                  <a:srgbClr val="008CD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hr@amphos.de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4275B53-10C7-4EEA-800B-0E295EBCEA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552"/>
            <a:ext cx="6858000" cy="1142543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65C3910B-3080-4FE8-A260-1DEF3E83B1EC}"/>
              </a:ext>
            </a:extLst>
          </p:cNvPr>
          <p:cNvSpPr txBox="1"/>
          <p:nvPr/>
        </p:nvSpPr>
        <p:spPr>
          <a:xfrm>
            <a:off x="692696" y="1856656"/>
            <a:ext cx="5472608" cy="4924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1600" b="1" i="0" dirty="0">
                <a:effectLst/>
                <a:latin typeface="Roboto" panose="02000000000000000000" pitchFamily="2" charset="0"/>
              </a:rPr>
              <a:t>Leiter Qualitätsmanagement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(m/w/d) </a:t>
            </a:r>
          </a:p>
          <a:p>
            <a:pPr algn="ctr"/>
            <a:r>
              <a:rPr lang="en-US" sz="1000" dirty="0">
                <a:latin typeface="Arial"/>
                <a:cs typeface="Arial"/>
              </a:rPr>
              <a:t>in </a:t>
            </a:r>
            <a:r>
              <a:rPr lang="en-US" sz="1000" dirty="0" err="1">
                <a:latin typeface="Arial"/>
                <a:cs typeface="Arial"/>
              </a:rPr>
              <a:t>Vollzeit</a:t>
            </a:r>
            <a:r>
              <a:rPr lang="en-US" sz="1000" dirty="0">
                <a:latin typeface="Arial"/>
                <a:cs typeface="Arial"/>
              </a:rPr>
              <a:t> </a:t>
            </a:r>
            <a:r>
              <a:rPr lang="en-US" sz="1000" dirty="0" err="1">
                <a:latin typeface="Arial"/>
                <a:cs typeface="Arial"/>
              </a:rPr>
              <a:t>mit</a:t>
            </a:r>
            <a:r>
              <a:rPr lang="en-US" sz="1000" dirty="0">
                <a:latin typeface="Arial"/>
                <a:cs typeface="Arial"/>
              </a:rPr>
              <a:t> 40 </a:t>
            </a:r>
            <a:r>
              <a:rPr lang="en-US" sz="1000" dirty="0" err="1">
                <a:latin typeface="Arial"/>
                <a:cs typeface="Arial"/>
              </a:rPr>
              <a:t>Stunden</a:t>
            </a:r>
            <a:r>
              <a:rPr lang="en-US" sz="1000" dirty="0">
                <a:latin typeface="Arial"/>
                <a:cs typeface="Arial"/>
              </a:rPr>
              <a:t> pro </a:t>
            </a:r>
            <a:r>
              <a:rPr lang="en-US" sz="1000" dirty="0" err="1">
                <a:latin typeface="Arial"/>
                <a:cs typeface="Arial"/>
              </a:rPr>
              <a:t>Woche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F750CFAB-8EBA-D94E-4D1A-5A0E98493C03}"/>
              </a:ext>
            </a:extLst>
          </p:cNvPr>
          <p:cNvSpPr txBox="1"/>
          <p:nvPr/>
        </p:nvSpPr>
        <p:spPr>
          <a:xfrm>
            <a:off x="595779" y="9240848"/>
            <a:ext cx="5569525" cy="3926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AMPHOS GmbH, Kaiserstr. 100, 52134 Herzogenrath, </a:t>
            </a:r>
            <a:r>
              <a:rPr lang="de-DE" sz="900" dirty="0">
                <a:solidFill>
                  <a:srgbClr val="008CD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www.amphos.de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, +49 (0)241 565292 103</a:t>
            </a:r>
            <a:endParaRPr 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600" dirty="0">
                <a:latin typeface="Arial" panose="020B0604020202020204" pitchFamily="34" charset="0"/>
                <a:cs typeface="Arial" panose="020B0604020202020204" pitchFamily="34" charset="0"/>
              </a:rPr>
              <a:t>Informationen zur Erhebung personenbezogenen Daten nach Art. 13 DSGVO können Sie unserer Website unter https://www.amphos.de/j/privacy entnehmen</a:t>
            </a: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0217B872-AB28-F194-3663-88A4E48BED41}"/>
              </a:ext>
            </a:extLst>
          </p:cNvPr>
          <p:cNvGrpSpPr/>
          <p:nvPr/>
        </p:nvGrpSpPr>
        <p:grpSpPr>
          <a:xfrm>
            <a:off x="379206" y="6857556"/>
            <a:ext cx="6002122" cy="2055884"/>
            <a:chOff x="496190" y="5929704"/>
            <a:chExt cx="5910596" cy="2055884"/>
          </a:xfrm>
        </p:grpSpPr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7143AC21-41C0-F7AD-E26E-99CF6D02F196}"/>
                </a:ext>
              </a:extLst>
            </p:cNvPr>
            <p:cNvGrpSpPr/>
            <p:nvPr/>
          </p:nvGrpSpPr>
          <p:grpSpPr>
            <a:xfrm>
              <a:off x="496190" y="5929704"/>
              <a:ext cx="5910596" cy="2055884"/>
              <a:chOff x="764704" y="5191679"/>
              <a:chExt cx="5910596" cy="2091201"/>
            </a:xfrm>
          </p:grpSpPr>
          <p:sp>
            <p:nvSpPr>
              <p:cNvPr id="14" name="Textfeld 13">
                <a:extLst>
                  <a:ext uri="{FF2B5EF4-FFF2-40B4-BE49-F238E27FC236}">
                    <a16:creationId xmlns:a16="http://schemas.microsoft.com/office/drawing/2014/main" id="{B4106AA6-3C96-CD82-62B7-A5D1E4DA46C9}"/>
                  </a:ext>
                </a:extLst>
              </p:cNvPr>
              <p:cNvSpPr txBox="1"/>
              <p:nvPr/>
            </p:nvSpPr>
            <p:spPr>
              <a:xfrm>
                <a:off x="764704" y="5191679"/>
                <a:ext cx="5910596" cy="209120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>
                <a:lvl1pPr>
                  <a:buFont typeface="Arial" panose="020B0604020202020204" pitchFamily="34" charset="0"/>
                  <a:buChar char="•"/>
                </a:lvl1pPr>
                <a:lvl2pPr>
                  <a:buFont typeface="Arial" panose="020B0604020202020204" pitchFamily="34" charset="0"/>
                  <a:buChar char="–"/>
                </a:lvl2pPr>
                <a:lvl3pPr>
                  <a:buFont typeface="Arial" panose="020B0604020202020204" pitchFamily="34" charset="0"/>
                  <a:buChar char="•"/>
                </a:lvl3pPr>
                <a:lvl4pPr>
                  <a:buFont typeface="Arial" panose="020B0604020202020204" pitchFamily="34" charset="0"/>
                  <a:buChar char="–"/>
                </a:lvl4pPr>
                <a:lvl5pPr>
                  <a:buFont typeface="Arial" panose="020B0604020202020204" pitchFamily="34" charset="0"/>
                  <a:buChar char="»"/>
                </a:lvl5pPr>
                <a:lvl6pPr>
                  <a:buFont typeface="Arial" panose="020B0604020202020204" pitchFamily="34" charset="0"/>
                  <a:buChar char="•"/>
                </a:lvl6pPr>
                <a:lvl7pPr>
                  <a:buFont typeface="Arial" panose="020B0604020202020204" pitchFamily="34" charset="0"/>
                  <a:buChar char="•"/>
                </a:lvl7pPr>
                <a:lvl8pPr>
                  <a:buFont typeface="Arial" panose="020B0604020202020204" pitchFamily="34" charset="0"/>
                  <a:buChar char="•"/>
                </a:lvl8pPr>
                <a:lvl9pPr>
                  <a:buFont typeface="Arial" panose="020B0604020202020204" pitchFamily="34" charset="0"/>
                  <a:buChar char="•"/>
                </a:lvl9pPr>
              </a:lstStyle>
              <a:p>
                <a:pPr>
                  <a:lnSpc>
                    <a:spcPct val="107000"/>
                  </a:lnSpc>
                  <a:buNone/>
                </a:pPr>
                <a:r>
                  <a:rPr lang="de-DE" sz="1000" b="1" dirty="0">
                    <a:solidFill>
                      <a:srgbClr val="008CD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Warum Du bei AMPHOS arbeiten solltest</a:t>
                </a:r>
              </a:p>
              <a:p>
                <a:pPr marL="342900" lvl="0" indent="-250825" fontAlgn="base">
                  <a:buSzPts val="1000"/>
                  <a:buFont typeface="Symbol" panose="05050102010706020507" pitchFamily="18" charset="2"/>
                  <a:buChar char=""/>
                  <a:tabLst>
                    <a:tab pos="457200" algn="l"/>
                  </a:tabLst>
                </a:pPr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Innovatives und stark wachsendes Unternehmen mit flachen Hierarchien und Duz-Kultur</a:t>
                </a:r>
              </a:p>
              <a:p>
                <a:pPr marL="342900" lvl="0" indent="-250825" fontAlgn="base">
                  <a:buSzPts val="1000"/>
                  <a:buFont typeface="Symbol" panose="05050102010706020507" pitchFamily="18" charset="2"/>
                  <a:buChar char=""/>
                  <a:tabLst>
                    <a:tab pos="457200" algn="l"/>
                  </a:tabLst>
                </a:pPr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Möglichkeit eigenverantwortlich zu arbeiten und früh Verantwortung zu übernehmen</a:t>
                </a:r>
              </a:p>
              <a:p>
                <a:pPr marL="342900" lvl="0" indent="-250825" fontAlgn="base">
                  <a:buSzPts val="1000"/>
                  <a:buFont typeface="Symbol" panose="05050102010706020507" pitchFamily="18" charset="2"/>
                  <a:buChar char=""/>
                  <a:tabLst>
                    <a:tab pos="457200" algn="l"/>
                  </a:tabLst>
                </a:pPr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Vielfältige Aufgaben sowie langfristige Entwicklungsmöglichkeiten</a:t>
                </a:r>
              </a:p>
              <a:p>
                <a:pPr marL="342900" lvl="0" indent="-250825" fontAlgn="base">
                  <a:buSzPts val="1000"/>
                  <a:buFont typeface="Symbol" panose="05050102010706020507" pitchFamily="18" charset="2"/>
                  <a:buChar char=""/>
                  <a:tabLst>
                    <a:tab pos="457200" algn="l"/>
                  </a:tabLst>
                </a:pPr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Wir bieten Dir diverse Zusatzleistungen wie:</a:t>
                </a:r>
              </a:p>
              <a:p>
                <a:pPr>
                  <a:lnSpc>
                    <a:spcPct val="200000"/>
                  </a:lnSpc>
                  <a:buNone/>
                  <a:tabLst>
                    <a:tab pos="457200" algn="l"/>
                  </a:tabLst>
                </a:pPr>
                <a:r>
                  <a:rPr lang="de-DE" sz="1000" dirty="0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	      </a:t>
                </a:r>
                <a:r>
                  <a:rPr lang="de-DE" sz="1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betriebliche Altersvorsorge               </a:t>
                </a:r>
                <a:r>
                  <a:rPr lang="de-DE" sz="1000" dirty="0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Urban Sports Club                      Bike-Leasing </a:t>
                </a:r>
                <a:r>
                  <a:rPr lang="de-DE" sz="1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	</a:t>
                </a:r>
                <a:br>
                  <a:rPr lang="de-DE" sz="1000" dirty="0">
                    <a:latin typeface="Arial"/>
                    <a:cs typeface="Arial"/>
                  </a:rPr>
                </a:br>
                <a:r>
                  <a:rPr lang="de-DE" sz="1000" dirty="0">
                    <a:latin typeface="Arial"/>
                    <a:cs typeface="Arial"/>
                  </a:rPr>
                  <a:t>                   Mitarbeiterveranstaltungen               </a:t>
                </a:r>
                <a:r>
                  <a:rPr lang="de-DE" sz="1000" dirty="0">
                    <a:effectLst/>
                    <a:latin typeface="Arial"/>
                    <a:ea typeface="Times New Roman" panose="02020603050405020304" pitchFamily="18" charset="0"/>
                    <a:cs typeface="Arial"/>
                  </a:rPr>
                  <a:t>flexible Arbeitsmodelle</a:t>
                </a:r>
                <a:r>
                  <a:rPr lang="de-DE" sz="1000" dirty="0">
                    <a:latin typeface="Arial"/>
                    <a:ea typeface="Times New Roman" panose="02020603050405020304" pitchFamily="18" charset="0"/>
                    <a:cs typeface="Arial"/>
                  </a:rPr>
                  <a:t>                30 Tage Urlaub           </a:t>
                </a:r>
              </a:p>
              <a:p>
                <a:pPr>
                  <a:lnSpc>
                    <a:spcPct val="200000"/>
                  </a:lnSpc>
                  <a:buNone/>
                  <a:tabLst>
                    <a:tab pos="457200" algn="l"/>
                  </a:tabLst>
                </a:pPr>
                <a:r>
                  <a:rPr lang="de-DE" sz="1000" dirty="0">
                    <a:effectLst/>
                    <a:latin typeface="Arial"/>
                    <a:ea typeface="Times New Roman" panose="02020603050405020304" pitchFamily="18" charset="0"/>
                    <a:cs typeface="Arial"/>
                  </a:rPr>
                  <a:t>                   </a:t>
                </a:r>
                <a:r>
                  <a:rPr lang="de-DE" sz="1000" dirty="0">
                    <a:latin typeface="Arial"/>
                    <a:ea typeface="Times New Roman" panose="02020603050405020304" pitchFamily="18" charset="0"/>
                    <a:cs typeface="Arial"/>
                  </a:rPr>
                  <a:t>vergünstigtes Mittagessen                </a:t>
                </a:r>
                <a:r>
                  <a:rPr lang="de-DE" sz="1000" dirty="0">
                    <a:effectLst/>
                    <a:latin typeface="Arial"/>
                    <a:ea typeface="Times New Roman" panose="02020603050405020304" pitchFamily="18" charset="0"/>
                    <a:cs typeface="Arial"/>
                  </a:rPr>
                  <a:t>kostenlose Getränke </a:t>
                </a:r>
                <a:r>
                  <a:rPr lang="de-DE" sz="1000" dirty="0">
                    <a:latin typeface="Arial"/>
                    <a:ea typeface="Times New Roman" panose="02020603050405020304" pitchFamily="18" charset="0"/>
                    <a:cs typeface="Arial"/>
                  </a:rPr>
                  <a:t>                       </a:t>
                </a:r>
                <a:r>
                  <a:rPr lang="de-DE" sz="1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		</a:t>
                </a:r>
              </a:p>
            </p:txBody>
          </p:sp>
          <p:grpSp>
            <p:nvGrpSpPr>
              <p:cNvPr id="9" name="Gruppieren 8">
                <a:extLst>
                  <a:ext uri="{FF2B5EF4-FFF2-40B4-BE49-F238E27FC236}">
                    <a16:creationId xmlns:a16="http://schemas.microsoft.com/office/drawing/2014/main" id="{218B1EE1-7422-FBD8-1227-2EF224EDAD3A}"/>
                  </a:ext>
                </a:extLst>
              </p:cNvPr>
              <p:cNvGrpSpPr/>
              <p:nvPr/>
            </p:nvGrpSpPr>
            <p:grpSpPr>
              <a:xfrm>
                <a:off x="1174299" y="6412669"/>
                <a:ext cx="4042439" cy="517177"/>
                <a:chOff x="886267" y="8189409"/>
                <a:chExt cx="4042439" cy="517177"/>
              </a:xfrm>
            </p:grpSpPr>
            <p:pic>
              <p:nvPicPr>
                <p:cNvPr id="12" name="Grafik 11" descr="Nudeln mit einfarbiger Füllung">
                  <a:extLst>
                    <a:ext uri="{FF2B5EF4-FFF2-40B4-BE49-F238E27FC236}">
                      <a16:creationId xmlns:a16="http://schemas.microsoft.com/office/drawing/2014/main" id="{19E758EE-809D-373B-84E0-A361BEE0CE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86267" y="8463310"/>
                  <a:ext cx="243277" cy="243276"/>
                </a:xfrm>
                <a:prstGeom prst="rect">
                  <a:avLst/>
                </a:prstGeom>
              </p:spPr>
            </p:pic>
            <p:pic>
              <p:nvPicPr>
                <p:cNvPr id="18" name="Grafik 17" descr="Wimpel mit einfarbiger Füllung">
                  <a:extLst>
                    <a:ext uri="{FF2B5EF4-FFF2-40B4-BE49-F238E27FC236}">
                      <a16:creationId xmlns:a16="http://schemas.microsoft.com/office/drawing/2014/main" id="{ECB14836-57F3-1136-437C-DB299201E2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86267" y="8189409"/>
                  <a:ext cx="243277" cy="243276"/>
                </a:xfrm>
                <a:prstGeom prst="rect">
                  <a:avLst/>
                </a:prstGeom>
              </p:spPr>
            </p:pic>
            <p:pic>
              <p:nvPicPr>
                <p:cNvPr id="20" name="Grafik 19" descr="Onlinebesprechung mit einfarbiger Füllung">
                  <a:extLst>
                    <a:ext uri="{FF2B5EF4-FFF2-40B4-BE49-F238E27FC236}">
                      <a16:creationId xmlns:a16="http://schemas.microsoft.com/office/drawing/2014/main" id="{208A1568-8941-C96E-9BE0-8C01E1F44D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85429" y="8189409"/>
                  <a:ext cx="243277" cy="243276"/>
                </a:xfrm>
                <a:prstGeom prst="rect">
                  <a:avLst/>
                </a:prstGeom>
              </p:spPr>
            </p:pic>
          </p:grpSp>
          <p:grpSp>
            <p:nvGrpSpPr>
              <p:cNvPr id="2" name="Gruppieren 1">
                <a:extLst>
                  <a:ext uri="{FF2B5EF4-FFF2-40B4-BE49-F238E27FC236}">
                    <a16:creationId xmlns:a16="http://schemas.microsoft.com/office/drawing/2014/main" id="{929C6A26-37BE-BBFA-7625-20949B6B550D}"/>
                  </a:ext>
                </a:extLst>
              </p:cNvPr>
              <p:cNvGrpSpPr/>
              <p:nvPr/>
            </p:nvGrpSpPr>
            <p:grpSpPr>
              <a:xfrm>
                <a:off x="1174300" y="6088335"/>
                <a:ext cx="4042438" cy="843251"/>
                <a:chOff x="886481" y="7880900"/>
                <a:chExt cx="4042438" cy="843251"/>
              </a:xfrm>
            </p:grpSpPr>
            <p:pic>
              <p:nvPicPr>
                <p:cNvPr id="3" name="Grafik 2" descr="Radfahren mit einfarbiger Füllung">
                  <a:extLst>
                    <a:ext uri="{FF2B5EF4-FFF2-40B4-BE49-F238E27FC236}">
                      <a16:creationId xmlns:a16="http://schemas.microsoft.com/office/drawing/2014/main" id="{BAA4697D-AA8D-8A57-2A71-2616B0BB473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85642" y="7891131"/>
                  <a:ext cx="243277" cy="243277"/>
                </a:xfrm>
                <a:prstGeom prst="rect">
                  <a:avLst/>
                </a:prstGeom>
              </p:spPr>
            </p:pic>
            <p:pic>
              <p:nvPicPr>
                <p:cNvPr id="4" name="Grafik 3" descr="Tropische Szenerie Silhouette">
                  <a:extLst>
                    <a:ext uri="{FF2B5EF4-FFF2-40B4-BE49-F238E27FC236}">
                      <a16:creationId xmlns:a16="http://schemas.microsoft.com/office/drawing/2014/main" id="{91CFA1F5-A53B-F9A8-3222-A5801D30CC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91942" y="8213085"/>
                  <a:ext cx="250157" cy="243277"/>
                </a:xfrm>
                <a:prstGeom prst="rect">
                  <a:avLst/>
                </a:prstGeom>
              </p:spPr>
            </p:pic>
            <p:pic>
              <p:nvPicPr>
                <p:cNvPr id="8" name="Grafik 7" descr="Bubble Tea mit einfarbiger Füllung">
                  <a:extLst>
                    <a:ext uri="{FF2B5EF4-FFF2-40B4-BE49-F238E27FC236}">
                      <a16:creationId xmlns:a16="http://schemas.microsoft.com/office/drawing/2014/main" id="{4804487E-BC06-AA8D-1082-D30ECCD82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912893" y="8485181"/>
                  <a:ext cx="238972" cy="238970"/>
                </a:xfrm>
                <a:prstGeom prst="rect">
                  <a:avLst/>
                </a:prstGeom>
              </p:spPr>
            </p:pic>
            <p:pic>
              <p:nvPicPr>
                <p:cNvPr id="6" name="Grafik 5" descr="Sparschwein mit einfarbiger Füllung">
                  <a:extLst>
                    <a:ext uri="{FF2B5EF4-FFF2-40B4-BE49-F238E27FC236}">
                      <a16:creationId xmlns:a16="http://schemas.microsoft.com/office/drawing/2014/main" id="{C1640D93-100F-C051-7EB4-11E7E5CC2F9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86481" y="7880900"/>
                  <a:ext cx="249359" cy="249359"/>
                </a:xfrm>
                <a:prstGeom prst="rect">
                  <a:avLst/>
                </a:prstGeom>
              </p:spPr>
            </p:pic>
          </p:grpSp>
        </p:grpSp>
        <p:pic>
          <p:nvPicPr>
            <p:cNvPr id="11" name="Grafik 10" descr="Kurzhantel mit einfarbiger Füllung">
              <a:extLst>
                <a:ext uri="{FF2B5EF4-FFF2-40B4-BE49-F238E27FC236}">
                  <a16:creationId xmlns:a16="http://schemas.microsoft.com/office/drawing/2014/main" id="{93701679-E378-639A-FCEB-CFCAFCAA7B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rcRect/>
            <a:stretch/>
          </p:blipFill>
          <p:spPr>
            <a:xfrm>
              <a:off x="2922236" y="6817197"/>
              <a:ext cx="239167" cy="239168"/>
            </a:xfrm>
            <a:prstGeom prst="rect">
              <a:avLst/>
            </a:prstGeom>
          </p:spPr>
        </p:pic>
      </p:grpSp>
      <p:sp>
        <p:nvSpPr>
          <p:cNvPr id="22" name="Rechteck 21">
            <a:extLst>
              <a:ext uri="{FF2B5EF4-FFF2-40B4-BE49-F238E27FC236}">
                <a16:creationId xmlns:a16="http://schemas.microsoft.com/office/drawing/2014/main" id="{F7336704-E560-F753-A188-A040AC040539}"/>
              </a:ext>
            </a:extLst>
          </p:cNvPr>
          <p:cNvSpPr/>
          <p:nvPr/>
        </p:nvSpPr>
        <p:spPr>
          <a:xfrm>
            <a:off x="6309320" y="9633520"/>
            <a:ext cx="550606" cy="272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9916537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5F479097BFCEA459A3E51B262344E29" ma:contentTypeVersion="3" ma:contentTypeDescription="Ein neues Dokument erstellen." ma:contentTypeScope="" ma:versionID="5cd6e5cce1a87829cd4ceef6987ad898">
  <xsd:schema xmlns:xsd="http://www.w3.org/2001/XMLSchema" xmlns:xs="http://www.w3.org/2001/XMLSchema" xmlns:p="http://schemas.microsoft.com/office/2006/metadata/properties" xmlns:ns2="1dc57064-4d09-43f1-9aea-d44e09076606" targetNamespace="http://schemas.microsoft.com/office/2006/metadata/properties" ma:root="true" ma:fieldsID="161c48121249f04c113f7a20905eb983" ns2:_="">
    <xsd:import namespace="1dc57064-4d09-43f1-9aea-d44e090766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c57064-4d09-43f1-9aea-d44e090766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6259868-B9AF-47DA-AED2-F5A6B381C3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c57064-4d09-43f1-9aea-d44e090766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A3181BD-D428-4384-8945-2989662ED5F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924265-AC2A-4221-B089-91FF5693388B}">
  <ds:schemaRefs>
    <ds:schemaRef ds:uri="1dc57064-4d09-43f1-9aea-d44e09076606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437</Words>
  <Application>Microsoft Office PowerPoint</Application>
  <PresentationFormat>A4-Papier (210 x 297 mm)</PresentationFormat>
  <Paragraphs>33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Roboto</vt:lpstr>
      <vt:lpstr>Symbol</vt:lpstr>
      <vt:lpstr>Larissa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Claus Schnitzler</dc:creator>
  <cp:lastModifiedBy>Budwig, Selina</cp:lastModifiedBy>
  <cp:revision>287</cp:revision>
  <cp:lastPrinted>2026-04-28T13:40:10Z</cp:lastPrinted>
  <dcterms:created xsi:type="dcterms:W3CDTF">2016-02-22T07:52:19Z</dcterms:created>
  <dcterms:modified xsi:type="dcterms:W3CDTF">2026-09-16T15:39:03Z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PT Tool IsInitialized">
    <vt:lpwstr>False</vt:lpwstr>
  </property>
  <property fmtid="{D5CDD505-2E9C-101B-9397-08002B2CF9AE}" pid="3" name="ContentTypeId">
    <vt:lpwstr>0x010100B5F479097BFCEA459A3E51B262344E29</vt:lpwstr>
  </property>
  <property fmtid="{D5CDD505-2E9C-101B-9397-08002B2CF9AE}" pid="4" name="MSIP_Label_c514677a-1e4b-42e6-af33-f92846ca7b6f_Enabled">
    <vt:lpwstr>true</vt:lpwstr>
  </property>
  <property fmtid="{D5CDD505-2E9C-101B-9397-08002B2CF9AE}" pid="5" name="MSIP_Label_c514677a-1e4b-42e6-af33-f92846ca7b6f_SetDate">
    <vt:lpwstr>2026-06-11T06:38:41Z</vt:lpwstr>
  </property>
  <property fmtid="{D5CDD505-2E9C-101B-9397-08002B2CF9AE}" pid="6" name="MSIP_Label_c514677a-1e4b-42e6-af33-f92846ca7b6f_Method">
    <vt:lpwstr>Privileged</vt:lpwstr>
  </property>
  <property fmtid="{D5CDD505-2E9C-101B-9397-08002B2CF9AE}" pid="7" name="MSIP_Label_c514677a-1e4b-42e6-af33-f92846ca7b6f_Name">
    <vt:lpwstr>Public_</vt:lpwstr>
  </property>
  <property fmtid="{D5CDD505-2E9C-101B-9397-08002B2CF9AE}" pid="8" name="MSIP_Label_c514677a-1e4b-42e6-af33-f92846ca7b6f_SiteId">
    <vt:lpwstr>db4cfc4c-4ec7-41df-8bfe-b9f4983df1dc</vt:lpwstr>
  </property>
  <property fmtid="{D5CDD505-2E9C-101B-9397-08002B2CF9AE}" pid="9" name="MSIP_Label_c514677a-1e4b-42e6-af33-f92846ca7b6f_ActionId">
    <vt:lpwstr>780def1c-14b0-4cdd-b666-0ccee02c08b6</vt:lpwstr>
  </property>
  <property fmtid="{D5CDD505-2E9C-101B-9397-08002B2CF9AE}" pid="10" name="MSIP_Label_c514677a-1e4b-42e6-af33-f92846ca7b6f_ContentBits">
    <vt:lpwstr>3</vt:lpwstr>
  </property>
  <property fmtid="{D5CDD505-2E9C-101B-9397-08002B2CF9AE}" pid="11" name="MSIP_Label_c514677a-1e4b-42e6-af33-f92846ca7b6f_Tag">
    <vt:lpwstr>10, 0, 1, 1</vt:lpwstr>
  </property>
  <property fmtid="{D5CDD505-2E9C-101B-9397-08002B2CF9AE}" pid="12" name="ClassificationContentMarkingFooterLocations">
    <vt:lpwstr>Larissa:10</vt:lpwstr>
  </property>
  <property fmtid="{D5CDD505-2E9C-101B-9397-08002B2CF9AE}" pid="13" name="ClassificationContentMarkingFooterText">
    <vt:lpwstr> Public </vt:lpwstr>
  </property>
  <property fmtid="{D5CDD505-2E9C-101B-9397-08002B2CF9AE}" pid="14" name="ClassificationContentMarkingHeaderLocations">
    <vt:lpwstr>Larissa:9</vt:lpwstr>
  </property>
  <property fmtid="{D5CDD505-2E9C-101B-9397-08002B2CF9AE}" pid="15" name="ClassificationContentMarkingHeaderText">
    <vt:lpwstr> </vt:lpwstr>
  </property>
</Properties>
</file>