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1069" r:id="rId2"/>
    <p:sldId id="1065" r:id="rId3"/>
    <p:sldId id="1059" r:id="rId4"/>
    <p:sldId id="1068" r:id="rId5"/>
    <p:sldId id="1081" r:id="rId6"/>
    <p:sldId id="1070" r:id="rId7"/>
    <p:sldId id="1075" r:id="rId8"/>
    <p:sldId id="1073" r:id="rId9"/>
    <p:sldId id="1060" r:id="rId10"/>
    <p:sldId id="1067" r:id="rId11"/>
    <p:sldId id="1076" r:id="rId12"/>
    <p:sldId id="1061" r:id="rId13"/>
    <p:sldId id="1077" r:id="rId14"/>
    <p:sldId id="1063" r:id="rId15"/>
    <p:sldId id="1064" r:id="rId16"/>
    <p:sldId id="1072" r:id="rId17"/>
    <p:sldId id="774" r:id="rId18"/>
    <p:sldId id="1071" r:id="rId19"/>
    <p:sldId id="1078" r:id="rId20"/>
    <p:sldId id="1079" r:id="rId21"/>
    <p:sldId id="10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1"/>
    <p:restoredTop sz="94475"/>
  </p:normalViewPr>
  <p:slideViewPr>
    <p:cSldViewPr snapToGrid="0" snapToObjects="1">
      <p:cViewPr varScale="1">
        <p:scale>
          <a:sx n="62" d="100"/>
          <a:sy n="62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E009C-E6EC-4AFF-BABC-9BC9F03B8854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F842B-B92F-4CDC-8E90-11D75ADE05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65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>
            <a:extLst>
              <a:ext uri="{FF2B5EF4-FFF2-40B4-BE49-F238E27FC236}">
                <a16:creationId xmlns:a16="http://schemas.microsoft.com/office/drawing/2014/main" id="{D77B9C75-5739-4636-A3CC-9449CF6D61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dsholder til noter 2">
            <a:extLst>
              <a:ext uri="{FF2B5EF4-FFF2-40B4-BE49-F238E27FC236}">
                <a16:creationId xmlns:a16="http://schemas.microsoft.com/office/drawing/2014/main" id="{F093A2BA-FD42-47E1-8829-021FD9298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21508" name="Pladsholder til slidenummer 3">
            <a:extLst>
              <a:ext uri="{FF2B5EF4-FFF2-40B4-BE49-F238E27FC236}">
                <a16:creationId xmlns:a16="http://schemas.microsoft.com/office/drawing/2014/main" id="{CBEEBD9D-6AC5-4715-95A6-5364CB6D5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 defTabSz="92075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 defTabSz="92075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 defTabSz="92075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 defTabSz="92075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fld id="{C0B585F1-1FE0-4C14-84CA-08049CDDD2A8}" type="slidenum">
              <a:rPr lang="da-DK" altLang="da-DK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da-DK" altLang="da-DK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2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0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0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4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A272B-8791-A640-A356-3BCB6A152C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felt 1">
            <a:extLst>
              <a:ext uri="{FF2B5EF4-FFF2-40B4-BE49-F238E27FC236}">
                <a16:creationId xmlns:a16="http://schemas.microsoft.com/office/drawing/2014/main" id="{6A1A2E17-C1C5-42AC-BEEA-13885D43B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592" y="1329611"/>
            <a:ext cx="84963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Engagement/energien generelt: 6.3/10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Engagement udvikling: Stabilt middel (lille pil opad)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60 % af klyngedeltagerne engagerer sig  (spredning 0 -100%)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Det faglige niveau: passende (lille pil nedad)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Nogle klynger har ikke haft møder under pandemien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Brug af data: fungerer i høj – meget høj grad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a-DK" altLang="da-DK" b="1" dirty="0">
                <a:latin typeface="Calibri" panose="020F0502020204030204" pitchFamily="34" charset="0"/>
                <a:cs typeface="Calibri" panose="020F0502020204030204" pitchFamily="34" charset="0"/>
              </a:rPr>
              <a:t>Største udfordringer (top 5)</a:t>
            </a:r>
          </a:p>
          <a:p>
            <a:pPr lvl="2">
              <a:spcBef>
                <a:spcPct val="0"/>
              </a:spcBef>
              <a:buFont typeface="Verdana" panose="020B0604030504040204" pitchFamily="34" charset="0"/>
              <a:buAutoNum type="arabicPeriod"/>
            </a:pPr>
            <a:r>
              <a:rPr lang="da-DK" altLang="da-DK" b="1" dirty="0">
                <a:latin typeface="Calibri" panose="020F0502020204030204" pitchFamily="34" charset="0"/>
                <a:cs typeface="Calibri" panose="020F0502020204030204" pitchFamily="34" charset="0"/>
              </a:rPr>
              <a:t>Opnå højere engagement</a:t>
            </a:r>
          </a:p>
          <a:p>
            <a:pPr lvl="2">
              <a:spcBef>
                <a:spcPct val="0"/>
              </a:spcBef>
              <a:buFont typeface="Verdana" panose="020B0604030504040204" pitchFamily="34" charset="0"/>
              <a:buAutoNum type="arabicPeriod"/>
            </a:pPr>
            <a:r>
              <a:rPr lang="da-DK" altLang="da-DK" b="1" dirty="0">
                <a:latin typeface="Calibri" panose="020F0502020204030204" pitchFamily="34" charset="0"/>
                <a:cs typeface="Calibri" panose="020F0502020204030204" pitchFamily="34" charset="0"/>
              </a:rPr>
              <a:t>Skabe større motivation</a:t>
            </a:r>
          </a:p>
          <a:p>
            <a:pPr lvl="2">
              <a:spcBef>
                <a:spcPct val="0"/>
              </a:spcBef>
              <a:buFont typeface="Verdana" panose="020B0604030504040204" pitchFamily="34" charset="0"/>
              <a:buAutoNum type="arabicPeriod"/>
            </a:pPr>
            <a:r>
              <a:rPr lang="da-DK" altLang="da-DK" b="1" dirty="0">
                <a:latin typeface="Calibri" panose="020F0502020204030204" pitchFamily="34" charset="0"/>
                <a:cs typeface="Calibri" panose="020F0502020204030204" pitchFamily="34" charset="0"/>
              </a:rPr>
              <a:t>Få alle til at engagere sig</a:t>
            </a:r>
          </a:p>
          <a:p>
            <a:pPr lvl="2">
              <a:spcBef>
                <a:spcPct val="0"/>
              </a:spcBef>
              <a:buFont typeface="Verdana" panose="020B0604030504040204" pitchFamily="34" charset="0"/>
              <a:buAutoNum type="arabicPeriod"/>
            </a:pPr>
            <a:r>
              <a:rPr lang="da-DK" altLang="da-DK" b="1" dirty="0">
                <a:latin typeface="Calibri" panose="020F0502020204030204" pitchFamily="34" charset="0"/>
                <a:cs typeface="Calibri" panose="020F0502020204030204" pitchFamily="34" charset="0"/>
              </a:rPr>
              <a:t>Opfølgning på møderne</a:t>
            </a:r>
          </a:p>
          <a:p>
            <a:pPr lvl="2">
              <a:spcBef>
                <a:spcPct val="0"/>
              </a:spcBef>
              <a:buFont typeface="Verdana" panose="020B0604030504040204" pitchFamily="34" charset="0"/>
              <a:buAutoNum type="arabicPeriod"/>
            </a:pPr>
            <a:r>
              <a:rPr lang="da-DK" altLang="da-DK" b="1" dirty="0">
                <a:latin typeface="Calibri" panose="020F0502020204030204" pitchFamily="34" charset="0"/>
                <a:cs typeface="Calibri" panose="020F0502020204030204" pitchFamily="34" charset="0"/>
              </a:rPr>
              <a:t>Finde emner af fælles interesse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da-DK" alt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da-DK" alt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da-DK" alt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Tekstfelt 2">
            <a:extLst>
              <a:ext uri="{FF2B5EF4-FFF2-40B4-BE49-F238E27FC236}">
                <a16:creationId xmlns:a16="http://schemas.microsoft.com/office/drawing/2014/main" id="{BF89258D-E15E-4A52-B423-92E085C15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732" y="312202"/>
            <a:ext cx="7559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– input fra jer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AF5897-3A65-4D2B-895B-990F4044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kstfelt 1">
            <a:extLst>
              <a:ext uri="{FF2B5EF4-FFF2-40B4-BE49-F238E27FC236}">
                <a16:creationId xmlns:a16="http://schemas.microsoft.com/office/drawing/2014/main" id="{88DB9AFE-A317-40C8-AAB1-DCB4D3E5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046" y="1443841"/>
            <a:ext cx="89502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800" dirty="0">
                <a:latin typeface="+mn-lt"/>
              </a:rPr>
              <a:t>Vi arbejder med emner, som de fleste finder relevante, praksisnære og meningsfulde</a:t>
            </a:r>
          </a:p>
          <a:p>
            <a:pPr>
              <a:spcBef>
                <a:spcPct val="0"/>
              </a:spcBef>
            </a:pPr>
            <a:r>
              <a:rPr lang="da-DK" altLang="da-DK" sz="2800" dirty="0">
                <a:latin typeface="+mn-lt"/>
              </a:rPr>
              <a:t>Nogle gange er de måske ikke…. men så alligevel…!</a:t>
            </a:r>
          </a:p>
          <a:p>
            <a:pPr>
              <a:spcBef>
                <a:spcPct val="0"/>
              </a:spcBef>
            </a:pPr>
            <a:r>
              <a:rPr lang="da-DK" altLang="da-DK" sz="2800" dirty="0">
                <a:latin typeface="+mn-lt"/>
              </a:rPr>
              <a:t>Vi har god tid til at komme i dybden med emnerne</a:t>
            </a:r>
          </a:p>
          <a:p>
            <a:pPr>
              <a:spcBef>
                <a:spcPct val="0"/>
              </a:spcBef>
            </a:pPr>
            <a:r>
              <a:rPr lang="da-DK" altLang="da-DK" sz="2800" dirty="0">
                <a:latin typeface="+mn-lt"/>
              </a:rPr>
              <a:t>Det er nemt at hente retvisende data</a:t>
            </a:r>
          </a:p>
          <a:p>
            <a:pPr>
              <a:spcBef>
                <a:spcPct val="0"/>
              </a:spcBef>
            </a:pPr>
            <a:r>
              <a:rPr lang="da-DK" altLang="da-DK" sz="2800" dirty="0">
                <a:latin typeface="+mn-lt"/>
              </a:rPr>
              <a:t>Vi arbejder nogle gange med det samme emne over flere mødegange</a:t>
            </a:r>
          </a:p>
          <a:p>
            <a:pPr>
              <a:spcBef>
                <a:spcPct val="0"/>
              </a:spcBef>
            </a:pPr>
            <a:r>
              <a:rPr lang="da-DK" altLang="da-DK" sz="2800" dirty="0">
                <a:latin typeface="+mn-lt"/>
              </a:rPr>
              <a:t>Vi er begyndt at tænke vores personale mere med (de har endda være med på et klyngeinternat!) </a:t>
            </a:r>
          </a:p>
        </p:txBody>
      </p:sp>
      <p:sp>
        <p:nvSpPr>
          <p:cNvPr id="14339" name="Tekstfelt 1">
            <a:extLst>
              <a:ext uri="{FF2B5EF4-FFF2-40B4-BE49-F238E27FC236}">
                <a16:creationId xmlns:a16="http://schemas.microsoft.com/office/drawing/2014/main" id="{FE443979-3CA1-496C-9E91-1C4CE67D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579" y="357455"/>
            <a:ext cx="8137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Hvad arbejder vi med?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4D0AD48-9B51-4F45-8E91-7EFF595D3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ADBD3A4-413E-4E3B-A82B-37974910BAB0}"/>
              </a:ext>
            </a:extLst>
          </p:cNvPr>
          <p:cNvSpPr txBox="1"/>
          <p:nvPr/>
        </p:nvSpPr>
        <p:spPr>
          <a:xfrm>
            <a:off x="1601270" y="1260545"/>
            <a:ext cx="84963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da-DK" sz="2400" dirty="0"/>
              <a:t>Individuel refleksion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Duetter, interviews i </a:t>
            </a:r>
            <a:r>
              <a:rPr lang="da-DK" sz="2400" dirty="0" err="1"/>
              <a:t>trioere</a:t>
            </a:r>
            <a:r>
              <a:rPr lang="da-DK" sz="2400" dirty="0"/>
              <a:t>, kvartetter og sekstetter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Med egne kolleger (sololæger går sammen)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Med kolleger fra andre praksis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Runder (med klart tema/spørgsmål)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Dobbeltcirkler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 err="1"/>
              <a:t>Walk</a:t>
            </a:r>
            <a:r>
              <a:rPr lang="da-DK" sz="2400" dirty="0"/>
              <a:t> and talk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Korte relevante oplæg 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Logbog</a:t>
            </a:r>
          </a:p>
          <a:p>
            <a:pPr marL="285750" indent="-285750">
              <a:buFontTx/>
              <a:buChar char="-"/>
              <a:defRPr/>
            </a:pPr>
            <a:endParaRPr lang="da-DK" sz="2400" dirty="0"/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Vi har kun helt korte plenumsessioner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Metoderne afpasses efter opgaven</a:t>
            </a:r>
          </a:p>
          <a:p>
            <a:pPr>
              <a:defRPr/>
            </a:pPr>
            <a:endParaRPr lang="da-DK" sz="2400" dirty="0"/>
          </a:p>
          <a:p>
            <a:pPr marL="285750" indent="-285750">
              <a:buFontTx/>
              <a:buChar char="-"/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</p:txBody>
      </p:sp>
      <p:sp>
        <p:nvSpPr>
          <p:cNvPr id="15363" name="Tekstfelt 2">
            <a:extLst>
              <a:ext uri="{FF2B5EF4-FFF2-40B4-BE49-F238E27FC236}">
                <a16:creationId xmlns:a16="http://schemas.microsoft.com/office/drawing/2014/main" id="{375C105B-0EDA-4280-ADF2-B92A3D650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93" y="373509"/>
            <a:ext cx="7993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Vi afprøver mange arbejdsmetoder</a:t>
            </a:r>
          </a:p>
        </p:txBody>
      </p:sp>
      <p:pic>
        <p:nvPicPr>
          <p:cNvPr id="15364" name="Billede 3">
            <a:extLst>
              <a:ext uri="{FF2B5EF4-FFF2-40B4-BE49-F238E27FC236}">
                <a16:creationId xmlns:a16="http://schemas.microsoft.com/office/drawing/2014/main" id="{F1D0E21E-2C6E-43AE-85AD-B8D8A690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84" y="1609869"/>
            <a:ext cx="25669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36B4797-24F6-4688-A0BC-0655AF683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FE173D8-67D1-4BD8-B77B-214A4990C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477" y="3817190"/>
            <a:ext cx="189547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2">
            <a:extLst>
              <a:ext uri="{FF2B5EF4-FFF2-40B4-BE49-F238E27FC236}">
                <a16:creationId xmlns:a16="http://schemas.microsoft.com/office/drawing/2014/main" id="{62592D0E-42FC-4FC3-BDAF-C07A4B1A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03" y="4175148"/>
            <a:ext cx="2495137" cy="20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4441AB2-0C47-4E8B-B15F-0FB907164D62}"/>
              </a:ext>
            </a:extLst>
          </p:cNvPr>
          <p:cNvSpPr txBox="1"/>
          <p:nvPr/>
        </p:nvSpPr>
        <p:spPr>
          <a:xfrm>
            <a:off x="585482" y="1964353"/>
            <a:ext cx="8569325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2400" dirty="0"/>
              <a:t>Vi tilstræber </a:t>
            </a:r>
            <a:r>
              <a:rPr lang="da-DK" sz="2400" dirty="0" err="1"/>
              <a:t>dia-log</a:t>
            </a:r>
            <a:r>
              <a:rPr lang="da-DK" sz="2400" dirty="0"/>
              <a:t>, refleksion </a:t>
            </a:r>
            <a:r>
              <a:rPr lang="da-DK" sz="2400" dirty="0" err="1"/>
              <a:t>ff</a:t>
            </a:r>
            <a:r>
              <a:rPr lang="da-DK" sz="2400" dirty="0"/>
              <a:t> diskussion og enetaler</a:t>
            </a:r>
          </a:p>
          <a:p>
            <a:pPr>
              <a:defRPr/>
            </a:pPr>
            <a:endParaRPr lang="da-DK" sz="2400" dirty="0"/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Alle kommer til orde (med erfaringer, eksempler, refleksioner, tvivl, forundring…)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Møder hinanden lyttende, anerkendende og nysgerrigt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Vi skaber et rum til fælles udforskning (bunden af vores dataisbjerge)</a:t>
            </a:r>
          </a:p>
          <a:p>
            <a:pPr marL="285750" indent="-285750">
              <a:buFontTx/>
              <a:buChar char="-"/>
              <a:defRPr/>
            </a:pPr>
            <a:r>
              <a:rPr lang="da-DK" altLang="da-DK" sz="2400" dirty="0"/>
              <a:t>V</a:t>
            </a:r>
            <a:r>
              <a:rPr lang="da-DK" altLang="da-DK" sz="2400" dirty="0">
                <a:latin typeface="+mn-lt"/>
              </a:rPr>
              <a:t>i udforsker egne og andres verdensbilleder</a:t>
            </a:r>
          </a:p>
          <a:p>
            <a:pPr marL="285750" indent="-285750">
              <a:buFontTx/>
              <a:buChar char="-"/>
              <a:defRPr/>
            </a:pPr>
            <a:r>
              <a:rPr lang="da-DK" altLang="da-DK" sz="2400" dirty="0"/>
              <a:t>I</a:t>
            </a:r>
            <a:r>
              <a:rPr lang="da-DK" altLang="da-DK" sz="2400" dirty="0">
                <a:latin typeface="+mn-lt"/>
              </a:rPr>
              <a:t>ngen ejer </a:t>
            </a:r>
            <a:r>
              <a:rPr lang="da-DK" altLang="da-DK" sz="2400" i="1" dirty="0">
                <a:latin typeface="+mn-lt"/>
              </a:rPr>
              <a:t>sandheden</a:t>
            </a:r>
          </a:p>
          <a:p>
            <a:pPr marL="285750" indent="-285750">
              <a:buFontTx/>
              <a:buChar char="-"/>
              <a:defRPr/>
            </a:pPr>
            <a:endParaRPr lang="da-DK" sz="2400" dirty="0"/>
          </a:p>
          <a:p>
            <a:pPr marL="285750" indent="-285750">
              <a:buFontTx/>
              <a:buChar char="-"/>
              <a:defRPr/>
            </a:pPr>
            <a:r>
              <a:rPr lang="da-DK" sz="2400" b="1" dirty="0"/>
              <a:t>Bordstyrer</a:t>
            </a:r>
            <a:r>
              <a:rPr lang="da-DK" sz="2400" dirty="0"/>
              <a:t> stopper unoder og er ‘holde-ved-montør’ for den gode dialog</a:t>
            </a:r>
          </a:p>
          <a:p>
            <a:pPr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  <a:p>
            <a:pPr marL="285750" indent="-285750">
              <a:buFontTx/>
              <a:buChar char="-"/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</p:txBody>
      </p:sp>
      <p:sp>
        <p:nvSpPr>
          <p:cNvPr id="16387" name="Tekstfelt 2">
            <a:extLst>
              <a:ext uri="{FF2B5EF4-FFF2-40B4-BE49-F238E27FC236}">
                <a16:creationId xmlns:a16="http://schemas.microsoft.com/office/drawing/2014/main" id="{1381D9F2-6335-4417-A3F7-5AD58934A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39" y="414657"/>
            <a:ext cx="7777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Vi er i lære som drøvtyggere…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D4C45A5-CE7D-461F-A209-65952DD59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594881"/>
            <a:ext cx="936183" cy="950701"/>
          </a:xfrm>
          <a:prstGeom prst="rect">
            <a:avLst/>
          </a:prstGeom>
          <a:noFill/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3A09467-D90D-46D7-B193-17EB1EB12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896" y="164385"/>
            <a:ext cx="3714504" cy="241442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630FC68-0409-4537-8F74-4F819C98D484}"/>
              </a:ext>
            </a:extLst>
          </p:cNvPr>
          <p:cNvSpPr txBox="1"/>
          <p:nvPr/>
        </p:nvSpPr>
        <p:spPr>
          <a:xfrm>
            <a:off x="10243158" y="229991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Data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E2E66CF-DFA0-4DD8-B213-A6741FB362BE}"/>
              </a:ext>
            </a:extLst>
          </p:cNvPr>
          <p:cNvSpPr txBox="1"/>
          <p:nvPr/>
        </p:nvSpPr>
        <p:spPr>
          <a:xfrm>
            <a:off x="10291281" y="1571946"/>
            <a:ext cx="191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Årsags-sammenhænge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0" name="Billede 3">
            <a:extLst>
              <a:ext uri="{FF2B5EF4-FFF2-40B4-BE49-F238E27FC236}">
                <a16:creationId xmlns:a16="http://schemas.microsoft.com/office/drawing/2014/main" id="{38786DE4-37D9-483A-BB36-F206F71DF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48" y="3183891"/>
            <a:ext cx="16049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kstfelt 1">
            <a:extLst>
              <a:ext uri="{FF2B5EF4-FFF2-40B4-BE49-F238E27FC236}">
                <a16:creationId xmlns:a16="http://schemas.microsoft.com/office/drawing/2014/main" id="{F0C89DAD-13BC-4431-984B-3C7BA2641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13" y="1292314"/>
            <a:ext cx="944962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</a:rPr>
              <a:t>Der er opstået en stor samhørighedsfølelse: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</a:rPr>
              <a:t>	- vi er blevet mere trygge ved hinanden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</a:rPr>
              <a:t>	- vi er blevet langt mere inkluderende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</a:rPr>
              <a:t>	- vi tør udfordre hinanden – men er aldrig bedrevidende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</a:rPr>
              <a:t>	- man kan ‘dumme sig’ uden at lide overlast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</a:rPr>
              <a:t>	- ”jeg er blevet mere modig og åbenhjertig”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dirty="0">
              <a:latin typeface="+mn-lt"/>
            </a:endParaRPr>
          </a:p>
        </p:txBody>
      </p:sp>
      <p:sp>
        <p:nvSpPr>
          <p:cNvPr id="18435" name="Tekstfelt 2">
            <a:extLst>
              <a:ext uri="{FF2B5EF4-FFF2-40B4-BE49-F238E27FC236}">
                <a16:creationId xmlns:a16="http://schemas.microsoft.com/office/drawing/2014/main" id="{6D8B0B5E-6BFF-4A67-BBD8-9764AE6A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408" y="322818"/>
            <a:ext cx="108366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 err="1">
                <a:solidFill>
                  <a:srgbClr val="00B0F0"/>
                </a:solidFill>
                <a:latin typeface="+mn-lt"/>
              </a:rPr>
              <a:t>Maximal</a:t>
            </a: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 tryghed – minimal frygt – passende forstyrrelser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40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4C7E0BF-FFEB-4DBA-858B-3C0A710DC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CE9B8FE7-FCDF-4D28-88EE-F8B14138A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63" y="4376150"/>
            <a:ext cx="4118795" cy="23168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4F4FD76-1990-429C-9D99-44F06D0D17F9}"/>
              </a:ext>
            </a:extLst>
          </p:cNvPr>
          <p:cNvSpPr txBox="1"/>
          <p:nvPr/>
        </p:nvSpPr>
        <p:spPr>
          <a:xfrm>
            <a:off x="1329413" y="1517563"/>
            <a:ext cx="84963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2800" dirty="0"/>
              <a:t>Vi slutter mødet på en gode måder: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Man sidder lige selv eller i teamet og opsummerer (evt. i sin logbog): Hvad tager jeg/vi med mig/os? Hvad er jeg/vi blevet mere nysgerrig på? Hvad vil jeg/vi gå hjem at gøre? Hvem tager teten?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Hvordan får jeg/vi personalet med i loopet?  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Sololæger taler med hinanden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Check ud (en pointe fra i dag)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Synger en sang</a:t>
            </a:r>
          </a:p>
        </p:txBody>
      </p:sp>
      <p:sp>
        <p:nvSpPr>
          <p:cNvPr id="19459" name="Tekstfelt 2">
            <a:extLst>
              <a:ext uri="{FF2B5EF4-FFF2-40B4-BE49-F238E27FC236}">
                <a16:creationId xmlns:a16="http://schemas.microsoft.com/office/drawing/2014/main" id="{8F66E960-6A4C-4669-9A9B-5A59B8FB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53" y="549275"/>
            <a:ext cx="83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Hjem fra klyngemødet</a:t>
            </a:r>
          </a:p>
        </p:txBody>
      </p:sp>
      <p:pic>
        <p:nvPicPr>
          <p:cNvPr id="19460" name="Billede 3">
            <a:extLst>
              <a:ext uri="{FF2B5EF4-FFF2-40B4-BE49-F238E27FC236}">
                <a16:creationId xmlns:a16="http://schemas.microsoft.com/office/drawing/2014/main" id="{5E75C0B2-C0CE-4926-BF21-9C51A0263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48" y="4395681"/>
            <a:ext cx="327501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26B6BC1-FEBB-4093-9209-EBB9C0DE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48CF7E6-B192-4A1C-B8FA-AD303A37DDAA}"/>
              </a:ext>
            </a:extLst>
          </p:cNvPr>
          <p:cNvSpPr txBox="1"/>
          <p:nvPr/>
        </p:nvSpPr>
        <p:spPr>
          <a:xfrm>
            <a:off x="1112606" y="2241286"/>
            <a:ext cx="82804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2400" dirty="0"/>
              <a:t>Vores klyngekoordinator (og bestyrelse)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Udstråler selv et stort engagement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Har lavet en dynamisk plan for møderne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Sørger for at der er en rød tråd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Minder os jævnligt om klyngens formål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Holder os i ørene med metoderne</a:t>
            </a:r>
          </a:p>
          <a:p>
            <a:pPr marL="285750" indent="-285750">
              <a:buFontTx/>
              <a:buChar char="-"/>
              <a:defRPr/>
            </a:pPr>
            <a:r>
              <a:rPr lang="da-DK" sz="2400" dirty="0"/>
              <a:t>Sørger for at vi laver 5000 km eftersyn</a:t>
            </a:r>
          </a:p>
        </p:txBody>
      </p:sp>
      <p:sp>
        <p:nvSpPr>
          <p:cNvPr id="13315" name="Tekstfelt 2">
            <a:extLst>
              <a:ext uri="{FF2B5EF4-FFF2-40B4-BE49-F238E27FC236}">
                <a16:creationId xmlns:a16="http://schemas.microsoft.com/office/drawing/2014/main" id="{BB79F614-0C6E-44B5-8744-935C6E017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12" y="436116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>
                <a:solidFill>
                  <a:srgbClr val="00B0F0"/>
                </a:solidFill>
                <a:latin typeface="+mn-lt"/>
              </a:rPr>
              <a:t>Vores koordinator er en ildsjæl</a:t>
            </a:r>
          </a:p>
        </p:txBody>
      </p:sp>
      <p:pic>
        <p:nvPicPr>
          <p:cNvPr id="13316" name="Billede 2">
            <a:extLst>
              <a:ext uri="{FF2B5EF4-FFF2-40B4-BE49-F238E27FC236}">
                <a16:creationId xmlns:a16="http://schemas.microsoft.com/office/drawing/2014/main" id="{B4B45BFF-3FD4-439E-AD4D-27F217E4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143" y="227140"/>
            <a:ext cx="2749193" cy="183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3F97D71-4D30-4D5E-97CE-0803A3902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kstfelt 1">
            <a:extLst>
              <a:ext uri="{FF2B5EF4-FFF2-40B4-BE49-F238E27FC236}">
                <a16:creationId xmlns:a16="http://schemas.microsoft.com/office/drawing/2014/main" id="{E0BB2F43-C4CF-44B9-AF9B-6DE04B91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681" y="1533465"/>
            <a:ext cx="864235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</a:rPr>
              <a:t>Vi evaluerer møderne hvert år: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800" dirty="0">
                <a:latin typeface="+mn-lt"/>
              </a:rPr>
              <a:t>Vores konkrete udbytte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800" dirty="0">
                <a:latin typeface="+mn-lt"/>
              </a:rPr>
              <a:t>Hvad fungerer rigtig godt?</a:t>
            </a:r>
          </a:p>
          <a:p>
            <a:pPr marL="120015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400" dirty="0">
                <a:latin typeface="+mn-lt"/>
              </a:rPr>
              <a:t>Mødernes form, indhold, metode, varighed, frekvens </a:t>
            </a:r>
            <a:r>
              <a:rPr lang="da-DK" altLang="da-DK" sz="2400" dirty="0" err="1">
                <a:latin typeface="+mn-lt"/>
              </a:rPr>
              <a:t>osv</a:t>
            </a:r>
            <a:endParaRPr lang="da-DK" altLang="da-DK" sz="2400" dirty="0">
              <a:latin typeface="+mn-lt"/>
            </a:endParaRPr>
          </a:p>
          <a:p>
            <a:pPr marL="120015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400" dirty="0">
                <a:latin typeface="+mn-lt"/>
              </a:rPr>
              <a:t>Vores egen indsats</a:t>
            </a:r>
          </a:p>
          <a:p>
            <a:pPr marL="120015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400" dirty="0">
                <a:latin typeface="+mn-lt"/>
              </a:rPr>
              <a:t>Koordinators/bestyrelsens indsats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a-DK" altLang="da-DK" sz="2800" dirty="0">
              <a:latin typeface="+mn-lt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800" dirty="0">
                <a:latin typeface="+mn-lt"/>
              </a:rPr>
              <a:t>Hvad kunne gøre møderne endnu bedre?</a:t>
            </a:r>
          </a:p>
          <a:p>
            <a:pPr marL="120015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400" dirty="0">
                <a:latin typeface="+mn-lt"/>
              </a:rPr>
              <a:t>Mødernes form, indhold, metode, varighed, frekvens </a:t>
            </a:r>
            <a:r>
              <a:rPr lang="da-DK" altLang="da-DK" sz="2400" dirty="0" err="1">
                <a:latin typeface="+mn-lt"/>
              </a:rPr>
              <a:t>osv</a:t>
            </a:r>
            <a:endParaRPr lang="da-DK" altLang="da-DK" sz="2400" dirty="0">
              <a:latin typeface="+mn-lt"/>
            </a:endParaRPr>
          </a:p>
          <a:p>
            <a:pPr marL="120015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400" dirty="0">
                <a:latin typeface="+mn-lt"/>
              </a:rPr>
              <a:t>Vores egen indsats</a:t>
            </a:r>
          </a:p>
          <a:p>
            <a:pPr marL="120015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400" dirty="0">
                <a:latin typeface="+mn-lt"/>
              </a:rPr>
              <a:t>Koordinators/bestyrelsens indsats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dirty="0">
              <a:latin typeface="+mn-lt"/>
            </a:endParaRPr>
          </a:p>
        </p:txBody>
      </p:sp>
      <p:sp>
        <p:nvSpPr>
          <p:cNvPr id="20483" name="Tekstfelt 1">
            <a:extLst>
              <a:ext uri="{FF2B5EF4-FFF2-40B4-BE49-F238E27FC236}">
                <a16:creationId xmlns:a16="http://schemas.microsoft.com/office/drawing/2014/main" id="{FFFF343F-AA54-48BD-8679-F0C8C4584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94" y="384407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Klyngen udvikler sig hele tiden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81EC76D-EA90-4908-A3F8-354E60496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E9C70AA-0FDB-4F60-BE77-BF2B2D18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1" y="1248578"/>
            <a:ext cx="89011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kstfelt 1">
            <a:extLst>
              <a:ext uri="{FF2B5EF4-FFF2-40B4-BE49-F238E27FC236}">
                <a16:creationId xmlns:a16="http://schemas.microsoft.com/office/drawing/2014/main" id="{A8AEFFA9-C63A-44F7-8C3A-69543FCB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7" y="2844646"/>
            <a:ext cx="17018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da-DK" altLang="da-DK" dirty="0">
                <a:latin typeface="+mn-lt"/>
              </a:rPr>
              <a:t>Fælles </a:t>
            </a:r>
            <a:r>
              <a:rPr lang="da-DK" altLang="da-DK" dirty="0" err="1">
                <a:latin typeface="+mn-lt"/>
              </a:rPr>
              <a:t>optaget-hed</a:t>
            </a:r>
            <a:r>
              <a:rPr lang="da-DK" altLang="da-DK" dirty="0">
                <a:latin typeface="+mn-lt"/>
              </a:rPr>
              <a:t> – vi vil det samme</a:t>
            </a:r>
            <a:endParaRPr lang="da-DK" altLang="da-DK" b="1" dirty="0">
              <a:latin typeface="+mn-lt"/>
            </a:endParaRPr>
          </a:p>
        </p:txBody>
      </p:sp>
      <p:sp>
        <p:nvSpPr>
          <p:cNvPr id="38917" name="Tekstfelt 2">
            <a:extLst>
              <a:ext uri="{FF2B5EF4-FFF2-40B4-BE49-F238E27FC236}">
                <a16:creationId xmlns:a16="http://schemas.microsoft.com/office/drawing/2014/main" id="{9BF1B157-1B7E-4BE8-861D-628886A06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427" y="3212568"/>
            <a:ext cx="2616200" cy="12017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da-DK" altLang="da-DK" dirty="0">
                <a:latin typeface="+mn-lt"/>
              </a:rPr>
              <a:t>Helhjertet engagement fra alle</a:t>
            </a:r>
          </a:p>
        </p:txBody>
      </p:sp>
      <p:sp>
        <p:nvSpPr>
          <p:cNvPr id="38918" name="Tekstfelt 1">
            <a:extLst>
              <a:ext uri="{FF2B5EF4-FFF2-40B4-BE49-F238E27FC236}">
                <a16:creationId xmlns:a16="http://schemas.microsoft.com/office/drawing/2014/main" id="{94DF3974-95E8-4BE1-B0F7-70FF03B2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1" y="5194291"/>
            <a:ext cx="3584575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da-DK" altLang="da-DK" dirty="0">
                <a:latin typeface="+mn-lt"/>
              </a:rPr>
              <a:t> Berigende (og effektive) metoder</a:t>
            </a:r>
          </a:p>
        </p:txBody>
      </p:sp>
      <p:sp>
        <p:nvSpPr>
          <p:cNvPr id="22535" name="Tekstfelt 1">
            <a:extLst>
              <a:ext uri="{FF2B5EF4-FFF2-40B4-BE49-F238E27FC236}">
                <a16:creationId xmlns:a16="http://schemas.microsoft.com/office/drawing/2014/main" id="{FB681392-44E7-41C9-86E1-80F7C393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004" y="2381571"/>
            <a:ext cx="3041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dirty="0">
                <a:latin typeface="+mn-lt"/>
              </a:rPr>
              <a:t>Stor </a:t>
            </a:r>
            <a:r>
              <a:rPr lang="da-DK" altLang="da-DK" dirty="0" err="1">
                <a:latin typeface="+mn-lt"/>
              </a:rPr>
              <a:t>samhørigheds-følelse</a:t>
            </a:r>
            <a:endParaRPr lang="da-DK" altLang="da-DK" dirty="0">
              <a:latin typeface="+mn-lt"/>
            </a:endParaRPr>
          </a:p>
        </p:txBody>
      </p:sp>
      <p:sp>
        <p:nvSpPr>
          <p:cNvPr id="8199" name="Tekstfelt 1">
            <a:extLst>
              <a:ext uri="{FF2B5EF4-FFF2-40B4-BE49-F238E27FC236}">
                <a16:creationId xmlns:a16="http://schemas.microsoft.com/office/drawing/2014/main" id="{EFC4A374-E5A1-47A6-9AB1-CE912EE09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2" y="146120"/>
            <a:ext cx="7993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Nu fungerer klyngen  sådan her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5B6040A-A402-4903-A03F-21BE6EBE3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225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kstfelt 1">
            <a:extLst>
              <a:ext uri="{FF2B5EF4-FFF2-40B4-BE49-F238E27FC236}">
                <a16:creationId xmlns:a16="http://schemas.microsoft.com/office/drawing/2014/main" id="{014D206E-280B-4CC6-91B3-C1E1025B8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75" y="1570290"/>
            <a:ext cx="8925512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a-DK" altLang="da-DK" dirty="0">
                <a:latin typeface="+mn-lt"/>
              </a:rPr>
              <a:t>Styrket kollegialt netværk - en øget samhørighedsfølelse med kollegerne</a:t>
            </a:r>
          </a:p>
          <a:p>
            <a:pPr>
              <a:spcBef>
                <a:spcPct val="0"/>
              </a:spcBef>
              <a:defRPr/>
            </a:pPr>
            <a:r>
              <a:rPr lang="da-DK" altLang="da-DK" dirty="0">
                <a:latin typeface="+mn-lt"/>
              </a:rPr>
              <a:t>Styrken ved samvær med kolleger, som generøst engagerer sig i fælles læring – og som jeg derfor glæder mig til at møde</a:t>
            </a:r>
          </a:p>
          <a:p>
            <a:pPr>
              <a:spcBef>
                <a:spcPct val="0"/>
              </a:spcBef>
              <a:defRPr/>
            </a:pPr>
            <a:r>
              <a:rPr lang="da-DK" altLang="da-DK" dirty="0">
                <a:latin typeface="+mn-lt"/>
              </a:rPr>
              <a:t>Et berigende, professionelt læringsfællesskab</a:t>
            </a:r>
          </a:p>
          <a:p>
            <a:pPr>
              <a:spcBef>
                <a:spcPct val="0"/>
              </a:spcBef>
              <a:defRPr/>
            </a:pPr>
            <a:r>
              <a:rPr lang="da-DK" altLang="da-DK" dirty="0">
                <a:latin typeface="+mn-lt"/>
              </a:rPr>
              <a:t>Gode ændringer i arbejdsgangene hjemme i klinikken</a:t>
            </a:r>
          </a:p>
          <a:p>
            <a:pPr>
              <a:spcBef>
                <a:spcPct val="0"/>
              </a:spcBef>
              <a:defRPr/>
            </a:pPr>
            <a:r>
              <a:rPr lang="da-DK" altLang="da-DK" dirty="0">
                <a:latin typeface="+mn-lt"/>
              </a:rPr>
              <a:t>Konkrete, nyttige faglige fif</a:t>
            </a:r>
          </a:p>
          <a:p>
            <a:pPr>
              <a:spcBef>
                <a:spcPct val="0"/>
              </a:spcBef>
              <a:defRPr/>
            </a:pPr>
            <a:r>
              <a:rPr lang="da-DK" altLang="da-DK" dirty="0">
                <a:latin typeface="+mn-lt"/>
              </a:rPr>
              <a:t>Opstrammet faktureringspraksis</a:t>
            </a:r>
          </a:p>
          <a:p>
            <a:pPr>
              <a:spcBef>
                <a:spcPct val="0"/>
              </a:spcBef>
              <a:defRPr/>
            </a:pPr>
            <a:endParaRPr lang="da-DK" altLang="da-DK" dirty="0">
              <a:latin typeface="+mn-lt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da-DK" b="1" i="1" dirty="0">
                <a:latin typeface="+mn-lt"/>
              </a:rPr>
              <a:t>…og nu må I ha’ mig undskyldt – jeg skal bare sådan til klyngemøde.   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da-DK" b="1" i="1" dirty="0">
                <a:latin typeface="+mn-lt"/>
              </a:rPr>
              <a:t>Hej hej….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da-DK" altLang="da-DK" dirty="0">
              <a:latin typeface="+mn-lt"/>
            </a:endParaRPr>
          </a:p>
          <a:p>
            <a:pPr>
              <a:spcBef>
                <a:spcPct val="0"/>
              </a:spcBef>
              <a:defRPr/>
            </a:pPr>
            <a:endParaRPr lang="da-DK" altLang="da-DK" dirty="0">
              <a:latin typeface="+mn-lt"/>
            </a:endParaRPr>
          </a:p>
        </p:txBody>
      </p:sp>
      <p:sp>
        <p:nvSpPr>
          <p:cNvPr id="22531" name="Tekstfelt 2">
            <a:extLst>
              <a:ext uri="{FF2B5EF4-FFF2-40B4-BE49-F238E27FC236}">
                <a16:creationId xmlns:a16="http://schemas.microsoft.com/office/drawing/2014/main" id="{A8A5FB1A-35DE-4EFC-A95E-86440BFD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67" y="394063"/>
            <a:ext cx="8137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Hvad har jeg fået med mig?</a:t>
            </a:r>
          </a:p>
        </p:txBody>
      </p:sp>
      <p:pic>
        <p:nvPicPr>
          <p:cNvPr id="22532" name="Billede 1">
            <a:extLst>
              <a:ext uri="{FF2B5EF4-FFF2-40B4-BE49-F238E27FC236}">
                <a16:creationId xmlns:a16="http://schemas.microsoft.com/office/drawing/2014/main" id="{3F5008C2-76B2-4F6E-A32B-1841489C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87" y="883719"/>
            <a:ext cx="2133642" cy="37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66E5A4D-F32D-4263-9857-7DF2108EE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kstfelt 1">
            <a:extLst>
              <a:ext uri="{FF2B5EF4-FFF2-40B4-BE49-F238E27FC236}">
                <a16:creationId xmlns:a16="http://schemas.microsoft.com/office/drawing/2014/main" id="{4D7AF0DC-8F10-4B74-AB1F-308B3C99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14" y="275960"/>
            <a:ext cx="849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 er det jeres tur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28D2C7C-F898-4BB7-9EE6-2629DB6618CC}"/>
              </a:ext>
            </a:extLst>
          </p:cNvPr>
          <p:cNvSpPr txBox="1"/>
          <p:nvPr/>
        </p:nvSpPr>
        <p:spPr>
          <a:xfrm>
            <a:off x="865973" y="1299959"/>
            <a:ext cx="87122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/>
              <a:t>Grupper på 5 - 6</a:t>
            </a:r>
          </a:p>
          <a:p>
            <a:pPr>
              <a:defRPr/>
            </a:pPr>
            <a:r>
              <a:rPr lang="da-DK" sz="2000" dirty="0"/>
              <a:t>Vælg tovholder: Personen, hvis fornavns første bogstav kommer først i alfabetet</a:t>
            </a:r>
          </a:p>
          <a:p>
            <a:pPr>
              <a:defRPr/>
            </a:pPr>
            <a:r>
              <a:rPr lang="da-DK" sz="2000" dirty="0"/>
              <a:t> </a:t>
            </a:r>
          </a:p>
          <a:p>
            <a:pPr>
              <a:defRPr/>
            </a:pPr>
            <a:r>
              <a:rPr lang="da-DK" sz="2000" b="1" dirty="0"/>
              <a:t>Tovholders opgave: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a-DK" sz="2000" dirty="0"/>
              <a:t>Hold gruppen fokuseret på opgave (obs. tag foto af denne slide.)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a-DK" sz="2000" dirty="0"/>
              <a:t>Sørg for at alle kommer til orde (brug runder)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a-DK" sz="2000" dirty="0"/>
              <a:t>Skriv pointer og bedste erfaringer fra samtalen i chatten (eller få en anden til at gøre det)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a-DK" sz="2000" dirty="0"/>
          </a:p>
          <a:p>
            <a:pPr>
              <a:defRPr/>
            </a:pPr>
            <a:r>
              <a:rPr lang="da-DK" sz="2000" b="1" dirty="0"/>
              <a:t>Tal om 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a-DK" sz="2000" dirty="0"/>
              <a:t>Ultrakort præsentationsrunde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a-DK" sz="2000" dirty="0"/>
              <a:t>Dine umiddelbare refleksioner over oplægget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a-DK" sz="2000" dirty="0"/>
              <a:t>Hvad er dine bedste erfaringer med at skabe engagement i klyngen?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a-DK" sz="2000" dirty="0"/>
              <a:t>Hvad bidrog du med som koordinator/bestyrelsesmedlem for at skabe dette engagement?</a:t>
            </a:r>
          </a:p>
          <a:p>
            <a:pPr>
              <a:defRPr/>
            </a:pPr>
            <a:endParaRPr lang="da-DK" sz="20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12DFB9-5F1B-4A94-9173-759CB79B9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3F422078-DF41-4E9B-A8B3-14866CC8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123" y="2357437"/>
            <a:ext cx="21336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D6C1A625-7EDA-4F1F-96DE-FE9AEF5234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47936" y="-244882"/>
            <a:ext cx="7772400" cy="1470025"/>
          </a:xfrm>
        </p:spPr>
        <p:txBody>
          <a:bodyPr>
            <a:normAutofit/>
          </a:bodyPr>
          <a:lstStyle/>
          <a:p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Her sidder dr. Mikkelsen</a:t>
            </a:r>
          </a:p>
        </p:txBody>
      </p:sp>
      <p:sp>
        <p:nvSpPr>
          <p:cNvPr id="5123" name="Undertitel 2">
            <a:extLst>
              <a:ext uri="{FF2B5EF4-FFF2-40B4-BE49-F238E27FC236}">
                <a16:creationId xmlns:a16="http://schemas.microsoft.com/office/drawing/2014/main" id="{64788DD8-27F7-4848-8D53-E1AFE6AD24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49412" y="4489716"/>
            <a:ext cx="8893175" cy="1752600"/>
          </a:xfrm>
        </p:spPr>
        <p:txBody>
          <a:bodyPr>
            <a:noAutofit/>
          </a:bodyPr>
          <a:lstStyle/>
          <a:p>
            <a:r>
              <a:rPr lang="da-DK" altLang="da-DK" sz="2800" dirty="0"/>
              <a:t>Hun er ved at afslutte en travl dag og skal til klyngemøde i eftermiddag… hun er træt, men </a:t>
            </a:r>
            <a:r>
              <a:rPr lang="da-DK" altLang="da-DK" sz="2800" b="1" i="1" dirty="0"/>
              <a:t>glæder</a:t>
            </a:r>
            <a:r>
              <a:rPr lang="da-DK" altLang="da-DK" sz="2800" dirty="0"/>
              <a:t> sig.</a:t>
            </a:r>
          </a:p>
          <a:p>
            <a:r>
              <a:rPr lang="da-DK" altLang="da-DK" sz="2800" dirty="0"/>
              <a:t>   </a:t>
            </a:r>
          </a:p>
          <a:p>
            <a:r>
              <a:rPr lang="da-DK" altLang="da-DK" sz="2800" dirty="0"/>
              <a:t>Sådan har det ikke altid været…..</a:t>
            </a:r>
          </a:p>
        </p:txBody>
      </p:sp>
      <p:pic>
        <p:nvPicPr>
          <p:cNvPr id="5124" name="Billede 3">
            <a:extLst>
              <a:ext uri="{FF2B5EF4-FFF2-40B4-BE49-F238E27FC236}">
                <a16:creationId xmlns:a16="http://schemas.microsoft.com/office/drawing/2014/main" id="{7A7EB590-A5FB-4F97-BC90-200E59A56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1427092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419CDA9-88DA-492D-AEB6-676371598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kstfelt 1">
            <a:extLst>
              <a:ext uri="{FF2B5EF4-FFF2-40B4-BE49-F238E27FC236}">
                <a16:creationId xmlns:a16="http://schemas.microsoft.com/office/drawing/2014/main" id="{C89DC1B8-5EAF-4C8E-8E1C-D3ED3EB2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124" y="1209941"/>
            <a:ext cx="84963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60 % klyngedeltagere engagerer sig  </a:t>
            </a:r>
          </a:p>
          <a:p>
            <a:pPr>
              <a:spcBef>
                <a:spcPct val="0"/>
              </a:spcBef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Brug af data: fungerer i høj – meget høj grad</a:t>
            </a:r>
          </a:p>
          <a:p>
            <a:pPr>
              <a:spcBef>
                <a:spcPct val="0"/>
              </a:spcBef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Største udfordringer:</a:t>
            </a:r>
          </a:p>
          <a:p>
            <a:pPr lvl="2">
              <a:spcBef>
                <a:spcPct val="0"/>
              </a:spcBef>
              <a:buFont typeface="Verdana" panose="020B0604030504040204" pitchFamily="34" charset="0"/>
              <a:buAutoNum type="arabicPeriod"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Opnå højere engagement</a:t>
            </a:r>
          </a:p>
          <a:p>
            <a:pPr lvl="2">
              <a:spcBef>
                <a:spcPct val="0"/>
              </a:spcBef>
              <a:buFont typeface="Verdana" panose="020B0604030504040204" pitchFamily="34" charset="0"/>
              <a:buAutoNum type="arabicPeriod"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Skabe større motivation</a:t>
            </a:r>
          </a:p>
          <a:p>
            <a:pPr lvl="2">
              <a:spcBef>
                <a:spcPct val="0"/>
              </a:spcBef>
              <a:buFont typeface="Verdana" panose="020B0604030504040204" pitchFamily="34" charset="0"/>
              <a:buAutoNum type="arabicPeriod"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Få alle til at engagere sig</a:t>
            </a:r>
          </a:p>
          <a:p>
            <a:pPr lvl="2">
              <a:spcBef>
                <a:spcPct val="0"/>
              </a:spcBef>
              <a:buFont typeface="Verdana" panose="020B0604030504040204" pitchFamily="34" charset="0"/>
              <a:buAutoNum type="arabicPeriod"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Opfølgning på møderne</a:t>
            </a:r>
          </a:p>
          <a:p>
            <a:pPr lvl="2">
              <a:spcBef>
                <a:spcPct val="0"/>
              </a:spcBef>
              <a:buFont typeface="Verdana" panose="020B0604030504040204" pitchFamily="34" charset="0"/>
              <a:buAutoNum type="arabicPeriod"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Finde emner af fælles interesse</a:t>
            </a:r>
          </a:p>
          <a:p>
            <a:pPr>
              <a:spcBef>
                <a:spcPct val="0"/>
              </a:spcBef>
            </a:pPr>
            <a:endParaRPr lang="da-DK" alt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da-DK" alt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da-DK" alt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Tekstfelt 2">
            <a:extLst>
              <a:ext uri="{FF2B5EF4-FFF2-40B4-BE49-F238E27FC236}">
                <a16:creationId xmlns:a16="http://schemas.microsoft.com/office/drawing/2014/main" id="{700044C8-37B5-4D3A-ABA9-B2EB06D97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3" y="227954"/>
            <a:ext cx="7559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Data viste…</a:t>
            </a:r>
          </a:p>
        </p:txBody>
      </p:sp>
      <p:sp>
        <p:nvSpPr>
          <p:cNvPr id="24580" name="Tekstfelt 1">
            <a:extLst>
              <a:ext uri="{FF2B5EF4-FFF2-40B4-BE49-F238E27FC236}">
                <a16:creationId xmlns:a16="http://schemas.microsoft.com/office/drawing/2014/main" id="{83CCB381-D9D8-489C-90CE-19A9B3C01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37" y="4906872"/>
            <a:ext cx="86507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400" i="1" dirty="0">
                <a:solidFill>
                  <a:schemeClr val="tx1"/>
                </a:solidFill>
                <a:latin typeface="+mn-lt"/>
              </a:rPr>
              <a:t>Efter pausen kommer nogle bud på nye metoder og værktøj, som kan fremme engagement, motivation og læring. </a:t>
            </a:r>
          </a:p>
          <a:p>
            <a:r>
              <a:rPr lang="da-DK" altLang="da-DK" sz="2400" i="1" dirty="0" err="1">
                <a:solidFill>
                  <a:schemeClr val="tx1"/>
                </a:solidFill>
                <a:latin typeface="+mn-lt"/>
              </a:rPr>
              <a:t>Stay</a:t>
            </a:r>
            <a:r>
              <a:rPr lang="da-DK" altLang="da-DK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a-DK" altLang="da-DK" sz="2400" i="1" dirty="0" err="1">
                <a:solidFill>
                  <a:schemeClr val="tx1"/>
                </a:solidFill>
                <a:latin typeface="+mn-lt"/>
              </a:rPr>
              <a:t>tuned</a:t>
            </a:r>
            <a:r>
              <a:rPr lang="da-DK" altLang="da-DK" sz="2400" i="1" dirty="0">
                <a:solidFill>
                  <a:schemeClr val="tx1"/>
                </a:solidFill>
                <a:latin typeface="+mn-lt"/>
              </a:rPr>
              <a:t>!!</a:t>
            </a:r>
          </a:p>
          <a:p>
            <a:r>
              <a:rPr lang="da-DK" altLang="da-DK" sz="2400" i="1" dirty="0">
                <a:solidFill>
                  <a:schemeClr val="tx1"/>
                </a:solidFill>
                <a:latin typeface="+mn-lt"/>
              </a:rPr>
              <a:t>Vi mødes om 10 minutter (kl. 16.10)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CB0CCD7-3426-461B-AE22-514036263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kstfelt 1">
            <a:extLst>
              <a:ext uri="{FF2B5EF4-FFF2-40B4-BE49-F238E27FC236}">
                <a16:creationId xmlns:a16="http://schemas.microsoft.com/office/drawing/2014/main" id="{CEECC121-8645-4972-AA50-55AFFCC2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63563"/>
            <a:ext cx="7129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2400">
                <a:solidFill>
                  <a:schemeClr val="tx1"/>
                </a:solidFill>
              </a:rPr>
              <a:t>PAUSE</a:t>
            </a:r>
          </a:p>
          <a:p>
            <a:pPr algn="ctr"/>
            <a:r>
              <a:rPr lang="da-DK" altLang="da-DK" sz="2400">
                <a:solidFill>
                  <a:schemeClr val="tx1"/>
                </a:solidFill>
              </a:rPr>
              <a:t>Vi ses igen kl. 16.10</a:t>
            </a:r>
          </a:p>
        </p:txBody>
      </p:sp>
      <p:pic>
        <p:nvPicPr>
          <p:cNvPr id="25603" name="Billede 2">
            <a:extLst>
              <a:ext uri="{FF2B5EF4-FFF2-40B4-BE49-F238E27FC236}">
                <a16:creationId xmlns:a16="http://schemas.microsoft.com/office/drawing/2014/main" id="{90AAFFB4-95E1-43FD-8273-D5AE301C3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916114"/>
            <a:ext cx="62992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2DCE153-3A09-4E14-BC01-0E82666CF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mpingvogne overskidt af aggressive måger - nu skal de skydes | TV2 ØST">
            <a:extLst>
              <a:ext uri="{FF2B5EF4-FFF2-40B4-BE49-F238E27FC236}">
                <a16:creationId xmlns:a16="http://schemas.microsoft.com/office/drawing/2014/main" id="{2DC33BE5-32B4-467E-A174-156D0465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58" y="1247493"/>
            <a:ext cx="89662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kstfelt 1">
            <a:extLst>
              <a:ext uri="{FF2B5EF4-FFF2-40B4-BE49-F238E27FC236}">
                <a16:creationId xmlns:a16="http://schemas.microsoft.com/office/drawing/2014/main" id="{C3B0F0B5-B896-4773-ACA6-6C23275F8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06" y="323850"/>
            <a:ext cx="9872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I starten fungerede klyngen sådan her…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324DA20-072E-40E0-9235-0E5AB3F47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68188A33-ECBD-4D4A-A9B0-DE12EE011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139" y="294205"/>
            <a:ext cx="8229600" cy="1143000"/>
          </a:xfrm>
        </p:spPr>
        <p:txBody>
          <a:bodyPr>
            <a:normAutofit/>
          </a:bodyPr>
          <a:lstStyle/>
          <a:p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Startbesvær</a:t>
            </a:r>
          </a:p>
        </p:txBody>
      </p:sp>
      <p:sp>
        <p:nvSpPr>
          <p:cNvPr id="7171" name="Pladsholder til indhold 2">
            <a:extLst>
              <a:ext uri="{FF2B5EF4-FFF2-40B4-BE49-F238E27FC236}">
                <a16:creationId xmlns:a16="http://schemas.microsoft.com/office/drawing/2014/main" id="{EA6A32E9-2C24-47AD-B509-9B70FDA8B4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2980" y="1437205"/>
            <a:ext cx="9012273" cy="4060825"/>
          </a:xfrm>
        </p:spPr>
        <p:txBody>
          <a:bodyPr>
            <a:noAutofit/>
          </a:bodyPr>
          <a:lstStyle/>
          <a:p>
            <a:r>
              <a:rPr lang="da-DK" altLang="da-DK" sz="2400" dirty="0"/>
              <a:t>Klyngefænomenet var nyt for os alle</a:t>
            </a:r>
          </a:p>
          <a:p>
            <a:r>
              <a:rPr lang="da-DK" altLang="da-DK" sz="2400" dirty="0"/>
              <a:t>Vi var (og er stadig) så mange (42 helt præcist) og mange kendte ikke rigtigt hinanden</a:t>
            </a:r>
          </a:p>
          <a:p>
            <a:r>
              <a:rPr lang="da-DK" altLang="da-DK" sz="2400" dirty="0"/>
              <a:t>Emner i øst og vest (øjenbetændelse, trivsel  og opsøgende hjemmebesøg)</a:t>
            </a:r>
          </a:p>
          <a:p>
            <a:r>
              <a:rPr lang="da-DK" altLang="da-DK" sz="2400" dirty="0"/>
              <a:t>Besværligt at finde retvisende data frem</a:t>
            </a:r>
          </a:p>
          <a:p>
            <a:r>
              <a:rPr lang="da-DK" altLang="da-DK" sz="2400" dirty="0"/>
              <a:t>Mødeformen virkede lidt tilfældig og forhastet (ligesom hverdagen!)</a:t>
            </a:r>
          </a:p>
          <a:p>
            <a:pPr lvl="1"/>
            <a:r>
              <a:rPr lang="da-DK" altLang="da-DK" dirty="0"/>
              <a:t>Nogle talte meget – andre slet ikke</a:t>
            </a:r>
          </a:p>
          <a:p>
            <a:pPr lvl="1"/>
            <a:r>
              <a:rPr lang="da-DK" altLang="da-DK" dirty="0"/>
              <a:t>Et par stykker sad og surmulede</a:t>
            </a:r>
          </a:p>
          <a:p>
            <a:pPr lvl="1"/>
            <a:r>
              <a:rPr lang="da-DK" altLang="da-DK" sz="2400" dirty="0"/>
              <a:t>Vi brugte de samme metoder</a:t>
            </a:r>
          </a:p>
          <a:p>
            <a:pPr lvl="1"/>
            <a:r>
              <a:rPr lang="da-DK" altLang="da-DK" dirty="0"/>
              <a:t>Vi kom ikke rigtig i dybden</a:t>
            </a:r>
          </a:p>
          <a:p>
            <a:r>
              <a:rPr lang="da-DK" altLang="da-DK" sz="2400" dirty="0"/>
              <a:t>Møderne gav ikke meget konkret udbytte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C3DFEA7-E40D-4F5A-9866-D1B212E0D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B6081586-17BE-4A38-93CC-C1832840F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896" y="294205"/>
            <a:ext cx="2313380" cy="139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8D011-C48E-4633-9FDA-A4EF410B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00B0F0"/>
                </a:solidFill>
                <a:latin typeface="+mn-lt"/>
              </a:rPr>
              <a:t>Men så stoppede vi op…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83B82A-7C5C-47CB-A882-414B4B127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dirty="0"/>
              <a:t>Eller rettere: vores klyngekoordinator stoppede os op.</a:t>
            </a:r>
          </a:p>
          <a:p>
            <a:pPr marL="0" indent="0">
              <a:buNone/>
            </a:pPr>
            <a:r>
              <a:rPr lang="da-DK" altLang="da-DK" dirty="0"/>
              <a:t>Vi enedes om, at når vi nu alligevel var der, så ku vi </a:t>
            </a:r>
            <a:r>
              <a:rPr lang="da-DK" altLang="da-DK" dirty="0" err="1"/>
              <a:t>lisså</a:t>
            </a:r>
            <a:r>
              <a:rPr lang="da-DK" altLang="da-DK" dirty="0"/>
              <a:t> godt få noget ud af det.</a:t>
            </a:r>
          </a:p>
          <a:p>
            <a:pPr marL="0" indent="0">
              <a:buNone/>
            </a:pPr>
            <a:r>
              <a:rPr lang="da-DK" altLang="da-DK" dirty="0"/>
              <a:t>Men hvad var det så…?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DAF7EE3-9779-4570-B094-6DF00D5B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3819418"/>
            <a:ext cx="1905000" cy="18288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9B5895B-9AE9-461D-84B1-03D5FC83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78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C03F2438-C519-487F-AECC-D82C484A0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283" y="336479"/>
            <a:ext cx="10515600" cy="1325563"/>
          </a:xfrm>
        </p:spPr>
        <p:txBody>
          <a:bodyPr>
            <a:normAutofit/>
          </a:bodyPr>
          <a:lstStyle/>
          <a:p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Vi brugte tid på at tale sammen</a:t>
            </a:r>
          </a:p>
        </p:txBody>
      </p:sp>
      <p:sp>
        <p:nvSpPr>
          <p:cNvPr id="9219" name="Pladsholder til indhold 2">
            <a:extLst>
              <a:ext uri="{FF2B5EF4-FFF2-40B4-BE49-F238E27FC236}">
                <a16:creationId xmlns:a16="http://schemas.microsoft.com/office/drawing/2014/main" id="{D408CFAE-72E3-4AE9-859D-6298323E5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074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altLang="da-DK" i="1" dirty="0"/>
          </a:p>
          <a:p>
            <a:r>
              <a:rPr lang="da-DK" altLang="da-DK" dirty="0"/>
              <a:t>Klyngens ‘hvorfor’ – hvad skulle formålet med den være?</a:t>
            </a:r>
          </a:p>
          <a:p>
            <a:r>
              <a:rPr lang="da-DK" altLang="da-DK" dirty="0"/>
              <a:t>Hvad ville være værdifuldt for os hver især?</a:t>
            </a:r>
          </a:p>
          <a:p>
            <a:r>
              <a:rPr lang="da-DK" altLang="da-DK" dirty="0"/>
              <a:t>Hvilke bekymringer kunne vi have, fx for at lade andre se vores data?</a:t>
            </a:r>
          </a:p>
          <a:p>
            <a:r>
              <a:rPr lang="da-DK" altLang="da-DK" dirty="0"/>
              <a:t>Hvordan skulle vi arbejde?</a:t>
            </a:r>
          </a:p>
          <a:p>
            <a:r>
              <a:rPr lang="da-DK" altLang="da-DK" dirty="0"/>
              <a:t>Hvordan kunne man bidrage som koordinator, bestyrelse og menigt medlem?</a:t>
            </a:r>
          </a:p>
          <a:p>
            <a:pPr marL="0" indent="0">
              <a:buNone/>
            </a:pPr>
            <a:r>
              <a:rPr lang="da-DK" altLang="da-DK" i="1" dirty="0"/>
              <a:t>Vi arbejdede i trioer (fortæller, interviewer og referent)</a:t>
            </a:r>
          </a:p>
          <a:p>
            <a:endParaRPr lang="da-DK" altLang="da-DK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5D8B461-1539-4BAF-9B21-59EE30CFB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3578588-2FA2-4DF2-94D6-E7C4E026E30E}"/>
              </a:ext>
            </a:extLst>
          </p:cNvPr>
          <p:cNvSpPr txBox="1"/>
          <p:nvPr/>
        </p:nvSpPr>
        <p:spPr>
          <a:xfrm>
            <a:off x="1232025" y="1826586"/>
            <a:ext cx="93400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800" dirty="0"/>
              <a:t>En fra klyngen holdt et oplæg på basis af artiklen: </a:t>
            </a:r>
            <a:r>
              <a:rPr lang="da-DK" sz="2800" i="1" dirty="0"/>
              <a:t>”</a:t>
            </a:r>
            <a:r>
              <a:rPr lang="da-DK" sz="2800" i="1" dirty="0" err="1"/>
              <a:t>Teaching</a:t>
            </a:r>
            <a:r>
              <a:rPr lang="da-DK" sz="2800" i="1" dirty="0"/>
              <a:t> smart </a:t>
            </a:r>
            <a:r>
              <a:rPr lang="da-DK" sz="2800" i="1" dirty="0" err="1"/>
              <a:t>people</a:t>
            </a:r>
            <a:r>
              <a:rPr lang="da-DK" sz="2800" i="1" dirty="0"/>
              <a:t> </a:t>
            </a:r>
            <a:r>
              <a:rPr lang="da-DK" sz="2800" i="1" dirty="0" err="1"/>
              <a:t>how</a:t>
            </a:r>
            <a:r>
              <a:rPr lang="da-DK" sz="2800" i="1" dirty="0"/>
              <a:t> to </a:t>
            </a:r>
            <a:r>
              <a:rPr lang="da-DK" sz="2800" i="1" dirty="0" err="1"/>
              <a:t>learn</a:t>
            </a:r>
            <a:r>
              <a:rPr lang="da-DK" sz="2800" i="1" dirty="0"/>
              <a:t>” (How Professionals </a:t>
            </a:r>
            <a:r>
              <a:rPr lang="da-DK" sz="2800" i="1" dirty="0" err="1"/>
              <a:t>Avoid</a:t>
            </a:r>
            <a:r>
              <a:rPr lang="da-DK" sz="2800" i="1" dirty="0"/>
              <a:t> Learning) </a:t>
            </a:r>
            <a:r>
              <a:rPr lang="da-DK" sz="2800" dirty="0"/>
              <a:t>af Chris </a:t>
            </a:r>
            <a:r>
              <a:rPr lang="da-DK" sz="2800" dirty="0" err="1"/>
              <a:t>Argyris</a:t>
            </a:r>
            <a:r>
              <a:rPr lang="da-DK" sz="2800" dirty="0"/>
              <a:t>.</a:t>
            </a:r>
          </a:p>
          <a:p>
            <a:pPr>
              <a:defRPr/>
            </a:pPr>
            <a:endParaRPr lang="da-DK" sz="2800" dirty="0"/>
          </a:p>
          <a:p>
            <a:pPr>
              <a:defRPr/>
            </a:pPr>
            <a:r>
              <a:rPr lang="da-DK" sz="2800" dirty="0"/>
              <a:t>Vi talte så igen i små grupper om: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Hvad genkender jeg fra artiklen?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Hvilke faktorer fremmer, at jeg får noget med fra mødet?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Hvilke faktorer hæmmer, at jeg får noget med fra mødet?</a:t>
            </a:r>
          </a:p>
          <a:p>
            <a:pPr>
              <a:defRPr/>
            </a:pPr>
            <a:endParaRPr lang="da-DK" sz="2800" dirty="0"/>
          </a:p>
        </p:txBody>
      </p:sp>
      <p:sp>
        <p:nvSpPr>
          <p:cNvPr id="10243" name="Tekstfelt 2">
            <a:extLst>
              <a:ext uri="{FF2B5EF4-FFF2-40B4-BE49-F238E27FC236}">
                <a16:creationId xmlns:a16="http://schemas.microsoft.com/office/drawing/2014/main" id="{BB4950D6-F742-47E8-9FF5-307998012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79" y="558836"/>
            <a:ext cx="9853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Vi varmede op (og blev lettere provokeret)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2704E29-1769-48C6-8481-4ADFCBE02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felt 1">
            <a:extLst>
              <a:ext uri="{FF2B5EF4-FFF2-40B4-BE49-F238E27FC236}">
                <a16:creationId xmlns:a16="http://schemas.microsoft.com/office/drawing/2014/main" id="{C167BCF6-ED04-4C72-8E5A-A9D03EB5D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484314"/>
            <a:ext cx="83534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</a:rPr>
              <a:t>Meningsfulde emner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</a:rPr>
              <a:t>Relevante, pirrende data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</a:rPr>
              <a:t>Alles konstruktive bidrag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</a:rPr>
              <a:t>Berigende og beroligende metoder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u="sng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u="sng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u="sng" dirty="0">
                <a:latin typeface="+mn-lt"/>
              </a:rPr>
              <a:t>Endnu dygtigere, gladere og mere robuste læger/ ledere/</a:t>
            </a:r>
            <a:r>
              <a:rPr lang="da-DK" altLang="da-DK" sz="2800" b="1" u="sng" dirty="0" err="1">
                <a:latin typeface="+mn-lt"/>
              </a:rPr>
              <a:t>virksomhedesejere</a:t>
            </a:r>
            <a:endParaRPr lang="da-DK" altLang="da-DK" sz="2800" b="1" u="sng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dirty="0">
              <a:latin typeface="+mn-lt"/>
            </a:endParaRPr>
          </a:p>
        </p:txBody>
      </p:sp>
      <p:sp>
        <p:nvSpPr>
          <p:cNvPr id="11267" name="Tekstfelt 2">
            <a:extLst>
              <a:ext uri="{FF2B5EF4-FFF2-40B4-BE49-F238E27FC236}">
                <a16:creationId xmlns:a16="http://schemas.microsoft.com/office/drawing/2014/main" id="{8B6F135F-0580-4206-9B58-1EF9E2A04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29" y="459340"/>
            <a:ext cx="7273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Ideen med klyngen</a:t>
            </a:r>
          </a:p>
        </p:txBody>
      </p:sp>
      <p:sp>
        <p:nvSpPr>
          <p:cNvPr id="11268" name="Pil: højre 3">
            <a:extLst>
              <a:ext uri="{FF2B5EF4-FFF2-40B4-BE49-F238E27FC236}">
                <a16:creationId xmlns:a16="http://schemas.microsoft.com/office/drawing/2014/main" id="{5D0D0839-EE5E-4C06-B50C-604FA657C36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63311" y="3923441"/>
            <a:ext cx="1368425" cy="611386"/>
          </a:xfrm>
          <a:prstGeom prst="rightArrow">
            <a:avLst>
              <a:gd name="adj1" fmla="val 50000"/>
              <a:gd name="adj2" fmla="val 4996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a-DK" altLang="da-DK" sz="14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1269" name="Billede 4">
            <a:extLst>
              <a:ext uri="{FF2B5EF4-FFF2-40B4-BE49-F238E27FC236}">
                <a16:creationId xmlns:a16="http://schemas.microsoft.com/office/drawing/2014/main" id="{60ABC5EF-82A3-443B-BC39-B5D9A8A8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44" y="1822379"/>
            <a:ext cx="38560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502C96F-EC12-4433-B0BA-DD5BCF07C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52EDF7F-8402-4A5E-A205-014FE298321F}"/>
              </a:ext>
            </a:extLst>
          </p:cNvPr>
          <p:cNvSpPr txBox="1"/>
          <p:nvPr/>
        </p:nvSpPr>
        <p:spPr>
          <a:xfrm>
            <a:off x="1313379" y="1265096"/>
            <a:ext cx="90129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800" dirty="0"/>
              <a:t>Den ret udfordrende overgang har vi forholdt os bevidst til: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Vi synger en sang – hver gang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Vi laver en dobbeltcirkel (dagens bedste oplevelse, dagens værste oplevelse, dagens tvivl)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Eller en-check ind  øvelse</a:t>
            </a:r>
          </a:p>
          <a:p>
            <a:pPr marL="285750" indent="-285750">
              <a:buFontTx/>
              <a:buChar char="-"/>
              <a:defRPr/>
            </a:pPr>
            <a:r>
              <a:rPr lang="da-DK" sz="2800" dirty="0"/>
              <a:t>Vi følger op på det vi arbejdede med sidste gang (og forrige gang) – og det vi ville gå hjem at gøre</a:t>
            </a:r>
          </a:p>
          <a:p>
            <a:pPr>
              <a:defRPr/>
            </a:pPr>
            <a:endParaRPr lang="da-DK" sz="2800" dirty="0"/>
          </a:p>
          <a:p>
            <a:pPr marL="285750" indent="-285750">
              <a:buFontTx/>
              <a:buChar char="-"/>
              <a:defRPr/>
            </a:pPr>
            <a:endParaRPr lang="da-DK" sz="2800" dirty="0"/>
          </a:p>
        </p:txBody>
      </p:sp>
      <p:sp>
        <p:nvSpPr>
          <p:cNvPr id="12291" name="Tekstfelt 2">
            <a:extLst>
              <a:ext uri="{FF2B5EF4-FFF2-40B4-BE49-F238E27FC236}">
                <a16:creationId xmlns:a16="http://schemas.microsoft.com/office/drawing/2014/main" id="{72B93240-EF57-423E-B5EB-076E7C5BF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85" y="328681"/>
            <a:ext cx="93366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000" b="1" dirty="0">
                <a:solidFill>
                  <a:srgbClr val="00B0F0"/>
                </a:solidFill>
                <a:latin typeface="+mn-lt"/>
              </a:rPr>
              <a:t>Fra produktionslokalet til læringslokalet</a:t>
            </a:r>
          </a:p>
        </p:txBody>
      </p:sp>
      <p:pic>
        <p:nvPicPr>
          <p:cNvPr id="12292" name="Picture 8" descr="4 Dobbeltcirkler">
            <a:extLst>
              <a:ext uri="{FF2B5EF4-FFF2-40B4-BE49-F238E27FC236}">
                <a16:creationId xmlns:a16="http://schemas.microsoft.com/office/drawing/2014/main" id="{A2A8B0B9-794B-4A67-B2E6-3A9206B73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21" y="4819101"/>
            <a:ext cx="336073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Billede 3">
            <a:extLst>
              <a:ext uri="{FF2B5EF4-FFF2-40B4-BE49-F238E27FC236}">
                <a16:creationId xmlns:a16="http://schemas.microsoft.com/office/drawing/2014/main" id="{1AA87254-89CE-4D2B-BA6D-D7B19945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1" y="5300664"/>
            <a:ext cx="43846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70AEF4E-256A-4B5E-A9B8-A15526B93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34" y="5366016"/>
            <a:ext cx="936183" cy="95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1272</Words>
  <Application>Microsoft Office PowerPoint</Application>
  <PresentationFormat>Widescreen</PresentationFormat>
  <Paragraphs>180</Paragraphs>
  <Slides>21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Wingdings</vt:lpstr>
      <vt:lpstr>Office Theme</vt:lpstr>
      <vt:lpstr>PowerPoint-præsentation</vt:lpstr>
      <vt:lpstr>Her sidder dr. Mikkelsen</vt:lpstr>
      <vt:lpstr>PowerPoint-præsentation</vt:lpstr>
      <vt:lpstr>Startbesvær</vt:lpstr>
      <vt:lpstr>Men så stoppede vi op…</vt:lpstr>
      <vt:lpstr>Vi brugte tid på at tale sammen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Ulrik Lange</cp:lastModifiedBy>
  <cp:revision>27</cp:revision>
  <cp:lastPrinted>2018-05-07T11:56:51Z</cp:lastPrinted>
  <dcterms:created xsi:type="dcterms:W3CDTF">2018-05-04T12:52:03Z</dcterms:created>
  <dcterms:modified xsi:type="dcterms:W3CDTF">2021-03-04T08:47:28Z</dcterms:modified>
</cp:coreProperties>
</file>