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9" r:id="rId2"/>
    <p:sldId id="376" r:id="rId3"/>
    <p:sldId id="372" r:id="rId4"/>
    <p:sldId id="299" r:id="rId5"/>
    <p:sldId id="373" r:id="rId6"/>
    <p:sldId id="298" r:id="rId7"/>
    <p:sldId id="302" r:id="rId8"/>
    <p:sldId id="290" r:id="rId9"/>
    <p:sldId id="374" r:id="rId10"/>
    <p:sldId id="294" r:id="rId1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567" autoAdjust="0"/>
  </p:normalViewPr>
  <p:slideViewPr>
    <p:cSldViewPr snapToGrid="0">
      <p:cViewPr varScale="1">
        <p:scale>
          <a:sx n="72" d="100"/>
          <a:sy n="72" d="100"/>
        </p:scale>
        <p:origin x="2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8DEF1687-951B-4152-BAB4-828D75661479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5659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9118"/>
            <a:ext cx="2945659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FCFB5A3B-10CF-4FF0-A9AB-1638B70987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4362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39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839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2D90034E-28EF-4C7E-AED7-E9699A976DBD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1" y="4777613"/>
            <a:ext cx="5438775" cy="390780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244"/>
            <a:ext cx="2946400" cy="49839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9" y="9428244"/>
            <a:ext cx="2946400" cy="49839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CAF83E4E-B262-4515-8604-160648CC39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097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CSRI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B9B7-D199-4BC8-BB6D-C5FE1373EEE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629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CSRI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B9B7-D199-4BC8-BB6D-C5FE1373EEE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652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MAHM</a:t>
            </a:r>
          </a:p>
          <a:p>
            <a:endParaRPr lang="da-DK" dirty="0"/>
          </a:p>
          <a:p>
            <a:r>
              <a:rPr lang="da-DK" dirty="0"/>
              <a:t>HUSK info om lægernes adgang. Det er vigtigt</a:t>
            </a:r>
            <a:r>
              <a:rPr lang="da-DK" baseline="0" dirty="0"/>
              <a:t> for datakonsulenterne.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B9B7-D199-4BC8-BB6D-C5FE1373EEE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96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MAHM</a:t>
            </a:r>
          </a:p>
          <a:p>
            <a:endParaRPr lang="da-DK" dirty="0"/>
          </a:p>
          <a:p>
            <a:r>
              <a:rPr lang="da-DK" dirty="0"/>
              <a:t>HUSK info om lægernes adgang. Det er vigtigt</a:t>
            </a:r>
            <a:r>
              <a:rPr lang="da-DK" baseline="0" dirty="0"/>
              <a:t> for datakonsulenterne.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B9B7-D199-4BC8-BB6D-C5FE1373EEE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2620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MAHM</a:t>
            </a:r>
          </a:p>
          <a:p>
            <a:endParaRPr lang="da-DK" dirty="0"/>
          </a:p>
          <a:p>
            <a:r>
              <a:rPr lang="da-DK" dirty="0"/>
              <a:t>HUSK info om lægernes adgang. Det er vigtigt</a:t>
            </a:r>
            <a:r>
              <a:rPr lang="da-DK" baseline="0" dirty="0"/>
              <a:t> for datakonsulenterne.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B9B7-D199-4BC8-BB6D-C5FE1373EEE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277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MAHM</a:t>
            </a:r>
          </a:p>
          <a:p>
            <a:endParaRPr lang="da-DK" dirty="0"/>
          </a:p>
          <a:p>
            <a:r>
              <a:rPr lang="da-DK" dirty="0"/>
              <a:t>HUSK info om lægernes adgang. Det er vigtigt</a:t>
            </a:r>
            <a:r>
              <a:rPr lang="da-DK" baseline="0" dirty="0"/>
              <a:t> for datakonsulenterne.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B9B7-D199-4BC8-BB6D-C5FE1373EEE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494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MAHM</a:t>
            </a:r>
          </a:p>
          <a:p>
            <a:endParaRPr lang="da-DK" dirty="0"/>
          </a:p>
          <a:p>
            <a:r>
              <a:rPr lang="da-DK" dirty="0"/>
              <a:t>HUSK info om lægernes adgang. Det er vigtigt</a:t>
            </a:r>
            <a:r>
              <a:rPr lang="da-DK" baseline="0" dirty="0"/>
              <a:t> for datakonsulenterne.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B9B7-D199-4BC8-BB6D-C5FE1373EEE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3976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CSRI</a:t>
            </a:r>
          </a:p>
          <a:p>
            <a:r>
              <a:rPr lang="da-DK" dirty="0"/>
              <a:t>Evt. analysemiljø</a:t>
            </a:r>
          </a:p>
          <a:p>
            <a:endParaRPr lang="da-DK" dirty="0"/>
          </a:p>
          <a:p>
            <a:r>
              <a:rPr lang="da-DK" dirty="0"/>
              <a:t>Udvikling i brugergruppe med regionerne, DR,</a:t>
            </a:r>
            <a:r>
              <a:rPr lang="da-DK" baseline="0" dirty="0"/>
              <a:t> SST, STPS og </a:t>
            </a:r>
            <a:r>
              <a:rPr lang="da-DK" baseline="0" dirty="0" err="1"/>
              <a:t>Kiap</a:t>
            </a:r>
            <a:r>
              <a:rPr lang="da-DK" baseline="0" dirty="0"/>
              <a:t> også er en del af. </a:t>
            </a:r>
          </a:p>
          <a:p>
            <a:r>
              <a:rPr lang="da-DK" baseline="0" dirty="0"/>
              <a:t>Vi giver ordet videre til </a:t>
            </a:r>
            <a:r>
              <a:rPr lang="da-DK" baseline="0" dirty="0" err="1"/>
              <a:t>KiAP</a:t>
            </a:r>
            <a:r>
              <a:rPr lang="da-DK" baseline="0" dirty="0"/>
              <a:t>. </a:t>
            </a:r>
            <a:endParaRPr lang="da-DK" dirty="0"/>
          </a:p>
          <a:p>
            <a:endParaRPr lang="da-DK" dirty="0"/>
          </a:p>
          <a:p>
            <a:r>
              <a:rPr lang="da-DK" dirty="0"/>
              <a:t>OBS makstid: kl. 13.15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B9B7-D199-4BC8-BB6D-C5FE1373EEE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6371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CSRI</a:t>
            </a:r>
          </a:p>
          <a:p>
            <a:r>
              <a:rPr lang="da-DK" dirty="0"/>
              <a:t>Evt. analysemiljø</a:t>
            </a:r>
          </a:p>
          <a:p>
            <a:endParaRPr lang="da-DK" dirty="0"/>
          </a:p>
          <a:p>
            <a:r>
              <a:rPr lang="da-DK" dirty="0"/>
              <a:t>Udvikling i brugergruppe med regionerne, DR,</a:t>
            </a:r>
            <a:r>
              <a:rPr lang="da-DK" baseline="0" dirty="0"/>
              <a:t> SST, STPS og </a:t>
            </a:r>
            <a:r>
              <a:rPr lang="da-DK" baseline="0" dirty="0" err="1"/>
              <a:t>Kiap</a:t>
            </a:r>
            <a:r>
              <a:rPr lang="da-DK" baseline="0" dirty="0"/>
              <a:t> også er en del af. </a:t>
            </a:r>
          </a:p>
          <a:p>
            <a:r>
              <a:rPr lang="da-DK" baseline="0" dirty="0"/>
              <a:t>Vi giver ordet videre til </a:t>
            </a:r>
            <a:r>
              <a:rPr lang="da-DK" baseline="0" dirty="0" err="1"/>
              <a:t>KiAP</a:t>
            </a:r>
            <a:r>
              <a:rPr lang="da-DK" baseline="0" dirty="0"/>
              <a:t>. </a:t>
            </a:r>
            <a:endParaRPr lang="da-DK" dirty="0"/>
          </a:p>
          <a:p>
            <a:endParaRPr lang="da-DK" dirty="0"/>
          </a:p>
          <a:p>
            <a:r>
              <a:rPr lang="da-DK" dirty="0"/>
              <a:t>OBS makstid: kl. 13.15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B9B7-D199-4BC8-BB6D-C5FE1373EEE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204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C7259-7A2D-4612-85BC-1A9EA0892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DF632F7-511F-4786-96C0-0C04C5DEB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5ABF28-2A6B-44AC-A0DF-B48BEF97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2FD5-4971-434F-8E7C-4C8277B1789A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F1F97E-E205-47AD-A13B-73A34086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CD7FC3-98C6-4997-9133-A3C09005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E6C-AAFD-4D79-9AA9-4B11A8E94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7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85429-EB00-4A6D-B4FA-D24CF22D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10AF3D7-838B-4A42-8B40-53A48671D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9BA540-23AD-407A-BB53-E107B46B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2FD5-4971-434F-8E7C-4C8277B1789A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1F483B-665B-49D0-8376-D37F46EA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460ABF-C435-4FE4-8444-8E5A7CE9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E6C-AAFD-4D79-9AA9-4B11A8E94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25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B6857DA-7C5C-48BD-AB9F-9A142BB51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A5A200-702A-4A7C-93BF-92F57C4C5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E09498F-3D09-48C8-B496-E7BAE593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2FD5-4971-434F-8E7C-4C8277B1789A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7C0038-127C-4ECD-AC42-85945AD6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D56930-C637-4CFD-9D81-E91DD364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E6C-AAFD-4D79-9AA9-4B11A8E94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24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59B21-6C01-4260-A048-86E58F1C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A85E3E-DFFA-4BC8-ABCF-BF6415EA9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A27B73-2783-4868-A128-DEDD94D1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2FD5-4971-434F-8E7C-4C8277B1789A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21AAE6-DFE9-43F4-8A5A-7D923D57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A831DF-C659-462C-8325-B40856B2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E6C-AAFD-4D79-9AA9-4B11A8E94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51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9164E-28A6-446F-AE80-2A09FA4C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B9414CE-DC33-43F8-85CB-76C17CB1E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503AE1-3BC8-4198-B9B1-095B6D74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2FD5-4971-434F-8E7C-4C8277B1789A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392C6F-A1BA-4C4F-A76C-0634C039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05C0EE-564D-4102-A731-672945AA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E6C-AAFD-4D79-9AA9-4B11A8E94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434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67C9D-1EFF-4A79-B0B6-B5093058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F72E26-4B51-467A-9545-D6D387B3C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A61CFD-9C3D-4BB9-A461-ABF458918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32FD2E0-E233-4B6E-9C2D-A117490F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2FD5-4971-434F-8E7C-4C8277B1789A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202A989-91F1-4165-94CA-8B0A5B758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9ED8B8-EF1B-475C-9CE3-69F9E4D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E6C-AAFD-4D79-9AA9-4B11A8E94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280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5D3C9-61F7-4098-A49A-67B01C0FD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FFEE0E-5C18-4E37-9658-4F6C301AE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48580F4-3C85-4E1E-A61B-1A5FEDF50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5712178-0B1E-4A0E-86C2-CDC4A7440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0755CF2-6899-4BCA-A63B-1AD257DBC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3491193-D010-4E1F-8A4F-6DFFFB61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2FD5-4971-434F-8E7C-4C8277B1789A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E892B73-79AB-4E60-9162-3AC999C4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F47A0F8-C2BE-4FDF-B0BF-78550294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E6C-AAFD-4D79-9AA9-4B11A8E94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870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6BCDF-ADD0-4722-9196-4ED21104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83E207E-F57C-477E-B84C-829B0139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2FD5-4971-434F-8E7C-4C8277B1789A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EB4D905-51A4-489E-B4A5-FBB52013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7BE703F-EA2E-4E97-8BE4-2B2D7342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E6C-AAFD-4D79-9AA9-4B11A8E94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078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5087627-992C-4C16-9F71-E636E812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2FD5-4971-434F-8E7C-4C8277B1789A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F530768-6ECD-4758-97BA-4CC59E89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ECF8C0-CF39-48E5-BD55-74D600C0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E6C-AAFD-4D79-9AA9-4B11A8E94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286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CCA53-E99B-4D52-8714-2A9C95C1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32E3A4-595F-4379-8E74-1E9F11F36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ADDA033-A62D-480A-9EF3-8C746F114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DD5058-4AF1-4E6A-B47F-C59FAD33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2FD5-4971-434F-8E7C-4C8277B1789A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E82316-04DF-4D45-ABB1-2D1AD853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FBBC83-4B98-46D3-9087-87A54CB1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E6C-AAFD-4D79-9AA9-4B11A8E94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936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35645-EEF7-441A-8406-B731D098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FE4C9E3-E2A4-4ACA-8686-0846411DB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7A6EE60-607D-4120-BE8B-D676CFE15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640666-5BE8-428C-A2AE-95CC6EDC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2FD5-4971-434F-8E7C-4C8277B1789A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EAAC0E3-1E26-4D83-80C5-5B98B303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2E88E64-33E7-40D6-9767-F76C80A9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AE6C-AAFD-4D79-9AA9-4B11A8E945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35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BB6E6B5-581C-4C63-BDB9-582C621F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849F94-BEB9-406C-952B-E56DE91C5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4D8F55-6FF8-4E5E-91B3-6A252B78D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2FD5-4971-434F-8E7C-4C8277B1789A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8854BF-528A-4351-BDC4-B8DC49767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D56392-E94D-4B4E-90D9-E58A81658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AE6C-AAFD-4D79-9AA9-4B11A8E945A9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39A1143-0253-4DB6-A156-D04310CE60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84" y="219003"/>
            <a:ext cx="1608334" cy="9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4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undhed.sds.dsdn.d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undhed.dk/Emner/Laegemidler/ordipra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4201" y="2699396"/>
            <a:ext cx="4637705" cy="2069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a-DK" dirty="0"/>
              <a:t>Palle Mark Christensen </a:t>
            </a:r>
          </a:p>
          <a:p>
            <a:pPr marL="0" indent="0" algn="ctr">
              <a:buNone/>
            </a:pPr>
            <a:r>
              <a:rPr lang="da-DK" sz="2100" dirty="0"/>
              <a:t>praktiserende læge i Otterup 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Lægefaglig konsulent i KIAP</a:t>
            </a:r>
          </a:p>
          <a:p>
            <a:pPr marL="0" indent="0" algn="ctr">
              <a:buNone/>
            </a:pPr>
            <a:r>
              <a:rPr lang="en-US" sz="1700" dirty="0"/>
              <a:t>(I </a:t>
            </a:r>
            <a:r>
              <a:rPr lang="en-US" sz="1700" dirty="0" err="1"/>
              <a:t>får</a:t>
            </a:r>
            <a:r>
              <a:rPr lang="en-US" sz="1700" dirty="0"/>
              <a:t> alle slides </a:t>
            </a:r>
            <a:r>
              <a:rPr lang="en-US" sz="1700" dirty="0" err="1"/>
              <a:t>tilsendt</a:t>
            </a:r>
            <a:r>
              <a:rPr lang="en-US" sz="1700" dirty="0"/>
              <a:t>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F57D-1627-4937-B5D8-DC37BB059AC7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8" name="Picture 3" descr="Ordiprax+ logo4">
            <a:extLst>
              <a:ext uri="{FF2B5EF4-FFF2-40B4-BE49-F238E27FC236}">
                <a16:creationId xmlns:a16="http://schemas.microsoft.com/office/drawing/2014/main" id="{F76FE98C-C76E-4E78-8D06-2B778E89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99" y="615340"/>
            <a:ext cx="3783883" cy="82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4AD6727F-5E37-4387-A77B-6AD73B1A9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928" y="2300288"/>
            <a:ext cx="4347453" cy="434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9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4000" y="540000"/>
            <a:ext cx="8064000" cy="468000"/>
          </a:xfrm>
        </p:spPr>
        <p:txBody>
          <a:bodyPr anchor="t">
            <a:normAutofit fontScale="90000"/>
          </a:bodyPr>
          <a:lstStyle/>
          <a:p>
            <a:r>
              <a:rPr lang="en-US" dirty="0" err="1"/>
              <a:t>Klyngepakker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KiAP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064001" y="1387331"/>
            <a:ext cx="3960081" cy="4768827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Klyngepakker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KiAP </a:t>
            </a:r>
            <a:r>
              <a:rPr lang="en-US" dirty="0" err="1"/>
              <a:t>hvor</a:t>
            </a:r>
            <a:r>
              <a:rPr lang="en-US" dirty="0"/>
              <a:t> data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ordiprax</a:t>
            </a:r>
            <a:r>
              <a:rPr lang="en-US" dirty="0"/>
              <a:t>+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 err="1"/>
              <a:t>Nedre</a:t>
            </a:r>
            <a:r>
              <a:rPr lang="en-US" dirty="0"/>
              <a:t> </a:t>
            </a:r>
            <a:r>
              <a:rPr lang="en-US" dirty="0" err="1"/>
              <a:t>lufvejsinfektioner</a:t>
            </a:r>
            <a:r>
              <a:rPr lang="en-US" dirty="0"/>
              <a:t> (plug- and play)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Urinvejsinfektioner</a:t>
            </a:r>
            <a:r>
              <a:rPr lang="en-US" dirty="0"/>
              <a:t> (under </a:t>
            </a:r>
            <a:r>
              <a:rPr lang="en-US" dirty="0" err="1"/>
              <a:t>udarbejdelse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Smertestillende</a:t>
            </a:r>
            <a:r>
              <a:rPr lang="en-US" dirty="0"/>
              <a:t> </a:t>
            </a:r>
            <a:r>
              <a:rPr lang="en-US" dirty="0" err="1"/>
              <a:t>medicin</a:t>
            </a:r>
            <a:r>
              <a:rPr lang="en-US" dirty="0"/>
              <a:t> (under </a:t>
            </a:r>
            <a:r>
              <a:rPr lang="en-US" dirty="0" err="1"/>
              <a:t>udarbejdelse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Ordet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Henrik </a:t>
            </a:r>
            <a:r>
              <a:rPr lang="en-US" dirty="0" err="1"/>
              <a:t>Prinds</a:t>
            </a:r>
            <a:r>
              <a:rPr lang="en-US" dirty="0"/>
              <a:t> Rasmussen</a:t>
            </a:r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6FFACF3-5471-4074-9681-1EAB8A7E9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36" y="1255848"/>
            <a:ext cx="2809115" cy="3942619"/>
          </a:xfrm>
          <a:prstGeom prst="rect">
            <a:avLst/>
          </a:prstGeom>
          <a:noFill/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1703999" y="6424336"/>
            <a:ext cx="540000" cy="252000"/>
          </a:xfrm>
        </p:spPr>
        <p:txBody>
          <a:bodyPr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AF7BF57D-1627-4937-B5D8-DC37BB059AC7}" type="slidenum">
              <a:rPr lang="da-DK" smtClean="0"/>
              <a:pPr>
                <a:spcAft>
                  <a:spcPts val="600"/>
                </a:spcAft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94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89614" y="2387297"/>
            <a:ext cx="3564518" cy="1532862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da-DK" dirty="0"/>
              <a:t>Giver overblik over lægens ordinationer</a:t>
            </a:r>
          </a:p>
          <a:p>
            <a:endParaRPr lang="en-US" dirty="0"/>
          </a:p>
          <a:p>
            <a:pPr lvl="1"/>
            <a:r>
              <a:rPr lang="en-US" sz="2600" dirty="0"/>
              <a:t>Her </a:t>
            </a:r>
            <a:r>
              <a:rPr lang="en-US" sz="2600" dirty="0" err="1"/>
              <a:t>og</a:t>
            </a:r>
            <a:r>
              <a:rPr lang="en-US" sz="2600" dirty="0"/>
              <a:t> nu</a:t>
            </a:r>
          </a:p>
          <a:p>
            <a:pPr lvl="1"/>
            <a:r>
              <a:rPr lang="en-US" sz="2600" dirty="0"/>
              <a:t>Over </a:t>
            </a:r>
            <a:r>
              <a:rPr lang="en-US" sz="2600" dirty="0" err="1"/>
              <a:t>tid</a:t>
            </a:r>
            <a:endParaRPr lang="en-US" sz="26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F57D-1627-4937-B5D8-DC37BB059AC7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951">
            <a:off x="4260389" y="4368784"/>
            <a:ext cx="2209373" cy="1472915"/>
          </a:xfrm>
          <a:prstGeom prst="rect">
            <a:avLst/>
          </a:prstGeom>
        </p:spPr>
      </p:pic>
      <p:pic>
        <p:nvPicPr>
          <p:cNvPr id="8" name="Picture 3" descr="Ordiprax+ logo4">
            <a:extLst>
              <a:ext uri="{FF2B5EF4-FFF2-40B4-BE49-F238E27FC236}">
                <a16:creationId xmlns:a16="http://schemas.microsoft.com/office/drawing/2014/main" id="{F76FE98C-C76E-4E78-8D06-2B778E89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99" y="653470"/>
            <a:ext cx="3783883" cy="82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Pladsholder til indhold 2"/>
          <p:cNvSpPr txBox="1">
            <a:spLocks/>
          </p:cNvSpPr>
          <p:nvPr/>
        </p:nvSpPr>
        <p:spPr>
          <a:xfrm>
            <a:off x="6527336" y="2447527"/>
            <a:ext cx="3401282" cy="15729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ts val="2000"/>
              </a:lnSpc>
              <a:spcBef>
                <a:spcPts val="750"/>
              </a:spcBef>
              <a:buClr>
                <a:schemeClr val="accent6"/>
              </a:buClr>
              <a:buFontTx/>
              <a:buBlip>
                <a:blip r:embed="rId5"/>
              </a:buBlip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25425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7075" indent="-206375" algn="l" defTabSz="685800" rtl="0" eaLnBrk="1" latinLnBrk="0" hangingPunct="1">
              <a:lnSpc>
                <a:spcPts val="16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96850" algn="l" defTabSz="685800" rtl="0" eaLnBrk="1" latinLnBrk="0" hangingPunct="1">
              <a:lnSpc>
                <a:spcPts val="16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0775" indent="-206375" algn="l" defTabSz="685800" rtl="0" eaLnBrk="1" latinLnBrk="0" hangingPunct="1">
              <a:lnSpc>
                <a:spcPts val="16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dirty="0"/>
              <a:t>Sammenlign mit </a:t>
            </a:r>
            <a:r>
              <a:rPr lang="da-DK" sz="2000" dirty="0" err="1"/>
              <a:t>ydernr</a:t>
            </a:r>
            <a:r>
              <a:rPr lang="da-DK" sz="2000" dirty="0"/>
              <a:t> med</a:t>
            </a:r>
          </a:p>
          <a:p>
            <a:pPr marL="0" indent="0">
              <a:buNone/>
            </a:pPr>
            <a:endParaRPr lang="da-DK" sz="2000" dirty="0"/>
          </a:p>
          <a:p>
            <a:pPr lvl="1"/>
            <a:r>
              <a:rPr lang="da-DK" sz="2000" dirty="0"/>
              <a:t>Klyngen</a:t>
            </a:r>
          </a:p>
          <a:p>
            <a:pPr lvl="1"/>
            <a:r>
              <a:rPr lang="da-DK" sz="2000" dirty="0"/>
              <a:t>Nationale tal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491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4000" y="603000"/>
            <a:ext cx="7650000" cy="468000"/>
          </a:xfrm>
        </p:spPr>
        <p:txBody>
          <a:bodyPr>
            <a:normAutofit fontScale="90000"/>
          </a:bodyPr>
          <a:lstStyle/>
          <a:p>
            <a:r>
              <a:rPr lang="da-DK" dirty="0"/>
              <a:t>Hvordan tilgår jeg ordiprax+?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5183" y="1825625"/>
            <a:ext cx="1094861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Skal være på sundhedsdatanettet (når vi er lægehus/klinikken)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1. link i dit lægesystem - systemhus afhængig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dirty="0"/>
              <a:t>2. Eller ved at sætte link </a:t>
            </a:r>
            <a:r>
              <a:rPr lang="da-DK" dirty="0">
                <a:hlinkClick r:id="rId3"/>
              </a:rPr>
              <a:t>https://esundhed.sds.dsdn.dk</a:t>
            </a:r>
            <a:r>
              <a:rPr lang="da-DK" dirty="0"/>
              <a:t> ind i din browser (helst Chrome)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2300" dirty="0"/>
              <a:t>Vejledningen - som jeg gennemgår nu ses på findes nu på:</a:t>
            </a:r>
          </a:p>
          <a:p>
            <a:pPr marL="0" indent="0" algn="ctr">
              <a:buNone/>
            </a:pPr>
            <a:r>
              <a:rPr lang="da-DK" sz="2300" dirty="0">
                <a:hlinkClick r:id="rId4"/>
              </a:rPr>
              <a:t>https://www.esundhed.dk/Emner/Laegemidler/ordiprax</a:t>
            </a:r>
            <a:endParaRPr lang="da-DK" sz="2300" dirty="0"/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(men lige om lidt også </a:t>
            </a:r>
            <a:r>
              <a:rPr lang="da-DK" dirty="0">
                <a:solidFill>
                  <a:srgbClr val="FF0000"/>
                </a:solidFill>
              </a:rPr>
              <a:t>på KIAP.dk!)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F57D-1627-4937-B5D8-DC37BB059AC7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413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4000" y="603000"/>
            <a:ext cx="7650000" cy="468000"/>
          </a:xfrm>
        </p:spPr>
        <p:txBody>
          <a:bodyPr>
            <a:normAutofit fontScale="90000"/>
          </a:bodyPr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F57D-1627-4937-B5D8-DC37BB059AC7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E6809AB-8707-4B9F-A7E9-7D72D9924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01" y="-268296"/>
            <a:ext cx="7018411" cy="441157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F2278CF-70EB-45DA-BC6A-261A7F378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274" y="4698697"/>
            <a:ext cx="9178727" cy="212355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C90CB3E-1A92-4850-BC73-C54F142AA6C7}"/>
              </a:ext>
            </a:extLst>
          </p:cNvPr>
          <p:cNvSpPr txBox="1"/>
          <p:nvPr/>
        </p:nvSpPr>
        <p:spPr>
          <a:xfrm>
            <a:off x="2496805" y="1646238"/>
            <a:ext cx="5703551" cy="6536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8" name="Pil: nedad 7">
            <a:extLst>
              <a:ext uri="{FF2B5EF4-FFF2-40B4-BE49-F238E27FC236}">
                <a16:creationId xmlns:a16="http://schemas.microsoft.com/office/drawing/2014/main" id="{2ED157EB-1DC1-4D84-9B6F-D1DA417062C0}"/>
              </a:ext>
            </a:extLst>
          </p:cNvPr>
          <p:cNvSpPr/>
          <p:nvPr/>
        </p:nvSpPr>
        <p:spPr>
          <a:xfrm>
            <a:off x="4960231" y="1807240"/>
            <a:ext cx="494852" cy="26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il: nedad 11">
            <a:extLst>
              <a:ext uri="{FF2B5EF4-FFF2-40B4-BE49-F238E27FC236}">
                <a16:creationId xmlns:a16="http://schemas.microsoft.com/office/drawing/2014/main" id="{E9A4D315-E1E7-44B1-94B7-460D464BB467}"/>
              </a:ext>
            </a:extLst>
          </p:cNvPr>
          <p:cNvSpPr/>
          <p:nvPr/>
        </p:nvSpPr>
        <p:spPr>
          <a:xfrm>
            <a:off x="4955689" y="4329953"/>
            <a:ext cx="494852" cy="290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664332F-5256-4594-8908-8D42804817B2}"/>
              </a:ext>
            </a:extLst>
          </p:cNvPr>
          <p:cNvSpPr/>
          <p:nvPr/>
        </p:nvSpPr>
        <p:spPr>
          <a:xfrm>
            <a:off x="4358641" y="5486401"/>
            <a:ext cx="2791609" cy="1055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EABE681-F738-47B6-9E80-43F1D3214AD9}"/>
              </a:ext>
            </a:extLst>
          </p:cNvPr>
          <p:cNvSpPr/>
          <p:nvPr/>
        </p:nvSpPr>
        <p:spPr>
          <a:xfrm>
            <a:off x="7187902" y="5508800"/>
            <a:ext cx="2651759" cy="1055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255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4000" y="603000"/>
            <a:ext cx="7650000" cy="46800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>Afhængighedsskabende - overblik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F57D-1627-4937-B5D8-DC37BB059AC7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00760E4-8151-4B53-9F6F-F7863589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1" y="602999"/>
            <a:ext cx="12474291" cy="636177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FD9CE3D-94B2-4B24-8A8E-6EF0B42FB02E}"/>
              </a:ext>
            </a:extLst>
          </p:cNvPr>
          <p:cNvSpPr txBox="1"/>
          <p:nvPr/>
        </p:nvSpPr>
        <p:spPr>
          <a:xfrm>
            <a:off x="9850333" y="54754"/>
            <a:ext cx="1576929" cy="5482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97A41A-A7FB-4789-89F8-9B0CFE7C29E7}"/>
              </a:ext>
            </a:extLst>
          </p:cNvPr>
          <p:cNvSpPr txBox="1"/>
          <p:nvPr/>
        </p:nvSpPr>
        <p:spPr>
          <a:xfrm>
            <a:off x="257345" y="2136936"/>
            <a:ext cx="1062237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klyngenavn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BDBCE6E-D886-42DC-861F-59598EBC23DE}"/>
              </a:ext>
            </a:extLst>
          </p:cNvPr>
          <p:cNvSpPr txBox="1"/>
          <p:nvPr/>
        </p:nvSpPr>
        <p:spPr>
          <a:xfrm>
            <a:off x="2841758" y="136885"/>
            <a:ext cx="491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Afhængighedsskabende lægemidler -overblik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4472170-1075-4D0C-992D-78E5F621C209}"/>
              </a:ext>
            </a:extLst>
          </p:cNvPr>
          <p:cNvSpPr txBox="1"/>
          <p:nvPr/>
        </p:nvSpPr>
        <p:spPr>
          <a:xfrm>
            <a:off x="257345" y="4982659"/>
            <a:ext cx="1856178" cy="1095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4FEE6B8-F44E-4D7C-9F4D-519B5F7F007B}"/>
              </a:ext>
            </a:extLst>
          </p:cNvPr>
          <p:cNvSpPr txBox="1"/>
          <p:nvPr/>
        </p:nvSpPr>
        <p:spPr>
          <a:xfrm>
            <a:off x="257345" y="3089829"/>
            <a:ext cx="1856178" cy="1095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82446C3-F7A0-465C-AE29-9B7014A47AF1}"/>
              </a:ext>
            </a:extLst>
          </p:cNvPr>
          <p:cNvSpPr txBox="1"/>
          <p:nvPr/>
        </p:nvSpPr>
        <p:spPr>
          <a:xfrm>
            <a:off x="6428176" y="3084354"/>
            <a:ext cx="1856178" cy="1095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349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3000"/>
            <a:ext cx="8875800" cy="468000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Afhængighedskabende</a:t>
            </a:r>
            <a:r>
              <a:rPr lang="da-DK" dirty="0"/>
              <a:t> – specifikt opioider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F57D-1627-4937-B5D8-DC37BB059AC7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5FBA150-C904-43D9-857E-E93DB56A3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89" y="1193648"/>
            <a:ext cx="12234889" cy="569236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9869940-5174-40C4-BD26-6AC5B1A4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2" y="2554207"/>
            <a:ext cx="1079086" cy="37798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F872E27-4F74-4178-B8C0-BEC6E0A25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565" y="3429000"/>
            <a:ext cx="1859441" cy="1097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844F58E-DD58-4640-A409-CBD9816D4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2" y="3429000"/>
            <a:ext cx="1859441" cy="10973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8841C27B-2767-4F7C-A213-01D640888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2" y="5102637"/>
            <a:ext cx="1859441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7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4000" y="603000"/>
            <a:ext cx="7650000" cy="468000"/>
          </a:xfrm>
        </p:spPr>
        <p:txBody>
          <a:bodyPr>
            <a:normAutofit fontScale="90000"/>
          </a:bodyPr>
          <a:lstStyle/>
          <a:p>
            <a:r>
              <a:rPr lang="da-DK" dirty="0"/>
              <a:t>Antibiotika - overblik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A6D9EB9C-163D-4D6F-A3A4-581D39311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74769" y="997527"/>
            <a:ext cx="12430818" cy="5666509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F57D-1627-4937-B5D8-DC37BB059AC7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06C8989-39AB-406F-A1BF-DDC0C7BA5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2698"/>
            <a:ext cx="1079086" cy="37798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D7374D3-B8E5-4AB8-9FFD-714C53362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77490"/>
            <a:ext cx="2436980" cy="124691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2E2AB56-8B2B-4343-977D-86F340A39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620" y="3489902"/>
            <a:ext cx="2436980" cy="12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4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4000" y="603000"/>
            <a:ext cx="7650000" cy="468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Temaer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ordiprax</a:t>
            </a:r>
            <a:r>
              <a:rPr lang="en-US" dirty="0"/>
              <a:t>+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F57D-1627-4937-B5D8-DC37BB059AC7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946" y="1578674"/>
            <a:ext cx="3882347" cy="2723535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769400" y="1503975"/>
            <a:ext cx="7650000" cy="4500000"/>
          </a:xfrm>
        </p:spPr>
        <p:txBody>
          <a:bodyPr/>
          <a:lstStyle/>
          <a:p>
            <a:r>
              <a:rPr lang="en-US" dirty="0" err="1"/>
              <a:t>Antibiotika</a:t>
            </a:r>
            <a:endParaRPr lang="en-US" dirty="0"/>
          </a:p>
          <a:p>
            <a:pPr marL="304800" lvl="1" indent="0">
              <a:buNone/>
            </a:pPr>
            <a:endParaRPr lang="en-US" dirty="0"/>
          </a:p>
          <a:p>
            <a:r>
              <a:rPr lang="da-DK" dirty="0"/>
              <a:t>Afhængighedsskabende lægemidler og </a:t>
            </a:r>
            <a:r>
              <a:rPr lang="da-DK" dirty="0" err="1"/>
              <a:t>antipsykotika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304800" lvl="1" indent="0">
              <a:buNone/>
            </a:pPr>
            <a:endParaRPr lang="da-DK" dirty="0"/>
          </a:p>
          <a:p>
            <a:r>
              <a:rPr lang="da-DK" dirty="0"/>
              <a:t>Alle lægemidler (under udvikling)</a:t>
            </a:r>
          </a:p>
          <a:p>
            <a:endParaRPr lang="da-DK" dirty="0"/>
          </a:p>
          <a:p>
            <a:r>
              <a:rPr lang="da-DK" dirty="0" err="1"/>
              <a:t>Polyfarmaci</a:t>
            </a:r>
            <a:r>
              <a:rPr lang="da-DK" dirty="0"/>
              <a:t> (under udvikling)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875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4000" y="603000"/>
            <a:ext cx="7650000" cy="46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Husk 3 ting om  </a:t>
            </a:r>
            <a:r>
              <a:rPr lang="en-US" dirty="0" err="1"/>
              <a:t>Ordiprax</a:t>
            </a:r>
            <a:r>
              <a:rPr lang="en-US" dirty="0"/>
              <a:t>+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F57D-1627-4937-B5D8-DC37BB059AC7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678873" y="2571688"/>
            <a:ext cx="10910454" cy="3173348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sz="9600" dirty="0" err="1"/>
              <a:t>Ordiprax</a:t>
            </a:r>
            <a:r>
              <a:rPr lang="en-US" sz="9600" dirty="0"/>
              <a:t>+ = </a:t>
            </a:r>
            <a:r>
              <a:rPr lang="en-US" sz="9600" dirty="0" err="1"/>
              <a:t>potentiel</a:t>
            </a:r>
            <a:r>
              <a:rPr lang="en-US" sz="9600" dirty="0"/>
              <a:t> </a:t>
            </a:r>
            <a:r>
              <a:rPr lang="en-US" sz="9600" dirty="0" err="1"/>
              <a:t>kilde</a:t>
            </a:r>
            <a:r>
              <a:rPr lang="en-US" sz="9600" dirty="0"/>
              <a:t> </a:t>
            </a:r>
            <a:r>
              <a:rPr lang="en-US" sz="9600" dirty="0" err="1"/>
              <a:t>til</a:t>
            </a:r>
            <a:r>
              <a:rPr lang="en-US" sz="9600" dirty="0"/>
              <a:t> motivation </a:t>
            </a:r>
            <a:r>
              <a:rPr lang="en-US" sz="9600" dirty="0" err="1"/>
              <a:t>og</a:t>
            </a:r>
            <a:r>
              <a:rPr lang="en-US" sz="9600" dirty="0"/>
              <a:t>  </a:t>
            </a:r>
            <a:r>
              <a:rPr lang="en-US" sz="9600" dirty="0" err="1"/>
              <a:t>energi</a:t>
            </a:r>
            <a:endParaRPr lang="en-US" sz="9600" dirty="0"/>
          </a:p>
          <a:p>
            <a:pPr marL="342900" indent="-342900">
              <a:buAutoNum type="arabicPeriod"/>
            </a:pPr>
            <a:endParaRPr lang="en-US" sz="9600" dirty="0"/>
          </a:p>
          <a:p>
            <a:pPr marL="342900" indent="-342900">
              <a:buAutoNum type="arabicPeriod"/>
            </a:pPr>
            <a:r>
              <a:rPr lang="en-US" sz="9600" dirty="0" err="1"/>
              <a:t>Ikke</a:t>
            </a:r>
            <a:r>
              <a:rPr lang="en-US" sz="9600" dirty="0"/>
              <a:t> </a:t>
            </a:r>
            <a:r>
              <a:rPr lang="en-US" sz="9600" dirty="0" err="1"/>
              <a:t>svært</a:t>
            </a:r>
            <a:r>
              <a:rPr lang="en-US" sz="9600" dirty="0"/>
              <a:t> at </a:t>
            </a:r>
            <a:r>
              <a:rPr lang="en-US" sz="9600" dirty="0" err="1"/>
              <a:t>finde</a:t>
            </a:r>
            <a:r>
              <a:rPr lang="en-US" sz="9600" dirty="0"/>
              <a:t> </a:t>
            </a:r>
            <a:r>
              <a:rPr lang="en-US" sz="9600" dirty="0" err="1"/>
              <a:t>rundt</a:t>
            </a:r>
            <a:r>
              <a:rPr lang="en-US" sz="9600" dirty="0"/>
              <a:t> </a:t>
            </a:r>
            <a:r>
              <a:rPr lang="en-US" sz="9600" dirty="0" err="1"/>
              <a:t>i</a:t>
            </a:r>
            <a:r>
              <a:rPr lang="en-US" sz="9600" dirty="0"/>
              <a:t> - </a:t>
            </a:r>
            <a:r>
              <a:rPr lang="en-US" sz="9600" dirty="0" err="1"/>
              <a:t>selv</a:t>
            </a:r>
            <a:r>
              <a:rPr lang="en-US" sz="9600" dirty="0"/>
              <a:t> for </a:t>
            </a:r>
            <a:r>
              <a:rPr lang="en-US" sz="9600" dirty="0" err="1"/>
              <a:t>mig</a:t>
            </a:r>
            <a:r>
              <a:rPr lang="en-US" sz="9600" dirty="0"/>
              <a:t> (</a:t>
            </a:r>
            <a:r>
              <a:rPr lang="en-US" sz="9600" dirty="0" err="1"/>
              <a:t>praktiserende</a:t>
            </a:r>
            <a:r>
              <a:rPr lang="en-US" sz="9600" dirty="0"/>
              <a:t> </a:t>
            </a:r>
            <a:r>
              <a:rPr lang="en-US" sz="9600" dirty="0" err="1"/>
              <a:t>læger</a:t>
            </a:r>
            <a:r>
              <a:rPr lang="en-US" sz="9600" dirty="0"/>
              <a:t>) </a:t>
            </a:r>
            <a:r>
              <a:rPr lang="en-US" sz="9600" dirty="0">
                <a:sym typeface="Wingdings" panose="05000000000000000000" pitchFamily="2" charset="2"/>
              </a:rPr>
              <a:t> (</a:t>
            </a:r>
            <a:r>
              <a:rPr lang="en-US" sz="9600" dirty="0" err="1">
                <a:sym typeface="Wingdings" panose="05000000000000000000" pitchFamily="2" charset="2"/>
              </a:rPr>
              <a:t>systemhus</a:t>
            </a:r>
            <a:r>
              <a:rPr lang="en-US" sz="9600" dirty="0">
                <a:sym typeface="Wingdings" panose="05000000000000000000" pitchFamily="2" charset="2"/>
              </a:rPr>
              <a:t>)</a:t>
            </a:r>
          </a:p>
          <a:p>
            <a:pPr marL="342900" indent="-342900">
              <a:buAutoNum type="arabicPeriod"/>
            </a:pPr>
            <a:endParaRPr lang="en-US" sz="9600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sz="9600" dirty="0" err="1">
                <a:sym typeface="Wingdings" panose="05000000000000000000" pitchFamily="2" charset="2"/>
              </a:rPr>
              <a:t>Virtuel</a:t>
            </a:r>
            <a:r>
              <a:rPr lang="en-US" sz="9600" dirty="0">
                <a:sym typeface="Wingdings" panose="05000000000000000000" pitchFamily="2" charset="2"/>
              </a:rPr>
              <a:t> KIAP </a:t>
            </a:r>
            <a:r>
              <a:rPr lang="en-US" sz="9600" dirty="0" err="1">
                <a:sym typeface="Wingdings" panose="05000000000000000000" pitchFamily="2" charset="2"/>
              </a:rPr>
              <a:t>møde</a:t>
            </a:r>
            <a:r>
              <a:rPr lang="en-US" sz="9600" dirty="0">
                <a:sym typeface="Wingdings" panose="05000000000000000000" pitchFamily="2" charset="2"/>
              </a:rPr>
              <a:t> </a:t>
            </a:r>
            <a:r>
              <a:rPr lang="en-US" sz="9600" u="sng" dirty="0">
                <a:sym typeface="Wingdings" panose="05000000000000000000" pitchFamily="2" charset="2"/>
              </a:rPr>
              <a:t>d. 24/3 </a:t>
            </a:r>
            <a:r>
              <a:rPr lang="en-US" sz="9600" u="sng" dirty="0" err="1">
                <a:sym typeface="Wingdings" panose="05000000000000000000" pitchFamily="2" charset="2"/>
              </a:rPr>
              <a:t>fra</a:t>
            </a:r>
            <a:r>
              <a:rPr lang="en-US" sz="9600" u="sng" dirty="0">
                <a:sym typeface="Wingdings" panose="05000000000000000000" pitchFamily="2" charset="2"/>
              </a:rPr>
              <a:t> kl. 16-17.30 om </a:t>
            </a:r>
            <a:r>
              <a:rPr lang="en-US" sz="9600" dirty="0" err="1">
                <a:sym typeface="Wingdings" panose="05000000000000000000" pitchFamily="2" charset="2"/>
              </a:rPr>
              <a:t>Ordiprax</a:t>
            </a:r>
            <a:r>
              <a:rPr lang="en-US" sz="9600" dirty="0">
                <a:sym typeface="Wingdings" panose="05000000000000000000" pitchFamily="2" charset="2"/>
              </a:rPr>
              <a:t> - bare meld </a:t>
            </a:r>
            <a:r>
              <a:rPr lang="en-US" sz="9600" dirty="0" err="1">
                <a:sym typeface="Wingdings" panose="05000000000000000000" pitchFamily="2" charset="2"/>
              </a:rPr>
              <a:t>jer</a:t>
            </a:r>
            <a:r>
              <a:rPr lang="en-US" sz="9600" dirty="0">
                <a:sym typeface="Wingdings" panose="05000000000000000000" pitchFamily="2" charset="2"/>
              </a:rPr>
              <a:t> </a:t>
            </a:r>
            <a:r>
              <a:rPr lang="en-US" sz="9600" dirty="0" err="1">
                <a:sym typeface="Wingdings" panose="05000000000000000000" pitchFamily="2" charset="2"/>
              </a:rPr>
              <a:t>til</a:t>
            </a:r>
            <a:r>
              <a:rPr lang="en-US" sz="9600" dirty="0">
                <a:sym typeface="Wingdings" panose="05000000000000000000" pitchFamily="2" charset="2"/>
              </a:rPr>
              <a:t> </a:t>
            </a:r>
            <a:endParaRPr lang="en-US" sz="9600" dirty="0"/>
          </a:p>
          <a:p>
            <a:pPr marL="304800" lvl="1" indent="0">
              <a:buNone/>
            </a:pPr>
            <a:endParaRPr lang="en-US" sz="9600" dirty="0"/>
          </a:p>
          <a:p>
            <a:pPr marL="0" indent="0">
              <a:buNone/>
            </a:pPr>
            <a:endParaRPr lang="da-DK" dirty="0"/>
          </a:p>
          <a:p>
            <a:pPr marL="304800" lvl="1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78654DB-9C5D-4C4F-BC15-A94045DC0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177" y="1370104"/>
            <a:ext cx="2400138" cy="25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4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10172</TotalTime>
  <Words>403</Words>
  <Application>Microsoft Office PowerPoint</Application>
  <PresentationFormat>Widescreen</PresentationFormat>
  <Paragraphs>121</Paragraphs>
  <Slides>10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Hvordan tilgår jeg ordiprax+?</vt:lpstr>
      <vt:lpstr>PowerPoint-præsentation</vt:lpstr>
      <vt:lpstr>Afhængighedsskabende - overblik</vt:lpstr>
      <vt:lpstr>Afhængighedskabende – specifikt opioider</vt:lpstr>
      <vt:lpstr>Antibiotika - overblik</vt:lpstr>
      <vt:lpstr>Temaer i ordiprax+</vt:lpstr>
      <vt:lpstr>Husk 3 ting om  Ordiprax+</vt:lpstr>
      <vt:lpstr>Klyngepakker fra KiAP </vt:lpstr>
    </vt:vector>
  </TitlesOfParts>
  <Company>KiAP</Company>
  <LinksUpToDate>false</LinksUpToDate>
  <SharedDoc>false</SharedDoc>
  <HyperlinkBase>www.kiap.dk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Kiap Skabelon</dc:title>
  <dc:creator>Jan Kristensen</dc:creator>
  <cp:keywords>KiAP</cp:keywords>
  <cp:lastModifiedBy>Signe Rørdam Holm</cp:lastModifiedBy>
  <cp:revision>179</cp:revision>
  <cp:lastPrinted>2020-01-26T20:30:44Z</cp:lastPrinted>
  <dcterms:created xsi:type="dcterms:W3CDTF">2019-08-22T09:33:32Z</dcterms:created>
  <dcterms:modified xsi:type="dcterms:W3CDTF">2021-03-04T09:01:36Z</dcterms:modified>
</cp:coreProperties>
</file>