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740" r:id="rId5"/>
    <p:sldId id="762" r:id="rId6"/>
    <p:sldId id="892" r:id="rId7"/>
    <p:sldId id="840" r:id="rId8"/>
    <p:sldId id="732" r:id="rId9"/>
    <p:sldId id="890" r:id="rId10"/>
    <p:sldId id="807" r:id="rId11"/>
    <p:sldId id="932" r:id="rId12"/>
    <p:sldId id="777" r:id="rId13"/>
    <p:sldId id="860" r:id="rId14"/>
    <p:sldId id="882" r:id="rId15"/>
    <p:sldId id="912" r:id="rId16"/>
    <p:sldId id="913" r:id="rId17"/>
    <p:sldId id="920" r:id="rId18"/>
    <p:sldId id="866" r:id="rId19"/>
    <p:sldId id="894" r:id="rId20"/>
    <p:sldId id="922" r:id="rId21"/>
    <p:sldId id="923" r:id="rId22"/>
    <p:sldId id="924" r:id="rId23"/>
    <p:sldId id="919" r:id="rId24"/>
    <p:sldId id="930" r:id="rId25"/>
    <p:sldId id="915" r:id="rId26"/>
    <p:sldId id="904" r:id="rId27"/>
    <p:sldId id="885" r:id="rId28"/>
    <p:sldId id="909" r:id="rId29"/>
    <p:sldId id="862" r:id="rId30"/>
    <p:sldId id="931" r:id="rId31"/>
    <p:sldId id="814" r:id="rId32"/>
    <p:sldId id="903" r:id="rId33"/>
    <p:sldId id="911" r:id="rId34"/>
    <p:sldId id="868" r:id="rId35"/>
    <p:sldId id="900" r:id="rId36"/>
    <p:sldId id="901" r:id="rId37"/>
    <p:sldId id="842" r:id="rId38"/>
    <p:sldId id="833" r:id="rId39"/>
    <p:sldId id="785" r:id="rId40"/>
    <p:sldId id="836" r:id="rId41"/>
    <p:sldId id="817" r:id="rId42"/>
    <p:sldId id="787" r:id="rId43"/>
    <p:sldId id="902" r:id="rId44"/>
    <p:sldId id="733" r:id="rId4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97D9D-3DE6-6724-2460-6D79FCC5B211}" name="Flemming Bro" initials="FB" userId="S::fbro@kiap.dk::4a5eb92f-2bf8-4283-820d-55db546c2cb5" providerId="AD"/>
  <p188:author id="{99D9EFDA-711B-A5AE-731E-B87675283A5B}" name="Christian Hollemann Pedersen" initials="CHP" userId="S::chpedersen@kiap.dk::6f30a598-b08d-4755-976a-a0633ccb11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8" autoAdjust="0"/>
    <p:restoredTop sz="62712" autoAdjust="0"/>
  </p:normalViewPr>
  <p:slideViewPr>
    <p:cSldViewPr snapToGrid="0">
      <p:cViewPr varScale="1">
        <p:scale>
          <a:sx n="76" d="100"/>
          <a:sy n="76" d="100"/>
        </p:scale>
        <p:origin x="1622" y="58"/>
      </p:cViewPr>
      <p:guideLst>
        <p:guide orient="horz" pos="2160"/>
        <p:guide pos="3840"/>
      </p:guideLst>
    </p:cSldViewPr>
  </p:slideViewPr>
  <p:notesTextViewPr>
    <p:cViewPr>
      <p:scale>
        <a:sx n="1" d="1"/>
        <a:sy n="1" d="1"/>
      </p:scale>
      <p:origin x="0" y="0"/>
    </p:cViewPr>
  </p:notesTextViewPr>
  <p:sorterViewPr>
    <p:cViewPr>
      <p:scale>
        <a:sx n="168" d="100"/>
        <a:sy n="1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Hollemann Pedersen" userId="6f30a598-b08d-4755-976a-a0633ccb118b" providerId="ADAL" clId="{C7BAD3CC-2A2D-4EBF-BDFB-1EA153F190D3}"/>
    <pc:docChg chg="modSld">
      <pc:chgData name="Christian Hollemann Pedersen" userId="6f30a598-b08d-4755-976a-a0633ccb118b" providerId="ADAL" clId="{C7BAD3CC-2A2D-4EBF-BDFB-1EA153F190D3}" dt="2024-11-19T11:59:37.672" v="17" actId="20577"/>
      <pc:docMkLst>
        <pc:docMk/>
      </pc:docMkLst>
      <pc:sldChg chg="modSp mod">
        <pc:chgData name="Christian Hollemann Pedersen" userId="6f30a598-b08d-4755-976a-a0633ccb118b" providerId="ADAL" clId="{C7BAD3CC-2A2D-4EBF-BDFB-1EA153F190D3}" dt="2024-11-19T11:59:37.672" v="17" actId="20577"/>
        <pc:sldMkLst>
          <pc:docMk/>
          <pc:sldMk cId="796209216" sldId="740"/>
        </pc:sldMkLst>
      </pc:sldChg>
    </pc:docChg>
  </pc:docChgLst>
  <pc:docChgLst>
    <pc:chgData name="Christian Hollemann Pedersen" userId="6f30a598-b08d-4755-976a-a0633ccb118b" providerId="ADAL" clId="{12EFC369-C59C-474E-AC86-216B5F70BAC3}"/>
    <pc:docChg chg="custSel modSld sldOrd">
      <pc:chgData name="Christian Hollemann Pedersen" userId="6f30a598-b08d-4755-976a-a0633ccb118b" providerId="ADAL" clId="{12EFC369-C59C-474E-AC86-216B5F70BAC3}" dt="2024-11-14T14:05:21.463" v="36"/>
      <pc:docMkLst>
        <pc:docMk/>
      </pc:docMkLst>
      <pc:sldChg chg="delSp mod">
        <pc:chgData name="Christian Hollemann Pedersen" userId="6f30a598-b08d-4755-976a-a0633ccb118b" providerId="ADAL" clId="{12EFC369-C59C-474E-AC86-216B5F70BAC3}" dt="2024-11-12T14:59:37.549" v="0" actId="478"/>
        <pc:sldMkLst>
          <pc:docMk/>
          <pc:sldMk cId="3077688255" sldId="900"/>
        </pc:sldMkLst>
      </pc:sldChg>
      <pc:sldChg chg="delSp mod">
        <pc:chgData name="Christian Hollemann Pedersen" userId="6f30a598-b08d-4755-976a-a0633ccb118b" providerId="ADAL" clId="{12EFC369-C59C-474E-AC86-216B5F70BAC3}" dt="2024-11-12T14:59:40.459" v="1" actId="478"/>
        <pc:sldMkLst>
          <pc:docMk/>
          <pc:sldMk cId="3812763304" sldId="901"/>
        </pc:sldMkLst>
      </pc:sldChg>
      <pc:sldChg chg="modSp mod">
        <pc:chgData name="Christian Hollemann Pedersen" userId="6f30a598-b08d-4755-976a-a0633ccb118b" providerId="ADAL" clId="{12EFC369-C59C-474E-AC86-216B5F70BAC3}" dt="2024-11-12T15:08:46.744" v="34" actId="20577"/>
        <pc:sldMkLst>
          <pc:docMk/>
          <pc:sldMk cId="1413538001" sldId="902"/>
        </pc:sldMkLst>
      </pc:sldChg>
      <pc:sldChg chg="ord">
        <pc:chgData name="Christian Hollemann Pedersen" userId="6f30a598-b08d-4755-976a-a0633ccb118b" providerId="ADAL" clId="{12EFC369-C59C-474E-AC86-216B5F70BAC3}" dt="2024-11-14T14:05:21.463" v="36"/>
        <pc:sldMkLst>
          <pc:docMk/>
          <pc:sldMk cId="2093221095" sldId="931"/>
        </pc:sldMkLst>
      </pc:sldChg>
    </pc:docChg>
  </pc:docChgLst>
  <pc:docChgLst>
    <pc:chgData name="Christian Hollemann Pedersen" userId="6f30a598-b08d-4755-976a-a0633ccb118b" providerId="ADAL" clId="{F21EDF89-4F5A-4125-AEE8-BB118F58388E}"/>
    <pc:docChg chg="modSld">
      <pc:chgData name="Christian Hollemann Pedersen" userId="6f30a598-b08d-4755-976a-a0633ccb118b" providerId="ADAL" clId="{F21EDF89-4F5A-4125-AEE8-BB118F58388E}" dt="2024-11-14T17:11:19.863" v="16" actId="404"/>
      <pc:docMkLst>
        <pc:docMk/>
      </pc:docMkLst>
      <pc:sldChg chg="addSp modSp mod">
        <pc:chgData name="Christian Hollemann Pedersen" userId="6f30a598-b08d-4755-976a-a0633ccb118b" providerId="ADAL" clId="{F21EDF89-4F5A-4125-AEE8-BB118F58388E}" dt="2024-11-14T17:11:19.863" v="16" actId="404"/>
        <pc:sldMkLst>
          <pc:docMk/>
          <pc:sldMk cId="3077688255" sldId="900"/>
        </pc:sldMkLst>
      </pc:sldChg>
      <pc:sldChg chg="addSp modSp mod">
        <pc:chgData name="Christian Hollemann Pedersen" userId="6f30a598-b08d-4755-976a-a0633ccb118b" providerId="ADAL" clId="{F21EDF89-4F5A-4125-AEE8-BB118F58388E}" dt="2024-11-14T17:11:08.967" v="15" actId="404"/>
        <pc:sldMkLst>
          <pc:docMk/>
          <pc:sldMk cId="3812763304" sldId="901"/>
        </pc:sldMkLst>
      </pc:sldChg>
    </pc:docChg>
  </pc:docChgLst>
  <pc:docChgLst>
    <pc:chgData name="Christian Hollemann Pedersen" userId="6f30a598-b08d-4755-976a-a0633ccb118b" providerId="ADAL" clId="{654B29B4-A34C-471D-A813-D56B03CE6281}"/>
    <pc:docChg chg="undo custSel addSld delSld modSld sldOrd">
      <pc:chgData name="Christian Hollemann Pedersen" userId="6f30a598-b08d-4755-976a-a0633ccb118b" providerId="ADAL" clId="{654B29B4-A34C-471D-A813-D56B03CE6281}" dt="2024-11-08T12:52:51.651" v="794" actId="47"/>
      <pc:docMkLst>
        <pc:docMk/>
      </pc:docMkLst>
      <pc:sldChg chg="modSp mod">
        <pc:chgData name="Christian Hollemann Pedersen" userId="6f30a598-b08d-4755-976a-a0633ccb118b" providerId="ADAL" clId="{654B29B4-A34C-471D-A813-D56B03CE6281}" dt="2024-11-07T14:10:27.155" v="270" actId="6549"/>
        <pc:sldMkLst>
          <pc:docMk/>
          <pc:sldMk cId="796209216" sldId="740"/>
        </pc:sldMkLst>
      </pc:sldChg>
      <pc:sldChg chg="modSp mod modCm">
        <pc:chgData name="Christian Hollemann Pedersen" userId="6f30a598-b08d-4755-976a-a0633ccb118b" providerId="ADAL" clId="{654B29B4-A34C-471D-A813-D56B03CE6281}" dt="2024-11-08T10:59:37.068" v="472" actId="207"/>
        <pc:sldMkLst>
          <pc:docMk/>
          <pc:sldMk cId="3083973716" sldId="777"/>
        </pc:sldMkLst>
        <pc:extLst>
          <p:ext xmlns:p="http://schemas.openxmlformats.org/presentationml/2006/main" uri="{D6D511B9-2390-475A-947B-AFAB55BFBCF1}">
            <pc226:cmChg xmlns:pc226="http://schemas.microsoft.com/office/powerpoint/2022/06/main/command" chg="mod">
              <pc226:chgData name="Christian Hollemann Pedersen" userId="6f30a598-b08d-4755-976a-a0633ccb118b" providerId="ADAL" clId="{654B29B4-A34C-471D-A813-D56B03CE6281}" dt="2024-11-08T10:58:55.451" v="470" actId="20577"/>
              <pc2:cmMkLst xmlns:pc2="http://schemas.microsoft.com/office/powerpoint/2019/9/main/command">
                <pc:docMk/>
                <pc:sldMk cId="3083973716" sldId="777"/>
                <pc2:cmMk id="{6D08F0F2-061B-40E7-A7D1-DC660892789F}"/>
              </pc2:cmMkLst>
            </pc226:cmChg>
          </p:ext>
        </pc:extLst>
      </pc:sldChg>
      <pc:sldChg chg="del">
        <pc:chgData name="Christian Hollemann Pedersen" userId="6f30a598-b08d-4755-976a-a0633ccb118b" providerId="ADAL" clId="{654B29B4-A34C-471D-A813-D56B03CE6281}" dt="2024-11-08T12:51:54.135" v="788" actId="47"/>
        <pc:sldMkLst>
          <pc:docMk/>
          <pc:sldMk cId="1395886405" sldId="837"/>
        </pc:sldMkLst>
      </pc:sldChg>
      <pc:sldChg chg="del">
        <pc:chgData name="Christian Hollemann Pedersen" userId="6f30a598-b08d-4755-976a-a0633ccb118b" providerId="ADAL" clId="{654B29B4-A34C-471D-A813-D56B03CE6281}" dt="2024-11-07T13:31:31.139" v="164" actId="47"/>
        <pc:sldMkLst>
          <pc:docMk/>
          <pc:sldMk cId="68628312" sldId="854"/>
        </pc:sldMkLst>
      </pc:sldChg>
      <pc:sldChg chg="modSp mod modCm">
        <pc:chgData name="Christian Hollemann Pedersen" userId="6f30a598-b08d-4755-976a-a0633ccb118b" providerId="ADAL" clId="{654B29B4-A34C-471D-A813-D56B03CE6281}" dt="2024-11-08T11:00:15.420" v="473" actId="6549"/>
        <pc:sldMkLst>
          <pc:docMk/>
          <pc:sldMk cId="3664260351" sldId="860"/>
        </pc:sldMkLst>
        <pc:extLst>
          <p:ext xmlns:p="http://schemas.openxmlformats.org/presentationml/2006/main" uri="{D6D511B9-2390-475A-947B-AFAB55BFBCF1}">
            <pc226:cmChg xmlns:pc226="http://schemas.microsoft.com/office/powerpoint/2022/06/main/command" chg="mod">
              <pc226:chgData name="Christian Hollemann Pedersen" userId="6f30a598-b08d-4755-976a-a0633ccb118b" providerId="ADAL" clId="{654B29B4-A34C-471D-A813-D56B03CE6281}" dt="2024-11-08T11:00:15.420" v="473" actId="6549"/>
              <pc2:cmMkLst xmlns:pc2="http://schemas.microsoft.com/office/powerpoint/2019/9/main/command">
                <pc:docMk/>
                <pc:sldMk cId="3664260351" sldId="860"/>
                <pc2:cmMk id="{2697D2F8-8082-4998-9E41-96DCC0FC9214}"/>
              </pc2:cmMkLst>
            </pc226:cmChg>
          </p:ext>
        </pc:extLst>
      </pc:sldChg>
      <pc:sldChg chg="modSp del mod">
        <pc:chgData name="Christian Hollemann Pedersen" userId="6f30a598-b08d-4755-976a-a0633ccb118b" providerId="ADAL" clId="{654B29B4-A34C-471D-A813-D56B03CE6281}" dt="2024-11-08T12:45:24.934" v="695" actId="47"/>
        <pc:sldMkLst>
          <pc:docMk/>
          <pc:sldMk cId="1542713152" sldId="861"/>
        </pc:sldMkLst>
      </pc:sldChg>
      <pc:sldChg chg="modSp mod">
        <pc:chgData name="Christian Hollemann Pedersen" userId="6f30a598-b08d-4755-976a-a0633ccb118b" providerId="ADAL" clId="{654B29B4-A34C-471D-A813-D56B03CE6281}" dt="2024-11-08T12:47:08.158" v="740" actId="6549"/>
        <pc:sldMkLst>
          <pc:docMk/>
          <pc:sldMk cId="2135163993" sldId="862"/>
        </pc:sldMkLst>
      </pc:sldChg>
      <pc:sldChg chg="modSp mod">
        <pc:chgData name="Christian Hollemann Pedersen" userId="6f30a598-b08d-4755-976a-a0633ccb118b" providerId="ADAL" clId="{654B29B4-A34C-471D-A813-D56B03CE6281}" dt="2024-11-08T12:45:47.531" v="727" actId="20577"/>
        <pc:sldMkLst>
          <pc:docMk/>
          <pc:sldMk cId="1065992880" sldId="866"/>
        </pc:sldMkLst>
      </pc:sldChg>
      <pc:sldChg chg="modSp mod">
        <pc:chgData name="Christian Hollemann Pedersen" userId="6f30a598-b08d-4755-976a-a0633ccb118b" providerId="ADAL" clId="{654B29B4-A34C-471D-A813-D56B03CE6281}" dt="2024-11-08T11:33:48.942" v="659" actId="27636"/>
        <pc:sldMkLst>
          <pc:docMk/>
          <pc:sldMk cId="1459851620" sldId="890"/>
        </pc:sldMkLst>
      </pc:sldChg>
      <pc:sldChg chg="del">
        <pc:chgData name="Christian Hollemann Pedersen" userId="6f30a598-b08d-4755-976a-a0633ccb118b" providerId="ADAL" clId="{654B29B4-A34C-471D-A813-D56B03CE6281}" dt="2024-11-07T13:31:35.484" v="166" actId="47"/>
        <pc:sldMkLst>
          <pc:docMk/>
          <pc:sldMk cId="2292850431" sldId="891"/>
        </pc:sldMkLst>
      </pc:sldChg>
      <pc:sldChg chg="del">
        <pc:chgData name="Christian Hollemann Pedersen" userId="6f30a598-b08d-4755-976a-a0633ccb118b" providerId="ADAL" clId="{654B29B4-A34C-471D-A813-D56B03CE6281}" dt="2024-11-08T12:52:51.651" v="794" actId="47"/>
        <pc:sldMkLst>
          <pc:docMk/>
          <pc:sldMk cId="1472293800" sldId="893"/>
        </pc:sldMkLst>
      </pc:sldChg>
      <pc:sldChg chg="modSp mod">
        <pc:chgData name="Christian Hollemann Pedersen" userId="6f30a598-b08d-4755-976a-a0633ccb118b" providerId="ADAL" clId="{654B29B4-A34C-471D-A813-D56B03CE6281}" dt="2024-11-08T12:46:37.267" v="731" actId="20577"/>
        <pc:sldMkLst>
          <pc:docMk/>
          <pc:sldMk cId="4169048151" sldId="904"/>
        </pc:sldMkLst>
      </pc:sldChg>
      <pc:sldChg chg="del">
        <pc:chgData name="Christian Hollemann Pedersen" userId="6f30a598-b08d-4755-976a-a0633ccb118b" providerId="ADAL" clId="{654B29B4-A34C-471D-A813-D56B03CE6281}" dt="2024-11-07T13:14:08.886" v="142" actId="47"/>
        <pc:sldMkLst>
          <pc:docMk/>
          <pc:sldMk cId="2141066399" sldId="905"/>
        </pc:sldMkLst>
      </pc:sldChg>
      <pc:sldChg chg="del">
        <pc:chgData name="Christian Hollemann Pedersen" userId="6f30a598-b08d-4755-976a-a0633ccb118b" providerId="ADAL" clId="{654B29B4-A34C-471D-A813-D56B03CE6281}" dt="2024-11-07T13:13:35.952" v="136" actId="47"/>
        <pc:sldMkLst>
          <pc:docMk/>
          <pc:sldMk cId="3541014775" sldId="906"/>
        </pc:sldMkLst>
      </pc:sldChg>
      <pc:sldChg chg="del">
        <pc:chgData name="Christian Hollemann Pedersen" userId="6f30a598-b08d-4755-976a-a0633ccb118b" providerId="ADAL" clId="{654B29B4-A34C-471D-A813-D56B03CE6281}" dt="2024-11-07T13:31:26.388" v="162" actId="47"/>
        <pc:sldMkLst>
          <pc:docMk/>
          <pc:sldMk cId="981394869" sldId="907"/>
        </pc:sldMkLst>
      </pc:sldChg>
      <pc:sldChg chg="del">
        <pc:chgData name="Christian Hollemann Pedersen" userId="6f30a598-b08d-4755-976a-a0633ccb118b" providerId="ADAL" clId="{654B29B4-A34C-471D-A813-D56B03CE6281}" dt="2024-11-07T13:31:32.899" v="165" actId="47"/>
        <pc:sldMkLst>
          <pc:docMk/>
          <pc:sldMk cId="332384571" sldId="908"/>
        </pc:sldMkLst>
      </pc:sldChg>
      <pc:sldChg chg="addSp modSp mod">
        <pc:chgData name="Christian Hollemann Pedersen" userId="6f30a598-b08d-4755-976a-a0633ccb118b" providerId="ADAL" clId="{654B29B4-A34C-471D-A813-D56B03CE6281}" dt="2024-11-08T12:41:56.034" v="693" actId="20577"/>
        <pc:sldMkLst>
          <pc:docMk/>
          <pc:sldMk cId="4223320191" sldId="909"/>
        </pc:sldMkLst>
      </pc:sldChg>
      <pc:sldChg chg="del">
        <pc:chgData name="Christian Hollemann Pedersen" userId="6f30a598-b08d-4755-976a-a0633ccb118b" providerId="ADAL" clId="{654B29B4-A34C-471D-A813-D56B03CE6281}" dt="2024-11-07T13:31:27.750" v="163" actId="47"/>
        <pc:sldMkLst>
          <pc:docMk/>
          <pc:sldMk cId="519851066" sldId="910"/>
        </pc:sldMkLst>
      </pc:sldChg>
      <pc:sldChg chg="add del">
        <pc:chgData name="Christian Hollemann Pedersen" userId="6f30a598-b08d-4755-976a-a0633ccb118b" providerId="ADAL" clId="{654B29B4-A34C-471D-A813-D56B03CE6281}" dt="2024-11-07T13:13:39.042" v="138" actId="47"/>
        <pc:sldMkLst>
          <pc:docMk/>
          <pc:sldMk cId="116585643" sldId="911"/>
        </pc:sldMkLst>
      </pc:sldChg>
      <pc:sldChg chg="addSp delSp add mod addAnim delAnim">
        <pc:chgData name="Christian Hollemann Pedersen" userId="6f30a598-b08d-4755-976a-a0633ccb118b" providerId="ADAL" clId="{654B29B4-A34C-471D-A813-D56B03CE6281}" dt="2024-11-08T12:52:49.203" v="793" actId="478"/>
        <pc:sldMkLst>
          <pc:docMk/>
          <pc:sldMk cId="2466674824" sldId="911"/>
        </pc:sldMkLst>
      </pc:sldChg>
      <pc:sldChg chg="addSp delSp modSp mod ord">
        <pc:chgData name="Christian Hollemann Pedersen" userId="6f30a598-b08d-4755-976a-a0633ccb118b" providerId="ADAL" clId="{654B29B4-A34C-471D-A813-D56B03CE6281}" dt="2024-11-08T11:02:21.555" v="487" actId="20577"/>
        <pc:sldMkLst>
          <pc:docMk/>
          <pc:sldMk cId="2438180496" sldId="912"/>
        </pc:sldMkLst>
      </pc:sldChg>
      <pc:sldChg chg="modSp add del mod">
        <pc:chgData name="Christian Hollemann Pedersen" userId="6f30a598-b08d-4755-976a-a0633ccb118b" providerId="ADAL" clId="{654B29B4-A34C-471D-A813-D56B03CE6281}" dt="2024-11-08T11:03:02.809" v="510" actId="20577"/>
        <pc:sldMkLst>
          <pc:docMk/>
          <pc:sldMk cId="2124879845" sldId="913"/>
        </pc:sldMkLst>
      </pc:sldChg>
      <pc:sldChg chg="add del ord">
        <pc:chgData name="Christian Hollemann Pedersen" userId="6f30a598-b08d-4755-976a-a0633ccb118b" providerId="ADAL" clId="{654B29B4-A34C-471D-A813-D56B03CE6281}" dt="2024-11-07T13:13:37.200" v="137" actId="47"/>
        <pc:sldMkLst>
          <pc:docMk/>
          <pc:sldMk cId="2777982518" sldId="914"/>
        </pc:sldMkLst>
      </pc:sldChg>
      <pc:sldChg chg="modSp mod">
        <pc:chgData name="Christian Hollemann Pedersen" userId="6f30a598-b08d-4755-976a-a0633ccb118b" providerId="ADAL" clId="{654B29B4-A34C-471D-A813-D56B03CE6281}" dt="2024-11-07T13:09:52.850" v="113" actId="20577"/>
        <pc:sldMkLst>
          <pc:docMk/>
          <pc:sldMk cId="1705301207" sldId="915"/>
        </pc:sldMkLst>
      </pc:sldChg>
      <pc:sldChg chg="modSp del mod">
        <pc:chgData name="Christian Hollemann Pedersen" userId="6f30a598-b08d-4755-976a-a0633ccb118b" providerId="ADAL" clId="{654B29B4-A34C-471D-A813-D56B03CE6281}" dt="2024-11-07T13:34:22.607" v="178" actId="47"/>
        <pc:sldMkLst>
          <pc:docMk/>
          <pc:sldMk cId="1690988547" sldId="916"/>
        </pc:sldMkLst>
      </pc:sldChg>
      <pc:sldChg chg="modSp del mod">
        <pc:chgData name="Christian Hollemann Pedersen" userId="6f30a598-b08d-4755-976a-a0633ccb118b" providerId="ADAL" clId="{654B29B4-A34C-471D-A813-D56B03CE6281}" dt="2024-11-07T13:34:23.534" v="179" actId="47"/>
        <pc:sldMkLst>
          <pc:docMk/>
          <pc:sldMk cId="3512510908" sldId="917"/>
        </pc:sldMkLst>
      </pc:sldChg>
      <pc:sldChg chg="del">
        <pc:chgData name="Christian Hollemann Pedersen" userId="6f30a598-b08d-4755-976a-a0633ccb118b" providerId="ADAL" clId="{654B29B4-A34C-471D-A813-D56B03CE6281}" dt="2024-11-07T13:35:51.984" v="183" actId="47"/>
        <pc:sldMkLst>
          <pc:docMk/>
          <pc:sldMk cId="779625498" sldId="918"/>
        </pc:sldMkLst>
      </pc:sldChg>
      <pc:sldChg chg="addSp delSp modSp mod">
        <pc:chgData name="Christian Hollemann Pedersen" userId="6f30a598-b08d-4755-976a-a0633ccb118b" providerId="ADAL" clId="{654B29B4-A34C-471D-A813-D56B03CE6281}" dt="2024-11-08T11:28:53.650" v="627" actId="166"/>
        <pc:sldMkLst>
          <pc:docMk/>
          <pc:sldMk cId="2899436023" sldId="919"/>
        </pc:sldMkLst>
      </pc:sldChg>
      <pc:sldChg chg="modSp mod">
        <pc:chgData name="Christian Hollemann Pedersen" userId="6f30a598-b08d-4755-976a-a0633ccb118b" providerId="ADAL" clId="{654B29B4-A34C-471D-A813-D56B03CE6281}" dt="2024-11-08T11:03:36.529" v="516" actId="20577"/>
        <pc:sldMkLst>
          <pc:docMk/>
          <pc:sldMk cId="3075055029" sldId="920"/>
        </pc:sldMkLst>
      </pc:sldChg>
      <pc:sldChg chg="del">
        <pc:chgData name="Christian Hollemann Pedersen" userId="6f30a598-b08d-4755-976a-a0633ccb118b" providerId="ADAL" clId="{654B29B4-A34C-471D-A813-D56B03CE6281}" dt="2024-11-07T13:16:58.651" v="156" actId="47"/>
        <pc:sldMkLst>
          <pc:docMk/>
          <pc:sldMk cId="1421788296" sldId="921"/>
        </pc:sldMkLst>
      </pc:sldChg>
      <pc:sldChg chg="addSp delSp modSp mod">
        <pc:chgData name="Christian Hollemann Pedersen" userId="6f30a598-b08d-4755-976a-a0633ccb118b" providerId="ADAL" clId="{654B29B4-A34C-471D-A813-D56B03CE6281}" dt="2024-11-08T11:15:16.357" v="622" actId="6549"/>
        <pc:sldMkLst>
          <pc:docMk/>
          <pc:sldMk cId="2714730012" sldId="922"/>
        </pc:sldMkLst>
      </pc:sldChg>
      <pc:sldChg chg="addSp delSp modSp mod">
        <pc:chgData name="Christian Hollemann Pedersen" userId="6f30a598-b08d-4755-976a-a0633ccb118b" providerId="ADAL" clId="{654B29B4-A34C-471D-A813-D56B03CE6281}" dt="2024-11-08T12:39:17.747" v="678" actId="1076"/>
        <pc:sldMkLst>
          <pc:docMk/>
          <pc:sldMk cId="1427914685" sldId="923"/>
        </pc:sldMkLst>
      </pc:sldChg>
      <pc:sldChg chg="modSp mod">
        <pc:chgData name="Christian Hollemann Pedersen" userId="6f30a598-b08d-4755-976a-a0633ccb118b" providerId="ADAL" clId="{654B29B4-A34C-471D-A813-D56B03CE6281}" dt="2024-11-08T11:06:45.808" v="552" actId="20577"/>
        <pc:sldMkLst>
          <pc:docMk/>
          <pc:sldMk cId="1268705146" sldId="924"/>
        </pc:sldMkLst>
      </pc:sldChg>
      <pc:sldChg chg="addSp delSp modSp del mod ord">
        <pc:chgData name="Christian Hollemann Pedersen" userId="6f30a598-b08d-4755-976a-a0633ccb118b" providerId="ADAL" clId="{654B29B4-A34C-471D-A813-D56B03CE6281}" dt="2024-11-08T11:21:00.695" v="624" actId="47"/>
        <pc:sldMkLst>
          <pc:docMk/>
          <pc:sldMk cId="2082692308" sldId="925"/>
        </pc:sldMkLst>
      </pc:sldChg>
      <pc:sldChg chg="del">
        <pc:chgData name="Christian Hollemann Pedersen" userId="6f30a598-b08d-4755-976a-a0633ccb118b" providerId="ADAL" clId="{654B29B4-A34C-471D-A813-D56B03CE6281}" dt="2024-11-07T14:33:41.764" v="345" actId="47"/>
        <pc:sldMkLst>
          <pc:docMk/>
          <pc:sldMk cId="1768785678" sldId="926"/>
        </pc:sldMkLst>
      </pc:sldChg>
      <pc:sldChg chg="del">
        <pc:chgData name="Christian Hollemann Pedersen" userId="6f30a598-b08d-4755-976a-a0633ccb118b" providerId="ADAL" clId="{654B29B4-A34C-471D-A813-D56B03CE6281}" dt="2024-11-08T07:46:53.117" v="370" actId="47"/>
        <pc:sldMkLst>
          <pc:docMk/>
          <pc:sldMk cId="844600275" sldId="927"/>
        </pc:sldMkLst>
      </pc:sldChg>
      <pc:sldChg chg="add del">
        <pc:chgData name="Christian Hollemann Pedersen" userId="6f30a598-b08d-4755-976a-a0633ccb118b" providerId="ADAL" clId="{654B29B4-A34C-471D-A813-D56B03CE6281}" dt="2024-11-07T13:58:42.785" v="238" actId="47"/>
        <pc:sldMkLst>
          <pc:docMk/>
          <pc:sldMk cId="3634594717" sldId="928"/>
        </pc:sldMkLst>
      </pc:sldChg>
      <pc:sldChg chg="add del">
        <pc:chgData name="Christian Hollemann Pedersen" userId="6f30a598-b08d-4755-976a-a0633ccb118b" providerId="ADAL" clId="{654B29B4-A34C-471D-A813-D56B03CE6281}" dt="2024-11-07T13:59:32.039" v="262" actId="47"/>
        <pc:sldMkLst>
          <pc:docMk/>
          <pc:sldMk cId="904378361" sldId="929"/>
        </pc:sldMkLst>
      </pc:sldChg>
      <pc:sldChg chg="addSp delSp modSp add mod modCm">
        <pc:chgData name="Christian Hollemann Pedersen" userId="6f30a598-b08d-4755-976a-a0633ccb118b" providerId="ADAL" clId="{654B29B4-A34C-471D-A813-D56B03CE6281}" dt="2024-11-08T11:29:04.618" v="628" actId="166"/>
        <pc:sldMkLst>
          <pc:docMk/>
          <pc:sldMk cId="1057349221" sldId="930"/>
        </pc:sldMkLst>
        <pc:extLst>
          <p:ext xmlns:p="http://schemas.openxmlformats.org/presentationml/2006/main" uri="{D6D511B9-2390-475A-947B-AFAB55BFBCF1}">
            <pc226:cmChg xmlns:pc226="http://schemas.microsoft.com/office/powerpoint/2022/06/main/command" chg="mod">
              <pc226:chgData name="Christian Hollemann Pedersen" userId="6f30a598-b08d-4755-976a-a0633ccb118b" providerId="ADAL" clId="{654B29B4-A34C-471D-A813-D56B03CE6281}" dt="2024-11-08T11:08:56.938" v="609" actId="20577"/>
              <pc2:cmMkLst xmlns:pc2="http://schemas.microsoft.com/office/powerpoint/2019/9/main/command">
                <pc:docMk/>
                <pc:sldMk cId="1057349221" sldId="930"/>
                <pc2:cmMk id="{6DECBC84-80A9-4E8E-8BBB-29CE88C1277F}"/>
              </pc2:cmMkLst>
            </pc226:cmChg>
          </p:ext>
        </pc:extLst>
      </pc:sldChg>
      <pc:sldChg chg="addSp modSp add del mod">
        <pc:chgData name="Christian Hollemann Pedersen" userId="6f30a598-b08d-4755-976a-a0633ccb118b" providerId="ADAL" clId="{654B29B4-A34C-471D-A813-D56B03CE6281}" dt="2024-11-08T11:21:27.745" v="625" actId="47"/>
        <pc:sldMkLst>
          <pc:docMk/>
          <pc:sldMk cId="928953097" sldId="931"/>
        </pc:sldMkLst>
      </pc:sldChg>
      <pc:sldChg chg="modSp add mod">
        <pc:chgData name="Christian Hollemann Pedersen" userId="6f30a598-b08d-4755-976a-a0633ccb118b" providerId="ADAL" clId="{654B29B4-A34C-471D-A813-D56B03CE6281}" dt="2024-11-08T12:48:18.162" v="786" actId="6549"/>
        <pc:sldMkLst>
          <pc:docMk/>
          <pc:sldMk cId="2093221095" sldId="931"/>
        </pc:sldMkLst>
      </pc:sldChg>
      <pc:sldChg chg="new del">
        <pc:chgData name="Christian Hollemann Pedersen" userId="6f30a598-b08d-4755-976a-a0633ccb118b" providerId="ADAL" clId="{654B29B4-A34C-471D-A813-D56B03CE6281}" dt="2024-11-07T13:59:29.900" v="261" actId="680"/>
        <pc:sldMkLst>
          <pc:docMk/>
          <pc:sldMk cId="2968362177" sldId="931"/>
        </pc:sldMkLst>
      </pc:sldChg>
      <pc:sldChg chg="add">
        <pc:chgData name="Christian Hollemann Pedersen" userId="6f30a598-b08d-4755-976a-a0633ccb118b" providerId="ADAL" clId="{654B29B4-A34C-471D-A813-D56B03CE6281}" dt="2024-11-08T12:51:41.175" v="787"/>
        <pc:sldMkLst>
          <pc:docMk/>
          <pc:sldMk cId="633920936" sldId="932"/>
        </pc:sldMkLst>
      </pc:sldChg>
      <pc:sldChg chg="addSp modSp add del mod">
        <pc:chgData name="Christian Hollemann Pedersen" userId="6f30a598-b08d-4755-976a-a0633ccb118b" providerId="ADAL" clId="{654B29B4-A34C-471D-A813-D56B03CE6281}" dt="2024-11-08T11:21:48.680" v="626" actId="47"/>
        <pc:sldMkLst>
          <pc:docMk/>
          <pc:sldMk cId="1083596425" sldId="932"/>
        </pc:sldMkLst>
      </pc:sldChg>
      <pc:sldChg chg="add del">
        <pc:chgData name="Christian Hollemann Pedersen" userId="6f30a598-b08d-4755-976a-a0633ccb118b" providerId="ADAL" clId="{654B29B4-A34C-471D-A813-D56B03CE6281}" dt="2024-11-08T12:52:25.284" v="790"/>
        <pc:sldMkLst>
          <pc:docMk/>
          <pc:sldMk cId="2533194966" sldId="933"/>
        </pc:sldMkLst>
      </pc:sldChg>
    </pc:docChg>
  </pc:docChgLst>
  <pc:docChgLst>
    <pc:chgData name="Flemming Bro" userId="S::fbro@kiap.dk::4a5eb92f-2bf8-4283-820d-55db546c2cb5" providerId="AD" clId="Web-{11341AAF-B0A3-F171-200B-4BBBD8FDD126}"/>
    <pc:docChg chg="modSld">
      <pc:chgData name="Flemming Bro" userId="S::fbro@kiap.dk::4a5eb92f-2bf8-4283-820d-55db546c2cb5" providerId="AD" clId="Web-{11341AAF-B0A3-F171-200B-4BBBD8FDD126}" dt="2024-11-08T10:27:22.124" v="132" actId="20577"/>
      <pc:docMkLst>
        <pc:docMk/>
      </pc:docMkLst>
      <pc:sldChg chg="modSp">
        <pc:chgData name="Flemming Bro" userId="S::fbro@kiap.dk::4a5eb92f-2bf8-4283-820d-55db546c2cb5" providerId="AD" clId="Web-{11341AAF-B0A3-F171-200B-4BBBD8FDD126}" dt="2024-11-08T10:17:51.436" v="35" actId="20577"/>
        <pc:sldMkLst>
          <pc:docMk/>
          <pc:sldMk cId="3083973716" sldId="777"/>
        </pc:sldMkLst>
      </pc:sldChg>
      <pc:sldChg chg="modSp">
        <pc:chgData name="Flemming Bro" userId="S::fbro@kiap.dk::4a5eb92f-2bf8-4283-820d-55db546c2cb5" providerId="AD" clId="Web-{11341AAF-B0A3-F171-200B-4BBBD8FDD126}" dt="2024-11-08T10:19:23.501" v="39" actId="20577"/>
        <pc:sldMkLst>
          <pc:docMk/>
          <pc:sldMk cId="3664260351" sldId="860"/>
        </pc:sldMkLst>
      </pc:sldChg>
      <pc:sldChg chg="modSp">
        <pc:chgData name="Flemming Bro" userId="S::fbro@kiap.dk::4a5eb92f-2bf8-4283-820d-55db546c2cb5" providerId="AD" clId="Web-{11341AAF-B0A3-F171-200B-4BBBD8FDD126}" dt="2024-11-08T10:24:03.306" v="83" actId="20577"/>
        <pc:sldMkLst>
          <pc:docMk/>
          <pc:sldMk cId="1065992880" sldId="866"/>
        </pc:sldMkLst>
      </pc:sldChg>
      <pc:sldChg chg="modSp">
        <pc:chgData name="Flemming Bro" userId="S::fbro@kiap.dk::4a5eb92f-2bf8-4283-820d-55db546c2cb5" providerId="AD" clId="Web-{11341AAF-B0A3-F171-200B-4BBBD8FDD126}" dt="2024-11-08T10:21:35.302" v="63" actId="20577"/>
        <pc:sldMkLst>
          <pc:docMk/>
          <pc:sldMk cId="816755497" sldId="882"/>
        </pc:sldMkLst>
      </pc:sldChg>
      <pc:sldChg chg="modSp">
        <pc:chgData name="Flemming Bro" userId="S::fbro@kiap.dk::4a5eb92f-2bf8-4283-820d-55db546c2cb5" providerId="AD" clId="Web-{11341AAF-B0A3-F171-200B-4BBBD8FDD126}" dt="2024-11-08T10:16:09.729" v="3" actId="20577"/>
        <pc:sldMkLst>
          <pc:docMk/>
          <pc:sldMk cId="1459851620" sldId="890"/>
        </pc:sldMkLst>
      </pc:sldChg>
      <pc:sldChg chg="modSp">
        <pc:chgData name="Flemming Bro" userId="S::fbro@kiap.dk::4a5eb92f-2bf8-4283-820d-55db546c2cb5" providerId="AD" clId="Web-{11341AAF-B0A3-F171-200B-4BBBD8FDD126}" dt="2024-11-08T10:24:24.822" v="90" actId="20577"/>
        <pc:sldMkLst>
          <pc:docMk/>
          <pc:sldMk cId="4217525608" sldId="894"/>
        </pc:sldMkLst>
      </pc:sldChg>
      <pc:sldChg chg="modSp">
        <pc:chgData name="Flemming Bro" userId="S::fbro@kiap.dk::4a5eb92f-2bf8-4283-820d-55db546c2cb5" providerId="AD" clId="Web-{11341AAF-B0A3-F171-200B-4BBBD8FDD126}" dt="2024-11-08T10:25:19.996" v="96" actId="20577"/>
        <pc:sldMkLst>
          <pc:docMk/>
          <pc:sldMk cId="2438180496" sldId="912"/>
        </pc:sldMkLst>
      </pc:sldChg>
      <pc:sldChg chg="modSp">
        <pc:chgData name="Flemming Bro" userId="S::fbro@kiap.dk::4a5eb92f-2bf8-4283-820d-55db546c2cb5" providerId="AD" clId="Web-{11341AAF-B0A3-F171-200B-4BBBD8FDD126}" dt="2024-11-08T10:22:31.678" v="64" actId="20577"/>
        <pc:sldMkLst>
          <pc:docMk/>
          <pc:sldMk cId="2124879845" sldId="913"/>
        </pc:sldMkLst>
      </pc:sldChg>
      <pc:sldChg chg="modSp">
        <pc:chgData name="Flemming Bro" userId="S::fbro@kiap.dk::4a5eb92f-2bf8-4283-820d-55db546c2cb5" providerId="AD" clId="Web-{11341AAF-B0A3-F171-200B-4BBBD8FDD126}" dt="2024-11-08T10:25:56.388" v="125" actId="20577"/>
        <pc:sldMkLst>
          <pc:docMk/>
          <pc:sldMk cId="2714730012" sldId="922"/>
        </pc:sldMkLst>
      </pc:sldChg>
      <pc:sldChg chg="modSp">
        <pc:chgData name="Flemming Bro" userId="S::fbro@kiap.dk::4a5eb92f-2bf8-4283-820d-55db546c2cb5" providerId="AD" clId="Web-{11341AAF-B0A3-F171-200B-4BBBD8FDD126}" dt="2024-11-08T10:26:21.107" v="127" actId="20577"/>
        <pc:sldMkLst>
          <pc:docMk/>
          <pc:sldMk cId="1427914685" sldId="923"/>
        </pc:sldMkLst>
      </pc:sldChg>
      <pc:sldChg chg="modSp">
        <pc:chgData name="Flemming Bro" userId="S::fbro@kiap.dk::4a5eb92f-2bf8-4283-820d-55db546c2cb5" providerId="AD" clId="Web-{11341AAF-B0A3-F171-200B-4BBBD8FDD126}" dt="2024-11-08T10:27:22.124" v="132" actId="20577"/>
        <pc:sldMkLst>
          <pc:docMk/>
          <pc:sldMk cId="1268705146" sldId="924"/>
        </pc:sldMkLst>
      </pc:sldChg>
    </pc:docChg>
  </pc:docChgLst>
  <pc:docChgLst>
    <pc:chgData name="Clara Porsdal" userId="530946f5-2567-433d-b2b8-acdd11cc71fe" providerId="ADAL" clId="{834B7E6E-8646-4F72-89EC-2FE1320F1617}"/>
    <pc:docChg chg="custSel modSld">
      <pc:chgData name="Clara Porsdal" userId="530946f5-2567-433d-b2b8-acdd11cc71fe" providerId="ADAL" clId="{834B7E6E-8646-4F72-89EC-2FE1320F1617}" dt="2025-02-11T09:25:38.961" v="10" actId="1076"/>
      <pc:docMkLst>
        <pc:docMk/>
      </pc:docMkLst>
      <pc:sldChg chg="addSp delSp modSp mod delAnim modAnim">
        <pc:chgData name="Clara Porsdal" userId="530946f5-2567-433d-b2b8-acdd11cc71fe" providerId="ADAL" clId="{834B7E6E-8646-4F72-89EC-2FE1320F1617}" dt="2025-02-11T09:19:30.906" v="6" actId="1076"/>
        <pc:sldMkLst>
          <pc:docMk/>
          <pc:sldMk cId="2466674824" sldId="911"/>
        </pc:sldMkLst>
        <pc:picChg chg="add mod">
          <ac:chgData name="Clara Porsdal" userId="530946f5-2567-433d-b2b8-acdd11cc71fe" providerId="ADAL" clId="{834B7E6E-8646-4F72-89EC-2FE1320F1617}" dt="2025-02-11T09:19:30.906" v="6" actId="1076"/>
          <ac:picMkLst>
            <pc:docMk/>
            <pc:sldMk cId="2466674824" sldId="911"/>
            <ac:picMk id="4" creationId="{807EC6CB-EDF2-E49B-9F9D-E554B35CF95C}"/>
          </ac:picMkLst>
        </pc:picChg>
      </pc:sldChg>
      <pc:sldChg chg="addSp delSp modSp mod delAnim modAnim">
        <pc:chgData name="Clara Porsdal" userId="530946f5-2567-433d-b2b8-acdd11cc71fe" providerId="ADAL" clId="{834B7E6E-8646-4F72-89EC-2FE1320F1617}" dt="2025-02-11T09:25:38.961" v="10" actId="1076"/>
        <pc:sldMkLst>
          <pc:docMk/>
          <pc:sldMk cId="633920936" sldId="932"/>
        </pc:sldMkLst>
        <pc:picChg chg="add mod">
          <ac:chgData name="Clara Porsdal" userId="530946f5-2567-433d-b2b8-acdd11cc71fe" providerId="ADAL" clId="{834B7E6E-8646-4F72-89EC-2FE1320F1617}" dt="2025-02-11T09:25:38.961" v="10" actId="1076"/>
          <ac:picMkLst>
            <pc:docMk/>
            <pc:sldMk cId="633920936" sldId="932"/>
            <ac:picMk id="3" creationId="{AAF64617-683B-4629-09AD-221369BDD8FA}"/>
          </ac:picMkLst>
        </pc:picChg>
      </pc:sldChg>
    </pc:docChg>
  </pc:docChgLst>
  <pc:docChgLst>
    <pc:chgData name="Flemming Bro" userId="S::fbro@kiap.dk::4a5eb92f-2bf8-4283-820d-55db546c2cb5" providerId="AD" clId="Web-{8F28467B-F931-F47F-A468-2A8C8A1AD8A9}"/>
    <pc:docChg chg="modSld sldOrd">
      <pc:chgData name="Flemming Bro" userId="S::fbro@kiap.dk::4a5eb92f-2bf8-4283-820d-55db546c2cb5" providerId="AD" clId="Web-{8F28467B-F931-F47F-A468-2A8C8A1AD8A9}" dt="2024-11-08T10:41:06.869" v="139" actId="20577"/>
      <pc:docMkLst>
        <pc:docMk/>
      </pc:docMkLst>
      <pc:sldChg chg="modSp">
        <pc:chgData name="Flemming Bro" userId="S::fbro@kiap.dk::4a5eb92f-2bf8-4283-820d-55db546c2cb5" providerId="AD" clId="Web-{8F28467B-F931-F47F-A468-2A8C8A1AD8A9}" dt="2024-11-08T10:41:06.869" v="139" actId="20577"/>
        <pc:sldMkLst>
          <pc:docMk/>
          <pc:sldMk cId="2135163993" sldId="862"/>
        </pc:sldMkLst>
      </pc:sldChg>
      <pc:sldChg chg="modSp">
        <pc:chgData name="Flemming Bro" userId="S::fbro@kiap.dk::4a5eb92f-2bf8-4283-820d-55db546c2cb5" providerId="AD" clId="Web-{8F28467B-F931-F47F-A468-2A8C8A1AD8A9}" dt="2024-11-08T10:34:36.889" v="44" actId="20577"/>
        <pc:sldMkLst>
          <pc:docMk/>
          <pc:sldMk cId="4169048151" sldId="904"/>
        </pc:sldMkLst>
      </pc:sldChg>
      <pc:sldChg chg="modSp">
        <pc:chgData name="Flemming Bro" userId="S::fbro@kiap.dk::4a5eb92f-2bf8-4283-820d-55db546c2cb5" providerId="AD" clId="Web-{8F28467B-F931-F47F-A468-2A8C8A1AD8A9}" dt="2024-11-08T10:38:54.459" v="122" actId="20577"/>
        <pc:sldMkLst>
          <pc:docMk/>
          <pc:sldMk cId="4223320191" sldId="909"/>
        </pc:sldMkLst>
      </pc:sldChg>
      <pc:sldChg chg="modSp">
        <pc:chgData name="Flemming Bro" userId="S::fbro@kiap.dk::4a5eb92f-2bf8-4283-820d-55db546c2cb5" providerId="AD" clId="Web-{8F28467B-F931-F47F-A468-2A8C8A1AD8A9}" dt="2024-11-08T10:31:26.165" v="28" actId="20577"/>
        <pc:sldMkLst>
          <pc:docMk/>
          <pc:sldMk cId="2899436023" sldId="919"/>
        </pc:sldMkLst>
      </pc:sldChg>
      <pc:sldChg chg="modSp">
        <pc:chgData name="Flemming Bro" userId="S::fbro@kiap.dk::4a5eb92f-2bf8-4283-820d-55db546c2cb5" providerId="AD" clId="Web-{8F28467B-F931-F47F-A468-2A8C8A1AD8A9}" dt="2024-11-08T10:28:13.972" v="0" actId="20577"/>
        <pc:sldMkLst>
          <pc:docMk/>
          <pc:sldMk cId="1427914685" sldId="923"/>
        </pc:sldMkLst>
      </pc:sldChg>
      <pc:sldChg chg="modSp">
        <pc:chgData name="Flemming Bro" userId="S::fbro@kiap.dk::4a5eb92f-2bf8-4283-820d-55db546c2cb5" providerId="AD" clId="Web-{8F28467B-F931-F47F-A468-2A8C8A1AD8A9}" dt="2024-11-08T10:29:22.240" v="13" actId="20577"/>
        <pc:sldMkLst>
          <pc:docMk/>
          <pc:sldMk cId="1268705146" sldId="924"/>
        </pc:sldMkLst>
      </pc:sldChg>
      <pc:sldChg chg="modSp ord">
        <pc:chgData name="Flemming Bro" userId="S::fbro@kiap.dk::4a5eb92f-2bf8-4283-820d-55db546c2cb5" providerId="AD" clId="Web-{8F28467B-F931-F47F-A468-2A8C8A1AD8A9}" dt="2024-11-08T10:39:43.398" v="124" actId="20577"/>
        <pc:sldMkLst>
          <pc:docMk/>
          <pc:sldMk cId="928953097" sldId="931"/>
        </pc:sldMkLst>
      </pc:sldChg>
    </pc:docChg>
  </pc:docChgLst>
  <pc:docChgLst>
    <pc:chgData name="Christian Hollemann Pedersen" userId="6f30a598-b08d-4755-976a-a0633ccb118b" providerId="ADAL" clId="{723B49AC-5C0B-4550-8085-38BC72C31A9E}"/>
    <pc:docChg chg="undo custSel modSld">
      <pc:chgData name="Christian Hollemann Pedersen" userId="6f30a598-b08d-4755-976a-a0633ccb118b" providerId="ADAL" clId="{723B49AC-5C0B-4550-8085-38BC72C31A9E}" dt="2025-03-26T10:06:48.172" v="347" actId="20577"/>
      <pc:docMkLst>
        <pc:docMk/>
      </pc:docMkLst>
      <pc:sldChg chg="modNotesTx">
        <pc:chgData name="Christian Hollemann Pedersen" userId="6f30a598-b08d-4755-976a-a0633ccb118b" providerId="ADAL" clId="{723B49AC-5C0B-4550-8085-38BC72C31A9E}" dt="2025-03-26T10:01:28.313" v="185" actId="20577"/>
        <pc:sldMkLst>
          <pc:docMk/>
          <pc:sldMk cId="3075055029" sldId="920"/>
        </pc:sldMkLst>
      </pc:sldChg>
      <pc:sldChg chg="modSp mod modNotesTx">
        <pc:chgData name="Christian Hollemann Pedersen" userId="6f30a598-b08d-4755-976a-a0633ccb118b" providerId="ADAL" clId="{723B49AC-5C0B-4550-8085-38BC72C31A9E}" dt="2025-03-26T10:06:48.172" v="347" actId="20577"/>
        <pc:sldMkLst>
          <pc:docMk/>
          <pc:sldMk cId="2714730012" sldId="922"/>
        </pc:sldMkLst>
        <pc:spChg chg="mod">
          <ac:chgData name="Christian Hollemann Pedersen" userId="6f30a598-b08d-4755-976a-a0633ccb118b" providerId="ADAL" clId="{723B49AC-5C0B-4550-8085-38BC72C31A9E}" dt="2025-03-26T10:05:46.926" v="244" actId="21"/>
          <ac:spMkLst>
            <pc:docMk/>
            <pc:sldMk cId="2714730012" sldId="922"/>
            <ac:spMk id="2" creationId="{DBD6F127-F51E-AC21-63BF-7E935FD09D27}"/>
          </ac:spMkLst>
        </pc:spChg>
      </pc:sldChg>
    </pc:docChg>
  </pc:docChgLst>
  <pc:docChgLst>
    <pc:chgData name="Clara Porsdal" userId="S::cporsdal@kiap.dk::530946f5-2567-433d-b2b8-acdd11cc71fe" providerId="AD" clId="Web-{2BA7F870-7BAB-FC0E-FB37-6A367BFA6D26}"/>
    <pc:docChg chg="modSld">
      <pc:chgData name="Clara Porsdal" userId="S::cporsdal@kiap.dk::530946f5-2567-433d-b2b8-acdd11cc71fe" providerId="AD" clId="Web-{2BA7F870-7BAB-FC0E-FB37-6A367BFA6D26}" dt="2024-11-19T13:03:09.273" v="185"/>
      <pc:docMkLst>
        <pc:docMk/>
      </pc:docMkLst>
      <pc:sldChg chg="modNotes">
        <pc:chgData name="Clara Porsdal" userId="S::cporsdal@kiap.dk::530946f5-2567-433d-b2b8-acdd11cc71fe" providerId="AD" clId="Web-{2BA7F870-7BAB-FC0E-FB37-6A367BFA6D26}" dt="2024-11-19T12:59:23.990" v="172"/>
        <pc:sldMkLst>
          <pc:docMk/>
          <pc:sldMk cId="3285498497" sldId="785"/>
        </pc:sldMkLst>
      </pc:sldChg>
      <pc:sldChg chg="modNotes">
        <pc:chgData name="Clara Porsdal" userId="S::cporsdal@kiap.dk::530946f5-2567-433d-b2b8-acdd11cc71fe" providerId="AD" clId="Web-{2BA7F870-7BAB-FC0E-FB37-6A367BFA6D26}" dt="2024-11-19T13:01:58.554" v="184"/>
        <pc:sldMkLst>
          <pc:docMk/>
          <pc:sldMk cId="1064610468" sldId="787"/>
        </pc:sldMkLst>
      </pc:sldChg>
      <pc:sldChg chg="modNotes">
        <pc:chgData name="Clara Porsdal" userId="S::cporsdal@kiap.dk::530946f5-2567-433d-b2b8-acdd11cc71fe" providerId="AD" clId="Web-{2BA7F870-7BAB-FC0E-FB37-6A367BFA6D26}" dt="2024-11-19T12:42:04.870" v="77"/>
        <pc:sldMkLst>
          <pc:docMk/>
          <pc:sldMk cId="2902553984" sldId="807"/>
        </pc:sldMkLst>
      </pc:sldChg>
      <pc:sldChg chg="modNotes">
        <pc:chgData name="Clara Porsdal" userId="S::cporsdal@kiap.dk::530946f5-2567-433d-b2b8-acdd11cc71fe" providerId="AD" clId="Web-{2BA7F870-7BAB-FC0E-FB37-6A367BFA6D26}" dt="2024-11-19T12:54:30.987" v="153"/>
        <pc:sldMkLst>
          <pc:docMk/>
          <pc:sldMk cId="2131257862" sldId="814"/>
        </pc:sldMkLst>
      </pc:sldChg>
      <pc:sldChg chg="modNotes">
        <pc:chgData name="Clara Porsdal" userId="S::cporsdal@kiap.dk::530946f5-2567-433d-b2b8-acdd11cc71fe" providerId="AD" clId="Web-{2BA7F870-7BAB-FC0E-FB37-6A367BFA6D26}" dt="2024-11-19T13:01:29.772" v="180"/>
        <pc:sldMkLst>
          <pc:docMk/>
          <pc:sldMk cId="621385954" sldId="817"/>
        </pc:sldMkLst>
      </pc:sldChg>
      <pc:sldChg chg="modNotes">
        <pc:chgData name="Clara Porsdal" userId="S::cporsdal@kiap.dk::530946f5-2567-433d-b2b8-acdd11cc71fe" providerId="AD" clId="Web-{2BA7F870-7BAB-FC0E-FB37-6A367BFA6D26}" dt="2024-11-19T12:58:22.427" v="166"/>
        <pc:sldMkLst>
          <pc:docMk/>
          <pc:sldMk cId="3887643106" sldId="833"/>
        </pc:sldMkLst>
      </pc:sldChg>
      <pc:sldChg chg="modNotes">
        <pc:chgData name="Clara Porsdal" userId="S::cporsdal@kiap.dk::530946f5-2567-433d-b2b8-acdd11cc71fe" providerId="AD" clId="Web-{2BA7F870-7BAB-FC0E-FB37-6A367BFA6D26}" dt="2024-11-19T13:01:02.803" v="177"/>
        <pc:sldMkLst>
          <pc:docMk/>
          <pc:sldMk cId="2319535404" sldId="836"/>
        </pc:sldMkLst>
      </pc:sldChg>
      <pc:sldChg chg="modNotes">
        <pc:chgData name="Clara Porsdal" userId="S::cporsdal@kiap.dk::530946f5-2567-433d-b2b8-acdd11cc71fe" providerId="AD" clId="Web-{2BA7F870-7BAB-FC0E-FB37-6A367BFA6D26}" dt="2024-11-19T12:44:39.340" v="100"/>
        <pc:sldMkLst>
          <pc:docMk/>
          <pc:sldMk cId="3664260351" sldId="860"/>
        </pc:sldMkLst>
      </pc:sldChg>
      <pc:sldChg chg="modNotes">
        <pc:chgData name="Clara Porsdal" userId="S::cporsdal@kiap.dk::530946f5-2567-433d-b2b8-acdd11cc71fe" providerId="AD" clId="Web-{2BA7F870-7BAB-FC0E-FB37-6A367BFA6D26}" dt="2024-11-19T12:53:28.283" v="137"/>
        <pc:sldMkLst>
          <pc:docMk/>
          <pc:sldMk cId="2135163993" sldId="862"/>
        </pc:sldMkLst>
      </pc:sldChg>
      <pc:sldChg chg="modNotes">
        <pc:chgData name="Clara Porsdal" userId="S::cporsdal@kiap.dk::530946f5-2567-433d-b2b8-acdd11cc71fe" providerId="AD" clId="Web-{2BA7F870-7BAB-FC0E-FB37-6A367BFA6D26}" dt="2024-11-19T12:48:11.264" v="121"/>
        <pc:sldMkLst>
          <pc:docMk/>
          <pc:sldMk cId="1065992880" sldId="866"/>
        </pc:sldMkLst>
      </pc:sldChg>
      <pc:sldChg chg="modNotes">
        <pc:chgData name="Clara Porsdal" userId="S::cporsdal@kiap.dk::530946f5-2567-433d-b2b8-acdd11cc71fe" providerId="AD" clId="Web-{2BA7F870-7BAB-FC0E-FB37-6A367BFA6D26}" dt="2024-11-19T12:58:03.208" v="165"/>
        <pc:sldMkLst>
          <pc:docMk/>
          <pc:sldMk cId="1228698529" sldId="868"/>
        </pc:sldMkLst>
      </pc:sldChg>
      <pc:sldChg chg="modNotes">
        <pc:chgData name="Clara Porsdal" userId="S::cporsdal@kiap.dk::530946f5-2567-433d-b2b8-acdd11cc71fe" providerId="AD" clId="Web-{2BA7F870-7BAB-FC0E-FB37-6A367BFA6D26}" dt="2024-11-19T12:45:46.169" v="106"/>
        <pc:sldMkLst>
          <pc:docMk/>
          <pc:sldMk cId="816755497" sldId="882"/>
        </pc:sldMkLst>
      </pc:sldChg>
      <pc:sldChg chg="modNotes">
        <pc:chgData name="Clara Porsdal" userId="S::cporsdal@kiap.dk::530946f5-2567-433d-b2b8-acdd11cc71fe" providerId="AD" clId="Web-{2BA7F870-7BAB-FC0E-FB37-6A367BFA6D26}" dt="2024-11-19T12:53:07.048" v="131"/>
        <pc:sldMkLst>
          <pc:docMk/>
          <pc:sldMk cId="2122651196" sldId="885"/>
        </pc:sldMkLst>
      </pc:sldChg>
      <pc:sldChg chg="modNotes">
        <pc:chgData name="Clara Porsdal" userId="S::cporsdal@kiap.dk::530946f5-2567-433d-b2b8-acdd11cc71fe" providerId="AD" clId="Web-{2BA7F870-7BAB-FC0E-FB37-6A367BFA6D26}" dt="2024-11-19T12:37:14.023" v="12"/>
        <pc:sldMkLst>
          <pc:docMk/>
          <pc:sldMk cId="1459851620" sldId="890"/>
        </pc:sldMkLst>
      </pc:sldChg>
      <pc:sldChg chg="modNotes">
        <pc:chgData name="Clara Porsdal" userId="S::cporsdal@kiap.dk::530946f5-2567-433d-b2b8-acdd11cc71fe" providerId="AD" clId="Web-{2BA7F870-7BAB-FC0E-FB37-6A367BFA6D26}" dt="2024-11-19T12:49:15.374" v="124"/>
        <pc:sldMkLst>
          <pc:docMk/>
          <pc:sldMk cId="4217525608" sldId="894"/>
        </pc:sldMkLst>
      </pc:sldChg>
      <pc:sldChg chg="modNotes">
        <pc:chgData name="Clara Porsdal" userId="S::cporsdal@kiap.dk::530946f5-2567-433d-b2b8-acdd11cc71fe" providerId="AD" clId="Web-{2BA7F870-7BAB-FC0E-FB37-6A367BFA6D26}" dt="2024-11-19T13:03:09.273" v="185"/>
        <pc:sldMkLst>
          <pc:docMk/>
          <pc:sldMk cId="1413538001" sldId="902"/>
        </pc:sldMkLst>
      </pc:sldChg>
      <pc:sldChg chg="modNotes">
        <pc:chgData name="Clara Porsdal" userId="S::cporsdal@kiap.dk::530946f5-2567-433d-b2b8-acdd11cc71fe" providerId="AD" clId="Web-{2BA7F870-7BAB-FC0E-FB37-6A367BFA6D26}" dt="2024-11-19T12:55:16.393" v="155"/>
        <pc:sldMkLst>
          <pc:docMk/>
          <pc:sldMk cId="2739867745" sldId="903"/>
        </pc:sldMkLst>
      </pc:sldChg>
      <pc:sldChg chg="modNotes">
        <pc:chgData name="Clara Porsdal" userId="S::cporsdal@kiap.dk::530946f5-2567-433d-b2b8-acdd11cc71fe" providerId="AD" clId="Web-{2BA7F870-7BAB-FC0E-FB37-6A367BFA6D26}" dt="2024-11-19T12:53:17.986" v="134"/>
        <pc:sldMkLst>
          <pc:docMk/>
          <pc:sldMk cId="4223320191" sldId="909"/>
        </pc:sldMkLst>
      </pc:sldChg>
      <pc:sldChg chg="modNotes">
        <pc:chgData name="Clara Porsdal" userId="S::cporsdal@kiap.dk::530946f5-2567-433d-b2b8-acdd11cc71fe" providerId="AD" clId="Web-{2BA7F870-7BAB-FC0E-FB37-6A367BFA6D26}" dt="2024-11-19T12:46:01.153" v="107"/>
        <pc:sldMkLst>
          <pc:docMk/>
          <pc:sldMk cId="2438180496" sldId="912"/>
        </pc:sldMkLst>
      </pc:sldChg>
      <pc:sldChg chg="modNotes">
        <pc:chgData name="Clara Porsdal" userId="S::cporsdal@kiap.dk::530946f5-2567-433d-b2b8-acdd11cc71fe" providerId="AD" clId="Web-{2BA7F870-7BAB-FC0E-FB37-6A367BFA6D26}" dt="2024-11-19T12:47:43.170" v="119"/>
        <pc:sldMkLst>
          <pc:docMk/>
          <pc:sldMk cId="2124879845" sldId="913"/>
        </pc:sldMkLst>
      </pc:sldChg>
      <pc:sldChg chg="modNotes">
        <pc:chgData name="Clara Porsdal" userId="S::cporsdal@kiap.dk::530946f5-2567-433d-b2b8-acdd11cc71fe" providerId="AD" clId="Web-{2BA7F870-7BAB-FC0E-FB37-6A367BFA6D26}" dt="2024-11-19T12:52:26.517" v="129"/>
        <pc:sldMkLst>
          <pc:docMk/>
          <pc:sldMk cId="1705301207" sldId="915"/>
        </pc:sldMkLst>
      </pc:sldChg>
      <pc:sldChg chg="modNotes">
        <pc:chgData name="Clara Porsdal" userId="S::cporsdal@kiap.dk::530946f5-2567-433d-b2b8-acdd11cc71fe" providerId="AD" clId="Web-{2BA7F870-7BAB-FC0E-FB37-6A367BFA6D26}" dt="2024-11-19T12:50:43.094" v="125"/>
        <pc:sldMkLst>
          <pc:docMk/>
          <pc:sldMk cId="2899436023" sldId="919"/>
        </pc:sldMkLst>
      </pc:sldChg>
      <pc:sldChg chg="modNotes">
        <pc:chgData name="Clara Porsdal" userId="S::cporsdal@kiap.dk::530946f5-2567-433d-b2b8-acdd11cc71fe" providerId="AD" clId="Web-{2BA7F870-7BAB-FC0E-FB37-6A367BFA6D26}" dt="2024-11-19T12:47:40.701" v="117"/>
        <pc:sldMkLst>
          <pc:docMk/>
          <pc:sldMk cId="3075055029" sldId="920"/>
        </pc:sldMkLst>
      </pc:sldChg>
      <pc:sldChg chg="modNotes">
        <pc:chgData name="Clara Porsdal" userId="S::cporsdal@kiap.dk::530946f5-2567-433d-b2b8-acdd11cc71fe" providerId="AD" clId="Web-{2BA7F870-7BAB-FC0E-FB37-6A367BFA6D26}" dt="2024-11-19T12:51:30.797" v="126"/>
        <pc:sldMkLst>
          <pc:docMk/>
          <pc:sldMk cId="1057349221" sldId="930"/>
        </pc:sldMkLst>
      </pc:sldChg>
      <pc:sldChg chg="modNotes">
        <pc:chgData name="Clara Porsdal" userId="S::cporsdal@kiap.dk::530946f5-2567-433d-b2b8-acdd11cc71fe" providerId="AD" clId="Web-{2BA7F870-7BAB-FC0E-FB37-6A367BFA6D26}" dt="2024-11-19T12:53:36.986" v="139"/>
        <pc:sldMkLst>
          <pc:docMk/>
          <pc:sldMk cId="2093221095" sldId="931"/>
        </pc:sldMkLst>
      </pc:sldChg>
      <pc:sldChg chg="modNotes">
        <pc:chgData name="Clara Porsdal" userId="S::cporsdal@kiap.dk::530946f5-2567-433d-b2b8-acdd11cc71fe" providerId="AD" clId="Web-{2BA7F870-7BAB-FC0E-FB37-6A367BFA6D26}" dt="2024-11-19T12:42:49.573" v="81"/>
        <pc:sldMkLst>
          <pc:docMk/>
          <pc:sldMk cId="633920936" sldId="93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11.%20KlyngeVejen/Dyspepsi%20data%20samlet%20Klyngeveje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00.%20Baggrundsdokumneter/Opdateret%20version%20oktober%202024/KlyngeVeje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[KlyngeVejen.xlsx]MAALEPUNKT_1B!$C$20</c:f>
              <c:strCache>
                <c:ptCount val="1"/>
                <c:pt idx="0">
                  <c:v>PPI_sikr1000_18</c:v>
                </c:pt>
              </c:strCache>
            </c:strRef>
          </c:tx>
          <c:spPr>
            <a:solidFill>
              <a:srgbClr val="297A77"/>
            </a:solidFill>
            <a:ln>
              <a:noFill/>
            </a:ln>
            <a:effectLst/>
          </c:spPr>
          <c:invertIfNegative val="0"/>
          <c:dPt>
            <c:idx val="12"/>
            <c:invertIfNegative val="0"/>
            <c:bubble3D val="0"/>
            <c:spPr>
              <a:solidFill>
                <a:srgbClr val="92D050"/>
              </a:solidFill>
              <a:ln>
                <a:noFill/>
              </a:ln>
              <a:effectLst/>
            </c:spPr>
            <c:extLst>
              <c:ext xmlns:c16="http://schemas.microsoft.com/office/drawing/2014/chart" uri="{C3380CC4-5D6E-409C-BE32-E72D297353CC}">
                <c16:uniqueId val="{00000001-80A4-4FF2-85FE-6A3780BE0CBB}"/>
              </c:ext>
            </c:extLst>
          </c:dPt>
          <c:dPt>
            <c:idx val="13"/>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2-80A4-4FF2-85FE-6A3780BE0CBB}"/>
              </c:ext>
            </c:extLst>
          </c:dPt>
          <c:dPt>
            <c:idx val="14"/>
            <c:invertIfNegative val="0"/>
            <c:bubble3D val="0"/>
            <c:spPr>
              <a:solidFill>
                <a:srgbClr val="4472C4"/>
              </a:solidFill>
              <a:ln>
                <a:noFill/>
              </a:ln>
              <a:effectLst/>
            </c:spPr>
            <c:extLst>
              <c:ext xmlns:c16="http://schemas.microsoft.com/office/drawing/2014/chart" uri="{C3380CC4-5D6E-409C-BE32-E72D297353CC}">
                <c16:uniqueId val="{00000003-80A4-4FF2-85FE-6A3780BE0CBB}"/>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[KlyngeVejen.xlsx]MAALEPUNKT_1B!$A$21:$B$35</c:f>
              <c:strCache>
                <c:ptCount val="15"/>
                <c:pt idx="0">
                  <c:v>     911</c:v>
                </c:pt>
                <c:pt idx="1">
                  <c:v>    2083</c:v>
                </c:pt>
                <c:pt idx="2">
                  <c:v>    1755</c:v>
                </c:pt>
                <c:pt idx="3">
                  <c:v>    1133</c:v>
                </c:pt>
                <c:pt idx="4">
                  <c:v>     799</c:v>
                </c:pt>
                <c:pt idx="5">
                  <c:v>     918</c:v>
                </c:pt>
                <c:pt idx="6">
                  <c:v>    1433</c:v>
                </c:pt>
                <c:pt idx="7">
                  <c:v>     549</c:v>
                </c:pt>
                <c:pt idx="8">
                  <c:v>     916</c:v>
                </c:pt>
                <c:pt idx="9">
                  <c:v>     913</c:v>
                </c:pt>
                <c:pt idx="10">
                  <c:v>     910</c:v>
                </c:pt>
                <c:pt idx="12">
                  <c:v>KlyngeVejen</c:v>
                </c:pt>
                <c:pt idx="13">
                  <c:v>Region Syddanmark</c:v>
                </c:pt>
                <c:pt idx="14">
                  <c:v>Danmark</c:v>
                </c:pt>
              </c:strCache>
              <c:extLst/>
            </c:strRef>
          </c:cat>
          <c:val>
            <c:numRef>
              <c:f>[KlyngeVejen.xlsx]MAALEPUNKT_1B!$C$21:$C$35</c:f>
              <c:numCache>
                <c:formatCode>0</c:formatCode>
                <c:ptCount val="15"/>
                <c:pt idx="0">
                  <c:v>151.58371040723981</c:v>
                </c:pt>
                <c:pt idx="1">
                  <c:v>149.07229686500321</c:v>
                </c:pt>
                <c:pt idx="2">
                  <c:v>147.38393515106853</c:v>
                </c:pt>
                <c:pt idx="3">
                  <c:v>141.88147168979953</c:v>
                </c:pt>
                <c:pt idx="4">
                  <c:v>141.69340903480622</c:v>
                </c:pt>
                <c:pt idx="5">
                  <c:v>137.98090830199595</c:v>
                </c:pt>
                <c:pt idx="6">
                  <c:v>125.32299741602067</c:v>
                </c:pt>
                <c:pt idx="7">
                  <c:v>124.38677005855357</c:v>
                </c:pt>
                <c:pt idx="8">
                  <c:v>121.56133828996282</c:v>
                </c:pt>
                <c:pt idx="9">
                  <c:v>112.81657712970069</c:v>
                </c:pt>
                <c:pt idx="10">
                  <c:v>104.26179604261796</c:v>
                </c:pt>
                <c:pt idx="12">
                  <c:v>133.23807200362458</c:v>
                </c:pt>
                <c:pt idx="13">
                  <c:v>120.81484327891748</c:v>
                </c:pt>
                <c:pt idx="14">
                  <c:v>106.62821434137841</c:v>
                </c:pt>
              </c:numCache>
            </c:numRef>
          </c:val>
          <c:extLst>
            <c:ext xmlns:c16="http://schemas.microsoft.com/office/drawing/2014/chart" uri="{C3380CC4-5D6E-409C-BE32-E72D297353CC}">
              <c16:uniqueId val="{00000000-80A4-4FF2-85FE-6A3780BE0CBB}"/>
            </c:ext>
          </c:extLst>
        </c:ser>
        <c:dLbls>
          <c:showLegendKey val="0"/>
          <c:showVal val="0"/>
          <c:showCatName val="0"/>
          <c:showSerName val="0"/>
          <c:showPercent val="0"/>
          <c:showBubbleSize val="0"/>
        </c:dLbls>
        <c:gapWidth val="219"/>
        <c:overlap val="-27"/>
        <c:axId val="1830922559"/>
        <c:axId val="1830921119"/>
      </c:barChart>
      <c:catAx>
        <c:axId val="1830922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30921119"/>
        <c:crosses val="autoZero"/>
        <c:auto val="1"/>
        <c:lblAlgn val="ctr"/>
        <c:lblOffset val="100"/>
        <c:noMultiLvlLbl val="0"/>
      </c:catAx>
      <c:valAx>
        <c:axId val="18309211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30922559"/>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da-DK" sz="1400"/>
              <a:t>Antal udførte helicobacter pylori-test</a:t>
            </a:r>
          </a:p>
          <a:p>
            <a:pPr algn="l">
              <a:defRPr sz="1400"/>
            </a:pPr>
            <a:r>
              <a:rPr lang="da-DK" sz="1400"/>
              <a:t>Pr. 1000 (pusteprøver + fæces), 01.07.23-30.06.24</a:t>
            </a:r>
          </a:p>
        </c:rich>
      </c:tx>
      <c:layout>
        <c:manualLayout>
          <c:xMode val="edge"/>
          <c:yMode val="edge"/>
          <c:x val="2.301377952755905E-2"/>
          <c:y val="2.777777777777777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'[Dyspepsi data samlet Klyngevejen.xlsx]Helicobacter'!$F$3</c:f>
              <c:strCache>
                <c:ptCount val="1"/>
                <c:pt idx="0">
                  <c:v>&lt;45 årige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'[Dyspepsi data samlet Klyngevejen.xlsx]Helicobacter'!$I$4:$I$15</c:f>
              <c:strCache>
                <c:ptCount val="12"/>
                <c:pt idx="0">
                  <c:v>1755</c:v>
                </c:pt>
                <c:pt idx="1">
                  <c:v>549</c:v>
                </c:pt>
                <c:pt idx="2">
                  <c:v>910</c:v>
                </c:pt>
                <c:pt idx="3">
                  <c:v>2083</c:v>
                </c:pt>
                <c:pt idx="4">
                  <c:v>911</c:v>
                </c:pt>
                <c:pt idx="5">
                  <c:v>913</c:v>
                </c:pt>
                <c:pt idx="6">
                  <c:v>1133</c:v>
                </c:pt>
                <c:pt idx="7">
                  <c:v>916</c:v>
                </c:pt>
                <c:pt idx="8">
                  <c:v>1433</c:v>
                </c:pt>
                <c:pt idx="9">
                  <c:v>799</c:v>
                </c:pt>
                <c:pt idx="10">
                  <c:v>918</c:v>
                </c:pt>
                <c:pt idx="11">
                  <c:v>Klynge</c:v>
                </c:pt>
              </c:strCache>
            </c:strRef>
          </c:cat>
          <c:val>
            <c:numRef>
              <c:f>'[Dyspepsi data samlet Klyngevejen.xlsx]Helicobacter'!$F$4:$F$15</c:f>
              <c:numCache>
                <c:formatCode>0.0</c:formatCode>
                <c:ptCount val="12"/>
                <c:pt idx="0">
                  <c:v>12.266355140186914</c:v>
                </c:pt>
                <c:pt idx="1">
                  <c:v>5.4280488524396722</c:v>
                </c:pt>
                <c:pt idx="2">
                  <c:v>12.644889357218126</c:v>
                </c:pt>
                <c:pt idx="3">
                  <c:v>4.1036864783530547</c:v>
                </c:pt>
                <c:pt idx="4">
                  <c:v>5.844393035431632</c:v>
                </c:pt>
                <c:pt idx="5">
                  <c:v>14.611872146118721</c:v>
                </c:pt>
                <c:pt idx="6">
                  <c:v>12.454038666824813</c:v>
                </c:pt>
                <c:pt idx="7">
                  <c:v>1.3570055411059594</c:v>
                </c:pt>
                <c:pt idx="8">
                  <c:v>0</c:v>
                </c:pt>
                <c:pt idx="9">
                  <c:v>4.4671562489424339</c:v>
                </c:pt>
                <c:pt idx="10">
                  <c:v>6.0368680153796408</c:v>
                </c:pt>
                <c:pt idx="11">
                  <c:v>6.912801431667619</c:v>
                </c:pt>
              </c:numCache>
            </c:numRef>
          </c:val>
          <c:extLst>
            <c:ext xmlns:c16="http://schemas.microsoft.com/office/drawing/2014/chart" uri="{C3380CC4-5D6E-409C-BE32-E72D297353CC}">
              <c16:uniqueId val="{00000000-188E-47D8-8C19-FD5AE75893C8}"/>
            </c:ext>
          </c:extLst>
        </c:ser>
        <c:ser>
          <c:idx val="1"/>
          <c:order val="1"/>
          <c:tx>
            <c:strRef>
              <c:f>'[Dyspepsi data samlet Klyngevejen.xlsx]Helicobacter'!$G$3</c:f>
              <c:strCache>
                <c:ptCount val="1"/>
                <c:pt idx="0">
                  <c:v>&gt;45 årige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'[Dyspepsi data samlet Klyngevejen.xlsx]Helicobacter'!$I$4:$I$15</c:f>
              <c:strCache>
                <c:ptCount val="12"/>
                <c:pt idx="0">
                  <c:v>1755</c:v>
                </c:pt>
                <c:pt idx="1">
                  <c:v>549</c:v>
                </c:pt>
                <c:pt idx="2">
                  <c:v>910</c:v>
                </c:pt>
                <c:pt idx="3">
                  <c:v>2083</c:v>
                </c:pt>
                <c:pt idx="4">
                  <c:v>911</c:v>
                </c:pt>
                <c:pt idx="5">
                  <c:v>913</c:v>
                </c:pt>
                <c:pt idx="6">
                  <c:v>1133</c:v>
                </c:pt>
                <c:pt idx="7">
                  <c:v>916</c:v>
                </c:pt>
                <c:pt idx="8">
                  <c:v>1433</c:v>
                </c:pt>
                <c:pt idx="9">
                  <c:v>799</c:v>
                </c:pt>
                <c:pt idx="10">
                  <c:v>918</c:v>
                </c:pt>
                <c:pt idx="11">
                  <c:v>Klynge</c:v>
                </c:pt>
              </c:strCache>
            </c:strRef>
          </c:cat>
          <c:val>
            <c:numRef>
              <c:f>'[Dyspepsi data samlet Klyngevejen.xlsx]Helicobacter'!$G$4:$G$15</c:f>
              <c:numCache>
                <c:formatCode>0.0</c:formatCode>
                <c:ptCount val="12"/>
                <c:pt idx="0">
                  <c:v>48.57889854094627</c:v>
                </c:pt>
                <c:pt idx="1">
                  <c:v>3.0187298465478993</c:v>
                </c:pt>
                <c:pt idx="2">
                  <c:v>13.469273220465812</c:v>
                </c:pt>
                <c:pt idx="3">
                  <c:v>8.4085136200402903</c:v>
                </c:pt>
                <c:pt idx="4">
                  <c:v>5.2938062466913713</c:v>
                </c:pt>
                <c:pt idx="5">
                  <c:v>18.522601984564499</c:v>
                </c:pt>
                <c:pt idx="6">
                  <c:v>13.577732518669382</c:v>
                </c:pt>
                <c:pt idx="7">
                  <c:v>8.095709274084733</c:v>
                </c:pt>
                <c:pt idx="8">
                  <c:v>5.1377194234337091</c:v>
                </c:pt>
                <c:pt idx="9">
                  <c:v>5.9488399762046393</c:v>
                </c:pt>
                <c:pt idx="10">
                  <c:v>11.878926327812682</c:v>
                </c:pt>
                <c:pt idx="11">
                  <c:v>10.784081163439957</c:v>
                </c:pt>
              </c:numCache>
            </c:numRef>
          </c:val>
          <c:extLst>
            <c:ext xmlns:c16="http://schemas.microsoft.com/office/drawing/2014/chart" uri="{C3380CC4-5D6E-409C-BE32-E72D297353CC}">
              <c16:uniqueId val="{00000001-188E-47D8-8C19-FD5AE75893C8}"/>
            </c:ext>
          </c:extLst>
        </c:ser>
        <c:dLbls>
          <c:dLblPos val="outEnd"/>
          <c:showLegendKey val="0"/>
          <c:showVal val="1"/>
          <c:showCatName val="0"/>
          <c:showSerName val="0"/>
          <c:showPercent val="0"/>
          <c:showBubbleSize val="0"/>
        </c:dLbls>
        <c:gapWidth val="219"/>
        <c:overlap val="-27"/>
        <c:axId val="591959752"/>
        <c:axId val="591960080"/>
      </c:barChart>
      <c:catAx>
        <c:axId val="59195975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a-DK"/>
                  <a:t>Yder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91960080"/>
        <c:crosses val="autoZero"/>
        <c:auto val="1"/>
        <c:lblAlgn val="ctr"/>
        <c:lblOffset val="100"/>
        <c:noMultiLvlLbl val="0"/>
      </c:catAx>
      <c:valAx>
        <c:axId val="591960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a-DK"/>
                  <a:t>Antal pr. 1000</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919597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da-DK" sz="1400" dirty="0"/>
              <a:t>Antal udførte </a:t>
            </a:r>
            <a:r>
              <a:rPr lang="da-DK" sz="1400" dirty="0" err="1"/>
              <a:t>gastroskopier</a:t>
            </a:r>
            <a:br>
              <a:rPr lang="da-DK" sz="1400" dirty="0"/>
            </a:br>
            <a:r>
              <a:rPr lang="da-DK" sz="1400" dirty="0"/>
              <a:t>Pr. 1000 sikrede (speciallæge + sygehus), 01.07.23-30.06.24</a:t>
            </a:r>
            <a:br>
              <a:rPr lang="da-DK" sz="1400" dirty="0"/>
            </a:br>
            <a:r>
              <a:rPr lang="da-DK" sz="1400" dirty="0"/>
              <a:t>Antal </a:t>
            </a:r>
            <a:r>
              <a:rPr lang="da-DK" sz="1400" dirty="0" err="1"/>
              <a:t>gastroskopier</a:t>
            </a:r>
            <a:r>
              <a:rPr lang="da-DK" sz="1400" dirty="0"/>
              <a:t> udført på hospital og speciallægepraksis pr. 1000 sikrede ved henvisende yder  </a:t>
            </a:r>
          </a:p>
        </c:rich>
      </c:tx>
      <c:layout>
        <c:manualLayout>
          <c:xMode val="edge"/>
          <c:yMode val="edge"/>
          <c:x val="1.9895669291338573E-2"/>
          <c:y val="2.777777777777777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'[Dyspepsi data samlet Klyngevejen.xlsx]Gastroskopier '!$F$33</c:f>
              <c:strCache>
                <c:ptCount val="1"/>
                <c:pt idx="0">
                  <c:v>&lt;45år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'[Dyspepsi data samlet Klyngevejen.xlsx]Gastroskopier '!$I$34:$I$46</c:f>
              <c:strCache>
                <c:ptCount val="13"/>
                <c:pt idx="0">
                  <c:v>1755</c:v>
                </c:pt>
                <c:pt idx="1">
                  <c:v>549</c:v>
                </c:pt>
                <c:pt idx="2">
                  <c:v>910</c:v>
                </c:pt>
                <c:pt idx="3">
                  <c:v>2083</c:v>
                </c:pt>
                <c:pt idx="4">
                  <c:v>911</c:v>
                </c:pt>
                <c:pt idx="5">
                  <c:v>913</c:v>
                </c:pt>
                <c:pt idx="6">
                  <c:v>1133</c:v>
                </c:pt>
                <c:pt idx="7">
                  <c:v>916</c:v>
                </c:pt>
                <c:pt idx="8">
                  <c:v>1433</c:v>
                </c:pt>
                <c:pt idx="9">
                  <c:v>799</c:v>
                </c:pt>
                <c:pt idx="10">
                  <c:v>918</c:v>
                </c:pt>
                <c:pt idx="11">
                  <c:v>Klynge</c:v>
                </c:pt>
                <c:pt idx="12">
                  <c:v>Region</c:v>
                </c:pt>
              </c:strCache>
            </c:strRef>
          </c:cat>
          <c:val>
            <c:numRef>
              <c:f>'[Dyspepsi data samlet Klyngevejen.xlsx]Gastroskopier '!$F$34:$F$46</c:f>
              <c:numCache>
                <c:formatCode>0.0</c:formatCode>
                <c:ptCount val="13"/>
                <c:pt idx="0">
                  <c:v>3.5046728971962611</c:v>
                </c:pt>
                <c:pt idx="1">
                  <c:v>4.7200424803823235</c:v>
                </c:pt>
                <c:pt idx="2">
                  <c:v>1.4049877063575695</c:v>
                </c:pt>
                <c:pt idx="3">
                  <c:v>4.1036864783530547</c:v>
                </c:pt>
                <c:pt idx="4">
                  <c:v>0</c:v>
                </c:pt>
                <c:pt idx="5">
                  <c:v>2.4353120243531206</c:v>
                </c:pt>
                <c:pt idx="6">
                  <c:v>1.4233187047799785</c:v>
                </c:pt>
                <c:pt idx="7">
                  <c:v>2.0355083116589392</c:v>
                </c:pt>
                <c:pt idx="8">
                  <c:v>2.9498525073746307</c:v>
                </c:pt>
                <c:pt idx="9">
                  <c:v>4.0610511354022121</c:v>
                </c:pt>
                <c:pt idx="10">
                  <c:v>0.86240971648280573</c:v>
                </c:pt>
                <c:pt idx="11">
                  <c:v>2.8331153408473848</c:v>
                </c:pt>
                <c:pt idx="12">
                  <c:v>2.6854376694588353</c:v>
                </c:pt>
              </c:numCache>
            </c:numRef>
          </c:val>
          <c:extLst>
            <c:ext xmlns:c16="http://schemas.microsoft.com/office/drawing/2014/chart" uri="{C3380CC4-5D6E-409C-BE32-E72D297353CC}">
              <c16:uniqueId val="{00000000-0FC2-4254-A9E4-8ECF5238DAC5}"/>
            </c:ext>
          </c:extLst>
        </c:ser>
        <c:ser>
          <c:idx val="1"/>
          <c:order val="1"/>
          <c:tx>
            <c:strRef>
              <c:f>'[Dyspepsi data samlet Klyngevejen.xlsx]Gastroskopier '!$G$33</c:f>
              <c:strCache>
                <c:ptCount val="1"/>
                <c:pt idx="0">
                  <c:v>&gt;45år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'[Dyspepsi data samlet Klyngevejen.xlsx]Gastroskopier '!$I$34:$I$46</c:f>
              <c:strCache>
                <c:ptCount val="13"/>
                <c:pt idx="0">
                  <c:v>1755</c:v>
                </c:pt>
                <c:pt idx="1">
                  <c:v>549</c:v>
                </c:pt>
                <c:pt idx="2">
                  <c:v>910</c:v>
                </c:pt>
                <c:pt idx="3">
                  <c:v>2083</c:v>
                </c:pt>
                <c:pt idx="4">
                  <c:v>911</c:v>
                </c:pt>
                <c:pt idx="5">
                  <c:v>913</c:v>
                </c:pt>
                <c:pt idx="6">
                  <c:v>1133</c:v>
                </c:pt>
                <c:pt idx="7">
                  <c:v>916</c:v>
                </c:pt>
                <c:pt idx="8">
                  <c:v>1433</c:v>
                </c:pt>
                <c:pt idx="9">
                  <c:v>799</c:v>
                </c:pt>
                <c:pt idx="10">
                  <c:v>918</c:v>
                </c:pt>
                <c:pt idx="11">
                  <c:v>Klynge</c:v>
                </c:pt>
                <c:pt idx="12">
                  <c:v>Region</c:v>
                </c:pt>
              </c:strCache>
            </c:strRef>
          </c:cat>
          <c:val>
            <c:numRef>
              <c:f>'[Dyspepsi data samlet Klyngevejen.xlsx]Gastroskopier '!$G$34:$G$46</c:f>
              <c:numCache>
                <c:formatCode>0.0</c:formatCode>
                <c:ptCount val="13"/>
                <c:pt idx="0">
                  <c:v>4.0482415450788558</c:v>
                </c:pt>
                <c:pt idx="1">
                  <c:v>17.837949093237587</c:v>
                </c:pt>
                <c:pt idx="2">
                  <c:v>14.591712655504631</c:v>
                </c:pt>
                <c:pt idx="3">
                  <c:v>14.71489883507051</c:v>
                </c:pt>
                <c:pt idx="4">
                  <c:v>16.940179989412389</c:v>
                </c:pt>
                <c:pt idx="5">
                  <c:v>13.230429988974644</c:v>
                </c:pt>
                <c:pt idx="6">
                  <c:v>16.293279022403258</c:v>
                </c:pt>
                <c:pt idx="7">
                  <c:v>12.413420886929927</c:v>
                </c:pt>
                <c:pt idx="8">
                  <c:v>17.125731411445695</c:v>
                </c:pt>
                <c:pt idx="9">
                  <c:v>13.484037279397185</c:v>
                </c:pt>
                <c:pt idx="10">
                  <c:v>12.792689891490578</c:v>
                </c:pt>
                <c:pt idx="11">
                  <c:v>14.506505118332937</c:v>
                </c:pt>
                <c:pt idx="12">
                  <c:v>12.548198826215824</c:v>
                </c:pt>
              </c:numCache>
            </c:numRef>
          </c:val>
          <c:extLst>
            <c:ext xmlns:c16="http://schemas.microsoft.com/office/drawing/2014/chart" uri="{C3380CC4-5D6E-409C-BE32-E72D297353CC}">
              <c16:uniqueId val="{00000001-0FC2-4254-A9E4-8ECF5238DAC5}"/>
            </c:ext>
          </c:extLst>
        </c:ser>
        <c:dLbls>
          <c:dLblPos val="outEnd"/>
          <c:showLegendKey val="0"/>
          <c:showVal val="1"/>
          <c:showCatName val="0"/>
          <c:showSerName val="0"/>
          <c:showPercent val="0"/>
          <c:showBubbleSize val="0"/>
        </c:dLbls>
        <c:gapWidth val="219"/>
        <c:overlap val="-27"/>
        <c:axId val="719379928"/>
        <c:axId val="415631344"/>
      </c:barChart>
      <c:catAx>
        <c:axId val="7193799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a-DK"/>
                  <a:t>Yder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5631344"/>
        <c:crosses val="autoZero"/>
        <c:auto val="1"/>
        <c:lblAlgn val="ctr"/>
        <c:lblOffset val="100"/>
        <c:noMultiLvlLbl val="0"/>
      </c:catAx>
      <c:valAx>
        <c:axId val="415631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a-DK"/>
                  <a:t>Antal pr. 1000</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7193799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[KlyngeVejen.xlsx]MAALEPUNKT_1C_5AAR!$J$4</c:f>
              <c:strCache>
                <c:ptCount val="1"/>
                <c:pt idx="0">
                  <c:v>KlyngeVejen</c:v>
                </c:pt>
              </c:strCache>
            </c:strRef>
          </c:tx>
          <c:spPr>
            <a:ln w="28575" cap="rnd">
              <a:solidFill>
                <a:srgbClr val="92D050"/>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[KlyngeVejen.xlsx]MAALEPUNKT_1C_5AAR!$K$3:$O$3</c:f>
              <c:strCache>
                <c:ptCount val="5"/>
                <c:pt idx="0">
                  <c:v>2020</c:v>
                </c:pt>
                <c:pt idx="1">
                  <c:v>2021</c:v>
                </c:pt>
                <c:pt idx="2">
                  <c:v>2022</c:v>
                </c:pt>
                <c:pt idx="3">
                  <c:v>2023</c:v>
                </c:pt>
                <c:pt idx="4">
                  <c:v>2024</c:v>
                </c:pt>
              </c:strCache>
            </c:strRef>
          </c:cat>
          <c:val>
            <c:numRef>
              <c:f>[KlyngeVejen.xlsx]MAALEPUNKT_1C_5AAR!$K$4:$O$4</c:f>
              <c:numCache>
                <c:formatCode>0</c:formatCode>
                <c:ptCount val="5"/>
                <c:pt idx="0">
                  <c:v>127.97338856461432</c:v>
                </c:pt>
                <c:pt idx="1">
                  <c:v>135.25769326995245</c:v>
                </c:pt>
                <c:pt idx="2">
                  <c:v>132.2131809429157</c:v>
                </c:pt>
                <c:pt idx="3">
                  <c:v>136.10129770191332</c:v>
                </c:pt>
                <c:pt idx="4">
                  <c:v>133.23807200362458</c:v>
                </c:pt>
              </c:numCache>
            </c:numRef>
          </c:val>
          <c:smooth val="0"/>
          <c:extLst>
            <c:ext xmlns:c16="http://schemas.microsoft.com/office/drawing/2014/chart" uri="{C3380CC4-5D6E-409C-BE32-E72D297353CC}">
              <c16:uniqueId val="{00000000-F08C-4BB0-9AC4-96ADD380EC18}"/>
            </c:ext>
          </c:extLst>
        </c:ser>
        <c:ser>
          <c:idx val="1"/>
          <c:order val="1"/>
          <c:tx>
            <c:strRef>
              <c:f>[KlyngeVejen.xlsx]MAALEPUNKT_1C_5AAR!$J$5</c:f>
              <c:strCache>
                <c:ptCount val="1"/>
                <c:pt idx="0">
                  <c:v>Region Syddanmark</c:v>
                </c:pt>
              </c:strCache>
            </c:strRef>
          </c:tx>
          <c:spPr>
            <a:ln w="28575" cap="rnd">
              <a:solidFill>
                <a:schemeClr val="bg1">
                  <a:lumMod val="65000"/>
                </a:schemeClr>
              </a:solidFill>
              <a:round/>
            </a:ln>
            <a:effectLst/>
          </c:spPr>
          <c:marker>
            <c:symbol val="none"/>
          </c:marker>
          <c:cat>
            <c:strRef>
              <c:f>[KlyngeVejen.xlsx]MAALEPUNKT_1C_5AAR!$K$3:$O$3</c:f>
              <c:strCache>
                <c:ptCount val="5"/>
                <c:pt idx="0">
                  <c:v>2020</c:v>
                </c:pt>
                <c:pt idx="1">
                  <c:v>2021</c:v>
                </c:pt>
                <c:pt idx="2">
                  <c:v>2022</c:v>
                </c:pt>
                <c:pt idx="3">
                  <c:v>2023</c:v>
                </c:pt>
                <c:pt idx="4">
                  <c:v>2024</c:v>
                </c:pt>
              </c:strCache>
            </c:strRef>
          </c:cat>
          <c:val>
            <c:numRef>
              <c:f>[KlyngeVejen.xlsx]MAALEPUNKT_1C_5AAR!$K$5:$O$5</c:f>
              <c:numCache>
                <c:formatCode>0</c:formatCode>
                <c:ptCount val="5"/>
                <c:pt idx="0">
                  <c:v>118.42634142520566</c:v>
                </c:pt>
                <c:pt idx="1">
                  <c:v>121.03402567506656</c:v>
                </c:pt>
                <c:pt idx="2">
                  <c:v>121.14791831024863</c:v>
                </c:pt>
                <c:pt idx="3">
                  <c:v>123.22275839417902</c:v>
                </c:pt>
                <c:pt idx="4">
                  <c:v>120.81484327891748</c:v>
                </c:pt>
              </c:numCache>
            </c:numRef>
          </c:val>
          <c:smooth val="0"/>
          <c:extLst>
            <c:ext xmlns:c16="http://schemas.microsoft.com/office/drawing/2014/chart" uri="{C3380CC4-5D6E-409C-BE32-E72D297353CC}">
              <c16:uniqueId val="{00000001-F08C-4BB0-9AC4-96ADD380EC18}"/>
            </c:ext>
          </c:extLst>
        </c:ser>
        <c:ser>
          <c:idx val="2"/>
          <c:order val="2"/>
          <c:tx>
            <c:strRef>
              <c:f>[KlyngeVejen.xlsx]MAALEPUNKT_1C_5AAR!$J$6</c:f>
              <c:strCache>
                <c:ptCount val="1"/>
                <c:pt idx="0">
                  <c:v>Danmark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[KlyngeVejen.xlsx]MAALEPUNKT_1C_5AAR!$K$3:$O$3</c:f>
              <c:strCache>
                <c:ptCount val="5"/>
                <c:pt idx="0">
                  <c:v>2020</c:v>
                </c:pt>
                <c:pt idx="1">
                  <c:v>2021</c:v>
                </c:pt>
                <c:pt idx="2">
                  <c:v>2022</c:v>
                </c:pt>
                <c:pt idx="3">
                  <c:v>2023</c:v>
                </c:pt>
                <c:pt idx="4">
                  <c:v>2024</c:v>
                </c:pt>
              </c:strCache>
            </c:strRef>
          </c:cat>
          <c:val>
            <c:numRef>
              <c:f>[KlyngeVejen.xlsx]MAALEPUNKT_1C_5AAR!$K$6:$O$6</c:f>
              <c:numCache>
                <c:formatCode>0</c:formatCode>
                <c:ptCount val="5"/>
                <c:pt idx="0">
                  <c:v>105.4884724389874</c:v>
                </c:pt>
                <c:pt idx="1">
                  <c:v>108.05907839948725</c:v>
                </c:pt>
                <c:pt idx="2">
                  <c:v>107.80357294606118</c:v>
                </c:pt>
                <c:pt idx="3">
                  <c:v>107.83516836432244</c:v>
                </c:pt>
                <c:pt idx="4">
                  <c:v>106.62821434137841</c:v>
                </c:pt>
              </c:numCache>
            </c:numRef>
          </c:val>
          <c:smooth val="0"/>
          <c:extLst>
            <c:ext xmlns:c16="http://schemas.microsoft.com/office/drawing/2014/chart" uri="{C3380CC4-5D6E-409C-BE32-E72D297353CC}">
              <c16:uniqueId val="{00000002-F08C-4BB0-9AC4-96ADD380EC18}"/>
            </c:ext>
          </c:extLst>
        </c:ser>
        <c:dLbls>
          <c:showLegendKey val="0"/>
          <c:showVal val="0"/>
          <c:showCatName val="0"/>
          <c:showSerName val="0"/>
          <c:showPercent val="0"/>
          <c:showBubbleSize val="0"/>
        </c:dLbls>
        <c:smooth val="0"/>
        <c:axId val="1981568719"/>
        <c:axId val="1981582159"/>
      </c:lineChart>
      <c:catAx>
        <c:axId val="198156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81582159"/>
        <c:crosses val="autoZero"/>
        <c:auto val="1"/>
        <c:lblAlgn val="ctr"/>
        <c:lblOffset val="100"/>
        <c:noMultiLvlLbl val="0"/>
      </c:catAx>
      <c:valAx>
        <c:axId val="19815821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81568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2"/>
            <c:invertIfNegative val="0"/>
            <c:bubble3D val="0"/>
            <c:spPr>
              <a:solidFill>
                <a:srgbClr val="92D050"/>
              </a:solidFill>
              <a:ln>
                <a:noFill/>
              </a:ln>
              <a:effectLst/>
            </c:spPr>
            <c:extLst>
              <c:ext xmlns:c16="http://schemas.microsoft.com/office/drawing/2014/chart" uri="{C3380CC4-5D6E-409C-BE32-E72D297353CC}">
                <c16:uniqueId val="{00000000-5C3C-405E-A993-C2C5F691631B}"/>
              </c:ext>
            </c:extLst>
          </c:dPt>
          <c:dPt>
            <c:idx val="13"/>
            <c:invertIfNegative val="0"/>
            <c:bubble3D val="0"/>
            <c:spPr>
              <a:solidFill>
                <a:schemeClr val="bg1">
                  <a:lumMod val="65000"/>
                </a:schemeClr>
              </a:solidFill>
              <a:ln>
                <a:noFill/>
              </a:ln>
              <a:effectLst/>
            </c:spPr>
            <c:extLst>
              <c:ext xmlns:c16="http://schemas.microsoft.com/office/drawing/2014/chart" uri="{C3380CC4-5D6E-409C-BE32-E72D297353CC}">
                <c16:uniqueId val="{00000001-5C3C-405E-A993-C2C5F691631B}"/>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2-5C3C-405E-A993-C2C5F691631B}"/>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[KlyngeVejen.xlsx]MAALEPUNKT_2A!$A$20:$B$34</c:f>
              <c:strCache>
                <c:ptCount val="15"/>
                <c:pt idx="0">
                  <c:v>    1755</c:v>
                </c:pt>
                <c:pt idx="1">
                  <c:v>     799</c:v>
                </c:pt>
                <c:pt idx="2">
                  <c:v>    2083</c:v>
                </c:pt>
                <c:pt idx="3">
                  <c:v>     916</c:v>
                </c:pt>
                <c:pt idx="4">
                  <c:v>    1133</c:v>
                </c:pt>
                <c:pt idx="5">
                  <c:v>    1433</c:v>
                </c:pt>
                <c:pt idx="6">
                  <c:v>     918</c:v>
                </c:pt>
                <c:pt idx="7">
                  <c:v>     549</c:v>
                </c:pt>
                <c:pt idx="8">
                  <c:v>     911</c:v>
                </c:pt>
                <c:pt idx="9">
                  <c:v>     910</c:v>
                </c:pt>
                <c:pt idx="10">
                  <c:v>     913</c:v>
                </c:pt>
                <c:pt idx="12">
                  <c:v>KlyngeVejen</c:v>
                </c:pt>
                <c:pt idx="13">
                  <c:v>Region Syddanmark</c:v>
                </c:pt>
                <c:pt idx="14">
                  <c:v>Danmark</c:v>
                </c:pt>
              </c:strCache>
              <c:extLst/>
            </c:strRef>
          </c:cat>
          <c:val>
            <c:numRef>
              <c:f>[KlyngeVejen.xlsx]MAALEPUNKT_2A!$C$20:$C$34</c:f>
              <c:numCache>
                <c:formatCode>0</c:formatCode>
                <c:ptCount val="15"/>
                <c:pt idx="0">
                  <c:v>93.588798820928517</c:v>
                </c:pt>
                <c:pt idx="1">
                  <c:v>80.227104418662066</c:v>
                </c:pt>
                <c:pt idx="2">
                  <c:v>79.33461292386437</c:v>
                </c:pt>
                <c:pt idx="3">
                  <c:v>78.438661710037181</c:v>
                </c:pt>
                <c:pt idx="4">
                  <c:v>77.329808327825518</c:v>
                </c:pt>
                <c:pt idx="5">
                  <c:v>73.643410852713174</c:v>
                </c:pt>
                <c:pt idx="6">
                  <c:v>73.184842348857387</c:v>
                </c:pt>
                <c:pt idx="7">
                  <c:v>73.112834309226145</c:v>
                </c:pt>
                <c:pt idx="8">
                  <c:v>71.644042232277528</c:v>
                </c:pt>
                <c:pt idx="9">
                  <c:v>54.033485540334858</c:v>
                </c:pt>
                <c:pt idx="10">
                  <c:v>45.280122793553339</c:v>
                </c:pt>
                <c:pt idx="12">
                  <c:v>74.408392290802638</c:v>
                </c:pt>
                <c:pt idx="13">
                  <c:v>61.905855983754506</c:v>
                </c:pt>
                <c:pt idx="14">
                  <c:v>51.081340894089784</c:v>
                </c:pt>
              </c:numCache>
            </c:numRef>
          </c:val>
          <c:extLst>
            <c:ext xmlns:c16="http://schemas.microsoft.com/office/drawing/2014/chart" uri="{C3380CC4-5D6E-409C-BE32-E72D297353CC}">
              <c16:uniqueId val="{00000000-0E18-4F51-8CFD-06F2433884DC}"/>
            </c:ext>
          </c:extLst>
        </c:ser>
        <c:dLbls>
          <c:showLegendKey val="0"/>
          <c:showVal val="0"/>
          <c:showCatName val="0"/>
          <c:showSerName val="0"/>
          <c:showPercent val="0"/>
          <c:showBubbleSize val="0"/>
        </c:dLbls>
        <c:gapWidth val="219"/>
        <c:overlap val="-27"/>
        <c:axId val="1834036495"/>
        <c:axId val="1834025935"/>
      </c:barChart>
      <c:catAx>
        <c:axId val="183403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34025935"/>
        <c:crosses val="autoZero"/>
        <c:auto val="1"/>
        <c:lblAlgn val="ctr"/>
        <c:lblOffset val="100"/>
        <c:noMultiLvlLbl val="0"/>
      </c:catAx>
      <c:valAx>
        <c:axId val="18340259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34036495"/>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[KlyngeVejen.xlsx]MAALEPUNKT_3B!$C$22</c:f>
              <c:strCache>
                <c:ptCount val="1"/>
                <c:pt idx="0">
                  <c:v>NSAID_sikr1000_18_64</c:v>
                </c:pt>
              </c:strCache>
            </c:strRef>
          </c:tx>
          <c:spPr>
            <a:solidFill>
              <a:srgbClr val="297A77"/>
            </a:solidFill>
            <a:ln>
              <a:noFill/>
            </a:ln>
            <a:effectLst/>
          </c:spPr>
          <c:invertIfNegative val="0"/>
          <c:dPt>
            <c:idx val="12"/>
            <c:invertIfNegative val="0"/>
            <c:bubble3D val="0"/>
            <c:spPr>
              <a:solidFill>
                <a:srgbClr val="92D050"/>
              </a:solidFill>
              <a:ln>
                <a:noFill/>
              </a:ln>
              <a:effectLst/>
            </c:spPr>
            <c:extLst>
              <c:ext xmlns:c16="http://schemas.microsoft.com/office/drawing/2014/chart" uri="{C3380CC4-5D6E-409C-BE32-E72D297353CC}">
                <c16:uniqueId val="{00000001-FEAD-4192-B8F6-2F5223AEE5E7}"/>
              </c:ext>
            </c:extLst>
          </c:dPt>
          <c:dPt>
            <c:idx val="13"/>
            <c:invertIfNegative val="0"/>
            <c:bubble3D val="0"/>
            <c:spPr>
              <a:solidFill>
                <a:schemeClr val="bg1">
                  <a:lumMod val="65000"/>
                </a:schemeClr>
              </a:solidFill>
              <a:ln>
                <a:noFill/>
              </a:ln>
              <a:effectLst/>
            </c:spPr>
            <c:extLst>
              <c:ext xmlns:c16="http://schemas.microsoft.com/office/drawing/2014/chart" uri="{C3380CC4-5D6E-409C-BE32-E72D297353CC}">
                <c16:uniqueId val="{00000002-FEAD-4192-B8F6-2F5223AEE5E7}"/>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3-FEAD-4192-B8F6-2F5223AEE5E7}"/>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[KlyngeVejen.xlsx]MAALEPUNKT_3B!$A$23:$B$37</c:f>
              <c:strCache>
                <c:ptCount val="15"/>
                <c:pt idx="0">
                  <c:v>    1755</c:v>
                </c:pt>
                <c:pt idx="1">
                  <c:v>    2083</c:v>
                </c:pt>
                <c:pt idx="2">
                  <c:v>     911</c:v>
                </c:pt>
                <c:pt idx="3">
                  <c:v>     916</c:v>
                </c:pt>
                <c:pt idx="4">
                  <c:v>     918</c:v>
                </c:pt>
                <c:pt idx="5">
                  <c:v>     799</c:v>
                </c:pt>
                <c:pt idx="6">
                  <c:v>    1433</c:v>
                </c:pt>
                <c:pt idx="7">
                  <c:v>    1133</c:v>
                </c:pt>
                <c:pt idx="8">
                  <c:v>     549</c:v>
                </c:pt>
                <c:pt idx="9">
                  <c:v>     910</c:v>
                </c:pt>
                <c:pt idx="10">
                  <c:v>     913</c:v>
                </c:pt>
                <c:pt idx="12">
                  <c:v>KlyngeVejen</c:v>
                </c:pt>
                <c:pt idx="13">
                  <c:v>Region Syddanamrk</c:v>
                </c:pt>
                <c:pt idx="14">
                  <c:v>Danmark</c:v>
                </c:pt>
              </c:strCache>
              <c:extLst/>
            </c:strRef>
          </c:cat>
          <c:val>
            <c:numRef>
              <c:f>[KlyngeVejen.xlsx]MAALEPUNKT_3B!$C$23:$C$37</c:f>
              <c:numCache>
                <c:formatCode>0</c:formatCode>
                <c:ptCount val="15"/>
                <c:pt idx="0">
                  <c:v>298.95712630359213</c:v>
                </c:pt>
                <c:pt idx="1">
                  <c:v>205.83596214511041</c:v>
                </c:pt>
                <c:pt idx="2">
                  <c:v>169.39252336448598</c:v>
                </c:pt>
                <c:pt idx="3">
                  <c:v>168.02168021680217</c:v>
                </c:pt>
                <c:pt idx="4">
                  <c:v>163.46153846153845</c:v>
                </c:pt>
                <c:pt idx="5">
                  <c:v>134.35374149659864</c:v>
                </c:pt>
                <c:pt idx="6">
                  <c:v>133.47457627118644</c:v>
                </c:pt>
                <c:pt idx="7">
                  <c:v>130.08130081300814</c:v>
                </c:pt>
                <c:pt idx="8">
                  <c:v>129.87569652807545</c:v>
                </c:pt>
                <c:pt idx="9">
                  <c:v>80.183276059564719</c:v>
                </c:pt>
                <c:pt idx="10">
                  <c:v>79.878665318503536</c:v>
                </c:pt>
                <c:pt idx="12">
                  <c:v>147.20466699076326</c:v>
                </c:pt>
                <c:pt idx="13">
                  <c:v>114.06617336005604</c:v>
                </c:pt>
                <c:pt idx="14">
                  <c:v>101.03470709288275</c:v>
                </c:pt>
              </c:numCache>
            </c:numRef>
          </c:val>
          <c:extLst>
            <c:ext xmlns:c16="http://schemas.microsoft.com/office/drawing/2014/chart" uri="{C3380CC4-5D6E-409C-BE32-E72D297353CC}">
              <c16:uniqueId val="{00000000-CCB8-4346-80BE-C9E4AD93BE38}"/>
            </c:ext>
          </c:extLst>
        </c:ser>
        <c:dLbls>
          <c:showLegendKey val="0"/>
          <c:showVal val="0"/>
          <c:showCatName val="0"/>
          <c:showSerName val="0"/>
          <c:showPercent val="0"/>
          <c:showBubbleSize val="0"/>
        </c:dLbls>
        <c:gapWidth val="219"/>
        <c:overlap val="-27"/>
        <c:axId val="88431136"/>
        <c:axId val="88434496"/>
      </c:barChart>
      <c:catAx>
        <c:axId val="8843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88434496"/>
        <c:crosses val="autoZero"/>
        <c:auto val="1"/>
        <c:lblAlgn val="ctr"/>
        <c:lblOffset val="100"/>
        <c:noMultiLvlLbl val="0"/>
      </c:catAx>
      <c:valAx>
        <c:axId val="88434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8843113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[KlyngeVejen.xlsx]MAALEPUNKT_3B!$C$42</c:f>
              <c:strCache>
                <c:ptCount val="1"/>
                <c:pt idx="0">
                  <c:v>NSAID_sikr1000_65</c:v>
                </c:pt>
              </c:strCache>
            </c:strRef>
          </c:tx>
          <c:spPr>
            <a:solidFill>
              <a:srgbClr val="297A77"/>
            </a:solidFill>
            <a:ln>
              <a:noFill/>
            </a:ln>
            <a:effectLst/>
          </c:spPr>
          <c:invertIfNegative val="0"/>
          <c:dPt>
            <c:idx val="12"/>
            <c:invertIfNegative val="0"/>
            <c:bubble3D val="0"/>
            <c:spPr>
              <a:solidFill>
                <a:srgbClr val="92D050"/>
              </a:solidFill>
              <a:ln>
                <a:noFill/>
              </a:ln>
              <a:effectLst/>
            </c:spPr>
            <c:extLst>
              <c:ext xmlns:c16="http://schemas.microsoft.com/office/drawing/2014/chart" uri="{C3380CC4-5D6E-409C-BE32-E72D297353CC}">
                <c16:uniqueId val="{00000000-EC9B-4ADF-A844-D9BC241735D0}"/>
              </c:ext>
            </c:extLst>
          </c:dPt>
          <c:dPt>
            <c:idx val="13"/>
            <c:invertIfNegative val="0"/>
            <c:bubble3D val="0"/>
            <c:spPr>
              <a:solidFill>
                <a:schemeClr val="bg1">
                  <a:lumMod val="65000"/>
                </a:schemeClr>
              </a:solidFill>
              <a:ln>
                <a:noFill/>
              </a:ln>
              <a:effectLst/>
            </c:spPr>
            <c:extLst>
              <c:ext xmlns:c16="http://schemas.microsoft.com/office/drawing/2014/chart" uri="{C3380CC4-5D6E-409C-BE32-E72D297353CC}">
                <c16:uniqueId val="{00000001-EC9B-4ADF-A844-D9BC241735D0}"/>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2-EC9B-4ADF-A844-D9BC241735D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[KlyngeVejen.xlsx]MAALEPUNKT_3B!$B$43:$B$57</c:f>
              <c:strCache>
                <c:ptCount val="15"/>
                <c:pt idx="0">
                  <c:v>    1755</c:v>
                </c:pt>
                <c:pt idx="1">
                  <c:v>    2083</c:v>
                </c:pt>
                <c:pt idx="2">
                  <c:v>     916</c:v>
                </c:pt>
                <c:pt idx="3">
                  <c:v>    1433</c:v>
                </c:pt>
                <c:pt idx="4">
                  <c:v>     911</c:v>
                </c:pt>
                <c:pt idx="5">
                  <c:v>    1133</c:v>
                </c:pt>
                <c:pt idx="6">
                  <c:v>     918</c:v>
                </c:pt>
                <c:pt idx="7">
                  <c:v>     549</c:v>
                </c:pt>
                <c:pt idx="8">
                  <c:v>     799</c:v>
                </c:pt>
                <c:pt idx="9">
                  <c:v>     910</c:v>
                </c:pt>
                <c:pt idx="10">
                  <c:v>     913</c:v>
                </c:pt>
                <c:pt idx="12">
                  <c:v>KlyngeVejen</c:v>
                </c:pt>
                <c:pt idx="13">
                  <c:v>Region Syddanmark</c:v>
                </c:pt>
                <c:pt idx="14">
                  <c:v>Danmark</c:v>
                </c:pt>
              </c:strCache>
            </c:strRef>
          </c:cat>
          <c:val>
            <c:numRef>
              <c:f>[KlyngeVejen.xlsx]MAALEPUNKT_3B!$C$43:$C$57</c:f>
              <c:numCache>
                <c:formatCode>0</c:formatCode>
                <c:ptCount val="15"/>
                <c:pt idx="0">
                  <c:v>360.32388663967612</c:v>
                </c:pt>
                <c:pt idx="1">
                  <c:v>206.77966101694915</c:v>
                </c:pt>
                <c:pt idx="2">
                  <c:v>145.5621301775148</c:v>
                </c:pt>
                <c:pt idx="3">
                  <c:v>139.0728476821192</c:v>
                </c:pt>
                <c:pt idx="4">
                  <c:v>114.8936170212766</c:v>
                </c:pt>
                <c:pt idx="5">
                  <c:v>106.63683818046235</c:v>
                </c:pt>
                <c:pt idx="6">
                  <c:v>98.016336056009337</c:v>
                </c:pt>
                <c:pt idx="7">
                  <c:v>93.163944343617658</c:v>
                </c:pt>
                <c:pt idx="8">
                  <c:v>85.508550855085502</c:v>
                </c:pt>
                <c:pt idx="9">
                  <c:v>74.829931972789112</c:v>
                </c:pt>
                <c:pt idx="10">
                  <c:v>70.063694267515928</c:v>
                </c:pt>
                <c:pt idx="12">
                  <c:v>121.75304690385326</c:v>
                </c:pt>
                <c:pt idx="13">
                  <c:v>92.622278962143028</c:v>
                </c:pt>
                <c:pt idx="14">
                  <c:v>94.198200477553414</c:v>
                </c:pt>
              </c:numCache>
            </c:numRef>
          </c:val>
          <c:extLst>
            <c:ext xmlns:c16="http://schemas.microsoft.com/office/drawing/2014/chart" uri="{C3380CC4-5D6E-409C-BE32-E72D297353CC}">
              <c16:uniqueId val="{00000000-F6B7-45EA-BA35-92D7CA74D734}"/>
            </c:ext>
          </c:extLst>
        </c:ser>
        <c:dLbls>
          <c:showLegendKey val="0"/>
          <c:showVal val="0"/>
          <c:showCatName val="0"/>
          <c:showSerName val="0"/>
          <c:showPercent val="0"/>
          <c:showBubbleSize val="0"/>
        </c:dLbls>
        <c:gapWidth val="219"/>
        <c:overlap val="-27"/>
        <c:axId val="200449008"/>
        <c:axId val="200446608"/>
      </c:barChart>
      <c:catAx>
        <c:axId val="20044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0446608"/>
        <c:crosses val="autoZero"/>
        <c:auto val="1"/>
        <c:lblAlgn val="ctr"/>
        <c:lblOffset val="100"/>
        <c:noMultiLvlLbl val="0"/>
      </c:catAx>
      <c:valAx>
        <c:axId val="200446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044900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[KlyngeVejen.xlsx]MAALEPUNKT_3D_5AAR!$J$5</c:f>
              <c:strCache>
                <c:ptCount val="1"/>
                <c:pt idx="0">
                  <c:v>KlyngeVejen</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[KlyngeVejen.xlsx]MAALEPUNKT_3D_5AAR!$K$4:$O$4</c:f>
              <c:strCache>
                <c:ptCount val="5"/>
                <c:pt idx="0">
                  <c:v>2020</c:v>
                </c:pt>
                <c:pt idx="1">
                  <c:v>2021</c:v>
                </c:pt>
                <c:pt idx="2">
                  <c:v>2022</c:v>
                </c:pt>
                <c:pt idx="3">
                  <c:v>2023</c:v>
                </c:pt>
                <c:pt idx="4">
                  <c:v>2024</c:v>
                </c:pt>
              </c:strCache>
            </c:strRef>
          </c:cat>
          <c:val>
            <c:numRef>
              <c:f>[KlyngeVejen.xlsx]MAALEPUNKT_3D_5AAR!$K$5:$O$5</c:f>
              <c:numCache>
                <c:formatCode>0</c:formatCode>
                <c:ptCount val="5"/>
                <c:pt idx="0">
                  <c:v>132.17849745810582</c:v>
                </c:pt>
                <c:pt idx="1">
                  <c:v>141.85639229422065</c:v>
                </c:pt>
                <c:pt idx="2">
                  <c:v>135.03944344369216</c:v>
                </c:pt>
                <c:pt idx="3">
                  <c:v>138.30494246038685</c:v>
                </c:pt>
                <c:pt idx="4">
                  <c:v>139.99930296588019</c:v>
                </c:pt>
              </c:numCache>
            </c:numRef>
          </c:val>
          <c:smooth val="0"/>
          <c:extLst>
            <c:ext xmlns:c16="http://schemas.microsoft.com/office/drawing/2014/chart" uri="{C3380CC4-5D6E-409C-BE32-E72D297353CC}">
              <c16:uniqueId val="{00000000-E502-4534-AE65-178E3E831F8C}"/>
            </c:ext>
          </c:extLst>
        </c:ser>
        <c:ser>
          <c:idx val="1"/>
          <c:order val="1"/>
          <c:tx>
            <c:strRef>
              <c:f>[KlyngeVejen.xlsx]MAALEPUNKT_3D_5AAR!$J$6</c:f>
              <c:strCache>
                <c:ptCount val="1"/>
                <c:pt idx="0">
                  <c:v>Region Syddanmark</c:v>
                </c:pt>
              </c:strCache>
            </c:strRef>
          </c:tx>
          <c:spPr>
            <a:ln w="28575" cap="rnd">
              <a:solidFill>
                <a:schemeClr val="bg1">
                  <a:lumMod val="65000"/>
                </a:schemeClr>
              </a:solidFill>
              <a:round/>
            </a:ln>
            <a:effectLst/>
          </c:spPr>
          <c:marker>
            <c:symbol val="none"/>
          </c:marker>
          <c:cat>
            <c:strRef>
              <c:f>[KlyngeVejen.xlsx]MAALEPUNKT_3D_5AAR!$K$4:$O$4</c:f>
              <c:strCache>
                <c:ptCount val="5"/>
                <c:pt idx="0">
                  <c:v>2020</c:v>
                </c:pt>
                <c:pt idx="1">
                  <c:v>2021</c:v>
                </c:pt>
                <c:pt idx="2">
                  <c:v>2022</c:v>
                </c:pt>
                <c:pt idx="3">
                  <c:v>2023</c:v>
                </c:pt>
                <c:pt idx="4">
                  <c:v>2024</c:v>
                </c:pt>
              </c:strCache>
            </c:strRef>
          </c:cat>
          <c:val>
            <c:numRef>
              <c:f>[KlyngeVejen.xlsx]MAALEPUNKT_3D_5AAR!$K$6:$O$6</c:f>
              <c:numCache>
                <c:formatCode>0</c:formatCode>
                <c:ptCount val="5"/>
                <c:pt idx="0">
                  <c:v>120.71641618759237</c:v>
                </c:pt>
                <c:pt idx="1">
                  <c:v>117.71246923581613</c:v>
                </c:pt>
                <c:pt idx="2">
                  <c:v>114.23064097663335</c:v>
                </c:pt>
                <c:pt idx="3">
                  <c:v>112.41049998736767</c:v>
                </c:pt>
                <c:pt idx="4">
                  <c:v>108.13408554369539</c:v>
                </c:pt>
              </c:numCache>
            </c:numRef>
          </c:val>
          <c:smooth val="0"/>
          <c:extLst>
            <c:ext xmlns:c16="http://schemas.microsoft.com/office/drawing/2014/chart" uri="{C3380CC4-5D6E-409C-BE32-E72D297353CC}">
              <c16:uniqueId val="{00000001-E502-4534-AE65-178E3E831F8C}"/>
            </c:ext>
          </c:extLst>
        </c:ser>
        <c:ser>
          <c:idx val="2"/>
          <c:order val="2"/>
          <c:tx>
            <c:strRef>
              <c:f>[KlyngeVejen.xlsx]MAALEPUNKT_3D_5AAR!$J$7</c:f>
              <c:strCache>
                <c:ptCount val="1"/>
                <c:pt idx="0">
                  <c:v>Danmark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[KlyngeVejen.xlsx]MAALEPUNKT_3D_5AAR!$K$4:$O$4</c:f>
              <c:strCache>
                <c:ptCount val="5"/>
                <c:pt idx="0">
                  <c:v>2020</c:v>
                </c:pt>
                <c:pt idx="1">
                  <c:v>2021</c:v>
                </c:pt>
                <c:pt idx="2">
                  <c:v>2022</c:v>
                </c:pt>
                <c:pt idx="3">
                  <c:v>2023</c:v>
                </c:pt>
                <c:pt idx="4">
                  <c:v>2024</c:v>
                </c:pt>
              </c:strCache>
            </c:strRef>
          </c:cat>
          <c:val>
            <c:numRef>
              <c:f>[KlyngeVejen.xlsx]MAALEPUNKT_3D_5AAR!$K$7:$O$7</c:f>
              <c:numCache>
                <c:formatCode>0</c:formatCode>
                <c:ptCount val="5"/>
                <c:pt idx="0">
                  <c:v>111.10263608180706</c:v>
                </c:pt>
                <c:pt idx="1">
                  <c:v>108.50448328053578</c:v>
                </c:pt>
                <c:pt idx="2">
                  <c:v>105.27452528715875</c:v>
                </c:pt>
                <c:pt idx="3">
                  <c:v>102.55369798130371</c:v>
                </c:pt>
                <c:pt idx="4">
                  <c:v>99.31620552119324</c:v>
                </c:pt>
              </c:numCache>
            </c:numRef>
          </c:val>
          <c:smooth val="0"/>
          <c:extLst>
            <c:ext xmlns:c16="http://schemas.microsoft.com/office/drawing/2014/chart" uri="{C3380CC4-5D6E-409C-BE32-E72D297353CC}">
              <c16:uniqueId val="{00000002-E502-4534-AE65-178E3E831F8C}"/>
            </c:ext>
          </c:extLst>
        </c:ser>
        <c:dLbls>
          <c:showLegendKey val="0"/>
          <c:showVal val="0"/>
          <c:showCatName val="0"/>
          <c:showSerName val="0"/>
          <c:showPercent val="0"/>
          <c:showBubbleSize val="0"/>
        </c:dLbls>
        <c:smooth val="0"/>
        <c:axId val="132194192"/>
        <c:axId val="132193712"/>
      </c:lineChart>
      <c:catAx>
        <c:axId val="13219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2193712"/>
        <c:crosses val="autoZero"/>
        <c:auto val="1"/>
        <c:lblAlgn val="ctr"/>
        <c:lblOffset val="100"/>
        <c:noMultiLvlLbl val="0"/>
      </c:catAx>
      <c:valAx>
        <c:axId val="132193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219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[KlyngeVejen.xlsx]MAALEPUNKT_4A!$C$22</c:f>
              <c:strCache>
                <c:ptCount val="1"/>
                <c:pt idx="0">
                  <c:v>NSAID200_sikr1000_18_64</c:v>
                </c:pt>
              </c:strCache>
            </c:strRef>
          </c:tx>
          <c:spPr>
            <a:solidFill>
              <a:srgbClr val="297A77"/>
            </a:solidFill>
            <a:ln>
              <a:noFill/>
            </a:ln>
            <a:effectLst/>
          </c:spPr>
          <c:invertIfNegative val="0"/>
          <c:dPt>
            <c:idx val="12"/>
            <c:invertIfNegative val="0"/>
            <c:bubble3D val="0"/>
            <c:spPr>
              <a:solidFill>
                <a:srgbClr val="92D050"/>
              </a:solidFill>
              <a:ln>
                <a:noFill/>
              </a:ln>
              <a:effectLst/>
            </c:spPr>
            <c:extLst>
              <c:ext xmlns:c16="http://schemas.microsoft.com/office/drawing/2014/chart" uri="{C3380CC4-5D6E-409C-BE32-E72D297353CC}">
                <c16:uniqueId val="{00000001-7613-406F-A37A-FC3A4A4FD4D8}"/>
              </c:ext>
            </c:extLst>
          </c:dPt>
          <c:dPt>
            <c:idx val="13"/>
            <c:invertIfNegative val="0"/>
            <c:bubble3D val="0"/>
            <c:spPr>
              <a:solidFill>
                <a:schemeClr val="bg1">
                  <a:lumMod val="65000"/>
                </a:schemeClr>
              </a:solidFill>
              <a:ln>
                <a:noFill/>
              </a:ln>
              <a:effectLst/>
            </c:spPr>
            <c:extLst>
              <c:ext xmlns:c16="http://schemas.microsoft.com/office/drawing/2014/chart" uri="{C3380CC4-5D6E-409C-BE32-E72D297353CC}">
                <c16:uniqueId val="{00000002-7613-406F-A37A-FC3A4A4FD4D8}"/>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3-7613-406F-A37A-FC3A4A4FD4D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[KlyngeVejen.xlsx]MAALEPUNKT_4A!$A$23:$B$37</c:f>
              <c:strCache>
                <c:ptCount val="15"/>
                <c:pt idx="0">
                  <c:v>    1755</c:v>
                </c:pt>
                <c:pt idx="1">
                  <c:v>    2083</c:v>
                </c:pt>
                <c:pt idx="2">
                  <c:v>     916</c:v>
                </c:pt>
                <c:pt idx="3">
                  <c:v>     549</c:v>
                </c:pt>
                <c:pt idx="4">
                  <c:v>     918</c:v>
                </c:pt>
                <c:pt idx="5">
                  <c:v>     799</c:v>
                </c:pt>
                <c:pt idx="6">
                  <c:v>    1433</c:v>
                </c:pt>
                <c:pt idx="7">
                  <c:v>    1133</c:v>
                </c:pt>
                <c:pt idx="8">
                  <c:v>     911</c:v>
                </c:pt>
                <c:pt idx="9">
                  <c:v>     910</c:v>
                </c:pt>
                <c:pt idx="10">
                  <c:v>     913</c:v>
                </c:pt>
                <c:pt idx="12">
                  <c:v>KlyngeVejen</c:v>
                </c:pt>
                <c:pt idx="13">
                  <c:v>Region Syddnamrk</c:v>
                </c:pt>
                <c:pt idx="14">
                  <c:v>Danmark</c:v>
                </c:pt>
              </c:strCache>
              <c:extLst/>
            </c:strRef>
          </c:cat>
          <c:val>
            <c:numRef>
              <c:f>[KlyngeVejen.xlsx]MAALEPUNKT_4A!$C$23:$C$37</c:f>
              <c:numCache>
                <c:formatCode>0</c:formatCode>
                <c:ptCount val="15"/>
                <c:pt idx="0">
                  <c:v>17.381228273464657</c:v>
                </c:pt>
                <c:pt idx="1">
                  <c:v>15.772870662460567</c:v>
                </c:pt>
                <c:pt idx="2">
                  <c:v>14.092140921409214</c:v>
                </c:pt>
                <c:pt idx="3">
                  <c:v>10.072867552507502</c:v>
                </c:pt>
                <c:pt idx="4">
                  <c:v>9.615384615384615</c:v>
                </c:pt>
                <c:pt idx="5">
                  <c:v>9.5238095238095237</c:v>
                </c:pt>
                <c:pt idx="6">
                  <c:v>8.4745762711864412</c:v>
                </c:pt>
                <c:pt idx="7">
                  <c:v>7.8173858661663536</c:v>
                </c:pt>
                <c:pt idx="8">
                  <c:v>4.6728971962616823</c:v>
                </c:pt>
                <c:pt idx="9">
                  <c:v>2.2909507445589918</c:v>
                </c:pt>
                <c:pt idx="10">
                  <c:v>1.0111223458038423</c:v>
                </c:pt>
                <c:pt idx="12">
                  <c:v>9.5770539620807007</c:v>
                </c:pt>
                <c:pt idx="13">
                  <c:v>6.8156757768885621</c:v>
                </c:pt>
                <c:pt idx="14">
                  <c:v>5.9655086457538049</c:v>
                </c:pt>
              </c:numCache>
            </c:numRef>
          </c:val>
          <c:extLst>
            <c:ext xmlns:c16="http://schemas.microsoft.com/office/drawing/2014/chart" uri="{C3380CC4-5D6E-409C-BE32-E72D297353CC}">
              <c16:uniqueId val="{00000000-7613-406F-A37A-FC3A4A4FD4D8}"/>
            </c:ext>
          </c:extLst>
        </c:ser>
        <c:dLbls>
          <c:showLegendKey val="0"/>
          <c:showVal val="0"/>
          <c:showCatName val="0"/>
          <c:showSerName val="0"/>
          <c:showPercent val="0"/>
          <c:showBubbleSize val="0"/>
        </c:dLbls>
        <c:gapWidth val="219"/>
        <c:overlap val="-27"/>
        <c:axId val="932499535"/>
        <c:axId val="932500495"/>
      </c:barChart>
      <c:catAx>
        <c:axId val="93249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932500495"/>
        <c:crosses val="autoZero"/>
        <c:auto val="1"/>
        <c:lblAlgn val="ctr"/>
        <c:lblOffset val="100"/>
        <c:noMultiLvlLbl val="0"/>
      </c:catAx>
      <c:valAx>
        <c:axId val="932500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932499535"/>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[KlyngeVejen.xlsx]MAALEPUNKT_4A!$C$43</c:f>
              <c:strCache>
                <c:ptCount val="1"/>
                <c:pt idx="0">
                  <c:v>NSAID200_sikr1000_65</c:v>
                </c:pt>
              </c:strCache>
            </c:strRef>
          </c:tx>
          <c:spPr>
            <a:solidFill>
              <a:srgbClr val="297A77"/>
            </a:solidFill>
            <a:ln>
              <a:noFill/>
            </a:ln>
            <a:effectLst/>
          </c:spPr>
          <c:invertIfNegative val="0"/>
          <c:dPt>
            <c:idx val="12"/>
            <c:invertIfNegative val="0"/>
            <c:bubble3D val="0"/>
            <c:spPr>
              <a:solidFill>
                <a:srgbClr val="92D050"/>
              </a:solidFill>
              <a:ln>
                <a:noFill/>
              </a:ln>
              <a:effectLst/>
            </c:spPr>
            <c:extLst>
              <c:ext xmlns:c16="http://schemas.microsoft.com/office/drawing/2014/chart" uri="{C3380CC4-5D6E-409C-BE32-E72D297353CC}">
                <c16:uniqueId val="{00000001-96CF-45DF-B39A-67B2C794F7E2}"/>
              </c:ext>
            </c:extLst>
          </c:dPt>
          <c:dPt>
            <c:idx val="13"/>
            <c:invertIfNegative val="0"/>
            <c:bubble3D val="0"/>
            <c:spPr>
              <a:solidFill>
                <a:schemeClr val="bg1">
                  <a:lumMod val="65000"/>
                </a:schemeClr>
              </a:solidFill>
              <a:ln>
                <a:noFill/>
              </a:ln>
              <a:effectLst/>
            </c:spPr>
            <c:extLst>
              <c:ext xmlns:c16="http://schemas.microsoft.com/office/drawing/2014/chart" uri="{C3380CC4-5D6E-409C-BE32-E72D297353CC}">
                <c16:uniqueId val="{00000002-96CF-45DF-B39A-67B2C794F7E2}"/>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3-96CF-45DF-B39A-67B2C794F7E2}"/>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[KlyngeVejen.xlsx]MAALEPUNKT_4A!$A$44:$B$58</c:f>
              <c:strCache>
                <c:ptCount val="15"/>
                <c:pt idx="0">
                  <c:v>    1755</c:v>
                </c:pt>
                <c:pt idx="1">
                  <c:v>     916</c:v>
                </c:pt>
                <c:pt idx="2">
                  <c:v>     910</c:v>
                </c:pt>
                <c:pt idx="3">
                  <c:v>    2083</c:v>
                </c:pt>
                <c:pt idx="4">
                  <c:v>    1433</c:v>
                </c:pt>
                <c:pt idx="5">
                  <c:v>     549</c:v>
                </c:pt>
                <c:pt idx="6">
                  <c:v>     918</c:v>
                </c:pt>
                <c:pt idx="7">
                  <c:v>    1133</c:v>
                </c:pt>
                <c:pt idx="8">
                  <c:v>     799</c:v>
                </c:pt>
                <c:pt idx="9">
                  <c:v>     913</c:v>
                </c:pt>
                <c:pt idx="10">
                  <c:v>     911</c:v>
                </c:pt>
                <c:pt idx="12">
                  <c:v>KlyngeVejen</c:v>
                </c:pt>
                <c:pt idx="13">
                  <c:v>Region Syddnamrk</c:v>
                </c:pt>
                <c:pt idx="14">
                  <c:v>Danmark</c:v>
                </c:pt>
              </c:strCache>
              <c:extLst/>
            </c:strRef>
          </c:cat>
          <c:val>
            <c:numRef>
              <c:f>[KlyngeVejen.xlsx]MAALEPUNKT_4A!$C$44:$C$58</c:f>
              <c:numCache>
                <c:formatCode>0</c:formatCode>
                <c:ptCount val="15"/>
                <c:pt idx="0">
                  <c:v>36.43724696356275</c:v>
                </c:pt>
                <c:pt idx="1">
                  <c:v>21.301775147928993</c:v>
                </c:pt>
                <c:pt idx="2">
                  <c:v>13.605442176870747</c:v>
                </c:pt>
                <c:pt idx="3">
                  <c:v>13.559322033898304</c:v>
                </c:pt>
                <c:pt idx="4">
                  <c:v>9.9337748344370862</c:v>
                </c:pt>
                <c:pt idx="5">
                  <c:v>9.0744101633393832</c:v>
                </c:pt>
                <c:pt idx="6">
                  <c:v>8.1680280046674447</c:v>
                </c:pt>
                <c:pt idx="7">
                  <c:v>7.4571215510812827</c:v>
                </c:pt>
                <c:pt idx="8">
                  <c:v>4.5004500450045004</c:v>
                </c:pt>
                <c:pt idx="9">
                  <c:v>3.1847133757961785</c:v>
                </c:pt>
                <c:pt idx="10">
                  <c:v>2.1276595744680851</c:v>
                </c:pt>
                <c:pt idx="12">
                  <c:v>10.833435922688661</c:v>
                </c:pt>
                <c:pt idx="13">
                  <c:v>7.1013557133634606</c:v>
                </c:pt>
                <c:pt idx="14">
                  <c:v>7.5619558550228412</c:v>
                </c:pt>
              </c:numCache>
            </c:numRef>
          </c:val>
          <c:extLst>
            <c:ext xmlns:c16="http://schemas.microsoft.com/office/drawing/2014/chart" uri="{C3380CC4-5D6E-409C-BE32-E72D297353CC}">
              <c16:uniqueId val="{00000000-96CF-45DF-B39A-67B2C794F7E2}"/>
            </c:ext>
          </c:extLst>
        </c:ser>
        <c:dLbls>
          <c:showLegendKey val="0"/>
          <c:showVal val="0"/>
          <c:showCatName val="0"/>
          <c:showSerName val="0"/>
          <c:showPercent val="0"/>
          <c:showBubbleSize val="0"/>
        </c:dLbls>
        <c:gapWidth val="219"/>
        <c:overlap val="-27"/>
        <c:axId val="992090511"/>
        <c:axId val="992097711"/>
      </c:barChart>
      <c:catAx>
        <c:axId val="99209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992097711"/>
        <c:crosses val="autoZero"/>
        <c:auto val="1"/>
        <c:lblAlgn val="ctr"/>
        <c:lblOffset val="100"/>
        <c:noMultiLvlLbl val="0"/>
      </c:catAx>
      <c:valAx>
        <c:axId val="992097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992090511"/>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[KlyngeVejen.xlsx]Udregning!$B$58</c:f>
              <c:strCache>
                <c:ptCount val="1"/>
                <c:pt idx="0">
                  <c:v>Negativ</c:v>
                </c:pt>
              </c:strCache>
            </c:strRef>
          </c:tx>
          <c:spPr>
            <a:solidFill>
              <a:srgbClr val="297A77"/>
            </a:solidFill>
            <a:ln>
              <a:noFill/>
            </a:ln>
            <a:effectLst/>
          </c:spPr>
          <c:invertIfNegative val="0"/>
          <c:dPt>
            <c:idx val="12"/>
            <c:invertIfNegative val="0"/>
            <c:bubble3D val="0"/>
            <c:spPr>
              <a:solidFill>
                <a:srgbClr val="92D050"/>
              </a:solidFill>
              <a:ln>
                <a:noFill/>
              </a:ln>
              <a:effectLst/>
            </c:spPr>
            <c:extLst>
              <c:ext xmlns:c16="http://schemas.microsoft.com/office/drawing/2014/chart" uri="{C3380CC4-5D6E-409C-BE32-E72D297353CC}">
                <c16:uniqueId val="{00000001-E702-4632-A8A0-403250C7405A}"/>
              </c:ext>
            </c:extLst>
          </c:dPt>
          <c:dPt>
            <c:idx val="13"/>
            <c:invertIfNegative val="0"/>
            <c:bubble3D val="0"/>
            <c:spPr>
              <a:solidFill>
                <a:schemeClr val="bg1">
                  <a:lumMod val="65000"/>
                </a:schemeClr>
              </a:solidFill>
              <a:ln>
                <a:noFill/>
              </a:ln>
              <a:effectLst/>
            </c:spPr>
            <c:extLst>
              <c:ext xmlns:c16="http://schemas.microsoft.com/office/drawing/2014/chart" uri="{C3380CC4-5D6E-409C-BE32-E72D297353CC}">
                <c16:uniqueId val="{00000002-E702-4632-A8A0-403250C7405A}"/>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3-E702-4632-A8A0-403250C7405A}"/>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[KlyngeVejen.xlsx]Udregning!$A$59:$A$73</c:f>
              <c:strCache>
                <c:ptCount val="15"/>
                <c:pt idx="0">
                  <c:v>     911</c:v>
                </c:pt>
                <c:pt idx="1">
                  <c:v>     916</c:v>
                </c:pt>
                <c:pt idx="2">
                  <c:v>     799</c:v>
                </c:pt>
                <c:pt idx="3">
                  <c:v>     918</c:v>
                </c:pt>
                <c:pt idx="4">
                  <c:v>    2083</c:v>
                </c:pt>
                <c:pt idx="5">
                  <c:v>     913</c:v>
                </c:pt>
                <c:pt idx="6">
                  <c:v>     549</c:v>
                </c:pt>
                <c:pt idx="7">
                  <c:v>    1133</c:v>
                </c:pt>
                <c:pt idx="8">
                  <c:v>    1755</c:v>
                </c:pt>
                <c:pt idx="9">
                  <c:v>    1433</c:v>
                </c:pt>
                <c:pt idx="10">
                  <c:v>     910</c:v>
                </c:pt>
                <c:pt idx="12">
                  <c:v>KlyngeVejen</c:v>
                </c:pt>
                <c:pt idx="13">
                  <c:v>Region Syddanmark</c:v>
                </c:pt>
                <c:pt idx="14">
                  <c:v>Danmark</c:v>
                </c:pt>
              </c:strCache>
            </c:strRef>
          </c:cat>
          <c:val>
            <c:numRef>
              <c:f>[KlyngeVejen.xlsx]Udregning!$B$59:$B$73</c:f>
              <c:numCache>
                <c:formatCode>0</c:formatCode>
                <c:ptCount val="15"/>
                <c:pt idx="0">
                  <c:v>80</c:v>
                </c:pt>
                <c:pt idx="1">
                  <c:v>72.72727272727272</c:v>
                </c:pt>
                <c:pt idx="2">
                  <c:v>69.696969696969703</c:v>
                </c:pt>
                <c:pt idx="3">
                  <c:v>62.5</c:v>
                </c:pt>
                <c:pt idx="4">
                  <c:v>58.333333333333336</c:v>
                </c:pt>
                <c:pt idx="5">
                  <c:v>50</c:v>
                </c:pt>
                <c:pt idx="6">
                  <c:v>46.774193548387096</c:v>
                </c:pt>
                <c:pt idx="7">
                  <c:v>37.142857142857153</c:v>
                </c:pt>
                <c:pt idx="8">
                  <c:v>36.363636363636367</c:v>
                </c:pt>
                <c:pt idx="9">
                  <c:v>28.571428571428569</c:v>
                </c:pt>
                <c:pt idx="10">
                  <c:v>25</c:v>
                </c:pt>
                <c:pt idx="12">
                  <c:v>53.333333333333336</c:v>
                </c:pt>
                <c:pt idx="13">
                  <c:v>49.214202561117574</c:v>
                </c:pt>
                <c:pt idx="14">
                  <c:v>48.621562120067033</c:v>
                </c:pt>
              </c:numCache>
            </c:numRef>
          </c:val>
          <c:extLst>
            <c:ext xmlns:c16="http://schemas.microsoft.com/office/drawing/2014/chart" uri="{C3380CC4-5D6E-409C-BE32-E72D297353CC}">
              <c16:uniqueId val="{00000000-E702-4632-A8A0-403250C7405A}"/>
            </c:ext>
          </c:extLst>
        </c:ser>
        <c:dLbls>
          <c:showLegendKey val="0"/>
          <c:showVal val="0"/>
          <c:showCatName val="0"/>
          <c:showSerName val="0"/>
          <c:showPercent val="0"/>
          <c:showBubbleSize val="0"/>
        </c:dLbls>
        <c:gapWidth val="219"/>
        <c:overlap val="-27"/>
        <c:axId val="2016582976"/>
        <c:axId val="2016581536"/>
      </c:barChart>
      <c:catAx>
        <c:axId val="201658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16581536"/>
        <c:crosses val="autoZero"/>
        <c:auto val="1"/>
        <c:lblAlgn val="ctr"/>
        <c:lblOffset val="100"/>
        <c:noMultiLvlLbl val="0"/>
      </c:catAx>
      <c:valAx>
        <c:axId val="2016581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1658297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1" y="2"/>
            <a:ext cx="3079201" cy="513776"/>
          </a:xfrm>
          <a:prstGeom prst="rect">
            <a:avLst/>
          </a:prstGeom>
        </p:spPr>
        <p:txBody>
          <a:bodyPr vert="horz" lIns="94759" tIns="47380" rIns="94759" bIns="4738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4023204" y="2"/>
            <a:ext cx="3079201" cy="513776"/>
          </a:xfrm>
          <a:prstGeom prst="rect">
            <a:avLst/>
          </a:prstGeom>
        </p:spPr>
        <p:txBody>
          <a:bodyPr vert="horz" lIns="94759" tIns="47380" rIns="94759" bIns="47380" rtlCol="0"/>
          <a:lstStyle>
            <a:lvl1pPr algn="r">
              <a:defRPr sz="1200"/>
            </a:lvl1pPr>
          </a:lstStyle>
          <a:p>
            <a:fld id="{01A977FB-8F92-476A-8439-3FFE612C83C7}" type="datetimeFigureOut">
              <a:rPr lang="da-DK" smtClean="0"/>
              <a:t>16-05-2025</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1" y="9720839"/>
            <a:ext cx="3079201" cy="513776"/>
          </a:xfrm>
          <a:prstGeom prst="rect">
            <a:avLst/>
          </a:prstGeom>
        </p:spPr>
        <p:txBody>
          <a:bodyPr vert="horz" lIns="94759" tIns="47380" rIns="94759" bIns="4738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4023204" y="9720839"/>
            <a:ext cx="3079201" cy="513776"/>
          </a:xfrm>
          <a:prstGeom prst="rect">
            <a:avLst/>
          </a:prstGeom>
        </p:spPr>
        <p:txBody>
          <a:bodyPr vert="horz" lIns="94759" tIns="47380" rIns="94759" bIns="47380" rtlCol="0" anchor="b"/>
          <a:lstStyle>
            <a:lvl1pPr algn="r">
              <a:defRPr sz="1200"/>
            </a:lvl1pPr>
          </a:lstStyle>
          <a:p>
            <a:fld id="{001C1ADA-5896-4B2D-A633-0AE83E459B91}" type="slidenum">
              <a:rPr lang="da-DK" smtClean="0"/>
              <a:t>‹nr.›</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4" y="2"/>
            <a:ext cx="3078427" cy="513508"/>
          </a:xfrm>
          <a:prstGeom prst="rect">
            <a:avLst/>
          </a:prstGeom>
        </p:spPr>
        <p:txBody>
          <a:bodyPr vert="horz" lIns="94759" tIns="47380" rIns="94759" bIns="47380" rtlCol="0"/>
          <a:lstStyle>
            <a:lvl1pPr algn="l">
              <a:defRPr sz="1200"/>
            </a:lvl1pPr>
          </a:lstStyle>
          <a:p>
            <a:endParaRPr lang="da-DK"/>
          </a:p>
        </p:txBody>
      </p:sp>
      <p:sp>
        <p:nvSpPr>
          <p:cNvPr id="3" name="Pladsholder til dato 2"/>
          <p:cNvSpPr>
            <a:spLocks noGrp="1"/>
          </p:cNvSpPr>
          <p:nvPr>
            <p:ph type="dt" idx="1"/>
          </p:nvPr>
        </p:nvSpPr>
        <p:spPr>
          <a:xfrm>
            <a:off x="4023996" y="2"/>
            <a:ext cx="3078427" cy="513508"/>
          </a:xfrm>
          <a:prstGeom prst="rect">
            <a:avLst/>
          </a:prstGeom>
        </p:spPr>
        <p:txBody>
          <a:bodyPr vert="horz" lIns="94759" tIns="47380" rIns="94759" bIns="47380" rtlCol="0"/>
          <a:lstStyle>
            <a:lvl1pPr algn="r">
              <a:defRPr sz="1200"/>
            </a:lvl1pPr>
          </a:lstStyle>
          <a:p>
            <a:fld id="{E8786FF4-F6A9-421A-ADA2-D93A91F28A89}" type="datetimeFigureOut">
              <a:rPr lang="da-DK" smtClean="0"/>
              <a:t>16-05-2025</a:t>
            </a:fld>
            <a:endParaRPr lang="da-DK"/>
          </a:p>
        </p:txBody>
      </p:sp>
      <p:sp>
        <p:nvSpPr>
          <p:cNvPr id="4" name="Pladsholder til slidebillede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59" tIns="47380" rIns="94759" bIns="47380" rtlCol="0" anchor="ctr"/>
          <a:lstStyle/>
          <a:p>
            <a:endParaRPr lang="da-DK"/>
          </a:p>
        </p:txBody>
      </p:sp>
      <p:sp>
        <p:nvSpPr>
          <p:cNvPr id="5" name="Pladsholder til noter 4"/>
          <p:cNvSpPr>
            <a:spLocks noGrp="1"/>
          </p:cNvSpPr>
          <p:nvPr>
            <p:ph type="body" sz="quarter" idx="3"/>
          </p:nvPr>
        </p:nvSpPr>
        <p:spPr>
          <a:xfrm>
            <a:off x="710408" y="4925410"/>
            <a:ext cx="5683250" cy="4029879"/>
          </a:xfrm>
          <a:prstGeom prst="rect">
            <a:avLst/>
          </a:prstGeom>
        </p:spPr>
        <p:txBody>
          <a:bodyPr vert="horz" lIns="94759" tIns="47380" rIns="94759" bIns="4738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4" y="9721108"/>
            <a:ext cx="3078427" cy="513507"/>
          </a:xfrm>
          <a:prstGeom prst="rect">
            <a:avLst/>
          </a:prstGeom>
        </p:spPr>
        <p:txBody>
          <a:bodyPr vert="horz" lIns="94759" tIns="47380" rIns="94759" bIns="47380" rtlCol="0" anchor="b"/>
          <a:lstStyle>
            <a:lvl1pPr algn="l">
              <a:defRPr sz="1200"/>
            </a:lvl1pPr>
          </a:lstStyle>
          <a:p>
            <a:endParaRPr lang="da-DK"/>
          </a:p>
        </p:txBody>
      </p:sp>
      <p:sp>
        <p:nvSpPr>
          <p:cNvPr id="7" name="Pladsholder til slidenummer 6"/>
          <p:cNvSpPr>
            <a:spLocks noGrp="1"/>
          </p:cNvSpPr>
          <p:nvPr>
            <p:ph type="sldNum" sz="quarter" idx="5"/>
          </p:nvPr>
        </p:nvSpPr>
        <p:spPr>
          <a:xfrm>
            <a:off x="4023996" y="9721108"/>
            <a:ext cx="3078427" cy="513507"/>
          </a:xfrm>
          <a:prstGeom prst="rect">
            <a:avLst/>
          </a:prstGeom>
        </p:spPr>
        <p:txBody>
          <a:bodyPr vert="horz" lIns="94759" tIns="47380" rIns="94759" bIns="47380" rtlCol="0" anchor="b"/>
          <a:lstStyle>
            <a:lvl1pPr algn="r">
              <a:defRPr sz="1200"/>
            </a:lvl1pPr>
          </a:lstStyle>
          <a:p>
            <a:fld id="{4D72394A-C10D-42AB-8CF1-29B05F6C07CD}" type="slidenum">
              <a:rPr lang="da-DK" smtClean="0"/>
              <a:t>‹nr.›</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hocc.no/atcdd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b="1" i="0" dirty="0">
                <a:cs typeface="Calibri"/>
              </a:rPr>
              <a:t>HUSK:</a:t>
            </a:r>
          </a:p>
          <a:p>
            <a:pPr>
              <a:defRPr/>
            </a:pPr>
            <a:endParaRPr lang="da-DK" b="0" i="0" dirty="0">
              <a:cs typeface="Calibri"/>
            </a:endParaRPr>
          </a:p>
          <a:p>
            <a:pPr>
              <a:defRPr/>
            </a:pPr>
            <a:r>
              <a:rPr lang="da-DK" b="0" i="0" dirty="0">
                <a:cs typeface="Calibri"/>
              </a:rPr>
              <a:t>Sørg for at mødet foregår i et rum, der er egnet til gruppearbejde. Husk </a:t>
            </a:r>
            <a:r>
              <a:rPr lang="da-DK" b="0" i="0" dirty="0" err="1">
                <a:cs typeface="Calibri"/>
              </a:rPr>
              <a:t>powerpoint</a:t>
            </a:r>
            <a:r>
              <a:rPr lang="da-DK" b="0" i="0" dirty="0">
                <a:cs typeface="Calibri"/>
              </a:rPr>
              <a:t>-projektor og skriveredskaber. </a:t>
            </a:r>
          </a:p>
          <a:p>
            <a:pPr>
              <a:defRPr/>
            </a:pPr>
            <a:endParaRPr lang="da-DK" b="0" i="0" dirty="0">
              <a:cs typeface="Calibri"/>
            </a:endParaRPr>
          </a:p>
          <a:p>
            <a:pPr>
              <a:defRPr/>
            </a:pPr>
            <a:r>
              <a:rPr lang="da-DK" b="0" i="0" dirty="0">
                <a:cs typeface="Calibri"/>
              </a:rPr>
              <a:t>Medbring mødenoter og implementeringsplan og uddelingskopier, der er leveret fra KiAP.</a:t>
            </a:r>
          </a:p>
          <a:p>
            <a:pPr>
              <a:defRPr/>
            </a:pPr>
            <a:endParaRPr lang="da-DK" b="0" i="0" dirty="0">
              <a:cs typeface="Calibri"/>
            </a:endParaRPr>
          </a:p>
          <a:p>
            <a:pPr>
              <a:defRPr/>
            </a:pPr>
            <a:r>
              <a:rPr lang="da-DK" b="0" i="0" dirty="0">
                <a:cs typeface="Calibri"/>
              </a:rPr>
              <a:t>Til mødelederen: Print evt. en version af </a:t>
            </a:r>
            <a:r>
              <a:rPr lang="da-DK" b="0" i="0" dirty="0" err="1">
                <a:cs typeface="Calibri"/>
              </a:rPr>
              <a:t>powerpointen</a:t>
            </a:r>
            <a:r>
              <a:rPr lang="da-DK" b="0" i="0" dirty="0">
                <a:cs typeface="Calibri"/>
              </a:rPr>
              <a:t> inkl. noter og medbring ”Detaljeret program til mødelederen”. </a:t>
            </a:r>
          </a:p>
          <a:p>
            <a:pPr>
              <a:defRPr/>
            </a:pPr>
            <a:endParaRPr lang="da-DK" b="0" i="0" dirty="0">
              <a:cs typeface="Calibri"/>
            </a:endParaRPr>
          </a:p>
          <a:p>
            <a:pPr>
              <a:defRPr/>
            </a:pPr>
            <a:r>
              <a:rPr lang="da-DK" b="0" i="0" dirty="0">
                <a:cs typeface="Calibri"/>
              </a:rPr>
              <a:t>Deltagerne skal til en start </a:t>
            </a:r>
            <a:r>
              <a:rPr lang="da-DK" b="0" i="0" u="sng" dirty="0">
                <a:cs typeface="Calibri"/>
              </a:rPr>
              <a:t>IKKE</a:t>
            </a:r>
            <a:r>
              <a:rPr lang="da-DK" b="0" i="0" dirty="0">
                <a:cs typeface="Calibri"/>
              </a:rPr>
              <a:t> sidde sammen med kolleger fra egen praksis. I blok 3, hvor deltagerne skal vurdere om der skal ske ændringer i egen praksis – skal de sidde sammen. Sololæger sidder sammen. </a:t>
            </a:r>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40" marR="958850" defTabSz="947593">
              <a:lnSpc>
                <a:spcPct val="105000"/>
              </a:lnSpc>
              <a:spcBef>
                <a:spcPts val="83"/>
              </a:spcBef>
              <a:defRPr/>
            </a:pPr>
            <a:endParaRPr lang="da-DK" b="1" dirty="0">
              <a:solidFill>
                <a:srgbClr val="231F20"/>
              </a:solidFill>
              <a:latin typeface="Calibri" panose="020F0502020204030204" pitchFamily="34" charset="0"/>
              <a:ea typeface="Calibri" panose="020F0502020204030204" pitchFamily="34" charset="0"/>
              <a:cs typeface="Calibri"/>
            </a:endParaRPr>
          </a:p>
          <a:p>
            <a:pPr defTabSz="947593">
              <a:defRPr/>
            </a:pPr>
            <a:r>
              <a:rPr lang="da-DK" b="1" dirty="0">
                <a:solidFill>
                  <a:srgbClr val="231F20"/>
                </a:solidFill>
              </a:rPr>
              <a:t>Forklaring til slide</a:t>
            </a:r>
            <a:r>
              <a:rPr lang="da-DK" dirty="0">
                <a:solidFill>
                  <a:srgbClr val="231F20"/>
                </a:solidFill>
              </a:rPr>
              <a:t>:</a:t>
            </a:r>
          </a:p>
          <a:p>
            <a:pPr defTabSz="947593">
              <a:defRPr/>
            </a:pPr>
            <a:r>
              <a:rPr lang="da-DK">
                <a:solidFill>
                  <a:srgbClr val="231F20"/>
                </a:solidFill>
              </a:rPr>
              <a:t>Mødelederen introducerer her til blok 1 – både indholdet og det efterfølgende gruppearbejde. Blok 1 er den længste del af dagens program, og der er afsat 80 minutter til denne blok.</a:t>
            </a:r>
            <a:endParaRPr lang="da-DK">
              <a:cs typeface="Calibri"/>
            </a:endParaRPr>
          </a:p>
          <a:p>
            <a:pPr defTabSz="947593">
              <a:defRPr/>
            </a:pPr>
            <a:endParaRPr lang="da-DK" dirty="0">
              <a:solidFill>
                <a:srgbClr val="231F20"/>
              </a:solidFill>
            </a:endParaRPr>
          </a:p>
          <a:p>
            <a:pPr defTabSz="947593">
              <a:defRPr/>
            </a:pPr>
            <a:r>
              <a:rPr lang="da-DK" dirty="0">
                <a:solidFill>
                  <a:srgbClr val="231F20"/>
                </a:solidFill>
              </a:rPr>
              <a:t>I skal gennemgå fire målepunkter og to figurer, som viser udviklingen over de seneste fem år for henholdsvis brug af PPI og NSAID.</a:t>
            </a:r>
            <a:endParaRPr lang="da-DK" dirty="0"/>
          </a:p>
          <a:p>
            <a:pPr marL="142240" marR="958850" defTabSz="947593">
              <a:lnSpc>
                <a:spcPct val="105000"/>
              </a:lnSpc>
              <a:spcBef>
                <a:spcPts val="83"/>
              </a:spcBef>
              <a:defRPr/>
            </a:pPr>
            <a:endParaRPr lang="da-DK" dirty="0">
              <a:solidFill>
                <a:srgbClr val="231F20"/>
              </a:solidFill>
              <a:latin typeface="Calibri" panose="020F0502020204030204" pitchFamily="34" charset="0"/>
              <a:ea typeface="Calibri" panose="020F0502020204030204" pitchFamily="34" charset="0"/>
              <a:cs typeface="Calibri"/>
            </a:endParaRPr>
          </a:p>
          <a:p>
            <a:pPr marL="142797" marR="959438" defTabSz="947593">
              <a:lnSpc>
                <a:spcPct val="105000"/>
              </a:lnSpc>
              <a:spcBef>
                <a:spcPts val="83"/>
              </a:spcBef>
              <a:defRPr/>
            </a:pPr>
            <a:endParaRPr lang="da-DK" dirty="0">
              <a:solidFill>
                <a:srgbClr val="231F20"/>
              </a:solidFill>
              <a:latin typeface="Calibri" panose="020F0502020204030204" pitchFamily="34" charset="0"/>
              <a:ea typeface="Calibri" panose="020F050202020403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3557124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797" marR="959438" defTabSz="947593">
              <a:lnSpc>
                <a:spcPct val="105000"/>
              </a:lnSpc>
              <a:spcBef>
                <a:spcPts val="83"/>
              </a:spcBef>
              <a:defRPr/>
            </a:pPr>
            <a:r>
              <a:rPr lang="da-DK" b="1" dirty="0">
                <a:solidFill>
                  <a:srgbClr val="231F20"/>
                </a:solidFill>
                <a:latin typeface="Calibri" panose="020F0502020204030204" pitchFamily="34" charset="0"/>
                <a:ea typeface="Calibri" panose="020F0502020204030204" pitchFamily="34" charset="0"/>
              </a:rPr>
              <a:t>Forklaring til slide: </a:t>
            </a:r>
          </a:p>
          <a:p>
            <a:pPr defTabSz="947593">
              <a:defRPr/>
            </a:pPr>
            <a:r>
              <a:rPr lang="da-DK">
                <a:solidFill>
                  <a:srgbClr val="231F20"/>
                </a:solidFill>
                <a:latin typeface="Calibri"/>
                <a:ea typeface="Calibri" panose="020F0502020204030204" pitchFamily="34" charset="0"/>
                <a:cs typeface="Calibri"/>
              </a:rPr>
              <a:t>I </a:t>
            </a:r>
            <a:r>
              <a:rPr lang="da-DK">
                <a:solidFill>
                  <a:srgbClr val="231F20"/>
                </a:solidFill>
              </a:rPr>
              <a:t>skal begynde med at se på opgørelser over brugen af PPI, som er opgjort på følgende måde:</a:t>
            </a:r>
            <a:endParaRPr lang="da-DK">
              <a:solidFill>
                <a:srgbClr val="000000"/>
              </a:solidFill>
              <a:latin typeface="Calibri"/>
              <a:ea typeface="Calibri" panose="020F0502020204030204" pitchFamily="34" charset="0"/>
              <a:cs typeface="Calibri"/>
            </a:endParaRPr>
          </a:p>
          <a:p>
            <a:pPr marL="171450" indent="-171450" defTabSz="947593">
              <a:buFont typeface="Arial"/>
              <a:buChar char="•"/>
              <a:defRPr/>
            </a:pPr>
            <a:r>
              <a:rPr lang="da-DK" b="1" dirty="0">
                <a:solidFill>
                  <a:srgbClr val="231F20"/>
                </a:solidFill>
              </a:rPr>
              <a:t>Antal patienter, der har indløst mindst én recept pr. 1.000 sikrede</a:t>
            </a:r>
            <a:r>
              <a:rPr lang="da-DK" dirty="0">
                <a:solidFill>
                  <a:srgbClr val="231F20"/>
                </a:solidFill>
              </a:rPr>
              <a:t> (data vises for personer på 18 år og derover).</a:t>
            </a:r>
            <a:endParaRPr lang="da-DK" dirty="0"/>
          </a:p>
          <a:p>
            <a:pPr defTabSz="947593">
              <a:defRPr/>
            </a:pPr>
            <a:endParaRPr lang="da-DK" dirty="0">
              <a:solidFill>
                <a:srgbClr val="231F20"/>
              </a:solidFill>
              <a:cs typeface="Calibri" panose="020F0502020204030204"/>
            </a:endParaRPr>
          </a:p>
          <a:p>
            <a:pPr defTabSz="947593">
              <a:defRPr/>
            </a:pPr>
            <a:r>
              <a:rPr lang="da-DK">
                <a:solidFill>
                  <a:srgbClr val="231F20"/>
                </a:solidFill>
              </a:rPr>
              <a:t>Figuren viser udviklingen i forbruget over de seneste fem år (målt i DDD). Dette er opgjort for klyngen samlet og sammenlignes med udviklingen på regionalt og nationalt niveau.</a:t>
            </a:r>
            <a:endParaRPr lang="da-DK"/>
          </a:p>
          <a:p>
            <a:pPr marL="142240" marR="958850" defTabSz="947593">
              <a:lnSpc>
                <a:spcPct val="105000"/>
              </a:lnSpc>
              <a:spcBef>
                <a:spcPts val="83"/>
              </a:spcBef>
              <a:defRPr/>
            </a:pPr>
            <a:endParaRPr lang="da-DK" dirty="0">
              <a:solidFill>
                <a:srgbClr val="231F20"/>
              </a:solidFill>
              <a:latin typeface="Calibri"/>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388801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223CB-C68C-BA4E-0BF9-0067ACA13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61E0D-E3BA-EAAD-D4C7-0A535802C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5B216-19A4-06FC-0FC7-C57AE105BC7F}"/>
              </a:ext>
            </a:extLst>
          </p:cNvPr>
          <p:cNvSpPr>
            <a:spLocks noGrp="1"/>
          </p:cNvSpPr>
          <p:nvPr>
            <p:ph type="body" idx="1"/>
          </p:nvPr>
        </p:nvSpPr>
        <p:spPr/>
        <p:txBody>
          <a:bodyPr/>
          <a:lstStyle/>
          <a:p>
            <a:pPr defTabSz="947593">
              <a:defRPr/>
            </a:pPr>
            <a:r>
              <a:rPr lang="da-DK" b="1" dirty="0"/>
              <a:t>Forklaring til slide:</a:t>
            </a:r>
          </a:p>
          <a:p>
            <a:pPr marR="1027217" defTabSz="947593">
              <a:lnSpc>
                <a:spcPct val="110000"/>
              </a:lnSpc>
              <a:defRPr/>
            </a:pPr>
            <a:r>
              <a:rPr lang="da-DK" spc="-16" dirty="0">
                <a:solidFill>
                  <a:srgbClr val="231F20"/>
                </a:solidFill>
                <a:latin typeface="Calibri" panose="020F0502020204030204" pitchFamily="34" charset="0"/>
                <a:ea typeface="Calibri" panose="020F0502020204030204" pitchFamily="34" charset="0"/>
              </a:rPr>
              <a:t>Søjlediagrammet viser antal patienter med mindst én indløst recept pr. 1.000 sikrede blandt 18+ årige. Data vises for klyngens ydere, klynge-, regions- og landsgennemsnit. </a:t>
            </a:r>
          </a:p>
          <a:p>
            <a:pPr marR="1027217" defTabSz="947593">
              <a:lnSpc>
                <a:spcPct val="110000"/>
              </a:lnSpc>
              <a:defRPr/>
            </a:pPr>
            <a:endParaRPr lang="da-DK" spc="-16" dirty="0">
              <a:solidFill>
                <a:srgbClr val="231F20"/>
              </a:solidFill>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F83C8867-053A-3B04-9F32-5A27E3B55FAE}"/>
              </a:ext>
            </a:extLst>
          </p:cNvPr>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70642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CB964-A353-1E51-C113-39036FFEF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51B1B-3855-9141-221C-154D5D0EF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274C-846A-0BE7-BD1B-116436B0A76A}"/>
              </a:ext>
            </a:extLst>
          </p:cNvPr>
          <p:cNvSpPr>
            <a:spLocks noGrp="1"/>
          </p:cNvSpPr>
          <p:nvPr>
            <p:ph type="body" idx="1"/>
          </p:nvPr>
        </p:nvSpPr>
        <p:spPr/>
        <p:txBody>
          <a:bodyPr/>
          <a:lstStyle/>
          <a:p>
            <a:pPr defTabSz="947593">
              <a:defRPr/>
            </a:pPr>
            <a:r>
              <a:rPr lang="da-DK" b="1" dirty="0"/>
              <a:t>Forklaring til slide:</a:t>
            </a:r>
          </a:p>
          <a:p>
            <a:pPr marR="1027217" defTabSz="947593">
              <a:lnSpc>
                <a:spcPct val="110000"/>
              </a:lnSpc>
              <a:defRPr/>
            </a:pPr>
            <a:r>
              <a:rPr lang="da-DK" spc="-16" dirty="0">
                <a:solidFill>
                  <a:srgbClr val="231F20"/>
                </a:solidFill>
                <a:latin typeface="Calibri" panose="020F0502020204030204" pitchFamily="34" charset="0"/>
                <a:ea typeface="Calibri" panose="020F0502020204030204" pitchFamily="34" charset="0"/>
              </a:rPr>
              <a:t>Her ses udviklingen de seneste fem år for klyngens samlet set – sammenlignet med udviklingen på regionalt og nationalt niveau. </a:t>
            </a:r>
          </a:p>
          <a:p>
            <a:pPr marR="1027217" defTabSz="947593">
              <a:lnSpc>
                <a:spcPct val="110000"/>
              </a:lnSpc>
              <a:defRPr/>
            </a:pPr>
            <a:endParaRPr lang="da-DK" spc="-16" dirty="0">
              <a:solidFill>
                <a:srgbClr val="231F20"/>
              </a:solidFill>
              <a:latin typeface="Calibri" panose="020F0502020204030204" pitchFamily="34" charset="0"/>
              <a:ea typeface="Calibri" panose="020F0502020204030204" pitchFamily="34" charset="0"/>
            </a:endParaRPr>
          </a:p>
          <a:p>
            <a:pPr defTabSz="947593">
              <a:defRPr/>
            </a:pPr>
            <a:endParaRPr lang="da-DK" spc="-16" dirty="0">
              <a:solidFill>
                <a:srgbClr val="231F20"/>
              </a:solidFill>
              <a:latin typeface="Calibri" panose="020F0502020204030204" pitchFamily="34" charset="0"/>
              <a:ea typeface="Calibri" panose="020F0502020204030204" pitchFamily="34" charset="0"/>
              <a:cs typeface="Calibri"/>
            </a:endParaRPr>
          </a:p>
          <a:p>
            <a:pPr marR="1027217" defTabSz="947593">
              <a:lnSpc>
                <a:spcPct val="110000"/>
              </a:lnSpc>
              <a:defRPr/>
            </a:pPr>
            <a:endParaRPr lang="da-DK" spc="-16" dirty="0">
              <a:solidFill>
                <a:srgbClr val="231F2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87075B5-E2F5-EA32-1A14-EBA2ECD2156C}"/>
              </a:ext>
            </a:extLst>
          </p:cNvPr>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2270583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B1FA1-F4C7-D6D6-B500-E6241E2FC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D482A-21BE-2A7A-33E8-91E7A14FD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1A470-11F6-E167-9B21-B7EABE4D5201}"/>
              </a:ext>
            </a:extLst>
          </p:cNvPr>
          <p:cNvSpPr>
            <a:spLocks noGrp="1"/>
          </p:cNvSpPr>
          <p:nvPr>
            <p:ph type="body" idx="1"/>
          </p:nvPr>
        </p:nvSpPr>
        <p:spPr/>
        <p:txBody>
          <a:bodyPr/>
          <a:lstStyle/>
          <a:p>
            <a:pPr defTabSz="947593">
              <a:defRPr/>
            </a:pPr>
            <a:r>
              <a:rPr lang="da-DK" b="1" dirty="0"/>
              <a:t>Forklaring til slide:</a:t>
            </a:r>
          </a:p>
          <a:p>
            <a:pPr marR="1027217" defTabSz="947593">
              <a:lnSpc>
                <a:spcPct val="110000"/>
              </a:lnSpc>
              <a:defRPr/>
            </a:pPr>
            <a:r>
              <a:rPr lang="da-DK" spc="-16" dirty="0">
                <a:solidFill>
                  <a:srgbClr val="231F20"/>
                </a:solidFill>
                <a:latin typeface="Calibri" panose="020F0502020204030204" pitchFamily="34" charset="0"/>
                <a:ea typeface="Calibri" panose="020F0502020204030204" pitchFamily="34" charset="0"/>
              </a:rPr>
              <a:t>I søjlediagrammet ses antal patienter - pr 1.000 sikrede (18+ år), for alle klyngens ydernumre – der har haft en forbrug af PPI på mere 200 DDD i det seneste år. </a:t>
            </a:r>
          </a:p>
          <a:p>
            <a:pPr marR="1027217" defTabSz="947593">
              <a:lnSpc>
                <a:spcPct val="110000"/>
              </a:lnSpc>
              <a:defRPr/>
            </a:pPr>
            <a:endParaRPr lang="da-DK" spc="-16" dirty="0">
              <a:solidFill>
                <a:srgbClr val="231F20"/>
              </a:solidFill>
              <a:latin typeface="Calibri" panose="020F0502020204030204" pitchFamily="34" charset="0"/>
              <a:ea typeface="Calibri" panose="020F0502020204030204" pitchFamily="34" charset="0"/>
            </a:endParaRPr>
          </a:p>
          <a:p>
            <a:r>
              <a:rPr lang="da-DK" kern="1200" spc="-16" dirty="0">
                <a:solidFill>
                  <a:srgbClr val="231F20"/>
                </a:solidFill>
              </a:rPr>
              <a:t>En DDD (Defineret</a:t>
            </a:r>
            <a:r>
              <a:rPr lang="da-DK" spc="-16" dirty="0">
                <a:solidFill>
                  <a:srgbClr val="231F20"/>
                </a:solidFill>
              </a:rPr>
              <a:t> </a:t>
            </a:r>
            <a:r>
              <a:rPr lang="da-DK" kern="1200" spc="-16" dirty="0" err="1">
                <a:solidFill>
                  <a:srgbClr val="231F20"/>
                </a:solidFill>
              </a:rPr>
              <a:t>DøgnDosis</a:t>
            </a:r>
            <a:r>
              <a:rPr lang="da-DK" kern="1200" spc="-16" dirty="0">
                <a:solidFill>
                  <a:srgbClr val="231F20"/>
                </a:solidFill>
              </a:rPr>
              <a:t>) er en enhedsbetegnelse, der </a:t>
            </a:r>
            <a:r>
              <a:rPr lang="da-DK" spc="-16" dirty="0">
                <a:solidFill>
                  <a:srgbClr val="231F20"/>
                </a:solidFill>
              </a:rPr>
              <a:t>bruges i </a:t>
            </a:r>
            <a:r>
              <a:rPr lang="da-DK" kern="1200" spc="-16" dirty="0">
                <a:solidFill>
                  <a:srgbClr val="231F20"/>
                </a:solidFill>
              </a:rPr>
              <a:t>sammenlignende opgørelser af </a:t>
            </a:r>
            <a:r>
              <a:rPr lang="da-DK" spc="-16" dirty="0">
                <a:solidFill>
                  <a:srgbClr val="231F20"/>
                </a:solidFill>
              </a:rPr>
              <a:t>lægemiddelforbrug</a:t>
            </a:r>
            <a:r>
              <a:rPr lang="da-DK" kern="1200" spc="-16" dirty="0">
                <a:solidFill>
                  <a:srgbClr val="231F20"/>
                </a:solidFill>
              </a:rPr>
              <a:t>. DDD er en statistisk måleenhed og afspejler ikke nødvendigvis den faktiske dosis, som gives til en patient </a:t>
            </a:r>
            <a:r>
              <a:rPr lang="da-DK" spc="-16" dirty="0">
                <a:solidFill>
                  <a:srgbClr val="231F20"/>
                </a:solidFill>
              </a:rPr>
              <a:t>for </a:t>
            </a:r>
            <a:r>
              <a:rPr lang="da-DK" kern="1200" spc="-16" dirty="0">
                <a:solidFill>
                  <a:srgbClr val="231F20"/>
                </a:solidFill>
              </a:rPr>
              <a:t>en bestemt indikation.</a:t>
            </a:r>
            <a:endParaRPr lang="da-DK" dirty="0"/>
          </a:p>
          <a:p>
            <a:endParaRPr lang="da-DK" spc="-16" dirty="0">
              <a:solidFill>
                <a:srgbClr val="231F20"/>
              </a:solidFill>
            </a:endParaRPr>
          </a:p>
          <a:p>
            <a:r>
              <a:rPr lang="da-DK" kern="1200" spc="-16" dirty="0">
                <a:solidFill>
                  <a:srgbClr val="231F20"/>
                </a:solidFill>
              </a:rPr>
              <a:t>DDD-værdien for et lægemiddelstof fastsættes af en ekspertgruppe </a:t>
            </a:r>
            <a:r>
              <a:rPr lang="da-DK" spc="-16" dirty="0">
                <a:solidFill>
                  <a:srgbClr val="231F20"/>
                </a:solidFill>
              </a:rPr>
              <a:t>under </a:t>
            </a:r>
            <a:r>
              <a:rPr lang="da-DK" kern="1200" spc="-16" dirty="0">
                <a:solidFill>
                  <a:srgbClr val="231F20"/>
                </a:solidFill>
              </a:rPr>
              <a:t>Verdenssundhedsorganisationen </a:t>
            </a:r>
            <a:r>
              <a:rPr lang="da-DK" spc="-16" dirty="0">
                <a:solidFill>
                  <a:srgbClr val="231F20"/>
                </a:solidFill>
              </a:rPr>
              <a:t>(</a:t>
            </a:r>
            <a:r>
              <a:rPr lang="da-DK" kern="1200" spc="-16" dirty="0">
                <a:solidFill>
                  <a:srgbClr val="231F20"/>
                </a:solidFill>
              </a:rPr>
              <a:t>WHO</a:t>
            </a:r>
            <a:r>
              <a:rPr lang="da-DK" spc="-16" dirty="0">
                <a:solidFill>
                  <a:srgbClr val="231F20"/>
                </a:solidFill>
              </a:rPr>
              <a:t>)</a:t>
            </a:r>
            <a:r>
              <a:rPr lang="da-DK" kern="1200" spc="-16" dirty="0">
                <a:solidFill>
                  <a:srgbClr val="231F20"/>
                </a:solidFill>
              </a:rPr>
              <a:t> og angives pr. administrationsvej. De </a:t>
            </a:r>
            <a:r>
              <a:rPr lang="da-DK" spc="-16" dirty="0">
                <a:solidFill>
                  <a:srgbClr val="231F20"/>
                </a:solidFill>
              </a:rPr>
              <a:t>aktuelle </a:t>
            </a:r>
            <a:r>
              <a:rPr lang="da-DK" kern="1200" spc="-16" dirty="0">
                <a:solidFill>
                  <a:srgbClr val="231F20"/>
                </a:solidFill>
              </a:rPr>
              <a:t>DDD-værdier og baggrunden for DDD-systemet kan findes på</a:t>
            </a:r>
            <a:r>
              <a:rPr lang="da-DK" spc="-16" dirty="0">
                <a:solidFill>
                  <a:srgbClr val="231F20"/>
                </a:solidFill>
              </a:rPr>
              <a:t> WHO’s </a:t>
            </a:r>
            <a:r>
              <a:rPr lang="da-DK" b="0" i="0" u="none" strike="noStrike" spc="-16" dirty="0">
                <a:solidFill>
                  <a:srgbClr val="231F20"/>
                </a:solidFill>
                <a:effectLst/>
              </a:rPr>
              <a:t>hjemmeside</a:t>
            </a:r>
            <a:r>
              <a:rPr lang="da-DK" b="0" i="0" spc="-16" dirty="0">
                <a:solidFill>
                  <a:srgbClr val="231F20"/>
                </a:solidFill>
                <a:effectLst/>
              </a:rPr>
              <a:t>.</a:t>
            </a:r>
            <a:endParaRPr lang="da-DK" spc="-16" dirty="0">
              <a:solidFill>
                <a:srgbClr val="231F20"/>
              </a:solidFill>
              <a:cs typeface="Calibri" panose="020F0502020204030204"/>
            </a:endParaRPr>
          </a:p>
          <a:p>
            <a:r>
              <a:rPr lang="da-DK" spc="-16" dirty="0">
                <a:solidFill>
                  <a:srgbClr val="231F20"/>
                </a:solidFill>
              </a:rPr>
              <a:t> </a:t>
            </a:r>
            <a:r>
              <a:rPr lang="da-DK" spc="-16" dirty="0">
                <a:solidFill>
                  <a:srgbClr val="231F20"/>
                </a:solidFill>
                <a:hlinkClick r:id="rId3"/>
              </a:rPr>
              <a:t>WHO's hjemmeside</a:t>
            </a:r>
            <a:r>
              <a:rPr lang="da-DK" spc="-16" dirty="0">
                <a:solidFill>
                  <a:srgbClr val="231F20"/>
                </a:solidFill>
              </a:rPr>
              <a:t>. </a:t>
            </a:r>
            <a:endParaRPr lang="da-DK" dirty="0"/>
          </a:p>
          <a:p>
            <a:pPr marR="1027217" defTabSz="947593">
              <a:lnSpc>
                <a:spcPct val="110000"/>
              </a:lnSpc>
              <a:defRPr/>
            </a:pPr>
            <a:endParaRPr lang="da-DK" spc="-16" dirty="0">
              <a:solidFill>
                <a:srgbClr val="231F20"/>
              </a:solidFill>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51F39F5-8726-F8D6-5A74-1E5C2A9D6AA4}"/>
              </a:ext>
            </a:extLst>
          </p:cNvPr>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658687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Forklaring til slide:</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a:ea typeface="Calibri" panose="020F0502020204030204" pitchFamily="34" charset="0"/>
                <a:cs typeface="Calibri"/>
              </a:rPr>
              <a:t>Her gennemgås i plenum, hvad der er blevet talt om i grupperne. </a:t>
            </a: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Forslag til, hvad du kan sige:</a:t>
            </a: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Bed deltagerne fortælle om, hvad de har talt om. </a:t>
            </a:r>
          </a:p>
          <a:p>
            <a:pPr marL="142797" marR="959438">
              <a:lnSpc>
                <a:spcPct val="105000"/>
              </a:lnSpc>
              <a:spcBef>
                <a:spcPts val="83"/>
              </a:spcBef>
            </a:pPr>
            <a:endParaRPr lang="da-DK" dirty="0">
              <a:solidFill>
                <a:srgbClr val="231F2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737647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40" marR="958850" defTabSz="947593">
              <a:lnSpc>
                <a:spcPct val="105000"/>
              </a:lnSpc>
              <a:spcBef>
                <a:spcPts val="83"/>
              </a:spcBef>
              <a:defRPr/>
            </a:pPr>
            <a:r>
              <a:rPr lang="da-DK" b="1" dirty="0">
                <a:solidFill>
                  <a:srgbClr val="231F20"/>
                </a:solidFill>
                <a:latin typeface="Calibri"/>
                <a:ea typeface="Calibri" panose="020F0502020204030204" pitchFamily="34" charset="0"/>
                <a:cs typeface="Calibri"/>
              </a:rPr>
              <a:t>Forklaring til slide: </a:t>
            </a:r>
            <a:endParaRPr lang="da-DK" dirty="0">
              <a:latin typeface="Calibri"/>
              <a:cs typeface="Calibri"/>
            </a:endParaRPr>
          </a:p>
          <a:p>
            <a:pPr defTabSz="947593">
              <a:defRPr/>
            </a:pPr>
            <a:r>
              <a:rPr lang="da-DK" dirty="0">
                <a:solidFill>
                  <a:srgbClr val="231F20"/>
                </a:solidFill>
              </a:rPr>
              <a:t>I skal nu se på brugen af NSAID, opgjort som:</a:t>
            </a:r>
            <a:endParaRPr lang="da-DK"/>
          </a:p>
          <a:p>
            <a:pPr marL="171450" indent="-171450" defTabSz="947593">
              <a:buFont typeface="Arial"/>
              <a:buChar char="•"/>
              <a:defRPr/>
            </a:pPr>
            <a:r>
              <a:rPr lang="da-DK" dirty="0">
                <a:solidFill>
                  <a:srgbClr val="231F20"/>
                </a:solidFill>
              </a:rPr>
              <a:t>DDD pr. 100.000 sikrede</a:t>
            </a:r>
            <a:endParaRPr lang="da-DK"/>
          </a:p>
          <a:p>
            <a:pPr marL="171450" indent="-171450" defTabSz="947593">
              <a:buFont typeface="Arial"/>
              <a:buChar char="•"/>
              <a:defRPr/>
            </a:pPr>
            <a:r>
              <a:rPr lang="da-DK" dirty="0">
                <a:solidFill>
                  <a:srgbClr val="231F20"/>
                </a:solidFill>
              </a:rPr>
              <a:t>Figur, der viser udviklingen over de seneste fem år (også i DDD)</a:t>
            </a:r>
            <a:endParaRPr lang="da-DK"/>
          </a:p>
          <a:p>
            <a:pPr marL="171450" indent="-171450" defTabSz="947593">
              <a:buFont typeface="Arial"/>
              <a:buChar char="•"/>
              <a:defRPr/>
            </a:pPr>
            <a:r>
              <a:rPr lang="da-DK" dirty="0">
                <a:solidFill>
                  <a:srgbClr val="231F20"/>
                </a:solidFill>
              </a:rPr>
              <a:t>Langtidsbrug af NSAID: Andelen af patienter i NSAID-behandling, hvor den årlige udskrivning er større end 200 DDD.</a:t>
            </a:r>
            <a:endParaRPr lang="da-DK" dirty="0">
              <a:solidFill>
                <a:srgbClr val="231F20"/>
              </a:solidFill>
              <a:cs typeface="Calibri"/>
            </a:endParaRPr>
          </a:p>
          <a:p>
            <a:pPr marL="142240" marR="958850" defTabSz="947593">
              <a:lnSpc>
                <a:spcPct val="105000"/>
              </a:lnSpc>
              <a:spcBef>
                <a:spcPts val="83"/>
              </a:spcBef>
              <a:defRPr/>
            </a:pPr>
            <a:endParaRPr lang="da-DK" dirty="0">
              <a:solidFill>
                <a:srgbClr val="231F20"/>
              </a:solidFill>
              <a:latin typeface="Calibri" panose="020F0502020204030204" pitchFamily="34" charset="0"/>
              <a:ea typeface="Calibri" panose="020F0502020204030204" pitchFamily="34" charset="0"/>
              <a:cs typeface="Calibri"/>
            </a:endParaRPr>
          </a:p>
          <a:p>
            <a:pPr marL="142797" marR="959438" defTabSz="947593">
              <a:lnSpc>
                <a:spcPct val="105000"/>
              </a:lnSpc>
              <a:spcBef>
                <a:spcPts val="83"/>
              </a:spcBef>
              <a:defRPr/>
            </a:pPr>
            <a:endParaRPr lang="da-DK" dirty="0">
              <a:solidFill>
                <a:srgbClr val="231F20"/>
              </a:solidFill>
              <a:latin typeface="Calibri" panose="020F0502020204030204" pitchFamily="34" charset="0"/>
              <a:ea typeface="Calibri" panose="020F0502020204030204" pitchFamily="34" charset="0"/>
            </a:endParaRPr>
          </a:p>
          <a:p>
            <a:pPr marL="320471" marR="959438" indent="-177674" defTabSz="947593">
              <a:lnSpc>
                <a:spcPct val="105000"/>
              </a:lnSpc>
              <a:spcBef>
                <a:spcPts val="83"/>
              </a:spcBef>
              <a:buFontTx/>
              <a:buChar char="-"/>
              <a:defRPr/>
            </a:pPr>
            <a:endParaRPr lang="da-DK" dirty="0">
              <a:latin typeface="Calibri" panose="020F0502020204030204" pitchFamily="34" charset="0"/>
              <a:ea typeface="Calibri" panose="020F050202020403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2297959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6D0B7-23AE-6C26-0FF7-7990BF9D7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1B246-24B4-AEF0-0F63-AB84326CC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A9E64-B059-C626-7B18-2587127F547B}"/>
              </a:ext>
            </a:extLst>
          </p:cNvPr>
          <p:cNvSpPr>
            <a:spLocks noGrp="1"/>
          </p:cNvSpPr>
          <p:nvPr>
            <p:ph type="body" idx="1"/>
          </p:nvPr>
        </p:nvSpPr>
        <p:spPr/>
        <p:txBody>
          <a:bodyPr/>
          <a:lstStyle/>
          <a:p>
            <a:pPr defTabSz="947593">
              <a:defRPr/>
            </a:pPr>
            <a:r>
              <a:rPr lang="da-DK" b="1" dirty="0"/>
              <a:t>Forklaring til slide:</a:t>
            </a:r>
          </a:p>
          <a:p>
            <a:pPr marR="1027217" defTabSz="947593">
              <a:lnSpc>
                <a:spcPct val="110000"/>
              </a:lnSpc>
              <a:defRPr/>
            </a:pPr>
            <a:r>
              <a:rPr lang="da-DK" spc="-16" dirty="0">
                <a:solidFill>
                  <a:srgbClr val="231F20"/>
                </a:solidFill>
                <a:latin typeface="Calibri" panose="020F0502020204030204" pitchFamily="34" charset="0"/>
                <a:ea typeface="Calibri" panose="020F0502020204030204" pitchFamily="34" charset="0"/>
              </a:rPr>
              <a:t>Søjlediagrammet viser klyngens antal patienter pr. 1.000 sikrede (blandt de 18-64 årige), der har indløst mindst én recept på NSAID indenfor det seneste år. Klyngens ydere vises sammen med klyngegennemsnit</a:t>
            </a:r>
          </a:p>
        </p:txBody>
      </p:sp>
      <p:sp>
        <p:nvSpPr>
          <p:cNvPr id="4" name="Slide Number Placeholder 3">
            <a:extLst>
              <a:ext uri="{FF2B5EF4-FFF2-40B4-BE49-F238E27FC236}">
                <a16:creationId xmlns:a16="http://schemas.microsoft.com/office/drawing/2014/main" id="{EE8B4990-8671-BC46-AE3A-3006A2569ADD}"/>
              </a:ext>
            </a:extLst>
          </p:cNvPr>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364843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4D5E1-E989-2ADA-7D47-CC234F985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2AED2-C81D-3836-9B38-2E02387F9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6FAB95-A884-A8AB-9DD2-10D8E3A1F6DE}"/>
              </a:ext>
            </a:extLst>
          </p:cNvPr>
          <p:cNvSpPr>
            <a:spLocks noGrp="1"/>
          </p:cNvSpPr>
          <p:nvPr>
            <p:ph type="body" idx="1"/>
          </p:nvPr>
        </p:nvSpPr>
        <p:spPr/>
        <p:txBody>
          <a:bodyPr/>
          <a:lstStyle/>
          <a:p>
            <a:pPr defTabSz="947593">
              <a:defRPr/>
            </a:pPr>
            <a:r>
              <a:rPr lang="da-DK" b="1" dirty="0"/>
              <a:t>Forklaring til slide:</a:t>
            </a:r>
          </a:p>
          <a:p>
            <a:pPr marR="1027217" defTabSz="947593">
              <a:lnSpc>
                <a:spcPct val="110000"/>
              </a:lnSpc>
              <a:defRPr/>
            </a:pPr>
            <a:r>
              <a:rPr lang="da-DK" spc="-16" dirty="0">
                <a:solidFill>
                  <a:srgbClr val="231F20"/>
                </a:solidFill>
                <a:latin typeface="Calibri" panose="020F0502020204030204" pitchFamily="34" charset="0"/>
                <a:ea typeface="Calibri" panose="020F0502020204030204" pitchFamily="34" charset="0"/>
              </a:rPr>
              <a:t>Søjlediagrammet viser klyngens ydere opgjort for brugen af NSAID opgjort i DDD. </a:t>
            </a:r>
          </a:p>
          <a:p>
            <a:pPr marR="1027217" defTabSz="947593">
              <a:lnSpc>
                <a:spcPct val="110000"/>
              </a:lnSpc>
              <a:defRPr/>
            </a:pPr>
            <a:endParaRPr lang="da-DK" spc="-16" dirty="0">
              <a:solidFill>
                <a:srgbClr val="231F20"/>
              </a:solidFill>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EAE4019-7731-3E04-A9BC-331EFE921621}"/>
              </a:ext>
            </a:extLst>
          </p:cNvPr>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2057042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97725-E248-6CA0-BCE5-E0C383181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79346-4441-2D02-78FD-9E48F5C78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10DC1-B842-6E7C-099F-2BF909CCD32F}"/>
              </a:ext>
            </a:extLst>
          </p:cNvPr>
          <p:cNvSpPr>
            <a:spLocks noGrp="1"/>
          </p:cNvSpPr>
          <p:nvPr>
            <p:ph type="body" idx="1"/>
          </p:nvPr>
        </p:nvSpPr>
        <p:spPr/>
        <p:txBody>
          <a:bodyPr/>
          <a:lstStyle/>
          <a:p>
            <a:pPr defTabSz="947593">
              <a:defRPr/>
            </a:pPr>
            <a:r>
              <a:rPr lang="da-DK" b="1" dirty="0"/>
              <a:t>Forklaring til slide:</a:t>
            </a:r>
          </a:p>
          <a:p>
            <a:pPr marR="1027217" defTabSz="947593">
              <a:lnSpc>
                <a:spcPct val="110000"/>
              </a:lnSpc>
              <a:defRPr/>
            </a:pPr>
            <a:r>
              <a:rPr lang="da-DK" spc="-16" dirty="0">
                <a:solidFill>
                  <a:srgbClr val="231F20"/>
                </a:solidFill>
                <a:latin typeface="Calibri" panose="020F0502020204030204" pitchFamily="34" charset="0"/>
                <a:ea typeface="Calibri" panose="020F0502020204030204" pitchFamily="34" charset="0"/>
              </a:rPr>
              <a:t>Her vises udviklingen i forbruget af NSAID, opgjort i DDD for hele klyngen for de seneste 5 år. </a:t>
            </a:r>
          </a:p>
        </p:txBody>
      </p:sp>
      <p:sp>
        <p:nvSpPr>
          <p:cNvPr id="4" name="Slide Number Placeholder 3">
            <a:extLst>
              <a:ext uri="{FF2B5EF4-FFF2-40B4-BE49-F238E27FC236}">
                <a16:creationId xmlns:a16="http://schemas.microsoft.com/office/drawing/2014/main" id="{07348BDE-B54A-9CE7-97AA-FE2A499FE554}"/>
              </a:ext>
            </a:extLst>
          </p:cNvPr>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303213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Forslag til, hvad du kan sige:</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I dag skal vi beskæftige os med dyspepsi.  Med udgangspunkt i opgørelser af brug af PPI, NSAID i klyngen samt </a:t>
            </a:r>
            <a:r>
              <a:rPr lang="da-DK" dirty="0"/>
              <a:t>opgørelser af antal </a:t>
            </a:r>
            <a:r>
              <a:rPr lang="da-DK" dirty="0" err="1"/>
              <a:t>helicobacter</a:t>
            </a:r>
            <a:r>
              <a:rPr lang="da-DK" dirty="0"/>
              <a:t> </a:t>
            </a:r>
            <a:r>
              <a:rPr lang="da-DK" dirty="0" err="1"/>
              <a:t>pylori</a:t>
            </a:r>
            <a:r>
              <a:rPr lang="da-DK" dirty="0"/>
              <a:t>-test og antal </a:t>
            </a:r>
            <a:r>
              <a:rPr lang="da-DK" dirty="0" err="1"/>
              <a:t>gastroskopier</a:t>
            </a:r>
            <a:r>
              <a:rPr lang="da-DK" dirty="0"/>
              <a:t>, skal vi </a:t>
            </a:r>
            <a:r>
              <a:rPr lang="da-DK" dirty="0">
                <a:latin typeface="Calibri" panose="020F0502020204030204" pitchFamily="34" charset="0"/>
                <a:cs typeface="Times New Roman" panose="02020603050405020304" pitchFamily="18" charset="0"/>
              </a:rPr>
              <a:t>drøfte vores rutiner og arbejdsgange, dele vores erfaringer og udveksle gode ideer omkring patienter med dyspepsi-symptomer.  </a:t>
            </a:r>
            <a:endParaRPr lang="da-DK" dirty="0"/>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pPr>
              <a:defRPr/>
            </a:pPr>
            <a:r>
              <a:rPr lang="da-DK" dirty="0">
                <a:latin typeface="Calibri" panose="020F0502020204030204" pitchFamily="34" charset="0"/>
                <a:ea typeface="Calibri" panose="020F0502020204030204" pitchFamily="34" charset="0"/>
                <a:cs typeface="Times New Roman" panose="02020603050405020304" pitchFamily="18" charset="0"/>
              </a:rPr>
              <a:t>Formålet med mødet er, med udgangspunkt i 6 målepunkter, at give os en mulighed for at reflektere over vores praksis i forhold til diagnostik og behandling af dyspepsi, og sammen med gode kolleger overveje, om der er behov for forandringer, og hvordan de i givet fald kan indføres. </a:t>
            </a:r>
          </a:p>
          <a:p>
            <a:pPr>
              <a:defRPr/>
            </a:pPr>
            <a:r>
              <a:rPr lang="da-DK" sz="1900" dirty="0">
                <a:solidFill>
                  <a:srgbClr val="231F20"/>
                </a:solidFill>
                <a:latin typeface="Calibri" panose="020F0502020204030204" pitchFamily="34" charset="0"/>
              </a:rPr>
              <a:t> </a:t>
            </a:r>
            <a:r>
              <a:rPr lang="da-DK" sz="2900" dirty="0">
                <a:solidFill>
                  <a:srgbClr val="231F20"/>
                </a:solidFill>
                <a:latin typeface="Calibri" panose="020F0502020204030204" pitchFamily="34" charset="0"/>
              </a:rPr>
              <a:t>  </a:t>
            </a:r>
            <a:endParaRPr lang="da-DK" sz="1900" dirty="0">
              <a:latin typeface="Calibri" panose="020F0502020204030204" pitchFamily="34" charset="0"/>
              <a:cs typeface="Times New Roman" panose="02020603050405020304" pitchFamily="18" charset="0"/>
            </a:endParaRPr>
          </a:p>
          <a:p>
            <a:pPr defTabSz="947593">
              <a:defRPr/>
            </a:pPr>
            <a:r>
              <a:rPr lang="da-DK" u="sng" dirty="0">
                <a:latin typeface="Calibri" panose="020F0502020204030204" pitchFamily="34" charset="0"/>
                <a:ea typeface="Calibri" panose="020F0502020204030204" pitchFamily="34" charset="0"/>
                <a:cs typeface="Times New Roman" panose="02020603050405020304" pitchFamily="18" charset="0"/>
              </a:rPr>
              <a:t>På mødet i dag kommer vi konkret ind på: </a:t>
            </a:r>
          </a:p>
          <a:p>
            <a:pPr indent="-296123" defTabSz="947593">
              <a:buFontTx/>
              <a:buChar char="-"/>
              <a:defRPr/>
            </a:pPr>
            <a:r>
              <a:rPr lang="da-DK" dirty="0">
                <a:latin typeface="Calibri" panose="020F0502020204030204" pitchFamily="34" charset="0"/>
                <a:ea typeface="Calibri" panose="020F0502020204030204" pitchFamily="34" charset="0"/>
                <a:cs typeface="Times New Roman" panose="02020603050405020304" pitchFamily="18" charset="0"/>
              </a:rPr>
              <a:t>Hvor mange patienter der får PPI og NSAID</a:t>
            </a:r>
          </a:p>
          <a:p>
            <a:pPr indent="-296123" defTabSz="947593">
              <a:buFontTx/>
              <a:buChar char="-"/>
              <a:defRPr/>
            </a:pPr>
            <a:r>
              <a:rPr lang="da-DK" dirty="0">
                <a:latin typeface="Calibri" panose="020F0502020204030204" pitchFamily="34" charset="0"/>
                <a:ea typeface="Calibri" panose="020F0502020204030204" pitchFamily="34" charset="0"/>
                <a:cs typeface="Times New Roman" panose="02020603050405020304" pitchFamily="18" charset="0"/>
              </a:rPr>
              <a:t>Hvordan vi anvender </a:t>
            </a:r>
            <a:r>
              <a:rPr lang="da-DK" dirty="0" err="1">
                <a:latin typeface="Calibri" panose="020F0502020204030204" pitchFamily="34" charset="0"/>
                <a:ea typeface="Calibri" panose="020F0502020204030204" pitchFamily="34" charset="0"/>
                <a:cs typeface="Times New Roman" panose="02020603050405020304" pitchFamily="18" charset="0"/>
              </a:rPr>
              <a:t>helicobacter</a:t>
            </a:r>
            <a:r>
              <a:rPr lang="da-DK" dirty="0">
                <a:latin typeface="Calibri" panose="020F0502020204030204" pitchFamily="34" charset="0"/>
                <a:ea typeface="Calibri" panose="020F0502020204030204" pitchFamily="34" charset="0"/>
                <a:cs typeface="Times New Roman" panose="02020603050405020304" pitchFamily="18" charset="0"/>
              </a:rPr>
              <a:t> </a:t>
            </a:r>
            <a:r>
              <a:rPr lang="da-DK" dirty="0" err="1">
                <a:latin typeface="Calibri" panose="020F0502020204030204" pitchFamily="34" charset="0"/>
                <a:ea typeface="Calibri" panose="020F0502020204030204" pitchFamily="34" charset="0"/>
                <a:cs typeface="Times New Roman" panose="02020603050405020304" pitchFamily="18" charset="0"/>
              </a:rPr>
              <a:t>pylori</a:t>
            </a:r>
            <a:r>
              <a:rPr lang="da-DK" dirty="0">
                <a:latin typeface="Calibri" panose="020F0502020204030204" pitchFamily="34" charset="0"/>
                <a:ea typeface="Calibri" panose="020F0502020204030204" pitchFamily="34" charset="0"/>
                <a:cs typeface="Times New Roman" panose="02020603050405020304" pitchFamily="18" charset="0"/>
              </a:rPr>
              <a:t>-test og </a:t>
            </a:r>
            <a:r>
              <a:rPr lang="da-DK" dirty="0" err="1">
                <a:latin typeface="Calibri" panose="020F0502020204030204" pitchFamily="34" charset="0"/>
                <a:ea typeface="Calibri" panose="020F0502020204030204" pitchFamily="34" charset="0"/>
                <a:cs typeface="Times New Roman" panose="02020603050405020304" pitchFamily="18" charset="0"/>
              </a:rPr>
              <a:t>gastroskopier</a:t>
            </a:r>
            <a:endParaRPr lang="da-DK" dirty="0">
              <a:latin typeface="Calibri" panose="020F0502020204030204" pitchFamily="34" charset="0"/>
              <a:ea typeface="Calibri" panose="020F0502020204030204" pitchFamily="34" charset="0"/>
              <a:cs typeface="Times New Roman" panose="02020603050405020304" pitchFamily="18" charset="0"/>
            </a:endParaRPr>
          </a:p>
          <a:p>
            <a:pPr indent="-296123" defTabSz="947593">
              <a:buFontTx/>
              <a:buChar char="-"/>
              <a:defRPr/>
            </a:pPr>
            <a:r>
              <a:rPr lang="da-DK" dirty="0">
                <a:latin typeface="Calibri" panose="020F0502020204030204" pitchFamily="34" charset="0"/>
                <a:ea typeface="Calibri" panose="020F0502020204030204" pitchFamily="34" charset="0"/>
                <a:cs typeface="Times New Roman" panose="02020603050405020304" pitchFamily="18" charset="0"/>
              </a:rPr>
              <a:t>Anbefalingerne på området fra </a:t>
            </a:r>
            <a:r>
              <a:rPr lang="da-DK" dirty="0" err="1">
                <a:latin typeface="Calibri" panose="020F0502020204030204" pitchFamily="34" charset="0"/>
                <a:ea typeface="Calibri" panose="020F0502020204030204" pitchFamily="34" charset="0"/>
                <a:cs typeface="Times New Roman" panose="02020603050405020304" pitchFamily="18" charset="0"/>
              </a:rPr>
              <a:t>DSAM’s</a:t>
            </a:r>
            <a:r>
              <a:rPr lang="da-DK" dirty="0">
                <a:latin typeface="Calibri" panose="020F0502020204030204" pitchFamily="34" charset="0"/>
                <a:ea typeface="Calibri" panose="020F0502020204030204" pitchFamily="34" charset="0"/>
                <a:cs typeface="Times New Roman" panose="02020603050405020304" pitchFamily="18" charset="0"/>
              </a:rPr>
              <a:t> vejledning </a:t>
            </a:r>
          </a:p>
          <a:p>
            <a:pPr indent="-296123" defTabSz="947593">
              <a:buFontTx/>
              <a:buChar char="-"/>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Den sidste del af klyngemødet er afsat til at overveje, om vi vil lave om på noget – og hvordan det evt. kan ske?</a:t>
            </a:r>
          </a:p>
          <a:p>
            <a:pPr marL="177674" indent="-177674" defTabSz="947593">
              <a:buFontTx/>
              <a:buChar char="-"/>
              <a:defRPr/>
            </a:pPr>
            <a:endParaRPr lang="da-DK" dirty="0"/>
          </a:p>
          <a:p>
            <a:pPr>
              <a:defRPr/>
            </a:pPr>
            <a:endParaRPr lang="da-DK" dirty="0">
              <a:latin typeface="Calibri" panose="020F0502020204030204" pitchFamily="34" charset="0"/>
              <a:cs typeface="Times New Roman" panose="02020603050405020304" pitchFamily="18" charset="0"/>
            </a:endParaRP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119093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BCB27-05C9-7CA9-8C44-44DE05533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01E44-9889-424B-C012-006681152D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ED1A0-DCC9-EBFA-D24E-C35C9BCD4476}"/>
              </a:ext>
            </a:extLst>
          </p:cNvPr>
          <p:cNvSpPr>
            <a:spLocks noGrp="1"/>
          </p:cNvSpPr>
          <p:nvPr>
            <p:ph type="body" idx="1"/>
          </p:nvPr>
        </p:nvSpPr>
        <p:spPr/>
        <p:txBody>
          <a:bodyPr/>
          <a:lstStyle/>
          <a:p>
            <a:pPr defTabSz="947593">
              <a:defRPr/>
            </a:pPr>
            <a:r>
              <a:rPr lang="da-DK" b="1" dirty="0"/>
              <a:t>Forklaring til slide:</a:t>
            </a:r>
          </a:p>
          <a:p>
            <a:pPr marR="1026795" defTabSz="947593">
              <a:lnSpc>
                <a:spcPct val="110000"/>
              </a:lnSpc>
              <a:defRPr/>
            </a:pPr>
            <a:r>
              <a:rPr lang="da-DK" spc="-16" dirty="0">
                <a:solidFill>
                  <a:srgbClr val="231F20"/>
                </a:solidFill>
              </a:rPr>
              <a:t>Her ses en opgørelse af langtidsbrug af NSAID. Langtidsbrug er defineret som mere end 200 DDD i den periode, dataene er trukket for (et år). Andelen af patienter, der har et brug af NSAID større end 200 DDD, er opdelt i de to aldersgrupper 18-64 år og 65+ år.</a:t>
            </a:r>
            <a:endParaRPr lang="da-DK" dirty="0"/>
          </a:p>
        </p:txBody>
      </p:sp>
      <p:sp>
        <p:nvSpPr>
          <p:cNvPr id="4" name="Slide Number Placeholder 3">
            <a:extLst>
              <a:ext uri="{FF2B5EF4-FFF2-40B4-BE49-F238E27FC236}">
                <a16:creationId xmlns:a16="http://schemas.microsoft.com/office/drawing/2014/main" id="{27517C7C-BE00-8EC9-C4AF-6600334E182F}"/>
              </a:ext>
            </a:extLst>
          </p:cNvPr>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3251154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CFF58-3889-57B7-D71C-05653164F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1A964-868E-FDEC-C2C6-75EE211438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B891A-C3C2-7263-1794-47E890DBCB80}"/>
              </a:ext>
            </a:extLst>
          </p:cNvPr>
          <p:cNvSpPr>
            <a:spLocks noGrp="1"/>
          </p:cNvSpPr>
          <p:nvPr>
            <p:ph type="body" idx="1"/>
          </p:nvPr>
        </p:nvSpPr>
        <p:spPr/>
        <p:txBody>
          <a:bodyPr/>
          <a:lstStyle/>
          <a:p>
            <a:pPr defTabSz="947593">
              <a:defRPr/>
            </a:pPr>
            <a:r>
              <a:rPr lang="da-DK" b="1" dirty="0"/>
              <a:t>Forklaring til slide:</a:t>
            </a:r>
          </a:p>
          <a:p>
            <a:pPr marR="1026795" defTabSz="947593">
              <a:lnSpc>
                <a:spcPct val="110000"/>
              </a:lnSpc>
              <a:defRPr/>
            </a:pPr>
            <a:r>
              <a:rPr lang="da-DK" spc="-16" dirty="0">
                <a:solidFill>
                  <a:srgbClr val="231F20"/>
                </a:solidFill>
              </a:rPr>
              <a:t>Her ses en opgørelse af langtidsbrug af NSAID. Langtidsbrug er defineret som mere end 200 DDD i den periode, dataene er trukket for (et år). Andelen af patienter, der har et NSAID-forbrug større end 200 DDD, er opdelt i de to aldersgrupper 18-64 år og 65+ år.</a:t>
            </a:r>
            <a:endParaRPr lang="da-DK" dirty="0"/>
          </a:p>
        </p:txBody>
      </p:sp>
      <p:sp>
        <p:nvSpPr>
          <p:cNvPr id="4" name="Slide Number Placeholder 3">
            <a:extLst>
              <a:ext uri="{FF2B5EF4-FFF2-40B4-BE49-F238E27FC236}">
                <a16:creationId xmlns:a16="http://schemas.microsoft.com/office/drawing/2014/main" id="{BD9C477D-649A-CC7D-84B9-90BF2BD79DC9}"/>
              </a:ext>
            </a:extLst>
          </p:cNvPr>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2984081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1581A-8949-9A4E-CDF6-4D303267D0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F5A3D-30C6-9E32-4DEF-89C084355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B1E24-FAB6-1DBB-FE01-B148163F54A9}"/>
              </a:ext>
            </a:extLst>
          </p:cNvPr>
          <p:cNvSpPr>
            <a:spLocks noGrp="1"/>
          </p:cNvSpPr>
          <p:nvPr>
            <p:ph type="body" idx="1"/>
          </p:nvPr>
        </p:nvSpPr>
        <p:spPr/>
        <p:txBody>
          <a:bodyPr/>
          <a:lstStyle/>
          <a:p>
            <a:pPr defTabSz="947593">
              <a:defRPr/>
            </a:pPr>
            <a:r>
              <a:rPr lang="da-DK" b="1" dirty="0"/>
              <a:t>Forklaring til slide:</a:t>
            </a:r>
          </a:p>
          <a:p>
            <a:pPr defTabSz="947593">
              <a:defRPr/>
            </a:pPr>
            <a:r>
              <a:rPr lang="da-DK" spc="-16" dirty="0">
                <a:solidFill>
                  <a:srgbClr val="231F20"/>
                </a:solidFill>
              </a:rPr>
              <a:t>På baggrund af opgørelserne på de to foregående slides, der viser forbruget af NSAID og udviklingen i forbruget de seneste fem år, skal I nu diskutere, hvornår der udskrives NSAID, og hvordan behandlingen følges.</a:t>
            </a:r>
            <a:endParaRPr lang="da-DK" dirty="0"/>
          </a:p>
          <a:p>
            <a:pPr defTabSz="947593">
              <a:defRPr/>
            </a:pPr>
            <a:endParaRPr lang="da-DK" spc="-16" dirty="0">
              <a:solidFill>
                <a:srgbClr val="231F20"/>
              </a:solidFill>
            </a:endParaRPr>
          </a:p>
          <a:p>
            <a:pPr defTabSz="947593">
              <a:defRPr/>
            </a:pPr>
            <a:r>
              <a:rPr lang="da-DK" spc="-16" dirty="0">
                <a:solidFill>
                  <a:srgbClr val="231F20"/>
                </a:solidFill>
              </a:rPr>
              <a:t>Bed deltagerne om at tale sammen to og to ved bordene. Der følges op på dette sammen med spørgsmålet på den næste slide. Så du skal ikke høre, hvad mødedeltagerne har talt om, før du når til slide 22.</a:t>
            </a:r>
            <a:endParaRPr lang="da-DK" dirty="0"/>
          </a:p>
          <a:p>
            <a:pPr marR="1026795">
              <a:lnSpc>
                <a:spcPct val="110000"/>
              </a:lnSpc>
            </a:pPr>
            <a:endParaRPr lang="da-DK" spc="-16" dirty="0">
              <a:solidFill>
                <a:srgbClr val="231F20"/>
              </a:solidFill>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7D9C37FD-3E97-CC94-2ABF-EA97D44F3B22}"/>
              </a:ext>
            </a:extLst>
          </p:cNvPr>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441154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Forklaring til slide:</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Her gennemgås svarene fra spørgsmålene på slide 19 og slide 21 i plenum. </a:t>
            </a:r>
          </a:p>
          <a:p>
            <a:pPr marL="142797" marR="959438">
              <a:lnSpc>
                <a:spcPct val="105000"/>
              </a:lnSpc>
              <a:spcBef>
                <a:spcPts val="83"/>
              </a:spcBef>
            </a:pPr>
            <a:endParaRPr lang="da-DK" dirty="0">
              <a:solidFill>
                <a:srgbClr val="231F2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2698032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797" marR="959438" defTabSz="947593">
              <a:lnSpc>
                <a:spcPct val="105000"/>
              </a:lnSpc>
              <a:spcBef>
                <a:spcPts val="83"/>
              </a:spcBef>
              <a:defRPr/>
            </a:pPr>
            <a:r>
              <a:rPr lang="da-DK" b="1" dirty="0">
                <a:solidFill>
                  <a:srgbClr val="231F20"/>
                </a:solidFill>
                <a:latin typeface="Calibri" panose="020F0502020204030204" pitchFamily="34" charset="0"/>
                <a:ea typeface="Calibri" panose="020F0502020204030204" pitchFamily="34" charset="0"/>
              </a:rPr>
              <a:t>Forklaring til slide: </a:t>
            </a:r>
          </a:p>
          <a:p>
            <a:pPr marL="142240" marR="958850" defTabSz="947593">
              <a:lnSpc>
                <a:spcPct val="105000"/>
              </a:lnSpc>
              <a:spcBef>
                <a:spcPts val="83"/>
              </a:spcBef>
              <a:defRPr/>
            </a:pPr>
            <a:r>
              <a:rPr lang="da-DK" dirty="0"/>
              <a:t>Den næste del omhandler brugen af PPI som ulcusforebyggelse. Hvis risikoen for ulcus er stor, tilbydes PPI. Samtidig behandling med PPI i standarddosering (f.eks. </a:t>
            </a:r>
            <a:r>
              <a:rPr lang="da-DK" dirty="0" err="1"/>
              <a:t>pantoprazol</a:t>
            </a:r>
            <a:r>
              <a:rPr lang="da-DK" dirty="0"/>
              <a:t> 20 mg dagligt) kan halvere patientens risiko for ASA-/NSAID-relateret ulcuskomplikation.</a:t>
            </a:r>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2574545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t>Forklaring til slide:</a:t>
            </a:r>
          </a:p>
          <a:p>
            <a:pPr marR="1026795" defTabSz="947593">
              <a:lnSpc>
                <a:spcPct val="110000"/>
              </a:lnSpc>
              <a:defRPr/>
            </a:pPr>
            <a:r>
              <a:rPr lang="da-DK" spc="-16" dirty="0">
                <a:solidFill>
                  <a:srgbClr val="231F20"/>
                </a:solidFill>
                <a:latin typeface="Calibri"/>
                <a:ea typeface="Calibri" panose="020F0502020204030204" pitchFamily="34" charset="0"/>
                <a:cs typeface="Calibri"/>
              </a:rPr>
              <a:t>Søjlediagrammet viser andelen af patienter, der er i ulcusforebyggende behandling med PPI.</a:t>
            </a:r>
          </a:p>
          <a:p>
            <a:pPr marR="1027217" defTabSz="947593">
              <a:lnSpc>
                <a:spcPct val="110000"/>
              </a:lnSpc>
              <a:defRPr/>
            </a:pPr>
            <a:endParaRPr lang="da-DK" spc="-16" dirty="0">
              <a:solidFill>
                <a:srgbClr val="231F20"/>
              </a:solidFill>
              <a:latin typeface="Calibri" panose="020F0502020204030204" pitchFamily="34" charset="0"/>
              <a:ea typeface="Calibri" panose="020F0502020204030204" pitchFamily="34" charset="0"/>
            </a:endParaRPr>
          </a:p>
          <a:p>
            <a:pPr marR="1027217" defTabSz="947593">
              <a:lnSpc>
                <a:spcPct val="110000"/>
              </a:lnSpc>
              <a:defRPr/>
            </a:pPr>
            <a:endParaRPr lang="da-DK" spc="-16" dirty="0">
              <a:solidFill>
                <a:srgbClr val="231F2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1322022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Forklaring til slide:</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Bed mødedeltagerne tale sammen to og to om spørgsmålet på sliden. </a:t>
            </a: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a:ea typeface="Calibri" panose="020F0502020204030204" pitchFamily="34" charset="0"/>
                <a:cs typeface="Calibri"/>
              </a:rPr>
              <a:t>Efter pausen skal deltagerne side</a:t>
            </a:r>
            <a:r>
              <a:rPr lang="da-DK" dirty="0"/>
              <a:t> sammen med kolleger fra egen praksis, og sololæger sidder sammen </a:t>
            </a:r>
            <a:endParaRPr lang="da-DK" dirty="0">
              <a:solidFill>
                <a:srgbClr val="231F2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263583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91314-B04F-3EFE-AA20-39E1AC4F7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AAE75-7CF1-DDD2-F869-CBDB54801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9B342-C93B-60D7-D388-48D57A4384A1}"/>
              </a:ext>
            </a:extLst>
          </p:cNvPr>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Forklaring til slide:</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Bed mødedeltagerne tale sammen to og to om spørgsmålet på sliden. </a:t>
            </a: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a:ea typeface="Calibri" panose="020F0502020204030204" pitchFamily="34" charset="0"/>
                <a:cs typeface="Calibri"/>
              </a:rPr>
              <a:t>Efter pausen skal deltagerne side</a:t>
            </a:r>
            <a:r>
              <a:rPr lang="da-DK" dirty="0"/>
              <a:t> sammen med kolleger fra egen praksis, og sololæger sidder sammen </a:t>
            </a:r>
            <a:endParaRPr lang="da-DK" dirty="0">
              <a:solidFill>
                <a:srgbClr val="231F20"/>
              </a:solidFill>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A6FD7EE-3442-2E63-C6A3-32FCEADFF7E1}"/>
              </a:ext>
            </a:extLst>
          </p:cNvPr>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2265155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cs typeface="Calibri"/>
              </a:rPr>
              <a:t>Forklaring til slide</a:t>
            </a:r>
            <a:r>
              <a:rPr lang="da-DK" dirty="0">
                <a:cs typeface="Calibri"/>
              </a:rPr>
              <a:t>:</a:t>
            </a:r>
            <a:endParaRPr lang="da-DK" dirty="0"/>
          </a:p>
          <a:p>
            <a:pPr defTabSz="947593">
              <a:defRPr/>
            </a:pPr>
            <a:r>
              <a:rPr lang="da-DK" dirty="0"/>
              <a:t>Bed deltagerne om at sætte sig sammen med kolleger fra egen praksis , når de kommer tilbage efter pausen.</a:t>
            </a:r>
            <a:endParaRPr lang="da-DK" dirty="0">
              <a:cs typeface="Calibri"/>
            </a:endParaRPr>
          </a:p>
          <a:p>
            <a:endParaRPr lang="da-DK" dirty="0"/>
          </a:p>
        </p:txBody>
      </p:sp>
      <p:sp>
        <p:nvSpPr>
          <p:cNvPr id="4" name="Slide Number Placeholder 3"/>
          <p:cNvSpPr>
            <a:spLocks noGrp="1"/>
          </p:cNvSpPr>
          <p:nvPr>
            <p:ph type="sldNum" sz="quarter" idx="10"/>
          </p:nvPr>
        </p:nvSpPr>
        <p:spPr/>
        <p:txBody>
          <a:bodyPr/>
          <a:lstStyle/>
          <a:p>
            <a:pPr defTabSz="947593">
              <a:defRPr/>
            </a:pPr>
            <a:fld id="{DEB92672-268D-4DB7-963C-35CDB23F1AD2}" type="slidenum">
              <a:rPr lang="da-DK">
                <a:solidFill>
                  <a:prstClr val="black"/>
                </a:solidFill>
                <a:latin typeface="Calibri" panose="020F0502020204030204"/>
              </a:rPr>
              <a:pPr defTabSz="947593">
                <a:defRPr/>
              </a:pPr>
              <a:t>28</a:t>
            </a:fld>
            <a:endParaRPr lang="da-DK">
              <a:solidFill>
                <a:prstClr val="black"/>
              </a:solidFill>
              <a:latin typeface="Calibri" panose="020F0502020204030204"/>
            </a:endParaRPr>
          </a:p>
        </p:txBody>
      </p:sp>
    </p:spTree>
    <p:extLst>
      <p:ext uri="{BB962C8B-B14F-4D97-AF65-F5344CB8AC3E}">
        <p14:creationId xmlns:p14="http://schemas.microsoft.com/office/powerpoint/2010/main" val="279734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797" marR="959438" defTabSz="947593">
              <a:lnSpc>
                <a:spcPct val="105000"/>
              </a:lnSpc>
              <a:spcBef>
                <a:spcPts val="83"/>
              </a:spcBef>
              <a:defRPr/>
            </a:pPr>
            <a:r>
              <a:rPr lang="da-DK" b="1" dirty="0">
                <a:solidFill>
                  <a:srgbClr val="231F20"/>
                </a:solidFill>
                <a:latin typeface="Calibri" panose="020F0502020204030204" pitchFamily="34" charset="0"/>
                <a:ea typeface="Calibri" panose="020F0502020204030204" pitchFamily="34" charset="0"/>
              </a:rPr>
              <a:t>Forklaring til slide: </a:t>
            </a:r>
          </a:p>
          <a:p>
            <a:pPr defTabSz="947593">
              <a:defRPr/>
            </a:pPr>
            <a:r>
              <a:rPr lang="da-DK" dirty="0">
                <a:solidFill>
                  <a:srgbClr val="231F20"/>
                </a:solidFill>
              </a:rPr>
              <a:t>Mødelederen introducerer blok 2 og det efterfølgende gruppearbejde, der foregår i to omgange:</a:t>
            </a:r>
            <a:endParaRPr lang="da-DK" dirty="0"/>
          </a:p>
          <a:p>
            <a:pPr marL="171450" indent="-171450" defTabSz="947593">
              <a:buFont typeface="Arial"/>
              <a:buChar char="•"/>
              <a:defRPr/>
            </a:pPr>
            <a:r>
              <a:rPr lang="da-DK" b="1" dirty="0">
                <a:solidFill>
                  <a:srgbClr val="231F20"/>
                </a:solidFill>
              </a:rPr>
              <a:t>Gennemgang af klyngens ydelsesdata (5 min.):</a:t>
            </a:r>
            <a:endParaRPr lang="da-DK" b="1" dirty="0"/>
          </a:p>
          <a:p>
            <a:pPr marL="628650" lvl="1" indent="-171450" defTabSz="947593">
              <a:buFont typeface="Arial"/>
              <a:buChar char="•"/>
              <a:defRPr/>
            </a:pPr>
            <a:r>
              <a:rPr lang="da-DK" dirty="0">
                <a:solidFill>
                  <a:srgbClr val="231F20"/>
                </a:solidFill>
              </a:rPr>
              <a:t>Antal udførte </a:t>
            </a:r>
            <a:r>
              <a:rPr lang="da-DK" dirty="0" err="1">
                <a:solidFill>
                  <a:srgbClr val="231F20"/>
                </a:solidFill>
              </a:rPr>
              <a:t>helicobacter</a:t>
            </a:r>
            <a:r>
              <a:rPr lang="da-DK" dirty="0">
                <a:solidFill>
                  <a:srgbClr val="231F20"/>
                </a:solidFill>
              </a:rPr>
              <a:t> </a:t>
            </a:r>
            <a:r>
              <a:rPr lang="da-DK" dirty="0" err="1">
                <a:solidFill>
                  <a:srgbClr val="231F20"/>
                </a:solidFill>
              </a:rPr>
              <a:t>pylori</a:t>
            </a:r>
            <a:r>
              <a:rPr lang="da-DK" dirty="0">
                <a:solidFill>
                  <a:srgbClr val="231F20"/>
                </a:solidFill>
              </a:rPr>
              <a:t>-test</a:t>
            </a:r>
            <a:endParaRPr lang="da-DK" dirty="0"/>
          </a:p>
          <a:p>
            <a:pPr marL="628650" lvl="1" indent="-171450" defTabSz="947593">
              <a:buFont typeface="Arial"/>
              <a:buChar char="•"/>
              <a:defRPr/>
            </a:pPr>
            <a:r>
              <a:rPr lang="da-DK" dirty="0">
                <a:solidFill>
                  <a:srgbClr val="231F20"/>
                </a:solidFill>
              </a:rPr>
              <a:t>Antal udførte </a:t>
            </a:r>
            <a:r>
              <a:rPr lang="da-DK" dirty="0" err="1">
                <a:solidFill>
                  <a:srgbClr val="231F20"/>
                </a:solidFill>
              </a:rPr>
              <a:t>gastroskopier</a:t>
            </a:r>
            <a:endParaRPr lang="da-DK" dirty="0" err="1"/>
          </a:p>
          <a:p>
            <a:pPr marL="171450" indent="-171450" defTabSz="947593">
              <a:buFont typeface="Arial"/>
              <a:buChar char="•"/>
              <a:defRPr/>
            </a:pPr>
            <a:r>
              <a:rPr lang="da-DK" b="1" dirty="0">
                <a:solidFill>
                  <a:srgbClr val="231F20"/>
                </a:solidFill>
              </a:rPr>
              <a:t>Sidemandsmandssamtale (15 min.)</a:t>
            </a:r>
            <a:endParaRPr lang="da-DK" dirty="0"/>
          </a:p>
          <a:p>
            <a:pPr marL="171450" indent="-171450" defTabSz="947593">
              <a:buFont typeface="Arial"/>
              <a:buChar char="•"/>
              <a:defRPr/>
            </a:pPr>
            <a:r>
              <a:rPr lang="da-DK" b="1" dirty="0">
                <a:solidFill>
                  <a:srgbClr val="231F20"/>
                </a:solidFill>
              </a:rPr>
              <a:t>Opsamling i plenum (10 min.)</a:t>
            </a:r>
            <a:endParaRPr lang="da-DK" b="1" dirty="0"/>
          </a:p>
          <a:p>
            <a:pPr marL="171450" indent="-171450" defTabSz="947593">
              <a:buFont typeface="Arial"/>
              <a:buChar char="•"/>
              <a:defRPr/>
            </a:pPr>
            <a:r>
              <a:rPr lang="da-DK" b="1" dirty="0">
                <a:solidFill>
                  <a:srgbClr val="231F20"/>
                </a:solidFill>
              </a:rPr>
              <a:t>Refleksion og notering i mødenoter (5 min.)</a:t>
            </a:r>
            <a:endParaRPr lang="da-DK" dirty="0"/>
          </a:p>
          <a:p>
            <a:pPr defTabSz="947593">
              <a:defRPr/>
            </a:pPr>
            <a:r>
              <a:rPr lang="da-DK" dirty="0">
                <a:solidFill>
                  <a:srgbClr val="231F20"/>
                </a:solidFill>
              </a:rPr>
              <a:t>I alt er der afsat 30 min. til blok 2.</a:t>
            </a:r>
            <a:endParaRPr lang="da-DK" dirty="0"/>
          </a:p>
          <a:p>
            <a:pPr marL="142240" marR="958850" defTabSz="947593">
              <a:lnSpc>
                <a:spcPct val="105000"/>
              </a:lnSpc>
              <a:spcBef>
                <a:spcPts val="83"/>
              </a:spcBef>
              <a:defRPr/>
            </a:pPr>
            <a:endParaRPr lang="da-DK" dirty="0">
              <a:solidFill>
                <a:srgbClr val="231F20"/>
              </a:solidFill>
              <a:latin typeface="Calibri" panose="020F0502020204030204" pitchFamily="34" charset="0"/>
              <a:ea typeface="Calibri" panose="020F0502020204030204" pitchFamily="34" charset="0"/>
              <a:cs typeface="Calibri"/>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412635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Forklaring til slide:</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Denne klyngepakke fra KiAP tager udgangspunkt i en klyngepakke, der er blevet udarbejdet af Region Syddanmark / Syd-KIP. </a:t>
            </a:r>
          </a:p>
          <a:p>
            <a:pPr defTabSz="947593">
              <a:defRPr/>
            </a:pPr>
            <a:endParaRPr lang="da-DK" b="1"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Forslag til, hvad du kan sige:</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Klyngepakken har udover materialet fra Region Syddanmark udgangspunkt i </a:t>
            </a:r>
            <a:r>
              <a:rPr lang="da-DK" dirty="0" err="1">
                <a:latin typeface="Calibri" panose="020F0502020204030204" pitchFamily="34" charset="0"/>
                <a:ea typeface="Calibri" panose="020F0502020204030204" pitchFamily="34" charset="0"/>
                <a:cs typeface="Times New Roman" panose="02020603050405020304" pitchFamily="18" charset="0"/>
              </a:rPr>
              <a:t>DSAM’s</a:t>
            </a:r>
            <a:r>
              <a:rPr lang="da-DK" dirty="0">
                <a:latin typeface="Calibri" panose="020F0502020204030204" pitchFamily="34" charset="0"/>
                <a:ea typeface="Calibri" panose="020F0502020204030204" pitchFamily="34" charset="0"/>
                <a:cs typeface="Times New Roman" panose="02020603050405020304" pitchFamily="18" charset="0"/>
              </a:rPr>
              <a:t> kliniske vejledning på området (2021). To af forfatterne til </a:t>
            </a:r>
            <a:r>
              <a:rPr lang="da-DK" dirty="0" err="1">
                <a:latin typeface="Calibri" panose="020F0502020204030204" pitchFamily="34" charset="0"/>
                <a:ea typeface="Calibri" panose="020F0502020204030204" pitchFamily="34" charset="0"/>
                <a:cs typeface="Times New Roman" panose="02020603050405020304" pitchFamily="18" charset="0"/>
              </a:rPr>
              <a:t>DSAM’s</a:t>
            </a:r>
            <a:r>
              <a:rPr lang="da-DK" dirty="0">
                <a:latin typeface="Calibri" panose="020F0502020204030204" pitchFamily="34" charset="0"/>
                <a:ea typeface="Calibri" panose="020F0502020204030204" pitchFamily="34" charset="0"/>
                <a:cs typeface="Times New Roman" panose="02020603050405020304" pitchFamily="18" charset="0"/>
              </a:rPr>
              <a:t> vejledning - </a:t>
            </a:r>
            <a:r>
              <a:rPr lang="da-DK" dirty="0"/>
              <a:t>Dorte Ejg </a:t>
            </a:r>
            <a:r>
              <a:rPr lang="da-DK" dirty="0" err="1"/>
              <a:t>Jarbøll</a:t>
            </a:r>
            <a:r>
              <a:rPr lang="da-DK" dirty="0"/>
              <a:t> og Peter Fentz Haastrup – vil i se i to videoer på mødet i dag. </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Hovedpointerne fra </a:t>
            </a:r>
            <a:r>
              <a:rPr lang="da-DK" dirty="0" err="1">
                <a:latin typeface="Calibri" panose="020F0502020204030204" pitchFamily="34" charset="0"/>
                <a:ea typeface="Calibri" panose="020F0502020204030204" pitchFamily="34" charset="0"/>
                <a:cs typeface="Times New Roman" panose="02020603050405020304" pitchFamily="18" charset="0"/>
              </a:rPr>
              <a:t>DSAM’s</a:t>
            </a:r>
            <a:r>
              <a:rPr lang="da-DK" dirty="0">
                <a:latin typeface="Calibri" panose="020F0502020204030204" pitchFamily="34" charset="0"/>
                <a:ea typeface="Calibri" panose="020F0502020204030204" pitchFamily="34" charset="0"/>
                <a:cs typeface="Times New Roman" panose="02020603050405020304" pitchFamily="18" charset="0"/>
              </a:rPr>
              <a:t> vejledning er samlet i en Quickguide og et </a:t>
            </a:r>
            <a:r>
              <a:rPr lang="da-DK" dirty="0" err="1">
                <a:latin typeface="Calibri" panose="020F0502020204030204" pitchFamily="34" charset="0"/>
                <a:ea typeface="Calibri" panose="020F0502020204030204" pitchFamily="34" charset="0"/>
                <a:cs typeface="Times New Roman" panose="02020603050405020304" pitchFamily="18" charset="0"/>
              </a:rPr>
              <a:t>flowchart</a:t>
            </a:r>
            <a:r>
              <a:rPr lang="da-DK" dirty="0">
                <a:latin typeface="Calibri" panose="020F0502020204030204" pitchFamily="34" charset="0"/>
                <a:ea typeface="Calibri" panose="020F0502020204030204" pitchFamily="34" charset="0"/>
                <a:cs typeface="Times New Roman" panose="02020603050405020304" pitchFamily="18" charset="0"/>
              </a:rPr>
              <a:t>, der udleveres sammen med data på mødet i dag.  </a:t>
            </a: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539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1" i="0" kern="1200">
                <a:solidFill>
                  <a:schemeClr val="tx1"/>
                </a:solidFill>
                <a:effectLst/>
                <a:latin typeface="+mn-lt"/>
                <a:ea typeface="+mn-ea"/>
                <a:cs typeface="+mn-cs"/>
              </a:rPr>
              <a:t>Forklaring til slide:</a:t>
            </a:r>
          </a:p>
          <a:p>
            <a:pPr marL="0" marR="991235" lvl="0" indent="0" algn="l" defTabSz="914400" rtl="0" eaLnBrk="1" fontAlgn="auto" latinLnBrk="0" hangingPunct="1">
              <a:lnSpc>
                <a:spcPct val="110000"/>
              </a:lnSpc>
              <a:spcBef>
                <a:spcPts val="0"/>
              </a:spcBef>
              <a:spcAft>
                <a:spcPts val="0"/>
              </a:spcAft>
              <a:buClrTx/>
              <a:buSzTx/>
              <a:buFontTx/>
              <a:buNone/>
              <a:tabLst/>
              <a:defRPr/>
            </a:pPr>
            <a:r>
              <a:rPr lang="da-DK"/>
              <a:t>Dorte Ejg Jarbøl og Peter Fentz Haastrup fortæller i videoen brugen af </a:t>
            </a:r>
            <a:r>
              <a:rPr lang="da-DK" err="1"/>
              <a:t>helicobater</a:t>
            </a:r>
            <a:r>
              <a:rPr lang="da-DK"/>
              <a:t> test og </a:t>
            </a:r>
            <a:r>
              <a:rPr lang="da-DK" err="1"/>
              <a:t>gastroskopier</a:t>
            </a:r>
            <a:r>
              <a:rPr lang="da-DK"/>
              <a:t>. </a:t>
            </a:r>
            <a:endParaRPr lang="da-DK" sz="1200" b="1" i="0" u="none" spc="-15">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1" i="0" u="none" spc="-15">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1" i="0" u="none" spc="-15">
              <a:solidFill>
                <a:srgbClr val="231F2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540682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a-DK" b="1" dirty="0"/>
              <a:t>Forklaring til slide – og vigtige afklarende spørgsmål om gastroskopi og </a:t>
            </a:r>
            <a:r>
              <a:rPr lang="da-DK" b="1" dirty="0" err="1"/>
              <a:t>helicobater</a:t>
            </a:r>
            <a:r>
              <a:rPr lang="da-DK" b="1" dirty="0"/>
              <a:t> </a:t>
            </a:r>
            <a:r>
              <a:rPr lang="da-DK" b="1" dirty="0" err="1"/>
              <a:t>pylori</a:t>
            </a:r>
            <a:r>
              <a:rPr lang="da-DK" b="1" dirty="0"/>
              <a:t>-test:</a:t>
            </a:r>
          </a:p>
          <a:p>
            <a:r>
              <a:rPr lang="da-DK" dirty="0"/>
              <a:t>På denne slide opsummeres de pointer, som Dorte </a:t>
            </a:r>
            <a:r>
              <a:rPr lang="da-DK" dirty="0" err="1"/>
              <a:t>Ejg</a:t>
            </a:r>
            <a:r>
              <a:rPr lang="da-DK" dirty="0"/>
              <a:t> </a:t>
            </a:r>
            <a:r>
              <a:rPr lang="da-DK" dirty="0" err="1"/>
              <a:t>Jarbøl</a:t>
            </a:r>
            <a:r>
              <a:rPr lang="da-DK" dirty="0"/>
              <a:t> og Peter Fentz Haastrup fremlagde i videoen. Du kan eventuelt gennemgå dem igen, inden du viser datatrækkene for klyngen. Ellers kan du springe dem over.</a:t>
            </a:r>
            <a:endParaRPr lang="da-DK" dirty="0">
              <a:cs typeface="Calibri"/>
            </a:endParaRPr>
          </a:p>
          <a:p>
            <a:endParaRPr lang="da-DK" dirty="0"/>
          </a:p>
          <a:p>
            <a:pPr marL="0" algn="l" defTabSz="914400" rtl="0" eaLnBrk="1" latinLnBrk="0" hangingPunct="1"/>
            <a:r>
              <a:rPr lang="da-DK" sz="1200" b="1" u="sng" kern="1200" dirty="0">
                <a:solidFill>
                  <a:schemeClr val="tx1"/>
                </a:solidFill>
                <a:latin typeface="+mn-lt"/>
                <a:ea typeface="+mn-ea"/>
                <a:cs typeface="+mn-cs"/>
              </a:rPr>
              <a:t>Det er vigtigt at pointere at ikke alle over 45 år skal henvises til gastroskopi</a:t>
            </a:r>
          </a:p>
          <a:p>
            <a:r>
              <a:rPr lang="da-DK" kern="1200"/>
              <a:t>Dem</a:t>
            </a:r>
            <a:r>
              <a:rPr lang="da-DK"/>
              <a:t>,</a:t>
            </a:r>
            <a:r>
              <a:rPr lang="da-DK" kern="1200"/>
              <a:t> hvor </a:t>
            </a:r>
            <a:r>
              <a:rPr lang="da-DK"/>
              <a:t>der </a:t>
            </a:r>
            <a:r>
              <a:rPr lang="da-DK" kern="1200"/>
              <a:t>i retningslinjerne </a:t>
            </a:r>
            <a:r>
              <a:rPr lang="da-DK"/>
              <a:t>anbefales </a:t>
            </a:r>
            <a:r>
              <a:rPr lang="da-DK" kern="1200"/>
              <a:t>gastroskopi</a:t>
            </a:r>
            <a:r>
              <a:rPr lang="da-DK"/>
              <a:t>,</a:t>
            </a:r>
            <a:r>
              <a:rPr lang="da-DK" kern="1200"/>
              <a:t> er patienter over 45 år med nyopståede eller væsentlig </a:t>
            </a:r>
            <a:r>
              <a:rPr lang="da-DK"/>
              <a:t>ændrede </a:t>
            </a:r>
            <a:r>
              <a:rPr lang="da-DK" kern="1200"/>
              <a:t>symptomer </a:t>
            </a:r>
            <a:r>
              <a:rPr lang="da-DK"/>
              <a:t>– </a:t>
            </a:r>
            <a:r>
              <a:rPr lang="da-DK" kern="1200"/>
              <a:t>herunder også dem</a:t>
            </a:r>
            <a:r>
              <a:rPr lang="da-DK"/>
              <a:t>, hvor</a:t>
            </a:r>
            <a:r>
              <a:rPr lang="da-DK" kern="1200"/>
              <a:t> hidtil effektiv behandling ikke længere er </a:t>
            </a:r>
            <a:r>
              <a:rPr lang="da-DK"/>
              <a:t>tilstrækkelig </a:t>
            </a:r>
            <a:r>
              <a:rPr lang="da-DK" kern="1200"/>
              <a:t>(f.eks. ældre med stigende behov for PPI).</a:t>
            </a:r>
            <a:endParaRPr lang="da-DK"/>
          </a:p>
          <a:p>
            <a:endParaRPr lang="da-DK" dirty="0"/>
          </a:p>
          <a:p>
            <a:r>
              <a:rPr lang="da-DK" kern="1200" dirty="0"/>
              <a:t>Aldersgrænsen på 45 år er arbitrær</a:t>
            </a:r>
            <a:r>
              <a:rPr lang="da-DK" dirty="0"/>
              <a:t>; </a:t>
            </a:r>
            <a:r>
              <a:rPr lang="da-DK" kern="1200" dirty="0"/>
              <a:t>i andre lande er </a:t>
            </a:r>
            <a:r>
              <a:rPr lang="da-DK" dirty="0"/>
              <a:t>den </a:t>
            </a:r>
            <a:r>
              <a:rPr lang="da-DK" kern="1200" dirty="0"/>
              <a:t>f.eks. 50 eller 55 år, men </a:t>
            </a:r>
            <a:r>
              <a:rPr lang="da-DK" dirty="0"/>
              <a:t>den </a:t>
            </a:r>
            <a:r>
              <a:rPr lang="da-DK" kern="1200" dirty="0"/>
              <a:t>hedder nu engang 45 år i </a:t>
            </a:r>
            <a:r>
              <a:rPr lang="da-DK" kern="1200" dirty="0" err="1"/>
              <a:t>SST’s</a:t>
            </a:r>
            <a:r>
              <a:rPr lang="da-DK" kern="1200" dirty="0"/>
              <a:t> kræftpakkebeskrivelse, </a:t>
            </a:r>
            <a:r>
              <a:rPr lang="da-DK" dirty="0"/>
              <a:t>og derfor er </a:t>
            </a:r>
            <a:r>
              <a:rPr lang="da-DK" kern="1200" dirty="0"/>
              <a:t>den fastholdt i DSAM, selvom risikoen for cancer blandt de yngste &gt;45 år er meget lav.</a:t>
            </a:r>
            <a:endParaRPr lang="da-DK" dirty="0"/>
          </a:p>
          <a:p>
            <a:endParaRPr lang="da-DK" dirty="0"/>
          </a:p>
          <a:p>
            <a:r>
              <a:rPr lang="da-DK" kern="1200" dirty="0"/>
              <a:t>Årsagen til anbefalingen er, at øvre </a:t>
            </a:r>
            <a:r>
              <a:rPr lang="da-DK" dirty="0"/>
              <a:t>GI-cancer </a:t>
            </a:r>
            <a:r>
              <a:rPr lang="da-DK" kern="1200" dirty="0"/>
              <a:t>giver meget vage symptomer i begyndelsen</a:t>
            </a:r>
            <a:r>
              <a:rPr lang="da-DK" dirty="0"/>
              <a:t>,</a:t>
            </a:r>
            <a:r>
              <a:rPr lang="da-DK" kern="1200" dirty="0"/>
              <a:t> og funktionel dyspepsi </a:t>
            </a:r>
            <a:r>
              <a:rPr lang="da-DK" dirty="0"/>
              <a:t>debuterer </a:t>
            </a:r>
            <a:r>
              <a:rPr lang="da-DK" kern="1200" dirty="0"/>
              <a:t>oftest i yngre alder. Endvidere </a:t>
            </a:r>
            <a:r>
              <a:rPr lang="da-DK" dirty="0"/>
              <a:t>stiger </a:t>
            </a:r>
            <a:r>
              <a:rPr lang="da-DK" kern="1200" dirty="0"/>
              <a:t>risikoen for organisk årsag til symptomerne (ikke kun cancer) med alderen. Risikoen for organisk sygdom er større hos personer med symptomer end i en asymptomatisk baggrundspopulation. Mange vil selvfølgelig vise sig at have en normal gastroskopi</a:t>
            </a:r>
            <a:r>
              <a:rPr lang="da-DK" dirty="0"/>
              <a:t>. Her </a:t>
            </a:r>
            <a:r>
              <a:rPr lang="da-DK" kern="1200" dirty="0"/>
              <a:t>gælder det</a:t>
            </a:r>
            <a:r>
              <a:rPr lang="da-DK" dirty="0"/>
              <a:t>, ligesom</a:t>
            </a:r>
            <a:r>
              <a:rPr lang="da-DK" kern="1200" dirty="0"/>
              <a:t> for så mange af de andre kræftpakker</a:t>
            </a:r>
            <a:r>
              <a:rPr lang="da-DK" dirty="0"/>
              <a:t>,</a:t>
            </a:r>
            <a:r>
              <a:rPr lang="da-DK" kern="1200" dirty="0"/>
              <a:t> at mange skal undersøges for at finde de få syge, når canceren i de tidlige stadier ikke giver mere udtalte</a:t>
            </a:r>
            <a:r>
              <a:rPr lang="da-DK" dirty="0"/>
              <a:t> eller </a:t>
            </a:r>
            <a:r>
              <a:rPr lang="da-DK" kern="1200" dirty="0"/>
              <a:t>specifikke symptomer.</a:t>
            </a:r>
            <a:endParaRPr lang="da-DK" dirty="0">
              <a:cs typeface="Calibri"/>
            </a:endParaRPr>
          </a:p>
          <a:p>
            <a:endParaRPr lang="da-DK" dirty="0"/>
          </a:p>
          <a:p>
            <a:pPr algn="l" defTabSz="914400"/>
            <a:r>
              <a:rPr lang="da-DK" kern="1200" dirty="0"/>
              <a:t>Patienter, der i flere år har haft intermitterende eller vedvarende dyspepsisymptomer</a:t>
            </a:r>
            <a:r>
              <a:rPr lang="da-DK" dirty="0"/>
              <a:t>,</a:t>
            </a:r>
            <a:r>
              <a:rPr lang="da-DK" kern="1200" dirty="0"/>
              <a:t> skal altså ikke </a:t>
            </a:r>
            <a:r>
              <a:rPr lang="da-DK" kern="1200" dirty="0" err="1"/>
              <a:t>gastroskoperes</a:t>
            </a:r>
            <a:r>
              <a:rPr lang="da-DK" kern="1200" dirty="0"/>
              <a:t> efter </a:t>
            </a:r>
            <a:r>
              <a:rPr lang="da-DK" dirty="0"/>
              <a:t>45-års </a:t>
            </a:r>
            <a:r>
              <a:rPr lang="da-DK" kern="1200" dirty="0"/>
              <a:t>alderen</a:t>
            </a:r>
            <a:r>
              <a:rPr lang="da-DK" dirty="0"/>
              <a:t>, medmindre</a:t>
            </a:r>
            <a:r>
              <a:rPr lang="da-DK" kern="1200" dirty="0"/>
              <a:t> symptomerne ændrer sig væsentligt.</a:t>
            </a:r>
            <a:endParaRPr lang="da-DK" dirty="0"/>
          </a:p>
          <a:p>
            <a:pPr marL="0" algn="l" defTabSz="914400" rtl="0" eaLnBrk="1" latinLnBrk="0" hangingPunct="1"/>
            <a:r>
              <a:rPr lang="da-DK" sz="1200" kern="1200" dirty="0">
                <a:solidFill>
                  <a:schemeClr val="tx1"/>
                </a:solidFill>
                <a:latin typeface="+mn-lt"/>
                <a:ea typeface="+mn-ea"/>
                <a:cs typeface="+mn-cs"/>
              </a:rPr>
              <a:t> </a:t>
            </a:r>
          </a:p>
          <a:p>
            <a:pPr marL="0" algn="l" defTabSz="914400" rtl="0" eaLnBrk="1" latinLnBrk="0" hangingPunct="1"/>
            <a:r>
              <a:rPr lang="da-DK" sz="1200" b="1" u="sng" kern="1200" dirty="0">
                <a:solidFill>
                  <a:schemeClr val="tx1"/>
                </a:solidFill>
                <a:latin typeface="+mn-lt"/>
                <a:ea typeface="+mn-ea"/>
                <a:cs typeface="+mn-cs"/>
              </a:rPr>
              <a:t>Hvorfor indgår H. </a:t>
            </a:r>
            <a:r>
              <a:rPr lang="da-DK" sz="1200" b="1" u="sng" kern="1200" dirty="0" err="1">
                <a:solidFill>
                  <a:schemeClr val="tx1"/>
                </a:solidFill>
                <a:latin typeface="+mn-lt"/>
                <a:ea typeface="+mn-ea"/>
                <a:cs typeface="+mn-cs"/>
              </a:rPr>
              <a:t>pylori</a:t>
            </a:r>
            <a:r>
              <a:rPr lang="da-DK" sz="1200" b="1" u="sng" kern="1200" dirty="0">
                <a:solidFill>
                  <a:schemeClr val="tx1"/>
                </a:solidFill>
                <a:latin typeface="+mn-lt"/>
                <a:ea typeface="+mn-ea"/>
                <a:cs typeface="+mn-cs"/>
              </a:rPr>
              <a:t> test ikke i </a:t>
            </a:r>
            <a:r>
              <a:rPr lang="da-DK" sz="1200" b="1" u="sng" kern="1200" dirty="0" err="1">
                <a:solidFill>
                  <a:schemeClr val="tx1"/>
                </a:solidFill>
                <a:latin typeface="+mn-lt"/>
                <a:ea typeface="+mn-ea"/>
                <a:cs typeface="+mn-cs"/>
              </a:rPr>
              <a:t>Flowchartet</a:t>
            </a:r>
            <a:r>
              <a:rPr lang="da-DK" sz="1200" b="1" u="sng" kern="1200" dirty="0">
                <a:solidFill>
                  <a:schemeClr val="tx1"/>
                </a:solidFill>
                <a:latin typeface="+mn-lt"/>
                <a:ea typeface="+mn-ea"/>
                <a:cs typeface="+mn-cs"/>
              </a:rPr>
              <a:t> for dem over 45 der tidligere ”har haft lidt med maven” - hvordan skal de gribes an?</a:t>
            </a:r>
          </a:p>
          <a:p>
            <a:r>
              <a:rPr lang="da-DK" dirty="0" err="1"/>
              <a:t>Helicobacter</a:t>
            </a:r>
            <a:r>
              <a:rPr lang="da-DK" dirty="0"/>
              <a:t> test-and-</a:t>
            </a:r>
            <a:r>
              <a:rPr lang="da-DK" dirty="0" err="1"/>
              <a:t>treat</a:t>
            </a:r>
            <a:r>
              <a:rPr lang="da-DK" dirty="0"/>
              <a:t>-strategien </a:t>
            </a:r>
            <a:r>
              <a:rPr lang="da-DK" kern="1200" dirty="0"/>
              <a:t>er primært undersøgt hos patienter under 50 år, så der er ikke evidens for at anbefale den som primær strategi i </a:t>
            </a:r>
            <a:r>
              <a:rPr lang="da-DK" dirty="0"/>
              <a:t>denne </a:t>
            </a:r>
            <a:r>
              <a:rPr lang="da-DK" kern="1200" dirty="0"/>
              <a:t>aldersgruppe.</a:t>
            </a:r>
            <a:endParaRPr lang="da-DK" dirty="0">
              <a:cs typeface="Calibri"/>
            </a:endParaRPr>
          </a:p>
          <a:p>
            <a:r>
              <a:rPr lang="da-DK" kern="1200" dirty="0"/>
              <a:t>Det vil derfor være en pragmatisk vurdering, om man vil kende </a:t>
            </a:r>
            <a:r>
              <a:rPr lang="da-DK" kern="1200" dirty="0" err="1"/>
              <a:t>Hp</a:t>
            </a:r>
            <a:r>
              <a:rPr lang="da-DK" kern="1200" dirty="0"/>
              <a:t>-status og </a:t>
            </a:r>
            <a:r>
              <a:rPr lang="da-DK" kern="1200" dirty="0" err="1"/>
              <a:t>eradikere</a:t>
            </a:r>
            <a:r>
              <a:rPr lang="da-DK" kern="1200" dirty="0"/>
              <a:t> bakterien, hvis den er til stede. Argumentet er</a:t>
            </a:r>
            <a:r>
              <a:rPr lang="da-DK" dirty="0"/>
              <a:t>,</a:t>
            </a:r>
            <a:r>
              <a:rPr lang="da-DK" kern="1200" dirty="0"/>
              <a:t> som hos de </a:t>
            </a:r>
            <a:r>
              <a:rPr lang="da-DK" dirty="0"/>
              <a:t>yngre</a:t>
            </a:r>
            <a:r>
              <a:rPr lang="da-DK" kern="1200" dirty="0"/>
              <a:t>, at hvis symptomerne </a:t>
            </a:r>
            <a:r>
              <a:rPr lang="da-DK" dirty="0"/>
              <a:t>skyldes </a:t>
            </a:r>
            <a:r>
              <a:rPr lang="da-DK" kern="1200" dirty="0"/>
              <a:t>et HP-associeret ulcus, vil man behandle det med tre-stofbehandlingen.</a:t>
            </a:r>
            <a:endParaRPr lang="da-DK" dirty="0">
              <a:cs typeface="Calibri"/>
            </a:endParaRPr>
          </a:p>
          <a:p>
            <a:pPr marL="0" algn="l" defTabSz="914400"/>
            <a:endParaRPr lang="da-DK" sz="1200" kern="1200" dirty="0">
              <a:solidFill>
                <a:schemeClr val="tx1"/>
              </a:solidFill>
              <a:latin typeface="+mn-lt"/>
              <a:cs typeface="Calibri"/>
            </a:endParaRPr>
          </a:p>
          <a:p>
            <a:r>
              <a:rPr lang="da-DK" dirty="0"/>
              <a:t> </a:t>
            </a:r>
            <a:endParaRPr lang="da-DK" i="0" dirty="0"/>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1650551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Forklaring til slide:</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Her ses variationen mellem klyngens læger for antallet af udførte </a:t>
            </a:r>
            <a:r>
              <a:rPr lang="da-DK" dirty="0" err="1">
                <a:latin typeface="Calibri" panose="020F0502020204030204" pitchFamily="34" charset="0"/>
                <a:ea typeface="Calibri" panose="020F0502020204030204" pitchFamily="34" charset="0"/>
                <a:cs typeface="Times New Roman" panose="02020603050405020304" pitchFamily="18" charset="0"/>
              </a:rPr>
              <a:t>helicobacter</a:t>
            </a:r>
            <a:r>
              <a:rPr lang="da-DK" dirty="0">
                <a:latin typeface="Calibri" panose="020F0502020204030204" pitchFamily="34" charset="0"/>
                <a:ea typeface="Calibri" panose="020F0502020204030204" pitchFamily="34" charset="0"/>
                <a:cs typeface="Times New Roman" panose="02020603050405020304" pitchFamily="18" charset="0"/>
              </a:rPr>
              <a:t> </a:t>
            </a:r>
            <a:r>
              <a:rPr lang="da-DK" dirty="0" err="1">
                <a:latin typeface="Calibri" panose="020F0502020204030204" pitchFamily="34" charset="0"/>
                <a:ea typeface="Calibri" panose="020F0502020204030204" pitchFamily="34" charset="0"/>
                <a:cs typeface="Times New Roman" panose="02020603050405020304" pitchFamily="18" charset="0"/>
              </a:rPr>
              <a:t>pulori</a:t>
            </a:r>
            <a:r>
              <a:rPr lang="da-DK" dirty="0">
                <a:latin typeface="Calibri" panose="020F0502020204030204" pitchFamily="34" charset="0"/>
                <a:ea typeface="Calibri" panose="020F0502020204030204" pitchFamily="34" charset="0"/>
                <a:cs typeface="Times New Roman" panose="02020603050405020304" pitchFamily="18" charset="0"/>
              </a:rPr>
              <a:t>-test.</a:t>
            </a: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4260209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Forklaring til slide:</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Her ses variationen mellem klyngens læger for antallet af udførte </a:t>
            </a:r>
            <a:r>
              <a:rPr lang="da-DK" dirty="0" err="1">
                <a:latin typeface="Calibri" panose="020F0502020204030204" pitchFamily="34" charset="0"/>
                <a:ea typeface="Calibri" panose="020F0502020204030204" pitchFamily="34" charset="0"/>
                <a:cs typeface="Times New Roman" panose="02020603050405020304" pitchFamily="18" charset="0"/>
              </a:rPr>
              <a:t>gastroskopier</a:t>
            </a:r>
            <a:r>
              <a:rPr lang="da-DK" dirty="0">
                <a:latin typeface="Calibri" panose="020F0502020204030204" pitchFamily="34" charset="0"/>
                <a:ea typeface="Calibri" panose="020F0502020204030204" pitchFamily="34" charset="0"/>
                <a:cs typeface="Times New Roman" panose="02020603050405020304" pitchFamily="18" charset="0"/>
              </a:rPr>
              <a:t>.</a:t>
            </a: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33</a:t>
            </a:fld>
            <a:endParaRPr lang="da-DK"/>
          </a:p>
        </p:txBody>
      </p:sp>
    </p:spTree>
    <p:extLst>
      <p:ext uri="{BB962C8B-B14F-4D97-AF65-F5344CB8AC3E}">
        <p14:creationId xmlns:p14="http://schemas.microsoft.com/office/powerpoint/2010/main" val="2323718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Forklaring til slide:</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Sæt gang i samtalerne, hvor mødedeltagerne besvarer spørgsmålene til målepunkt 5 og 6</a:t>
            </a: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pPr marL="142797" marR="959438">
              <a:lnSpc>
                <a:spcPct val="105000"/>
              </a:lnSpc>
              <a:spcBef>
                <a:spcPts val="83"/>
              </a:spcBef>
            </a:pPr>
            <a:endParaRPr lang="da-DK" dirty="0">
              <a:solidFill>
                <a:srgbClr val="231F2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2250719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Forklaring til slide:</a:t>
            </a: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solidFill>
                  <a:srgbClr val="231F20"/>
                </a:solidFill>
                <a:latin typeface="Calibri"/>
                <a:ea typeface="Calibri" panose="020F0502020204030204" pitchFamily="34" charset="0"/>
                <a:cs typeface="Calibri"/>
              </a:rPr>
              <a:t>Gennemgå i plenum, hvad der er blevet talt om </a:t>
            </a: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pPr marL="142797" marR="959438">
              <a:lnSpc>
                <a:spcPct val="105000"/>
              </a:lnSpc>
              <a:spcBef>
                <a:spcPts val="83"/>
              </a:spcBef>
            </a:pPr>
            <a:endParaRPr lang="da-DK" dirty="0">
              <a:solidFill>
                <a:srgbClr val="231F2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3448949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solidFill>
                  <a:srgbClr val="231F20"/>
                </a:solidFill>
                <a:latin typeface="Calibri" panose="020F0502020204030204" pitchFamily="34" charset="0"/>
                <a:ea typeface="Calibri" panose="020F0502020204030204" pitchFamily="34" charset="0"/>
              </a:rPr>
              <a:t>Forklaring til slide:</a:t>
            </a:r>
          </a:p>
          <a:p>
            <a:pPr defTabSz="947593">
              <a:defRPr/>
            </a:pPr>
            <a:r>
              <a:rPr lang="da-DK" kern="1200" dirty="0">
                <a:solidFill>
                  <a:srgbClr val="231F20"/>
                </a:solidFill>
              </a:rPr>
              <a:t>Mødelederen </a:t>
            </a:r>
            <a:r>
              <a:rPr lang="da-DK" dirty="0">
                <a:solidFill>
                  <a:srgbClr val="231F20"/>
                </a:solidFill>
              </a:rPr>
              <a:t>introducerer </a:t>
            </a:r>
            <a:r>
              <a:rPr lang="da-DK" kern="1200" dirty="0">
                <a:solidFill>
                  <a:srgbClr val="231F20"/>
                </a:solidFill>
              </a:rPr>
              <a:t>formålet med blok 3: Deltagerne skal nu, med udgangspunkt i blok 1 og 2, det gennemgåede data og de diskussioner</a:t>
            </a:r>
            <a:r>
              <a:rPr lang="da-DK" dirty="0">
                <a:solidFill>
                  <a:srgbClr val="231F20"/>
                </a:solidFill>
              </a:rPr>
              <a:t>,</a:t>
            </a:r>
            <a:r>
              <a:rPr lang="da-DK" kern="1200" dirty="0">
                <a:solidFill>
                  <a:srgbClr val="231F20"/>
                </a:solidFill>
              </a:rPr>
              <a:t> der har været på mødet, drøfte, om der er behov for ændringer i egen praksis.</a:t>
            </a:r>
            <a:endParaRPr lang="da-DK" dirty="0"/>
          </a:p>
          <a:p>
            <a:pPr defTabSz="947593">
              <a:defRPr/>
            </a:pPr>
            <a:endParaRPr lang="da-DK" b="1" dirty="0">
              <a:solidFill>
                <a:srgbClr val="231F20"/>
              </a:solidFill>
              <a:cs typeface="Calibri"/>
            </a:endParaRPr>
          </a:p>
          <a:p>
            <a:pPr defTabSz="947593">
              <a:defRPr/>
            </a:pPr>
            <a:r>
              <a:rPr lang="da-DK" b="1" dirty="0">
                <a:solidFill>
                  <a:srgbClr val="231F20"/>
                </a:solidFill>
              </a:rPr>
              <a:t>Kolleger fra samme praksis sidder sammen, og sololæger sidder sammen.</a:t>
            </a:r>
            <a:endParaRPr lang="da-DK" b="1" dirty="0">
              <a:cs typeface="Calibri"/>
            </a:endParaRPr>
          </a:p>
          <a:p>
            <a:pPr defTabSz="947593">
              <a:defRPr/>
            </a:pPr>
            <a:endParaRPr lang="da-DK" b="1" dirty="0">
              <a:solidFill>
                <a:srgbClr val="231F20"/>
              </a:solidFill>
            </a:endParaRPr>
          </a:p>
          <a:p>
            <a:pPr defTabSz="947593">
              <a:defRPr/>
            </a:pPr>
            <a:r>
              <a:rPr lang="da-DK" dirty="0">
                <a:solidFill>
                  <a:srgbClr val="231F20"/>
                </a:solidFill>
              </a:rPr>
              <a:t>Uddel de ark, der er påtrykt ydernummer og kliniknavn på forsiden. På bagsiden kan mødedeltagerne se, hvilket nummer deres klinik har i søjlediagrammerne. Det giver mulighed for at vurdere, om der er noget, de vil ændre på efter klyngemødet.</a:t>
            </a:r>
            <a:endParaRPr lang="da-DK" dirty="0"/>
          </a:p>
          <a:p>
            <a:pPr marL="285750" indent="-285750">
              <a:buFont typeface="Arial"/>
              <a:buChar char="•"/>
            </a:pPr>
            <a:r>
              <a:rPr lang="da-DK" dirty="0">
                <a:solidFill>
                  <a:srgbClr val="231F20"/>
                </a:solidFill>
              </a:rPr>
              <a:t>Deltagerne sætter sig sammen med kolleger og udfylder implementeringsplanen på baggrund af drøftelserne om, hvorvidt der er noget, de vil ændre efter klyngemødet.</a:t>
            </a:r>
            <a:endParaRPr lang="da-DK" dirty="0"/>
          </a:p>
          <a:p>
            <a:pPr marL="285750" indent="-285750">
              <a:buFont typeface="Arial"/>
              <a:buChar char="•"/>
            </a:pPr>
            <a:r>
              <a:rPr lang="da-DK" dirty="0">
                <a:solidFill>
                  <a:srgbClr val="231F20"/>
                </a:solidFill>
              </a:rPr>
              <a:t>Herefter bruges 10 minutter i plenum (slide 36).</a:t>
            </a:r>
            <a:endParaRPr lang="da-DK" dirty="0"/>
          </a:p>
          <a:p>
            <a:pPr marL="285750" indent="-285750">
              <a:buFont typeface="Arial"/>
              <a:buChar char="•"/>
            </a:pPr>
            <a:r>
              <a:rPr lang="da-DK" dirty="0">
                <a:solidFill>
                  <a:srgbClr val="231F20"/>
                </a:solidFill>
              </a:rPr>
              <a:t>Til slut aftaler klyngen, hvornår der skal følges op på data (slide 37).</a:t>
            </a:r>
            <a:endParaRPr lang="da-DK" dirty="0"/>
          </a:p>
          <a:p>
            <a:pPr marL="285750" indent="-285750">
              <a:buFont typeface="Arial"/>
              <a:buChar char="•"/>
            </a:pPr>
            <a:r>
              <a:rPr lang="da-DK" dirty="0">
                <a:solidFill>
                  <a:srgbClr val="231F20"/>
                </a:solidFill>
              </a:rPr>
              <a:t>Fortæl kort om mulighederne for at arbejde videre med området ved at bruge PLO-E’s KGE-modul om dyspepsi (slide 38).</a:t>
            </a:r>
            <a:endParaRPr lang="da-DK" dirty="0"/>
          </a:p>
          <a:p>
            <a:pPr defTabSz="947593">
              <a:defRPr/>
            </a:pPr>
            <a:endParaRPr lang="da-DK" dirty="0">
              <a:solidFill>
                <a:srgbClr val="231F20"/>
              </a:solidFill>
            </a:endParaRPr>
          </a:p>
          <a:p>
            <a:pPr defTabSz="947593">
              <a:defRPr/>
            </a:pPr>
            <a:r>
              <a:rPr lang="da-DK" dirty="0">
                <a:solidFill>
                  <a:srgbClr val="231F20"/>
                </a:solidFill>
              </a:rPr>
              <a:t>I alt er der afsat 25 minutter til blok 3.</a:t>
            </a:r>
            <a:endParaRPr lang="da-DK" dirty="0"/>
          </a:p>
          <a:p>
            <a:pPr defTabSz="947593">
              <a:defRPr/>
            </a:pPr>
            <a:endParaRPr lang="da-DK" sz="1000" dirty="0">
              <a:solidFill>
                <a:srgbClr val="231F20"/>
              </a:solidFill>
              <a:latin typeface="Calibri" panose="020F0502020204030204" pitchFamily="34" charset="0"/>
              <a:cs typeface="Calibri"/>
            </a:endParaRP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36</a:t>
            </a:fld>
            <a:endParaRPr lang="da-DK"/>
          </a:p>
        </p:txBody>
      </p:sp>
    </p:spTree>
    <p:extLst>
      <p:ext uri="{BB962C8B-B14F-4D97-AF65-F5344CB8AC3E}">
        <p14:creationId xmlns:p14="http://schemas.microsoft.com/office/powerpoint/2010/main" val="1485978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Forklaring til slide:</a:t>
            </a:r>
          </a:p>
          <a:p>
            <a:pPr defTabSz="947593">
              <a:defRPr/>
            </a:pPr>
            <a:r>
              <a:rPr lang="da-DK" dirty="0"/>
              <a:t>I den sidste del af klyngemødet – blok 3 – kan deltagerne se, hvem de er i søjlediagrammerne, og derefter begynde en samtale om, hvorvidt der er noget, de synes skal ændres i egen praksis.</a:t>
            </a:r>
            <a:endParaRPr lang="da-DK" dirty="0">
              <a:cs typeface="Calibri"/>
            </a:endParaRPr>
          </a:p>
          <a:p>
            <a:endParaRPr lang="da-DK" b="0" dirty="0"/>
          </a:p>
          <a:p>
            <a:pPr defTabSz="947593">
              <a:defRPr/>
            </a:pPr>
            <a:r>
              <a:rPr lang="da-DK" b="1" dirty="0"/>
              <a:t>Forslag til, hvad du kan sige: </a:t>
            </a:r>
          </a:p>
          <a:p>
            <a:pPr defTabSz="947593">
              <a:defRPr/>
            </a:pPr>
            <a:r>
              <a:rPr lang="da-DK" dirty="0"/>
              <a:t>Her til sidst skal I udfylde implementeringsplanen på baggrund af det, I har hørt og drøftet i blok 1 og 2, samt med inddragelse af jeres egne praksisdata, som I netop har fået mulighed for at se.</a:t>
            </a:r>
            <a:endParaRPr lang="da-DK" dirty="0">
              <a:cs typeface="Calibri"/>
            </a:endParaRPr>
          </a:p>
          <a:p>
            <a:pPr defTabSz="947593">
              <a:defRPr/>
            </a:pPr>
            <a:endParaRPr lang="da-DK" dirty="0"/>
          </a:p>
          <a:p>
            <a:pPr defTabSz="947593">
              <a:defRPr/>
            </a:pPr>
            <a:r>
              <a:rPr lang="da-DK" dirty="0"/>
              <a:t>Beskriv, om der skal ske forandringer i forhold til diagnostik og behandling af dyspepsi i jeres praksis. Hvis ja – hvordan skal forandringerne gennemføres, hvem skal stå for det, og hvornår skal forandringerne implementeres?</a:t>
            </a:r>
            <a:endParaRPr lang="da-DK" dirty="0">
              <a:cs typeface="Calibri" panose="020F0502020204030204"/>
            </a:endParaRPr>
          </a:p>
          <a:p>
            <a:pPr defTabSz="947593">
              <a:defRPr/>
            </a:pPr>
            <a:endParaRPr lang="da-DK" dirty="0">
              <a:cs typeface="Calibri" panose="020F0502020204030204"/>
            </a:endParaRP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b="0" dirty="0"/>
          </a:p>
        </p:txBody>
      </p:sp>
      <p:sp>
        <p:nvSpPr>
          <p:cNvPr id="4" name="Slide Number Placeholder 3"/>
          <p:cNvSpPr>
            <a:spLocks noGrp="1"/>
          </p:cNvSpPr>
          <p:nvPr>
            <p:ph type="sldNum" sz="quarter" idx="10"/>
          </p:nvPr>
        </p:nvSpPr>
        <p:spPr/>
        <p:txBody>
          <a:bodyPr/>
          <a:lstStyle/>
          <a:p>
            <a:fld id="{DEB92672-268D-4DB7-963C-35CDB23F1AD2}" type="slidenum">
              <a:rPr lang="da-DK" smtClean="0"/>
              <a:t>37</a:t>
            </a:fld>
            <a:endParaRPr lang="da-DK"/>
          </a:p>
        </p:txBody>
      </p:sp>
    </p:spTree>
    <p:extLst>
      <p:ext uri="{BB962C8B-B14F-4D97-AF65-F5344CB8AC3E}">
        <p14:creationId xmlns:p14="http://schemas.microsoft.com/office/powerpoint/2010/main" val="3575041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solidFill>
                  <a:srgbClr val="231F20"/>
                </a:solidFill>
                <a:latin typeface="Calibri" panose="020F0502020204030204" pitchFamily="34" charset="0"/>
                <a:ea typeface="Calibri" panose="020F0502020204030204" pitchFamily="34" charset="0"/>
              </a:rPr>
              <a:t>Forklaring til slide: </a:t>
            </a:r>
          </a:p>
          <a:p>
            <a:pPr defTabSz="947593">
              <a:defRPr/>
            </a:pPr>
            <a:r>
              <a:rPr lang="da-DK" dirty="0">
                <a:solidFill>
                  <a:srgbClr val="231F20"/>
                </a:solidFill>
              </a:rPr>
              <a:t>De næste 10 minutter af mødet bruges i plenum på at høre, hvad grupperne har talt om. Bed et par af grupperne/praksis fortælle, hvad de har drøftet, og hvordan de vil tage dagens pointer med hjem, samt hvad der kan ændres i deres praksis.</a:t>
            </a:r>
            <a:endParaRPr lang="da-DK" dirty="0"/>
          </a:p>
          <a:p>
            <a:pPr defTabSz="947593">
              <a:defRPr/>
            </a:pPr>
            <a:endParaRPr lang="da-DK" dirty="0">
              <a:solidFill>
                <a:srgbClr val="231F20"/>
              </a:solidFill>
            </a:endParaRPr>
          </a:p>
          <a:p>
            <a:pPr defTabSz="947593">
              <a:defRPr/>
            </a:pPr>
            <a:r>
              <a:rPr lang="da-DK" dirty="0">
                <a:solidFill>
                  <a:srgbClr val="231F20"/>
                </a:solidFill>
              </a:rPr>
              <a:t>Den udfyldte plan tages med hjem i praksis, hænges op og introduceres til personalet, fx på et personalemøde.</a:t>
            </a:r>
            <a:endParaRPr lang="da-DK" dirty="0">
              <a:solidFill>
                <a:srgbClr val="231F20"/>
              </a:solidFill>
              <a:cs typeface="Calibri" panose="020F0502020204030204"/>
            </a:endParaRPr>
          </a:p>
          <a:p>
            <a:pPr defTabSz="947593">
              <a:defRPr/>
            </a:pPr>
            <a:endParaRPr lang="da-DK" dirty="0">
              <a:solidFill>
                <a:srgbClr val="231F20"/>
              </a:solidFill>
            </a:endParaRPr>
          </a:p>
          <a:p>
            <a:pPr defTabSz="947593">
              <a:defRPr/>
            </a:pPr>
            <a:endParaRPr lang="da-DK" dirty="0">
              <a:solidFill>
                <a:srgbClr val="000000"/>
              </a:solidFill>
              <a:latin typeface="Calibri" panose="020F0502020204030204" pitchFamily="34" charset="0"/>
              <a:ea typeface="Calibri" panose="020F0502020204030204" pitchFamily="34" charset="0"/>
              <a:cs typeface="Calibri"/>
            </a:endParaRPr>
          </a:p>
          <a:p>
            <a:endParaRPr lang="da-DK" b="0" dirty="0"/>
          </a:p>
        </p:txBody>
      </p:sp>
      <p:sp>
        <p:nvSpPr>
          <p:cNvPr id="4" name="Slide Number Placeholder 3"/>
          <p:cNvSpPr>
            <a:spLocks noGrp="1"/>
          </p:cNvSpPr>
          <p:nvPr>
            <p:ph type="sldNum" sz="quarter" idx="10"/>
          </p:nvPr>
        </p:nvSpPr>
        <p:spPr/>
        <p:txBody>
          <a:bodyPr/>
          <a:lstStyle/>
          <a:p>
            <a:fld id="{DEB92672-268D-4DB7-963C-35CDB23F1AD2}" type="slidenum">
              <a:rPr lang="da-DK" smtClean="0"/>
              <a:t>38</a:t>
            </a:fld>
            <a:endParaRPr lang="da-DK"/>
          </a:p>
        </p:txBody>
      </p:sp>
    </p:spTree>
    <p:extLst>
      <p:ext uri="{BB962C8B-B14F-4D97-AF65-F5344CB8AC3E}">
        <p14:creationId xmlns:p14="http://schemas.microsoft.com/office/powerpoint/2010/main" val="598335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p>
          <a:p>
            <a:r>
              <a:rPr lang="da-DK" dirty="0"/>
              <a:t>En vigtig del af klyngearbejdet er, at der følges op på de emner, I har gennemgået i klyngen. Derfor er det oplagt at have et fast punkt på mødet, hvor der følges op på, om der er sket en ændring, siden I sidst havde emnet på dagsordenen.</a:t>
            </a:r>
            <a:endParaRPr lang="da-DK" dirty="0">
              <a:cs typeface="Calibri"/>
            </a:endParaRPr>
          </a:p>
          <a:p>
            <a:endParaRPr lang="da-DK" dirty="0"/>
          </a:p>
          <a:p>
            <a:r>
              <a:rPr lang="da-DK" dirty="0"/>
              <a:t>At skabe forandringer vil tage tid, og det varierer fra emne til emne, hvornår opfølgningen er relevant. </a:t>
            </a:r>
            <a:r>
              <a:rPr lang="da-DK" dirty="0" err="1"/>
              <a:t>KiAP</a:t>
            </a:r>
            <a:r>
              <a:rPr lang="da-DK" dirty="0"/>
              <a:t> anbefaler for denne pakke, at der følges op efter 6 til 12 måneder.</a:t>
            </a:r>
          </a:p>
          <a:p>
            <a:endParaRPr lang="da-DK" dirty="0"/>
          </a:p>
          <a:p>
            <a:r>
              <a:rPr lang="da-DK" dirty="0"/>
              <a:t>Afslutningsvist på mødet kan I </a:t>
            </a:r>
            <a:r>
              <a:rPr lang="da-DK" dirty="0" err="1"/>
              <a:t>i</a:t>
            </a:r>
            <a:r>
              <a:rPr lang="da-DK" dirty="0"/>
              <a:t> fællesskab beslutte, hvordan I vil følge op på emnet – fx ved at få foretaget et nyt datatræk, der sammenlignes med det fra mødet i dag. Måske er der bestemte pointer fra dagens emne, som klyngen vurderer, det er vigtigere at arbejde med end andre?</a:t>
            </a:r>
          </a:p>
          <a:p>
            <a:endParaRPr lang="da-DK" dirty="0">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39</a:t>
            </a:fld>
            <a:endParaRPr lang="da-DK"/>
          </a:p>
        </p:txBody>
      </p:sp>
    </p:spTree>
    <p:extLst>
      <p:ext uri="{BB962C8B-B14F-4D97-AF65-F5344CB8AC3E}">
        <p14:creationId xmlns:p14="http://schemas.microsoft.com/office/powerpoint/2010/main" val="424820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Forslag til, hvad du kan sige:</a:t>
            </a: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Udover Quickguide og </a:t>
            </a:r>
            <a:r>
              <a:rPr lang="da-DK" dirty="0" err="1">
                <a:latin typeface="Calibri" panose="020F0502020204030204" pitchFamily="34" charset="0"/>
                <a:ea typeface="Calibri" panose="020F0502020204030204" pitchFamily="34" charset="0"/>
                <a:cs typeface="Times New Roman" panose="02020603050405020304" pitchFamily="18" charset="0"/>
              </a:rPr>
              <a:t>Flowchart</a:t>
            </a:r>
            <a:r>
              <a:rPr lang="da-DK" dirty="0">
                <a:latin typeface="Calibri" panose="020F0502020204030204" pitchFamily="34" charset="0"/>
                <a:ea typeface="Calibri" panose="020F0502020204030204" pitchFamily="34" charset="0"/>
                <a:cs typeface="Times New Roman" panose="02020603050405020304" pitchFamily="18" charset="0"/>
              </a:rPr>
              <a:t> fra DSAM udleveres ark til mødenoter og uddelingskopier med det data, vi skal se på i dag. Ark til mødenoter bruges til at notere </a:t>
            </a:r>
            <a:r>
              <a:rPr lang="da-DK" dirty="0"/>
              <a:t>hovedpointer fra mødet. Da vi skal gennemgå forskellige datatræk og spørgsmål, er det vigtigt at få noteret hovedpointer løbende. </a:t>
            </a:r>
          </a:p>
          <a:p>
            <a:pPr defTabSz="947593"/>
            <a:endParaRPr lang="da-DK" dirty="0"/>
          </a:p>
          <a:p>
            <a:pPr defTabSz="947593">
              <a:defRPr/>
            </a:pPr>
            <a:r>
              <a:rPr lang="da-DK" dirty="0"/>
              <a:t>Mødenoterne skal I bruge efter pausen, hvor I skal udfylde en implementeringsplan. Den udfyldte plan tages med hjem i praksis, kan hænges op og introduceres til personalet fx på et personalemøde. </a:t>
            </a:r>
          </a:p>
          <a:p>
            <a:pPr defTabSz="947593">
              <a:defRPr/>
            </a:pPr>
            <a:endParaRPr lang="da-DK" dirty="0"/>
          </a:p>
          <a:p>
            <a:pPr defTabSz="947593">
              <a:defRPr/>
            </a:pPr>
            <a:r>
              <a:rPr lang="da-DK" dirty="0"/>
              <a:t>Efter pausen får I et ark med oplysninger om hvem I er i de søjlediagrammer der er blevet vist på mødet. I kan udelukkende se hvem I selv er – og ikke se hvem de øvrige er. </a:t>
            </a:r>
            <a:endParaRPr lang="da-DK"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p>
          <a:p>
            <a:r>
              <a:rPr lang="da-DK" dirty="0"/>
              <a:t>PLO-E har udviklet et KGE-modul, der giver klyngens medlemmer mulighed for at arbejde videre med emnet dyspepsi. Du kan henvise til dette KGE-modul for at give deltagerne mulighed for at arbejde yderligere med emnet og sikre implementeringen af pointerne fra dagens møde. Der er yderligere information om indholdet i KGE-modulet samt en QR-kode, der linker til PLO-E's hjemmeside, i de udleverede uddelingskopier.</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40</a:t>
            </a:fld>
            <a:endParaRPr lang="da-DK"/>
          </a:p>
        </p:txBody>
      </p:sp>
    </p:spTree>
    <p:extLst>
      <p:ext uri="{BB962C8B-B14F-4D97-AF65-F5344CB8AC3E}">
        <p14:creationId xmlns:p14="http://schemas.microsoft.com/office/powerpoint/2010/main" val="1120583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defTabSz="947593">
              <a:defRPr/>
            </a:pPr>
            <a:fld id="{DEB92672-268D-4DB7-963C-35CDB23F1AD2}" type="slidenum">
              <a:rPr lang="da-DK">
                <a:solidFill>
                  <a:prstClr val="black"/>
                </a:solidFill>
                <a:latin typeface="Calibri" panose="020F0502020204030204"/>
              </a:rPr>
              <a:pPr defTabSz="947593">
                <a:defRPr/>
              </a:pPr>
              <a:t>41</a:t>
            </a:fld>
            <a:endParaRPr lang="da-DK">
              <a:solidFill>
                <a:prstClr val="black"/>
              </a:solidFill>
              <a:latin typeface="Calibri" panose="020F0502020204030204"/>
            </a:endParaRPr>
          </a:p>
        </p:txBody>
      </p:sp>
    </p:spTree>
    <p:extLst>
      <p:ext uri="{BB962C8B-B14F-4D97-AF65-F5344CB8AC3E}">
        <p14:creationId xmlns:p14="http://schemas.microsoft.com/office/powerpoint/2010/main" val="17545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 </a:t>
            </a:r>
          </a:p>
          <a:p>
            <a:pPr defTabSz="947593">
              <a:defRPr/>
            </a:pPr>
            <a:r>
              <a:rPr lang="da-DK" dirty="0">
                <a:latin typeface="Calibri" panose="020F0502020204030204" pitchFamily="34" charset="0"/>
                <a:cs typeface="Times New Roman" panose="02020603050405020304" pitchFamily="18" charset="0"/>
              </a:rPr>
              <a:t>Hele mødet varer 2,5 time. Mødet er inddelt i 3 hovedblokke med en pause efter blok 1.</a:t>
            </a:r>
          </a:p>
          <a:p>
            <a:pPr defTabSz="947593">
              <a:defRPr/>
            </a:pPr>
            <a:endParaRPr lang="da-DK" dirty="0">
              <a:latin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I de første 2 blokke gennemgås data på klyngeniveau. </a:t>
            </a: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a:p>
            <a:pPr defTabSz="947593">
              <a:defRPr/>
            </a:pPr>
            <a:r>
              <a:rPr lang="da-DK" dirty="0">
                <a:latin typeface="Calibri" panose="020F0502020204030204" pitchFamily="34" charset="0"/>
                <a:ea typeface="Calibri" panose="020F0502020204030204" pitchFamily="34" charset="0"/>
                <a:cs typeface="Times New Roman" panose="02020603050405020304" pitchFamily="18" charset="0"/>
              </a:rPr>
              <a:t>Efter pausen sidder klyngens medlemmer sammen med kolleger fra egen praksis – og sololæger sidder sammen. Her skal deltagerne, med udgangspunkt i blok 1 og 2 og med udgangspunkt i data på ydernummerniveau, drøfte, om der er behov for ændringer i egen praksis. I får udleveret et ark med oplysning om hvem I er i det viste data. I kan dermed se hvem I selv er i søjlediagrammerne – men ikke hvem de øvrige er. </a:t>
            </a:r>
          </a:p>
          <a:p>
            <a:pPr defTabSz="947593">
              <a:defRPr/>
            </a:pPr>
            <a:endParaRPr lang="da-DK"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Forslag til, hvad du kan sige: </a:t>
            </a:r>
          </a:p>
          <a:p>
            <a:pPr defTabSz="947593">
              <a:defRPr/>
            </a:pPr>
            <a:r>
              <a:rPr lang="da-DK" dirty="0"/>
              <a:t>De data, der indgår i dagens møde, stammer fra </a:t>
            </a:r>
            <a:r>
              <a:rPr lang="da-DK" err="1"/>
              <a:t>Ordiprax</a:t>
            </a:r>
            <a:r>
              <a:rPr lang="da-DK" dirty="0"/>
              <a:t>+ og regionernes ydelsesregister.</a:t>
            </a:r>
          </a:p>
          <a:p>
            <a:pPr defTabSz="947593">
              <a:defRPr/>
            </a:pPr>
            <a:r>
              <a:rPr lang="da-DK" dirty="0"/>
              <a:t>Dataene består af opgørelser over antal udførte </a:t>
            </a:r>
            <a:r>
              <a:rPr lang="da-DK" dirty="0" err="1"/>
              <a:t>Helicobacter</a:t>
            </a:r>
            <a:r>
              <a:rPr lang="da-DK" dirty="0"/>
              <a:t> </a:t>
            </a:r>
            <a:r>
              <a:rPr lang="da-DK" dirty="0" err="1"/>
              <a:t>pylori</a:t>
            </a:r>
            <a:r>
              <a:rPr lang="da-DK" dirty="0"/>
              <a:t>-tests og antal udførte </a:t>
            </a:r>
            <a:r>
              <a:rPr lang="da-DK" dirty="0" err="1"/>
              <a:t>gastroskopier</a:t>
            </a:r>
            <a:r>
              <a:rPr lang="da-DK" dirty="0"/>
              <a:t>.</a:t>
            </a:r>
            <a:endParaRPr lang="da-DK" dirty="0">
              <a:cs typeface="Calibri"/>
            </a:endParaRPr>
          </a:p>
          <a:p>
            <a:pPr defTabSz="947593">
              <a:defRPr/>
            </a:pPr>
            <a:endParaRPr lang="da-DK" dirty="0"/>
          </a:p>
          <a:p>
            <a:pPr defTabSz="947593">
              <a:defRPr/>
            </a:pPr>
            <a:r>
              <a:rPr lang="da-DK" b="1" dirty="0" err="1"/>
              <a:t>Ordiprax</a:t>
            </a:r>
            <a:r>
              <a:rPr lang="da-DK" b="1" dirty="0"/>
              <a:t>+</a:t>
            </a:r>
          </a:p>
          <a:p>
            <a:pPr defTabSz="947593">
              <a:defRPr/>
            </a:pPr>
            <a:r>
              <a:rPr lang="da-DK"/>
              <a:t>Måske har I allerede besøgt Ordiprax+ for at orientere jer – hvis ikke, vil jeg anbefale, at I gør det.</a:t>
            </a:r>
          </a:p>
          <a:p>
            <a:pPr defTabSz="947593">
              <a:defRPr/>
            </a:pPr>
            <a:r>
              <a:rPr lang="da-DK"/>
              <a:t>Her findes mange interessante oplysninger om jeres </a:t>
            </a:r>
            <a:r>
              <a:rPr lang="da-DK" b="0" i="0">
                <a:effectLst/>
              </a:rPr>
              <a:t>ordinationer inden for antibiotika, psykofarmaka og smertestillende lægemidler</a:t>
            </a:r>
            <a:r>
              <a:rPr lang="da-DK"/>
              <a:t>. På kiap.dk kan I finde vejledninger til, hvordan I logger på og anvender </a:t>
            </a:r>
            <a:r>
              <a:rPr lang="da-DK" err="1"/>
              <a:t>Ordiprax</a:t>
            </a:r>
            <a:r>
              <a:rPr lang="da-DK"/>
              <a:t>+.</a:t>
            </a:r>
          </a:p>
          <a:p>
            <a:pPr defTabSz="947593">
              <a:defRPr/>
            </a:pPr>
            <a:r>
              <a:rPr lang="da-DK" dirty="0"/>
              <a:t>Da data for PPI og NSAID endnu ikke er tilgængelige i </a:t>
            </a:r>
            <a:r>
              <a:rPr lang="da-DK" err="1"/>
              <a:t>Ordiprax</a:t>
            </a:r>
            <a:r>
              <a:rPr lang="da-DK" dirty="0"/>
              <a:t>+, er der foretaget et særskilt dataudtræk for alle landets klynger i perioden 1. august 2022 til 31. juli 2023. Derudover indgår data fra de seneste fem år.</a:t>
            </a:r>
            <a:endParaRPr lang="da-DK" dirty="0">
              <a:cs typeface="Calibri"/>
            </a:endParaRPr>
          </a:p>
          <a:p>
            <a:pPr defTabSz="947593">
              <a:defRPr/>
            </a:pPr>
            <a:endParaRPr lang="da-DK" dirty="0">
              <a:cs typeface="Calibri"/>
            </a:endParaRPr>
          </a:p>
          <a:p>
            <a:pPr defTabSz="947593">
              <a:defRPr/>
            </a:pPr>
            <a:r>
              <a:rPr lang="da-DK" b="1" dirty="0"/>
              <a:t>Regionernes opgørelser </a:t>
            </a:r>
          </a:p>
          <a:p>
            <a:pPr defTabSz="947593">
              <a:defRPr/>
            </a:pPr>
            <a:r>
              <a:rPr lang="da-DK" dirty="0"/>
              <a:t>Regionen har til dette møde leveret en opgørelse af antal udførte </a:t>
            </a:r>
            <a:r>
              <a:rPr lang="da-DK" dirty="0" err="1"/>
              <a:t>helicobacter</a:t>
            </a:r>
            <a:r>
              <a:rPr lang="da-DK" dirty="0"/>
              <a:t> </a:t>
            </a:r>
            <a:r>
              <a:rPr lang="da-DK" dirty="0" err="1"/>
              <a:t>pylori</a:t>
            </a:r>
            <a:r>
              <a:rPr lang="da-DK" dirty="0"/>
              <a:t>-test og antal udførte </a:t>
            </a:r>
            <a:r>
              <a:rPr lang="da-DK" dirty="0" err="1"/>
              <a:t>gastroskopier</a:t>
            </a:r>
            <a:r>
              <a:rPr lang="da-DK" dirty="0"/>
              <a:t>. </a:t>
            </a:r>
          </a:p>
          <a:p>
            <a:pPr defTabSz="947593">
              <a:defRPr/>
            </a:pPr>
            <a:endParaRPr lang="da-DK" dirty="0"/>
          </a:p>
          <a:p>
            <a:pPr>
              <a:lnSpc>
                <a:spcPct val="107000"/>
              </a:lnSpc>
              <a:spcAft>
                <a:spcPts val="829"/>
              </a:spcAft>
            </a:pPr>
            <a:r>
              <a:rPr lang="da-DK" b="1" dirty="0">
                <a:latin typeface="Calibri" panose="020F0502020204030204" pitchFamily="34" charset="0"/>
                <a:ea typeface="Calibri" panose="020F0502020204030204" pitchFamily="34" charset="0"/>
                <a:cs typeface="Times New Roman" panose="02020603050405020304" pitchFamily="18" charset="0"/>
              </a:rPr>
              <a:t>Definitioner af langtidsbrug af NSAID</a:t>
            </a:r>
          </a:p>
          <a:p>
            <a:pPr>
              <a:lnSpc>
                <a:spcPct val="107000"/>
              </a:lnSpc>
              <a:spcAft>
                <a:spcPts val="829"/>
              </a:spcAft>
            </a:pPr>
            <a:r>
              <a:rPr lang="da-DK" u="none" dirty="0"/>
              <a:t>Langtidsbrug af NSAID er defineret som mere end </a:t>
            </a:r>
            <a:r>
              <a:rPr lang="da-DK" u="sng" dirty="0">
                <a:solidFill>
                  <a:srgbClr val="221F1F"/>
                </a:solidFill>
                <a:latin typeface="Calibri" panose="020F0502020204030204" pitchFamily="34" charset="0"/>
                <a:ea typeface="Calibri" panose="020F0502020204030204" pitchFamily="34" charset="0"/>
                <a:cs typeface="Times New Roman" panose="02020603050405020304" pitchFamily="18" charset="0"/>
              </a:rPr>
              <a:t>&gt;</a:t>
            </a:r>
            <a:r>
              <a:rPr lang="da-DK" u="none" dirty="0"/>
              <a:t>200 DDD det seneste år.</a:t>
            </a:r>
            <a:endParaRPr lang="da-DK" u="none" dirty="0">
              <a:cs typeface="Calibri" panose="020F0502020204030204"/>
            </a:endParaRPr>
          </a:p>
          <a:p>
            <a:pPr marL="0" indent="0">
              <a:lnSpc>
                <a:spcPct val="107000"/>
              </a:lnSpc>
              <a:spcAft>
                <a:spcPts val="829"/>
              </a:spcAft>
              <a:buFontTx/>
              <a:buNone/>
            </a:pPr>
            <a:endParaRPr lang="da-DK" u="sng" dirty="0">
              <a:solidFill>
                <a:srgbClr val="221F1F"/>
              </a:solidFill>
              <a:latin typeface="Calibri" panose="020F0502020204030204" pitchFamily="34" charset="0"/>
              <a:ea typeface="Calibri" panose="020F0502020204030204" pitchFamily="34" charset="0"/>
              <a:cs typeface="Times New Roman" panose="02020603050405020304" pitchFamily="18" charset="0"/>
            </a:endParaRPr>
          </a:p>
          <a:p>
            <a:pPr marL="177674" indent="-177674">
              <a:lnSpc>
                <a:spcPct val="107000"/>
              </a:lnSpc>
              <a:spcAft>
                <a:spcPts val="829"/>
              </a:spcAft>
              <a:buFontTx/>
              <a:buChar char="-"/>
            </a:pPr>
            <a:endParaRPr lang="da-DK" u="sng" dirty="0">
              <a:solidFill>
                <a:srgbClr val="221F1F"/>
              </a:solidFill>
              <a:latin typeface="Calibri" panose="020F0502020204030204" pitchFamily="34" charset="0"/>
              <a:ea typeface="Calibri" panose="020F0502020204030204" pitchFamily="34" charset="0"/>
              <a:cs typeface="Times New Roman" panose="02020603050405020304" pitchFamily="18" charset="0"/>
            </a:endParaRPr>
          </a:p>
          <a:p>
            <a:pPr marR="1027217" defTabSz="947593">
              <a:lnSpc>
                <a:spcPct val="110000"/>
              </a:lnSpc>
              <a:defRPr/>
            </a:pPr>
            <a:endParaRPr lang="da-DK" b="1" spc="-16" dirty="0">
              <a:solidFill>
                <a:srgbClr val="231F20"/>
              </a:solidFill>
              <a:latin typeface="Calibri" panose="020F0502020204030204" pitchFamily="34" charset="0"/>
              <a:ea typeface="Calibri" panose="020F0502020204030204" pitchFamily="34" charset="0"/>
            </a:endParaRPr>
          </a:p>
          <a:p>
            <a:pPr marR="1027217" defTabSz="947593">
              <a:lnSpc>
                <a:spcPct val="110000"/>
              </a:lnSpc>
              <a:defRPr/>
            </a:pPr>
            <a:endParaRPr lang="da-DK" b="1" spc="-16" dirty="0">
              <a:solidFill>
                <a:srgbClr val="231F20"/>
              </a:solidFill>
              <a:latin typeface="Calibri" panose="020F050202020403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201087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27217" defTabSz="947593">
              <a:lnSpc>
                <a:spcPct val="110000"/>
              </a:lnSpc>
              <a:defRPr/>
            </a:pPr>
            <a:r>
              <a:rPr lang="da-DK" b="1" spc="-16" dirty="0">
                <a:solidFill>
                  <a:srgbClr val="231F20"/>
                </a:solidFill>
                <a:latin typeface="Calibri" panose="020F0502020204030204" pitchFamily="34" charset="0"/>
                <a:ea typeface="Calibri" panose="020F0502020204030204" pitchFamily="34" charset="0"/>
              </a:rPr>
              <a:t>Forslag til, hvad du kan sige:</a:t>
            </a:r>
          </a:p>
          <a:p>
            <a:pPr defTabSz="947593">
              <a:defRPr/>
            </a:pPr>
            <a:r>
              <a:rPr lang="da-DK" b="1" spc="-16" dirty="0">
                <a:solidFill>
                  <a:srgbClr val="231F20"/>
                </a:solidFill>
              </a:rPr>
              <a:t>Data vises som søjlediagrammer, der illustrerer variationen mellem klyngens praksisser.</a:t>
            </a:r>
            <a:endParaRPr lang="da-DK" b="1"/>
          </a:p>
          <a:p>
            <a:pPr defTabSz="947593">
              <a:defRPr/>
            </a:pPr>
            <a:r>
              <a:rPr lang="da-DK" spc="-16" dirty="0">
                <a:solidFill>
                  <a:srgbClr val="231F20"/>
                </a:solidFill>
              </a:rPr>
              <a:t>Dataene er sammenlignelige, da de er opgjort pr. 1.000 sikrede i praksis. Generelt kan der i sådanne sammenligninger være flere forskellige årsager til den observerede variation:</a:t>
            </a:r>
            <a:endParaRPr lang="da-DK"/>
          </a:p>
          <a:p>
            <a:pPr marL="171450" indent="-171450" defTabSz="947593">
              <a:buFont typeface="Arial"/>
              <a:buChar char="•"/>
              <a:defRPr/>
            </a:pPr>
            <a:r>
              <a:rPr lang="da-DK" spc="-16" dirty="0">
                <a:solidFill>
                  <a:srgbClr val="231F20"/>
                </a:solidFill>
              </a:rPr>
              <a:t>Det kan skyldes, at vi ser på et mindre antal patienter.</a:t>
            </a:r>
            <a:endParaRPr lang="da-DK"/>
          </a:p>
          <a:p>
            <a:pPr marL="171450" indent="-171450" defTabSz="947593">
              <a:buFont typeface="Arial"/>
              <a:buChar char="•"/>
              <a:defRPr/>
            </a:pPr>
            <a:r>
              <a:rPr lang="da-DK" spc="-16" dirty="0">
                <a:solidFill>
                  <a:srgbClr val="231F20"/>
                </a:solidFill>
              </a:rPr>
              <a:t>Der kan være forskelle i patientpopulationerne mellem praksisser.</a:t>
            </a:r>
            <a:endParaRPr lang="da-DK"/>
          </a:p>
          <a:p>
            <a:pPr marL="171450" indent="-171450" defTabSz="947593">
              <a:buFont typeface="Arial"/>
              <a:buChar char="•"/>
              <a:defRPr/>
            </a:pPr>
            <a:r>
              <a:rPr lang="da-DK" spc="-16" dirty="0">
                <a:solidFill>
                  <a:srgbClr val="231F20"/>
                </a:solidFill>
              </a:rPr>
              <a:t>Eller det kan skyldes forskelle i diagnostik og behandlingsstrategier blandt klyngens medlemmer.</a:t>
            </a:r>
            <a:endParaRPr lang="da-DK"/>
          </a:p>
          <a:p>
            <a:pPr marR="1026795" defTabSz="947593">
              <a:lnSpc>
                <a:spcPct val="110000"/>
              </a:lnSpc>
              <a:defRPr/>
            </a:pPr>
            <a:endParaRPr lang="da-DK" spc="-16" dirty="0">
              <a:solidFill>
                <a:srgbClr val="231F20"/>
              </a:solidFill>
              <a:latin typeface="Calibri" panose="020F0502020204030204" pitchFamily="34" charset="0"/>
              <a:ea typeface="Calibri" panose="020F0502020204030204" pitchFamily="34" charset="0"/>
              <a:cs typeface="Calibri"/>
            </a:endParaRPr>
          </a:p>
          <a:p>
            <a:pPr marR="1026795" defTabSz="947593">
              <a:lnSpc>
                <a:spcPct val="110000"/>
              </a:lnSpc>
              <a:defRPr/>
            </a:pPr>
            <a:r>
              <a:rPr lang="da-DK" b="1" spc="-16" dirty="0">
                <a:solidFill>
                  <a:srgbClr val="231F20"/>
                </a:solidFill>
                <a:latin typeface="Calibri"/>
                <a:ea typeface="Calibri" panose="020F0502020204030204" pitchFamily="34" charset="0"/>
                <a:cs typeface="Calibri"/>
              </a:rPr>
              <a:t>Få patienter?</a:t>
            </a:r>
          </a:p>
          <a:p>
            <a:pPr marR="1026795" defTabSz="947593">
              <a:lnSpc>
                <a:spcPct val="110000"/>
              </a:lnSpc>
              <a:defRPr/>
            </a:pPr>
            <a:r>
              <a:rPr lang="da-DK" spc="-16" dirty="0">
                <a:solidFill>
                  <a:srgbClr val="231F20"/>
                </a:solidFill>
                <a:latin typeface="Calibri"/>
                <a:ea typeface="Calibri" panose="020F0502020204030204" pitchFamily="34" charset="0"/>
                <a:cs typeface="Calibri"/>
              </a:rPr>
              <a:t>Dyspepsi er udbredte symptomer, der ses ved 25-40 % af befolkningen – og udgør ca. 2 % af alle konsultationer i almen praksis. Få patienter er derfor ikke en udfordring i disse opgørelser. </a:t>
            </a:r>
            <a:endParaRPr lang="da-DK"/>
          </a:p>
          <a:p>
            <a:pPr marR="1027217" defTabSz="947593">
              <a:lnSpc>
                <a:spcPct val="110000"/>
              </a:lnSpc>
              <a:defRPr/>
            </a:pPr>
            <a:endParaRPr lang="da-DK" spc="-16" dirty="0">
              <a:solidFill>
                <a:srgbClr val="231F20"/>
              </a:solidFill>
              <a:latin typeface="Calibri" panose="020F0502020204030204" pitchFamily="34" charset="0"/>
              <a:ea typeface="Calibri" panose="020F0502020204030204" pitchFamily="34" charset="0"/>
            </a:endParaRPr>
          </a:p>
          <a:p>
            <a:pPr marR="1026795" defTabSz="947593">
              <a:lnSpc>
                <a:spcPct val="110000"/>
              </a:lnSpc>
              <a:defRPr/>
            </a:pPr>
            <a:r>
              <a:rPr lang="da-DK" b="1" spc="-16">
                <a:solidFill>
                  <a:srgbClr val="231F20"/>
                </a:solidFill>
                <a:latin typeface="Calibri"/>
                <a:ea typeface="Calibri" panose="020F0502020204030204" pitchFamily="34" charset="0"/>
                <a:cs typeface="Calibri"/>
              </a:rPr>
              <a:t>Forskel i praksispopulation?</a:t>
            </a:r>
          </a:p>
          <a:p>
            <a:pPr marR="1026795" defTabSz="947593">
              <a:lnSpc>
                <a:spcPct val="110000"/>
              </a:lnSpc>
              <a:defRPr/>
            </a:pPr>
            <a:r>
              <a:rPr lang="da-DK" spc="-16" dirty="0">
                <a:solidFill>
                  <a:srgbClr val="231F20"/>
                </a:solidFill>
                <a:latin typeface="Calibri"/>
                <a:ea typeface="Calibri" panose="020F0502020204030204" pitchFamily="34" charset="0"/>
                <a:cs typeface="Calibri"/>
              </a:rPr>
              <a:t>Dyspepsi ses i alle aldersgrupper, men der er en stigende forekomst med alder. Det er derfor sandsynligt, at der ses flere tilfælde i praksis med flere ældre patienter. </a:t>
            </a:r>
            <a:endParaRPr lang="da-DK"/>
          </a:p>
          <a:p>
            <a:pPr marR="1027217" defTabSz="947593">
              <a:lnSpc>
                <a:spcPct val="110000"/>
              </a:lnSpc>
              <a:defRPr/>
            </a:pPr>
            <a:endParaRPr lang="da-DK" spc="-16" dirty="0">
              <a:solidFill>
                <a:srgbClr val="231F20"/>
              </a:solidFill>
              <a:latin typeface="Calibri" panose="020F0502020204030204" pitchFamily="34" charset="0"/>
              <a:ea typeface="Calibri" panose="020F0502020204030204" pitchFamily="34" charset="0"/>
            </a:endParaRPr>
          </a:p>
          <a:p>
            <a:pPr marR="1026795" defTabSz="947593">
              <a:lnSpc>
                <a:spcPct val="110000"/>
              </a:lnSpc>
              <a:defRPr/>
            </a:pPr>
            <a:r>
              <a:rPr lang="da-DK" b="1" spc="-16" dirty="0">
                <a:solidFill>
                  <a:srgbClr val="231F20"/>
                </a:solidFill>
                <a:latin typeface="Calibri"/>
                <a:ea typeface="Calibri" panose="020F0502020204030204" pitchFamily="34" charset="0"/>
                <a:cs typeface="Calibri"/>
              </a:rPr>
              <a:t>Forskel i diagnostik og behandlingsstrategi?</a:t>
            </a:r>
          </a:p>
          <a:p>
            <a:pPr marR="1026795" defTabSz="947593">
              <a:lnSpc>
                <a:spcPct val="110000"/>
              </a:lnSpc>
              <a:defRPr/>
            </a:pPr>
            <a:r>
              <a:rPr lang="da-DK" spc="-16" dirty="0">
                <a:solidFill>
                  <a:srgbClr val="231F20"/>
                </a:solidFill>
                <a:latin typeface="Calibri"/>
                <a:ea typeface="Calibri" panose="020F0502020204030204" pitchFamily="34" charset="0"/>
                <a:cs typeface="Calibri"/>
              </a:rPr>
              <a:t>Det centrale for mødet er, at der med udgangspunkt i det tilgængelige data på området:</a:t>
            </a:r>
            <a:endParaRPr lang="da-DK"/>
          </a:p>
          <a:p>
            <a:pPr marL="171450" marR="1026795" indent="-171450" defTabSz="947593">
              <a:lnSpc>
                <a:spcPct val="110000"/>
              </a:lnSpc>
              <a:buFont typeface="Arial"/>
              <a:buChar char="•"/>
              <a:defRPr/>
            </a:pPr>
            <a:r>
              <a:rPr lang="da-DK" spc="-16" dirty="0">
                <a:solidFill>
                  <a:srgbClr val="231F20"/>
                </a:solidFill>
                <a:latin typeface="Calibri"/>
                <a:ea typeface="Calibri" panose="020F0502020204030204" pitchFamily="34" charset="0"/>
                <a:cs typeface="Calibri"/>
              </a:rPr>
              <a:t>At tale med kolleger fra andre praksis.</a:t>
            </a:r>
            <a:endParaRPr lang="da-DK">
              <a:solidFill>
                <a:srgbClr val="000000"/>
              </a:solidFill>
              <a:latin typeface="Calibri"/>
              <a:ea typeface="Calibri" panose="020F0502020204030204" pitchFamily="34" charset="0"/>
              <a:cs typeface="Calibri"/>
            </a:endParaRPr>
          </a:p>
          <a:p>
            <a:pPr marL="171450" marR="1026795" indent="-171450" defTabSz="947593">
              <a:lnSpc>
                <a:spcPct val="110000"/>
              </a:lnSpc>
              <a:buFont typeface="Arial"/>
              <a:buChar char="•"/>
              <a:defRPr/>
            </a:pPr>
            <a:r>
              <a:rPr lang="da-DK" spc="-16" dirty="0">
                <a:solidFill>
                  <a:srgbClr val="231F20"/>
                </a:solidFill>
                <a:latin typeface="Calibri"/>
                <a:ea typeface="Calibri" panose="020F0502020204030204" pitchFamily="34" charset="0"/>
                <a:cs typeface="Calibri"/>
              </a:rPr>
              <a:t>At dele erfaringer </a:t>
            </a:r>
            <a:r>
              <a:rPr lang="da-DK" spc="-16" dirty="0">
                <a:solidFill>
                  <a:srgbClr val="231F20"/>
                </a:solidFill>
              </a:rPr>
              <a:t>om hvordan den optimale tilgang til patienter med dyspepsi-patienter er. </a:t>
            </a:r>
          </a:p>
          <a:p>
            <a:pPr marL="171450" marR="1026795" indent="-171450" defTabSz="947593">
              <a:lnSpc>
                <a:spcPct val="110000"/>
              </a:lnSpc>
              <a:buFont typeface="Arial"/>
              <a:buChar char="•"/>
              <a:defRPr/>
            </a:pPr>
            <a:r>
              <a:rPr lang="da-DK" spc="-16" dirty="0">
                <a:solidFill>
                  <a:srgbClr val="231F20"/>
                </a:solidFill>
                <a:latin typeface="Calibri"/>
                <a:ea typeface="Calibri" panose="020F0502020204030204" pitchFamily="34" charset="0"/>
                <a:cs typeface="Calibri"/>
              </a:rPr>
              <a:t>At talt om hvordan den optimale tilgang til patienter med dyspepsi-patienter er. </a:t>
            </a:r>
            <a:endParaRPr lang="da-DK">
              <a:cs typeface="Calibri" panose="020F0502020204030204"/>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18240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1" i="0" u="none" spc="-15" dirty="0">
                <a:solidFill>
                  <a:srgbClr val="231F20"/>
                </a:solidFill>
                <a:effectLst/>
                <a:latin typeface="Calibri"/>
                <a:ea typeface="Calibri" panose="020F0502020204030204" pitchFamily="34" charset="0"/>
                <a:cs typeface="Calibri"/>
              </a:rPr>
              <a:t>Forslag til, hvad du kan sige:</a:t>
            </a:r>
          </a:p>
          <a:p>
            <a:r>
              <a:rPr lang="da-DK" i="0" baseline="0" dirty="0"/>
              <a:t>Vi skal nu se en video (4 min.), hvor praktiserende læge </a:t>
            </a:r>
            <a:r>
              <a:rPr lang="da-DK" dirty="0"/>
              <a:t>Dorte </a:t>
            </a:r>
            <a:r>
              <a:rPr lang="da-DK" err="1"/>
              <a:t>Ejg</a:t>
            </a:r>
            <a:r>
              <a:rPr lang="da-DK" dirty="0"/>
              <a:t> </a:t>
            </a:r>
            <a:r>
              <a:rPr lang="da-DK" err="1"/>
              <a:t>Jarbøl</a:t>
            </a:r>
            <a:r>
              <a:rPr lang="da-DK" dirty="0"/>
              <a:t>, professor og praktiserende læge, introducerer emnet. Dorte har været formand for arbejdsgruppen, der har udarbejdet vejledningen fra DSAM.</a:t>
            </a:r>
            <a:endParaRPr lang="da-DK" dirty="0">
              <a:cs typeface="Calibri"/>
            </a:endParaRPr>
          </a:p>
          <a:p>
            <a:endParaRPr lang="da-DK" dirty="0"/>
          </a:p>
          <a:p>
            <a:r>
              <a:rPr lang="da-DK" dirty="0"/>
              <a:t>I videoen medvirker også lektor og ph.d. Peter Fentz Haastrup, som ligeledes har bidraget til udarbejdelsen af </a:t>
            </a:r>
            <a:r>
              <a:rPr lang="da-DK" dirty="0" err="1"/>
              <a:t>DSAM’s</a:t>
            </a:r>
            <a:r>
              <a:rPr lang="da-DK" dirty="0"/>
              <a:t> kliniske vejledning om dyspepsi.</a:t>
            </a:r>
            <a:endParaRPr lang="da-DK" dirty="0">
              <a:cs typeface="Calibri"/>
            </a:endParaRPr>
          </a:p>
          <a:p>
            <a:endParaRPr lang="da-DK" dirty="0">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101073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a-DK" b="1" dirty="0"/>
              <a:t>Forklaring til slide:</a:t>
            </a:r>
          </a:p>
          <a:p>
            <a:r>
              <a:rPr lang="da-DK" dirty="0"/>
              <a:t>På denne slide opsummeres de pointer, som blev fremlagt i videoen. Du kan evt. gennemgå dem, inden du viser de første datatræk. Ellers springer du denne slide over. </a:t>
            </a:r>
            <a:endParaRPr lang="da-DK" i="0" dirty="0"/>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129138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5/16/2025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‹nr.›</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player.vimeo.com/video/1049975205?h=6c5c8338b3&amp;amp;app_id=122963" TargetMode="External"/><Relationship Id="rId5" Type="http://schemas.openxmlformats.org/officeDocument/2006/relationships/image" Target="../media/image14.jpe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player.vimeo.com/video/1055503177?h=d1490ad3fe&amp;amp;app_id=122963"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0" y="0"/>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7223" y="1561513"/>
            <a:ext cx="9503042" cy="4009293"/>
          </a:xfrm>
        </p:spPr>
        <p:txBody>
          <a:bodyPr>
            <a:normAutofit fontScale="90000"/>
          </a:bodyPr>
          <a:lstStyle/>
          <a:p>
            <a:br>
              <a:rPr lang="da-DK" b="1" dirty="0">
                <a:solidFill>
                  <a:srgbClr val="FF0000"/>
                </a:solidFill>
                <a:latin typeface="+mn-lt"/>
              </a:rPr>
            </a:br>
            <a:r>
              <a:rPr lang="da-DK" b="1" dirty="0">
                <a:solidFill>
                  <a:schemeClr val="bg1"/>
                </a:solidFill>
                <a:latin typeface="+mn-lt"/>
              </a:rPr>
              <a:t>Diagnostik og behandling af patienter med dyspepsi  </a:t>
            </a:r>
            <a:br>
              <a:rPr lang="da-DK" sz="3200" b="1" dirty="0">
                <a:solidFill>
                  <a:schemeClr val="bg1"/>
                </a:solidFill>
                <a:latin typeface="+mn-lt"/>
              </a:rPr>
            </a:br>
            <a:br>
              <a:rPr lang="da-DK" sz="3200" b="1" dirty="0">
                <a:solidFill>
                  <a:schemeClr val="bg1"/>
                </a:solidFill>
                <a:latin typeface="+mn-lt"/>
              </a:rPr>
            </a:br>
            <a:br>
              <a:rPr lang="da-DK" sz="3200" b="1" dirty="0">
                <a:solidFill>
                  <a:schemeClr val="bg1"/>
                </a:solidFill>
                <a:latin typeface="+mn-lt"/>
              </a:rPr>
            </a:br>
            <a:r>
              <a:rPr lang="da-DK" sz="3100" b="1" dirty="0">
                <a:solidFill>
                  <a:schemeClr val="bg1"/>
                </a:solidFill>
                <a:latin typeface="+mn-lt"/>
              </a:rPr>
              <a:t>Ved mødets start skal i IKKE sidde ved siden af kolleger fra egen praksis</a:t>
            </a:r>
            <a:br>
              <a:rPr lang="da-DK" sz="3200" b="1" dirty="0">
                <a:solidFill>
                  <a:schemeClr val="bg1"/>
                </a:solidFill>
                <a:latin typeface="+mn-lt"/>
              </a:rPr>
            </a:br>
            <a:br>
              <a:rPr lang="da-DK" sz="3200" b="1" dirty="0">
                <a:solidFill>
                  <a:schemeClr val="bg1"/>
                </a:solidFill>
                <a:latin typeface="+mn-lt"/>
              </a:rPr>
            </a:br>
            <a:r>
              <a:rPr lang="da-DK" sz="2000" b="1" dirty="0">
                <a:solidFill>
                  <a:schemeClr val="bg1"/>
                </a:solidFill>
                <a:latin typeface="+mn-lt"/>
              </a:rPr>
              <a:t>KLYNGENAVN</a:t>
            </a:r>
            <a:br>
              <a:rPr lang="da-DK" sz="3200" b="1" dirty="0">
                <a:solidFill>
                  <a:schemeClr val="bg1"/>
                </a:solidFill>
                <a:latin typeface="+mn-lt"/>
              </a:rPr>
            </a:br>
            <a:br>
              <a:rPr lang="da-DK" b="1" dirty="0">
                <a:solidFill>
                  <a:srgbClr val="3C8CFA"/>
                </a:solidFill>
                <a:latin typeface="+mn-lt"/>
              </a:rPr>
            </a:br>
            <a:r>
              <a:rPr lang="da-DK" sz="2000" b="1" dirty="0">
                <a:solidFill>
                  <a:schemeClr val="bg1"/>
                </a:solidFill>
                <a:latin typeface="+mn-lt"/>
              </a:rPr>
              <a:t>MØDEDATO</a:t>
            </a:r>
            <a:endParaRPr lang="da-DK" dirty="0">
              <a:solidFill>
                <a:schemeClr val="bg1"/>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79620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526211" y="626814"/>
            <a:ext cx="9328003"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3600" b="1" dirty="0">
                <a:cs typeface="Calibri"/>
              </a:rPr>
              <a:t>Blok 1: Brug af PPI, NSAID og ulcusforebyggelse </a:t>
            </a:r>
          </a:p>
          <a:p>
            <a:pPr marL="0" indent="0">
              <a:buNone/>
            </a:pPr>
            <a:endParaRPr lang="da-DK" sz="2000" b="1" u="sng" dirty="0">
              <a:cs typeface="Calibri"/>
            </a:endParaRPr>
          </a:p>
          <a:p>
            <a:pPr marL="457200" lvl="1" indent="0">
              <a:buNone/>
            </a:pPr>
            <a:r>
              <a:rPr lang="da-DK" sz="2000" b="1" dirty="0">
                <a:cs typeface="Calibri"/>
              </a:rPr>
              <a:t>Målepunkt 1: Brug af PPI </a:t>
            </a:r>
          </a:p>
          <a:p>
            <a:pPr marL="457200" lvl="1" indent="0">
              <a:buNone/>
            </a:pPr>
            <a:r>
              <a:rPr lang="da-DK" sz="2000" b="1" dirty="0">
                <a:cs typeface="Calibri"/>
              </a:rPr>
              <a:t>Målepunkt 2-3: Brug af NSAID</a:t>
            </a:r>
            <a:endParaRPr lang="da-DK" sz="2000" b="1" dirty="0">
              <a:solidFill>
                <a:schemeClr val="bg1"/>
              </a:solidFill>
              <a:cs typeface="Calibri"/>
            </a:endParaRPr>
          </a:p>
          <a:p>
            <a:pPr marL="457200" lvl="1" indent="0">
              <a:buNone/>
            </a:pPr>
            <a:r>
              <a:rPr lang="da-DK" sz="2000" b="1" dirty="0">
                <a:solidFill>
                  <a:schemeClr val="bg1"/>
                </a:solidFill>
                <a:cs typeface="Calibri"/>
              </a:rPr>
              <a:t>Målepunkt 4: Ulcusforebyggelse </a:t>
            </a:r>
            <a:r>
              <a:rPr lang="da-DK" sz="2000" b="1" dirty="0">
                <a:solidFill>
                  <a:schemeClr val="bg1"/>
                </a:solidFill>
                <a:latin typeface="+mn-lt"/>
              </a:rPr>
              <a:t>med PPI </a:t>
            </a:r>
            <a:r>
              <a:rPr lang="da-DK" sz="2000" b="1" dirty="0">
                <a:solidFill>
                  <a:schemeClr val="bg1"/>
                </a:solidFill>
                <a:cs typeface="Calibri"/>
              </a:rPr>
              <a:t>blandt patienter </a:t>
            </a:r>
            <a:r>
              <a:rPr lang="da-DK" sz="2000" b="1" dirty="0">
                <a:solidFill>
                  <a:schemeClr val="bg1"/>
                </a:solidFill>
                <a:latin typeface="+mn-lt"/>
              </a:rPr>
              <a:t>der får </a:t>
            </a:r>
            <a:r>
              <a:rPr lang="da-DK" sz="2000" b="1" dirty="0">
                <a:solidFill>
                  <a:schemeClr val="bg1"/>
                </a:solidFill>
              </a:rPr>
              <a:t>NSAID/ASA</a:t>
            </a:r>
            <a:endParaRPr lang="da-DK" sz="2000" b="1" dirty="0">
              <a:solidFill>
                <a:schemeClr val="bg1"/>
              </a:solidFill>
              <a:cs typeface="Calibri"/>
            </a:endParaRPr>
          </a:p>
          <a:p>
            <a:pPr marL="0" indent="0">
              <a:buNone/>
            </a:pPr>
            <a:endParaRPr lang="da-DK" sz="2400" b="1" dirty="0">
              <a:cs typeface="Calibri"/>
            </a:endParaRPr>
          </a:p>
          <a:p>
            <a:pPr marL="0" indent="0">
              <a:buNone/>
            </a:pPr>
            <a:r>
              <a:rPr lang="da-DK" sz="2400" b="1" dirty="0">
                <a:cs typeface="Calibri"/>
              </a:rPr>
              <a:t>Samlet tid: 80 min. herunder</a:t>
            </a:r>
          </a:p>
          <a:p>
            <a:pPr marL="0" indent="0">
              <a:buNone/>
            </a:pPr>
            <a:endParaRPr lang="da-DK" sz="3600" b="1" dirty="0">
              <a:cs typeface="Calibri"/>
            </a:endParaRPr>
          </a:p>
          <a:p>
            <a:pPr marL="0" indent="0">
              <a:buNone/>
            </a:pPr>
            <a:r>
              <a:rPr lang="da-DK" sz="2000" b="1" dirty="0">
                <a:cs typeface="Calibri"/>
              </a:rPr>
              <a:t>Her skal I </a:t>
            </a:r>
            <a:r>
              <a:rPr lang="da-DK" sz="2000" b="1" u="sng" dirty="0">
                <a:cs typeface="Calibri"/>
              </a:rPr>
              <a:t>ikke</a:t>
            </a:r>
            <a:r>
              <a:rPr lang="da-DK" sz="2000" b="1" dirty="0">
                <a:cs typeface="Calibri"/>
              </a:rPr>
              <a:t> sidde sammen med kolleger fra egen praksis</a:t>
            </a:r>
          </a:p>
        </p:txBody>
      </p:sp>
    </p:spTree>
    <p:extLst>
      <p:ext uri="{BB962C8B-B14F-4D97-AF65-F5344CB8AC3E}">
        <p14:creationId xmlns:p14="http://schemas.microsoft.com/office/powerpoint/2010/main" val="366426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26814"/>
            <a:ext cx="909637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6000" b="1" dirty="0">
                <a:cs typeface="Calibri"/>
              </a:rPr>
              <a:t>Brug af PPI</a:t>
            </a:r>
          </a:p>
          <a:p>
            <a:pPr>
              <a:buFont typeface="Arial" panose="020B0604020202020204" pitchFamily="34" charset="0"/>
              <a:buChar char="•"/>
            </a:pPr>
            <a:r>
              <a:rPr lang="da-DK" b="1" dirty="0">
                <a:solidFill>
                  <a:schemeClr val="bg1"/>
                </a:solidFill>
                <a:latin typeface="+mn-lt"/>
              </a:rPr>
              <a:t>Brug af PPI</a:t>
            </a:r>
            <a:r>
              <a:rPr lang="da-DK" b="1" dirty="0">
                <a:solidFill>
                  <a:schemeClr val="bg1"/>
                </a:solidFill>
              </a:rPr>
              <a:t> i det seneste år for hver praksis</a:t>
            </a:r>
            <a:endParaRPr lang="da-DK" b="1" dirty="0">
              <a:solidFill>
                <a:schemeClr val="bg1"/>
              </a:solidFill>
              <a:ea typeface="Calibri"/>
              <a:cs typeface="Calibri"/>
            </a:endParaRPr>
          </a:p>
          <a:p>
            <a:pPr>
              <a:buFont typeface="Arial" panose="020B0604020202020204" pitchFamily="34" charset="0"/>
              <a:buChar char="•"/>
            </a:pPr>
            <a:r>
              <a:rPr lang="da-DK" b="1" dirty="0">
                <a:solidFill>
                  <a:schemeClr val="bg1"/>
                </a:solidFill>
                <a:latin typeface="+mn-lt"/>
              </a:rPr>
              <a:t>Brug af PPI </a:t>
            </a:r>
            <a:r>
              <a:rPr lang="da-DK" b="1" dirty="0">
                <a:solidFill>
                  <a:schemeClr val="bg1"/>
                </a:solidFill>
              </a:rPr>
              <a:t>i klyngen over</a:t>
            </a:r>
            <a:r>
              <a:rPr lang="da-DK" b="1" dirty="0">
                <a:solidFill>
                  <a:schemeClr val="bg1"/>
                </a:solidFill>
                <a:latin typeface="+mn-lt"/>
              </a:rPr>
              <a:t> de seneste 5 år </a:t>
            </a:r>
            <a:endParaRPr lang="da-DK" b="1" dirty="0">
              <a:solidFill>
                <a:schemeClr val="bg1"/>
              </a:solidFill>
              <a:ea typeface="Calibri"/>
              <a:cs typeface="Calibri"/>
            </a:endParaRPr>
          </a:p>
          <a:p>
            <a:pPr marL="0" indent="0" algn="ctr">
              <a:buNone/>
            </a:pPr>
            <a:endParaRPr lang="da-DK" sz="6000" b="1" dirty="0">
              <a:solidFill>
                <a:schemeClr val="bg1"/>
              </a:solidFill>
              <a:cs typeface="Calibri"/>
            </a:endParaRPr>
          </a:p>
        </p:txBody>
      </p:sp>
    </p:spTree>
    <p:extLst>
      <p:ext uri="{BB962C8B-B14F-4D97-AF65-F5344CB8AC3E}">
        <p14:creationId xmlns:p14="http://schemas.microsoft.com/office/powerpoint/2010/main" val="81675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6943A-852D-C5C7-BA56-10E411C8F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CCECE-F4FD-5EC7-9AF2-7D6A9E635A34}"/>
              </a:ext>
            </a:extLst>
          </p:cNvPr>
          <p:cNvSpPr>
            <a:spLocks noGrp="1"/>
          </p:cNvSpPr>
          <p:nvPr>
            <p:ph type="title"/>
          </p:nvPr>
        </p:nvSpPr>
        <p:spPr>
          <a:xfrm>
            <a:off x="468000" y="252000"/>
            <a:ext cx="10515600" cy="1132935"/>
          </a:xfrm>
        </p:spPr>
        <p:txBody>
          <a:bodyPr anchor="t" anchorCtr="0">
            <a:normAutofit/>
          </a:bodyPr>
          <a:lstStyle/>
          <a:p>
            <a:r>
              <a:rPr lang="da-DK" sz="3500" b="1" dirty="0">
                <a:solidFill>
                  <a:srgbClr val="297A77"/>
                </a:solidFill>
                <a:latin typeface="+mn-lt"/>
              </a:rPr>
              <a:t>Målepunkt 1: Brug af PPI</a:t>
            </a:r>
            <a:br>
              <a:rPr lang="da-DK" sz="4400" b="1" dirty="0">
                <a:solidFill>
                  <a:srgbClr val="297A77"/>
                </a:solidFill>
                <a:latin typeface="+mn-lt"/>
              </a:rPr>
            </a:br>
            <a:r>
              <a:rPr lang="da-DK" sz="1800" b="1" dirty="0">
                <a:solidFill>
                  <a:srgbClr val="297A77"/>
                </a:solidFill>
                <a:latin typeface="+mn-lt"/>
              </a:rPr>
              <a:t>Opgjort i antal patienter der har indløst mindst én recept pr. 1.000 sikrede, 18+ årige, seneste år </a:t>
            </a:r>
            <a:endParaRPr lang="da-DK" sz="18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15E3442E-5244-D0D2-9EEA-739DAB0CB14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F82F64-6B62-33EA-C5AD-60C8C3B0237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74AD174F-3EA4-2D63-B6AB-2C28474CA50B}"/>
              </a:ext>
            </a:extLst>
          </p:cNvPr>
          <p:cNvPicPr>
            <a:picLocks noChangeAspect="1"/>
          </p:cNvPicPr>
          <p:nvPr/>
        </p:nvPicPr>
        <p:blipFill>
          <a:blip r:embed="rId3"/>
          <a:stretch>
            <a:fillRect/>
          </a:stretch>
        </p:blipFill>
        <p:spPr>
          <a:xfrm>
            <a:off x="9936000" y="2800088"/>
            <a:ext cx="1233634" cy="1257822"/>
          </a:xfrm>
          <a:prstGeom prst="rect">
            <a:avLst/>
          </a:prstGeom>
        </p:spPr>
      </p:pic>
      <p:sp>
        <p:nvSpPr>
          <p:cNvPr id="13" name="Slide Number Placeholder 3">
            <a:extLst>
              <a:ext uri="{FF2B5EF4-FFF2-40B4-BE49-F238E27FC236}">
                <a16:creationId xmlns:a16="http://schemas.microsoft.com/office/drawing/2014/main" id="{7B393D0F-2E3B-F98F-3C1A-50BC728CABC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graphicFrame>
        <p:nvGraphicFramePr>
          <p:cNvPr id="3" name="Diagram 2">
            <a:extLst>
              <a:ext uri="{FF2B5EF4-FFF2-40B4-BE49-F238E27FC236}">
                <a16:creationId xmlns:a16="http://schemas.microsoft.com/office/drawing/2014/main" id="{8B178323-484D-46F7-E81C-9E2EEF353623}"/>
              </a:ext>
            </a:extLst>
          </p:cNvPr>
          <p:cNvGraphicFramePr>
            <a:graphicFrameLocks/>
          </p:cNvGraphicFramePr>
          <p:nvPr>
            <p:extLst>
              <p:ext uri="{D42A27DB-BD31-4B8C-83A1-F6EECF244321}">
                <p14:modId xmlns:p14="http://schemas.microsoft.com/office/powerpoint/2010/main" val="3996680615"/>
              </p:ext>
            </p:extLst>
          </p:nvPr>
        </p:nvGraphicFramePr>
        <p:xfrm>
          <a:off x="915818" y="1749289"/>
          <a:ext cx="8839632" cy="4985720"/>
        </p:xfrm>
        <a:graphic>
          <a:graphicData uri="http://schemas.openxmlformats.org/drawingml/2006/chart">
            <c:chart xmlns:c="http://schemas.openxmlformats.org/drawingml/2006/chart" xmlns:r="http://schemas.openxmlformats.org/officeDocument/2006/relationships" r:id="rId4"/>
          </a:graphicData>
        </a:graphic>
      </p:graphicFrame>
      <p:pic>
        <p:nvPicPr>
          <p:cNvPr id="4" name="Billede 3">
            <a:extLst>
              <a:ext uri="{FF2B5EF4-FFF2-40B4-BE49-F238E27FC236}">
                <a16:creationId xmlns:a16="http://schemas.microsoft.com/office/drawing/2014/main" id="{FC40BC2B-1F46-8C53-8585-C3CFDC47596D}"/>
              </a:ext>
            </a:extLst>
          </p:cNvPr>
          <p:cNvPicPr>
            <a:picLocks noChangeAspect="1"/>
          </p:cNvPicPr>
          <p:nvPr/>
        </p:nvPicPr>
        <p:blipFill>
          <a:blip r:embed="rId5"/>
          <a:stretch>
            <a:fillRect/>
          </a:stretch>
        </p:blipFill>
        <p:spPr>
          <a:xfrm>
            <a:off x="4098739" y="1029628"/>
            <a:ext cx="6286414" cy="1079086"/>
          </a:xfrm>
          <a:prstGeom prst="rect">
            <a:avLst/>
          </a:prstGeom>
        </p:spPr>
      </p:pic>
    </p:spTree>
    <p:extLst>
      <p:ext uri="{BB962C8B-B14F-4D97-AF65-F5344CB8AC3E}">
        <p14:creationId xmlns:p14="http://schemas.microsoft.com/office/powerpoint/2010/main" val="243818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5C6FA-AF11-3365-70D1-87B73D9DB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DDF08-EFA5-9781-2C75-6A3AC445DFBF}"/>
              </a:ext>
            </a:extLst>
          </p:cNvPr>
          <p:cNvSpPr>
            <a:spLocks noGrp="1"/>
          </p:cNvSpPr>
          <p:nvPr>
            <p:ph type="title"/>
          </p:nvPr>
        </p:nvSpPr>
        <p:spPr>
          <a:xfrm>
            <a:off x="468000" y="252000"/>
            <a:ext cx="10515600" cy="1132935"/>
          </a:xfrm>
        </p:spPr>
        <p:txBody>
          <a:bodyPr anchor="t" anchorCtr="0">
            <a:normAutofit/>
          </a:bodyPr>
          <a:lstStyle/>
          <a:p>
            <a:r>
              <a:rPr lang="da-DK" sz="3500" b="1" dirty="0">
                <a:solidFill>
                  <a:srgbClr val="297A77"/>
                </a:solidFill>
                <a:latin typeface="+mn-lt"/>
              </a:rPr>
              <a:t>Brug af PPI over 5 år, klyngen samlet</a:t>
            </a:r>
            <a:br>
              <a:rPr lang="da-DK" sz="4200" b="1" dirty="0">
                <a:solidFill>
                  <a:srgbClr val="297A77"/>
                </a:solidFill>
                <a:latin typeface="+mn-lt"/>
              </a:rPr>
            </a:br>
            <a:r>
              <a:rPr lang="da-DK" sz="1800" b="1" dirty="0">
                <a:solidFill>
                  <a:srgbClr val="297A77"/>
                </a:solidFill>
                <a:latin typeface="+mn-lt"/>
              </a:rPr>
              <a:t>Udviklingen i forbrug de seneste 5 år. Opgjort i antal patienter pr. 1.000 sikrede, 18+ årige</a:t>
            </a:r>
            <a:endParaRPr lang="da-DK" sz="18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63ED143E-1D07-9919-F668-72BDBF59974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11AFC0F7-3F19-30BC-7E27-AEFE5B173BFE}"/>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F4E5D74B-0133-9FDC-AF1E-AEA46AF2677D}"/>
              </a:ext>
            </a:extLst>
          </p:cNvPr>
          <p:cNvPicPr>
            <a:picLocks noChangeAspect="1"/>
          </p:cNvPicPr>
          <p:nvPr/>
        </p:nvPicPr>
        <p:blipFill>
          <a:blip r:embed="rId3"/>
          <a:stretch>
            <a:fillRect/>
          </a:stretch>
        </p:blipFill>
        <p:spPr>
          <a:xfrm>
            <a:off x="9936000" y="2800088"/>
            <a:ext cx="1233634" cy="1257822"/>
          </a:xfrm>
          <a:prstGeom prst="rect">
            <a:avLst/>
          </a:prstGeom>
        </p:spPr>
      </p:pic>
      <p:sp>
        <p:nvSpPr>
          <p:cNvPr id="13" name="Slide Number Placeholder 3">
            <a:extLst>
              <a:ext uri="{FF2B5EF4-FFF2-40B4-BE49-F238E27FC236}">
                <a16:creationId xmlns:a16="http://schemas.microsoft.com/office/drawing/2014/main" id="{532178EA-7452-CC07-5107-23C2274D1A2A}"/>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graphicFrame>
        <p:nvGraphicFramePr>
          <p:cNvPr id="3" name="Diagram 2">
            <a:extLst>
              <a:ext uri="{FF2B5EF4-FFF2-40B4-BE49-F238E27FC236}">
                <a16:creationId xmlns:a16="http://schemas.microsoft.com/office/drawing/2014/main" id="{682F0D0C-E947-C4AC-71AC-5F2324ABC562}"/>
              </a:ext>
            </a:extLst>
          </p:cNvPr>
          <p:cNvGraphicFramePr>
            <a:graphicFrameLocks/>
          </p:cNvGraphicFramePr>
          <p:nvPr>
            <p:extLst>
              <p:ext uri="{D42A27DB-BD31-4B8C-83A1-F6EECF244321}">
                <p14:modId xmlns:p14="http://schemas.microsoft.com/office/powerpoint/2010/main" val="1708732100"/>
              </p:ext>
            </p:extLst>
          </p:nvPr>
        </p:nvGraphicFramePr>
        <p:xfrm>
          <a:off x="649397" y="1290017"/>
          <a:ext cx="8945197" cy="51092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487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4BC22-E7FE-143B-1E90-EDDBAC601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CAD32-1886-0B18-6F06-28B137F051B8}"/>
              </a:ext>
            </a:extLst>
          </p:cNvPr>
          <p:cNvSpPr>
            <a:spLocks noGrp="1"/>
          </p:cNvSpPr>
          <p:nvPr>
            <p:ph type="title"/>
          </p:nvPr>
        </p:nvSpPr>
        <p:spPr>
          <a:xfrm>
            <a:off x="468000" y="252000"/>
            <a:ext cx="10097703" cy="1132935"/>
          </a:xfrm>
        </p:spPr>
        <p:txBody>
          <a:bodyPr anchor="t" anchorCtr="0">
            <a:normAutofit/>
          </a:bodyPr>
          <a:lstStyle/>
          <a:p>
            <a:r>
              <a:rPr lang="da-DK" sz="3500" b="1" dirty="0">
                <a:solidFill>
                  <a:srgbClr val="297A77"/>
                </a:solidFill>
                <a:latin typeface="+mn-lt"/>
              </a:rPr>
              <a:t>Langtidsbrug af PPI</a:t>
            </a:r>
            <a:br>
              <a:rPr lang="da-DK" sz="1800" b="1" dirty="0">
                <a:solidFill>
                  <a:srgbClr val="297A77"/>
                </a:solidFill>
                <a:latin typeface="+mn-lt"/>
              </a:rPr>
            </a:br>
            <a:r>
              <a:rPr lang="da-DK" sz="1800" b="1" dirty="0">
                <a:solidFill>
                  <a:srgbClr val="297A77"/>
                </a:solidFill>
                <a:latin typeface="+mn-lt"/>
              </a:rPr>
              <a:t>Langtidsforbrug af PPI (&gt;200 DDD årligt) antal patienter pr. 1.000 sikrede 18+ årige, seneste år</a:t>
            </a:r>
            <a:br>
              <a:rPr lang="da-DK" sz="1800" kern="100" dirty="0">
                <a:effectLst/>
                <a:latin typeface="Aptos" panose="020B0004020202020204" pitchFamily="34" charset="0"/>
                <a:ea typeface="Aptos" panose="020B0004020202020204" pitchFamily="34" charset="0"/>
                <a:cs typeface="Times New Roman" panose="02020603050405020304" pitchFamily="18" charset="0"/>
              </a:rPr>
            </a:br>
            <a:endParaRPr lang="da-DK" sz="1800" b="1" dirty="0">
              <a:solidFill>
                <a:srgbClr val="FF0000"/>
              </a:solidFill>
              <a:latin typeface="+mn-lt"/>
            </a:endParaRPr>
          </a:p>
        </p:txBody>
      </p:sp>
      <p:sp>
        <p:nvSpPr>
          <p:cNvPr id="9" name="Rektangel 8">
            <a:extLst>
              <a:ext uri="{FF2B5EF4-FFF2-40B4-BE49-F238E27FC236}">
                <a16:creationId xmlns:a16="http://schemas.microsoft.com/office/drawing/2014/main" id="{91C7BF08-8341-2C7C-C429-68C9B387E356}"/>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8A873C86-50F8-6263-9BE9-D5F67870B7F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59BBE76F-AA13-C9B7-D1B7-B895D845A5D5}"/>
              </a:ext>
            </a:extLst>
          </p:cNvPr>
          <p:cNvPicPr>
            <a:picLocks noChangeAspect="1"/>
          </p:cNvPicPr>
          <p:nvPr/>
        </p:nvPicPr>
        <p:blipFill>
          <a:blip r:embed="rId3"/>
          <a:stretch>
            <a:fillRect/>
          </a:stretch>
        </p:blipFill>
        <p:spPr>
          <a:xfrm>
            <a:off x="9936000" y="2800088"/>
            <a:ext cx="1233634" cy="1257822"/>
          </a:xfrm>
          <a:prstGeom prst="rect">
            <a:avLst/>
          </a:prstGeom>
        </p:spPr>
      </p:pic>
      <p:sp>
        <p:nvSpPr>
          <p:cNvPr id="13" name="Slide Number Placeholder 3">
            <a:extLst>
              <a:ext uri="{FF2B5EF4-FFF2-40B4-BE49-F238E27FC236}">
                <a16:creationId xmlns:a16="http://schemas.microsoft.com/office/drawing/2014/main" id="{65D1F98D-CDB2-A46F-A673-6B0A45E227D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9B6F7A70-D6A3-4DB8-B281-C45F4C120CD4}"/>
              </a:ext>
            </a:extLst>
          </p:cNvPr>
          <p:cNvGraphicFramePr>
            <a:graphicFrameLocks/>
          </p:cNvGraphicFramePr>
          <p:nvPr>
            <p:extLst>
              <p:ext uri="{D42A27DB-BD31-4B8C-83A1-F6EECF244321}">
                <p14:modId xmlns:p14="http://schemas.microsoft.com/office/powerpoint/2010/main" val="3820567472"/>
              </p:ext>
            </p:extLst>
          </p:nvPr>
        </p:nvGraphicFramePr>
        <p:xfrm>
          <a:off x="810253" y="1543050"/>
          <a:ext cx="8945197" cy="48806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505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59489" y="218136"/>
            <a:ext cx="11087985" cy="1108494"/>
          </a:xfrm>
        </p:spPr>
        <p:txBody>
          <a:bodyPr>
            <a:noAutofit/>
          </a:bodyPr>
          <a:lstStyle/>
          <a:p>
            <a:r>
              <a:rPr lang="da-DK" sz="3600" b="1" dirty="0">
                <a:solidFill>
                  <a:srgbClr val="297A77"/>
                </a:solidFill>
                <a:latin typeface="+mn-lt"/>
              </a:rPr>
              <a:t>Gennemgang i plenum: Brug af PPI (10 min.)</a:t>
            </a:r>
            <a:br>
              <a:rPr lang="da-DK" sz="3600" b="1" dirty="0">
                <a:solidFill>
                  <a:srgbClr val="297A77"/>
                </a:solidFill>
                <a:latin typeface="+mn-lt"/>
              </a:rPr>
            </a:br>
            <a:r>
              <a:rPr lang="da-DK" sz="2400" b="1" dirty="0">
                <a:solidFill>
                  <a:srgbClr val="297A77"/>
                </a:solidFill>
                <a:latin typeface="+mn-lt"/>
              </a:rPr>
              <a:t>Besvar spørgsmålene i plenum</a:t>
            </a:r>
            <a:endParaRPr lang="da-DK" sz="36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28970" y="1544765"/>
            <a:ext cx="9396731" cy="4802872"/>
          </a:xfrm>
        </p:spPr>
        <p:txBody>
          <a:bodyPr vert="horz" lIns="91440" tIns="45720" rIns="91440" bIns="45720" rtlCol="0" anchor="t">
            <a:normAutofit/>
          </a:bodyPr>
          <a:lstStyle/>
          <a:p>
            <a:pPr marL="342900" lvl="0" indent="-342900">
              <a:buFont typeface="Symbol" panose="05050102010706020507" pitchFamily="18" charset="2"/>
              <a:buChar char=""/>
            </a:pPr>
            <a:r>
              <a:rPr lang="da-DK" sz="2800" kern="100" dirty="0">
                <a:effectLst/>
                <a:latin typeface="Calibri"/>
                <a:ea typeface="Calibri"/>
                <a:cs typeface="Arial"/>
              </a:rPr>
              <a:t>I hvilke situationer (typiske patienter</a:t>
            </a:r>
            <a:r>
              <a:rPr lang="da-DK" kern="100" dirty="0">
                <a:latin typeface="Calibri"/>
                <a:ea typeface="Calibri"/>
                <a:cs typeface="Arial"/>
              </a:rPr>
              <a:t>?)</a:t>
            </a:r>
            <a:r>
              <a:rPr lang="da-DK" sz="2800" kern="100" dirty="0">
                <a:effectLst/>
                <a:latin typeface="Calibri"/>
                <a:ea typeface="Calibri"/>
                <a:cs typeface="Arial"/>
              </a:rPr>
              <a:t> opstartes PPI?</a:t>
            </a:r>
          </a:p>
          <a:p>
            <a:pPr marL="342900" lvl="0" indent="-342900">
              <a:buFont typeface="Symbol" panose="05050102010706020507" pitchFamily="18" charset="2"/>
              <a:buChar char=""/>
            </a:pPr>
            <a:r>
              <a:rPr lang="da-DK" sz="2800" kern="100" dirty="0">
                <a:effectLst/>
                <a:latin typeface="Calibri" panose="020F0502020204030204" pitchFamily="34" charset="0"/>
                <a:ea typeface="Calibri" panose="020F0502020204030204" pitchFamily="34" charset="0"/>
                <a:cs typeface="Arial" panose="020B0604020202020204" pitchFamily="34" charset="0"/>
              </a:rPr>
              <a:t>Hvordan følges op efter første ordination?</a:t>
            </a:r>
          </a:p>
          <a:p>
            <a:pPr marL="342900" indent="-342900">
              <a:buFont typeface="Symbol" panose="05050102010706020507" pitchFamily="18" charset="2"/>
              <a:buChar char=""/>
            </a:pPr>
            <a:r>
              <a:rPr lang="da-DK" kern="100" dirty="0">
                <a:latin typeface="Calibri"/>
                <a:ea typeface="Calibri"/>
                <a:cs typeface="Arial"/>
              </a:rPr>
              <a:t>Ideer til hvordan langvarig behandling bedst undgås og  revurderes/</a:t>
            </a:r>
            <a:r>
              <a:rPr lang="da-DK" sz="2800" kern="100" dirty="0">
                <a:effectLst/>
                <a:latin typeface="Calibri"/>
                <a:ea typeface="Calibri"/>
                <a:cs typeface="Arial"/>
              </a:rPr>
              <a:t>seponeres?</a:t>
            </a:r>
          </a:p>
          <a:p>
            <a:pPr marL="0" indent="0">
              <a:buNone/>
            </a:pPr>
            <a:endParaRPr lang="da-DK" b="1" dirty="0">
              <a:solidFill>
                <a:srgbClr val="297A77"/>
              </a:solidFill>
              <a:ea typeface="+mj-ea"/>
              <a:cs typeface="+mj-cs"/>
            </a:endParaRPr>
          </a:p>
          <a:p>
            <a:pPr marL="0" indent="0">
              <a:buNone/>
            </a:pPr>
            <a:endParaRPr lang="da-DK" b="1" dirty="0">
              <a:solidFill>
                <a:srgbClr val="297A77"/>
              </a:solidFill>
              <a:ea typeface="+mj-ea"/>
              <a:cs typeface="+mj-cs"/>
            </a:endParaRPr>
          </a:p>
          <a:p>
            <a:pPr marL="0" indent="0">
              <a:buNone/>
            </a:pPr>
            <a:endParaRPr lang="da-DK" b="1" dirty="0">
              <a:ea typeface="+mj-ea"/>
              <a:cs typeface="+mj-cs"/>
            </a:endParaRPr>
          </a:p>
          <a:p>
            <a:pPr marL="0" indent="0">
              <a:buNone/>
            </a:pPr>
            <a:endParaRPr lang="da-DK" b="1" dirty="0">
              <a:ea typeface="+mj-ea"/>
              <a:cs typeface="+mj-cs"/>
            </a:endParaRPr>
          </a:p>
          <a:p>
            <a:pPr marL="0" indent="0">
              <a:buNone/>
            </a:pPr>
            <a:endParaRPr lang="da-DK" b="1" dirty="0">
              <a:solidFill>
                <a:srgbClr val="297A77"/>
              </a:solidFill>
              <a:ea typeface="+mj-ea"/>
              <a:cs typeface="+mj-cs"/>
            </a:endParaRPr>
          </a:p>
          <a:p>
            <a:pPr marL="0" indent="0">
              <a:buNone/>
            </a:pPr>
            <a:endParaRPr lang="da-DK" b="1" dirty="0">
              <a:solidFill>
                <a:srgbClr val="297A77"/>
              </a:solidFill>
              <a:latin typeface="+mn-lt"/>
            </a:endParaRPr>
          </a:p>
          <a:p>
            <a:pPr marL="0" indent="0">
              <a:buNone/>
            </a:pPr>
            <a:endParaRPr lang="da-DK" b="1" dirty="0">
              <a:solidFill>
                <a:srgbClr val="297A77"/>
              </a:solidFill>
              <a:ea typeface="+mj-ea"/>
              <a:cs typeface="+mj-cs"/>
            </a:endParaRPr>
          </a:p>
          <a:p>
            <a:pPr marL="0" indent="0">
              <a:buNone/>
            </a:pPr>
            <a:endParaRPr lang="da-DK" b="1" dirty="0">
              <a:solidFill>
                <a:srgbClr val="297A77"/>
              </a:solidFill>
              <a:ea typeface="+mj-ea"/>
              <a:cs typeface="+mj-cs"/>
            </a:endParaRPr>
          </a:p>
          <a:p>
            <a:pPr marL="0" indent="0">
              <a:buNone/>
            </a:pPr>
            <a:endParaRPr lang="da-DK" sz="2800" i="1" u="sng"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pic>
        <p:nvPicPr>
          <p:cNvPr id="17" name="Billede 16">
            <a:extLst>
              <a:ext uri="{FF2B5EF4-FFF2-40B4-BE49-F238E27FC236}">
                <a16:creationId xmlns:a16="http://schemas.microsoft.com/office/drawing/2014/main" id="{AD2A842F-B8C4-46D0-8F18-F89C94A6A1DA}"/>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3" name="Gruppe 2">
            <a:extLst>
              <a:ext uri="{FF2B5EF4-FFF2-40B4-BE49-F238E27FC236}">
                <a16:creationId xmlns:a16="http://schemas.microsoft.com/office/drawing/2014/main" id="{2627F573-3654-C0A9-FF02-23A7B947B7FA}"/>
              </a:ext>
            </a:extLst>
          </p:cNvPr>
          <p:cNvGrpSpPr/>
          <p:nvPr/>
        </p:nvGrpSpPr>
        <p:grpSpPr>
          <a:xfrm>
            <a:off x="596943" y="4566634"/>
            <a:ext cx="4561575" cy="1041248"/>
            <a:chOff x="740775" y="5184942"/>
            <a:chExt cx="4561575" cy="1041248"/>
          </a:xfrm>
        </p:grpSpPr>
        <p:sp>
          <p:nvSpPr>
            <p:cNvPr id="4" name="Tekstfelt 20">
              <a:extLst>
                <a:ext uri="{FF2B5EF4-FFF2-40B4-BE49-F238E27FC236}">
                  <a16:creationId xmlns:a16="http://schemas.microsoft.com/office/drawing/2014/main" id="{D96CBE83-CBF4-265C-4F4A-D6872315FCC6}"/>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5" name="Ellipse 4">
              <a:extLst>
                <a:ext uri="{FF2B5EF4-FFF2-40B4-BE49-F238E27FC236}">
                  <a16:creationId xmlns:a16="http://schemas.microsoft.com/office/drawing/2014/main" id="{5AFAE5A7-A524-F66F-A3A4-91E6C47B1702}"/>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9" name="Billede 8" descr="Et billede, der indeholder papirclips&#10;&#10;Automatisk genereret beskrivelse">
              <a:extLst>
                <a:ext uri="{FF2B5EF4-FFF2-40B4-BE49-F238E27FC236}">
                  <a16:creationId xmlns:a16="http://schemas.microsoft.com/office/drawing/2014/main" id="{DE974491-33BC-C9F6-18F4-A99FCAB95D04}"/>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06599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26814"/>
            <a:ext cx="909637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6000" b="1" dirty="0">
                <a:cs typeface="Calibri"/>
              </a:rPr>
              <a:t>Brug af NSAID</a:t>
            </a:r>
          </a:p>
          <a:p>
            <a:pPr>
              <a:buFontTx/>
              <a:buChar char="-"/>
            </a:pPr>
            <a:r>
              <a:rPr lang="da-DK" b="1" dirty="0">
                <a:solidFill>
                  <a:schemeClr val="bg1"/>
                </a:solidFill>
              </a:rPr>
              <a:t>Brug</a:t>
            </a:r>
            <a:r>
              <a:rPr lang="da-DK" b="1" dirty="0">
                <a:solidFill>
                  <a:schemeClr val="bg1"/>
                </a:solidFill>
                <a:latin typeface="+mn-lt"/>
              </a:rPr>
              <a:t> af NSAID </a:t>
            </a:r>
            <a:endParaRPr lang="da-DK" b="1" dirty="0">
              <a:solidFill>
                <a:schemeClr val="bg1"/>
              </a:solidFill>
              <a:latin typeface="+mn-lt"/>
              <a:ea typeface="Calibri"/>
              <a:cs typeface="Calibri"/>
            </a:endParaRPr>
          </a:p>
          <a:p>
            <a:pPr>
              <a:buFontTx/>
              <a:buChar char="-"/>
            </a:pPr>
            <a:r>
              <a:rPr lang="da-DK" b="1" dirty="0">
                <a:solidFill>
                  <a:schemeClr val="bg1"/>
                </a:solidFill>
              </a:rPr>
              <a:t>Udviklingen de seneste 5 år</a:t>
            </a:r>
            <a:endParaRPr lang="da-DK" b="1" dirty="0">
              <a:solidFill>
                <a:schemeClr val="bg1"/>
              </a:solidFill>
              <a:latin typeface="+mn-lt"/>
            </a:endParaRPr>
          </a:p>
          <a:p>
            <a:pPr>
              <a:buFontTx/>
              <a:buChar char="-"/>
            </a:pPr>
            <a:r>
              <a:rPr lang="da-DK" b="1" dirty="0">
                <a:solidFill>
                  <a:schemeClr val="bg1"/>
                </a:solidFill>
              </a:rPr>
              <a:t>L</a:t>
            </a:r>
            <a:r>
              <a:rPr lang="da-DK" sz="2800" b="1" dirty="0">
                <a:solidFill>
                  <a:schemeClr val="bg1"/>
                </a:solidFill>
                <a:latin typeface="+mn-lt"/>
              </a:rPr>
              <a:t>angtidsbrug af NSAID</a:t>
            </a:r>
            <a:endParaRPr lang="da-DK" b="1" dirty="0">
              <a:solidFill>
                <a:schemeClr val="bg1"/>
              </a:solidFill>
              <a:cs typeface="Calibri"/>
            </a:endParaRPr>
          </a:p>
        </p:txBody>
      </p:sp>
    </p:spTree>
    <p:extLst>
      <p:ext uri="{BB962C8B-B14F-4D97-AF65-F5344CB8AC3E}">
        <p14:creationId xmlns:p14="http://schemas.microsoft.com/office/powerpoint/2010/main" val="421752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9BF33-9B3F-4035-03FA-D0A0EB5E0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6F127-F51E-AC21-63BF-7E935FD09D27}"/>
              </a:ext>
            </a:extLst>
          </p:cNvPr>
          <p:cNvSpPr>
            <a:spLocks noGrp="1"/>
          </p:cNvSpPr>
          <p:nvPr>
            <p:ph type="title"/>
          </p:nvPr>
        </p:nvSpPr>
        <p:spPr>
          <a:xfrm>
            <a:off x="468000" y="252000"/>
            <a:ext cx="10515600" cy="1132935"/>
          </a:xfrm>
        </p:spPr>
        <p:txBody>
          <a:bodyPr anchor="t" anchorCtr="0">
            <a:noAutofit/>
          </a:bodyPr>
          <a:lstStyle/>
          <a:p>
            <a:r>
              <a:rPr lang="da-DK" sz="3500" b="1" dirty="0">
                <a:solidFill>
                  <a:srgbClr val="297A77"/>
                </a:solidFill>
                <a:latin typeface="+mn-lt"/>
              </a:rPr>
              <a:t>Målepunkt 2: Brug af NSAID, 18-64 årige</a:t>
            </a:r>
            <a:br>
              <a:rPr lang="da-DK" sz="3600" b="1" dirty="0">
                <a:solidFill>
                  <a:srgbClr val="297A77"/>
                </a:solidFill>
                <a:latin typeface="+mn-lt"/>
              </a:rPr>
            </a:br>
            <a:r>
              <a:rPr lang="da-DK" sz="1800" b="1" dirty="0">
                <a:solidFill>
                  <a:srgbClr val="297A77"/>
                </a:solidFill>
                <a:latin typeface="+mn-lt"/>
              </a:rPr>
              <a:t>Antal patienter pr. 1.000 sikrede der har indløst mindst én recept, 18-64 årige, seneste år</a:t>
            </a:r>
            <a:br>
              <a:rPr lang="da-DK" sz="1800" kern="100" dirty="0">
                <a:effectLst/>
                <a:latin typeface="Aptos" panose="020B0004020202020204" pitchFamily="34" charset="0"/>
                <a:ea typeface="Aptos" panose="020B0004020202020204" pitchFamily="34" charset="0"/>
                <a:cs typeface="Times New Roman" panose="02020603050405020304" pitchFamily="18" charset="0"/>
              </a:rPr>
            </a:br>
            <a:endParaRPr lang="da-DK" sz="1800" b="1" dirty="0">
              <a:solidFill>
                <a:srgbClr val="297A77"/>
              </a:solidFill>
              <a:latin typeface="+mn-lt"/>
            </a:endParaRPr>
          </a:p>
        </p:txBody>
      </p:sp>
      <p:sp>
        <p:nvSpPr>
          <p:cNvPr id="9" name="Rektangel 8">
            <a:extLst>
              <a:ext uri="{FF2B5EF4-FFF2-40B4-BE49-F238E27FC236}">
                <a16:creationId xmlns:a16="http://schemas.microsoft.com/office/drawing/2014/main" id="{9A5B68D0-6737-1C19-11E3-6E446914C034}"/>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FC6203F7-EE92-D768-2244-9001A3EDB10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0945795D-845D-1212-20C9-874A752F78F8}"/>
              </a:ext>
            </a:extLst>
          </p:cNvPr>
          <p:cNvPicPr>
            <a:picLocks noChangeAspect="1"/>
          </p:cNvPicPr>
          <p:nvPr/>
        </p:nvPicPr>
        <p:blipFill>
          <a:blip r:embed="rId3"/>
          <a:stretch>
            <a:fillRect/>
          </a:stretch>
        </p:blipFill>
        <p:spPr>
          <a:xfrm>
            <a:off x="9936000" y="2800088"/>
            <a:ext cx="1233634" cy="1257822"/>
          </a:xfrm>
          <a:prstGeom prst="rect">
            <a:avLst/>
          </a:prstGeom>
        </p:spPr>
      </p:pic>
      <p:sp>
        <p:nvSpPr>
          <p:cNvPr id="13" name="Slide Number Placeholder 3">
            <a:extLst>
              <a:ext uri="{FF2B5EF4-FFF2-40B4-BE49-F238E27FC236}">
                <a16:creationId xmlns:a16="http://schemas.microsoft.com/office/drawing/2014/main" id="{99264BD2-FB87-35CD-AA9C-4BE0FCE919E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graphicFrame>
        <p:nvGraphicFramePr>
          <p:cNvPr id="3" name="Diagram 2">
            <a:extLst>
              <a:ext uri="{FF2B5EF4-FFF2-40B4-BE49-F238E27FC236}">
                <a16:creationId xmlns:a16="http://schemas.microsoft.com/office/drawing/2014/main" id="{79EEA2B5-5C8F-0634-91AD-7474EDF16D8F}"/>
              </a:ext>
            </a:extLst>
          </p:cNvPr>
          <p:cNvGraphicFramePr>
            <a:graphicFrameLocks/>
          </p:cNvGraphicFramePr>
          <p:nvPr>
            <p:extLst>
              <p:ext uri="{D42A27DB-BD31-4B8C-83A1-F6EECF244321}">
                <p14:modId xmlns:p14="http://schemas.microsoft.com/office/powerpoint/2010/main" val="3069156505"/>
              </p:ext>
            </p:extLst>
          </p:nvPr>
        </p:nvGraphicFramePr>
        <p:xfrm>
          <a:off x="1022366" y="1257300"/>
          <a:ext cx="8733084" cy="5074920"/>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felt 4">
            <a:extLst>
              <a:ext uri="{FF2B5EF4-FFF2-40B4-BE49-F238E27FC236}">
                <a16:creationId xmlns:a16="http://schemas.microsoft.com/office/drawing/2014/main" id="{2B705B20-5F63-EF92-D2C0-2E5A75D1D4AC}"/>
              </a:ext>
            </a:extLst>
          </p:cNvPr>
          <p:cNvSpPr txBox="1"/>
          <p:nvPr/>
        </p:nvSpPr>
        <p:spPr>
          <a:xfrm>
            <a:off x="2632163" y="1139943"/>
            <a:ext cx="7695924" cy="377860"/>
          </a:xfrm>
          <a:prstGeom prst="rect">
            <a:avLst/>
          </a:prstGeom>
          <a:noFill/>
          <a:ln w="38100">
            <a:solidFill>
              <a:srgbClr val="FF0000"/>
            </a:solidFill>
          </a:ln>
        </p:spPr>
        <p:txBody>
          <a:bodyPr wrap="square">
            <a:spAutoFit/>
          </a:bodyPr>
          <a:lstStyle/>
          <a:p>
            <a:pPr>
              <a:lnSpc>
                <a:spcPct val="107000"/>
              </a:lnSpc>
              <a:spcAft>
                <a:spcPts val="800"/>
              </a:spcAft>
            </a:pPr>
            <a:r>
              <a:rPr lang="da-DK" dirty="0"/>
              <a:t>Generelt bør smertestillende behandling primært bestå af paracetamol.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14730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462B0-12DA-78A7-13A3-99BCEBCE6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7C7C5-C191-3476-3AD0-173AFE145DA8}"/>
              </a:ext>
            </a:extLst>
          </p:cNvPr>
          <p:cNvSpPr>
            <a:spLocks noGrp="1"/>
          </p:cNvSpPr>
          <p:nvPr>
            <p:ph type="title"/>
          </p:nvPr>
        </p:nvSpPr>
        <p:spPr>
          <a:xfrm>
            <a:off x="468000" y="252000"/>
            <a:ext cx="10515600" cy="1132935"/>
          </a:xfrm>
        </p:spPr>
        <p:txBody>
          <a:bodyPr anchor="t" anchorCtr="0">
            <a:noAutofit/>
          </a:bodyPr>
          <a:lstStyle/>
          <a:p>
            <a:r>
              <a:rPr lang="da-DK" sz="3500" b="1" dirty="0">
                <a:solidFill>
                  <a:srgbClr val="297A77"/>
                </a:solidFill>
                <a:latin typeface="+mn-lt"/>
              </a:rPr>
              <a:t>Målepunkt 2: Brug af NSAID, 65+ årige</a:t>
            </a:r>
            <a:br>
              <a:rPr lang="da-DK" sz="3600" b="1" dirty="0">
                <a:solidFill>
                  <a:srgbClr val="297A77"/>
                </a:solidFill>
                <a:latin typeface="+mn-lt"/>
              </a:rPr>
            </a:br>
            <a:r>
              <a:rPr lang="da-DK" sz="1800" b="1" dirty="0">
                <a:solidFill>
                  <a:srgbClr val="297A77"/>
                </a:solidFill>
                <a:latin typeface="+mn-lt"/>
              </a:rPr>
              <a:t>Antal patienter der har indløst mindst én recept i det seneste år, pr. 1.000 sikrede, 65+ årige, seneste år</a:t>
            </a:r>
          </a:p>
        </p:txBody>
      </p:sp>
      <p:sp>
        <p:nvSpPr>
          <p:cNvPr id="9" name="Rektangel 8">
            <a:extLst>
              <a:ext uri="{FF2B5EF4-FFF2-40B4-BE49-F238E27FC236}">
                <a16:creationId xmlns:a16="http://schemas.microsoft.com/office/drawing/2014/main" id="{CAAFA0C1-6573-7AE6-0C51-6545AAAFC12C}"/>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59B4C4BD-F484-D859-3917-DB82509E88C7}"/>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4879513-4044-24DC-9ED4-028AD1EE8ED8}"/>
              </a:ext>
            </a:extLst>
          </p:cNvPr>
          <p:cNvPicPr>
            <a:picLocks noChangeAspect="1"/>
          </p:cNvPicPr>
          <p:nvPr/>
        </p:nvPicPr>
        <p:blipFill>
          <a:blip r:embed="rId3"/>
          <a:stretch>
            <a:fillRect/>
          </a:stretch>
        </p:blipFill>
        <p:spPr>
          <a:xfrm>
            <a:off x="9936000" y="2800088"/>
            <a:ext cx="1233634" cy="1257822"/>
          </a:xfrm>
          <a:prstGeom prst="rect">
            <a:avLst/>
          </a:prstGeom>
        </p:spPr>
      </p:pic>
      <p:sp>
        <p:nvSpPr>
          <p:cNvPr id="13" name="Slide Number Placeholder 3">
            <a:extLst>
              <a:ext uri="{FF2B5EF4-FFF2-40B4-BE49-F238E27FC236}">
                <a16:creationId xmlns:a16="http://schemas.microsoft.com/office/drawing/2014/main" id="{7300E8FF-218D-588C-AEB5-4CB6A667A6A0}"/>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graphicFrame>
        <p:nvGraphicFramePr>
          <p:cNvPr id="6" name="Diagram 5">
            <a:extLst>
              <a:ext uri="{FF2B5EF4-FFF2-40B4-BE49-F238E27FC236}">
                <a16:creationId xmlns:a16="http://schemas.microsoft.com/office/drawing/2014/main" id="{A041D6B0-B088-1436-0694-5F85B53F8728}"/>
              </a:ext>
            </a:extLst>
          </p:cNvPr>
          <p:cNvGraphicFramePr>
            <a:graphicFrameLocks/>
          </p:cNvGraphicFramePr>
          <p:nvPr>
            <p:extLst>
              <p:ext uri="{D42A27DB-BD31-4B8C-83A1-F6EECF244321}">
                <p14:modId xmlns:p14="http://schemas.microsoft.com/office/powerpoint/2010/main" val="1475800605"/>
              </p:ext>
            </p:extLst>
          </p:nvPr>
        </p:nvGraphicFramePr>
        <p:xfrm>
          <a:off x="810253" y="1384935"/>
          <a:ext cx="8945197" cy="5096252"/>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felt 4">
            <a:extLst>
              <a:ext uri="{FF2B5EF4-FFF2-40B4-BE49-F238E27FC236}">
                <a16:creationId xmlns:a16="http://schemas.microsoft.com/office/drawing/2014/main" id="{19C6F5E4-62AB-CAFE-9613-0AF1BCA1796E}"/>
              </a:ext>
            </a:extLst>
          </p:cNvPr>
          <p:cNvSpPr txBox="1"/>
          <p:nvPr/>
        </p:nvSpPr>
        <p:spPr>
          <a:xfrm>
            <a:off x="2689229" y="1222285"/>
            <a:ext cx="7695924" cy="674224"/>
          </a:xfrm>
          <a:prstGeom prst="rect">
            <a:avLst/>
          </a:prstGeom>
          <a:noFill/>
          <a:ln w="38100">
            <a:solidFill>
              <a:srgbClr val="FF0000"/>
            </a:solidFill>
          </a:ln>
        </p:spPr>
        <p:txBody>
          <a:bodyPr wrap="square">
            <a:spAutoFit/>
          </a:bodyPr>
          <a:lstStyle/>
          <a:p>
            <a:pPr>
              <a:lnSpc>
                <a:spcPct val="107000"/>
              </a:lnSpc>
              <a:spcAft>
                <a:spcPts val="800"/>
              </a:spcAft>
            </a:pPr>
            <a:r>
              <a:rPr lang="da-DK" dirty="0"/>
              <a:t>Generelt bør smertestillende behandling primært bestå af paracetamol. Vær især tilbageholdende med NSAID til ældre &gt; 65 år</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27914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83847-36A0-B542-41EC-6DC72D036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AB61E-9911-1F99-BF23-DDB6FE5AA28E}"/>
              </a:ext>
            </a:extLst>
          </p:cNvPr>
          <p:cNvSpPr>
            <a:spLocks noGrp="1"/>
          </p:cNvSpPr>
          <p:nvPr>
            <p:ph type="title"/>
          </p:nvPr>
        </p:nvSpPr>
        <p:spPr>
          <a:xfrm>
            <a:off x="50103" y="486490"/>
            <a:ext cx="10515600" cy="1132935"/>
          </a:xfrm>
        </p:spPr>
        <p:txBody>
          <a:bodyPr>
            <a:noAutofit/>
          </a:bodyPr>
          <a:lstStyle/>
          <a:p>
            <a:r>
              <a:rPr lang="da-DK" sz="3600" b="1" dirty="0">
                <a:solidFill>
                  <a:srgbClr val="297A77"/>
                </a:solidFill>
                <a:latin typeface="+mn-lt"/>
              </a:rPr>
              <a:t>Udviklingen i brug af NSAID, klyngen samlet</a:t>
            </a:r>
            <a:br>
              <a:rPr lang="da-DK" sz="2000" b="1" dirty="0">
                <a:latin typeface="+mn-lt"/>
              </a:rPr>
            </a:br>
            <a:r>
              <a:rPr lang="da-DK" sz="2000" b="1" dirty="0">
                <a:solidFill>
                  <a:srgbClr val="297A77"/>
                </a:solidFill>
                <a:latin typeface="+mn-lt"/>
              </a:rPr>
              <a:t>Antal patienter der har indløst mindst én recept, pr. 1.000 sikrede, 18+ årige, seneste år</a:t>
            </a:r>
            <a:br>
              <a:rPr lang="da-DK" sz="2000" kern="100" dirty="0">
                <a:effectLst/>
                <a:latin typeface="Aptos" panose="020B0004020202020204" pitchFamily="34" charset="0"/>
                <a:ea typeface="Aptos" panose="020B0004020202020204" pitchFamily="34" charset="0"/>
                <a:cs typeface="Times New Roman" panose="02020603050405020304" pitchFamily="18" charset="0"/>
              </a:rPr>
            </a:br>
            <a:br>
              <a:rPr lang="da-DK" sz="3600" b="1" dirty="0">
                <a:solidFill>
                  <a:srgbClr val="297A77"/>
                </a:solidFill>
                <a:latin typeface="+mn-lt"/>
              </a:rPr>
            </a:br>
            <a:endParaRPr lang="da-DK" sz="11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FABCF22E-D5B1-E060-CC61-A22E7C8C755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8A18798-5E9B-03EC-80D0-139ACD3A5D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1EDCBAB-7692-EDE7-4C16-B638CA3703C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0A8BA4B4-A1D7-EFBF-659C-F931D321675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40F499B6-4605-6588-13CF-9B31F9C13375}"/>
              </a:ext>
            </a:extLst>
          </p:cNvPr>
          <p:cNvGraphicFramePr>
            <a:graphicFrameLocks/>
          </p:cNvGraphicFramePr>
          <p:nvPr>
            <p:extLst>
              <p:ext uri="{D42A27DB-BD31-4B8C-83A1-F6EECF244321}">
                <p14:modId xmlns:p14="http://schemas.microsoft.com/office/powerpoint/2010/main" val="742540950"/>
              </p:ext>
            </p:extLst>
          </p:nvPr>
        </p:nvGraphicFramePr>
        <p:xfrm>
          <a:off x="662939" y="1200150"/>
          <a:ext cx="9038511" cy="5026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870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dirty="0">
                <a:solidFill>
                  <a:srgbClr val="297A77"/>
                </a:solidFill>
                <a:latin typeface="+mn-lt"/>
              </a:rPr>
              <a:t>Formål med dagens møde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81170" y="1384754"/>
            <a:ext cx="9282756" cy="5023998"/>
          </a:xfrm>
        </p:spPr>
        <p:txBody>
          <a:bodyPr>
            <a:normAutofit/>
          </a:bodyPr>
          <a:lstStyle/>
          <a:p>
            <a:r>
              <a:rPr lang="da-DK" dirty="0"/>
              <a:t>At diskutere hvordan vi diagnosticerer og behandler dyspepsi.</a:t>
            </a:r>
          </a:p>
          <a:p>
            <a:r>
              <a:rPr lang="da-DK" sz="2800" dirty="0"/>
              <a:t>Få tal for brugen af PPI og NSAID i klyngen og i egen praksis.</a:t>
            </a:r>
          </a:p>
          <a:p>
            <a:r>
              <a:rPr lang="da-DK" dirty="0"/>
              <a:t>Se opgørelse af antal </a:t>
            </a:r>
            <a:r>
              <a:rPr lang="da-DK" dirty="0" err="1"/>
              <a:t>helicobacter</a:t>
            </a:r>
            <a:r>
              <a:rPr lang="da-DK" dirty="0"/>
              <a:t> </a:t>
            </a:r>
            <a:r>
              <a:rPr lang="da-DK" dirty="0" err="1"/>
              <a:t>pylori</a:t>
            </a:r>
            <a:r>
              <a:rPr lang="da-DK" dirty="0"/>
              <a:t>-test og antal </a:t>
            </a:r>
            <a:r>
              <a:rPr lang="da-DK" dirty="0" err="1"/>
              <a:t>gastroskopier</a:t>
            </a:r>
            <a:r>
              <a:rPr lang="da-DK" dirty="0"/>
              <a:t>.</a:t>
            </a:r>
            <a:endParaRPr lang="da-DK" sz="2800" dirty="0"/>
          </a:p>
          <a:p>
            <a:r>
              <a:rPr lang="da-DK" sz="2800" dirty="0"/>
              <a:t>Overveje om vi vil lave om på noget – og hvordan det evt. kan ske.</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spTree>
    <p:extLst>
      <p:ext uri="{BB962C8B-B14F-4D97-AF65-F5344CB8AC3E}">
        <p14:creationId xmlns:p14="http://schemas.microsoft.com/office/powerpoint/2010/main" val="15275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FC0E7-117E-8057-7095-93374898D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1C889-4901-57FC-D490-E2AEC399EAD7}"/>
              </a:ext>
            </a:extLst>
          </p:cNvPr>
          <p:cNvSpPr>
            <a:spLocks noGrp="1"/>
          </p:cNvSpPr>
          <p:nvPr>
            <p:ph type="title"/>
          </p:nvPr>
        </p:nvSpPr>
        <p:spPr>
          <a:xfrm>
            <a:off x="468000" y="252000"/>
            <a:ext cx="10515600" cy="1132935"/>
          </a:xfrm>
        </p:spPr>
        <p:txBody>
          <a:bodyPr anchor="t" anchorCtr="0">
            <a:noAutofit/>
          </a:bodyPr>
          <a:lstStyle/>
          <a:p>
            <a:r>
              <a:rPr lang="da-DK" sz="3500" b="1" dirty="0">
                <a:solidFill>
                  <a:srgbClr val="297A77"/>
                </a:solidFill>
                <a:latin typeface="+mn-lt"/>
              </a:rPr>
              <a:t>Målepunkt 3: Langtidsbrug af NSAID, 18-64 årige</a:t>
            </a:r>
            <a:br>
              <a:rPr lang="da-DK" sz="3200" b="1" dirty="0">
                <a:solidFill>
                  <a:srgbClr val="297A77"/>
                </a:solidFill>
                <a:latin typeface="+mn-lt"/>
              </a:rPr>
            </a:br>
            <a:r>
              <a:rPr lang="da-DK" sz="1800" b="1" dirty="0">
                <a:solidFill>
                  <a:srgbClr val="297A77"/>
                </a:solidFill>
                <a:latin typeface="+mn-lt"/>
              </a:rPr>
              <a:t>Antal patienter i NSAID behandling hvor den årlige udskrivning er større end 200 DDD, pr 1.000  patienter, seneste år</a:t>
            </a:r>
            <a:br>
              <a:rPr lang="da-DK" sz="2400" b="1" dirty="0">
                <a:solidFill>
                  <a:srgbClr val="297A77"/>
                </a:solidFill>
                <a:latin typeface="+mn-lt"/>
              </a:rPr>
            </a:br>
            <a:endParaRPr lang="da-DK" sz="2000" b="1" dirty="0">
              <a:solidFill>
                <a:srgbClr val="297A77"/>
              </a:solidFill>
              <a:latin typeface="+mn-lt"/>
            </a:endParaRPr>
          </a:p>
        </p:txBody>
      </p:sp>
      <p:sp>
        <p:nvSpPr>
          <p:cNvPr id="9" name="Rektangel 8">
            <a:extLst>
              <a:ext uri="{FF2B5EF4-FFF2-40B4-BE49-F238E27FC236}">
                <a16:creationId xmlns:a16="http://schemas.microsoft.com/office/drawing/2014/main" id="{CACC4F5F-98AF-48F0-66F3-CCA6627250E6}"/>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367A041-4AD3-DF21-91FC-A810B30C0037}"/>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F04952-8E91-B7AC-778D-CF73AB8D73C7}"/>
              </a:ext>
            </a:extLst>
          </p:cNvPr>
          <p:cNvPicPr>
            <a:picLocks noChangeAspect="1"/>
          </p:cNvPicPr>
          <p:nvPr/>
        </p:nvPicPr>
        <p:blipFill>
          <a:blip r:embed="rId3"/>
          <a:stretch>
            <a:fillRect/>
          </a:stretch>
        </p:blipFill>
        <p:spPr>
          <a:xfrm>
            <a:off x="9936000" y="2800088"/>
            <a:ext cx="1233634" cy="1257822"/>
          </a:xfrm>
          <a:prstGeom prst="rect">
            <a:avLst/>
          </a:prstGeom>
        </p:spPr>
      </p:pic>
      <p:sp>
        <p:nvSpPr>
          <p:cNvPr id="13" name="Slide Number Placeholder 3">
            <a:extLst>
              <a:ext uri="{FF2B5EF4-FFF2-40B4-BE49-F238E27FC236}">
                <a16:creationId xmlns:a16="http://schemas.microsoft.com/office/drawing/2014/main" id="{6802C69E-B21E-97F2-EF92-720F68BA906C}"/>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21F7B9E7-171A-3B20-707F-23DCEAE8DA18}"/>
              </a:ext>
            </a:extLst>
          </p:cNvPr>
          <p:cNvGraphicFramePr>
            <a:graphicFrameLocks/>
          </p:cNvGraphicFramePr>
          <p:nvPr>
            <p:extLst>
              <p:ext uri="{D42A27DB-BD31-4B8C-83A1-F6EECF244321}">
                <p14:modId xmlns:p14="http://schemas.microsoft.com/office/powerpoint/2010/main" val="2778061161"/>
              </p:ext>
            </p:extLst>
          </p:nvPr>
        </p:nvGraphicFramePr>
        <p:xfrm>
          <a:off x="719978" y="1392933"/>
          <a:ext cx="8945197" cy="4833257"/>
        </p:xfrm>
        <a:graphic>
          <a:graphicData uri="http://schemas.openxmlformats.org/drawingml/2006/chart">
            <c:chart xmlns:c="http://schemas.openxmlformats.org/drawingml/2006/chart" xmlns:r="http://schemas.openxmlformats.org/officeDocument/2006/relationships" r:id="rId4"/>
          </a:graphicData>
        </a:graphic>
      </p:graphicFrame>
      <p:pic>
        <p:nvPicPr>
          <p:cNvPr id="3" name="chart">
            <a:extLst>
              <a:ext uri="{FF2B5EF4-FFF2-40B4-BE49-F238E27FC236}">
                <a16:creationId xmlns:a16="http://schemas.microsoft.com/office/drawing/2014/main" id="{EE49112F-FA3A-B576-07C4-8B1A0F34D188}"/>
              </a:ext>
            </a:extLst>
          </p:cNvPr>
          <p:cNvPicPr>
            <a:picLocks noChangeAspect="1"/>
          </p:cNvPicPr>
          <p:nvPr/>
        </p:nvPicPr>
        <p:blipFill>
          <a:blip r:embed="rId5"/>
          <a:stretch>
            <a:fillRect/>
          </a:stretch>
        </p:blipFill>
        <p:spPr>
          <a:xfrm>
            <a:off x="2518775" y="1132163"/>
            <a:ext cx="8034042" cy="437008"/>
          </a:xfrm>
          <a:prstGeom prst="rect">
            <a:avLst/>
          </a:prstGeom>
          <a:ln w="38100">
            <a:solidFill>
              <a:srgbClr val="FF0000"/>
            </a:solidFill>
          </a:ln>
        </p:spPr>
      </p:pic>
    </p:spTree>
    <p:extLst>
      <p:ext uri="{BB962C8B-B14F-4D97-AF65-F5344CB8AC3E}">
        <p14:creationId xmlns:p14="http://schemas.microsoft.com/office/powerpoint/2010/main" val="2899436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9088F-2C32-8651-61DA-DFBF418EA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B1A25-8062-2DE2-3BD7-235DB49C1042}"/>
              </a:ext>
            </a:extLst>
          </p:cNvPr>
          <p:cNvSpPr>
            <a:spLocks noGrp="1"/>
          </p:cNvSpPr>
          <p:nvPr>
            <p:ph type="title"/>
          </p:nvPr>
        </p:nvSpPr>
        <p:spPr>
          <a:xfrm>
            <a:off x="66916" y="252000"/>
            <a:ext cx="10515600" cy="1132935"/>
          </a:xfrm>
        </p:spPr>
        <p:txBody>
          <a:bodyPr anchor="t" anchorCtr="0">
            <a:noAutofit/>
          </a:bodyPr>
          <a:lstStyle/>
          <a:p>
            <a:r>
              <a:rPr lang="da-DK" sz="3500" b="1" dirty="0">
                <a:solidFill>
                  <a:srgbClr val="297A77"/>
                </a:solidFill>
                <a:latin typeface="+mn-lt"/>
              </a:rPr>
              <a:t>Målepunkt 3: Langtidsbrug af NSAID, 65+ årige</a:t>
            </a:r>
            <a:br>
              <a:rPr lang="da-DK" sz="3200" b="1" dirty="0">
                <a:solidFill>
                  <a:srgbClr val="297A77"/>
                </a:solidFill>
                <a:latin typeface="+mn-lt"/>
              </a:rPr>
            </a:br>
            <a:r>
              <a:rPr lang="da-DK" sz="1800" b="1" dirty="0">
                <a:solidFill>
                  <a:srgbClr val="297A77"/>
                </a:solidFill>
                <a:latin typeface="+mn-lt"/>
              </a:rPr>
              <a:t>Antal patienter i NSAID behandling hvor den årlige udskrivning er større end 200 DDD, pr. 1.000 patienter, seneste år</a:t>
            </a:r>
            <a:br>
              <a:rPr lang="da-DK" sz="2400" b="1" dirty="0">
                <a:solidFill>
                  <a:srgbClr val="297A77"/>
                </a:solidFill>
                <a:latin typeface="+mn-lt"/>
              </a:rPr>
            </a:br>
            <a:endParaRPr lang="da-DK" sz="2000" b="1" dirty="0">
              <a:solidFill>
                <a:srgbClr val="297A77"/>
              </a:solidFill>
              <a:latin typeface="+mn-lt"/>
            </a:endParaRPr>
          </a:p>
        </p:txBody>
      </p:sp>
      <p:sp>
        <p:nvSpPr>
          <p:cNvPr id="9" name="Rektangel 8">
            <a:extLst>
              <a:ext uri="{FF2B5EF4-FFF2-40B4-BE49-F238E27FC236}">
                <a16:creationId xmlns:a16="http://schemas.microsoft.com/office/drawing/2014/main" id="{7D3CC887-6C7F-05CC-853A-1AA6DB2BB8D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B14DA9B2-0EE4-3A85-2C85-387333D4395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73D7A24D-7248-1409-5E28-5C4601250DE5}"/>
              </a:ext>
            </a:extLst>
          </p:cNvPr>
          <p:cNvPicPr>
            <a:picLocks noChangeAspect="1"/>
          </p:cNvPicPr>
          <p:nvPr/>
        </p:nvPicPr>
        <p:blipFill>
          <a:blip r:embed="rId3"/>
          <a:stretch>
            <a:fillRect/>
          </a:stretch>
        </p:blipFill>
        <p:spPr>
          <a:xfrm>
            <a:off x="9936000" y="2800088"/>
            <a:ext cx="1233634" cy="1257822"/>
          </a:xfrm>
          <a:prstGeom prst="rect">
            <a:avLst/>
          </a:prstGeom>
        </p:spPr>
      </p:pic>
      <p:sp>
        <p:nvSpPr>
          <p:cNvPr id="13" name="Slide Number Placeholder 3">
            <a:extLst>
              <a:ext uri="{FF2B5EF4-FFF2-40B4-BE49-F238E27FC236}">
                <a16:creationId xmlns:a16="http://schemas.microsoft.com/office/drawing/2014/main" id="{D410E483-80DD-189A-FBE9-D7072AFB3F0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A55CF3D0-CF15-E22B-FD9E-682C5E2C2DD9}"/>
              </a:ext>
            </a:extLst>
          </p:cNvPr>
          <p:cNvGraphicFramePr>
            <a:graphicFrameLocks/>
          </p:cNvGraphicFramePr>
          <p:nvPr>
            <p:extLst>
              <p:ext uri="{D42A27DB-BD31-4B8C-83A1-F6EECF244321}">
                <p14:modId xmlns:p14="http://schemas.microsoft.com/office/powerpoint/2010/main" val="4195513501"/>
              </p:ext>
            </p:extLst>
          </p:nvPr>
        </p:nvGraphicFramePr>
        <p:xfrm>
          <a:off x="713433" y="1384935"/>
          <a:ext cx="9222567" cy="4841255"/>
        </p:xfrm>
        <a:graphic>
          <a:graphicData uri="http://schemas.openxmlformats.org/drawingml/2006/chart">
            <c:chart xmlns:c="http://schemas.openxmlformats.org/drawingml/2006/chart" xmlns:r="http://schemas.openxmlformats.org/officeDocument/2006/relationships" r:id="rId4"/>
          </a:graphicData>
        </a:graphic>
      </p:graphicFrame>
      <p:pic>
        <p:nvPicPr>
          <p:cNvPr id="3" name="chart">
            <a:extLst>
              <a:ext uri="{FF2B5EF4-FFF2-40B4-BE49-F238E27FC236}">
                <a16:creationId xmlns:a16="http://schemas.microsoft.com/office/drawing/2014/main" id="{F1CEF3A2-E52F-758C-4316-557C00F0F237}"/>
              </a:ext>
            </a:extLst>
          </p:cNvPr>
          <p:cNvPicPr>
            <a:picLocks noChangeAspect="1"/>
          </p:cNvPicPr>
          <p:nvPr/>
        </p:nvPicPr>
        <p:blipFill>
          <a:blip r:embed="rId5"/>
          <a:stretch>
            <a:fillRect/>
          </a:stretch>
        </p:blipFill>
        <p:spPr>
          <a:xfrm>
            <a:off x="2518775" y="1132163"/>
            <a:ext cx="8034042" cy="437008"/>
          </a:xfrm>
          <a:prstGeom prst="rect">
            <a:avLst/>
          </a:prstGeom>
          <a:ln w="38100">
            <a:solidFill>
              <a:srgbClr val="FF0000"/>
            </a:solidFill>
          </a:ln>
        </p:spPr>
      </p:pic>
    </p:spTree>
    <p:extLst>
      <p:ext uri="{BB962C8B-B14F-4D97-AF65-F5344CB8AC3E}">
        <p14:creationId xmlns:p14="http://schemas.microsoft.com/office/powerpoint/2010/main" val="1057349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936A-9804-50D2-D079-DA845370D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84AFA-A6E7-D037-ECD1-2CB811C01EA9}"/>
              </a:ext>
            </a:extLst>
          </p:cNvPr>
          <p:cNvSpPr>
            <a:spLocks noGrp="1"/>
          </p:cNvSpPr>
          <p:nvPr>
            <p:ph type="title"/>
          </p:nvPr>
        </p:nvSpPr>
        <p:spPr>
          <a:xfrm>
            <a:off x="159489" y="218136"/>
            <a:ext cx="11087985" cy="1626296"/>
          </a:xfrm>
        </p:spPr>
        <p:txBody>
          <a:bodyPr>
            <a:noAutofit/>
          </a:bodyPr>
          <a:lstStyle/>
          <a:p>
            <a:r>
              <a:rPr lang="da-DK" sz="3600" b="1" dirty="0">
                <a:solidFill>
                  <a:srgbClr val="297A77"/>
                </a:solidFill>
                <a:latin typeface="+mn-lt"/>
              </a:rPr>
              <a:t>Spørgsmål til brug af NSAID</a:t>
            </a:r>
            <a:br>
              <a:rPr lang="da-DK" sz="3600" b="1" dirty="0">
                <a:solidFill>
                  <a:srgbClr val="297A77"/>
                </a:solidFill>
                <a:latin typeface="+mn-lt"/>
              </a:rPr>
            </a:br>
            <a:br>
              <a:rPr lang="da-DK" sz="3600" b="1" dirty="0">
                <a:solidFill>
                  <a:srgbClr val="297A77"/>
                </a:solidFill>
                <a:latin typeface="+mn-lt"/>
              </a:rPr>
            </a:br>
            <a:endParaRPr lang="da-DK" sz="3600" b="1" dirty="0">
              <a:solidFill>
                <a:srgbClr val="297A77"/>
              </a:solidFill>
              <a:latin typeface="+mn-lt"/>
            </a:endParaRPr>
          </a:p>
        </p:txBody>
      </p:sp>
      <p:sp>
        <p:nvSpPr>
          <p:cNvPr id="7" name="Pladsholder til indhold 6">
            <a:extLst>
              <a:ext uri="{FF2B5EF4-FFF2-40B4-BE49-F238E27FC236}">
                <a16:creationId xmlns:a16="http://schemas.microsoft.com/office/drawing/2014/main" id="{32548CF6-3DA5-6FD8-654E-8D52EB9BADF8}"/>
              </a:ext>
            </a:extLst>
          </p:cNvPr>
          <p:cNvSpPr>
            <a:spLocks noGrp="1"/>
          </p:cNvSpPr>
          <p:nvPr>
            <p:ph idx="1"/>
          </p:nvPr>
        </p:nvSpPr>
        <p:spPr>
          <a:xfrm>
            <a:off x="528970" y="1148862"/>
            <a:ext cx="9396731" cy="5198775"/>
          </a:xfrm>
        </p:spPr>
        <p:txBody>
          <a:bodyPr vert="horz" lIns="91440" tIns="45720" rIns="91440" bIns="45720" rtlCol="0" anchor="t">
            <a:normAutofit/>
          </a:bodyPr>
          <a:lstStyle/>
          <a:p>
            <a:pPr marL="0" lvl="0" indent="0">
              <a:lnSpc>
                <a:spcPct val="107000"/>
              </a:lnSpc>
              <a:buNone/>
            </a:pPr>
            <a:r>
              <a:rPr lang="da-DK" sz="4200" b="1" dirty="0">
                <a:solidFill>
                  <a:srgbClr val="297A77"/>
                </a:solidFill>
                <a:ea typeface="+mj-ea"/>
                <a:cs typeface="+mj-cs"/>
              </a:rPr>
              <a:t>Brug af NSAID</a:t>
            </a:r>
          </a:p>
          <a:p>
            <a:pPr marL="342900" lvl="0" indent="-342900">
              <a:lnSpc>
                <a:spcPct val="107000"/>
              </a:lnSpc>
              <a:buFont typeface="Symbol" panose="05050102010706020507" pitchFamily="18" charset="2"/>
              <a:buChar char=""/>
            </a:pPr>
            <a:r>
              <a:rPr lang="da-DK" sz="2400" dirty="0">
                <a:effectLst/>
                <a:latin typeface="Calibri" panose="020F0502020204030204" pitchFamily="34" charset="0"/>
                <a:ea typeface="Calibri" panose="020F0502020204030204" pitchFamily="34" charset="0"/>
                <a:cs typeface="Arial" panose="020B0604020202020204" pitchFamily="34" charset="0"/>
              </a:rPr>
              <a:t>Hvornår udskrives NSAID? Hvor stor mængde? </a:t>
            </a:r>
          </a:p>
          <a:p>
            <a:pPr marL="342900" indent="-342900">
              <a:lnSpc>
                <a:spcPct val="107000"/>
              </a:lnSpc>
              <a:buFont typeface="Symbol" panose="05050102010706020507" pitchFamily="18" charset="2"/>
              <a:buChar char=""/>
            </a:pPr>
            <a:r>
              <a:rPr lang="da-DK" sz="2400" dirty="0">
                <a:latin typeface="Calibri" panose="020F0502020204030204" pitchFamily="34" charset="0"/>
                <a:ea typeface="Calibri" panose="020F0502020204030204" pitchFamily="34" charset="0"/>
                <a:cs typeface="Arial" panose="020B0604020202020204" pitchFamily="34" charset="0"/>
              </a:rPr>
              <a:t>Hvornår bruger I NSAID blandt 65+ årige patienter?</a:t>
            </a:r>
          </a:p>
          <a:p>
            <a:pPr marL="342900" indent="-342900">
              <a:lnSpc>
                <a:spcPct val="107000"/>
              </a:lnSpc>
              <a:buFont typeface="Symbol" panose="05050102010706020507" pitchFamily="18" charset="2"/>
              <a:buChar char=""/>
            </a:pPr>
            <a:r>
              <a:rPr lang="da-DK" sz="2400" dirty="0">
                <a:latin typeface="Calibri" panose="020F0502020204030204" pitchFamily="34" charset="0"/>
                <a:ea typeface="Calibri" panose="020F0502020204030204" pitchFamily="34" charset="0"/>
                <a:cs typeface="Arial" panose="020B0604020202020204" pitchFamily="34" charset="0"/>
              </a:rPr>
              <a:t>Hvordan følges op på NSAID behandling i din praksis? </a:t>
            </a:r>
          </a:p>
          <a:p>
            <a:pPr marL="342900" lvl="0" indent="-342900">
              <a:lnSpc>
                <a:spcPct val="107000"/>
              </a:lnSpc>
              <a:buFont typeface="Symbol" panose="05050102010706020507" pitchFamily="18" charset="2"/>
              <a:buChar char=""/>
            </a:pPr>
            <a:r>
              <a:rPr lang="da-DK" sz="2400" dirty="0">
                <a:effectLst/>
                <a:latin typeface="Calibri" panose="020F0502020204030204" pitchFamily="34" charset="0"/>
                <a:ea typeface="Calibri" panose="020F0502020204030204" pitchFamily="34" charset="0"/>
                <a:cs typeface="Arial" panose="020B0604020202020204" pitchFamily="34" charset="0"/>
              </a:rPr>
              <a:t>Hvem får fast NSAID?</a:t>
            </a:r>
          </a:p>
          <a:p>
            <a:pPr marL="342900" lvl="0" indent="-342900">
              <a:lnSpc>
                <a:spcPct val="107000"/>
              </a:lnSpc>
              <a:buFont typeface="Symbol" panose="05050102010706020507" pitchFamily="18" charset="2"/>
              <a:buChar char=""/>
            </a:pPr>
            <a:r>
              <a:rPr lang="da-DK" sz="2400" dirty="0">
                <a:effectLst/>
                <a:latin typeface="Calibri" panose="020F0502020204030204" pitchFamily="34" charset="0"/>
                <a:ea typeface="Calibri" panose="020F0502020204030204" pitchFamily="34" charset="0"/>
                <a:cs typeface="Arial" panose="020B0604020202020204" pitchFamily="34" charset="0"/>
              </a:rPr>
              <a:t>Hvordan håndteres patientønsker om fornyelse af NSAID- recepter?</a:t>
            </a:r>
          </a:p>
          <a:p>
            <a:pPr marL="342900" lvl="0" indent="-342900">
              <a:lnSpc>
                <a:spcPct val="107000"/>
              </a:lnSpc>
              <a:buFont typeface="Symbol" panose="05050102010706020507" pitchFamily="18" charset="2"/>
              <a:buChar char=""/>
            </a:pPr>
            <a:r>
              <a:rPr lang="da-DK" sz="2400" dirty="0">
                <a:effectLst/>
                <a:latin typeface="Calibri" panose="020F0502020204030204" pitchFamily="34" charset="0"/>
                <a:ea typeface="Calibri" panose="020F0502020204030204" pitchFamily="34" charset="0"/>
                <a:cs typeface="Arial" panose="020B0604020202020204" pitchFamily="34" charset="0"/>
              </a:rPr>
              <a:t>Har I ideer til hvordan NSAID-behandling kan seponeres? </a:t>
            </a:r>
          </a:p>
          <a:p>
            <a:pPr marL="0" indent="0">
              <a:buNone/>
            </a:pPr>
            <a:endParaRPr lang="da-DK" sz="2800" i="1" u="sng" dirty="0"/>
          </a:p>
          <a:p>
            <a:pPr marL="0" indent="0">
              <a:buNone/>
            </a:pPr>
            <a:r>
              <a:rPr lang="da-DK" b="1" dirty="0">
                <a:solidFill>
                  <a:srgbClr val="297A77"/>
                </a:solidFill>
                <a:ea typeface="+mj-ea"/>
                <a:cs typeface="+mj-cs"/>
              </a:rPr>
              <a:t>Tal sammen to og to (10 min.)</a:t>
            </a:r>
          </a:p>
          <a:p>
            <a:pPr marL="0" indent="0">
              <a:buNone/>
            </a:pPr>
            <a:endParaRPr lang="da-DK" sz="2800" i="1" u="sng" dirty="0"/>
          </a:p>
        </p:txBody>
      </p:sp>
      <p:sp>
        <p:nvSpPr>
          <p:cNvPr id="6" name="Rektangel 5">
            <a:extLst>
              <a:ext uri="{FF2B5EF4-FFF2-40B4-BE49-F238E27FC236}">
                <a16:creationId xmlns:a16="http://schemas.microsoft.com/office/drawing/2014/main" id="{AE64DED9-792A-C503-A1CB-9FBE43EA374B}"/>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DB4041F9-C6DC-F9C2-F236-AEA1D47AAD03}"/>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287D34E9-56E1-FD7C-702C-166E0A57242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22</a:t>
            </a:fld>
            <a:endParaRPr lang="da-DK" altLang="en-US">
              <a:solidFill>
                <a:schemeClr val="bg1"/>
              </a:solidFill>
            </a:endParaRPr>
          </a:p>
        </p:txBody>
      </p:sp>
      <p:pic>
        <p:nvPicPr>
          <p:cNvPr id="17" name="Billede 16">
            <a:extLst>
              <a:ext uri="{FF2B5EF4-FFF2-40B4-BE49-F238E27FC236}">
                <a16:creationId xmlns:a16="http://schemas.microsoft.com/office/drawing/2014/main" id="{5B8CCE12-B459-555F-9DF7-17E2F086C2A5}"/>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70530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59489" y="218136"/>
            <a:ext cx="11087985" cy="1626296"/>
          </a:xfrm>
        </p:spPr>
        <p:txBody>
          <a:bodyPr>
            <a:noAutofit/>
          </a:bodyPr>
          <a:lstStyle/>
          <a:p>
            <a:r>
              <a:rPr lang="da-DK" sz="3600" b="1" dirty="0">
                <a:solidFill>
                  <a:srgbClr val="297A77"/>
                </a:solidFill>
                <a:latin typeface="+mn-lt"/>
              </a:rPr>
              <a:t>Gennemgang i plenum: Brug af NSAID (15 min.)</a:t>
            </a:r>
            <a:br>
              <a:rPr lang="da-DK" sz="3600" b="1" dirty="0">
                <a:solidFill>
                  <a:srgbClr val="297A77"/>
                </a:solidFill>
                <a:latin typeface="+mn-lt"/>
              </a:rPr>
            </a:br>
            <a:r>
              <a:rPr lang="da-DK" sz="2400" b="1" dirty="0">
                <a:solidFill>
                  <a:srgbClr val="297A77"/>
                </a:solidFill>
                <a:latin typeface="+mn-lt"/>
              </a:rPr>
              <a:t>Hvad har I talt om?</a:t>
            </a:r>
            <a:br>
              <a:rPr lang="da-DK" sz="3600" b="1" dirty="0">
                <a:solidFill>
                  <a:srgbClr val="297A77"/>
                </a:solidFill>
                <a:latin typeface="+mn-lt"/>
              </a:rPr>
            </a:br>
            <a:endParaRPr lang="da-DK" sz="36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28970" y="1292772"/>
            <a:ext cx="8854663" cy="4882624"/>
          </a:xfrm>
        </p:spPr>
        <p:txBody>
          <a:bodyPr vert="horz" lIns="91440" tIns="45720" rIns="91440" bIns="45720" rtlCol="0" anchor="t">
            <a:normAutofit fontScale="62500" lnSpcReduction="20000"/>
          </a:bodyPr>
          <a:lstStyle/>
          <a:p>
            <a:pPr marL="0" lvl="0" indent="0">
              <a:lnSpc>
                <a:spcPct val="107000"/>
              </a:lnSpc>
              <a:buNone/>
            </a:pPr>
            <a:r>
              <a:rPr lang="da-DK" sz="3200" b="1" dirty="0">
                <a:solidFill>
                  <a:srgbClr val="297A77"/>
                </a:solidFill>
                <a:ea typeface="+mj-ea"/>
                <a:cs typeface="+mj-cs"/>
              </a:rPr>
              <a:t>Brug af NSAID</a:t>
            </a:r>
          </a:p>
          <a:p>
            <a:pPr marL="342900" lvl="0" indent="-342900">
              <a:lnSpc>
                <a:spcPct val="107000"/>
              </a:lnSpc>
              <a:buFont typeface="Symbol" panose="05050102010706020507" pitchFamily="18" charset="2"/>
              <a:buChar char=""/>
            </a:pPr>
            <a:r>
              <a:rPr lang="da-DK" sz="3600" dirty="0">
                <a:effectLst/>
                <a:latin typeface="Calibri" panose="020F0502020204030204" pitchFamily="34" charset="0"/>
                <a:ea typeface="Calibri" panose="020F0502020204030204" pitchFamily="34" charset="0"/>
                <a:cs typeface="Arial" panose="020B0604020202020204" pitchFamily="34" charset="0"/>
              </a:rPr>
              <a:t>Hvornår udskrives NSAID? Hvor stor mængde? </a:t>
            </a:r>
          </a:p>
          <a:p>
            <a:pPr marL="342900" indent="-342900">
              <a:lnSpc>
                <a:spcPct val="107000"/>
              </a:lnSpc>
              <a:buFont typeface="Symbol" panose="05050102010706020507" pitchFamily="18" charset="2"/>
              <a:buChar char=""/>
            </a:pPr>
            <a:r>
              <a:rPr lang="da-DK" sz="3600" dirty="0">
                <a:latin typeface="Calibri" panose="020F0502020204030204" pitchFamily="34" charset="0"/>
                <a:ea typeface="Calibri" panose="020F0502020204030204" pitchFamily="34" charset="0"/>
                <a:cs typeface="Arial" panose="020B0604020202020204" pitchFamily="34" charset="0"/>
              </a:rPr>
              <a:t>Hvordan følges op på NSAID behandling i din praksis? </a:t>
            </a:r>
          </a:p>
          <a:p>
            <a:pPr marL="342900" indent="-342900">
              <a:lnSpc>
                <a:spcPct val="107000"/>
              </a:lnSpc>
              <a:buFont typeface="Symbol" panose="05050102010706020507" pitchFamily="18" charset="2"/>
              <a:buChar char=""/>
            </a:pPr>
            <a:r>
              <a:rPr lang="da-DK" sz="3600" dirty="0">
                <a:effectLst/>
                <a:latin typeface="Calibri"/>
                <a:ea typeface="Calibri" panose="020F0502020204030204" pitchFamily="34" charset="0"/>
                <a:cs typeface="Arial"/>
              </a:rPr>
              <a:t>Hvem får fast NSAID?</a:t>
            </a:r>
            <a:r>
              <a:rPr lang="da-DK" sz="3600" dirty="0">
                <a:latin typeface="Calibri"/>
                <a:ea typeface="Calibri" panose="020F0502020204030204" pitchFamily="34" charset="0"/>
                <a:cs typeface="Arial"/>
              </a:rPr>
              <a:t> Hvad med de 65+ årige?</a:t>
            </a:r>
            <a:endParaRPr lang="da-DK" sz="3600" dirty="0">
              <a:effectLst/>
              <a:latin typeface="Calibri"/>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a-DK" sz="3600" dirty="0">
                <a:effectLst/>
                <a:latin typeface="Calibri" panose="020F0502020204030204" pitchFamily="34" charset="0"/>
                <a:ea typeface="Calibri" panose="020F0502020204030204" pitchFamily="34" charset="0"/>
                <a:cs typeface="Arial" panose="020B0604020202020204" pitchFamily="34" charset="0"/>
              </a:rPr>
              <a:t>Hvordan håndteres patientønsker om fornyelse af NSAID- recepter?</a:t>
            </a:r>
          </a:p>
          <a:p>
            <a:pPr marL="0" indent="0">
              <a:buNone/>
            </a:pPr>
            <a:endParaRPr lang="da-DK" sz="3200" b="1" dirty="0">
              <a:solidFill>
                <a:srgbClr val="297A77"/>
              </a:solidFill>
              <a:ea typeface="+mj-ea"/>
              <a:cs typeface="+mj-cs"/>
            </a:endParaRPr>
          </a:p>
          <a:p>
            <a:pPr marL="0" indent="0">
              <a:buNone/>
            </a:pPr>
            <a:r>
              <a:rPr lang="da-DK" sz="3200" b="1" dirty="0">
                <a:solidFill>
                  <a:srgbClr val="297A77"/>
                </a:solidFill>
                <a:ea typeface="+mj-ea"/>
                <a:cs typeface="+mj-cs"/>
              </a:rPr>
              <a:t>Langtidsbrug af NSAID</a:t>
            </a:r>
          </a:p>
          <a:p>
            <a:pPr marL="342900" indent="-342900">
              <a:lnSpc>
                <a:spcPct val="117000"/>
              </a:lnSpc>
              <a:buFont typeface="Symbol" panose="05050102010706020507" pitchFamily="18" charset="2"/>
              <a:buChar char=""/>
            </a:pPr>
            <a:r>
              <a:rPr lang="da-DK" sz="3200" dirty="0">
                <a:latin typeface="Calibri" panose="020F0502020204030204" pitchFamily="34" charset="0"/>
                <a:ea typeface="Calibri" panose="020F0502020204030204" pitchFamily="34" charset="0"/>
                <a:cs typeface="Arial" panose="020B0604020202020204" pitchFamily="34" charset="0"/>
              </a:rPr>
              <a:t>Ideer til hvordan man kan seponere uhensigtsmæssig NSAID-behandling?</a:t>
            </a:r>
          </a:p>
          <a:p>
            <a:pPr marL="0" indent="0">
              <a:lnSpc>
                <a:spcPct val="117000"/>
              </a:lnSpc>
              <a:buNone/>
            </a:pPr>
            <a:endParaRPr lang="da-DK" sz="3200" b="1" dirty="0">
              <a:ea typeface="+mj-ea"/>
              <a:cs typeface="+mj-cs"/>
            </a:endParaRPr>
          </a:p>
          <a:p>
            <a:pPr marL="0" indent="0">
              <a:lnSpc>
                <a:spcPct val="117000"/>
              </a:lnSpc>
              <a:buNone/>
            </a:pPr>
            <a:endParaRPr lang="da-DK" sz="3200" b="1" dirty="0">
              <a:ea typeface="+mj-ea"/>
              <a:cs typeface="+mj-cs"/>
            </a:endParaRPr>
          </a:p>
          <a:p>
            <a:pPr marL="0" indent="0">
              <a:lnSpc>
                <a:spcPct val="117000"/>
              </a:lnSpc>
              <a:buNone/>
            </a:pPr>
            <a:endParaRPr lang="da-DK" sz="3200" b="1" dirty="0">
              <a:ea typeface="+mj-ea"/>
              <a:cs typeface="+mj-cs"/>
            </a:endParaRPr>
          </a:p>
          <a:p>
            <a:pPr marL="0" indent="0">
              <a:lnSpc>
                <a:spcPct val="117000"/>
              </a:lnSpc>
              <a:buNone/>
            </a:pPr>
            <a:r>
              <a:rPr lang="da-DK" sz="3200" b="1" dirty="0">
                <a:ea typeface="+mj-ea"/>
                <a:cs typeface="+mj-cs"/>
              </a:rPr>
              <a:t>Stille refleksion i 2 minutter og nedskriv pointer</a:t>
            </a:r>
          </a:p>
          <a:p>
            <a:pPr marL="0" indent="0">
              <a:lnSpc>
                <a:spcPct val="117000"/>
              </a:lnSpc>
              <a:buNone/>
            </a:pPr>
            <a:endParaRPr lang="da-DK" sz="3200" b="1" dirty="0">
              <a:solidFill>
                <a:srgbClr val="297A77"/>
              </a:solidFill>
              <a:latin typeface="Calibri" panose="020F0502020204030204" pitchFamily="34" charset="0"/>
              <a:ea typeface="Calibri" panose="020F0502020204030204" pitchFamily="34" charset="0"/>
              <a:cs typeface="Arial" panose="020B0604020202020204" pitchFamily="34" charset="0"/>
            </a:endParaRPr>
          </a:p>
          <a:p>
            <a:pPr marL="342900" indent="-342900">
              <a:lnSpc>
                <a:spcPct val="117000"/>
              </a:lnSpc>
              <a:buFont typeface="Symbol" panose="05050102010706020507" pitchFamily="18" charset="2"/>
              <a:buChar char=""/>
            </a:pPr>
            <a:endParaRPr lang="da-DK" sz="3200" b="1" dirty="0">
              <a:solidFill>
                <a:srgbClr val="297A77"/>
              </a:solidFill>
              <a:latin typeface="Calibri" panose="020F0502020204030204" pitchFamily="34" charset="0"/>
              <a:ea typeface="Calibri" panose="020F0502020204030204" pitchFamily="34" charset="0"/>
              <a:cs typeface="Arial" panose="020B0604020202020204" pitchFamily="34" charset="0"/>
            </a:endParaRPr>
          </a:p>
          <a:p>
            <a:pPr marL="342900" indent="-342900">
              <a:lnSpc>
                <a:spcPct val="117000"/>
              </a:lnSpc>
              <a:buFont typeface="Symbol" panose="05050102010706020507" pitchFamily="18" charset="2"/>
              <a:buChar char=""/>
            </a:pPr>
            <a:endParaRPr lang="da-DK" sz="3200" b="1" dirty="0">
              <a:solidFill>
                <a:srgbClr val="297A77"/>
              </a:solidFill>
              <a:ea typeface="+mj-ea"/>
              <a:cs typeface="+mj-cs"/>
            </a:endParaRPr>
          </a:p>
          <a:p>
            <a:pPr marL="0" indent="0">
              <a:buNone/>
            </a:pPr>
            <a:endParaRPr lang="da-DK" sz="3200" b="1" dirty="0">
              <a:solidFill>
                <a:srgbClr val="297A77"/>
              </a:solidFill>
              <a:ea typeface="+mj-ea"/>
              <a:cs typeface="+mj-cs"/>
            </a:endParaRPr>
          </a:p>
          <a:p>
            <a:pPr marL="0" indent="0">
              <a:lnSpc>
                <a:spcPct val="107000"/>
              </a:lnSpc>
              <a:buNone/>
            </a:pPr>
            <a:endParaRPr lang="da-DK" sz="26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17000"/>
              </a:lnSpc>
              <a:buFont typeface="Symbol" panose="05050102010706020507" pitchFamily="18" charset="2"/>
              <a:buChar char=""/>
            </a:pPr>
            <a:endParaRPr lang="da-DK" sz="24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17000"/>
              </a:lnSpc>
              <a:buFont typeface="Symbol" panose="05050102010706020507" pitchFamily="18" charset="2"/>
              <a:buChar char=""/>
            </a:pPr>
            <a:endParaRPr lang="da-DK" sz="24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17000"/>
              </a:lnSpc>
              <a:buFont typeface="Symbol" panose="05050102010706020507" pitchFamily="18" charset="2"/>
              <a:buChar char=""/>
            </a:pPr>
            <a:endParaRPr lang="da-DK" sz="2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da-DK" b="1" dirty="0">
              <a:solidFill>
                <a:srgbClr val="297A77"/>
              </a:solidFill>
              <a:ea typeface="+mj-ea"/>
              <a:cs typeface="+mj-cs"/>
            </a:endParaRPr>
          </a:p>
          <a:p>
            <a:pPr marL="0" indent="0">
              <a:buNone/>
            </a:pPr>
            <a:endParaRPr lang="da-DK" b="1" dirty="0">
              <a:solidFill>
                <a:srgbClr val="297A77"/>
              </a:solidFill>
              <a:ea typeface="+mj-ea"/>
              <a:cs typeface="+mj-cs"/>
            </a:endParaRPr>
          </a:p>
          <a:p>
            <a:pPr marL="0" indent="0">
              <a:buNone/>
            </a:pPr>
            <a:endParaRPr lang="da-DK" b="1" dirty="0">
              <a:solidFill>
                <a:srgbClr val="297A77"/>
              </a:solidFill>
              <a:ea typeface="+mj-ea"/>
              <a:cs typeface="+mj-cs"/>
            </a:endParaRPr>
          </a:p>
          <a:p>
            <a:pPr marL="0" indent="0">
              <a:buNone/>
            </a:pPr>
            <a:endParaRPr lang="da-DK" b="1" dirty="0">
              <a:solidFill>
                <a:srgbClr val="297A77"/>
              </a:solidFill>
              <a:latin typeface="+mn-lt"/>
            </a:endParaRPr>
          </a:p>
          <a:p>
            <a:pPr marL="0" indent="0">
              <a:buNone/>
            </a:pPr>
            <a:endParaRPr lang="da-DK" b="1" dirty="0">
              <a:solidFill>
                <a:srgbClr val="297A77"/>
              </a:solidFill>
              <a:ea typeface="+mj-ea"/>
              <a:cs typeface="+mj-cs"/>
            </a:endParaRPr>
          </a:p>
          <a:p>
            <a:pPr marL="0" indent="0">
              <a:buNone/>
            </a:pPr>
            <a:endParaRPr lang="da-DK" b="1" dirty="0">
              <a:solidFill>
                <a:srgbClr val="297A77"/>
              </a:solidFill>
              <a:ea typeface="+mj-ea"/>
              <a:cs typeface="+mj-cs"/>
            </a:endParaRPr>
          </a:p>
          <a:p>
            <a:pPr marL="0" indent="0">
              <a:buNone/>
            </a:pPr>
            <a:endParaRPr lang="da-DK" sz="2800" i="1" u="sng"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pic>
        <p:nvPicPr>
          <p:cNvPr id="17" name="Billede 16">
            <a:extLst>
              <a:ext uri="{FF2B5EF4-FFF2-40B4-BE49-F238E27FC236}">
                <a16:creationId xmlns:a16="http://schemas.microsoft.com/office/drawing/2014/main" id="{AD2A842F-B8C4-46D0-8F18-F89C94A6A1DA}"/>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3" name="Gruppe 2">
            <a:extLst>
              <a:ext uri="{FF2B5EF4-FFF2-40B4-BE49-F238E27FC236}">
                <a16:creationId xmlns:a16="http://schemas.microsoft.com/office/drawing/2014/main" id="{2627F573-3654-C0A9-FF02-23A7B947B7FA}"/>
              </a:ext>
            </a:extLst>
          </p:cNvPr>
          <p:cNvGrpSpPr/>
          <p:nvPr/>
        </p:nvGrpSpPr>
        <p:grpSpPr>
          <a:xfrm>
            <a:off x="528970" y="4896464"/>
            <a:ext cx="4514978" cy="893367"/>
            <a:chOff x="740775" y="5184942"/>
            <a:chExt cx="4561575" cy="1041248"/>
          </a:xfrm>
        </p:grpSpPr>
        <p:sp>
          <p:nvSpPr>
            <p:cNvPr id="4" name="Tekstfelt 20">
              <a:extLst>
                <a:ext uri="{FF2B5EF4-FFF2-40B4-BE49-F238E27FC236}">
                  <a16:creationId xmlns:a16="http://schemas.microsoft.com/office/drawing/2014/main" id="{D96CBE83-CBF4-265C-4F4A-D6872315FCC6}"/>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5" name="Ellipse 4">
              <a:extLst>
                <a:ext uri="{FF2B5EF4-FFF2-40B4-BE49-F238E27FC236}">
                  <a16:creationId xmlns:a16="http://schemas.microsoft.com/office/drawing/2014/main" id="{5AFAE5A7-A524-F66F-A3A4-91E6C47B1702}"/>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9" name="Billede 8" descr="Et billede, der indeholder papirclips&#10;&#10;Automatisk genereret beskrivelse">
              <a:extLst>
                <a:ext uri="{FF2B5EF4-FFF2-40B4-BE49-F238E27FC236}">
                  <a16:creationId xmlns:a16="http://schemas.microsoft.com/office/drawing/2014/main" id="{DE974491-33BC-C9F6-18F4-A99FCAB95D04}"/>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4169048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26814"/>
            <a:ext cx="909637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da-DK" sz="6000" b="1" dirty="0">
                <a:cs typeface="Calibri"/>
              </a:rPr>
              <a:t>Ulcusforebyggelse med PPI blandt patienter der får NSAID/ASA</a:t>
            </a:r>
          </a:p>
        </p:txBody>
      </p:sp>
    </p:spTree>
    <p:extLst>
      <p:ext uri="{BB962C8B-B14F-4D97-AF65-F5344CB8AC3E}">
        <p14:creationId xmlns:p14="http://schemas.microsoft.com/office/powerpoint/2010/main" val="2122651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8000" y="252000"/>
            <a:ext cx="9728617" cy="1132935"/>
          </a:xfrm>
        </p:spPr>
        <p:txBody>
          <a:bodyPr anchor="t" anchorCtr="0">
            <a:noAutofit/>
          </a:bodyPr>
          <a:lstStyle/>
          <a:p>
            <a:r>
              <a:rPr lang="da-DK" sz="3200" b="1" dirty="0">
                <a:solidFill>
                  <a:srgbClr val="297A77"/>
                </a:solidFill>
                <a:latin typeface="+mn-lt"/>
              </a:rPr>
              <a:t>Målepunkt 4: Manglende ulcusforebyggelse med PPI hos patienter i langvarig NSAID behandling</a:t>
            </a:r>
            <a:br>
              <a:rPr lang="da-DK" sz="3200" b="1" dirty="0">
                <a:solidFill>
                  <a:srgbClr val="297A77"/>
                </a:solidFill>
                <a:latin typeface="+mn-lt"/>
              </a:rPr>
            </a:br>
            <a:r>
              <a:rPr lang="da-DK" sz="1800" b="1" dirty="0">
                <a:solidFill>
                  <a:srgbClr val="297A77"/>
                </a:solidFill>
                <a:latin typeface="+mn-lt"/>
              </a:rPr>
              <a:t>Andel (%) af patienter der er i langtidsbehandling med NSAID/ASA (&gt;200 DDD) der IKKE har indløst recept på PPI, seneste år</a:t>
            </a:r>
            <a:endParaRPr lang="da-DK" sz="1800" b="1" strike="sngStrike" dirty="0">
              <a:solidFill>
                <a:srgbClr val="FF0000"/>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36000"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graphicFrame>
        <p:nvGraphicFramePr>
          <p:cNvPr id="3" name="Diagram 2">
            <a:extLst>
              <a:ext uri="{FF2B5EF4-FFF2-40B4-BE49-F238E27FC236}">
                <a16:creationId xmlns:a16="http://schemas.microsoft.com/office/drawing/2014/main" id="{646B5665-2970-8BB5-D098-185F030103F1}"/>
              </a:ext>
            </a:extLst>
          </p:cNvPr>
          <p:cNvGraphicFramePr>
            <a:graphicFrameLocks/>
          </p:cNvGraphicFramePr>
          <p:nvPr>
            <p:extLst>
              <p:ext uri="{D42A27DB-BD31-4B8C-83A1-F6EECF244321}">
                <p14:modId xmlns:p14="http://schemas.microsoft.com/office/powerpoint/2010/main" val="1269267573"/>
              </p:ext>
            </p:extLst>
          </p:nvPr>
        </p:nvGraphicFramePr>
        <p:xfrm>
          <a:off x="467999" y="1668025"/>
          <a:ext cx="9255887" cy="47729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332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59489" y="265186"/>
            <a:ext cx="11087985" cy="638501"/>
          </a:xfrm>
        </p:spPr>
        <p:txBody>
          <a:bodyPr>
            <a:noAutofit/>
          </a:bodyPr>
          <a:lstStyle/>
          <a:p>
            <a:r>
              <a:rPr lang="da-DK" sz="3600" b="1" dirty="0">
                <a:solidFill>
                  <a:srgbClr val="297A77"/>
                </a:solidFill>
                <a:latin typeface="+mn-lt"/>
              </a:rPr>
              <a:t>Spørgsmål til Ulcusforebyggelse med PPI (5 min)</a:t>
            </a:r>
            <a:br>
              <a:rPr lang="da-DK" sz="3600" b="1" dirty="0">
                <a:solidFill>
                  <a:srgbClr val="297A77"/>
                </a:solidFill>
                <a:latin typeface="+mn-lt"/>
              </a:rPr>
            </a:br>
            <a:endParaRPr lang="da-DK" sz="36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28970" y="687094"/>
            <a:ext cx="9396731" cy="5660543"/>
          </a:xfrm>
        </p:spPr>
        <p:txBody>
          <a:bodyPr vert="horz" lIns="91440" tIns="45720" rIns="91440" bIns="45720" rtlCol="0" anchor="t">
            <a:normAutofit/>
          </a:bodyPr>
          <a:lstStyle/>
          <a:p>
            <a:pPr marL="342900" lvl="0" indent="-342900">
              <a:buFont typeface="Symbol" panose="05050102010706020507" pitchFamily="18" charset="2"/>
              <a:buChar char=""/>
            </a:pPr>
            <a:endParaRPr lang="da-DK" sz="2400" kern="100" dirty="0">
              <a:effectLst/>
              <a:latin typeface="Calibri"/>
              <a:ea typeface="Calibri" panose="020F0502020204030204" pitchFamily="34" charset="0"/>
              <a:cs typeface="Times New Roman"/>
            </a:endParaRPr>
          </a:p>
          <a:p>
            <a:pPr marL="342900" indent="-342900">
              <a:buFont typeface="Symbol" panose="05050102010706020507" pitchFamily="18" charset="2"/>
              <a:buChar char=""/>
            </a:pPr>
            <a:r>
              <a:rPr lang="da-DK" sz="2400" kern="100" dirty="0">
                <a:effectLst/>
                <a:latin typeface="Calibri"/>
                <a:ea typeface="Calibri" panose="020F0502020204030204" pitchFamily="34" charset="0"/>
                <a:cs typeface="Times New Roman"/>
              </a:rPr>
              <a:t>Ideer </a:t>
            </a:r>
            <a:r>
              <a:rPr lang="da-DK" sz="2400" kern="100" dirty="0">
                <a:latin typeface="Calibri"/>
                <a:ea typeface="Calibri" panose="020F0502020204030204" pitchFamily="34" charset="0"/>
                <a:cs typeface="Times New Roman"/>
              </a:rPr>
              <a:t>til hvordan praksis </a:t>
            </a:r>
            <a:r>
              <a:rPr lang="da-DK" sz="2400" kern="100" dirty="0">
                <a:effectLst/>
                <a:latin typeface="Calibri"/>
                <a:ea typeface="Calibri" panose="020F0502020204030204" pitchFamily="34" charset="0"/>
                <a:cs typeface="Times New Roman"/>
              </a:rPr>
              <a:t>kan sikre </a:t>
            </a:r>
            <a:r>
              <a:rPr lang="da-DK" sz="2400" kern="100" dirty="0">
                <a:latin typeface="Calibri"/>
                <a:ea typeface="Calibri" panose="020F0502020204030204" pitchFamily="34" charset="0"/>
                <a:cs typeface="Times New Roman"/>
              </a:rPr>
              <a:t>at patienter, der har høj risiko for NSAID/ASA-relateret ulcus ( se DSAM vejledning) får</a:t>
            </a:r>
            <a:r>
              <a:rPr lang="da-DK" sz="2400" kern="100" dirty="0">
                <a:effectLst/>
                <a:latin typeface="Calibri"/>
                <a:ea typeface="Calibri" panose="020F0502020204030204" pitchFamily="34" charset="0"/>
                <a:cs typeface="Times New Roman"/>
              </a:rPr>
              <a:t> relevant PPI behandling? </a:t>
            </a:r>
          </a:p>
          <a:p>
            <a:pPr>
              <a:lnSpc>
                <a:spcPct val="107000"/>
              </a:lnSpc>
              <a:spcAft>
                <a:spcPts val="800"/>
              </a:spcAft>
            </a:pPr>
            <a:endParaRPr lang="da-DK" sz="24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da-DK" sz="2800" i="1" u="sng" dirty="0"/>
          </a:p>
          <a:p>
            <a:pPr marL="0" indent="0">
              <a:buNone/>
            </a:pPr>
            <a:r>
              <a:rPr lang="da-DK" b="1" dirty="0">
                <a:solidFill>
                  <a:srgbClr val="297A77"/>
                </a:solidFill>
                <a:ea typeface="+mj-ea"/>
                <a:cs typeface="+mj-cs"/>
              </a:rPr>
              <a:t>Tal sammen to og to</a:t>
            </a:r>
          </a:p>
          <a:p>
            <a:pPr marL="0" indent="0">
              <a:buNone/>
            </a:pPr>
            <a:endParaRPr lang="da-DK" sz="2800" i="1" u="sng"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26</a:t>
            </a:fld>
            <a:endParaRPr lang="da-DK" altLang="en-US">
              <a:solidFill>
                <a:schemeClr val="bg1"/>
              </a:solidFill>
            </a:endParaRPr>
          </a:p>
        </p:txBody>
      </p:sp>
      <p:pic>
        <p:nvPicPr>
          <p:cNvPr id="17" name="Billede 16">
            <a:extLst>
              <a:ext uri="{FF2B5EF4-FFF2-40B4-BE49-F238E27FC236}">
                <a16:creationId xmlns:a16="http://schemas.microsoft.com/office/drawing/2014/main" id="{AD2A842F-B8C4-46D0-8F18-F89C94A6A1DA}"/>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213516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935B8-A740-6688-F897-3F0C005C7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6FE2F-76E7-DC30-C552-0D7FD95A10C6}"/>
              </a:ext>
            </a:extLst>
          </p:cNvPr>
          <p:cNvSpPr>
            <a:spLocks noGrp="1"/>
          </p:cNvSpPr>
          <p:nvPr>
            <p:ph type="title"/>
          </p:nvPr>
        </p:nvSpPr>
        <p:spPr>
          <a:xfrm>
            <a:off x="149442" y="510363"/>
            <a:ext cx="9969248" cy="638501"/>
          </a:xfrm>
        </p:spPr>
        <p:txBody>
          <a:bodyPr>
            <a:noAutofit/>
          </a:bodyPr>
          <a:lstStyle/>
          <a:p>
            <a:r>
              <a:rPr lang="da-DK" sz="3600" b="1" dirty="0">
                <a:solidFill>
                  <a:srgbClr val="297A77"/>
                </a:solidFill>
                <a:latin typeface="+mn-lt"/>
              </a:rPr>
              <a:t>Gennemgang i plenum: Ulcusforebyggelse med PPI (10 min.)</a:t>
            </a:r>
            <a:br>
              <a:rPr lang="da-DK" sz="3600" b="1" dirty="0">
                <a:solidFill>
                  <a:srgbClr val="297A77"/>
                </a:solidFill>
                <a:latin typeface="+mn-lt"/>
              </a:rPr>
            </a:br>
            <a:endParaRPr lang="da-DK" sz="3600" b="1" dirty="0">
              <a:solidFill>
                <a:srgbClr val="297A77"/>
              </a:solidFill>
              <a:latin typeface="+mn-lt"/>
            </a:endParaRPr>
          </a:p>
        </p:txBody>
      </p:sp>
      <p:sp>
        <p:nvSpPr>
          <p:cNvPr id="7" name="Pladsholder til indhold 6">
            <a:extLst>
              <a:ext uri="{FF2B5EF4-FFF2-40B4-BE49-F238E27FC236}">
                <a16:creationId xmlns:a16="http://schemas.microsoft.com/office/drawing/2014/main" id="{CCBB2C9D-B3B9-BDA9-CF63-F6E228A9AF09}"/>
              </a:ext>
            </a:extLst>
          </p:cNvPr>
          <p:cNvSpPr>
            <a:spLocks noGrp="1"/>
          </p:cNvSpPr>
          <p:nvPr>
            <p:ph idx="1"/>
          </p:nvPr>
        </p:nvSpPr>
        <p:spPr>
          <a:xfrm>
            <a:off x="528970" y="687094"/>
            <a:ext cx="9396731" cy="5660543"/>
          </a:xfrm>
        </p:spPr>
        <p:txBody>
          <a:bodyPr vert="horz" lIns="91440" tIns="45720" rIns="91440" bIns="45720" rtlCol="0" anchor="t">
            <a:normAutofit/>
          </a:bodyPr>
          <a:lstStyle/>
          <a:p>
            <a:pPr marL="342900" lvl="0" indent="-342900">
              <a:buFont typeface="Symbol" panose="05050102010706020507" pitchFamily="18" charset="2"/>
              <a:buChar char=""/>
            </a:pPr>
            <a:endParaRPr lang="da-DK" sz="2400" kern="100" dirty="0">
              <a:effectLst/>
              <a:latin typeface="Calibri"/>
              <a:ea typeface="Calibri" panose="020F0502020204030204" pitchFamily="34" charset="0"/>
              <a:cs typeface="Times New Roman"/>
            </a:endParaRPr>
          </a:p>
          <a:p>
            <a:pPr marL="342900" indent="-342900">
              <a:buFont typeface="Symbol" panose="05050102010706020507" pitchFamily="18" charset="2"/>
              <a:buChar char=""/>
            </a:pPr>
            <a:r>
              <a:rPr lang="da-DK" sz="2400" kern="100" dirty="0">
                <a:effectLst/>
                <a:latin typeface="Calibri"/>
                <a:ea typeface="Calibri" panose="020F0502020204030204" pitchFamily="34" charset="0"/>
                <a:cs typeface="Times New Roman"/>
              </a:rPr>
              <a:t>Ideer </a:t>
            </a:r>
            <a:r>
              <a:rPr lang="da-DK" sz="2400" kern="100" dirty="0">
                <a:latin typeface="Calibri"/>
                <a:ea typeface="Calibri" panose="020F0502020204030204" pitchFamily="34" charset="0"/>
                <a:cs typeface="Times New Roman"/>
              </a:rPr>
              <a:t>til hvordan praksis </a:t>
            </a:r>
            <a:r>
              <a:rPr lang="da-DK" sz="2400" kern="100" dirty="0">
                <a:effectLst/>
                <a:latin typeface="Calibri"/>
                <a:ea typeface="Calibri" panose="020F0502020204030204" pitchFamily="34" charset="0"/>
                <a:cs typeface="Times New Roman"/>
              </a:rPr>
              <a:t>kan sikre </a:t>
            </a:r>
            <a:r>
              <a:rPr lang="da-DK" sz="2400" kern="100" dirty="0">
                <a:latin typeface="Calibri"/>
                <a:ea typeface="Calibri" panose="020F0502020204030204" pitchFamily="34" charset="0"/>
                <a:cs typeface="Times New Roman"/>
              </a:rPr>
              <a:t>at patienter, der har høj risiko for NSAID/ASA-relateret ulcus ( se DSAM vejledning) får</a:t>
            </a:r>
            <a:r>
              <a:rPr lang="da-DK" sz="2400" kern="100" dirty="0">
                <a:effectLst/>
                <a:latin typeface="Calibri"/>
                <a:ea typeface="Calibri" panose="020F0502020204030204" pitchFamily="34" charset="0"/>
                <a:cs typeface="Times New Roman"/>
              </a:rPr>
              <a:t> relevant PPI behandling? </a:t>
            </a:r>
          </a:p>
          <a:p>
            <a:pPr>
              <a:lnSpc>
                <a:spcPct val="107000"/>
              </a:lnSpc>
              <a:spcAft>
                <a:spcPts val="800"/>
              </a:spcAft>
            </a:pPr>
            <a:endParaRPr lang="da-DK" sz="24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da-DK" sz="2800" i="1" u="sng" dirty="0"/>
          </a:p>
          <a:p>
            <a:pPr marL="0" indent="0">
              <a:buNone/>
            </a:pPr>
            <a:endParaRPr lang="da-DK" sz="2800" i="1" u="sng" dirty="0"/>
          </a:p>
        </p:txBody>
      </p:sp>
      <p:sp>
        <p:nvSpPr>
          <p:cNvPr id="6" name="Rektangel 5">
            <a:extLst>
              <a:ext uri="{FF2B5EF4-FFF2-40B4-BE49-F238E27FC236}">
                <a16:creationId xmlns:a16="http://schemas.microsoft.com/office/drawing/2014/main" id="{42B7BC4E-3161-BC71-319A-6190E95025C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20D744BF-92DC-7949-6B1B-30058A75FA3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FEC4FCC7-AB27-0E34-874A-E1EC5CD1CF3A}"/>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pic>
        <p:nvPicPr>
          <p:cNvPr id="17" name="Billede 16">
            <a:extLst>
              <a:ext uri="{FF2B5EF4-FFF2-40B4-BE49-F238E27FC236}">
                <a16:creationId xmlns:a16="http://schemas.microsoft.com/office/drawing/2014/main" id="{61E8B593-B5A2-C008-0AC1-118FAC0F2F52}"/>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2093221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7300" b="1" dirty="0">
                <a:solidFill>
                  <a:schemeClr val="bg1"/>
                </a:solidFill>
                <a:latin typeface="+mn-lt"/>
                <a:cs typeface="Calibri"/>
              </a:rPr>
              <a:t>Pause (10 min.)</a:t>
            </a:r>
          </a:p>
          <a:p>
            <a:pPr algn="ctr"/>
            <a:endParaRPr lang="da-DK" b="1" dirty="0">
              <a:solidFill>
                <a:schemeClr val="bg1"/>
              </a:solidFill>
              <a:latin typeface="+mn-lt"/>
              <a:cs typeface="Calibri"/>
            </a:endParaRPr>
          </a:p>
          <a:p>
            <a:pPr algn="ctr"/>
            <a:r>
              <a:rPr lang="da-DK" b="1" dirty="0">
                <a:solidFill>
                  <a:schemeClr val="bg1"/>
                </a:solidFill>
                <a:latin typeface="+mn-lt"/>
                <a:cs typeface="Calibri"/>
              </a:rPr>
              <a:t>Efter pausen skal I sidde sammen med kolleger fra egen praksis. </a:t>
            </a:r>
          </a:p>
          <a:p>
            <a:pPr algn="ctr"/>
            <a:r>
              <a:rPr lang="da-DK" b="1" dirty="0">
                <a:solidFill>
                  <a:schemeClr val="bg1"/>
                </a:solidFill>
                <a:latin typeface="+mn-lt"/>
                <a:cs typeface="Calibri"/>
              </a:rPr>
              <a:t>Sololæger sidder sammen. </a:t>
            </a:r>
          </a:p>
        </p:txBody>
      </p:sp>
    </p:spTree>
    <p:extLst>
      <p:ext uri="{BB962C8B-B14F-4D97-AF65-F5344CB8AC3E}">
        <p14:creationId xmlns:p14="http://schemas.microsoft.com/office/powerpoint/2010/main" val="213125786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26814"/>
            <a:ext cx="909637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3600" b="1" dirty="0">
                <a:cs typeface="Calibri"/>
              </a:rPr>
              <a:t>Blok 2: </a:t>
            </a:r>
            <a:r>
              <a:rPr lang="da-DK" sz="3600" b="1" dirty="0" err="1">
                <a:cs typeface="Calibri"/>
              </a:rPr>
              <a:t>Helicobacter</a:t>
            </a:r>
            <a:r>
              <a:rPr lang="da-DK" sz="3600" b="1" dirty="0">
                <a:cs typeface="Calibri"/>
              </a:rPr>
              <a:t> </a:t>
            </a:r>
            <a:r>
              <a:rPr lang="da-DK" sz="3600" b="1" dirty="0" err="1">
                <a:cs typeface="Calibri"/>
              </a:rPr>
              <a:t>pylori</a:t>
            </a:r>
            <a:r>
              <a:rPr lang="da-DK" sz="3600" b="1" dirty="0">
                <a:cs typeface="Calibri"/>
              </a:rPr>
              <a:t>-test og </a:t>
            </a:r>
            <a:r>
              <a:rPr lang="da-DK" sz="3600" b="1" dirty="0" err="1">
                <a:cs typeface="Calibri"/>
              </a:rPr>
              <a:t>gastroskopier</a:t>
            </a:r>
            <a:r>
              <a:rPr lang="da-DK" sz="3600" b="1" dirty="0">
                <a:cs typeface="Calibri"/>
              </a:rPr>
              <a:t> </a:t>
            </a:r>
            <a:endParaRPr lang="da-DK" sz="2000" b="1" dirty="0">
              <a:cs typeface="Calibri"/>
            </a:endParaRPr>
          </a:p>
          <a:p>
            <a:pPr marL="457200" lvl="1" indent="0">
              <a:buNone/>
            </a:pPr>
            <a:endParaRPr lang="da-DK" sz="2000" b="1" dirty="0">
              <a:cs typeface="Calibri"/>
            </a:endParaRPr>
          </a:p>
          <a:p>
            <a:pPr marL="457200" lvl="1" indent="0">
              <a:buNone/>
            </a:pPr>
            <a:r>
              <a:rPr lang="da-DK" sz="2000" b="1" dirty="0">
                <a:cs typeface="Calibri"/>
              </a:rPr>
              <a:t>Målepunkt 5: </a:t>
            </a:r>
            <a:r>
              <a:rPr lang="da-DK" sz="2000" b="1" dirty="0">
                <a:solidFill>
                  <a:schemeClr val="bg1"/>
                </a:solidFill>
                <a:latin typeface="+mn-lt"/>
              </a:rPr>
              <a:t>Antal </a:t>
            </a:r>
            <a:r>
              <a:rPr lang="da-DK" sz="2000" b="1" dirty="0" err="1">
                <a:solidFill>
                  <a:schemeClr val="bg1"/>
                </a:solidFill>
              </a:rPr>
              <a:t>H</a:t>
            </a:r>
            <a:r>
              <a:rPr lang="da-DK" sz="2000" b="1" dirty="0" err="1">
                <a:solidFill>
                  <a:schemeClr val="bg1"/>
                </a:solidFill>
                <a:latin typeface="+mn-lt"/>
              </a:rPr>
              <a:t>elicobacter</a:t>
            </a:r>
            <a:r>
              <a:rPr lang="da-DK" sz="2000" b="1" dirty="0">
                <a:solidFill>
                  <a:schemeClr val="bg1"/>
                </a:solidFill>
                <a:latin typeface="+mn-lt"/>
              </a:rPr>
              <a:t> </a:t>
            </a:r>
            <a:r>
              <a:rPr lang="da-DK" sz="2000" b="1" dirty="0" err="1">
                <a:solidFill>
                  <a:schemeClr val="bg1"/>
                </a:solidFill>
                <a:latin typeface="+mn-lt"/>
              </a:rPr>
              <a:t>pylori</a:t>
            </a:r>
            <a:r>
              <a:rPr lang="da-DK" sz="2000" b="1" dirty="0">
                <a:solidFill>
                  <a:schemeClr val="bg1"/>
                </a:solidFill>
                <a:latin typeface="+mn-lt"/>
              </a:rPr>
              <a:t>-test, seneste år</a:t>
            </a:r>
            <a:endParaRPr lang="da-DK" sz="1400" b="1" dirty="0">
              <a:solidFill>
                <a:srgbClr val="297A77"/>
              </a:solidFill>
              <a:latin typeface="+mn-lt"/>
            </a:endParaRPr>
          </a:p>
          <a:p>
            <a:pPr marL="457200" lvl="1" indent="0">
              <a:buNone/>
            </a:pPr>
            <a:r>
              <a:rPr lang="da-DK" sz="2000" b="1" dirty="0">
                <a:cs typeface="Calibri"/>
              </a:rPr>
              <a:t>Målepunkt 6: Antal udførte </a:t>
            </a:r>
            <a:r>
              <a:rPr lang="da-DK" sz="2000" b="1" dirty="0" err="1">
                <a:cs typeface="Calibri"/>
              </a:rPr>
              <a:t>gastroskopier</a:t>
            </a:r>
            <a:r>
              <a:rPr lang="da-DK" sz="2000" b="1" dirty="0">
                <a:cs typeface="Calibri"/>
              </a:rPr>
              <a:t>, seneste år</a:t>
            </a:r>
          </a:p>
          <a:p>
            <a:pPr marL="457200" lvl="1" indent="0">
              <a:buNone/>
            </a:pPr>
            <a:endParaRPr lang="da-DK" sz="4000" b="1" dirty="0">
              <a:solidFill>
                <a:srgbClr val="297A77"/>
              </a:solidFill>
            </a:endParaRPr>
          </a:p>
          <a:p>
            <a:pPr marL="0" indent="0">
              <a:buNone/>
            </a:pPr>
            <a:r>
              <a:rPr lang="da-DK" sz="2400" b="1" dirty="0">
                <a:cs typeface="Calibri"/>
              </a:rPr>
              <a:t>Samlet tid: 25 min. </a:t>
            </a:r>
          </a:p>
          <a:p>
            <a:pPr marL="0" indent="0">
              <a:buNone/>
            </a:pPr>
            <a:endParaRPr lang="da-DK" sz="3600" b="1" dirty="0">
              <a:cs typeface="Calibri"/>
            </a:endParaRPr>
          </a:p>
          <a:p>
            <a:pPr marL="0" indent="0">
              <a:buNone/>
            </a:pPr>
            <a:r>
              <a:rPr lang="da-DK" sz="2000" b="1" dirty="0">
                <a:cs typeface="Calibri"/>
              </a:rPr>
              <a:t>Her skal I </a:t>
            </a:r>
            <a:r>
              <a:rPr lang="da-DK" sz="2000" b="1" u="sng" dirty="0">
                <a:cs typeface="Calibri"/>
              </a:rPr>
              <a:t>ikke</a:t>
            </a:r>
            <a:r>
              <a:rPr lang="da-DK" sz="2000" b="1" dirty="0">
                <a:cs typeface="Calibri"/>
              </a:rPr>
              <a:t> sidde sammen med kolleger fra egen praksis</a:t>
            </a:r>
          </a:p>
        </p:txBody>
      </p:sp>
    </p:spTree>
    <p:extLst>
      <p:ext uri="{BB962C8B-B14F-4D97-AF65-F5344CB8AC3E}">
        <p14:creationId xmlns:p14="http://schemas.microsoft.com/office/powerpoint/2010/main" val="273986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dirty="0">
                <a:solidFill>
                  <a:srgbClr val="297A77"/>
                </a:solidFill>
                <a:latin typeface="+mn-lt"/>
              </a:rPr>
              <a:t>Syd-KIP, DSAM og KIAP</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7096237" cy="5023998"/>
          </a:xfrm>
        </p:spPr>
        <p:txBody>
          <a:bodyPr>
            <a:normAutofit/>
          </a:bodyPr>
          <a:lstStyle/>
          <a:p>
            <a:r>
              <a:rPr lang="da-DK" dirty="0"/>
              <a:t>Klyngepakken fra KiAP er udarbejdet med udgangspunkt i DSAM-vejledning og klyngepakke fra Region Syddanmark.</a:t>
            </a:r>
          </a:p>
          <a:p>
            <a:r>
              <a:rPr lang="da-DK" dirty="0"/>
              <a:t>Dorte Ejg Jarbøl og Peter Fentz Haastrup der indgår i videoerne på klyngemødet, er medforfattere til DSAM-vejledningen. </a:t>
            </a:r>
          </a:p>
          <a:p>
            <a:r>
              <a:rPr lang="da-DK" dirty="0"/>
              <a:t>Quickguide og </a:t>
            </a:r>
            <a:r>
              <a:rPr lang="da-DK" dirty="0" err="1"/>
              <a:t>Flowchart</a:t>
            </a:r>
            <a:r>
              <a:rPr lang="da-DK" dirty="0"/>
              <a:t> fra DSAM-vejledning, der henvises til i videoerne, udleveres på mødet.  </a:t>
            </a:r>
          </a:p>
          <a:p>
            <a:pPr marL="0" indent="0">
              <a:buNone/>
            </a:pPr>
            <a:endParaRPr lang="da-DK" dirty="0">
              <a:highlight>
                <a:srgbClr val="FFFF00"/>
              </a:highlight>
            </a:endParaRP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pic>
        <p:nvPicPr>
          <p:cNvPr id="4" name="Billede 3">
            <a:extLst>
              <a:ext uri="{FF2B5EF4-FFF2-40B4-BE49-F238E27FC236}">
                <a16:creationId xmlns:a16="http://schemas.microsoft.com/office/drawing/2014/main" id="{DDF63370-3DCB-BA6F-AC66-8A9E5386396F}"/>
              </a:ext>
            </a:extLst>
          </p:cNvPr>
          <p:cNvPicPr>
            <a:picLocks noChangeAspect="1"/>
          </p:cNvPicPr>
          <p:nvPr/>
        </p:nvPicPr>
        <p:blipFill>
          <a:blip r:embed="rId3"/>
          <a:stretch>
            <a:fillRect/>
          </a:stretch>
        </p:blipFill>
        <p:spPr>
          <a:xfrm>
            <a:off x="8271722" y="366713"/>
            <a:ext cx="3427626" cy="3062287"/>
          </a:xfrm>
          <a:prstGeom prst="rect">
            <a:avLst/>
          </a:prstGeom>
          <a:effectLst>
            <a:glow rad="88900">
              <a:srgbClr val="297A77"/>
            </a:glow>
          </a:effectLst>
        </p:spPr>
      </p:pic>
      <p:pic>
        <p:nvPicPr>
          <p:cNvPr id="6" name="Billede 5">
            <a:extLst>
              <a:ext uri="{FF2B5EF4-FFF2-40B4-BE49-F238E27FC236}">
                <a16:creationId xmlns:a16="http://schemas.microsoft.com/office/drawing/2014/main" id="{B361C68A-9ACD-0A2B-CBE1-C1B1C1102D0B}"/>
              </a:ext>
            </a:extLst>
          </p:cNvPr>
          <p:cNvPicPr>
            <a:picLocks noChangeAspect="1"/>
          </p:cNvPicPr>
          <p:nvPr/>
        </p:nvPicPr>
        <p:blipFill>
          <a:blip r:embed="rId4"/>
          <a:stretch>
            <a:fillRect/>
          </a:stretch>
        </p:blipFill>
        <p:spPr>
          <a:xfrm>
            <a:off x="7817124" y="3674729"/>
            <a:ext cx="4081920" cy="2796742"/>
          </a:xfrm>
          <a:prstGeom prst="rect">
            <a:avLst/>
          </a:prstGeom>
          <a:effectLst>
            <a:glow rad="127000">
              <a:srgbClr val="297A77"/>
            </a:glow>
          </a:effectLst>
        </p:spPr>
      </p:pic>
      <p:pic>
        <p:nvPicPr>
          <p:cNvPr id="1026" name="Picture 2" descr="logo">
            <a:extLst>
              <a:ext uri="{FF2B5EF4-FFF2-40B4-BE49-F238E27FC236}">
                <a16:creationId xmlns:a16="http://schemas.microsoft.com/office/drawing/2014/main" id="{3F874FAA-00F7-9174-45E5-624194F22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01" y="5777557"/>
            <a:ext cx="1511045" cy="71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lede 2">
            <a:extLst>
              <a:ext uri="{FF2B5EF4-FFF2-40B4-BE49-F238E27FC236}">
                <a16:creationId xmlns:a16="http://schemas.microsoft.com/office/drawing/2014/main" id="{D7CA2124-860F-C770-CD83-554B5EEE33F4}"/>
              </a:ext>
            </a:extLst>
          </p:cNvPr>
          <p:cNvPicPr>
            <a:picLocks noChangeAspect="1"/>
          </p:cNvPicPr>
          <p:nvPr/>
        </p:nvPicPr>
        <p:blipFill>
          <a:blip r:embed="rId6"/>
          <a:stretch>
            <a:fillRect/>
          </a:stretch>
        </p:blipFill>
        <p:spPr>
          <a:xfrm>
            <a:off x="5085389" y="5640107"/>
            <a:ext cx="855334" cy="876506"/>
          </a:xfrm>
          <a:prstGeom prst="rect">
            <a:avLst/>
          </a:prstGeom>
        </p:spPr>
      </p:pic>
      <p:pic>
        <p:nvPicPr>
          <p:cNvPr id="5" name="Billede 4">
            <a:extLst>
              <a:ext uri="{FF2B5EF4-FFF2-40B4-BE49-F238E27FC236}">
                <a16:creationId xmlns:a16="http://schemas.microsoft.com/office/drawing/2014/main" id="{D79D6B2F-C8CC-2F8B-7E77-AF46D9CC7099}"/>
              </a:ext>
            </a:extLst>
          </p:cNvPr>
          <p:cNvPicPr>
            <a:picLocks noChangeAspect="1"/>
          </p:cNvPicPr>
          <p:nvPr/>
        </p:nvPicPr>
        <p:blipFill>
          <a:blip r:embed="rId7"/>
          <a:stretch>
            <a:fillRect/>
          </a:stretch>
        </p:blipFill>
        <p:spPr>
          <a:xfrm>
            <a:off x="2476623" y="5472434"/>
            <a:ext cx="2360053" cy="1325563"/>
          </a:xfrm>
          <a:prstGeom prst="rect">
            <a:avLst/>
          </a:prstGeom>
        </p:spPr>
      </p:pic>
    </p:spTree>
    <p:extLst>
      <p:ext uri="{BB962C8B-B14F-4D97-AF65-F5344CB8AC3E}">
        <p14:creationId xmlns:p14="http://schemas.microsoft.com/office/powerpoint/2010/main" val="2522061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6"/>
            <a:ext cx="9100159" cy="689233"/>
          </a:xfrm>
        </p:spPr>
        <p:txBody>
          <a:bodyPr>
            <a:normAutofit/>
          </a:bodyPr>
          <a:lstStyle/>
          <a:p>
            <a:r>
              <a:rPr lang="da-DK" sz="2800" b="1" dirty="0">
                <a:solidFill>
                  <a:srgbClr val="297A77"/>
                </a:solidFill>
                <a:latin typeface="+mn-lt"/>
              </a:rPr>
              <a:t>Video: </a:t>
            </a:r>
            <a:r>
              <a:rPr lang="da-DK" sz="2800" b="1" dirty="0" err="1">
                <a:solidFill>
                  <a:srgbClr val="297A77"/>
                </a:solidFill>
                <a:latin typeface="+mn-lt"/>
              </a:rPr>
              <a:t>Helicobacter</a:t>
            </a:r>
            <a:r>
              <a:rPr lang="da-DK" sz="2800" b="1" dirty="0">
                <a:solidFill>
                  <a:srgbClr val="297A77"/>
                </a:solidFill>
                <a:latin typeface="+mn-lt"/>
              </a:rPr>
              <a:t> </a:t>
            </a:r>
            <a:r>
              <a:rPr lang="da-DK" sz="2800" b="1" dirty="0" err="1">
                <a:solidFill>
                  <a:srgbClr val="297A77"/>
                </a:solidFill>
                <a:latin typeface="+mn-lt"/>
              </a:rPr>
              <a:t>pylori</a:t>
            </a:r>
            <a:r>
              <a:rPr lang="da-DK" sz="2800" b="1" dirty="0">
                <a:solidFill>
                  <a:srgbClr val="297A77"/>
                </a:solidFill>
                <a:latin typeface="+mn-lt"/>
              </a:rPr>
              <a:t>-test og gastroskopi (3 min.) </a:t>
            </a:r>
            <a:endParaRPr lang="da-DK" sz="2800"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30</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4" name="Onlinemedier 3" title="Dyspepsi (video 2)">
            <a:hlinkClick r:id="" action="ppaction://media"/>
            <a:extLst>
              <a:ext uri="{FF2B5EF4-FFF2-40B4-BE49-F238E27FC236}">
                <a16:creationId xmlns:a16="http://schemas.microsoft.com/office/drawing/2014/main" id="{807EC6CB-EDF2-E49B-9F9D-E554B35CF95C}"/>
              </a:ext>
            </a:extLst>
          </p:cNvPr>
          <p:cNvPicPr>
            <a:picLocks noRot="1" noChangeAspect="1"/>
          </p:cNvPicPr>
          <p:nvPr>
            <a:videoFile r:link="rId1"/>
          </p:nvPr>
        </p:nvPicPr>
        <p:blipFill>
          <a:blip r:embed="rId5"/>
          <a:stretch>
            <a:fillRect/>
          </a:stretch>
        </p:blipFill>
        <p:spPr>
          <a:xfrm>
            <a:off x="2298526" y="1054359"/>
            <a:ext cx="9652284" cy="5437907"/>
          </a:xfrm>
          <a:prstGeom prst="rect">
            <a:avLst/>
          </a:prstGeom>
        </p:spPr>
      </p:pic>
    </p:spTree>
    <p:extLst>
      <p:ext uri="{BB962C8B-B14F-4D97-AF65-F5344CB8AC3E}">
        <p14:creationId xmlns:p14="http://schemas.microsoft.com/office/powerpoint/2010/main" val="246667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89365" y="266685"/>
            <a:ext cx="10633364" cy="919513"/>
          </a:xfrm>
        </p:spPr>
        <p:txBody>
          <a:bodyPr>
            <a:normAutofit fontScale="90000"/>
          </a:bodyPr>
          <a:lstStyle/>
          <a:p>
            <a:r>
              <a:rPr lang="da-DK" b="1" dirty="0">
                <a:solidFill>
                  <a:srgbClr val="297A77"/>
                </a:solidFill>
                <a:latin typeface="+mn-lt"/>
              </a:rPr>
              <a:t>Gastroskopi og </a:t>
            </a:r>
            <a:r>
              <a:rPr lang="da-DK" b="1" dirty="0" err="1">
                <a:solidFill>
                  <a:srgbClr val="297A77"/>
                </a:solidFill>
                <a:latin typeface="+mn-lt"/>
              </a:rPr>
              <a:t>Helicobacter</a:t>
            </a:r>
            <a:r>
              <a:rPr lang="da-DK" b="1" dirty="0">
                <a:solidFill>
                  <a:srgbClr val="297A77"/>
                </a:solidFill>
                <a:latin typeface="+mn-lt"/>
              </a:rPr>
              <a:t> </a:t>
            </a:r>
            <a:r>
              <a:rPr lang="da-DK" b="1" dirty="0" err="1">
                <a:solidFill>
                  <a:srgbClr val="297A77"/>
                </a:solidFill>
                <a:latin typeface="+mn-lt"/>
              </a:rPr>
              <a:t>pylori</a:t>
            </a:r>
            <a:r>
              <a:rPr lang="da-DK" b="1" dirty="0">
                <a:solidFill>
                  <a:srgbClr val="297A77"/>
                </a:solidFill>
                <a:latin typeface="+mn-lt"/>
              </a:rPr>
              <a:t>-test</a:t>
            </a:r>
            <a:br>
              <a:rPr lang="da-DK" b="1" dirty="0">
                <a:solidFill>
                  <a:srgbClr val="297A77"/>
                </a:solidFill>
                <a:latin typeface="+mn-lt"/>
              </a:rPr>
            </a:br>
            <a:r>
              <a:rPr lang="da-DK" sz="2700" b="1" dirty="0">
                <a:solidFill>
                  <a:srgbClr val="297A77"/>
                </a:solidFill>
                <a:latin typeface="+mn-lt"/>
              </a:rPr>
              <a:t>Hovedbudskaber</a:t>
            </a:r>
            <a:br>
              <a:rPr lang="en-US" sz="3200" dirty="0">
                <a:solidFill>
                  <a:srgbClr val="297A77"/>
                </a:solidFill>
              </a:rPr>
            </a:br>
            <a:endParaRPr lang="da-DK" sz="32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10209" y="1099930"/>
            <a:ext cx="9683677" cy="5392945"/>
          </a:xfrm>
        </p:spPr>
        <p:txBody>
          <a:bodyPr vert="horz" lIns="91440" tIns="45720" rIns="91440" bIns="45720" rtlCol="0" anchor="t">
            <a:normAutofit/>
          </a:bodyPr>
          <a:lstStyle/>
          <a:p>
            <a:r>
              <a:rPr lang="da-DK" sz="2800" dirty="0">
                <a:solidFill>
                  <a:srgbClr val="212121"/>
                </a:solidFill>
                <a:effectLst/>
                <a:latin typeface="Calibri" panose="020F0502020204030204" pitchFamily="34" charset="0"/>
                <a:ea typeface="Times New Roman" panose="02020603050405020304" pitchFamily="18" charset="0"/>
              </a:rPr>
              <a:t>Patienter med synkebesvær/synkesmerter og patienter over 45 år med </a:t>
            </a:r>
            <a:r>
              <a:rPr lang="da-DK" sz="2800" b="1" dirty="0">
                <a:solidFill>
                  <a:srgbClr val="212121"/>
                </a:solidFill>
                <a:effectLst/>
                <a:latin typeface="Calibri" panose="020F0502020204030204" pitchFamily="34" charset="0"/>
                <a:ea typeface="Times New Roman" panose="02020603050405020304" pitchFamily="18" charset="0"/>
              </a:rPr>
              <a:t>vedvarende nyopståede </a:t>
            </a:r>
            <a:r>
              <a:rPr lang="da-DK" sz="2800" dirty="0">
                <a:solidFill>
                  <a:srgbClr val="212121"/>
                </a:solidFill>
                <a:effectLst/>
                <a:latin typeface="Calibri" panose="020F0502020204030204" pitchFamily="34" charset="0"/>
                <a:ea typeface="Times New Roman" panose="02020603050405020304" pitchFamily="18" charset="0"/>
              </a:rPr>
              <a:t>eller væsentlige </a:t>
            </a:r>
            <a:r>
              <a:rPr lang="da-DK" sz="2800" b="1" dirty="0">
                <a:solidFill>
                  <a:srgbClr val="212121"/>
                </a:solidFill>
                <a:effectLst/>
                <a:latin typeface="Calibri" panose="020F0502020204030204" pitchFamily="34" charset="0"/>
                <a:ea typeface="Times New Roman" panose="02020603050405020304" pitchFamily="18" charset="0"/>
              </a:rPr>
              <a:t>ændringer</a:t>
            </a:r>
            <a:r>
              <a:rPr lang="da-DK" sz="2800" dirty="0">
                <a:solidFill>
                  <a:srgbClr val="212121"/>
                </a:solidFill>
                <a:effectLst/>
                <a:latin typeface="Calibri" panose="020F0502020204030204" pitchFamily="34" charset="0"/>
                <a:ea typeface="Times New Roman" panose="02020603050405020304" pitchFamily="18" charset="0"/>
              </a:rPr>
              <a:t> i kendte symptomer skal henvises til gastroskopi.</a:t>
            </a:r>
            <a:endParaRPr lang="da-DK" dirty="0">
              <a:cs typeface="Calibri"/>
            </a:endParaRPr>
          </a:p>
          <a:p>
            <a:endParaRPr lang="da-DK" dirty="0"/>
          </a:p>
          <a:p>
            <a:r>
              <a:rPr lang="da-DK" dirty="0"/>
              <a:t>Når patienter under 45 år henvender sig med debut af dyspepsisymptomer og uden faresignaler undersøges for </a:t>
            </a:r>
            <a:r>
              <a:rPr lang="da-DK" dirty="0" err="1"/>
              <a:t>Helicobacter</a:t>
            </a:r>
            <a:r>
              <a:rPr lang="da-DK" dirty="0"/>
              <a:t> </a:t>
            </a:r>
            <a:r>
              <a:rPr lang="da-DK" dirty="0" err="1"/>
              <a:t>pylori</a:t>
            </a:r>
            <a:r>
              <a:rPr lang="da-DK" dirty="0"/>
              <a:t>-infektion.</a:t>
            </a:r>
            <a:endParaRPr lang="da-DK" dirty="0">
              <a:cs typeface="Calibri"/>
            </a:endParaRPr>
          </a:p>
          <a:p>
            <a:endParaRPr lang="da-DK" dirty="0"/>
          </a:p>
          <a:p>
            <a:r>
              <a:rPr lang="da-DK" dirty="0"/>
              <a:t>Årsstatuskonsultation for patienter i behandling med PPI kan være med til at sikre, at unødvendig medicinsk behandling seponeres.</a:t>
            </a:r>
            <a:endParaRPr lang="da-DK" dirty="0">
              <a:cs typeface="Calibri"/>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spTree>
    <p:extLst>
      <p:ext uri="{BB962C8B-B14F-4D97-AF65-F5344CB8AC3E}">
        <p14:creationId xmlns:p14="http://schemas.microsoft.com/office/powerpoint/2010/main" val="1228698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54051" y="154450"/>
            <a:ext cx="10633364" cy="768180"/>
          </a:xfrm>
        </p:spPr>
        <p:txBody>
          <a:bodyPr>
            <a:noAutofit/>
          </a:bodyPr>
          <a:lstStyle/>
          <a:p>
            <a:br>
              <a:rPr lang="da-DK" sz="4800" b="1" dirty="0">
                <a:solidFill>
                  <a:srgbClr val="297A77"/>
                </a:solidFill>
                <a:latin typeface="+mn-lt"/>
              </a:rPr>
            </a:br>
            <a:r>
              <a:rPr lang="da-DK" sz="3600" b="1" dirty="0">
                <a:solidFill>
                  <a:srgbClr val="297A77"/>
                </a:solidFill>
                <a:latin typeface="+mn-lt"/>
              </a:rPr>
              <a:t>Målepunkt 5: Antal udførte </a:t>
            </a:r>
            <a:r>
              <a:rPr lang="da-DK" sz="3600" b="1" dirty="0" err="1">
                <a:solidFill>
                  <a:srgbClr val="297A77"/>
                </a:solidFill>
                <a:latin typeface="+mn-lt"/>
              </a:rPr>
              <a:t>helicobacter</a:t>
            </a:r>
            <a:r>
              <a:rPr lang="da-DK" sz="3600" b="1" dirty="0">
                <a:solidFill>
                  <a:srgbClr val="297A77"/>
                </a:solidFill>
                <a:latin typeface="+mn-lt"/>
              </a:rPr>
              <a:t> </a:t>
            </a:r>
            <a:r>
              <a:rPr lang="da-DK" sz="3600" b="1" dirty="0" err="1">
                <a:solidFill>
                  <a:srgbClr val="297A77"/>
                </a:solidFill>
                <a:latin typeface="+mn-lt"/>
              </a:rPr>
              <a:t>pylori</a:t>
            </a:r>
            <a:r>
              <a:rPr lang="da-DK" sz="3600" b="1" dirty="0">
                <a:solidFill>
                  <a:srgbClr val="297A77"/>
                </a:solidFill>
                <a:latin typeface="+mn-lt"/>
              </a:rPr>
              <a:t>-test</a:t>
            </a:r>
            <a:br>
              <a:rPr lang="da-DK" sz="3600" b="1" dirty="0">
                <a:solidFill>
                  <a:srgbClr val="297A77"/>
                </a:solidFill>
                <a:latin typeface="+mn-lt"/>
              </a:rPr>
            </a:br>
            <a:r>
              <a:rPr lang="da-DK" sz="1800" b="1" dirty="0">
                <a:solidFill>
                  <a:srgbClr val="297A77"/>
                </a:solidFill>
                <a:latin typeface="+mn-lt"/>
              </a:rPr>
              <a:t>Pr. 1.000 sikrede, 2023</a:t>
            </a:r>
            <a:br>
              <a:rPr lang="da-DK" sz="4800" b="1" dirty="0">
                <a:solidFill>
                  <a:srgbClr val="297A77"/>
                </a:solidFill>
                <a:latin typeface="+mn-lt"/>
              </a:rPr>
            </a:br>
            <a:endParaRPr lang="da-DK" sz="4800" b="1" dirty="0">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32</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191853953"/>
              </p:ext>
            </p:extLst>
          </p:nvPr>
        </p:nvGraphicFramePr>
        <p:xfrm>
          <a:off x="810253" y="1286189"/>
          <a:ext cx="9114529" cy="5305126"/>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felt 4">
            <a:extLst>
              <a:ext uri="{FF2B5EF4-FFF2-40B4-BE49-F238E27FC236}">
                <a16:creationId xmlns:a16="http://schemas.microsoft.com/office/drawing/2014/main" id="{3D235031-A263-CBA3-5EF6-8A9952D2E758}"/>
              </a:ext>
            </a:extLst>
          </p:cNvPr>
          <p:cNvSpPr txBox="1"/>
          <p:nvPr/>
        </p:nvSpPr>
        <p:spPr>
          <a:xfrm>
            <a:off x="2793907" y="738319"/>
            <a:ext cx="7042473" cy="646331"/>
          </a:xfrm>
          <a:prstGeom prst="rect">
            <a:avLst/>
          </a:prstGeom>
          <a:noFill/>
          <a:ln w="38100">
            <a:solidFill>
              <a:srgbClr val="FF0000"/>
            </a:solidFill>
          </a:ln>
        </p:spPr>
        <p:txBody>
          <a:bodyPr wrap="square">
            <a:spAutoFit/>
          </a:bodyPr>
          <a:lstStyle/>
          <a:p>
            <a:r>
              <a:rPr lang="da-DK" dirty="0"/>
              <a:t>Patienter under 45 år med debut af dyspepsisymptomer og uden faresignaler bør undersøges for </a:t>
            </a:r>
            <a:r>
              <a:rPr lang="da-DK" dirty="0" err="1"/>
              <a:t>Helicobacter</a:t>
            </a:r>
            <a:r>
              <a:rPr lang="da-DK" dirty="0"/>
              <a:t> </a:t>
            </a:r>
            <a:r>
              <a:rPr lang="da-DK" dirty="0" err="1"/>
              <a:t>pylori</a:t>
            </a:r>
            <a:r>
              <a:rPr lang="da-DK" dirty="0"/>
              <a:t>-infektion.</a:t>
            </a:r>
          </a:p>
        </p:txBody>
      </p:sp>
    </p:spTree>
    <p:extLst>
      <p:ext uri="{BB962C8B-B14F-4D97-AF65-F5344CB8AC3E}">
        <p14:creationId xmlns:p14="http://schemas.microsoft.com/office/powerpoint/2010/main" val="3077688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54051" y="154450"/>
            <a:ext cx="10633364" cy="768180"/>
          </a:xfrm>
        </p:spPr>
        <p:txBody>
          <a:bodyPr>
            <a:normAutofit fontScale="90000"/>
          </a:bodyPr>
          <a:lstStyle/>
          <a:p>
            <a:br>
              <a:rPr lang="da-DK" b="1" dirty="0">
                <a:solidFill>
                  <a:srgbClr val="297A77"/>
                </a:solidFill>
                <a:latin typeface="+mn-lt"/>
              </a:rPr>
            </a:br>
            <a:r>
              <a:rPr lang="da-DK" sz="4000" b="1" dirty="0">
                <a:solidFill>
                  <a:srgbClr val="297A77"/>
                </a:solidFill>
                <a:latin typeface="+mn-lt"/>
              </a:rPr>
              <a:t>Målepunkt 6: Antal udførte </a:t>
            </a:r>
            <a:r>
              <a:rPr lang="da-DK" sz="4000" b="1" dirty="0" err="1">
                <a:solidFill>
                  <a:srgbClr val="297A77"/>
                </a:solidFill>
                <a:latin typeface="+mn-lt"/>
              </a:rPr>
              <a:t>gastroskopier</a:t>
            </a:r>
            <a:br>
              <a:rPr lang="da-DK" sz="4000" b="1" dirty="0">
                <a:solidFill>
                  <a:srgbClr val="297A77"/>
                </a:solidFill>
                <a:latin typeface="+mn-lt"/>
              </a:rPr>
            </a:br>
            <a:r>
              <a:rPr lang="da-DK" sz="2700" b="1" dirty="0">
                <a:solidFill>
                  <a:srgbClr val="297A77"/>
                </a:solidFill>
                <a:latin typeface="+mn-lt"/>
              </a:rPr>
              <a:t>Pr. 1.000 sikrede (speciallægepraksis og på sygehus), 2023</a:t>
            </a:r>
            <a:br>
              <a:rPr lang="da-DK" sz="4400" b="1" dirty="0">
                <a:solidFill>
                  <a:srgbClr val="297A77"/>
                </a:solidFill>
                <a:latin typeface="+mn-lt"/>
              </a:rPr>
            </a:br>
            <a:endParaRPr lang="da-DK" b="1" dirty="0">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33</a:t>
            </a:fld>
            <a:endParaRPr lang="da-DK" altLang="en-US">
              <a:solidFill>
                <a:schemeClr val="bg1"/>
              </a:solidFill>
            </a:endParaRPr>
          </a:p>
        </p:txBody>
      </p:sp>
      <p:sp>
        <p:nvSpPr>
          <p:cNvPr id="5" name="Tekstfelt 4">
            <a:extLst>
              <a:ext uri="{FF2B5EF4-FFF2-40B4-BE49-F238E27FC236}">
                <a16:creationId xmlns:a16="http://schemas.microsoft.com/office/drawing/2014/main" id="{2F6C981A-083D-4BCA-F8E7-87150C894ADF}"/>
              </a:ext>
            </a:extLst>
          </p:cNvPr>
          <p:cNvSpPr txBox="1"/>
          <p:nvPr/>
        </p:nvSpPr>
        <p:spPr>
          <a:xfrm>
            <a:off x="1310640" y="984761"/>
            <a:ext cx="8614142" cy="646331"/>
          </a:xfrm>
          <a:prstGeom prst="rect">
            <a:avLst/>
          </a:prstGeom>
          <a:noFill/>
          <a:ln w="38100">
            <a:solidFill>
              <a:srgbClr val="FF0000"/>
            </a:solidFill>
          </a:ln>
        </p:spPr>
        <p:txBody>
          <a:bodyPr wrap="square">
            <a:spAutoFit/>
          </a:bodyPr>
          <a:lstStyle/>
          <a:p>
            <a:r>
              <a:rPr lang="da-DK" dirty="0"/>
              <a:t>Gastroskopi anbefales hos patienter &gt;45 med 1) </a:t>
            </a:r>
            <a:r>
              <a:rPr lang="da-DK" b="1" dirty="0"/>
              <a:t>nyopståede, vedvarende eller væsentlige ændringer </a:t>
            </a:r>
            <a:r>
              <a:rPr lang="da-DK" dirty="0"/>
              <a:t>i kendte symptomer 2) Faresignaler eller 3) Uden effekt af primærbehandling</a:t>
            </a:r>
          </a:p>
        </p:txBody>
      </p:sp>
      <p:graphicFrame>
        <p:nvGraphicFramePr>
          <p:cNvPr id="3" name="Diagram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034509630"/>
              </p:ext>
            </p:extLst>
          </p:nvPr>
        </p:nvGraphicFramePr>
        <p:xfrm>
          <a:off x="542611" y="1631093"/>
          <a:ext cx="9617965" cy="47776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2763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65814" y="502553"/>
            <a:ext cx="11087985" cy="638501"/>
          </a:xfrm>
        </p:spPr>
        <p:txBody>
          <a:bodyPr>
            <a:noAutofit/>
          </a:bodyPr>
          <a:lstStyle/>
          <a:p>
            <a:r>
              <a:rPr lang="da-DK" sz="3600" b="1" dirty="0">
                <a:solidFill>
                  <a:srgbClr val="297A77"/>
                </a:solidFill>
                <a:latin typeface="+mn-lt"/>
              </a:rPr>
              <a:t>Spørgsmål til målepunkt 5 og 6 (15 min)</a:t>
            </a:r>
            <a:br>
              <a:rPr lang="da-DK" sz="3600" b="1" dirty="0">
                <a:solidFill>
                  <a:srgbClr val="297A77"/>
                </a:solidFill>
                <a:latin typeface="+mn-lt"/>
              </a:rPr>
            </a:br>
            <a:r>
              <a:rPr lang="da-DK" sz="2400" b="1" dirty="0">
                <a:solidFill>
                  <a:srgbClr val="297A77"/>
                </a:solidFill>
                <a:latin typeface="+mn-lt"/>
              </a:rPr>
              <a:t>Tal sammen to og to</a:t>
            </a:r>
            <a:br>
              <a:rPr lang="da-DK" sz="3600" b="1" dirty="0">
                <a:solidFill>
                  <a:srgbClr val="297A77"/>
                </a:solidFill>
                <a:latin typeface="+mn-lt"/>
              </a:rPr>
            </a:br>
            <a:endParaRPr lang="da-DK" sz="36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28970" y="1259174"/>
            <a:ext cx="9396731" cy="5088463"/>
          </a:xfrm>
        </p:spPr>
        <p:txBody>
          <a:bodyPr vert="horz" lIns="91440" tIns="45720" rIns="91440" bIns="45720" rtlCol="0" anchor="t">
            <a:normAutofit/>
          </a:bodyPr>
          <a:lstStyle/>
          <a:p>
            <a:pPr marL="0" indent="0">
              <a:lnSpc>
                <a:spcPct val="107000"/>
              </a:lnSpc>
              <a:spcAft>
                <a:spcPts val="800"/>
              </a:spcAft>
              <a:buNone/>
            </a:pPr>
            <a:r>
              <a:rPr lang="da-DK" sz="2400" b="1" kern="1200" dirty="0">
                <a:solidFill>
                  <a:srgbClr val="297A77"/>
                </a:solidFill>
                <a:effectLst/>
                <a:latin typeface="Calibri"/>
                <a:ea typeface="+mj-ea"/>
                <a:cs typeface="Calibri"/>
              </a:rPr>
              <a:t>Målepunkt </a:t>
            </a:r>
            <a:r>
              <a:rPr lang="da-DK" sz="2400" b="1" dirty="0">
                <a:solidFill>
                  <a:srgbClr val="297A77"/>
                </a:solidFill>
                <a:latin typeface="Calibri"/>
                <a:ea typeface="+mj-ea"/>
                <a:cs typeface="Calibri"/>
              </a:rPr>
              <a:t>5</a:t>
            </a:r>
            <a:r>
              <a:rPr lang="da-DK" sz="2400" b="1" kern="1200" dirty="0">
                <a:solidFill>
                  <a:srgbClr val="297A77"/>
                </a:solidFill>
                <a:effectLst/>
                <a:latin typeface="Calibri"/>
                <a:ea typeface="+mj-ea"/>
                <a:cs typeface="Calibri"/>
              </a:rPr>
              <a:t>: Antal </a:t>
            </a:r>
            <a:r>
              <a:rPr lang="da-DK" sz="2400" b="1" kern="1200" dirty="0" err="1">
                <a:solidFill>
                  <a:srgbClr val="297A77"/>
                </a:solidFill>
                <a:effectLst/>
                <a:latin typeface="Calibri"/>
                <a:ea typeface="+mj-ea"/>
                <a:cs typeface="Calibri"/>
              </a:rPr>
              <a:t>helicobacter</a:t>
            </a:r>
            <a:r>
              <a:rPr lang="da-DK" sz="2400" b="1" kern="1200" dirty="0">
                <a:solidFill>
                  <a:srgbClr val="297A77"/>
                </a:solidFill>
                <a:effectLst/>
                <a:latin typeface="Calibri"/>
                <a:ea typeface="+mj-ea"/>
                <a:cs typeface="Calibri"/>
              </a:rPr>
              <a:t> </a:t>
            </a:r>
            <a:r>
              <a:rPr lang="da-DK" sz="2400" b="1" kern="1200" dirty="0" err="1">
                <a:solidFill>
                  <a:srgbClr val="297A77"/>
                </a:solidFill>
                <a:effectLst/>
                <a:latin typeface="Calibri"/>
                <a:ea typeface="+mj-ea"/>
                <a:cs typeface="Calibri"/>
              </a:rPr>
              <a:t>pylori</a:t>
            </a:r>
            <a:r>
              <a:rPr lang="da-DK" sz="2400" b="1" kern="1200" dirty="0">
                <a:solidFill>
                  <a:srgbClr val="297A77"/>
                </a:solidFill>
                <a:effectLst/>
                <a:latin typeface="Calibri"/>
                <a:ea typeface="+mj-ea"/>
                <a:cs typeface="Calibri"/>
              </a:rPr>
              <a:t>-test, seneste 5 år</a:t>
            </a:r>
            <a:endParaRPr lang="da-DK" sz="2400" kern="100" dirty="0">
              <a:effectLst/>
              <a:latin typeface="Calibri"/>
              <a:ea typeface="Calibri" panose="020F0502020204030204" pitchFamily="34" charset="0"/>
              <a:cs typeface="Calibri"/>
            </a:endParaRPr>
          </a:p>
          <a:p>
            <a:pPr marL="342900" lvl="0" indent="-342900">
              <a:buFont typeface="Symbol" panose="05050102010706020507" pitchFamily="18" charset="2"/>
              <a:buChar char=""/>
            </a:pPr>
            <a:r>
              <a:rPr lang="da-DK" sz="2000" kern="100" dirty="0">
                <a:effectLst/>
                <a:latin typeface="Calibri" panose="020F0502020204030204" pitchFamily="34" charset="0"/>
                <a:ea typeface="Calibri" panose="020F0502020204030204" pitchFamily="34" charset="0"/>
                <a:cs typeface="Arial" panose="020B0604020202020204" pitchFamily="34" charset="0"/>
              </a:rPr>
              <a:t>Hvornår og hos hvem laver du </a:t>
            </a:r>
            <a:r>
              <a:rPr lang="da-DK" sz="2000" kern="100" dirty="0" err="1">
                <a:effectLst/>
                <a:latin typeface="Calibri" panose="020F0502020204030204" pitchFamily="34" charset="0"/>
                <a:ea typeface="Calibri" panose="020F0502020204030204" pitchFamily="34" charset="0"/>
                <a:cs typeface="Arial" panose="020B0604020202020204" pitchFamily="34" charset="0"/>
              </a:rPr>
              <a:t>Helicobacter</a:t>
            </a:r>
            <a:r>
              <a:rPr lang="da-DK" sz="2000" kern="100" dirty="0">
                <a:effectLst/>
                <a:latin typeface="Calibri" panose="020F0502020204030204" pitchFamily="34" charset="0"/>
                <a:ea typeface="Calibri" panose="020F0502020204030204" pitchFamily="34" charset="0"/>
                <a:cs typeface="Arial" panose="020B0604020202020204" pitchFamily="34" charset="0"/>
              </a:rPr>
              <a:t> </a:t>
            </a:r>
            <a:r>
              <a:rPr lang="da-DK" sz="2000" kern="100" dirty="0" err="1">
                <a:effectLst/>
                <a:latin typeface="Calibri" panose="020F0502020204030204" pitchFamily="34" charset="0"/>
                <a:ea typeface="Calibri" panose="020F0502020204030204" pitchFamily="34" charset="0"/>
                <a:cs typeface="Arial" panose="020B0604020202020204" pitchFamily="34" charset="0"/>
              </a:rPr>
              <a:t>pylori</a:t>
            </a:r>
            <a:r>
              <a:rPr lang="da-DK" sz="2000" kern="100" dirty="0">
                <a:effectLst/>
                <a:latin typeface="Calibri" panose="020F0502020204030204" pitchFamily="34" charset="0"/>
                <a:ea typeface="Calibri" panose="020F0502020204030204" pitchFamily="34" charset="0"/>
                <a:cs typeface="Arial" panose="020B0604020202020204" pitchFamily="34" charset="0"/>
              </a:rPr>
              <a:t>-test?</a:t>
            </a:r>
          </a:p>
          <a:p>
            <a:pPr marL="342900" lvl="0" indent="-342900">
              <a:buFont typeface="Symbol" panose="05050102010706020507" pitchFamily="18" charset="2"/>
              <a:buChar char=""/>
            </a:pPr>
            <a:r>
              <a:rPr lang="da-DK" sz="2000" kern="100" dirty="0">
                <a:effectLst/>
                <a:latin typeface="Calibri" panose="020F0502020204030204" pitchFamily="34" charset="0"/>
                <a:ea typeface="Calibri" panose="020F0502020204030204" pitchFamily="34" charset="0"/>
                <a:cs typeface="Arial" panose="020B0604020202020204" pitchFamily="34" charset="0"/>
              </a:rPr>
              <a:t>Hvordan får patienten svar på test og aftalt en handleplan?</a:t>
            </a:r>
          </a:p>
          <a:p>
            <a:pPr marL="342900" lvl="0" indent="-342900">
              <a:buFont typeface="Symbol" panose="05050102010706020507" pitchFamily="18" charset="2"/>
              <a:buChar char=""/>
            </a:pPr>
            <a:r>
              <a:rPr lang="da-DK" sz="2000" kern="100" dirty="0">
                <a:effectLst/>
                <a:latin typeface="Calibri" panose="020F0502020204030204" pitchFamily="34" charset="0"/>
                <a:ea typeface="Calibri" panose="020F0502020204030204" pitchFamily="34" charset="0"/>
                <a:cs typeface="Arial" panose="020B0604020202020204" pitchFamily="34" charset="0"/>
              </a:rPr>
              <a:t>Hvad kan forklaringen på variationen mellem praksis være? </a:t>
            </a:r>
          </a:p>
          <a:p>
            <a:pPr marL="342900" lvl="0" indent="-342900">
              <a:buFont typeface="Symbol" panose="05050102010706020507" pitchFamily="18" charset="2"/>
              <a:buChar char=""/>
            </a:pPr>
            <a:r>
              <a:rPr lang="da-DK" sz="2000" kern="100" dirty="0">
                <a:latin typeface="Calibri" panose="020F0502020204030204" pitchFamily="34" charset="0"/>
                <a:ea typeface="Calibri" panose="020F0502020204030204" pitchFamily="34" charset="0"/>
                <a:cs typeface="Arial" panose="020B0604020202020204" pitchFamily="34" charset="0"/>
              </a:rPr>
              <a:t>I</a:t>
            </a:r>
            <a:r>
              <a:rPr lang="da-DK" sz="2000" kern="100" dirty="0">
                <a:effectLst/>
                <a:latin typeface="Calibri" panose="020F0502020204030204" pitchFamily="34" charset="0"/>
                <a:ea typeface="Calibri" panose="020F0502020204030204" pitchFamily="34" charset="0"/>
                <a:cs typeface="Arial" panose="020B0604020202020204" pitchFamily="34" charset="0"/>
              </a:rPr>
              <a:t>deer til ændringer? </a:t>
            </a:r>
          </a:p>
          <a:p>
            <a:pPr marL="0" lvl="0" indent="0">
              <a:buNone/>
            </a:pPr>
            <a:endParaRPr lang="da-DK" sz="1800" b="1" kern="100" dirty="0">
              <a:solidFill>
                <a:srgbClr val="297A77"/>
              </a:solidFill>
              <a:latin typeface="Calibri" panose="020F0502020204030204" pitchFamily="34" charset="0"/>
              <a:ea typeface="Calibri" panose="020F0502020204030204" pitchFamily="34" charset="0"/>
              <a:cs typeface="Arial" panose="020B0604020202020204" pitchFamily="34" charset="0"/>
            </a:endParaRPr>
          </a:p>
          <a:p>
            <a:pPr marL="0" lvl="0" indent="0">
              <a:buNone/>
            </a:pPr>
            <a:r>
              <a:rPr lang="da-DK" sz="2400" b="1" dirty="0">
                <a:solidFill>
                  <a:srgbClr val="297A77"/>
                </a:solidFill>
                <a:latin typeface="Calibri"/>
                <a:ea typeface="+mj-ea"/>
                <a:cs typeface="Calibri"/>
              </a:rPr>
              <a:t>Målepunkt 6: Antal udførte </a:t>
            </a:r>
            <a:r>
              <a:rPr lang="da-DK" sz="2400" b="1" dirty="0" err="1">
                <a:solidFill>
                  <a:srgbClr val="297A77"/>
                </a:solidFill>
                <a:latin typeface="Calibri"/>
                <a:ea typeface="+mj-ea"/>
                <a:cs typeface="Calibri"/>
              </a:rPr>
              <a:t>gastroskopier</a:t>
            </a:r>
            <a:r>
              <a:rPr lang="da-DK" sz="2400" b="1" dirty="0">
                <a:solidFill>
                  <a:srgbClr val="297A77"/>
                </a:solidFill>
                <a:latin typeface="Calibri"/>
                <a:ea typeface="+mj-ea"/>
                <a:cs typeface="Calibri"/>
              </a:rPr>
              <a:t>, seneste 5 år</a:t>
            </a:r>
          </a:p>
          <a:p>
            <a:pPr marL="342900" lvl="0" indent="-342900">
              <a:buFont typeface="Symbol" panose="05050102010706020507" pitchFamily="18" charset="2"/>
              <a:buChar char=""/>
            </a:pPr>
            <a:r>
              <a:rPr lang="da-DK" sz="2000" kern="100" dirty="0">
                <a:latin typeface="Calibri" panose="020F0502020204030204" pitchFamily="34" charset="0"/>
                <a:ea typeface="Calibri" panose="020F0502020204030204" pitchFamily="34" charset="0"/>
                <a:cs typeface="Arial" panose="020B0604020202020204" pitchFamily="34" charset="0"/>
              </a:rPr>
              <a:t>I hvilke situationer</a:t>
            </a:r>
            <a:r>
              <a:rPr lang="da-DK" sz="2000" kern="100" dirty="0">
                <a:effectLst/>
                <a:latin typeface="Calibri" panose="020F0502020204030204" pitchFamily="34" charset="0"/>
                <a:ea typeface="Calibri" panose="020F0502020204030204" pitchFamily="34" charset="0"/>
                <a:cs typeface="Arial" panose="020B0604020202020204" pitchFamily="34" charset="0"/>
              </a:rPr>
              <a:t> henviser du til gastroskopi?</a:t>
            </a:r>
          </a:p>
          <a:p>
            <a:pPr marL="342900" lvl="0" indent="-342900">
              <a:buFont typeface="Symbol" panose="05050102010706020507" pitchFamily="18" charset="2"/>
              <a:buChar char=""/>
            </a:pPr>
            <a:r>
              <a:rPr lang="da-DK" sz="2000" kern="100" dirty="0">
                <a:effectLst/>
                <a:latin typeface="Calibri" panose="020F0502020204030204" pitchFamily="34" charset="0"/>
                <a:ea typeface="Calibri" panose="020F0502020204030204" pitchFamily="34" charset="0"/>
                <a:cs typeface="Arial" panose="020B0604020202020204" pitchFamily="34" charset="0"/>
              </a:rPr>
              <a:t>Hvordan følger du op på patienter, der er henvist til gastroskopi?</a:t>
            </a:r>
          </a:p>
          <a:p>
            <a:pPr marL="342900" indent="-342900">
              <a:buFont typeface="Symbol" panose="05050102010706020507" pitchFamily="18" charset="2"/>
              <a:buChar char=""/>
            </a:pPr>
            <a:r>
              <a:rPr lang="da-DK" sz="2000" kern="100" dirty="0">
                <a:effectLst/>
                <a:latin typeface="Calibri" panose="020F0502020204030204" pitchFamily="34" charset="0"/>
                <a:ea typeface="Calibri" panose="020F0502020204030204" pitchFamily="34" charset="0"/>
                <a:cs typeface="Arial" panose="020B0604020202020204" pitchFamily="34" charset="0"/>
              </a:rPr>
              <a:t>Hvad kan forklaringen på variationen mellem praksis være? </a:t>
            </a:r>
          </a:p>
          <a:p>
            <a:pPr marL="342900" lvl="0" indent="-342900">
              <a:buFont typeface="Symbol" panose="05050102010706020507" pitchFamily="18" charset="2"/>
              <a:buChar char=""/>
            </a:pPr>
            <a:r>
              <a:rPr lang="da-DK" sz="2000" kern="100" dirty="0">
                <a:latin typeface="Calibri" panose="020F0502020204030204" pitchFamily="34" charset="0"/>
                <a:ea typeface="Calibri" panose="020F0502020204030204" pitchFamily="34" charset="0"/>
                <a:cs typeface="Arial" panose="020B0604020202020204" pitchFamily="34" charset="0"/>
              </a:rPr>
              <a:t>I</a:t>
            </a:r>
            <a:r>
              <a:rPr lang="da-DK" sz="2000" kern="100" dirty="0">
                <a:effectLst/>
                <a:latin typeface="Calibri" panose="020F0502020204030204" pitchFamily="34" charset="0"/>
                <a:ea typeface="Calibri" panose="020F0502020204030204" pitchFamily="34" charset="0"/>
                <a:cs typeface="Arial" panose="020B0604020202020204" pitchFamily="34" charset="0"/>
              </a:rPr>
              <a:t>deer til ændringer? </a:t>
            </a:r>
            <a:endParaRPr lang="da-DK" sz="2000" i="1" u="sng" dirty="0"/>
          </a:p>
          <a:p>
            <a:pPr marL="0" indent="0">
              <a:buNone/>
            </a:pPr>
            <a:endParaRPr lang="da-DK" sz="2800" i="1" u="sng"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grpSp>
        <p:nvGrpSpPr>
          <p:cNvPr id="11" name="Gruppe 10">
            <a:extLst>
              <a:ext uri="{FF2B5EF4-FFF2-40B4-BE49-F238E27FC236}">
                <a16:creationId xmlns:a16="http://schemas.microsoft.com/office/drawing/2014/main" id="{A988633D-C53B-4638-99C0-05FB327FF106}"/>
              </a:ext>
            </a:extLst>
          </p:cNvPr>
          <p:cNvGrpSpPr/>
          <p:nvPr/>
        </p:nvGrpSpPr>
        <p:grpSpPr>
          <a:xfrm>
            <a:off x="5632311" y="5705566"/>
            <a:ext cx="4561575" cy="1041248"/>
            <a:chOff x="740775" y="5184942"/>
            <a:chExt cx="4561575" cy="1041248"/>
          </a:xfrm>
        </p:grpSpPr>
        <p:sp>
          <p:nvSpPr>
            <p:cNvPr id="12" name="Tekstfelt 20">
              <a:extLst>
                <a:ext uri="{FF2B5EF4-FFF2-40B4-BE49-F238E27FC236}">
                  <a16:creationId xmlns:a16="http://schemas.microsoft.com/office/drawing/2014/main" id="{05D64ACB-A83C-49FF-A64C-48F2A074C03B}"/>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3" name="Ellipse 12">
              <a:extLst>
                <a:ext uri="{FF2B5EF4-FFF2-40B4-BE49-F238E27FC236}">
                  <a16:creationId xmlns:a16="http://schemas.microsoft.com/office/drawing/2014/main" id="{D0FE7E04-2096-4DFB-8601-09C9F8B6B4F6}"/>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4" name="Billede 13" descr="Et billede, der indeholder papirclips&#10;&#10;Automatisk genereret beskrivelse">
              <a:extLst>
                <a:ext uri="{FF2B5EF4-FFF2-40B4-BE49-F238E27FC236}">
                  <a16:creationId xmlns:a16="http://schemas.microsoft.com/office/drawing/2014/main" id="{EE6E474B-7B2A-4117-8F77-9DB4F0CFB8D8}"/>
                </a:ext>
              </a:extLst>
            </p:cNvPr>
            <p:cNvPicPr>
              <a:picLocks noChangeAspect="1"/>
            </p:cNvPicPr>
            <p:nvPr/>
          </p:nvPicPr>
          <p:blipFill>
            <a:blip r:embed="rId3"/>
            <a:stretch>
              <a:fillRect/>
            </a:stretch>
          </p:blipFill>
          <p:spPr>
            <a:xfrm>
              <a:off x="960887" y="5405054"/>
              <a:ext cx="429769" cy="429769"/>
            </a:xfrm>
            <a:prstGeom prst="rect">
              <a:avLst/>
            </a:prstGeom>
          </p:spPr>
        </p:pic>
      </p:grpSp>
      <p:pic>
        <p:nvPicPr>
          <p:cNvPr id="17" name="Billede 16">
            <a:extLst>
              <a:ext uri="{FF2B5EF4-FFF2-40B4-BE49-F238E27FC236}">
                <a16:creationId xmlns:a16="http://schemas.microsoft.com/office/drawing/2014/main" id="{AD2A842F-B8C4-46D0-8F18-F89C94A6A1DA}"/>
              </a:ext>
            </a:extLst>
          </p:cNvPr>
          <p:cNvPicPr>
            <a:picLocks noChangeAspect="1"/>
          </p:cNvPicPr>
          <p:nvPr/>
        </p:nvPicPr>
        <p:blipFill>
          <a:blip r:embed="rId4"/>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2606658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5"/>
            <a:ext cx="10829917" cy="638501"/>
          </a:xfrm>
        </p:spPr>
        <p:txBody>
          <a:bodyPr>
            <a:normAutofit fontScale="90000"/>
          </a:bodyPr>
          <a:lstStyle/>
          <a:p>
            <a:r>
              <a:rPr lang="da-DK" b="1" dirty="0">
                <a:solidFill>
                  <a:srgbClr val="297A77"/>
                </a:solidFill>
                <a:latin typeface="+mn-lt"/>
              </a:rPr>
              <a:t>Gennemgang i plenum (10 min.)</a:t>
            </a:r>
            <a:br>
              <a:rPr lang="da-DK" b="1" dirty="0">
                <a:solidFill>
                  <a:srgbClr val="297A77"/>
                </a:solidFill>
                <a:latin typeface="+mn-lt"/>
              </a:rPr>
            </a:br>
            <a:r>
              <a:rPr lang="da-DK" sz="2700" b="1" dirty="0">
                <a:solidFill>
                  <a:srgbClr val="297A77"/>
                </a:solidFill>
                <a:latin typeface="+mn-lt"/>
              </a:rPr>
              <a:t>Hvad har i talt om?</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23883" y="1187865"/>
            <a:ext cx="9396731" cy="5305010"/>
          </a:xfrm>
        </p:spPr>
        <p:txBody>
          <a:bodyPr vert="horz" lIns="91440" tIns="45720" rIns="91440" bIns="45720" rtlCol="0" anchor="t">
            <a:normAutofit/>
          </a:bodyPr>
          <a:lstStyle/>
          <a:p>
            <a:r>
              <a:rPr lang="da-DK" dirty="0"/>
              <a:t>Hvem skal have lavet </a:t>
            </a:r>
            <a:r>
              <a:rPr lang="da-DK" dirty="0" err="1"/>
              <a:t>Helicobacter</a:t>
            </a:r>
            <a:r>
              <a:rPr lang="da-DK" dirty="0"/>
              <a:t> </a:t>
            </a:r>
            <a:r>
              <a:rPr lang="da-DK" dirty="0" err="1"/>
              <a:t>pylori</a:t>
            </a:r>
            <a:r>
              <a:rPr lang="da-DK" dirty="0"/>
              <a:t> test og hvordan følges op?</a:t>
            </a:r>
          </a:p>
          <a:p>
            <a:endParaRPr lang="da-DK" dirty="0"/>
          </a:p>
          <a:p>
            <a:r>
              <a:rPr lang="da-DK" dirty="0"/>
              <a:t>Hvem skal henvises til gastroskopi og hvordan sikrer vi at det sker?</a:t>
            </a:r>
            <a:endParaRPr lang="en-US" dirty="0"/>
          </a:p>
          <a:p>
            <a:endParaRPr lang="en-US" sz="3100" dirty="0">
              <a:solidFill>
                <a:srgbClr val="297A77"/>
              </a:solidFill>
            </a:endParaRPr>
          </a:p>
          <a:p>
            <a:pPr marL="0" indent="0" fontAlgn="base">
              <a:buNone/>
            </a:pPr>
            <a:endParaRPr lang="en-US" sz="2800"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spTree>
    <p:extLst>
      <p:ext uri="{BB962C8B-B14F-4D97-AF65-F5344CB8AC3E}">
        <p14:creationId xmlns:p14="http://schemas.microsoft.com/office/powerpoint/2010/main" val="3887643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endParaRPr lang="da-DK" b="1">
              <a:solidFill>
                <a:srgbClr val="297A77"/>
              </a:solidFill>
              <a:latin typeface="+mn-lt"/>
            </a:endParaRP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36</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192742" y="281003"/>
            <a:ext cx="9411580" cy="612774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3500" b="1" dirty="0">
              <a:cs typeface="Calibri"/>
            </a:endParaRPr>
          </a:p>
          <a:p>
            <a:pPr marL="0" indent="0">
              <a:buNone/>
            </a:pPr>
            <a:r>
              <a:rPr lang="da-DK" sz="3500" b="1" dirty="0">
                <a:cs typeface="Calibri"/>
              </a:rPr>
              <a:t>Blok 3: Implementering og opfølgning</a:t>
            </a:r>
            <a:endParaRPr lang="da-DK" sz="3500" b="1" u="sng" dirty="0">
              <a:cs typeface="Calibri"/>
            </a:endParaRPr>
          </a:p>
          <a:p>
            <a:pPr marL="0" indent="0">
              <a:buNone/>
            </a:pPr>
            <a:r>
              <a:rPr lang="da-DK" sz="2400" b="1" dirty="0">
                <a:cs typeface="Calibri"/>
              </a:rPr>
              <a:t>Samlet tid: 25 min</a:t>
            </a:r>
          </a:p>
          <a:p>
            <a:pPr marL="0" indent="0">
              <a:buNone/>
            </a:pPr>
            <a:endParaRPr lang="da-DK" sz="2400" b="1" dirty="0">
              <a:cs typeface="Calibri"/>
            </a:endParaRPr>
          </a:p>
          <a:p>
            <a:pPr marL="0" indent="0">
              <a:buNone/>
            </a:pPr>
            <a:r>
              <a:rPr lang="da-DK" sz="2400" b="1" dirty="0">
                <a:cs typeface="Calibri"/>
              </a:rPr>
              <a:t>Her skal I sidde sammen med kolleger fra egen praksis. Sololæger sidder sammen.</a:t>
            </a:r>
          </a:p>
          <a:p>
            <a:pPr marL="0" indent="0">
              <a:lnSpc>
                <a:spcPct val="90000"/>
              </a:lnSpc>
              <a:spcBef>
                <a:spcPts val="1000"/>
              </a:spcBef>
              <a:buNone/>
            </a:pPr>
            <a:endParaRPr lang="da-DK" sz="2400" b="1" dirty="0">
              <a:cs typeface="Calibri"/>
            </a:endParaRPr>
          </a:p>
          <a:p>
            <a:pPr marL="457200" indent="-457200">
              <a:buFont typeface="+mj-lt"/>
              <a:buAutoNum type="arabicPeriod"/>
            </a:pPr>
            <a:endParaRPr lang="da-DK" sz="4200" b="1" dirty="0">
              <a:cs typeface="Calibri"/>
            </a:endParaRPr>
          </a:p>
        </p:txBody>
      </p:sp>
    </p:spTree>
    <p:extLst>
      <p:ext uri="{BB962C8B-B14F-4D97-AF65-F5344CB8AC3E}">
        <p14:creationId xmlns:p14="http://schemas.microsoft.com/office/powerpoint/2010/main" val="3285498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73435" y="270536"/>
            <a:ext cx="10092268" cy="1325563"/>
          </a:xfrm>
        </p:spPr>
        <p:txBody>
          <a:bodyPr>
            <a:normAutofit/>
          </a:bodyPr>
          <a:lstStyle/>
          <a:p>
            <a:r>
              <a:rPr lang="da-DK" sz="4300" b="1" dirty="0">
                <a:solidFill>
                  <a:srgbClr val="297A77"/>
                </a:solidFill>
                <a:latin typeface="+mn-lt"/>
              </a:rPr>
              <a:t>Udfyld implementeringsplanen (15 min.)</a:t>
            </a:r>
            <a:br>
              <a:rPr lang="da-DK" sz="4300" b="1" dirty="0">
                <a:solidFill>
                  <a:srgbClr val="297A77"/>
                </a:solidFill>
                <a:latin typeface="+mn-lt"/>
              </a:rPr>
            </a:br>
            <a:r>
              <a:rPr lang="da-DK" sz="2000" b="1" dirty="0">
                <a:solidFill>
                  <a:srgbClr val="297A77"/>
                </a:solidFill>
                <a:latin typeface="+mn-lt"/>
              </a:rPr>
              <a:t>Se på praksisdata: </a:t>
            </a:r>
            <a:r>
              <a:rPr kumimoji="0" lang="da-DK" sz="2000" b="1" i="0" u="none" strike="noStrike" kern="1200" cap="none" spc="0" normalizeH="0" baseline="0" noProof="0" dirty="0">
                <a:ln>
                  <a:noFill/>
                </a:ln>
                <a:solidFill>
                  <a:srgbClr val="297A77"/>
                </a:solidFill>
                <a:effectLst/>
                <a:uLnTx/>
                <a:uFillTx/>
                <a:latin typeface="Calibri" panose="020F0502020204030204"/>
                <a:ea typeface="+mj-ea"/>
                <a:cs typeface="+mj-cs"/>
              </a:rPr>
              <a:t>Er der potentiale for forandringer?</a:t>
            </a:r>
            <a:endParaRPr lang="da-DK" sz="43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3435" y="1535324"/>
            <a:ext cx="9864948" cy="5052140"/>
          </a:xfrm>
        </p:spPr>
        <p:txBody>
          <a:bodyPr>
            <a:normAutofit fontScale="55000" lnSpcReduction="20000"/>
          </a:bodyPr>
          <a:lstStyle/>
          <a:p>
            <a:pPr marL="0" indent="0">
              <a:lnSpc>
                <a:spcPct val="100000"/>
              </a:lnSpc>
              <a:buNone/>
            </a:pPr>
            <a:endParaRPr lang="da-DK" b="1">
              <a:solidFill>
                <a:srgbClr val="297A77"/>
              </a:solidFill>
              <a:ea typeface="+mj-ea"/>
              <a:cs typeface="+mj-cs"/>
            </a:endParaRPr>
          </a:p>
          <a:p>
            <a:pPr marL="0" indent="0">
              <a:lnSpc>
                <a:spcPct val="100000"/>
              </a:lnSpc>
              <a:buNone/>
            </a:pPr>
            <a:endParaRPr lang="da-DK" b="1">
              <a:solidFill>
                <a:srgbClr val="297A77"/>
              </a:solidFill>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solidFill>
                <a:srgbClr val="297A77"/>
              </a:solidFill>
              <a:ea typeface="+mj-ea"/>
              <a:cs typeface="+mj-cs"/>
            </a:endParaRPr>
          </a:p>
          <a:p>
            <a:pPr marL="0" indent="0">
              <a:lnSpc>
                <a:spcPct val="100000"/>
              </a:lnSpc>
              <a:buNone/>
            </a:pPr>
            <a:endParaRPr lang="da-DK" b="1">
              <a:solidFill>
                <a:srgbClr val="297A77"/>
              </a:solidFill>
              <a:ea typeface="+mj-ea"/>
              <a:cs typeface="+mj-cs"/>
            </a:endParaRPr>
          </a:p>
          <a:p>
            <a:pPr marL="0" indent="0">
              <a:lnSpc>
                <a:spcPct val="100000"/>
              </a:lnSpc>
              <a:buNone/>
            </a:pPr>
            <a:endParaRPr lang="da-DK" b="1">
              <a:solidFill>
                <a:srgbClr val="297A77"/>
              </a:solidFill>
              <a:ea typeface="+mj-ea"/>
              <a:cs typeface="+mj-cs"/>
            </a:endParaRPr>
          </a:p>
          <a:p>
            <a:pPr marL="0" indent="0">
              <a:lnSpc>
                <a:spcPct val="100000"/>
              </a:lnSpc>
              <a:buNone/>
            </a:pPr>
            <a:endParaRPr lang="da-DK" sz="3600" b="1">
              <a:solidFill>
                <a:srgbClr val="297A77"/>
              </a:solidFill>
              <a:ea typeface="+mj-ea"/>
              <a:cs typeface="+mj-cs"/>
            </a:endParaRPr>
          </a:p>
          <a:p>
            <a:pPr marL="0" indent="0">
              <a:lnSpc>
                <a:spcPct val="100000"/>
              </a:lnSpc>
              <a:buNone/>
            </a:pPr>
            <a:r>
              <a:rPr lang="da-DK" sz="3600" b="1">
                <a:solidFill>
                  <a:srgbClr val="297A77"/>
                </a:solidFill>
                <a:ea typeface="+mj-ea"/>
                <a:cs typeface="+mj-cs"/>
              </a:rPr>
              <a:t>Udfyld planen på baggrund af det, I har hørt og drøftet på mødet i dag</a:t>
            </a:r>
          </a:p>
          <a:p>
            <a:pPr>
              <a:buClr>
                <a:srgbClr val="297A77"/>
              </a:buClr>
              <a:buSzPct val="105000"/>
            </a:pPr>
            <a:r>
              <a:rPr lang="da-DK" sz="3600"/>
              <a:t>Se data i uddelingskopierne</a:t>
            </a:r>
          </a:p>
          <a:p>
            <a:pPr>
              <a:buClr>
                <a:srgbClr val="297A77"/>
              </a:buClr>
              <a:buSzPct val="105000"/>
            </a:pPr>
            <a:r>
              <a:rPr lang="da-DK" sz="3600"/>
              <a:t>Er der noget, I vil ændre i praksis?</a:t>
            </a:r>
          </a:p>
          <a:p>
            <a:pPr marL="228600" lvl="1">
              <a:spcBef>
                <a:spcPts val="1000"/>
              </a:spcBef>
              <a:buClr>
                <a:srgbClr val="297A77"/>
              </a:buClr>
              <a:buSzPct val="105000"/>
            </a:pPr>
            <a:r>
              <a:rPr lang="da-DK" sz="3600"/>
              <a:t>Beskriv hvordan, hvem og hvornår ændringerne skal ske. </a:t>
            </a:r>
          </a:p>
          <a:p>
            <a:pPr marL="0" indent="0">
              <a:lnSpc>
                <a:spcPct val="100000"/>
              </a:lnSpc>
              <a:buNone/>
            </a:pPr>
            <a:r>
              <a:rPr lang="da-DK" sz="1800" b="1">
                <a:ea typeface="+mj-ea"/>
                <a:cs typeface="+mj-cs"/>
              </a:rPr>
              <a:t>           </a:t>
            </a:r>
          </a:p>
          <a:p>
            <a:pPr marL="0" indent="0">
              <a:lnSpc>
                <a:spcPct val="100000"/>
              </a:lnSpc>
              <a:buNone/>
            </a:pPr>
            <a:r>
              <a:rPr lang="da-DK" sz="1800" b="1">
                <a:ea typeface="+mj-ea"/>
                <a:cs typeface="+mj-cs"/>
              </a:rPr>
              <a:t>	</a:t>
            </a:r>
            <a:endParaRPr lang="da-DK" sz="18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37</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pic>
        <p:nvPicPr>
          <p:cNvPr id="12" name="Billede 11">
            <a:extLst>
              <a:ext uri="{FF2B5EF4-FFF2-40B4-BE49-F238E27FC236}">
                <a16:creationId xmlns:a16="http://schemas.microsoft.com/office/drawing/2014/main" id="{F0008A6C-8322-4E52-9B93-65CDA31DD474}"/>
              </a:ext>
            </a:extLst>
          </p:cNvPr>
          <p:cNvPicPr>
            <a:picLocks noChangeAspect="1"/>
          </p:cNvPicPr>
          <p:nvPr/>
        </p:nvPicPr>
        <p:blipFill>
          <a:blip r:embed="rId5"/>
          <a:stretch>
            <a:fillRect/>
          </a:stretch>
        </p:blipFill>
        <p:spPr>
          <a:xfrm>
            <a:off x="1304585" y="1465251"/>
            <a:ext cx="7665630" cy="2987834"/>
          </a:xfrm>
          <a:prstGeom prst="rect">
            <a:avLst/>
          </a:prstGeom>
        </p:spPr>
      </p:pic>
    </p:spTree>
    <p:extLst>
      <p:ext uri="{BB962C8B-B14F-4D97-AF65-F5344CB8AC3E}">
        <p14:creationId xmlns:p14="http://schemas.microsoft.com/office/powerpoint/2010/main" val="2319535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16371" y="402600"/>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fontScale="25000" lnSpcReduction="20000"/>
          </a:bodyPr>
          <a:lstStyle/>
          <a:p>
            <a:pPr marL="0" indent="0">
              <a:lnSpc>
                <a:spcPct val="100000"/>
              </a:lnSpc>
              <a:buClr>
                <a:srgbClr val="297A77"/>
              </a:buClr>
              <a:buSzPct val="105000"/>
              <a:buNone/>
            </a:pPr>
            <a:r>
              <a:rPr lang="da-DK" sz="11200" b="1" dirty="0"/>
              <a:t>Hvad har I talt om i grupperne?</a:t>
            </a:r>
          </a:p>
          <a:p>
            <a:pPr>
              <a:lnSpc>
                <a:spcPct val="100000"/>
              </a:lnSpc>
              <a:buClr>
                <a:srgbClr val="297A77"/>
              </a:buClr>
              <a:buSzPct val="105000"/>
            </a:pPr>
            <a:endParaRPr lang="da-DK" sz="7000" dirty="0"/>
          </a:p>
          <a:p>
            <a:pPr marL="342900" lvl="1" indent="-342900">
              <a:lnSpc>
                <a:spcPct val="110000"/>
              </a:lnSpc>
              <a:spcBef>
                <a:spcPts val="1000"/>
              </a:spcBef>
              <a:buClr>
                <a:srgbClr val="297A77"/>
              </a:buClr>
              <a:buSzPct val="105000"/>
              <a:buFont typeface="+mj-lt"/>
              <a:buAutoNum type="arabicPeriod"/>
            </a:pPr>
            <a:r>
              <a:rPr lang="da-DK" sz="9600" dirty="0"/>
              <a:t>Hvilke tiltag er det vigtigst og lettest at gennemføre?</a:t>
            </a:r>
          </a:p>
          <a:p>
            <a:pPr marL="342900" lvl="1" indent="-342900">
              <a:lnSpc>
                <a:spcPct val="110000"/>
              </a:lnSpc>
              <a:spcBef>
                <a:spcPts val="1000"/>
              </a:spcBef>
              <a:buClr>
                <a:srgbClr val="297A77"/>
              </a:buClr>
              <a:buSzPct val="105000"/>
              <a:buFont typeface="+mj-lt"/>
              <a:buAutoNum type="arabicPeriod"/>
            </a:pPr>
            <a:r>
              <a:rPr lang="da-DK" sz="9600" dirty="0"/>
              <a:t>Hvordan kan det ske?</a:t>
            </a:r>
          </a:p>
          <a:p>
            <a:pPr marL="342900" lvl="1" indent="-342900">
              <a:lnSpc>
                <a:spcPct val="110000"/>
              </a:lnSpc>
              <a:spcBef>
                <a:spcPts val="1000"/>
              </a:spcBef>
              <a:buClr>
                <a:srgbClr val="297A77"/>
              </a:buClr>
              <a:buSzPct val="105000"/>
              <a:buFont typeface="+mj-lt"/>
              <a:buAutoNum type="arabicPeriod"/>
            </a:pPr>
            <a:r>
              <a:rPr lang="da-DK" sz="9600" dirty="0"/>
              <a:t>Er der retningslinjer/fraser/andet materiale, der kan deles i gruppen?</a:t>
            </a:r>
          </a:p>
          <a:p>
            <a:pPr marL="342900" lvl="1" indent="-342900">
              <a:lnSpc>
                <a:spcPct val="110000"/>
              </a:lnSpc>
              <a:spcBef>
                <a:spcPts val="1000"/>
              </a:spcBef>
              <a:buClr>
                <a:srgbClr val="297A77"/>
              </a:buClr>
              <a:buSzPct val="105000"/>
              <a:buFont typeface="+mj-lt"/>
              <a:buAutoNum type="arabicPeriod"/>
            </a:pPr>
            <a:r>
              <a:rPr lang="da-DK" sz="9600" dirty="0"/>
              <a:t>Hvad vil I tage med hjem til jeres praksis? </a:t>
            </a:r>
          </a:p>
          <a:p>
            <a:pPr lvl="1">
              <a:lnSpc>
                <a:spcPct val="100000"/>
              </a:lnSpc>
              <a:buClr>
                <a:srgbClr val="297A77"/>
              </a:buClr>
              <a:buSzPct val="105000"/>
            </a:pPr>
            <a:endParaRPr lang="da-DK" sz="2800" dirty="0"/>
          </a:p>
          <a:p>
            <a:pPr>
              <a:lnSpc>
                <a:spcPct val="100000"/>
              </a:lnSpc>
              <a:buClr>
                <a:srgbClr val="297A77"/>
              </a:buClr>
              <a:buSzPct val="105000"/>
            </a:pPr>
            <a:endParaRPr lang="da-DK" sz="3200" dirty="0"/>
          </a:p>
          <a:p>
            <a:pPr>
              <a:lnSpc>
                <a:spcPct val="100000"/>
              </a:lnSpc>
              <a:buClr>
                <a:srgbClr val="297A77"/>
              </a:buClr>
              <a:buSzPct val="105000"/>
            </a:pPr>
            <a:endParaRPr lang="da-DK" sz="3200" dirty="0"/>
          </a:p>
          <a:p>
            <a:pPr marL="0" indent="0">
              <a:buClr>
                <a:srgbClr val="297A77"/>
              </a:buClr>
              <a:buSzPct val="105000"/>
              <a:buNone/>
            </a:pPr>
            <a:endParaRPr lang="da-DK" dirty="0"/>
          </a:p>
          <a:p>
            <a:pPr marL="0" indent="0">
              <a:buNone/>
            </a:pPr>
            <a:r>
              <a:rPr lang="da-DK" dirty="0"/>
              <a:t>               </a:t>
            </a:r>
          </a:p>
          <a:p>
            <a:pPr marL="0" indent="0">
              <a:lnSpc>
                <a:spcPct val="100000"/>
              </a:lnSpc>
              <a:buNone/>
            </a:pPr>
            <a:r>
              <a:rPr lang="da-DK" sz="5100" b="1" dirty="0">
                <a:solidFill>
                  <a:srgbClr val="297A77"/>
                </a:solidFill>
                <a:ea typeface="+mj-ea"/>
                <a:cs typeface="+mj-cs"/>
              </a:rPr>
              <a:t>      </a:t>
            </a:r>
          </a:p>
          <a:p>
            <a:pPr marL="0" indent="0">
              <a:lnSpc>
                <a:spcPct val="100000"/>
              </a:lnSpc>
              <a:buNone/>
            </a:pPr>
            <a:r>
              <a:rPr lang="da-DK" sz="5100" b="1" dirty="0">
                <a:solidFill>
                  <a:srgbClr val="297A77"/>
                </a:solidFill>
                <a:ea typeface="+mj-ea"/>
                <a:cs typeface="+mj-cs"/>
              </a:rPr>
              <a:t>      </a:t>
            </a:r>
            <a:endParaRPr lang="da-DK" sz="3200" b="1" dirty="0">
              <a:solidFill>
                <a:srgbClr val="297A77"/>
              </a:solidFill>
              <a:ea typeface="+mj-ea"/>
              <a:cs typeface="+mj-cs"/>
            </a:endParaRP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38</a:t>
            </a:fld>
            <a:endParaRPr lang="da-DK" altLang="en-US">
              <a:solidFill>
                <a:schemeClr val="bg1"/>
              </a:solidFill>
            </a:endParaRPr>
          </a:p>
        </p:txBody>
      </p:sp>
      <p:pic>
        <p:nvPicPr>
          <p:cNvPr id="12" name="Billede 11">
            <a:extLst>
              <a:ext uri="{FF2B5EF4-FFF2-40B4-BE49-F238E27FC236}">
                <a16:creationId xmlns:a16="http://schemas.microsoft.com/office/drawing/2014/main" id="{7102B8EB-AA22-4BBA-A063-0A4BEA62E1A9}"/>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621385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dirty="0">
                <a:solidFill>
                  <a:srgbClr val="297A77"/>
                </a:solidFill>
                <a:latin typeface="+mn-lt"/>
              </a:rPr>
              <a:t>Opsamling og opfølgning</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10254" y="1825625"/>
            <a:ext cx="8634372" cy="4351338"/>
          </a:xfrm>
        </p:spPr>
        <p:txBody>
          <a:bodyPr>
            <a:normAutofit/>
          </a:bodyPr>
          <a:lstStyle/>
          <a:p>
            <a:pPr>
              <a:buClr>
                <a:srgbClr val="297A77"/>
              </a:buClr>
            </a:pPr>
            <a:r>
              <a:rPr lang="da-DK"/>
              <a:t>Hvordan skal vi følge op på dagens møde?</a:t>
            </a:r>
          </a:p>
          <a:p>
            <a:pPr lvl="1">
              <a:buClr>
                <a:srgbClr val="297A77"/>
              </a:buClr>
            </a:pPr>
            <a:r>
              <a:rPr lang="da-DK"/>
              <a:t>Det kan fx gøres ved at fastsætte dato for en opfølgende opgørelse/datatræk. Det giver mulighed for at se eventuelle forandringer.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39</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106461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dirty="0">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87180" y="1081246"/>
            <a:ext cx="9562035" cy="5220494"/>
          </a:xfrm>
        </p:spPr>
        <p:txBody>
          <a:bodyPr vert="horz" lIns="91440" tIns="45720" rIns="91440" bIns="45720" rtlCol="0" anchor="t">
            <a:normAutofit lnSpcReduction="10000"/>
          </a:bodyPr>
          <a:lstStyle/>
          <a:p>
            <a:pPr marL="0" indent="0">
              <a:buNone/>
            </a:pPr>
            <a:endParaRPr lang="da-DK" sz="2400" dirty="0">
              <a:cs typeface="Calibri"/>
            </a:endParaRPr>
          </a:p>
          <a:p>
            <a:pPr marL="0" indent="0">
              <a:buNone/>
            </a:pPr>
            <a:r>
              <a:rPr lang="da-DK" sz="2800" u="sng" dirty="0">
                <a:cs typeface="Calibri"/>
              </a:rPr>
              <a:t>Nu udleveres:</a:t>
            </a:r>
          </a:p>
          <a:p>
            <a:pPr>
              <a:lnSpc>
                <a:spcPct val="100000"/>
              </a:lnSpc>
              <a:buClr>
                <a:srgbClr val="297A77"/>
              </a:buClr>
            </a:pPr>
            <a:r>
              <a:rPr lang="da-DK" dirty="0">
                <a:cs typeface="Calibri"/>
              </a:rPr>
              <a:t>Quick-guide og </a:t>
            </a:r>
            <a:r>
              <a:rPr lang="da-DK" dirty="0" err="1">
                <a:cs typeface="Calibri"/>
              </a:rPr>
              <a:t>flowchart</a:t>
            </a:r>
            <a:r>
              <a:rPr lang="da-DK" dirty="0">
                <a:cs typeface="Calibri"/>
              </a:rPr>
              <a:t> fra DSAM-vejledning</a:t>
            </a:r>
          </a:p>
          <a:p>
            <a:pPr>
              <a:lnSpc>
                <a:spcPct val="100000"/>
              </a:lnSpc>
              <a:buClr>
                <a:srgbClr val="297A77"/>
              </a:buClr>
            </a:pPr>
            <a:r>
              <a:rPr lang="da-DK" dirty="0">
                <a:cs typeface="Calibri"/>
              </a:rPr>
              <a:t>Ark til mødenoter: Skriv dine overvejelser og gode ideer ned undervejs og saml op til sidst på mødet. </a:t>
            </a:r>
          </a:p>
          <a:p>
            <a:pPr>
              <a:lnSpc>
                <a:spcPct val="100000"/>
              </a:lnSpc>
              <a:buClr>
                <a:srgbClr val="297A77"/>
              </a:buClr>
            </a:pPr>
            <a:r>
              <a:rPr lang="da-DK" dirty="0">
                <a:cs typeface="Calibri"/>
              </a:rPr>
              <a:t>Uddelingskopier: Data til mødet og spørgsmål til gruppearbejdet</a:t>
            </a:r>
          </a:p>
          <a:p>
            <a:pPr marL="0" indent="0">
              <a:buClr>
                <a:srgbClr val="297A77"/>
              </a:buClr>
              <a:buNone/>
            </a:pPr>
            <a:endParaRPr lang="da-DK" u="sng" dirty="0">
              <a:cs typeface="Calibri"/>
            </a:endParaRPr>
          </a:p>
          <a:p>
            <a:pPr marL="0" indent="0">
              <a:buClr>
                <a:srgbClr val="297A77"/>
              </a:buClr>
              <a:buNone/>
            </a:pPr>
            <a:r>
              <a:rPr lang="da-DK" u="sng" dirty="0">
                <a:cs typeface="Calibri"/>
              </a:rPr>
              <a:t>Efter pausen udleveres: </a:t>
            </a:r>
          </a:p>
          <a:p>
            <a:pPr>
              <a:buClr>
                <a:srgbClr val="297A77"/>
              </a:buClr>
            </a:pPr>
            <a:r>
              <a:rPr lang="da-DK" dirty="0">
                <a:cs typeface="Calibri"/>
              </a:rPr>
              <a:t>Ark der viser hvilken søjle i data der tilhører dit ydernummer </a:t>
            </a:r>
          </a:p>
          <a:p>
            <a:pPr>
              <a:buClr>
                <a:srgbClr val="297A77"/>
              </a:buClr>
            </a:pPr>
            <a:r>
              <a:rPr lang="da-DK" dirty="0">
                <a:cs typeface="Calibri"/>
              </a:rPr>
              <a:t>Implementeringsplan: Tag dine ideer med hjem</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spTree>
    <p:extLst>
      <p:ext uri="{BB962C8B-B14F-4D97-AF65-F5344CB8AC3E}">
        <p14:creationId xmlns:p14="http://schemas.microsoft.com/office/powerpoint/2010/main" val="1500930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74834" y="372671"/>
            <a:ext cx="10612582" cy="689773"/>
          </a:xfrm>
        </p:spPr>
        <p:txBody>
          <a:bodyPr>
            <a:normAutofit fontScale="90000"/>
          </a:bodyPr>
          <a:lstStyle/>
          <a:p>
            <a:r>
              <a:rPr lang="da-DK" b="1">
                <a:solidFill>
                  <a:srgbClr val="297A77"/>
                </a:solidFill>
                <a:latin typeface="+mn-lt"/>
              </a:rPr>
              <a:t>KGE-modul om dyspepsi                         </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274834" y="1355558"/>
            <a:ext cx="9761264" cy="5321429"/>
          </a:xfrm>
        </p:spPr>
        <p:txBody>
          <a:bodyPr>
            <a:normAutofit/>
          </a:bodyPr>
          <a:lstStyle/>
          <a:p>
            <a:pPr marL="0" indent="0">
              <a:buClr>
                <a:srgbClr val="297A77"/>
              </a:buClr>
              <a:buNone/>
            </a:pPr>
            <a:endParaRPr lang="da-DK" dirty="0"/>
          </a:p>
          <a:p>
            <a:pPr marL="0" indent="0">
              <a:buClr>
                <a:srgbClr val="297A77"/>
              </a:buClr>
              <a:buNone/>
            </a:pPr>
            <a:r>
              <a:rPr lang="da-DK" sz="2400" dirty="0"/>
              <a:t>Modulet indeholder klinisk relevante cases fra hverdagen og der er fokus på: </a:t>
            </a:r>
          </a:p>
          <a:p>
            <a:pPr>
              <a:buClr>
                <a:srgbClr val="297A77"/>
              </a:buClr>
            </a:pPr>
            <a:r>
              <a:rPr lang="da-DK" sz="2400" dirty="0"/>
              <a:t>Patienten med ikke-undersøgt dyspepsi </a:t>
            </a:r>
          </a:p>
          <a:p>
            <a:pPr>
              <a:buClr>
                <a:srgbClr val="297A77"/>
              </a:buClr>
            </a:pPr>
            <a:r>
              <a:rPr lang="da-DK" sz="2400" dirty="0"/>
              <a:t>Funktionel dyspepsi </a:t>
            </a:r>
          </a:p>
          <a:p>
            <a:pPr>
              <a:buClr>
                <a:srgbClr val="297A77"/>
              </a:buClr>
            </a:pPr>
            <a:r>
              <a:rPr lang="da-DK" sz="2400" dirty="0"/>
              <a:t>Reflukssygdom </a:t>
            </a:r>
          </a:p>
          <a:p>
            <a:pPr>
              <a:buClr>
                <a:srgbClr val="297A77"/>
              </a:buClr>
            </a:pPr>
            <a:r>
              <a:rPr lang="da-DK" sz="2400" dirty="0"/>
              <a:t>Forebyggelse af mavesår </a:t>
            </a:r>
          </a:p>
          <a:p>
            <a:pPr marL="0" indent="0">
              <a:buNone/>
            </a:pPr>
            <a:endParaRPr lang="da-DK" dirty="0"/>
          </a:p>
          <a:p>
            <a:endParaRPr lang="da-DK" dirty="0">
              <a:highlight>
                <a:srgbClr val="FFFF00"/>
              </a:highlight>
            </a:endParaRPr>
          </a:p>
          <a:p>
            <a:pPr marL="0" indent="0">
              <a:buNone/>
            </a:pPr>
            <a:r>
              <a:rPr lang="da-DK" sz="2400" dirty="0"/>
              <a:t>Se mere i uddelingskopier og brug QR-koden til at læse mere hos PLO-E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BD23DFD-4DD7-42E5-84D5-78B20A4F4C52}" type="slidenum">
              <a:rPr lang="da-DK" smtClean="0"/>
              <a:pPr algn="ctr"/>
              <a:t>40</a:t>
            </a:fld>
            <a:endParaRPr lang="da-DK" altLang="en-US">
              <a:solidFill>
                <a:schemeClr val="bg1"/>
              </a:solidFill>
            </a:endParaRPr>
          </a:p>
        </p:txBody>
      </p:sp>
    </p:spTree>
    <p:extLst>
      <p:ext uri="{BB962C8B-B14F-4D97-AF65-F5344CB8AC3E}">
        <p14:creationId xmlns:p14="http://schemas.microsoft.com/office/powerpoint/2010/main" val="141353800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128359"/>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642378" y="1783926"/>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dirty="0">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74833" y="44715"/>
            <a:ext cx="10612582" cy="740096"/>
          </a:xfrm>
        </p:spPr>
        <p:txBody>
          <a:bodyPr>
            <a:normAutofit/>
          </a:bodyPr>
          <a:lstStyle/>
          <a:p>
            <a:r>
              <a:rPr lang="da-DK" b="1">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graphicFrame>
        <p:nvGraphicFramePr>
          <p:cNvPr id="6" name="Tabel 5">
            <a:extLst>
              <a:ext uri="{FF2B5EF4-FFF2-40B4-BE49-F238E27FC236}">
                <a16:creationId xmlns:a16="http://schemas.microsoft.com/office/drawing/2014/main" id="{2AC2A81A-B64B-72EC-95B6-71F90D1BEAF9}"/>
              </a:ext>
            </a:extLst>
          </p:cNvPr>
          <p:cNvGraphicFramePr>
            <a:graphicFrameLocks noGrp="1"/>
          </p:cNvGraphicFramePr>
          <p:nvPr>
            <p:extLst>
              <p:ext uri="{D42A27DB-BD31-4B8C-83A1-F6EECF244321}">
                <p14:modId xmlns:p14="http://schemas.microsoft.com/office/powerpoint/2010/main" val="3590632019"/>
              </p:ext>
            </p:extLst>
          </p:nvPr>
        </p:nvGraphicFramePr>
        <p:xfrm>
          <a:off x="515816" y="898769"/>
          <a:ext cx="9408966" cy="5433310"/>
        </p:xfrm>
        <a:graphic>
          <a:graphicData uri="http://schemas.openxmlformats.org/drawingml/2006/table">
            <a:tbl>
              <a:tblPr firstRow="1" firstCol="1" bandRow="1"/>
              <a:tblGrid>
                <a:gridCol w="3636459">
                  <a:extLst>
                    <a:ext uri="{9D8B030D-6E8A-4147-A177-3AD203B41FA5}">
                      <a16:colId xmlns:a16="http://schemas.microsoft.com/office/drawing/2014/main" val="3870350588"/>
                    </a:ext>
                  </a:extLst>
                </a:gridCol>
                <a:gridCol w="5772507">
                  <a:extLst>
                    <a:ext uri="{9D8B030D-6E8A-4147-A177-3AD203B41FA5}">
                      <a16:colId xmlns:a16="http://schemas.microsoft.com/office/drawing/2014/main" val="1854347432"/>
                    </a:ext>
                  </a:extLst>
                </a:gridCol>
              </a:tblGrid>
              <a:tr h="47673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1400" b="1" kern="0" dirty="0">
                          <a:solidFill>
                            <a:srgbClr val="BFBFBF"/>
                          </a:solidFill>
                          <a:effectLst/>
                          <a:latin typeface="Calibri" panose="020F0502020204030204" pitchFamily="34" charset="0"/>
                          <a:ea typeface="Calibri" panose="020F0502020204030204" pitchFamily="34" charset="0"/>
                          <a:cs typeface="Times New Roman" panose="02020603050405020304" pitchFamily="18" charset="0"/>
                        </a:rPr>
                        <a:t>OPFØLGNING FRA SIDSTE MØDE</a:t>
                      </a:r>
                      <a:endParaRPr lang="da-DK"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100" kern="100" dirty="0">
                        <a:effectLst/>
                        <a:latin typeface="Calibri"/>
                        <a:ea typeface="Calibri" panose="020F0502020204030204" pitchFamily="34" charset="0"/>
                        <a:cs typeface="Times New Roman"/>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600" kern="0" dirty="0">
                          <a:solidFill>
                            <a:srgbClr val="BFBFBF"/>
                          </a:solidFill>
                          <a:effectLst/>
                          <a:latin typeface="Calibri" panose="020F0502020204030204" pitchFamily="34" charset="0"/>
                          <a:ea typeface="Calibri" panose="020F0502020204030204" pitchFamily="34" charset="0"/>
                          <a:cs typeface="Times New Roman" panose="02020603050405020304" pitchFamily="18" charset="0"/>
                        </a:rPr>
                        <a:t>Er der sket forandringer i forhold til det, som klyngen har besluttet at følge op på?</a:t>
                      </a:r>
                      <a:endParaRPr lang="da-DK"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706909"/>
                  </a:ext>
                </a:extLst>
              </a:tr>
              <a:tr h="421535">
                <a:tc>
                  <a:txBody>
                    <a:bodyPr/>
                    <a:lstStyle/>
                    <a:p>
                      <a:pPr>
                        <a:lnSpc>
                          <a:spcPct val="107000"/>
                        </a:lnSpc>
                        <a:spcAft>
                          <a:spcPts val="800"/>
                        </a:spcAft>
                      </a:pPr>
                      <a:r>
                        <a:rPr lang="da-DK" sz="1800" kern="0" dirty="0">
                          <a:effectLst/>
                          <a:latin typeface="Calibri"/>
                          <a:ea typeface="Calibri" panose="020F0502020204030204" pitchFamily="34" charset="0"/>
                          <a:cs typeface="Times New Roman"/>
                        </a:rPr>
                        <a:t>Introduktion (10 min)</a:t>
                      </a:r>
                      <a:endParaRPr lang="da-DK" sz="1800" kern="100" dirty="0">
                        <a:effectLst/>
                        <a:latin typeface="Calibri"/>
                        <a:ea typeface="Calibri" panose="020F0502020204030204" pitchFamily="34" charset="0"/>
                        <a:cs typeface="Times New Roman"/>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800" kern="0" dirty="0">
                          <a:effectLst/>
                          <a:latin typeface="Calibri" panose="020F0502020204030204" pitchFamily="34" charset="0"/>
                          <a:ea typeface="Calibri" panose="020F0502020204030204" pitchFamily="34" charset="0"/>
                          <a:cs typeface="Times New Roman" panose="02020603050405020304" pitchFamily="18" charset="0"/>
                        </a:rPr>
                        <a:t>Introduktion til mødets emne, brug af ark til mødenoter og uddelingskopier.</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269769"/>
                  </a:ext>
                </a:extLst>
              </a:tr>
              <a:tr h="914895">
                <a:tc>
                  <a:txBody>
                    <a:bodyPr/>
                    <a:lstStyle/>
                    <a:p>
                      <a:pPr>
                        <a:lnSpc>
                          <a:spcPct val="107000"/>
                        </a:lnSpc>
                        <a:spcAft>
                          <a:spcPts val="800"/>
                        </a:spcAft>
                      </a:pPr>
                      <a:r>
                        <a:rPr lang="da-DK" sz="1800" b="1" kern="0" dirty="0">
                          <a:effectLst/>
                          <a:latin typeface="Calibri"/>
                          <a:ea typeface="Calibri" panose="020F0502020204030204" pitchFamily="34" charset="0"/>
                          <a:cs typeface="Times New Roman"/>
                        </a:rPr>
                        <a:t>BLOK 1: </a:t>
                      </a:r>
                      <a:r>
                        <a:rPr lang="da-DK" sz="1800" b="1" kern="1200" dirty="0">
                          <a:solidFill>
                            <a:schemeClr val="tx1"/>
                          </a:solidFill>
                          <a:effectLst/>
                          <a:latin typeface="+mn-lt"/>
                          <a:ea typeface="+mn-ea"/>
                          <a:cs typeface="+mn-cs"/>
                        </a:rPr>
                        <a:t>Brug af PPI, NSAID og ulcusforebyggelse </a:t>
                      </a:r>
                    </a:p>
                    <a:p>
                      <a:pPr>
                        <a:lnSpc>
                          <a:spcPct val="107000"/>
                        </a:lnSpc>
                        <a:spcAft>
                          <a:spcPts val="800"/>
                        </a:spcAft>
                      </a:pPr>
                      <a:r>
                        <a:rPr lang="da-DK" sz="1800" kern="0" dirty="0">
                          <a:effectLst/>
                          <a:latin typeface="Calibri" panose="020F0502020204030204" pitchFamily="34" charset="0"/>
                          <a:ea typeface="Calibri" panose="020F0502020204030204" pitchFamily="34" charset="0"/>
                          <a:cs typeface="Times New Roman" panose="02020603050405020304" pitchFamily="18" charset="0"/>
                        </a:rPr>
                        <a:t>Målepunkt 1 til 4</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kern="0" dirty="0">
                          <a:effectLst/>
                          <a:latin typeface="Calibri" panose="020F0502020204030204" pitchFamily="34" charset="0"/>
                          <a:ea typeface="Calibri" panose="020F0502020204030204" pitchFamily="34" charset="0"/>
                          <a:cs typeface="Times New Roman" panose="02020603050405020304" pitchFamily="18" charset="0"/>
                        </a:rPr>
                        <a:t>(80 min)</a:t>
                      </a:r>
                      <a:r>
                        <a:rPr lang="da-DK" sz="2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ct val="107000"/>
                        </a:lnSpc>
                        <a:spcAft>
                          <a:spcPts val="800"/>
                        </a:spcAft>
                        <a:buNone/>
                      </a:pPr>
                      <a:r>
                        <a:rPr lang="da-DK" sz="1800" kern="0" dirty="0">
                          <a:effectLst/>
                          <a:latin typeface="Calibri"/>
                          <a:ea typeface="Calibri" panose="020F0502020204030204" pitchFamily="34" charset="0"/>
                          <a:cs typeface="Times New Roman"/>
                        </a:rPr>
                        <a:t>Gennemgang af klyngens data for brug af PPI og NSAID</a:t>
                      </a:r>
                    </a:p>
                    <a:p>
                      <a:r>
                        <a:rPr lang="da-DK" sz="1800"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Ulcusforebyggelse med PPI blandt patienter der får NSAID/ASA</a:t>
                      </a:r>
                    </a:p>
                    <a:p>
                      <a:endParaRPr lang="da-DK" sz="1800" kern="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1800" kern="0" dirty="0">
                          <a:effectLst/>
                          <a:latin typeface="Calibri" panose="020F0502020204030204" pitchFamily="34" charset="0"/>
                          <a:ea typeface="Calibri" panose="020F0502020204030204" pitchFamily="34" charset="0"/>
                          <a:cs typeface="Times New Roman" panose="02020603050405020304" pitchFamily="18" charset="0"/>
                        </a:rPr>
                        <a:t>Gruppearbejde om målepunkterne og opfølgning i plenum.</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794901"/>
                  </a:ext>
                </a:extLst>
              </a:tr>
              <a:tr h="340036">
                <a:tc>
                  <a:txBody>
                    <a:bodyPr/>
                    <a:lstStyle/>
                    <a:p>
                      <a:pPr>
                        <a:lnSpc>
                          <a:spcPct val="107000"/>
                        </a:lnSpc>
                        <a:spcAft>
                          <a:spcPts val="800"/>
                        </a:spcAft>
                      </a:pPr>
                      <a:r>
                        <a:rPr lang="da-DK" sz="1800" kern="0" dirty="0">
                          <a:effectLst/>
                          <a:latin typeface="Calibri"/>
                          <a:ea typeface="Calibri" panose="020F0502020204030204" pitchFamily="34" charset="0"/>
                          <a:cs typeface="Times New Roman"/>
                        </a:rPr>
                        <a:t>Pause  (15 min)</a:t>
                      </a:r>
                      <a:endParaRPr lang="da-DK" sz="1800" kern="100" dirty="0">
                        <a:effectLst/>
                        <a:latin typeface="Calibri"/>
                        <a:ea typeface="Calibri" panose="020F0502020204030204" pitchFamily="34" charset="0"/>
                        <a:cs typeface="Times New Roman"/>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da-DK" sz="1800" kern="100">
                        <a:effectLst/>
                        <a:latin typeface="Calibri"/>
                        <a:ea typeface="Calibri" panose="020F0502020204030204" pitchFamily="34" charset="0"/>
                        <a:cs typeface="Times New Roman"/>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948863"/>
                  </a:ext>
                </a:extLst>
              </a:tr>
              <a:tr h="1043661">
                <a:tc>
                  <a:txBody>
                    <a:bodyPr/>
                    <a:lstStyle/>
                    <a:p>
                      <a:pPr>
                        <a:lnSpc>
                          <a:spcPct val="107000"/>
                        </a:lnSpc>
                        <a:spcAft>
                          <a:spcPts val="800"/>
                        </a:spcAft>
                      </a:pPr>
                      <a:r>
                        <a:rPr lang="da-DK" sz="1800" b="1" kern="0" dirty="0">
                          <a:effectLst/>
                          <a:latin typeface="Calibri"/>
                          <a:ea typeface="Calibri" panose="020F0502020204030204" pitchFamily="34" charset="0"/>
                          <a:cs typeface="Times New Roman"/>
                        </a:rPr>
                        <a:t>BLOK 2: </a:t>
                      </a:r>
                      <a:r>
                        <a:rPr lang="da-DK" sz="1800" b="1" kern="1200" dirty="0" err="1">
                          <a:solidFill>
                            <a:schemeClr val="tx1"/>
                          </a:solidFill>
                          <a:effectLst/>
                          <a:latin typeface="+mn-lt"/>
                          <a:ea typeface="+mn-ea"/>
                          <a:cs typeface="+mn-cs"/>
                        </a:rPr>
                        <a:t>Helicobacter</a:t>
                      </a:r>
                      <a:r>
                        <a:rPr lang="da-DK" sz="1800" b="1" kern="1200" dirty="0">
                          <a:solidFill>
                            <a:schemeClr val="tx1"/>
                          </a:solidFill>
                          <a:effectLst/>
                          <a:latin typeface="+mn-lt"/>
                          <a:ea typeface="+mn-ea"/>
                          <a:cs typeface="+mn-cs"/>
                        </a:rPr>
                        <a:t> </a:t>
                      </a:r>
                      <a:r>
                        <a:rPr lang="da-DK" sz="1800" b="1" kern="1200" dirty="0" err="1">
                          <a:solidFill>
                            <a:schemeClr val="tx1"/>
                          </a:solidFill>
                          <a:effectLst/>
                          <a:latin typeface="+mn-lt"/>
                          <a:ea typeface="+mn-ea"/>
                          <a:cs typeface="+mn-cs"/>
                        </a:rPr>
                        <a:t>pylori</a:t>
                      </a:r>
                      <a:r>
                        <a:rPr lang="da-DK" sz="1800" b="1" kern="1200" dirty="0">
                          <a:solidFill>
                            <a:schemeClr val="tx1"/>
                          </a:solidFill>
                          <a:effectLst/>
                          <a:latin typeface="+mn-lt"/>
                          <a:ea typeface="+mn-ea"/>
                          <a:cs typeface="+mn-cs"/>
                        </a:rPr>
                        <a:t>-test og </a:t>
                      </a:r>
                      <a:r>
                        <a:rPr lang="da-DK" sz="1800" b="1" kern="1200" dirty="0" err="1">
                          <a:solidFill>
                            <a:schemeClr val="tx1"/>
                          </a:solidFill>
                          <a:effectLst/>
                          <a:latin typeface="+mn-lt"/>
                          <a:ea typeface="+mn-ea"/>
                          <a:cs typeface="+mn-cs"/>
                        </a:rPr>
                        <a:t>gastroskopier</a:t>
                      </a:r>
                      <a:r>
                        <a:rPr lang="da-DK" sz="1800" b="1" kern="1200" dirty="0">
                          <a:solidFill>
                            <a:schemeClr val="tx1"/>
                          </a:solidFill>
                          <a:effectLst/>
                          <a:latin typeface="+mn-lt"/>
                          <a:ea typeface="+mn-ea"/>
                          <a:cs typeface="+mn-cs"/>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da-DK" sz="1800" kern="0" dirty="0">
                          <a:effectLst/>
                          <a:latin typeface="Calibri" panose="020F0502020204030204" pitchFamily="34" charset="0"/>
                          <a:ea typeface="Calibri" panose="020F0502020204030204" pitchFamily="34" charset="0"/>
                          <a:cs typeface="Times New Roman" panose="02020603050405020304" pitchFamily="18" charset="0"/>
                        </a:rPr>
                        <a:t>Målepunkt 5 og 6</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0" dirty="0">
                          <a:effectLst/>
                          <a:latin typeface="Calibri"/>
                          <a:ea typeface="Calibri" panose="020F0502020204030204" pitchFamily="34" charset="0"/>
                          <a:cs typeface="Times New Roman"/>
                        </a:rPr>
                        <a:t>(20 min)</a:t>
                      </a:r>
                      <a:r>
                        <a:rPr lang="da-DK" sz="2800" b="1" kern="1200" dirty="0">
                          <a:solidFill>
                            <a:srgbClr val="000000"/>
                          </a:solidFill>
                          <a:effectLst/>
                          <a:latin typeface="Calibri"/>
                          <a:ea typeface="Calibri" panose="020F0502020204030204" pitchFamily="34" charset="0"/>
                          <a:cs typeface="Times New Roman"/>
                        </a:rPr>
                        <a:t>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800" kern="0" dirty="0">
                          <a:effectLst/>
                          <a:latin typeface="Calibri"/>
                          <a:ea typeface="Calibri" panose="020F0502020204030204" pitchFamily="34" charset="0"/>
                          <a:cs typeface="Times New Roman"/>
                        </a:rPr>
                        <a:t>Gennemgang af antal udførte </a:t>
                      </a:r>
                      <a:r>
                        <a:rPr lang="da-DK" sz="1800" kern="0" dirty="0" err="1">
                          <a:effectLst/>
                          <a:latin typeface="Calibri"/>
                          <a:ea typeface="Calibri" panose="020F0502020204030204" pitchFamily="34" charset="0"/>
                          <a:cs typeface="Times New Roman"/>
                        </a:rPr>
                        <a:t>helicobacter</a:t>
                      </a:r>
                      <a:r>
                        <a:rPr lang="da-DK" sz="1800" kern="0" dirty="0">
                          <a:effectLst/>
                          <a:latin typeface="Calibri"/>
                          <a:ea typeface="Calibri" panose="020F0502020204030204" pitchFamily="34" charset="0"/>
                          <a:cs typeface="Times New Roman"/>
                        </a:rPr>
                        <a:t> </a:t>
                      </a:r>
                      <a:r>
                        <a:rPr lang="da-DK" sz="1800" kern="0" dirty="0" err="1">
                          <a:effectLst/>
                          <a:latin typeface="Calibri"/>
                          <a:ea typeface="Calibri" panose="020F0502020204030204" pitchFamily="34" charset="0"/>
                          <a:cs typeface="Times New Roman"/>
                        </a:rPr>
                        <a:t>pylori</a:t>
                      </a:r>
                      <a:r>
                        <a:rPr lang="da-DK" sz="1800" kern="0" dirty="0">
                          <a:effectLst/>
                          <a:latin typeface="Calibri"/>
                          <a:ea typeface="Calibri" panose="020F0502020204030204" pitchFamily="34" charset="0"/>
                          <a:cs typeface="Times New Roman"/>
                        </a:rPr>
                        <a:t>-test og </a:t>
                      </a:r>
                      <a:r>
                        <a:rPr lang="da-DK" sz="1800" kern="0" dirty="0" err="1">
                          <a:effectLst/>
                          <a:latin typeface="Calibri"/>
                          <a:ea typeface="Calibri" panose="020F0502020204030204" pitchFamily="34" charset="0"/>
                          <a:cs typeface="Times New Roman"/>
                        </a:rPr>
                        <a:t>gastroskopier</a:t>
                      </a:r>
                      <a:r>
                        <a:rPr lang="da-DK" sz="1800" kern="0" dirty="0">
                          <a:effectLst/>
                          <a:latin typeface="Calibri"/>
                          <a:ea typeface="Calibri" panose="020F0502020204030204" pitchFamily="34" charset="0"/>
                          <a:cs typeface="Times New Roman"/>
                        </a:rPr>
                        <a:t>.</a:t>
                      </a:r>
                      <a:endParaRPr lang="da-DK" sz="1800" kern="100" dirty="0">
                        <a:effectLst/>
                        <a:latin typeface="Calibri"/>
                        <a:ea typeface="Calibri" panose="020F0502020204030204" pitchFamily="34" charset="0"/>
                        <a:cs typeface="Times New Roman"/>
                      </a:endParaRPr>
                    </a:p>
                    <a:p>
                      <a:pPr>
                        <a:lnSpc>
                          <a:spcPct val="107000"/>
                        </a:lnSpc>
                        <a:spcAft>
                          <a:spcPts val="800"/>
                        </a:spcAft>
                      </a:pPr>
                      <a:r>
                        <a:rPr lang="da-DK" sz="1800" kern="0" dirty="0">
                          <a:effectLst/>
                          <a:latin typeface="Calibri" panose="020F0502020204030204" pitchFamily="34" charset="0"/>
                          <a:ea typeface="Calibri" panose="020F0502020204030204" pitchFamily="34" charset="0"/>
                          <a:cs typeface="Times New Roman" panose="02020603050405020304" pitchFamily="18" charset="0"/>
                        </a:rPr>
                        <a:t>Gruppearbejde om målepunkterne og opfølgning i plenum.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354359"/>
                  </a:ext>
                </a:extLst>
              </a:tr>
              <a:tr h="803543">
                <a:tc>
                  <a:txBody>
                    <a:bodyPr/>
                    <a:lstStyle/>
                    <a:p>
                      <a:pPr>
                        <a:lnSpc>
                          <a:spcPct val="107000"/>
                        </a:lnSpc>
                        <a:spcAft>
                          <a:spcPts val="800"/>
                        </a:spcAft>
                      </a:pPr>
                      <a:r>
                        <a:rPr lang="da-DK" sz="1800" b="1" kern="0" dirty="0">
                          <a:effectLst/>
                          <a:latin typeface="Calibri"/>
                          <a:ea typeface="Calibri" panose="020F0502020204030204" pitchFamily="34" charset="0"/>
                          <a:cs typeface="Times New Roman"/>
                        </a:rPr>
                        <a:t>BLOK 3: Implementering og opfølgning </a:t>
                      </a:r>
                      <a:endParaRPr lang="da-DK" sz="1800" kern="100" dirty="0">
                        <a:effectLst/>
                        <a:latin typeface="Calibri"/>
                        <a:ea typeface="Calibri" panose="020F0502020204030204" pitchFamily="34" charset="0"/>
                        <a:cs typeface="Times New Roman" panose="02020603050405020304" pitchFamily="18" charset="0"/>
                      </a:endParaRPr>
                    </a:p>
                    <a:p>
                      <a:pPr>
                        <a:lnSpc>
                          <a:spcPct val="107000"/>
                        </a:lnSpc>
                        <a:spcAft>
                          <a:spcPts val="800"/>
                        </a:spcAft>
                      </a:pPr>
                      <a:r>
                        <a:rPr lang="da-DK" sz="1800" kern="0" dirty="0">
                          <a:effectLst/>
                          <a:latin typeface="Calibri"/>
                          <a:ea typeface="Calibri" panose="020F0502020204030204" pitchFamily="34" charset="0"/>
                          <a:cs typeface="Times New Roman"/>
                        </a:rPr>
                        <a:t>(25 min)</a:t>
                      </a:r>
                      <a:r>
                        <a:rPr lang="da-DK" sz="1800" b="1" kern="0" dirty="0">
                          <a:effectLst/>
                          <a:latin typeface="Calibri"/>
                          <a:ea typeface="Calibri" panose="020F0502020204030204" pitchFamily="34" charset="0"/>
                          <a:cs typeface="Times New Roman"/>
                        </a:rPr>
                        <a:t>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800" kern="0" dirty="0">
                          <a:effectLst/>
                          <a:latin typeface="Calibri"/>
                          <a:ea typeface="Calibri" panose="020F0502020204030204" pitchFamily="34" charset="0"/>
                          <a:cs typeface="Times New Roman"/>
                        </a:rPr>
                        <a:t>Hvilke forandringer, vil det være vigtigst og lettest at gennemføre? </a:t>
                      </a:r>
                    </a:p>
                    <a:p>
                      <a:pPr>
                        <a:lnSpc>
                          <a:spcPct val="107000"/>
                        </a:lnSpc>
                        <a:spcAft>
                          <a:spcPts val="800"/>
                        </a:spcAft>
                      </a:pPr>
                      <a:r>
                        <a:rPr lang="da-DK" sz="1800" kern="0" dirty="0">
                          <a:effectLst/>
                          <a:latin typeface="Calibri"/>
                          <a:ea typeface="Calibri" panose="020F0502020204030204" pitchFamily="34" charset="0"/>
                          <a:cs typeface="Times New Roman"/>
                        </a:rPr>
                        <a:t>Hvordan der skal følges op på dagens møde?</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0" marR="53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448508"/>
                  </a:ext>
                </a:extLst>
              </a:tr>
            </a:tbl>
          </a:graphicData>
        </a:graphic>
      </p:graphicFrame>
    </p:spTree>
    <p:extLst>
      <p:ext uri="{BB962C8B-B14F-4D97-AF65-F5344CB8AC3E}">
        <p14:creationId xmlns:p14="http://schemas.microsoft.com/office/powerpoint/2010/main" val="370271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0103" y="174991"/>
            <a:ext cx="10515600" cy="1132935"/>
          </a:xfrm>
        </p:spPr>
        <p:txBody>
          <a:bodyPr>
            <a:normAutofit/>
          </a:bodyPr>
          <a:lstStyle/>
          <a:p>
            <a:r>
              <a:rPr lang="da-DK" sz="4000" b="1" dirty="0">
                <a:solidFill>
                  <a:srgbClr val="297A77"/>
                </a:solidFill>
                <a:latin typeface="+mn-lt"/>
              </a:rPr>
              <a:t>Data: </a:t>
            </a:r>
            <a:r>
              <a:rPr lang="da-DK" sz="4000" b="1" dirty="0" err="1">
                <a:solidFill>
                  <a:srgbClr val="297A77"/>
                </a:solidFill>
                <a:latin typeface="+mn-lt"/>
              </a:rPr>
              <a:t>ordiprax</a:t>
            </a:r>
            <a:r>
              <a:rPr lang="da-DK" sz="4000" b="1" dirty="0">
                <a:solidFill>
                  <a:srgbClr val="297A77"/>
                </a:solidFill>
                <a:latin typeface="+mn-lt"/>
              </a:rPr>
              <a:t>+ og regionsregistre</a:t>
            </a:r>
            <a:endParaRPr lang="da-DK" sz="2700" b="1" dirty="0">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
        <p:nvSpPr>
          <p:cNvPr id="8" name="Pladsholder til indhold 6">
            <a:extLst>
              <a:ext uri="{FF2B5EF4-FFF2-40B4-BE49-F238E27FC236}">
                <a16:creationId xmlns:a16="http://schemas.microsoft.com/office/drawing/2014/main" id="{C4CDD54D-6372-4264-8890-BA733D069679}"/>
              </a:ext>
            </a:extLst>
          </p:cNvPr>
          <p:cNvSpPr>
            <a:spLocks noGrp="1"/>
          </p:cNvSpPr>
          <p:nvPr>
            <p:ph idx="1"/>
          </p:nvPr>
        </p:nvSpPr>
        <p:spPr>
          <a:xfrm>
            <a:off x="249383" y="1187865"/>
            <a:ext cx="9561679" cy="5305010"/>
          </a:xfrm>
        </p:spPr>
        <p:txBody>
          <a:bodyPr vert="horz" lIns="91440" tIns="45720" rIns="91440" bIns="45720" rtlCol="0" anchor="t">
            <a:normAutofit fontScale="92500" lnSpcReduction="10000"/>
          </a:bodyPr>
          <a:lstStyle/>
          <a:p>
            <a:pPr marL="0" indent="0">
              <a:buClr>
                <a:srgbClr val="297A77"/>
              </a:buClr>
              <a:buNone/>
            </a:pPr>
            <a:endParaRPr lang="da-DK" sz="2600" dirty="0">
              <a:cs typeface="Calibri"/>
            </a:endParaRPr>
          </a:p>
          <a:p>
            <a:pPr>
              <a:buClr>
                <a:srgbClr val="297A77"/>
              </a:buClr>
            </a:pPr>
            <a:r>
              <a:rPr lang="da-DK" sz="2600" dirty="0">
                <a:cs typeface="Calibri"/>
              </a:rPr>
              <a:t>Medicindata kommer fra </a:t>
            </a:r>
            <a:r>
              <a:rPr lang="da-DK" sz="2600" dirty="0" err="1">
                <a:cs typeface="Calibri"/>
              </a:rPr>
              <a:t>ordiprax</a:t>
            </a:r>
            <a:r>
              <a:rPr lang="da-DK" sz="2600" dirty="0">
                <a:cs typeface="Calibri"/>
              </a:rPr>
              <a:t>+, hvor alle praktiserende læger kan få overblik over ordinationer i deres praksis og sammenligne opgørelserne med nationale tal og tal for klyngen.  </a:t>
            </a:r>
          </a:p>
          <a:p>
            <a:pPr>
              <a:buClr>
                <a:srgbClr val="297A77"/>
              </a:buClr>
            </a:pPr>
            <a:endParaRPr lang="da-DK" sz="2600" dirty="0">
              <a:cs typeface="Calibri"/>
            </a:endParaRPr>
          </a:p>
          <a:p>
            <a:pPr>
              <a:buClr>
                <a:srgbClr val="297A77"/>
              </a:buClr>
            </a:pPr>
            <a:r>
              <a:rPr lang="da-DK" sz="2600" dirty="0">
                <a:cs typeface="Calibri"/>
              </a:rPr>
              <a:t>Data fra </a:t>
            </a:r>
            <a:r>
              <a:rPr lang="da-DK" sz="2600" dirty="0" err="1">
                <a:cs typeface="Calibri"/>
              </a:rPr>
              <a:t>ordiprax</a:t>
            </a:r>
            <a:r>
              <a:rPr lang="da-DK" sz="2600" dirty="0">
                <a:cs typeface="Calibri"/>
              </a:rPr>
              <a:t>+ vises for alle indløste recepter på PPI og NSAID opgøres både i antal patienter der har indløst recept og udviklingen over de seneste 5 år. Data for det seneste år dækker 1. juli 2023 til 30. juni 2024</a:t>
            </a:r>
          </a:p>
          <a:p>
            <a:pPr marL="285750" indent="-285750">
              <a:buClr>
                <a:srgbClr val="297A77"/>
              </a:buClr>
              <a:buFont typeface="Arial" panose="020B0604020202020204" pitchFamily="34" charset="0"/>
              <a:buChar char="•"/>
            </a:pPr>
            <a:endParaRPr lang="da-DK" sz="2600" dirty="0">
              <a:cs typeface="Calibri"/>
            </a:endParaRPr>
          </a:p>
          <a:p>
            <a:pPr marL="285750" indent="-285750">
              <a:buClr>
                <a:srgbClr val="297A77"/>
              </a:buClr>
              <a:buFont typeface="Arial" panose="020B0604020202020204" pitchFamily="34" charset="0"/>
              <a:buChar char="•"/>
            </a:pPr>
            <a:r>
              <a:rPr lang="da-DK" sz="2600" dirty="0">
                <a:cs typeface="Calibri"/>
              </a:rPr>
              <a:t>Data for antal </a:t>
            </a:r>
            <a:r>
              <a:rPr lang="da-DK" sz="2600" dirty="0" err="1">
                <a:cs typeface="Calibri"/>
              </a:rPr>
              <a:t>Helicobacter</a:t>
            </a:r>
            <a:r>
              <a:rPr lang="da-DK" sz="2600" dirty="0">
                <a:cs typeface="Calibri"/>
              </a:rPr>
              <a:t> </a:t>
            </a:r>
            <a:r>
              <a:rPr lang="da-DK" sz="2600" dirty="0" err="1">
                <a:cs typeface="Calibri"/>
              </a:rPr>
              <a:t>pylori</a:t>
            </a:r>
            <a:r>
              <a:rPr lang="da-DK" sz="2600" dirty="0">
                <a:cs typeface="Calibri"/>
              </a:rPr>
              <a:t>- test og </a:t>
            </a:r>
            <a:r>
              <a:rPr lang="da-DK" sz="2600" dirty="0" err="1">
                <a:cs typeface="Calibri"/>
              </a:rPr>
              <a:t>gastroskopier</a:t>
            </a:r>
            <a:r>
              <a:rPr lang="da-DK" sz="2600" dirty="0">
                <a:cs typeface="Calibri"/>
              </a:rPr>
              <a:t> stammer fra opgørelser fra regionen. Opgørelse af antal </a:t>
            </a:r>
            <a:r>
              <a:rPr lang="da-DK" sz="2600" dirty="0" err="1">
                <a:cs typeface="Calibri"/>
              </a:rPr>
              <a:t>gastroskopier</a:t>
            </a:r>
            <a:r>
              <a:rPr lang="da-DK" sz="2600" dirty="0">
                <a:cs typeface="Calibri"/>
              </a:rPr>
              <a:t> indeholder både data for sygehus og speciallægepraksis. Der er dog forskel på hvilke data der kan trækkes i de enkelte regioner. </a:t>
            </a:r>
          </a:p>
          <a:p>
            <a:pPr marL="285750" indent="-285750">
              <a:buClr>
                <a:srgbClr val="297A77"/>
              </a:buClr>
              <a:buFont typeface="Arial" panose="020B0604020202020204" pitchFamily="34" charset="0"/>
              <a:buChar char="•"/>
            </a:pPr>
            <a:endParaRPr lang="da-DK" sz="2600" dirty="0">
              <a:cs typeface="Calibri"/>
            </a:endParaRPr>
          </a:p>
          <a:p>
            <a:pPr marL="0" indent="0">
              <a:buNone/>
            </a:pPr>
            <a:r>
              <a:rPr lang="da-DK" sz="1900" dirty="0"/>
              <a:t>På kiap.dk kan du finde vejledninger til, hvordan du logger på og anvender </a:t>
            </a:r>
            <a:r>
              <a:rPr lang="da-DK" sz="1900" dirty="0" err="1"/>
              <a:t>ordiprax</a:t>
            </a:r>
            <a:r>
              <a:rPr lang="da-DK" sz="1900" dirty="0"/>
              <a:t>+.</a:t>
            </a:r>
            <a:endParaRPr lang="da-DK" sz="1900" dirty="0">
              <a:solidFill>
                <a:schemeClr val="bg1"/>
              </a:solidFill>
            </a:endParaRPr>
          </a:p>
          <a:p>
            <a:pPr marL="0" indent="0">
              <a:lnSpc>
                <a:spcPct val="114999"/>
              </a:lnSpc>
              <a:buNone/>
            </a:pPr>
            <a:endParaRPr lang="da-DK" sz="3200" dirty="0">
              <a:latin typeface="Calibri"/>
              <a:ea typeface="Calibri" panose="020F0502020204030204" pitchFamily="34" charset="0"/>
              <a:cs typeface="Times New Roman"/>
            </a:endParaRPr>
          </a:p>
          <a:p>
            <a:pPr marL="0" indent="0" fontAlgn="base">
              <a:buNone/>
            </a:pPr>
            <a:endParaRPr lang="en-US" sz="2800" dirty="0"/>
          </a:p>
        </p:txBody>
      </p:sp>
    </p:spTree>
    <p:extLst>
      <p:ext uri="{BB962C8B-B14F-4D97-AF65-F5344CB8AC3E}">
        <p14:creationId xmlns:p14="http://schemas.microsoft.com/office/powerpoint/2010/main" val="145985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0103" y="174991"/>
            <a:ext cx="10515600" cy="1132935"/>
          </a:xfrm>
        </p:spPr>
        <p:txBody>
          <a:bodyPr>
            <a:normAutofit/>
          </a:bodyPr>
          <a:lstStyle/>
          <a:p>
            <a:r>
              <a:rPr lang="da-DK" sz="4200" b="1">
                <a:solidFill>
                  <a:srgbClr val="297A77"/>
                </a:solidFill>
                <a:latin typeface="+mn-lt"/>
              </a:rPr>
              <a:t>   Forklaringer af variation</a:t>
            </a:r>
            <a:endParaRPr lang="da-DK" sz="2700"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
        <p:nvSpPr>
          <p:cNvPr id="8" name="Pladsholder til indhold 6">
            <a:extLst>
              <a:ext uri="{FF2B5EF4-FFF2-40B4-BE49-F238E27FC236}">
                <a16:creationId xmlns:a16="http://schemas.microsoft.com/office/drawing/2014/main" id="{C4CDD54D-6372-4264-8890-BA733D069679}"/>
              </a:ext>
            </a:extLst>
          </p:cNvPr>
          <p:cNvSpPr>
            <a:spLocks noGrp="1"/>
          </p:cNvSpPr>
          <p:nvPr>
            <p:ph idx="1"/>
          </p:nvPr>
        </p:nvSpPr>
        <p:spPr>
          <a:xfrm>
            <a:off x="249383" y="1187865"/>
            <a:ext cx="10414702" cy="5305010"/>
          </a:xfrm>
        </p:spPr>
        <p:txBody>
          <a:bodyPr vert="horz" lIns="91440" tIns="45720" rIns="91440" bIns="45720" rtlCol="0" anchor="t">
            <a:normAutofit/>
          </a:bodyPr>
          <a:lstStyle/>
          <a:p>
            <a:pPr marL="0" indent="0">
              <a:lnSpc>
                <a:spcPct val="115000"/>
              </a:lnSpc>
              <a:buNone/>
            </a:pPr>
            <a:r>
              <a:rPr lang="da-DK" sz="3200" dirty="0">
                <a:latin typeface="Calibri"/>
                <a:ea typeface="Calibri" panose="020F0502020204030204" pitchFamily="34" charset="0"/>
                <a:cs typeface="Times New Roman"/>
              </a:rPr>
              <a:t>- Få patienter? (= stor usikkerhed)  </a:t>
            </a:r>
            <a:endParaRPr lang="da-DK" sz="3200" dirty="0">
              <a:latin typeface="Calibri"/>
              <a:ea typeface="Calibri" panose="020F0502020204030204" pitchFamily="34" charset="0"/>
              <a:cs typeface="Times New Roman" panose="02020603050405020304" pitchFamily="18" charset="0"/>
            </a:endParaRPr>
          </a:p>
          <a:p>
            <a:pPr marL="0" indent="0">
              <a:lnSpc>
                <a:spcPct val="115000"/>
              </a:lnSpc>
              <a:buNone/>
            </a:pPr>
            <a:r>
              <a:rPr lang="da-DK" sz="3200" dirty="0">
                <a:latin typeface="Calibri"/>
                <a:ea typeface="Calibri" panose="020F0502020204030204" pitchFamily="34" charset="0"/>
                <a:cs typeface="Times New Roman"/>
              </a:rPr>
              <a:t>- Forskel i praksispopulation? (alderssammensætning?) </a:t>
            </a:r>
            <a:endParaRPr lang="da-DK" sz="3200" dirty="0">
              <a:latin typeface="Calibri"/>
              <a:ea typeface="Calibri" panose="020F0502020204030204" pitchFamily="34" charset="0"/>
              <a:cs typeface="Times New Roman" panose="02020603050405020304" pitchFamily="18" charset="0"/>
            </a:endParaRPr>
          </a:p>
          <a:p>
            <a:pPr marL="0" indent="0">
              <a:lnSpc>
                <a:spcPct val="115000"/>
              </a:lnSpc>
              <a:buNone/>
            </a:pPr>
            <a:r>
              <a:rPr lang="da-DK" sz="3200" dirty="0">
                <a:latin typeface="Calibri"/>
                <a:ea typeface="Calibri" panose="020F0502020204030204" pitchFamily="34" charset="0"/>
                <a:cs typeface="Times New Roman"/>
              </a:rPr>
              <a:t>- Forskel i diagnostik og behandlingsstrategi?</a:t>
            </a:r>
          </a:p>
          <a:p>
            <a:pPr marL="0" indent="0">
              <a:lnSpc>
                <a:spcPct val="114999"/>
              </a:lnSpc>
              <a:buNone/>
            </a:pPr>
            <a:endParaRPr lang="da-DK" sz="3200" dirty="0">
              <a:latin typeface="Calibri"/>
              <a:ea typeface="Calibri" panose="020F0502020204030204" pitchFamily="34" charset="0"/>
              <a:cs typeface="Times New Roman"/>
            </a:endParaRPr>
          </a:p>
          <a:p>
            <a:pPr marL="0" indent="0">
              <a:lnSpc>
                <a:spcPct val="114999"/>
              </a:lnSpc>
              <a:buNone/>
            </a:pPr>
            <a:endParaRPr lang="da-DK" sz="3200" dirty="0">
              <a:latin typeface="Calibri"/>
              <a:ea typeface="Calibri" panose="020F0502020204030204" pitchFamily="34" charset="0"/>
              <a:cs typeface="Times New Roman"/>
            </a:endParaRPr>
          </a:p>
          <a:p>
            <a:pPr marL="0" indent="0" fontAlgn="base">
              <a:buNone/>
            </a:pPr>
            <a:endParaRPr lang="en-US" sz="2800" dirty="0"/>
          </a:p>
        </p:txBody>
      </p:sp>
    </p:spTree>
    <p:extLst>
      <p:ext uri="{BB962C8B-B14F-4D97-AF65-F5344CB8AC3E}">
        <p14:creationId xmlns:p14="http://schemas.microsoft.com/office/powerpoint/2010/main" val="290255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6"/>
            <a:ext cx="9100159" cy="1205258"/>
          </a:xfrm>
        </p:spPr>
        <p:txBody>
          <a:bodyPr>
            <a:normAutofit fontScale="90000"/>
          </a:bodyPr>
          <a:lstStyle/>
          <a:p>
            <a:r>
              <a:rPr lang="da-DK" sz="4000" b="1" dirty="0">
                <a:solidFill>
                  <a:srgbClr val="297A77"/>
                </a:solidFill>
                <a:latin typeface="+mn-lt"/>
              </a:rPr>
              <a:t>Introduktionsvideo (4 min.)</a:t>
            </a:r>
            <a:r>
              <a:rPr lang="da-DK" sz="2700" b="1" dirty="0">
                <a:solidFill>
                  <a:srgbClr val="297A77"/>
                </a:solidFill>
                <a:latin typeface="+mn-lt"/>
              </a:rPr>
              <a:t> </a:t>
            </a:r>
            <a:br>
              <a:rPr lang="da-DK" sz="2700" b="1" dirty="0">
                <a:solidFill>
                  <a:srgbClr val="297A77"/>
                </a:solidFill>
                <a:latin typeface="+mn-lt"/>
              </a:rPr>
            </a:br>
            <a:r>
              <a:rPr lang="da-DK" sz="2200" b="1" dirty="0">
                <a:solidFill>
                  <a:srgbClr val="297A77"/>
                </a:solidFill>
                <a:latin typeface="+mn-lt"/>
              </a:rPr>
              <a:t>Overordnet introduktion til emnet</a:t>
            </a:r>
            <a:br>
              <a:rPr lang="da-DK" sz="1200" b="1" dirty="0">
                <a:solidFill>
                  <a:srgbClr val="297A77"/>
                </a:solidFill>
                <a:highlight>
                  <a:srgbClr val="FFFF00"/>
                </a:highlight>
              </a:rPr>
            </a:br>
            <a:br>
              <a:rPr lang="da-DK" sz="3100" b="1" dirty="0">
                <a:solidFill>
                  <a:srgbClr val="297A77"/>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8</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3" name="Onlinemedier 2" title="Dyspepsi (video 1)">
            <a:hlinkClick r:id="" action="ppaction://media"/>
            <a:extLst>
              <a:ext uri="{FF2B5EF4-FFF2-40B4-BE49-F238E27FC236}">
                <a16:creationId xmlns:a16="http://schemas.microsoft.com/office/drawing/2014/main" id="{AAF64617-683B-4629-09AD-221369BDD8FA}"/>
              </a:ext>
            </a:extLst>
          </p:cNvPr>
          <p:cNvPicPr>
            <a:picLocks noRot="1" noChangeAspect="1"/>
          </p:cNvPicPr>
          <p:nvPr>
            <a:videoFile r:link="rId1"/>
          </p:nvPr>
        </p:nvPicPr>
        <p:blipFill>
          <a:blip r:embed="rId5"/>
          <a:stretch>
            <a:fillRect/>
          </a:stretch>
        </p:blipFill>
        <p:spPr>
          <a:xfrm>
            <a:off x="2215827" y="1188721"/>
            <a:ext cx="9265555" cy="5220031"/>
          </a:xfrm>
          <a:prstGeom prst="rect">
            <a:avLst/>
          </a:prstGeom>
        </p:spPr>
      </p:pic>
    </p:spTree>
    <p:extLst>
      <p:ext uri="{BB962C8B-B14F-4D97-AF65-F5344CB8AC3E}">
        <p14:creationId xmlns:p14="http://schemas.microsoft.com/office/powerpoint/2010/main" val="6339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89365" y="266685"/>
            <a:ext cx="10633364" cy="919513"/>
          </a:xfrm>
        </p:spPr>
        <p:txBody>
          <a:bodyPr>
            <a:normAutofit fontScale="90000"/>
          </a:bodyPr>
          <a:lstStyle/>
          <a:p>
            <a:r>
              <a:rPr lang="da-DK" b="1" dirty="0">
                <a:solidFill>
                  <a:srgbClr val="297A77"/>
                </a:solidFill>
                <a:latin typeface="+mn-lt"/>
              </a:rPr>
              <a:t>Dyspepsi</a:t>
            </a:r>
            <a:br>
              <a:rPr lang="da-DK" b="1" dirty="0">
                <a:solidFill>
                  <a:srgbClr val="297A77"/>
                </a:solidFill>
                <a:latin typeface="+mn-lt"/>
              </a:rPr>
            </a:br>
            <a:r>
              <a:rPr lang="da-DK" sz="2200" b="1" dirty="0">
                <a:solidFill>
                  <a:srgbClr val="297A77"/>
                </a:solidFill>
                <a:latin typeface="+mn-lt"/>
              </a:rPr>
              <a:t>Hovedbudskaber</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10209" y="1349115"/>
            <a:ext cx="9566953" cy="5143760"/>
          </a:xfrm>
        </p:spPr>
        <p:txBody>
          <a:bodyPr vert="horz" lIns="91440" tIns="45720" rIns="91440" bIns="45720" rtlCol="0" anchor="t">
            <a:normAutofit/>
          </a:bodyPr>
          <a:lstStyle/>
          <a:p>
            <a:pPr fontAlgn="base"/>
            <a:r>
              <a:rPr lang="da-DK" dirty="0"/>
              <a:t>Dyspepsi er meget hyppig: 25-40 % af befolkningen har symptomer på dyspepsi.</a:t>
            </a:r>
            <a:endParaRPr lang="da-DK" dirty="0">
              <a:cs typeface="Calibri"/>
            </a:endParaRPr>
          </a:p>
          <a:p>
            <a:pPr fontAlgn="base"/>
            <a:r>
              <a:rPr lang="da-DK" sz="2800" dirty="0"/>
              <a:t>Symptomerne er sjældent tegn på cancer (&lt;1 %).</a:t>
            </a:r>
            <a:endParaRPr lang="da-DK" sz="2800" dirty="0">
              <a:cs typeface="Calibri"/>
            </a:endParaRPr>
          </a:p>
          <a:p>
            <a:pPr fontAlgn="base"/>
            <a:r>
              <a:rPr lang="da-DK" dirty="0"/>
              <a:t>Mere end halvdelen diagnosticeres med funktionel dyspepsi.</a:t>
            </a:r>
            <a:endParaRPr lang="da-DK" dirty="0">
              <a:cs typeface="Calibri"/>
            </a:endParaRPr>
          </a:p>
          <a:p>
            <a:pPr fontAlgn="base"/>
            <a:r>
              <a:rPr lang="da-DK" dirty="0"/>
              <a:t>Der er gavn af PPI ved </a:t>
            </a:r>
          </a:p>
          <a:p>
            <a:pPr lvl="1" fontAlgn="base"/>
            <a:r>
              <a:rPr lang="da-DK" dirty="0"/>
              <a:t>dominerende reflukssymptomer og negativ </a:t>
            </a:r>
            <a:r>
              <a:rPr lang="da-DK" dirty="0" err="1"/>
              <a:t>Helicobacter</a:t>
            </a:r>
            <a:r>
              <a:rPr lang="da-DK" dirty="0"/>
              <a:t> </a:t>
            </a:r>
            <a:r>
              <a:rPr lang="da-DK" dirty="0" err="1"/>
              <a:t>pylori</a:t>
            </a:r>
            <a:r>
              <a:rPr lang="da-DK" dirty="0"/>
              <a:t> test </a:t>
            </a:r>
          </a:p>
          <a:p>
            <a:pPr lvl="1" fontAlgn="base"/>
            <a:r>
              <a:rPr lang="da-DK" dirty="0"/>
              <a:t>OG for patienter med høj ulcusrisiko </a:t>
            </a:r>
          </a:p>
          <a:p>
            <a:pPr marL="228600" lvl="1" fontAlgn="base">
              <a:spcBef>
                <a:spcPts val="1000"/>
              </a:spcBef>
            </a:pPr>
            <a:r>
              <a:rPr lang="da-DK" sz="2800" dirty="0"/>
              <a:t>PPI bør ikke gives som ”prøvebehandling”.</a:t>
            </a:r>
          </a:p>
          <a:p>
            <a:pPr marL="0" indent="0" fontAlgn="base">
              <a:buNone/>
            </a:pPr>
            <a:endParaRPr lang="da-DK" dirty="0">
              <a:cs typeface="Calibri"/>
            </a:endParaRPr>
          </a:p>
          <a:p>
            <a:pPr marL="0" indent="0" fontAlgn="base">
              <a:buNone/>
            </a:pPr>
            <a:r>
              <a:rPr lang="da-DK" sz="2400" dirty="0">
                <a:cs typeface="Calibri"/>
              </a:rPr>
              <a:t>Se </a:t>
            </a:r>
            <a:r>
              <a:rPr lang="da-DK" sz="2400" dirty="0" err="1">
                <a:cs typeface="Calibri"/>
              </a:rPr>
              <a:t>flowchart</a:t>
            </a:r>
            <a:r>
              <a:rPr lang="da-DK" sz="2400" dirty="0">
                <a:cs typeface="Calibri"/>
              </a:rPr>
              <a:t> fra DSAM</a:t>
            </a:r>
          </a:p>
          <a:p>
            <a:pPr fontAlgn="base"/>
            <a:endParaRPr lang="da-DK" sz="2800" dirty="0"/>
          </a:p>
          <a:p>
            <a:pPr marL="0" indent="0" fontAlgn="base">
              <a:buNone/>
            </a:pPr>
            <a:endParaRPr lang="da-DK" sz="2800" dirty="0"/>
          </a:p>
          <a:p>
            <a:pPr marL="0" indent="0" fontAlgn="base">
              <a:buNone/>
            </a:pPr>
            <a:endParaRPr lang="en-US" sz="2800" dirty="0"/>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spTree>
    <p:extLst>
      <p:ext uri="{BB962C8B-B14F-4D97-AF65-F5344CB8AC3E}">
        <p14:creationId xmlns:p14="http://schemas.microsoft.com/office/powerpoint/2010/main" val="3083973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17209085db3491b71b79095df8ec674c">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bed6180042704d202f7bc024a658cfe9"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5785F-4359-4F84-AFAE-EB7B727BC3AA}">
  <ds:schemaRefs>
    <ds:schemaRef ds:uri="http://purl.org/dc/dcmitype/"/>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658e924a-6452-4f30-ad3a-cb624d28adc8"/>
    <ds:schemaRef ds:uri="dc93761f-51ef-4530-9f5e-6cc801282091"/>
    <ds:schemaRef ds:uri="http://purl.org/dc/terms/"/>
  </ds:schemaRefs>
</ds:datastoreItem>
</file>

<file path=customXml/itemProps2.xml><?xml version="1.0" encoding="utf-8"?>
<ds:datastoreItem xmlns:ds="http://schemas.openxmlformats.org/officeDocument/2006/customXml" ds:itemID="{506313E7-0275-4B5F-A914-F92A14947304}">
  <ds:schemaRefs>
    <ds:schemaRef ds:uri="http://schemas.microsoft.com/sharepoint/v3/contenttype/forms"/>
  </ds:schemaRefs>
</ds:datastoreItem>
</file>

<file path=customXml/itemProps3.xml><?xml version="1.0" encoding="utf-8"?>
<ds:datastoreItem xmlns:ds="http://schemas.openxmlformats.org/officeDocument/2006/customXml" ds:itemID="{D874A408-C7C6-4624-A1AD-844C97B89045}"/>
</file>

<file path=docProps/app.xml><?xml version="1.0" encoding="utf-8"?>
<Properties xmlns="http://schemas.openxmlformats.org/officeDocument/2006/extended-properties" xmlns:vt="http://schemas.openxmlformats.org/officeDocument/2006/docPropsVTypes">
  <TotalTime>0</TotalTime>
  <Words>5221</Words>
  <Application>Microsoft Office PowerPoint</Application>
  <PresentationFormat>Widescreen</PresentationFormat>
  <Paragraphs>556</Paragraphs>
  <Slides>41</Slides>
  <Notes>41</Notes>
  <HiddenSlides>0</HiddenSlides>
  <MMClips>2</MMClips>
  <ScaleCrop>false</ScaleCrop>
  <HeadingPairs>
    <vt:vector size="4" baseType="variant">
      <vt:variant>
        <vt:lpstr>Tema</vt:lpstr>
      </vt:variant>
      <vt:variant>
        <vt:i4>1</vt:i4>
      </vt:variant>
      <vt:variant>
        <vt:lpstr>Slidetitler</vt:lpstr>
      </vt:variant>
      <vt:variant>
        <vt:i4>41</vt:i4>
      </vt:variant>
    </vt:vector>
  </HeadingPairs>
  <TitlesOfParts>
    <vt:vector size="42" baseType="lpstr">
      <vt:lpstr>Office Theme</vt:lpstr>
      <vt:lpstr> Diagnostik og behandling af patienter med dyspepsi     Ved mødets start skal i IKKE sidde ved siden af kolleger fra egen praksis  KLYNGENAVN  MØDEDATO</vt:lpstr>
      <vt:lpstr>Formål med dagens møde</vt:lpstr>
      <vt:lpstr>Syd-KIP, DSAM og KIAP</vt:lpstr>
      <vt:lpstr>Materialer</vt:lpstr>
      <vt:lpstr>Program for dagens møde</vt:lpstr>
      <vt:lpstr>Data: ordiprax+ og regionsregistre</vt:lpstr>
      <vt:lpstr>   Forklaringer af variation</vt:lpstr>
      <vt:lpstr>Introduktionsvideo (4 min.)  Overordnet introduktion til emnet  </vt:lpstr>
      <vt:lpstr>Dyspepsi Hovedbudskaber</vt:lpstr>
      <vt:lpstr>BLOK 1: BE</vt:lpstr>
      <vt:lpstr>BLOK 1: BE</vt:lpstr>
      <vt:lpstr>Målepunkt 1: Brug af PPI Opgjort i antal patienter der har indløst mindst én recept pr. 1.000 sikrede, 18+ årige, seneste år </vt:lpstr>
      <vt:lpstr>Brug af PPI over 5 år, klyngen samlet Udviklingen i forbrug de seneste 5 år. Opgjort i antal patienter pr. 1.000 sikrede, 18+ årige</vt:lpstr>
      <vt:lpstr>Langtidsbrug af PPI Langtidsforbrug af PPI (&gt;200 DDD årligt) antal patienter pr. 1.000 sikrede 18+ årige, seneste år </vt:lpstr>
      <vt:lpstr>Gennemgang i plenum: Brug af PPI (10 min.) Besvar spørgsmålene i plenum</vt:lpstr>
      <vt:lpstr>BLOK 1: BE</vt:lpstr>
      <vt:lpstr>Målepunkt 2: Brug af NSAID, 18-64 årige Antal patienter pr. 1.000 sikrede der har indløst mindst én recept, 18-64 årige, seneste år </vt:lpstr>
      <vt:lpstr>Målepunkt 2: Brug af NSAID, 65+ årige Antal patienter der har indløst mindst én recept i det seneste år, pr. 1.000 sikrede, 65+ årige, seneste år</vt:lpstr>
      <vt:lpstr>Udviklingen i brug af NSAID, klyngen samlet Antal patienter der har indløst mindst én recept, pr. 1.000 sikrede, 18+ årige, seneste år  </vt:lpstr>
      <vt:lpstr>Målepunkt 3: Langtidsbrug af NSAID, 18-64 årige Antal patienter i NSAID behandling hvor den årlige udskrivning er større end 200 DDD, pr 1.000  patienter, seneste år </vt:lpstr>
      <vt:lpstr>Målepunkt 3: Langtidsbrug af NSAID, 65+ årige Antal patienter i NSAID behandling hvor den årlige udskrivning er større end 200 DDD, pr. 1.000 patienter, seneste år </vt:lpstr>
      <vt:lpstr>Spørgsmål til brug af NSAID  </vt:lpstr>
      <vt:lpstr>Gennemgang i plenum: Brug af NSAID (15 min.) Hvad har I talt om? </vt:lpstr>
      <vt:lpstr>BLOK 1: BE</vt:lpstr>
      <vt:lpstr>Målepunkt 4: Manglende ulcusforebyggelse med PPI hos patienter i langvarig NSAID behandling Andel (%) af patienter der er i langtidsbehandling med NSAID/ASA (&gt;200 DDD) der IKKE har indløst recept på PPI, seneste år</vt:lpstr>
      <vt:lpstr>Spørgsmål til Ulcusforebyggelse med PPI (5 min) </vt:lpstr>
      <vt:lpstr>Gennemgang i plenum: Ulcusforebyggelse med PPI (10 min.) </vt:lpstr>
      <vt:lpstr>PowerPoint-præsentation</vt:lpstr>
      <vt:lpstr>BLOK 1: BE</vt:lpstr>
      <vt:lpstr>Video: Helicobacter pylori-test og gastroskopi (3 min.) </vt:lpstr>
      <vt:lpstr>Gastroskopi og Helicobacter pylori-test Hovedbudskaber </vt:lpstr>
      <vt:lpstr> Målepunkt 5: Antal udførte helicobacter pylori-test Pr. 1.000 sikrede, 2023 </vt:lpstr>
      <vt:lpstr> Målepunkt 6: Antal udførte gastroskopier Pr. 1.000 sikrede (speciallægepraksis og på sygehus), 2023 </vt:lpstr>
      <vt:lpstr>Spørgsmål til målepunkt 5 og 6 (15 min) Tal sammen to og to </vt:lpstr>
      <vt:lpstr>Gennemgang i plenum (10 min.) Hvad har i talt om?</vt:lpstr>
      <vt:lpstr>PowerPoint-præsentation</vt:lpstr>
      <vt:lpstr>Udfyld implementeringsplanen (15 min.) Se på praksisdata: Er der potentiale for forandringer?</vt:lpstr>
      <vt:lpstr>Plenum gennemgang (10 min.)</vt:lpstr>
      <vt:lpstr>Opsamling og opfølgning</vt:lpstr>
      <vt:lpstr>KGE-modul om dyspepsi                         </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Christian Hollemann Pedersen</cp:lastModifiedBy>
  <cp:revision>262</cp:revision>
  <cp:lastPrinted>2024-07-05T06:47:52Z</cp:lastPrinted>
  <dcterms:created xsi:type="dcterms:W3CDTF">2018-05-04T12:52:03Z</dcterms:created>
  <dcterms:modified xsi:type="dcterms:W3CDTF">2025-05-16T10:42:31Z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0x010100D70808341755914FB2524EC801CAABAD</vt:lpwstr>
  </property>
</Properties>
</file>