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2"/>
  </p:notesMasterIdLst>
  <p:handoutMasterIdLst>
    <p:handoutMasterId r:id="rId53"/>
  </p:handoutMasterIdLst>
  <p:sldIdLst>
    <p:sldId id="740" r:id="rId5"/>
    <p:sldId id="763" r:id="rId6"/>
    <p:sldId id="732" r:id="rId7"/>
    <p:sldId id="774" r:id="rId8"/>
    <p:sldId id="778" r:id="rId9"/>
    <p:sldId id="731" r:id="rId10"/>
    <p:sldId id="658" r:id="rId11"/>
    <p:sldId id="796" r:id="rId12"/>
    <p:sldId id="261" r:id="rId13"/>
    <p:sldId id="768" r:id="rId14"/>
    <p:sldId id="734" r:id="rId15"/>
    <p:sldId id="650" r:id="rId16"/>
    <p:sldId id="797" r:id="rId17"/>
    <p:sldId id="779" r:id="rId18"/>
    <p:sldId id="789" r:id="rId19"/>
    <p:sldId id="762" r:id="rId20"/>
    <p:sldId id="798" r:id="rId21"/>
    <p:sldId id="790" r:id="rId22"/>
    <p:sldId id="651" r:id="rId23"/>
    <p:sldId id="652" r:id="rId24"/>
    <p:sldId id="653" r:id="rId25"/>
    <p:sldId id="799" r:id="rId26"/>
    <p:sldId id="791" r:id="rId27"/>
    <p:sldId id="726" r:id="rId28"/>
    <p:sldId id="744" r:id="rId29"/>
    <p:sldId id="729" r:id="rId30"/>
    <p:sldId id="739" r:id="rId31"/>
    <p:sldId id="661" r:id="rId32"/>
    <p:sldId id="258" r:id="rId33"/>
    <p:sldId id="259" r:id="rId34"/>
    <p:sldId id="257" r:id="rId35"/>
    <p:sldId id="656" r:id="rId36"/>
    <p:sldId id="787" r:id="rId37"/>
    <p:sldId id="788" r:id="rId38"/>
    <p:sldId id="637" r:id="rId39"/>
    <p:sldId id="793" r:id="rId40"/>
    <p:sldId id="792" r:id="rId41"/>
    <p:sldId id="634" r:id="rId42"/>
    <p:sldId id="794" r:id="rId43"/>
    <p:sldId id="782" r:id="rId44"/>
    <p:sldId id="746" r:id="rId45"/>
    <p:sldId id="747" r:id="rId46"/>
    <p:sldId id="751" r:id="rId47"/>
    <p:sldId id="619" r:id="rId48"/>
    <p:sldId id="777" r:id="rId49"/>
    <p:sldId id="761" r:id="rId50"/>
    <p:sldId id="733" r:id="rId51"/>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irgitte Harbo" initials="BH" lastIdx="1" clrIdx="0">
    <p:extLst>
      <p:ext uri="{19B8F6BF-5375-455C-9EA6-DF929625EA0E}">
        <p15:presenceInfo xmlns:p15="http://schemas.microsoft.com/office/powerpoint/2012/main" userId="S::bharbo@health.sdu.dk::eda14036-c5e6-4ce3-b83b-a869b99353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7A77"/>
    <a:srgbClr val="EBF7F7"/>
    <a:srgbClr val="3C8C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E1DB46-D948-6B1F-44C4-2CB6005BD336}" v="18" dt="2025-03-11T12:51:45.322"/>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llemlayou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Ingen typografi, intet git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yst layou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1" autoAdjust="0"/>
    <p:restoredTop sz="94629" autoAdjust="0"/>
  </p:normalViewPr>
  <p:slideViewPr>
    <p:cSldViewPr snapToGrid="0">
      <p:cViewPr varScale="1">
        <p:scale>
          <a:sx n="91" d="100"/>
          <a:sy n="91" d="100"/>
        </p:scale>
        <p:origin x="105" y="57"/>
      </p:cViewPr>
      <p:guideLst>
        <p:guide orient="horz" pos="2160"/>
        <p:guide pos="3840"/>
      </p:guideLst>
    </p:cSldViewPr>
  </p:slideViewPr>
  <p:notesTextViewPr>
    <p:cViewPr>
      <p:scale>
        <a:sx n="1" d="1"/>
        <a:sy n="1" d="1"/>
      </p:scale>
      <p:origin x="0" y="0"/>
    </p:cViewPr>
  </p:notesTextViewPr>
  <p:sorterViewPr>
    <p:cViewPr varScale="1">
      <p:scale>
        <a:sx n="1" d="1"/>
        <a:sy n="1" d="1"/>
      </p:scale>
      <p:origin x="0" y="-142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omas Bo Nielsen" userId="14eaff97-11cb-49e8-b0ec-6f0e4c8efb64" providerId="ADAL" clId="{66BB8CF2-AC7D-4AB1-9AB2-4450E3356C34}"/>
    <pc:docChg chg="undo redo custSel modSld">
      <pc:chgData name="Thomas Bo Nielsen" userId="14eaff97-11cb-49e8-b0ec-6f0e4c8efb64" providerId="ADAL" clId="{66BB8CF2-AC7D-4AB1-9AB2-4450E3356C34}" dt="2024-08-21T10:29:36.507" v="125" actId="14100"/>
      <pc:docMkLst>
        <pc:docMk/>
      </pc:docMkLst>
      <pc:sldChg chg="addSp delSp modSp mod">
        <pc:chgData name="Thomas Bo Nielsen" userId="14eaff97-11cb-49e8-b0ec-6f0e4c8efb64" providerId="ADAL" clId="{66BB8CF2-AC7D-4AB1-9AB2-4450E3356C34}" dt="2024-08-21T10:29:36.507" v="125" actId="14100"/>
        <pc:sldMkLst>
          <pc:docMk/>
          <pc:sldMk cId="1875650295" sldId="634"/>
        </pc:sldMkLst>
      </pc:sldChg>
      <pc:sldChg chg="addSp delSp modSp mod">
        <pc:chgData name="Thomas Bo Nielsen" userId="14eaff97-11cb-49e8-b0ec-6f0e4c8efb64" providerId="ADAL" clId="{66BB8CF2-AC7D-4AB1-9AB2-4450E3356C34}" dt="2024-08-21T10:29:04.186" v="115" actId="1076"/>
        <pc:sldMkLst>
          <pc:docMk/>
          <pc:sldMk cId="1720513518" sldId="637"/>
        </pc:sldMkLst>
      </pc:sldChg>
      <pc:sldChg chg="addSp delSp modSp mod">
        <pc:chgData name="Thomas Bo Nielsen" userId="14eaff97-11cb-49e8-b0ec-6f0e4c8efb64" providerId="ADAL" clId="{66BB8CF2-AC7D-4AB1-9AB2-4450E3356C34}" dt="2024-08-21T10:22:55.364" v="71" actId="1076"/>
        <pc:sldMkLst>
          <pc:docMk/>
          <pc:sldMk cId="3640273030" sldId="650"/>
        </pc:sldMkLst>
      </pc:sldChg>
      <pc:sldChg chg="addSp delSp modSp mod">
        <pc:chgData name="Thomas Bo Nielsen" userId="14eaff97-11cb-49e8-b0ec-6f0e4c8efb64" providerId="ADAL" clId="{66BB8CF2-AC7D-4AB1-9AB2-4450E3356C34}" dt="2024-08-21T10:23:48.326" v="84" actId="1076"/>
        <pc:sldMkLst>
          <pc:docMk/>
          <pc:sldMk cId="1408135810" sldId="651"/>
        </pc:sldMkLst>
      </pc:sldChg>
      <pc:sldChg chg="addSp delSp modSp mod">
        <pc:chgData name="Thomas Bo Nielsen" userId="14eaff97-11cb-49e8-b0ec-6f0e4c8efb64" providerId="ADAL" clId="{66BB8CF2-AC7D-4AB1-9AB2-4450E3356C34}" dt="2024-08-21T10:24:14.091" v="89" actId="1076"/>
        <pc:sldMkLst>
          <pc:docMk/>
          <pc:sldMk cId="1255767161" sldId="652"/>
        </pc:sldMkLst>
      </pc:sldChg>
      <pc:sldChg chg="addSp delSp modSp mod">
        <pc:chgData name="Thomas Bo Nielsen" userId="14eaff97-11cb-49e8-b0ec-6f0e4c8efb64" providerId="ADAL" clId="{66BB8CF2-AC7D-4AB1-9AB2-4450E3356C34}" dt="2024-08-21T10:27:07.074" v="94" actId="1076"/>
        <pc:sldMkLst>
          <pc:docMk/>
          <pc:sldMk cId="810545244" sldId="653"/>
        </pc:sldMkLst>
      </pc:sldChg>
      <pc:sldChg chg="addSp delSp modSp mod">
        <pc:chgData name="Thomas Bo Nielsen" userId="14eaff97-11cb-49e8-b0ec-6f0e4c8efb64" providerId="ADAL" clId="{66BB8CF2-AC7D-4AB1-9AB2-4450E3356C34}" dt="2024-08-21T10:28:02.973" v="101" actId="1076"/>
        <pc:sldMkLst>
          <pc:docMk/>
          <pc:sldMk cId="1827945904" sldId="656"/>
        </pc:sldMkLst>
      </pc:sldChg>
      <pc:sldChg chg="modSp mod">
        <pc:chgData name="Thomas Bo Nielsen" userId="14eaff97-11cb-49e8-b0ec-6f0e4c8efb64" providerId="ADAL" clId="{66BB8CF2-AC7D-4AB1-9AB2-4450E3356C34}" dt="2024-08-21T10:22:12.302" v="66" actId="1076"/>
        <pc:sldMkLst>
          <pc:docMk/>
          <pc:sldMk cId="796209216" sldId="740"/>
        </pc:sldMkLst>
      </pc:sldChg>
      <pc:sldChg chg="addSp delSp modSp mod">
        <pc:chgData name="Thomas Bo Nielsen" userId="14eaff97-11cb-49e8-b0ec-6f0e4c8efb64" providerId="ADAL" clId="{66BB8CF2-AC7D-4AB1-9AB2-4450E3356C34}" dt="2024-08-21T10:23:17.851" v="76" actId="1076"/>
        <pc:sldMkLst>
          <pc:docMk/>
          <pc:sldMk cId="2009704913" sldId="762"/>
        </pc:sldMkLst>
      </pc:sldChg>
    </pc:docChg>
  </pc:docChgLst>
  <pc:docChgLst>
    <pc:chgData name="Thomas Bo Nielsen" userId="S::tbonielsen@kiap.dk::14eaff97-11cb-49e8-b0ec-6f0e4c8efb64" providerId="AD" clId="Web-{2FBA6EF1-5976-BBB2-507F-081D33191812}"/>
    <pc:docChg chg="modSld">
      <pc:chgData name="Thomas Bo Nielsen" userId="S::tbonielsen@kiap.dk::14eaff97-11cb-49e8-b0ec-6f0e4c8efb64" providerId="AD" clId="Web-{2FBA6EF1-5976-BBB2-507F-081D33191812}" dt="2024-08-19T08:47:17.521" v="0" actId="1076"/>
      <pc:docMkLst>
        <pc:docMk/>
      </pc:docMkLst>
      <pc:sldChg chg="modSp">
        <pc:chgData name="Thomas Bo Nielsen" userId="S::tbonielsen@kiap.dk::14eaff97-11cb-49e8-b0ec-6f0e4c8efb64" providerId="AD" clId="Web-{2FBA6EF1-5976-BBB2-507F-081D33191812}" dt="2024-08-19T08:47:17.521" v="0" actId="1076"/>
        <pc:sldMkLst>
          <pc:docMk/>
          <pc:sldMk cId="1875650295" sldId="634"/>
        </pc:sldMkLst>
      </pc:sldChg>
    </pc:docChg>
  </pc:docChgLst>
  <pc:docChgLst>
    <pc:chgData name="Christian Hollemann Pedersen" userId="6f30a598-b08d-4755-976a-a0633ccb118b" providerId="ADAL" clId="{70EA5FDC-843F-464B-9E6F-36CB3BED6B43}"/>
    <pc:docChg chg="modSld">
      <pc:chgData name="Christian Hollemann Pedersen" userId="6f30a598-b08d-4755-976a-a0633ccb118b" providerId="ADAL" clId="{70EA5FDC-843F-464B-9E6F-36CB3BED6B43}" dt="2024-06-27T12:34:39.476" v="0" actId="14100"/>
      <pc:docMkLst>
        <pc:docMk/>
      </pc:docMkLst>
      <pc:sldChg chg="modSp mod">
        <pc:chgData name="Christian Hollemann Pedersen" userId="6f30a598-b08d-4755-976a-a0633ccb118b" providerId="ADAL" clId="{70EA5FDC-843F-464B-9E6F-36CB3BED6B43}" dt="2024-06-27T12:34:39.476" v="0" actId="14100"/>
        <pc:sldMkLst>
          <pc:docMk/>
          <pc:sldMk cId="3640273030" sldId="650"/>
        </pc:sldMkLst>
      </pc:sldChg>
    </pc:docChg>
  </pc:docChgLst>
  <pc:docChgLst>
    <pc:chgData name="Delal Sarmanlu" userId="S::dsarmanlu@kiap.dk::4fbd5b49-e7fb-465e-8f5a-f01ea8cacdce" providerId="AD" clId="Web-{0BE1DB46-D948-6B1F-44C4-2CB6005BD336}"/>
    <pc:docChg chg="modSld">
      <pc:chgData name="Delal Sarmanlu" userId="S::dsarmanlu@kiap.dk::4fbd5b49-e7fb-465e-8f5a-f01ea8cacdce" providerId="AD" clId="Web-{0BE1DB46-D948-6B1F-44C4-2CB6005BD336}" dt="2025-03-11T12:51:45.322" v="16" actId="1076"/>
      <pc:docMkLst>
        <pc:docMk/>
      </pc:docMkLst>
      <pc:sldChg chg="addSp delSp modSp">
        <pc:chgData name="Delal Sarmanlu" userId="S::dsarmanlu@kiap.dk::4fbd5b49-e7fb-465e-8f5a-f01ea8cacdce" providerId="AD" clId="Web-{0BE1DB46-D948-6B1F-44C4-2CB6005BD336}" dt="2025-03-11T12:51:45.322" v="16" actId="1076"/>
        <pc:sldMkLst>
          <pc:docMk/>
          <pc:sldMk cId="1820466108" sldId="794"/>
        </pc:sldMkLst>
        <pc:spChg chg="del">
          <ac:chgData name="Delal Sarmanlu" userId="S::dsarmanlu@kiap.dk::4fbd5b49-e7fb-465e-8f5a-f01ea8cacdce" providerId="AD" clId="Web-{0BE1DB46-D948-6B1F-44C4-2CB6005BD336}" dt="2025-03-11T12:44:17.632" v="6"/>
          <ac:spMkLst>
            <pc:docMk/>
            <pc:sldMk cId="1820466108" sldId="794"/>
            <ac:spMk id="7" creationId="{7DD5E785-9A72-D809-205B-914AA06C2AFD}"/>
          </ac:spMkLst>
        </pc:spChg>
        <pc:spChg chg="del">
          <ac:chgData name="Delal Sarmanlu" userId="S::dsarmanlu@kiap.dk::4fbd5b49-e7fb-465e-8f5a-f01ea8cacdce" providerId="AD" clId="Web-{0BE1DB46-D948-6B1F-44C4-2CB6005BD336}" dt="2025-03-11T12:43:44.990" v="3"/>
          <ac:spMkLst>
            <pc:docMk/>
            <pc:sldMk cId="1820466108" sldId="794"/>
            <ac:spMk id="8" creationId="{46C27CDC-CA05-9A03-2CC7-878468B53041}"/>
          </ac:spMkLst>
        </pc:spChg>
        <pc:spChg chg="del">
          <ac:chgData name="Delal Sarmanlu" userId="S::dsarmanlu@kiap.dk::4fbd5b49-e7fb-465e-8f5a-f01ea8cacdce" providerId="AD" clId="Web-{0BE1DB46-D948-6B1F-44C4-2CB6005BD336}" dt="2025-03-11T12:43:46.318" v="4"/>
          <ac:spMkLst>
            <pc:docMk/>
            <pc:sldMk cId="1820466108" sldId="794"/>
            <ac:spMk id="11" creationId="{F3714E06-9FFF-1B58-2011-EF942AA46820}"/>
          </ac:spMkLst>
        </pc:spChg>
        <pc:spChg chg="del">
          <ac:chgData name="Delal Sarmanlu" userId="S::dsarmanlu@kiap.dk::4fbd5b49-e7fb-465e-8f5a-f01ea8cacdce" providerId="AD" clId="Web-{0BE1DB46-D948-6B1F-44C4-2CB6005BD336}" dt="2025-03-11T12:43:47.552" v="5"/>
          <ac:spMkLst>
            <pc:docMk/>
            <pc:sldMk cId="1820466108" sldId="794"/>
            <ac:spMk id="12" creationId="{98FA1295-761E-9D98-FC5B-B45528B687BD}"/>
          </ac:spMkLst>
        </pc:spChg>
        <pc:picChg chg="add mod">
          <ac:chgData name="Delal Sarmanlu" userId="S::dsarmanlu@kiap.dk::4fbd5b49-e7fb-465e-8f5a-f01ea8cacdce" providerId="AD" clId="Web-{0BE1DB46-D948-6B1F-44C4-2CB6005BD336}" dt="2025-03-11T12:51:45.322" v="16" actId="1076"/>
          <ac:picMkLst>
            <pc:docMk/>
            <pc:sldMk cId="1820466108" sldId="794"/>
            <ac:picMk id="2" creationId="{D83E95A6-2CA6-29DC-6B47-3D845D731F03}"/>
          </ac:picMkLst>
        </pc:picChg>
        <pc:picChg chg="mod">
          <ac:chgData name="Delal Sarmanlu" userId="S::dsarmanlu@kiap.dk::4fbd5b49-e7fb-465e-8f5a-f01ea8cacdce" providerId="AD" clId="Web-{0BE1DB46-D948-6B1F-44C4-2CB6005BD336}" dt="2025-03-11T12:51:43.447" v="15" actId="1076"/>
          <ac:picMkLst>
            <pc:docMk/>
            <pc:sldMk cId="1820466108" sldId="794"/>
            <ac:picMk id="3" creationId="{AB9239C8-6F0F-4694-83B5-C0B83CB8C510}"/>
          </ac:picMkLst>
        </pc:picChg>
        <pc:picChg chg="add del">
          <ac:chgData name="Delal Sarmanlu" userId="S::dsarmanlu@kiap.dk::4fbd5b49-e7fb-465e-8f5a-f01ea8cacdce" providerId="AD" clId="Web-{0BE1DB46-D948-6B1F-44C4-2CB6005BD336}" dt="2025-03-11T12:43:42.099" v="2"/>
          <ac:picMkLst>
            <pc:docMk/>
            <pc:sldMk cId="1820466108" sldId="794"/>
            <ac:picMk id="5" creationId="{0844B212-BAD1-412A-BA4D-9C96C7088B67}"/>
          </ac:picMkLst>
        </pc:picChg>
      </pc:sldChg>
    </pc:docChg>
  </pc:docChgLst>
  <pc:docChgLst>
    <pc:chgData name="Thomas Bo Nielsen" userId="14eaff97-11cb-49e8-b0ec-6f0e4c8efb64" providerId="ADAL" clId="{02073953-3861-4E87-92FA-9C01F700A1F4}"/>
    <pc:docChg chg="undo redo custSel modSld">
      <pc:chgData name="Thomas Bo Nielsen" userId="14eaff97-11cb-49e8-b0ec-6f0e4c8efb64" providerId="ADAL" clId="{02073953-3861-4E87-92FA-9C01F700A1F4}" dt="2024-08-20T19:02:44.834" v="119" actId="14100"/>
      <pc:docMkLst>
        <pc:docMk/>
      </pc:docMkLst>
      <pc:sldChg chg="addSp delSp modSp mod setBg">
        <pc:chgData name="Thomas Bo Nielsen" userId="14eaff97-11cb-49e8-b0ec-6f0e4c8efb64" providerId="ADAL" clId="{02073953-3861-4E87-92FA-9C01F700A1F4}" dt="2024-08-20T18:58:18.753" v="113" actId="14100"/>
        <pc:sldMkLst>
          <pc:docMk/>
          <pc:sldMk cId="1875650295" sldId="634"/>
        </pc:sldMkLst>
      </pc:sldChg>
      <pc:sldChg chg="addSp delSp modSp mod">
        <pc:chgData name="Thomas Bo Nielsen" userId="14eaff97-11cb-49e8-b0ec-6f0e4c8efb64" providerId="ADAL" clId="{02073953-3861-4E87-92FA-9C01F700A1F4}" dt="2024-08-20T18:57:54.581" v="107" actId="14100"/>
        <pc:sldMkLst>
          <pc:docMk/>
          <pc:sldMk cId="1720513518" sldId="637"/>
        </pc:sldMkLst>
      </pc:sldChg>
      <pc:sldChg chg="addSp delSp modSp mod">
        <pc:chgData name="Thomas Bo Nielsen" userId="14eaff97-11cb-49e8-b0ec-6f0e4c8efb64" providerId="ADAL" clId="{02073953-3861-4E87-92FA-9C01F700A1F4}" dt="2024-08-20T18:53:42.047" v="48" actId="14100"/>
        <pc:sldMkLst>
          <pc:docMk/>
          <pc:sldMk cId="3640273030" sldId="650"/>
        </pc:sldMkLst>
      </pc:sldChg>
      <pc:sldChg chg="addSp delSp modSp mod">
        <pc:chgData name="Thomas Bo Nielsen" userId="14eaff97-11cb-49e8-b0ec-6f0e4c8efb64" providerId="ADAL" clId="{02073953-3861-4E87-92FA-9C01F700A1F4}" dt="2024-08-20T18:54:54.115" v="57" actId="14100"/>
        <pc:sldMkLst>
          <pc:docMk/>
          <pc:sldMk cId="1408135810" sldId="651"/>
        </pc:sldMkLst>
      </pc:sldChg>
      <pc:sldChg chg="addSp delSp modSp mod">
        <pc:chgData name="Thomas Bo Nielsen" userId="14eaff97-11cb-49e8-b0ec-6f0e4c8efb64" providerId="ADAL" clId="{02073953-3861-4E87-92FA-9C01F700A1F4}" dt="2024-08-20T18:55:15.577" v="62" actId="1076"/>
        <pc:sldMkLst>
          <pc:docMk/>
          <pc:sldMk cId="1255767161" sldId="652"/>
        </pc:sldMkLst>
      </pc:sldChg>
      <pc:sldChg chg="addSp delSp modSp mod">
        <pc:chgData name="Thomas Bo Nielsen" userId="14eaff97-11cb-49e8-b0ec-6f0e4c8efb64" providerId="ADAL" clId="{02073953-3861-4E87-92FA-9C01F700A1F4}" dt="2024-08-20T19:02:44.834" v="119" actId="14100"/>
        <pc:sldMkLst>
          <pc:docMk/>
          <pc:sldMk cId="810545244" sldId="653"/>
        </pc:sldMkLst>
      </pc:sldChg>
      <pc:sldChg chg="addSp delSp modSp mod setBg">
        <pc:chgData name="Thomas Bo Nielsen" userId="14eaff97-11cb-49e8-b0ec-6f0e4c8efb64" providerId="ADAL" clId="{02073953-3861-4E87-92FA-9C01F700A1F4}" dt="2024-08-20T18:57:06.064" v="98" actId="1076"/>
        <pc:sldMkLst>
          <pc:docMk/>
          <pc:sldMk cId="1827945904" sldId="656"/>
        </pc:sldMkLst>
      </pc:sldChg>
      <pc:sldChg chg="modSp mod">
        <pc:chgData name="Thomas Bo Nielsen" userId="14eaff97-11cb-49e8-b0ec-6f0e4c8efb64" providerId="ADAL" clId="{02073953-3861-4E87-92FA-9C01F700A1F4}" dt="2024-08-20T18:52:58.033" v="39" actId="20577"/>
        <pc:sldMkLst>
          <pc:docMk/>
          <pc:sldMk cId="796209216" sldId="740"/>
        </pc:sldMkLst>
      </pc:sldChg>
      <pc:sldChg chg="addSp delSp modSp mod">
        <pc:chgData name="Thomas Bo Nielsen" userId="14eaff97-11cb-49e8-b0ec-6f0e4c8efb64" providerId="ADAL" clId="{02073953-3861-4E87-92FA-9C01F700A1F4}" dt="2024-08-20T18:54:17.056" v="51" actId="14100"/>
        <pc:sldMkLst>
          <pc:docMk/>
          <pc:sldMk cId="2009704913" sldId="762"/>
        </pc:sldMkLst>
      </pc:sldChg>
    </pc:docChg>
  </pc:docChgLst>
  <pc:docChgLst>
    <pc:chgData name="Annette Abrahamsen" userId="901f62cf-257c-4b38-907c-3636b74a42eb" providerId="ADAL" clId="{D3BA592D-ED71-44AD-9615-DB75B0800522}"/>
    <pc:docChg chg="modSld">
      <pc:chgData name="Annette Abrahamsen" userId="901f62cf-257c-4b38-907c-3636b74a42eb" providerId="ADAL" clId="{D3BA592D-ED71-44AD-9615-DB75B0800522}" dt="2025-01-10T08:04:09.568" v="75" actId="20577"/>
      <pc:docMkLst>
        <pc:docMk/>
      </pc:docMkLst>
      <pc:sldChg chg="modSp mod">
        <pc:chgData name="Annette Abrahamsen" userId="901f62cf-257c-4b38-907c-3636b74a42eb" providerId="ADAL" clId="{D3BA592D-ED71-44AD-9615-DB75B0800522}" dt="2025-01-10T08:04:09.568" v="75" actId="20577"/>
        <pc:sldMkLst>
          <pc:docMk/>
          <pc:sldMk cId="796209216" sldId="740"/>
        </pc:sldMkLst>
        <pc:spChg chg="mod">
          <ac:chgData name="Annette Abrahamsen" userId="901f62cf-257c-4b38-907c-3636b74a42eb" providerId="ADAL" clId="{D3BA592D-ED71-44AD-9615-DB75B0800522}" dt="2025-01-10T08:04:09.568" v="75" actId="20577"/>
          <ac:spMkLst>
            <pc:docMk/>
            <pc:sldMk cId="796209216" sldId="740"/>
            <ac:spMk id="2" creationId="{3DC6C4A8-ECBD-4694-954C-5444D7E1D574}"/>
          </ac:spMkLst>
        </pc:spChg>
      </pc:sldChg>
    </pc:docChg>
  </pc:docChgLst>
  <pc:docChgLst>
    <pc:chgData name="Thomas Bo Nielsen" userId="14eaff97-11cb-49e8-b0ec-6f0e4c8efb64" providerId="ADAL" clId="{92981992-2431-4575-9F42-88FCC5251806}"/>
    <pc:docChg chg="custSel modSld">
      <pc:chgData name="Thomas Bo Nielsen" userId="14eaff97-11cb-49e8-b0ec-6f0e4c8efb64" providerId="ADAL" clId="{92981992-2431-4575-9F42-88FCC5251806}" dt="2024-09-09T07:33:13.545" v="65" actId="1076"/>
      <pc:docMkLst>
        <pc:docMk/>
      </pc:docMkLst>
      <pc:sldChg chg="addSp delSp modSp mod">
        <pc:chgData name="Thomas Bo Nielsen" userId="14eaff97-11cb-49e8-b0ec-6f0e4c8efb64" providerId="ADAL" clId="{92981992-2431-4575-9F42-88FCC5251806}" dt="2024-09-09T07:33:13.545" v="65" actId="1076"/>
        <pc:sldMkLst>
          <pc:docMk/>
          <pc:sldMk cId="1875650295" sldId="634"/>
        </pc:sldMkLst>
      </pc:sldChg>
      <pc:sldChg chg="addSp delSp modSp mod">
        <pc:chgData name="Thomas Bo Nielsen" userId="14eaff97-11cb-49e8-b0ec-6f0e4c8efb64" providerId="ADAL" clId="{92981992-2431-4575-9F42-88FCC5251806}" dt="2024-09-09T07:32:50.609" v="60" actId="1076"/>
        <pc:sldMkLst>
          <pc:docMk/>
          <pc:sldMk cId="1720513518" sldId="637"/>
        </pc:sldMkLst>
      </pc:sldChg>
      <pc:sldChg chg="addSp delSp modSp mod">
        <pc:chgData name="Thomas Bo Nielsen" userId="14eaff97-11cb-49e8-b0ec-6f0e4c8efb64" providerId="ADAL" clId="{92981992-2431-4575-9F42-88FCC5251806}" dt="2024-09-09T07:30:19.027" v="27" actId="1076"/>
        <pc:sldMkLst>
          <pc:docMk/>
          <pc:sldMk cId="3640273030" sldId="650"/>
        </pc:sldMkLst>
      </pc:sldChg>
      <pc:sldChg chg="addSp delSp modSp mod">
        <pc:chgData name="Thomas Bo Nielsen" userId="14eaff97-11cb-49e8-b0ec-6f0e4c8efb64" providerId="ADAL" clId="{92981992-2431-4575-9F42-88FCC5251806}" dt="2024-09-09T07:31:02.355" v="37" actId="1076"/>
        <pc:sldMkLst>
          <pc:docMk/>
          <pc:sldMk cId="1408135810" sldId="651"/>
        </pc:sldMkLst>
      </pc:sldChg>
      <pc:sldChg chg="addSp delSp modSp mod">
        <pc:chgData name="Thomas Bo Nielsen" userId="14eaff97-11cb-49e8-b0ec-6f0e4c8efb64" providerId="ADAL" clId="{92981992-2431-4575-9F42-88FCC5251806}" dt="2024-09-09T07:31:24.618" v="42" actId="1076"/>
        <pc:sldMkLst>
          <pc:docMk/>
          <pc:sldMk cId="1255767161" sldId="652"/>
        </pc:sldMkLst>
      </pc:sldChg>
      <pc:sldChg chg="addSp delSp modSp mod">
        <pc:chgData name="Thomas Bo Nielsen" userId="14eaff97-11cb-49e8-b0ec-6f0e4c8efb64" providerId="ADAL" clId="{92981992-2431-4575-9F42-88FCC5251806}" dt="2024-09-09T07:31:41.627" v="47" actId="1076"/>
        <pc:sldMkLst>
          <pc:docMk/>
          <pc:sldMk cId="810545244" sldId="653"/>
        </pc:sldMkLst>
      </pc:sldChg>
      <pc:sldChg chg="addSp delSp modSp mod">
        <pc:chgData name="Thomas Bo Nielsen" userId="14eaff97-11cb-49e8-b0ec-6f0e4c8efb64" providerId="ADAL" clId="{92981992-2431-4575-9F42-88FCC5251806}" dt="2024-09-09T07:32:13.409" v="52" actId="167"/>
        <pc:sldMkLst>
          <pc:docMk/>
          <pc:sldMk cId="1827945904" sldId="656"/>
        </pc:sldMkLst>
      </pc:sldChg>
      <pc:sldChg chg="modSp mod">
        <pc:chgData name="Thomas Bo Nielsen" userId="14eaff97-11cb-49e8-b0ec-6f0e4c8efb64" providerId="ADAL" clId="{92981992-2431-4575-9F42-88FCC5251806}" dt="2024-09-09T07:29:31.768" v="21" actId="20577"/>
        <pc:sldMkLst>
          <pc:docMk/>
          <pc:sldMk cId="796209216" sldId="740"/>
        </pc:sldMkLst>
      </pc:sldChg>
      <pc:sldChg chg="addSp delSp modSp mod">
        <pc:chgData name="Thomas Bo Nielsen" userId="14eaff97-11cb-49e8-b0ec-6f0e4c8efb64" providerId="ADAL" clId="{92981992-2431-4575-9F42-88FCC5251806}" dt="2024-09-09T07:30:43.101" v="32" actId="1076"/>
        <pc:sldMkLst>
          <pc:docMk/>
          <pc:sldMk cId="2009704913" sldId="762"/>
        </pc:sldMkLst>
      </pc:sldChg>
    </pc:docChg>
  </pc:docChgLst>
  <pc:docChgLst>
    <pc:chgData name="Thomas Bo Nielsen" userId="14eaff97-11cb-49e8-b0ec-6f0e4c8efb64" providerId="ADAL" clId="{2F39905A-241B-4D8D-8BC6-2E95439F0944}"/>
    <pc:docChg chg="custSel modSld">
      <pc:chgData name="Thomas Bo Nielsen" userId="14eaff97-11cb-49e8-b0ec-6f0e4c8efb64" providerId="ADAL" clId="{2F39905A-241B-4D8D-8BC6-2E95439F0944}" dt="2024-09-16T08:03:08.793" v="96" actId="1076"/>
      <pc:docMkLst>
        <pc:docMk/>
      </pc:docMkLst>
      <pc:sldChg chg="addSp delSp modSp mod">
        <pc:chgData name="Thomas Bo Nielsen" userId="14eaff97-11cb-49e8-b0ec-6f0e4c8efb64" providerId="ADAL" clId="{2F39905A-241B-4D8D-8BC6-2E95439F0944}" dt="2024-09-16T08:03:08.793" v="96" actId="1076"/>
        <pc:sldMkLst>
          <pc:docMk/>
          <pc:sldMk cId="1875650295" sldId="634"/>
        </pc:sldMkLst>
      </pc:sldChg>
      <pc:sldChg chg="addSp delSp modSp mod">
        <pc:chgData name="Thomas Bo Nielsen" userId="14eaff97-11cb-49e8-b0ec-6f0e4c8efb64" providerId="ADAL" clId="{2F39905A-241B-4D8D-8BC6-2E95439F0944}" dt="2024-09-16T08:02:42.546" v="91" actId="1076"/>
        <pc:sldMkLst>
          <pc:docMk/>
          <pc:sldMk cId="1720513518" sldId="637"/>
        </pc:sldMkLst>
      </pc:sldChg>
      <pc:sldChg chg="addSp delSp modSp mod">
        <pc:chgData name="Thomas Bo Nielsen" userId="14eaff97-11cb-49e8-b0ec-6f0e4c8efb64" providerId="ADAL" clId="{2F39905A-241B-4D8D-8BC6-2E95439F0944}" dt="2024-09-16T07:58:39.559" v="55" actId="1076"/>
        <pc:sldMkLst>
          <pc:docMk/>
          <pc:sldMk cId="3640273030" sldId="650"/>
        </pc:sldMkLst>
      </pc:sldChg>
      <pc:sldChg chg="addSp delSp modSp mod">
        <pc:chgData name="Thomas Bo Nielsen" userId="14eaff97-11cb-49e8-b0ec-6f0e4c8efb64" providerId="ADAL" clId="{2F39905A-241B-4D8D-8BC6-2E95439F0944}" dt="2024-09-16T07:59:16.736" v="65" actId="1076"/>
        <pc:sldMkLst>
          <pc:docMk/>
          <pc:sldMk cId="1408135810" sldId="651"/>
        </pc:sldMkLst>
      </pc:sldChg>
      <pc:sldChg chg="addSp delSp modSp mod">
        <pc:chgData name="Thomas Bo Nielsen" userId="14eaff97-11cb-49e8-b0ec-6f0e4c8efb64" providerId="ADAL" clId="{2F39905A-241B-4D8D-8BC6-2E95439F0944}" dt="2024-09-16T07:59:32.515" v="70" actId="1076"/>
        <pc:sldMkLst>
          <pc:docMk/>
          <pc:sldMk cId="1255767161" sldId="652"/>
        </pc:sldMkLst>
      </pc:sldChg>
      <pc:sldChg chg="addSp delSp modSp mod">
        <pc:chgData name="Thomas Bo Nielsen" userId="14eaff97-11cb-49e8-b0ec-6f0e4c8efb64" providerId="ADAL" clId="{2F39905A-241B-4D8D-8BC6-2E95439F0944}" dt="2024-09-16T07:59:55.818" v="77" actId="1076"/>
        <pc:sldMkLst>
          <pc:docMk/>
          <pc:sldMk cId="810545244" sldId="653"/>
        </pc:sldMkLst>
      </pc:sldChg>
      <pc:sldChg chg="addSp delSp modSp mod">
        <pc:chgData name="Thomas Bo Nielsen" userId="14eaff97-11cb-49e8-b0ec-6f0e4c8efb64" providerId="ADAL" clId="{2F39905A-241B-4D8D-8BC6-2E95439F0944}" dt="2024-09-16T08:02:05.577" v="84" actId="1076"/>
        <pc:sldMkLst>
          <pc:docMk/>
          <pc:sldMk cId="1827945904" sldId="656"/>
        </pc:sldMkLst>
      </pc:sldChg>
      <pc:sldChg chg="modSp mod">
        <pc:chgData name="Thomas Bo Nielsen" userId="14eaff97-11cb-49e8-b0ec-6f0e4c8efb64" providerId="ADAL" clId="{2F39905A-241B-4D8D-8BC6-2E95439F0944}" dt="2024-09-16T07:58:15.280" v="50" actId="6549"/>
        <pc:sldMkLst>
          <pc:docMk/>
          <pc:sldMk cId="796209216" sldId="740"/>
        </pc:sldMkLst>
      </pc:sldChg>
      <pc:sldChg chg="addSp delSp modSp mod">
        <pc:chgData name="Thomas Bo Nielsen" userId="14eaff97-11cb-49e8-b0ec-6f0e4c8efb64" providerId="ADAL" clId="{2F39905A-241B-4D8D-8BC6-2E95439F0944}" dt="2024-09-16T07:58:58.409" v="60" actId="1076"/>
        <pc:sldMkLst>
          <pc:docMk/>
          <pc:sldMk cId="2009704913" sldId="76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a:extLst>
              <a:ext uri="{FF2B5EF4-FFF2-40B4-BE49-F238E27FC236}">
                <a16:creationId xmlns:a16="http://schemas.microsoft.com/office/drawing/2014/main" id="{52612192-F3C5-4BD9-9F72-1FD224D0DABD}"/>
              </a:ext>
            </a:extLst>
          </p:cNvPr>
          <p:cNvSpPr>
            <a:spLocks noGrp="1"/>
          </p:cNvSpPr>
          <p:nvPr>
            <p:ph type="hdr" sz="quarter"/>
          </p:nvPr>
        </p:nvSpPr>
        <p:spPr>
          <a:xfrm>
            <a:off x="0" y="2"/>
            <a:ext cx="2949841" cy="499192"/>
          </a:xfrm>
          <a:prstGeom prst="rect">
            <a:avLst/>
          </a:prstGeom>
        </p:spPr>
        <p:txBody>
          <a:bodyPr vert="horz" lIns="91559" tIns="45779" rIns="91559" bIns="45779" rtlCol="0"/>
          <a:lstStyle>
            <a:lvl1pPr algn="l">
              <a:defRPr sz="1200"/>
            </a:lvl1pPr>
          </a:lstStyle>
          <a:p>
            <a:endParaRPr lang="da-DK"/>
          </a:p>
        </p:txBody>
      </p:sp>
      <p:sp>
        <p:nvSpPr>
          <p:cNvPr id="3" name="Pladsholder til dato 2">
            <a:extLst>
              <a:ext uri="{FF2B5EF4-FFF2-40B4-BE49-F238E27FC236}">
                <a16:creationId xmlns:a16="http://schemas.microsoft.com/office/drawing/2014/main" id="{58C132E5-CD1B-40B6-9377-9B02D6B6CA80}"/>
              </a:ext>
            </a:extLst>
          </p:cNvPr>
          <p:cNvSpPr>
            <a:spLocks noGrp="1"/>
          </p:cNvSpPr>
          <p:nvPr>
            <p:ph type="dt" sz="quarter" idx="1"/>
          </p:nvPr>
        </p:nvSpPr>
        <p:spPr>
          <a:xfrm>
            <a:off x="3854183" y="2"/>
            <a:ext cx="2949841" cy="499192"/>
          </a:xfrm>
          <a:prstGeom prst="rect">
            <a:avLst/>
          </a:prstGeom>
        </p:spPr>
        <p:txBody>
          <a:bodyPr vert="horz" lIns="91559" tIns="45779" rIns="91559" bIns="45779" rtlCol="0"/>
          <a:lstStyle>
            <a:lvl1pPr algn="r">
              <a:defRPr sz="1200"/>
            </a:lvl1pPr>
          </a:lstStyle>
          <a:p>
            <a:fld id="{01A977FB-8F92-476A-8439-3FFE612C83C7}" type="datetimeFigureOut">
              <a:rPr lang="da-DK" smtClean="0"/>
              <a:t>11-03-2025</a:t>
            </a:fld>
            <a:endParaRPr lang="da-DK"/>
          </a:p>
        </p:txBody>
      </p:sp>
      <p:sp>
        <p:nvSpPr>
          <p:cNvPr id="4" name="Pladsholder til sidefod 3">
            <a:extLst>
              <a:ext uri="{FF2B5EF4-FFF2-40B4-BE49-F238E27FC236}">
                <a16:creationId xmlns:a16="http://schemas.microsoft.com/office/drawing/2014/main" id="{BEFFC858-788D-48BF-9791-2C8C683C7798}"/>
              </a:ext>
            </a:extLst>
          </p:cNvPr>
          <p:cNvSpPr>
            <a:spLocks noGrp="1"/>
          </p:cNvSpPr>
          <p:nvPr>
            <p:ph type="ftr" sz="quarter" idx="2"/>
          </p:nvPr>
        </p:nvSpPr>
        <p:spPr>
          <a:xfrm>
            <a:off x="0" y="9444909"/>
            <a:ext cx="2949841" cy="499192"/>
          </a:xfrm>
          <a:prstGeom prst="rect">
            <a:avLst/>
          </a:prstGeom>
        </p:spPr>
        <p:txBody>
          <a:bodyPr vert="horz" lIns="91559" tIns="45779" rIns="91559" bIns="45779" rtlCol="0" anchor="b"/>
          <a:lstStyle>
            <a:lvl1pPr algn="l">
              <a:defRPr sz="1200"/>
            </a:lvl1pPr>
          </a:lstStyle>
          <a:p>
            <a:endParaRPr lang="da-DK"/>
          </a:p>
        </p:txBody>
      </p:sp>
      <p:sp>
        <p:nvSpPr>
          <p:cNvPr id="5" name="Pladsholder til slidenummer 4">
            <a:extLst>
              <a:ext uri="{FF2B5EF4-FFF2-40B4-BE49-F238E27FC236}">
                <a16:creationId xmlns:a16="http://schemas.microsoft.com/office/drawing/2014/main" id="{1E65B410-9681-42FC-AF1C-5F606A627768}"/>
              </a:ext>
            </a:extLst>
          </p:cNvPr>
          <p:cNvSpPr>
            <a:spLocks noGrp="1"/>
          </p:cNvSpPr>
          <p:nvPr>
            <p:ph type="sldNum" sz="quarter" idx="3"/>
          </p:nvPr>
        </p:nvSpPr>
        <p:spPr>
          <a:xfrm>
            <a:off x="3854183" y="9444909"/>
            <a:ext cx="2949841" cy="499192"/>
          </a:xfrm>
          <a:prstGeom prst="rect">
            <a:avLst/>
          </a:prstGeom>
        </p:spPr>
        <p:txBody>
          <a:bodyPr vert="horz" lIns="91559" tIns="45779" rIns="91559" bIns="45779" rtlCol="0" anchor="b"/>
          <a:lstStyle>
            <a:lvl1pPr algn="r">
              <a:defRPr sz="1200"/>
            </a:lvl1pPr>
          </a:lstStyle>
          <a:p>
            <a:fld id="{001C1ADA-5896-4B2D-A633-0AE83E459B91}" type="slidenum">
              <a:rPr lang="da-DK" smtClean="0"/>
              <a:t>‹#›</a:t>
            </a:fld>
            <a:endParaRPr lang="da-DK"/>
          </a:p>
        </p:txBody>
      </p:sp>
    </p:spTree>
    <p:extLst>
      <p:ext uri="{BB962C8B-B14F-4D97-AF65-F5344CB8AC3E}">
        <p14:creationId xmlns:p14="http://schemas.microsoft.com/office/powerpoint/2010/main" val="892632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2" y="1"/>
            <a:ext cx="2949099" cy="498932"/>
          </a:xfrm>
          <a:prstGeom prst="rect">
            <a:avLst/>
          </a:prstGeom>
        </p:spPr>
        <p:txBody>
          <a:bodyPr vert="horz" lIns="91559" tIns="45779" rIns="91559" bIns="45779" rtlCol="0"/>
          <a:lstStyle>
            <a:lvl1pPr algn="l">
              <a:defRPr sz="1200"/>
            </a:lvl1pPr>
          </a:lstStyle>
          <a:p>
            <a:endParaRPr lang="da-DK"/>
          </a:p>
        </p:txBody>
      </p:sp>
      <p:sp>
        <p:nvSpPr>
          <p:cNvPr id="3" name="Pladsholder til dato 2"/>
          <p:cNvSpPr>
            <a:spLocks noGrp="1"/>
          </p:cNvSpPr>
          <p:nvPr>
            <p:ph type="dt" idx="1"/>
          </p:nvPr>
        </p:nvSpPr>
        <p:spPr>
          <a:xfrm>
            <a:off x="3854942" y="1"/>
            <a:ext cx="2949099" cy="498932"/>
          </a:xfrm>
          <a:prstGeom prst="rect">
            <a:avLst/>
          </a:prstGeom>
        </p:spPr>
        <p:txBody>
          <a:bodyPr vert="horz" lIns="91559" tIns="45779" rIns="91559" bIns="45779" rtlCol="0"/>
          <a:lstStyle>
            <a:lvl1pPr algn="r">
              <a:defRPr sz="1200"/>
            </a:lvl1pPr>
          </a:lstStyle>
          <a:p>
            <a:fld id="{E8786FF4-F6A9-421A-ADA2-D93A91F28A89}" type="datetimeFigureOut">
              <a:rPr lang="da-DK" smtClean="0"/>
              <a:t>11-03-2025</a:t>
            </a:fld>
            <a:endParaRPr lang="da-DK"/>
          </a:p>
        </p:txBody>
      </p:sp>
      <p:sp>
        <p:nvSpPr>
          <p:cNvPr id="4" name="Pladsholder til slidebille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559" tIns="45779" rIns="91559" bIns="45779" rtlCol="0" anchor="ctr"/>
          <a:lstStyle/>
          <a:p>
            <a:endParaRPr lang="da-DK"/>
          </a:p>
        </p:txBody>
      </p:sp>
      <p:sp>
        <p:nvSpPr>
          <p:cNvPr id="5" name="Pladsholder til noter 4"/>
          <p:cNvSpPr>
            <a:spLocks noGrp="1"/>
          </p:cNvSpPr>
          <p:nvPr>
            <p:ph type="body" sz="quarter" idx="3"/>
          </p:nvPr>
        </p:nvSpPr>
        <p:spPr>
          <a:xfrm>
            <a:off x="680562" y="4785598"/>
            <a:ext cx="5444490" cy="3915490"/>
          </a:xfrm>
          <a:prstGeom prst="rect">
            <a:avLst/>
          </a:prstGeom>
        </p:spPr>
        <p:txBody>
          <a:bodyPr vert="horz" lIns="91559" tIns="45779" rIns="91559" bIns="45779" rtlCol="0"/>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2" y="9445170"/>
            <a:ext cx="2949099" cy="498931"/>
          </a:xfrm>
          <a:prstGeom prst="rect">
            <a:avLst/>
          </a:prstGeom>
        </p:spPr>
        <p:txBody>
          <a:bodyPr vert="horz" lIns="91559" tIns="45779" rIns="91559" bIns="45779" rtlCol="0" anchor="b"/>
          <a:lstStyle>
            <a:lvl1pPr algn="l">
              <a:defRPr sz="1200"/>
            </a:lvl1pPr>
          </a:lstStyle>
          <a:p>
            <a:endParaRPr lang="da-DK"/>
          </a:p>
        </p:txBody>
      </p:sp>
      <p:sp>
        <p:nvSpPr>
          <p:cNvPr id="7" name="Pladsholder til slidenummer 6"/>
          <p:cNvSpPr>
            <a:spLocks noGrp="1"/>
          </p:cNvSpPr>
          <p:nvPr>
            <p:ph type="sldNum" sz="quarter" idx="5"/>
          </p:nvPr>
        </p:nvSpPr>
        <p:spPr>
          <a:xfrm>
            <a:off x="3854942" y="9445170"/>
            <a:ext cx="2949099" cy="498931"/>
          </a:xfrm>
          <a:prstGeom prst="rect">
            <a:avLst/>
          </a:prstGeom>
        </p:spPr>
        <p:txBody>
          <a:bodyPr vert="horz" lIns="91559" tIns="45779" rIns="91559" bIns="45779" rtlCol="0" anchor="b"/>
          <a:lstStyle>
            <a:lvl1pPr algn="r">
              <a:defRPr sz="1200"/>
            </a:lvl1pPr>
          </a:lstStyle>
          <a:p>
            <a:fld id="{4D72394A-C10D-42AB-8CF1-29B05F6C07CD}" type="slidenum">
              <a:rPr lang="da-DK" smtClean="0"/>
              <a:t>‹#›</a:t>
            </a:fld>
            <a:endParaRPr lang="da-DK"/>
          </a:p>
        </p:txBody>
      </p:sp>
    </p:spTree>
    <p:extLst>
      <p:ext uri="{BB962C8B-B14F-4D97-AF65-F5344CB8AC3E}">
        <p14:creationId xmlns:p14="http://schemas.microsoft.com/office/powerpoint/2010/main" val="33888992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1" dirty="0"/>
          </a:p>
        </p:txBody>
      </p:sp>
      <p:sp>
        <p:nvSpPr>
          <p:cNvPr id="4" name="Slide Number Placeholder 3"/>
          <p:cNvSpPr>
            <a:spLocks noGrp="1"/>
          </p:cNvSpPr>
          <p:nvPr>
            <p:ph type="sldNum" sz="quarter" idx="10"/>
          </p:nvPr>
        </p:nvSpPr>
        <p:spPr/>
        <p:txBody>
          <a:bodyPr/>
          <a:lstStyle/>
          <a:p>
            <a:fld id="{DEB92672-268D-4DB7-963C-35CDB23F1AD2}" type="slidenum">
              <a:rPr lang="da-DK" smtClean="0"/>
              <a:t>1</a:t>
            </a:fld>
            <a:endParaRPr lang="da-DK"/>
          </a:p>
        </p:txBody>
      </p:sp>
    </p:spTree>
    <p:extLst>
      <p:ext uri="{BB962C8B-B14F-4D97-AF65-F5344CB8AC3E}">
        <p14:creationId xmlns:p14="http://schemas.microsoft.com/office/powerpoint/2010/main" val="24119256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589">
              <a:defRPr/>
            </a:pPr>
            <a:endParaRPr lang="da-DK">
              <a:solidFill>
                <a:srgbClr val="231F20"/>
              </a:solidFill>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4D72394A-C10D-42AB-8CF1-29B05F6C07CD}" type="slidenum">
              <a:rPr lang="da-DK" smtClean="0"/>
              <a:t>10</a:t>
            </a:fld>
            <a:endParaRPr lang="da-DK"/>
          </a:p>
        </p:txBody>
      </p:sp>
    </p:spTree>
    <p:extLst>
      <p:ext uri="{BB962C8B-B14F-4D97-AF65-F5344CB8AC3E}">
        <p14:creationId xmlns:p14="http://schemas.microsoft.com/office/powerpoint/2010/main" val="4147278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11</a:t>
            </a:fld>
            <a:endParaRPr lang="da-DK"/>
          </a:p>
        </p:txBody>
      </p:sp>
    </p:spTree>
    <p:extLst>
      <p:ext uri="{BB962C8B-B14F-4D97-AF65-F5344CB8AC3E}">
        <p14:creationId xmlns:p14="http://schemas.microsoft.com/office/powerpoint/2010/main" val="1872792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589">
              <a:defRPr/>
            </a:pPr>
            <a:endParaRPr lang="da-DK" sz="1400" dirty="0">
              <a:solidFill>
                <a:srgbClr val="231F20"/>
              </a:solidFill>
              <a:latin typeface="Calibri" panose="020F0502020204030204" pitchFamily="34" charset="0"/>
              <a:ea typeface="Calibri" panose="020F0502020204030204" pitchFamily="34" charset="0"/>
            </a:endParaRPr>
          </a:p>
        </p:txBody>
      </p:sp>
      <p:sp>
        <p:nvSpPr>
          <p:cNvPr id="4" name="Pladsholder til slidenummer 3"/>
          <p:cNvSpPr>
            <a:spLocks noGrp="1"/>
          </p:cNvSpPr>
          <p:nvPr>
            <p:ph type="sldNum" sz="quarter" idx="5"/>
          </p:nvPr>
        </p:nvSpPr>
        <p:spPr/>
        <p:txBody>
          <a:bodyPr/>
          <a:lstStyle/>
          <a:p>
            <a:fld id="{4D72394A-C10D-42AB-8CF1-29B05F6C07CD}" type="slidenum">
              <a:rPr lang="da-DK" smtClean="0"/>
              <a:t>12</a:t>
            </a:fld>
            <a:endParaRPr lang="da-DK"/>
          </a:p>
        </p:txBody>
      </p:sp>
    </p:spTree>
    <p:extLst>
      <p:ext uri="{BB962C8B-B14F-4D97-AF65-F5344CB8AC3E}">
        <p14:creationId xmlns:p14="http://schemas.microsoft.com/office/powerpoint/2010/main" val="2876517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13</a:t>
            </a:fld>
            <a:endParaRPr lang="da-DK"/>
          </a:p>
        </p:txBody>
      </p:sp>
    </p:spTree>
    <p:extLst>
      <p:ext uri="{BB962C8B-B14F-4D97-AF65-F5344CB8AC3E}">
        <p14:creationId xmlns:p14="http://schemas.microsoft.com/office/powerpoint/2010/main" val="2206336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14</a:t>
            </a:fld>
            <a:endParaRPr lang="da-DK"/>
          </a:p>
        </p:txBody>
      </p:sp>
    </p:spTree>
    <p:extLst>
      <p:ext uri="{BB962C8B-B14F-4D97-AF65-F5344CB8AC3E}">
        <p14:creationId xmlns:p14="http://schemas.microsoft.com/office/powerpoint/2010/main" val="3335363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15</a:t>
            </a:fld>
            <a:endParaRPr lang="da-DK"/>
          </a:p>
        </p:txBody>
      </p:sp>
    </p:spTree>
    <p:extLst>
      <p:ext uri="{BB962C8B-B14F-4D97-AF65-F5344CB8AC3E}">
        <p14:creationId xmlns:p14="http://schemas.microsoft.com/office/powerpoint/2010/main" val="1441003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589">
              <a:defRPr/>
            </a:pPr>
            <a:endParaRPr lang="da-DK" sz="1400">
              <a:solidFill>
                <a:srgbClr val="231F20"/>
              </a:solidFill>
              <a:latin typeface="Calibri" panose="020F0502020204030204" pitchFamily="34" charset="0"/>
              <a:ea typeface="Calibri" panose="020F0502020204030204" pitchFamily="34" charset="0"/>
            </a:endParaRPr>
          </a:p>
          <a:p>
            <a:endParaRPr lang="da-DK"/>
          </a:p>
        </p:txBody>
      </p:sp>
      <p:sp>
        <p:nvSpPr>
          <p:cNvPr id="4" name="Pladsholder til slidenummer 3"/>
          <p:cNvSpPr>
            <a:spLocks noGrp="1"/>
          </p:cNvSpPr>
          <p:nvPr>
            <p:ph type="sldNum" sz="quarter" idx="5"/>
          </p:nvPr>
        </p:nvSpPr>
        <p:spPr/>
        <p:txBody>
          <a:bodyPr/>
          <a:lstStyle/>
          <a:p>
            <a:fld id="{4D72394A-C10D-42AB-8CF1-29B05F6C07CD}" type="slidenum">
              <a:rPr lang="da-DK" smtClean="0"/>
              <a:t>16</a:t>
            </a:fld>
            <a:endParaRPr lang="da-DK"/>
          </a:p>
        </p:txBody>
      </p:sp>
    </p:spTree>
    <p:extLst>
      <p:ext uri="{BB962C8B-B14F-4D97-AF65-F5344CB8AC3E}">
        <p14:creationId xmlns:p14="http://schemas.microsoft.com/office/powerpoint/2010/main" val="1092425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17</a:t>
            </a:fld>
            <a:endParaRPr lang="da-DK"/>
          </a:p>
        </p:txBody>
      </p:sp>
    </p:spTree>
    <p:extLst>
      <p:ext uri="{BB962C8B-B14F-4D97-AF65-F5344CB8AC3E}">
        <p14:creationId xmlns:p14="http://schemas.microsoft.com/office/powerpoint/2010/main" val="752653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18</a:t>
            </a:fld>
            <a:endParaRPr lang="da-DK"/>
          </a:p>
        </p:txBody>
      </p:sp>
    </p:spTree>
    <p:extLst>
      <p:ext uri="{BB962C8B-B14F-4D97-AF65-F5344CB8AC3E}">
        <p14:creationId xmlns:p14="http://schemas.microsoft.com/office/powerpoint/2010/main" val="2551964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589">
              <a:defRPr/>
            </a:pPr>
            <a:endParaRPr lang="da-DK" sz="1400" dirty="0">
              <a:solidFill>
                <a:srgbClr val="231F20"/>
              </a:solidFill>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19</a:t>
            </a:fld>
            <a:endParaRPr lang="da-DK"/>
          </a:p>
        </p:txBody>
      </p:sp>
    </p:spTree>
    <p:extLst>
      <p:ext uri="{BB962C8B-B14F-4D97-AF65-F5344CB8AC3E}">
        <p14:creationId xmlns:p14="http://schemas.microsoft.com/office/powerpoint/2010/main" val="58747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589">
              <a:defRPr/>
            </a:pPr>
            <a:endParaRPr lang="da-DK">
              <a:latin typeface="Calibri" panose="020F0502020204030204" pitchFamily="34" charset="0"/>
              <a:ea typeface="Calibri" panose="020F0502020204030204" pitchFamily="34" charset="0"/>
              <a:cs typeface="Times New Roman" panose="02020603050405020304" pitchFamily="18" charset="0"/>
            </a:endParaRPr>
          </a:p>
          <a:p>
            <a:pPr rtl="0" fontAlgn="base"/>
            <a:endParaRPr lang="da-DK" i="1" u="sng"/>
          </a:p>
        </p:txBody>
      </p:sp>
      <p:sp>
        <p:nvSpPr>
          <p:cNvPr id="4" name="Slide Number Placeholder 3"/>
          <p:cNvSpPr>
            <a:spLocks noGrp="1"/>
          </p:cNvSpPr>
          <p:nvPr>
            <p:ph type="sldNum" sz="quarter" idx="10"/>
          </p:nvPr>
        </p:nvSpPr>
        <p:spPr/>
        <p:txBody>
          <a:bodyPr/>
          <a:lstStyle/>
          <a:p>
            <a:fld id="{DEB92672-268D-4DB7-963C-35CDB23F1AD2}" type="slidenum">
              <a:rPr lang="da-DK" smtClean="0"/>
              <a:t>2</a:t>
            </a:fld>
            <a:endParaRPr lang="da-DK"/>
          </a:p>
        </p:txBody>
      </p:sp>
    </p:spTree>
    <p:extLst>
      <p:ext uri="{BB962C8B-B14F-4D97-AF65-F5344CB8AC3E}">
        <p14:creationId xmlns:p14="http://schemas.microsoft.com/office/powerpoint/2010/main" val="31700113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589">
              <a:defRPr/>
            </a:pPr>
            <a:endParaRPr lang="da-DK" sz="1400" dirty="0">
              <a:solidFill>
                <a:srgbClr val="231F20"/>
              </a:solidFill>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20</a:t>
            </a:fld>
            <a:endParaRPr lang="da-DK"/>
          </a:p>
        </p:txBody>
      </p:sp>
    </p:spTree>
    <p:extLst>
      <p:ext uri="{BB962C8B-B14F-4D97-AF65-F5344CB8AC3E}">
        <p14:creationId xmlns:p14="http://schemas.microsoft.com/office/powerpoint/2010/main" val="706704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15589">
              <a:defRPr/>
            </a:pPr>
            <a:endParaRPr lang="da-DK" sz="1400" dirty="0">
              <a:solidFill>
                <a:srgbClr val="231F20"/>
              </a:solidFill>
              <a:latin typeface="Calibri" panose="020F0502020204030204" pitchFamily="34" charset="0"/>
              <a:ea typeface="Calibri" panose="020F0502020204030204" pitchFamily="34" charset="0"/>
            </a:endParaRPr>
          </a:p>
          <a:p>
            <a:endParaRPr lang="da-DK" dirty="0"/>
          </a:p>
        </p:txBody>
      </p:sp>
      <p:sp>
        <p:nvSpPr>
          <p:cNvPr id="4" name="Pladsholder til slidenummer 3"/>
          <p:cNvSpPr>
            <a:spLocks noGrp="1"/>
          </p:cNvSpPr>
          <p:nvPr>
            <p:ph type="sldNum" sz="quarter" idx="5"/>
          </p:nvPr>
        </p:nvSpPr>
        <p:spPr/>
        <p:txBody>
          <a:bodyPr/>
          <a:lstStyle/>
          <a:p>
            <a:fld id="{4D72394A-C10D-42AB-8CF1-29B05F6C07CD}" type="slidenum">
              <a:rPr lang="da-DK" smtClean="0"/>
              <a:t>21</a:t>
            </a:fld>
            <a:endParaRPr lang="da-DK"/>
          </a:p>
        </p:txBody>
      </p:sp>
    </p:spTree>
    <p:extLst>
      <p:ext uri="{BB962C8B-B14F-4D97-AF65-F5344CB8AC3E}">
        <p14:creationId xmlns:p14="http://schemas.microsoft.com/office/powerpoint/2010/main" val="16475755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22</a:t>
            </a:fld>
            <a:endParaRPr lang="da-DK"/>
          </a:p>
        </p:txBody>
      </p:sp>
    </p:spTree>
    <p:extLst>
      <p:ext uri="{BB962C8B-B14F-4D97-AF65-F5344CB8AC3E}">
        <p14:creationId xmlns:p14="http://schemas.microsoft.com/office/powerpoint/2010/main" val="4020867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23</a:t>
            </a:fld>
            <a:endParaRPr lang="da-DK"/>
          </a:p>
        </p:txBody>
      </p:sp>
    </p:spTree>
    <p:extLst>
      <p:ext uri="{BB962C8B-B14F-4D97-AF65-F5344CB8AC3E}">
        <p14:creationId xmlns:p14="http://schemas.microsoft.com/office/powerpoint/2010/main" val="2792708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24</a:t>
            </a:fld>
            <a:endParaRPr lang="da-DK"/>
          </a:p>
        </p:txBody>
      </p:sp>
    </p:spTree>
    <p:extLst>
      <p:ext uri="{BB962C8B-B14F-4D97-AF65-F5344CB8AC3E}">
        <p14:creationId xmlns:p14="http://schemas.microsoft.com/office/powerpoint/2010/main" val="2738728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25</a:t>
            </a:fld>
            <a:endParaRPr lang="da-DK"/>
          </a:p>
        </p:txBody>
      </p:sp>
    </p:spTree>
    <p:extLst>
      <p:ext uri="{BB962C8B-B14F-4D97-AF65-F5344CB8AC3E}">
        <p14:creationId xmlns:p14="http://schemas.microsoft.com/office/powerpoint/2010/main" val="836084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defTabSz="915589">
              <a:defRPr/>
            </a:pPr>
            <a:fld id="{DEB92672-268D-4DB7-963C-35CDB23F1AD2}" type="slidenum">
              <a:rPr lang="da-DK">
                <a:solidFill>
                  <a:prstClr val="black"/>
                </a:solidFill>
                <a:latin typeface="Calibri" panose="020F0502020204030204"/>
              </a:rPr>
              <a:pPr defTabSz="915589">
                <a:defRPr/>
              </a:pPr>
              <a:t>26</a:t>
            </a:fld>
            <a:endParaRPr lang="da-DK">
              <a:solidFill>
                <a:prstClr val="black"/>
              </a:solidFill>
              <a:latin typeface="Calibri" panose="020F0502020204030204"/>
            </a:endParaRPr>
          </a:p>
        </p:txBody>
      </p:sp>
    </p:spTree>
    <p:extLst>
      <p:ext uri="{BB962C8B-B14F-4D97-AF65-F5344CB8AC3E}">
        <p14:creationId xmlns:p14="http://schemas.microsoft.com/office/powerpoint/2010/main" val="55346273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27</a:t>
            </a:fld>
            <a:endParaRPr lang="da-DK"/>
          </a:p>
        </p:txBody>
      </p:sp>
    </p:spTree>
    <p:extLst>
      <p:ext uri="{BB962C8B-B14F-4D97-AF65-F5344CB8AC3E}">
        <p14:creationId xmlns:p14="http://schemas.microsoft.com/office/powerpoint/2010/main" val="2100630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28</a:t>
            </a:fld>
            <a:endParaRPr lang="da-DK"/>
          </a:p>
        </p:txBody>
      </p:sp>
    </p:spTree>
    <p:extLst>
      <p:ext uri="{BB962C8B-B14F-4D97-AF65-F5344CB8AC3E}">
        <p14:creationId xmlns:p14="http://schemas.microsoft.com/office/powerpoint/2010/main" val="24047283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29</a:t>
            </a:fld>
            <a:endParaRPr lang="da-DK"/>
          </a:p>
        </p:txBody>
      </p:sp>
    </p:spTree>
    <p:extLst>
      <p:ext uri="{BB962C8B-B14F-4D97-AF65-F5344CB8AC3E}">
        <p14:creationId xmlns:p14="http://schemas.microsoft.com/office/powerpoint/2010/main" val="263747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latin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3</a:t>
            </a:fld>
            <a:endParaRPr lang="da-DK"/>
          </a:p>
        </p:txBody>
      </p:sp>
    </p:spTree>
    <p:extLst>
      <p:ext uri="{BB962C8B-B14F-4D97-AF65-F5344CB8AC3E}">
        <p14:creationId xmlns:p14="http://schemas.microsoft.com/office/powerpoint/2010/main" val="27312011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30</a:t>
            </a:fld>
            <a:endParaRPr lang="da-DK"/>
          </a:p>
        </p:txBody>
      </p:sp>
    </p:spTree>
    <p:extLst>
      <p:ext uri="{BB962C8B-B14F-4D97-AF65-F5344CB8AC3E}">
        <p14:creationId xmlns:p14="http://schemas.microsoft.com/office/powerpoint/2010/main" val="36296968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31</a:t>
            </a:fld>
            <a:endParaRPr lang="da-DK"/>
          </a:p>
        </p:txBody>
      </p:sp>
    </p:spTree>
    <p:extLst>
      <p:ext uri="{BB962C8B-B14F-4D97-AF65-F5344CB8AC3E}">
        <p14:creationId xmlns:p14="http://schemas.microsoft.com/office/powerpoint/2010/main" val="648580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32</a:t>
            </a:fld>
            <a:endParaRPr lang="da-DK"/>
          </a:p>
        </p:txBody>
      </p:sp>
    </p:spTree>
    <p:extLst>
      <p:ext uri="{BB962C8B-B14F-4D97-AF65-F5344CB8AC3E}">
        <p14:creationId xmlns:p14="http://schemas.microsoft.com/office/powerpoint/2010/main" val="18935410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D72394A-C10D-42AB-8CF1-29B05F6C07CD}" type="slidenum">
              <a:rPr lang="da-DK" smtClean="0"/>
              <a:t>33</a:t>
            </a:fld>
            <a:endParaRPr lang="da-DK"/>
          </a:p>
        </p:txBody>
      </p:sp>
    </p:spTree>
    <p:extLst>
      <p:ext uri="{BB962C8B-B14F-4D97-AF65-F5344CB8AC3E}">
        <p14:creationId xmlns:p14="http://schemas.microsoft.com/office/powerpoint/2010/main" val="24294434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34</a:t>
            </a:fld>
            <a:endParaRPr lang="da-DK"/>
          </a:p>
        </p:txBody>
      </p:sp>
    </p:spTree>
    <p:extLst>
      <p:ext uri="{BB962C8B-B14F-4D97-AF65-F5344CB8AC3E}">
        <p14:creationId xmlns:p14="http://schemas.microsoft.com/office/powerpoint/2010/main" val="34285336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35</a:t>
            </a:fld>
            <a:endParaRPr lang="da-DK"/>
          </a:p>
        </p:txBody>
      </p:sp>
    </p:spTree>
    <p:extLst>
      <p:ext uri="{BB962C8B-B14F-4D97-AF65-F5344CB8AC3E}">
        <p14:creationId xmlns:p14="http://schemas.microsoft.com/office/powerpoint/2010/main" val="33247840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D72394A-C10D-42AB-8CF1-29B05F6C07CD}" type="slidenum">
              <a:rPr lang="da-DK" smtClean="0"/>
              <a:t>36</a:t>
            </a:fld>
            <a:endParaRPr lang="da-DK"/>
          </a:p>
        </p:txBody>
      </p:sp>
    </p:spTree>
    <p:extLst>
      <p:ext uri="{BB962C8B-B14F-4D97-AF65-F5344CB8AC3E}">
        <p14:creationId xmlns:p14="http://schemas.microsoft.com/office/powerpoint/2010/main" val="40092444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37</a:t>
            </a:fld>
            <a:endParaRPr lang="da-DK"/>
          </a:p>
        </p:txBody>
      </p:sp>
    </p:spTree>
    <p:extLst>
      <p:ext uri="{BB962C8B-B14F-4D97-AF65-F5344CB8AC3E}">
        <p14:creationId xmlns:p14="http://schemas.microsoft.com/office/powerpoint/2010/main" val="11253438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dirty="0"/>
          </a:p>
        </p:txBody>
      </p:sp>
      <p:sp>
        <p:nvSpPr>
          <p:cNvPr id="4" name="Slide Number Placeholder 3"/>
          <p:cNvSpPr>
            <a:spLocks noGrp="1"/>
          </p:cNvSpPr>
          <p:nvPr>
            <p:ph type="sldNum" sz="quarter" idx="10"/>
          </p:nvPr>
        </p:nvSpPr>
        <p:spPr/>
        <p:txBody>
          <a:bodyPr/>
          <a:lstStyle/>
          <a:p>
            <a:fld id="{DEB92672-268D-4DB7-963C-35CDB23F1AD2}" type="slidenum">
              <a:rPr lang="da-DK" smtClean="0"/>
              <a:t>38</a:t>
            </a:fld>
            <a:endParaRPr lang="da-DK"/>
          </a:p>
        </p:txBody>
      </p:sp>
    </p:spTree>
    <p:extLst>
      <p:ext uri="{BB962C8B-B14F-4D97-AF65-F5344CB8AC3E}">
        <p14:creationId xmlns:p14="http://schemas.microsoft.com/office/powerpoint/2010/main" val="25738432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4D72394A-C10D-42AB-8CF1-29B05F6C07CD}" type="slidenum">
              <a:rPr lang="da-DK" smtClean="0"/>
              <a:t>39</a:t>
            </a:fld>
            <a:endParaRPr lang="da-DK"/>
          </a:p>
        </p:txBody>
      </p:sp>
    </p:spTree>
    <p:extLst>
      <p:ext uri="{BB962C8B-B14F-4D97-AF65-F5344CB8AC3E}">
        <p14:creationId xmlns:p14="http://schemas.microsoft.com/office/powerpoint/2010/main" val="660533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4</a:t>
            </a:fld>
            <a:endParaRPr lang="da-DK"/>
          </a:p>
        </p:txBody>
      </p:sp>
    </p:spTree>
    <p:extLst>
      <p:ext uri="{BB962C8B-B14F-4D97-AF65-F5344CB8AC3E}">
        <p14:creationId xmlns:p14="http://schemas.microsoft.com/office/powerpoint/2010/main" val="14419300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40</a:t>
            </a:fld>
            <a:endParaRPr lang="da-DK"/>
          </a:p>
        </p:txBody>
      </p:sp>
    </p:spTree>
    <p:extLst>
      <p:ext uri="{BB962C8B-B14F-4D97-AF65-F5344CB8AC3E}">
        <p14:creationId xmlns:p14="http://schemas.microsoft.com/office/powerpoint/2010/main" val="2671933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p>
        </p:txBody>
      </p:sp>
      <p:sp>
        <p:nvSpPr>
          <p:cNvPr id="4" name="Slide Number Placeholder 3"/>
          <p:cNvSpPr>
            <a:spLocks noGrp="1"/>
          </p:cNvSpPr>
          <p:nvPr>
            <p:ph type="sldNum" sz="quarter" idx="10"/>
          </p:nvPr>
        </p:nvSpPr>
        <p:spPr/>
        <p:txBody>
          <a:bodyPr/>
          <a:lstStyle/>
          <a:p>
            <a:fld id="{DEB92672-268D-4DB7-963C-35CDB23F1AD2}" type="slidenum">
              <a:rPr lang="da-DK" smtClean="0"/>
              <a:t>41</a:t>
            </a:fld>
            <a:endParaRPr lang="da-DK"/>
          </a:p>
        </p:txBody>
      </p:sp>
    </p:spTree>
    <p:extLst>
      <p:ext uri="{BB962C8B-B14F-4D97-AF65-F5344CB8AC3E}">
        <p14:creationId xmlns:p14="http://schemas.microsoft.com/office/powerpoint/2010/main" val="6604777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0">
              <a:highlight>
                <a:srgbClr val="FFFF00"/>
              </a:highlight>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42</a:t>
            </a:fld>
            <a:endParaRPr lang="da-DK"/>
          </a:p>
        </p:txBody>
      </p:sp>
    </p:spTree>
    <p:extLst>
      <p:ext uri="{BB962C8B-B14F-4D97-AF65-F5344CB8AC3E}">
        <p14:creationId xmlns:p14="http://schemas.microsoft.com/office/powerpoint/2010/main" val="4124814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43</a:t>
            </a:fld>
            <a:endParaRPr lang="da-DK"/>
          </a:p>
        </p:txBody>
      </p:sp>
    </p:spTree>
    <p:extLst>
      <p:ext uri="{BB962C8B-B14F-4D97-AF65-F5344CB8AC3E}">
        <p14:creationId xmlns:p14="http://schemas.microsoft.com/office/powerpoint/2010/main" val="1151117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
              </a:spcBef>
              <a:buClr>
                <a:srgbClr val="231F20"/>
              </a:buClr>
              <a:buSzPts val="1000"/>
              <a:tabLst>
                <a:tab pos="328722" algn="l"/>
                <a:tab pos="329358" algn="l"/>
              </a:tabLst>
            </a:pPr>
            <a:endParaRPr lang="da-DK">
              <a:solidFill>
                <a:srgbClr val="231F2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44</a:t>
            </a:fld>
            <a:endParaRPr lang="da-DK"/>
          </a:p>
        </p:txBody>
      </p:sp>
    </p:spTree>
    <p:extLst>
      <p:ext uri="{BB962C8B-B14F-4D97-AF65-F5344CB8AC3E}">
        <p14:creationId xmlns:p14="http://schemas.microsoft.com/office/powerpoint/2010/main" val="12070138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80"/>
              </a:spcBef>
              <a:buClr>
                <a:srgbClr val="231F20"/>
              </a:buClr>
              <a:buSzPts val="1000"/>
              <a:tabLst>
                <a:tab pos="328722" algn="l"/>
                <a:tab pos="329358" algn="l"/>
              </a:tabLst>
            </a:pPr>
            <a:endParaRPr lang="da-DK">
              <a:solidFill>
                <a:srgbClr val="231F20"/>
              </a:solidFill>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DEB92672-268D-4DB7-963C-35CDB23F1AD2}" type="slidenum">
              <a:rPr lang="da-DK" smtClean="0"/>
              <a:t>45</a:t>
            </a:fld>
            <a:endParaRPr lang="da-DK"/>
          </a:p>
        </p:txBody>
      </p:sp>
    </p:spTree>
    <p:extLst>
      <p:ext uri="{BB962C8B-B14F-4D97-AF65-F5344CB8AC3E}">
        <p14:creationId xmlns:p14="http://schemas.microsoft.com/office/powerpoint/2010/main" val="41142029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b="1"/>
          </a:p>
        </p:txBody>
      </p:sp>
      <p:sp>
        <p:nvSpPr>
          <p:cNvPr id="4" name="Slide Number Placeholder 3"/>
          <p:cNvSpPr>
            <a:spLocks noGrp="1"/>
          </p:cNvSpPr>
          <p:nvPr>
            <p:ph type="sldNum" sz="quarter" idx="10"/>
          </p:nvPr>
        </p:nvSpPr>
        <p:spPr/>
        <p:txBody>
          <a:bodyPr/>
          <a:lstStyle/>
          <a:p>
            <a:fld id="{DEB92672-268D-4DB7-963C-35CDB23F1AD2}" type="slidenum">
              <a:rPr lang="da-DK" smtClean="0"/>
              <a:t>46</a:t>
            </a:fld>
            <a:endParaRPr lang="da-DK"/>
          </a:p>
        </p:txBody>
      </p:sp>
    </p:spTree>
    <p:extLst>
      <p:ext uri="{BB962C8B-B14F-4D97-AF65-F5344CB8AC3E}">
        <p14:creationId xmlns:p14="http://schemas.microsoft.com/office/powerpoint/2010/main" val="42482045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a-DK"/>
          </a:p>
        </p:txBody>
      </p:sp>
      <p:sp>
        <p:nvSpPr>
          <p:cNvPr id="4" name="Slide Number Placeholder 3"/>
          <p:cNvSpPr>
            <a:spLocks noGrp="1"/>
          </p:cNvSpPr>
          <p:nvPr>
            <p:ph type="sldNum" sz="quarter" idx="10"/>
          </p:nvPr>
        </p:nvSpPr>
        <p:spPr/>
        <p:txBody>
          <a:bodyPr/>
          <a:lstStyle/>
          <a:p>
            <a:pPr defTabSz="915589">
              <a:defRPr/>
            </a:pPr>
            <a:fld id="{DEB92672-268D-4DB7-963C-35CDB23F1AD2}" type="slidenum">
              <a:rPr lang="da-DK">
                <a:solidFill>
                  <a:prstClr val="black"/>
                </a:solidFill>
                <a:latin typeface="Calibri" panose="020F0502020204030204"/>
              </a:rPr>
              <a:pPr defTabSz="915589">
                <a:defRPr/>
              </a:pPr>
              <a:t>47</a:t>
            </a:fld>
            <a:endParaRPr lang="da-DK">
              <a:solidFill>
                <a:prstClr val="black"/>
              </a:solidFill>
              <a:latin typeface="Calibri" panose="020F0502020204030204"/>
            </a:endParaRPr>
          </a:p>
        </p:txBody>
      </p:sp>
    </p:spTree>
    <p:extLst>
      <p:ext uri="{BB962C8B-B14F-4D97-AF65-F5344CB8AC3E}">
        <p14:creationId xmlns:p14="http://schemas.microsoft.com/office/powerpoint/2010/main" val="175451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5</a:t>
            </a:fld>
            <a:endParaRPr lang="da-DK"/>
          </a:p>
        </p:txBody>
      </p:sp>
    </p:spTree>
    <p:extLst>
      <p:ext uri="{BB962C8B-B14F-4D97-AF65-F5344CB8AC3E}">
        <p14:creationId xmlns:p14="http://schemas.microsoft.com/office/powerpoint/2010/main" val="2961889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6</a:t>
            </a:fld>
            <a:endParaRPr lang="da-DK"/>
          </a:p>
        </p:txBody>
      </p:sp>
    </p:spTree>
    <p:extLst>
      <p:ext uri="{BB962C8B-B14F-4D97-AF65-F5344CB8AC3E}">
        <p14:creationId xmlns:p14="http://schemas.microsoft.com/office/powerpoint/2010/main" val="1126133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7</a:t>
            </a:fld>
            <a:endParaRPr lang="da-DK"/>
          </a:p>
        </p:txBody>
      </p:sp>
    </p:spTree>
    <p:extLst>
      <p:ext uri="{BB962C8B-B14F-4D97-AF65-F5344CB8AC3E}">
        <p14:creationId xmlns:p14="http://schemas.microsoft.com/office/powerpoint/2010/main" val="33409728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8</a:t>
            </a:fld>
            <a:endParaRPr lang="da-DK"/>
          </a:p>
        </p:txBody>
      </p:sp>
    </p:spTree>
    <p:extLst>
      <p:ext uri="{BB962C8B-B14F-4D97-AF65-F5344CB8AC3E}">
        <p14:creationId xmlns:p14="http://schemas.microsoft.com/office/powerpoint/2010/main" val="17481462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37974" defTabSz="915589">
              <a:defRPr/>
            </a:pPr>
            <a:endParaRPr lang="da-DK"/>
          </a:p>
        </p:txBody>
      </p:sp>
      <p:sp>
        <p:nvSpPr>
          <p:cNvPr id="4" name="Slide Number Placeholder 3"/>
          <p:cNvSpPr>
            <a:spLocks noGrp="1"/>
          </p:cNvSpPr>
          <p:nvPr>
            <p:ph type="sldNum" sz="quarter" idx="10"/>
          </p:nvPr>
        </p:nvSpPr>
        <p:spPr/>
        <p:txBody>
          <a:bodyPr/>
          <a:lstStyle/>
          <a:p>
            <a:fld id="{DEB92672-268D-4DB7-963C-35CDB23F1AD2}" type="slidenum">
              <a:rPr lang="da-DK" smtClean="0"/>
              <a:t>9</a:t>
            </a:fld>
            <a:endParaRPr lang="da-DK"/>
          </a:p>
        </p:txBody>
      </p:sp>
    </p:spTree>
    <p:extLst>
      <p:ext uri="{BB962C8B-B14F-4D97-AF65-F5344CB8AC3E}">
        <p14:creationId xmlns:p14="http://schemas.microsoft.com/office/powerpoint/2010/main" val="3714010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4A272B-8791-A640-A356-3BCB6A152CE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1669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922529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266357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el og indholdsobjekt">
    <p:spTree>
      <p:nvGrpSpPr>
        <p:cNvPr id="1" name=""/>
        <p:cNvGrpSpPr/>
        <p:nvPr/>
      </p:nvGrpSpPr>
      <p:grpSpPr>
        <a:xfrm>
          <a:off x="0" y="0"/>
          <a:ext cx="0" cy="0"/>
          <a:chOff x="0" y="0"/>
          <a:chExt cx="0" cy="0"/>
        </a:xfrm>
      </p:grpSpPr>
      <p:sp>
        <p:nvSpPr>
          <p:cNvPr id="21" name="Titeltekst"/>
          <p:cNvSpPr txBox="1">
            <a:spLocks noGrp="1"/>
          </p:cNvSpPr>
          <p:nvPr>
            <p:ph type="title"/>
          </p:nvPr>
        </p:nvSpPr>
        <p:spPr>
          <a:prstGeom prst="rect">
            <a:avLst/>
          </a:prstGeom>
        </p:spPr>
        <p:txBody>
          <a:bodyPr/>
          <a:lstStyle/>
          <a:p>
            <a:r>
              <a:t>Titeltekst</a:t>
            </a:r>
          </a:p>
        </p:txBody>
      </p:sp>
      <p:sp>
        <p:nvSpPr>
          <p:cNvPr id="22" name="Brødtekst, niveau et…"/>
          <p:cNvSpPr txBox="1">
            <a:spLocks noGrp="1"/>
          </p:cNvSpPr>
          <p:nvPr>
            <p:ph type="body" idx="1"/>
          </p:nvPr>
        </p:nvSpPr>
        <p:spPr>
          <a:prstGeom prst="rect">
            <a:avLst/>
          </a:prstGeom>
        </p:spPr>
        <p:txBody>
          <a:bodyPr/>
          <a:lstStyle/>
          <a:p>
            <a:r>
              <a:t>Brødtekst, niveau et</a:t>
            </a:r>
          </a:p>
          <a:p>
            <a:pPr lvl="1"/>
            <a:r>
              <a:t>Brødtekst, niveau to</a:t>
            </a:r>
          </a:p>
          <a:p>
            <a:pPr lvl="2"/>
            <a:r>
              <a:t>Brødtekst, niveau tre</a:t>
            </a:r>
          </a:p>
          <a:p>
            <a:pPr lvl="3"/>
            <a:r>
              <a:t>Brødtekst, niveau fire</a:t>
            </a:r>
          </a:p>
          <a:p>
            <a:pPr lvl="4"/>
            <a:r>
              <a:t>Brødtekst, niveau fem</a:t>
            </a:r>
          </a:p>
        </p:txBody>
      </p:sp>
      <p:sp>
        <p:nvSpPr>
          <p:cNvPr id="23" name="Lysbillednumm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06958610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4A272B-8791-A640-A356-3BCB6A152CE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71540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4A272B-8791-A640-A356-3BCB6A152CED}" type="datetimeFigureOut">
              <a:rPr lang="en-US" smtClean="0"/>
              <a:t>3/11/2025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2127638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4A272B-8791-A640-A356-3BCB6A152CED}"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468903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4A272B-8791-A640-A356-3BCB6A152CED}" type="datetimeFigureOut">
              <a:rPr lang="en-US" smtClean="0"/>
              <a:t>3/11/2025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391135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4A272B-8791-A640-A356-3BCB6A152CED}" type="datetimeFigureOut">
              <a:rPr lang="en-US" smtClean="0"/>
              <a:t>3/11/2025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36569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A272B-8791-A640-A356-3BCB6A152CED}" type="datetimeFigureOut">
              <a:rPr lang="en-US" smtClean="0"/>
              <a:t>3/11/2025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36473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205798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4A272B-8791-A640-A356-3BCB6A152CED}" type="datetimeFigureOut">
              <a:rPr lang="en-US" smtClean="0"/>
              <a:t>3/11/2025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AF8A42-9DCC-3944-B9C0-C82F1CB994DF}" type="slidenum">
              <a:rPr lang="en-US" smtClean="0"/>
              <a:t>‹#›</a:t>
            </a:fld>
            <a:endParaRPr lang="en-US"/>
          </a:p>
        </p:txBody>
      </p:sp>
    </p:spTree>
    <p:extLst>
      <p:ext uri="{BB962C8B-B14F-4D97-AF65-F5344CB8AC3E}">
        <p14:creationId xmlns:p14="http://schemas.microsoft.com/office/powerpoint/2010/main" val="14004488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4A272B-8791-A640-A356-3BCB6A152CED}" type="datetimeFigureOut">
              <a:rPr lang="en-US" smtClean="0"/>
              <a:t>3/11/2025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AF8A42-9DCC-3944-B9C0-C82F1CB994DF}" type="slidenum">
              <a:rPr lang="en-US" smtClean="0"/>
              <a:t>‹#›</a:t>
            </a:fld>
            <a:endParaRPr lang="en-US"/>
          </a:p>
        </p:txBody>
      </p:sp>
    </p:spTree>
    <p:extLst>
      <p:ext uri="{BB962C8B-B14F-4D97-AF65-F5344CB8AC3E}">
        <p14:creationId xmlns:p14="http://schemas.microsoft.com/office/powerpoint/2010/main" val="35865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player.vimeo.com/video/668234919?h=8f4401502b&amp;app_id=122963" TargetMode="External"/><Relationship Id="rId5" Type="http://schemas.openxmlformats.org/officeDocument/2006/relationships/image" Target="../media/image17.jpe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6.gi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ideo" Target="https://player.vimeo.com/video/668234650?h=edce12ba06&amp;app_id=122963" TargetMode="External"/><Relationship Id="rId5" Type="http://schemas.openxmlformats.org/officeDocument/2006/relationships/image" Target="../media/image6.jpe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video" Target="https://www.youtube.com/embed/ODMh2bmiNnk?feature=oembed" TargetMode="External"/><Relationship Id="rId5" Type="http://schemas.openxmlformats.org/officeDocument/2006/relationships/image" Target="../media/image7.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9CB63EF7-24DA-4747-83D7-F28845D9803B}"/>
              </a:ext>
            </a:extLst>
          </p:cNvPr>
          <p:cNvSpPr/>
          <p:nvPr/>
        </p:nvSpPr>
        <p:spPr>
          <a:xfrm>
            <a:off x="0" y="0"/>
            <a:ext cx="10565704"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7" name="Billede 6" descr="Et billede, der indeholder personer, mødelokale&#10;&#10;Automatisk genereret beskrivelse">
            <a:extLst>
              <a:ext uri="{FF2B5EF4-FFF2-40B4-BE49-F238E27FC236}">
                <a16:creationId xmlns:a16="http://schemas.microsoft.com/office/drawing/2014/main" id="{D00ACFD8-BF27-4C98-A188-ECF6CF4ECD56}"/>
              </a:ext>
            </a:extLst>
          </p:cNvPr>
          <p:cNvPicPr>
            <a:picLocks noChangeAspect="1"/>
          </p:cNvPicPr>
          <p:nvPr/>
        </p:nvPicPr>
        <p:blipFill rotWithShape="1">
          <a:blip r:embed="rId3">
            <a:alphaModFix amt="21000"/>
          </a:blip>
          <a:srcRect l="17715" t="-1" r="37025" b="197"/>
          <a:stretch/>
        </p:blipFill>
        <p:spPr>
          <a:xfrm>
            <a:off x="-4108" y="1"/>
            <a:ext cx="10565703" cy="6857999"/>
          </a:xfrm>
          <a:prstGeom prst="rect">
            <a:avLst/>
          </a:prstGeom>
        </p:spPr>
      </p:pic>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527223" y="1561513"/>
            <a:ext cx="9503042" cy="4009293"/>
          </a:xfrm>
        </p:spPr>
        <p:txBody>
          <a:bodyPr/>
          <a:lstStyle/>
          <a:p>
            <a:r>
              <a:rPr lang="da-DK" sz="3200" b="1" i="1" dirty="0" err="1">
                <a:solidFill>
                  <a:schemeClr val="bg1"/>
                </a:solidFill>
                <a:latin typeface="+mn-lt"/>
              </a:rPr>
              <a:t>Xxxx</a:t>
            </a:r>
            <a:r>
              <a:rPr lang="da-DK" sz="3200" b="1" i="1" dirty="0">
                <a:solidFill>
                  <a:schemeClr val="bg1"/>
                </a:solidFill>
                <a:latin typeface="+mn-lt"/>
              </a:rPr>
              <a:t> Klyngen</a:t>
            </a:r>
            <a:br>
              <a:rPr lang="da-DK" b="1" dirty="0">
                <a:solidFill>
                  <a:srgbClr val="3C8CFA"/>
                </a:solidFill>
                <a:latin typeface="+mn-lt"/>
              </a:rPr>
            </a:br>
            <a:br>
              <a:rPr lang="da-DK" b="1" dirty="0">
                <a:solidFill>
                  <a:srgbClr val="3C8CFA"/>
                </a:solidFill>
                <a:latin typeface="+mn-lt"/>
              </a:rPr>
            </a:br>
            <a:r>
              <a:rPr lang="da-DK" b="1" dirty="0">
                <a:solidFill>
                  <a:schemeClr val="bg1"/>
                </a:solidFill>
                <a:latin typeface="+mn-lt"/>
              </a:rPr>
              <a:t>Iskæmisk hjertesygdom</a:t>
            </a:r>
            <a:br>
              <a:rPr lang="da-DK" b="1" dirty="0">
                <a:solidFill>
                  <a:schemeClr val="bg1"/>
                </a:solidFill>
                <a:latin typeface="+mn-lt"/>
              </a:rPr>
            </a:br>
            <a:br>
              <a:rPr lang="da-DK" b="1" dirty="0">
                <a:solidFill>
                  <a:srgbClr val="3C8CFA"/>
                </a:solidFill>
                <a:latin typeface="+mn-lt"/>
              </a:rPr>
            </a:br>
            <a:br>
              <a:rPr lang="da-DK" b="1" dirty="0">
                <a:solidFill>
                  <a:srgbClr val="3C8CFA"/>
                </a:solidFill>
                <a:latin typeface="+mn-lt"/>
              </a:rPr>
            </a:br>
            <a:r>
              <a:rPr lang="da-DK" sz="2000" b="1" i="1" dirty="0">
                <a:solidFill>
                  <a:schemeClr val="bg1"/>
                </a:solidFill>
                <a:latin typeface="+mn-lt"/>
              </a:rPr>
              <a:t>xx. oktober 2024</a:t>
            </a:r>
            <a:endParaRPr lang="da-DK" i="1" dirty="0">
              <a:solidFill>
                <a:schemeClr val="bg1"/>
              </a:solidFill>
              <a:latin typeface="+mn-lt"/>
            </a:endParaRPr>
          </a:p>
        </p:txBody>
      </p:sp>
      <p:sp>
        <p:nvSpPr>
          <p:cNvPr id="4" name="Slide Number Placeholder 3">
            <a:extLst>
              <a:ext uri="{FF2B5EF4-FFF2-40B4-BE49-F238E27FC236}">
                <a16:creationId xmlns:a16="http://schemas.microsoft.com/office/drawing/2014/main" id="{5F2BDFC1-6FA3-4385-A591-8E18F20D0D52}"/>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1</a:t>
            </a:fld>
            <a:endParaRPr lang="da-DK" altLang="en-US">
              <a:solidFill>
                <a:schemeClr val="bg1">
                  <a:lumMod val="75000"/>
                </a:schemeClr>
              </a:solidFill>
            </a:endParaRPr>
          </a:p>
        </p:txBody>
      </p:sp>
      <p:pic>
        <p:nvPicPr>
          <p:cNvPr id="3" name="Billede 2">
            <a:extLst>
              <a:ext uri="{FF2B5EF4-FFF2-40B4-BE49-F238E27FC236}">
                <a16:creationId xmlns:a16="http://schemas.microsoft.com/office/drawing/2014/main" id="{074BCA77-ABCE-484E-B07E-B598D7C111D4}"/>
              </a:ext>
            </a:extLst>
          </p:cNvPr>
          <p:cNvPicPr>
            <a:picLocks noChangeAspect="1"/>
          </p:cNvPicPr>
          <p:nvPr/>
        </p:nvPicPr>
        <p:blipFill>
          <a:blip r:embed="rId4"/>
          <a:stretch>
            <a:fillRect/>
          </a:stretch>
        </p:blipFill>
        <p:spPr>
          <a:xfrm>
            <a:off x="10887415" y="5181664"/>
            <a:ext cx="932769" cy="951058"/>
          </a:xfrm>
          <a:prstGeom prst="rect">
            <a:avLst/>
          </a:prstGeom>
        </p:spPr>
      </p:pic>
    </p:spTree>
    <p:extLst>
      <p:ext uri="{BB962C8B-B14F-4D97-AF65-F5344CB8AC3E}">
        <p14:creationId xmlns:p14="http://schemas.microsoft.com/office/powerpoint/2010/main" val="7962092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76C56DA0-70AB-4AA6-9680-847F56BFC15B}"/>
              </a:ext>
            </a:extLst>
          </p:cNvPr>
          <p:cNvPicPr>
            <a:picLocks noChangeAspect="1"/>
          </p:cNvPicPr>
          <p:nvPr/>
        </p:nvPicPr>
        <p:blipFill>
          <a:blip r:embed="rId3"/>
          <a:stretch>
            <a:fillRect/>
          </a:stretch>
        </p:blipFill>
        <p:spPr>
          <a:xfrm>
            <a:off x="3204005" y="851759"/>
            <a:ext cx="8919487" cy="3903179"/>
          </a:xfrm>
          <a:prstGeom prst="rect">
            <a:avLst/>
          </a:prstGeom>
        </p:spPr>
      </p:pic>
      <p:sp>
        <p:nvSpPr>
          <p:cNvPr id="4" name="Rektangel 3">
            <a:extLst>
              <a:ext uri="{FF2B5EF4-FFF2-40B4-BE49-F238E27FC236}">
                <a16:creationId xmlns:a16="http://schemas.microsoft.com/office/drawing/2014/main" id="{8798A480-04FB-4F43-B1BB-1144FD178F80}"/>
              </a:ext>
            </a:extLst>
          </p:cNvPr>
          <p:cNvSpPr/>
          <p:nvPr/>
        </p:nvSpPr>
        <p:spPr>
          <a:xfrm>
            <a:off x="357862" y="905134"/>
            <a:ext cx="2846143" cy="5543268"/>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Pladsholder til tekst 2">
            <a:extLst>
              <a:ext uri="{FF2B5EF4-FFF2-40B4-BE49-F238E27FC236}">
                <a16:creationId xmlns:a16="http://schemas.microsoft.com/office/drawing/2014/main" id="{B4A95D60-256D-4D28-85F8-FC5BFDB67B65}"/>
              </a:ext>
            </a:extLst>
          </p:cNvPr>
          <p:cNvSpPr>
            <a:spLocks noGrp="1"/>
          </p:cNvSpPr>
          <p:nvPr>
            <p:ph type="body" idx="1"/>
          </p:nvPr>
        </p:nvSpPr>
        <p:spPr>
          <a:xfrm>
            <a:off x="448421" y="919077"/>
            <a:ext cx="2665027" cy="5515382"/>
          </a:xfrm>
        </p:spPr>
        <p:txBody>
          <a:bodyPr>
            <a:normAutofit lnSpcReduction="10000"/>
          </a:bodyPr>
          <a:lstStyle/>
          <a:p>
            <a:pPr marL="0" indent="0">
              <a:buNone/>
            </a:pPr>
            <a:r>
              <a:rPr lang="da-DK" dirty="0">
                <a:solidFill>
                  <a:schemeClr val="bg1"/>
                </a:solidFill>
              </a:rPr>
              <a:t>Forløbsplaner giver overblik alle dine patienter med iskæmisk hjertesygdom.</a:t>
            </a:r>
          </a:p>
          <a:p>
            <a:pPr marL="0" indent="0">
              <a:buNone/>
            </a:pPr>
            <a:endParaRPr lang="da-DK" sz="2000" dirty="0">
              <a:solidFill>
                <a:schemeClr val="bg1"/>
              </a:solidFill>
            </a:endParaRPr>
          </a:p>
          <a:p>
            <a:pPr marL="0" indent="0">
              <a:buNone/>
            </a:pPr>
            <a:r>
              <a:rPr lang="da-DK" sz="2400" dirty="0">
                <a:solidFill>
                  <a:schemeClr val="bg1"/>
                </a:solidFill>
              </a:rPr>
              <a:t>Ved at klikke på søjlen ‘Seneste årskontrol’ kan du fx få et hurtigt overblik om alle dine patienter med iskæmisk hjertesygdom har fået en årskontrol.</a:t>
            </a:r>
          </a:p>
        </p:txBody>
      </p:sp>
      <p:sp>
        <p:nvSpPr>
          <p:cNvPr id="6" name="Title 1">
            <a:extLst>
              <a:ext uri="{FF2B5EF4-FFF2-40B4-BE49-F238E27FC236}">
                <a16:creationId xmlns:a16="http://schemas.microsoft.com/office/drawing/2014/main" id="{89E907B4-3B0B-4F59-9791-F55D2EE32344}"/>
              </a:ext>
            </a:extLst>
          </p:cNvPr>
          <p:cNvSpPr>
            <a:spLocks noGrp="1"/>
          </p:cNvSpPr>
          <p:nvPr>
            <p:ph type="title"/>
          </p:nvPr>
        </p:nvSpPr>
        <p:spPr>
          <a:xfrm>
            <a:off x="308990" y="-69406"/>
            <a:ext cx="10797361" cy="921165"/>
          </a:xfrm>
        </p:spPr>
        <p:txBody>
          <a:bodyPr>
            <a:normAutofit/>
          </a:bodyPr>
          <a:lstStyle/>
          <a:p>
            <a:r>
              <a:rPr lang="da-DK" b="1" dirty="0">
                <a:solidFill>
                  <a:srgbClr val="297A77"/>
                </a:solidFill>
                <a:latin typeface="+mn-lt"/>
              </a:rPr>
              <a:t>Forløbsplansdata: Patientliste</a:t>
            </a:r>
          </a:p>
        </p:txBody>
      </p:sp>
      <p:sp>
        <p:nvSpPr>
          <p:cNvPr id="9" name="Ellipse 8">
            <a:extLst>
              <a:ext uri="{FF2B5EF4-FFF2-40B4-BE49-F238E27FC236}">
                <a16:creationId xmlns:a16="http://schemas.microsoft.com/office/drawing/2014/main" id="{5BA53E68-D109-4CC7-AE38-C5C2A2292610}"/>
              </a:ext>
            </a:extLst>
          </p:cNvPr>
          <p:cNvSpPr/>
          <p:nvPr/>
        </p:nvSpPr>
        <p:spPr>
          <a:xfrm>
            <a:off x="9917753" y="1785522"/>
            <a:ext cx="768545" cy="504883"/>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a-DK"/>
          </a:p>
        </p:txBody>
      </p:sp>
      <p:sp>
        <p:nvSpPr>
          <p:cNvPr id="10" name="Pil: nedad 9">
            <a:extLst>
              <a:ext uri="{FF2B5EF4-FFF2-40B4-BE49-F238E27FC236}">
                <a16:creationId xmlns:a16="http://schemas.microsoft.com/office/drawing/2014/main" id="{C6E18F80-7D83-4B08-B38B-66A5343549B0}"/>
              </a:ext>
            </a:extLst>
          </p:cNvPr>
          <p:cNvSpPr/>
          <p:nvPr/>
        </p:nvSpPr>
        <p:spPr>
          <a:xfrm rot="2107806">
            <a:off x="10441797" y="1047658"/>
            <a:ext cx="667568" cy="69711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2750801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r>
              <a:rPr lang="da-DK" b="1">
                <a:solidFill>
                  <a:srgbClr val="297A77"/>
                </a:solidFill>
                <a:latin typeface="+mn-lt"/>
              </a:rPr>
              <a:t>BLOK 1: BE</a:t>
            </a: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11</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757838" y="626814"/>
            <a:ext cx="9096376" cy="560437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4400" b="1" dirty="0">
                <a:cs typeface="Calibri"/>
              </a:rPr>
              <a:t>Blok 1: Monitorering og opfølgning</a:t>
            </a:r>
          </a:p>
          <a:p>
            <a:pPr marL="457200" lvl="1" indent="0">
              <a:buNone/>
            </a:pPr>
            <a:endParaRPr lang="da-DK" sz="2000" b="1" dirty="0">
              <a:cs typeface="Calibri"/>
            </a:endParaRPr>
          </a:p>
          <a:p>
            <a:pPr marL="0" indent="0">
              <a:buNone/>
            </a:pPr>
            <a:endParaRPr lang="da-DK" sz="2400" b="1" dirty="0">
              <a:cs typeface="Calibri"/>
            </a:endParaRPr>
          </a:p>
          <a:p>
            <a:pPr marL="0" indent="0">
              <a:buNone/>
            </a:pPr>
            <a:r>
              <a:rPr lang="da-DK" sz="2400" b="1" dirty="0">
                <a:cs typeface="Calibri"/>
              </a:rPr>
              <a:t>Samlet tid: 45 min. herunder</a:t>
            </a:r>
          </a:p>
          <a:p>
            <a:pPr marL="0" indent="0">
              <a:buNone/>
            </a:pPr>
            <a:r>
              <a:rPr lang="da-DK" sz="2000" b="1" dirty="0">
                <a:cs typeface="Calibri"/>
              </a:rPr>
              <a:t>Gruppearbejde 25 min.</a:t>
            </a:r>
          </a:p>
          <a:p>
            <a:pPr marL="0" indent="0">
              <a:buNone/>
            </a:pPr>
            <a:endParaRPr lang="da-DK" sz="3600" b="1" dirty="0">
              <a:cs typeface="Calibri"/>
            </a:endParaRPr>
          </a:p>
          <a:p>
            <a:pPr marL="0" indent="0">
              <a:buNone/>
            </a:pPr>
            <a:r>
              <a:rPr lang="da-DK" sz="2000" b="1" dirty="0">
                <a:cs typeface="Calibri"/>
              </a:rPr>
              <a:t>Her skal I </a:t>
            </a:r>
            <a:r>
              <a:rPr lang="da-DK" sz="2000" b="1" u="sng" dirty="0">
                <a:cs typeface="Calibri"/>
              </a:rPr>
              <a:t>ikke</a:t>
            </a:r>
            <a:r>
              <a:rPr lang="da-DK" sz="2000" b="1" dirty="0">
                <a:cs typeface="Calibri"/>
              </a:rPr>
              <a:t> sidde sammen med kolleger fra egen praksis</a:t>
            </a:r>
          </a:p>
        </p:txBody>
      </p:sp>
    </p:spTree>
    <p:extLst>
      <p:ext uri="{BB962C8B-B14F-4D97-AF65-F5344CB8AC3E}">
        <p14:creationId xmlns:p14="http://schemas.microsoft.com/office/powerpoint/2010/main" val="5443417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660CB8B6-42A6-2C9A-D8E9-2B1DADBE1677}"/>
              </a:ext>
            </a:extLst>
          </p:cNvPr>
          <p:cNvPicPr>
            <a:picLocks noChangeAspect="1"/>
          </p:cNvPicPr>
          <p:nvPr/>
        </p:nvPicPr>
        <p:blipFill>
          <a:blip r:embed="rId3"/>
          <a:stretch>
            <a:fillRect/>
          </a:stretch>
        </p:blipFill>
        <p:spPr>
          <a:xfrm>
            <a:off x="426158" y="650383"/>
            <a:ext cx="11339684" cy="5415547"/>
          </a:xfrm>
          <a:prstGeom prst="rect">
            <a:avLst/>
          </a:prstGeom>
        </p:spPr>
      </p:pic>
    </p:spTree>
    <p:extLst>
      <p:ext uri="{BB962C8B-B14F-4D97-AF65-F5344CB8AC3E}">
        <p14:creationId xmlns:p14="http://schemas.microsoft.com/office/powerpoint/2010/main" val="3640273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6" y="-55865"/>
            <a:ext cx="9552966" cy="1084296"/>
          </a:xfrm>
        </p:spPr>
        <p:txBody>
          <a:bodyPr>
            <a:normAutofit/>
          </a:bodyPr>
          <a:lstStyle/>
          <a:p>
            <a:r>
              <a:rPr lang="da-DK" b="1" dirty="0">
                <a:solidFill>
                  <a:srgbClr val="297A77"/>
                </a:solidFill>
                <a:latin typeface="+mn-lt"/>
              </a:rPr>
              <a:t>Forklaringer til grafen om årskontroller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6" y="1028431"/>
            <a:ext cx="9784772" cy="5395937"/>
          </a:xfrm>
        </p:spPr>
        <p:txBody>
          <a:bodyPr>
            <a:noAutofit/>
          </a:bodyPr>
          <a:lstStyle/>
          <a:p>
            <a:pPr marL="0" indent="0">
              <a:lnSpc>
                <a:spcPct val="100000"/>
              </a:lnSpc>
              <a:buNone/>
            </a:pPr>
            <a:r>
              <a:rPr lang="da-DK" sz="1600" b="1" dirty="0"/>
              <a:t>Hvordan er patienter med IHS er trukket ud?</a:t>
            </a:r>
          </a:p>
          <a:p>
            <a:pPr marL="0" indent="0">
              <a:lnSpc>
                <a:spcPct val="100000"/>
              </a:lnSpc>
              <a:buNone/>
            </a:pPr>
            <a:r>
              <a:rPr lang="da-DK" sz="1600" dirty="0"/>
              <a:t>Diagnoserne K74, K75, K76 inden for de sidste 3 år.  </a:t>
            </a:r>
          </a:p>
          <a:p>
            <a:pPr>
              <a:lnSpc>
                <a:spcPct val="100000"/>
              </a:lnSpc>
              <a:buFont typeface="Wingdings" panose="05000000000000000000" pitchFamily="2" charset="2"/>
              <a:buChar char="§"/>
            </a:pPr>
            <a:r>
              <a:rPr lang="da-DK" sz="1600" b="1" i="1" dirty="0">
                <a:solidFill>
                  <a:srgbClr val="297A77"/>
                </a:solidFill>
              </a:rPr>
              <a:t>Forkert kodet</a:t>
            </a:r>
            <a:r>
              <a:rPr lang="da-DK" sz="1600" i="1" dirty="0"/>
              <a:t>:</a:t>
            </a:r>
            <a:r>
              <a:rPr lang="da-DK" sz="1600" dirty="0"/>
              <a:t> Diagnosen kan være kommet ind i dit lægepraksissystem (LPS) via en epikrise, fordi pt. har været på sygehuset og fået en diagnose der, som dit LPS har oversat til en ICPC diagnose, da den læste ICD10 koden og epikrisen ind. - FNUX diagnoser tæller også med.  </a:t>
            </a:r>
          </a:p>
          <a:p>
            <a:pPr>
              <a:lnSpc>
                <a:spcPct val="100000"/>
              </a:lnSpc>
              <a:buFont typeface="Wingdings" panose="05000000000000000000" pitchFamily="2" charset="2"/>
              <a:buChar char="§"/>
            </a:pPr>
            <a:r>
              <a:rPr lang="da-DK" sz="1600" b="1" i="1" dirty="0">
                <a:solidFill>
                  <a:srgbClr val="297A77"/>
                </a:solidFill>
              </a:rPr>
              <a:t>Ikke kodet</a:t>
            </a:r>
            <a:r>
              <a:rPr lang="da-DK" sz="1600" i="1" dirty="0"/>
              <a:t>: </a:t>
            </a:r>
            <a:r>
              <a:rPr lang="da-DK" sz="1600" dirty="0"/>
              <a:t>Hvis ikke diagnosen er kodet af praksis eller importeret bliver patienten ikke medtaget i udtrækket</a:t>
            </a:r>
          </a:p>
          <a:p>
            <a:pPr marL="0" indent="0">
              <a:lnSpc>
                <a:spcPct val="100000"/>
              </a:lnSpc>
              <a:buNone/>
            </a:pPr>
            <a:r>
              <a:rPr lang="da-DK" sz="1400" dirty="0"/>
              <a:t>(OBS i forhold til forløbsplaner: Hvis patienten både har hjertekarsygdom/ hypertension/hyperkolesterolæmi OG diabetes type 2 – så får patienten en diabetes plan og kan ikke få en hjerteplan. Alle parametre i en hjerteplan er implementeret i diabetes planen)</a:t>
            </a:r>
          </a:p>
          <a:p>
            <a:pPr marL="0" indent="0">
              <a:lnSpc>
                <a:spcPct val="100000"/>
              </a:lnSpc>
              <a:buNone/>
            </a:pPr>
            <a:r>
              <a:rPr lang="da-DK" sz="1600" b="1" dirty="0"/>
              <a:t>Er det kun patienter der er i live tilmeldt praksis der er med i udtrækket?</a:t>
            </a:r>
          </a:p>
          <a:p>
            <a:pPr>
              <a:lnSpc>
                <a:spcPct val="100000"/>
              </a:lnSpc>
              <a:buFont typeface="Wingdings" panose="05000000000000000000" pitchFamily="2" charset="2"/>
              <a:buChar char="§"/>
            </a:pPr>
            <a:r>
              <a:rPr lang="da-DK" sz="1600" b="1" dirty="0">
                <a:solidFill>
                  <a:srgbClr val="297A77"/>
                </a:solidFill>
              </a:rPr>
              <a:t>Ja</a:t>
            </a:r>
            <a:r>
              <a:rPr lang="da-DK" sz="1600" dirty="0"/>
              <a:t> (kræver en løbende opdatering af patientlisten, bliver dog snart automatisk)</a:t>
            </a:r>
          </a:p>
          <a:p>
            <a:pPr marL="0" indent="0">
              <a:lnSpc>
                <a:spcPct val="100000"/>
              </a:lnSpc>
              <a:buNone/>
            </a:pPr>
            <a:r>
              <a:rPr lang="da-DK" sz="1600" b="1" dirty="0"/>
              <a:t>Hvorfor er der valgt de sidste 18 måneder?</a:t>
            </a:r>
          </a:p>
          <a:p>
            <a:pPr>
              <a:lnSpc>
                <a:spcPct val="100000"/>
              </a:lnSpc>
              <a:buFont typeface="Wingdings" panose="05000000000000000000" pitchFamily="2" charset="2"/>
              <a:buChar char="§"/>
            </a:pPr>
            <a:r>
              <a:rPr lang="da-DK" sz="1600" dirty="0"/>
              <a:t>Hvis patienterne først bestiller tid til årsstatus når der er gået et år, vil der være en del hvor årskontrollen bliver forsinket men alligevel gennemføres inden for 18 måneder, hvilket vurderes at være en passende sikkerhedsmargin</a:t>
            </a:r>
          </a:p>
          <a:p>
            <a:pPr marL="0" indent="0">
              <a:lnSpc>
                <a:spcPct val="100000"/>
              </a:lnSpc>
              <a:buNone/>
            </a:pPr>
            <a:r>
              <a:rPr lang="da-DK" sz="1600" b="1" dirty="0"/>
              <a:t>Hvornår registreres det at patienter har modtaget en 0120 ydelse?</a:t>
            </a:r>
          </a:p>
          <a:p>
            <a:pPr>
              <a:lnSpc>
                <a:spcPct val="100000"/>
              </a:lnSpc>
              <a:buFont typeface="Wingdings" panose="05000000000000000000" pitchFamily="2" charset="2"/>
              <a:buChar char="§"/>
            </a:pPr>
            <a:r>
              <a:rPr lang="da-DK" sz="1600" dirty="0"/>
              <a:t>Hvis der for patienten er registreret en IHS diagnose (</a:t>
            </a:r>
            <a:r>
              <a:rPr lang="da-DK" sz="1600" dirty="0">
                <a:solidFill>
                  <a:srgbClr val="000000"/>
                </a:solidFill>
                <a:effectLst/>
                <a:latin typeface="Calibri" panose="020F0502020204030204" pitchFamily="34" charset="0"/>
                <a:ea typeface="Times New Roman" panose="02020603050405020304" pitchFamily="18" charset="0"/>
              </a:rPr>
              <a:t>Angina pectoris (K74), AMI (K75) og ISH (K76)</a:t>
            </a:r>
            <a:r>
              <a:rPr lang="da-DK" sz="1600" dirty="0"/>
              <a:t>) inden for    +/- 7 dage fra en 0120 ydelse</a:t>
            </a:r>
          </a:p>
          <a:p>
            <a:pPr marL="0" indent="0">
              <a:lnSpc>
                <a:spcPct val="100000"/>
              </a:lnSpc>
              <a:buNone/>
            </a:pPr>
            <a:endParaRPr lang="da-DK" sz="1600" dirty="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13</a:t>
            </a:fld>
            <a:endParaRPr lang="da-DK" altLang="en-US">
              <a:solidFill>
                <a:schemeClr val="bg1"/>
              </a:solidFill>
            </a:endParaRPr>
          </a:p>
        </p:txBody>
      </p:sp>
    </p:spTree>
    <p:extLst>
      <p:ext uri="{BB962C8B-B14F-4D97-AF65-F5344CB8AC3E}">
        <p14:creationId xmlns:p14="http://schemas.microsoft.com/office/powerpoint/2010/main" val="26217087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39302" y="181624"/>
            <a:ext cx="10981983" cy="1084296"/>
          </a:xfrm>
        </p:spPr>
        <p:txBody>
          <a:bodyPr>
            <a:normAutofit/>
          </a:bodyPr>
          <a:lstStyle/>
          <a:p>
            <a:r>
              <a:rPr lang="da-DK" b="1" dirty="0">
                <a:solidFill>
                  <a:srgbClr val="297A77"/>
                </a:solidFill>
                <a:latin typeface="+mn-lt"/>
              </a:rPr>
              <a:t>Tre mulige forklaringer på variation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167319"/>
            <a:ext cx="9185480" cy="5009644"/>
          </a:xfrm>
        </p:spPr>
        <p:txBody>
          <a:bodyPr>
            <a:normAutofit/>
          </a:bodyPr>
          <a:lstStyle/>
          <a:p>
            <a:pPr>
              <a:lnSpc>
                <a:spcPct val="100000"/>
              </a:lnSpc>
            </a:pPr>
            <a:r>
              <a:rPr lang="da-DK" sz="3200" dirty="0"/>
              <a:t>Forskel i patientpopulation </a:t>
            </a:r>
          </a:p>
          <a:p>
            <a:pPr>
              <a:lnSpc>
                <a:spcPct val="100000"/>
              </a:lnSpc>
            </a:pPr>
            <a:r>
              <a:rPr lang="da-DK" sz="3200" dirty="0"/>
              <a:t>Usikker måling </a:t>
            </a:r>
            <a:r>
              <a:rPr lang="da-DK" sz="3200" dirty="0" err="1"/>
              <a:t>pga</a:t>
            </a:r>
            <a:r>
              <a:rPr lang="da-DK" sz="3200" dirty="0"/>
              <a:t> få patienter</a:t>
            </a:r>
          </a:p>
          <a:p>
            <a:pPr>
              <a:lnSpc>
                <a:spcPct val="100000"/>
              </a:lnSpc>
            </a:pPr>
            <a:r>
              <a:rPr lang="da-DK" sz="3200" b="1" dirty="0"/>
              <a:t>Forskel i klinisk praksis </a:t>
            </a:r>
          </a:p>
          <a:p>
            <a:pPr marL="0" indent="0">
              <a:lnSpc>
                <a:spcPct val="100000"/>
              </a:lnSpc>
              <a:buNone/>
            </a:pPr>
            <a:endParaRPr lang="da-DK" sz="3200" dirty="0"/>
          </a:p>
          <a:p>
            <a:pPr marL="0" indent="0">
              <a:lnSpc>
                <a:spcPct val="100000"/>
              </a:lnSpc>
              <a:buNone/>
            </a:pPr>
            <a:r>
              <a:rPr lang="da-DK" sz="3200" dirty="0"/>
              <a:t>Derudover: Fejlkodning</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14</a:t>
            </a:fld>
            <a:endParaRPr lang="da-DK" altLang="en-US">
              <a:solidFill>
                <a:schemeClr val="bg1"/>
              </a:solidFill>
            </a:endParaRPr>
          </a:p>
        </p:txBody>
      </p:sp>
    </p:spTree>
    <p:extLst>
      <p:ext uri="{BB962C8B-B14F-4D97-AF65-F5344CB8AC3E}">
        <p14:creationId xmlns:p14="http://schemas.microsoft.com/office/powerpoint/2010/main" val="2034964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8983" y="7714"/>
            <a:ext cx="9129149" cy="1325563"/>
          </a:xfrm>
        </p:spPr>
        <p:txBody>
          <a:bodyPr>
            <a:normAutofit/>
          </a:bodyPr>
          <a:lstStyle/>
          <a:p>
            <a:r>
              <a:rPr lang="da-DK" b="1" dirty="0">
                <a:solidFill>
                  <a:srgbClr val="297A77"/>
                </a:solidFill>
                <a:latin typeface="+mn-lt"/>
              </a:rPr>
              <a:t>Gruppedrøftelser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35379" y="1333277"/>
            <a:ext cx="9081761" cy="4679980"/>
          </a:xfrm>
        </p:spPr>
        <p:txBody>
          <a:bodyPr>
            <a:noAutofit/>
          </a:bodyPr>
          <a:lstStyle/>
          <a:p>
            <a:pPr marL="0" indent="0">
              <a:buClr>
                <a:srgbClr val="297A77"/>
              </a:buClr>
              <a:buSzPct val="105000"/>
              <a:buNone/>
            </a:pPr>
            <a:r>
              <a:rPr lang="da-DK" sz="3200" b="1" dirty="0">
                <a:solidFill>
                  <a:srgbClr val="297A77"/>
                </a:solidFill>
                <a:ea typeface="+mj-ea"/>
                <a:cs typeface="+mj-cs"/>
              </a:rPr>
              <a:t>Drøft i grupper:</a:t>
            </a:r>
          </a:p>
          <a:p>
            <a:pPr marL="514350" indent="-514350">
              <a:buFont typeface="+mj-lt"/>
              <a:buAutoNum type="arabicPeriod"/>
            </a:pPr>
            <a:r>
              <a:rPr lang="da-DK" sz="3200" dirty="0"/>
              <a:t>Hvilken rolle har praksispersonale og læger i forløbet af årlig statusundersøgelse i jeres praksis og hvad laver de? (Tidsbestilling – lab prøver – svar – statuskonsultation)</a:t>
            </a:r>
          </a:p>
          <a:p>
            <a:pPr marL="514350" indent="-514350">
              <a:buFont typeface="+mj-lt"/>
              <a:buAutoNum type="arabicPeriod"/>
            </a:pPr>
            <a:r>
              <a:rPr lang="da-DK" sz="3200" dirty="0"/>
              <a:t>Hvordan sikrer jeres praksis at alle relevante patienter tilbydes og får foretaget årlig opfølgning?</a:t>
            </a:r>
          </a:p>
          <a:p>
            <a:pPr marL="0" indent="0">
              <a:lnSpc>
                <a:spcPct val="100000"/>
              </a:lnSpc>
              <a:buClr>
                <a:srgbClr val="297A77"/>
              </a:buClr>
              <a:buSzPct val="105000"/>
              <a:buNone/>
            </a:pPr>
            <a:endParaRPr lang="da-DK" sz="3200" dirty="0"/>
          </a:p>
          <a:p>
            <a:pPr marL="0" indent="0">
              <a:buClr>
                <a:srgbClr val="297A77"/>
              </a:buClr>
              <a:buSzPct val="105000"/>
              <a:buNone/>
            </a:pPr>
            <a:endParaRPr lang="da-DK" sz="3200" dirty="0"/>
          </a:p>
          <a:p>
            <a:pPr marL="0" indent="0">
              <a:buNone/>
            </a:pPr>
            <a:r>
              <a:rPr lang="da-DK" sz="3200" dirty="0"/>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buNone/>
            </a:pPr>
            <a:endParaRPr lang="da-DK" sz="3200" dirty="0"/>
          </a:p>
          <a:p>
            <a:pPr marL="0" indent="0">
              <a:buNone/>
            </a:pPr>
            <a:endParaRPr lang="da-DK" sz="3200" b="1" dirty="0">
              <a:solidFill>
                <a:srgbClr val="297A77"/>
              </a:solidFill>
              <a:latin typeface="+mn-lt"/>
            </a:endParaRPr>
          </a:p>
          <a:p>
            <a:pPr marL="0" indent="0">
              <a:buNone/>
            </a:pPr>
            <a:endParaRPr lang="da-DK" sz="32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15</a:t>
            </a:fld>
            <a:endParaRPr lang="da-DK" altLang="en-US">
              <a:solidFill>
                <a:schemeClr val="bg1"/>
              </a:solidFill>
            </a:endParaRPr>
          </a:p>
        </p:txBody>
      </p:sp>
      <p:pic>
        <p:nvPicPr>
          <p:cNvPr id="9" name="Billede 8">
            <a:extLst>
              <a:ext uri="{FF2B5EF4-FFF2-40B4-BE49-F238E27FC236}">
                <a16:creationId xmlns:a16="http://schemas.microsoft.com/office/drawing/2014/main" id="{6BB481EF-7AA5-495E-86E8-80605E53AABC}"/>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8354720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D7B4377E-0A7A-AEBD-1708-EEF44F75DCA8}"/>
              </a:ext>
            </a:extLst>
          </p:cNvPr>
          <p:cNvPicPr>
            <a:picLocks noChangeAspect="1"/>
          </p:cNvPicPr>
          <p:nvPr/>
        </p:nvPicPr>
        <p:blipFill>
          <a:blip r:embed="rId3"/>
          <a:stretch>
            <a:fillRect/>
          </a:stretch>
        </p:blipFill>
        <p:spPr>
          <a:xfrm>
            <a:off x="488435" y="783922"/>
            <a:ext cx="11215129" cy="5290155"/>
          </a:xfrm>
          <a:prstGeom prst="rect">
            <a:avLst/>
          </a:prstGeom>
        </p:spPr>
      </p:pic>
    </p:spTree>
    <p:extLst>
      <p:ext uri="{BB962C8B-B14F-4D97-AF65-F5344CB8AC3E}">
        <p14:creationId xmlns:p14="http://schemas.microsoft.com/office/powerpoint/2010/main" val="2009704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6" y="-55865"/>
            <a:ext cx="9552966" cy="1084296"/>
          </a:xfrm>
        </p:spPr>
        <p:txBody>
          <a:bodyPr>
            <a:normAutofit fontScale="90000"/>
          </a:bodyPr>
          <a:lstStyle/>
          <a:p>
            <a:r>
              <a:rPr lang="da-DK" b="1" dirty="0">
                <a:solidFill>
                  <a:srgbClr val="297A77"/>
                </a:solidFill>
                <a:latin typeface="+mn-lt"/>
              </a:rPr>
              <a:t>Forklaringer til grafen om hjemmeblodtryk</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6" y="1028431"/>
            <a:ext cx="9784772" cy="5395937"/>
          </a:xfrm>
        </p:spPr>
        <p:txBody>
          <a:bodyPr>
            <a:noAutofit/>
          </a:bodyPr>
          <a:lstStyle/>
          <a:p>
            <a:pPr marL="0" indent="0">
              <a:lnSpc>
                <a:spcPct val="100000"/>
              </a:lnSpc>
              <a:buNone/>
            </a:pPr>
            <a:r>
              <a:rPr lang="da-DK" sz="3200" b="1" dirty="0"/>
              <a:t>Manglende registrering</a:t>
            </a:r>
          </a:p>
          <a:p>
            <a:pPr>
              <a:lnSpc>
                <a:spcPct val="100000"/>
              </a:lnSpc>
              <a:buFont typeface="Wingdings" panose="05000000000000000000" pitchFamily="2" charset="2"/>
              <a:buChar char="§"/>
            </a:pPr>
            <a:r>
              <a:rPr lang="da-DK" sz="3200" dirty="0"/>
              <a:t>Den korrekte kode er MCS88019, der registreres automatiske ved brug af web patient skemaet. </a:t>
            </a:r>
          </a:p>
          <a:p>
            <a:pPr>
              <a:lnSpc>
                <a:spcPct val="100000"/>
              </a:lnSpc>
              <a:buFont typeface="Wingdings" panose="05000000000000000000" pitchFamily="2" charset="2"/>
              <a:buChar char="§"/>
            </a:pPr>
            <a:r>
              <a:rPr lang="da-DK" sz="3200" dirty="0"/>
              <a:t>Hvis målingen IKKE registreres via Web skema, kan indtastningen enten mangle eller ske med en forkert kode. </a:t>
            </a:r>
          </a:p>
          <a:p>
            <a:pPr>
              <a:lnSpc>
                <a:spcPct val="100000"/>
              </a:lnSpc>
              <a:buFont typeface="Wingdings" panose="05000000000000000000" pitchFamily="2" charset="2"/>
              <a:buChar char="§"/>
            </a:pPr>
            <a:r>
              <a:rPr lang="da-DK" sz="3200" dirty="0"/>
              <a:t>Hvis der findes både konsultation blodtryk og hjemmeblodtryk samme dag, anvendes hjemme blodtryk.</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17</a:t>
            </a:fld>
            <a:endParaRPr lang="da-DK" altLang="en-US">
              <a:solidFill>
                <a:schemeClr val="bg1"/>
              </a:solidFill>
            </a:endParaRPr>
          </a:p>
        </p:txBody>
      </p:sp>
    </p:spTree>
    <p:extLst>
      <p:ext uri="{BB962C8B-B14F-4D97-AF65-F5344CB8AC3E}">
        <p14:creationId xmlns:p14="http://schemas.microsoft.com/office/powerpoint/2010/main" val="2466814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8983" y="7714"/>
            <a:ext cx="9129149" cy="1325563"/>
          </a:xfrm>
        </p:spPr>
        <p:txBody>
          <a:bodyPr>
            <a:normAutofit/>
          </a:bodyPr>
          <a:lstStyle/>
          <a:p>
            <a:r>
              <a:rPr lang="da-DK" b="1" dirty="0">
                <a:solidFill>
                  <a:srgbClr val="297A77"/>
                </a:solidFill>
                <a:latin typeface="+mn-lt"/>
              </a:rPr>
              <a:t>Gruppedrøftelser (5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35379" y="1333277"/>
            <a:ext cx="9081761" cy="4679980"/>
          </a:xfrm>
        </p:spPr>
        <p:txBody>
          <a:bodyPr>
            <a:noAutofit/>
          </a:bodyPr>
          <a:lstStyle/>
          <a:p>
            <a:pPr marL="0" indent="0">
              <a:buClr>
                <a:srgbClr val="297A77"/>
              </a:buClr>
              <a:buSzPct val="105000"/>
              <a:buNone/>
            </a:pPr>
            <a:r>
              <a:rPr lang="da-DK" sz="3200" b="1" dirty="0">
                <a:solidFill>
                  <a:srgbClr val="297A77"/>
                </a:solidFill>
                <a:ea typeface="+mj-ea"/>
                <a:cs typeface="+mj-cs"/>
              </a:rPr>
              <a:t>Drøft i grupper:</a:t>
            </a:r>
          </a:p>
          <a:p>
            <a:pPr marL="514350" indent="-514350">
              <a:buFont typeface="+mj-lt"/>
              <a:buAutoNum type="arabicPeriod"/>
            </a:pPr>
            <a:r>
              <a:rPr lang="da-DK" sz="3200" dirty="0"/>
              <a:t>Er hjemme BT måling blevet standard ved udredning og behandlingen af IHS? </a:t>
            </a:r>
          </a:p>
          <a:p>
            <a:pPr marL="0" indent="0">
              <a:buClr>
                <a:srgbClr val="297A77"/>
              </a:buClr>
              <a:buSzPct val="105000"/>
              <a:buNone/>
            </a:pPr>
            <a:endParaRPr lang="da-DK" sz="3200" dirty="0"/>
          </a:p>
          <a:p>
            <a:pPr marL="0" indent="0">
              <a:buNone/>
            </a:pPr>
            <a:r>
              <a:rPr lang="da-DK" sz="3200" dirty="0"/>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buNone/>
            </a:pPr>
            <a:endParaRPr lang="da-DK" sz="3200" dirty="0"/>
          </a:p>
          <a:p>
            <a:pPr marL="0" indent="0">
              <a:buNone/>
            </a:pPr>
            <a:endParaRPr lang="da-DK" sz="3200" b="1" dirty="0">
              <a:solidFill>
                <a:srgbClr val="297A77"/>
              </a:solidFill>
              <a:latin typeface="+mn-lt"/>
            </a:endParaRPr>
          </a:p>
          <a:p>
            <a:pPr marL="0" indent="0">
              <a:buNone/>
            </a:pPr>
            <a:endParaRPr lang="da-DK" sz="32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18</a:t>
            </a:fld>
            <a:endParaRPr lang="da-DK" altLang="en-US">
              <a:solidFill>
                <a:schemeClr val="bg1"/>
              </a:solidFill>
            </a:endParaRPr>
          </a:p>
        </p:txBody>
      </p:sp>
      <p:pic>
        <p:nvPicPr>
          <p:cNvPr id="9" name="Billede 8">
            <a:extLst>
              <a:ext uri="{FF2B5EF4-FFF2-40B4-BE49-F238E27FC236}">
                <a16:creationId xmlns:a16="http://schemas.microsoft.com/office/drawing/2014/main" id="{6BB481EF-7AA5-495E-86E8-80605E53AABC}"/>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331396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23B980C9-7A5C-E247-92ED-71723D081EDC}"/>
              </a:ext>
            </a:extLst>
          </p:cNvPr>
          <p:cNvPicPr>
            <a:picLocks noChangeAspect="1"/>
          </p:cNvPicPr>
          <p:nvPr/>
        </p:nvPicPr>
        <p:blipFill>
          <a:blip r:embed="rId3"/>
          <a:stretch>
            <a:fillRect/>
          </a:stretch>
        </p:blipFill>
        <p:spPr>
          <a:xfrm>
            <a:off x="583488" y="1303841"/>
            <a:ext cx="11179568" cy="4250318"/>
          </a:xfrm>
          <a:prstGeom prst="rect">
            <a:avLst/>
          </a:prstGeom>
        </p:spPr>
      </p:pic>
    </p:spTree>
    <p:extLst>
      <p:ext uri="{BB962C8B-B14F-4D97-AF65-F5344CB8AC3E}">
        <p14:creationId xmlns:p14="http://schemas.microsoft.com/office/powerpoint/2010/main" val="1408135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6" y="365125"/>
            <a:ext cx="10633364" cy="1325563"/>
          </a:xfrm>
        </p:spPr>
        <p:txBody>
          <a:bodyPr>
            <a:normAutofit/>
          </a:bodyPr>
          <a:lstStyle/>
          <a:p>
            <a:r>
              <a:rPr lang="da-DK" b="1">
                <a:solidFill>
                  <a:srgbClr val="297A77"/>
                </a:solidFill>
                <a:latin typeface="+mn-lt"/>
              </a:rPr>
              <a:t>Formål med dagens møde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468877"/>
            <a:ext cx="8802599" cy="5023998"/>
          </a:xfrm>
        </p:spPr>
        <p:txBody>
          <a:bodyPr>
            <a:normAutofit/>
          </a:bodyPr>
          <a:lstStyle/>
          <a:p>
            <a:r>
              <a:rPr lang="da-DK" sz="2800" dirty="0"/>
              <a:t>Få tal for </a:t>
            </a:r>
            <a:r>
              <a:rPr lang="da-DK" dirty="0"/>
              <a:t>monitoreringen og behandlingen af vores patienter med iskæmisk hjertesygdom</a:t>
            </a:r>
            <a:r>
              <a:rPr lang="da-DK" sz="2800" dirty="0"/>
              <a:t> i klyngen og i egen praksis.</a:t>
            </a:r>
          </a:p>
          <a:p>
            <a:endParaRPr lang="da-DK" sz="2800" dirty="0"/>
          </a:p>
          <a:p>
            <a:r>
              <a:rPr lang="da-DK" sz="2800" dirty="0"/>
              <a:t>Diskutere hvordan </a:t>
            </a:r>
            <a:r>
              <a:rPr lang="da-DK" dirty="0"/>
              <a:t>den årlige status er tilrettelagt og hvordan den medicinske behandling foregår. </a:t>
            </a:r>
          </a:p>
          <a:p>
            <a:pPr marL="0" indent="0">
              <a:buNone/>
            </a:pPr>
            <a:endParaRPr lang="da-DK" sz="2800" dirty="0"/>
          </a:p>
          <a:p>
            <a:r>
              <a:rPr lang="da-DK" sz="2800" dirty="0"/>
              <a:t>Overveje om der er elementer vi skal justere i vores </a:t>
            </a:r>
            <a:r>
              <a:rPr lang="da-DK" sz="2800"/>
              <a:t>egen praksis. </a:t>
            </a:r>
            <a:endParaRPr lang="da-DK" sz="2800" dirty="0"/>
          </a:p>
          <a:p>
            <a:pPr marL="0" indent="0">
              <a:buNone/>
            </a:pPr>
            <a:endParaRPr lang="da-DK"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a:t>
            </a:fld>
            <a:endParaRPr lang="da-DK" altLang="en-US">
              <a:solidFill>
                <a:schemeClr val="bg1"/>
              </a:solidFill>
            </a:endParaRPr>
          </a:p>
        </p:txBody>
      </p:sp>
    </p:spTree>
    <p:extLst>
      <p:ext uri="{BB962C8B-B14F-4D97-AF65-F5344CB8AC3E}">
        <p14:creationId xmlns:p14="http://schemas.microsoft.com/office/powerpoint/2010/main" val="34333912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1EDDBC43-8556-3FAF-1859-B51801326BCF}"/>
              </a:ext>
            </a:extLst>
          </p:cNvPr>
          <p:cNvPicPr>
            <a:picLocks noChangeAspect="1"/>
          </p:cNvPicPr>
          <p:nvPr/>
        </p:nvPicPr>
        <p:blipFill>
          <a:blip r:embed="rId3"/>
          <a:stretch>
            <a:fillRect/>
          </a:stretch>
        </p:blipFill>
        <p:spPr>
          <a:xfrm>
            <a:off x="409794" y="1300766"/>
            <a:ext cx="11372411" cy="4089676"/>
          </a:xfrm>
          <a:prstGeom prst="rect">
            <a:avLst/>
          </a:prstGeom>
        </p:spPr>
      </p:pic>
    </p:spTree>
    <p:extLst>
      <p:ext uri="{BB962C8B-B14F-4D97-AF65-F5344CB8AC3E}">
        <p14:creationId xmlns:p14="http://schemas.microsoft.com/office/powerpoint/2010/main" val="12557671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3C111827-341E-E512-8042-803F139209F5}"/>
              </a:ext>
            </a:extLst>
          </p:cNvPr>
          <p:cNvPicPr>
            <a:picLocks noChangeAspect="1"/>
          </p:cNvPicPr>
          <p:nvPr/>
        </p:nvPicPr>
        <p:blipFill>
          <a:blip r:embed="rId3"/>
          <a:stretch>
            <a:fillRect/>
          </a:stretch>
        </p:blipFill>
        <p:spPr>
          <a:xfrm>
            <a:off x="195846" y="1378040"/>
            <a:ext cx="11800308" cy="3968245"/>
          </a:xfrm>
          <a:prstGeom prst="rect">
            <a:avLst/>
          </a:prstGeom>
        </p:spPr>
      </p:pic>
    </p:spTree>
    <p:extLst>
      <p:ext uri="{BB962C8B-B14F-4D97-AF65-F5344CB8AC3E}">
        <p14:creationId xmlns:p14="http://schemas.microsoft.com/office/powerpoint/2010/main" val="810545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371816" y="-55865"/>
            <a:ext cx="9552966" cy="1084296"/>
          </a:xfrm>
        </p:spPr>
        <p:txBody>
          <a:bodyPr>
            <a:normAutofit fontScale="90000"/>
          </a:bodyPr>
          <a:lstStyle/>
          <a:p>
            <a:r>
              <a:rPr lang="da-DK" b="1" dirty="0">
                <a:solidFill>
                  <a:srgbClr val="297A77"/>
                </a:solidFill>
                <a:latin typeface="+mn-lt"/>
              </a:rPr>
              <a:t>Forklaringer til grafen om U-</a:t>
            </a:r>
            <a:r>
              <a:rPr lang="da-DK" b="1" dirty="0" err="1">
                <a:solidFill>
                  <a:srgbClr val="297A77"/>
                </a:solidFill>
                <a:latin typeface="+mn-lt"/>
              </a:rPr>
              <a:t>alb</a:t>
            </a:r>
            <a:r>
              <a:rPr lang="da-DK" b="1" dirty="0">
                <a:solidFill>
                  <a:srgbClr val="297A77"/>
                </a:solidFill>
                <a:latin typeface="+mn-lt"/>
              </a:rPr>
              <a:t>/</a:t>
            </a:r>
            <a:r>
              <a:rPr lang="da-DK" b="1" dirty="0" err="1">
                <a:solidFill>
                  <a:srgbClr val="297A77"/>
                </a:solidFill>
                <a:latin typeface="+mn-lt"/>
              </a:rPr>
              <a:t>creatinin</a:t>
            </a:r>
            <a:endParaRPr lang="da-DK" b="1" dirty="0">
              <a:solidFill>
                <a:srgbClr val="297A77"/>
              </a:solidFill>
              <a:latin typeface="+mn-lt"/>
            </a:endParaRP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371816" y="1028431"/>
            <a:ext cx="9552966" cy="5395937"/>
          </a:xfrm>
        </p:spPr>
        <p:txBody>
          <a:bodyPr>
            <a:noAutofit/>
          </a:bodyPr>
          <a:lstStyle/>
          <a:p>
            <a:pPr marL="0" indent="0">
              <a:lnSpc>
                <a:spcPct val="100000"/>
              </a:lnSpc>
              <a:buNone/>
            </a:pPr>
            <a:r>
              <a:rPr lang="da-DK" sz="3200" b="1" dirty="0"/>
              <a:t>Manglende registrering</a:t>
            </a:r>
          </a:p>
          <a:p>
            <a:pPr>
              <a:lnSpc>
                <a:spcPct val="100000"/>
              </a:lnSpc>
              <a:buFont typeface="Wingdings" panose="05000000000000000000" pitchFamily="2" charset="2"/>
              <a:buChar char="§"/>
            </a:pPr>
            <a:r>
              <a:rPr lang="da-DK" sz="3200" dirty="0"/>
              <a:t>Den korrekte kode er NPU19661, der overføres automatisk fra laboratorie svaret. </a:t>
            </a:r>
          </a:p>
          <a:p>
            <a:pPr>
              <a:lnSpc>
                <a:spcPct val="100000"/>
              </a:lnSpc>
              <a:buFont typeface="Wingdings" panose="05000000000000000000" pitchFamily="2" charset="2"/>
              <a:buChar char="§"/>
            </a:pPr>
            <a:r>
              <a:rPr lang="da-DK" sz="3200" dirty="0"/>
              <a:t>Det er vigtigt, at anføre korrekt værdi i laboratoriekortet for at U-</a:t>
            </a:r>
            <a:r>
              <a:rPr lang="da-DK" sz="3200" dirty="0" err="1"/>
              <a:t>alb</a:t>
            </a:r>
            <a:r>
              <a:rPr lang="da-DK" sz="3200" dirty="0"/>
              <a:t>/</a:t>
            </a:r>
            <a:r>
              <a:rPr lang="da-DK" sz="3200" dirty="0" err="1"/>
              <a:t>krea</a:t>
            </a:r>
            <a:r>
              <a:rPr lang="da-DK" sz="3200" dirty="0"/>
              <a:t> kan anvendes i forløbsplaner. Skriv derfor ikke tekst i værdifeltet for U-</a:t>
            </a:r>
            <a:r>
              <a:rPr lang="da-DK" sz="3200" dirty="0" err="1"/>
              <a:t>alb</a:t>
            </a:r>
            <a:r>
              <a:rPr lang="da-DK" sz="3200" dirty="0"/>
              <a:t>/</a:t>
            </a:r>
            <a:r>
              <a:rPr lang="da-DK" sz="3200" dirty="0" err="1"/>
              <a:t>krea</a:t>
            </a:r>
            <a:r>
              <a:rPr lang="da-DK" sz="3200" dirty="0"/>
              <a:t> i </a:t>
            </a:r>
            <a:r>
              <a:rPr lang="da-DK" sz="3200"/>
              <a:t>dit laboratoriekort. </a:t>
            </a:r>
            <a:endParaRPr lang="da-DK" sz="3200" dirty="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22</a:t>
            </a:fld>
            <a:endParaRPr lang="da-DK" altLang="en-US">
              <a:solidFill>
                <a:schemeClr val="bg1"/>
              </a:solidFill>
            </a:endParaRPr>
          </a:p>
        </p:txBody>
      </p:sp>
    </p:spTree>
    <p:extLst>
      <p:ext uri="{BB962C8B-B14F-4D97-AF65-F5344CB8AC3E}">
        <p14:creationId xmlns:p14="http://schemas.microsoft.com/office/powerpoint/2010/main" val="1922171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468983" y="7714"/>
            <a:ext cx="9129149" cy="1325563"/>
          </a:xfrm>
        </p:spPr>
        <p:txBody>
          <a:bodyPr>
            <a:normAutofit/>
          </a:bodyPr>
          <a:lstStyle/>
          <a:p>
            <a:r>
              <a:rPr lang="da-DK" b="1" dirty="0">
                <a:solidFill>
                  <a:srgbClr val="297A77"/>
                </a:solidFill>
                <a:latin typeface="+mn-lt"/>
              </a:rPr>
              <a:t>Gruppedrøftelser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35379" y="1333277"/>
            <a:ext cx="9081761" cy="4679980"/>
          </a:xfrm>
        </p:spPr>
        <p:txBody>
          <a:bodyPr>
            <a:noAutofit/>
          </a:bodyPr>
          <a:lstStyle/>
          <a:p>
            <a:pPr marL="0" indent="0">
              <a:buClr>
                <a:srgbClr val="297A77"/>
              </a:buClr>
              <a:buSzPct val="105000"/>
              <a:buNone/>
            </a:pPr>
            <a:r>
              <a:rPr lang="da-DK" sz="3200" b="1" dirty="0">
                <a:solidFill>
                  <a:srgbClr val="297A77"/>
                </a:solidFill>
                <a:ea typeface="+mj-ea"/>
                <a:cs typeface="+mj-cs"/>
              </a:rPr>
              <a:t>Drøft i grupper:</a:t>
            </a:r>
          </a:p>
          <a:p>
            <a:pPr marL="514350" indent="-514350">
              <a:buFont typeface="+mj-lt"/>
              <a:buAutoNum type="arabicPeriod"/>
            </a:pPr>
            <a:r>
              <a:rPr lang="da-DK" sz="3200" dirty="0"/>
              <a:t>Hvilke prøver ”smutter”? Hvorfor ”smutter” de?</a:t>
            </a:r>
          </a:p>
          <a:p>
            <a:pPr marL="514350" indent="-514350">
              <a:buFont typeface="+mj-lt"/>
              <a:buAutoNum type="arabicPeriod"/>
            </a:pPr>
            <a:r>
              <a:rPr lang="da-DK" sz="3200" dirty="0"/>
              <a:t>Fraser, labprofiler, andet der kan deles?</a:t>
            </a:r>
          </a:p>
          <a:p>
            <a:pPr marL="514350" indent="-514350">
              <a:buFont typeface="+mj-lt"/>
              <a:buAutoNum type="arabicPeriod"/>
            </a:pPr>
            <a:endParaRPr lang="da-DK" sz="3200" dirty="0"/>
          </a:p>
          <a:p>
            <a:pPr marL="0" indent="0">
              <a:buNone/>
            </a:pPr>
            <a:endParaRPr lang="da-DK" sz="3200" dirty="0"/>
          </a:p>
          <a:p>
            <a:pPr marL="514350" lvl="0" indent="-514350">
              <a:buFont typeface="+mj-lt"/>
              <a:buAutoNum type="arabicPeriod" startAt="3"/>
            </a:pPr>
            <a:r>
              <a:rPr lang="da-DK" sz="3200" dirty="0"/>
              <a:t>Hvilke erfaringer har i med at bruge forløbsplaner?</a:t>
            </a:r>
          </a:p>
          <a:p>
            <a:pPr marL="0" indent="0">
              <a:lnSpc>
                <a:spcPct val="100000"/>
              </a:lnSpc>
              <a:buClr>
                <a:srgbClr val="297A77"/>
              </a:buClr>
              <a:buSzPct val="105000"/>
              <a:buNone/>
            </a:pPr>
            <a:endParaRPr lang="da-DK" sz="3200" dirty="0"/>
          </a:p>
          <a:p>
            <a:pPr marL="0" indent="0">
              <a:buClr>
                <a:srgbClr val="297A77"/>
              </a:buClr>
              <a:buSzPct val="105000"/>
              <a:buNone/>
            </a:pPr>
            <a:endParaRPr lang="da-DK" sz="3200" dirty="0"/>
          </a:p>
          <a:p>
            <a:pPr marL="0" indent="0">
              <a:buNone/>
            </a:pPr>
            <a:r>
              <a:rPr lang="da-DK" sz="3200" dirty="0"/>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lnSpc>
                <a:spcPct val="100000"/>
              </a:lnSpc>
              <a:buNone/>
            </a:pPr>
            <a:r>
              <a:rPr lang="da-DK" sz="3200" b="1" dirty="0">
                <a:solidFill>
                  <a:srgbClr val="297A77"/>
                </a:solidFill>
                <a:ea typeface="+mj-ea"/>
                <a:cs typeface="+mj-cs"/>
              </a:rPr>
              <a:t>           </a:t>
            </a:r>
          </a:p>
          <a:p>
            <a:pPr marL="0" indent="0">
              <a:buNone/>
            </a:pPr>
            <a:endParaRPr lang="da-DK" sz="3200" dirty="0"/>
          </a:p>
          <a:p>
            <a:pPr marL="0" indent="0">
              <a:buNone/>
            </a:pPr>
            <a:endParaRPr lang="da-DK" sz="3200" b="1" dirty="0">
              <a:solidFill>
                <a:srgbClr val="297A77"/>
              </a:solidFill>
              <a:latin typeface="+mn-lt"/>
            </a:endParaRPr>
          </a:p>
          <a:p>
            <a:pPr marL="0" indent="0">
              <a:buNone/>
            </a:pPr>
            <a:endParaRPr lang="da-DK" sz="32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23</a:t>
            </a:fld>
            <a:endParaRPr lang="da-DK" altLang="en-US">
              <a:solidFill>
                <a:schemeClr val="bg1"/>
              </a:solidFill>
            </a:endParaRPr>
          </a:p>
        </p:txBody>
      </p:sp>
      <p:pic>
        <p:nvPicPr>
          <p:cNvPr id="9" name="Billede 8">
            <a:extLst>
              <a:ext uri="{FF2B5EF4-FFF2-40B4-BE49-F238E27FC236}">
                <a16:creationId xmlns:a16="http://schemas.microsoft.com/office/drawing/2014/main" id="{6BB481EF-7AA5-495E-86E8-80605E53AABC}"/>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38942904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a:lnSpc>
                <a:spcPct val="100000"/>
              </a:lnSpc>
              <a:buClr>
                <a:srgbClr val="297A77"/>
              </a:buClr>
              <a:buSzPct val="105000"/>
            </a:pPr>
            <a:r>
              <a:rPr lang="da-DK" sz="3200"/>
              <a:t>Hvad har I talt om i grupperne? </a:t>
            </a:r>
          </a:p>
          <a:p>
            <a:pPr>
              <a:lnSpc>
                <a:spcPct val="100000"/>
              </a:lnSpc>
              <a:buClr>
                <a:srgbClr val="297A77"/>
              </a:buClr>
              <a:buSzPct val="105000"/>
            </a:pPr>
            <a:r>
              <a:rPr lang="da-DK" sz="3200"/>
              <a:t>Gode ideer der kan deles?</a:t>
            </a:r>
          </a:p>
          <a:p>
            <a:pPr marL="0" indent="0">
              <a:buClr>
                <a:srgbClr val="297A77"/>
              </a:buClr>
              <a:buSzPct val="105000"/>
              <a:buNone/>
            </a:pPr>
            <a:endParaRPr lang="da-DK"/>
          </a:p>
          <a:p>
            <a:pPr marL="0" indent="0">
              <a:buNone/>
            </a:pPr>
            <a:r>
              <a:rPr lang="da-DK"/>
              <a:t>               </a:t>
            </a:r>
          </a:p>
          <a:p>
            <a:pPr marL="0" indent="0">
              <a:lnSpc>
                <a:spcPct val="100000"/>
              </a:lnSpc>
              <a:buNone/>
            </a:pPr>
            <a:r>
              <a:rPr lang="da-DK" sz="5100" b="1">
                <a:solidFill>
                  <a:srgbClr val="297A77"/>
                </a:solidFill>
                <a:ea typeface="+mj-ea"/>
                <a:cs typeface="+mj-cs"/>
              </a:rPr>
              <a:t>      </a:t>
            </a:r>
          </a:p>
          <a:p>
            <a:pPr marL="0" indent="0">
              <a:lnSpc>
                <a:spcPct val="100000"/>
              </a:lnSpc>
              <a:buNone/>
            </a:pPr>
            <a:r>
              <a:rPr lang="da-DK" sz="5100" b="1">
                <a:solidFill>
                  <a:srgbClr val="297A77"/>
                </a:solidFill>
                <a:ea typeface="+mj-ea"/>
                <a:cs typeface="+mj-cs"/>
              </a:rPr>
              <a:t>      </a:t>
            </a:r>
            <a:endParaRPr lang="da-DK"/>
          </a:p>
          <a:p>
            <a:pPr marL="0" indent="0">
              <a:buNone/>
            </a:pPr>
            <a:endParaRPr lang="da-DK" sz="4400" b="1">
              <a:solidFill>
                <a:srgbClr val="297A77"/>
              </a:solidFill>
              <a:latin typeface="+mn-lt"/>
            </a:endParaRPr>
          </a:p>
          <a:p>
            <a:pPr marL="0" indent="0">
              <a:buNone/>
            </a:pPr>
            <a:endParaRPr lang="da-DK" sz="440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24</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493701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dirty="0">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a:bodyPr>
          <a:lstStyle/>
          <a:p>
            <a:pPr>
              <a:buClr>
                <a:srgbClr val="297A77"/>
              </a:buClr>
              <a:buSzPct val="105000"/>
            </a:pPr>
            <a:r>
              <a:rPr lang="da-DK" sz="3200" dirty="0"/>
              <a:t>Stille refleksion og notér de vigtigste pointer i tager med jer</a:t>
            </a:r>
            <a:endParaRPr lang="da-DK" sz="4400" dirty="0"/>
          </a:p>
          <a:p>
            <a:pPr marL="0" indent="0">
              <a:lnSpc>
                <a:spcPct val="100000"/>
              </a:lnSpc>
              <a:buNone/>
            </a:pPr>
            <a:r>
              <a:rPr lang="da-DK" b="1" dirty="0">
                <a:solidFill>
                  <a:srgbClr val="297A77"/>
                </a:solidFill>
                <a:ea typeface="+mj-ea"/>
                <a:cs typeface="+mj-cs"/>
              </a:rPr>
              <a:t>           </a:t>
            </a:r>
            <a:endParaRPr lang="da-DK" sz="5100" b="1" dirty="0">
              <a:solidFill>
                <a:srgbClr val="297A77"/>
              </a:solidFill>
              <a:ea typeface="+mj-ea"/>
              <a:cs typeface="+mj-cs"/>
            </a:endParaRPr>
          </a:p>
          <a:p>
            <a:pPr marL="0" indent="0">
              <a:lnSpc>
                <a:spcPct val="100000"/>
              </a:lnSpc>
              <a:buNone/>
            </a:pPr>
            <a:r>
              <a:rPr lang="da-DK" sz="3900" b="1" dirty="0">
                <a:solidFill>
                  <a:srgbClr val="297A77"/>
                </a:solidFill>
                <a:ea typeface="+mj-ea"/>
                <a:cs typeface="+mj-cs"/>
              </a:rPr>
              <a:t>	</a:t>
            </a: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25</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371147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247060" y="2260121"/>
            <a:ext cx="12191999" cy="2527317"/>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sz="7800" b="1" dirty="0">
                <a:solidFill>
                  <a:schemeClr val="bg1"/>
                </a:solidFill>
                <a:latin typeface="+mn-lt"/>
                <a:cs typeface="Calibri"/>
              </a:rPr>
              <a:t>Pause (15 min.)</a:t>
            </a:r>
          </a:p>
          <a:p>
            <a:pPr algn="ctr"/>
            <a:endParaRPr lang="da-DK" sz="6000" b="1" dirty="0">
              <a:solidFill>
                <a:schemeClr val="bg1"/>
              </a:solidFill>
              <a:latin typeface="+mn-lt"/>
              <a:cs typeface="Calibri"/>
            </a:endParaRPr>
          </a:p>
          <a:p>
            <a:pPr algn="ctr"/>
            <a:r>
              <a:rPr lang="da-DK" sz="6000" b="1" dirty="0">
                <a:solidFill>
                  <a:schemeClr val="bg1"/>
                </a:solidFill>
                <a:latin typeface="+mn-lt"/>
                <a:cs typeface="Calibri"/>
              </a:rPr>
              <a:t>SÆT DIG SAMMEN MED KOLLEGAER </a:t>
            </a:r>
          </a:p>
          <a:p>
            <a:pPr algn="ctr"/>
            <a:r>
              <a:rPr lang="da-DK" sz="6000" b="1" dirty="0">
                <a:solidFill>
                  <a:schemeClr val="bg1"/>
                </a:solidFill>
                <a:latin typeface="+mn-lt"/>
                <a:cs typeface="Calibri"/>
              </a:rPr>
              <a:t>FRA PRAKSIS (SOLOLÆGER SAMMEN)</a:t>
            </a:r>
          </a:p>
          <a:p>
            <a:pPr algn="ctr"/>
            <a:endParaRPr lang="da-DK" sz="6000" b="1" dirty="0">
              <a:solidFill>
                <a:schemeClr val="bg1"/>
              </a:solidFill>
              <a:latin typeface="+mn-lt"/>
              <a:cs typeface="Calibri"/>
            </a:endParaRPr>
          </a:p>
        </p:txBody>
      </p:sp>
    </p:spTree>
    <p:extLst>
      <p:ext uri="{BB962C8B-B14F-4D97-AF65-F5344CB8AC3E}">
        <p14:creationId xmlns:p14="http://schemas.microsoft.com/office/powerpoint/2010/main" val="552123559"/>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p:txBody>
          <a:bodyPr>
            <a:normAutofit/>
          </a:bodyPr>
          <a:lstStyle/>
          <a:p>
            <a:endParaRPr lang="da-DK" b="1">
              <a:solidFill>
                <a:srgbClr val="297A77"/>
              </a:solidFill>
              <a:latin typeface="+mn-lt"/>
            </a:endParaRPr>
          </a:p>
        </p:txBody>
      </p:sp>
      <p:sp>
        <p:nvSpPr>
          <p:cNvPr id="6" name="Rektangel 5">
            <a:extLst>
              <a:ext uri="{FF2B5EF4-FFF2-40B4-BE49-F238E27FC236}">
                <a16:creationId xmlns:a16="http://schemas.microsoft.com/office/drawing/2014/main" id="{193653D2-771E-44C7-A346-58F448B8D39D}"/>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FD2F8E0B-3538-41D1-8474-2A812EF8F358}"/>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9" name="Billede 8">
            <a:extLst>
              <a:ext uri="{FF2B5EF4-FFF2-40B4-BE49-F238E27FC236}">
                <a16:creationId xmlns:a16="http://schemas.microsoft.com/office/drawing/2014/main" id="{391D6197-5277-4808-8CC0-3744D296C1D4}"/>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0" name="Slide Number Placeholder 3">
            <a:extLst>
              <a:ext uri="{FF2B5EF4-FFF2-40B4-BE49-F238E27FC236}">
                <a16:creationId xmlns:a16="http://schemas.microsoft.com/office/drawing/2014/main" id="{3BD3DD8E-DAF2-4441-92AF-C765089C0F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27</a:t>
            </a:fld>
            <a:endParaRPr lang="da-DK" altLang="en-US">
              <a:solidFill>
                <a:schemeClr val="bg1"/>
              </a:solidFill>
            </a:endParaRPr>
          </a:p>
        </p:txBody>
      </p:sp>
      <p:sp>
        <p:nvSpPr>
          <p:cNvPr id="11" name="Pladsholder til indhold 10">
            <a:extLst>
              <a:ext uri="{FF2B5EF4-FFF2-40B4-BE49-F238E27FC236}">
                <a16:creationId xmlns:a16="http://schemas.microsoft.com/office/drawing/2014/main" id="{00C3BF8A-C8D0-4641-833A-87A5358C5085}"/>
              </a:ext>
            </a:extLst>
          </p:cNvPr>
          <p:cNvSpPr>
            <a:spLocks noGrp="1"/>
          </p:cNvSpPr>
          <p:nvPr>
            <p:ph idx="1"/>
          </p:nvPr>
        </p:nvSpPr>
        <p:spPr>
          <a:xfrm>
            <a:off x="818729" y="463565"/>
            <a:ext cx="8945197" cy="6127750"/>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r>
              <a:rPr lang="da-DK" sz="5200" b="1" dirty="0">
                <a:cs typeface="Calibri"/>
              </a:rPr>
              <a:t>Blok 2: Behandling </a:t>
            </a:r>
          </a:p>
          <a:p>
            <a:pPr marL="457200" lvl="1" indent="0">
              <a:lnSpc>
                <a:spcPct val="110000"/>
              </a:lnSpc>
              <a:buNone/>
            </a:pPr>
            <a:endParaRPr lang="da-DK" sz="2800" b="1" dirty="0">
              <a:cs typeface="Calibri"/>
            </a:endParaRPr>
          </a:p>
          <a:p>
            <a:pPr marL="457200" lvl="1" indent="0">
              <a:lnSpc>
                <a:spcPct val="110000"/>
              </a:lnSpc>
              <a:buNone/>
            </a:pPr>
            <a:endParaRPr lang="da-DK" sz="2800" b="1" dirty="0">
              <a:cs typeface="Calibri"/>
            </a:endParaRPr>
          </a:p>
          <a:p>
            <a:pPr marL="0" indent="0">
              <a:buNone/>
            </a:pPr>
            <a:endParaRPr lang="da-DK" sz="4200" b="1" dirty="0">
              <a:cs typeface="Calibri"/>
            </a:endParaRPr>
          </a:p>
          <a:p>
            <a:pPr marL="0" indent="0">
              <a:buNone/>
            </a:pPr>
            <a:r>
              <a:rPr lang="da-DK" sz="3400" b="1" dirty="0">
                <a:cs typeface="Calibri"/>
              </a:rPr>
              <a:t>Samlet tid: 45 min. herunder</a:t>
            </a:r>
          </a:p>
          <a:p>
            <a:pPr marL="0" indent="0">
              <a:lnSpc>
                <a:spcPct val="110000"/>
              </a:lnSpc>
              <a:buNone/>
            </a:pPr>
            <a:r>
              <a:rPr lang="da-DK" sz="2900" b="1" dirty="0">
                <a:cs typeface="Calibri"/>
              </a:rPr>
              <a:t>Gruppearbejde 25 min.</a:t>
            </a:r>
          </a:p>
          <a:p>
            <a:pPr marL="0" indent="0">
              <a:buNone/>
            </a:pPr>
            <a:endParaRPr lang="da-DK" sz="4000" b="1" dirty="0">
              <a:cs typeface="Calibri"/>
            </a:endParaRPr>
          </a:p>
          <a:p>
            <a:pPr marL="0" indent="0">
              <a:buNone/>
            </a:pPr>
            <a:r>
              <a:rPr lang="da-DK" sz="2900" b="1" dirty="0">
                <a:cs typeface="Calibri"/>
              </a:rPr>
              <a:t>Her skal I sidde sammen med kolleger fra egen praksis</a:t>
            </a:r>
          </a:p>
        </p:txBody>
      </p:sp>
    </p:spTree>
    <p:extLst>
      <p:ext uri="{BB962C8B-B14F-4D97-AF65-F5344CB8AC3E}">
        <p14:creationId xmlns:p14="http://schemas.microsoft.com/office/powerpoint/2010/main" val="3659858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769CAC3E-803B-43EE-A682-412B26B7A146}"/>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Ellipse 7">
            <a:extLst>
              <a:ext uri="{FF2B5EF4-FFF2-40B4-BE49-F238E27FC236}">
                <a16:creationId xmlns:a16="http://schemas.microsoft.com/office/drawing/2014/main" id="{049905AA-6DBA-4EF5-8F57-5D2EA8B48F41}"/>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0" name="Billede 9">
            <a:extLst>
              <a:ext uri="{FF2B5EF4-FFF2-40B4-BE49-F238E27FC236}">
                <a16:creationId xmlns:a16="http://schemas.microsoft.com/office/drawing/2014/main" id="{6573B2E4-8179-415E-B42B-CE91AB873C88}"/>
              </a:ext>
            </a:extLst>
          </p:cNvPr>
          <p:cNvPicPr>
            <a:picLocks noChangeAspect="1"/>
          </p:cNvPicPr>
          <p:nvPr/>
        </p:nvPicPr>
        <p:blipFill>
          <a:blip r:embed="rId4"/>
          <a:stretch>
            <a:fillRect/>
          </a:stretch>
        </p:blipFill>
        <p:spPr>
          <a:xfrm>
            <a:off x="1040703" y="2800088"/>
            <a:ext cx="1257823" cy="1257823"/>
          </a:xfrm>
          <a:prstGeom prst="rect">
            <a:avLst/>
          </a:prstGeom>
        </p:spPr>
      </p:pic>
      <p:sp>
        <p:nvSpPr>
          <p:cNvPr id="11" name="Slide Number Placeholder 3">
            <a:extLst>
              <a:ext uri="{FF2B5EF4-FFF2-40B4-BE49-F238E27FC236}">
                <a16:creationId xmlns:a16="http://schemas.microsoft.com/office/drawing/2014/main" id="{88DD5E36-FCD4-4FE1-812E-00D53696B7C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28</a:t>
            </a:fld>
            <a:endParaRPr lang="da-DK" altLang="en-US">
              <a:solidFill>
                <a:schemeClr val="bg1">
                  <a:lumMod val="75000"/>
                </a:schemeClr>
              </a:solidFill>
            </a:endParaRPr>
          </a:p>
        </p:txBody>
      </p:sp>
      <p:sp>
        <p:nvSpPr>
          <p:cNvPr id="12" name="Title 1">
            <a:extLst>
              <a:ext uri="{FF2B5EF4-FFF2-40B4-BE49-F238E27FC236}">
                <a16:creationId xmlns:a16="http://schemas.microsoft.com/office/drawing/2014/main" id="{26D39BFD-EE38-4DA7-9537-A329610B2938}"/>
              </a:ext>
            </a:extLst>
          </p:cNvPr>
          <p:cNvSpPr txBox="1">
            <a:spLocks/>
          </p:cNvSpPr>
          <p:nvPr/>
        </p:nvSpPr>
        <p:spPr>
          <a:xfrm>
            <a:off x="2298526" y="365125"/>
            <a:ext cx="910015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da-DK" b="1" dirty="0">
                <a:solidFill>
                  <a:srgbClr val="297A77"/>
                </a:solidFill>
                <a:latin typeface="+mn-lt"/>
              </a:rPr>
              <a:t>Introduktionsvideo (ca. 6 min.)</a:t>
            </a:r>
            <a:br>
              <a:rPr lang="da-DK" b="1" dirty="0">
                <a:solidFill>
                  <a:srgbClr val="3C8CFA"/>
                </a:solidFill>
                <a:latin typeface="+mn-lt"/>
              </a:rPr>
            </a:br>
            <a:endParaRPr lang="da-DK" b="1" dirty="0">
              <a:solidFill>
                <a:srgbClr val="3C8CFA"/>
              </a:solidFill>
              <a:latin typeface="+mn-lt"/>
            </a:endParaRPr>
          </a:p>
        </p:txBody>
      </p:sp>
      <p:sp>
        <p:nvSpPr>
          <p:cNvPr id="9" name="Tekstfelt 8">
            <a:extLst>
              <a:ext uri="{FF2B5EF4-FFF2-40B4-BE49-F238E27FC236}">
                <a16:creationId xmlns:a16="http://schemas.microsoft.com/office/drawing/2014/main" id="{9C4CEEAD-BC95-48BD-AEC2-E5BC15526517}"/>
              </a:ext>
            </a:extLst>
          </p:cNvPr>
          <p:cNvSpPr txBox="1"/>
          <p:nvPr/>
        </p:nvSpPr>
        <p:spPr>
          <a:xfrm>
            <a:off x="2393170" y="6177919"/>
            <a:ext cx="8662179" cy="461665"/>
          </a:xfrm>
          <a:prstGeom prst="rect">
            <a:avLst/>
          </a:prstGeom>
          <a:noFill/>
        </p:spPr>
        <p:txBody>
          <a:bodyPr wrap="square" rtlCol="0">
            <a:spAutoFit/>
          </a:bodyPr>
          <a:lstStyle/>
          <a:p>
            <a:r>
              <a:rPr lang="da-DK" sz="2400" b="1"/>
              <a:t>Praktiserende læger og professor i almen medicin Bo Christensen</a:t>
            </a:r>
          </a:p>
        </p:txBody>
      </p:sp>
      <p:pic>
        <p:nvPicPr>
          <p:cNvPr id="2" name="Onlinemedier 1" title="Iskæmisk Hjertesygdom – forslag 2 - video 2.mp4">
            <a:hlinkClick r:id="" action="ppaction://media"/>
            <a:extLst>
              <a:ext uri="{FF2B5EF4-FFF2-40B4-BE49-F238E27FC236}">
                <a16:creationId xmlns:a16="http://schemas.microsoft.com/office/drawing/2014/main" id="{5798F0F6-BDA5-4A01-8561-BA702A71A478}"/>
              </a:ext>
            </a:extLst>
          </p:cNvPr>
          <p:cNvPicPr>
            <a:picLocks noRot="1" noChangeAspect="1"/>
          </p:cNvPicPr>
          <p:nvPr>
            <a:videoFile r:link="rId1"/>
          </p:nvPr>
        </p:nvPicPr>
        <p:blipFill>
          <a:blip r:embed="rId5"/>
          <a:stretch>
            <a:fillRect/>
          </a:stretch>
        </p:blipFill>
        <p:spPr>
          <a:xfrm>
            <a:off x="2393170" y="1193704"/>
            <a:ext cx="8388896" cy="4718754"/>
          </a:xfrm>
          <a:prstGeom prst="rect">
            <a:avLst/>
          </a:prstGeom>
        </p:spPr>
      </p:pic>
    </p:spTree>
    <p:extLst>
      <p:ext uri="{BB962C8B-B14F-4D97-AF65-F5344CB8AC3E}">
        <p14:creationId xmlns:p14="http://schemas.microsoft.com/office/powerpoint/2010/main" val="3012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39302" y="181624"/>
            <a:ext cx="10981983" cy="1084296"/>
          </a:xfrm>
        </p:spPr>
        <p:txBody>
          <a:bodyPr>
            <a:normAutofit/>
          </a:bodyPr>
          <a:lstStyle/>
          <a:p>
            <a:r>
              <a:rPr lang="da-DK" b="1" dirty="0">
                <a:solidFill>
                  <a:srgbClr val="297A77"/>
                </a:solidFill>
                <a:latin typeface="+mn-lt"/>
              </a:rPr>
              <a:t>Den årlige status – opsamling</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167319"/>
            <a:ext cx="9185480" cy="5009644"/>
          </a:xfrm>
        </p:spPr>
        <p:txBody>
          <a:bodyPr>
            <a:normAutofit/>
          </a:bodyPr>
          <a:lstStyle/>
          <a:p>
            <a:r>
              <a:rPr lang="da-DK" sz="3600" dirty="0"/>
              <a:t>Medicin</a:t>
            </a:r>
          </a:p>
          <a:p>
            <a:r>
              <a:rPr lang="da-DK" sz="3600" dirty="0"/>
              <a:t>Levevis</a:t>
            </a:r>
          </a:p>
          <a:p>
            <a:r>
              <a:rPr lang="da-DK" sz="3600" dirty="0"/>
              <a:t>Mentalt helbred</a:t>
            </a:r>
          </a:p>
          <a:p>
            <a:endParaRPr lang="da-DK" sz="3200" dirty="0"/>
          </a:p>
          <a:p>
            <a:pPr marL="0" indent="0">
              <a:buNone/>
            </a:pPr>
            <a:endParaRPr lang="da-DK" sz="3200" dirty="0"/>
          </a:p>
          <a:p>
            <a:pPr marL="0" indent="0">
              <a:buNone/>
            </a:pPr>
            <a:r>
              <a:rPr lang="da-DK" sz="3200" dirty="0"/>
              <a:t>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5D17CB1-7E00-4BAB-8E30-F6508DAA66F1}" type="slidenum">
              <a:rPr lang="da-DK" smtClean="0"/>
              <a:pPr algn="ctr"/>
              <a:t>29</a:t>
            </a:fld>
            <a:endParaRPr lang="da-DK" altLang="en-US">
              <a:solidFill>
                <a:schemeClr val="bg1"/>
              </a:solidFill>
            </a:endParaRPr>
          </a:p>
        </p:txBody>
      </p:sp>
    </p:spTree>
    <p:extLst>
      <p:ext uri="{BB962C8B-B14F-4D97-AF65-F5344CB8AC3E}">
        <p14:creationId xmlns:p14="http://schemas.microsoft.com/office/powerpoint/2010/main" val="1795836846"/>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80486" y="-42191"/>
            <a:ext cx="7112524" cy="1325563"/>
          </a:xfrm>
        </p:spPr>
        <p:txBody>
          <a:bodyPr>
            <a:normAutofit/>
          </a:bodyPr>
          <a:lstStyle/>
          <a:p>
            <a:r>
              <a:rPr lang="da-DK" b="1" dirty="0">
                <a:solidFill>
                  <a:srgbClr val="297A77"/>
                </a:solidFill>
                <a:latin typeface="+mn-lt"/>
              </a:rPr>
              <a:t>Program for dagens møde</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a:t>
            </a:fld>
            <a:endParaRPr lang="da-DK" altLang="en-US">
              <a:solidFill>
                <a:schemeClr val="bg1"/>
              </a:solidFill>
            </a:endParaRPr>
          </a:p>
        </p:txBody>
      </p:sp>
      <p:graphicFrame>
        <p:nvGraphicFramePr>
          <p:cNvPr id="4" name="Tabel 4">
            <a:extLst>
              <a:ext uri="{FF2B5EF4-FFF2-40B4-BE49-F238E27FC236}">
                <a16:creationId xmlns:a16="http://schemas.microsoft.com/office/drawing/2014/main" id="{EF09DE0D-9772-487A-8E64-0C3E78A38FD3}"/>
              </a:ext>
            </a:extLst>
          </p:cNvPr>
          <p:cNvGraphicFramePr>
            <a:graphicFrameLocks noGrp="1"/>
          </p:cNvGraphicFramePr>
          <p:nvPr>
            <p:extLst>
              <p:ext uri="{D42A27DB-BD31-4B8C-83A1-F6EECF244321}">
                <p14:modId xmlns:p14="http://schemas.microsoft.com/office/powerpoint/2010/main" val="3116088158"/>
              </p:ext>
            </p:extLst>
          </p:nvPr>
        </p:nvGraphicFramePr>
        <p:xfrm>
          <a:off x="874159" y="1283372"/>
          <a:ext cx="8303499" cy="4633475"/>
        </p:xfrm>
        <a:graphic>
          <a:graphicData uri="http://schemas.openxmlformats.org/drawingml/2006/table">
            <a:tbl>
              <a:tblPr firstRow="1" bandRow="1">
                <a:tableStyleId>{9D7B26C5-4107-4FEC-AEDC-1716B250A1EF}</a:tableStyleId>
              </a:tblPr>
              <a:tblGrid>
                <a:gridCol w="1513961">
                  <a:extLst>
                    <a:ext uri="{9D8B030D-6E8A-4147-A177-3AD203B41FA5}">
                      <a16:colId xmlns:a16="http://schemas.microsoft.com/office/drawing/2014/main" val="696826958"/>
                    </a:ext>
                  </a:extLst>
                </a:gridCol>
                <a:gridCol w="6789538">
                  <a:extLst>
                    <a:ext uri="{9D8B030D-6E8A-4147-A177-3AD203B41FA5}">
                      <a16:colId xmlns:a16="http://schemas.microsoft.com/office/drawing/2014/main" val="1186282865"/>
                    </a:ext>
                  </a:extLst>
                </a:gridCol>
              </a:tblGrid>
              <a:tr h="610512">
                <a:tc>
                  <a:txBody>
                    <a:bodyPr/>
                    <a:lstStyle/>
                    <a:p>
                      <a:endParaRPr lang="da-DK" sz="3200" dirty="0"/>
                    </a:p>
                  </a:txBody>
                  <a:tcPr/>
                </a:tc>
                <a:tc>
                  <a:txBody>
                    <a:bodyPr/>
                    <a:lstStyle/>
                    <a:p>
                      <a:r>
                        <a:rPr lang="da-DK" sz="3200" dirty="0">
                          <a:solidFill>
                            <a:schemeClr val="bg1">
                              <a:lumMod val="75000"/>
                            </a:schemeClr>
                          </a:solidFill>
                        </a:rPr>
                        <a:t>OPFØLGNING FRA SIDSTE MØDE</a:t>
                      </a:r>
                    </a:p>
                  </a:txBody>
                  <a:tcPr/>
                </a:tc>
                <a:extLst>
                  <a:ext uri="{0D108BD9-81ED-4DB2-BD59-A6C34878D82A}">
                    <a16:rowId xmlns:a16="http://schemas.microsoft.com/office/drawing/2014/main" val="1684644259"/>
                  </a:ext>
                </a:extLst>
              </a:tr>
              <a:tr h="610512">
                <a:tc>
                  <a:txBody>
                    <a:bodyPr/>
                    <a:lstStyle/>
                    <a:p>
                      <a:r>
                        <a:rPr lang="da-DK" sz="3200" dirty="0">
                          <a:solidFill>
                            <a:srgbClr val="297A77"/>
                          </a:solidFill>
                        </a:rPr>
                        <a:t>15 min.</a:t>
                      </a:r>
                    </a:p>
                  </a:txBody>
                  <a:tcPr/>
                </a:tc>
                <a:tc>
                  <a:txBody>
                    <a:bodyPr/>
                    <a:lstStyle/>
                    <a:p>
                      <a:r>
                        <a:rPr lang="da-DK" sz="3200" dirty="0">
                          <a:solidFill>
                            <a:srgbClr val="297A77"/>
                          </a:solidFill>
                        </a:rPr>
                        <a:t>INTRODUKTION</a:t>
                      </a:r>
                    </a:p>
                  </a:txBody>
                  <a:tcPr/>
                </a:tc>
                <a:extLst>
                  <a:ext uri="{0D108BD9-81ED-4DB2-BD59-A6C34878D82A}">
                    <a16:rowId xmlns:a16="http://schemas.microsoft.com/office/drawing/2014/main" val="820488714"/>
                  </a:ext>
                </a:extLst>
              </a:tr>
              <a:tr h="659540">
                <a:tc>
                  <a:txBody>
                    <a:bodyPr/>
                    <a:lstStyle/>
                    <a:p>
                      <a:r>
                        <a:rPr lang="da-DK" sz="3200" dirty="0">
                          <a:solidFill>
                            <a:srgbClr val="297A77"/>
                          </a:solidFill>
                        </a:rPr>
                        <a:t>45 min.</a:t>
                      </a:r>
                    </a:p>
                  </a:txBody>
                  <a:tcPr/>
                </a:tc>
                <a:tc>
                  <a:txBody>
                    <a:bodyPr/>
                    <a:lstStyle/>
                    <a:p>
                      <a:r>
                        <a:rPr lang="da-DK" sz="3200" dirty="0">
                          <a:solidFill>
                            <a:srgbClr val="297A77"/>
                          </a:solidFill>
                        </a:rPr>
                        <a:t>BLOK 1: MONITORERING OG OPFØLGNING</a:t>
                      </a:r>
                    </a:p>
                  </a:txBody>
                  <a:tcPr/>
                </a:tc>
                <a:extLst>
                  <a:ext uri="{0D108BD9-81ED-4DB2-BD59-A6C34878D82A}">
                    <a16:rowId xmlns:a16="http://schemas.microsoft.com/office/drawing/2014/main" val="2749003540"/>
                  </a:ext>
                </a:extLst>
              </a:tr>
              <a:tr h="610512">
                <a:tc>
                  <a:txBody>
                    <a:bodyPr/>
                    <a:lstStyle/>
                    <a:p>
                      <a:r>
                        <a:rPr lang="da-DK" sz="3200" dirty="0">
                          <a:solidFill>
                            <a:srgbClr val="297A77"/>
                          </a:solidFill>
                        </a:rPr>
                        <a:t>15 min.</a:t>
                      </a:r>
                    </a:p>
                  </a:txBody>
                  <a:tcPr/>
                </a:tc>
                <a:tc>
                  <a:txBody>
                    <a:bodyPr/>
                    <a:lstStyle/>
                    <a:p>
                      <a:r>
                        <a:rPr lang="da-DK" sz="3200" dirty="0">
                          <a:solidFill>
                            <a:srgbClr val="297A77"/>
                          </a:solidFill>
                        </a:rPr>
                        <a:t>PAUSE</a:t>
                      </a:r>
                    </a:p>
                  </a:txBody>
                  <a:tcPr/>
                </a:tc>
                <a:extLst>
                  <a:ext uri="{0D108BD9-81ED-4DB2-BD59-A6C34878D82A}">
                    <a16:rowId xmlns:a16="http://schemas.microsoft.com/office/drawing/2014/main" val="4257141178"/>
                  </a:ext>
                </a:extLst>
              </a:tr>
              <a:tr h="610512">
                <a:tc>
                  <a:txBody>
                    <a:bodyPr/>
                    <a:lstStyle/>
                    <a:p>
                      <a:r>
                        <a:rPr lang="da-DK" sz="3200" dirty="0">
                          <a:solidFill>
                            <a:srgbClr val="297A77"/>
                          </a:solidFill>
                        </a:rPr>
                        <a:t>45 min.</a:t>
                      </a:r>
                    </a:p>
                  </a:txBody>
                  <a:tcPr/>
                </a:tc>
                <a:tc>
                  <a:txBody>
                    <a:bodyPr/>
                    <a:lstStyle/>
                    <a:p>
                      <a:r>
                        <a:rPr lang="da-DK" sz="3200" dirty="0">
                          <a:solidFill>
                            <a:srgbClr val="297A77"/>
                          </a:solidFill>
                        </a:rPr>
                        <a:t>BLOK 2: BEHANDLING</a:t>
                      </a:r>
                    </a:p>
                  </a:txBody>
                  <a:tcPr/>
                </a:tc>
                <a:extLst>
                  <a:ext uri="{0D108BD9-81ED-4DB2-BD59-A6C34878D82A}">
                    <a16:rowId xmlns:a16="http://schemas.microsoft.com/office/drawing/2014/main" val="3564924289"/>
                  </a:ext>
                </a:extLst>
              </a:tr>
              <a:tr h="1124627">
                <a:tc>
                  <a:txBody>
                    <a:bodyPr/>
                    <a:lstStyle/>
                    <a:p>
                      <a:r>
                        <a:rPr lang="da-DK" sz="3200" dirty="0">
                          <a:solidFill>
                            <a:srgbClr val="297A77"/>
                          </a:solidFill>
                        </a:rPr>
                        <a:t>30 min.</a:t>
                      </a:r>
                    </a:p>
                  </a:txBody>
                  <a:tcPr/>
                </a:tc>
                <a:tc>
                  <a:txBody>
                    <a:bodyPr/>
                    <a:lstStyle/>
                    <a:p>
                      <a:r>
                        <a:rPr lang="da-DK" sz="3200" dirty="0">
                          <a:solidFill>
                            <a:srgbClr val="297A77"/>
                          </a:solidFill>
                        </a:rPr>
                        <a:t>BLOK 3: IMPLEMENTERING OG OPFØLGNING</a:t>
                      </a:r>
                    </a:p>
                  </a:txBody>
                  <a:tcPr/>
                </a:tc>
                <a:extLst>
                  <a:ext uri="{0D108BD9-81ED-4DB2-BD59-A6C34878D82A}">
                    <a16:rowId xmlns:a16="http://schemas.microsoft.com/office/drawing/2014/main" val="2267854594"/>
                  </a:ext>
                </a:extLst>
              </a:tr>
            </a:tbl>
          </a:graphicData>
        </a:graphic>
      </p:graphicFrame>
    </p:spTree>
    <p:extLst>
      <p:ext uri="{BB962C8B-B14F-4D97-AF65-F5344CB8AC3E}">
        <p14:creationId xmlns:p14="http://schemas.microsoft.com/office/powerpoint/2010/main" val="37027184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39302" y="0"/>
            <a:ext cx="10981983" cy="1084296"/>
          </a:xfrm>
        </p:spPr>
        <p:txBody>
          <a:bodyPr>
            <a:normAutofit/>
          </a:bodyPr>
          <a:lstStyle/>
          <a:p>
            <a:r>
              <a:rPr lang="da-DK" b="1" dirty="0">
                <a:solidFill>
                  <a:srgbClr val="297A77"/>
                </a:solidFill>
                <a:latin typeface="+mn-lt"/>
              </a:rPr>
              <a:t>Den årlige status – opsamling</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982195"/>
            <a:ext cx="8792818" cy="5009644"/>
          </a:xfrm>
        </p:spPr>
        <p:txBody>
          <a:bodyPr>
            <a:noAutofit/>
          </a:bodyPr>
          <a:lstStyle/>
          <a:p>
            <a:pPr marL="0" indent="0">
              <a:buNone/>
            </a:pPr>
            <a:r>
              <a:rPr lang="da-DK" dirty="0"/>
              <a:t>BT: Lav en algoritme lægerne er enige om - derefter kan personalet inddrages i medicineringen</a:t>
            </a:r>
          </a:p>
          <a:p>
            <a:pPr marL="0" indent="0">
              <a:buNone/>
            </a:pPr>
            <a:endParaRPr lang="da-DK" sz="800" dirty="0"/>
          </a:p>
          <a:p>
            <a:pPr marL="0" indent="0">
              <a:buNone/>
            </a:pPr>
            <a:r>
              <a:rPr lang="da-DK" dirty="0"/>
              <a:t>BT mål: Systolisk hjemmeblodtryk &lt;130 (&lt;145 hvis over 80 år).</a:t>
            </a:r>
          </a:p>
          <a:p>
            <a:pPr marL="0" indent="0">
              <a:buNone/>
            </a:pPr>
            <a:endParaRPr lang="da-DK" sz="800" dirty="0"/>
          </a:p>
          <a:p>
            <a:pPr marL="0" indent="0">
              <a:buNone/>
            </a:pPr>
            <a:r>
              <a:rPr lang="da-DK" dirty="0"/>
              <a:t>Kolesterol: LDL&lt;1,4. Start med </a:t>
            </a:r>
            <a:r>
              <a:rPr lang="da-DK" dirty="0" err="1"/>
              <a:t>atorvastatin</a:t>
            </a:r>
            <a:r>
              <a:rPr lang="da-DK" dirty="0"/>
              <a:t> eller </a:t>
            </a:r>
            <a:r>
              <a:rPr lang="da-DK" dirty="0" err="1"/>
              <a:t>rosuvastatin</a:t>
            </a:r>
            <a:r>
              <a:rPr lang="da-DK" dirty="0"/>
              <a:t> i høj dosis. Suppler med </a:t>
            </a:r>
            <a:r>
              <a:rPr lang="da-DK" dirty="0" err="1"/>
              <a:t>ezemimibe</a:t>
            </a:r>
            <a:r>
              <a:rPr lang="da-DK" dirty="0"/>
              <a:t> ved behov.</a:t>
            </a:r>
          </a:p>
          <a:p>
            <a:pPr marL="0" indent="0">
              <a:buNone/>
            </a:pPr>
            <a:endParaRPr lang="da-DK" sz="800" dirty="0"/>
          </a:p>
          <a:p>
            <a:pPr marL="0" indent="0">
              <a:buNone/>
            </a:pPr>
            <a:r>
              <a:rPr lang="da-DK" dirty="0"/>
              <a:t>ASA: Tilbyd altid ASA (hvis ikke der af anden grund gives DOAK). </a:t>
            </a:r>
          </a:p>
          <a:p>
            <a:pPr marL="0" indent="0">
              <a:buNone/>
            </a:pPr>
            <a:endParaRPr lang="da-DK" sz="800" dirty="0"/>
          </a:p>
          <a:p>
            <a:pPr marL="0" indent="0">
              <a:buNone/>
            </a:pPr>
            <a:r>
              <a:rPr lang="da-DK" dirty="0"/>
              <a:t>KRAM rådgivning.</a:t>
            </a:r>
          </a:p>
          <a:p>
            <a:pPr marL="0" indent="0">
              <a:buNone/>
            </a:pPr>
            <a:endParaRPr lang="da-DK" sz="800" dirty="0"/>
          </a:p>
          <a:p>
            <a:pPr marL="0" indent="0">
              <a:buNone/>
            </a:pPr>
            <a:r>
              <a:rPr lang="da-DK" dirty="0"/>
              <a:t>Mentalt helbred: Hvordan har du det?</a:t>
            </a:r>
          </a:p>
          <a:p>
            <a:pPr marL="0" indent="0">
              <a:buNone/>
            </a:pPr>
            <a:endParaRPr lang="da-DK" dirty="0"/>
          </a:p>
          <a:p>
            <a:pPr marL="0" indent="0">
              <a:buNone/>
            </a:pPr>
            <a:endParaRPr lang="da-DK" dirty="0"/>
          </a:p>
          <a:p>
            <a:endParaRPr lang="da-DK" dirty="0"/>
          </a:p>
          <a:p>
            <a:pPr marL="0" indent="0">
              <a:buNone/>
            </a:pPr>
            <a:endParaRPr lang="da-DK" dirty="0"/>
          </a:p>
          <a:p>
            <a:pPr marL="0" indent="0">
              <a:buNone/>
            </a:pPr>
            <a:r>
              <a:rPr lang="da-DK" dirty="0"/>
              <a:t>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5D17CB1-7E00-4BAB-8E30-F6508DAA66F1}" type="slidenum">
              <a:rPr lang="da-DK" smtClean="0"/>
              <a:pPr algn="ctr"/>
              <a:t>30</a:t>
            </a:fld>
            <a:endParaRPr lang="da-DK" altLang="en-US">
              <a:solidFill>
                <a:schemeClr val="bg1"/>
              </a:solidFill>
            </a:endParaRPr>
          </a:p>
        </p:txBody>
      </p:sp>
    </p:spTree>
    <p:extLst>
      <p:ext uri="{BB962C8B-B14F-4D97-AF65-F5344CB8AC3E}">
        <p14:creationId xmlns:p14="http://schemas.microsoft.com/office/powerpoint/2010/main" val="92118899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85531" y="-9095"/>
            <a:ext cx="9239251" cy="1084296"/>
          </a:xfrm>
        </p:spPr>
        <p:txBody>
          <a:bodyPr>
            <a:normAutofit/>
          </a:bodyPr>
          <a:lstStyle/>
          <a:p>
            <a:r>
              <a:rPr lang="da-DK" b="1">
                <a:solidFill>
                  <a:srgbClr val="297A77"/>
                </a:solidFill>
                <a:latin typeface="+mn-lt"/>
              </a:rPr>
              <a:t>Behandlingsalgoritme – et eksempel</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075201"/>
            <a:ext cx="9185480" cy="5009644"/>
          </a:xfrm>
        </p:spPr>
        <p:txBody>
          <a:bodyPr>
            <a:noAutofit/>
          </a:bodyPr>
          <a:lstStyle/>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Opstart  	</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 (ACE eller AIIA) – ved  ældre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evt</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C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Ca</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1"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Algoritme</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A+C+D –  ved ældre C+A+D  	</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Titrering	</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Hurtig 2-4 uger per trin	</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Dosis	</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ACE og AIIA gå op til maksimal dosis </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Ca</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diuretika</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og betablokker brug lav/moderat dosis</a:t>
            </a:r>
          </a:p>
          <a:p>
            <a:pPr marL="0" marR="0" lvl="0" indent="0" algn="l" defTabSz="914400" rtl="0" eaLnBrk="1" fontAlgn="auto" latinLnBrk="0" hangingPunct="1">
              <a:lnSpc>
                <a:spcPct val="8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 Ved BT </a:t>
            </a:r>
            <a:r>
              <a:rPr lang="da-DK" sz="2000" noProof="0" dirty="0">
                <a:solidFill>
                  <a:prstClr val="black"/>
                </a:solidFill>
                <a:latin typeface="Calibri" panose="020F0502020204030204"/>
              </a:rPr>
              <a:t>&gt;</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20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mmHg</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fra mål:</a:t>
            </a:r>
            <a:r>
              <a:rPr kumimoji="0" lang="da-DK" sz="2000" b="0" i="0" u="none" strike="noStrike" kern="1200" cap="none" spc="0" normalizeH="0" noProof="0" dirty="0">
                <a:ln>
                  <a:noFill/>
                </a:ln>
                <a:solidFill>
                  <a:prstClr val="black"/>
                </a:solidFill>
                <a:effectLst/>
                <a:uLnTx/>
                <a:uFillTx/>
                <a:latin typeface="Calibri" panose="020F0502020204030204"/>
                <a:ea typeface="+mn-ea"/>
                <a:cs typeface="+mn-cs"/>
              </a:rPr>
              <a:t> </a:t>
            </a:r>
            <a:r>
              <a:rPr lang="da-DK" sz="2000" dirty="0">
                <a:solidFill>
                  <a:prstClr val="black"/>
                </a:solidFill>
                <a:latin typeface="Calibri" panose="020F0502020204030204"/>
              </a:rPr>
              <a:t>S</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tart</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med kombinationsbehandling</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Trinvis </a:t>
            </a:r>
            <a:r>
              <a:rPr kumimoji="0" lang="da-DK" sz="2000" b="0" i="0" u="none" strike="noStrike" kern="1200" cap="none" spc="0" normalizeH="0" baseline="0" noProof="0" dirty="0" err="1">
                <a:ln>
                  <a:noFill/>
                </a:ln>
                <a:solidFill>
                  <a:srgbClr val="297A77"/>
                </a:solidFill>
                <a:effectLst/>
                <a:uLnTx/>
                <a:uFillTx/>
                <a:latin typeface="Calibri" panose="020F0502020204030204"/>
                <a:ea typeface="+mn-ea"/>
                <a:cs typeface="+mn-cs"/>
              </a:rPr>
              <a:t>optitrering</a:t>
            </a: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Trin 1 AIIA op til max dosis</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Trin 2 tillæg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Ca</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lav dosis</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Trin 3 tillæg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thiazid</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 lav/moderat dosis</a:t>
            </a:r>
          </a:p>
          <a:p>
            <a:pPr marL="228600" marR="0" lvl="0" indent="-228600" algn="l" defTabSz="914400" rtl="0" eaLnBrk="1" fontAlgn="auto" latinLnBrk="0" hangingPunct="1">
              <a:lnSpc>
                <a:spcPct val="90000"/>
              </a:lnSpc>
              <a:spcBef>
                <a:spcPts val="1000"/>
              </a:spcBef>
              <a:spcAft>
                <a:spcPts val="0"/>
              </a:spcAft>
              <a:buClrTx/>
              <a:buSzTx/>
              <a:buFont typeface="Arial"/>
              <a:buChar char="•"/>
              <a:tabLst/>
              <a:defRPr/>
            </a:pPr>
            <a:endPar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srgbClr val="297A77"/>
                </a:solidFill>
                <a:effectLst/>
                <a:uLnTx/>
                <a:uFillTx/>
                <a:latin typeface="Calibri" panose="020F0502020204030204"/>
                <a:ea typeface="+mn-ea"/>
                <a:cs typeface="+mn-cs"/>
              </a:rPr>
              <a:t>Eksempel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Candersartan</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8-32 mg –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losartan</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50-100 mg)</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Amlodipin</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5 mg</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Centyl</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mite</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da-DK" sz="2000" b="0" i="0" u="none" strike="noStrike" kern="1200" cap="none" spc="0" normalizeH="0" baseline="0" noProof="0" dirty="0" err="1">
                <a:ln>
                  <a:noFill/>
                </a:ln>
                <a:solidFill>
                  <a:prstClr val="black"/>
                </a:solidFill>
                <a:effectLst/>
                <a:uLnTx/>
                <a:uFillTx/>
                <a:latin typeface="Calibri" panose="020F0502020204030204"/>
                <a:ea typeface="+mn-ea"/>
                <a:cs typeface="+mn-cs"/>
              </a:rPr>
              <a:t>centyl</a:t>
            </a:r>
            <a:r>
              <a:rPr kumimoji="0" lang="da-DK" sz="2000" b="0" i="0" u="none" strike="noStrike" kern="1200" cap="none" spc="0" normalizeH="0" baseline="0" noProof="0" dirty="0">
                <a:ln>
                  <a:noFill/>
                </a:ln>
                <a:solidFill>
                  <a:prstClr val="black"/>
                </a:solidFill>
                <a:effectLst/>
                <a:uLnTx/>
                <a:uFillTx/>
                <a:latin typeface="Calibri" panose="020F0502020204030204"/>
                <a:ea typeface="+mn-ea"/>
                <a:cs typeface="+mn-cs"/>
              </a:rPr>
              <a:t> m. kaliumklorid</a:t>
            </a:r>
            <a:endParaRPr lang="da-DK" sz="2000" dirty="0"/>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5D17CB1-7E00-4BAB-8E30-F6508DAA66F1}" type="slidenum">
              <a:rPr lang="da-DK" smtClean="0"/>
              <a:pPr algn="ctr"/>
              <a:t>31</a:t>
            </a:fld>
            <a:endParaRPr lang="da-DK" altLang="en-US">
              <a:solidFill>
                <a:schemeClr val="bg1"/>
              </a:solidFill>
            </a:endParaRPr>
          </a:p>
        </p:txBody>
      </p:sp>
    </p:spTree>
    <p:extLst>
      <p:ext uri="{BB962C8B-B14F-4D97-AF65-F5344CB8AC3E}">
        <p14:creationId xmlns:p14="http://schemas.microsoft.com/office/powerpoint/2010/main" val="33698443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49247E4D-BB91-E317-7AFB-BEBCF7AFC9AA}"/>
              </a:ext>
            </a:extLst>
          </p:cNvPr>
          <p:cNvPicPr>
            <a:picLocks noChangeAspect="1"/>
          </p:cNvPicPr>
          <p:nvPr/>
        </p:nvPicPr>
        <p:blipFill>
          <a:blip r:embed="rId3"/>
          <a:stretch>
            <a:fillRect/>
          </a:stretch>
        </p:blipFill>
        <p:spPr>
          <a:xfrm>
            <a:off x="388830" y="487027"/>
            <a:ext cx="10304812" cy="5883945"/>
          </a:xfrm>
          <a:prstGeom prst="rect">
            <a:avLst/>
          </a:prstGeom>
        </p:spPr>
      </p:pic>
      <p:sp>
        <p:nvSpPr>
          <p:cNvPr id="4" name="Tekstfelt 3">
            <a:extLst>
              <a:ext uri="{FF2B5EF4-FFF2-40B4-BE49-F238E27FC236}">
                <a16:creationId xmlns:a16="http://schemas.microsoft.com/office/drawing/2014/main" id="{E4B70828-0043-45B4-C25C-6185357CC812}"/>
              </a:ext>
            </a:extLst>
          </p:cNvPr>
          <p:cNvSpPr txBox="1"/>
          <p:nvPr/>
        </p:nvSpPr>
        <p:spPr>
          <a:xfrm>
            <a:off x="8945620" y="817368"/>
            <a:ext cx="3155812" cy="1938992"/>
          </a:xfrm>
          <a:prstGeom prst="rect">
            <a:avLst/>
          </a:prstGeom>
          <a:solidFill>
            <a:schemeClr val="bg1"/>
          </a:solidFill>
          <a:ln w="6350">
            <a:solidFill>
              <a:schemeClr val="tx1"/>
            </a:solidFill>
          </a:ln>
        </p:spPr>
        <p:txBody>
          <a:bodyPr wrap="square" rtlCol="0">
            <a:spAutoFit/>
          </a:bodyPr>
          <a:lstStyle/>
          <a:p>
            <a:r>
              <a:rPr lang="da-DK" sz="2000" b="1" dirty="0"/>
              <a:t>Note</a:t>
            </a:r>
            <a:r>
              <a:rPr lang="da-DK" sz="2000" dirty="0"/>
              <a:t>: </a:t>
            </a:r>
            <a:r>
              <a:rPr lang="da-DK" sz="2000" dirty="0" err="1"/>
              <a:t>Cutoff</a:t>
            </a:r>
            <a:r>
              <a:rPr lang="da-DK" sz="2000" dirty="0"/>
              <a:t> ved 140 systolisk BT er højere end Cardio.dk anbefalingerne, </a:t>
            </a:r>
            <a:r>
              <a:rPr lang="da-DK" sz="2000" dirty="0">
                <a:latin typeface="Calibri" panose="020F0502020204030204" pitchFamily="34" charset="0"/>
                <a:ea typeface="Calibri" panose="020F0502020204030204" pitchFamily="34" charset="0"/>
                <a:cs typeface="Times New Roman" panose="02020603050405020304" pitchFamily="18" charset="0"/>
              </a:rPr>
              <a:t>så der er tale om patienter der ligger et stykke over anbefalingerne</a:t>
            </a:r>
            <a:r>
              <a:rPr lang="da-DK" sz="2000" dirty="0"/>
              <a:t>.</a:t>
            </a:r>
          </a:p>
        </p:txBody>
      </p:sp>
    </p:spTree>
    <p:extLst>
      <p:ext uri="{BB962C8B-B14F-4D97-AF65-F5344CB8AC3E}">
        <p14:creationId xmlns:p14="http://schemas.microsoft.com/office/powerpoint/2010/main" val="1827945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lede 9">
            <a:extLst>
              <a:ext uri="{FF2B5EF4-FFF2-40B4-BE49-F238E27FC236}">
                <a16:creationId xmlns:a16="http://schemas.microsoft.com/office/drawing/2014/main" id="{A1D3BF35-7A50-4109-ABA4-8C3E0F958C27}"/>
              </a:ext>
            </a:extLst>
          </p:cNvPr>
          <p:cNvPicPr>
            <a:picLocks noChangeAspect="1"/>
          </p:cNvPicPr>
          <p:nvPr/>
        </p:nvPicPr>
        <p:blipFill>
          <a:blip r:embed="rId3"/>
          <a:stretch>
            <a:fillRect/>
          </a:stretch>
        </p:blipFill>
        <p:spPr>
          <a:xfrm>
            <a:off x="774154" y="13387"/>
            <a:ext cx="7382518" cy="6023393"/>
          </a:xfrm>
          <a:prstGeom prst="rect">
            <a:avLst/>
          </a:prstGeom>
        </p:spPr>
      </p:pic>
      <p:pic>
        <p:nvPicPr>
          <p:cNvPr id="3" name="Billede 2" descr="Et billede, der indeholder bord&#10;&#10;Automatisk genereret beskrivelse">
            <a:extLst>
              <a:ext uri="{FF2B5EF4-FFF2-40B4-BE49-F238E27FC236}">
                <a16:creationId xmlns:a16="http://schemas.microsoft.com/office/drawing/2014/main" id="{A8284B4B-9BB5-D3AD-55CC-05D918423BC8}"/>
              </a:ext>
            </a:extLst>
          </p:cNvPr>
          <p:cNvPicPr>
            <a:picLocks noChangeAspect="1"/>
          </p:cNvPicPr>
          <p:nvPr/>
        </p:nvPicPr>
        <p:blipFill>
          <a:blip r:embed="rId4"/>
          <a:stretch>
            <a:fillRect/>
          </a:stretch>
        </p:blipFill>
        <p:spPr>
          <a:xfrm>
            <a:off x="5736895" y="1771433"/>
            <a:ext cx="5770537" cy="2959045"/>
          </a:xfrm>
          <a:prstGeom prst="rect">
            <a:avLst/>
          </a:prstGeom>
        </p:spPr>
      </p:pic>
      <p:cxnSp>
        <p:nvCxnSpPr>
          <p:cNvPr id="7" name="Lige pilforbindelse 6">
            <a:extLst>
              <a:ext uri="{FF2B5EF4-FFF2-40B4-BE49-F238E27FC236}">
                <a16:creationId xmlns:a16="http://schemas.microsoft.com/office/drawing/2014/main" id="{9FD8E2F6-A753-46A8-A7CC-28460E2E71E8}"/>
              </a:ext>
            </a:extLst>
          </p:cNvPr>
          <p:cNvCxnSpPr>
            <a:cxnSpLocks/>
          </p:cNvCxnSpPr>
          <p:nvPr/>
        </p:nvCxnSpPr>
        <p:spPr>
          <a:xfrm flipV="1">
            <a:off x="2546857" y="3473879"/>
            <a:ext cx="3433206" cy="859704"/>
          </a:xfrm>
          <a:prstGeom prst="straightConnector1">
            <a:avLst/>
          </a:prstGeom>
          <a:ln w="8255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8" name="Tekstfelt 7">
            <a:extLst>
              <a:ext uri="{FF2B5EF4-FFF2-40B4-BE49-F238E27FC236}">
                <a16:creationId xmlns:a16="http://schemas.microsoft.com/office/drawing/2014/main" id="{3EAC36FE-3B9E-4C1E-B6D0-51538D90F20E}"/>
              </a:ext>
            </a:extLst>
          </p:cNvPr>
          <p:cNvSpPr txBox="1"/>
          <p:nvPr/>
        </p:nvSpPr>
        <p:spPr>
          <a:xfrm>
            <a:off x="8134109" y="4796394"/>
            <a:ext cx="3810763" cy="1569660"/>
          </a:xfrm>
          <a:prstGeom prst="rect">
            <a:avLst/>
          </a:prstGeom>
          <a:noFill/>
          <a:ln>
            <a:solidFill>
              <a:schemeClr val="tx1"/>
            </a:solidFill>
          </a:ln>
        </p:spPr>
        <p:txBody>
          <a:bodyPr wrap="square" rtlCol="0">
            <a:spAutoFit/>
          </a:bodyPr>
          <a:lstStyle/>
          <a:p>
            <a:r>
              <a:rPr lang="da-DK" sz="2400" dirty="0"/>
              <a:t>Man klikker på lagkagen på de intervaller for BT man ønsker at bruge som cut </a:t>
            </a:r>
            <a:r>
              <a:rPr lang="da-DK" sz="2400" dirty="0" err="1"/>
              <a:t>off</a:t>
            </a:r>
            <a:r>
              <a:rPr lang="da-DK" sz="2400" dirty="0"/>
              <a:t> for ‘særlig’ indsats.</a:t>
            </a:r>
          </a:p>
        </p:txBody>
      </p:sp>
    </p:spTree>
    <p:extLst>
      <p:ext uri="{BB962C8B-B14F-4D97-AF65-F5344CB8AC3E}">
        <p14:creationId xmlns:p14="http://schemas.microsoft.com/office/powerpoint/2010/main" val="2115363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04858" y="-17637"/>
            <a:ext cx="9129149" cy="1325563"/>
          </a:xfrm>
        </p:spPr>
        <p:txBody>
          <a:bodyPr>
            <a:normAutofit/>
          </a:bodyPr>
          <a:lstStyle/>
          <a:p>
            <a:r>
              <a:rPr lang="da-DK" b="1" dirty="0">
                <a:solidFill>
                  <a:srgbClr val="297A77"/>
                </a:solidFill>
                <a:latin typeface="+mn-lt"/>
              </a:rPr>
              <a:t>Gruppedrøftelse (5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704858" y="1176545"/>
            <a:ext cx="9129149" cy="4679980"/>
          </a:xfrm>
        </p:spPr>
        <p:txBody>
          <a:bodyPr vert="horz" lIns="91440" tIns="45720" rIns="91440" bIns="45720" rtlCol="0" anchor="t">
            <a:noAutofit/>
          </a:bodyPr>
          <a:lstStyle/>
          <a:p>
            <a:r>
              <a:rPr lang="da-DK" dirty="0"/>
              <a:t>Er der flere end ventet med for højt systolisk BT? Hvad er forklaringen? Ses an? Hvordan iværksættes og følges der op på medicinændringer? Personalets rolle? Lægens rolle?</a:t>
            </a:r>
          </a:p>
          <a:p>
            <a:pPr lvl="0"/>
            <a:r>
              <a:rPr lang="da-DK" dirty="0"/>
              <a:t>Ideer til ændringer?</a:t>
            </a:r>
          </a:p>
          <a:p>
            <a:r>
              <a:rPr lang="da-DK" dirty="0"/>
              <a:t>Patienterne der har fx BT&gt;140 eller BT&gt;150 kan findes i forløbsplansoverblikket. Vil det være en prioritet for din praksis at finde dem frem?</a:t>
            </a:r>
          </a:p>
          <a:p>
            <a:pPr marL="0" lvl="0" indent="0">
              <a:buNone/>
            </a:pPr>
            <a:endParaRPr lang="da-DK" dirty="0"/>
          </a:p>
          <a:p>
            <a:pPr marL="0" indent="0">
              <a:buNone/>
            </a:pPr>
            <a:r>
              <a:rPr lang="da-DK" dirty="0"/>
              <a:t>               </a:t>
            </a:r>
            <a:endParaRPr lang="da-DK" dirty="0">
              <a:cs typeface="Calibri"/>
            </a:endParaRPr>
          </a:p>
          <a:p>
            <a:pPr marL="0" indent="0">
              <a:lnSpc>
                <a:spcPct val="100000"/>
              </a:lnSpc>
              <a:buNone/>
            </a:pPr>
            <a:r>
              <a:rPr lang="da-DK" b="1" dirty="0">
                <a:solidFill>
                  <a:srgbClr val="297A77"/>
                </a:solidFill>
                <a:ea typeface="+mj-ea"/>
                <a:cs typeface="+mj-cs"/>
              </a:rPr>
              <a:t>	</a:t>
            </a:r>
            <a:endParaRPr lang="da-DK" b="1" dirty="0">
              <a:solidFill>
                <a:srgbClr val="297A77"/>
              </a:solidFill>
              <a:ea typeface="+mj-ea"/>
              <a:cs typeface="Calibri"/>
            </a:endParaRPr>
          </a:p>
          <a:p>
            <a:pPr marL="0" indent="0">
              <a:lnSpc>
                <a:spcPct val="100000"/>
              </a:lnSpc>
              <a:buNone/>
            </a:pPr>
            <a:r>
              <a:rPr lang="da-DK" b="1" dirty="0">
                <a:solidFill>
                  <a:srgbClr val="297A77"/>
                </a:solidFill>
                <a:ea typeface="+mj-ea"/>
                <a:cs typeface="+mj-cs"/>
              </a:rPr>
              <a:t>           </a:t>
            </a:r>
            <a:endParaRPr lang="da-DK" b="1" dirty="0">
              <a:solidFill>
                <a:srgbClr val="297A77"/>
              </a:solidFill>
              <a:ea typeface="+mj-ea"/>
              <a:cs typeface="Calibri"/>
            </a:endParaRP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34</a:t>
            </a:fld>
            <a:endParaRPr lang="da-DK" altLang="en-US">
              <a:solidFill>
                <a:schemeClr val="bg1"/>
              </a:solidFill>
            </a:endParaRPr>
          </a:p>
        </p:txBody>
      </p:sp>
      <p:pic>
        <p:nvPicPr>
          <p:cNvPr id="9" name="Billede 8">
            <a:extLst>
              <a:ext uri="{FF2B5EF4-FFF2-40B4-BE49-F238E27FC236}">
                <a16:creationId xmlns:a16="http://schemas.microsoft.com/office/drawing/2014/main" id="{7C5815FF-FB59-4DDF-B66D-1077BE3A4628}"/>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41346516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id="{6C2FE1BD-74AD-19BB-1B1F-ED11FFA03973}"/>
              </a:ext>
            </a:extLst>
          </p:cNvPr>
          <p:cNvPicPr>
            <a:picLocks noChangeAspect="1"/>
          </p:cNvPicPr>
          <p:nvPr/>
        </p:nvPicPr>
        <p:blipFill>
          <a:blip r:embed="rId3"/>
          <a:stretch>
            <a:fillRect/>
          </a:stretch>
        </p:blipFill>
        <p:spPr>
          <a:xfrm>
            <a:off x="630698" y="234401"/>
            <a:ext cx="10716175" cy="6389198"/>
          </a:xfrm>
          <a:prstGeom prst="rect">
            <a:avLst/>
          </a:prstGeom>
        </p:spPr>
      </p:pic>
      <p:sp>
        <p:nvSpPr>
          <p:cNvPr id="3" name="Tekstfelt 2">
            <a:extLst>
              <a:ext uri="{FF2B5EF4-FFF2-40B4-BE49-F238E27FC236}">
                <a16:creationId xmlns:a16="http://schemas.microsoft.com/office/drawing/2014/main" id="{A3E65CCE-9427-1CF3-9F0E-2F98A0E913A3}"/>
              </a:ext>
            </a:extLst>
          </p:cNvPr>
          <p:cNvSpPr txBox="1"/>
          <p:nvPr/>
        </p:nvSpPr>
        <p:spPr>
          <a:xfrm>
            <a:off x="3675756" y="5376562"/>
            <a:ext cx="4486375" cy="1323439"/>
          </a:xfrm>
          <a:prstGeom prst="rect">
            <a:avLst/>
          </a:prstGeom>
          <a:solidFill>
            <a:schemeClr val="bg1"/>
          </a:solidFill>
          <a:ln w="6350">
            <a:solidFill>
              <a:schemeClr val="tx1"/>
            </a:solidFill>
          </a:ln>
        </p:spPr>
        <p:txBody>
          <a:bodyPr wrap="square" rtlCol="0">
            <a:spAutoFit/>
          </a:bodyPr>
          <a:lstStyle/>
          <a:p>
            <a:r>
              <a:rPr lang="da-DK" sz="2000" dirty="0">
                <a:effectLst/>
                <a:latin typeface="Calibri" panose="020F0502020204030204" pitchFamily="34" charset="0"/>
                <a:ea typeface="Calibri" panose="020F0502020204030204" pitchFamily="34" charset="0"/>
                <a:cs typeface="Times New Roman" panose="02020603050405020304" pitchFamily="18" charset="0"/>
              </a:rPr>
              <a:t>Patienten medtages i grafen hvis hverken ASA (ATC B01AC06) eller anden AK behandling (ATC AKB01A + subkoder) gives som fast medicin.</a:t>
            </a:r>
          </a:p>
        </p:txBody>
      </p:sp>
    </p:spTree>
    <p:extLst>
      <p:ext uri="{BB962C8B-B14F-4D97-AF65-F5344CB8AC3E}">
        <p14:creationId xmlns:p14="http://schemas.microsoft.com/office/powerpoint/2010/main" val="1720513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9757CA19-9AE5-C3F8-22DE-3363F1741BDB}"/>
              </a:ext>
            </a:extLst>
          </p:cNvPr>
          <p:cNvPicPr>
            <a:picLocks noChangeAspect="1"/>
          </p:cNvPicPr>
          <p:nvPr/>
        </p:nvPicPr>
        <p:blipFill>
          <a:blip r:embed="rId3"/>
          <a:stretch>
            <a:fillRect/>
          </a:stretch>
        </p:blipFill>
        <p:spPr>
          <a:xfrm>
            <a:off x="670809" y="1525622"/>
            <a:ext cx="6515364" cy="5225791"/>
          </a:xfrm>
          <a:prstGeom prst="rect">
            <a:avLst/>
          </a:prstGeom>
        </p:spPr>
      </p:pic>
      <p:pic>
        <p:nvPicPr>
          <p:cNvPr id="3" name="Billede 2">
            <a:extLst>
              <a:ext uri="{FF2B5EF4-FFF2-40B4-BE49-F238E27FC236}">
                <a16:creationId xmlns:a16="http://schemas.microsoft.com/office/drawing/2014/main" id="{ADFE811D-F496-46DB-A70B-08CCE43B86B4}"/>
              </a:ext>
            </a:extLst>
          </p:cNvPr>
          <p:cNvPicPr>
            <a:picLocks noChangeAspect="1"/>
          </p:cNvPicPr>
          <p:nvPr/>
        </p:nvPicPr>
        <p:blipFill>
          <a:blip r:embed="rId4"/>
          <a:stretch>
            <a:fillRect/>
          </a:stretch>
        </p:blipFill>
        <p:spPr>
          <a:xfrm>
            <a:off x="461067" y="51685"/>
            <a:ext cx="10411691" cy="1388589"/>
          </a:xfrm>
          <a:prstGeom prst="rect">
            <a:avLst/>
          </a:prstGeom>
        </p:spPr>
      </p:pic>
      <p:cxnSp>
        <p:nvCxnSpPr>
          <p:cNvPr id="11" name="Lige pilforbindelse 10">
            <a:extLst>
              <a:ext uri="{FF2B5EF4-FFF2-40B4-BE49-F238E27FC236}">
                <a16:creationId xmlns:a16="http://schemas.microsoft.com/office/drawing/2014/main" id="{743BA0EF-4F92-4B1E-A6FE-4B97D12FD6C5}"/>
              </a:ext>
            </a:extLst>
          </p:cNvPr>
          <p:cNvCxnSpPr>
            <a:cxnSpLocks/>
          </p:cNvCxnSpPr>
          <p:nvPr/>
        </p:nvCxnSpPr>
        <p:spPr>
          <a:xfrm flipV="1">
            <a:off x="5503855" y="2473929"/>
            <a:ext cx="1272803" cy="676660"/>
          </a:xfrm>
          <a:prstGeom prst="straightConnector1">
            <a:avLst/>
          </a:prstGeom>
          <a:ln w="698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8" name="Billede 7" descr="Et billede, der indeholder bord&#10;&#10;Automatisk genereret beskrivelse">
            <a:extLst>
              <a:ext uri="{FF2B5EF4-FFF2-40B4-BE49-F238E27FC236}">
                <a16:creationId xmlns:a16="http://schemas.microsoft.com/office/drawing/2014/main" id="{8B3BAD00-6510-C5E7-2F4C-CB8BB51F09AB}"/>
              </a:ext>
            </a:extLst>
          </p:cNvPr>
          <p:cNvPicPr>
            <a:picLocks noChangeAspect="1"/>
          </p:cNvPicPr>
          <p:nvPr/>
        </p:nvPicPr>
        <p:blipFill>
          <a:blip r:embed="rId5"/>
          <a:stretch>
            <a:fillRect/>
          </a:stretch>
        </p:blipFill>
        <p:spPr>
          <a:xfrm>
            <a:off x="7003847" y="1284646"/>
            <a:ext cx="5272858" cy="3068571"/>
          </a:xfrm>
          <a:prstGeom prst="rect">
            <a:avLst/>
          </a:prstGeom>
        </p:spPr>
      </p:pic>
    </p:spTree>
    <p:extLst>
      <p:ext uri="{BB962C8B-B14F-4D97-AF65-F5344CB8AC3E}">
        <p14:creationId xmlns:p14="http://schemas.microsoft.com/office/powerpoint/2010/main" val="1838696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04858" y="-17637"/>
            <a:ext cx="9129149" cy="1325563"/>
          </a:xfrm>
        </p:spPr>
        <p:txBody>
          <a:bodyPr>
            <a:normAutofit/>
          </a:bodyPr>
          <a:lstStyle/>
          <a:p>
            <a:r>
              <a:rPr lang="da-DK" b="1" dirty="0">
                <a:solidFill>
                  <a:srgbClr val="297A77"/>
                </a:solidFill>
                <a:latin typeface="+mn-lt"/>
              </a:rPr>
              <a:t>Gruppedrøftelse (5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704858" y="1176545"/>
            <a:ext cx="9317636" cy="4679980"/>
          </a:xfrm>
        </p:spPr>
        <p:txBody>
          <a:bodyPr vert="horz" lIns="91440" tIns="45720" rIns="91440" bIns="45720" rtlCol="0" anchor="t">
            <a:noAutofit/>
          </a:bodyPr>
          <a:lstStyle/>
          <a:p>
            <a:pPr lvl="0"/>
            <a:r>
              <a:rPr lang="da-DK" dirty="0"/>
              <a:t>Hvor mange er ikke i ASA eller DOAK behandling? Hvad kan forklaringen være?</a:t>
            </a:r>
          </a:p>
          <a:p>
            <a:r>
              <a:rPr lang="da-DK" dirty="0"/>
              <a:t>Patienterne der ikke er i ASA/DOAK behandling kan findes i forløbsplans ”overblikket”. Vil det være en prioritet for din praksis at finde dem frem?</a:t>
            </a:r>
          </a:p>
          <a:p>
            <a:pPr lvl="0"/>
            <a:endParaRPr lang="da-DK" dirty="0"/>
          </a:p>
          <a:p>
            <a:pPr marL="0" indent="0">
              <a:lnSpc>
                <a:spcPct val="100000"/>
              </a:lnSpc>
              <a:buNone/>
            </a:pPr>
            <a:r>
              <a:rPr lang="da-DK" b="1" dirty="0">
                <a:solidFill>
                  <a:srgbClr val="297A77"/>
                </a:solidFill>
                <a:ea typeface="+mj-ea"/>
                <a:cs typeface="+mj-cs"/>
              </a:rPr>
              <a:t>	</a:t>
            </a:r>
            <a:endParaRPr lang="da-DK" b="1" dirty="0">
              <a:solidFill>
                <a:srgbClr val="297A77"/>
              </a:solidFill>
              <a:ea typeface="+mj-ea"/>
              <a:cs typeface="Calibri"/>
            </a:endParaRPr>
          </a:p>
          <a:p>
            <a:pPr marL="0" indent="0">
              <a:lnSpc>
                <a:spcPct val="100000"/>
              </a:lnSpc>
              <a:buNone/>
            </a:pPr>
            <a:r>
              <a:rPr lang="da-DK" b="1" dirty="0">
                <a:solidFill>
                  <a:srgbClr val="297A77"/>
                </a:solidFill>
                <a:ea typeface="+mj-ea"/>
                <a:cs typeface="+mj-cs"/>
              </a:rPr>
              <a:t>           </a:t>
            </a:r>
            <a:endParaRPr lang="da-DK" b="1" dirty="0">
              <a:solidFill>
                <a:srgbClr val="297A77"/>
              </a:solidFill>
              <a:ea typeface="+mj-ea"/>
              <a:cs typeface="Calibri"/>
            </a:endParaRP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37</a:t>
            </a:fld>
            <a:endParaRPr lang="da-DK" altLang="en-US">
              <a:solidFill>
                <a:schemeClr val="bg1"/>
              </a:solidFill>
            </a:endParaRPr>
          </a:p>
        </p:txBody>
      </p:sp>
      <p:pic>
        <p:nvPicPr>
          <p:cNvPr id="9" name="Billede 8">
            <a:extLst>
              <a:ext uri="{FF2B5EF4-FFF2-40B4-BE49-F238E27FC236}">
                <a16:creationId xmlns:a16="http://schemas.microsoft.com/office/drawing/2014/main" id="{7C5815FF-FB59-4DDF-B66D-1077BE3A4628}"/>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13480873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9E15F24A-6917-8071-9444-3A41A0A4D706}"/>
              </a:ext>
            </a:extLst>
          </p:cNvPr>
          <p:cNvPicPr>
            <a:picLocks noChangeAspect="1"/>
          </p:cNvPicPr>
          <p:nvPr/>
        </p:nvPicPr>
        <p:blipFill>
          <a:blip r:embed="rId3"/>
          <a:stretch>
            <a:fillRect/>
          </a:stretch>
        </p:blipFill>
        <p:spPr>
          <a:xfrm>
            <a:off x="252291" y="1236519"/>
            <a:ext cx="11603911" cy="4130356"/>
          </a:xfrm>
          <a:prstGeom prst="rect">
            <a:avLst/>
          </a:prstGeom>
        </p:spPr>
      </p:pic>
    </p:spTree>
    <p:extLst>
      <p:ext uri="{BB962C8B-B14F-4D97-AF65-F5344CB8AC3E}">
        <p14:creationId xmlns:p14="http://schemas.microsoft.com/office/powerpoint/2010/main" val="18756502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AB9239C8-6F0F-4694-83B5-C0B83CB8C510}"/>
              </a:ext>
            </a:extLst>
          </p:cNvPr>
          <p:cNvPicPr>
            <a:picLocks noChangeAspect="1"/>
          </p:cNvPicPr>
          <p:nvPr/>
        </p:nvPicPr>
        <p:blipFill>
          <a:blip r:embed="rId3"/>
          <a:stretch>
            <a:fillRect/>
          </a:stretch>
        </p:blipFill>
        <p:spPr>
          <a:xfrm>
            <a:off x="1357527" y="-1798"/>
            <a:ext cx="8722241" cy="1176720"/>
          </a:xfrm>
          <a:prstGeom prst="rect">
            <a:avLst/>
          </a:prstGeom>
        </p:spPr>
      </p:pic>
      <p:pic>
        <p:nvPicPr>
          <p:cNvPr id="2" name="Picture 1">
            <a:extLst>
              <a:ext uri="{FF2B5EF4-FFF2-40B4-BE49-F238E27FC236}">
                <a16:creationId xmlns:a16="http://schemas.microsoft.com/office/drawing/2014/main" id="{D83E95A6-2CA6-29DC-6B47-3D845D731F03}"/>
              </a:ext>
            </a:extLst>
          </p:cNvPr>
          <p:cNvPicPr>
            <a:picLocks noChangeAspect="1"/>
          </p:cNvPicPr>
          <p:nvPr/>
        </p:nvPicPr>
        <p:blipFill>
          <a:blip r:embed="rId4"/>
          <a:stretch>
            <a:fillRect/>
          </a:stretch>
        </p:blipFill>
        <p:spPr>
          <a:xfrm>
            <a:off x="2113670" y="1171461"/>
            <a:ext cx="7220982" cy="5200420"/>
          </a:xfrm>
          <a:prstGeom prst="rect">
            <a:avLst/>
          </a:prstGeom>
        </p:spPr>
      </p:pic>
    </p:spTree>
    <p:extLst>
      <p:ext uri="{BB962C8B-B14F-4D97-AF65-F5344CB8AC3E}">
        <p14:creationId xmlns:p14="http://schemas.microsoft.com/office/powerpoint/2010/main" val="182046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112140" y="17828"/>
            <a:ext cx="10633364" cy="1021405"/>
          </a:xfrm>
        </p:spPr>
        <p:txBody>
          <a:bodyPr>
            <a:normAutofit/>
          </a:bodyPr>
          <a:lstStyle/>
          <a:p>
            <a:r>
              <a:rPr lang="da-DK" b="1">
                <a:solidFill>
                  <a:srgbClr val="297A77"/>
                </a:solidFill>
                <a:latin typeface="+mn-lt"/>
              </a:rPr>
              <a:t>Mødenoter og implementeringsplan</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112140" y="943770"/>
            <a:ext cx="11070381" cy="5597728"/>
          </a:xfrm>
        </p:spPr>
        <p:txBody>
          <a:bodyPr>
            <a:normAutofit/>
          </a:bodyPr>
          <a:lstStyle/>
          <a:p>
            <a:pPr marL="0" indent="0">
              <a:buNone/>
            </a:pPr>
            <a:r>
              <a:rPr lang="da-DK" sz="2800">
                <a:cs typeface="Calibri"/>
              </a:rPr>
              <a:t>Brug </a:t>
            </a:r>
            <a:r>
              <a:rPr lang="da-DK" sz="2800" i="1">
                <a:cs typeface="Calibri"/>
              </a:rPr>
              <a:t>mødenoterne</a:t>
            </a:r>
            <a:r>
              <a:rPr lang="da-DK" sz="2800">
                <a:cs typeface="Calibri"/>
              </a:rPr>
              <a:t> til at notere de vigtigste pointer i løbet af mødet. </a:t>
            </a:r>
          </a:p>
          <a:p>
            <a:pPr marL="0" indent="0">
              <a:buNone/>
            </a:pPr>
            <a:r>
              <a:rPr lang="da-DK" sz="2700">
                <a:cs typeface="Calibri"/>
              </a:rPr>
              <a:t>Du skal bruge noterne, når </a:t>
            </a:r>
            <a:r>
              <a:rPr lang="da-DK" sz="2700" i="1">
                <a:cs typeface="Calibri"/>
              </a:rPr>
              <a:t>Implementeringsplanen</a:t>
            </a:r>
            <a:r>
              <a:rPr lang="da-DK" sz="2700">
                <a:cs typeface="Calibri"/>
              </a:rPr>
              <a:t> udfyldes til sidst i dag. </a:t>
            </a:r>
            <a:endParaRPr lang="da-DK" sz="270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48886" y="2800089"/>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a:t>
            </a:fld>
            <a:endParaRPr lang="da-DK" altLang="en-US">
              <a:solidFill>
                <a:schemeClr val="bg1"/>
              </a:solidFill>
            </a:endParaRPr>
          </a:p>
        </p:txBody>
      </p:sp>
      <p:pic>
        <p:nvPicPr>
          <p:cNvPr id="5" name="Billede 4">
            <a:extLst>
              <a:ext uri="{FF2B5EF4-FFF2-40B4-BE49-F238E27FC236}">
                <a16:creationId xmlns:a16="http://schemas.microsoft.com/office/drawing/2014/main" id="{B5841956-2D5D-424A-8FD4-3BA9604E02D0}"/>
              </a:ext>
            </a:extLst>
          </p:cNvPr>
          <p:cNvPicPr>
            <a:picLocks noChangeAspect="1"/>
          </p:cNvPicPr>
          <p:nvPr/>
        </p:nvPicPr>
        <p:blipFill>
          <a:blip r:embed="rId4"/>
          <a:stretch>
            <a:fillRect/>
          </a:stretch>
        </p:blipFill>
        <p:spPr>
          <a:xfrm>
            <a:off x="420422" y="2001313"/>
            <a:ext cx="6218459" cy="3482642"/>
          </a:xfrm>
          <a:prstGeom prst="rect">
            <a:avLst/>
          </a:prstGeom>
        </p:spPr>
      </p:pic>
      <p:pic>
        <p:nvPicPr>
          <p:cNvPr id="3" name="Billede 2">
            <a:extLst>
              <a:ext uri="{FF2B5EF4-FFF2-40B4-BE49-F238E27FC236}">
                <a16:creationId xmlns:a16="http://schemas.microsoft.com/office/drawing/2014/main" id="{E895DBB1-2911-4149-BC9C-B29B6253D745}"/>
              </a:ext>
            </a:extLst>
          </p:cNvPr>
          <p:cNvPicPr>
            <a:picLocks noChangeAspect="1"/>
          </p:cNvPicPr>
          <p:nvPr/>
        </p:nvPicPr>
        <p:blipFill>
          <a:blip r:embed="rId5"/>
          <a:stretch>
            <a:fillRect/>
          </a:stretch>
        </p:blipFill>
        <p:spPr>
          <a:xfrm>
            <a:off x="3003211" y="4430291"/>
            <a:ext cx="7285015" cy="2312900"/>
          </a:xfrm>
          <a:prstGeom prst="rect">
            <a:avLst/>
          </a:prstGeom>
        </p:spPr>
      </p:pic>
    </p:spTree>
    <p:extLst>
      <p:ext uri="{BB962C8B-B14F-4D97-AF65-F5344CB8AC3E}">
        <p14:creationId xmlns:p14="http://schemas.microsoft.com/office/powerpoint/2010/main" val="114160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04858" y="-17637"/>
            <a:ext cx="9129149" cy="1325563"/>
          </a:xfrm>
        </p:spPr>
        <p:txBody>
          <a:bodyPr>
            <a:normAutofit/>
          </a:bodyPr>
          <a:lstStyle/>
          <a:p>
            <a:r>
              <a:rPr lang="da-DK" b="1" dirty="0">
                <a:solidFill>
                  <a:srgbClr val="297A77"/>
                </a:solidFill>
                <a:latin typeface="+mn-lt"/>
              </a:rPr>
              <a:t>Gruppedrøftelse (5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704858" y="1176545"/>
            <a:ext cx="9317636" cy="4679980"/>
          </a:xfrm>
        </p:spPr>
        <p:txBody>
          <a:bodyPr vert="horz" lIns="91440" tIns="45720" rIns="91440" bIns="45720" rtlCol="0" anchor="t">
            <a:noAutofit/>
          </a:bodyPr>
          <a:lstStyle/>
          <a:p>
            <a:pPr lvl="0"/>
            <a:r>
              <a:rPr lang="da-DK" dirty="0"/>
              <a:t>Hvor mange er ikke i statin behandling? Hvad kan forklaringen være?</a:t>
            </a:r>
          </a:p>
          <a:p>
            <a:pPr>
              <a:lnSpc>
                <a:spcPct val="107000"/>
              </a:lnSpc>
              <a:spcAft>
                <a:spcPts val="800"/>
              </a:spcAft>
            </a:pPr>
            <a:r>
              <a:rPr lang="da-DK" dirty="0">
                <a:effectLst/>
                <a:ea typeface="Calibri" panose="020F0502020204030204" pitchFamily="34" charset="0"/>
                <a:cs typeface="Times New Roman" panose="02020603050405020304" pitchFamily="18" charset="0"/>
              </a:rPr>
              <a:t>Patienter der ikke er i statin behandling </a:t>
            </a:r>
            <a:r>
              <a:rPr lang="da-DK" i="1" dirty="0">
                <a:effectLst/>
                <a:ea typeface="Calibri" panose="020F0502020204030204" pitchFamily="34" charset="0"/>
                <a:cs typeface="Times New Roman" panose="02020603050405020304" pitchFamily="18" charset="0"/>
              </a:rPr>
              <a:t>eller har LDL&gt; 1,8 </a:t>
            </a:r>
            <a:r>
              <a:rPr lang="da-DK" dirty="0">
                <a:effectLst/>
                <a:ea typeface="Calibri" panose="020F0502020204030204" pitchFamily="34" charset="0"/>
                <a:cs typeface="Times New Roman" panose="02020603050405020304" pitchFamily="18" charset="0"/>
              </a:rPr>
              <a:t>kan findes i overblikket. Vil det være aktuelt for din praksis at finde dem frem.</a:t>
            </a:r>
          </a:p>
          <a:p>
            <a:pPr marL="0" indent="0">
              <a:buNone/>
            </a:pPr>
            <a:r>
              <a:rPr lang="da-DK" dirty="0"/>
              <a:t>               </a:t>
            </a:r>
            <a:endParaRPr lang="da-DK" dirty="0">
              <a:cs typeface="Calibri"/>
            </a:endParaRPr>
          </a:p>
          <a:p>
            <a:pPr marL="0" indent="0">
              <a:lnSpc>
                <a:spcPct val="100000"/>
              </a:lnSpc>
              <a:buNone/>
            </a:pPr>
            <a:r>
              <a:rPr lang="da-DK" b="1" dirty="0">
                <a:solidFill>
                  <a:srgbClr val="297A77"/>
                </a:solidFill>
                <a:ea typeface="+mj-ea"/>
                <a:cs typeface="+mj-cs"/>
              </a:rPr>
              <a:t>	</a:t>
            </a:r>
            <a:endParaRPr lang="da-DK" b="1" dirty="0">
              <a:solidFill>
                <a:srgbClr val="297A77"/>
              </a:solidFill>
              <a:ea typeface="+mj-ea"/>
              <a:cs typeface="Calibri"/>
            </a:endParaRPr>
          </a:p>
          <a:p>
            <a:pPr marL="0" indent="0">
              <a:lnSpc>
                <a:spcPct val="100000"/>
              </a:lnSpc>
              <a:buNone/>
            </a:pPr>
            <a:r>
              <a:rPr lang="da-DK" b="1" dirty="0">
                <a:solidFill>
                  <a:srgbClr val="297A77"/>
                </a:solidFill>
                <a:ea typeface="+mj-ea"/>
                <a:cs typeface="+mj-cs"/>
              </a:rPr>
              <a:t>           </a:t>
            </a:r>
            <a:endParaRPr lang="da-DK" b="1" dirty="0">
              <a:solidFill>
                <a:srgbClr val="297A77"/>
              </a:solidFill>
              <a:ea typeface="+mj-ea"/>
              <a:cs typeface="Calibri"/>
            </a:endParaRPr>
          </a:p>
          <a:p>
            <a:pPr marL="0" indent="0">
              <a:buNone/>
            </a:pPr>
            <a:endParaRPr lang="da-DK" dirty="0"/>
          </a:p>
          <a:p>
            <a:pPr marL="0" indent="0">
              <a:buNone/>
            </a:pPr>
            <a:endParaRPr lang="da-DK" b="1" dirty="0">
              <a:solidFill>
                <a:srgbClr val="297A77"/>
              </a:solidFill>
              <a:latin typeface="+mn-lt"/>
            </a:endParaRPr>
          </a:p>
          <a:p>
            <a:pPr marL="0" indent="0">
              <a:buNone/>
            </a:pPr>
            <a:endParaRPr lang="da-DK"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40</a:t>
            </a:fld>
            <a:endParaRPr lang="da-DK" altLang="en-US">
              <a:solidFill>
                <a:schemeClr val="bg1"/>
              </a:solidFill>
            </a:endParaRPr>
          </a:p>
        </p:txBody>
      </p:sp>
      <p:pic>
        <p:nvPicPr>
          <p:cNvPr id="9" name="Billede 8">
            <a:extLst>
              <a:ext uri="{FF2B5EF4-FFF2-40B4-BE49-F238E27FC236}">
                <a16:creationId xmlns:a16="http://schemas.microsoft.com/office/drawing/2014/main" id="{7C5815FF-FB59-4DDF-B66D-1077BE3A4628}"/>
              </a:ext>
            </a:extLst>
          </p:cNvPr>
          <p:cNvPicPr>
            <a:picLocks noChangeAspect="1"/>
          </p:cNvPicPr>
          <p:nvPr/>
        </p:nvPicPr>
        <p:blipFill>
          <a:blip r:embed="rId3"/>
          <a:stretch>
            <a:fillRect/>
          </a:stretch>
        </p:blipFill>
        <p:spPr>
          <a:xfrm>
            <a:off x="9922267" y="2819490"/>
            <a:ext cx="1233633" cy="1233633"/>
          </a:xfrm>
          <a:prstGeom prst="rect">
            <a:avLst/>
          </a:prstGeom>
        </p:spPr>
      </p:pic>
    </p:spTree>
    <p:extLst>
      <p:ext uri="{BB962C8B-B14F-4D97-AF65-F5344CB8AC3E}">
        <p14:creationId xmlns:p14="http://schemas.microsoft.com/office/powerpoint/2010/main" val="22611292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365125"/>
            <a:ext cx="9129149" cy="1325563"/>
          </a:xfrm>
        </p:spPr>
        <p:txBody>
          <a:bodyPr>
            <a:normAutofit/>
          </a:bodyPr>
          <a:lstStyle/>
          <a:p>
            <a:pPr>
              <a:lnSpc>
                <a:spcPct val="70000"/>
              </a:lnSpc>
              <a:spcBef>
                <a:spcPts val="1000"/>
              </a:spcBef>
            </a:pPr>
            <a:r>
              <a:rPr lang="da-DK" b="1">
                <a:solidFill>
                  <a:srgbClr val="297A77"/>
                </a:solidFill>
                <a:latin typeface="+mn-lt"/>
              </a:rPr>
              <a:t>Plenum gennemgang (10 min.)</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516371" y="1507524"/>
            <a:ext cx="9320087" cy="4679980"/>
          </a:xfrm>
        </p:spPr>
        <p:txBody>
          <a:bodyPr>
            <a:normAutofit/>
          </a:bodyPr>
          <a:lstStyle/>
          <a:p>
            <a:pPr marL="0" indent="0">
              <a:lnSpc>
                <a:spcPct val="100000"/>
              </a:lnSpc>
              <a:buClr>
                <a:srgbClr val="297A77"/>
              </a:buClr>
              <a:buSzPct val="105000"/>
              <a:buNone/>
            </a:pPr>
            <a:r>
              <a:rPr lang="da-DK" sz="3200" dirty="0"/>
              <a:t>Hvad har I talt om?</a:t>
            </a:r>
          </a:p>
          <a:p>
            <a:pPr marL="0" indent="0">
              <a:buClr>
                <a:srgbClr val="297A77"/>
              </a:buClr>
              <a:buSzPct val="105000"/>
              <a:buNone/>
            </a:pPr>
            <a:endParaRPr lang="da-DK" dirty="0"/>
          </a:p>
          <a:p>
            <a:pPr marL="0" indent="0">
              <a:buNone/>
            </a:pPr>
            <a:r>
              <a:rPr lang="da-DK" dirty="0"/>
              <a:t>               </a:t>
            </a:r>
          </a:p>
          <a:p>
            <a:pPr marL="0" indent="0">
              <a:lnSpc>
                <a:spcPct val="100000"/>
              </a:lnSpc>
              <a:buNone/>
            </a:pPr>
            <a:r>
              <a:rPr lang="da-DK" sz="5100" b="1" dirty="0">
                <a:solidFill>
                  <a:srgbClr val="297A77"/>
                </a:solidFill>
                <a:ea typeface="+mj-ea"/>
                <a:cs typeface="+mj-cs"/>
              </a:rPr>
              <a:t>      </a:t>
            </a:r>
          </a:p>
          <a:p>
            <a:pPr marL="0" indent="0">
              <a:lnSpc>
                <a:spcPct val="100000"/>
              </a:lnSpc>
              <a:buNone/>
            </a:pPr>
            <a:r>
              <a:rPr lang="da-DK" sz="5100" b="1" dirty="0">
                <a:solidFill>
                  <a:srgbClr val="297A77"/>
                </a:solidFill>
                <a:ea typeface="+mj-ea"/>
                <a:cs typeface="+mj-cs"/>
              </a:rPr>
              <a:t>      </a:t>
            </a:r>
            <a:endParaRPr lang="da-DK" sz="3200" b="1" dirty="0">
              <a:solidFill>
                <a:srgbClr val="297A77"/>
              </a:solidFill>
              <a:ea typeface="+mj-ea"/>
              <a:cs typeface="+mj-cs"/>
            </a:endParaRPr>
          </a:p>
          <a:p>
            <a:pPr marL="0" indent="0">
              <a:buNone/>
            </a:pPr>
            <a:endParaRPr lang="da-DK" dirty="0"/>
          </a:p>
          <a:p>
            <a:pPr marL="0" indent="0">
              <a:buNone/>
            </a:pPr>
            <a:endParaRPr lang="da-DK" sz="4400" b="1" dirty="0">
              <a:solidFill>
                <a:srgbClr val="297A77"/>
              </a:solidFill>
              <a:latin typeface="+mn-lt"/>
            </a:endParaRPr>
          </a:p>
          <a:p>
            <a:pPr marL="0" indent="0">
              <a:buNone/>
            </a:pPr>
            <a:endParaRPr lang="da-DK" sz="4400" dirty="0"/>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41</a:t>
            </a:fld>
            <a:endParaRPr lang="da-DK" altLang="en-US">
              <a:solidFill>
                <a:schemeClr val="bg1"/>
              </a:solidFill>
            </a:endParaRPr>
          </a:p>
        </p:txBody>
      </p:sp>
      <p:pic>
        <p:nvPicPr>
          <p:cNvPr id="13" name="Billede 12">
            <a:extLst>
              <a:ext uri="{FF2B5EF4-FFF2-40B4-BE49-F238E27FC236}">
                <a16:creationId xmlns:a16="http://schemas.microsoft.com/office/drawing/2014/main" id="{58337C70-6F5E-41D8-B20F-83B97EBA185E}"/>
              </a:ext>
            </a:extLst>
          </p:cNvPr>
          <p:cNvPicPr>
            <a:picLocks noChangeAspect="1"/>
          </p:cNvPicPr>
          <p:nvPr/>
        </p:nvPicPr>
        <p:blipFill>
          <a:blip r:embed="rId3"/>
          <a:stretch>
            <a:fillRect/>
          </a:stretch>
        </p:blipFill>
        <p:spPr>
          <a:xfrm>
            <a:off x="9948973" y="2804805"/>
            <a:ext cx="1248389" cy="1248389"/>
          </a:xfrm>
          <a:prstGeom prst="rect">
            <a:avLst/>
          </a:prstGeom>
        </p:spPr>
      </p:pic>
    </p:spTree>
    <p:extLst>
      <p:ext uri="{BB962C8B-B14F-4D97-AF65-F5344CB8AC3E}">
        <p14:creationId xmlns:p14="http://schemas.microsoft.com/office/powerpoint/2010/main" val="31639150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26301" y="270536"/>
            <a:ext cx="9129149" cy="1325563"/>
          </a:xfrm>
        </p:spPr>
        <p:txBody>
          <a:bodyPr>
            <a:normAutofit/>
          </a:bodyPr>
          <a:lstStyle/>
          <a:p>
            <a:r>
              <a:rPr lang="da-DK" b="1" dirty="0">
                <a:solidFill>
                  <a:srgbClr val="297A77"/>
                </a:solidFill>
                <a:latin typeface="+mn-lt"/>
              </a:rPr>
              <a:t>Notér i mødenoter (5 min.) </a:t>
            </a: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477471" y="1546210"/>
            <a:ext cx="9864948" cy="4679980"/>
          </a:xfrm>
        </p:spPr>
        <p:txBody>
          <a:bodyPr>
            <a:normAutofit fontScale="92500" lnSpcReduction="10000"/>
          </a:bodyPr>
          <a:lstStyle/>
          <a:p>
            <a:pPr>
              <a:buClr>
                <a:srgbClr val="297A77"/>
              </a:buClr>
              <a:buSzPct val="105000"/>
            </a:pPr>
            <a:r>
              <a:rPr lang="da-DK" sz="3200" dirty="0"/>
              <a:t>Stille refleksion og notér de vigtigste pointer i tager med jer</a:t>
            </a:r>
            <a:endParaRPr lang="da-DK" sz="4400" dirty="0"/>
          </a:p>
          <a:p>
            <a:pPr>
              <a:buClr>
                <a:srgbClr val="297A77"/>
              </a:buClr>
              <a:buSzPct val="105000"/>
            </a:pPr>
            <a:endParaRPr lang="da-DK" sz="3200" dirty="0"/>
          </a:p>
          <a:p>
            <a:pPr>
              <a:buClr>
                <a:srgbClr val="297A77"/>
              </a:buClr>
              <a:buSzPct val="105000"/>
            </a:pPr>
            <a:endParaRPr lang="da-DK" sz="3200" dirty="0"/>
          </a:p>
          <a:p>
            <a:pPr>
              <a:buClr>
                <a:srgbClr val="297A77"/>
              </a:buClr>
              <a:buSzPct val="105000"/>
            </a:pPr>
            <a:endParaRPr lang="da-DK" sz="3200" dirty="0"/>
          </a:p>
          <a:p>
            <a:pPr marL="0" indent="0">
              <a:buClr>
                <a:srgbClr val="297A77"/>
              </a:buClr>
              <a:buSzPct val="105000"/>
              <a:buNone/>
            </a:pPr>
            <a:endParaRPr lang="da-DK" sz="3200" dirty="0"/>
          </a:p>
          <a:p>
            <a:pPr marL="0" indent="0">
              <a:buClr>
                <a:srgbClr val="297A77"/>
              </a:buClr>
              <a:buSzPct val="105000"/>
              <a:buNone/>
            </a:pPr>
            <a:endParaRPr lang="da-DK" sz="3200" dirty="0"/>
          </a:p>
          <a:p>
            <a:pPr marL="0" indent="0">
              <a:buClr>
                <a:srgbClr val="297A77"/>
              </a:buClr>
              <a:buSzPct val="105000"/>
              <a:buNone/>
            </a:pPr>
            <a:endParaRPr lang="da-DK" sz="3200" dirty="0"/>
          </a:p>
          <a:p>
            <a:pPr marL="0" indent="0">
              <a:buClr>
                <a:srgbClr val="297A77"/>
              </a:buClr>
              <a:buSzPct val="105000"/>
              <a:buNone/>
            </a:pPr>
            <a:endParaRPr lang="da-DK" sz="4400" dirty="0"/>
          </a:p>
          <a:p>
            <a:pPr marL="0" indent="0">
              <a:lnSpc>
                <a:spcPct val="100000"/>
              </a:lnSpc>
              <a:buNone/>
            </a:pPr>
            <a:r>
              <a:rPr lang="da-DK" b="1" dirty="0">
                <a:solidFill>
                  <a:srgbClr val="297A77"/>
                </a:solidFill>
                <a:ea typeface="+mj-ea"/>
                <a:cs typeface="+mj-cs"/>
              </a:rPr>
              <a:t>           </a:t>
            </a:r>
            <a:endParaRPr lang="da-DK" sz="5100" b="1" dirty="0">
              <a:solidFill>
                <a:srgbClr val="297A77"/>
              </a:solidFill>
              <a:ea typeface="+mj-ea"/>
              <a:cs typeface="+mj-cs"/>
            </a:endParaRPr>
          </a:p>
        </p:txBody>
      </p:sp>
      <p:sp>
        <p:nvSpPr>
          <p:cNvPr id="8" name="Rektangel 7">
            <a:extLst>
              <a:ext uri="{FF2B5EF4-FFF2-40B4-BE49-F238E27FC236}">
                <a16:creationId xmlns:a16="http://schemas.microsoft.com/office/drawing/2014/main" id="{174B8E1B-F614-4684-8E6C-6D8E39E23302}"/>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6A9F6E65-3AD4-4C11-8B62-7924E018567A}"/>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7BDEA4DD-E6E4-4058-B078-1AA21809C216}"/>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42</a:t>
            </a:fld>
            <a:endParaRPr lang="da-DK" altLang="en-US">
              <a:solidFill>
                <a:schemeClr val="bg1"/>
              </a:solidFill>
            </a:endParaRPr>
          </a:p>
        </p:txBody>
      </p:sp>
      <p:pic>
        <p:nvPicPr>
          <p:cNvPr id="3" name="Billede 2">
            <a:extLst>
              <a:ext uri="{FF2B5EF4-FFF2-40B4-BE49-F238E27FC236}">
                <a16:creationId xmlns:a16="http://schemas.microsoft.com/office/drawing/2014/main" id="{001D4764-D21E-4C58-9F98-61A5915304CA}"/>
              </a:ext>
            </a:extLst>
          </p:cNvPr>
          <p:cNvPicPr>
            <a:picLocks noChangeAspect="1"/>
          </p:cNvPicPr>
          <p:nvPr/>
        </p:nvPicPr>
        <p:blipFill>
          <a:blip r:embed="rId3"/>
          <a:stretch>
            <a:fillRect/>
          </a:stretch>
        </p:blipFill>
        <p:spPr>
          <a:xfrm>
            <a:off x="9939730" y="2803026"/>
            <a:ext cx="1251946" cy="1251946"/>
          </a:xfrm>
          <a:prstGeom prst="rect">
            <a:avLst/>
          </a:prstGeom>
        </p:spPr>
      </p:pic>
      <p:pic>
        <p:nvPicPr>
          <p:cNvPr id="16" name="Billede 15" descr="Et billede, der indeholder papirclips&#10;&#10;Automatisk genereret beskrivelse">
            <a:extLst>
              <a:ext uri="{FF2B5EF4-FFF2-40B4-BE49-F238E27FC236}">
                <a16:creationId xmlns:a16="http://schemas.microsoft.com/office/drawing/2014/main" id="{9BE8C934-4680-4A09-B824-FD30D637CA67}"/>
              </a:ext>
            </a:extLst>
          </p:cNvPr>
          <p:cNvPicPr>
            <a:picLocks noChangeAspect="1"/>
          </p:cNvPicPr>
          <p:nvPr/>
        </p:nvPicPr>
        <p:blipFill>
          <a:blip r:embed="rId4"/>
          <a:stretch>
            <a:fillRect/>
          </a:stretch>
        </p:blipFill>
        <p:spPr>
          <a:xfrm>
            <a:off x="10338382" y="3154482"/>
            <a:ext cx="549033" cy="549033"/>
          </a:xfrm>
          <a:prstGeom prst="rect">
            <a:avLst/>
          </a:prstGeom>
        </p:spPr>
      </p:pic>
    </p:spTree>
    <p:extLst>
      <p:ext uri="{BB962C8B-B14F-4D97-AF65-F5344CB8AC3E}">
        <p14:creationId xmlns:p14="http://schemas.microsoft.com/office/powerpoint/2010/main" val="19818657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EAA4D961-5D95-48E6-B75E-077894A0724E}"/>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7F0653B9-47FE-45C2-BC6D-0B88EA3CE6CF}"/>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Slide Number Placeholder 3">
            <a:extLst>
              <a:ext uri="{FF2B5EF4-FFF2-40B4-BE49-F238E27FC236}">
                <a16:creationId xmlns:a16="http://schemas.microsoft.com/office/drawing/2014/main" id="{89E6C25E-DA67-445C-816B-C617EFBCA088}"/>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43</a:t>
            </a:fld>
            <a:endParaRPr lang="da-DK" altLang="en-US">
              <a:solidFill>
                <a:schemeClr val="bg1"/>
              </a:solidFill>
            </a:endParaRPr>
          </a:p>
        </p:txBody>
      </p:sp>
      <p:sp>
        <p:nvSpPr>
          <p:cNvPr id="13" name="Pladsholder til indhold 12">
            <a:extLst>
              <a:ext uri="{FF2B5EF4-FFF2-40B4-BE49-F238E27FC236}">
                <a16:creationId xmlns:a16="http://schemas.microsoft.com/office/drawing/2014/main" id="{ACCF2745-7A90-4B6F-90AB-A0EEC14E960F}"/>
              </a:ext>
            </a:extLst>
          </p:cNvPr>
          <p:cNvSpPr>
            <a:spLocks noGrp="1"/>
          </p:cNvSpPr>
          <p:nvPr>
            <p:ph idx="1"/>
          </p:nvPr>
        </p:nvSpPr>
        <p:spPr>
          <a:xfrm>
            <a:off x="653144" y="414768"/>
            <a:ext cx="8876460" cy="6028464"/>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marL="0" indent="0">
              <a:buNone/>
            </a:pPr>
            <a:endParaRPr lang="da-DK" sz="4400" b="1">
              <a:cs typeface="Calibri"/>
            </a:endParaRPr>
          </a:p>
          <a:p>
            <a:pPr marL="0" indent="0">
              <a:buNone/>
            </a:pPr>
            <a:r>
              <a:rPr lang="da-DK" sz="4300" b="1">
                <a:cs typeface="Calibri"/>
              </a:rPr>
              <a:t>Blok 3: Implementering og opfølgning</a:t>
            </a:r>
          </a:p>
          <a:p>
            <a:pPr marL="0" indent="0">
              <a:buNone/>
            </a:pPr>
            <a:endParaRPr lang="da-DK" sz="2400" b="1">
              <a:cs typeface="Calibri"/>
            </a:endParaRPr>
          </a:p>
          <a:p>
            <a:pPr marL="0" indent="0">
              <a:buNone/>
            </a:pPr>
            <a:r>
              <a:rPr lang="da-DK" sz="2400" b="1">
                <a:cs typeface="Calibri"/>
              </a:rPr>
              <a:t>I skal nu sidde sammen med kolleger fra egen praksis. Sololæger sidder sammen.</a:t>
            </a:r>
          </a:p>
          <a:p>
            <a:pPr marL="0" indent="0">
              <a:buNone/>
            </a:pPr>
            <a:endParaRPr lang="da-DK" sz="2400" b="1">
              <a:cs typeface="Calibri"/>
            </a:endParaRPr>
          </a:p>
          <a:p>
            <a:pPr marL="0" indent="0">
              <a:buNone/>
            </a:pPr>
            <a:endParaRPr lang="da-DK" sz="2400" b="1">
              <a:cs typeface="Calibri"/>
            </a:endParaRPr>
          </a:p>
          <a:p>
            <a:pPr marL="0" indent="0">
              <a:buNone/>
            </a:pPr>
            <a:endParaRPr lang="da-DK" sz="2400" b="1">
              <a:cs typeface="Calibri"/>
            </a:endParaRPr>
          </a:p>
          <a:p>
            <a:pPr marL="0" indent="0">
              <a:buNone/>
            </a:pPr>
            <a:r>
              <a:rPr lang="da-DK" sz="2800" b="1">
                <a:cs typeface="Calibri"/>
              </a:rPr>
              <a:t>Samlet tid: 30 minutter</a:t>
            </a:r>
          </a:p>
          <a:p>
            <a:pPr marL="0" indent="0">
              <a:buNone/>
            </a:pPr>
            <a:r>
              <a:rPr lang="da-DK" sz="2400" b="1">
                <a:cs typeface="Calibri"/>
              </a:rPr>
              <a:t>I skal udfylde implementeringsplanen.</a:t>
            </a:r>
          </a:p>
          <a:p>
            <a:pPr marL="0" indent="0">
              <a:buNone/>
            </a:pPr>
            <a:endParaRPr lang="da-DK" sz="2400" b="1">
              <a:cs typeface="Calibri"/>
            </a:endParaRPr>
          </a:p>
          <a:p>
            <a:pPr marL="0" indent="0">
              <a:buNone/>
            </a:pPr>
            <a:endParaRPr lang="da-DK" sz="2400" b="1">
              <a:cs typeface="Calibri"/>
            </a:endParaRPr>
          </a:p>
        </p:txBody>
      </p:sp>
      <p:pic>
        <p:nvPicPr>
          <p:cNvPr id="8" name="Billede 7">
            <a:extLst>
              <a:ext uri="{FF2B5EF4-FFF2-40B4-BE49-F238E27FC236}">
                <a16:creationId xmlns:a16="http://schemas.microsoft.com/office/drawing/2014/main" id="{CE521E28-F340-4327-B100-3F8D6E209273}"/>
              </a:ext>
            </a:extLst>
          </p:cNvPr>
          <p:cNvPicPr>
            <a:picLocks noChangeAspect="1"/>
          </p:cNvPicPr>
          <p:nvPr/>
        </p:nvPicPr>
        <p:blipFill>
          <a:blip r:embed="rId3"/>
          <a:stretch>
            <a:fillRect/>
          </a:stretch>
        </p:blipFill>
        <p:spPr>
          <a:xfrm>
            <a:off x="9924782" y="2800088"/>
            <a:ext cx="1233634" cy="1257822"/>
          </a:xfrm>
          <a:prstGeom prst="rect">
            <a:avLst/>
          </a:prstGeom>
        </p:spPr>
      </p:pic>
    </p:spTree>
    <p:extLst>
      <p:ext uri="{BB962C8B-B14F-4D97-AF65-F5344CB8AC3E}">
        <p14:creationId xmlns:p14="http://schemas.microsoft.com/office/powerpoint/2010/main" val="9347243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365125"/>
            <a:ext cx="10698892" cy="1325563"/>
          </a:xfrm>
        </p:spPr>
        <p:txBody>
          <a:bodyPr>
            <a:normAutofit/>
          </a:bodyPr>
          <a:lstStyle/>
          <a:p>
            <a:r>
              <a:rPr lang="da-DK" b="1">
                <a:solidFill>
                  <a:srgbClr val="297A77"/>
                </a:solidFill>
                <a:latin typeface="+mn-lt"/>
              </a:rPr>
              <a:t>Blok 3: Implementering og opfølgning</a:t>
            </a:r>
            <a:br>
              <a:rPr lang="da-DK" b="1">
                <a:solidFill>
                  <a:srgbClr val="297A77"/>
                </a:solidFill>
                <a:latin typeface="+mn-lt"/>
              </a:rPr>
            </a:br>
            <a:r>
              <a:rPr lang="da-DK" sz="2000" b="1">
                <a:solidFill>
                  <a:srgbClr val="297A77"/>
                </a:solidFill>
                <a:latin typeface="+mn-lt"/>
              </a:rPr>
              <a:t>Er der potentiale for forandringer?</a:t>
            </a:r>
            <a:endParaRPr lang="da-DK" b="1">
              <a:solidFill>
                <a:srgbClr val="297A77"/>
              </a:solidFill>
              <a:latin typeface="+mn-lt"/>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7" y="1791730"/>
            <a:ext cx="8916157" cy="4315680"/>
          </a:xfrm>
        </p:spPr>
        <p:txBody>
          <a:bodyPr vert="horz" lIns="91440" tIns="45720" rIns="91440" bIns="45720" rtlCol="0" anchor="t">
            <a:normAutofit/>
          </a:bodyPr>
          <a:lstStyle/>
          <a:p>
            <a:pPr marL="0" lvl="0" indent="0">
              <a:buClr>
                <a:srgbClr val="297A77"/>
              </a:buClr>
              <a:buSzPct val="105000"/>
              <a:buNone/>
            </a:pPr>
            <a:r>
              <a:rPr lang="da-DK" sz="3000" b="1" dirty="0">
                <a:solidFill>
                  <a:srgbClr val="297A77"/>
                </a:solidFill>
                <a:ea typeface="+mj-ea"/>
                <a:cs typeface="+mj-cs"/>
              </a:rPr>
              <a:t>Drøft i gruppen og udfyld implementeringsplanen (15 min.)</a:t>
            </a:r>
          </a:p>
          <a:p>
            <a:pPr lvl="0"/>
            <a:r>
              <a:rPr lang="da-DK" sz="2400" dirty="0"/>
              <a:t>Hvilke gode ideer til organisering af opfølgning og behandling er der kommet på mødet?</a:t>
            </a:r>
            <a:endParaRPr lang="da-DK" sz="2400" dirty="0">
              <a:cs typeface="Calibri"/>
            </a:endParaRPr>
          </a:p>
          <a:p>
            <a:r>
              <a:rPr lang="da-DK" sz="2400" dirty="0"/>
              <a:t>Hvilke ændringer vil det være vigtigst og lettest at gennemføre? </a:t>
            </a:r>
          </a:p>
          <a:p>
            <a:pPr lvl="0"/>
            <a:r>
              <a:rPr lang="en-US" sz="2400" dirty="0" err="1"/>
              <a:t>Hvordan</a:t>
            </a:r>
            <a:r>
              <a:rPr lang="en-US" sz="2400" dirty="0"/>
              <a:t> </a:t>
            </a:r>
            <a:r>
              <a:rPr lang="en-US" sz="2400" dirty="0" err="1"/>
              <a:t>kan</a:t>
            </a:r>
            <a:r>
              <a:rPr lang="en-US" sz="2400" dirty="0"/>
              <a:t> </a:t>
            </a:r>
            <a:r>
              <a:rPr lang="en-US" sz="2400" dirty="0" err="1"/>
              <a:t>ændringer</a:t>
            </a:r>
            <a:r>
              <a:rPr lang="en-US" sz="2400" dirty="0"/>
              <a:t> </a:t>
            </a:r>
            <a:r>
              <a:rPr lang="en-US" sz="2400" dirty="0" err="1"/>
              <a:t>ske</a:t>
            </a:r>
            <a:r>
              <a:rPr lang="en-US" sz="2400" dirty="0"/>
              <a:t>? </a:t>
            </a:r>
            <a:endParaRPr lang="da-DK" sz="2400" dirty="0"/>
          </a:p>
          <a:p>
            <a:r>
              <a:rPr lang="da-DK" sz="2400" dirty="0"/>
              <a:t>Er der retningslinjer/fraser/andet materiale fra klyngemødet der kan bruges? </a:t>
            </a:r>
            <a:endParaRPr lang="da-DK" sz="2400" i="1" dirty="0"/>
          </a:p>
          <a:p>
            <a:pPr marL="0" indent="0">
              <a:buClr>
                <a:srgbClr val="297A77"/>
              </a:buClr>
              <a:buSzPct val="105000"/>
              <a:buNone/>
            </a:pPr>
            <a:endParaRPr lang="da-DK" sz="2700" b="1" dirty="0">
              <a:solidFill>
                <a:srgbClr val="297A77"/>
              </a:solidFill>
              <a:ea typeface="+mj-ea"/>
              <a:cs typeface="+mj-cs"/>
            </a:endParaRPr>
          </a:p>
          <a:p>
            <a:pPr marL="0" indent="0">
              <a:buClr>
                <a:srgbClr val="297A77"/>
              </a:buClr>
              <a:buSzPct val="105000"/>
              <a:buNone/>
            </a:pPr>
            <a:endParaRPr lang="da-DK" b="1" dirty="0">
              <a:solidFill>
                <a:srgbClr val="297A77"/>
              </a:solidFill>
              <a:ea typeface="+mj-ea"/>
              <a:cs typeface="Calibri"/>
            </a:endParaRPr>
          </a:p>
          <a:p>
            <a:pPr>
              <a:buClr>
                <a:srgbClr val="297A77"/>
              </a:buClr>
              <a:buSzPct val="105000"/>
            </a:pPr>
            <a:endParaRPr lang="da-DK" sz="2700" dirty="0"/>
          </a:p>
          <a:p>
            <a:pPr>
              <a:buClr>
                <a:srgbClr val="297A77"/>
              </a:buClr>
              <a:buSzPct val="105000"/>
            </a:pPr>
            <a:endParaRPr lang="da-DK" sz="2700" dirty="0"/>
          </a:p>
          <a:p>
            <a:pPr>
              <a:buClr>
                <a:srgbClr val="297A77"/>
              </a:buClr>
              <a:buSzPct val="105000"/>
            </a:pPr>
            <a:endParaRPr lang="da-DK" sz="2700" dirty="0"/>
          </a:p>
          <a:p>
            <a:pPr marL="0" indent="0">
              <a:buClr>
                <a:srgbClr val="297A77"/>
              </a:buClr>
              <a:buSzPct val="105000"/>
              <a:buNone/>
            </a:pPr>
            <a:endParaRPr lang="da-DK" dirty="0">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44</a:t>
            </a:fld>
            <a:endParaRPr lang="da-DK" altLang="en-US">
              <a:solidFill>
                <a:schemeClr val="bg1"/>
              </a:solidFill>
            </a:endParaRPr>
          </a:p>
        </p:txBody>
      </p:sp>
      <p:pic>
        <p:nvPicPr>
          <p:cNvPr id="3" name="Billede 2">
            <a:extLst>
              <a:ext uri="{FF2B5EF4-FFF2-40B4-BE49-F238E27FC236}">
                <a16:creationId xmlns:a16="http://schemas.microsoft.com/office/drawing/2014/main" id="{7DFE5CBC-9A7B-4A64-ADBF-90769991293D}"/>
              </a:ext>
            </a:extLst>
          </p:cNvPr>
          <p:cNvPicPr>
            <a:picLocks noChangeAspect="1"/>
          </p:cNvPicPr>
          <p:nvPr/>
        </p:nvPicPr>
        <p:blipFill>
          <a:blip r:embed="rId3"/>
          <a:stretch>
            <a:fillRect/>
          </a:stretch>
        </p:blipFill>
        <p:spPr>
          <a:xfrm>
            <a:off x="9939625" y="2813250"/>
            <a:ext cx="1231499" cy="1231499"/>
          </a:xfrm>
          <a:prstGeom prst="rect">
            <a:avLst/>
          </a:prstGeom>
        </p:spPr>
      </p:pic>
    </p:spTree>
    <p:extLst>
      <p:ext uri="{BB962C8B-B14F-4D97-AF65-F5344CB8AC3E}">
        <p14:creationId xmlns:p14="http://schemas.microsoft.com/office/powerpoint/2010/main" val="2993661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54908" y="365125"/>
            <a:ext cx="10698892" cy="1325563"/>
          </a:xfrm>
        </p:spPr>
        <p:txBody>
          <a:bodyPr>
            <a:normAutofit/>
          </a:bodyPr>
          <a:lstStyle/>
          <a:p>
            <a:r>
              <a:rPr lang="da-DK" b="1">
                <a:solidFill>
                  <a:srgbClr val="297A77"/>
                </a:solidFill>
                <a:latin typeface="+mn-lt"/>
              </a:rPr>
              <a:t>Opsamling i plenum (10 min)</a:t>
            </a:r>
            <a:br>
              <a:rPr lang="da-DK" b="1">
                <a:solidFill>
                  <a:srgbClr val="297A77"/>
                </a:solidFill>
                <a:latin typeface="+mn-lt"/>
              </a:rPr>
            </a:br>
            <a:endParaRPr lang="da-DK" sz="2000" b="1">
              <a:solidFill>
                <a:srgbClr val="297A77"/>
              </a:solidFill>
              <a:latin typeface="Calibri"/>
              <a:cs typeface="Calibri"/>
            </a:endParaRPr>
          </a:p>
        </p:txBody>
      </p:sp>
      <p:sp>
        <p:nvSpPr>
          <p:cNvPr id="5" name="Pladsholder til indhold 4">
            <a:extLst>
              <a:ext uri="{FF2B5EF4-FFF2-40B4-BE49-F238E27FC236}">
                <a16:creationId xmlns:a16="http://schemas.microsoft.com/office/drawing/2014/main" id="{34BAC4A1-EF95-4832-8E08-FA7A8EB315FA}"/>
              </a:ext>
            </a:extLst>
          </p:cNvPr>
          <p:cNvSpPr>
            <a:spLocks noGrp="1"/>
          </p:cNvSpPr>
          <p:nvPr>
            <p:ph idx="1"/>
          </p:nvPr>
        </p:nvSpPr>
        <p:spPr>
          <a:xfrm>
            <a:off x="654907" y="1791730"/>
            <a:ext cx="8916157" cy="4315680"/>
          </a:xfrm>
        </p:spPr>
        <p:txBody>
          <a:bodyPr vert="horz" lIns="91440" tIns="45720" rIns="91440" bIns="45720" rtlCol="0" anchor="t">
            <a:normAutofit/>
          </a:bodyPr>
          <a:lstStyle/>
          <a:p>
            <a:pPr marL="0" indent="0">
              <a:buClr>
                <a:srgbClr val="297A77"/>
              </a:buClr>
              <a:buSzPct val="105000"/>
              <a:buNone/>
            </a:pPr>
            <a:r>
              <a:rPr lang="da-DK" sz="3000" b="1">
                <a:solidFill>
                  <a:srgbClr val="297A77"/>
                </a:solidFill>
                <a:ea typeface="+mj-ea"/>
                <a:cs typeface="+mj-cs"/>
              </a:rPr>
              <a:t>Hvad nåede I frem til at ville arbejde videre med derhjemme?</a:t>
            </a:r>
            <a:endParaRPr lang="da-DK" sz="3000" b="1">
              <a:solidFill>
                <a:srgbClr val="297A77"/>
              </a:solidFill>
              <a:ea typeface="+mj-ea"/>
              <a:cs typeface="Calibri"/>
            </a:endParaRPr>
          </a:p>
          <a:p>
            <a:pPr marL="0" indent="0">
              <a:buNone/>
            </a:pPr>
            <a:r>
              <a:rPr lang="da-DK" sz="3000" b="1">
                <a:solidFill>
                  <a:srgbClr val="297A77"/>
                </a:solidFill>
                <a:ea typeface="+mj-ea"/>
                <a:cs typeface="Calibri"/>
              </a:rPr>
              <a:t>Hvordan vil i gribe det an?</a:t>
            </a:r>
          </a:p>
          <a:p>
            <a:pPr lvl="0"/>
            <a:endParaRPr lang="da-DK" sz="2400">
              <a:solidFill>
                <a:srgbClr val="000000"/>
              </a:solidFill>
              <a:ea typeface="+mj-ea"/>
              <a:cs typeface="Calibri"/>
            </a:endParaRPr>
          </a:p>
          <a:p>
            <a:pPr>
              <a:buClr>
                <a:srgbClr val="297A77"/>
              </a:buClr>
              <a:buSzPct val="105000"/>
            </a:pPr>
            <a:endParaRPr lang="da-DK" sz="2700"/>
          </a:p>
          <a:p>
            <a:pPr>
              <a:buClr>
                <a:srgbClr val="297A77"/>
              </a:buClr>
              <a:buSzPct val="105000"/>
            </a:pPr>
            <a:endParaRPr lang="da-DK" sz="2700"/>
          </a:p>
          <a:p>
            <a:pPr>
              <a:buClr>
                <a:srgbClr val="297A77"/>
              </a:buClr>
              <a:buSzPct val="105000"/>
            </a:pPr>
            <a:endParaRPr lang="da-DK" sz="2700"/>
          </a:p>
          <a:p>
            <a:pPr marL="0" indent="0">
              <a:buClr>
                <a:srgbClr val="297A77"/>
              </a:buClr>
              <a:buSzPct val="105000"/>
              <a:buNone/>
            </a:pPr>
            <a:endParaRPr lang="da-DK">
              <a:solidFill>
                <a:srgbClr val="FF0000"/>
              </a:solidFill>
            </a:endParaRPr>
          </a:p>
        </p:txBody>
      </p:sp>
      <p:sp>
        <p:nvSpPr>
          <p:cNvPr id="8" name="Rektangel 7">
            <a:extLst>
              <a:ext uri="{FF2B5EF4-FFF2-40B4-BE49-F238E27FC236}">
                <a16:creationId xmlns:a16="http://schemas.microsoft.com/office/drawing/2014/main" id="{6BEF58E8-93C5-4783-AF5D-C88028D24DC8}"/>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9" name="Ellipse 8">
            <a:extLst>
              <a:ext uri="{FF2B5EF4-FFF2-40B4-BE49-F238E27FC236}">
                <a16:creationId xmlns:a16="http://schemas.microsoft.com/office/drawing/2014/main" id="{93B2230A-7586-458D-98BE-A94EF1ED5FDB}"/>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Slide Number Placeholder 3">
            <a:extLst>
              <a:ext uri="{FF2B5EF4-FFF2-40B4-BE49-F238E27FC236}">
                <a16:creationId xmlns:a16="http://schemas.microsoft.com/office/drawing/2014/main" id="{BB674087-A8E4-4E79-86B4-783BB522479B}"/>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45</a:t>
            </a:fld>
            <a:endParaRPr lang="da-DK" altLang="en-US">
              <a:solidFill>
                <a:schemeClr val="bg1"/>
              </a:solidFill>
            </a:endParaRPr>
          </a:p>
        </p:txBody>
      </p:sp>
      <p:pic>
        <p:nvPicPr>
          <p:cNvPr id="3" name="Billede 2">
            <a:extLst>
              <a:ext uri="{FF2B5EF4-FFF2-40B4-BE49-F238E27FC236}">
                <a16:creationId xmlns:a16="http://schemas.microsoft.com/office/drawing/2014/main" id="{7DFE5CBC-9A7B-4A64-ADBF-90769991293D}"/>
              </a:ext>
            </a:extLst>
          </p:cNvPr>
          <p:cNvPicPr>
            <a:picLocks noChangeAspect="1"/>
          </p:cNvPicPr>
          <p:nvPr/>
        </p:nvPicPr>
        <p:blipFill>
          <a:blip r:embed="rId3"/>
          <a:stretch>
            <a:fillRect/>
          </a:stretch>
        </p:blipFill>
        <p:spPr>
          <a:xfrm>
            <a:off x="9939625" y="2813250"/>
            <a:ext cx="1231499" cy="1231499"/>
          </a:xfrm>
          <a:prstGeom prst="rect">
            <a:avLst/>
          </a:prstGeom>
        </p:spPr>
      </p:pic>
    </p:spTree>
    <p:extLst>
      <p:ext uri="{BB962C8B-B14F-4D97-AF65-F5344CB8AC3E}">
        <p14:creationId xmlns:p14="http://schemas.microsoft.com/office/powerpoint/2010/main" val="4029958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41218" y="365125"/>
            <a:ext cx="10612582" cy="1325563"/>
          </a:xfrm>
        </p:spPr>
        <p:txBody>
          <a:bodyPr>
            <a:normAutofit/>
          </a:bodyPr>
          <a:lstStyle/>
          <a:p>
            <a:r>
              <a:rPr lang="da-DK" b="1">
                <a:solidFill>
                  <a:srgbClr val="297A77"/>
                </a:solidFill>
                <a:latin typeface="+mn-lt"/>
              </a:rPr>
              <a:t>Opsamling og opfølgning</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810254" y="1825625"/>
            <a:ext cx="8634372" cy="4351338"/>
          </a:xfrm>
        </p:spPr>
        <p:txBody>
          <a:bodyPr>
            <a:normAutofit/>
          </a:bodyPr>
          <a:lstStyle/>
          <a:p>
            <a:pPr>
              <a:buClr>
                <a:srgbClr val="297A77"/>
              </a:buClr>
            </a:pPr>
            <a:r>
              <a:rPr lang="da-DK"/>
              <a:t>Hvordan skal vi følge op på dagens møde?</a:t>
            </a:r>
          </a:p>
          <a:p>
            <a:pPr lvl="1">
              <a:buClr>
                <a:srgbClr val="297A77"/>
              </a:buClr>
            </a:pPr>
            <a:r>
              <a:rPr lang="da-DK"/>
              <a:t>Det kan fx gøres ved at fastsætte dato for en opfølgende opgørelse/datatræk. Det giver mulighed for at se eventuelle forandringer. </a:t>
            </a:r>
          </a:p>
          <a:p>
            <a:pPr marL="0" indent="0">
              <a:buNone/>
            </a:pPr>
            <a:endParaRPr lang="da-DK">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46</a:t>
            </a:fld>
            <a:endParaRPr lang="da-DK" altLang="en-US">
              <a:solidFill>
                <a:schemeClr val="bg1"/>
              </a:solidFill>
            </a:endParaRPr>
          </a:p>
        </p:txBody>
      </p:sp>
      <p:pic>
        <p:nvPicPr>
          <p:cNvPr id="8" name="Grafik 4">
            <a:extLst>
              <a:ext uri="{FF2B5EF4-FFF2-40B4-BE49-F238E27FC236}">
                <a16:creationId xmlns:a16="http://schemas.microsoft.com/office/drawing/2014/main" id="{21FA1FF2-8576-4D42-96AD-0CAFA053D0F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85667" y="3683000"/>
            <a:ext cx="3286125" cy="2628900"/>
          </a:xfrm>
          <a:prstGeom prst="rect">
            <a:avLst/>
          </a:prstGeom>
        </p:spPr>
      </p:pic>
    </p:spTree>
    <p:extLst>
      <p:ext uri="{BB962C8B-B14F-4D97-AF65-F5344CB8AC3E}">
        <p14:creationId xmlns:p14="http://schemas.microsoft.com/office/powerpoint/2010/main" val="10287036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D36887F7-F0B6-4B20-B0B4-572B2E6A5689}"/>
              </a:ext>
            </a:extLst>
          </p:cNvPr>
          <p:cNvSpPr/>
          <p:nvPr/>
        </p:nvSpPr>
        <p:spPr>
          <a:xfrm>
            <a:off x="0" y="0"/>
            <a:ext cx="12192000" cy="6858000"/>
          </a:xfrm>
          <a:prstGeom prst="rect">
            <a:avLst/>
          </a:prstGeom>
          <a:solidFill>
            <a:srgbClr val="297A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3" name="Billede 12" descr="Et billede, der indeholder personer, mødelokale&#10;&#10;Automatisk genereret beskrivelse">
            <a:extLst>
              <a:ext uri="{FF2B5EF4-FFF2-40B4-BE49-F238E27FC236}">
                <a16:creationId xmlns:a16="http://schemas.microsoft.com/office/drawing/2014/main" id="{79FD8C49-7612-4B8C-94BF-486E18E41DB0}"/>
              </a:ext>
            </a:extLst>
          </p:cNvPr>
          <p:cNvPicPr>
            <a:picLocks noChangeAspect="1"/>
          </p:cNvPicPr>
          <p:nvPr/>
        </p:nvPicPr>
        <p:blipFill rotWithShape="1">
          <a:blip r:embed="rId3">
            <a:alphaModFix amt="21000"/>
          </a:blip>
          <a:srcRect l="17715" t="-1" r="37025" b="197"/>
          <a:stretch/>
        </p:blipFill>
        <p:spPr>
          <a:xfrm>
            <a:off x="0" y="-39648"/>
            <a:ext cx="12192000" cy="7913598"/>
          </a:xfrm>
          <a:prstGeom prst="rect">
            <a:avLst/>
          </a:prstGeom>
        </p:spPr>
      </p:pic>
      <p:sp>
        <p:nvSpPr>
          <p:cNvPr id="16" name="Title 1">
            <a:extLst>
              <a:ext uri="{FF2B5EF4-FFF2-40B4-BE49-F238E27FC236}">
                <a16:creationId xmlns:a16="http://schemas.microsoft.com/office/drawing/2014/main" id="{1167341F-C76B-49D7-9E8A-E2A2678BE035}"/>
              </a:ext>
            </a:extLst>
          </p:cNvPr>
          <p:cNvSpPr txBox="1">
            <a:spLocks/>
          </p:cNvSpPr>
          <p:nvPr/>
        </p:nvSpPr>
        <p:spPr>
          <a:xfrm>
            <a:off x="-1" y="2502819"/>
            <a:ext cx="1219199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da-DK" b="1">
                <a:solidFill>
                  <a:schemeClr val="bg1"/>
                </a:solidFill>
                <a:latin typeface="+mn-lt"/>
                <a:cs typeface="Calibri"/>
              </a:rPr>
              <a:t>TAK FOR I DAG</a:t>
            </a:r>
          </a:p>
        </p:txBody>
      </p:sp>
    </p:spTree>
    <p:extLst>
      <p:ext uri="{BB962C8B-B14F-4D97-AF65-F5344CB8AC3E}">
        <p14:creationId xmlns:p14="http://schemas.microsoft.com/office/powerpoint/2010/main" val="16185744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642026" y="266685"/>
            <a:ext cx="10633364" cy="1325563"/>
          </a:xfrm>
        </p:spPr>
        <p:txBody>
          <a:bodyPr>
            <a:normAutofit/>
          </a:bodyPr>
          <a:lstStyle/>
          <a:p>
            <a:r>
              <a:rPr lang="da-DK" b="1" dirty="0">
                <a:solidFill>
                  <a:srgbClr val="297A77"/>
                </a:solidFill>
                <a:latin typeface="+mn-lt"/>
              </a:rPr>
              <a:t>Gruppedrøftelser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02404" y="1642781"/>
            <a:ext cx="8609890" cy="4253136"/>
          </a:xfrm>
        </p:spPr>
        <p:txBody>
          <a:bodyPr>
            <a:normAutofit/>
          </a:bodyPr>
          <a:lstStyle/>
          <a:p>
            <a:pPr marL="0" indent="0">
              <a:buNone/>
            </a:pPr>
            <a:r>
              <a:rPr lang="da-DK" sz="3600" b="1" dirty="0">
                <a:cs typeface="Calibri"/>
              </a:rPr>
              <a:t>Under blok 1 skal du </a:t>
            </a:r>
            <a:r>
              <a:rPr lang="da-DK" sz="3600" b="1" dirty="0">
                <a:solidFill>
                  <a:srgbClr val="FF0000"/>
                </a:solidFill>
                <a:cs typeface="Calibri"/>
              </a:rPr>
              <a:t>IKKE</a:t>
            </a:r>
            <a:r>
              <a:rPr lang="da-DK" sz="3600" b="1" dirty="0">
                <a:cs typeface="Calibri"/>
              </a:rPr>
              <a:t> sidde sammen med kollegaer fra din egen praksis!</a:t>
            </a:r>
          </a:p>
          <a:p>
            <a:pPr marL="0" indent="0">
              <a:buNone/>
            </a:pPr>
            <a:endParaRPr lang="da-DK" sz="3600" b="1" dirty="0">
              <a:cs typeface="Calibri"/>
            </a:endParaRPr>
          </a:p>
          <a:p>
            <a:pPr marL="0" indent="0">
              <a:buNone/>
            </a:pPr>
            <a:r>
              <a:rPr lang="da-DK" sz="3600" b="1" dirty="0">
                <a:cs typeface="Calibri"/>
              </a:rPr>
              <a:t>Under blok 2 og blok 3 om implementering </a:t>
            </a:r>
            <a:r>
              <a:rPr lang="da-DK" sz="3600" b="1" dirty="0">
                <a:solidFill>
                  <a:srgbClr val="FF0000"/>
                </a:solidFill>
                <a:cs typeface="Calibri"/>
              </a:rPr>
              <a:t>SKAL</a:t>
            </a:r>
            <a:r>
              <a:rPr lang="da-DK" sz="3600" b="1" dirty="0">
                <a:cs typeface="Calibri"/>
              </a:rPr>
              <a:t> du sidde sammen med kollegaer fra din praksis – sololæger sidder sammen.</a:t>
            </a:r>
          </a:p>
          <a:p>
            <a:pPr marL="0" indent="0">
              <a:buNone/>
            </a:pPr>
            <a:endParaRPr lang="da-DK" sz="3600"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5</a:t>
            </a:fld>
            <a:endParaRPr lang="da-DK" altLang="en-US">
              <a:solidFill>
                <a:schemeClr val="bg1"/>
              </a:solidFill>
            </a:endParaRPr>
          </a:p>
        </p:txBody>
      </p:sp>
    </p:spTree>
    <p:extLst>
      <p:ext uri="{BB962C8B-B14F-4D97-AF65-F5344CB8AC3E}">
        <p14:creationId xmlns:p14="http://schemas.microsoft.com/office/powerpoint/2010/main" val="33401808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20435" y="0"/>
            <a:ext cx="10633364" cy="1325563"/>
          </a:xfrm>
        </p:spPr>
        <p:txBody>
          <a:bodyPr>
            <a:normAutofit/>
          </a:bodyPr>
          <a:lstStyle/>
          <a:p>
            <a:r>
              <a:rPr lang="da-DK" b="1" dirty="0">
                <a:solidFill>
                  <a:srgbClr val="297A77"/>
                </a:solidFill>
                <a:latin typeface="+mn-lt"/>
              </a:rPr>
              <a:t>Materialer</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642026" y="1294972"/>
            <a:ext cx="9006857" cy="5023998"/>
          </a:xfrm>
        </p:spPr>
        <p:txBody>
          <a:bodyPr>
            <a:normAutofit/>
          </a:bodyPr>
          <a:lstStyle/>
          <a:p>
            <a:pPr marL="0" indent="0">
              <a:buNone/>
            </a:pPr>
            <a:r>
              <a:rPr lang="da-DK" sz="3600" b="1" dirty="0">
                <a:cs typeface="Calibri"/>
              </a:rPr>
              <a:t>Tjek at der på bordet foran dig ligger følgende materiale</a:t>
            </a:r>
            <a:r>
              <a:rPr lang="da-DK" sz="3600" dirty="0">
                <a:cs typeface="Calibri"/>
              </a:rPr>
              <a:t>:</a:t>
            </a:r>
          </a:p>
          <a:p>
            <a:pPr>
              <a:buClr>
                <a:srgbClr val="297A77"/>
              </a:buClr>
            </a:pPr>
            <a:r>
              <a:rPr lang="da-DK" sz="3600" dirty="0">
                <a:cs typeface="Calibri"/>
              </a:rPr>
              <a:t>Grafer over målepunkter med pseudonymiseret ydernumre – klyngekoordinator har en liste over hvem der er hvem i graferne.</a:t>
            </a:r>
          </a:p>
          <a:p>
            <a:pPr>
              <a:buClr>
                <a:srgbClr val="297A77"/>
              </a:buClr>
            </a:pPr>
            <a:r>
              <a:rPr lang="da-DK" sz="3600" dirty="0">
                <a:cs typeface="Calibri"/>
              </a:rPr>
              <a:t>Ark til mødenoter.</a:t>
            </a:r>
          </a:p>
          <a:p>
            <a:pPr>
              <a:buClr>
                <a:srgbClr val="297A77"/>
              </a:buClr>
            </a:pPr>
            <a:r>
              <a:rPr lang="da-DK" sz="3600" dirty="0">
                <a:cs typeface="Calibri"/>
              </a:rPr>
              <a:t>Plan for implementering i praksis: Tag dine ideer med hjem.</a:t>
            </a:r>
          </a:p>
          <a:p>
            <a:pPr marL="0" indent="0">
              <a:buNone/>
            </a:pPr>
            <a:endParaRPr lang="da-DK" sz="3600" dirty="0">
              <a:highlight>
                <a:srgbClr val="FFFF00"/>
              </a:highlight>
            </a:endParaRP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solidFill>
              </a:rPr>
              <a:pPr algn="ctr"/>
              <a:t>6</a:t>
            </a:fld>
            <a:endParaRPr lang="da-DK" altLang="en-US">
              <a:solidFill>
                <a:schemeClr val="bg1"/>
              </a:solidFill>
            </a:endParaRPr>
          </a:p>
        </p:txBody>
      </p:sp>
    </p:spTree>
    <p:extLst>
      <p:ext uri="{BB962C8B-B14F-4D97-AF65-F5344CB8AC3E}">
        <p14:creationId xmlns:p14="http://schemas.microsoft.com/office/powerpoint/2010/main" val="266472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2298526" y="365125"/>
            <a:ext cx="9100159" cy="1415037"/>
          </a:xfrm>
        </p:spPr>
        <p:txBody>
          <a:bodyPr>
            <a:normAutofit/>
          </a:bodyPr>
          <a:lstStyle/>
          <a:p>
            <a:r>
              <a:rPr lang="da-DK" b="1" dirty="0">
                <a:solidFill>
                  <a:srgbClr val="297A77"/>
                </a:solidFill>
                <a:latin typeface="+mn-lt"/>
              </a:rPr>
              <a:t>Introduktionsvideo  (ca. 5 min.)</a:t>
            </a:r>
            <a:br>
              <a:rPr lang="da-DK" b="1" dirty="0">
                <a:solidFill>
                  <a:srgbClr val="3C8CFA"/>
                </a:solidFill>
                <a:latin typeface="+mn-lt"/>
              </a:rPr>
            </a:br>
            <a:endParaRPr lang="da-DK" b="1" dirty="0">
              <a:solidFill>
                <a:srgbClr val="3C8CFA"/>
              </a:solidFill>
              <a:latin typeface="+mn-lt"/>
            </a:endParaRPr>
          </a:p>
        </p:txBody>
      </p:sp>
      <p:sp>
        <p:nvSpPr>
          <p:cNvPr id="7" name="Slide Number Placeholder 3">
            <a:extLst>
              <a:ext uri="{FF2B5EF4-FFF2-40B4-BE49-F238E27FC236}">
                <a16:creationId xmlns:a16="http://schemas.microsoft.com/office/drawing/2014/main" id="{D75EFE38-2BBA-4153-B643-0E4369C12B44}"/>
              </a:ext>
            </a:extLst>
          </p:cNvPr>
          <p:cNvSpPr>
            <a:spLocks noGrp="1"/>
          </p:cNvSpPr>
          <p:nvPr>
            <p:ph type="sldNum" sz="quarter" idx="12"/>
          </p:nvPr>
        </p:nvSpPr>
        <p:spPr>
          <a:xfrm>
            <a:off x="10887415" y="6226190"/>
            <a:ext cx="932768" cy="365125"/>
          </a:xfrm>
        </p:spPr>
        <p:txBody>
          <a:bodyPr/>
          <a:lstStyle/>
          <a:p>
            <a:pPr algn="ctr"/>
            <a:fld id="{35A134F1-CBA3-4D22-9E5C-0449853882F4}" type="slidenum">
              <a:rPr lang="da-DK" altLang="en-US" smtClean="0">
                <a:solidFill>
                  <a:schemeClr val="bg1">
                    <a:lumMod val="75000"/>
                  </a:schemeClr>
                </a:solidFill>
              </a:rPr>
              <a:pPr algn="ctr"/>
              <a:t>7</a:t>
            </a:fld>
            <a:endParaRPr lang="da-DK" altLang="en-US">
              <a:solidFill>
                <a:schemeClr val="bg1">
                  <a:lumMod val="75000"/>
                </a:schemeClr>
              </a:solidFill>
            </a:endParaRPr>
          </a:p>
        </p:txBody>
      </p:sp>
      <p:sp>
        <p:nvSpPr>
          <p:cNvPr id="13" name="Rektangel 12">
            <a:extLst>
              <a:ext uri="{FF2B5EF4-FFF2-40B4-BE49-F238E27FC236}">
                <a16:creationId xmlns:a16="http://schemas.microsoft.com/office/drawing/2014/main" id="{217937B6-2C7C-476B-96DF-BEA1286C8364}"/>
              </a:ext>
            </a:extLst>
          </p:cNvPr>
          <p:cNvSpPr/>
          <p:nvPr/>
        </p:nvSpPr>
        <p:spPr>
          <a:xfrm>
            <a:off x="0"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1" name="Ellipse 10">
            <a:extLst>
              <a:ext uri="{FF2B5EF4-FFF2-40B4-BE49-F238E27FC236}">
                <a16:creationId xmlns:a16="http://schemas.microsoft.com/office/drawing/2014/main" id="{39A3C404-7E63-4A48-9549-BF52F89FB92E}"/>
              </a:ext>
            </a:extLst>
          </p:cNvPr>
          <p:cNvSpPr/>
          <p:nvPr/>
        </p:nvSpPr>
        <p:spPr>
          <a:xfrm>
            <a:off x="855705"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89341903-8BF9-404D-9262-C55636BC44DD}"/>
              </a:ext>
            </a:extLst>
          </p:cNvPr>
          <p:cNvPicPr>
            <a:picLocks noChangeAspect="1"/>
          </p:cNvPicPr>
          <p:nvPr/>
        </p:nvPicPr>
        <p:blipFill>
          <a:blip r:embed="rId4"/>
          <a:stretch>
            <a:fillRect/>
          </a:stretch>
        </p:blipFill>
        <p:spPr>
          <a:xfrm>
            <a:off x="1040703" y="2800088"/>
            <a:ext cx="1257823" cy="1257823"/>
          </a:xfrm>
          <a:prstGeom prst="rect">
            <a:avLst/>
          </a:prstGeom>
        </p:spPr>
      </p:pic>
      <p:sp>
        <p:nvSpPr>
          <p:cNvPr id="3" name="Tekstfelt 2">
            <a:extLst>
              <a:ext uri="{FF2B5EF4-FFF2-40B4-BE49-F238E27FC236}">
                <a16:creationId xmlns:a16="http://schemas.microsoft.com/office/drawing/2014/main" id="{ACC66ABB-EEB8-4EFF-AC34-2A7E7C66AAEB}"/>
              </a:ext>
            </a:extLst>
          </p:cNvPr>
          <p:cNvSpPr txBox="1"/>
          <p:nvPr/>
        </p:nvSpPr>
        <p:spPr>
          <a:xfrm>
            <a:off x="2367536" y="6215427"/>
            <a:ext cx="8662179" cy="461665"/>
          </a:xfrm>
          <a:prstGeom prst="rect">
            <a:avLst/>
          </a:prstGeom>
          <a:noFill/>
        </p:spPr>
        <p:txBody>
          <a:bodyPr wrap="square" rtlCol="0">
            <a:spAutoFit/>
          </a:bodyPr>
          <a:lstStyle/>
          <a:p>
            <a:r>
              <a:rPr lang="da-DK" sz="2400" b="1" dirty="0"/>
              <a:t>Praktiserende læge og professor i almen medicin Bo Christensen</a:t>
            </a:r>
          </a:p>
        </p:txBody>
      </p:sp>
      <p:pic>
        <p:nvPicPr>
          <p:cNvPr id="4" name="Onlinemedier 3" title="Iskæmisk Hjertesygdom – forslag 1 - video 1.mp4">
            <a:hlinkClick r:id="" action="ppaction://media"/>
            <a:extLst>
              <a:ext uri="{FF2B5EF4-FFF2-40B4-BE49-F238E27FC236}">
                <a16:creationId xmlns:a16="http://schemas.microsoft.com/office/drawing/2014/main" id="{200A7B05-415E-46D4-9436-12586C615652}"/>
              </a:ext>
            </a:extLst>
          </p:cNvPr>
          <p:cNvPicPr>
            <a:picLocks noRot="1" noChangeAspect="1"/>
          </p:cNvPicPr>
          <p:nvPr>
            <a:videoFile r:link="rId1"/>
          </p:nvPr>
        </p:nvPicPr>
        <p:blipFill>
          <a:blip r:embed="rId5"/>
          <a:stretch>
            <a:fillRect/>
          </a:stretch>
        </p:blipFill>
        <p:spPr>
          <a:xfrm>
            <a:off x="2304136" y="1288856"/>
            <a:ext cx="8419710" cy="4736087"/>
          </a:xfrm>
          <a:prstGeom prst="rect">
            <a:avLst/>
          </a:prstGeom>
        </p:spPr>
      </p:pic>
    </p:spTree>
    <p:extLst>
      <p:ext uri="{BB962C8B-B14F-4D97-AF65-F5344CB8AC3E}">
        <p14:creationId xmlns:p14="http://schemas.microsoft.com/office/powerpoint/2010/main" val="379885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39302" y="181624"/>
            <a:ext cx="10981983" cy="1084296"/>
          </a:xfrm>
        </p:spPr>
        <p:txBody>
          <a:bodyPr>
            <a:normAutofit/>
          </a:bodyPr>
          <a:lstStyle/>
          <a:p>
            <a:r>
              <a:rPr lang="da-DK" b="1" dirty="0">
                <a:solidFill>
                  <a:srgbClr val="297A77"/>
                </a:solidFill>
                <a:latin typeface="+mn-lt"/>
              </a:rPr>
              <a:t>Få overblik via forløbsplanerne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621237"/>
            <a:ext cx="8432747" cy="4555726"/>
          </a:xfrm>
        </p:spPr>
        <p:txBody>
          <a:bodyPr>
            <a:normAutofit/>
          </a:bodyPr>
          <a:lstStyle/>
          <a:p>
            <a:pPr marL="0" indent="0">
              <a:buNone/>
            </a:pPr>
            <a:endParaRPr lang="da-DK" sz="3200" dirty="0"/>
          </a:p>
          <a:p>
            <a:pPr marL="0" indent="0">
              <a:buNone/>
            </a:pPr>
            <a:r>
              <a:rPr lang="da-DK" sz="3200" dirty="0"/>
              <a:t>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4"/>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5D17CB1-7E00-4BAB-8E30-F6508DAA66F1}" type="slidenum">
              <a:rPr lang="da-DK" smtClean="0"/>
              <a:pPr/>
              <a:t>8</a:t>
            </a:fld>
            <a:endParaRPr lang="da-DK" altLang="en-US">
              <a:solidFill>
                <a:schemeClr val="bg1"/>
              </a:solidFill>
            </a:endParaRPr>
          </a:p>
        </p:txBody>
      </p:sp>
      <p:pic>
        <p:nvPicPr>
          <p:cNvPr id="3" name="Onlinemedier 2" title="Overblik over patientlisten for hjertesygdomme MIX">
            <a:hlinkClick r:id="" action="ppaction://media"/>
            <a:extLst>
              <a:ext uri="{FF2B5EF4-FFF2-40B4-BE49-F238E27FC236}">
                <a16:creationId xmlns:a16="http://schemas.microsoft.com/office/drawing/2014/main" id="{90282460-4CFD-D4A0-E8E7-7DB6552379C5}"/>
              </a:ext>
            </a:extLst>
          </p:cNvPr>
          <p:cNvPicPr>
            <a:picLocks noRot="1" noChangeAspect="1"/>
          </p:cNvPicPr>
          <p:nvPr>
            <a:videoFile r:link="rId1"/>
          </p:nvPr>
        </p:nvPicPr>
        <p:blipFill>
          <a:blip r:embed="rId5"/>
          <a:stretch>
            <a:fillRect/>
          </a:stretch>
        </p:blipFill>
        <p:spPr>
          <a:xfrm>
            <a:off x="1475382" y="1682945"/>
            <a:ext cx="7291834" cy="4119886"/>
          </a:xfrm>
          <a:prstGeom prst="rect">
            <a:avLst/>
          </a:prstGeom>
        </p:spPr>
      </p:pic>
    </p:spTree>
    <p:extLst>
      <p:ext uri="{BB962C8B-B14F-4D97-AF65-F5344CB8AC3E}">
        <p14:creationId xmlns:p14="http://schemas.microsoft.com/office/powerpoint/2010/main" val="66060099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6C4A8-ECBD-4694-954C-5444D7E1D574}"/>
              </a:ext>
            </a:extLst>
          </p:cNvPr>
          <p:cNvSpPr>
            <a:spLocks noGrp="1"/>
          </p:cNvSpPr>
          <p:nvPr>
            <p:ph type="title"/>
          </p:nvPr>
        </p:nvSpPr>
        <p:spPr>
          <a:xfrm>
            <a:off x="739302" y="181624"/>
            <a:ext cx="10981983" cy="1084296"/>
          </a:xfrm>
        </p:spPr>
        <p:txBody>
          <a:bodyPr>
            <a:normAutofit/>
          </a:bodyPr>
          <a:lstStyle/>
          <a:p>
            <a:r>
              <a:rPr lang="da-DK" b="1" dirty="0">
                <a:solidFill>
                  <a:srgbClr val="297A77"/>
                </a:solidFill>
                <a:latin typeface="+mn-lt"/>
              </a:rPr>
              <a:t>Den årlige status – forundersøgelse</a:t>
            </a:r>
          </a:p>
        </p:txBody>
      </p:sp>
      <p:sp>
        <p:nvSpPr>
          <p:cNvPr id="7" name="Pladsholder til indhold 6">
            <a:extLst>
              <a:ext uri="{FF2B5EF4-FFF2-40B4-BE49-F238E27FC236}">
                <a16:creationId xmlns:a16="http://schemas.microsoft.com/office/drawing/2014/main" id="{52053174-5934-468C-8F4D-3453D2B347AF}"/>
              </a:ext>
            </a:extLst>
          </p:cNvPr>
          <p:cNvSpPr>
            <a:spLocks noGrp="1"/>
          </p:cNvSpPr>
          <p:nvPr>
            <p:ph idx="1"/>
          </p:nvPr>
        </p:nvSpPr>
        <p:spPr>
          <a:xfrm>
            <a:off x="739302" y="1167319"/>
            <a:ext cx="9185480" cy="5009644"/>
          </a:xfrm>
        </p:spPr>
        <p:txBody>
          <a:bodyPr>
            <a:normAutofit fontScale="85000" lnSpcReduction="10000"/>
          </a:bodyPr>
          <a:lstStyle/>
          <a:p>
            <a:pPr>
              <a:lnSpc>
                <a:spcPct val="100000"/>
              </a:lnSpc>
              <a:buClr>
                <a:srgbClr val="297A77"/>
              </a:buClr>
              <a:buSzPct val="105000"/>
            </a:pPr>
            <a:r>
              <a:rPr lang="da-DK" sz="3200" dirty="0"/>
              <a:t>Hjemmeblodtryk (alternativt </a:t>
            </a:r>
            <a:r>
              <a:rPr lang="da-DK" sz="3200" dirty="0" err="1"/>
              <a:t>uobserveret</a:t>
            </a:r>
            <a:r>
              <a:rPr lang="da-DK" sz="3200" dirty="0"/>
              <a:t> BT i klinik)*</a:t>
            </a:r>
          </a:p>
          <a:p>
            <a:r>
              <a:rPr lang="da-DK" sz="3200" dirty="0"/>
              <a:t>U-</a:t>
            </a:r>
            <a:r>
              <a:rPr lang="da-DK" sz="3200" dirty="0" err="1"/>
              <a:t>alb</a:t>
            </a:r>
            <a:r>
              <a:rPr lang="da-DK" sz="3200" dirty="0"/>
              <a:t>/</a:t>
            </a:r>
            <a:r>
              <a:rPr lang="da-DK" sz="3200" dirty="0" err="1"/>
              <a:t>creatinin</a:t>
            </a:r>
            <a:r>
              <a:rPr lang="da-DK" sz="3200" dirty="0"/>
              <a:t> ratio måling</a:t>
            </a:r>
          </a:p>
          <a:p>
            <a:r>
              <a:rPr lang="da-DK" sz="3200" dirty="0"/>
              <a:t>Web patient KRAM faktorer</a:t>
            </a:r>
          </a:p>
          <a:p>
            <a:r>
              <a:rPr lang="da-DK" sz="3200" dirty="0"/>
              <a:t>Medicin afstemning</a:t>
            </a:r>
          </a:p>
          <a:p>
            <a:pPr marL="0" indent="0">
              <a:buNone/>
            </a:pPr>
            <a:endParaRPr lang="da-DK" sz="3200" dirty="0"/>
          </a:p>
          <a:p>
            <a:pPr marL="0" indent="0">
              <a:buNone/>
            </a:pPr>
            <a:r>
              <a:rPr lang="da-DK" sz="3200" dirty="0"/>
              <a:t>*Fuldautomatisk blodtryksmåling med 3-6 målinger i et roligt rum efter 5 minutters hvile og over 5 minutter uden tilstedeværelse af sundhedsperson. Læs mere på cardio.dk</a:t>
            </a:r>
          </a:p>
          <a:p>
            <a:endParaRPr lang="da-DK" sz="3200" dirty="0"/>
          </a:p>
          <a:p>
            <a:pPr marL="0" indent="0">
              <a:buNone/>
            </a:pPr>
            <a:endParaRPr lang="da-DK" sz="3200" dirty="0"/>
          </a:p>
          <a:p>
            <a:pPr marL="0" indent="0">
              <a:buNone/>
            </a:pPr>
            <a:r>
              <a:rPr lang="da-DK" sz="3200" dirty="0"/>
              <a:t> </a:t>
            </a:r>
          </a:p>
        </p:txBody>
      </p:sp>
      <p:sp>
        <p:nvSpPr>
          <p:cNvPr id="9" name="Rektangel 8">
            <a:extLst>
              <a:ext uri="{FF2B5EF4-FFF2-40B4-BE49-F238E27FC236}">
                <a16:creationId xmlns:a16="http://schemas.microsoft.com/office/drawing/2014/main" id="{2DBD812F-5530-49EE-A9D5-5563BE2BA7F1}"/>
              </a:ext>
            </a:extLst>
          </p:cNvPr>
          <p:cNvSpPr/>
          <p:nvPr/>
        </p:nvSpPr>
        <p:spPr>
          <a:xfrm>
            <a:off x="10565703" y="1"/>
            <a:ext cx="1626297" cy="6857999"/>
          </a:xfrm>
          <a:prstGeom prst="rect">
            <a:avLst/>
          </a:prstGeom>
          <a:solidFill>
            <a:srgbClr val="297A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Ellipse 9">
            <a:extLst>
              <a:ext uri="{FF2B5EF4-FFF2-40B4-BE49-F238E27FC236}">
                <a16:creationId xmlns:a16="http://schemas.microsoft.com/office/drawing/2014/main" id="{D8E5FB10-66A1-4454-BF15-0B6DDA84B545}"/>
              </a:ext>
            </a:extLst>
          </p:cNvPr>
          <p:cNvSpPr/>
          <p:nvPr/>
        </p:nvSpPr>
        <p:spPr>
          <a:xfrm>
            <a:off x="9755450" y="2615852"/>
            <a:ext cx="1626297" cy="162629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2" name="Billede 11">
            <a:extLst>
              <a:ext uri="{FF2B5EF4-FFF2-40B4-BE49-F238E27FC236}">
                <a16:creationId xmlns:a16="http://schemas.microsoft.com/office/drawing/2014/main" id="{1C578922-5C81-4B42-94FA-4B7E48DCA202}"/>
              </a:ext>
            </a:extLst>
          </p:cNvPr>
          <p:cNvPicPr>
            <a:picLocks noChangeAspect="1"/>
          </p:cNvPicPr>
          <p:nvPr/>
        </p:nvPicPr>
        <p:blipFill>
          <a:blip r:embed="rId3"/>
          <a:stretch>
            <a:fillRect/>
          </a:stretch>
        </p:blipFill>
        <p:spPr>
          <a:xfrm>
            <a:off x="9924782" y="2800088"/>
            <a:ext cx="1233634" cy="1257822"/>
          </a:xfrm>
          <a:prstGeom prst="rect">
            <a:avLst/>
          </a:prstGeom>
        </p:spPr>
      </p:pic>
      <p:sp>
        <p:nvSpPr>
          <p:cNvPr id="13" name="Slide Number Placeholder 3">
            <a:extLst>
              <a:ext uri="{FF2B5EF4-FFF2-40B4-BE49-F238E27FC236}">
                <a16:creationId xmlns:a16="http://schemas.microsoft.com/office/drawing/2014/main" id="{9C950DDF-A841-4A77-A6EA-7C6F12DEC813}"/>
              </a:ext>
            </a:extLst>
          </p:cNvPr>
          <p:cNvSpPr>
            <a:spLocks noGrp="1"/>
          </p:cNvSpPr>
          <p:nvPr>
            <p:ph type="sldNum" sz="quarter" idx="12"/>
          </p:nvPr>
        </p:nvSpPr>
        <p:spPr>
          <a:xfrm>
            <a:off x="8610600" y="6356350"/>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5D17CB1-7E00-4BAB-8E30-F6508DAA66F1}" type="slidenum">
              <a:rPr lang="da-DK" smtClean="0"/>
              <a:pPr algn="ctr"/>
              <a:t>9</a:t>
            </a:fld>
            <a:endParaRPr lang="da-DK" altLang="en-US">
              <a:solidFill>
                <a:schemeClr val="bg1"/>
              </a:solidFill>
            </a:endParaRPr>
          </a:p>
        </p:txBody>
      </p:sp>
    </p:spTree>
    <p:extLst>
      <p:ext uri="{BB962C8B-B14F-4D97-AF65-F5344CB8AC3E}">
        <p14:creationId xmlns:p14="http://schemas.microsoft.com/office/powerpoint/2010/main" val="3143220962"/>
      </p:ext>
    </p:extLst>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D70808341755914FB2524EC801CAABAD" ma:contentTypeVersion="17" ma:contentTypeDescription="Opret et nyt dokument." ma:contentTypeScope="" ma:versionID="e90552e6daa39f585aaedcdd45a6cdc0">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3e2ef9df5c878648b0d0cef29bd6a7e2"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65785F-4359-4F84-AFAE-EB7B727BC3AA}">
  <ds:schemaRefs>
    <ds:schemaRef ds:uri="http://purl.org/dc/dcmitype/"/>
    <ds:schemaRef ds:uri="http://schemas.microsoft.com/office/2006/metadata/properties"/>
    <ds:schemaRef ds:uri="http://schemas.microsoft.com/office/2006/documentManagement/types"/>
    <ds:schemaRef ds:uri="658e924a-6452-4f30-ad3a-cb624d28adc8"/>
    <ds:schemaRef ds:uri="dc93761f-51ef-4530-9f5e-6cc801282091"/>
    <ds:schemaRef ds:uri="http://purl.org/dc/terms/"/>
    <ds:schemaRef ds:uri="http://purl.org/dc/elements/1.1/"/>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5949634-BB37-426D-915C-0D520E0E1FC2}"/>
</file>

<file path=customXml/itemProps3.xml><?xml version="1.0" encoding="utf-8"?>
<ds:datastoreItem xmlns:ds="http://schemas.openxmlformats.org/officeDocument/2006/customXml" ds:itemID="{506313E7-0275-4B5F-A914-F92A149473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1808</Words>
  <Application>Microsoft Office PowerPoint</Application>
  <PresentationFormat>Widescreen</PresentationFormat>
  <Paragraphs>338</Paragraphs>
  <Slides>47</Slides>
  <Notes>47</Notes>
  <HiddenSlides>0</HiddenSlides>
  <MMClips>3</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Xxxx Klyngen  Iskæmisk hjertesygdom   xx. oktober 2024</vt:lpstr>
      <vt:lpstr>Formål med dagens møde</vt:lpstr>
      <vt:lpstr>Program for dagens møde</vt:lpstr>
      <vt:lpstr>Mødenoter og implementeringsplan</vt:lpstr>
      <vt:lpstr>Gruppedrøftelser</vt:lpstr>
      <vt:lpstr>Materialer</vt:lpstr>
      <vt:lpstr>Introduktionsvideo  (ca. 5 min.) </vt:lpstr>
      <vt:lpstr>Få overblik via forløbsplanerne</vt:lpstr>
      <vt:lpstr>Den årlige status – forundersøgelse</vt:lpstr>
      <vt:lpstr>Forløbsplansdata: Patientliste</vt:lpstr>
      <vt:lpstr>BLOK 1: BE</vt:lpstr>
      <vt:lpstr>PowerPoint Presentation</vt:lpstr>
      <vt:lpstr>Forklaringer til grafen om årskontroller</vt:lpstr>
      <vt:lpstr>Tre mulige forklaringer på variation</vt:lpstr>
      <vt:lpstr>Gruppedrøftelser (10 min.)</vt:lpstr>
      <vt:lpstr>PowerPoint Presentation</vt:lpstr>
      <vt:lpstr>Forklaringer til grafen om hjemmeblodtryk</vt:lpstr>
      <vt:lpstr>Gruppedrøftelser (5 min.)</vt:lpstr>
      <vt:lpstr>PowerPoint Presentation</vt:lpstr>
      <vt:lpstr>PowerPoint Presentation</vt:lpstr>
      <vt:lpstr>PowerPoint Presentation</vt:lpstr>
      <vt:lpstr>Forklaringer til grafen om U-alb/creatinin</vt:lpstr>
      <vt:lpstr>Gruppedrøftelser (10 min.)</vt:lpstr>
      <vt:lpstr>Plenum gennemgang (10 min.)</vt:lpstr>
      <vt:lpstr>Notér i mødenoter (5 min.) </vt:lpstr>
      <vt:lpstr>PowerPoint Presentation</vt:lpstr>
      <vt:lpstr>PowerPoint Presentation</vt:lpstr>
      <vt:lpstr>PowerPoint Presentation</vt:lpstr>
      <vt:lpstr>Den årlige status – opsamling</vt:lpstr>
      <vt:lpstr>Den årlige status – opsamling</vt:lpstr>
      <vt:lpstr>Behandlingsalgoritme – et eksempel</vt:lpstr>
      <vt:lpstr>PowerPoint Presentation</vt:lpstr>
      <vt:lpstr>PowerPoint Presentation</vt:lpstr>
      <vt:lpstr>Gruppedrøftelse (5 min.)</vt:lpstr>
      <vt:lpstr>PowerPoint Presentation</vt:lpstr>
      <vt:lpstr>PowerPoint Presentation</vt:lpstr>
      <vt:lpstr>Gruppedrøftelse (5 min.)</vt:lpstr>
      <vt:lpstr>PowerPoint Presentation</vt:lpstr>
      <vt:lpstr>PowerPoint Presentation</vt:lpstr>
      <vt:lpstr>Gruppedrøftelse (5 min.)</vt:lpstr>
      <vt:lpstr>Plenum gennemgang (10 min.)</vt:lpstr>
      <vt:lpstr>Notér i mødenoter (5 min.) </vt:lpstr>
      <vt:lpstr>PowerPoint Presentation</vt:lpstr>
      <vt:lpstr>Blok 3: Implementering og opfølgning Er der potentiale for forandringer?</vt:lpstr>
      <vt:lpstr>Opsamling i plenum (10 min) </vt:lpstr>
      <vt:lpstr>Opsamling og opfølgning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Annette Abrahamsen</cp:lastModifiedBy>
  <cp:revision>38</cp:revision>
  <cp:lastPrinted>2022-04-28T11:20:22Z</cp:lastPrinted>
  <dcterms:created xsi:type="dcterms:W3CDTF">2018-05-04T12:52:03Z</dcterms:created>
  <dcterms:modified xsi:type="dcterms:W3CDTF">2025-03-11T12:51:47Z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