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740" r:id="rId5"/>
    <p:sldId id="796" r:id="rId6"/>
    <p:sldId id="732" r:id="rId7"/>
    <p:sldId id="797" r:id="rId8"/>
    <p:sldId id="291" r:id="rId9"/>
    <p:sldId id="734" r:id="rId10"/>
    <p:sldId id="658" r:id="rId11"/>
    <p:sldId id="633" r:id="rId12"/>
    <p:sldId id="771" r:id="rId13"/>
    <p:sldId id="798" r:id="rId14"/>
    <p:sldId id="774" r:id="rId15"/>
    <p:sldId id="630" r:id="rId16"/>
    <p:sldId id="744" r:id="rId17"/>
    <p:sldId id="739" r:id="rId18"/>
    <p:sldId id="661" r:id="rId19"/>
    <p:sldId id="777" r:id="rId20"/>
    <p:sldId id="762" r:id="rId21"/>
    <p:sldId id="764" r:id="rId22"/>
    <p:sldId id="801" r:id="rId23"/>
    <p:sldId id="746" r:id="rId24"/>
    <p:sldId id="747" r:id="rId25"/>
    <p:sldId id="729" r:id="rId26"/>
    <p:sldId id="785" r:id="rId27"/>
    <p:sldId id="766" r:id="rId28"/>
    <p:sldId id="767" r:id="rId29"/>
    <p:sldId id="799" r:id="rId30"/>
    <p:sldId id="786" r:id="rId31"/>
    <p:sldId id="816" r:id="rId32"/>
    <p:sldId id="817" r:id="rId33"/>
    <p:sldId id="787" r:id="rId34"/>
    <p:sldId id="733"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 id="2" name="Flemming Bro" initials="FB [2]" lastIdx="1" clrIdx="1">
    <p:extLst>
      <p:ext uri="{19B8F6BF-5375-455C-9EA6-DF929625EA0E}">
        <p15:presenceInfo xmlns:p15="http://schemas.microsoft.com/office/powerpoint/2012/main" userId="S::fbro_ph.au.dk#ext#@kiap.onmicrosoft.com::54ea93a3-e6a4-4c09-9e44-43f06ed9f21c" providerId="AD"/>
      </p:ext>
    </p:extLst>
  </p:cmAuthor>
  <p:cmAuthor id="3" name="Birgitte Harbo" initials="BH [2]" lastIdx="1" clrIdx="2">
    <p:extLst>
      <p:ext uri="{19B8F6BF-5375-455C-9EA6-DF929625EA0E}">
        <p15:presenceInfo xmlns:p15="http://schemas.microsoft.com/office/powerpoint/2012/main" userId="S::bharbo@kiap.dk::c83aa625-91c8-4b7b-85d4-8d0119f286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CFA"/>
    <a:srgbClr val="297A77"/>
    <a:srgbClr val="EB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9CB31-6379-4CA2-9E39-8AFA5BF25CA9}" v="3" dt="2025-05-13T07:30:27.89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8" autoAdjust="0"/>
  </p:normalViewPr>
  <p:slideViewPr>
    <p:cSldViewPr snapToGrid="0">
      <p:cViewPr>
        <p:scale>
          <a:sx n="60" d="100"/>
          <a:sy n="60" d="100"/>
        </p:scale>
        <p:origin x="1287"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Porsdal" userId="530946f5-2567-433d-b2b8-acdd11cc71fe" providerId="ADAL" clId="{9AA9CB31-6379-4CA2-9E39-8AFA5BF25CA9}"/>
    <pc:docChg chg="undo custSel modSld">
      <pc:chgData name="Clara Porsdal" userId="530946f5-2567-433d-b2b8-acdd11cc71fe" providerId="ADAL" clId="{9AA9CB31-6379-4CA2-9E39-8AFA5BF25CA9}" dt="2025-05-13T07:31:51.085" v="22" actId="1076"/>
      <pc:docMkLst>
        <pc:docMk/>
      </pc:docMkLst>
      <pc:sldChg chg="addSp delSp modSp mod delAnim modAnim">
        <pc:chgData name="Clara Porsdal" userId="530946f5-2567-433d-b2b8-acdd11cc71fe" providerId="ADAL" clId="{9AA9CB31-6379-4CA2-9E39-8AFA5BF25CA9}" dt="2025-05-13T07:24:30.331" v="7" actId="14100"/>
        <pc:sldMkLst>
          <pc:docMk/>
          <pc:sldMk cId="3798856261" sldId="658"/>
        </pc:sldMkLst>
        <pc:spChg chg="add del mod">
          <ac:chgData name="Clara Porsdal" userId="530946f5-2567-433d-b2b8-acdd11cc71fe" providerId="ADAL" clId="{9AA9CB31-6379-4CA2-9E39-8AFA5BF25CA9}" dt="2025-05-13T07:23:56.847" v="2" actId="478"/>
          <ac:spMkLst>
            <pc:docMk/>
            <pc:sldMk cId="3798856261" sldId="658"/>
            <ac:spMk id="4" creationId="{D31B7C59-5701-B23E-F95C-BA5100F592FE}"/>
          </ac:spMkLst>
        </pc:spChg>
        <pc:picChg chg="add mod">
          <ac:chgData name="Clara Porsdal" userId="530946f5-2567-433d-b2b8-acdd11cc71fe" providerId="ADAL" clId="{9AA9CB31-6379-4CA2-9E39-8AFA5BF25CA9}" dt="2025-05-13T07:24:30.331" v="7" actId="14100"/>
          <ac:picMkLst>
            <pc:docMk/>
            <pc:sldMk cId="3798856261" sldId="658"/>
            <ac:picMk id="5" creationId="{695B1AD7-C450-13A7-2468-A2202731BB04}"/>
          </ac:picMkLst>
        </pc:picChg>
        <pc:picChg chg="del">
          <ac:chgData name="Clara Porsdal" userId="530946f5-2567-433d-b2b8-acdd11cc71fe" providerId="ADAL" clId="{9AA9CB31-6379-4CA2-9E39-8AFA5BF25CA9}" dt="2025-05-13T07:23:43.635" v="0" actId="478"/>
          <ac:picMkLst>
            <pc:docMk/>
            <pc:sldMk cId="3798856261" sldId="658"/>
            <ac:picMk id="10" creationId="{C0D85E09-6292-430F-9547-F1C9D5A2B978}"/>
          </ac:picMkLst>
        </pc:picChg>
      </pc:sldChg>
      <pc:sldChg chg="addSp delSp modSp mod delAnim modAnim">
        <pc:chgData name="Clara Porsdal" userId="530946f5-2567-433d-b2b8-acdd11cc71fe" providerId="ADAL" clId="{9AA9CB31-6379-4CA2-9E39-8AFA5BF25CA9}" dt="2025-05-13T07:25:40.962" v="13" actId="14100"/>
        <pc:sldMkLst>
          <pc:docMk/>
          <pc:sldMk cId="30128704" sldId="661"/>
        </pc:sldMkLst>
        <pc:picChg chg="add mod">
          <ac:chgData name="Clara Porsdal" userId="530946f5-2567-433d-b2b8-acdd11cc71fe" providerId="ADAL" clId="{9AA9CB31-6379-4CA2-9E39-8AFA5BF25CA9}" dt="2025-05-13T07:25:40.962" v="13" actId="14100"/>
          <ac:picMkLst>
            <pc:docMk/>
            <pc:sldMk cId="30128704" sldId="661"/>
            <ac:picMk id="2" creationId="{F86303DF-A2F0-B652-9D6B-C061B641EC91}"/>
          </ac:picMkLst>
        </pc:picChg>
        <pc:picChg chg="del">
          <ac:chgData name="Clara Porsdal" userId="530946f5-2567-433d-b2b8-acdd11cc71fe" providerId="ADAL" clId="{9AA9CB31-6379-4CA2-9E39-8AFA5BF25CA9}" dt="2025-05-13T07:24:34.828" v="8" actId="478"/>
          <ac:picMkLst>
            <pc:docMk/>
            <pc:sldMk cId="30128704" sldId="661"/>
            <ac:picMk id="13" creationId="{BCCE2D91-F99F-4B01-A71F-6848CECA46D6}"/>
          </ac:picMkLst>
        </pc:picChg>
      </pc:sldChg>
      <pc:sldChg chg="addSp delSp modSp mod addAnim delAnim modAnim">
        <pc:chgData name="Clara Porsdal" userId="530946f5-2567-433d-b2b8-acdd11cc71fe" providerId="ADAL" clId="{9AA9CB31-6379-4CA2-9E39-8AFA5BF25CA9}" dt="2025-05-13T07:31:51.085" v="22" actId="1076"/>
        <pc:sldMkLst>
          <pc:docMk/>
          <pc:sldMk cId="2807294925" sldId="766"/>
        </pc:sldMkLst>
        <pc:picChg chg="add mod">
          <ac:chgData name="Clara Porsdal" userId="530946f5-2567-433d-b2b8-acdd11cc71fe" providerId="ADAL" clId="{9AA9CB31-6379-4CA2-9E39-8AFA5BF25CA9}" dt="2025-05-13T07:31:51.085" v="22" actId="1076"/>
          <ac:picMkLst>
            <pc:docMk/>
            <pc:sldMk cId="2807294925" sldId="766"/>
            <ac:picMk id="2" creationId="{4FB10842-0B5D-1DF9-63C2-903F7977C55C}"/>
          </ac:picMkLst>
        </pc:picChg>
        <pc:picChg chg="add del">
          <ac:chgData name="Clara Porsdal" userId="530946f5-2567-433d-b2b8-acdd11cc71fe" providerId="ADAL" clId="{9AA9CB31-6379-4CA2-9E39-8AFA5BF25CA9}" dt="2025-05-13T07:26:28.430" v="16" actId="478"/>
          <ac:picMkLst>
            <pc:docMk/>
            <pc:sldMk cId="2807294925" sldId="766"/>
            <ac:picMk id="9" creationId="{58EA0204-67E1-4689-B008-68B1D9DC83ED}"/>
          </ac:picMkLst>
        </pc:picChg>
      </pc:sldChg>
    </pc:docChg>
  </pc:docChgLst>
  <pc:docChgLst>
    <pc:chgData name="Louise Søegaard" userId="7d5b8e60-711e-4f6b-83e9-81a9c3611b85" providerId="ADAL" clId="{E619D032-5850-4D58-87F2-DFDF85C74CC7}"/>
    <pc:docChg chg="undo custSel addSld delSld modSld">
      <pc:chgData name="Louise Søegaard" userId="7d5b8e60-711e-4f6b-83e9-81a9c3611b85" providerId="ADAL" clId="{E619D032-5850-4D58-87F2-DFDF85C74CC7}" dt="2025-05-08T09:42:07.153" v="612" actId="27636"/>
      <pc:docMkLst>
        <pc:docMk/>
      </pc:docMkLst>
      <pc:sldChg chg="modSp mod modNotesTx">
        <pc:chgData name="Louise Søegaard" userId="7d5b8e60-711e-4f6b-83e9-81a9c3611b85" providerId="ADAL" clId="{E619D032-5850-4D58-87F2-DFDF85C74CC7}" dt="2025-05-08T09:42:07.153" v="612" actId="27636"/>
        <pc:sldMkLst>
          <pc:docMk/>
          <pc:sldMk cId="3030165297" sldId="291"/>
        </pc:sldMkLst>
        <pc:spChg chg="mod">
          <ac:chgData name="Louise Søegaard" userId="7d5b8e60-711e-4f6b-83e9-81a9c3611b85" providerId="ADAL" clId="{E619D032-5850-4D58-87F2-DFDF85C74CC7}" dt="2025-05-08T09:42:07.153" v="612" actId="27636"/>
          <ac:spMkLst>
            <pc:docMk/>
            <pc:sldMk cId="3030165297" sldId="291"/>
            <ac:spMk id="3" creationId="{B4A95D60-256D-4D28-85F8-FC5BFDB67B65}"/>
          </ac:spMkLst>
        </pc:spChg>
      </pc:sldChg>
      <pc:sldChg chg="modSp mod">
        <pc:chgData name="Louise Søegaard" userId="7d5b8e60-711e-4f6b-83e9-81a9c3611b85" providerId="ADAL" clId="{E619D032-5850-4D58-87F2-DFDF85C74CC7}" dt="2025-04-15T12:44:37.577" v="32" actId="255"/>
        <pc:sldMkLst>
          <pc:docMk/>
          <pc:sldMk cId="2623261349" sldId="771"/>
        </pc:sldMkLst>
        <pc:spChg chg="mod">
          <ac:chgData name="Louise Søegaard" userId="7d5b8e60-711e-4f6b-83e9-81a9c3611b85" providerId="ADAL" clId="{E619D032-5850-4D58-87F2-DFDF85C74CC7}" dt="2025-04-15T12:44:37.577" v="32" actId="255"/>
          <ac:spMkLst>
            <pc:docMk/>
            <pc:sldMk cId="2623261349" sldId="771"/>
            <ac:spMk id="2" creationId="{3DC6C4A8-ECBD-4694-954C-5444D7E1D574}"/>
          </ac:spMkLst>
        </pc:spChg>
      </pc:sldChg>
      <pc:sldChg chg="addSp delSp modSp add del mod modNotesTx">
        <pc:chgData name="Louise Søegaard" userId="7d5b8e60-711e-4f6b-83e9-81a9c3611b85" providerId="ADAL" clId="{E619D032-5850-4D58-87F2-DFDF85C74CC7}" dt="2025-04-16T09:23:47.552" v="609" actId="20577"/>
        <pc:sldMkLst>
          <pc:docMk/>
          <pc:sldMk cId="4162631146" sldId="774"/>
        </pc:sldMkLst>
        <pc:spChg chg="mod">
          <ac:chgData name="Louise Søegaard" userId="7d5b8e60-711e-4f6b-83e9-81a9c3611b85" providerId="ADAL" clId="{E619D032-5850-4D58-87F2-DFDF85C74CC7}" dt="2025-04-15T12:49:04.203" v="134" actId="20577"/>
          <ac:spMkLst>
            <pc:docMk/>
            <pc:sldMk cId="4162631146" sldId="774"/>
            <ac:spMk id="3" creationId="{240DB110-6158-4F55-AD07-08C16FC4637B}"/>
          </ac:spMkLst>
        </pc:spChg>
        <pc:graphicFrameChg chg="add mod">
          <ac:chgData name="Louise Søegaard" userId="7d5b8e60-711e-4f6b-83e9-81a9c3611b85" providerId="ADAL" clId="{E619D032-5850-4D58-87F2-DFDF85C74CC7}" dt="2025-04-15T12:53:15.656" v="141" actId="14100"/>
          <ac:graphicFrameMkLst>
            <pc:docMk/>
            <pc:sldMk cId="4162631146" sldId="774"/>
            <ac:graphicFrameMk id="4" creationId="{2399532D-31C3-C360-CEC0-4878A1A14A42}"/>
          </ac:graphicFrameMkLst>
        </pc:graphicFrameChg>
      </pc:sldChg>
      <pc:sldChg chg="modSp mod">
        <pc:chgData name="Louise Søegaard" userId="7d5b8e60-711e-4f6b-83e9-81a9c3611b85" providerId="ADAL" clId="{E619D032-5850-4D58-87F2-DFDF85C74CC7}" dt="2025-04-15T12:45:11.833" v="35" actId="255"/>
        <pc:sldMkLst>
          <pc:docMk/>
          <pc:sldMk cId="2590233163" sldId="798"/>
        </pc:sldMkLst>
        <pc:spChg chg="mod">
          <ac:chgData name="Louise Søegaard" userId="7d5b8e60-711e-4f6b-83e9-81a9c3611b85" providerId="ADAL" clId="{E619D032-5850-4D58-87F2-DFDF85C74CC7}" dt="2025-04-15T12:45:11.833" v="35" actId="255"/>
          <ac:spMkLst>
            <pc:docMk/>
            <pc:sldMk cId="2590233163" sldId="798"/>
            <ac:spMk id="2" creationId="{3DC6C4A8-ECBD-4694-954C-5444D7E1D574}"/>
          </ac:spMkLst>
        </pc:spChg>
      </pc:sldChg>
    </pc:docChg>
  </pc:docChgLst>
  <pc:docChgLst>
    <pc:chgData name="Louise Søegaard" userId="S::lsoegaard@kiap.dk::7d5b8e60-711e-4f6b-83e9-81a9c3611b85" providerId="AD" clId="Web-{9D1A3A60-F537-4CB5-914B-EF5F88640A85}"/>
    <pc:docChg chg="modSld">
      <pc:chgData name="Louise Søegaard" userId="S::lsoegaard@kiap.dk::7d5b8e60-711e-4f6b-83e9-81a9c3611b85" providerId="AD" clId="Web-{9D1A3A60-F537-4CB5-914B-EF5F88640A85}" dt="2025-05-08T08:40:36.947" v="11" actId="20577"/>
      <pc:docMkLst>
        <pc:docMk/>
      </pc:docMkLst>
      <pc:sldChg chg="modSp">
        <pc:chgData name="Louise Søegaard" userId="S::lsoegaard@kiap.dk::7d5b8e60-711e-4f6b-83e9-81a9c3611b85" providerId="AD" clId="Web-{9D1A3A60-F537-4CB5-914B-EF5F88640A85}" dt="2025-05-08T08:40:36.947" v="11" actId="20577"/>
        <pc:sldMkLst>
          <pc:docMk/>
          <pc:sldMk cId="503810610" sldId="630"/>
        </pc:sldMkLst>
        <pc:spChg chg="mod">
          <ac:chgData name="Louise Søegaard" userId="S::lsoegaard@kiap.dk::7d5b8e60-711e-4f6b-83e9-81a9c3611b85" providerId="AD" clId="Web-{9D1A3A60-F537-4CB5-914B-EF5F88640A85}" dt="2025-05-08T08:40:36.947" v="11" actId="20577"/>
          <ac:spMkLst>
            <pc:docMk/>
            <pc:sldMk cId="503810610" sldId="630"/>
            <ac:spMk id="5" creationId="{34BAC4A1-EF95-4832-8E08-FA7A8EB315F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Smertebehandling/25.%20KOOL/KOOL_Smertebehandl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Smertebehandling/25.%20KOOL/KOOL_Smertebehandl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Smertebehandling/00.%20Baggrundsdokumenter/00.%20Baggrundsdokumenter%20(Ny)/Excelskabelon_Smertebehandling_n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Smertebehandling/25.%20KOOL/KOOL_Smertebehandlin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'[KOOL_Smertebehandling.xlsx]MP1'!$D$1</c:f>
              <c:strCache>
                <c:ptCount val="1"/>
                <c:pt idx="0">
                  <c:v>Antal patienter pr. 1.000 sikrede</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68BF-439A-8676-2F61B6ECBABF}"/>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3-68BF-439A-8676-2F61B6ECBABF}"/>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5-68BF-439A-8676-2F61B6ECBABF}"/>
              </c:ext>
            </c:extLst>
          </c:dPt>
          <c:dPt>
            <c:idx val="23"/>
            <c:invertIfNegative val="0"/>
            <c:bubble3D val="0"/>
            <c:spPr>
              <a:solidFill>
                <a:srgbClr val="00B050"/>
              </a:solidFill>
              <a:ln>
                <a:noFill/>
              </a:ln>
              <a:effectLst/>
            </c:spPr>
            <c:extLst>
              <c:ext xmlns:c16="http://schemas.microsoft.com/office/drawing/2014/chart" uri="{C3380CC4-5D6E-409C-BE32-E72D297353CC}">
                <c16:uniqueId val="{00000007-68BF-439A-8676-2F61B6ECBABF}"/>
              </c:ext>
            </c:extLst>
          </c:dPt>
          <c:dPt>
            <c:idx val="24"/>
            <c:invertIfNegative val="0"/>
            <c:bubble3D val="0"/>
            <c:spPr>
              <a:solidFill>
                <a:schemeClr val="tx1"/>
              </a:solidFill>
              <a:ln>
                <a:noFill/>
              </a:ln>
              <a:effectLst/>
            </c:spPr>
            <c:extLst>
              <c:ext xmlns:c16="http://schemas.microsoft.com/office/drawing/2014/chart" uri="{C3380CC4-5D6E-409C-BE32-E72D297353CC}">
                <c16:uniqueId val="{00000009-68BF-439A-8676-2F61B6ECBABF}"/>
              </c:ext>
            </c:extLst>
          </c:dPt>
          <c:dPt>
            <c:idx val="25"/>
            <c:invertIfNegative val="0"/>
            <c:bubble3D val="0"/>
            <c:spPr>
              <a:solidFill>
                <a:schemeClr val="tx1"/>
              </a:solidFill>
              <a:ln>
                <a:noFill/>
              </a:ln>
              <a:effectLst/>
            </c:spPr>
            <c:extLst>
              <c:ext xmlns:c16="http://schemas.microsoft.com/office/drawing/2014/chart" uri="{C3380CC4-5D6E-409C-BE32-E72D297353CC}">
                <c16:uniqueId val="{0000000B-68BF-439A-8676-2F61B6ECBABF}"/>
              </c:ext>
            </c:extLst>
          </c:dPt>
          <c:dPt>
            <c:idx val="26"/>
            <c:invertIfNegative val="0"/>
            <c:bubble3D val="0"/>
            <c:spPr>
              <a:solidFill>
                <a:srgbClr val="00B050"/>
              </a:solidFill>
              <a:ln>
                <a:noFill/>
              </a:ln>
              <a:effectLst/>
            </c:spPr>
            <c:extLst>
              <c:ext xmlns:c16="http://schemas.microsoft.com/office/drawing/2014/chart" uri="{C3380CC4-5D6E-409C-BE32-E72D297353CC}">
                <c16:uniqueId val="{0000000D-68BF-439A-8676-2F61B6ECBABF}"/>
              </c:ext>
            </c:extLst>
          </c:dPt>
          <c:dPt>
            <c:idx val="27"/>
            <c:invertIfNegative val="0"/>
            <c:bubble3D val="0"/>
            <c:spPr>
              <a:solidFill>
                <a:schemeClr val="tx1"/>
              </a:solidFill>
              <a:ln>
                <a:noFill/>
              </a:ln>
              <a:effectLst/>
            </c:spPr>
            <c:extLst>
              <c:ext xmlns:c16="http://schemas.microsoft.com/office/drawing/2014/chart" uri="{C3380CC4-5D6E-409C-BE32-E72D297353CC}">
                <c16:uniqueId val="{0000000F-68BF-439A-8676-2F61B6ECBABF}"/>
              </c:ext>
            </c:extLst>
          </c:dPt>
          <c:dPt>
            <c:idx val="30"/>
            <c:invertIfNegative val="0"/>
            <c:bubble3D val="0"/>
            <c:spPr>
              <a:solidFill>
                <a:srgbClr val="00B050"/>
              </a:solidFill>
              <a:ln>
                <a:noFill/>
              </a:ln>
              <a:effectLst/>
            </c:spPr>
            <c:extLst>
              <c:ext xmlns:c16="http://schemas.microsoft.com/office/drawing/2014/chart" uri="{C3380CC4-5D6E-409C-BE32-E72D297353CC}">
                <c16:uniqueId val="{00000011-68BF-439A-8676-2F61B6ECBABF}"/>
              </c:ext>
            </c:extLst>
          </c:dPt>
          <c:dPt>
            <c:idx val="31"/>
            <c:invertIfNegative val="0"/>
            <c:bubble3D val="0"/>
            <c:spPr>
              <a:solidFill>
                <a:schemeClr val="tx1"/>
              </a:solidFill>
              <a:ln>
                <a:noFill/>
              </a:ln>
              <a:effectLst/>
            </c:spPr>
            <c:extLst>
              <c:ext xmlns:c16="http://schemas.microsoft.com/office/drawing/2014/chart" uri="{C3380CC4-5D6E-409C-BE32-E72D297353CC}">
                <c16:uniqueId val="{00000013-68BF-439A-8676-2F61B6ECBABF}"/>
              </c:ext>
            </c:extLst>
          </c:dPt>
          <c:dPt>
            <c:idx val="33"/>
            <c:invertIfNegative val="0"/>
            <c:bubble3D val="0"/>
            <c:spPr>
              <a:solidFill>
                <a:schemeClr val="accent1"/>
              </a:solidFill>
              <a:ln>
                <a:noFill/>
              </a:ln>
              <a:effectLst/>
            </c:spPr>
            <c:extLst>
              <c:ext xmlns:c16="http://schemas.microsoft.com/office/drawing/2014/chart" uri="{C3380CC4-5D6E-409C-BE32-E72D297353CC}">
                <c16:uniqueId val="{00000015-68BF-439A-8676-2F61B6ECBABF}"/>
              </c:ext>
            </c:extLst>
          </c:dPt>
          <c:dPt>
            <c:idx val="34"/>
            <c:invertIfNegative val="0"/>
            <c:bubble3D val="0"/>
            <c:spPr>
              <a:solidFill>
                <a:schemeClr val="accent1"/>
              </a:solidFill>
              <a:ln>
                <a:noFill/>
              </a:ln>
              <a:effectLst/>
            </c:spPr>
            <c:extLst>
              <c:ext xmlns:c16="http://schemas.microsoft.com/office/drawing/2014/chart" uri="{C3380CC4-5D6E-409C-BE32-E72D297353CC}">
                <c16:uniqueId val="{00000017-68BF-439A-8676-2F61B6ECBABF}"/>
              </c:ext>
            </c:extLst>
          </c:dPt>
          <c:dPt>
            <c:idx val="35"/>
            <c:invertIfNegative val="0"/>
            <c:bubble3D val="0"/>
            <c:spPr>
              <a:solidFill>
                <a:schemeClr val="accent1"/>
              </a:solidFill>
              <a:ln>
                <a:noFill/>
              </a:ln>
              <a:effectLst/>
            </c:spPr>
            <c:extLst>
              <c:ext xmlns:c16="http://schemas.microsoft.com/office/drawing/2014/chart" uri="{C3380CC4-5D6E-409C-BE32-E72D297353CC}">
                <c16:uniqueId val="{00000019-68BF-439A-8676-2F61B6ECBAB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'[KOOL_Smertebehandling.xlsx]MP1'!$B$2:$B$29</c:f>
              <c:strCach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3">
                  <c:v>Klyngegennemsnit</c:v>
                </c:pt>
                <c:pt idx="24">
                  <c:v>Nationalt gennemsnit</c:v>
                </c:pt>
              </c:strCache>
            </c:strRef>
          </c:cat>
          <c:val>
            <c:numRef>
              <c:f>'[KOOL_Smertebehandling.xlsx]MP1'!$D$2:$D$26</c:f>
              <c:numCache>
                <c:formatCode>General</c:formatCode>
                <c:ptCount val="25"/>
                <c:pt idx="0">
                  <c:v>145</c:v>
                </c:pt>
                <c:pt idx="1">
                  <c:v>107</c:v>
                </c:pt>
                <c:pt idx="2">
                  <c:v>99</c:v>
                </c:pt>
                <c:pt idx="3">
                  <c:v>95</c:v>
                </c:pt>
                <c:pt idx="4">
                  <c:v>87</c:v>
                </c:pt>
                <c:pt idx="5">
                  <c:v>74</c:v>
                </c:pt>
                <c:pt idx="6">
                  <c:v>72</c:v>
                </c:pt>
                <c:pt idx="7">
                  <c:v>71</c:v>
                </c:pt>
                <c:pt idx="8">
                  <c:v>68</c:v>
                </c:pt>
                <c:pt idx="9">
                  <c:v>66</c:v>
                </c:pt>
                <c:pt idx="10">
                  <c:v>65</c:v>
                </c:pt>
                <c:pt idx="11">
                  <c:v>64</c:v>
                </c:pt>
                <c:pt idx="12">
                  <c:v>61</c:v>
                </c:pt>
                <c:pt idx="13">
                  <c:v>59</c:v>
                </c:pt>
                <c:pt idx="14">
                  <c:v>57</c:v>
                </c:pt>
                <c:pt idx="15">
                  <c:v>48</c:v>
                </c:pt>
                <c:pt idx="16">
                  <c:v>46</c:v>
                </c:pt>
                <c:pt idx="17">
                  <c:v>45</c:v>
                </c:pt>
                <c:pt idx="18">
                  <c:v>44</c:v>
                </c:pt>
                <c:pt idx="19">
                  <c:v>42</c:v>
                </c:pt>
                <c:pt idx="20">
                  <c:v>39</c:v>
                </c:pt>
                <c:pt idx="21">
                  <c:v>20</c:v>
                </c:pt>
                <c:pt idx="23" formatCode="#,##0">
                  <c:v>67</c:v>
                </c:pt>
                <c:pt idx="24" formatCode="#,##0">
                  <c:v>62</c:v>
                </c:pt>
              </c:numCache>
            </c:numRef>
          </c:val>
          <c:extLst>
            <c:ext xmlns:c16="http://schemas.microsoft.com/office/drawing/2014/chart" uri="{C3380CC4-5D6E-409C-BE32-E72D297353CC}">
              <c16:uniqueId val="{0000001A-68BF-439A-8676-2F61B6ECBABF}"/>
            </c:ext>
          </c:extLst>
        </c:ser>
        <c:dLbls>
          <c:showLegendKey val="0"/>
          <c:showVal val="0"/>
          <c:showCatName val="0"/>
          <c:showSerName val="0"/>
          <c:showPercent val="0"/>
          <c:showBubbleSize val="0"/>
        </c:dLbls>
        <c:gapWidth val="219"/>
        <c:overlap val="-27"/>
        <c:axId val="996753024"/>
        <c:axId val="996755104"/>
      </c:barChart>
      <c:catAx>
        <c:axId val="9967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96755104"/>
        <c:crosses val="autoZero"/>
        <c:auto val="1"/>
        <c:lblAlgn val="ctr"/>
        <c:lblOffset val="100"/>
        <c:noMultiLvlLbl val="0"/>
      </c:catAx>
      <c:valAx>
        <c:axId val="99675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9967530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12091294898896E-2"/>
          <c:y val="6.2819331513192467E-2"/>
          <c:w val="0.90612272775544211"/>
          <c:h val="0.69359513995436184"/>
        </c:manualLayout>
      </c:layout>
      <c:barChart>
        <c:barDir val="col"/>
        <c:grouping val="clustered"/>
        <c:varyColors val="0"/>
        <c:ser>
          <c:idx val="0"/>
          <c:order val="0"/>
          <c:tx>
            <c:strRef>
              <c:f>'[KOOL_Smertebehandling.xlsx]MP1 DDD'!$G$1</c:f>
              <c:strCache>
                <c:ptCount val="1"/>
                <c:pt idx="0">
                  <c:v>Antal DDD pr. 1.000 sikrede fordelt på ydere - 01.07.2022 til 30.06.2023</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51A-423E-A7BC-FF2F8BE3EA5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C51A-423E-A7BC-FF2F8BE3EA5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C51A-423E-A7BC-FF2F8BE3EA59}"/>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7-C51A-423E-A7BC-FF2F8BE3EA59}"/>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9-C51A-423E-A7BC-FF2F8BE3EA59}"/>
              </c:ext>
            </c:extLst>
          </c:dPt>
          <c:dPt>
            <c:idx val="23"/>
            <c:invertIfNegative val="0"/>
            <c:bubble3D val="0"/>
            <c:spPr>
              <a:solidFill>
                <a:srgbClr val="00B050"/>
              </a:solidFill>
              <a:ln>
                <a:noFill/>
              </a:ln>
              <a:effectLst/>
            </c:spPr>
            <c:extLst>
              <c:ext xmlns:c16="http://schemas.microsoft.com/office/drawing/2014/chart" uri="{C3380CC4-5D6E-409C-BE32-E72D297353CC}">
                <c16:uniqueId val="{0000000B-C51A-423E-A7BC-FF2F8BE3EA59}"/>
              </c:ext>
            </c:extLst>
          </c:dPt>
          <c:dPt>
            <c:idx val="24"/>
            <c:invertIfNegative val="0"/>
            <c:bubble3D val="0"/>
            <c:spPr>
              <a:solidFill>
                <a:schemeClr val="tx1"/>
              </a:solidFill>
              <a:ln>
                <a:noFill/>
              </a:ln>
              <a:effectLst/>
            </c:spPr>
            <c:extLst>
              <c:ext xmlns:c16="http://schemas.microsoft.com/office/drawing/2014/chart" uri="{C3380CC4-5D6E-409C-BE32-E72D297353CC}">
                <c16:uniqueId val="{0000000D-C51A-423E-A7BC-FF2F8BE3EA59}"/>
              </c:ext>
            </c:extLst>
          </c:dPt>
          <c:dPt>
            <c:idx val="25"/>
            <c:invertIfNegative val="0"/>
            <c:bubble3D val="0"/>
            <c:spPr>
              <a:solidFill>
                <a:schemeClr val="tx1"/>
              </a:solidFill>
              <a:ln>
                <a:noFill/>
              </a:ln>
              <a:effectLst/>
            </c:spPr>
            <c:extLst>
              <c:ext xmlns:c16="http://schemas.microsoft.com/office/drawing/2014/chart" uri="{C3380CC4-5D6E-409C-BE32-E72D297353CC}">
                <c16:uniqueId val="{0000000F-C51A-423E-A7BC-FF2F8BE3EA59}"/>
              </c:ext>
            </c:extLst>
          </c:dPt>
          <c:dPt>
            <c:idx val="30"/>
            <c:invertIfNegative val="0"/>
            <c:bubble3D val="0"/>
            <c:spPr>
              <a:solidFill>
                <a:srgbClr val="00B050"/>
              </a:solidFill>
              <a:ln>
                <a:noFill/>
              </a:ln>
              <a:effectLst/>
            </c:spPr>
            <c:extLst>
              <c:ext xmlns:c16="http://schemas.microsoft.com/office/drawing/2014/chart" uri="{C3380CC4-5D6E-409C-BE32-E72D297353CC}">
                <c16:uniqueId val="{00000011-C51A-423E-A7BC-FF2F8BE3EA59}"/>
              </c:ext>
            </c:extLst>
          </c:dPt>
          <c:dPt>
            <c:idx val="31"/>
            <c:invertIfNegative val="0"/>
            <c:bubble3D val="0"/>
            <c:spPr>
              <a:solidFill>
                <a:schemeClr val="tx1"/>
              </a:solidFill>
              <a:ln>
                <a:noFill/>
              </a:ln>
              <a:effectLst/>
            </c:spPr>
            <c:extLst>
              <c:ext xmlns:c16="http://schemas.microsoft.com/office/drawing/2014/chart" uri="{C3380CC4-5D6E-409C-BE32-E72D297353CC}">
                <c16:uniqueId val="{00000013-C51A-423E-A7BC-FF2F8BE3EA5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'[KOOL_Smertebehandling.xlsx]MP1 DDD'!$F$2:$F$26</c:f>
              <c:strCache>
                <c:ptCount val="25"/>
                <c:pt idx="0">
                  <c:v>5</c:v>
                </c:pt>
                <c:pt idx="1">
                  <c:v>9</c:v>
                </c:pt>
                <c:pt idx="2">
                  <c:v>3</c:v>
                </c:pt>
                <c:pt idx="3">
                  <c:v>2</c:v>
                </c:pt>
                <c:pt idx="4">
                  <c:v>4</c:v>
                </c:pt>
                <c:pt idx="5">
                  <c:v>1</c:v>
                </c:pt>
                <c:pt idx="6">
                  <c:v>7</c:v>
                </c:pt>
                <c:pt idx="7">
                  <c:v>8</c:v>
                </c:pt>
                <c:pt idx="8">
                  <c:v>19</c:v>
                </c:pt>
                <c:pt idx="9">
                  <c:v>10</c:v>
                </c:pt>
                <c:pt idx="10">
                  <c:v>6</c:v>
                </c:pt>
                <c:pt idx="11">
                  <c:v>14</c:v>
                </c:pt>
                <c:pt idx="12">
                  <c:v>17</c:v>
                </c:pt>
                <c:pt idx="13">
                  <c:v>11</c:v>
                </c:pt>
                <c:pt idx="14">
                  <c:v>15</c:v>
                </c:pt>
                <c:pt idx="15">
                  <c:v>12</c:v>
                </c:pt>
                <c:pt idx="16">
                  <c:v>16</c:v>
                </c:pt>
                <c:pt idx="17">
                  <c:v>13</c:v>
                </c:pt>
                <c:pt idx="18">
                  <c:v>20</c:v>
                </c:pt>
                <c:pt idx="19">
                  <c:v>21</c:v>
                </c:pt>
                <c:pt idx="20">
                  <c:v>18</c:v>
                </c:pt>
                <c:pt idx="21">
                  <c:v>22</c:v>
                </c:pt>
                <c:pt idx="23">
                  <c:v>Klyngegennemsnit</c:v>
                </c:pt>
                <c:pt idx="24">
                  <c:v>Nationalt gennemsnit</c:v>
                </c:pt>
              </c:strCache>
            </c:strRef>
          </c:cat>
          <c:val>
            <c:numRef>
              <c:f>'[KOOL_Smertebehandling.xlsx]MP1 DDD'!$G$2:$G$26</c:f>
              <c:numCache>
                <c:formatCode>#,##0</c:formatCode>
                <c:ptCount val="25"/>
                <c:pt idx="0">
                  <c:v>13054</c:v>
                </c:pt>
                <c:pt idx="1">
                  <c:v>9712</c:v>
                </c:pt>
                <c:pt idx="2">
                  <c:v>9701</c:v>
                </c:pt>
                <c:pt idx="3">
                  <c:v>9190</c:v>
                </c:pt>
                <c:pt idx="4">
                  <c:v>8965</c:v>
                </c:pt>
                <c:pt idx="5">
                  <c:v>8929</c:v>
                </c:pt>
                <c:pt idx="6">
                  <c:v>7926</c:v>
                </c:pt>
                <c:pt idx="7">
                  <c:v>7500</c:v>
                </c:pt>
                <c:pt idx="8">
                  <c:v>7122</c:v>
                </c:pt>
                <c:pt idx="9">
                  <c:v>6094</c:v>
                </c:pt>
                <c:pt idx="10">
                  <c:v>5939</c:v>
                </c:pt>
                <c:pt idx="11">
                  <c:v>5796</c:v>
                </c:pt>
                <c:pt idx="12">
                  <c:v>5060</c:v>
                </c:pt>
                <c:pt idx="13">
                  <c:v>5001</c:v>
                </c:pt>
                <c:pt idx="14">
                  <c:v>4755</c:v>
                </c:pt>
                <c:pt idx="15">
                  <c:v>4623</c:v>
                </c:pt>
                <c:pt idx="16">
                  <c:v>4251</c:v>
                </c:pt>
                <c:pt idx="17">
                  <c:v>4246</c:v>
                </c:pt>
                <c:pt idx="18">
                  <c:v>4242</c:v>
                </c:pt>
                <c:pt idx="19">
                  <c:v>3649</c:v>
                </c:pt>
                <c:pt idx="20">
                  <c:v>3169</c:v>
                </c:pt>
                <c:pt idx="21" formatCode="General">
                  <c:v>522</c:v>
                </c:pt>
                <c:pt idx="23">
                  <c:v>5697</c:v>
                </c:pt>
                <c:pt idx="24">
                  <c:v>4919</c:v>
                </c:pt>
              </c:numCache>
            </c:numRef>
          </c:val>
          <c:extLst>
            <c:ext xmlns:c16="http://schemas.microsoft.com/office/drawing/2014/chart" uri="{C3380CC4-5D6E-409C-BE32-E72D297353CC}">
              <c16:uniqueId val="{00000014-C51A-423E-A7BC-FF2F8BE3EA59}"/>
            </c:ext>
          </c:extLst>
        </c:ser>
        <c:dLbls>
          <c:showLegendKey val="0"/>
          <c:showVal val="0"/>
          <c:showCatName val="0"/>
          <c:showSerName val="0"/>
          <c:showPercent val="0"/>
          <c:showBubbleSize val="0"/>
        </c:dLbls>
        <c:gapWidth val="219"/>
        <c:overlap val="-27"/>
        <c:axId val="588844912"/>
        <c:axId val="588842416"/>
      </c:barChart>
      <c:catAx>
        <c:axId val="58884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88842416"/>
        <c:crosses val="autoZero"/>
        <c:auto val="1"/>
        <c:lblAlgn val="ctr"/>
        <c:lblOffset val="100"/>
        <c:noMultiLvlLbl val="0"/>
      </c:catAx>
      <c:valAx>
        <c:axId val="58884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8884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'Step 3'!$F$1</c:f>
              <c:strCache>
                <c:ptCount val="1"/>
                <c:pt idx="0">
                  <c:v>Antal patienter pr. 1.000 sikrede, 3 måneder eller mere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'Step 3'!$E$2:$E$23</c:f>
              <c:strCache>
                <c:ptCount val="22"/>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strCache>
            </c:strRef>
          </c:cat>
          <c:val>
            <c:numRef>
              <c:f>'Step 3'!$F$2:$F$23</c:f>
              <c:numCache>
                <c:formatCode>#,##0</c:formatCode>
                <c:ptCount val="22"/>
                <c:pt idx="0">
                  <c:v>145.0151057401813</c:v>
                </c:pt>
                <c:pt idx="1">
                  <c:v>107.0811744386874</c:v>
                </c:pt>
                <c:pt idx="2">
                  <c:v>98.784194528875375</c:v>
                </c:pt>
                <c:pt idx="3">
                  <c:v>94.847241222070224</c:v>
                </c:pt>
                <c:pt idx="4">
                  <c:v>87.274290627687023</c:v>
                </c:pt>
                <c:pt idx="5">
                  <c:v>74.484339190221547</c:v>
                </c:pt>
                <c:pt idx="6">
                  <c:v>72.454163905456156</c:v>
                </c:pt>
                <c:pt idx="7">
                  <c:v>71</c:v>
                </c:pt>
                <c:pt idx="8">
                  <c:v>67.74519716885743</c:v>
                </c:pt>
                <c:pt idx="9">
                  <c:v>66</c:v>
                </c:pt>
                <c:pt idx="10">
                  <c:v>65</c:v>
                </c:pt>
                <c:pt idx="11">
                  <c:v>64</c:v>
                </c:pt>
                <c:pt idx="12">
                  <c:v>61</c:v>
                </c:pt>
                <c:pt idx="13">
                  <c:v>59</c:v>
                </c:pt>
                <c:pt idx="14">
                  <c:v>57</c:v>
                </c:pt>
                <c:pt idx="15">
                  <c:v>48</c:v>
                </c:pt>
                <c:pt idx="16">
                  <c:v>46</c:v>
                </c:pt>
                <c:pt idx="17">
                  <c:v>45</c:v>
                </c:pt>
                <c:pt idx="18" formatCode="General">
                  <c:v>44</c:v>
                </c:pt>
                <c:pt idx="19" formatCode="General">
                  <c:v>42</c:v>
                </c:pt>
                <c:pt idx="20" formatCode="General">
                  <c:v>39</c:v>
                </c:pt>
                <c:pt idx="21" formatCode="General">
                  <c:v>20</c:v>
                </c:pt>
              </c:numCache>
            </c:numRef>
          </c:val>
          <c:extLst>
            <c:ext xmlns:c16="http://schemas.microsoft.com/office/drawing/2014/chart" uri="{C3380CC4-5D6E-409C-BE32-E72D297353CC}">
              <c16:uniqueId val="{00000000-C381-4C31-863D-CE36A820B277}"/>
            </c:ext>
          </c:extLst>
        </c:ser>
        <c:dLbls>
          <c:dLblPos val="outEnd"/>
          <c:showLegendKey val="0"/>
          <c:showVal val="1"/>
          <c:showCatName val="0"/>
          <c:showSerName val="0"/>
          <c:showPercent val="0"/>
          <c:showBubbleSize val="0"/>
        </c:dLbls>
        <c:gapWidth val="219"/>
        <c:overlap val="-27"/>
        <c:axId val="1854521552"/>
        <c:axId val="1854523952"/>
      </c:barChart>
      <c:catAx>
        <c:axId val="18545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854523952"/>
        <c:crosses val="autoZero"/>
        <c:auto val="1"/>
        <c:lblAlgn val="ctr"/>
        <c:lblOffset val="100"/>
        <c:noMultiLvlLbl val="0"/>
      </c:catAx>
      <c:valAx>
        <c:axId val="185452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85452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'[KOOL_Smertebehandling.xlsx]MP2 DDD'!$A$5:$A$14</c:f>
              <c:strCache>
                <c:ptCount val="10"/>
                <c:pt idx="0">
                  <c:v>Ketobemidon og antispasmodika (N02AG02)</c:v>
                </c:pt>
                <c:pt idx="1">
                  <c:v>Tapentadol (N02AX06)</c:v>
                </c:pt>
                <c:pt idx="2">
                  <c:v>Buprenorphin (N02AE01)</c:v>
                </c:pt>
                <c:pt idx="3">
                  <c:v>Codein og paracetamol (N02AJ06)</c:v>
                </c:pt>
                <c:pt idx="4">
                  <c:v>Codein (R05DA04)</c:v>
                </c:pt>
                <c:pt idx="5">
                  <c:v>Fentanyl (N02AB03)</c:v>
                </c:pt>
                <c:pt idx="6">
                  <c:v>Oxycodon (N02AA05)</c:v>
                </c:pt>
                <c:pt idx="7">
                  <c:v>Methadon (N07BC02)</c:v>
                </c:pt>
                <c:pt idx="8">
                  <c:v>Morphin (N02AA01)</c:v>
                </c:pt>
                <c:pt idx="9">
                  <c:v>Tramadol (N02AX02)</c:v>
                </c:pt>
              </c:strCache>
            </c:strRef>
          </c:cat>
          <c:val>
            <c:numRef>
              <c:f>'[KOOL_Smertebehandling.xlsx]MP2 DDD'!$B$5:$B$14</c:f>
              <c:numCache>
                <c:formatCode>#,##0</c:formatCode>
                <c:ptCount val="10"/>
                <c:pt idx="0">
                  <c:v>0.61549824582999935</c:v>
                </c:pt>
                <c:pt idx="1">
                  <c:v>63.627131162676172</c:v>
                </c:pt>
                <c:pt idx="2">
                  <c:v>245.35058780082451</c:v>
                </c:pt>
                <c:pt idx="3">
                  <c:v>268.14448452021918</c:v>
                </c:pt>
                <c:pt idx="4">
                  <c:v>345.64073367390898</c:v>
                </c:pt>
                <c:pt idx="5">
                  <c:v>473.94965224349119</c:v>
                </c:pt>
                <c:pt idx="6">
                  <c:v>647.79412336301402</c:v>
                </c:pt>
                <c:pt idx="7">
                  <c:v>692.19548224287541</c:v>
                </c:pt>
                <c:pt idx="8">
                  <c:v>943.99076752631549</c:v>
                </c:pt>
                <c:pt idx="9">
                  <c:v>2015.897064227225</c:v>
                </c:pt>
              </c:numCache>
            </c:numRef>
          </c:val>
          <c:extLst>
            <c:ext xmlns:c16="http://schemas.microsoft.com/office/drawing/2014/chart" uri="{C3380CC4-5D6E-409C-BE32-E72D297353CC}">
              <c16:uniqueId val="{00000000-88D2-45EB-A1CD-E67161F0B119}"/>
            </c:ext>
          </c:extLst>
        </c:ser>
        <c:dLbls>
          <c:showLegendKey val="0"/>
          <c:showVal val="0"/>
          <c:showCatName val="0"/>
          <c:showSerName val="0"/>
          <c:showPercent val="0"/>
          <c:showBubbleSize val="0"/>
        </c:dLbls>
        <c:gapWidth val="182"/>
        <c:axId val="1476230128"/>
        <c:axId val="1476230608"/>
      </c:barChart>
      <c:catAx>
        <c:axId val="147623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a-DK"/>
          </a:p>
        </c:txPr>
        <c:crossAx val="1476230608"/>
        <c:crosses val="autoZero"/>
        <c:auto val="1"/>
        <c:lblAlgn val="ctr"/>
        <c:lblOffset val="100"/>
        <c:noMultiLvlLbl val="0"/>
      </c:catAx>
      <c:valAx>
        <c:axId val="1476230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47623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2"/>
            <a:ext cx="2946400" cy="498395"/>
          </a:xfrm>
          <a:prstGeom prst="rect">
            <a:avLst/>
          </a:prstGeom>
        </p:spPr>
        <p:txBody>
          <a:bodyPr vert="horz" lIns="91440" tIns="45720" rIns="91440" bIns="45720" rtlCol="0"/>
          <a:lstStyle>
            <a:lvl1pPr algn="r">
              <a:defRPr sz="1200"/>
            </a:lvl1pPr>
          </a:lstStyle>
          <a:p>
            <a:fld id="{01A977FB-8F92-476A-8439-3FFE612C83C7}" type="datetimeFigureOut">
              <a:rPr lang="da-DK" smtClean="0"/>
              <a:t>13-05-2025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9831"/>
            <a:ext cx="2946400" cy="49839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9831"/>
            <a:ext cx="2946400" cy="49839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6" y="2"/>
            <a:ext cx="2945659" cy="498135"/>
          </a:xfrm>
          <a:prstGeom prst="rect">
            <a:avLst/>
          </a:prstGeom>
        </p:spPr>
        <p:txBody>
          <a:bodyPr vert="horz" lIns="91440" tIns="45720" rIns="91440" bIns="45720" rtlCol="0"/>
          <a:lstStyle>
            <a:lvl1pPr algn="r">
              <a:defRPr sz="1200"/>
            </a:lvl1pPr>
          </a:lstStyle>
          <a:p>
            <a:fld id="{E8786FF4-F6A9-421A-ADA2-D93A91F28A89}" type="datetimeFigureOut">
              <a:rPr lang="da-DK" smtClean="0"/>
              <a:t>13-05-2025</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3" y="9430092"/>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6" y="9430092"/>
            <a:ext cx="2945659" cy="49813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b="1" i="0">
                <a:cs typeface="Calibri"/>
              </a:rPr>
              <a:t>HUSK:</a:t>
            </a:r>
          </a:p>
          <a:p>
            <a:pPr marL="171450" indent="-171450">
              <a:buFont typeface="Calibri"/>
              <a:buChar char="-"/>
              <a:defRPr/>
            </a:pPr>
            <a:r>
              <a:rPr lang="da-DK" b="0" i="0">
                <a:cs typeface="Calibri"/>
              </a:rPr>
              <a:t>Sørg for at mødet foregår i et rum, der er egnet til gruppearbejde. Husk </a:t>
            </a:r>
            <a:r>
              <a:rPr lang="da-DK" b="0" i="0" err="1">
                <a:cs typeface="Calibri"/>
              </a:rPr>
              <a:t>powerpoint</a:t>
            </a:r>
            <a:r>
              <a:rPr lang="da-DK" b="0" i="0">
                <a:cs typeface="Calibri"/>
              </a:rPr>
              <a:t>-projektor og skriveredskaber. </a:t>
            </a:r>
          </a:p>
          <a:p>
            <a:pPr marL="171450" indent="-171450">
              <a:buFont typeface="Calibri"/>
              <a:buChar char="-"/>
              <a:defRPr/>
            </a:pPr>
            <a:r>
              <a:rPr lang="da-DK" b="0" i="0">
                <a:cs typeface="Calibri"/>
              </a:rPr>
              <a:t>Medbring mødenoter og implementeringsplan og uddelingskopier med praksisdata (vigtigt at sidstnævnte først uddeles efter pausen). </a:t>
            </a:r>
            <a:endParaRPr lang="da-DK">
              <a:cs typeface="Calibri"/>
            </a:endParaRPr>
          </a:p>
          <a:p>
            <a:pPr marL="171450" indent="-171450">
              <a:buFont typeface="Calibri"/>
              <a:buChar char="-"/>
              <a:defRPr/>
            </a:pPr>
            <a:r>
              <a:rPr lang="da-DK" b="0" i="0">
                <a:cs typeface="Calibri"/>
              </a:rPr>
              <a:t>Til mødelederen print evt. en version af </a:t>
            </a:r>
            <a:r>
              <a:rPr lang="da-DK" b="0" i="0" err="1">
                <a:cs typeface="Calibri"/>
              </a:rPr>
              <a:t>powerpointen</a:t>
            </a:r>
            <a:r>
              <a:rPr lang="da-DK" b="0" i="0">
                <a:cs typeface="Calibri"/>
              </a:rPr>
              <a:t> inkl. noter og medbring ”Detaljeret program til mødelederen”. </a:t>
            </a:r>
            <a:endParaRPr lang="da-DK"/>
          </a:p>
          <a:p>
            <a:pPr marL="171450" indent="-171450">
              <a:buFont typeface="Calibri"/>
              <a:buChar char="-"/>
              <a:defRPr/>
            </a:pPr>
            <a:r>
              <a:rPr lang="da-DK" b="0" i="0">
                <a:cs typeface="Calibri"/>
              </a:rPr>
              <a:t>Deltagerne skal til en start </a:t>
            </a:r>
            <a:r>
              <a:rPr lang="da-DK" b="0" i="0" u="sng">
                <a:cs typeface="Calibri"/>
              </a:rPr>
              <a:t>IKKE</a:t>
            </a:r>
            <a:r>
              <a:rPr lang="da-DK" b="0" i="0">
                <a:cs typeface="Calibri"/>
              </a:rPr>
              <a:t> sidde sammen med kolleger fra egen praksis. </a:t>
            </a:r>
          </a:p>
          <a:p>
            <a:endParaRPr lang="da-DK" b="1"/>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r>
              <a:rPr lang="da-DK"/>
              <a:t>Søjlediagrammet på denne slide viser det samme som forrige – opioidforbrug. Her vises tallet dog i form af definerede døgndoser, DDD. Der sammenlignes igen med klyngegennemsnit (grøn søjle) og landsgennemsnit (sort søjle). </a:t>
            </a:r>
            <a:endParaRPr lang="da-DK">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253101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effectLst/>
                <a:latin typeface="+mn-lt"/>
              </a:rPr>
              <a:t>Forklaring til slide:</a:t>
            </a:r>
          </a:p>
          <a:p>
            <a:r>
              <a:rPr lang="da-DK" sz="1200" dirty="0">
                <a:effectLst/>
                <a:latin typeface="+mn-lt"/>
                <a:cs typeface="Segoe UI"/>
              </a:rPr>
              <a:t>Her ses antal patienter pr. 1000 sikrede, 25´år, der har fået opioid i 3 måneder eller mere i det seneste kalenderår , der har fået opioid i 3 måneder eller længere. Bemærk at perioden er anderledes end for de andre målepunkter. For behandlingsvarighed er det i </a:t>
            </a:r>
            <a:r>
              <a:rPr lang="da-DK" sz="1200" dirty="0" err="1">
                <a:effectLst/>
                <a:latin typeface="+mn-lt"/>
                <a:cs typeface="Segoe UI"/>
              </a:rPr>
              <a:t>ordiprax</a:t>
            </a:r>
            <a:r>
              <a:rPr lang="da-DK" sz="1200" dirty="0">
                <a:effectLst/>
                <a:latin typeface="+mn-lt"/>
                <a:cs typeface="Segoe UI"/>
              </a:rPr>
              <a:t>+ kun en mulighed at lave denne opgørelse pr. kalenderår. </a:t>
            </a:r>
          </a:p>
          <a:p>
            <a:endParaRPr lang="da-DK" sz="1200" dirty="0">
              <a:effectLst/>
              <a:latin typeface="+mn-lt"/>
              <a:cs typeface="Segoe UI"/>
            </a:endParaRPr>
          </a:p>
          <a:p>
            <a:r>
              <a:rPr lang="da-DK" sz="1200" dirty="0">
                <a:effectLst/>
                <a:latin typeface="+mn-lt"/>
                <a:cs typeface="Segoe UI"/>
              </a:rPr>
              <a:t>Dette datatræk kan ikke opgøres i DDD.</a:t>
            </a:r>
          </a:p>
          <a:p>
            <a:endParaRPr lang="da-DK" sz="1800" dirty="0">
              <a:effectLst/>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4D72394A-C10D-42AB-8CF1-29B05F6C07CD}" type="slidenum">
              <a:rPr lang="da-DK" smtClean="0"/>
              <a:t>11</a:t>
            </a:fld>
            <a:endParaRPr lang="da-DK"/>
          </a:p>
        </p:txBody>
      </p:sp>
    </p:spTree>
    <p:extLst>
      <p:ext uri="{BB962C8B-B14F-4D97-AF65-F5344CB8AC3E}">
        <p14:creationId xmlns:p14="http://schemas.microsoft.com/office/powerpoint/2010/main" val="167549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99596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8360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a:solidFill>
                  <a:srgbClr val="231F20"/>
                </a:solidFill>
                <a:effectLst/>
                <a:latin typeface="+mn-lt"/>
                <a:ea typeface="Calibri"/>
                <a:cs typeface="Calibri"/>
              </a:rPr>
              <a:t>Forklaring til slide:</a:t>
            </a:r>
          </a:p>
          <a:p>
            <a:r>
              <a:rPr lang="da-DK" sz="1200" i="0" u="none">
                <a:solidFill>
                  <a:srgbClr val="231F20"/>
                </a:solidFill>
                <a:effectLst/>
                <a:latin typeface="+mn-lt"/>
                <a:ea typeface="Calibri"/>
                <a:cs typeface="Calibri"/>
              </a:rPr>
              <a:t>Mødelederen introducer til blok 2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mn-lt"/>
              <a:ea typeface="Calibri" panose="020F0502020204030204" pitchFamily="34" charset="0"/>
            </a:endParaRPr>
          </a:p>
          <a:p>
            <a:pPr marL="366395" marR="925830" indent="-228600">
              <a:lnSpc>
                <a:spcPct val="105000"/>
              </a:lnSpc>
              <a:spcBef>
                <a:spcPts val="80"/>
              </a:spcBef>
              <a:buFontTx/>
              <a:buAutoNum type="arabicPeriod"/>
              <a:defRPr/>
            </a:pPr>
            <a:r>
              <a:rPr lang="da-DK" sz="1200" i="0" u="none">
                <a:solidFill>
                  <a:srgbClr val="231F20"/>
                </a:solidFill>
                <a:effectLst/>
                <a:latin typeface="+mn-lt"/>
                <a:ea typeface="Calibri"/>
                <a:cs typeface="Calibri"/>
              </a:rPr>
              <a:t>Introduktionsvideo om komplekse kroniske smerter (5 min</a:t>
            </a:r>
            <a:r>
              <a:rPr lang="da-DK">
                <a:solidFill>
                  <a:srgbClr val="231F20"/>
                </a:solidFill>
                <a:latin typeface="+mn-lt"/>
                <a:ea typeface="Calibri"/>
                <a:cs typeface="Calibri"/>
              </a:rPr>
              <a:t>.)</a:t>
            </a: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a:cs typeface="Calibri"/>
              </a:rPr>
              <a:t>Gennemgang af de forskellige rekommandationer </a:t>
            </a:r>
            <a:r>
              <a:rPr lang="da-DK" sz="1200" kern="1200">
                <a:solidFill>
                  <a:schemeClr val="dk1"/>
                </a:solidFill>
                <a:effectLst/>
                <a:latin typeface="+mn-lt"/>
                <a:ea typeface="+mn-ea"/>
                <a:cs typeface="+mn-cs"/>
              </a:rPr>
              <a:t>(5 min</a:t>
            </a:r>
            <a:r>
              <a:rPr lang="da-DK">
                <a:solidFill>
                  <a:schemeClr val="dk1"/>
                </a:solidFill>
                <a:latin typeface="+mn-lt"/>
              </a:rPr>
              <a:t>.)</a:t>
            </a:r>
            <a:endParaRPr lang="da-DK" sz="1200" i="0" u="none" kern="1200">
              <a:solidFill>
                <a:srgbClr val="231F20"/>
              </a:solidFill>
              <a:effectLst/>
              <a:latin typeface="+mn-lt"/>
              <a:ea typeface="+mn-ea"/>
              <a:cs typeface="+mn-cs"/>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a:cs typeface="Calibri"/>
              </a:rPr>
              <a:t>Derefter er der sidemandsmandssamtale (10 min</a:t>
            </a:r>
            <a:r>
              <a:rPr lang="da-DK">
                <a:solidFill>
                  <a:srgbClr val="231F20"/>
                </a:solidFill>
                <a:latin typeface="+mn-lt"/>
                <a:ea typeface="Calibri"/>
                <a:cs typeface="Calibri"/>
              </a:rPr>
              <a:t>)</a:t>
            </a:r>
            <a:endParaRPr lang="da-DK" sz="1200" i="0" u="none">
              <a:solidFill>
                <a:srgbClr val="231F20"/>
              </a:solidFill>
              <a:effectLst/>
              <a:latin typeface="+mn-lt"/>
              <a:ea typeface="Calibri"/>
              <a:cs typeface="Calibri"/>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a:cs typeface="Calibri"/>
              </a:rPr>
              <a:t>Opsamling i plenum (10 min</a:t>
            </a:r>
            <a:r>
              <a:rPr lang="da-DK">
                <a:solidFill>
                  <a:srgbClr val="231F20"/>
                </a:solidFill>
                <a:latin typeface="+mn-lt"/>
                <a:ea typeface="Calibri"/>
                <a:cs typeface="Calibri"/>
              </a:rPr>
              <a:t>.)</a:t>
            </a:r>
            <a:endParaRPr lang="da-DK" sz="1200" i="0" u="none">
              <a:solidFill>
                <a:schemeClr val="tx1"/>
              </a:solidFill>
              <a:effectLst/>
              <a:latin typeface="+mn-lt"/>
              <a:ea typeface="Calibri" panose="020F0502020204030204" pitchFamily="34" charset="0"/>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a:cs typeface="Calibri"/>
              </a:rPr>
              <a:t>Til sidst er der afsat tid til refleksion og til at notere i mødenoter (5 min</a:t>
            </a:r>
            <a:r>
              <a:rPr lang="da-DK">
                <a:solidFill>
                  <a:srgbClr val="231F20"/>
                </a:solidFill>
                <a:latin typeface="+mn-lt"/>
                <a:ea typeface="Calibri"/>
                <a:cs typeface="Calibri"/>
              </a:rPr>
              <a:t>.)</a:t>
            </a:r>
            <a:endParaRPr lang="da-DK" sz="1200" i="0" u="none">
              <a:solidFill>
                <a:srgbClr val="231F20"/>
              </a:solidFill>
              <a:effectLst/>
              <a:latin typeface="+mn-lt"/>
              <a:ea typeface="Calibri"/>
              <a:cs typeface="Calibri"/>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mn-lt"/>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mn-lt"/>
                <a:ea typeface="Calibri"/>
                <a:cs typeface="Calibri"/>
              </a:rPr>
              <a:t>I alt er der afsat 35 min. til blok 2. </a:t>
            </a:r>
            <a:endParaRPr lang="da-DK" sz="1200" i="0" u="none">
              <a:effectLst/>
              <a:latin typeface="+mn-lt"/>
              <a:ea typeface="Calibri"/>
              <a:cs typeface="Calibri"/>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a:latin typeface="+mn-lt"/>
              </a:rPr>
              <a:t>Forklaring til slide:</a:t>
            </a:r>
          </a:p>
          <a:p>
            <a:pPr>
              <a:defRPr/>
            </a:pPr>
            <a:r>
              <a:rPr lang="da-DK" i="0">
                <a:latin typeface="+mn-lt"/>
              </a:rPr>
              <a:t>Ved opstart af blok 2 vises en kort video </a:t>
            </a:r>
            <a:r>
              <a:rPr lang="da-DK" sz="1200" i="0" kern="1200">
                <a:solidFill>
                  <a:schemeClr val="tx1"/>
                </a:solidFill>
                <a:effectLst/>
                <a:latin typeface="+mn-lt"/>
                <a:ea typeface="+mn-ea"/>
                <a:cs typeface="Calibri"/>
              </a:rPr>
              <a:t>med Gitte Krogh Madsen, praktiserende læge, Lægemiddelkonsulent og specialist i rationel lægemiddelbehandling.</a:t>
            </a:r>
            <a:endParaRPr lang="da-DK" sz="1200" i="0" kern="1200">
              <a:solidFill>
                <a:schemeClr val="tx1"/>
              </a:solidFill>
              <a:effectLst/>
              <a:latin typeface="+mn-lt"/>
              <a:cs typeface="Calibri"/>
            </a:endParaRPr>
          </a:p>
          <a:p>
            <a:pPr>
              <a:defRPr/>
            </a:pPr>
            <a:endParaRPr lang="da-DK" sz="1200" i="0">
              <a:latin typeface="+mn-lt"/>
              <a:ea typeface="+mn-ea"/>
              <a:cs typeface="Calibri"/>
            </a:endParaRPr>
          </a:p>
          <a:p>
            <a:pPr>
              <a:defRPr/>
            </a:pPr>
            <a:r>
              <a:rPr lang="da-DK" sz="1200" i="0" u="none">
                <a:latin typeface="+mn-lt"/>
                <a:ea typeface="+mn-ea"/>
                <a:cs typeface="Calibri"/>
              </a:rPr>
              <a:t>Videoen introducerer til komplekse kroniske non-maligne smerter.</a:t>
            </a:r>
            <a:endParaRPr lang="da-DK" sz="1200" i="0" u="none">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240472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endParaRPr lang="da-DK"/>
          </a:p>
          <a:p>
            <a:r>
              <a:rPr lang="da-DK"/>
              <a:t>På denne og den næste slide opsummeres hovedpointerne fra videoen. Du kan vælge at gennemgå dem igen, ellers springer du dem bare over. </a:t>
            </a: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190369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281971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23396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217947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mn-lt"/>
                <a:ea typeface="Calibri" panose="020F0502020204030204" pitchFamily="34" charset="0"/>
                <a:cs typeface="Calibri"/>
              </a:rPr>
              <a:t>Forslag til, hvad du kan sige:</a:t>
            </a:r>
            <a:endParaRPr lang="da-DK" sz="1200" i="0" kern="1200">
              <a:solidFill>
                <a:schemeClr val="tx1"/>
              </a:solidFill>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mn-lt"/>
                <a:ea typeface="Calibri" panose="020F0502020204030204" pitchFamily="34" charset="0"/>
                <a:cs typeface="Times New Roman" panose="02020603050405020304" pitchFamily="18" charset="0"/>
              </a:rPr>
              <a:t>I dag skal beskæftige vi os med smertebehandling i klinikken.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mn-lt"/>
              <a:ea typeface="Calibri" panose="020F0502020204030204" pitchFamily="34" charset="0"/>
              <a:cs typeface="Times New Roman" panose="02020603050405020304" pitchFamily="18" charset="0"/>
            </a:endParaRPr>
          </a:p>
          <a:p>
            <a:pPr>
              <a:defRPr/>
            </a:pPr>
            <a:r>
              <a:rPr lang="da-DK" sz="1200" i="0" kern="1200">
                <a:solidFill>
                  <a:schemeClr val="tx1"/>
                </a:solidFill>
                <a:effectLst/>
                <a:latin typeface="+mn-lt"/>
                <a:cs typeface="Times New Roman" panose="02020603050405020304" pitchFamily="18" charset="0"/>
              </a:rPr>
              <a:t>Vi skal sammen på baggrund af egne data drøfte vores rutiner og arbejdsgange, dele vores erfaringer og udveksle gode ideer. Det er ikke undervisning i smertebehandling – men kvalitetsudvikling.</a:t>
            </a:r>
          </a:p>
          <a:p>
            <a:pPr>
              <a:defRPr/>
            </a:pPr>
            <a:endParaRPr lang="da-DK" sz="1200" i="0" kern="1200">
              <a:solidFill>
                <a:schemeClr val="tx1"/>
              </a:solidFill>
              <a:effectLst/>
              <a:latin typeface="+mn-lt"/>
              <a:cs typeface="Times New Roman" panose="02020603050405020304" pitchFamily="18" charset="0"/>
            </a:endParaRPr>
          </a:p>
          <a:p>
            <a:pPr>
              <a:defRPr/>
            </a:pPr>
            <a:r>
              <a:rPr lang="da-DK" sz="1200" i="0" kern="1200">
                <a:solidFill>
                  <a:schemeClr val="tx1"/>
                </a:solidFill>
                <a:effectLst/>
                <a:latin typeface="+mn-lt"/>
                <a:ea typeface="Calibri" panose="020F0502020204030204" pitchFamily="34" charset="0"/>
                <a:cs typeface="Times New Roman" panose="02020603050405020304" pitchFamily="18" charset="0"/>
              </a:rPr>
              <a:t>Formålet med mødet er at give os mulighed for at reflektere over klinisk praksis i forhold til smertebehandling, og sammen med gode kolleger overveje, om der er behov for forandringer, og hvordan de i givet fald kan indføres. </a:t>
            </a:r>
          </a:p>
          <a:p>
            <a:pPr>
              <a:defRPr/>
            </a:pPr>
            <a:r>
              <a:rPr lang="da-DK" sz="1200" b="0" i="0">
                <a:solidFill>
                  <a:srgbClr val="231F20"/>
                </a:solidFill>
                <a:effectLst/>
                <a:latin typeface="+mn-lt"/>
              </a:rPr>
              <a:t>  </a:t>
            </a:r>
            <a:endParaRPr lang="da-DK" sz="1200" i="0" kern="1200">
              <a:solidFill>
                <a:schemeClr val="tx1"/>
              </a:solidFill>
              <a:effectLst/>
              <a:latin typeface="+mn-lt"/>
              <a:cs typeface="Times New Roman" panose="02020603050405020304" pitchFamily="18" charset="0"/>
            </a:endParaRPr>
          </a:p>
          <a:p>
            <a:r>
              <a:rPr lang="da-DK" sz="1200" i="0" kern="1200">
                <a:solidFill>
                  <a:schemeClr val="tx1"/>
                </a:solidFill>
                <a:effectLst/>
                <a:latin typeface="+mn-lt"/>
                <a:cs typeface="Times New Roman" panose="02020603050405020304" pitchFamily="18" charset="0"/>
              </a:rPr>
              <a:t>På mødet i dag kommer vi konkret ind på: </a:t>
            </a:r>
          </a:p>
          <a:p>
            <a:pPr marL="628650" lvl="1" indent="-171450">
              <a:buFontTx/>
              <a:buChar char="-"/>
            </a:pPr>
            <a:r>
              <a:rPr lang="da-DK" sz="1200" i="0" kern="1200">
                <a:solidFill>
                  <a:schemeClr val="tx1"/>
                </a:solidFill>
                <a:effectLst/>
                <a:latin typeface="+mn-lt"/>
                <a:cs typeface="Times New Roman" panose="02020603050405020304" pitchFamily="18" charset="0"/>
              </a:rPr>
              <a:t>Hvor gode vi er til at følge rekommandationerne omkring smertebehandling?</a:t>
            </a:r>
          </a:p>
          <a:p>
            <a:pPr marL="628650" lvl="1" indent="-171450">
              <a:buFontTx/>
              <a:buChar char="-"/>
            </a:pPr>
            <a:r>
              <a:rPr lang="da-DK" sz="1200" i="0" kern="1200">
                <a:solidFill>
                  <a:schemeClr val="tx1"/>
                </a:solidFill>
                <a:effectLst/>
                <a:latin typeface="+mn-lt"/>
                <a:cs typeface="Times New Roman" panose="02020603050405020304" pitchFamily="18" charset="0"/>
              </a:rPr>
              <a:t>Er der forskelle i måden, vi behandler på og i så fald hvorfor?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a-DK" sz="1200">
                <a:latin typeface="+mn-lt"/>
              </a:rPr>
              <a:t>Overveje om vi vil lave om på noget – og hvordan det evt. kan ske?</a:t>
            </a:r>
            <a:endParaRPr lang="da-DK" sz="1200" b="1"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011315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8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a:solidFill>
                  <a:srgbClr val="231F20"/>
                </a:solidFill>
                <a:effectLst/>
                <a:latin typeface="+mn-lt"/>
                <a:ea typeface="Calibri"/>
                <a:cs typeface="Calibri"/>
              </a:rPr>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u="none">
                <a:solidFill>
                  <a:srgbClr val="231F20"/>
                </a:solidFill>
                <a:effectLst/>
                <a:latin typeface="+mn-lt"/>
                <a:ea typeface="Calibri"/>
                <a:cs typeface="Calibri"/>
              </a:rPr>
              <a:t>Mødelederen introducer formålet med blok 3: </a:t>
            </a:r>
            <a:r>
              <a:rPr lang="da-DK" sz="1200" kern="1200">
                <a:solidFill>
                  <a:srgbClr val="000000"/>
                </a:solidFill>
                <a:effectLst/>
                <a:latin typeface="+mn-lt"/>
                <a:ea typeface="Times New Roman" panose="02020603050405020304" pitchFamily="18" charset="0"/>
                <a:cs typeface="Calibri"/>
              </a:rPr>
              <a:t>Deltagerne skal med udgangspunkt i blok 1 og 2 samt data opgjort for egen praksis drøfte, om der er behov for ændringer i egen praksis.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rgbClr val="231F20"/>
                </a:solidFill>
                <a:effectLst/>
                <a:latin typeface="+mn-lt"/>
                <a:ea typeface="Times New Roman" panose="02020603050405020304" pitchFamily="18" charset="0"/>
                <a:cs typeface="Calibri"/>
              </a:rPr>
              <a:t>Kolleger fra samme praksis sidder sammen, og sololæger sidder sammen.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231F20"/>
              </a:solidFill>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sng">
                <a:solidFill>
                  <a:srgbClr val="231F20"/>
                </a:solidFill>
                <a:effectLst/>
                <a:latin typeface="+mn-lt"/>
                <a:ea typeface="Times New Roman" panose="02020603050405020304" pitchFamily="18" charset="0"/>
                <a:cs typeface="Calibri"/>
              </a:rPr>
              <a:t>Uddelingskopier med data på praksisniveau udleveres sammen med implementeringsplanen. </a:t>
            </a:r>
            <a:endParaRPr lang="da-DK" sz="1200" i="0" u="sng">
              <a:solidFill>
                <a:srgbClr val="231F20"/>
              </a:solidFill>
              <a:effectLst/>
              <a:latin typeface="+mn-lt"/>
              <a:ea typeface="Calibri" panose="020F0502020204030204" pitchFamily="34" charset="0"/>
              <a:cs typeface="Calibri"/>
            </a:endParaRPr>
          </a:p>
          <a:p>
            <a:pPr marL="0" indent="0">
              <a:buNone/>
            </a:pPr>
            <a:endParaRPr lang="da-DK" sz="1200" i="0" u="none">
              <a:solidFill>
                <a:srgbClr val="231F20"/>
              </a:solidFill>
              <a:effectLst/>
              <a:latin typeface="+mn-lt"/>
              <a:ea typeface="Calibri" panose="020F0502020204030204" pitchFamily="34" charset="0"/>
            </a:endParaRPr>
          </a:p>
          <a:p>
            <a:pPr marL="0" indent="0">
              <a:buNone/>
            </a:pPr>
            <a:r>
              <a:rPr lang="da-DK" sz="1200" i="0" u="none">
                <a:solidFill>
                  <a:srgbClr val="231F20"/>
                </a:solidFill>
                <a:effectLst/>
                <a:latin typeface="+mn-lt"/>
                <a:ea typeface="Calibri"/>
                <a:cs typeface="Calibri"/>
              </a:rPr>
              <a:t>1. Deltagerne sætter sig sammen med kolleger fra egen praksis/sololæger sidder sammen (5 min</a:t>
            </a:r>
            <a:r>
              <a:rPr lang="da-DK" sz="1200">
                <a:solidFill>
                  <a:srgbClr val="231F20"/>
                </a:solidFill>
                <a:latin typeface="+mn-lt"/>
                <a:ea typeface="Calibri"/>
                <a:cs typeface="Calibri"/>
              </a:rPr>
              <a:t>.)</a:t>
            </a:r>
            <a:endParaRPr lang="da-DK" sz="1200" i="0" u="none">
              <a:solidFill>
                <a:srgbClr val="231F20"/>
              </a:solidFill>
              <a:effectLst/>
              <a:latin typeface="+mn-lt"/>
              <a:ea typeface="Calibri" panose="020F0502020204030204" pitchFamily="34" charset="0"/>
              <a:cs typeface="Calibri"/>
            </a:endParaRPr>
          </a:p>
          <a:p>
            <a:pPr marL="0" indent="0">
              <a:buNone/>
            </a:pPr>
            <a:r>
              <a:rPr lang="da-DK" sz="1200" i="0" u="none">
                <a:solidFill>
                  <a:srgbClr val="231F20"/>
                </a:solidFill>
                <a:effectLst/>
                <a:latin typeface="+mn-lt"/>
                <a:ea typeface="Calibri"/>
                <a:cs typeface="Calibri"/>
              </a:rPr>
              <a:t>2. Introduktionsvideo om valg af præparater (5 min.)</a:t>
            </a:r>
          </a:p>
          <a:p>
            <a:pPr marL="0" indent="0">
              <a:buNone/>
            </a:pPr>
            <a:r>
              <a:rPr lang="da-DK" sz="1200" i="0" u="none">
                <a:solidFill>
                  <a:srgbClr val="231F20"/>
                </a:solidFill>
                <a:effectLst/>
                <a:latin typeface="+mn-lt"/>
                <a:ea typeface="Calibri"/>
                <a:cs typeface="Calibri"/>
              </a:rPr>
              <a:t>3. Gruppearbejde, hvor deltagerne drøfter anvendelsen af morfin og </a:t>
            </a:r>
            <a:r>
              <a:rPr lang="da-DK" sz="1200" i="0" u="none" err="1">
                <a:solidFill>
                  <a:srgbClr val="231F20"/>
                </a:solidFill>
                <a:effectLst/>
                <a:latin typeface="+mn-lt"/>
                <a:ea typeface="Calibri"/>
                <a:cs typeface="Calibri"/>
              </a:rPr>
              <a:t>tramadol</a:t>
            </a:r>
            <a:r>
              <a:rPr lang="da-DK" sz="1200" i="0" u="none">
                <a:solidFill>
                  <a:srgbClr val="231F20"/>
                </a:solidFill>
                <a:effectLst/>
                <a:latin typeface="+mn-lt"/>
                <a:ea typeface="Calibri"/>
                <a:cs typeface="Calibri"/>
              </a:rPr>
              <a:t> på praksisniveau (10 min.)</a:t>
            </a:r>
          </a:p>
          <a:p>
            <a:pPr marL="0" indent="0">
              <a:buNone/>
            </a:pPr>
            <a:r>
              <a:rPr lang="da-DK" sz="1200" i="0" u="none">
                <a:solidFill>
                  <a:srgbClr val="231F20"/>
                </a:solidFill>
                <a:effectLst/>
                <a:latin typeface="+mn-lt"/>
                <a:ea typeface="Calibri"/>
                <a:cs typeface="Calibri"/>
              </a:rPr>
              <a:t>3. </a:t>
            </a:r>
            <a:r>
              <a:rPr lang="da-DK" sz="1200">
                <a:solidFill>
                  <a:srgbClr val="231F20"/>
                </a:solidFill>
                <a:effectLst/>
                <a:latin typeface="+mn-lt"/>
                <a:ea typeface="Times New Roman" panose="02020603050405020304" pitchFamily="18" charset="0"/>
                <a:cs typeface="Calibri"/>
              </a:rPr>
              <a:t>Deltagerne introduceres for implementeringsplanen og bliver bedt om at udfylde den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u="none">
                <a:solidFill>
                  <a:srgbClr val="231F20"/>
                </a:solidFill>
                <a:effectLst/>
                <a:latin typeface="+mn-lt"/>
                <a:ea typeface="Calibri"/>
                <a:cs typeface="Calibri"/>
              </a:rPr>
              <a:t>4. Opsamling i plenum (15 min.)</a:t>
            </a:r>
            <a:endParaRPr lang="da-DK" sz="1200" u="none">
              <a:effectLst/>
              <a:latin typeface="+mn-lt"/>
              <a:ea typeface="Calibri"/>
              <a:cs typeface="Calibri"/>
            </a:endParaRPr>
          </a:p>
          <a:p>
            <a:r>
              <a:rPr lang="da-DK" sz="1200" i="0" u="none">
                <a:solidFill>
                  <a:srgbClr val="231F20"/>
                </a:solidFill>
                <a:effectLst/>
                <a:latin typeface="+mn-lt"/>
                <a:ea typeface="Calibri"/>
                <a:cs typeface="Calibri"/>
              </a:rPr>
              <a:t>5. Afslutningsvist </a:t>
            </a:r>
            <a:r>
              <a:rPr lang="da-DK" sz="1200">
                <a:solidFill>
                  <a:srgbClr val="231F20"/>
                </a:solidFill>
                <a:effectLst/>
                <a:latin typeface="+mn-lt"/>
                <a:ea typeface="Times New Roman" panose="02020603050405020304" pitchFamily="18" charset="0"/>
                <a:cs typeface="Calibri"/>
              </a:rPr>
              <a:t>træffes beslutning om, hvordan der skal følges op på emnet </a:t>
            </a:r>
            <a:r>
              <a:rPr lang="da-DK" sz="1200" i="0" u="none">
                <a:solidFill>
                  <a:srgbClr val="231F20"/>
                </a:solidFill>
                <a:effectLst/>
                <a:latin typeface="+mn-lt"/>
                <a:ea typeface="Calibri"/>
                <a:cs typeface="Calibri"/>
              </a:rPr>
              <a:t>(5 min</a:t>
            </a:r>
            <a:r>
              <a:rPr lang="da-DK" sz="1200">
                <a:solidFill>
                  <a:srgbClr val="231F20"/>
                </a:solidFill>
                <a:latin typeface="+mn-lt"/>
                <a:ea typeface="Calibri"/>
                <a:cs typeface="Calibri"/>
              </a:rPr>
              <a:t>.)</a:t>
            </a:r>
            <a:endParaRPr lang="da-DK" sz="1200">
              <a:solidFill>
                <a:srgbClr val="231F20"/>
              </a:solidFill>
              <a:latin typeface="+mn-lt"/>
              <a:ea typeface="Calibri" panose="020F0502020204030204" pitchFamily="34" charset="0"/>
              <a:cs typeface="Calibri"/>
            </a:endParaRPr>
          </a:p>
          <a:p>
            <a:endParaRPr lang="da-DK" sz="1200">
              <a:solidFill>
                <a:srgbClr val="231F20"/>
              </a:solidFill>
              <a:latin typeface="+mn-lt"/>
              <a:ea typeface="Calibri"/>
              <a:cs typeface="Calibri"/>
            </a:endParaRPr>
          </a:p>
          <a:p>
            <a:r>
              <a:rPr lang="da-DK" sz="1200">
                <a:solidFill>
                  <a:srgbClr val="231F20"/>
                </a:solidFill>
                <a:latin typeface="+mn-lt"/>
                <a:ea typeface="Calibri"/>
                <a:cs typeface="Calibri"/>
              </a:rPr>
              <a:t>I alt er der sat 60 min. Af til blok 3.</a:t>
            </a:r>
            <a:endParaRPr lang="da-DK" sz="1200" i="0" u="none">
              <a:solidFill>
                <a:srgbClr val="231F20"/>
              </a:solidFill>
              <a:effectLst/>
              <a:latin typeface="+mn-lt"/>
              <a:ea typeface="Calibri" panose="020F0502020204030204" pitchFamily="34" charset="0"/>
              <a:cs typeface="Calibri"/>
            </a:endParaRPr>
          </a:p>
          <a:p>
            <a:pPr lvl="0" indent="0" algn="l" defTabSz="914400" rtl="0" eaLnBrk="1" fontAlgn="auto" latinLnBrk="0" hangingPunct="1">
              <a:spcAft>
                <a:spcPts val="0"/>
              </a:spcAft>
              <a:buClrTx/>
              <a:buSzTx/>
              <a:buFontTx/>
              <a:buNone/>
              <a:tabLst/>
              <a:defRPr/>
            </a:pPr>
            <a:endParaRPr lang="da-DK" sz="1200" b="0" i="0" u="none" kern="1200">
              <a:solidFill>
                <a:srgbClr val="000000"/>
              </a:solidFill>
              <a:effectLst/>
              <a:latin typeface="Calibri" panose="020F0502020204030204" pitchFamily="34" charset="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3682243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a:latin typeface="+mn-lt"/>
              </a:rPr>
              <a:t>Forklaring til slide:</a:t>
            </a:r>
          </a:p>
          <a:p>
            <a:pPr>
              <a:defRPr/>
            </a:pPr>
            <a:r>
              <a:rPr lang="da-DK" i="0">
                <a:latin typeface="+mn-lt"/>
              </a:rPr>
              <a:t>Ved opstart af blok 3 vises en kort video </a:t>
            </a:r>
            <a:r>
              <a:rPr lang="da-DK" sz="1200" i="0" kern="1200">
                <a:solidFill>
                  <a:schemeClr val="tx1"/>
                </a:solidFill>
                <a:effectLst/>
                <a:latin typeface="+mn-lt"/>
                <a:ea typeface="+mn-ea"/>
                <a:cs typeface="Calibri"/>
              </a:rPr>
              <a:t>med Gitte Krogh Madsen, praktiserende læge, Lægemiddelkonsulent og specialist i rationel lægemiddelbehandling.</a:t>
            </a:r>
            <a:endParaRPr lang="da-DK" sz="1200" i="0" kern="1200">
              <a:solidFill>
                <a:schemeClr val="tx1"/>
              </a:solidFill>
              <a:effectLst/>
              <a:latin typeface="+mn-lt"/>
              <a:cs typeface="Calibri"/>
            </a:endParaRPr>
          </a:p>
          <a:p>
            <a:pPr>
              <a:defRPr/>
            </a:pPr>
            <a:endParaRPr lang="da-DK" sz="1200" i="0">
              <a:latin typeface="+mn-lt"/>
              <a:ea typeface="+mn-ea"/>
              <a:cs typeface="Calibri"/>
            </a:endParaRPr>
          </a:p>
          <a:p>
            <a:pPr>
              <a:defRPr/>
            </a:pPr>
            <a:r>
              <a:rPr lang="da-DK" sz="1200" i="0" u="none">
                <a:latin typeface="+mn-lt"/>
                <a:ea typeface="+mn-ea"/>
                <a:cs typeface="Calibri"/>
              </a:rPr>
              <a:t>Videoen introducerer til valg af præparat.</a:t>
            </a:r>
            <a:endParaRPr lang="da-DK" sz="1200" i="0" u="none">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3969153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Forklaring til slide:</a:t>
            </a:r>
          </a:p>
          <a:p>
            <a:r>
              <a:rPr lang="da-DK"/>
              <a:t>På denne slide opsummeres hovedpointerne fra videoen. Du kan vælge at gennemgå dem igen, ellers springer du bare sliden over. </a:t>
            </a:r>
            <a:endParaRPr lang="da-DK" sz="1200">
              <a:cs typeface="Calibri"/>
            </a:endParaRPr>
          </a:p>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59744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Forklaring til slide:</a:t>
            </a:r>
          </a:p>
          <a:p>
            <a:r>
              <a:rPr lang="da-DK"/>
              <a:t>Her andelene af </a:t>
            </a:r>
            <a:r>
              <a:rPr lang="da-DK" err="1"/>
              <a:t>tramadol</a:t>
            </a:r>
            <a:r>
              <a:rPr lang="da-DK"/>
              <a:t> og </a:t>
            </a:r>
            <a:r>
              <a:rPr lang="da-DK" err="1"/>
              <a:t>morphin</a:t>
            </a:r>
            <a:r>
              <a:rPr lang="da-DK"/>
              <a:t> beregnet ud af det totale forbrug af opioider.</a:t>
            </a:r>
            <a:endParaRPr lang="da-DK">
              <a:ea typeface="Calibri"/>
              <a:cs typeface="Calibri"/>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26</a:t>
            </a:fld>
            <a:endParaRPr lang="da-DK"/>
          </a:p>
        </p:txBody>
      </p:sp>
    </p:spTree>
    <p:extLst>
      <p:ext uri="{BB962C8B-B14F-4D97-AF65-F5344CB8AC3E}">
        <p14:creationId xmlns:p14="http://schemas.microsoft.com/office/powerpoint/2010/main" val="291571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Forslag til, hvad du kan sige:</a:t>
            </a:r>
            <a:endParaRPr lang="da-DK"/>
          </a:p>
          <a:p>
            <a:r>
              <a:rPr lang="da-DK"/>
              <a:t>Først vil I få mulighed for at se data, der er opgjort for jeres egen praksis. I kan finde dataene om ordinationsmønstre </a:t>
            </a:r>
            <a:r>
              <a:rPr lang="da-DK" kern="1200">
                <a:effectLst/>
              </a:rPr>
              <a:t>for </a:t>
            </a:r>
            <a:r>
              <a:rPr lang="da-DK"/>
              <a:t>jeres </a:t>
            </a:r>
            <a:r>
              <a:rPr lang="da-DK" kern="1200">
                <a:effectLst/>
              </a:rPr>
              <a:t>eget ydernummer i uddelingskopierne.</a:t>
            </a:r>
            <a:endParaRPr lang="da-DK">
              <a:ea typeface="Calibri"/>
              <a:cs typeface="Calibri"/>
            </a:endParaRPr>
          </a:p>
          <a:p>
            <a:pPr>
              <a:defRPr/>
            </a:pPr>
            <a:r>
              <a:rPr lang="da-DK" kern="1200">
                <a:effectLst/>
              </a:rPr>
              <a:t>I har </a:t>
            </a:r>
            <a:r>
              <a:rPr lang="da-DK"/>
              <a:t>nu </a:t>
            </a:r>
            <a:r>
              <a:rPr lang="da-DK" kern="1200">
                <a:effectLst/>
              </a:rPr>
              <a:t>10 </a:t>
            </a:r>
            <a:r>
              <a:rPr lang="da-DK"/>
              <a:t>minutter </a:t>
            </a:r>
            <a:r>
              <a:rPr lang="da-DK" kern="1200">
                <a:effectLst/>
              </a:rPr>
              <a:t>til </a:t>
            </a:r>
            <a:r>
              <a:rPr lang="da-DK"/>
              <a:t>gruppearbejde</a:t>
            </a:r>
            <a:r>
              <a:rPr lang="da-DK" kern="1200">
                <a:effectLst/>
              </a:rPr>
              <a:t>, </a:t>
            </a:r>
            <a:r>
              <a:rPr lang="da-DK"/>
              <a:t>hvor I skal arbejde sammen </a:t>
            </a:r>
            <a:r>
              <a:rPr lang="da-DK" kern="1200">
                <a:effectLst/>
              </a:rPr>
              <a:t>med </a:t>
            </a:r>
            <a:r>
              <a:rPr lang="da-DK"/>
              <a:t>jeres </a:t>
            </a:r>
            <a:r>
              <a:rPr lang="da-DK" kern="1200">
                <a:effectLst/>
              </a:rPr>
              <a:t>kolleger i </a:t>
            </a:r>
            <a:r>
              <a:rPr lang="da-DK"/>
              <a:t>klinikken.</a:t>
            </a:r>
          </a:p>
          <a:p>
            <a:pPr>
              <a:defRPr/>
            </a:pPr>
            <a:endParaRPr lang="da-DK"/>
          </a:p>
          <a:p>
            <a:pPr>
              <a:defRPr/>
            </a:pPr>
            <a:r>
              <a:rPr lang="da-DK"/>
              <a:t>Hvis I er </a:t>
            </a:r>
            <a:r>
              <a:rPr lang="da-DK" kern="1200">
                <a:effectLst/>
              </a:rPr>
              <a:t>sololæger</a:t>
            </a:r>
            <a:r>
              <a:rPr lang="da-DK"/>
              <a:t>, så kan I med fordel sætte jer sammen</a:t>
            </a:r>
            <a:r>
              <a:rPr lang="da-DK" kern="1200">
                <a:effectLst/>
              </a:rPr>
              <a:t>. </a:t>
            </a:r>
            <a:r>
              <a:rPr lang="da-DK"/>
              <a:t>I skal brug tiden til at diskutere de data, I ser og overveje, hvordan de kan informere jeres praksis fremadrettet.</a:t>
            </a:r>
            <a:endParaRPr lang="da-DK">
              <a:ea typeface="Calibri"/>
              <a:cs typeface="Calibri"/>
            </a:endParaRPr>
          </a:p>
          <a:p>
            <a:pPr marL="0" marR="0" lvl="0" indent="0" algn="l" defTabSz="914400">
              <a:lnSpc>
                <a:spcPct val="100000"/>
              </a:lnSpc>
              <a:spcBef>
                <a:spcPts val="0"/>
              </a:spcBef>
              <a:spcAft>
                <a:spcPts val="0"/>
              </a:spcAft>
              <a:buClrTx/>
              <a:buSzTx/>
              <a:buFontTx/>
              <a:buNone/>
              <a:tabLst/>
              <a:defRPr/>
            </a:pPr>
            <a:endParaRPr lang="da-DK" sz="1200" kern="1200">
              <a:solidFill>
                <a:schemeClr val="tx1"/>
              </a:solidFill>
              <a:effectLst/>
              <a:latin typeface="+mn-lt"/>
              <a:ea typeface="Calibri"/>
              <a:cs typeface="Calibri"/>
            </a:endParaRPr>
          </a:p>
          <a:p>
            <a:endParaRPr lang="da-DK" baseline="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08269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a:solidFill>
                  <a:schemeClr val="tx1"/>
                </a:solidFill>
                <a:effectLst/>
                <a:latin typeface="+mn-lt"/>
                <a:ea typeface="+mn-ea"/>
                <a:cs typeface="+mn-cs"/>
              </a:rPr>
              <a:t>De næste 20 min. skal I udfylde implementeringsplanen på baggrund af det, I har hørt og drøftet i blok 1, 2 og </a:t>
            </a:r>
            <a:r>
              <a:rPr lang="da-DK"/>
              <a:t>3</a:t>
            </a:r>
            <a:r>
              <a:rPr lang="da-DK" sz="1200" b="0" kern="1200">
                <a:solidFill>
                  <a:schemeClr val="tx1"/>
                </a:solidFill>
                <a:effectLst/>
                <a:latin typeface="+mn-lt"/>
                <a:ea typeface="+mn-ea"/>
                <a:cs typeface="+mn-cs"/>
              </a:rPr>
              <a:t>. </a:t>
            </a:r>
            <a:endParaRPr lang="da-DK" sz="1200" b="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a:solidFill>
                  <a:schemeClr val="tx1"/>
                </a:solidFill>
                <a:effectLst/>
                <a:latin typeface="+mn-lt"/>
                <a:ea typeface="+mn-ea"/>
                <a:cs typeface="+mn-cs"/>
              </a:rPr>
              <a:t>Beskriv hvordan, hvem og hvornår forandringerne skal ske. </a:t>
            </a:r>
            <a:endParaRPr lang="da-DK" sz="1200" b="0" kern="1200">
              <a:solidFill>
                <a:schemeClr val="tx1"/>
              </a:solidFill>
              <a:effectLst/>
              <a:latin typeface="+mn-lt"/>
              <a:cs typeface="Calibri"/>
            </a:endParaRPr>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3575041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spcAft>
                <a:spcPts val="0"/>
              </a:spcAft>
              <a:buNone/>
              <a:tabLst/>
              <a:defRPr/>
            </a:pPr>
            <a:r>
              <a:rPr lang="da-DK" b="1" i="0">
                <a:solidFill>
                  <a:srgbClr val="231F20"/>
                </a:solidFill>
                <a:effectLst/>
                <a:latin typeface="+mn-lt"/>
              </a:rPr>
              <a:t>Forklaring til slide:</a:t>
            </a:r>
            <a:endParaRPr lang="da-DK">
              <a:latin typeface="+mn-lt"/>
            </a:endParaRPr>
          </a:p>
          <a:p>
            <a:pPr>
              <a:defRPr/>
            </a:pPr>
            <a:r>
              <a:rPr lang="da-DK" i="0">
                <a:solidFill>
                  <a:srgbClr val="231F20"/>
                </a:solidFill>
                <a:effectLst/>
                <a:latin typeface="+mn-lt"/>
              </a:rPr>
              <a:t>De næste 15 </a:t>
            </a:r>
            <a:r>
              <a:rPr lang="da-DK">
                <a:solidFill>
                  <a:srgbClr val="231F20"/>
                </a:solidFill>
                <a:latin typeface="+mn-lt"/>
              </a:rPr>
              <a:t>minutter </a:t>
            </a:r>
            <a:r>
              <a:rPr lang="da-DK" i="0">
                <a:solidFill>
                  <a:srgbClr val="231F20"/>
                </a:solidFill>
                <a:effectLst/>
                <a:latin typeface="+mn-lt"/>
              </a:rPr>
              <a:t>af mødet bruges i plenum </a:t>
            </a:r>
            <a:r>
              <a:rPr lang="da-DK">
                <a:solidFill>
                  <a:srgbClr val="231F20"/>
                </a:solidFill>
                <a:latin typeface="+mn-lt"/>
              </a:rPr>
              <a:t>til </a:t>
            </a:r>
            <a:r>
              <a:rPr lang="da-DK" i="0">
                <a:solidFill>
                  <a:srgbClr val="231F20"/>
                </a:solidFill>
                <a:effectLst/>
                <a:latin typeface="+mn-lt"/>
              </a:rPr>
              <a:t>at høre, hvad grupperne har </a:t>
            </a:r>
            <a:r>
              <a:rPr lang="da-DK">
                <a:solidFill>
                  <a:srgbClr val="231F20"/>
                </a:solidFill>
                <a:latin typeface="+mn-lt"/>
              </a:rPr>
              <a:t>drøftet</a:t>
            </a:r>
            <a:r>
              <a:rPr lang="da-DK" i="0">
                <a:solidFill>
                  <a:srgbClr val="231F20"/>
                </a:solidFill>
                <a:effectLst/>
                <a:latin typeface="+mn-lt"/>
              </a:rPr>
              <a:t>.</a:t>
            </a:r>
            <a:endParaRPr lang="da-DK">
              <a:latin typeface="+mn-lt"/>
            </a:endParaRPr>
          </a:p>
          <a:p>
            <a:pPr>
              <a:defRPr/>
            </a:pPr>
            <a:r>
              <a:rPr lang="da-DK">
                <a:solidFill>
                  <a:srgbClr val="231F20"/>
                </a:solidFill>
                <a:latin typeface="+mn-lt"/>
              </a:rPr>
              <a:t>Et</a:t>
            </a:r>
            <a:r>
              <a:rPr lang="da-DK" kern="1200">
                <a:solidFill>
                  <a:srgbClr val="231F20"/>
                </a:solidFill>
                <a:effectLst/>
                <a:latin typeface="+mn-lt"/>
              </a:rPr>
              <a:t> par af grupperne/</a:t>
            </a:r>
            <a:r>
              <a:rPr lang="da-DK">
                <a:solidFill>
                  <a:srgbClr val="231F20"/>
                </a:solidFill>
                <a:latin typeface="+mn-lt"/>
              </a:rPr>
              <a:t>praksisserne kan med fordel dele deres svar på </a:t>
            </a:r>
            <a:r>
              <a:rPr lang="da-DK" kern="1200">
                <a:solidFill>
                  <a:srgbClr val="231F20"/>
                </a:solidFill>
                <a:effectLst/>
                <a:latin typeface="+mn-lt"/>
              </a:rPr>
              <a:t>de </a:t>
            </a:r>
            <a:r>
              <a:rPr lang="da-DK">
                <a:solidFill>
                  <a:srgbClr val="231F20"/>
                </a:solidFill>
                <a:latin typeface="+mn-lt"/>
              </a:rPr>
              <a:t>tre </a:t>
            </a:r>
            <a:r>
              <a:rPr lang="da-DK" kern="1200">
                <a:solidFill>
                  <a:srgbClr val="231F20"/>
                </a:solidFill>
                <a:effectLst/>
                <a:latin typeface="+mn-lt"/>
              </a:rPr>
              <a:t>spørgsmål:</a:t>
            </a:r>
            <a:endParaRPr lang="da-DK">
              <a:solidFill>
                <a:srgbClr val="231F20"/>
              </a:solidFill>
              <a:latin typeface="+mn-lt"/>
            </a:endParaRPr>
          </a:p>
          <a:p>
            <a:pPr marL="285750" indent="-285750">
              <a:buFont typeface="Calibri"/>
              <a:buChar char="-"/>
              <a:defRPr/>
            </a:pPr>
            <a:r>
              <a:rPr lang="da-DK" kern="1200">
                <a:solidFill>
                  <a:srgbClr val="231F20"/>
                </a:solidFill>
                <a:effectLst/>
                <a:latin typeface="+mn-lt"/>
              </a:rPr>
              <a:t>Hvad har de talt om</a:t>
            </a:r>
            <a:r>
              <a:rPr lang="da-DK">
                <a:solidFill>
                  <a:srgbClr val="231F20"/>
                </a:solidFill>
                <a:latin typeface="+mn-lt"/>
              </a:rPr>
              <a:t>?</a:t>
            </a:r>
            <a:endParaRPr lang="da-DK">
              <a:solidFill>
                <a:srgbClr val="231F20"/>
              </a:solidFill>
              <a:latin typeface="+mn-lt"/>
              <a:cs typeface="Calibri"/>
            </a:endParaRPr>
          </a:p>
          <a:p>
            <a:pPr marL="285750" indent="-285750">
              <a:buFont typeface="Calibri"/>
              <a:buChar char="-"/>
              <a:defRPr/>
            </a:pPr>
            <a:r>
              <a:rPr lang="da-DK">
                <a:solidFill>
                  <a:srgbClr val="231F20"/>
                </a:solidFill>
                <a:latin typeface="+mn-lt"/>
              </a:rPr>
              <a:t>Hvordan </a:t>
            </a:r>
            <a:r>
              <a:rPr lang="da-DK" kern="1200">
                <a:solidFill>
                  <a:srgbClr val="231F20"/>
                </a:solidFill>
                <a:effectLst/>
                <a:latin typeface="+mn-lt"/>
              </a:rPr>
              <a:t>vil </a:t>
            </a:r>
            <a:r>
              <a:rPr lang="da-DK">
                <a:solidFill>
                  <a:srgbClr val="231F20"/>
                </a:solidFill>
                <a:latin typeface="+mn-lt"/>
              </a:rPr>
              <a:t>de </a:t>
            </a:r>
            <a:r>
              <a:rPr lang="da-DK" kern="1200">
                <a:solidFill>
                  <a:srgbClr val="231F20"/>
                </a:solidFill>
                <a:effectLst/>
                <a:latin typeface="+mn-lt"/>
              </a:rPr>
              <a:t>tage dagens pointer med hjem</a:t>
            </a:r>
            <a:r>
              <a:rPr lang="da-DK">
                <a:solidFill>
                  <a:srgbClr val="231F20"/>
                </a:solidFill>
                <a:latin typeface="+mn-lt"/>
              </a:rPr>
              <a:t>?</a:t>
            </a:r>
            <a:endParaRPr lang="da-DK">
              <a:latin typeface="+mn-lt"/>
            </a:endParaRPr>
          </a:p>
          <a:p>
            <a:pPr marL="285750" indent="-285750">
              <a:buFont typeface="Calibri"/>
              <a:buChar char="-"/>
              <a:defRPr/>
            </a:pPr>
            <a:r>
              <a:rPr lang="da-DK">
                <a:solidFill>
                  <a:srgbClr val="231F20"/>
                </a:solidFill>
                <a:latin typeface="+mn-lt"/>
              </a:rPr>
              <a:t>Hvilke ændringer </a:t>
            </a:r>
            <a:r>
              <a:rPr lang="da-DK" kern="1200">
                <a:solidFill>
                  <a:srgbClr val="231F20"/>
                </a:solidFill>
                <a:effectLst/>
                <a:latin typeface="+mn-lt"/>
              </a:rPr>
              <a:t>kan </a:t>
            </a:r>
            <a:r>
              <a:rPr lang="da-DK">
                <a:solidFill>
                  <a:srgbClr val="231F20"/>
                </a:solidFill>
                <a:latin typeface="+mn-lt"/>
              </a:rPr>
              <a:t>de overveje </a:t>
            </a:r>
            <a:r>
              <a:rPr lang="da-DK" kern="1200">
                <a:solidFill>
                  <a:srgbClr val="231F20"/>
                </a:solidFill>
                <a:effectLst/>
                <a:latin typeface="+mn-lt"/>
              </a:rPr>
              <a:t>i deres praksis?</a:t>
            </a:r>
            <a:endParaRPr lang="da-DK">
              <a:solidFill>
                <a:srgbClr val="231F20"/>
              </a:solidFill>
              <a:latin typeface="+mn-lt"/>
            </a:endParaRPr>
          </a:p>
          <a:p>
            <a:pPr marL="285750" indent="-285750">
              <a:buFont typeface="Calibri"/>
              <a:buChar char="-"/>
              <a:defRPr/>
            </a:pPr>
            <a:endParaRPr lang="da-DK">
              <a:solidFill>
                <a:srgbClr val="231F20"/>
              </a:solidFill>
              <a:latin typeface="+mn-lt"/>
            </a:endParaRPr>
          </a:p>
          <a:p>
            <a:pPr>
              <a:defRPr/>
            </a:pPr>
            <a:r>
              <a:rPr lang="da-DK" u="none" kern="1200">
                <a:solidFill>
                  <a:srgbClr val="231F20"/>
                </a:solidFill>
                <a:effectLst/>
                <a:latin typeface="+mn-lt"/>
              </a:rPr>
              <a:t>Den udfyldte plan tages med hjem </a:t>
            </a:r>
            <a:r>
              <a:rPr lang="da-DK">
                <a:solidFill>
                  <a:srgbClr val="231F20"/>
                </a:solidFill>
                <a:latin typeface="+mn-lt"/>
              </a:rPr>
              <a:t>til </a:t>
            </a:r>
            <a:r>
              <a:rPr lang="da-DK" u="none" kern="1200">
                <a:solidFill>
                  <a:srgbClr val="231F20"/>
                </a:solidFill>
                <a:effectLst/>
                <a:latin typeface="+mn-lt"/>
              </a:rPr>
              <a:t>praksis, </a:t>
            </a:r>
            <a:r>
              <a:rPr lang="da-DK">
                <a:solidFill>
                  <a:srgbClr val="231F20"/>
                </a:solidFill>
                <a:latin typeface="+mn-lt"/>
              </a:rPr>
              <a:t>hvor den kan</a:t>
            </a:r>
            <a:r>
              <a:rPr lang="da-DK" u="none" kern="1200">
                <a:solidFill>
                  <a:srgbClr val="231F20"/>
                </a:solidFill>
                <a:effectLst/>
                <a:latin typeface="+mn-lt"/>
              </a:rPr>
              <a:t> hænges op og introduceres til personalet</a:t>
            </a:r>
            <a:r>
              <a:rPr lang="da-DK">
                <a:solidFill>
                  <a:srgbClr val="231F20"/>
                </a:solidFill>
                <a:latin typeface="+mn-lt"/>
              </a:rPr>
              <a:t>, for eksempel</a:t>
            </a:r>
            <a:r>
              <a:rPr lang="da-DK" u="none" kern="1200">
                <a:solidFill>
                  <a:srgbClr val="231F20"/>
                </a:solidFill>
                <a:effectLst/>
                <a:latin typeface="+mn-lt"/>
              </a:rPr>
              <a:t> på et personalemøde.</a:t>
            </a:r>
            <a:endParaRPr lang="da-DK">
              <a:solidFill>
                <a:srgbClr val="231F20"/>
              </a:solidFill>
              <a:latin typeface="+mn-lt"/>
              <a:cs typeface="Calibri"/>
            </a:endParaRPr>
          </a:p>
          <a:p>
            <a:pPr marL="0" marR="0" lvl="0" indent="0" algn="l" defTabSz="914400">
              <a:lnSpc>
                <a:spcPct val="100000"/>
              </a:lnSpc>
              <a:spcBef>
                <a:spcPts val="0"/>
              </a:spcBef>
              <a:spcAft>
                <a:spcPts val="0"/>
              </a:spcAft>
              <a:buClrTx/>
              <a:buSzTx/>
              <a:buFontTx/>
              <a:buNone/>
              <a:tabLst/>
              <a:defRPr/>
            </a:pPr>
            <a:endParaRPr lang="da-DK" sz="1200" b="1" i="0">
              <a:solidFill>
                <a:srgbClr val="231F20"/>
              </a:solidFill>
              <a:effectLst/>
              <a:latin typeface="+mn-lt"/>
              <a:ea typeface="Calibri" panose="020F0502020204030204" pitchFamily="34" charset="0"/>
              <a:cs typeface="Calibri"/>
            </a:endParaRPr>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latin typeface="+mn-lt"/>
              </a:rPr>
              <a:t>Forklaring til slide: </a:t>
            </a:r>
          </a:p>
          <a:p>
            <a:pPr marL="0" algn="l" defTabSz="914400" rtl="0" eaLnBrk="1" latinLnBrk="0" hangingPunct="1">
              <a:defRPr/>
            </a:pPr>
            <a:r>
              <a:rPr lang="da-DK" sz="1200" i="0" kern="1200">
                <a:solidFill>
                  <a:schemeClr val="tx1"/>
                </a:solidFill>
                <a:effectLst/>
                <a:latin typeface="+mn-lt"/>
                <a:cs typeface="Calibri"/>
              </a:rPr>
              <a:t>Hele mødet varer 2,5 time. </a:t>
            </a:r>
          </a:p>
          <a:p>
            <a:pPr marL="0" algn="l" defTabSz="914400" rtl="0" eaLnBrk="1" latinLnBrk="0" hangingPunct="1">
              <a:defRPr/>
            </a:pPr>
            <a:endParaRPr lang="da-DK" sz="1200" i="0" kern="1200">
              <a:solidFill>
                <a:schemeClr val="tx1"/>
              </a:solidFill>
              <a:effectLst/>
              <a:latin typeface="+mn-lt"/>
              <a:ea typeface="+mn-ea"/>
              <a:cs typeface="Times New Roman" panose="02020603050405020304" pitchFamily="18" charset="0"/>
            </a:endParaRPr>
          </a:p>
          <a:p>
            <a:pPr marL="0" algn="l" defTabSz="914400" rtl="0" eaLnBrk="1" latinLnBrk="0" hangingPunct="1">
              <a:defRPr/>
            </a:pPr>
            <a:r>
              <a:rPr lang="da-DK" sz="1200" i="0" kern="1200">
                <a:solidFill>
                  <a:schemeClr val="tx1"/>
                </a:solidFill>
                <a:effectLst/>
                <a:latin typeface="+mn-lt"/>
                <a:ea typeface="+mn-ea"/>
                <a:cs typeface="Times New Roman" panose="02020603050405020304" pitchFamily="18" charset="0"/>
              </a:rPr>
              <a:t>Mødet er inddelt i 3 hovedblokke med en pause efter blok 2.</a:t>
            </a:r>
          </a:p>
          <a:p>
            <a:pPr marL="0" algn="l" defTabSz="914400" rtl="0" eaLnBrk="1" latinLnBrk="0" hangingPunct="1">
              <a:defRPr/>
            </a:pPr>
            <a:endParaRPr lang="da-DK" sz="1200" i="0" kern="1200">
              <a:solidFill>
                <a:schemeClr val="tx1"/>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mn-lt"/>
                <a:ea typeface="+mn-ea"/>
                <a:cs typeface="Times New Roman" panose="02020603050405020304" pitchFamily="18" charset="0"/>
              </a:rPr>
              <a:t>Formålet er at diskutere forhold omkring behandlingsvalg </a:t>
            </a:r>
            <a:r>
              <a:rPr lang="da-DK" sz="1200" i="0" kern="1200">
                <a:solidFill>
                  <a:schemeClr val="tx1"/>
                </a:solidFill>
                <a:effectLst/>
                <a:latin typeface="+mn-lt"/>
                <a:ea typeface="Calibri" panose="020F0502020204030204" pitchFamily="34" charset="0"/>
                <a:cs typeface="Times New Roman" panose="02020603050405020304" pitchFamily="18" charset="0"/>
              </a:rPr>
              <a:t>og organisering af smertebehandlingen i praksis og overveje om, vi vil lave om på noget – og hvordan det evt. kan ske.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mn-lt"/>
                <a:ea typeface="Calibri" panose="020F0502020204030204" pitchFamily="34" charset="0"/>
                <a:cs typeface="Times New Roman" panose="02020603050405020304" pitchFamily="18" charset="0"/>
              </a:rPr>
              <a:t>I de første 2 blokke gennemgås data på klyngeniveau.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mn-lt"/>
                <a:ea typeface="Calibri" panose="020F0502020204030204" pitchFamily="34" charset="0"/>
                <a:cs typeface="Calibri"/>
              </a:rPr>
              <a:t>I den sidste blok (efter pausen) sidder klyngens medlemmer sammen med kolleger fra egen praksis og ser på data på ydernummerniveau. Her skal deltagerne med udgangspunkt i blok 1 og 2 samt data på ydernummerniveau drøfte, om der er behov for ændringer i egen praksis. </a:t>
            </a:r>
          </a:p>
          <a:p>
            <a:pPr marL="0" algn="l" defTabSz="914400" rtl="0" eaLnBrk="1" latinLnBrk="0" hangingPunct="1">
              <a:defRPr/>
            </a:pPr>
            <a:endParaRPr lang="da-DK" sz="1200" i="0" kern="120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endParaRPr lang="da-DK"/>
          </a:p>
          <a:p>
            <a:r>
              <a:rPr lang="da-DK"/>
              <a:t>En vigtig del af klyngearbejdet er at følge op på de emner, I har gennemgået. Derfor er det oplagt at have et fast punkt på mødet, hvor I vurderer, om der er sket ændringer siden sidst, emnet var på dagsordenen.</a:t>
            </a:r>
            <a:endParaRPr lang="da-DK">
              <a:cs typeface="Calibri"/>
            </a:endParaRPr>
          </a:p>
          <a:p>
            <a:endParaRPr lang="da-DK"/>
          </a:p>
          <a:p>
            <a:r>
              <a:rPr lang="da-DK"/>
              <a:t>At skabe forandringer tager tid, og hvornår opfølgningen er relevant, varierer fra emne til emne. </a:t>
            </a:r>
            <a:r>
              <a:rPr lang="da-DK" err="1"/>
              <a:t>KiAP</a:t>
            </a:r>
            <a:r>
              <a:rPr lang="da-DK"/>
              <a:t> anbefaler, at der følges op efter 6 til 12 måneder for denne pakke.</a:t>
            </a:r>
            <a:endParaRPr lang="da-DK">
              <a:cs typeface="Calibri"/>
            </a:endParaRPr>
          </a:p>
          <a:p>
            <a:r>
              <a:rPr lang="da-DK"/>
              <a:t>Afslutningsvis på mødet kan I </a:t>
            </a:r>
            <a:r>
              <a:rPr lang="da-DK" err="1"/>
              <a:t>i</a:t>
            </a:r>
            <a:r>
              <a:rPr lang="da-DK"/>
              <a:t> fællesskab beslutte, hvordan I vil følge op på emnet. Det kan for eksempel være ved at lave et nyt datatræk, som I sammenligner med det fra dagens møde. Måske er der bestemte pointer fra dagens emne, som klyngen vurderer, det er vigtigere at arbejde med end andre?</a:t>
            </a:r>
            <a:endParaRPr lang="da-DK">
              <a:cs typeface="Calibri"/>
            </a:endParaRPr>
          </a:p>
          <a:p>
            <a:endParaRPr lang="da-DK">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mn-lt"/>
                <a:ea typeface="Calibri"/>
                <a:cs typeface="Calibri"/>
              </a:rPr>
              <a:t>Forslag til, hvad du kan sige:</a:t>
            </a:r>
          </a:p>
          <a:p>
            <a:r>
              <a:rPr lang="da-DK" sz="1200" u="none" kern="1200">
                <a:solidFill>
                  <a:schemeClr val="tx1"/>
                </a:solidFill>
                <a:effectLst/>
                <a:latin typeface="+mn-lt"/>
                <a:ea typeface="+mn-ea"/>
                <a:cs typeface="+mn-cs"/>
              </a:rPr>
              <a:t>I har alle modtaget klyngepakken inden mødet – eller måske I har læst den på </a:t>
            </a:r>
            <a:r>
              <a:rPr lang="da-DK" sz="1200" u="none" kern="1200" err="1">
                <a:solidFill>
                  <a:schemeClr val="tx1"/>
                </a:solidFill>
                <a:effectLst/>
                <a:latin typeface="+mn-lt"/>
                <a:ea typeface="+mn-ea"/>
                <a:cs typeface="+mn-cs"/>
              </a:rPr>
              <a:t>KiAP’s</a:t>
            </a:r>
            <a:r>
              <a:rPr lang="da-DK" sz="1200" u="none" kern="1200">
                <a:solidFill>
                  <a:schemeClr val="tx1"/>
                </a:solidFill>
                <a:effectLst/>
                <a:latin typeface="+mn-lt"/>
                <a:ea typeface="+mn-ea"/>
                <a:cs typeface="+mn-cs"/>
              </a:rPr>
              <a:t> hjemmeside. I klyngepakken kan </a:t>
            </a:r>
            <a:r>
              <a:rPr lang="da-DK">
                <a:latin typeface="+mn-lt"/>
              </a:rPr>
              <a:t>I </a:t>
            </a:r>
            <a:r>
              <a:rPr lang="da-DK" sz="1200" u="none" kern="1200">
                <a:solidFill>
                  <a:schemeClr val="tx1"/>
                </a:solidFill>
                <a:effectLst/>
                <a:latin typeface="+mn-lt"/>
                <a:ea typeface="+mn-ea"/>
                <a:cs typeface="+mn-cs"/>
              </a:rPr>
              <a:t>bl.a. se de to målepunkter, som vi skal beskæftige os med i dag. </a:t>
            </a:r>
            <a:endParaRPr lang="da-DK" sz="1200" u="none" kern="1200">
              <a:solidFill>
                <a:schemeClr val="tx1"/>
              </a:solidFill>
              <a:effectLst/>
              <a:latin typeface="+mn-lt"/>
              <a:ea typeface="Calibri"/>
              <a:cs typeface="Calibri"/>
            </a:endParaRPr>
          </a:p>
          <a:p>
            <a:pPr marL="0" indent="0" algn="l" defTabSz="914400" rtl="0" eaLnBrk="1" latinLnBrk="0" hangingPunct="1">
              <a:buNone/>
            </a:pPr>
            <a:endParaRPr lang="da-DK" sz="1200" u="none" kern="1200">
              <a:solidFill>
                <a:schemeClr val="tx1"/>
              </a:solidFill>
              <a:effectLst/>
              <a:latin typeface="+mn-lt"/>
              <a:ea typeface="+mn-ea"/>
              <a:cs typeface="+mn-cs"/>
            </a:endParaRPr>
          </a:p>
          <a:p>
            <a:pPr marL="0" indent="0" algn="l" defTabSz="914400" rtl="0" eaLnBrk="1" latinLnBrk="0" hangingPunct="1">
              <a:buNone/>
            </a:pPr>
            <a:r>
              <a:rPr lang="da-DK" sz="1200" u="none" kern="1200">
                <a:solidFill>
                  <a:schemeClr val="tx1"/>
                </a:solidFill>
                <a:effectLst/>
                <a:latin typeface="+mn-lt"/>
                <a:ea typeface="+mn-ea"/>
                <a:cs typeface="+mn-cs"/>
              </a:rPr>
              <a:t>I får nu udleveret et ark til mødenoter, hvor I kan notere hovedpointer fra mødet. Da vi skal gennemgå forskellige datatræk og spørgsmål, er det vigtigt at få noteret hovedpointer løbende. </a:t>
            </a:r>
            <a:endParaRPr lang="da-DK" sz="1200" u="none" kern="1200">
              <a:solidFill>
                <a:schemeClr val="tx1"/>
              </a:solidFill>
              <a:effectLst/>
              <a:latin typeface="+mn-lt"/>
              <a:ea typeface="Calibri"/>
              <a:cs typeface="Calibri"/>
            </a:endParaRPr>
          </a:p>
          <a:p>
            <a:pPr marL="0" indent="0" algn="l" defTabSz="914400" rtl="0" eaLnBrk="1" latinLnBrk="0" hangingPunct="1">
              <a:buNone/>
            </a:pPr>
            <a:endParaRPr lang="da-DK" sz="1200" u="none" kern="1200">
              <a:solidFill>
                <a:schemeClr val="tx1"/>
              </a:solidFill>
              <a:effectLst/>
              <a:latin typeface="+mn-lt"/>
              <a:ea typeface="+mn-ea"/>
              <a:cs typeface="+mn-cs"/>
            </a:endParaRPr>
          </a:p>
          <a:p>
            <a:pPr>
              <a:defRPr/>
            </a:pPr>
            <a:r>
              <a:rPr lang="da-DK" sz="1200" u="none" kern="1200">
                <a:solidFill>
                  <a:schemeClr val="tx1"/>
                </a:solidFill>
                <a:effectLst/>
                <a:latin typeface="+mn-lt"/>
                <a:ea typeface="+mn-ea"/>
                <a:cs typeface="+mn-cs"/>
              </a:rPr>
              <a:t>Mødenoterne skal I desuden bruge efter pausen, hvor I skal udfylde en implementeringsplan. Den udfyldte plan tages med hjem </a:t>
            </a:r>
            <a:r>
              <a:rPr lang="da-DK">
                <a:latin typeface="+mn-lt"/>
              </a:rPr>
              <a:t>I </a:t>
            </a:r>
            <a:r>
              <a:rPr lang="da-DK" sz="1200" u="none" kern="1200">
                <a:solidFill>
                  <a:schemeClr val="tx1"/>
                </a:solidFill>
                <a:effectLst/>
                <a:latin typeface="+mn-lt"/>
                <a:ea typeface="+mn-ea"/>
                <a:cs typeface="+mn-cs"/>
              </a:rPr>
              <a:t>praksis, </a:t>
            </a:r>
            <a:r>
              <a:rPr lang="da-DK">
                <a:latin typeface="+mn-lt"/>
              </a:rPr>
              <a:t>hvor den kan</a:t>
            </a:r>
            <a:r>
              <a:rPr lang="da-DK" sz="1200" u="none" kern="1200">
                <a:solidFill>
                  <a:schemeClr val="tx1"/>
                </a:solidFill>
                <a:effectLst/>
                <a:latin typeface="+mn-lt"/>
                <a:ea typeface="+mn-ea"/>
                <a:cs typeface="+mn-cs"/>
              </a:rPr>
              <a:t> hænges op og introduceres til personalet fx på et personalemøde. </a:t>
            </a:r>
            <a:endParaRPr lang="da-DK" sz="1200" u="none"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a:defRPr/>
            </a:pPr>
            <a:r>
              <a:rPr lang="da-DK" sz="1200" u="none" kern="1200">
                <a:solidFill>
                  <a:schemeClr val="tx1"/>
                </a:solidFill>
                <a:effectLst/>
                <a:latin typeface="+mn-lt"/>
                <a:ea typeface="+mn-ea"/>
                <a:cs typeface="+mn-cs"/>
              </a:rPr>
              <a:t>Efter pausen får I også udleveret udtræk fra </a:t>
            </a:r>
            <a:r>
              <a:rPr lang="da-DK" err="1">
                <a:latin typeface="+mn-lt"/>
              </a:rPr>
              <a:t>Ordiprax</a:t>
            </a:r>
            <a:r>
              <a:rPr lang="da-DK">
                <a:latin typeface="+mn-lt"/>
              </a:rPr>
              <a:t>+</a:t>
            </a:r>
            <a:r>
              <a:rPr lang="da-DK" sz="1200" u="none" kern="1200">
                <a:solidFill>
                  <a:schemeClr val="tx1"/>
                </a:solidFill>
                <a:effectLst/>
                <a:latin typeface="+mn-lt"/>
                <a:ea typeface="+mn-ea"/>
                <a:cs typeface="+mn-cs"/>
              </a:rPr>
              <a:t> med data fra jeres egen praksis omkring præparatvalg (det er derfor, jeres ydernummer står </a:t>
            </a:r>
            <a:r>
              <a:rPr lang="da-DK">
                <a:latin typeface="+mn-lt"/>
              </a:rPr>
              <a:t>på forsiden</a:t>
            </a:r>
            <a:r>
              <a:rPr lang="da-DK" sz="1200" u="none" kern="1200">
                <a:solidFill>
                  <a:schemeClr val="tx1"/>
                </a:solidFill>
                <a:effectLst/>
                <a:latin typeface="+mn-lt"/>
                <a:ea typeface="+mn-ea"/>
                <a:cs typeface="+mn-cs"/>
              </a:rPr>
              <a:t> af materialet). </a:t>
            </a:r>
            <a:endParaRPr lang="da-DK" sz="1200" u="none" kern="1200">
              <a:solidFill>
                <a:schemeClr val="tx1"/>
              </a:solidFill>
              <a:effectLst/>
              <a:latin typeface="+mn-lt"/>
              <a:ea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latin typeface="+mn-lt"/>
              </a:rPr>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De data, vi beskæftiger os med i dag, kommer fra </a:t>
            </a:r>
            <a:r>
              <a:rPr lang="da-DK" sz="1200" dirty="0" err="1">
                <a:latin typeface="+mn-lt"/>
              </a:rPr>
              <a:t>Ordiprax</a:t>
            </a:r>
            <a:r>
              <a:rPr lang="da-DK" sz="1200" u="none" kern="1200" dirty="0">
                <a:solidFill>
                  <a:schemeClr val="tx1"/>
                </a:solidFill>
                <a:effectLst/>
                <a:latin typeface="+mn-lt"/>
                <a:ea typeface="+mn-ea"/>
                <a:cs typeface="+mn-cs"/>
              </a:rPr>
              <a:t>+. </a:t>
            </a:r>
            <a:endParaRPr lang="da-DK" sz="1200" u="none"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Måske har I også været inde på </a:t>
            </a:r>
            <a:r>
              <a:rPr lang="da-DK" sz="1200" dirty="0" err="1">
                <a:latin typeface="+mn-lt"/>
              </a:rPr>
              <a:t>Ordiprax</a:t>
            </a:r>
            <a:r>
              <a:rPr lang="da-DK" sz="1200" u="none" kern="1200" dirty="0">
                <a:solidFill>
                  <a:schemeClr val="tx1"/>
                </a:solidFill>
                <a:effectLst/>
                <a:latin typeface="+mn-lt"/>
                <a:ea typeface="+mn-ea"/>
                <a:cs typeface="+mn-cs"/>
              </a:rPr>
              <a:t>+ og orientere jer her </a:t>
            </a:r>
            <a:r>
              <a:rPr lang="da-DK" sz="1200" u="none" kern="1200" dirty="0">
                <a:effectLst/>
                <a:latin typeface="+mn-lt"/>
              </a:rPr>
              <a:t>– ellers vil jeg anbefale, at I kigger ind her, da der er mange interessante oplysninger om jeres </a:t>
            </a:r>
            <a:r>
              <a:rPr lang="da-DK" sz="1200" b="0" i="0" dirty="0">
                <a:effectLst/>
                <a:latin typeface="+mn-lt"/>
              </a:rPr>
              <a:t>ordinationer inden for antibiotika, psykofarmaka og smertestillende lægemidler</a:t>
            </a:r>
            <a:r>
              <a:rPr lang="da-DK" sz="1200" u="none" kern="1200" dirty="0">
                <a:effectLst/>
                <a:latin typeface="+mn-lt"/>
              </a:rPr>
              <a:t>.</a:t>
            </a:r>
            <a:endParaRPr lang="da-DK" sz="1200" u="none" kern="1200" dirty="0">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a:lnSpc>
                <a:spcPct val="107000"/>
              </a:lnSpc>
              <a:spcAft>
                <a:spcPts val="800"/>
              </a:spcAft>
            </a:pPr>
            <a:r>
              <a:rPr lang="da-DK" sz="1200" b="1" dirty="0">
                <a:effectLst/>
                <a:latin typeface="+mn-lt"/>
                <a:ea typeface="Calibri"/>
                <a:cs typeface="Calibri"/>
              </a:rPr>
              <a:t>Uddybende omkring valg af data i klyngepakken</a:t>
            </a:r>
          </a:p>
          <a:p>
            <a:pPr algn="l" rtl="0" fontAlgn="base"/>
            <a:r>
              <a:rPr lang="da-DK" sz="1200" b="0" i="0" dirty="0">
                <a:solidFill>
                  <a:srgbClr val="000000"/>
                </a:solidFill>
                <a:effectLst/>
                <a:latin typeface="+mn-lt"/>
                <a:ea typeface="Calibri"/>
                <a:cs typeface="Calibri"/>
              </a:rPr>
              <a:t>I denne klyngepakke er data begrænset til opioider.  </a:t>
            </a:r>
          </a:p>
        </p:txBody>
      </p:sp>
      <p:sp>
        <p:nvSpPr>
          <p:cNvPr id="4" name="Pladsholder til slidenummer 3"/>
          <p:cNvSpPr>
            <a:spLocks noGrp="1"/>
          </p:cNvSpPr>
          <p:nvPr>
            <p:ph type="sldNum" sz="quarter" idx="5"/>
          </p:nvPr>
        </p:nvSpPr>
        <p:spPr/>
        <p:txBody>
          <a:bodyPr/>
          <a:lstStyle/>
          <a:p>
            <a:fld id="{4D72394A-C10D-42AB-8CF1-29B05F6C07CD}" type="slidenum">
              <a:rPr lang="da-DK" smtClean="0"/>
              <a:t>5</a:t>
            </a:fld>
            <a:endParaRPr lang="da-DK"/>
          </a:p>
        </p:txBody>
      </p:sp>
    </p:spTree>
    <p:extLst>
      <p:ext uri="{BB962C8B-B14F-4D97-AF65-F5344CB8AC3E}">
        <p14:creationId xmlns:p14="http://schemas.microsoft.com/office/powerpoint/2010/main" val="99540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a:solidFill>
                  <a:srgbClr val="231F20"/>
                </a:solidFill>
                <a:effectLst/>
                <a:latin typeface="+mn-lt"/>
                <a:ea typeface="Calibri" panose="020F0502020204030204" pitchFamily="34" charset="0"/>
                <a:cs typeface="Calibri"/>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mn-lt"/>
                <a:ea typeface="Calibri" panose="020F0502020204030204" pitchFamily="34" charset="0"/>
                <a:cs typeface="Calibri"/>
              </a:rPr>
              <a:t>Mødelederen introducer til blok 1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mn-lt"/>
              <a:ea typeface="Calibri" panose="020F0502020204030204" pitchFamily="34" charset="0"/>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panose="020F0502020204030204" pitchFamily="34" charset="0"/>
                <a:cs typeface="Calibri"/>
              </a:rPr>
              <a:t>Introduktionsvideo om simple smerter (5 min</a:t>
            </a:r>
            <a:r>
              <a:rPr lang="da-DK">
                <a:solidFill>
                  <a:srgbClr val="231F20"/>
                </a:solidFill>
                <a:latin typeface="+mn-lt"/>
                <a:ea typeface="Calibri" panose="020F0502020204030204" pitchFamily="34" charset="0"/>
                <a:cs typeface="Calibri"/>
              </a:rPr>
              <a:t>.)</a:t>
            </a:r>
            <a:endParaRPr lang="da-DK" sz="1200" i="0" u="none">
              <a:solidFill>
                <a:srgbClr val="231F20"/>
              </a:solidFill>
              <a:effectLst/>
              <a:latin typeface="+mn-lt"/>
              <a:ea typeface="Calibri" panose="020F0502020204030204" pitchFamily="34" charset="0"/>
              <a:cs typeface="Calibri"/>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panose="020F0502020204030204" pitchFamily="34" charset="0"/>
                <a:cs typeface="Calibri"/>
              </a:rPr>
              <a:t>Gennemgang af klyngens data for </a:t>
            </a:r>
            <a:r>
              <a:rPr lang="da-DK" sz="1200" kern="1200">
                <a:solidFill>
                  <a:schemeClr val="dk1"/>
                </a:solidFill>
                <a:effectLst/>
                <a:latin typeface="+mn-lt"/>
                <a:ea typeface="+mn-ea"/>
                <a:cs typeface="+mn-cs"/>
              </a:rPr>
              <a:t>indløste recepter for </a:t>
            </a:r>
            <a:r>
              <a:rPr lang="da-DK">
                <a:solidFill>
                  <a:schemeClr val="dk1"/>
                </a:solidFill>
                <a:latin typeface="+mn-lt"/>
              </a:rPr>
              <a:t>opioider</a:t>
            </a:r>
            <a:r>
              <a:rPr lang="da-DK" sz="1200" kern="1200">
                <a:solidFill>
                  <a:schemeClr val="dk1"/>
                </a:solidFill>
                <a:effectLst/>
                <a:latin typeface="+mn-lt"/>
                <a:ea typeface="+mn-ea"/>
                <a:cs typeface="+mn-cs"/>
              </a:rPr>
              <a:t> (5 min</a:t>
            </a:r>
            <a:r>
              <a:rPr lang="da-DK">
                <a:solidFill>
                  <a:schemeClr val="dk1"/>
                </a:solidFill>
                <a:latin typeface="+mn-lt"/>
              </a:rPr>
              <a:t>.)</a:t>
            </a:r>
            <a:endParaRPr lang="da-DK" sz="1200" i="0" u="none" kern="1200">
              <a:solidFill>
                <a:srgbClr val="231F20"/>
              </a:solidFill>
              <a:effectLst/>
              <a:latin typeface="+mn-lt"/>
              <a:ea typeface="+mn-ea"/>
              <a:cs typeface="+mn-cs"/>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panose="020F0502020204030204" pitchFamily="34" charset="0"/>
                <a:cs typeface="Calibri"/>
              </a:rPr>
              <a:t>Derefter er der sidemandsmandssamtale (10 min</a:t>
            </a:r>
            <a:r>
              <a:rPr lang="da-DK">
                <a:solidFill>
                  <a:srgbClr val="231F20"/>
                </a:solidFill>
                <a:latin typeface="+mn-lt"/>
                <a:ea typeface="Calibri" panose="020F0502020204030204" pitchFamily="34" charset="0"/>
                <a:cs typeface="Calibri"/>
              </a:rPr>
              <a:t>)</a:t>
            </a:r>
            <a:endParaRPr lang="da-DK" sz="1200" i="0" u="none">
              <a:solidFill>
                <a:srgbClr val="231F20"/>
              </a:solidFill>
              <a:effectLst/>
              <a:latin typeface="+mn-lt"/>
              <a:ea typeface="Calibri" panose="020F0502020204030204" pitchFamily="34" charset="0"/>
              <a:cs typeface="Calibri"/>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panose="020F0502020204030204" pitchFamily="34" charset="0"/>
                <a:cs typeface="Calibri"/>
              </a:rPr>
              <a:t>Opsamling i plenum (10 min</a:t>
            </a:r>
            <a:r>
              <a:rPr lang="da-DK">
                <a:solidFill>
                  <a:srgbClr val="231F20"/>
                </a:solidFill>
                <a:latin typeface="+mn-lt"/>
                <a:ea typeface="Calibri" panose="020F0502020204030204" pitchFamily="34" charset="0"/>
                <a:cs typeface="Calibri"/>
              </a:rPr>
              <a:t>.)</a:t>
            </a:r>
            <a:endParaRPr lang="da-DK" sz="1200" i="0" u="none">
              <a:solidFill>
                <a:schemeClr val="tx1"/>
              </a:solidFill>
              <a:effectLst/>
              <a:latin typeface="+mn-lt"/>
              <a:ea typeface="Calibri" panose="020F0502020204030204" pitchFamily="34" charset="0"/>
            </a:endParaRPr>
          </a:p>
          <a:p>
            <a:pPr marL="366395" marR="925830" lvl="0" indent="-228600" algn="l" defTabSz="914400" rtl="0" eaLnBrk="1" fontAlgn="auto" latinLnBrk="0" hangingPunct="1">
              <a:lnSpc>
                <a:spcPct val="105000"/>
              </a:lnSpc>
              <a:spcBef>
                <a:spcPts val="80"/>
              </a:spcBef>
              <a:spcAft>
                <a:spcPts val="0"/>
              </a:spcAft>
              <a:buClrTx/>
              <a:buSzTx/>
              <a:buFontTx/>
              <a:buAutoNum type="arabicPeriod"/>
              <a:tabLst/>
              <a:defRPr/>
            </a:pPr>
            <a:r>
              <a:rPr lang="da-DK" sz="1200" i="0" u="none">
                <a:solidFill>
                  <a:srgbClr val="231F20"/>
                </a:solidFill>
                <a:effectLst/>
                <a:latin typeface="+mn-lt"/>
                <a:ea typeface="Calibri" panose="020F0502020204030204" pitchFamily="34" charset="0"/>
                <a:cs typeface="Calibri"/>
              </a:rPr>
              <a:t>Til sidst er der afsat tid til refleksion og til at notere i mødenoter (5 min</a:t>
            </a:r>
            <a:r>
              <a:rPr lang="da-DK">
                <a:solidFill>
                  <a:srgbClr val="231F20"/>
                </a:solidFill>
                <a:latin typeface="+mn-lt"/>
                <a:ea typeface="Calibri" panose="020F0502020204030204" pitchFamily="34" charset="0"/>
                <a:cs typeface="Calibri"/>
              </a:rPr>
              <a:t>.)</a:t>
            </a:r>
            <a:endParaRPr lang="da-DK" sz="1200" i="0" u="none">
              <a:solidFill>
                <a:srgbClr val="231F20"/>
              </a:solidFill>
              <a:effectLst/>
              <a:latin typeface="+mn-lt"/>
              <a:ea typeface="Calibri" panose="020F0502020204030204" pitchFamily="34" charset="0"/>
              <a:cs typeface="Calibri"/>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mn-lt"/>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mn-lt"/>
                <a:ea typeface="Calibri" panose="020F0502020204030204" pitchFamily="34" charset="0"/>
                <a:cs typeface="Calibri"/>
              </a:rPr>
              <a:t>I alt er der afsat 35 min. til blok 1. </a:t>
            </a:r>
            <a:endParaRPr lang="da-DK" sz="1200" i="0" u="none">
              <a:effectLst/>
              <a:latin typeface="+mn-lt"/>
              <a:ea typeface="Calibri" panose="020F0502020204030204" pitchFamily="34" charset="0"/>
              <a:cs typeface="Calibri"/>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a:latin typeface="+mn-lt"/>
                <a:cs typeface="Calibri"/>
              </a:rPr>
              <a:t>Forklaring til slide: </a:t>
            </a:r>
          </a:p>
          <a:p>
            <a:pPr>
              <a:defRPr/>
            </a:pPr>
            <a:r>
              <a:rPr lang="da-DK" sz="1200" i="0">
                <a:latin typeface="+mn-lt"/>
                <a:cs typeface="Calibri"/>
              </a:rPr>
              <a:t>Her vises en kort video</a:t>
            </a:r>
            <a:r>
              <a:rPr lang="da-DK" sz="1200" i="0" kern="1200">
                <a:solidFill>
                  <a:schemeClr val="tx1"/>
                </a:solidFill>
                <a:effectLst/>
                <a:latin typeface="+mn-lt"/>
                <a:ea typeface="+mn-ea"/>
                <a:cs typeface="Calibri"/>
              </a:rPr>
              <a:t> med Gitte Krogh Madsen, praktiserende læge, Lægemiddelkonsulent og specialist i rationel lægemiddelbehandling.</a:t>
            </a:r>
            <a:endParaRPr lang="da-DK" sz="1200" i="0" kern="1200">
              <a:solidFill>
                <a:schemeClr val="tx1"/>
              </a:solidFill>
              <a:effectLst/>
              <a:latin typeface="+mn-lt"/>
              <a:cs typeface="Calibri"/>
            </a:endParaRPr>
          </a:p>
          <a:p>
            <a:pPr>
              <a:defRPr/>
            </a:pPr>
            <a:endParaRPr lang="da-DK" sz="1200" i="0">
              <a:latin typeface="+mn-lt"/>
              <a:ea typeface="+mn-ea"/>
              <a:cs typeface="Calibri"/>
            </a:endParaRPr>
          </a:p>
          <a:p>
            <a:pPr>
              <a:defRPr/>
            </a:pPr>
            <a:r>
              <a:rPr lang="da-DK" sz="1200" i="0" u="none">
                <a:latin typeface="+mn-lt"/>
                <a:ea typeface="+mn-ea"/>
                <a:cs typeface="Calibri"/>
              </a:rPr>
              <a:t>Videoen introducerer til emnet generelt og simple kroniske smerte specifikt.</a:t>
            </a:r>
            <a:endParaRPr lang="da-DK" sz="1200" i="0" u="none">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p>
          <a:p>
            <a:r>
              <a:rPr lang="da-DK"/>
              <a:t>På denne slide opsummeres de pointer, som Gitte fremlagde i videoen. Du kan evt. gennemgå dem igen, inden du viser de første datatræk for opioider. Ellers springer du den bare over. </a:t>
            </a:r>
            <a:endParaRPr lang="da-DK" i="0">
              <a:ea typeface="Calibri"/>
              <a:cs typeface="Calibri"/>
            </a:endParaRPr>
          </a:p>
          <a:p>
            <a:pPr marL="137795" marR="0" lvl="0" indent="0" algn="l" defTabSz="914400" rtl="0" eaLnBrk="1" fontAlgn="auto" latinLnBrk="0" hangingPunct="1">
              <a:lnSpc>
                <a:spcPct val="100000"/>
              </a:lnSpc>
              <a:spcBef>
                <a:spcPts val="0"/>
              </a:spcBef>
              <a:spcAft>
                <a:spcPts val="0"/>
              </a:spcAft>
              <a:buClrTx/>
              <a:buSzTx/>
              <a:buFontTx/>
              <a:buNone/>
              <a:tabLst/>
              <a:defRPr/>
            </a:pPr>
            <a:endParaRPr lang="da-DK" sz="120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24299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Forklaring til slide:</a:t>
            </a:r>
            <a:endParaRPr lang="da-DK" b="1">
              <a:cs typeface="Calibri"/>
            </a:endParaRPr>
          </a:p>
          <a:p>
            <a:r>
              <a:rPr lang="da-DK"/>
              <a:t>Her vises antal patienter pr. 1000 sikrede 25+ årige, der har indløst recept på opioider indenfor det seneste år. </a:t>
            </a:r>
            <a:endParaRPr lang="da-DK" sz="1200">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123998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player.vimeo.com/video/1083791125?h=d4095390b4&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player.vimeo.com/video/1083791204?h=5d0f8a36a9&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1083791077?h=64e800a833&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a:solidFill>
                  <a:schemeClr val="bg1"/>
                </a:solidFill>
                <a:highlight>
                  <a:srgbClr val="3C8CFA"/>
                </a:highlight>
                <a:latin typeface="+mn-lt"/>
              </a:rPr>
              <a:t>Klyngenavn</a:t>
            </a:r>
            <a:br>
              <a:rPr lang="da-DK" b="1">
                <a:latin typeface="+mn-lt"/>
              </a:rPr>
            </a:br>
            <a:br>
              <a:rPr lang="da-DK" b="1">
                <a:latin typeface="+mn-lt"/>
              </a:rPr>
            </a:br>
            <a:br>
              <a:rPr lang="da-DK" b="1">
                <a:latin typeface="+mn-lt"/>
              </a:rPr>
            </a:br>
            <a:r>
              <a:rPr lang="da-DK" b="1">
                <a:solidFill>
                  <a:schemeClr val="bg1"/>
                </a:solidFill>
                <a:latin typeface="+mn-lt"/>
              </a:rPr>
              <a:t>Smertebehandling</a:t>
            </a:r>
            <a:br>
              <a:rPr lang="da-DK" b="1">
                <a:latin typeface="+mn-lt"/>
              </a:rPr>
            </a:br>
            <a:br>
              <a:rPr lang="da-DK" b="1">
                <a:latin typeface="+mn-lt"/>
              </a:rPr>
            </a:br>
            <a:br>
              <a:rPr lang="da-DK" b="1">
                <a:highlight>
                  <a:srgbClr val="3C8CFA"/>
                </a:highlight>
                <a:latin typeface="+mn-lt"/>
              </a:rPr>
            </a:br>
            <a:r>
              <a:rPr lang="da-DK" sz="2000" b="1">
                <a:solidFill>
                  <a:schemeClr val="bg1"/>
                </a:solidFill>
                <a:highlight>
                  <a:srgbClr val="3C8CFA"/>
                </a:highlight>
                <a:latin typeface="+mn-lt"/>
              </a:rPr>
              <a:t>Klyngemøde d. </a:t>
            </a:r>
            <a:r>
              <a:rPr lang="da-DK" sz="2000" b="1" err="1">
                <a:solidFill>
                  <a:schemeClr val="bg1"/>
                </a:solidFill>
                <a:highlight>
                  <a:srgbClr val="3C8CFA"/>
                </a:highlight>
                <a:latin typeface="+mn-lt"/>
              </a:rPr>
              <a:t>xx.xx.xxxx</a:t>
            </a:r>
            <a:r>
              <a:rPr lang="da-DK" sz="2000">
                <a:solidFill>
                  <a:schemeClr val="bg1"/>
                </a:solidFill>
                <a:highlight>
                  <a:srgbClr val="3C8CFA"/>
                </a:highlight>
                <a:latin typeface="+mn-lt"/>
              </a:rPr>
              <a:t>          </a:t>
            </a:r>
            <a:endParaRPr lang="da-DK">
              <a:solidFill>
                <a:schemeClr val="bg1"/>
              </a:solidFill>
              <a:highlight>
                <a:srgbClr val="3C8CFA"/>
              </a:highlight>
              <a:latin typeface="+mn-lt"/>
              <a:cs typeface="Calibri"/>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82215" y="258205"/>
            <a:ext cx="11858665" cy="702702"/>
          </a:xfrm>
        </p:spPr>
        <p:txBody>
          <a:bodyPr>
            <a:normAutofit fontScale="90000"/>
          </a:bodyPr>
          <a:lstStyle/>
          <a:p>
            <a:r>
              <a:rPr lang="da-DK" sz="2800" b="1" i="0" dirty="0">
                <a:solidFill>
                  <a:srgbClr val="297A77"/>
                </a:solidFill>
                <a:effectLst/>
                <a:latin typeface="Calibri" panose="020F0502020204030204" pitchFamily="34" charset="0"/>
              </a:rPr>
              <a:t>Antal DDD pr. 1.000 sikrede, 25+ år, der har indløst en recept på opioider det seneste år</a:t>
            </a:r>
            <a:br>
              <a:rPr lang="da-DK" sz="2800" b="1" i="0" dirty="0">
                <a:solidFill>
                  <a:srgbClr val="297A77"/>
                </a:solidFill>
                <a:effectLst/>
                <a:latin typeface="Calibri" panose="020F0502020204030204" pitchFamily="34" charset="0"/>
              </a:rPr>
            </a:br>
            <a:r>
              <a:rPr lang="da-DK" sz="2200" b="1" i="0" dirty="0">
                <a:solidFill>
                  <a:srgbClr val="297A77"/>
                </a:solidFill>
                <a:effectLst/>
                <a:latin typeface="Calibri" panose="020F0502020204030204" pitchFamily="34" charset="0"/>
              </a:rPr>
              <a:t>Periode:</a:t>
            </a:r>
            <a:endParaRPr lang="da-DK" sz="2200" b="1" dirty="0">
              <a:solidFill>
                <a:srgbClr val="297A77"/>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p:txBody>
          <a:bodyPr/>
          <a:lstStyle/>
          <a:p>
            <a:fld id="{35A134F1-CBA3-4D22-9E5C-0449853882F4}" type="slidenum">
              <a:rPr lang="da-DK" altLang="en-US" smtClean="0"/>
              <a:pPr/>
              <a:t>10</a:t>
            </a:fld>
            <a:endParaRPr lang="da-DK" altLang="en-US"/>
          </a:p>
        </p:txBody>
      </p:sp>
      <p:graphicFrame>
        <p:nvGraphicFramePr>
          <p:cNvPr id="3" name="Diagram 2">
            <a:extLst>
              <a:ext uri="{FF2B5EF4-FFF2-40B4-BE49-F238E27FC236}">
                <a16:creationId xmlns:a16="http://schemas.microsoft.com/office/drawing/2014/main" id="{24926664-285F-B17F-A5EF-BAF4313DA092}"/>
              </a:ext>
            </a:extLst>
          </p:cNvPr>
          <p:cNvGraphicFramePr>
            <a:graphicFrameLocks/>
          </p:cNvGraphicFramePr>
          <p:nvPr>
            <p:extLst>
              <p:ext uri="{D42A27DB-BD31-4B8C-83A1-F6EECF244321}">
                <p14:modId xmlns:p14="http://schemas.microsoft.com/office/powerpoint/2010/main" val="2631296327"/>
              </p:ext>
            </p:extLst>
          </p:nvPr>
        </p:nvGraphicFramePr>
        <p:xfrm>
          <a:off x="182216" y="960907"/>
          <a:ext cx="11858664" cy="5760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23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0DB110-6158-4F55-AD07-08C16FC4637B}"/>
              </a:ext>
            </a:extLst>
          </p:cNvPr>
          <p:cNvSpPr>
            <a:spLocks noGrp="1"/>
          </p:cNvSpPr>
          <p:nvPr>
            <p:ph type="title"/>
          </p:nvPr>
        </p:nvSpPr>
        <p:spPr>
          <a:xfrm>
            <a:off x="170438" y="163766"/>
            <a:ext cx="11851123" cy="951059"/>
          </a:xfrm>
        </p:spPr>
        <p:txBody>
          <a:bodyPr>
            <a:normAutofit fontScale="90000"/>
          </a:bodyPr>
          <a:lstStyle/>
          <a:p>
            <a:r>
              <a:rPr lang="da-DK" sz="2800" b="1" i="0" dirty="0">
                <a:solidFill>
                  <a:srgbClr val="297A77"/>
                </a:solidFill>
                <a:effectLst/>
                <a:latin typeface="Calibri"/>
                <a:cs typeface="Calibri"/>
              </a:rPr>
              <a:t>Antal patienter pr. 1.000 sikrede, 25+ år, der har fået opioid i 3 mdr. eller mere </a:t>
            </a:r>
            <a:r>
              <a:rPr lang="da-DK" sz="2800" b="1" i="0" dirty="0">
                <a:solidFill>
                  <a:srgbClr val="FF0000"/>
                </a:solidFill>
                <a:effectLst/>
                <a:latin typeface="Calibri"/>
                <a:cs typeface="Calibri"/>
              </a:rPr>
              <a:t>i det seneste kalenderår</a:t>
            </a:r>
            <a:br>
              <a:rPr lang="da-DK" sz="2800" b="1" i="0" dirty="0">
                <a:solidFill>
                  <a:srgbClr val="FF0000"/>
                </a:solidFill>
                <a:effectLst/>
                <a:latin typeface="Calibri"/>
                <a:cs typeface="Calibri"/>
              </a:rPr>
            </a:br>
            <a:r>
              <a:rPr lang="da-DK" sz="2200" b="1" i="0" dirty="0">
                <a:solidFill>
                  <a:srgbClr val="FF0000"/>
                </a:solidFill>
                <a:effectLst/>
                <a:latin typeface="Calibri"/>
                <a:cs typeface="Calibri"/>
              </a:rPr>
              <a:t>Periode: 1. januar 2024 – 31. december 2024</a:t>
            </a:r>
            <a:endParaRPr lang="da-DK" sz="2200" b="1" dirty="0">
              <a:solidFill>
                <a:srgbClr val="297A77"/>
              </a:solidFill>
              <a:latin typeface="Calibri"/>
              <a:cs typeface="Calibri"/>
            </a:endParaRPr>
          </a:p>
        </p:txBody>
      </p:sp>
      <p:graphicFrame>
        <p:nvGraphicFramePr>
          <p:cNvPr id="4" name="Diagram 3">
            <a:extLst>
              <a:ext uri="{FF2B5EF4-FFF2-40B4-BE49-F238E27FC236}">
                <a16:creationId xmlns:a16="http://schemas.microsoft.com/office/drawing/2014/main" id="{2399532D-31C3-C360-CEC0-4878A1A14A42}"/>
              </a:ext>
            </a:extLst>
          </p:cNvPr>
          <p:cNvGraphicFramePr>
            <a:graphicFrameLocks/>
          </p:cNvGraphicFramePr>
          <p:nvPr>
            <p:extLst>
              <p:ext uri="{D42A27DB-BD31-4B8C-83A1-F6EECF244321}">
                <p14:modId xmlns:p14="http://schemas.microsoft.com/office/powerpoint/2010/main" val="2359589244"/>
              </p:ext>
            </p:extLst>
          </p:nvPr>
        </p:nvGraphicFramePr>
        <p:xfrm>
          <a:off x="521713" y="1153053"/>
          <a:ext cx="10720358" cy="5186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63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65781" y="231069"/>
            <a:ext cx="10515600" cy="1325563"/>
          </a:xfrm>
        </p:spPr>
        <p:txBody>
          <a:bodyPr/>
          <a:lstStyle/>
          <a:p>
            <a:r>
              <a:rPr lang="da-DK" sz="3600" b="1">
                <a:solidFill>
                  <a:srgbClr val="297A77"/>
                </a:solidFill>
                <a:latin typeface="+mn-lt"/>
              </a:rPr>
              <a:t>Spørgsmål til simple kroniske smerter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65781" y="1387737"/>
            <a:ext cx="9774075" cy="4789226"/>
          </a:xfrm>
        </p:spPr>
        <p:txBody>
          <a:bodyPr vert="horz" lIns="91440" tIns="45720" rIns="91440" bIns="45720" rtlCol="0" anchor="t">
            <a:normAutofit fontScale="92500" lnSpcReduction="20000"/>
          </a:bodyPr>
          <a:lstStyle/>
          <a:p>
            <a:pPr marL="0" indent="0">
              <a:lnSpc>
                <a:spcPct val="100000"/>
              </a:lnSpc>
              <a:buNone/>
            </a:pPr>
            <a:r>
              <a:rPr lang="da-DK" b="1">
                <a:solidFill>
                  <a:srgbClr val="297A77"/>
                </a:solidFill>
                <a:ea typeface="+mj-ea"/>
                <a:cs typeface="+mj-cs"/>
              </a:rPr>
              <a:t>Tal sammen to og to (10 min.)</a:t>
            </a:r>
          </a:p>
          <a:p>
            <a:pPr marL="514350" indent="-514350" fontAlgn="base">
              <a:lnSpc>
                <a:spcPct val="100000"/>
              </a:lnSpc>
              <a:buFont typeface="+mj-lt"/>
              <a:buAutoNum type="arabicPeriod"/>
            </a:pPr>
            <a:r>
              <a:rPr lang="da-DK" i="0" dirty="0">
                <a:solidFill>
                  <a:srgbClr val="000000"/>
                </a:solidFill>
                <a:effectLst/>
                <a:cs typeface="Calibri"/>
              </a:rPr>
              <a:t>Hvad kan variationen i antallet af patienter pr. 1.000 (x-aksen), der </a:t>
            </a:r>
            <a:r>
              <a:rPr lang="da-DK" i="0">
                <a:solidFill>
                  <a:srgbClr val="000000"/>
                </a:solidFill>
                <a:effectLst/>
                <a:cs typeface="Calibri"/>
              </a:rPr>
              <a:t>fik en opioid recept</a:t>
            </a:r>
            <a:r>
              <a:rPr lang="da-DK">
                <a:solidFill>
                  <a:srgbClr val="000000"/>
                </a:solidFill>
                <a:cs typeface="Calibri"/>
              </a:rPr>
              <a:t> i perioden</a:t>
            </a:r>
            <a:r>
              <a:rPr lang="da-DK" i="0">
                <a:solidFill>
                  <a:srgbClr val="000000"/>
                </a:solidFill>
                <a:effectLst/>
                <a:cs typeface="Calibri"/>
              </a:rPr>
              <a:t>, skyldes?  </a:t>
            </a:r>
          </a:p>
          <a:p>
            <a:pPr marL="514350" indent="-514350" fontAlgn="base">
              <a:lnSpc>
                <a:spcPct val="100000"/>
              </a:lnSpc>
              <a:buFont typeface="+mj-lt"/>
              <a:buAutoNum type="arabicPeriod"/>
            </a:pPr>
            <a:r>
              <a:rPr lang="da-DK" i="0">
                <a:solidFill>
                  <a:srgbClr val="000000"/>
                </a:solidFill>
                <a:effectLst/>
                <a:cs typeface="Calibri"/>
              </a:rPr>
              <a:t>Hvornår og hvordan bruger du opioider ved simple kroniske smerter?   </a:t>
            </a:r>
          </a:p>
          <a:p>
            <a:pPr marL="514350" indent="-514350" fontAlgn="base">
              <a:lnSpc>
                <a:spcPct val="100000"/>
              </a:lnSpc>
              <a:buFont typeface="+mj-lt"/>
              <a:buAutoNum type="arabicPeriod"/>
            </a:pPr>
            <a:r>
              <a:rPr lang="da-DK" i="0">
                <a:solidFill>
                  <a:srgbClr val="000000"/>
                </a:solidFill>
                <a:effectLst/>
                <a:cs typeface="Calibri"/>
              </a:rPr>
              <a:t>Hvordan forhindrer du/praksis, at behandlingen med opioider bliver uønsket langvarig?  </a:t>
            </a:r>
            <a:r>
              <a:rPr lang="da-DK">
                <a:solidFill>
                  <a:srgbClr val="000000"/>
                </a:solidFill>
                <a:cs typeface="Calibri"/>
              </a:rPr>
              <a:t> </a:t>
            </a:r>
          </a:p>
          <a:p>
            <a:pPr marL="514350" indent="-514350" fontAlgn="base">
              <a:lnSpc>
                <a:spcPct val="100000"/>
              </a:lnSpc>
              <a:buFont typeface="+mj-lt"/>
              <a:buAutoNum type="arabicPeriod"/>
            </a:pPr>
            <a:r>
              <a:rPr lang="da-DK" i="0">
                <a:solidFill>
                  <a:srgbClr val="000000"/>
                </a:solidFill>
                <a:effectLst/>
                <a:cs typeface="Calibri"/>
              </a:rPr>
              <a:t>Hvilke udfordringer er der i forhold til opioid anvendelse i patientgruppen med simple kroniske smerter?  </a:t>
            </a: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         </a:t>
            </a:r>
            <a:endParaRPr lang="da-DK" i="1"/>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50381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71147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365124"/>
            <a:ext cx="8945197" cy="612775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400" b="1">
                <a:cs typeface="Calibri"/>
              </a:rPr>
              <a:t>Blok 2: Komplekse kroniske non-maligne smerter </a:t>
            </a:r>
          </a:p>
          <a:p>
            <a:pPr marL="457200" lvl="1" indent="0">
              <a:lnSpc>
                <a:spcPct val="110000"/>
              </a:lnSpc>
              <a:buNone/>
            </a:pPr>
            <a:endParaRPr lang="da-DK" sz="4200" b="1">
              <a:cs typeface="Calibri"/>
            </a:endParaRPr>
          </a:p>
          <a:p>
            <a:pPr marL="457200" lvl="1" indent="0">
              <a:lnSpc>
                <a:spcPct val="110000"/>
              </a:lnSpc>
              <a:buNone/>
            </a:pPr>
            <a:r>
              <a:rPr lang="da-DK" sz="4200" b="1">
                <a:cs typeface="Calibri"/>
              </a:rPr>
              <a:t>	</a:t>
            </a:r>
            <a:endParaRPr lang="da-DK" sz="2800" b="1">
              <a:cs typeface="Calibri"/>
            </a:endParaRPr>
          </a:p>
          <a:p>
            <a:pPr marL="0" indent="0">
              <a:buNone/>
            </a:pPr>
            <a:r>
              <a:rPr lang="da-DK" sz="3200" b="1">
                <a:cs typeface="Calibri"/>
              </a:rPr>
              <a:t>Samlet tid: 35 min. herunder</a:t>
            </a:r>
          </a:p>
          <a:p>
            <a:pPr marL="0" indent="0">
              <a:lnSpc>
                <a:spcPct val="110000"/>
              </a:lnSpc>
              <a:buNone/>
            </a:pPr>
            <a:r>
              <a:rPr lang="da-DK" sz="2000" b="1">
                <a:cs typeface="Calibri"/>
              </a:rPr>
              <a:t>Samtale med sidemanden 10 min.</a:t>
            </a:r>
          </a:p>
          <a:p>
            <a:pPr marL="0" indent="0">
              <a:buNone/>
            </a:pPr>
            <a:endParaRPr lang="da-DK" sz="4000" b="1">
              <a:cs typeface="Calibri"/>
            </a:endParaRPr>
          </a:p>
          <a:p>
            <a:pPr marL="0" indent="0">
              <a:buNone/>
            </a:pPr>
            <a:r>
              <a:rPr lang="da-DK" sz="2400" b="1">
                <a:cs typeface="Calibri"/>
              </a:rPr>
              <a:t>Her skal I </a:t>
            </a:r>
            <a:r>
              <a:rPr lang="da-DK" sz="2400" b="1" u="sng">
                <a:cs typeface="Calibri"/>
              </a:rPr>
              <a:t>ikke</a:t>
            </a:r>
            <a:r>
              <a:rPr lang="da-DK" sz="2400" b="1">
                <a:cs typeface="Calibri"/>
              </a:rPr>
              <a:t>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15</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Introduktionsvideo (5 min.)</a:t>
            </a:r>
            <a:br>
              <a:rPr lang="da-DK" b="1">
                <a:solidFill>
                  <a:srgbClr val="3C8CFA"/>
                </a:solidFill>
                <a:latin typeface="+mn-lt"/>
              </a:rPr>
            </a:br>
            <a:r>
              <a:rPr lang="da-DK" sz="2800" b="1">
                <a:solidFill>
                  <a:srgbClr val="297A77"/>
                </a:solidFill>
                <a:latin typeface="+mn-lt"/>
              </a:rPr>
              <a:t>v. praktiserende læge og lægemiddelkonsulent Gitte Krogh Madsen</a:t>
            </a:r>
            <a:endParaRPr lang="da-DK" sz="2800" b="1">
              <a:solidFill>
                <a:srgbClr val="3C8CFA"/>
              </a:solidFill>
              <a:latin typeface="+mn-lt"/>
            </a:endParaRPr>
          </a:p>
        </p:txBody>
      </p:sp>
      <p:pic>
        <p:nvPicPr>
          <p:cNvPr id="2" name="Onlinemedier 1" title="Smertebehandling (video 2)">
            <a:hlinkClick r:id="" action="ppaction://media"/>
            <a:extLst>
              <a:ext uri="{FF2B5EF4-FFF2-40B4-BE49-F238E27FC236}">
                <a16:creationId xmlns:a16="http://schemas.microsoft.com/office/drawing/2014/main" id="{F86303DF-A2F0-B652-9D6B-C061B641EC91}"/>
              </a:ext>
            </a:extLst>
          </p:cNvPr>
          <p:cNvPicPr>
            <a:picLocks noRot="1" noChangeAspect="1"/>
          </p:cNvPicPr>
          <p:nvPr>
            <a:videoFile r:link="rId1"/>
          </p:nvPr>
        </p:nvPicPr>
        <p:blipFill>
          <a:blip r:embed="rId5"/>
          <a:stretch>
            <a:fillRect/>
          </a:stretch>
        </p:blipFill>
        <p:spPr>
          <a:xfrm>
            <a:off x="2482002" y="1690688"/>
            <a:ext cx="8405413" cy="4735444"/>
          </a:xfrm>
          <a:prstGeom prst="rect">
            <a:avLst/>
          </a:prstGeom>
        </p:spPr>
      </p:pic>
    </p:spTree>
    <p:extLst>
      <p:ext uri="{BB962C8B-B14F-4D97-AF65-F5344CB8AC3E}">
        <p14:creationId xmlns:p14="http://schemas.microsoft.com/office/powerpoint/2010/main" val="301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9990" y="223630"/>
            <a:ext cx="10515600" cy="853731"/>
          </a:xfrm>
        </p:spPr>
        <p:txBody>
          <a:bodyPr>
            <a:normAutofit fontScale="90000"/>
          </a:bodyPr>
          <a:lstStyle/>
          <a:p>
            <a:r>
              <a:rPr lang="da-DK" b="1">
                <a:solidFill>
                  <a:srgbClr val="297A77"/>
                </a:solidFill>
                <a:latin typeface="+mn-lt"/>
              </a:rPr>
              <a:t>Om komplekse kroniske non-maligne smerter</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
        <p:nvSpPr>
          <p:cNvPr id="3" name="Tekstfelt 2">
            <a:extLst>
              <a:ext uri="{FF2B5EF4-FFF2-40B4-BE49-F238E27FC236}">
                <a16:creationId xmlns:a16="http://schemas.microsoft.com/office/drawing/2014/main" id="{3BC217ED-967C-40D1-9674-252FD5B51521}"/>
              </a:ext>
            </a:extLst>
          </p:cNvPr>
          <p:cNvSpPr txBox="1"/>
          <p:nvPr/>
        </p:nvSpPr>
        <p:spPr>
          <a:xfrm>
            <a:off x="249990" y="650496"/>
            <a:ext cx="10092382" cy="62478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panose="020F0502020204030204"/>
                <a:ea typeface="+mn-ea"/>
                <a:cs typeface="+mn-cs"/>
              </a:rPr>
              <a:t>Hvad ved vi?</a:t>
            </a:r>
          </a:p>
          <a:p>
            <a:pPr fontAlgn="base"/>
            <a:r>
              <a:rPr lang="da-DK" sz="2400" u="sng">
                <a:solidFill>
                  <a:srgbClr val="000000"/>
                </a:solidFill>
              </a:rPr>
              <a:t>Definition: </a:t>
            </a:r>
            <a:r>
              <a:rPr lang="da-DK" sz="2400">
                <a:solidFill>
                  <a:srgbClr val="000000"/>
                </a:solidFill>
              </a:rPr>
              <a:t>Uafklarede</a:t>
            </a:r>
            <a:r>
              <a:rPr lang="da-DK" sz="2400" b="0" i="0">
                <a:solidFill>
                  <a:srgbClr val="000000"/>
                </a:solidFill>
                <a:effectLst/>
              </a:rPr>
              <a:t> tilstande, der breder sig, ikke responderer på behandling, påvirker funktionsniveau og giver psykosocial belastning eller har funktionel karakter.  </a:t>
            </a:r>
            <a:endParaRPr lang="da-DK" sz="2400" b="0" i="0">
              <a:solidFill>
                <a:srgbClr val="000000"/>
              </a:solidFill>
              <a:effectLst/>
              <a:cs typeface="Calibri"/>
            </a:endParaRPr>
          </a:p>
          <a:p>
            <a:pPr algn="l" rtl="0" fontAlgn="base"/>
            <a:endParaRPr lang="da-DK" sz="2400" b="0" i="0">
              <a:solidFill>
                <a:srgbClr val="000000"/>
              </a:solidFill>
              <a:effectLst/>
            </a:endParaRPr>
          </a:p>
          <a:p>
            <a:pPr fontAlgn="base"/>
            <a:r>
              <a:rPr lang="da-DK" sz="2400" b="0" i="0">
                <a:solidFill>
                  <a:srgbClr val="000000"/>
                </a:solidFill>
                <a:effectLst/>
              </a:rPr>
              <a:t>Ved kroniske, </a:t>
            </a:r>
            <a:r>
              <a:rPr lang="da-DK" sz="2400" err="1">
                <a:solidFill>
                  <a:srgbClr val="000000"/>
                </a:solidFill>
              </a:rPr>
              <a:t>nociceptive</a:t>
            </a:r>
            <a:r>
              <a:rPr lang="da-DK" sz="2400">
                <a:solidFill>
                  <a:srgbClr val="000000"/>
                </a:solidFill>
              </a:rPr>
              <a:t> smerter</a:t>
            </a:r>
            <a:r>
              <a:rPr lang="da-DK" sz="2400" b="0" i="0">
                <a:solidFill>
                  <a:srgbClr val="000000"/>
                </a:solidFill>
                <a:effectLst/>
              </a:rPr>
              <a:t> er balancen ml. effekt og bivirkninger ved langtidsbehandling med opioid uhensigtsmæssig for de fleste patienter.  </a:t>
            </a:r>
            <a:endParaRPr lang="da-DK" sz="2400" b="0" i="0" u="none" strike="noStrike" kern="1200" cap="none" spc="0" normalizeH="0" baseline="0" noProof="0">
              <a:ln>
                <a:noFill/>
              </a:ln>
              <a:solidFill>
                <a:srgbClr val="000000"/>
              </a:solidFill>
              <a:effectLst/>
              <a:uLnTx/>
              <a:uFillTx/>
              <a:cs typeface="Calibri"/>
            </a:endParaRPr>
          </a:p>
          <a:p>
            <a:pPr algn="l" rtl="0" fontAlgn="base"/>
            <a:endParaRPr lang="da-DK" sz="2000">
              <a:solidFill>
                <a:srgbClr val="00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a:cs typeface="Calibri"/>
              </a:rPr>
              <a:t>Hvad anbefales?</a:t>
            </a:r>
          </a:p>
          <a:p>
            <a:pPr algn="l" rtl="0" fontAlgn="base"/>
            <a:r>
              <a:rPr lang="da-DK" sz="2400" b="0" i="0" u="sng" err="1">
                <a:solidFill>
                  <a:srgbClr val="000000"/>
                </a:solidFill>
                <a:effectLst/>
                <a:latin typeface="Calibri" panose="020F0502020204030204" pitchFamily="34" charset="0"/>
              </a:rPr>
              <a:t>Nociceptive</a:t>
            </a:r>
            <a:r>
              <a:rPr lang="da-DK" sz="2400" b="0" i="0" u="sng">
                <a:solidFill>
                  <a:srgbClr val="000000"/>
                </a:solidFill>
                <a:effectLst/>
                <a:latin typeface="Calibri" panose="020F0502020204030204" pitchFamily="34" charset="0"/>
              </a:rPr>
              <a:t> smerter: </a:t>
            </a:r>
            <a:r>
              <a:rPr lang="da-DK" sz="2400"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da-DK" sz="2400" b="0" i="0">
                <a:solidFill>
                  <a:srgbClr val="000000"/>
                </a:solidFill>
                <a:effectLst/>
                <a:latin typeface="Calibri" panose="020F0502020204030204" pitchFamily="34" charset="0"/>
              </a:rPr>
              <a:t> Paracetamol er første valg. </a:t>
            </a:r>
          </a:p>
          <a:p>
            <a:pPr algn="l" rtl="0" fontAlgn="base">
              <a:buFont typeface="Arial" panose="020B0604020202020204" pitchFamily="34" charset="0"/>
              <a:buChar char="•"/>
            </a:pPr>
            <a:r>
              <a:rPr lang="da-DK" sz="2400" b="0" i="0">
                <a:solidFill>
                  <a:srgbClr val="000000"/>
                </a:solidFill>
                <a:effectLst/>
                <a:latin typeface="Calibri" panose="020F0502020204030204" pitchFamily="34" charset="0"/>
              </a:rPr>
              <a:t> NSAID kan supplere men bør undgås som fast behandling.  </a:t>
            </a:r>
          </a:p>
          <a:p>
            <a:pPr algn="l" rtl="0" fontAlgn="base"/>
            <a:endParaRPr lang="da-DK" sz="2400" b="0" i="0" u="sng">
              <a:solidFill>
                <a:srgbClr val="000000"/>
              </a:solidFill>
              <a:effectLst/>
              <a:latin typeface="Calibri" panose="020F0502020204030204" pitchFamily="34" charset="0"/>
            </a:endParaRPr>
          </a:p>
          <a:p>
            <a:pPr algn="l" rtl="0" fontAlgn="base"/>
            <a:r>
              <a:rPr lang="da-DK" sz="2400" b="0" i="0" u="sng">
                <a:solidFill>
                  <a:srgbClr val="000000"/>
                </a:solidFill>
                <a:effectLst/>
                <a:latin typeface="Calibri" panose="020F0502020204030204" pitchFamily="34" charset="0"/>
              </a:rPr>
              <a:t>Neuropatiske smerter og funktionelle smerter: </a:t>
            </a:r>
            <a:r>
              <a:rPr lang="da-DK" sz="2400"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da-DK" sz="2400" b="0" i="0">
                <a:solidFill>
                  <a:srgbClr val="000000"/>
                </a:solidFill>
                <a:effectLst/>
                <a:latin typeface="Calibri" panose="020F0502020204030204" pitchFamily="34" charset="0"/>
              </a:rPr>
              <a:t> Afprøv evt. sekundære </a:t>
            </a:r>
            <a:r>
              <a:rPr lang="da-DK" sz="2400" b="0" i="0" err="1">
                <a:solidFill>
                  <a:srgbClr val="000000"/>
                </a:solidFill>
                <a:effectLst/>
                <a:latin typeface="Calibri" panose="020F0502020204030204" pitchFamily="34" charset="0"/>
              </a:rPr>
              <a:t>analgetika</a:t>
            </a:r>
            <a:r>
              <a:rPr lang="da-DK" sz="2400" b="0" i="0">
                <a:solidFill>
                  <a:srgbClr val="000000"/>
                </a:solidFill>
                <a:effectLst/>
                <a:latin typeface="Calibri" panose="020F0502020204030204" pitchFamily="34" charset="0"/>
              </a:rPr>
              <a:t>.  </a:t>
            </a:r>
          </a:p>
          <a:p>
            <a:pPr marL="285750" indent="-285750" algn="l" rtl="0" fontAlgn="base">
              <a:buFontTx/>
              <a:buChar char="-"/>
            </a:pPr>
            <a:endParaRPr lang="da-DK">
              <a:solidFill>
                <a:srgbClr val="000000"/>
              </a:solidFill>
            </a:endParaRPr>
          </a:p>
          <a:p>
            <a:pPr marL="285750" indent="-285750" algn="l" rtl="0" fontAlgn="base">
              <a:buFontTx/>
              <a:buChar char="-"/>
            </a:pPr>
            <a:endParaRPr lang="da-DK" sz="1800" b="0" i="0">
              <a:solidFill>
                <a:srgbClr val="000000"/>
              </a:solidFill>
              <a:effectLst/>
            </a:endParaRPr>
          </a:p>
        </p:txBody>
      </p:sp>
    </p:spTree>
    <p:extLst>
      <p:ext uri="{BB962C8B-B14F-4D97-AF65-F5344CB8AC3E}">
        <p14:creationId xmlns:p14="http://schemas.microsoft.com/office/powerpoint/2010/main" val="414902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1084296"/>
          </a:xfrm>
        </p:spPr>
        <p:txBody>
          <a:bodyPr>
            <a:normAutofit fontScale="90000"/>
          </a:bodyPr>
          <a:lstStyle/>
          <a:p>
            <a:r>
              <a:rPr lang="da-DK" b="1">
                <a:solidFill>
                  <a:srgbClr val="297A77"/>
                </a:solidFill>
                <a:latin typeface="+mn-lt"/>
              </a:rPr>
              <a:t>Om komplekse kroniske non-maligne smerter</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14" name="Tekstfelt 13">
            <a:extLst>
              <a:ext uri="{FF2B5EF4-FFF2-40B4-BE49-F238E27FC236}">
                <a16:creationId xmlns:a16="http://schemas.microsoft.com/office/drawing/2014/main" id="{96AB88AB-7D85-42B0-B714-F31DCDD4428A}"/>
              </a:ext>
            </a:extLst>
          </p:cNvPr>
          <p:cNvSpPr txBox="1"/>
          <p:nvPr/>
        </p:nvSpPr>
        <p:spPr>
          <a:xfrm>
            <a:off x="673339" y="984428"/>
            <a:ext cx="4537115" cy="5232202"/>
          </a:xfrm>
          <a:prstGeom prst="rect">
            <a:avLst/>
          </a:prstGeom>
          <a:noFill/>
          <a:ln>
            <a:solidFill>
              <a:schemeClr val="tx1"/>
            </a:solidFill>
          </a:ln>
        </p:spPr>
        <p:txBody>
          <a:bodyPr wrap="square" lIns="91440" tIns="45720" rIns="91440" bIns="45720" numCol="1"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ea typeface="+mn-ea"/>
                <a:cs typeface="+mn-cs"/>
              </a:rPr>
              <a:t>Hvad ved vi?</a:t>
            </a:r>
          </a:p>
          <a:p>
            <a:pPr algn="l" rtl="0" fontAlgn="base"/>
            <a:r>
              <a:rPr lang="da-DK" b="0" i="0">
                <a:solidFill>
                  <a:srgbClr val="000000"/>
                </a:solidFill>
                <a:effectLst/>
              </a:rPr>
              <a:t>Udredningen kan være kompliceret og kan trække ud. Smerter, der ikke håndteres tilfredsstillende, kan udvikle sig til en kronisk tilstand.   </a:t>
            </a:r>
            <a:endParaRPr lang="da-DK" b="0" i="0">
              <a:solidFill>
                <a:srgbClr val="000000"/>
              </a:solidFill>
              <a:effectLst/>
              <a:ea typeface="Calibri"/>
              <a:cs typeface="Calibri"/>
            </a:endParaRPr>
          </a:p>
          <a:p>
            <a:pPr algn="l" rtl="0" fontAlgn="base"/>
            <a:endParaRPr lang="da-DK" b="0" i="0">
              <a:solidFill>
                <a:srgbClr val="000000"/>
              </a:solidFill>
              <a:effectLst/>
              <a:ea typeface="Calibri"/>
              <a:cs typeface="Calibri"/>
            </a:endParaRPr>
          </a:p>
          <a:p>
            <a:pPr algn="l" rtl="0" fontAlgn="base"/>
            <a:r>
              <a:rPr lang="da-DK" b="0" i="0">
                <a:solidFill>
                  <a:srgbClr val="000000"/>
                </a:solidFill>
                <a:effectLst/>
              </a:rPr>
              <a:t>Målet med behandlingen af kroniske smerter er at opnå </a:t>
            </a:r>
            <a:r>
              <a:rPr lang="da-DK" b="0" i="1">
                <a:solidFill>
                  <a:srgbClr val="000000"/>
                </a:solidFill>
                <a:effectLst/>
              </a:rPr>
              <a:t>smertelindring</a:t>
            </a:r>
            <a:r>
              <a:rPr lang="da-DK" b="0" i="0">
                <a:solidFill>
                  <a:srgbClr val="000000"/>
                </a:solidFill>
                <a:effectLst/>
              </a:rPr>
              <a:t> i hvile og søvn. Det kræver patientens accept heraf og af, at evt. opioid behandling er stabil og baseret på fast depotmedicin. </a:t>
            </a:r>
            <a:endParaRPr lang="da-DK" b="0" i="0">
              <a:solidFill>
                <a:srgbClr val="000000"/>
              </a:solidFill>
              <a:effectLst/>
              <a:ea typeface="Calibri"/>
              <a:cs typeface="Calibri"/>
            </a:endParaRPr>
          </a:p>
          <a:p>
            <a:pPr algn="l" rtl="0" fontAlgn="base"/>
            <a:endParaRPr lang="da-DK" b="0" i="0">
              <a:solidFill>
                <a:srgbClr val="000000"/>
              </a:solidFill>
              <a:effectLst/>
              <a:ea typeface="Calibri"/>
              <a:cs typeface="Calibri"/>
            </a:endParaRPr>
          </a:p>
          <a:p>
            <a:pPr algn="l" rtl="0" fontAlgn="base"/>
            <a:r>
              <a:rPr lang="da-DK" b="0" i="0">
                <a:solidFill>
                  <a:srgbClr val="000000"/>
                </a:solidFill>
                <a:effectLst/>
              </a:rPr>
              <a:t>Oftest kræves en tværfaglig indsats hos læge og/eller via henvisning til kommunale, regionale eller private behandlingstilbud. Tiltag er fx træning, afspænding, tværfaglig rehabilitering, gode søvnvaner, sygdoms-mestring, socialrådgivning mv. </a:t>
            </a:r>
            <a:endParaRPr lang="da-DK" b="0" i="0">
              <a:solidFill>
                <a:srgbClr val="000000"/>
              </a:solidFill>
              <a:effectLst/>
              <a:ea typeface="Calibri"/>
              <a:cs typeface="Calibri"/>
            </a:endParaRPr>
          </a:p>
        </p:txBody>
      </p:sp>
      <p:sp>
        <p:nvSpPr>
          <p:cNvPr id="15" name="Tekstfelt 14">
            <a:extLst>
              <a:ext uri="{FF2B5EF4-FFF2-40B4-BE49-F238E27FC236}">
                <a16:creationId xmlns:a16="http://schemas.microsoft.com/office/drawing/2014/main" id="{6FD521BE-1B6B-4124-BF73-06ED14E1B8CF}"/>
              </a:ext>
            </a:extLst>
          </p:cNvPr>
          <p:cNvSpPr txBox="1"/>
          <p:nvPr/>
        </p:nvSpPr>
        <p:spPr>
          <a:xfrm>
            <a:off x="5548775" y="986450"/>
            <a:ext cx="4081641" cy="5232202"/>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a:cs typeface="Calibri"/>
              </a:rPr>
              <a:t>Hvad anbefales?</a:t>
            </a:r>
          </a:p>
          <a:p>
            <a:pPr marL="342900" indent="-342900" algn="l" rtl="0" fontAlgn="base">
              <a:buFont typeface="Wingdings" panose="05000000000000000000" pitchFamily="2" charset="2"/>
              <a:buChar char="§"/>
            </a:pPr>
            <a:r>
              <a:rPr lang="da-DK" b="0" i="0">
                <a:solidFill>
                  <a:srgbClr val="000000"/>
                </a:solidFill>
                <a:effectLst/>
              </a:rPr>
              <a:t>Henvis til Regionalt Tværfagligt behandlingscenter ved tegn på udvikling af </a:t>
            </a:r>
            <a:r>
              <a:rPr lang="da-DK" b="0" i="0" err="1">
                <a:solidFill>
                  <a:srgbClr val="000000"/>
                </a:solidFill>
                <a:effectLst/>
              </a:rPr>
              <a:t>kronicitet</a:t>
            </a:r>
            <a:r>
              <a:rPr lang="da-DK" b="0" i="0">
                <a:solidFill>
                  <a:srgbClr val="000000"/>
                </a:solidFill>
                <a:effectLst/>
              </a:rPr>
              <a:t>. </a:t>
            </a:r>
            <a:endParaRPr lang="da-DK" b="0" i="0">
              <a:solidFill>
                <a:srgbClr val="000000"/>
              </a:solidFill>
              <a:effectLst/>
              <a:ea typeface="Calibri"/>
              <a:cs typeface="Calibri"/>
            </a:endParaRPr>
          </a:p>
          <a:p>
            <a:pPr algn="l" rtl="0" fontAlgn="base"/>
            <a:endParaRPr lang="da-DK" b="0" i="0">
              <a:solidFill>
                <a:srgbClr val="000000"/>
              </a:solidFill>
              <a:effectLst/>
              <a:ea typeface="Calibri"/>
              <a:cs typeface="Calibri"/>
            </a:endParaRPr>
          </a:p>
          <a:p>
            <a:pPr marL="342900" indent="-342900" fontAlgn="base">
              <a:buFont typeface="Wingdings" panose="05000000000000000000" pitchFamily="2" charset="2"/>
              <a:buChar char="§"/>
            </a:pPr>
            <a:r>
              <a:rPr lang="da-DK" b="0" i="0">
                <a:solidFill>
                  <a:srgbClr val="000000"/>
                </a:solidFill>
                <a:effectLst/>
              </a:rPr>
              <a:t>Henvis til Regionalt Tværfagligt behandlingscenter, hvis </a:t>
            </a:r>
            <a:r>
              <a:rPr lang="da-DK">
                <a:solidFill>
                  <a:srgbClr val="000000"/>
                </a:solidFill>
              </a:rPr>
              <a:t>patienten er diagnostisk afklaret og behandlet for deres somatiske sygdom</a:t>
            </a:r>
            <a:r>
              <a:rPr lang="da-DK" b="0" i="0">
                <a:solidFill>
                  <a:srgbClr val="000000"/>
                </a:solidFill>
                <a:effectLst/>
              </a:rPr>
              <a:t>.  </a:t>
            </a:r>
            <a:endParaRPr lang="da-DK" b="0" i="0">
              <a:solidFill>
                <a:srgbClr val="000000"/>
              </a:solidFill>
              <a:effectLst/>
              <a:ea typeface="Calibri"/>
              <a:cs typeface="Calibri"/>
            </a:endParaRPr>
          </a:p>
          <a:p>
            <a:pPr algn="l" rtl="0" fontAlgn="base"/>
            <a:endParaRPr lang="da-DK" b="0" i="0">
              <a:solidFill>
                <a:srgbClr val="000000"/>
              </a:solidFill>
              <a:effectLst/>
              <a:ea typeface="Calibri"/>
              <a:cs typeface="Calibri"/>
            </a:endParaRPr>
          </a:p>
          <a:p>
            <a:pPr marL="342900" indent="-342900" algn="l" rtl="0" fontAlgn="base">
              <a:buFont typeface="Wingdings" panose="05000000000000000000" pitchFamily="2" charset="2"/>
              <a:buChar char="§"/>
            </a:pPr>
            <a:r>
              <a:rPr lang="da-DK" b="0" i="0">
                <a:solidFill>
                  <a:srgbClr val="000000"/>
                </a:solidFill>
                <a:effectLst/>
              </a:rPr>
              <a:t>Patienten har behov for helhedsorienteret indsats og fast tilknytning og tillid til læge/behandler team og systematisk opfølgning.  </a:t>
            </a:r>
            <a:endParaRPr lang="da-DK" b="0" i="0">
              <a:solidFill>
                <a:srgbClr val="000000"/>
              </a:solidFill>
              <a:effectLst/>
              <a:ea typeface="Calibri"/>
              <a:cs typeface="Calibri"/>
            </a:endParaRPr>
          </a:p>
          <a:p>
            <a:pPr marL="342900" indent="-342900" algn="l" rtl="0" fontAlgn="base">
              <a:buFont typeface="Wingdings" panose="05000000000000000000" pitchFamily="2" charset="2"/>
              <a:buChar char="§"/>
            </a:pPr>
            <a:endParaRPr lang="da-DK" b="0" i="0">
              <a:solidFill>
                <a:srgbClr val="000000"/>
              </a:solidFill>
              <a:effectLst/>
              <a:ea typeface="Calibri"/>
              <a:cs typeface="Calibri"/>
            </a:endParaRPr>
          </a:p>
          <a:p>
            <a:pPr marL="342900" indent="-342900" fontAlgn="base">
              <a:buFont typeface="Wingdings" panose="05000000000000000000" pitchFamily="2" charset="2"/>
              <a:buChar char="§"/>
            </a:pPr>
            <a:r>
              <a:rPr lang="da-DK" b="0" i="0">
                <a:solidFill>
                  <a:srgbClr val="000000"/>
                </a:solidFill>
                <a:effectLst/>
              </a:rPr>
              <a:t>Henvis motiverede patienter til</a:t>
            </a:r>
            <a:r>
              <a:rPr lang="da-DK">
                <a:solidFill>
                  <a:srgbClr val="000000"/>
                </a:solidFill>
              </a:rPr>
              <a:t> kommunale</a:t>
            </a:r>
            <a:r>
              <a:rPr lang="da-DK" b="0" i="0">
                <a:solidFill>
                  <a:srgbClr val="000000"/>
                </a:solidFill>
                <a:effectLst/>
              </a:rPr>
              <a:t> tilbud</a:t>
            </a:r>
            <a:r>
              <a:rPr lang="da-DK">
                <a:solidFill>
                  <a:srgbClr val="000000"/>
                </a:solidFill>
              </a:rPr>
              <a:t> eller patientforeninger</a:t>
            </a:r>
            <a:r>
              <a:rPr lang="da-DK" b="0" i="0">
                <a:solidFill>
                  <a:srgbClr val="000000"/>
                </a:solidFill>
                <a:effectLst/>
              </a:rPr>
              <a:t>.</a:t>
            </a:r>
            <a:endParaRPr kumimoji="0" lang="da-DK"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696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853731"/>
          </a:xfrm>
        </p:spPr>
        <p:txBody>
          <a:bodyPr>
            <a:normAutofit fontScale="90000"/>
          </a:bodyPr>
          <a:lstStyle/>
          <a:p>
            <a:r>
              <a:rPr lang="da-DK" b="1">
                <a:solidFill>
                  <a:srgbClr val="297A77"/>
                </a:solidFill>
                <a:latin typeface="+mn-lt"/>
              </a:rPr>
              <a:t>Om komplekse kroniske non-maligne smerter</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sp>
        <p:nvSpPr>
          <p:cNvPr id="3" name="Tekstfelt 2">
            <a:extLst>
              <a:ext uri="{FF2B5EF4-FFF2-40B4-BE49-F238E27FC236}">
                <a16:creationId xmlns:a16="http://schemas.microsoft.com/office/drawing/2014/main" id="{3BC217ED-967C-40D1-9674-252FD5B51521}"/>
              </a:ext>
            </a:extLst>
          </p:cNvPr>
          <p:cNvSpPr txBox="1"/>
          <p:nvPr/>
        </p:nvSpPr>
        <p:spPr>
          <a:xfrm>
            <a:off x="280657" y="724278"/>
            <a:ext cx="9420794"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a:ln>
                  <a:noFill/>
                </a:ln>
                <a:solidFill>
                  <a:srgbClr val="297A77"/>
                </a:solidFill>
                <a:effectLst/>
                <a:uLnTx/>
                <a:uFillTx/>
                <a:latin typeface="Calibri" panose="020F0502020204030204"/>
                <a:ea typeface="+mn-ea"/>
                <a:cs typeface="+mn-cs"/>
              </a:rPr>
              <a:t>Hvad ved vi?</a:t>
            </a:r>
          </a:p>
          <a:p>
            <a:pPr algn="l" rtl="0" fontAlgn="base"/>
            <a:r>
              <a:rPr lang="da-DK" sz="2400" b="0" i="0">
                <a:solidFill>
                  <a:srgbClr val="000000"/>
                </a:solidFill>
                <a:effectLst/>
              </a:rPr>
              <a:t>Kun 10% af patienter med kroniske smerter har en klinisk relevant effekt af morfin. Undgå derfor at afprøve opioid til pt. med kroniske non-maligne smerter. </a:t>
            </a:r>
          </a:p>
          <a:p>
            <a:pPr algn="l" rtl="0" fontAlgn="base"/>
            <a:endParaRPr lang="da-DK" sz="2400" b="0" i="0">
              <a:solidFill>
                <a:srgbClr val="000000"/>
              </a:solidFill>
              <a:effectLst/>
            </a:endParaRPr>
          </a:p>
          <a:p>
            <a:pPr algn="l" rtl="0" fontAlgn="base"/>
            <a:r>
              <a:rPr lang="da-DK" sz="2400" b="0" i="0">
                <a:solidFill>
                  <a:srgbClr val="000000"/>
                </a:solidFill>
                <a:effectLst/>
              </a:rPr>
              <a:t>Mange får bivirkninger, reduceret funktion og fysisk afhængighed. Psykisk afhængighed kan også forekomme. </a:t>
            </a:r>
          </a:p>
          <a:p>
            <a:pPr marL="285750" indent="-285750" algn="l" rtl="0" fontAlgn="base">
              <a:buFontTx/>
              <a:buChar char="-"/>
            </a:pPr>
            <a:endParaRPr lang="da-DK" sz="2000">
              <a:solidFill>
                <a:srgbClr val="000000"/>
              </a:solidFill>
            </a:endParaRPr>
          </a:p>
          <a:p>
            <a:pPr marL="285750" indent="-285750" algn="l" rtl="0" fontAlgn="base">
              <a:buFontTx/>
              <a:buChar char="-"/>
            </a:pPr>
            <a:endParaRPr lang="da-DK" sz="2000" b="0" i="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a:cs typeface="Calibri"/>
              </a:rPr>
              <a:t>Hvad anbefales?</a:t>
            </a:r>
          </a:p>
          <a:p>
            <a:pPr algn="l" rtl="0" fontAlgn="base"/>
            <a:r>
              <a:rPr lang="da-DK" sz="2400" b="0" i="0" u="sng">
                <a:solidFill>
                  <a:srgbClr val="000000"/>
                </a:solidFill>
                <a:effectLst/>
              </a:rPr>
              <a:t>Funktionelle lidelser:</a:t>
            </a:r>
            <a:r>
              <a:rPr lang="da-DK" sz="2400" b="0" i="0">
                <a:solidFill>
                  <a:srgbClr val="000000"/>
                </a:solidFill>
                <a:effectLst/>
              </a:rPr>
              <a:t> Undgå opioider. </a:t>
            </a:r>
            <a:endParaRPr lang="da-DK" sz="2400" b="0" i="0">
              <a:solidFill>
                <a:srgbClr val="000000"/>
              </a:solidFill>
              <a:effectLst/>
              <a:cs typeface="Calibri"/>
            </a:endParaRPr>
          </a:p>
          <a:p>
            <a:pPr algn="l" rtl="0" fontAlgn="base"/>
            <a:endParaRPr lang="da-DK" sz="2400" b="0" i="0" u="sng">
              <a:solidFill>
                <a:srgbClr val="000000"/>
              </a:solidFill>
              <a:effectLst/>
            </a:endParaRPr>
          </a:p>
          <a:p>
            <a:pPr algn="l" rtl="0" fontAlgn="base"/>
            <a:r>
              <a:rPr lang="da-DK" sz="2400" b="0" i="0" u="sng">
                <a:solidFill>
                  <a:srgbClr val="000000"/>
                </a:solidFill>
                <a:effectLst/>
              </a:rPr>
              <a:t>Neuropatisk smerter: </a:t>
            </a:r>
            <a:r>
              <a:rPr lang="da-DK" sz="2400" b="0" i="0">
                <a:solidFill>
                  <a:srgbClr val="000000"/>
                </a:solidFill>
                <a:effectLst/>
              </a:rPr>
              <a:t>Opioid bør kun forsøges, hvis anden behandling er utilstrækkelig </a:t>
            </a:r>
            <a:endParaRPr lang="da-DK" sz="2400" b="0" i="0">
              <a:solidFill>
                <a:srgbClr val="000000"/>
              </a:solidFill>
              <a:effectLst/>
              <a:cs typeface="Calibri"/>
            </a:endParaRPr>
          </a:p>
          <a:p>
            <a:pPr fontAlgn="base"/>
            <a:endParaRPr lang="da-DK" sz="2400" b="0" i="0" u="sng">
              <a:solidFill>
                <a:srgbClr val="000000"/>
              </a:solidFill>
              <a:effectLst/>
            </a:endParaRPr>
          </a:p>
          <a:p>
            <a:pPr fontAlgn="base"/>
            <a:r>
              <a:rPr lang="da-DK" sz="2400" b="0" i="0" u="sng">
                <a:solidFill>
                  <a:srgbClr val="000000"/>
                </a:solidFill>
                <a:effectLst/>
              </a:rPr>
              <a:t>Invaliderende </a:t>
            </a:r>
            <a:r>
              <a:rPr lang="da-DK" sz="2400" u="sng" err="1">
                <a:solidFill>
                  <a:srgbClr val="000000"/>
                </a:solidFill>
              </a:rPr>
              <a:t>nociceptive</a:t>
            </a:r>
            <a:r>
              <a:rPr lang="da-DK" sz="2400" u="sng">
                <a:solidFill>
                  <a:srgbClr val="000000"/>
                </a:solidFill>
              </a:rPr>
              <a:t> smerter</a:t>
            </a:r>
            <a:r>
              <a:rPr lang="da-DK" sz="2400" b="0" i="0" u="sng">
                <a:solidFill>
                  <a:srgbClr val="000000"/>
                </a:solidFill>
                <a:effectLst/>
              </a:rPr>
              <a:t>:</a:t>
            </a:r>
            <a:r>
              <a:rPr lang="da-DK" sz="2400" b="0" i="0">
                <a:solidFill>
                  <a:srgbClr val="000000"/>
                </a:solidFill>
                <a:effectLst/>
              </a:rPr>
              <a:t> Opioid er indiceret hos enkelte. </a:t>
            </a:r>
            <a:endParaRPr lang="da-DK" sz="2400" b="0" i="0">
              <a:solidFill>
                <a:srgbClr val="000000"/>
              </a:solidFill>
              <a:effectLst/>
              <a:cs typeface="Calibri"/>
            </a:endParaRPr>
          </a:p>
          <a:p>
            <a:pPr marL="285750" indent="-285750" algn="l" rtl="0" fontAlgn="base">
              <a:buFontTx/>
              <a:buChar char="-"/>
            </a:pPr>
            <a:endParaRPr lang="da-DK">
              <a:solidFill>
                <a:srgbClr val="000000"/>
              </a:solidFill>
            </a:endParaRPr>
          </a:p>
          <a:p>
            <a:pPr marL="285750" indent="-285750" algn="l" rtl="0" fontAlgn="base">
              <a:buFontTx/>
              <a:buChar char="-"/>
            </a:pPr>
            <a:endParaRPr lang="da-DK" sz="1800" b="0" i="0">
              <a:solidFill>
                <a:srgbClr val="000000"/>
              </a:solidFill>
              <a:effectLst/>
            </a:endParaRPr>
          </a:p>
        </p:txBody>
      </p:sp>
    </p:spTree>
    <p:extLst>
      <p:ext uri="{BB962C8B-B14F-4D97-AF65-F5344CB8AC3E}">
        <p14:creationId xmlns:p14="http://schemas.microsoft.com/office/powerpoint/2010/main" val="421376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65781" y="231069"/>
            <a:ext cx="10515600" cy="1325563"/>
          </a:xfrm>
        </p:spPr>
        <p:txBody>
          <a:bodyPr>
            <a:normAutofit fontScale="90000"/>
          </a:bodyPr>
          <a:lstStyle/>
          <a:p>
            <a:r>
              <a:rPr lang="da-DK" sz="3600" b="1">
                <a:solidFill>
                  <a:srgbClr val="297A77"/>
                </a:solidFill>
                <a:latin typeface="+mn-lt"/>
              </a:rPr>
              <a:t>Spørgsmål til komplekse kroniske non-maligne smerter</a:t>
            </a:r>
            <a:br>
              <a:rPr lang="da-DK" sz="3600" b="1">
                <a:solidFill>
                  <a:srgbClr val="297A77"/>
                </a:solidFill>
                <a:latin typeface="+mn-lt"/>
              </a:rPr>
            </a:br>
            <a:r>
              <a:rPr lang="da-DK" sz="3600" b="1">
                <a:solidFill>
                  <a:srgbClr val="297A77"/>
                </a:solidFill>
                <a:latin typeface="+mn-lt"/>
              </a:rPr>
              <a:t>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65781" y="1387737"/>
            <a:ext cx="9774075" cy="4789226"/>
          </a:xfrm>
        </p:spPr>
        <p:txBody>
          <a:bodyPr>
            <a:normAutofit lnSpcReduction="10000"/>
          </a:bodyPr>
          <a:lstStyle/>
          <a:p>
            <a:pPr marL="0" indent="0">
              <a:lnSpc>
                <a:spcPct val="100000"/>
              </a:lnSpc>
              <a:buNone/>
            </a:pPr>
            <a:r>
              <a:rPr lang="da-DK" b="1">
                <a:solidFill>
                  <a:srgbClr val="297A77"/>
                </a:solidFill>
                <a:ea typeface="+mj-ea"/>
                <a:cs typeface="+mj-cs"/>
              </a:rPr>
              <a:t>Tal sammen to og to (10 min.)</a:t>
            </a:r>
          </a:p>
          <a:p>
            <a:pPr marL="514350" indent="-514350" fontAlgn="base">
              <a:buFont typeface="+mj-lt"/>
              <a:buAutoNum type="arabicPeriod"/>
            </a:pPr>
            <a:r>
              <a:rPr lang="da-DK" sz="2800"/>
              <a:t>Hvordan opdager du/praksis det, og hvad gør I, hvis en patient er ved at udvikle en kompleks kronisk smertetilstand?  </a:t>
            </a:r>
            <a:endParaRPr lang="da-DK" sz="2800">
              <a:cs typeface="Calibri"/>
            </a:endParaRPr>
          </a:p>
          <a:p>
            <a:pPr marL="514350" indent="-514350" fontAlgn="base">
              <a:buFont typeface="+mj-lt"/>
              <a:buAutoNum type="arabicPeriod"/>
            </a:pPr>
            <a:r>
              <a:rPr lang="da-DK" sz="2800"/>
              <a:t>I hvilke tilfælde og hvornår i forløbet henviser du til Smertecenter?  </a:t>
            </a:r>
            <a:endParaRPr lang="da-DK" sz="2800">
              <a:cs typeface="Calibri"/>
            </a:endParaRPr>
          </a:p>
          <a:p>
            <a:pPr marL="514350" indent="-514350" fontAlgn="base">
              <a:buFont typeface="+mj-lt"/>
              <a:buAutoNum type="arabicPeriod"/>
            </a:pPr>
            <a:r>
              <a:rPr lang="da-DK" sz="2800"/>
              <a:t>Hvordan opstår opioidforbruget hos disse patienter?</a:t>
            </a:r>
          </a:p>
          <a:p>
            <a:pPr marL="514350" indent="-514350">
              <a:buAutoNum type="arabicPeriod"/>
            </a:pPr>
            <a:r>
              <a:rPr lang="da-DK" sz="2800"/>
              <a:t>Hvordan følges patienter i fast opioid behandling? </a:t>
            </a:r>
          </a:p>
          <a:p>
            <a:pPr marL="0" indent="0">
              <a:buNone/>
            </a:pPr>
            <a:endParaRPr lang="da-DK" b="1">
              <a:solidFill>
                <a:srgbClr val="297A77"/>
              </a:solidFill>
              <a:ea typeface="+mj-ea"/>
              <a:cs typeface="+mj-cs"/>
            </a:endParaRPr>
          </a:p>
          <a:p>
            <a:pPr marL="0" indent="0">
              <a:buNone/>
            </a:pPr>
            <a:endParaRPr lang="da-DK" b="1">
              <a:solidFill>
                <a:srgbClr val="297A77"/>
              </a:solidFill>
              <a:ea typeface="+mj-ea"/>
              <a:cs typeface="+mj-cs"/>
            </a:endParaRPr>
          </a:p>
          <a:p>
            <a:pPr marL="0" indent="0">
              <a:buNone/>
            </a:pPr>
            <a:r>
              <a:rPr lang="da-DK" b="1">
                <a:solidFill>
                  <a:srgbClr val="297A77"/>
                </a:solidFill>
                <a:ea typeface="+mj-ea"/>
                <a:cs typeface="+mj-cs"/>
              </a:rPr>
              <a:t>         </a:t>
            </a:r>
            <a:endParaRPr lang="da-DK" i="1"/>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8" name="Gruppe 7">
            <a:extLst>
              <a:ext uri="{FF2B5EF4-FFF2-40B4-BE49-F238E27FC236}">
                <a16:creationId xmlns:a16="http://schemas.microsoft.com/office/drawing/2014/main" id="{A80212DB-E74C-4EFD-91F7-A73E1F63508F}"/>
              </a:ext>
            </a:extLst>
          </p:cNvPr>
          <p:cNvGrpSpPr/>
          <p:nvPr/>
        </p:nvGrpSpPr>
        <p:grpSpPr>
          <a:xfrm>
            <a:off x="519715" y="5571283"/>
            <a:ext cx="4561575" cy="1041248"/>
            <a:chOff x="740775" y="5184942"/>
            <a:chExt cx="4561575" cy="1041248"/>
          </a:xfrm>
        </p:grpSpPr>
        <p:sp>
          <p:nvSpPr>
            <p:cNvPr id="10" name="Tekstfelt 20">
              <a:extLst>
                <a:ext uri="{FF2B5EF4-FFF2-40B4-BE49-F238E27FC236}">
                  <a16:creationId xmlns:a16="http://schemas.microsoft.com/office/drawing/2014/main" id="{99B4C2F3-53D3-4183-9F98-33701C2D366A}"/>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1" name="Ellipse 10">
              <a:extLst>
                <a:ext uri="{FF2B5EF4-FFF2-40B4-BE49-F238E27FC236}">
                  <a16:creationId xmlns:a16="http://schemas.microsoft.com/office/drawing/2014/main" id="{323D654E-9E5C-4BC1-9971-9E10C66E3BDA}"/>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2" name="Billede 11" descr="Et billede, der indeholder papirclips&#10;&#10;Automatisk genereret beskrivelse">
              <a:extLst>
                <a:ext uri="{FF2B5EF4-FFF2-40B4-BE49-F238E27FC236}">
                  <a16:creationId xmlns:a16="http://schemas.microsoft.com/office/drawing/2014/main" id="{15A60614-5388-43A6-B02C-CE4FC37DDADF}"/>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49878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Formål med dagens møde </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8802599" cy="5023998"/>
          </a:xfrm>
        </p:spPr>
        <p:txBody>
          <a:bodyPr>
            <a:normAutofit/>
          </a:bodyPr>
          <a:lstStyle/>
          <a:p>
            <a:pPr marL="0" indent="0">
              <a:buNone/>
            </a:pPr>
            <a:endParaRPr lang="da-DK" sz="2400">
              <a:cs typeface="Calibri"/>
            </a:endParaRPr>
          </a:p>
          <a:p>
            <a:r>
              <a:rPr lang="da-DK" sz="2800"/>
              <a:t>Få tal for anvendelsen af </a:t>
            </a:r>
            <a:r>
              <a:rPr lang="da-DK"/>
              <a:t>opioider i </a:t>
            </a:r>
            <a:r>
              <a:rPr lang="da-DK" sz="2800"/>
              <a:t>klyngen og i egen praksis</a:t>
            </a:r>
          </a:p>
          <a:p>
            <a:r>
              <a:rPr lang="da-DK" sz="2800"/>
              <a:t>Diskutere hvordan vi behandler hhv. simple og komplekse smerter</a:t>
            </a:r>
          </a:p>
          <a:p>
            <a:r>
              <a:rPr lang="da-DK" sz="2800"/>
              <a:t>Overveje om vi vil lave om på noget – og hvordan det evt. kan ske</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272994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9" name="Billede 8">
            <a:extLst>
              <a:ext uri="{FF2B5EF4-FFF2-40B4-BE49-F238E27FC236}">
                <a16:creationId xmlns:a16="http://schemas.microsoft.com/office/drawing/2014/main" id="{EA7D30A3-CABC-4338-AC16-0CE15510595B}"/>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(10 min.)</a:t>
            </a:r>
          </a:p>
        </p:txBody>
      </p:sp>
      <p:sp>
        <p:nvSpPr>
          <p:cNvPr id="6" name="Tekstfelt 5">
            <a:extLst>
              <a:ext uri="{FF2B5EF4-FFF2-40B4-BE49-F238E27FC236}">
                <a16:creationId xmlns:a16="http://schemas.microsoft.com/office/drawing/2014/main" id="{6033726C-EE4F-4B41-9A80-14B743FBF766}"/>
              </a:ext>
            </a:extLst>
          </p:cNvPr>
          <p:cNvSpPr txBox="1"/>
          <p:nvPr/>
        </p:nvSpPr>
        <p:spPr>
          <a:xfrm>
            <a:off x="3015047" y="4155644"/>
            <a:ext cx="6161902" cy="923330"/>
          </a:xfrm>
          <a:prstGeom prst="rect">
            <a:avLst/>
          </a:prstGeom>
          <a:noFill/>
        </p:spPr>
        <p:txBody>
          <a:bodyPr wrap="square">
            <a:spAutoFit/>
          </a:bodyPr>
          <a:lstStyle/>
          <a:p>
            <a:pPr algn="ctr"/>
            <a:endParaRPr lang="da-DK" b="1">
              <a:solidFill>
                <a:schemeClr val="bg1"/>
              </a:solidFill>
              <a:latin typeface="+mn-lt"/>
              <a:cs typeface="Calibri"/>
            </a:endParaRPr>
          </a:p>
          <a:p>
            <a:pPr algn="ctr"/>
            <a:r>
              <a:rPr lang="da-DK" b="1">
                <a:solidFill>
                  <a:schemeClr val="bg1"/>
                </a:solidFill>
                <a:latin typeface="+mn-lt"/>
                <a:cs typeface="Calibri"/>
              </a:rPr>
              <a:t>EFTER PAUSEN: SÆT JER SAMMEN MED KOLLEGER FRA SAMME PRAKSIS/SOLOLÆGER SIDDER SAMMEN</a:t>
            </a:r>
          </a:p>
        </p:txBody>
      </p:sp>
    </p:spTree>
    <p:extLst>
      <p:ext uri="{BB962C8B-B14F-4D97-AF65-F5344CB8AC3E}">
        <p14:creationId xmlns:p14="http://schemas.microsoft.com/office/powerpoint/2010/main" val="359562014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71818" y="365124"/>
            <a:ext cx="9411580" cy="612774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da-DK" sz="3500" b="1">
              <a:cs typeface="Calibri"/>
            </a:endParaRPr>
          </a:p>
          <a:p>
            <a:pPr marL="0" indent="0">
              <a:buNone/>
            </a:pPr>
            <a:r>
              <a:rPr lang="da-DK" sz="3500" b="1">
                <a:cs typeface="Calibri"/>
              </a:rPr>
              <a:t>Blok 3: Implementering og opfølgning – med udgangspunkt i </a:t>
            </a:r>
            <a:r>
              <a:rPr lang="da-DK" sz="3500" b="1" u="sng">
                <a:cs typeface="Calibri"/>
              </a:rPr>
              <a:t>praksisdata</a:t>
            </a:r>
          </a:p>
          <a:p>
            <a:pPr marL="0" indent="0">
              <a:buNone/>
            </a:pPr>
            <a:endParaRPr lang="da-DK" sz="2400" b="1">
              <a:cs typeface="Calibri"/>
            </a:endParaRPr>
          </a:p>
          <a:p>
            <a:pPr marL="0" indent="0">
              <a:buNone/>
            </a:pPr>
            <a:r>
              <a:rPr lang="da-DK" sz="2400" b="1">
                <a:cs typeface="Calibri"/>
              </a:rPr>
              <a:t>Her skal I sidde sammen med kolleger fra egen praksis. Sololæger sidder sammen.</a:t>
            </a:r>
          </a:p>
          <a:p>
            <a:pPr marL="0" indent="0">
              <a:lnSpc>
                <a:spcPct val="90000"/>
              </a:lnSpc>
              <a:spcBef>
                <a:spcPts val="1000"/>
              </a:spcBef>
              <a:buNone/>
            </a:pPr>
            <a:endParaRPr lang="da-DK" sz="2400" b="1">
              <a:cs typeface="Calibri"/>
            </a:endParaRPr>
          </a:p>
          <a:p>
            <a:pPr marL="914400" lvl="1" indent="-457200">
              <a:buFont typeface="+mj-lt"/>
              <a:buAutoNum type="arabicPeriod"/>
            </a:pPr>
            <a:r>
              <a:rPr lang="da-DK" sz="2000" b="1">
                <a:cs typeface="Calibri"/>
              </a:rPr>
              <a:t>Introduktionsvideo om valg af præparater </a:t>
            </a:r>
          </a:p>
          <a:p>
            <a:pPr marL="914400" lvl="1" indent="-457200">
              <a:buFont typeface="+mj-lt"/>
              <a:buAutoNum type="arabicPeriod"/>
            </a:pPr>
            <a:r>
              <a:rPr lang="da-DK" sz="2000" b="1">
                <a:cs typeface="Calibri"/>
              </a:rPr>
              <a:t>Uddelingskopier udleveres </a:t>
            </a:r>
          </a:p>
          <a:p>
            <a:pPr marL="914400" lvl="1" indent="-457200">
              <a:buFont typeface="+mj-lt"/>
              <a:buAutoNum type="arabicPeriod"/>
            </a:pPr>
            <a:r>
              <a:rPr lang="da-DK" sz="2000" b="1">
                <a:cs typeface="Calibri"/>
              </a:rPr>
              <a:t>Gruppearbejde om data opgjort for egen praksis</a:t>
            </a:r>
          </a:p>
          <a:p>
            <a:pPr lvl="2"/>
            <a:r>
              <a:rPr lang="da-DK" sz="1600" b="1">
                <a:cs typeface="Calibri"/>
              </a:rPr>
              <a:t>Målepunkt 1: </a:t>
            </a:r>
            <a:r>
              <a:rPr lang="da-DK" sz="1800">
                <a:effectLst/>
                <a:latin typeface="Calibri" panose="020F0502020204030204" pitchFamily="34" charset="0"/>
                <a:ea typeface="Calibri" panose="020F0502020204030204" pitchFamily="34" charset="0"/>
              </a:rPr>
              <a:t>Andel patienter, der får morfin ud af alle, der får opioider.</a:t>
            </a:r>
          </a:p>
          <a:p>
            <a:pPr lvl="2"/>
            <a:r>
              <a:rPr lang="da-DK" sz="1600" b="1">
                <a:cs typeface="Calibri"/>
              </a:rPr>
              <a:t>Målepunkt 2: </a:t>
            </a:r>
            <a:r>
              <a:rPr lang="da-DK" sz="1800">
                <a:effectLst/>
                <a:latin typeface="Calibri" panose="020F0502020204030204" pitchFamily="34" charset="0"/>
                <a:ea typeface="Calibri" panose="020F0502020204030204" pitchFamily="34" charset="0"/>
              </a:rPr>
              <a:t>Andel patienter i behandling med </a:t>
            </a:r>
            <a:r>
              <a:rPr lang="da-DK" sz="1800" err="1">
                <a:effectLst/>
                <a:latin typeface="Calibri" panose="020F0502020204030204" pitchFamily="34" charset="0"/>
                <a:ea typeface="Calibri" panose="020F0502020204030204" pitchFamily="34" charset="0"/>
              </a:rPr>
              <a:t>tramadol</a:t>
            </a:r>
            <a:r>
              <a:rPr lang="da-DK" sz="1800">
                <a:effectLst/>
                <a:latin typeface="Calibri" panose="020F0502020204030204" pitchFamily="34" charset="0"/>
                <a:ea typeface="Calibri" panose="020F0502020204030204" pitchFamily="34" charset="0"/>
              </a:rPr>
              <a:t> ud af alle, der får opioider.</a:t>
            </a:r>
            <a:endParaRPr lang="da-DK" sz="1600" b="1">
              <a:cs typeface="Calibri"/>
            </a:endParaRPr>
          </a:p>
          <a:p>
            <a:pPr marL="914400" lvl="1" indent="-457200">
              <a:buFont typeface="+mj-lt"/>
              <a:buAutoNum type="arabicPeriod"/>
            </a:pPr>
            <a:r>
              <a:rPr lang="da-DK" sz="2000" b="1">
                <a:cs typeface="Calibri"/>
              </a:rPr>
              <a:t>Grupperne udfylder plan for implementering </a:t>
            </a:r>
          </a:p>
          <a:p>
            <a:pPr marL="914400" lvl="1" indent="-457200">
              <a:buFont typeface="+mj-lt"/>
              <a:buAutoNum type="arabicPeriod"/>
            </a:pPr>
            <a:r>
              <a:rPr lang="da-DK" sz="2000" b="1">
                <a:cs typeface="Calibri"/>
              </a:rPr>
              <a:t>Plenum: Del med hinanden hvad I vil ændre ?</a:t>
            </a:r>
          </a:p>
          <a:p>
            <a:pPr marL="914400" lvl="1" indent="-457200">
              <a:buFont typeface="+mj-lt"/>
              <a:buAutoNum type="arabicPeriod"/>
            </a:pPr>
            <a:r>
              <a:rPr lang="da-DK" sz="2000" b="1">
                <a:cs typeface="Calibri"/>
              </a:rPr>
              <a:t>Plenum: Hvordan følger vi op? </a:t>
            </a:r>
          </a:p>
          <a:p>
            <a:pPr marL="457200" indent="-457200">
              <a:buFont typeface="+mj-lt"/>
              <a:buAutoNum type="arabicPeriod"/>
            </a:pPr>
            <a:endParaRPr lang="da-DK" sz="4200" b="1">
              <a:cs typeface="Calibri"/>
            </a:endParaRPr>
          </a:p>
          <a:p>
            <a:pPr marL="0" indent="0">
              <a:buNone/>
            </a:pPr>
            <a:r>
              <a:rPr lang="da-DK" sz="2400" b="1">
                <a:cs typeface="Calibri"/>
              </a:rPr>
              <a:t>Samlet tid: 60 min. herunder</a:t>
            </a:r>
          </a:p>
          <a:p>
            <a:pPr marL="0" indent="0">
              <a:lnSpc>
                <a:spcPct val="110000"/>
              </a:lnSpc>
              <a:buNone/>
            </a:pPr>
            <a:r>
              <a:rPr lang="da-DK" sz="2000" b="1">
                <a:cs typeface="Calibri"/>
              </a:rPr>
              <a:t>Gruppearbejde 10 + 20 min.</a:t>
            </a:r>
          </a:p>
          <a:p>
            <a:pPr marL="0" indent="0">
              <a:buNone/>
            </a:pPr>
            <a:endParaRPr lang="da-DK" sz="4000" b="1">
              <a:cs typeface="Calibri"/>
            </a:endParaRPr>
          </a:p>
        </p:txBody>
      </p:sp>
    </p:spTree>
    <p:extLst>
      <p:ext uri="{BB962C8B-B14F-4D97-AF65-F5344CB8AC3E}">
        <p14:creationId xmlns:p14="http://schemas.microsoft.com/office/powerpoint/2010/main" val="48926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24</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rgbClr val="297A77"/>
                </a:solidFill>
                <a:latin typeface="+mn-lt"/>
              </a:rPr>
              <a:t>Introduktionsvideo (5 min.)</a:t>
            </a:r>
            <a:br>
              <a:rPr lang="da-DK" b="1">
                <a:solidFill>
                  <a:srgbClr val="3C8CFA"/>
                </a:solidFill>
                <a:latin typeface="+mn-lt"/>
              </a:rPr>
            </a:br>
            <a:endParaRPr lang="da-DK" b="1">
              <a:solidFill>
                <a:srgbClr val="3C8CFA"/>
              </a:solidFill>
              <a:latin typeface="+mn-lt"/>
            </a:endParaRPr>
          </a:p>
        </p:txBody>
      </p:sp>
      <p:pic>
        <p:nvPicPr>
          <p:cNvPr id="2" name="Onlinemedier 1" title="Smertebehandling (video 3)">
            <a:hlinkClick r:id="" action="ppaction://media"/>
            <a:extLst>
              <a:ext uri="{FF2B5EF4-FFF2-40B4-BE49-F238E27FC236}">
                <a16:creationId xmlns:a16="http://schemas.microsoft.com/office/drawing/2014/main" id="{4FB10842-0B5D-1DF9-63C2-903F7977C55C}"/>
              </a:ext>
            </a:extLst>
          </p:cNvPr>
          <p:cNvPicPr>
            <a:picLocks noRot="1" noChangeAspect="1"/>
          </p:cNvPicPr>
          <p:nvPr>
            <a:videoFile r:link="rId1"/>
          </p:nvPr>
        </p:nvPicPr>
        <p:blipFill>
          <a:blip r:embed="rId5"/>
          <a:stretch>
            <a:fillRect/>
          </a:stretch>
        </p:blipFill>
        <p:spPr>
          <a:xfrm>
            <a:off x="2482002" y="1225873"/>
            <a:ext cx="8875563" cy="5000317"/>
          </a:xfrm>
          <a:prstGeom prst="rect">
            <a:avLst/>
          </a:prstGeom>
        </p:spPr>
      </p:pic>
    </p:spTree>
    <p:extLst>
      <p:ext uri="{BB962C8B-B14F-4D97-AF65-F5344CB8AC3E}">
        <p14:creationId xmlns:p14="http://schemas.microsoft.com/office/powerpoint/2010/main" val="28072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1084296"/>
          </a:xfrm>
        </p:spPr>
        <p:txBody>
          <a:bodyPr>
            <a:normAutofit fontScale="90000"/>
          </a:bodyPr>
          <a:lstStyle/>
          <a:p>
            <a:r>
              <a:rPr lang="da-DK" b="1">
                <a:solidFill>
                  <a:srgbClr val="297A77"/>
                </a:solidFill>
                <a:latin typeface="+mn-lt"/>
              </a:rPr>
              <a:t>Om valg af præparat</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sp>
        <p:nvSpPr>
          <p:cNvPr id="11" name="Tekstfelt 10">
            <a:extLst>
              <a:ext uri="{FF2B5EF4-FFF2-40B4-BE49-F238E27FC236}">
                <a16:creationId xmlns:a16="http://schemas.microsoft.com/office/drawing/2014/main" id="{ED88AD55-69C2-4624-88C3-C7DA4FA4046B}"/>
              </a:ext>
            </a:extLst>
          </p:cNvPr>
          <p:cNvSpPr txBox="1"/>
          <p:nvPr/>
        </p:nvSpPr>
        <p:spPr>
          <a:xfrm>
            <a:off x="371816" y="1070357"/>
            <a:ext cx="5564003" cy="5601533"/>
          </a:xfrm>
          <a:prstGeom prst="rect">
            <a:avLst/>
          </a:prstGeom>
          <a:noFill/>
          <a:ln>
            <a:solidFill>
              <a:schemeClr val="tx1"/>
            </a:solidFill>
          </a:ln>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ea typeface="+mn-ea"/>
                <a:cs typeface="+mn-cs"/>
              </a:rPr>
              <a:t>Hvad ved vi?</a:t>
            </a:r>
          </a:p>
          <a:p>
            <a:pPr fontAlgn="base"/>
            <a:r>
              <a:rPr lang="da-DK" sz="2200"/>
              <a:t>Opioidbehandling forbeholdes akutte smerter, cancersmerter og i livets sidste fase.  </a:t>
            </a:r>
          </a:p>
          <a:p>
            <a:pPr fontAlgn="base"/>
            <a:endParaRPr lang="da-DK" sz="2200"/>
          </a:p>
          <a:p>
            <a:pPr fontAlgn="base"/>
            <a:r>
              <a:rPr lang="da-DK" sz="2200"/>
              <a:t>Depotmorfin giver bedre døgndækning, færre gennembrudssmerter og mindre euforiserende effekt.  </a:t>
            </a:r>
          </a:p>
          <a:p>
            <a:pPr fontAlgn="base"/>
            <a:endParaRPr lang="da-DK" sz="2200"/>
          </a:p>
          <a:p>
            <a:pPr fontAlgn="base"/>
            <a:r>
              <a:rPr lang="da-DK" sz="2200"/>
              <a:t>Plastre bør kun anvendes, når oralt indtag ikke er muligt. Obs på udfordring ved dosering pga. nedsat nyrefunktion (</a:t>
            </a:r>
            <a:r>
              <a:rPr lang="da-DK" sz="2200" err="1"/>
              <a:t>eGFR</a:t>
            </a:r>
            <a:r>
              <a:rPr lang="da-DK" sz="2200"/>
              <a:t> &lt; 30 ml/min.) og  øget hudtemperatur (feber).  </a:t>
            </a:r>
          </a:p>
          <a:p>
            <a:pPr fontAlgn="base"/>
            <a:endParaRPr lang="da-DK" sz="2200"/>
          </a:p>
          <a:p>
            <a:pPr fontAlgn="base"/>
            <a:r>
              <a:rPr lang="da-DK" sz="2200"/>
              <a:t>Der skelnes ikke længere ml. stærke og svage opioider. Alle er stærke og afhængighedsskabende. </a:t>
            </a:r>
            <a:endParaRPr kumimoji="0" lang="da-DK" sz="2200" b="1" i="0" u="none" strike="noStrike" kern="1200" cap="none" spc="0" normalizeH="0" baseline="0" noProof="0">
              <a:ln>
                <a:noFill/>
              </a:ln>
              <a:solidFill>
                <a:srgbClr val="3C8CFA"/>
              </a:solidFill>
              <a:effectLst/>
              <a:uLnTx/>
              <a:uFillTx/>
              <a:ea typeface="+mn-ea"/>
              <a:cs typeface="+mn-cs"/>
            </a:endParaRPr>
          </a:p>
        </p:txBody>
      </p:sp>
      <p:sp>
        <p:nvSpPr>
          <p:cNvPr id="14" name="Tekstfelt 13">
            <a:extLst>
              <a:ext uri="{FF2B5EF4-FFF2-40B4-BE49-F238E27FC236}">
                <a16:creationId xmlns:a16="http://schemas.microsoft.com/office/drawing/2014/main" id="{9C7ACEFE-7939-432F-958F-B7BD9C5C10F7}"/>
              </a:ext>
            </a:extLst>
          </p:cNvPr>
          <p:cNvSpPr txBox="1"/>
          <p:nvPr/>
        </p:nvSpPr>
        <p:spPr>
          <a:xfrm>
            <a:off x="6256183" y="1070357"/>
            <a:ext cx="3445268" cy="4549835"/>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ea typeface="+mn-ea"/>
                <a:cs typeface="+mn-cs"/>
              </a:rPr>
              <a:t>Hvad anbefales?</a:t>
            </a:r>
          </a:p>
          <a:p>
            <a:pPr fontAlgn="base"/>
            <a:r>
              <a:rPr lang="da-DK" sz="2800" b="1"/>
              <a:t>Morfin er førstevalgs opioid!</a:t>
            </a:r>
            <a:r>
              <a:rPr lang="da-DK" sz="2800"/>
              <a:t> </a:t>
            </a:r>
          </a:p>
          <a:p>
            <a:pPr marL="342900" indent="-342900" fontAlgn="base">
              <a:lnSpc>
                <a:spcPct val="150000"/>
              </a:lnSpc>
              <a:buFont typeface="Arial" panose="020B0604020202020204" pitchFamily="34" charset="0"/>
              <a:buChar char="•"/>
            </a:pPr>
            <a:r>
              <a:rPr lang="da-DK" sz="2800"/>
              <a:t>Vælg depotopioid. </a:t>
            </a:r>
          </a:p>
          <a:p>
            <a:pPr marL="342900" indent="-342900" fontAlgn="base">
              <a:lnSpc>
                <a:spcPct val="150000"/>
              </a:lnSpc>
              <a:buFont typeface="Arial" panose="020B0604020202020204" pitchFamily="34" charset="0"/>
              <a:buChar char="•"/>
            </a:pPr>
            <a:r>
              <a:rPr lang="da-DK" sz="2800"/>
              <a:t>Anvend oral behandling. </a:t>
            </a:r>
          </a:p>
          <a:p>
            <a:pPr marL="342900" indent="-342900" fontAlgn="base">
              <a:lnSpc>
                <a:spcPct val="150000"/>
              </a:lnSpc>
              <a:buFont typeface="Arial" panose="020B0604020202020204" pitchFamily="34" charset="0"/>
              <a:buChar char="•"/>
            </a:pPr>
            <a:r>
              <a:rPr lang="da-DK" sz="2800"/>
              <a:t>Brug kun ét opioid. </a:t>
            </a:r>
          </a:p>
          <a:p>
            <a:pPr marL="342900" indent="-342900" fontAlgn="base">
              <a:lnSpc>
                <a:spcPct val="150000"/>
              </a:lnSpc>
              <a:buFont typeface="Arial" panose="020B0604020202020204" pitchFamily="34" charset="0"/>
              <a:buChar char="•"/>
            </a:pPr>
            <a:r>
              <a:rPr lang="da-DK" sz="2800"/>
              <a:t>Husk </a:t>
            </a:r>
            <a:r>
              <a:rPr lang="da-DK" sz="2800" err="1"/>
              <a:t>laksantia</a:t>
            </a:r>
            <a:r>
              <a:rPr lang="da-DK" sz="2800"/>
              <a:t>. </a:t>
            </a:r>
            <a:endParaRPr kumimoji="0" lang="da-DK" sz="2800" b="0" i="0" u="none" strike="noStrike" kern="1200" cap="none" spc="0" normalizeH="0" baseline="0" noProof="0">
              <a:ln>
                <a:noFill/>
              </a:ln>
              <a:solidFill>
                <a:srgbClr val="000000"/>
              </a:solidFill>
              <a:effectLst/>
              <a:uLnTx/>
              <a:uFillTx/>
              <a:ea typeface="+mn-ea"/>
              <a:cs typeface="+mn-cs"/>
            </a:endParaRPr>
          </a:p>
        </p:txBody>
      </p:sp>
    </p:spTree>
    <p:extLst>
      <p:ext uri="{BB962C8B-B14F-4D97-AF65-F5344CB8AC3E}">
        <p14:creationId xmlns:p14="http://schemas.microsoft.com/office/powerpoint/2010/main" val="343241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D0B096-6529-4FCD-8517-73539119FF11}"/>
              </a:ext>
            </a:extLst>
          </p:cNvPr>
          <p:cNvSpPr txBox="1">
            <a:spLocks/>
          </p:cNvSpPr>
          <p:nvPr/>
        </p:nvSpPr>
        <p:spPr>
          <a:xfrm>
            <a:off x="268941" y="191595"/>
            <a:ext cx="11789499" cy="822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a-DK" sz="2800" b="1">
                <a:solidFill>
                  <a:srgbClr val="297A77"/>
                </a:solidFill>
                <a:latin typeface="+mn-lt"/>
              </a:rPr>
              <a:t>Målepunkt 1 og 2: Morfin og </a:t>
            </a:r>
            <a:r>
              <a:rPr lang="da-DK" sz="2800" b="1" err="1">
                <a:solidFill>
                  <a:srgbClr val="297A77"/>
                </a:solidFill>
                <a:latin typeface="+mn-lt"/>
              </a:rPr>
              <a:t>Tramadol</a:t>
            </a:r>
            <a:r>
              <a:rPr lang="da-DK" sz="2800" b="1">
                <a:solidFill>
                  <a:srgbClr val="297A77"/>
                </a:solidFill>
                <a:latin typeface="+mn-lt"/>
              </a:rPr>
              <a:t> som andel af alle opioid recepter, DDD</a:t>
            </a:r>
          </a:p>
        </p:txBody>
      </p:sp>
      <p:pic>
        <p:nvPicPr>
          <p:cNvPr id="9" name="Billede 8">
            <a:extLst>
              <a:ext uri="{FF2B5EF4-FFF2-40B4-BE49-F238E27FC236}">
                <a16:creationId xmlns:a16="http://schemas.microsoft.com/office/drawing/2014/main" id="{B6017201-F0E8-4D29-BE42-33A3CDD2C922}"/>
              </a:ext>
            </a:extLst>
          </p:cNvPr>
          <p:cNvPicPr>
            <a:picLocks noChangeAspect="1"/>
          </p:cNvPicPr>
          <p:nvPr/>
        </p:nvPicPr>
        <p:blipFill>
          <a:blip r:embed="rId3"/>
          <a:stretch>
            <a:fillRect/>
          </a:stretch>
        </p:blipFill>
        <p:spPr>
          <a:xfrm>
            <a:off x="11002727" y="5615750"/>
            <a:ext cx="932769" cy="951058"/>
          </a:xfrm>
          <a:prstGeom prst="rect">
            <a:avLst/>
          </a:prstGeom>
        </p:spPr>
      </p:pic>
      <p:sp>
        <p:nvSpPr>
          <p:cNvPr id="7" name="Tekstfelt 6">
            <a:extLst>
              <a:ext uri="{FF2B5EF4-FFF2-40B4-BE49-F238E27FC236}">
                <a16:creationId xmlns:a16="http://schemas.microsoft.com/office/drawing/2014/main" id="{F65455F4-33BE-428B-A333-7630086A088A}"/>
              </a:ext>
            </a:extLst>
          </p:cNvPr>
          <p:cNvSpPr txBox="1"/>
          <p:nvPr/>
        </p:nvSpPr>
        <p:spPr>
          <a:xfrm>
            <a:off x="8948727" y="1930026"/>
            <a:ext cx="3109714" cy="923330"/>
          </a:xfrm>
          <a:prstGeom prst="rect">
            <a:avLst/>
          </a:prstGeom>
          <a:noFill/>
          <a:ln w="25400">
            <a:solidFill>
              <a:schemeClr val="tx1"/>
            </a:solidFill>
          </a:ln>
        </p:spPr>
        <p:txBody>
          <a:bodyPr wrap="square" rtlCol="0">
            <a:spAutoFit/>
          </a:bodyPr>
          <a:lstStyle/>
          <a:p>
            <a:r>
              <a:rPr lang="da-DK"/>
              <a:t>Udregning </a:t>
            </a:r>
            <a:r>
              <a:rPr lang="da-DK" err="1"/>
              <a:t>udfra</a:t>
            </a:r>
            <a:r>
              <a:rPr lang="da-DK"/>
              <a:t> DDD:</a:t>
            </a:r>
          </a:p>
          <a:p>
            <a:r>
              <a:rPr lang="da-DK"/>
              <a:t>Morfin: 944/5.697 = 16,5% </a:t>
            </a:r>
          </a:p>
          <a:p>
            <a:r>
              <a:rPr lang="da-DK" err="1"/>
              <a:t>Tramadol</a:t>
            </a:r>
            <a:r>
              <a:rPr lang="da-DK"/>
              <a:t>: 2.016/5.697 = 35%	</a:t>
            </a:r>
          </a:p>
        </p:txBody>
      </p:sp>
      <p:graphicFrame>
        <p:nvGraphicFramePr>
          <p:cNvPr id="2" name="Diagram 1">
            <a:extLst>
              <a:ext uri="{FF2B5EF4-FFF2-40B4-BE49-F238E27FC236}">
                <a16:creationId xmlns:a16="http://schemas.microsoft.com/office/drawing/2014/main" id="{A8A63EF1-0B94-6D07-6EEF-5932E2E28E3D}"/>
              </a:ext>
            </a:extLst>
          </p:cNvPr>
          <p:cNvGraphicFramePr>
            <a:graphicFrameLocks/>
          </p:cNvGraphicFramePr>
          <p:nvPr>
            <p:extLst>
              <p:ext uri="{D42A27DB-BD31-4B8C-83A1-F6EECF244321}">
                <p14:modId xmlns:p14="http://schemas.microsoft.com/office/powerpoint/2010/main" val="2312650966"/>
              </p:ext>
            </p:extLst>
          </p:nvPr>
        </p:nvGraphicFramePr>
        <p:xfrm>
          <a:off x="448056" y="1014292"/>
          <a:ext cx="10442448" cy="55525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588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8934" y="549364"/>
            <a:ext cx="10829917" cy="638501"/>
          </a:xfrm>
        </p:spPr>
        <p:txBody>
          <a:bodyPr>
            <a:normAutofit/>
          </a:bodyPr>
          <a:lstStyle/>
          <a:p>
            <a:r>
              <a:rPr lang="da-DK" sz="3600" b="1">
                <a:solidFill>
                  <a:srgbClr val="297A77"/>
                </a:solidFill>
                <a:latin typeface="+mn-lt"/>
              </a:rPr>
              <a:t>Spørgsmål til praksisdata</a:t>
            </a:r>
            <a:endParaRPr lang="da-DK" sz="2700"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4146" y="1329561"/>
            <a:ext cx="9278121" cy="4198750"/>
          </a:xfrm>
        </p:spPr>
        <p:txBody>
          <a:bodyPr vert="horz" lIns="91440" tIns="45720" rIns="91440" bIns="45720" rtlCol="0" anchor="t">
            <a:normAutofit/>
          </a:bodyPr>
          <a:lstStyle/>
          <a:p>
            <a:pPr marL="0" indent="0">
              <a:buNone/>
            </a:pPr>
            <a:endParaRPr lang="da-DK" sz="2400" b="1">
              <a:solidFill>
                <a:srgbClr val="297A77"/>
              </a:solidFill>
              <a:ea typeface="+mj-ea"/>
              <a:cs typeface="+mj-cs"/>
            </a:endParaRPr>
          </a:p>
          <a:p>
            <a:pPr marL="0" indent="0">
              <a:buNone/>
            </a:pPr>
            <a:r>
              <a:rPr lang="da-DK" sz="3100" b="1">
                <a:solidFill>
                  <a:srgbClr val="297A77"/>
                </a:solidFill>
                <a:ea typeface="+mj-ea"/>
                <a:cs typeface="+mj-cs"/>
              </a:rPr>
              <a:t>Drøft i grupper 10 min.</a:t>
            </a:r>
          </a:p>
          <a:p>
            <a:pPr fontAlgn="base"/>
            <a:r>
              <a:rPr lang="da-DK" sz="2800"/>
              <a:t>Hvilken overvejelser har du om </a:t>
            </a:r>
            <a:r>
              <a:rPr lang="da-DK" sz="2800" err="1"/>
              <a:t>Tramadol</a:t>
            </a:r>
            <a:r>
              <a:rPr lang="da-DK" sz="2800"/>
              <a:t> versus Morfin?   </a:t>
            </a:r>
            <a:endParaRPr lang="da-DK" sz="2800">
              <a:cs typeface="Calibri"/>
            </a:endParaRPr>
          </a:p>
          <a:p>
            <a:pPr fontAlgn="base"/>
            <a:r>
              <a:rPr lang="da-DK" sz="2800"/>
              <a:t>Hvordan er dine erfaringer med sekundære </a:t>
            </a:r>
            <a:r>
              <a:rPr lang="da-DK" sz="2800" err="1"/>
              <a:t>analgetika</a:t>
            </a:r>
            <a:r>
              <a:rPr lang="da-DK" sz="2800"/>
              <a:t>?  </a:t>
            </a:r>
            <a:endParaRPr lang="da-DK" sz="2800">
              <a:cs typeface="Calibri"/>
            </a:endParaRPr>
          </a:p>
          <a:p>
            <a:pPr fontAlgn="base"/>
            <a:r>
              <a:rPr lang="da-DK" sz="2800"/>
              <a:t>Hvilken erfaring har du med at skifte fra korttidsvirkende til depotpræparat hos kroniske smertepatienter?  </a:t>
            </a:r>
            <a:endParaRPr lang="da-DK" sz="2800">
              <a:cs typeface="Calibri"/>
            </a:endParaRPr>
          </a:p>
          <a:p>
            <a:pPr marL="0" indent="0">
              <a:buNone/>
            </a:pPr>
            <a:endParaRPr lang="da-DK" sz="2000"/>
          </a:p>
          <a:p>
            <a:pPr marL="0" indent="0">
              <a:buNone/>
            </a:pPr>
            <a:endParaRPr lang="da-DK" sz="2000"/>
          </a:p>
          <a:p>
            <a:pPr marL="0" indent="0">
              <a:buNone/>
            </a:pPr>
            <a:endParaRPr lang="da-DK" sz="2000"/>
          </a:p>
          <a:p>
            <a:pPr marL="0" indent="0">
              <a:buNone/>
            </a:pPr>
            <a:endParaRPr lang="da-DK" sz="200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11" name="Billede 10">
            <a:extLst>
              <a:ext uri="{FF2B5EF4-FFF2-40B4-BE49-F238E27FC236}">
                <a16:creationId xmlns:a16="http://schemas.microsoft.com/office/drawing/2014/main" id="{C789E2CC-A06F-4D4D-8DB3-00DA6BB09FF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46F21621-0D40-4AAC-B243-AE606F7B57AC}"/>
              </a:ext>
            </a:extLst>
          </p:cNvPr>
          <p:cNvGrpSpPr/>
          <p:nvPr/>
        </p:nvGrpSpPr>
        <p:grpSpPr>
          <a:xfrm>
            <a:off x="548934" y="5550067"/>
            <a:ext cx="4561575" cy="1041248"/>
            <a:chOff x="740775" y="5184942"/>
            <a:chExt cx="4561575" cy="1041248"/>
          </a:xfrm>
        </p:grpSpPr>
        <p:sp>
          <p:nvSpPr>
            <p:cNvPr id="13" name="Tekstfelt 20">
              <a:extLst>
                <a:ext uri="{FF2B5EF4-FFF2-40B4-BE49-F238E27FC236}">
                  <a16:creationId xmlns:a16="http://schemas.microsoft.com/office/drawing/2014/main" id="{451CCDD7-6708-4885-B402-3972237BA62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DC64E52D-A83F-43C2-BCA0-FDF79108E9A1}"/>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4F242966-4A5E-4462-9F58-FC0E728D9E97}"/>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988700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73435" y="270536"/>
            <a:ext cx="10092268" cy="1325563"/>
          </a:xfrm>
        </p:spPr>
        <p:txBody>
          <a:bodyPr>
            <a:normAutofit/>
          </a:bodyPr>
          <a:lstStyle/>
          <a:p>
            <a:r>
              <a:rPr lang="da-DK" sz="4300" b="1">
                <a:solidFill>
                  <a:srgbClr val="297A77"/>
                </a:solidFill>
                <a:latin typeface="+mn-lt"/>
              </a:rPr>
              <a:t>Udfyld implementeringsplanen (20 min.)</a:t>
            </a:r>
            <a:br>
              <a:rPr lang="da-DK" sz="4300" b="1">
                <a:solidFill>
                  <a:srgbClr val="297A77"/>
                </a:solidFill>
                <a:latin typeface="+mn-lt"/>
              </a:rPr>
            </a:br>
            <a:r>
              <a:rPr kumimoji="0" lang="da-DK" sz="2000" b="1" i="0" u="none" strike="noStrike" kern="1200" cap="none" spc="0" normalizeH="0" baseline="0" noProof="0">
                <a:ln>
                  <a:noFill/>
                </a:ln>
                <a:solidFill>
                  <a:srgbClr val="297A77"/>
                </a:solidFill>
                <a:effectLst/>
                <a:uLnTx/>
                <a:uFillTx/>
                <a:latin typeface="Calibri" panose="020F0502020204030204"/>
                <a:ea typeface="+mj-ea"/>
                <a:cs typeface="+mj-cs"/>
              </a:rPr>
              <a:t>Er der potentiale for forandringer?</a:t>
            </a:r>
            <a:endParaRPr lang="da-DK" sz="4300"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3435" y="1535324"/>
            <a:ext cx="9864948" cy="5052140"/>
          </a:xfrm>
        </p:spPr>
        <p:txBody>
          <a:bodyPr>
            <a:normAutofit fontScale="55000" lnSpcReduction="20000"/>
          </a:bodyPr>
          <a:lstStyle/>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3600" b="1">
              <a:solidFill>
                <a:srgbClr val="297A77"/>
              </a:solidFill>
              <a:ea typeface="+mj-ea"/>
              <a:cs typeface="+mj-cs"/>
            </a:endParaRPr>
          </a:p>
          <a:p>
            <a:pPr marL="0" indent="0">
              <a:lnSpc>
                <a:spcPct val="100000"/>
              </a:lnSpc>
              <a:buNone/>
            </a:pPr>
            <a:r>
              <a:rPr lang="da-DK" sz="3600" b="1">
                <a:solidFill>
                  <a:srgbClr val="297A77"/>
                </a:solidFill>
                <a:ea typeface="+mj-ea"/>
                <a:cs typeface="+mj-cs"/>
              </a:rPr>
              <a:t>Udfyld planen på baggrund af det, I har hørt og drøftet på mødet i dag</a:t>
            </a:r>
          </a:p>
          <a:p>
            <a:pPr>
              <a:buClr>
                <a:srgbClr val="297A77"/>
              </a:buClr>
              <a:buSzPct val="105000"/>
            </a:pPr>
            <a:endParaRPr lang="da-DK" sz="3600"/>
          </a:p>
          <a:p>
            <a:pPr>
              <a:buClr>
                <a:srgbClr val="297A77"/>
              </a:buClr>
              <a:buSzPct val="105000"/>
            </a:pPr>
            <a:r>
              <a:rPr lang="da-DK" sz="3600"/>
              <a:t>Er der noget, I vil ændre i praksis?</a:t>
            </a:r>
          </a:p>
          <a:p>
            <a:pPr marL="228600" lvl="1">
              <a:spcBef>
                <a:spcPts val="1000"/>
              </a:spcBef>
              <a:buClr>
                <a:srgbClr val="297A77"/>
              </a:buClr>
              <a:buSzPct val="105000"/>
            </a:pPr>
            <a:r>
              <a:rPr lang="da-DK" sz="3600"/>
              <a:t>Beskriv hvordan, hvem og hvornår ændringerne skal ske. </a:t>
            </a:r>
          </a:p>
          <a:p>
            <a:pPr marL="0" indent="0">
              <a:lnSpc>
                <a:spcPct val="100000"/>
              </a:lnSpc>
              <a:buNone/>
            </a:pPr>
            <a:r>
              <a:rPr lang="da-DK" sz="1800" b="1">
                <a:ea typeface="+mj-ea"/>
                <a:cs typeface="+mj-cs"/>
              </a:rPr>
              <a:t>           </a:t>
            </a:r>
          </a:p>
          <a:p>
            <a:pPr marL="0" indent="0">
              <a:lnSpc>
                <a:spcPct val="100000"/>
              </a:lnSpc>
              <a:buNone/>
            </a:pPr>
            <a:r>
              <a:rPr lang="da-DK" sz="1800" b="1">
                <a:ea typeface="+mj-ea"/>
                <a:cs typeface="+mj-cs"/>
              </a:rPr>
              <a:t>	</a:t>
            </a:r>
            <a:endParaRPr lang="da-DK" sz="18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pic>
        <p:nvPicPr>
          <p:cNvPr id="12" name="Billede 11">
            <a:extLst>
              <a:ext uri="{FF2B5EF4-FFF2-40B4-BE49-F238E27FC236}">
                <a16:creationId xmlns:a16="http://schemas.microsoft.com/office/drawing/2014/main" id="{D639159D-3142-452C-B1BE-1AEFC6FD7356}"/>
              </a:ext>
            </a:extLst>
          </p:cNvPr>
          <p:cNvPicPr>
            <a:picLocks noChangeAspect="1"/>
          </p:cNvPicPr>
          <p:nvPr/>
        </p:nvPicPr>
        <p:blipFill>
          <a:blip r:embed="rId5"/>
          <a:stretch>
            <a:fillRect/>
          </a:stretch>
        </p:blipFill>
        <p:spPr>
          <a:xfrm>
            <a:off x="1304585" y="1465251"/>
            <a:ext cx="7665630" cy="2987834"/>
          </a:xfrm>
          <a:prstGeom prst="rect">
            <a:avLst/>
          </a:prstGeom>
        </p:spPr>
      </p:pic>
    </p:spTree>
    <p:extLst>
      <p:ext uri="{BB962C8B-B14F-4D97-AF65-F5344CB8AC3E}">
        <p14:creationId xmlns:p14="http://schemas.microsoft.com/office/powerpoint/2010/main" val="417639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129149" cy="1325563"/>
          </a:xfrm>
        </p:spPr>
        <p:txBody>
          <a:bodyPr>
            <a:normAutofit/>
          </a:bodyPr>
          <a:lstStyle/>
          <a:p>
            <a:pPr>
              <a:lnSpc>
                <a:spcPct val="70000"/>
              </a:lnSpc>
              <a:spcBef>
                <a:spcPts val="1000"/>
              </a:spcBef>
            </a:pPr>
            <a:r>
              <a:rPr lang="da-DK" b="1">
                <a:solidFill>
                  <a:srgbClr val="297A77"/>
                </a:solidFill>
                <a:latin typeface="+mn-lt"/>
              </a:rPr>
              <a:t>Plenum gennemgang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11200"/>
              <a:t>Hvad har I talt om i grupperne?</a:t>
            </a:r>
          </a:p>
          <a:p>
            <a:pPr>
              <a:lnSpc>
                <a:spcPct val="100000"/>
              </a:lnSpc>
              <a:buClr>
                <a:srgbClr val="297A77"/>
              </a:buClr>
              <a:buSzPct val="105000"/>
            </a:pPr>
            <a:endParaRPr lang="da-DK" sz="7000"/>
          </a:p>
          <a:p>
            <a:pPr marL="342900" lvl="1" indent="-342900">
              <a:lnSpc>
                <a:spcPct val="110000"/>
              </a:lnSpc>
              <a:spcBef>
                <a:spcPts val="1000"/>
              </a:spcBef>
              <a:buClr>
                <a:srgbClr val="297A77"/>
              </a:buClr>
              <a:buSzPct val="105000"/>
              <a:buFont typeface="+mj-lt"/>
              <a:buAutoNum type="arabicPeriod"/>
            </a:pPr>
            <a:r>
              <a:rPr lang="da-DK" sz="9600"/>
              <a:t>Hvilke tiltag er det vigtigst og lettest at gennemføre?</a:t>
            </a:r>
          </a:p>
          <a:p>
            <a:pPr marL="342900" lvl="1" indent="-342900">
              <a:lnSpc>
                <a:spcPct val="110000"/>
              </a:lnSpc>
              <a:spcBef>
                <a:spcPts val="1000"/>
              </a:spcBef>
              <a:buClr>
                <a:srgbClr val="297A77"/>
              </a:buClr>
              <a:buSzPct val="105000"/>
              <a:buFont typeface="+mj-lt"/>
              <a:buAutoNum type="arabicPeriod"/>
            </a:pPr>
            <a:r>
              <a:rPr lang="da-DK" sz="9600"/>
              <a:t>Hvordan kan det ske?</a:t>
            </a:r>
          </a:p>
          <a:p>
            <a:pPr marL="342900" lvl="1" indent="-342900">
              <a:lnSpc>
                <a:spcPct val="110000"/>
              </a:lnSpc>
              <a:spcBef>
                <a:spcPts val="1000"/>
              </a:spcBef>
              <a:buClr>
                <a:srgbClr val="297A77"/>
              </a:buClr>
              <a:buSzPct val="105000"/>
              <a:buFont typeface="+mj-lt"/>
              <a:buAutoNum type="arabicPeriod"/>
            </a:pPr>
            <a:r>
              <a:rPr lang="da-DK" sz="9600"/>
              <a:t>Er der retningslinjer/fraser/andet materiale, der kan deles i gruppen?</a:t>
            </a:r>
          </a:p>
          <a:p>
            <a:pPr marL="342900" lvl="1" indent="-342900">
              <a:lnSpc>
                <a:spcPct val="110000"/>
              </a:lnSpc>
              <a:spcBef>
                <a:spcPts val="1000"/>
              </a:spcBef>
              <a:buClr>
                <a:srgbClr val="297A77"/>
              </a:buClr>
              <a:buSzPct val="105000"/>
              <a:buFont typeface="+mj-lt"/>
              <a:buAutoNum type="arabicPeriod"/>
            </a:pPr>
            <a:r>
              <a:rPr lang="da-DK" sz="9600"/>
              <a:t>Hvad vil I tage med hjem til jeres praksis? </a:t>
            </a:r>
          </a:p>
          <a:p>
            <a:pPr lvl="1">
              <a:lnSpc>
                <a:spcPct val="100000"/>
              </a:lnSpc>
              <a:buClr>
                <a:srgbClr val="297A77"/>
              </a:buClr>
              <a:buSzPct val="105000"/>
            </a:pPr>
            <a:endParaRPr lang="da-DK" sz="2800"/>
          </a:p>
          <a:p>
            <a:pPr>
              <a:lnSpc>
                <a:spcPct val="100000"/>
              </a:lnSpc>
              <a:buClr>
                <a:srgbClr val="297A77"/>
              </a:buClr>
              <a:buSzPct val="105000"/>
            </a:pPr>
            <a:endParaRPr lang="da-DK" sz="3200"/>
          </a:p>
          <a:p>
            <a:pPr>
              <a:lnSpc>
                <a:spcPct val="100000"/>
              </a:lnSpc>
              <a:buClr>
                <a:srgbClr val="297A77"/>
              </a:buClr>
              <a:buSzPct val="105000"/>
            </a:pPr>
            <a:endParaRPr lang="da-DK" sz="3200"/>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89709" y="182662"/>
            <a:ext cx="10612582" cy="709302"/>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2579271485"/>
              </p:ext>
            </p:extLst>
          </p:nvPr>
        </p:nvGraphicFramePr>
        <p:xfrm>
          <a:off x="810253" y="808384"/>
          <a:ext cx="8965741" cy="5049268"/>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15580">
                  <a:extLst>
                    <a:ext uri="{9D8B030D-6E8A-4147-A177-3AD203B41FA5}">
                      <a16:colId xmlns:a16="http://schemas.microsoft.com/office/drawing/2014/main" val="1005526932"/>
                    </a:ext>
                  </a:extLst>
                </a:gridCol>
                <a:gridCol w="7550161">
                  <a:extLst>
                    <a:ext uri="{9D8B030D-6E8A-4147-A177-3AD203B41FA5}">
                      <a16:colId xmlns:a16="http://schemas.microsoft.com/office/drawing/2014/main" val="136780589"/>
                    </a:ext>
                  </a:extLst>
                </a:gridCol>
              </a:tblGrid>
              <a:tr h="581653">
                <a:tc>
                  <a:txBody>
                    <a:bodyPr/>
                    <a:lstStyle/>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a:ln>
                            <a:noFill/>
                          </a:ln>
                          <a:solidFill>
                            <a:schemeClr val="bg1">
                              <a:lumMod val="65000"/>
                            </a:schemeClr>
                          </a:solidFill>
                          <a:effectLst/>
                          <a:latin typeface="+mn-lt"/>
                          <a:ea typeface="+mn-ea"/>
                          <a:cs typeface="+mn-cs"/>
                        </a:rPr>
                        <a:t>OPFØLGNING FRA SIDSTE MØDE</a:t>
                      </a:r>
                    </a:p>
                    <a:p>
                      <a:r>
                        <a:rPr lang="da-DK" sz="1400" b="0" kern="1200">
                          <a:solidFill>
                            <a:schemeClr val="bg1">
                              <a:lumMod val="65000"/>
                            </a:schemeClr>
                          </a:solidFill>
                          <a:effectLst/>
                          <a:latin typeface="+mn-lt"/>
                          <a:ea typeface="+mn-ea"/>
                          <a:cs typeface="+mn-cs"/>
                        </a:rPr>
                        <a:t>Er der sket forandringer i forhold til det, som klyngen har besluttet sig for at følge op på?</a:t>
                      </a:r>
                      <a:endParaRPr lang="da-DK" sz="1400" b="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543251">
                <a:tc>
                  <a:txBody>
                    <a:bodyPr/>
                    <a:lstStyle/>
                    <a:p>
                      <a:pPr algn="ctr">
                        <a:lnSpc>
                          <a:spcPct val="200000"/>
                        </a:lnSpc>
                      </a:pPr>
                      <a:r>
                        <a:rPr lang="da-DK" sz="1600" b="1">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a:solidFill>
                            <a:srgbClr val="297A77"/>
                          </a:solidFill>
                          <a:effectLst/>
                          <a:latin typeface="+mn-lt"/>
                          <a:ea typeface="+mn-ea"/>
                          <a:cs typeface="+mn-cs"/>
                        </a:rPr>
                        <a:t>INTRODUKTION</a:t>
                      </a:r>
                    </a:p>
                    <a:p>
                      <a:r>
                        <a:rPr lang="da-DK" sz="1400" kern="1200">
                          <a:solidFill>
                            <a:schemeClr val="dk1"/>
                          </a:solidFill>
                          <a:effectLst/>
                          <a:latin typeface="+mn-lt"/>
                          <a:ea typeface="+mn-ea"/>
                          <a:cs typeface="+mn-cs"/>
                        </a:rPr>
                        <a:t>Introduktion til mødets emne og brug af ark til mødenoter.</a:t>
                      </a:r>
                      <a:endParaRPr lang="da-DK" sz="140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075975">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600" b="1">
                          <a:ln>
                            <a:noFill/>
                          </a:ln>
                          <a:solidFill>
                            <a:srgbClr val="297A77"/>
                          </a:solidFill>
                        </a:rPr>
                        <a:t>35 min.</a:t>
                      </a:r>
                    </a:p>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a:solidFill>
                            <a:srgbClr val="297A77"/>
                          </a:solidFill>
                          <a:effectLst/>
                          <a:latin typeface="+mn-lt"/>
                          <a:ea typeface="+mn-ea"/>
                          <a:cs typeface="+mn-cs"/>
                        </a:rPr>
                        <a:t>BLOK 1: SIMPLE KRONISKE SMERTER </a:t>
                      </a:r>
                    </a:p>
                    <a:p>
                      <a:r>
                        <a:rPr lang="da-DK" sz="1400" kern="1200">
                          <a:solidFill>
                            <a:schemeClr val="dk1"/>
                          </a:solidFill>
                          <a:effectLst/>
                          <a:latin typeface="+mn-lt"/>
                          <a:ea typeface="+mn-ea"/>
                          <a:cs typeface="+mn-cs"/>
                        </a:rPr>
                        <a:t>Introduktionsvideo.</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a:solidFill>
                            <a:schemeClr val="dk1"/>
                          </a:solidFill>
                          <a:effectLst/>
                          <a:latin typeface="+mn-lt"/>
                          <a:ea typeface="+mn-ea"/>
                          <a:cs typeface="+mn-cs"/>
                        </a:rPr>
                        <a:t>Gennemgang af klyngens data for indløste recepter for opioid og drøftelse med sidemanden.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a:solidFill>
                            <a:schemeClr val="dk1"/>
                          </a:solidFill>
                          <a:effectLst/>
                          <a:latin typeface="+mn-lt"/>
                          <a:ea typeface="+mn-ea"/>
                          <a:cs typeface="+mn-cs"/>
                        </a:rPr>
                        <a:t>Opfølgning i plenum.</a:t>
                      </a:r>
                      <a:endParaRPr lang="da-DK" sz="1400" kern="1200">
                        <a:ln>
                          <a:noFill/>
                        </a:ln>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956422">
                <a:tc>
                  <a:txBody>
                    <a:bodyPr/>
                    <a:lstStyle/>
                    <a:p>
                      <a:pPr algn="ctr">
                        <a:lnSpc>
                          <a:spcPct val="300000"/>
                        </a:lnSpc>
                      </a:pPr>
                      <a:r>
                        <a:rPr lang="da-DK" sz="1600" b="1">
                          <a:ln>
                            <a:noFill/>
                          </a:ln>
                          <a:solidFill>
                            <a:srgbClr val="297A77"/>
                          </a:solidFill>
                        </a:rPr>
                        <a:t>35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2: KOMPLEKSE KRONISKE NON-MALIGNE SMERTER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Introduktionsvideo. Gennemgang af de forskellige rekommandationer og drøftelse med sidemanden.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Opfølgning i plenum.</a:t>
                      </a:r>
                      <a:endParaRPr lang="da-DK" sz="1400" kern="1200" dirty="0">
                        <a:ln>
                          <a:noFill/>
                        </a:ln>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490417">
                <a:tc>
                  <a:txBody>
                    <a:bodyPr/>
                    <a:lstStyle/>
                    <a:p>
                      <a:pPr algn="ctr">
                        <a:lnSpc>
                          <a:spcPct val="150000"/>
                        </a:lnSpc>
                      </a:pPr>
                      <a:r>
                        <a:rPr lang="da-DK" sz="1600" b="1">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600" b="1" kern="1200" dirty="0">
                          <a:solidFill>
                            <a:srgbClr val="297A77"/>
                          </a:solidFill>
                          <a:effectLst/>
                          <a:latin typeface="+mn-lt"/>
                          <a:ea typeface="+mn-ea"/>
                          <a:cs typeface="+mn-cs"/>
                        </a:rPr>
                        <a:t>PAUSE</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079883"/>
                  </a:ext>
                </a:extLst>
              </a:tr>
              <a:tr h="1374856">
                <a:tc>
                  <a:txBody>
                    <a:bodyPr/>
                    <a:lstStyle/>
                    <a:p>
                      <a:pPr algn="ctr">
                        <a:lnSpc>
                          <a:spcPct val="200000"/>
                        </a:lnSpc>
                      </a:pPr>
                      <a:r>
                        <a:rPr lang="da-DK" sz="1600" b="1" kern="1200">
                          <a:solidFill>
                            <a:srgbClr val="297A77"/>
                          </a:solidFill>
                          <a:effectLst/>
                          <a:latin typeface="+mn-lt"/>
                          <a:ea typeface="+mn-ea"/>
                          <a:cs typeface="+mn-cs"/>
                        </a:rPr>
                        <a:t>60 min. </a:t>
                      </a:r>
                      <a:endParaRPr lang="da-DK" sz="1600" b="1">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solidFill>
                            <a:srgbClr val="297A77"/>
                          </a:solidFill>
                          <a:effectLst/>
                          <a:latin typeface="+mn-lt"/>
                          <a:ea typeface="+mn-ea"/>
                          <a:cs typeface="+mn-cs"/>
                        </a:rPr>
                        <a:t>BLOK 3: IMPLEMENTERING OG OPFØLGNING – med udgangspunkt i praksisdata</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Introduktionsvideo. Gruppearbejde om anvendelsen af morfin og </a:t>
                      </a:r>
                      <a:r>
                        <a:rPr lang="da-DK" sz="1400" kern="1200" dirty="0" err="1">
                          <a:solidFill>
                            <a:schemeClr val="dk1"/>
                          </a:solidFill>
                          <a:effectLst/>
                          <a:latin typeface="+mn-lt"/>
                          <a:ea typeface="+mn-ea"/>
                          <a:cs typeface="+mn-cs"/>
                        </a:rPr>
                        <a:t>tramadol</a:t>
                      </a:r>
                      <a:r>
                        <a:rPr lang="da-DK" sz="1400" kern="1200" dirty="0">
                          <a:solidFill>
                            <a:schemeClr val="dk1"/>
                          </a:solidFill>
                          <a:effectLst/>
                          <a:latin typeface="+mn-lt"/>
                          <a:ea typeface="+mn-ea"/>
                          <a:cs typeface="+mn-cs"/>
                        </a:rPr>
                        <a:t> opgjort for egen 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Afslutningsvis drøftes hvilke ændringer, der vil være vigtigst og lettest at gennemføre, og klyngen beslutter, hvordan der skal følges op på dagens møde. </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
        <p:nvSpPr>
          <p:cNvPr id="8" name="Tekstfelt 7">
            <a:extLst>
              <a:ext uri="{FF2B5EF4-FFF2-40B4-BE49-F238E27FC236}">
                <a16:creationId xmlns:a16="http://schemas.microsoft.com/office/drawing/2014/main" id="{0C661940-59EB-4F58-8FA0-EDB18AE2D6C2}"/>
              </a:ext>
            </a:extLst>
          </p:cNvPr>
          <p:cNvSpPr txBox="1"/>
          <p:nvPr/>
        </p:nvSpPr>
        <p:spPr>
          <a:xfrm>
            <a:off x="709913" y="6085586"/>
            <a:ext cx="9214869" cy="646331"/>
          </a:xfrm>
          <a:prstGeom prst="rect">
            <a:avLst/>
          </a:prstGeom>
          <a:noFill/>
        </p:spPr>
        <p:txBody>
          <a:bodyPr wrap="square" rtlCol="0">
            <a:spAutoFit/>
          </a:bodyPr>
          <a:lstStyle/>
          <a:p>
            <a:r>
              <a:rPr lang="da-DK"/>
              <a:t>FØR PAUSEN: I skal IKKE sidde sammen med kolleger </a:t>
            </a:r>
          </a:p>
          <a:p>
            <a:r>
              <a:rPr lang="da-DK"/>
              <a:t>EFTER PAUSEN: Skal I sidde sammen med kolleger/sololæger sidder sammen </a:t>
            </a:r>
          </a:p>
        </p:txBody>
      </p:sp>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 (5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6461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8802599" cy="5023998"/>
          </a:xfrm>
        </p:spPr>
        <p:txBody>
          <a:bodyPr vert="horz" lIns="91440" tIns="45720" rIns="91440" bIns="45720" rtlCol="0" anchor="t">
            <a:normAutofit fontScale="92500" lnSpcReduction="10000"/>
          </a:bodyPr>
          <a:lstStyle/>
          <a:p>
            <a:pPr marL="0" indent="0">
              <a:buNone/>
            </a:pPr>
            <a:endParaRPr lang="da-DK" sz="2800" u="sng" dirty="0">
              <a:cs typeface="Calibri"/>
            </a:endParaRPr>
          </a:p>
          <a:p>
            <a:pPr marL="0" indent="0">
              <a:buNone/>
            </a:pPr>
            <a:r>
              <a:rPr lang="da-DK" sz="2800" u="sng" dirty="0">
                <a:cs typeface="Calibri"/>
              </a:rPr>
              <a:t>Nu udleveres:</a:t>
            </a:r>
          </a:p>
          <a:p>
            <a:pPr>
              <a:lnSpc>
                <a:spcPct val="100000"/>
              </a:lnSpc>
              <a:buClr>
                <a:srgbClr val="297A77"/>
              </a:buClr>
            </a:pPr>
            <a:r>
              <a:rPr lang="da-DK" dirty="0">
                <a:cs typeface="Calibri"/>
              </a:rPr>
              <a:t>Ark til mødenoter: Skriv dine overvejelser og gode ideer ned undervejs og saml op til sidst på mødet. </a:t>
            </a:r>
          </a:p>
          <a:p>
            <a:pPr>
              <a:lnSpc>
                <a:spcPct val="100000"/>
              </a:lnSpc>
              <a:buClr>
                <a:srgbClr val="297A77"/>
              </a:buClr>
            </a:pPr>
            <a:r>
              <a:rPr lang="da-DK" dirty="0">
                <a:cs typeface="Calibri"/>
              </a:rPr>
              <a:t>Uddelingskopier: Datatræk fra </a:t>
            </a:r>
            <a:r>
              <a:rPr lang="da-DK" dirty="0" err="1">
                <a:cs typeface="Calibri"/>
              </a:rPr>
              <a:t>Ordiprax</a:t>
            </a:r>
            <a:r>
              <a:rPr lang="da-DK" dirty="0">
                <a:cs typeface="Calibri"/>
              </a:rPr>
              <a:t>+ med overblik over:</a:t>
            </a:r>
          </a:p>
          <a:p>
            <a:pPr lvl="1">
              <a:buClr>
                <a:srgbClr val="297A77"/>
              </a:buClr>
            </a:pPr>
            <a:r>
              <a:rPr lang="da-DK" dirty="0">
                <a:cs typeface="Calibri"/>
              </a:rPr>
              <a:t>Klyngens udskrivelser på opioider</a:t>
            </a:r>
          </a:p>
          <a:p>
            <a:pPr>
              <a:buClr>
                <a:srgbClr val="297A77"/>
              </a:buClr>
            </a:pPr>
            <a:endParaRPr lang="da-DK"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Uddelingskopier: Datatræk fra </a:t>
            </a:r>
            <a:r>
              <a:rPr lang="da-DK" dirty="0" err="1">
                <a:cs typeface="Calibri"/>
              </a:rPr>
              <a:t>Ordiprax</a:t>
            </a:r>
            <a:r>
              <a:rPr lang="da-DK" dirty="0">
                <a:cs typeface="Calibri"/>
              </a:rPr>
              <a:t>+ med overblik over:</a:t>
            </a:r>
          </a:p>
          <a:p>
            <a:pPr lvl="1">
              <a:buClr>
                <a:srgbClr val="297A77"/>
              </a:buClr>
            </a:pPr>
            <a:r>
              <a:rPr lang="da-DK" dirty="0">
                <a:cs typeface="Calibri"/>
              </a:rPr>
              <a:t>Præparatvalg i klyngen og praksis</a:t>
            </a:r>
            <a:br>
              <a:rPr lang="da-DK" dirty="0">
                <a:cs typeface="Calibri"/>
              </a:rPr>
            </a:br>
            <a:endParaRPr lang="da-DK" dirty="0">
              <a:cs typeface="Calibri"/>
            </a:endParaRPr>
          </a:p>
          <a:p>
            <a:pPr>
              <a:buClr>
                <a:srgbClr val="297A77"/>
              </a:buClr>
            </a:pPr>
            <a:r>
              <a:rPr lang="da-DK"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22882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303380" y="914400"/>
            <a:ext cx="10999937" cy="5340017"/>
          </a:xfrm>
        </p:spPr>
        <p:txBody>
          <a:bodyPr>
            <a:normAutofit fontScale="92500" lnSpcReduction="10000"/>
          </a:bodyPr>
          <a:lstStyle/>
          <a:p>
            <a:r>
              <a:rPr lang="da-DK" dirty="0">
                <a:effectLst/>
                <a:latin typeface="Calibri" panose="020F0502020204030204" pitchFamily="34" charset="0"/>
                <a:ea typeface="Calibri" panose="020F0502020204030204" pitchFamily="34" charset="0"/>
              </a:rPr>
              <a:t>Data kommer fra </a:t>
            </a:r>
            <a:r>
              <a:rPr lang="da-DK" dirty="0" err="1">
                <a:effectLst/>
                <a:latin typeface="Calibri" panose="020F0502020204030204" pitchFamily="34" charset="0"/>
                <a:ea typeface="Calibri" panose="020F0502020204030204" pitchFamily="34" charset="0"/>
              </a:rPr>
              <a:t>Ordiprax</a:t>
            </a:r>
            <a:r>
              <a:rPr lang="da-DK" dirty="0">
                <a:effectLst/>
                <a:latin typeface="Calibri" panose="020F0502020204030204" pitchFamily="34" charset="0"/>
                <a:ea typeface="Calibri" panose="020F0502020204030204" pitchFamily="34" charset="0"/>
              </a:rPr>
              <a:t>+, hvor alle praktiserende læger får overblik over ordinationer i deres praksis og sammenligner opgørelserne med nationale tal og tal for klyngen. </a:t>
            </a:r>
            <a:r>
              <a:rPr lang="da-DK" b="1" dirty="0">
                <a:effectLst/>
                <a:latin typeface="Calibri" panose="020F0502020204030204" pitchFamily="34" charset="0"/>
                <a:ea typeface="Calibri" panose="020F0502020204030204" pitchFamily="34" charset="0"/>
              </a:rPr>
              <a:t> </a:t>
            </a:r>
            <a:endParaRPr lang="da-DK" dirty="0">
              <a:effectLst/>
              <a:latin typeface="Calibri" panose="020F0502020204030204" pitchFamily="34" charset="0"/>
              <a:ea typeface="Calibri" panose="020F0502020204030204" pitchFamily="34" charset="0"/>
            </a:endParaRPr>
          </a:p>
          <a:p>
            <a:endParaRPr lang="da-DK" dirty="0">
              <a:effectLst/>
              <a:latin typeface="Calibri" panose="020F0502020204030204" pitchFamily="34" charset="0"/>
              <a:ea typeface="Calibri" panose="020F0502020204030204" pitchFamily="34" charset="0"/>
            </a:endParaRPr>
          </a:p>
          <a:p>
            <a:r>
              <a:rPr lang="da-DK" dirty="0">
                <a:effectLst/>
                <a:latin typeface="Calibri" panose="020F0502020204030204" pitchFamily="34" charset="0"/>
                <a:ea typeface="Calibri" panose="020F0502020204030204" pitchFamily="34" charset="0"/>
              </a:rPr>
              <a:t>Data i </a:t>
            </a:r>
            <a:r>
              <a:rPr lang="da-DK" dirty="0" err="1">
                <a:effectLst/>
                <a:latin typeface="Calibri" panose="020F0502020204030204" pitchFamily="34" charset="0"/>
                <a:ea typeface="Calibri" panose="020F0502020204030204" pitchFamily="34" charset="0"/>
              </a:rPr>
              <a:t>Ordiprax</a:t>
            </a:r>
            <a:r>
              <a:rPr lang="da-DK" dirty="0">
                <a:effectLst/>
                <a:latin typeface="Calibri" panose="020F0502020204030204" pitchFamily="34" charset="0"/>
                <a:ea typeface="Calibri" panose="020F0502020204030204" pitchFamily="34" charset="0"/>
              </a:rPr>
              <a:t>+ vises for alle patienter, der har indløst mindst én recept på opioider.</a:t>
            </a:r>
          </a:p>
          <a:p>
            <a:pPr lvl="1"/>
            <a:r>
              <a:rPr lang="da-DK" dirty="0">
                <a:effectLst/>
                <a:latin typeface="Calibri" panose="020F0502020204030204" pitchFamily="34" charset="0"/>
                <a:ea typeface="Calibri" panose="020F0502020204030204" pitchFamily="34" charset="0"/>
              </a:rPr>
              <a:t>Det betyder eksempelvis, at den samme person kun vil tælle med én gang uanset antallet af indløste recepter. </a:t>
            </a:r>
          </a:p>
          <a:p>
            <a:pPr lvl="1"/>
            <a:r>
              <a:rPr lang="da-DK" dirty="0">
                <a:latin typeface="Calibri" panose="020F0502020204030204" pitchFamily="34" charset="0"/>
                <a:ea typeface="Calibri" panose="020F0502020204030204" pitchFamily="34" charset="0"/>
              </a:rPr>
              <a:t>Hvis personen har indløst recept på to forskellige præparater af opioider, vil personen tælle med for begge præparater ved optælling fordelt på præparater, men kun én gang for opgørelse af alle opioider</a:t>
            </a:r>
            <a:r>
              <a:rPr lang="da-DK" dirty="0">
                <a:effectLst/>
                <a:latin typeface="Calibri" panose="020F0502020204030204" pitchFamily="34" charset="0"/>
                <a:ea typeface="Calibri" panose="020F0502020204030204" pitchFamily="34" charset="0"/>
              </a:rPr>
              <a:t>.  </a:t>
            </a:r>
          </a:p>
          <a:p>
            <a:endParaRPr lang="da-DK" dirty="0">
              <a:effectLst/>
              <a:latin typeface="Calibri" panose="020F0502020204030204" pitchFamily="34" charset="0"/>
              <a:ea typeface="Calibri" panose="020F0502020204030204" pitchFamily="34" charset="0"/>
            </a:endParaRPr>
          </a:p>
          <a:p>
            <a:r>
              <a:rPr lang="da-DK" dirty="0">
                <a:effectLst/>
                <a:latin typeface="Calibri" panose="020F0502020204030204" pitchFamily="34" charset="0"/>
                <a:ea typeface="Calibri" panose="020F0502020204030204" pitchFamily="34" charset="0"/>
              </a:rPr>
              <a:t>Patientpopulation er begrænset til 25+ årige patienter, og der ses kun </a:t>
            </a:r>
            <a:r>
              <a:rPr lang="da-DK">
                <a:effectLst/>
                <a:latin typeface="Calibri" panose="020F0502020204030204" pitchFamily="34" charset="0"/>
                <a:ea typeface="Calibri" panose="020F0502020204030204" pitchFamily="34" charset="0"/>
              </a:rPr>
              <a:t>på opioider</a:t>
            </a:r>
            <a:endParaRPr lang="da-DK"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3380" y="93441"/>
            <a:ext cx="10797361" cy="921165"/>
          </a:xfrm>
        </p:spPr>
        <p:txBody>
          <a:bodyPr>
            <a:normAutofit/>
          </a:bodyPr>
          <a:lstStyle/>
          <a:p>
            <a:r>
              <a:rPr lang="da-DK" b="1" dirty="0" err="1">
                <a:solidFill>
                  <a:srgbClr val="297A77"/>
                </a:solidFill>
                <a:latin typeface="+mn-lt"/>
              </a:rPr>
              <a:t>Ordiprax</a:t>
            </a:r>
            <a:r>
              <a:rPr lang="da-DK" b="1" dirty="0">
                <a:solidFill>
                  <a:srgbClr val="297A77"/>
                </a:solidFill>
                <a:latin typeface="+mn-lt"/>
              </a:rPr>
              <a:t>+</a:t>
            </a:r>
          </a:p>
        </p:txBody>
      </p:sp>
    </p:spTree>
    <p:extLst>
      <p:ext uri="{BB962C8B-B14F-4D97-AF65-F5344CB8AC3E}">
        <p14:creationId xmlns:p14="http://schemas.microsoft.com/office/powerpoint/2010/main" val="30301652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a:cs typeface="Calibri"/>
              </a:rPr>
              <a:t>Blok 1: Simple kroniske smerter</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r>
              <a:rPr lang="da-DK" sz="2400" b="1">
                <a:cs typeface="Calibri"/>
              </a:rPr>
              <a:t>Samlet tid: 35 min. herunder</a:t>
            </a:r>
          </a:p>
          <a:p>
            <a:pPr marL="0" indent="0">
              <a:buNone/>
            </a:pPr>
            <a:r>
              <a:rPr lang="da-DK" sz="1900" b="1">
                <a:cs typeface="Calibri"/>
              </a:rPr>
              <a:t>Samtale med sidemanden 10 min.</a:t>
            </a:r>
          </a:p>
          <a:p>
            <a:pPr marL="0" indent="0">
              <a:buNone/>
            </a:pPr>
            <a:endParaRPr lang="da-DK" sz="2400" b="1">
              <a:cs typeface="Calibri"/>
            </a:endParaRPr>
          </a:p>
          <a:p>
            <a:pPr marL="0" indent="0">
              <a:buNone/>
            </a:pPr>
            <a:endParaRPr lang="da-DK" sz="2400" b="1">
              <a:cs typeface="Calibri"/>
            </a:endParaRPr>
          </a:p>
          <a:p>
            <a:pPr marL="0" indent="0">
              <a:buNone/>
            </a:pPr>
            <a:r>
              <a:rPr lang="da-DK" sz="2000" b="1">
                <a:cs typeface="Calibri"/>
              </a:rPr>
              <a:t>Her skal I </a:t>
            </a:r>
            <a:r>
              <a:rPr lang="da-DK" sz="2000" b="1" u="sng">
                <a:cs typeface="Calibri"/>
              </a:rPr>
              <a:t>ikke</a:t>
            </a:r>
            <a:r>
              <a:rPr lang="da-DK" sz="2000" b="1">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716338"/>
          </a:xfrm>
        </p:spPr>
        <p:txBody>
          <a:bodyPr>
            <a:normAutofit/>
          </a:bodyPr>
          <a:lstStyle/>
          <a:p>
            <a:r>
              <a:rPr lang="da-DK" b="1" dirty="0">
                <a:solidFill>
                  <a:srgbClr val="297A77"/>
                </a:solidFill>
                <a:latin typeface="+mn-lt"/>
              </a:rPr>
              <a:t>Introduktionsvideo  (4½ min.)</a:t>
            </a:r>
            <a:br>
              <a:rPr lang="da-DK" b="1" dirty="0">
                <a:solidFill>
                  <a:srgbClr val="297A77"/>
                </a:solidFill>
                <a:latin typeface="+mn-lt"/>
              </a:rPr>
            </a:br>
            <a:r>
              <a:rPr lang="da-DK" sz="2400" b="1" dirty="0">
                <a:solidFill>
                  <a:srgbClr val="297A77"/>
                </a:solidFill>
                <a:latin typeface="+mn-lt"/>
              </a:rPr>
              <a:t>v. praktiserende læge og lægemiddelkonsulent Gitte Krogh Madsen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7</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5" name="Onlinemedier 4" title="Smertebehandling (video 1)">
            <a:hlinkClick r:id="" action="ppaction://media"/>
            <a:extLst>
              <a:ext uri="{FF2B5EF4-FFF2-40B4-BE49-F238E27FC236}">
                <a16:creationId xmlns:a16="http://schemas.microsoft.com/office/drawing/2014/main" id="{695B1AD7-C450-13A7-2468-A2202731BB04}"/>
              </a:ext>
            </a:extLst>
          </p:cNvPr>
          <p:cNvPicPr>
            <a:picLocks noRot="1" noChangeAspect="1"/>
          </p:cNvPicPr>
          <p:nvPr>
            <a:videoFile r:link="rId1"/>
          </p:nvPr>
        </p:nvPicPr>
        <p:blipFill>
          <a:blip r:embed="rId5"/>
          <a:stretch>
            <a:fillRect/>
          </a:stretch>
        </p:blipFill>
        <p:spPr>
          <a:xfrm>
            <a:off x="2482002" y="1515510"/>
            <a:ext cx="8405413" cy="4735443"/>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5" y="223631"/>
            <a:ext cx="10515600" cy="1084296"/>
          </a:xfrm>
        </p:spPr>
        <p:txBody>
          <a:bodyPr>
            <a:normAutofit fontScale="90000"/>
          </a:bodyPr>
          <a:lstStyle/>
          <a:p>
            <a:r>
              <a:rPr lang="da-DK" b="1">
                <a:solidFill>
                  <a:srgbClr val="297A77"/>
                </a:solidFill>
                <a:latin typeface="+mn-lt"/>
              </a:rPr>
              <a:t>Om simple kroniske smerter</a:t>
            </a:r>
            <a:br>
              <a:rPr lang="da-DK" b="1">
                <a:solidFill>
                  <a:srgbClr val="297A77"/>
                </a:solidFill>
                <a:latin typeface="+mn-lt"/>
              </a:rPr>
            </a:br>
            <a:endParaRPr lang="da-DK"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8" name="Tekstfelt 7">
            <a:extLst>
              <a:ext uri="{FF2B5EF4-FFF2-40B4-BE49-F238E27FC236}">
                <a16:creationId xmlns:a16="http://schemas.microsoft.com/office/drawing/2014/main" id="{A6348CEE-4536-4784-A3C6-B55C535126FA}"/>
              </a:ext>
            </a:extLst>
          </p:cNvPr>
          <p:cNvSpPr txBox="1"/>
          <p:nvPr/>
        </p:nvSpPr>
        <p:spPr>
          <a:xfrm>
            <a:off x="441874" y="989782"/>
            <a:ext cx="4893276" cy="5601533"/>
          </a:xfrm>
          <a:prstGeom prst="rect">
            <a:avLst/>
          </a:prstGeom>
          <a:noFill/>
          <a:ln>
            <a:solidFill>
              <a:schemeClr val="tx1"/>
            </a:solidFill>
          </a:ln>
        </p:spPr>
        <p:txBody>
          <a:bodyPr wrap="square" lIns="91440" tIns="45720" rIns="91440" bIns="45720" numCol="1"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panose="020F0502020204030204"/>
                <a:ea typeface="+mn-ea"/>
                <a:cs typeface="+mn-cs"/>
              </a:rPr>
              <a:t>Hvad ved vi?</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fontAlgn="base"/>
            <a:r>
              <a:rPr lang="da-DK" sz="2400">
                <a:solidFill>
                  <a:srgbClr val="000000"/>
                </a:solidFill>
              </a:rPr>
              <a:t>Definition: Afgrænsede</a:t>
            </a:r>
            <a:r>
              <a:rPr lang="da-DK" sz="2400" b="0" i="0">
                <a:solidFill>
                  <a:srgbClr val="000000"/>
                </a:solidFill>
                <a:effectLst/>
              </a:rPr>
              <a:t> og afklaret diagnostisk. Ofte degenerativ lidelse. Beskeden psykosocial indvirkning og begrænset påvirkning af aktivitetsniveau og søvn. Målet er smertelindring.  </a:t>
            </a:r>
            <a:endParaRPr lang="da-DK" sz="2400" b="0" i="0">
              <a:solidFill>
                <a:srgbClr val="000000"/>
              </a:solidFill>
              <a:effectLst/>
              <a:cs typeface="Calibri"/>
            </a:endParaRPr>
          </a:p>
          <a:p>
            <a:pPr algn="l" rtl="0" fontAlgn="base"/>
            <a:endParaRPr lang="da-DK" sz="2400" b="0" i="0">
              <a:solidFill>
                <a:srgbClr val="000000"/>
              </a:solidFill>
              <a:effectLst/>
            </a:endParaRPr>
          </a:p>
          <a:p>
            <a:pPr algn="l" rtl="0" fontAlgn="base"/>
            <a:r>
              <a:rPr lang="da-DK" sz="2400" b="0" i="0">
                <a:solidFill>
                  <a:srgbClr val="000000"/>
                </a:solidFill>
                <a:effectLst/>
              </a:rPr>
              <a:t>Bør oftest håndteres med aktivitetsregulering og behovstyret smertemedicin </a:t>
            </a:r>
            <a:endParaRPr lang="da-DK" sz="2400" b="0" i="0">
              <a:solidFill>
                <a:srgbClr val="000000"/>
              </a:solidFill>
              <a:effectLst/>
              <a:cs typeface="Calibri"/>
            </a:endParaRPr>
          </a:p>
          <a:p>
            <a:pPr algn="l" rtl="0" fontAlgn="base"/>
            <a:r>
              <a:rPr lang="da-DK" sz="2400" b="0" i="0">
                <a:solidFill>
                  <a:srgbClr val="000000"/>
                </a:solidFill>
                <a:effectLst/>
              </a:rPr>
              <a:t>(Aktivitetsudløste smerter reguleres primært ved non-farmakologisk behandling). </a:t>
            </a:r>
            <a:endParaRPr lang="da-DK" sz="2400" b="0" i="0">
              <a:solidFill>
                <a:srgbClr val="000000"/>
              </a:solidFill>
              <a:effectLst/>
              <a:cs typeface="Calibri"/>
            </a:endParaRPr>
          </a:p>
        </p:txBody>
      </p:sp>
      <p:sp>
        <p:nvSpPr>
          <p:cNvPr id="11" name="Tekstfelt 10">
            <a:extLst>
              <a:ext uri="{FF2B5EF4-FFF2-40B4-BE49-F238E27FC236}">
                <a16:creationId xmlns:a16="http://schemas.microsoft.com/office/drawing/2014/main" id="{FF453850-0930-4343-AB6A-F62963494B02}"/>
              </a:ext>
            </a:extLst>
          </p:cNvPr>
          <p:cNvSpPr txBox="1"/>
          <p:nvPr/>
        </p:nvSpPr>
        <p:spPr>
          <a:xfrm>
            <a:off x="5586821" y="989782"/>
            <a:ext cx="4168629" cy="3016210"/>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297A77"/>
                </a:solidFill>
                <a:effectLst/>
                <a:uLnTx/>
                <a:uFillTx/>
                <a:latin typeface="Calibri" panose="020F0502020204030204" pitchFamily="34" charset="0"/>
                <a:ea typeface="+mn-ea"/>
                <a:cs typeface="+mn-cs"/>
              </a:rPr>
              <a:t>Hvad anbefales?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342900" indent="-342900" algn="l" rtl="0" fontAlgn="base">
              <a:buFont typeface="Wingdings" panose="05000000000000000000" pitchFamily="2" charset="2"/>
              <a:buChar char="§"/>
            </a:pPr>
            <a:r>
              <a:rPr lang="da-DK" sz="2400" b="0" i="0">
                <a:solidFill>
                  <a:srgbClr val="000000"/>
                </a:solidFill>
                <a:effectLst/>
              </a:rPr>
              <a:t>Paracetamol og eller NSAID brug i under 15 dage pr. måned. </a:t>
            </a:r>
          </a:p>
          <a:p>
            <a:pPr marL="342900" indent="-342900" algn="l" rtl="0" fontAlgn="base">
              <a:buFont typeface="Wingdings" panose="05000000000000000000" pitchFamily="2" charset="2"/>
              <a:buChar char="§"/>
            </a:pPr>
            <a:endParaRPr lang="da-DK" sz="2400" b="0" i="0">
              <a:solidFill>
                <a:srgbClr val="000000"/>
              </a:solidFill>
              <a:effectLst/>
            </a:endParaRPr>
          </a:p>
          <a:p>
            <a:pPr marL="342900" indent="-342900" algn="l" rtl="0" fontAlgn="base">
              <a:buFont typeface="Wingdings" panose="05000000000000000000" pitchFamily="2" charset="2"/>
              <a:buChar char="§"/>
            </a:pPr>
            <a:r>
              <a:rPr lang="da-DK" sz="2400" b="0" i="0">
                <a:solidFill>
                  <a:srgbClr val="000000"/>
                </a:solidFill>
                <a:effectLst/>
              </a:rPr>
              <a:t>Korttidsvirkende opioid kan være nødvendig i få dage.  </a:t>
            </a:r>
          </a:p>
        </p:txBody>
      </p:sp>
    </p:spTree>
    <p:extLst>
      <p:ext uri="{BB962C8B-B14F-4D97-AF65-F5344CB8AC3E}">
        <p14:creationId xmlns:p14="http://schemas.microsoft.com/office/powerpoint/2010/main" val="22674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1972" y="225263"/>
            <a:ext cx="11588387" cy="951059"/>
          </a:xfrm>
        </p:spPr>
        <p:txBody>
          <a:bodyPr>
            <a:normAutofit fontScale="90000"/>
          </a:bodyPr>
          <a:lstStyle/>
          <a:p>
            <a:r>
              <a:rPr lang="da-DK" sz="2800" b="1" i="0" dirty="0">
                <a:solidFill>
                  <a:srgbClr val="297A77"/>
                </a:solidFill>
                <a:effectLst/>
                <a:latin typeface="Calibri" panose="020F0502020204030204" pitchFamily="34" charset="0"/>
              </a:rPr>
              <a:t>Antal patienter pr. 1.000 sikrede, 25+ år, der har fået recept på opioid i det sidste år</a:t>
            </a:r>
            <a:br>
              <a:rPr lang="da-DK" sz="2800" b="1" i="0" dirty="0">
                <a:solidFill>
                  <a:srgbClr val="297A77"/>
                </a:solidFill>
                <a:effectLst/>
                <a:latin typeface="Calibri" panose="020F0502020204030204" pitchFamily="34" charset="0"/>
              </a:rPr>
            </a:br>
            <a:r>
              <a:rPr lang="da-DK" sz="2200" b="1" i="0" dirty="0">
                <a:solidFill>
                  <a:srgbClr val="297A77"/>
                </a:solidFill>
                <a:effectLst/>
                <a:latin typeface="Calibri" panose="020F0502020204030204" pitchFamily="34" charset="0"/>
              </a:rPr>
              <a:t>Periode:</a:t>
            </a:r>
            <a:endParaRPr lang="da-DK" sz="2200" b="1" dirty="0">
              <a:solidFill>
                <a:srgbClr val="297A77"/>
              </a:solidFill>
              <a:highlight>
                <a:srgbClr val="FFFF00"/>
              </a:highlight>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p:txBody>
          <a:bodyPr/>
          <a:lstStyle/>
          <a:p>
            <a:fld id="{35A134F1-CBA3-4D22-9E5C-0449853882F4}" type="slidenum">
              <a:rPr lang="da-DK" altLang="en-US" smtClean="0"/>
              <a:pPr/>
              <a:t>9</a:t>
            </a:fld>
            <a:endParaRPr lang="da-DK" altLang="en-US"/>
          </a:p>
        </p:txBody>
      </p:sp>
      <p:graphicFrame>
        <p:nvGraphicFramePr>
          <p:cNvPr id="3" name="Diagram 2">
            <a:extLst>
              <a:ext uri="{FF2B5EF4-FFF2-40B4-BE49-F238E27FC236}">
                <a16:creationId xmlns:a16="http://schemas.microsoft.com/office/drawing/2014/main" id="{21528E80-C8A5-4355-B3D8-E043B316B55F}"/>
              </a:ext>
            </a:extLst>
          </p:cNvPr>
          <p:cNvGraphicFramePr>
            <a:graphicFrameLocks/>
          </p:cNvGraphicFramePr>
          <p:nvPr>
            <p:extLst>
              <p:ext uri="{D42A27DB-BD31-4B8C-83A1-F6EECF244321}">
                <p14:modId xmlns:p14="http://schemas.microsoft.com/office/powerpoint/2010/main" val="2886148807"/>
              </p:ext>
            </p:extLst>
          </p:nvPr>
        </p:nvGraphicFramePr>
        <p:xfrm>
          <a:off x="221973" y="1271015"/>
          <a:ext cx="11588386" cy="5361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26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7209085db3491b71b79095df8ec674c">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bed6180042704d202f7bc024a658cf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Props1.xml><?xml version="1.0" encoding="utf-8"?>
<ds:datastoreItem xmlns:ds="http://schemas.openxmlformats.org/officeDocument/2006/customXml" ds:itemID="{42777CF2-95F2-4FBD-8241-E9C684812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7465785F-4359-4F84-AFAE-EB7B727BC3AA}">
  <ds:schemaRefs>
    <ds:schemaRef ds:uri="http://purl.org/dc/elements/1.1/"/>
    <ds:schemaRef ds:uri="http://www.w3.org/XML/1998/namespace"/>
    <ds:schemaRef ds:uri="http://purl.org/dc/dcmitype/"/>
    <ds:schemaRef ds:uri="dc93761f-51ef-4530-9f5e-6cc80128209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658e924a-6452-4f30-ad3a-cb624d28ad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3400</Words>
  <Application>Microsoft Office PowerPoint</Application>
  <PresentationFormat>Widescreen</PresentationFormat>
  <Paragraphs>430</Paragraphs>
  <Slides>31</Slides>
  <Notes>31</Notes>
  <HiddenSlides>0</HiddenSlides>
  <MMClips>3</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31</vt:i4>
      </vt:variant>
    </vt:vector>
  </HeadingPairs>
  <TitlesOfParts>
    <vt:vector size="36" baseType="lpstr">
      <vt:lpstr>Arial</vt:lpstr>
      <vt:lpstr>Calibri</vt:lpstr>
      <vt:lpstr>Calibri Light</vt:lpstr>
      <vt:lpstr>Wingdings</vt:lpstr>
      <vt:lpstr>Office Theme</vt:lpstr>
      <vt:lpstr>Klyngenavn   Smertebehandling   Klyngemøde d. xx.xx.xxxx          </vt:lpstr>
      <vt:lpstr>Formål med dagens møde </vt:lpstr>
      <vt:lpstr>Program for dagens møde</vt:lpstr>
      <vt:lpstr>Materialer</vt:lpstr>
      <vt:lpstr>Ordiprax+</vt:lpstr>
      <vt:lpstr>BLOK 1: BE</vt:lpstr>
      <vt:lpstr>Introduktionsvideo  (4½ min.) v. praktiserende læge og lægemiddelkonsulent Gitte Krogh Madsen </vt:lpstr>
      <vt:lpstr>Om simple kroniske smerter </vt:lpstr>
      <vt:lpstr>Antal patienter pr. 1.000 sikrede, 25+ år, der har fået recept på opioid i det sidste år Periode:</vt:lpstr>
      <vt:lpstr>Antal DDD pr. 1.000 sikrede, 25+ år, der har indløst en recept på opioider det seneste år Periode:</vt:lpstr>
      <vt:lpstr>Antal patienter pr. 1.000 sikrede, 25+ år, der har fået opioid i 3 mdr. eller mere i det seneste kalenderår Periode: 1. januar 2024 – 31. december 2024</vt:lpstr>
      <vt:lpstr>Spørgsmål til simple kroniske smerter </vt:lpstr>
      <vt:lpstr>Notér i mødenoter (5 min.) </vt:lpstr>
      <vt:lpstr>PowerPoint-præsentation</vt:lpstr>
      <vt:lpstr>PowerPoint-præsentation</vt:lpstr>
      <vt:lpstr>Om komplekse kroniske non-maligne smerter </vt:lpstr>
      <vt:lpstr>Om komplekse kroniske non-maligne smerter </vt:lpstr>
      <vt:lpstr>Om komplekse kroniske non-maligne smerter </vt:lpstr>
      <vt:lpstr>Spørgsmål til komplekse kroniske non-maligne smerter  </vt:lpstr>
      <vt:lpstr>Plenum gennemgang (10 min.)</vt:lpstr>
      <vt:lpstr>Notér i mødenoter (5 min.) </vt:lpstr>
      <vt:lpstr>PowerPoint-præsentation</vt:lpstr>
      <vt:lpstr>PowerPoint-præsentation</vt:lpstr>
      <vt:lpstr>PowerPoint-præsentation</vt:lpstr>
      <vt:lpstr>Om valg af præparat </vt:lpstr>
      <vt:lpstr>PowerPoint-præsentation</vt:lpstr>
      <vt:lpstr>Spørgsmål til praksisdata</vt:lpstr>
      <vt:lpstr>Udfyld implementeringsplanen (20 min.) Er der potentiale for forandringer?</vt:lpstr>
      <vt:lpstr>Plenum gennemgang (15 min.)</vt:lpstr>
      <vt:lpstr>Opsamling og opfølgning (5 min.)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Clara Porsdal</cp:lastModifiedBy>
  <cp:revision>5</cp:revision>
  <cp:lastPrinted>2022-02-15T12:55:44Z</cp:lastPrinted>
  <dcterms:created xsi:type="dcterms:W3CDTF">2018-05-04T12:52:03Z</dcterms:created>
  <dcterms:modified xsi:type="dcterms:W3CDTF">2025-05-13T07:31:53Z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