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622" r:id="rId5"/>
    <p:sldId id="731" r:id="rId6"/>
    <p:sldId id="841" r:id="rId7"/>
    <p:sldId id="826" r:id="rId8"/>
    <p:sldId id="732" r:id="rId9"/>
    <p:sldId id="809" r:id="rId10"/>
    <p:sldId id="782" r:id="rId11"/>
    <p:sldId id="734" r:id="rId12"/>
    <p:sldId id="770" r:id="rId13"/>
    <p:sldId id="769" r:id="rId14"/>
    <p:sldId id="755" r:id="rId15"/>
    <p:sldId id="828" r:id="rId16"/>
    <p:sldId id="803" r:id="rId17"/>
    <p:sldId id="836" r:id="rId18"/>
    <p:sldId id="835" r:id="rId19"/>
    <p:sldId id="811" r:id="rId20"/>
    <p:sldId id="786" r:id="rId21"/>
    <p:sldId id="833" r:id="rId22"/>
    <p:sldId id="774" r:id="rId23"/>
    <p:sldId id="821" r:id="rId24"/>
    <p:sldId id="830" r:id="rId25"/>
    <p:sldId id="788" r:id="rId26"/>
    <p:sldId id="733" r:id="rId27"/>
    <p:sldId id="827" r:id="rId28"/>
    <p:sldId id="834" r:id="rId29"/>
    <p:sldId id="804" r:id="rId30"/>
    <p:sldId id="772" r:id="rId31"/>
    <p:sldId id="787" r:id="rId32"/>
    <p:sldId id="759" r:id="rId33"/>
    <p:sldId id="837" r:id="rId34"/>
    <p:sldId id="807" r:id="rId35"/>
    <p:sldId id="790" r:id="rId36"/>
    <p:sldId id="761" r:id="rId37"/>
    <p:sldId id="839" r:id="rId38"/>
    <p:sldId id="763" r:id="rId39"/>
    <p:sldId id="764" r:id="rId40"/>
    <p:sldId id="806" r:id="rId41"/>
    <p:sldId id="838" r:id="rId42"/>
    <p:sldId id="794" r:id="rId43"/>
    <p:sldId id="758" r:id="rId44"/>
    <p:sldId id="831" r:id="rId45"/>
    <p:sldId id="832" r:id="rId4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 id="2" name="Christian Hollemann Pedersen" initials="CHP" lastIdx="1" clrIdx="1">
    <p:extLst>
      <p:ext uri="{19B8F6BF-5375-455C-9EA6-DF929625EA0E}">
        <p15:presenceInfo xmlns:p15="http://schemas.microsoft.com/office/powerpoint/2012/main" userId="S::chpedersen@kiap.dk::6f30a598-b08d-4755-976a-a0633ccb11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02351-EDB4-41AF-9A42-D16EB26C2D7C}" v="1" dt="2025-02-11T09:27:07.70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97" autoAdjust="0"/>
  </p:normalViewPr>
  <p:slideViewPr>
    <p:cSldViewPr snapToGrid="0">
      <p:cViewPr varScale="1">
        <p:scale>
          <a:sx n="62" d="100"/>
          <a:sy n="62" d="100"/>
        </p:scale>
        <p:origin x="120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Porsdal" userId="S::cporsdal@kiap.dk::530946f5-2567-433d-b2b8-acdd11cc71fe" providerId="AD" clId="Web-{C8D9143E-12BF-E996-1EF0-862379FF4CBF}"/>
    <pc:docChg chg="modSld">
      <pc:chgData name="Clara Porsdal" userId="S::cporsdal@kiap.dk::530946f5-2567-433d-b2b8-acdd11cc71fe" providerId="AD" clId="Web-{C8D9143E-12BF-E996-1EF0-862379FF4CBF}" dt="2024-11-26T08:50:02.904" v="0"/>
      <pc:docMkLst>
        <pc:docMk/>
      </pc:docMkLst>
      <pc:sldChg chg="modNotes">
        <pc:chgData name="Clara Porsdal" userId="S::cporsdal@kiap.dk::530946f5-2567-433d-b2b8-acdd11cc71fe" providerId="AD" clId="Web-{C8D9143E-12BF-E996-1EF0-862379FF4CBF}" dt="2024-11-26T08:50:02.904" v="0"/>
        <pc:sldMkLst>
          <pc:docMk/>
          <pc:sldMk cId="266472045" sldId="731"/>
        </pc:sldMkLst>
      </pc:sldChg>
    </pc:docChg>
  </pc:docChgLst>
  <pc:docChgLst>
    <pc:chgData name="Louise Søegaard" userId="S::lsoegaard@kiap.dk::7d5b8e60-711e-4f6b-83e9-81a9c3611b85" providerId="AD" clId="Web-{94C00F90-3D52-43D3-A88B-154FC1FE2C0C}"/>
    <pc:docChg chg="modSld">
      <pc:chgData name="Louise Søegaard" userId="S::lsoegaard@kiap.dk::7d5b8e60-711e-4f6b-83e9-81a9c3611b85" providerId="AD" clId="Web-{94C00F90-3D52-43D3-A88B-154FC1FE2C0C}" dt="2024-08-22T11:10:07" v="3"/>
      <pc:docMkLst>
        <pc:docMk/>
      </pc:docMkLst>
      <pc:sldChg chg="modSp modNotes">
        <pc:chgData name="Louise Søegaard" userId="S::lsoegaard@kiap.dk::7d5b8e60-711e-4f6b-83e9-81a9c3611b85" providerId="AD" clId="Web-{94C00F90-3D52-43D3-A88B-154FC1FE2C0C}" dt="2024-08-22T11:10:07" v="3"/>
        <pc:sldMkLst>
          <pc:docMk/>
          <pc:sldMk cId="724920895" sldId="835"/>
        </pc:sldMkLst>
      </pc:sldChg>
    </pc:docChg>
  </pc:docChgLst>
  <pc:docChgLst>
    <pc:chgData name="Clara Porsdal" userId="530946f5-2567-433d-b2b8-acdd11cc71fe" providerId="ADAL" clId="{6A72F7FF-E467-4996-8168-9C9C3EBFFC73}"/>
    <pc:docChg chg="modSld">
      <pc:chgData name="Clara Porsdal" userId="530946f5-2567-433d-b2b8-acdd11cc71fe" providerId="ADAL" clId="{6A72F7FF-E467-4996-8168-9C9C3EBFFC73}" dt="2025-01-20T12:03:59.233" v="2" actId="1036"/>
      <pc:docMkLst>
        <pc:docMk/>
      </pc:docMkLst>
      <pc:sldChg chg="modSp mod">
        <pc:chgData name="Clara Porsdal" userId="530946f5-2567-433d-b2b8-acdd11cc71fe" providerId="ADAL" clId="{6A72F7FF-E467-4996-8168-9C9C3EBFFC73}" dt="2025-01-20T12:03:59.233" v="2" actId="1036"/>
        <pc:sldMkLst>
          <pc:docMk/>
          <pc:sldMk cId="111994701" sldId="841"/>
        </pc:sldMkLst>
      </pc:sldChg>
    </pc:docChg>
  </pc:docChgLst>
  <pc:docChgLst>
    <pc:chgData name="Louise Søegaard" userId="S::lsoegaard@kiap.dk::7d5b8e60-711e-4f6b-83e9-81a9c3611b85" providerId="AD" clId="Web-{34C49A6E-D37E-4D7B-9AB7-D300AF019EEF}"/>
    <pc:docChg chg="modSld">
      <pc:chgData name="Louise Søegaard" userId="S::lsoegaard@kiap.dk::7d5b8e60-711e-4f6b-83e9-81a9c3611b85" providerId="AD" clId="Web-{34C49A6E-D37E-4D7B-9AB7-D300AF019EEF}" dt="2024-09-10T13:32:53.842" v="36"/>
      <pc:docMkLst>
        <pc:docMk/>
      </pc:docMkLst>
      <pc:sldChg chg="modNotes">
        <pc:chgData name="Louise Søegaard" userId="S::lsoegaard@kiap.dk::7d5b8e60-711e-4f6b-83e9-81a9c3611b85" providerId="AD" clId="Web-{34C49A6E-D37E-4D7B-9AB7-D300AF019EEF}" dt="2024-09-10T13:22:44.125" v="4"/>
        <pc:sldMkLst>
          <pc:docMk/>
          <pc:sldMk cId="266472045" sldId="731"/>
        </pc:sldMkLst>
      </pc:sldChg>
      <pc:sldChg chg="modNotes">
        <pc:chgData name="Louise Søegaard" userId="S::lsoegaard@kiap.dk::7d5b8e60-711e-4f6b-83e9-81a9c3611b85" providerId="AD" clId="Web-{34C49A6E-D37E-4D7B-9AB7-D300AF019EEF}" dt="2024-09-10T13:24:39.346" v="8"/>
        <pc:sldMkLst>
          <pc:docMk/>
          <pc:sldMk cId="3702718476" sldId="732"/>
        </pc:sldMkLst>
      </pc:sldChg>
      <pc:sldChg chg="modNotes">
        <pc:chgData name="Louise Søegaard" userId="S::lsoegaard@kiap.dk::7d5b8e60-711e-4f6b-83e9-81a9c3611b85" providerId="AD" clId="Web-{34C49A6E-D37E-4D7B-9AB7-D300AF019EEF}" dt="2024-09-10T13:26:29.364" v="17"/>
        <pc:sldMkLst>
          <pc:docMk/>
          <pc:sldMk cId="544341714" sldId="734"/>
        </pc:sldMkLst>
      </pc:sldChg>
      <pc:sldChg chg="modNotes">
        <pc:chgData name="Louise Søegaard" userId="S::lsoegaard@kiap.dk::7d5b8e60-711e-4f6b-83e9-81a9c3611b85" providerId="AD" clId="Web-{34C49A6E-D37E-4D7B-9AB7-D300AF019EEF}" dt="2024-09-10T13:30:24.979" v="31"/>
        <pc:sldMkLst>
          <pc:docMk/>
          <pc:sldMk cId="2122406021" sldId="759"/>
        </pc:sldMkLst>
      </pc:sldChg>
      <pc:sldChg chg="modNotes">
        <pc:chgData name="Louise Søegaard" userId="S::lsoegaard@kiap.dk::7d5b8e60-711e-4f6b-83e9-81a9c3611b85" providerId="AD" clId="Web-{34C49A6E-D37E-4D7B-9AB7-D300AF019EEF}" dt="2024-09-10T13:26:02.098" v="15"/>
        <pc:sldMkLst>
          <pc:docMk/>
          <pc:sldMk cId="4098438229" sldId="782"/>
        </pc:sldMkLst>
      </pc:sldChg>
      <pc:sldChg chg="modNotes">
        <pc:chgData name="Louise Søegaard" userId="S::lsoegaard@kiap.dk::7d5b8e60-711e-4f6b-83e9-81a9c3611b85" providerId="AD" clId="Web-{34C49A6E-D37E-4D7B-9AB7-D300AF019EEF}" dt="2024-09-10T13:27:51.147" v="21"/>
        <pc:sldMkLst>
          <pc:docMk/>
          <pc:sldMk cId="1312864873" sldId="786"/>
        </pc:sldMkLst>
      </pc:sldChg>
      <pc:sldChg chg="modNotes">
        <pc:chgData name="Louise Søegaard" userId="S::lsoegaard@kiap.dk::7d5b8e60-711e-4f6b-83e9-81a9c3611b85" providerId="AD" clId="Web-{34C49A6E-D37E-4D7B-9AB7-D300AF019EEF}" dt="2024-09-10T13:29:03.758" v="27"/>
        <pc:sldMkLst>
          <pc:docMk/>
          <pc:sldMk cId="3570945005" sldId="788"/>
        </pc:sldMkLst>
      </pc:sldChg>
      <pc:sldChg chg="modNotes">
        <pc:chgData name="Louise Søegaard" userId="S::lsoegaard@kiap.dk::7d5b8e60-711e-4f6b-83e9-81a9c3611b85" providerId="AD" clId="Web-{34C49A6E-D37E-4D7B-9AB7-D300AF019EEF}" dt="2024-09-10T13:25:13.565" v="10"/>
        <pc:sldMkLst>
          <pc:docMk/>
          <pc:sldMk cId="1080885583" sldId="809"/>
        </pc:sldMkLst>
      </pc:sldChg>
      <pc:sldChg chg="modNotes">
        <pc:chgData name="Louise Søegaard" userId="S::lsoegaard@kiap.dk::7d5b8e60-711e-4f6b-83e9-81a9c3611b85" providerId="AD" clId="Web-{34C49A6E-D37E-4D7B-9AB7-D300AF019EEF}" dt="2024-09-10T13:28:40.851" v="25"/>
        <pc:sldMkLst>
          <pc:docMk/>
          <pc:sldMk cId="821753253" sldId="821"/>
        </pc:sldMkLst>
      </pc:sldChg>
      <pc:sldChg chg="modNotes">
        <pc:chgData name="Louise Søegaard" userId="S::lsoegaard@kiap.dk::7d5b8e60-711e-4f6b-83e9-81a9c3611b85" providerId="AD" clId="Web-{34C49A6E-D37E-4D7B-9AB7-D300AF019EEF}" dt="2024-09-10T13:23:19.610" v="6"/>
        <pc:sldMkLst>
          <pc:docMk/>
          <pc:sldMk cId="2313506296" sldId="826"/>
        </pc:sldMkLst>
      </pc:sldChg>
      <pc:sldChg chg="modNotes">
        <pc:chgData name="Louise Søegaard" userId="S::lsoegaard@kiap.dk::7d5b8e60-711e-4f6b-83e9-81a9c3611b85" providerId="AD" clId="Web-{34C49A6E-D37E-4D7B-9AB7-D300AF019EEF}" dt="2024-09-10T13:29:25.337" v="29"/>
        <pc:sldMkLst>
          <pc:docMk/>
          <pc:sldMk cId="1640875228" sldId="827"/>
        </pc:sldMkLst>
      </pc:sldChg>
      <pc:sldChg chg="modNotes">
        <pc:chgData name="Louise Søegaard" userId="S::lsoegaard@kiap.dk::7d5b8e60-711e-4f6b-83e9-81a9c3611b85" providerId="AD" clId="Web-{34C49A6E-D37E-4D7B-9AB7-D300AF019EEF}" dt="2024-09-10T13:27:26.600" v="19"/>
        <pc:sldMkLst>
          <pc:docMk/>
          <pc:sldMk cId="724920895" sldId="835"/>
        </pc:sldMkLst>
      </pc:sldChg>
      <pc:sldChg chg="modNotes">
        <pc:chgData name="Louise Søegaard" userId="S::lsoegaard@kiap.dk::7d5b8e60-711e-4f6b-83e9-81a9c3611b85" providerId="AD" clId="Web-{34C49A6E-D37E-4D7B-9AB7-D300AF019EEF}" dt="2024-09-10T13:32:53.842" v="36"/>
        <pc:sldMkLst>
          <pc:docMk/>
          <pc:sldMk cId="2900851165" sldId="838"/>
        </pc:sldMkLst>
      </pc:sldChg>
      <pc:sldChg chg="modNotes">
        <pc:chgData name="Louise Søegaard" userId="S::lsoegaard@kiap.dk::7d5b8e60-711e-4f6b-83e9-81a9c3611b85" providerId="AD" clId="Web-{34C49A6E-D37E-4D7B-9AB7-D300AF019EEF}" dt="2024-09-10T13:31:37.731" v="34"/>
        <pc:sldMkLst>
          <pc:docMk/>
          <pc:sldMk cId="4283563064" sldId="839"/>
        </pc:sldMkLst>
      </pc:sldChg>
    </pc:docChg>
  </pc:docChgLst>
  <pc:docChgLst>
    <pc:chgData name="Clara Porsdal" userId="530946f5-2567-433d-b2b8-acdd11cc71fe" providerId="ADAL" clId="{84902351-EDB4-41AF-9A42-D16EB26C2D7C}"/>
    <pc:docChg chg="custSel modSld">
      <pc:chgData name="Clara Porsdal" userId="530946f5-2567-433d-b2b8-acdd11cc71fe" providerId="ADAL" clId="{84902351-EDB4-41AF-9A42-D16EB26C2D7C}" dt="2025-02-11T09:27:21.126" v="5" actId="14100"/>
      <pc:docMkLst>
        <pc:docMk/>
      </pc:docMkLst>
      <pc:sldChg chg="addSp delSp modSp mod delAnim modAnim">
        <pc:chgData name="Clara Porsdal" userId="530946f5-2567-433d-b2b8-acdd11cc71fe" providerId="ADAL" clId="{84902351-EDB4-41AF-9A42-D16EB26C2D7C}" dt="2025-02-11T09:27:21.126" v="5" actId="14100"/>
        <pc:sldMkLst>
          <pc:docMk/>
          <pc:sldMk cId="111994701" sldId="841"/>
        </pc:sldMkLst>
        <pc:picChg chg="add mod">
          <ac:chgData name="Clara Porsdal" userId="530946f5-2567-433d-b2b8-acdd11cc71fe" providerId="ADAL" clId="{84902351-EDB4-41AF-9A42-D16EB26C2D7C}" dt="2025-02-11T09:27:21.126" v="5" actId="14100"/>
          <ac:picMkLst>
            <pc:docMk/>
            <pc:sldMk cId="111994701" sldId="841"/>
            <ac:picMk id="3" creationId="{DADCF589-3A2C-5D74-9C4C-5D699F7F9360}"/>
          </ac:picMkLst>
        </pc:picChg>
        <pc:picChg chg="del">
          <ac:chgData name="Clara Porsdal" userId="530946f5-2567-433d-b2b8-acdd11cc71fe" providerId="ADAL" clId="{84902351-EDB4-41AF-9A42-D16EB26C2D7C}" dt="2025-02-11T09:26:53.249" v="0" actId="478"/>
          <ac:picMkLst>
            <pc:docMk/>
            <pc:sldMk cId="111994701" sldId="841"/>
            <ac:picMk id="4" creationId="{BA5726DB-42C4-1DC9-51B4-009BFE1F5BB7}"/>
          </ac:picMkLst>
        </pc:picChg>
      </pc:sldChg>
    </pc:docChg>
  </pc:docChgLst>
  <pc:docChgLst>
    <pc:chgData name="Clara Porsdal" userId="530946f5-2567-433d-b2b8-acdd11cc71fe" providerId="ADAL" clId="{784AD1F3-C31C-4B4A-AAEA-D6CD98F67547}"/>
    <pc:docChg chg="modSld">
      <pc:chgData name="Clara Porsdal" userId="530946f5-2567-433d-b2b8-acdd11cc71fe" providerId="ADAL" clId="{784AD1F3-C31C-4B4A-AAEA-D6CD98F67547}" dt="2024-11-26T09:10:25.331" v="70"/>
      <pc:docMkLst>
        <pc:docMk/>
      </pc:docMkLst>
      <pc:sldChg chg="modNotesTx">
        <pc:chgData name="Clara Porsdal" userId="530946f5-2567-433d-b2b8-acdd11cc71fe" providerId="ADAL" clId="{784AD1F3-C31C-4B4A-AAEA-D6CD98F67547}" dt="2024-11-26T08:54:38.101" v="2"/>
        <pc:sldMkLst>
          <pc:docMk/>
          <pc:sldMk cId="489972543" sldId="622"/>
        </pc:sldMkLst>
      </pc:sldChg>
      <pc:sldChg chg="modNotesTx">
        <pc:chgData name="Clara Porsdal" userId="530946f5-2567-433d-b2b8-acdd11cc71fe" providerId="ADAL" clId="{784AD1F3-C31C-4B4A-AAEA-D6CD98F67547}" dt="2024-11-26T08:55:25.806" v="11" actId="20577"/>
        <pc:sldMkLst>
          <pc:docMk/>
          <pc:sldMk cId="266472045" sldId="731"/>
        </pc:sldMkLst>
      </pc:sldChg>
      <pc:sldChg chg="modNotesTx">
        <pc:chgData name="Clara Porsdal" userId="530946f5-2567-433d-b2b8-acdd11cc71fe" providerId="ADAL" clId="{784AD1F3-C31C-4B4A-AAEA-D6CD98F67547}" dt="2024-11-26T08:56:20.471" v="13"/>
        <pc:sldMkLst>
          <pc:docMk/>
          <pc:sldMk cId="3702718476" sldId="732"/>
        </pc:sldMkLst>
      </pc:sldChg>
      <pc:sldChg chg="modNotesTx">
        <pc:chgData name="Clara Porsdal" userId="530946f5-2567-433d-b2b8-acdd11cc71fe" providerId="ADAL" clId="{784AD1F3-C31C-4B4A-AAEA-D6CD98F67547}" dt="2024-11-26T08:57:54.646" v="21"/>
        <pc:sldMkLst>
          <pc:docMk/>
          <pc:sldMk cId="544341714" sldId="734"/>
        </pc:sldMkLst>
      </pc:sldChg>
      <pc:sldChg chg="modNotesTx">
        <pc:chgData name="Clara Porsdal" userId="530946f5-2567-433d-b2b8-acdd11cc71fe" providerId="ADAL" clId="{784AD1F3-C31C-4B4A-AAEA-D6CD98F67547}" dt="2024-11-26T08:58:35.538" v="30" actId="20577"/>
        <pc:sldMkLst>
          <pc:docMk/>
          <pc:sldMk cId="3553758374" sldId="755"/>
        </pc:sldMkLst>
      </pc:sldChg>
      <pc:sldChg chg="modNotesTx">
        <pc:chgData name="Clara Porsdal" userId="530946f5-2567-433d-b2b8-acdd11cc71fe" providerId="ADAL" clId="{784AD1F3-C31C-4B4A-AAEA-D6CD98F67547}" dt="2024-11-26T09:09:52.855" v="68"/>
        <pc:sldMkLst>
          <pc:docMk/>
          <pc:sldMk cId="2086075820" sldId="758"/>
        </pc:sldMkLst>
      </pc:sldChg>
      <pc:sldChg chg="modNotesTx">
        <pc:chgData name="Clara Porsdal" userId="530946f5-2567-433d-b2b8-acdd11cc71fe" providerId="ADAL" clId="{784AD1F3-C31C-4B4A-AAEA-D6CD98F67547}" dt="2024-11-26T09:07:16.671" v="50"/>
        <pc:sldMkLst>
          <pc:docMk/>
          <pc:sldMk cId="2122406021" sldId="759"/>
        </pc:sldMkLst>
      </pc:sldChg>
      <pc:sldChg chg="modNotesTx">
        <pc:chgData name="Clara Porsdal" userId="530946f5-2567-433d-b2b8-acdd11cc71fe" providerId="ADAL" clId="{784AD1F3-C31C-4B4A-AAEA-D6CD98F67547}" dt="2024-11-26T09:07:47.440" v="54" actId="20577"/>
        <pc:sldMkLst>
          <pc:docMk/>
          <pc:sldMk cId="1241217422" sldId="761"/>
        </pc:sldMkLst>
      </pc:sldChg>
      <pc:sldChg chg="modNotesTx">
        <pc:chgData name="Clara Porsdal" userId="530946f5-2567-433d-b2b8-acdd11cc71fe" providerId="ADAL" clId="{784AD1F3-C31C-4B4A-AAEA-D6CD98F67547}" dt="2024-11-26T09:08:08.242" v="56" actId="20577"/>
        <pc:sldMkLst>
          <pc:docMk/>
          <pc:sldMk cId="3075425454" sldId="763"/>
        </pc:sldMkLst>
      </pc:sldChg>
      <pc:sldChg chg="modNotesTx">
        <pc:chgData name="Clara Porsdal" userId="530946f5-2567-433d-b2b8-acdd11cc71fe" providerId="ADAL" clId="{784AD1F3-C31C-4B4A-AAEA-D6CD98F67547}" dt="2024-11-26T09:08:28.947" v="58" actId="20577"/>
        <pc:sldMkLst>
          <pc:docMk/>
          <pc:sldMk cId="181077755" sldId="764"/>
        </pc:sldMkLst>
      </pc:sldChg>
      <pc:sldChg chg="modNotesTx">
        <pc:chgData name="Clara Porsdal" userId="530946f5-2567-433d-b2b8-acdd11cc71fe" providerId="ADAL" clId="{784AD1F3-C31C-4B4A-AAEA-D6CD98F67547}" dt="2024-11-26T08:57:58.568" v="22" actId="20577"/>
        <pc:sldMkLst>
          <pc:docMk/>
          <pc:sldMk cId="1659830917" sldId="770"/>
        </pc:sldMkLst>
      </pc:sldChg>
      <pc:sldChg chg="modNotesTx">
        <pc:chgData name="Clara Porsdal" userId="530946f5-2567-433d-b2b8-acdd11cc71fe" providerId="ADAL" clId="{784AD1F3-C31C-4B4A-AAEA-D6CD98F67547}" dt="2024-11-26T09:06:30.334" v="47" actId="20577"/>
        <pc:sldMkLst>
          <pc:docMk/>
          <pc:sldMk cId="1199633770" sldId="772"/>
        </pc:sldMkLst>
      </pc:sldChg>
      <pc:sldChg chg="modNotesTx">
        <pc:chgData name="Clara Porsdal" userId="530946f5-2567-433d-b2b8-acdd11cc71fe" providerId="ADAL" clId="{784AD1F3-C31C-4B4A-AAEA-D6CD98F67547}" dt="2024-11-26T09:00:29.663" v="38"/>
        <pc:sldMkLst>
          <pc:docMk/>
          <pc:sldMk cId="4124380721" sldId="774"/>
        </pc:sldMkLst>
      </pc:sldChg>
      <pc:sldChg chg="modNotesTx">
        <pc:chgData name="Clara Porsdal" userId="530946f5-2567-433d-b2b8-acdd11cc71fe" providerId="ADAL" clId="{784AD1F3-C31C-4B4A-AAEA-D6CD98F67547}" dt="2024-11-26T08:57:32.698" v="20" actId="20577"/>
        <pc:sldMkLst>
          <pc:docMk/>
          <pc:sldMk cId="4098438229" sldId="782"/>
        </pc:sldMkLst>
      </pc:sldChg>
      <pc:sldChg chg="modNotesTx">
        <pc:chgData name="Clara Porsdal" userId="530946f5-2567-433d-b2b8-acdd11cc71fe" providerId="ADAL" clId="{784AD1F3-C31C-4B4A-AAEA-D6CD98F67547}" dt="2024-11-26T09:00:04.155" v="35"/>
        <pc:sldMkLst>
          <pc:docMk/>
          <pc:sldMk cId="1312864873" sldId="786"/>
        </pc:sldMkLst>
      </pc:sldChg>
      <pc:sldChg chg="modNotesTx">
        <pc:chgData name="Clara Porsdal" userId="530946f5-2567-433d-b2b8-acdd11cc71fe" providerId="ADAL" clId="{784AD1F3-C31C-4B4A-AAEA-D6CD98F67547}" dt="2024-11-26T09:06:53.747" v="49"/>
        <pc:sldMkLst>
          <pc:docMk/>
          <pc:sldMk cId="3752039349" sldId="787"/>
        </pc:sldMkLst>
      </pc:sldChg>
      <pc:sldChg chg="modNotesTx">
        <pc:chgData name="Clara Porsdal" userId="530946f5-2567-433d-b2b8-acdd11cc71fe" providerId="ADAL" clId="{784AD1F3-C31C-4B4A-AAEA-D6CD98F67547}" dt="2024-11-26T09:05:53.462" v="44"/>
        <pc:sldMkLst>
          <pc:docMk/>
          <pc:sldMk cId="3570945005" sldId="788"/>
        </pc:sldMkLst>
      </pc:sldChg>
      <pc:sldChg chg="modNotesTx">
        <pc:chgData name="Clara Porsdal" userId="530946f5-2567-433d-b2b8-acdd11cc71fe" providerId="ADAL" clId="{784AD1F3-C31C-4B4A-AAEA-D6CD98F67547}" dt="2024-11-26T09:07:42.831" v="53" actId="20577"/>
        <pc:sldMkLst>
          <pc:docMk/>
          <pc:sldMk cId="1700683380" sldId="790"/>
        </pc:sldMkLst>
      </pc:sldChg>
      <pc:sldChg chg="modNotesTx">
        <pc:chgData name="Clara Porsdal" userId="530946f5-2567-433d-b2b8-acdd11cc71fe" providerId="ADAL" clId="{784AD1F3-C31C-4B4A-AAEA-D6CD98F67547}" dt="2024-11-26T09:09:28.957" v="65" actId="113"/>
        <pc:sldMkLst>
          <pc:docMk/>
          <pc:sldMk cId="3046692646" sldId="794"/>
        </pc:sldMkLst>
      </pc:sldChg>
      <pc:sldChg chg="modNotesTx">
        <pc:chgData name="Clara Porsdal" userId="530946f5-2567-433d-b2b8-acdd11cc71fe" providerId="ADAL" clId="{784AD1F3-C31C-4B4A-AAEA-D6CD98F67547}" dt="2024-11-26T08:59:02.527" v="32" actId="20577"/>
        <pc:sldMkLst>
          <pc:docMk/>
          <pc:sldMk cId="1440332223" sldId="803"/>
        </pc:sldMkLst>
      </pc:sldChg>
      <pc:sldChg chg="modNotesTx">
        <pc:chgData name="Clara Porsdal" userId="530946f5-2567-433d-b2b8-acdd11cc71fe" providerId="ADAL" clId="{784AD1F3-C31C-4B4A-AAEA-D6CD98F67547}" dt="2024-11-26T09:06:25.513" v="46" actId="20577"/>
        <pc:sldMkLst>
          <pc:docMk/>
          <pc:sldMk cId="4191590230" sldId="804"/>
        </pc:sldMkLst>
      </pc:sldChg>
      <pc:sldChg chg="modNotesTx">
        <pc:chgData name="Clara Porsdal" userId="530946f5-2567-433d-b2b8-acdd11cc71fe" providerId="ADAL" clId="{784AD1F3-C31C-4B4A-AAEA-D6CD98F67547}" dt="2024-11-26T09:08:54.988" v="62"/>
        <pc:sldMkLst>
          <pc:docMk/>
          <pc:sldMk cId="1390598474" sldId="806"/>
        </pc:sldMkLst>
      </pc:sldChg>
      <pc:sldChg chg="modNotesTx">
        <pc:chgData name="Clara Porsdal" userId="530946f5-2567-433d-b2b8-acdd11cc71fe" providerId="ADAL" clId="{784AD1F3-C31C-4B4A-AAEA-D6CD98F67547}" dt="2024-11-26T09:07:20.759" v="51" actId="20577"/>
        <pc:sldMkLst>
          <pc:docMk/>
          <pc:sldMk cId="3592441000" sldId="807"/>
        </pc:sldMkLst>
      </pc:sldChg>
      <pc:sldChg chg="modNotesTx">
        <pc:chgData name="Clara Porsdal" userId="530946f5-2567-433d-b2b8-acdd11cc71fe" providerId="ADAL" clId="{784AD1F3-C31C-4B4A-AAEA-D6CD98F67547}" dt="2024-11-26T08:59:33.171" v="34" actId="20577"/>
        <pc:sldMkLst>
          <pc:docMk/>
          <pc:sldMk cId="1487993956" sldId="811"/>
        </pc:sldMkLst>
      </pc:sldChg>
      <pc:sldChg chg="modNotesTx">
        <pc:chgData name="Clara Porsdal" userId="530946f5-2567-433d-b2b8-acdd11cc71fe" providerId="ADAL" clId="{784AD1F3-C31C-4B4A-AAEA-D6CD98F67547}" dt="2024-11-26T09:05:24.995" v="40" actId="20577"/>
        <pc:sldMkLst>
          <pc:docMk/>
          <pc:sldMk cId="821753253" sldId="821"/>
        </pc:sldMkLst>
      </pc:sldChg>
      <pc:sldChg chg="modNotesTx">
        <pc:chgData name="Clara Porsdal" userId="530946f5-2567-433d-b2b8-acdd11cc71fe" providerId="ADAL" clId="{784AD1F3-C31C-4B4A-AAEA-D6CD98F67547}" dt="2024-11-26T08:55:56.722" v="12"/>
        <pc:sldMkLst>
          <pc:docMk/>
          <pc:sldMk cId="2313506296" sldId="826"/>
        </pc:sldMkLst>
      </pc:sldChg>
      <pc:sldChg chg="modNotesTx">
        <pc:chgData name="Clara Porsdal" userId="530946f5-2567-433d-b2b8-acdd11cc71fe" providerId="ADAL" clId="{784AD1F3-C31C-4B4A-AAEA-D6CD98F67547}" dt="2024-11-26T09:06:16.561" v="45"/>
        <pc:sldMkLst>
          <pc:docMk/>
          <pc:sldMk cId="1640875228" sldId="827"/>
        </pc:sldMkLst>
      </pc:sldChg>
      <pc:sldChg chg="modNotesTx">
        <pc:chgData name="Clara Porsdal" userId="530946f5-2567-433d-b2b8-acdd11cc71fe" providerId="ADAL" clId="{784AD1F3-C31C-4B4A-AAEA-D6CD98F67547}" dt="2024-11-26T08:58:52.034" v="31" actId="20577"/>
        <pc:sldMkLst>
          <pc:docMk/>
          <pc:sldMk cId="1486181697" sldId="828"/>
        </pc:sldMkLst>
      </pc:sldChg>
      <pc:sldChg chg="modNotesTx">
        <pc:chgData name="Clara Porsdal" userId="530946f5-2567-433d-b2b8-acdd11cc71fe" providerId="ADAL" clId="{784AD1F3-C31C-4B4A-AAEA-D6CD98F67547}" dt="2024-11-26T09:05:31.616" v="41" actId="20577"/>
        <pc:sldMkLst>
          <pc:docMk/>
          <pc:sldMk cId="877959373" sldId="830"/>
        </pc:sldMkLst>
      </pc:sldChg>
      <pc:sldChg chg="modNotesTx">
        <pc:chgData name="Clara Porsdal" userId="530946f5-2567-433d-b2b8-acdd11cc71fe" providerId="ADAL" clId="{784AD1F3-C31C-4B4A-AAEA-D6CD98F67547}" dt="2024-11-26T09:10:25.331" v="70"/>
        <pc:sldMkLst>
          <pc:docMk/>
          <pc:sldMk cId="104653295" sldId="831"/>
        </pc:sldMkLst>
      </pc:sldChg>
      <pc:sldChg chg="modNotesTx">
        <pc:chgData name="Clara Porsdal" userId="530946f5-2567-433d-b2b8-acdd11cc71fe" providerId="ADAL" clId="{784AD1F3-C31C-4B4A-AAEA-D6CD98F67547}" dt="2024-11-26T08:59:08.759" v="33" actId="20577"/>
        <pc:sldMkLst>
          <pc:docMk/>
          <pc:sldMk cId="129617325" sldId="836"/>
        </pc:sldMkLst>
      </pc:sldChg>
      <pc:sldChg chg="modNotesTx">
        <pc:chgData name="Clara Porsdal" userId="530946f5-2567-433d-b2b8-acdd11cc71fe" providerId="ADAL" clId="{784AD1F3-C31C-4B4A-AAEA-D6CD98F67547}" dt="2024-11-26T09:08:05.405" v="55"/>
        <pc:sldMkLst>
          <pc:docMk/>
          <pc:sldMk cId="4283563064" sldId="839"/>
        </pc:sldMkLst>
      </pc:sldChg>
    </pc:docChg>
  </pc:docChgLst>
  <pc:docChgLst>
    <pc:chgData name="Louise Søegaard" userId="S::lsoegaard@kiap.dk::7d5b8e60-711e-4f6b-83e9-81a9c3611b85" providerId="AD" clId="Web-{A4BE5E3F-3783-406F-A126-4A0312128477}"/>
    <pc:docChg chg="modSld">
      <pc:chgData name="Louise Søegaard" userId="S::lsoegaard@kiap.dk::7d5b8e60-711e-4f6b-83e9-81a9c3611b85" providerId="AD" clId="Web-{A4BE5E3F-3783-406F-A126-4A0312128477}" dt="2024-09-01T16:02:14.909" v="0" actId="20577"/>
      <pc:docMkLst>
        <pc:docMk/>
      </pc:docMkLst>
      <pc:sldChg chg="modSp">
        <pc:chgData name="Louise Søegaard" userId="S::lsoegaard@kiap.dk::7d5b8e60-711e-4f6b-83e9-81a9c3611b85" providerId="AD" clId="Web-{A4BE5E3F-3783-406F-A126-4A0312128477}" dt="2024-09-01T16:02:14.909" v="0" actId="20577"/>
        <pc:sldMkLst>
          <pc:docMk/>
          <pc:sldMk cId="724920895" sldId="83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my.sharepoint.com/personal/lsoegaard_kiap_dk/Documents/Skrivebord/Sp&#248;rgeskema_Henvisninger_N&#248;rrebroNordves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my.sharepoint.com/personal/lsoegaard_kiap_dk/Documents/Skrivebord/Sp&#248;rgeskema_Henvisninger_N&#248;rrebroNordves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my.sharepoint.com/personal/lsoegaard_kiap_dk/Documents/Skrivebord/Sp&#248;rgeskema_Henvisninger_N&#248;rrebroNordves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iap-my.sharepoint.com/personal/lsoegaard_kiap_dk/Documents/Skrivebord/Sp&#248;rgeskema_Henvisninger_N&#248;rrebroNordvest.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AC-41D9-8A24-F60D916B05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AC-41D9-8A24-F60D916B05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AC-41D9-8A24-F60D916B05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AC-41D9-8A24-F60D916B05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5AC-41D9-8A24-F60D916B0583}"/>
              </c:ext>
            </c:extLst>
          </c:dPt>
          <c:dLbls>
            <c:dLbl>
              <c:idx val="0"/>
              <c:layout>
                <c:manualLayout>
                  <c:x val="2.5513286843828562E-2"/>
                  <c:y val="-1.9686735104460361E-2"/>
                </c:manualLayout>
              </c:layout>
              <c:tx>
                <c:rich>
                  <a:bodyPr/>
                  <a:lstStyle/>
                  <a:p>
                    <a:fld id="{752A9D5B-1194-4F06-9FE6-1E2DF47FF667}" type="CATEGORYNAME">
                      <a:rPr lang="en-US" smtClean="0"/>
                      <a:pPr/>
                      <a:t>[KATEGORINAVN]</a:t>
                    </a:fld>
                    <a:r>
                      <a:rPr lang="en-US" baseline="0"/>
                      <a:t>: </a:t>
                    </a:r>
                    <a:fld id="{C3ABE97A-D22D-4672-BB81-FA7F914EE09A}" type="VALUE">
                      <a:rPr lang="en-US" baseline="0"/>
                      <a:pPr/>
                      <a:t>[VÆRDI]</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AC-41D9-8A24-F60D916B0583}"/>
                </c:ext>
              </c:extLst>
            </c:dLbl>
            <c:dLbl>
              <c:idx val="1"/>
              <c:layout>
                <c:manualLayout>
                  <c:x val="1.5700484211586895E-2"/>
                  <c:y val="1.9686735104460385E-2"/>
                </c:manualLayout>
              </c:layout>
              <c:tx>
                <c:rich>
                  <a:bodyPr/>
                  <a:lstStyle/>
                  <a:p>
                    <a:fld id="{D3A8CCA4-87AE-427B-81F3-FD037CF82E20}" type="CATEGORYNAME">
                      <a:rPr lang="en-US" smtClean="0"/>
                      <a:pPr/>
                      <a:t>[KATEGORINAVN]</a:t>
                    </a:fld>
                    <a:r>
                      <a:rPr lang="en-US" baseline="0"/>
                      <a:t>: </a:t>
                    </a:r>
                    <a:fld id="{4C11A63C-A4E7-4E0B-A0AA-BA100C99494A}" type="VALUE">
                      <a:rPr lang="en-US" baseline="0"/>
                      <a:pPr/>
                      <a:t>[VÆRDI]</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AC-41D9-8A24-F60D916B0583}"/>
                </c:ext>
              </c:extLst>
            </c:dLbl>
            <c:dLbl>
              <c:idx val="2"/>
              <c:layout>
                <c:manualLayout>
                  <c:x val="2.943840789672543E-2"/>
                  <c:y val="-1.9686735104460385E-2"/>
                </c:manualLayout>
              </c:layout>
              <c:tx>
                <c:rich>
                  <a:bodyPr/>
                  <a:lstStyle/>
                  <a:p>
                    <a:fld id="{693AA24A-24E6-4D41-AB50-04254307730B}" type="CATEGORYNAME">
                      <a:rPr lang="en-US" smtClean="0"/>
                      <a:pPr/>
                      <a:t>[KATEGORINAVN]</a:t>
                    </a:fld>
                    <a:r>
                      <a:rPr lang="en-US" baseline="0"/>
                      <a:t>: </a:t>
                    </a:r>
                    <a:fld id="{D7FA90FC-85C9-41D3-BBD5-88AD2A09CBAE}" type="VALUE">
                      <a:rPr lang="en-US" baseline="0"/>
                      <a:pPr/>
                      <a:t>[VÆRDI]</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5AC-41D9-8A24-F60D916B0583}"/>
                </c:ext>
              </c:extLst>
            </c:dLbl>
            <c:dLbl>
              <c:idx val="3"/>
              <c:layout>
                <c:manualLayout>
                  <c:x val="0"/>
                  <c:y val="5.6247814584172526E-3"/>
                </c:manualLayout>
              </c:layout>
              <c:tx>
                <c:rich>
                  <a:bodyPr/>
                  <a:lstStyle/>
                  <a:p>
                    <a:fld id="{137CDBDF-C9DF-4DFE-BE2D-CA54FC4C7459}" type="CATEGORYNAME">
                      <a:rPr lang="en-US" smtClean="0"/>
                      <a:pPr/>
                      <a:t>[KATEGORINAVN]</a:t>
                    </a:fld>
                    <a:r>
                      <a:rPr lang="en-US" baseline="0"/>
                      <a:t>: </a:t>
                    </a:r>
                    <a:fld id="{6938C5CB-DBF6-44DA-84FE-6DA2771EB3A6}" type="VALUE">
                      <a:rPr lang="en-US" baseline="0"/>
                      <a:pPr/>
                      <a:t>[VÆRDI]</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AC-41D9-8A24-F60D916B0583}"/>
                </c:ext>
              </c:extLst>
            </c:dLbl>
            <c:dLbl>
              <c:idx val="4"/>
              <c:layout>
                <c:manualLayout>
                  <c:x val="-2.2244294072773459E-2"/>
                  <c:y val="7.0310875470659777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baseline="0" err="1"/>
                      <a:t>Lænderyg</a:t>
                    </a:r>
                    <a:r>
                      <a:rPr lang="en-US" baseline="0"/>
                      <a:t>: </a:t>
                    </a:r>
                    <a:fld id="{4D777CD4-E3A2-4B3B-8FC6-F9167F6D9A26}" type="VALUE">
                      <a:rPr lang="en-US" baseline="0" dirty="0"/>
                      <a:pPr>
                        <a:defRPr sz="1800" b="1"/>
                      </a:pPr>
                      <a:t>[VÆRDI]</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070474343720487"/>
                      <c:h val="0.10673022817346735"/>
                    </c:manualLayout>
                  </c15:layout>
                  <c15:dlblFieldTable/>
                  <c15:showDataLabelsRange val="0"/>
                </c:ext>
                <c:ext xmlns:c16="http://schemas.microsoft.com/office/drawing/2014/chart" uri="{C3380CC4-5D6E-409C-BE32-E72D297353CC}">
                  <c16:uniqueId val="{00000009-25AC-41D9-8A24-F60D916B05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'Henvisninger fordelt på forløb'!$C$1:$G$1</c:f>
              <c:strCache>
                <c:ptCount val="5"/>
                <c:pt idx="0">
                  <c:v>Diabetes</c:v>
                </c:pt>
                <c:pt idx="1">
                  <c:v>Hjerte</c:v>
                </c:pt>
                <c:pt idx="2">
                  <c:v>KOL</c:v>
                </c:pt>
                <c:pt idx="3">
                  <c:v>Kræft</c:v>
                </c:pt>
                <c:pt idx="4">
                  <c:v>Lænderyg </c:v>
                </c:pt>
              </c:strCache>
            </c:strRef>
          </c:cat>
          <c:val>
            <c:numRef>
              <c:f>'Henvisninger fordelt på forløb'!$C$2:$G$2</c:f>
              <c:numCache>
                <c:formatCode>General</c:formatCode>
                <c:ptCount val="5"/>
                <c:pt idx="0">
                  <c:v>44</c:v>
                </c:pt>
                <c:pt idx="1">
                  <c:v>1</c:v>
                </c:pt>
                <c:pt idx="2">
                  <c:v>21</c:v>
                </c:pt>
                <c:pt idx="3">
                  <c:v>6</c:v>
                </c:pt>
                <c:pt idx="4">
                  <c:v>72</c:v>
                </c:pt>
              </c:numCache>
            </c:numRef>
          </c:val>
          <c:extLst>
            <c:ext xmlns:c16="http://schemas.microsoft.com/office/drawing/2014/chart" uri="{C3380CC4-5D6E-409C-BE32-E72D297353CC}">
              <c16:uniqueId val="{0000000A-25AC-41D9-8A24-F60D916B05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E19-47C2-AFF6-FCE4B875070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E19-47C2-AFF6-FCE4B875070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E19-47C2-AFF6-FCE4B875070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E19-47C2-AFF6-FCE4B875070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E19-47C2-AFF6-FCE4B875070D}"/>
              </c:ext>
            </c:extLst>
          </c:dPt>
          <c:dLbls>
            <c:dLbl>
              <c:idx val="0"/>
              <c:layout>
                <c:manualLayout>
                  <c:x val="2.942759084216828E-2"/>
                  <c:y val="4.3580235607997937E-3"/>
                </c:manualLayout>
              </c:layout>
              <c:tx>
                <c:rich>
                  <a:bodyPr/>
                  <a:lstStyle/>
                  <a:p>
                    <a:fld id="{7BA99844-FC17-4814-9D6C-218D527F2B6C}" type="CATEGORYNAME">
                      <a:rPr lang="en-US"/>
                      <a:pPr/>
                      <a:t>[KATEGORINAVN]</a:t>
                    </a:fld>
                    <a:r>
                      <a:rPr lang="en-US" baseline="0"/>
                      <a:t>: </a:t>
                    </a:r>
                    <a:fld id="{EA69C07B-6574-4E53-9174-1861A731623C}" type="VALUE">
                      <a:rPr lang="en-US" baseline="0"/>
                      <a:pPr/>
                      <a:t>[VÆRDI]</a:t>
                    </a:fld>
                    <a:r>
                      <a:rPr lang="en-US" baseline="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19-47C2-AFF6-FCE4B875070D}"/>
                </c:ext>
              </c:extLst>
            </c:dLbl>
            <c:dLbl>
              <c:idx val="1"/>
              <c:layout>
                <c:manualLayout>
                  <c:x val="3.4581030489372659E-2"/>
                  <c:y val="-1.5842170797346778E-2"/>
                </c:manualLayout>
              </c:layout>
              <c:tx>
                <c:rich>
                  <a:bodyPr/>
                  <a:lstStyle/>
                  <a:p>
                    <a:fld id="{FA7EAE75-01E9-4D03-8A72-73154C771998}" type="CATEGORYNAME">
                      <a:rPr lang="en-US"/>
                      <a:pPr/>
                      <a:t>[KATEGORINAVN]</a:t>
                    </a:fld>
                    <a:r>
                      <a:rPr lang="en-US" baseline="0"/>
                      <a:t>: </a:t>
                    </a:r>
                    <a:fld id="{AA7DEAEB-7654-45EA-BC98-4D400BFB8ED7}" type="PERCENTAGE">
                      <a:rPr lang="en-US" baseline="0"/>
                      <a:pPr/>
                      <a:t>[PROCENTDEL]</a:t>
                    </a:fld>
                    <a:endParaRPr lang="en-US" baseline="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19-47C2-AFF6-FCE4B875070D}"/>
                </c:ext>
              </c:extLst>
            </c:dLbl>
            <c:dLbl>
              <c:idx val="2"/>
              <c:layout>
                <c:manualLayout>
                  <c:x val="1.4552021356757636E-2"/>
                  <c:y val="-2.3611371181705241E-4"/>
                </c:manualLayout>
              </c:layout>
              <c:tx>
                <c:rich>
                  <a:bodyPr/>
                  <a:lstStyle/>
                  <a:p>
                    <a:fld id="{B20368BD-E592-47C2-B863-D2B8CB566733}" type="CATEGORYNAME">
                      <a:rPr lang="en-US"/>
                      <a:pPr/>
                      <a:t>[KATEGORINAVN]</a:t>
                    </a:fld>
                    <a:r>
                      <a:rPr lang="en-US" baseline="0"/>
                      <a:t>: </a:t>
                    </a:r>
                    <a:fld id="{4FEC906C-27FC-4119-B39C-3C8959499CE1}" type="PERCENTAGE">
                      <a:rPr lang="en-US" baseline="0"/>
                      <a:pPr/>
                      <a:t>[PROCENTDEL]</a:t>
                    </a:fld>
                    <a:endParaRPr lang="en-US" baseline="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19-47C2-AFF6-FCE4B875070D}"/>
                </c:ext>
              </c:extLst>
            </c:dLbl>
            <c:dLbl>
              <c:idx val="3"/>
              <c:layout>
                <c:manualLayout>
                  <c:x val="-3.2605589966533365E-2"/>
                  <c:y val="1.2595692684506977E-2"/>
                </c:manualLayout>
              </c:layout>
              <c:tx>
                <c:rich>
                  <a:bodyPr/>
                  <a:lstStyle/>
                  <a:p>
                    <a:fld id="{EFA1702F-D7B9-455A-B33C-D4103A072406}" type="CATEGORYNAME">
                      <a:rPr lang="en-US"/>
                      <a:pPr/>
                      <a:t>[KATEGORINAVN]</a:t>
                    </a:fld>
                    <a:r>
                      <a:rPr lang="en-US"/>
                      <a:t>: </a:t>
                    </a:r>
                    <a:fld id="{4AC1B66F-117B-4105-93E4-6C7C90E768EF}" type="PERCENTAGE">
                      <a:rPr lang="en-US" baseline="0"/>
                      <a:pPr/>
                      <a:t>[PROCENTDEL]</a:t>
                    </a:fld>
                    <a:endParaRPr lang="en-US"/>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E19-47C2-AFF6-FCE4B875070D}"/>
                </c:ext>
              </c:extLst>
            </c:dLbl>
            <c:dLbl>
              <c:idx val="4"/>
              <c:layout>
                <c:manualLayout>
                  <c:x val="-3.6433499441499304E-2"/>
                  <c:y val="-2.001691199518763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2"/>
                        </a:solidFill>
                        <a:latin typeface="+mn-lt"/>
                        <a:ea typeface="+mn-ea"/>
                        <a:cs typeface="+mn-cs"/>
                      </a:defRPr>
                    </a:pPr>
                    <a:r>
                      <a:rPr lang="en-US" sz="1800" baseline="0"/>
                      <a:t>Lænderyg: </a:t>
                    </a:r>
                    <a:fld id="{337503D7-56FA-4284-AB27-7E72E3ECE5D1}" type="PERCENTAGE">
                      <a:rPr lang="en-US" sz="1800" baseline="0"/>
                      <a:pPr>
                        <a:defRPr sz="1800" b="1"/>
                      </a:pPr>
                      <a:t>[PROCENTDEL]</a:t>
                    </a:fld>
                    <a:endParaRPr lang="en-US" sz="1800" baseline="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567033725959718"/>
                      <c:h val="7.7685516124871123E-2"/>
                    </c:manualLayout>
                  </c15:layout>
                  <c15:dlblFieldTable/>
                  <c15:showDataLabelsRange val="0"/>
                </c:ext>
                <c:ext xmlns:c16="http://schemas.microsoft.com/office/drawing/2014/chart" uri="{C3380CC4-5D6E-409C-BE32-E72D297353CC}">
                  <c16:uniqueId val="{00000009-CE19-47C2-AFF6-FCE4B87507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da-DK"/>
              </a:p>
            </c:txP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'Henvisninger fordelt på forløb'!$C$1:$G$1</c:f>
              <c:strCache>
                <c:ptCount val="5"/>
                <c:pt idx="0">
                  <c:v>Diabetes</c:v>
                </c:pt>
                <c:pt idx="1">
                  <c:v>Hjerte</c:v>
                </c:pt>
                <c:pt idx="2">
                  <c:v>KOL</c:v>
                </c:pt>
                <c:pt idx="3">
                  <c:v>Kræft</c:v>
                </c:pt>
                <c:pt idx="4">
                  <c:v>Lænderyg </c:v>
                </c:pt>
              </c:strCache>
            </c:strRef>
          </c:cat>
          <c:val>
            <c:numRef>
              <c:f>'Henvisninger fordelt på forløb'!$C$3:$G$3</c:f>
              <c:numCache>
                <c:formatCode>0</c:formatCode>
                <c:ptCount val="5"/>
                <c:pt idx="0">
                  <c:v>30.555555555555557</c:v>
                </c:pt>
                <c:pt idx="1">
                  <c:v>0.69444444444444442</c:v>
                </c:pt>
                <c:pt idx="2">
                  <c:v>14.583333333333334</c:v>
                </c:pt>
                <c:pt idx="3">
                  <c:v>4.1666666666666661</c:v>
                </c:pt>
                <c:pt idx="4">
                  <c:v>50</c:v>
                </c:pt>
              </c:numCache>
            </c:numRef>
          </c:val>
          <c:extLst>
            <c:ext xmlns:c16="http://schemas.microsoft.com/office/drawing/2014/chart" uri="{C3380CC4-5D6E-409C-BE32-E72D297353CC}">
              <c16:uniqueId val="{0000000A-CE19-47C2-AFF6-FCE4B87507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Henvisninger!$B$25</c:f>
              <c:strCache>
                <c:ptCount val="1"/>
                <c:pt idx="0">
                  <c:v>Henvisninger pr. 1.000 tilknyttede patienter</c:v>
                </c:pt>
              </c:strCache>
            </c:strRef>
          </c:tx>
          <c:spPr>
            <a:solidFill>
              <a:schemeClr val="accent1"/>
            </a:solidFill>
            <a:ln>
              <a:noFill/>
            </a:ln>
            <a:effectLst/>
          </c:spPr>
          <c:invertIfNegative val="0"/>
          <c:dPt>
            <c:idx val="3"/>
            <c:invertIfNegative val="0"/>
            <c:bubble3D val="0"/>
            <c:spPr>
              <a:solidFill>
                <a:srgbClr val="0070C0"/>
              </a:solidFill>
              <a:ln>
                <a:solidFill>
                  <a:srgbClr val="0070C0"/>
                </a:solidFill>
              </a:ln>
              <a:effectLst/>
            </c:spPr>
            <c:extLst>
              <c:ext xmlns:c16="http://schemas.microsoft.com/office/drawing/2014/chart" uri="{C3380CC4-5D6E-409C-BE32-E72D297353CC}">
                <c16:uniqueId val="{00000001-4F68-4BC0-9A25-C3B5CC9BB8BF}"/>
              </c:ext>
            </c:extLst>
          </c:dPt>
          <c:dPt>
            <c:idx val="15"/>
            <c:invertIfNegative val="0"/>
            <c:bubble3D val="0"/>
            <c:spPr>
              <a:solidFill>
                <a:srgbClr val="00B050"/>
              </a:solidFill>
              <a:ln>
                <a:solidFill>
                  <a:srgbClr val="00B050"/>
                </a:solidFill>
              </a:ln>
              <a:effectLst/>
            </c:spPr>
            <c:extLst>
              <c:ext xmlns:c16="http://schemas.microsoft.com/office/drawing/2014/chart" uri="{C3380CC4-5D6E-409C-BE32-E72D297353CC}">
                <c16:uniqueId val="{00000003-4F68-4BC0-9A25-C3B5CC9BB8B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Henvisninger!$A$26:$A$41</c:f>
              <c:strCache>
                <c:ptCount val="16"/>
                <c:pt idx="0">
                  <c:v>o</c:v>
                </c:pt>
                <c:pt idx="1">
                  <c:v>h</c:v>
                </c:pt>
                <c:pt idx="2">
                  <c:v>m</c:v>
                </c:pt>
                <c:pt idx="3">
                  <c:v>e</c:v>
                </c:pt>
                <c:pt idx="4">
                  <c:v>l</c:v>
                </c:pt>
                <c:pt idx="5">
                  <c:v>a</c:v>
                </c:pt>
                <c:pt idx="6">
                  <c:v>k</c:v>
                </c:pt>
                <c:pt idx="7">
                  <c:v>d</c:v>
                </c:pt>
                <c:pt idx="8">
                  <c:v>g</c:v>
                </c:pt>
                <c:pt idx="9">
                  <c:v>b</c:v>
                </c:pt>
                <c:pt idx="10">
                  <c:v>j</c:v>
                </c:pt>
                <c:pt idx="11">
                  <c:v>i</c:v>
                </c:pt>
                <c:pt idx="12">
                  <c:v>f</c:v>
                </c:pt>
                <c:pt idx="13">
                  <c:v>c</c:v>
                </c:pt>
                <c:pt idx="14">
                  <c:v>n</c:v>
                </c:pt>
                <c:pt idx="15">
                  <c:v>Gns.</c:v>
                </c:pt>
              </c:strCache>
            </c:strRef>
          </c:cat>
          <c:val>
            <c:numRef>
              <c:f>Henvisninger!$B$26:$B$41</c:f>
              <c:numCache>
                <c:formatCode>0</c:formatCode>
                <c:ptCount val="16"/>
                <c:pt idx="0" formatCode="General">
                  <c:v>11</c:v>
                </c:pt>
                <c:pt idx="1">
                  <c:v>9.8328416912487704</c:v>
                </c:pt>
                <c:pt idx="2">
                  <c:v>5.9760956175298805</c:v>
                </c:pt>
                <c:pt idx="3">
                  <c:v>5.7489619929734914</c:v>
                </c:pt>
                <c:pt idx="4">
                  <c:v>5.2166024041732815</c:v>
                </c:pt>
                <c:pt idx="5">
                  <c:v>4.1580041580041582</c:v>
                </c:pt>
                <c:pt idx="6">
                  <c:v>3.7764350453172209</c:v>
                </c:pt>
                <c:pt idx="7">
                  <c:v>3.290457672749028</c:v>
                </c:pt>
                <c:pt idx="8">
                  <c:v>3.1578947368421053</c:v>
                </c:pt>
                <c:pt idx="9">
                  <c:v>2.4464831804281344</c:v>
                </c:pt>
                <c:pt idx="10">
                  <c:v>2.0100502512562817</c:v>
                </c:pt>
                <c:pt idx="11">
                  <c:v>1.4104372355430184</c:v>
                </c:pt>
                <c:pt idx="12">
                  <c:v>0.95950873152945693</c:v>
                </c:pt>
                <c:pt idx="13">
                  <c:v>0.95480585614258429</c:v>
                </c:pt>
                <c:pt idx="14" formatCode="General">
                  <c:v>0</c:v>
                </c:pt>
                <c:pt idx="15">
                  <c:v>4</c:v>
                </c:pt>
              </c:numCache>
            </c:numRef>
          </c:val>
          <c:extLst>
            <c:ext xmlns:c16="http://schemas.microsoft.com/office/drawing/2014/chart" uri="{C3380CC4-5D6E-409C-BE32-E72D297353CC}">
              <c16:uniqueId val="{00000004-4F68-4BC0-9A25-C3B5CC9BB8BF}"/>
            </c:ext>
          </c:extLst>
        </c:ser>
        <c:dLbls>
          <c:showLegendKey val="0"/>
          <c:showVal val="0"/>
          <c:showCatName val="0"/>
          <c:showSerName val="0"/>
          <c:showPercent val="0"/>
          <c:showBubbleSize val="0"/>
        </c:dLbls>
        <c:gapWidth val="182"/>
        <c:axId val="380771967"/>
        <c:axId val="380769471"/>
      </c:barChart>
      <c:catAx>
        <c:axId val="3807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380769471"/>
        <c:crosses val="autoZero"/>
        <c:auto val="1"/>
        <c:lblAlgn val="ctr"/>
        <c:lblOffset val="100"/>
        <c:noMultiLvlLbl val="0"/>
      </c:catAx>
      <c:valAx>
        <c:axId val="380769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80771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'Ark1'!#REF!</c:f>
              <c:strCache>
                <c:ptCount val="1"/>
                <c:pt idx="0">
                  <c:v>#REFERENCE!</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Kendskab'!$B$2:$B$5</c:f>
              <c:strCache>
                <c:ptCount val="4"/>
                <c:pt idx="0">
                  <c:v>Jeg kender slet ikke til indholdet</c:v>
                </c:pt>
                <c:pt idx="1">
                  <c:v>Jeg kender i mindre grad til indholdet</c:v>
                </c:pt>
                <c:pt idx="2">
                  <c:v>Jeg kender i nogen grad til indholdet</c:v>
                </c:pt>
                <c:pt idx="3">
                  <c:v> Jeg kender i høj grad til indholdet</c:v>
                </c:pt>
              </c:strCache>
            </c:strRef>
          </c:cat>
          <c:val>
            <c:numRef>
              <c:f>'1 Kendskab'!$C$2:$C$5</c:f>
              <c:numCache>
                <c:formatCode>General</c:formatCode>
                <c:ptCount val="4"/>
                <c:pt idx="0">
                  <c:v>0</c:v>
                </c:pt>
                <c:pt idx="1">
                  <c:v>14</c:v>
                </c:pt>
                <c:pt idx="2">
                  <c:v>79</c:v>
                </c:pt>
                <c:pt idx="3">
                  <c:v>7</c:v>
                </c:pt>
              </c:numCache>
            </c:numRef>
          </c:val>
          <c:extLst>
            <c:ext xmlns:c16="http://schemas.microsoft.com/office/drawing/2014/chart" uri="{C3380CC4-5D6E-409C-BE32-E72D297353CC}">
              <c16:uniqueId val="{00000000-5307-489B-8AC0-8CF5DC6232CA}"/>
            </c:ext>
          </c:extLst>
        </c:ser>
        <c:dLbls>
          <c:showLegendKey val="0"/>
          <c:showVal val="0"/>
          <c:showCatName val="0"/>
          <c:showSerName val="0"/>
          <c:showPercent val="0"/>
          <c:showBubbleSize val="0"/>
        </c:dLbls>
        <c:gapWidth val="182"/>
        <c:axId val="2068248367"/>
        <c:axId val="2068247951"/>
        <c:extLst>
          <c:ext xmlns:c15="http://schemas.microsoft.com/office/drawing/2012/chart" uri="{02D57815-91ED-43cb-92C2-25804820EDAC}">
            <c15:filteredBarSeries>
              <c15:ser>
                <c:idx val="1"/>
                <c:order val="1"/>
                <c:tx>
                  <c:strRef>
                    <c:extLst>
                      <c:ext uri="{02D57815-91ED-43cb-92C2-25804820EDAC}">
                        <c15:formulaRef>
                          <c15:sqref>'1 Kendskab'!$D$1</c15:sqref>
                        </c15:formulaRef>
                      </c:ext>
                    </c:extLst>
                    <c:strCache>
                      <c:ptCount val="1"/>
                    </c:strCache>
                  </c:strRef>
                </c:tx>
                <c:spPr>
                  <a:solidFill>
                    <a:schemeClr val="accent2"/>
                  </a:solidFill>
                  <a:ln>
                    <a:noFill/>
                  </a:ln>
                  <a:effectLst/>
                </c:spPr>
                <c:invertIfNegative val="0"/>
                <c:cat>
                  <c:strRef>
                    <c:extLst>
                      <c:ext uri="{02D57815-91ED-43cb-92C2-25804820EDAC}">
                        <c15:formulaRef>
                          <c15:sqref>'1 Kendskab'!$B$2:$B$5</c15:sqref>
                        </c15:formulaRef>
                      </c:ext>
                    </c:extLst>
                    <c:strCache>
                      <c:ptCount val="4"/>
                      <c:pt idx="0">
                        <c:v>Jeg kender slet ikke til indholdet</c:v>
                      </c:pt>
                      <c:pt idx="1">
                        <c:v>Jeg kender i mindre grad til indholdet</c:v>
                      </c:pt>
                      <c:pt idx="2">
                        <c:v>Jeg kender i nogen grad til indholdet</c:v>
                      </c:pt>
                      <c:pt idx="3">
                        <c:v> Jeg kender i høj grad til indholdet</c:v>
                      </c:pt>
                    </c:strCache>
                  </c:strRef>
                </c:cat>
                <c:val>
                  <c:numRef>
                    <c:extLst>
                      <c:ext uri="{02D57815-91ED-43cb-92C2-25804820EDAC}">
                        <c15:formulaRef>
                          <c15:sqref>'1 Kendskab'!$D$2:$D$5</c15:sqref>
                        </c15:formulaRef>
                      </c:ext>
                    </c:extLst>
                    <c:numCache>
                      <c:formatCode>General</c:formatCode>
                      <c:ptCount val="4"/>
                    </c:numCache>
                  </c:numRef>
                </c:val>
                <c:extLst>
                  <c:ext xmlns:c16="http://schemas.microsoft.com/office/drawing/2014/chart" uri="{C3380CC4-5D6E-409C-BE32-E72D297353CC}">
                    <c16:uniqueId val="{00000001-5307-489B-8AC0-8CF5DC6232CA}"/>
                  </c:ext>
                </c:extLst>
              </c15:ser>
            </c15:filteredBarSeries>
          </c:ext>
        </c:extLst>
      </c:barChart>
      <c:catAx>
        <c:axId val="2068248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068247951"/>
        <c:crosses val="autoZero"/>
        <c:auto val="1"/>
        <c:lblAlgn val="ctr"/>
        <c:lblOffset val="100"/>
        <c:noMultiLvlLbl val="0"/>
      </c:catAx>
      <c:valAx>
        <c:axId val="20682479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068248367"/>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'7 Oplysninger om tilbud'!$E$2</c:f>
              <c:strCache>
                <c:ptCount val="1"/>
                <c:pt idx="0">
                  <c:v>Hvor får du oplysninger om kommunens tilbud (vælg gerne flere svar)? </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 Oplysninger om tilbud'!$D$3:$D$7</c:f>
              <c:strCache>
                <c:ptCount val="5"/>
                <c:pt idx="0">
                  <c:v>Andet: Beskriv venligst</c:v>
                </c:pt>
                <c:pt idx="1">
                  <c:v>Kommunens praksiskonsulent</c:v>
                </c:pt>
                <c:pt idx="2">
                  <c:v>Oplæg fra kommunen</c:v>
                </c:pt>
                <c:pt idx="3">
                  <c:v>Sundhed.dk</c:v>
                </c:pt>
                <c:pt idx="4">
                  <c:v>Kommunens hjemmemside</c:v>
                </c:pt>
              </c:strCache>
            </c:strRef>
          </c:cat>
          <c:val>
            <c:numRef>
              <c:f>'7 Oplysninger om tilbud'!$E$3:$E$7</c:f>
              <c:numCache>
                <c:formatCode>General</c:formatCode>
                <c:ptCount val="5"/>
                <c:pt idx="0">
                  <c:v>0</c:v>
                </c:pt>
                <c:pt idx="1">
                  <c:v>0</c:v>
                </c:pt>
                <c:pt idx="2">
                  <c:v>36</c:v>
                </c:pt>
                <c:pt idx="3">
                  <c:v>71</c:v>
                </c:pt>
                <c:pt idx="4">
                  <c:v>79</c:v>
                </c:pt>
              </c:numCache>
            </c:numRef>
          </c:val>
          <c:extLst>
            <c:ext xmlns:c16="http://schemas.microsoft.com/office/drawing/2014/chart" uri="{C3380CC4-5D6E-409C-BE32-E72D297353CC}">
              <c16:uniqueId val="{00000000-0220-4943-97E1-10FF617C219D}"/>
            </c:ext>
          </c:extLst>
        </c:ser>
        <c:dLbls>
          <c:showLegendKey val="0"/>
          <c:showVal val="0"/>
          <c:showCatName val="0"/>
          <c:showSerName val="0"/>
          <c:showPercent val="0"/>
          <c:showBubbleSize val="0"/>
        </c:dLbls>
        <c:gapWidth val="182"/>
        <c:axId val="353706815"/>
        <c:axId val="353708479"/>
      </c:barChart>
      <c:catAx>
        <c:axId val="353706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353708479"/>
        <c:crosses val="autoZero"/>
        <c:auto val="1"/>
        <c:lblAlgn val="ctr"/>
        <c:lblOffset val="100"/>
        <c:noMultiLvlLbl val="0"/>
      </c:catAx>
      <c:valAx>
        <c:axId val="3537084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353706815"/>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 Henvisninger'!$E$2</c:f>
              <c:strCache>
                <c:ptCount val="1"/>
                <c:pt idx="0">
                  <c:v>Henvisninger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Henvisninger'!$D$3:$D$7</c:f>
              <c:strCache>
                <c:ptCount val="5"/>
                <c:pt idx="0">
                  <c:v>Andet</c:v>
                </c:pt>
                <c:pt idx="1">
                  <c:v>Oplyser patienterne om kommunens hjemmeside  </c:v>
                </c:pt>
                <c:pt idx="2">
                  <c:v>Udleverer skriftligt materiale om tilbuddet</c:v>
                </c:pt>
                <c:pt idx="3">
                  <c:v>Opfordrer patienten til at ringe til kommunen</c:v>
                </c:pt>
                <c:pt idx="4">
                  <c:v>Sender elektronisk henvisning til kommunen</c:v>
                </c:pt>
              </c:strCache>
            </c:strRef>
          </c:cat>
          <c:val>
            <c:numRef>
              <c:f>'2 Henvisninger'!$E$3:$E$7</c:f>
              <c:numCache>
                <c:formatCode>General</c:formatCode>
                <c:ptCount val="5"/>
                <c:pt idx="0">
                  <c:v>0</c:v>
                </c:pt>
                <c:pt idx="1">
                  <c:v>36</c:v>
                </c:pt>
                <c:pt idx="2">
                  <c:v>43</c:v>
                </c:pt>
                <c:pt idx="3">
                  <c:v>57</c:v>
                </c:pt>
                <c:pt idx="4">
                  <c:v>100</c:v>
                </c:pt>
              </c:numCache>
            </c:numRef>
          </c:val>
          <c:extLst>
            <c:ext xmlns:c16="http://schemas.microsoft.com/office/drawing/2014/chart" uri="{C3380CC4-5D6E-409C-BE32-E72D297353CC}">
              <c16:uniqueId val="{00000000-0EE9-477D-89B7-481004FA83CE}"/>
            </c:ext>
          </c:extLst>
        </c:ser>
        <c:dLbls>
          <c:showLegendKey val="0"/>
          <c:showVal val="0"/>
          <c:showCatName val="0"/>
          <c:showSerName val="0"/>
          <c:showPercent val="0"/>
          <c:showBubbleSize val="0"/>
        </c:dLbls>
        <c:gapWidth val="182"/>
        <c:axId val="351936063"/>
        <c:axId val="351939391"/>
      </c:barChart>
      <c:catAx>
        <c:axId val="35193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351939391"/>
        <c:crosses val="autoZero"/>
        <c:auto val="1"/>
        <c:lblAlgn val="ctr"/>
        <c:lblOffset val="100"/>
        <c:noMultiLvlLbl val="0"/>
      </c:catAx>
      <c:valAx>
        <c:axId val="351939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351936063"/>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 Afholder fra at henvise'!$D$3</c:f>
              <c:strCache>
                <c:ptCount val="1"/>
                <c:pt idx="0">
                  <c:v>Er der noget der afholder dig fra at henvise patienter til kommunens forebyggende tilbud (Vælg gerne flere svar)?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Afholder fra at henvise'!$C$4:$C$16</c:f>
              <c:strCache>
                <c:ptCount val="10"/>
                <c:pt idx="0">
                  <c:v>Ja, jeg er usikker på, hvordan jeg henviser</c:v>
                </c:pt>
                <c:pt idx="1">
                  <c:v>Ja, jeg har fået dårlige tilbagemeldinger fra patienterne</c:v>
                </c:pt>
                <c:pt idx="2">
                  <c:v>Ja, det er for besværligt at henvise</c:v>
                </c:pt>
                <c:pt idx="3">
                  <c:v>Ja, der mangler tilbud om tolkning i forbindelse med kommunale indsatser?</c:v>
                </c:pt>
                <c:pt idx="4">
                  <c:v>Ja, jeg er usikker på, om patienten vil have gavn af det</c:v>
                </c:pt>
                <c:pt idx="5">
                  <c:v>Andet</c:v>
                </c:pt>
                <c:pt idx="6">
                  <c:v>Ja, tilbuddene passer ikke til patienternes ønsker og muligheder</c:v>
                </c:pt>
                <c:pt idx="7">
                  <c:v>Ja, jeg er usikker på, hvad tilbuddene består i</c:v>
                </c:pt>
                <c:pt idx="8">
                  <c:v>Nej, der er ikke noget, der afholder mig fra at henvise til kommunens forskellige tilbud</c:v>
                </c:pt>
                <c:pt idx="9">
                  <c:v>Ja, patienterne tilbydes henvisning men tager ikke imod tilbuddene</c:v>
                </c:pt>
              </c:strCache>
            </c:strRef>
          </c:cat>
          <c:val>
            <c:numRef>
              <c:f>'5 Afholder fra at henvise'!$D$4:$D$13</c:f>
              <c:numCache>
                <c:formatCode>General</c:formatCode>
                <c:ptCount val="10"/>
                <c:pt idx="0">
                  <c:v>0</c:v>
                </c:pt>
                <c:pt idx="1">
                  <c:v>7</c:v>
                </c:pt>
                <c:pt idx="2">
                  <c:v>7</c:v>
                </c:pt>
                <c:pt idx="3">
                  <c:v>14</c:v>
                </c:pt>
                <c:pt idx="4">
                  <c:v>14</c:v>
                </c:pt>
                <c:pt idx="5">
                  <c:v>21</c:v>
                </c:pt>
                <c:pt idx="6">
                  <c:v>21</c:v>
                </c:pt>
                <c:pt idx="7">
                  <c:v>21</c:v>
                </c:pt>
                <c:pt idx="8">
                  <c:v>50</c:v>
                </c:pt>
                <c:pt idx="9">
                  <c:v>50</c:v>
                </c:pt>
              </c:numCache>
            </c:numRef>
          </c:val>
          <c:extLst>
            <c:ext xmlns:c16="http://schemas.microsoft.com/office/drawing/2014/chart" uri="{C3380CC4-5D6E-409C-BE32-E72D297353CC}">
              <c16:uniqueId val="{00000000-AF5B-4057-8725-4069CD7881A4}"/>
            </c:ext>
          </c:extLst>
        </c:ser>
        <c:dLbls>
          <c:showLegendKey val="0"/>
          <c:showVal val="0"/>
          <c:showCatName val="0"/>
          <c:showSerName val="0"/>
          <c:showPercent val="0"/>
          <c:showBubbleSize val="0"/>
        </c:dLbls>
        <c:gapWidth val="182"/>
        <c:axId val="347212080"/>
        <c:axId val="347211248"/>
      </c:barChart>
      <c:catAx>
        <c:axId val="34721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47211248"/>
        <c:crosses val="autoZero"/>
        <c:auto val="1"/>
        <c:lblAlgn val="ctr"/>
        <c:lblOffset val="100"/>
        <c:noMultiLvlLbl val="0"/>
      </c:catAx>
      <c:valAx>
        <c:axId val="347211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347212080"/>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2"/>
            <a:ext cx="3079202" cy="513776"/>
          </a:xfrm>
          <a:prstGeom prst="rect">
            <a:avLst/>
          </a:prstGeom>
        </p:spPr>
        <p:txBody>
          <a:bodyPr vert="horz" lIns="94787" tIns="47393" rIns="94787" bIns="47393"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4023203" y="2"/>
            <a:ext cx="3079202" cy="513776"/>
          </a:xfrm>
          <a:prstGeom prst="rect">
            <a:avLst/>
          </a:prstGeom>
        </p:spPr>
        <p:txBody>
          <a:bodyPr vert="horz" lIns="94787" tIns="47393" rIns="94787" bIns="47393" rtlCol="0"/>
          <a:lstStyle>
            <a:lvl1pPr algn="r">
              <a:defRPr sz="1200"/>
            </a:lvl1pPr>
          </a:lstStyle>
          <a:p>
            <a:fld id="{01A977FB-8F92-476A-8439-3FFE612C83C7}" type="datetimeFigureOut">
              <a:rPr lang="da-DK" smtClean="0"/>
              <a:t>11-02-2025</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720839"/>
            <a:ext cx="3079202" cy="513776"/>
          </a:xfrm>
          <a:prstGeom prst="rect">
            <a:avLst/>
          </a:prstGeom>
        </p:spPr>
        <p:txBody>
          <a:bodyPr vert="horz" lIns="94787" tIns="47393" rIns="94787" bIns="47393"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4023203" y="9720839"/>
            <a:ext cx="3079202" cy="513776"/>
          </a:xfrm>
          <a:prstGeom prst="rect">
            <a:avLst/>
          </a:prstGeom>
        </p:spPr>
        <p:txBody>
          <a:bodyPr vert="horz" lIns="94787" tIns="47393" rIns="94787" bIns="47393"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4" y="2"/>
            <a:ext cx="3078427" cy="513508"/>
          </a:xfrm>
          <a:prstGeom prst="rect">
            <a:avLst/>
          </a:prstGeom>
        </p:spPr>
        <p:txBody>
          <a:bodyPr vert="horz" lIns="94787" tIns="47393" rIns="94787" bIns="47393" rtlCol="0"/>
          <a:lstStyle>
            <a:lvl1pPr algn="l">
              <a:defRPr sz="1200"/>
            </a:lvl1pPr>
          </a:lstStyle>
          <a:p>
            <a:endParaRPr lang="da-DK"/>
          </a:p>
        </p:txBody>
      </p:sp>
      <p:sp>
        <p:nvSpPr>
          <p:cNvPr id="3" name="Pladsholder til dato 2"/>
          <p:cNvSpPr>
            <a:spLocks noGrp="1"/>
          </p:cNvSpPr>
          <p:nvPr>
            <p:ph type="dt" idx="1"/>
          </p:nvPr>
        </p:nvSpPr>
        <p:spPr>
          <a:xfrm>
            <a:off x="4023996" y="2"/>
            <a:ext cx="3078427" cy="513508"/>
          </a:xfrm>
          <a:prstGeom prst="rect">
            <a:avLst/>
          </a:prstGeom>
        </p:spPr>
        <p:txBody>
          <a:bodyPr vert="horz" lIns="94787" tIns="47393" rIns="94787" bIns="47393" rtlCol="0"/>
          <a:lstStyle>
            <a:lvl1pPr algn="r">
              <a:defRPr sz="1200"/>
            </a:lvl1pPr>
          </a:lstStyle>
          <a:p>
            <a:fld id="{E8786FF4-F6A9-421A-ADA2-D93A91F28A89}" type="datetimeFigureOut">
              <a:rPr lang="da-DK" smtClean="0"/>
              <a:t>11-02-2025</a:t>
            </a:fld>
            <a:endParaRPr lang="da-DK"/>
          </a:p>
        </p:txBody>
      </p:sp>
      <p:sp>
        <p:nvSpPr>
          <p:cNvPr id="4" name="Pladsholder til slidebillede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87" tIns="47393" rIns="94787" bIns="47393" rtlCol="0" anchor="ctr"/>
          <a:lstStyle/>
          <a:p>
            <a:endParaRPr lang="da-DK"/>
          </a:p>
        </p:txBody>
      </p:sp>
      <p:sp>
        <p:nvSpPr>
          <p:cNvPr id="5" name="Pladsholder til noter 4"/>
          <p:cNvSpPr>
            <a:spLocks noGrp="1"/>
          </p:cNvSpPr>
          <p:nvPr>
            <p:ph type="body" sz="quarter" idx="3"/>
          </p:nvPr>
        </p:nvSpPr>
        <p:spPr>
          <a:xfrm>
            <a:off x="710407" y="4925409"/>
            <a:ext cx="5683250" cy="4029879"/>
          </a:xfrm>
          <a:prstGeom prst="rect">
            <a:avLst/>
          </a:prstGeom>
        </p:spPr>
        <p:txBody>
          <a:bodyPr vert="horz" lIns="94787" tIns="47393" rIns="94787" bIns="47393"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4" y="9721107"/>
            <a:ext cx="3078427" cy="513507"/>
          </a:xfrm>
          <a:prstGeom prst="rect">
            <a:avLst/>
          </a:prstGeom>
        </p:spPr>
        <p:txBody>
          <a:bodyPr vert="horz" lIns="94787" tIns="47393" rIns="94787" bIns="47393" rtlCol="0" anchor="b"/>
          <a:lstStyle>
            <a:lvl1pPr algn="l">
              <a:defRPr sz="1200"/>
            </a:lvl1pPr>
          </a:lstStyle>
          <a:p>
            <a:endParaRPr lang="da-DK"/>
          </a:p>
        </p:txBody>
      </p:sp>
      <p:sp>
        <p:nvSpPr>
          <p:cNvPr id="7" name="Pladsholder til slidenummer 6"/>
          <p:cNvSpPr>
            <a:spLocks noGrp="1"/>
          </p:cNvSpPr>
          <p:nvPr>
            <p:ph type="sldNum" sz="quarter" idx="5"/>
          </p:nvPr>
        </p:nvSpPr>
        <p:spPr>
          <a:xfrm>
            <a:off x="4023996" y="9721107"/>
            <a:ext cx="3078427" cy="513507"/>
          </a:xfrm>
          <a:prstGeom prst="rect">
            <a:avLst/>
          </a:prstGeom>
        </p:spPr>
        <p:txBody>
          <a:bodyPr vert="horz" lIns="94787" tIns="47393" rIns="94787" bIns="47393"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latin typeface="Calibri" panose="020F0502020204030204" pitchFamily="34" charset="0"/>
                <a:ea typeface="Calibri" panose="020F0502020204030204" pitchFamily="34" charset="0"/>
                <a:cs typeface="Times New Roman" panose="02020603050405020304" pitchFamily="18" charset="0"/>
              </a:rPr>
              <a:t>Forslag til, hvad du kan sige:</a:t>
            </a:r>
          </a:p>
          <a:p>
            <a:r>
              <a:rPr lang="da-DK" dirty="0"/>
              <a:t>I dag skal vi beskæftige os med henvisninger til kommunale forebyggelses- og rehabiliteringstilbud.</a:t>
            </a:r>
          </a:p>
          <a:p>
            <a:r>
              <a:rPr lang="da-DK" dirty="0"/>
              <a:t>Vi skal sammen, på baggrund af opgørelser af henvisninger og spørgeskemadata, drøfte vores rutiner og arbejdsgange, dele vores erfaringer og udveksle gode ideer.</a:t>
            </a:r>
          </a:p>
          <a:p>
            <a:pPr>
              <a:defRPr/>
            </a:pPr>
            <a:endParaRPr lang="da-DK" i="0" dirty="0"/>
          </a:p>
          <a:p>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314982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Kommunens oplæg </a:t>
            </a:r>
          </a:p>
          <a:p>
            <a:r>
              <a:rPr lang="da-DK" u="none" dirty="0"/>
              <a:t>Klyngen og kommunen aftaler nærmere om indhold og varighed. </a:t>
            </a:r>
          </a:p>
          <a:p>
            <a:endParaRPr lang="da-DK" u="none" dirty="0"/>
          </a:p>
          <a:p>
            <a:r>
              <a:rPr lang="da-DK" u="none" dirty="0" err="1"/>
              <a:t>KiAP</a:t>
            </a:r>
            <a:r>
              <a:rPr lang="da-DK" u="none" dirty="0"/>
              <a:t> foreslår et oplæg med en varighed af min. 20 minutter, der kunne indeholde følgende:</a:t>
            </a:r>
          </a:p>
          <a:p>
            <a:pPr>
              <a:buFontTx/>
              <a:buChar char="-"/>
            </a:pPr>
            <a:r>
              <a:rPr lang="da-DK" dirty="0"/>
              <a:t> Målgrupper for tilbuddene</a:t>
            </a:r>
          </a:p>
          <a:p>
            <a:pPr>
              <a:buFontTx/>
              <a:buChar char="-"/>
            </a:pPr>
            <a:r>
              <a:rPr lang="da-DK" dirty="0"/>
              <a:t> Efterspørgsel og kapacitet</a:t>
            </a:r>
          </a:p>
          <a:p>
            <a:pPr>
              <a:buFontTx/>
              <a:buChar char="-"/>
            </a:pPr>
            <a:r>
              <a:rPr lang="da-DK" dirty="0"/>
              <a:t> Resultat af evt. evaluering</a:t>
            </a:r>
          </a:p>
          <a:p>
            <a:pPr>
              <a:buFontTx/>
              <a:buChar char="-"/>
            </a:pPr>
            <a:r>
              <a:rPr lang="da-DK" dirty="0"/>
              <a:t> Evt. case-gennemgang: Eksempel på forløb fra henvisning til endt forløb.</a:t>
            </a:r>
          </a:p>
          <a:p>
            <a:pPr marL="177725" indent="-177725">
              <a:buFontTx/>
              <a:buChar cha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176850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Overgang til henvisninger</a:t>
            </a:r>
            <a:endParaRPr lang="da-DK" dirty="0"/>
          </a:p>
          <a:p>
            <a:pPr marL="177725" indent="-177725" defTabSz="947867">
              <a:buFontTx/>
              <a:buChar char="-"/>
              <a:defRPr/>
            </a:pPr>
            <a:r>
              <a:rPr lang="da-DK" dirty="0"/>
              <a:t>Vi skal nu se på, hvordan vi henviser til de tilbud, vi har hørt om.</a:t>
            </a:r>
          </a:p>
          <a:p>
            <a:pPr marL="177725" indent="-177725">
              <a:buFontTx/>
              <a:buChar cha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206124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endParaRPr lang="da-DK" dirty="0"/>
          </a:p>
          <a:p>
            <a:r>
              <a:rPr lang="da-DK" dirty="0"/>
              <a:t>Her ses antallet af henvisninger fra klyngens læger til kommunens forskellige tilbud i absolutte tal. Det gør det nemmere at vurdere det samlede antal af henviste patienter.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54592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endParaRPr lang="da-DK" dirty="0"/>
          </a:p>
          <a:p>
            <a:r>
              <a:rPr lang="da-DK" dirty="0"/>
              <a:t>Her ses antallet af henvisninger fordelt på de forskellige tilbud.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226422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r>
              <a:rPr lang="da-DK" dirty="0"/>
              <a:t>Gennemgå grafen. Søjlediagrammet viser det samlede antal henvisninger fra hvert enkelt ydernummer (</a:t>
            </a:r>
            <a:r>
              <a:rPr lang="da-DK" dirty="0" err="1"/>
              <a:t>pseudonymiseret</a:t>
            </a:r>
            <a:r>
              <a:rPr lang="da-DK" dirty="0"/>
              <a:t>), opgjort pr. 1000 tilknyttede patienter. Der er dermed taget højde for forskelle i praksisstørrelse i forhold til antallet af tilknyttede patienter.</a:t>
            </a:r>
            <a:endParaRPr lang="da-DK" dirty="0">
              <a:ea typeface="Calibri"/>
              <a:cs typeface="Calibri"/>
            </a:endParaRPr>
          </a:p>
          <a:p>
            <a:r>
              <a:rPr lang="da-DK" dirty="0"/>
              <a:t>Hvordan ser variationen mellem klyngens medlemmer ud?</a:t>
            </a:r>
            <a:endParaRPr lang="da-DK" dirty="0">
              <a:ea typeface="Calibri"/>
              <a:cs typeface="Calibri"/>
            </a:endParaRPr>
          </a:p>
          <a:p>
            <a:endParaRPr lang="da-DK" b="1" dirty="0">
              <a:ea typeface="Calibri"/>
              <a:cs typeface="Calibri"/>
            </a:endParaRPr>
          </a:p>
          <a:p>
            <a:endParaRPr lang="da-DK"/>
          </a:p>
          <a:p>
            <a:r>
              <a:rPr lang="da-DK" dirty="0"/>
              <a:t> </a:t>
            </a:r>
            <a:endParaRPr lang="da-DK" dirty="0">
              <a:ea typeface="Calibri"/>
              <a:cs typeface="Calibri"/>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592206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r>
              <a:rPr lang="da-DK" dirty="0"/>
              <a:t>Her er pointerne fra de foregående slides om henvisningsmønster skrevet ind. </a:t>
            </a:r>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1429321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r>
              <a:rPr lang="da-DK" dirty="0"/>
              <a:t>Drøft de tal og opgørelser, I har set i plenum, og besvar spørgsmålene på sliden.</a:t>
            </a:r>
            <a:br>
              <a:rPr lang="da-DK" dirty="0"/>
            </a:br>
            <a:r>
              <a:rPr lang="da-DK" dirty="0"/>
              <a:t>Lav en kort opsamling i plenum, hvor du "plukker" et par grupper ud og spørger, hvad de har talt om.</a:t>
            </a:r>
            <a:endParaRPr lang="da-DK" b="1" dirty="0">
              <a:ea typeface="Calibri"/>
              <a:cs typeface="Calibri"/>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122353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895360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r>
              <a:rPr lang="da-DK" b="1" dirty="0"/>
              <a:t>Forklaring til slide:</a:t>
            </a:r>
          </a:p>
          <a:p>
            <a:r>
              <a:rPr lang="da-DK" dirty="0"/>
              <a:t>Besvarelserne på dette spørgsmål er åbne svar/fritekst, hvor respondenterne selv har forfattet svarene. SE SLIDE 20 for et forslag til en opsummering, der evt. kan erstatte slide 18 og 19.</a:t>
            </a:r>
          </a:p>
          <a:p>
            <a:r>
              <a:rPr lang="da-DK" dirty="0"/>
              <a:t>Her kan der vælges at vise alle besvarelser og evt. en opsummering af hovedbudskaberne, eller blot at vise en slide med hovedbudskaberne.</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420108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Forslag til, hvad du kan sige:</a:t>
            </a:r>
          </a:p>
          <a:p>
            <a:r>
              <a:rPr lang="da-DK" dirty="0"/>
              <a:t>Formålet med dette klyngemøde er – med udgangspunkt i henvisnings- og spørgeskemadata – at få mere viden om kommunens tilbud og i dialog med repræsentanter fra kommunen afgøre, om der er behov for forbedringer i samarbejdet, og hvordan det i givet fald kan gøres.</a:t>
            </a:r>
          </a:p>
          <a:p>
            <a:br>
              <a:rPr lang="da-DK" dirty="0"/>
            </a:br>
            <a:r>
              <a:rPr lang="da-DK" dirty="0"/>
              <a:t>Det overordnede formål er at sikre, at de patienter, der kan have gavn af den behandling, der gennemføres i almen praksis, får relevante tilbud fra kommunen som supplement.</a:t>
            </a:r>
            <a:br>
              <a:rPr lang="da-DK" dirty="0"/>
            </a:br>
            <a:r>
              <a:rPr lang="da-DK" dirty="0"/>
              <a:t>På mødet får vi mulighed for at afgøre, om der f.eks. er behov for at lette lægernes adgang til relevant information om tilbuddene, om der skal ske tilpasninger i kommunikationen omkring patienterne, eller om der er noget helt tredje, der skal til for at styrke samarbejdet.</a:t>
            </a:r>
          </a:p>
          <a:p>
            <a:endParaRPr lang="da-DK" dirty="0"/>
          </a:p>
          <a:p>
            <a:r>
              <a:rPr lang="da-DK" dirty="0"/>
              <a:t>Vi får viden om:</a:t>
            </a:r>
          </a:p>
          <a:p>
            <a:pPr>
              <a:buFont typeface="Arial" panose="020B0604020202020204" pitchFamily="34" charset="0"/>
              <a:buChar char="•"/>
            </a:pPr>
            <a:r>
              <a:rPr lang="da-DK" dirty="0"/>
              <a:t> Hvilke tilbud der findes, og hvor meget vi henviser til dem (fordelt på ydernumre).</a:t>
            </a:r>
          </a:p>
          <a:p>
            <a:pPr>
              <a:buFont typeface="Arial" panose="020B0604020202020204" pitchFamily="34" charset="0"/>
              <a:buChar char="•"/>
            </a:pPr>
            <a:r>
              <a:rPr lang="da-DK" dirty="0"/>
              <a:t> Om der mangler tilbud.</a:t>
            </a:r>
          </a:p>
          <a:p>
            <a:pPr>
              <a:buFont typeface="Arial" panose="020B0604020202020204" pitchFamily="34" charset="0"/>
              <a:buChar char="•"/>
            </a:pPr>
            <a:r>
              <a:rPr lang="da-DK" dirty="0"/>
              <a:t> Hvordan vi – helt praktisk – henviser.</a:t>
            </a:r>
          </a:p>
          <a:p>
            <a:pPr>
              <a:buFont typeface="Arial" panose="020B0604020202020204" pitchFamily="34" charset="0"/>
              <a:buChar char="•"/>
            </a:pPr>
            <a:r>
              <a:rPr lang="da-DK" dirty="0"/>
              <a:t> Muligheder for forbedringer gennem fælles dialog mellem klynge og kommune.</a:t>
            </a:r>
          </a:p>
          <a:p>
            <a:pPr defTabSz="947867">
              <a:defRPr/>
            </a:pPr>
            <a:endParaRPr lang="da-DK" sz="1200" dirty="0">
              <a:latin typeface="+mn-lt"/>
              <a:ea typeface="Calibri"/>
              <a:cs typeface="Calibri"/>
            </a:endParaRPr>
          </a:p>
          <a:p>
            <a:pPr marL="177725" indent="-177725" defTabSz="947867">
              <a:buFontTx/>
              <a:buChar char="-"/>
              <a:defRPr/>
            </a:pPr>
            <a:endParaRPr lang="da-DK" sz="1200" dirty="0">
              <a:latin typeface="+mn-lt"/>
            </a:endParaRPr>
          </a:p>
          <a:p>
            <a:pPr defTabSz="947867">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r>
              <a:rPr lang="da-DK" dirty="0"/>
              <a:t>Besvarelserne på dette spørgsmål er åbne svar/fritekst, hvor respondenterne selv har forfattet svarene. SE SLIDE 21 for et forslag til en opsummering, der evt. kan erstatte slide 19 og 20.</a:t>
            </a:r>
          </a:p>
          <a:p>
            <a:r>
              <a:rPr lang="da-DK" dirty="0"/>
              <a:t>Her kan der vælges at vise alle besvarelser og evt. en opsummering af hovedbudskaberne, eller blot at vise en slide med hovedbudskaberne.</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356072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endParaRPr lang="da-DK" dirty="0"/>
          </a:p>
          <a:p>
            <a:r>
              <a:rPr lang="da-DK" dirty="0"/>
              <a:t>Denne slide kan evt. benyttes fremfor de to forrige - Her opsummeres hovedbudskaberne. </a:t>
            </a:r>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194708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p>
          <a:p>
            <a:r>
              <a:rPr lang="da-DK" dirty="0"/>
              <a:t>I har nu set og diskuteret både henvisningsmønsteret og besvarelserne på flere af spørgsmålene i spørgeskemaet. Brug de næste 15 minutter på en fælles dialog i plenum.</a:t>
            </a:r>
            <a:br>
              <a:rPr lang="da-DK" dirty="0"/>
            </a:br>
            <a:r>
              <a:rPr lang="da-DK" dirty="0"/>
              <a:t>Hovedopgaven er at blive enige om, hvorvidt der er noget, der skal ændres.</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4081561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defTabSz="947867">
              <a:defRPr/>
            </a:pPr>
            <a:fld id="{DEB92672-268D-4DB7-963C-35CDB23F1AD2}" type="slidenum">
              <a:rPr lang="da-DK">
                <a:solidFill>
                  <a:prstClr val="black"/>
                </a:solidFill>
                <a:latin typeface="Calibri" panose="020F0502020204030204"/>
              </a:rPr>
              <a:pPr defTabSz="947867">
                <a:defRPr/>
              </a:pPr>
              <a:t>23</a:t>
            </a:fld>
            <a:endParaRPr lang="da-DK">
              <a:solidFill>
                <a:prstClr val="black"/>
              </a:solidFill>
              <a:latin typeface="Calibri" panose="020F0502020204030204"/>
            </a:endParaRPr>
          </a:p>
        </p:txBody>
      </p:sp>
    </p:spTree>
    <p:extLst>
      <p:ext uri="{BB962C8B-B14F-4D97-AF65-F5344CB8AC3E}">
        <p14:creationId xmlns:p14="http://schemas.microsoft.com/office/powerpoint/2010/main" val="175451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r>
              <a:rPr lang="da-DK" dirty="0"/>
              <a:t>I den anden del af mødet (blok 2) skal I se på svarene fra spørgeskemaundersøgelsen i forhold til, hvad I kender til indholdet i kommunens tilbud – og hvor man kan finde information om tilbuddene til både læger og patienter.</a:t>
            </a:r>
            <a:br>
              <a:rPr lang="da-DK" dirty="0"/>
            </a:br>
            <a:r>
              <a:rPr lang="da-DK" dirty="0"/>
              <a:t>I skal i fællesskab drøfte, om der er noget, der skal ændres i den måde, I og patienterne finder information om tilbuddene på.</a:t>
            </a:r>
            <a:endParaRPr lang="da-DK" b="1" dirty="0">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3551212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3441621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r>
              <a:rPr lang="da-DK" dirty="0"/>
              <a:t>Her ses klyngemedlemmernes besvarelse af spørgsmål om deres kendskab til kommunens forebyggelses- og rehabiliteringstilbud. Gennemgå hvordan svarene fordeler sig. </a:t>
            </a:r>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674951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r>
              <a:rPr lang="da-DK" dirty="0"/>
              <a:t>Her ses klyngemedlemmernes besvarelse af spørgsmål om, hvor de får oplysninger om kommunens tilbud. Gennemgå hvordan svarene fordeler sig.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618177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p>
          <a:p>
            <a:r>
              <a:rPr lang="da-DK" dirty="0"/>
              <a:t>Her skal I høre om, hvordan I hver især finder oplysninger om tilbuddene til jer selv og til jeres patienter. Brug de næste 15 minutter på en fælles dialog i plenum.</a:t>
            </a:r>
          </a:p>
          <a:p>
            <a:r>
              <a:rPr lang="da-DK" dirty="0"/>
              <a:t>I skal drøfte, om der kan ske ændringer i den måde, I får viden på i dag.</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2388920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endParaRPr lang="da-DK" dirty="0"/>
          </a:p>
          <a:p>
            <a:r>
              <a:rPr lang="da-DK" dirty="0"/>
              <a:t>I blok 2 vises en opgørelse af, hvordan lægerne i klyngen henviser. Kommunen fortæller om henvisningsprocedurer, og I har en fælles snak om, hvorvidt der er noget, der kan ændres.</a:t>
            </a:r>
            <a:br>
              <a:rPr lang="da-DK" dirty="0"/>
            </a:br>
            <a:r>
              <a:rPr lang="da-DK" dirty="0"/>
              <a:t>I ser også på barrierer for at henvise og slutter af med en fælles dialog mellem lægerne og kommunen om, hvordan man fremadrettet kan styrke samarbejdet i forhold til henvisninger og korrespondancen mellem kommunen og praksis.</a:t>
            </a:r>
            <a:endParaRPr lang="da-DK" b="1"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99342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Forslag til, hvad du kan sige:</a:t>
            </a:r>
          </a:p>
          <a:p>
            <a:pPr defTabSz="947867">
              <a:defRPr/>
            </a:pPr>
            <a:r>
              <a:rPr lang="da-DK" sz="1200" b="0" dirty="0">
                <a:solidFill>
                  <a:srgbClr val="297A77"/>
                </a:solidFill>
                <a:latin typeface="+mn-lt"/>
              </a:rPr>
              <a:t>Karin Zimmer, praktiserende læge, medlem af PLO’s bestyrelse introducerer til dagens klyngemøde (3 min). </a:t>
            </a:r>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1170644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1691531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endParaRPr lang="da-DK" dirty="0"/>
          </a:p>
          <a:p>
            <a:r>
              <a:rPr lang="da-DK" dirty="0"/>
              <a:t>Grafen viser, hvordan lægerne i klyngen henviser til de kommunale tilbud. Det har været muligt at angive flere forskellige metoder, hvorfor der ikke kan summeres til 100 % samlet set. </a:t>
            </a:r>
          </a:p>
          <a:p>
            <a:pPr marL="177725" indent="-177725">
              <a:buFontTx/>
              <a:buChar cha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784953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p>
          <a:p>
            <a:r>
              <a:rPr lang="da-DK" dirty="0"/>
              <a:t>I kan vælge at sende vejledninger om, hvordan man henviser i de forskellige journalsystemer, før eller efter mødet – alternativt kan mødedeltagerne finde dem efterfølgende via dette link.</a:t>
            </a:r>
          </a:p>
          <a:p>
            <a:r>
              <a:rPr lang="da-DK" dirty="0"/>
              <a:t>Det betyder, at I kan undgå at bruge tid på at tale om detaljer ved de forskellige systemer.</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114229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endParaRPr lang="da-DK" dirty="0"/>
          </a:p>
          <a:p>
            <a:r>
              <a:rPr lang="da-DK" dirty="0"/>
              <a:t>Kommunen fortæller her helt kort om deres ønsker til henvisninger. </a:t>
            </a:r>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951150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Forslag til, hvad du kan sige:</a:t>
            </a:r>
            <a:endParaRPr lang="da-DK" dirty="0"/>
          </a:p>
          <a:p>
            <a:r>
              <a:rPr lang="da-DK" dirty="0"/>
              <a:t>Vi har nu set på, hvordan vi henviser i dag, og hørt om, hvilke ønsker kommunen har i forhold til henvisninger.</a:t>
            </a:r>
            <a:br>
              <a:rPr lang="da-DK" dirty="0"/>
            </a:br>
            <a:r>
              <a:rPr lang="da-DK" dirty="0"/>
              <a:t>Nu går vi videre til at se på, hvilke barrierer der er for at henvise, hvad der skal til for at øge antallet af henvisninger, og om der mangler tilbud.</a:t>
            </a:r>
            <a:endParaRPr lang="da-DK" b="1" dirty="0">
              <a:ea typeface="Calibri"/>
              <a:cs typeface="Calibri"/>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180565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r>
              <a:rPr lang="da-DK" b="1" dirty="0"/>
              <a:t>Forklaring til slide:</a:t>
            </a:r>
            <a:endParaRPr lang="da-DK" dirty="0"/>
          </a:p>
          <a:p>
            <a:r>
              <a:rPr lang="da-DK" dirty="0"/>
              <a:t>Gennemgå besvarelsen på spørgsmålet, om der er noget, der afholder fra at henvise til tilbuddene.</a:t>
            </a:r>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1297519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endParaRPr lang="da-DK" dirty="0"/>
          </a:p>
          <a:p>
            <a:r>
              <a:rPr lang="da-DK" dirty="0"/>
              <a:t>Besvarelserne på dette spørgsmål er åbne svar/fritekst, hvor respondenterne selv har forfattet svarene.</a:t>
            </a:r>
          </a:p>
          <a:p>
            <a:r>
              <a:rPr lang="da-DK" dirty="0"/>
              <a:t>Her kan der vælges at vise alle besvarelser og evt. en opsummering af hovedbudskaberne, eller blot at vise en slide med hovedbudskaberne.</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2690591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p>
          <a:p>
            <a:r>
              <a:rPr lang="da-DK" dirty="0"/>
              <a:t>Her ses klyngemedlemmernes besvarelse af spørgsmålet om, hvorvidt de oplever, at der mangler tilbud til nogle patienter. Gennemgå svarene – eller opsummér hovedpointerne fra sliden.</a:t>
            </a:r>
          </a:p>
          <a:p>
            <a:r>
              <a:rPr lang="da-DK" dirty="0"/>
              <a:t>Besvarelserne på dette spørgsmål er åbne svar/fritekst, hvor respondenterne selv har forfattet svarene.</a:t>
            </a:r>
          </a:p>
          <a:p>
            <a:r>
              <a:rPr lang="da-DK" dirty="0"/>
              <a:t>Her kan I vælge at vise alle besvarelser og evt. en opsummering af hovedbudskaberne, eller blot at vise en slide med hovedbudskaberne.</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180856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r>
              <a:rPr lang="da-DK" dirty="0"/>
              <a:t>Her ses klyngemedlemmernes besvarelse af spørgsmålet om, hvorvidt de oplever, at der mangler tilbud til nogle patienter. Gennemgå svarene – eller opsummer hovedpointerne fra sliden.</a:t>
            </a:r>
            <a:endParaRPr lang="da-DK" dirty="0">
              <a:ea typeface="Calibri"/>
              <a:cs typeface="Calibri"/>
            </a:endParaRPr>
          </a:p>
          <a:p>
            <a:r>
              <a:rPr lang="da-DK" dirty="0"/>
              <a:t>Besvarelserne til dette spørgsmål er åbne svar/fritekst, hvor respondenterne selv har forfattet svarene.</a:t>
            </a:r>
            <a:endParaRPr lang="da-DK" dirty="0">
              <a:ea typeface="Calibri"/>
              <a:cs typeface="Calibri"/>
            </a:endParaRPr>
          </a:p>
          <a:p>
            <a:r>
              <a:rPr lang="da-DK" dirty="0"/>
              <a:t>Her kan I vælge at vise alle besvarelser og eventuelt en opsummering af hovedbudskaberne, eller blot vise en slide med hovedbudskaberne.</a:t>
            </a:r>
            <a:endParaRPr lang="da-DK" dirty="0">
              <a:ea typeface="Calibri"/>
              <a:cs typeface="Calibri"/>
            </a:endParaRPr>
          </a:p>
          <a:p>
            <a:endParaRPr lang="da-DK" b="1" dirty="0">
              <a:ea typeface="Calibri"/>
              <a:cs typeface="Calibri"/>
            </a:endParaRPr>
          </a:p>
          <a:p>
            <a:pPr marL="177725" indent="-177725">
              <a:buFontTx/>
              <a:buChar cha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3108834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solidFill>
                  <a:srgbClr val="297A77"/>
                </a:solidFill>
                <a:latin typeface="+mn-lt"/>
              </a:rPr>
              <a:t>Forklaring til slide: </a:t>
            </a:r>
            <a:endParaRPr lang="da-DK" sz="1200" kern="1200" dirty="0">
              <a:solidFill>
                <a:schemeClr val="tx1"/>
              </a:solidFill>
              <a:latin typeface="+mn-lt"/>
              <a:ea typeface="+mn-ea"/>
              <a:cs typeface="+mn-cs"/>
            </a:endParaRPr>
          </a:p>
          <a:p>
            <a:r>
              <a:rPr lang="da-DK" b="0" dirty="0"/>
              <a:t>Kan I forbedre procedurerne for henvisninger?</a:t>
            </a:r>
          </a:p>
          <a:p>
            <a:r>
              <a:rPr lang="da-DK" b="0" dirty="0"/>
              <a:t>Tag udgangspunkt i sliden, der viste, hvordan klyngens </a:t>
            </a:r>
            <a:r>
              <a:rPr lang="da-DK" dirty="0"/>
              <a:t>medlemmer henviser (spørgeskemadata), og pointerne fra kommunens oplæg.</a:t>
            </a:r>
          </a:p>
          <a:p>
            <a:r>
              <a:rPr lang="da-DK" dirty="0"/>
              <a:t>Sæt gang i en diskussion i plenum om, hvordan henvisningerne kan forbedres – hvad fungerer bedst for lægerne i praksis, og hvad fungerer bedst for kommunen?</a:t>
            </a:r>
          </a:p>
          <a:p>
            <a:endParaRPr lang="da-DK"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360801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Forslag til, hvad du kan sige:</a:t>
            </a:r>
            <a:endParaRPr lang="da-DK" dirty="0"/>
          </a:p>
          <a:p>
            <a:pPr defTabSz="947867">
              <a:defRPr/>
            </a:pPr>
            <a:r>
              <a:rPr lang="da-DK" dirty="0"/>
              <a:t>Klyngemødet er inddelt i tre hovedblokke:</a:t>
            </a:r>
            <a:br>
              <a:rPr lang="da-DK" dirty="0"/>
            </a:br>
            <a:r>
              <a:rPr lang="da-DK" b="1" dirty="0"/>
              <a:t>Blok 1:</a:t>
            </a:r>
            <a:r>
              <a:rPr lang="da-DK" dirty="0"/>
              <a:t> Vi skal høre om kommunens tilbud, se en opgørelse over klyngens henvisninger til kommunens tilbud samt gennemgå besvarelserne fra spørgeskemaet om vores oplevelse af tilbuddene. Her skal vi også drøfte, om der er noget ved antallet af henvisninger, vi kan ændre på.</a:t>
            </a:r>
            <a:br>
              <a:rPr lang="da-DK" dirty="0"/>
            </a:br>
            <a:r>
              <a:rPr lang="da-DK" b="1" dirty="0"/>
              <a:t>Blok 2:</a:t>
            </a:r>
            <a:r>
              <a:rPr lang="da-DK" dirty="0"/>
              <a:t> Vi gennemgår svarene fra spørgeskemaundersøgelsen om vores kendskab til kommunens tilbud og drøfter, om vi har ønsker til ændringer i, hvordan vi modtager information om tilbuddene.</a:t>
            </a:r>
            <a:br>
              <a:rPr lang="da-DK" dirty="0"/>
            </a:br>
            <a:r>
              <a:rPr lang="da-DK" b="1" dirty="0"/>
              <a:t>Blok 3:</a:t>
            </a:r>
            <a:r>
              <a:rPr lang="da-DK" dirty="0"/>
              <a:t> Fokus er på selve henvisningsprocessen – hvordan den fungerer, dynamiske henvisninger, og resultaterne fra spørgeskemaet om, hvorvidt der er noget, der afholder lægerne fra at henvise.</a:t>
            </a:r>
            <a:endParaRPr lang="da-DK" b="1" dirty="0">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551683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000" b="1" dirty="0"/>
              <a:t>Forslag til, hvad du kan sige:</a:t>
            </a:r>
          </a:p>
          <a:p>
            <a:r>
              <a:rPr lang="da-DK" sz="1200" dirty="0"/>
              <a:t>De sidste 20 minutter af mødet samler vi op på hovedpointerne fra mødet og træffer beslutning om, hvilke ændringer I ønsker at gennemføre – både i kommunen og i praksis, samt hvordan vi konkret følger op på det, vi aftaler.</a:t>
            </a:r>
            <a:endParaRPr lang="da-DK" sz="1000" b="1" dirty="0">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7867">
              <a:defRPr/>
            </a:pPr>
            <a:fld id="{DEB92672-268D-4DB7-963C-35CDB23F1AD2}" type="slidenum">
              <a:rPr lang="da-DK">
                <a:solidFill>
                  <a:prstClr val="black"/>
                </a:solidFill>
                <a:latin typeface="Calibri" panose="020F0502020204030204"/>
              </a:rPr>
              <a:pPr defTabSz="947867">
                <a:defRPr/>
              </a:pPr>
              <a:t>40</a:t>
            </a:fld>
            <a:endParaRPr lang="da-DK">
              <a:solidFill>
                <a:prstClr val="black"/>
              </a:solidFill>
              <a:latin typeface="Calibri" panose="020F0502020204030204"/>
            </a:endParaRPr>
          </a:p>
        </p:txBody>
      </p:sp>
    </p:spTree>
    <p:extLst>
      <p:ext uri="{BB962C8B-B14F-4D97-AF65-F5344CB8AC3E}">
        <p14:creationId xmlns:p14="http://schemas.microsoft.com/office/powerpoint/2010/main" val="3526974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p>
          <a:p>
            <a:r>
              <a:rPr lang="da-DK" dirty="0"/>
              <a:t>Involver både kommunen og klyngens medlemmer i denne plenumdrøftelse.</a:t>
            </a:r>
          </a:p>
          <a:p>
            <a:r>
              <a:rPr lang="da-DK" dirty="0"/>
              <a:t>Husk at opsummere hovedpointerne til sidst. Hvad har I talt om?</a:t>
            </a:r>
          </a:p>
          <a:p>
            <a:r>
              <a:rPr lang="da-DK" dirty="0"/>
              <a:t>Gå igennem de tre hovedspørgsmål fra dagens møde. Aftal med mødets referent, hvordan I opsummerer de hovedpointer, I er nået frem til. Skriv de vigtigste input op på en tavle, whiteboard eller flipover.</a:t>
            </a:r>
          </a:p>
          <a:p>
            <a:r>
              <a:rPr lang="da-DK" dirty="0"/>
              <a:t>Skal der laves konkrete aftaler for at indfri målene?</a:t>
            </a:r>
          </a:p>
          <a:p>
            <a:r>
              <a:rPr lang="da-DK" dirty="0"/>
              <a:t>Til sidst besluttes, hvordan I vil følge op på emnet – f.eks. </a:t>
            </a:r>
            <a:r>
              <a:rPr lang="da-DK"/>
              <a:t>ved at få foretaget en ny spørgeskemaundersøgelse, der kan sammenlignes med den fra mødet i dag.</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41</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defTabSz="947867">
              <a:defRPr/>
            </a:pPr>
            <a:fld id="{DEB92672-268D-4DB7-963C-35CDB23F1AD2}" type="slidenum">
              <a:rPr lang="da-DK">
                <a:solidFill>
                  <a:prstClr val="black"/>
                </a:solidFill>
                <a:latin typeface="Calibri" panose="020F0502020204030204"/>
              </a:rPr>
              <a:pPr defTabSz="947867">
                <a:defRPr/>
              </a:pPr>
              <a:t>42</a:t>
            </a:fld>
            <a:endParaRPr lang="da-DK">
              <a:solidFill>
                <a:prstClr val="black"/>
              </a:solidFill>
              <a:latin typeface="Calibri" panose="020F0502020204030204"/>
            </a:endParaRPr>
          </a:p>
        </p:txBody>
      </p:sp>
    </p:spTree>
    <p:extLst>
      <p:ext uri="{BB962C8B-B14F-4D97-AF65-F5344CB8AC3E}">
        <p14:creationId xmlns:p14="http://schemas.microsoft.com/office/powerpoint/2010/main" val="66173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endParaRPr lang="da-DK" dirty="0"/>
          </a:p>
          <a:p>
            <a:pPr defTabSz="947867">
              <a:defRPr/>
            </a:pPr>
            <a:r>
              <a:rPr lang="da-DK" dirty="0"/>
              <a:t>Programmet er sammensat, så det samlet tager 2 timer og 30 minutter. Der er indlagt en pause på 20 minutter efter blok 1.</a:t>
            </a:r>
            <a:br>
              <a:rPr lang="da-DK" dirty="0"/>
            </a:br>
            <a:r>
              <a:rPr lang="da-DK" dirty="0"/>
              <a:t>Mødet er opdelt i en introduktion til både mødet og emnet samt 3 blokke, hver med sit faglige fokus.</a:t>
            </a:r>
            <a:br>
              <a:rPr lang="da-DK" dirty="0"/>
            </a:br>
            <a:r>
              <a:rPr lang="da-DK" dirty="0"/>
              <a:t>Klyngen kan i samarbejde med kommunen eventuelt tilpasse programmet, så det passer til det indhold, I mener, der skal være.</a:t>
            </a:r>
            <a:endParaRPr lang="da-DK" b="1" dirty="0">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pPr defTabSz="947867">
              <a:defRPr/>
            </a:pPr>
            <a:r>
              <a:rPr lang="da-DK" dirty="0"/>
              <a:t>Præsentér deltagerne fra kommunen.</a:t>
            </a:r>
          </a:p>
          <a:p>
            <a:pPr defTabSz="947867">
              <a:defRPr/>
            </a:pPr>
            <a:r>
              <a:rPr lang="da-DK" dirty="0"/>
              <a:t>Sørg for, at I inden mødet får afklaret kommunens rolle, og tal om, hvilke potentialer I ser for forbedringer i samarbejdet.</a:t>
            </a:r>
          </a:p>
          <a:p>
            <a:pPr defTabSz="947867">
              <a:defRPr/>
            </a:pPr>
            <a:endParaRPr lang="da-DK" b="1" dirty="0">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55168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Forslag til, hvad du kan sige:</a:t>
            </a:r>
            <a:endParaRPr lang="da-DK" dirty="0"/>
          </a:p>
          <a:p>
            <a:r>
              <a:rPr lang="da-DK" dirty="0"/>
              <a:t>Her kan du kort fortælle om det materiale, der er til mødet:</a:t>
            </a:r>
            <a:br>
              <a:rPr lang="da-DK" dirty="0"/>
            </a:br>
            <a:endParaRPr lang="da-DK" dirty="0"/>
          </a:p>
          <a:p>
            <a:r>
              <a:rPr lang="da-DK" dirty="0"/>
              <a:t>På mødet skal vi se på to typer data:</a:t>
            </a:r>
          </a:p>
          <a:p>
            <a:pPr>
              <a:buFont typeface="Arial" panose="020B0604020202020204" pitchFamily="34" charset="0"/>
              <a:buChar char="•"/>
            </a:pPr>
            <a:r>
              <a:rPr lang="da-DK" dirty="0"/>
              <a:t> Kommunens opgørelse af henvisninger, og</a:t>
            </a:r>
          </a:p>
          <a:p>
            <a:pPr>
              <a:buFont typeface="Arial" panose="020B0604020202020204" pitchFamily="34" charset="0"/>
              <a:buChar char="•"/>
            </a:pPr>
            <a:r>
              <a:rPr lang="da-DK" dirty="0"/>
              <a:t> Resultaterne fra den spørgeskemaundersøgelse, som klyngens medlemmer har besvaret. Begge dele vises i præsentationen.</a:t>
            </a:r>
          </a:p>
          <a:p>
            <a:endParaRPr lang="da-DK" dirty="0"/>
          </a:p>
          <a:p>
            <a:r>
              <a:rPr lang="da-DK" dirty="0"/>
              <a:t>Vær opmærksom på, at der uddeles opgørelser af henvisninger fordelt på ydernumre, hvis kommunen har haft mulighed for at levere dette.</a:t>
            </a:r>
            <a:br>
              <a:rPr lang="da-DK" dirty="0"/>
            </a:br>
            <a:endParaRPr lang="da-DK" dirty="0"/>
          </a:p>
          <a:p>
            <a:r>
              <a:rPr lang="da-DK" dirty="0"/>
              <a:t>Opgørelsen af henvisninger er anonymiseret, så det kun er muligt at se, hvem I selv er.</a:t>
            </a:r>
          </a:p>
          <a:p>
            <a:endParaRPr lang="da-DK" dirty="0"/>
          </a:p>
          <a:p>
            <a:r>
              <a:rPr lang="da-DK" dirty="0"/>
              <a:t>For at sikre, at der bliver fulgt op på det, vi aftaler i dag, skal vi udpege en referent – enten fra klyngen (f.eks. den kommunale praksiskonsulent) eller fra kommunen. [Aftal dette på forhånd med kommunen].</a:t>
            </a:r>
          </a:p>
          <a:p>
            <a:endParaRPr lang="da-DK" b="1" dirty="0">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34138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defRPr/>
            </a:pPr>
            <a:r>
              <a:rPr lang="da-DK" b="1" dirty="0"/>
              <a:t>Forklaring til slide:</a:t>
            </a:r>
            <a:endParaRPr lang="da-DK" dirty="0"/>
          </a:p>
          <a:p>
            <a:pPr defTabSz="947867"/>
            <a:r>
              <a:rPr lang="da-DK" dirty="0"/>
              <a:t>I den første del af mødet fortæller kommunen om tilbuddene, og herefter gennemgås henvisningsmønsteret fra klyngens praksis. Derefter er der indlagt en 10-minutters sidemandsamtale (to og to).</a:t>
            </a:r>
            <a:br>
              <a:rPr lang="da-DK" dirty="0"/>
            </a:br>
            <a:r>
              <a:rPr lang="da-DK" dirty="0"/>
              <a:t>Afslutningsvist i denne blok ser vi kort på besvarelserne fra spørgeskemaet om klyngens oplevelse af tilbuddene, og vi har en fælles dialog mellem klyngen og kommunen om, hvorvidt der er noget, der skal ændres i samarbejdet.</a:t>
            </a:r>
            <a:endParaRPr lang="da-DK" b="1" dirty="0">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7"/>
            <a:r>
              <a:rPr lang="da-DK" b="1" dirty="0"/>
              <a:t>Forklaring til slide:</a:t>
            </a:r>
            <a:endParaRPr lang="da-DK" dirty="0"/>
          </a:p>
          <a:p>
            <a:r>
              <a:rPr lang="da-DK" dirty="0"/>
              <a:t>Denne og den næste slide om forløbsprogrammer kan evt. tages ud, hvis I ønsker at lave en anden introduktion til emnet. </a:t>
            </a: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127329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player.vimeo.com/video/1049976434?h=b563b253ae&amp;amp;app_id=122963"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com.dk/projekter/kommunal-henvisning/henvisning-til-kommunernes-forebyggelsestilbud/vejledninger-laegesysteme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1057834"/>
            <a:ext cx="9794160" cy="5074887"/>
          </a:xfrm>
        </p:spPr>
        <p:txBody>
          <a:bodyPr>
            <a:normAutofit fontScale="90000"/>
          </a:bodyPr>
          <a:lstStyle/>
          <a:p>
            <a:r>
              <a:rPr lang="da-DK" sz="3200" b="1" dirty="0">
                <a:solidFill>
                  <a:schemeClr val="bg1"/>
                </a:solidFill>
                <a:latin typeface="+mn-lt"/>
              </a:rPr>
              <a:t>Klyngenavn</a:t>
            </a:r>
            <a:br>
              <a:rPr lang="da-DK" b="1" dirty="0">
                <a:solidFill>
                  <a:srgbClr val="3C8CFA"/>
                </a:solidFill>
                <a:latin typeface="+mn-lt"/>
              </a:rPr>
            </a:br>
            <a:br>
              <a:rPr lang="da-DK" b="1" dirty="0">
                <a:solidFill>
                  <a:srgbClr val="3C8CFA"/>
                </a:solidFill>
                <a:latin typeface="+mn-lt"/>
              </a:rPr>
            </a:br>
            <a:br>
              <a:rPr lang="da-DK" b="1" dirty="0">
                <a:solidFill>
                  <a:srgbClr val="3C8CFA"/>
                </a:solidFill>
                <a:latin typeface="+mn-lt"/>
              </a:rPr>
            </a:br>
            <a:r>
              <a:rPr lang="da-DK" sz="4800" b="1" dirty="0">
                <a:solidFill>
                  <a:schemeClr val="bg1"/>
                </a:solidFill>
                <a:latin typeface="+mn-lt"/>
              </a:rPr>
              <a:t>Henvisninger til kommunale tilbud </a:t>
            </a:r>
            <a:br>
              <a:rPr lang="da-DK" b="1" dirty="0">
                <a:solidFill>
                  <a:schemeClr val="bg1"/>
                </a:solidFill>
                <a:latin typeface="+mn-lt"/>
              </a:rPr>
            </a:br>
            <a:r>
              <a:rPr lang="da-DK" sz="2800" b="1" dirty="0">
                <a:solidFill>
                  <a:schemeClr val="bg1"/>
                </a:solidFill>
                <a:latin typeface="+mn-lt"/>
              </a:rPr>
              <a:t>Almen praksis’ samarbejde med kommunale forebyggelses- og rehabiliteringstilbud</a:t>
            </a:r>
            <a:br>
              <a:rPr lang="da-DK" b="1" dirty="0">
                <a:solidFill>
                  <a:srgbClr val="3C8CFA"/>
                </a:solidFill>
                <a:latin typeface="+mn-lt"/>
              </a:rPr>
            </a:br>
            <a:br>
              <a:rPr lang="da-DK" b="1" dirty="0">
                <a:solidFill>
                  <a:srgbClr val="3C8CFA"/>
                </a:solidFill>
                <a:latin typeface="+mn-lt"/>
              </a:rPr>
            </a:br>
            <a:br>
              <a:rPr lang="da-DK" b="1" dirty="0">
                <a:solidFill>
                  <a:srgbClr val="3C8CFA"/>
                </a:solidFill>
                <a:latin typeface="+mn-lt"/>
              </a:rPr>
            </a:br>
            <a:br>
              <a:rPr lang="da-DK" b="1" dirty="0">
                <a:solidFill>
                  <a:srgbClr val="3C8CFA"/>
                </a:solidFill>
                <a:latin typeface="+mn-lt"/>
              </a:rPr>
            </a:br>
            <a:r>
              <a:rPr lang="da-DK" sz="2000" b="1" dirty="0">
                <a:solidFill>
                  <a:schemeClr val="bg1"/>
                </a:solidFill>
                <a:latin typeface="+mn-lt"/>
              </a:rPr>
              <a:t>dato</a:t>
            </a:r>
            <a:br>
              <a:rPr lang="da-DK" sz="2000" dirty="0">
                <a:solidFill>
                  <a:schemeClr val="bg1"/>
                </a:solidFill>
                <a:latin typeface="+mn-lt"/>
              </a:rPr>
            </a:br>
            <a:br>
              <a:rPr lang="da-DK" sz="2000" dirty="0">
                <a:solidFill>
                  <a:schemeClr val="bg1"/>
                </a:solidFill>
                <a:latin typeface="+mn-lt"/>
              </a:rPr>
            </a:br>
            <a:endParaRPr lang="da-DK" sz="3600" dirty="0">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48997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89965" y="365125"/>
            <a:ext cx="10175738" cy="1325563"/>
          </a:xfrm>
        </p:spPr>
        <p:txBody>
          <a:bodyPr>
            <a:normAutofit/>
          </a:bodyPr>
          <a:lstStyle/>
          <a:p>
            <a:r>
              <a:rPr lang="da-DK" sz="4000" b="1">
                <a:solidFill>
                  <a:srgbClr val="297A77"/>
                </a:solidFill>
                <a:latin typeface="+mn-lt"/>
              </a:rPr>
              <a:t>Introduktion til dagens emne </a:t>
            </a:r>
            <a:br>
              <a:rPr lang="da-DK" sz="4000" b="1">
                <a:solidFill>
                  <a:srgbClr val="297A77"/>
                </a:solidFill>
                <a:latin typeface="+mn-lt"/>
              </a:rPr>
            </a:br>
            <a:r>
              <a:rPr lang="da-DK" sz="2400" b="1">
                <a:solidFill>
                  <a:srgbClr val="297A77"/>
                </a:solidFill>
                <a:latin typeface="+mn-lt"/>
              </a:rPr>
              <a:t>Det tværsektorielle samarbejde mellem almen praksis og kommune er centralt</a:t>
            </a:r>
            <a:endParaRPr lang="da-DK" sz="4000"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7" y="1573306"/>
            <a:ext cx="9822069" cy="4919569"/>
          </a:xfrm>
        </p:spPr>
        <p:txBody>
          <a:bodyPr>
            <a:normAutofit lnSpcReduction="10000"/>
          </a:bodyPr>
          <a:lstStyle/>
          <a:p>
            <a:pPr marL="0" indent="0">
              <a:buNone/>
            </a:pPr>
            <a:r>
              <a:rPr lang="da-DK" sz="2400" b="1" i="1">
                <a:latin typeface="Calibri" panose="020F0502020204030204" pitchFamily="34" charset="0"/>
                <a:ea typeface="Calibri" panose="020F0502020204030204" pitchFamily="34" charset="0"/>
              </a:rPr>
              <a:t>H</a:t>
            </a:r>
            <a:r>
              <a:rPr lang="da-DK" sz="2400" b="1" i="1">
                <a:effectLst/>
                <a:latin typeface="Calibri" panose="020F0502020204030204" pitchFamily="34" charset="0"/>
                <a:ea typeface="Calibri" panose="020F0502020204030204" pitchFamily="34" charset="0"/>
              </a:rPr>
              <a:t>ovedvægten i indsatsen for patienter med kroniske sygdomme er i almen praksis og i det kommunale sundhedsvæsen </a:t>
            </a:r>
            <a:r>
              <a:rPr lang="da-DK" sz="2000"/>
              <a:t>(Sundhedsstyrelsen, 2008)</a:t>
            </a:r>
          </a:p>
          <a:p>
            <a:pPr>
              <a:buFontTx/>
              <a:buChar char="-"/>
            </a:pPr>
            <a:endParaRPr lang="da-DK" sz="2800"/>
          </a:p>
          <a:p>
            <a:pPr>
              <a:buFontTx/>
              <a:buChar char="-"/>
            </a:pPr>
            <a:r>
              <a:rPr lang="da-DK" sz="2800"/>
              <a:t>Forløbsprogrammer udarbejdes regionalt </a:t>
            </a:r>
          </a:p>
          <a:p>
            <a:pPr>
              <a:buFontTx/>
              <a:buChar char="-"/>
            </a:pPr>
            <a:r>
              <a:rPr lang="da-DK" sz="2800"/>
              <a:t>Forudsætter et solidt tværsektorielt samarbejde mellem almen praksis og kommune</a:t>
            </a:r>
          </a:p>
          <a:p>
            <a:pPr>
              <a:buFontTx/>
              <a:buChar char="-"/>
            </a:pPr>
            <a:r>
              <a:rPr lang="da-DK"/>
              <a:t>Mange studier har vist effekt af forløbsprogrammer</a:t>
            </a:r>
            <a:endParaRPr lang="da-DK" sz="2800"/>
          </a:p>
          <a:p>
            <a:pPr marL="0" indent="0">
              <a:buNone/>
            </a:pPr>
            <a:endParaRPr lang="da-DK" sz="2800">
              <a:effectLst/>
              <a:latin typeface="Calibri" panose="020F0502020204030204" pitchFamily="34" charset="0"/>
              <a:ea typeface="Calibri" panose="020F0502020204030204" pitchFamily="34" charset="0"/>
            </a:endParaRPr>
          </a:p>
          <a:p>
            <a:pPr marL="0" indent="0">
              <a:buNone/>
            </a:pPr>
            <a:r>
              <a:rPr lang="da-DK" sz="2800">
                <a:effectLst/>
                <a:latin typeface="Calibri" panose="020F0502020204030204" pitchFamily="34" charset="0"/>
                <a:ea typeface="Calibri" panose="020F0502020204030204" pitchFamily="34" charset="0"/>
              </a:rPr>
              <a:t>Almen praksis har en central rolle som tovholder for patienternes forløb, mens kommunerne tilbyder korte og længerevarende forløb, der kan supplere behandlingen i almen praksis.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spTree>
    <p:extLst>
      <p:ext uri="{BB962C8B-B14F-4D97-AF65-F5344CB8AC3E}">
        <p14:creationId xmlns:p14="http://schemas.microsoft.com/office/powerpoint/2010/main" val="29097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631811"/>
            <a:ext cx="10515600" cy="1084296"/>
          </a:xfrm>
        </p:spPr>
        <p:txBody>
          <a:bodyPr>
            <a:normAutofit/>
          </a:bodyPr>
          <a:lstStyle/>
          <a:p>
            <a:r>
              <a:rPr lang="da-DK" sz="4000" b="1">
                <a:solidFill>
                  <a:srgbClr val="297A77"/>
                </a:solidFill>
                <a:latin typeface="+mn-lt"/>
              </a:rPr>
              <a:t>Kommunens oplæg (25 min.)</a:t>
            </a:r>
            <a:br>
              <a:rPr lang="da-DK" b="1">
                <a:solidFill>
                  <a:srgbClr val="297A77"/>
                </a:solidFill>
                <a:latin typeface="+mn-lt"/>
              </a:rPr>
            </a:br>
            <a:r>
              <a:rPr lang="da-DK" sz="2000" b="1">
                <a:solidFill>
                  <a:srgbClr val="297A77"/>
                </a:solidFill>
                <a:latin typeface="+mn-lt"/>
              </a:rPr>
              <a:t>Information om kommunens tilbud og kommunikation med praksis</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84094" y="1716107"/>
            <a:ext cx="8609106" cy="4460855"/>
          </a:xfrm>
        </p:spPr>
        <p:txBody>
          <a:bodyPr>
            <a:normAutofit/>
          </a:bodyPr>
          <a:lstStyle/>
          <a:p>
            <a:pPr marL="0" indent="0">
              <a:lnSpc>
                <a:spcPct val="90000"/>
              </a:lnSpc>
              <a:spcBef>
                <a:spcPts val="1000"/>
              </a:spcBef>
              <a:buNone/>
            </a:pPr>
            <a:endParaRPr lang="da-DK" b="1">
              <a:solidFill>
                <a:srgbClr val="FF0000"/>
              </a:solidFill>
            </a:endParaRPr>
          </a:p>
          <a:p>
            <a:pPr marL="0" indent="0">
              <a:lnSpc>
                <a:spcPct val="90000"/>
              </a:lnSpc>
              <a:spcBef>
                <a:spcPts val="1000"/>
              </a:spcBef>
              <a:buNone/>
            </a:pPr>
            <a:r>
              <a:rPr lang="da-DK" b="1">
                <a:solidFill>
                  <a:srgbClr val="FF0000"/>
                </a:solidFill>
              </a:rPr>
              <a:t>Forslag til emner:</a:t>
            </a:r>
          </a:p>
          <a:p>
            <a:pPr>
              <a:buFontTx/>
              <a:buChar char="-"/>
            </a:pPr>
            <a:r>
              <a:rPr lang="da-DK">
                <a:solidFill>
                  <a:srgbClr val="FF0000"/>
                </a:solidFill>
              </a:rPr>
              <a:t>Målgrupper for tilbuddene</a:t>
            </a:r>
          </a:p>
          <a:p>
            <a:pPr>
              <a:buFontTx/>
              <a:buChar char="-"/>
            </a:pPr>
            <a:r>
              <a:rPr lang="da-DK">
                <a:solidFill>
                  <a:srgbClr val="FF0000"/>
                </a:solidFill>
              </a:rPr>
              <a:t>Efterspørgsel og kapacitet</a:t>
            </a:r>
          </a:p>
          <a:p>
            <a:pPr>
              <a:buFontTx/>
              <a:buChar char="-"/>
            </a:pPr>
            <a:r>
              <a:rPr lang="da-DK">
                <a:solidFill>
                  <a:srgbClr val="FF0000"/>
                </a:solidFill>
              </a:rPr>
              <a:t>Resultat af evaluering</a:t>
            </a:r>
          </a:p>
          <a:p>
            <a:pPr>
              <a:buFontTx/>
              <a:buChar char="-"/>
            </a:pPr>
            <a:r>
              <a:rPr lang="da-DK">
                <a:solidFill>
                  <a:srgbClr val="FF0000"/>
                </a:solidFill>
              </a:rPr>
              <a:t>Evt. case-gennemgang: Eksempel på forløb fra henvisning til endt forløb.</a:t>
            </a:r>
          </a:p>
          <a:p>
            <a:pPr marL="0" indent="0">
              <a:lnSpc>
                <a:spcPct val="90000"/>
              </a:lnSpc>
              <a:spcBef>
                <a:spcPts val="1000"/>
              </a:spcBef>
              <a:buNone/>
            </a:pPr>
            <a:endParaRPr lang="da-DK">
              <a:solidFill>
                <a:srgbClr val="FF0000"/>
              </a:solidFill>
            </a:endParaRPr>
          </a:p>
          <a:p>
            <a:pPr marL="0" indent="0">
              <a:lnSpc>
                <a:spcPct val="90000"/>
              </a:lnSpc>
              <a:spcBef>
                <a:spcPts val="1000"/>
              </a:spcBef>
              <a:buNone/>
            </a:pPr>
            <a:endParaRPr lang="da-DK" sz="2800">
              <a:solidFill>
                <a:srgbClr val="FF0000"/>
              </a:solidFill>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spTree>
    <p:extLst>
      <p:ext uri="{BB962C8B-B14F-4D97-AF65-F5344CB8AC3E}">
        <p14:creationId xmlns:p14="http://schemas.microsoft.com/office/powerpoint/2010/main" val="355375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631811"/>
            <a:ext cx="10515600" cy="1084296"/>
          </a:xfrm>
        </p:spPr>
        <p:txBody>
          <a:bodyPr>
            <a:normAutofit fontScale="90000"/>
          </a:bodyPr>
          <a:lstStyle/>
          <a:p>
            <a:r>
              <a:rPr lang="da-DK" sz="4000" b="1">
                <a:solidFill>
                  <a:srgbClr val="297A77"/>
                </a:solidFill>
                <a:latin typeface="+mn-lt"/>
              </a:rPr>
              <a:t>Opgørelse af klyngens henvisninger</a:t>
            </a:r>
            <a:br>
              <a:rPr lang="da-DK" b="1">
                <a:solidFill>
                  <a:srgbClr val="297A77"/>
                </a:solidFill>
                <a:latin typeface="+mn-lt"/>
              </a:rPr>
            </a:b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19953" y="1371600"/>
            <a:ext cx="8573247" cy="4805362"/>
          </a:xfrm>
        </p:spPr>
        <p:txBody>
          <a:bodyPr>
            <a:normAutofit/>
          </a:bodyPr>
          <a:lstStyle/>
          <a:p>
            <a:pPr marL="0" indent="0">
              <a:lnSpc>
                <a:spcPct val="90000"/>
              </a:lnSpc>
              <a:spcBef>
                <a:spcPts val="1000"/>
              </a:spcBef>
              <a:buNone/>
            </a:pPr>
            <a:endParaRPr lang="da-DK"/>
          </a:p>
          <a:p>
            <a:pPr marL="0" indent="0">
              <a:lnSpc>
                <a:spcPct val="90000"/>
              </a:lnSpc>
              <a:spcBef>
                <a:spcPts val="1000"/>
              </a:spcBef>
              <a:buNone/>
            </a:pPr>
            <a:r>
              <a:rPr lang="da-DK" sz="2800">
                <a:solidFill>
                  <a:srgbClr val="FF0000"/>
                </a:solidFill>
              </a:rPr>
              <a:t>Alle klyngens henvisninger til kommunens tilbud er opgjort for hvert ydernummer (i perioden juni 2021 til juni 2022).</a:t>
            </a:r>
          </a:p>
          <a:p>
            <a:pPr marL="0" indent="0">
              <a:lnSpc>
                <a:spcPct val="90000"/>
              </a:lnSpc>
              <a:spcBef>
                <a:spcPts val="1000"/>
              </a:spcBef>
              <a:buNone/>
            </a:pPr>
            <a:endParaRPr lang="da-DK">
              <a:solidFill>
                <a:srgbClr val="FF0000"/>
              </a:solidFill>
            </a:endParaRPr>
          </a:p>
          <a:p>
            <a:pPr marL="0" indent="0">
              <a:lnSpc>
                <a:spcPct val="90000"/>
              </a:lnSpc>
              <a:spcBef>
                <a:spcPts val="1000"/>
              </a:spcBef>
              <a:buNone/>
            </a:pPr>
            <a:r>
              <a:rPr lang="da-DK">
                <a:solidFill>
                  <a:srgbClr val="FF0000"/>
                </a:solidFill>
              </a:rPr>
              <a:t>Antal henvisninger vises i forhold til patientpopulationen (opgjort pr. 1.000 sikrede).</a:t>
            </a:r>
            <a:endParaRPr lang="da-DK" sz="2800">
              <a:solidFill>
                <a:srgbClr val="FF0000"/>
              </a:solidFill>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spTree>
    <p:extLst>
      <p:ext uri="{BB962C8B-B14F-4D97-AF65-F5344CB8AC3E}">
        <p14:creationId xmlns:p14="http://schemas.microsoft.com/office/powerpoint/2010/main" val="148618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88577" y="280899"/>
            <a:ext cx="10515600" cy="1132935"/>
          </a:xfrm>
        </p:spPr>
        <p:txBody>
          <a:bodyPr>
            <a:normAutofit fontScale="90000"/>
          </a:bodyPr>
          <a:lstStyle/>
          <a:p>
            <a:r>
              <a:rPr lang="da-DK" b="1">
                <a:solidFill>
                  <a:srgbClr val="297A77"/>
                </a:solidFill>
                <a:latin typeface="+mn-lt"/>
              </a:rPr>
              <a:t>Henvisninger til kommunale tilbud </a:t>
            </a:r>
            <a:br>
              <a:rPr lang="da-DK" sz="4000" b="1">
                <a:solidFill>
                  <a:srgbClr val="297A77"/>
                </a:solidFill>
                <a:latin typeface="+mn-lt"/>
              </a:rPr>
            </a:br>
            <a:r>
              <a:rPr lang="da-DK" sz="2400" b="1">
                <a:solidFill>
                  <a:srgbClr val="297A77"/>
                </a:solidFill>
                <a:latin typeface="+mn-lt"/>
              </a:rPr>
              <a:t>Antal henvisninger fordelt på tilbuddene (absolutte tal)</a:t>
            </a:r>
            <a:br>
              <a:rPr lang="da-DK" sz="2400" b="1">
                <a:solidFill>
                  <a:srgbClr val="297A77"/>
                </a:solidFill>
                <a:latin typeface="+mn-lt"/>
              </a:rPr>
            </a:br>
            <a:r>
              <a:rPr lang="da-DK" sz="2400" b="1">
                <a:solidFill>
                  <a:srgbClr val="297A77"/>
                </a:solidFill>
                <a:latin typeface="+mn-lt"/>
              </a:rPr>
              <a:t>(data fra august 2021 til juli 2022)</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graphicFrame>
        <p:nvGraphicFramePr>
          <p:cNvPr id="5" name="Diagram 4">
            <a:extLst>
              <a:ext uri="{FF2B5EF4-FFF2-40B4-BE49-F238E27FC236}">
                <a16:creationId xmlns:a16="http://schemas.microsoft.com/office/drawing/2014/main" id="{D9219FA5-10C2-C52A-7BCB-DC365BE81A5C}"/>
              </a:ext>
            </a:extLst>
          </p:cNvPr>
          <p:cNvGraphicFramePr>
            <a:graphicFrameLocks/>
          </p:cNvGraphicFramePr>
          <p:nvPr/>
        </p:nvGraphicFramePr>
        <p:xfrm>
          <a:off x="488577" y="1710459"/>
          <a:ext cx="7082691" cy="4515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033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88577" y="280899"/>
            <a:ext cx="10515600" cy="1132935"/>
          </a:xfrm>
        </p:spPr>
        <p:txBody>
          <a:bodyPr>
            <a:normAutofit fontScale="90000"/>
          </a:bodyPr>
          <a:lstStyle/>
          <a:p>
            <a:r>
              <a:rPr lang="da-DK" b="1">
                <a:solidFill>
                  <a:srgbClr val="297A77"/>
                </a:solidFill>
                <a:latin typeface="+mn-lt"/>
              </a:rPr>
              <a:t>Henvisninger til kommunale tilbud </a:t>
            </a:r>
            <a:br>
              <a:rPr lang="da-DK" sz="4000" b="1">
                <a:solidFill>
                  <a:srgbClr val="297A77"/>
                </a:solidFill>
                <a:latin typeface="+mn-lt"/>
              </a:rPr>
            </a:br>
            <a:r>
              <a:rPr lang="da-DK" sz="2400" b="1">
                <a:solidFill>
                  <a:srgbClr val="297A77"/>
                </a:solidFill>
                <a:latin typeface="+mn-lt"/>
              </a:rPr>
              <a:t>Henvisninger fordelt på tilbuddene, procent</a:t>
            </a:r>
            <a:br>
              <a:rPr lang="da-DK" sz="2400" b="1">
                <a:solidFill>
                  <a:srgbClr val="297A77"/>
                </a:solidFill>
                <a:latin typeface="+mn-lt"/>
              </a:rPr>
            </a:br>
            <a:r>
              <a:rPr lang="da-DK" sz="2400" b="1">
                <a:solidFill>
                  <a:srgbClr val="297A77"/>
                </a:solidFill>
                <a:latin typeface="+mn-lt"/>
              </a:rPr>
              <a:t>(data fra august 2021 til juli 2022)</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graphicFrame>
        <p:nvGraphicFramePr>
          <p:cNvPr id="11" name="Pladsholder til indhold 10">
            <a:extLst>
              <a:ext uri="{FF2B5EF4-FFF2-40B4-BE49-F238E27FC236}">
                <a16:creationId xmlns:a16="http://schemas.microsoft.com/office/drawing/2014/main" id="{C3EADD99-FA69-4A8C-B493-3EE778E7D849}"/>
              </a:ext>
            </a:extLst>
          </p:cNvPr>
          <p:cNvGraphicFramePr>
            <a:graphicFrameLocks noGrp="1"/>
          </p:cNvGraphicFramePr>
          <p:nvPr>
            <p:ph idx="1"/>
          </p:nvPr>
        </p:nvGraphicFramePr>
        <p:xfrm>
          <a:off x="50103" y="1519311"/>
          <a:ext cx="9651348" cy="50577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778ADDBB-F9D2-4552-B2F3-646D8F05D140}"/>
              </a:ext>
            </a:extLst>
          </p:cNvPr>
          <p:cNvGraphicFramePr>
            <a:graphicFrameLocks/>
          </p:cNvGraphicFramePr>
          <p:nvPr/>
        </p:nvGraphicFramePr>
        <p:xfrm>
          <a:off x="810253" y="1413834"/>
          <a:ext cx="6947986" cy="46282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61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88577" y="280899"/>
            <a:ext cx="10515600" cy="1132935"/>
          </a:xfrm>
        </p:spPr>
        <p:txBody>
          <a:bodyPr>
            <a:normAutofit fontScale="90000"/>
          </a:bodyPr>
          <a:lstStyle/>
          <a:p>
            <a:r>
              <a:rPr lang="da-DK" sz="4000" b="1" dirty="0">
                <a:solidFill>
                  <a:srgbClr val="297A77"/>
                </a:solidFill>
                <a:latin typeface="+mn-lt"/>
              </a:rPr>
              <a:t>Henvisninger til kommunale tilbud </a:t>
            </a:r>
            <a:br>
              <a:rPr lang="da-DK" sz="4000" b="1" dirty="0">
                <a:latin typeface="+mn-lt"/>
              </a:rPr>
            </a:br>
            <a:r>
              <a:rPr lang="da-DK" sz="2200" b="1" dirty="0">
                <a:solidFill>
                  <a:srgbClr val="297A77"/>
                </a:solidFill>
                <a:latin typeface="+mn-lt"/>
              </a:rPr>
              <a:t>Antal henvisninger pr 1.000 tilknyttede patienter for klyngens praksis, </a:t>
            </a:r>
            <a:r>
              <a:rPr lang="da-DK" sz="2200" b="1" dirty="0" err="1">
                <a:solidFill>
                  <a:srgbClr val="297A77"/>
                </a:solidFill>
                <a:latin typeface="+mn-lt"/>
              </a:rPr>
              <a:t>pseudonymiseret</a:t>
            </a:r>
            <a:br>
              <a:rPr lang="da-DK" sz="2200" b="1" dirty="0">
                <a:latin typeface="+mn-lt"/>
              </a:rPr>
            </a:br>
            <a:r>
              <a:rPr lang="da-DK" sz="2200" b="1" dirty="0">
                <a:solidFill>
                  <a:srgbClr val="297A77"/>
                </a:solidFill>
                <a:latin typeface="+mn-lt"/>
              </a:rPr>
              <a:t>(data fra hele 2021)</a:t>
            </a:r>
            <a:endParaRPr lang="da-DK" sz="4000" b="1" dirty="0">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graphicFrame>
        <p:nvGraphicFramePr>
          <p:cNvPr id="5" name="Diagram 4">
            <a:extLst>
              <a:ext uri="{FF2B5EF4-FFF2-40B4-BE49-F238E27FC236}">
                <a16:creationId xmlns:a16="http://schemas.microsoft.com/office/drawing/2014/main" id="{8BCBF0AB-3AA8-486A-8782-320CD7924ADB}"/>
              </a:ext>
            </a:extLst>
          </p:cNvPr>
          <p:cNvGraphicFramePr>
            <a:graphicFrameLocks/>
          </p:cNvGraphicFramePr>
          <p:nvPr/>
        </p:nvGraphicFramePr>
        <p:xfrm>
          <a:off x="512330" y="1800664"/>
          <a:ext cx="9124039" cy="44255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492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670265"/>
            <a:ext cx="10515600" cy="430566"/>
          </a:xfrm>
        </p:spPr>
        <p:txBody>
          <a:bodyPr>
            <a:normAutofit fontScale="90000"/>
          </a:bodyPr>
          <a:lstStyle/>
          <a:p>
            <a:r>
              <a:rPr lang="da-DK" sz="4400" b="1">
                <a:solidFill>
                  <a:srgbClr val="297A77"/>
                </a:solidFill>
                <a:latin typeface="+mn-lt"/>
              </a:rPr>
              <a:t> Opsummering </a:t>
            </a:r>
            <a:br>
              <a:rPr lang="da-DK" b="1">
                <a:solidFill>
                  <a:srgbClr val="297A77"/>
                </a:solidFill>
                <a:latin typeface="+mn-lt"/>
              </a:rPr>
            </a:b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69626" y="1167318"/>
            <a:ext cx="9185824" cy="5020417"/>
          </a:xfrm>
        </p:spPr>
        <p:txBody>
          <a:bodyPr>
            <a:normAutofit fontScale="92500"/>
          </a:bodyPr>
          <a:lstStyle/>
          <a:p>
            <a:pPr marL="0" indent="0">
              <a:buNone/>
            </a:pPr>
            <a:r>
              <a:rPr lang="da-DK" b="1">
                <a:solidFill>
                  <a:srgbClr val="297A77"/>
                </a:solidFill>
              </a:rPr>
              <a:t>Opgørelse af henvisninger</a:t>
            </a:r>
            <a:endParaRPr lang="da-DK" sz="2800">
              <a:solidFill>
                <a:srgbClr val="297A77"/>
              </a:solidFill>
            </a:endParaRPr>
          </a:p>
          <a:p>
            <a:pPr>
              <a:buFontTx/>
              <a:buChar char="-"/>
            </a:pPr>
            <a:r>
              <a:rPr lang="da-DK" sz="3200">
                <a:solidFill>
                  <a:srgbClr val="FF0000"/>
                </a:solidFill>
              </a:rPr>
              <a:t>Samlet set er der blevet henvist 144 patienter fra klyngens læger i perioden august 2021 – juli 2022</a:t>
            </a:r>
          </a:p>
          <a:p>
            <a:pPr>
              <a:buFontTx/>
              <a:buChar char="-"/>
            </a:pPr>
            <a:r>
              <a:rPr lang="da-DK" sz="3200">
                <a:solidFill>
                  <a:srgbClr val="FF0000"/>
                </a:solidFill>
              </a:rPr>
              <a:t>De 3 ydere (ud af 15) der har henvist flest patienter, står for 44 % af alle klyngens henvisninger</a:t>
            </a:r>
          </a:p>
          <a:p>
            <a:pPr>
              <a:buFontTx/>
              <a:buChar char="-"/>
            </a:pPr>
            <a:r>
              <a:rPr lang="da-DK" sz="3200">
                <a:solidFill>
                  <a:srgbClr val="FF0000"/>
                </a:solidFill>
              </a:rPr>
              <a:t>Godt halvdelen (7) af alle klyngens ydere (15) står for 80 % af alle henvisninger</a:t>
            </a:r>
          </a:p>
          <a:p>
            <a:pPr>
              <a:buFontTx/>
              <a:buChar char="-"/>
            </a:pPr>
            <a:r>
              <a:rPr lang="da-DK" sz="3200">
                <a:solidFill>
                  <a:srgbClr val="FF0000"/>
                </a:solidFill>
              </a:rPr>
              <a:t>Der henvises meget få til kræft (6) og hjerteforløb (1).</a:t>
            </a:r>
          </a:p>
          <a:p>
            <a:pPr marL="0" indent="0">
              <a:buNone/>
            </a:pPr>
            <a:endParaRPr lang="da-DK" sz="2400"/>
          </a:p>
          <a:p>
            <a:pPr marL="0" indent="0">
              <a:buNone/>
            </a:pPr>
            <a:r>
              <a:rPr lang="da-DK" sz="2400"/>
              <a:t>Her er der ikke taget højde for antal sikrede for yderne. Forskellen er dog også tydelig i søjlediagrammet, hvor der ses på antal henvisninger pr. 1.000 sikrede.</a:t>
            </a:r>
          </a:p>
          <a:p>
            <a:pPr marL="0" indent="0">
              <a:buNone/>
            </a:pPr>
            <a:endParaRPr lang="da-DK" sz="2800"/>
          </a:p>
          <a:p>
            <a:pPr>
              <a:buFontTx/>
              <a:buChar char="-"/>
            </a:pPr>
            <a:endParaRPr lang="da-DK" sz="28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spTree>
    <p:extLst>
      <p:ext uri="{BB962C8B-B14F-4D97-AF65-F5344CB8AC3E}">
        <p14:creationId xmlns:p14="http://schemas.microsoft.com/office/powerpoint/2010/main" val="148799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362988"/>
            <a:ext cx="10515600" cy="629959"/>
          </a:xfrm>
        </p:spPr>
        <p:txBody>
          <a:bodyPr>
            <a:normAutofit fontScale="90000"/>
          </a:bodyPr>
          <a:lstStyle/>
          <a:p>
            <a:br>
              <a:rPr lang="da-DK" sz="3300" b="1">
                <a:solidFill>
                  <a:srgbClr val="297A77"/>
                </a:solidFill>
                <a:latin typeface="+mn-lt"/>
              </a:rPr>
            </a:br>
            <a:r>
              <a:rPr lang="da-DK" sz="3300" b="1">
                <a:solidFill>
                  <a:srgbClr val="297A77"/>
                </a:solidFill>
                <a:latin typeface="+mn-lt"/>
              </a:rPr>
              <a:t>Sidemandssamtale (10 min)</a:t>
            </a:r>
            <a:br>
              <a:rPr lang="da-DK" sz="3300" b="1">
                <a:solidFill>
                  <a:srgbClr val="297A77"/>
                </a:solidFill>
                <a:latin typeface="+mn-lt"/>
              </a:rPr>
            </a:br>
            <a:r>
              <a:rPr lang="da-DK" sz="2200" b="1">
                <a:solidFill>
                  <a:srgbClr val="297A77"/>
                </a:solidFill>
                <a:latin typeface="+mn-lt"/>
              </a:rPr>
              <a:t>Tal sammen to og to ved bordene</a:t>
            </a:r>
            <a:br>
              <a:rPr lang="da-DK" sz="3300" b="1">
                <a:solidFill>
                  <a:srgbClr val="297A77"/>
                </a:solidFill>
                <a:latin typeface="+mn-lt"/>
              </a:rPr>
            </a:br>
            <a:endParaRPr lang="da-DK" b="1">
              <a:solidFill>
                <a:srgbClr val="297A77"/>
              </a:solidFill>
              <a:latin typeface="+mn-lt"/>
            </a:endParaRPr>
          </a:p>
        </p:txBody>
      </p:sp>
      <p:sp>
        <p:nvSpPr>
          <p:cNvPr id="8" name="Rektangel 7">
            <a:extLst>
              <a:ext uri="{FF2B5EF4-FFF2-40B4-BE49-F238E27FC236}">
                <a16:creationId xmlns:a16="http://schemas.microsoft.com/office/drawing/2014/main" id="{06D99891-EE55-414E-BC74-5822481FF5C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
        <p:nvSpPr>
          <p:cNvPr id="13" name="Tekstfelt 12">
            <a:extLst>
              <a:ext uri="{FF2B5EF4-FFF2-40B4-BE49-F238E27FC236}">
                <a16:creationId xmlns:a16="http://schemas.microsoft.com/office/drawing/2014/main" id="{8EABDFC8-66C6-4518-A97F-DA9AA20448A3}"/>
              </a:ext>
            </a:extLst>
          </p:cNvPr>
          <p:cNvSpPr txBox="1"/>
          <p:nvPr/>
        </p:nvSpPr>
        <p:spPr>
          <a:xfrm>
            <a:off x="371815" y="983976"/>
            <a:ext cx="9552967" cy="5470408"/>
          </a:xfrm>
          <a:prstGeom prst="rect">
            <a:avLst/>
          </a:prstGeom>
          <a:noFill/>
        </p:spPr>
        <p:txBody>
          <a:bodyPr wrap="square">
            <a:spAutoFit/>
          </a:bodyPr>
          <a:lstStyle/>
          <a:p>
            <a:pPr marL="228600" indent="-228600">
              <a:spcBef>
                <a:spcPts val="1000"/>
              </a:spcBef>
              <a:buClr>
                <a:srgbClr val="297A77"/>
              </a:buClr>
              <a:buFont typeface="Arial"/>
              <a:buChar char="•"/>
              <a:tabLst>
                <a:tab pos="317500" algn="l"/>
              </a:tabLst>
            </a:pPr>
            <a:endParaRPr lang="da-DK" sz="2800"/>
          </a:p>
          <a:p>
            <a:pPr marL="228600" indent="-228600">
              <a:spcBef>
                <a:spcPts val="1000"/>
              </a:spcBef>
              <a:buClr>
                <a:srgbClr val="297A77"/>
              </a:buClr>
              <a:buFont typeface="Arial"/>
              <a:buChar char="•"/>
              <a:tabLst>
                <a:tab pos="317500" algn="l"/>
              </a:tabLst>
            </a:pPr>
            <a:r>
              <a:rPr lang="da-DK" sz="2800"/>
              <a:t>Hvordan ser variationen mellem praksis ud – og hvad skyldes den?</a:t>
            </a:r>
          </a:p>
          <a:p>
            <a:pPr marL="228600" indent="-228600">
              <a:spcBef>
                <a:spcPts val="1000"/>
              </a:spcBef>
              <a:buClr>
                <a:srgbClr val="297A77"/>
              </a:buClr>
              <a:buFont typeface="Arial"/>
              <a:buChar char="•"/>
              <a:tabLst>
                <a:tab pos="317500" algn="l"/>
              </a:tabLst>
            </a:pPr>
            <a:r>
              <a:rPr lang="da-DK" sz="2800"/>
              <a:t>Er der noget der overrasker? </a:t>
            </a:r>
          </a:p>
          <a:p>
            <a:pPr marL="228600" lvl="0" indent="-228600">
              <a:spcBef>
                <a:spcPts val="1000"/>
              </a:spcBef>
              <a:buClr>
                <a:srgbClr val="297A77"/>
              </a:buClr>
              <a:buFont typeface="Arial"/>
              <a:buChar char="•"/>
              <a:tabLst>
                <a:tab pos="317500" algn="l"/>
              </a:tabLst>
            </a:pPr>
            <a:r>
              <a:rPr lang="da-DK" sz="2800"/>
              <a:t>Hvad skyldes forskellen i hvilke tilbud, der henvises til?</a:t>
            </a:r>
          </a:p>
          <a:p>
            <a:pPr marL="228600" lvl="0" indent="-228600">
              <a:spcBef>
                <a:spcPts val="1000"/>
              </a:spcBef>
              <a:buClr>
                <a:srgbClr val="297A77"/>
              </a:buClr>
              <a:buFont typeface="Arial"/>
              <a:buChar char="•"/>
              <a:tabLst>
                <a:tab pos="317500" algn="l"/>
              </a:tabLst>
            </a:pPr>
            <a:r>
              <a:rPr lang="da-DK" sz="2800"/>
              <a:t>Er det mange eller få henvisninger?</a:t>
            </a:r>
          </a:p>
          <a:p>
            <a:pPr lvl="0">
              <a:lnSpc>
                <a:spcPct val="150000"/>
              </a:lnSpc>
              <a:tabLst>
                <a:tab pos="317500" algn="l"/>
              </a:tabLst>
            </a:pPr>
            <a:endParaRPr lang="da-DK" sz="2400">
              <a:effectLst/>
              <a:latin typeface="Verdana" panose="020B0604030504040204" pitchFamily="34" charset="0"/>
              <a:ea typeface="Times New Roman" panose="02020603050405020304" pitchFamily="18" charset="0"/>
              <a:cs typeface="Verdana" panose="020B0604030504040204" pitchFamily="34" charset="0"/>
            </a:endParaRPr>
          </a:p>
          <a:p>
            <a:pPr lvl="0">
              <a:lnSpc>
                <a:spcPct val="150000"/>
              </a:lnSpc>
              <a:tabLst>
                <a:tab pos="317500" algn="l"/>
              </a:tabLst>
            </a:pPr>
            <a:r>
              <a:rPr lang="da-DK" sz="3000" b="1">
                <a:solidFill>
                  <a:srgbClr val="297A77"/>
                </a:solidFill>
                <a:ea typeface="+mj-ea"/>
                <a:cs typeface="+mj-cs"/>
              </a:rPr>
              <a:t>Kort opsamling i plenum</a:t>
            </a:r>
          </a:p>
          <a:p>
            <a:pPr lvl="0">
              <a:lnSpc>
                <a:spcPct val="150000"/>
              </a:lnSpc>
              <a:tabLst>
                <a:tab pos="317500" algn="l"/>
              </a:tabLst>
            </a:pPr>
            <a:endParaRPr lang="da-DK" sz="2400">
              <a:effectLst/>
              <a:latin typeface="Verdana" panose="020B0604030504040204" pitchFamily="34" charset="0"/>
              <a:ea typeface="Times New Roman" panose="02020603050405020304" pitchFamily="18" charset="0"/>
              <a:cs typeface="Verdana" panose="020B0604030504040204" pitchFamily="34" charset="0"/>
            </a:endParaRPr>
          </a:p>
          <a:p>
            <a:pPr lvl="0">
              <a:lnSpc>
                <a:spcPct val="150000"/>
              </a:lnSpc>
              <a:tabLst>
                <a:tab pos="317500" algn="l"/>
              </a:tabLst>
            </a:pPr>
            <a:endParaRPr lang="da-DK" sz="2400">
              <a:effectLst/>
              <a:latin typeface="Verdana" panose="020B0604030504040204" pitchFamily="34" charset="0"/>
              <a:ea typeface="Times New Roman" panose="02020603050405020304" pitchFamily="18" charset="0"/>
              <a:cs typeface="Verdana" panose="020B0604030504040204" pitchFamily="34" charset="0"/>
            </a:endParaRPr>
          </a:p>
        </p:txBody>
      </p:sp>
      <p:pic>
        <p:nvPicPr>
          <p:cNvPr id="4" name="Billede 3">
            <a:extLst>
              <a:ext uri="{FF2B5EF4-FFF2-40B4-BE49-F238E27FC236}">
                <a16:creationId xmlns:a16="http://schemas.microsoft.com/office/drawing/2014/main" id="{44EC3BD3-A6F6-FF78-B71A-D9234DEBB7FB}"/>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31286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4" y="107063"/>
            <a:ext cx="10786601" cy="1084296"/>
          </a:xfrm>
        </p:spPr>
        <p:txBody>
          <a:bodyPr>
            <a:normAutofit/>
          </a:bodyPr>
          <a:lstStyle/>
          <a:p>
            <a:r>
              <a:rPr lang="da-DK" sz="3600" b="1">
                <a:solidFill>
                  <a:srgbClr val="297A77"/>
                </a:solidFill>
                <a:latin typeface="+mn-lt"/>
              </a:rPr>
              <a:t>Klyngens oplevelse af kommunens tilbud</a:t>
            </a:r>
            <a:br>
              <a:rPr lang="da-DK" b="1">
                <a:solidFill>
                  <a:srgbClr val="297A77"/>
                </a:solidFill>
                <a:latin typeface="+mn-lt"/>
              </a:rPr>
            </a:br>
            <a:r>
              <a:rPr lang="da-DK" sz="2000" b="1">
                <a:solidFill>
                  <a:srgbClr val="297A77"/>
                </a:solidFill>
                <a:latin typeface="+mn-lt"/>
              </a:rPr>
              <a:t>Fra spørgeskemaet</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sp>
        <p:nvSpPr>
          <p:cNvPr id="4" name="Pladsholder til indhold 3">
            <a:extLst>
              <a:ext uri="{FF2B5EF4-FFF2-40B4-BE49-F238E27FC236}">
                <a16:creationId xmlns:a16="http://schemas.microsoft.com/office/drawing/2014/main" id="{F312B0CF-B643-4299-B1FE-12F7B7E41F71}"/>
              </a:ext>
            </a:extLst>
          </p:cNvPr>
          <p:cNvSpPr>
            <a:spLocks noGrp="1"/>
          </p:cNvSpPr>
          <p:nvPr>
            <p:ph idx="1"/>
          </p:nvPr>
        </p:nvSpPr>
        <p:spPr>
          <a:xfrm>
            <a:off x="371814" y="1111624"/>
            <a:ext cx="10193889" cy="5479691"/>
          </a:xfrm>
        </p:spPr>
        <p:txBody>
          <a:bodyPr>
            <a:normAutofit/>
          </a:bodyPr>
          <a:lstStyle/>
          <a:p>
            <a:pPr marL="342900" lvl="0" indent="-342900">
              <a:buFont typeface="Symbol" panose="05050102010706020507" pitchFamily="18" charset="2"/>
              <a:buChar char="·"/>
              <a:tabLst>
                <a:tab pos="317500" algn="l"/>
              </a:tabLst>
            </a:pPr>
            <a:endParaRPr lang="da-DK">
              <a:effectLst/>
              <a:latin typeface="Verdana" panose="020B0604030504040204" pitchFamily="34" charset="0"/>
              <a:ea typeface="Times New Roman" panose="02020603050405020304" pitchFamily="18" charset="0"/>
              <a:cs typeface="Verdana" panose="020B0604030504040204" pitchFamily="34" charset="0"/>
            </a:endParaRPr>
          </a:p>
          <a:p>
            <a:pPr lvl="0">
              <a:buClr>
                <a:srgbClr val="297A77"/>
              </a:buClr>
              <a:tabLst>
                <a:tab pos="317500" algn="l"/>
              </a:tabLst>
            </a:pPr>
            <a:r>
              <a:rPr lang="da-DK"/>
              <a:t>Vi skal nu se hvordan vi – klyngens læger – oplever kommunes tilbud. </a:t>
            </a:r>
          </a:p>
          <a:p>
            <a:pPr lvl="0">
              <a:buClr>
                <a:srgbClr val="297A77"/>
              </a:buClr>
              <a:tabLst>
                <a:tab pos="317500" algn="l"/>
              </a:tabLst>
            </a:pPr>
            <a:r>
              <a:rPr lang="da-DK"/>
              <a:t>Svarene kommer fra spørgeskemaet.</a:t>
            </a:r>
          </a:p>
        </p:txBody>
      </p:sp>
    </p:spTree>
    <p:extLst>
      <p:ext uri="{BB962C8B-B14F-4D97-AF65-F5344CB8AC3E}">
        <p14:creationId xmlns:p14="http://schemas.microsoft.com/office/powerpoint/2010/main" val="399133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4" y="107063"/>
            <a:ext cx="10786601" cy="1084296"/>
          </a:xfrm>
        </p:spPr>
        <p:txBody>
          <a:bodyPr>
            <a:normAutofit fontScale="90000"/>
          </a:bodyPr>
          <a:lstStyle/>
          <a:p>
            <a:r>
              <a:rPr lang="da-DK" sz="3600" b="1">
                <a:solidFill>
                  <a:srgbClr val="297A77"/>
                </a:solidFill>
                <a:latin typeface="+mn-lt"/>
              </a:rPr>
              <a:t>Hvad er din umiddelbare oplevelse af kommunens tilbud? </a:t>
            </a:r>
            <a:br>
              <a:rPr lang="da-DK" b="1">
                <a:solidFill>
                  <a:srgbClr val="297A77"/>
                </a:solidFill>
                <a:latin typeface="+mn-lt"/>
              </a:rPr>
            </a:br>
            <a:r>
              <a:rPr lang="da-DK" sz="2000" b="1">
                <a:solidFill>
                  <a:srgbClr val="297A77"/>
                </a:solidFill>
                <a:latin typeface="+mn-lt"/>
              </a:rPr>
              <a:t>Fra spørgeskemaet 1 af 2</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sp>
        <p:nvSpPr>
          <p:cNvPr id="6" name="Pladsholder til indhold 3">
            <a:extLst>
              <a:ext uri="{FF2B5EF4-FFF2-40B4-BE49-F238E27FC236}">
                <a16:creationId xmlns:a16="http://schemas.microsoft.com/office/drawing/2014/main" id="{562CB566-D686-A04D-D9A0-8F47F975CB97}"/>
              </a:ext>
            </a:extLst>
          </p:cNvPr>
          <p:cNvSpPr>
            <a:spLocks noGrp="1"/>
          </p:cNvSpPr>
          <p:nvPr>
            <p:ph idx="1"/>
          </p:nvPr>
        </p:nvSpPr>
        <p:spPr>
          <a:xfrm>
            <a:off x="371475" y="1111250"/>
            <a:ext cx="10194925" cy="5480050"/>
          </a:xfrm>
        </p:spPr>
        <p:txBody>
          <a:bodyPr>
            <a:noAutofit/>
          </a:bodyPr>
          <a:lstStyle/>
          <a:p>
            <a:pPr marL="342900" lvl="0" indent="-342900">
              <a:lnSpc>
                <a:spcPct val="150000"/>
              </a:lnSpc>
              <a:buFont typeface="Symbol" panose="05050102010706020507" pitchFamily="18" charset="2"/>
              <a:buChar char="·"/>
              <a:tabLst>
                <a:tab pos="317500" algn="l"/>
              </a:tabLst>
            </a:pPr>
            <a:r>
              <a:rPr lang="da-DK" sz="1600">
                <a:solidFill>
                  <a:srgbClr val="FF0000"/>
                </a:solidFill>
                <a:effectLst/>
                <a:latin typeface="Verdana" panose="020B0604030504040204" pitchFamily="34" charset="0"/>
                <a:ea typeface="Times New Roman" panose="02020603050405020304" pitchFamily="18" charset="0"/>
                <a:cs typeface="Verdana" panose="020B0604030504040204" pitchFamily="34" charset="0"/>
              </a:rPr>
              <a:t>INDSÆT FRITEKSTBESVARELSER FRA SPØRGESKEMA</a:t>
            </a:r>
          </a:p>
        </p:txBody>
      </p:sp>
    </p:spTree>
    <p:extLst>
      <p:ext uri="{BB962C8B-B14F-4D97-AF65-F5344CB8AC3E}">
        <p14:creationId xmlns:p14="http://schemas.microsoft.com/office/powerpoint/2010/main" val="412438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5052" y="298269"/>
            <a:ext cx="10633364" cy="986370"/>
          </a:xfrm>
        </p:spPr>
        <p:txBody>
          <a:bodyPr>
            <a:normAutofit/>
          </a:bodyPr>
          <a:lstStyle/>
          <a:p>
            <a:r>
              <a:rPr lang="da-DK" b="1">
                <a:solidFill>
                  <a:srgbClr val="297A77"/>
                </a:solidFill>
                <a:latin typeface="+mn-lt"/>
              </a:rPr>
              <a:t>Formål med dagens møde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9113424" cy="5023998"/>
          </a:xfrm>
        </p:spPr>
        <p:txBody>
          <a:bodyPr>
            <a:normAutofit/>
          </a:bodyPr>
          <a:lstStyle/>
          <a:p>
            <a:pPr marL="0" indent="0">
              <a:buNone/>
            </a:pPr>
            <a:r>
              <a:rPr lang="da-DK" sz="2400" b="1"/>
              <a:t>Formålet er at </a:t>
            </a:r>
            <a:r>
              <a:rPr lang="da-DK" sz="2400" b="1" u="sng"/>
              <a:t>styrke samarbejdet </a:t>
            </a:r>
            <a:r>
              <a:rPr lang="da-DK" sz="2400" b="1"/>
              <a:t>mellem kommunens forebyggelses- og rehabiliteringstilbud og almen praksis</a:t>
            </a:r>
          </a:p>
          <a:p>
            <a:pPr marL="0" indent="0">
              <a:buNone/>
            </a:pPr>
            <a:endParaRPr lang="da-DK" sz="2400"/>
          </a:p>
          <a:p>
            <a:pPr>
              <a:buClr>
                <a:srgbClr val="297A77"/>
              </a:buClr>
            </a:pPr>
            <a:r>
              <a:rPr lang="da-DK" sz="2400"/>
              <a:t>I får viden om de tilbud, der findes i kommunen, og hvad de indeholder</a:t>
            </a:r>
          </a:p>
          <a:p>
            <a:pPr>
              <a:buClr>
                <a:srgbClr val="297A77"/>
              </a:buClr>
            </a:pPr>
            <a:r>
              <a:rPr lang="da-DK" sz="2400"/>
              <a:t>I ser opgørelser af, hvordan klyngens læger henviser til de lokale tilbud</a:t>
            </a:r>
          </a:p>
          <a:p>
            <a:pPr>
              <a:buClr>
                <a:srgbClr val="297A77"/>
              </a:buClr>
            </a:pPr>
            <a:r>
              <a:rPr lang="da-DK" sz="2400"/>
              <a:t>I får viden om almen praksis’ kendskab til tilbuddene</a:t>
            </a:r>
          </a:p>
          <a:p>
            <a:pPr>
              <a:buClr>
                <a:srgbClr val="297A77"/>
              </a:buClr>
            </a:pPr>
            <a:r>
              <a:rPr lang="da-DK" sz="2400"/>
              <a:t>Gennemgang af hvordan vi rent praktisk henviser</a:t>
            </a:r>
          </a:p>
          <a:p>
            <a:pPr>
              <a:buClr>
                <a:srgbClr val="297A77"/>
              </a:buClr>
            </a:pPr>
            <a:r>
              <a:rPr lang="da-DK" sz="2400"/>
              <a:t>Overveje om der skal ske ændringer i samarbejdet.</a:t>
            </a:r>
          </a:p>
          <a:p>
            <a:pPr>
              <a:buClr>
                <a:srgbClr val="297A77"/>
              </a:buClr>
            </a:pPr>
            <a:r>
              <a:rPr lang="da-DK" sz="2400"/>
              <a:t>Træffe beslutning om at foretage konkrete ændringer og følge op herpå.</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26647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4" y="107063"/>
            <a:ext cx="10786601" cy="1084296"/>
          </a:xfrm>
        </p:spPr>
        <p:txBody>
          <a:bodyPr>
            <a:normAutofit fontScale="90000"/>
          </a:bodyPr>
          <a:lstStyle/>
          <a:p>
            <a:r>
              <a:rPr lang="da-DK" sz="3600" b="1">
                <a:solidFill>
                  <a:srgbClr val="297A77"/>
                </a:solidFill>
                <a:latin typeface="+mn-lt"/>
              </a:rPr>
              <a:t>Hvad er din umiddelbare oplevelse af kommunens tilbud? </a:t>
            </a:r>
            <a:br>
              <a:rPr lang="da-DK" b="1">
                <a:solidFill>
                  <a:srgbClr val="297A77"/>
                </a:solidFill>
                <a:latin typeface="+mn-lt"/>
              </a:rPr>
            </a:br>
            <a:r>
              <a:rPr lang="da-DK" sz="2000" b="1">
                <a:solidFill>
                  <a:srgbClr val="297A77"/>
                </a:solidFill>
                <a:latin typeface="+mn-lt"/>
              </a:rPr>
              <a:t>Fra spørgeskemaet 2 af 2</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sp>
        <p:nvSpPr>
          <p:cNvPr id="4" name="Pladsholder til indhold 3">
            <a:extLst>
              <a:ext uri="{FF2B5EF4-FFF2-40B4-BE49-F238E27FC236}">
                <a16:creationId xmlns:a16="http://schemas.microsoft.com/office/drawing/2014/main" id="{F312B0CF-B643-4299-B1FE-12F7B7E41F71}"/>
              </a:ext>
            </a:extLst>
          </p:cNvPr>
          <p:cNvSpPr>
            <a:spLocks noGrp="1"/>
          </p:cNvSpPr>
          <p:nvPr>
            <p:ph idx="1"/>
          </p:nvPr>
        </p:nvSpPr>
        <p:spPr>
          <a:xfrm>
            <a:off x="371815" y="1191359"/>
            <a:ext cx="9482016" cy="5399956"/>
          </a:xfrm>
        </p:spPr>
        <p:txBody>
          <a:bodyPr>
            <a:normAutofit/>
          </a:bodyPr>
          <a:lstStyle/>
          <a:p>
            <a:pPr marL="342900" lvl="0" indent="-342900">
              <a:lnSpc>
                <a:spcPct val="150000"/>
              </a:lnSpc>
              <a:buFont typeface="Symbol" panose="05050102010706020507" pitchFamily="18" charset="2"/>
              <a:buChar char="·"/>
              <a:tabLst>
                <a:tab pos="317500" algn="l"/>
              </a:tabLst>
            </a:pPr>
            <a:r>
              <a:rPr lang="da-DK" sz="1800">
                <a:solidFill>
                  <a:srgbClr val="FF0000"/>
                </a:solidFill>
                <a:effectLst/>
                <a:latin typeface="Verdana" panose="020B0604030504040204" pitchFamily="34" charset="0"/>
                <a:ea typeface="Times New Roman" panose="02020603050405020304" pitchFamily="18" charset="0"/>
                <a:cs typeface="Verdana" panose="020B0604030504040204" pitchFamily="34" charset="0"/>
              </a:rPr>
              <a:t>INDSÆT FRITEKSTBESVARELSER FRA SPØRGESKEMA</a:t>
            </a:r>
          </a:p>
          <a:p>
            <a:pPr marL="342900" lvl="0" indent="-342900">
              <a:buFont typeface="Symbol" panose="05050102010706020507" pitchFamily="18" charset="2"/>
              <a:buChar char="·"/>
              <a:tabLst>
                <a:tab pos="317500" algn="l"/>
              </a:tabLst>
            </a:pPr>
            <a:endParaRPr lang="da-DK" sz="1800">
              <a:effectLst/>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821753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4" y="107063"/>
            <a:ext cx="10786601" cy="1084296"/>
          </a:xfrm>
        </p:spPr>
        <p:txBody>
          <a:bodyPr>
            <a:normAutofit fontScale="90000"/>
          </a:bodyPr>
          <a:lstStyle/>
          <a:p>
            <a:r>
              <a:rPr lang="da-DK" sz="3600" b="1">
                <a:solidFill>
                  <a:srgbClr val="297A77"/>
                </a:solidFill>
                <a:latin typeface="+mn-lt"/>
              </a:rPr>
              <a:t>Hvad er din umiddelbare oplevelse af kommunens tilbud? </a:t>
            </a:r>
            <a:br>
              <a:rPr lang="da-DK" b="1">
                <a:solidFill>
                  <a:srgbClr val="297A77"/>
                </a:solidFill>
                <a:latin typeface="+mn-lt"/>
              </a:rPr>
            </a:br>
            <a:r>
              <a:rPr lang="da-DK" sz="2000" b="1">
                <a:solidFill>
                  <a:srgbClr val="297A77"/>
                </a:solidFill>
                <a:latin typeface="+mn-lt"/>
              </a:rPr>
              <a:t>Hovedpointer</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sp>
        <p:nvSpPr>
          <p:cNvPr id="4" name="Pladsholder til indhold 3">
            <a:extLst>
              <a:ext uri="{FF2B5EF4-FFF2-40B4-BE49-F238E27FC236}">
                <a16:creationId xmlns:a16="http://schemas.microsoft.com/office/drawing/2014/main" id="{F312B0CF-B643-4299-B1FE-12F7B7E41F71}"/>
              </a:ext>
            </a:extLst>
          </p:cNvPr>
          <p:cNvSpPr>
            <a:spLocks noGrp="1"/>
          </p:cNvSpPr>
          <p:nvPr>
            <p:ph idx="1"/>
          </p:nvPr>
        </p:nvSpPr>
        <p:spPr>
          <a:xfrm>
            <a:off x="371814" y="1111624"/>
            <a:ext cx="9181151" cy="5479691"/>
          </a:xfrm>
        </p:spPr>
        <p:txBody>
          <a:bodyPr>
            <a:normAutofit/>
          </a:bodyPr>
          <a:lstStyle/>
          <a:p>
            <a:pPr marL="342900" indent="-342900">
              <a:buFont typeface="Symbol" panose="05050102010706020507" pitchFamily="18" charset="2"/>
              <a:buChar char="·"/>
              <a:tabLst>
                <a:tab pos="317500" algn="l"/>
              </a:tabLst>
            </a:pPr>
            <a:r>
              <a:rPr lang="da-DK" sz="1800">
                <a:solidFill>
                  <a:srgbClr val="FF0000"/>
                </a:solidFill>
                <a:latin typeface="Verdana" panose="020B0604030504040204" pitchFamily="34" charset="0"/>
                <a:ea typeface="Times New Roman" panose="02020603050405020304" pitchFamily="18" charset="0"/>
                <a:cs typeface="Verdana" panose="020B0604030504040204" pitchFamily="34" charset="0"/>
              </a:rPr>
              <a:t>Dette slide kan du som klyngekoordinator vælge at bruge til at opridse hovedpointer fra de to tidligere slide</a:t>
            </a:r>
            <a:endParaRPr lang="da-DK" sz="1800">
              <a:solidFill>
                <a:srgbClr val="FF0000"/>
              </a:solidFill>
              <a:effectLst/>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877959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1012" y="266685"/>
            <a:ext cx="10636403" cy="1312695"/>
          </a:xfrm>
        </p:spPr>
        <p:txBody>
          <a:bodyPr>
            <a:normAutofit fontScale="90000"/>
          </a:bodyPr>
          <a:lstStyle/>
          <a:p>
            <a:r>
              <a:rPr lang="da-DK" sz="4000" b="1">
                <a:solidFill>
                  <a:srgbClr val="297A77"/>
                </a:solidFill>
                <a:latin typeface="+mn-lt"/>
              </a:rPr>
              <a:t>Fælles dialog: Er der noget, der skal ændres? (15 min)</a:t>
            </a:r>
            <a:br>
              <a:rPr lang="da-DK" b="1">
                <a:solidFill>
                  <a:srgbClr val="297A77"/>
                </a:solidFill>
                <a:latin typeface="+mn-lt"/>
              </a:rPr>
            </a:br>
            <a:r>
              <a:rPr lang="da-DK" sz="2700" b="1">
                <a:solidFill>
                  <a:srgbClr val="297A77"/>
                </a:solidFill>
                <a:latin typeface="+mn-lt"/>
              </a:rPr>
              <a:t>Klyngemedlemmer og kommune drøfter i plenum de resultater I har set</a:t>
            </a:r>
            <a:br>
              <a:rPr lang="da-DK" b="1">
                <a:solidFill>
                  <a:srgbClr val="297A77"/>
                </a:solidFill>
                <a:latin typeface="+mn-lt"/>
              </a:rPr>
            </a:b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39046" y="1277062"/>
            <a:ext cx="9485736" cy="5116243"/>
          </a:xfrm>
        </p:spPr>
        <p:txBody>
          <a:bodyPr>
            <a:normAutofit/>
          </a:bodyPr>
          <a:lstStyle/>
          <a:p>
            <a:r>
              <a:rPr lang="da-DK" sz="2400">
                <a:ea typeface="+mj-ea"/>
                <a:cs typeface="+mj-cs"/>
              </a:rPr>
              <a:t>Er antallet af henvisninger til kommunen passende ?</a:t>
            </a:r>
          </a:p>
          <a:p>
            <a:pPr>
              <a:buFont typeface="Arial" panose="020B0604020202020204" pitchFamily="34" charset="0"/>
              <a:buChar char="•"/>
            </a:pPr>
            <a:r>
              <a:rPr lang="da-DK" sz="2400">
                <a:ea typeface="+mn-lt"/>
                <a:cs typeface="+mn-lt"/>
              </a:rPr>
              <a:t>Hvilke barrierer er der for at henvise – og hvilke er de vigtigste?</a:t>
            </a:r>
          </a:p>
          <a:p>
            <a:pPr>
              <a:buFont typeface="Arial" panose="020B0604020202020204" pitchFamily="34" charset="0"/>
              <a:buChar char="•"/>
            </a:pPr>
            <a:r>
              <a:rPr lang="da-DK" sz="2400">
                <a:ea typeface="+mn-lt"/>
                <a:cs typeface="+mn-lt"/>
              </a:rPr>
              <a:t>Hvad kan fremme henvisninger</a:t>
            </a:r>
          </a:p>
          <a:p>
            <a:pPr lvl="1">
              <a:buFont typeface="Arial" panose="020B0604020202020204" pitchFamily="34" charset="0"/>
              <a:buChar char="•"/>
            </a:pPr>
            <a:r>
              <a:rPr lang="da-DK" sz="2000">
                <a:ea typeface="+mn-lt"/>
                <a:cs typeface="+mn-lt"/>
              </a:rPr>
              <a:t>Hvad kan </a:t>
            </a:r>
            <a:r>
              <a:rPr lang="da-DK" sz="2000" b="1">
                <a:solidFill>
                  <a:srgbClr val="FF0000"/>
                </a:solidFill>
                <a:ea typeface="+mj-ea"/>
                <a:cs typeface="+mj-cs"/>
              </a:rPr>
              <a:t>Kommunenavn</a:t>
            </a:r>
            <a:r>
              <a:rPr lang="da-DK" sz="2000">
                <a:ea typeface="+mn-lt"/>
                <a:cs typeface="+mn-lt"/>
              </a:rPr>
              <a:t> Kommune gøre?</a:t>
            </a:r>
          </a:p>
          <a:p>
            <a:pPr lvl="1">
              <a:buFont typeface="Arial" panose="020B0604020202020204" pitchFamily="34" charset="0"/>
              <a:buChar char="•"/>
            </a:pPr>
            <a:r>
              <a:rPr lang="da-DK" sz="2000">
                <a:ea typeface="+mn-lt"/>
                <a:cs typeface="+mn-lt"/>
              </a:rPr>
              <a:t>Hvad kan </a:t>
            </a:r>
            <a:r>
              <a:rPr lang="da-DK" sz="2000" b="1">
                <a:solidFill>
                  <a:srgbClr val="FF0000"/>
                </a:solidFill>
                <a:ea typeface="+mj-ea"/>
                <a:cs typeface="+mj-cs"/>
              </a:rPr>
              <a:t>Klyngenavn</a:t>
            </a:r>
            <a:r>
              <a:rPr lang="da-DK" sz="2000">
                <a:ea typeface="+mn-lt"/>
                <a:cs typeface="+mn-lt"/>
              </a:rPr>
              <a:t> gøre?</a:t>
            </a:r>
            <a:endParaRPr lang="da-DK" sz="2000">
              <a:cs typeface="Calibri"/>
            </a:endParaRPr>
          </a:p>
          <a:p>
            <a:r>
              <a:rPr lang="da-DK" sz="2400"/>
              <a:t>Er der bestemte tilbud, hvor der bør henvises flere patienter?</a:t>
            </a:r>
          </a:p>
          <a:p>
            <a:r>
              <a:rPr lang="da-DK" sz="2400"/>
              <a:t>Hvad kunne forbedre tilbuddene?</a:t>
            </a:r>
          </a:p>
          <a:p>
            <a:pPr marL="0" indent="0">
              <a:buNone/>
            </a:pPr>
            <a:endParaRPr lang="da-DK" b="1">
              <a:solidFill>
                <a:srgbClr val="297A77"/>
              </a:solidFill>
              <a:latin typeface="+mn-lt"/>
            </a:endParaRPr>
          </a:p>
          <a:p>
            <a:r>
              <a:rPr lang="da-DK" sz="2400" b="1"/>
              <a:t>Giver det anledning til at ændre på den måde, vi gør det på i dag?</a:t>
            </a:r>
          </a:p>
          <a:p>
            <a:r>
              <a:rPr lang="da-DK" sz="2400" b="1"/>
              <a:t>Skal vi henvise flere til tilbuddene? </a:t>
            </a:r>
            <a:endParaRPr lang="da-DK" sz="1800" b="1"/>
          </a:p>
          <a:p>
            <a:endParaRPr lang="da-DK">
              <a:ea typeface="+mn-lt"/>
              <a:cs typeface="+mn-lt"/>
            </a:endParaRPr>
          </a:p>
          <a:p>
            <a:pPr marL="0" indent="0">
              <a:lnSpc>
                <a:spcPct val="90000"/>
              </a:lnSpc>
              <a:spcBef>
                <a:spcPts val="1000"/>
              </a:spcBef>
              <a:buNone/>
            </a:pPr>
            <a:endParaRPr lang="da-DK" sz="2800"/>
          </a:p>
          <a:p>
            <a:pPr marL="0" indent="0">
              <a:lnSpc>
                <a:spcPct val="90000"/>
              </a:lnSpc>
              <a:spcBef>
                <a:spcPts val="1000"/>
              </a:spcBef>
              <a:buNone/>
            </a:pPr>
            <a:endParaRPr lang="da-DK"/>
          </a:p>
          <a:p>
            <a:pPr marL="0" indent="0">
              <a:lnSpc>
                <a:spcPct val="90000"/>
              </a:lnSpc>
              <a:spcBef>
                <a:spcPts val="1000"/>
              </a:spcBef>
              <a:buNone/>
            </a:pPr>
            <a:endParaRPr lang="da-DK" sz="28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pic>
        <p:nvPicPr>
          <p:cNvPr id="6" name="Billede 5">
            <a:extLst>
              <a:ext uri="{FF2B5EF4-FFF2-40B4-BE49-F238E27FC236}">
                <a16:creationId xmlns:a16="http://schemas.microsoft.com/office/drawing/2014/main" id="{7B158F9F-A97A-A5A4-E8E9-E78ADE13CCCA}"/>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57094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485032"/>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(20 minutter)</a:t>
            </a:r>
          </a:p>
        </p:txBody>
      </p:sp>
    </p:spTree>
    <p:extLst>
      <p:ext uri="{BB962C8B-B14F-4D97-AF65-F5344CB8AC3E}">
        <p14:creationId xmlns:p14="http://schemas.microsoft.com/office/powerpoint/2010/main" val="1618574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90282"/>
            <a:ext cx="8943613" cy="5540902"/>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buNone/>
            </a:pPr>
            <a:endParaRPr lang="da-DK" sz="4400" b="1">
              <a:cs typeface="Calibri"/>
            </a:endParaRPr>
          </a:p>
          <a:p>
            <a:pPr marL="0" indent="0">
              <a:buNone/>
            </a:pPr>
            <a:r>
              <a:rPr lang="da-DK" sz="4400" b="1">
                <a:cs typeface="Calibri"/>
              </a:rPr>
              <a:t>Blok 2: Kendskab til tilbuddene og information om tilbuddene</a:t>
            </a:r>
          </a:p>
          <a:p>
            <a:pPr marL="0" indent="0">
              <a:buNone/>
            </a:pPr>
            <a:r>
              <a:rPr lang="da-DK" sz="3100" u="sng"/>
              <a:t>Svar fra spørgeskemaet vises her</a:t>
            </a:r>
            <a:r>
              <a:rPr lang="da-DK" sz="3100"/>
              <a:t>:</a:t>
            </a:r>
          </a:p>
          <a:p>
            <a:pPr lvl="1"/>
            <a:r>
              <a:rPr lang="da-DK" sz="3100"/>
              <a:t>Hvad ved vi om tilbuddene?</a:t>
            </a:r>
          </a:p>
          <a:p>
            <a:pPr lvl="1"/>
            <a:r>
              <a:rPr lang="da-DK" sz="3100"/>
              <a:t>Hvor får vi information om tilbuddene?</a:t>
            </a:r>
          </a:p>
          <a:p>
            <a:pPr marL="0" lvl="1" indent="0">
              <a:spcBef>
                <a:spcPts val="1000"/>
              </a:spcBef>
              <a:buNone/>
            </a:pPr>
            <a:endParaRPr lang="da-DK" sz="3100" u="sng"/>
          </a:p>
          <a:p>
            <a:pPr marL="0" lvl="1" indent="0">
              <a:spcBef>
                <a:spcPts val="1000"/>
              </a:spcBef>
              <a:buNone/>
            </a:pPr>
            <a:endParaRPr lang="da-DK" sz="3100" u="sng"/>
          </a:p>
          <a:p>
            <a:pPr marL="0" lvl="1" indent="0">
              <a:spcBef>
                <a:spcPts val="1000"/>
              </a:spcBef>
              <a:buNone/>
            </a:pPr>
            <a:r>
              <a:rPr lang="da-DK" sz="3100" u="sng"/>
              <a:t>Fælles dialog</a:t>
            </a:r>
            <a:r>
              <a:rPr lang="da-DK" sz="3100"/>
              <a:t>: Har vi ønsker til ændringer i, hvor og hvordan der findes tilbud til os og patienterne om kommunes tilbud?</a:t>
            </a:r>
          </a:p>
          <a:p>
            <a:pPr marL="457200" lvl="1" indent="0">
              <a:buNone/>
            </a:pPr>
            <a:endParaRPr lang="da-DK" sz="3600" b="1">
              <a:cs typeface="Calibri"/>
            </a:endParaRPr>
          </a:p>
        </p:txBody>
      </p:sp>
    </p:spTree>
    <p:extLst>
      <p:ext uri="{BB962C8B-B14F-4D97-AF65-F5344CB8AC3E}">
        <p14:creationId xmlns:p14="http://schemas.microsoft.com/office/powerpoint/2010/main" val="164087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1012" y="266685"/>
            <a:ext cx="10636403" cy="1010377"/>
          </a:xfrm>
        </p:spPr>
        <p:txBody>
          <a:bodyPr>
            <a:normAutofit fontScale="90000"/>
          </a:bodyPr>
          <a:lstStyle/>
          <a:p>
            <a:r>
              <a:rPr lang="da-DK" sz="4000" b="1">
                <a:solidFill>
                  <a:srgbClr val="297A77"/>
                </a:solidFill>
                <a:latin typeface="+mn-lt"/>
              </a:rPr>
              <a:t>Kendskab til tilbuddene og informationer om tilbuddene </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39046" y="1684027"/>
            <a:ext cx="9485736" cy="5116243"/>
          </a:xfrm>
        </p:spPr>
        <p:txBody>
          <a:bodyPr>
            <a:normAutofit/>
          </a:bodyPr>
          <a:lstStyle/>
          <a:p>
            <a:pPr marL="0" indent="0">
              <a:buNone/>
            </a:pPr>
            <a:r>
              <a:rPr lang="da-DK">
                <a:ea typeface="+mj-ea"/>
                <a:cs typeface="+mj-cs"/>
              </a:rPr>
              <a:t>Vi skal nu se på svarene fra spørgeskemaundersøgelsens spørgsmål om:</a:t>
            </a:r>
          </a:p>
          <a:p>
            <a:pPr>
              <a:buFont typeface="Arial" panose="020B0604020202020204" pitchFamily="34" charset="0"/>
              <a:buChar char="•"/>
            </a:pPr>
            <a:r>
              <a:rPr lang="da-DK" sz="2400">
                <a:ea typeface="+mn-lt"/>
                <a:cs typeface="+mn-lt"/>
              </a:rPr>
              <a:t>I hvilken grad kender du til indholdet i kommunes forskellige forebyggelses- og rehabiliteringstilbud?</a:t>
            </a:r>
          </a:p>
          <a:p>
            <a:r>
              <a:rPr lang="da-DK" sz="2400">
                <a:ea typeface="+mn-lt"/>
                <a:cs typeface="+mn-lt"/>
              </a:rPr>
              <a:t>Hvor får du oplysninger om kommunes tilbud?</a:t>
            </a:r>
          </a:p>
          <a:p>
            <a:pPr marL="0" indent="0">
              <a:lnSpc>
                <a:spcPct val="90000"/>
              </a:lnSpc>
              <a:spcBef>
                <a:spcPts val="1000"/>
              </a:spcBef>
              <a:buNone/>
            </a:pPr>
            <a:endParaRPr lang="da-DK" sz="2800"/>
          </a:p>
          <a:p>
            <a:pPr marL="0" indent="0">
              <a:lnSpc>
                <a:spcPct val="90000"/>
              </a:lnSpc>
              <a:spcBef>
                <a:spcPts val="1000"/>
              </a:spcBef>
              <a:buNone/>
            </a:pPr>
            <a:endParaRPr lang="da-DK"/>
          </a:p>
          <a:p>
            <a:pPr marL="0" indent="0">
              <a:lnSpc>
                <a:spcPct val="90000"/>
              </a:lnSpc>
              <a:spcBef>
                <a:spcPts val="1000"/>
              </a:spcBef>
              <a:buNone/>
            </a:pPr>
            <a:endParaRPr lang="da-DK" sz="28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spTree>
    <p:extLst>
      <p:ext uri="{BB962C8B-B14F-4D97-AF65-F5344CB8AC3E}">
        <p14:creationId xmlns:p14="http://schemas.microsoft.com/office/powerpoint/2010/main" val="2329044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90869" y="377558"/>
            <a:ext cx="10596546" cy="1132935"/>
          </a:xfrm>
        </p:spPr>
        <p:txBody>
          <a:bodyPr>
            <a:normAutofit fontScale="90000"/>
          </a:bodyPr>
          <a:lstStyle/>
          <a:p>
            <a:r>
              <a:rPr lang="da-DK" sz="3900" b="1" i="0" u="none" strike="noStrike">
                <a:solidFill>
                  <a:srgbClr val="297A77"/>
                </a:solidFill>
                <a:effectLst/>
                <a:latin typeface="Calibri" panose="020F0502020204030204" pitchFamily="34" charset="0"/>
              </a:rPr>
              <a:t>I hvilken grad kender du til indholdet i kommunens forskellige forebyggelses- og rehabiliteringstilbud? </a:t>
            </a:r>
            <a:r>
              <a:rPr lang="da-DK" b="0" i="0">
                <a:solidFill>
                  <a:srgbClr val="000000"/>
                </a:solidFill>
                <a:effectLst/>
                <a:latin typeface="Calibri" panose="020F0502020204030204" pitchFamily="34" charset="0"/>
              </a:rPr>
              <a:t>​</a:t>
            </a:r>
            <a:br>
              <a:rPr lang="da-DK" b="1">
                <a:solidFill>
                  <a:srgbClr val="297A77"/>
                </a:solidFill>
                <a:latin typeface="+mn-lt"/>
              </a:rPr>
            </a:br>
            <a:r>
              <a:rPr lang="da-DK" sz="1400" b="1">
                <a:solidFill>
                  <a:srgbClr val="297A77"/>
                </a:solidFill>
                <a:latin typeface="+mn-lt"/>
              </a:rPr>
              <a:t>Fra spørgeskemaet (procent)​</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graphicFrame>
        <p:nvGraphicFramePr>
          <p:cNvPr id="5" name="Diagram 4">
            <a:extLst>
              <a:ext uri="{FF2B5EF4-FFF2-40B4-BE49-F238E27FC236}">
                <a16:creationId xmlns:a16="http://schemas.microsoft.com/office/drawing/2014/main" id="{5A5B190F-6D18-9792-2CC5-68614D9455C2}"/>
              </a:ext>
            </a:extLst>
          </p:cNvPr>
          <p:cNvGraphicFramePr>
            <a:graphicFrameLocks/>
          </p:cNvGraphicFramePr>
          <p:nvPr>
            <p:extLst>
              <p:ext uri="{D42A27DB-BD31-4B8C-83A1-F6EECF244321}">
                <p14:modId xmlns:p14="http://schemas.microsoft.com/office/powerpoint/2010/main" val="569260172"/>
              </p:ext>
            </p:extLst>
          </p:nvPr>
        </p:nvGraphicFramePr>
        <p:xfrm>
          <a:off x="402672" y="1778466"/>
          <a:ext cx="9352778" cy="45216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1590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14505" y="174991"/>
            <a:ext cx="10657404" cy="1132935"/>
          </a:xfrm>
        </p:spPr>
        <p:txBody>
          <a:bodyPr>
            <a:normAutofit/>
          </a:bodyPr>
          <a:lstStyle/>
          <a:p>
            <a:r>
              <a:rPr lang="da-DK" sz="3300" b="1">
                <a:solidFill>
                  <a:srgbClr val="297A77"/>
                </a:solidFill>
                <a:latin typeface="+mn-lt"/>
              </a:rPr>
              <a:t>Hvor får du oplysninger om kommunens tilbud (procent)? ​</a:t>
            </a:r>
            <a:br>
              <a:rPr lang="da-DK" b="1">
                <a:solidFill>
                  <a:srgbClr val="297A77"/>
                </a:solidFill>
                <a:latin typeface="+mn-lt"/>
              </a:rPr>
            </a:br>
            <a:r>
              <a:rPr lang="da-DK" sz="1400" b="1">
                <a:solidFill>
                  <a:srgbClr val="297A77"/>
                </a:solidFill>
                <a:latin typeface="+mn-lt"/>
              </a:rPr>
              <a:t>Fra spørgeskemaet (mulighed for flere svar)​</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graphicFrame>
        <p:nvGraphicFramePr>
          <p:cNvPr id="6" name="Diagram 5">
            <a:extLst>
              <a:ext uri="{FF2B5EF4-FFF2-40B4-BE49-F238E27FC236}">
                <a16:creationId xmlns:a16="http://schemas.microsoft.com/office/drawing/2014/main" id="{4B2F7905-E5B0-2C2B-93E6-B4A009C52E70}"/>
              </a:ext>
            </a:extLst>
          </p:cNvPr>
          <p:cNvGraphicFramePr>
            <a:graphicFrameLocks/>
          </p:cNvGraphicFramePr>
          <p:nvPr>
            <p:extLst>
              <p:ext uri="{D42A27DB-BD31-4B8C-83A1-F6EECF244321}">
                <p14:modId xmlns:p14="http://schemas.microsoft.com/office/powerpoint/2010/main" val="1228309024"/>
              </p:ext>
            </p:extLst>
          </p:nvPr>
        </p:nvGraphicFramePr>
        <p:xfrm>
          <a:off x="411061" y="1307926"/>
          <a:ext cx="9344389" cy="4918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9633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362988"/>
            <a:ext cx="10515600" cy="268823"/>
          </a:xfrm>
        </p:spPr>
        <p:txBody>
          <a:bodyPr>
            <a:normAutofit fontScale="90000"/>
          </a:bodyPr>
          <a:lstStyle/>
          <a:p>
            <a:br>
              <a:rPr lang="da-DK" sz="3300" b="1">
                <a:solidFill>
                  <a:srgbClr val="297A77"/>
                </a:solidFill>
                <a:latin typeface="+mn-lt"/>
              </a:rPr>
            </a:br>
            <a:br>
              <a:rPr lang="da-DK" sz="3300" b="1">
                <a:solidFill>
                  <a:srgbClr val="297A77"/>
                </a:solidFill>
                <a:latin typeface="+mn-lt"/>
              </a:rPr>
            </a:br>
            <a:endParaRPr lang="da-DK" b="1">
              <a:solidFill>
                <a:srgbClr val="297A77"/>
              </a:solidFill>
              <a:latin typeface="+mn-lt"/>
            </a:endParaRPr>
          </a:p>
        </p:txBody>
      </p:sp>
      <p:sp>
        <p:nvSpPr>
          <p:cNvPr id="8" name="Rektangel 7">
            <a:extLst>
              <a:ext uri="{FF2B5EF4-FFF2-40B4-BE49-F238E27FC236}">
                <a16:creationId xmlns:a16="http://schemas.microsoft.com/office/drawing/2014/main" id="{06D99891-EE55-414E-BC74-5822481FF5C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sp>
        <p:nvSpPr>
          <p:cNvPr id="13" name="Tekstfelt 12">
            <a:extLst>
              <a:ext uri="{FF2B5EF4-FFF2-40B4-BE49-F238E27FC236}">
                <a16:creationId xmlns:a16="http://schemas.microsoft.com/office/drawing/2014/main" id="{8EABDFC8-66C6-4518-A97F-DA9AA20448A3}"/>
              </a:ext>
            </a:extLst>
          </p:cNvPr>
          <p:cNvSpPr txBox="1"/>
          <p:nvPr/>
        </p:nvSpPr>
        <p:spPr>
          <a:xfrm>
            <a:off x="371815" y="1461247"/>
            <a:ext cx="9873429" cy="4235327"/>
          </a:xfrm>
          <a:prstGeom prst="rect">
            <a:avLst/>
          </a:prstGeom>
          <a:noFill/>
        </p:spPr>
        <p:txBody>
          <a:bodyPr wrap="square">
            <a:spAutoFit/>
          </a:bodyPr>
          <a:lstStyle/>
          <a:p>
            <a:pPr marL="228600" lvl="0" indent="-228600">
              <a:lnSpc>
                <a:spcPct val="90000"/>
              </a:lnSpc>
              <a:spcBef>
                <a:spcPts val="1000"/>
              </a:spcBef>
              <a:buFont typeface="Arial" panose="020B0604020202020204" pitchFamily="34" charset="0"/>
              <a:buChar char="•"/>
              <a:tabLst>
                <a:tab pos="317500" algn="l"/>
              </a:tabLst>
            </a:pPr>
            <a:r>
              <a:rPr lang="da-DK" sz="2400">
                <a:ea typeface="+mn-lt"/>
                <a:cs typeface="+mn-lt"/>
              </a:rPr>
              <a:t>Hvor finder vi information om tilbuddene?</a:t>
            </a:r>
          </a:p>
          <a:p>
            <a:pPr marL="228600" lvl="0" indent="-228600">
              <a:lnSpc>
                <a:spcPct val="90000"/>
              </a:lnSpc>
              <a:spcBef>
                <a:spcPts val="1000"/>
              </a:spcBef>
              <a:buFont typeface="Arial" panose="020B0604020202020204" pitchFamily="34" charset="0"/>
              <a:buChar char="•"/>
              <a:tabLst>
                <a:tab pos="317500" algn="l"/>
              </a:tabLst>
            </a:pPr>
            <a:r>
              <a:rPr lang="da-DK" sz="2400">
                <a:ea typeface="+mn-lt"/>
                <a:cs typeface="+mn-lt"/>
              </a:rPr>
              <a:t>Er tilbuddene tilstrækkeligt beskrevet – kan det forbedres?</a:t>
            </a:r>
          </a:p>
          <a:p>
            <a:pPr marL="228600" indent="-228600">
              <a:lnSpc>
                <a:spcPct val="90000"/>
              </a:lnSpc>
              <a:spcBef>
                <a:spcPts val="1000"/>
              </a:spcBef>
              <a:buFont typeface="Arial" panose="020B0604020202020204" pitchFamily="34" charset="0"/>
              <a:buChar char="•"/>
              <a:tabLst>
                <a:tab pos="317500" algn="l"/>
              </a:tabLst>
            </a:pPr>
            <a:r>
              <a:rPr lang="da-DK" sz="2400">
                <a:ea typeface="+mn-lt"/>
                <a:cs typeface="+mn-lt"/>
              </a:rPr>
              <a:t>Hvilken information findes der til patienterne?</a:t>
            </a:r>
          </a:p>
          <a:p>
            <a:pPr marL="228600" lvl="0" indent="-228600">
              <a:lnSpc>
                <a:spcPct val="90000"/>
              </a:lnSpc>
              <a:spcBef>
                <a:spcPts val="1000"/>
              </a:spcBef>
              <a:buFont typeface="Arial" panose="020B0604020202020204" pitchFamily="34" charset="0"/>
              <a:buChar char="•"/>
              <a:tabLst>
                <a:tab pos="317500" algn="l"/>
              </a:tabLst>
            </a:pPr>
            <a:r>
              <a:rPr lang="da-DK" sz="2400">
                <a:ea typeface="+mn-lt"/>
                <a:cs typeface="+mn-lt"/>
              </a:rPr>
              <a:t>Hvad vil I gerne vide om tilbuddet for at kunne informere patienterne? </a:t>
            </a:r>
          </a:p>
          <a:p>
            <a:pPr marL="228600" lvl="0" indent="-228600">
              <a:lnSpc>
                <a:spcPct val="90000"/>
              </a:lnSpc>
              <a:spcBef>
                <a:spcPts val="1000"/>
              </a:spcBef>
              <a:buFont typeface="Arial" panose="020B0604020202020204" pitchFamily="34" charset="0"/>
              <a:buChar char="•"/>
              <a:tabLst>
                <a:tab pos="317500" algn="l"/>
              </a:tabLst>
            </a:pPr>
            <a:r>
              <a:rPr lang="da-DK" sz="2400">
                <a:ea typeface="+mn-lt"/>
                <a:cs typeface="+mn-lt"/>
              </a:rPr>
              <a:t>Hvor skulle den information findes?</a:t>
            </a:r>
          </a:p>
          <a:p>
            <a:pPr marL="228600" lvl="0" indent="-228600">
              <a:lnSpc>
                <a:spcPct val="90000"/>
              </a:lnSpc>
              <a:spcBef>
                <a:spcPts val="1000"/>
              </a:spcBef>
              <a:buFont typeface="Arial" panose="020B0604020202020204" pitchFamily="34" charset="0"/>
              <a:buChar char="•"/>
              <a:tabLst>
                <a:tab pos="317500" algn="l"/>
              </a:tabLst>
            </a:pPr>
            <a:r>
              <a:rPr lang="da-DK" sz="2400">
                <a:ea typeface="+mn-lt"/>
                <a:cs typeface="+mn-lt"/>
              </a:rPr>
              <a:t>Hvem (i praksis) skal informere og tilbyde patienterne henvisning?</a:t>
            </a:r>
          </a:p>
          <a:p>
            <a:pPr marL="342900" lvl="0" indent="-342900">
              <a:lnSpc>
                <a:spcPct val="150000"/>
              </a:lnSpc>
              <a:buFont typeface="Arial" panose="020B0604020202020204" pitchFamily="34" charset="0"/>
              <a:buChar char="•"/>
              <a:tabLst>
                <a:tab pos="317500" algn="l"/>
              </a:tabLst>
            </a:pPr>
            <a:endParaRPr lang="da-DK" sz="2400"/>
          </a:p>
          <a:p>
            <a:pPr marL="342900" lvl="0" indent="-342900">
              <a:lnSpc>
                <a:spcPct val="150000"/>
              </a:lnSpc>
              <a:buFont typeface="Arial" panose="020B0604020202020204" pitchFamily="34" charset="0"/>
              <a:buChar char="•"/>
              <a:tabLst>
                <a:tab pos="317500" algn="l"/>
              </a:tabLst>
            </a:pPr>
            <a:r>
              <a:rPr lang="da-DK" sz="2400" b="1"/>
              <a:t>Har vi ønsker til ændringer i, hvordan vi får viden om tilbuddene?  </a:t>
            </a:r>
          </a:p>
          <a:p>
            <a:pPr lvl="0">
              <a:lnSpc>
                <a:spcPct val="150000"/>
              </a:lnSpc>
              <a:tabLst>
                <a:tab pos="317500" algn="l"/>
              </a:tabLst>
            </a:pPr>
            <a:endParaRPr lang="da-DK" sz="2000">
              <a:effectLst/>
              <a:latin typeface="Verdana" panose="020B0604030504040204" pitchFamily="34" charset="0"/>
              <a:ea typeface="Times New Roman" panose="02020603050405020304" pitchFamily="18" charset="0"/>
              <a:cs typeface="Verdana" panose="020B0604030504040204" pitchFamily="34" charset="0"/>
            </a:endParaRPr>
          </a:p>
        </p:txBody>
      </p:sp>
      <p:sp>
        <p:nvSpPr>
          <p:cNvPr id="4" name="Title 1">
            <a:extLst>
              <a:ext uri="{FF2B5EF4-FFF2-40B4-BE49-F238E27FC236}">
                <a16:creationId xmlns:a16="http://schemas.microsoft.com/office/drawing/2014/main" id="{58F95442-C634-C3F3-5661-7223B4A83D9F}"/>
              </a:ext>
            </a:extLst>
          </p:cNvPr>
          <p:cNvSpPr txBox="1">
            <a:spLocks/>
          </p:cNvSpPr>
          <p:nvPr/>
        </p:nvSpPr>
        <p:spPr>
          <a:xfrm>
            <a:off x="251012" y="266685"/>
            <a:ext cx="10636403" cy="131269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solidFill>
                <a:srgbClr val="297A77"/>
              </a:solidFill>
              <a:latin typeface="+mn-lt"/>
            </a:endParaRPr>
          </a:p>
          <a:p>
            <a:r>
              <a:rPr lang="da-DK" sz="4000" b="1">
                <a:solidFill>
                  <a:srgbClr val="297A77"/>
                </a:solidFill>
                <a:latin typeface="+mn-lt"/>
              </a:rPr>
              <a:t>Fælles dialog: Er der noget, der skal ændres? (15 min)</a:t>
            </a:r>
            <a:br>
              <a:rPr lang="da-DK" b="1">
                <a:solidFill>
                  <a:srgbClr val="297A77"/>
                </a:solidFill>
                <a:latin typeface="+mn-lt"/>
              </a:rPr>
            </a:br>
            <a:r>
              <a:rPr lang="da-DK" sz="2700" b="1">
                <a:solidFill>
                  <a:srgbClr val="297A77"/>
                </a:solidFill>
                <a:latin typeface="+mn-lt"/>
              </a:rPr>
              <a:t>Klyngemedlemmer og kommune drøfter i plenum, de resultater I har set</a:t>
            </a:r>
            <a:br>
              <a:rPr lang="da-DK" b="1">
                <a:solidFill>
                  <a:srgbClr val="297A77"/>
                </a:solidFill>
                <a:latin typeface="+mn-lt"/>
              </a:rPr>
            </a:br>
            <a:endParaRPr lang="da-DK" b="1">
              <a:solidFill>
                <a:srgbClr val="297A77"/>
              </a:solidFill>
              <a:latin typeface="+mn-lt"/>
            </a:endParaRPr>
          </a:p>
          <a:p>
            <a:endParaRPr lang="da-DK" b="1">
              <a:solidFill>
                <a:srgbClr val="297A77"/>
              </a:solidFill>
              <a:latin typeface="+mn-lt"/>
            </a:endParaRPr>
          </a:p>
        </p:txBody>
      </p:sp>
      <p:pic>
        <p:nvPicPr>
          <p:cNvPr id="6" name="Billede 5">
            <a:extLst>
              <a:ext uri="{FF2B5EF4-FFF2-40B4-BE49-F238E27FC236}">
                <a16:creationId xmlns:a16="http://schemas.microsoft.com/office/drawing/2014/main" id="{A5ECB19B-7967-67B6-2C4E-057325379D82}"/>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75203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
        <p:nvSpPr>
          <p:cNvPr id="11" name="Rektangel 10">
            <a:extLst>
              <a:ext uri="{FF2B5EF4-FFF2-40B4-BE49-F238E27FC236}">
                <a16:creationId xmlns:a16="http://schemas.microsoft.com/office/drawing/2014/main" id="{8B417D2A-F75A-4A97-8686-E0F41C96C959}"/>
              </a:ext>
            </a:extLst>
          </p:cNvPr>
          <p:cNvSpPr/>
          <p:nvPr/>
        </p:nvSpPr>
        <p:spPr>
          <a:xfrm>
            <a:off x="601547" y="466165"/>
            <a:ext cx="8930572" cy="5760025"/>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sz="4400" b="1">
                <a:cs typeface="Calibri"/>
              </a:rPr>
              <a:t>Blok 3: Henvisningsprocedurer   </a:t>
            </a:r>
          </a:p>
          <a:p>
            <a:pPr marL="0" indent="0">
              <a:buNone/>
            </a:pPr>
            <a:r>
              <a:rPr lang="da-DK" sz="3100" u="sng"/>
              <a:t>Svar fra spørgeskemaet vises her</a:t>
            </a:r>
            <a:r>
              <a:rPr lang="da-DK" sz="3100"/>
              <a:t>:</a:t>
            </a:r>
          </a:p>
          <a:p>
            <a:pPr marL="685800" lvl="1" indent="-228600">
              <a:lnSpc>
                <a:spcPct val="80000"/>
              </a:lnSpc>
              <a:spcBef>
                <a:spcPts val="500"/>
              </a:spcBef>
              <a:buFont typeface="Arial"/>
              <a:buChar char="•"/>
            </a:pPr>
            <a:r>
              <a:rPr lang="da-DK" sz="2900"/>
              <a:t>Hvordan henviser vi rent praktisk?</a:t>
            </a:r>
          </a:p>
          <a:p>
            <a:pPr marL="685800" lvl="1" indent="-228600">
              <a:lnSpc>
                <a:spcPct val="80000"/>
              </a:lnSpc>
              <a:spcBef>
                <a:spcPts val="500"/>
              </a:spcBef>
              <a:buFont typeface="Arial"/>
              <a:buChar char="•"/>
            </a:pPr>
            <a:r>
              <a:rPr lang="da-DK" sz="2900"/>
              <a:t>Er der barrierer for at henvise?</a:t>
            </a:r>
          </a:p>
          <a:p>
            <a:pPr marL="0" indent="0">
              <a:buNone/>
            </a:pPr>
            <a:endParaRPr lang="da-DK" sz="2000" b="1" u="sng">
              <a:cs typeface="Calibri"/>
              <a:sym typeface="Wingdings" panose="05000000000000000000" pitchFamily="2" charset="2"/>
            </a:endParaRPr>
          </a:p>
          <a:p>
            <a:pPr marL="0" lvl="1" indent="0">
              <a:spcBef>
                <a:spcPts val="1000"/>
              </a:spcBef>
              <a:buNone/>
            </a:pPr>
            <a:r>
              <a:rPr lang="da-DK" sz="3100" u="sng">
                <a:solidFill>
                  <a:srgbClr val="FF0000"/>
                </a:solidFill>
              </a:rPr>
              <a:t>Kommunenavn</a:t>
            </a:r>
            <a:r>
              <a:rPr lang="da-DK" sz="3100" u="sng"/>
              <a:t> Kommune (5 min):</a:t>
            </a:r>
          </a:p>
          <a:p>
            <a:pPr marL="685800" lvl="1" indent="-228600">
              <a:lnSpc>
                <a:spcPct val="80000"/>
              </a:lnSpc>
              <a:spcBef>
                <a:spcPts val="500"/>
              </a:spcBef>
              <a:buFont typeface="Arial"/>
              <a:buChar char="•"/>
            </a:pPr>
            <a:r>
              <a:rPr lang="da-DK" sz="2900"/>
              <a:t>Fortæller om deres ønsker til henvisningen</a:t>
            </a:r>
          </a:p>
          <a:p>
            <a:pPr marL="0" indent="0">
              <a:buNone/>
            </a:pPr>
            <a:endParaRPr lang="da-DK" sz="2000" b="1" u="sng">
              <a:cs typeface="Calibri"/>
              <a:sym typeface="Wingdings" panose="05000000000000000000" pitchFamily="2" charset="2"/>
            </a:endParaRPr>
          </a:p>
          <a:p>
            <a:pPr marL="0" indent="0">
              <a:buNone/>
            </a:pPr>
            <a:endParaRPr lang="da-DK" sz="2000" b="1" u="sng">
              <a:cs typeface="Calibri"/>
              <a:sym typeface="Wingdings" panose="05000000000000000000" pitchFamily="2" charset="2"/>
            </a:endParaRPr>
          </a:p>
          <a:p>
            <a:pPr marL="0" indent="0">
              <a:buNone/>
            </a:pPr>
            <a:r>
              <a:rPr lang="da-DK" sz="2400" b="1" u="sng">
                <a:cs typeface="Calibri"/>
                <a:sym typeface="Wingdings" panose="05000000000000000000" pitchFamily="2" charset="2"/>
              </a:rPr>
              <a:t>Fælles dialog</a:t>
            </a:r>
            <a:r>
              <a:rPr lang="da-DK" sz="2400" b="1">
                <a:cs typeface="Calibri"/>
                <a:sym typeface="Wingdings" panose="05000000000000000000" pitchFamily="2" charset="2"/>
              </a:rPr>
              <a:t>: Skal der – og i givet fald hvordan – laves justeringer i procedurerne for henvisninger?</a:t>
            </a:r>
            <a:endParaRPr lang="da-DK" sz="2400" b="1">
              <a:cs typeface="Calibri"/>
            </a:endParaRPr>
          </a:p>
        </p:txBody>
      </p:sp>
    </p:spTree>
    <p:extLst>
      <p:ext uri="{BB962C8B-B14F-4D97-AF65-F5344CB8AC3E}">
        <p14:creationId xmlns:p14="http://schemas.microsoft.com/office/powerpoint/2010/main" val="212240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5052" y="298269"/>
            <a:ext cx="10633364" cy="986370"/>
          </a:xfrm>
        </p:spPr>
        <p:txBody>
          <a:bodyPr>
            <a:normAutofit fontScale="90000"/>
          </a:bodyPr>
          <a:lstStyle/>
          <a:p>
            <a:r>
              <a:rPr lang="da-DK" b="1" dirty="0">
                <a:solidFill>
                  <a:srgbClr val="297A77"/>
                </a:solidFill>
                <a:latin typeface="+mn-lt"/>
              </a:rPr>
              <a:t>Introduktionsvideo</a:t>
            </a:r>
            <a:br>
              <a:rPr lang="da-DK" b="1" dirty="0">
                <a:solidFill>
                  <a:srgbClr val="297A77"/>
                </a:solidFill>
                <a:latin typeface="+mn-lt"/>
              </a:rPr>
            </a:br>
            <a:r>
              <a:rPr lang="da-DK" sz="3100" b="1" dirty="0">
                <a:solidFill>
                  <a:srgbClr val="297A77"/>
                </a:solidFill>
                <a:latin typeface="+mn-lt"/>
              </a:rPr>
              <a:t>Karin Zimmer, praktiserende læge, medlem af PLO’s bestyrelse</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9113424" cy="5023998"/>
          </a:xfrm>
        </p:spPr>
        <p:txBody>
          <a:bodyPr>
            <a:normAutofit/>
          </a:bodyPr>
          <a:lstStyle/>
          <a:p>
            <a:pPr marL="0" indent="0">
              <a:buNone/>
            </a:pPr>
            <a:endParaRPr lang="da-DK" sz="2400"/>
          </a:p>
          <a:p>
            <a:pPr marL="0" indent="0">
              <a:buNone/>
            </a:pPr>
            <a:endParaRPr lang="da-DK" sz="2400"/>
          </a:p>
          <a:p>
            <a:pPr marL="0" indent="0">
              <a:buNone/>
            </a:pPr>
            <a:endParaRPr lang="da-DK" sz="24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pic>
        <p:nvPicPr>
          <p:cNvPr id="3" name="Onlinemedier 2" title="Henvisninger til forebyggelse og rehabilitering (video 1)">
            <a:hlinkClick r:id="" action="ppaction://media"/>
            <a:extLst>
              <a:ext uri="{FF2B5EF4-FFF2-40B4-BE49-F238E27FC236}">
                <a16:creationId xmlns:a16="http://schemas.microsoft.com/office/drawing/2014/main" id="{DADCF589-3A2C-5D74-9C4C-5D699F7F9360}"/>
              </a:ext>
            </a:extLst>
          </p:cNvPr>
          <p:cNvPicPr>
            <a:picLocks noRot="1" noChangeAspect="1"/>
          </p:cNvPicPr>
          <p:nvPr>
            <a:videoFile r:link="rId1"/>
          </p:nvPr>
        </p:nvPicPr>
        <p:blipFill>
          <a:blip r:embed="rId5"/>
          <a:stretch>
            <a:fillRect/>
          </a:stretch>
        </p:blipFill>
        <p:spPr>
          <a:xfrm>
            <a:off x="525052" y="1284639"/>
            <a:ext cx="9244619" cy="5208236"/>
          </a:xfrm>
          <a:prstGeom prst="rect">
            <a:avLst/>
          </a:prstGeom>
        </p:spPr>
      </p:pic>
    </p:spTree>
    <p:extLst>
      <p:ext uri="{BB962C8B-B14F-4D97-AF65-F5344CB8AC3E}">
        <p14:creationId xmlns:p14="http://schemas.microsoft.com/office/powerpoint/2010/main" val="1119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1012" y="266685"/>
            <a:ext cx="10636403" cy="1010377"/>
          </a:xfrm>
        </p:spPr>
        <p:txBody>
          <a:bodyPr>
            <a:normAutofit/>
          </a:bodyPr>
          <a:lstStyle/>
          <a:p>
            <a:r>
              <a:rPr lang="da-DK" sz="4000" b="1">
                <a:solidFill>
                  <a:srgbClr val="297A77"/>
                </a:solidFill>
                <a:latin typeface="+mn-lt"/>
              </a:rPr>
              <a:t>Henvisningsprocedurer</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39046" y="1684027"/>
            <a:ext cx="9485736" cy="5116243"/>
          </a:xfrm>
        </p:spPr>
        <p:txBody>
          <a:bodyPr>
            <a:normAutofit/>
          </a:bodyPr>
          <a:lstStyle/>
          <a:p>
            <a:pPr marL="0" indent="0">
              <a:buNone/>
            </a:pPr>
            <a:r>
              <a:rPr lang="da-DK">
                <a:ea typeface="+mj-ea"/>
                <a:cs typeface="+mj-cs"/>
              </a:rPr>
              <a:t>Vi skal nu se på svarene fra spørgeskemaundersøgelsens spørgsmål om:</a:t>
            </a:r>
          </a:p>
          <a:p>
            <a:pPr>
              <a:buFont typeface="Arial" panose="020B0604020202020204" pitchFamily="34" charset="0"/>
              <a:buChar char="•"/>
            </a:pPr>
            <a:r>
              <a:rPr lang="da-DK" sz="2400">
                <a:ea typeface="+mn-lt"/>
                <a:cs typeface="+mn-lt"/>
              </a:rPr>
              <a:t>Hvordan henvises patienter?</a:t>
            </a:r>
          </a:p>
          <a:p>
            <a:pPr marL="0" indent="0">
              <a:lnSpc>
                <a:spcPct val="90000"/>
              </a:lnSpc>
              <a:spcBef>
                <a:spcPts val="1000"/>
              </a:spcBef>
              <a:buNone/>
            </a:pPr>
            <a:endParaRPr lang="da-DK" sz="2800"/>
          </a:p>
          <a:p>
            <a:pPr marL="0" indent="0">
              <a:lnSpc>
                <a:spcPct val="90000"/>
              </a:lnSpc>
              <a:spcBef>
                <a:spcPts val="1000"/>
              </a:spcBef>
              <a:buNone/>
            </a:pPr>
            <a:endParaRPr lang="da-DK"/>
          </a:p>
          <a:p>
            <a:pPr marL="0" indent="0">
              <a:lnSpc>
                <a:spcPct val="90000"/>
              </a:lnSpc>
              <a:spcBef>
                <a:spcPts val="1000"/>
              </a:spcBef>
              <a:buNone/>
            </a:pPr>
            <a:endParaRPr lang="da-DK" sz="28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spTree>
    <p:extLst>
      <p:ext uri="{BB962C8B-B14F-4D97-AF65-F5344CB8AC3E}">
        <p14:creationId xmlns:p14="http://schemas.microsoft.com/office/powerpoint/2010/main" val="3615738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47711" y="89647"/>
            <a:ext cx="10193888" cy="932329"/>
          </a:xfrm>
        </p:spPr>
        <p:txBody>
          <a:bodyPr>
            <a:normAutofit fontScale="90000"/>
          </a:bodyPr>
          <a:lstStyle/>
          <a:p>
            <a:r>
              <a:rPr lang="da-DK" b="1">
                <a:solidFill>
                  <a:srgbClr val="297A77"/>
                </a:solidFill>
                <a:latin typeface="+mn-lt"/>
              </a:rPr>
              <a:t>Hvordan henviser du til kommunens tilbud? </a:t>
            </a:r>
            <a:br>
              <a:rPr lang="da-DK" b="1">
                <a:solidFill>
                  <a:srgbClr val="297A77"/>
                </a:solidFill>
                <a:latin typeface="+mn-lt"/>
              </a:rPr>
            </a:br>
            <a:r>
              <a:rPr lang="da-DK" sz="2000" b="1">
                <a:solidFill>
                  <a:srgbClr val="297A77"/>
                </a:solidFill>
                <a:latin typeface="+mn-lt"/>
              </a:rPr>
              <a:t>Fra spørgeskemaet (mulighed for flere svar)</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graphicFrame>
        <p:nvGraphicFramePr>
          <p:cNvPr id="6" name="Diagram 5">
            <a:extLst>
              <a:ext uri="{FF2B5EF4-FFF2-40B4-BE49-F238E27FC236}">
                <a16:creationId xmlns:a16="http://schemas.microsoft.com/office/drawing/2014/main" id="{BEF77C78-C6E8-E143-D4B8-72C26C46DBB0}"/>
              </a:ext>
            </a:extLst>
          </p:cNvPr>
          <p:cNvGraphicFramePr>
            <a:graphicFrameLocks/>
          </p:cNvGraphicFramePr>
          <p:nvPr>
            <p:extLst>
              <p:ext uri="{D42A27DB-BD31-4B8C-83A1-F6EECF244321}">
                <p14:modId xmlns:p14="http://schemas.microsoft.com/office/powerpoint/2010/main" val="4037550297"/>
              </p:ext>
            </p:extLst>
          </p:nvPr>
        </p:nvGraphicFramePr>
        <p:xfrm>
          <a:off x="528506" y="1577716"/>
          <a:ext cx="9311780" cy="46484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244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211498"/>
            <a:ext cx="10515600" cy="1084296"/>
          </a:xfrm>
        </p:spPr>
        <p:txBody>
          <a:bodyPr>
            <a:normAutofit fontScale="90000"/>
          </a:bodyPr>
          <a:lstStyle/>
          <a:p>
            <a:r>
              <a:rPr lang="da-DK" b="1">
                <a:solidFill>
                  <a:srgbClr val="297A77"/>
                </a:solidFill>
                <a:latin typeface="+mn-lt"/>
              </a:rPr>
              <a:t>Den dynamiske henvisning</a:t>
            </a:r>
            <a:br>
              <a:rPr lang="da-DK" b="1">
                <a:solidFill>
                  <a:srgbClr val="297A77"/>
                </a:solidFill>
                <a:latin typeface="+mn-lt"/>
              </a:rPr>
            </a:b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57200" y="952501"/>
            <a:ext cx="9298250" cy="5224462"/>
          </a:xfrm>
        </p:spPr>
        <p:txBody>
          <a:bodyPr>
            <a:normAutofit/>
          </a:bodyPr>
          <a:lstStyle/>
          <a:p>
            <a:pPr>
              <a:lnSpc>
                <a:spcPct val="90000"/>
              </a:lnSpc>
              <a:spcBef>
                <a:spcPts val="1000"/>
              </a:spcBef>
              <a:buFont typeface="Arial" panose="020B0604020202020204" pitchFamily="34" charset="0"/>
              <a:buChar char="•"/>
            </a:pPr>
            <a:r>
              <a:rPr lang="da-DK" err="1"/>
              <a:t>MedCom</a:t>
            </a:r>
            <a:r>
              <a:rPr lang="da-DK"/>
              <a:t> har udarbejdet vejledninger til at henvise for alle journalsystemer.</a:t>
            </a:r>
          </a:p>
          <a:p>
            <a:pPr>
              <a:lnSpc>
                <a:spcPct val="90000"/>
              </a:lnSpc>
              <a:spcBef>
                <a:spcPts val="1000"/>
              </a:spcBef>
              <a:buFont typeface="Arial" panose="020B0604020202020204" pitchFamily="34" charset="0"/>
              <a:buChar char="•"/>
            </a:pPr>
            <a:r>
              <a:rPr lang="da-DK"/>
              <a:t>I har modtaget vejledningerne før mødet – og ellers kan de tilgås her:</a:t>
            </a:r>
          </a:p>
          <a:p>
            <a:pPr marL="0" indent="0">
              <a:lnSpc>
                <a:spcPct val="90000"/>
              </a:lnSpc>
              <a:spcBef>
                <a:spcPts val="1000"/>
              </a:spcBef>
              <a:buNone/>
            </a:pPr>
            <a:endParaRPr lang="da-DK"/>
          </a:p>
          <a:p>
            <a:pPr marL="0" indent="0">
              <a:lnSpc>
                <a:spcPct val="90000"/>
              </a:lnSpc>
              <a:spcBef>
                <a:spcPts val="1000"/>
              </a:spcBef>
              <a:buNone/>
            </a:pPr>
            <a:endParaRPr lang="da-DK"/>
          </a:p>
          <a:p>
            <a:pPr marL="0" indent="0">
              <a:buNone/>
            </a:pPr>
            <a:r>
              <a:rPr lang="da-DK" sz="1800" u="sng">
                <a:solidFill>
                  <a:srgbClr val="000000"/>
                </a:solidFill>
                <a:effectLst/>
                <a:latin typeface="Calibri" panose="020F0502020204030204" pitchFamily="34" charset="0"/>
                <a:ea typeface="Calibri" panose="020F0502020204030204" pitchFamily="34" charset="0"/>
                <a:hlinkClick r:id="rId3"/>
              </a:rPr>
              <a:t>https://www.medcom.dk/projekter/kommunal-henvisning/henvisning-til-kommunernes-forebyggelsestilbud/vejledninger-laegesystemer</a:t>
            </a:r>
            <a:endParaRPr lang="da-DK" sz="1800">
              <a:effectLst/>
              <a:latin typeface="Calibri" panose="020F0502020204030204" pitchFamily="34" charset="0"/>
              <a:ea typeface="Calibri" panose="020F0502020204030204" pitchFamily="34" charset="0"/>
            </a:endParaRPr>
          </a:p>
          <a:p>
            <a:pPr marL="0" indent="0">
              <a:lnSpc>
                <a:spcPct val="90000"/>
              </a:lnSpc>
              <a:spcBef>
                <a:spcPts val="1000"/>
              </a:spcBef>
              <a:buNone/>
            </a:pPr>
            <a:endParaRPr lang="da-DK" sz="2800">
              <a:solidFill>
                <a:srgbClr val="FF0000"/>
              </a:solidFill>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spTree>
    <p:extLst>
      <p:ext uri="{BB962C8B-B14F-4D97-AF65-F5344CB8AC3E}">
        <p14:creationId xmlns:p14="http://schemas.microsoft.com/office/powerpoint/2010/main" val="1700683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631811"/>
            <a:ext cx="10515600" cy="1084296"/>
          </a:xfrm>
        </p:spPr>
        <p:txBody>
          <a:bodyPr>
            <a:normAutofit/>
          </a:bodyPr>
          <a:lstStyle/>
          <a:p>
            <a:r>
              <a:rPr lang="da-DK" b="1">
                <a:solidFill>
                  <a:srgbClr val="297A77"/>
                </a:solidFill>
                <a:latin typeface="+mn-lt"/>
              </a:rPr>
              <a:t>Kommunes oplæg (5 min.)</a:t>
            </a:r>
            <a:br>
              <a:rPr lang="da-DK" b="1">
                <a:solidFill>
                  <a:srgbClr val="297A77"/>
                </a:solidFill>
                <a:latin typeface="+mn-lt"/>
              </a:rPr>
            </a:br>
            <a:r>
              <a:rPr lang="da-DK" sz="2000" b="1">
                <a:solidFill>
                  <a:srgbClr val="297A77"/>
                </a:solidFill>
                <a:latin typeface="+mn-lt"/>
              </a:rPr>
              <a:t>Oplæg fra kommunen om henvisningsprocedurer</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30095" y="1716107"/>
            <a:ext cx="9271356" cy="4460855"/>
          </a:xfrm>
        </p:spPr>
        <p:txBody>
          <a:bodyPr>
            <a:normAutofit/>
          </a:bodyPr>
          <a:lstStyle/>
          <a:p>
            <a:pPr marL="0" indent="0">
              <a:lnSpc>
                <a:spcPct val="90000"/>
              </a:lnSpc>
              <a:spcBef>
                <a:spcPts val="1000"/>
              </a:spcBef>
              <a:buNone/>
            </a:pPr>
            <a:endParaRPr lang="da-DK">
              <a:solidFill>
                <a:srgbClr val="FF0000"/>
              </a:solidFill>
            </a:endParaRPr>
          </a:p>
          <a:p>
            <a:pPr marL="0" indent="0">
              <a:lnSpc>
                <a:spcPct val="90000"/>
              </a:lnSpc>
              <a:spcBef>
                <a:spcPts val="1000"/>
              </a:spcBef>
              <a:buNone/>
            </a:pPr>
            <a:r>
              <a:rPr lang="da-DK">
                <a:solidFill>
                  <a:srgbClr val="FF0000"/>
                </a:solidFill>
              </a:rPr>
              <a:t>Kommunen kan have særlige ønsker til indholdet i henvisningerne og til selv henvisningsproceduren, som de præsenterer her. </a:t>
            </a:r>
          </a:p>
          <a:p>
            <a:pPr marL="0" indent="0">
              <a:lnSpc>
                <a:spcPct val="90000"/>
              </a:lnSpc>
              <a:spcBef>
                <a:spcPts val="1000"/>
              </a:spcBef>
              <a:buNone/>
            </a:pPr>
            <a:endParaRPr lang="da-DK">
              <a:solidFill>
                <a:srgbClr val="FF0000"/>
              </a:solidFill>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spTree>
    <p:extLst>
      <p:ext uri="{BB962C8B-B14F-4D97-AF65-F5344CB8AC3E}">
        <p14:creationId xmlns:p14="http://schemas.microsoft.com/office/powerpoint/2010/main" val="1241217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1012" y="266685"/>
            <a:ext cx="10636403" cy="1010377"/>
          </a:xfrm>
        </p:spPr>
        <p:txBody>
          <a:bodyPr>
            <a:normAutofit/>
          </a:bodyPr>
          <a:lstStyle/>
          <a:p>
            <a:r>
              <a:rPr lang="da-DK" sz="4000" b="1">
                <a:solidFill>
                  <a:srgbClr val="297A77"/>
                </a:solidFill>
                <a:latin typeface="+mn-lt"/>
              </a:rPr>
              <a:t>Henvisningsprocedurer</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39046" y="1684027"/>
            <a:ext cx="9485736" cy="5116243"/>
          </a:xfrm>
        </p:spPr>
        <p:txBody>
          <a:bodyPr>
            <a:normAutofit/>
          </a:bodyPr>
          <a:lstStyle/>
          <a:p>
            <a:pPr marL="0" indent="0">
              <a:buNone/>
            </a:pPr>
            <a:r>
              <a:rPr lang="da-DK">
                <a:ea typeface="+mj-ea"/>
                <a:cs typeface="+mj-cs"/>
              </a:rPr>
              <a:t>Vi skal nu se på svarene fra spørgeskemaundersøgelsens spørgsmål om:</a:t>
            </a:r>
          </a:p>
          <a:p>
            <a:pPr>
              <a:buFont typeface="Arial" panose="020B0604020202020204" pitchFamily="34" charset="0"/>
              <a:buChar char="•"/>
            </a:pPr>
            <a:r>
              <a:rPr lang="da-DK" sz="2400">
                <a:ea typeface="+mn-lt"/>
                <a:cs typeface="+mn-lt"/>
              </a:rPr>
              <a:t>Er der noget, der afholder fra at henvise patienter?</a:t>
            </a:r>
          </a:p>
          <a:p>
            <a:pPr>
              <a:buFont typeface="Arial" panose="020B0604020202020204" pitchFamily="34" charset="0"/>
              <a:buChar char="•"/>
            </a:pPr>
            <a:r>
              <a:rPr lang="da-DK" sz="2400">
                <a:ea typeface="+mn-lt"/>
                <a:cs typeface="+mn-lt"/>
              </a:rPr>
              <a:t>Hvad skal der til for at henvise flere?</a:t>
            </a:r>
          </a:p>
          <a:p>
            <a:pPr>
              <a:buFont typeface="Arial" panose="020B0604020202020204" pitchFamily="34" charset="0"/>
              <a:buChar char="•"/>
            </a:pPr>
            <a:r>
              <a:rPr lang="da-DK" sz="2400">
                <a:ea typeface="+mn-lt"/>
                <a:cs typeface="+mn-lt"/>
              </a:rPr>
              <a:t>Mangler der tilbud?</a:t>
            </a:r>
          </a:p>
          <a:p>
            <a:pPr marL="0" indent="0">
              <a:lnSpc>
                <a:spcPct val="90000"/>
              </a:lnSpc>
              <a:spcBef>
                <a:spcPts val="1000"/>
              </a:spcBef>
              <a:buNone/>
            </a:pPr>
            <a:endParaRPr lang="da-DK" sz="2800"/>
          </a:p>
          <a:p>
            <a:pPr marL="0" indent="0">
              <a:lnSpc>
                <a:spcPct val="90000"/>
              </a:lnSpc>
              <a:spcBef>
                <a:spcPts val="1000"/>
              </a:spcBef>
              <a:buNone/>
            </a:pPr>
            <a:endParaRPr lang="da-DK"/>
          </a:p>
          <a:p>
            <a:pPr marL="0" indent="0">
              <a:lnSpc>
                <a:spcPct val="90000"/>
              </a:lnSpc>
              <a:spcBef>
                <a:spcPts val="1000"/>
              </a:spcBef>
              <a:buNone/>
            </a:pPr>
            <a:endParaRPr lang="da-DK" sz="28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spTree>
    <p:extLst>
      <p:ext uri="{BB962C8B-B14F-4D97-AF65-F5344CB8AC3E}">
        <p14:creationId xmlns:p14="http://schemas.microsoft.com/office/powerpoint/2010/main" val="4283563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6540" y="223631"/>
            <a:ext cx="10515600" cy="1084296"/>
          </a:xfrm>
        </p:spPr>
        <p:txBody>
          <a:bodyPr>
            <a:normAutofit fontScale="90000"/>
          </a:bodyPr>
          <a:lstStyle/>
          <a:p>
            <a:r>
              <a:rPr lang="da-DK" sz="4000" b="1">
                <a:solidFill>
                  <a:srgbClr val="297A77"/>
                </a:solidFill>
                <a:latin typeface="+mn-lt"/>
              </a:rPr>
              <a:t>Er der noget der, afholder dig fra at henvise patienter?</a:t>
            </a:r>
            <a:br>
              <a:rPr lang="da-DK" b="1">
                <a:solidFill>
                  <a:srgbClr val="297A77"/>
                </a:solidFill>
                <a:latin typeface="+mn-lt"/>
              </a:rPr>
            </a:br>
            <a:r>
              <a:rPr lang="da-DK" sz="2000" b="1">
                <a:solidFill>
                  <a:srgbClr val="297A77"/>
                </a:solidFill>
                <a:latin typeface="+mn-lt"/>
              </a:rPr>
              <a:t>Tallene angiver procent (mulighed for flere svar)</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graphicFrame>
        <p:nvGraphicFramePr>
          <p:cNvPr id="8" name="Diagram 7">
            <a:extLst>
              <a:ext uri="{FF2B5EF4-FFF2-40B4-BE49-F238E27FC236}">
                <a16:creationId xmlns:a16="http://schemas.microsoft.com/office/drawing/2014/main" id="{D455D9E2-1F73-F78A-3738-B127EFB5DC16}"/>
              </a:ext>
            </a:extLst>
          </p:cNvPr>
          <p:cNvGraphicFramePr>
            <a:graphicFrameLocks/>
          </p:cNvGraphicFramePr>
          <p:nvPr>
            <p:extLst>
              <p:ext uri="{D42A27DB-BD31-4B8C-83A1-F6EECF244321}">
                <p14:modId xmlns:p14="http://schemas.microsoft.com/office/powerpoint/2010/main" val="1253599311"/>
              </p:ext>
            </p:extLst>
          </p:nvPr>
        </p:nvGraphicFramePr>
        <p:xfrm>
          <a:off x="529284" y="1420187"/>
          <a:ext cx="9310832" cy="427633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felt 13">
            <a:extLst>
              <a:ext uri="{FF2B5EF4-FFF2-40B4-BE49-F238E27FC236}">
                <a16:creationId xmlns:a16="http://schemas.microsoft.com/office/drawing/2014/main" id="{E2443AEF-02FE-3EA3-82F9-6ADABA553561}"/>
              </a:ext>
            </a:extLst>
          </p:cNvPr>
          <p:cNvSpPr txBox="1"/>
          <p:nvPr/>
        </p:nvSpPr>
        <p:spPr>
          <a:xfrm>
            <a:off x="622465" y="5756830"/>
            <a:ext cx="6094602" cy="938719"/>
          </a:xfrm>
          <a:prstGeom prst="rect">
            <a:avLst/>
          </a:prstGeom>
          <a:noFill/>
        </p:spPr>
        <p:txBody>
          <a:bodyPr wrap="square">
            <a:spAutoFit/>
          </a:bodyPr>
          <a:lstStyle/>
          <a:p>
            <a:pPr>
              <a:spcBef>
                <a:spcPts val="600"/>
              </a:spcBef>
            </a:pPr>
            <a:r>
              <a:rPr lang="da-DK" sz="1100" b="1">
                <a:solidFill>
                  <a:srgbClr val="000000"/>
                </a:solidFill>
                <a:effectLst/>
                <a:latin typeface="Verdana" panose="020B0604030504040204" pitchFamily="34" charset="0"/>
              </a:rPr>
              <a:t>Andet: </a:t>
            </a:r>
          </a:p>
          <a:p>
            <a:pPr marL="342900" lvl="0" indent="-342900">
              <a:buFont typeface="Symbol" panose="05050102010706020507" pitchFamily="18" charset="2"/>
              <a:buChar char="·"/>
              <a:tabLst>
                <a:tab pos="317500" algn="l"/>
              </a:tabLst>
            </a:pPr>
            <a:r>
              <a:rPr lang="da-DK" sz="1100">
                <a:effectLst/>
                <a:latin typeface="Verdana" panose="020B0604030504040204" pitchFamily="34" charset="0"/>
                <a:ea typeface="Times New Roman" panose="02020603050405020304" pitchFamily="18" charset="0"/>
                <a:cs typeface="Verdana" panose="020B0604030504040204" pitchFamily="34" charset="0"/>
              </a:rPr>
              <a:t>Udvalget af tilbud desværre sparsomt</a:t>
            </a:r>
          </a:p>
          <a:p>
            <a:pPr marL="342900" lvl="0" indent="-342900">
              <a:buFont typeface="Symbol" panose="05050102010706020507" pitchFamily="18" charset="2"/>
              <a:buChar char="·"/>
              <a:tabLst>
                <a:tab pos="317500" algn="l"/>
              </a:tabLst>
            </a:pPr>
            <a:r>
              <a:rPr lang="da-DK" sz="1100">
                <a:effectLst/>
                <a:latin typeface="Verdana" panose="020B0604030504040204" pitchFamily="34" charset="0"/>
                <a:ea typeface="Times New Roman" panose="02020603050405020304" pitchFamily="18" charset="0"/>
                <a:cs typeface="Verdana" panose="020B0604030504040204" pitchFamily="34" charset="0"/>
              </a:rPr>
              <a:t>Ja, henvisning til rygtilbud afvises stort set altid. Patienter er på forunderligvis aldrig i målgruppen</a:t>
            </a:r>
          </a:p>
          <a:p>
            <a:pPr marL="342900" lvl="0" indent="-342900">
              <a:buFont typeface="Symbol" panose="05050102010706020507" pitchFamily="18" charset="2"/>
              <a:buChar char="·"/>
              <a:tabLst>
                <a:tab pos="317500" algn="l"/>
              </a:tabLst>
            </a:pPr>
            <a:r>
              <a:rPr lang="da-DK" sz="1100">
                <a:effectLst/>
                <a:latin typeface="Verdana" panose="020B0604030504040204" pitchFamily="34" charset="0"/>
                <a:ea typeface="Times New Roman" panose="02020603050405020304" pitchFamily="18" charset="0"/>
                <a:cs typeface="Verdana" panose="020B0604030504040204" pitchFamily="34" charset="0"/>
              </a:rPr>
              <a:t>Indsatser for/til overvægtige</a:t>
            </a:r>
          </a:p>
        </p:txBody>
      </p:sp>
    </p:spTree>
    <p:extLst>
      <p:ext uri="{BB962C8B-B14F-4D97-AF65-F5344CB8AC3E}">
        <p14:creationId xmlns:p14="http://schemas.microsoft.com/office/powerpoint/2010/main" val="3075425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4" y="1"/>
            <a:ext cx="10786601" cy="966158"/>
          </a:xfrm>
        </p:spPr>
        <p:txBody>
          <a:bodyPr>
            <a:normAutofit fontScale="90000"/>
          </a:bodyPr>
          <a:lstStyle/>
          <a:p>
            <a:br>
              <a:rPr lang="da-DK" sz="3600" b="1">
                <a:solidFill>
                  <a:srgbClr val="297A77"/>
                </a:solidFill>
                <a:latin typeface="+mn-lt"/>
              </a:rPr>
            </a:br>
            <a:r>
              <a:rPr lang="da-DK" sz="3600" b="1">
                <a:solidFill>
                  <a:srgbClr val="297A77"/>
                </a:solidFill>
                <a:latin typeface="+mn-lt"/>
              </a:rPr>
              <a:t>Hvad skulle der til for, at du ville henvise flere? </a:t>
            </a:r>
            <a:br>
              <a:rPr lang="da-DK" sz="3600" b="1">
                <a:solidFill>
                  <a:srgbClr val="297A77"/>
                </a:solidFill>
                <a:latin typeface="+mn-lt"/>
              </a:rPr>
            </a:br>
            <a:r>
              <a:rPr lang="da-DK" sz="2000" b="1">
                <a:solidFill>
                  <a:srgbClr val="297A77"/>
                </a:solidFill>
                <a:latin typeface="+mn-lt"/>
              </a:rPr>
              <a:t>(Fra spørgeskemaet - fritekst)</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sp>
        <p:nvSpPr>
          <p:cNvPr id="6" name="Pladsholder til indhold 3">
            <a:extLst>
              <a:ext uri="{FF2B5EF4-FFF2-40B4-BE49-F238E27FC236}">
                <a16:creationId xmlns:a16="http://schemas.microsoft.com/office/drawing/2014/main" id="{CA559CEA-21FB-5002-8312-2BD8C2827048}"/>
              </a:ext>
            </a:extLst>
          </p:cNvPr>
          <p:cNvSpPr>
            <a:spLocks noGrp="1"/>
          </p:cNvSpPr>
          <p:nvPr>
            <p:ph idx="1"/>
          </p:nvPr>
        </p:nvSpPr>
        <p:spPr>
          <a:xfrm>
            <a:off x="371815" y="1253330"/>
            <a:ext cx="10515600" cy="4351338"/>
          </a:xfrm>
        </p:spPr>
        <p:txBody>
          <a:bodyPr>
            <a:normAutofit/>
          </a:bodyPr>
          <a:lstStyle/>
          <a:p>
            <a:pPr marL="342900" lvl="0" indent="-342900">
              <a:lnSpc>
                <a:spcPct val="150000"/>
              </a:lnSpc>
              <a:buFont typeface="Symbol" panose="05050102010706020507" pitchFamily="18" charset="2"/>
              <a:buChar char="·"/>
              <a:tabLst>
                <a:tab pos="317500" algn="l"/>
              </a:tabLst>
            </a:pPr>
            <a:r>
              <a:rPr lang="da-DK" sz="1800">
                <a:solidFill>
                  <a:srgbClr val="FF0000"/>
                </a:solidFill>
                <a:effectLst/>
                <a:latin typeface="Verdana" panose="020B0604030504040204" pitchFamily="34" charset="0"/>
                <a:ea typeface="Times New Roman" panose="02020603050405020304" pitchFamily="18" charset="0"/>
                <a:cs typeface="Verdana" panose="020B0604030504040204" pitchFamily="34" charset="0"/>
              </a:rPr>
              <a:t>INDSÆT FRITEKST FRA SPØRGESKEMA</a:t>
            </a:r>
          </a:p>
        </p:txBody>
      </p:sp>
    </p:spTree>
    <p:extLst>
      <p:ext uri="{BB962C8B-B14F-4D97-AF65-F5344CB8AC3E}">
        <p14:creationId xmlns:p14="http://schemas.microsoft.com/office/powerpoint/2010/main" val="181077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223631"/>
            <a:ext cx="10515600" cy="1084296"/>
          </a:xfrm>
        </p:spPr>
        <p:txBody>
          <a:bodyPr>
            <a:normAutofit fontScale="90000"/>
          </a:bodyPr>
          <a:lstStyle/>
          <a:p>
            <a:br>
              <a:rPr lang="da-DK" sz="3600" b="1">
                <a:solidFill>
                  <a:srgbClr val="297A77"/>
                </a:solidFill>
                <a:latin typeface="+mn-lt"/>
              </a:rPr>
            </a:br>
            <a:br>
              <a:rPr lang="da-DK" sz="3600" b="1">
                <a:solidFill>
                  <a:srgbClr val="297A77"/>
                </a:solidFill>
                <a:latin typeface="+mn-lt"/>
              </a:rPr>
            </a:br>
            <a:br>
              <a:rPr lang="da-DK" sz="3600" b="1">
                <a:solidFill>
                  <a:srgbClr val="297A77"/>
                </a:solidFill>
                <a:latin typeface="+mn-lt"/>
              </a:rPr>
            </a:br>
            <a:r>
              <a:rPr lang="da-DK" sz="3600" b="1">
                <a:solidFill>
                  <a:srgbClr val="297A77"/>
                </a:solidFill>
                <a:latin typeface="+mn-lt"/>
              </a:rPr>
              <a:t>Mangler der tilbud til nogle patienter?</a:t>
            </a:r>
            <a:br>
              <a:rPr lang="da-DK" sz="3600" b="1">
                <a:solidFill>
                  <a:srgbClr val="297A77"/>
                </a:solidFill>
                <a:latin typeface="+mn-lt"/>
              </a:rPr>
            </a:br>
            <a:r>
              <a:rPr lang="da-DK" sz="2700" b="1">
                <a:solidFill>
                  <a:srgbClr val="297A77"/>
                </a:solidFill>
                <a:latin typeface="+mn-lt"/>
              </a:rPr>
              <a:t>(Fra spørgeskemaet 1 af 2)</a:t>
            </a:r>
            <a:br>
              <a:rPr lang="da-DK" sz="3600" b="1">
                <a:solidFill>
                  <a:srgbClr val="297A77"/>
                </a:solidFill>
                <a:latin typeface="+mn-lt"/>
              </a:rPr>
            </a:br>
            <a:br>
              <a:rPr lang="da-DK" sz="7200">
                <a:effectLst/>
                <a:latin typeface="Calibri" panose="020F0502020204030204" pitchFamily="34" charset="0"/>
                <a:ea typeface="Calibri" panose="020F0502020204030204" pitchFamily="34" charset="0"/>
                <a:cs typeface="Times New Roman" panose="02020603050405020304" pitchFamily="18" charset="0"/>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sp>
        <p:nvSpPr>
          <p:cNvPr id="5" name="Pladsholder til indhold 6">
            <a:extLst>
              <a:ext uri="{FF2B5EF4-FFF2-40B4-BE49-F238E27FC236}">
                <a16:creationId xmlns:a16="http://schemas.microsoft.com/office/drawing/2014/main" id="{940781D4-2316-A550-6771-10167946DACA}"/>
              </a:ext>
            </a:extLst>
          </p:cNvPr>
          <p:cNvSpPr>
            <a:spLocks noGrp="1"/>
          </p:cNvSpPr>
          <p:nvPr>
            <p:ph idx="1"/>
          </p:nvPr>
        </p:nvSpPr>
        <p:spPr>
          <a:xfrm>
            <a:off x="282168" y="1307927"/>
            <a:ext cx="10515600" cy="4351338"/>
          </a:xfrm>
        </p:spPr>
        <p:txBody>
          <a:bodyPr>
            <a:noAutofit/>
          </a:bodyPr>
          <a:lstStyle/>
          <a:p>
            <a:pPr marL="342900" lvl="0" indent="-342900">
              <a:lnSpc>
                <a:spcPct val="150000"/>
              </a:lnSpc>
              <a:buFont typeface="Symbol" panose="05050102010706020507" pitchFamily="18" charset="2"/>
              <a:buChar char="·"/>
              <a:tabLst>
                <a:tab pos="317500" algn="l"/>
              </a:tabLst>
            </a:pPr>
            <a:r>
              <a:rPr lang="da-DK" sz="1400" dirty="0">
                <a:solidFill>
                  <a:srgbClr val="FF0000"/>
                </a:solidFill>
                <a:effectLst/>
                <a:latin typeface="Verdana" panose="020B0604030504040204" pitchFamily="34" charset="0"/>
                <a:ea typeface="Times New Roman" panose="02020603050405020304" pitchFamily="18" charset="0"/>
                <a:cs typeface="Verdana" panose="020B0604030504040204" pitchFamily="34" charset="0"/>
              </a:rPr>
              <a:t>INDSÆT FRITEKST FRA SPØRGESKEMA</a:t>
            </a:r>
          </a:p>
          <a:p>
            <a:pPr marL="0" indent="0">
              <a:lnSpc>
                <a:spcPct val="170000"/>
              </a:lnSpc>
              <a:buNone/>
              <a:tabLst>
                <a:tab pos="317500" algn="l"/>
              </a:tabLst>
            </a:pPr>
            <a:endParaRPr lang="da-DK" sz="1400" dirty="0">
              <a:latin typeface="Verdana" panose="020B0604030504040204" pitchFamily="34" charset="0"/>
            </a:endParaRPr>
          </a:p>
        </p:txBody>
      </p:sp>
    </p:spTree>
    <p:extLst>
      <p:ext uri="{BB962C8B-B14F-4D97-AF65-F5344CB8AC3E}">
        <p14:creationId xmlns:p14="http://schemas.microsoft.com/office/powerpoint/2010/main" val="139059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223631"/>
            <a:ext cx="10515600" cy="1084296"/>
          </a:xfrm>
        </p:spPr>
        <p:txBody>
          <a:bodyPr>
            <a:normAutofit fontScale="90000"/>
          </a:bodyPr>
          <a:lstStyle/>
          <a:p>
            <a:br>
              <a:rPr lang="da-DK" sz="3600" b="1">
                <a:solidFill>
                  <a:srgbClr val="297A77"/>
                </a:solidFill>
                <a:latin typeface="+mn-lt"/>
              </a:rPr>
            </a:br>
            <a:br>
              <a:rPr lang="da-DK" sz="3600" b="1">
                <a:solidFill>
                  <a:srgbClr val="297A77"/>
                </a:solidFill>
                <a:latin typeface="+mn-lt"/>
              </a:rPr>
            </a:br>
            <a:br>
              <a:rPr lang="da-DK" sz="3600" b="1">
                <a:solidFill>
                  <a:srgbClr val="297A77"/>
                </a:solidFill>
                <a:latin typeface="+mn-lt"/>
              </a:rPr>
            </a:br>
            <a:r>
              <a:rPr lang="da-DK" sz="3600" b="1">
                <a:solidFill>
                  <a:srgbClr val="297A77"/>
                </a:solidFill>
                <a:latin typeface="+mn-lt"/>
              </a:rPr>
              <a:t>Mangler der tilbud til nogle patienter?</a:t>
            </a:r>
            <a:br>
              <a:rPr lang="da-DK" sz="3600" b="1">
                <a:solidFill>
                  <a:srgbClr val="297A77"/>
                </a:solidFill>
                <a:latin typeface="+mn-lt"/>
              </a:rPr>
            </a:br>
            <a:r>
              <a:rPr lang="da-DK" sz="2700" b="1">
                <a:solidFill>
                  <a:srgbClr val="297A77"/>
                </a:solidFill>
                <a:latin typeface="+mn-lt"/>
              </a:rPr>
              <a:t>(Fra spørgeskemaet 2 af 2)</a:t>
            </a:r>
            <a:br>
              <a:rPr lang="da-DK" sz="3600" b="1">
                <a:solidFill>
                  <a:srgbClr val="297A77"/>
                </a:solidFill>
                <a:latin typeface="+mn-lt"/>
              </a:rPr>
            </a:br>
            <a:br>
              <a:rPr lang="da-DK" sz="7200">
                <a:effectLst/>
                <a:latin typeface="Calibri" panose="020F0502020204030204" pitchFamily="34" charset="0"/>
                <a:ea typeface="Calibri" panose="020F0502020204030204" pitchFamily="34" charset="0"/>
                <a:cs typeface="Times New Roman" panose="02020603050405020304" pitchFamily="18" charset="0"/>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sp>
        <p:nvSpPr>
          <p:cNvPr id="6" name="Pladsholder til indhold 6">
            <a:extLst>
              <a:ext uri="{FF2B5EF4-FFF2-40B4-BE49-F238E27FC236}">
                <a16:creationId xmlns:a16="http://schemas.microsoft.com/office/drawing/2014/main" id="{970B452B-CF32-4F5D-AFBB-E6B708C28494}"/>
              </a:ext>
            </a:extLst>
          </p:cNvPr>
          <p:cNvSpPr>
            <a:spLocks noGrp="1"/>
          </p:cNvSpPr>
          <p:nvPr>
            <p:ph idx="1"/>
          </p:nvPr>
        </p:nvSpPr>
        <p:spPr>
          <a:xfrm>
            <a:off x="461122" y="1398494"/>
            <a:ext cx="9294328" cy="5029200"/>
          </a:xfrm>
        </p:spPr>
        <p:txBody>
          <a:bodyPr>
            <a:normAutofit/>
          </a:bodyPr>
          <a:lstStyle/>
          <a:p>
            <a:pPr marL="342900" lvl="0" indent="-342900">
              <a:lnSpc>
                <a:spcPct val="150000"/>
              </a:lnSpc>
              <a:buFont typeface="Symbol" panose="05050102010706020507" pitchFamily="18" charset="2"/>
              <a:buChar char="·"/>
              <a:tabLst>
                <a:tab pos="317500" algn="l"/>
              </a:tabLst>
            </a:pPr>
            <a:r>
              <a:rPr lang="da-DK" sz="3200">
                <a:solidFill>
                  <a:srgbClr val="FF0000"/>
                </a:solidFill>
                <a:effectLst/>
                <a:latin typeface="Verdana" panose="020B0604030504040204" pitchFamily="34" charset="0"/>
                <a:ea typeface="Times New Roman" panose="02020603050405020304" pitchFamily="18" charset="0"/>
                <a:cs typeface="Verdana" panose="020B0604030504040204" pitchFamily="34" charset="0"/>
              </a:rPr>
              <a:t>INDSÆT FRITEKST FRA SPØRGESKEMA</a:t>
            </a:r>
          </a:p>
          <a:p>
            <a:pPr>
              <a:tabLst>
                <a:tab pos="317500" algn="l"/>
              </a:tabLst>
            </a:pPr>
            <a:endParaRPr lang="da-DK" sz="1800">
              <a:effectLst/>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2900851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05273" y="405252"/>
            <a:ext cx="10582615" cy="1046547"/>
          </a:xfrm>
        </p:spPr>
        <p:txBody>
          <a:bodyPr>
            <a:normAutofit fontScale="90000"/>
          </a:bodyPr>
          <a:lstStyle/>
          <a:p>
            <a:br>
              <a:rPr lang="da-DK" sz="3300" b="1">
                <a:solidFill>
                  <a:srgbClr val="297A77"/>
                </a:solidFill>
                <a:latin typeface="+mn-lt"/>
              </a:rPr>
            </a:br>
            <a:br>
              <a:rPr lang="da-DK" b="1">
                <a:solidFill>
                  <a:srgbClr val="297A77"/>
                </a:solidFill>
                <a:latin typeface="+mn-lt"/>
              </a:rPr>
            </a:br>
            <a:endParaRPr lang="da-DK" b="1">
              <a:solidFill>
                <a:srgbClr val="297A77"/>
              </a:solidFill>
              <a:latin typeface="+mn-lt"/>
            </a:endParaRPr>
          </a:p>
        </p:txBody>
      </p:sp>
      <p:sp>
        <p:nvSpPr>
          <p:cNvPr id="8" name="Rektangel 7">
            <a:extLst>
              <a:ext uri="{FF2B5EF4-FFF2-40B4-BE49-F238E27FC236}">
                <a16:creationId xmlns:a16="http://schemas.microsoft.com/office/drawing/2014/main" id="{06D99891-EE55-414E-BC74-5822481FF5C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sp>
        <p:nvSpPr>
          <p:cNvPr id="13" name="Tekstfelt 12">
            <a:extLst>
              <a:ext uri="{FF2B5EF4-FFF2-40B4-BE49-F238E27FC236}">
                <a16:creationId xmlns:a16="http://schemas.microsoft.com/office/drawing/2014/main" id="{8EABDFC8-66C6-4518-A97F-DA9AA20448A3}"/>
              </a:ext>
            </a:extLst>
          </p:cNvPr>
          <p:cNvSpPr txBox="1"/>
          <p:nvPr/>
        </p:nvSpPr>
        <p:spPr>
          <a:xfrm>
            <a:off x="319275" y="1291976"/>
            <a:ext cx="9925967" cy="4467057"/>
          </a:xfrm>
          <a:prstGeom prst="rect">
            <a:avLst/>
          </a:prstGeom>
          <a:noFill/>
        </p:spPr>
        <p:txBody>
          <a:bodyPr wrap="square">
            <a:spAutoFit/>
          </a:bodyPr>
          <a:lstStyle/>
          <a:p>
            <a:pPr marL="342900" lvl="0" indent="-342900">
              <a:lnSpc>
                <a:spcPct val="150000"/>
              </a:lnSpc>
              <a:buFont typeface="Arial" panose="020B0604020202020204" pitchFamily="34" charset="0"/>
              <a:buChar char="•"/>
              <a:tabLst>
                <a:tab pos="317500" algn="l"/>
              </a:tabLst>
            </a:pPr>
            <a:r>
              <a:rPr lang="da-DK" sz="2400">
                <a:latin typeface="Verdana" panose="020B0604030504040204" pitchFamily="34" charset="0"/>
                <a:ea typeface="Times New Roman" panose="02020603050405020304" pitchFamily="18" charset="0"/>
                <a:cs typeface="Verdana" panose="020B0604030504040204" pitchFamily="34" charset="0"/>
              </a:rPr>
              <a:t>Hvilken henvisningsmetode vil fungere bedst i dagligdagen </a:t>
            </a:r>
          </a:p>
          <a:p>
            <a:pPr marL="800100" lvl="1" indent="-342900">
              <a:lnSpc>
                <a:spcPct val="150000"/>
              </a:lnSpc>
              <a:buFont typeface="Arial" panose="020B0604020202020204" pitchFamily="34" charset="0"/>
              <a:buChar char="•"/>
              <a:tabLst>
                <a:tab pos="317500" algn="l"/>
              </a:tabLst>
            </a:pPr>
            <a:r>
              <a:rPr lang="da-DK" sz="2400">
                <a:latin typeface="Verdana" panose="020B0604030504040204" pitchFamily="34" charset="0"/>
                <a:ea typeface="Times New Roman" panose="02020603050405020304" pitchFamily="18" charset="0"/>
                <a:cs typeface="Verdana" panose="020B0604030504040204" pitchFamily="34" charset="0"/>
              </a:rPr>
              <a:t>for praksis? </a:t>
            </a:r>
          </a:p>
          <a:p>
            <a:pPr marL="800100" lvl="1" indent="-342900">
              <a:lnSpc>
                <a:spcPct val="150000"/>
              </a:lnSpc>
              <a:buFont typeface="Arial" panose="020B0604020202020204" pitchFamily="34" charset="0"/>
              <a:buChar char="•"/>
              <a:tabLst>
                <a:tab pos="317500" algn="l"/>
              </a:tabLst>
            </a:pPr>
            <a:r>
              <a:rPr lang="da-DK" sz="2400">
                <a:latin typeface="Verdana" panose="020B0604030504040204" pitchFamily="34" charset="0"/>
                <a:ea typeface="Times New Roman" panose="02020603050405020304" pitchFamily="18" charset="0"/>
                <a:cs typeface="Verdana" panose="020B0604030504040204" pitchFamily="34" charset="0"/>
              </a:rPr>
              <a:t>for kommune?</a:t>
            </a:r>
          </a:p>
          <a:p>
            <a:pPr marL="342900" lvl="0" indent="-342900">
              <a:lnSpc>
                <a:spcPct val="150000"/>
              </a:lnSpc>
              <a:buFont typeface="Arial" panose="020B0604020202020204" pitchFamily="34" charset="0"/>
              <a:buChar char="•"/>
              <a:tabLst>
                <a:tab pos="317500" algn="l"/>
              </a:tabLst>
            </a:pPr>
            <a:r>
              <a:rPr lang="da-DK" sz="2400">
                <a:latin typeface="Verdana" panose="020B0604030504040204" pitchFamily="34" charset="0"/>
                <a:ea typeface="Times New Roman" panose="02020603050405020304" pitchFamily="18" charset="0"/>
                <a:cs typeface="Verdana" panose="020B0604030504040204" pitchFamily="34" charset="0"/>
              </a:rPr>
              <a:t>Hvad skal der stå i henvisningen?</a:t>
            </a:r>
          </a:p>
          <a:p>
            <a:pPr marL="342900" lvl="0" indent="-342900">
              <a:lnSpc>
                <a:spcPct val="150000"/>
              </a:lnSpc>
              <a:buFont typeface="Arial" panose="020B0604020202020204" pitchFamily="34" charset="0"/>
              <a:buChar char="•"/>
              <a:tabLst>
                <a:tab pos="317500" algn="l"/>
              </a:tabLst>
            </a:pPr>
            <a:r>
              <a:rPr lang="da-DK" sz="2400">
                <a:effectLst/>
                <a:latin typeface="Verdana" panose="020B0604030504040204" pitchFamily="34" charset="0"/>
                <a:ea typeface="Times New Roman" panose="02020603050405020304" pitchFamily="18" charset="0"/>
                <a:cs typeface="Verdana" panose="020B0604030504040204" pitchFamily="34" charset="0"/>
              </a:rPr>
              <a:t>Hvad bruges oplysningerne til?</a:t>
            </a:r>
          </a:p>
          <a:p>
            <a:pPr marL="342900" lvl="0" indent="-342900">
              <a:lnSpc>
                <a:spcPct val="150000"/>
              </a:lnSpc>
              <a:buFont typeface="Arial" panose="020B0604020202020204" pitchFamily="34" charset="0"/>
              <a:buChar char="•"/>
              <a:tabLst>
                <a:tab pos="317500" algn="l"/>
              </a:tabLst>
            </a:pPr>
            <a:r>
              <a:rPr lang="da-DK" sz="2400">
                <a:latin typeface="Verdana" panose="020B0604030504040204" pitchFamily="34" charset="0"/>
                <a:ea typeface="Times New Roman" panose="02020603050405020304" pitchFamily="18" charset="0"/>
                <a:cs typeface="Verdana" panose="020B0604030504040204" pitchFamily="34" charset="0"/>
              </a:rPr>
              <a:t>Ønsker klyngens læger en tilbagemelding?</a:t>
            </a:r>
          </a:p>
          <a:p>
            <a:pPr marL="342900" lvl="0" indent="-342900">
              <a:lnSpc>
                <a:spcPct val="150000"/>
              </a:lnSpc>
              <a:buFont typeface="Arial" panose="020B0604020202020204" pitchFamily="34" charset="0"/>
              <a:buChar char="•"/>
              <a:tabLst>
                <a:tab pos="317500" algn="l"/>
              </a:tabLst>
            </a:pPr>
            <a:endParaRPr lang="da-DK" sz="2400" b="1"/>
          </a:p>
          <a:p>
            <a:pPr marL="342900" indent="-342900">
              <a:lnSpc>
                <a:spcPct val="150000"/>
              </a:lnSpc>
              <a:buFont typeface="Arial" panose="020B0604020202020204" pitchFamily="34" charset="0"/>
              <a:buChar char="•"/>
              <a:tabLst>
                <a:tab pos="317500" algn="l"/>
              </a:tabLst>
            </a:pPr>
            <a:r>
              <a:rPr lang="da-DK" sz="2400" b="1"/>
              <a:t>Er der forslag til at forbedre den måde, vi kommunikerer på i dag? </a:t>
            </a:r>
          </a:p>
        </p:txBody>
      </p:sp>
      <p:sp>
        <p:nvSpPr>
          <p:cNvPr id="6" name="Title 1">
            <a:extLst>
              <a:ext uri="{FF2B5EF4-FFF2-40B4-BE49-F238E27FC236}">
                <a16:creationId xmlns:a16="http://schemas.microsoft.com/office/drawing/2014/main" id="{5980F7E9-5A90-F1F3-E307-D48BD1122F02}"/>
              </a:ext>
            </a:extLst>
          </p:cNvPr>
          <p:cNvSpPr txBox="1">
            <a:spLocks/>
          </p:cNvSpPr>
          <p:nvPr/>
        </p:nvSpPr>
        <p:spPr>
          <a:xfrm>
            <a:off x="251012" y="266685"/>
            <a:ext cx="10636403" cy="131269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solidFill>
                <a:srgbClr val="297A77"/>
              </a:solidFill>
              <a:latin typeface="+mn-lt"/>
            </a:endParaRPr>
          </a:p>
          <a:p>
            <a:r>
              <a:rPr lang="da-DK" sz="4000" b="1">
                <a:solidFill>
                  <a:srgbClr val="297A77"/>
                </a:solidFill>
                <a:latin typeface="+mn-lt"/>
              </a:rPr>
              <a:t>Fælles dialog: Er der noget, der skal ændres? (10 min)</a:t>
            </a:r>
            <a:br>
              <a:rPr lang="da-DK" b="1">
                <a:solidFill>
                  <a:srgbClr val="297A77"/>
                </a:solidFill>
                <a:latin typeface="+mn-lt"/>
              </a:rPr>
            </a:br>
            <a:r>
              <a:rPr lang="da-DK" sz="2700" b="1">
                <a:solidFill>
                  <a:srgbClr val="297A77"/>
                </a:solidFill>
                <a:latin typeface="+mn-lt"/>
              </a:rPr>
              <a:t>Klyngemedlemmer og kommune drøfter i plenum, de resultater I har set</a:t>
            </a:r>
            <a:br>
              <a:rPr lang="da-DK" b="1">
                <a:solidFill>
                  <a:srgbClr val="297A77"/>
                </a:solidFill>
                <a:latin typeface="+mn-lt"/>
              </a:rPr>
            </a:br>
            <a:endParaRPr lang="da-DK" b="1">
              <a:solidFill>
                <a:srgbClr val="297A77"/>
              </a:solidFill>
              <a:latin typeface="+mn-lt"/>
            </a:endParaRPr>
          </a:p>
          <a:p>
            <a:endParaRPr lang="da-DK" b="1">
              <a:solidFill>
                <a:srgbClr val="297A77"/>
              </a:solidFill>
              <a:latin typeface="+mn-lt"/>
            </a:endParaRPr>
          </a:p>
        </p:txBody>
      </p:sp>
      <p:pic>
        <p:nvPicPr>
          <p:cNvPr id="15" name="Billede 14">
            <a:extLst>
              <a:ext uri="{FF2B5EF4-FFF2-40B4-BE49-F238E27FC236}">
                <a16:creationId xmlns:a16="http://schemas.microsoft.com/office/drawing/2014/main" id="{799CE01D-A260-EAC4-D66D-796BD38D22E8}"/>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04669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2385" y="174392"/>
            <a:ext cx="10633364" cy="582933"/>
          </a:xfrm>
        </p:spPr>
        <p:txBody>
          <a:bodyPr>
            <a:normAutofit fontScale="90000"/>
          </a:bodyPr>
          <a:lstStyle/>
          <a:p>
            <a:r>
              <a:rPr lang="da-DK" b="1">
                <a:solidFill>
                  <a:srgbClr val="297A77"/>
                </a:solidFill>
                <a:latin typeface="+mn-lt"/>
              </a:rPr>
              <a:t>Mødets hovedemner – 3 blokke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37882" y="931715"/>
            <a:ext cx="9977716" cy="5795231"/>
          </a:xfrm>
        </p:spPr>
        <p:txBody>
          <a:bodyPr>
            <a:normAutofit lnSpcReduction="10000"/>
          </a:bodyPr>
          <a:lstStyle/>
          <a:p>
            <a:pPr marL="0" indent="0">
              <a:buNone/>
            </a:pPr>
            <a:r>
              <a:rPr lang="da-DK" b="1">
                <a:solidFill>
                  <a:srgbClr val="297A77"/>
                </a:solidFill>
                <a:ea typeface="+mj-ea"/>
                <a:cs typeface="+mj-cs"/>
              </a:rPr>
              <a:t>Blok 1: </a:t>
            </a:r>
            <a:r>
              <a:rPr lang="da-DK" b="1">
                <a:solidFill>
                  <a:srgbClr val="FF0000"/>
                </a:solidFill>
                <a:ea typeface="+mj-ea"/>
                <a:cs typeface="+mj-cs"/>
              </a:rPr>
              <a:t>Kommunenavn</a:t>
            </a:r>
            <a:r>
              <a:rPr lang="da-DK" b="1">
                <a:solidFill>
                  <a:srgbClr val="297A77"/>
                </a:solidFill>
                <a:ea typeface="+mj-ea"/>
                <a:cs typeface="+mj-cs"/>
              </a:rPr>
              <a:t> Kommunens tilbud</a:t>
            </a:r>
          </a:p>
          <a:p>
            <a:r>
              <a:rPr lang="da-DK" sz="2400"/>
              <a:t>Henvisninger vises fordelt på ydernumre. Kommunen fortæller om tilbuddene. </a:t>
            </a:r>
          </a:p>
          <a:p>
            <a:pPr lvl="1"/>
            <a:r>
              <a:rPr lang="da-DK" sz="2000"/>
              <a:t>Svar fra spørgeskemaundersøgelsen om vores oplevelse af tilbuddene</a:t>
            </a:r>
          </a:p>
          <a:p>
            <a:pPr lvl="1"/>
            <a:r>
              <a:rPr lang="da-DK" sz="2000" u="sng"/>
              <a:t>Fælles dialog</a:t>
            </a:r>
            <a:r>
              <a:rPr lang="da-DK" sz="2000"/>
              <a:t>: Er der noget, der skal ændres? Skal vi henvise flere til tilbuddene? </a:t>
            </a:r>
            <a:endParaRPr lang="da-DK" sz="1600"/>
          </a:p>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Blok 2: Kendskab til og information om tilbuddene</a:t>
            </a:r>
          </a:p>
          <a:p>
            <a:r>
              <a:rPr lang="da-DK" sz="2400"/>
              <a:t>Hvad ved I om tilbuddene, og hvor finder I information om tilbuddene?</a:t>
            </a:r>
          </a:p>
          <a:p>
            <a:pPr lvl="1"/>
            <a:r>
              <a:rPr lang="da-DK" sz="2000"/>
              <a:t>Svar fra spørgeskemaundersøgelsen om vores viden om tilbuddene</a:t>
            </a:r>
          </a:p>
          <a:p>
            <a:pPr lvl="1"/>
            <a:r>
              <a:rPr lang="da-DK" sz="2000" u="sng"/>
              <a:t>Fælles dialog</a:t>
            </a:r>
            <a:r>
              <a:rPr lang="da-DK" sz="2000"/>
              <a:t>: Har vi ønsker til ændringer af, hvordan vi får viden om tilbuddene?  </a:t>
            </a:r>
          </a:p>
          <a:p>
            <a:pPr marL="0" indent="0">
              <a:buNone/>
            </a:pPr>
            <a:endParaRPr lang="da-DK" sz="1600"/>
          </a:p>
          <a:p>
            <a:pPr marL="0" indent="0">
              <a:buNone/>
            </a:pPr>
            <a:r>
              <a:rPr lang="da-DK" b="1">
                <a:solidFill>
                  <a:srgbClr val="297A77"/>
                </a:solidFill>
                <a:ea typeface="+mj-ea"/>
                <a:cs typeface="+mj-cs"/>
              </a:rPr>
              <a:t>Blok 3: Henvisningsprocedurer </a:t>
            </a:r>
          </a:p>
          <a:p>
            <a:pPr lvl="1"/>
            <a:r>
              <a:rPr lang="da-DK" sz="2000"/>
              <a:t>Brug kommunehenvisningen i jeres praksissystem. Vejledninger er sendt forud for mødet.</a:t>
            </a:r>
          </a:p>
          <a:p>
            <a:pPr lvl="1"/>
            <a:r>
              <a:rPr lang="da-DK" sz="2000" u="sng"/>
              <a:t>Fælles dialog</a:t>
            </a:r>
            <a:r>
              <a:rPr lang="da-DK" sz="2000"/>
              <a:t>: Skal henvisningsprocedurerne ændres/justeres? </a:t>
            </a:r>
            <a:endParaRPr lang="da-DK" sz="24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spTree>
    <p:extLst>
      <p:ext uri="{BB962C8B-B14F-4D97-AF65-F5344CB8AC3E}">
        <p14:creationId xmlns:p14="http://schemas.microsoft.com/office/powerpoint/2010/main" val="2313506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102401"/>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510988" y="98612"/>
            <a:ext cx="11492753" cy="6472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solidFill>
                  <a:schemeClr val="bg1"/>
                </a:solidFill>
                <a:latin typeface="+mn-lt"/>
                <a:cs typeface="Calibri"/>
              </a:rPr>
              <a:t>OPSAMLING OG OPFØLGNING</a:t>
            </a:r>
          </a:p>
          <a:p>
            <a:pPr algn="ctr"/>
            <a:endParaRPr lang="da-DK" b="1">
              <a:solidFill>
                <a:schemeClr val="bg1"/>
              </a:solidFill>
              <a:latin typeface="+mn-lt"/>
              <a:cs typeface="Calibri"/>
            </a:endParaRPr>
          </a:p>
          <a:p>
            <a:pPr marL="0" indent="0">
              <a:buNone/>
            </a:pPr>
            <a:r>
              <a:rPr lang="da-DK" sz="3600" b="1">
                <a:solidFill>
                  <a:schemeClr val="bg1"/>
                </a:solidFill>
                <a:ea typeface="+mj-ea"/>
                <a:cs typeface="+mj-cs"/>
              </a:rPr>
              <a:t>Blok 1: </a:t>
            </a:r>
            <a:r>
              <a:rPr lang="da-DK" sz="3600" b="1">
                <a:solidFill>
                  <a:srgbClr val="FF0000"/>
                </a:solidFill>
                <a:ea typeface="+mj-ea"/>
                <a:cs typeface="+mj-cs"/>
              </a:rPr>
              <a:t>Kommunenavn</a:t>
            </a:r>
            <a:r>
              <a:rPr lang="da-DK" sz="3600" b="1">
                <a:solidFill>
                  <a:schemeClr val="bg1"/>
                </a:solidFill>
                <a:ea typeface="+mj-ea"/>
                <a:cs typeface="+mj-cs"/>
              </a:rPr>
              <a:t> Kommunens tilbud</a:t>
            </a:r>
          </a:p>
          <a:p>
            <a:r>
              <a:rPr lang="da-DK" sz="2000">
                <a:solidFill>
                  <a:schemeClr val="bg1"/>
                </a:solidFill>
              </a:rPr>
              <a:t>	Er der noget der skal ændres? Skal vi henvise flere til tilbuddene? </a:t>
            </a:r>
            <a:endParaRPr lang="da-DK" sz="1600">
              <a:solidFill>
                <a:schemeClr val="bg1"/>
              </a:solidFill>
            </a:endParaRPr>
          </a:p>
          <a:p>
            <a:pPr marL="0" indent="0">
              <a:buNone/>
            </a:pPr>
            <a:endParaRPr lang="da-DK" b="1">
              <a:solidFill>
                <a:schemeClr val="bg1"/>
              </a:solidFill>
              <a:ea typeface="+mj-ea"/>
              <a:cs typeface="+mj-cs"/>
            </a:endParaRPr>
          </a:p>
          <a:p>
            <a:r>
              <a:rPr lang="da-DK" sz="3600" b="1">
                <a:solidFill>
                  <a:schemeClr val="bg1"/>
                </a:solidFill>
              </a:rPr>
              <a:t>Blok 2: Kendskab til og information om tilbuddene</a:t>
            </a:r>
          </a:p>
          <a:p>
            <a:r>
              <a:rPr lang="da-DK" sz="2000">
                <a:solidFill>
                  <a:schemeClr val="bg1"/>
                </a:solidFill>
              </a:rPr>
              <a:t>	Har vi ønsker til ændringer i, hvordan vi får viden om tilbuddene?  </a:t>
            </a:r>
          </a:p>
          <a:p>
            <a:pPr marL="0" indent="0">
              <a:buNone/>
            </a:pPr>
            <a:endParaRPr lang="da-DK" sz="1600">
              <a:solidFill>
                <a:schemeClr val="bg1"/>
              </a:solidFill>
            </a:endParaRPr>
          </a:p>
          <a:p>
            <a:endParaRPr lang="da-DK" sz="3600" b="1">
              <a:solidFill>
                <a:schemeClr val="bg1"/>
              </a:solidFill>
            </a:endParaRPr>
          </a:p>
          <a:p>
            <a:r>
              <a:rPr lang="da-DK" sz="3600" b="1">
                <a:solidFill>
                  <a:schemeClr val="bg1"/>
                </a:solidFill>
              </a:rPr>
              <a:t>Blok 3: Henvisningsprocedurer </a:t>
            </a:r>
          </a:p>
          <a:p>
            <a:pPr lvl="1"/>
            <a:r>
              <a:rPr lang="da-DK" sz="2000">
                <a:solidFill>
                  <a:schemeClr val="bg1"/>
                </a:solidFill>
              </a:rPr>
              <a:t>	Skal henvisningsprocedurerne ændres/justeres? </a:t>
            </a:r>
            <a:endParaRPr lang="da-DK" sz="2400">
              <a:solidFill>
                <a:schemeClr val="bg1"/>
              </a:solidFill>
            </a:endParaRPr>
          </a:p>
          <a:p>
            <a:pPr algn="ctr"/>
            <a:endParaRPr lang="da-DK" b="1">
              <a:solidFill>
                <a:schemeClr val="bg1"/>
              </a:solidFill>
              <a:latin typeface="+mn-lt"/>
              <a:cs typeface="Calibri"/>
            </a:endParaRPr>
          </a:p>
        </p:txBody>
      </p:sp>
    </p:spTree>
    <p:extLst>
      <p:ext uri="{BB962C8B-B14F-4D97-AF65-F5344CB8AC3E}">
        <p14:creationId xmlns:p14="http://schemas.microsoft.com/office/powerpoint/2010/main" val="208607582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57385" y="166788"/>
            <a:ext cx="10612582" cy="930045"/>
          </a:xfrm>
        </p:spPr>
        <p:txBody>
          <a:bodyPr>
            <a:normAutofit/>
          </a:bodyPr>
          <a:lstStyle/>
          <a:p>
            <a:r>
              <a:rPr lang="da-DK" sz="3600" b="1">
                <a:solidFill>
                  <a:srgbClr val="297A77"/>
                </a:solidFill>
                <a:latin typeface="+mn-lt"/>
              </a:rPr>
              <a:t>Opsamling og opfølgning i plenum (20 min.)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15275" y="1096832"/>
            <a:ext cx="9431157" cy="4818775"/>
          </a:xfrm>
        </p:spPr>
        <p:txBody>
          <a:bodyPr>
            <a:normAutofit/>
          </a:bodyPr>
          <a:lstStyle/>
          <a:p>
            <a:pPr marL="0" indent="0">
              <a:buClr>
                <a:srgbClr val="297A77"/>
              </a:buClr>
              <a:buNone/>
            </a:pPr>
            <a:endParaRPr lang="da-DK" sz="2400" b="1">
              <a:solidFill>
                <a:srgbClr val="297A77"/>
              </a:solidFill>
              <a:ea typeface="+mj-ea"/>
              <a:cs typeface="+mj-cs"/>
            </a:endParaRPr>
          </a:p>
          <a:p>
            <a:pPr marL="0" indent="0">
              <a:buClr>
                <a:srgbClr val="297A77"/>
              </a:buClr>
              <a:buNone/>
            </a:pPr>
            <a:r>
              <a:rPr lang="da-DK" sz="2400" b="1">
                <a:solidFill>
                  <a:srgbClr val="297A77"/>
                </a:solidFill>
                <a:ea typeface="+mj-ea"/>
                <a:cs typeface="+mj-cs"/>
              </a:rPr>
              <a:t>Opsamling: Gennemgå hovedpointerne fra mødet </a:t>
            </a:r>
          </a:p>
          <a:p>
            <a:pPr lvl="1">
              <a:buClr>
                <a:srgbClr val="297A77"/>
              </a:buClr>
            </a:pPr>
            <a:r>
              <a:rPr lang="da-DK" sz="2000"/>
              <a:t>1: Skal der ændres i antallet af patienter, som vi henviser?</a:t>
            </a:r>
          </a:p>
          <a:p>
            <a:pPr lvl="1">
              <a:buClr>
                <a:srgbClr val="297A77"/>
              </a:buClr>
            </a:pPr>
            <a:r>
              <a:rPr lang="da-DK" sz="2000"/>
              <a:t>2: Skal der ændres i informationerne om tilbuddene?</a:t>
            </a:r>
          </a:p>
          <a:p>
            <a:pPr lvl="1">
              <a:buClr>
                <a:srgbClr val="297A77"/>
              </a:buClr>
            </a:pPr>
            <a:r>
              <a:rPr lang="da-DK" sz="2000"/>
              <a:t>3: Skal der ændres i procedurerne for, hvordan vi praktisk henviser?</a:t>
            </a:r>
          </a:p>
          <a:p>
            <a:pPr lvl="1">
              <a:buClr>
                <a:srgbClr val="297A77"/>
              </a:buClr>
            </a:pPr>
            <a:endParaRPr lang="da-DK"/>
          </a:p>
          <a:p>
            <a:pPr marL="0" indent="0">
              <a:buClr>
                <a:srgbClr val="297A77"/>
              </a:buClr>
              <a:buNone/>
            </a:pPr>
            <a:r>
              <a:rPr lang="da-DK" sz="2400" b="1">
                <a:solidFill>
                  <a:srgbClr val="297A77"/>
                </a:solidFill>
                <a:ea typeface="+mj-ea"/>
                <a:cs typeface="+mj-cs"/>
              </a:rPr>
              <a:t>Opfølgning: Hvordan skal vi følge op på dagens møde?</a:t>
            </a:r>
          </a:p>
          <a:p>
            <a:pPr lvl="1">
              <a:buClr>
                <a:srgbClr val="297A77"/>
              </a:buClr>
            </a:pPr>
            <a:r>
              <a:rPr lang="da-DK" sz="2000"/>
              <a:t>Hvad aftaler vi konkret at gøre efter mødet? I kommunen og i praksis?</a:t>
            </a:r>
          </a:p>
          <a:p>
            <a:pPr lvl="1">
              <a:buClr>
                <a:srgbClr val="297A77"/>
              </a:buClr>
            </a:pPr>
            <a:r>
              <a:rPr lang="da-DK" sz="2000"/>
              <a:t>Hvem gør hvad: Skal der fx arbejdes videre i KLU? </a:t>
            </a:r>
          </a:p>
          <a:p>
            <a:pPr lvl="1">
              <a:buClr>
                <a:srgbClr val="297A77"/>
              </a:buClr>
            </a:pPr>
            <a:r>
              <a:rPr lang="da-DK" sz="2000"/>
              <a:t>Hvornår mødes vi igen/gentager spørgeskemaundersøgelsen/laver nye datatræk for at se en evt. udvikling?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41</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3013" y="2766218"/>
            <a:ext cx="1656954" cy="1325563"/>
          </a:xfrm>
          <a:prstGeom prst="rect">
            <a:avLst/>
          </a:prstGeom>
        </p:spPr>
      </p:pic>
      <p:grpSp>
        <p:nvGrpSpPr>
          <p:cNvPr id="3" name="Gruppe 2">
            <a:extLst>
              <a:ext uri="{FF2B5EF4-FFF2-40B4-BE49-F238E27FC236}">
                <a16:creationId xmlns:a16="http://schemas.microsoft.com/office/drawing/2014/main" id="{D34E2E60-C664-091F-DEC3-B786BD693F24}"/>
              </a:ext>
            </a:extLst>
          </p:cNvPr>
          <p:cNvGrpSpPr/>
          <p:nvPr/>
        </p:nvGrpSpPr>
        <p:grpSpPr>
          <a:xfrm>
            <a:off x="702893" y="5439647"/>
            <a:ext cx="7070122" cy="1041248"/>
            <a:chOff x="740775" y="5184942"/>
            <a:chExt cx="6735435" cy="1041248"/>
          </a:xfrm>
        </p:grpSpPr>
        <p:sp>
          <p:nvSpPr>
            <p:cNvPr id="4" name="Tekstfelt 20">
              <a:extLst>
                <a:ext uri="{FF2B5EF4-FFF2-40B4-BE49-F238E27FC236}">
                  <a16:creationId xmlns:a16="http://schemas.microsoft.com/office/drawing/2014/main" id="{98E4CBDE-9307-309E-E670-585C3605D8B9}"/>
                </a:ext>
              </a:extLst>
            </p:cNvPr>
            <p:cNvSpPr txBox="1"/>
            <p:nvPr/>
          </p:nvSpPr>
          <p:spPr>
            <a:xfrm>
              <a:off x="1671643" y="5425971"/>
              <a:ext cx="5804567" cy="8002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aftaler</a:t>
              </a:r>
              <a:endParaRPr lang="da-DK" sz="2800" b="1">
                <a:solidFill>
                  <a:srgbClr val="297A77"/>
                </a:solidFill>
                <a:ea typeface="+mj-ea"/>
                <a:cs typeface="Calibri"/>
              </a:endParaRPr>
            </a:p>
            <a:p>
              <a:endParaRPr lang="da-DK"/>
            </a:p>
          </p:txBody>
        </p:sp>
        <p:sp>
          <p:nvSpPr>
            <p:cNvPr id="5" name="Ellipse 4">
              <a:extLst>
                <a:ext uri="{FF2B5EF4-FFF2-40B4-BE49-F238E27FC236}">
                  <a16:creationId xmlns:a16="http://schemas.microsoft.com/office/drawing/2014/main" id="{2807E586-4841-FFD4-96D3-7BEF63CDC9B3}"/>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6" name="Billede 5" descr="Et billede, der indeholder papirclips&#10;&#10;Automatisk genereret beskrivelse">
              <a:extLst>
                <a:ext uri="{FF2B5EF4-FFF2-40B4-BE49-F238E27FC236}">
                  <a16:creationId xmlns:a16="http://schemas.microsoft.com/office/drawing/2014/main" id="{425FE00F-D57E-BC83-3280-BC7E1E6F210C}"/>
                </a:ext>
              </a:extLst>
            </p:cNvPr>
            <p:cNvPicPr>
              <a:picLocks noChangeAspect="1"/>
            </p:cNvPicPr>
            <p:nvPr/>
          </p:nvPicPr>
          <p:blipFill>
            <a:blip r:embed="rId5"/>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04653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24354478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164639"/>
            <a:ext cx="10612582" cy="902162"/>
          </a:xfrm>
        </p:spPr>
        <p:txBody>
          <a:bodyPr>
            <a:normAutofit/>
          </a:bodyPr>
          <a:lstStyle/>
          <a:p>
            <a:r>
              <a:rPr lang="da-DK"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graphicFrame>
        <p:nvGraphicFramePr>
          <p:cNvPr id="4" name="Tabel 3">
            <a:extLst>
              <a:ext uri="{FF2B5EF4-FFF2-40B4-BE49-F238E27FC236}">
                <a16:creationId xmlns:a16="http://schemas.microsoft.com/office/drawing/2014/main" id="{1D945D99-4816-8022-9390-5D5F763089B6}"/>
              </a:ext>
            </a:extLst>
          </p:cNvPr>
          <p:cNvGraphicFramePr>
            <a:graphicFrameLocks noGrp="1"/>
          </p:cNvGraphicFramePr>
          <p:nvPr>
            <p:extLst>
              <p:ext uri="{D42A27DB-BD31-4B8C-83A1-F6EECF244321}">
                <p14:modId xmlns:p14="http://schemas.microsoft.com/office/powerpoint/2010/main" val="2064730715"/>
              </p:ext>
            </p:extLst>
          </p:nvPr>
        </p:nvGraphicFramePr>
        <p:xfrm>
          <a:off x="172387" y="1066800"/>
          <a:ext cx="9583063" cy="5432108"/>
        </p:xfrm>
        <a:graphic>
          <a:graphicData uri="http://schemas.openxmlformats.org/drawingml/2006/table">
            <a:tbl>
              <a:tblPr firstRow="1" bandRow="1"/>
              <a:tblGrid>
                <a:gridCol w="1518407">
                  <a:extLst>
                    <a:ext uri="{9D8B030D-6E8A-4147-A177-3AD203B41FA5}">
                      <a16:colId xmlns:a16="http://schemas.microsoft.com/office/drawing/2014/main" val="733970395"/>
                    </a:ext>
                  </a:extLst>
                </a:gridCol>
                <a:gridCol w="8064656">
                  <a:extLst>
                    <a:ext uri="{9D8B030D-6E8A-4147-A177-3AD203B41FA5}">
                      <a16:colId xmlns:a16="http://schemas.microsoft.com/office/drawing/2014/main" val="2344522237"/>
                    </a:ext>
                  </a:extLst>
                </a:gridCol>
              </a:tblGrid>
              <a:tr h="727845">
                <a:tc>
                  <a:txBody>
                    <a:bodyPr/>
                    <a:lstStyle/>
                    <a:p>
                      <a:pPr>
                        <a:lnSpc>
                          <a:spcPct val="100000"/>
                        </a:lnSpc>
                      </a:pPr>
                      <a:endParaRPr lang="da-DK" sz="900">
                        <a:effectLst/>
                        <a:latin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da-DK" sz="1400" b="1" kern="1200">
                          <a:solidFill>
                            <a:srgbClr val="7F7F7F"/>
                          </a:solidFill>
                          <a:effectLst/>
                          <a:latin typeface="Calibri" panose="020F0502020204030204" pitchFamily="34" charset="0"/>
                          <a:ea typeface="Times New Roman" panose="02020603050405020304" pitchFamily="18" charset="0"/>
                          <a:cs typeface="Times New Roman" panose="02020603050405020304" pitchFamily="18" charset="0"/>
                        </a:rPr>
                        <a:t>OPFØLGNING FRA SIDSTE MØDE</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a-DK" sz="1200" kern="1200">
                          <a:solidFill>
                            <a:srgbClr val="7F7F7F"/>
                          </a:solidFill>
                          <a:effectLst/>
                          <a:latin typeface="Calibri" panose="020F0502020204030204" pitchFamily="34" charset="0"/>
                          <a:ea typeface="Times New Roman" panose="02020603050405020304" pitchFamily="18" charset="0"/>
                          <a:cs typeface="Times New Roman" panose="02020603050405020304" pitchFamily="18" charset="0"/>
                        </a:rPr>
                        <a:t>Er der sket forandringer i forhold til det, som klyngen har besluttet sig for at følge op på?</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604881"/>
                  </a:ext>
                </a:extLst>
              </a:tr>
              <a:tr h="544368">
                <a:tc>
                  <a:txBody>
                    <a:bodyPr/>
                    <a:lstStyle/>
                    <a:p>
                      <a:pPr algn="ctr">
                        <a:lnSpc>
                          <a:spcPct val="100000"/>
                        </a:lnSpc>
                        <a:spcAft>
                          <a:spcPts val="800"/>
                        </a:spcAft>
                      </a:pPr>
                      <a:r>
                        <a:rPr lang="da-DK" sz="1600" b="1" kern="1200">
                          <a:solidFill>
                            <a:srgbClr val="297A77"/>
                          </a:solidFill>
                          <a:effectLst/>
                          <a:latin typeface="Calibri" panose="020F0502020204030204" pitchFamily="34" charset="0"/>
                          <a:ea typeface="Times New Roman" panose="02020603050405020304" pitchFamily="18" charset="0"/>
                          <a:cs typeface="Calibri" panose="020F0502020204030204" pitchFamily="34" charset="0"/>
                        </a:rPr>
                        <a:t>10 min.</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da-DK" sz="16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Introduktion</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560883"/>
                  </a:ext>
                </a:extLst>
              </a:tr>
              <a:tr h="1277964">
                <a:tc>
                  <a:txBody>
                    <a:bodyPr/>
                    <a:lstStyle/>
                    <a:p>
                      <a:pPr algn="ctr">
                        <a:lnSpc>
                          <a:spcPct val="100000"/>
                        </a:lnSpc>
                        <a:spcAft>
                          <a:spcPts val="800"/>
                        </a:spcAft>
                      </a:pPr>
                      <a:r>
                        <a:rPr lang="da-DK" sz="1800" b="1" kern="1200">
                          <a:solidFill>
                            <a:srgbClr val="297A77"/>
                          </a:solidFill>
                          <a:effectLst/>
                          <a:latin typeface="Calibri" panose="020F0502020204030204" pitchFamily="34" charset="0"/>
                          <a:ea typeface="Times New Roman" panose="02020603050405020304" pitchFamily="18" charset="0"/>
                          <a:cs typeface="Calibri" panose="020F0502020204030204" pitchFamily="34" charset="0"/>
                        </a:rPr>
                        <a:t>60 min.</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da-DK" sz="18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BLOK 1: </a:t>
                      </a:r>
                      <a:r>
                        <a:rPr lang="da-DK" sz="1200" b="1" kern="1200">
                          <a:solidFill>
                            <a:srgbClr val="FF0000"/>
                          </a:solidFill>
                          <a:latin typeface="+mn-lt"/>
                          <a:ea typeface="+mn-ea"/>
                          <a:cs typeface="+mn-cs"/>
                        </a:rPr>
                        <a:t>Kommunenavn</a:t>
                      </a:r>
                      <a:r>
                        <a:rPr lang="da-DK" sz="18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 KOMMUNES FOREBYGGELSES- OG REHABILITERINGSTILBUD</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565"/>
                        </a:spcBef>
                        <a:spcAft>
                          <a:spcPts val="800"/>
                        </a:spcAft>
                      </a:pPr>
                      <a:r>
                        <a:rPr lang="da-DK"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Hvilke tilbud findes der, og hvilke tilbud henviser vi til i dag? </a:t>
                      </a:r>
                    </a:p>
                    <a:p>
                      <a:pPr>
                        <a:lnSpc>
                          <a:spcPct val="100000"/>
                        </a:lnSpc>
                        <a:spcBef>
                          <a:spcPts val="565"/>
                        </a:spcBef>
                        <a:spcAft>
                          <a:spcPts val="800"/>
                        </a:spcAft>
                      </a:pPr>
                      <a:r>
                        <a:rPr lang="da-DK"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Vores oplevelse af tilbuddene?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310820"/>
                  </a:ext>
                </a:extLst>
              </a:tr>
              <a:tr h="446493">
                <a:tc>
                  <a:txBody>
                    <a:bodyPr/>
                    <a:lstStyle/>
                    <a:p>
                      <a:pPr algn="ctr">
                        <a:lnSpc>
                          <a:spcPct val="100000"/>
                        </a:lnSpc>
                        <a:spcAft>
                          <a:spcPts val="800"/>
                        </a:spcAft>
                      </a:pPr>
                      <a:r>
                        <a:rPr lang="da-DK" sz="1800" b="1" kern="1200">
                          <a:solidFill>
                            <a:srgbClr val="297A77"/>
                          </a:solidFill>
                          <a:effectLst/>
                          <a:latin typeface="Calibri" panose="020F0502020204030204" pitchFamily="34" charset="0"/>
                          <a:ea typeface="Times New Roman" panose="02020603050405020304" pitchFamily="18" charset="0"/>
                          <a:cs typeface="Calibri" panose="020F0502020204030204" pitchFamily="34" charset="0"/>
                        </a:rPr>
                        <a:t>20 min.</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0000"/>
                        </a:lnSpc>
                        <a:spcAft>
                          <a:spcPts val="800"/>
                        </a:spcAft>
                      </a:pPr>
                      <a:r>
                        <a:rPr lang="da-DK" sz="16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Pause</a:t>
                      </a:r>
                      <a:endParaRPr lang="da-DK" sz="1600" b="1" kern="1200">
                        <a:solidFill>
                          <a:srgbClr val="297A77"/>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385087"/>
                  </a:ext>
                </a:extLst>
              </a:tr>
              <a:tr h="740118">
                <a:tc>
                  <a:txBody>
                    <a:bodyPr/>
                    <a:lstStyle/>
                    <a:p>
                      <a:pPr algn="ctr">
                        <a:lnSpc>
                          <a:spcPct val="100000"/>
                        </a:lnSpc>
                        <a:spcAft>
                          <a:spcPts val="800"/>
                        </a:spcAft>
                      </a:pPr>
                      <a:r>
                        <a:rPr lang="da-DK" sz="1800" b="1" kern="1200">
                          <a:solidFill>
                            <a:srgbClr val="297A77"/>
                          </a:solidFill>
                          <a:effectLst/>
                          <a:latin typeface="Calibri" panose="020F0502020204030204" pitchFamily="34" charset="0"/>
                          <a:ea typeface="Times New Roman" panose="02020603050405020304" pitchFamily="18" charset="0"/>
                          <a:cs typeface="Calibri" panose="020F0502020204030204" pitchFamily="34" charset="0"/>
                        </a:rPr>
                        <a:t>20 min.</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da-DK" sz="18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BLOK 2: KENDSKAB TIL OG INFORMATION OM TILBUDDENE</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a-DK"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Hvad holder os tilbage med at henvise?</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709061"/>
                  </a:ext>
                </a:extLst>
              </a:tr>
              <a:tr h="741903">
                <a:tc>
                  <a:txBody>
                    <a:bodyPr/>
                    <a:lstStyle/>
                    <a:p>
                      <a:pPr algn="ctr">
                        <a:lnSpc>
                          <a:spcPct val="100000"/>
                        </a:lnSpc>
                        <a:spcAft>
                          <a:spcPts val="800"/>
                        </a:spcAft>
                      </a:pPr>
                      <a:r>
                        <a:rPr lang="da-DK" sz="18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20 min.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da-DK" sz="18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BLOK 3: HENVISNINGSPROCEDURER</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565"/>
                        </a:spcBef>
                        <a:spcAft>
                          <a:spcPts val="800"/>
                        </a:spcAft>
                      </a:pPr>
                      <a:r>
                        <a:rPr lang="da-DK"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Hvordan henvises?</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14186"/>
                  </a:ext>
                </a:extLst>
              </a:tr>
              <a:tr h="925696">
                <a:tc>
                  <a:txBody>
                    <a:bodyPr/>
                    <a:lstStyle/>
                    <a:p>
                      <a:pPr algn="ctr">
                        <a:lnSpc>
                          <a:spcPct val="100000"/>
                        </a:lnSpc>
                        <a:spcAft>
                          <a:spcPts val="800"/>
                        </a:spcAft>
                      </a:pPr>
                      <a:r>
                        <a:rPr lang="da-DK" sz="16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20 min</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78039" marR="78039" marT="39020" marB="39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da-DK" sz="1600" b="1" kern="1200">
                          <a:solidFill>
                            <a:srgbClr val="297A77"/>
                          </a:solidFill>
                          <a:effectLst/>
                          <a:latin typeface="Calibri" panose="020F0502020204030204" pitchFamily="34" charset="0"/>
                          <a:ea typeface="Times New Roman" panose="02020603050405020304" pitchFamily="18" charset="0"/>
                          <a:cs typeface="Times New Roman" panose="02020603050405020304" pitchFamily="18" charset="0"/>
                        </a:rPr>
                        <a:t>Opsamling og opfølgning</a:t>
                      </a:r>
                    </a:p>
                    <a:p>
                      <a:pPr>
                        <a:lnSpc>
                          <a:spcPct val="100000"/>
                        </a:lnSpc>
                        <a:spcAft>
                          <a:spcPts val="800"/>
                        </a:spcAft>
                      </a:pPr>
                      <a:r>
                        <a:rPr lang="da-DK"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Hvad skal ændres i samarbejdet - hvem gør hvad? </a:t>
                      </a:r>
                    </a:p>
                    <a:p>
                      <a:pPr>
                        <a:lnSpc>
                          <a:spcPct val="100000"/>
                        </a:lnSpc>
                        <a:spcAft>
                          <a:spcPts val="800"/>
                        </a:spcAft>
                      </a:pPr>
                      <a:r>
                        <a:rPr lang="da-DK"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Hvordan følger vi op?</a:t>
                      </a:r>
                    </a:p>
                  </a:txBody>
                  <a:tcPr marL="78039" marR="78039" marT="39020" marB="390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867950"/>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33845" y="365126"/>
            <a:ext cx="10719955" cy="943722"/>
          </a:xfrm>
        </p:spPr>
        <p:txBody>
          <a:bodyPr>
            <a:normAutofit/>
          </a:bodyPr>
          <a:lstStyle/>
          <a:p>
            <a:r>
              <a:rPr lang="da-DK" b="1">
                <a:solidFill>
                  <a:srgbClr val="FF0000"/>
                </a:solidFill>
                <a:ea typeface="+mj-ea"/>
                <a:cs typeface="+mj-cs"/>
              </a:rPr>
              <a:t>Kommunenavn</a:t>
            </a:r>
            <a:r>
              <a:rPr lang="da-DK" b="1">
                <a:solidFill>
                  <a:srgbClr val="297A77"/>
                </a:solidFill>
                <a:latin typeface="+mn-lt"/>
              </a:rPr>
              <a:t> Kommune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33846" y="1048872"/>
            <a:ext cx="8810780" cy="5444004"/>
          </a:xfrm>
        </p:spPr>
        <p:txBody>
          <a:bodyPr>
            <a:normAutofit/>
          </a:bodyPr>
          <a:lstStyle/>
          <a:p>
            <a:pPr marL="0" indent="0">
              <a:buNone/>
            </a:pPr>
            <a:r>
              <a:rPr lang="da-DK" b="1">
                <a:solidFill>
                  <a:srgbClr val="297A77"/>
                </a:solidFill>
                <a:ea typeface="+mj-ea"/>
                <a:cs typeface="+mj-cs"/>
              </a:rPr>
              <a:t>Præsentation af deltagere fra </a:t>
            </a:r>
            <a:r>
              <a:rPr lang="da-DK" b="1">
                <a:solidFill>
                  <a:srgbClr val="FF0000"/>
                </a:solidFill>
                <a:ea typeface="+mj-ea"/>
                <a:cs typeface="+mj-cs"/>
              </a:rPr>
              <a:t>Kommunenavn</a:t>
            </a:r>
            <a:r>
              <a:rPr lang="da-DK" b="1">
                <a:solidFill>
                  <a:srgbClr val="297A77"/>
                </a:solidFill>
                <a:ea typeface="+mj-ea"/>
                <a:cs typeface="+mj-cs"/>
              </a:rPr>
              <a:t> Kommune </a:t>
            </a:r>
          </a:p>
          <a:p>
            <a:pPr marL="0" indent="0">
              <a:buNone/>
            </a:pPr>
            <a:endParaRPr lang="da-DK" sz="2400"/>
          </a:p>
          <a:p>
            <a:pPr marL="0" indent="0">
              <a:buNone/>
            </a:pPr>
            <a:r>
              <a:rPr lang="da-DK" sz="2400">
                <a:solidFill>
                  <a:srgbClr val="FF0000"/>
                </a:solidFill>
              </a:rPr>
              <a:t>[Indsæt navne og titler på deltagerne fra Kommune]</a:t>
            </a:r>
          </a:p>
          <a:p>
            <a:endParaRPr lang="da-DK" sz="2400"/>
          </a:p>
          <a:p>
            <a:pPr marL="0" indent="0">
              <a:buNone/>
            </a:pPr>
            <a:endParaRPr lang="da-DK" sz="24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Tree>
    <p:extLst>
      <p:ext uri="{BB962C8B-B14F-4D97-AF65-F5344CB8AC3E}">
        <p14:creationId xmlns:p14="http://schemas.microsoft.com/office/powerpoint/2010/main" val="108088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176866"/>
            <a:ext cx="10633364" cy="1325563"/>
          </a:xfrm>
        </p:spPr>
        <p:txBody>
          <a:bodyPr>
            <a:normAutofit/>
          </a:bodyPr>
          <a:lstStyle/>
          <a:p>
            <a:r>
              <a:rPr lang="da-DK"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7" y="1165412"/>
            <a:ext cx="10055140" cy="5327463"/>
          </a:xfrm>
        </p:spPr>
        <p:txBody>
          <a:bodyPr>
            <a:normAutofit fontScale="92500" lnSpcReduction="20000"/>
          </a:bodyPr>
          <a:lstStyle/>
          <a:p>
            <a:pPr marL="0" indent="0">
              <a:buNone/>
            </a:pPr>
            <a:endParaRPr lang="da-DK" sz="2600" b="1">
              <a:cs typeface="Calibri"/>
            </a:endParaRPr>
          </a:p>
          <a:p>
            <a:pPr marL="0" indent="0">
              <a:buNone/>
            </a:pPr>
            <a:r>
              <a:rPr lang="da-DK" sz="2600" b="1">
                <a:cs typeface="Calibri"/>
              </a:rPr>
              <a:t>Du har inden mødet:</a:t>
            </a:r>
          </a:p>
          <a:p>
            <a:pPr>
              <a:buClr>
                <a:srgbClr val="297A77"/>
              </a:buClr>
              <a:buFont typeface="Arial" panose="020B0604020202020204" pitchFamily="34" charset="0"/>
              <a:buChar char="•"/>
            </a:pPr>
            <a:r>
              <a:rPr lang="da-DK" sz="2600">
                <a:cs typeface="Calibri"/>
              </a:rPr>
              <a:t>Besvaret et spørgeskema om emnet.</a:t>
            </a:r>
          </a:p>
          <a:p>
            <a:pPr>
              <a:buClr>
                <a:srgbClr val="297A77"/>
              </a:buClr>
              <a:buFont typeface="Arial" panose="020B0604020202020204" pitchFamily="34" charset="0"/>
              <a:buChar char="•"/>
            </a:pPr>
            <a:r>
              <a:rPr lang="da-DK" sz="2600">
                <a:cs typeface="Calibri"/>
              </a:rPr>
              <a:t>Hørt en podcast fra KiAP.</a:t>
            </a:r>
          </a:p>
          <a:p>
            <a:pPr marL="0" indent="0">
              <a:lnSpc>
                <a:spcPct val="100000"/>
              </a:lnSpc>
              <a:buClr>
                <a:srgbClr val="297A77"/>
              </a:buClr>
              <a:buNone/>
            </a:pPr>
            <a:endParaRPr lang="da-DK" sz="2600" b="1">
              <a:cs typeface="Calibri"/>
            </a:endParaRPr>
          </a:p>
          <a:p>
            <a:pPr marL="0" indent="0">
              <a:buNone/>
            </a:pPr>
            <a:r>
              <a:rPr lang="da-DK" sz="2600" b="1">
                <a:cs typeface="Calibri"/>
              </a:rPr>
              <a:t>På mødet i dag udleveres:</a:t>
            </a:r>
          </a:p>
          <a:p>
            <a:pPr>
              <a:buClr>
                <a:srgbClr val="297A77"/>
              </a:buClr>
              <a:buFont typeface="Arial" panose="020B0604020202020204" pitchFamily="34" charset="0"/>
              <a:buChar char="•"/>
            </a:pPr>
            <a:r>
              <a:rPr lang="da-DK" sz="2600">
                <a:cs typeface="Calibri"/>
              </a:rPr>
              <a:t>Resultaterne af spørgeskemaundersøgelsen.</a:t>
            </a:r>
          </a:p>
          <a:p>
            <a:pPr marL="0" indent="0">
              <a:buClr>
                <a:srgbClr val="297A77"/>
              </a:buClr>
              <a:buNone/>
            </a:pPr>
            <a:endParaRPr lang="da-DK" sz="2600" b="1">
              <a:cs typeface="Calibri"/>
            </a:endParaRPr>
          </a:p>
          <a:p>
            <a:pPr marL="0" indent="0">
              <a:buClr>
                <a:srgbClr val="297A77"/>
              </a:buClr>
              <a:buNone/>
            </a:pPr>
            <a:r>
              <a:rPr lang="da-DK" sz="2600" b="1">
                <a:cs typeface="Calibri"/>
              </a:rPr>
              <a:t>For mødets 3 hovedemner skal vi:  </a:t>
            </a:r>
          </a:p>
          <a:p>
            <a:pPr>
              <a:buClr>
                <a:srgbClr val="297A77"/>
              </a:buClr>
              <a:buFont typeface="Arial" panose="020B0604020202020204" pitchFamily="34" charset="0"/>
              <a:buChar char="•"/>
            </a:pPr>
            <a:r>
              <a:rPr lang="da-DK" sz="2600">
                <a:cs typeface="Calibri"/>
              </a:rPr>
              <a:t>Beslutte om der er noget i samarbejdet, der skal ændres?</a:t>
            </a:r>
          </a:p>
          <a:p>
            <a:pPr>
              <a:buClr>
                <a:srgbClr val="297A77"/>
              </a:buClr>
              <a:buFont typeface="Arial" panose="020B0604020202020204" pitchFamily="34" charset="0"/>
              <a:buChar char="•"/>
            </a:pPr>
            <a:r>
              <a:rPr lang="da-DK" sz="2600">
                <a:cs typeface="Calibri"/>
              </a:rPr>
              <a:t>Aftale hvordan vi skal følge op.</a:t>
            </a:r>
          </a:p>
          <a:p>
            <a:pPr marL="0" indent="0">
              <a:buClr>
                <a:srgbClr val="297A77"/>
              </a:buClr>
              <a:buNone/>
            </a:pPr>
            <a:endParaRPr lang="da-DK" sz="2600">
              <a:cs typeface="Calibri"/>
            </a:endParaRPr>
          </a:p>
          <a:p>
            <a:pPr marL="0" indent="0">
              <a:buClr>
                <a:srgbClr val="297A77"/>
              </a:buClr>
              <a:buNone/>
            </a:pPr>
            <a:r>
              <a:rPr lang="da-DK" sz="2600">
                <a:cs typeface="Calibri"/>
              </a:rPr>
              <a:t>Husk at udpege en referent til mødet.</a:t>
            </a:r>
          </a:p>
          <a:p>
            <a:pPr lvl="1">
              <a:lnSpc>
                <a:spcPct val="100000"/>
              </a:lnSpc>
              <a:buClr>
                <a:srgbClr val="297A77"/>
              </a:buClr>
            </a:pPr>
            <a:endParaRPr lang="da-DK">
              <a:cs typeface="Calibri"/>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Tree>
    <p:extLst>
      <p:ext uri="{BB962C8B-B14F-4D97-AF65-F5344CB8AC3E}">
        <p14:creationId xmlns:p14="http://schemas.microsoft.com/office/powerpoint/2010/main" val="409843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03898" y="520459"/>
            <a:ext cx="9397553" cy="5817081"/>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buNone/>
            </a:pPr>
            <a:endParaRPr lang="da-DK" sz="4400" b="1">
              <a:cs typeface="Calibri"/>
            </a:endParaRPr>
          </a:p>
          <a:p>
            <a:pPr marL="0" indent="0">
              <a:buNone/>
            </a:pPr>
            <a:r>
              <a:rPr lang="da-DK" sz="4400" b="1">
                <a:cs typeface="Calibri"/>
              </a:rPr>
              <a:t>Blok 1: </a:t>
            </a:r>
            <a:r>
              <a:rPr lang="da-DK" sz="4400" b="1">
                <a:solidFill>
                  <a:srgbClr val="FF0000"/>
                </a:solidFill>
                <a:ea typeface="+mj-ea"/>
                <a:cs typeface="+mj-cs"/>
              </a:rPr>
              <a:t>Kommunenavn </a:t>
            </a:r>
            <a:r>
              <a:rPr lang="da-DK" sz="4400" b="1">
                <a:cs typeface="Calibri"/>
              </a:rPr>
              <a:t>Kommunes tilbud </a:t>
            </a:r>
          </a:p>
          <a:p>
            <a:pPr marL="0" lvl="1" indent="0">
              <a:spcBef>
                <a:spcPts val="1000"/>
              </a:spcBef>
              <a:buNone/>
            </a:pPr>
            <a:r>
              <a:rPr lang="da-DK" sz="3600" b="1">
                <a:solidFill>
                  <a:srgbClr val="FF0000"/>
                </a:solidFill>
                <a:ea typeface="+mj-ea"/>
                <a:cs typeface="+mj-cs"/>
              </a:rPr>
              <a:t>Kommunenavn</a:t>
            </a:r>
            <a:r>
              <a:rPr lang="da-DK" sz="3100" b="1"/>
              <a:t> Kommune (25 min):</a:t>
            </a:r>
          </a:p>
          <a:p>
            <a:pPr lvl="1"/>
            <a:r>
              <a:rPr lang="da-DK" sz="3100"/>
              <a:t>Fortæller om de lokale tilbud</a:t>
            </a:r>
          </a:p>
          <a:p>
            <a:pPr marL="0" lvl="1" indent="0">
              <a:spcBef>
                <a:spcPts val="1000"/>
              </a:spcBef>
              <a:buNone/>
            </a:pPr>
            <a:endParaRPr lang="da-DK" sz="3100" b="1"/>
          </a:p>
          <a:p>
            <a:pPr marL="0" lvl="1" indent="0">
              <a:spcBef>
                <a:spcPts val="1000"/>
              </a:spcBef>
              <a:buNone/>
            </a:pPr>
            <a:r>
              <a:rPr lang="da-DK" sz="3100" b="1"/>
              <a:t>Data: Opgørelse af henvisninger til </a:t>
            </a:r>
            <a:r>
              <a:rPr lang="da-DK" sz="3600" b="1">
                <a:solidFill>
                  <a:srgbClr val="FF0000"/>
                </a:solidFill>
                <a:ea typeface="+mj-ea"/>
                <a:cs typeface="+mj-cs"/>
              </a:rPr>
              <a:t>Kommunenavn</a:t>
            </a:r>
            <a:r>
              <a:rPr lang="da-DK" sz="3100" b="1"/>
              <a:t> Kommune</a:t>
            </a:r>
          </a:p>
          <a:p>
            <a:pPr lvl="1"/>
            <a:r>
              <a:rPr lang="da-DK" sz="3100"/>
              <a:t>Hvor mange henviser vi, og hvad henviser vi til?</a:t>
            </a:r>
          </a:p>
          <a:p>
            <a:pPr lvl="1"/>
            <a:r>
              <a:rPr lang="da-DK" sz="3100"/>
              <a:t>Vores oplevelse af tilbuddene?</a:t>
            </a:r>
          </a:p>
          <a:p>
            <a:pPr marL="0" lvl="1" indent="0">
              <a:spcBef>
                <a:spcPts val="1000"/>
              </a:spcBef>
              <a:buNone/>
            </a:pPr>
            <a:endParaRPr lang="da-DK" sz="3100" u="sng"/>
          </a:p>
          <a:p>
            <a:pPr marL="457200" lvl="1" indent="0">
              <a:buNone/>
            </a:pPr>
            <a:endParaRPr lang="da-DK" sz="3100"/>
          </a:p>
          <a:p>
            <a:pPr marL="0" lvl="1" indent="0">
              <a:spcBef>
                <a:spcPts val="1000"/>
              </a:spcBef>
              <a:buNone/>
            </a:pPr>
            <a:r>
              <a:rPr lang="da-DK" sz="3100" u="sng"/>
              <a:t>Fælles dialog</a:t>
            </a:r>
            <a:r>
              <a:rPr lang="da-DK" sz="3100"/>
              <a:t>: Er der noget, der skal ændres?</a:t>
            </a:r>
          </a:p>
          <a:p>
            <a:pPr marL="457200" lvl="1" indent="0">
              <a:buNone/>
            </a:pPr>
            <a:endParaRPr lang="da-DK" sz="3600" b="1">
              <a:cs typeface="Calibri"/>
            </a:endParaRPr>
          </a:p>
        </p:txBody>
      </p:sp>
    </p:spTree>
    <p:extLst>
      <p:ext uri="{BB962C8B-B14F-4D97-AF65-F5344CB8AC3E}">
        <p14:creationId xmlns:p14="http://schemas.microsoft.com/office/powerpoint/2010/main" val="54434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89965" y="365125"/>
            <a:ext cx="10175738" cy="1325563"/>
          </a:xfrm>
        </p:spPr>
        <p:txBody>
          <a:bodyPr>
            <a:normAutofit/>
          </a:bodyPr>
          <a:lstStyle/>
          <a:p>
            <a:r>
              <a:rPr lang="da-DK" sz="4000" b="1">
                <a:solidFill>
                  <a:srgbClr val="297A77"/>
                </a:solidFill>
                <a:latin typeface="+mn-lt"/>
              </a:rPr>
              <a:t>Forløbsprogrammer</a:t>
            </a:r>
            <a:br>
              <a:rPr lang="da-DK" sz="4000" b="1">
                <a:solidFill>
                  <a:srgbClr val="297A77"/>
                </a:solidFill>
                <a:latin typeface="+mn-lt"/>
              </a:rPr>
            </a:br>
            <a:r>
              <a:rPr lang="da-DK" sz="2200" b="1">
                <a:solidFill>
                  <a:srgbClr val="297A77"/>
                </a:solidFill>
                <a:latin typeface="+mn-lt"/>
              </a:rPr>
              <a:t>Til borgere med kronisk sygdom</a:t>
            </a:r>
            <a:endParaRPr lang="da-DK" sz="4000"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237585" y="1573306"/>
            <a:ext cx="9687197" cy="4652884"/>
          </a:xfrm>
        </p:spPr>
        <p:txBody>
          <a:bodyPr>
            <a:normAutofit/>
          </a:bodyPr>
          <a:lstStyle/>
          <a:p>
            <a:pPr>
              <a:lnSpc>
                <a:spcPct val="100000"/>
              </a:lnSpc>
              <a:buClr>
                <a:srgbClr val="297A77"/>
              </a:buClr>
            </a:pPr>
            <a:r>
              <a:rPr lang="da-DK" dirty="0"/>
              <a:t>Et forløbsprogram beskriver den samlede tværfaglige, tværsektorielle og koordinerede indsats for en given kronisk sygdom </a:t>
            </a:r>
          </a:p>
          <a:p>
            <a:pPr>
              <a:lnSpc>
                <a:spcPct val="100000"/>
              </a:lnSpc>
              <a:buClr>
                <a:srgbClr val="297A77"/>
              </a:buClr>
            </a:pPr>
            <a:r>
              <a:rPr lang="da-DK" dirty="0"/>
              <a:t>Desuden gives en præcis beskrivelse af opgavefordelingen, samt koordinering og kommunikation mellem alle de involverede parter. </a:t>
            </a:r>
          </a:p>
          <a:p>
            <a:pPr>
              <a:lnSpc>
                <a:spcPct val="100000"/>
              </a:lnSpc>
              <a:buClr>
                <a:srgbClr val="297A77"/>
              </a:buClr>
            </a:pPr>
            <a:r>
              <a:rPr lang="da-DK" dirty="0"/>
              <a:t>Der lægges også vægt på at understøtte borgere med kroniske sygdoms evne til at yde egenomsorg og mestre livet med kronisk sygdom.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spTree>
    <p:extLst>
      <p:ext uri="{BB962C8B-B14F-4D97-AF65-F5344CB8AC3E}">
        <p14:creationId xmlns:p14="http://schemas.microsoft.com/office/powerpoint/2010/main" val="1659830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7" ma:contentTypeDescription="Create a new document." ma:contentTypeScope="" ma:versionID="9d5a61c1f9937f981c9aa46247ff1545">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fdc889534b477f50f788bee73a67efc1"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5785F-4359-4F84-AFAE-EB7B727BC3AA}">
  <ds:schemaRefs>
    <ds:schemaRef ds:uri="http://schemas.openxmlformats.org/package/2006/metadata/core-properties"/>
    <ds:schemaRef ds:uri="http://schemas.microsoft.com/office/2006/documentManagement/types"/>
    <ds:schemaRef ds:uri="dc93761f-51ef-4530-9f5e-6cc801282091"/>
    <ds:schemaRef ds:uri="http://schemas.microsoft.com/office/infopath/2007/PartnerControls"/>
    <ds:schemaRef ds:uri="http://purl.org/dc/elements/1.1/"/>
    <ds:schemaRef ds:uri="http://www.w3.org/XML/1998/namespace"/>
    <ds:schemaRef ds:uri="http://purl.org/dc/dcmitype/"/>
    <ds:schemaRef ds:uri="658e924a-6452-4f30-ad3a-cb624d28adc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3.xml><?xml version="1.0" encoding="utf-8"?>
<ds:datastoreItem xmlns:ds="http://schemas.openxmlformats.org/officeDocument/2006/customXml" ds:itemID="{61100E2E-6062-4BCE-B034-6676968C5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4176</Words>
  <Application>Microsoft Office PowerPoint</Application>
  <PresentationFormat>Widescreen</PresentationFormat>
  <Paragraphs>453</Paragraphs>
  <Slides>42</Slides>
  <Notes>42</Notes>
  <HiddenSlides>0</HiddenSlides>
  <MMClips>1</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42</vt:i4>
      </vt:variant>
    </vt:vector>
  </HeadingPairs>
  <TitlesOfParts>
    <vt:vector size="48" baseType="lpstr">
      <vt:lpstr>Arial</vt:lpstr>
      <vt:lpstr>Calibri</vt:lpstr>
      <vt:lpstr>Calibri Light</vt:lpstr>
      <vt:lpstr>Symbol</vt:lpstr>
      <vt:lpstr>Verdana</vt:lpstr>
      <vt:lpstr>Office Theme</vt:lpstr>
      <vt:lpstr>Klyngenavn   Henvisninger til kommunale tilbud  Almen praksis’ samarbejde med kommunale forebyggelses- og rehabiliteringstilbud    dato  </vt:lpstr>
      <vt:lpstr>Formål med dagens møde</vt:lpstr>
      <vt:lpstr>Introduktionsvideo Karin Zimmer, praktiserende læge, medlem af PLO’s bestyrelse</vt:lpstr>
      <vt:lpstr>Mødets hovedemner – 3 blokke</vt:lpstr>
      <vt:lpstr>Program for dagens møde</vt:lpstr>
      <vt:lpstr>Kommunenavn Kommune</vt:lpstr>
      <vt:lpstr>Materialer</vt:lpstr>
      <vt:lpstr>BLOK 1: BE</vt:lpstr>
      <vt:lpstr>Forløbsprogrammer Til borgere med kronisk sygdom</vt:lpstr>
      <vt:lpstr>Introduktion til dagens emne  Det tværsektorielle samarbejde mellem almen praksis og kommune er centralt</vt:lpstr>
      <vt:lpstr>Kommunens oplæg (25 min.) Information om kommunens tilbud og kommunikation med praksis</vt:lpstr>
      <vt:lpstr>Opgørelse af klyngens henvisninger </vt:lpstr>
      <vt:lpstr>Henvisninger til kommunale tilbud  Antal henvisninger fordelt på tilbuddene (absolutte tal) (data fra august 2021 til juli 2022)</vt:lpstr>
      <vt:lpstr>Henvisninger til kommunale tilbud  Henvisninger fordelt på tilbuddene, procent (data fra august 2021 til juli 2022)</vt:lpstr>
      <vt:lpstr>Henvisninger til kommunale tilbud  Antal henvisninger pr 1.000 tilknyttede patienter for klyngens praksis, pseudonymiseret (data fra hele 2021)</vt:lpstr>
      <vt:lpstr> Opsummering  </vt:lpstr>
      <vt:lpstr> Sidemandssamtale (10 min) Tal sammen to og to ved bordene </vt:lpstr>
      <vt:lpstr>Klyngens oplevelse af kommunens tilbud Fra spørgeskemaet</vt:lpstr>
      <vt:lpstr>Hvad er din umiddelbare oplevelse af kommunens tilbud?  Fra spørgeskemaet 1 af 2</vt:lpstr>
      <vt:lpstr>Hvad er din umiddelbare oplevelse af kommunens tilbud?  Fra spørgeskemaet 2 af 2</vt:lpstr>
      <vt:lpstr>Hvad er din umiddelbare oplevelse af kommunens tilbud?  Hovedpointer</vt:lpstr>
      <vt:lpstr>Fælles dialog: Er der noget, der skal ændres? (15 min) Klyngemedlemmer og kommune drøfter i plenum de resultater I har set </vt:lpstr>
      <vt:lpstr>PowerPoint-præsentation</vt:lpstr>
      <vt:lpstr>BLOK 1: BE</vt:lpstr>
      <vt:lpstr>Kendskab til tilbuddene og informationer om tilbuddene </vt:lpstr>
      <vt:lpstr>I hvilken grad kender du til indholdet i kommunens forskellige forebyggelses- og rehabiliteringstilbud? ​ Fra spørgeskemaet (procent)​</vt:lpstr>
      <vt:lpstr>Hvor får du oplysninger om kommunens tilbud (procent)? ​ Fra spørgeskemaet (mulighed for flere svar)​</vt:lpstr>
      <vt:lpstr>  </vt:lpstr>
      <vt:lpstr>PowerPoint-præsentation</vt:lpstr>
      <vt:lpstr>Henvisningsprocedurer</vt:lpstr>
      <vt:lpstr>Hvordan henviser du til kommunens tilbud?  Fra spørgeskemaet (mulighed for flere svar)</vt:lpstr>
      <vt:lpstr>Den dynamiske henvisning </vt:lpstr>
      <vt:lpstr>Kommunes oplæg (5 min.) Oplæg fra kommunen om henvisningsprocedurer</vt:lpstr>
      <vt:lpstr>Henvisningsprocedurer</vt:lpstr>
      <vt:lpstr>Er der noget der, afholder dig fra at henvise patienter? Tallene angiver procent (mulighed for flere svar)</vt:lpstr>
      <vt:lpstr> Hvad skulle der til for, at du ville henvise flere?  (Fra spørgeskemaet - fritekst)</vt:lpstr>
      <vt:lpstr>   Mangler der tilbud til nogle patienter? (Fra spørgeskemaet 1 af 2)  </vt:lpstr>
      <vt:lpstr>   Mangler der tilbud til nogle patienter? (Fra spørgeskemaet 2 af 2)  </vt:lpstr>
      <vt:lpstr>  </vt:lpstr>
      <vt:lpstr>PowerPoint-præsentation</vt:lpstr>
      <vt:lpstr>Opsamling og opfølgning i plenum (20 min.)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Clara Porsdal</cp:lastModifiedBy>
  <cp:revision>36</cp:revision>
  <cp:lastPrinted>2022-09-16T12:11:25Z</cp:lastPrinted>
  <dcterms:created xsi:type="dcterms:W3CDTF">2018-05-04T12:52:03Z</dcterms:created>
  <dcterms:modified xsi:type="dcterms:W3CDTF">2025-02-11T09:27:24Z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