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740" r:id="rId5"/>
    <p:sldId id="732" r:id="rId6"/>
    <p:sldId id="731" r:id="rId7"/>
    <p:sldId id="658" r:id="rId8"/>
    <p:sldId id="633" r:id="rId9"/>
    <p:sldId id="725" r:id="rId10"/>
    <p:sldId id="766" r:id="rId11"/>
    <p:sldId id="610" r:id="rId12"/>
    <p:sldId id="764" r:id="rId13"/>
    <p:sldId id="765" r:id="rId14"/>
    <p:sldId id="291" r:id="rId15"/>
    <p:sldId id="290" r:id="rId16"/>
    <p:sldId id="734" r:id="rId17"/>
    <p:sldId id="645" r:id="rId18"/>
    <p:sldId id="763" r:id="rId19"/>
    <p:sldId id="603" r:id="rId20"/>
    <p:sldId id="634" r:id="rId21"/>
    <p:sldId id="638" r:id="rId22"/>
    <p:sldId id="743" r:id="rId23"/>
    <p:sldId id="630" r:id="rId24"/>
    <p:sldId id="613" r:id="rId25"/>
    <p:sldId id="644" r:id="rId26"/>
    <p:sldId id="643" r:id="rId27"/>
    <p:sldId id="726" r:id="rId28"/>
    <p:sldId id="744" r:id="rId29"/>
    <p:sldId id="729" r:id="rId30"/>
    <p:sldId id="739" r:id="rId31"/>
    <p:sldId id="642" r:id="rId32"/>
    <p:sldId id="661" r:id="rId33"/>
    <p:sldId id="762" r:id="rId34"/>
    <p:sldId id="637" r:id="rId35"/>
    <p:sldId id="636" r:id="rId36"/>
    <p:sldId id="639" r:id="rId37"/>
    <p:sldId id="737" r:id="rId38"/>
    <p:sldId id="649" r:id="rId39"/>
    <p:sldId id="641" r:id="rId40"/>
    <p:sldId id="640" r:id="rId41"/>
    <p:sldId id="746" r:id="rId42"/>
    <p:sldId id="747" r:id="rId43"/>
    <p:sldId id="751" r:id="rId44"/>
    <p:sldId id="619" r:id="rId45"/>
    <p:sldId id="761" r:id="rId46"/>
    <p:sldId id="733" r:id="rId4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54AE6-459E-E34B-9166-1C60661C1E69}" v="3" dt="2025-03-14T12:05:39.90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71" autoAdjust="0"/>
  </p:normalViewPr>
  <p:slideViewPr>
    <p:cSldViewPr snapToGrid="0">
      <p:cViewPr varScale="1">
        <p:scale>
          <a:sx n="69" d="100"/>
          <a:sy n="69" d="100"/>
        </p:scale>
        <p:origin x="948" y="3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te Harbo" userId="c83aa625-91c8-4b7b-85d4-8d0119f286a4" providerId="ADAL" clId="{1A080470-9DA5-4843-84EA-04A1B1AD042F}"/>
    <pc:docChg chg="custSel modSld">
      <pc:chgData name="Birgitte Harbo" userId="c83aa625-91c8-4b7b-85d4-8d0119f286a4" providerId="ADAL" clId="{1A080470-9DA5-4843-84EA-04A1B1AD042F}" dt="2021-10-18T12:44:40.308" v="10" actId="1076"/>
      <pc:docMkLst>
        <pc:docMk/>
      </pc:docMkLst>
      <pc:sldChg chg="addSp delSp modSp mod">
        <pc:chgData name="Birgitte Harbo" userId="c83aa625-91c8-4b7b-85d4-8d0119f286a4" providerId="ADAL" clId="{1A080470-9DA5-4843-84EA-04A1B1AD042F}" dt="2021-10-18T12:44:40.308" v="10" actId="1076"/>
        <pc:sldMkLst>
          <pc:docMk/>
          <pc:sldMk cId="2993661866" sldId="619"/>
        </pc:sldMkLst>
      </pc:sldChg>
      <pc:sldChg chg="addSp delSp modSp mod">
        <pc:chgData name="Birgitte Harbo" userId="c83aa625-91c8-4b7b-85d4-8d0119f286a4" providerId="ADAL" clId="{1A080470-9DA5-4843-84EA-04A1B1AD042F}" dt="2021-10-18T12:43:32.795" v="3"/>
        <pc:sldMkLst>
          <pc:docMk/>
          <pc:sldMk cId="1922790337" sldId="737"/>
        </pc:sldMkLst>
      </pc:sldChg>
      <pc:sldChg chg="addSp delSp modSp mod">
        <pc:chgData name="Birgitte Harbo" userId="c83aa625-91c8-4b7b-85d4-8d0119f286a4" providerId="ADAL" clId="{1A080470-9DA5-4843-84EA-04A1B1AD042F}" dt="2021-10-18T12:43:05.126" v="1"/>
        <pc:sldMkLst>
          <pc:docMk/>
          <pc:sldMk cId="3448376559" sldId="743"/>
        </pc:sldMkLst>
      </pc:sldChg>
      <pc:sldChg chg="addSp delSp modSp mod">
        <pc:chgData name="Birgitte Harbo" userId="c83aa625-91c8-4b7b-85d4-8d0119f286a4" providerId="ADAL" clId="{1A080470-9DA5-4843-84EA-04A1B1AD042F}" dt="2021-10-18T12:44:11.068" v="7"/>
        <pc:sldMkLst>
          <pc:docMk/>
          <pc:sldMk cId="934724382" sldId="751"/>
        </pc:sldMkLst>
      </pc:sldChg>
    </pc:docChg>
  </pc:docChgLst>
  <pc:docChgLst>
    <pc:chgData name="Christian Hollemann Pedersen" userId="S::chpedersen@kiap.dk::6f30a598-b08d-4755-976a-a0633ccb118b" providerId="AD" clId="Web-{5A6136E8-B6B9-44D3-94D7-3029DDAD99D6}"/>
    <pc:docChg chg="modSld">
      <pc:chgData name="Christian Hollemann Pedersen" userId="S::chpedersen@kiap.dk::6f30a598-b08d-4755-976a-a0633ccb118b" providerId="AD" clId="Web-{5A6136E8-B6B9-44D3-94D7-3029DDAD99D6}" dt="2024-09-12T07:53:38.421" v="25"/>
      <pc:docMkLst>
        <pc:docMk/>
      </pc:docMkLst>
      <pc:sldChg chg="modSp modNotes">
        <pc:chgData name="Christian Hollemann Pedersen" userId="S::chpedersen@kiap.dk::6f30a598-b08d-4755-976a-a0633ccb118b" providerId="AD" clId="Web-{5A6136E8-B6B9-44D3-94D7-3029DDAD99D6}" dt="2024-09-12T07:53:38.421" v="25"/>
        <pc:sldMkLst>
          <pc:docMk/>
          <pc:sldMk cId="499422676" sldId="639"/>
        </pc:sldMkLst>
      </pc:sldChg>
    </pc:docChg>
  </pc:docChgLst>
  <pc:docChgLst>
    <pc:chgData name="Christian Leick" userId="05adb669-8f85-4767-9731-b07d04391db9" providerId="ADAL" clId="{72304433-8027-4803-B12E-269A05C38F02}"/>
    <pc:docChg chg="undo custSel addSld modSld sldOrd">
      <pc:chgData name="Christian Leick" userId="05adb669-8f85-4767-9731-b07d04391db9" providerId="ADAL" clId="{72304433-8027-4803-B12E-269A05C38F02}" dt="2023-01-19T12:47:38.309" v="1742" actId="20577"/>
      <pc:docMkLst>
        <pc:docMk/>
      </pc:docMkLst>
      <pc:sldChg chg="modNotesTx">
        <pc:chgData name="Christian Leick" userId="05adb669-8f85-4767-9731-b07d04391db9" providerId="ADAL" clId="{72304433-8027-4803-B12E-269A05C38F02}" dt="2023-01-17T14:12:08.096" v="1389" actId="20577"/>
        <pc:sldMkLst>
          <pc:docMk/>
          <pc:sldMk cId="2225126415" sldId="290"/>
        </pc:sldMkLst>
      </pc:sldChg>
      <pc:sldChg chg="modNotesTx">
        <pc:chgData name="Christian Leick" userId="05adb669-8f85-4767-9731-b07d04391db9" providerId="ADAL" clId="{72304433-8027-4803-B12E-269A05C38F02}" dt="2023-01-17T14:12:11.635" v="1393" actId="20577"/>
        <pc:sldMkLst>
          <pc:docMk/>
          <pc:sldMk cId="3030165297" sldId="291"/>
        </pc:sldMkLst>
      </pc:sldChg>
      <pc:sldChg chg="addSp delSp modSp mod modNotesTx">
        <pc:chgData name="Christian Leick" userId="05adb669-8f85-4767-9731-b07d04391db9" providerId="ADAL" clId="{72304433-8027-4803-B12E-269A05C38F02}" dt="2023-01-19T10:00:13.883" v="1672" actId="27918"/>
        <pc:sldMkLst>
          <pc:docMk/>
          <pc:sldMk cId="3469921780" sldId="610"/>
        </pc:sldMkLst>
      </pc:sldChg>
      <pc:sldChg chg="addSp delSp modSp add mod ord modNotesTx">
        <pc:chgData name="Christian Leick" userId="05adb669-8f85-4767-9731-b07d04391db9" providerId="ADAL" clId="{72304433-8027-4803-B12E-269A05C38F02}" dt="2023-01-19T10:03:22.459" v="1725"/>
        <pc:sldMkLst>
          <pc:docMk/>
          <pc:sldMk cId="2044786264" sldId="764"/>
        </pc:sldMkLst>
      </pc:sldChg>
      <pc:sldChg chg="modSp add mod ord modNotesTx">
        <pc:chgData name="Christian Leick" userId="05adb669-8f85-4767-9731-b07d04391db9" providerId="ADAL" clId="{72304433-8027-4803-B12E-269A05C38F02}" dt="2023-01-19T09:59:08.998" v="1652" actId="114"/>
        <pc:sldMkLst>
          <pc:docMk/>
          <pc:sldMk cId="2076018998" sldId="765"/>
        </pc:sldMkLst>
      </pc:sldChg>
      <pc:sldChg chg="modSp mod ord modNotesTx">
        <pc:chgData name="Christian Leick" userId="05adb669-8f85-4767-9731-b07d04391db9" providerId="ADAL" clId="{72304433-8027-4803-B12E-269A05C38F02}" dt="2023-01-19T12:47:38.309" v="1742" actId="20577"/>
        <pc:sldMkLst>
          <pc:docMk/>
          <pc:sldMk cId="202650929" sldId="766"/>
        </pc:sldMkLst>
      </pc:sldChg>
    </pc:docChg>
  </pc:docChgLst>
  <pc:docChgLst>
    <pc:chgData name="Delal Sarmanlu" userId="S::dsarmanlu@kiap.dk::4fbd5b49-e7fb-465e-8f5a-f01ea8cacdce" providerId="AD" clId="Web-{F7C54AE6-459E-E34B-9166-1C60661C1E69}"/>
    <pc:docChg chg="modSld">
      <pc:chgData name="Delal Sarmanlu" userId="S::dsarmanlu@kiap.dk::4fbd5b49-e7fb-465e-8f5a-f01ea8cacdce" providerId="AD" clId="Web-{F7C54AE6-459E-E34B-9166-1C60661C1E69}" dt="2025-03-14T12:05:36.844" v="1" actId="20577"/>
      <pc:docMkLst>
        <pc:docMk/>
      </pc:docMkLst>
      <pc:sldChg chg="modSp">
        <pc:chgData name="Delal Sarmanlu" userId="S::dsarmanlu@kiap.dk::4fbd5b49-e7fb-465e-8f5a-f01ea8cacdce" providerId="AD" clId="Web-{F7C54AE6-459E-E34B-9166-1C60661C1E69}" dt="2025-03-14T12:05:36.844" v="1" actId="20577"/>
        <pc:sldMkLst>
          <pc:docMk/>
          <pc:sldMk cId="3448376559" sldId="743"/>
        </pc:sldMkLst>
        <pc:spChg chg="mod">
          <ac:chgData name="Delal Sarmanlu" userId="S::dsarmanlu@kiap.dk::4fbd5b49-e7fb-465e-8f5a-f01ea8cacdce" providerId="AD" clId="Web-{F7C54AE6-459E-E34B-9166-1C60661C1E69}" dt="2025-03-14T12:05:36.844" v="1" actId="20577"/>
          <ac:spMkLst>
            <pc:docMk/>
            <pc:sldMk cId="3448376559" sldId="743"/>
            <ac:spMk id="5" creationId="{34BAC4A1-EF95-4832-8E08-FA7A8EB315FA}"/>
          </ac:spMkLst>
        </pc:spChg>
      </pc:sldChg>
    </pc:docChg>
  </pc:docChgLst>
  <pc:docChgLst>
    <pc:chgData name="Kathrine Hemicke Rysgaard" userId="33629d38-663b-4e3d-9d99-1c83ad8e43cf" providerId="ADAL" clId="{D1D0232F-AD66-42A7-8768-FCFC366A7263}"/>
    <pc:docChg chg="custSel modSld">
      <pc:chgData name="Kathrine Hemicke Rysgaard" userId="33629d38-663b-4e3d-9d99-1c83ad8e43cf" providerId="ADAL" clId="{D1D0232F-AD66-42A7-8768-FCFC366A7263}" dt="2024-07-08T10:46:13.492" v="167" actId="14100"/>
      <pc:docMkLst>
        <pc:docMk/>
      </pc:docMkLst>
      <pc:sldChg chg="modSp mod">
        <pc:chgData name="Kathrine Hemicke Rysgaard" userId="33629d38-663b-4e3d-9d99-1c83ad8e43cf" providerId="ADAL" clId="{D1D0232F-AD66-42A7-8768-FCFC366A7263}" dt="2024-07-08T09:42:18.122" v="60" actId="27636"/>
        <pc:sldMkLst>
          <pc:docMk/>
          <pc:sldMk cId="2225126415" sldId="290"/>
        </pc:sldMkLst>
      </pc:sldChg>
      <pc:sldChg chg="modSp mod">
        <pc:chgData name="Kathrine Hemicke Rysgaard" userId="33629d38-663b-4e3d-9d99-1c83ad8e43cf" providerId="ADAL" clId="{D1D0232F-AD66-42A7-8768-FCFC366A7263}" dt="2024-07-08T09:42:12.003" v="58" actId="14100"/>
        <pc:sldMkLst>
          <pc:docMk/>
          <pc:sldMk cId="3030165297" sldId="291"/>
        </pc:sldMkLst>
      </pc:sldChg>
      <pc:sldChg chg="modSp mod">
        <pc:chgData name="Kathrine Hemicke Rysgaard" userId="33629d38-663b-4e3d-9d99-1c83ad8e43cf" providerId="ADAL" clId="{D1D0232F-AD66-42A7-8768-FCFC366A7263}" dt="2024-07-08T09:46:55.180" v="74" actId="14100"/>
        <pc:sldMkLst>
          <pc:docMk/>
          <pc:sldMk cId="2421500082" sldId="603"/>
        </pc:sldMkLst>
      </pc:sldChg>
      <pc:sldChg chg="modSp mod">
        <pc:chgData name="Kathrine Hemicke Rysgaard" userId="33629d38-663b-4e3d-9d99-1c83ad8e43cf" providerId="ADAL" clId="{D1D0232F-AD66-42A7-8768-FCFC366A7263}" dt="2024-07-08T09:49:06.551" v="92" actId="14100"/>
        <pc:sldMkLst>
          <pc:docMk/>
          <pc:sldMk cId="3520850533" sldId="613"/>
        </pc:sldMkLst>
      </pc:sldChg>
      <pc:sldChg chg="modSp mod modNotesTx">
        <pc:chgData name="Kathrine Hemicke Rysgaard" userId="33629d38-663b-4e3d-9d99-1c83ad8e43cf" providerId="ADAL" clId="{D1D0232F-AD66-42A7-8768-FCFC366A7263}" dt="2024-07-08T10:04:06.963" v="163" actId="20577"/>
        <pc:sldMkLst>
          <pc:docMk/>
          <pc:sldMk cId="2993661866" sldId="619"/>
        </pc:sldMkLst>
      </pc:sldChg>
      <pc:sldChg chg="modSp mod">
        <pc:chgData name="Kathrine Hemicke Rysgaard" userId="33629d38-663b-4e3d-9d99-1c83ad8e43cf" providerId="ADAL" clId="{D1D0232F-AD66-42A7-8768-FCFC366A7263}" dt="2024-07-08T09:48:40.844" v="89" actId="14100"/>
        <pc:sldMkLst>
          <pc:docMk/>
          <pc:sldMk cId="2591128317" sldId="630"/>
        </pc:sldMkLst>
      </pc:sldChg>
      <pc:sldChg chg="modSp mod">
        <pc:chgData name="Kathrine Hemicke Rysgaard" userId="33629d38-663b-4e3d-9d99-1c83ad8e43cf" providerId="ADAL" clId="{D1D0232F-AD66-42A7-8768-FCFC366A7263}" dt="2024-07-08T09:26:16.445" v="35" actId="27636"/>
        <pc:sldMkLst>
          <pc:docMk/>
          <pc:sldMk cId="226745209" sldId="633"/>
        </pc:sldMkLst>
      </pc:sldChg>
      <pc:sldChg chg="modSp mod">
        <pc:chgData name="Kathrine Hemicke Rysgaard" userId="33629d38-663b-4e3d-9d99-1c83ad8e43cf" providerId="ADAL" clId="{D1D0232F-AD66-42A7-8768-FCFC366A7263}" dt="2024-07-08T09:47:14.324" v="78" actId="14100"/>
        <pc:sldMkLst>
          <pc:docMk/>
          <pc:sldMk cId="1875650295" sldId="634"/>
        </pc:sldMkLst>
      </pc:sldChg>
      <pc:sldChg chg="modSp mod">
        <pc:chgData name="Kathrine Hemicke Rysgaard" userId="33629d38-663b-4e3d-9d99-1c83ad8e43cf" providerId="ADAL" clId="{D1D0232F-AD66-42A7-8768-FCFC366A7263}" dt="2024-07-08T10:01:29.949" v="138" actId="14100"/>
        <pc:sldMkLst>
          <pc:docMk/>
          <pc:sldMk cId="3592109660" sldId="636"/>
        </pc:sldMkLst>
      </pc:sldChg>
      <pc:sldChg chg="modSp mod">
        <pc:chgData name="Kathrine Hemicke Rysgaard" userId="33629d38-663b-4e3d-9d99-1c83ad8e43cf" providerId="ADAL" clId="{D1D0232F-AD66-42A7-8768-FCFC366A7263}" dt="2024-07-08T10:00:47.751" v="130" actId="14100"/>
        <pc:sldMkLst>
          <pc:docMk/>
          <pc:sldMk cId="1720513518" sldId="637"/>
        </pc:sldMkLst>
      </pc:sldChg>
      <pc:sldChg chg="modSp mod">
        <pc:chgData name="Kathrine Hemicke Rysgaard" userId="33629d38-663b-4e3d-9d99-1c83ad8e43cf" providerId="ADAL" clId="{D1D0232F-AD66-42A7-8768-FCFC366A7263}" dt="2024-07-08T09:48:04.299" v="82" actId="14100"/>
        <pc:sldMkLst>
          <pc:docMk/>
          <pc:sldMk cId="968526983" sldId="638"/>
        </pc:sldMkLst>
      </pc:sldChg>
      <pc:sldChg chg="modSp mod">
        <pc:chgData name="Kathrine Hemicke Rysgaard" userId="33629d38-663b-4e3d-9d99-1c83ad8e43cf" providerId="ADAL" clId="{D1D0232F-AD66-42A7-8768-FCFC366A7263}" dt="2024-07-08T10:01:21.799" v="137" actId="14100"/>
        <pc:sldMkLst>
          <pc:docMk/>
          <pc:sldMk cId="499422676" sldId="639"/>
        </pc:sldMkLst>
      </pc:sldChg>
      <pc:sldChg chg="modSp mod">
        <pc:chgData name="Kathrine Hemicke Rysgaard" userId="33629d38-663b-4e3d-9d99-1c83ad8e43cf" providerId="ADAL" clId="{D1D0232F-AD66-42A7-8768-FCFC366A7263}" dt="2024-07-08T10:02:40.394" v="148" actId="14100"/>
        <pc:sldMkLst>
          <pc:docMk/>
          <pc:sldMk cId="20769024" sldId="640"/>
        </pc:sldMkLst>
      </pc:sldChg>
      <pc:sldChg chg="modSp mod">
        <pc:chgData name="Kathrine Hemicke Rysgaard" userId="33629d38-663b-4e3d-9d99-1c83ad8e43cf" providerId="ADAL" clId="{D1D0232F-AD66-42A7-8768-FCFC366A7263}" dt="2024-07-08T10:02:27.878" v="146" actId="14100"/>
        <pc:sldMkLst>
          <pc:docMk/>
          <pc:sldMk cId="1828862256" sldId="641"/>
        </pc:sldMkLst>
      </pc:sldChg>
      <pc:sldChg chg="modSp mod">
        <pc:chgData name="Kathrine Hemicke Rysgaard" userId="33629d38-663b-4e3d-9d99-1c83ad8e43cf" providerId="ADAL" clId="{D1D0232F-AD66-42A7-8768-FCFC366A7263}" dt="2024-07-08T10:00:18.899" v="128" actId="20577"/>
        <pc:sldMkLst>
          <pc:docMk/>
          <pc:sldMk cId="1026476576" sldId="642"/>
        </pc:sldMkLst>
      </pc:sldChg>
      <pc:sldChg chg="modSp mod">
        <pc:chgData name="Kathrine Hemicke Rysgaard" userId="33629d38-663b-4e3d-9d99-1c83ad8e43cf" providerId="ADAL" clId="{D1D0232F-AD66-42A7-8768-FCFC366A7263}" dt="2024-07-08T09:57:08.211" v="109" actId="27636"/>
        <pc:sldMkLst>
          <pc:docMk/>
          <pc:sldMk cId="1645221298" sldId="643"/>
        </pc:sldMkLst>
      </pc:sldChg>
      <pc:sldChg chg="modSp mod">
        <pc:chgData name="Kathrine Hemicke Rysgaard" userId="33629d38-663b-4e3d-9d99-1c83ad8e43cf" providerId="ADAL" clId="{D1D0232F-AD66-42A7-8768-FCFC366A7263}" dt="2024-07-08T09:55:18.435" v="96" actId="14100"/>
        <pc:sldMkLst>
          <pc:docMk/>
          <pc:sldMk cId="2897857582" sldId="644"/>
        </pc:sldMkLst>
      </pc:sldChg>
      <pc:sldChg chg="modSp mod">
        <pc:chgData name="Kathrine Hemicke Rysgaard" userId="33629d38-663b-4e3d-9d99-1c83ad8e43cf" providerId="ADAL" clId="{D1D0232F-AD66-42A7-8768-FCFC366A7263}" dt="2024-07-08T09:46:13.282" v="67" actId="20577"/>
        <pc:sldMkLst>
          <pc:docMk/>
          <pc:sldMk cId="2066516660" sldId="645"/>
        </pc:sldMkLst>
      </pc:sldChg>
      <pc:sldChg chg="modSp mod">
        <pc:chgData name="Kathrine Hemicke Rysgaard" userId="33629d38-663b-4e3d-9d99-1c83ad8e43cf" providerId="ADAL" clId="{D1D0232F-AD66-42A7-8768-FCFC366A7263}" dt="2024-07-08T10:02:09.927" v="144" actId="14100"/>
        <pc:sldMkLst>
          <pc:docMk/>
          <pc:sldMk cId="148724982" sldId="649"/>
        </pc:sldMkLst>
      </pc:sldChg>
      <pc:sldChg chg="modSp mod">
        <pc:chgData name="Kathrine Hemicke Rysgaard" userId="33629d38-663b-4e3d-9d99-1c83ad8e43cf" providerId="ADAL" clId="{D1D0232F-AD66-42A7-8768-FCFC366A7263}" dt="2024-07-08T09:34:10.050" v="38" actId="14100"/>
        <pc:sldMkLst>
          <pc:docMk/>
          <pc:sldMk cId="3154352517" sldId="725"/>
        </pc:sldMkLst>
      </pc:sldChg>
      <pc:sldChg chg="modSp mod">
        <pc:chgData name="Kathrine Hemicke Rysgaard" userId="33629d38-663b-4e3d-9d99-1c83ad8e43cf" providerId="ADAL" clId="{D1D0232F-AD66-42A7-8768-FCFC366A7263}" dt="2024-07-08T09:57:35.287" v="111" actId="14100"/>
        <pc:sldMkLst>
          <pc:docMk/>
          <pc:sldMk cId="493701836" sldId="726"/>
        </pc:sldMkLst>
      </pc:sldChg>
      <pc:sldChg chg="modSp mod">
        <pc:chgData name="Kathrine Hemicke Rysgaard" userId="33629d38-663b-4e3d-9d99-1c83ad8e43cf" providerId="ADAL" clId="{D1D0232F-AD66-42A7-8768-FCFC366A7263}" dt="2024-07-08T09:25:47.130" v="31" actId="14100"/>
        <pc:sldMkLst>
          <pc:docMk/>
          <pc:sldMk cId="266472045" sldId="731"/>
        </pc:sldMkLst>
      </pc:sldChg>
      <pc:sldChg chg="modSp mod">
        <pc:chgData name="Kathrine Hemicke Rysgaard" userId="33629d38-663b-4e3d-9d99-1c83ad8e43cf" providerId="ADAL" clId="{D1D0232F-AD66-42A7-8768-FCFC366A7263}" dt="2024-07-08T10:46:13.492" v="167" actId="14100"/>
        <pc:sldMkLst>
          <pc:docMk/>
          <pc:sldMk cId="3702718476" sldId="732"/>
        </pc:sldMkLst>
      </pc:sldChg>
      <pc:sldChg chg="modSp mod">
        <pc:chgData name="Kathrine Hemicke Rysgaard" userId="33629d38-663b-4e3d-9d99-1c83ad8e43cf" providerId="ADAL" clId="{D1D0232F-AD66-42A7-8768-FCFC366A7263}" dt="2024-07-08T10:01:42.037" v="141" actId="14100"/>
        <pc:sldMkLst>
          <pc:docMk/>
          <pc:sldMk cId="1922790337" sldId="737"/>
        </pc:sldMkLst>
      </pc:sldChg>
      <pc:sldChg chg="delSp modSp mod">
        <pc:chgData name="Kathrine Hemicke Rysgaard" userId="33629d38-663b-4e3d-9d99-1c83ad8e43cf" providerId="ADAL" clId="{D1D0232F-AD66-42A7-8768-FCFC366A7263}" dt="2024-07-08T09:59:31.701" v="115" actId="14100"/>
        <pc:sldMkLst>
          <pc:docMk/>
          <pc:sldMk cId="3659858674" sldId="739"/>
        </pc:sldMkLst>
      </pc:sldChg>
      <pc:sldChg chg="modSp mod">
        <pc:chgData name="Kathrine Hemicke Rysgaard" userId="33629d38-663b-4e3d-9d99-1c83ad8e43cf" providerId="ADAL" clId="{D1D0232F-AD66-42A7-8768-FCFC366A7263}" dt="2024-07-08T09:48:27.933" v="86" actId="14100"/>
        <pc:sldMkLst>
          <pc:docMk/>
          <pc:sldMk cId="3448376559" sldId="743"/>
        </pc:sldMkLst>
      </pc:sldChg>
      <pc:sldChg chg="modSp mod">
        <pc:chgData name="Kathrine Hemicke Rysgaard" userId="33629d38-663b-4e3d-9d99-1c83ad8e43cf" providerId="ADAL" clId="{D1D0232F-AD66-42A7-8768-FCFC366A7263}" dt="2024-07-08T09:57:45.369" v="113" actId="14100"/>
        <pc:sldMkLst>
          <pc:docMk/>
          <pc:sldMk cId="3711472017" sldId="744"/>
        </pc:sldMkLst>
      </pc:sldChg>
      <pc:sldChg chg="modSp mod">
        <pc:chgData name="Kathrine Hemicke Rysgaard" userId="33629d38-663b-4e3d-9d99-1c83ad8e43cf" providerId="ADAL" clId="{D1D0232F-AD66-42A7-8768-FCFC366A7263}" dt="2024-07-08T10:02:52.852" v="149" actId="14100"/>
        <pc:sldMkLst>
          <pc:docMk/>
          <pc:sldMk cId="3163915039" sldId="746"/>
        </pc:sldMkLst>
      </pc:sldChg>
      <pc:sldChg chg="modSp mod">
        <pc:chgData name="Kathrine Hemicke Rysgaard" userId="33629d38-663b-4e3d-9d99-1c83ad8e43cf" providerId="ADAL" clId="{D1D0232F-AD66-42A7-8768-FCFC366A7263}" dt="2024-07-08T10:02:58.882" v="150" actId="14100"/>
        <pc:sldMkLst>
          <pc:docMk/>
          <pc:sldMk cId="1981865776" sldId="747"/>
        </pc:sldMkLst>
      </pc:sldChg>
      <pc:sldChg chg="modSp mod">
        <pc:chgData name="Kathrine Hemicke Rysgaard" userId="33629d38-663b-4e3d-9d99-1c83ad8e43cf" providerId="ADAL" clId="{D1D0232F-AD66-42A7-8768-FCFC366A7263}" dt="2024-07-08T10:04:18.866" v="165" actId="14100"/>
        <pc:sldMkLst>
          <pc:docMk/>
          <pc:sldMk cId="1028703640" sldId="761"/>
        </pc:sldMkLst>
      </pc:sldChg>
      <pc:sldChg chg="modSp mod">
        <pc:chgData name="Kathrine Hemicke Rysgaard" userId="33629d38-663b-4e3d-9d99-1c83ad8e43cf" providerId="ADAL" clId="{D1D0232F-AD66-42A7-8768-FCFC366A7263}" dt="2024-07-08T09:47:00.560" v="75" actId="14100"/>
        <pc:sldMkLst>
          <pc:docMk/>
          <pc:sldMk cId="4258384818" sldId="763"/>
        </pc:sldMkLst>
      </pc:sldChg>
      <pc:sldChg chg="modSp mod">
        <pc:chgData name="Kathrine Hemicke Rysgaard" userId="33629d38-663b-4e3d-9d99-1c83ad8e43cf" providerId="ADAL" clId="{D1D0232F-AD66-42A7-8768-FCFC366A7263}" dt="2024-07-08T09:41:39.518" v="51" actId="14100"/>
        <pc:sldMkLst>
          <pc:docMk/>
          <pc:sldMk cId="2044786264" sldId="764"/>
        </pc:sldMkLst>
      </pc:sldChg>
      <pc:sldChg chg="modSp mod">
        <pc:chgData name="Kathrine Hemicke Rysgaard" userId="33629d38-663b-4e3d-9d99-1c83ad8e43cf" providerId="ADAL" clId="{D1D0232F-AD66-42A7-8768-FCFC366A7263}" dt="2024-07-08T09:42:01.987" v="55" actId="27636"/>
        <pc:sldMkLst>
          <pc:docMk/>
          <pc:sldMk cId="2076018998" sldId="765"/>
        </pc:sldMkLst>
      </pc:sldChg>
      <pc:sldChg chg="modSp mod">
        <pc:chgData name="Kathrine Hemicke Rysgaard" userId="33629d38-663b-4e3d-9d99-1c83ad8e43cf" providerId="ADAL" clId="{D1D0232F-AD66-42A7-8768-FCFC366A7263}" dt="2024-07-08T09:38:48.765" v="46" actId="14100"/>
        <pc:sldMkLst>
          <pc:docMk/>
          <pc:sldMk cId="202650929" sldId="766"/>
        </pc:sldMkLst>
      </pc:sldChg>
    </pc:docChg>
  </pc:docChgLst>
  <pc:docChgLst>
    <pc:chgData name="Clara Porsdal" userId="S::cporsdal@kiap.dk::530946f5-2567-433d-b2b8-acdd11cc71fe" providerId="AD" clId="Web-{C52280EC-1936-8829-079E-069E7BE6FB9F}"/>
    <pc:docChg chg="modSld">
      <pc:chgData name="Clara Porsdal" userId="S::cporsdal@kiap.dk::530946f5-2567-433d-b2b8-acdd11cc71fe" providerId="AD" clId="Web-{C52280EC-1936-8829-079E-069E7BE6FB9F}" dt="2024-12-06T12:30:04.094" v="1" actId="1076"/>
      <pc:docMkLst>
        <pc:docMk/>
      </pc:docMkLst>
      <pc:sldChg chg="modSp">
        <pc:chgData name="Clara Porsdal" userId="S::cporsdal@kiap.dk::530946f5-2567-433d-b2b8-acdd11cc71fe" providerId="AD" clId="Web-{C52280EC-1936-8829-079E-069E7BE6FB9F}" dt="2024-12-06T12:30:04.094" v="1" actId="1076"/>
        <pc:sldMkLst>
          <pc:docMk/>
          <pc:sldMk cId="3798856261" sldId="658"/>
        </pc:sldMkLst>
      </pc:sldChg>
    </pc:docChg>
  </pc:docChgLst>
  <pc:docChgLst>
    <pc:chgData name="Christian Hollemann Pedersen" userId="6f30a598-b08d-4755-976a-a0633ccb118b" providerId="ADAL" clId="{F4AF2D49-8196-4178-874B-921278931065}"/>
    <pc:docChg chg="custSel modSld">
      <pc:chgData name="Christian Hollemann Pedersen" userId="6f30a598-b08d-4755-976a-a0633ccb118b" providerId="ADAL" clId="{F4AF2D49-8196-4178-874B-921278931065}" dt="2021-11-24T08:58:42.704" v="39"/>
      <pc:docMkLst>
        <pc:docMk/>
      </pc:docMkLst>
      <pc:sldChg chg="addSp delSp modSp mod">
        <pc:chgData name="Christian Hollemann Pedersen" userId="6f30a598-b08d-4755-976a-a0633ccb118b" providerId="ADAL" clId="{F4AF2D49-8196-4178-874B-921278931065}" dt="2021-11-24T08:49:33.278" v="9"/>
        <pc:sldMkLst>
          <pc:docMk/>
          <pc:sldMk cId="2421500082" sldId="603"/>
        </pc:sldMkLst>
      </pc:sldChg>
      <pc:sldChg chg="addSp delSp modSp mod">
        <pc:chgData name="Christian Hollemann Pedersen" userId="6f30a598-b08d-4755-976a-a0633ccb118b" providerId="ADAL" clId="{F4AF2D49-8196-4178-874B-921278931065}" dt="2021-11-24T08:49:03.895" v="6" actId="403"/>
        <pc:sldMkLst>
          <pc:docMk/>
          <pc:sldMk cId="3469921780" sldId="610"/>
        </pc:sldMkLst>
      </pc:sldChg>
      <pc:sldChg chg="addSp delSp modSp mod">
        <pc:chgData name="Christian Hollemann Pedersen" userId="6f30a598-b08d-4755-976a-a0633ccb118b" providerId="ADAL" clId="{F4AF2D49-8196-4178-874B-921278931065}" dt="2021-11-24T08:50:25.537" v="15" actId="14100"/>
        <pc:sldMkLst>
          <pc:docMk/>
          <pc:sldMk cId="1875650295" sldId="634"/>
        </pc:sldMkLst>
      </pc:sldChg>
      <pc:sldChg chg="addSp delSp modSp mod">
        <pc:chgData name="Christian Hollemann Pedersen" userId="6f30a598-b08d-4755-976a-a0633ccb118b" providerId="ADAL" clId="{F4AF2D49-8196-4178-874B-921278931065}" dt="2021-11-24T08:57:03.232" v="36" actId="20577"/>
        <pc:sldMkLst>
          <pc:docMk/>
          <pc:sldMk cId="3592109660" sldId="636"/>
        </pc:sldMkLst>
      </pc:sldChg>
      <pc:sldChg chg="addSp delSp modSp mod">
        <pc:chgData name="Christian Hollemann Pedersen" userId="6f30a598-b08d-4755-976a-a0633ccb118b" providerId="ADAL" clId="{F4AF2D49-8196-4178-874B-921278931065}" dt="2021-11-24T08:51:25.241" v="25" actId="403"/>
        <pc:sldMkLst>
          <pc:docMk/>
          <pc:sldMk cId="1720513518" sldId="637"/>
        </pc:sldMkLst>
      </pc:sldChg>
      <pc:sldChg chg="addSp delSp modSp mod">
        <pc:chgData name="Christian Hollemann Pedersen" userId="6f30a598-b08d-4755-976a-a0633ccb118b" providerId="ADAL" clId="{F4AF2D49-8196-4178-874B-921278931065}" dt="2021-11-24T08:50:48.317" v="20" actId="403"/>
        <pc:sldMkLst>
          <pc:docMk/>
          <pc:sldMk cId="968526983" sldId="638"/>
        </pc:sldMkLst>
      </pc:sldChg>
      <pc:sldChg chg="addSp delSp modSp mod">
        <pc:chgData name="Christian Hollemann Pedersen" userId="6f30a598-b08d-4755-976a-a0633ccb118b" providerId="ADAL" clId="{F4AF2D49-8196-4178-874B-921278931065}" dt="2021-11-24T08:58:42.704" v="39"/>
        <pc:sldMkLst>
          <pc:docMk/>
          <pc:sldMk cId="499422676" sldId="639"/>
        </pc:sldMkLst>
      </pc:sldChg>
    </pc:docChg>
  </pc:docChgLst>
  <pc:docChgLst>
    <pc:chgData name="Christian Leick" userId="05adb669-8f85-4767-9731-b07d04391db9" providerId="ADAL" clId="{4D83E542-22BE-4314-AA95-CCD44EFAF1C6}"/>
    <pc:docChg chg="addSld modSld sldOrd">
      <pc:chgData name="Christian Leick" userId="05adb669-8f85-4767-9731-b07d04391db9" providerId="ADAL" clId="{4D83E542-22BE-4314-AA95-CCD44EFAF1C6}" dt="2023-01-17T13:32:40.972" v="4" actId="2890"/>
      <pc:docMkLst>
        <pc:docMk/>
      </pc:docMkLst>
      <pc:sldChg chg="ord">
        <pc:chgData name="Christian Leick" userId="05adb669-8f85-4767-9731-b07d04391db9" providerId="ADAL" clId="{4D83E542-22BE-4314-AA95-CCD44EFAF1C6}" dt="2023-01-17T13:32:31.913" v="1"/>
        <pc:sldMkLst>
          <pc:docMk/>
          <pc:sldMk cId="3469921780" sldId="610"/>
        </pc:sldMkLst>
      </pc:sldChg>
      <pc:sldChg chg="ord">
        <pc:chgData name="Christian Leick" userId="05adb669-8f85-4767-9731-b07d04391db9" providerId="ADAL" clId="{4D83E542-22BE-4314-AA95-CCD44EFAF1C6}" dt="2023-01-17T13:32:37.608" v="3"/>
        <pc:sldMkLst>
          <pc:docMk/>
          <pc:sldMk cId="2044786264" sldId="764"/>
        </pc:sldMkLst>
      </pc:sldChg>
      <pc:sldChg chg="add">
        <pc:chgData name="Christian Leick" userId="05adb669-8f85-4767-9731-b07d04391db9" providerId="ADAL" clId="{4D83E542-22BE-4314-AA95-CCD44EFAF1C6}" dt="2023-01-17T13:32:40.972" v="4" actId="2890"/>
        <pc:sldMkLst>
          <pc:docMk/>
          <pc:sldMk cId="202650929" sldId="766"/>
        </pc:sldMkLst>
      </pc:sldChg>
    </pc:docChg>
  </pc:docChgLst>
  <pc:docChgLst>
    <pc:chgData name="Birgitte Harbo" userId="c83aa625-91c8-4b7b-85d4-8d0119f286a4" providerId="ADAL" clId="{2B8348FA-6C21-4402-A2F8-944FB2313776}"/>
    <pc:docChg chg="sldOrd">
      <pc:chgData name="Birgitte Harbo" userId="c83aa625-91c8-4b7b-85d4-8d0119f286a4" providerId="ADAL" clId="{2B8348FA-6C21-4402-A2F8-944FB2313776}" dt="2024-08-22T14:29:29.275" v="0" actId="20578"/>
      <pc:docMkLst>
        <pc:docMk/>
      </pc:docMkLst>
      <pc:sldChg chg="ord">
        <pc:chgData name="Birgitte Harbo" userId="c83aa625-91c8-4b7b-85d4-8d0119f286a4" providerId="ADAL" clId="{2B8348FA-6C21-4402-A2F8-944FB2313776}" dt="2024-08-22T14:29:29.275" v="0" actId="20578"/>
        <pc:sldMkLst>
          <pc:docMk/>
          <pc:sldMk cId="226745209" sldId="633"/>
        </pc:sldMkLst>
      </pc:sldChg>
    </pc:docChg>
  </pc:docChgLst>
  <pc:docChgLst>
    <pc:chgData name="Kathrine Hemicke Rysgaard" userId="33629d38-663b-4e3d-9d99-1c83ad8e43cf" providerId="ADAL" clId="{445A0BA3-41D7-4DF7-9DD4-43DD181A8EEB}"/>
    <pc:docChg chg="modSld sldOrd">
      <pc:chgData name="Kathrine Hemicke Rysgaard" userId="33629d38-663b-4e3d-9d99-1c83ad8e43cf" providerId="ADAL" clId="{445A0BA3-41D7-4DF7-9DD4-43DD181A8EEB}" dt="2024-08-06T07:30:35.473" v="22"/>
      <pc:docMkLst>
        <pc:docMk/>
      </pc:docMkLst>
      <pc:sldChg chg="ord">
        <pc:chgData name="Kathrine Hemicke Rysgaard" userId="33629d38-663b-4e3d-9d99-1c83ad8e43cf" providerId="ADAL" clId="{445A0BA3-41D7-4DF7-9DD4-43DD181A8EEB}" dt="2024-08-06T07:30:35.473" v="22"/>
        <pc:sldMkLst>
          <pc:docMk/>
          <pc:sldMk cId="3469921780" sldId="610"/>
        </pc:sldMkLst>
      </pc:sldChg>
      <pc:sldChg chg="modSp mod">
        <pc:chgData name="Kathrine Hemicke Rysgaard" userId="33629d38-663b-4e3d-9d99-1c83ad8e43cf" providerId="ADAL" clId="{445A0BA3-41D7-4DF7-9DD4-43DD181A8EEB}" dt="2024-08-06T07:29:44.130" v="20" actId="20577"/>
        <pc:sldMkLst>
          <pc:docMk/>
          <pc:sldMk cId="796209216" sldId="740"/>
        </pc:sldMkLst>
      </pc:sldChg>
    </pc:docChg>
  </pc:docChgLst>
  <pc:docChgLst>
    <pc:chgData name="Christian Leick" userId="05adb669-8f85-4767-9731-b07d04391db9" providerId="ADAL" clId="{DFC77CC4-D6FF-417D-A2E8-593C524A5DF2}"/>
    <pc:docChg chg="undo custSel addSld modSld sldOrd">
      <pc:chgData name="Christian Leick" userId="05adb669-8f85-4767-9731-b07d04391db9" providerId="ADAL" clId="{DFC77CC4-D6FF-417D-A2E8-593C524A5DF2}" dt="2022-10-04T11:02:42.996" v="309" actId="20577"/>
      <pc:docMkLst>
        <pc:docMk/>
      </pc:docMkLst>
      <pc:sldChg chg="modSp mod">
        <pc:chgData name="Christian Leick" userId="05adb669-8f85-4767-9731-b07d04391db9" providerId="ADAL" clId="{DFC77CC4-D6FF-417D-A2E8-593C524A5DF2}" dt="2022-10-04T10:19:46.543" v="7" actId="20577"/>
        <pc:sldMkLst>
          <pc:docMk/>
          <pc:sldMk cId="2421500082" sldId="603"/>
        </pc:sldMkLst>
      </pc:sldChg>
      <pc:sldChg chg="modSp mod">
        <pc:chgData name="Christian Leick" userId="05adb669-8f85-4767-9731-b07d04391db9" providerId="ADAL" clId="{DFC77CC4-D6FF-417D-A2E8-593C524A5DF2}" dt="2022-10-04T10:19:31.791" v="3" actId="20577"/>
        <pc:sldMkLst>
          <pc:docMk/>
          <pc:sldMk cId="3469921780" sldId="610"/>
        </pc:sldMkLst>
      </pc:sldChg>
      <pc:sldChg chg="modSp mod">
        <pc:chgData name="Christian Leick" userId="05adb669-8f85-4767-9731-b07d04391db9" providerId="ADAL" clId="{DFC77CC4-D6FF-417D-A2E8-593C524A5DF2}" dt="2022-10-04T10:19:55.395" v="11" actId="20577"/>
        <pc:sldMkLst>
          <pc:docMk/>
          <pc:sldMk cId="1875650295" sldId="634"/>
        </pc:sldMkLst>
      </pc:sldChg>
      <pc:sldChg chg="modSp mod">
        <pc:chgData name="Christian Leick" userId="05adb669-8f85-4767-9731-b07d04391db9" providerId="ADAL" clId="{DFC77CC4-D6FF-417D-A2E8-593C524A5DF2}" dt="2022-10-04T10:20:29.404" v="23" actId="20577"/>
        <pc:sldMkLst>
          <pc:docMk/>
          <pc:sldMk cId="3592109660" sldId="636"/>
        </pc:sldMkLst>
      </pc:sldChg>
      <pc:sldChg chg="modSp mod">
        <pc:chgData name="Christian Leick" userId="05adb669-8f85-4767-9731-b07d04391db9" providerId="ADAL" clId="{DFC77CC4-D6FF-417D-A2E8-593C524A5DF2}" dt="2022-10-04T10:20:13.737" v="19" actId="20577"/>
        <pc:sldMkLst>
          <pc:docMk/>
          <pc:sldMk cId="1720513518" sldId="637"/>
        </pc:sldMkLst>
      </pc:sldChg>
      <pc:sldChg chg="modSp mod">
        <pc:chgData name="Christian Leick" userId="05adb669-8f85-4767-9731-b07d04391db9" providerId="ADAL" clId="{DFC77CC4-D6FF-417D-A2E8-593C524A5DF2}" dt="2022-10-04T10:20:01.726" v="15" actId="20577"/>
        <pc:sldMkLst>
          <pc:docMk/>
          <pc:sldMk cId="968526983" sldId="638"/>
        </pc:sldMkLst>
      </pc:sldChg>
      <pc:sldChg chg="modSp mod">
        <pc:chgData name="Christian Leick" userId="05adb669-8f85-4767-9731-b07d04391db9" providerId="ADAL" clId="{DFC77CC4-D6FF-417D-A2E8-593C524A5DF2}" dt="2022-10-04T10:20:38.972" v="27" actId="20577"/>
        <pc:sldMkLst>
          <pc:docMk/>
          <pc:sldMk cId="499422676" sldId="639"/>
        </pc:sldMkLst>
      </pc:sldChg>
      <pc:sldChg chg="modSp mod">
        <pc:chgData name="Christian Leick" userId="05adb669-8f85-4767-9731-b07d04391db9" providerId="ADAL" clId="{DFC77CC4-D6FF-417D-A2E8-593C524A5DF2}" dt="2022-10-04T11:02:42.996" v="309" actId="20577"/>
        <pc:sldMkLst>
          <pc:docMk/>
          <pc:sldMk cId="266472045" sldId="731"/>
        </pc:sldMkLst>
      </pc:sldChg>
      <pc:sldChg chg="addSp delSp modSp add mod ord">
        <pc:chgData name="Christian Leick" userId="05adb669-8f85-4767-9731-b07d04391db9" providerId="ADAL" clId="{DFC77CC4-D6FF-417D-A2E8-593C524A5DF2}" dt="2022-10-04T10:57:48.762" v="307" actId="14100"/>
        <pc:sldMkLst>
          <pc:docMk/>
          <pc:sldMk cId="1161622188" sldId="762"/>
        </pc:sldMkLst>
      </pc:sldChg>
    </pc:docChg>
  </pc:docChgLst>
  <pc:docChgLst>
    <pc:chgData name="Christian Leick" userId="05adb669-8f85-4767-9731-b07d04391db9" providerId="ADAL" clId="{46AFC5AB-F3BD-4B9D-A5D3-5E05C4193DDC}"/>
    <pc:docChg chg="modSld">
      <pc:chgData name="Christian Leick" userId="05adb669-8f85-4767-9731-b07d04391db9" providerId="ADAL" clId="{46AFC5AB-F3BD-4B9D-A5D3-5E05C4193DDC}" dt="2023-01-26T10:10:59.521" v="3" actId="20577"/>
      <pc:docMkLst>
        <pc:docMk/>
      </pc:docMkLst>
      <pc:sldChg chg="modNotesTx">
        <pc:chgData name="Christian Leick" userId="05adb669-8f85-4767-9731-b07d04391db9" providerId="ADAL" clId="{46AFC5AB-F3BD-4B9D-A5D3-5E05C4193DDC}" dt="2023-01-26T10:10:59.521" v="3" actId="20577"/>
        <pc:sldMkLst>
          <pc:docMk/>
          <pc:sldMk cId="2076018998" sldId="765"/>
        </pc:sldMkLst>
      </pc:sldChg>
    </pc:docChg>
  </pc:docChgLst>
  <pc:docChgLst>
    <pc:chgData name="Christian Leick" userId="05adb669-8f85-4767-9731-b07d04391db9" providerId="ADAL" clId="{22EFFF70-89A7-4425-BFB7-EE9728A083DC}"/>
    <pc:docChg chg="modSld">
      <pc:chgData name="Christian Leick" userId="05adb669-8f85-4767-9731-b07d04391db9" providerId="ADAL" clId="{22EFFF70-89A7-4425-BFB7-EE9728A083DC}" dt="2023-01-25T10:59:02.619" v="36" actId="20577"/>
      <pc:docMkLst>
        <pc:docMk/>
      </pc:docMkLst>
      <pc:sldChg chg="modSp mod">
        <pc:chgData name="Christian Leick" userId="05adb669-8f85-4767-9731-b07d04391db9" providerId="ADAL" clId="{22EFFF70-89A7-4425-BFB7-EE9728A083DC}" dt="2023-01-25T10:59:02.619" v="36" actId="20577"/>
        <pc:sldMkLst>
          <pc:docMk/>
          <pc:sldMk cId="796209216" sldId="740"/>
        </pc:sldMkLst>
      </pc:sldChg>
    </pc:docChg>
  </pc:docChgLst>
  <pc:docChgLst>
    <pc:chgData name="Clara Porsdal" userId="530946f5-2567-433d-b2b8-acdd11cc71fe" providerId="ADAL" clId="{D4118169-91DE-45D8-B7D2-85262C03719E}"/>
    <pc:docChg chg="custSel modSld sldOrd">
      <pc:chgData name="Clara Porsdal" userId="530946f5-2567-433d-b2b8-acdd11cc71fe" providerId="ADAL" clId="{D4118169-91DE-45D8-B7D2-85262C03719E}" dt="2025-02-11T08:51:23.364" v="28" actId="1076"/>
      <pc:docMkLst>
        <pc:docMk/>
      </pc:docMkLst>
      <pc:sldChg chg="ord">
        <pc:chgData name="Clara Porsdal" userId="530946f5-2567-433d-b2b8-acdd11cc71fe" providerId="ADAL" clId="{D4118169-91DE-45D8-B7D2-85262C03719E}" dt="2025-02-11T08:44:46.600" v="17" actId="20578"/>
        <pc:sldMkLst>
          <pc:docMk/>
          <pc:sldMk cId="3030165297" sldId="291"/>
        </pc:sldMkLst>
      </pc:sldChg>
      <pc:sldChg chg="addSp delSp modSp mod delAnim modAnim">
        <pc:chgData name="Clara Porsdal" userId="530946f5-2567-433d-b2b8-acdd11cc71fe" providerId="ADAL" clId="{D4118169-91DE-45D8-B7D2-85262C03719E}" dt="2025-02-11T08:44:43.132" v="16" actId="1076"/>
        <pc:sldMkLst>
          <pc:docMk/>
          <pc:sldMk cId="3798856261" sldId="658"/>
        </pc:sldMkLst>
        <pc:spChg chg="add del mod">
          <ac:chgData name="Clara Porsdal" userId="530946f5-2567-433d-b2b8-acdd11cc71fe" providerId="ADAL" clId="{D4118169-91DE-45D8-B7D2-85262C03719E}" dt="2025-02-11T08:34:54.592" v="1" actId="478"/>
          <ac:spMkLst>
            <pc:docMk/>
            <pc:sldMk cId="3798856261" sldId="658"/>
            <ac:spMk id="4" creationId="{BA08EF14-49AF-09E6-EE95-609483499EEC}"/>
          </ac:spMkLst>
        </pc:spChg>
        <pc:picChg chg="add del mod">
          <ac:chgData name="Clara Porsdal" userId="530946f5-2567-433d-b2b8-acdd11cc71fe" providerId="ADAL" clId="{D4118169-91DE-45D8-B7D2-85262C03719E}" dt="2025-02-11T08:42:16.647" v="9" actId="478"/>
          <ac:picMkLst>
            <pc:docMk/>
            <pc:sldMk cId="3798856261" sldId="658"/>
            <ac:picMk id="5" creationId="{23E17BF5-4ED2-0EFA-7444-8AE47827D11A}"/>
          </ac:picMkLst>
        </pc:picChg>
        <pc:picChg chg="add del mod">
          <ac:chgData name="Clara Porsdal" userId="530946f5-2567-433d-b2b8-acdd11cc71fe" providerId="ADAL" clId="{D4118169-91DE-45D8-B7D2-85262C03719E}" dt="2025-02-11T08:44:24.768" v="13" actId="478"/>
          <ac:picMkLst>
            <pc:docMk/>
            <pc:sldMk cId="3798856261" sldId="658"/>
            <ac:picMk id="6" creationId="{5A58CCB9-98C9-9560-2969-6BB773FB8C6E}"/>
          </ac:picMkLst>
        </pc:picChg>
        <pc:picChg chg="del">
          <ac:chgData name="Clara Porsdal" userId="530946f5-2567-433d-b2b8-acdd11cc71fe" providerId="ADAL" clId="{D4118169-91DE-45D8-B7D2-85262C03719E}" dt="2025-02-11T08:34:51.909" v="0" actId="478"/>
          <ac:picMkLst>
            <pc:docMk/>
            <pc:sldMk cId="3798856261" sldId="658"/>
            <ac:picMk id="8" creationId="{E68F2D82-5631-4D61-83B7-62EF0ED6082F}"/>
          </ac:picMkLst>
        </pc:picChg>
        <pc:picChg chg="add mod">
          <ac:chgData name="Clara Porsdal" userId="530946f5-2567-433d-b2b8-acdd11cc71fe" providerId="ADAL" clId="{D4118169-91DE-45D8-B7D2-85262C03719E}" dt="2025-02-11T08:44:43.132" v="16" actId="1076"/>
          <ac:picMkLst>
            <pc:docMk/>
            <pc:sldMk cId="3798856261" sldId="658"/>
            <ac:picMk id="9" creationId="{BFEEC711-C72B-01FB-1E87-68DB0FE6EDDC}"/>
          </ac:picMkLst>
        </pc:picChg>
      </pc:sldChg>
      <pc:sldChg chg="addSp delSp modSp mod delAnim modAnim">
        <pc:chgData name="Clara Porsdal" userId="530946f5-2567-433d-b2b8-acdd11cc71fe" providerId="ADAL" clId="{D4118169-91DE-45D8-B7D2-85262C03719E}" dt="2025-02-11T08:51:23.364" v="28" actId="1076"/>
        <pc:sldMkLst>
          <pc:docMk/>
          <pc:sldMk cId="30128704" sldId="661"/>
        </pc:sldMkLst>
        <pc:spChg chg="add del mod">
          <ac:chgData name="Clara Porsdal" userId="530946f5-2567-433d-b2b8-acdd11cc71fe" providerId="ADAL" clId="{D4118169-91DE-45D8-B7D2-85262C03719E}" dt="2025-02-11T08:50:23.222" v="23" actId="478"/>
          <ac:spMkLst>
            <pc:docMk/>
            <pc:sldMk cId="30128704" sldId="661"/>
            <ac:spMk id="3" creationId="{7E83B4C9-C5C3-40F8-146B-5491F6268854}"/>
          </ac:spMkLst>
        </pc:spChg>
        <pc:picChg chg="add mod">
          <ac:chgData name="Clara Porsdal" userId="530946f5-2567-433d-b2b8-acdd11cc71fe" providerId="ADAL" clId="{D4118169-91DE-45D8-B7D2-85262C03719E}" dt="2025-02-11T08:51:23.364" v="28" actId="1076"/>
          <ac:picMkLst>
            <pc:docMk/>
            <pc:sldMk cId="30128704" sldId="661"/>
            <ac:picMk id="4" creationId="{D05ADF0F-4D44-F3FD-51D6-44B55DC56674}"/>
          </ac:picMkLst>
        </pc:picChg>
        <pc:picChg chg="del">
          <ac:chgData name="Clara Porsdal" userId="530946f5-2567-433d-b2b8-acdd11cc71fe" providerId="ADAL" clId="{D4118169-91DE-45D8-B7D2-85262C03719E}" dt="2025-02-11T08:50:16.995" v="22" actId="478"/>
          <ac:picMkLst>
            <pc:docMk/>
            <pc:sldMk cId="30128704" sldId="661"/>
            <ac:picMk id="9" creationId="{15A8A150-FC12-4B1E-9BA9-711A29207054}"/>
          </ac:picMkLst>
        </pc:picChg>
      </pc:sldChg>
      <pc:sldChg chg="addSp delSp modSp mod delAnim modAnim">
        <pc:chgData name="Clara Porsdal" userId="530946f5-2567-433d-b2b8-acdd11cc71fe" providerId="ADAL" clId="{D4118169-91DE-45D8-B7D2-85262C03719E}" dt="2025-02-11T08:49:27.753" v="21" actId="1076"/>
        <pc:sldMkLst>
          <pc:docMk/>
          <pc:sldMk cId="2076018998" sldId="765"/>
        </pc:sldMkLst>
        <pc:picChg chg="add mod">
          <ac:chgData name="Clara Porsdal" userId="530946f5-2567-433d-b2b8-acdd11cc71fe" providerId="ADAL" clId="{D4118169-91DE-45D8-B7D2-85262C03719E}" dt="2025-02-11T08:49:27.753" v="21" actId="1076"/>
          <ac:picMkLst>
            <pc:docMk/>
            <pc:sldMk cId="2076018998" sldId="765"/>
            <ac:picMk id="2" creationId="{CF5EA862-EE25-008A-6DCF-9DD7837E81C9}"/>
          </ac:picMkLst>
        </pc:picChg>
        <pc:picChg chg="del">
          <ac:chgData name="Clara Porsdal" userId="530946f5-2567-433d-b2b8-acdd11cc71fe" providerId="ADAL" clId="{D4118169-91DE-45D8-B7D2-85262C03719E}" dt="2025-02-11T08:48:56.686" v="18" actId="478"/>
          <ac:picMkLst>
            <pc:docMk/>
            <pc:sldMk cId="2076018998" sldId="765"/>
            <ac:picMk id="5" creationId="{385776C9-C765-EDD9-FB8F-93446DD30DF2}"/>
          </ac:picMkLst>
        </pc:picChg>
      </pc:sldChg>
    </pc:docChg>
  </pc:docChgLst>
  <pc:docChgLst>
    <pc:chgData name="Annette Abrahamsen" userId="901f62cf-257c-4b38-907c-3636b74a42eb" providerId="ADAL" clId="{F3253462-5EAE-4D97-B786-1C4C06125213}"/>
    <pc:docChg chg="undo custSel modSld">
      <pc:chgData name="Annette Abrahamsen" userId="901f62cf-257c-4b38-907c-3636b74a42eb" providerId="ADAL" clId="{F3253462-5EAE-4D97-B786-1C4C06125213}" dt="2023-01-17T12:43:02.723" v="173" actId="255"/>
      <pc:docMkLst>
        <pc:docMk/>
      </pc:docMkLst>
      <pc:sldChg chg="addSp delSp modSp mod">
        <pc:chgData name="Annette Abrahamsen" userId="901f62cf-257c-4b38-907c-3636b74a42eb" providerId="ADAL" clId="{F3253462-5EAE-4D97-B786-1C4C06125213}" dt="2023-01-17T12:28:33.799" v="100" actId="255"/>
        <pc:sldMkLst>
          <pc:docMk/>
          <pc:sldMk cId="2421500082" sldId="603"/>
        </pc:sldMkLst>
      </pc:sldChg>
      <pc:sldChg chg="addSp delSp modSp mod">
        <pc:chgData name="Annette Abrahamsen" userId="901f62cf-257c-4b38-907c-3636b74a42eb" providerId="ADAL" clId="{F3253462-5EAE-4D97-B786-1C4C06125213}" dt="2023-01-17T12:23:16.112" v="74" actId="478"/>
        <pc:sldMkLst>
          <pc:docMk/>
          <pc:sldMk cId="3469921780" sldId="610"/>
        </pc:sldMkLst>
      </pc:sldChg>
      <pc:sldChg chg="addSp delSp modSp mod">
        <pc:chgData name="Annette Abrahamsen" userId="901f62cf-257c-4b38-907c-3636b74a42eb" providerId="ADAL" clId="{F3253462-5EAE-4D97-B786-1C4C06125213}" dt="2023-01-17T12:31:35.838" v="127" actId="207"/>
        <pc:sldMkLst>
          <pc:docMk/>
          <pc:sldMk cId="1875650295" sldId="634"/>
        </pc:sldMkLst>
      </pc:sldChg>
      <pc:sldChg chg="addSp delSp modSp mod">
        <pc:chgData name="Annette Abrahamsen" userId="901f62cf-257c-4b38-907c-3636b74a42eb" providerId="ADAL" clId="{F3253462-5EAE-4D97-B786-1C4C06125213}" dt="2023-01-17T12:40:37.839" v="160" actId="255"/>
        <pc:sldMkLst>
          <pc:docMk/>
          <pc:sldMk cId="3592109660" sldId="636"/>
        </pc:sldMkLst>
      </pc:sldChg>
      <pc:sldChg chg="addSp delSp modSp mod">
        <pc:chgData name="Annette Abrahamsen" userId="901f62cf-257c-4b38-907c-3636b74a42eb" providerId="ADAL" clId="{F3253462-5EAE-4D97-B786-1C4C06125213}" dt="2023-01-17T12:38:41.181" v="150" actId="255"/>
        <pc:sldMkLst>
          <pc:docMk/>
          <pc:sldMk cId="1720513518" sldId="637"/>
        </pc:sldMkLst>
      </pc:sldChg>
      <pc:sldChg chg="addSp delSp modSp mod">
        <pc:chgData name="Annette Abrahamsen" userId="901f62cf-257c-4b38-907c-3636b74a42eb" providerId="ADAL" clId="{F3253462-5EAE-4D97-B786-1C4C06125213}" dt="2023-01-17T12:35:40.785" v="139" actId="255"/>
        <pc:sldMkLst>
          <pc:docMk/>
          <pc:sldMk cId="968526983" sldId="638"/>
        </pc:sldMkLst>
      </pc:sldChg>
      <pc:sldChg chg="addSp delSp modSp mod">
        <pc:chgData name="Annette Abrahamsen" userId="901f62cf-257c-4b38-907c-3636b74a42eb" providerId="ADAL" clId="{F3253462-5EAE-4D97-B786-1C4C06125213}" dt="2023-01-17T12:43:02.723" v="173" actId="255"/>
        <pc:sldMkLst>
          <pc:docMk/>
          <pc:sldMk cId="499422676" sldId="639"/>
        </pc:sldMkLst>
      </pc:sldChg>
      <pc:sldChg chg="modSp mod">
        <pc:chgData name="Annette Abrahamsen" userId="901f62cf-257c-4b38-907c-3636b74a42eb" providerId="ADAL" clId="{F3253462-5EAE-4D97-B786-1C4C06125213}" dt="2023-01-13T10:56:16.870" v="59" actId="20577"/>
        <pc:sldMkLst>
          <pc:docMk/>
          <pc:sldMk cId="796209216" sldId="740"/>
        </pc:sldMkLst>
      </pc:sldChg>
      <pc:sldChg chg="addSp delSp modSp mod">
        <pc:chgData name="Annette Abrahamsen" userId="901f62cf-257c-4b38-907c-3636b74a42eb" providerId="ADAL" clId="{F3253462-5EAE-4D97-B786-1C4C06125213}" dt="2023-01-17T12:24:51.420" v="87" actId="207"/>
        <pc:sldMkLst>
          <pc:docMk/>
          <pc:sldMk cId="4258384818" sldId="763"/>
        </pc:sldMkLst>
      </pc:sldChg>
    </pc:docChg>
  </pc:docChgLst>
  <pc:docChgLst>
    <pc:chgData name="Christian Leick" userId="05adb669-8f85-4767-9731-b07d04391db9" providerId="ADAL" clId="{99C965CF-2B18-4D9E-9F00-CF8833F19021}"/>
    <pc:docChg chg="custSel addSld modSld modNotesMaster modHandout">
      <pc:chgData name="Christian Leick" userId="05adb669-8f85-4767-9731-b07d04391db9" providerId="ADAL" clId="{99C965CF-2B18-4D9E-9F00-CF8833F19021}" dt="2022-10-05T14:36:15.208" v="187" actId="20577"/>
      <pc:docMkLst>
        <pc:docMk/>
      </pc:docMkLst>
      <pc:sldChg chg="addSp delSp modSp mod">
        <pc:chgData name="Christian Leick" userId="05adb669-8f85-4767-9731-b07d04391db9" providerId="ADAL" clId="{99C965CF-2B18-4D9E-9F00-CF8833F19021}" dt="2022-10-05T14:09:06.343" v="73"/>
        <pc:sldMkLst>
          <pc:docMk/>
          <pc:sldMk cId="2421500082" sldId="603"/>
        </pc:sldMkLst>
      </pc:sldChg>
      <pc:sldChg chg="addSp delSp modSp mod">
        <pc:chgData name="Christian Leick" userId="05adb669-8f85-4767-9731-b07d04391db9" providerId="ADAL" clId="{99C965CF-2B18-4D9E-9F00-CF8833F19021}" dt="2022-10-05T14:16:46.195" v="180" actId="403"/>
        <pc:sldMkLst>
          <pc:docMk/>
          <pc:sldMk cId="3469921780" sldId="610"/>
        </pc:sldMkLst>
      </pc:sldChg>
      <pc:sldChg chg="addSp delSp modSp mod">
        <pc:chgData name="Christian Leick" userId="05adb669-8f85-4767-9731-b07d04391db9" providerId="ADAL" clId="{99C965CF-2B18-4D9E-9F00-CF8833F19021}" dt="2022-10-05T14:17:26.618" v="181" actId="14100"/>
        <pc:sldMkLst>
          <pc:docMk/>
          <pc:sldMk cId="1875650295" sldId="634"/>
        </pc:sldMkLst>
      </pc:sldChg>
      <pc:sldChg chg="addSp delSp modSp mod">
        <pc:chgData name="Christian Leick" userId="05adb669-8f85-4767-9731-b07d04391db9" providerId="ADAL" clId="{99C965CF-2B18-4D9E-9F00-CF8833F19021}" dt="2022-10-05T14:14:07.133" v="139" actId="207"/>
        <pc:sldMkLst>
          <pc:docMk/>
          <pc:sldMk cId="3592109660" sldId="636"/>
        </pc:sldMkLst>
      </pc:sldChg>
      <pc:sldChg chg="addSp delSp modSp mod">
        <pc:chgData name="Christian Leick" userId="05adb669-8f85-4767-9731-b07d04391db9" providerId="ADAL" clId="{99C965CF-2B18-4D9E-9F00-CF8833F19021}" dt="2022-10-05T14:13:15.495" v="123" actId="207"/>
        <pc:sldMkLst>
          <pc:docMk/>
          <pc:sldMk cId="1720513518" sldId="637"/>
        </pc:sldMkLst>
      </pc:sldChg>
      <pc:sldChg chg="addSp delSp modSp mod">
        <pc:chgData name="Christian Leick" userId="05adb669-8f85-4767-9731-b07d04391db9" providerId="ADAL" clId="{99C965CF-2B18-4D9E-9F00-CF8833F19021}" dt="2022-10-05T14:12:34.462" v="109" actId="207"/>
        <pc:sldMkLst>
          <pc:docMk/>
          <pc:sldMk cId="968526983" sldId="638"/>
        </pc:sldMkLst>
      </pc:sldChg>
      <pc:sldChg chg="addSp delSp modSp mod">
        <pc:chgData name="Christian Leick" userId="05adb669-8f85-4767-9731-b07d04391db9" providerId="ADAL" clId="{99C965CF-2B18-4D9E-9F00-CF8833F19021}" dt="2022-10-05T14:15:04.141" v="155" actId="207"/>
        <pc:sldMkLst>
          <pc:docMk/>
          <pc:sldMk cId="499422676" sldId="639"/>
        </pc:sldMkLst>
      </pc:sldChg>
      <pc:sldChg chg="modSp mod">
        <pc:chgData name="Christian Leick" userId="05adb669-8f85-4767-9731-b07d04391db9" providerId="ADAL" clId="{99C965CF-2B18-4D9E-9F00-CF8833F19021}" dt="2022-10-05T14:06:54.577" v="35" actId="20577"/>
        <pc:sldMkLst>
          <pc:docMk/>
          <pc:sldMk cId="796209216" sldId="740"/>
        </pc:sldMkLst>
      </pc:sldChg>
      <pc:sldChg chg="modSp mod modNotesTx">
        <pc:chgData name="Christian Leick" userId="05adb669-8f85-4767-9731-b07d04391db9" providerId="ADAL" clId="{99C965CF-2B18-4D9E-9F00-CF8833F19021}" dt="2022-10-05T14:36:15.208" v="187" actId="20577"/>
        <pc:sldMkLst>
          <pc:docMk/>
          <pc:sldMk cId="1161622188" sldId="762"/>
        </pc:sldMkLst>
      </pc:sldChg>
      <pc:sldChg chg="add">
        <pc:chgData name="Christian Leick" userId="05adb669-8f85-4767-9731-b07d04391db9" providerId="ADAL" clId="{99C965CF-2B18-4D9E-9F00-CF8833F19021}" dt="2022-10-05T14:15:30.177" v="156" actId="2890"/>
        <pc:sldMkLst>
          <pc:docMk/>
          <pc:sldMk cId="4258384818" sldId="763"/>
        </pc:sldMkLst>
      </pc:sldChg>
    </pc:docChg>
  </pc:docChgLst>
  <pc:docChgLst>
    <pc:chgData name="Clara Porsdal" userId="S::cporsdal@kiap.dk::530946f5-2567-433d-b2b8-acdd11cc71fe" providerId="AD" clId="Web-{DDAF0492-F70C-B169-980C-F46371C3AAED}"/>
    <pc:docChg chg="modSld">
      <pc:chgData name="Clara Porsdal" userId="S::cporsdal@kiap.dk::530946f5-2567-433d-b2b8-acdd11cc71fe" providerId="AD" clId="Web-{DDAF0492-F70C-B169-980C-F46371C3AAED}" dt="2024-11-15T10:56:41.565" v="150"/>
      <pc:docMkLst>
        <pc:docMk/>
      </pc:docMkLst>
      <pc:sldChg chg="modNotes">
        <pc:chgData name="Clara Porsdal" userId="S::cporsdal@kiap.dk::530946f5-2567-433d-b2b8-acdd11cc71fe" providerId="AD" clId="Web-{DDAF0492-F70C-B169-980C-F46371C3AAED}" dt="2024-11-15T10:42:37.799" v="104"/>
        <pc:sldMkLst>
          <pc:docMk/>
          <pc:sldMk cId="2225126415" sldId="290"/>
        </pc:sldMkLst>
      </pc:sldChg>
      <pc:sldChg chg="modNotes">
        <pc:chgData name="Clara Porsdal" userId="S::cporsdal@kiap.dk::530946f5-2567-433d-b2b8-acdd11cc71fe" providerId="AD" clId="Web-{DDAF0492-F70C-B169-980C-F46371C3AAED}" dt="2024-11-15T10:41:56.657" v="101"/>
        <pc:sldMkLst>
          <pc:docMk/>
          <pc:sldMk cId="3030165297" sldId="291"/>
        </pc:sldMkLst>
      </pc:sldChg>
      <pc:sldChg chg="modNotes">
        <pc:chgData name="Clara Porsdal" userId="S::cporsdal@kiap.dk::530946f5-2567-433d-b2b8-acdd11cc71fe" providerId="AD" clId="Web-{DDAF0492-F70C-B169-980C-F46371C3AAED}" dt="2024-11-15T10:40:17.637" v="91"/>
        <pc:sldMkLst>
          <pc:docMk/>
          <pc:sldMk cId="3469921780" sldId="610"/>
        </pc:sldMkLst>
      </pc:sldChg>
      <pc:sldChg chg="modNotes">
        <pc:chgData name="Clara Porsdal" userId="S::cporsdal@kiap.dk::530946f5-2567-433d-b2b8-acdd11cc71fe" providerId="AD" clId="Web-{DDAF0492-F70C-B169-980C-F46371C3AAED}" dt="2024-11-15T10:56:02.016" v="145"/>
        <pc:sldMkLst>
          <pc:docMk/>
          <pc:sldMk cId="2993661866" sldId="619"/>
        </pc:sldMkLst>
      </pc:sldChg>
      <pc:sldChg chg="modNotes">
        <pc:chgData name="Clara Porsdal" userId="S::cporsdal@kiap.dk::530946f5-2567-433d-b2b8-acdd11cc71fe" providerId="AD" clId="Web-{DDAF0492-F70C-B169-980C-F46371C3AAED}" dt="2024-11-15T10:38:16.211" v="73"/>
        <pc:sldMkLst>
          <pc:docMk/>
          <pc:sldMk cId="226745209" sldId="633"/>
        </pc:sldMkLst>
      </pc:sldChg>
      <pc:sldChg chg="modNotes">
        <pc:chgData name="Clara Porsdal" userId="S::cporsdal@kiap.dk::530946f5-2567-433d-b2b8-acdd11cc71fe" providerId="AD" clId="Web-{DDAF0492-F70C-B169-980C-F46371C3AAED}" dt="2024-11-15T10:53:32.823" v="121"/>
        <pc:sldMkLst>
          <pc:docMk/>
          <pc:sldMk cId="499422676" sldId="639"/>
        </pc:sldMkLst>
      </pc:sldChg>
      <pc:sldChg chg="modNotes">
        <pc:chgData name="Clara Porsdal" userId="S::cporsdal@kiap.dk::530946f5-2567-433d-b2b8-acdd11cc71fe" providerId="AD" clId="Web-{DDAF0492-F70C-B169-980C-F46371C3AAED}" dt="2024-11-15T10:44:22.115" v="115"/>
        <pc:sldMkLst>
          <pc:docMk/>
          <pc:sldMk cId="1026476576" sldId="642"/>
        </pc:sldMkLst>
      </pc:sldChg>
      <pc:sldChg chg="modNotes">
        <pc:chgData name="Clara Porsdal" userId="S::cporsdal@kiap.dk::530946f5-2567-433d-b2b8-acdd11cc71fe" providerId="AD" clId="Web-{DDAF0492-F70C-B169-980C-F46371C3AAED}" dt="2024-11-15T10:43:44.239" v="110"/>
        <pc:sldMkLst>
          <pc:docMk/>
          <pc:sldMk cId="2066516660" sldId="645"/>
        </pc:sldMkLst>
      </pc:sldChg>
      <pc:sldChg chg="modNotes">
        <pc:chgData name="Clara Porsdal" userId="S::cporsdal@kiap.dk::530946f5-2567-433d-b2b8-acdd11cc71fe" providerId="AD" clId="Web-{DDAF0492-F70C-B169-980C-F46371C3AAED}" dt="2024-11-15T10:35:49.051" v="66"/>
        <pc:sldMkLst>
          <pc:docMk/>
          <pc:sldMk cId="3798856261" sldId="658"/>
        </pc:sldMkLst>
      </pc:sldChg>
      <pc:sldChg chg="modNotes">
        <pc:chgData name="Clara Porsdal" userId="S::cporsdal@kiap.dk::530946f5-2567-433d-b2b8-acdd11cc71fe" providerId="AD" clId="Web-{DDAF0492-F70C-B169-980C-F46371C3AAED}" dt="2024-11-15T10:44:30.944" v="117"/>
        <pc:sldMkLst>
          <pc:docMk/>
          <pc:sldMk cId="30128704" sldId="661"/>
        </pc:sldMkLst>
      </pc:sldChg>
      <pc:sldChg chg="modNotes">
        <pc:chgData name="Clara Porsdal" userId="S::cporsdal@kiap.dk::530946f5-2567-433d-b2b8-acdd11cc71fe" providerId="AD" clId="Web-{DDAF0492-F70C-B169-980C-F46371C3AAED}" dt="2024-11-15T10:39:12.854" v="78"/>
        <pc:sldMkLst>
          <pc:docMk/>
          <pc:sldMk cId="3154352517" sldId="725"/>
        </pc:sldMkLst>
      </pc:sldChg>
      <pc:sldChg chg="modNotes">
        <pc:chgData name="Clara Porsdal" userId="S::cporsdal@kiap.dk::530946f5-2567-433d-b2b8-acdd11cc71fe" providerId="AD" clId="Web-{DDAF0492-F70C-B169-980C-F46371C3AAED}" dt="2024-11-15T10:35:40.894" v="64"/>
        <pc:sldMkLst>
          <pc:docMk/>
          <pc:sldMk cId="266472045" sldId="731"/>
        </pc:sldMkLst>
      </pc:sldChg>
      <pc:sldChg chg="modNotes">
        <pc:chgData name="Clara Porsdal" userId="S::cporsdal@kiap.dk::530946f5-2567-433d-b2b8-acdd11cc71fe" providerId="AD" clId="Web-{DDAF0492-F70C-B169-980C-F46371C3AAED}" dt="2024-11-15T10:32:52.794" v="48"/>
        <pc:sldMkLst>
          <pc:docMk/>
          <pc:sldMk cId="3702718476" sldId="732"/>
        </pc:sldMkLst>
      </pc:sldChg>
      <pc:sldChg chg="modSp modNotes">
        <pc:chgData name="Clara Porsdal" userId="S::cporsdal@kiap.dk::530946f5-2567-433d-b2b8-acdd11cc71fe" providerId="AD" clId="Web-{DDAF0492-F70C-B169-980C-F46371C3AAED}" dt="2024-11-15T10:29:22.943" v="27"/>
        <pc:sldMkLst>
          <pc:docMk/>
          <pc:sldMk cId="796209216" sldId="740"/>
        </pc:sldMkLst>
        <pc:spChg chg="mod">
          <ac:chgData name="Clara Porsdal" userId="S::cporsdal@kiap.dk::530946f5-2567-433d-b2b8-acdd11cc71fe" providerId="AD" clId="Web-{DDAF0492-F70C-B169-980C-F46371C3AAED}" dt="2024-11-15T10:15:14.457" v="5" actId="20577"/>
          <ac:spMkLst>
            <pc:docMk/>
            <pc:sldMk cId="796209216" sldId="740"/>
            <ac:spMk id="2" creationId="{3DC6C4A8-ECBD-4694-954C-5444D7E1D574}"/>
          </ac:spMkLst>
        </pc:spChg>
      </pc:sldChg>
      <pc:sldChg chg="modNotes">
        <pc:chgData name="Clara Porsdal" userId="S::cporsdal@kiap.dk::530946f5-2567-433d-b2b8-acdd11cc71fe" providerId="AD" clId="Web-{DDAF0492-F70C-B169-980C-F46371C3AAED}" dt="2024-11-15T10:56:41.565" v="150"/>
        <pc:sldMkLst>
          <pc:docMk/>
          <pc:sldMk cId="1028703640" sldId="761"/>
        </pc:sldMkLst>
      </pc:sldChg>
      <pc:sldChg chg="modNotes">
        <pc:chgData name="Clara Porsdal" userId="S::cporsdal@kiap.dk::530946f5-2567-433d-b2b8-acdd11cc71fe" providerId="AD" clId="Web-{DDAF0492-F70C-B169-980C-F46371C3AAED}" dt="2024-11-15T10:40:23.028" v="93"/>
        <pc:sldMkLst>
          <pc:docMk/>
          <pc:sldMk cId="2044786264" sldId="764"/>
        </pc:sldMkLst>
      </pc:sldChg>
      <pc:sldChg chg="modNotes">
        <pc:chgData name="Clara Porsdal" userId="S::cporsdal@kiap.dk::530946f5-2567-433d-b2b8-acdd11cc71fe" providerId="AD" clId="Web-{DDAF0492-F70C-B169-980C-F46371C3AAED}" dt="2024-11-15T10:40:38.607" v="97"/>
        <pc:sldMkLst>
          <pc:docMk/>
          <pc:sldMk cId="2076018998" sldId="765"/>
        </pc:sldMkLst>
      </pc:sldChg>
      <pc:sldChg chg="modNotes">
        <pc:chgData name="Clara Porsdal" userId="S::cporsdal@kiap.dk::530946f5-2567-433d-b2b8-acdd11cc71fe" providerId="AD" clId="Web-{DDAF0492-F70C-B169-980C-F46371C3AAED}" dt="2024-11-15T10:40:13.919" v="89"/>
        <pc:sldMkLst>
          <pc:docMk/>
          <pc:sldMk cId="202650929" sldId="766"/>
        </pc:sldMkLst>
      </pc:sldChg>
    </pc:docChg>
  </pc:docChgLst>
  <pc:docChgLst>
    <pc:chgData name="Louise Søegaard" userId="7d5b8e60-711e-4f6b-83e9-81a9c3611b85" providerId="ADAL" clId="{995C7C50-B9BB-4B2E-A516-11451FBB051F}"/>
    <pc:docChg chg="modSld">
      <pc:chgData name="Louise Søegaard" userId="7d5b8e60-711e-4f6b-83e9-81a9c3611b85" providerId="ADAL" clId="{995C7C50-B9BB-4B2E-A516-11451FBB051F}" dt="2024-11-20T10:15:00.261" v="18" actId="2711"/>
      <pc:docMkLst>
        <pc:docMk/>
      </pc:docMkLst>
      <pc:sldChg chg="modNotesTx">
        <pc:chgData name="Louise Søegaard" userId="7d5b8e60-711e-4f6b-83e9-81a9c3611b85" providerId="ADAL" clId="{995C7C50-B9BB-4B2E-A516-11451FBB051F}" dt="2024-11-20T10:11:02.341" v="13" actId="2711"/>
        <pc:sldMkLst>
          <pc:docMk/>
          <pc:sldMk cId="2225126415" sldId="290"/>
        </pc:sldMkLst>
      </pc:sldChg>
      <pc:sldChg chg="modNotesTx">
        <pc:chgData name="Louise Søegaard" userId="7d5b8e60-711e-4f6b-83e9-81a9c3611b85" providerId="ADAL" clId="{995C7C50-B9BB-4B2E-A516-11451FBB051F}" dt="2024-11-20T10:10:55.511" v="12" actId="2711"/>
        <pc:sldMkLst>
          <pc:docMk/>
          <pc:sldMk cId="3030165297" sldId="291"/>
        </pc:sldMkLst>
      </pc:sldChg>
      <pc:sldChg chg="modNotesTx">
        <pc:chgData name="Louise Søegaard" userId="7d5b8e60-711e-4f6b-83e9-81a9c3611b85" providerId="ADAL" clId="{995C7C50-B9BB-4B2E-A516-11451FBB051F}" dt="2024-11-20T10:10:32.635" v="7" actId="2711"/>
        <pc:sldMkLst>
          <pc:docMk/>
          <pc:sldMk cId="3469921780" sldId="610"/>
        </pc:sldMkLst>
      </pc:sldChg>
      <pc:sldChg chg="modNotesTx">
        <pc:chgData name="Louise Søegaard" userId="7d5b8e60-711e-4f6b-83e9-81a9c3611b85" providerId="ADAL" clId="{995C7C50-B9BB-4B2E-A516-11451FBB051F}" dt="2024-11-20T10:14:54.483" v="17" actId="2711"/>
        <pc:sldMkLst>
          <pc:docMk/>
          <pc:sldMk cId="2993661866" sldId="619"/>
        </pc:sldMkLst>
      </pc:sldChg>
      <pc:sldChg chg="modNotesTx">
        <pc:chgData name="Louise Søegaard" userId="7d5b8e60-711e-4f6b-83e9-81a9c3611b85" providerId="ADAL" clId="{995C7C50-B9BB-4B2E-A516-11451FBB051F}" dt="2024-11-20T10:10:06.058" v="3" actId="2711"/>
        <pc:sldMkLst>
          <pc:docMk/>
          <pc:sldMk cId="226745209" sldId="633"/>
        </pc:sldMkLst>
      </pc:sldChg>
      <pc:sldChg chg="modNotesTx">
        <pc:chgData name="Louise Søegaard" userId="7d5b8e60-711e-4f6b-83e9-81a9c3611b85" providerId="ADAL" clId="{995C7C50-B9BB-4B2E-A516-11451FBB051F}" dt="2024-11-20T10:14:25.648" v="16" actId="2711"/>
        <pc:sldMkLst>
          <pc:docMk/>
          <pc:sldMk cId="1026476576" sldId="642"/>
        </pc:sldMkLst>
      </pc:sldChg>
      <pc:sldChg chg="modNotesTx">
        <pc:chgData name="Louise Søegaard" userId="7d5b8e60-711e-4f6b-83e9-81a9c3611b85" providerId="ADAL" clId="{995C7C50-B9BB-4B2E-A516-11451FBB051F}" dt="2024-11-20T10:11:12.273" v="14" actId="2711"/>
        <pc:sldMkLst>
          <pc:docMk/>
          <pc:sldMk cId="2066516660" sldId="645"/>
        </pc:sldMkLst>
      </pc:sldChg>
      <pc:sldChg chg="modNotesTx">
        <pc:chgData name="Louise Søegaard" userId="7d5b8e60-711e-4f6b-83e9-81a9c3611b85" providerId="ADAL" clId="{995C7C50-B9BB-4B2E-A516-11451FBB051F}" dt="2024-11-20T10:10:11.522" v="4" actId="2711"/>
        <pc:sldMkLst>
          <pc:docMk/>
          <pc:sldMk cId="3154352517" sldId="725"/>
        </pc:sldMkLst>
      </pc:sldChg>
      <pc:sldChg chg="modNotesTx">
        <pc:chgData name="Louise Søegaard" userId="7d5b8e60-711e-4f6b-83e9-81a9c3611b85" providerId="ADAL" clId="{995C7C50-B9BB-4B2E-A516-11451FBB051F}" dt="2024-11-20T10:09:54.305" v="2" actId="2711"/>
        <pc:sldMkLst>
          <pc:docMk/>
          <pc:sldMk cId="266472045" sldId="731"/>
        </pc:sldMkLst>
      </pc:sldChg>
      <pc:sldChg chg="modNotesTx">
        <pc:chgData name="Louise Søegaard" userId="7d5b8e60-711e-4f6b-83e9-81a9c3611b85" providerId="ADAL" clId="{995C7C50-B9BB-4B2E-A516-11451FBB051F}" dt="2024-11-20T10:09:48.069" v="1" actId="2711"/>
        <pc:sldMkLst>
          <pc:docMk/>
          <pc:sldMk cId="3702718476" sldId="732"/>
        </pc:sldMkLst>
      </pc:sldChg>
      <pc:sldChg chg="modNotesTx">
        <pc:chgData name="Louise Søegaard" userId="7d5b8e60-711e-4f6b-83e9-81a9c3611b85" providerId="ADAL" clId="{995C7C50-B9BB-4B2E-A516-11451FBB051F}" dt="2024-11-20T10:09:42.484" v="0" actId="2711"/>
        <pc:sldMkLst>
          <pc:docMk/>
          <pc:sldMk cId="796209216" sldId="740"/>
        </pc:sldMkLst>
      </pc:sldChg>
      <pc:sldChg chg="modNotesTx">
        <pc:chgData name="Louise Søegaard" userId="7d5b8e60-711e-4f6b-83e9-81a9c3611b85" providerId="ADAL" clId="{995C7C50-B9BB-4B2E-A516-11451FBB051F}" dt="2024-11-20T10:15:00.261" v="18" actId="2711"/>
        <pc:sldMkLst>
          <pc:docMk/>
          <pc:sldMk cId="1028703640" sldId="761"/>
        </pc:sldMkLst>
      </pc:sldChg>
      <pc:sldChg chg="modNotesTx">
        <pc:chgData name="Louise Søegaard" userId="7d5b8e60-711e-4f6b-83e9-81a9c3611b85" providerId="ADAL" clId="{995C7C50-B9BB-4B2E-A516-11451FBB051F}" dt="2024-11-20T10:10:43.955" v="10" actId="2711"/>
        <pc:sldMkLst>
          <pc:docMk/>
          <pc:sldMk cId="2044786264" sldId="764"/>
        </pc:sldMkLst>
      </pc:sldChg>
      <pc:sldChg chg="modNotesTx">
        <pc:chgData name="Louise Søegaard" userId="7d5b8e60-711e-4f6b-83e9-81a9c3611b85" providerId="ADAL" clId="{995C7C50-B9BB-4B2E-A516-11451FBB051F}" dt="2024-11-20T10:10:49.829" v="11" actId="2711"/>
        <pc:sldMkLst>
          <pc:docMk/>
          <pc:sldMk cId="2076018998" sldId="765"/>
        </pc:sldMkLst>
      </pc:sldChg>
      <pc:sldChg chg="modNotesTx">
        <pc:chgData name="Louise Søegaard" userId="7d5b8e60-711e-4f6b-83e9-81a9c3611b85" providerId="ADAL" clId="{995C7C50-B9BB-4B2E-A516-11451FBB051F}" dt="2024-11-20T10:10:21.408" v="5" actId="2711"/>
        <pc:sldMkLst>
          <pc:docMk/>
          <pc:sldMk cId="202650929" sldId="7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Diabetes%20-%20behandling%20og%20kvalitet/14.%20Greve%20klyngen/FLP_Diabetes_Behandling_Greveklyng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Diabetes%20-%20behandling%20og%20kvalitet/14.%20Greve%20klyngen/FLP_Diabetes_Behandling_Greveklynge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8"/>
            <c:invertIfNegative val="0"/>
            <c:bubble3D val="0"/>
            <c:spPr>
              <a:solidFill>
                <a:srgbClr val="00B050"/>
              </a:solidFill>
              <a:ln>
                <a:noFill/>
              </a:ln>
              <a:effectLst/>
            </c:spPr>
            <c:extLst>
              <c:ext xmlns:c16="http://schemas.microsoft.com/office/drawing/2014/chart" uri="{C3380CC4-5D6E-409C-BE32-E72D297353CC}">
                <c16:uniqueId val="{00000001-1D2E-41EA-9379-4A368A88D70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Udregnet!$B$3:$B$21</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Gns.</c:v>
                </c:pt>
              </c:strCache>
            </c:strRef>
          </c:cat>
          <c:val>
            <c:numRef>
              <c:f>Udregnet!$K$3:$K$21</c:f>
              <c:numCache>
                <c:formatCode>General</c:formatCode>
                <c:ptCount val="19"/>
                <c:pt idx="0">
                  <c:v>423</c:v>
                </c:pt>
                <c:pt idx="1">
                  <c:v>87</c:v>
                </c:pt>
                <c:pt idx="2">
                  <c:v>114</c:v>
                </c:pt>
                <c:pt idx="3">
                  <c:v>50</c:v>
                </c:pt>
                <c:pt idx="4">
                  <c:v>31</c:v>
                </c:pt>
                <c:pt idx="5">
                  <c:v>127</c:v>
                </c:pt>
                <c:pt idx="6">
                  <c:v>64</c:v>
                </c:pt>
                <c:pt idx="7">
                  <c:v>56</c:v>
                </c:pt>
                <c:pt idx="8">
                  <c:v>103</c:v>
                </c:pt>
                <c:pt idx="9">
                  <c:v>74</c:v>
                </c:pt>
                <c:pt idx="10">
                  <c:v>125</c:v>
                </c:pt>
                <c:pt idx="11">
                  <c:v>105</c:v>
                </c:pt>
                <c:pt idx="12">
                  <c:v>170</c:v>
                </c:pt>
                <c:pt idx="13">
                  <c:v>257</c:v>
                </c:pt>
                <c:pt idx="14">
                  <c:v>107</c:v>
                </c:pt>
                <c:pt idx="15">
                  <c:v>145</c:v>
                </c:pt>
                <c:pt idx="16">
                  <c:v>103</c:v>
                </c:pt>
                <c:pt idx="17">
                  <c:v>82</c:v>
                </c:pt>
                <c:pt idx="18">
                  <c:v>123.5</c:v>
                </c:pt>
              </c:numCache>
            </c:numRef>
          </c:val>
          <c:extLst>
            <c:ext xmlns:c16="http://schemas.microsoft.com/office/drawing/2014/chart" uri="{C3380CC4-5D6E-409C-BE32-E72D297353CC}">
              <c16:uniqueId val="{00000002-1D2E-41EA-9379-4A368A88D703}"/>
            </c:ext>
          </c:extLst>
        </c:ser>
        <c:dLbls>
          <c:showLegendKey val="0"/>
          <c:showVal val="0"/>
          <c:showCatName val="0"/>
          <c:showSerName val="0"/>
          <c:showPercent val="0"/>
          <c:showBubbleSize val="0"/>
        </c:dLbls>
        <c:gapWidth val="219"/>
        <c:overlap val="-27"/>
        <c:axId val="240229376"/>
        <c:axId val="240229792"/>
      </c:barChart>
      <c:catAx>
        <c:axId val="24022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40229792"/>
        <c:crosses val="autoZero"/>
        <c:auto val="1"/>
        <c:lblAlgn val="ctr"/>
        <c:lblOffset val="100"/>
        <c:noMultiLvlLbl val="0"/>
      </c:catAx>
      <c:valAx>
        <c:axId val="24022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4022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Udregnet!$N$2</c:f>
              <c:strCache>
                <c:ptCount val="1"/>
                <c:pt idx="0">
                  <c:v>Prævalens</c:v>
                </c:pt>
              </c:strCache>
            </c:strRef>
          </c:tx>
          <c:spPr>
            <a:solidFill>
              <a:schemeClr val="accent1"/>
            </a:solidFill>
            <a:ln>
              <a:noFill/>
            </a:ln>
            <a:effectLst/>
          </c:spPr>
          <c:invertIfNegative val="0"/>
          <c:dPt>
            <c:idx val="18"/>
            <c:invertIfNegative val="0"/>
            <c:bubble3D val="0"/>
            <c:spPr>
              <a:solidFill>
                <a:srgbClr val="00B050"/>
              </a:solidFill>
              <a:ln>
                <a:noFill/>
              </a:ln>
              <a:effectLst/>
            </c:spPr>
            <c:extLst>
              <c:ext xmlns:c16="http://schemas.microsoft.com/office/drawing/2014/chart" uri="{C3380CC4-5D6E-409C-BE32-E72D297353CC}">
                <c16:uniqueId val="{00000001-8E3E-4DD8-AC36-8B6857C9A2D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Udregnet!$B$3:$B$21</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Gns.</c:v>
                </c:pt>
              </c:strCache>
            </c:strRef>
          </c:cat>
          <c:val>
            <c:numRef>
              <c:f>Udregnet!$N$3:$N$21</c:f>
              <c:numCache>
                <c:formatCode>General</c:formatCode>
                <c:ptCount val="19"/>
                <c:pt idx="0">
                  <c:v>6.7</c:v>
                </c:pt>
                <c:pt idx="1">
                  <c:v>5.0999999999999996</c:v>
                </c:pt>
                <c:pt idx="2">
                  <c:v>5.2</c:v>
                </c:pt>
                <c:pt idx="3">
                  <c:v>2.7</c:v>
                </c:pt>
                <c:pt idx="4">
                  <c:v>2.2000000000000002</c:v>
                </c:pt>
                <c:pt idx="5">
                  <c:v>7.9</c:v>
                </c:pt>
                <c:pt idx="6">
                  <c:v>3.8</c:v>
                </c:pt>
                <c:pt idx="7">
                  <c:v>3.2</c:v>
                </c:pt>
                <c:pt idx="8">
                  <c:v>4.7</c:v>
                </c:pt>
                <c:pt idx="9">
                  <c:v>3.4</c:v>
                </c:pt>
                <c:pt idx="10">
                  <c:v>7.4</c:v>
                </c:pt>
                <c:pt idx="11">
                  <c:v>5.3</c:v>
                </c:pt>
                <c:pt idx="12">
                  <c:v>4.7</c:v>
                </c:pt>
                <c:pt idx="13">
                  <c:v>5.5</c:v>
                </c:pt>
                <c:pt idx="14">
                  <c:v>3.6</c:v>
                </c:pt>
                <c:pt idx="15">
                  <c:v>3</c:v>
                </c:pt>
                <c:pt idx="16">
                  <c:v>5.2</c:v>
                </c:pt>
                <c:pt idx="17">
                  <c:v>4.0999999999999996</c:v>
                </c:pt>
                <c:pt idx="18" formatCode="0.0">
                  <c:v>4.7598655332633877</c:v>
                </c:pt>
              </c:numCache>
            </c:numRef>
          </c:val>
          <c:extLst>
            <c:ext xmlns:c16="http://schemas.microsoft.com/office/drawing/2014/chart" uri="{C3380CC4-5D6E-409C-BE32-E72D297353CC}">
              <c16:uniqueId val="{00000002-8E3E-4DD8-AC36-8B6857C9A2DC}"/>
            </c:ext>
          </c:extLst>
        </c:ser>
        <c:dLbls>
          <c:showLegendKey val="0"/>
          <c:showVal val="0"/>
          <c:showCatName val="0"/>
          <c:showSerName val="0"/>
          <c:showPercent val="0"/>
          <c:showBubbleSize val="0"/>
        </c:dLbls>
        <c:gapWidth val="219"/>
        <c:overlap val="-27"/>
        <c:axId val="389837840"/>
        <c:axId val="389837008"/>
      </c:barChart>
      <c:catAx>
        <c:axId val="38983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89837008"/>
        <c:crosses val="autoZero"/>
        <c:auto val="1"/>
        <c:lblAlgn val="ctr"/>
        <c:lblOffset val="100"/>
        <c:noMultiLvlLbl val="0"/>
      </c:catAx>
      <c:valAx>
        <c:axId val="38983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8983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Pt>
            <c:idx val="18"/>
            <c:invertIfNegative val="0"/>
            <c:bubble3D val="0"/>
            <c:spPr>
              <a:solidFill>
                <a:srgbClr val="00B050"/>
              </a:solidFill>
              <a:ln/>
            </c:spPr>
            <c:extLst>
              <c:ext xmlns:c16="http://schemas.microsoft.com/office/drawing/2014/chart" uri="{C3380CC4-5D6E-409C-BE32-E72D297353CC}">
                <c16:uniqueId val="{00000001-D020-4B33-8008-739C347E2F68}"/>
              </c:ext>
            </c:extLst>
          </c:dPt>
          <c:dLbls>
            <c:spPr>
              <a:noFill/>
              <a:ln>
                <a:noFill/>
              </a:ln>
              <a:effectLst/>
            </c:spPr>
            <c:txPr>
              <a:bodyPr wrap="square" lIns="38100" tIns="19050" rIns="38100" bIns="19050" anchor="ctr">
                <a:spAutoFit/>
              </a:bodyPr>
              <a:lstStyle/>
              <a:p>
                <a:pPr>
                  <a:defRPr sz="1400"/>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Udregnet!$B$3:$B$21</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Gns.</c:v>
                </c:pt>
              </c:strCache>
            </c:strRef>
          </c:cat>
          <c:val>
            <c:numRef>
              <c:f>Udregnet!$C$3:$C$21</c:f>
              <c:numCache>
                <c:formatCode>General</c:formatCode>
                <c:ptCount val="19"/>
                <c:pt idx="0">
                  <c:v>19.399999999999999</c:v>
                </c:pt>
                <c:pt idx="1">
                  <c:v>28.7</c:v>
                </c:pt>
                <c:pt idx="2">
                  <c:v>14.9</c:v>
                </c:pt>
                <c:pt idx="3">
                  <c:v>14</c:v>
                </c:pt>
                <c:pt idx="4">
                  <c:v>19.399999999999999</c:v>
                </c:pt>
                <c:pt idx="5">
                  <c:v>23.6</c:v>
                </c:pt>
                <c:pt idx="6">
                  <c:v>14.1</c:v>
                </c:pt>
                <c:pt idx="7">
                  <c:v>21.4</c:v>
                </c:pt>
                <c:pt idx="8">
                  <c:v>14.6</c:v>
                </c:pt>
                <c:pt idx="9">
                  <c:v>25.7</c:v>
                </c:pt>
                <c:pt idx="10">
                  <c:v>18.399999999999999</c:v>
                </c:pt>
                <c:pt idx="11">
                  <c:v>21</c:v>
                </c:pt>
                <c:pt idx="12">
                  <c:v>19.399999999999999</c:v>
                </c:pt>
                <c:pt idx="13">
                  <c:v>13.6</c:v>
                </c:pt>
                <c:pt idx="14">
                  <c:v>24.3</c:v>
                </c:pt>
                <c:pt idx="15">
                  <c:v>17.899999999999999</c:v>
                </c:pt>
                <c:pt idx="16">
                  <c:v>20.399999999999999</c:v>
                </c:pt>
                <c:pt idx="17">
                  <c:v>17.100000000000001</c:v>
                </c:pt>
                <c:pt idx="18">
                  <c:v>19</c:v>
                </c:pt>
              </c:numCache>
            </c:numRef>
          </c:val>
          <c:extLst>
            <c:ext xmlns:c16="http://schemas.microsoft.com/office/drawing/2014/chart" uri="{C3380CC4-5D6E-409C-BE32-E72D297353CC}">
              <c16:uniqueId val="{00000000-D020-4B33-8008-739C347E2F68}"/>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txPr>
          <a:bodyPr/>
          <a:lstStyle/>
          <a:p>
            <a:pPr>
              <a:defRPr sz="1200"/>
            </a:pPr>
            <a:endParaRPr lang="da-DK"/>
          </a:p>
        </c:tx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crossAx val="11043865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Pt>
            <c:idx val="18"/>
            <c:invertIfNegative val="0"/>
            <c:bubble3D val="0"/>
            <c:spPr>
              <a:solidFill>
                <a:srgbClr val="00B050"/>
              </a:solidFill>
              <a:ln/>
            </c:spPr>
            <c:extLst>
              <c:ext xmlns:c16="http://schemas.microsoft.com/office/drawing/2014/chart" uri="{C3380CC4-5D6E-409C-BE32-E72D297353CC}">
                <c16:uniqueId val="{00000001-5BA1-40BB-90DE-CA9019731922}"/>
              </c:ext>
            </c:extLst>
          </c:dPt>
          <c:dLbls>
            <c:spPr>
              <a:noFill/>
              <a:ln>
                <a:noFill/>
              </a:ln>
              <a:effectLst/>
            </c:spPr>
            <c:txPr>
              <a:bodyPr wrap="square" lIns="38100" tIns="19050" rIns="38100" bIns="19050" anchor="ctr">
                <a:spAutoFit/>
              </a:bodyPr>
              <a:lstStyle/>
              <a:p>
                <a:pPr>
                  <a:defRPr sz="1400"/>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Udregnet!$B$3:$B$21</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Gns.</c:v>
                </c:pt>
              </c:strCache>
            </c:strRef>
          </c:cat>
          <c:val>
            <c:numRef>
              <c:f>Udregnet!$D$3:$D$21</c:f>
              <c:numCache>
                <c:formatCode>General</c:formatCode>
                <c:ptCount val="19"/>
                <c:pt idx="0">
                  <c:v>13.9</c:v>
                </c:pt>
                <c:pt idx="1">
                  <c:v>14.9</c:v>
                </c:pt>
                <c:pt idx="2">
                  <c:v>6.1</c:v>
                </c:pt>
                <c:pt idx="3">
                  <c:v>8</c:v>
                </c:pt>
                <c:pt idx="4">
                  <c:v>0</c:v>
                </c:pt>
                <c:pt idx="5">
                  <c:v>13.4</c:v>
                </c:pt>
                <c:pt idx="6">
                  <c:v>6.3</c:v>
                </c:pt>
                <c:pt idx="7">
                  <c:v>26.8</c:v>
                </c:pt>
                <c:pt idx="8">
                  <c:v>9.6999999999999993</c:v>
                </c:pt>
                <c:pt idx="9">
                  <c:v>5.4</c:v>
                </c:pt>
                <c:pt idx="10">
                  <c:v>8.8000000000000007</c:v>
                </c:pt>
                <c:pt idx="11">
                  <c:v>6.7</c:v>
                </c:pt>
                <c:pt idx="12">
                  <c:v>11.2</c:v>
                </c:pt>
                <c:pt idx="13">
                  <c:v>5.8</c:v>
                </c:pt>
                <c:pt idx="14">
                  <c:v>18.7</c:v>
                </c:pt>
                <c:pt idx="15">
                  <c:v>9.6999999999999993</c:v>
                </c:pt>
                <c:pt idx="16">
                  <c:v>16.5</c:v>
                </c:pt>
                <c:pt idx="17">
                  <c:v>6.1</c:v>
                </c:pt>
                <c:pt idx="18">
                  <c:v>10.8</c:v>
                </c:pt>
              </c:numCache>
            </c:numRef>
          </c:val>
          <c:extLst>
            <c:ext xmlns:c16="http://schemas.microsoft.com/office/drawing/2014/chart" uri="{C3380CC4-5D6E-409C-BE32-E72D297353CC}">
              <c16:uniqueId val="{00000000-5BA1-40BB-90DE-CA9019731922}"/>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txPr>
          <a:bodyPr/>
          <a:lstStyle/>
          <a:p>
            <a:pPr>
              <a:defRPr sz="1200"/>
            </a:pPr>
            <a:endParaRPr lang="da-DK"/>
          </a:p>
        </c:tx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txPr>
          <a:bodyPr/>
          <a:lstStyle/>
          <a:p>
            <a:pPr>
              <a:defRPr sz="1200"/>
            </a:pPr>
            <a:endParaRPr lang="da-DK"/>
          </a:p>
        </c:txPr>
        <c:crossAx val="11043865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a-DK"/>
              <a:t>3. Blodtryk</a:t>
            </a:r>
          </a:p>
        </c:rich>
      </c:tx>
      <c:overlay val="0"/>
    </c:title>
    <c:autoTitleDeleted val="0"/>
    <c:plotArea>
      <c:layout/>
      <c:barChart>
        <c:barDir val="col"/>
        <c:grouping val="clustered"/>
        <c:varyColors val="0"/>
        <c:ser>
          <c:idx val="0"/>
          <c:order val="0"/>
          <c:spPr>
            <a:ln/>
          </c:spPr>
          <c:invertIfNegative val="0"/>
          <c:dPt>
            <c:idx val="18"/>
            <c:invertIfNegative val="0"/>
            <c:bubble3D val="0"/>
            <c:spPr>
              <a:solidFill>
                <a:srgbClr val="00B050"/>
              </a:solidFill>
              <a:ln/>
            </c:spPr>
            <c:extLst>
              <c:ext xmlns:c16="http://schemas.microsoft.com/office/drawing/2014/chart" uri="{C3380CC4-5D6E-409C-BE32-E72D297353CC}">
                <c16:uniqueId val="{00000001-923C-4F8C-AA90-C77E9C69604C}"/>
              </c:ext>
            </c:extLst>
          </c:dPt>
          <c:dLbls>
            <c:spPr>
              <a:noFill/>
              <a:ln>
                <a:noFill/>
              </a:ln>
              <a:effectLst/>
            </c:spPr>
            <c:txPr>
              <a:bodyPr wrap="square" lIns="38100" tIns="19050" rIns="38100" bIns="19050" anchor="ctr">
                <a:spAutoFit/>
              </a:bodyPr>
              <a:lstStyle/>
              <a:p>
                <a:pPr>
                  <a:defRPr sz="1400"/>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Udregnet!$B$3:$B$21</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Gns.</c:v>
                </c:pt>
              </c:strCache>
            </c:strRef>
          </c:cat>
          <c:val>
            <c:numRef>
              <c:f>Udregnet!$E$3:$E$21</c:f>
              <c:numCache>
                <c:formatCode>General</c:formatCode>
                <c:ptCount val="19"/>
                <c:pt idx="0">
                  <c:v>3.8</c:v>
                </c:pt>
                <c:pt idx="1">
                  <c:v>25.3</c:v>
                </c:pt>
                <c:pt idx="2">
                  <c:v>11.4</c:v>
                </c:pt>
                <c:pt idx="3">
                  <c:v>6</c:v>
                </c:pt>
                <c:pt idx="4">
                  <c:v>0</c:v>
                </c:pt>
                <c:pt idx="5">
                  <c:v>20.5</c:v>
                </c:pt>
                <c:pt idx="6">
                  <c:v>3.1</c:v>
                </c:pt>
                <c:pt idx="7">
                  <c:v>12.5</c:v>
                </c:pt>
                <c:pt idx="8">
                  <c:v>20.399999999999999</c:v>
                </c:pt>
                <c:pt idx="9">
                  <c:v>5.4</c:v>
                </c:pt>
                <c:pt idx="10">
                  <c:v>8</c:v>
                </c:pt>
                <c:pt idx="11">
                  <c:v>29.5</c:v>
                </c:pt>
                <c:pt idx="12">
                  <c:v>8.1999999999999993</c:v>
                </c:pt>
                <c:pt idx="13">
                  <c:v>9.3000000000000007</c:v>
                </c:pt>
                <c:pt idx="14">
                  <c:v>8.4</c:v>
                </c:pt>
                <c:pt idx="15">
                  <c:v>14.5</c:v>
                </c:pt>
                <c:pt idx="16">
                  <c:v>2.9</c:v>
                </c:pt>
                <c:pt idx="17">
                  <c:v>11</c:v>
                </c:pt>
                <c:pt idx="18">
                  <c:v>10.6</c:v>
                </c:pt>
              </c:numCache>
            </c:numRef>
          </c:val>
          <c:extLst>
            <c:ext xmlns:c16="http://schemas.microsoft.com/office/drawing/2014/chart" uri="{C3380CC4-5D6E-409C-BE32-E72D297353CC}">
              <c16:uniqueId val="{00000000-923C-4F8C-AA90-C77E9C69604C}"/>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txPr>
          <a:bodyPr/>
          <a:lstStyle/>
          <a:p>
            <a:pPr>
              <a:defRPr sz="1200"/>
            </a:pPr>
            <a:endParaRPr lang="da-DK"/>
          </a:p>
        </c:tx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txPr>
          <a:bodyPr/>
          <a:lstStyle/>
          <a:p>
            <a:pPr>
              <a:defRPr sz="1200"/>
            </a:pPr>
            <a:endParaRPr lang="da-DK"/>
          </a:p>
        </c:txPr>
        <c:crossAx val="11043865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Pt>
            <c:idx val="18"/>
            <c:invertIfNegative val="0"/>
            <c:bubble3D val="0"/>
            <c:spPr>
              <a:solidFill>
                <a:srgbClr val="00B050"/>
              </a:solidFill>
              <a:ln/>
            </c:spPr>
            <c:extLst>
              <c:ext xmlns:c16="http://schemas.microsoft.com/office/drawing/2014/chart" uri="{C3380CC4-5D6E-409C-BE32-E72D297353CC}">
                <c16:uniqueId val="{00000001-D72D-48E4-A2D8-A1F4936AA646}"/>
              </c:ext>
            </c:extLst>
          </c:dPt>
          <c:dLbls>
            <c:spPr>
              <a:noFill/>
              <a:ln>
                <a:noFill/>
              </a:ln>
              <a:effectLst/>
            </c:spPr>
            <c:txPr>
              <a:bodyPr wrap="square" lIns="38100" tIns="19050" rIns="38100" bIns="19050" anchor="ctr">
                <a:spAutoFit/>
              </a:bodyPr>
              <a:lstStyle/>
              <a:p>
                <a:pPr>
                  <a:defRPr sz="1400"/>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Udregnet!$B$3:$B$21</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Gns.</c:v>
                </c:pt>
              </c:strCache>
            </c:strRef>
          </c:cat>
          <c:val>
            <c:numRef>
              <c:f>Udregnet!$F$3:$F$21</c:f>
              <c:numCache>
                <c:formatCode>General</c:formatCode>
                <c:ptCount val="19"/>
                <c:pt idx="0">
                  <c:v>12.5</c:v>
                </c:pt>
                <c:pt idx="1">
                  <c:v>20.7</c:v>
                </c:pt>
                <c:pt idx="2">
                  <c:v>7.9</c:v>
                </c:pt>
                <c:pt idx="3">
                  <c:v>8</c:v>
                </c:pt>
                <c:pt idx="4">
                  <c:v>12.9</c:v>
                </c:pt>
                <c:pt idx="5">
                  <c:v>16.5</c:v>
                </c:pt>
                <c:pt idx="6">
                  <c:v>6.3</c:v>
                </c:pt>
                <c:pt idx="7">
                  <c:v>12.5</c:v>
                </c:pt>
                <c:pt idx="8">
                  <c:v>7.8</c:v>
                </c:pt>
                <c:pt idx="9">
                  <c:v>17.600000000000001</c:v>
                </c:pt>
                <c:pt idx="10">
                  <c:v>7.2</c:v>
                </c:pt>
                <c:pt idx="11">
                  <c:v>12.4</c:v>
                </c:pt>
                <c:pt idx="12">
                  <c:v>12.4</c:v>
                </c:pt>
                <c:pt idx="13">
                  <c:v>8.6</c:v>
                </c:pt>
                <c:pt idx="14">
                  <c:v>15.9</c:v>
                </c:pt>
                <c:pt idx="15">
                  <c:v>13.8</c:v>
                </c:pt>
                <c:pt idx="16">
                  <c:v>11.7</c:v>
                </c:pt>
                <c:pt idx="17">
                  <c:v>6.1</c:v>
                </c:pt>
                <c:pt idx="18">
                  <c:v>11.7</c:v>
                </c:pt>
              </c:numCache>
            </c:numRef>
          </c:val>
          <c:extLst>
            <c:ext xmlns:c16="http://schemas.microsoft.com/office/drawing/2014/chart" uri="{C3380CC4-5D6E-409C-BE32-E72D297353CC}">
              <c16:uniqueId val="{00000000-D72D-48E4-A2D8-A1F4936AA646}"/>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txPr>
          <a:bodyPr/>
          <a:lstStyle/>
          <a:p>
            <a:pPr>
              <a:defRPr sz="1200"/>
            </a:pPr>
            <a:endParaRPr lang="da-DK"/>
          </a:p>
        </c:tx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txPr>
          <a:bodyPr/>
          <a:lstStyle/>
          <a:p>
            <a:pPr>
              <a:defRPr sz="1200"/>
            </a:pPr>
            <a:endParaRPr lang="da-DK"/>
          </a:p>
        </c:txPr>
        <c:crossAx val="11043865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Pt>
            <c:idx val="18"/>
            <c:invertIfNegative val="0"/>
            <c:bubble3D val="0"/>
            <c:spPr>
              <a:solidFill>
                <a:srgbClr val="00B050"/>
              </a:solidFill>
              <a:ln/>
            </c:spPr>
            <c:extLst>
              <c:ext xmlns:c16="http://schemas.microsoft.com/office/drawing/2014/chart" uri="{C3380CC4-5D6E-409C-BE32-E72D297353CC}">
                <c16:uniqueId val="{00000001-47A2-4E5F-AB43-190887C0786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Udregnet!$B$3:$B$21</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Gns.</c:v>
                </c:pt>
              </c:strCache>
            </c:strRef>
          </c:cat>
          <c:val>
            <c:numRef>
              <c:f>Udregnet!$G$3:$G$21</c:f>
              <c:numCache>
                <c:formatCode>General</c:formatCode>
                <c:ptCount val="19"/>
                <c:pt idx="0">
                  <c:v>8.5</c:v>
                </c:pt>
                <c:pt idx="1">
                  <c:v>4.5999999999999996</c:v>
                </c:pt>
                <c:pt idx="2">
                  <c:v>3.5</c:v>
                </c:pt>
                <c:pt idx="3">
                  <c:v>8</c:v>
                </c:pt>
                <c:pt idx="4">
                  <c:v>0</c:v>
                </c:pt>
                <c:pt idx="5">
                  <c:v>2.4</c:v>
                </c:pt>
                <c:pt idx="6">
                  <c:v>0</c:v>
                </c:pt>
                <c:pt idx="7">
                  <c:v>10.7</c:v>
                </c:pt>
                <c:pt idx="8">
                  <c:v>3.9</c:v>
                </c:pt>
                <c:pt idx="9">
                  <c:v>27</c:v>
                </c:pt>
                <c:pt idx="10">
                  <c:v>4</c:v>
                </c:pt>
                <c:pt idx="11">
                  <c:v>7.6</c:v>
                </c:pt>
                <c:pt idx="12">
                  <c:v>8.8000000000000007</c:v>
                </c:pt>
                <c:pt idx="13">
                  <c:v>5.8</c:v>
                </c:pt>
                <c:pt idx="14">
                  <c:v>9.3000000000000007</c:v>
                </c:pt>
                <c:pt idx="15">
                  <c:v>3.4</c:v>
                </c:pt>
                <c:pt idx="16">
                  <c:v>28.2</c:v>
                </c:pt>
                <c:pt idx="17">
                  <c:v>8.5</c:v>
                </c:pt>
                <c:pt idx="18">
                  <c:v>7.9</c:v>
                </c:pt>
              </c:numCache>
            </c:numRef>
          </c:val>
          <c:extLst>
            <c:ext xmlns:c16="http://schemas.microsoft.com/office/drawing/2014/chart" uri="{C3380CC4-5D6E-409C-BE32-E72D297353CC}">
              <c16:uniqueId val="{00000000-47A2-4E5F-AB43-190887C07867}"/>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txPr>
          <a:bodyPr/>
          <a:lstStyle/>
          <a:p>
            <a:pPr>
              <a:defRPr sz="1200"/>
            </a:pPr>
            <a:endParaRPr lang="da-DK"/>
          </a:p>
        </c:tx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txPr>
          <a:bodyPr/>
          <a:lstStyle/>
          <a:p>
            <a:pPr>
              <a:defRPr sz="1200"/>
            </a:pPr>
            <a:endParaRPr lang="da-DK"/>
          </a:p>
        </c:txPr>
        <c:crossAx val="110438656"/>
        <c:crosses val="autoZero"/>
        <c:crossBetween val="between"/>
      </c:valAx>
    </c:plotArea>
    <c:plotVisOnly val="1"/>
    <c:dispBlanksAs val="gap"/>
    <c:showDLblsOverMax val="0"/>
  </c:chart>
  <c:txPr>
    <a:bodyPr/>
    <a:lstStyle/>
    <a:p>
      <a:pPr>
        <a:defRPr sz="1400"/>
      </a:pPr>
      <a:endParaRPr lang="da-DK"/>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Pt>
            <c:idx val="18"/>
            <c:invertIfNegative val="0"/>
            <c:bubble3D val="0"/>
            <c:spPr>
              <a:solidFill>
                <a:srgbClr val="00B050"/>
              </a:solidFill>
              <a:ln/>
            </c:spPr>
            <c:extLst>
              <c:ext xmlns:c16="http://schemas.microsoft.com/office/drawing/2014/chart" uri="{C3380CC4-5D6E-409C-BE32-E72D297353CC}">
                <c16:uniqueId val="{00000001-B4BA-4144-8AEF-F1DB47430C0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Udregnet!$B$3:$B$21</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Gns.</c:v>
                </c:pt>
              </c:strCache>
            </c:strRef>
          </c:cat>
          <c:val>
            <c:numRef>
              <c:f>Udregnet!$H$3:$H$21</c:f>
              <c:numCache>
                <c:formatCode>General</c:formatCode>
                <c:ptCount val="19"/>
                <c:pt idx="0">
                  <c:v>0.2</c:v>
                </c:pt>
                <c:pt idx="1">
                  <c:v>6.9</c:v>
                </c:pt>
                <c:pt idx="2">
                  <c:v>0</c:v>
                </c:pt>
                <c:pt idx="3">
                  <c:v>2</c:v>
                </c:pt>
                <c:pt idx="4">
                  <c:v>0</c:v>
                </c:pt>
                <c:pt idx="5">
                  <c:v>0</c:v>
                </c:pt>
                <c:pt idx="6">
                  <c:v>0</c:v>
                </c:pt>
                <c:pt idx="7">
                  <c:v>0</c:v>
                </c:pt>
                <c:pt idx="8">
                  <c:v>0</c:v>
                </c:pt>
                <c:pt idx="9">
                  <c:v>0</c:v>
                </c:pt>
                <c:pt idx="10">
                  <c:v>8.8000000000000007</c:v>
                </c:pt>
                <c:pt idx="11">
                  <c:v>0</c:v>
                </c:pt>
                <c:pt idx="12">
                  <c:v>1.2</c:v>
                </c:pt>
                <c:pt idx="13">
                  <c:v>0</c:v>
                </c:pt>
                <c:pt idx="14">
                  <c:v>0</c:v>
                </c:pt>
                <c:pt idx="15">
                  <c:v>0</c:v>
                </c:pt>
                <c:pt idx="16">
                  <c:v>0</c:v>
                </c:pt>
                <c:pt idx="17">
                  <c:v>1.2</c:v>
                </c:pt>
                <c:pt idx="18">
                  <c:v>1</c:v>
                </c:pt>
              </c:numCache>
            </c:numRef>
          </c:val>
          <c:extLst>
            <c:ext xmlns:c16="http://schemas.microsoft.com/office/drawing/2014/chart" uri="{C3380CC4-5D6E-409C-BE32-E72D297353CC}">
              <c16:uniqueId val="{00000000-B4BA-4144-8AEF-F1DB47430C00}"/>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crossAx val="110438656"/>
        <c:crosses val="autoZero"/>
        <c:crossBetween val="between"/>
      </c:valAx>
    </c:plotArea>
    <c:plotVisOnly val="1"/>
    <c:dispBlanksAs val="gap"/>
    <c:showDLblsOverMax val="0"/>
  </c:chart>
  <c:txPr>
    <a:bodyPr/>
    <a:lstStyle/>
    <a:p>
      <a:pPr>
        <a:defRPr sz="1200"/>
      </a:pPr>
      <a:endParaRPr lang="da-DK"/>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Pt>
            <c:idx val="18"/>
            <c:invertIfNegative val="0"/>
            <c:bubble3D val="0"/>
            <c:spPr>
              <a:solidFill>
                <a:srgbClr val="00B050"/>
              </a:solidFill>
              <a:ln/>
            </c:spPr>
            <c:extLst>
              <c:ext xmlns:c16="http://schemas.microsoft.com/office/drawing/2014/chart" uri="{C3380CC4-5D6E-409C-BE32-E72D297353CC}">
                <c16:uniqueId val="{00000001-AD8A-4857-868E-A746DAD88C2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Udregnet!$B$3:$B$21</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Gns.</c:v>
                </c:pt>
              </c:strCache>
            </c:strRef>
          </c:cat>
          <c:val>
            <c:numRef>
              <c:f>Udregnet!$I$3:$I$21</c:f>
              <c:numCache>
                <c:formatCode>General</c:formatCode>
                <c:ptCount val="19"/>
                <c:pt idx="0">
                  <c:v>11.6</c:v>
                </c:pt>
                <c:pt idx="1">
                  <c:v>20.7</c:v>
                </c:pt>
                <c:pt idx="2">
                  <c:v>7.9</c:v>
                </c:pt>
                <c:pt idx="3">
                  <c:v>12</c:v>
                </c:pt>
                <c:pt idx="4">
                  <c:v>16.100000000000001</c:v>
                </c:pt>
                <c:pt idx="5">
                  <c:v>16.5</c:v>
                </c:pt>
                <c:pt idx="6">
                  <c:v>1.6</c:v>
                </c:pt>
                <c:pt idx="7">
                  <c:v>17.899999999999999</c:v>
                </c:pt>
                <c:pt idx="8">
                  <c:v>13.6</c:v>
                </c:pt>
                <c:pt idx="9">
                  <c:v>5.4</c:v>
                </c:pt>
                <c:pt idx="10">
                  <c:v>16.8</c:v>
                </c:pt>
                <c:pt idx="11">
                  <c:v>21.9</c:v>
                </c:pt>
                <c:pt idx="12">
                  <c:v>12.9</c:v>
                </c:pt>
                <c:pt idx="13">
                  <c:v>12.1</c:v>
                </c:pt>
                <c:pt idx="14">
                  <c:v>9.3000000000000007</c:v>
                </c:pt>
                <c:pt idx="15">
                  <c:v>11.7</c:v>
                </c:pt>
                <c:pt idx="16">
                  <c:v>0</c:v>
                </c:pt>
                <c:pt idx="17">
                  <c:v>2.4</c:v>
                </c:pt>
                <c:pt idx="18">
                  <c:v>11.8</c:v>
                </c:pt>
              </c:numCache>
            </c:numRef>
          </c:val>
          <c:extLst>
            <c:ext xmlns:c16="http://schemas.microsoft.com/office/drawing/2014/chart" uri="{C3380CC4-5D6E-409C-BE32-E72D297353CC}">
              <c16:uniqueId val="{00000000-AD8A-4857-868E-A746DAD88C24}"/>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txPr>
          <a:bodyPr/>
          <a:lstStyle/>
          <a:p>
            <a:pPr>
              <a:defRPr sz="1200"/>
            </a:pPr>
            <a:endParaRPr lang="da-DK"/>
          </a:p>
        </c:tx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txPr>
          <a:bodyPr/>
          <a:lstStyle/>
          <a:p>
            <a:pPr>
              <a:defRPr sz="1200"/>
            </a:pPr>
            <a:endParaRPr lang="da-DK"/>
          </a:p>
        </c:txPr>
        <c:crossAx val="110438656"/>
        <c:crosses val="autoZero"/>
        <c:crossBetween val="between"/>
      </c:valAx>
    </c:plotArea>
    <c:plotVisOnly val="1"/>
    <c:dispBlanksAs val="gap"/>
    <c:showDLblsOverMax val="0"/>
  </c:chart>
  <c:txPr>
    <a:bodyPr/>
    <a:lstStyle/>
    <a:p>
      <a:pPr>
        <a:defRPr sz="1400"/>
      </a:pPr>
      <a:endParaRPr lang="da-DK"/>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1" y="2"/>
            <a:ext cx="3079201" cy="513776"/>
          </a:xfrm>
          <a:prstGeom prst="rect">
            <a:avLst/>
          </a:prstGeom>
        </p:spPr>
        <p:txBody>
          <a:bodyPr vert="horz" lIns="94750" tIns="47375" rIns="94750" bIns="47375"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4023204" y="2"/>
            <a:ext cx="3079201" cy="513776"/>
          </a:xfrm>
          <a:prstGeom prst="rect">
            <a:avLst/>
          </a:prstGeom>
        </p:spPr>
        <p:txBody>
          <a:bodyPr vert="horz" lIns="94750" tIns="47375" rIns="94750" bIns="47375" rtlCol="0"/>
          <a:lstStyle>
            <a:lvl1pPr algn="r">
              <a:defRPr sz="1200"/>
            </a:lvl1pPr>
          </a:lstStyle>
          <a:p>
            <a:fld id="{01A977FB-8F92-476A-8439-3FFE612C83C7}" type="datetimeFigureOut">
              <a:rPr lang="da-DK" smtClean="0"/>
              <a:t>14-03-2025</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1" y="9720839"/>
            <a:ext cx="3079201" cy="513776"/>
          </a:xfrm>
          <a:prstGeom prst="rect">
            <a:avLst/>
          </a:prstGeom>
        </p:spPr>
        <p:txBody>
          <a:bodyPr vert="horz" lIns="94750" tIns="47375" rIns="94750" bIns="47375"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4023204" y="9720839"/>
            <a:ext cx="3079201" cy="513776"/>
          </a:xfrm>
          <a:prstGeom prst="rect">
            <a:avLst/>
          </a:prstGeom>
        </p:spPr>
        <p:txBody>
          <a:bodyPr vert="horz" lIns="94750" tIns="47375" rIns="94750" bIns="47375" rtlCol="0" anchor="b"/>
          <a:lstStyle>
            <a:lvl1pPr algn="r">
              <a:defRPr sz="1200"/>
            </a:lvl1pPr>
          </a:lstStyle>
          <a:p>
            <a:fld id="{001C1ADA-5896-4B2D-A633-0AE83E459B91}" type="slidenum">
              <a:rPr lang="da-DK" smtClean="0"/>
              <a:t>‹#›</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3" y="2"/>
            <a:ext cx="3078427" cy="513508"/>
          </a:xfrm>
          <a:prstGeom prst="rect">
            <a:avLst/>
          </a:prstGeom>
        </p:spPr>
        <p:txBody>
          <a:bodyPr vert="horz" lIns="94750" tIns="47375" rIns="94750" bIns="47375" rtlCol="0"/>
          <a:lstStyle>
            <a:lvl1pPr algn="l">
              <a:defRPr sz="1200"/>
            </a:lvl1pPr>
          </a:lstStyle>
          <a:p>
            <a:endParaRPr lang="da-DK"/>
          </a:p>
        </p:txBody>
      </p:sp>
      <p:sp>
        <p:nvSpPr>
          <p:cNvPr id="3" name="Pladsholder til dato 2"/>
          <p:cNvSpPr>
            <a:spLocks noGrp="1"/>
          </p:cNvSpPr>
          <p:nvPr>
            <p:ph type="dt" idx="1"/>
          </p:nvPr>
        </p:nvSpPr>
        <p:spPr>
          <a:xfrm>
            <a:off x="4023995" y="2"/>
            <a:ext cx="3078427" cy="513508"/>
          </a:xfrm>
          <a:prstGeom prst="rect">
            <a:avLst/>
          </a:prstGeom>
        </p:spPr>
        <p:txBody>
          <a:bodyPr vert="horz" lIns="94750" tIns="47375" rIns="94750" bIns="47375" rtlCol="0"/>
          <a:lstStyle>
            <a:lvl1pPr algn="r">
              <a:defRPr sz="1200"/>
            </a:lvl1pPr>
          </a:lstStyle>
          <a:p>
            <a:fld id="{E8786FF4-F6A9-421A-ADA2-D93A91F28A89}" type="datetimeFigureOut">
              <a:rPr lang="da-DK" smtClean="0"/>
              <a:t>14-03-2025</a:t>
            </a:fld>
            <a:endParaRPr lang="da-DK"/>
          </a:p>
        </p:txBody>
      </p:sp>
      <p:sp>
        <p:nvSpPr>
          <p:cNvPr id="4" name="Pladsholder til slidebillede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50" tIns="47375" rIns="94750" bIns="47375" rtlCol="0" anchor="ctr"/>
          <a:lstStyle/>
          <a:p>
            <a:endParaRPr lang="da-DK"/>
          </a:p>
        </p:txBody>
      </p:sp>
      <p:sp>
        <p:nvSpPr>
          <p:cNvPr id="5" name="Pladsholder til noter 4"/>
          <p:cNvSpPr>
            <a:spLocks noGrp="1"/>
          </p:cNvSpPr>
          <p:nvPr>
            <p:ph type="body" sz="quarter" idx="3"/>
          </p:nvPr>
        </p:nvSpPr>
        <p:spPr>
          <a:xfrm>
            <a:off x="710408" y="4925409"/>
            <a:ext cx="5683250" cy="4029879"/>
          </a:xfrm>
          <a:prstGeom prst="rect">
            <a:avLst/>
          </a:prstGeom>
        </p:spPr>
        <p:txBody>
          <a:bodyPr vert="horz" lIns="94750" tIns="47375" rIns="94750" bIns="47375"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3" y="9721108"/>
            <a:ext cx="3078427" cy="513507"/>
          </a:xfrm>
          <a:prstGeom prst="rect">
            <a:avLst/>
          </a:prstGeom>
        </p:spPr>
        <p:txBody>
          <a:bodyPr vert="horz" lIns="94750" tIns="47375" rIns="94750" bIns="47375" rtlCol="0" anchor="b"/>
          <a:lstStyle>
            <a:lvl1pPr algn="l">
              <a:defRPr sz="1200"/>
            </a:lvl1pPr>
          </a:lstStyle>
          <a:p>
            <a:endParaRPr lang="da-DK"/>
          </a:p>
        </p:txBody>
      </p:sp>
      <p:sp>
        <p:nvSpPr>
          <p:cNvPr id="7" name="Pladsholder til slidenummer 6"/>
          <p:cNvSpPr>
            <a:spLocks noGrp="1"/>
          </p:cNvSpPr>
          <p:nvPr>
            <p:ph type="sldNum" sz="quarter" idx="5"/>
          </p:nvPr>
        </p:nvSpPr>
        <p:spPr>
          <a:xfrm>
            <a:off x="4023995" y="9721108"/>
            <a:ext cx="3078427" cy="513507"/>
          </a:xfrm>
          <a:prstGeom prst="rect">
            <a:avLst/>
          </a:prstGeom>
        </p:spPr>
        <p:txBody>
          <a:bodyPr vert="horz" lIns="94750" tIns="47375" rIns="94750" bIns="47375" rtlCol="0" anchor="b"/>
          <a:lstStyle>
            <a:lvl1pPr algn="r">
              <a:defRPr sz="1200"/>
            </a:lvl1pPr>
          </a:lstStyle>
          <a:p>
            <a:fld id="{4D72394A-C10D-42AB-8CF1-29B05F6C07CD}" type="slidenum">
              <a:rPr lang="da-DK" smtClean="0"/>
              <a:t>‹#›</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01">
              <a:defRPr/>
            </a:pPr>
            <a:r>
              <a:rPr lang="da-DK" b="1" dirty="0">
                <a:latin typeface="+mn-lt"/>
                <a:ea typeface="Calibri" panose="020F0502020204030204" pitchFamily="34" charset="0"/>
                <a:cs typeface="Calibri"/>
              </a:rPr>
              <a:t>Forslag til, hvad du kan sige:</a:t>
            </a:r>
            <a:endParaRPr lang="da-DK" dirty="0">
              <a:latin typeface="+mn-lt"/>
              <a:ea typeface="Calibri" panose="020F0502020204030204" pitchFamily="34" charset="0"/>
              <a:cs typeface="Calibri"/>
            </a:endParaRPr>
          </a:p>
          <a:p>
            <a:pPr defTabSz="947501">
              <a:defRPr/>
            </a:pPr>
            <a:r>
              <a:rPr lang="da-DK" dirty="0">
                <a:latin typeface="+mn-lt"/>
              </a:rPr>
              <a:t>I dag skal vi beskæftige os med behandling af type 2-diabetes i klinikken.</a:t>
            </a:r>
            <a:endParaRPr lang="da-DK" dirty="0">
              <a:latin typeface="+mn-lt"/>
              <a:cs typeface="Calibri"/>
            </a:endParaRPr>
          </a:p>
          <a:p>
            <a:pPr>
              <a:defRPr/>
            </a:pPr>
            <a:endParaRPr lang="da-DK" dirty="0">
              <a:latin typeface="+mn-lt"/>
            </a:endParaRPr>
          </a:p>
          <a:p>
            <a:pPr>
              <a:defRPr/>
            </a:pPr>
            <a:r>
              <a:rPr lang="da-DK" dirty="0">
                <a:latin typeface="+mn-lt"/>
              </a:rPr>
              <a:t>At sætte fokus på behandlingen af diabetes er vigtigt, fordi det har stor betydning for forebyggelsen af følgesygdomme såsom hjerte-kar-sygdom, </a:t>
            </a:r>
            <a:r>
              <a:rPr lang="da-DK" dirty="0" err="1">
                <a:latin typeface="+mn-lt"/>
              </a:rPr>
              <a:t>nefropati</a:t>
            </a:r>
            <a:r>
              <a:rPr lang="da-DK" dirty="0">
                <a:latin typeface="+mn-lt"/>
              </a:rPr>
              <a:t>, </a:t>
            </a:r>
            <a:r>
              <a:rPr lang="da-DK" dirty="0" err="1">
                <a:latin typeface="+mn-lt"/>
              </a:rPr>
              <a:t>retinopati</a:t>
            </a:r>
            <a:r>
              <a:rPr lang="da-DK" dirty="0">
                <a:latin typeface="+mn-lt"/>
              </a:rPr>
              <a:t>, </a:t>
            </a:r>
            <a:r>
              <a:rPr lang="da-DK" dirty="0" err="1">
                <a:latin typeface="+mn-lt"/>
              </a:rPr>
              <a:t>neuropati</a:t>
            </a:r>
            <a:r>
              <a:rPr lang="da-DK" dirty="0">
                <a:latin typeface="+mn-lt"/>
              </a:rPr>
              <a:t> og fodkomplikationer.</a:t>
            </a:r>
          </a:p>
          <a:p>
            <a:pPr>
              <a:defRPr/>
            </a:pPr>
            <a:endParaRPr lang="da-DK" dirty="0">
              <a:latin typeface="+mn-lt"/>
            </a:endParaRPr>
          </a:p>
          <a:p>
            <a:pPr>
              <a:defRPr/>
            </a:pPr>
            <a:r>
              <a:rPr lang="da-DK" dirty="0">
                <a:latin typeface="+mn-lt"/>
              </a:rPr>
              <a:t>Vi skal sammen, på baggrund af vores egne data, drøfte vores rutiner og arbejdsgange, dele erfaringer og udveksle gode idéer. Dette er ikke undervisning i diabetes, men en proces for kvalitetsudvikling.</a:t>
            </a:r>
            <a:endParaRPr lang="da-DK" dirty="0">
              <a:latin typeface="+mn-lt"/>
              <a:cs typeface="Calibri"/>
            </a:endParaRPr>
          </a:p>
          <a:p>
            <a:pPr>
              <a:defRPr/>
            </a:pPr>
            <a:endParaRPr lang="da-DK" dirty="0">
              <a:latin typeface="+mn-lt"/>
            </a:endParaRPr>
          </a:p>
          <a:p>
            <a:pPr>
              <a:defRPr/>
            </a:pPr>
            <a:r>
              <a:rPr lang="da-DK" dirty="0">
                <a:latin typeface="+mn-lt"/>
              </a:rPr>
              <a:t>Formålet med mødet er at give os mulighed for at reflektere over den kliniske praksis i forhold til diabetesbehandling. Sammen med gode kolleger vil vi overveje, om der er behov for forandringer, og hvordan disse i givet fald kan indføres.</a:t>
            </a:r>
            <a:endParaRPr lang="da-DK" dirty="0">
              <a:latin typeface="+mn-lt"/>
              <a:cs typeface="Calibri"/>
            </a:endParaRPr>
          </a:p>
          <a:p>
            <a:pPr>
              <a:defRPr/>
            </a:pPr>
            <a:endParaRPr lang="da-DK" dirty="0">
              <a:latin typeface="+mn-lt"/>
              <a:ea typeface="Calibri" panose="020F0502020204030204" pitchFamily="34" charset="0"/>
              <a:cs typeface="Times New Roman" panose="02020603050405020304" pitchFamily="18" charset="0"/>
            </a:endParaRPr>
          </a:p>
          <a:p>
            <a:r>
              <a:rPr lang="da-DK" dirty="0">
                <a:latin typeface="+mn-lt"/>
                <a:cs typeface="Calibri"/>
              </a:rPr>
              <a:t>På mødet i dag kommer vi konkret ind på:</a:t>
            </a:r>
          </a:p>
          <a:p>
            <a:pPr marL="171450" indent="-171450">
              <a:buFont typeface="Calibri"/>
              <a:buChar char="-"/>
            </a:pPr>
            <a:r>
              <a:rPr lang="da-DK" dirty="0">
                <a:latin typeface="+mn-lt"/>
                <a:cs typeface="Calibri"/>
              </a:rPr>
              <a:t>Hvor godt er vi nået i mål med vores behandling?</a:t>
            </a:r>
          </a:p>
          <a:p>
            <a:pPr marL="171450" indent="-171450">
              <a:buFont typeface="Calibri"/>
              <a:buChar char="-"/>
            </a:pPr>
            <a:r>
              <a:rPr lang="da-DK" dirty="0">
                <a:latin typeface="+mn-lt"/>
                <a:cs typeface="Calibri"/>
              </a:rPr>
              <a:t>Er der særlige grupper, hvor vi skal være ekstra opmærksomme?</a:t>
            </a:r>
            <a:endParaRPr lang="da-DK" dirty="0">
              <a:latin typeface="+mn-lt"/>
            </a:endParaRPr>
          </a:p>
          <a:p>
            <a:pPr>
              <a:defRPr/>
            </a:pPr>
            <a:endParaRPr lang="da-DK" i="0" dirty="0">
              <a:cs typeface="Calibri"/>
            </a:endParaRPr>
          </a:p>
          <a:p>
            <a:endParaRPr lang="da-DK" b="1" dirty="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solidFill>
                  <a:srgbClr val="231F20"/>
                </a:solidFill>
                <a:effectLst/>
                <a:latin typeface="+mn-lt"/>
                <a:ea typeface="Calibri" panose="020F0502020204030204" pitchFamily="34" charset="0"/>
              </a:rPr>
              <a:t>Forklaring til slide: </a:t>
            </a:r>
          </a:p>
          <a:p>
            <a:pPr>
              <a:defRPr/>
            </a:pPr>
            <a:r>
              <a:rPr lang="da-DK" sz="1200" b="0" i="0" dirty="0">
                <a:solidFill>
                  <a:srgbClr val="231F20"/>
                </a:solidFill>
                <a:effectLst/>
                <a:latin typeface="+mn-lt"/>
                <a:ea typeface="Calibri" panose="020F0502020204030204" pitchFamily="34" charset="0"/>
                <a:cs typeface="Calibri"/>
              </a:rPr>
              <a:t>Nu skal I se en kort video, hvor I kan se</a:t>
            </a:r>
            <a:r>
              <a:rPr lang="da-DK" dirty="0">
                <a:solidFill>
                  <a:srgbClr val="231F20"/>
                </a:solidFill>
                <a:latin typeface="+mn-lt"/>
                <a:ea typeface="Calibri" panose="020F0502020204030204" pitchFamily="34" charset="0"/>
                <a:cs typeface="Calibri"/>
              </a:rPr>
              <a:t>, </a:t>
            </a:r>
            <a:r>
              <a:rPr lang="da-DK" sz="1200" b="0" i="0" dirty="0">
                <a:solidFill>
                  <a:srgbClr val="231F20"/>
                </a:solidFill>
                <a:effectLst/>
                <a:latin typeface="+mn-lt"/>
                <a:ea typeface="Calibri" panose="020F0502020204030204" pitchFamily="34" charset="0"/>
                <a:cs typeface="Calibri"/>
              </a:rPr>
              <a:t>hvordan i tilgår patientlister og patientoverblik for diabetes i forløbsplanerne.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dirty="0">
              <a:solidFill>
                <a:srgbClr val="231F2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231F20"/>
                </a:solidFill>
                <a:effectLst/>
                <a:latin typeface="+mn-lt"/>
                <a:ea typeface="Calibri" panose="020F0502020204030204" pitchFamily="34" charset="0"/>
              </a:rPr>
              <a:t>Du kan med fordel sende linket med videoen rundt til klyngemedlemmerne efter møde.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231F20"/>
                </a:solidFill>
                <a:effectLst/>
                <a:latin typeface="+mn-lt"/>
                <a:ea typeface="Calibri" panose="020F0502020204030204" pitchFamily="34" charset="0"/>
              </a:rPr>
              <a:t>Link til video: </a:t>
            </a:r>
            <a:r>
              <a:rPr lang="da-DK" sz="1200" b="0" i="1" dirty="0">
                <a:solidFill>
                  <a:srgbClr val="231F20"/>
                </a:solidFill>
                <a:effectLst/>
                <a:latin typeface="+mn-lt"/>
                <a:ea typeface="Calibri" panose="020F0502020204030204" pitchFamily="34" charset="0"/>
              </a:rPr>
              <a:t>https://www.youtube.com/watch?v=MhPJ6atEDGA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dirty="0">
              <a:solidFill>
                <a:srgbClr val="231F2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dirty="0">
              <a:solidFill>
                <a:srgbClr val="231F20"/>
              </a:solidFill>
              <a:effectLst/>
              <a:latin typeface="+mn-lt"/>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10</a:t>
            </a:fld>
            <a:endParaRPr lang="da-DK"/>
          </a:p>
        </p:txBody>
      </p:sp>
    </p:spTree>
    <p:extLst>
      <p:ext uri="{BB962C8B-B14F-4D97-AF65-F5344CB8AC3E}">
        <p14:creationId xmlns:p14="http://schemas.microsoft.com/office/powerpoint/2010/main" val="1327384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501">
              <a:defRPr/>
            </a:pPr>
            <a:r>
              <a:rPr lang="da-DK" b="1" dirty="0">
                <a:solidFill>
                  <a:srgbClr val="231F20"/>
                </a:solidFill>
                <a:latin typeface="+mn-lt"/>
                <a:ea typeface="Calibri" panose="020F0502020204030204" pitchFamily="34" charset="0"/>
                <a:cs typeface="Calibri"/>
              </a:rPr>
              <a:t>Forslag til, hvad du kan sige: </a:t>
            </a:r>
          </a:p>
          <a:p>
            <a:pPr defTabSz="947501">
              <a:defRPr/>
            </a:pPr>
            <a:r>
              <a:rPr lang="da-DK" dirty="0">
                <a:solidFill>
                  <a:srgbClr val="231F20"/>
                </a:solidFill>
                <a:latin typeface="+mn-lt"/>
              </a:rPr>
              <a:t>Data til dagens møde stammer fra forløbsplanerne. I forløbsplanerne kan vi få et overblik over en række centrale informationer om vores diabetespatienter og identificere de patienter, der har behov for særlig opmærksomhed.</a:t>
            </a:r>
            <a:endParaRPr lang="da-DK" dirty="0">
              <a:latin typeface="+mn-lt"/>
            </a:endParaRPr>
          </a:p>
          <a:p>
            <a:pPr defTabSz="947501">
              <a:defRPr/>
            </a:pPr>
            <a:endParaRPr lang="da-DK" dirty="0">
              <a:solidFill>
                <a:srgbClr val="231F20"/>
              </a:solidFill>
              <a:latin typeface="+mn-lt"/>
            </a:endParaRPr>
          </a:p>
          <a:p>
            <a:pPr defTabSz="947501">
              <a:defRPr/>
            </a:pPr>
            <a:r>
              <a:rPr lang="da-DK" dirty="0">
                <a:solidFill>
                  <a:srgbClr val="231F20"/>
                </a:solidFill>
                <a:latin typeface="+mn-lt"/>
              </a:rPr>
              <a:t>I patientoverblikket, som ses her, kan man finde data for nogle af de målepunkter, vi gennemgår på dagens møde, herunder HbA1c, systolisk blodtryk og LDL.</a:t>
            </a:r>
            <a:endParaRPr lang="da-DK" dirty="0">
              <a:latin typeface="+mn-lt"/>
              <a:cs typeface="Calibri"/>
            </a:endParaRPr>
          </a:p>
          <a:p>
            <a:pPr defTabSz="947501">
              <a:defRPr/>
            </a:pPr>
            <a:endParaRPr lang="da-DK" dirty="0">
              <a:solidFill>
                <a:srgbClr val="231F20"/>
              </a:solidFill>
              <a:latin typeface="+mn-lt"/>
              <a:ea typeface="Calibri" panose="020F0502020204030204" pitchFamily="34" charset="0"/>
              <a:cs typeface="Calibri"/>
            </a:endParaRP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11</a:t>
            </a:fld>
            <a:endParaRPr lang="da-DK"/>
          </a:p>
        </p:txBody>
      </p:sp>
    </p:spTree>
    <p:extLst>
      <p:ext uri="{BB962C8B-B14F-4D97-AF65-F5344CB8AC3E}">
        <p14:creationId xmlns:p14="http://schemas.microsoft.com/office/powerpoint/2010/main" val="995407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501">
              <a:defRPr/>
            </a:pPr>
            <a:r>
              <a:rPr lang="da-DK" b="1" dirty="0">
                <a:solidFill>
                  <a:srgbClr val="231F20"/>
                </a:solidFill>
                <a:latin typeface="+mn-lt"/>
                <a:ea typeface="Calibri" panose="020F0502020204030204" pitchFamily="34" charset="0"/>
                <a:cs typeface="Calibri"/>
              </a:rPr>
              <a:t>Forklaring til slide: </a:t>
            </a:r>
          </a:p>
          <a:p>
            <a:pPr defTabSz="947501">
              <a:defRPr/>
            </a:pPr>
            <a:r>
              <a:rPr lang="da-DK" dirty="0">
                <a:solidFill>
                  <a:srgbClr val="231F20"/>
                </a:solidFill>
                <a:latin typeface="+mn-lt"/>
                <a:ea typeface="Calibri" panose="020F0502020204030204" pitchFamily="34" charset="0"/>
                <a:cs typeface="Calibri"/>
              </a:rPr>
              <a:t>Her ses antal aktuelle diabetespatienter i klinikken. Ved at trykke ‘Aktuelle’ kan der vælges at se på ‘Mulige’ diabetespatienter. Det er den gruppe af patienter, der ikke er blevet set i praksis i 3 år. Her kan der være tale om fejlkodning, måske følges de i ambulatorier, eller måske er der mangelfuld opfølgning pga. sårbarhed. </a:t>
            </a:r>
          </a:p>
          <a:p>
            <a:pPr defTabSz="947501">
              <a:defRPr/>
            </a:pPr>
            <a:endParaRPr lang="da-DK" dirty="0">
              <a:solidFill>
                <a:srgbClr val="231F20"/>
              </a:solidFill>
              <a:latin typeface="+mn-lt"/>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12</a:t>
            </a:fld>
            <a:endParaRPr lang="da-DK"/>
          </a:p>
        </p:txBody>
      </p:sp>
    </p:spTree>
    <p:extLst>
      <p:ext uri="{BB962C8B-B14F-4D97-AF65-F5344CB8AC3E}">
        <p14:creationId xmlns:p14="http://schemas.microsoft.com/office/powerpoint/2010/main" val="1961859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40" marR="958850" defTabSz="947501">
              <a:lnSpc>
                <a:spcPct val="105000"/>
              </a:lnSpc>
              <a:spcBef>
                <a:spcPts val="83"/>
              </a:spcBef>
              <a:defRPr/>
            </a:pPr>
            <a:r>
              <a:rPr lang="da-DK" b="1" dirty="0">
                <a:solidFill>
                  <a:srgbClr val="231F20"/>
                </a:solidFill>
                <a:latin typeface="+mn-lt"/>
                <a:ea typeface="Calibri" panose="020F0502020204030204" pitchFamily="34" charset="0"/>
                <a:cs typeface="Calibri"/>
              </a:rPr>
              <a:t>Forslag til, det du kan sige: </a:t>
            </a:r>
            <a:endParaRPr lang="da-DK" dirty="0">
              <a:latin typeface="+mn-lt"/>
              <a:cs typeface="Calibri"/>
            </a:endParaRPr>
          </a:p>
          <a:p>
            <a:pPr marL="142240" marR="958850">
              <a:lnSpc>
                <a:spcPct val="105000"/>
              </a:lnSpc>
              <a:spcBef>
                <a:spcPts val="83"/>
              </a:spcBef>
            </a:pPr>
            <a:r>
              <a:rPr lang="da-DK" dirty="0">
                <a:solidFill>
                  <a:srgbClr val="231F20"/>
                </a:solidFill>
                <a:latin typeface="+mn-lt"/>
                <a:ea typeface="Calibri" panose="020F0502020204030204" pitchFamily="34" charset="0"/>
                <a:cs typeface="Calibri"/>
              </a:rPr>
              <a:t>Klyngemødets første del (blok 1) omhandler en række centrale faktorer, der har betydning for udvikling af både diabetes og for komorbiditet. Det kan diskuteres, hvordan man eventuelt kan iværksætte behandling på baggrund af resultater for de fire målepunkter.</a:t>
            </a:r>
            <a:endParaRPr lang="da-DK" dirty="0">
              <a:latin typeface="+mn-lt"/>
              <a:ea typeface="Calibri" panose="020F0502020204030204" pitchFamily="34" charset="0"/>
              <a:cs typeface="Calibri"/>
            </a:endParaRPr>
          </a:p>
          <a:p>
            <a:pPr>
              <a:spcBef>
                <a:spcPts val="41"/>
              </a:spcBef>
            </a:pPr>
            <a:r>
              <a:rPr lang="da-DK" dirty="0">
                <a:latin typeface="+mn-lt"/>
                <a:ea typeface="Calibri" panose="020F0502020204030204" pitchFamily="34" charset="0"/>
                <a:cs typeface="Calibri"/>
              </a:rPr>
              <a:t> </a:t>
            </a:r>
          </a:p>
          <a:p>
            <a:pPr marL="438785" indent="-295910">
              <a:spcBef>
                <a:spcPts val="5"/>
              </a:spcBef>
              <a:buFont typeface="Arial" panose="020B0604020202020204" pitchFamily="34" charset="0"/>
              <a:buChar char="•"/>
            </a:pPr>
            <a:r>
              <a:rPr lang="da-DK" dirty="0">
                <a:solidFill>
                  <a:srgbClr val="231F20"/>
                </a:solidFill>
                <a:latin typeface="+mn-lt"/>
                <a:ea typeface="Calibri" panose="020F0502020204030204" pitchFamily="34" charset="0"/>
                <a:cs typeface="Calibri"/>
              </a:rPr>
              <a:t>Målepunkt 1: Andel af patienter hvor HbA1c &gt; 58 mmol/mol.</a:t>
            </a:r>
            <a:endParaRPr lang="da-DK" dirty="0">
              <a:latin typeface="+mn-lt"/>
              <a:ea typeface="Calibri" panose="020F0502020204030204" pitchFamily="34" charset="0"/>
              <a:cs typeface="Calibri"/>
            </a:endParaRPr>
          </a:p>
          <a:p>
            <a:pPr marL="438785" marR="1067435" indent="-295910">
              <a:lnSpc>
                <a:spcPct val="105000"/>
              </a:lnSpc>
              <a:spcBef>
                <a:spcPts val="78"/>
              </a:spcBef>
              <a:buFont typeface="Arial" panose="020B0604020202020204" pitchFamily="34" charset="0"/>
              <a:buChar char="•"/>
            </a:pPr>
            <a:r>
              <a:rPr lang="da-DK" dirty="0">
                <a:solidFill>
                  <a:srgbClr val="231F20"/>
                </a:solidFill>
                <a:latin typeface="+mn-lt"/>
                <a:ea typeface="Calibri" panose="020F0502020204030204" pitchFamily="34" charset="0"/>
                <a:cs typeface="Calibri"/>
              </a:rPr>
              <a:t>Målepunkt 2: Andel af patienter, hvor LDL-kolesterol er over 2,5 mmol, og patienten ikke er behandlet med </a:t>
            </a:r>
            <a:r>
              <a:rPr lang="da-DK" dirty="0" err="1">
                <a:solidFill>
                  <a:srgbClr val="231F20"/>
                </a:solidFill>
                <a:latin typeface="+mn-lt"/>
                <a:ea typeface="Calibri" panose="020F0502020204030204" pitchFamily="34" charset="0"/>
                <a:cs typeface="Calibri"/>
              </a:rPr>
              <a:t>statin</a:t>
            </a:r>
            <a:r>
              <a:rPr lang="da-DK" dirty="0">
                <a:solidFill>
                  <a:srgbClr val="231F20"/>
                </a:solidFill>
                <a:latin typeface="+mn-lt"/>
                <a:ea typeface="Calibri" panose="020F0502020204030204" pitchFamily="34" charset="0"/>
                <a:cs typeface="Calibri"/>
              </a:rPr>
              <a:t>.</a:t>
            </a:r>
            <a:endParaRPr lang="da-DK" dirty="0">
              <a:latin typeface="+mn-lt"/>
              <a:ea typeface="Calibri" panose="020F0502020204030204" pitchFamily="34" charset="0"/>
              <a:cs typeface="Calibri"/>
            </a:endParaRPr>
          </a:p>
          <a:p>
            <a:pPr marL="438785" marR="1026795" indent="-295910">
              <a:lnSpc>
                <a:spcPct val="105000"/>
              </a:lnSpc>
              <a:spcBef>
                <a:spcPts val="16"/>
              </a:spcBef>
              <a:buFont typeface="Arial" panose="020B0604020202020204" pitchFamily="34" charset="0"/>
              <a:buChar char="•"/>
            </a:pPr>
            <a:r>
              <a:rPr lang="da-DK" dirty="0">
                <a:solidFill>
                  <a:srgbClr val="231F20"/>
                </a:solidFill>
                <a:latin typeface="+mn-lt"/>
                <a:ea typeface="Calibri" panose="020F0502020204030204" pitchFamily="34" charset="0"/>
                <a:cs typeface="Calibri"/>
              </a:rPr>
              <a:t>Målepunkt 3: Andel af patienter, hvor systolisk blodtryk er over 140 </a:t>
            </a:r>
            <a:r>
              <a:rPr lang="da-DK" dirty="0" err="1">
                <a:solidFill>
                  <a:srgbClr val="231F20"/>
                </a:solidFill>
                <a:latin typeface="+mn-lt"/>
                <a:ea typeface="Calibri" panose="020F0502020204030204" pitchFamily="34" charset="0"/>
                <a:cs typeface="Calibri"/>
              </a:rPr>
              <a:t>mmHg</a:t>
            </a:r>
            <a:r>
              <a:rPr lang="da-DK" dirty="0">
                <a:solidFill>
                  <a:srgbClr val="231F20"/>
                </a:solidFill>
                <a:latin typeface="+mn-lt"/>
                <a:ea typeface="Calibri" panose="020F0502020204030204" pitchFamily="34" charset="0"/>
                <a:cs typeface="Calibri"/>
              </a:rPr>
              <a:t>. </a:t>
            </a:r>
          </a:p>
          <a:p>
            <a:pPr marL="438785" marR="1026795" indent="-295910">
              <a:lnSpc>
                <a:spcPct val="105000"/>
              </a:lnSpc>
              <a:spcBef>
                <a:spcPts val="16"/>
              </a:spcBef>
              <a:buFont typeface="Arial" panose="020B0604020202020204" pitchFamily="34" charset="0"/>
              <a:buChar char="•"/>
            </a:pPr>
            <a:r>
              <a:rPr lang="da-DK" dirty="0">
                <a:solidFill>
                  <a:srgbClr val="231F20"/>
                </a:solidFill>
                <a:latin typeface="+mn-lt"/>
                <a:ea typeface="Calibri" panose="020F0502020204030204" pitchFamily="34" charset="0"/>
                <a:cs typeface="Calibri"/>
              </a:rPr>
              <a:t>Målepunkt 4: Andel af patienter, hvor HbA1c er vedvarende forhøjet.</a:t>
            </a:r>
          </a:p>
          <a:p>
            <a:pPr marL="142783" marR="959345" defTabSz="947501">
              <a:lnSpc>
                <a:spcPct val="105000"/>
              </a:lnSpc>
              <a:spcBef>
                <a:spcPts val="83"/>
              </a:spcBef>
              <a:defRPr/>
            </a:pPr>
            <a:endParaRPr lang="da-DK" b="1" dirty="0">
              <a:solidFill>
                <a:srgbClr val="231F20"/>
              </a:solidFill>
              <a:latin typeface="+mn-lt"/>
              <a:ea typeface="Calibri" panose="020F0502020204030204" pitchFamily="34" charset="0"/>
            </a:endParaRPr>
          </a:p>
          <a:p>
            <a:pPr marL="142240" marR="958850" defTabSz="947501">
              <a:lnSpc>
                <a:spcPct val="105000"/>
              </a:lnSpc>
              <a:spcBef>
                <a:spcPts val="83"/>
              </a:spcBef>
              <a:defRPr/>
            </a:pPr>
            <a:r>
              <a:rPr lang="da-DK" b="1" dirty="0">
                <a:solidFill>
                  <a:srgbClr val="231F20"/>
                </a:solidFill>
                <a:latin typeface="+mn-lt"/>
                <a:ea typeface="Calibri" panose="020F0502020204030204" pitchFamily="34" charset="0"/>
                <a:cs typeface="Calibri"/>
              </a:rPr>
              <a:t>Forklaring til slide:</a:t>
            </a:r>
          </a:p>
          <a:p>
            <a:pPr marL="142240" marR="958850" defTabSz="947501">
              <a:lnSpc>
                <a:spcPct val="105000"/>
              </a:lnSpc>
              <a:spcBef>
                <a:spcPts val="83"/>
              </a:spcBef>
              <a:defRPr/>
            </a:pPr>
            <a:r>
              <a:rPr lang="da-DK" dirty="0">
                <a:solidFill>
                  <a:srgbClr val="231F20"/>
                </a:solidFill>
                <a:latin typeface="+mn-lt"/>
                <a:ea typeface="Calibri" panose="020F0502020204030204" pitchFamily="34" charset="0"/>
                <a:cs typeface="Calibri"/>
              </a:rPr>
              <a:t>Mødelederne introducerer formålet med blok 1 og kort til det efterfølgende gruppearbejde:</a:t>
            </a:r>
          </a:p>
          <a:p>
            <a:pPr marL="142783" marR="959345" defTabSz="947501">
              <a:lnSpc>
                <a:spcPct val="105000"/>
              </a:lnSpc>
              <a:spcBef>
                <a:spcPts val="83"/>
              </a:spcBef>
              <a:defRPr/>
            </a:pPr>
            <a:endParaRPr lang="da-DK" dirty="0">
              <a:solidFill>
                <a:srgbClr val="231F20"/>
              </a:solidFill>
              <a:latin typeface="+mn-lt"/>
              <a:ea typeface="Calibri" panose="020F0502020204030204" pitchFamily="34" charset="0"/>
            </a:endParaRPr>
          </a:p>
          <a:p>
            <a:pPr marL="320040" marR="958850" indent="-177165" defTabSz="947501">
              <a:lnSpc>
                <a:spcPct val="105000"/>
              </a:lnSpc>
              <a:spcBef>
                <a:spcPts val="83"/>
              </a:spcBef>
              <a:buFontTx/>
              <a:buChar char="-"/>
              <a:defRPr/>
            </a:pPr>
            <a:r>
              <a:rPr lang="da-DK" dirty="0">
                <a:solidFill>
                  <a:srgbClr val="231F20"/>
                </a:solidFill>
                <a:latin typeface="+mn-lt"/>
                <a:ea typeface="Calibri" panose="020F0502020204030204" pitchFamily="34" charset="0"/>
                <a:cs typeface="Calibri"/>
              </a:rPr>
              <a:t>De fire målepunkter i blok 1 gennemgås i plenum (5 min.), hvorefter der er gruppearbejde (25 min.). Deltagerne arbejder i grupper af 4-6 personer. </a:t>
            </a:r>
          </a:p>
          <a:p>
            <a:pPr marL="320040" marR="958850" indent="-177165" defTabSz="947501">
              <a:lnSpc>
                <a:spcPct val="105000"/>
              </a:lnSpc>
              <a:spcBef>
                <a:spcPts val="83"/>
              </a:spcBef>
              <a:buFontTx/>
              <a:buChar char="-"/>
              <a:defRPr/>
            </a:pPr>
            <a:r>
              <a:rPr lang="da-DK" dirty="0">
                <a:solidFill>
                  <a:srgbClr val="231F20"/>
                </a:solidFill>
                <a:latin typeface="+mn-lt"/>
                <a:ea typeface="Calibri" panose="020F0502020204030204" pitchFamily="34" charset="0"/>
                <a:cs typeface="Calibri"/>
              </a:rPr>
              <a:t>Afslutningsvist er der opsamling i plenum (10 min.) samt tid til at reflektere og notere i mødenoter (5 min.).</a:t>
            </a:r>
          </a:p>
          <a:p>
            <a:pPr marL="142783" marR="959345" defTabSz="947501">
              <a:lnSpc>
                <a:spcPct val="105000"/>
              </a:lnSpc>
              <a:spcBef>
                <a:spcPts val="83"/>
              </a:spcBef>
              <a:defRPr/>
            </a:pPr>
            <a:endParaRPr lang="da-DK" dirty="0">
              <a:solidFill>
                <a:srgbClr val="231F20"/>
              </a:solidFill>
              <a:latin typeface="+mn-lt"/>
              <a:ea typeface="Calibri" panose="020F0502020204030204" pitchFamily="34" charset="0"/>
            </a:endParaRPr>
          </a:p>
          <a:p>
            <a:pPr marL="142240" marR="958850" defTabSz="947501">
              <a:lnSpc>
                <a:spcPct val="105000"/>
              </a:lnSpc>
              <a:spcBef>
                <a:spcPts val="83"/>
              </a:spcBef>
              <a:defRPr/>
            </a:pPr>
            <a:r>
              <a:rPr lang="da-DK" dirty="0">
                <a:solidFill>
                  <a:srgbClr val="231F20"/>
                </a:solidFill>
                <a:latin typeface="+mn-lt"/>
                <a:ea typeface="Calibri" panose="020F0502020204030204" pitchFamily="34" charset="0"/>
                <a:cs typeface="Calibri"/>
              </a:rPr>
              <a:t>I alt er der afsat 45 min. til blok 1.</a:t>
            </a:r>
            <a:endParaRPr lang="da-DK" dirty="0">
              <a:latin typeface="+mn-lt"/>
              <a:ea typeface="Calibri" panose="020F0502020204030204" pitchFamily="34" charset="0"/>
              <a:cs typeface="Calibri"/>
            </a:endParaRPr>
          </a:p>
          <a:p>
            <a:pPr marL="142783" marR="959345">
              <a:lnSpc>
                <a:spcPct val="105000"/>
              </a:lnSpc>
              <a:spcBef>
                <a:spcPts val="83"/>
              </a:spcBef>
            </a:pPr>
            <a:endParaRPr lang="da-DK" dirty="0">
              <a:solidFill>
                <a:srgbClr val="231F2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3565560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501">
              <a:defRPr/>
            </a:pPr>
            <a:endParaRPr lang="da-DK" sz="1500">
              <a:solidFill>
                <a:srgbClr val="231F20"/>
              </a:solidFill>
              <a:latin typeface="Calibri" panose="020F0502020204030204" pitchFamily="34" charset="0"/>
              <a:ea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4D72394A-C10D-42AB-8CF1-29B05F6C07CD}" type="slidenum">
              <a:rPr lang="da-DK" smtClean="0"/>
              <a:t>15</a:t>
            </a:fld>
            <a:endParaRPr lang="da-DK"/>
          </a:p>
        </p:txBody>
      </p:sp>
    </p:spTree>
    <p:extLst>
      <p:ext uri="{BB962C8B-B14F-4D97-AF65-F5344CB8AC3E}">
        <p14:creationId xmlns:p14="http://schemas.microsoft.com/office/powerpoint/2010/main" val="3510119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323172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2573843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231785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279270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latin typeface="+mn-lt"/>
              </a:rPr>
              <a:t>Forklaring til slide:</a:t>
            </a:r>
            <a:endParaRPr lang="da-DK" dirty="0">
              <a:latin typeface="+mn-lt"/>
            </a:endParaRPr>
          </a:p>
          <a:p>
            <a:r>
              <a:rPr lang="da-DK" dirty="0">
                <a:latin typeface="+mn-lt"/>
              </a:rPr>
              <a:t>Mødet er inddelt i tre hovedblokke med en pause efter den første blok.</a:t>
            </a:r>
          </a:p>
          <a:p>
            <a:pPr defTabSz="947501">
              <a:defRPr/>
            </a:pPr>
            <a:r>
              <a:rPr lang="da-DK" dirty="0">
                <a:latin typeface="+mn-lt"/>
              </a:rPr>
              <a:t>Formålet med klyngemødet er, med udgangspunkt i data for syv målepunkter, at skabe mulighed for refleksion over behandlingen af patienter med type 2-diabetes.</a:t>
            </a:r>
            <a:endParaRPr lang="da-DK" dirty="0">
              <a:latin typeface="+mn-lt"/>
              <a:cs typeface="Calibri"/>
            </a:endParaRPr>
          </a:p>
          <a:p>
            <a:pPr defTabSz="947501">
              <a:defRPr/>
            </a:pPr>
            <a:endParaRPr lang="da-DK" b="1" dirty="0">
              <a:latin typeface="+mn-lt"/>
              <a:ea typeface="Calibri" panose="020F0502020204030204" pitchFamily="34" charset="0"/>
              <a:cs typeface="Calibri"/>
            </a:endParaRPr>
          </a:p>
          <a:p>
            <a:pPr defTabSz="947501">
              <a:defRPr/>
            </a:pPr>
            <a:r>
              <a:rPr lang="da-DK" dirty="0">
                <a:latin typeface="+mn-lt"/>
                <a:ea typeface="Calibri" panose="020F0502020204030204" pitchFamily="34" charset="0"/>
                <a:cs typeface="Calibri"/>
              </a:rPr>
              <a:t>De syv målepunkter, der er i klyngepakken behandles i de to første blokke:</a:t>
            </a:r>
            <a:endParaRPr lang="da-DK" dirty="0">
              <a:latin typeface="+mn-lt"/>
            </a:endParaRPr>
          </a:p>
          <a:p>
            <a:pPr defTabSz="947501">
              <a:spcBef>
                <a:spcPts val="47"/>
              </a:spcBef>
              <a:defRPr/>
            </a:pPr>
            <a:r>
              <a:rPr lang="da-DK" dirty="0">
                <a:latin typeface="+mn-lt"/>
                <a:ea typeface="Calibri" panose="020F0502020204030204" pitchFamily="34" charset="0"/>
                <a:cs typeface="Calibri"/>
              </a:rPr>
              <a:t> </a:t>
            </a:r>
          </a:p>
          <a:p>
            <a:pPr indent="-354965" defTabSz="947501">
              <a:spcBef>
                <a:spcPts val="83"/>
              </a:spcBef>
              <a:buClr>
                <a:srgbClr val="231F20"/>
              </a:buClr>
              <a:buSzPts val="1000"/>
              <a:buFont typeface="Calibri" panose="020F0502020204030204" pitchFamily="34" charset="0"/>
              <a:buChar char="•"/>
              <a:tabLst>
                <a:tab pos="340179" algn="l"/>
                <a:tab pos="340837" algn="l"/>
              </a:tabLst>
              <a:defRPr/>
            </a:pPr>
            <a:r>
              <a:rPr lang="da-DK" dirty="0">
                <a:latin typeface="+mn-lt"/>
                <a:ea typeface="Calibri" panose="020F0502020204030204" pitchFamily="34" charset="0"/>
                <a:cs typeface="Calibri"/>
              </a:rPr>
              <a:t>Blok 1: Behandlingsresultater.</a:t>
            </a:r>
          </a:p>
          <a:p>
            <a:pPr indent="-354965" defTabSz="947501">
              <a:spcBef>
                <a:spcPts val="83"/>
              </a:spcBef>
              <a:buClr>
                <a:srgbClr val="231F20"/>
              </a:buClr>
              <a:buSzPts val="1000"/>
              <a:buFont typeface="Calibri" panose="020F0502020204030204" pitchFamily="34" charset="0"/>
              <a:buChar char="•"/>
              <a:tabLst>
                <a:tab pos="340179" algn="l"/>
                <a:tab pos="340837" algn="l"/>
              </a:tabLst>
              <a:defRPr/>
            </a:pPr>
            <a:r>
              <a:rPr lang="da-DK" dirty="0">
                <a:latin typeface="+mn-lt"/>
                <a:ea typeface="Calibri" panose="020F0502020204030204" pitchFamily="34" charset="0"/>
                <a:cs typeface="Calibri"/>
              </a:rPr>
              <a:t>Blok 2: Specifik behandling.</a:t>
            </a:r>
          </a:p>
          <a:p>
            <a:pPr defTabSz="947501">
              <a:spcBef>
                <a:spcPts val="36"/>
              </a:spcBef>
              <a:defRPr/>
            </a:pPr>
            <a:r>
              <a:rPr lang="en-US" dirty="0">
                <a:latin typeface="+mn-lt"/>
                <a:ea typeface="Calibri" panose="020F0502020204030204" pitchFamily="34" charset="0"/>
                <a:cs typeface="Calibri"/>
              </a:rPr>
              <a:t> </a:t>
            </a:r>
            <a:endParaRPr lang="da-DK" dirty="0">
              <a:latin typeface="+mn-lt"/>
              <a:ea typeface="Calibri" panose="020F0502020204030204" pitchFamily="34" charset="0"/>
              <a:cs typeface="Calibri"/>
            </a:endParaRPr>
          </a:p>
          <a:p>
            <a:pPr defTabSz="947501">
              <a:defRPr/>
            </a:pPr>
            <a:r>
              <a:rPr lang="da-DK" dirty="0">
                <a:latin typeface="+mn-lt"/>
                <a:cs typeface="Calibri"/>
              </a:rPr>
              <a:t>I Blok 3 vil der blive samlet op, og klyngen drøfter implementering og opfølgning. </a:t>
            </a: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319493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40542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3250234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2877362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2738728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83608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defTabSz="947501">
              <a:defRPr/>
            </a:pPr>
            <a:fld id="{DEB92672-268D-4DB7-963C-35CDB23F1AD2}" type="slidenum">
              <a:rPr lang="da-DK">
                <a:solidFill>
                  <a:prstClr val="black"/>
                </a:solidFill>
                <a:latin typeface="Calibri" panose="020F0502020204030204"/>
              </a:rPr>
              <a:pPr defTabSz="947501">
                <a:defRPr/>
              </a:pPr>
              <a:t>26</a:t>
            </a:fld>
            <a:endParaRPr lang="da-DK">
              <a:solidFill>
                <a:prstClr val="black"/>
              </a:solidFill>
              <a:latin typeface="Calibri" panose="020F0502020204030204"/>
            </a:endParaRPr>
          </a:p>
        </p:txBody>
      </p:sp>
    </p:spTree>
    <p:extLst>
      <p:ext uri="{BB962C8B-B14F-4D97-AF65-F5344CB8AC3E}">
        <p14:creationId xmlns:p14="http://schemas.microsoft.com/office/powerpoint/2010/main" val="553462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2100630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40" marR="1061085" algn="just">
              <a:lnSpc>
                <a:spcPct val="105000"/>
              </a:lnSpc>
              <a:spcBef>
                <a:spcPts val="16"/>
              </a:spcBef>
            </a:pPr>
            <a:r>
              <a:rPr lang="da-DK" sz="1200" b="1" dirty="0">
                <a:solidFill>
                  <a:srgbClr val="231F20"/>
                </a:solidFill>
                <a:latin typeface="+mn-lt"/>
                <a:ea typeface="Calibri" panose="020F0502020204030204" pitchFamily="34" charset="0"/>
                <a:cs typeface="Calibri"/>
              </a:rPr>
              <a:t>Forslag til, hvad du kan sige:</a:t>
            </a:r>
            <a:endParaRPr lang="da-DK" sz="1200" dirty="0">
              <a:latin typeface="+mn-lt"/>
              <a:cs typeface="Calibri"/>
            </a:endParaRPr>
          </a:p>
          <a:p>
            <a:pPr marL="142240" marR="1061085" algn="just" defTabSz="947501">
              <a:lnSpc>
                <a:spcPct val="105000"/>
              </a:lnSpc>
              <a:spcBef>
                <a:spcPts val="16"/>
              </a:spcBef>
              <a:defRPr/>
            </a:pPr>
            <a:r>
              <a:rPr lang="da-DK" sz="1200" dirty="0">
                <a:solidFill>
                  <a:srgbClr val="231F20"/>
                </a:solidFill>
                <a:latin typeface="+mn-lt"/>
                <a:ea typeface="Calibri" panose="020F0502020204030204" pitchFamily="34" charset="0"/>
                <a:cs typeface="Calibri"/>
              </a:rPr>
              <a:t>Formålet med blok 2 er at se - for specifikke præparater – hvor stor en andel af patienter, der får den anbefalede behandling. </a:t>
            </a:r>
            <a:endParaRPr lang="da-DK" sz="1200" dirty="0">
              <a:latin typeface="+mn-lt"/>
              <a:ea typeface="Calibri" panose="020F0502020204030204" pitchFamily="34" charset="0"/>
              <a:cs typeface="Calibri"/>
            </a:endParaRPr>
          </a:p>
          <a:p>
            <a:pPr marL="142783" marR="1061333" algn="just">
              <a:lnSpc>
                <a:spcPct val="105000"/>
              </a:lnSpc>
              <a:spcBef>
                <a:spcPts val="16"/>
              </a:spcBef>
            </a:pPr>
            <a:endParaRPr lang="da-DK" sz="1200" u="sng" dirty="0">
              <a:latin typeface="+mn-lt"/>
              <a:ea typeface="Calibri" panose="020F0502020204030204" pitchFamily="34" charset="0"/>
            </a:endParaRPr>
          </a:p>
          <a:p>
            <a:pPr marL="142240" marR="958850" defTabSz="947501">
              <a:lnSpc>
                <a:spcPct val="105000"/>
              </a:lnSpc>
              <a:spcBef>
                <a:spcPts val="83"/>
              </a:spcBef>
              <a:defRPr/>
            </a:pPr>
            <a:r>
              <a:rPr lang="da-DK" sz="1200" b="1" dirty="0">
                <a:solidFill>
                  <a:srgbClr val="231F20"/>
                </a:solidFill>
                <a:latin typeface="+mn-lt"/>
                <a:ea typeface="Calibri" panose="020F0502020204030204" pitchFamily="34" charset="0"/>
                <a:cs typeface="Calibri"/>
              </a:rPr>
              <a:t>Forklaring til slide:</a:t>
            </a:r>
          </a:p>
          <a:p>
            <a:pPr marL="142240" marR="958850" defTabSz="947501">
              <a:lnSpc>
                <a:spcPct val="105000"/>
              </a:lnSpc>
              <a:spcBef>
                <a:spcPts val="83"/>
              </a:spcBef>
              <a:defRPr/>
            </a:pPr>
            <a:r>
              <a:rPr lang="da-DK" sz="1200" dirty="0">
                <a:solidFill>
                  <a:srgbClr val="231F20"/>
                </a:solidFill>
                <a:latin typeface="+mn-lt"/>
                <a:ea typeface="Calibri" panose="020F0502020204030204" pitchFamily="34" charset="0"/>
                <a:cs typeface="Calibri"/>
              </a:rPr>
              <a:t>Mødelederne introducerer formålet med blok 2 og kort til det efterfølgende gruppearbejde:</a:t>
            </a:r>
          </a:p>
          <a:p>
            <a:pPr marL="142783" marR="959345" defTabSz="947501">
              <a:lnSpc>
                <a:spcPct val="105000"/>
              </a:lnSpc>
              <a:spcBef>
                <a:spcPts val="83"/>
              </a:spcBef>
              <a:defRPr/>
            </a:pPr>
            <a:endParaRPr lang="da-DK" sz="1200" dirty="0">
              <a:solidFill>
                <a:srgbClr val="231F20"/>
              </a:solidFill>
              <a:latin typeface="+mn-lt"/>
              <a:ea typeface="Calibri" panose="020F0502020204030204" pitchFamily="34" charset="0"/>
            </a:endParaRPr>
          </a:p>
          <a:p>
            <a:pPr marL="320040" marR="958850" indent="-177165" defTabSz="947501">
              <a:lnSpc>
                <a:spcPct val="105000"/>
              </a:lnSpc>
              <a:spcBef>
                <a:spcPts val="83"/>
              </a:spcBef>
              <a:buFontTx/>
              <a:buChar char="-"/>
              <a:defRPr/>
            </a:pPr>
            <a:r>
              <a:rPr lang="da-DK" sz="1200" dirty="0">
                <a:solidFill>
                  <a:srgbClr val="231F20"/>
                </a:solidFill>
                <a:latin typeface="+mn-lt"/>
                <a:ea typeface="Calibri" panose="020F0502020204030204" pitchFamily="34" charset="0"/>
                <a:cs typeface="Calibri"/>
              </a:rPr>
              <a:t>Indledningsvist ses en introduktionsvideo (3 min.)</a:t>
            </a:r>
          </a:p>
          <a:p>
            <a:pPr marL="320040" marR="958850" indent="-177165" defTabSz="947501">
              <a:lnSpc>
                <a:spcPct val="105000"/>
              </a:lnSpc>
              <a:spcBef>
                <a:spcPts val="83"/>
              </a:spcBef>
              <a:buFontTx/>
              <a:buChar char="-"/>
              <a:defRPr/>
            </a:pPr>
            <a:r>
              <a:rPr lang="da-DK" sz="1200" dirty="0">
                <a:solidFill>
                  <a:srgbClr val="231F20"/>
                </a:solidFill>
                <a:latin typeface="+mn-lt"/>
                <a:ea typeface="Calibri" panose="020F0502020204030204" pitchFamily="34" charset="0"/>
                <a:cs typeface="Calibri"/>
              </a:rPr>
              <a:t>De tre målepunkter i blok 2 gennemgås i plenum (5 min.), hvorefter der er gruppearbejde (25 min.). Deltagerne arbejder i grupper af 4-6 personer. </a:t>
            </a:r>
          </a:p>
          <a:p>
            <a:pPr marL="320040" marR="958850" indent="-177165" defTabSz="947501">
              <a:lnSpc>
                <a:spcPct val="105000"/>
              </a:lnSpc>
              <a:spcBef>
                <a:spcPts val="83"/>
              </a:spcBef>
              <a:buFontTx/>
              <a:buChar char="-"/>
              <a:defRPr/>
            </a:pPr>
            <a:r>
              <a:rPr lang="da-DK" sz="1200" dirty="0">
                <a:solidFill>
                  <a:srgbClr val="231F20"/>
                </a:solidFill>
                <a:latin typeface="+mn-lt"/>
                <a:ea typeface="Calibri" panose="020F0502020204030204" pitchFamily="34" charset="0"/>
                <a:cs typeface="Calibri"/>
              </a:rPr>
              <a:t>Afslutningsvist er der opsamling i plenum (10 min.) samt tid til at reflektere og notere i mødenoter (5 min.).</a:t>
            </a:r>
          </a:p>
          <a:p>
            <a:pPr marL="142783" marR="959345" defTabSz="947501">
              <a:lnSpc>
                <a:spcPct val="105000"/>
              </a:lnSpc>
              <a:spcBef>
                <a:spcPts val="83"/>
              </a:spcBef>
              <a:defRPr/>
            </a:pPr>
            <a:endParaRPr lang="da-DK" sz="1200" dirty="0">
              <a:solidFill>
                <a:srgbClr val="231F20"/>
              </a:solidFill>
              <a:latin typeface="+mn-lt"/>
              <a:ea typeface="Calibri" panose="020F0502020204030204" pitchFamily="34" charset="0"/>
            </a:endParaRPr>
          </a:p>
          <a:p>
            <a:pPr marL="142240" marR="958850" defTabSz="947501">
              <a:lnSpc>
                <a:spcPct val="105000"/>
              </a:lnSpc>
              <a:spcBef>
                <a:spcPts val="83"/>
              </a:spcBef>
              <a:defRPr/>
            </a:pPr>
            <a:r>
              <a:rPr lang="da-DK" sz="1200" dirty="0">
                <a:solidFill>
                  <a:srgbClr val="231F20"/>
                </a:solidFill>
                <a:latin typeface="+mn-lt"/>
                <a:ea typeface="Calibri" panose="020F0502020204030204" pitchFamily="34" charset="0"/>
                <a:cs typeface="Calibri"/>
              </a:rPr>
              <a:t>I alt er der afsat 45 min. til blok 2.</a:t>
            </a:r>
            <a:endParaRPr lang="da-DK" sz="1200" dirty="0">
              <a:latin typeface="+mn-lt"/>
              <a:ea typeface="Calibri" panose="020F0502020204030204" pitchFamily="34" charset="0"/>
              <a:cs typeface="Calibri"/>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3325623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dirty="0"/>
              <a:t>Forklaring til slide:</a:t>
            </a:r>
          </a:p>
          <a:p>
            <a:r>
              <a:rPr lang="da-DK" i="0" dirty="0"/>
              <a:t>Ved opstart af blok 2 vises en kort video med praktiserende læge og professor Jette Kolding Kristensen.</a:t>
            </a:r>
            <a:endParaRPr lang="da-DK" i="0" dirty="0">
              <a:cs typeface="Calibri"/>
            </a:endParaRPr>
          </a:p>
          <a:p>
            <a:endParaRPr lang="da-DK" dirty="0"/>
          </a:p>
          <a:p>
            <a:pPr defTabSz="947501">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240472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01">
              <a:defRPr/>
            </a:pPr>
            <a:r>
              <a:rPr lang="da-DK" b="1" dirty="0">
                <a:latin typeface="+mn-lt"/>
                <a:ea typeface="Calibri" panose="020F0502020204030204" pitchFamily="34" charset="0"/>
                <a:cs typeface="Calibri"/>
              </a:rPr>
              <a:t>Forslag til, hvad du kan sige:</a:t>
            </a:r>
          </a:p>
          <a:p>
            <a:pPr defTabSz="947501"/>
            <a:r>
              <a:rPr lang="da-DK" dirty="0">
                <a:latin typeface="+mn-lt"/>
              </a:rPr>
              <a:t>I har alle modtaget klyngepakken inden mødet – eller måske I har læst den på </a:t>
            </a:r>
            <a:r>
              <a:rPr lang="da-DK" dirty="0" err="1">
                <a:latin typeface="+mn-lt"/>
              </a:rPr>
              <a:t>KiAP’s</a:t>
            </a:r>
            <a:r>
              <a:rPr lang="da-DK" dirty="0">
                <a:latin typeface="+mn-lt"/>
              </a:rPr>
              <a:t> hjemmeside.</a:t>
            </a:r>
            <a:endParaRPr lang="da-DK" dirty="0">
              <a:latin typeface="+mn-lt"/>
              <a:cs typeface="Calibri"/>
            </a:endParaRPr>
          </a:p>
          <a:p>
            <a:pPr defTabSz="947501"/>
            <a:endParaRPr lang="da-DK" dirty="0">
              <a:latin typeface="+mn-lt"/>
            </a:endParaRPr>
          </a:p>
          <a:p>
            <a:pPr defTabSz="947501"/>
            <a:r>
              <a:rPr lang="da-DK" dirty="0">
                <a:latin typeface="+mn-lt"/>
              </a:rPr>
              <a:t>I har også trukket data om jeres diabetespatienter fra forløbsplansmodulet, som I kommer til at se samlede opgørelser af på mødet. </a:t>
            </a:r>
            <a:endParaRPr lang="da-DK" dirty="0">
              <a:latin typeface="+mn-lt"/>
              <a:cs typeface="Calibri"/>
            </a:endParaRPr>
          </a:p>
          <a:p>
            <a:pPr indent="-236875" defTabSz="947501">
              <a:buAutoNum type="arabicParenR"/>
            </a:pPr>
            <a:endParaRPr lang="da-DK" dirty="0">
              <a:latin typeface="+mn-lt"/>
            </a:endParaRPr>
          </a:p>
          <a:p>
            <a:pPr defTabSz="947501"/>
            <a:r>
              <a:rPr lang="da-DK" dirty="0">
                <a:latin typeface="+mn-lt"/>
              </a:rPr>
              <a:t>I får nu udleveret uddelingskopier til gruppearbejdet og et ark til mødenoter, hvor I kan notere hovedpointer fra mødet. Da vi skal gennemgå forskellige datatræk og spørgsmål, er det vigtigt at få noteret hovedpointer løbende. </a:t>
            </a:r>
            <a:endParaRPr lang="da-DK" dirty="0">
              <a:latin typeface="+mn-lt"/>
              <a:cs typeface="Calibri"/>
            </a:endParaRPr>
          </a:p>
          <a:p>
            <a:pPr defTabSz="947501">
              <a:defRPr/>
            </a:pPr>
            <a:endParaRPr lang="da-DK" dirty="0">
              <a:latin typeface="+mn-lt"/>
            </a:endParaRPr>
          </a:p>
          <a:p>
            <a:pPr defTabSz="947501">
              <a:defRPr/>
            </a:pPr>
            <a:r>
              <a:rPr lang="da-DK" dirty="0">
                <a:latin typeface="+mn-lt"/>
              </a:rPr>
              <a:t>Mødenoterne skal I desuden bruge på den sidste del af mødet, hvor I skal udfylde en implementeringsplan. Med udgangspunkt i diskussionerne på mødet og egne noter i ‘mødenoter’ taler I sammen med jeres kolleger fra samme praksis (sololæger sidder sammen) og drøfter, hvad I ønsker at forandre, og hvordan det bedst kan lade sig gøre. Den udfyldte plan tages med hjem i praksis, hvor den med fordel kan hænges op og introduceres til personalet for eksempel på et personalemøde. </a:t>
            </a: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501">
              <a:defRPr/>
            </a:pPr>
            <a:endParaRPr lang="da-DK">
              <a:solidFill>
                <a:srgbClr val="231F20"/>
              </a:solidFill>
              <a:latin typeface="Calibri" panose="020F0502020204030204" pitchFamily="34" charset="0"/>
              <a:ea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4D72394A-C10D-42AB-8CF1-29B05F6C07CD}" type="slidenum">
              <a:rPr lang="da-DK" smtClean="0"/>
              <a:t>30</a:t>
            </a:fld>
            <a:endParaRPr lang="da-DK"/>
          </a:p>
        </p:txBody>
      </p:sp>
    </p:spTree>
    <p:extLst>
      <p:ext uri="{BB962C8B-B14F-4D97-AF65-F5344CB8AC3E}">
        <p14:creationId xmlns:p14="http://schemas.microsoft.com/office/powerpoint/2010/main" val="2319224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332478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2512365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01">
              <a:defRPr/>
            </a:pPr>
            <a:r>
              <a:rPr lang="da-DK" b="1" dirty="0"/>
              <a:t>Forklaring til slide:</a:t>
            </a:r>
            <a:endParaRPr lang="da-DK" dirty="0"/>
          </a:p>
          <a:p>
            <a:pPr defTabSz="947501">
              <a:defRPr/>
            </a:pPr>
            <a:r>
              <a:rPr lang="da-DK" dirty="0"/>
              <a:t>I målepunkt 7 har vi identificeret de diabetespatienter, som også har en diagnose for iskæmisk hjertesygdom (ICPC: K74, K75, K76). Blandt disse patienter, der både har diabetes og IHS, har vi derefter udvalgt dem, som behandles med SGLT2, GLP1 eller begge behandlingstyper samtidigt.</a:t>
            </a:r>
            <a:endParaRPr lang="da-DK" dirty="0">
              <a:cs typeface="Calibri"/>
            </a:endParaRPr>
          </a:p>
          <a:p>
            <a:pPr defTabSz="947501">
              <a:defRPr/>
            </a:pPr>
            <a:endParaRPr lang="da-DK" dirty="0"/>
          </a:p>
          <a:p>
            <a:pPr defTabSz="947501">
              <a:defRPr/>
            </a:pPr>
            <a:r>
              <a:rPr lang="da-DK" dirty="0"/>
              <a:t>Det betyder, at tælleren viser alle diabetespatienter med IHS, som behandles enten med SGLT2, GLP1 eller begge behandlinger. Nævneren inkluderer alle diabetespatienter, der også har en IHS-diagnose. Dette betyder, at beregningen ikke baseres på alle diabetespatienter i praksis, men kun på de diabetespatienter, der også har iskæmisk hjertesygdom.</a:t>
            </a:r>
            <a:endParaRPr lang="da-DK" dirty="0">
              <a:cs typeface="Calibri"/>
            </a:endParaRPr>
          </a:p>
          <a:p>
            <a:pPr defTabSz="947501">
              <a:defRPr/>
            </a:pPr>
            <a:endParaRPr lang="da-DK" dirty="0">
              <a:latin typeface="Calibri" panose="020F0502020204030204" pitchFamily="34" charset="0"/>
              <a:ea typeface="Calibri" panose="020F0502020204030204" pitchFamily="34" charset="0"/>
              <a:cs typeface="Calibri"/>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1664971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2561201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196496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408114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2144042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660477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39</a:t>
            </a:fld>
            <a:endParaRPr lang="da-DK"/>
          </a:p>
        </p:txBody>
      </p:sp>
    </p:spTree>
    <p:extLst>
      <p:ext uri="{BB962C8B-B14F-4D97-AF65-F5344CB8AC3E}">
        <p14:creationId xmlns:p14="http://schemas.microsoft.com/office/powerpoint/2010/main" val="412481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b="1" dirty="0">
                <a:latin typeface="Calibri"/>
                <a:cs typeface="Calibri"/>
              </a:rPr>
              <a:t>Forklaring til slide: </a:t>
            </a:r>
          </a:p>
          <a:p>
            <a:pPr>
              <a:defRPr/>
            </a:pPr>
            <a:r>
              <a:rPr lang="da-DK" dirty="0">
                <a:latin typeface="Calibri"/>
                <a:cs typeface="Calibri"/>
              </a:rPr>
              <a:t>Her vises en kort video med professor i almen medicin og praktiserende læge, Jette Kolding Kristensen. </a:t>
            </a:r>
          </a:p>
          <a:p>
            <a:pPr>
              <a:defRPr/>
            </a:pPr>
            <a:endParaRPr lang="da-DK" dirty="0">
              <a:latin typeface="Calibri"/>
              <a:cs typeface="Calibri"/>
            </a:endParaRPr>
          </a:p>
          <a:p>
            <a:pPr>
              <a:defRPr/>
            </a:pPr>
            <a:r>
              <a:rPr lang="da-DK" dirty="0">
                <a:latin typeface="Calibri"/>
                <a:cs typeface="Calibri"/>
              </a:rPr>
              <a:t>Videoen introducerer til emnet, men hvis du ønsker at introducere </a:t>
            </a:r>
            <a:r>
              <a:rPr lang="da-DK" dirty="0">
                <a:cs typeface="Calibri"/>
              </a:rPr>
              <a:t>emnet yderligere</a:t>
            </a:r>
            <a:r>
              <a:rPr lang="da-DK" dirty="0">
                <a:latin typeface="Calibri"/>
                <a:cs typeface="Calibri"/>
              </a:rPr>
              <a:t>, kan du benytte de næste slides til det.</a:t>
            </a:r>
            <a:endParaRPr lang="da-DK" dirty="0"/>
          </a:p>
          <a:p>
            <a:pPr defTabSz="947501">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40</a:t>
            </a:fld>
            <a:endParaRPr lang="da-DK"/>
          </a:p>
        </p:txBody>
      </p:sp>
    </p:spTree>
    <p:extLst>
      <p:ext uri="{BB962C8B-B14F-4D97-AF65-F5344CB8AC3E}">
        <p14:creationId xmlns:p14="http://schemas.microsoft.com/office/powerpoint/2010/main" val="1151117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3"/>
              </a:spcBef>
              <a:buClr>
                <a:srgbClr val="231F20"/>
              </a:buClr>
              <a:buSzPts val="1000"/>
              <a:tabLst>
                <a:tab pos="340179" algn="l"/>
                <a:tab pos="340837" algn="l"/>
              </a:tabLst>
            </a:pPr>
            <a:r>
              <a:rPr lang="da-DK" b="1" dirty="0">
                <a:solidFill>
                  <a:srgbClr val="231F20"/>
                </a:solidFill>
                <a:latin typeface="+mn-lt"/>
                <a:ea typeface="Calibri" panose="020F0502020204030204" pitchFamily="34" charset="0"/>
                <a:cs typeface="Calibri"/>
              </a:rPr>
              <a:t>Forklaring til slide: </a:t>
            </a:r>
          </a:p>
          <a:p>
            <a:pPr>
              <a:spcBef>
                <a:spcPts val="83"/>
              </a:spcBef>
              <a:buClr>
                <a:srgbClr val="231F20"/>
              </a:buClr>
              <a:buSzPts val="1000"/>
              <a:tabLst>
                <a:tab pos="340179" algn="l"/>
                <a:tab pos="340837" algn="l"/>
              </a:tabLst>
            </a:pPr>
            <a:r>
              <a:rPr lang="da-DK" dirty="0">
                <a:solidFill>
                  <a:srgbClr val="231F20"/>
                </a:solidFill>
                <a:latin typeface="+mn-lt"/>
                <a:ea typeface="Calibri" panose="020F0502020204030204" pitchFamily="34" charset="0"/>
              </a:rPr>
              <a:t>Denne sidste del af mødet bruges til at tale om, hvilke ideer der evt. skal implementeres i den enkelte praksis. </a:t>
            </a:r>
          </a:p>
          <a:p>
            <a:pPr>
              <a:spcBef>
                <a:spcPts val="83"/>
              </a:spcBef>
              <a:buClr>
                <a:srgbClr val="231F20"/>
              </a:buClr>
              <a:buSzPts val="1000"/>
              <a:tabLst>
                <a:tab pos="340179" algn="l"/>
                <a:tab pos="340837" algn="l"/>
              </a:tabLst>
            </a:pPr>
            <a:endParaRPr lang="da-DK" dirty="0">
              <a:solidFill>
                <a:srgbClr val="231F20"/>
              </a:solidFill>
              <a:latin typeface="+mn-lt"/>
              <a:ea typeface="Calibri" panose="020F0502020204030204" pitchFamily="34" charset="0"/>
            </a:endParaRPr>
          </a:p>
          <a:p>
            <a:pPr>
              <a:spcBef>
                <a:spcPts val="83"/>
              </a:spcBef>
              <a:buClr>
                <a:srgbClr val="231F20"/>
              </a:buClr>
              <a:buSzPts val="1000"/>
              <a:tabLst>
                <a:tab pos="340179" algn="l"/>
                <a:tab pos="340837" algn="l"/>
              </a:tabLst>
            </a:pPr>
            <a:r>
              <a:rPr lang="da-DK" dirty="0">
                <a:solidFill>
                  <a:srgbClr val="231F20"/>
                </a:solidFill>
                <a:latin typeface="+mn-lt"/>
                <a:ea typeface="Calibri" panose="020F0502020204030204" pitchFamily="34" charset="0"/>
              </a:rPr>
              <a:t>Bed deltagerne om at sætte sig sammen med kolleger fra samme praksis (sololæger sidder sammen). Uddel en ‘implementeringsplan’ til alle. Grupperne besvarer spørgsmålene fra sliden (20 min.):</a:t>
            </a:r>
          </a:p>
          <a:p>
            <a:pPr>
              <a:spcBef>
                <a:spcPts val="83"/>
              </a:spcBef>
              <a:buClr>
                <a:srgbClr val="231F20"/>
              </a:buClr>
              <a:buSzPts val="1000"/>
              <a:tabLst>
                <a:tab pos="340179" algn="l"/>
                <a:tab pos="340837" algn="l"/>
              </a:tabLst>
            </a:pPr>
            <a:endParaRPr lang="da-DK" dirty="0">
              <a:solidFill>
                <a:srgbClr val="231F20"/>
              </a:solidFill>
              <a:latin typeface="+mn-lt"/>
              <a:ea typeface="Calibri" panose="020F0502020204030204" pitchFamily="34" charset="0"/>
            </a:endParaRPr>
          </a:p>
          <a:p>
            <a:pPr marL="355313" indent="-355313">
              <a:spcBef>
                <a:spcPts val="83"/>
              </a:spcBef>
              <a:buClr>
                <a:srgbClr val="231F20"/>
              </a:buClr>
              <a:buSzPts val="1000"/>
              <a:buFont typeface="Calibri" panose="020F0502020204030204" pitchFamily="34" charset="0"/>
              <a:buChar char="•"/>
              <a:tabLst>
                <a:tab pos="340179" algn="l"/>
                <a:tab pos="340837" algn="l"/>
              </a:tabLst>
            </a:pPr>
            <a:r>
              <a:rPr lang="da-DK" dirty="0">
                <a:solidFill>
                  <a:srgbClr val="231F20"/>
                </a:solidFill>
                <a:latin typeface="+mn-lt"/>
                <a:ea typeface="Calibri" panose="020F0502020204030204" pitchFamily="34" charset="0"/>
              </a:rPr>
              <a:t>Hvilke tiltag i forhold til opfølgningen er vigtigst og lettest at</a:t>
            </a:r>
            <a:r>
              <a:rPr lang="da-DK" spc="-93" dirty="0">
                <a:solidFill>
                  <a:srgbClr val="231F20"/>
                </a:solidFill>
                <a:latin typeface="+mn-lt"/>
                <a:ea typeface="Calibri" panose="020F0502020204030204" pitchFamily="34" charset="0"/>
              </a:rPr>
              <a:t> </a:t>
            </a:r>
            <a:r>
              <a:rPr lang="da-DK" dirty="0">
                <a:solidFill>
                  <a:srgbClr val="231F20"/>
                </a:solidFill>
                <a:latin typeface="+mn-lt"/>
                <a:ea typeface="Calibri" panose="020F0502020204030204" pitchFamily="34" charset="0"/>
              </a:rPr>
              <a:t>gennemføre?</a:t>
            </a:r>
            <a:endParaRPr lang="da-DK" dirty="0">
              <a:latin typeface="+mn-lt"/>
              <a:ea typeface="Calibri" panose="020F0502020204030204" pitchFamily="34" charset="0"/>
            </a:endParaRPr>
          </a:p>
          <a:p>
            <a:pPr marL="355313" indent="-355313">
              <a:spcBef>
                <a:spcPts val="83"/>
              </a:spcBef>
              <a:buClr>
                <a:srgbClr val="231F20"/>
              </a:buClr>
              <a:buSzPts val="1000"/>
              <a:buFont typeface="Calibri" panose="020F0502020204030204" pitchFamily="34" charset="0"/>
              <a:buChar char="•"/>
              <a:tabLst>
                <a:tab pos="340179" algn="l"/>
                <a:tab pos="340837" algn="l"/>
              </a:tabLst>
            </a:pPr>
            <a:r>
              <a:rPr lang="da-DK" dirty="0">
                <a:solidFill>
                  <a:srgbClr val="231F20"/>
                </a:solidFill>
                <a:latin typeface="+mn-lt"/>
                <a:ea typeface="Calibri" panose="020F0502020204030204" pitchFamily="34" charset="0"/>
              </a:rPr>
              <a:t>Hvilke forandringer i forhold ti l behandlingen vil være vigtigst og lettest at</a:t>
            </a:r>
            <a:r>
              <a:rPr lang="da-DK" spc="-104" dirty="0">
                <a:solidFill>
                  <a:srgbClr val="231F20"/>
                </a:solidFill>
                <a:latin typeface="+mn-lt"/>
                <a:ea typeface="Calibri" panose="020F0502020204030204" pitchFamily="34" charset="0"/>
              </a:rPr>
              <a:t> </a:t>
            </a:r>
            <a:r>
              <a:rPr lang="da-DK" dirty="0">
                <a:solidFill>
                  <a:srgbClr val="231F20"/>
                </a:solidFill>
                <a:latin typeface="+mn-lt"/>
                <a:ea typeface="Calibri" panose="020F0502020204030204" pitchFamily="34" charset="0"/>
              </a:rPr>
              <a:t>gennemføre?</a:t>
            </a:r>
            <a:endParaRPr lang="da-DK" dirty="0">
              <a:latin typeface="+mn-lt"/>
              <a:ea typeface="Calibri" panose="020F0502020204030204" pitchFamily="34" charset="0"/>
            </a:endParaRPr>
          </a:p>
          <a:p>
            <a:pPr marL="355313" indent="-355313">
              <a:spcBef>
                <a:spcPts val="83"/>
              </a:spcBef>
              <a:buClr>
                <a:srgbClr val="231F20"/>
              </a:buClr>
              <a:buSzPts val="1000"/>
              <a:buFont typeface="Calibri" panose="020F0502020204030204" pitchFamily="34" charset="0"/>
              <a:buChar char="•"/>
              <a:tabLst>
                <a:tab pos="340179" algn="l"/>
                <a:tab pos="340837" algn="l"/>
              </a:tabLst>
            </a:pPr>
            <a:r>
              <a:rPr lang="en-US" dirty="0" err="1">
                <a:solidFill>
                  <a:srgbClr val="231F20"/>
                </a:solidFill>
                <a:latin typeface="+mn-lt"/>
                <a:ea typeface="Calibri" panose="020F0502020204030204" pitchFamily="34" charset="0"/>
              </a:rPr>
              <a:t>Hvordan</a:t>
            </a:r>
            <a:r>
              <a:rPr lang="en-US" dirty="0">
                <a:solidFill>
                  <a:srgbClr val="231F20"/>
                </a:solidFill>
                <a:latin typeface="+mn-lt"/>
                <a:ea typeface="Calibri" panose="020F0502020204030204" pitchFamily="34" charset="0"/>
              </a:rPr>
              <a:t> </a:t>
            </a:r>
            <a:r>
              <a:rPr lang="en-US" dirty="0" err="1">
                <a:solidFill>
                  <a:srgbClr val="231F20"/>
                </a:solidFill>
                <a:latin typeface="+mn-lt"/>
                <a:ea typeface="Calibri" panose="020F0502020204030204" pitchFamily="34" charset="0"/>
              </a:rPr>
              <a:t>kan</a:t>
            </a:r>
            <a:r>
              <a:rPr lang="en-US" dirty="0">
                <a:solidFill>
                  <a:srgbClr val="231F20"/>
                </a:solidFill>
                <a:latin typeface="+mn-lt"/>
                <a:ea typeface="Calibri" panose="020F0502020204030204" pitchFamily="34" charset="0"/>
              </a:rPr>
              <a:t> det</a:t>
            </a:r>
            <a:r>
              <a:rPr lang="en-US" spc="-16" dirty="0">
                <a:solidFill>
                  <a:srgbClr val="231F20"/>
                </a:solidFill>
                <a:latin typeface="+mn-lt"/>
                <a:ea typeface="Calibri" panose="020F0502020204030204" pitchFamily="34" charset="0"/>
              </a:rPr>
              <a:t> </a:t>
            </a:r>
            <a:r>
              <a:rPr lang="en-US" dirty="0" err="1">
                <a:solidFill>
                  <a:srgbClr val="231F20"/>
                </a:solidFill>
                <a:latin typeface="+mn-lt"/>
                <a:ea typeface="Calibri" panose="020F0502020204030204" pitchFamily="34" charset="0"/>
              </a:rPr>
              <a:t>ske</a:t>
            </a:r>
            <a:r>
              <a:rPr lang="en-US" dirty="0">
                <a:solidFill>
                  <a:srgbClr val="231F20"/>
                </a:solidFill>
                <a:latin typeface="+mn-lt"/>
                <a:ea typeface="Calibri" panose="020F0502020204030204" pitchFamily="34" charset="0"/>
              </a:rPr>
              <a:t>?</a:t>
            </a:r>
            <a:endParaRPr lang="da-DK" dirty="0">
              <a:latin typeface="+mn-lt"/>
              <a:ea typeface="Calibri" panose="020F0502020204030204" pitchFamily="34" charset="0"/>
            </a:endParaRPr>
          </a:p>
          <a:p>
            <a:pPr marL="355313" indent="-355313">
              <a:spcBef>
                <a:spcPts val="78"/>
              </a:spcBef>
              <a:buClr>
                <a:srgbClr val="231F20"/>
              </a:buClr>
              <a:buSzPts val="1000"/>
              <a:buFont typeface="Calibri" panose="020F0502020204030204" pitchFamily="34" charset="0"/>
              <a:buChar char="•"/>
              <a:tabLst>
                <a:tab pos="340179" algn="l"/>
                <a:tab pos="340837" algn="l"/>
              </a:tabLst>
            </a:pPr>
            <a:r>
              <a:rPr lang="da-DK" dirty="0">
                <a:solidFill>
                  <a:srgbClr val="231F20"/>
                </a:solidFill>
                <a:latin typeface="+mn-lt"/>
                <a:ea typeface="Calibri" panose="020F0502020204030204" pitchFamily="34" charset="0"/>
              </a:rPr>
              <a:t>Er der retningslinjer/fraser/andet materiale, der kan deles i</a:t>
            </a:r>
            <a:r>
              <a:rPr lang="da-DK" spc="-47" dirty="0">
                <a:solidFill>
                  <a:srgbClr val="231F20"/>
                </a:solidFill>
                <a:latin typeface="+mn-lt"/>
                <a:ea typeface="Calibri" panose="020F0502020204030204" pitchFamily="34" charset="0"/>
              </a:rPr>
              <a:t> </a:t>
            </a:r>
            <a:r>
              <a:rPr lang="da-DK" dirty="0">
                <a:solidFill>
                  <a:srgbClr val="231F20"/>
                </a:solidFill>
                <a:latin typeface="+mn-lt"/>
                <a:ea typeface="Calibri" panose="020F0502020204030204" pitchFamily="34" charset="0"/>
              </a:rPr>
              <a:t>gruppen?</a:t>
            </a:r>
            <a:endParaRPr lang="da-DK" dirty="0">
              <a:latin typeface="+mn-lt"/>
              <a:ea typeface="Calibri" panose="020F0502020204030204" pitchFamily="34" charset="0"/>
            </a:endParaRPr>
          </a:p>
          <a:p>
            <a:endParaRPr lang="da-DK" dirty="0">
              <a:latin typeface="+mn-lt"/>
            </a:endParaRPr>
          </a:p>
          <a:p>
            <a:pPr defTabSz="947501">
              <a:defRPr/>
            </a:pPr>
            <a:r>
              <a:rPr lang="da-DK" dirty="0">
                <a:solidFill>
                  <a:srgbClr val="231F20"/>
                </a:solidFill>
                <a:latin typeface="+mn-lt"/>
                <a:ea typeface="Calibri" panose="020F0502020204030204" pitchFamily="34" charset="0"/>
              </a:rPr>
              <a:t>Udfyld implementeringsplanen. </a:t>
            </a:r>
          </a:p>
          <a:p>
            <a:pPr defTabSz="947501">
              <a:defRPr/>
            </a:pPr>
            <a:endParaRPr lang="da-DK" dirty="0">
              <a:solidFill>
                <a:srgbClr val="231F20"/>
              </a:solidFill>
              <a:latin typeface="+mn-lt"/>
              <a:ea typeface="Calibri" panose="020F0502020204030204" pitchFamily="34" charset="0"/>
            </a:endParaRPr>
          </a:p>
          <a:p>
            <a:pPr defTabSz="947501">
              <a:defRPr/>
            </a:pPr>
            <a:r>
              <a:rPr lang="da-DK" dirty="0">
                <a:solidFill>
                  <a:srgbClr val="231F20"/>
                </a:solidFill>
                <a:latin typeface="+mn-lt"/>
                <a:ea typeface="Calibri" panose="020F0502020204030204" pitchFamily="34" charset="0"/>
                <a:cs typeface="Calibri"/>
              </a:rPr>
              <a:t>De sidste 10 min. af mødet bruges i plenum på at høre, hvad grupperne har talt om. Pluk et par grupper ud til at dele deres overvejelser. </a:t>
            </a:r>
          </a:p>
          <a:p>
            <a:pPr defTabSz="947501">
              <a:defRPr/>
            </a:pPr>
            <a:endParaRPr lang="da-DK" dirty="0">
              <a:solidFill>
                <a:srgbClr val="231F20"/>
              </a:solidFill>
              <a:latin typeface="+mn-lt"/>
            </a:endParaRPr>
          </a:p>
          <a:p>
            <a:pPr defTabSz="947501">
              <a:defRPr/>
            </a:pPr>
            <a:r>
              <a:rPr lang="da-DK" dirty="0">
                <a:latin typeface="+mn-lt"/>
              </a:rPr>
              <a:t>Den udfyldte plan tages med hjem i praksis, hvor det kan hænges op og introduceres til personalet for eksempel på et personalemøde. </a:t>
            </a:r>
            <a:endParaRPr lang="da-DK" dirty="0">
              <a:solidFill>
                <a:srgbClr val="231F20"/>
              </a:solidFill>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41</a:t>
            </a:fld>
            <a:endParaRPr lang="da-DK"/>
          </a:p>
        </p:txBody>
      </p:sp>
    </p:spTree>
    <p:extLst>
      <p:ext uri="{BB962C8B-B14F-4D97-AF65-F5344CB8AC3E}">
        <p14:creationId xmlns:p14="http://schemas.microsoft.com/office/powerpoint/2010/main" val="1207013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latin typeface="+mn-lt"/>
              </a:rPr>
              <a:t>Forklaring til slide:</a:t>
            </a:r>
          </a:p>
          <a:p>
            <a:r>
              <a:rPr lang="da-DK" dirty="0">
                <a:latin typeface="+mn-lt"/>
              </a:rPr>
              <a:t>En vigtig del af klyngearbejdet er at følge op på de emner, I har gennemgået i klyngen. Derfor er det oplagt at have et fast punkt på mødet, hvor der følges op på, om der er sket en forandring, siden I sidst havde emnet på dagsordenen.</a:t>
            </a:r>
            <a:endParaRPr lang="da-DK" dirty="0">
              <a:latin typeface="+mn-lt"/>
              <a:cs typeface="Calibri"/>
            </a:endParaRPr>
          </a:p>
          <a:p>
            <a:endParaRPr lang="da-DK" dirty="0">
              <a:latin typeface="+mn-lt"/>
            </a:endParaRPr>
          </a:p>
          <a:p>
            <a:r>
              <a:rPr lang="da-DK" dirty="0">
                <a:latin typeface="+mn-lt"/>
              </a:rPr>
              <a:t>At skabe forandringer tager tid, og det varierer fra emne til emne, hvornår opfølgning er relevant. </a:t>
            </a:r>
            <a:r>
              <a:rPr lang="da-DK" dirty="0" err="1">
                <a:latin typeface="+mn-lt"/>
              </a:rPr>
              <a:t>KiAP</a:t>
            </a:r>
            <a:r>
              <a:rPr lang="da-DK" dirty="0">
                <a:latin typeface="+mn-lt"/>
              </a:rPr>
              <a:t> anbefaler, at der for denne pakke følges op efter 6 til 12 måneder.</a:t>
            </a:r>
          </a:p>
          <a:p>
            <a:endParaRPr lang="da-DK" dirty="0">
              <a:latin typeface="+mn-lt"/>
            </a:endParaRPr>
          </a:p>
          <a:p>
            <a:r>
              <a:rPr lang="da-DK" dirty="0">
                <a:latin typeface="+mn-lt"/>
              </a:rPr>
              <a:t>Afslutningsvist på mødet kan I </a:t>
            </a:r>
            <a:r>
              <a:rPr lang="da-DK" dirty="0" err="1">
                <a:latin typeface="+mn-lt"/>
              </a:rPr>
              <a:t>i</a:t>
            </a:r>
            <a:r>
              <a:rPr lang="da-DK" dirty="0">
                <a:latin typeface="+mn-lt"/>
              </a:rPr>
              <a:t> fællesskab beslutte, hvordan I vil følge op på emnet – fx ved at få foretaget et nyt datatræk, der sammenlignes med det fra dagens møde. Måske er der specifikke idéer fra dagens emne, som klyngen vurderer er vigtigere at arbejde videre med end andre?</a:t>
            </a:r>
          </a:p>
          <a:p>
            <a:endParaRPr lang="da-DK" dirty="0">
              <a:cs typeface="Calibri"/>
            </a:endParaRPr>
          </a:p>
          <a:p>
            <a:pPr marL="142783" algn="just">
              <a:spcBef>
                <a:spcPts val="202"/>
              </a:spcBef>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42</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defTabSz="947501">
              <a:defRPr/>
            </a:pPr>
            <a:fld id="{DEB92672-268D-4DB7-963C-35CDB23F1AD2}" type="slidenum">
              <a:rPr lang="da-DK">
                <a:solidFill>
                  <a:prstClr val="black"/>
                </a:solidFill>
                <a:latin typeface="Calibri" panose="020F0502020204030204"/>
              </a:rPr>
              <a:pPr defTabSz="947501">
                <a:defRPr/>
              </a:pPr>
              <a:t>43</a:t>
            </a:fld>
            <a:endParaRPr lang="da-DK">
              <a:solidFill>
                <a:prstClr val="black"/>
              </a:solidFill>
              <a:latin typeface="Calibri" panose="020F0502020204030204"/>
            </a:endParaRPr>
          </a:p>
        </p:txBody>
      </p:sp>
    </p:spTree>
    <p:extLst>
      <p:ext uri="{BB962C8B-B14F-4D97-AF65-F5344CB8AC3E}">
        <p14:creationId xmlns:p14="http://schemas.microsoft.com/office/powerpoint/2010/main" val="17545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40" defTabSz="947501">
              <a:defRPr/>
            </a:pPr>
            <a:r>
              <a:rPr lang="da-DK" b="1" spc="-16" dirty="0">
                <a:solidFill>
                  <a:srgbClr val="231F20"/>
                </a:solidFill>
                <a:latin typeface="+mn-lt"/>
                <a:ea typeface="Calibri" panose="020F0502020204030204" pitchFamily="34" charset="0"/>
                <a:cs typeface="Calibri"/>
              </a:rPr>
              <a:t>Forslag til, hvad du kan sige:</a:t>
            </a:r>
            <a:endParaRPr lang="da-DK" dirty="0">
              <a:latin typeface="+mn-lt"/>
              <a:cs typeface="Calibri"/>
            </a:endParaRPr>
          </a:p>
          <a:p>
            <a:pPr marL="142240" defTabSz="947501"/>
            <a:r>
              <a:rPr lang="da-DK" dirty="0">
                <a:solidFill>
                  <a:srgbClr val="231F20"/>
                </a:solidFill>
                <a:latin typeface="+mn-lt"/>
                <a:ea typeface="Calibri" panose="020F0502020204030204" pitchFamily="34" charset="0"/>
                <a:cs typeface="Calibri"/>
              </a:rPr>
              <a:t>Type 2-diabetes forekommer hyppigt i Danmark, hvor ca. 240.000 har sygdommen, mens yderligere 100.000-200.000 forventes at være </a:t>
            </a:r>
            <a:r>
              <a:rPr lang="da-DK" dirty="0" err="1">
                <a:solidFill>
                  <a:srgbClr val="231F20"/>
                </a:solidFill>
                <a:latin typeface="+mn-lt"/>
                <a:ea typeface="Calibri" panose="020F0502020204030204" pitchFamily="34" charset="0"/>
                <a:cs typeface="Calibri"/>
              </a:rPr>
              <a:t>udiagnosticeret</a:t>
            </a:r>
            <a:r>
              <a:rPr lang="da-DK" dirty="0">
                <a:solidFill>
                  <a:srgbClr val="231F20"/>
                </a:solidFill>
                <a:latin typeface="+mn-lt"/>
                <a:ea typeface="Calibri" panose="020F0502020204030204" pitchFamily="34" charset="0"/>
                <a:cs typeface="Calibri"/>
              </a:rPr>
              <a:t>.</a:t>
            </a:r>
          </a:p>
          <a:p>
            <a:pPr marL="142240" defTabSz="947501">
              <a:spcBef>
                <a:spcPts val="41"/>
              </a:spcBef>
            </a:pPr>
            <a:r>
              <a:rPr lang="da-DK" dirty="0">
                <a:solidFill>
                  <a:srgbClr val="231F20"/>
                </a:solidFill>
                <a:latin typeface="+mn-lt"/>
                <a:ea typeface="Calibri" panose="020F0502020204030204" pitchFamily="34" charset="0"/>
                <a:cs typeface="Calibri"/>
              </a:rPr>
              <a:t> </a:t>
            </a:r>
          </a:p>
          <a:p>
            <a:pPr marL="142240" marR="1026160" defTabSz="947501"/>
            <a:r>
              <a:rPr lang="da-DK" dirty="0">
                <a:solidFill>
                  <a:srgbClr val="231F20"/>
                </a:solidFill>
                <a:latin typeface="+mn-lt"/>
                <a:ea typeface="Calibri" panose="020F0502020204030204" pitchFamily="34" charset="0"/>
                <a:cs typeface="Calibri"/>
              </a:rPr>
              <a:t>Sygdommen medfører en betydelig øget sygelighed og dødelighed: Hjertekarsygdom er den hyppigste dødsårsag (ca. 75 %), 7 % bliver svagtseende og 1,5 % blinde, 4-8 % får dialysekrævende nyresvigt og 25-40 % får </a:t>
            </a:r>
            <a:r>
              <a:rPr lang="da-DK" dirty="0" err="1">
                <a:solidFill>
                  <a:srgbClr val="231F20"/>
                </a:solidFill>
                <a:latin typeface="+mn-lt"/>
                <a:ea typeface="Calibri" panose="020F0502020204030204" pitchFamily="34" charset="0"/>
                <a:cs typeface="Calibri"/>
              </a:rPr>
              <a:t>neuropati</a:t>
            </a:r>
            <a:r>
              <a:rPr lang="da-DK" dirty="0">
                <a:solidFill>
                  <a:srgbClr val="231F20"/>
                </a:solidFill>
                <a:latin typeface="+mn-lt"/>
                <a:ea typeface="Calibri" panose="020F0502020204030204" pitchFamily="34" charset="0"/>
                <a:cs typeface="Calibri"/>
              </a:rPr>
              <a:t> efter 10 år med øget risiko for ledsagende </a:t>
            </a:r>
            <a:r>
              <a:rPr lang="da-DK" dirty="0" err="1">
                <a:solidFill>
                  <a:srgbClr val="231F20"/>
                </a:solidFill>
                <a:latin typeface="+mn-lt"/>
                <a:ea typeface="Calibri" panose="020F0502020204030204" pitchFamily="34" charset="0"/>
                <a:cs typeface="Calibri"/>
              </a:rPr>
              <a:t>fodsår</a:t>
            </a:r>
            <a:r>
              <a:rPr lang="da-DK" dirty="0">
                <a:solidFill>
                  <a:srgbClr val="231F20"/>
                </a:solidFill>
                <a:latin typeface="+mn-lt"/>
                <a:ea typeface="Calibri" panose="020F0502020204030204" pitchFamily="34" charset="0"/>
                <a:cs typeface="Calibri"/>
              </a:rPr>
              <a:t> og dermed øget risiko for amputationer.</a:t>
            </a:r>
          </a:p>
          <a:p>
            <a:pPr marL="142240" defTabSz="947501">
              <a:spcBef>
                <a:spcPts val="36"/>
              </a:spcBef>
            </a:pPr>
            <a:r>
              <a:rPr lang="da-DK" dirty="0">
                <a:solidFill>
                  <a:srgbClr val="231F20"/>
                </a:solidFill>
                <a:latin typeface="+mn-lt"/>
                <a:ea typeface="Calibri" panose="020F0502020204030204" pitchFamily="34" charset="0"/>
                <a:cs typeface="Calibri"/>
              </a:rPr>
              <a:t> </a:t>
            </a:r>
          </a:p>
          <a:p>
            <a:pPr marL="142240" marR="1327150" defTabSz="947501">
              <a:lnSpc>
                <a:spcPct val="105000"/>
              </a:lnSpc>
              <a:spcBef>
                <a:spcPts val="5"/>
              </a:spcBef>
            </a:pPr>
            <a:r>
              <a:rPr lang="da-DK" dirty="0">
                <a:solidFill>
                  <a:srgbClr val="231F20"/>
                </a:solidFill>
                <a:latin typeface="+mn-lt"/>
                <a:ea typeface="Calibri" panose="020F0502020204030204" pitchFamily="34" charset="0"/>
                <a:cs typeface="Calibri"/>
              </a:rPr>
              <a:t>Sygdommen er karakteriseret ved forhøjet indhold af glukose i blodet pga. et misforhold mellem betacellernes insulinproduktion og den perifere insulinfølsomhed.</a:t>
            </a:r>
          </a:p>
          <a:p>
            <a:pPr defTabSz="947501">
              <a:spcBef>
                <a:spcPts val="31"/>
              </a:spcBef>
            </a:pPr>
            <a:r>
              <a:rPr lang="da-DK" dirty="0">
                <a:solidFill>
                  <a:srgbClr val="231F20"/>
                </a:solidFill>
                <a:latin typeface="+mn-lt"/>
                <a:ea typeface="Calibri" panose="020F0502020204030204" pitchFamily="34" charset="0"/>
                <a:cs typeface="Calibri"/>
              </a:rPr>
              <a:t> </a:t>
            </a:r>
          </a:p>
          <a:p>
            <a:pPr marL="142240" marR="1045845" defTabSz="947501">
              <a:lnSpc>
                <a:spcPct val="105000"/>
              </a:lnSpc>
              <a:spcBef>
                <a:spcPts val="5"/>
              </a:spcBef>
            </a:pPr>
            <a:r>
              <a:rPr lang="da-DK" dirty="0">
                <a:solidFill>
                  <a:srgbClr val="231F20"/>
                </a:solidFill>
                <a:latin typeface="+mn-lt"/>
                <a:ea typeface="Calibri" panose="020F0502020204030204" pitchFamily="34" charset="0"/>
                <a:cs typeface="Calibri"/>
              </a:rPr>
              <a:t>Risikoen for at udvikle type 2-diabetes stiger med alderen fra 1 % af personer under 40 år til 10-15 % af personer over 60 år, og pga. forværring af befolkningens livsstil forventes forekomsten at blive større.</a:t>
            </a:r>
          </a:p>
          <a:p>
            <a:pPr marL="142783" marR="1046199" defTabSz="947501">
              <a:lnSpc>
                <a:spcPct val="105000"/>
              </a:lnSpc>
              <a:spcBef>
                <a:spcPts val="5"/>
              </a:spcBef>
            </a:pPr>
            <a:endParaRPr lang="da-DK" dirty="0">
              <a:solidFill>
                <a:srgbClr val="231F20"/>
              </a:solidFill>
              <a:latin typeface="+mn-lt"/>
              <a:ea typeface="Calibri" panose="020F0502020204030204" pitchFamily="34" charset="0"/>
            </a:endParaRPr>
          </a:p>
          <a:p>
            <a:pPr marL="142783" marR="1046199" defTabSz="947501">
              <a:lnSpc>
                <a:spcPct val="105000"/>
              </a:lnSpc>
              <a:spcBef>
                <a:spcPts val="5"/>
              </a:spcBef>
            </a:pPr>
            <a:endParaRPr lang="da-DK" dirty="0">
              <a:solidFill>
                <a:srgbClr val="231F20"/>
              </a:solidFill>
              <a:latin typeface="+mn-lt"/>
              <a:ea typeface="Calibri" panose="020F0502020204030204" pitchFamily="34" charset="0"/>
            </a:endParaRPr>
          </a:p>
          <a:p>
            <a:pPr marL="142240" algn="just">
              <a:spcBef>
                <a:spcPts val="202"/>
              </a:spcBef>
            </a:pPr>
            <a:br>
              <a:rPr lang="da-DK" i="1" dirty="0">
                <a:latin typeface="+mn-lt"/>
                <a:ea typeface="Calibri" panose="020F0502020204030204" pitchFamily="34" charset="0"/>
                <a:cs typeface="Calibri"/>
              </a:rPr>
            </a:br>
            <a:endParaRPr lang="da-DK" dirty="0">
              <a:latin typeface="+mn-lt"/>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324299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26795" defTabSz="947501">
              <a:lnSpc>
                <a:spcPct val="110000"/>
              </a:lnSpc>
              <a:defRPr/>
            </a:pPr>
            <a:r>
              <a:rPr lang="da-DK" b="1" spc="-16" dirty="0">
                <a:solidFill>
                  <a:srgbClr val="231F20"/>
                </a:solidFill>
                <a:latin typeface="+mn-lt"/>
                <a:ea typeface="Calibri" panose="020F0502020204030204" pitchFamily="34" charset="0"/>
                <a:cs typeface="Calibri"/>
              </a:rPr>
              <a:t>Forslag til, hvad du kan sige:</a:t>
            </a:r>
            <a:endParaRPr lang="da-DK" dirty="0">
              <a:latin typeface="+mn-lt"/>
              <a:cs typeface="Calibri"/>
            </a:endParaRPr>
          </a:p>
          <a:p>
            <a:pPr marR="1026795" defTabSz="947501">
              <a:lnSpc>
                <a:spcPct val="110000"/>
              </a:lnSpc>
              <a:defRPr/>
            </a:pPr>
            <a:r>
              <a:rPr lang="da-DK" dirty="0">
                <a:latin typeface="+mn-lt"/>
              </a:rPr>
              <a:t>Opfølgning og behandling af ældre mennesker (over 70 år) udgør en særlig udfordring pga. af evt. komorbiditet, funktionsnedsættelse og anden svækkelse og skal tilpasses individuelt til den enkeltes situation. Der anbefales fokus på symptomkontrol og mindre stram regulering end hos yngre.</a:t>
            </a:r>
            <a:endParaRPr lang="da-DK" dirty="0">
              <a:latin typeface="+mn-lt"/>
              <a:cs typeface="Calibri" panose="020F0502020204030204"/>
            </a:endParaRPr>
          </a:p>
          <a:p>
            <a:pPr marR="1097522">
              <a:lnSpc>
                <a:spcPct val="110000"/>
              </a:lnSpc>
            </a:pPr>
            <a:endParaRPr lang="da-DK" dirty="0">
              <a:latin typeface="+mn-lt"/>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59220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26795" defTabSz="947501">
              <a:lnSpc>
                <a:spcPct val="110000"/>
              </a:lnSpc>
              <a:defRPr/>
            </a:pPr>
            <a:r>
              <a:rPr lang="da-DK" b="1" spc="-16" dirty="0">
                <a:solidFill>
                  <a:srgbClr val="231F20"/>
                </a:solidFill>
                <a:latin typeface="+mn-lt"/>
                <a:ea typeface="Calibri" panose="020F0502020204030204" pitchFamily="34" charset="0"/>
                <a:cs typeface="Calibri"/>
              </a:rPr>
              <a:t>Forslag til, hvad du kan sige:</a:t>
            </a:r>
            <a:endParaRPr lang="da-DK" dirty="0">
              <a:latin typeface="+mn-lt"/>
              <a:cs typeface="Calibri"/>
            </a:endParaRPr>
          </a:p>
          <a:p>
            <a:pPr marR="1026795" defTabSz="947501">
              <a:lnSpc>
                <a:spcPct val="110000"/>
              </a:lnSpc>
              <a:defRPr/>
            </a:pPr>
            <a:r>
              <a:rPr lang="da-DK" b="0" spc="-16" dirty="0">
                <a:solidFill>
                  <a:srgbClr val="231F20"/>
                </a:solidFill>
                <a:latin typeface="+mn-lt"/>
                <a:cs typeface="Calibri"/>
              </a:rPr>
              <a:t>I de næste to slides vil I se prævalensen af klyngens type-2 diabetes patienter på ydernummerniveau. </a:t>
            </a:r>
            <a:endParaRPr lang="da-DK" spc="-16" dirty="0">
              <a:solidFill>
                <a:srgbClr val="231F20"/>
              </a:solidFill>
              <a:latin typeface="+mn-lt"/>
              <a:cs typeface="Calibri"/>
            </a:endParaRPr>
          </a:p>
          <a:p>
            <a:pPr marR="1026795" defTabSz="947501">
              <a:lnSpc>
                <a:spcPct val="110000"/>
              </a:lnSpc>
              <a:defRPr/>
            </a:pPr>
            <a:endParaRPr lang="da-DK" spc="-16" dirty="0">
              <a:solidFill>
                <a:srgbClr val="231F20"/>
              </a:solidFill>
              <a:latin typeface="+mn-lt"/>
              <a:cs typeface="Calibri"/>
            </a:endParaRPr>
          </a:p>
          <a:p>
            <a:pPr marR="1026795" defTabSz="947501">
              <a:lnSpc>
                <a:spcPct val="110000"/>
              </a:lnSpc>
              <a:defRPr/>
            </a:pPr>
            <a:r>
              <a:rPr lang="da-DK" b="0" spc="-16" dirty="0">
                <a:solidFill>
                  <a:srgbClr val="231F20"/>
                </a:solidFill>
                <a:latin typeface="+mn-lt"/>
                <a:cs typeface="Calibri"/>
              </a:rPr>
              <a:t>I vil se to grafer:</a:t>
            </a:r>
            <a:endParaRPr lang="da-DK" dirty="0">
              <a:latin typeface="+mn-lt"/>
              <a:cs typeface="Calibri"/>
            </a:endParaRPr>
          </a:p>
          <a:p>
            <a:pPr marL="171450" marR="1026795" indent="-171450" defTabSz="947501">
              <a:lnSpc>
                <a:spcPct val="110000"/>
              </a:lnSpc>
              <a:buFont typeface="Calibri"/>
              <a:buChar char="-"/>
              <a:defRPr/>
            </a:pPr>
            <a:r>
              <a:rPr lang="da-DK" b="0" spc="-16" dirty="0">
                <a:solidFill>
                  <a:srgbClr val="231F20"/>
                </a:solidFill>
                <a:latin typeface="+mn-lt"/>
                <a:cs typeface="Calibri"/>
              </a:rPr>
              <a:t>Én graf med de absolutte tal – dvs. hvor mange type-2 diabetes patienter hver ydernummer har.</a:t>
            </a:r>
          </a:p>
          <a:p>
            <a:pPr marL="171450" marR="1026795" indent="-171450" defTabSz="947501">
              <a:lnSpc>
                <a:spcPct val="110000"/>
              </a:lnSpc>
              <a:buFont typeface="Calibri"/>
              <a:buChar char="-"/>
              <a:defRPr/>
            </a:pPr>
            <a:r>
              <a:rPr lang="da-DK" b="0" spc="-16" dirty="0">
                <a:solidFill>
                  <a:srgbClr val="231F20"/>
                </a:solidFill>
                <a:latin typeface="+mn-lt"/>
                <a:cs typeface="Calibri"/>
              </a:rPr>
              <a:t>Én graf med andelen – dvs. hvor mange procent ydernummerets type-2 diabetes patienter udgør i forhold til den samlede patientpopulation i jeres klinik.</a:t>
            </a:r>
            <a:endParaRPr lang="da-DK" b="0" dirty="0">
              <a:latin typeface="+mn-lt"/>
              <a:cs typeface="Calibri"/>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279738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47501" rtl="0" eaLnBrk="1" fontAlgn="auto" latinLnBrk="0" hangingPunct="1">
              <a:lnSpc>
                <a:spcPct val="100000"/>
              </a:lnSpc>
              <a:spcBef>
                <a:spcPts val="0"/>
              </a:spcBef>
              <a:spcAft>
                <a:spcPts val="0"/>
              </a:spcAft>
              <a:buClrTx/>
              <a:buSzTx/>
              <a:buFontTx/>
              <a:buNone/>
              <a:tabLst/>
              <a:defRPr/>
            </a:pPr>
            <a:r>
              <a:rPr lang="da-DK" sz="1200" b="1" spc="-16" dirty="0">
                <a:solidFill>
                  <a:srgbClr val="231F20"/>
                </a:solidFill>
                <a:latin typeface="+mn-lt"/>
                <a:ea typeface="Calibri" panose="020F0502020204030204" pitchFamily="34"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spc="-16" dirty="0">
                <a:solidFill>
                  <a:srgbClr val="231F20"/>
                </a:solidFill>
                <a:latin typeface="+mn-lt"/>
                <a:cs typeface="Calibri"/>
              </a:rPr>
              <a:t>Én graf med de absolutte tal – dvs. hvor mange type-2 diabetes patienter hver ydernummer har.</a:t>
            </a: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8</a:t>
            </a:fld>
            <a:endParaRPr lang="da-DK"/>
          </a:p>
        </p:txBody>
      </p:sp>
    </p:spTree>
    <p:extLst>
      <p:ext uri="{BB962C8B-B14F-4D97-AF65-F5344CB8AC3E}">
        <p14:creationId xmlns:p14="http://schemas.microsoft.com/office/powerpoint/2010/main" val="109242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47501" rtl="0" eaLnBrk="1" fontAlgn="auto" latinLnBrk="0" hangingPunct="1">
              <a:lnSpc>
                <a:spcPct val="100000"/>
              </a:lnSpc>
              <a:spcBef>
                <a:spcPts val="0"/>
              </a:spcBef>
              <a:spcAft>
                <a:spcPts val="0"/>
              </a:spcAft>
              <a:buClrTx/>
              <a:buSzTx/>
              <a:buFontTx/>
              <a:buNone/>
              <a:tabLst/>
              <a:defRPr/>
            </a:pPr>
            <a:r>
              <a:rPr lang="da-DK" sz="1200" b="1" spc="-16" dirty="0">
                <a:solidFill>
                  <a:srgbClr val="231F20"/>
                </a:solidFill>
                <a:latin typeface="+mn-lt"/>
                <a:ea typeface="Calibri" panose="020F0502020204030204" pitchFamily="34" charset="0"/>
              </a:rPr>
              <a:t>Forslag til, hvad du kan sige:</a:t>
            </a:r>
            <a:endParaRPr lang="da-DK" sz="1200" b="0" spc="-16" dirty="0">
              <a:solidFill>
                <a:srgbClr val="231F20"/>
              </a:solidFill>
              <a:latin typeface="+mn-lt"/>
            </a:endParaRPr>
          </a:p>
          <a:p>
            <a:pPr marL="0" marR="0" lvl="0" indent="0" algn="l" defTabSz="947501" rtl="0" eaLnBrk="1" fontAlgn="auto" latinLnBrk="0" hangingPunct="1">
              <a:lnSpc>
                <a:spcPct val="100000"/>
              </a:lnSpc>
              <a:spcBef>
                <a:spcPts val="0"/>
              </a:spcBef>
              <a:spcAft>
                <a:spcPts val="0"/>
              </a:spcAft>
              <a:buClrTx/>
              <a:buSzTx/>
              <a:buFontTx/>
              <a:buNone/>
              <a:tabLst/>
              <a:defRPr/>
            </a:pPr>
            <a:r>
              <a:rPr lang="da-DK" sz="1200" b="0" spc="-16" dirty="0">
                <a:solidFill>
                  <a:srgbClr val="231F20"/>
                </a:solidFill>
                <a:latin typeface="+mn-lt"/>
                <a:cs typeface="Calibri"/>
              </a:rPr>
              <a:t>Én graf med andelen – dvs. hvor mange procent ydernummerets diabetespatienter udgør i forhold til den samlede patientpopulation.</a:t>
            </a:r>
            <a:endParaRPr lang="da-DK" sz="1200" b="0" dirty="0">
              <a:latin typeface="+mn-lt"/>
              <a:cs typeface="Calibri"/>
            </a:endParaRPr>
          </a:p>
          <a:p>
            <a:pPr defTabSz="947501">
              <a:defRPr/>
            </a:pPr>
            <a:endParaRPr lang="da-DK" sz="1200" dirty="0">
              <a:solidFill>
                <a:srgbClr val="231F20"/>
              </a:solidFill>
              <a:latin typeface="+mn-lt"/>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9</a:t>
            </a:fld>
            <a:endParaRPr lang="da-DK"/>
          </a:p>
        </p:txBody>
      </p:sp>
    </p:spTree>
    <p:extLst>
      <p:ext uri="{BB962C8B-B14F-4D97-AF65-F5344CB8AC3E}">
        <p14:creationId xmlns:p14="http://schemas.microsoft.com/office/powerpoint/2010/main" val="126878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3/14/2025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https://player.vimeo.com/video/1049999312?h=4e230357a4&amp;amp;app_id=122963"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player.vimeo.com/video/1049966475?h=9b83a439e0&amp;amp;app_id=122963" TargetMode="External"/><Relationship Id="rId5" Type="http://schemas.openxmlformats.org/officeDocument/2006/relationships/image" Target="../media/image11.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player.vimeo.com/video/1055493458?h=54013a47f5&amp;amp;app_id=12296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0" y="0"/>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7223" y="1561513"/>
            <a:ext cx="9503042" cy="4009293"/>
          </a:xfrm>
        </p:spPr>
        <p:txBody>
          <a:bodyPr/>
          <a:lstStyle/>
          <a:p>
            <a:r>
              <a:rPr lang="da-DK" sz="3200" b="1" dirty="0">
                <a:solidFill>
                  <a:schemeClr val="bg1"/>
                </a:solidFill>
                <a:latin typeface="+mn-lt"/>
              </a:rPr>
              <a:t>KLYNGENAVN</a:t>
            </a:r>
            <a:br>
              <a:rPr lang="da-DK" b="1" dirty="0">
                <a:solidFill>
                  <a:srgbClr val="3C8CFA"/>
                </a:solidFill>
                <a:latin typeface="+mn-lt"/>
              </a:rPr>
            </a:br>
            <a:br>
              <a:rPr lang="da-DK" b="1" dirty="0">
                <a:solidFill>
                  <a:srgbClr val="3C8CFA"/>
                </a:solidFill>
                <a:latin typeface="+mn-lt"/>
              </a:rPr>
            </a:br>
            <a:r>
              <a:rPr lang="da-DK" b="1" dirty="0">
                <a:solidFill>
                  <a:schemeClr val="bg1"/>
                </a:solidFill>
                <a:latin typeface="+mn-lt"/>
              </a:rPr>
              <a:t>Type 2-diabetes</a:t>
            </a:r>
            <a:br>
              <a:rPr lang="da-DK" b="1" dirty="0">
                <a:solidFill>
                  <a:schemeClr val="bg1"/>
                </a:solidFill>
                <a:latin typeface="+mn-lt"/>
              </a:rPr>
            </a:br>
            <a:r>
              <a:rPr lang="da-DK" sz="2800" b="1" dirty="0">
                <a:solidFill>
                  <a:schemeClr val="bg1"/>
                </a:solidFill>
                <a:latin typeface="+mn-lt"/>
              </a:rPr>
              <a:t>Behandling og kvalitet</a:t>
            </a:r>
            <a:br>
              <a:rPr lang="da-DK" b="1" dirty="0">
                <a:solidFill>
                  <a:srgbClr val="3C8CFA"/>
                </a:solidFill>
                <a:latin typeface="+mn-lt"/>
              </a:rPr>
            </a:br>
            <a:br>
              <a:rPr lang="da-DK" b="1" dirty="0">
                <a:solidFill>
                  <a:srgbClr val="3C8CFA"/>
                </a:solidFill>
                <a:latin typeface="+mn-lt"/>
              </a:rPr>
            </a:br>
            <a:r>
              <a:rPr lang="da-DK" sz="2000" b="1" dirty="0">
                <a:solidFill>
                  <a:schemeClr val="bg1"/>
                </a:solidFill>
                <a:latin typeface="+mn-lt"/>
              </a:rPr>
              <a:t>XX.XX </a:t>
            </a:r>
            <a:r>
              <a:rPr lang="da-DK" sz="2000" b="1" dirty="0" err="1">
                <a:solidFill>
                  <a:schemeClr val="bg1"/>
                </a:solidFill>
                <a:latin typeface="+mn-lt"/>
              </a:rPr>
              <a:t>XXXx</a:t>
            </a:r>
            <a:r>
              <a:rPr lang="da-DK" sz="2000" b="1" dirty="0">
                <a:solidFill>
                  <a:schemeClr val="bg1"/>
                </a:solidFill>
                <a:latin typeface="+mn-lt"/>
              </a:rPr>
              <a:t> </a:t>
            </a:r>
            <a:r>
              <a:rPr lang="da-DK" sz="2000" dirty="0">
                <a:solidFill>
                  <a:schemeClr val="bg1"/>
                </a:solidFill>
                <a:latin typeface="+mn-lt"/>
              </a:rPr>
              <a:t>   </a:t>
            </a:r>
            <a:endParaRPr lang="da-DK" dirty="0">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08F155-CA0C-4F71-B1BA-3830EDC3B6B4}"/>
              </a:ext>
            </a:extLst>
          </p:cNvPr>
          <p:cNvSpPr>
            <a:spLocks noGrp="1"/>
          </p:cNvSpPr>
          <p:nvPr>
            <p:ph type="title"/>
          </p:nvPr>
        </p:nvSpPr>
        <p:spPr>
          <a:xfrm>
            <a:off x="310895" y="128016"/>
            <a:ext cx="11042905" cy="685800"/>
          </a:xfrm>
        </p:spPr>
        <p:txBody>
          <a:bodyPr>
            <a:normAutofit fontScale="90000"/>
          </a:bodyPr>
          <a:lstStyle/>
          <a:p>
            <a:r>
              <a:rPr lang="da-DK" b="1" dirty="0">
                <a:solidFill>
                  <a:srgbClr val="297A77"/>
                </a:solidFill>
                <a:latin typeface="+mn-lt"/>
              </a:rPr>
              <a:t>Få overblik via forløbsplanerne</a:t>
            </a:r>
          </a:p>
        </p:txBody>
      </p:sp>
      <p:pic>
        <p:nvPicPr>
          <p:cNvPr id="2" name="Onlinemedier 1" title="Diabetes - forløbsplaner">
            <a:hlinkClick r:id="" action="ppaction://media"/>
            <a:extLst>
              <a:ext uri="{FF2B5EF4-FFF2-40B4-BE49-F238E27FC236}">
                <a16:creationId xmlns:a16="http://schemas.microsoft.com/office/drawing/2014/main" id="{CF5EA862-EE25-008A-6DCF-9DD7837E81C9}"/>
              </a:ext>
            </a:extLst>
          </p:cNvPr>
          <p:cNvPicPr>
            <a:picLocks noRot="1" noChangeAspect="1"/>
          </p:cNvPicPr>
          <p:nvPr>
            <a:videoFile r:link="rId1"/>
          </p:nvPr>
        </p:nvPicPr>
        <p:blipFill>
          <a:blip r:embed="rId4"/>
          <a:stretch>
            <a:fillRect/>
          </a:stretch>
        </p:blipFill>
        <p:spPr>
          <a:xfrm>
            <a:off x="1165080" y="865615"/>
            <a:ext cx="9861839" cy="5555966"/>
          </a:xfrm>
          <a:prstGeom prst="rect">
            <a:avLst/>
          </a:prstGeom>
        </p:spPr>
      </p:pic>
    </p:spTree>
    <p:extLst>
      <p:ext uri="{BB962C8B-B14F-4D97-AF65-F5344CB8AC3E}">
        <p14:creationId xmlns:p14="http://schemas.microsoft.com/office/powerpoint/2010/main" val="20760189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798A480-04FB-4F43-B1BB-1144FD178F80}"/>
              </a:ext>
            </a:extLst>
          </p:cNvPr>
          <p:cNvSpPr/>
          <p:nvPr/>
        </p:nvSpPr>
        <p:spPr>
          <a:xfrm>
            <a:off x="413360" y="1014607"/>
            <a:ext cx="3098326" cy="5279665"/>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descr="Et billede, der indeholder skærmbillede&#10;&#10;Automatisk genereret beskrivelse">
            <a:extLst>
              <a:ext uri="{FF2B5EF4-FFF2-40B4-BE49-F238E27FC236}">
                <a16:creationId xmlns:a16="http://schemas.microsoft.com/office/drawing/2014/main" id="{09E5D0FD-218E-4A8B-9E5C-B8910FB13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818" y="1014607"/>
            <a:ext cx="7547761" cy="5279665"/>
          </a:xfrm>
          <a:prstGeom prst="rect">
            <a:avLst/>
          </a:prstGeom>
        </p:spPr>
      </p:pic>
      <p:sp>
        <p:nvSpPr>
          <p:cNvPr id="3" name="Pladsholder til tekst 2">
            <a:extLst>
              <a:ext uri="{FF2B5EF4-FFF2-40B4-BE49-F238E27FC236}">
                <a16:creationId xmlns:a16="http://schemas.microsoft.com/office/drawing/2014/main" id="{B4A95D60-256D-4D28-85F8-FC5BFDB67B65}"/>
              </a:ext>
            </a:extLst>
          </p:cNvPr>
          <p:cNvSpPr>
            <a:spLocks noGrp="1"/>
          </p:cNvSpPr>
          <p:nvPr>
            <p:ph type="body" idx="1"/>
          </p:nvPr>
        </p:nvSpPr>
        <p:spPr>
          <a:xfrm>
            <a:off x="582542" y="1014608"/>
            <a:ext cx="3434192" cy="4919837"/>
          </a:xfrm>
        </p:spPr>
        <p:txBody>
          <a:bodyPr/>
          <a:lstStyle/>
          <a:p>
            <a:pPr marL="0" indent="0">
              <a:buNone/>
            </a:pPr>
            <a:r>
              <a:rPr lang="da-DK" dirty="0">
                <a:solidFill>
                  <a:schemeClr val="bg1"/>
                </a:solidFill>
              </a:rPr>
              <a:t>Forløbsplaner giver overblik over en række centrale informationer og kliniske værdier for patienter med type</a:t>
            </a:r>
          </a:p>
          <a:p>
            <a:pPr marL="0" indent="0">
              <a:buNone/>
            </a:pPr>
            <a:r>
              <a:rPr lang="da-DK" dirty="0">
                <a:solidFill>
                  <a:schemeClr val="bg1"/>
                </a:solidFill>
              </a:rPr>
              <a:t>2-diabetes:</a:t>
            </a:r>
          </a:p>
          <a:p>
            <a:pPr marL="0" indent="0">
              <a:buNone/>
            </a:pPr>
            <a:endParaRPr lang="da-DK" dirty="0">
              <a:solidFill>
                <a:schemeClr val="bg1"/>
              </a:solidFill>
            </a:endParaRPr>
          </a:p>
          <a:p>
            <a:r>
              <a:rPr lang="da-DK" sz="2400" dirty="0">
                <a:solidFill>
                  <a:schemeClr val="bg1"/>
                </a:solidFill>
              </a:rPr>
              <a:t>HbA1c</a:t>
            </a:r>
          </a:p>
          <a:p>
            <a:r>
              <a:rPr lang="da-DK" sz="2400" dirty="0">
                <a:solidFill>
                  <a:schemeClr val="bg1"/>
                </a:solidFill>
              </a:rPr>
              <a:t>Systolisk blodtryk</a:t>
            </a:r>
          </a:p>
          <a:p>
            <a:r>
              <a:rPr lang="da-DK" sz="2400" dirty="0">
                <a:solidFill>
                  <a:schemeClr val="bg1"/>
                </a:solidFill>
              </a:rPr>
              <a:t>Lipider </a:t>
            </a:r>
          </a:p>
        </p:txBody>
      </p:sp>
      <p:sp>
        <p:nvSpPr>
          <p:cNvPr id="6" name="Title 1">
            <a:extLst>
              <a:ext uri="{FF2B5EF4-FFF2-40B4-BE49-F238E27FC236}">
                <a16:creationId xmlns:a16="http://schemas.microsoft.com/office/drawing/2014/main" id="{89E907B4-3B0B-4F59-9791-F55D2EE32344}"/>
              </a:ext>
            </a:extLst>
          </p:cNvPr>
          <p:cNvSpPr>
            <a:spLocks noGrp="1"/>
          </p:cNvSpPr>
          <p:nvPr>
            <p:ph type="title"/>
          </p:nvPr>
        </p:nvSpPr>
        <p:spPr>
          <a:xfrm>
            <a:off x="338328" y="219456"/>
            <a:ext cx="10762413" cy="566928"/>
          </a:xfrm>
        </p:spPr>
        <p:txBody>
          <a:bodyPr>
            <a:normAutofit fontScale="90000"/>
          </a:bodyPr>
          <a:lstStyle/>
          <a:p>
            <a:r>
              <a:rPr lang="da-DK" b="1" dirty="0">
                <a:solidFill>
                  <a:srgbClr val="297A77"/>
                </a:solidFill>
                <a:latin typeface="+mn-lt"/>
              </a:rPr>
              <a:t>Forløbsplansdata: Patient overblik</a:t>
            </a:r>
          </a:p>
        </p:txBody>
      </p:sp>
    </p:spTree>
    <p:extLst>
      <p:ext uri="{BB962C8B-B14F-4D97-AF65-F5344CB8AC3E}">
        <p14:creationId xmlns:p14="http://schemas.microsoft.com/office/powerpoint/2010/main" val="30301652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BA60721A-D137-43F4-A2C7-E30D2F99284C}"/>
              </a:ext>
            </a:extLst>
          </p:cNvPr>
          <p:cNvSpPr>
            <a:spLocks noGrp="1"/>
          </p:cNvSpPr>
          <p:nvPr>
            <p:ph type="body" idx="1"/>
          </p:nvPr>
        </p:nvSpPr>
        <p:spPr/>
        <p:txBody>
          <a:bodyPr/>
          <a:lstStyle/>
          <a:p>
            <a:endParaRPr lang="da-DK"/>
          </a:p>
        </p:txBody>
      </p:sp>
      <p:sp>
        <p:nvSpPr>
          <p:cNvPr id="6" name="Title 1">
            <a:extLst>
              <a:ext uri="{FF2B5EF4-FFF2-40B4-BE49-F238E27FC236}">
                <a16:creationId xmlns:a16="http://schemas.microsoft.com/office/drawing/2014/main" id="{2308F155-CA0C-4F71-B1BA-3830EDC3B6B4}"/>
              </a:ext>
            </a:extLst>
          </p:cNvPr>
          <p:cNvSpPr>
            <a:spLocks noGrp="1"/>
          </p:cNvSpPr>
          <p:nvPr>
            <p:ph type="title"/>
          </p:nvPr>
        </p:nvSpPr>
        <p:spPr>
          <a:xfrm>
            <a:off x="438912" y="192024"/>
            <a:ext cx="10914888" cy="848986"/>
          </a:xfrm>
        </p:spPr>
        <p:txBody>
          <a:bodyPr>
            <a:normAutofit/>
          </a:bodyPr>
          <a:lstStyle/>
          <a:p>
            <a:r>
              <a:rPr lang="da-DK" b="1" dirty="0">
                <a:solidFill>
                  <a:srgbClr val="297A77"/>
                </a:solidFill>
                <a:latin typeface="+mn-lt"/>
              </a:rPr>
              <a:t>Forløbsplansdata: Patientliste</a:t>
            </a:r>
          </a:p>
        </p:txBody>
      </p:sp>
      <p:pic>
        <p:nvPicPr>
          <p:cNvPr id="4" name="Billede 3" descr="Et billede, der indeholder bord&#10;&#10;Automatisk genereret beskrivelse">
            <a:extLst>
              <a:ext uri="{FF2B5EF4-FFF2-40B4-BE49-F238E27FC236}">
                <a16:creationId xmlns:a16="http://schemas.microsoft.com/office/drawing/2014/main" id="{E8D85DD9-25FF-4069-9C73-8ED0A10E103D}"/>
              </a:ext>
            </a:extLst>
          </p:cNvPr>
          <p:cNvPicPr>
            <a:picLocks noChangeAspect="1"/>
          </p:cNvPicPr>
          <p:nvPr/>
        </p:nvPicPr>
        <p:blipFill>
          <a:blip r:embed="rId3"/>
          <a:stretch>
            <a:fillRect/>
          </a:stretch>
        </p:blipFill>
        <p:spPr>
          <a:xfrm>
            <a:off x="548640" y="1201343"/>
            <a:ext cx="10515600" cy="5291531"/>
          </a:xfrm>
          <a:prstGeom prst="rect">
            <a:avLst/>
          </a:prstGeom>
        </p:spPr>
      </p:pic>
    </p:spTree>
    <p:extLst>
      <p:ext uri="{BB962C8B-B14F-4D97-AF65-F5344CB8AC3E}">
        <p14:creationId xmlns:p14="http://schemas.microsoft.com/office/powerpoint/2010/main" val="22251264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a-DK" sz="4400" b="1">
                <a:cs typeface="Calibri"/>
              </a:rPr>
              <a:t>Blok 1: Behandlingsresultater</a:t>
            </a:r>
          </a:p>
          <a:p>
            <a:pPr marL="457200" lvl="1" indent="0">
              <a:buNone/>
            </a:pPr>
            <a:r>
              <a:rPr lang="da-DK" sz="2000" b="1">
                <a:cs typeface="Calibri"/>
              </a:rPr>
              <a:t>Målepunkt 1: HbA1c</a:t>
            </a:r>
          </a:p>
          <a:p>
            <a:pPr marL="457200" lvl="1" indent="0">
              <a:buNone/>
            </a:pPr>
            <a:r>
              <a:rPr lang="da-DK" sz="2000" b="1">
                <a:cs typeface="Calibri"/>
              </a:rPr>
              <a:t>Målepunkt 2: LDL</a:t>
            </a:r>
          </a:p>
          <a:p>
            <a:pPr marL="457200" lvl="1" indent="0">
              <a:buNone/>
            </a:pPr>
            <a:r>
              <a:rPr lang="da-DK" sz="2000" b="1">
                <a:cs typeface="Calibri"/>
              </a:rPr>
              <a:t>Målepunkt 3: Blodtryk</a:t>
            </a:r>
          </a:p>
          <a:p>
            <a:pPr marL="457200" lvl="1" indent="0">
              <a:buNone/>
            </a:pPr>
            <a:r>
              <a:rPr lang="da-DK" sz="2000" b="1">
                <a:cs typeface="Calibri"/>
              </a:rPr>
              <a:t>Målepunkt 4: Vedvarende forhøjet HbA1c</a:t>
            </a:r>
          </a:p>
          <a:p>
            <a:pPr marL="0" indent="0">
              <a:buNone/>
            </a:pPr>
            <a:endParaRPr lang="da-DK" sz="2400" b="1">
              <a:cs typeface="Calibri"/>
            </a:endParaRPr>
          </a:p>
          <a:p>
            <a:pPr marL="0" indent="0">
              <a:buNone/>
            </a:pPr>
            <a:r>
              <a:rPr lang="da-DK" sz="2400" b="1">
                <a:cs typeface="Calibri"/>
              </a:rPr>
              <a:t>Samlet tid: 45 min. herunder</a:t>
            </a:r>
          </a:p>
          <a:p>
            <a:pPr marL="0" indent="0">
              <a:buNone/>
            </a:pPr>
            <a:r>
              <a:rPr lang="da-DK" sz="2000" b="1">
                <a:cs typeface="Calibri"/>
              </a:rPr>
              <a:t>Gruppearbejde 25 min.</a:t>
            </a:r>
          </a:p>
          <a:p>
            <a:pPr marL="0" indent="0">
              <a:buNone/>
            </a:pPr>
            <a:endParaRPr lang="da-DK" sz="3600" b="1">
              <a:cs typeface="Calibri"/>
            </a:endParaRPr>
          </a:p>
          <a:p>
            <a:pPr marL="0" indent="0">
              <a:buNone/>
            </a:pPr>
            <a:r>
              <a:rPr lang="da-DK" sz="2000" b="1">
                <a:cs typeface="Calibri"/>
              </a:rPr>
              <a:t>Her skal I </a:t>
            </a:r>
            <a:r>
              <a:rPr lang="da-DK" sz="2000" b="1" u="sng">
                <a:cs typeface="Calibri"/>
              </a:rPr>
              <a:t>ikke</a:t>
            </a:r>
            <a:r>
              <a:rPr lang="da-DK" sz="2000" b="1">
                <a:cs typeface="Calibri"/>
              </a:rPr>
              <a:t> sidde sammen med kolleger fra egen praksis</a:t>
            </a:r>
          </a:p>
        </p:txBody>
      </p:sp>
    </p:spTree>
    <p:extLst>
      <p:ext uri="{BB962C8B-B14F-4D97-AF65-F5344CB8AC3E}">
        <p14:creationId xmlns:p14="http://schemas.microsoft.com/office/powerpoint/2010/main" val="54434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4903" y="73153"/>
            <a:ext cx="10978897" cy="930473"/>
          </a:xfrm>
        </p:spPr>
        <p:txBody>
          <a:bodyPr>
            <a:normAutofit/>
          </a:bodyPr>
          <a:lstStyle/>
          <a:p>
            <a:r>
              <a:rPr lang="da-DK" b="1" dirty="0">
                <a:solidFill>
                  <a:srgbClr val="297A77"/>
                </a:solidFill>
                <a:latin typeface="+mn-lt"/>
              </a:rPr>
              <a:t>Formål med blok 1</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84633" y="1003626"/>
            <a:ext cx="9435982" cy="5489249"/>
          </a:xfrm>
        </p:spPr>
        <p:txBody>
          <a:bodyPr vert="horz" lIns="91440" tIns="45720" rIns="91440" bIns="45720" rtlCol="0" anchor="t">
            <a:normAutofit/>
          </a:bodyPr>
          <a:lstStyle/>
          <a:p>
            <a:pPr marL="0" indent="0">
              <a:buNone/>
            </a:pPr>
            <a:r>
              <a:rPr lang="da-DK" dirty="0">
                <a:cs typeface="Calibri"/>
              </a:rPr>
              <a:t>I blok 1 gennemgås fire kliniske målinger for behandlingen af diabetes, og andelen af patienter der ligger over et bestemt niveau.</a:t>
            </a:r>
            <a:br>
              <a:rPr lang="da-DK" dirty="0">
                <a:cs typeface="Calibri"/>
              </a:rPr>
            </a:br>
            <a:endParaRPr lang="da-DK" dirty="0">
              <a:cs typeface="Calibri"/>
            </a:endParaRPr>
          </a:p>
          <a:p>
            <a:pPr lvl="1">
              <a:buClr>
                <a:srgbClr val="297A77"/>
              </a:buClr>
              <a:buSzPct val="105000"/>
              <a:buFont typeface="Arial" panose="020B0604020202020204" pitchFamily="34" charset="0"/>
              <a:buChar char="•"/>
            </a:pPr>
            <a:r>
              <a:rPr lang="da-DK" sz="2800" dirty="0">
                <a:cs typeface="Calibri"/>
              </a:rPr>
              <a:t>Der vises, hvor stor en del af patienterne, der har nået behandlingsmålene for diabetes.</a:t>
            </a:r>
          </a:p>
          <a:p>
            <a:pPr lvl="1">
              <a:buClr>
                <a:srgbClr val="297A77"/>
              </a:buClr>
              <a:buSzPct val="105000"/>
            </a:pPr>
            <a:r>
              <a:rPr lang="da-DK" sz="2800" dirty="0">
                <a:cs typeface="Calibri"/>
              </a:rPr>
              <a:t>Opgørelserne giver mulighed for at drøfte udfordringer i at nå behandlingsmålene for patienterne og dele ideer til, hvad der kan gøres for at nå målene.</a:t>
            </a: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Tree>
    <p:extLst>
      <p:ext uri="{BB962C8B-B14F-4D97-AF65-F5344CB8AC3E}">
        <p14:creationId xmlns:p14="http://schemas.microsoft.com/office/powerpoint/2010/main" val="206651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282897" y="64008"/>
            <a:ext cx="11626205" cy="969265"/>
          </a:xfrm>
        </p:spPr>
        <p:txBody>
          <a:bodyPr>
            <a:noAutofit/>
          </a:bodyPr>
          <a:lstStyle/>
          <a:p>
            <a:r>
              <a:rPr lang="da-DK" sz="3200" b="1" dirty="0">
                <a:solidFill>
                  <a:srgbClr val="297A77"/>
                </a:solidFill>
                <a:latin typeface="+mn-lt"/>
              </a:rPr>
              <a:t>Målepunkt 1: Andel patienter (%) med HbA1c &gt; 58 mmol/mol</a:t>
            </a:r>
          </a:p>
        </p:txBody>
      </p:sp>
      <p:graphicFrame>
        <p:nvGraphicFramePr>
          <p:cNvPr id="3" name="Chart 1">
            <a:extLst>
              <a:ext uri="{FF2B5EF4-FFF2-40B4-BE49-F238E27FC236}">
                <a16:creationId xmlns:a16="http://schemas.microsoft.com/office/drawing/2014/main" id="{00000000-0008-0000-0200-000001040000}"/>
              </a:ext>
            </a:extLst>
          </p:cNvPr>
          <p:cNvGraphicFramePr>
            <a:graphicFrameLocks noGrp="1"/>
          </p:cNvGraphicFramePr>
          <p:nvPr>
            <p:ph idx="1"/>
            <p:extLst>
              <p:ext uri="{D42A27DB-BD31-4B8C-83A1-F6EECF244321}">
                <p14:modId xmlns:p14="http://schemas.microsoft.com/office/powerpoint/2010/main" val="1439026728"/>
              </p:ext>
            </p:extLst>
          </p:nvPr>
        </p:nvGraphicFramePr>
        <p:xfrm>
          <a:off x="282897" y="1474631"/>
          <a:ext cx="11565666"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838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01752" y="64009"/>
            <a:ext cx="11052048" cy="1152143"/>
          </a:xfrm>
        </p:spPr>
        <p:txBody>
          <a:bodyPr>
            <a:normAutofit/>
          </a:bodyPr>
          <a:lstStyle/>
          <a:p>
            <a:r>
              <a:rPr lang="da-DK" sz="3200" b="1" dirty="0">
                <a:solidFill>
                  <a:srgbClr val="297A77"/>
                </a:solidFill>
                <a:latin typeface="+mn-lt"/>
              </a:rPr>
              <a:t>Målepunkt 2: Andel patienter (%) med LDL &gt; 2,5 mmol og patienten ikke er behandlet med </a:t>
            </a:r>
            <a:r>
              <a:rPr lang="da-DK" sz="3200" b="1" dirty="0" err="1">
                <a:solidFill>
                  <a:srgbClr val="297A77"/>
                </a:solidFill>
                <a:latin typeface="+mn-lt"/>
              </a:rPr>
              <a:t>statin</a:t>
            </a:r>
            <a:endParaRPr lang="da-DK" sz="3200" b="1" dirty="0">
              <a:solidFill>
                <a:srgbClr val="297A77"/>
              </a:solidFill>
              <a:latin typeface="+mn-lt"/>
            </a:endParaRPr>
          </a:p>
        </p:txBody>
      </p:sp>
      <p:graphicFrame>
        <p:nvGraphicFramePr>
          <p:cNvPr id="3" name="Chart 2">
            <a:extLst>
              <a:ext uri="{FF2B5EF4-FFF2-40B4-BE49-F238E27FC236}">
                <a16:creationId xmlns:a16="http://schemas.microsoft.com/office/drawing/2014/main" id="{00000000-0008-0000-0200-000002080000}"/>
              </a:ext>
            </a:extLst>
          </p:cNvPr>
          <p:cNvGraphicFramePr>
            <a:graphicFrameLocks/>
          </p:cNvGraphicFramePr>
          <p:nvPr>
            <p:extLst>
              <p:ext uri="{D42A27DB-BD31-4B8C-83A1-F6EECF244321}">
                <p14:modId xmlns:p14="http://schemas.microsoft.com/office/powerpoint/2010/main" val="281396502"/>
              </p:ext>
            </p:extLst>
          </p:nvPr>
        </p:nvGraphicFramePr>
        <p:xfrm>
          <a:off x="420624" y="1325880"/>
          <a:ext cx="11318469" cy="5345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150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28016" y="1"/>
            <a:ext cx="11225784" cy="1078991"/>
          </a:xfrm>
        </p:spPr>
        <p:txBody>
          <a:bodyPr>
            <a:normAutofit/>
          </a:bodyPr>
          <a:lstStyle/>
          <a:p>
            <a:r>
              <a:rPr lang="da-DK" sz="3200" b="1">
                <a:solidFill>
                  <a:srgbClr val="297A77"/>
                </a:solidFill>
                <a:latin typeface="+mn-lt"/>
              </a:rPr>
              <a:t>Målepunkt 3: Andel patienter (%) med blodtryk &gt; 140 </a:t>
            </a:r>
            <a:r>
              <a:rPr lang="da-DK" sz="3200" b="1" err="1">
                <a:solidFill>
                  <a:srgbClr val="297A77"/>
                </a:solidFill>
                <a:latin typeface="+mn-lt"/>
              </a:rPr>
              <a:t>mmHg</a:t>
            </a:r>
            <a:r>
              <a:rPr lang="da-DK" sz="3200" b="1">
                <a:solidFill>
                  <a:srgbClr val="297A77"/>
                </a:solidFill>
                <a:latin typeface="+mn-lt"/>
              </a:rPr>
              <a:t>.</a:t>
            </a:r>
          </a:p>
        </p:txBody>
      </p:sp>
      <p:graphicFrame>
        <p:nvGraphicFramePr>
          <p:cNvPr id="3" name="Chart 3">
            <a:extLst>
              <a:ext uri="{FF2B5EF4-FFF2-40B4-BE49-F238E27FC236}">
                <a16:creationId xmlns:a16="http://schemas.microsoft.com/office/drawing/2014/main" id="{00000000-0008-0000-0200-0000030C0000}"/>
              </a:ext>
            </a:extLst>
          </p:cNvPr>
          <p:cNvGraphicFramePr>
            <a:graphicFrameLocks/>
          </p:cNvGraphicFramePr>
          <p:nvPr>
            <p:extLst>
              <p:ext uri="{D42A27DB-BD31-4B8C-83A1-F6EECF244321}">
                <p14:modId xmlns:p14="http://schemas.microsoft.com/office/powerpoint/2010/main" val="1273831883"/>
              </p:ext>
            </p:extLst>
          </p:nvPr>
        </p:nvGraphicFramePr>
        <p:xfrm>
          <a:off x="274320" y="950977"/>
          <a:ext cx="11337215" cy="5413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565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3924" y="118873"/>
            <a:ext cx="10889876" cy="960119"/>
          </a:xfrm>
        </p:spPr>
        <p:txBody>
          <a:bodyPr>
            <a:normAutofit fontScale="90000"/>
          </a:bodyPr>
          <a:lstStyle/>
          <a:p>
            <a:r>
              <a:rPr lang="da-DK" sz="3200" b="1" dirty="0">
                <a:solidFill>
                  <a:srgbClr val="297A77"/>
                </a:solidFill>
                <a:latin typeface="+mn-lt"/>
              </a:rPr>
              <a:t>Målepunkt 4: Andel patienter (%) der har vedvarende forhøjede værdier af HbA1c</a:t>
            </a:r>
          </a:p>
        </p:txBody>
      </p:sp>
      <p:graphicFrame>
        <p:nvGraphicFramePr>
          <p:cNvPr id="3" name="Chart 4">
            <a:extLst>
              <a:ext uri="{FF2B5EF4-FFF2-40B4-BE49-F238E27FC236}">
                <a16:creationId xmlns:a16="http://schemas.microsoft.com/office/drawing/2014/main" id="{00000000-0008-0000-0200-000004100000}"/>
              </a:ext>
            </a:extLst>
          </p:cNvPr>
          <p:cNvGraphicFramePr>
            <a:graphicFrameLocks/>
          </p:cNvGraphicFramePr>
          <p:nvPr>
            <p:extLst>
              <p:ext uri="{D42A27DB-BD31-4B8C-83A1-F6EECF244321}">
                <p14:modId xmlns:p14="http://schemas.microsoft.com/office/powerpoint/2010/main" val="1664603794"/>
              </p:ext>
            </p:extLst>
          </p:nvPr>
        </p:nvGraphicFramePr>
        <p:xfrm>
          <a:off x="463924" y="1078992"/>
          <a:ext cx="11315700" cy="53755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852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46888" y="64009"/>
            <a:ext cx="9508563" cy="1216152"/>
          </a:xfrm>
        </p:spPr>
        <p:txBody>
          <a:bodyPr>
            <a:normAutofit/>
          </a:bodyPr>
          <a:lstStyle/>
          <a:p>
            <a:r>
              <a:rPr lang="da-DK" b="1" dirty="0">
                <a:solidFill>
                  <a:srgbClr val="297A77"/>
                </a:solidFill>
                <a:latin typeface="+mn-lt"/>
              </a:rPr>
              <a:t>Gruppearbejde (25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02336" y="1362456"/>
            <a:ext cx="9978983" cy="4825048"/>
          </a:xfrm>
        </p:spPr>
        <p:txBody>
          <a:bodyPr vert="horz" lIns="91440" tIns="45720" rIns="91440" bIns="45720" rtlCol="0" anchor="t">
            <a:normAutofit/>
          </a:bodyPr>
          <a:lstStyle/>
          <a:p>
            <a:pPr>
              <a:lnSpc>
                <a:spcPct val="100000"/>
              </a:lnSpc>
              <a:buClr>
                <a:srgbClr val="297A77"/>
              </a:buClr>
              <a:buSzPct val="105000"/>
            </a:pPr>
            <a:r>
              <a:rPr lang="da-DK" sz="3200" dirty="0"/>
              <a:t>Se klyngens data for målepunkterne 1 til 4 og besvar spørgsmålene i uddelingskopierne til gruppearbejdet.</a:t>
            </a:r>
          </a:p>
          <a:p>
            <a:pPr marL="0" indent="0">
              <a:buClr>
                <a:srgbClr val="297A77"/>
              </a:buClr>
              <a:buSzPct val="105000"/>
              <a:buNone/>
            </a:pPr>
            <a:endParaRPr lang="da-DK" sz="1600" dirty="0"/>
          </a:p>
          <a:p>
            <a:pPr marL="0" indent="0">
              <a:buNone/>
            </a:pPr>
            <a:r>
              <a:rPr lang="da-DK" sz="1600" dirty="0"/>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pic>
        <p:nvPicPr>
          <p:cNvPr id="9" name="Billede 8">
            <a:extLst>
              <a:ext uri="{FF2B5EF4-FFF2-40B4-BE49-F238E27FC236}">
                <a16:creationId xmlns:a16="http://schemas.microsoft.com/office/drawing/2014/main" id="{6BB481EF-7AA5-495E-86E8-80605E53AABC}"/>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44837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9456" y="109728"/>
            <a:ext cx="11134344" cy="820091"/>
          </a:xfrm>
        </p:spPr>
        <p:txBody>
          <a:bodyPr>
            <a:normAutofit/>
          </a:bodyPr>
          <a:lstStyle/>
          <a:p>
            <a:r>
              <a:rPr lang="da-DK" b="1" dirty="0">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graphicFrame>
        <p:nvGraphicFramePr>
          <p:cNvPr id="3" name="Tabel 3">
            <a:extLst>
              <a:ext uri="{FF2B5EF4-FFF2-40B4-BE49-F238E27FC236}">
                <a16:creationId xmlns:a16="http://schemas.microsoft.com/office/drawing/2014/main" id="{4DB0ADA7-6906-4F97-8AF0-7BC59EE96535}"/>
              </a:ext>
            </a:extLst>
          </p:cNvPr>
          <p:cNvGraphicFramePr>
            <a:graphicFrameLocks noGrp="1"/>
          </p:cNvGraphicFramePr>
          <p:nvPr>
            <p:extLst>
              <p:ext uri="{D42A27DB-BD31-4B8C-83A1-F6EECF244321}">
                <p14:modId xmlns:p14="http://schemas.microsoft.com/office/powerpoint/2010/main" val="818373752"/>
              </p:ext>
            </p:extLst>
          </p:nvPr>
        </p:nvGraphicFramePr>
        <p:xfrm>
          <a:off x="371817" y="1133856"/>
          <a:ext cx="9011816" cy="5534125"/>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1422855">
                  <a:extLst>
                    <a:ext uri="{9D8B030D-6E8A-4147-A177-3AD203B41FA5}">
                      <a16:colId xmlns:a16="http://schemas.microsoft.com/office/drawing/2014/main" val="1005526932"/>
                    </a:ext>
                  </a:extLst>
                </a:gridCol>
                <a:gridCol w="7588961">
                  <a:extLst>
                    <a:ext uri="{9D8B030D-6E8A-4147-A177-3AD203B41FA5}">
                      <a16:colId xmlns:a16="http://schemas.microsoft.com/office/drawing/2014/main" val="136780589"/>
                    </a:ext>
                  </a:extLst>
                </a:gridCol>
              </a:tblGrid>
              <a:tr h="806306">
                <a:tc>
                  <a:txBody>
                    <a:bodyPr/>
                    <a:lstStyle/>
                    <a:p>
                      <a:endParaRPr lang="da-DK"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dirty="0">
                          <a:ln>
                            <a:noFill/>
                          </a:ln>
                          <a:solidFill>
                            <a:schemeClr val="bg1">
                              <a:lumMod val="65000"/>
                            </a:schemeClr>
                          </a:solidFill>
                          <a:effectLst/>
                          <a:latin typeface="+mn-lt"/>
                          <a:ea typeface="+mn-ea"/>
                          <a:cs typeface="+mn-cs"/>
                        </a:rPr>
                        <a:t>OPFØLGNING FRA SIDSTE MØDE</a:t>
                      </a:r>
                    </a:p>
                    <a:p>
                      <a:r>
                        <a:rPr lang="da-DK" sz="1400" b="0" kern="1200" dirty="0">
                          <a:solidFill>
                            <a:schemeClr val="bg1">
                              <a:lumMod val="65000"/>
                            </a:schemeClr>
                          </a:solidFill>
                          <a:effectLst/>
                          <a:latin typeface="+mn-lt"/>
                          <a:ea typeface="+mn-ea"/>
                          <a:cs typeface="+mn-cs"/>
                        </a:rPr>
                        <a:t>Er der sket forandringer i forhold til det, som klyngen har besluttet sig for at følge op på?</a:t>
                      </a:r>
                      <a:endParaRPr lang="da-DK" sz="1400" b="0" dirty="0">
                        <a:ln>
                          <a:noFill/>
                        </a:ln>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584679">
                <a:tc>
                  <a:txBody>
                    <a:bodyPr/>
                    <a:lstStyle/>
                    <a:p>
                      <a:pPr algn="ctr">
                        <a:lnSpc>
                          <a:spcPct val="200000"/>
                        </a:lnSpc>
                      </a:pPr>
                      <a:r>
                        <a:rPr lang="da-DK" sz="1600" b="1">
                          <a:ln>
                            <a:noFill/>
                          </a:ln>
                          <a:solidFill>
                            <a:srgbClr val="297A77"/>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dirty="0">
                          <a:solidFill>
                            <a:srgbClr val="297A77"/>
                          </a:solidFill>
                          <a:effectLst/>
                          <a:latin typeface="+mn-lt"/>
                          <a:ea typeface="+mn-ea"/>
                          <a:cs typeface="+mn-cs"/>
                        </a:rPr>
                        <a:t>INTRODUKTION</a:t>
                      </a:r>
                    </a:p>
                    <a:p>
                      <a:r>
                        <a:rPr lang="da-DK" sz="1400" kern="1200" dirty="0">
                          <a:solidFill>
                            <a:schemeClr val="dk1"/>
                          </a:solidFill>
                          <a:effectLst/>
                          <a:latin typeface="+mn-lt"/>
                          <a:ea typeface="+mn-ea"/>
                          <a:cs typeface="+mn-cs"/>
                        </a:rPr>
                        <a:t>Introduktion til mødets emne og brug af ark til mødenoter.</a:t>
                      </a:r>
                      <a:endParaRPr lang="da-DK" sz="14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1218931">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600" b="1">
                          <a:ln>
                            <a:noFill/>
                          </a:ln>
                          <a:solidFill>
                            <a:srgbClr val="297A77"/>
                          </a:solidFill>
                        </a:rPr>
                        <a:t>45 min.</a:t>
                      </a:r>
                    </a:p>
                    <a:p>
                      <a:endParaRPr lang="da-DK">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dirty="0">
                          <a:solidFill>
                            <a:srgbClr val="297A77"/>
                          </a:solidFill>
                          <a:effectLst/>
                          <a:latin typeface="+mn-lt"/>
                          <a:ea typeface="+mn-ea"/>
                          <a:cs typeface="+mn-cs"/>
                        </a:rPr>
                        <a:t>BLOK 1: BEHANDLINGSRESULTATER (Målepunkt 1 til 4)</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Gennemgang af klyngens data for HbA1c, LDL, systolisk blodtryk og andel, hvor HbA1c er vedvarende forhøjet.</a:t>
                      </a:r>
                    </a:p>
                    <a:p>
                      <a:endParaRPr lang="da-DK" sz="1400" kern="1200" dirty="0">
                        <a:ln>
                          <a:noFill/>
                        </a:ln>
                        <a:solidFill>
                          <a:schemeClr val="dk1"/>
                        </a:solidFill>
                        <a:effectLst/>
                        <a:latin typeface="+mn-lt"/>
                        <a:ea typeface="+mn-ea"/>
                        <a:cs typeface="+mn-cs"/>
                      </a:endParaRPr>
                    </a:p>
                    <a:p>
                      <a:r>
                        <a:rPr lang="da-DK" sz="1400" kern="1200" dirty="0">
                          <a:solidFill>
                            <a:schemeClr val="dk1"/>
                          </a:solidFill>
                          <a:effectLst/>
                          <a:latin typeface="+mn-lt"/>
                          <a:ea typeface="+mn-ea"/>
                          <a:cs typeface="+mn-cs"/>
                        </a:rPr>
                        <a:t>Gruppearbejde om målepunkterne og opfølgning i plenum.</a:t>
                      </a:r>
                      <a:endParaRPr lang="da-DK" sz="14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530561">
                <a:tc>
                  <a:txBody>
                    <a:bodyPr/>
                    <a:lstStyle/>
                    <a:p>
                      <a:pPr algn="ctr">
                        <a:lnSpc>
                          <a:spcPct val="150000"/>
                        </a:lnSpc>
                      </a:pPr>
                      <a:r>
                        <a:rPr lang="da-DK" sz="1600" b="1">
                          <a:ln>
                            <a:noFill/>
                          </a:ln>
                          <a:solidFill>
                            <a:srgbClr val="297A77"/>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da-DK" sz="1600" b="1" kern="1200" dirty="0">
                          <a:solidFill>
                            <a:srgbClr val="297A77"/>
                          </a:solidFill>
                          <a:effectLst/>
                          <a:latin typeface="+mn-lt"/>
                          <a:ea typeface="+mn-ea"/>
                          <a:cs typeface="+mn-cs"/>
                        </a:rPr>
                        <a:t>PAUSE</a:t>
                      </a:r>
                      <a:endParaRPr lang="da-DK" sz="16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406188"/>
                  </a:ext>
                </a:extLst>
              </a:tr>
              <a:tr h="1437713">
                <a:tc>
                  <a:txBody>
                    <a:bodyPr/>
                    <a:lstStyle/>
                    <a:p>
                      <a:pPr algn="ctr">
                        <a:lnSpc>
                          <a:spcPct val="300000"/>
                        </a:lnSpc>
                      </a:pPr>
                      <a:r>
                        <a:rPr lang="da-DK" sz="1600" b="1">
                          <a:ln>
                            <a:noFill/>
                          </a:ln>
                          <a:solidFill>
                            <a:srgbClr val="297A77"/>
                          </a:solidFill>
                        </a:rPr>
                        <a:t>45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dirty="0">
                          <a:solidFill>
                            <a:srgbClr val="297A77"/>
                          </a:solidFill>
                          <a:effectLst/>
                          <a:latin typeface="+mn-lt"/>
                          <a:ea typeface="+mn-ea"/>
                          <a:cs typeface="+mn-cs"/>
                        </a:rPr>
                        <a:t>BLOK 2: SPECIFIK BEHANDLING (Målepunkt 5 til 7)</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Gennemgang af klyngens data for andel patienter med </a:t>
                      </a:r>
                      <a:r>
                        <a:rPr lang="da-DK" sz="1400" kern="1200" dirty="0" err="1">
                          <a:solidFill>
                            <a:schemeClr val="dk1"/>
                          </a:solidFill>
                          <a:effectLst/>
                          <a:latin typeface="+mn-lt"/>
                          <a:ea typeface="+mn-ea"/>
                          <a:cs typeface="+mn-cs"/>
                        </a:rPr>
                        <a:t>mikroalbuminuri</a:t>
                      </a:r>
                      <a:r>
                        <a:rPr lang="da-DK" sz="1400" kern="1200" dirty="0">
                          <a:solidFill>
                            <a:schemeClr val="dk1"/>
                          </a:solidFill>
                          <a:effectLst/>
                          <a:latin typeface="+mn-lt"/>
                          <a:ea typeface="+mn-ea"/>
                          <a:cs typeface="+mn-cs"/>
                        </a:rPr>
                        <a:t> eller </a:t>
                      </a:r>
                      <a:r>
                        <a:rPr lang="da-DK" sz="1400" kern="1200" dirty="0" err="1">
                          <a:solidFill>
                            <a:schemeClr val="dk1"/>
                          </a:solidFill>
                          <a:effectLst/>
                          <a:latin typeface="+mn-lt"/>
                          <a:ea typeface="+mn-ea"/>
                          <a:cs typeface="+mn-cs"/>
                        </a:rPr>
                        <a:t>makroalbuminuri</a:t>
                      </a:r>
                      <a:r>
                        <a:rPr lang="da-DK" sz="1400" kern="1200" dirty="0">
                          <a:solidFill>
                            <a:schemeClr val="dk1"/>
                          </a:solidFill>
                          <a:effectLst/>
                          <a:latin typeface="+mn-lt"/>
                          <a:ea typeface="+mn-ea"/>
                          <a:cs typeface="+mn-cs"/>
                        </a:rPr>
                        <a:t>, der ikke får ARB/ACE, andel med </a:t>
                      </a:r>
                      <a:r>
                        <a:rPr lang="da-DK" sz="1400" kern="1200" dirty="0" err="1">
                          <a:solidFill>
                            <a:schemeClr val="dk1"/>
                          </a:solidFill>
                          <a:effectLst/>
                          <a:latin typeface="+mn-lt"/>
                          <a:ea typeface="+mn-ea"/>
                          <a:cs typeface="+mn-cs"/>
                        </a:rPr>
                        <a:t>eGFR</a:t>
                      </a:r>
                      <a:r>
                        <a:rPr lang="da-DK" sz="1400" kern="1200" dirty="0">
                          <a:solidFill>
                            <a:schemeClr val="dk1"/>
                          </a:solidFill>
                          <a:effectLst/>
                          <a:latin typeface="+mn-lt"/>
                          <a:ea typeface="+mn-ea"/>
                          <a:cs typeface="+mn-cs"/>
                        </a:rPr>
                        <a:t> &lt; 30, der får </a:t>
                      </a:r>
                      <a:r>
                        <a:rPr lang="da-DK" sz="1400" kern="1200" dirty="0" err="1">
                          <a:solidFill>
                            <a:schemeClr val="dk1"/>
                          </a:solidFill>
                          <a:effectLst/>
                          <a:latin typeface="+mn-lt"/>
                          <a:ea typeface="+mn-ea"/>
                          <a:cs typeface="+mn-cs"/>
                        </a:rPr>
                        <a:t>metformin</a:t>
                      </a:r>
                      <a:r>
                        <a:rPr lang="da-DK" sz="1400" kern="1200" dirty="0">
                          <a:solidFill>
                            <a:schemeClr val="dk1"/>
                          </a:solidFill>
                          <a:effectLst/>
                          <a:latin typeface="+mn-lt"/>
                          <a:ea typeface="+mn-ea"/>
                          <a:cs typeface="+mn-cs"/>
                        </a:rPr>
                        <a:t>, og andel patienter med samtidig hjertesygdom, der får SLG2 eller GLP1. </a:t>
                      </a:r>
                    </a:p>
                    <a:p>
                      <a:endParaRPr lang="da-DK" sz="1400" kern="1200" dirty="0">
                        <a:solidFill>
                          <a:schemeClr val="dk1"/>
                        </a:solidFill>
                        <a:effectLst/>
                        <a:latin typeface="+mn-lt"/>
                        <a:ea typeface="+mn-ea"/>
                        <a:cs typeface="+mn-cs"/>
                      </a:endParaRPr>
                    </a:p>
                    <a:p>
                      <a:r>
                        <a:rPr lang="da-DK" sz="1400" kern="1200" dirty="0">
                          <a:solidFill>
                            <a:schemeClr val="dk1"/>
                          </a:solidFill>
                          <a:effectLst/>
                          <a:latin typeface="+mn-lt"/>
                          <a:ea typeface="+mn-ea"/>
                          <a:cs typeface="+mn-cs"/>
                        </a:rPr>
                        <a:t>Gruppearbejde om målepunkterne og opfølgning i plenum.</a:t>
                      </a:r>
                      <a:endParaRPr lang="da-DK"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955935">
                <a:tc>
                  <a:txBody>
                    <a:bodyPr/>
                    <a:lstStyle/>
                    <a:p>
                      <a:pPr algn="ctr">
                        <a:lnSpc>
                          <a:spcPct val="200000"/>
                        </a:lnSpc>
                      </a:pPr>
                      <a:r>
                        <a:rPr lang="da-DK" sz="1600" b="1" kern="1200">
                          <a:solidFill>
                            <a:srgbClr val="297A77"/>
                          </a:solidFill>
                          <a:effectLst/>
                          <a:latin typeface="+mn-lt"/>
                          <a:ea typeface="+mn-ea"/>
                          <a:cs typeface="+mn-cs"/>
                        </a:rPr>
                        <a:t>30 min. </a:t>
                      </a:r>
                      <a:endParaRPr lang="da-DK" sz="1600" b="1">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dirty="0">
                          <a:solidFill>
                            <a:srgbClr val="297A77"/>
                          </a:solidFill>
                          <a:effectLst/>
                          <a:latin typeface="+mn-lt"/>
                          <a:ea typeface="+mn-ea"/>
                          <a:cs typeface="+mn-cs"/>
                        </a:rPr>
                        <a:t>BLOK 3: IMPLEMENTERING OG OPFØLGNING</a:t>
                      </a:r>
                    </a:p>
                    <a:p>
                      <a:r>
                        <a:rPr lang="da-DK" sz="1400" kern="1200" dirty="0">
                          <a:solidFill>
                            <a:schemeClr val="dk1"/>
                          </a:solidFill>
                          <a:effectLst/>
                          <a:latin typeface="+mn-lt"/>
                          <a:ea typeface="+mn-ea"/>
                          <a:cs typeface="+mn-cs"/>
                        </a:rPr>
                        <a:t>Afslutningsvis drøftes hvilke forandringer, der vil være vigtigst og lettest at gennemføre, og klyngen beslutter, hvordan der skal følges op på dagens møde. </a:t>
                      </a:r>
                      <a:endParaRPr lang="da-DK" sz="14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65176" y="192025"/>
            <a:ext cx="11088624" cy="1088135"/>
          </a:xfrm>
        </p:spPr>
        <p:txBody>
          <a:bodyPr/>
          <a:lstStyle/>
          <a:p>
            <a:r>
              <a:rPr lang="da-DK" sz="3600" b="1" dirty="0">
                <a:solidFill>
                  <a:srgbClr val="297A77"/>
                </a:solidFill>
                <a:latin typeface="+mn-lt"/>
              </a:rPr>
              <a:t>Spørgsmål til målepunkt 1: HbA1c</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38912" y="1472185"/>
            <a:ext cx="10914887" cy="4709898"/>
          </a:xfrm>
        </p:spPr>
        <p:txBody>
          <a:bodyPr>
            <a:normAutofit/>
          </a:bodyPr>
          <a:lstStyle/>
          <a:p>
            <a:pPr marL="0" indent="0">
              <a:buClr>
                <a:srgbClr val="297A77"/>
              </a:buClr>
              <a:buSzPct val="105000"/>
              <a:buNone/>
            </a:pPr>
            <a:r>
              <a:rPr lang="da-DK" sz="2800" b="1" dirty="0">
                <a:solidFill>
                  <a:srgbClr val="297A77"/>
                </a:solidFill>
                <a:ea typeface="+mj-ea"/>
                <a:cs typeface="+mj-cs"/>
              </a:rPr>
              <a:t>Drøft i grupper:</a:t>
            </a:r>
          </a:p>
          <a:p>
            <a:pPr>
              <a:buClr>
                <a:srgbClr val="297A77"/>
              </a:buClr>
              <a:buSzPct val="105000"/>
            </a:pPr>
            <a:r>
              <a:rPr lang="da-DK" dirty="0"/>
              <a:t>Er der flere end ventet med for højt HbA1c? </a:t>
            </a:r>
          </a:p>
          <a:p>
            <a:pPr>
              <a:buClr>
                <a:srgbClr val="297A77"/>
              </a:buClr>
              <a:buSzPct val="105000"/>
            </a:pPr>
            <a:r>
              <a:rPr lang="da-DK" dirty="0"/>
              <a:t>Hvad er forklaringen? </a:t>
            </a:r>
          </a:p>
          <a:p>
            <a:pPr>
              <a:buClr>
                <a:srgbClr val="297A77"/>
              </a:buClr>
              <a:buSzPct val="105000"/>
            </a:pPr>
            <a:r>
              <a:rPr lang="da-DK" dirty="0"/>
              <a:t>Hvordan iværksættes tillæg af ny oral medicin? Insulin? </a:t>
            </a:r>
          </a:p>
          <a:p>
            <a:pPr>
              <a:buClr>
                <a:srgbClr val="297A77"/>
              </a:buClr>
              <a:buSzPct val="105000"/>
            </a:pPr>
            <a:r>
              <a:rPr lang="da-DK" dirty="0"/>
              <a:t>Hvordan følges op?</a:t>
            </a:r>
          </a:p>
          <a:p>
            <a:pPr marL="0" indent="0">
              <a:buNone/>
            </a:pPr>
            <a:endParaRPr lang="da-DK" i="1" dirty="0"/>
          </a:p>
          <a:p>
            <a:pPr marL="0" indent="0">
              <a:buNone/>
            </a:pPr>
            <a:endParaRPr lang="da-DK" i="1" dirty="0"/>
          </a:p>
          <a:p>
            <a:pPr marL="0" indent="0">
              <a:buNone/>
            </a:pPr>
            <a:endParaRPr lang="da-DK" i="1" dirty="0"/>
          </a:p>
        </p:txBody>
      </p:sp>
      <p:sp>
        <p:nvSpPr>
          <p:cNvPr id="14" name="Rektangel 13">
            <a:extLst>
              <a:ext uri="{FF2B5EF4-FFF2-40B4-BE49-F238E27FC236}">
                <a16:creationId xmlns:a16="http://schemas.microsoft.com/office/drawing/2014/main" id="{46F2D1DA-6B46-43DE-9355-34CEDDFFF874}"/>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A8247EA4-C9AC-4157-9333-2C53140BD16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Slide Number Placeholder 3">
            <a:extLst>
              <a:ext uri="{FF2B5EF4-FFF2-40B4-BE49-F238E27FC236}">
                <a16:creationId xmlns:a16="http://schemas.microsoft.com/office/drawing/2014/main" id="{C6DB94B6-E741-4EA0-8D6E-C41C9F54F81A}"/>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9" name="Billede 8">
            <a:extLst>
              <a:ext uri="{FF2B5EF4-FFF2-40B4-BE49-F238E27FC236}">
                <a16:creationId xmlns:a16="http://schemas.microsoft.com/office/drawing/2014/main" id="{D0FF9EEA-877C-4FC0-94B9-788A32E7C1BE}"/>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0" name="Gruppe 9">
            <a:extLst>
              <a:ext uri="{FF2B5EF4-FFF2-40B4-BE49-F238E27FC236}">
                <a16:creationId xmlns:a16="http://schemas.microsoft.com/office/drawing/2014/main" id="{F732A2B7-BD45-4826-82B1-9F063B0F6B2D}"/>
              </a:ext>
            </a:extLst>
          </p:cNvPr>
          <p:cNvGrpSpPr/>
          <p:nvPr/>
        </p:nvGrpSpPr>
        <p:grpSpPr>
          <a:xfrm>
            <a:off x="838201" y="5367504"/>
            <a:ext cx="4561575" cy="1041248"/>
            <a:chOff x="740775" y="5184942"/>
            <a:chExt cx="4561575" cy="1041248"/>
          </a:xfrm>
        </p:grpSpPr>
        <p:sp>
          <p:nvSpPr>
            <p:cNvPr id="11" name="Tekstfelt 20">
              <a:extLst>
                <a:ext uri="{FF2B5EF4-FFF2-40B4-BE49-F238E27FC236}">
                  <a16:creationId xmlns:a16="http://schemas.microsoft.com/office/drawing/2014/main" id="{ED9024B4-8B3B-492B-B418-9CB0A9ADE900}"/>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12" name="Ellipse 11">
              <a:extLst>
                <a:ext uri="{FF2B5EF4-FFF2-40B4-BE49-F238E27FC236}">
                  <a16:creationId xmlns:a16="http://schemas.microsoft.com/office/drawing/2014/main" id="{7D2B463E-80A0-42AB-AD58-F7CEC1497308}"/>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3" name="Billede 12" descr="Et billede, der indeholder papirclips&#10;&#10;Automatisk genereret beskrivelse">
              <a:extLst>
                <a:ext uri="{FF2B5EF4-FFF2-40B4-BE49-F238E27FC236}">
                  <a16:creationId xmlns:a16="http://schemas.microsoft.com/office/drawing/2014/main" id="{834B73F6-C491-4E97-863D-44BF6E236CF8}"/>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259112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74320" y="42025"/>
            <a:ext cx="10936827" cy="1315895"/>
          </a:xfrm>
        </p:spPr>
        <p:txBody>
          <a:bodyPr>
            <a:normAutofit/>
          </a:bodyPr>
          <a:lstStyle/>
          <a:p>
            <a:r>
              <a:rPr lang="da-DK" sz="3600" b="1" dirty="0">
                <a:solidFill>
                  <a:srgbClr val="297A77"/>
                </a:solidFill>
                <a:latin typeface="+mn-lt"/>
              </a:rPr>
              <a:t>Spørgsmål til målepunkt 2: LDL</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57784" y="1357921"/>
            <a:ext cx="8799158" cy="4819042"/>
          </a:xfrm>
        </p:spPr>
        <p:txBody>
          <a:bodyPr>
            <a:normAutofit/>
          </a:bodyPr>
          <a:lstStyle/>
          <a:p>
            <a:pPr marL="0" indent="0">
              <a:buClr>
                <a:srgbClr val="297A77"/>
              </a:buClr>
              <a:buSzPct val="105000"/>
              <a:buNone/>
            </a:pPr>
            <a:r>
              <a:rPr lang="da-DK" sz="2800" b="1" dirty="0">
                <a:solidFill>
                  <a:srgbClr val="297A77"/>
                </a:solidFill>
                <a:ea typeface="+mj-ea"/>
                <a:cs typeface="+mj-cs"/>
              </a:rPr>
              <a:t>Drøft i grupper:</a:t>
            </a:r>
          </a:p>
          <a:p>
            <a:pPr>
              <a:buClr>
                <a:srgbClr val="297A77"/>
              </a:buClr>
              <a:buSzPct val="105000"/>
            </a:pPr>
            <a:r>
              <a:rPr lang="da-DK" dirty="0"/>
              <a:t>Er der flere end ventet med for højt LDL? </a:t>
            </a:r>
          </a:p>
          <a:p>
            <a:pPr>
              <a:buClr>
                <a:srgbClr val="297A77"/>
              </a:buClr>
              <a:buSzPct val="105000"/>
            </a:pPr>
            <a:r>
              <a:rPr lang="da-DK" dirty="0"/>
              <a:t>Hvad er forklaringen? </a:t>
            </a:r>
          </a:p>
          <a:p>
            <a:pPr>
              <a:buClr>
                <a:srgbClr val="297A77"/>
              </a:buClr>
              <a:buSzPct val="105000"/>
            </a:pPr>
            <a:r>
              <a:rPr lang="da-DK" dirty="0"/>
              <a:t>Hvordan iværksættes medicinændringer, og hvordan følges der op på ændringer?</a:t>
            </a:r>
          </a:p>
          <a:p>
            <a:endParaRPr lang="da-DK" dirty="0"/>
          </a:p>
          <a:p>
            <a:pPr marL="0" indent="0">
              <a:buNone/>
            </a:pPr>
            <a:r>
              <a:rPr lang="da-DK" b="1" dirty="0">
                <a:solidFill>
                  <a:srgbClr val="297A77"/>
                </a:solidFill>
                <a:ea typeface="+mj-ea"/>
                <a:cs typeface="+mj-cs"/>
              </a:rPr>
              <a:t>        </a:t>
            </a:r>
          </a:p>
          <a:p>
            <a:pPr marL="0" indent="0">
              <a:buNone/>
            </a:pPr>
            <a:endParaRPr lang="da-DK" b="1" dirty="0">
              <a:solidFill>
                <a:srgbClr val="297A77"/>
              </a:solidFill>
              <a:ea typeface="+mj-ea"/>
              <a:cs typeface="+mj-cs"/>
            </a:endParaRPr>
          </a:p>
          <a:p>
            <a:pPr marL="0" indent="0">
              <a:buNone/>
            </a:pPr>
            <a:r>
              <a:rPr lang="da-DK" b="1" dirty="0">
                <a:solidFill>
                  <a:srgbClr val="297A77"/>
                </a:solidFill>
                <a:ea typeface="+mj-ea"/>
                <a:cs typeface="+mj-cs"/>
              </a:rPr>
              <a:t>          </a:t>
            </a:r>
          </a:p>
          <a:p>
            <a:pPr marL="0" indent="0">
              <a:buNone/>
            </a:pPr>
            <a:endParaRPr lang="da-DK" dirty="0"/>
          </a:p>
        </p:txBody>
      </p:sp>
      <p:sp>
        <p:nvSpPr>
          <p:cNvPr id="8" name="Rektangel 7">
            <a:extLst>
              <a:ext uri="{FF2B5EF4-FFF2-40B4-BE49-F238E27FC236}">
                <a16:creationId xmlns:a16="http://schemas.microsoft.com/office/drawing/2014/main" id="{DFF11BE3-C9B6-4CEA-A052-505B4ECBA2B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B7411872-B33D-4827-9DCE-490FA54ABB1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AAE97E47-27F8-495F-A81D-F450747D57FF}"/>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pic>
        <p:nvPicPr>
          <p:cNvPr id="11" name="Billede 10">
            <a:extLst>
              <a:ext uri="{FF2B5EF4-FFF2-40B4-BE49-F238E27FC236}">
                <a16:creationId xmlns:a16="http://schemas.microsoft.com/office/drawing/2014/main" id="{C4479C98-E87F-4269-8E61-101B66DBFC26}"/>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F732A2B7-BD45-4826-82B1-9F063B0F6B2D}"/>
              </a:ext>
            </a:extLst>
          </p:cNvPr>
          <p:cNvGrpSpPr/>
          <p:nvPr/>
        </p:nvGrpSpPr>
        <p:grpSpPr>
          <a:xfrm>
            <a:off x="786262" y="5316037"/>
            <a:ext cx="4561575" cy="1041248"/>
            <a:chOff x="740775" y="5184942"/>
            <a:chExt cx="4561575" cy="1041248"/>
          </a:xfrm>
        </p:grpSpPr>
        <p:sp>
          <p:nvSpPr>
            <p:cNvPr id="13" name="Tekstfelt 20">
              <a:extLst>
                <a:ext uri="{FF2B5EF4-FFF2-40B4-BE49-F238E27FC236}">
                  <a16:creationId xmlns:a16="http://schemas.microsoft.com/office/drawing/2014/main" id="{ED9024B4-8B3B-492B-B418-9CB0A9ADE900}"/>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5" name="Ellipse 14">
              <a:extLst>
                <a:ext uri="{FF2B5EF4-FFF2-40B4-BE49-F238E27FC236}">
                  <a16:creationId xmlns:a16="http://schemas.microsoft.com/office/drawing/2014/main" id="{7D2B463E-80A0-42AB-AD58-F7CEC1497308}"/>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834B73F6-C491-4E97-863D-44BF6E236CF8}"/>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352085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20040" y="109729"/>
            <a:ext cx="10719414" cy="1201829"/>
          </a:xfrm>
        </p:spPr>
        <p:txBody>
          <a:bodyPr>
            <a:normAutofit/>
          </a:bodyPr>
          <a:lstStyle/>
          <a:p>
            <a:r>
              <a:rPr lang="da-DK" sz="3600" b="1" dirty="0">
                <a:solidFill>
                  <a:srgbClr val="297A77"/>
                </a:solidFill>
                <a:latin typeface="+mn-lt"/>
              </a:rPr>
              <a:t>Spørgsmål til målepunkt 3: Blodtryk</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39496" y="1311559"/>
            <a:ext cx="9442704" cy="4865404"/>
          </a:xfrm>
        </p:spPr>
        <p:txBody>
          <a:bodyPr>
            <a:normAutofit/>
          </a:bodyPr>
          <a:lstStyle/>
          <a:p>
            <a:pPr marL="0" indent="0">
              <a:buClr>
                <a:srgbClr val="297A77"/>
              </a:buClr>
              <a:buSzPct val="105000"/>
              <a:buNone/>
            </a:pPr>
            <a:r>
              <a:rPr lang="da-DK" sz="2800" b="1" dirty="0">
                <a:solidFill>
                  <a:srgbClr val="297A77"/>
                </a:solidFill>
                <a:ea typeface="+mj-ea"/>
                <a:cs typeface="+mj-cs"/>
              </a:rPr>
              <a:t>Drøft i grupper:</a:t>
            </a:r>
          </a:p>
          <a:p>
            <a:pPr>
              <a:buClr>
                <a:srgbClr val="297A77"/>
              </a:buClr>
              <a:buSzPct val="105000"/>
            </a:pPr>
            <a:r>
              <a:rPr lang="da-DK" dirty="0"/>
              <a:t>Er der flere end ventet med for højt systolisk BT? </a:t>
            </a:r>
          </a:p>
          <a:p>
            <a:pPr>
              <a:buClr>
                <a:srgbClr val="297A77"/>
              </a:buClr>
              <a:buSzPct val="105000"/>
            </a:pPr>
            <a:r>
              <a:rPr lang="da-DK" dirty="0"/>
              <a:t>Hvad er forklaringen? </a:t>
            </a:r>
          </a:p>
          <a:p>
            <a:pPr>
              <a:buClr>
                <a:srgbClr val="297A77"/>
              </a:buClr>
              <a:buSzPct val="105000"/>
            </a:pPr>
            <a:r>
              <a:rPr lang="da-DK" dirty="0"/>
              <a:t>Hvordan iværksættes medicinændringer, og hvordan følges der op på ændringer?</a:t>
            </a:r>
          </a:p>
          <a:p>
            <a:endParaRPr lang="da-DK" dirty="0"/>
          </a:p>
          <a:p>
            <a:endParaRPr lang="da-DK" dirty="0"/>
          </a:p>
          <a:p>
            <a:endParaRPr lang="da-DK" dirty="0"/>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22</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3" name="Gruppe 12">
            <a:extLst>
              <a:ext uri="{FF2B5EF4-FFF2-40B4-BE49-F238E27FC236}">
                <a16:creationId xmlns:a16="http://schemas.microsoft.com/office/drawing/2014/main" id="{F732A2B7-BD45-4826-82B1-9F063B0F6B2D}"/>
              </a:ext>
            </a:extLst>
          </p:cNvPr>
          <p:cNvGrpSpPr/>
          <p:nvPr/>
        </p:nvGrpSpPr>
        <p:grpSpPr>
          <a:xfrm>
            <a:off x="738444" y="5135714"/>
            <a:ext cx="4561575" cy="1041248"/>
            <a:chOff x="740775" y="5184942"/>
            <a:chExt cx="4561575" cy="1041248"/>
          </a:xfrm>
        </p:grpSpPr>
        <p:sp>
          <p:nvSpPr>
            <p:cNvPr id="14" name="Tekstfelt 20">
              <a:extLst>
                <a:ext uri="{FF2B5EF4-FFF2-40B4-BE49-F238E27FC236}">
                  <a16:creationId xmlns:a16="http://schemas.microsoft.com/office/drawing/2014/main" id="{ED9024B4-8B3B-492B-B418-9CB0A9ADE900}"/>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5" name="Ellipse 14">
              <a:extLst>
                <a:ext uri="{FF2B5EF4-FFF2-40B4-BE49-F238E27FC236}">
                  <a16:creationId xmlns:a16="http://schemas.microsoft.com/office/drawing/2014/main" id="{7D2B463E-80A0-42AB-AD58-F7CEC1497308}"/>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834B73F6-C491-4E97-863D-44BF6E236CF8}"/>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2897857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8600" y="173736"/>
            <a:ext cx="10337103" cy="978408"/>
          </a:xfrm>
        </p:spPr>
        <p:txBody>
          <a:bodyPr>
            <a:normAutofit fontScale="90000"/>
          </a:bodyPr>
          <a:lstStyle/>
          <a:p>
            <a:r>
              <a:rPr lang="da-DK" sz="3600" b="1" dirty="0">
                <a:solidFill>
                  <a:srgbClr val="297A77"/>
                </a:solidFill>
                <a:latin typeface="+mn-lt"/>
              </a:rPr>
              <a:t>Spørgsmål til målepunkt 4: HbA1c vedvarende forhøjet</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38328" y="1225297"/>
            <a:ext cx="11015472" cy="4892040"/>
          </a:xfrm>
        </p:spPr>
        <p:txBody>
          <a:bodyPr/>
          <a:lstStyle/>
          <a:p>
            <a:pPr marL="0" indent="0">
              <a:buClr>
                <a:srgbClr val="297A77"/>
              </a:buClr>
              <a:buSzPct val="105000"/>
              <a:buNone/>
            </a:pPr>
            <a:r>
              <a:rPr lang="da-DK" sz="2800" b="1" dirty="0">
                <a:solidFill>
                  <a:srgbClr val="297A77"/>
                </a:solidFill>
                <a:ea typeface="+mj-ea"/>
                <a:cs typeface="+mj-cs"/>
              </a:rPr>
              <a:t>Drøft i grupper:</a:t>
            </a:r>
          </a:p>
          <a:p>
            <a:pPr>
              <a:buClr>
                <a:srgbClr val="297A77"/>
              </a:buClr>
              <a:buSzPct val="105000"/>
            </a:pPr>
            <a:r>
              <a:rPr lang="da-DK" dirty="0"/>
              <a:t>Hvilke patienter har vedvarende forhøjede værdier? </a:t>
            </a:r>
          </a:p>
          <a:p>
            <a:pPr>
              <a:buClr>
                <a:srgbClr val="297A77"/>
              </a:buClr>
              <a:buSzPct val="105000"/>
            </a:pPr>
            <a:r>
              <a:rPr lang="da-DK" dirty="0"/>
              <a:t>Hvorfor? </a:t>
            </a:r>
          </a:p>
          <a:p>
            <a:pPr>
              <a:buClr>
                <a:srgbClr val="297A77"/>
              </a:buClr>
              <a:buSzPct val="105000"/>
            </a:pPr>
            <a:r>
              <a:rPr lang="da-DK" dirty="0"/>
              <a:t>Hvad kan vi gøre anderledes?</a:t>
            </a:r>
          </a:p>
          <a:p>
            <a:endParaRPr lang="da-DK" dirty="0"/>
          </a:p>
          <a:p>
            <a:endParaRPr lang="da-DK" dirty="0"/>
          </a:p>
          <a:p>
            <a:pPr marL="0" indent="0">
              <a:buNone/>
            </a:pPr>
            <a:r>
              <a:rPr lang="da-DK" b="1" dirty="0">
                <a:solidFill>
                  <a:srgbClr val="297A77"/>
                </a:solidFill>
                <a:ea typeface="+mj-ea"/>
                <a:cs typeface="+mj-cs"/>
              </a:rPr>
              <a:t>      </a:t>
            </a:r>
            <a:endParaRPr lang="da-DK" dirty="0"/>
          </a:p>
          <a:p>
            <a:endParaRPr lang="da-DK" dirty="0"/>
          </a:p>
        </p:txBody>
      </p:sp>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3" name="Gruppe 12">
            <a:extLst>
              <a:ext uri="{FF2B5EF4-FFF2-40B4-BE49-F238E27FC236}">
                <a16:creationId xmlns:a16="http://schemas.microsoft.com/office/drawing/2014/main" id="{F732A2B7-BD45-4826-82B1-9F063B0F6B2D}"/>
              </a:ext>
            </a:extLst>
          </p:cNvPr>
          <p:cNvGrpSpPr/>
          <p:nvPr/>
        </p:nvGrpSpPr>
        <p:grpSpPr>
          <a:xfrm>
            <a:off x="694822" y="5169792"/>
            <a:ext cx="4561575" cy="1041248"/>
            <a:chOff x="740775" y="5184942"/>
            <a:chExt cx="4561575" cy="1041248"/>
          </a:xfrm>
        </p:grpSpPr>
        <p:sp>
          <p:nvSpPr>
            <p:cNvPr id="14" name="Tekstfelt 20">
              <a:extLst>
                <a:ext uri="{FF2B5EF4-FFF2-40B4-BE49-F238E27FC236}">
                  <a16:creationId xmlns:a16="http://schemas.microsoft.com/office/drawing/2014/main" id="{ED9024B4-8B3B-492B-B418-9CB0A9ADE900}"/>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5" name="Ellipse 14">
              <a:extLst>
                <a:ext uri="{FF2B5EF4-FFF2-40B4-BE49-F238E27FC236}">
                  <a16:creationId xmlns:a16="http://schemas.microsoft.com/office/drawing/2014/main" id="{7D2B463E-80A0-42AB-AD58-F7CEC1497308}"/>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834B73F6-C491-4E97-863D-44BF6E236CF8}"/>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64522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9456" y="64393"/>
            <a:ext cx="9535995" cy="1362071"/>
          </a:xfrm>
        </p:spPr>
        <p:txBody>
          <a:bodyPr>
            <a:normAutofit/>
          </a:bodyPr>
          <a:lstStyle/>
          <a:p>
            <a:pPr>
              <a:lnSpc>
                <a:spcPct val="70000"/>
              </a:lnSpc>
              <a:spcBef>
                <a:spcPts val="1000"/>
              </a:spcBef>
            </a:pPr>
            <a:r>
              <a:rPr lang="da-DK" b="1" dirty="0">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a:lnSpc>
                <a:spcPct val="100000"/>
              </a:lnSpc>
              <a:buClr>
                <a:srgbClr val="297A77"/>
              </a:buClr>
              <a:buSzPct val="105000"/>
            </a:pPr>
            <a:r>
              <a:rPr lang="da-DK" sz="3200" dirty="0"/>
              <a:t>Hvad har I talt om i grupperne? </a:t>
            </a:r>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solidFill>
                  <a:srgbClr val="297A77"/>
                </a:solidFill>
                <a:ea typeface="+mj-ea"/>
                <a:cs typeface="+mj-cs"/>
              </a:rPr>
              <a:t>      </a:t>
            </a:r>
          </a:p>
          <a:p>
            <a:pPr marL="0" indent="0">
              <a:lnSpc>
                <a:spcPct val="100000"/>
              </a:lnSpc>
              <a:buNone/>
            </a:pPr>
            <a:r>
              <a:rPr lang="da-DK" sz="5100" b="1" dirty="0">
                <a:solidFill>
                  <a:srgbClr val="297A77"/>
                </a:solidFill>
                <a:ea typeface="+mj-ea"/>
                <a:cs typeface="+mj-cs"/>
              </a:rPr>
              <a:t>      </a:t>
            </a: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493701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37745" y="109729"/>
            <a:ext cx="9517706" cy="1197864"/>
          </a:xfrm>
        </p:spPr>
        <p:txBody>
          <a:bodyPr>
            <a:normAutofit/>
          </a:bodyPr>
          <a:lstStyle/>
          <a:p>
            <a:r>
              <a:rPr lang="da-DK" b="1" dirty="0">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dirty="0"/>
              <a:t>Stille refleksion og notér de vigtigste pointer i mødenoter.</a:t>
            </a:r>
            <a:endParaRPr lang="da-DK" sz="4400" dirty="0"/>
          </a:p>
          <a:p>
            <a:pPr marL="0" indent="0">
              <a:lnSpc>
                <a:spcPct val="100000"/>
              </a:lnSpc>
              <a:buNone/>
            </a:pPr>
            <a:r>
              <a:rPr lang="da-DK" b="1" dirty="0">
                <a:solidFill>
                  <a:srgbClr val="297A77"/>
                </a:solidFill>
                <a:ea typeface="+mj-ea"/>
                <a:cs typeface="+mj-cs"/>
              </a:rPr>
              <a:t>           </a:t>
            </a:r>
            <a:endParaRPr lang="da-DK" sz="5100" b="1" dirty="0">
              <a:solidFill>
                <a:srgbClr val="297A77"/>
              </a:solidFill>
              <a:ea typeface="+mj-ea"/>
              <a:cs typeface="+mj-cs"/>
            </a:endParaRPr>
          </a:p>
          <a:p>
            <a:pPr marL="0" indent="0">
              <a:lnSpc>
                <a:spcPct val="100000"/>
              </a:lnSpc>
              <a:buNone/>
            </a:pPr>
            <a:r>
              <a:rPr lang="da-DK" sz="3900" b="1" dirty="0">
                <a:solidFill>
                  <a:srgbClr val="297A77"/>
                </a:solidFill>
                <a:ea typeface="+mj-ea"/>
                <a:cs typeface="+mj-cs"/>
              </a:rPr>
              <a:t>	</a:t>
            </a: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371147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Pause (15 min.)</a:t>
            </a:r>
          </a:p>
        </p:txBody>
      </p:sp>
    </p:spTree>
    <p:extLst>
      <p:ext uri="{BB962C8B-B14F-4D97-AF65-F5344CB8AC3E}">
        <p14:creationId xmlns:p14="http://schemas.microsoft.com/office/powerpoint/2010/main" val="5521235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429768"/>
            <a:ext cx="8953673" cy="6161547"/>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buNone/>
            </a:pPr>
            <a:endParaRPr lang="da-DK" sz="5200" b="1" dirty="0">
              <a:cs typeface="Calibri"/>
            </a:endParaRPr>
          </a:p>
          <a:p>
            <a:pPr marL="0" indent="0">
              <a:buNone/>
            </a:pPr>
            <a:r>
              <a:rPr lang="da-DK" sz="5200" b="1" dirty="0">
                <a:cs typeface="Calibri"/>
              </a:rPr>
              <a:t>Blok 2: Specifik behandling </a:t>
            </a:r>
          </a:p>
          <a:p>
            <a:pPr marL="457200" lvl="1" indent="0">
              <a:lnSpc>
                <a:spcPct val="110000"/>
              </a:lnSpc>
              <a:buNone/>
            </a:pPr>
            <a:r>
              <a:rPr lang="da-DK" sz="4200" b="1" dirty="0">
                <a:cs typeface="Calibri"/>
              </a:rPr>
              <a:t>	</a:t>
            </a:r>
            <a:r>
              <a:rPr lang="da-DK" sz="2800" b="1" dirty="0">
                <a:cs typeface="Calibri"/>
              </a:rPr>
              <a:t>Målepunkt 5: Mikro/makro-</a:t>
            </a:r>
            <a:r>
              <a:rPr lang="da-DK" sz="2800" b="1" dirty="0" err="1">
                <a:cs typeface="Calibri"/>
              </a:rPr>
              <a:t>albuminuri</a:t>
            </a:r>
            <a:endParaRPr lang="da-DK" sz="2800" b="1" dirty="0">
              <a:cs typeface="Calibri"/>
            </a:endParaRPr>
          </a:p>
          <a:p>
            <a:pPr marL="457200" lvl="1" indent="0">
              <a:lnSpc>
                <a:spcPct val="110000"/>
              </a:lnSpc>
              <a:buNone/>
            </a:pPr>
            <a:r>
              <a:rPr lang="da-DK" sz="2800" b="1" dirty="0">
                <a:cs typeface="Calibri"/>
              </a:rPr>
              <a:t>	Målepunkt 6: </a:t>
            </a:r>
            <a:r>
              <a:rPr lang="da-DK" sz="2800" b="1" dirty="0" err="1">
                <a:cs typeface="Calibri"/>
              </a:rPr>
              <a:t>eGFR</a:t>
            </a:r>
            <a:endParaRPr lang="da-DK" sz="2800" b="1" dirty="0">
              <a:cs typeface="Calibri"/>
            </a:endParaRPr>
          </a:p>
          <a:p>
            <a:pPr marL="457200" lvl="1" indent="0">
              <a:lnSpc>
                <a:spcPct val="110000"/>
              </a:lnSpc>
              <a:buNone/>
            </a:pPr>
            <a:r>
              <a:rPr lang="da-DK" sz="2800" b="1" dirty="0">
                <a:cs typeface="Calibri"/>
              </a:rPr>
              <a:t>	Målepunkt 7: Iskæmisk hjertesygdom og GLP1/SLGT2   </a:t>
            </a:r>
          </a:p>
          <a:p>
            <a:pPr marL="0" indent="0">
              <a:buNone/>
            </a:pPr>
            <a:endParaRPr lang="da-DK" sz="4200" b="1" dirty="0">
              <a:cs typeface="Calibri"/>
            </a:endParaRPr>
          </a:p>
          <a:p>
            <a:pPr marL="0" indent="0">
              <a:buNone/>
            </a:pPr>
            <a:endParaRPr lang="da-DK" sz="4200" b="1" dirty="0">
              <a:cs typeface="Calibri"/>
            </a:endParaRPr>
          </a:p>
          <a:p>
            <a:pPr marL="0" indent="0">
              <a:buNone/>
            </a:pPr>
            <a:r>
              <a:rPr lang="da-DK" sz="3400" b="1" dirty="0">
                <a:cs typeface="Calibri"/>
              </a:rPr>
              <a:t>Samlet tid: 45 min. herunder</a:t>
            </a:r>
          </a:p>
          <a:p>
            <a:pPr marL="0" indent="0">
              <a:lnSpc>
                <a:spcPct val="110000"/>
              </a:lnSpc>
              <a:buNone/>
            </a:pPr>
            <a:r>
              <a:rPr lang="da-DK" sz="2900" b="1" dirty="0">
                <a:cs typeface="Calibri"/>
              </a:rPr>
              <a:t>Gruppearbejde 25 min.</a:t>
            </a:r>
          </a:p>
          <a:p>
            <a:pPr marL="0" indent="0">
              <a:buNone/>
            </a:pPr>
            <a:endParaRPr lang="da-DK" sz="4000" b="1" dirty="0">
              <a:cs typeface="Calibri"/>
            </a:endParaRPr>
          </a:p>
          <a:p>
            <a:pPr marL="0" indent="0">
              <a:buNone/>
            </a:pPr>
            <a:r>
              <a:rPr lang="da-DK" sz="2900" b="1" dirty="0">
                <a:cs typeface="Calibri"/>
              </a:rPr>
              <a:t>Her skal I </a:t>
            </a:r>
            <a:r>
              <a:rPr lang="da-DK" sz="2900" b="1" u="sng" dirty="0">
                <a:cs typeface="Calibri"/>
              </a:rPr>
              <a:t>ikke</a:t>
            </a:r>
            <a:r>
              <a:rPr lang="da-DK" sz="2900" b="1" dirty="0">
                <a:cs typeface="Calibri"/>
              </a:rPr>
              <a:t> sidde sammen med kolleger fra egen praksis</a:t>
            </a:r>
          </a:p>
        </p:txBody>
      </p:sp>
    </p:spTree>
    <p:extLst>
      <p:ext uri="{BB962C8B-B14F-4D97-AF65-F5344CB8AC3E}">
        <p14:creationId xmlns:p14="http://schemas.microsoft.com/office/powerpoint/2010/main" val="365985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83465" y="136525"/>
            <a:ext cx="11320400" cy="1388519"/>
          </a:xfrm>
        </p:spPr>
        <p:txBody>
          <a:bodyPr>
            <a:normAutofit/>
          </a:bodyPr>
          <a:lstStyle/>
          <a:p>
            <a:r>
              <a:rPr lang="da-DK" b="1" dirty="0">
                <a:solidFill>
                  <a:srgbClr val="297A77"/>
                </a:solidFill>
                <a:latin typeface="+mn-lt"/>
              </a:rPr>
              <a:t>Formål med blok 2</a:t>
            </a: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p:txBody>
          <a:bodyPr/>
          <a:lstStyle/>
          <a:p>
            <a:fld id="{35A134F1-CBA3-4D22-9E5C-0449853882F4}" type="slidenum">
              <a:rPr lang="da-DK" altLang="en-US" smtClean="0"/>
              <a:pPr/>
              <a:t>28</a:t>
            </a:fld>
            <a:endParaRPr lang="da-DK" altLang="en-US"/>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3"/>
          <a:stretch>
            <a:fillRect/>
          </a:stretch>
        </p:blipFill>
        <p:spPr>
          <a:xfrm>
            <a:off x="10887415" y="5181664"/>
            <a:ext cx="932769" cy="951058"/>
          </a:xfrm>
          <a:prstGeom prst="rect">
            <a:avLst/>
          </a:prstGeom>
        </p:spPr>
      </p:pic>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2064" y="1408176"/>
            <a:ext cx="9465503" cy="4502101"/>
          </a:xfrm>
        </p:spPr>
        <p:txBody>
          <a:bodyPr vert="horz" lIns="91440" tIns="45720" rIns="91440" bIns="45720" rtlCol="0" anchor="t">
            <a:normAutofit/>
          </a:bodyPr>
          <a:lstStyle/>
          <a:p>
            <a:pPr marL="0" indent="0">
              <a:buNone/>
            </a:pPr>
            <a:r>
              <a:rPr lang="da-DK" dirty="0">
                <a:cs typeface="Calibri" panose="020F0502020204030204"/>
              </a:rPr>
              <a:t>Formålet med blok 2 er at se hvor stor en andel af patienterne, der får den anbefalede behandling.  </a:t>
            </a:r>
          </a:p>
          <a:p>
            <a:pPr>
              <a:buClr>
                <a:srgbClr val="297A77"/>
              </a:buClr>
              <a:buSzPct val="105000"/>
            </a:pPr>
            <a:r>
              <a:rPr lang="da-DK" dirty="0">
                <a:cs typeface="Calibri" panose="020F0502020204030204"/>
              </a:rPr>
              <a:t>Er vi i mål?</a:t>
            </a:r>
          </a:p>
          <a:p>
            <a:pPr>
              <a:buClr>
                <a:srgbClr val="297A77"/>
              </a:buClr>
              <a:buSzPct val="105000"/>
            </a:pPr>
            <a:r>
              <a:rPr lang="da-DK" dirty="0">
                <a:cs typeface="Calibri" panose="020F0502020204030204"/>
              </a:rPr>
              <a:t>Hvilke udfordringer er der ved det?</a:t>
            </a:r>
          </a:p>
          <a:p>
            <a:pPr>
              <a:buClr>
                <a:srgbClr val="297A77"/>
              </a:buClr>
              <a:buSzPct val="105000"/>
            </a:pPr>
            <a:r>
              <a:rPr lang="da-DK" dirty="0">
                <a:cs typeface="Calibri" panose="020F0502020204030204"/>
              </a:rPr>
              <a:t>Hvad kan der gøres ved det?</a:t>
            </a:r>
          </a:p>
          <a:p>
            <a:endParaRPr lang="da-DK" dirty="0">
              <a:cs typeface="Calibri" panose="020F0502020204030204"/>
            </a:endParaRPr>
          </a:p>
        </p:txBody>
      </p:sp>
      <p:sp>
        <p:nvSpPr>
          <p:cNvPr id="6" name="Rektangel 5">
            <a:extLst>
              <a:ext uri="{FF2B5EF4-FFF2-40B4-BE49-F238E27FC236}">
                <a16:creationId xmlns:a16="http://schemas.microsoft.com/office/drawing/2014/main" id="{28A050E1-D69E-4F9A-87EA-62BF08047FF9}"/>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3CF87878-6745-4BFF-A66A-84E749FC49D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CB6AAC77-FC21-4C37-90CB-4453612BCC1C}"/>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9" name="Slide Number Placeholder 3">
            <a:extLst>
              <a:ext uri="{FF2B5EF4-FFF2-40B4-BE49-F238E27FC236}">
                <a16:creationId xmlns:a16="http://schemas.microsoft.com/office/drawing/2014/main" id="{9EF18207-57E3-47A3-AE98-B5A6900500D1}"/>
              </a:ext>
            </a:extLst>
          </p:cNvPr>
          <p:cNvSpPr txBox="1">
            <a:spLocks/>
          </p:cNvSpPr>
          <p:nvPr/>
        </p:nvSpPr>
        <p:spPr>
          <a:xfrm>
            <a:off x="10887415" y="6226190"/>
            <a:ext cx="9327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spTree>
    <p:extLst>
      <p:ext uri="{BB962C8B-B14F-4D97-AF65-F5344CB8AC3E}">
        <p14:creationId xmlns:p14="http://schemas.microsoft.com/office/powerpoint/2010/main" val="1026476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69CAC3E-803B-43EE-A682-412B26B7A146}"/>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049905AA-6DBA-4EF5-8F57-5D2EA8B48F41}"/>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6573B2E4-8179-415E-B42B-CE91AB873C88}"/>
              </a:ext>
            </a:extLst>
          </p:cNvPr>
          <p:cNvPicPr>
            <a:picLocks noChangeAspect="1"/>
          </p:cNvPicPr>
          <p:nvPr/>
        </p:nvPicPr>
        <p:blipFill>
          <a:blip r:embed="rId4"/>
          <a:stretch>
            <a:fillRect/>
          </a:stretch>
        </p:blipFill>
        <p:spPr>
          <a:xfrm>
            <a:off x="1040703" y="2800088"/>
            <a:ext cx="1257823" cy="1257823"/>
          </a:xfrm>
          <a:prstGeom prst="rect">
            <a:avLst/>
          </a:prstGeom>
        </p:spPr>
      </p:pic>
      <p:sp>
        <p:nvSpPr>
          <p:cNvPr id="11" name="Slide Number Placeholder 3">
            <a:extLst>
              <a:ext uri="{FF2B5EF4-FFF2-40B4-BE49-F238E27FC236}">
                <a16:creationId xmlns:a16="http://schemas.microsoft.com/office/drawing/2014/main" id="{88DD5E36-FCD4-4FE1-812E-00D53696B7C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29</a:t>
            </a:fld>
            <a:endParaRPr lang="da-DK" altLang="en-US">
              <a:solidFill>
                <a:schemeClr val="bg1">
                  <a:lumMod val="75000"/>
                </a:schemeClr>
              </a:solidFill>
            </a:endParaRPr>
          </a:p>
        </p:txBody>
      </p:sp>
      <p:sp>
        <p:nvSpPr>
          <p:cNvPr id="12" name="Title 1">
            <a:extLst>
              <a:ext uri="{FF2B5EF4-FFF2-40B4-BE49-F238E27FC236}">
                <a16:creationId xmlns:a16="http://schemas.microsoft.com/office/drawing/2014/main" id="{26D39BFD-EE38-4DA7-9537-A329610B2938}"/>
              </a:ext>
            </a:extLst>
          </p:cNvPr>
          <p:cNvSpPr txBox="1">
            <a:spLocks/>
          </p:cNvSpPr>
          <p:nvPr/>
        </p:nvSpPr>
        <p:spPr>
          <a:xfrm>
            <a:off x="2298526" y="365125"/>
            <a:ext cx="91001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solidFill>
                  <a:srgbClr val="297A77"/>
                </a:solidFill>
                <a:latin typeface="+mn-lt"/>
              </a:rPr>
              <a:t>Introduktionsvideo (3 min.)</a:t>
            </a:r>
            <a:br>
              <a:rPr lang="da-DK" b="1">
                <a:solidFill>
                  <a:srgbClr val="3C8CFA"/>
                </a:solidFill>
                <a:latin typeface="+mn-lt"/>
              </a:rPr>
            </a:br>
            <a:endParaRPr lang="da-DK" b="1">
              <a:solidFill>
                <a:srgbClr val="3C8CFA"/>
              </a:solidFill>
              <a:latin typeface="+mn-lt"/>
            </a:endParaRPr>
          </a:p>
        </p:txBody>
      </p:sp>
      <p:pic>
        <p:nvPicPr>
          <p:cNvPr id="4" name="Onlinemedier 3" title="Diabetes - behandling og kvalitet (video 2)">
            <a:hlinkClick r:id="" action="ppaction://media"/>
            <a:extLst>
              <a:ext uri="{FF2B5EF4-FFF2-40B4-BE49-F238E27FC236}">
                <a16:creationId xmlns:a16="http://schemas.microsoft.com/office/drawing/2014/main" id="{D05ADF0F-4D44-F3FD-51D6-44B55DC56674}"/>
              </a:ext>
            </a:extLst>
          </p:cNvPr>
          <p:cNvPicPr>
            <a:picLocks noRot="1" noChangeAspect="1"/>
          </p:cNvPicPr>
          <p:nvPr>
            <a:videoFile r:link="rId1"/>
          </p:nvPr>
        </p:nvPicPr>
        <p:blipFill>
          <a:blip r:embed="rId5"/>
          <a:stretch>
            <a:fillRect/>
          </a:stretch>
        </p:blipFill>
        <p:spPr>
          <a:xfrm>
            <a:off x="2372720" y="1027906"/>
            <a:ext cx="9131121" cy="5144294"/>
          </a:xfrm>
          <a:prstGeom prst="rect">
            <a:avLst/>
          </a:prstGeom>
        </p:spPr>
      </p:pic>
    </p:spTree>
    <p:extLst>
      <p:ext uri="{BB962C8B-B14F-4D97-AF65-F5344CB8AC3E}">
        <p14:creationId xmlns:p14="http://schemas.microsoft.com/office/powerpoint/2010/main" val="301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73736" y="137161"/>
            <a:ext cx="11180064" cy="1078991"/>
          </a:xfrm>
        </p:spPr>
        <p:txBody>
          <a:bodyPr>
            <a:normAutofit/>
          </a:bodyPr>
          <a:lstStyle/>
          <a:p>
            <a:r>
              <a:rPr lang="da-DK" b="1" dirty="0">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7" y="1216152"/>
            <a:ext cx="9072808" cy="5276723"/>
          </a:xfrm>
        </p:spPr>
        <p:txBody>
          <a:bodyPr>
            <a:normAutofit/>
          </a:bodyPr>
          <a:lstStyle/>
          <a:p>
            <a:pPr marL="0" indent="0">
              <a:buNone/>
            </a:pPr>
            <a:r>
              <a:rPr lang="da-DK" sz="2800" b="1" dirty="0">
                <a:cs typeface="Calibri"/>
              </a:rPr>
              <a:t>På mødet i dag udleveres</a:t>
            </a:r>
            <a:r>
              <a:rPr lang="da-DK" sz="2800" dirty="0">
                <a:cs typeface="Calibri"/>
              </a:rPr>
              <a:t>:</a:t>
            </a:r>
          </a:p>
          <a:p>
            <a:pPr>
              <a:buClr>
                <a:srgbClr val="297A77"/>
              </a:buClr>
            </a:pPr>
            <a:r>
              <a:rPr lang="da-DK" sz="2400" dirty="0">
                <a:cs typeface="Calibri"/>
              </a:rPr>
              <a:t>Uddelingskopier af data til gruppearbejde</a:t>
            </a:r>
          </a:p>
          <a:p>
            <a:pPr>
              <a:buClr>
                <a:srgbClr val="297A77"/>
              </a:buClr>
            </a:pPr>
            <a:r>
              <a:rPr lang="da-DK" sz="2400" dirty="0">
                <a:cs typeface="Calibri"/>
              </a:rPr>
              <a:t>Ark til mødenoter: Skriv dine overvejelser og gode ideer ned undervejs og saml op til sidst på mødet. </a:t>
            </a:r>
          </a:p>
          <a:p>
            <a:pPr>
              <a:buClr>
                <a:srgbClr val="297A77"/>
              </a:buClr>
            </a:pPr>
            <a:r>
              <a:rPr lang="da-DK" sz="2400" dirty="0">
                <a:cs typeface="Calibri"/>
              </a:rPr>
              <a:t>Plan for implementering i praksis: Tag dine ideer med hjem.</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spTree>
    <p:extLst>
      <p:ext uri="{BB962C8B-B14F-4D97-AF65-F5344CB8AC3E}">
        <p14:creationId xmlns:p14="http://schemas.microsoft.com/office/powerpoint/2010/main" val="266472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BA60721A-D137-43F4-A2C7-E30D2F99284C}"/>
              </a:ext>
            </a:extLst>
          </p:cNvPr>
          <p:cNvSpPr>
            <a:spLocks noGrp="1"/>
          </p:cNvSpPr>
          <p:nvPr>
            <p:ph type="body" idx="1"/>
          </p:nvPr>
        </p:nvSpPr>
        <p:spPr>
          <a:xfrm>
            <a:off x="496123" y="1161205"/>
            <a:ext cx="11133689" cy="1372022"/>
          </a:xfrm>
        </p:spPr>
        <p:txBody>
          <a:bodyPr>
            <a:normAutofit/>
          </a:bodyPr>
          <a:lstStyle/>
          <a:p>
            <a:r>
              <a:rPr lang="da-DK" dirty="0"/>
              <a:t>DSAM har sammen med DES (Dansk </a:t>
            </a:r>
            <a:r>
              <a:rPr lang="da-DK" dirty="0" err="1"/>
              <a:t>Endokrinologisk</a:t>
            </a:r>
            <a:r>
              <a:rPr lang="da-DK" dirty="0"/>
              <a:t> Selskab) i 2022 opdateret den farmakologiske vejledning for behandling af patienter med type 2-diabetes. Se </a:t>
            </a:r>
            <a:r>
              <a:rPr lang="da-DK" dirty="0" err="1"/>
              <a:t>DSAM´s</a:t>
            </a:r>
            <a:r>
              <a:rPr lang="da-DK" dirty="0"/>
              <a:t> hjemmeside.</a:t>
            </a:r>
          </a:p>
        </p:txBody>
      </p:sp>
      <p:sp>
        <p:nvSpPr>
          <p:cNvPr id="6" name="Title 1">
            <a:extLst>
              <a:ext uri="{FF2B5EF4-FFF2-40B4-BE49-F238E27FC236}">
                <a16:creationId xmlns:a16="http://schemas.microsoft.com/office/drawing/2014/main" id="{2308F155-CA0C-4F71-B1BA-3830EDC3B6B4}"/>
              </a:ext>
            </a:extLst>
          </p:cNvPr>
          <p:cNvSpPr>
            <a:spLocks noGrp="1"/>
          </p:cNvSpPr>
          <p:nvPr>
            <p:ph type="title"/>
          </p:nvPr>
        </p:nvSpPr>
        <p:spPr>
          <a:xfrm>
            <a:off x="435373" y="365126"/>
            <a:ext cx="10918427" cy="675884"/>
          </a:xfrm>
        </p:spPr>
        <p:txBody>
          <a:bodyPr>
            <a:normAutofit fontScale="90000"/>
          </a:bodyPr>
          <a:lstStyle/>
          <a:p>
            <a:r>
              <a:rPr lang="da-DK" b="1">
                <a:solidFill>
                  <a:srgbClr val="297A77"/>
                </a:solidFill>
                <a:latin typeface="+mn-lt"/>
              </a:rPr>
              <a:t>Ny farmakologisk vejledning</a:t>
            </a:r>
          </a:p>
        </p:txBody>
      </p:sp>
      <p:pic>
        <p:nvPicPr>
          <p:cNvPr id="10" name="Billede 9">
            <a:extLst>
              <a:ext uri="{FF2B5EF4-FFF2-40B4-BE49-F238E27FC236}">
                <a16:creationId xmlns:a16="http://schemas.microsoft.com/office/drawing/2014/main" id="{F46800C4-BB14-C02C-0889-140F1F770276}"/>
              </a:ext>
            </a:extLst>
          </p:cNvPr>
          <p:cNvPicPr>
            <a:picLocks noChangeAspect="1"/>
          </p:cNvPicPr>
          <p:nvPr/>
        </p:nvPicPr>
        <p:blipFill>
          <a:blip r:embed="rId3"/>
          <a:stretch>
            <a:fillRect/>
          </a:stretch>
        </p:blipFill>
        <p:spPr>
          <a:xfrm>
            <a:off x="2438950" y="2430140"/>
            <a:ext cx="7113759" cy="4268256"/>
          </a:xfrm>
          <a:prstGeom prst="rect">
            <a:avLst/>
          </a:prstGeom>
        </p:spPr>
      </p:pic>
    </p:spTree>
    <p:extLst>
      <p:ext uri="{BB962C8B-B14F-4D97-AF65-F5344CB8AC3E}">
        <p14:creationId xmlns:p14="http://schemas.microsoft.com/office/powerpoint/2010/main" val="116162218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87383" y="64009"/>
            <a:ext cx="11454268" cy="1536191"/>
          </a:xfrm>
        </p:spPr>
        <p:txBody>
          <a:bodyPr>
            <a:noAutofit/>
          </a:bodyPr>
          <a:lstStyle/>
          <a:p>
            <a:r>
              <a:rPr lang="da-DK" sz="3200" b="1" dirty="0">
                <a:solidFill>
                  <a:srgbClr val="297A77"/>
                </a:solidFill>
                <a:latin typeface="+mn-lt"/>
              </a:rPr>
              <a:t>Målepunkt 5: Andel patienter (%) med mikro/makro-</a:t>
            </a:r>
            <a:r>
              <a:rPr lang="da-DK" sz="3200" b="1" dirty="0" err="1">
                <a:solidFill>
                  <a:srgbClr val="297A77"/>
                </a:solidFill>
                <a:latin typeface="+mn-lt"/>
              </a:rPr>
              <a:t>albuminuri</a:t>
            </a:r>
            <a:r>
              <a:rPr lang="da-DK" sz="3200" b="1" dirty="0">
                <a:solidFill>
                  <a:srgbClr val="297A77"/>
                </a:solidFill>
                <a:latin typeface="+mn-lt"/>
              </a:rPr>
              <a:t>, der ikke får ARB/ACE</a:t>
            </a:r>
          </a:p>
        </p:txBody>
      </p:sp>
      <p:graphicFrame>
        <p:nvGraphicFramePr>
          <p:cNvPr id="3" name="Chart 5">
            <a:extLst>
              <a:ext uri="{FF2B5EF4-FFF2-40B4-BE49-F238E27FC236}">
                <a16:creationId xmlns:a16="http://schemas.microsoft.com/office/drawing/2014/main" id="{00000000-0008-0000-0200-000005140000}"/>
              </a:ext>
            </a:extLst>
          </p:cNvPr>
          <p:cNvGraphicFramePr>
            <a:graphicFrameLocks/>
          </p:cNvGraphicFramePr>
          <p:nvPr>
            <p:extLst>
              <p:ext uri="{D42A27DB-BD31-4B8C-83A1-F6EECF244321}">
                <p14:modId xmlns:p14="http://schemas.microsoft.com/office/powerpoint/2010/main" val="355779162"/>
              </p:ext>
            </p:extLst>
          </p:nvPr>
        </p:nvGraphicFramePr>
        <p:xfrm>
          <a:off x="287383" y="1796144"/>
          <a:ext cx="11454268" cy="4709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0513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46888" y="91440"/>
            <a:ext cx="11665365" cy="1161288"/>
          </a:xfrm>
        </p:spPr>
        <p:txBody>
          <a:bodyPr>
            <a:normAutofit/>
          </a:bodyPr>
          <a:lstStyle/>
          <a:p>
            <a:r>
              <a:rPr lang="da-DK" sz="3200" b="1" dirty="0">
                <a:solidFill>
                  <a:srgbClr val="297A77"/>
                </a:solidFill>
                <a:latin typeface="+mn-lt"/>
              </a:rPr>
              <a:t>Målepunkt 6: Andel patienter (%) med </a:t>
            </a:r>
            <a:r>
              <a:rPr lang="da-DK" sz="3200" b="1" dirty="0" err="1">
                <a:solidFill>
                  <a:srgbClr val="297A77"/>
                </a:solidFill>
                <a:latin typeface="+mn-lt"/>
              </a:rPr>
              <a:t>eGFR</a:t>
            </a:r>
            <a:r>
              <a:rPr lang="da-DK" sz="3200" b="1" dirty="0">
                <a:solidFill>
                  <a:srgbClr val="297A77"/>
                </a:solidFill>
                <a:latin typeface="+mn-lt"/>
              </a:rPr>
              <a:t> &lt;30, der er i behandling med </a:t>
            </a:r>
            <a:r>
              <a:rPr lang="da-DK" sz="3200" b="1" dirty="0" err="1">
                <a:solidFill>
                  <a:srgbClr val="297A77"/>
                </a:solidFill>
                <a:latin typeface="+mn-lt"/>
              </a:rPr>
              <a:t>metformin</a:t>
            </a:r>
            <a:endParaRPr lang="da-DK" sz="3200" b="1" dirty="0">
              <a:solidFill>
                <a:srgbClr val="297A77"/>
              </a:solidFill>
              <a:latin typeface="+mn-lt"/>
            </a:endParaRPr>
          </a:p>
        </p:txBody>
      </p:sp>
      <p:graphicFrame>
        <p:nvGraphicFramePr>
          <p:cNvPr id="3" name="Chart 6">
            <a:extLst>
              <a:ext uri="{FF2B5EF4-FFF2-40B4-BE49-F238E27FC236}">
                <a16:creationId xmlns:a16="http://schemas.microsoft.com/office/drawing/2014/main" id="{00000000-0008-0000-0200-000006180000}"/>
              </a:ext>
            </a:extLst>
          </p:cNvPr>
          <p:cNvGraphicFramePr>
            <a:graphicFrameLocks/>
          </p:cNvGraphicFramePr>
          <p:nvPr>
            <p:extLst>
              <p:ext uri="{D42A27DB-BD31-4B8C-83A1-F6EECF244321}">
                <p14:modId xmlns:p14="http://schemas.microsoft.com/office/powerpoint/2010/main" val="4246049269"/>
              </p:ext>
            </p:extLst>
          </p:nvPr>
        </p:nvGraphicFramePr>
        <p:xfrm>
          <a:off x="438911" y="1362456"/>
          <a:ext cx="11098181" cy="50318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2109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10896" y="100585"/>
            <a:ext cx="11305848" cy="969263"/>
          </a:xfrm>
        </p:spPr>
        <p:txBody>
          <a:bodyPr>
            <a:normAutofit fontScale="90000"/>
          </a:bodyPr>
          <a:lstStyle/>
          <a:p>
            <a:r>
              <a:rPr lang="da-DK" sz="3200" b="1" dirty="0">
                <a:solidFill>
                  <a:srgbClr val="297A77"/>
                </a:solidFill>
                <a:latin typeface="+mn-lt"/>
              </a:rPr>
              <a:t>Målepunkt 7: Andel patienter (%) med samtidig hjertesygdom, der får GLP1/ SLGT2 </a:t>
            </a:r>
          </a:p>
        </p:txBody>
      </p:sp>
      <p:graphicFrame>
        <p:nvGraphicFramePr>
          <p:cNvPr id="3" name="Chart 7">
            <a:extLst>
              <a:ext uri="{FF2B5EF4-FFF2-40B4-BE49-F238E27FC236}">
                <a16:creationId xmlns:a16="http://schemas.microsoft.com/office/drawing/2014/main" id="{00000000-0008-0000-0200-0000071C0000}"/>
              </a:ext>
            </a:extLst>
          </p:cNvPr>
          <p:cNvGraphicFramePr>
            <a:graphicFrameLocks/>
          </p:cNvGraphicFramePr>
          <p:nvPr>
            <p:extLst>
              <p:ext uri="{D42A27DB-BD31-4B8C-83A1-F6EECF244321}">
                <p14:modId xmlns:p14="http://schemas.microsoft.com/office/powerpoint/2010/main" val="3178107290"/>
              </p:ext>
            </p:extLst>
          </p:nvPr>
        </p:nvGraphicFramePr>
        <p:xfrm>
          <a:off x="382373" y="1041416"/>
          <a:ext cx="11223552" cy="52852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422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16371" y="64393"/>
            <a:ext cx="9239080" cy="1197479"/>
          </a:xfrm>
        </p:spPr>
        <p:txBody>
          <a:bodyPr>
            <a:normAutofit/>
          </a:bodyPr>
          <a:lstStyle/>
          <a:p>
            <a:r>
              <a:rPr lang="da-DK" b="1" dirty="0">
                <a:solidFill>
                  <a:srgbClr val="297A77"/>
                </a:solidFill>
                <a:latin typeface="+mn-lt"/>
              </a:rPr>
              <a:t>Gruppearbejde (25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261872"/>
            <a:ext cx="9864948" cy="4925632"/>
          </a:xfrm>
        </p:spPr>
        <p:txBody>
          <a:bodyPr>
            <a:normAutofit/>
          </a:bodyPr>
          <a:lstStyle/>
          <a:p>
            <a:pPr>
              <a:lnSpc>
                <a:spcPct val="100000"/>
              </a:lnSpc>
              <a:buClr>
                <a:srgbClr val="297A77"/>
              </a:buClr>
              <a:buSzPct val="105000"/>
            </a:pPr>
            <a:r>
              <a:rPr lang="da-DK" sz="3200" dirty="0"/>
              <a:t>Se klyngens data for målepunkterne 5 til 7 og besvar spørgsmålene i uddelingskopierne til gruppearbejdet.</a:t>
            </a:r>
          </a:p>
          <a:p>
            <a:pPr marL="0" indent="0">
              <a:buClr>
                <a:srgbClr val="297A77"/>
              </a:buClr>
              <a:buSzPct val="105000"/>
              <a:buNone/>
            </a:pPr>
            <a:endParaRPr lang="da-DK" sz="1600" dirty="0"/>
          </a:p>
          <a:p>
            <a:pPr marL="0" indent="0">
              <a:buNone/>
            </a:pPr>
            <a:r>
              <a:rPr lang="da-DK" sz="1600" dirty="0"/>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9" name="Billede 8">
            <a:extLst>
              <a:ext uri="{FF2B5EF4-FFF2-40B4-BE49-F238E27FC236}">
                <a16:creationId xmlns:a16="http://schemas.microsoft.com/office/drawing/2014/main" id="{7C5815FF-FB59-4DDF-B66D-1077BE3A462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922790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65760" y="100585"/>
            <a:ext cx="10021168" cy="1316735"/>
          </a:xfrm>
        </p:spPr>
        <p:txBody>
          <a:bodyPr>
            <a:normAutofit/>
          </a:bodyPr>
          <a:lstStyle/>
          <a:p>
            <a:r>
              <a:rPr lang="da-DK" sz="3200" b="1" dirty="0">
                <a:solidFill>
                  <a:srgbClr val="297A77"/>
                </a:solidFill>
                <a:latin typeface="+mn-lt"/>
              </a:rPr>
              <a:t>Spørgsmål til målepunkt 5: Patienter med mikro/makro-</a:t>
            </a:r>
            <a:r>
              <a:rPr lang="da-DK" sz="3200" b="1" dirty="0" err="1">
                <a:solidFill>
                  <a:srgbClr val="297A77"/>
                </a:solidFill>
                <a:latin typeface="+mn-lt"/>
              </a:rPr>
              <a:t>albuminuri</a:t>
            </a:r>
            <a:r>
              <a:rPr lang="da-DK" sz="3200" b="1" dirty="0">
                <a:solidFill>
                  <a:srgbClr val="297A77"/>
                </a:solidFill>
                <a:latin typeface="+mn-lt"/>
              </a:rPr>
              <a:t>, der ikke får ARB/ACE</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57200" y="1600201"/>
            <a:ext cx="10896600" cy="4576762"/>
          </a:xfrm>
        </p:spPr>
        <p:txBody>
          <a:bodyPr vert="horz" lIns="91440" tIns="45720" rIns="91440" bIns="45720" rtlCol="0" anchor="t">
            <a:normAutofit fontScale="92500" lnSpcReduction="20000"/>
          </a:bodyPr>
          <a:lstStyle/>
          <a:p>
            <a:pPr marL="0" indent="0">
              <a:buClr>
                <a:srgbClr val="297A77"/>
              </a:buClr>
              <a:buSzPct val="105000"/>
              <a:buNone/>
            </a:pPr>
            <a:r>
              <a:rPr lang="da-DK" sz="2800" b="1">
                <a:solidFill>
                  <a:srgbClr val="297A77"/>
                </a:solidFill>
                <a:ea typeface="+mj-ea"/>
                <a:cs typeface="+mj-cs"/>
              </a:rPr>
              <a:t>Drøft i grupper:</a:t>
            </a:r>
          </a:p>
          <a:p>
            <a:pPr>
              <a:buClr>
                <a:srgbClr val="297A77"/>
              </a:buClr>
              <a:buSzPct val="105000"/>
            </a:pPr>
            <a:r>
              <a:rPr lang="da-DK"/>
              <a:t>Er der patienter med hjertesygdom, der ikke får </a:t>
            </a:r>
            <a:r>
              <a:rPr lang="da-DK" err="1"/>
              <a:t>angiotensin</a:t>
            </a:r>
            <a:r>
              <a:rPr lang="da-DK"/>
              <a:t> II-receptorblokker/ACE? </a:t>
            </a:r>
          </a:p>
          <a:p>
            <a:pPr>
              <a:buClr>
                <a:srgbClr val="297A77"/>
              </a:buClr>
              <a:buSzPct val="105000"/>
            </a:pPr>
            <a:r>
              <a:rPr lang="da-DK"/>
              <a:t>Hvorfor? </a:t>
            </a:r>
          </a:p>
          <a:p>
            <a:pPr>
              <a:buClr>
                <a:srgbClr val="297A77"/>
              </a:buClr>
              <a:buSzPct val="105000"/>
            </a:pPr>
            <a:r>
              <a:rPr lang="da-DK"/>
              <a:t>Hvordan sikres det?</a:t>
            </a:r>
          </a:p>
          <a:p>
            <a:pPr marL="0" indent="0">
              <a:buNone/>
            </a:pPr>
            <a:endParaRPr lang="da-DK">
              <a:cs typeface="Calibri" panose="020F0502020204030204"/>
            </a:endParaRPr>
          </a:p>
          <a:p>
            <a:pPr marL="0" indent="0">
              <a:buNone/>
            </a:pPr>
            <a:endParaRPr lang="da-DK" sz="2800" b="1">
              <a:solidFill>
                <a:srgbClr val="297A77"/>
              </a:solidFill>
              <a:ea typeface="+mj-ea"/>
              <a:cs typeface="Calibri" panose="020F0502020204030204"/>
            </a:endParaRPr>
          </a:p>
          <a:p>
            <a:pPr marL="0" indent="0">
              <a:buNone/>
            </a:pPr>
            <a:r>
              <a:rPr lang="da-DK" sz="2800" b="1">
                <a:solidFill>
                  <a:srgbClr val="297A77"/>
                </a:solidFill>
                <a:ea typeface="+mj-ea"/>
                <a:cs typeface="+mj-cs"/>
              </a:rPr>
              <a:t>	</a:t>
            </a:r>
            <a:r>
              <a:rPr lang="da-DK" b="1">
                <a:solidFill>
                  <a:srgbClr val="297A77"/>
                </a:solidFill>
                <a:ea typeface="+mj-ea"/>
                <a:cs typeface="+mj-cs"/>
              </a:rPr>
              <a:t> </a:t>
            </a:r>
          </a:p>
          <a:p>
            <a:pPr marL="0" indent="0">
              <a:buNone/>
            </a:pPr>
            <a:endParaRPr lang="da-DK" b="1">
              <a:solidFill>
                <a:srgbClr val="297A77"/>
              </a:solidFill>
              <a:ea typeface="+mj-ea"/>
              <a:cs typeface="+mj-cs"/>
            </a:endParaRPr>
          </a:p>
          <a:p>
            <a:endParaRPr lang="da-DK">
              <a:cs typeface="Calibri" panose="020F0502020204030204"/>
            </a:endParaRPr>
          </a:p>
          <a:p>
            <a:pPr marL="0" indent="0">
              <a:buNone/>
            </a:pPr>
            <a:r>
              <a:rPr lang="da-DK">
                <a:cs typeface="Calibri" panose="020F0502020204030204"/>
              </a:rPr>
              <a:t>	</a:t>
            </a:r>
          </a:p>
        </p:txBody>
      </p:sp>
      <p:sp>
        <p:nvSpPr>
          <p:cNvPr id="8" name="Rektangel 7">
            <a:extLst>
              <a:ext uri="{FF2B5EF4-FFF2-40B4-BE49-F238E27FC236}">
                <a16:creationId xmlns:a16="http://schemas.microsoft.com/office/drawing/2014/main" id="{A86E7821-7574-46F2-AEBD-5D6DA703E67B}"/>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846568CE-0AA6-4191-8B2B-659F2857FD17}"/>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23B05A84-9605-4C4D-B77E-C4977E003F6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pic>
        <p:nvPicPr>
          <p:cNvPr id="12" name="Billede 11">
            <a:extLst>
              <a:ext uri="{FF2B5EF4-FFF2-40B4-BE49-F238E27FC236}">
                <a16:creationId xmlns:a16="http://schemas.microsoft.com/office/drawing/2014/main" id="{4F3677D8-5EE6-426E-9983-378A3724AE1F}"/>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9" name="Gruppe 8">
            <a:extLst>
              <a:ext uri="{FF2B5EF4-FFF2-40B4-BE49-F238E27FC236}">
                <a16:creationId xmlns:a16="http://schemas.microsoft.com/office/drawing/2014/main" id="{05FD43DC-F37F-4AAB-9423-1E703A6F39FA}"/>
              </a:ext>
            </a:extLst>
          </p:cNvPr>
          <p:cNvGrpSpPr/>
          <p:nvPr/>
        </p:nvGrpSpPr>
        <p:grpSpPr>
          <a:xfrm>
            <a:off x="694822" y="5169792"/>
            <a:ext cx="4561575" cy="1041248"/>
            <a:chOff x="740775" y="5184942"/>
            <a:chExt cx="4561575" cy="1041248"/>
          </a:xfrm>
        </p:grpSpPr>
        <p:sp>
          <p:nvSpPr>
            <p:cNvPr id="13" name="Tekstfelt 20">
              <a:extLst>
                <a:ext uri="{FF2B5EF4-FFF2-40B4-BE49-F238E27FC236}">
                  <a16:creationId xmlns:a16="http://schemas.microsoft.com/office/drawing/2014/main" id="{CE4D0777-F153-4007-B421-273ADCF51BCD}"/>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4" name="Ellipse 13">
              <a:extLst>
                <a:ext uri="{FF2B5EF4-FFF2-40B4-BE49-F238E27FC236}">
                  <a16:creationId xmlns:a16="http://schemas.microsoft.com/office/drawing/2014/main" id="{85F797ED-587C-4BBE-AA88-62BA36DC20A9}"/>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587116B6-0252-4624-A6AA-EB62EB3CFA63}"/>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48724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29184" y="137161"/>
            <a:ext cx="11024616" cy="1553528"/>
          </a:xfrm>
        </p:spPr>
        <p:txBody>
          <a:bodyPr>
            <a:normAutofit/>
          </a:bodyPr>
          <a:lstStyle/>
          <a:p>
            <a:r>
              <a:rPr lang="da-DK" sz="3200" b="1" dirty="0">
                <a:solidFill>
                  <a:srgbClr val="297A77"/>
                </a:solidFill>
                <a:latin typeface="+mn-lt"/>
              </a:rPr>
              <a:t>Spørgsmål til målepunkt 6:</a:t>
            </a:r>
            <a:r>
              <a:rPr lang="da-DK" sz="3200" dirty="0"/>
              <a:t> </a:t>
            </a:r>
            <a:r>
              <a:rPr lang="da-DK" sz="3200" b="1" dirty="0">
                <a:solidFill>
                  <a:srgbClr val="297A77"/>
                </a:solidFill>
                <a:latin typeface="+mn-lt"/>
              </a:rPr>
              <a:t>Patienter med </a:t>
            </a:r>
            <a:r>
              <a:rPr lang="da-DK" sz="3200" b="1" dirty="0" err="1">
                <a:solidFill>
                  <a:srgbClr val="297A77"/>
                </a:solidFill>
                <a:latin typeface="+mn-lt"/>
              </a:rPr>
              <a:t>eGFR</a:t>
            </a:r>
            <a:r>
              <a:rPr lang="da-DK" sz="3200" b="1" dirty="0">
                <a:solidFill>
                  <a:srgbClr val="297A77"/>
                </a:solidFill>
                <a:latin typeface="+mn-lt"/>
              </a:rPr>
              <a:t> &lt; 30, </a:t>
            </a:r>
            <a:br>
              <a:rPr lang="da-DK" sz="3200" b="1" dirty="0">
                <a:solidFill>
                  <a:srgbClr val="297A77"/>
                </a:solidFill>
                <a:latin typeface="+mn-lt"/>
              </a:rPr>
            </a:br>
            <a:r>
              <a:rPr lang="da-DK" sz="3200" b="1" dirty="0">
                <a:solidFill>
                  <a:srgbClr val="297A77"/>
                </a:solidFill>
                <a:latin typeface="+mn-lt"/>
              </a:rPr>
              <a:t>der får </a:t>
            </a:r>
            <a:r>
              <a:rPr lang="da-DK" sz="3200" b="1" dirty="0" err="1">
                <a:solidFill>
                  <a:srgbClr val="297A77"/>
                </a:solidFill>
                <a:latin typeface="+mn-lt"/>
              </a:rPr>
              <a:t>metformin</a:t>
            </a:r>
            <a:endParaRPr lang="da-DK" sz="32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5488" y="1690689"/>
            <a:ext cx="10878312" cy="4486273"/>
          </a:xfrm>
        </p:spPr>
        <p:txBody>
          <a:bodyPr vert="horz" lIns="91440" tIns="45720" rIns="91440" bIns="45720" rtlCol="0" anchor="t">
            <a:normAutofit lnSpcReduction="10000"/>
          </a:bodyPr>
          <a:lstStyle/>
          <a:p>
            <a:pPr marL="0" indent="0">
              <a:buClr>
                <a:srgbClr val="297A77"/>
              </a:buClr>
              <a:buSzPct val="105000"/>
              <a:buNone/>
            </a:pPr>
            <a:r>
              <a:rPr lang="da-DK" sz="2800" b="1" dirty="0">
                <a:solidFill>
                  <a:srgbClr val="297A77"/>
                </a:solidFill>
                <a:ea typeface="+mj-ea"/>
                <a:cs typeface="+mj-cs"/>
              </a:rPr>
              <a:t>Drøft i grupper:</a:t>
            </a:r>
          </a:p>
          <a:p>
            <a:pPr>
              <a:buClr>
                <a:srgbClr val="297A77"/>
              </a:buClr>
              <a:buSzPct val="105000"/>
            </a:pPr>
            <a:r>
              <a:rPr lang="da-DK" dirty="0"/>
              <a:t>Er der patienter med </a:t>
            </a:r>
            <a:r>
              <a:rPr lang="da-DK" dirty="0" err="1"/>
              <a:t>eGFR</a:t>
            </a:r>
            <a:r>
              <a:rPr lang="da-DK" dirty="0"/>
              <a:t> &lt; 30, der får </a:t>
            </a:r>
            <a:r>
              <a:rPr lang="da-DK" dirty="0" err="1"/>
              <a:t>metformin</a:t>
            </a:r>
            <a:r>
              <a:rPr lang="da-DK" dirty="0"/>
              <a:t>? </a:t>
            </a:r>
          </a:p>
          <a:p>
            <a:pPr>
              <a:buClr>
                <a:srgbClr val="297A77"/>
              </a:buClr>
              <a:buSzPct val="105000"/>
            </a:pPr>
            <a:r>
              <a:rPr lang="da-DK" dirty="0"/>
              <a:t>Hvorfor? </a:t>
            </a:r>
          </a:p>
          <a:p>
            <a:pPr>
              <a:buClr>
                <a:srgbClr val="297A77"/>
              </a:buClr>
              <a:buSzPct val="105000"/>
            </a:pPr>
            <a:r>
              <a:rPr lang="da-DK" dirty="0"/>
              <a:t>Hvordan forhindres det?</a:t>
            </a:r>
          </a:p>
          <a:p>
            <a:endParaRPr lang="da-DK" dirty="0">
              <a:cs typeface="Calibri" panose="020F0502020204030204"/>
            </a:endParaRPr>
          </a:p>
          <a:p>
            <a:endParaRPr lang="da-DK" dirty="0">
              <a:cs typeface="Calibri" panose="020F0502020204030204"/>
            </a:endParaRPr>
          </a:p>
          <a:p>
            <a:endParaRPr lang="da-DK" dirty="0">
              <a:cs typeface="Calibri" panose="020F0502020204030204"/>
            </a:endParaRPr>
          </a:p>
          <a:p>
            <a:endParaRPr lang="da-DK" dirty="0">
              <a:cs typeface="Calibri" panose="020F0502020204030204"/>
            </a:endParaRPr>
          </a:p>
          <a:p>
            <a:pPr marL="0" indent="0">
              <a:buNone/>
            </a:pPr>
            <a:r>
              <a:rPr lang="da-DK" dirty="0">
                <a:cs typeface="Calibri" panose="020F0502020204030204"/>
              </a:rPr>
              <a:t>	</a:t>
            </a:r>
          </a:p>
        </p:txBody>
      </p:sp>
      <p:sp>
        <p:nvSpPr>
          <p:cNvPr id="8" name="Rektangel 7">
            <a:extLst>
              <a:ext uri="{FF2B5EF4-FFF2-40B4-BE49-F238E27FC236}">
                <a16:creationId xmlns:a16="http://schemas.microsoft.com/office/drawing/2014/main" id="{9F925408-832B-4422-B0F8-F3F09ECA3DD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9CBA4AED-25AE-445E-855A-2EDDE837B10E}"/>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2CD22870-4748-4672-9251-66B8AD3F433A}"/>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pic>
        <p:nvPicPr>
          <p:cNvPr id="12" name="Billede 11">
            <a:extLst>
              <a:ext uri="{FF2B5EF4-FFF2-40B4-BE49-F238E27FC236}">
                <a16:creationId xmlns:a16="http://schemas.microsoft.com/office/drawing/2014/main" id="{71325C0D-6DB2-41A4-A274-73193A1402C2}"/>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9" name="Gruppe 8">
            <a:extLst>
              <a:ext uri="{FF2B5EF4-FFF2-40B4-BE49-F238E27FC236}">
                <a16:creationId xmlns:a16="http://schemas.microsoft.com/office/drawing/2014/main" id="{ED2B4F72-4A74-4D50-9761-3D2A2BAA9155}"/>
              </a:ext>
            </a:extLst>
          </p:cNvPr>
          <p:cNvGrpSpPr/>
          <p:nvPr/>
        </p:nvGrpSpPr>
        <p:grpSpPr>
          <a:xfrm>
            <a:off x="694822" y="5169792"/>
            <a:ext cx="4561575" cy="1041248"/>
            <a:chOff x="740775" y="5184942"/>
            <a:chExt cx="4561575" cy="1041248"/>
          </a:xfrm>
        </p:grpSpPr>
        <p:sp>
          <p:nvSpPr>
            <p:cNvPr id="13" name="Tekstfelt 20">
              <a:extLst>
                <a:ext uri="{FF2B5EF4-FFF2-40B4-BE49-F238E27FC236}">
                  <a16:creationId xmlns:a16="http://schemas.microsoft.com/office/drawing/2014/main" id="{544B7125-503C-4A3E-9081-9E731B94D4A8}"/>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4" name="Ellipse 13">
              <a:extLst>
                <a:ext uri="{FF2B5EF4-FFF2-40B4-BE49-F238E27FC236}">
                  <a16:creationId xmlns:a16="http://schemas.microsoft.com/office/drawing/2014/main" id="{7CA1B0F8-2FE6-499F-96DC-66FDD3AFB78E}"/>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60EDCD60-F959-4790-BA66-196E912066DB}"/>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828862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38328" y="63615"/>
            <a:ext cx="11181762" cy="1626296"/>
          </a:xfrm>
        </p:spPr>
        <p:txBody>
          <a:bodyPr>
            <a:normAutofit/>
          </a:bodyPr>
          <a:lstStyle/>
          <a:p>
            <a:r>
              <a:rPr lang="da-DK" sz="3200" b="1" dirty="0">
                <a:solidFill>
                  <a:srgbClr val="297A77"/>
                </a:solidFill>
                <a:latin typeface="+mn-lt"/>
              </a:rPr>
              <a:t>Spørgsmål til målepunkt 7: Patienten med samtidig hjertesygdom, der får GLP1/ SLGT2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48056" y="1689911"/>
            <a:ext cx="8783626" cy="4487051"/>
          </a:xfrm>
        </p:spPr>
        <p:txBody>
          <a:bodyPr vert="horz" lIns="91440" tIns="45720" rIns="91440" bIns="45720" rtlCol="0" anchor="t">
            <a:normAutofit/>
          </a:bodyPr>
          <a:lstStyle/>
          <a:p>
            <a:pPr marL="0" indent="0">
              <a:buClr>
                <a:srgbClr val="297A77"/>
              </a:buClr>
              <a:buSzPct val="105000"/>
              <a:buNone/>
            </a:pPr>
            <a:r>
              <a:rPr lang="da-DK" sz="2800" b="1" dirty="0">
                <a:solidFill>
                  <a:srgbClr val="297A77"/>
                </a:solidFill>
                <a:ea typeface="+mj-ea"/>
                <a:cs typeface="+mj-cs"/>
              </a:rPr>
              <a:t>Drøft i grupper:</a:t>
            </a:r>
          </a:p>
          <a:p>
            <a:pPr lvl="0">
              <a:buClr>
                <a:srgbClr val="297A77"/>
              </a:buClr>
              <a:buSzPct val="105000"/>
            </a:pPr>
            <a:r>
              <a:rPr lang="da-DK" dirty="0"/>
              <a:t>Er der patienter med hjertesygdom, der ikke får SLGT2 eller GLP1? </a:t>
            </a:r>
          </a:p>
          <a:p>
            <a:pPr lvl="0">
              <a:buClr>
                <a:srgbClr val="297A77"/>
              </a:buClr>
              <a:buSzPct val="105000"/>
            </a:pPr>
            <a:r>
              <a:rPr lang="da-DK" dirty="0"/>
              <a:t>Hvorfor?</a:t>
            </a:r>
          </a:p>
          <a:p>
            <a:pPr lvl="0">
              <a:buClr>
                <a:srgbClr val="297A77"/>
              </a:buClr>
              <a:buSzPct val="105000"/>
            </a:pPr>
            <a:r>
              <a:rPr lang="da-DK" dirty="0"/>
              <a:t>Hvordan sikres det?</a:t>
            </a:r>
          </a:p>
          <a:p>
            <a:endParaRPr lang="da-DK" dirty="0">
              <a:cs typeface="Calibri" panose="020F0502020204030204"/>
            </a:endParaRPr>
          </a:p>
          <a:p>
            <a:endParaRPr lang="da-DK" dirty="0">
              <a:cs typeface="Calibri" panose="020F0502020204030204"/>
            </a:endParaRPr>
          </a:p>
          <a:p>
            <a:pPr marL="0" indent="0">
              <a:buNone/>
            </a:pPr>
            <a:r>
              <a:rPr lang="da-DK" dirty="0">
                <a:cs typeface="Calibri" panose="020F0502020204030204"/>
              </a:rPr>
              <a:t>	</a:t>
            </a:r>
          </a:p>
        </p:txBody>
      </p:sp>
      <p:sp>
        <p:nvSpPr>
          <p:cNvPr id="8" name="Rektangel 7">
            <a:extLst>
              <a:ext uri="{FF2B5EF4-FFF2-40B4-BE49-F238E27FC236}">
                <a16:creationId xmlns:a16="http://schemas.microsoft.com/office/drawing/2014/main" id="{2805A5B2-EF0F-4573-83E4-3BBB822B40D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9EA92852-955A-4214-8616-E5902A9BCEA7}"/>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EBD3A55A-DD3B-4C7A-97A8-BD197A5F0F2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pic>
        <p:nvPicPr>
          <p:cNvPr id="12" name="Billede 11">
            <a:extLst>
              <a:ext uri="{FF2B5EF4-FFF2-40B4-BE49-F238E27FC236}">
                <a16:creationId xmlns:a16="http://schemas.microsoft.com/office/drawing/2014/main" id="{F088B6C7-2D12-4EB1-BD71-C7782BC8915A}"/>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9" name="Gruppe 8">
            <a:extLst>
              <a:ext uri="{FF2B5EF4-FFF2-40B4-BE49-F238E27FC236}">
                <a16:creationId xmlns:a16="http://schemas.microsoft.com/office/drawing/2014/main" id="{90C75853-6F0D-4649-A0D2-95FC8CE393B1}"/>
              </a:ext>
            </a:extLst>
          </p:cNvPr>
          <p:cNvGrpSpPr/>
          <p:nvPr/>
        </p:nvGrpSpPr>
        <p:grpSpPr>
          <a:xfrm>
            <a:off x="694822" y="5169792"/>
            <a:ext cx="4561575" cy="1041248"/>
            <a:chOff x="740775" y="5184942"/>
            <a:chExt cx="4561575" cy="1041248"/>
          </a:xfrm>
        </p:grpSpPr>
        <p:sp>
          <p:nvSpPr>
            <p:cNvPr id="13" name="Tekstfelt 20">
              <a:extLst>
                <a:ext uri="{FF2B5EF4-FFF2-40B4-BE49-F238E27FC236}">
                  <a16:creationId xmlns:a16="http://schemas.microsoft.com/office/drawing/2014/main" id="{C843FD6A-C3B1-4954-A143-A1142CF4EAD4}"/>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4" name="Ellipse 13">
              <a:extLst>
                <a:ext uri="{FF2B5EF4-FFF2-40B4-BE49-F238E27FC236}">
                  <a16:creationId xmlns:a16="http://schemas.microsoft.com/office/drawing/2014/main" id="{8C00C715-3062-4ADB-A874-414D1B4BD4BC}"/>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BD2C188F-6F03-4B7C-B02A-08B2F0A25A70}"/>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20769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10897" y="146305"/>
            <a:ext cx="9444554" cy="1544384"/>
          </a:xfrm>
        </p:spPr>
        <p:txBody>
          <a:bodyPr>
            <a:normAutofit/>
          </a:bodyPr>
          <a:lstStyle/>
          <a:p>
            <a:pPr>
              <a:lnSpc>
                <a:spcPct val="70000"/>
              </a:lnSpc>
              <a:spcBef>
                <a:spcPts val="1000"/>
              </a:spcBef>
            </a:pPr>
            <a:r>
              <a:rPr lang="da-DK" b="1" dirty="0">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a:lnSpc>
                <a:spcPct val="100000"/>
              </a:lnSpc>
              <a:buClr>
                <a:srgbClr val="297A77"/>
              </a:buClr>
              <a:buSzPct val="105000"/>
            </a:pPr>
            <a:r>
              <a:rPr lang="da-DK" sz="3200" dirty="0"/>
              <a:t>Hvad har I talt om i grupperne? </a:t>
            </a:r>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solidFill>
                  <a:srgbClr val="297A77"/>
                </a:solidFill>
                <a:ea typeface="+mj-ea"/>
                <a:cs typeface="+mj-cs"/>
              </a:rPr>
              <a:t>      </a:t>
            </a:r>
          </a:p>
          <a:p>
            <a:pPr marL="0" indent="0">
              <a:lnSpc>
                <a:spcPct val="100000"/>
              </a:lnSpc>
              <a:buNone/>
            </a:pPr>
            <a:r>
              <a:rPr lang="da-DK" sz="5100" b="1" dirty="0">
                <a:solidFill>
                  <a:srgbClr val="297A77"/>
                </a:solidFill>
                <a:ea typeface="+mj-ea"/>
                <a:cs typeface="+mj-cs"/>
              </a:rPr>
              <a:t>      </a:t>
            </a:r>
            <a:endParaRPr lang="da-DK" sz="3200" b="1" dirty="0">
              <a:solidFill>
                <a:srgbClr val="297A77"/>
              </a:solidFill>
              <a:ea typeface="+mj-ea"/>
              <a:cs typeface="+mj-cs"/>
            </a:endParaRP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38</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163915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54187" y="146304"/>
            <a:ext cx="9501263" cy="1449795"/>
          </a:xfrm>
        </p:spPr>
        <p:txBody>
          <a:bodyPr>
            <a:normAutofit/>
          </a:bodyPr>
          <a:lstStyle/>
          <a:p>
            <a:r>
              <a:rPr lang="da-DK" b="1" dirty="0">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dirty="0"/>
              <a:t>Stille refleksion og notér de vigtigste pointer i mødenoter.</a:t>
            </a:r>
            <a:endParaRPr lang="da-DK" sz="4400" dirty="0"/>
          </a:p>
          <a:p>
            <a:pPr marL="0" indent="0">
              <a:lnSpc>
                <a:spcPct val="100000"/>
              </a:lnSpc>
              <a:buNone/>
            </a:pPr>
            <a:r>
              <a:rPr lang="da-DK" b="1" dirty="0">
                <a:solidFill>
                  <a:srgbClr val="297A77"/>
                </a:solidFill>
                <a:ea typeface="+mj-ea"/>
                <a:cs typeface="+mj-cs"/>
              </a:rPr>
              <a:t>           </a:t>
            </a:r>
            <a:endParaRPr lang="da-DK" sz="5100" b="1" dirty="0">
              <a:solidFill>
                <a:srgbClr val="297A77"/>
              </a:solidFill>
              <a:ea typeface="+mj-ea"/>
              <a:cs typeface="+mj-cs"/>
            </a:endParaRPr>
          </a:p>
          <a:p>
            <a:pPr marL="0" indent="0">
              <a:lnSpc>
                <a:spcPct val="100000"/>
              </a:lnSpc>
              <a:buNone/>
            </a:pPr>
            <a:r>
              <a:rPr lang="da-DK" sz="3900" b="1" dirty="0">
                <a:solidFill>
                  <a:srgbClr val="297A77"/>
                </a:solidFill>
                <a:ea typeface="+mj-ea"/>
                <a:cs typeface="+mj-cs"/>
              </a:rPr>
              <a:t>	</a:t>
            </a: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39</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198186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415037"/>
          </a:xfrm>
        </p:spPr>
        <p:txBody>
          <a:bodyPr>
            <a:normAutofit/>
          </a:bodyPr>
          <a:lstStyle/>
          <a:p>
            <a:r>
              <a:rPr lang="da-DK" b="1">
                <a:solidFill>
                  <a:srgbClr val="297A77"/>
                </a:solidFill>
                <a:latin typeface="+mn-lt"/>
              </a:rPr>
              <a:t>Introduktionsvideo  (3 min.)</a:t>
            </a:r>
            <a:br>
              <a:rPr lang="da-DK" b="1">
                <a:solidFill>
                  <a:srgbClr val="3C8CFA"/>
                </a:solidFill>
                <a:latin typeface="+mn-lt"/>
              </a:rPr>
            </a:br>
            <a:endParaRPr lang="da-DK" b="1">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4</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9" name="Onlinemedier 8" title="Diabetes: Behandling og kvalitet (video 1)">
            <a:hlinkClick r:id="" action="ppaction://media"/>
            <a:extLst>
              <a:ext uri="{FF2B5EF4-FFF2-40B4-BE49-F238E27FC236}">
                <a16:creationId xmlns:a16="http://schemas.microsoft.com/office/drawing/2014/main" id="{BFEEC711-C72B-01FB-1E87-68DB0FE6EDDC}"/>
              </a:ext>
            </a:extLst>
          </p:cNvPr>
          <p:cNvPicPr>
            <a:picLocks noRot="1" noChangeAspect="1"/>
          </p:cNvPicPr>
          <p:nvPr>
            <a:videoFile r:link="rId1"/>
          </p:nvPr>
        </p:nvPicPr>
        <p:blipFill>
          <a:blip r:embed="rId5"/>
          <a:stretch>
            <a:fillRect/>
          </a:stretch>
        </p:blipFill>
        <p:spPr>
          <a:xfrm>
            <a:off x="2298526" y="1387155"/>
            <a:ext cx="9286875" cy="5232042"/>
          </a:xfrm>
          <a:prstGeom prst="rect">
            <a:avLst/>
          </a:prstGeom>
        </p:spPr>
      </p:pic>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40</a:t>
            </a:fld>
            <a:endParaRPr lang="da-DK" altLang="en-US">
              <a:solidFill>
                <a:schemeClr val="bg1"/>
              </a:solidFill>
            </a:endParaRPr>
          </a:p>
        </p:txBody>
      </p:sp>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a:cs typeface="Calibri"/>
            </a:endParaRPr>
          </a:p>
          <a:p>
            <a:pPr marL="0" indent="0">
              <a:buNone/>
            </a:pPr>
            <a:r>
              <a:rPr lang="da-DK" sz="4300" b="1">
                <a:cs typeface="Calibri"/>
              </a:rPr>
              <a:t>Blok 3: Implementering og opfølgning</a:t>
            </a:r>
          </a:p>
          <a:p>
            <a:pPr marL="0" indent="0">
              <a:buNone/>
            </a:pPr>
            <a:endParaRPr lang="da-DK" sz="2400" b="1">
              <a:cs typeface="Calibri"/>
            </a:endParaRPr>
          </a:p>
          <a:p>
            <a:pPr marL="0" indent="0">
              <a:buNone/>
            </a:pPr>
            <a:r>
              <a:rPr lang="da-DK" sz="2400" b="1">
                <a:cs typeface="Calibri"/>
              </a:rPr>
              <a:t>Her skal I sidde sammen med kolleger fra egen praksis. Sololæger sidder sammen.</a:t>
            </a: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r>
              <a:rPr lang="da-DK" sz="2800" b="1">
                <a:cs typeface="Calibri"/>
              </a:rPr>
              <a:t>Samlet tid: 30 minutter</a:t>
            </a:r>
          </a:p>
          <a:p>
            <a:pPr marL="0" indent="0">
              <a:buNone/>
            </a:pPr>
            <a:r>
              <a:rPr lang="da-DK" sz="2400" b="1">
                <a:cs typeface="Calibri"/>
              </a:rPr>
              <a:t>I skal udfylde implementeringsplanen.</a:t>
            </a:r>
          </a:p>
          <a:p>
            <a:pPr marL="0" indent="0">
              <a:buNone/>
            </a:pPr>
            <a:endParaRPr lang="da-DK" sz="2400" b="1">
              <a:cs typeface="Calibri"/>
            </a:endParaRPr>
          </a:p>
          <a:p>
            <a:pPr marL="0" indent="0">
              <a:buNone/>
            </a:pPr>
            <a:endParaRPr lang="da-DK" sz="2400" b="1">
              <a:cs typeface="Calibri"/>
            </a:endParaRPr>
          </a:p>
        </p:txBody>
      </p:sp>
      <p:pic>
        <p:nvPicPr>
          <p:cNvPr id="8" name="Billede 7">
            <a:extLst>
              <a:ext uri="{FF2B5EF4-FFF2-40B4-BE49-F238E27FC236}">
                <a16:creationId xmlns:a16="http://schemas.microsoft.com/office/drawing/2014/main" id="{CE521E28-F340-4327-B100-3F8D6E209273}"/>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934724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11480" y="266685"/>
            <a:ext cx="10942320" cy="1424003"/>
          </a:xfrm>
        </p:spPr>
        <p:txBody>
          <a:bodyPr>
            <a:normAutofit/>
          </a:bodyPr>
          <a:lstStyle/>
          <a:p>
            <a:r>
              <a:rPr lang="da-DK" b="1" dirty="0">
                <a:solidFill>
                  <a:srgbClr val="297A77"/>
                </a:solidFill>
                <a:latin typeface="+mn-lt"/>
              </a:rPr>
              <a:t>Blok 3: Implementering og opfølgning</a:t>
            </a:r>
            <a:br>
              <a:rPr lang="da-DK" b="1" dirty="0">
                <a:solidFill>
                  <a:srgbClr val="297A77"/>
                </a:solidFill>
                <a:latin typeface="+mn-lt"/>
              </a:rPr>
            </a:br>
            <a:r>
              <a:rPr lang="da-DK" sz="2000" b="1" dirty="0">
                <a:solidFill>
                  <a:srgbClr val="297A77"/>
                </a:solidFill>
                <a:latin typeface="+mn-lt"/>
              </a:rPr>
              <a:t>Er der potentiale for forandringer?</a:t>
            </a:r>
            <a:endParaRPr lang="da-DK"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93777" y="1801368"/>
            <a:ext cx="9077288" cy="4306042"/>
          </a:xfrm>
        </p:spPr>
        <p:txBody>
          <a:bodyPr>
            <a:normAutofit/>
          </a:bodyPr>
          <a:lstStyle/>
          <a:p>
            <a:pPr marL="0" lvl="0" indent="0">
              <a:buClr>
                <a:srgbClr val="297A77"/>
              </a:buClr>
              <a:buSzPct val="105000"/>
              <a:buNone/>
            </a:pPr>
            <a:r>
              <a:rPr lang="da-DK" sz="3000" b="1" dirty="0">
                <a:solidFill>
                  <a:srgbClr val="297A77"/>
                </a:solidFill>
                <a:ea typeface="+mj-ea"/>
                <a:cs typeface="+mj-cs"/>
              </a:rPr>
              <a:t>Drøft i grupper og udfyld implementeringsplanen </a:t>
            </a:r>
            <a:r>
              <a:rPr lang="da-DK" sz="2000" b="1" dirty="0">
                <a:solidFill>
                  <a:srgbClr val="297A77"/>
                </a:solidFill>
                <a:ea typeface="+mj-ea"/>
                <a:cs typeface="+mj-cs"/>
              </a:rPr>
              <a:t>(15 min.)</a:t>
            </a:r>
            <a:endParaRPr lang="da-DK" sz="3000" b="1" dirty="0">
              <a:solidFill>
                <a:srgbClr val="297A77"/>
              </a:solidFill>
              <a:ea typeface="+mj-ea"/>
              <a:cs typeface="+mj-cs"/>
            </a:endParaRPr>
          </a:p>
          <a:p>
            <a:pPr lvl="0">
              <a:buClr>
                <a:srgbClr val="297A77"/>
              </a:buClr>
              <a:buSzPct val="105000"/>
            </a:pPr>
            <a:r>
              <a:rPr lang="da-DK" sz="2700" dirty="0"/>
              <a:t>Hvilke tiltag er vigtigst og lettest at gennemføre?</a:t>
            </a:r>
          </a:p>
          <a:p>
            <a:pPr>
              <a:buClr>
                <a:srgbClr val="297A77"/>
              </a:buClr>
              <a:buSzPct val="105000"/>
            </a:pPr>
            <a:r>
              <a:rPr lang="da-DK" sz="2700" dirty="0"/>
              <a:t>Hvordan kan det ske?</a:t>
            </a:r>
          </a:p>
          <a:p>
            <a:pPr>
              <a:buClr>
                <a:srgbClr val="297A77"/>
              </a:buClr>
              <a:buSzPct val="105000"/>
            </a:pPr>
            <a:r>
              <a:rPr lang="da-DK" sz="2700" dirty="0"/>
              <a:t>Er der retningslinjer/fraser/andet materiale, der kan deles i gruppen?</a:t>
            </a:r>
          </a:p>
          <a:p>
            <a:pPr>
              <a:buClr>
                <a:srgbClr val="297A77"/>
              </a:buClr>
              <a:buSzPct val="105000"/>
            </a:pPr>
            <a:r>
              <a:rPr lang="da-DK" sz="2700" dirty="0"/>
              <a:t>Hvad vil I tage med hjem til jeres praksis? </a:t>
            </a:r>
          </a:p>
          <a:p>
            <a:pPr>
              <a:buClr>
                <a:srgbClr val="297A77"/>
              </a:buClr>
              <a:buSzPct val="105000"/>
            </a:pPr>
            <a:endParaRPr lang="da-DK" sz="2700" b="1" dirty="0">
              <a:solidFill>
                <a:srgbClr val="297A77"/>
              </a:solidFill>
              <a:ea typeface="+mj-ea"/>
              <a:cs typeface="+mj-cs"/>
            </a:endParaRPr>
          </a:p>
          <a:p>
            <a:pPr marL="0" indent="0">
              <a:buClr>
                <a:srgbClr val="297A77"/>
              </a:buClr>
              <a:buSzPct val="105000"/>
              <a:buNone/>
            </a:pPr>
            <a:r>
              <a:rPr lang="da-DK" b="1" dirty="0">
                <a:solidFill>
                  <a:srgbClr val="297A77"/>
                </a:solidFill>
                <a:ea typeface="+mj-ea"/>
                <a:cs typeface="+mj-cs"/>
              </a:rPr>
              <a:t>Opsamling i plenum (10 min.)</a:t>
            </a:r>
          </a:p>
          <a:p>
            <a:pPr>
              <a:buClr>
                <a:srgbClr val="297A77"/>
              </a:buClr>
              <a:buSzPct val="105000"/>
            </a:pPr>
            <a:endParaRPr lang="da-DK" sz="2700" dirty="0"/>
          </a:p>
          <a:p>
            <a:pPr>
              <a:buClr>
                <a:srgbClr val="297A77"/>
              </a:buClr>
              <a:buSzPct val="105000"/>
            </a:pPr>
            <a:endParaRPr lang="da-DK" sz="2700" dirty="0"/>
          </a:p>
          <a:p>
            <a:pPr>
              <a:buClr>
                <a:srgbClr val="297A77"/>
              </a:buClr>
              <a:buSzPct val="105000"/>
            </a:pPr>
            <a:endParaRPr lang="da-DK" sz="2700" dirty="0"/>
          </a:p>
          <a:p>
            <a:pPr marL="0" indent="0">
              <a:buClr>
                <a:srgbClr val="297A77"/>
              </a:buClr>
              <a:buSzPct val="105000"/>
              <a:buNone/>
            </a:pPr>
            <a:endParaRPr lang="da-DK" dirty="0">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41</a:t>
            </a:fld>
            <a:endParaRPr lang="da-DK" altLang="en-US">
              <a:solidFill>
                <a:schemeClr val="bg1"/>
              </a:solidFill>
            </a:endParaRPr>
          </a:p>
        </p:txBody>
      </p:sp>
      <p:pic>
        <p:nvPicPr>
          <p:cNvPr id="3" name="Billede 2">
            <a:extLst>
              <a:ext uri="{FF2B5EF4-FFF2-40B4-BE49-F238E27FC236}">
                <a16:creationId xmlns:a16="http://schemas.microsoft.com/office/drawing/2014/main" id="{7DFE5CBC-9A7B-4A64-ADBF-90769991293D}"/>
              </a:ext>
            </a:extLst>
          </p:cNvPr>
          <p:cNvPicPr>
            <a:picLocks noChangeAspect="1"/>
          </p:cNvPicPr>
          <p:nvPr/>
        </p:nvPicPr>
        <p:blipFill>
          <a:blip r:embed="rId3"/>
          <a:stretch>
            <a:fillRect/>
          </a:stretch>
        </p:blipFill>
        <p:spPr>
          <a:xfrm>
            <a:off x="9939625" y="2813250"/>
            <a:ext cx="1231499" cy="1231499"/>
          </a:xfrm>
          <a:prstGeom prst="rect">
            <a:avLst/>
          </a:prstGeom>
        </p:spPr>
      </p:pic>
    </p:spTree>
    <p:extLst>
      <p:ext uri="{BB962C8B-B14F-4D97-AF65-F5344CB8AC3E}">
        <p14:creationId xmlns:p14="http://schemas.microsoft.com/office/powerpoint/2010/main" val="2993661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26720" y="266685"/>
            <a:ext cx="10927080" cy="1424003"/>
          </a:xfrm>
        </p:spPr>
        <p:txBody>
          <a:bodyPr>
            <a:normAutofit/>
          </a:bodyPr>
          <a:lstStyle/>
          <a:p>
            <a:r>
              <a:rPr lang="da-DK" b="1" dirty="0">
                <a:solidFill>
                  <a:srgbClr val="297A77"/>
                </a:solidFill>
                <a:latin typeface="+mn-lt"/>
              </a:rPr>
              <a:t>Opsamling og opfølgning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09600" y="1690688"/>
            <a:ext cx="8835026" cy="4486275"/>
          </a:xfrm>
        </p:spPr>
        <p:txBody>
          <a:bodyPr>
            <a:normAutofit/>
          </a:bodyPr>
          <a:lstStyle/>
          <a:p>
            <a:pPr>
              <a:buClr>
                <a:srgbClr val="297A77"/>
              </a:buClr>
            </a:pPr>
            <a:r>
              <a:rPr lang="da-DK" dirty="0"/>
              <a:t>Hvordan skal vi følge op på dagens møde?</a:t>
            </a:r>
          </a:p>
          <a:p>
            <a:pPr lvl="1">
              <a:buClr>
                <a:srgbClr val="297A77"/>
              </a:buClr>
            </a:pPr>
            <a:r>
              <a:rPr lang="da-DK" dirty="0"/>
              <a:t>Det kan fx gøres ved at fastsætte dato for en opfølgende opgørelse/datatræk. Det giver mulighed for at se eventuelle forandringer. </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42</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1028703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46888" y="82296"/>
            <a:ext cx="11106912" cy="1367126"/>
          </a:xfrm>
        </p:spPr>
        <p:txBody>
          <a:bodyPr>
            <a:normAutofit/>
          </a:bodyPr>
          <a:lstStyle/>
          <a:p>
            <a:r>
              <a:rPr lang="da-DK" b="1" dirty="0">
                <a:solidFill>
                  <a:srgbClr val="297A77"/>
                </a:solidFill>
                <a:latin typeface="+mn-lt"/>
              </a:rPr>
              <a:t>Om type 2-diabetes</a:t>
            </a:r>
            <a:br>
              <a:rPr lang="da-DK" b="1" dirty="0">
                <a:solidFill>
                  <a:srgbClr val="297A77"/>
                </a:solidFill>
                <a:latin typeface="+mn-lt"/>
              </a:rPr>
            </a:b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4904" y="1060704"/>
            <a:ext cx="9549878" cy="5116259"/>
          </a:xfrm>
        </p:spPr>
        <p:txBody>
          <a:bodyPr>
            <a:normAutofit lnSpcReduction="10000"/>
          </a:bodyPr>
          <a:lstStyle/>
          <a:p>
            <a:pPr>
              <a:buClr>
                <a:srgbClr val="297A77"/>
              </a:buClr>
            </a:pPr>
            <a:r>
              <a:rPr lang="da-DK" dirty="0"/>
              <a:t>Type 2-diabetes forekommer hos 240.000, og yderligere 100.000-200.000 forventes at være </a:t>
            </a:r>
            <a:r>
              <a:rPr lang="da-DK" dirty="0" err="1"/>
              <a:t>udiagnostiserede</a:t>
            </a:r>
            <a:r>
              <a:rPr lang="da-DK" dirty="0"/>
              <a:t>. </a:t>
            </a:r>
          </a:p>
          <a:p>
            <a:pPr>
              <a:buClr>
                <a:srgbClr val="297A77"/>
              </a:buClr>
            </a:pPr>
            <a:r>
              <a:rPr lang="da-DK" dirty="0"/>
              <a:t>Hjertekarsygdom er den hyppigste dødsårsag (ca. 75 %). 7 % bliver svagtseende og 1,5 % blinde, 4-8 % får dialysekrævende nyresvigt og 25-40 % får </a:t>
            </a:r>
            <a:r>
              <a:rPr lang="da-DK" dirty="0" err="1"/>
              <a:t>neuropati</a:t>
            </a:r>
            <a:r>
              <a:rPr lang="da-DK" dirty="0"/>
              <a:t> efter 10 år.</a:t>
            </a:r>
          </a:p>
          <a:p>
            <a:endParaRPr lang="da-DK" dirty="0">
              <a:cs typeface="Calibri"/>
            </a:endParaRPr>
          </a:p>
          <a:p>
            <a:pPr marL="0" indent="0">
              <a:lnSpc>
                <a:spcPct val="100000"/>
              </a:lnSpc>
              <a:buNone/>
            </a:pPr>
            <a:r>
              <a:rPr lang="da-DK" u="sng" dirty="0"/>
              <a:t>Formål med behandling er: </a:t>
            </a:r>
            <a:endParaRPr lang="da-DK" dirty="0"/>
          </a:p>
          <a:p>
            <a:pPr>
              <a:lnSpc>
                <a:spcPct val="100000"/>
              </a:lnSpc>
              <a:buClr>
                <a:srgbClr val="297A77"/>
              </a:buClr>
              <a:buSzPct val="105000"/>
            </a:pPr>
            <a:r>
              <a:rPr lang="da-DK" dirty="0"/>
              <a:t>At forebygge udviklingen af hjertekarsygdom, </a:t>
            </a:r>
            <a:r>
              <a:rPr lang="da-DK" dirty="0" err="1"/>
              <a:t>nefropati</a:t>
            </a:r>
            <a:r>
              <a:rPr lang="da-DK" dirty="0"/>
              <a:t>, </a:t>
            </a:r>
            <a:r>
              <a:rPr lang="da-DK" dirty="0" err="1"/>
              <a:t>retinopati</a:t>
            </a:r>
            <a:r>
              <a:rPr lang="da-DK" dirty="0"/>
              <a:t>, </a:t>
            </a:r>
            <a:r>
              <a:rPr lang="da-DK" dirty="0" err="1"/>
              <a:t>neuropati</a:t>
            </a:r>
            <a:r>
              <a:rPr lang="da-DK" dirty="0"/>
              <a:t> og fodkomplikationer.</a:t>
            </a:r>
          </a:p>
          <a:p>
            <a:pPr>
              <a:lnSpc>
                <a:spcPct val="100000"/>
              </a:lnSpc>
              <a:buClr>
                <a:srgbClr val="297A77"/>
              </a:buClr>
              <a:buSzPct val="105000"/>
            </a:pPr>
            <a:r>
              <a:rPr lang="da-DK" dirty="0"/>
              <a:t>Sigte mod at mindske progressionshastigheden af sygdommen for at sikre flere gode leveår.</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22674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38328" y="182880"/>
            <a:ext cx="11015472" cy="1315181"/>
          </a:xfrm>
        </p:spPr>
        <p:txBody>
          <a:bodyPr>
            <a:normAutofit/>
          </a:bodyPr>
          <a:lstStyle/>
          <a:p>
            <a:r>
              <a:rPr lang="da-DK" b="1" dirty="0">
                <a:solidFill>
                  <a:srgbClr val="297A77"/>
                </a:solidFill>
                <a:latin typeface="+mn-lt"/>
              </a:rPr>
              <a:t>Behandlingsstrategi</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48056" y="1399032"/>
            <a:ext cx="9476726" cy="5192283"/>
          </a:xfrm>
        </p:spPr>
        <p:txBody>
          <a:bodyPr>
            <a:normAutofit/>
          </a:bodyPr>
          <a:lstStyle/>
          <a:p>
            <a:pPr>
              <a:buClr>
                <a:srgbClr val="297A77"/>
              </a:buClr>
              <a:buSzPct val="105000"/>
              <a:buFont typeface="Arial" panose="020B0604020202020204" pitchFamily="34" charset="0"/>
              <a:buChar char="•"/>
            </a:pPr>
            <a:r>
              <a:rPr lang="da-DK" sz="2400" dirty="0"/>
              <a:t>Rygestop har førsteprioritet.</a:t>
            </a:r>
          </a:p>
          <a:p>
            <a:pPr>
              <a:buClr>
                <a:srgbClr val="297A77"/>
              </a:buClr>
              <a:buSzPct val="105000"/>
              <a:buFont typeface="Arial" panose="020B0604020202020204" pitchFamily="34" charset="0"/>
              <a:buChar char="•"/>
            </a:pPr>
            <a:r>
              <a:rPr lang="da-DK" sz="2400" dirty="0"/>
              <a:t>Gevinsten ved medicinsk behandling er principielt størst jo højere niveauer af lipider, blodtryk og blodglukose, der behandles.</a:t>
            </a:r>
          </a:p>
          <a:p>
            <a:pPr>
              <a:buClr>
                <a:srgbClr val="297A77"/>
              </a:buClr>
              <a:buSzPct val="105000"/>
              <a:buFont typeface="Arial" panose="020B0604020202020204" pitchFamily="34" charset="0"/>
              <a:buChar char="•"/>
            </a:pPr>
            <a:r>
              <a:rPr lang="da-DK" sz="2400" dirty="0"/>
              <a:t>Hos ældre mennesker anbefales fokus på symptomkontrol.</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Tree>
    <p:extLst>
      <p:ext uri="{BB962C8B-B14F-4D97-AF65-F5344CB8AC3E}">
        <p14:creationId xmlns:p14="http://schemas.microsoft.com/office/powerpoint/2010/main" val="315435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4904" y="155449"/>
            <a:ext cx="10978896" cy="1133855"/>
          </a:xfrm>
        </p:spPr>
        <p:txBody>
          <a:bodyPr>
            <a:normAutofit/>
          </a:bodyPr>
          <a:lstStyle/>
          <a:p>
            <a:r>
              <a:rPr lang="da-DK" sz="3600" b="1" dirty="0">
                <a:solidFill>
                  <a:srgbClr val="297A77"/>
                </a:solidFill>
                <a:latin typeface="+mn-lt"/>
              </a:rPr>
              <a:t>Hvor mange diabetespatienter har du?</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93776" y="1371600"/>
            <a:ext cx="9207675" cy="5219715"/>
          </a:xfrm>
        </p:spPr>
        <p:txBody>
          <a:bodyPr>
            <a:normAutofit/>
          </a:bodyPr>
          <a:lstStyle/>
          <a:p>
            <a:pPr>
              <a:buClr>
                <a:srgbClr val="297A77"/>
              </a:buClr>
              <a:buSzPct val="105000"/>
              <a:buFont typeface="Arial" panose="020B0604020202020204" pitchFamily="34" charset="0"/>
              <a:buChar char="•"/>
            </a:pPr>
            <a:r>
              <a:rPr lang="da-DK" sz="2400" dirty="0"/>
              <a:t>For at danne et overblik over, hvor mange type 2 diabetes-patienter I har, vil I nu se to slides med prævalensen af diabetespatienter på ydernummerniveau.</a:t>
            </a:r>
          </a:p>
          <a:p>
            <a:pPr>
              <a:buClr>
                <a:srgbClr val="297A77"/>
              </a:buClr>
              <a:buSzPct val="105000"/>
              <a:buFont typeface="Arial" panose="020B0604020202020204" pitchFamily="34" charset="0"/>
              <a:buChar char="•"/>
            </a:pPr>
            <a:endParaRPr lang="da-DK" sz="2400" dirty="0"/>
          </a:p>
          <a:p>
            <a:pPr>
              <a:buClr>
                <a:srgbClr val="297A77"/>
              </a:buClr>
              <a:buSzPct val="105000"/>
              <a:buFont typeface="Arial" panose="020B0604020202020204" pitchFamily="34" charset="0"/>
              <a:buChar char="•"/>
            </a:pPr>
            <a:r>
              <a:rPr lang="da-DK" sz="2400" dirty="0"/>
              <a:t>I vil både se et slide med de absolutte tal og et slide med andelen af diabetespatienter i forhold til det samlede antal patienter i jeres klinik.</a:t>
            </a: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Tree>
    <p:extLst>
      <p:ext uri="{BB962C8B-B14F-4D97-AF65-F5344CB8AC3E}">
        <p14:creationId xmlns:p14="http://schemas.microsoft.com/office/powerpoint/2010/main" val="20265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346365" y="109729"/>
            <a:ext cx="11562738" cy="960119"/>
          </a:xfrm>
        </p:spPr>
        <p:txBody>
          <a:bodyPr>
            <a:noAutofit/>
          </a:bodyPr>
          <a:lstStyle/>
          <a:p>
            <a:r>
              <a:rPr lang="da-DK" sz="3200" b="1" dirty="0">
                <a:solidFill>
                  <a:srgbClr val="297A77"/>
                </a:solidFill>
                <a:latin typeface="+mn-lt"/>
              </a:rPr>
              <a:t>Prævalens (absolutte tal)</a:t>
            </a:r>
          </a:p>
        </p:txBody>
      </p:sp>
      <p:graphicFrame>
        <p:nvGraphicFramePr>
          <p:cNvPr id="7" name="Diagram 6">
            <a:extLst>
              <a:ext uri="{FF2B5EF4-FFF2-40B4-BE49-F238E27FC236}">
                <a16:creationId xmlns:a16="http://schemas.microsoft.com/office/drawing/2014/main" id="{A36A96E0-9088-3CF6-FF45-2B2425EE8654}"/>
              </a:ext>
            </a:extLst>
          </p:cNvPr>
          <p:cNvGraphicFramePr>
            <a:graphicFrameLocks/>
          </p:cNvGraphicFramePr>
          <p:nvPr>
            <p:extLst>
              <p:ext uri="{D42A27DB-BD31-4B8C-83A1-F6EECF244321}">
                <p14:modId xmlns:p14="http://schemas.microsoft.com/office/powerpoint/2010/main" val="1803249797"/>
              </p:ext>
            </p:extLst>
          </p:nvPr>
        </p:nvGraphicFramePr>
        <p:xfrm>
          <a:off x="346364" y="1285169"/>
          <a:ext cx="11353800" cy="5254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992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365760" y="82297"/>
            <a:ext cx="11543343" cy="886968"/>
          </a:xfrm>
        </p:spPr>
        <p:txBody>
          <a:bodyPr>
            <a:noAutofit/>
          </a:bodyPr>
          <a:lstStyle/>
          <a:p>
            <a:r>
              <a:rPr lang="da-DK" sz="3200" b="1" dirty="0">
                <a:solidFill>
                  <a:srgbClr val="297A77"/>
                </a:solidFill>
                <a:latin typeface="+mn-lt"/>
              </a:rPr>
              <a:t>Prævalens (andel)</a:t>
            </a:r>
          </a:p>
        </p:txBody>
      </p:sp>
      <p:graphicFrame>
        <p:nvGraphicFramePr>
          <p:cNvPr id="4" name="Diagram 3">
            <a:extLst>
              <a:ext uri="{FF2B5EF4-FFF2-40B4-BE49-F238E27FC236}">
                <a16:creationId xmlns:a16="http://schemas.microsoft.com/office/drawing/2014/main" id="{BCF93342-FA2A-9790-031C-1EDC7E10924F}"/>
              </a:ext>
            </a:extLst>
          </p:cNvPr>
          <p:cNvGraphicFramePr>
            <a:graphicFrameLocks/>
          </p:cNvGraphicFramePr>
          <p:nvPr>
            <p:extLst>
              <p:ext uri="{D42A27DB-BD31-4B8C-83A1-F6EECF244321}">
                <p14:modId xmlns:p14="http://schemas.microsoft.com/office/powerpoint/2010/main" val="1407074094"/>
              </p:ext>
            </p:extLst>
          </p:nvPr>
        </p:nvGraphicFramePr>
        <p:xfrm>
          <a:off x="438150" y="1285170"/>
          <a:ext cx="11470952" cy="53347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4786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7" ma:contentTypeDescription="Create a new document." ma:contentTypeScope="" ma:versionID="9d5a61c1f9937f981c9aa46247ff1545">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fdc889534b477f50f788bee73a67efc1"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65785F-4359-4F84-AFAE-EB7B727BC3AA}">
  <ds:schemaRef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dc93761f-51ef-4530-9f5e-6cc801282091"/>
    <ds:schemaRef ds:uri="658e924a-6452-4f30-ad3a-cb624d28adc8"/>
  </ds:schemaRefs>
</ds:datastoreItem>
</file>

<file path=customXml/itemProps2.xml><?xml version="1.0" encoding="utf-8"?>
<ds:datastoreItem xmlns:ds="http://schemas.openxmlformats.org/officeDocument/2006/customXml" ds:itemID="{9437ED28-6AB9-4999-9E6A-7978D188D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6313E7-0275-4B5F-A914-F92A149473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3238</Words>
  <Application>Microsoft Office PowerPoint</Application>
  <PresentationFormat>Widescreen</PresentationFormat>
  <Paragraphs>416</Paragraphs>
  <Slides>43</Slides>
  <Notes>43</Notes>
  <HiddenSlides>0</HiddenSlides>
  <MMClips>3</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KLYNGENAVN  Type 2-diabetes Behandling og kvalitet  XX.XX XXXx    </vt:lpstr>
      <vt:lpstr>Program for dagens møde</vt:lpstr>
      <vt:lpstr>Materialer</vt:lpstr>
      <vt:lpstr>Introduktionsvideo  (3 min.) </vt:lpstr>
      <vt:lpstr>Om type 2-diabetes </vt:lpstr>
      <vt:lpstr>Behandlingsstrategi</vt:lpstr>
      <vt:lpstr>Hvor mange diabetespatienter har du?</vt:lpstr>
      <vt:lpstr>Prævalens (absolutte tal)</vt:lpstr>
      <vt:lpstr>Prævalens (andel)</vt:lpstr>
      <vt:lpstr>Få overblik via forløbsplanerne</vt:lpstr>
      <vt:lpstr>Forløbsplansdata: Patient overblik</vt:lpstr>
      <vt:lpstr>Forløbsplansdata: Patientliste</vt:lpstr>
      <vt:lpstr>BLOK 1: BE</vt:lpstr>
      <vt:lpstr>Formål med blok 1</vt:lpstr>
      <vt:lpstr>Målepunkt 1: Andel patienter (%) med HbA1c &gt; 58 mmol/mol</vt:lpstr>
      <vt:lpstr>Målepunkt 2: Andel patienter (%) med LDL &gt; 2,5 mmol og patienten ikke er behandlet med statin</vt:lpstr>
      <vt:lpstr>Målepunkt 3: Andel patienter (%) med blodtryk &gt; 140 mmHg.</vt:lpstr>
      <vt:lpstr>Målepunkt 4: Andel patienter (%) der har vedvarende forhøjede værdier af HbA1c</vt:lpstr>
      <vt:lpstr>Gruppearbejde (25 min.)</vt:lpstr>
      <vt:lpstr>Spørgsmål til målepunkt 1: HbA1c</vt:lpstr>
      <vt:lpstr>Spørgsmål til målepunkt 2: LDL</vt:lpstr>
      <vt:lpstr>Spørgsmål til målepunkt 3: Blodtryk</vt:lpstr>
      <vt:lpstr>Spørgsmål til målepunkt 4: HbA1c vedvarende forhøjet</vt:lpstr>
      <vt:lpstr>Plenum gennemgang (10 min.)</vt:lpstr>
      <vt:lpstr>Notér i mødenoter (5 min.) </vt:lpstr>
      <vt:lpstr>PowerPoint Presentation</vt:lpstr>
      <vt:lpstr>PowerPoint Presentation</vt:lpstr>
      <vt:lpstr>Formål med blok 2</vt:lpstr>
      <vt:lpstr>PowerPoint Presentation</vt:lpstr>
      <vt:lpstr>Ny farmakologisk vejledning</vt:lpstr>
      <vt:lpstr>Målepunkt 5: Andel patienter (%) med mikro/makro-albuminuri, der ikke får ARB/ACE</vt:lpstr>
      <vt:lpstr>Målepunkt 6: Andel patienter (%) med eGFR &lt;30, der er i behandling med metformin</vt:lpstr>
      <vt:lpstr>Målepunkt 7: Andel patienter (%) med samtidig hjertesygdom, der får GLP1/ SLGT2 </vt:lpstr>
      <vt:lpstr>Gruppearbejde (25 min.)</vt:lpstr>
      <vt:lpstr>Spørgsmål til målepunkt 5: Patienter med mikro/makro-albuminuri, der ikke får ARB/ACE</vt:lpstr>
      <vt:lpstr>Spørgsmål til målepunkt 6: Patienter med eGFR &lt; 30,  der får metformin</vt:lpstr>
      <vt:lpstr>Spørgsmål til målepunkt 7: Patienten med samtidig hjertesygdom, der får GLP1/ SLGT2 </vt:lpstr>
      <vt:lpstr>Plenum gennemgang (10 min.)</vt:lpstr>
      <vt:lpstr>Notér i mødenoter (5 min.) </vt:lpstr>
      <vt:lpstr>PowerPoint Presentation</vt:lpstr>
      <vt:lpstr>Blok 3: Implementering og opfølgning Er der potentiale for forandringer?</vt:lpstr>
      <vt:lpstr>Opsamling og opfølgning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Clara Porsdal</cp:lastModifiedBy>
  <cp:revision>94</cp:revision>
  <cp:lastPrinted>2022-10-05T14:35:10Z</cp:lastPrinted>
  <dcterms:created xsi:type="dcterms:W3CDTF">2018-05-04T12:52:03Z</dcterms:created>
  <dcterms:modified xsi:type="dcterms:W3CDTF">2025-03-14T12:05:42Z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