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740" r:id="rId5"/>
    <p:sldId id="658" r:id="rId6"/>
    <p:sldId id="3051" r:id="rId7"/>
    <p:sldId id="3035" r:id="rId8"/>
    <p:sldId id="797" r:id="rId9"/>
    <p:sldId id="734" r:id="rId10"/>
    <p:sldId id="3062" r:id="rId11"/>
    <p:sldId id="3118" r:id="rId12"/>
    <p:sldId id="3052" r:id="rId13"/>
    <p:sldId id="3034" r:id="rId14"/>
    <p:sldId id="3084" r:id="rId15"/>
    <p:sldId id="3039" r:id="rId16"/>
    <p:sldId id="3090" r:id="rId17"/>
    <p:sldId id="3063" r:id="rId18"/>
    <p:sldId id="3111" r:id="rId19"/>
    <p:sldId id="3112" r:id="rId20"/>
    <p:sldId id="3086" r:id="rId21"/>
    <p:sldId id="3108" r:id="rId22"/>
    <p:sldId id="3043" r:id="rId23"/>
    <p:sldId id="3091" r:id="rId24"/>
    <p:sldId id="3097" r:id="rId25"/>
    <p:sldId id="729" r:id="rId26"/>
    <p:sldId id="3059" r:id="rId27"/>
    <p:sldId id="3065" r:id="rId28"/>
    <p:sldId id="3087" r:id="rId29"/>
    <p:sldId id="3088" r:id="rId30"/>
    <p:sldId id="3089" r:id="rId31"/>
    <p:sldId id="3092" r:id="rId32"/>
    <p:sldId id="3076" r:id="rId33"/>
    <p:sldId id="3120" r:id="rId34"/>
    <p:sldId id="3119" r:id="rId35"/>
    <p:sldId id="3109" r:id="rId36"/>
    <p:sldId id="3117" r:id="rId37"/>
    <p:sldId id="3106" r:id="rId38"/>
    <p:sldId id="3113" r:id="rId39"/>
    <p:sldId id="3114" r:id="rId40"/>
    <p:sldId id="3115" r:id="rId41"/>
    <p:sldId id="817" r:id="rId42"/>
    <p:sldId id="3102" r:id="rId43"/>
    <p:sldId id="733" r:id="rId44"/>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AF6EED-7026-C214-4611-D5D41DE68F20}" name="Birgitte Harbo" initials="BH" userId="S::bharbo@kiap.dk::c83aa625-91c8-4b7b-85d4-8d0119f28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1133A-29B4-430D-83C3-A8EDCA6515ED}" v="3" dt="2025-06-10T14:12:25.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65514" autoAdjust="0"/>
  </p:normalViewPr>
  <p:slideViewPr>
    <p:cSldViewPr snapToGrid="0">
      <p:cViewPr>
        <p:scale>
          <a:sx n="63" d="100"/>
          <a:sy n="63" d="100"/>
        </p:scale>
        <p:origin x="62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Hollemann Pedersen" userId="6f30a598-b08d-4755-976a-a0633ccb118b" providerId="ADAL" clId="{24DA1738-56C6-403C-BA23-168F8BE320C9}"/>
    <pc:docChg chg="custSel addSld delSld modSld">
      <pc:chgData name="Christian Hollemann Pedersen" userId="6f30a598-b08d-4755-976a-a0633ccb118b" providerId="ADAL" clId="{24DA1738-56C6-403C-BA23-168F8BE320C9}" dt="2024-08-15T11:29:11.852" v="10" actId="47"/>
      <pc:docMkLst>
        <pc:docMk/>
      </pc:docMkLst>
      <pc:sldChg chg="del">
        <pc:chgData name="Christian Hollemann Pedersen" userId="6f30a598-b08d-4755-976a-a0633ccb118b" providerId="ADAL" clId="{24DA1738-56C6-403C-BA23-168F8BE320C9}" dt="2024-08-15T11:28:05.198" v="3" actId="47"/>
        <pc:sldMkLst>
          <pc:docMk/>
          <pc:sldMk cId="2920908283" sldId="3106"/>
        </pc:sldMkLst>
      </pc:sldChg>
      <pc:sldChg chg="del">
        <pc:chgData name="Christian Hollemann Pedersen" userId="6f30a598-b08d-4755-976a-a0633ccb118b" providerId="ADAL" clId="{24DA1738-56C6-403C-BA23-168F8BE320C9}" dt="2024-08-15T11:28:03.757" v="2" actId="47"/>
        <pc:sldMkLst>
          <pc:docMk/>
          <pc:sldMk cId="3016886018" sldId="3113"/>
        </pc:sldMkLst>
      </pc:sldChg>
      <pc:sldChg chg="del">
        <pc:chgData name="Christian Hollemann Pedersen" userId="6f30a598-b08d-4755-976a-a0633ccb118b" providerId="ADAL" clId="{24DA1738-56C6-403C-BA23-168F8BE320C9}" dt="2024-08-15T11:28:01.579" v="1" actId="47"/>
        <pc:sldMkLst>
          <pc:docMk/>
          <pc:sldMk cId="3106131029" sldId="3114"/>
        </pc:sldMkLst>
      </pc:sldChg>
      <pc:sldChg chg="del">
        <pc:chgData name="Christian Hollemann Pedersen" userId="6f30a598-b08d-4755-976a-a0633ccb118b" providerId="ADAL" clId="{24DA1738-56C6-403C-BA23-168F8BE320C9}" dt="2024-08-15T11:27:59.863" v="0" actId="47"/>
        <pc:sldMkLst>
          <pc:docMk/>
          <pc:sldMk cId="404612993" sldId="3115"/>
        </pc:sldMkLst>
      </pc:sldChg>
      <pc:sldChg chg="del">
        <pc:chgData name="Christian Hollemann Pedersen" userId="6f30a598-b08d-4755-976a-a0633ccb118b" providerId="ADAL" clId="{24DA1738-56C6-403C-BA23-168F8BE320C9}" dt="2024-08-15T11:29:11.852" v="10" actId="47"/>
        <pc:sldMkLst>
          <pc:docMk/>
          <pc:sldMk cId="3354162601" sldId="3116"/>
        </pc:sldMkLst>
      </pc:sldChg>
      <pc:sldChg chg="modSp add mod">
        <pc:chgData name="Christian Hollemann Pedersen" userId="6f30a598-b08d-4755-976a-a0633ccb118b" providerId="ADAL" clId="{24DA1738-56C6-403C-BA23-168F8BE320C9}" dt="2024-08-15T11:29:08.928" v="9" actId="27636"/>
        <pc:sldMkLst>
          <pc:docMk/>
          <pc:sldMk cId="3741409313" sldId="3117"/>
        </pc:sldMkLst>
      </pc:sldChg>
      <pc:sldChg chg="del">
        <pc:chgData name="Christian Hollemann Pedersen" userId="6f30a598-b08d-4755-976a-a0633ccb118b" providerId="ADAL" clId="{24DA1738-56C6-403C-BA23-168F8BE320C9}" dt="2024-08-15T11:28:15.942" v="4" actId="47"/>
        <pc:sldMkLst>
          <pc:docMk/>
          <pc:sldMk cId="4214176561" sldId="3117"/>
        </pc:sldMkLst>
      </pc:sldChg>
      <pc:sldChg chg="del">
        <pc:chgData name="Christian Hollemann Pedersen" userId="6f30a598-b08d-4755-976a-a0633ccb118b" providerId="ADAL" clId="{24DA1738-56C6-403C-BA23-168F8BE320C9}" dt="2024-08-15T11:28:19.249" v="5" actId="47"/>
        <pc:sldMkLst>
          <pc:docMk/>
          <pc:sldMk cId="3681415933" sldId="3118"/>
        </pc:sldMkLst>
      </pc:sldChg>
      <pc:sldChg chg="del">
        <pc:chgData name="Christian Hollemann Pedersen" userId="6f30a598-b08d-4755-976a-a0633ccb118b" providerId="ADAL" clId="{24DA1738-56C6-403C-BA23-168F8BE320C9}" dt="2024-08-15T11:28:24.764" v="6" actId="47"/>
        <pc:sldMkLst>
          <pc:docMk/>
          <pc:sldMk cId="3798231705" sldId="3119"/>
        </pc:sldMkLst>
      </pc:sldChg>
      <pc:sldChg chg="del">
        <pc:chgData name="Christian Hollemann Pedersen" userId="6f30a598-b08d-4755-976a-a0633ccb118b" providerId="ADAL" clId="{24DA1738-56C6-403C-BA23-168F8BE320C9}" dt="2024-08-15T11:28:25.879" v="7" actId="47"/>
        <pc:sldMkLst>
          <pc:docMk/>
          <pc:sldMk cId="4035464136" sldId="3120"/>
        </pc:sldMkLst>
      </pc:sldChg>
    </pc:docChg>
  </pc:docChgLst>
  <pc:docChgLst>
    <pc:chgData name="Clara Porsdal" userId="530946f5-2567-433d-b2b8-acdd11cc71fe" providerId="ADAL" clId="{01C2514B-7FAA-42B6-A362-104D383501C6}"/>
    <pc:docChg chg="custSel modSld">
      <pc:chgData name="Clara Porsdal" userId="530946f5-2567-433d-b2b8-acdd11cc71fe" providerId="ADAL" clId="{01C2514B-7FAA-42B6-A362-104D383501C6}" dt="2025-05-06T07:09:20.804" v="9" actId="14100"/>
      <pc:docMkLst>
        <pc:docMk/>
      </pc:docMkLst>
      <pc:sldChg chg="addSp delSp modSp mod delAnim modAnim">
        <pc:chgData name="Clara Porsdal" userId="530946f5-2567-433d-b2b8-acdd11cc71fe" providerId="ADAL" clId="{01C2514B-7FAA-42B6-A362-104D383501C6}" dt="2025-05-06T07:09:20.804" v="9" actId="14100"/>
        <pc:sldMkLst>
          <pc:docMk/>
          <pc:sldMk cId="3798856261" sldId="658"/>
        </pc:sldMkLst>
        <pc:picChg chg="add mod">
          <ac:chgData name="Clara Porsdal" userId="530946f5-2567-433d-b2b8-acdd11cc71fe" providerId="ADAL" clId="{01C2514B-7FAA-42B6-A362-104D383501C6}" dt="2025-05-06T07:09:20.804" v="9" actId="14100"/>
          <ac:picMkLst>
            <pc:docMk/>
            <pc:sldMk cId="3798856261" sldId="658"/>
            <ac:picMk id="10" creationId="{7C8D8A6D-2068-2BD3-AE85-F54245FD606E}"/>
          </ac:picMkLst>
        </pc:picChg>
      </pc:sldChg>
    </pc:docChg>
  </pc:docChgLst>
  <pc:docChgLst>
    <pc:chgData name="Kathrine Hemicke Rysgaard" userId="33629d38-663b-4e3d-9d99-1c83ad8e43cf" providerId="ADAL" clId="{8FCE37B3-223A-4858-B1A9-4EA6D27AA7E1}"/>
    <pc:docChg chg="addSld modSld">
      <pc:chgData name="Kathrine Hemicke Rysgaard" userId="33629d38-663b-4e3d-9d99-1c83ad8e43cf" providerId="ADAL" clId="{8FCE37B3-223A-4858-B1A9-4EA6D27AA7E1}" dt="2024-09-24T13:00:21.155" v="6" actId="14100"/>
      <pc:docMkLst>
        <pc:docMk/>
      </pc:docMkLst>
      <pc:sldChg chg="modSp mod">
        <pc:chgData name="Kathrine Hemicke Rysgaard" userId="33629d38-663b-4e3d-9d99-1c83ad8e43cf" providerId="ADAL" clId="{8FCE37B3-223A-4858-B1A9-4EA6D27AA7E1}" dt="2024-09-24T13:00:21.155" v="6" actId="14100"/>
        <pc:sldMkLst>
          <pc:docMk/>
          <pc:sldMk cId="374414941" sldId="3090"/>
        </pc:sldMkLst>
      </pc:sldChg>
      <pc:sldChg chg="add">
        <pc:chgData name="Kathrine Hemicke Rysgaard" userId="33629d38-663b-4e3d-9d99-1c83ad8e43cf" providerId="ADAL" clId="{8FCE37B3-223A-4858-B1A9-4EA6D27AA7E1}" dt="2024-09-17T12:47:18.200" v="0"/>
        <pc:sldMkLst>
          <pc:docMk/>
          <pc:sldMk cId="2920908283" sldId="3106"/>
        </pc:sldMkLst>
      </pc:sldChg>
      <pc:sldChg chg="add">
        <pc:chgData name="Kathrine Hemicke Rysgaard" userId="33629d38-663b-4e3d-9d99-1c83ad8e43cf" providerId="ADAL" clId="{8FCE37B3-223A-4858-B1A9-4EA6D27AA7E1}" dt="2024-09-17T12:48:00.571" v="1"/>
        <pc:sldMkLst>
          <pc:docMk/>
          <pc:sldMk cId="3016886018" sldId="3113"/>
        </pc:sldMkLst>
      </pc:sldChg>
      <pc:sldChg chg="add">
        <pc:chgData name="Kathrine Hemicke Rysgaard" userId="33629d38-663b-4e3d-9d99-1c83ad8e43cf" providerId="ADAL" clId="{8FCE37B3-223A-4858-B1A9-4EA6D27AA7E1}" dt="2024-09-17T12:48:34.946" v="2"/>
        <pc:sldMkLst>
          <pc:docMk/>
          <pc:sldMk cId="3106131029" sldId="3114"/>
        </pc:sldMkLst>
      </pc:sldChg>
      <pc:sldChg chg="add">
        <pc:chgData name="Kathrine Hemicke Rysgaard" userId="33629d38-663b-4e3d-9d99-1c83ad8e43cf" providerId="ADAL" clId="{8FCE37B3-223A-4858-B1A9-4EA6D27AA7E1}" dt="2024-09-17T12:49:03.253" v="3"/>
        <pc:sldMkLst>
          <pc:docMk/>
          <pc:sldMk cId="404612993" sldId="3115"/>
        </pc:sldMkLst>
      </pc:sldChg>
    </pc:docChg>
  </pc:docChgLst>
  <pc:docChgLst>
    <pc:chgData name="Christian Hollemann Pedersen" userId="S::chpedersen@kiap.dk::6f30a598-b08d-4755-976a-a0633ccb118b" providerId="AD" clId="Web-{0512E061-A6D8-477E-AD9F-AF71E0E912FC}"/>
    <pc:docChg chg="modSld">
      <pc:chgData name="Christian Hollemann Pedersen" userId="S::chpedersen@kiap.dk::6f30a598-b08d-4755-976a-a0633ccb118b" providerId="AD" clId="Web-{0512E061-A6D8-477E-AD9F-AF71E0E912FC}" dt="2024-09-26T13:52:40.040" v="9" actId="20577"/>
      <pc:docMkLst>
        <pc:docMk/>
      </pc:docMkLst>
      <pc:sldChg chg="modSp">
        <pc:chgData name="Christian Hollemann Pedersen" userId="S::chpedersen@kiap.dk::6f30a598-b08d-4755-976a-a0633ccb118b" providerId="AD" clId="Web-{0512E061-A6D8-477E-AD9F-AF71E0E912FC}" dt="2024-09-26T13:52:40.040" v="9" actId="20577"/>
        <pc:sldMkLst>
          <pc:docMk/>
          <pc:sldMk cId="37719435" sldId="3110"/>
        </pc:sldMkLst>
      </pc:sldChg>
    </pc:docChg>
  </pc:docChgLst>
  <pc:docChgLst>
    <pc:chgData name="Clara Porsdal" userId="530946f5-2567-433d-b2b8-acdd11cc71fe" providerId="ADAL" clId="{4EA1133A-29B4-430D-83C3-A8EDCA6515ED}"/>
    <pc:docChg chg="undo custSel modSld">
      <pc:chgData name="Clara Porsdal" userId="530946f5-2567-433d-b2b8-acdd11cc71fe" providerId="ADAL" clId="{4EA1133A-29B4-430D-83C3-A8EDCA6515ED}" dt="2025-06-10T14:12:30.895" v="17" actId="14100"/>
      <pc:docMkLst>
        <pc:docMk/>
      </pc:docMkLst>
      <pc:sldChg chg="addSp delSp modSp mod delAnim modAnim">
        <pc:chgData name="Clara Porsdal" userId="530946f5-2567-433d-b2b8-acdd11cc71fe" providerId="ADAL" clId="{4EA1133A-29B4-430D-83C3-A8EDCA6515ED}" dt="2025-06-10T14:12:30.895" v="17" actId="14100"/>
        <pc:sldMkLst>
          <pc:docMk/>
          <pc:sldMk cId="2626195968" sldId="3065"/>
        </pc:sldMkLst>
        <pc:picChg chg="del">
          <ac:chgData name="Clara Porsdal" userId="530946f5-2567-433d-b2b8-acdd11cc71fe" providerId="ADAL" clId="{4EA1133A-29B4-430D-83C3-A8EDCA6515ED}" dt="2025-06-10T14:12:05.729" v="14" actId="478"/>
          <ac:picMkLst>
            <pc:docMk/>
            <pc:sldMk cId="2626195968" sldId="3065"/>
            <ac:picMk id="3" creationId="{BF8ABA8A-7A19-AD38-6A7D-F1E1D590C9B2}"/>
          </ac:picMkLst>
        </pc:picChg>
        <pc:picChg chg="add mod">
          <ac:chgData name="Clara Porsdal" userId="530946f5-2567-433d-b2b8-acdd11cc71fe" providerId="ADAL" clId="{4EA1133A-29B4-430D-83C3-A8EDCA6515ED}" dt="2025-06-10T14:12:30.895" v="17" actId="14100"/>
          <ac:picMkLst>
            <pc:docMk/>
            <pc:sldMk cId="2626195968" sldId="3065"/>
            <ac:picMk id="5" creationId="{DC36B42C-D0DD-6C56-FF2B-48B7A3FDD8B7}"/>
          </ac:picMkLst>
        </pc:picChg>
      </pc:sldChg>
      <pc:sldChg chg="addSp delSp modSp mod delAnim modAnim">
        <pc:chgData name="Clara Porsdal" userId="530946f5-2567-433d-b2b8-acdd11cc71fe" providerId="ADAL" clId="{4EA1133A-29B4-430D-83C3-A8EDCA6515ED}" dt="2025-06-10T14:11:46.714" v="13" actId="14100"/>
        <pc:sldMkLst>
          <pc:docMk/>
          <pc:sldMk cId="1860621356" sldId="3111"/>
        </pc:sldMkLst>
        <pc:spChg chg="add del mod">
          <ac:chgData name="Clara Porsdal" userId="530946f5-2567-433d-b2b8-acdd11cc71fe" providerId="ADAL" clId="{4EA1133A-29B4-430D-83C3-A8EDCA6515ED}" dt="2025-06-10T14:11:18.045" v="7" actId="478"/>
          <ac:spMkLst>
            <pc:docMk/>
            <pc:sldMk cId="1860621356" sldId="3111"/>
            <ac:spMk id="6" creationId="{CAA9C6C4-E8EB-608B-A942-14CC18B0CAF2}"/>
          </ac:spMkLst>
        </pc:spChg>
        <pc:spChg chg="add del">
          <ac:chgData name="Clara Porsdal" userId="530946f5-2567-433d-b2b8-acdd11cc71fe" providerId="ADAL" clId="{4EA1133A-29B4-430D-83C3-A8EDCA6515ED}" dt="2025-06-10T14:11:20.996" v="9" actId="22"/>
          <ac:spMkLst>
            <pc:docMk/>
            <pc:sldMk cId="1860621356" sldId="3111"/>
            <ac:spMk id="8" creationId="{904FCEE3-8CED-0798-82F6-7B19E250A3AE}"/>
          </ac:spMkLst>
        </pc:spChg>
        <pc:picChg chg="del">
          <ac:chgData name="Clara Porsdal" userId="530946f5-2567-433d-b2b8-acdd11cc71fe" providerId="ADAL" clId="{4EA1133A-29B4-430D-83C3-A8EDCA6515ED}" dt="2025-06-10T14:11:15.846" v="6" actId="478"/>
          <ac:picMkLst>
            <pc:docMk/>
            <pc:sldMk cId="1860621356" sldId="3111"/>
            <ac:picMk id="4" creationId="{5B5FA507-7BB2-2EB5-AC51-EEBADA8AEFEE}"/>
          </ac:picMkLst>
        </pc:picChg>
        <pc:picChg chg="add mod">
          <ac:chgData name="Clara Porsdal" userId="530946f5-2567-433d-b2b8-acdd11cc71fe" providerId="ADAL" clId="{4EA1133A-29B4-430D-83C3-A8EDCA6515ED}" dt="2025-06-10T14:11:46.714" v="13" actId="14100"/>
          <ac:picMkLst>
            <pc:docMk/>
            <pc:sldMk cId="1860621356" sldId="3111"/>
            <ac:picMk id="11" creationId="{40E7845B-1767-8CBC-C86B-274D3FA52A72}"/>
          </ac:picMkLst>
        </pc:picChg>
      </pc:sldChg>
      <pc:sldChg chg="addSp delSp modSp mod delAnim modAnim">
        <pc:chgData name="Clara Porsdal" userId="530946f5-2567-433d-b2b8-acdd11cc71fe" providerId="ADAL" clId="{4EA1133A-29B4-430D-83C3-A8EDCA6515ED}" dt="2025-06-10T14:10:20.345" v="5" actId="14100"/>
        <pc:sldMkLst>
          <pc:docMk/>
          <pc:sldMk cId="2124197240" sldId="3118"/>
        </pc:sldMkLst>
        <pc:picChg chg="add mod">
          <ac:chgData name="Clara Porsdal" userId="530946f5-2567-433d-b2b8-acdd11cc71fe" providerId="ADAL" clId="{4EA1133A-29B4-430D-83C3-A8EDCA6515ED}" dt="2025-06-10T14:10:20.345" v="5" actId="14100"/>
          <ac:picMkLst>
            <pc:docMk/>
            <pc:sldMk cId="2124197240" sldId="3118"/>
            <ac:picMk id="3" creationId="{A46615C4-B5B6-F68F-5ACD-D19B6CFE1220}"/>
          </ac:picMkLst>
        </pc:picChg>
        <pc:picChg chg="del">
          <ac:chgData name="Clara Porsdal" userId="530946f5-2567-433d-b2b8-acdd11cc71fe" providerId="ADAL" clId="{4EA1133A-29B4-430D-83C3-A8EDCA6515ED}" dt="2025-06-10T14:09:32.360" v="0" actId="478"/>
          <ac:picMkLst>
            <pc:docMk/>
            <pc:sldMk cId="2124197240" sldId="3118"/>
            <ac:picMk id="5" creationId="{AC6C5016-91BE-9CCB-C249-B150D99FEE97}"/>
          </ac:picMkLst>
        </pc:picChg>
      </pc:sldChg>
    </pc:docChg>
  </pc:docChgLst>
  <pc:docChgLst>
    <pc:chgData name="Clara Porsdal" userId="530946f5-2567-433d-b2b8-acdd11cc71fe" providerId="ADAL" clId="{9E0C1CB9-59B0-438F-8189-F89B177340E3}"/>
    <pc:docChg chg="undo custSel modSld">
      <pc:chgData name="Clara Porsdal" userId="530946f5-2567-433d-b2b8-acdd11cc71fe" providerId="ADAL" clId="{9E0C1CB9-59B0-438F-8189-F89B177340E3}" dt="2024-10-04T11:23:53.011" v="1125" actId="20577"/>
      <pc:docMkLst>
        <pc:docMk/>
      </pc:docMkLst>
      <pc:sldChg chg="modNotesTx">
        <pc:chgData name="Clara Porsdal" userId="530946f5-2567-433d-b2b8-acdd11cc71fe" providerId="ADAL" clId="{9E0C1CB9-59B0-438F-8189-F89B177340E3}" dt="2024-10-04T11:05:51.101" v="993" actId="20577"/>
        <pc:sldMkLst>
          <pc:docMk/>
          <pc:sldMk cId="3595620144" sldId="729"/>
        </pc:sldMkLst>
      </pc:sldChg>
      <pc:sldChg chg="modNotesTx">
        <pc:chgData name="Clara Porsdal" userId="530946f5-2567-433d-b2b8-acdd11cc71fe" providerId="ADAL" clId="{9E0C1CB9-59B0-438F-8189-F89B177340E3}" dt="2024-10-04T10:08:03.174" v="0" actId="20577"/>
        <pc:sldMkLst>
          <pc:docMk/>
          <pc:sldMk cId="796209216" sldId="740"/>
        </pc:sldMkLst>
      </pc:sldChg>
      <pc:sldChg chg="modNotesTx">
        <pc:chgData name="Clara Porsdal" userId="530946f5-2567-433d-b2b8-acdd11cc71fe" providerId="ADAL" clId="{9E0C1CB9-59B0-438F-8189-F89B177340E3}" dt="2024-10-04T10:36:16.785" v="491" actId="2711"/>
        <pc:sldMkLst>
          <pc:docMk/>
          <pc:sldMk cId="2288266606" sldId="797"/>
        </pc:sldMkLst>
      </pc:sldChg>
      <pc:sldChg chg="modNotesTx">
        <pc:chgData name="Clara Porsdal" userId="530946f5-2567-433d-b2b8-acdd11cc71fe" providerId="ADAL" clId="{9E0C1CB9-59B0-438F-8189-F89B177340E3}" dt="2024-10-04T11:23:53.011" v="1125" actId="20577"/>
        <pc:sldMkLst>
          <pc:docMk/>
          <pc:sldMk cId="4176392821" sldId="816"/>
        </pc:sldMkLst>
      </pc:sldChg>
      <pc:sldChg chg="modNotesTx">
        <pc:chgData name="Clara Porsdal" userId="530946f5-2567-433d-b2b8-acdd11cc71fe" providerId="ADAL" clId="{9E0C1CB9-59B0-438F-8189-F89B177340E3}" dt="2024-10-04T10:42:18.248" v="531" actId="20577"/>
        <pc:sldMkLst>
          <pc:docMk/>
          <pc:sldMk cId="4028845023" sldId="3034"/>
        </pc:sldMkLst>
      </pc:sldChg>
      <pc:sldChg chg="modNotesTx">
        <pc:chgData name="Clara Porsdal" userId="530946f5-2567-433d-b2b8-acdd11cc71fe" providerId="ADAL" clId="{9E0C1CB9-59B0-438F-8189-F89B177340E3}" dt="2024-10-04T10:33:50.839" v="474" actId="20577"/>
        <pc:sldMkLst>
          <pc:docMk/>
          <pc:sldMk cId="3539761137" sldId="3035"/>
        </pc:sldMkLst>
      </pc:sldChg>
      <pc:sldChg chg="modNotesTx">
        <pc:chgData name="Clara Porsdal" userId="530946f5-2567-433d-b2b8-acdd11cc71fe" providerId="ADAL" clId="{9E0C1CB9-59B0-438F-8189-F89B177340E3}" dt="2024-10-04T10:43:03.087" v="532" actId="20577"/>
        <pc:sldMkLst>
          <pc:docMk/>
          <pc:sldMk cId="1750890949" sldId="3039"/>
        </pc:sldMkLst>
      </pc:sldChg>
      <pc:sldChg chg="modNotesTx">
        <pc:chgData name="Clara Porsdal" userId="530946f5-2567-433d-b2b8-acdd11cc71fe" providerId="ADAL" clId="{9E0C1CB9-59B0-438F-8189-F89B177340E3}" dt="2024-10-04T10:50:53.801" v="549" actId="2711"/>
        <pc:sldMkLst>
          <pc:docMk/>
          <pc:sldMk cId="3381372475" sldId="3043"/>
        </pc:sldMkLst>
      </pc:sldChg>
      <pc:sldChg chg="modNotesTx">
        <pc:chgData name="Clara Porsdal" userId="530946f5-2567-433d-b2b8-acdd11cc71fe" providerId="ADAL" clId="{9E0C1CB9-59B0-438F-8189-F89B177340E3}" dt="2024-10-04T10:31:11.957" v="395" actId="2711"/>
        <pc:sldMkLst>
          <pc:docMk/>
          <pc:sldMk cId="2108998027" sldId="3051"/>
        </pc:sldMkLst>
      </pc:sldChg>
      <pc:sldChg chg="modNotesTx">
        <pc:chgData name="Clara Porsdal" userId="530946f5-2567-433d-b2b8-acdd11cc71fe" providerId="ADAL" clId="{9E0C1CB9-59B0-438F-8189-F89B177340E3}" dt="2024-10-04T10:42:05.532" v="528" actId="2711"/>
        <pc:sldMkLst>
          <pc:docMk/>
          <pc:sldMk cId="2893979376" sldId="3052"/>
        </pc:sldMkLst>
      </pc:sldChg>
      <pc:sldChg chg="modNotesTx">
        <pc:chgData name="Clara Porsdal" userId="530946f5-2567-433d-b2b8-acdd11cc71fe" providerId="ADAL" clId="{9E0C1CB9-59B0-438F-8189-F89B177340E3}" dt="2024-10-04T11:07:28.988" v="1008" actId="2711"/>
        <pc:sldMkLst>
          <pc:docMk/>
          <pc:sldMk cId="1485483362" sldId="3059"/>
        </pc:sldMkLst>
      </pc:sldChg>
      <pc:sldChg chg="modNotesTx">
        <pc:chgData name="Clara Porsdal" userId="530946f5-2567-433d-b2b8-acdd11cc71fe" providerId="ADAL" clId="{9E0C1CB9-59B0-438F-8189-F89B177340E3}" dt="2024-10-04T10:38:38.702" v="521" actId="12"/>
        <pc:sldMkLst>
          <pc:docMk/>
          <pc:sldMk cId="1170164552" sldId="3062"/>
        </pc:sldMkLst>
      </pc:sldChg>
      <pc:sldChg chg="modNotesTx">
        <pc:chgData name="Clara Porsdal" userId="530946f5-2567-433d-b2b8-acdd11cc71fe" providerId="ADAL" clId="{9E0C1CB9-59B0-438F-8189-F89B177340E3}" dt="2024-10-04T11:08:18.946" v="1012" actId="20577"/>
        <pc:sldMkLst>
          <pc:docMk/>
          <pc:sldMk cId="2626195968" sldId="3065"/>
        </pc:sldMkLst>
      </pc:sldChg>
      <pc:sldChg chg="modNotesTx">
        <pc:chgData name="Clara Porsdal" userId="530946f5-2567-433d-b2b8-acdd11cc71fe" providerId="ADAL" clId="{9E0C1CB9-59B0-438F-8189-F89B177340E3}" dt="2024-10-04T11:18:39.955" v="1093" actId="20577"/>
        <pc:sldMkLst>
          <pc:docMk/>
          <pc:sldMk cId="3409382894" sldId="3076"/>
        </pc:sldMkLst>
      </pc:sldChg>
      <pc:sldChg chg="modNotesTx">
        <pc:chgData name="Clara Porsdal" userId="530946f5-2567-433d-b2b8-acdd11cc71fe" providerId="ADAL" clId="{9E0C1CB9-59B0-438F-8189-F89B177340E3}" dt="2024-10-04T10:44:56.481" v="533" actId="20577"/>
        <pc:sldMkLst>
          <pc:docMk/>
          <pc:sldMk cId="3420642336" sldId="3086"/>
        </pc:sldMkLst>
      </pc:sldChg>
      <pc:sldChg chg="modNotesTx">
        <pc:chgData name="Clara Porsdal" userId="530946f5-2567-433d-b2b8-acdd11cc71fe" providerId="ADAL" clId="{9E0C1CB9-59B0-438F-8189-F89B177340E3}" dt="2024-10-04T11:10:09.650" v="1040" actId="2711"/>
        <pc:sldMkLst>
          <pc:docMk/>
          <pc:sldMk cId="2057051736" sldId="3087"/>
        </pc:sldMkLst>
      </pc:sldChg>
      <pc:sldChg chg="modNotesTx">
        <pc:chgData name="Clara Porsdal" userId="530946f5-2567-433d-b2b8-acdd11cc71fe" providerId="ADAL" clId="{9E0C1CB9-59B0-438F-8189-F89B177340E3}" dt="2024-10-04T11:11:13.455" v="1048" actId="20577"/>
        <pc:sldMkLst>
          <pc:docMk/>
          <pc:sldMk cId="3522354611" sldId="3088"/>
        </pc:sldMkLst>
      </pc:sldChg>
      <pc:sldChg chg="modNotesTx">
        <pc:chgData name="Clara Porsdal" userId="530946f5-2567-433d-b2b8-acdd11cc71fe" providerId="ADAL" clId="{9E0C1CB9-59B0-438F-8189-F89B177340E3}" dt="2024-10-04T11:11:25.588" v="1049" actId="2711"/>
        <pc:sldMkLst>
          <pc:docMk/>
          <pc:sldMk cId="4106067795" sldId="3089"/>
        </pc:sldMkLst>
      </pc:sldChg>
      <pc:sldChg chg="modNotesTx">
        <pc:chgData name="Clara Porsdal" userId="530946f5-2567-433d-b2b8-acdd11cc71fe" providerId="ADAL" clId="{9E0C1CB9-59B0-438F-8189-F89B177340E3}" dt="2024-10-04T10:54:45.728" v="651"/>
        <pc:sldMkLst>
          <pc:docMk/>
          <pc:sldMk cId="1068273079" sldId="3091"/>
        </pc:sldMkLst>
      </pc:sldChg>
      <pc:sldChg chg="modNotesTx">
        <pc:chgData name="Clara Porsdal" userId="530946f5-2567-433d-b2b8-acdd11cc71fe" providerId="ADAL" clId="{9E0C1CB9-59B0-438F-8189-F89B177340E3}" dt="2024-10-04T11:16:31.657" v="1073" actId="113"/>
        <pc:sldMkLst>
          <pc:docMk/>
          <pc:sldMk cId="1423483697" sldId="3092"/>
        </pc:sldMkLst>
      </pc:sldChg>
      <pc:sldChg chg="modNotesTx">
        <pc:chgData name="Clara Porsdal" userId="530946f5-2567-433d-b2b8-acdd11cc71fe" providerId="ADAL" clId="{9E0C1CB9-59B0-438F-8189-F89B177340E3}" dt="2024-10-04T11:17:58.554" v="1088" actId="20577"/>
        <pc:sldMkLst>
          <pc:docMk/>
          <pc:sldMk cId="1184010902" sldId="3095"/>
        </pc:sldMkLst>
      </pc:sldChg>
      <pc:sldChg chg="modNotesTx">
        <pc:chgData name="Clara Porsdal" userId="530946f5-2567-433d-b2b8-acdd11cc71fe" providerId="ADAL" clId="{9E0C1CB9-59B0-438F-8189-F89B177340E3}" dt="2024-10-04T11:04:44.075" v="983" actId="20577"/>
        <pc:sldMkLst>
          <pc:docMk/>
          <pc:sldMk cId="3150905604" sldId="3097"/>
        </pc:sldMkLst>
      </pc:sldChg>
      <pc:sldChg chg="modNotesTx">
        <pc:chgData name="Clara Porsdal" userId="530946f5-2567-433d-b2b8-acdd11cc71fe" providerId="ADAL" clId="{9E0C1CB9-59B0-438F-8189-F89B177340E3}" dt="2024-10-04T11:20:29.748" v="1102" actId="20577"/>
        <pc:sldMkLst>
          <pc:docMk/>
          <pc:sldMk cId="3626575259" sldId="3105"/>
        </pc:sldMkLst>
      </pc:sldChg>
      <pc:sldChg chg="modNotesTx">
        <pc:chgData name="Clara Porsdal" userId="530946f5-2567-433d-b2b8-acdd11cc71fe" providerId="ADAL" clId="{9E0C1CB9-59B0-438F-8189-F89B177340E3}" dt="2024-10-04T11:22:15.736" v="1121" actId="20577"/>
        <pc:sldMkLst>
          <pc:docMk/>
          <pc:sldMk cId="3583780290" sldId="3109"/>
        </pc:sldMkLst>
      </pc:sldChg>
      <pc:sldChg chg="modNotesTx">
        <pc:chgData name="Clara Porsdal" userId="530946f5-2567-433d-b2b8-acdd11cc71fe" providerId="ADAL" clId="{9E0C1CB9-59B0-438F-8189-F89B177340E3}" dt="2024-10-04T11:21:23.516" v="1116" actId="20577"/>
        <pc:sldMkLst>
          <pc:docMk/>
          <pc:sldMk cId="37719435" sldId="3110"/>
        </pc:sldMkLst>
      </pc:sldChg>
    </pc:docChg>
  </pc:docChgLst>
  <pc:docChgLst>
    <pc:chgData name="Christian Hollemann Pedersen" userId="6f30a598-b08d-4755-976a-a0633ccb118b" providerId="ADAL" clId="{FAF8810F-1DAC-46E5-BC4A-0009A22CADF9}"/>
    <pc:docChg chg="custSel modSld">
      <pc:chgData name="Christian Hollemann Pedersen" userId="6f30a598-b08d-4755-976a-a0633ccb118b" providerId="ADAL" clId="{FAF8810F-1DAC-46E5-BC4A-0009A22CADF9}" dt="2024-08-19T11:26:06.096" v="310" actId="255"/>
      <pc:docMkLst>
        <pc:docMk/>
      </pc:docMkLst>
      <pc:sldChg chg="modSp mod">
        <pc:chgData name="Christian Hollemann Pedersen" userId="6f30a598-b08d-4755-976a-a0633ccb118b" providerId="ADAL" clId="{FAF8810F-1DAC-46E5-BC4A-0009A22CADF9}" dt="2024-08-15T12:57:47.080" v="23" actId="20577"/>
        <pc:sldMkLst>
          <pc:docMk/>
          <pc:sldMk cId="796209216" sldId="740"/>
        </pc:sldMkLst>
      </pc:sldChg>
      <pc:sldChg chg="addSp delSp modSp mod">
        <pc:chgData name="Christian Hollemann Pedersen" userId="6f30a598-b08d-4755-976a-a0633ccb118b" providerId="ADAL" clId="{FAF8810F-1DAC-46E5-BC4A-0009A22CADF9}" dt="2024-08-15T13:03:58.242" v="30" actId="962"/>
        <pc:sldMkLst>
          <pc:docMk/>
          <pc:sldMk cId="3316499567" sldId="845"/>
        </pc:sldMkLst>
      </pc:sldChg>
      <pc:sldChg chg="addSp delSp modSp mod">
        <pc:chgData name="Christian Hollemann Pedersen" userId="6f30a598-b08d-4755-976a-a0633ccb118b" providerId="ADAL" clId="{FAF8810F-1DAC-46E5-BC4A-0009A22CADF9}" dt="2024-08-19T11:12:13.725" v="130" actId="255"/>
        <pc:sldMkLst>
          <pc:docMk/>
          <pc:sldMk cId="4028845023" sldId="3034"/>
        </pc:sldMkLst>
      </pc:sldChg>
      <pc:sldChg chg="modSp mod">
        <pc:chgData name="Christian Hollemann Pedersen" userId="6f30a598-b08d-4755-976a-a0633ccb118b" providerId="ADAL" clId="{FAF8810F-1DAC-46E5-BC4A-0009A22CADF9}" dt="2024-08-19T11:09:28.076" v="92" actId="20577"/>
        <pc:sldMkLst>
          <pc:docMk/>
          <pc:sldMk cId="3539761137" sldId="3035"/>
        </pc:sldMkLst>
      </pc:sldChg>
      <pc:sldChg chg="addSp delSp modSp mod">
        <pc:chgData name="Christian Hollemann Pedersen" userId="6f30a598-b08d-4755-976a-a0633ccb118b" providerId="ADAL" clId="{FAF8810F-1DAC-46E5-BC4A-0009A22CADF9}" dt="2024-08-19T11:14:08.909" v="175" actId="255"/>
        <pc:sldMkLst>
          <pc:docMk/>
          <pc:sldMk cId="1750890949" sldId="3039"/>
        </pc:sldMkLst>
      </pc:sldChg>
      <pc:sldChg chg="addSp delSp modSp mod">
        <pc:chgData name="Christian Hollemann Pedersen" userId="6f30a598-b08d-4755-976a-a0633ccb118b" providerId="ADAL" clId="{FAF8810F-1DAC-46E5-BC4A-0009A22CADF9}" dt="2024-08-19T11:19:54.583" v="255" actId="20577"/>
        <pc:sldMkLst>
          <pc:docMk/>
          <pc:sldMk cId="3381372475" sldId="3043"/>
        </pc:sldMkLst>
      </pc:sldChg>
      <pc:sldChg chg="addSp delSp modSp mod">
        <pc:chgData name="Christian Hollemann Pedersen" userId="6f30a598-b08d-4755-976a-a0633ccb118b" providerId="ADAL" clId="{FAF8810F-1DAC-46E5-BC4A-0009A22CADF9}" dt="2024-08-19T11:10:58.630" v="111" actId="403"/>
        <pc:sldMkLst>
          <pc:docMk/>
          <pc:sldMk cId="2893979376" sldId="3052"/>
        </pc:sldMkLst>
      </pc:sldChg>
      <pc:sldChg chg="addSp delSp modSp mod">
        <pc:chgData name="Christian Hollemann Pedersen" userId="6f30a598-b08d-4755-976a-a0633ccb118b" providerId="ADAL" clId="{FAF8810F-1DAC-46E5-BC4A-0009A22CADF9}" dt="2024-08-19T11:12:47.953" v="145" actId="255"/>
        <pc:sldMkLst>
          <pc:docMk/>
          <pc:sldMk cId="3226523212" sldId="3084"/>
        </pc:sldMkLst>
      </pc:sldChg>
      <pc:sldChg chg="addSp delSp modSp mod">
        <pc:chgData name="Christian Hollemann Pedersen" userId="6f30a598-b08d-4755-976a-a0633ccb118b" providerId="ADAL" clId="{FAF8810F-1DAC-46E5-BC4A-0009A22CADF9}" dt="2024-08-19T11:14:57.297" v="191" actId="20577"/>
        <pc:sldMkLst>
          <pc:docMk/>
          <pc:sldMk cId="3420642336" sldId="3086"/>
        </pc:sldMkLst>
      </pc:sldChg>
      <pc:sldChg chg="addSp delSp modSp mod">
        <pc:chgData name="Christian Hollemann Pedersen" userId="6f30a598-b08d-4755-976a-a0633ccb118b" providerId="ADAL" clId="{FAF8810F-1DAC-46E5-BC4A-0009A22CADF9}" dt="2024-08-19T11:25:13.088" v="303" actId="20577"/>
        <pc:sldMkLst>
          <pc:docMk/>
          <pc:sldMk cId="2057051736" sldId="3087"/>
        </pc:sldMkLst>
      </pc:sldChg>
      <pc:sldChg chg="addSp delSp modSp mod">
        <pc:chgData name="Christian Hollemann Pedersen" userId="6f30a598-b08d-4755-976a-a0633ccb118b" providerId="ADAL" clId="{FAF8810F-1DAC-46E5-BC4A-0009A22CADF9}" dt="2024-08-19T11:24:17.676" v="278" actId="255"/>
        <pc:sldMkLst>
          <pc:docMk/>
          <pc:sldMk cId="3522354611" sldId="3088"/>
        </pc:sldMkLst>
      </pc:sldChg>
      <pc:sldChg chg="addSp delSp modSp mod">
        <pc:chgData name="Christian Hollemann Pedersen" userId="6f30a598-b08d-4755-976a-a0633ccb118b" providerId="ADAL" clId="{FAF8810F-1DAC-46E5-BC4A-0009A22CADF9}" dt="2024-08-19T11:26:06.096" v="310" actId="255"/>
        <pc:sldMkLst>
          <pc:docMk/>
          <pc:sldMk cId="4106067795" sldId="3089"/>
        </pc:sldMkLst>
      </pc:sldChg>
      <pc:sldChg chg="addSp delSp modSp mod">
        <pc:chgData name="Christian Hollemann Pedersen" userId="6f30a598-b08d-4755-976a-a0633ccb118b" providerId="ADAL" clId="{FAF8810F-1DAC-46E5-BC4A-0009A22CADF9}" dt="2024-08-19T11:17:45.410" v="227" actId="113"/>
        <pc:sldMkLst>
          <pc:docMk/>
          <pc:sldMk cId="2251996343" sldId="3108"/>
        </pc:sldMkLst>
      </pc:sldChg>
    </pc:docChg>
  </pc:docChgLst>
  <pc:docChgLst>
    <pc:chgData name="Kathrine Hemicke Rysgaard" userId="33629d38-663b-4e3d-9d99-1c83ad8e43cf" providerId="ADAL" clId="{E1C1B314-9A56-4322-9134-F8FF6A4A751A}"/>
    <pc:docChg chg="modSld">
      <pc:chgData name="Kathrine Hemicke Rysgaard" userId="33629d38-663b-4e3d-9d99-1c83ad8e43cf" providerId="ADAL" clId="{E1C1B314-9A56-4322-9134-F8FF6A4A751A}" dt="2024-09-05T10:08:04.608" v="81" actId="20577"/>
      <pc:docMkLst>
        <pc:docMk/>
      </pc:docMkLst>
      <pc:sldChg chg="modSp mod">
        <pc:chgData name="Kathrine Hemicke Rysgaard" userId="33629d38-663b-4e3d-9d99-1c83ad8e43cf" providerId="ADAL" clId="{E1C1B314-9A56-4322-9134-F8FF6A4A751A}" dt="2024-08-26T09:21:00.722" v="62" actId="20577"/>
        <pc:sldMkLst>
          <pc:docMk/>
          <pc:sldMk cId="796209216" sldId="740"/>
        </pc:sldMkLst>
      </pc:sldChg>
      <pc:sldChg chg="modSp mod">
        <pc:chgData name="Kathrine Hemicke Rysgaard" userId="33629d38-663b-4e3d-9d99-1c83ad8e43cf" providerId="ADAL" clId="{E1C1B314-9A56-4322-9134-F8FF6A4A751A}" dt="2024-09-05T10:08:04.608" v="81" actId="20577"/>
        <pc:sldMkLst>
          <pc:docMk/>
          <pc:sldMk cId="3539761137" sldId="3035"/>
        </pc:sldMkLst>
      </pc:sldChg>
      <pc:sldChg chg="modSp mod">
        <pc:chgData name="Kathrine Hemicke Rysgaard" userId="33629d38-663b-4e3d-9d99-1c83ad8e43cf" providerId="ADAL" clId="{E1C1B314-9A56-4322-9134-F8FF6A4A751A}" dt="2024-08-26T09:21:42.083" v="73" actId="1076"/>
        <pc:sldMkLst>
          <pc:docMk/>
          <pc:sldMk cId="374414941" sldId="3090"/>
        </pc:sldMkLst>
      </pc:sldChg>
      <pc:sldChg chg="modSp">
        <pc:chgData name="Kathrine Hemicke Rysgaard" userId="33629d38-663b-4e3d-9d99-1c83ad8e43cf" providerId="ADAL" clId="{E1C1B314-9A56-4322-9134-F8FF6A4A751A}" dt="2024-08-26T09:21:58.407" v="74" actId="20577"/>
        <pc:sldMkLst>
          <pc:docMk/>
          <pc:sldMk cId="2251996343" sldId="3108"/>
        </pc:sldMkLst>
      </pc:sldChg>
    </pc:docChg>
  </pc:docChgLst>
  <pc:docChgLst>
    <pc:chgData name="Christian Hollemann Pedersen" userId="6f30a598-b08d-4755-976a-a0633ccb118b" providerId="ADAL" clId="{CD7A5E4A-158D-4235-A83B-A7964A279F8C}"/>
    <pc:docChg chg="undo custSel delSld modSld">
      <pc:chgData name="Christian Hollemann Pedersen" userId="6f30a598-b08d-4755-976a-a0633ccb118b" providerId="ADAL" clId="{CD7A5E4A-158D-4235-A83B-A7964A279F8C}" dt="2024-12-18T14:47:22.489" v="403" actId="14100"/>
      <pc:docMkLst>
        <pc:docMk/>
      </pc:docMkLst>
      <pc:sldChg chg="modSp mod">
        <pc:chgData name="Christian Hollemann Pedersen" userId="6f30a598-b08d-4755-976a-a0633ccb118b" providerId="ADAL" clId="{CD7A5E4A-158D-4235-A83B-A7964A279F8C}" dt="2024-12-16T12:35:18.084" v="149" actId="6549"/>
        <pc:sldMkLst>
          <pc:docMk/>
          <pc:sldMk cId="544341714" sldId="734"/>
        </pc:sldMkLst>
      </pc:sldChg>
      <pc:sldChg chg="modSp mod">
        <pc:chgData name="Christian Hollemann Pedersen" userId="6f30a598-b08d-4755-976a-a0633ccb118b" providerId="ADAL" clId="{CD7A5E4A-158D-4235-A83B-A7964A279F8C}" dt="2024-12-18T14:47:22.489" v="403" actId="14100"/>
        <pc:sldMkLst>
          <pc:docMk/>
          <pc:sldMk cId="796209216" sldId="740"/>
        </pc:sldMkLst>
      </pc:sldChg>
      <pc:sldChg chg="modSp mod">
        <pc:chgData name="Christian Hollemann Pedersen" userId="6f30a598-b08d-4755-976a-a0633ccb118b" providerId="ADAL" clId="{CD7A5E4A-158D-4235-A83B-A7964A279F8C}" dt="2024-12-16T13:01:40.890" v="286" actId="20577"/>
        <pc:sldMkLst>
          <pc:docMk/>
          <pc:sldMk cId="621385954" sldId="817"/>
        </pc:sldMkLst>
      </pc:sldChg>
      <pc:sldChg chg="modSp mod">
        <pc:chgData name="Christian Hollemann Pedersen" userId="6f30a598-b08d-4755-976a-a0633ccb118b" providerId="ADAL" clId="{CD7A5E4A-158D-4235-A83B-A7964A279F8C}" dt="2024-12-16T12:34:27.576" v="144" actId="20577"/>
        <pc:sldMkLst>
          <pc:docMk/>
          <pc:sldMk cId="3539761137" sldId="3035"/>
        </pc:sldMkLst>
      </pc:sldChg>
      <pc:sldChg chg="modSp mod">
        <pc:chgData name="Christian Hollemann Pedersen" userId="6f30a598-b08d-4755-976a-a0633ccb118b" providerId="ADAL" clId="{CD7A5E4A-158D-4235-A83B-A7964A279F8C}" dt="2024-12-16T12:33:03.939" v="135" actId="20577"/>
        <pc:sldMkLst>
          <pc:docMk/>
          <pc:sldMk cId="2108998027" sldId="3051"/>
        </pc:sldMkLst>
      </pc:sldChg>
      <pc:sldChg chg="modSp mod">
        <pc:chgData name="Christian Hollemann Pedersen" userId="6f30a598-b08d-4755-976a-a0633ccb118b" providerId="ADAL" clId="{CD7A5E4A-158D-4235-A83B-A7964A279F8C}" dt="2024-12-16T12:50:47.891" v="156" actId="20577"/>
        <pc:sldMkLst>
          <pc:docMk/>
          <pc:sldMk cId="1485483362" sldId="3059"/>
        </pc:sldMkLst>
      </pc:sldChg>
      <pc:sldChg chg="modSp mod">
        <pc:chgData name="Christian Hollemann Pedersen" userId="6f30a598-b08d-4755-976a-a0633ccb118b" providerId="ADAL" clId="{CD7A5E4A-158D-4235-A83B-A7964A279F8C}" dt="2024-12-16T12:56:50.850" v="262" actId="403"/>
        <pc:sldMkLst>
          <pc:docMk/>
          <pc:sldMk cId="3409382894" sldId="3076"/>
        </pc:sldMkLst>
      </pc:sldChg>
      <pc:sldChg chg="addSp delSp modSp mod">
        <pc:chgData name="Christian Hollemann Pedersen" userId="6f30a598-b08d-4755-976a-a0633ccb118b" providerId="ADAL" clId="{CD7A5E4A-158D-4235-A83B-A7964A279F8C}" dt="2024-12-18T13:26:01.962" v="377" actId="403"/>
        <pc:sldMkLst>
          <pc:docMk/>
          <pc:sldMk cId="3420642336" sldId="3086"/>
        </pc:sldMkLst>
      </pc:sldChg>
      <pc:sldChg chg="modSp mod">
        <pc:chgData name="Christian Hollemann Pedersen" userId="6f30a598-b08d-4755-976a-a0633ccb118b" providerId="ADAL" clId="{CD7A5E4A-158D-4235-A83B-A7964A279F8C}" dt="2024-12-16T12:50:04.576" v="151" actId="20577"/>
        <pc:sldMkLst>
          <pc:docMk/>
          <pc:sldMk cId="1068273079" sldId="3091"/>
        </pc:sldMkLst>
      </pc:sldChg>
      <pc:sldChg chg="delSp modSp del mod">
        <pc:chgData name="Christian Hollemann Pedersen" userId="6f30a598-b08d-4755-976a-a0633ccb118b" providerId="ADAL" clId="{CD7A5E4A-158D-4235-A83B-A7964A279F8C}" dt="2024-12-18T13:20:30.581" v="327" actId="47"/>
        <pc:sldMkLst>
          <pc:docMk/>
          <pc:sldMk cId="1184010902" sldId="3095"/>
        </pc:sldMkLst>
      </pc:sldChg>
      <pc:sldChg chg="modSp mod">
        <pc:chgData name="Christian Hollemann Pedersen" userId="6f30a598-b08d-4755-976a-a0633ccb118b" providerId="ADAL" clId="{CD7A5E4A-158D-4235-A83B-A7964A279F8C}" dt="2024-12-16T12:50:10.749" v="154" actId="20577"/>
        <pc:sldMkLst>
          <pc:docMk/>
          <pc:sldMk cId="3150905604" sldId="3097"/>
        </pc:sldMkLst>
      </pc:sldChg>
      <pc:sldChg chg="addSp delSp modSp mod">
        <pc:chgData name="Christian Hollemann Pedersen" userId="6f30a598-b08d-4755-976a-a0633ccb118b" providerId="ADAL" clId="{CD7A5E4A-158D-4235-A83B-A7964A279F8C}" dt="2024-12-18T13:23:44.048" v="368" actId="20577"/>
        <pc:sldMkLst>
          <pc:docMk/>
          <pc:sldMk cId="2383697871" sldId="3119"/>
        </pc:sldMkLst>
      </pc:sldChg>
      <pc:sldChg chg="modSp mod">
        <pc:chgData name="Christian Hollemann Pedersen" userId="6f30a598-b08d-4755-976a-a0633ccb118b" providerId="ADAL" clId="{CD7A5E4A-158D-4235-A83B-A7964A279F8C}" dt="2024-12-16T12:53:17.049" v="157" actId="13926"/>
        <pc:sldMkLst>
          <pc:docMk/>
          <pc:sldMk cId="1093536126" sldId="3120"/>
        </pc:sldMkLst>
      </pc:sldChg>
    </pc:docChg>
  </pc:docChgLst>
  <pc:docChgLst>
    <pc:chgData name="Louise Søegaard" userId="7d5b8e60-711e-4f6b-83e9-81a9c3611b85" providerId="ADAL" clId="{9E007D1E-3038-4CE0-B042-11B7882DAA27}"/>
    <pc:docChg chg="undo custSel modSld">
      <pc:chgData name="Louise Søegaard" userId="7d5b8e60-711e-4f6b-83e9-81a9c3611b85" providerId="ADAL" clId="{9E007D1E-3038-4CE0-B042-11B7882DAA27}" dt="2024-11-20T10:23:24.322" v="37" actId="2711"/>
      <pc:docMkLst>
        <pc:docMk/>
      </pc:docMkLst>
      <pc:sldChg chg="modNotesTx">
        <pc:chgData name="Louise Søegaard" userId="7d5b8e60-711e-4f6b-83e9-81a9c3611b85" providerId="ADAL" clId="{9E007D1E-3038-4CE0-B042-11B7882DAA27}" dt="2024-11-20T10:20:41.723" v="2" actId="2711"/>
        <pc:sldMkLst>
          <pc:docMk/>
          <pc:sldMk cId="3798856261" sldId="658"/>
        </pc:sldMkLst>
      </pc:sldChg>
      <pc:sldChg chg="modNotesTx">
        <pc:chgData name="Louise Søegaard" userId="7d5b8e60-711e-4f6b-83e9-81a9c3611b85" providerId="ADAL" clId="{9E007D1E-3038-4CE0-B042-11B7882DAA27}" dt="2024-11-20T10:23:24.322" v="37" actId="2711"/>
        <pc:sldMkLst>
          <pc:docMk/>
          <pc:sldMk cId="3595620144" sldId="729"/>
        </pc:sldMkLst>
      </pc:sldChg>
      <pc:sldChg chg="modNotesTx">
        <pc:chgData name="Louise Søegaard" userId="7d5b8e60-711e-4f6b-83e9-81a9c3611b85" providerId="ADAL" clId="{9E007D1E-3038-4CE0-B042-11B7882DAA27}" dt="2024-11-20T10:21:08.231" v="6" actId="2711"/>
        <pc:sldMkLst>
          <pc:docMk/>
          <pc:sldMk cId="544341714" sldId="734"/>
        </pc:sldMkLst>
      </pc:sldChg>
      <pc:sldChg chg="modNotesTx">
        <pc:chgData name="Louise Søegaard" userId="7d5b8e60-711e-4f6b-83e9-81a9c3611b85" providerId="ADAL" clId="{9E007D1E-3038-4CE0-B042-11B7882DAA27}" dt="2024-11-20T10:20:36.668" v="1" actId="255"/>
        <pc:sldMkLst>
          <pc:docMk/>
          <pc:sldMk cId="796209216" sldId="740"/>
        </pc:sldMkLst>
      </pc:sldChg>
      <pc:sldChg chg="modNotesTx">
        <pc:chgData name="Louise Søegaard" userId="7d5b8e60-711e-4f6b-83e9-81a9c3611b85" providerId="ADAL" clId="{9E007D1E-3038-4CE0-B042-11B7882DAA27}" dt="2024-11-20T10:21:00.701" v="5" actId="255"/>
        <pc:sldMkLst>
          <pc:docMk/>
          <pc:sldMk cId="2288266606" sldId="797"/>
        </pc:sldMkLst>
      </pc:sldChg>
      <pc:sldChg chg="modNotesTx">
        <pc:chgData name="Louise Søegaard" userId="7d5b8e60-711e-4f6b-83e9-81a9c3611b85" providerId="ADAL" clId="{9E007D1E-3038-4CE0-B042-11B7882DAA27}" dt="2024-11-20T10:21:34.431" v="12" actId="2711"/>
        <pc:sldMkLst>
          <pc:docMk/>
          <pc:sldMk cId="4028845023" sldId="3034"/>
        </pc:sldMkLst>
      </pc:sldChg>
      <pc:sldChg chg="modNotesTx">
        <pc:chgData name="Louise Søegaard" userId="7d5b8e60-711e-4f6b-83e9-81a9c3611b85" providerId="ADAL" clId="{9E007D1E-3038-4CE0-B042-11B7882DAA27}" dt="2024-11-20T10:20:55.716" v="4" actId="255"/>
        <pc:sldMkLst>
          <pc:docMk/>
          <pc:sldMk cId="3539761137" sldId="3035"/>
        </pc:sldMkLst>
      </pc:sldChg>
      <pc:sldChg chg="modNotesTx">
        <pc:chgData name="Louise Søegaard" userId="7d5b8e60-711e-4f6b-83e9-81a9c3611b85" providerId="ADAL" clId="{9E007D1E-3038-4CE0-B042-11B7882DAA27}" dt="2024-11-20T10:21:51.187" v="16" actId="2711"/>
        <pc:sldMkLst>
          <pc:docMk/>
          <pc:sldMk cId="1750890949" sldId="3039"/>
        </pc:sldMkLst>
      </pc:sldChg>
      <pc:sldChg chg="modNotesTx">
        <pc:chgData name="Louise Søegaard" userId="7d5b8e60-711e-4f6b-83e9-81a9c3611b85" providerId="ADAL" clId="{9E007D1E-3038-4CE0-B042-11B7882DAA27}" dt="2024-11-20T10:22:56.055" v="31" actId="255"/>
        <pc:sldMkLst>
          <pc:docMk/>
          <pc:sldMk cId="3381372475" sldId="3043"/>
        </pc:sldMkLst>
      </pc:sldChg>
      <pc:sldChg chg="modNotesTx">
        <pc:chgData name="Louise Søegaard" userId="7d5b8e60-711e-4f6b-83e9-81a9c3611b85" providerId="ADAL" clId="{9E007D1E-3038-4CE0-B042-11B7882DAA27}" dt="2024-11-20T10:20:47.828" v="3" actId="255"/>
        <pc:sldMkLst>
          <pc:docMk/>
          <pc:sldMk cId="2108998027" sldId="3051"/>
        </pc:sldMkLst>
      </pc:sldChg>
      <pc:sldChg chg="modNotesTx">
        <pc:chgData name="Louise Søegaard" userId="7d5b8e60-711e-4f6b-83e9-81a9c3611b85" providerId="ADAL" clId="{9E007D1E-3038-4CE0-B042-11B7882DAA27}" dt="2024-11-20T10:21:27.141" v="10" actId="255"/>
        <pc:sldMkLst>
          <pc:docMk/>
          <pc:sldMk cId="2893979376" sldId="3052"/>
        </pc:sldMkLst>
      </pc:sldChg>
      <pc:sldChg chg="modNotesTx">
        <pc:chgData name="Louise Søegaard" userId="7d5b8e60-711e-4f6b-83e9-81a9c3611b85" providerId="ADAL" clId="{9E007D1E-3038-4CE0-B042-11B7882DAA27}" dt="2024-11-20T10:21:13.427" v="7" actId="255"/>
        <pc:sldMkLst>
          <pc:docMk/>
          <pc:sldMk cId="1170164552" sldId="3062"/>
        </pc:sldMkLst>
      </pc:sldChg>
      <pc:sldChg chg="modNotesTx">
        <pc:chgData name="Louise Søegaard" userId="7d5b8e60-711e-4f6b-83e9-81a9c3611b85" providerId="ADAL" clId="{9E007D1E-3038-4CE0-B042-11B7882DAA27}" dt="2024-11-20T10:22:07.887" v="20" actId="2711"/>
        <pc:sldMkLst>
          <pc:docMk/>
          <pc:sldMk cId="3967909842" sldId="3063"/>
        </pc:sldMkLst>
      </pc:sldChg>
      <pc:sldChg chg="modNotesTx">
        <pc:chgData name="Louise Søegaard" userId="7d5b8e60-711e-4f6b-83e9-81a9c3611b85" providerId="ADAL" clId="{9E007D1E-3038-4CE0-B042-11B7882DAA27}" dt="2024-11-20T10:21:42.710" v="14" actId="2711"/>
        <pc:sldMkLst>
          <pc:docMk/>
          <pc:sldMk cId="3226523212" sldId="3084"/>
        </pc:sldMkLst>
      </pc:sldChg>
      <pc:sldChg chg="modNotesTx">
        <pc:chgData name="Louise Søegaard" userId="7d5b8e60-711e-4f6b-83e9-81a9c3611b85" providerId="ADAL" clId="{9E007D1E-3038-4CE0-B042-11B7882DAA27}" dt="2024-11-20T10:22:40.263" v="28" actId="2711"/>
        <pc:sldMkLst>
          <pc:docMk/>
          <pc:sldMk cId="3420642336" sldId="3086"/>
        </pc:sldMkLst>
      </pc:sldChg>
      <pc:sldChg chg="modNotesTx">
        <pc:chgData name="Louise Søegaard" userId="7d5b8e60-711e-4f6b-83e9-81a9c3611b85" providerId="ADAL" clId="{9E007D1E-3038-4CE0-B042-11B7882DAA27}" dt="2024-11-20T10:22:00.718" v="18" actId="255"/>
        <pc:sldMkLst>
          <pc:docMk/>
          <pc:sldMk cId="374414941" sldId="3090"/>
        </pc:sldMkLst>
      </pc:sldChg>
      <pc:sldChg chg="modNotesTx">
        <pc:chgData name="Louise Søegaard" userId="7d5b8e60-711e-4f6b-83e9-81a9c3611b85" providerId="ADAL" clId="{9E007D1E-3038-4CE0-B042-11B7882DAA27}" dt="2024-11-20T10:23:03.785" v="33" actId="2711"/>
        <pc:sldMkLst>
          <pc:docMk/>
          <pc:sldMk cId="1068273079" sldId="3091"/>
        </pc:sldMkLst>
      </pc:sldChg>
      <pc:sldChg chg="modNotesTx">
        <pc:chgData name="Louise Søegaard" userId="7d5b8e60-711e-4f6b-83e9-81a9c3611b85" providerId="ADAL" clId="{9E007D1E-3038-4CE0-B042-11B7882DAA27}" dt="2024-11-20T10:23:17.388" v="35" actId="255"/>
        <pc:sldMkLst>
          <pc:docMk/>
          <pc:sldMk cId="3150905604" sldId="3097"/>
        </pc:sldMkLst>
      </pc:sldChg>
      <pc:sldChg chg="modNotesTx">
        <pc:chgData name="Louise Søegaard" userId="7d5b8e60-711e-4f6b-83e9-81a9c3611b85" providerId="ADAL" clId="{9E007D1E-3038-4CE0-B042-11B7882DAA27}" dt="2024-11-20T10:22:50.127" v="30" actId="255"/>
        <pc:sldMkLst>
          <pc:docMk/>
          <pc:sldMk cId="2251996343" sldId="3108"/>
        </pc:sldMkLst>
      </pc:sldChg>
      <pc:sldChg chg="modNotesTx">
        <pc:chgData name="Louise Søegaard" userId="7d5b8e60-711e-4f6b-83e9-81a9c3611b85" providerId="ADAL" clId="{9E007D1E-3038-4CE0-B042-11B7882DAA27}" dt="2024-11-20T10:22:15.779" v="22" actId="255"/>
        <pc:sldMkLst>
          <pc:docMk/>
          <pc:sldMk cId="1860621356" sldId="3111"/>
        </pc:sldMkLst>
      </pc:sldChg>
      <pc:sldChg chg="modNotesTx">
        <pc:chgData name="Louise Søegaard" userId="7d5b8e60-711e-4f6b-83e9-81a9c3611b85" providerId="ADAL" clId="{9E007D1E-3038-4CE0-B042-11B7882DAA27}" dt="2024-11-20T10:22:30.725" v="26" actId="255"/>
        <pc:sldMkLst>
          <pc:docMk/>
          <pc:sldMk cId="1771874874" sldId="3112"/>
        </pc:sldMkLst>
      </pc:sldChg>
      <pc:sldChg chg="modNotesTx">
        <pc:chgData name="Louise Søegaard" userId="7d5b8e60-711e-4f6b-83e9-81a9c3611b85" providerId="ADAL" clId="{9E007D1E-3038-4CE0-B042-11B7882DAA27}" dt="2024-11-20T10:21:22.058" v="9" actId="255"/>
        <pc:sldMkLst>
          <pc:docMk/>
          <pc:sldMk cId="2124197240" sldId="3118"/>
        </pc:sldMkLst>
      </pc:sldChg>
    </pc:docChg>
  </pc:docChgLst>
  <pc:docChgLst>
    <pc:chgData name="Christian Hollemann Pedersen" userId="6f30a598-b08d-4755-976a-a0633ccb118b" providerId="ADAL" clId="{03224711-76A3-4C2A-90D8-8F8CD6AD8D69}"/>
    <pc:docChg chg="custSel addSld delSld modSld sldOrd">
      <pc:chgData name="Christian Hollemann Pedersen" userId="6f30a598-b08d-4755-976a-a0633ccb118b" providerId="ADAL" clId="{03224711-76A3-4C2A-90D8-8F8CD6AD8D69}" dt="2024-11-11T15:10:46.835" v="63" actId="6549"/>
      <pc:docMkLst>
        <pc:docMk/>
      </pc:docMkLst>
      <pc:sldChg chg="del">
        <pc:chgData name="Christian Hollemann Pedersen" userId="6f30a598-b08d-4755-976a-a0633ccb118b" providerId="ADAL" clId="{03224711-76A3-4C2A-90D8-8F8CD6AD8D69}" dt="2024-11-05T14:22:42.441" v="8" actId="47"/>
        <pc:sldMkLst>
          <pc:docMk/>
          <pc:sldMk cId="4176392821" sldId="816"/>
        </pc:sldMkLst>
      </pc:sldChg>
      <pc:sldChg chg="modSp mod ord">
        <pc:chgData name="Christian Hollemann Pedersen" userId="6f30a598-b08d-4755-976a-a0633ccb118b" providerId="ADAL" clId="{03224711-76A3-4C2A-90D8-8F8CD6AD8D69}" dt="2024-11-05T14:23:10.554" v="24" actId="20577"/>
        <pc:sldMkLst>
          <pc:docMk/>
          <pc:sldMk cId="621385954" sldId="817"/>
        </pc:sldMkLst>
      </pc:sldChg>
      <pc:sldChg chg="del">
        <pc:chgData name="Christian Hollemann Pedersen" userId="6f30a598-b08d-4755-976a-a0633ccb118b" providerId="ADAL" clId="{03224711-76A3-4C2A-90D8-8F8CD6AD8D69}" dt="2024-11-05T14:22:33.721" v="6" actId="47"/>
        <pc:sldMkLst>
          <pc:docMk/>
          <pc:sldMk cId="3316499567" sldId="845"/>
        </pc:sldMkLst>
      </pc:sldChg>
      <pc:sldChg chg="del">
        <pc:chgData name="Christian Hollemann Pedersen" userId="6f30a598-b08d-4755-976a-a0633ccb118b" providerId="ADAL" clId="{03224711-76A3-4C2A-90D8-8F8CD6AD8D69}" dt="2024-11-04T08:59:32.105" v="1" actId="47"/>
        <pc:sldMkLst>
          <pc:docMk/>
          <pc:sldMk cId="1387597093" sldId="3067"/>
        </pc:sldMkLst>
      </pc:sldChg>
      <pc:sldChg chg="modSp mod">
        <pc:chgData name="Christian Hollemann Pedersen" userId="6f30a598-b08d-4755-976a-a0633ccb118b" providerId="ADAL" clId="{03224711-76A3-4C2A-90D8-8F8CD6AD8D69}" dt="2024-11-05T14:22:38.254" v="7"/>
        <pc:sldMkLst>
          <pc:docMk/>
          <pc:sldMk cId="4029958343" sldId="3102"/>
        </pc:sldMkLst>
      </pc:sldChg>
      <pc:sldChg chg="del">
        <pc:chgData name="Christian Hollemann Pedersen" userId="6f30a598-b08d-4755-976a-a0633ccb118b" providerId="ADAL" clId="{03224711-76A3-4C2A-90D8-8F8CD6AD8D69}" dt="2024-11-04T09:02:35.100" v="5" actId="47"/>
        <pc:sldMkLst>
          <pc:docMk/>
          <pc:sldMk cId="3626575259" sldId="3105"/>
        </pc:sldMkLst>
      </pc:sldChg>
      <pc:sldChg chg="del">
        <pc:chgData name="Christian Hollemann Pedersen" userId="6f30a598-b08d-4755-976a-a0633ccb118b" providerId="ADAL" clId="{03224711-76A3-4C2A-90D8-8F8CD6AD8D69}" dt="2024-11-04T09:02:17.569" v="3" actId="47"/>
        <pc:sldMkLst>
          <pc:docMk/>
          <pc:sldMk cId="37719435" sldId="3110"/>
        </pc:sldMkLst>
      </pc:sldChg>
      <pc:sldChg chg="modSp mod">
        <pc:chgData name="Christian Hollemann Pedersen" userId="6f30a598-b08d-4755-976a-a0633ccb118b" providerId="ADAL" clId="{03224711-76A3-4C2A-90D8-8F8CD6AD8D69}" dt="2024-11-11T15:10:46.835" v="63" actId="6549"/>
        <pc:sldMkLst>
          <pc:docMk/>
          <pc:sldMk cId="404612993" sldId="3115"/>
        </pc:sldMkLst>
      </pc:sldChg>
      <pc:sldChg chg="add">
        <pc:chgData name="Christian Hollemann Pedersen" userId="6f30a598-b08d-4755-976a-a0633ccb118b" providerId="ADAL" clId="{03224711-76A3-4C2A-90D8-8F8CD6AD8D69}" dt="2024-11-04T08:59:28.773" v="0"/>
        <pc:sldMkLst>
          <pc:docMk/>
          <pc:sldMk cId="2124197240" sldId="3118"/>
        </pc:sldMkLst>
      </pc:sldChg>
      <pc:sldChg chg="add">
        <pc:chgData name="Christian Hollemann Pedersen" userId="6f30a598-b08d-4755-976a-a0633ccb118b" providerId="ADAL" clId="{03224711-76A3-4C2A-90D8-8F8CD6AD8D69}" dt="2024-11-04T09:02:04.342" v="2"/>
        <pc:sldMkLst>
          <pc:docMk/>
          <pc:sldMk cId="2383697871" sldId="3119"/>
        </pc:sldMkLst>
      </pc:sldChg>
      <pc:sldChg chg="add">
        <pc:chgData name="Christian Hollemann Pedersen" userId="6f30a598-b08d-4755-976a-a0633ccb118b" providerId="ADAL" clId="{03224711-76A3-4C2A-90D8-8F8CD6AD8D69}" dt="2024-11-04T09:02:31.722" v="4"/>
        <pc:sldMkLst>
          <pc:docMk/>
          <pc:sldMk cId="1093536126" sldId="312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Samarbejde%20og%20f&#230;llesskab/00.%20Baggrundsdokumenter/Figurer_Samarbejde_og_f&#230;llesska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32599E"/>
              </a:solidFill>
              <a:ln>
                <a:noFill/>
              </a:ln>
              <a:effectLst/>
            </c:spPr>
            <c:extLst>
              <c:ext xmlns:c16="http://schemas.microsoft.com/office/drawing/2014/chart" uri="{C3380CC4-5D6E-409C-BE32-E72D297353CC}">
                <c16:uniqueId val="{00000001-45EC-4541-A99A-356343F9C0A7}"/>
              </c:ext>
            </c:extLst>
          </c:dPt>
          <c:dPt>
            <c:idx val="1"/>
            <c:invertIfNegative val="0"/>
            <c:bubble3D val="0"/>
            <c:spPr>
              <a:solidFill>
                <a:srgbClr val="82A1D8"/>
              </a:solidFill>
              <a:ln>
                <a:noFill/>
              </a:ln>
              <a:effectLst/>
            </c:spPr>
            <c:extLst>
              <c:ext xmlns:c16="http://schemas.microsoft.com/office/drawing/2014/chart" uri="{C3380CC4-5D6E-409C-BE32-E72D297353CC}">
                <c16:uniqueId val="{00000003-45EC-4541-A99A-356343F9C0A7}"/>
              </c:ext>
            </c:extLst>
          </c:dPt>
          <c:dPt>
            <c:idx val="2"/>
            <c:invertIfNegative val="0"/>
            <c:bubble3D val="0"/>
            <c:spPr>
              <a:solidFill>
                <a:srgbClr val="73CFCB"/>
              </a:solidFill>
              <a:ln>
                <a:noFill/>
              </a:ln>
              <a:effectLst/>
            </c:spPr>
            <c:extLst>
              <c:ext xmlns:c16="http://schemas.microsoft.com/office/drawing/2014/chart" uri="{C3380CC4-5D6E-409C-BE32-E72D297353CC}">
                <c16:uniqueId val="{00000005-45EC-4541-A99A-356343F9C0A7}"/>
              </c:ext>
            </c:extLst>
          </c:dPt>
          <c:dPt>
            <c:idx val="3"/>
            <c:invertIfNegative val="0"/>
            <c:bubble3D val="0"/>
            <c:spPr>
              <a:solidFill>
                <a:srgbClr val="359D98"/>
              </a:solidFill>
              <a:ln>
                <a:noFill/>
              </a:ln>
              <a:effectLst/>
            </c:spPr>
            <c:extLst>
              <c:ext xmlns:c16="http://schemas.microsoft.com/office/drawing/2014/chart" uri="{C3380CC4-5D6E-409C-BE32-E72D297353CC}">
                <c16:uniqueId val="{00000007-45EC-4541-A99A-356343F9C0A7}"/>
              </c:ext>
            </c:extLst>
          </c:dPt>
          <c:dPt>
            <c:idx val="4"/>
            <c:invertIfNegative val="0"/>
            <c:bubble3D val="0"/>
            <c:spPr>
              <a:solidFill>
                <a:srgbClr val="297A77"/>
              </a:solidFill>
              <a:ln>
                <a:noFill/>
              </a:ln>
              <a:effectLst/>
            </c:spPr>
            <c:extLst>
              <c:ext xmlns:c16="http://schemas.microsoft.com/office/drawing/2014/chart" uri="{C3380CC4-5D6E-409C-BE32-E72D297353CC}">
                <c16:uniqueId val="{00000009-45EC-4541-A99A-356343F9C0A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'Ark1'!$A$4:$A$8</c:f>
              <c:strCache>
                <c:ptCount val="5"/>
                <c:pt idx="0">
                  <c:v>Meget uenig</c:v>
                </c:pt>
                <c:pt idx="1">
                  <c:v>Uenig</c:v>
                </c:pt>
                <c:pt idx="2">
                  <c:v>Hverken enig eller uenig</c:v>
                </c:pt>
                <c:pt idx="3">
                  <c:v>Enig</c:v>
                </c:pt>
                <c:pt idx="4">
                  <c:v>Meget enig</c:v>
                </c:pt>
              </c:strCache>
            </c:strRef>
          </c:cat>
          <c:val>
            <c:numRef>
              <c:f>'Ark1'!$B$4:$B$8</c:f>
              <c:numCache>
                <c:formatCode>General</c:formatCode>
                <c:ptCount val="5"/>
                <c:pt idx="2">
                  <c:v>5</c:v>
                </c:pt>
                <c:pt idx="3">
                  <c:v>53</c:v>
                </c:pt>
                <c:pt idx="4">
                  <c:v>42</c:v>
                </c:pt>
              </c:numCache>
            </c:numRef>
          </c:val>
          <c:extLst>
            <c:ext xmlns:c16="http://schemas.microsoft.com/office/drawing/2014/chart" uri="{C3380CC4-5D6E-409C-BE32-E72D297353CC}">
              <c16:uniqueId val="{0000000A-45EC-4541-A99A-356343F9C0A7}"/>
            </c:ext>
          </c:extLst>
        </c:ser>
        <c:dLbls>
          <c:showLegendKey val="0"/>
          <c:showVal val="0"/>
          <c:showCatName val="0"/>
          <c:showSerName val="0"/>
          <c:showPercent val="0"/>
          <c:showBubbleSize val="0"/>
        </c:dLbls>
        <c:gapWidth val="182"/>
        <c:axId val="1871680464"/>
        <c:axId val="1871686704"/>
      </c:barChart>
      <c:catAx>
        <c:axId val="187168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71686704"/>
        <c:crosses val="autoZero"/>
        <c:auto val="1"/>
        <c:lblAlgn val="ctr"/>
        <c:lblOffset val="100"/>
        <c:noMultiLvlLbl val="0"/>
      </c:catAx>
      <c:valAx>
        <c:axId val="187168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8716804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D369-4B34-BB54-E5D612D69F66}"/>
              </c:ext>
            </c:extLst>
          </c:dPt>
          <c:dPt>
            <c:idx val="1"/>
            <c:invertIfNegative val="0"/>
            <c:bubble3D val="0"/>
            <c:spPr>
              <a:solidFill>
                <a:srgbClr val="359D98"/>
              </a:solidFill>
              <a:ln>
                <a:noFill/>
              </a:ln>
              <a:effectLst/>
            </c:spPr>
            <c:extLst>
              <c:ext xmlns:c16="http://schemas.microsoft.com/office/drawing/2014/chart" uri="{C3380CC4-5D6E-409C-BE32-E72D297353CC}">
                <c16:uniqueId val="{00000003-D369-4B34-BB54-E5D612D69F66}"/>
              </c:ext>
            </c:extLst>
          </c:dPt>
          <c:dPt>
            <c:idx val="2"/>
            <c:invertIfNegative val="0"/>
            <c:bubble3D val="0"/>
            <c:spPr>
              <a:solidFill>
                <a:srgbClr val="73CFCB"/>
              </a:solidFill>
              <a:ln>
                <a:noFill/>
              </a:ln>
              <a:effectLst/>
            </c:spPr>
            <c:extLst>
              <c:ext xmlns:c16="http://schemas.microsoft.com/office/drawing/2014/chart" uri="{C3380CC4-5D6E-409C-BE32-E72D297353CC}">
                <c16:uniqueId val="{00000005-D369-4B34-BB54-E5D612D69F66}"/>
              </c:ext>
            </c:extLst>
          </c:dPt>
          <c:dPt>
            <c:idx val="3"/>
            <c:invertIfNegative val="0"/>
            <c:bubble3D val="0"/>
            <c:spPr>
              <a:solidFill>
                <a:srgbClr val="82A1D8"/>
              </a:solidFill>
              <a:ln>
                <a:noFill/>
              </a:ln>
              <a:effectLst/>
            </c:spPr>
            <c:extLst>
              <c:ext xmlns:c16="http://schemas.microsoft.com/office/drawing/2014/chart" uri="{C3380CC4-5D6E-409C-BE32-E72D297353CC}">
                <c16:uniqueId val="{00000007-D369-4B34-BB54-E5D612D69F66}"/>
              </c:ext>
            </c:extLst>
          </c:dPt>
          <c:dPt>
            <c:idx val="4"/>
            <c:invertIfNegative val="0"/>
            <c:bubble3D val="0"/>
            <c:spPr>
              <a:solidFill>
                <a:srgbClr val="32599E"/>
              </a:solidFill>
              <a:ln>
                <a:noFill/>
              </a:ln>
              <a:effectLst/>
            </c:spPr>
            <c:extLst>
              <c:ext xmlns:c16="http://schemas.microsoft.com/office/drawing/2014/chart" uri="{C3380CC4-5D6E-409C-BE32-E72D297353CC}">
                <c16:uniqueId val="{00000009-D369-4B34-BB54-E5D612D69F6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'Ark1'!$A$174:$A$178</c:f>
              <c:strCache>
                <c:ptCount val="5"/>
                <c:pt idx="0">
                  <c:v>I meget høj grad</c:v>
                </c:pt>
                <c:pt idx="1">
                  <c:v>I høj grad</c:v>
                </c:pt>
                <c:pt idx="2">
                  <c:v>I nogen grad</c:v>
                </c:pt>
                <c:pt idx="3">
                  <c:v>I lav grad</c:v>
                </c:pt>
                <c:pt idx="4">
                  <c:v>I  meget lav grad</c:v>
                </c:pt>
              </c:strCache>
            </c:strRef>
          </c:cat>
          <c:val>
            <c:numRef>
              <c:f>'Ark1'!$B$174:$B$178</c:f>
              <c:numCache>
                <c:formatCode>General</c:formatCode>
                <c:ptCount val="5"/>
                <c:pt idx="0">
                  <c:v>32</c:v>
                </c:pt>
                <c:pt idx="1">
                  <c:v>47</c:v>
                </c:pt>
                <c:pt idx="2">
                  <c:v>16</c:v>
                </c:pt>
                <c:pt idx="3">
                  <c:v>5</c:v>
                </c:pt>
              </c:numCache>
            </c:numRef>
          </c:val>
          <c:extLst>
            <c:ext xmlns:c16="http://schemas.microsoft.com/office/drawing/2014/chart" uri="{C3380CC4-5D6E-409C-BE32-E72D297353CC}">
              <c16:uniqueId val="{0000000A-D369-4B34-BB54-E5D612D69F66}"/>
            </c:ext>
          </c:extLst>
        </c:ser>
        <c:dLbls>
          <c:dLblPos val="outEnd"/>
          <c:showLegendKey val="0"/>
          <c:showVal val="1"/>
          <c:showCatName val="0"/>
          <c:showSerName val="0"/>
          <c:showPercent val="0"/>
          <c:showBubbleSize val="0"/>
        </c:dLbls>
        <c:gapWidth val="219"/>
        <c:overlap val="-27"/>
        <c:axId val="311393360"/>
        <c:axId val="311378000"/>
      </c:barChart>
      <c:catAx>
        <c:axId val="31139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311378000"/>
        <c:crosses val="autoZero"/>
        <c:auto val="1"/>
        <c:lblAlgn val="ctr"/>
        <c:lblOffset val="100"/>
        <c:noMultiLvlLbl val="0"/>
      </c:catAx>
      <c:valAx>
        <c:axId val="31137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311393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'Ark1'!$A$197</c:f>
              <c:strCache>
                <c:ptCount val="1"/>
                <c:pt idx="0">
                  <c:v>I meget høj grad</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'Ark1'!$B$197:$F$197</c:f>
              <c:numCache>
                <c:formatCode>General</c:formatCode>
                <c:ptCount val="5"/>
                <c:pt idx="0">
                  <c:v>16</c:v>
                </c:pt>
                <c:pt idx="1">
                  <c:v>32</c:v>
                </c:pt>
                <c:pt idx="2">
                  <c:v>16</c:v>
                </c:pt>
                <c:pt idx="3">
                  <c:v>16</c:v>
                </c:pt>
              </c:numCache>
            </c:numRef>
          </c:val>
          <c:extLst>
            <c:ext xmlns:c16="http://schemas.microsoft.com/office/drawing/2014/chart" uri="{C3380CC4-5D6E-409C-BE32-E72D297353CC}">
              <c16:uniqueId val="{00000000-1FB6-4183-9FB5-7973F7F534DC}"/>
            </c:ext>
          </c:extLst>
        </c:ser>
        <c:ser>
          <c:idx val="1"/>
          <c:order val="1"/>
          <c:tx>
            <c:strRef>
              <c:f>'Ark1'!$A$198</c:f>
              <c:strCache>
                <c:ptCount val="1"/>
                <c:pt idx="0">
                  <c:v>I høj grad</c:v>
                </c:pt>
              </c:strCache>
            </c:strRef>
          </c:tx>
          <c:spPr>
            <a:solidFill>
              <a:srgbClr val="359D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'Ark1'!$B$198:$F$198</c:f>
              <c:numCache>
                <c:formatCode>General</c:formatCode>
                <c:ptCount val="5"/>
                <c:pt idx="0">
                  <c:v>32</c:v>
                </c:pt>
                <c:pt idx="1">
                  <c:v>53</c:v>
                </c:pt>
                <c:pt idx="2">
                  <c:v>53</c:v>
                </c:pt>
                <c:pt idx="3">
                  <c:v>37</c:v>
                </c:pt>
              </c:numCache>
            </c:numRef>
          </c:val>
          <c:extLst>
            <c:ext xmlns:c16="http://schemas.microsoft.com/office/drawing/2014/chart" uri="{C3380CC4-5D6E-409C-BE32-E72D297353CC}">
              <c16:uniqueId val="{00000001-1FB6-4183-9FB5-7973F7F534DC}"/>
            </c:ext>
          </c:extLst>
        </c:ser>
        <c:ser>
          <c:idx val="2"/>
          <c:order val="2"/>
          <c:tx>
            <c:strRef>
              <c:f>'Ark1'!$A$199</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'Ark1'!$B$199:$F$199</c:f>
              <c:numCache>
                <c:formatCode>General</c:formatCode>
                <c:ptCount val="5"/>
                <c:pt idx="0">
                  <c:v>47</c:v>
                </c:pt>
                <c:pt idx="1">
                  <c:v>16</c:v>
                </c:pt>
                <c:pt idx="2">
                  <c:v>32</c:v>
                </c:pt>
                <c:pt idx="3">
                  <c:v>26</c:v>
                </c:pt>
              </c:numCache>
            </c:numRef>
          </c:val>
          <c:extLst>
            <c:ext xmlns:c16="http://schemas.microsoft.com/office/drawing/2014/chart" uri="{C3380CC4-5D6E-409C-BE32-E72D297353CC}">
              <c16:uniqueId val="{00000002-1FB6-4183-9FB5-7973F7F534DC}"/>
            </c:ext>
          </c:extLst>
        </c:ser>
        <c:ser>
          <c:idx val="3"/>
          <c:order val="3"/>
          <c:tx>
            <c:strRef>
              <c:f>'Ark1'!$A$200</c:f>
              <c:strCache>
                <c:ptCount val="1"/>
                <c:pt idx="0">
                  <c:v>I lav grad </c:v>
                </c:pt>
              </c:strCache>
            </c:strRef>
          </c:tx>
          <c:spPr>
            <a:solidFill>
              <a:srgbClr val="82A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'Ark1'!$B$200:$F$200</c:f>
              <c:numCache>
                <c:formatCode>General</c:formatCode>
                <c:ptCount val="5"/>
                <c:pt idx="0">
                  <c:v>5</c:v>
                </c:pt>
                <c:pt idx="3">
                  <c:v>21</c:v>
                </c:pt>
              </c:numCache>
            </c:numRef>
          </c:val>
          <c:extLst>
            <c:ext xmlns:c16="http://schemas.microsoft.com/office/drawing/2014/chart" uri="{C3380CC4-5D6E-409C-BE32-E72D297353CC}">
              <c16:uniqueId val="{00000003-1FB6-4183-9FB5-7973F7F534DC}"/>
            </c:ext>
          </c:extLst>
        </c:ser>
        <c:ser>
          <c:idx val="4"/>
          <c:order val="4"/>
          <c:tx>
            <c:strRef>
              <c:f>'Ark1'!$A$201</c:f>
              <c:strCache>
                <c:ptCount val="1"/>
                <c:pt idx="0">
                  <c:v>I meget lav grad </c:v>
                </c:pt>
              </c:strCache>
            </c:strRef>
          </c:tx>
          <c:spPr>
            <a:solidFill>
              <a:srgbClr val="3259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'Ark1'!$B$196:$F$196</c:f>
              <c:strCache>
                <c:ptCount val="4"/>
                <c:pt idx="0">
                  <c:v>Klyngemøder</c:v>
                </c:pt>
                <c:pt idx="1">
                  <c:v>Supervision</c:v>
                </c:pt>
                <c:pt idx="2">
                  <c:v>DGE-grupper</c:v>
                </c:pt>
                <c:pt idx="3">
                  <c:v>Lægekurser </c:v>
                </c:pt>
              </c:strCache>
            </c:strRef>
          </c:cat>
          <c:val>
            <c:numRef>
              <c:f>'Ark1'!$B$201:$F$201</c:f>
              <c:numCache>
                <c:formatCode>General</c:formatCode>
                <c:ptCount val="5"/>
              </c:numCache>
            </c:numRef>
          </c:val>
          <c:extLst>
            <c:ext xmlns:c16="http://schemas.microsoft.com/office/drawing/2014/chart" uri="{C3380CC4-5D6E-409C-BE32-E72D297353CC}">
              <c16:uniqueId val="{00000004-1FB6-4183-9FB5-7973F7F534DC}"/>
            </c:ext>
          </c:extLst>
        </c:ser>
        <c:dLbls>
          <c:showLegendKey val="0"/>
          <c:showVal val="0"/>
          <c:showCatName val="0"/>
          <c:showSerName val="0"/>
          <c:showPercent val="0"/>
          <c:showBubbleSize val="0"/>
        </c:dLbls>
        <c:gapWidth val="150"/>
        <c:overlap val="100"/>
        <c:axId val="297679664"/>
        <c:axId val="297678704"/>
      </c:barChart>
      <c:catAx>
        <c:axId val="29767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97678704"/>
        <c:crosses val="autoZero"/>
        <c:auto val="1"/>
        <c:lblAlgn val="ctr"/>
        <c:lblOffset val="100"/>
        <c:noMultiLvlLbl val="0"/>
      </c:catAx>
      <c:valAx>
        <c:axId val="297678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976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30388400386216E-2"/>
          <c:y val="0.18526065708856868"/>
          <c:w val="0.87873544918204138"/>
          <c:h val="0.59881255989693949"/>
        </c:manualLayout>
      </c:layout>
      <c:barChart>
        <c:barDir val="bar"/>
        <c:grouping val="percentStacked"/>
        <c:varyColors val="0"/>
        <c:ser>
          <c:idx val="0"/>
          <c:order val="0"/>
          <c:tx>
            <c:strRef>
              <c:f>'Ark1'!$C$25</c:f>
              <c:strCache>
                <c:ptCount val="1"/>
                <c:pt idx="0">
                  <c:v>I meget høj grad </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'Ark1'!$C$26:$C$29</c:f>
              <c:numCache>
                <c:formatCode>General</c:formatCode>
                <c:ptCount val="4"/>
                <c:pt idx="0">
                  <c:v>21</c:v>
                </c:pt>
                <c:pt idx="1">
                  <c:v>32</c:v>
                </c:pt>
                <c:pt idx="2">
                  <c:v>11</c:v>
                </c:pt>
                <c:pt idx="3">
                  <c:v>26</c:v>
                </c:pt>
              </c:numCache>
            </c:numRef>
          </c:val>
          <c:extLst>
            <c:ext xmlns:c16="http://schemas.microsoft.com/office/drawing/2014/chart" uri="{C3380CC4-5D6E-409C-BE32-E72D297353CC}">
              <c16:uniqueId val="{00000000-1421-4129-83F1-E89CF59F98FC}"/>
            </c:ext>
          </c:extLst>
        </c:ser>
        <c:ser>
          <c:idx val="1"/>
          <c:order val="1"/>
          <c:tx>
            <c:strRef>
              <c:f>'Ark1'!$D$25</c:f>
              <c:strCache>
                <c:ptCount val="1"/>
                <c:pt idx="0">
                  <c:v>I høj grad </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'Ark1'!$D$26:$D$29</c:f>
              <c:numCache>
                <c:formatCode>General</c:formatCode>
                <c:ptCount val="4"/>
                <c:pt idx="0">
                  <c:v>32</c:v>
                </c:pt>
                <c:pt idx="1">
                  <c:v>26</c:v>
                </c:pt>
                <c:pt idx="2">
                  <c:v>47</c:v>
                </c:pt>
                <c:pt idx="3">
                  <c:v>11</c:v>
                </c:pt>
              </c:numCache>
            </c:numRef>
          </c:val>
          <c:extLst>
            <c:ext xmlns:c16="http://schemas.microsoft.com/office/drawing/2014/chart" uri="{C3380CC4-5D6E-409C-BE32-E72D297353CC}">
              <c16:uniqueId val="{00000001-1421-4129-83F1-E89CF59F98FC}"/>
            </c:ext>
          </c:extLst>
        </c:ser>
        <c:ser>
          <c:idx val="2"/>
          <c:order val="2"/>
          <c:tx>
            <c:strRef>
              <c:f>'Ark1'!$E$25</c:f>
              <c:strCache>
                <c:ptCount val="1"/>
                <c:pt idx="0">
                  <c:v>I nogen grad</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'Ark1'!$E$26:$E$29</c:f>
              <c:numCache>
                <c:formatCode>General</c:formatCode>
                <c:ptCount val="4"/>
                <c:pt idx="0">
                  <c:v>42</c:v>
                </c:pt>
                <c:pt idx="1">
                  <c:v>37</c:v>
                </c:pt>
                <c:pt idx="2">
                  <c:v>42</c:v>
                </c:pt>
                <c:pt idx="3">
                  <c:v>58</c:v>
                </c:pt>
              </c:numCache>
            </c:numRef>
          </c:val>
          <c:extLst>
            <c:ext xmlns:c16="http://schemas.microsoft.com/office/drawing/2014/chart" uri="{C3380CC4-5D6E-409C-BE32-E72D297353CC}">
              <c16:uniqueId val="{00000002-1421-4129-83F1-E89CF59F98FC}"/>
            </c:ext>
          </c:extLst>
        </c:ser>
        <c:ser>
          <c:idx val="3"/>
          <c:order val="3"/>
          <c:tx>
            <c:strRef>
              <c:f>'Ark1'!$F$25</c:f>
              <c:strCache>
                <c:ptCount val="1"/>
                <c:pt idx="0">
                  <c:v>I lav grad</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'Ark1'!$F$26:$F$29</c:f>
              <c:numCache>
                <c:formatCode>General</c:formatCode>
                <c:ptCount val="4"/>
                <c:pt idx="0">
                  <c:v>5</c:v>
                </c:pt>
                <c:pt idx="3">
                  <c:v>5</c:v>
                </c:pt>
              </c:numCache>
            </c:numRef>
          </c:val>
          <c:extLst>
            <c:ext xmlns:c16="http://schemas.microsoft.com/office/drawing/2014/chart" uri="{C3380CC4-5D6E-409C-BE32-E72D297353CC}">
              <c16:uniqueId val="{00000003-1421-4129-83F1-E89CF59F98FC}"/>
            </c:ext>
          </c:extLst>
        </c:ser>
        <c:ser>
          <c:idx val="4"/>
          <c:order val="4"/>
          <c:tx>
            <c:strRef>
              <c:f>'Ark1'!$G$25</c:f>
              <c:strCache>
                <c:ptCount val="1"/>
                <c:pt idx="0">
                  <c:v>I meget lav grad</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'Ark1'!$A$26:$B$29</c:f>
              <c:strCache>
                <c:ptCount val="4"/>
                <c:pt idx="0">
                  <c:v>Faglig ledelse</c:v>
                </c:pt>
                <c:pt idx="1">
                  <c:v>Personaleledelse  </c:v>
                </c:pt>
                <c:pt idx="2">
                  <c:v>Driftsledelse</c:v>
                </c:pt>
                <c:pt idx="3">
                  <c:v>Strategisk ledelse</c:v>
                </c:pt>
              </c:strCache>
            </c:strRef>
          </c:cat>
          <c:val>
            <c:numRef>
              <c:f>'Ark1'!$G$26:$G$29</c:f>
              <c:numCache>
                <c:formatCode>General</c:formatCode>
                <c:ptCount val="4"/>
                <c:pt idx="1">
                  <c:v>5</c:v>
                </c:pt>
              </c:numCache>
            </c:numRef>
          </c:val>
          <c:extLst>
            <c:ext xmlns:c16="http://schemas.microsoft.com/office/drawing/2014/chart" uri="{C3380CC4-5D6E-409C-BE32-E72D297353CC}">
              <c16:uniqueId val="{00000004-1421-4129-83F1-E89CF59F98FC}"/>
            </c:ext>
          </c:extLst>
        </c:ser>
        <c:dLbls>
          <c:showLegendKey val="0"/>
          <c:showVal val="0"/>
          <c:showCatName val="0"/>
          <c:showSerName val="0"/>
          <c:showPercent val="0"/>
          <c:showBubbleSize val="0"/>
        </c:dLbls>
        <c:gapWidth val="150"/>
        <c:overlap val="100"/>
        <c:axId val="1557514511"/>
        <c:axId val="1557509231"/>
      </c:barChart>
      <c:catAx>
        <c:axId val="1557514511"/>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57509231"/>
        <c:crosses val="autoZero"/>
        <c:auto val="1"/>
        <c:lblAlgn val="ctr"/>
        <c:lblOffset val="100"/>
        <c:noMultiLvlLbl val="0"/>
      </c:catAx>
      <c:valAx>
        <c:axId val="1557509231"/>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5751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'Ark1'!$B$43</c:f>
              <c:strCache>
                <c:ptCount val="1"/>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3942-4182-A799-9279A19679E0}"/>
              </c:ext>
            </c:extLst>
          </c:dPt>
          <c:dPt>
            <c:idx val="1"/>
            <c:invertIfNegative val="0"/>
            <c:bubble3D val="0"/>
            <c:spPr>
              <a:solidFill>
                <a:srgbClr val="359D98"/>
              </a:solidFill>
              <a:ln>
                <a:noFill/>
              </a:ln>
              <a:effectLst/>
            </c:spPr>
            <c:extLst>
              <c:ext xmlns:c16="http://schemas.microsoft.com/office/drawing/2014/chart" uri="{C3380CC4-5D6E-409C-BE32-E72D297353CC}">
                <c16:uniqueId val="{00000003-3942-4182-A799-9279A19679E0}"/>
              </c:ext>
            </c:extLst>
          </c:dPt>
          <c:dPt>
            <c:idx val="2"/>
            <c:invertIfNegative val="0"/>
            <c:bubble3D val="0"/>
            <c:spPr>
              <a:solidFill>
                <a:srgbClr val="73CFCB"/>
              </a:solidFill>
              <a:ln>
                <a:noFill/>
              </a:ln>
              <a:effectLst/>
            </c:spPr>
            <c:extLst>
              <c:ext xmlns:c16="http://schemas.microsoft.com/office/drawing/2014/chart" uri="{C3380CC4-5D6E-409C-BE32-E72D297353CC}">
                <c16:uniqueId val="{00000005-3942-4182-A799-9279A19679E0}"/>
              </c:ext>
            </c:extLst>
          </c:dPt>
          <c:dPt>
            <c:idx val="3"/>
            <c:invertIfNegative val="0"/>
            <c:bubble3D val="0"/>
            <c:spPr>
              <a:solidFill>
                <a:srgbClr val="82A1D8"/>
              </a:solidFill>
              <a:ln>
                <a:noFill/>
              </a:ln>
              <a:effectLst/>
            </c:spPr>
            <c:extLst>
              <c:ext xmlns:c16="http://schemas.microsoft.com/office/drawing/2014/chart" uri="{C3380CC4-5D6E-409C-BE32-E72D297353CC}">
                <c16:uniqueId val="{00000007-3942-4182-A799-9279A19679E0}"/>
              </c:ext>
            </c:extLst>
          </c:dPt>
          <c:dPt>
            <c:idx val="4"/>
            <c:invertIfNegative val="0"/>
            <c:bubble3D val="0"/>
            <c:spPr>
              <a:solidFill>
                <a:srgbClr val="32599E"/>
              </a:solidFill>
              <a:ln>
                <a:noFill/>
              </a:ln>
              <a:effectLst/>
            </c:spPr>
            <c:extLst>
              <c:ext xmlns:c16="http://schemas.microsoft.com/office/drawing/2014/chart" uri="{C3380CC4-5D6E-409C-BE32-E72D297353CC}">
                <c16:uniqueId val="{00000009-3942-4182-A799-9279A19679E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'Ark1'!$A$44:$A$48</c:f>
              <c:strCache>
                <c:ptCount val="5"/>
                <c:pt idx="0">
                  <c:v>I meget høj grad</c:v>
                </c:pt>
                <c:pt idx="1">
                  <c:v>I høj grad</c:v>
                </c:pt>
                <c:pt idx="2">
                  <c:v>I nogen grad</c:v>
                </c:pt>
                <c:pt idx="3">
                  <c:v>I lav grad</c:v>
                </c:pt>
                <c:pt idx="4">
                  <c:v>I meget lav grad</c:v>
                </c:pt>
              </c:strCache>
            </c:strRef>
          </c:cat>
          <c:val>
            <c:numRef>
              <c:f>'Ark1'!$B$44:$B$48</c:f>
              <c:numCache>
                <c:formatCode>General</c:formatCode>
                <c:ptCount val="5"/>
                <c:pt idx="0">
                  <c:v>32</c:v>
                </c:pt>
                <c:pt idx="1">
                  <c:v>26</c:v>
                </c:pt>
                <c:pt idx="2">
                  <c:v>42</c:v>
                </c:pt>
              </c:numCache>
            </c:numRef>
          </c:val>
          <c:extLst>
            <c:ext xmlns:c16="http://schemas.microsoft.com/office/drawing/2014/chart" uri="{C3380CC4-5D6E-409C-BE32-E72D297353CC}">
              <c16:uniqueId val="{0000000A-3942-4182-A799-9279A19679E0}"/>
            </c:ext>
          </c:extLst>
        </c:ser>
        <c:dLbls>
          <c:showLegendKey val="0"/>
          <c:showVal val="0"/>
          <c:showCatName val="0"/>
          <c:showSerName val="0"/>
          <c:showPercent val="0"/>
          <c:showBubbleSize val="0"/>
        </c:dLbls>
        <c:gapWidth val="219"/>
        <c:overlap val="-27"/>
        <c:axId val="150482495"/>
        <c:axId val="238044959"/>
      </c:barChart>
      <c:catAx>
        <c:axId val="15048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38044959"/>
        <c:crosses val="autoZero"/>
        <c:auto val="1"/>
        <c:lblAlgn val="ctr"/>
        <c:lblOffset val="100"/>
        <c:noMultiLvlLbl val="0"/>
      </c:catAx>
      <c:valAx>
        <c:axId val="238044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0482495"/>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'Ark1'!$C$66</c:f>
              <c:strCache>
                <c:ptCount val="1"/>
                <c:pt idx="0">
                  <c:v>Kortere lægemøder (&lt; 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64B9-496F-B64D-13FC3766C31E}"/>
              </c:ext>
            </c:extLst>
          </c:dPt>
          <c:dPt>
            <c:idx val="1"/>
            <c:invertIfNegative val="0"/>
            <c:bubble3D val="0"/>
            <c:spPr>
              <a:solidFill>
                <a:srgbClr val="359D98"/>
              </a:solidFill>
              <a:ln>
                <a:noFill/>
              </a:ln>
              <a:effectLst/>
            </c:spPr>
            <c:extLst>
              <c:ext xmlns:c16="http://schemas.microsoft.com/office/drawing/2014/chart" uri="{C3380CC4-5D6E-409C-BE32-E72D297353CC}">
                <c16:uniqueId val="{00000003-64B9-496F-B64D-13FC3766C31E}"/>
              </c:ext>
            </c:extLst>
          </c:dPt>
          <c:dPt>
            <c:idx val="3"/>
            <c:invertIfNegative val="0"/>
            <c:bubble3D val="0"/>
            <c:spPr>
              <a:solidFill>
                <a:srgbClr val="73CFCB"/>
              </a:solidFill>
              <a:ln>
                <a:noFill/>
              </a:ln>
              <a:effectLst/>
            </c:spPr>
            <c:extLst>
              <c:ext xmlns:c16="http://schemas.microsoft.com/office/drawing/2014/chart" uri="{C3380CC4-5D6E-409C-BE32-E72D297353CC}">
                <c16:uniqueId val="{00000005-64B9-496F-B64D-13FC3766C31E}"/>
              </c:ext>
            </c:extLst>
          </c:dPt>
          <c:dPt>
            <c:idx val="4"/>
            <c:invertIfNegative val="0"/>
            <c:bubble3D val="0"/>
            <c:spPr>
              <a:solidFill>
                <a:srgbClr val="82A1D8"/>
              </a:solidFill>
              <a:ln>
                <a:noFill/>
              </a:ln>
              <a:effectLst/>
            </c:spPr>
            <c:extLst>
              <c:ext xmlns:c16="http://schemas.microsoft.com/office/drawing/2014/chart" uri="{C3380CC4-5D6E-409C-BE32-E72D297353CC}">
                <c16:uniqueId val="{00000007-64B9-496F-B64D-13FC3766C31E}"/>
              </c:ext>
            </c:extLst>
          </c:dPt>
          <c:dPt>
            <c:idx val="5"/>
            <c:invertIfNegative val="0"/>
            <c:bubble3D val="0"/>
            <c:spPr>
              <a:solidFill>
                <a:srgbClr val="32599E"/>
              </a:solidFill>
              <a:ln>
                <a:noFill/>
              </a:ln>
              <a:effectLst/>
            </c:spPr>
            <c:extLst>
              <c:ext xmlns:c16="http://schemas.microsoft.com/office/drawing/2014/chart" uri="{C3380CC4-5D6E-409C-BE32-E72D297353CC}">
                <c16:uniqueId val="{00000009-64B9-496F-B64D-13FC3766C31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'Ark1'!$D$65:$J$65</c:f>
              <c:strCache>
                <c:ptCount val="7"/>
                <c:pt idx="0">
                  <c:v>Dagligt</c:v>
                </c:pt>
                <c:pt idx="1">
                  <c:v>Ugentligt</c:v>
                </c:pt>
                <c:pt idx="2">
                  <c:v>Månedligt</c:v>
                </c:pt>
                <c:pt idx="3">
                  <c:v>Kvartalsvist</c:v>
                </c:pt>
                <c:pt idx="4">
                  <c:v>Halvårligt</c:v>
                </c:pt>
                <c:pt idx="5">
                  <c:v>Årligt</c:v>
                </c:pt>
                <c:pt idx="6">
                  <c:v>Ikke relevant*</c:v>
                </c:pt>
              </c:strCache>
            </c:strRef>
          </c:cat>
          <c:val>
            <c:numRef>
              <c:f>'Ark1'!$D$66:$J$66</c:f>
              <c:numCache>
                <c:formatCode>General</c:formatCode>
                <c:ptCount val="7"/>
                <c:pt idx="0">
                  <c:v>16</c:v>
                </c:pt>
                <c:pt idx="1">
                  <c:v>53</c:v>
                </c:pt>
                <c:pt idx="2">
                  <c:v>21</c:v>
                </c:pt>
                <c:pt idx="3">
                  <c:v>5</c:v>
                </c:pt>
                <c:pt idx="6">
                  <c:v>5</c:v>
                </c:pt>
              </c:numCache>
            </c:numRef>
          </c:val>
          <c:extLst>
            <c:ext xmlns:c16="http://schemas.microsoft.com/office/drawing/2014/chart" uri="{C3380CC4-5D6E-409C-BE32-E72D297353CC}">
              <c16:uniqueId val="{0000000A-64B9-496F-B64D-13FC3766C31E}"/>
            </c:ext>
          </c:extLst>
        </c:ser>
        <c:dLbls>
          <c:dLblPos val="outEnd"/>
          <c:showLegendKey val="0"/>
          <c:showVal val="1"/>
          <c:showCatName val="0"/>
          <c:showSerName val="0"/>
          <c:showPercent val="0"/>
          <c:showBubbleSize val="0"/>
        </c:dLbls>
        <c:gapWidth val="219"/>
        <c:overlap val="-27"/>
        <c:axId val="152642880"/>
        <c:axId val="152643840"/>
      </c:barChart>
      <c:catAx>
        <c:axId val="152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643840"/>
        <c:crosses val="autoZero"/>
        <c:auto val="1"/>
        <c:lblAlgn val="ctr"/>
        <c:lblOffset val="100"/>
        <c:noMultiLvlLbl val="0"/>
      </c:catAx>
      <c:valAx>
        <c:axId val="152643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6428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'Ark1'!$C$72</c:f>
              <c:strCache>
                <c:ptCount val="1"/>
                <c:pt idx="0">
                  <c:v>Længere lægemøder ( &gt;1,5 time)</c:v>
                </c:pt>
              </c:strCache>
            </c:strRef>
          </c:tx>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DA6D-47C8-B98A-2D9505E45221}"/>
              </c:ext>
            </c:extLst>
          </c:dPt>
          <c:dPt>
            <c:idx val="1"/>
            <c:invertIfNegative val="0"/>
            <c:bubble3D val="0"/>
            <c:spPr>
              <a:solidFill>
                <a:srgbClr val="359D98"/>
              </a:solidFill>
              <a:ln>
                <a:noFill/>
              </a:ln>
              <a:effectLst/>
            </c:spPr>
            <c:extLst>
              <c:ext xmlns:c16="http://schemas.microsoft.com/office/drawing/2014/chart" uri="{C3380CC4-5D6E-409C-BE32-E72D297353CC}">
                <c16:uniqueId val="{00000003-DA6D-47C8-B98A-2D9505E45221}"/>
              </c:ext>
            </c:extLst>
          </c:dPt>
          <c:dPt>
            <c:idx val="3"/>
            <c:invertIfNegative val="0"/>
            <c:bubble3D val="0"/>
            <c:spPr>
              <a:solidFill>
                <a:srgbClr val="73CFCB"/>
              </a:solidFill>
              <a:ln>
                <a:noFill/>
              </a:ln>
              <a:effectLst/>
            </c:spPr>
            <c:extLst>
              <c:ext xmlns:c16="http://schemas.microsoft.com/office/drawing/2014/chart" uri="{C3380CC4-5D6E-409C-BE32-E72D297353CC}">
                <c16:uniqueId val="{00000005-DA6D-47C8-B98A-2D9505E45221}"/>
              </c:ext>
            </c:extLst>
          </c:dPt>
          <c:dPt>
            <c:idx val="4"/>
            <c:invertIfNegative val="0"/>
            <c:bubble3D val="0"/>
            <c:spPr>
              <a:solidFill>
                <a:srgbClr val="82A1D8"/>
              </a:solidFill>
              <a:ln>
                <a:noFill/>
              </a:ln>
              <a:effectLst/>
            </c:spPr>
            <c:extLst>
              <c:ext xmlns:c16="http://schemas.microsoft.com/office/drawing/2014/chart" uri="{C3380CC4-5D6E-409C-BE32-E72D297353CC}">
                <c16:uniqueId val="{00000007-DA6D-47C8-B98A-2D9505E45221}"/>
              </c:ext>
            </c:extLst>
          </c:dPt>
          <c:dPt>
            <c:idx val="5"/>
            <c:invertIfNegative val="0"/>
            <c:bubble3D val="0"/>
            <c:spPr>
              <a:solidFill>
                <a:srgbClr val="32599E"/>
              </a:solidFill>
              <a:ln>
                <a:noFill/>
              </a:ln>
              <a:effectLst/>
            </c:spPr>
            <c:extLst>
              <c:ext xmlns:c16="http://schemas.microsoft.com/office/drawing/2014/chart" uri="{C3380CC4-5D6E-409C-BE32-E72D297353CC}">
                <c16:uniqueId val="{00000009-DA6D-47C8-B98A-2D9505E4522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'Ark1'!$D$71:$J$71</c:f>
              <c:strCache>
                <c:ptCount val="7"/>
                <c:pt idx="0">
                  <c:v>Dagligt</c:v>
                </c:pt>
                <c:pt idx="1">
                  <c:v>Ugentligt</c:v>
                </c:pt>
                <c:pt idx="2">
                  <c:v>Månedligt</c:v>
                </c:pt>
                <c:pt idx="3">
                  <c:v>Kvartalsvist</c:v>
                </c:pt>
                <c:pt idx="4">
                  <c:v>Halvårligt</c:v>
                </c:pt>
                <c:pt idx="5">
                  <c:v>Årligt</c:v>
                </c:pt>
                <c:pt idx="6">
                  <c:v>Ikke relevant*</c:v>
                </c:pt>
              </c:strCache>
            </c:strRef>
          </c:cat>
          <c:val>
            <c:numRef>
              <c:f>'Ark1'!$D$72:$J$72</c:f>
              <c:numCache>
                <c:formatCode>General</c:formatCode>
                <c:ptCount val="7"/>
                <c:pt idx="0">
                  <c:v>5</c:v>
                </c:pt>
                <c:pt idx="1">
                  <c:v>11</c:v>
                </c:pt>
                <c:pt idx="2">
                  <c:v>5</c:v>
                </c:pt>
                <c:pt idx="3">
                  <c:v>37</c:v>
                </c:pt>
                <c:pt idx="4">
                  <c:v>11</c:v>
                </c:pt>
                <c:pt idx="5">
                  <c:v>26</c:v>
                </c:pt>
                <c:pt idx="6">
                  <c:v>5</c:v>
                </c:pt>
              </c:numCache>
            </c:numRef>
          </c:val>
          <c:extLst>
            <c:ext xmlns:c16="http://schemas.microsoft.com/office/drawing/2014/chart" uri="{C3380CC4-5D6E-409C-BE32-E72D297353CC}">
              <c16:uniqueId val="{0000000A-DA6D-47C8-B98A-2D9505E45221}"/>
            </c:ext>
          </c:extLst>
        </c:ser>
        <c:dLbls>
          <c:dLblPos val="outEnd"/>
          <c:showLegendKey val="0"/>
          <c:showVal val="1"/>
          <c:showCatName val="0"/>
          <c:showSerName val="0"/>
          <c:showPercent val="0"/>
          <c:showBubbleSize val="0"/>
        </c:dLbls>
        <c:gapWidth val="219"/>
        <c:overlap val="-27"/>
        <c:axId val="400231824"/>
        <c:axId val="400228944"/>
      </c:barChart>
      <c:catAx>
        <c:axId val="4002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00228944"/>
        <c:crosses val="autoZero"/>
        <c:auto val="1"/>
        <c:lblAlgn val="ctr"/>
        <c:lblOffset val="100"/>
        <c:noMultiLvlLbl val="0"/>
      </c:catAx>
      <c:valAx>
        <c:axId val="40022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002318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'Ark1'!$B$89</c:f>
              <c:strCache>
                <c:ptCount val="1"/>
                <c:pt idx="0">
                  <c:v>Dagligt</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'Ark1'!$B$90:$B$94</c:f>
              <c:numCache>
                <c:formatCode>General</c:formatCode>
                <c:ptCount val="5"/>
                <c:pt idx="2">
                  <c:v>42</c:v>
                </c:pt>
                <c:pt idx="3">
                  <c:v>16</c:v>
                </c:pt>
                <c:pt idx="4">
                  <c:v>47</c:v>
                </c:pt>
              </c:numCache>
            </c:numRef>
          </c:val>
          <c:extLst>
            <c:ext xmlns:c16="http://schemas.microsoft.com/office/drawing/2014/chart" uri="{C3380CC4-5D6E-409C-BE32-E72D297353CC}">
              <c16:uniqueId val="{00000000-151E-4ACF-89BB-F7F89063A75D}"/>
            </c:ext>
          </c:extLst>
        </c:ser>
        <c:ser>
          <c:idx val="1"/>
          <c:order val="1"/>
          <c:tx>
            <c:strRef>
              <c:f>'Ark1'!$C$89</c:f>
              <c:strCache>
                <c:ptCount val="1"/>
                <c:pt idx="0">
                  <c:v>Ugentligt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'Ark1'!$C$90:$C$94</c:f>
              <c:numCache>
                <c:formatCode>General</c:formatCode>
                <c:ptCount val="5"/>
                <c:pt idx="1">
                  <c:v>26</c:v>
                </c:pt>
                <c:pt idx="2">
                  <c:v>21</c:v>
                </c:pt>
                <c:pt idx="3">
                  <c:v>5</c:v>
                </c:pt>
                <c:pt idx="4">
                  <c:v>37</c:v>
                </c:pt>
              </c:numCache>
            </c:numRef>
          </c:val>
          <c:extLst>
            <c:ext xmlns:c16="http://schemas.microsoft.com/office/drawing/2014/chart" uri="{C3380CC4-5D6E-409C-BE32-E72D297353CC}">
              <c16:uniqueId val="{00000001-151E-4ACF-89BB-F7F89063A75D}"/>
            </c:ext>
          </c:extLst>
        </c:ser>
        <c:ser>
          <c:idx val="2"/>
          <c:order val="2"/>
          <c:tx>
            <c:strRef>
              <c:f>'Ark1'!$D$89</c:f>
              <c:strCache>
                <c:ptCount val="1"/>
                <c:pt idx="0">
                  <c:v>Månedligt</c:v>
                </c:pt>
              </c:strCache>
            </c:strRef>
          </c:tx>
          <c:spPr>
            <a:solidFill>
              <a:srgbClr val="73CFC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'Ark1'!$D$90:$D$94</c:f>
              <c:numCache>
                <c:formatCode>General</c:formatCode>
                <c:ptCount val="5"/>
                <c:pt idx="1">
                  <c:v>68</c:v>
                </c:pt>
                <c:pt idx="2">
                  <c:v>26</c:v>
                </c:pt>
                <c:pt idx="3">
                  <c:v>21</c:v>
                </c:pt>
                <c:pt idx="4">
                  <c:v>5</c:v>
                </c:pt>
              </c:numCache>
            </c:numRef>
          </c:val>
          <c:extLst>
            <c:ext xmlns:c16="http://schemas.microsoft.com/office/drawing/2014/chart" uri="{C3380CC4-5D6E-409C-BE32-E72D297353CC}">
              <c16:uniqueId val="{00000002-151E-4ACF-89BB-F7F89063A75D}"/>
            </c:ext>
          </c:extLst>
        </c:ser>
        <c:ser>
          <c:idx val="3"/>
          <c:order val="3"/>
          <c:tx>
            <c:strRef>
              <c:f>'Ark1'!$E$89</c:f>
              <c:strCache>
                <c:ptCount val="1"/>
                <c:pt idx="0">
                  <c:v>Kvartalsvist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'Ark1'!$E$90:$E$94</c:f>
              <c:numCache>
                <c:formatCode>General</c:formatCode>
                <c:ptCount val="5"/>
                <c:pt idx="0">
                  <c:v>16</c:v>
                </c:pt>
                <c:pt idx="3">
                  <c:v>37</c:v>
                </c:pt>
              </c:numCache>
            </c:numRef>
          </c:val>
          <c:extLst>
            <c:ext xmlns:c16="http://schemas.microsoft.com/office/drawing/2014/chart" uri="{C3380CC4-5D6E-409C-BE32-E72D297353CC}">
              <c16:uniqueId val="{00000003-151E-4ACF-89BB-F7F89063A75D}"/>
            </c:ext>
          </c:extLst>
        </c:ser>
        <c:ser>
          <c:idx val="4"/>
          <c:order val="4"/>
          <c:tx>
            <c:strRef>
              <c:f>'Ark1'!$F$89</c:f>
              <c:strCache>
                <c:ptCount val="1"/>
                <c:pt idx="0">
                  <c:v>Halvårligt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'Ark1'!$F$90:$F$94</c:f>
              <c:numCache>
                <c:formatCode>General</c:formatCode>
                <c:ptCount val="5"/>
                <c:pt idx="0">
                  <c:v>84</c:v>
                </c:pt>
                <c:pt idx="2">
                  <c:v>5</c:v>
                </c:pt>
                <c:pt idx="3">
                  <c:v>11</c:v>
                </c:pt>
                <c:pt idx="4">
                  <c:v>5</c:v>
                </c:pt>
              </c:numCache>
            </c:numRef>
          </c:val>
          <c:extLst>
            <c:ext xmlns:c16="http://schemas.microsoft.com/office/drawing/2014/chart" uri="{C3380CC4-5D6E-409C-BE32-E72D297353CC}">
              <c16:uniqueId val="{00000004-151E-4ACF-89BB-F7F89063A75D}"/>
            </c:ext>
          </c:extLst>
        </c:ser>
        <c:ser>
          <c:idx val="5"/>
          <c:order val="5"/>
          <c:tx>
            <c:strRef>
              <c:f>'Ark1'!$G$89</c:f>
              <c:strCache>
                <c:ptCount val="1"/>
                <c:pt idx="0">
                  <c:v>Årligt</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'Ark1'!$A$90:$A$94</c:f>
              <c:strCache>
                <c:ptCount val="5"/>
                <c:pt idx="0">
                  <c:v>Sociale arrangementer</c:v>
                </c:pt>
                <c:pt idx="1">
                  <c:v>Personalemøder med dagsorden</c:v>
                </c:pt>
                <c:pt idx="2">
                  <c:v>Supervision af personale</c:v>
                </c:pt>
                <c:pt idx="3">
                  <c:v>Undervisning</c:v>
                </c:pt>
                <c:pt idx="4">
                  <c:v>Korte møder af orienterende karakter</c:v>
                </c:pt>
              </c:strCache>
            </c:strRef>
          </c:cat>
          <c:val>
            <c:numRef>
              <c:f>'Ark1'!$G$90:$G$94</c:f>
              <c:numCache>
                <c:formatCode>General</c:formatCode>
                <c:ptCount val="5"/>
                <c:pt idx="1">
                  <c:v>5</c:v>
                </c:pt>
                <c:pt idx="2">
                  <c:v>5</c:v>
                </c:pt>
                <c:pt idx="3">
                  <c:v>11</c:v>
                </c:pt>
                <c:pt idx="4">
                  <c:v>5</c:v>
                </c:pt>
              </c:numCache>
            </c:numRef>
          </c:val>
          <c:extLst>
            <c:ext xmlns:c16="http://schemas.microsoft.com/office/drawing/2014/chart" uri="{C3380CC4-5D6E-409C-BE32-E72D297353CC}">
              <c16:uniqueId val="{00000005-151E-4ACF-89BB-F7F89063A75D}"/>
            </c:ext>
          </c:extLst>
        </c:ser>
        <c:dLbls>
          <c:showLegendKey val="0"/>
          <c:showVal val="0"/>
          <c:showCatName val="0"/>
          <c:showSerName val="0"/>
          <c:showPercent val="0"/>
          <c:showBubbleSize val="0"/>
        </c:dLbls>
        <c:gapWidth val="150"/>
        <c:overlap val="100"/>
        <c:axId val="410062143"/>
        <c:axId val="410066463"/>
      </c:barChart>
      <c:catAx>
        <c:axId val="410062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0066463"/>
        <c:crosses val="autoZero"/>
        <c:auto val="1"/>
        <c:lblAlgn val="ctr"/>
        <c:lblOffset val="100"/>
        <c:noMultiLvlLbl val="0"/>
      </c:catAx>
      <c:valAx>
        <c:axId val="410066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0062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'Ark1'!$B$116</c:f>
              <c:strCache>
                <c:ptCount val="1"/>
                <c:pt idx="0">
                  <c:v>Ikke skemalagt</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'Ark1'!$B$117:$B$119</c:f>
              <c:numCache>
                <c:formatCode>General</c:formatCode>
                <c:ptCount val="3"/>
                <c:pt idx="0">
                  <c:v>58</c:v>
                </c:pt>
                <c:pt idx="2">
                  <c:v>5</c:v>
                </c:pt>
              </c:numCache>
            </c:numRef>
          </c:val>
          <c:extLst>
            <c:ext xmlns:c16="http://schemas.microsoft.com/office/drawing/2014/chart" uri="{C3380CC4-5D6E-409C-BE32-E72D297353CC}">
              <c16:uniqueId val="{00000000-20A8-42F6-B8A0-F35A1B2F83EB}"/>
            </c:ext>
          </c:extLst>
        </c:ser>
        <c:ser>
          <c:idx val="1"/>
          <c:order val="1"/>
          <c:tx>
            <c:strRef>
              <c:f>'Ark1'!$C$116</c:f>
              <c:strCache>
                <c:ptCount val="1"/>
                <c:pt idx="0">
                  <c:v>Afholdes fleksibelt</c:v>
                </c:pt>
              </c:strCache>
            </c:strRef>
          </c:tx>
          <c:spPr>
            <a:solidFill>
              <a:srgbClr val="359D9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'Ark1'!$C$117:$C$119</c:f>
              <c:numCache>
                <c:formatCode>General</c:formatCode>
                <c:ptCount val="3"/>
                <c:pt idx="0">
                  <c:v>11</c:v>
                </c:pt>
              </c:numCache>
            </c:numRef>
          </c:val>
          <c:extLst>
            <c:ext xmlns:c16="http://schemas.microsoft.com/office/drawing/2014/chart" uri="{C3380CC4-5D6E-409C-BE32-E72D297353CC}">
              <c16:uniqueId val="{00000001-20A8-42F6-B8A0-F35A1B2F83EB}"/>
            </c:ext>
          </c:extLst>
        </c:ser>
        <c:ser>
          <c:idx val="2"/>
          <c:order val="2"/>
          <c:tx>
            <c:strRef>
              <c:f>'Ark1'!$D$116</c:f>
              <c:strCache>
                <c:ptCount val="1"/>
                <c:pt idx="0">
                  <c:v>Skemalagt - ikke alle samtidigt</c:v>
                </c:pt>
              </c:strCache>
            </c:strRef>
          </c:tx>
          <c:spPr>
            <a:solidFill>
              <a:srgbClr val="82A1D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'Ark1'!$D$117:$D$119</c:f>
              <c:numCache>
                <c:formatCode>General</c:formatCode>
                <c:ptCount val="3"/>
                <c:pt idx="0">
                  <c:v>5</c:v>
                </c:pt>
              </c:numCache>
            </c:numRef>
          </c:val>
          <c:extLst>
            <c:ext xmlns:c16="http://schemas.microsoft.com/office/drawing/2014/chart" uri="{C3380CC4-5D6E-409C-BE32-E72D297353CC}">
              <c16:uniqueId val="{00000002-20A8-42F6-B8A0-F35A1B2F83EB}"/>
            </c:ext>
          </c:extLst>
        </c:ser>
        <c:ser>
          <c:idx val="3"/>
          <c:order val="3"/>
          <c:tx>
            <c:strRef>
              <c:f>'Ark1'!$E$116</c:f>
              <c:strCache>
                <c:ptCount val="1"/>
                <c:pt idx="0">
                  <c:v>Skemalagt - alle samtidigt</c:v>
                </c:pt>
              </c:strCache>
            </c:strRef>
          </c:tx>
          <c:spPr>
            <a:solidFill>
              <a:srgbClr val="32599E"/>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'Ark1'!$A$117:$A$119</c:f>
              <c:strCache>
                <c:ptCount val="3"/>
                <c:pt idx="0">
                  <c:v>Eftermiddagspauser</c:v>
                </c:pt>
                <c:pt idx="1">
                  <c:v>Frokostpauser</c:v>
                </c:pt>
                <c:pt idx="2">
                  <c:v>Formiddagspauser</c:v>
                </c:pt>
              </c:strCache>
            </c:strRef>
          </c:cat>
          <c:val>
            <c:numRef>
              <c:f>'Ark1'!$E$117:$E$119</c:f>
              <c:numCache>
                <c:formatCode>General</c:formatCode>
                <c:ptCount val="3"/>
                <c:pt idx="0">
                  <c:v>26</c:v>
                </c:pt>
                <c:pt idx="1">
                  <c:v>100</c:v>
                </c:pt>
                <c:pt idx="2">
                  <c:v>95</c:v>
                </c:pt>
              </c:numCache>
            </c:numRef>
          </c:val>
          <c:extLst>
            <c:ext xmlns:c16="http://schemas.microsoft.com/office/drawing/2014/chart" uri="{C3380CC4-5D6E-409C-BE32-E72D297353CC}">
              <c16:uniqueId val="{00000003-20A8-42F6-B8A0-F35A1B2F83EB}"/>
            </c:ext>
          </c:extLst>
        </c:ser>
        <c:dLbls>
          <c:dLblPos val="ctr"/>
          <c:showLegendKey val="0"/>
          <c:showVal val="1"/>
          <c:showCatName val="0"/>
          <c:showSerName val="0"/>
          <c:showPercent val="0"/>
          <c:showBubbleSize val="0"/>
        </c:dLbls>
        <c:gapWidth val="150"/>
        <c:overlap val="100"/>
        <c:axId val="1560908415"/>
        <c:axId val="1560904095"/>
      </c:barChart>
      <c:catAx>
        <c:axId val="156090841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60904095"/>
        <c:crosses val="autoZero"/>
        <c:auto val="1"/>
        <c:lblAlgn val="ctr"/>
        <c:lblOffset val="100"/>
        <c:noMultiLvlLbl val="0"/>
      </c:catAx>
      <c:valAx>
        <c:axId val="1560904095"/>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crossAx val="1560908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da-DK"/>
        </a:p>
      </c:txPr>
    </c:legend>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'Ark1'!$B$132</c:f>
              <c:strCache>
                <c:ptCount val="1"/>
                <c:pt idx="0">
                  <c:v>Meget uenig </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'Ark1'!$B$133:$B$140</c:f>
              <c:numCache>
                <c:formatCode>General</c:formatCode>
                <c:ptCount val="8"/>
              </c:numCache>
            </c:numRef>
          </c:val>
          <c:extLst>
            <c:ext xmlns:c16="http://schemas.microsoft.com/office/drawing/2014/chart" uri="{C3380CC4-5D6E-409C-BE32-E72D297353CC}">
              <c16:uniqueId val="{00000000-71E0-4FB5-B3F2-B074464E3916}"/>
            </c:ext>
          </c:extLst>
        </c:ser>
        <c:ser>
          <c:idx val="1"/>
          <c:order val="1"/>
          <c:tx>
            <c:strRef>
              <c:f>'Ark1'!$C$132</c:f>
              <c:strCache>
                <c:ptCount val="1"/>
                <c:pt idx="0">
                  <c:v>Uenig</c:v>
                </c:pt>
              </c:strCache>
            </c:strRef>
          </c:tx>
          <c:spPr>
            <a:solidFill>
              <a:srgbClr val="359D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'Ark1'!$C$133:$C$140</c:f>
              <c:numCache>
                <c:formatCode>General</c:formatCode>
                <c:ptCount val="8"/>
                <c:pt idx="1">
                  <c:v>16</c:v>
                </c:pt>
              </c:numCache>
            </c:numRef>
          </c:val>
          <c:extLst>
            <c:ext xmlns:c16="http://schemas.microsoft.com/office/drawing/2014/chart" uri="{C3380CC4-5D6E-409C-BE32-E72D297353CC}">
              <c16:uniqueId val="{00000001-71E0-4FB5-B3F2-B074464E3916}"/>
            </c:ext>
          </c:extLst>
        </c:ser>
        <c:ser>
          <c:idx val="2"/>
          <c:order val="2"/>
          <c:tx>
            <c:strRef>
              <c:f>'Ark1'!$D$132</c:f>
              <c:strCache>
                <c:ptCount val="1"/>
                <c:pt idx="0">
                  <c:v>Hverken eller</c:v>
                </c:pt>
              </c:strCache>
            </c:strRef>
          </c:tx>
          <c:spPr>
            <a:solidFill>
              <a:srgbClr val="73CF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'Ark1'!$D$133:$D$140</c:f>
              <c:numCache>
                <c:formatCode>General</c:formatCode>
                <c:ptCount val="8"/>
                <c:pt idx="0">
                  <c:v>11</c:v>
                </c:pt>
                <c:pt idx="1">
                  <c:v>21</c:v>
                </c:pt>
                <c:pt idx="3">
                  <c:v>26</c:v>
                </c:pt>
                <c:pt idx="5">
                  <c:v>16</c:v>
                </c:pt>
                <c:pt idx="6">
                  <c:v>5</c:v>
                </c:pt>
              </c:numCache>
            </c:numRef>
          </c:val>
          <c:extLst>
            <c:ext xmlns:c16="http://schemas.microsoft.com/office/drawing/2014/chart" uri="{C3380CC4-5D6E-409C-BE32-E72D297353CC}">
              <c16:uniqueId val="{00000002-71E0-4FB5-B3F2-B074464E3916}"/>
            </c:ext>
          </c:extLst>
        </c:ser>
        <c:ser>
          <c:idx val="3"/>
          <c:order val="3"/>
          <c:tx>
            <c:strRef>
              <c:f>'Ark1'!$E$132</c:f>
              <c:strCache>
                <c:ptCount val="1"/>
                <c:pt idx="0">
                  <c:v>Enig</c:v>
                </c:pt>
              </c:strCache>
            </c:strRef>
          </c:tx>
          <c:spPr>
            <a:solidFill>
              <a:srgbClr val="82A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'Ark1'!$E$133:$E$140</c:f>
              <c:numCache>
                <c:formatCode>General</c:formatCode>
                <c:ptCount val="8"/>
                <c:pt idx="0">
                  <c:v>74</c:v>
                </c:pt>
                <c:pt idx="1">
                  <c:v>53</c:v>
                </c:pt>
                <c:pt idx="2">
                  <c:v>42</c:v>
                </c:pt>
                <c:pt idx="3">
                  <c:v>32</c:v>
                </c:pt>
                <c:pt idx="4">
                  <c:v>53</c:v>
                </c:pt>
                <c:pt idx="5">
                  <c:v>58</c:v>
                </c:pt>
                <c:pt idx="6">
                  <c:v>53</c:v>
                </c:pt>
                <c:pt idx="7">
                  <c:v>58</c:v>
                </c:pt>
              </c:numCache>
            </c:numRef>
          </c:val>
          <c:extLst>
            <c:ext xmlns:c16="http://schemas.microsoft.com/office/drawing/2014/chart" uri="{C3380CC4-5D6E-409C-BE32-E72D297353CC}">
              <c16:uniqueId val="{00000003-71E0-4FB5-B3F2-B074464E3916}"/>
            </c:ext>
          </c:extLst>
        </c:ser>
        <c:ser>
          <c:idx val="4"/>
          <c:order val="4"/>
          <c:tx>
            <c:strRef>
              <c:f>'Ark1'!$F$132</c:f>
              <c:strCache>
                <c:ptCount val="1"/>
                <c:pt idx="0">
                  <c:v>Meget enig</c:v>
                </c:pt>
              </c:strCache>
            </c:strRef>
          </c:tx>
          <c:spPr>
            <a:solidFill>
              <a:srgbClr val="32599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'Ark1'!$A$133:$A$140</c:f>
              <c:strCache>
                <c:ptCount val="8"/>
                <c:pt idx="0">
                  <c:v>Giver vi brugbar feedback</c:v>
                </c:pt>
                <c:pt idx="1">
                  <c:v>Fylder brok meget lidt</c:v>
                </c:pt>
                <c:pt idx="2">
                  <c:v>Har vi en god tone</c:v>
                </c:pt>
                <c:pt idx="3">
                  <c:v>Roser og anerkender vi hinanden </c:v>
                </c:pt>
                <c:pt idx="4">
                  <c:v>Prøver vi at lære at vores fejl</c:v>
                </c:pt>
                <c:pt idx="5">
                  <c:v>Er vi gode til at tale om svære emner og løse problemer sammen</c:v>
                </c:pt>
                <c:pt idx="6">
                  <c:v>Hjælper vi hinanden</c:v>
                </c:pt>
                <c:pt idx="7">
                  <c:v>Har vi fokus på trivsel</c:v>
                </c:pt>
              </c:strCache>
            </c:strRef>
          </c:cat>
          <c:val>
            <c:numRef>
              <c:f>'Ark1'!$F$133:$F$140</c:f>
              <c:numCache>
                <c:formatCode>General</c:formatCode>
                <c:ptCount val="8"/>
                <c:pt idx="0">
                  <c:v>16</c:v>
                </c:pt>
                <c:pt idx="1">
                  <c:v>11</c:v>
                </c:pt>
                <c:pt idx="2">
                  <c:v>58</c:v>
                </c:pt>
                <c:pt idx="3">
                  <c:v>42</c:v>
                </c:pt>
                <c:pt idx="4">
                  <c:v>47</c:v>
                </c:pt>
                <c:pt idx="5">
                  <c:v>26</c:v>
                </c:pt>
                <c:pt idx="6">
                  <c:v>42</c:v>
                </c:pt>
                <c:pt idx="7">
                  <c:v>42</c:v>
                </c:pt>
              </c:numCache>
            </c:numRef>
          </c:val>
          <c:extLst>
            <c:ext xmlns:c16="http://schemas.microsoft.com/office/drawing/2014/chart" uri="{C3380CC4-5D6E-409C-BE32-E72D297353CC}">
              <c16:uniqueId val="{00000004-71E0-4FB5-B3F2-B074464E3916}"/>
            </c:ext>
          </c:extLst>
        </c:ser>
        <c:dLbls>
          <c:dLblPos val="ctr"/>
          <c:showLegendKey val="0"/>
          <c:showVal val="1"/>
          <c:showCatName val="0"/>
          <c:showSerName val="0"/>
          <c:showPercent val="0"/>
          <c:showBubbleSize val="0"/>
        </c:dLbls>
        <c:gapWidth val="150"/>
        <c:overlap val="100"/>
        <c:axId val="597882703"/>
        <c:axId val="592463631"/>
      </c:barChart>
      <c:catAx>
        <c:axId val="597882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92463631"/>
        <c:crosses val="autoZero"/>
        <c:auto val="1"/>
        <c:lblAlgn val="ctr"/>
        <c:lblOffset val="100"/>
        <c:noMultiLvlLbl val="0"/>
      </c:catAx>
      <c:valAx>
        <c:axId val="5924636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9788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297A77"/>
              </a:solidFill>
              <a:ln>
                <a:noFill/>
              </a:ln>
              <a:effectLst/>
            </c:spPr>
            <c:extLst>
              <c:ext xmlns:c16="http://schemas.microsoft.com/office/drawing/2014/chart" uri="{C3380CC4-5D6E-409C-BE32-E72D297353CC}">
                <c16:uniqueId val="{00000001-07BC-416A-AF93-41266FCCE911}"/>
              </c:ext>
            </c:extLst>
          </c:dPt>
          <c:dPt>
            <c:idx val="1"/>
            <c:invertIfNegative val="0"/>
            <c:bubble3D val="0"/>
            <c:spPr>
              <a:solidFill>
                <a:srgbClr val="359D98"/>
              </a:solidFill>
              <a:ln>
                <a:noFill/>
              </a:ln>
              <a:effectLst/>
            </c:spPr>
            <c:extLst>
              <c:ext xmlns:c16="http://schemas.microsoft.com/office/drawing/2014/chart" uri="{C3380CC4-5D6E-409C-BE32-E72D297353CC}">
                <c16:uniqueId val="{00000003-07BC-416A-AF93-41266FCCE911}"/>
              </c:ext>
            </c:extLst>
          </c:dPt>
          <c:dPt>
            <c:idx val="2"/>
            <c:invertIfNegative val="0"/>
            <c:bubble3D val="0"/>
            <c:spPr>
              <a:solidFill>
                <a:srgbClr val="73CFCB"/>
              </a:solidFill>
              <a:ln>
                <a:noFill/>
              </a:ln>
              <a:effectLst/>
            </c:spPr>
            <c:extLst>
              <c:ext xmlns:c16="http://schemas.microsoft.com/office/drawing/2014/chart" uri="{C3380CC4-5D6E-409C-BE32-E72D297353CC}">
                <c16:uniqueId val="{00000005-07BC-416A-AF93-41266FCCE911}"/>
              </c:ext>
            </c:extLst>
          </c:dPt>
          <c:dPt>
            <c:idx val="3"/>
            <c:invertIfNegative val="0"/>
            <c:bubble3D val="0"/>
            <c:spPr>
              <a:solidFill>
                <a:srgbClr val="82A1D8"/>
              </a:solidFill>
              <a:ln>
                <a:noFill/>
              </a:ln>
              <a:effectLst/>
            </c:spPr>
            <c:extLst>
              <c:ext xmlns:c16="http://schemas.microsoft.com/office/drawing/2014/chart" uri="{C3380CC4-5D6E-409C-BE32-E72D297353CC}">
                <c16:uniqueId val="{00000007-07BC-416A-AF93-41266FCCE911}"/>
              </c:ext>
            </c:extLst>
          </c:dPt>
          <c:dPt>
            <c:idx val="4"/>
            <c:invertIfNegative val="0"/>
            <c:bubble3D val="0"/>
            <c:spPr>
              <a:solidFill>
                <a:srgbClr val="32599E"/>
              </a:solidFill>
              <a:ln>
                <a:noFill/>
              </a:ln>
              <a:effectLst/>
            </c:spPr>
            <c:extLst>
              <c:ext xmlns:c16="http://schemas.microsoft.com/office/drawing/2014/chart" uri="{C3380CC4-5D6E-409C-BE32-E72D297353CC}">
                <c16:uniqueId val="{00000009-07BC-416A-AF93-41266FCCE91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'Ark1'!$A$155:$A$159</c:f>
              <c:strCache>
                <c:ptCount val="5"/>
                <c:pt idx="0">
                  <c:v>I meget høj grad</c:v>
                </c:pt>
                <c:pt idx="1">
                  <c:v>I høj grad</c:v>
                </c:pt>
                <c:pt idx="2">
                  <c:v>I nogen grad</c:v>
                </c:pt>
                <c:pt idx="3">
                  <c:v>I lav grad</c:v>
                </c:pt>
                <c:pt idx="4">
                  <c:v>I meget lav grad</c:v>
                </c:pt>
              </c:strCache>
            </c:strRef>
          </c:cat>
          <c:val>
            <c:numRef>
              <c:f>'Ark1'!$B$155:$B$159</c:f>
              <c:numCache>
                <c:formatCode>General</c:formatCode>
                <c:ptCount val="5"/>
                <c:pt idx="0">
                  <c:v>42</c:v>
                </c:pt>
                <c:pt idx="1">
                  <c:v>37</c:v>
                </c:pt>
                <c:pt idx="2">
                  <c:v>21</c:v>
                </c:pt>
              </c:numCache>
            </c:numRef>
          </c:val>
          <c:extLst>
            <c:ext xmlns:c16="http://schemas.microsoft.com/office/drawing/2014/chart" uri="{C3380CC4-5D6E-409C-BE32-E72D297353CC}">
              <c16:uniqueId val="{0000000A-07BC-416A-AF93-41266FCCE911}"/>
            </c:ext>
          </c:extLst>
        </c:ser>
        <c:dLbls>
          <c:dLblPos val="outEnd"/>
          <c:showLegendKey val="0"/>
          <c:showVal val="1"/>
          <c:showCatName val="0"/>
          <c:showSerName val="0"/>
          <c:showPercent val="0"/>
          <c:showBubbleSize val="0"/>
        </c:dLbls>
        <c:gapWidth val="219"/>
        <c:overlap val="-27"/>
        <c:axId val="416908832"/>
        <c:axId val="416909312"/>
      </c:barChart>
      <c:catAx>
        <c:axId val="41690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6909312"/>
        <c:crosses val="autoZero"/>
        <c:auto val="1"/>
        <c:lblAlgn val="ctr"/>
        <c:lblOffset val="100"/>
        <c:noMultiLvlLbl val="0"/>
      </c:catAx>
      <c:valAx>
        <c:axId val="41690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41690883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795DFBE-7319-499F-AF8E-9B1E00468A2B}" type="datetimeFigureOut">
              <a:rPr lang="da-DK" smtClean="0"/>
              <a:t>10-06-2025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C97A3FF-0202-4D9A-A60D-54849139AD9E}" type="slidenum">
              <a:rPr lang="da-DK" smtClean="0"/>
              <a:t>‹nr.›</a:t>
            </a:fld>
            <a:endParaRPr lang="da-DK"/>
          </a:p>
        </p:txBody>
      </p:sp>
    </p:spTree>
    <p:extLst>
      <p:ext uri="{BB962C8B-B14F-4D97-AF65-F5344CB8AC3E}">
        <p14:creationId xmlns:p14="http://schemas.microsoft.com/office/powerpoint/2010/main" val="308366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Forberedelse inden klyngemødet starter </a:t>
            </a:r>
            <a:endParaRPr lang="da-DK" sz="1200" dirty="0">
              <a:effectLst/>
              <a:latin typeface="+mn-lt"/>
              <a:ea typeface="Times New Roman" panose="02020603050405020304" pitchFamily="18" charset="0"/>
            </a:endParaRPr>
          </a:p>
          <a:p>
            <a:pPr>
              <a:lnSpc>
                <a:spcPct val="107000"/>
              </a:lnSpc>
              <a:spcAft>
                <a:spcPts val="800"/>
              </a:spcAft>
            </a:pPr>
            <a:r>
              <a:rPr lang="da-DK" sz="1200" dirty="0">
                <a:effectLst/>
                <a:latin typeface="+mn-lt"/>
                <a:ea typeface="Times New Roman" panose="02020603050405020304" pitchFamily="18" charset="0"/>
              </a:rPr>
              <a:t>Sørg for at mødet foregår i et rum, der er egnet til gruppearbejde. Husk </a:t>
            </a:r>
            <a:r>
              <a:rPr lang="da-DK" sz="1200" dirty="0" err="1">
                <a:effectLst/>
                <a:latin typeface="+mn-lt"/>
                <a:ea typeface="Times New Roman" panose="02020603050405020304" pitchFamily="18" charset="0"/>
              </a:rPr>
              <a:t>powerpoint</a:t>
            </a:r>
            <a:r>
              <a:rPr lang="da-DK" sz="1200" dirty="0">
                <a:effectLst/>
                <a:latin typeface="+mn-lt"/>
                <a:ea typeface="Times New Roman" panose="02020603050405020304" pitchFamily="18" charset="0"/>
              </a:rPr>
              <a:t>-projektor og skriveredskaber. Det er vigtigt at bordene er sat op inden deltagerne kommer. </a:t>
            </a:r>
          </a:p>
          <a:p>
            <a:endParaRPr lang="da-DK" sz="1200" b="1"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Placering ved bordene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Deltagerne skal </a:t>
            </a:r>
            <a:r>
              <a:rPr lang="da-DK" sz="1200" u="sng" dirty="0">
                <a:effectLst/>
                <a:latin typeface="+mn-lt"/>
                <a:ea typeface="Times New Roman" panose="02020603050405020304" pitchFamily="18" charset="0"/>
              </a:rPr>
              <a:t>IKKE</a:t>
            </a:r>
            <a:r>
              <a:rPr lang="da-DK" sz="1200" dirty="0">
                <a:effectLst/>
                <a:latin typeface="+mn-lt"/>
                <a:ea typeface="Times New Roman" panose="02020603050405020304" pitchFamily="18" charset="0"/>
              </a:rPr>
              <a:t> sidde sammen med kolleger fra egen praksis i de første to blokke. Det er vigtigt at det italesættes, når deltagerne kommer. Skriv det evt. også på tavlen eller på den første slide. Formålet er, at deltagerne kommer til at høre om oplevelser og erfaringer blandt kolleger uden for egen praksis. I den sidste blok (blok 3), hvor fokus er på, om der skal ske ændringer i egen praksis efter mødet, skal de sidde sammen med kolleger fra egen klinik. Sørg for at sololæger sætter sig sammen fra mødets start og også sidder sammen i den sidste del (blok 3) af mødet. Hvis der kun er enkelte sololæger i klyngen, så lav en gruppe bestående af både sololæger og kompagniskabslæger.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Materialer til mødet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KiAP har udviklet en række materialer til mødet: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Mødenoter, som deltagerne kan notere pointer i løbende under mødet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Uddelingskopier, der indeholder alle grafer fra </a:t>
            </a:r>
            <a:r>
              <a:rPr lang="da-DK" sz="1200" dirty="0" err="1">
                <a:effectLst/>
                <a:latin typeface="+mn-lt"/>
                <a:ea typeface="Calibri" panose="020F0502020204030204" pitchFamily="34" charset="0"/>
              </a:rPr>
              <a:t>powerpointen</a:t>
            </a:r>
            <a:r>
              <a:rPr lang="da-DK" sz="1200" dirty="0">
                <a:effectLst/>
                <a:latin typeface="+mn-lt"/>
                <a:ea typeface="Calibri" panose="020F0502020204030204" pitchFamily="34" charset="0"/>
              </a:rPr>
              <a:t> og spørgsmål til gruppearbejdet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Implementeringsplan – som anvendes i blok 3, som hjælp til at foretage evt. ændringer i praksis efter klyngemødet</a:t>
            </a:r>
          </a:p>
          <a:p>
            <a:pPr marL="457200"/>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Sørg for at alle materialer er delt ud og ligger på bordene inden mødet begynder. Materialet skal være delt ud på forhånd. Det skaber en god stemning fra start og folk føler sig velkomne.  </a:t>
            </a:r>
          </a:p>
          <a:p>
            <a:r>
              <a:rPr lang="da-DK" sz="1200" dirty="0">
                <a:effectLst/>
                <a:latin typeface="+mn-lt"/>
                <a:ea typeface="Times New Roman" panose="02020603050405020304" pitchFamily="18" charset="0"/>
              </a:rPr>
              <a:t>Materialerne introduceres på slide 5.</a:t>
            </a:r>
          </a:p>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2, der på klyngeniveau viser, I hvilken grad det opleves, at der arbejdes med følgende fire forskellige opgaver i deres klinik:</a:t>
            </a:r>
          </a:p>
          <a:p>
            <a:pPr marL="342900" lvl="0" indent="-342900">
              <a:buFont typeface="Calibri" panose="020F0502020204030204" pitchFamily="34" charset="0"/>
              <a:buChar char="-"/>
            </a:pPr>
            <a:r>
              <a:rPr lang="da-DK" sz="1200" dirty="0">
                <a:effectLst/>
                <a:latin typeface="+mn-lt"/>
                <a:ea typeface="Calibri" panose="020F0502020204030204" pitchFamily="34" charset="0"/>
              </a:rPr>
              <a:t>Strategisk ledelse</a:t>
            </a:r>
          </a:p>
          <a:p>
            <a:pPr marL="342900" lvl="0" indent="-342900">
              <a:buFont typeface="Calibri" panose="020F0502020204030204" pitchFamily="34" charset="0"/>
              <a:buChar char="-"/>
            </a:pPr>
            <a:r>
              <a:rPr lang="da-DK" sz="1200" dirty="0">
                <a:effectLst/>
                <a:latin typeface="+mn-lt"/>
                <a:ea typeface="Calibri" panose="020F0502020204030204" pitchFamily="34" charset="0"/>
              </a:rPr>
              <a:t>Driftsledelse</a:t>
            </a:r>
          </a:p>
          <a:p>
            <a:pPr marL="342900" lvl="0" indent="-342900">
              <a:buFont typeface="Calibri" panose="020F0502020204030204" pitchFamily="34" charset="0"/>
              <a:buChar char="-"/>
            </a:pPr>
            <a:r>
              <a:rPr lang="da-DK" sz="1200" dirty="0">
                <a:effectLst/>
                <a:latin typeface="+mn-lt"/>
                <a:ea typeface="Calibri" panose="020F0502020204030204" pitchFamily="34" charset="0"/>
              </a:rPr>
              <a:t>Personaleledelse </a:t>
            </a:r>
          </a:p>
          <a:p>
            <a:pPr marL="342900" lvl="0" indent="-342900">
              <a:buFont typeface="Calibri" panose="020F0502020204030204" pitchFamily="34" charset="0"/>
              <a:buChar char="-"/>
            </a:pPr>
            <a:r>
              <a:rPr lang="da-DK" sz="1200" dirty="0">
                <a:effectLst/>
                <a:latin typeface="+mn-lt"/>
                <a:ea typeface="Calibri" panose="020F0502020204030204" pitchFamily="34" charset="0"/>
              </a:rPr>
              <a:t>Faglig ledelse</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Beskriv hvordan besvarelserne ser ud. Søjlediagrammet viser hvordan i prioriterer at arbejde med ledelse.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mn-lt"/>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405169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3, om i hvilken grad det opleves, at ledelsesteamet forholder sig til personlige forhold og trivsel.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Beskriv hvordan besvarelserne ser ud.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21025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 to søjlediagrammer viser klyngemedlemmernes besvarelse til spørgsmål 4 – mødehyppighed for lægemøder med en varighed på hhv. mindre end halvanden time og mere en halvanden time.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Beskriv hvordan besvarelserne ser ud. Det vi ser på de to søjlediagrammer er, i hvor høj grad I afsætter tid til at mødes med lægekolleger.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60501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Deltagerne skal blive siddende ved bordet, og tale sammen i mindre grupper a 3-4. (hvis nu bordet består af 6-8 personer er det en fordel at grupperne er mindre, så alle får taletid).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Mødedeltagerne skal nu i grupperne bruge 10 minutter på at besvare de to spørgsmål om ledelse og lægemøders betydning for ledelse af klinikken. Vær opmærksom på, at sololæger kun skal besvare spørgsmål 1, da de ikke afholder lægemøder.</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Der er afsat 10 minutter til at besvare spørgsmålene. Sololæger skal kun besvare spørgsmål 1. Vi gennemgår kort jeres svar i plenum bagefter. </a:t>
            </a: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184847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begynder del 2 af blok 1. I del 2 skal I gennemgå to emner:</a:t>
            </a:r>
          </a:p>
          <a:p>
            <a:r>
              <a:rPr lang="da-DK" sz="1200" dirty="0">
                <a:effectLst/>
                <a:latin typeface="+mn-lt"/>
                <a:ea typeface="Times New Roman" panose="02020603050405020304" pitchFamily="18" charset="0"/>
              </a:rPr>
              <a:t>- Struktur for samarbejdet i klinikken </a:t>
            </a:r>
          </a:p>
          <a:p>
            <a:r>
              <a:rPr lang="da-DK" sz="1200" dirty="0">
                <a:effectLst/>
                <a:latin typeface="+mn-lt"/>
                <a:ea typeface="Times New Roman" panose="02020603050405020304" pitchFamily="18" charset="0"/>
              </a:rPr>
              <a:t>- Samarbejdskultur og fællesskab i klinikken</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Vi begynder del 2 med at se en video. Der er gruppearbejde efter vi har gennemgået begge emner, og der samles først op i plenum til slut i denne del.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mn-lt"/>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385313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vises en video med Ulrik Lange</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Ulrik Lange fortæller om struktur og kultur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mn-lt"/>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138585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endParaRPr lang="da-DK"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16211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5, der afdækker hyppigheden af forskellige møder og sociale arrangementer.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6, der viser omfanget af fælles pauser i klinikken.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Som facilitator skal du påpege vigtigheden af at holde pauser, pga. det er nødvendigt at restituere og skabelsen af fællesskabsfølelse i klinikken.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200" dirty="0">
                <a:solidFill>
                  <a:srgbClr val="1E1E1E"/>
                </a:solidFill>
                <a:effectLst/>
                <a:latin typeface="+mn-lt"/>
                <a:ea typeface="Times New Roman" panose="02020603050405020304" pitchFamily="18" charset="0"/>
              </a:rPr>
              <a:t>Pausernes hyppighed, længde, og hvornår de bliver holdt, skal passe sammen med de opgaver, der skal udføres. </a:t>
            </a:r>
            <a:endParaRPr lang="da-DK" sz="1200" dirty="0">
              <a:effectLst/>
              <a:latin typeface="+mn-lt"/>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43177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Søjlediagrammet viser klyngemedlemmernes besvarelse til spørgsmål 6, der viser omfanget af fælles pauser i klinikken.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Som facilitator skal du påpege vigtigheden af at holde pauser pga. det er nødvendigt at restituere og skabelsen af fællesskabsfølelse i klinikken.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Pauser har en betydning for både trivsel, fællesskab og udførelsen af arbejdet. Det er vigtigt at holde pauser, men hvordan I holder pause skal passe til, hvem I er som personer, og hvordan I har tilrettelagt resten af arbejdsdagen. </a:t>
            </a:r>
            <a:r>
              <a:rPr lang="da-DK" sz="1200" dirty="0">
                <a:solidFill>
                  <a:srgbClr val="1E1E1E"/>
                </a:solidFill>
                <a:effectLst/>
                <a:latin typeface="+mn-lt"/>
                <a:ea typeface="Times New Roman" panose="02020603050405020304" pitchFamily="18" charset="0"/>
              </a:rPr>
              <a:t>Pausernes hyppighed, længde, og hvornår de bliver holdt, skal passe sammen med de opgaver, der skal udføres. </a:t>
            </a:r>
            <a:endParaRPr lang="da-DK" sz="1200" dirty="0">
              <a:effectLst/>
              <a:latin typeface="+mn-lt"/>
              <a:ea typeface="Times New Roman" panose="02020603050405020304" pitchFamily="18" charset="0"/>
            </a:endParaRPr>
          </a:p>
          <a:p>
            <a:r>
              <a:rPr lang="da-DK" sz="1800" dirty="0">
                <a:solidFill>
                  <a:srgbClr val="1E1E1E"/>
                </a:solidFill>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137572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latin typeface="+mn-lt"/>
              </a:rPr>
              <a:t>Søjlediagrammet viser klyngemedlemmernes besvarelser på spørgsmål 7, som giver et billede af, hvordan klyngens praksis samlet set fokuserer på at skabe en god kultur i deres klinikker. Det vil sige, hvordan man opfører sig, mens man løser opgaver sammen. Det er vigtigt at have et vedvarende fokus på at skabe en god kultur i teamet, hvor der er en høj grad af psykologisk tryghed. Psykologisk tryghed betyder, at man har tillid til, at man ikke bliver straffet eller ydmyget for at sige sin mening, give input, stille spørgsmål, dele bekymringer eller begå fejl. Dette skaber de bedste betingelser for at løse opgaverne mest effektivt og giver en stærk samarbejdskultur.</a:t>
            </a:r>
          </a:p>
          <a:p>
            <a:endParaRPr lang="da-DK" sz="1200" dirty="0">
              <a:latin typeface="+mn-lt"/>
            </a:endParaRPr>
          </a:p>
          <a:p>
            <a:r>
              <a:rPr lang="da-DK" sz="1200" dirty="0">
                <a:latin typeface="+mn-lt"/>
              </a:rPr>
              <a:t>Som facilitator skal du påpege, at det er vigtigt at skabe et miljø, hvor man hjælper, anerkender og inkluderer hinanden, og hvor man tør tale om svære emner. Det styrker læring og resiliens i klinikken.</a:t>
            </a:r>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Calibri" panose="020F0502020204030204" pitchFamily="34" charset="0"/>
              </a:rPr>
              <a:t>Spørgsmål 7 retter sig til, hvordan samarbejdskulturen er i klinikken</a:t>
            </a:r>
            <a:r>
              <a:rPr lang="da-DK" sz="1200" dirty="0">
                <a:effectLst/>
                <a:latin typeface="+mn-lt"/>
                <a:ea typeface="Times New Roman" panose="02020603050405020304" pitchFamily="18" charset="0"/>
              </a:rPr>
              <a:t>, med andre ord </a:t>
            </a:r>
            <a:r>
              <a:rPr lang="da-DK" sz="1200" b="1" i="1" dirty="0">
                <a:effectLst/>
                <a:latin typeface="+mn-lt"/>
                <a:ea typeface="Times New Roman" panose="02020603050405020304" pitchFamily="18" charset="0"/>
              </a:rPr>
              <a:t>hvordan I gør det, I gør</a:t>
            </a:r>
            <a:r>
              <a:rPr lang="da-DK" sz="1200" dirty="0">
                <a:effectLst/>
                <a:latin typeface="+mn-lt"/>
                <a:ea typeface="Times New Roman" panose="02020603050405020304" pitchFamily="18" charset="0"/>
              </a:rPr>
              <a:t>.</a:t>
            </a:r>
          </a:p>
          <a:p>
            <a:r>
              <a:rPr lang="da-DK" sz="1200" dirty="0">
                <a:effectLst/>
                <a:latin typeface="+mn-lt"/>
                <a:ea typeface="Times New Roman" panose="02020603050405020304" pitchFamily="18" charset="0"/>
              </a:rPr>
              <a:t>Kernen i en kliniks samarbejdskultur handler om, </a:t>
            </a:r>
            <a:r>
              <a:rPr lang="da-DK" sz="1200" b="1" dirty="0">
                <a:effectLst/>
                <a:latin typeface="+mn-lt"/>
                <a:ea typeface="Times New Roman" panose="02020603050405020304" pitchFamily="18" charset="0"/>
              </a:rPr>
              <a:t>hvilken </a:t>
            </a:r>
            <a:r>
              <a:rPr lang="da-DK" sz="1200" dirty="0">
                <a:effectLst/>
                <a:latin typeface="+mn-lt"/>
                <a:ea typeface="Times New Roman" panose="02020603050405020304" pitchFamily="18" charset="0"/>
              </a:rPr>
              <a:t>adfærd I har, og </a:t>
            </a:r>
            <a:r>
              <a:rPr lang="da-DK" sz="1200" b="1" dirty="0">
                <a:effectLst/>
                <a:latin typeface="+mn-lt"/>
                <a:ea typeface="Times New Roman" panose="02020603050405020304" pitchFamily="18" charset="0"/>
              </a:rPr>
              <a:t>hvordan</a:t>
            </a:r>
            <a:r>
              <a:rPr lang="da-DK" sz="1200" dirty="0">
                <a:effectLst/>
                <a:latin typeface="+mn-lt"/>
                <a:ea typeface="Times New Roman" panose="02020603050405020304" pitchFamily="18" charset="0"/>
              </a:rPr>
              <a:t> I taler sammen, når I løser opgaverne; dvs. hvordan I hjælper hinanden, hvordan I taler sammen om, hvordan I løser opgaverne, hvordan I håndterer fejl, hvordan I taler om alt det gode, I gør for patienterne sammen og hver for sig, hvordan I anerkender og inkluderer hinanden osv. Det er summen af de handlinger og værdier, I har i klinikken. </a:t>
            </a:r>
          </a:p>
          <a:p>
            <a:r>
              <a:rPr lang="da-DK" sz="1200" dirty="0">
                <a:effectLst/>
                <a:latin typeface="+mn-lt"/>
                <a:ea typeface="Times New Roman" panose="02020603050405020304" pitchFamily="18" charset="0"/>
              </a:rPr>
              <a:t> </a:t>
            </a:r>
          </a:p>
          <a:p>
            <a:r>
              <a:rPr lang="da-DK" sz="1200" dirty="0">
                <a:latin typeface="+mn-lt"/>
              </a:rPr>
              <a:t>De 7 spørgsmål i skemaet har alle karakter af "jo mere, jo bedre," forstået på den måde, at hvis I er meget enige i alle 7 udsagn, er der stor sandsynlighed for, at I har en god kultur.</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45548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dirty="0">
                <a:latin typeface="+mn-lt"/>
                <a:cs typeface="Calibri"/>
              </a:rPr>
              <a:t>Forklaring til slide: </a:t>
            </a:r>
          </a:p>
          <a:p>
            <a:pPr>
              <a:defRPr/>
            </a:pPr>
            <a:r>
              <a:rPr lang="da-DK" sz="1200" i="0" dirty="0">
                <a:latin typeface="+mn-lt"/>
                <a:cs typeface="Calibri"/>
              </a:rPr>
              <a:t>Praktiserende læge Gunver Lillevang, der er medforfatter til klyngepakken, introducerer til dagens møde.</a:t>
            </a:r>
            <a:r>
              <a:rPr lang="da-DK" sz="1200" i="0" u="none" dirty="0">
                <a:latin typeface="+mn-lt"/>
                <a:ea typeface="+mn-ea"/>
                <a:cs typeface="Calibri"/>
              </a:rPr>
              <a:t> </a:t>
            </a:r>
            <a:endParaRPr lang="da-DK" sz="1200" i="0" u="none" dirty="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Deltagerne skal igen sidde sammen 3-4 personer og besvare 3 spørgsmål - I samler efterfølgende op i plenum.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Som facilitator er det vigtigt, at du påpeger, at der ikke findes en ”</a:t>
            </a:r>
            <a:r>
              <a:rPr lang="da-DK" sz="1200" dirty="0" err="1">
                <a:effectLst/>
                <a:latin typeface="+mn-lt"/>
                <a:ea typeface="Times New Roman" panose="02020603050405020304" pitchFamily="18" charset="0"/>
              </a:rPr>
              <a:t>one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size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fit’s</a:t>
            </a:r>
            <a:r>
              <a:rPr lang="da-DK" sz="1200" dirty="0">
                <a:effectLst/>
                <a:latin typeface="+mn-lt"/>
                <a:ea typeface="Times New Roman" panose="02020603050405020304" pitchFamily="18" charset="0"/>
              </a:rPr>
              <a:t> all”. Man skal afsætte tid til fælles aktiviteter så som møder og undervisning til at understøtte samarbejdet positivt, og det er vigtigt, at man har en god kultur, hvor man hjælper, anerkender og inkluderer hinanden og taler sammen om det svære med en god tone, men hvordan man samarbejder bedst muligt er individuelt i klinikkerne.</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Refleksionsspørgsmålene er derfor også nogle åbne, beskrivende spørgsmål fremfor nogle lukkede, normative spørgsmål om, hvad der er bedst at gøre. </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Sæt jer sammen i grupperne og sørg for at besvare alle 3 spørgsmål – der er 20 minutter til det. Vi samler efterfølgende op i plenum.</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Formålet med gruppearbejdet er at have en konstruktiv dialog, dele ideer og evt. inspirere hinanden til at styrke ens eget samarbejde.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Der findes ikke en ”</a:t>
            </a:r>
            <a:r>
              <a:rPr lang="da-DK" sz="1200" dirty="0" err="1">
                <a:effectLst/>
                <a:latin typeface="+mn-lt"/>
                <a:ea typeface="Times New Roman" panose="02020603050405020304" pitchFamily="18" charset="0"/>
              </a:rPr>
              <a:t>one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size</a:t>
            </a:r>
            <a:r>
              <a:rPr lang="da-DK" sz="1200" dirty="0">
                <a:effectLst/>
                <a:latin typeface="+mn-lt"/>
                <a:ea typeface="Times New Roman" panose="02020603050405020304" pitchFamily="18" charset="0"/>
              </a:rPr>
              <a:t> </a:t>
            </a:r>
            <a:r>
              <a:rPr lang="da-DK" sz="1200" dirty="0" err="1">
                <a:effectLst/>
                <a:latin typeface="+mn-lt"/>
                <a:ea typeface="Times New Roman" panose="02020603050405020304" pitchFamily="18" charset="0"/>
              </a:rPr>
              <a:t>fit’s</a:t>
            </a:r>
            <a:r>
              <a:rPr lang="da-DK" sz="1200" dirty="0">
                <a:effectLst/>
                <a:latin typeface="+mn-lt"/>
                <a:ea typeface="Times New Roman" panose="02020603050405020304" pitchFamily="18" charset="0"/>
              </a:rPr>
              <a:t> all”. Det er vigtigt, at man afsætter tid til fælles aktiviteter til at understøtte samarbejdet positivt, og det er vigtigt, at man har en god kultur, hvor man hjælper, anerkender og inkluderer hinanden, og taler sammen om det svære med en god tone, men hvordan man samarbejder bedst muligt er individuelt i klinikkerne.</a:t>
            </a:r>
          </a:p>
          <a:p>
            <a:r>
              <a:rPr lang="da-DK" sz="1200" dirty="0">
                <a:effectLst/>
                <a:latin typeface="+mn-lt"/>
                <a:ea typeface="Times New Roman" panose="02020603050405020304" pitchFamily="18" charset="0"/>
              </a:rPr>
              <a:t> </a:t>
            </a: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145131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Bed deltagerne fortælle om, hvad de har talt om – og hvad de har svaret til de 3 spørgsmål.</a:t>
            </a:r>
          </a:p>
          <a:p>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Lad os høre fra et par grupper. </a:t>
            </a:r>
          </a:p>
          <a:p>
            <a:pPr marL="342900" lvl="0" indent="-342900">
              <a:buFont typeface="+mj-lt"/>
              <a:buAutoNum type="arabicPeriod"/>
            </a:pPr>
            <a:r>
              <a:rPr lang="da-DK" sz="1200" dirty="0">
                <a:effectLst/>
                <a:latin typeface="+mn-lt"/>
                <a:ea typeface="Times New Roman" panose="02020603050405020304" pitchFamily="18" charset="0"/>
              </a:rPr>
              <a:t>Det første spørgsmål handlede om, hvordan fælles aktiviteter strukturerer jeres samarbejde.</a:t>
            </a:r>
          </a:p>
          <a:p>
            <a:pPr marL="0" lvl="0" indent="0">
              <a:buFont typeface="+mj-lt"/>
              <a:buNone/>
            </a:pPr>
            <a:r>
              <a:rPr lang="da-DK" sz="1200" dirty="0">
                <a:effectLst/>
                <a:latin typeface="+mn-lt"/>
                <a:ea typeface="Times New Roman" panose="02020603050405020304" pitchFamily="18" charset="0"/>
              </a:rPr>
              <a:t>	Er der nogle af jer, der har nogle gode pointer til, hvordan I synes jeres fælles tid er brugt bedst?</a:t>
            </a:r>
          </a:p>
          <a:p>
            <a:pPr marL="0" lvl="0" indent="0">
              <a:buFont typeface="+mj-lt"/>
              <a:buNone/>
            </a:pPr>
            <a:r>
              <a:rPr lang="da-DK" sz="1200" dirty="0">
                <a:effectLst/>
                <a:latin typeface="+mn-lt"/>
                <a:ea typeface="Times New Roman" panose="02020603050405020304" pitchFamily="18" charset="0"/>
              </a:rPr>
              <a:t>	Er der nogle af jer, der har nogle gode pointer til, hvordan I f.eks. bruger supervision af personalet? Det er flere af jer begyndt på, kan vi se? Hvad giver det til samarbejdet?</a:t>
            </a:r>
          </a:p>
          <a:p>
            <a:pPr marL="0" lvl="0" indent="0">
              <a:buFont typeface="+mj-lt"/>
              <a:buNone/>
            </a:pPr>
            <a:r>
              <a:rPr lang="da-DK" sz="1200" dirty="0">
                <a:effectLst/>
                <a:latin typeface="+mn-lt"/>
                <a:ea typeface="Times New Roman" panose="02020603050405020304" pitchFamily="18" charset="0"/>
              </a:rPr>
              <a:t>2.      Det andet spørgsmål handler om, hvilken betydning det har for samarbejdet med pauser?</a:t>
            </a:r>
          </a:p>
          <a:p>
            <a:pPr marL="0" lvl="0" indent="0">
              <a:buFont typeface="+mj-lt"/>
              <a:buNone/>
            </a:pPr>
            <a:r>
              <a:rPr lang="da-DK" sz="1200" dirty="0">
                <a:effectLst/>
                <a:latin typeface="+mn-lt"/>
                <a:ea typeface="Times New Roman" panose="02020603050405020304" pitchFamily="18" charset="0"/>
              </a:rPr>
              <a:t>	Hvordan bruger I jeres pauser?</a:t>
            </a:r>
          </a:p>
          <a:p>
            <a:pPr marL="0" lvl="0" indent="0">
              <a:buFont typeface="+mj-lt"/>
              <a:buNone/>
            </a:pPr>
            <a:r>
              <a:rPr lang="da-DK" sz="1200" dirty="0">
                <a:effectLst/>
                <a:latin typeface="+mn-lt"/>
                <a:ea typeface="Times New Roman" panose="02020603050405020304" pitchFamily="18" charset="0"/>
              </a:rPr>
              <a:t>	Er der nogle af jer, der har fået nogle gode tips til at bruge pauserne bedre eller på en anden måde? </a:t>
            </a:r>
          </a:p>
          <a:p>
            <a:pPr marL="342900" lvl="0" indent="-342900">
              <a:buFont typeface="+mj-lt"/>
              <a:buAutoNum type="arabicPeriod" startAt="3"/>
            </a:pPr>
            <a:r>
              <a:rPr lang="da-DK" sz="1200" dirty="0">
                <a:effectLst/>
                <a:latin typeface="+mn-lt"/>
                <a:ea typeface="Times New Roman" panose="02020603050405020304" pitchFamily="18" charset="0"/>
              </a:rPr>
              <a:t>Det tredje spørgsmål handler om, hvordan I arbejder med at skabe trygge fællesskaber, der fremmer læring, kvalitet og produktivitet?</a:t>
            </a:r>
          </a:p>
          <a:p>
            <a:pPr marL="0" lvl="0" indent="0">
              <a:buFont typeface="+mj-lt"/>
              <a:buNone/>
            </a:pPr>
            <a:r>
              <a:rPr lang="da-DK" sz="1200" dirty="0">
                <a:effectLst/>
                <a:latin typeface="+mn-lt"/>
                <a:ea typeface="Times New Roman" panose="02020603050405020304" pitchFamily="18" charset="0"/>
              </a:rPr>
              <a:t>	Hvordan forholder I jer f.eks. til, hvis nogle taler hårdt til hinanden?</a:t>
            </a:r>
          </a:p>
          <a:p>
            <a:pPr marL="0" lvl="0" indent="0">
              <a:buFont typeface="+mj-lt"/>
              <a:buNone/>
            </a:pPr>
            <a:r>
              <a:rPr lang="da-DK" sz="1200" dirty="0">
                <a:effectLst/>
                <a:latin typeface="+mn-lt"/>
                <a:ea typeface="Times New Roman" panose="02020603050405020304" pitchFamily="18" charset="0"/>
              </a:rPr>
              <a:t>	Hvordan forholder I jer f.eks. til, hvis I oplever, at tonen, er for hård?</a:t>
            </a:r>
          </a:p>
          <a:p>
            <a:pPr marL="0" lvl="0" indent="0">
              <a:buFont typeface="+mj-lt"/>
              <a:buNone/>
            </a:pPr>
            <a:r>
              <a:rPr lang="da-DK" sz="1200" dirty="0">
                <a:effectLst/>
                <a:latin typeface="+mn-lt"/>
                <a:ea typeface="Times New Roman" panose="02020603050405020304" pitchFamily="18" charset="0"/>
              </a:rPr>
              <a:t>	Hvordan får I sagt svære ting til hinanden?</a:t>
            </a:r>
          </a:p>
          <a:p>
            <a:pPr marL="0" lvl="0" indent="0">
              <a:buFont typeface="+mj-lt"/>
              <a:buNone/>
            </a:pPr>
            <a:r>
              <a:rPr lang="da-DK" sz="1200" dirty="0">
                <a:effectLst/>
                <a:latin typeface="+mn-lt"/>
                <a:ea typeface="Times New Roman" panose="02020603050405020304" pitchFamily="18" charset="0"/>
              </a:rPr>
              <a:t>	Hvordan husker I at sætte pris på hinanden og hinandens indsatser i hverdagen? </a:t>
            </a:r>
          </a:p>
          <a:p>
            <a:pPr marL="457200"/>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endParaRPr lang="da-DK" dirty="0"/>
          </a:p>
          <a:p>
            <a:endParaRPr lang="da-DK" u="sng"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1308384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a:effectLst/>
                <a:latin typeface="+mn-lt"/>
                <a:ea typeface="Times New Roman" panose="02020603050405020304" pitchFamily="18" charset="0"/>
              </a:rPr>
              <a:t>Efter pausen skal deltagerne finde tilbage til de sammen pladser – skift til næste slide, når deltagerne har påbegyndt pause – her står det skrevet, hvordan de skal sidde.</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Sørg for at i sætter jer det samme sted, som I sad inden pausen. </a:t>
            </a:r>
          </a:p>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8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latin typeface="+mn-lt"/>
              </a:rPr>
              <a:t>Forklaring til slide: </a:t>
            </a:r>
          </a:p>
          <a:p>
            <a:r>
              <a:rPr lang="da-DK" sz="1800" b="0" dirty="0">
                <a:latin typeface="+mn-lt"/>
              </a:rPr>
              <a:t>Blok 2 omhandler kollegial støtte og det fællesskab lægerne oplever at have – i og udenfor klinikken. </a:t>
            </a:r>
          </a:p>
          <a:p>
            <a:endParaRPr lang="da-DK" sz="1800" b="1" dirty="0">
              <a:latin typeface="+mn-lt"/>
            </a:endParaRPr>
          </a:p>
          <a:p>
            <a:r>
              <a:rPr lang="da-DK" sz="18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endParaRPr lang="da-DK" sz="1800" i="0"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latin typeface="+mn-lt"/>
              </a:rPr>
              <a:t>Blok 2 begynder med en video, der introducerer emnet kollegial støtte og fællesskab blandt læger. Herefter skal vi se på besvarelserne, som blandt andet viser, i hvor høj grad I oplever at få den kollegiale støtte, I ønsker, og i hvilke sammenhænge I oplever at få den.</a:t>
            </a:r>
            <a:endParaRPr lang="da-DK" sz="1800" b="0" dirty="0">
              <a:latin typeface="+mn-l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71220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Heidi Bøgelund, der ligesom Gunver Lillevang er medforfatter til klyngepakken, fortæller om vigtigheden af et stærkt lægeligt fællesskab.</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929427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mn-lt"/>
                <a:ea typeface="Times New Roman" panose="02020603050405020304" pitchFamily="18" charset="0"/>
              </a:rPr>
              <a:t>Forklaring til slide: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Søjlediagrammet viser klyngemedlemmernes besvarelse til spørgsmål 8, der viser, hvordan klyngens medlemmer (samlet set – på klyngeniveau) oplever at få den støtte, de kunne ønske sig fra deres lægekolleger i og udenfor deres klinik. </a:t>
            </a:r>
          </a:p>
          <a:p>
            <a:r>
              <a:rPr lang="da-DK" sz="1800" dirty="0">
                <a:effectLst/>
                <a:latin typeface="+mn-lt"/>
                <a:ea typeface="Times New Roman" panose="02020603050405020304" pitchFamily="18" charset="0"/>
              </a:rPr>
              <a:t> </a:t>
            </a:r>
          </a:p>
          <a:p>
            <a:r>
              <a:rPr lang="da-DK" sz="1800" dirty="0">
                <a:effectLst/>
                <a:latin typeface="+mn-lt"/>
                <a:ea typeface="Times New Roman" panose="02020603050405020304" pitchFamily="18" charset="0"/>
              </a:rPr>
              <a:t>Beskriv det i et neutralt sprog. Det kan være ét følsom slide, da der kan være deltagere, der i mindre grad oplever at få den støtte, de ønsker sig.</a:t>
            </a:r>
          </a:p>
          <a:p>
            <a:r>
              <a:rPr lang="da-DK" sz="1800" dirty="0">
                <a:effectLst/>
                <a:latin typeface="+mn-lt"/>
                <a:ea typeface="Times New Roman" panose="02020603050405020304" pitchFamily="18" charset="0"/>
              </a:rPr>
              <a:t>Det er mere en konstatering af fakta, du skal gøre dig, end det er tolkninger.</a:t>
            </a:r>
          </a:p>
          <a:p>
            <a:r>
              <a:rPr lang="da-DK" sz="1800" dirty="0">
                <a:effectLst/>
                <a:latin typeface="+mn-lt"/>
                <a:ea typeface="Times New Roman" panose="02020603050405020304" pitchFamily="18" charset="0"/>
              </a:rPr>
              <a:t> </a:t>
            </a:r>
          </a:p>
          <a:p>
            <a:r>
              <a:rPr lang="da-DK" sz="1800" b="1" dirty="0">
                <a:effectLst/>
                <a:latin typeface="+mn-lt"/>
                <a:ea typeface="Times New Roman" panose="02020603050405020304" pitchFamily="18" charset="0"/>
              </a:rPr>
              <a:t>Forslag til, hvad du kan sige: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Beskriv hvordan besvarelserne ser ud. </a:t>
            </a:r>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1998772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Søjlediagrammet viser klyngemedlemmernes besvarelse til spørgsmål 9. Her ses det, hvordan klyngens medlemmer oplever, at de er opmærksomme på at give støtte til deres kollegaer i og udenfor deres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det i et neutralt sprog. Det er mere en konstatering af fakta, du skal gøre dig, end det er tolkninger.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Beskriv hvordan besvarelserne ser ud.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1194616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mn-lt"/>
                <a:ea typeface="Times New Roman" panose="02020603050405020304" pitchFamily="18" charset="0"/>
              </a:rPr>
              <a:t>Forklaring til slide: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Søjlediagrammet viser klyngemedlemmernes besvarelse til spørgsmål 10. </a:t>
            </a:r>
          </a:p>
          <a:p>
            <a:r>
              <a:rPr lang="da-DK" sz="1800" dirty="0">
                <a:effectLst/>
                <a:latin typeface="+mn-lt"/>
                <a:ea typeface="Times New Roman" panose="02020603050405020304" pitchFamily="18" charset="0"/>
              </a:rPr>
              <a:t> </a:t>
            </a:r>
          </a:p>
          <a:p>
            <a:r>
              <a:rPr lang="da-DK" sz="1800" b="1" dirty="0">
                <a:effectLst/>
                <a:latin typeface="+mn-lt"/>
                <a:ea typeface="Times New Roman" panose="02020603050405020304" pitchFamily="18" charset="0"/>
              </a:rPr>
              <a:t>Forslag til, hvad du kan sige: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Beskriv hvordan besvarelserne ser ud. </a:t>
            </a:r>
          </a:p>
          <a:p>
            <a:r>
              <a:rPr lang="da-DK" sz="1800" dirty="0">
                <a:solidFill>
                  <a:srgbClr val="000000"/>
                </a:solidFill>
                <a:effectLst/>
                <a:latin typeface="+mn-lt"/>
                <a:ea typeface="Times New Roman" panose="02020603050405020304" pitchFamily="18" charset="0"/>
              </a:rPr>
              <a:t>Det styrker arbejdsglæden, og gør dig mere modstandsdygtig, hvis du deltager i forskellige kollegiale netværk udenfor klinikken. </a:t>
            </a:r>
            <a:endParaRPr lang="da-DK" sz="1800" dirty="0">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3490787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mn-lt"/>
                <a:ea typeface="Times New Roman" panose="02020603050405020304" pitchFamily="18" charset="0"/>
              </a:rPr>
              <a:t>Forklaring til slide:</a:t>
            </a:r>
            <a:endParaRPr lang="da-DK" sz="1800" dirty="0">
              <a:effectLst/>
              <a:latin typeface="+mn-lt"/>
              <a:ea typeface="Times New Roman" panose="02020603050405020304" pitchFamily="18" charset="0"/>
            </a:endParaRPr>
          </a:p>
          <a:p>
            <a:r>
              <a:rPr lang="da-DK" sz="1800" dirty="0">
                <a:effectLst/>
                <a:latin typeface="+mn-lt"/>
                <a:ea typeface="Times New Roman" panose="02020603050405020304" pitchFamily="18" charset="0"/>
              </a:rPr>
              <a:t>Sæt gang i gruppearbejdet – bed deltagerne besvare de 3 spørgsmål.</a:t>
            </a:r>
          </a:p>
          <a:p>
            <a:r>
              <a:rPr lang="da-DK" sz="1800" dirty="0">
                <a:effectLst/>
                <a:latin typeface="+mn-lt"/>
                <a:ea typeface="Times New Roman" panose="02020603050405020304" pitchFamily="18" charset="0"/>
              </a:rPr>
              <a:t>Bemærk at sololæger kun skal besvare spørgsmål 2 og 3. </a:t>
            </a:r>
          </a:p>
          <a:p>
            <a:r>
              <a:rPr lang="da-DK" sz="1800" b="1" dirty="0">
                <a:effectLst/>
                <a:latin typeface="+mn-lt"/>
                <a:ea typeface="Times New Roman" panose="02020603050405020304" pitchFamily="18" charset="0"/>
              </a:rPr>
              <a:t> </a:t>
            </a:r>
            <a:endParaRPr lang="da-DK" sz="1800" dirty="0">
              <a:effectLst/>
              <a:latin typeface="+mn-lt"/>
              <a:ea typeface="Times New Roman" panose="02020603050405020304" pitchFamily="18" charset="0"/>
            </a:endParaRPr>
          </a:p>
          <a:p>
            <a:r>
              <a:rPr lang="da-DK" sz="1800" b="1" dirty="0">
                <a:effectLst/>
                <a:latin typeface="+mn-lt"/>
                <a:ea typeface="Times New Roman" panose="02020603050405020304" pitchFamily="18" charset="0"/>
              </a:rPr>
              <a:t>Forslag til, hvad du kan sige: </a:t>
            </a:r>
            <a:endParaRPr lang="da-DK" sz="1800" dirty="0">
              <a:effectLst/>
              <a:latin typeface="+mn-lt"/>
              <a:ea typeface="Times New Roman" panose="02020603050405020304" pitchFamily="18" charset="0"/>
            </a:endParaRPr>
          </a:p>
          <a:p>
            <a:r>
              <a:rPr lang="da-DK" sz="1800" b="0" dirty="0">
                <a:latin typeface="+mn-lt"/>
              </a:rPr>
              <a:t>Spørgsmål 1:</a:t>
            </a:r>
            <a:br>
              <a:rPr lang="da-DK" sz="1800" b="0" dirty="0">
                <a:latin typeface="+mn-lt"/>
              </a:rPr>
            </a:br>
            <a:r>
              <a:rPr lang="da-DK" sz="1800" b="0" dirty="0">
                <a:latin typeface="+mn-lt"/>
              </a:rPr>
              <a:t>Det lægelige fællesskab og kollegial støtte er afgørende faktorer for at undgå udvikling af stress og mistrivsel. Hvis I arbejder i en kompagniskabspraksis, er det både positivt og vigtigt, at I viser interesse for hinandens trivsel og passer på hinanden. Det kan I gøre ved at hjælpe og anerkende hinandens indsats.</a:t>
            </a:r>
          </a:p>
          <a:p>
            <a:r>
              <a:rPr lang="da-DK" sz="1800" b="0" dirty="0">
                <a:latin typeface="+mn-lt"/>
              </a:rPr>
              <a:t>Spørgsmål 2 og 3:</a:t>
            </a:r>
            <a:br>
              <a:rPr lang="da-DK" sz="1800" b="0" dirty="0">
                <a:latin typeface="+mn-lt"/>
              </a:rPr>
            </a:br>
            <a:r>
              <a:rPr lang="da-DK" sz="1800" b="0" dirty="0">
                <a:latin typeface="+mn-lt"/>
              </a:rPr>
              <a:t>Det er dog også vigtigt at engagere sig i kollegiale netværk uden for egen praksis. Især som sololæge er det essentielt at søge og tilbyde kollegial støtte udenfor praksismiljøet. Du kan både udvikle dig fagligt og personligt ved at deltage i DGE-grupper, tage kurser eller være en del af en supervisionsgruppe. Dette kan også hjælpe med at afhjælpe den personlige "</a:t>
            </a:r>
            <a:r>
              <a:rPr lang="da-DK" sz="1800" b="0" dirty="0" err="1">
                <a:latin typeface="+mn-lt"/>
              </a:rPr>
              <a:t>ramthed</a:t>
            </a:r>
            <a:r>
              <a:rPr lang="da-DK" sz="1800" b="0" dirty="0">
                <a:latin typeface="+mn-lt"/>
              </a:rPr>
              <a:t>", du kan opleve i arbejdet med patienterne.</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146229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Den sidste del af mødet handler om, hvordan I kan arbejde videre med emnet efter klyngemødet.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Her er det vigtigt, at I sætter sig sammen med kolleger fra egen praksis, da I skal tale om, hvad I kan bruge dagens møde til, i forhold til jeres samarbejde i klinikken og den kollegiale støtte, I oplever.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Sololæger sidder fortsat sammen og taler om, hvad I tænker I evt. kunne ændre på baggrund af dagens møde.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Undervejs i blok 3 introduceres til de tilbud, der er for at få hjælp og støtte til at arbejde videre i egen klinik. </a:t>
            </a:r>
            <a:endParaRPr lang="da-DK"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16799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ses programmet for mødet. Hele mødet varer 2,5 time. Mødet er inddelt i 3 hovedblokke med en 15 min. pause efter blok 2</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I blok 1 </a:t>
            </a:r>
            <a:r>
              <a:rPr lang="da-DK" sz="1200" dirty="0">
                <a:effectLst/>
                <a:latin typeface="+mn-lt"/>
                <a:ea typeface="Times New Roman" panose="02020603050405020304" pitchFamily="18" charset="0"/>
              </a:rPr>
              <a:t>beskæftiger vi os med ledelse og samarbejde</a:t>
            </a:r>
          </a:p>
          <a:p>
            <a:r>
              <a:rPr lang="da-DK" sz="1200" dirty="0">
                <a:effectLst/>
                <a:latin typeface="+mn-lt"/>
                <a:ea typeface="Times New Roman" panose="02020603050405020304" pitchFamily="18" charset="0"/>
              </a:rPr>
              <a:t>Ud fra gennemgang af besvarelserne til spørgeskemaet er blok 1 opdelt i temaerne </a:t>
            </a:r>
          </a:p>
          <a:p>
            <a:pPr marL="342900" lvl="0" indent="-342900">
              <a:buFont typeface="Times New Roman" panose="02020603050405020304" pitchFamily="18" charset="0"/>
              <a:buChar char="-"/>
              <a:tabLst>
                <a:tab pos="457200" algn="l"/>
              </a:tabLst>
            </a:pPr>
            <a:r>
              <a:rPr lang="da-DK" sz="1200" dirty="0">
                <a:effectLst/>
                <a:latin typeface="+mn-lt"/>
                <a:ea typeface="Times New Roman" panose="02020603050405020304" pitchFamily="18" charset="0"/>
              </a:rPr>
              <a:t>Ledelse af samarbejdet i klinikken</a:t>
            </a:r>
          </a:p>
          <a:p>
            <a:pPr marL="342900" lvl="0" indent="-342900">
              <a:buFont typeface="Times New Roman" panose="02020603050405020304" pitchFamily="18" charset="0"/>
              <a:buChar char="-"/>
              <a:tabLst>
                <a:tab pos="457200" algn="l"/>
              </a:tabLst>
            </a:pPr>
            <a:r>
              <a:rPr lang="da-DK" sz="1200" dirty="0">
                <a:effectLst/>
                <a:latin typeface="+mn-lt"/>
                <a:ea typeface="Times New Roman" panose="02020603050405020304" pitchFamily="18" charset="0"/>
              </a:rPr>
              <a:t>Struktur for samarbejdet i klinikken</a:t>
            </a:r>
          </a:p>
          <a:p>
            <a:pPr marL="342900" lvl="0" indent="-342900">
              <a:buFont typeface="Times New Roman" panose="02020603050405020304" pitchFamily="18" charset="0"/>
              <a:buChar char="-"/>
              <a:tabLst>
                <a:tab pos="457200" algn="l"/>
              </a:tabLst>
            </a:pPr>
            <a:r>
              <a:rPr lang="da-DK" sz="1200" dirty="0">
                <a:effectLst/>
                <a:latin typeface="+mn-lt"/>
                <a:ea typeface="Times New Roman" panose="02020603050405020304" pitchFamily="18" charset="0"/>
              </a:rPr>
              <a:t>Samarbejdskultur og fællesskab i klinikken</a:t>
            </a:r>
          </a:p>
          <a:p>
            <a:pPr marL="0" lvl="0" indent="0">
              <a:buFont typeface="Times New Roman" panose="02020603050405020304" pitchFamily="18" charset="0"/>
              <a:buNone/>
              <a:tabLst>
                <a:tab pos="457200" algn="l"/>
              </a:tabLst>
            </a:pP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Alle resultaterne drøfter vi i mindre grupper ved de borde I sidder ved og samler op i plenum</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I blok 2 </a:t>
            </a:r>
            <a:r>
              <a:rPr lang="da-DK" sz="1200" dirty="0">
                <a:effectLst/>
                <a:latin typeface="+mn-lt"/>
                <a:ea typeface="Times New Roman" panose="02020603050405020304" pitchFamily="18" charset="0"/>
              </a:rPr>
              <a:t>er fokus på kollegial støtte og fællesskab blandt læger i og udenfor klyngen </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I blok 3</a:t>
            </a:r>
            <a:r>
              <a:rPr lang="da-DK" sz="1200" dirty="0">
                <a:effectLst/>
                <a:latin typeface="+mn-lt"/>
                <a:ea typeface="Times New Roman" panose="02020603050405020304" pitchFamily="18" charset="0"/>
              </a:rPr>
              <a:t> har vi fokus på, hvordan vi med udgangspunkt i de resultater vi har set, og det vi har talt om på mødet i dag, kan arbejde videre med området i vores egen klinik. Her vil I også blive præsenteret for de redskaber, der findes hos jeres lokale KAP-enhed, og de tilbud der findes fra PLO-E og fra KIAP. </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Formålet med mødet er at sætte fokus på det gode samarbejde i klinikken, og værdien af kollegial støtte.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Der er udviklet en række værktøjer som de enkelte klinikker kan vælge at arbejde videre med efter klyngemødet – det ser vi nærmere på sidst på klyngemødet, og det er også beskrevet i de uddelingskopier, som ligger på jeres borde. </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990289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næste 3 slides viser hvilke værktøjer I kan gøre brug af hjemme i klinikken. Der er afsat ti minutter til at gennemgå det (slide 33 til 35).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næste 3 slides viser hvilke værktøjer I kan gøre brug af hjemme i klinikken.</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3508014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 fire værktøjer udviklet af PLO-E præsenteres her.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800" dirty="0">
                <a:effectLst/>
                <a:latin typeface="Calibri" panose="020F0502020204030204" pitchFamily="34" charset="0"/>
                <a:ea typeface="Times New Roman" panose="02020603050405020304" pitchFamily="18" charset="0"/>
              </a:rPr>
              <a:t>KiAP og PLO-E har udviklet 4 ”gør det selv” pakker. </a:t>
            </a:r>
            <a:endParaRPr lang="da-DK"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a-DK" sz="1800" dirty="0">
                <a:effectLst/>
                <a:latin typeface="Calibri" panose="020F0502020204030204" pitchFamily="34" charset="0"/>
                <a:ea typeface="Times New Roman" panose="02020603050405020304" pitchFamily="18" charset="0"/>
              </a:rPr>
              <a:t>1:  Et fælles ledelsesgrundlag   – hjælper jer til at få en tydelig ledelse</a:t>
            </a:r>
          </a:p>
          <a:p>
            <a:pPr>
              <a:lnSpc>
                <a:spcPct val="107000"/>
              </a:lnSpc>
              <a:spcAft>
                <a:spcPts val="800"/>
              </a:spcAft>
            </a:pP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2: Trivsel i ledergruppen – hjælper jer med at skabe bæredygtige relationer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3: Implementering – hjælper jer med at lykkes med forandringer</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4: Fællesskab og samarbejde – hjælper jer med at spille hinanden gode i klinikken</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Du bliver guidet igennem pakkerne trin for trin, og det betyder, at I selv kan anvende pakken uden ekstern hjælp. Dog kan det være en fordel for mange klinikker at anvende en ekstern facilitator eks. i form af en fra POL-/KAP-enhederne til at facilitere disse møder.  </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289191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PLO-E har udviklet et KGE-modul og et DGE-modul, der giver klyngens medlemmer mulighed for at arbejde videre med trivsel og arbejdsglæde.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Udover praksispakkerne har PLO-E udviklet 2 gruppebaserede moduler i arbejdsglæde og trivsel. Det ene er et KGE-modul for hele klinikken, og det andet er en DGE modul, der kun er for læger. Der skal være en facilitator blandt jer selv til at facilitere disse to møder.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Der er yderligere oplysning om indholdet samt en QR-kode, der linker til PLO-Es hjemmeside i de udleverede uddelingskopier.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648599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3123357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3599469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650903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36</a:t>
            </a:fld>
            <a:endParaRPr lang="da-DK"/>
          </a:p>
        </p:txBody>
      </p:sp>
    </p:spTree>
    <p:extLst>
      <p:ext uri="{BB962C8B-B14F-4D97-AF65-F5344CB8AC3E}">
        <p14:creationId xmlns:p14="http://schemas.microsoft.com/office/powerpoint/2010/main" val="3430867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 regionale KAP-enhed har en række relevante tilbud, som det er godt at klyngens medlemmer kender til. I finder mere information og kontaktoplysninger i de udleverede uddelingskopier. </a:t>
            </a:r>
          </a:p>
          <a:p>
            <a:endParaRPr lang="da-DK" sz="1200" b="1" dirty="0"/>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4172946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Introducér til opgaven. Grupperne bruger de næste 10 min. på at besvare spørgsmålene.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I har nu 10 min. (3 min til hvert spørgsmål) til at tale om, hvad I under gruppearbejdet har talt om og tænkt over kunne forbedres ved jeres eget samarbejde og fællesskab i klinikken. Kig evt. på jeres ark for mødenoter. Skriv ideerne ned på arket. </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598335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dirty="0">
                <a:effectLst/>
                <a:latin typeface="Calibri" panose="020F0502020204030204" pitchFamily="34" charset="0"/>
                <a:ea typeface="Times New Roman" panose="02020603050405020304" pitchFamily="18" charset="0"/>
              </a:rPr>
              <a:t>Forklaring til slide: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For de første klynger, der bestiller klyngepakken Samarbejde og fællesskab, vil der afslutningsvist være en QR-kode på den sidste slide, der giver mulighed for at besvare et ganske kort spørgeskema (3-4 spørgsmål) om deres oplevelse af klyngemødet (emnets relevans og brugbarhed). Det vil tage 1 minut at besvare dette. </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r>
              <a:rPr lang="da-DK" sz="1800" b="1" dirty="0">
                <a:effectLst/>
                <a:latin typeface="Calibri" panose="020F0502020204030204" pitchFamily="34" charset="0"/>
                <a:ea typeface="Times New Roman" panose="02020603050405020304" pitchFamily="18" charset="0"/>
              </a:rPr>
              <a:t>Forslag til, hvad du kan sige:</a:t>
            </a:r>
            <a:endParaRPr lang="da-DK" sz="1800" dirty="0">
              <a:effectLst/>
              <a:latin typeface="Times New Roman" panose="02020603050405020304" pitchFamily="18" charset="0"/>
              <a:ea typeface="Times New Roman" panose="02020603050405020304" pitchFamily="18" charset="0"/>
            </a:endParaRPr>
          </a:p>
          <a:p>
            <a:r>
              <a:rPr lang="da-DK" sz="1800" dirty="0">
                <a:effectLst/>
                <a:latin typeface="Calibri" panose="020F0502020204030204" pitchFamily="34" charset="0"/>
                <a:ea typeface="Times New Roman" panose="02020603050405020304" pitchFamily="18" charset="0"/>
              </a:rPr>
              <a:t> </a:t>
            </a:r>
            <a:endParaRPr lang="da-DK" sz="1800" dirty="0">
              <a:effectLst/>
              <a:latin typeface="Times New Roman" panose="02020603050405020304" pitchFamily="18" charset="0"/>
              <a:ea typeface="Times New Roman" panose="02020603050405020304" pitchFamily="18" charset="0"/>
            </a:endParaRP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39</a:t>
            </a:fld>
            <a:endParaRPr lang="da-DK"/>
          </a:p>
        </p:txBody>
      </p:sp>
    </p:spTree>
    <p:extLst>
      <p:ext uri="{BB962C8B-B14F-4D97-AF65-F5344CB8AC3E}">
        <p14:creationId xmlns:p14="http://schemas.microsoft.com/office/powerpoint/2010/main" val="411420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Det er vigtigt at slå fast fra begyndelsen af mødet, at et klyngemøde ikke kan afhjælpe store udfordringer i én klinik eller gøre noget ved det generelle arbejdspres, som mange oplever.</a:t>
            </a:r>
          </a:p>
          <a:p>
            <a:r>
              <a:rPr lang="da-DK" sz="1200" dirty="0">
                <a:effectLst/>
                <a:latin typeface="+mn-lt"/>
                <a:ea typeface="Times New Roman" panose="02020603050405020304" pitchFamily="18" charset="0"/>
              </a:rPr>
              <a:t>Derimod kan klyngemødet hjælpe med at sætte fokus på værdien af en god struktur og en god kultur i én klinik.</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Dialogen på mødet kan inspirere deltagerne til at blive opmærksomme på at styrke samarbejde og kollegialt fællesskab – forhold vi ved har betydning for trivsel og arbejdsglæde.  </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Med en præsentation af mulige måder at styrke og støtte samarbejde og fællesskab, opfordres klyngens medlemmer til videre arbejde tilbage i klinikkerne – på den måde og i det omfang, det giver mening.</a:t>
            </a:r>
          </a:p>
          <a:p>
            <a:r>
              <a:rPr lang="da-DK" sz="1200" b="1" dirty="0">
                <a:effectLst/>
                <a:latin typeface="+mn-lt"/>
                <a:ea typeface="Times New Roman" panose="02020603050405020304" pitchFamily="18" charset="0"/>
              </a:rPr>
              <a:t> </a:t>
            </a:r>
            <a:endParaRPr lang="da-DK" sz="1200" dirty="0">
              <a:effectLst/>
              <a:latin typeface="+mn-lt"/>
              <a:ea typeface="Times New Roman" panose="02020603050405020304" pitchFamily="18" charset="0"/>
            </a:endParaRP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Der findes ikke en standardmodel, der passer til alle medlemmer/klinikker, derfor kommer vi ikke med færdige løsninger til, hvordan I skal lede og organisere jeres klinikker.</a:t>
            </a:r>
          </a:p>
          <a:p>
            <a:r>
              <a:rPr lang="da-DK" sz="1200" dirty="0">
                <a:effectLst/>
                <a:latin typeface="+mn-lt"/>
                <a:ea typeface="Times New Roman" panose="02020603050405020304" pitchFamily="18" charset="0"/>
              </a:rPr>
              <a:t>Mødet skal ses som en mulighed for inspiration og dialog.</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Klyngepakken "Samarbejde og fællesskab" kan ikke fjerne det store arbejdspres, I oplever. Men den giver jer mulighed for at undersøge, hvor meget fokus der er på samarbejde og fællesskab i klinikken.</a:t>
            </a:r>
          </a:p>
          <a:p>
            <a:r>
              <a:rPr lang="da-DK" sz="1200" dirty="0">
                <a:effectLst/>
                <a:latin typeface="+mn-lt"/>
                <a:ea typeface="Times New Roman" panose="02020603050405020304" pitchFamily="18" charset="0"/>
              </a:rPr>
              <a:t>Samtidig kan I vurdere, i hvor høj grad I får kollegial støtte både internt i klinikken og fra læger udenfor. Disse faktorer har stor betydning for trivsel og arbejdsglæde, og de er nu vigtigere end nogensinde på grund af de ydre udfordringer.</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I har alle modtaget klyngepakken via mail før mødet. I klyngepakken finder I blandt andet de målepunkter, vi skal arbejde med i dag, samt en forklaring på, hvorfor netop de punkter er udvalgt.</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Som forberedelse til mødet har I også haft mulighed for at lytte til en podcast.</a:t>
            </a:r>
          </a:p>
          <a:p>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Efter mødet vil der være forskellige tilbud og værktøjer til rådighed, som I kan benytte jer af.</a:t>
            </a:r>
            <a:endParaRPr lang="da-DK" sz="1200" i="0" u="none" dirty="0">
              <a:solidFill>
                <a:srgbClr val="231F20"/>
              </a:solidFill>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4009536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For at gøre mødet bedst muligt, og for at støtte implementering efter klyngemødet, har KiAP udviklet følgende materiale:</a:t>
            </a:r>
          </a:p>
          <a:p>
            <a:pPr marL="342900" lvl="0" indent="-342900">
              <a:buFont typeface="Calibri" panose="020F0502020204030204" pitchFamily="34" charset="0"/>
              <a:buChar char="-"/>
            </a:pPr>
            <a:r>
              <a:rPr lang="da-DK" sz="1200" dirty="0">
                <a:effectLst/>
                <a:latin typeface="+mn-lt"/>
                <a:ea typeface="Calibri" panose="020F0502020204030204" pitchFamily="34" charset="0"/>
              </a:rPr>
              <a:t>Mødenoter, som deltagerne kan notere pointer løbende under mødet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Uddelingskopier, der indeholder alle grafer fra </a:t>
            </a:r>
            <a:r>
              <a:rPr lang="da-DK" sz="1200" dirty="0" err="1">
                <a:effectLst/>
                <a:latin typeface="+mn-lt"/>
                <a:ea typeface="Calibri" panose="020F0502020204030204" pitchFamily="34" charset="0"/>
              </a:rPr>
              <a:t>powerpointen</a:t>
            </a:r>
            <a:r>
              <a:rPr lang="da-DK" sz="1200" dirty="0">
                <a:effectLst/>
                <a:latin typeface="+mn-lt"/>
                <a:ea typeface="Calibri" panose="020F0502020204030204" pitchFamily="34" charset="0"/>
              </a:rPr>
              <a:t> og spørgsmål til gruppearbejdet</a:t>
            </a:r>
          </a:p>
          <a:p>
            <a:pPr marL="342900" lvl="0" indent="-342900">
              <a:buFont typeface="Calibri" panose="020F0502020204030204" pitchFamily="34" charset="0"/>
              <a:buChar char="-"/>
            </a:pPr>
            <a:r>
              <a:rPr lang="da-DK" sz="1200" dirty="0">
                <a:effectLst/>
                <a:latin typeface="+mn-lt"/>
                <a:ea typeface="Calibri" panose="020F0502020204030204" pitchFamily="34" charset="0"/>
              </a:rPr>
              <a:t>Implementeringsplan - som anvendes i blok 3, som hjælp til at foretage evt. ændringer i praksis </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På bordene ligger følgende materiale: Ark til mødenoter, uddelingskopier og implementeringsplan.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Vi gennemgår resultaterne fra spørgeskemaundersøgelsen, og efterfølgende har hver blok gruppearbejde med refleksionsspørgsmål. Det er en god ide at notere hovedpointer løbende på arket til mødenoter – på baggrund af de samtaler i har i grupperne og plenumgennemgangene. </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Hovedpointerne kan I bedre huske, når I har noteret dem, og I skal anvende dem, når I skal udfylde en implementeringsplan. </a:t>
            </a:r>
          </a:p>
          <a:p>
            <a:endParaRPr lang="da-DK"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kern="1200" dirty="0">
                <a:solidFill>
                  <a:srgbClr val="231F20"/>
                </a:solidFill>
                <a:effectLst/>
                <a:latin typeface="+mn-lt"/>
                <a:ea typeface="Calibri" panose="020F0502020204030204" pitchFamily="34" charset="0"/>
                <a:cs typeface="+mn-cs"/>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mn-lt"/>
                <a:ea typeface="Calibri" panose="020F0502020204030204" pitchFamily="34" charset="0"/>
                <a:cs typeface="+mn-cs"/>
              </a:rPr>
              <a:t>Mødelederen introducer til blok 1 og til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kern="1200" dirty="0">
              <a:solidFill>
                <a:srgbClr val="231F20"/>
              </a:solidFill>
              <a:effectLst/>
              <a:latin typeface="+mn-lt"/>
              <a:ea typeface="Calibri" panose="020F0502020204030204" pitchFamily="34" charset="0"/>
              <a:cs typeface="+mn-cs"/>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kern="1200" dirty="0">
                <a:solidFill>
                  <a:schemeClr val="tx1"/>
                </a:solidFill>
                <a:effectLst/>
                <a:latin typeface="+mn-lt"/>
                <a:ea typeface="Calibri" panose="020F0502020204030204" pitchFamily="34" charset="0"/>
                <a:cs typeface="Times New Roman" panose="02020603050405020304" pitchFamily="18" charset="0"/>
              </a:rPr>
              <a:t>Forslag til, hvad du kan sige:</a:t>
            </a:r>
            <a:endParaRPr lang="da-DK" sz="1200" i="0" kern="1200" dirty="0">
              <a:solidFill>
                <a:schemeClr val="tx1"/>
              </a:solidFill>
              <a:effectLst/>
              <a:latin typeface="+mn-lt"/>
              <a:ea typeface="Calibri" panose="020F0502020204030204" pitchFamily="34" charset="0"/>
              <a:cs typeface="Times New Roman" panose="02020603050405020304" pitchFamily="18"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mn-lt"/>
                <a:ea typeface="Calibri" panose="020F0502020204030204" pitchFamily="34" charset="0"/>
                <a:cs typeface="+mn-cs"/>
              </a:rPr>
              <a:t>Blok 1 er inddelt i to dele: Del 1 om ledelse af klinikken og del 2 omhandler struktur for samarbejde og samarbejdskultur.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kern="1200" dirty="0">
              <a:solidFill>
                <a:srgbClr val="231F20"/>
              </a:solidFill>
              <a:effectLst/>
              <a:latin typeface="+mn-lt"/>
              <a:ea typeface="Calibri" panose="020F0502020204030204" pitchFamily="34" charset="0"/>
              <a:cs typeface="+mn-cs"/>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kern="1200" dirty="0">
                <a:solidFill>
                  <a:srgbClr val="231F20"/>
                </a:solidFill>
                <a:effectLst/>
                <a:latin typeface="+mn-lt"/>
                <a:ea typeface="Calibri" panose="020F0502020204030204" pitchFamily="34" charset="0"/>
                <a:cs typeface="+mn-cs"/>
              </a:rPr>
              <a:t>Vi begynder del 1 med at se en kort video om ledelse. Herefter ser på svarene  til de spørgsmål fra spørgeskemaet, der omhandler ledelse. Og vi ser på de fire typer af ledelse der. Del 1 afsluttes med gruppearbejde om spørgsmål til ledelse og opsamling i plenum.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Mødelederen introducer til del 1 i blok 1 og til det efterfølgende gruppearbejde. Der er i alt 25 minutter til del 1:</a:t>
            </a:r>
          </a:p>
          <a:p>
            <a:pPr marL="285750" indent="-285750">
              <a:buFont typeface="Arial" panose="020B0604020202020204" pitchFamily="34" charset="0"/>
              <a:buChar char="•"/>
            </a:pPr>
            <a:r>
              <a:rPr lang="da-DK" sz="1200" dirty="0">
                <a:effectLst/>
                <a:latin typeface="+mn-lt"/>
                <a:ea typeface="Times New Roman" panose="02020603050405020304" pitchFamily="18" charset="0"/>
              </a:rPr>
              <a:t>Kort introduktionsvideo ledelse (6 min.)</a:t>
            </a:r>
          </a:p>
          <a:p>
            <a:pPr marL="285750" lvl="0" indent="-285750">
              <a:buFont typeface="Arial" panose="020B0604020202020204" pitchFamily="34" charset="0"/>
              <a:buChar char="•"/>
              <a:tabLst>
                <a:tab pos="457200" algn="l"/>
              </a:tabLst>
            </a:pPr>
            <a:r>
              <a:rPr lang="da-DK" sz="1200" dirty="0">
                <a:effectLst/>
                <a:latin typeface="+mn-lt"/>
                <a:ea typeface="Times New Roman" panose="02020603050405020304" pitchFamily="18" charset="0"/>
              </a:rPr>
              <a:t>Gennemgang af klyngens data for besvarelserne til spørgsmål om ledelse (7 min.)</a:t>
            </a:r>
          </a:p>
          <a:p>
            <a:pPr marL="285750" lvl="0" indent="-285750">
              <a:buFont typeface="Arial" panose="020B0604020202020204" pitchFamily="34" charset="0"/>
              <a:buChar char="•"/>
              <a:tabLst>
                <a:tab pos="457200" algn="l"/>
              </a:tabLst>
            </a:pPr>
            <a:r>
              <a:rPr lang="da-DK" sz="1200" dirty="0">
                <a:effectLst/>
                <a:latin typeface="+mn-lt"/>
                <a:ea typeface="Times New Roman" panose="02020603050405020304" pitchFamily="18" charset="0"/>
              </a:rPr>
              <a:t>Derefter er der gruppearbejde (12 min.)</a:t>
            </a:r>
          </a:p>
          <a:p>
            <a:r>
              <a:rPr lang="da-DK" sz="1200" dirty="0">
                <a:effectLst/>
                <a:latin typeface="+mn-lt"/>
                <a:ea typeface="Times New Roman" panose="02020603050405020304" pitchFamily="18" charset="0"/>
              </a:rPr>
              <a:t> </a:t>
            </a:r>
          </a:p>
          <a:p>
            <a:r>
              <a:rPr lang="da-DK" sz="1200" dirty="0">
                <a:effectLst/>
                <a:latin typeface="+mn-lt"/>
                <a:ea typeface="Times New Roman" panose="02020603050405020304" pitchFamily="18" charset="0"/>
              </a:rPr>
              <a:t>Der samles ikke op efter det første gruppearbejde.</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Vi begynder del 1 med at se en kort video om ledelse. Herefter ser vi på fra spørgeskemaet. Og vi ser på de fire typer af ledelse, som videoen beskriver. Del 1 afsluttes med gruppearbejde om spørgsmål til ledelse og opsamling i plenum.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50544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effectLst/>
                <a:latin typeface="+mn-lt"/>
                <a:ea typeface="Times New Roman" panose="02020603050405020304" pitchFamily="18" charset="0"/>
              </a:rPr>
              <a:t>Forklaring til slide: </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vises en video hvor Ulrik Lange fortæller om ledelse (6 min.)</a:t>
            </a:r>
          </a:p>
          <a:p>
            <a:r>
              <a:rPr lang="da-DK" sz="1200" dirty="0">
                <a:effectLst/>
                <a:latin typeface="+mn-lt"/>
                <a:ea typeface="Times New Roman" panose="02020603050405020304" pitchFamily="18" charset="0"/>
              </a:rPr>
              <a:t> </a:t>
            </a:r>
          </a:p>
          <a:p>
            <a:r>
              <a:rPr lang="da-DK" sz="1200" b="1" dirty="0">
                <a:effectLst/>
                <a:latin typeface="+mn-lt"/>
                <a:ea typeface="Times New Roman" panose="02020603050405020304" pitchFamily="18" charset="0"/>
              </a:rPr>
              <a:t>Forslag til, hvad du kan sige:</a:t>
            </a:r>
            <a:endParaRPr lang="da-DK" sz="1200" dirty="0">
              <a:effectLst/>
              <a:latin typeface="+mn-lt"/>
              <a:ea typeface="Times New Roman" panose="02020603050405020304" pitchFamily="18" charset="0"/>
            </a:endParaRPr>
          </a:p>
          <a:p>
            <a:r>
              <a:rPr lang="da-DK" sz="1200" dirty="0">
                <a:effectLst/>
                <a:latin typeface="+mn-lt"/>
                <a:ea typeface="Times New Roman" panose="02020603050405020304" pitchFamily="18" charset="0"/>
              </a:rPr>
              <a:t>Her vises en video hvor Ulrik Lange fortæller om ledelse. Videoen tager 6 minutter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24887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latin typeface="+mn-lt"/>
              </a:rPr>
              <a:t>Forklaring til slide:</a:t>
            </a:r>
            <a:br>
              <a:rPr lang="da-DK" sz="1200" dirty="0">
                <a:latin typeface="+mn-lt"/>
              </a:rPr>
            </a:br>
            <a:r>
              <a:rPr lang="da-DK" sz="1200" dirty="0">
                <a:latin typeface="+mn-lt"/>
              </a:rPr>
              <a:t>Spørgsmål 1 handler om, i hvor høj grad man oplever, at klinikken arbejder sammen om at nå de mål, man har.</a:t>
            </a:r>
          </a:p>
          <a:p>
            <a:r>
              <a:rPr lang="da-DK" sz="1200" dirty="0">
                <a:latin typeface="+mn-lt"/>
              </a:rPr>
              <a:t>Svarene på spørgsmålet giver indsigt i, hvordan situationen ser ud på klyngeniveau.</a:t>
            </a:r>
          </a:p>
          <a:p>
            <a:endParaRPr lang="da-DK" sz="1200" b="1" dirty="0">
              <a:latin typeface="+mn-lt"/>
            </a:endParaRPr>
          </a:p>
          <a:p>
            <a:r>
              <a:rPr lang="da-DK" sz="1200" b="1" dirty="0">
                <a:latin typeface="+mn-lt"/>
              </a:rPr>
              <a:t>Forslag til, hvad du kan sige:</a:t>
            </a:r>
            <a:br>
              <a:rPr lang="da-DK" sz="1200" dirty="0">
                <a:latin typeface="+mn-lt"/>
              </a:rPr>
            </a:br>
            <a:r>
              <a:rPr lang="da-DK" sz="1200" dirty="0">
                <a:latin typeface="+mn-lt"/>
              </a:rPr>
              <a:t>Spørgsmål 1 handler om, i hvor høj grad man oplever, at klinikkens ledelse gør en indsats for at få alle medarbejdere til at samarbejde om at nå de ønskede mål.</a:t>
            </a:r>
          </a:p>
          <a:p>
            <a:r>
              <a:rPr lang="da-DK" sz="1200" dirty="0">
                <a:latin typeface="+mn-lt"/>
              </a:rPr>
              <a:t>Svarene på spørgsmålet giver indsigt i, hvordan det ser ud på klyngeniveau.</a:t>
            </a: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23250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0ED55-5F9F-01FF-E6DF-DB0087C0C1C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AFF4CA-45DD-D1EA-772A-FE1E2A276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3FCEA11-67EE-60D6-553E-7F133A513D3A}"/>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5" name="Pladsholder til sidefod 4">
            <a:extLst>
              <a:ext uri="{FF2B5EF4-FFF2-40B4-BE49-F238E27FC236}">
                <a16:creationId xmlns:a16="http://schemas.microsoft.com/office/drawing/2014/main" id="{DE58614B-D4CA-8167-53E3-CD2AFFD8F7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9231A3-D30A-4E8D-5088-EB1DFD2D8DDD}"/>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11036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51EDB-563A-2154-80DE-544B6097962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51944EC-E962-036F-9256-EB71F8E07504}"/>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2EF7569-A8DE-FEF1-C7FC-C5AD5FBE521C}"/>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5" name="Pladsholder til sidefod 4">
            <a:extLst>
              <a:ext uri="{FF2B5EF4-FFF2-40B4-BE49-F238E27FC236}">
                <a16:creationId xmlns:a16="http://schemas.microsoft.com/office/drawing/2014/main" id="{D1640666-88D6-4EA7-FFCB-02F06F59E7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3CC49F0-9F3C-9DD2-0A24-C4B310C9360E}"/>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01207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C66EA5C-0949-4405-8015-254C0B4B097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3C0962-0B1A-6194-E21B-A34E35C25C9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BDE6FA-0F4C-7134-1B05-79D971083E50}"/>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5" name="Pladsholder til sidefod 4">
            <a:extLst>
              <a:ext uri="{FF2B5EF4-FFF2-40B4-BE49-F238E27FC236}">
                <a16:creationId xmlns:a16="http://schemas.microsoft.com/office/drawing/2014/main" id="{FA088C8E-7ED8-1C92-7716-018260B83E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F1EC02-640A-58A2-23E2-C62644D05D2E}"/>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64364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5EB0B-A28B-4D83-F950-0D2DD9895AC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B52245-F32D-60E8-8743-9E320DB8AFF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3E90228-A2E9-52EF-5FF7-6FC71113BAC2}"/>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5" name="Pladsholder til sidefod 4">
            <a:extLst>
              <a:ext uri="{FF2B5EF4-FFF2-40B4-BE49-F238E27FC236}">
                <a16:creationId xmlns:a16="http://schemas.microsoft.com/office/drawing/2014/main" id="{30EB1C5B-114E-6164-03DD-94AB9EC392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91F077-8244-08BB-4B3C-D4CD7759D5F9}"/>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179079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4D83A-35D8-4289-CF40-ADFA96723E4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B882B3B-A725-FC06-F094-25F874E5D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49C3F16-F39C-9B60-FBB9-FE243267FF20}"/>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5" name="Pladsholder til sidefod 4">
            <a:extLst>
              <a:ext uri="{FF2B5EF4-FFF2-40B4-BE49-F238E27FC236}">
                <a16:creationId xmlns:a16="http://schemas.microsoft.com/office/drawing/2014/main" id="{DE79DAD0-F4FE-D642-D204-117B743A793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5E7A93-4F79-8686-80B1-29B89C4DB1FD}"/>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28678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1924C-6260-DFAE-000B-CDBE9AA8019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CC732A8-0A71-7EB6-840B-F8A02673292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4C33C21-4F10-F6A0-CFC0-855FC82DF4B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6794222-7638-F403-C906-12D4202F09AC}"/>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6" name="Pladsholder til sidefod 5">
            <a:extLst>
              <a:ext uri="{FF2B5EF4-FFF2-40B4-BE49-F238E27FC236}">
                <a16:creationId xmlns:a16="http://schemas.microsoft.com/office/drawing/2014/main" id="{9B92DBC4-FC09-C8B7-AA37-AF330732D46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3807727-3896-45DB-1D76-CB9778407264}"/>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278901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1F6FE-2AD4-6CF5-520E-C7CF8D470CB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29A0588-E86A-00FF-5B1C-4DF07D72E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964A3E-ACF2-5604-733A-6D86A2CD824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B4F9F88-5BEE-2287-F163-F9C550956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093129-BBB5-50B9-A7BE-05A7ACE95F7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AE65CEE-E354-2232-E083-C556A4FE3B59}"/>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8" name="Pladsholder til sidefod 7">
            <a:extLst>
              <a:ext uri="{FF2B5EF4-FFF2-40B4-BE49-F238E27FC236}">
                <a16:creationId xmlns:a16="http://schemas.microsoft.com/office/drawing/2014/main" id="{40539FD7-0772-E58E-0738-4903CF0520C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4263A31-DE2A-D86F-93EB-CD1F1FD7324C}"/>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6100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CD35E-B2BC-C864-C2D5-49F269D0AE5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7494EEA-8309-C7C3-8D0C-45C60EC2E693}"/>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4" name="Pladsholder til sidefod 3">
            <a:extLst>
              <a:ext uri="{FF2B5EF4-FFF2-40B4-BE49-F238E27FC236}">
                <a16:creationId xmlns:a16="http://schemas.microsoft.com/office/drawing/2014/main" id="{D91E272E-24CE-99FC-3852-1E17E80CCB7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EE5F2B0-E081-E10E-87E3-EF6299D612A1}"/>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79221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6C019E5-617A-029F-BB7A-D12B1608C230}"/>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3" name="Pladsholder til sidefod 2">
            <a:extLst>
              <a:ext uri="{FF2B5EF4-FFF2-40B4-BE49-F238E27FC236}">
                <a16:creationId xmlns:a16="http://schemas.microsoft.com/office/drawing/2014/main" id="{3C6C4EC5-E518-1CD9-34A1-609D167444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24D104C-7D03-0587-FD4D-8DA1BA7A58AE}"/>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55460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2BB93-DF0C-6A63-77ED-9849AD4D77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27C26DB-8D25-AB42-F1CE-814DBF3D4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DD25DF6-EDC0-B76B-BE90-1C61B5420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9E8C215-60D2-5843-B280-BB7BF6EBF483}"/>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6" name="Pladsholder til sidefod 5">
            <a:extLst>
              <a:ext uri="{FF2B5EF4-FFF2-40B4-BE49-F238E27FC236}">
                <a16:creationId xmlns:a16="http://schemas.microsoft.com/office/drawing/2014/main" id="{7783DEB3-7CFD-71BF-487D-4ACC3413CD4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7CAF9E1-7B0F-37FC-7000-6CB860F80242}"/>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39079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18A98-1AAA-6660-28F5-F682CEB9E45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1DAACBD-4DBD-40E5-6254-675711BE1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117E9B1-B761-B9D5-1F5F-F833A3AF4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ACFD1C-478D-1D73-F1C9-BD183E3B5E56}"/>
              </a:ext>
            </a:extLst>
          </p:cNvPr>
          <p:cNvSpPr>
            <a:spLocks noGrp="1"/>
          </p:cNvSpPr>
          <p:nvPr>
            <p:ph type="dt" sz="half" idx="10"/>
          </p:nvPr>
        </p:nvSpPr>
        <p:spPr/>
        <p:txBody>
          <a:bodyPr/>
          <a:lstStyle/>
          <a:p>
            <a:fld id="{20237CC4-0579-44A6-B0FC-9ECCCA652379}" type="datetimeFigureOut">
              <a:rPr lang="da-DK" smtClean="0"/>
              <a:t>10-06-2025</a:t>
            </a:fld>
            <a:endParaRPr lang="da-DK"/>
          </a:p>
        </p:txBody>
      </p:sp>
      <p:sp>
        <p:nvSpPr>
          <p:cNvPr id="6" name="Pladsholder til sidefod 5">
            <a:extLst>
              <a:ext uri="{FF2B5EF4-FFF2-40B4-BE49-F238E27FC236}">
                <a16:creationId xmlns:a16="http://schemas.microsoft.com/office/drawing/2014/main" id="{C83CEBEC-A0B2-F58C-0584-B1D1BC9493B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370D304-312F-4126-921F-968BFF793F1B}"/>
              </a:ext>
            </a:extLst>
          </p:cNvPr>
          <p:cNvSpPr>
            <a:spLocks noGrp="1"/>
          </p:cNvSpPr>
          <p:nvPr>
            <p:ph type="sldNum" sz="quarter" idx="12"/>
          </p:nvPr>
        </p:nvSpPr>
        <p:spPr/>
        <p:txBody>
          <a:bodyPr/>
          <a:lstStyle/>
          <a:p>
            <a:fld id="{2B6001B9-EB08-4AD7-80E6-BF12915514FB}" type="slidenum">
              <a:rPr lang="da-DK" smtClean="0"/>
              <a:t>‹nr.›</a:t>
            </a:fld>
            <a:endParaRPr lang="da-DK"/>
          </a:p>
        </p:txBody>
      </p:sp>
    </p:spTree>
    <p:extLst>
      <p:ext uri="{BB962C8B-B14F-4D97-AF65-F5344CB8AC3E}">
        <p14:creationId xmlns:p14="http://schemas.microsoft.com/office/powerpoint/2010/main" val="140969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84AB1FB-DE41-615C-E693-ED618F694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A024CC-9873-B403-728A-67664F655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591394-7457-D6F8-03C2-E951D5E27E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37CC4-0579-44A6-B0FC-9ECCCA652379}" type="datetimeFigureOut">
              <a:rPr lang="da-DK" smtClean="0"/>
              <a:t>10-06-2025</a:t>
            </a:fld>
            <a:endParaRPr lang="da-DK"/>
          </a:p>
        </p:txBody>
      </p:sp>
      <p:sp>
        <p:nvSpPr>
          <p:cNvPr id="5" name="Pladsholder til sidefod 4">
            <a:extLst>
              <a:ext uri="{FF2B5EF4-FFF2-40B4-BE49-F238E27FC236}">
                <a16:creationId xmlns:a16="http://schemas.microsoft.com/office/drawing/2014/main" id="{8BBC464E-36FE-8A9E-F20A-99CE4FC78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C5B223-04C6-CC5F-EE12-95D861660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001B9-EB08-4AD7-80E6-BF12915514FB}" type="slidenum">
              <a:rPr lang="da-DK" smtClean="0"/>
              <a:t>‹nr.›</a:t>
            </a:fld>
            <a:endParaRPr lang="da-DK"/>
          </a:p>
        </p:txBody>
      </p:sp>
    </p:spTree>
    <p:extLst>
      <p:ext uri="{BB962C8B-B14F-4D97-AF65-F5344CB8AC3E}">
        <p14:creationId xmlns:p14="http://schemas.microsoft.com/office/powerpoint/2010/main" val="2765573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player.vimeo.com/video/1049990668?h=10e561a1e5&amp;amp;app_id=122963"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1081731382?h=beb8ae3ed9&amp;amp;app_id=122963"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player.vimeo.com/video/1049993914?h=a67ee76bf3&amp;amp;app_id=122963" TargetMode="External"/><Relationship Id="rId5" Type="http://schemas.openxmlformats.org/officeDocument/2006/relationships/image" Target="../media/image9.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player.vimeo.com/video/1049987007?h=a8359e0a0d&amp;amp;app_id=122963" TargetMode="Externa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54476" y="3745150"/>
            <a:ext cx="9795754" cy="1831280"/>
          </a:xfrm>
        </p:spPr>
        <p:txBody>
          <a:bodyPr>
            <a:normAutofit fontScale="90000"/>
          </a:bodyPr>
          <a:lstStyle/>
          <a:p>
            <a:r>
              <a:rPr lang="da-DK" sz="5400" b="1" dirty="0">
                <a:solidFill>
                  <a:schemeClr val="bg1"/>
                </a:solidFill>
                <a:latin typeface="+mn-lt"/>
              </a:rPr>
              <a:t>Samarbejde og fællesskab</a:t>
            </a:r>
            <a:br>
              <a:rPr lang="da-DK" sz="5400" b="1" dirty="0">
                <a:solidFill>
                  <a:schemeClr val="bg1"/>
                </a:solidFill>
                <a:latin typeface="+mn-lt"/>
              </a:rPr>
            </a:br>
            <a:r>
              <a:rPr lang="da-DK" sz="2700" b="1" dirty="0">
                <a:solidFill>
                  <a:schemeClr val="bg1"/>
                </a:solidFill>
                <a:latin typeface="+mn-lt"/>
              </a:rPr>
              <a:t>- opfølgeren til klyngepakken Trivsel og arbejdsglæde </a:t>
            </a:r>
            <a:br>
              <a:rPr lang="da-DK" sz="3100" b="1" dirty="0">
                <a:solidFill>
                  <a:schemeClr val="bg1"/>
                </a:solidFill>
                <a:latin typeface="+mn-lt"/>
              </a:rPr>
            </a:br>
            <a:br>
              <a:rPr lang="da-DK" sz="3100" b="1" dirty="0">
                <a:solidFill>
                  <a:schemeClr val="bg1"/>
                </a:solidFill>
                <a:latin typeface="+mn-lt"/>
              </a:rPr>
            </a:br>
            <a:r>
              <a:rPr lang="da-DK" sz="3100" b="1" dirty="0">
                <a:solidFill>
                  <a:schemeClr val="bg1"/>
                </a:solidFill>
                <a:latin typeface="+mn-lt"/>
              </a:rPr>
              <a:t>KLYNGENAVN</a:t>
            </a: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r>
              <a:rPr lang="da-DK" sz="3100" b="1" dirty="0">
                <a:solidFill>
                  <a:schemeClr val="bg1"/>
                </a:solidFill>
                <a:latin typeface="+mn-lt"/>
              </a:rPr>
              <a:t>Sæt jer IKKE sammen med kollegaer fra egen praksis - Sololæger sidder sammen. </a:t>
            </a:r>
            <a:br>
              <a:rPr lang="da-DK" sz="2400" b="1" dirty="0">
                <a:solidFill>
                  <a:schemeClr val="bg1"/>
                </a:solidFill>
                <a:latin typeface="+mn-lt"/>
              </a:rPr>
            </a:br>
            <a:br>
              <a:rPr lang="da-DK" sz="2400" b="1" dirty="0">
                <a:solidFill>
                  <a:schemeClr val="bg1"/>
                </a:solidFill>
                <a:latin typeface="+mn-lt"/>
              </a:rPr>
            </a:br>
            <a:r>
              <a:rPr lang="da-DK" sz="1800" b="1" dirty="0">
                <a:solidFill>
                  <a:schemeClr val="bg1"/>
                </a:solidFill>
                <a:latin typeface="+mn-lt"/>
              </a:rPr>
              <a:t>Dato xx/xx 2024</a:t>
            </a:r>
            <a:br>
              <a:rPr lang="da-DK" sz="3100" b="1" dirty="0">
                <a:solidFill>
                  <a:schemeClr val="bg1"/>
                </a:solidFill>
                <a:latin typeface="+mn-lt"/>
              </a:rPr>
            </a:br>
            <a:br>
              <a:rPr lang="da-DK" sz="3100" b="1" dirty="0">
                <a:solidFill>
                  <a:schemeClr val="bg1"/>
                </a:solidFill>
                <a:latin typeface="+mn-lt"/>
              </a:rPr>
            </a:br>
            <a:br>
              <a:rPr lang="da-DK" sz="3100" b="1" dirty="0">
                <a:solidFill>
                  <a:schemeClr val="bg1"/>
                </a:solidFill>
                <a:latin typeface="+mn-lt"/>
              </a:rPr>
            </a:br>
            <a:br>
              <a:rPr lang="da-DK" sz="2700" b="1" dirty="0">
                <a:solidFill>
                  <a:schemeClr val="bg1"/>
                </a:solidFill>
                <a:latin typeface="+mn-lt"/>
              </a:rPr>
            </a:br>
            <a:endParaRPr lang="da-DK" sz="5400" dirty="0">
              <a:solidFill>
                <a:schemeClr val="bg1"/>
              </a:solidFill>
              <a:highlight>
                <a:srgbClr val="FFFF00"/>
              </a:highlight>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dirty="0">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87170" y="419949"/>
            <a:ext cx="10871246" cy="887978"/>
          </a:xfrm>
        </p:spPr>
        <p:txBody>
          <a:bodyPr>
            <a:normAutofit fontScale="90000"/>
          </a:bodyPr>
          <a:lstStyle/>
          <a:p>
            <a:r>
              <a:rPr lang="da-DK" sz="3600" b="1" dirty="0">
                <a:solidFill>
                  <a:srgbClr val="297A77"/>
                </a:solidFill>
                <a:latin typeface="+mn-lt"/>
              </a:rPr>
              <a:t>2: I hvilken grad arbejder vi med følgende opgaver i klinikledelsen?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pic>
        <p:nvPicPr>
          <p:cNvPr id="4" name="Billede 3">
            <a:extLst>
              <a:ext uri="{FF2B5EF4-FFF2-40B4-BE49-F238E27FC236}">
                <a16:creationId xmlns:a16="http://schemas.microsoft.com/office/drawing/2014/main" id="{F3683E54-9D01-B9BD-26B0-029B716870C5}"/>
              </a:ext>
            </a:extLst>
          </p:cNvPr>
          <p:cNvPicPr>
            <a:picLocks noChangeAspect="1"/>
          </p:cNvPicPr>
          <p:nvPr/>
        </p:nvPicPr>
        <p:blipFill>
          <a:blip r:embed="rId3"/>
          <a:stretch>
            <a:fillRect/>
          </a:stretch>
        </p:blipFill>
        <p:spPr>
          <a:xfrm>
            <a:off x="9900139" y="2800088"/>
            <a:ext cx="1257823" cy="1257823"/>
          </a:xfrm>
          <a:prstGeom prst="rect">
            <a:avLst/>
          </a:prstGeom>
        </p:spPr>
      </p:pic>
      <p:graphicFrame>
        <p:nvGraphicFramePr>
          <p:cNvPr id="3" name="Diagram 2">
            <a:extLst>
              <a:ext uri="{FF2B5EF4-FFF2-40B4-BE49-F238E27FC236}">
                <a16:creationId xmlns:a16="http://schemas.microsoft.com/office/drawing/2014/main" id="{DE96581C-EA3D-C845-19C0-35ED728BF55D}"/>
              </a:ext>
            </a:extLst>
          </p:cNvPr>
          <p:cNvGraphicFramePr>
            <a:graphicFrameLocks/>
          </p:cNvGraphicFramePr>
          <p:nvPr>
            <p:extLst>
              <p:ext uri="{D42A27DB-BD31-4B8C-83A1-F6EECF244321}">
                <p14:modId xmlns:p14="http://schemas.microsoft.com/office/powerpoint/2010/main" val="688926131"/>
              </p:ext>
            </p:extLst>
          </p:nvPr>
        </p:nvGraphicFramePr>
        <p:xfrm>
          <a:off x="494624" y="1176299"/>
          <a:ext cx="9260826" cy="4922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884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6701" y="631810"/>
            <a:ext cx="10439002" cy="765565"/>
          </a:xfrm>
        </p:spPr>
        <p:txBody>
          <a:bodyPr>
            <a:normAutofit fontScale="90000"/>
          </a:bodyPr>
          <a:lstStyle/>
          <a:p>
            <a:r>
              <a:rPr lang="da-DK" sz="2700" b="1" dirty="0">
                <a:solidFill>
                  <a:srgbClr val="297A77"/>
                </a:solidFill>
                <a:latin typeface="+mn-lt"/>
              </a:rPr>
              <a:t>Spørgsmål 3: I hvilken grad forholder I jer til personlige forhold og trivsel i lederteamet? (procent)</a:t>
            </a:r>
            <a:br>
              <a:rPr lang="da-DK" sz="18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pic>
        <p:nvPicPr>
          <p:cNvPr id="3" name="Billede 2">
            <a:extLst>
              <a:ext uri="{FF2B5EF4-FFF2-40B4-BE49-F238E27FC236}">
                <a16:creationId xmlns:a16="http://schemas.microsoft.com/office/drawing/2014/main" id="{608D768F-EA1C-5907-9CF7-4FCFA53BEACA}"/>
              </a:ext>
            </a:extLst>
          </p:cNvPr>
          <p:cNvPicPr>
            <a:picLocks noChangeAspect="1"/>
          </p:cNvPicPr>
          <p:nvPr/>
        </p:nvPicPr>
        <p:blipFill>
          <a:blip r:embed="rId3"/>
          <a:stretch>
            <a:fillRect/>
          </a:stretch>
        </p:blipFill>
        <p:spPr>
          <a:xfrm>
            <a:off x="9900139" y="2800088"/>
            <a:ext cx="1257823" cy="1257823"/>
          </a:xfrm>
          <a:prstGeom prst="rect">
            <a:avLst/>
          </a:prstGeom>
        </p:spPr>
      </p:pic>
      <p:graphicFrame>
        <p:nvGraphicFramePr>
          <p:cNvPr id="5" name="Diagram 4">
            <a:extLst>
              <a:ext uri="{FF2B5EF4-FFF2-40B4-BE49-F238E27FC236}">
                <a16:creationId xmlns:a16="http://schemas.microsoft.com/office/drawing/2014/main" id="{60EFA9DC-468C-D358-BF34-7E0AB7D90EFC}"/>
              </a:ext>
            </a:extLst>
          </p:cNvPr>
          <p:cNvGraphicFramePr>
            <a:graphicFrameLocks/>
          </p:cNvGraphicFramePr>
          <p:nvPr>
            <p:extLst>
              <p:ext uri="{D42A27DB-BD31-4B8C-83A1-F6EECF244321}">
                <p14:modId xmlns:p14="http://schemas.microsoft.com/office/powerpoint/2010/main" val="458075018"/>
              </p:ext>
            </p:extLst>
          </p:nvPr>
        </p:nvGraphicFramePr>
        <p:xfrm>
          <a:off x="550416" y="1251751"/>
          <a:ext cx="9349723" cy="5339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652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6169" y="266685"/>
            <a:ext cx="10871246" cy="887978"/>
          </a:xfrm>
        </p:spPr>
        <p:txBody>
          <a:bodyPr>
            <a:normAutofit fontScale="90000"/>
          </a:bodyPr>
          <a:lstStyle/>
          <a:p>
            <a:r>
              <a:rPr lang="da-DK" sz="3100" b="1" dirty="0">
                <a:solidFill>
                  <a:srgbClr val="297A77"/>
                </a:solidFill>
                <a:latin typeface="+mn-lt"/>
              </a:rPr>
              <a:t>Spørgsmål 4: Hvor ofte afholder I følgende lægemøder?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pic>
        <p:nvPicPr>
          <p:cNvPr id="3" name="Billede 2">
            <a:extLst>
              <a:ext uri="{FF2B5EF4-FFF2-40B4-BE49-F238E27FC236}">
                <a16:creationId xmlns:a16="http://schemas.microsoft.com/office/drawing/2014/main" id="{F53163E5-A7DC-ABB0-ED90-84349369BA45}"/>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6" name="Diagram 5">
            <a:extLst>
              <a:ext uri="{FF2B5EF4-FFF2-40B4-BE49-F238E27FC236}">
                <a16:creationId xmlns:a16="http://schemas.microsoft.com/office/drawing/2014/main" id="{0A4879F9-5F10-F695-7238-8D535DF23079}"/>
              </a:ext>
            </a:extLst>
          </p:cNvPr>
          <p:cNvGraphicFramePr>
            <a:graphicFrameLocks/>
          </p:cNvGraphicFramePr>
          <p:nvPr>
            <p:extLst>
              <p:ext uri="{D42A27DB-BD31-4B8C-83A1-F6EECF244321}">
                <p14:modId xmlns:p14="http://schemas.microsoft.com/office/powerpoint/2010/main" val="1748269120"/>
              </p:ext>
            </p:extLst>
          </p:nvPr>
        </p:nvGraphicFramePr>
        <p:xfrm>
          <a:off x="505185" y="993426"/>
          <a:ext cx="4350900" cy="5309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3CE31572-2A9A-9050-55CB-9CAD296AF129}"/>
              </a:ext>
            </a:extLst>
          </p:cNvPr>
          <p:cNvGraphicFramePr>
            <a:graphicFrameLocks/>
          </p:cNvGraphicFramePr>
          <p:nvPr>
            <p:extLst>
              <p:ext uri="{D42A27DB-BD31-4B8C-83A1-F6EECF244321}">
                <p14:modId xmlns:p14="http://schemas.microsoft.com/office/powerpoint/2010/main" val="1929429959"/>
              </p:ext>
            </p:extLst>
          </p:nvPr>
        </p:nvGraphicFramePr>
        <p:xfrm>
          <a:off x="5513116" y="1085530"/>
          <a:ext cx="4350900" cy="52176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089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fontScale="90000"/>
          </a:bodyPr>
          <a:lstStyle/>
          <a:p>
            <a:r>
              <a:rPr lang="da-DK" sz="4900" b="1" dirty="0">
                <a:solidFill>
                  <a:srgbClr val="297A77"/>
                </a:solidFill>
                <a:latin typeface="+mn-lt"/>
              </a:rPr>
              <a:t>Gruppearbejde om ledelse (10 min.)</a:t>
            </a:r>
            <a:br>
              <a:rPr lang="da-DK" sz="36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8" y="1403582"/>
            <a:ext cx="6113203" cy="5298175"/>
          </a:xfrm>
        </p:spPr>
        <p:txBody>
          <a:bodyPr vert="horz" lIns="91440" tIns="45720" rIns="91440" bIns="45720" rtlCol="0" anchor="t">
            <a:normAutofit lnSpcReduction="10000"/>
          </a:bodyPr>
          <a:lstStyle/>
          <a:p>
            <a:pPr marL="0" indent="0">
              <a:buNone/>
            </a:pPr>
            <a:r>
              <a:rPr lang="da-DK" b="1" kern="1200" dirty="0">
                <a:solidFill>
                  <a:srgbClr val="297A77"/>
                </a:solidFill>
                <a:effectLst/>
                <a:latin typeface="Calibri" panose="020F0502020204030204" pitchFamily="34" charset="0"/>
                <a:ea typeface="+mj-ea"/>
                <a:cs typeface="+mj-cs"/>
              </a:rPr>
              <a:t>Ledelse af klinikken</a:t>
            </a:r>
            <a:endParaRPr lang="da-DK" sz="24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a:ea typeface="Calibri" panose="020F0502020204030204" pitchFamily="34" charset="0"/>
                <a:cs typeface="Calibri"/>
              </a:rPr>
              <a:t>1: </a:t>
            </a:r>
            <a:r>
              <a:rPr lang="da-DK" sz="2400" dirty="0">
                <a:effectLst/>
                <a:latin typeface="Calibri"/>
                <a:ea typeface="Calibri" panose="020F0502020204030204" pitchFamily="34" charset="0"/>
                <a:cs typeface="Calibri"/>
              </a:rPr>
              <a:t>Hvordan arbejder du/I med de fire forskellige ledelsesområder i klinikken </a:t>
            </a:r>
            <a:r>
              <a:rPr lang="da-DK" sz="2400" dirty="0">
                <a:ea typeface="Calibri" panose="020F0502020204030204" pitchFamily="34" charset="0"/>
                <a:cs typeface="Calibri"/>
              </a:rPr>
              <a:t>(strategisk ledelse, faglig </a:t>
            </a:r>
            <a:r>
              <a:rPr lang="da-DK" sz="2400" dirty="0">
                <a:effectLst/>
                <a:latin typeface="Calibri"/>
                <a:ea typeface="Calibri" panose="020F0502020204030204" pitchFamily="34" charset="0"/>
                <a:cs typeface="Calibri"/>
              </a:rPr>
              <a:t>ledelse, personaleledelse og driftsledelse</a:t>
            </a:r>
            <a:r>
              <a:rPr lang="da-DK" sz="2400" dirty="0">
                <a:latin typeface="Calibri"/>
                <a:ea typeface="Calibri" panose="020F0502020204030204" pitchFamily="34" charset="0"/>
                <a:cs typeface="Calibri"/>
              </a:rPr>
              <a:t>?</a:t>
            </a:r>
            <a:endParaRPr lang="da-DK" sz="2400" dirty="0">
              <a:effectLst/>
              <a:latin typeface="Calibri"/>
              <a:ea typeface="Calibri" panose="020F0502020204030204" pitchFamily="34" charset="0"/>
              <a:cs typeface="Calibri"/>
            </a:endParaRP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panose="020F0502020204030204" pitchFamily="34" charset="0"/>
                <a:ea typeface="Calibri" panose="020F0502020204030204" pitchFamily="34" charset="0"/>
              </a:rPr>
              <a:t>2</a:t>
            </a:r>
            <a:r>
              <a:rPr lang="da-DK" sz="2400" dirty="0">
                <a:effectLst/>
                <a:latin typeface="Calibri" panose="020F0502020204030204" pitchFamily="34" charset="0"/>
                <a:ea typeface="Calibri" panose="020F0502020204030204" pitchFamily="34" charset="0"/>
              </a:rPr>
              <a:t>: Giv eksempler på hvordan jeres lægemøder har positiv betydning for samarbejdet i jeres ledelse og i hele klinikken? </a:t>
            </a:r>
          </a:p>
          <a:p>
            <a:pPr marL="0" indent="0">
              <a:buNone/>
            </a:pPr>
            <a:endParaRPr lang="da-DK" dirty="0"/>
          </a:p>
          <a:p>
            <a:pPr marL="0" indent="0">
              <a:buNone/>
            </a:pPr>
            <a:r>
              <a:rPr lang="da-DK" sz="2800" dirty="0">
                <a:latin typeface="Calibri" panose="020F0502020204030204" pitchFamily="34" charset="0"/>
                <a:ea typeface="Calibri" panose="020F0502020204030204" pitchFamily="34" charset="0"/>
              </a:rPr>
              <a:t>SOLOLÆGER BESVARER KUN SPØRGSMÅL 1</a:t>
            </a: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pic>
        <p:nvPicPr>
          <p:cNvPr id="4" name="Billede 3">
            <a:extLst>
              <a:ext uri="{FF2B5EF4-FFF2-40B4-BE49-F238E27FC236}">
                <a16:creationId xmlns:a16="http://schemas.microsoft.com/office/drawing/2014/main" id="{73F19A28-E916-2B8F-27CF-D0D36D06544D}"/>
              </a:ext>
            </a:extLst>
          </p:cNvPr>
          <p:cNvPicPr>
            <a:picLocks noChangeAspect="1"/>
          </p:cNvPicPr>
          <p:nvPr/>
        </p:nvPicPr>
        <p:blipFill>
          <a:blip r:embed="rId4"/>
          <a:stretch>
            <a:fillRect/>
          </a:stretch>
        </p:blipFill>
        <p:spPr>
          <a:xfrm>
            <a:off x="6302995" y="2819490"/>
            <a:ext cx="3619272" cy="3475515"/>
          </a:xfrm>
          <a:prstGeom prst="rect">
            <a:avLst/>
          </a:prstGeom>
        </p:spPr>
      </p:pic>
    </p:spTree>
    <p:extLst>
      <p:ext uri="{BB962C8B-B14F-4D97-AF65-F5344CB8AC3E}">
        <p14:creationId xmlns:p14="http://schemas.microsoft.com/office/powerpoint/2010/main" val="37441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a-DK" sz="4400" b="1" dirty="0">
                <a:cs typeface="Calibri"/>
              </a:rPr>
              <a:t>Del 2: </a:t>
            </a:r>
          </a:p>
          <a:p>
            <a:pPr marL="0" indent="0" algn="ctr">
              <a:buNone/>
            </a:pPr>
            <a:r>
              <a:rPr lang="da-DK" sz="4400" b="1" dirty="0">
                <a:cs typeface="Calibri"/>
              </a:rPr>
              <a:t>Struktur for samarbejdet i klinikken </a:t>
            </a:r>
          </a:p>
          <a:p>
            <a:pPr marL="0" indent="0" algn="ctr">
              <a:buNone/>
            </a:pPr>
            <a:r>
              <a:rPr lang="da-DK" sz="4400" b="1" dirty="0">
                <a:cs typeface="Calibri"/>
              </a:rPr>
              <a:t>og </a:t>
            </a:r>
          </a:p>
          <a:p>
            <a:pPr marL="0" indent="0" algn="ctr">
              <a:buNone/>
            </a:pPr>
            <a:r>
              <a:rPr lang="da-DK" sz="4400" b="1" dirty="0">
                <a:cs typeface="Calibri"/>
              </a:rPr>
              <a:t>Samarbejdskultur og fællesskab i klinikken</a:t>
            </a: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396790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79307" y="501717"/>
            <a:ext cx="8112293" cy="887978"/>
          </a:xfrm>
        </p:spPr>
        <p:txBody>
          <a:bodyPr>
            <a:noAutofit/>
          </a:bodyPr>
          <a:lstStyle/>
          <a:p>
            <a:r>
              <a:rPr lang="da-DK" sz="2800" b="1" dirty="0">
                <a:solidFill>
                  <a:srgbClr val="297A77"/>
                </a:solidFill>
                <a:latin typeface="+mn-lt"/>
              </a:rPr>
              <a:t>Struktur og kultur</a:t>
            </a:r>
            <a:br>
              <a:rPr lang="da-DK" sz="2800" b="1" dirty="0">
                <a:solidFill>
                  <a:srgbClr val="297A77"/>
                </a:solidFill>
                <a:latin typeface="+mn-lt"/>
              </a:rPr>
            </a:br>
            <a:r>
              <a:rPr lang="da-DK" sz="2800" b="1" dirty="0">
                <a:solidFill>
                  <a:srgbClr val="297A77"/>
                </a:solidFill>
                <a:latin typeface="+mn-lt"/>
              </a:rPr>
              <a:t>v. Ulrik Lange</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4"/>
          <a:stretch>
            <a:fillRect/>
          </a:stretch>
        </p:blipFill>
        <p:spPr>
          <a:xfrm>
            <a:off x="9935787" y="2800088"/>
            <a:ext cx="1257823" cy="1257823"/>
          </a:xfrm>
          <a:prstGeom prst="rect">
            <a:avLst/>
          </a:prstGeom>
        </p:spPr>
      </p:pic>
      <p:pic>
        <p:nvPicPr>
          <p:cNvPr id="11" name="Onlinemedier 10" title="Samarbejde og fællesskab (video 3)">
            <a:hlinkClick r:id="" action="ppaction://media"/>
            <a:extLst>
              <a:ext uri="{FF2B5EF4-FFF2-40B4-BE49-F238E27FC236}">
                <a16:creationId xmlns:a16="http://schemas.microsoft.com/office/drawing/2014/main" id="{40E7845B-1767-8CBC-C86B-274D3FA52A72}"/>
              </a:ext>
            </a:extLst>
          </p:cNvPr>
          <p:cNvPicPr>
            <a:picLocks noRot="1" noChangeAspect="1"/>
          </p:cNvPicPr>
          <p:nvPr>
            <a:videoFile r:link="rId1"/>
          </p:nvPr>
        </p:nvPicPr>
        <p:blipFill>
          <a:blip r:embed="rId5"/>
          <a:stretch>
            <a:fillRect/>
          </a:stretch>
        </p:blipFill>
        <p:spPr>
          <a:xfrm>
            <a:off x="806365" y="1389695"/>
            <a:ext cx="8815694" cy="4966588"/>
          </a:xfrm>
          <a:prstGeom prst="rect">
            <a:avLst/>
          </a:prstGeom>
        </p:spPr>
      </p:pic>
    </p:spTree>
    <p:extLst>
      <p:ext uri="{BB962C8B-B14F-4D97-AF65-F5344CB8AC3E}">
        <p14:creationId xmlns:p14="http://schemas.microsoft.com/office/powerpoint/2010/main" val="18606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Pointer vedr. det gode samarbejde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9195262" cy="5023998"/>
          </a:xfrm>
        </p:spPr>
        <p:txBody>
          <a:bodyPr vert="horz" lIns="91440" tIns="45720" rIns="91440" bIns="45720" rtlCol="0" anchor="t">
            <a:normAutofit fontScale="92500" lnSpcReduction="10000"/>
          </a:bodyPr>
          <a:lstStyle/>
          <a:p>
            <a:pPr marL="0" indent="0">
              <a:buNone/>
            </a:pPr>
            <a:endParaRPr lang="da-DK" sz="2800" u="sng" dirty="0">
              <a:cs typeface="Calibri"/>
            </a:endParaRPr>
          </a:p>
          <a:p>
            <a:pPr>
              <a:lnSpc>
                <a:spcPct val="100000"/>
              </a:lnSpc>
              <a:buClr>
                <a:srgbClr val="297A77"/>
              </a:buClr>
            </a:pPr>
            <a:r>
              <a:rPr lang="da-DK" b="1" dirty="0">
                <a:solidFill>
                  <a:srgbClr val="297A77"/>
                </a:solidFill>
                <a:ea typeface="+mj-ea"/>
                <a:cs typeface="+mj-cs"/>
              </a:rPr>
              <a:t>Skab en god struktur (de ”hårde” elementer)</a:t>
            </a:r>
          </a:p>
          <a:p>
            <a:pPr lvl="1"/>
            <a:r>
              <a:rPr lang="da-DK" sz="2400" dirty="0">
                <a:latin typeface="Calibri" panose="020F0502020204030204" pitchFamily="34" charset="0"/>
                <a:cs typeface="Calibri" panose="020F0502020204030204" pitchFamily="34" charset="0"/>
              </a:rPr>
              <a:t>Lav en klar rolle- og opgavefordeling dvs. beskriv hvad samarbejder I om og hvem gør hvad? </a:t>
            </a:r>
          </a:p>
          <a:p>
            <a:pPr lvl="1"/>
            <a:r>
              <a:rPr lang="da-DK" sz="2400" dirty="0">
                <a:latin typeface="Calibri" panose="020F0502020204030204" pitchFamily="34" charset="0"/>
                <a:cs typeface="Calibri" panose="020F0502020204030204" pitchFamily="34" charset="0"/>
              </a:rPr>
              <a:t>Lav forventningsafstemning mellem faggrupperne</a:t>
            </a:r>
          </a:p>
          <a:p>
            <a:pPr lvl="1"/>
            <a:r>
              <a:rPr lang="da-DK" sz="2400" dirty="0">
                <a:latin typeface="Calibri" panose="020F0502020204030204" pitchFamily="34" charset="0"/>
                <a:cs typeface="Calibri" panose="020F0502020204030204" pitchFamily="34" charset="0"/>
              </a:rPr>
              <a:t>Brug tid på møder og fælles aktiviteter, så I har mulighed for at drøfte samarbejdet</a:t>
            </a:r>
          </a:p>
          <a:p>
            <a:pPr marL="457200" lvl="1" indent="0">
              <a:lnSpc>
                <a:spcPct val="100000"/>
              </a:lnSpc>
              <a:buClr>
                <a:srgbClr val="297A77"/>
              </a:buClr>
              <a:buNone/>
            </a:pPr>
            <a:endParaRPr lang="da-DK" dirty="0">
              <a:latin typeface="Calibri" panose="020F0502020204030204" pitchFamily="34" charset="0"/>
              <a:cs typeface="Calibri" panose="020F0502020204030204" pitchFamily="34" charset="0"/>
            </a:endParaRPr>
          </a:p>
          <a:p>
            <a:pPr>
              <a:lnSpc>
                <a:spcPct val="100000"/>
              </a:lnSpc>
              <a:buClr>
                <a:srgbClr val="297A77"/>
              </a:buClr>
            </a:pPr>
            <a:r>
              <a:rPr lang="da-DK" b="1" dirty="0">
                <a:solidFill>
                  <a:srgbClr val="297A77"/>
                </a:solidFill>
                <a:ea typeface="+mj-ea"/>
                <a:cs typeface="+mj-cs"/>
              </a:rPr>
              <a:t>Skab en god kultur (de ”bløde” elementer) </a:t>
            </a:r>
          </a:p>
          <a:p>
            <a:pPr lvl="1"/>
            <a:r>
              <a:rPr lang="da-DK" sz="2400" dirty="0">
                <a:latin typeface="Calibri" panose="020F0502020204030204" pitchFamily="34" charset="0"/>
                <a:cs typeface="Calibri" panose="020F0502020204030204" pitchFamily="34" charset="0"/>
              </a:rPr>
              <a:t>Hold pause sammen</a:t>
            </a:r>
          </a:p>
          <a:p>
            <a:pPr lvl="1"/>
            <a:r>
              <a:rPr lang="da-DK" sz="2400" dirty="0">
                <a:latin typeface="Calibri" panose="020F0502020204030204" pitchFamily="34" charset="0"/>
                <a:cs typeface="Calibri" panose="020F0502020204030204" pitchFamily="34" charset="0"/>
              </a:rPr>
              <a:t>Lær hinanden ordentligt at kende </a:t>
            </a:r>
          </a:p>
          <a:p>
            <a:pPr lvl="1"/>
            <a:r>
              <a:rPr lang="da-DK" sz="2400" dirty="0">
                <a:latin typeface="Calibri" panose="020F0502020204030204" pitchFamily="34" charset="0"/>
                <a:cs typeface="Calibri" panose="020F0502020204030204" pitchFamily="34" charset="0"/>
              </a:rPr>
              <a:t>Hjælp og anerkend hinanden </a:t>
            </a:r>
          </a:p>
          <a:p>
            <a:pPr lvl="1"/>
            <a:r>
              <a:rPr lang="da-DK" sz="2400" dirty="0">
                <a:latin typeface="Calibri" panose="020F0502020204030204" pitchFamily="34" charset="0"/>
                <a:cs typeface="Calibri" panose="020F0502020204030204" pitchFamily="34" charset="0"/>
              </a:rPr>
              <a:t>Giv hinanden brugbar feedback </a:t>
            </a:r>
          </a:p>
          <a:p>
            <a:pPr lvl="1"/>
            <a:r>
              <a:rPr lang="da-DK" sz="2400" dirty="0">
                <a:latin typeface="Calibri" panose="020F0502020204030204" pitchFamily="34" charset="0"/>
                <a:cs typeface="Calibri" panose="020F0502020204030204" pitchFamily="34" charset="0"/>
              </a:rPr>
              <a:t>Tag uenigheder op tidligt </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Tree>
    <p:extLst>
      <p:ext uri="{BB962C8B-B14F-4D97-AF65-F5344CB8AC3E}">
        <p14:creationId xmlns:p14="http://schemas.microsoft.com/office/powerpoint/2010/main" val="177187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302696" cy="887978"/>
          </a:xfrm>
        </p:spPr>
        <p:txBody>
          <a:bodyPr>
            <a:noAutofit/>
          </a:bodyPr>
          <a:lstStyle/>
          <a:p>
            <a:r>
              <a:rPr lang="da-DK" sz="2800" b="1" dirty="0">
                <a:solidFill>
                  <a:srgbClr val="297A77"/>
                </a:solidFill>
                <a:latin typeface="+mn-lt"/>
              </a:rPr>
              <a:t>Spørgsmål 5: Hvor ofte afholder I følgende møder og sociale</a:t>
            </a:r>
            <a:br>
              <a:rPr lang="da-DK" sz="2800" b="1" dirty="0">
                <a:solidFill>
                  <a:srgbClr val="297A77"/>
                </a:solidFill>
                <a:latin typeface="+mn-lt"/>
              </a:rPr>
            </a:br>
            <a:r>
              <a:rPr lang="da-DK" sz="2800" b="1" dirty="0">
                <a:solidFill>
                  <a:srgbClr val="297A77"/>
                </a:solidFill>
                <a:latin typeface="+mn-lt"/>
              </a:rPr>
              <a:t>arrangementer for alle i klinikken? (procent)</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3"/>
          <a:stretch>
            <a:fillRect/>
          </a:stretch>
        </p:blipFill>
        <p:spPr>
          <a:xfrm>
            <a:off x="9935787" y="2800088"/>
            <a:ext cx="1257823" cy="1257823"/>
          </a:xfrm>
          <a:prstGeom prst="rect">
            <a:avLst/>
          </a:prstGeom>
        </p:spPr>
      </p:pic>
      <p:graphicFrame>
        <p:nvGraphicFramePr>
          <p:cNvPr id="5" name="Diagram 4">
            <a:extLst>
              <a:ext uri="{FF2B5EF4-FFF2-40B4-BE49-F238E27FC236}">
                <a16:creationId xmlns:a16="http://schemas.microsoft.com/office/drawing/2014/main" id="{141C82C4-DFEC-C063-5621-1DA5883FD64B}"/>
              </a:ext>
            </a:extLst>
          </p:cNvPr>
          <p:cNvGraphicFramePr>
            <a:graphicFrameLocks/>
          </p:cNvGraphicFramePr>
          <p:nvPr>
            <p:extLst>
              <p:ext uri="{D42A27DB-BD31-4B8C-83A1-F6EECF244321}">
                <p14:modId xmlns:p14="http://schemas.microsoft.com/office/powerpoint/2010/main" val="3700742034"/>
              </p:ext>
            </p:extLst>
          </p:nvPr>
        </p:nvGraphicFramePr>
        <p:xfrm>
          <a:off x="457200" y="1225685"/>
          <a:ext cx="9298249" cy="5365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064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302696" cy="887978"/>
          </a:xfrm>
        </p:spPr>
        <p:txBody>
          <a:bodyPr>
            <a:noAutofit/>
          </a:bodyPr>
          <a:lstStyle/>
          <a:p>
            <a:r>
              <a:rPr lang="da-DK" sz="2800" b="1" dirty="0">
                <a:solidFill>
                  <a:srgbClr val="297A77"/>
                </a:solidFill>
                <a:latin typeface="+mn-lt"/>
              </a:rPr>
              <a:t>Spørgsmål 6: I hvilket omfang har I planlagt fælles pauser? (procent) </a:t>
            </a:r>
            <a:br>
              <a:rPr lang="da-DK" sz="2800" b="1" dirty="0">
                <a:solidFill>
                  <a:srgbClr val="297A77"/>
                </a:solidFill>
                <a:latin typeface="+mn-lt"/>
              </a:rPr>
            </a:br>
            <a:br>
              <a:rPr lang="da-DK" sz="1600" b="1" dirty="0">
                <a:solidFill>
                  <a:srgbClr val="297A77"/>
                </a:solidFill>
                <a:latin typeface="+mn-lt"/>
              </a:rPr>
            </a:br>
            <a:endParaRPr lang="da-DK" sz="16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pic>
        <p:nvPicPr>
          <p:cNvPr id="3" name="Billede 2">
            <a:extLst>
              <a:ext uri="{FF2B5EF4-FFF2-40B4-BE49-F238E27FC236}">
                <a16:creationId xmlns:a16="http://schemas.microsoft.com/office/drawing/2014/main" id="{E227E329-86E8-C388-131E-AAE7BD71BE8B}"/>
              </a:ext>
            </a:extLst>
          </p:cNvPr>
          <p:cNvPicPr>
            <a:picLocks noChangeAspect="1"/>
          </p:cNvPicPr>
          <p:nvPr/>
        </p:nvPicPr>
        <p:blipFill>
          <a:blip r:embed="rId3"/>
          <a:stretch>
            <a:fillRect/>
          </a:stretch>
        </p:blipFill>
        <p:spPr>
          <a:xfrm>
            <a:off x="9935787" y="2800088"/>
            <a:ext cx="1257823" cy="1257823"/>
          </a:xfrm>
          <a:prstGeom prst="rect">
            <a:avLst/>
          </a:prstGeom>
        </p:spPr>
      </p:pic>
      <p:graphicFrame>
        <p:nvGraphicFramePr>
          <p:cNvPr id="6" name="Diagram 5">
            <a:extLst>
              <a:ext uri="{FF2B5EF4-FFF2-40B4-BE49-F238E27FC236}">
                <a16:creationId xmlns:a16="http://schemas.microsoft.com/office/drawing/2014/main" id="{525F27CD-7F5D-9DF0-EAE3-6B4A0AFF88C0}"/>
              </a:ext>
            </a:extLst>
          </p:cNvPr>
          <p:cNvGraphicFramePr>
            <a:graphicFrameLocks/>
          </p:cNvGraphicFramePr>
          <p:nvPr>
            <p:extLst>
              <p:ext uri="{D42A27DB-BD31-4B8C-83A1-F6EECF244321}">
                <p14:modId xmlns:p14="http://schemas.microsoft.com/office/powerpoint/2010/main" val="3746482943"/>
              </p:ext>
            </p:extLst>
          </p:nvPr>
        </p:nvGraphicFramePr>
        <p:xfrm>
          <a:off x="623918" y="1302641"/>
          <a:ext cx="9453243" cy="52886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199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2700" b="1" dirty="0">
                <a:solidFill>
                  <a:srgbClr val="297A77"/>
                </a:solidFill>
                <a:latin typeface="+mn-lt"/>
              </a:rPr>
              <a:t>Spørgsmål 7: Når du tænker på det daglige samarbejde med dine lægekolleger og med praksispersonalet, hvor enig er du så i følgende i de følgende udsagn: </a:t>
            </a:r>
            <a:br>
              <a:rPr lang="da-DK" sz="2700" b="1" dirty="0">
                <a:solidFill>
                  <a:srgbClr val="297A77"/>
                </a:solidFill>
                <a:latin typeface="+mn-lt"/>
              </a:rPr>
            </a:br>
            <a:r>
              <a:rPr lang="da-DK" sz="2700" b="1" dirty="0">
                <a:latin typeface="+mn-lt"/>
              </a:rPr>
              <a:t>I vores praksis….? (procent)</a:t>
            </a:r>
            <a:br>
              <a:rPr lang="da-DK" sz="2700" b="1" dirty="0">
                <a:solidFill>
                  <a:srgbClr val="297A77"/>
                </a:solidFill>
                <a:latin typeface="+mn-lt"/>
              </a:rPr>
            </a:br>
            <a:br>
              <a:rPr lang="da-DK" sz="27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3" name="Billede 2">
            <a:extLst>
              <a:ext uri="{FF2B5EF4-FFF2-40B4-BE49-F238E27FC236}">
                <a16:creationId xmlns:a16="http://schemas.microsoft.com/office/drawing/2014/main" id="{1CFA0107-2E91-811A-9DD0-08FC986F9686}"/>
              </a:ext>
            </a:extLst>
          </p:cNvPr>
          <p:cNvPicPr>
            <a:picLocks noChangeAspect="1"/>
          </p:cNvPicPr>
          <p:nvPr/>
        </p:nvPicPr>
        <p:blipFill>
          <a:blip r:embed="rId3"/>
          <a:stretch>
            <a:fillRect/>
          </a:stretch>
        </p:blipFill>
        <p:spPr>
          <a:xfrm>
            <a:off x="9900139" y="2800088"/>
            <a:ext cx="1257823" cy="1257823"/>
          </a:xfrm>
          <a:prstGeom prst="rect">
            <a:avLst/>
          </a:prstGeom>
        </p:spPr>
      </p:pic>
      <p:graphicFrame>
        <p:nvGraphicFramePr>
          <p:cNvPr id="5" name="Diagram 4">
            <a:extLst>
              <a:ext uri="{FF2B5EF4-FFF2-40B4-BE49-F238E27FC236}">
                <a16:creationId xmlns:a16="http://schemas.microsoft.com/office/drawing/2014/main" id="{6E8069B4-77D6-5859-5462-70FDA516A238}"/>
              </a:ext>
            </a:extLst>
          </p:cNvPr>
          <p:cNvGraphicFramePr>
            <a:graphicFrameLocks/>
          </p:cNvGraphicFramePr>
          <p:nvPr>
            <p:extLst>
              <p:ext uri="{D42A27DB-BD31-4B8C-83A1-F6EECF244321}">
                <p14:modId xmlns:p14="http://schemas.microsoft.com/office/powerpoint/2010/main" val="306969008"/>
              </p:ext>
            </p:extLst>
          </p:nvPr>
        </p:nvGraphicFramePr>
        <p:xfrm>
          <a:off x="457200" y="1092820"/>
          <a:ext cx="9071122" cy="5498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137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716338"/>
          </a:xfrm>
        </p:spPr>
        <p:txBody>
          <a:bodyPr>
            <a:normAutofit/>
          </a:bodyPr>
          <a:lstStyle/>
          <a:p>
            <a:r>
              <a:rPr lang="da-DK" b="1" dirty="0">
                <a:solidFill>
                  <a:srgbClr val="297A77"/>
                </a:solidFill>
                <a:latin typeface="+mn-lt"/>
              </a:rPr>
              <a:t>Introduktion til mødet</a:t>
            </a:r>
            <a:br>
              <a:rPr lang="da-DK" b="1" dirty="0">
                <a:solidFill>
                  <a:srgbClr val="297A77"/>
                </a:solidFill>
                <a:latin typeface="+mn-lt"/>
              </a:rPr>
            </a:br>
            <a:r>
              <a:rPr lang="da-DK" sz="2400" b="1" dirty="0">
                <a:solidFill>
                  <a:srgbClr val="297A77"/>
                </a:solidFill>
                <a:latin typeface="+mn-lt"/>
              </a:rPr>
              <a:t>v. Gunver Lillevang, praktiserende læge og medforfatter til pakken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10" name="Onlinemedier 9" title="Samarbejde og fælleskab (video 1)">
            <a:hlinkClick r:id="" action="ppaction://media"/>
            <a:extLst>
              <a:ext uri="{FF2B5EF4-FFF2-40B4-BE49-F238E27FC236}">
                <a16:creationId xmlns:a16="http://schemas.microsoft.com/office/drawing/2014/main" id="{7C8D8A6D-2068-2BD3-AE85-F54245FD606E}"/>
              </a:ext>
            </a:extLst>
          </p:cNvPr>
          <p:cNvPicPr>
            <a:picLocks noRot="1" noChangeAspect="1"/>
          </p:cNvPicPr>
          <p:nvPr>
            <a:videoFile r:link="rId1"/>
          </p:nvPr>
        </p:nvPicPr>
        <p:blipFill>
          <a:blip r:embed="rId5"/>
          <a:stretch>
            <a:fillRect/>
          </a:stretch>
        </p:blipFill>
        <p:spPr>
          <a:xfrm>
            <a:off x="2298526" y="1558976"/>
            <a:ext cx="8852771" cy="4987476"/>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a:bodyPr>
          <a:lstStyle/>
          <a:p>
            <a:r>
              <a:rPr lang="da-DK" sz="3600" b="1" dirty="0">
                <a:solidFill>
                  <a:srgbClr val="297A77"/>
                </a:solidFill>
                <a:latin typeface="+mn-lt"/>
              </a:rPr>
              <a:t>Gruppearbejde (20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985520"/>
            <a:ext cx="9467041" cy="5716237"/>
          </a:xfrm>
        </p:spPr>
        <p:txBody>
          <a:bodyPr vert="horz" lIns="91440" tIns="45720" rIns="91440" bIns="45720" rtlCol="0" anchor="t">
            <a:normAutofit/>
          </a:bodyPr>
          <a:lstStyle/>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Struktur for fælles tid til samarbejde i klinikken  </a:t>
            </a:r>
          </a:p>
          <a:p>
            <a:pPr marL="0" indent="0">
              <a:buNone/>
            </a:pPr>
            <a:r>
              <a:rPr lang="da-DK" sz="2400" dirty="0">
                <a:latin typeface="Calibri"/>
                <a:ea typeface="Calibri" panose="020F0502020204030204" pitchFamily="34" charset="0"/>
                <a:cs typeface="Calibri"/>
              </a:rPr>
              <a:t>1: Hvad vil du fremhæve som de vigtigste fælles aktiviteter (fx møder, supervision, undervisning, sociale arrangementer etc.) i forhold til at understøtte jeres struktur for samarbejde positivt? Begrund gerne hvorfor? </a:t>
            </a:r>
          </a:p>
          <a:p>
            <a:pPr marL="0" indent="0">
              <a:buNone/>
            </a:pPr>
            <a:endParaRPr lang="da-DK" sz="2400" dirty="0">
              <a:latin typeface="Calibri"/>
              <a:ea typeface="Calibri" panose="020F0502020204030204" pitchFamily="34" charset="0"/>
              <a:cs typeface="Calibri"/>
            </a:endParaRPr>
          </a:p>
          <a:p>
            <a:pPr marL="0" indent="0">
              <a:buNone/>
            </a:pPr>
            <a:r>
              <a:rPr lang="da-DK" sz="2400" dirty="0">
                <a:latin typeface="Calibri"/>
                <a:ea typeface="Calibri" panose="020F0502020204030204" pitchFamily="34" charset="0"/>
                <a:cs typeface="Calibri"/>
              </a:rPr>
              <a:t>2: Hvilken betydning har det for samarbejdet, at I har de pauser, I har?  </a:t>
            </a:r>
          </a:p>
          <a:p>
            <a:pPr marL="0" indent="0">
              <a:lnSpc>
                <a:spcPct val="107000"/>
              </a:lnSpc>
              <a:spcAft>
                <a:spcPts val="800"/>
              </a:spcAft>
              <a:buNone/>
            </a:pPr>
            <a:endParaRPr lang="da-DK" sz="2400" b="1" dirty="0">
              <a:solidFill>
                <a:srgbClr val="297A77"/>
              </a:solidFill>
              <a:latin typeface="Calibri" panose="020F0502020204030204" pitchFamily="34" charset="0"/>
              <a:ea typeface="+mj-ea"/>
              <a:cs typeface="+mj-cs"/>
            </a:endParaRPr>
          </a:p>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Samarbe</a:t>
            </a:r>
            <a:r>
              <a:rPr lang="da-DK" sz="2400" b="1" kern="1200" dirty="0">
                <a:solidFill>
                  <a:srgbClr val="297A77"/>
                </a:solidFill>
                <a:effectLst/>
                <a:latin typeface="Calibri" panose="020F0502020204030204" pitchFamily="34" charset="0"/>
                <a:ea typeface="+mj-ea"/>
                <a:cs typeface="+mj-cs"/>
              </a:rPr>
              <a:t>jdskultur og fællesskab i klinikken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da-DK" sz="2400" dirty="0">
                <a:solidFill>
                  <a:srgbClr val="000000"/>
                </a:solidFill>
                <a:latin typeface="Calibri" panose="020F0502020204030204" pitchFamily="34" charset="0"/>
                <a:ea typeface="+mj-ea"/>
                <a:cs typeface="+mj-cs"/>
              </a:rPr>
              <a:t>3</a:t>
            </a:r>
            <a:r>
              <a:rPr lang="da-DK" sz="2400" kern="1200" dirty="0">
                <a:solidFill>
                  <a:srgbClr val="000000"/>
                </a:solidFill>
                <a:effectLst/>
                <a:latin typeface="Calibri" panose="020F0502020204030204" pitchFamily="34" charset="0"/>
                <a:ea typeface="+mj-ea"/>
                <a:cs typeface="+mj-cs"/>
              </a:rPr>
              <a:t>: Hvad gør I for </a:t>
            </a:r>
            <a:r>
              <a:rPr lang="da-DK" sz="2400" kern="1200" dirty="0">
                <a:effectLst/>
                <a:latin typeface="Calibri" panose="020F0502020204030204" pitchFamily="34" charset="0"/>
                <a:ea typeface="+mj-ea"/>
                <a:cs typeface="+mj-cs"/>
              </a:rPr>
              <a:t>at skabe trygge fællesskaber i klinikkerne, der fremmer læring, kvalitet og produktivitet? </a:t>
            </a:r>
            <a:endParaRPr lang="da-DK" sz="2400" dirty="0">
              <a:effectLst/>
              <a:latin typeface="Calibri" panose="020F0502020204030204" pitchFamily="34" charset="0"/>
              <a:ea typeface="Calibri" panose="020F0502020204030204" pitchFamily="34" charset="0"/>
            </a:endParaRPr>
          </a:p>
          <a:p>
            <a:pPr marL="0" indent="0">
              <a:lnSpc>
                <a:spcPct val="107000"/>
              </a:lnSpc>
              <a:spcAft>
                <a:spcPts val="800"/>
              </a:spcAft>
              <a:buNone/>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06827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fontScale="90000"/>
          </a:bodyPr>
          <a:lstStyle/>
          <a:p>
            <a:r>
              <a:rPr lang="da-DK" sz="3600" b="1" dirty="0">
                <a:solidFill>
                  <a:srgbClr val="297A77"/>
                </a:solidFill>
                <a:latin typeface="+mn-lt"/>
              </a:rPr>
              <a:t>Opsamling i plenum: Hvad har i talt om? (10 min.)</a:t>
            </a:r>
            <a:br>
              <a:rPr lang="da-DK" sz="1800" b="1" dirty="0">
                <a:cs typeface="Calibri"/>
              </a:rPr>
            </a:br>
            <a:endParaRPr lang="da-DK" sz="36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985520"/>
            <a:ext cx="9467041" cy="5716237"/>
          </a:xfrm>
        </p:spPr>
        <p:txBody>
          <a:bodyPr>
            <a:normAutofit/>
          </a:bodyPr>
          <a:lstStyle/>
          <a:p>
            <a:pPr marL="0" indent="0">
              <a:lnSpc>
                <a:spcPct val="107000"/>
              </a:lnSpc>
              <a:spcAft>
                <a:spcPts val="800"/>
              </a:spcAft>
              <a:buNone/>
            </a:pPr>
            <a:r>
              <a:rPr lang="da-DK" sz="2400" b="1" kern="1200" dirty="0">
                <a:solidFill>
                  <a:srgbClr val="297A77"/>
                </a:solidFill>
                <a:effectLst/>
                <a:latin typeface="Calibri" panose="020F0502020204030204" pitchFamily="34" charset="0"/>
                <a:ea typeface="+mj-ea"/>
                <a:cs typeface="+mj-cs"/>
              </a:rPr>
              <a:t>Struktur for fælles tid til samarbejde i klinikken </a:t>
            </a:r>
          </a:p>
          <a:p>
            <a:pPr marL="0" lvl="0" indent="0">
              <a:buNone/>
            </a:pPr>
            <a:r>
              <a:rPr lang="da-DK" sz="2400" dirty="0">
                <a:latin typeface="Calibri" panose="020F0502020204030204" pitchFamily="34" charset="0"/>
                <a:ea typeface="Calibri" panose="020F0502020204030204" pitchFamily="34" charset="0"/>
              </a:rPr>
              <a:t>1: Hvad vil du fremhæve som de vigtigste fælles aktiviteter  (fx møder, supervision, undervisning, sociale arrangementer etc.) i forhold til at understøtte jeres struktur for samarbejde positivt? Begrund gerne hvorfor? </a:t>
            </a:r>
          </a:p>
          <a:p>
            <a:pPr marL="0" lvl="0" indent="0">
              <a:buNone/>
            </a:pPr>
            <a:endParaRPr lang="da-DK" sz="2400" dirty="0">
              <a:latin typeface="Calibri" panose="020F0502020204030204" pitchFamily="34" charset="0"/>
              <a:ea typeface="Calibri" panose="020F0502020204030204" pitchFamily="34" charset="0"/>
            </a:endParaRPr>
          </a:p>
          <a:p>
            <a:pPr marL="0" lvl="0" indent="0">
              <a:buNone/>
            </a:pPr>
            <a:r>
              <a:rPr lang="da-DK" sz="2400" dirty="0">
                <a:latin typeface="Calibri" panose="020F0502020204030204" pitchFamily="34" charset="0"/>
                <a:ea typeface="Calibri" panose="020F0502020204030204" pitchFamily="34" charset="0"/>
              </a:rPr>
              <a:t>2: Hvilken betydning har det for samarbejdet, at I har de pauser I har?  </a:t>
            </a:r>
          </a:p>
          <a:p>
            <a:pPr marL="0" indent="0">
              <a:lnSpc>
                <a:spcPct val="107000"/>
              </a:lnSpc>
              <a:spcAft>
                <a:spcPts val="800"/>
              </a:spcAft>
              <a:buNone/>
            </a:pPr>
            <a:endParaRPr lang="da-DK" sz="2400" b="1" dirty="0">
              <a:solidFill>
                <a:srgbClr val="297A77"/>
              </a:solidFill>
              <a:latin typeface="Calibri" panose="020F0502020204030204" pitchFamily="34" charset="0"/>
              <a:ea typeface="+mj-ea"/>
              <a:cs typeface="+mj-cs"/>
            </a:endParaRPr>
          </a:p>
          <a:p>
            <a:pPr marL="0" indent="0">
              <a:lnSpc>
                <a:spcPct val="107000"/>
              </a:lnSpc>
              <a:spcAft>
                <a:spcPts val="800"/>
              </a:spcAft>
              <a:buNone/>
            </a:pPr>
            <a:r>
              <a:rPr lang="da-DK" sz="2400" b="1" dirty="0">
                <a:solidFill>
                  <a:srgbClr val="297A77"/>
                </a:solidFill>
                <a:latin typeface="Calibri" panose="020F0502020204030204" pitchFamily="34" charset="0"/>
                <a:ea typeface="+mj-ea"/>
                <a:cs typeface="+mj-cs"/>
              </a:rPr>
              <a:t>Samarbe</a:t>
            </a:r>
            <a:r>
              <a:rPr lang="da-DK" sz="2400" b="1" kern="1200" dirty="0">
                <a:solidFill>
                  <a:srgbClr val="297A77"/>
                </a:solidFill>
                <a:effectLst/>
                <a:latin typeface="Calibri" panose="020F0502020204030204" pitchFamily="34" charset="0"/>
                <a:ea typeface="+mj-ea"/>
                <a:cs typeface="+mj-cs"/>
              </a:rPr>
              <a:t>jdskultur og fællesskab i klinikken </a:t>
            </a: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dirty="0">
                <a:latin typeface="Calibri" panose="020F0502020204030204" pitchFamily="34" charset="0"/>
                <a:ea typeface="Calibri" panose="020F0502020204030204" pitchFamily="34" charset="0"/>
              </a:rPr>
              <a:t>3: Hvad gør I for at skabe trygge fællesskaber i klinikkerne, der fremmer læring, kvalitet og  produktivitet? </a:t>
            </a:r>
          </a:p>
          <a:p>
            <a:pPr marL="0" indent="0">
              <a:lnSpc>
                <a:spcPct val="107000"/>
              </a:lnSpc>
              <a:spcAft>
                <a:spcPts val="800"/>
              </a:spcAft>
              <a:buNone/>
            </a:pPr>
            <a:endParaRPr lang="da-DK" sz="2400" dirty="0">
              <a:latin typeface="Calibri" panose="020F0502020204030204" pitchFamily="34" charset="0"/>
              <a:ea typeface="Calibri" panose="020F0502020204030204" pitchFamily="34" charset="0"/>
            </a:endParaRPr>
          </a:p>
          <a:p>
            <a:pPr marL="0" indent="0">
              <a:buNone/>
            </a:pPr>
            <a:endParaRPr lang="da-DK" b="1" dirty="0">
              <a:solidFill>
                <a:srgbClr val="297A77"/>
              </a:solidFill>
              <a:latin typeface="Calibri" panose="020F0502020204030204"/>
            </a:endParaRP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3" name="Billede 2">
            <a:extLst>
              <a:ext uri="{FF2B5EF4-FFF2-40B4-BE49-F238E27FC236}">
                <a16:creationId xmlns:a16="http://schemas.microsoft.com/office/drawing/2014/main" id="{CC67B156-33BA-0790-005B-D6A567B253E9}"/>
              </a:ext>
            </a:extLst>
          </p:cNvPr>
          <p:cNvPicPr>
            <a:picLocks noChangeAspect="1"/>
          </p:cNvPicPr>
          <p:nvPr/>
        </p:nvPicPr>
        <p:blipFill>
          <a:blip r:embed="rId3"/>
          <a:stretch>
            <a:fillRect/>
          </a:stretch>
        </p:blipFill>
        <p:spPr>
          <a:xfrm>
            <a:off x="9936791" y="2800088"/>
            <a:ext cx="1257823" cy="1257823"/>
          </a:xfrm>
          <a:prstGeom prst="rect">
            <a:avLst/>
          </a:prstGeom>
        </p:spPr>
      </p:pic>
    </p:spTree>
    <p:extLst>
      <p:ext uri="{BB962C8B-B14F-4D97-AF65-F5344CB8AC3E}">
        <p14:creationId xmlns:p14="http://schemas.microsoft.com/office/powerpoint/2010/main" val="315090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dirty="0">
                <a:solidFill>
                  <a:schemeClr val="bg1"/>
                </a:solidFill>
                <a:latin typeface="+mn-lt"/>
                <a:cs typeface="Calibri"/>
              </a:rPr>
              <a:t>Pause (15 min.)</a:t>
            </a:r>
          </a:p>
        </p:txBody>
      </p:sp>
    </p:spTree>
    <p:extLst>
      <p:ext uri="{BB962C8B-B14F-4D97-AF65-F5344CB8AC3E}">
        <p14:creationId xmlns:p14="http://schemas.microsoft.com/office/powerpoint/2010/main" val="359562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dirty="0">
              <a:cs typeface="Calibri"/>
            </a:endParaRPr>
          </a:p>
          <a:p>
            <a:pPr marL="0" indent="0">
              <a:buNone/>
            </a:pPr>
            <a:r>
              <a:rPr lang="da-DK" sz="4400" b="1" dirty="0">
                <a:cs typeface="Calibri"/>
              </a:rPr>
              <a:t>Blok 2: Kollegial støtte og fællesskab blandt læger i og udenfor klinikken</a:t>
            </a:r>
            <a:endParaRPr lang="da-DK" sz="2400" b="1" dirty="0">
              <a:cs typeface="Calibri"/>
            </a:endParaRPr>
          </a:p>
          <a:p>
            <a:pPr marL="0" indent="0">
              <a:buNone/>
            </a:pPr>
            <a:endParaRPr lang="da-DK" sz="2400" b="1" dirty="0">
              <a:cs typeface="Calibri"/>
            </a:endParaRPr>
          </a:p>
          <a:p>
            <a:pPr marL="0" indent="0">
              <a:buNone/>
            </a:pPr>
            <a:r>
              <a:rPr lang="da-DK" sz="2400" b="1" dirty="0">
                <a:cs typeface="Calibri"/>
              </a:rPr>
              <a:t>Samlet tid: 25 min. </a:t>
            </a:r>
          </a:p>
          <a:p>
            <a:pPr marL="0" indent="0">
              <a:buNone/>
            </a:pPr>
            <a:endParaRPr lang="da-DK" sz="1900" b="1" dirty="0">
              <a:cs typeface="Calibri"/>
            </a:endParaRPr>
          </a:p>
          <a:p>
            <a:pPr marL="0" indent="0">
              <a:buNone/>
            </a:pPr>
            <a:endParaRPr lang="da-DK" sz="1900" b="1" dirty="0">
              <a:cs typeface="Calibri"/>
            </a:endParaRPr>
          </a:p>
          <a:p>
            <a:pPr marL="0" indent="0">
              <a:buNone/>
            </a:pP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148548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482002" y="438408"/>
            <a:ext cx="10515600" cy="1325563"/>
          </a:xfrm>
        </p:spPr>
        <p:txBody>
          <a:bodyPr>
            <a:normAutofit fontScale="90000"/>
          </a:bodyPr>
          <a:lstStyle/>
          <a:p>
            <a:r>
              <a:rPr lang="da-DK" b="1" dirty="0">
                <a:solidFill>
                  <a:srgbClr val="297A77"/>
                </a:solidFill>
                <a:latin typeface="+mn-lt"/>
              </a:rPr>
              <a:t>Det lægelige fællesskab og kollegial</a:t>
            </a:r>
            <a:br>
              <a:rPr lang="da-DK" b="1" dirty="0">
                <a:solidFill>
                  <a:srgbClr val="297A77"/>
                </a:solidFill>
                <a:latin typeface="+mn-lt"/>
              </a:rPr>
            </a:br>
            <a:r>
              <a:rPr lang="da-DK" sz="2400" b="1" dirty="0">
                <a:solidFill>
                  <a:srgbClr val="297A77"/>
                </a:solidFill>
                <a:latin typeface="+mn-lt"/>
              </a:rPr>
              <a:t>v. Heidi Bøgelund Frederiksen, medforfatter til klyngepakken</a:t>
            </a:r>
            <a:br>
              <a:rPr lang="da-DK" b="1" dirty="0">
                <a:solidFill>
                  <a:srgbClr val="3C8CFA"/>
                </a:solidFill>
                <a:latin typeface="+mn-lt"/>
              </a:rPr>
            </a:br>
            <a:endParaRPr lang="da-DK" b="1" dirty="0">
              <a:solidFill>
                <a:srgbClr val="3C8CFA"/>
              </a:solidFill>
              <a:latin typeface="+mn-lt"/>
            </a:endParaRPr>
          </a:p>
        </p:txBody>
      </p:sp>
      <p:sp>
        <p:nvSpPr>
          <p:cNvPr id="4" name="Pladsholder til indhold 3">
            <a:extLst>
              <a:ext uri="{FF2B5EF4-FFF2-40B4-BE49-F238E27FC236}">
                <a16:creationId xmlns:a16="http://schemas.microsoft.com/office/drawing/2014/main" id="{76C39B57-57BE-D4F7-11B4-7AE3FDB81DCD}"/>
              </a:ext>
            </a:extLst>
          </p:cNvPr>
          <p:cNvSpPr>
            <a:spLocks noGrp="1"/>
          </p:cNvSpPr>
          <p:nvPr>
            <p:ph idx="1"/>
          </p:nvPr>
        </p:nvSpPr>
        <p:spPr/>
        <p:txBody>
          <a:bodyPr>
            <a:normAutofit/>
          </a:bodyPr>
          <a:lstStyle/>
          <a:p>
            <a:pPr marL="0" indent="0">
              <a:buNone/>
            </a:pPr>
            <a:endParaRPr lang="da-DK" dirty="0"/>
          </a:p>
          <a:p>
            <a:pPr marL="0" indent="0">
              <a:buNone/>
            </a:pPr>
            <a:endParaRPr lang="da-DK" dirty="0"/>
          </a:p>
          <a:p>
            <a:endParaRPr lang="da-DK" dirty="0"/>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p:txBody>
          <a:bodyPr/>
          <a:lstStyle/>
          <a:p>
            <a:pPr algn="ctr"/>
            <a:fld id="{35A134F1-CBA3-4D22-9E5C-0449853882F4}" type="slidenum">
              <a:rPr lang="da-DK" altLang="en-US" smtClean="0">
                <a:solidFill>
                  <a:schemeClr val="bg1">
                    <a:lumMod val="75000"/>
                  </a:schemeClr>
                </a:solidFill>
              </a:rPr>
              <a:pPr algn="ctr"/>
              <a:t>24</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5" name="Onlinemedier 4" title="Samarbejde og fællesskab (video 4)">
            <a:hlinkClick r:id="" action="ppaction://media"/>
            <a:extLst>
              <a:ext uri="{FF2B5EF4-FFF2-40B4-BE49-F238E27FC236}">
                <a16:creationId xmlns:a16="http://schemas.microsoft.com/office/drawing/2014/main" id="{DC36B42C-D0DD-6C56-FF2B-48B7A3FDD8B7}"/>
              </a:ext>
            </a:extLst>
          </p:cNvPr>
          <p:cNvPicPr>
            <a:picLocks noRot="1" noChangeAspect="1"/>
          </p:cNvPicPr>
          <p:nvPr>
            <a:videoFile r:link="rId1"/>
          </p:nvPr>
        </p:nvPicPr>
        <p:blipFill>
          <a:blip r:embed="rId5"/>
          <a:stretch>
            <a:fillRect/>
          </a:stretch>
        </p:blipFill>
        <p:spPr>
          <a:xfrm>
            <a:off x="2735580" y="1535806"/>
            <a:ext cx="8519160" cy="4799526"/>
          </a:xfrm>
          <a:prstGeom prst="rect">
            <a:avLst/>
          </a:prstGeom>
        </p:spPr>
      </p:pic>
    </p:spTree>
    <p:extLst>
      <p:ext uri="{BB962C8B-B14F-4D97-AF65-F5344CB8AC3E}">
        <p14:creationId xmlns:p14="http://schemas.microsoft.com/office/powerpoint/2010/main" val="26261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0771" y="631811"/>
            <a:ext cx="10871246" cy="887978"/>
          </a:xfrm>
        </p:spPr>
        <p:txBody>
          <a:bodyPr>
            <a:normAutofit fontScale="90000"/>
          </a:bodyPr>
          <a:lstStyle/>
          <a:p>
            <a:r>
              <a:rPr lang="da-DK" sz="3600" b="1" dirty="0">
                <a:solidFill>
                  <a:srgbClr val="297A77"/>
                </a:solidFill>
                <a:latin typeface="+mn-lt"/>
              </a:rPr>
              <a:t>Spørgsmål 8: I hvor høj grad oplever du at få den støtte, du kunne ønske dig fra dine lægekolleger i og/eller udenfor klinikken?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DB1AFBC0-477F-223C-24CA-3793DCFA04CA}"/>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5" name="Diagram 4">
            <a:extLst>
              <a:ext uri="{FF2B5EF4-FFF2-40B4-BE49-F238E27FC236}">
                <a16:creationId xmlns:a16="http://schemas.microsoft.com/office/drawing/2014/main" id="{DF686635-B9CD-6B36-9BA6-5799C114AF3A}"/>
              </a:ext>
            </a:extLst>
          </p:cNvPr>
          <p:cNvGraphicFramePr>
            <a:graphicFrameLocks/>
          </p:cNvGraphicFramePr>
          <p:nvPr>
            <p:extLst>
              <p:ext uri="{D42A27DB-BD31-4B8C-83A1-F6EECF244321}">
                <p14:modId xmlns:p14="http://schemas.microsoft.com/office/powerpoint/2010/main" val="179186580"/>
              </p:ext>
            </p:extLst>
          </p:nvPr>
        </p:nvGraphicFramePr>
        <p:xfrm>
          <a:off x="401444" y="1519789"/>
          <a:ext cx="9348214" cy="4836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705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3600" b="1" dirty="0">
                <a:solidFill>
                  <a:srgbClr val="297A77"/>
                </a:solidFill>
                <a:latin typeface="+mn-lt"/>
              </a:rPr>
              <a:t>Spørgsmål 9: I hvor høj grad er du opmærksom på at støtte dine lægekolleger i og/eller udenfor klinikken?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pic>
        <p:nvPicPr>
          <p:cNvPr id="3" name="Billede 2">
            <a:extLst>
              <a:ext uri="{FF2B5EF4-FFF2-40B4-BE49-F238E27FC236}">
                <a16:creationId xmlns:a16="http://schemas.microsoft.com/office/drawing/2014/main" id="{86B15A76-2302-06FA-6FA4-47EA6EAC7F16}"/>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5" name="Diagram 4">
            <a:extLst>
              <a:ext uri="{FF2B5EF4-FFF2-40B4-BE49-F238E27FC236}">
                <a16:creationId xmlns:a16="http://schemas.microsoft.com/office/drawing/2014/main" id="{D25A7403-3862-7AD9-423C-50D3DBACBD12}"/>
              </a:ext>
            </a:extLst>
          </p:cNvPr>
          <p:cNvGraphicFramePr>
            <a:graphicFrameLocks/>
          </p:cNvGraphicFramePr>
          <p:nvPr>
            <p:extLst>
              <p:ext uri="{D42A27DB-BD31-4B8C-83A1-F6EECF244321}">
                <p14:modId xmlns:p14="http://schemas.microsoft.com/office/powerpoint/2010/main" val="1224694861"/>
              </p:ext>
            </p:extLst>
          </p:nvPr>
        </p:nvGraphicFramePr>
        <p:xfrm>
          <a:off x="200722" y="1215482"/>
          <a:ext cx="9736069" cy="5154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354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2671" y="487862"/>
            <a:ext cx="10871246" cy="887978"/>
          </a:xfrm>
        </p:spPr>
        <p:txBody>
          <a:bodyPr>
            <a:normAutofit fontScale="90000"/>
          </a:bodyPr>
          <a:lstStyle/>
          <a:p>
            <a:r>
              <a:rPr lang="da-DK" sz="3600" b="1" dirty="0">
                <a:solidFill>
                  <a:srgbClr val="297A77"/>
                </a:solidFill>
                <a:latin typeface="+mn-lt"/>
              </a:rPr>
              <a:t>Spørgsmål 10: I hvor høj grad oplever du betydningsfuld kollegial støtte ved følgende aktiviteter? (procent)</a:t>
            </a:r>
            <a:br>
              <a:rPr lang="da-DK" sz="3600" b="1" dirty="0">
                <a:solidFill>
                  <a:srgbClr val="297A77"/>
                </a:solidFill>
                <a:latin typeface="+mn-lt"/>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3" name="Billede 2">
            <a:extLst>
              <a:ext uri="{FF2B5EF4-FFF2-40B4-BE49-F238E27FC236}">
                <a16:creationId xmlns:a16="http://schemas.microsoft.com/office/drawing/2014/main" id="{D653D047-0F8A-924B-5940-4D2AE31BD08A}"/>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4" name="Diagram 3">
            <a:extLst>
              <a:ext uri="{FF2B5EF4-FFF2-40B4-BE49-F238E27FC236}">
                <a16:creationId xmlns:a16="http://schemas.microsoft.com/office/drawing/2014/main" id="{B263955D-E073-7FF7-9495-31FF44085523}"/>
              </a:ext>
            </a:extLst>
          </p:cNvPr>
          <p:cNvGraphicFramePr>
            <a:graphicFrameLocks/>
          </p:cNvGraphicFramePr>
          <p:nvPr>
            <p:extLst>
              <p:ext uri="{D42A27DB-BD31-4B8C-83A1-F6EECF244321}">
                <p14:modId xmlns:p14="http://schemas.microsoft.com/office/powerpoint/2010/main" val="3470763981"/>
              </p:ext>
            </p:extLst>
          </p:nvPr>
        </p:nvGraphicFramePr>
        <p:xfrm>
          <a:off x="396824" y="1223296"/>
          <a:ext cx="9352834" cy="50028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6067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7" y="235168"/>
            <a:ext cx="10515600" cy="933247"/>
          </a:xfrm>
        </p:spPr>
        <p:txBody>
          <a:bodyPr>
            <a:normAutofit/>
          </a:bodyPr>
          <a:lstStyle/>
          <a:p>
            <a:r>
              <a:rPr lang="da-DK" sz="3600" b="1" dirty="0">
                <a:solidFill>
                  <a:srgbClr val="297A77"/>
                </a:solidFill>
                <a:latin typeface="+mn-lt"/>
              </a:rPr>
              <a:t>Gruppearbejde om kollegial støtte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71817" y="1403582"/>
            <a:ext cx="9467041" cy="5298175"/>
          </a:xfrm>
        </p:spPr>
        <p:txBody>
          <a:bodyPr>
            <a:normAutofit/>
          </a:bodyPr>
          <a:lstStyle/>
          <a:p>
            <a:pPr marL="0" indent="0">
              <a:lnSpc>
                <a:spcPct val="107000"/>
              </a:lnSpc>
              <a:spcAft>
                <a:spcPts val="800"/>
              </a:spcAft>
              <a:buNone/>
            </a:pPr>
            <a:r>
              <a:rPr lang="da-DK" b="1" kern="1200" dirty="0">
                <a:solidFill>
                  <a:srgbClr val="297A77"/>
                </a:solidFill>
                <a:effectLst/>
                <a:latin typeface="Calibri" panose="020F0502020204030204" pitchFamily="34" charset="0"/>
                <a:ea typeface="+mj-ea"/>
                <a:cs typeface="+mj-cs"/>
              </a:rPr>
              <a:t>Kollegial støtte og fællesskab blandt læger i og/eller udenfor klinikken  </a:t>
            </a:r>
            <a:endParaRPr lang="da-DK" b="1" dirty="0">
              <a:latin typeface="Calibri" panose="020F0502020204030204" pitchFamily="34" charset="0"/>
              <a:ea typeface="Calibri" panose="020F0502020204030204" pitchFamily="34" charset="0"/>
            </a:endParaRPr>
          </a:p>
          <a:p>
            <a:pPr marL="0" indent="0">
              <a:lnSpc>
                <a:spcPct val="107000"/>
              </a:lnSpc>
              <a:spcAft>
                <a:spcPts val="800"/>
              </a:spcAft>
              <a:buNone/>
            </a:pPr>
            <a:r>
              <a:rPr lang="da-DK" sz="2400" kern="1200" dirty="0">
                <a:solidFill>
                  <a:srgbClr val="000000"/>
                </a:solidFill>
                <a:effectLst/>
                <a:latin typeface="Calibri" panose="020F0502020204030204" pitchFamily="34" charset="0"/>
                <a:ea typeface="+mj-ea"/>
                <a:cs typeface="+mj-cs"/>
              </a:rPr>
              <a:t>1: Hvad gør I for at styrke det lægelige kollegiale fællesskab i din klinik? </a:t>
            </a:r>
          </a:p>
          <a:p>
            <a:pPr marL="0" indent="0">
              <a:lnSpc>
                <a:spcPct val="107000"/>
              </a:lnSpc>
              <a:spcAft>
                <a:spcPts val="800"/>
              </a:spcAft>
              <a:buNone/>
            </a:pPr>
            <a:r>
              <a:rPr lang="da-DK" sz="2400" b="1" kern="1200" dirty="0">
                <a:solidFill>
                  <a:srgbClr val="000000"/>
                </a:solidFill>
                <a:effectLst/>
                <a:latin typeface="Calibri" panose="020F0502020204030204" pitchFamily="34" charset="0"/>
                <a:ea typeface="+mj-ea"/>
                <a:cs typeface="+mj-cs"/>
              </a:rPr>
              <a:t>Sololæger svarer kun på spørgsmål 2 og 3: </a:t>
            </a:r>
          </a:p>
          <a:p>
            <a:pPr marL="0" indent="0">
              <a:lnSpc>
                <a:spcPct val="107000"/>
              </a:lnSpc>
              <a:spcAft>
                <a:spcPts val="800"/>
              </a:spcAft>
              <a:buNone/>
            </a:pPr>
            <a:r>
              <a:rPr lang="da-DK" sz="2400" kern="1200" dirty="0">
                <a:solidFill>
                  <a:srgbClr val="000000"/>
                </a:solidFill>
                <a:effectLst/>
                <a:latin typeface="Calibri" panose="020F0502020204030204" pitchFamily="34" charset="0"/>
                <a:ea typeface="+mj-ea"/>
                <a:cs typeface="+mj-cs"/>
              </a:rPr>
              <a:t>2: Hvad gør du konkret for at støtte dine lægekollegaer i og/eller udenfor klinikken? </a:t>
            </a:r>
          </a:p>
          <a:p>
            <a:pPr marL="0" indent="0">
              <a:lnSpc>
                <a:spcPct val="107000"/>
              </a:lnSpc>
              <a:spcAft>
                <a:spcPts val="800"/>
              </a:spcAft>
              <a:buNone/>
            </a:pPr>
            <a:r>
              <a:rPr lang="da-DK" sz="2400" dirty="0">
                <a:solidFill>
                  <a:srgbClr val="000000"/>
                </a:solidFill>
                <a:latin typeface="Calibri" panose="020F0502020204030204" pitchFamily="34" charset="0"/>
                <a:ea typeface="+mj-ea"/>
                <a:cs typeface="+mj-cs"/>
              </a:rPr>
              <a:t>3: Hvad gør du konkret for at opsøge støtte, når du har brug for det?</a:t>
            </a: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da-DK" sz="1800" dirty="0">
                <a:latin typeface="Calibri" panose="020F0502020204030204" pitchFamily="34" charset="0"/>
                <a:ea typeface="Calibri" panose="020F0502020204030204" pitchFamily="34" charset="0"/>
              </a:rPr>
              <a:t> </a:t>
            </a:r>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66D36511-0688-4AD4-939A-4A819690FD7D}"/>
              </a:ext>
            </a:extLst>
          </p:cNvPr>
          <p:cNvGrpSpPr/>
          <p:nvPr/>
        </p:nvGrpSpPr>
        <p:grpSpPr>
          <a:xfrm>
            <a:off x="5163729" y="5454418"/>
            <a:ext cx="4561575" cy="1028714"/>
            <a:chOff x="740775" y="5184942"/>
            <a:chExt cx="4561575" cy="1041248"/>
          </a:xfrm>
        </p:grpSpPr>
        <p:sp>
          <p:nvSpPr>
            <p:cNvPr id="13" name="Tekstfelt 20">
              <a:extLst>
                <a:ext uri="{FF2B5EF4-FFF2-40B4-BE49-F238E27FC236}">
                  <a16:creationId xmlns:a16="http://schemas.microsoft.com/office/drawing/2014/main" id="{46D547C6-8300-4072-838D-E95DB9A55284}"/>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4" name="Ellipse 13">
              <a:extLst>
                <a:ext uri="{FF2B5EF4-FFF2-40B4-BE49-F238E27FC236}">
                  <a16:creationId xmlns:a16="http://schemas.microsoft.com/office/drawing/2014/main" id="{704767C8-2C0B-4366-958A-0D9F209148A4}"/>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E1752BC7-0B64-453A-B436-69808712CCB2}"/>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42348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dirty="0">
                <a:cs typeface="Calibri"/>
              </a:rPr>
              <a:t>Blok 3: Implementering og opfølgning</a:t>
            </a: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r>
              <a:rPr lang="da-DK" sz="2400" b="1" dirty="0">
                <a:cs typeface="Calibri"/>
              </a:rPr>
              <a:t>Samlet tid: 35 min. </a:t>
            </a:r>
          </a:p>
          <a:p>
            <a:pPr marL="0" indent="0">
              <a:buNone/>
            </a:pPr>
            <a:endParaRPr lang="da-DK" sz="2400" b="1" dirty="0">
              <a:cs typeface="Calibri"/>
            </a:endParaRPr>
          </a:p>
          <a:p>
            <a:pPr marL="0" indent="0">
              <a:buNone/>
            </a:pPr>
            <a:endParaRPr lang="da-DK" sz="2400" b="1" dirty="0">
              <a:cs typeface="Calibri"/>
            </a:endParaRPr>
          </a:p>
          <a:p>
            <a:pPr marL="0" indent="0">
              <a:buNone/>
            </a:pPr>
            <a:r>
              <a:rPr lang="da-DK" b="1" dirty="0">
                <a:cs typeface="Calibri"/>
              </a:rPr>
              <a:t>SÆT JER NU SAMMEN MED KOLLEGER FRA EGEN PRAKSIS ELLER FLERE SOLOLÆGER SAMMEN. </a:t>
            </a:r>
          </a:p>
        </p:txBody>
      </p:sp>
    </p:spTree>
    <p:extLst>
      <p:ext uri="{BB962C8B-B14F-4D97-AF65-F5344CB8AC3E}">
        <p14:creationId xmlns:p14="http://schemas.microsoft.com/office/powerpoint/2010/main" val="340938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7256" y="1245"/>
            <a:ext cx="10829917" cy="638501"/>
          </a:xfrm>
        </p:spPr>
        <p:txBody>
          <a:bodyPr>
            <a:normAutofit fontScale="90000"/>
          </a:bodyPr>
          <a:lstStyle/>
          <a:p>
            <a:r>
              <a:rPr lang="da-DK" sz="4400" b="1" dirty="0">
                <a:solidFill>
                  <a:srgbClr val="297A77"/>
                </a:solidFill>
                <a:latin typeface="+mn-lt"/>
              </a:rPr>
              <a:t>Program for dagens møde (2,5 timer)</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dirty="0">
              <a:solidFill>
                <a:srgbClr val="297A77"/>
              </a:solidFill>
              <a:ea typeface="+mj-ea"/>
              <a:cs typeface="+mj-cs"/>
            </a:endParaRPr>
          </a:p>
          <a:p>
            <a:pPr marL="0" indent="0">
              <a:buNone/>
            </a:pPr>
            <a:endParaRPr lang="da-DK" sz="2400"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5ED1C2B-2DE8-0C02-8AC0-F2D6B7ACE495}"/>
              </a:ext>
            </a:extLst>
          </p:cNvPr>
          <p:cNvGraphicFramePr>
            <a:graphicFrameLocks noGrp="1"/>
          </p:cNvGraphicFramePr>
          <p:nvPr>
            <p:extLst>
              <p:ext uri="{D42A27DB-BD31-4B8C-83A1-F6EECF244321}">
                <p14:modId xmlns:p14="http://schemas.microsoft.com/office/powerpoint/2010/main" val="59588634"/>
              </p:ext>
            </p:extLst>
          </p:nvPr>
        </p:nvGraphicFramePr>
        <p:xfrm>
          <a:off x="131736" y="692789"/>
          <a:ext cx="9726639" cy="6203783"/>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918273">
                  <a:extLst>
                    <a:ext uri="{9D8B030D-6E8A-4147-A177-3AD203B41FA5}">
                      <a16:colId xmlns:a16="http://schemas.microsoft.com/office/drawing/2014/main" val="1005526932"/>
                    </a:ext>
                  </a:extLst>
                </a:gridCol>
                <a:gridCol w="8808366">
                  <a:extLst>
                    <a:ext uri="{9D8B030D-6E8A-4147-A177-3AD203B41FA5}">
                      <a16:colId xmlns:a16="http://schemas.microsoft.com/office/drawing/2014/main" val="136780589"/>
                    </a:ext>
                  </a:extLst>
                </a:gridCol>
              </a:tblGrid>
              <a:tr h="353184">
                <a:tc>
                  <a:txBody>
                    <a:bodyPr/>
                    <a:lstStyle/>
                    <a:p>
                      <a:endParaRPr lang="da-DK" sz="16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ln>
                            <a:noFill/>
                          </a:ln>
                          <a:solidFill>
                            <a:schemeClr val="bg1">
                              <a:lumMod val="65000"/>
                            </a:schemeClr>
                          </a:solidFill>
                          <a:effectLst/>
                          <a:latin typeface="+mn-lt"/>
                          <a:ea typeface="+mn-ea"/>
                          <a:cs typeface="+mn-cs"/>
                        </a:rPr>
                        <a:t>OPFØLGNING FRA SIDSTE MØDE</a:t>
                      </a:r>
                    </a:p>
                    <a:p>
                      <a:r>
                        <a:rPr lang="da-DK" sz="1200" b="0" kern="1200" dirty="0">
                          <a:solidFill>
                            <a:schemeClr val="bg1">
                              <a:lumMod val="65000"/>
                            </a:schemeClr>
                          </a:solidFill>
                          <a:effectLst/>
                          <a:latin typeface="+mn-lt"/>
                          <a:ea typeface="+mn-ea"/>
                          <a:cs typeface="+mn-cs"/>
                        </a:rPr>
                        <a:t>Er der sket forandringer i forhold til det, som klyngen har besluttet sig for at følge op på?</a:t>
                      </a:r>
                      <a:endParaRPr lang="da-DK" sz="1200" b="0" dirty="0">
                        <a:ln>
                          <a:noFill/>
                        </a:ln>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645897">
                <a:tc>
                  <a:txBody>
                    <a:bodyPr/>
                    <a:lstStyle/>
                    <a:p>
                      <a:pPr algn="ctr">
                        <a:lnSpc>
                          <a:spcPct val="200000"/>
                        </a:lnSpc>
                      </a:pPr>
                      <a:r>
                        <a:rPr lang="da-DK" sz="1400" b="1" dirty="0">
                          <a:ln>
                            <a:noFill/>
                          </a:ln>
                          <a:solidFill>
                            <a:srgbClr val="297A77"/>
                          </a:solidFill>
                        </a:rPr>
                        <a:t>10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800" b="1" kern="1200" dirty="0">
                          <a:solidFill>
                            <a:srgbClr val="297A77"/>
                          </a:solidFill>
                          <a:effectLst/>
                          <a:latin typeface="+mn-lt"/>
                          <a:ea typeface="+mn-ea"/>
                          <a:cs typeface="+mn-cs"/>
                        </a:rPr>
                        <a:t>INTRODUKTION</a:t>
                      </a:r>
                    </a:p>
                    <a:p>
                      <a:r>
                        <a:rPr lang="da-DK" sz="1600" kern="1200" dirty="0">
                          <a:solidFill>
                            <a:schemeClr val="dk1"/>
                          </a:solidFill>
                          <a:effectLst/>
                          <a:latin typeface="+mn-lt"/>
                          <a:ea typeface="+mn-ea"/>
                          <a:cs typeface="+mn-cs"/>
                        </a:rPr>
                        <a:t>Introduktion til mødets emne og brug af ark til mødenoter mv.</a:t>
                      </a:r>
                      <a:endParaRPr lang="da-DK" sz="16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702820">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400" b="1" dirty="0">
                          <a:ln>
                            <a:noFill/>
                          </a:ln>
                          <a:solidFill>
                            <a:srgbClr val="297A77"/>
                          </a:solidFill>
                        </a:rPr>
                        <a:t>65 min.</a:t>
                      </a:r>
                    </a:p>
                    <a:p>
                      <a:endParaRPr lang="da-DK" sz="16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1: LEDELSE OG SAMARBEJDE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Gennemgang af besvarelser fra spørgeskemaet om følgende 3 emner: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1: Ledelse af samarbejdet i klinikken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2: Struktur for samarbejdet i klinikken og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3: Samarbejdskultur og fællesskab i klinikken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Drøftelser og opsamling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725503">
                <a:tc>
                  <a:txBody>
                    <a:bodyPr/>
                    <a:lstStyle/>
                    <a:p>
                      <a:pPr algn="ctr">
                        <a:lnSpc>
                          <a:spcPct val="300000"/>
                        </a:lnSpc>
                      </a:pPr>
                      <a:r>
                        <a:rPr lang="da-DK" sz="1400" b="1" dirty="0">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PAUSE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1056923">
                <a:tc>
                  <a:txBody>
                    <a:bodyPr/>
                    <a:lstStyle/>
                    <a:p>
                      <a:pPr algn="ctr">
                        <a:lnSpc>
                          <a:spcPct val="150000"/>
                        </a:lnSpc>
                      </a:pPr>
                      <a:r>
                        <a:rPr lang="da-DK" sz="1400" b="1" dirty="0">
                          <a:ln>
                            <a:noFill/>
                          </a:ln>
                          <a:solidFill>
                            <a:srgbClr val="297A77"/>
                          </a:solidFill>
                        </a:rPr>
                        <a:t>25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2: KOLLEGIAL STØTTE OG FÆLLESSKAB BLANDT LÆGER I OG UDENFOR KLINIKKEN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Gennemgang af besvarelser fra spørgeskemaet om kollegial støtte og opsamling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079883"/>
                  </a:ext>
                </a:extLst>
              </a:tr>
              <a:tr h="1324290">
                <a:tc>
                  <a:txBody>
                    <a:bodyPr/>
                    <a:lstStyle/>
                    <a:p>
                      <a:pPr algn="ctr">
                        <a:lnSpc>
                          <a:spcPct val="200000"/>
                        </a:lnSpc>
                      </a:pPr>
                      <a:r>
                        <a:rPr lang="da-DK" sz="1400" b="1" kern="1200" dirty="0">
                          <a:solidFill>
                            <a:srgbClr val="297A77"/>
                          </a:solidFill>
                          <a:effectLst/>
                          <a:latin typeface="+mn-lt"/>
                          <a:ea typeface="+mn-ea"/>
                          <a:cs typeface="+mn-cs"/>
                        </a:rPr>
                        <a:t>35 min. </a:t>
                      </a:r>
                      <a:endParaRPr lang="da-DK" sz="1400" b="1"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rgbClr val="297A77"/>
                          </a:solidFill>
                          <a:effectLst/>
                          <a:latin typeface="+mn-lt"/>
                          <a:ea typeface="+mn-ea"/>
                          <a:cs typeface="+mn-cs"/>
                        </a:rPr>
                        <a:t>BLOK 3: IMPLEMENTERING OG OPFØLGNING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Afslutningsvis drøftes hvilke forandringer, der vil være vigtigst og lettest at gennemføre, og klyngen beslutter, hvordan der skal følges op på dagens møde.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dk1"/>
                          </a:solidFill>
                          <a:effectLst/>
                          <a:latin typeface="+mn-lt"/>
                          <a:ea typeface="+mn-ea"/>
                          <a:cs typeface="+mn-cs"/>
                        </a:rPr>
                        <a:t>I Blok 3 skal I sidde sammen i kompagniskabet/sololæger sidder sammen.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pic>
        <p:nvPicPr>
          <p:cNvPr id="4" name="Billede 3">
            <a:extLst>
              <a:ext uri="{FF2B5EF4-FFF2-40B4-BE49-F238E27FC236}">
                <a16:creationId xmlns:a16="http://schemas.microsoft.com/office/drawing/2014/main" id="{13CDCD8A-CC35-D0BA-DF0B-593531D2149B}"/>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210899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sz="4900" b="1" dirty="0">
                <a:solidFill>
                  <a:srgbClr val="297A77"/>
                </a:solidFill>
                <a:latin typeface="+mn-lt"/>
              </a:rPr>
              <a:t>Præsentation af tilbud til jer</a:t>
            </a:r>
            <a:br>
              <a:rPr lang="da-DK" b="1" dirty="0">
                <a:solidFill>
                  <a:srgbClr val="297A77"/>
                </a:solidFill>
                <a:latin typeface="+mn-lt"/>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200" y="1622323"/>
            <a:ext cx="8606426" cy="4554640"/>
          </a:xfrm>
        </p:spPr>
        <p:txBody>
          <a:bodyPr>
            <a:normAutofit fontScale="92500" lnSpcReduction="10000"/>
          </a:bodyPr>
          <a:lstStyle/>
          <a:p>
            <a:pPr marL="0" indent="0">
              <a:lnSpc>
                <a:spcPct val="107000"/>
              </a:lnSpc>
              <a:spcAft>
                <a:spcPts val="800"/>
              </a:spcAft>
              <a:buNone/>
            </a:pPr>
            <a:r>
              <a:rPr lang="da-DK" sz="2400" b="1" dirty="0">
                <a:solidFill>
                  <a:srgbClr val="297A77"/>
                </a:solidFill>
                <a:ea typeface="+mj-ea"/>
                <a:cs typeface="+mj-cs"/>
              </a:rPr>
              <a:t>Forskellige typer af tilbud</a:t>
            </a: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1: Metodekatalog fra PLO-E / </a:t>
            </a:r>
            <a:r>
              <a:rPr lang="da-DK" sz="2400" b="1" kern="100" dirty="0">
                <a:latin typeface="Calibri" panose="020F0502020204030204" pitchFamily="34" charset="0"/>
                <a:ea typeface="Calibri" panose="020F0502020204030204" pitchFamily="34" charset="0"/>
                <a:cs typeface="Times New Roman" panose="02020603050405020304" pitchFamily="18" charset="0"/>
              </a:rPr>
              <a:t>KiAP</a:t>
            </a:r>
            <a:endParaRPr lang="da-DK"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2: DGE, </a:t>
            </a:r>
            <a:r>
              <a:rPr lang="da-DK" sz="2400" b="1" kern="100" dirty="0">
                <a:latin typeface="Calibri" panose="020F0502020204030204" pitchFamily="34" charset="0"/>
                <a:ea typeface="Calibri" panose="020F0502020204030204" pitchFamily="34" charset="0"/>
                <a:cs typeface="Times New Roman" panose="02020603050405020304" pitchFamily="18" charset="0"/>
              </a:rPr>
              <a:t>SGE og KGE-</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moduler fra PLO-E</a:t>
            </a:r>
          </a:p>
          <a:p>
            <a:pPr marL="0" indent="0">
              <a:lnSpc>
                <a:spcPct val="107000"/>
              </a:lnSpc>
              <a:spcAft>
                <a:spcPts val="800"/>
              </a:spcAft>
              <a:buNone/>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3</a:t>
            </a:r>
            <a:r>
              <a:rPr lang="da-DK" sz="2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Tilbud fra KAP-H’s organisationsteam</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b="1" dirty="0">
                <a:solidFill>
                  <a:srgbClr val="297A77"/>
                </a:solidFill>
                <a:ea typeface="+mj-ea"/>
                <a:cs typeface="+mj-cs"/>
              </a:rPr>
              <a:t>Se uddelingskopier for yderligere info og link</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Tree>
    <p:extLst>
      <p:ext uri="{BB962C8B-B14F-4D97-AF65-F5344CB8AC3E}">
        <p14:creationId xmlns:p14="http://schemas.microsoft.com/office/powerpoint/2010/main" val="109353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sz="4900" b="1" dirty="0">
                <a:solidFill>
                  <a:srgbClr val="297A77"/>
                </a:solidFill>
                <a:latin typeface="+mn-lt"/>
              </a:rPr>
              <a:t>Metodekatalog fra PLO-E / KiAP</a:t>
            </a:r>
            <a:br>
              <a:rPr lang="da-DK" b="1" dirty="0">
                <a:solidFill>
                  <a:srgbClr val="297A77"/>
                </a:solidFill>
                <a:latin typeface="+mn-lt"/>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200" y="1329338"/>
            <a:ext cx="7741596" cy="4847625"/>
          </a:xfrm>
        </p:spPr>
        <p:txBody>
          <a:bodyPr>
            <a:normAutofit fontScale="92500" lnSpcReduction="10000"/>
          </a:bodyPr>
          <a:lstStyle/>
          <a:p>
            <a:pPr marL="0" indent="0">
              <a:lnSpc>
                <a:spcPct val="107000"/>
              </a:lnSpc>
              <a:spcAft>
                <a:spcPts val="800"/>
              </a:spcAft>
              <a:buNone/>
            </a:pPr>
            <a:r>
              <a:rPr lang="da-DK" sz="2400" b="1" dirty="0">
                <a:solidFill>
                  <a:srgbClr val="297A77"/>
                </a:solidFill>
                <a:ea typeface="+mj-ea"/>
                <a:cs typeface="+mj-cs"/>
              </a:rPr>
              <a:t>4 værktøjer til brug i klinikken med podcast til hvert tema</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Et fælles ledelsesgrundlag – hjælper jer til at få en tydelig ledelse </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Trivsel i ledergruppen – hjælper jer med at </a:t>
            </a:r>
            <a:r>
              <a:rPr lang="da-DK" sz="2400" b="1" kern="100" dirty="0">
                <a:latin typeface="Calibri" panose="020F0502020204030204" pitchFamily="34" charset="0"/>
                <a:ea typeface="Calibri" panose="020F0502020204030204" pitchFamily="34" charset="0"/>
                <a:cs typeface="Times New Roman" panose="02020603050405020304" pitchFamily="18" charset="0"/>
              </a:rPr>
              <a:t>s</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tyrke jeres relationer</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Implementering – hjælper jer med at lykkes med forandringer</a:t>
            </a:r>
          </a:p>
          <a:p>
            <a:pPr marL="457200" indent="-457200">
              <a:lnSpc>
                <a:spcPct val="107000"/>
              </a:lnSpc>
              <a:spcAft>
                <a:spcPts val="800"/>
              </a:spcAft>
              <a:buFont typeface="+mj-lt"/>
              <a:buAutoNum type="arabicPeriod"/>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Fællesskab og samarbejde – hjælper jer med at spille hinanden gode i klinikken</a:t>
            </a:r>
          </a:p>
          <a:p>
            <a:pPr marL="0" indent="0">
              <a:lnSpc>
                <a:spcPct val="107000"/>
              </a:lnSpc>
              <a:spcAft>
                <a:spcPts val="800"/>
              </a:spcAft>
              <a:buNone/>
            </a:pPr>
            <a:r>
              <a:rPr lang="da-DK" sz="2400" b="1" dirty="0">
                <a:solidFill>
                  <a:srgbClr val="297A77"/>
                </a:solidFill>
                <a:ea typeface="+mj-ea"/>
                <a:cs typeface="+mj-cs"/>
              </a:rPr>
              <a:t>Se uddelingskopier for yderligere info og link til metodekataloget</a:t>
            </a:r>
          </a:p>
          <a:p>
            <a:pPr marL="0" indent="0">
              <a:lnSpc>
                <a:spcPct val="107000"/>
              </a:lnSpc>
              <a:spcAft>
                <a:spcPts val="800"/>
              </a:spcAft>
              <a:buNone/>
            </a:pPr>
            <a:endParaRPr lang="da-DK" sz="2400" b="1" kern="100" dirty="0">
              <a:solidFill>
                <a:srgbClr val="297A77"/>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pic>
        <p:nvPicPr>
          <p:cNvPr id="5" name="Billede 4">
            <a:extLst>
              <a:ext uri="{FF2B5EF4-FFF2-40B4-BE49-F238E27FC236}">
                <a16:creationId xmlns:a16="http://schemas.microsoft.com/office/drawing/2014/main" id="{291A7A3B-D10E-4C72-1711-696C39E43B2F}"/>
              </a:ext>
            </a:extLst>
          </p:cNvPr>
          <p:cNvPicPr>
            <a:picLocks noChangeAspect="1"/>
          </p:cNvPicPr>
          <p:nvPr/>
        </p:nvPicPr>
        <p:blipFill>
          <a:blip r:embed="rId4"/>
          <a:stretch>
            <a:fillRect/>
          </a:stretch>
        </p:blipFill>
        <p:spPr>
          <a:xfrm>
            <a:off x="9020064" y="0"/>
            <a:ext cx="2974657" cy="6858000"/>
          </a:xfrm>
          <a:prstGeom prst="rect">
            <a:avLst/>
          </a:prstGeom>
        </p:spPr>
      </p:pic>
    </p:spTree>
    <p:extLst>
      <p:ext uri="{BB962C8B-B14F-4D97-AF65-F5344CB8AC3E}">
        <p14:creationId xmlns:p14="http://schemas.microsoft.com/office/powerpoint/2010/main" val="2383697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dirty="0">
                <a:solidFill>
                  <a:srgbClr val="297A77"/>
                </a:solidFill>
                <a:latin typeface="+mn-lt"/>
              </a:rPr>
              <a:t>Tilbud fra PLO-E, hvor I selv faciliterer</a:t>
            </a:r>
            <a:br>
              <a:rPr lang="da-DK"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38199" y="1622323"/>
            <a:ext cx="8714765" cy="5060488"/>
          </a:xfrm>
        </p:spPr>
        <p:txBody>
          <a:bodyPr>
            <a:normAutofit/>
          </a:bodyPr>
          <a:lstStyle/>
          <a:p>
            <a:pPr>
              <a:lnSpc>
                <a:spcPct val="107000"/>
              </a:lnSpc>
              <a:spcAft>
                <a:spcPts val="800"/>
              </a:spcAft>
            </a:pP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KGE-modulet</a:t>
            </a:r>
            <a:r>
              <a:rPr lang="da-DK" sz="2400" kern="100" dirty="0">
                <a:effectLst/>
                <a:latin typeface="Calibri" panose="020F0502020204030204" pitchFamily="34" charset="0"/>
                <a:ea typeface="Calibri" panose="020F0502020204030204" pitchFamily="34" charset="0"/>
                <a:cs typeface="Times New Roman" panose="02020603050405020304" pitchFamily="18" charset="0"/>
              </a:rPr>
              <a:t> henvender sig til hele klinikken med et budskab om, at alle har både interesse i og ansvar for et godt og nærende arbejdsmiljø. </a:t>
            </a:r>
          </a:p>
          <a:p>
            <a:pPr>
              <a:lnSpc>
                <a:spcPct val="107000"/>
              </a:lnSpc>
              <a:spcAft>
                <a:spcPts val="800"/>
              </a:spcAft>
            </a:pPr>
            <a:r>
              <a:rPr lang="da-DK" sz="2400" b="1" kern="100" dirty="0">
                <a:latin typeface="Calibri" panose="020F0502020204030204" pitchFamily="34" charset="0"/>
                <a:ea typeface="Calibri" panose="020F0502020204030204" pitchFamily="34" charset="0"/>
                <a:cs typeface="Times New Roman" panose="02020603050405020304" pitchFamily="18" charset="0"/>
              </a:rPr>
              <a:t>DGE-modulet</a:t>
            </a:r>
            <a:r>
              <a:rPr lang="da-DK" sz="2400" kern="100" dirty="0">
                <a:latin typeface="Calibri" panose="020F0502020204030204" pitchFamily="34" charset="0"/>
                <a:ea typeface="Calibri" panose="020F0502020204030204" pitchFamily="34" charset="0"/>
                <a:cs typeface="Times New Roman" panose="02020603050405020304" pitchFamily="18" charset="0"/>
              </a:rPr>
              <a:t> henvender sig til lægegruppen. Det handler om samarbejdet internt i personalegruppen, mellem personale og ledelse samt i ledelsen. </a:t>
            </a:r>
          </a:p>
          <a:p>
            <a:pPr>
              <a:lnSpc>
                <a:spcPct val="107000"/>
              </a:lnSpc>
              <a:spcAft>
                <a:spcPts val="800"/>
              </a:spcAft>
            </a:pPr>
            <a:r>
              <a:rPr lang="da-DK" sz="2400" b="1" kern="100" dirty="0">
                <a:latin typeface="Calibri" panose="020F0502020204030204" pitchFamily="34" charset="0"/>
                <a:ea typeface="Calibri" panose="020F0502020204030204" pitchFamily="34" charset="0"/>
                <a:cs typeface="Times New Roman" panose="02020603050405020304" pitchFamily="18" charset="0"/>
              </a:rPr>
              <a:t>S</a:t>
            </a:r>
            <a:r>
              <a:rPr lang="da-DK" sz="2400" b="1" kern="100" dirty="0">
                <a:effectLst/>
                <a:latin typeface="Calibri" panose="020F0502020204030204" pitchFamily="34" charset="0"/>
                <a:ea typeface="Calibri" panose="020F0502020204030204" pitchFamily="34" charset="0"/>
                <a:cs typeface="Times New Roman" panose="02020603050405020304" pitchFamily="18" charset="0"/>
              </a:rPr>
              <a:t>GE-modulet </a:t>
            </a:r>
            <a:r>
              <a:rPr lang="da-DK" sz="2400" kern="100" dirty="0">
                <a:latin typeface="Calibri" panose="020F0502020204030204" pitchFamily="34" charset="0"/>
                <a:ea typeface="Calibri" panose="020F0502020204030204" pitchFamily="34" charset="0"/>
                <a:cs typeface="Times New Roman" panose="02020603050405020304" pitchFamily="18" charset="0"/>
              </a:rPr>
              <a:t>henvender sig til lægegruppen. Det handler om god ledelse i almen praksis, og hvordan du kan uddelegere bl.a. dele af behandlingen af patienter og stadig have høj faglig kvalitet.</a:t>
            </a:r>
          </a:p>
          <a:p>
            <a:pPr marL="0" indent="0">
              <a:lnSpc>
                <a:spcPct val="107000"/>
              </a:lnSpc>
              <a:spcAft>
                <a:spcPts val="800"/>
              </a:spcAft>
              <a:buNone/>
            </a:pPr>
            <a:r>
              <a:rPr lang="da-DK" sz="2400" b="1" dirty="0">
                <a:solidFill>
                  <a:srgbClr val="297A77"/>
                </a:solidFill>
                <a:ea typeface="+mj-ea"/>
                <a:cs typeface="+mj-cs"/>
              </a:rPr>
              <a:t>Se uddelingskopier for yderligere info og link til kursus</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spTree>
    <p:extLst>
      <p:ext uri="{BB962C8B-B14F-4D97-AF65-F5344CB8AC3E}">
        <p14:creationId xmlns:p14="http://schemas.microsoft.com/office/powerpoint/2010/main" val="3583780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KAP-H’s organisationsteam</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fontScale="85000" lnSpcReduction="20000"/>
          </a:bodyPr>
          <a:lstStyle/>
          <a:p>
            <a:pPr marL="0" indent="0">
              <a:buNone/>
            </a:pPr>
            <a:r>
              <a:rPr lang="da-DK" sz="3800" kern="1200" dirty="0">
                <a:effectLst/>
                <a:latin typeface="Calibri" panose="020F0502020204030204" pitchFamily="34" charset="0"/>
                <a:ea typeface="+mj-ea"/>
                <a:cs typeface="+mj-cs"/>
              </a:rPr>
              <a:t>KAP-H har en lang række tilbud relateret til dagens emne og som giver mulighed for at arbejde videre efter klyngemødet: </a:t>
            </a:r>
          </a:p>
          <a:p>
            <a:pPr marL="0" indent="0">
              <a:buNone/>
            </a:pPr>
            <a:endParaRPr lang="da-DK" sz="1800" b="1" dirty="0">
              <a:solidFill>
                <a:srgbClr val="297A77"/>
              </a:solidFill>
              <a:latin typeface="Calibri" panose="020F0502020204030204" pitchFamily="34" charset="0"/>
              <a:ea typeface="+mj-ea"/>
              <a:cs typeface="+mj-cs"/>
            </a:endParaRPr>
          </a:p>
          <a:p>
            <a:r>
              <a:rPr lang="da-DK" sz="3200" b="1" kern="1200" dirty="0">
                <a:solidFill>
                  <a:srgbClr val="297A77"/>
                </a:solidFill>
                <a:effectLst/>
                <a:latin typeface="Calibri" panose="020F0502020204030204" pitchFamily="34" charset="0"/>
                <a:ea typeface="+mj-ea"/>
                <a:cs typeface="+mj-cs"/>
              </a:rPr>
              <a:t>Praksisliv – når det ikke er så nemt</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Samarbejde og personale</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Værdier og visioner</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Effektiv klinikdrift</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Organiser dine kronikere bedre</a:t>
            </a:r>
            <a:endParaRPr lang="da-DK" sz="3200" dirty="0">
              <a:effectLst/>
              <a:latin typeface="Calibri" panose="020F0502020204030204" pitchFamily="34" charset="0"/>
              <a:ea typeface="Calibri" panose="020F0502020204030204" pitchFamily="34" charset="0"/>
            </a:endParaRPr>
          </a:p>
          <a:p>
            <a:r>
              <a:rPr lang="da-DK" sz="3200" b="1" kern="1200" dirty="0" err="1">
                <a:solidFill>
                  <a:srgbClr val="297A77"/>
                </a:solidFill>
                <a:effectLst/>
                <a:latin typeface="Calibri" panose="020F0502020204030204" pitchFamily="34" charset="0"/>
                <a:ea typeface="+mj-ea"/>
                <a:cs typeface="+mj-cs"/>
              </a:rPr>
              <a:t>Nynedsatte</a:t>
            </a:r>
            <a:r>
              <a:rPr lang="da-DK" sz="3200" b="1" kern="1200" dirty="0">
                <a:solidFill>
                  <a:srgbClr val="297A77"/>
                </a:solidFill>
                <a:effectLst/>
                <a:latin typeface="Calibri" panose="020F0502020204030204" pitchFamily="34" charset="0"/>
                <a:ea typeface="+mj-ea"/>
                <a:cs typeface="+mj-cs"/>
              </a:rPr>
              <a:t> læger </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Lægen der overvejer at ophøre</a:t>
            </a:r>
            <a:endParaRPr lang="da-DK" sz="3200" dirty="0">
              <a:highlight>
                <a:srgbClr val="FFFF00"/>
              </a:highlight>
            </a:endParaRPr>
          </a:p>
          <a:p>
            <a:pPr>
              <a:buFontTx/>
              <a:buChar char="-"/>
            </a:pPr>
            <a:endParaRPr lang="da-DK" sz="1800" b="1" dirty="0">
              <a:solidFill>
                <a:srgbClr val="297A77"/>
              </a:solidFill>
              <a:highlight>
                <a:srgbClr val="FFFF00"/>
              </a:highlight>
              <a:ea typeface="+mj-ea"/>
              <a:cs typeface="+mj-cs"/>
            </a:endParaRPr>
          </a:p>
          <a:p>
            <a:pPr marL="0" indent="0">
              <a:buNone/>
            </a:pPr>
            <a:r>
              <a:rPr lang="da-DK" sz="3100" b="1" dirty="0">
                <a:ea typeface="+mj-ea"/>
                <a:cs typeface="+mj-cs"/>
              </a:rPr>
              <a:t>Se uddelingskopier for yderligere info og link til tilbud fra KAP-H</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pic>
        <p:nvPicPr>
          <p:cNvPr id="4" name="Billede 3">
            <a:extLst>
              <a:ext uri="{FF2B5EF4-FFF2-40B4-BE49-F238E27FC236}">
                <a16:creationId xmlns:a16="http://schemas.microsoft.com/office/drawing/2014/main" id="{5BD40F8A-E528-E462-B4A4-8C367F4BA9EB}"/>
              </a:ext>
            </a:extLst>
          </p:cNvPr>
          <p:cNvPicPr>
            <a:picLocks noChangeAspect="1"/>
          </p:cNvPicPr>
          <p:nvPr/>
        </p:nvPicPr>
        <p:blipFill>
          <a:blip r:embed="rId4"/>
          <a:stretch>
            <a:fillRect/>
          </a:stretch>
        </p:blipFill>
        <p:spPr>
          <a:xfrm>
            <a:off x="8726978" y="2611073"/>
            <a:ext cx="3206968" cy="1631076"/>
          </a:xfrm>
          <a:prstGeom prst="rect">
            <a:avLst/>
          </a:prstGeom>
        </p:spPr>
      </p:pic>
    </p:spTree>
    <p:extLst>
      <p:ext uri="{BB962C8B-B14F-4D97-AF65-F5344CB8AC3E}">
        <p14:creationId xmlns:p14="http://schemas.microsoft.com/office/powerpoint/2010/main" val="3741409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a:t>
            </a:r>
            <a:r>
              <a:rPr lang="da-DK" sz="4000" b="1" dirty="0" err="1">
                <a:solidFill>
                  <a:srgbClr val="297A77"/>
                </a:solidFill>
                <a:latin typeface="Calibri" panose="020F0502020204030204" pitchFamily="34" charset="0"/>
              </a:rPr>
              <a:t>MidtKraft</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fontScale="92500" lnSpcReduction="10000"/>
          </a:bodyPr>
          <a:lstStyle/>
          <a:p>
            <a:pPr marL="0" indent="0">
              <a:buNone/>
            </a:pPr>
            <a:endParaRPr lang="da-DK" b="1" dirty="0">
              <a:solidFill>
                <a:srgbClr val="297A77"/>
              </a:solidFill>
              <a:ea typeface="+mj-ea"/>
              <a:cs typeface="+mj-cs"/>
            </a:endParaRPr>
          </a:p>
          <a:p>
            <a:pPr marL="0" indent="0">
              <a:buNone/>
            </a:pPr>
            <a:r>
              <a:rPr lang="da-DK" sz="3400" dirty="0" err="1">
                <a:latin typeface="Calibri" panose="020F0502020204030204" pitchFamily="34" charset="0"/>
                <a:ea typeface="+mj-ea"/>
                <a:cs typeface="+mj-cs"/>
              </a:rPr>
              <a:t>MidtKraft</a:t>
            </a:r>
            <a:r>
              <a:rPr lang="da-DK" sz="3400" dirty="0">
                <a:latin typeface="Calibri" panose="020F0502020204030204" pitchFamily="34" charset="0"/>
                <a:ea typeface="+mj-ea"/>
                <a:cs typeface="+mj-cs"/>
              </a:rPr>
              <a:t> har en række tilbud om ledelse og udvikling i praksis:</a:t>
            </a:r>
          </a:p>
          <a:p>
            <a:endParaRPr lang="da-DK" sz="3200" b="1" kern="1200" dirty="0">
              <a:solidFill>
                <a:srgbClr val="297A77"/>
              </a:solidFill>
              <a:effectLst/>
              <a:latin typeface="Calibri" panose="020F0502020204030204" pitchFamily="34" charset="0"/>
              <a:ea typeface="+mj-ea"/>
              <a:cs typeface="+mj-cs"/>
            </a:endParaRPr>
          </a:p>
          <a:p>
            <a:r>
              <a:rPr lang="da-DK" sz="3200" b="1" kern="1200" dirty="0">
                <a:solidFill>
                  <a:srgbClr val="297A77"/>
                </a:solidFill>
                <a:effectLst/>
                <a:latin typeface="Calibri" panose="020F0502020204030204" pitchFamily="34" charset="0"/>
                <a:ea typeface="+mj-ea"/>
                <a:cs typeface="+mj-cs"/>
              </a:rPr>
              <a:t>LUP i praksis – sparring om ledelse og organisation </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Den frygtløse praksis – fokus på psykologisk tryghed</a:t>
            </a:r>
            <a:endParaRPr lang="da-DK" sz="3200" dirty="0">
              <a:effectLst/>
              <a:latin typeface="Calibri" panose="020F0502020204030204" pitchFamily="34" charset="0"/>
              <a:ea typeface="Calibri" panose="020F0502020204030204" pitchFamily="34" charset="0"/>
            </a:endParaRPr>
          </a:p>
          <a:p>
            <a:r>
              <a:rPr lang="da-DK" sz="3200" b="1" kern="1200" dirty="0">
                <a:solidFill>
                  <a:srgbClr val="297A77"/>
                </a:solidFill>
                <a:effectLst/>
                <a:latin typeface="Calibri" panose="020F0502020204030204" pitchFamily="34" charset="0"/>
                <a:ea typeface="+mj-ea"/>
                <a:cs typeface="+mj-cs"/>
              </a:rPr>
              <a:t>Ny i praksis</a:t>
            </a:r>
            <a:endParaRPr lang="da-DK" sz="3200" dirty="0">
              <a:effectLst/>
              <a:latin typeface="Calibri" panose="020F0502020204030204" pitchFamily="34" charset="0"/>
              <a:ea typeface="Calibri" panose="020F0502020204030204" pitchFamily="34" charset="0"/>
            </a:endParaRPr>
          </a:p>
          <a:p>
            <a:pPr marL="0" indent="0">
              <a:buNone/>
            </a:pPr>
            <a:endParaRPr lang="da-DK" sz="1800" dirty="0">
              <a:highlight>
                <a:srgbClr val="FFFF00"/>
              </a:highlight>
            </a:endParaRPr>
          </a:p>
          <a:p>
            <a:pPr>
              <a:buFontTx/>
              <a:buChar char="-"/>
            </a:pPr>
            <a:endParaRPr lang="da-DK" sz="1800" b="1" dirty="0">
              <a:solidFill>
                <a:srgbClr val="297A77"/>
              </a:solidFill>
              <a:highlight>
                <a:srgbClr val="FFFF00"/>
              </a:highlight>
              <a:ea typeface="+mj-ea"/>
              <a:cs typeface="+mj-cs"/>
            </a:endParaRPr>
          </a:p>
          <a:p>
            <a:pPr marL="0" indent="0">
              <a:buNone/>
            </a:pPr>
            <a:endParaRPr lang="da-DK" sz="1800" b="1" dirty="0">
              <a:solidFill>
                <a:srgbClr val="297A77"/>
              </a:solidFill>
              <a:highlight>
                <a:srgbClr val="FFFF00"/>
              </a:highlight>
              <a:ea typeface="+mj-ea"/>
              <a:cs typeface="+mj-cs"/>
            </a:endParaRPr>
          </a:p>
          <a:p>
            <a:pPr marL="0" indent="0">
              <a:buNone/>
            </a:pPr>
            <a:r>
              <a:rPr lang="da-DK" sz="2400" b="1" dirty="0">
                <a:ea typeface="+mj-ea"/>
                <a:cs typeface="+mj-cs"/>
              </a:rPr>
              <a:t>Se uddelingskopier for yderligere info og link til tilbud fra </a:t>
            </a:r>
            <a:r>
              <a:rPr lang="da-DK" sz="2400" b="1" dirty="0" err="1">
                <a:ea typeface="+mj-ea"/>
                <a:cs typeface="+mj-cs"/>
              </a:rPr>
              <a:t>MidtKraft</a:t>
            </a:r>
            <a:endParaRPr lang="da-DK" sz="36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4" name="Billede 3">
            <a:extLst>
              <a:ext uri="{FF2B5EF4-FFF2-40B4-BE49-F238E27FC236}">
                <a16:creationId xmlns:a16="http://schemas.microsoft.com/office/drawing/2014/main" id="{9C006382-AA5B-A62A-FB99-8583EF2927D5}"/>
              </a:ext>
            </a:extLst>
          </p:cNvPr>
          <p:cNvPicPr>
            <a:picLocks noChangeAspect="1"/>
          </p:cNvPicPr>
          <p:nvPr/>
        </p:nvPicPr>
        <p:blipFill>
          <a:blip r:embed="rId4"/>
          <a:stretch>
            <a:fillRect/>
          </a:stretch>
        </p:blipFill>
        <p:spPr>
          <a:xfrm>
            <a:off x="9347168" y="2431636"/>
            <a:ext cx="2437069" cy="1994725"/>
          </a:xfrm>
          <a:prstGeom prst="rect">
            <a:avLst/>
          </a:prstGeom>
        </p:spPr>
      </p:pic>
    </p:spTree>
    <p:extLst>
      <p:ext uri="{BB962C8B-B14F-4D97-AF65-F5344CB8AC3E}">
        <p14:creationId xmlns:p14="http://schemas.microsoft.com/office/powerpoint/2010/main" val="2920908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a:t>
            </a:r>
            <a:r>
              <a:rPr lang="da-DK" sz="4000" b="1" dirty="0" err="1">
                <a:solidFill>
                  <a:srgbClr val="297A77"/>
                </a:solidFill>
                <a:latin typeface="Calibri" panose="020F0502020204030204" pitchFamily="34" charset="0"/>
              </a:rPr>
              <a:t>Nord-KAP</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fontScale="77500" lnSpcReduction="20000"/>
          </a:bodyPr>
          <a:lstStyle/>
          <a:p>
            <a:pPr marL="0" indent="0">
              <a:buNone/>
            </a:pPr>
            <a:r>
              <a:rPr lang="da-DK" sz="3600" kern="1200" dirty="0" err="1">
                <a:effectLst/>
                <a:latin typeface="Calibri" panose="020F0502020204030204" pitchFamily="34" charset="0"/>
                <a:ea typeface="+mj-ea"/>
                <a:cs typeface="+mj-cs"/>
              </a:rPr>
              <a:t>Nord-POL</a:t>
            </a:r>
            <a:r>
              <a:rPr lang="da-DK" sz="3600" kern="1200" dirty="0">
                <a:effectLst/>
                <a:latin typeface="Calibri" panose="020F0502020204030204" pitchFamily="34" charset="0"/>
                <a:ea typeface="+mj-ea"/>
                <a:cs typeface="+mj-cs"/>
              </a:rPr>
              <a:t> har en lang række tilbud relateret til dagens emne og som giver mulighed for at arbejde videre efter klyngemødet: </a:t>
            </a:r>
          </a:p>
          <a:p>
            <a:pPr marL="0" indent="0">
              <a:buNone/>
            </a:pPr>
            <a:endParaRPr lang="da-DK" b="1" dirty="0">
              <a:solidFill>
                <a:srgbClr val="297A77"/>
              </a:solidFill>
              <a:ea typeface="+mj-ea"/>
              <a:cs typeface="+mj-cs"/>
            </a:endParaRPr>
          </a:p>
          <a:p>
            <a:r>
              <a:rPr lang="da-DK" sz="2900" b="1" dirty="0">
                <a:solidFill>
                  <a:srgbClr val="297A77"/>
                </a:solidFill>
                <a:latin typeface="Calibri" panose="020F0502020204030204" pitchFamily="34" charset="0"/>
                <a:ea typeface="+mj-ea"/>
                <a:cs typeface="+mj-cs"/>
              </a:rPr>
              <a:t>Opfølgning på klyngepakken ’Samarbejde &amp; fællesskab’</a:t>
            </a:r>
          </a:p>
          <a:p>
            <a:r>
              <a:rPr lang="da-DK" sz="2900" b="1" dirty="0">
                <a:solidFill>
                  <a:srgbClr val="297A77"/>
                </a:solidFill>
                <a:latin typeface="Calibri" panose="020F0502020204030204" pitchFamily="34" charset="0"/>
                <a:ea typeface="+mj-ea"/>
                <a:cs typeface="+mj-cs"/>
              </a:rPr>
              <a:t>Styrk samarbejdet i klinikken</a:t>
            </a:r>
          </a:p>
          <a:p>
            <a:r>
              <a:rPr lang="da-DK" sz="2900" b="1" dirty="0">
                <a:solidFill>
                  <a:srgbClr val="297A77"/>
                </a:solidFill>
                <a:latin typeface="Calibri" panose="020F0502020204030204" pitchFamily="34" charset="0"/>
                <a:ea typeface="+mj-ea"/>
                <a:cs typeface="+mj-cs"/>
              </a:rPr>
              <a:t>Psykologisk tryghed</a:t>
            </a:r>
          </a:p>
          <a:p>
            <a:r>
              <a:rPr lang="da-DK" sz="2900" b="1" dirty="0">
                <a:solidFill>
                  <a:srgbClr val="297A77"/>
                </a:solidFill>
                <a:latin typeface="Calibri" panose="020F0502020204030204" pitchFamily="34" charset="0"/>
                <a:ea typeface="+mj-ea"/>
                <a:cs typeface="+mj-cs"/>
              </a:rPr>
              <a:t>Det personlige lederskab</a:t>
            </a:r>
          </a:p>
          <a:p>
            <a:r>
              <a:rPr lang="da-DK" sz="2900" b="1" dirty="0">
                <a:solidFill>
                  <a:srgbClr val="297A77"/>
                </a:solidFill>
                <a:latin typeface="Calibri" panose="020F0502020204030204" pitchFamily="34" charset="0"/>
                <a:ea typeface="+mj-ea"/>
                <a:cs typeface="+mj-cs"/>
              </a:rPr>
              <a:t>Hvor vil I hen med jeres praksis?</a:t>
            </a:r>
          </a:p>
          <a:p>
            <a:r>
              <a:rPr lang="da-DK" sz="2900" b="1" dirty="0">
                <a:solidFill>
                  <a:srgbClr val="297A77"/>
                </a:solidFill>
                <a:latin typeface="Calibri" panose="020F0502020204030204" pitchFamily="34" charset="0"/>
                <a:ea typeface="+mj-ea"/>
                <a:cs typeface="+mj-cs"/>
              </a:rPr>
              <a:t>Tilbud om ledelses- og organisationsudvikling</a:t>
            </a:r>
          </a:p>
          <a:p>
            <a:pPr marL="0" indent="0">
              <a:buNone/>
            </a:pPr>
            <a:endParaRPr lang="da-DK" sz="2900" b="1" dirty="0">
              <a:solidFill>
                <a:srgbClr val="297A77"/>
              </a:solidFill>
              <a:latin typeface="Calibri" panose="020F0502020204030204" pitchFamily="34" charset="0"/>
              <a:ea typeface="+mj-ea"/>
              <a:cs typeface="+mj-cs"/>
            </a:endParaRPr>
          </a:p>
          <a:p>
            <a:endParaRPr lang="da-DK" sz="1800" b="1" dirty="0">
              <a:solidFill>
                <a:srgbClr val="000000"/>
              </a:solidFill>
              <a:highlight>
                <a:srgbClr val="FFFFFF"/>
              </a:highlight>
              <a:latin typeface="Poppins" panose="00000500000000000000" pitchFamily="2" charset="0"/>
            </a:endParaRPr>
          </a:p>
          <a:p>
            <a:pPr marL="0" indent="0">
              <a:buNone/>
            </a:pPr>
            <a:endParaRPr lang="da-DK" sz="2200" b="1" dirty="0">
              <a:solidFill>
                <a:srgbClr val="297A77"/>
              </a:solidFill>
              <a:ea typeface="+mj-ea"/>
              <a:cs typeface="+mj-cs"/>
            </a:endParaRPr>
          </a:p>
          <a:p>
            <a:pPr marL="0" indent="0">
              <a:buNone/>
            </a:pPr>
            <a:r>
              <a:rPr lang="da-DK" sz="3100" b="1" dirty="0">
                <a:ea typeface="+mj-ea"/>
                <a:cs typeface="+mj-cs"/>
              </a:rPr>
              <a:t>Se uddelingskopier for yderligere info og link til tilbud fra </a:t>
            </a:r>
            <a:r>
              <a:rPr lang="da-DK" sz="3100" b="1" dirty="0" err="1">
                <a:ea typeface="+mj-ea"/>
                <a:cs typeface="+mj-cs"/>
              </a:rPr>
              <a:t>Nord-KAP</a:t>
            </a:r>
            <a:endParaRPr lang="da-DK" sz="41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4" name="Billede 3">
            <a:extLst>
              <a:ext uri="{FF2B5EF4-FFF2-40B4-BE49-F238E27FC236}">
                <a16:creationId xmlns:a16="http://schemas.microsoft.com/office/drawing/2014/main" id="{B87364D1-A432-5C71-1A43-2675F2F829C2}"/>
              </a:ext>
            </a:extLst>
          </p:cNvPr>
          <p:cNvPicPr>
            <a:picLocks noChangeAspect="1"/>
          </p:cNvPicPr>
          <p:nvPr/>
        </p:nvPicPr>
        <p:blipFill>
          <a:blip r:embed="rId4"/>
          <a:stretch>
            <a:fillRect/>
          </a:stretch>
        </p:blipFill>
        <p:spPr>
          <a:xfrm>
            <a:off x="9565926" y="2615852"/>
            <a:ext cx="2212123" cy="1645985"/>
          </a:xfrm>
          <a:prstGeom prst="rect">
            <a:avLst/>
          </a:prstGeom>
        </p:spPr>
      </p:pic>
    </p:spTree>
    <p:extLst>
      <p:ext uri="{BB962C8B-B14F-4D97-AF65-F5344CB8AC3E}">
        <p14:creationId xmlns:p14="http://schemas.microsoft.com/office/powerpoint/2010/main" val="3016886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KAP-S</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026589"/>
          </a:xfrm>
        </p:spPr>
        <p:txBody>
          <a:bodyPr>
            <a:normAutofit/>
          </a:bodyPr>
          <a:lstStyle/>
          <a:p>
            <a:pPr marL="0" indent="0">
              <a:buNone/>
            </a:pPr>
            <a:r>
              <a:rPr lang="da-DK" kern="1200" dirty="0">
                <a:effectLst/>
                <a:latin typeface="Calibri" panose="020F0502020204030204" pitchFamily="34" charset="0"/>
                <a:ea typeface="+mj-ea"/>
                <a:cs typeface="+mj-cs"/>
              </a:rPr>
              <a:t>KAP-S har en lang række tilbud relateret til dagens emne og som giver mulighed for at arbejde videre efter klyngemødet: </a:t>
            </a:r>
          </a:p>
          <a:p>
            <a:r>
              <a:rPr lang="da-DK" sz="1800" b="1" dirty="0">
                <a:solidFill>
                  <a:srgbClr val="297A77"/>
                </a:solidFill>
                <a:latin typeface="Calibri" panose="020F0502020204030204" pitchFamily="34" charset="0"/>
                <a:ea typeface="+mj-ea"/>
                <a:cs typeface="+mj-cs"/>
              </a:rPr>
              <a:t>Transfer fra klynge til klinik – ”Samarbejde og fællesskab”</a:t>
            </a:r>
          </a:p>
          <a:p>
            <a:r>
              <a:rPr lang="da-DK" sz="1800" b="1" dirty="0">
                <a:solidFill>
                  <a:srgbClr val="297A77"/>
                </a:solidFill>
                <a:latin typeface="Calibri" panose="020F0502020204030204" pitchFamily="34" charset="0"/>
                <a:ea typeface="+mj-ea"/>
                <a:cs typeface="+mj-cs"/>
              </a:rPr>
              <a:t>Arbejdsglæde</a:t>
            </a:r>
          </a:p>
          <a:p>
            <a:r>
              <a:rPr lang="da-DK" sz="1800" b="1" dirty="0">
                <a:solidFill>
                  <a:srgbClr val="297A77"/>
                </a:solidFill>
                <a:latin typeface="Calibri" panose="020F0502020204030204" pitchFamily="34" charset="0"/>
                <a:ea typeface="+mj-ea"/>
                <a:cs typeface="+mj-cs"/>
              </a:rPr>
              <a:t>Redskaber til MUS</a:t>
            </a:r>
          </a:p>
          <a:p>
            <a:r>
              <a:rPr lang="da-DK" sz="1800" b="1" dirty="0">
                <a:solidFill>
                  <a:srgbClr val="297A77"/>
                </a:solidFill>
                <a:latin typeface="Calibri" panose="020F0502020204030204" pitchFamily="34" charset="0"/>
                <a:ea typeface="+mj-ea"/>
                <a:cs typeface="+mj-cs"/>
              </a:rPr>
              <a:t>Vanskelige samtaler: Konflikt, opsigelse eller strukturændringer?</a:t>
            </a:r>
          </a:p>
          <a:p>
            <a:r>
              <a:rPr lang="da-DK" sz="1800" b="1" dirty="0">
                <a:solidFill>
                  <a:srgbClr val="297A77"/>
                </a:solidFill>
                <a:latin typeface="Calibri" panose="020F0502020204030204" pitchFamily="34" charset="0"/>
                <a:ea typeface="+mj-ea"/>
                <a:cs typeface="+mj-cs"/>
              </a:rPr>
              <a:t>Personalehåndbog – Rammer for en god arbejdsplads</a:t>
            </a:r>
          </a:p>
          <a:p>
            <a:r>
              <a:rPr lang="da-DK" sz="1800" b="1" dirty="0">
                <a:solidFill>
                  <a:srgbClr val="297A77"/>
                </a:solidFill>
                <a:latin typeface="Calibri" panose="020F0502020204030204" pitchFamily="34" charset="0"/>
                <a:ea typeface="+mj-ea"/>
                <a:cs typeface="+mj-cs"/>
              </a:rPr>
              <a:t>Forløb med personlig coaching</a:t>
            </a:r>
          </a:p>
          <a:p>
            <a:r>
              <a:rPr lang="da-DK" sz="1800" b="1" dirty="0">
                <a:solidFill>
                  <a:srgbClr val="297A77"/>
                </a:solidFill>
                <a:latin typeface="Calibri" panose="020F0502020204030204" pitchFamily="34" charset="0"/>
                <a:ea typeface="+mj-ea"/>
                <a:cs typeface="+mj-cs"/>
              </a:rPr>
              <a:t>Hjælp til fastkørte personalesituationer</a:t>
            </a:r>
          </a:p>
          <a:p>
            <a:r>
              <a:rPr lang="da-DK" sz="1800" b="1" dirty="0">
                <a:solidFill>
                  <a:srgbClr val="297A77"/>
                </a:solidFill>
                <a:latin typeface="Calibri" panose="020F0502020204030204" pitchFamily="34" charset="0"/>
                <a:ea typeface="+mj-ea"/>
                <a:cs typeface="+mj-cs"/>
              </a:rPr>
              <a:t>Mentor/kollegahjælp</a:t>
            </a:r>
          </a:p>
          <a:p>
            <a:pPr>
              <a:buFontTx/>
              <a:buChar char="-"/>
            </a:pPr>
            <a:endParaRPr lang="da-DK" sz="1800" b="1" dirty="0">
              <a:solidFill>
                <a:srgbClr val="297A77"/>
              </a:solidFill>
              <a:highlight>
                <a:srgbClr val="FFFF00"/>
              </a:highlight>
              <a:ea typeface="+mj-ea"/>
              <a:cs typeface="+mj-cs"/>
            </a:endParaRPr>
          </a:p>
          <a:p>
            <a:pPr marL="0" indent="0">
              <a:buNone/>
            </a:pPr>
            <a:r>
              <a:rPr lang="da-DK" sz="2400" b="1" dirty="0">
                <a:ea typeface="+mj-ea"/>
                <a:cs typeface="+mj-cs"/>
              </a:rPr>
              <a:t>Se uddelingskopier for yderligere info og link til tilbud fra KAP-S</a:t>
            </a:r>
            <a:endParaRPr lang="da-DK" sz="36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36</a:t>
            </a:fld>
            <a:endParaRPr lang="da-DK" altLang="en-US">
              <a:solidFill>
                <a:schemeClr val="bg1"/>
              </a:solidFill>
            </a:endParaRPr>
          </a:p>
        </p:txBody>
      </p:sp>
      <p:pic>
        <p:nvPicPr>
          <p:cNvPr id="4" name="Billede 3">
            <a:extLst>
              <a:ext uri="{FF2B5EF4-FFF2-40B4-BE49-F238E27FC236}">
                <a16:creationId xmlns:a16="http://schemas.microsoft.com/office/drawing/2014/main" id="{57B7A4D3-63DD-C394-C6A9-800FC5D61ED3}"/>
              </a:ext>
            </a:extLst>
          </p:cNvPr>
          <p:cNvPicPr>
            <a:picLocks noChangeAspect="1"/>
          </p:cNvPicPr>
          <p:nvPr/>
        </p:nvPicPr>
        <p:blipFill>
          <a:blip r:embed="rId4"/>
          <a:stretch>
            <a:fillRect/>
          </a:stretch>
        </p:blipFill>
        <p:spPr>
          <a:xfrm>
            <a:off x="8663087" y="2615850"/>
            <a:ext cx="3092368" cy="1626297"/>
          </a:xfrm>
          <a:prstGeom prst="rect">
            <a:avLst/>
          </a:prstGeom>
        </p:spPr>
      </p:pic>
    </p:spTree>
    <p:extLst>
      <p:ext uri="{BB962C8B-B14F-4D97-AF65-F5344CB8AC3E}">
        <p14:creationId xmlns:p14="http://schemas.microsoft.com/office/powerpoint/2010/main" val="310613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8929" y="365125"/>
            <a:ext cx="9674392" cy="1325563"/>
          </a:xfrm>
        </p:spPr>
        <p:txBody>
          <a:bodyPr>
            <a:normAutofit/>
          </a:bodyPr>
          <a:lstStyle/>
          <a:p>
            <a:r>
              <a:rPr lang="da-DK" sz="4000" b="1" dirty="0">
                <a:solidFill>
                  <a:srgbClr val="297A77"/>
                </a:solidFill>
                <a:latin typeface="Calibri" panose="020F0502020204030204" pitchFamily="34" charset="0"/>
              </a:rPr>
              <a:t>Tilbud fra </a:t>
            </a:r>
            <a:r>
              <a:rPr lang="da-DK" sz="4000" b="1" dirty="0" err="1">
                <a:solidFill>
                  <a:srgbClr val="297A77"/>
                </a:solidFill>
                <a:latin typeface="Calibri" panose="020F0502020204030204" pitchFamily="34" charset="0"/>
              </a:rPr>
              <a:t>SydKiP</a:t>
            </a:r>
            <a:r>
              <a:rPr lang="da-DK" sz="4000" b="1" dirty="0">
                <a:solidFill>
                  <a:srgbClr val="297A77"/>
                </a:solidFill>
                <a:latin typeface="Calibri" panose="020F0502020204030204" pitchFamily="34" charset="0"/>
              </a:rPr>
              <a:t> og </a:t>
            </a:r>
            <a:r>
              <a:rPr lang="da-DK" sz="4000" b="1" dirty="0" err="1">
                <a:solidFill>
                  <a:srgbClr val="297A77"/>
                </a:solidFill>
                <a:latin typeface="Calibri" panose="020F0502020204030204" pitchFamily="34" charset="0"/>
              </a:rPr>
              <a:t>SydPOL</a:t>
            </a:r>
            <a:br>
              <a:rPr lang="da-DK" b="1" dirty="0">
                <a:solidFill>
                  <a:srgbClr val="297A77"/>
                </a:solidFill>
                <a:latin typeface="Calibri" panose="020F0502020204030204" pitchFamily="34" charset="0"/>
              </a:rPr>
            </a:br>
            <a:endParaRPr lang="da-DK" sz="28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8929" y="1150374"/>
            <a:ext cx="9446291" cy="5571439"/>
          </a:xfrm>
        </p:spPr>
        <p:txBody>
          <a:bodyPr>
            <a:normAutofit fontScale="70000" lnSpcReduction="20000"/>
          </a:bodyPr>
          <a:lstStyle/>
          <a:p>
            <a:pPr>
              <a:lnSpc>
                <a:spcPct val="107000"/>
              </a:lnSpc>
              <a:spcBef>
                <a:spcPts val="1200"/>
              </a:spcBef>
            </a:pPr>
            <a:r>
              <a:rPr lang="da-DK" sz="3200" b="1" dirty="0">
                <a:solidFill>
                  <a:srgbClr val="297A77"/>
                </a:solidFill>
                <a:latin typeface="Calibri" panose="020F0502020204030204" pitchFamily="34" charset="0"/>
                <a:ea typeface="+mj-ea"/>
                <a:cs typeface="+mj-cs"/>
              </a:rPr>
              <a:t>Ledelsesudvikling – udviklingsforløb for ledelsen i praksis</a:t>
            </a:r>
          </a:p>
          <a:p>
            <a:pPr lvl="1">
              <a:lnSpc>
                <a:spcPct val="107000"/>
              </a:lnSpc>
              <a:spcBef>
                <a:spcPts val="200"/>
              </a:spcBef>
            </a:pPr>
            <a:r>
              <a:rPr lang="da-DK" sz="2500" b="1" dirty="0">
                <a:latin typeface="Calibri" panose="020F0502020204030204" pitchFamily="34" charset="0"/>
                <a:ea typeface="+mj-ea"/>
                <a:cs typeface="+mj-cs"/>
              </a:rPr>
              <a:t>Fælles visioner</a:t>
            </a:r>
          </a:p>
          <a:p>
            <a:pPr lvl="1">
              <a:lnSpc>
                <a:spcPct val="107000"/>
              </a:lnSpc>
              <a:spcBef>
                <a:spcPts val="200"/>
              </a:spcBef>
            </a:pPr>
            <a:r>
              <a:rPr lang="da-DK" sz="2500" b="1" dirty="0">
                <a:latin typeface="Calibri" panose="020F0502020204030204" pitchFamily="34" charset="0"/>
                <a:ea typeface="+mj-ea"/>
                <a:cs typeface="+mj-cs"/>
              </a:rPr>
              <a:t>Ledelsescoaching</a:t>
            </a:r>
          </a:p>
          <a:p>
            <a:pPr lvl="1">
              <a:lnSpc>
                <a:spcPct val="107000"/>
              </a:lnSpc>
              <a:spcBef>
                <a:spcPts val="200"/>
              </a:spcBef>
            </a:pPr>
            <a:r>
              <a:rPr lang="da-DK" sz="2500" b="1" dirty="0">
                <a:latin typeface="Calibri" panose="020F0502020204030204" pitchFamily="34" charset="0"/>
                <a:ea typeface="+mj-ea"/>
                <a:cs typeface="+mj-cs"/>
              </a:rPr>
              <a:t>Fælles ledelsesgrundlag</a:t>
            </a:r>
          </a:p>
          <a:p>
            <a:pPr lvl="1">
              <a:lnSpc>
                <a:spcPct val="107000"/>
              </a:lnSpc>
              <a:spcBef>
                <a:spcPts val="200"/>
              </a:spcBef>
            </a:pPr>
            <a:r>
              <a:rPr lang="da-DK" sz="2500" b="1" dirty="0">
                <a:latin typeface="Calibri" panose="020F0502020204030204" pitchFamily="34" charset="0"/>
                <a:ea typeface="+mj-ea"/>
                <a:cs typeface="+mj-cs"/>
              </a:rPr>
              <a:t>Brug for en mentor</a:t>
            </a:r>
          </a:p>
          <a:p>
            <a:pPr lvl="1">
              <a:lnSpc>
                <a:spcPct val="107000"/>
              </a:lnSpc>
              <a:spcBef>
                <a:spcPts val="200"/>
              </a:spcBef>
            </a:pPr>
            <a:r>
              <a:rPr lang="da-DK" sz="2500" b="1" dirty="0">
                <a:latin typeface="Calibri" panose="020F0502020204030204" pitchFamily="34" charset="0"/>
                <a:ea typeface="+mj-ea"/>
                <a:cs typeface="+mj-cs"/>
              </a:rPr>
              <a:t>Akutte problemer</a:t>
            </a:r>
          </a:p>
          <a:p>
            <a:pPr>
              <a:lnSpc>
                <a:spcPct val="107000"/>
              </a:lnSpc>
              <a:spcAft>
                <a:spcPts val="800"/>
              </a:spcAft>
            </a:pPr>
            <a:r>
              <a:rPr lang="da-DK" sz="3200" b="1" dirty="0">
                <a:solidFill>
                  <a:srgbClr val="297A77"/>
                </a:solidFill>
                <a:latin typeface="Calibri" panose="020F0502020204030204" pitchFamily="34" charset="0"/>
                <a:ea typeface="+mj-ea"/>
                <a:cs typeface="+mj-cs"/>
              </a:rPr>
              <a:t>Praksisudvikling – udviklingsforløb for hele praksis</a:t>
            </a:r>
          </a:p>
          <a:p>
            <a:pPr lvl="1">
              <a:lnSpc>
                <a:spcPct val="107000"/>
              </a:lnSpc>
              <a:spcBef>
                <a:spcPts val="200"/>
              </a:spcBef>
            </a:pPr>
            <a:r>
              <a:rPr lang="da-DK" sz="2600" b="1" dirty="0">
                <a:latin typeface="Calibri" panose="020F0502020204030204" pitchFamily="34" charset="0"/>
                <a:ea typeface="+mj-ea"/>
                <a:cs typeface="+mj-cs"/>
              </a:rPr>
              <a:t>Fælles værdigrundlag</a:t>
            </a:r>
          </a:p>
          <a:p>
            <a:pPr lvl="1">
              <a:lnSpc>
                <a:spcPct val="107000"/>
              </a:lnSpc>
              <a:spcBef>
                <a:spcPts val="200"/>
              </a:spcBef>
            </a:pPr>
            <a:r>
              <a:rPr lang="da-DK" sz="2600" b="1" dirty="0">
                <a:latin typeface="Calibri" panose="020F0502020204030204" pitchFamily="34" charset="0"/>
                <a:ea typeface="+mj-ea"/>
                <a:cs typeface="+mj-cs"/>
              </a:rPr>
              <a:t>Kend hinandens typer</a:t>
            </a:r>
          </a:p>
          <a:p>
            <a:pPr marL="0" indent="0">
              <a:buNone/>
            </a:pPr>
            <a:endParaRPr lang="da-DK" sz="1800" b="1" dirty="0">
              <a:solidFill>
                <a:srgbClr val="297A77"/>
              </a:solidFill>
              <a:highlight>
                <a:srgbClr val="FFFF00"/>
              </a:highlight>
              <a:ea typeface="+mj-ea"/>
              <a:cs typeface="+mj-cs"/>
            </a:endParaRPr>
          </a:p>
          <a:p>
            <a:pPr>
              <a:lnSpc>
                <a:spcPct val="107000"/>
              </a:lnSpc>
              <a:spcAft>
                <a:spcPts val="800"/>
              </a:spcAft>
            </a:pPr>
            <a:r>
              <a:rPr lang="da-DK" sz="3200" b="1" dirty="0">
                <a:solidFill>
                  <a:srgbClr val="297A77"/>
                </a:solidFill>
                <a:latin typeface="Calibri" panose="020F0502020204030204" pitchFamily="34" charset="0"/>
                <a:ea typeface="+mj-ea"/>
                <a:cs typeface="+mj-cs"/>
              </a:rPr>
              <a:t> </a:t>
            </a:r>
            <a:r>
              <a:rPr lang="da-DK" sz="3200" b="1" dirty="0" err="1">
                <a:solidFill>
                  <a:srgbClr val="297A77"/>
                </a:solidFill>
                <a:latin typeface="Calibri" panose="020F0502020204030204" pitchFamily="34" charset="0"/>
                <a:ea typeface="+mj-ea"/>
                <a:cs typeface="+mj-cs"/>
              </a:rPr>
              <a:t>SydPOL</a:t>
            </a:r>
            <a:r>
              <a:rPr lang="da-DK" sz="3200" b="1" dirty="0">
                <a:solidFill>
                  <a:srgbClr val="297A77"/>
                </a:solidFill>
                <a:latin typeface="Calibri" panose="020F0502020204030204" pitchFamily="34" charset="0"/>
                <a:ea typeface="+mj-ea"/>
                <a:cs typeface="+mj-cs"/>
              </a:rPr>
              <a:t> har tilbud til hele klinikken med fokus på, hvordan man kan bevare og styrke arbejdsglæde og trivsel (varighed 4 timer). Formålet er</a:t>
            </a:r>
          </a:p>
          <a:p>
            <a:pPr lvl="1">
              <a:lnSpc>
                <a:spcPct val="107000"/>
              </a:lnSpc>
              <a:spcBef>
                <a:spcPts val="200"/>
              </a:spcBef>
            </a:pPr>
            <a:r>
              <a:rPr lang="da-DK" sz="2500" b="1" dirty="0">
                <a:latin typeface="Calibri" panose="020F0502020204030204" pitchFamily="34" charset="0"/>
                <a:ea typeface="+mj-ea"/>
                <a:cs typeface="+mj-cs"/>
              </a:rPr>
              <a:t>Styrke fællesskabsfølelsen i klinikken</a:t>
            </a:r>
          </a:p>
          <a:p>
            <a:pPr lvl="1">
              <a:lnSpc>
                <a:spcPct val="107000"/>
              </a:lnSpc>
              <a:spcBef>
                <a:spcPts val="200"/>
              </a:spcBef>
            </a:pPr>
            <a:r>
              <a:rPr lang="da-DK" sz="2500" b="1" dirty="0">
                <a:latin typeface="Calibri" panose="020F0502020204030204" pitchFamily="34" charset="0"/>
                <a:ea typeface="+mj-ea"/>
                <a:cs typeface="+mj-cs"/>
              </a:rPr>
              <a:t>Sætte fokus på områder der kan øge trivsel og arbejdsglæde</a:t>
            </a:r>
          </a:p>
          <a:p>
            <a:pPr lvl="1">
              <a:lnSpc>
                <a:spcPct val="107000"/>
              </a:lnSpc>
              <a:spcBef>
                <a:spcPts val="200"/>
              </a:spcBef>
            </a:pPr>
            <a:r>
              <a:rPr lang="da-DK" sz="2500" b="1" dirty="0">
                <a:latin typeface="Calibri" panose="020F0502020204030204" pitchFamily="34" charset="0"/>
                <a:ea typeface="+mj-ea"/>
                <a:cs typeface="+mj-cs"/>
              </a:rPr>
              <a:t>Sætte fokus på, at trivsel og arbejdsglæde er alles ansvar</a:t>
            </a:r>
          </a:p>
          <a:p>
            <a:pPr marL="0" indent="0">
              <a:buNone/>
            </a:pPr>
            <a:endParaRPr lang="da-DK" sz="1800" b="1" dirty="0">
              <a:solidFill>
                <a:srgbClr val="297A77"/>
              </a:solidFill>
              <a:highlight>
                <a:srgbClr val="FFFF00"/>
              </a:highlight>
              <a:ea typeface="+mj-ea"/>
              <a:cs typeface="+mj-cs"/>
            </a:endParaRPr>
          </a:p>
          <a:p>
            <a:pPr marL="0" indent="0">
              <a:buNone/>
            </a:pPr>
            <a:r>
              <a:rPr lang="da-DK" sz="3200" b="1">
                <a:ea typeface="+mj-ea"/>
                <a:cs typeface="+mj-cs"/>
              </a:rPr>
              <a:t>Se </a:t>
            </a:r>
            <a:r>
              <a:rPr lang="da-DK" sz="3200" b="1" dirty="0">
                <a:ea typeface="+mj-ea"/>
                <a:cs typeface="+mj-cs"/>
              </a:rPr>
              <a:t>uddelingskopier for yderligere info og link til tilbud fra </a:t>
            </a:r>
            <a:r>
              <a:rPr lang="da-DK" sz="3200" b="1" dirty="0" err="1">
                <a:ea typeface="+mj-ea"/>
                <a:cs typeface="+mj-cs"/>
              </a:rPr>
              <a:t>SydKiP</a:t>
            </a:r>
            <a:endParaRPr lang="da-DK" sz="51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4" name="Billede 3">
            <a:extLst>
              <a:ext uri="{FF2B5EF4-FFF2-40B4-BE49-F238E27FC236}">
                <a16:creationId xmlns:a16="http://schemas.microsoft.com/office/drawing/2014/main" id="{0BA1C099-BC00-D7F7-27D3-4A199996CF87}"/>
              </a:ext>
            </a:extLst>
          </p:cNvPr>
          <p:cNvPicPr>
            <a:picLocks noChangeAspect="1"/>
          </p:cNvPicPr>
          <p:nvPr/>
        </p:nvPicPr>
        <p:blipFill>
          <a:blip r:embed="rId4"/>
          <a:stretch>
            <a:fillRect/>
          </a:stretch>
        </p:blipFill>
        <p:spPr>
          <a:xfrm>
            <a:off x="8197152" y="2615852"/>
            <a:ext cx="3455259" cy="1697186"/>
          </a:xfrm>
          <a:prstGeom prst="rect">
            <a:avLst/>
          </a:prstGeom>
        </p:spPr>
      </p:pic>
    </p:spTree>
    <p:extLst>
      <p:ext uri="{BB962C8B-B14F-4D97-AF65-F5344CB8AC3E}">
        <p14:creationId xmlns:p14="http://schemas.microsoft.com/office/powerpoint/2010/main" val="40461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402600"/>
            <a:ext cx="9834129" cy="1325563"/>
          </a:xfrm>
        </p:spPr>
        <p:txBody>
          <a:bodyPr>
            <a:normAutofit/>
          </a:bodyPr>
          <a:lstStyle/>
          <a:p>
            <a:pPr>
              <a:lnSpc>
                <a:spcPct val="70000"/>
              </a:lnSpc>
              <a:spcBef>
                <a:spcPts val="1000"/>
              </a:spcBef>
            </a:pPr>
            <a:r>
              <a:rPr lang="da-DK" b="1" dirty="0">
                <a:solidFill>
                  <a:srgbClr val="297A77"/>
                </a:solidFill>
                <a:latin typeface="+mn-lt"/>
              </a:rPr>
              <a:t>Hvordan vil I arbejde videre? (20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25000" lnSpcReduction="20000"/>
          </a:bodyPr>
          <a:lstStyle/>
          <a:p>
            <a:pPr marL="0" indent="0">
              <a:lnSpc>
                <a:spcPct val="100000"/>
              </a:lnSpc>
              <a:buClr>
                <a:srgbClr val="297A77"/>
              </a:buClr>
              <a:buSzPct val="105000"/>
              <a:buNone/>
            </a:pPr>
            <a:r>
              <a:rPr lang="da-DK" sz="9600" b="1" dirty="0">
                <a:solidFill>
                  <a:srgbClr val="297A77"/>
                </a:solidFill>
                <a:ea typeface="+mj-ea"/>
                <a:cs typeface="+mj-cs"/>
              </a:rPr>
              <a:t>Brug de første 5 minutter på at dele de erfaringer eller den inspiration I har fået med fra gruppediskussionerne </a:t>
            </a:r>
          </a:p>
          <a:p>
            <a:pPr marL="0" lvl="1" indent="0">
              <a:lnSpc>
                <a:spcPct val="110000"/>
              </a:lnSpc>
              <a:spcBef>
                <a:spcPts val="1000"/>
              </a:spcBef>
              <a:buClr>
                <a:srgbClr val="297A77"/>
              </a:buClr>
              <a:buSzPct val="105000"/>
              <a:buNone/>
            </a:pPr>
            <a:r>
              <a:rPr lang="da-DK" sz="9600" b="1" dirty="0">
                <a:solidFill>
                  <a:srgbClr val="297A77"/>
                </a:solidFill>
                <a:ea typeface="+mj-ea"/>
                <a:cs typeface="+mj-cs"/>
              </a:rPr>
              <a:t>Ledelse: </a:t>
            </a:r>
            <a:r>
              <a:rPr lang="da-DK" sz="9600" dirty="0"/>
              <a:t>Har I fået ideer til at ændre jeres ledelse, som I vil arbejde videre med? </a:t>
            </a:r>
          </a:p>
          <a:p>
            <a:pPr marL="0" lvl="1" indent="0">
              <a:lnSpc>
                <a:spcPct val="110000"/>
              </a:lnSpc>
              <a:spcBef>
                <a:spcPts val="1000"/>
              </a:spcBef>
              <a:buClr>
                <a:srgbClr val="297A77"/>
              </a:buClr>
              <a:buSzPct val="105000"/>
              <a:buNone/>
            </a:pPr>
            <a:endParaRPr lang="da-DK" sz="9600" dirty="0"/>
          </a:p>
          <a:p>
            <a:pPr marL="0" lvl="1" indent="0">
              <a:lnSpc>
                <a:spcPct val="110000"/>
              </a:lnSpc>
              <a:spcBef>
                <a:spcPts val="1000"/>
              </a:spcBef>
              <a:buClr>
                <a:srgbClr val="297A77"/>
              </a:buClr>
              <a:buSzPct val="105000"/>
              <a:buNone/>
            </a:pPr>
            <a:r>
              <a:rPr lang="da-DK" sz="9600" b="1" dirty="0">
                <a:solidFill>
                  <a:srgbClr val="297A77"/>
                </a:solidFill>
                <a:ea typeface="+mj-ea"/>
                <a:cs typeface="+mj-cs"/>
              </a:rPr>
              <a:t>Struktur: </a:t>
            </a:r>
            <a:r>
              <a:rPr lang="da-DK" sz="9600" dirty="0"/>
              <a:t>Har I fået ideer til at ændre jeres </a:t>
            </a:r>
            <a:r>
              <a:rPr lang="da-DK" sz="9600" dirty="0">
                <a:latin typeface="Calibri" panose="020F0502020204030204" pitchFamily="34" charset="0"/>
                <a:ea typeface="Calibri" panose="020F0502020204030204" pitchFamily="34" charset="0"/>
              </a:rPr>
              <a:t>fælles aktiviteter  (fx møder, supervision, undervisning, sociale arrangementer etc.) i forhold til at understøtte jeres struktur for samarbejdet positivt?</a:t>
            </a: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r>
              <a:rPr lang="da-DK" sz="9600" b="1" dirty="0">
                <a:solidFill>
                  <a:srgbClr val="297A77"/>
                </a:solidFill>
                <a:ea typeface="+mj-ea"/>
                <a:cs typeface="+mj-cs"/>
              </a:rPr>
              <a:t>Kultur: </a:t>
            </a:r>
            <a:r>
              <a:rPr lang="da-DK" sz="9600" dirty="0">
                <a:latin typeface="Calibri" panose="020F0502020204030204" pitchFamily="34" charset="0"/>
                <a:ea typeface="Calibri" panose="020F0502020204030204" pitchFamily="34" charset="0"/>
              </a:rPr>
              <a:t>Har I fået ideer til at ændre jeres fællesskab i klinikken i forhold til at understøtte jeres kultur for samarbejdet positivt? </a:t>
            </a:r>
          </a:p>
          <a:p>
            <a:pPr marL="0" lvl="1" indent="0">
              <a:lnSpc>
                <a:spcPct val="110000"/>
              </a:lnSpc>
              <a:spcBef>
                <a:spcPts val="1000"/>
              </a:spcBef>
              <a:buClr>
                <a:srgbClr val="297A77"/>
              </a:buClr>
              <a:buSzPct val="105000"/>
              <a:buNone/>
            </a:pPr>
            <a:endParaRPr lang="da-DK" sz="9600" b="1" dirty="0">
              <a:solidFill>
                <a:srgbClr val="297A77"/>
              </a:solidFill>
              <a:ea typeface="+mj-ea"/>
              <a:cs typeface="+mj-cs"/>
            </a:endParaRPr>
          </a:p>
          <a:p>
            <a:pPr marL="0" lvl="1" indent="0">
              <a:lnSpc>
                <a:spcPct val="110000"/>
              </a:lnSpc>
              <a:spcBef>
                <a:spcPts val="1000"/>
              </a:spcBef>
              <a:buClr>
                <a:srgbClr val="297A77"/>
              </a:buClr>
              <a:buSzPct val="105000"/>
              <a:buNone/>
            </a:pPr>
            <a:r>
              <a:rPr lang="da-DK" sz="9600" dirty="0">
                <a:latin typeface="Calibri" panose="020F0502020204030204" pitchFamily="34" charset="0"/>
                <a:ea typeface="Calibri" panose="020F0502020204030204" pitchFamily="34" charset="0"/>
              </a:rPr>
              <a:t>(Udfyld et fælles mødenoteark eller implementeringsplanen) </a:t>
            </a: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endParaRPr lang="da-DK" sz="9600" dirty="0">
              <a:latin typeface="Calibri" panose="020F0502020204030204" pitchFamily="34" charset="0"/>
              <a:ea typeface="Calibri" panose="020F0502020204030204" pitchFamily="34" charset="0"/>
            </a:endParaRPr>
          </a:p>
          <a:p>
            <a:pPr marL="0" lvl="1" indent="0">
              <a:lnSpc>
                <a:spcPct val="110000"/>
              </a:lnSpc>
              <a:spcBef>
                <a:spcPts val="1000"/>
              </a:spcBef>
              <a:buClr>
                <a:srgbClr val="297A77"/>
              </a:buClr>
              <a:buSzPct val="105000"/>
              <a:buNone/>
            </a:pPr>
            <a:r>
              <a:rPr lang="da-DK" sz="9600" dirty="0">
                <a:latin typeface="Calibri" panose="020F0502020204030204" pitchFamily="34" charset="0"/>
                <a:ea typeface="Calibri" panose="020F0502020204030204" pitchFamily="34" charset="0"/>
              </a:rPr>
              <a:t> </a:t>
            </a:r>
            <a:endParaRPr lang="da-DK" sz="9600" dirty="0"/>
          </a:p>
          <a:p>
            <a:pPr marL="0" lvl="1" indent="0">
              <a:lnSpc>
                <a:spcPct val="110000"/>
              </a:lnSpc>
              <a:spcBef>
                <a:spcPts val="1000"/>
              </a:spcBef>
              <a:buClr>
                <a:srgbClr val="297A77"/>
              </a:buClr>
              <a:buSzPct val="105000"/>
              <a:buNone/>
            </a:pPr>
            <a:r>
              <a:rPr lang="da-DK" sz="9600" dirty="0"/>
              <a:t> Hvilke tiltag vil I tage med hjem til jeres praksis? </a:t>
            </a:r>
          </a:p>
          <a:p>
            <a:pPr marL="0" lvl="1" indent="0">
              <a:lnSpc>
                <a:spcPct val="110000"/>
              </a:lnSpc>
              <a:spcBef>
                <a:spcPts val="1000"/>
              </a:spcBef>
              <a:buClr>
                <a:srgbClr val="297A77"/>
              </a:buClr>
              <a:buSzPct val="105000"/>
              <a:buNone/>
            </a:pPr>
            <a:r>
              <a:rPr lang="da-DK" sz="9600" dirty="0"/>
              <a:t>2. Hvordan kan det ske?</a:t>
            </a:r>
          </a:p>
          <a:p>
            <a:pPr marL="0" lvl="1" indent="0">
              <a:lnSpc>
                <a:spcPct val="110000"/>
              </a:lnSpc>
              <a:spcBef>
                <a:spcPts val="1000"/>
              </a:spcBef>
              <a:buClr>
                <a:srgbClr val="297A77"/>
              </a:buClr>
              <a:buSzPct val="105000"/>
              <a:buNone/>
            </a:pPr>
            <a:r>
              <a:rPr lang="da-DK" sz="9600" dirty="0"/>
              <a:t>3. Hvad vil I sige til personalet om mødet i dag? </a:t>
            </a:r>
          </a:p>
          <a:p>
            <a:pPr lvl="1">
              <a:lnSpc>
                <a:spcPct val="100000"/>
              </a:lnSpc>
              <a:buClr>
                <a:srgbClr val="297A77"/>
              </a:buClr>
              <a:buSzPct val="105000"/>
            </a:pPr>
            <a:endParaRPr lang="da-DK" sz="2800" dirty="0"/>
          </a:p>
          <a:p>
            <a:pPr>
              <a:lnSpc>
                <a:spcPct val="100000"/>
              </a:lnSpc>
              <a:buClr>
                <a:srgbClr val="297A77"/>
              </a:buClr>
              <a:buSzPct val="105000"/>
            </a:pPr>
            <a:endParaRPr lang="da-DK" sz="3200" dirty="0"/>
          </a:p>
          <a:p>
            <a:pPr>
              <a:lnSpc>
                <a:spcPct val="100000"/>
              </a:lnSpc>
              <a:buClr>
                <a:srgbClr val="297A77"/>
              </a:buClr>
              <a:buSzPct val="105000"/>
            </a:pPr>
            <a:endParaRPr lang="da-DK" sz="3200" dirty="0"/>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38</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62138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dirty="0">
                <a:solidFill>
                  <a:srgbClr val="297A77"/>
                </a:solidFill>
                <a:latin typeface="+mn-lt"/>
              </a:rPr>
              <a:t>Opsamling i plenum (5 min)</a:t>
            </a:r>
            <a:br>
              <a:rPr lang="da-DK" b="1" dirty="0">
                <a:solidFill>
                  <a:srgbClr val="297A77"/>
                </a:solidFill>
                <a:latin typeface="+mn-lt"/>
              </a:rPr>
            </a:br>
            <a:endParaRPr lang="da-DK" sz="2000" b="1" dirty="0">
              <a:solidFill>
                <a:srgbClr val="297A77"/>
              </a:solidFill>
              <a:latin typeface="Calibri"/>
              <a:cs typeface="Calibri"/>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indent="0">
              <a:buClr>
                <a:srgbClr val="297A77"/>
              </a:buClr>
              <a:buSzPct val="105000"/>
              <a:buNone/>
            </a:pPr>
            <a:r>
              <a:rPr lang="da-DK" sz="3000" b="1" dirty="0">
                <a:solidFill>
                  <a:srgbClr val="297A77"/>
                </a:solidFill>
                <a:ea typeface="+mj-ea"/>
                <a:cs typeface="+mj-cs"/>
              </a:rPr>
              <a:t>Hvad har I talt med – hvad har besluttet?</a:t>
            </a:r>
          </a:p>
          <a:p>
            <a:pPr>
              <a:buClr>
                <a:srgbClr val="297A77"/>
              </a:buClr>
              <a:buSzPct val="105000"/>
            </a:pPr>
            <a:endParaRPr lang="da-DK" sz="3000" b="1" dirty="0">
              <a:solidFill>
                <a:srgbClr val="297A77"/>
              </a:solidFill>
              <a:ea typeface="+mj-ea"/>
              <a:cs typeface="+mj-cs"/>
            </a:endParaRPr>
          </a:p>
          <a:p>
            <a:pPr>
              <a:buClr>
                <a:srgbClr val="297A77"/>
              </a:buClr>
              <a:buSzPct val="105000"/>
            </a:pPr>
            <a:r>
              <a:rPr lang="da-DK" sz="3000" dirty="0">
                <a:ea typeface="+mj-ea"/>
                <a:cs typeface="+mj-cs"/>
              </a:rPr>
              <a:t>Hvad nåede I frem til at ville arbejde videre med derhjemme?</a:t>
            </a:r>
            <a:endParaRPr lang="da-DK" sz="3000" dirty="0">
              <a:ea typeface="+mj-ea"/>
              <a:cs typeface="Calibri"/>
            </a:endParaRPr>
          </a:p>
          <a:p>
            <a:endParaRPr lang="da-DK" sz="3000" dirty="0">
              <a:ea typeface="+mj-ea"/>
              <a:cs typeface="Calibri"/>
            </a:endParaRPr>
          </a:p>
          <a:p>
            <a:r>
              <a:rPr lang="da-DK" sz="3000" dirty="0">
                <a:ea typeface="+mj-ea"/>
                <a:cs typeface="Calibri"/>
              </a:rPr>
              <a:t>Hvordan vil i gribe det an?</a:t>
            </a:r>
          </a:p>
          <a:p>
            <a:pPr lvl="0"/>
            <a:endParaRPr lang="da-DK" sz="2400" dirty="0">
              <a:solidFill>
                <a:srgbClr val="000000"/>
              </a:solidFill>
              <a:ea typeface="+mj-ea"/>
              <a:cs typeface="Calibri"/>
            </a:endParaRPr>
          </a:p>
          <a:p>
            <a:pPr>
              <a:buClr>
                <a:srgbClr val="297A77"/>
              </a:buClr>
              <a:buSzPct val="105000"/>
            </a:pPr>
            <a:endParaRPr lang="da-DK" sz="2700" dirty="0"/>
          </a:p>
          <a:p>
            <a:pPr>
              <a:buClr>
                <a:srgbClr val="297A77"/>
              </a:buClr>
              <a:buSzPct val="105000"/>
            </a:pPr>
            <a:endParaRPr lang="da-DK" sz="2700" dirty="0"/>
          </a:p>
          <a:p>
            <a:pPr>
              <a:buClr>
                <a:srgbClr val="297A77"/>
              </a:buClr>
              <a:buSzPct val="105000"/>
            </a:pPr>
            <a:endParaRPr lang="da-DK" sz="2700" dirty="0"/>
          </a:p>
          <a:p>
            <a:pPr marL="0" indent="0">
              <a:buClr>
                <a:srgbClr val="297A77"/>
              </a:buClr>
              <a:buSzPct val="105000"/>
              <a:buNone/>
            </a:pPr>
            <a:endParaRPr lang="da-DK" dirty="0">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39</a:t>
            </a:fld>
            <a:endParaRPr lang="da-DK" altLang="en-US">
              <a:solidFill>
                <a:schemeClr val="bg1"/>
              </a:solidFill>
            </a:endParaRPr>
          </a:p>
        </p:txBody>
      </p:sp>
      <p:pic>
        <p:nvPicPr>
          <p:cNvPr id="4" name="Billede 3">
            <a:extLst>
              <a:ext uri="{FF2B5EF4-FFF2-40B4-BE49-F238E27FC236}">
                <a16:creationId xmlns:a16="http://schemas.microsoft.com/office/drawing/2014/main" id="{A36C79DE-5654-8FF4-D91F-BA2585FC4075}"/>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02995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7256" y="532470"/>
            <a:ext cx="10829917" cy="638501"/>
          </a:xfrm>
        </p:spPr>
        <p:txBody>
          <a:bodyPr>
            <a:normAutofit fontScale="90000"/>
          </a:bodyPr>
          <a:lstStyle/>
          <a:p>
            <a:r>
              <a:rPr lang="da-DK" sz="4400" b="1" dirty="0">
                <a:solidFill>
                  <a:srgbClr val="297A77"/>
                </a:solidFill>
                <a:latin typeface="+mn-lt"/>
              </a:rPr>
              <a:t>Formål med dagens møde</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dirty="0">
              <a:solidFill>
                <a:srgbClr val="297A77"/>
              </a:solidFill>
              <a:ea typeface="+mj-ea"/>
              <a:cs typeface="+mj-cs"/>
            </a:endParaRPr>
          </a:p>
          <a:p>
            <a:pPr marL="0" indent="0">
              <a:buNone/>
            </a:pPr>
            <a:endParaRPr lang="da-DK" sz="2400" b="1" dirty="0">
              <a:solidFill>
                <a:srgbClr val="297A77"/>
              </a:solidFill>
              <a:ea typeface="+mj-ea"/>
              <a:cs typeface="+mj-cs"/>
            </a:endParaRPr>
          </a:p>
          <a:p>
            <a:pPr marL="0" indent="0">
              <a:buNone/>
            </a:pPr>
            <a:endParaRPr lang="da-DK" sz="2800" i="1" u="sng" dirty="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
        <p:nvSpPr>
          <p:cNvPr id="3" name="Pladsholder til indhold 6">
            <a:extLst>
              <a:ext uri="{FF2B5EF4-FFF2-40B4-BE49-F238E27FC236}">
                <a16:creationId xmlns:a16="http://schemas.microsoft.com/office/drawing/2014/main" id="{FDD912D1-F88F-F1D3-8847-58C3F3E7A07C}"/>
              </a:ext>
            </a:extLst>
          </p:cNvPr>
          <p:cNvSpPr txBox="1">
            <a:spLocks/>
          </p:cNvSpPr>
          <p:nvPr/>
        </p:nvSpPr>
        <p:spPr>
          <a:xfrm>
            <a:off x="507256" y="1271761"/>
            <a:ext cx="9569906" cy="53195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a:p>
            <a:r>
              <a:rPr lang="da-DK" dirty="0"/>
              <a:t>Dette er et inspirations- og dialogmøde </a:t>
            </a:r>
          </a:p>
          <a:p>
            <a:endParaRPr lang="da-DK" dirty="0"/>
          </a:p>
          <a:p>
            <a:r>
              <a:rPr lang="da-DK" dirty="0"/>
              <a:t>Det er vigtigt at have en god ledelse, struktur og kultur i sin klinik, men der findes ikke en ”</a:t>
            </a:r>
            <a:r>
              <a:rPr lang="da-DK" dirty="0" err="1"/>
              <a:t>one</a:t>
            </a:r>
            <a:r>
              <a:rPr lang="da-DK" dirty="0"/>
              <a:t> </a:t>
            </a:r>
            <a:r>
              <a:rPr lang="da-DK" dirty="0" err="1"/>
              <a:t>size</a:t>
            </a:r>
            <a:r>
              <a:rPr lang="da-DK" dirty="0"/>
              <a:t> </a:t>
            </a:r>
            <a:r>
              <a:rPr lang="da-DK" dirty="0" err="1"/>
              <a:t>fits</a:t>
            </a:r>
            <a:r>
              <a:rPr lang="da-DK" dirty="0"/>
              <a:t> all” klinik.</a:t>
            </a:r>
          </a:p>
          <a:p>
            <a:endParaRPr lang="da-DK" dirty="0">
              <a:highlight>
                <a:srgbClr val="FFFF00"/>
              </a:highlight>
            </a:endParaRPr>
          </a:p>
          <a:p>
            <a:r>
              <a:rPr lang="da-DK" dirty="0">
                <a:highlight>
                  <a:srgbClr val="FFFF00"/>
                </a:highlight>
              </a:rPr>
              <a:t>(X personer (X %) har besvaret spørgeskemaet)</a:t>
            </a:r>
          </a:p>
          <a:p>
            <a:endParaRPr lang="da-DK" dirty="0">
              <a:cs typeface="Calibri"/>
            </a:endParaRPr>
          </a:p>
          <a:p>
            <a:pPr marL="0" indent="0">
              <a:buNone/>
            </a:pPr>
            <a:endParaRPr lang="da-DK" dirty="0">
              <a:cs typeface="Calibri"/>
            </a:endParaRPr>
          </a:p>
        </p:txBody>
      </p:sp>
      <p:pic>
        <p:nvPicPr>
          <p:cNvPr id="4" name="Billede 3">
            <a:extLst>
              <a:ext uri="{FF2B5EF4-FFF2-40B4-BE49-F238E27FC236}">
                <a16:creationId xmlns:a16="http://schemas.microsoft.com/office/drawing/2014/main" id="{F870E68E-D4A8-03A6-A765-CAFFFFBD055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3539761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928852"/>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271761"/>
            <a:ext cx="9195262" cy="5023998"/>
          </a:xfrm>
        </p:spPr>
        <p:txBody>
          <a:bodyPr vert="horz" lIns="91440" tIns="45720" rIns="91440" bIns="45720" rtlCol="0" anchor="t">
            <a:normAutofit/>
          </a:bodyPr>
          <a:lstStyle/>
          <a:p>
            <a:pPr marL="0" indent="0">
              <a:buNone/>
            </a:pPr>
            <a:endParaRPr lang="da-DK" sz="2800" u="sng" dirty="0">
              <a:cs typeface="Calibri"/>
            </a:endParaRPr>
          </a:p>
          <a:p>
            <a:pPr marL="0" indent="0">
              <a:buNone/>
            </a:pPr>
            <a:r>
              <a:rPr lang="da-DK" sz="2800" u="sng" dirty="0">
                <a:cs typeface="Calibri"/>
              </a:rPr>
              <a:t>På bordene ligger følgende materiale:</a:t>
            </a:r>
          </a:p>
          <a:p>
            <a:pPr>
              <a:lnSpc>
                <a:spcPct val="100000"/>
              </a:lnSpc>
              <a:buClr>
                <a:srgbClr val="297A77"/>
              </a:buClr>
            </a:pPr>
            <a:r>
              <a:rPr lang="da-DK" dirty="0">
                <a:cs typeface="Calibri"/>
              </a:rPr>
              <a:t>Ark til mødenoter: Skriv dine overvejelser og gode ideer ned undervejs og saml op med dine kolleger til sidst på mødet. </a:t>
            </a:r>
          </a:p>
          <a:p>
            <a:pPr>
              <a:buClr>
                <a:srgbClr val="297A77"/>
              </a:buClr>
            </a:pPr>
            <a:r>
              <a:rPr lang="da-DK" dirty="0">
                <a:cs typeface="Calibri"/>
              </a:rPr>
              <a:t>Uddelingskopier: Resultater fra spørgeskemaundersøgelsen, spørgsmål til gruppearbejde og informationer om, hvordan I kan arbejde videre med emnet efter mødet. </a:t>
            </a:r>
          </a:p>
          <a:p>
            <a:pPr marL="0" indent="0">
              <a:buClr>
                <a:srgbClr val="297A77"/>
              </a:buClr>
              <a:buNone/>
            </a:pPr>
            <a:endParaRPr lang="da-DK" u="sng" dirty="0">
              <a:cs typeface="Calibri"/>
            </a:endParaRPr>
          </a:p>
          <a:p>
            <a:pPr marL="0" indent="0">
              <a:buClr>
                <a:srgbClr val="297A77"/>
              </a:buClr>
              <a:buNone/>
            </a:pPr>
            <a:r>
              <a:rPr lang="da-DK" u="sng" dirty="0">
                <a:cs typeface="Calibri"/>
              </a:rPr>
              <a:t>Efter pausen: </a:t>
            </a:r>
          </a:p>
          <a:p>
            <a:pPr>
              <a:buClr>
                <a:srgbClr val="297A77"/>
              </a:buClr>
            </a:pPr>
            <a:r>
              <a:rPr lang="da-DK" dirty="0">
                <a:cs typeface="Calibri"/>
              </a:rPr>
              <a:t>Plan for implementering i praksis: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228826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endParaRPr lang="da-DK" sz="4400" b="1" dirty="0">
              <a:cs typeface="Calibri"/>
            </a:endParaRPr>
          </a:p>
          <a:p>
            <a:pPr marL="0" indent="0">
              <a:buNone/>
            </a:pPr>
            <a:r>
              <a:rPr lang="da-DK" sz="4400" b="1" dirty="0">
                <a:cs typeface="Calibri"/>
              </a:rPr>
              <a:t>Blok 1: Ledelse og samarbejde</a:t>
            </a:r>
          </a:p>
          <a:p>
            <a:pPr marL="0" indent="0">
              <a:buNone/>
            </a:pPr>
            <a:endParaRPr lang="da-DK" sz="3600" b="1" dirty="0">
              <a:cs typeface="Calibri"/>
            </a:endParaRPr>
          </a:p>
          <a:p>
            <a:pPr marL="0" indent="0">
              <a:buNone/>
            </a:pPr>
            <a:r>
              <a:rPr lang="da-DK" sz="3600" b="1" u="sng" dirty="0">
                <a:cs typeface="Calibri"/>
              </a:rPr>
              <a:t>Tre emner i blok 1 er opdelt i to dele</a:t>
            </a:r>
            <a:r>
              <a:rPr lang="da-DK" sz="3600" b="1" dirty="0">
                <a:cs typeface="Calibri"/>
              </a:rPr>
              <a:t>: </a:t>
            </a:r>
          </a:p>
          <a:p>
            <a:pPr marL="0" indent="0">
              <a:buNone/>
            </a:pPr>
            <a:r>
              <a:rPr lang="da-DK" b="1" dirty="0">
                <a:cs typeface="Calibri"/>
              </a:rPr>
              <a:t>Del 1: </a:t>
            </a:r>
          </a:p>
          <a:p>
            <a:r>
              <a:rPr lang="da-DK" b="1" dirty="0">
                <a:cs typeface="Calibri"/>
              </a:rPr>
              <a:t>Ledelse af klinikken</a:t>
            </a:r>
          </a:p>
          <a:p>
            <a:pPr marL="0" indent="0">
              <a:buNone/>
            </a:pPr>
            <a:endParaRPr lang="da-DK" b="1" dirty="0">
              <a:cs typeface="Calibri"/>
            </a:endParaRPr>
          </a:p>
          <a:p>
            <a:pPr marL="0" indent="0">
              <a:buNone/>
            </a:pPr>
            <a:r>
              <a:rPr lang="da-DK" b="1" dirty="0">
                <a:cs typeface="Calibri"/>
              </a:rPr>
              <a:t>Del 2: </a:t>
            </a:r>
          </a:p>
          <a:p>
            <a:r>
              <a:rPr lang="da-DK" b="1" dirty="0">
                <a:cs typeface="Calibri"/>
              </a:rPr>
              <a:t>Struktur for samarbejdet i klinikken </a:t>
            </a:r>
          </a:p>
          <a:p>
            <a:r>
              <a:rPr lang="da-DK" b="1" dirty="0">
                <a:cs typeface="Calibri"/>
              </a:rPr>
              <a:t>Samarbejdskultur og fællesskab i klinikken</a:t>
            </a:r>
          </a:p>
          <a:p>
            <a:pPr marL="0" indent="0">
              <a:buNone/>
            </a:pPr>
            <a:endParaRPr lang="da-DK" sz="2400" b="1" dirty="0">
              <a:cs typeface="Calibri"/>
            </a:endParaRPr>
          </a:p>
          <a:p>
            <a:pPr marL="0" indent="0">
              <a:buNone/>
            </a:pPr>
            <a:r>
              <a:rPr lang="da-DK" sz="2400" b="1" dirty="0">
                <a:cs typeface="Calibri"/>
              </a:rPr>
              <a:t>Samlet tid: 65 min. Herunder gruppearbejde i  10 + 20 min.</a:t>
            </a:r>
          </a:p>
          <a:p>
            <a:pPr marL="0" indent="0">
              <a:buNone/>
            </a:pPr>
            <a:endParaRPr lang="da-DK" sz="2400" b="1" dirty="0">
              <a:cs typeface="Calibri"/>
            </a:endParaRPr>
          </a:p>
        </p:txBody>
      </p:sp>
    </p:spTree>
    <p:extLst>
      <p:ext uri="{BB962C8B-B14F-4D97-AF65-F5344CB8AC3E}">
        <p14:creationId xmlns:p14="http://schemas.microsoft.com/office/powerpoint/2010/main" val="54434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0253" y="804382"/>
            <a:ext cx="900538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da-DK" sz="4400" b="1" dirty="0">
                <a:cs typeface="Calibri"/>
              </a:rPr>
              <a:t>Del 1: Ledelse af klinikken</a:t>
            </a:r>
          </a:p>
          <a:p>
            <a:pPr marL="0" indent="0">
              <a:buNone/>
            </a:pPr>
            <a:endParaRPr lang="da-DK" sz="2400" b="1" dirty="0">
              <a:cs typeface="Calibri"/>
            </a:endParaRPr>
          </a:p>
        </p:txBody>
      </p:sp>
    </p:spTree>
    <p:extLst>
      <p:ext uri="{BB962C8B-B14F-4D97-AF65-F5344CB8AC3E}">
        <p14:creationId xmlns:p14="http://schemas.microsoft.com/office/powerpoint/2010/main" val="117016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53640" y="73786"/>
            <a:ext cx="9100159" cy="1716338"/>
          </a:xfrm>
        </p:spPr>
        <p:txBody>
          <a:bodyPr>
            <a:normAutofit/>
          </a:bodyPr>
          <a:lstStyle/>
          <a:p>
            <a:r>
              <a:rPr lang="da-DK" b="1" dirty="0">
                <a:solidFill>
                  <a:srgbClr val="297A77"/>
                </a:solidFill>
                <a:latin typeface="+mn-lt"/>
              </a:rPr>
              <a:t>Betydning af ledelse </a:t>
            </a:r>
            <a:br>
              <a:rPr lang="da-DK" b="1" dirty="0">
                <a:solidFill>
                  <a:srgbClr val="297A77"/>
                </a:solidFill>
                <a:latin typeface="+mn-lt"/>
              </a:rPr>
            </a:br>
            <a:r>
              <a:rPr lang="da-DK" sz="2400" b="1" dirty="0">
                <a:solidFill>
                  <a:srgbClr val="297A77"/>
                </a:solidFill>
                <a:latin typeface="+mn-lt"/>
              </a:rPr>
              <a:t>v. Ulrik Lange, ledelses- og organisationskonsulent, læge </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8</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4" name="Pladsholder til indhold 3">
            <a:extLst>
              <a:ext uri="{FF2B5EF4-FFF2-40B4-BE49-F238E27FC236}">
                <a16:creationId xmlns:a16="http://schemas.microsoft.com/office/drawing/2014/main" id="{76C39B57-57BE-D4F7-11B4-7AE3FDB81DCD}"/>
              </a:ext>
            </a:extLst>
          </p:cNvPr>
          <p:cNvSpPr>
            <a:spLocks noGrp="1"/>
          </p:cNvSpPr>
          <p:nvPr>
            <p:ph idx="1"/>
          </p:nvPr>
        </p:nvSpPr>
        <p:spPr>
          <a:xfrm>
            <a:off x="2382439" y="1480842"/>
            <a:ext cx="9100159" cy="4696121"/>
          </a:xfrm>
        </p:spPr>
        <p:txBody>
          <a:bodyPr>
            <a:normAutofit/>
          </a:bodyPr>
          <a:lstStyle/>
          <a:p>
            <a:pPr marL="0" indent="0">
              <a:buNone/>
            </a:pPr>
            <a:endParaRPr lang="da-DK" dirty="0"/>
          </a:p>
          <a:p>
            <a:pPr marL="0" indent="0">
              <a:buNone/>
            </a:pPr>
            <a:endParaRPr lang="da-DK" dirty="0"/>
          </a:p>
          <a:p>
            <a:endParaRPr lang="da-DK" dirty="0"/>
          </a:p>
        </p:txBody>
      </p:sp>
      <p:pic>
        <p:nvPicPr>
          <p:cNvPr id="3" name="Onlinemedier 2" title="Samarbejde og fællesskab (video 2)">
            <a:hlinkClick r:id="" action="ppaction://media"/>
            <a:extLst>
              <a:ext uri="{FF2B5EF4-FFF2-40B4-BE49-F238E27FC236}">
                <a16:creationId xmlns:a16="http://schemas.microsoft.com/office/drawing/2014/main" id="{A46615C4-B5B6-F68F-5ACD-D19B6CFE1220}"/>
              </a:ext>
            </a:extLst>
          </p:cNvPr>
          <p:cNvPicPr>
            <a:picLocks noRot="1" noChangeAspect="1"/>
          </p:cNvPicPr>
          <p:nvPr>
            <a:videoFile r:link="rId1"/>
          </p:nvPr>
        </p:nvPicPr>
        <p:blipFill>
          <a:blip r:embed="rId5"/>
          <a:stretch>
            <a:fillRect/>
          </a:stretch>
        </p:blipFill>
        <p:spPr>
          <a:xfrm>
            <a:off x="2382439" y="1392945"/>
            <a:ext cx="8768858" cy="4940201"/>
          </a:xfrm>
          <a:prstGeom prst="rect">
            <a:avLst/>
          </a:prstGeom>
        </p:spPr>
      </p:pic>
    </p:spTree>
    <p:extLst>
      <p:ext uri="{BB962C8B-B14F-4D97-AF65-F5344CB8AC3E}">
        <p14:creationId xmlns:p14="http://schemas.microsoft.com/office/powerpoint/2010/main" val="212419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26701" y="509398"/>
            <a:ext cx="10439002" cy="887978"/>
          </a:xfrm>
        </p:spPr>
        <p:txBody>
          <a:bodyPr>
            <a:normAutofit fontScale="90000"/>
          </a:bodyPr>
          <a:lstStyle/>
          <a:p>
            <a:r>
              <a:rPr lang="da-DK" sz="2700" b="1" dirty="0">
                <a:solidFill>
                  <a:srgbClr val="297A77"/>
                </a:solidFill>
                <a:latin typeface="+mn-lt"/>
              </a:rPr>
              <a:t>Spørgsmål 1: Som klinikkens leder(e) gør jeg/vi en indsats løbende for at få alle medarbejdere til at arbejde sammen om de indsatsområder, vi har besluttet og om de resultater, vi som klinik ønsker at opnå? (procent)</a:t>
            </a:r>
            <a:br>
              <a:rPr lang="da-DK" sz="18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b="1" dirty="0">
                <a:solidFill>
                  <a:srgbClr val="297A77"/>
                </a:solidFill>
                <a:latin typeface="+mn-lt"/>
              </a:rPr>
            </a:b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pic>
        <p:nvPicPr>
          <p:cNvPr id="4" name="Billede 3">
            <a:extLst>
              <a:ext uri="{FF2B5EF4-FFF2-40B4-BE49-F238E27FC236}">
                <a16:creationId xmlns:a16="http://schemas.microsoft.com/office/drawing/2014/main" id="{BBB558F8-A9A1-6697-6681-297B3BB9F84D}"/>
              </a:ext>
            </a:extLst>
          </p:cNvPr>
          <p:cNvPicPr>
            <a:picLocks noChangeAspect="1"/>
          </p:cNvPicPr>
          <p:nvPr/>
        </p:nvPicPr>
        <p:blipFill>
          <a:blip r:embed="rId3"/>
          <a:stretch>
            <a:fillRect/>
          </a:stretch>
        </p:blipFill>
        <p:spPr>
          <a:xfrm>
            <a:off x="9936791" y="2800088"/>
            <a:ext cx="1257823" cy="1257823"/>
          </a:xfrm>
          <a:prstGeom prst="rect">
            <a:avLst/>
          </a:prstGeom>
        </p:spPr>
      </p:pic>
      <p:graphicFrame>
        <p:nvGraphicFramePr>
          <p:cNvPr id="5" name="Diagram 4">
            <a:extLst>
              <a:ext uri="{FF2B5EF4-FFF2-40B4-BE49-F238E27FC236}">
                <a16:creationId xmlns:a16="http://schemas.microsoft.com/office/drawing/2014/main" id="{B99AA2CB-D95B-7BFC-1B7B-42705F94806C}"/>
              </a:ext>
            </a:extLst>
          </p:cNvPr>
          <p:cNvGraphicFramePr>
            <a:graphicFrameLocks/>
          </p:cNvGraphicFramePr>
          <p:nvPr>
            <p:extLst>
              <p:ext uri="{D42A27DB-BD31-4B8C-83A1-F6EECF244321}">
                <p14:modId xmlns:p14="http://schemas.microsoft.com/office/powerpoint/2010/main" val="1875523246"/>
              </p:ext>
            </p:extLst>
          </p:nvPr>
        </p:nvGraphicFramePr>
        <p:xfrm>
          <a:off x="488272" y="1331650"/>
          <a:ext cx="9261386" cy="51135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397937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7209085db3491b71b79095df8ec674c">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bed6180042704d202f7bc024a658cfe9"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2E79F-D442-4A4A-89DF-8035015E7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54408E-4159-419E-849A-95119577DD0A}">
  <ds:schemaRefs>
    <ds:schemaRef ds:uri="http://purl.org/dc/dcmitype/"/>
    <ds:schemaRef ds:uri="658e924a-6452-4f30-ad3a-cb624d28adc8"/>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dc93761f-51ef-4530-9f5e-6cc801282091"/>
  </ds:schemaRefs>
</ds:datastoreItem>
</file>

<file path=customXml/itemProps3.xml><?xml version="1.0" encoding="utf-8"?>
<ds:datastoreItem xmlns:ds="http://schemas.openxmlformats.org/officeDocument/2006/customXml" ds:itemID="{38DCA5E5-A7B1-480E-9218-6E1B70C7DD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6439</Words>
  <Application>Microsoft Office PowerPoint</Application>
  <PresentationFormat>Widescreen</PresentationFormat>
  <Paragraphs>651</Paragraphs>
  <Slides>40</Slides>
  <Notes>40</Notes>
  <HiddenSlides>0</HiddenSlides>
  <MMClips>4</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40</vt:i4>
      </vt:variant>
    </vt:vector>
  </HeadingPairs>
  <TitlesOfParts>
    <vt:vector size="46" baseType="lpstr">
      <vt:lpstr>Arial</vt:lpstr>
      <vt:lpstr>Calibri</vt:lpstr>
      <vt:lpstr>Calibri Light</vt:lpstr>
      <vt:lpstr>Poppins</vt:lpstr>
      <vt:lpstr>Times New Roman</vt:lpstr>
      <vt:lpstr>Office-tema</vt:lpstr>
      <vt:lpstr>Samarbejde og fællesskab - opfølgeren til klyngepakken Trivsel og arbejdsglæde   KLYNGENAVN   Sæt jer IKKE sammen med kollegaer fra egen praksis - Sololæger sidder sammen.   Dato xx/xx 2024    </vt:lpstr>
      <vt:lpstr>Introduktion til mødet v. Gunver Lillevang, praktiserende læge og medforfatter til pakken </vt:lpstr>
      <vt:lpstr>Program for dagens møde (2,5 timer)</vt:lpstr>
      <vt:lpstr>Formål med dagens møde</vt:lpstr>
      <vt:lpstr>Materialer</vt:lpstr>
      <vt:lpstr>BLOK 1: BE</vt:lpstr>
      <vt:lpstr>BLOK 1: BE</vt:lpstr>
      <vt:lpstr>Betydning af ledelse  v. Ulrik Lange, ledelses- og organisationskonsulent, læge  </vt:lpstr>
      <vt:lpstr>Spørgsmål 1: Som klinikkens leder(e) gør jeg/vi en indsats løbende for at få alle medarbejdere til at arbejde sammen om de indsatsområder, vi har besluttet og om de resultater, vi som klinik ønsker at opnå? (procent)  </vt:lpstr>
      <vt:lpstr>2: I hvilken grad arbejder vi med følgende opgaver i klinikledelsen? (procent)  </vt:lpstr>
      <vt:lpstr>Spørgsmål 3: I hvilken grad forholder I jer til personlige forhold og trivsel i lederteamet? (procent)  </vt:lpstr>
      <vt:lpstr>Spørgsmål 4: Hvor ofte afholder I følgende lægemøder? (procent)  </vt:lpstr>
      <vt:lpstr>Gruppearbejde om ledelse (10 min.) </vt:lpstr>
      <vt:lpstr>BLOK 1: BE</vt:lpstr>
      <vt:lpstr>Struktur og kultur v. Ulrik Lange  </vt:lpstr>
      <vt:lpstr>Pointer vedr. det gode samarbejde</vt:lpstr>
      <vt:lpstr>Spørgsmål 5: Hvor ofte afholder I følgende møder og sociale arrangementer for alle i klinikken? (procent)  </vt:lpstr>
      <vt:lpstr>Spørgsmål 6: I hvilket omfang har I planlagt fælles pauser? (procent)   </vt:lpstr>
      <vt:lpstr>Spørgsmål 7: Når du tænker på det daglige samarbejde med dine lægekolleger og med praksispersonalet, hvor enig er du så i følgende i de følgende udsagn:  I vores praksis….? (procent)   </vt:lpstr>
      <vt:lpstr>Gruppearbejde (20 min.) </vt:lpstr>
      <vt:lpstr>Opsamling i plenum: Hvad har i talt om? (10 min.) </vt:lpstr>
      <vt:lpstr>PowerPoint-præsentation</vt:lpstr>
      <vt:lpstr>BLOK 1: BE</vt:lpstr>
      <vt:lpstr>Det lægelige fællesskab og kollegial v. Heidi Bøgelund Frederiksen, medforfatter til klyngepakken </vt:lpstr>
      <vt:lpstr>Spørgsmål 8: I hvor høj grad oplever du at få den støtte, du kunne ønske dig fra dine lægekolleger i og/eller udenfor klinikken? (procent)  </vt:lpstr>
      <vt:lpstr>Spørgsmål 9: I hvor høj grad er du opmærksom på at støtte dine lægekolleger i og/eller udenfor klinikken? (procent)  </vt:lpstr>
      <vt:lpstr>Spørgsmål 10: I hvor høj grad oplever du betydningsfuld kollegial støtte ved følgende aktiviteter? (procent)  </vt:lpstr>
      <vt:lpstr>Gruppearbejde om kollegial støtte (10 min.)</vt:lpstr>
      <vt:lpstr>BLOK 1: BE</vt:lpstr>
      <vt:lpstr>Præsentation af tilbud til jer </vt:lpstr>
      <vt:lpstr>Metodekatalog fra PLO-E / KiAP </vt:lpstr>
      <vt:lpstr>Tilbud fra PLO-E, hvor I selv faciliterer </vt:lpstr>
      <vt:lpstr>Tilbud fra KAP-H’s organisationsteam </vt:lpstr>
      <vt:lpstr>Tilbud fra MidtKraft </vt:lpstr>
      <vt:lpstr>Tilbud fra Nord-KAP </vt:lpstr>
      <vt:lpstr>Tilbud fra KAP-S </vt:lpstr>
      <vt:lpstr>Tilbud fra SydKiP og SydPOL </vt:lpstr>
      <vt:lpstr>Hvordan vil I arbejde videre? (20 min.)</vt:lpstr>
      <vt:lpstr>Opsamling i plenum (5 min)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Trivsel, samarbejde og fællesskab   Udkast til powerpoint 20.09.2023</dc:title>
  <dc:creator>Christian Hollemann Pedersen</dc:creator>
  <cp:lastModifiedBy>Clara Porsdal</cp:lastModifiedBy>
  <cp:revision>104</cp:revision>
  <cp:lastPrinted>2023-12-21T14:13:54Z</cp:lastPrinted>
  <dcterms:created xsi:type="dcterms:W3CDTF">2023-09-20T08:10:57Z</dcterms:created>
  <dcterms:modified xsi:type="dcterms:W3CDTF">2025-06-10T14:12:36Z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