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2F7_CD9B56A5.xml" ContentType="application/vnd.ms-powerpoint.comments+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8"/>
  </p:notesMasterIdLst>
  <p:sldIdLst>
    <p:sldId id="606" r:id="rId5"/>
    <p:sldId id="710" r:id="rId6"/>
    <p:sldId id="711" r:id="rId7"/>
    <p:sldId id="712" r:id="rId8"/>
    <p:sldId id="713" r:id="rId9"/>
    <p:sldId id="714" r:id="rId10"/>
    <p:sldId id="723" r:id="rId11"/>
    <p:sldId id="716" r:id="rId12"/>
    <p:sldId id="718" r:id="rId13"/>
    <p:sldId id="717" r:id="rId14"/>
    <p:sldId id="719" r:id="rId15"/>
    <p:sldId id="722" r:id="rId16"/>
    <p:sldId id="720" r:id="rId17"/>
    <p:sldId id="721" r:id="rId18"/>
    <p:sldId id="724" r:id="rId19"/>
    <p:sldId id="728" r:id="rId20"/>
    <p:sldId id="725" r:id="rId21"/>
    <p:sldId id="726" r:id="rId22"/>
    <p:sldId id="727" r:id="rId23"/>
    <p:sldId id="729" r:id="rId24"/>
    <p:sldId id="730" r:id="rId25"/>
    <p:sldId id="732" r:id="rId26"/>
    <p:sldId id="733" r:id="rId27"/>
    <p:sldId id="665" r:id="rId28"/>
    <p:sldId id="754" r:id="rId29"/>
    <p:sldId id="735" r:id="rId30"/>
    <p:sldId id="736" r:id="rId31"/>
    <p:sldId id="737" r:id="rId32"/>
    <p:sldId id="738" r:id="rId33"/>
    <p:sldId id="739" r:id="rId34"/>
    <p:sldId id="758" r:id="rId35"/>
    <p:sldId id="741" r:id="rId36"/>
    <p:sldId id="760" r:id="rId37"/>
    <p:sldId id="762" r:id="rId38"/>
    <p:sldId id="761" r:id="rId39"/>
    <p:sldId id="746" r:id="rId40"/>
    <p:sldId id="742" r:id="rId41"/>
    <p:sldId id="748" r:id="rId42"/>
    <p:sldId id="750" r:id="rId43"/>
    <p:sldId id="757" r:id="rId44"/>
    <p:sldId id="753" r:id="rId45"/>
    <p:sldId id="759" r:id="rId46"/>
    <p:sldId id="756" r:id="rId47"/>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606"/>
            <p14:sldId id="710"/>
            <p14:sldId id="711"/>
            <p14:sldId id="712"/>
            <p14:sldId id="713"/>
            <p14:sldId id="714"/>
            <p14:sldId id="723"/>
            <p14:sldId id="716"/>
            <p14:sldId id="718"/>
            <p14:sldId id="717"/>
            <p14:sldId id="719"/>
            <p14:sldId id="722"/>
            <p14:sldId id="720"/>
            <p14:sldId id="721"/>
            <p14:sldId id="724"/>
            <p14:sldId id="728"/>
            <p14:sldId id="725"/>
            <p14:sldId id="726"/>
            <p14:sldId id="727"/>
            <p14:sldId id="729"/>
            <p14:sldId id="730"/>
            <p14:sldId id="732"/>
            <p14:sldId id="733"/>
            <p14:sldId id="665"/>
            <p14:sldId id="754"/>
            <p14:sldId id="735"/>
            <p14:sldId id="736"/>
            <p14:sldId id="737"/>
            <p14:sldId id="738"/>
            <p14:sldId id="739"/>
            <p14:sldId id="758"/>
            <p14:sldId id="741"/>
            <p14:sldId id="760"/>
            <p14:sldId id="762"/>
            <p14:sldId id="761"/>
            <p14:sldId id="746"/>
            <p14:sldId id="742"/>
            <p14:sldId id="748"/>
            <p14:sldId id="750"/>
            <p14:sldId id="757"/>
            <p14:sldId id="753"/>
            <p14:sldId id="759"/>
            <p14:sldId id="7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425575-1E9A-875F-06F8-4A94C5E2630C}" name="Olivia Hjulsager Mathiesen" initials="OM" userId="S::olivia.hjulsager.mathiesen_regionh.dk#ext#@kiap.onmicrosoft.com::f3e3b050-e171-4ff5-93b8-439915b612bc" providerId="AD"/>
  <p188:author id="{0BB6AF96-7192-2DA2-A89B-A79A780C4B89}" name="Elsebeth Glipstrup" initials="EG" userId="S::elsebeth.glipstrup.01_regionh.dk#ext#@kiap.onmicrosoft.com::085e0ee5-bf98-4639-bd48-f1fed0b5d041" providerId="AD"/>
  <p188:author id="{A0EBCF96-6EF1-0BE9-5F84-887D14DB75A1}" name="Marcus Fahlstrom" initials="MF" userId="S::Marcus.Fahlstrom@akqa.com::6069dfd7-4def-48d5-82ac-12ba5891da12" providerId="AD"/>
  <p188:author id="{DC9FF297-5094-304A-463D-D66600589715}" name="Clara Porsdal" initials="CP" userId="S::cporsdal@kiap.dk::530946f5-2567-433d-b2b8-acdd11cc71fe" providerId="AD"/>
  <p188:author id="{BC1DB9E1-11D9-0675-2902-DCFE2D69A255}" name="Olivia Hjulsager Mathiesen" initials="OM" userId="S::olivia.hjulsager.mathiesen@regionh.dk::e3dddf7c-6eb6-45cc-b1eb-debe6aea0908" providerId="AD"/>
  <p188:author id="{AD09D4E4-F3A5-2C68-702B-55C4C37CCC58}" name="Kenneth Zimmermann" initials="KZ" userId="S::kzimmermann@kiap.dk::d34d6372-919b-4aba-a505-ea0e9fdbec66" providerId="AD"/>
  <p188:author id="{96FE31E8-EA36-00DB-2232-520B283D4640}" name="Louise Søegaard" initials="LS" userId="S::lsoegaard@kiap.dk::7d5b8e60-711e-4f6b-83e9-81a9c3611b85" providerId="AD"/>
  <p188:author id="{A2AA8CFA-ACCE-4C07-57B5-376FC446C60A}" name="Signe Rørdam Holm" initials="SH" userId="S::sholm@kiap.dk::bfb72ba5-6ee8-451c-b4eb-7f8874aaf0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42"/>
    <a:srgbClr val="FFFFFF"/>
    <a:srgbClr val="F3F5F7"/>
    <a:srgbClr val="5A8181"/>
    <a:srgbClr val="246260"/>
    <a:srgbClr val="000000"/>
    <a:srgbClr val="DADCDE"/>
    <a:srgbClr val="F7F5EE"/>
    <a:srgbClr val="1E4D4B"/>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FEA81-B72C-B6FA-02E8-46D890742341}" v="58" dt="2025-09-09T09:47:15.828"/>
    <p1510:client id="{69E24D98-02C7-4E81-BFDD-24CE25EE1C86}" v="1" dt="2025-09-09T08:42:33.67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Hjulsager Mathiesen" userId="S::olivia.hjulsager.mathiesen_regionh.dk#ext#@kiap.onmicrosoft.com::f3e3b050-e171-4ff5-93b8-439915b612bc" providerId="AD" clId="Web-{231FEA81-B72C-B6FA-02E8-46D890742341}"/>
    <pc:docChg chg="modSld">
      <pc:chgData name="Olivia Hjulsager Mathiesen" userId="S::olivia.hjulsager.mathiesen_regionh.dk#ext#@kiap.onmicrosoft.com::f3e3b050-e171-4ff5-93b8-439915b612bc" providerId="AD" clId="Web-{231FEA81-B72C-B6FA-02E8-46D890742341}" dt="2025-09-09T09:47:12.843" v="99" actId="20577"/>
      <pc:docMkLst>
        <pc:docMk/>
      </pc:docMkLst>
      <pc:sldChg chg="modNotes">
        <pc:chgData name="Olivia Hjulsager Mathiesen" userId="S::olivia.hjulsager.mathiesen_regionh.dk#ext#@kiap.onmicrosoft.com::f3e3b050-e171-4ff5-93b8-439915b612bc" providerId="AD" clId="Web-{231FEA81-B72C-B6FA-02E8-46D890742341}" dt="2025-09-09T09:19:45.388" v="5"/>
        <pc:sldMkLst>
          <pc:docMk/>
          <pc:sldMk cId="243558656" sldId="716"/>
        </pc:sldMkLst>
      </pc:sldChg>
      <pc:sldChg chg="modNotes">
        <pc:chgData name="Olivia Hjulsager Mathiesen" userId="S::olivia.hjulsager.mathiesen_regionh.dk#ext#@kiap.onmicrosoft.com::f3e3b050-e171-4ff5-93b8-439915b612bc" providerId="AD" clId="Web-{231FEA81-B72C-B6FA-02E8-46D890742341}" dt="2025-09-09T09:20:09.795" v="10"/>
        <pc:sldMkLst>
          <pc:docMk/>
          <pc:sldMk cId="536562540" sldId="718"/>
        </pc:sldMkLst>
      </pc:sldChg>
      <pc:sldChg chg="modSp">
        <pc:chgData name="Olivia Hjulsager Mathiesen" userId="S::olivia.hjulsager.mathiesen_regionh.dk#ext#@kiap.onmicrosoft.com::f3e3b050-e171-4ff5-93b8-439915b612bc" providerId="AD" clId="Web-{231FEA81-B72C-B6FA-02E8-46D890742341}" dt="2025-09-09T09:14:29.029" v="3" actId="20577"/>
        <pc:sldMkLst>
          <pc:docMk/>
          <pc:sldMk cId="3075001161" sldId="719"/>
        </pc:sldMkLst>
        <pc:spChg chg="mod">
          <ac:chgData name="Olivia Hjulsager Mathiesen" userId="S::olivia.hjulsager.mathiesen_regionh.dk#ext#@kiap.onmicrosoft.com::f3e3b050-e171-4ff5-93b8-439915b612bc" providerId="AD" clId="Web-{231FEA81-B72C-B6FA-02E8-46D890742341}" dt="2025-09-09T09:14:29.029" v="3" actId="20577"/>
          <ac:spMkLst>
            <pc:docMk/>
            <pc:sldMk cId="3075001161" sldId="719"/>
            <ac:spMk id="2" creationId="{BF5E0ED9-FB3D-E1EA-C97F-8FA990C382F1}"/>
          </ac:spMkLst>
        </pc:spChg>
      </pc:sldChg>
      <pc:sldChg chg="modSp modNotes">
        <pc:chgData name="Olivia Hjulsager Mathiesen" userId="S::olivia.hjulsager.mathiesen_regionh.dk#ext#@kiap.onmicrosoft.com::f3e3b050-e171-4ff5-93b8-439915b612bc" providerId="AD" clId="Web-{231FEA81-B72C-B6FA-02E8-46D890742341}" dt="2025-09-09T09:25:03.184" v="26" actId="20577"/>
        <pc:sldMkLst>
          <pc:docMk/>
          <pc:sldMk cId="825471381" sldId="720"/>
        </pc:sldMkLst>
        <pc:spChg chg="mod">
          <ac:chgData name="Olivia Hjulsager Mathiesen" userId="S::olivia.hjulsager.mathiesen_regionh.dk#ext#@kiap.onmicrosoft.com::f3e3b050-e171-4ff5-93b8-439915b612bc" providerId="AD" clId="Web-{231FEA81-B72C-B6FA-02E8-46D890742341}" dt="2025-09-09T09:25:03.184" v="26" actId="20577"/>
          <ac:spMkLst>
            <pc:docMk/>
            <pc:sldMk cId="825471381" sldId="720"/>
            <ac:spMk id="2" creationId="{9ECF935D-862C-F3D4-3999-5D88037FDB8E}"/>
          </ac:spMkLst>
        </pc:spChg>
      </pc:sldChg>
      <pc:sldChg chg="modSp modNotes">
        <pc:chgData name="Olivia Hjulsager Mathiesen" userId="S::olivia.hjulsager.mathiesen_regionh.dk#ext#@kiap.onmicrosoft.com::f3e3b050-e171-4ff5-93b8-439915b612bc" providerId="AD" clId="Web-{231FEA81-B72C-B6FA-02E8-46D890742341}" dt="2025-09-09T09:33:16.365" v="53" actId="20577"/>
        <pc:sldMkLst>
          <pc:docMk/>
          <pc:sldMk cId="343279023" sldId="721"/>
        </pc:sldMkLst>
        <pc:spChg chg="mod">
          <ac:chgData name="Olivia Hjulsager Mathiesen" userId="S::olivia.hjulsager.mathiesen_regionh.dk#ext#@kiap.onmicrosoft.com::f3e3b050-e171-4ff5-93b8-439915b612bc" providerId="AD" clId="Web-{231FEA81-B72C-B6FA-02E8-46D890742341}" dt="2025-09-09T09:25:32.451" v="31" actId="20577"/>
          <ac:spMkLst>
            <pc:docMk/>
            <pc:sldMk cId="343279023" sldId="721"/>
            <ac:spMk id="2" creationId="{AF392C5C-A2A0-A70F-90FA-F64E2C5EB436}"/>
          </ac:spMkLst>
        </pc:spChg>
        <pc:spChg chg="mod">
          <ac:chgData name="Olivia Hjulsager Mathiesen" userId="S::olivia.hjulsager.mathiesen_regionh.dk#ext#@kiap.onmicrosoft.com::f3e3b050-e171-4ff5-93b8-439915b612bc" providerId="AD" clId="Web-{231FEA81-B72C-B6FA-02E8-46D890742341}" dt="2025-09-09T09:33:16.365" v="53" actId="20577"/>
          <ac:spMkLst>
            <pc:docMk/>
            <pc:sldMk cId="343279023" sldId="721"/>
            <ac:spMk id="12" creationId="{AA68ED06-A557-78C5-4A60-5BD57FB10F9C}"/>
          </ac:spMkLst>
        </pc:spChg>
      </pc:sldChg>
      <pc:sldChg chg="modNotes">
        <pc:chgData name="Olivia Hjulsager Mathiesen" userId="S::olivia.hjulsager.mathiesen_regionh.dk#ext#@kiap.onmicrosoft.com::f3e3b050-e171-4ff5-93b8-439915b612bc" providerId="AD" clId="Web-{231FEA81-B72C-B6FA-02E8-46D890742341}" dt="2025-09-09T09:22:15.145" v="12"/>
        <pc:sldMkLst>
          <pc:docMk/>
          <pc:sldMk cId="704848761" sldId="722"/>
        </pc:sldMkLst>
      </pc:sldChg>
      <pc:sldChg chg="modSp modNotes">
        <pc:chgData name="Olivia Hjulsager Mathiesen" userId="S::olivia.hjulsager.mathiesen_regionh.dk#ext#@kiap.onmicrosoft.com::f3e3b050-e171-4ff5-93b8-439915b612bc" providerId="AD" clId="Web-{231FEA81-B72C-B6FA-02E8-46D890742341}" dt="2025-09-09T09:34:08.773" v="59"/>
        <pc:sldMkLst>
          <pc:docMk/>
          <pc:sldMk cId="2353592306" sldId="724"/>
        </pc:sldMkLst>
        <pc:spChg chg="mod">
          <ac:chgData name="Olivia Hjulsager Mathiesen" userId="S::olivia.hjulsager.mathiesen_regionh.dk#ext#@kiap.onmicrosoft.com::f3e3b050-e171-4ff5-93b8-439915b612bc" providerId="AD" clId="Web-{231FEA81-B72C-B6FA-02E8-46D890742341}" dt="2025-09-09T09:33:24.740" v="56" actId="20577"/>
          <ac:spMkLst>
            <pc:docMk/>
            <pc:sldMk cId="2353592306" sldId="724"/>
            <ac:spMk id="2" creationId="{9EDEA74F-1064-9188-B4A5-0A5EE798E7A6}"/>
          </ac:spMkLst>
        </pc:spChg>
      </pc:sldChg>
      <pc:sldChg chg="modNotes">
        <pc:chgData name="Olivia Hjulsager Mathiesen" userId="S::olivia.hjulsager.mathiesen_regionh.dk#ext#@kiap.onmicrosoft.com::f3e3b050-e171-4ff5-93b8-439915b612bc" providerId="AD" clId="Web-{231FEA81-B72C-B6FA-02E8-46D890742341}" dt="2025-09-09T09:37:37.880" v="61"/>
        <pc:sldMkLst>
          <pc:docMk/>
          <pc:sldMk cId="3591761479" sldId="726"/>
        </pc:sldMkLst>
      </pc:sldChg>
      <pc:sldChg chg="modNotes">
        <pc:chgData name="Olivia Hjulsager Mathiesen" userId="S::olivia.hjulsager.mathiesen_regionh.dk#ext#@kiap.onmicrosoft.com::f3e3b050-e171-4ff5-93b8-439915b612bc" providerId="AD" clId="Web-{231FEA81-B72C-B6FA-02E8-46D890742341}" dt="2025-09-09T09:38:21.833" v="68"/>
        <pc:sldMkLst>
          <pc:docMk/>
          <pc:sldMk cId="2805321745" sldId="727"/>
        </pc:sldMkLst>
      </pc:sldChg>
      <pc:sldChg chg="modSp">
        <pc:chgData name="Olivia Hjulsager Mathiesen" userId="S::olivia.hjulsager.mathiesen_regionh.dk#ext#@kiap.onmicrosoft.com::f3e3b050-e171-4ff5-93b8-439915b612bc" providerId="AD" clId="Web-{231FEA81-B72C-B6FA-02E8-46D890742341}" dt="2025-09-09T09:38:34.365" v="70" actId="20577"/>
        <pc:sldMkLst>
          <pc:docMk/>
          <pc:sldMk cId="2423429460" sldId="732"/>
        </pc:sldMkLst>
        <pc:spChg chg="mod">
          <ac:chgData name="Olivia Hjulsager Mathiesen" userId="S::olivia.hjulsager.mathiesen_regionh.dk#ext#@kiap.onmicrosoft.com::f3e3b050-e171-4ff5-93b8-439915b612bc" providerId="AD" clId="Web-{231FEA81-B72C-B6FA-02E8-46D890742341}" dt="2025-09-09T09:38:34.365" v="70" actId="20577"/>
          <ac:spMkLst>
            <pc:docMk/>
            <pc:sldMk cId="2423429460" sldId="732"/>
            <ac:spMk id="3" creationId="{C8F7CB19-F0A7-E726-8328-12D81EA26CEB}"/>
          </ac:spMkLst>
        </pc:spChg>
      </pc:sldChg>
      <pc:sldChg chg="modSp">
        <pc:chgData name="Olivia Hjulsager Mathiesen" userId="S::olivia.hjulsager.mathiesen_regionh.dk#ext#@kiap.onmicrosoft.com::f3e3b050-e171-4ff5-93b8-439915b612bc" providerId="AD" clId="Web-{231FEA81-B72C-B6FA-02E8-46D890742341}" dt="2025-09-09T09:39:11.382" v="72" actId="20577"/>
        <pc:sldMkLst>
          <pc:docMk/>
          <pc:sldMk cId="2696972545" sldId="737"/>
        </pc:sldMkLst>
        <pc:spChg chg="mod">
          <ac:chgData name="Olivia Hjulsager Mathiesen" userId="S::olivia.hjulsager.mathiesen_regionh.dk#ext#@kiap.onmicrosoft.com::f3e3b050-e171-4ff5-93b8-439915b612bc" providerId="AD" clId="Web-{231FEA81-B72C-B6FA-02E8-46D890742341}" dt="2025-09-09T09:39:11.382" v="72" actId="20577"/>
          <ac:spMkLst>
            <pc:docMk/>
            <pc:sldMk cId="2696972545" sldId="737"/>
            <ac:spMk id="6" creationId="{53B2A8C0-95E5-B6B2-1DB5-B1121C1C5F3A}"/>
          </ac:spMkLst>
        </pc:spChg>
      </pc:sldChg>
      <pc:sldChg chg="modSp">
        <pc:chgData name="Olivia Hjulsager Mathiesen" userId="S::olivia.hjulsager.mathiesen_regionh.dk#ext#@kiap.onmicrosoft.com::f3e3b050-e171-4ff5-93b8-439915b612bc" providerId="AD" clId="Web-{231FEA81-B72C-B6FA-02E8-46D890742341}" dt="2025-09-09T09:40:33.620" v="75" actId="20577"/>
        <pc:sldMkLst>
          <pc:docMk/>
          <pc:sldMk cId="3952449626" sldId="738"/>
        </pc:sldMkLst>
        <pc:spChg chg="mod">
          <ac:chgData name="Olivia Hjulsager Mathiesen" userId="S::olivia.hjulsager.mathiesen_regionh.dk#ext#@kiap.onmicrosoft.com::f3e3b050-e171-4ff5-93b8-439915b612bc" providerId="AD" clId="Web-{231FEA81-B72C-B6FA-02E8-46D890742341}" dt="2025-09-09T09:40:33.620" v="75" actId="20577"/>
          <ac:spMkLst>
            <pc:docMk/>
            <pc:sldMk cId="3952449626" sldId="738"/>
            <ac:spMk id="4" creationId="{22338DD4-78D4-9979-4D68-71D216F63D05}"/>
          </ac:spMkLst>
        </pc:spChg>
      </pc:sldChg>
      <pc:sldChg chg="modSp">
        <pc:chgData name="Olivia Hjulsager Mathiesen" userId="S::olivia.hjulsager.mathiesen_regionh.dk#ext#@kiap.onmicrosoft.com::f3e3b050-e171-4ff5-93b8-439915b612bc" providerId="AD" clId="Web-{231FEA81-B72C-B6FA-02E8-46D890742341}" dt="2025-09-09T09:40:54.668" v="80" actId="20577"/>
        <pc:sldMkLst>
          <pc:docMk/>
          <pc:sldMk cId="261769587" sldId="739"/>
        </pc:sldMkLst>
        <pc:spChg chg="mod">
          <ac:chgData name="Olivia Hjulsager Mathiesen" userId="S::olivia.hjulsager.mathiesen_regionh.dk#ext#@kiap.onmicrosoft.com::f3e3b050-e171-4ff5-93b8-439915b612bc" providerId="AD" clId="Web-{231FEA81-B72C-B6FA-02E8-46D890742341}" dt="2025-09-09T09:40:54.668" v="80" actId="20577"/>
          <ac:spMkLst>
            <pc:docMk/>
            <pc:sldMk cId="261769587" sldId="739"/>
            <ac:spMk id="4" creationId="{126F173E-2C25-3A44-0D7D-DFC24C301887}"/>
          </ac:spMkLst>
        </pc:spChg>
      </pc:sldChg>
      <pc:sldChg chg="modSp">
        <pc:chgData name="Olivia Hjulsager Mathiesen" userId="S::olivia.hjulsager.mathiesen_regionh.dk#ext#@kiap.onmicrosoft.com::f3e3b050-e171-4ff5-93b8-439915b612bc" providerId="AD" clId="Web-{231FEA81-B72C-B6FA-02E8-46D890742341}" dt="2025-09-09T09:43:12.550" v="87" actId="20577"/>
        <pc:sldMkLst>
          <pc:docMk/>
          <pc:sldMk cId="2206336689" sldId="748"/>
        </pc:sldMkLst>
        <pc:spChg chg="mod">
          <ac:chgData name="Olivia Hjulsager Mathiesen" userId="S::olivia.hjulsager.mathiesen_regionh.dk#ext#@kiap.onmicrosoft.com::f3e3b050-e171-4ff5-93b8-439915b612bc" providerId="AD" clId="Web-{231FEA81-B72C-B6FA-02E8-46D890742341}" dt="2025-09-09T09:43:06.487" v="83" actId="20577"/>
          <ac:spMkLst>
            <pc:docMk/>
            <pc:sldMk cId="2206336689" sldId="748"/>
            <ac:spMk id="5" creationId="{E4900CEE-FE44-8E07-6344-C6E26ED9AAA6}"/>
          </ac:spMkLst>
        </pc:spChg>
        <pc:spChg chg="mod">
          <ac:chgData name="Olivia Hjulsager Mathiesen" userId="S::olivia.hjulsager.mathiesen_regionh.dk#ext#@kiap.onmicrosoft.com::f3e3b050-e171-4ff5-93b8-439915b612bc" providerId="AD" clId="Web-{231FEA81-B72C-B6FA-02E8-46D890742341}" dt="2025-09-09T09:43:12.550" v="87" actId="20577"/>
          <ac:spMkLst>
            <pc:docMk/>
            <pc:sldMk cId="2206336689" sldId="748"/>
            <ac:spMk id="6" creationId="{0D30FEFF-A4E6-F9D9-56BB-1E7CA03BA7A9}"/>
          </ac:spMkLst>
        </pc:spChg>
        <pc:spChg chg="mod">
          <ac:chgData name="Olivia Hjulsager Mathiesen" userId="S::olivia.hjulsager.mathiesen_regionh.dk#ext#@kiap.onmicrosoft.com::f3e3b050-e171-4ff5-93b8-439915b612bc" providerId="AD" clId="Web-{231FEA81-B72C-B6FA-02E8-46D890742341}" dt="2025-09-09T09:43:10.878" v="85" actId="20577"/>
          <ac:spMkLst>
            <pc:docMk/>
            <pc:sldMk cId="2206336689" sldId="748"/>
            <ac:spMk id="7" creationId="{2EBB32CC-B15A-5574-B667-8A5378FB05ED}"/>
          </ac:spMkLst>
        </pc:spChg>
        <pc:spChg chg="mod">
          <ac:chgData name="Olivia Hjulsager Mathiesen" userId="S::olivia.hjulsager.mathiesen_regionh.dk#ext#@kiap.onmicrosoft.com::f3e3b050-e171-4ff5-93b8-439915b612bc" providerId="AD" clId="Web-{231FEA81-B72C-B6FA-02E8-46D890742341}" dt="2025-09-09T09:43:11.066" v="86" actId="20577"/>
          <ac:spMkLst>
            <pc:docMk/>
            <pc:sldMk cId="2206336689" sldId="748"/>
            <ac:spMk id="8" creationId="{80B41489-DDA4-2A2A-9BBA-35AB333F811F}"/>
          </ac:spMkLst>
        </pc:spChg>
      </pc:sldChg>
      <pc:sldChg chg="modNotes">
        <pc:chgData name="Olivia Hjulsager Mathiesen" userId="S::olivia.hjulsager.mathiesen_regionh.dk#ext#@kiap.onmicrosoft.com::f3e3b050-e171-4ff5-93b8-439915b612bc" providerId="AD" clId="Web-{231FEA81-B72C-B6FA-02E8-46D890742341}" dt="2025-09-09T09:45:01.118" v="95"/>
        <pc:sldMkLst>
          <pc:docMk/>
          <pc:sldMk cId="3863180790" sldId="750"/>
        </pc:sldMkLst>
      </pc:sldChg>
      <pc:sldChg chg="modSp">
        <pc:chgData name="Olivia Hjulsager Mathiesen" userId="S::olivia.hjulsager.mathiesen_regionh.dk#ext#@kiap.onmicrosoft.com::f3e3b050-e171-4ff5-93b8-439915b612bc" providerId="AD" clId="Web-{231FEA81-B72C-B6FA-02E8-46D890742341}" dt="2025-09-09T09:47:12.843" v="99" actId="20577"/>
        <pc:sldMkLst>
          <pc:docMk/>
          <pc:sldMk cId="3449509541" sldId="759"/>
        </pc:sldMkLst>
        <pc:spChg chg="mod">
          <ac:chgData name="Olivia Hjulsager Mathiesen" userId="S::olivia.hjulsager.mathiesen_regionh.dk#ext#@kiap.onmicrosoft.com::f3e3b050-e171-4ff5-93b8-439915b612bc" providerId="AD" clId="Web-{231FEA81-B72C-B6FA-02E8-46D890742341}" dt="2025-09-09T09:47:12.843" v="99" actId="20577"/>
          <ac:spMkLst>
            <pc:docMk/>
            <pc:sldMk cId="3449509541" sldId="759"/>
            <ac:spMk id="7" creationId="{3F8FC376-AF78-AC83-F8B5-4B0588E0AA27}"/>
          </ac:spMkLst>
        </pc:spChg>
      </pc:sldChg>
      <pc:sldChg chg="modNotes">
        <pc:chgData name="Olivia Hjulsager Mathiesen" userId="S::olivia.hjulsager.mathiesen_regionh.dk#ext#@kiap.onmicrosoft.com::f3e3b050-e171-4ff5-93b8-439915b612bc" providerId="AD" clId="Web-{231FEA81-B72C-B6FA-02E8-46D890742341}" dt="2025-09-09T09:42:07.359" v="82"/>
        <pc:sldMkLst>
          <pc:docMk/>
          <pc:sldMk cId="28428274" sldId="760"/>
        </pc:sldMkLst>
      </pc:sldChg>
    </pc:docChg>
  </pc:docChgLst>
  <pc:docChgLst>
    <pc:chgData name="Louise Søegaard" userId="7d5b8e60-711e-4f6b-83e9-81a9c3611b85" providerId="ADAL" clId="{8145041C-0054-429D-9A8C-E99FAC40EC9B}"/>
    <pc:docChg chg="modSld">
      <pc:chgData name="Louise Søegaard" userId="7d5b8e60-711e-4f6b-83e9-81a9c3611b85" providerId="ADAL" clId="{8145041C-0054-429D-9A8C-E99FAC40EC9B}" dt="2025-09-09T08:55:19.531" v="76" actId="20577"/>
      <pc:docMkLst>
        <pc:docMk/>
      </pc:docMkLst>
      <pc:sldChg chg="modSp mod">
        <pc:chgData name="Louise Søegaard" userId="7d5b8e60-711e-4f6b-83e9-81a9c3611b85" providerId="ADAL" clId="{8145041C-0054-429D-9A8C-E99FAC40EC9B}" dt="2025-09-09T08:54:26.944" v="74" actId="20577"/>
        <pc:sldMkLst>
          <pc:docMk/>
          <pc:sldMk cId="902838827" sldId="711"/>
        </pc:sldMkLst>
        <pc:spChg chg="mod">
          <ac:chgData name="Louise Søegaard" userId="7d5b8e60-711e-4f6b-83e9-81a9c3611b85" providerId="ADAL" clId="{8145041C-0054-429D-9A8C-E99FAC40EC9B}" dt="2025-09-09T08:54:26.944" v="74" actId="20577"/>
          <ac:spMkLst>
            <pc:docMk/>
            <pc:sldMk cId="902838827" sldId="711"/>
            <ac:spMk id="3" creationId="{EBA0D5B9-C128-8175-C668-75F9DB2AA911}"/>
          </ac:spMkLst>
        </pc:spChg>
      </pc:sldChg>
      <pc:sldChg chg="modNotesTx">
        <pc:chgData name="Louise Søegaard" userId="7d5b8e60-711e-4f6b-83e9-81a9c3611b85" providerId="ADAL" clId="{8145041C-0054-429D-9A8C-E99FAC40EC9B}" dt="2025-09-09T08:42:49.105" v="39" actId="255"/>
        <pc:sldMkLst>
          <pc:docMk/>
          <pc:sldMk cId="243558656" sldId="716"/>
        </pc:sldMkLst>
      </pc:sldChg>
      <pc:sldChg chg="modNotesTx">
        <pc:chgData name="Louise Søegaard" userId="7d5b8e60-711e-4f6b-83e9-81a9c3611b85" providerId="ADAL" clId="{8145041C-0054-429D-9A8C-E99FAC40EC9B}" dt="2025-09-09T08:43:02.219" v="43" actId="20577"/>
        <pc:sldMkLst>
          <pc:docMk/>
          <pc:sldMk cId="536562540" sldId="718"/>
        </pc:sldMkLst>
      </pc:sldChg>
      <pc:sldChg chg="modNotesTx">
        <pc:chgData name="Louise Søegaard" userId="7d5b8e60-711e-4f6b-83e9-81a9c3611b85" providerId="ADAL" clId="{8145041C-0054-429D-9A8C-E99FAC40EC9B}" dt="2025-09-09T08:43:17.624" v="45" actId="2711"/>
        <pc:sldMkLst>
          <pc:docMk/>
          <pc:sldMk cId="3075001161" sldId="719"/>
        </pc:sldMkLst>
      </pc:sldChg>
      <pc:sldChg chg="modNotesTx">
        <pc:chgData name="Louise Søegaard" userId="7d5b8e60-711e-4f6b-83e9-81a9c3611b85" providerId="ADAL" clId="{8145041C-0054-429D-9A8C-E99FAC40EC9B}" dt="2025-09-09T08:43:36.821" v="49" actId="255"/>
        <pc:sldMkLst>
          <pc:docMk/>
          <pc:sldMk cId="825471381" sldId="720"/>
        </pc:sldMkLst>
      </pc:sldChg>
      <pc:sldChg chg="modNotesTx">
        <pc:chgData name="Louise Søegaard" userId="7d5b8e60-711e-4f6b-83e9-81a9c3611b85" providerId="ADAL" clId="{8145041C-0054-429D-9A8C-E99FAC40EC9B}" dt="2025-09-09T08:43:49.290" v="51" actId="255"/>
        <pc:sldMkLst>
          <pc:docMk/>
          <pc:sldMk cId="343279023" sldId="721"/>
        </pc:sldMkLst>
      </pc:sldChg>
      <pc:sldChg chg="modNotesTx">
        <pc:chgData name="Louise Søegaard" userId="7d5b8e60-711e-4f6b-83e9-81a9c3611b85" providerId="ADAL" clId="{8145041C-0054-429D-9A8C-E99FAC40EC9B}" dt="2025-09-09T08:43:27.736" v="47" actId="255"/>
        <pc:sldMkLst>
          <pc:docMk/>
          <pc:sldMk cId="704848761" sldId="722"/>
        </pc:sldMkLst>
      </pc:sldChg>
      <pc:sldChg chg="modNotesTx">
        <pc:chgData name="Louise Søegaard" userId="7d5b8e60-711e-4f6b-83e9-81a9c3611b85" providerId="ADAL" clId="{8145041C-0054-429D-9A8C-E99FAC40EC9B}" dt="2025-09-09T08:42:04.399" v="36" actId="255"/>
        <pc:sldMkLst>
          <pc:docMk/>
          <pc:sldMk cId="2339329989" sldId="723"/>
        </pc:sldMkLst>
      </pc:sldChg>
      <pc:sldChg chg="modNotesTx">
        <pc:chgData name="Louise Søegaard" userId="7d5b8e60-711e-4f6b-83e9-81a9c3611b85" providerId="ADAL" clId="{8145041C-0054-429D-9A8C-E99FAC40EC9B}" dt="2025-09-09T08:44:02.422" v="54" actId="255"/>
        <pc:sldMkLst>
          <pc:docMk/>
          <pc:sldMk cId="2353592306" sldId="724"/>
        </pc:sldMkLst>
      </pc:sldChg>
      <pc:sldChg chg="modNotesTx">
        <pc:chgData name="Louise Søegaard" userId="7d5b8e60-711e-4f6b-83e9-81a9c3611b85" providerId="ADAL" clId="{8145041C-0054-429D-9A8C-E99FAC40EC9B}" dt="2025-09-09T08:44:14.811" v="56" actId="255"/>
        <pc:sldMkLst>
          <pc:docMk/>
          <pc:sldMk cId="1455200949" sldId="725"/>
        </pc:sldMkLst>
      </pc:sldChg>
      <pc:sldChg chg="modNotesTx">
        <pc:chgData name="Louise Søegaard" userId="7d5b8e60-711e-4f6b-83e9-81a9c3611b85" providerId="ADAL" clId="{8145041C-0054-429D-9A8C-E99FAC40EC9B}" dt="2025-09-09T08:46:10.811" v="58" actId="2711"/>
        <pc:sldMkLst>
          <pc:docMk/>
          <pc:sldMk cId="3591761479" sldId="726"/>
        </pc:sldMkLst>
      </pc:sldChg>
      <pc:sldChg chg="modNotesTx">
        <pc:chgData name="Louise Søegaard" userId="7d5b8e60-711e-4f6b-83e9-81a9c3611b85" providerId="ADAL" clId="{8145041C-0054-429D-9A8C-E99FAC40EC9B}" dt="2025-09-09T08:46:23.121" v="61" actId="255"/>
        <pc:sldMkLst>
          <pc:docMk/>
          <pc:sldMk cId="2805321745" sldId="727"/>
        </pc:sldMkLst>
      </pc:sldChg>
      <pc:sldChg chg="modNotesTx">
        <pc:chgData name="Louise Søegaard" userId="7d5b8e60-711e-4f6b-83e9-81a9c3611b85" providerId="ADAL" clId="{8145041C-0054-429D-9A8C-E99FAC40EC9B}" dt="2025-09-09T08:53:59.749" v="70" actId="20577"/>
        <pc:sldMkLst>
          <pc:docMk/>
          <pc:sldMk cId="2423429460" sldId="732"/>
        </pc:sldMkLst>
      </pc:sldChg>
      <pc:sldChg chg="modSp mod modNotesTx">
        <pc:chgData name="Louise Søegaard" userId="7d5b8e60-711e-4f6b-83e9-81a9c3611b85" providerId="ADAL" clId="{8145041C-0054-429D-9A8C-E99FAC40EC9B}" dt="2025-09-09T08:55:19.531" v="76" actId="20577"/>
        <pc:sldMkLst>
          <pc:docMk/>
          <pc:sldMk cId="2830322702" sldId="733"/>
        </pc:sldMkLst>
        <pc:spChg chg="mod">
          <ac:chgData name="Louise Søegaard" userId="7d5b8e60-711e-4f6b-83e9-81a9c3611b85" providerId="ADAL" clId="{8145041C-0054-429D-9A8C-E99FAC40EC9B}" dt="2025-09-09T08:55:19.531" v="76" actId="20577"/>
          <ac:spMkLst>
            <pc:docMk/>
            <pc:sldMk cId="2830322702" sldId="733"/>
            <ac:spMk id="6" creationId="{94255070-391E-1A18-5F04-D21785CD1A91}"/>
          </ac:spMkLst>
        </pc:spChg>
      </pc:sldChg>
      <pc:sldChg chg="modNotesTx">
        <pc:chgData name="Louise Søegaard" userId="7d5b8e60-711e-4f6b-83e9-81a9c3611b85" providerId="ADAL" clId="{8145041C-0054-429D-9A8C-E99FAC40EC9B}" dt="2025-09-09T08:47:29.283" v="66" actId="255"/>
        <pc:sldMkLst>
          <pc:docMk/>
          <pc:sldMk cId="1329183322" sldId="736"/>
        </pc:sldMkLst>
      </pc:sldChg>
      <pc:sldChg chg="modSp mod">
        <pc:chgData name="Louise Søegaard" userId="7d5b8e60-711e-4f6b-83e9-81a9c3611b85" providerId="ADAL" clId="{8145041C-0054-429D-9A8C-E99FAC40EC9B}" dt="2025-09-09T08:51:26.943" v="69" actId="255"/>
        <pc:sldMkLst>
          <pc:docMk/>
          <pc:sldMk cId="261769587" sldId="739"/>
        </pc:sldMkLst>
        <pc:spChg chg="mod">
          <ac:chgData name="Louise Søegaard" userId="7d5b8e60-711e-4f6b-83e9-81a9c3611b85" providerId="ADAL" clId="{8145041C-0054-429D-9A8C-E99FAC40EC9B}" dt="2025-09-09T08:51:26.943" v="69" actId="255"/>
          <ac:spMkLst>
            <pc:docMk/>
            <pc:sldMk cId="261769587" sldId="739"/>
            <ac:spMk id="4" creationId="{126F173E-2C25-3A44-0D7D-DFC24C301887}"/>
          </ac:spMkLst>
        </pc:spChg>
      </pc:sldChg>
      <pc:sldChg chg="modNotesTx">
        <pc:chgData name="Louise Søegaard" userId="7d5b8e60-711e-4f6b-83e9-81a9c3611b85" providerId="ADAL" clId="{8145041C-0054-429D-9A8C-E99FAC40EC9B}" dt="2025-09-09T08:48:00.863" v="68" actId="255"/>
        <pc:sldMkLst>
          <pc:docMk/>
          <pc:sldMk cId="3863180790" sldId="750"/>
        </pc:sldMkLst>
      </pc:sldChg>
      <pc:sldChg chg="modNotesTx">
        <pc:chgData name="Louise Søegaard" userId="7d5b8e60-711e-4f6b-83e9-81a9c3611b85" providerId="ADAL" clId="{8145041C-0054-429D-9A8C-E99FAC40EC9B}" dt="2025-09-09T08:47:43.873" v="67" actId="2711"/>
        <pc:sldMkLst>
          <pc:docMk/>
          <pc:sldMk cId="28428274" sldId="760"/>
        </pc:sldMkLst>
      </pc:sldChg>
      <pc:sldChg chg="modNotesTx">
        <pc:chgData name="Louise Søegaard" userId="7d5b8e60-711e-4f6b-83e9-81a9c3611b85" providerId="ADAL" clId="{8145041C-0054-429D-9A8C-E99FAC40EC9B}" dt="2025-09-09T08:40:16.786" v="33" actId="20577"/>
        <pc:sldMkLst>
          <pc:docMk/>
          <pc:sldMk cId="1871162222" sldId="76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AntipsykotikaogDemens/Shared%20Documents/General/Antipsykotika%20og%20Demens/Projektet/Produkter/Klyngepakke/00.%20Baggrundsdokumenter/M&#248;de%201/V3_Skabelon_datatr&#230;k_15-07_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AntipsykotikaogDemens/Shared%20Documents/General/Antipsykotika%20og%20Demens/Projektet/Produkter/Klyngepakke/00.%20Baggrundsdokumenter/M&#248;de%201/Data/V3_Skabelon_datatr&#230;k_15-07_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AntipsykotikaogDemens/Shared%20Documents/General/Antipsykotika%20og%20Demens/Projektet/Produkter/Klyngepakke/00.%20Baggrundsdokumenter/M&#248;de%201/V3_Skabelon_datatr&#230;k_15-07_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AntipsykotikaogDemens/Shared%20Documents/General/Antipsykotika%20og%20Demens/Projektet/Produkter/Klyngepakke/00.%20Baggrundsdokumenter/M&#248;de%201/V3_Skabelon_datatr&#230;k_15-07_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AntipsykotikaogDemens/Shared%20Documents/General/Antipsykotika%20og%20Demens/Projektet/Produkter/Klyngepakke/00.%20Baggrundsdokumenter/M&#248;de%201/V3_Skabelon_datatr&#230;k_15-07_202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sz="2000" b="1"/>
              <a:t>National</a:t>
            </a:r>
            <a:r>
              <a:rPr lang="da-DK" sz="2000" b="1" baseline="0"/>
              <a:t> udvikling i forbrug af antipsykotika blandt patienter (65+) med demens</a:t>
            </a:r>
            <a:endParaRPr lang="da-DK" sz="2000" b="1"/>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autoTitleDeleted val="0"/>
    <c:plotArea>
      <c:layout>
        <c:manualLayout>
          <c:layoutTarget val="inner"/>
          <c:xMode val="edge"/>
          <c:yMode val="edge"/>
          <c:x val="6.6532476486788783E-2"/>
          <c:y val="0.200363209015118"/>
          <c:w val="0.92726092592592591"/>
          <c:h val="0.61749629629629632"/>
        </c:manualLayout>
      </c:layout>
      <c:lineChart>
        <c:grouping val="standard"/>
        <c:varyColors val="0"/>
        <c:ser>
          <c:idx val="0"/>
          <c:order val="0"/>
          <c:tx>
            <c:strRef>
              <c:f>'National udvikling'!$B$2</c:f>
              <c:strCache>
                <c:ptCount val="1"/>
                <c:pt idx="0">
                  <c:v>Andel i behandling med antipsykotika</c:v>
                </c:pt>
              </c:strCache>
            </c:strRef>
          </c:tx>
          <c:spPr>
            <a:ln w="28575" cap="rnd">
              <a:solidFill>
                <a:srgbClr val="FFC17A"/>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'National udvikling'!$A$3:$A$13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'National udvikling'!$B$3:$B$13</c:f>
              <c:numCache>
                <c:formatCode>0.0%</c:formatCode>
                <c:ptCount val="11"/>
                <c:pt idx="0">
                  <c:v>0.19500000000000001</c:v>
                </c:pt>
                <c:pt idx="1">
                  <c:v>0.191</c:v>
                </c:pt>
                <c:pt idx="2">
                  <c:v>0.18899999999999997</c:v>
                </c:pt>
                <c:pt idx="3">
                  <c:v>0.182</c:v>
                </c:pt>
                <c:pt idx="4">
                  <c:v>0.17899999999999999</c:v>
                </c:pt>
                <c:pt idx="5">
                  <c:v>0.17</c:v>
                </c:pt>
                <c:pt idx="6">
                  <c:v>0.17699999999999999</c:v>
                </c:pt>
                <c:pt idx="7">
                  <c:v>0.17699999999999999</c:v>
                </c:pt>
                <c:pt idx="8">
                  <c:v>0.17399999999999999</c:v>
                </c:pt>
                <c:pt idx="9">
                  <c:v>0.16399999999999998</c:v>
                </c:pt>
                <c:pt idx="10">
                  <c:v>0.152</c:v>
                </c:pt>
              </c:numCache>
            </c:numRef>
          </c:val>
          <c:smooth val="0"/>
          <c:extLst>
            <c:ext xmlns:c16="http://schemas.microsoft.com/office/drawing/2014/chart" uri="{C3380CC4-5D6E-409C-BE32-E72D297353CC}">
              <c16:uniqueId val="{00000000-D3F3-47F5-86CF-6924962AC7BD}"/>
            </c:ext>
          </c:extLst>
        </c:ser>
        <c:ser>
          <c:idx val="1"/>
          <c:order val="1"/>
          <c:tx>
            <c:strRef>
              <c:f>'National udvikling'!$C$2</c:f>
              <c:strCache>
                <c:ptCount val="1"/>
                <c:pt idx="0">
                  <c:v>Målsætning</c:v>
                </c:pt>
              </c:strCache>
            </c:strRef>
          </c:tx>
          <c:spPr>
            <a:ln w="28575" cap="rnd">
              <a:solidFill>
                <a:schemeClr val="tx1"/>
              </a:solidFill>
              <a:round/>
            </a:ln>
            <a:effectLst/>
          </c:spPr>
          <c:marker>
            <c:symbol val="none"/>
          </c:marker>
          <c:dPt>
            <c:idx val="7"/>
            <c:marker>
              <c:symbol val="none"/>
            </c:marker>
            <c:bubble3D val="0"/>
            <c:extLst>
              <c:ext xmlns:c16="http://schemas.microsoft.com/office/drawing/2014/chart" uri="{C3380CC4-5D6E-409C-BE32-E72D297353CC}">
                <c16:uniqueId val="{00000001-D3F3-47F5-86CF-6924962AC7BD}"/>
              </c:ext>
            </c:extLst>
          </c:dPt>
          <c:cat>
            <c:numRef>
              <c:f>'National udvikling'!$A$3:$A$13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'National udvikling'!$C$3:$C$13</c:f>
              <c:numCache>
                <c:formatCode>0.0%</c:formatCode>
                <c:ptCount val="11"/>
                <c:pt idx="0">
                  <c:v>0.1</c:v>
                </c:pt>
                <c:pt idx="1">
                  <c:v>0.1</c:v>
                </c:pt>
                <c:pt idx="2">
                  <c:v>0.1</c:v>
                </c:pt>
                <c:pt idx="3">
                  <c:v>0.1</c:v>
                </c:pt>
                <c:pt idx="4">
                  <c:v>0.1</c:v>
                </c:pt>
                <c:pt idx="5">
                  <c:v>0.1</c:v>
                </c:pt>
                <c:pt idx="6">
                  <c:v>0.1</c:v>
                </c:pt>
                <c:pt idx="7">
                  <c:v>0.1</c:v>
                </c:pt>
                <c:pt idx="8">
                  <c:v>0.1</c:v>
                </c:pt>
                <c:pt idx="9">
                  <c:v>0.1</c:v>
                </c:pt>
                <c:pt idx="10">
                  <c:v>0.1</c:v>
                </c:pt>
              </c:numCache>
            </c:numRef>
          </c:val>
          <c:smooth val="0"/>
          <c:extLst>
            <c:ext xmlns:c16="http://schemas.microsoft.com/office/drawing/2014/chart" uri="{C3380CC4-5D6E-409C-BE32-E72D297353CC}">
              <c16:uniqueId val="{00000002-D3F3-47F5-86CF-6924962AC7BD}"/>
            </c:ext>
          </c:extLst>
        </c:ser>
        <c:dLbls>
          <c:showLegendKey val="0"/>
          <c:showVal val="0"/>
          <c:showCatName val="0"/>
          <c:showSerName val="0"/>
          <c:showPercent val="0"/>
          <c:showBubbleSize val="0"/>
        </c:dLbls>
        <c:smooth val="0"/>
        <c:axId val="1534195984"/>
        <c:axId val="1534205584"/>
      </c:lineChart>
      <c:catAx>
        <c:axId val="153419598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534205584"/>
        <c:crosses val="autoZero"/>
        <c:auto val="1"/>
        <c:lblAlgn val="ctr"/>
        <c:lblOffset val="100"/>
        <c:noMultiLvlLbl val="0"/>
      </c:catAx>
      <c:valAx>
        <c:axId val="1534205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534195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err="1"/>
              <a:t>Opstart</a:t>
            </a:r>
            <a:r>
              <a:rPr lang="en-US" sz="2000" b="1"/>
              <a:t> </a:t>
            </a:r>
            <a:r>
              <a:rPr lang="en-US" sz="2000" b="1" err="1"/>
              <a:t>af</a:t>
            </a:r>
            <a:r>
              <a:rPr lang="en-US" sz="2000" b="1"/>
              <a:t> </a:t>
            </a:r>
            <a:r>
              <a:rPr lang="en-US" sz="2000" b="1" err="1"/>
              <a:t>antipyskotika</a:t>
            </a:r>
            <a:r>
              <a:rPr lang="en-US" sz="2000" b="1"/>
              <a:t> </a:t>
            </a:r>
            <a:r>
              <a:rPr lang="en-US" sz="2000" b="1" err="1"/>
              <a:t>blandt</a:t>
            </a:r>
            <a:r>
              <a:rPr lang="en-US" sz="2000" b="1"/>
              <a:t> </a:t>
            </a:r>
            <a:r>
              <a:rPr lang="en-US" sz="2000" b="1" err="1"/>
              <a:t>patienter</a:t>
            </a:r>
            <a:r>
              <a:rPr lang="en-US" sz="2000" b="1"/>
              <a:t> med </a:t>
            </a:r>
            <a:r>
              <a:rPr lang="en-US" sz="2000" b="1" err="1"/>
              <a:t>demens</a:t>
            </a:r>
            <a:r>
              <a:rPr lang="en-US" sz="2000" b="1"/>
              <a:t> (65+) </a:t>
            </a:r>
            <a:br>
              <a:rPr lang="en-US" sz="2000" b="1"/>
            </a:br>
            <a:r>
              <a:rPr lang="en-US" sz="2000" b="1" err="1"/>
              <a:t>i</a:t>
            </a:r>
            <a:r>
              <a:rPr lang="en-US" sz="2000" b="1" baseline="0"/>
              <a:t> </a:t>
            </a:r>
            <a:r>
              <a:rPr lang="en-US" sz="2000" b="1"/>
              <a:t>region </a:t>
            </a:r>
            <a:r>
              <a:rPr lang="en-US" sz="2000" b="1">
                <a:solidFill>
                  <a:srgbClr val="FF0000"/>
                </a:solidFill>
              </a:rPr>
              <a:t>[region]</a:t>
            </a:r>
            <a:endParaRPr lang="en-US" sz="2000" b="1">
              <a:solidFill>
                <a:srgbClr val="FF0000"/>
              </a:solidFill>
              <a:highlight>
                <a:srgbClr val="FF0000"/>
              </a:highlight>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4584047888691149"/>
          <c:y val="0.15034097795832363"/>
          <c:w val="0.72479515566135855"/>
          <c:h val="0.74126731009273106"/>
        </c:manualLayout>
      </c:layout>
      <c:barChart>
        <c:barDir val="bar"/>
        <c:grouping val="clustered"/>
        <c:varyColors val="0"/>
        <c:ser>
          <c:idx val="0"/>
          <c:order val="0"/>
          <c:tx>
            <c:strRef>
              <c:f>'Opstartende læge'!$B$2</c:f>
              <c:strCache>
                <c:ptCount val="1"/>
                <c:pt idx="0">
                  <c:v>xOpstart af antipyskotika blandt patienter med demens i region xxx</c:v>
                </c:pt>
              </c:strCache>
            </c:strRef>
          </c:tx>
          <c:spPr>
            <a:solidFill>
              <a:srgbClr val="297A77"/>
            </a:solidFill>
            <a:ln>
              <a:noFill/>
            </a:ln>
            <a:effectLst/>
          </c:spPr>
          <c:invertIfNegative val="0"/>
          <c:dPt>
            <c:idx val="0"/>
            <c:invertIfNegative val="0"/>
            <c:bubble3D val="0"/>
            <c:spPr>
              <a:solidFill>
                <a:srgbClr val="7BCDC4"/>
              </a:solidFill>
              <a:ln>
                <a:noFill/>
              </a:ln>
              <a:effectLst/>
            </c:spPr>
            <c:extLst>
              <c:ext xmlns:c16="http://schemas.microsoft.com/office/drawing/2014/chart" uri="{C3380CC4-5D6E-409C-BE32-E72D297353CC}">
                <c16:uniqueId val="{00000001-2436-40A5-88A4-F66C1E94272C}"/>
              </c:ext>
            </c:extLst>
          </c:dPt>
          <c:dPt>
            <c:idx val="1"/>
            <c:invertIfNegative val="0"/>
            <c:bubble3D val="0"/>
            <c:spPr>
              <a:solidFill>
                <a:srgbClr val="7BCDC4"/>
              </a:solidFill>
              <a:ln>
                <a:noFill/>
              </a:ln>
              <a:effectLst/>
            </c:spPr>
            <c:extLst>
              <c:ext xmlns:c16="http://schemas.microsoft.com/office/drawing/2014/chart" uri="{C3380CC4-5D6E-409C-BE32-E72D297353CC}">
                <c16:uniqueId val="{00000003-2436-40A5-88A4-F66C1E94272C}"/>
              </c:ext>
            </c:extLst>
          </c:dPt>
          <c:dPt>
            <c:idx val="2"/>
            <c:invertIfNegative val="0"/>
            <c:bubble3D val="0"/>
            <c:spPr>
              <a:solidFill>
                <a:srgbClr val="7BCDC4"/>
              </a:solidFill>
              <a:ln>
                <a:noFill/>
              </a:ln>
              <a:effectLst/>
            </c:spPr>
            <c:extLst>
              <c:ext xmlns:c16="http://schemas.microsoft.com/office/drawing/2014/chart" uri="{C3380CC4-5D6E-409C-BE32-E72D297353CC}">
                <c16:uniqueId val="{00000005-2436-40A5-88A4-F66C1E94272C}"/>
              </c:ext>
            </c:extLst>
          </c:dPt>
          <c:dPt>
            <c:idx val="3"/>
            <c:invertIfNegative val="0"/>
            <c:bubble3D val="0"/>
            <c:spPr>
              <a:solidFill>
                <a:srgbClr val="297A77"/>
              </a:solidFill>
              <a:ln>
                <a:noFill/>
              </a:ln>
              <a:effectLst/>
            </c:spPr>
            <c:extLst>
              <c:ext xmlns:c16="http://schemas.microsoft.com/office/drawing/2014/chart" uri="{C3380CC4-5D6E-409C-BE32-E72D297353CC}">
                <c16:uniqueId val="{00000007-2436-40A5-88A4-F66C1E94272C}"/>
              </c:ext>
            </c:extLst>
          </c:dPt>
          <c:dPt>
            <c:idx val="4"/>
            <c:invertIfNegative val="0"/>
            <c:bubble3D val="0"/>
            <c:spPr>
              <a:solidFill>
                <a:srgbClr val="7BCDC4"/>
              </a:solidFill>
              <a:ln>
                <a:noFill/>
              </a:ln>
              <a:effectLst/>
            </c:spPr>
            <c:extLst>
              <c:ext xmlns:c16="http://schemas.microsoft.com/office/drawing/2014/chart" uri="{C3380CC4-5D6E-409C-BE32-E72D297353CC}">
                <c16:uniqueId val="{00000009-2436-40A5-88A4-F66C1E94272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'Opstartende læge'!$A$3:$A$7</c:f>
              <c:strCache>
                <c:ptCount val="5"/>
                <c:pt idx="0">
                  <c:v>Øvrigt/ukendt</c:v>
                </c:pt>
                <c:pt idx="1">
                  <c:v>Psykiatere og lignende</c:v>
                </c:pt>
                <c:pt idx="2">
                  <c:v>Andre praktiserende læger</c:v>
                </c:pt>
                <c:pt idx="3">
                  <c:v>Egen læge</c:v>
                </c:pt>
                <c:pt idx="4">
                  <c:v>Hospitalslæge</c:v>
                </c:pt>
              </c:strCache>
            </c:strRef>
          </c:cat>
          <c:val>
            <c:numRef>
              <c:f>'Opstartende læge'!$B$3:$B$7</c:f>
              <c:numCache>
                <c:formatCode>0%</c:formatCode>
                <c:ptCount val="5"/>
                <c:pt idx="0">
                  <c:v>1.0731707317073172E-2</c:v>
                </c:pt>
                <c:pt idx="1">
                  <c:v>1.5609756097560976E-2</c:v>
                </c:pt>
                <c:pt idx="2">
                  <c:v>4.9756097560975612E-2</c:v>
                </c:pt>
                <c:pt idx="3">
                  <c:v>0.40390243902439027</c:v>
                </c:pt>
                <c:pt idx="4">
                  <c:v>0.52</c:v>
                </c:pt>
              </c:numCache>
            </c:numRef>
          </c:val>
          <c:extLst>
            <c:ext xmlns:c16="http://schemas.microsoft.com/office/drawing/2014/chart" uri="{C3380CC4-5D6E-409C-BE32-E72D297353CC}">
              <c16:uniqueId val="{0000000A-2436-40A5-88A4-F66C1E94272C}"/>
            </c:ext>
          </c:extLst>
        </c:ser>
        <c:dLbls>
          <c:dLblPos val="outEnd"/>
          <c:showLegendKey val="0"/>
          <c:showVal val="1"/>
          <c:showCatName val="0"/>
          <c:showSerName val="0"/>
          <c:showPercent val="0"/>
          <c:showBubbleSize val="0"/>
        </c:dLbls>
        <c:gapWidth val="10"/>
        <c:axId val="96581119"/>
        <c:axId val="96600319"/>
      </c:barChart>
      <c:catAx>
        <c:axId val="96581119"/>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Opstartende læge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96600319"/>
        <c:crosses val="autoZero"/>
        <c:auto val="1"/>
        <c:lblAlgn val="ctr"/>
        <c:lblOffset val="100"/>
        <c:noMultiLvlLbl val="0"/>
      </c:catAx>
      <c:valAx>
        <c:axId val="966003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96581119"/>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Patienter (65+) pr. 1000 sikrede med demens, der får antipsykotika i klyngen, regionalt og nationalt</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autoTitleDeleted val="0"/>
    <c:plotArea>
      <c:layout/>
      <c:barChart>
        <c:barDir val="col"/>
        <c:grouping val="clustered"/>
        <c:varyColors val="0"/>
        <c:ser>
          <c:idx val="0"/>
          <c:order val="0"/>
          <c:tx>
            <c:strRef>
              <c:f>'Klyngens egne data MP1'!$B$2</c:f>
              <c:strCache>
                <c:ptCount val="1"/>
                <c:pt idx="0">
                  <c:v>Patienter pr. 1000 sikrede med demens, der får antipsykotika i klyngen, regionalt og nationalt</c:v>
                </c:pt>
              </c:strCache>
            </c:strRef>
          </c:tx>
          <c:spPr>
            <a:solidFill>
              <a:srgbClr val="7BCDC4"/>
            </a:solidFill>
            <a:ln>
              <a:noFill/>
            </a:ln>
            <a:effectLst/>
          </c:spPr>
          <c:invertIfNegative val="0"/>
          <c:dPt>
            <c:idx val="0"/>
            <c:invertIfNegative val="0"/>
            <c:bubble3D val="0"/>
            <c:spPr>
              <a:solidFill>
                <a:srgbClr val="1F4242"/>
              </a:solidFill>
              <a:ln>
                <a:noFill/>
              </a:ln>
              <a:effectLst/>
            </c:spPr>
            <c:extLst>
              <c:ext xmlns:c16="http://schemas.microsoft.com/office/drawing/2014/chart" uri="{C3380CC4-5D6E-409C-BE32-E72D297353CC}">
                <c16:uniqueId val="{00000001-A563-4C4A-9728-66ABC6C36663}"/>
              </c:ext>
            </c:extLst>
          </c:dPt>
          <c:dPt>
            <c:idx val="1"/>
            <c:invertIfNegative val="0"/>
            <c:bubble3D val="0"/>
            <c:spPr>
              <a:solidFill>
                <a:srgbClr val="616262"/>
              </a:solidFill>
              <a:ln>
                <a:noFill/>
              </a:ln>
              <a:effectLst/>
            </c:spPr>
            <c:extLst>
              <c:ext xmlns:c16="http://schemas.microsoft.com/office/drawing/2014/chart" uri="{C3380CC4-5D6E-409C-BE32-E72D297353CC}">
                <c16:uniqueId val="{00000003-A563-4C4A-9728-66ABC6C36663}"/>
              </c:ext>
            </c:extLst>
          </c:dPt>
          <c:dPt>
            <c:idx val="2"/>
            <c:invertIfNegative val="0"/>
            <c:bubble3D val="0"/>
            <c:spPr>
              <a:solidFill>
                <a:srgbClr val="FFC17A"/>
              </a:solidFill>
              <a:ln>
                <a:noFill/>
              </a:ln>
              <a:effectLst/>
            </c:spPr>
            <c:extLst>
              <c:ext xmlns:c16="http://schemas.microsoft.com/office/drawing/2014/chart" uri="{C3380CC4-5D6E-409C-BE32-E72D297353CC}">
                <c16:uniqueId val="{00000005-A563-4C4A-9728-66ABC6C3666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'Klyngens egne data MP1'!$A$3:$A$5</c:f>
              <c:strCache>
                <c:ptCount val="3"/>
                <c:pt idx="0">
                  <c:v>Klynge</c:v>
                </c:pt>
                <c:pt idx="1">
                  <c:v>Regionalt</c:v>
                </c:pt>
                <c:pt idx="2">
                  <c:v>Nationalt</c:v>
                </c:pt>
              </c:strCache>
            </c:strRef>
          </c:cat>
          <c:val>
            <c:numRef>
              <c:f>'Klyngens egne data MP1'!$B$3:$B$5</c:f>
              <c:numCache>
                <c:formatCode>General</c:formatCode>
                <c:ptCount val="3"/>
                <c:pt idx="0">
                  <c:v>191</c:v>
                </c:pt>
                <c:pt idx="1">
                  <c:v>157</c:v>
                </c:pt>
                <c:pt idx="2">
                  <c:v>165</c:v>
                </c:pt>
              </c:numCache>
            </c:numRef>
          </c:val>
          <c:extLst>
            <c:ext xmlns:c16="http://schemas.microsoft.com/office/drawing/2014/chart" uri="{C3380CC4-5D6E-409C-BE32-E72D297353CC}">
              <c16:uniqueId val="{00000006-A563-4C4A-9728-66ABC6C36663}"/>
            </c:ext>
          </c:extLst>
        </c:ser>
        <c:dLbls>
          <c:dLblPos val="outEnd"/>
          <c:showLegendKey val="0"/>
          <c:showVal val="1"/>
          <c:showCatName val="0"/>
          <c:showSerName val="0"/>
          <c:showPercent val="0"/>
          <c:showBubbleSize val="0"/>
        </c:dLbls>
        <c:gapWidth val="10"/>
        <c:overlap val="-27"/>
        <c:axId val="96611839"/>
        <c:axId val="96611359"/>
      </c:barChart>
      <c:catAx>
        <c:axId val="9661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96611359"/>
        <c:crosses val="autoZero"/>
        <c:auto val="1"/>
        <c:lblAlgn val="ctr"/>
        <c:lblOffset val="100"/>
        <c:noMultiLvlLbl val="0"/>
      </c:catAx>
      <c:valAx>
        <c:axId val="96611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a:t>Antal patienter pr. 1000 sikrede </a:t>
                </a:r>
              </a:p>
              <a:p>
                <a:pPr algn="ctr" rtl="0">
                  <a:defRPr sz="1400"/>
                </a:pPr>
                <a:endParaRPr lang="da-DK" sz="1400"/>
              </a:p>
            </c:rich>
          </c:tx>
          <c:overlay val="0"/>
          <c:spPr>
            <a:noFill/>
            <a:ln>
              <a:noFill/>
            </a:ln>
            <a:effectLst/>
          </c:spPr>
          <c:txPr>
            <a:bodyPr rot="-5400000" spcFirstLastPara="1" vertOverflow="ellipsis" vert="horz" wrap="square" anchor="ctr" anchorCtr="1"/>
            <a:lstStyle/>
            <a:p>
              <a:pPr algn="ct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9661183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sz="2000" b="1"/>
              <a:t>Brug af antipsykotika blandt patienter (65+) med demens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autoTitleDeleted val="0"/>
    <c:plotArea>
      <c:layout>
        <c:manualLayout>
          <c:layoutTarget val="inner"/>
          <c:xMode val="edge"/>
          <c:yMode val="edge"/>
          <c:x val="6.9853072355233706E-2"/>
          <c:y val="0.16890758134189354"/>
          <c:w val="0.91726686792259393"/>
          <c:h val="0.65614909047675651"/>
        </c:manualLayout>
      </c:layout>
      <c:barChart>
        <c:barDir val="col"/>
        <c:grouping val="clustered"/>
        <c:varyColors val="0"/>
        <c:ser>
          <c:idx val="0"/>
          <c:order val="0"/>
          <c:tx>
            <c:strRef>
              <c:f>'Klyngens egne data MP2'!$C$3</c:f>
              <c:strCache>
                <c:ptCount val="1"/>
                <c:pt idx="0">
                  <c:v>Patienter med demens</c:v>
                </c:pt>
              </c:strCache>
            </c:strRef>
          </c:tx>
          <c:spPr>
            <a:solidFill>
              <a:srgbClr val="7BCDC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'Klyngens egne data MP2'!$B$4:$B$9</c:f>
              <c:strCache>
                <c:ptCount val="6"/>
                <c:pt idx="0">
                  <c:v>a</c:v>
                </c:pt>
                <c:pt idx="1">
                  <c:v>b</c:v>
                </c:pt>
                <c:pt idx="2">
                  <c:v>c</c:v>
                </c:pt>
                <c:pt idx="3">
                  <c:v>d</c:v>
                </c:pt>
                <c:pt idx="4">
                  <c:v>e</c:v>
                </c:pt>
                <c:pt idx="5">
                  <c:v>f</c:v>
                </c:pt>
              </c:strCache>
            </c:strRef>
          </c:cat>
          <c:val>
            <c:numRef>
              <c:f>'Klyngens egne data MP2'!$C$4:$C$9</c:f>
              <c:numCache>
                <c:formatCode>General</c:formatCode>
                <c:ptCount val="6"/>
                <c:pt idx="0">
                  <c:v>107</c:v>
                </c:pt>
                <c:pt idx="1">
                  <c:v>76</c:v>
                </c:pt>
                <c:pt idx="2">
                  <c:v>73</c:v>
                </c:pt>
                <c:pt idx="3">
                  <c:v>71</c:v>
                </c:pt>
                <c:pt idx="4">
                  <c:v>34</c:v>
                </c:pt>
                <c:pt idx="5">
                  <c:v>10</c:v>
                </c:pt>
              </c:numCache>
            </c:numRef>
          </c:val>
          <c:extLst>
            <c:ext xmlns:c16="http://schemas.microsoft.com/office/drawing/2014/chart" uri="{C3380CC4-5D6E-409C-BE32-E72D297353CC}">
              <c16:uniqueId val="{00000000-4CDB-4310-A9D5-379B637B3594}"/>
            </c:ext>
          </c:extLst>
        </c:ser>
        <c:ser>
          <c:idx val="1"/>
          <c:order val="1"/>
          <c:tx>
            <c:strRef>
              <c:f>'Klyngens egne data MP2'!$D$3</c:f>
              <c:strCache>
                <c:ptCount val="1"/>
                <c:pt idx="0">
                  <c:v>Patienter med demens, der får antipsykotika</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'Klyngens egne data MP2'!$B$4:$B$9</c:f>
              <c:strCache>
                <c:ptCount val="6"/>
                <c:pt idx="0">
                  <c:v>a</c:v>
                </c:pt>
                <c:pt idx="1">
                  <c:v>b</c:v>
                </c:pt>
                <c:pt idx="2">
                  <c:v>c</c:v>
                </c:pt>
                <c:pt idx="3">
                  <c:v>d</c:v>
                </c:pt>
                <c:pt idx="4">
                  <c:v>e</c:v>
                </c:pt>
                <c:pt idx="5">
                  <c:v>f</c:v>
                </c:pt>
              </c:strCache>
            </c:strRef>
          </c:cat>
          <c:val>
            <c:numRef>
              <c:f>'Klyngens egne data MP2'!$D$4:$D$9</c:f>
              <c:numCache>
                <c:formatCode>General</c:formatCode>
                <c:ptCount val="6"/>
                <c:pt idx="0">
                  <c:v>18</c:v>
                </c:pt>
                <c:pt idx="1">
                  <c:v>17</c:v>
                </c:pt>
                <c:pt idx="2">
                  <c:v>11</c:v>
                </c:pt>
                <c:pt idx="3">
                  <c:v>16</c:v>
                </c:pt>
                <c:pt idx="4">
                  <c:v>9</c:v>
                </c:pt>
                <c:pt idx="5">
                  <c:v>1</c:v>
                </c:pt>
              </c:numCache>
            </c:numRef>
          </c:val>
          <c:extLst>
            <c:ext xmlns:c16="http://schemas.microsoft.com/office/drawing/2014/chart" uri="{C3380CC4-5D6E-409C-BE32-E72D297353CC}">
              <c16:uniqueId val="{00000001-4CDB-4310-A9D5-379B637B3594}"/>
            </c:ext>
          </c:extLst>
        </c:ser>
        <c:dLbls>
          <c:showLegendKey val="0"/>
          <c:showVal val="0"/>
          <c:showCatName val="0"/>
          <c:showSerName val="0"/>
          <c:showPercent val="0"/>
          <c:showBubbleSize val="0"/>
        </c:dLbls>
        <c:gapWidth val="10"/>
        <c:axId val="709153856"/>
        <c:axId val="709154336"/>
      </c:barChart>
      <c:catAx>
        <c:axId val="7091538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Pseudonymiserede ydernumre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709154336"/>
        <c:crosses val="autoZero"/>
        <c:auto val="1"/>
        <c:lblAlgn val="ctr"/>
        <c:lblOffset val="100"/>
        <c:noMultiLvlLbl val="0"/>
      </c:catAx>
      <c:valAx>
        <c:axId val="70915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Antal patienter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709153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sz="2000" b="1"/>
              <a:t>Plejehjemsbeboere (65+) med demens, der får antipsykotika</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autoTitleDeleted val="0"/>
    <c:plotArea>
      <c:layout>
        <c:manualLayout>
          <c:layoutTarget val="inner"/>
          <c:xMode val="edge"/>
          <c:yMode val="edge"/>
          <c:x val="6.24827222066991E-2"/>
          <c:y val="0.2300638888888889"/>
          <c:w val="0.92454471360580548"/>
          <c:h val="0.59464796296296296"/>
        </c:manualLayout>
      </c:layout>
      <c:barChart>
        <c:barDir val="col"/>
        <c:grouping val="clustered"/>
        <c:varyColors val="0"/>
        <c:ser>
          <c:idx val="0"/>
          <c:order val="0"/>
          <c:tx>
            <c:strRef>
              <c:f>'Klyngens egne data MP3'!$C$1</c:f>
              <c:strCache>
                <c:ptCount val="1"/>
                <c:pt idx="0">
                  <c:v>Patienter med demens, der får antipsykotika</c:v>
                </c:pt>
              </c:strCache>
            </c:strRef>
          </c:tx>
          <c:spPr>
            <a:solidFill>
              <a:srgbClr val="7BCDC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'Klyngens egne data MP3'!$B$2:$B$7</c:f>
              <c:strCache>
                <c:ptCount val="6"/>
                <c:pt idx="0">
                  <c:v>a</c:v>
                </c:pt>
                <c:pt idx="1">
                  <c:v>b</c:v>
                </c:pt>
                <c:pt idx="2">
                  <c:v>c</c:v>
                </c:pt>
                <c:pt idx="3">
                  <c:v>d</c:v>
                </c:pt>
                <c:pt idx="4">
                  <c:v>e</c:v>
                </c:pt>
                <c:pt idx="5">
                  <c:v>f</c:v>
                </c:pt>
              </c:strCache>
            </c:strRef>
          </c:cat>
          <c:val>
            <c:numRef>
              <c:f>'Klyngens egne data MP3'!$C$2:$C$7</c:f>
              <c:numCache>
                <c:formatCode>General</c:formatCode>
                <c:ptCount val="6"/>
                <c:pt idx="0">
                  <c:v>18</c:v>
                </c:pt>
                <c:pt idx="1">
                  <c:v>17</c:v>
                </c:pt>
                <c:pt idx="2">
                  <c:v>16</c:v>
                </c:pt>
                <c:pt idx="3">
                  <c:v>11</c:v>
                </c:pt>
                <c:pt idx="4">
                  <c:v>9</c:v>
                </c:pt>
                <c:pt idx="5">
                  <c:v>5</c:v>
                </c:pt>
              </c:numCache>
            </c:numRef>
          </c:val>
          <c:extLst>
            <c:ext xmlns:c16="http://schemas.microsoft.com/office/drawing/2014/chart" uri="{C3380CC4-5D6E-409C-BE32-E72D297353CC}">
              <c16:uniqueId val="{00000000-ECCF-4914-8570-1E3037ED1DE2}"/>
            </c:ext>
          </c:extLst>
        </c:ser>
        <c:ser>
          <c:idx val="1"/>
          <c:order val="1"/>
          <c:tx>
            <c:strRef>
              <c:f>'Klyngens egne data MP3'!$D$1</c:f>
              <c:strCache>
                <c:ptCount val="1"/>
                <c:pt idx="0">
                  <c:v>Patienter med demens på plejehjem, som får antipsykotika</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'Klyngens egne data MP3'!$B$2:$B$7</c:f>
              <c:strCache>
                <c:ptCount val="6"/>
                <c:pt idx="0">
                  <c:v>a</c:v>
                </c:pt>
                <c:pt idx="1">
                  <c:v>b</c:v>
                </c:pt>
                <c:pt idx="2">
                  <c:v>c</c:v>
                </c:pt>
                <c:pt idx="3">
                  <c:v>d</c:v>
                </c:pt>
                <c:pt idx="4">
                  <c:v>e</c:v>
                </c:pt>
                <c:pt idx="5">
                  <c:v>f</c:v>
                </c:pt>
              </c:strCache>
            </c:strRef>
          </c:cat>
          <c:val>
            <c:numRef>
              <c:f>'Klyngens egne data MP3'!$D$2:$D$7</c:f>
              <c:numCache>
                <c:formatCode>General</c:formatCode>
                <c:ptCount val="6"/>
                <c:pt idx="0">
                  <c:v>6</c:v>
                </c:pt>
                <c:pt idx="1">
                  <c:v>8</c:v>
                </c:pt>
                <c:pt idx="2">
                  <c:v>5</c:v>
                </c:pt>
                <c:pt idx="3">
                  <c:v>10</c:v>
                </c:pt>
                <c:pt idx="4">
                  <c:v>9</c:v>
                </c:pt>
                <c:pt idx="5">
                  <c:v>5</c:v>
                </c:pt>
              </c:numCache>
            </c:numRef>
          </c:val>
          <c:extLst>
            <c:ext xmlns:c16="http://schemas.microsoft.com/office/drawing/2014/chart" uri="{C3380CC4-5D6E-409C-BE32-E72D297353CC}">
              <c16:uniqueId val="{00000001-ECCF-4914-8570-1E3037ED1DE2}"/>
            </c:ext>
          </c:extLst>
        </c:ser>
        <c:dLbls>
          <c:dLblPos val="outEnd"/>
          <c:showLegendKey val="0"/>
          <c:showVal val="1"/>
          <c:showCatName val="0"/>
          <c:showSerName val="0"/>
          <c:showPercent val="0"/>
          <c:showBubbleSize val="0"/>
        </c:dLbls>
        <c:gapWidth val="10"/>
        <c:axId val="1117270544"/>
        <c:axId val="1117271504"/>
      </c:barChart>
      <c:catAx>
        <c:axId val="11172705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Pseudonymiserede ydernumre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117271504"/>
        <c:crosses val="autoZero"/>
        <c:auto val="1"/>
        <c:lblAlgn val="ctr"/>
        <c:lblOffset val="100"/>
        <c:noMultiLvlLbl val="0"/>
      </c:catAx>
      <c:valAx>
        <c:axId val="1117271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Antal patienter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117270544"/>
        <c:crosses val="autoZero"/>
        <c:crossBetween val="between"/>
      </c:valAx>
      <c:spPr>
        <a:noFill/>
        <a:ln>
          <a:noFill/>
        </a:ln>
        <a:effectLst/>
      </c:spPr>
    </c:plotArea>
    <c:legend>
      <c:legendPos val="t"/>
      <c:layout>
        <c:manualLayout>
          <c:xMode val="edge"/>
          <c:yMode val="edge"/>
          <c:x val="6.9127685185185195E-2"/>
          <c:y val="0.14346296296296296"/>
          <c:w val="0.92289277777777778"/>
          <c:h val="9.75248148148148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F7_CD9B56A5.xml><?xml version="1.0" encoding="utf-8"?>
<p188:cmLst xmlns:a="http://schemas.openxmlformats.org/drawingml/2006/main" xmlns:r="http://schemas.openxmlformats.org/officeDocument/2006/relationships" xmlns:p188="http://schemas.microsoft.com/office/powerpoint/2018/8/main">
  <p188:cm id="{CFB908AF-2743-4D12-A1B9-2586D8CF762C}" authorId="{96FE31E8-EA36-00DB-2232-520B283D4640}" status="resolved" created="2025-08-22T10:50:53.805" startDate="2025-08-22T10:50:53.805" dueDate="2025-08-22T10:50:53.805" assignedTo="{AD09D4E4-F3A5-2C68-702B-55C4C37CCC58}" complete="100000" title="@Kenneth Zimmermann hvad synes du? Bare ret til, hvis det er. Overvej om NVD alligevel skal stå i forbindelse med kvalitetssikring af indhold?">
    <pc:sldMkLst xmlns:pc="http://schemas.microsoft.com/office/powerpoint/2013/main/command">
      <pc:docMk/>
      <pc:sldMk cId="3449509541" sldId="759"/>
    </pc:sldMkLst>
    <p188:txBody>
      <a:bodyPr/>
      <a:lstStyle/>
      <a:p>
        <a:r>
          <a:rPr lang="da-DK"/>
          <a:t>[@Kenneth Zimmermann]  hvad synes du? Bare ret til, hvis det er. Overvej om NVD alligevel skal stå i forbindelse med kvalitetssikring af indhold?</a:t>
        </a:r>
      </a:p>
    </p188:txBody>
    <p188:extLst>
      <p:ext xmlns:p="http://schemas.openxmlformats.org/presentationml/2006/main" uri="{5BB2D875-25FF-4072-B9AC-8F64D62656EB}">
        <p228:taskDetails xmlns:p228="http://schemas.microsoft.com/office/powerpoint/2022/08/main">
          <p228:history>
            <p228:event time="2025-08-22T10:50:53.805" id="{7BE5132E-395E-48D4-B0A6-C2C849C05A07}">
              <p228:atrbtn authorId="{96FE31E8-EA36-00DB-2232-520B283D4640}"/>
              <p228:anchr>
                <p228:comment id="{CFB908AF-2743-4D12-A1B9-2586D8CF762C}"/>
              </p228:anchr>
              <p228:add/>
            </p228:event>
            <p228:event time="2025-08-22T10:50:53.805" id="{E0551928-CE42-4310-8F66-4794C0BA4771}">
              <p228:atrbtn authorId="{96FE31E8-EA36-00DB-2232-520B283D4640}"/>
              <p228:anchr>
                <p228:comment id="{CFB908AF-2743-4D12-A1B9-2586D8CF762C}"/>
              </p228:anchr>
              <p228:asgn authorId="{AD09D4E4-F3A5-2C68-702B-55C4C37CCC58}"/>
            </p228:event>
            <p228:event time="2025-08-22T10:50:53.805" id="{4E61EA13-A20E-46B3-B63D-E45841685650}">
              <p228:atrbtn authorId="{96FE31E8-EA36-00DB-2232-520B283D4640}"/>
              <p228:anchr>
                <p228:comment id="{CFB908AF-2743-4D12-A1B9-2586D8CF762C}"/>
              </p228:anchr>
              <p228:title val="@Kenneth Zimmermann hvad synes du? Bare ret til, hvis det er. Overvej om NVD alligevel skal stå i forbindelse med kvalitetssikring af indhold?"/>
            </p228:event>
            <p228:event time="2025-08-22T10:50:53.805" id="{89A11C48-6CD3-461D-8444-119AC9000376}">
              <p228:atrbtn authorId="{96FE31E8-EA36-00DB-2232-520B283D4640}"/>
              <p228:anchr>
                <p228:comment id="{CFB908AF-2743-4D12-A1B9-2586D8CF762C}"/>
              </p228:anchr>
              <p228:date stDt="2025-08-22T10:50:53.805" endDt="2025-08-22T10:50:53.805"/>
            </p228:event>
            <p228:event time="2025-08-29T05:40:35.312" id="{09E3226A-D941-4C0C-B60F-C02ABAF1E421}">
              <p228:atrbtn authorId="{AD09D4E4-F3A5-2C68-702B-55C4C37CCC58}"/>
              <p228:anchr>
                <p228:comment id="{00000000-0000-0000-0000-000000000000}"/>
              </p228:anchr>
              <p228:pcntCmplt val="100000"/>
            </p228:event>
          </p228:history>
        </p228:taskDetails>
      </p:ext>
    </p188:extLst>
  </p188:cm>
  <p188:cm id="{9B5B97F2-1E2D-451B-BE48-1DEB2E5FECFC}" authorId="{AD09D4E4-F3A5-2C68-702B-55C4C37CCC58}" status="resolved" created="2025-08-28T06:30:58.723" startDate="2025-08-28T06:30:58.723" dueDate="2025-08-28T06:30:58.723" assignedTo="{A2AA8CFA-ACCE-4C07-57B5-376FC446C60A}" complete="100000" title="@Signe Rørdam Holm : Kan vi skrive noget om adm. Modulet her ift. at hente slides?">
    <ac:txMkLst xmlns:ac="http://schemas.microsoft.com/office/drawing/2013/main/command">
      <pc:docMk xmlns:pc="http://schemas.microsoft.com/office/powerpoint/2013/main/command"/>
      <pc:sldMk xmlns:pc="http://schemas.microsoft.com/office/powerpoint/2013/main/command" cId="3449509541" sldId="759"/>
      <ac:spMk id="10" creationId="{A226CE6A-6B53-8E2D-EA97-39BC9E4FD831}"/>
      <ac:txMk cp="191" len="47">
        <ac:context len="295" hash="1487798213"/>
      </ac:txMk>
    </ac:txMkLst>
    <p188:pos x="4728100" y="1161591"/>
    <p188:replyLst>
      <p188:reply id="{2B745C93-84DD-45D4-AF24-8D574679CB1E}" authorId="{AD09D4E4-F3A5-2C68-702B-55C4C37CCC58}" created="2025-08-29T05:38:28.311">
        <p188:txBody>
          <a:bodyPr/>
          <a:lstStyle/>
          <a:p>
            <a:r>
              <a:rPr lang="da-DK"/>
              <a:t>Det er OK, vi opdaterer senere hen, hvis der skal reklameres for klyngeplatformen.</a:t>
            </a:r>
          </a:p>
        </p188:txBody>
      </p188:reply>
    </p188:replyLst>
    <p188:txBody>
      <a:bodyPr/>
      <a:lstStyle/>
      <a:p>
        <a:r>
          <a:rPr lang="da-DK"/>
          <a:t>[@Signe Rørdam Holm] : Kan vi skrive noget om adm. Modulet her ift. at hente slides?</a:t>
        </a:r>
      </a:p>
    </p188:txBody>
    <p188:extLst>
      <p:ext xmlns:p="http://schemas.openxmlformats.org/presentationml/2006/main" uri="{5BB2D875-25FF-4072-B9AC-8F64D62656EB}">
        <p228:taskDetails xmlns:p228="http://schemas.microsoft.com/office/powerpoint/2022/08/main">
          <p228:history>
            <p228:event time="2025-08-28T06:30:58.723" id="{5B3EA272-330A-4D33-A96F-4B132DC8CBFA}">
              <p228:atrbtn authorId="{AD09D4E4-F3A5-2C68-702B-55C4C37CCC58}"/>
              <p228:anchr>
                <p228:comment id="{9B5B97F2-1E2D-451B-BE48-1DEB2E5FECFC}"/>
              </p228:anchr>
              <p228:add/>
            </p228:event>
            <p228:event time="2025-08-28T06:30:58.723" id="{3227DB9B-AB1B-4AE1-9DB9-3FDC725984DA}">
              <p228:atrbtn authorId="{AD09D4E4-F3A5-2C68-702B-55C4C37CCC58}"/>
              <p228:anchr>
                <p228:comment id="{9B5B97F2-1E2D-451B-BE48-1DEB2E5FECFC}"/>
              </p228:anchr>
              <p228:asgn authorId="{A2AA8CFA-ACCE-4C07-57B5-376FC446C60A}"/>
            </p228:event>
            <p228:event time="2025-08-28T06:30:58.723" id="{1AADA33F-A4C9-4886-B4F3-33F6B6E7EE96}">
              <p228:atrbtn authorId="{AD09D4E4-F3A5-2C68-702B-55C4C37CCC58}"/>
              <p228:anchr>
                <p228:comment id="{9B5B97F2-1E2D-451B-BE48-1DEB2E5FECFC}"/>
              </p228:anchr>
              <p228:title val="@Signe Rørdam Holm : Kan vi skrive noget om adm. Modulet her ift. at hente slides?"/>
            </p228:event>
            <p228:event time="2025-08-28T06:30:58.723" id="{18E610E3-01D6-4726-8DB6-695BE3FADA48}">
              <p228:atrbtn authorId="{AD09D4E4-F3A5-2C68-702B-55C4C37CCC58}"/>
              <p228:anchr>
                <p228:comment id="{9B5B97F2-1E2D-451B-BE48-1DEB2E5FECFC}"/>
              </p228:anchr>
              <p228:date stDt="2025-08-28T06:30:58.723" endDt="2025-08-28T06:30:58.723"/>
            </p228:event>
            <p228:event time="2025-08-29T05:40:23.699" id="{3894C9EA-40B0-44B8-92D1-0BCFCAD435B8}">
              <p228:atrbtn authorId="{AD09D4E4-F3A5-2C68-702B-55C4C37CCC58}"/>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meo.com/1099590412/9726235df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meo.com/1099590328/328c2e01b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Tree>
    <p:extLst>
      <p:ext uri="{BB962C8B-B14F-4D97-AF65-F5344CB8AC3E}">
        <p14:creationId xmlns:p14="http://schemas.microsoft.com/office/powerpoint/2010/main" val="418086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407047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panose="020B0604020202020204" pitchFamily="34" charset="0"/>
                <a:cs typeface="Arial" panose="020B0604020202020204" pitchFamily="34" charset="0"/>
              </a:rPr>
              <a:t>Mange patienter med en demenssygdom (ca. 70-90%) udvikler adfærdsmæssige og psykiske symptomer i takt med progression af sygdommen. Adfærdssymptomerne kan ses som patientens forsøg på at kommunikere med omverdenen, når sproget ikke rækker, og det er ofte et udtryk for manglende trivsel.  </a:t>
            </a:r>
          </a:p>
          <a:p>
            <a:pPr algn="l" rtl="0" fontAlgn="base"/>
            <a:r>
              <a:rPr lang="da-DK" sz="1100" b="0" i="0">
                <a:solidFill>
                  <a:srgbClr val="000000"/>
                </a:solidFill>
                <a:effectLst/>
                <a:latin typeface="Arial" panose="020B0604020202020204" pitchFamily="34" charset="0"/>
                <a:cs typeface="Arial" panose="020B0604020202020204" pitchFamily="34" charset="0"/>
              </a:rPr>
              <a:t>Årsagerne til adfærdssymptomerne kan fx være problemer med det fysiske helbred – det kunne være en infektion eller smerter hos patienten - men det kan også være bivirkninger ved medicin. Benzodiazepin og </a:t>
            </a:r>
            <a:r>
              <a:rPr lang="da-DK" sz="1100" b="0" i="0" err="1">
                <a:solidFill>
                  <a:srgbClr val="000000"/>
                </a:solidFill>
                <a:effectLst/>
                <a:latin typeface="Arial" panose="020B0604020202020204" pitchFamily="34" charset="0"/>
                <a:cs typeface="Arial" panose="020B0604020202020204" pitchFamily="34" charset="0"/>
              </a:rPr>
              <a:t>antikolinerg</a:t>
            </a:r>
            <a:r>
              <a:rPr lang="da-DK" sz="1100" b="0" i="0">
                <a:solidFill>
                  <a:srgbClr val="000000"/>
                </a:solidFill>
                <a:effectLst/>
                <a:latin typeface="Arial" panose="020B0604020202020204" pitchFamily="34" charset="0"/>
                <a:cs typeface="Arial" panose="020B0604020202020204" pitchFamily="34" charset="0"/>
              </a:rPr>
              <a:t> medicin kan fx forværre den kognitive funktion og udløse delirium.   </a:t>
            </a:r>
          </a:p>
          <a:p>
            <a:pPr algn="l" rtl="0" fontAlgn="base"/>
            <a:r>
              <a:rPr lang="da-DK" sz="1100" b="0" i="0">
                <a:solidFill>
                  <a:srgbClr val="000000"/>
                </a:solidFill>
                <a:effectLst/>
                <a:latin typeface="Arial" panose="020B0604020202020204" pitchFamily="34" charset="0"/>
                <a:cs typeface="Arial" panose="020B0604020202020204" pitchFamily="34" charset="0"/>
              </a:rPr>
              <a:t>Årsagerne kan også være psykosociale, fx påvirkninger i patientens omgivelser, for meget eller uoverskuelig kommunikation, eller hvis der stilles for store krav til patienten. Adfærdssymptomer kan også opstå ved mangel på meningsfuld beskæftigelse eller andre forhold, hvor patientens basale psykologiske behov ikke bliver tilgodeset. </a:t>
            </a:r>
          </a:p>
          <a:p>
            <a:endParaRPr lang="da-DK" sz="1100">
              <a:latin typeface="Arial" panose="020B0604020202020204" pitchFamily="34" charset="0"/>
              <a:cs typeface="Arial" panose="020B0604020202020204" pitchFamily="34" charset="0"/>
            </a:endParaRPr>
          </a:p>
          <a:p>
            <a:endParaRPr lang="da-DK" sz="1100">
              <a:latin typeface="Arial" panose="020B0604020202020204" pitchFamily="34" charset="0"/>
              <a:cs typeface="Arial" panose="020B0604020202020204" pitchFamily="34" charset="0"/>
            </a:endParaRPr>
          </a:p>
          <a:p>
            <a:r>
              <a:rPr lang="da-DK" sz="1100" b="1">
                <a:latin typeface="Arial" panose="020B0604020202020204" pitchFamily="34" charset="0"/>
                <a:cs typeface="Arial" panose="020B0604020202020204" pitchFamily="34" charset="0"/>
              </a:rPr>
              <a:t>Kilde: </a:t>
            </a:r>
            <a:r>
              <a:rPr lang="da-DK" sz="1100">
                <a:latin typeface="Arial" panose="020B0604020202020204" pitchFamily="34" charset="0"/>
                <a:cs typeface="Arial" panose="020B0604020202020204" pitchFamily="34" charset="0"/>
              </a:rPr>
              <a:t>Sundhedsstyrelsen (2025) Nationalt klinisk anbefaling for forebyggelse og behandling af adfærdsforstyrrelser og psykiske symptomer ved demens (NKA)</a:t>
            </a:r>
          </a:p>
        </p:txBody>
      </p:sp>
    </p:spTree>
    <p:extLst>
      <p:ext uri="{BB962C8B-B14F-4D97-AF65-F5344CB8AC3E}">
        <p14:creationId xmlns:p14="http://schemas.microsoft.com/office/powerpoint/2010/main" val="227342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a:ea typeface="+mn-ea"/>
                <a:cs typeface="Arial"/>
                <a:sym typeface="Helvetica Neue"/>
              </a:rPr>
              <a:t>Forklaring til slide, og hvad du kan sige: </a:t>
            </a:r>
            <a:r>
              <a:rPr lang="da-DK" sz="1100" b="0" i="0">
                <a:solidFill>
                  <a:srgbClr val="000000"/>
                </a:solidFill>
                <a:effectLst/>
                <a:latin typeface="Arial"/>
                <a:cs typeface="Arial"/>
              </a:rPr>
              <a:t>I den video I skal se nu, vil I igen møde ældrepsykiater Lone Jensen. Lone vil med udgangspunkt i patientcases fortælle om, hvornår der er indikation for antipsykotika hos patienter med demens – i den forbindelse vil hun også komme ind på nogle af de plejefaglige alternativer</a:t>
            </a:r>
            <a:r>
              <a:rPr lang="da-DK">
                <a:solidFill>
                  <a:srgbClr val="000000"/>
                </a:solidFill>
                <a:latin typeface="Arial"/>
                <a:cs typeface="Arial"/>
              </a:rPr>
              <a:t>,</a:t>
            </a:r>
            <a:r>
              <a:rPr lang="da-DK" sz="1100" b="0" i="0">
                <a:solidFill>
                  <a:srgbClr val="000000"/>
                </a:solidFill>
                <a:effectLst/>
                <a:latin typeface="Arial"/>
                <a:cs typeface="Arial"/>
              </a:rPr>
              <a:t> der findes til medicin. </a:t>
            </a:r>
          </a:p>
          <a:p>
            <a:pPr marL="0" marR="0" lvl="0" indent="0" defTabSz="457200" eaLnBrk="1" fontAlgn="auto" latinLnBrk="0" hangingPunct="1">
              <a:lnSpc>
                <a:spcPct val="117999"/>
              </a:lnSpc>
              <a:spcBef>
                <a:spcPts val="0"/>
              </a:spcBef>
              <a:spcAft>
                <a:spcPts val="0"/>
              </a:spcAft>
              <a:buClrTx/>
              <a:buSzTx/>
              <a:buFontTx/>
              <a:buNone/>
              <a:tabLst/>
              <a:defRPr/>
            </a:pPr>
            <a:endParaRPr lang="da-DK" sz="1100" b="1" i="0" u="none" strike="noStrike">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Guide til videoafspilning i præsentationsmode:</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b="0" i="0" u="none" strike="noStrike">
                <a:effectLst/>
                <a:latin typeface="Arial" panose="020B0604020202020204" pitchFamily="34" charset="0"/>
                <a:ea typeface="+mn-ea"/>
                <a:cs typeface="Arial" panose="020B0604020202020204" pitchFamily="34" charset="0"/>
                <a:sym typeface="Helvetica Neue"/>
              </a:rPr>
              <a:t>Brug ”Enter” for at skifte slide. Når du kommer til et slide med en video, trykker du også ”Enter”. Når videoen er færdig, kan du komme videre i slideshowet ved igen at trykke ”Enter”.</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a:latin typeface="Arial" panose="020B0604020202020204" pitchFamily="34" charset="0"/>
                <a:cs typeface="Arial" panose="020B0604020202020204" pitchFamily="34" charset="0"/>
              </a:rPr>
              <a:t>Hvis man bruger piletasterne (&lt; og &gt;) til at navigere i et slideshow (eller mellemrums-tasten til både at gå videre) og afspille video i præsentationsmode, er det nødvendigt at klikke på det hvide område omkring videoen, når den er færdig, for at komme videre til næste slide, for ikke at skulle gå ud af præsentationsmode.</a:t>
            </a:r>
            <a:endParaRPr lang="da-DK" sz="1100" b="1" i="0">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da-DK" sz="1100" b="0" i="0" u="none" strike="noStrike">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1100" b="1" i="0" u="none" strike="noStrike">
                <a:solidFill>
                  <a:srgbClr val="000000"/>
                </a:solidFill>
                <a:effectLst/>
                <a:latin typeface="Arial" panose="020B0604020202020204" pitchFamily="34" charset="0"/>
                <a:cs typeface="Arial" panose="020B0604020202020204" pitchFamily="34" charset="0"/>
              </a:rPr>
              <a:t>Kilde: </a:t>
            </a:r>
            <a:r>
              <a:rPr lang="da-DK" sz="1100" b="0" i="1">
                <a:effectLst/>
                <a:latin typeface="Arial" panose="020B0604020202020204" pitchFamily="34" charset="0"/>
                <a:ea typeface="+mn-ea"/>
                <a:cs typeface="Arial" panose="020B0604020202020204" pitchFamily="34" charset="0"/>
                <a:sym typeface="Helvetica Neue"/>
              </a:rPr>
              <a:t>Hvornår er der indikation for antipsykotisk medicin? med Lone Jensen - Demens og Antipsykotisk medicin – KIAP: </a:t>
            </a:r>
            <a:r>
              <a:rPr lang="da-DK" sz="1100" b="0" i="0" u="sng" strike="noStrike">
                <a:effectLst/>
                <a:latin typeface="Arial" panose="020B0604020202020204" pitchFamily="34" charset="0"/>
                <a:ea typeface="+mn-ea"/>
                <a:cs typeface="Arial" panose="020B0604020202020204" pitchFamily="34" charset="0"/>
                <a:sym typeface="Helvetica Neue"/>
                <a:hlinkClick r:id="rId3"/>
              </a:rPr>
              <a:t>https://vimeo.com/1099590412/9726235df1 </a:t>
            </a:r>
            <a:r>
              <a:rPr lang="da-DK" sz="1100" b="0" i="0">
                <a:effectLst/>
                <a:latin typeface="Arial" panose="020B0604020202020204" pitchFamily="34" charset="0"/>
                <a:ea typeface="+mn-ea"/>
                <a:cs typeface="Arial" panose="020B0604020202020204" pitchFamily="34" charset="0"/>
                <a:sym typeface="Helvetica Neue"/>
              </a:rPr>
              <a:t>(8. min).</a:t>
            </a:r>
          </a:p>
          <a:p>
            <a:pPr marL="0" marR="0" lvl="0" indent="0" defTabSz="457200" eaLnBrk="1" fontAlgn="auto" latinLnBrk="0" hangingPunct="1">
              <a:lnSpc>
                <a:spcPct val="117999"/>
              </a:lnSpc>
              <a:spcBef>
                <a:spcPts val="0"/>
              </a:spcBef>
              <a:spcAft>
                <a:spcPts val="0"/>
              </a:spcAft>
              <a:buClrTx/>
              <a:buSzTx/>
              <a:buFontTx/>
              <a:buNone/>
              <a:tabLst/>
              <a:defRPr/>
            </a:pPr>
            <a:endParaRPr lang="da-DK" sz="1100" b="0" i="0" u="sng" strike="noStrike">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da-DK" sz="1200" b="0" i="0" u="none" strike="noStrike">
              <a:effectLst/>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179590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 </a:t>
            </a:r>
          </a:p>
          <a:p>
            <a:pPr algn="l" rtl="0" fontAlgn="base"/>
            <a:r>
              <a:rPr lang="da-DK" sz="1100" b="0" i="0">
                <a:solidFill>
                  <a:srgbClr val="000000"/>
                </a:solidFill>
                <a:effectLst/>
                <a:latin typeface="Arial"/>
                <a:cs typeface="Arial"/>
              </a:rPr>
              <a:t>Her på </a:t>
            </a:r>
            <a:r>
              <a:rPr lang="da-DK" sz="1100" b="0" i="0" err="1">
                <a:solidFill>
                  <a:srgbClr val="000000"/>
                </a:solidFill>
                <a:effectLst/>
                <a:latin typeface="Arial"/>
                <a:cs typeface="Arial"/>
              </a:rPr>
              <a:t>slidet</a:t>
            </a:r>
            <a:r>
              <a:rPr lang="da-DK" sz="1100" b="0" i="0">
                <a:solidFill>
                  <a:srgbClr val="000000"/>
                </a:solidFill>
                <a:effectLst/>
                <a:latin typeface="Arial"/>
                <a:cs typeface="Arial"/>
              </a:rPr>
              <a:t> ser I en opsamling af de vigtigste hovedpointer fra den video I lige har set. Når man skal afklare, om der er indikation for antipsykotika til en patient med demens, er det vigtigt systematisk at afdække udløsende årsager til </a:t>
            </a:r>
            <a:r>
              <a:rPr lang="da-DK">
                <a:solidFill>
                  <a:srgbClr val="000000"/>
                </a:solidFill>
                <a:latin typeface="Arial"/>
                <a:cs typeface="Arial"/>
              </a:rPr>
              <a:t>adfærdsforstyrrelserne. Hvis</a:t>
            </a:r>
            <a:r>
              <a:rPr lang="da-DK" sz="1100" b="0" i="0">
                <a:solidFill>
                  <a:srgbClr val="000000"/>
                </a:solidFill>
                <a:effectLst/>
                <a:latin typeface="Arial"/>
                <a:cs typeface="Arial"/>
              </a:rPr>
              <a:t> de kan løses med plejefaglige tiltag eller ved behandling af evt. udløsende somatisk årsag, er der ikke indikation for antipsykotika.  </a:t>
            </a:r>
          </a:p>
          <a:p>
            <a:pPr algn="l" rtl="0" fontAlgn="base"/>
            <a:r>
              <a:rPr lang="da-DK" sz="1100" b="0" i="0">
                <a:solidFill>
                  <a:srgbClr val="000000"/>
                </a:solidFill>
                <a:effectLst/>
                <a:latin typeface="Arial"/>
                <a:cs typeface="Arial"/>
              </a:rPr>
              <a:t>De tilfælde</a:t>
            </a:r>
            <a:r>
              <a:rPr lang="da-DK">
                <a:solidFill>
                  <a:srgbClr val="000000"/>
                </a:solidFill>
                <a:latin typeface="Arial"/>
                <a:cs typeface="Arial"/>
              </a:rPr>
              <a:t>,</a:t>
            </a:r>
            <a:r>
              <a:rPr lang="da-DK" sz="1100" b="0" i="0">
                <a:solidFill>
                  <a:srgbClr val="000000"/>
                </a:solidFill>
                <a:effectLst/>
                <a:latin typeface="Arial"/>
                <a:cs typeface="Arial"/>
              </a:rPr>
              <a:t> hvor der er indikation, er i situationer</a:t>
            </a:r>
            <a:r>
              <a:rPr lang="da-DK">
                <a:solidFill>
                  <a:srgbClr val="000000"/>
                </a:solidFill>
                <a:latin typeface="Arial"/>
                <a:cs typeface="Arial"/>
              </a:rPr>
              <a:t>,</a:t>
            </a:r>
            <a:r>
              <a:rPr lang="da-DK" sz="1100" b="0" i="0">
                <a:solidFill>
                  <a:srgbClr val="000000"/>
                </a:solidFill>
                <a:effectLst/>
                <a:latin typeface="Arial"/>
                <a:cs typeface="Arial"/>
              </a:rPr>
              <a:t> hvor patienten har psykotiske symptomer som medfører lidelse eller ved udadreagerende adfærd</a:t>
            </a:r>
            <a:r>
              <a:rPr lang="da-DK">
                <a:solidFill>
                  <a:srgbClr val="000000"/>
                </a:solidFill>
                <a:latin typeface="Arial"/>
                <a:cs typeface="Arial"/>
              </a:rPr>
              <a:t>,</a:t>
            </a:r>
            <a:r>
              <a:rPr lang="da-DK" sz="1100" b="0" i="0">
                <a:solidFill>
                  <a:srgbClr val="000000"/>
                </a:solidFill>
                <a:effectLst/>
                <a:latin typeface="Arial"/>
                <a:cs typeface="Arial"/>
              </a:rPr>
              <a:t> som ikke kan løses på andre måder - og hvor patienten er til fare for sig selv eller andre. </a:t>
            </a: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13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 </a:t>
            </a:r>
          </a:p>
          <a:p>
            <a:pPr algn="l" rtl="0" fontAlgn="base"/>
            <a:r>
              <a:rPr lang="da-DK" sz="1100" b="0" i="0">
                <a:solidFill>
                  <a:srgbClr val="000000"/>
                </a:solidFill>
                <a:effectLst/>
                <a:latin typeface="Arial" panose="020B0604020202020204" pitchFamily="34" charset="0"/>
                <a:cs typeface="Arial" panose="020B0604020202020204" pitchFamily="34" charset="0"/>
              </a:rPr>
              <a:t>Antipsykotika har sjældent god effekt på psykotiske symptomer hos patienter med demens, og det er kun </a:t>
            </a:r>
            <a:r>
              <a:rPr lang="da-DK" sz="1100" b="0" i="0" err="1">
                <a:solidFill>
                  <a:srgbClr val="000000"/>
                </a:solidFill>
                <a:effectLst/>
                <a:latin typeface="Arial" panose="020B0604020202020204" pitchFamily="34" charset="0"/>
                <a:cs typeface="Arial" panose="020B0604020202020204" pitchFamily="34" charset="0"/>
              </a:rPr>
              <a:t>Risperidon</a:t>
            </a:r>
            <a:r>
              <a:rPr lang="da-DK" sz="1100" b="0" i="0">
                <a:solidFill>
                  <a:srgbClr val="000000"/>
                </a:solidFill>
                <a:effectLst/>
                <a:latin typeface="Arial" panose="020B0604020202020204" pitchFamily="34" charset="0"/>
                <a:cs typeface="Arial" panose="020B0604020202020204" pitchFamily="34" charset="0"/>
              </a:rPr>
              <a:t>, der er godkendt til denne patientgruppe.  </a:t>
            </a:r>
          </a:p>
          <a:p>
            <a:pPr algn="l" rtl="0" fontAlgn="base"/>
            <a:r>
              <a:rPr lang="da-DK" sz="1100" b="0" i="0">
                <a:solidFill>
                  <a:srgbClr val="000000"/>
                </a:solidFill>
                <a:effectLst/>
                <a:latin typeface="Arial"/>
                <a:cs typeface="Arial"/>
              </a:rPr>
              <a:t>Hvis en patient med demens ikke er i behandling med antidemens medicin, kan denne medicin nogle gange have god effekt på adfærdsforstyrrelserne og dermed være et alternativ til antipsykotika. Desværre kan det modsatte også være tilfældet, da antidemens medicin også kan bidrage til adfærdsforstyrrelserne</a:t>
            </a:r>
            <a:r>
              <a:rPr lang="da-DK">
                <a:solidFill>
                  <a:srgbClr val="000000"/>
                </a:solidFill>
                <a:latin typeface="Arial"/>
                <a:cs typeface="Arial"/>
              </a:rPr>
              <a:t>. I </a:t>
            </a:r>
            <a:r>
              <a:rPr lang="da-DK" sz="1100" b="0" i="0">
                <a:solidFill>
                  <a:srgbClr val="000000"/>
                </a:solidFill>
                <a:effectLst/>
                <a:latin typeface="Arial"/>
                <a:cs typeface="Arial"/>
              </a:rPr>
              <a:t>de tilfælde kan man overveje at seponere medicinen hos patienten. Det er altså ikke altid så enkelt. </a:t>
            </a:r>
          </a:p>
          <a:p>
            <a:pPr algn="l" rtl="0" fontAlgn="base"/>
            <a:r>
              <a:rPr lang="da-DK" sz="1100" b="0" i="0">
                <a:solidFill>
                  <a:srgbClr val="000000"/>
                </a:solidFill>
                <a:effectLst/>
                <a:latin typeface="Arial"/>
                <a:cs typeface="Arial"/>
              </a:rPr>
              <a:t>Det er vigtigt, at andre sederende lægemidler </a:t>
            </a:r>
            <a:r>
              <a:rPr lang="da-DK" sz="1100" b="1" i="0">
                <a:solidFill>
                  <a:srgbClr val="000000"/>
                </a:solidFill>
                <a:effectLst/>
                <a:latin typeface="Arial"/>
                <a:cs typeface="Arial"/>
              </a:rPr>
              <a:t>ikke </a:t>
            </a:r>
            <a:r>
              <a:rPr lang="da-DK" sz="1100" b="0" i="0">
                <a:solidFill>
                  <a:srgbClr val="000000"/>
                </a:solidFill>
                <a:effectLst/>
                <a:latin typeface="Arial"/>
                <a:cs typeface="Arial"/>
              </a:rPr>
              <a:t>anvendes som erstatning for antipsykotika, da disse lægemidler også er forbundet med alvorlige bivirkninger hos patienter med demens. I kan finde risikopræparaterne på </a:t>
            </a:r>
            <a:r>
              <a:rPr lang="da-DK" sz="1100" b="0" i="0" err="1">
                <a:solidFill>
                  <a:srgbClr val="000000"/>
                </a:solidFill>
                <a:effectLst/>
                <a:latin typeface="Arial"/>
                <a:cs typeface="Arial"/>
              </a:rPr>
              <a:t>seponeringslisten</a:t>
            </a:r>
            <a:r>
              <a:rPr lang="da-DK" sz="1100" b="0" i="0">
                <a:solidFill>
                  <a:srgbClr val="000000"/>
                </a:solidFill>
                <a:effectLst/>
                <a:latin typeface="Arial"/>
                <a:cs typeface="Arial"/>
              </a:rPr>
              <a:t>. </a:t>
            </a:r>
            <a:endParaRPr lang="da-DK">
              <a:solidFill>
                <a:srgbClr val="000000"/>
              </a:solidFill>
              <a:latin typeface="Arial"/>
              <a:cs typeface="Arial"/>
            </a:endParaRPr>
          </a:p>
          <a:p>
            <a:pPr algn="l"/>
            <a:r>
              <a:rPr lang="da-DK" sz="1100" b="0" i="0">
                <a:solidFill>
                  <a:srgbClr val="000000"/>
                </a:solidFill>
                <a:effectLst/>
                <a:latin typeface="Arial"/>
                <a:cs typeface="Arial"/>
              </a:rPr>
              <a:t> </a:t>
            </a:r>
            <a:endParaRPr lang="da-DK"/>
          </a:p>
          <a:p>
            <a:pPr algn="l" rtl="0" fontAlgn="base"/>
            <a:r>
              <a:rPr lang="da-DK" sz="1100" b="0" i="0">
                <a:solidFill>
                  <a:srgbClr val="000000"/>
                </a:solidFill>
                <a:effectLst/>
                <a:latin typeface="Arial"/>
                <a:cs typeface="Arial"/>
              </a:rPr>
              <a:t>I de tilfælde, hvor en patient skal behandles med antipsykotika, er det vigtigt at starte ud med en lav dosis – her anbefales 0.25 mg. </a:t>
            </a:r>
            <a:r>
              <a:rPr lang="da-DK" sz="1100" b="0" i="0" err="1">
                <a:solidFill>
                  <a:srgbClr val="000000"/>
                </a:solidFill>
                <a:effectLst/>
                <a:latin typeface="Arial"/>
                <a:cs typeface="Arial"/>
              </a:rPr>
              <a:t>Risperidon</a:t>
            </a:r>
            <a:r>
              <a:rPr lang="da-DK" sz="1100" b="0" i="0">
                <a:solidFill>
                  <a:srgbClr val="000000"/>
                </a:solidFill>
                <a:effectLst/>
                <a:latin typeface="Arial"/>
                <a:cs typeface="Arial"/>
              </a:rPr>
              <a:t> to gange dagligt. Hvis der er behov, kan dosis evt. stige til 0,5 mg to gange dagligt.</a:t>
            </a:r>
            <a:endParaRPr lang="da-DK">
              <a:solidFill>
                <a:srgbClr val="000000"/>
              </a:solidFill>
              <a:latin typeface="Arial"/>
              <a:cs typeface="Arial"/>
            </a:endParaRPr>
          </a:p>
          <a:p>
            <a:pPr algn="l"/>
            <a:r>
              <a:rPr lang="da-DK" sz="1100" b="0" i="0">
                <a:solidFill>
                  <a:srgbClr val="000000"/>
                </a:solidFill>
                <a:effectLst/>
                <a:latin typeface="Arial"/>
                <a:cs typeface="Arial"/>
              </a:rPr>
              <a:t>Antipsykotika bør ikke gives PN, da det </a:t>
            </a:r>
            <a:r>
              <a:rPr lang="da-DK">
                <a:solidFill>
                  <a:srgbClr val="000000"/>
                </a:solidFill>
                <a:latin typeface="Arial"/>
                <a:cs typeface="Arial"/>
              </a:rPr>
              <a:t>vanskeliggør</a:t>
            </a:r>
            <a:r>
              <a:rPr lang="da-DK" sz="1100" b="0" i="0">
                <a:solidFill>
                  <a:srgbClr val="000000"/>
                </a:solidFill>
                <a:effectLst/>
                <a:latin typeface="Arial"/>
                <a:cs typeface="Arial"/>
              </a:rPr>
              <a:t> vurdering af effekt og bivirkninger. </a:t>
            </a:r>
            <a:endParaRPr lang="da-DK">
              <a:latin typeface="Arial"/>
              <a:cs typeface="Arial"/>
            </a:endParaRPr>
          </a:p>
          <a:p>
            <a:pPr algn="l" rtl="0" fontAlgn="base"/>
            <a:r>
              <a:rPr lang="da-DK" sz="1100" b="0" i="0">
                <a:solidFill>
                  <a:srgbClr val="000000"/>
                </a:solidFill>
                <a:effectLst/>
                <a:latin typeface="Arial" panose="020B0604020202020204" pitchFamily="34" charset="0"/>
                <a:cs typeface="Arial" panose="020B0604020202020204" pitchFamily="34" charset="0"/>
              </a:rPr>
              <a:t>Det er vigtigt, at behandlingen gives i så kort tid som muligt, og at der altid foretages løbende vurdering af virkningen.  </a:t>
            </a:r>
          </a:p>
          <a:p>
            <a:endParaRPr lang="da-DK"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a:p>
            <a:r>
              <a:rPr lang="da-DK" sz="1100" b="1">
                <a:solidFill>
                  <a:srgbClr val="000000"/>
                </a:solidFill>
                <a:latin typeface="Arial" panose="020B0604020202020204" pitchFamily="34" charset="0"/>
                <a:cs typeface="Arial" panose="020B0604020202020204" pitchFamily="34" charset="0"/>
              </a:rPr>
              <a:t>Kilde: </a:t>
            </a:r>
            <a:r>
              <a:rPr lang="da-DK" sz="1100">
                <a:solidFill>
                  <a:srgbClr val="000000"/>
                </a:solidFill>
                <a:latin typeface="Arial" panose="020B0604020202020204" pitchFamily="34" charset="0"/>
                <a:cs typeface="Arial" panose="020B0604020202020204" pitchFamily="34" charset="0"/>
              </a:rPr>
              <a:t>Sundhedsstyrelsen (2025) Nationalt klinisk anbefaling for forebyggelse og behandling af adfærdsforstyrrelser og psykiske symptomer ved demens</a:t>
            </a:r>
          </a:p>
        </p:txBody>
      </p:sp>
    </p:spTree>
    <p:extLst>
      <p:ext uri="{BB962C8B-B14F-4D97-AF65-F5344CB8AC3E}">
        <p14:creationId xmlns:p14="http://schemas.microsoft.com/office/powerpoint/2010/main" val="4183048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panose="020B0604020202020204" pitchFamily="34" charset="0"/>
                <a:cs typeface="Arial" panose="020B0604020202020204" pitchFamily="34" charset="0"/>
              </a:rPr>
              <a:t>Mennesker med demens er i højere grad end andre i risiko for at udvikle alvorlige bivirkninger, og de kan ikke altid forklare omgivelserne, hvad der er galt – hvilket øger risikoen for oversete bivirkninger. Patienter med Lewy body demens og demens ved Parkinsons sygdom er i særlig risiko for bevægeforstyrrelser, delirium og autonome forstyrrelser.  </a:t>
            </a:r>
          </a:p>
          <a:p>
            <a:pPr algn="l"/>
            <a:endParaRPr lang="da-DK">
              <a:solidFill>
                <a:srgbClr val="000000"/>
              </a:solidFill>
              <a:latin typeface="Arial"/>
              <a:cs typeface="Arial"/>
            </a:endParaRPr>
          </a:p>
          <a:p>
            <a:pPr algn="l" rtl="0" fontAlgn="base"/>
            <a:r>
              <a:rPr lang="da-DK" sz="1100" b="0" i="0">
                <a:solidFill>
                  <a:srgbClr val="000000"/>
                </a:solidFill>
                <a:effectLst/>
                <a:latin typeface="Arial"/>
                <a:cs typeface="Arial"/>
              </a:rPr>
              <a:t>I de tre bokse på </a:t>
            </a:r>
            <a:r>
              <a:rPr lang="da-DK" sz="1100" b="0" i="0" err="1">
                <a:solidFill>
                  <a:srgbClr val="000000"/>
                </a:solidFill>
                <a:effectLst/>
                <a:latin typeface="Arial"/>
                <a:cs typeface="Arial"/>
              </a:rPr>
              <a:t>slidet</a:t>
            </a:r>
            <a:r>
              <a:rPr lang="da-DK" sz="1100" b="0" i="0">
                <a:solidFill>
                  <a:srgbClr val="000000"/>
                </a:solidFill>
                <a:effectLst/>
                <a:latin typeface="Arial"/>
                <a:cs typeface="Arial"/>
              </a:rPr>
              <a:t> er der listet nogle af de bivirkninger, der kan være ved antipsykotika. </a:t>
            </a:r>
          </a:p>
          <a:p>
            <a:pPr algn="l" rtl="0" fontAlgn="base"/>
            <a:r>
              <a:rPr lang="da-DK" sz="1100" b="0" i="0">
                <a:solidFill>
                  <a:srgbClr val="000000"/>
                </a:solidFill>
                <a:effectLst/>
                <a:latin typeface="Arial" panose="020B0604020202020204" pitchFamily="34" charset="0"/>
                <a:cs typeface="Arial" panose="020B0604020202020204" pitchFamily="34" charset="0"/>
              </a:rPr>
              <a:t>Medicinen kan fx give problemer med fald på grund af svimmelhed eller forværre den kognitive funktion, så patienten bliver mere forvirret og taber funktionsniveau, hvilket kan føre til uro, tristhed og dårligere livskvalitet.  </a:t>
            </a:r>
          </a:p>
          <a:p>
            <a:pPr algn="l" rtl="0" fontAlgn="base"/>
            <a:r>
              <a:rPr lang="da-DK" sz="1100" b="0" i="0">
                <a:solidFill>
                  <a:srgbClr val="000000"/>
                </a:solidFill>
                <a:effectLst/>
                <a:latin typeface="Arial" panose="020B0604020202020204" pitchFamily="34" charset="0"/>
                <a:cs typeface="Arial" panose="020B0604020202020204" pitchFamily="34" charset="0"/>
              </a:rPr>
              <a:t>En bivirkning kan også være obstipation som kan føre til at patienten udvikler delirium og dermed yderligere forværring af adfærdsproblemerne</a:t>
            </a:r>
          </a:p>
          <a:p>
            <a:pPr marL="0" marR="0" lvl="0" indent="0" defTabSz="228600" eaLnBrk="1" fontAlgn="auto" latinLnBrk="0" hangingPunct="1">
              <a:lnSpc>
                <a:spcPct val="117999"/>
              </a:lnSpc>
              <a:spcBef>
                <a:spcPts val="0"/>
              </a:spcBef>
              <a:spcAft>
                <a:spcPts val="0"/>
              </a:spcAft>
              <a:buClrTx/>
              <a:buSzTx/>
              <a:buFontTx/>
              <a:buNone/>
              <a:tabLst/>
              <a:defRPr/>
            </a:pPr>
            <a:endParaRPr lang="da-DK" sz="1100" b="1">
              <a:latin typeface="Arial" panose="020B0604020202020204" pitchFamily="34" charset="0"/>
              <a:cs typeface="Arial" panose="020B0604020202020204" pitchFamily="34" charset="0"/>
            </a:endParaRPr>
          </a:p>
          <a:p>
            <a:pPr marL="0" marR="0" lvl="0" indent="0" defTabSz="228600" eaLnBrk="1" fontAlgn="auto" latinLnBrk="0" hangingPunct="1">
              <a:lnSpc>
                <a:spcPct val="117999"/>
              </a:lnSpc>
              <a:spcBef>
                <a:spcPts val="0"/>
              </a:spcBef>
              <a:spcAft>
                <a:spcPts val="0"/>
              </a:spcAft>
              <a:buClrTx/>
              <a:buSzTx/>
              <a:buFontTx/>
              <a:buNone/>
              <a:tabLst/>
              <a:defRPr/>
            </a:pPr>
            <a:endParaRPr lang="da-DK" sz="1100" b="1">
              <a:latin typeface="Arial" panose="020B0604020202020204" pitchFamily="34" charset="0"/>
              <a:cs typeface="Arial" panose="020B0604020202020204" pitchFamily="34" charset="0"/>
            </a:endParaRPr>
          </a:p>
          <a:p>
            <a:endParaRPr lang="da-DK" sz="1100">
              <a:latin typeface="Arial" panose="020B0604020202020204" pitchFamily="34" charset="0"/>
              <a:cs typeface="Arial" panose="020B0604020202020204" pitchFamily="34" charset="0"/>
            </a:endParaRPr>
          </a:p>
          <a:p>
            <a:pPr>
              <a:defRPr/>
            </a:pPr>
            <a:r>
              <a:rPr lang="da-DK" sz="1100" b="1">
                <a:latin typeface="Arial" panose="020B0604020202020204" pitchFamily="34" charset="0"/>
                <a:cs typeface="Arial" panose="020B0604020202020204" pitchFamily="34" charset="0"/>
              </a:rPr>
              <a:t>Kilde: </a:t>
            </a:r>
            <a:r>
              <a:rPr lang="da-DK" sz="1100">
                <a:latin typeface="Arial" panose="020B0604020202020204" pitchFamily="34" charset="0"/>
                <a:cs typeface="Arial" panose="020B0604020202020204" pitchFamily="34" charset="0"/>
              </a:rPr>
              <a:t>Sundhedsstyrelsen (2025) Nationalt klinisk anbefaling for forebyggelse og behandling af adfærdsforstyrrelser og psykiske symptomer ved demens (NKA)</a:t>
            </a: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250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68674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panose="020B0604020202020204" pitchFamily="34" charset="0"/>
                <a:cs typeface="Arial" panose="020B0604020202020204" pitchFamily="34" charset="0"/>
              </a:rPr>
              <a:t>På denne graf kan I se antallet af patienter med demens på 65 år eller derover, som indenfor den angivne periode har fået antipsykotika. Dette er opgjort pr. 1000 sikrede. </a:t>
            </a:r>
          </a:p>
          <a:p>
            <a:pPr algn="l" rtl="0" fontAlgn="base"/>
            <a:r>
              <a:rPr lang="da-DK" sz="1100" b="0" i="0">
                <a:solidFill>
                  <a:srgbClr val="000000"/>
                </a:solidFill>
                <a:effectLst/>
                <a:latin typeface="Arial" panose="020B0604020202020204" pitchFamily="34" charset="0"/>
                <a:cs typeface="Arial" panose="020B0604020202020204" pitchFamily="34" charset="0"/>
              </a:rPr>
              <a:t>Den mørkegrønne søjle til venstre viser forbruget i jeres klynge, og den grå og orange søjle viser til sammenligning forbruget i jeres region og nationalt.  </a:t>
            </a:r>
          </a:p>
          <a:p>
            <a:pPr algn="l" rtl="0" fontAlgn="base"/>
            <a:endParaRPr lang="da-DK" sz="1100" b="0" i="0">
              <a:solidFill>
                <a:srgbClr val="000000"/>
              </a:solidFill>
              <a:effectLst/>
              <a:latin typeface="Arial" panose="020B0604020202020204" pitchFamily="34" charset="0"/>
              <a:cs typeface="Arial" panose="020B0604020202020204" pitchFamily="34" charset="0"/>
            </a:endParaRPr>
          </a:p>
          <a:p>
            <a:pPr algn="l" rtl="0" fontAlgn="base"/>
            <a:r>
              <a:rPr lang="da-DK" sz="1100" b="0" i="0">
                <a:solidFill>
                  <a:srgbClr val="000000"/>
                </a:solidFill>
                <a:effectLst/>
                <a:latin typeface="Arial" panose="020B0604020202020204" pitchFamily="34" charset="0"/>
                <a:cs typeface="Arial" panose="020B0604020202020204" pitchFamily="34" charset="0"/>
              </a:rPr>
              <a:t>I skal være opmærksom på, at antallet med demens kan være underestimeret, da opgørelserne alene viser de patienter, der i </a:t>
            </a:r>
            <a:r>
              <a:rPr lang="da-DK" sz="1100" b="0" i="0" err="1">
                <a:solidFill>
                  <a:srgbClr val="000000"/>
                </a:solidFill>
                <a:effectLst/>
                <a:latin typeface="Arial" panose="020B0604020202020204" pitchFamily="34" charset="0"/>
                <a:cs typeface="Arial" panose="020B0604020202020204" pitchFamily="34" charset="0"/>
              </a:rPr>
              <a:t>ordiprax</a:t>
            </a:r>
            <a:r>
              <a:rPr lang="da-DK" sz="1100" b="0" i="0">
                <a:solidFill>
                  <a:srgbClr val="000000"/>
                </a:solidFill>
                <a:effectLst/>
                <a:latin typeface="Arial" panose="020B0604020202020204" pitchFamily="34" charset="0"/>
                <a:cs typeface="Arial" panose="020B0604020202020204" pitchFamily="34" charset="0"/>
              </a:rPr>
              <a:t>+ er registreret med en demensdiagnose. Patienter, som ikke har været henvist til udredning på hospitalet, indgår ikke i opgørelserne.  </a:t>
            </a:r>
          </a:p>
          <a:p>
            <a:pPr algn="l" rtl="0" fontAlgn="base"/>
            <a:r>
              <a:rPr lang="da-DK" sz="1100" b="0" i="0">
                <a:solidFill>
                  <a:srgbClr val="000000"/>
                </a:solidFill>
                <a:effectLst/>
                <a:latin typeface="Arial" panose="020B0604020202020204" pitchFamily="34" charset="0"/>
                <a:cs typeface="Arial" panose="020B0604020202020204" pitchFamily="34" charset="0"/>
              </a:rPr>
              <a:t>Bemærk også, at opgørelsen ikke inkluderer patienter i behandling med </a:t>
            </a:r>
            <a:r>
              <a:rPr lang="da-DK" sz="1100" b="0" i="0" err="1">
                <a:solidFill>
                  <a:srgbClr val="000000"/>
                </a:solidFill>
                <a:effectLst/>
                <a:latin typeface="Arial" panose="020B0604020202020204" pitchFamily="34" charset="0"/>
                <a:cs typeface="Arial" panose="020B0604020202020204" pitchFamily="34" charset="0"/>
              </a:rPr>
              <a:t>haloperidol</a:t>
            </a:r>
            <a:r>
              <a:rPr lang="da-DK" sz="1100" b="0" i="0">
                <a:solidFill>
                  <a:srgbClr val="000000"/>
                </a:solidFill>
                <a:effectLst/>
                <a:latin typeface="Arial" panose="020B0604020202020204" pitchFamily="34" charset="0"/>
                <a:cs typeface="Arial" panose="020B0604020202020204" pitchFamily="34" charset="0"/>
              </a:rPr>
              <a:t>, da det typisk anvendes som terminal behandling.  </a:t>
            </a:r>
          </a:p>
          <a:p>
            <a:pPr algn="l" rtl="0" fontAlgn="base"/>
            <a:r>
              <a:rPr lang="da-DK" sz="1100" b="0" i="0">
                <a:solidFill>
                  <a:srgbClr val="000000"/>
                </a:solidFill>
                <a:effectLst/>
                <a:latin typeface="Arial" panose="020B0604020202020204" pitchFamily="34" charset="0"/>
                <a:cs typeface="Arial" panose="020B0604020202020204" pitchFamily="34" charset="0"/>
              </a:rPr>
              <a:t>Dette gør sig også gældende ved de følgende opgørelser.  </a:t>
            </a:r>
          </a:p>
          <a:p>
            <a:endParaRPr lang="da-DK" sz="1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38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panose="020B0604020202020204" pitchFamily="34" charset="0"/>
                <a:cs typeface="Arial" panose="020B0604020202020204" pitchFamily="34" charset="0"/>
              </a:rPr>
              <a:t>På denne graf får i et indblik i forbruget af antipsykotika blandt patienter med demens på 65 år eller derover, i jeres egen praksis.   </a:t>
            </a:r>
          </a:p>
          <a:p>
            <a:pPr algn="l" rtl="0" fontAlgn="base"/>
            <a:r>
              <a:rPr lang="da-DK" sz="1100" b="0" i="0">
                <a:solidFill>
                  <a:srgbClr val="000000"/>
                </a:solidFill>
                <a:effectLst/>
                <a:latin typeface="Arial"/>
                <a:cs typeface="Arial"/>
              </a:rPr>
              <a:t>De lyse søjler viser antallet af patienter med demens I har tilknyttet jeres praksis i den angivne periode, og det er med for at give jer et overblik over jeres samlede population af patienter med demens. Det I særligt skal bemærke, er de mørkegrønne søjler, som viser, hvor mange af jeres patienter med demens</a:t>
            </a:r>
            <a:r>
              <a:rPr lang="da-DK">
                <a:solidFill>
                  <a:srgbClr val="000000"/>
                </a:solidFill>
                <a:latin typeface="Arial"/>
                <a:cs typeface="Arial"/>
              </a:rPr>
              <a:t>,</a:t>
            </a:r>
            <a:r>
              <a:rPr lang="da-DK" sz="1100" b="0" i="0">
                <a:solidFill>
                  <a:srgbClr val="000000"/>
                </a:solidFill>
                <a:effectLst/>
                <a:latin typeface="Arial"/>
                <a:cs typeface="Arial"/>
              </a:rPr>
              <a:t> der indenfor den samme periode har fået antipsykotika. </a:t>
            </a:r>
          </a:p>
          <a:p>
            <a:endParaRPr lang="da-DK" sz="1100">
              <a:latin typeface="Arial" panose="020B0604020202020204" pitchFamily="34" charset="0"/>
              <a:cs typeface="Arial" panose="020B0604020202020204" pitchFamily="34" charset="0"/>
            </a:endParaRP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696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a:cs typeface="Arial"/>
              </a:rPr>
              <a:t>På denne graf får </a:t>
            </a:r>
            <a:r>
              <a:rPr lang="da-DK">
                <a:solidFill>
                  <a:srgbClr val="000000"/>
                </a:solidFill>
                <a:latin typeface="Arial"/>
                <a:cs typeface="Arial"/>
              </a:rPr>
              <a:t>I </a:t>
            </a:r>
            <a:r>
              <a:rPr lang="da-DK" sz="1100" b="0" i="0">
                <a:solidFill>
                  <a:srgbClr val="000000"/>
                </a:solidFill>
                <a:effectLst/>
                <a:latin typeface="Arial"/>
                <a:cs typeface="Arial"/>
              </a:rPr>
              <a:t>et overblik over hvor mange af jeres patienter med demens på 65 år eller derover som får antipsykotika, der bor på plejehjem. </a:t>
            </a:r>
          </a:p>
          <a:p>
            <a:pPr algn="l" rtl="0" fontAlgn="base"/>
            <a:r>
              <a:rPr lang="da-DK" sz="1100" b="0" i="0">
                <a:solidFill>
                  <a:srgbClr val="000000"/>
                </a:solidFill>
                <a:effectLst/>
                <a:latin typeface="Arial"/>
                <a:cs typeface="Arial"/>
              </a:rPr>
              <a:t>De lyse søjler her viser det samme som de mørkegrønne søjler fra det forrige slide, altså det samlede antal af patienter med demens, der har fået antipsykotika i den angivne periode. Det I skal bemærke her er de mørkegrønne søjler, der viser</a:t>
            </a:r>
            <a:r>
              <a:rPr lang="da-DK">
                <a:solidFill>
                  <a:srgbClr val="000000"/>
                </a:solidFill>
                <a:latin typeface="Arial"/>
                <a:cs typeface="Arial"/>
              </a:rPr>
              <a:t>,</a:t>
            </a:r>
            <a:r>
              <a:rPr lang="da-DK" sz="1100" b="0" i="0">
                <a:solidFill>
                  <a:srgbClr val="000000"/>
                </a:solidFill>
                <a:effectLst/>
                <a:latin typeface="Arial"/>
                <a:cs typeface="Arial"/>
              </a:rPr>
              <a:t> hvor mange af dem</a:t>
            </a:r>
            <a:r>
              <a:rPr lang="da-DK">
                <a:solidFill>
                  <a:srgbClr val="000000"/>
                </a:solidFill>
                <a:latin typeface="Arial"/>
                <a:cs typeface="Arial"/>
              </a:rPr>
              <a:t>,</a:t>
            </a:r>
            <a:r>
              <a:rPr lang="da-DK" sz="1100" b="0" i="0">
                <a:solidFill>
                  <a:srgbClr val="000000"/>
                </a:solidFill>
                <a:effectLst/>
                <a:latin typeface="Arial"/>
                <a:cs typeface="Arial"/>
              </a:rPr>
              <a:t> som får antipsykotika, der bor på plejehjem.  </a:t>
            </a: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19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D88D-D274-3AA0-B1D5-D98D5CC4E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3386B-0955-5293-7E0C-3CBE99DF3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9B5D0-216B-FE8F-C9AB-E7ED14ABF701}"/>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324396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835299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715895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100" i="0">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3657473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sz="1100" b="1" i="0" u="none">
                <a:effectLst/>
                <a:latin typeface="Arial" panose="020B0604020202020204" pitchFamily="34" charset="0"/>
                <a:ea typeface="+mn-ea"/>
                <a:cs typeface="Arial" panose="020B0604020202020204" pitchFamily="34" charset="0"/>
                <a:sym typeface="Helvetica Neue"/>
              </a:rPr>
              <a:t>Udlevér guiden til </a:t>
            </a:r>
            <a:r>
              <a:rPr lang="da-DK" sz="1100" b="1" i="0" u="none" err="1">
                <a:effectLst/>
                <a:latin typeface="Arial" panose="020B0604020202020204" pitchFamily="34" charset="0"/>
                <a:ea typeface="+mn-ea"/>
                <a:cs typeface="Arial" panose="020B0604020202020204" pitchFamily="34" charset="0"/>
                <a:sym typeface="Helvetica Neue"/>
              </a:rPr>
              <a:t>best</a:t>
            </a:r>
            <a:r>
              <a:rPr lang="da-DK" sz="1100" b="1" i="0" u="none">
                <a:effectLst/>
                <a:latin typeface="Arial" panose="020B0604020202020204" pitchFamily="34" charset="0"/>
                <a:ea typeface="+mn-ea"/>
                <a:cs typeface="Arial" panose="020B0604020202020204" pitchFamily="34" charset="0"/>
                <a:sym typeface="Helvetica Neue"/>
              </a:rPr>
              <a:t> practice og giv deltagerne 5 minutter til orientering. </a:t>
            </a:r>
          </a:p>
          <a:p>
            <a:pPr marL="0" marR="0" lvl="0" indent="0" defTabSz="228600" eaLnBrk="1" fontAlgn="auto" latinLnBrk="0" hangingPunct="1">
              <a:lnSpc>
                <a:spcPct val="117999"/>
              </a:lnSpc>
              <a:spcBef>
                <a:spcPts val="0"/>
              </a:spcBef>
              <a:spcAft>
                <a:spcPts val="0"/>
              </a:spcAft>
              <a:buClrTx/>
              <a:buSzTx/>
              <a:buFontTx/>
              <a:buNone/>
              <a:tabLst/>
              <a:defRPr/>
            </a:pPr>
            <a:endParaRPr lang="da-DK" sz="1100" i="0" u="none">
              <a:effectLst/>
              <a:latin typeface="Arial" panose="020B0604020202020204" pitchFamily="34" charset="0"/>
              <a:ea typeface="+mn-ea"/>
              <a:cs typeface="Arial" panose="020B0604020202020204" pitchFamily="34" charset="0"/>
              <a:sym typeface="Helvetica Neue"/>
            </a:endParaRPr>
          </a:p>
          <a:p>
            <a:pPr marL="0" marR="0" lvl="0" indent="0" defTabSz="2286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 </a:t>
            </a:r>
          </a:p>
          <a:p>
            <a:pPr marL="0" marR="0" lvl="0" indent="0" defTabSz="228600" eaLnBrk="1" fontAlgn="auto" latinLnBrk="0" hangingPunct="1">
              <a:lnSpc>
                <a:spcPct val="117999"/>
              </a:lnSpc>
              <a:spcBef>
                <a:spcPts val="0"/>
              </a:spcBef>
              <a:spcAft>
                <a:spcPts val="0"/>
              </a:spcAft>
              <a:buClrTx/>
              <a:buSzTx/>
              <a:buFontTx/>
              <a:buNone/>
              <a:tabLst/>
              <a:defRPr/>
            </a:pPr>
            <a:r>
              <a:rPr lang="da-DK" sz="1100" i="1">
                <a:effectLst/>
                <a:latin typeface="Arial" panose="020B0604020202020204" pitchFamily="34" charset="0"/>
                <a:ea typeface="+mn-ea"/>
                <a:cs typeface="Arial" panose="020B0604020202020204" pitchFamily="34" charset="0"/>
                <a:sym typeface="Helvetica Neue"/>
              </a:rPr>
              <a:t>DEMENS OG ANTIPSYKOTIKA – en guide til </a:t>
            </a:r>
            <a:r>
              <a:rPr lang="da-DK" sz="1100" i="1" err="1">
                <a:effectLst/>
                <a:latin typeface="Arial" panose="020B0604020202020204" pitchFamily="34" charset="0"/>
                <a:ea typeface="+mn-ea"/>
                <a:cs typeface="Arial" panose="020B0604020202020204" pitchFamily="34" charset="0"/>
                <a:sym typeface="Helvetica Neue"/>
              </a:rPr>
              <a:t>best</a:t>
            </a:r>
            <a:r>
              <a:rPr lang="da-DK" sz="1100" i="1">
                <a:effectLst/>
                <a:latin typeface="Arial" panose="020B0604020202020204" pitchFamily="34" charset="0"/>
                <a:ea typeface="+mn-ea"/>
                <a:cs typeface="Arial" panose="020B0604020202020204" pitchFamily="34" charset="0"/>
                <a:sym typeface="Helvetica Neue"/>
              </a:rPr>
              <a:t> practice, </a:t>
            </a:r>
            <a:r>
              <a:rPr lang="da-DK" sz="1100" i="0">
                <a:effectLst/>
                <a:latin typeface="Arial" panose="020B0604020202020204" pitchFamily="34" charset="0"/>
                <a:ea typeface="+mn-ea"/>
                <a:cs typeface="Arial" panose="020B0604020202020204" pitchFamily="34" charset="0"/>
                <a:sym typeface="Helvetica Neue"/>
              </a:rPr>
              <a:t>er en samling af praksisnære redskaber med relevante QR-koder</a:t>
            </a:r>
            <a:r>
              <a:rPr lang="da-DK" sz="1100">
                <a:latin typeface="Arial" panose="020B0604020202020204" pitchFamily="34" charset="0"/>
                <a:cs typeface="Arial" panose="020B0604020202020204" pitchFamily="34" charset="0"/>
              </a:rPr>
              <a:t>, som vi vil vende tilbage til efter pausen, og som I vil kunne bruge i det videre arbejde hjemme i praksis.</a:t>
            </a:r>
            <a:endParaRPr lang="da-DK" sz="1100" i="0">
              <a:effectLst/>
              <a:latin typeface="Arial" panose="020B0604020202020204" pitchFamily="34" charset="0"/>
              <a:ea typeface="+mn-ea"/>
              <a:cs typeface="Arial" panose="020B0604020202020204" pitchFamily="34" charset="0"/>
              <a:sym typeface="Helvetica Neue"/>
            </a:endParaRPr>
          </a:p>
          <a:p>
            <a:endParaRPr lang="da-DK" sz="1100" i="0">
              <a:effectLst/>
              <a:latin typeface="Arial" panose="020B0604020202020204" pitchFamily="34" charset="0"/>
              <a:ea typeface="+mn-ea"/>
              <a:cs typeface="Arial" panose="020B0604020202020204" pitchFamily="34" charset="0"/>
              <a:sym typeface="Helvetica Neue"/>
            </a:endParaRPr>
          </a:p>
          <a:p>
            <a:r>
              <a:rPr lang="da-DK" sz="1100">
                <a:effectLst/>
                <a:latin typeface="Arial" panose="020B0604020202020204" pitchFamily="34" charset="0"/>
                <a:ea typeface="+mn-ea"/>
                <a:cs typeface="Arial" panose="020B0604020202020204" pitchFamily="34" charset="0"/>
                <a:sym typeface="Helvetica Neue"/>
              </a:rPr>
              <a:t>I guiden til </a:t>
            </a:r>
            <a:r>
              <a:rPr lang="da-DK" sz="1100" err="1">
                <a:effectLst/>
                <a:latin typeface="Arial" panose="020B0604020202020204" pitchFamily="34" charset="0"/>
                <a:ea typeface="+mn-ea"/>
                <a:cs typeface="Arial" panose="020B0604020202020204" pitchFamily="34" charset="0"/>
                <a:sym typeface="Helvetica Neue"/>
              </a:rPr>
              <a:t>best</a:t>
            </a:r>
            <a:r>
              <a:rPr lang="da-DK" sz="1100">
                <a:effectLst/>
                <a:latin typeface="Arial" panose="020B0604020202020204" pitchFamily="34" charset="0"/>
                <a:ea typeface="+mn-ea"/>
                <a:cs typeface="Arial" panose="020B0604020202020204" pitchFamily="34" charset="0"/>
                <a:sym typeface="Helvetica Neue"/>
              </a:rPr>
              <a:t> practice (side 2-3) opsamles nyeste viden og anbefalinger i praksisnære redskaber til </a:t>
            </a:r>
            <a:r>
              <a:rPr lang="da-DK" sz="1100" b="0" i="0">
                <a:effectLst/>
                <a:latin typeface="Arial" panose="020B0604020202020204" pitchFamily="34" charset="0"/>
                <a:ea typeface="+mn-ea"/>
                <a:cs typeface="Arial" panose="020B0604020202020204" pitchFamily="34" charset="0"/>
                <a:sym typeface="Helvetica Neue"/>
              </a:rPr>
              <a:t>afklaring af indikation </a:t>
            </a:r>
            <a:r>
              <a:rPr lang="da-DK" sz="1100" b="0">
                <a:effectLst/>
                <a:latin typeface="Arial" panose="020B0604020202020204" pitchFamily="34" charset="0"/>
                <a:ea typeface="+mn-ea"/>
                <a:cs typeface="Arial" panose="020B0604020202020204" pitchFamily="34" charset="0"/>
                <a:sym typeface="Helvetica Neue"/>
              </a:rPr>
              <a:t>(side 2) </a:t>
            </a:r>
            <a:r>
              <a:rPr lang="da-DK" sz="1100">
                <a:effectLst/>
                <a:latin typeface="Arial" panose="020B0604020202020204" pitchFamily="34" charset="0"/>
                <a:ea typeface="+mn-ea"/>
                <a:cs typeface="Arial" panose="020B0604020202020204" pitchFamily="34" charset="0"/>
                <a:sym typeface="Helvetica Neue"/>
              </a:rPr>
              <a:t>og </a:t>
            </a:r>
            <a:r>
              <a:rPr lang="da-DK" sz="1100" b="0" i="0">
                <a:effectLst/>
                <a:latin typeface="Arial" panose="020B0604020202020204" pitchFamily="34" charset="0"/>
                <a:ea typeface="+mn-ea"/>
                <a:cs typeface="Arial" panose="020B0604020202020204" pitchFamily="34" charset="0"/>
                <a:sym typeface="Helvetica Neue"/>
              </a:rPr>
              <a:t>forslag til medicinsk behandling </a:t>
            </a:r>
            <a:r>
              <a:rPr lang="da-DK" sz="1100" b="0">
                <a:effectLst/>
                <a:latin typeface="Arial" panose="020B0604020202020204" pitchFamily="34" charset="0"/>
                <a:ea typeface="+mn-ea"/>
                <a:cs typeface="Arial" panose="020B0604020202020204" pitchFamily="34" charset="0"/>
                <a:sym typeface="Helvetica Neue"/>
              </a:rPr>
              <a:t>(side 3). Begge </a:t>
            </a:r>
            <a:r>
              <a:rPr lang="da-DK" sz="1100">
                <a:effectLst/>
                <a:latin typeface="Arial" panose="020B0604020202020204" pitchFamily="34" charset="0"/>
                <a:ea typeface="+mn-ea"/>
                <a:cs typeface="Arial" panose="020B0604020202020204" pitchFamily="34" charset="0"/>
                <a:sym typeface="Helvetica Neue"/>
              </a:rPr>
              <a:t>tager udgangspunkt i de patientcases, I er blevet introduceret for. </a:t>
            </a:r>
          </a:p>
          <a:p>
            <a:endParaRPr lang="da-DK" sz="1100">
              <a:effectLst/>
              <a:latin typeface="Arial" panose="020B0604020202020204" pitchFamily="34" charset="0"/>
              <a:ea typeface="+mn-ea"/>
              <a:cs typeface="Arial" panose="020B0604020202020204" pitchFamily="34" charset="0"/>
              <a:sym typeface="Helvetica Neue"/>
            </a:endParaRPr>
          </a:p>
          <a:p>
            <a:r>
              <a:rPr lang="da-DK" sz="1100">
                <a:effectLst/>
                <a:latin typeface="Arial" panose="020B0604020202020204" pitchFamily="34" charset="0"/>
                <a:ea typeface="+mn-ea"/>
                <a:cs typeface="Arial" panose="020B0604020202020204" pitchFamily="34" charset="0"/>
                <a:sym typeface="Helvetica Neue"/>
              </a:rPr>
              <a:t>På bagsiden findes </a:t>
            </a:r>
            <a:r>
              <a:rPr lang="da-DK" sz="1100" b="0" i="0">
                <a:effectLst/>
                <a:latin typeface="Arial" panose="020B0604020202020204" pitchFamily="34" charset="0"/>
                <a:ea typeface="+mn-ea"/>
                <a:cs typeface="Arial" panose="020B0604020202020204" pitchFamily="34" charset="0"/>
                <a:sym typeface="Helvetica Neue"/>
              </a:rPr>
              <a:t>inspiration til samarbejdet med kommunen </a:t>
            </a:r>
            <a:r>
              <a:rPr lang="da-DK" sz="1100" b="0">
                <a:effectLst/>
                <a:latin typeface="Arial" panose="020B0604020202020204" pitchFamily="34" charset="0"/>
                <a:ea typeface="+mn-ea"/>
                <a:cs typeface="Arial" panose="020B0604020202020204" pitchFamily="34" charset="0"/>
                <a:sym typeface="Helvetica Neue"/>
              </a:rPr>
              <a:t>(side 4)</a:t>
            </a:r>
            <a:r>
              <a:rPr lang="da-DK" sz="1100" b="0" i="1">
                <a:effectLst/>
                <a:latin typeface="Arial" panose="020B0604020202020204" pitchFamily="34" charset="0"/>
                <a:ea typeface="+mn-ea"/>
                <a:cs typeface="Arial" panose="020B0604020202020204" pitchFamily="34" charset="0"/>
                <a:sym typeface="Helvetica Neue"/>
              </a:rPr>
              <a:t> </a:t>
            </a:r>
            <a:r>
              <a:rPr lang="da-DK" sz="1100" i="0">
                <a:effectLst/>
                <a:latin typeface="Arial" panose="020B0604020202020204" pitchFamily="34" charset="0"/>
                <a:ea typeface="+mn-ea"/>
                <a:cs typeface="Arial" panose="020B0604020202020204" pitchFamily="34" charset="0"/>
                <a:sym typeface="Helvetica Neue"/>
              </a:rPr>
              <a:t>med </a:t>
            </a:r>
            <a:r>
              <a:rPr lang="da-DK" sz="1100">
                <a:effectLst/>
                <a:latin typeface="Arial" panose="020B0604020202020204" pitchFamily="34" charset="0"/>
                <a:ea typeface="+mn-ea"/>
                <a:cs typeface="Arial" panose="020B0604020202020204" pitchFamily="34" charset="0"/>
                <a:sym typeface="Helvetica Neue"/>
              </a:rPr>
              <a:t>forslag til rollefordeling. Dette praksisnære redskab kan efter pausen bruges vejledende i dialogen med kommunen og </a:t>
            </a:r>
            <a:r>
              <a:rPr lang="da-DK" sz="1100">
                <a:latin typeface="Arial" panose="020B0604020202020204" pitchFamily="34" charset="0"/>
                <a:cs typeface="Arial" panose="020B0604020202020204" pitchFamily="34" charset="0"/>
              </a:rPr>
              <a:t>efterfølgende anvendes i det videre arbejde hjemme i praksis</a:t>
            </a:r>
            <a:r>
              <a:rPr lang="da-DK" sz="1100">
                <a:effectLst/>
                <a:latin typeface="Arial" panose="020B0604020202020204" pitchFamily="34" charset="0"/>
                <a:ea typeface="+mn-ea"/>
                <a:cs typeface="Arial" panose="020B0604020202020204" pitchFamily="34" charset="0"/>
                <a:sym typeface="Helvetica Neue"/>
              </a:rPr>
              <a:t>. </a:t>
            </a:r>
          </a:p>
          <a:p>
            <a:endParaRPr lang="da-DK" sz="1100">
              <a:effectLst/>
              <a:latin typeface="Arial" panose="020B0604020202020204" pitchFamily="34" charset="0"/>
              <a:ea typeface="+mn-ea"/>
              <a:cs typeface="Arial" panose="020B0604020202020204" pitchFamily="34" charset="0"/>
              <a:sym typeface="Helvetica Neue"/>
            </a:endParaRPr>
          </a:p>
          <a:p>
            <a:r>
              <a:rPr lang="da-DK" sz="1100">
                <a:latin typeface="Arial" panose="020B0604020202020204" pitchFamily="34" charset="0"/>
                <a:cs typeface="Arial" panose="020B0604020202020204" pitchFamily="34" charset="0"/>
              </a:rPr>
              <a:t>Efter dialogen med kommunen vil klyngen blive introduceret for, hvordan I kan hente en patientliste i eget system (se også QR-kode på forsiden) med patienter med demens, der aktuelt får antipsykotisk medicin. Her vil I vende tilbage til redskaberne på side 2 og 3 i guiden til </a:t>
            </a:r>
            <a:r>
              <a:rPr lang="da-DK" sz="1100" err="1">
                <a:latin typeface="Arial" panose="020B0604020202020204" pitchFamily="34" charset="0"/>
                <a:cs typeface="Arial" panose="020B0604020202020204" pitchFamily="34" charset="0"/>
              </a:rPr>
              <a:t>best</a:t>
            </a:r>
            <a:r>
              <a:rPr lang="da-DK" sz="1100">
                <a:latin typeface="Arial" panose="020B0604020202020204" pitchFamily="34" charset="0"/>
                <a:cs typeface="Arial" panose="020B0604020202020204" pitchFamily="34" charset="0"/>
              </a:rPr>
              <a:t> practice og drøfte bruge af disse ved gennemgang af patientlisten hjemme i praksis.</a:t>
            </a:r>
            <a:r>
              <a:rPr lang="da-DK" sz="1100">
                <a:effectLst/>
                <a:latin typeface="Arial" panose="020B0604020202020204" pitchFamily="34" charset="0"/>
                <a:ea typeface="+mn-ea"/>
                <a:cs typeface="Arial" panose="020B0604020202020204" pitchFamily="34" charset="0"/>
                <a:sym typeface="Helvetica Neue"/>
              </a:rPr>
              <a:t> </a:t>
            </a: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158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428042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524427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902142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a:t>
            </a:r>
          </a:p>
          <a:p>
            <a:r>
              <a:rPr lang="da-DK" sz="1100" b="0">
                <a:latin typeface="Arial" panose="020B0604020202020204" pitchFamily="34" charset="0"/>
                <a:cs typeface="Arial" panose="020B0604020202020204" pitchFamily="34" charset="0"/>
              </a:rPr>
              <a:t>Af den røde tekst fremgår forslag til, hvad kommunens oplæg kan fokusere på. Husk at fjerne det røde/tilpasse/slette teksten inden mødet. </a:t>
            </a:r>
          </a:p>
          <a:p>
            <a:endParaRPr lang="da-DK" sz="1100" b="0">
              <a:latin typeface="Arial" panose="020B0604020202020204" pitchFamily="34" charset="0"/>
              <a:cs typeface="Arial" panose="020B0604020202020204" pitchFamily="34" charset="0"/>
            </a:endParaRPr>
          </a:p>
          <a:p>
            <a:endParaRPr lang="da-DK" sz="1200">
              <a:latin typeface="Arial" panose="020B0604020202020204" pitchFamily="34" charset="0"/>
              <a:cs typeface="Arial" panose="020B0604020202020204" pitchFamily="34" charset="0"/>
            </a:endParaRP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766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84497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61622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848401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234569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530958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807791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a:t>
            </a:r>
          </a:p>
          <a:p>
            <a:pPr marL="0" marR="0" lvl="0" indent="0" defTabSz="228600" eaLnBrk="1" fontAlgn="auto" latinLnBrk="0" hangingPunct="1">
              <a:lnSpc>
                <a:spcPct val="117999"/>
              </a:lnSpc>
              <a:spcBef>
                <a:spcPts val="0"/>
              </a:spcBef>
              <a:spcAft>
                <a:spcPts val="0"/>
              </a:spcAft>
              <a:buClrTx/>
              <a:buSzTx/>
              <a:buFontTx/>
              <a:buNone/>
              <a:tabLst/>
              <a:defRPr/>
            </a:pPr>
            <a:r>
              <a:rPr lang="da-DK">
                <a:latin typeface="Arial"/>
                <a:cs typeface="Arial"/>
              </a:rPr>
              <a:t>Vi skal nu se en video, som introducerer til en trin-for-trin guide til </a:t>
            </a:r>
            <a:r>
              <a:rPr lang="da-DK" sz="1100">
                <a:effectLst/>
                <a:latin typeface="Arial"/>
                <a:ea typeface="+mn-ea"/>
                <a:cs typeface="Arial"/>
                <a:sym typeface="Helvetica Neue"/>
              </a:rPr>
              <a:t>at fremsøge en patientliste over patienter med demens i egen praksis, der aktuelt er i behandling med antipsykotika, og til håndtering af disse. Denne trin-for-trin guide er tilgængelig på </a:t>
            </a:r>
            <a:r>
              <a:rPr lang="da-DK">
                <a:latin typeface="Arial"/>
                <a:cs typeface="Arial"/>
              </a:rPr>
              <a:t>praksispakkesiden, som kan tilgås på kiap.dk. </a:t>
            </a:r>
            <a:r>
              <a:rPr lang="da-DK" sz="1100">
                <a:effectLst/>
                <a:latin typeface="Arial"/>
                <a:ea typeface="+mn-ea"/>
                <a:cs typeface="Arial"/>
                <a:sym typeface="Helvetica Neue"/>
              </a:rPr>
              <a:t>Praksispakken er udformet, så den understøtter implementeringsarbejdet i klinikken efter mødet. Praksispakken samler al faglig viden og anbefalinger om </a:t>
            </a:r>
            <a:r>
              <a:rPr lang="da-DK" sz="1100" err="1">
                <a:effectLst/>
                <a:latin typeface="Arial"/>
                <a:ea typeface="+mn-ea"/>
                <a:cs typeface="Arial"/>
                <a:sym typeface="Helvetica Neue"/>
              </a:rPr>
              <a:t>best</a:t>
            </a:r>
            <a:r>
              <a:rPr lang="da-DK" sz="1100">
                <a:effectLst/>
                <a:latin typeface="Arial"/>
                <a:ea typeface="+mn-ea"/>
                <a:cs typeface="Arial"/>
                <a:sym typeface="Helvetica Neue"/>
              </a:rPr>
              <a:t> practice samt de redskaber, der blev præsenteret på klyngemødet. Materialet på praksispakkesiden er delbart og kan nemt tilgås i klinikken, når det passer ind i den daglige arbejdsgang og når behovet opstår. </a:t>
            </a:r>
            <a:endParaRPr lang="da-DK">
              <a:latin typeface="Arial"/>
              <a:cs typeface="Arial"/>
            </a:endParaRPr>
          </a:p>
          <a:p>
            <a:pPr marL="0" marR="0" lvl="0" indent="0" defTabSz="457200" eaLnBrk="1" fontAlgn="auto" latinLnBrk="0" hangingPunct="1">
              <a:lnSpc>
                <a:spcPct val="117999"/>
              </a:lnSpc>
              <a:spcBef>
                <a:spcPts val="0"/>
              </a:spcBef>
              <a:spcAft>
                <a:spcPts val="0"/>
              </a:spcAft>
              <a:buClrTx/>
              <a:buSzTx/>
              <a:buFontTx/>
              <a:buNone/>
              <a:tabLst/>
              <a:defRPr/>
            </a:pPr>
            <a:endParaRPr lang="da-DK" sz="1100" b="1" i="0" u="none" strike="noStrike">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Guide til videoafspilning i præsentationsmode:</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b="0" i="0" u="none" strike="noStrike">
                <a:effectLst/>
                <a:latin typeface="Arial" panose="020B0604020202020204" pitchFamily="34" charset="0"/>
                <a:ea typeface="+mn-ea"/>
                <a:cs typeface="Arial" panose="020B0604020202020204" pitchFamily="34" charset="0"/>
                <a:sym typeface="Helvetica Neue"/>
              </a:rPr>
              <a:t>Brug ”Enter” for at skifte slide. Når du kommer til et slide med en video, trykker du også ”Enter”. Når videoen er færdig, kan du komme videre i slideshowet ved igen at trykke ”Enter”.</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a:latin typeface="Arial" panose="020B0604020202020204" pitchFamily="34" charset="0"/>
                <a:cs typeface="Arial" panose="020B0604020202020204" pitchFamily="34" charset="0"/>
              </a:rPr>
              <a:t>Hvis man bruger piletasterne (&lt; og &gt;) til at navigere i et slideshow (eller mellemrums-tasten til både at gå videre) og afspille video i præsentationsmode, er det nødvendigt at klikke på det hvide område omkring videoen, når den er færdig, for at komme videre til næste slide, for ikke at skulle gå ud af præsentationsmode.</a:t>
            </a:r>
            <a:endParaRPr lang="da-DK" sz="1100" b="1" i="0">
              <a:effectLst/>
              <a:latin typeface="Arial" panose="020B0604020202020204" pitchFamily="34" charset="0"/>
              <a:ea typeface="+mn-ea"/>
              <a:cs typeface="Arial" panose="020B0604020202020204" pitchFamily="34" charset="0"/>
              <a:sym typeface="Helvetica Neue"/>
            </a:endParaRPr>
          </a:p>
          <a:p>
            <a:endParaRPr lang="da-DK"/>
          </a:p>
        </p:txBody>
      </p:sp>
    </p:spTree>
    <p:extLst>
      <p:ext uri="{BB962C8B-B14F-4D97-AF65-F5344CB8AC3E}">
        <p14:creationId xmlns:p14="http://schemas.microsoft.com/office/powerpoint/2010/main" val="3454316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 </a:t>
            </a:r>
          </a:p>
          <a:p>
            <a:pPr rtl="0" fontAlgn="base"/>
            <a:r>
              <a:rPr lang="da-DK" sz="1100" b="0" i="0" u="none" strike="noStrike">
                <a:effectLst/>
                <a:latin typeface="Arial" panose="020B0604020202020204" pitchFamily="34" charset="0"/>
                <a:ea typeface="+mn-ea"/>
                <a:cs typeface="Arial" panose="020B0604020202020204" pitchFamily="34" charset="0"/>
                <a:sym typeface="Helvetica Neue"/>
              </a:rPr>
              <a:t>Skan QR-kode på forsiden af guiden til </a:t>
            </a:r>
            <a:r>
              <a:rPr lang="da-DK" sz="1100" b="0" i="0" u="none" strike="noStrike" err="1">
                <a:effectLst/>
                <a:latin typeface="Arial" panose="020B0604020202020204" pitchFamily="34" charset="0"/>
                <a:ea typeface="+mn-ea"/>
                <a:cs typeface="Arial" panose="020B0604020202020204" pitchFamily="34" charset="0"/>
                <a:sym typeface="Helvetica Neue"/>
              </a:rPr>
              <a:t>best</a:t>
            </a:r>
            <a:r>
              <a:rPr lang="da-DK" sz="1100" b="0" i="0" u="none" strike="noStrike">
                <a:effectLst/>
                <a:latin typeface="Arial" panose="020B0604020202020204" pitchFamily="34" charset="0"/>
                <a:ea typeface="+mn-ea"/>
                <a:cs typeface="Arial" panose="020B0604020202020204" pitchFamily="34" charset="0"/>
                <a:sym typeface="Helvetica Neue"/>
              </a:rPr>
              <a:t> practice</a:t>
            </a:r>
            <a:r>
              <a:rPr lang="da-DK" sz="1100" b="0" i="1" u="none" strike="noStrike">
                <a:effectLst/>
                <a:latin typeface="Arial" panose="020B0604020202020204" pitchFamily="34" charset="0"/>
                <a:ea typeface="+mn-ea"/>
                <a:cs typeface="Arial" panose="020B0604020202020204" pitchFamily="34" charset="0"/>
                <a:sym typeface="Helvetica Neue"/>
              </a:rPr>
              <a:t> </a:t>
            </a:r>
            <a:r>
              <a:rPr lang="da-DK" sz="1100" b="0" i="0" u="none" strike="noStrike">
                <a:effectLst/>
                <a:latin typeface="Arial" panose="020B0604020202020204" pitchFamily="34" charset="0"/>
                <a:ea typeface="+mn-ea"/>
                <a:cs typeface="Arial" panose="020B0604020202020204" pitchFamily="34" charset="0"/>
                <a:sym typeface="Helvetica Neue"/>
              </a:rPr>
              <a:t>for vejledning til patientliste.</a:t>
            </a:r>
          </a:p>
          <a:p>
            <a:pPr rtl="0" fontAlgn="base"/>
            <a:r>
              <a:rPr lang="da-DK" sz="1100" b="0" i="0" u="none" strike="noStrike">
                <a:effectLst/>
                <a:latin typeface="Arial" panose="020B0604020202020204" pitchFamily="34" charset="0"/>
                <a:ea typeface="+mn-ea"/>
                <a:cs typeface="Arial" panose="020B0604020202020204" pitchFamily="34" charset="0"/>
                <a:sym typeface="Helvetica Neue"/>
              </a:rPr>
              <a:t>Brug 5 min. på at se videovejledning til at trække patientliste i eget system. </a:t>
            </a:r>
          </a:p>
          <a:p>
            <a:pPr rtl="0" fontAlgn="base"/>
            <a:endParaRPr lang="da-DK" sz="1100" b="0" i="0" u="none" strike="noStrike">
              <a:effectLst/>
              <a:latin typeface="Arial" panose="020B0604020202020204" pitchFamily="34" charset="0"/>
              <a:ea typeface="+mn-ea"/>
              <a:cs typeface="Arial" panose="020B0604020202020204" pitchFamily="34" charset="0"/>
              <a:sym typeface="Helvetica Neue"/>
            </a:endParaRPr>
          </a:p>
          <a:p>
            <a:pPr rtl="0" fontAlgn="base"/>
            <a:r>
              <a:rPr lang="da-DK" sz="1100" b="0" i="0" u="none" strike="noStrike">
                <a:effectLst/>
                <a:latin typeface="Arial" panose="020B0604020202020204" pitchFamily="34" charset="0"/>
                <a:ea typeface="+mn-ea"/>
                <a:cs typeface="Arial" panose="020B0604020202020204" pitchFamily="34" charset="0"/>
                <a:sym typeface="Helvetica Neue"/>
              </a:rPr>
              <a:t>De praksisnære redskaber i guiden til </a:t>
            </a:r>
            <a:r>
              <a:rPr lang="da-DK" sz="1100" b="0" i="0" u="none" strike="noStrike" err="1">
                <a:effectLst/>
                <a:latin typeface="Arial" panose="020B0604020202020204" pitchFamily="34" charset="0"/>
                <a:ea typeface="+mn-ea"/>
                <a:cs typeface="Arial" panose="020B0604020202020204" pitchFamily="34" charset="0"/>
                <a:sym typeface="Helvetica Neue"/>
              </a:rPr>
              <a:t>best</a:t>
            </a:r>
            <a:r>
              <a:rPr lang="da-DK" sz="1100" b="0" i="0" u="none" strike="noStrike">
                <a:effectLst/>
                <a:latin typeface="Arial" panose="020B0604020202020204" pitchFamily="34" charset="0"/>
                <a:ea typeface="+mn-ea"/>
                <a:cs typeface="Arial" panose="020B0604020202020204" pitchFamily="34" charset="0"/>
                <a:sym typeface="Helvetica Neue"/>
              </a:rPr>
              <a:t> practice, </a:t>
            </a:r>
            <a:r>
              <a:rPr lang="da-DK" sz="1100" b="0" i="1" u="none" strike="noStrike">
                <a:effectLst/>
                <a:latin typeface="Arial" panose="020B0604020202020204" pitchFamily="34" charset="0"/>
                <a:ea typeface="+mn-ea"/>
                <a:cs typeface="Arial" panose="020B0604020202020204" pitchFamily="34" charset="0"/>
                <a:sym typeface="Helvetica Neue"/>
              </a:rPr>
              <a:t>Afklaring af indikation </a:t>
            </a:r>
            <a:r>
              <a:rPr lang="da-DK" sz="1100" b="0" i="0" u="none" strike="noStrike">
                <a:effectLst/>
                <a:latin typeface="Arial" panose="020B0604020202020204" pitchFamily="34" charset="0"/>
                <a:ea typeface="+mn-ea"/>
                <a:cs typeface="Arial" panose="020B0604020202020204" pitchFamily="34" charset="0"/>
                <a:sym typeface="Helvetica Neue"/>
              </a:rPr>
              <a:t>(side 2) og </a:t>
            </a:r>
            <a:r>
              <a:rPr lang="da-DK" sz="1100" b="0" i="1" u="none" strike="noStrike">
                <a:effectLst/>
                <a:latin typeface="Arial" panose="020B0604020202020204" pitchFamily="34" charset="0"/>
                <a:ea typeface="+mn-ea"/>
                <a:cs typeface="Arial" panose="020B0604020202020204" pitchFamily="34" charset="0"/>
                <a:sym typeface="Helvetica Neue"/>
              </a:rPr>
              <a:t>Forslag til medicinsk behandling</a:t>
            </a:r>
            <a:r>
              <a:rPr lang="da-DK" sz="1100" b="0" i="0" u="none" strike="noStrike">
                <a:effectLst/>
                <a:latin typeface="Arial" panose="020B0604020202020204" pitchFamily="34" charset="0"/>
                <a:ea typeface="+mn-ea"/>
                <a:cs typeface="Arial" panose="020B0604020202020204" pitchFamily="34" charset="0"/>
                <a:sym typeface="Helvetica Neue"/>
              </a:rPr>
              <a:t> (side 3), kan findes på trin 2 og kan være en hjælp, når der skal tage stilling til </a:t>
            </a:r>
            <a:r>
              <a:rPr lang="da-DK" sz="1100" b="0" i="0" u="none" strike="noStrike" err="1">
                <a:effectLst/>
                <a:latin typeface="Arial" panose="020B0604020202020204" pitchFamily="34" charset="0"/>
                <a:ea typeface="+mn-ea"/>
                <a:cs typeface="Arial" panose="020B0604020202020204" pitchFamily="34" charset="0"/>
                <a:sym typeface="Helvetica Neue"/>
              </a:rPr>
              <a:t>seponering</a:t>
            </a:r>
            <a:r>
              <a:rPr lang="da-DK" sz="1100" b="0" i="0" u="none" strike="noStrike">
                <a:effectLst/>
                <a:latin typeface="Arial" panose="020B0604020202020204" pitchFamily="34" charset="0"/>
                <a:ea typeface="+mn-ea"/>
                <a:cs typeface="Arial" panose="020B0604020202020204" pitchFamily="34" charset="0"/>
                <a:sym typeface="Helvetica Neue"/>
              </a:rPr>
              <a:t> på patientlisten.</a:t>
            </a:r>
            <a:endParaRPr lang="en-US" sz="1100" b="0" i="0" u="none">
              <a:effectLst/>
              <a:latin typeface="Arial" panose="020B0604020202020204" pitchFamily="34" charset="0"/>
              <a:ea typeface="+mn-ea"/>
              <a:cs typeface="Arial" panose="020B0604020202020204" pitchFamily="34" charset="0"/>
              <a:sym typeface="Helvetica Neue"/>
            </a:endParaRPr>
          </a:p>
          <a:p>
            <a:endParaRPr lang="da-DK"/>
          </a:p>
        </p:txBody>
      </p:sp>
    </p:spTree>
    <p:extLst>
      <p:ext uri="{BB962C8B-B14F-4D97-AF65-F5344CB8AC3E}">
        <p14:creationId xmlns:p14="http://schemas.microsoft.com/office/powerpoint/2010/main" val="3878131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879863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089006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433557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362270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 </a:t>
            </a:r>
          </a:p>
          <a:p>
            <a:pPr rtl="0" fontAlgn="base"/>
            <a:r>
              <a:rPr lang="da-DK" sz="1100" b="0">
                <a:latin typeface="Arial"/>
                <a:cs typeface="Arial"/>
              </a:rPr>
              <a:t>Opfølgning er en fast integreret del af denne klyngepakke og finder sted </a:t>
            </a:r>
            <a:r>
              <a:rPr lang="da-DK">
                <a:latin typeface="Arial"/>
                <a:cs typeface="Arial"/>
              </a:rPr>
              <a:t>6–12</a:t>
            </a:r>
            <a:r>
              <a:rPr lang="da-DK" sz="1100" b="0">
                <a:latin typeface="Arial"/>
                <a:cs typeface="Arial"/>
              </a:rPr>
              <a:t> måneder efter det oprindelige klyngemøde. På et senere klyngemøde afsættes 30 minutter til opfølgning enten før eller efter det øvrige program.</a:t>
            </a:r>
          </a:p>
          <a:p>
            <a:r>
              <a:rPr lang="da-DK" sz="1100" b="0">
                <a:latin typeface="Arial"/>
                <a:cs typeface="Arial"/>
              </a:rPr>
              <a:t>Formålet med opfølgning på et senere klyngemøde er at følge op på implementeringsindsatser hjemme i praksis.</a:t>
            </a:r>
          </a:p>
          <a:p>
            <a:endParaRPr lang="da-DK" sz="1100" b="0">
              <a:latin typeface="Arial" panose="020B0604020202020204" pitchFamily="34" charset="0"/>
              <a:cs typeface="Arial" panose="020B0604020202020204" pitchFamily="34" charset="0"/>
            </a:endParaRPr>
          </a:p>
          <a:p>
            <a:r>
              <a:rPr lang="da-DK" sz="1100" b="0" u="sng">
                <a:latin typeface="Arial" panose="020B0604020202020204" pitchFamily="34" charset="0"/>
                <a:cs typeface="Arial" panose="020B0604020202020204" pitchFamily="34" charset="0"/>
              </a:rPr>
              <a:t>Forberedelse i praksis forud for opfølgning i klyngen:</a:t>
            </a:r>
          </a:p>
          <a:p>
            <a:pPr marL="457200" indent="-457200">
              <a:buFont typeface="+mj-lt"/>
              <a:buAutoNum type="arabicPeriod"/>
            </a:pPr>
            <a:r>
              <a:rPr lang="da-DK" sz="1100" b="0">
                <a:latin typeface="Arial"/>
                <a:cs typeface="Arial"/>
              </a:rPr>
              <a:t>Fremsøg de patienter med demens, som får antipsykotika, ved hjælp af trin-for-trin guiden til at hente patientlisten, som findes på praksispakkesiden. Aftal internt hvem der gør hvad i klinikken – overvej, hvordan personalet bedst kan inddrages.</a:t>
            </a:r>
          </a:p>
          <a:p>
            <a:pPr marL="457200" indent="-457200">
              <a:buFont typeface="+mj-lt"/>
              <a:buAutoNum type="arabicPeriod"/>
            </a:pPr>
            <a:r>
              <a:rPr lang="da-DK" sz="1100" b="0">
                <a:latin typeface="Arial" panose="020B0604020202020204" pitchFamily="34" charset="0"/>
                <a:cs typeface="Arial" panose="020B0604020202020204" pitchFamily="34" charset="0"/>
              </a:rPr>
              <a:t>Udfyld det spørgeskema, I modtager en måneds tid inden opfølgningen. Det har til formål at samle jeres erfaringer med brugen af patientlisten og samarbejdet med kommunen.</a:t>
            </a:r>
          </a:p>
        </p:txBody>
      </p:sp>
    </p:spTree>
    <p:extLst>
      <p:ext uri="{BB962C8B-B14F-4D97-AF65-F5344CB8AC3E}">
        <p14:creationId xmlns:p14="http://schemas.microsoft.com/office/powerpoint/2010/main" val="33360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806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 </a:t>
            </a:r>
          </a:p>
          <a:p>
            <a:r>
              <a:rPr lang="da-DK" sz="1100" b="0">
                <a:latin typeface="Arial"/>
                <a:cs typeface="Arial"/>
              </a:rPr>
              <a:t>Brug de praksisnære redskaber i guiden til </a:t>
            </a:r>
            <a:r>
              <a:rPr lang="da-DK" sz="1100" b="0" err="1">
                <a:latin typeface="Arial"/>
                <a:cs typeface="Arial"/>
              </a:rPr>
              <a:t>best</a:t>
            </a:r>
            <a:r>
              <a:rPr lang="da-DK" sz="1100" b="0">
                <a:latin typeface="Arial"/>
                <a:cs typeface="Arial"/>
              </a:rPr>
              <a:t> practice til </a:t>
            </a:r>
            <a:r>
              <a:rPr lang="da-DK" sz="1100" b="0" i="0">
                <a:latin typeface="Arial"/>
                <a:cs typeface="Arial"/>
              </a:rPr>
              <a:t>vurdering af indikation (side 2) og forslag til medicinsk behandling (side 3</a:t>
            </a:r>
            <a:r>
              <a:rPr lang="da-DK" sz="1100" b="0">
                <a:latin typeface="Arial"/>
                <a:cs typeface="Arial"/>
              </a:rPr>
              <a:t>) ved gennemgang af patientlisten. Hjemme i praksis arbejder I videre ud fra de drøftelser, I har haft i dag med kommunen, og eventuelle planer, der er blevet lagt. Find inspiration til rollefordelingen i samarbejdet mellem læge og kommune på bagsiden.</a:t>
            </a:r>
          </a:p>
          <a:p>
            <a:endParaRPr lang="da-DK"/>
          </a:p>
        </p:txBody>
      </p:sp>
    </p:spTree>
    <p:extLst>
      <p:ext uri="{BB962C8B-B14F-4D97-AF65-F5344CB8AC3E}">
        <p14:creationId xmlns:p14="http://schemas.microsoft.com/office/powerpoint/2010/main" val="1810528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306844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481073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77811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E3996-0456-B95F-3734-D7FB97294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730C1-0CFC-763D-5EF7-AC8167B02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90F11-06D5-651C-418A-442747A707B7}"/>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49795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95261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 </a:t>
            </a:r>
            <a:r>
              <a:rPr lang="da-DK" sz="1100" b="0" i="0">
                <a:solidFill>
                  <a:srgbClr val="000000"/>
                </a:solidFill>
                <a:effectLst/>
                <a:latin typeface="Arial" panose="020B0604020202020204" pitchFamily="34" charset="0"/>
              </a:rPr>
              <a:t>I den video I skal se nu, vil I igen møde ældrepsykiater Lone Jensen. </a:t>
            </a:r>
          </a:p>
          <a:p>
            <a:pPr marL="0" marR="0" lvl="0" indent="0" defTabSz="457200" eaLnBrk="1" fontAlgn="auto" latinLnBrk="0" hangingPunct="1">
              <a:lnSpc>
                <a:spcPct val="117999"/>
              </a:lnSpc>
              <a:spcBef>
                <a:spcPts val="0"/>
              </a:spcBef>
              <a:spcAft>
                <a:spcPts val="0"/>
              </a:spcAft>
              <a:buClrTx/>
              <a:buSzTx/>
              <a:buFontTx/>
              <a:buNone/>
              <a:tabLst/>
              <a:defRPr/>
            </a:pPr>
            <a:endParaRPr lang="da-DK" sz="1100" b="1" i="0" u="none" strike="noStrike">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Guide til videoafspilning i præsentationsmode:</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b="0" i="0" u="none" strike="noStrike">
                <a:effectLst/>
                <a:latin typeface="Arial" panose="020B0604020202020204" pitchFamily="34" charset="0"/>
                <a:ea typeface="+mn-ea"/>
                <a:cs typeface="Arial" panose="020B0604020202020204" pitchFamily="34" charset="0"/>
                <a:sym typeface="Helvetica Neue"/>
              </a:rPr>
              <a:t>Brug ”Enter” for at skifte slide. Når du kommer til et slide med en video, trykker du også ”Enter”. Når videoen er færdig, kan du komme videre i slideshowet ved igen at trykke ”Enter”.</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a:latin typeface="Arial" panose="020B0604020202020204" pitchFamily="34" charset="0"/>
                <a:cs typeface="Arial" panose="020B0604020202020204" pitchFamily="34" charset="0"/>
              </a:rPr>
              <a:t>Hvis man bruger piletasterne (&lt; og &gt;) til at navigere i et slideshow (eller mellemrums-tasten til både at gå videre) og afspille video i præsentationsmode, er det nødvendigt at klikke på det hvide område omkring videoen, når den er færdig, for at komme videre til næste slide, for ikke at skulle gå ud af præsentationsmode.</a:t>
            </a:r>
            <a:endParaRPr lang="da-DK" sz="1100" b="1" i="0">
              <a:effectLst/>
              <a:latin typeface="Arial" panose="020B0604020202020204" pitchFamily="34" charset="0"/>
              <a:ea typeface="+mn-ea"/>
              <a:cs typeface="Arial" panose="020B0604020202020204" pitchFamily="34" charset="0"/>
              <a:sym typeface="Helvetica Neue"/>
            </a:endParaRPr>
          </a:p>
          <a:p>
            <a:pPr marL="171450" marR="0" lvl="0" indent="-171450" defTabSz="457200" eaLnBrk="1" fontAlgn="auto" latinLnBrk="0" hangingPunct="1">
              <a:lnSpc>
                <a:spcPct val="117999"/>
              </a:lnSpc>
              <a:spcBef>
                <a:spcPts val="0"/>
              </a:spcBef>
              <a:spcAft>
                <a:spcPts val="0"/>
              </a:spcAft>
              <a:buClrTx/>
              <a:buSzTx/>
              <a:buFontTx/>
              <a:buChar char="-"/>
              <a:tabLst/>
              <a:defRPr/>
            </a:pPr>
            <a:endParaRPr lang="da-DK" sz="1100" b="1" i="0">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a-DK" sz="1100" b="1" i="0">
                <a:effectLst/>
                <a:latin typeface="Arial" panose="020B0604020202020204" pitchFamily="34" charset="0"/>
                <a:ea typeface="+mn-ea"/>
                <a:cs typeface="Arial" panose="020B0604020202020204" pitchFamily="34" charset="0"/>
                <a:sym typeface="Helvetica Neue"/>
              </a:rPr>
              <a:t>Kilde: </a:t>
            </a:r>
            <a:r>
              <a:rPr lang="da-DK" sz="1100" b="0" i="1">
                <a:effectLst/>
                <a:latin typeface="Arial" panose="020B0604020202020204" pitchFamily="34" charset="0"/>
                <a:ea typeface="+mn-ea"/>
                <a:cs typeface="Arial" panose="020B0604020202020204" pitchFamily="34" charset="0"/>
                <a:sym typeface="Helvetica Neue"/>
              </a:rPr>
              <a:t>Adfærd og bivirkningerne ved antipsykotisk medicin med Lone Jensen - Demens og antipsykotisk medicin – KIAP:</a:t>
            </a:r>
            <a:r>
              <a:rPr lang="da-DK" sz="1100" b="0" i="0">
                <a:effectLst/>
                <a:latin typeface="Arial" panose="020B0604020202020204" pitchFamily="34" charset="0"/>
                <a:ea typeface="+mn-ea"/>
                <a:cs typeface="Arial" panose="020B0604020202020204" pitchFamily="34" charset="0"/>
                <a:sym typeface="Helvetica Neue"/>
              </a:rPr>
              <a:t> </a:t>
            </a:r>
            <a:r>
              <a:rPr lang="da-DK" sz="1100" b="0" i="0" u="sng" strike="noStrike">
                <a:effectLst/>
                <a:latin typeface="Arial" panose="020B0604020202020204" pitchFamily="34" charset="0"/>
                <a:ea typeface="+mn-ea"/>
                <a:cs typeface="Arial" panose="020B0604020202020204" pitchFamily="34" charset="0"/>
                <a:sym typeface="Helvetica Neue"/>
                <a:hlinkClick r:id="rId3"/>
              </a:rPr>
              <a:t>https://vimeo.com/1099590328/328c2e01bc</a:t>
            </a:r>
            <a:r>
              <a:rPr lang="da-DK" sz="1100" b="0" i="0" u="sng" strike="noStrike">
                <a:effectLst/>
                <a:latin typeface="Arial" panose="020B0604020202020204" pitchFamily="34" charset="0"/>
                <a:ea typeface="+mn-ea"/>
                <a:cs typeface="Arial" panose="020B0604020202020204" pitchFamily="34" charset="0"/>
                <a:sym typeface="Helvetica Neue"/>
              </a:rPr>
              <a:t> </a:t>
            </a:r>
            <a:r>
              <a:rPr lang="da-DK" sz="1100" b="0" i="0" u="none" strike="noStrike">
                <a:effectLst/>
                <a:latin typeface="Arial" panose="020B0604020202020204" pitchFamily="34" charset="0"/>
                <a:ea typeface="+mn-ea"/>
                <a:cs typeface="Arial" panose="020B0604020202020204" pitchFamily="34" charset="0"/>
                <a:sym typeface="Helvetica Neue"/>
              </a:rPr>
              <a:t>(4 min.)</a:t>
            </a:r>
            <a:endParaRPr lang="da-DK" sz="1100" b="0" i="0" u="sng" strike="noStrike">
              <a:effectLst/>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280529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panose="020B0604020202020204" pitchFamily="34" charset="0"/>
                <a:cs typeface="Arial" panose="020B0604020202020204" pitchFamily="34" charset="0"/>
              </a:rPr>
              <a:t>I 2016 blev der med den nationale demenshandlingsplan 2025 opstillet et mål om at halvere forbruget af antipsykotika til patienter med demens. </a:t>
            </a:r>
          </a:p>
          <a:p>
            <a:pPr algn="l" rtl="0" fontAlgn="base"/>
            <a:r>
              <a:rPr lang="da-DK" sz="1100" b="0" i="0">
                <a:solidFill>
                  <a:srgbClr val="000000"/>
                </a:solidFill>
                <a:effectLst/>
                <a:latin typeface="Arial" panose="020B0604020202020204" pitchFamily="34" charset="0"/>
                <a:cs typeface="Arial" panose="020B0604020202020204" pitchFamily="34" charset="0"/>
              </a:rPr>
              <a:t>Målsætningen er ikke at fjerne forbruget helt, da der er patienter med demens, som kan have gavn af behandling, men i mange tilfælde kan en fokuseret plejeindsats i samarbejdet mellem lægen og plejepersonalet forebygge behovet.​ </a:t>
            </a:r>
          </a:p>
          <a:p>
            <a:pPr algn="l" rtl="0" fontAlgn="base"/>
            <a:endParaRPr lang="da-DK" sz="1100" b="0" i="0">
              <a:solidFill>
                <a:srgbClr val="000000"/>
              </a:solidFill>
              <a:effectLst/>
              <a:latin typeface="Arial" panose="020B0604020202020204" pitchFamily="34" charset="0"/>
              <a:cs typeface="Arial" panose="020B0604020202020204" pitchFamily="34" charset="0"/>
            </a:endParaRPr>
          </a:p>
          <a:p>
            <a:pPr algn="l" rtl="0" fontAlgn="base"/>
            <a:r>
              <a:rPr lang="da-DK" sz="1100" b="0" i="0">
                <a:solidFill>
                  <a:srgbClr val="000000"/>
                </a:solidFill>
                <a:effectLst/>
                <a:latin typeface="Arial"/>
                <a:cs typeface="Arial"/>
              </a:rPr>
              <a:t>På grafen her kan I se udviklingen i forbruget af antipsykotika i Danmark de seneste år. Den gule linje viser hvor stor en andel af patienter med demens på 65 år eller derover, der har fået antipsykotika i løbet af et givent år, mens den sorte linje illustrerer målsætning om, at højest 10 % af patienter med demens bør behandles med antipsykotika. Bemærk, at patienter som behandles med </a:t>
            </a:r>
            <a:r>
              <a:rPr lang="da-DK" sz="1100" b="0" i="0" err="1">
                <a:solidFill>
                  <a:srgbClr val="000000"/>
                </a:solidFill>
                <a:effectLst/>
                <a:latin typeface="Arial"/>
                <a:cs typeface="Arial"/>
              </a:rPr>
              <a:t>haloperidol</a:t>
            </a:r>
            <a:r>
              <a:rPr lang="da-DK" sz="1100" b="0" i="0">
                <a:solidFill>
                  <a:srgbClr val="000000"/>
                </a:solidFill>
                <a:effectLst/>
                <a:latin typeface="Arial"/>
                <a:cs typeface="Arial"/>
              </a:rPr>
              <a:t> ikke indgår i opgørelsen, da det typisk anvendes i terminale forløb. Som I kan se, er der de seneste år sket et fald –</a:t>
            </a:r>
            <a:r>
              <a:rPr lang="da-DK">
                <a:solidFill>
                  <a:srgbClr val="000000"/>
                </a:solidFill>
                <a:latin typeface="Arial"/>
                <a:cs typeface="Arial"/>
              </a:rPr>
              <a:t> </a:t>
            </a:r>
            <a:r>
              <a:rPr lang="da-DK" sz="1100" b="0" i="0">
                <a:solidFill>
                  <a:srgbClr val="000000"/>
                </a:solidFill>
                <a:effectLst/>
                <a:latin typeface="Arial"/>
                <a:cs typeface="Arial"/>
              </a:rPr>
              <a:t>men som grafen også viser, er vi ikke i mål endnu, og der er derfor fortsat behov for at have fokus på at forebygge forbruget. </a:t>
            </a: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7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a:t>
            </a:r>
          </a:p>
          <a:p>
            <a:r>
              <a:rPr lang="da-DK" sz="1100" b="0" i="0">
                <a:solidFill>
                  <a:srgbClr val="000000"/>
                </a:solidFill>
                <a:effectLst/>
                <a:latin typeface="Arial"/>
                <a:cs typeface="Arial"/>
              </a:rPr>
              <a:t>På grafen</a:t>
            </a:r>
            <a:r>
              <a:rPr lang="da-DK">
                <a:solidFill>
                  <a:srgbClr val="000000"/>
                </a:solidFill>
                <a:latin typeface="Arial"/>
                <a:cs typeface="Arial"/>
              </a:rPr>
              <a:t> får</a:t>
            </a:r>
            <a:r>
              <a:rPr lang="da-DK" sz="1100" b="0" i="0">
                <a:solidFill>
                  <a:srgbClr val="000000"/>
                </a:solidFill>
                <a:effectLst/>
                <a:latin typeface="Arial"/>
                <a:cs typeface="Arial"/>
              </a:rPr>
              <a:t> I et overblik over hvilken type læge, der typisk opstarter behandling med antipsykotika til patienter med demens. Grafen viser andelen af nye brugere af antipsykotika i jeres region fordelt på lægetyper, fx hospitalslæge og egen læge. Opgørelsen er fra det seneste kalenderår.  </a:t>
            </a:r>
            <a:endParaRPr lang="da-DK" sz="1100">
              <a:latin typeface="Arial"/>
              <a:cs typeface="Arial"/>
            </a:endParaRPr>
          </a:p>
        </p:txBody>
      </p:sp>
    </p:spTree>
    <p:extLst>
      <p:ext uri="{BB962C8B-B14F-4D97-AF65-F5344CB8AC3E}">
        <p14:creationId xmlns:p14="http://schemas.microsoft.com/office/powerpoint/2010/main" val="2140748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4</a:t>
            </a:r>
            <a:endParaRPr lang="en-DK"/>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err="1"/>
              <a:t>Tekst</a:t>
            </a:r>
            <a:endParaRPr lang="en-GB"/>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err="1"/>
              <a:t>Tekst</a:t>
            </a:r>
            <a:endParaRPr lang="en-GB"/>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err="1"/>
              <a:t>Tekst</a:t>
            </a:r>
            <a:endParaRPr lang="en-GB"/>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err="1"/>
              <a:t>Tekst</a:t>
            </a:r>
            <a:endParaRPr lang="en-GB"/>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err="1"/>
              <a:t>Tekst</a:t>
            </a:r>
            <a:endParaRPr lang="en-GB"/>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err="1"/>
              <a:t>Tekst</a:t>
            </a:r>
            <a:endParaRPr lang="en-GB"/>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a:t> </a:t>
            </a:r>
            <a:endParaRPr/>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err="1"/>
              <a:t>Overskrift</a:t>
            </a:r>
            <a:endParaRPr lang="en-US" spc="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err="1"/>
              <a:t>Underoverskrift</a:t>
            </a:r>
            <a:endParaRPr lang="en-US" spc="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a:t> </a:t>
            </a:r>
            <a:endParaRP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err="1"/>
              <a:t>Tekst</a:t>
            </a:r>
            <a:endParaRPr lang="en-GB"/>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err="1"/>
              <a:t>Bemærkning</a:t>
            </a:r>
            <a:r>
              <a:rPr lang="en-GB"/>
              <a:t> </a:t>
            </a:r>
            <a:r>
              <a:rPr lang="en-GB" err="1"/>
              <a:t>eller</a:t>
            </a:r>
            <a:r>
              <a:rPr lang="en-GB"/>
              <a:t> </a:t>
            </a:r>
            <a:r>
              <a:rPr lang="en-GB" err="1"/>
              <a:t>kilde</a:t>
            </a:r>
            <a:endParaRPr lang="en-US"/>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err="1"/>
              <a:t>Tekst</a:t>
            </a:r>
            <a:endParaRPr lang="en-GB"/>
          </a:p>
          <a:p>
            <a:pPr lvl="0"/>
            <a:r>
              <a:rPr lang="en-GB" err="1"/>
              <a:t>Tekst</a:t>
            </a:r>
            <a:endParaRPr lang="en-GB"/>
          </a:p>
          <a:p>
            <a:pPr lvl="0"/>
            <a:r>
              <a:rPr lang="en-GB" err="1"/>
              <a:t>Tekst</a:t>
            </a:r>
            <a:endParaRPr lang="en-GB"/>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a:t>Kilde: </a:t>
            </a:r>
            <a:r>
              <a:rPr lang="en-GB" sz="1000" i="1" err="1"/>
              <a:t>datakilde</a:t>
            </a:r>
            <a:r>
              <a:rPr lang="en-GB" sz="1000" i="1"/>
              <a:t>, </a:t>
            </a:r>
            <a:r>
              <a:rPr lang="en-GB" sz="1000" i="1" err="1"/>
              <a:t>oktober</a:t>
            </a:r>
            <a:r>
              <a:rPr lang="en-GB" sz="1000" i="1"/>
              <a:t> 20XX – September 20YY</a:t>
            </a:r>
            <a:endParaRPr lang="en-US" sz="1000" i="1"/>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en-US"/>
              <a:t>Click icon to add media</a:t>
            </a:r>
            <a:endParaRPr lang="da-DK"/>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err="1"/>
              <a:t>Instruktioner</a:t>
            </a:r>
            <a:endParaRPr lang="da-DK"/>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en-US"/>
              <a:t>Click icon to add SmartArt graphic</a:t>
            </a:r>
            <a:endParaRPr lang="da-DK"/>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a:t>Thomas B. </a:t>
            </a:r>
            <a:r>
              <a:rPr lang="en-GB" err="1"/>
              <a:t>Thriges</a:t>
            </a:r>
            <a:r>
              <a:rPr lang="en-GB"/>
              <a:t> Gade 48, 1. </a:t>
            </a:r>
          </a:p>
          <a:p>
            <a:pPr lvl="0"/>
            <a:r>
              <a:rPr lang="en-GB"/>
              <a:t>5000 Odense C</a:t>
            </a:r>
            <a:endParaRPr lang="en-DK"/>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a:t>Thomas B. </a:t>
            </a:r>
            <a:r>
              <a:rPr lang="en-GB" err="1"/>
              <a:t>Thriges</a:t>
            </a:r>
            <a:r>
              <a:rPr lang="en-GB"/>
              <a:t> Gade 48, 1. </a:t>
            </a:r>
          </a:p>
          <a:p>
            <a:pPr lvl="0"/>
            <a:r>
              <a:rPr lang="en-GB"/>
              <a:t>5000 Odense C</a:t>
            </a:r>
            <a:endParaRPr lang="en-DK"/>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4030" y="1027249"/>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2000" spc="0" baseline="0"/>
            </a:lvl1pPr>
          </a:lstStyle>
          <a:p>
            <a:r>
              <a:rPr lang="en-GB"/>
              <a:t>En </a:t>
            </a:r>
            <a:r>
              <a:rPr lang="en-GB" err="1"/>
              <a:t>overskrift</a:t>
            </a:r>
            <a:r>
              <a:rPr lang="en-GB"/>
              <a:t> der </a:t>
            </a:r>
            <a:r>
              <a:rPr lang="en-GB" err="1"/>
              <a:t>forklarer</a:t>
            </a:r>
            <a:r>
              <a:rPr lang="en-GB"/>
              <a:t> et </a:t>
            </a:r>
            <a:r>
              <a:rPr lang="en-GB" err="1"/>
              <a:t>budskab</a:t>
            </a:r>
            <a:r>
              <a:rPr lang="en-GB"/>
              <a:t> </a:t>
            </a:r>
            <a:r>
              <a:rPr lang="en-GB" err="1"/>
              <a:t>eller</a:t>
            </a:r>
            <a:r>
              <a:rPr lang="en-GB"/>
              <a:t> </a:t>
            </a:r>
            <a:r>
              <a:rPr lang="en-GB" err="1"/>
              <a:t>en</a:t>
            </a:r>
            <a:r>
              <a:rPr lang="en-GB"/>
              <a:t> </a:t>
            </a:r>
            <a:r>
              <a:rPr lang="en-GB" err="1"/>
              <a:t>vigtig</a:t>
            </a:r>
            <a:r>
              <a:rPr lang="en-GB"/>
              <a:t> pointe</a:t>
            </a:r>
            <a:endParaRPr lang="en-US"/>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37093"/>
            <a:ext cx="4385987"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1711830"/>
            <a:ext cx="4385987" cy="1043896"/>
          </a:xfrm>
        </p:spPr>
        <p:txBody>
          <a:bodyPr/>
          <a:lstStyle>
            <a:lvl1pPr marL="0" indent="0">
              <a:buNone/>
              <a:defRPr/>
            </a:lvl1pPr>
          </a:lstStyle>
          <a:p>
            <a:pPr lvl="0"/>
            <a:r>
              <a:rPr lang="en-GB"/>
              <a:t>Kort </a:t>
            </a:r>
            <a:r>
              <a:rPr lang="en-GB" err="1"/>
              <a:t>tekst</a:t>
            </a:r>
            <a:r>
              <a:rPr lang="en-GB"/>
              <a:t>…</a:t>
            </a:r>
            <a:endParaRPr lang="en-DK"/>
          </a:p>
        </p:txBody>
      </p:sp>
    </p:spTree>
    <p:extLst>
      <p:ext uri="{BB962C8B-B14F-4D97-AF65-F5344CB8AC3E}">
        <p14:creationId xmlns:p14="http://schemas.microsoft.com/office/powerpoint/2010/main" val="186728002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err="1"/>
              <a:t>Tekst</a:t>
            </a:r>
            <a:endParaRPr lang="en-GB"/>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 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en-US"/>
              <a:t>Click to edit Master title style</a:t>
            </a:r>
            <a:endParaRPr lang="da-DK"/>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 id="2147483836" r:id="rId39"/>
  </p:sldLayoutIdLst>
  <mc:AlternateContent xmlns:mc="http://schemas.openxmlformats.org/markup-compatibility/2006">
    <mc:Choice xmlns:p14="http://schemas.microsoft.com/office/powerpoint/2010/main" Requires="p14">
      <p:transition p14:dur="100">
        <p:fade/>
      </p:transition>
    </mc:Choice>
    <mc:Fallback>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video" Target="https://player.vimeo.com/video/1099590412?h=9726235df1&amp;amp;app_id=122963" TargetMode="Externa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6.png"/><Relationship Id="rId5" Type="http://schemas.openxmlformats.org/officeDocument/2006/relationships/chart" Target="../charts/chart3.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6.png"/><Relationship Id="rId5" Type="http://schemas.openxmlformats.org/officeDocument/2006/relationships/chart" Target="../charts/chart4.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6.png"/><Relationship Id="rId5" Type="http://schemas.openxmlformats.org/officeDocument/2006/relationships/chart" Target="../charts/chart5.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8.sv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24.xml"/><Relationship Id="rId1" Type="http://schemas.openxmlformats.org/officeDocument/2006/relationships/slideLayout" Target="../slideLayouts/slideLayout3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28.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image" Target="../media/image28.sv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6.xml"/><Relationship Id="rId1" Type="http://schemas.openxmlformats.org/officeDocument/2006/relationships/video" Target="https://player.vimeo.com/video/1116998917?h=05a03b0d87&amp;amp;app_id=122963" TargetMode="Externa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image" Target="../media/image28.sv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microsoft.com/office/2018/10/relationships/comments" Target="../comments/modernComment_2F7_CD9B56A5.xml"/><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hyperlink" Target="http://www.kiap.dk/klyngepakker/demensogantipsykotika"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video" Target="https://player.vimeo.com/video/1099590328?h=328c2e01bc&amp;amp;app_id=122963" TargetMode="Externa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4.png"/><Relationship Id="rId5" Type="http://schemas.openxmlformats.org/officeDocument/2006/relationships/chart" Target="../charts/char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4.png"/><Relationship Id="rId5" Type="http://schemas.openxmlformats.org/officeDocument/2006/relationships/chart" Target="../charts/chart2.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18277E-E9E0-07AF-1EF2-87BC52A1F4F4}"/>
              </a:ext>
            </a:extLst>
          </p:cNvPr>
          <p:cNvSpPr>
            <a:spLocks noGrp="1"/>
          </p:cNvSpPr>
          <p:nvPr>
            <p:ph type="body" sz="quarter" idx="29"/>
          </p:nvPr>
        </p:nvSpPr>
        <p:spPr>
          <a:xfrm>
            <a:off x="619125" y="2387600"/>
            <a:ext cx="10779702" cy="1208088"/>
          </a:xfrm>
        </p:spPr>
        <p:txBody>
          <a:bodyPr>
            <a:noAutofit/>
          </a:bodyPr>
          <a:lstStyle/>
          <a:p>
            <a:r>
              <a:rPr lang="da-DK"/>
              <a:t>Demens og antipsykotika</a:t>
            </a:r>
          </a:p>
          <a:p>
            <a:r>
              <a:rPr lang="da-DK"/>
              <a:t>i almen praksis </a:t>
            </a:r>
          </a:p>
          <a:p>
            <a:r>
              <a:rPr lang="da-DK" sz="4000"/>
              <a:t>– og samarbejdet med kommunen</a:t>
            </a:r>
            <a:endParaRPr lang="da-DK" sz="4000" noProof="0"/>
          </a:p>
        </p:txBody>
      </p:sp>
      <p:sp>
        <p:nvSpPr>
          <p:cNvPr id="6" name="Text Placeholder 5">
            <a:extLst>
              <a:ext uri="{FF2B5EF4-FFF2-40B4-BE49-F238E27FC236}">
                <a16:creationId xmlns:a16="http://schemas.microsoft.com/office/drawing/2014/main" id="{24F53A13-A0EC-88C2-7558-F898CDE3A679}"/>
              </a:ext>
            </a:extLst>
          </p:cNvPr>
          <p:cNvSpPr>
            <a:spLocks noGrp="1"/>
          </p:cNvSpPr>
          <p:nvPr>
            <p:ph type="body" sz="quarter" idx="30"/>
          </p:nvPr>
        </p:nvSpPr>
        <p:spPr>
          <a:xfrm>
            <a:off x="618648" y="3610273"/>
            <a:ext cx="10015568" cy="492443"/>
          </a:xfrm>
        </p:spPr>
        <p:txBody>
          <a:bodyPr/>
          <a:lstStyle/>
          <a:p>
            <a:r>
              <a:rPr lang="da-DK">
                <a:solidFill>
                  <a:srgbClr val="FF0000"/>
                </a:solidFill>
              </a:rPr>
              <a:t>[</a:t>
            </a:r>
            <a:r>
              <a:rPr lang="da-DK" sz="2600" noProof="0">
                <a:solidFill>
                  <a:srgbClr val="FF0000"/>
                </a:solidFill>
              </a:rPr>
              <a:t>Klyngenavn]</a:t>
            </a:r>
          </a:p>
        </p:txBody>
      </p:sp>
      <p:sp>
        <p:nvSpPr>
          <p:cNvPr id="7" name="Text Placeholder 6">
            <a:extLst>
              <a:ext uri="{FF2B5EF4-FFF2-40B4-BE49-F238E27FC236}">
                <a16:creationId xmlns:a16="http://schemas.microsoft.com/office/drawing/2014/main" id="{95B6C709-0D7F-DBD9-670B-32270DFCEC11}"/>
              </a:ext>
            </a:extLst>
          </p:cNvPr>
          <p:cNvSpPr>
            <a:spLocks noGrp="1"/>
          </p:cNvSpPr>
          <p:nvPr>
            <p:ph type="body" sz="quarter" idx="31"/>
          </p:nvPr>
        </p:nvSpPr>
        <p:spPr>
          <a:xfrm>
            <a:off x="613914" y="4511694"/>
            <a:ext cx="1887411" cy="542289"/>
          </a:xfrm>
        </p:spPr>
        <p:txBody>
          <a:bodyPr/>
          <a:lstStyle/>
          <a:p>
            <a:r>
              <a:rPr lang="da-DK" noProof="0">
                <a:solidFill>
                  <a:srgbClr val="FF0000"/>
                </a:solidFill>
              </a:rPr>
              <a:t>[Dato]</a:t>
            </a:r>
          </a:p>
        </p:txBody>
      </p:sp>
    </p:spTree>
    <p:extLst>
      <p:ext uri="{BB962C8B-B14F-4D97-AF65-F5344CB8AC3E}">
        <p14:creationId xmlns:p14="http://schemas.microsoft.com/office/powerpoint/2010/main" val="374815636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2E011-CF8D-6F08-30F6-7170045845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4D9527-D02A-F7AB-40C8-251D1FD9A371}"/>
              </a:ext>
            </a:extLst>
          </p:cNvPr>
          <p:cNvSpPr>
            <a:spLocks noGrp="1"/>
          </p:cNvSpPr>
          <p:nvPr>
            <p:ph type="body" sz="quarter" idx="29"/>
          </p:nvPr>
        </p:nvSpPr>
        <p:spPr>
          <a:xfrm>
            <a:off x="903084" y="1991353"/>
            <a:ext cx="10735496" cy="2400657"/>
          </a:xfrm>
        </p:spPr>
        <p:txBody>
          <a:bodyPr/>
          <a:lstStyle/>
          <a:p>
            <a:r>
              <a:rPr lang="da-DK" noProof="0"/>
              <a:t>Nyeste viden og anbefalinger om behandling med antipsykotika til patienter med demens</a:t>
            </a:r>
          </a:p>
        </p:txBody>
      </p:sp>
      <p:sp>
        <p:nvSpPr>
          <p:cNvPr id="3" name="Text Placeholder 2">
            <a:extLst>
              <a:ext uri="{FF2B5EF4-FFF2-40B4-BE49-F238E27FC236}">
                <a16:creationId xmlns:a16="http://schemas.microsoft.com/office/drawing/2014/main" id="{2B7E4454-2EF2-E713-2EE0-FA5FD8E8EE10}"/>
              </a:ext>
            </a:extLst>
          </p:cNvPr>
          <p:cNvSpPr>
            <a:spLocks noGrp="1"/>
          </p:cNvSpPr>
          <p:nvPr>
            <p:ph type="body" sz="quarter" idx="30"/>
          </p:nvPr>
        </p:nvSpPr>
        <p:spPr>
          <a:xfrm>
            <a:off x="728252" y="4551268"/>
            <a:ext cx="10735496" cy="492443"/>
          </a:xfrm>
        </p:spPr>
        <p:txBody>
          <a:bodyPr/>
          <a:lstStyle/>
          <a:p>
            <a:r>
              <a:rPr lang="da-DK" noProof="0"/>
              <a:t>Samlet tid: 15 minutter</a:t>
            </a:r>
          </a:p>
        </p:txBody>
      </p:sp>
    </p:spTree>
    <p:extLst>
      <p:ext uri="{BB962C8B-B14F-4D97-AF65-F5344CB8AC3E}">
        <p14:creationId xmlns:p14="http://schemas.microsoft.com/office/powerpoint/2010/main" val="157638192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F5E0ED9-FB3D-E1EA-C97F-8FA990C382F1}"/>
              </a:ext>
            </a:extLst>
          </p:cNvPr>
          <p:cNvSpPr>
            <a:spLocks noGrp="1"/>
          </p:cNvSpPr>
          <p:nvPr>
            <p:ph type="body" sz="quarter" idx="38"/>
          </p:nvPr>
        </p:nvSpPr>
        <p:spPr/>
        <p:txBody>
          <a:bodyPr vert="horz" lIns="91440" tIns="45720" rIns="91440" bIns="45720" rtlCol="0" anchor="t">
            <a:normAutofit/>
          </a:bodyPr>
          <a:lstStyle/>
          <a:p>
            <a:pPr marL="285750" indent="-285750">
              <a:buFont typeface="Arial" panose="020B0604020202020204" pitchFamily="34" charset="0"/>
              <a:buChar char="•"/>
            </a:pPr>
            <a:r>
              <a:rPr lang="da-DK">
                <a:latin typeface="Arial"/>
                <a:cs typeface="Arial"/>
              </a:rPr>
              <a:t>Patienter med demens udvikler som led i sygdommen ofte psykiske og adfærdsmæssige symptomer i løbet af deres sygdomsforløb.</a:t>
            </a:r>
            <a:endParaRPr lang="da-DK"/>
          </a:p>
          <a:p>
            <a:pPr marL="285750" indent="-285750">
              <a:buFont typeface="Arial" panose="020B0604020202020204" pitchFamily="34" charset="0"/>
              <a:buChar char="•"/>
            </a:pPr>
            <a:r>
              <a:rPr lang="da-DK">
                <a:latin typeface="Arial"/>
                <a:cs typeface="Arial"/>
              </a:rPr>
              <a:t>Årsagerne til adfærdssymptomer kan være forskellige, fx problemer med fysisk helbred eller bivirkninger af medicin, fx benzodiazepin eller </a:t>
            </a:r>
            <a:r>
              <a:rPr lang="da-DK" err="1">
                <a:latin typeface="Arial"/>
                <a:cs typeface="Arial"/>
              </a:rPr>
              <a:t>antikolinerg</a:t>
            </a:r>
            <a:r>
              <a:rPr lang="da-DK">
                <a:latin typeface="Arial"/>
                <a:cs typeface="Arial"/>
              </a:rPr>
              <a:t> medicin.</a:t>
            </a:r>
            <a:endParaRPr lang="da-DK"/>
          </a:p>
          <a:p>
            <a:pPr marL="285750" indent="-285750">
              <a:buFont typeface="Arial" panose="020B0604020202020204" pitchFamily="34" charset="0"/>
              <a:buChar char="•"/>
            </a:pPr>
            <a:r>
              <a:rPr lang="da-DK">
                <a:latin typeface="Arial"/>
                <a:cs typeface="Arial"/>
              </a:rPr>
              <a:t>Årsagerne kan også være psykosociale, fx problemer med tilgang fra omgivelserne, for meget eller for uoverskuelig kommunikation eller problemer med et utrygt eller uoverskueligt miljø.</a:t>
            </a:r>
            <a:endParaRPr lang="da-DK"/>
          </a:p>
        </p:txBody>
      </p:sp>
      <p:sp>
        <p:nvSpPr>
          <p:cNvPr id="3" name="Titel 2">
            <a:extLst>
              <a:ext uri="{FF2B5EF4-FFF2-40B4-BE49-F238E27FC236}">
                <a16:creationId xmlns:a16="http://schemas.microsoft.com/office/drawing/2014/main" id="{DAFB12D5-D54D-32C9-36ED-731E62AA4E8F}"/>
              </a:ext>
            </a:extLst>
          </p:cNvPr>
          <p:cNvSpPr>
            <a:spLocks noGrp="1"/>
          </p:cNvSpPr>
          <p:nvPr>
            <p:ph type="title"/>
          </p:nvPr>
        </p:nvSpPr>
        <p:spPr/>
        <p:txBody>
          <a:bodyPr>
            <a:normAutofit fontScale="90000"/>
          </a:bodyPr>
          <a:lstStyle/>
          <a:p>
            <a:r>
              <a:rPr lang="da-DK"/>
              <a:t>Adfærdsforstyrrelser hos patienter med demens</a:t>
            </a:r>
          </a:p>
        </p:txBody>
      </p:sp>
      <p:sp>
        <p:nvSpPr>
          <p:cNvPr id="4" name="Pladsholder til tekst 3">
            <a:extLst>
              <a:ext uri="{FF2B5EF4-FFF2-40B4-BE49-F238E27FC236}">
                <a16:creationId xmlns:a16="http://schemas.microsoft.com/office/drawing/2014/main" id="{7FF03A58-BFFB-B9A1-7F11-EF716B08110D}"/>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10720187-8C44-F70D-9A72-5D498582ED09}"/>
              </a:ext>
            </a:extLst>
          </p:cNvPr>
          <p:cNvSpPr>
            <a:spLocks noGrp="1"/>
          </p:cNvSpPr>
          <p:nvPr>
            <p:ph type="body" sz="quarter" idx="40"/>
          </p:nvPr>
        </p:nvSpPr>
        <p:spPr/>
        <p:txBody>
          <a:bodyPr/>
          <a:lstStyle/>
          <a:p>
            <a:r>
              <a:rPr lang="da-DK"/>
              <a:t>Nyeste viden og anbefalinger om behandling med antipsykotika til patienter med demens</a:t>
            </a:r>
          </a:p>
        </p:txBody>
      </p:sp>
      <p:pic>
        <p:nvPicPr>
          <p:cNvPr id="7" name="SLIDE11">
            <a:hlinkClick r:id="" action="ppaction://media"/>
            <a:extLst>
              <a:ext uri="{FF2B5EF4-FFF2-40B4-BE49-F238E27FC236}">
                <a16:creationId xmlns:a16="http://schemas.microsoft.com/office/drawing/2014/main" id="{3D0B572B-83A7-E648-AD9F-3D7968D1FC39}"/>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720000" y="5580000"/>
            <a:ext cx="2403693" cy="720000"/>
          </a:xfrm>
          <a:prstGeom prst="rect">
            <a:avLst/>
          </a:prstGeom>
        </p:spPr>
      </p:pic>
    </p:spTree>
    <p:extLst>
      <p:ext uri="{BB962C8B-B14F-4D97-AF65-F5344CB8AC3E}">
        <p14:creationId xmlns:p14="http://schemas.microsoft.com/office/powerpoint/2010/main" val="307500116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FF6C2C9-BA19-51F9-8D27-A3A93132513D}"/>
              </a:ext>
            </a:extLst>
          </p:cNvPr>
          <p:cNvSpPr>
            <a:spLocks noGrp="1"/>
          </p:cNvSpPr>
          <p:nvPr>
            <p:ph type="title"/>
          </p:nvPr>
        </p:nvSpPr>
        <p:spPr/>
        <p:txBody>
          <a:bodyPr>
            <a:normAutofit fontScale="90000"/>
          </a:bodyPr>
          <a:lstStyle/>
          <a:p>
            <a:r>
              <a:rPr lang="da-DK"/>
              <a:t>Indikation for antipsykotika? – set fra en ældrepsykiaters perspektiv (8 min.)</a:t>
            </a:r>
          </a:p>
        </p:txBody>
      </p:sp>
      <p:sp>
        <p:nvSpPr>
          <p:cNvPr id="4" name="Pladsholder til tekst 3">
            <a:extLst>
              <a:ext uri="{FF2B5EF4-FFF2-40B4-BE49-F238E27FC236}">
                <a16:creationId xmlns:a16="http://schemas.microsoft.com/office/drawing/2014/main" id="{FAAF9E4E-5B4A-2D95-B703-28B27A34BDA3}"/>
              </a:ext>
            </a:extLst>
          </p:cNvPr>
          <p:cNvSpPr>
            <a:spLocks noGrp="1"/>
          </p:cNvSpPr>
          <p:nvPr>
            <p:ph type="body" sz="quarter" idx="38"/>
          </p:nvPr>
        </p:nvSpPr>
        <p:spPr/>
        <p:txBody>
          <a:bodyPr/>
          <a:lstStyle/>
          <a:p>
            <a:endParaRPr lang="da-DK"/>
          </a:p>
        </p:txBody>
      </p:sp>
      <p:pic>
        <p:nvPicPr>
          <p:cNvPr id="5" name="Onlinemedier 4" title="Video 2 - Rigshospitalet - KiAP - Hvornår er der indikation for antipsykotisk - 20.06.25_v2">
            <a:hlinkClick r:id="" action="ppaction://media"/>
            <a:extLst>
              <a:ext uri="{FF2B5EF4-FFF2-40B4-BE49-F238E27FC236}">
                <a16:creationId xmlns:a16="http://schemas.microsoft.com/office/drawing/2014/main" id="{09EB3EA5-D1ED-75FA-0DE6-D1CCDD1C0CFA}"/>
              </a:ext>
            </a:extLst>
          </p:cNvPr>
          <p:cNvPicPr>
            <a:picLocks noRot="1" noChangeAspect="1"/>
          </p:cNvPicPr>
          <p:nvPr>
            <a:videoFile r:link="rId1"/>
          </p:nvPr>
        </p:nvPicPr>
        <p:blipFill>
          <a:blip r:embed="rId4"/>
          <a:stretch>
            <a:fillRect/>
          </a:stretch>
        </p:blipFill>
        <p:spPr>
          <a:xfrm>
            <a:off x="2443161" y="2006838"/>
            <a:ext cx="7092900" cy="3996000"/>
          </a:xfrm>
          <a:prstGeom prst="rect">
            <a:avLst/>
          </a:prstGeom>
        </p:spPr>
      </p:pic>
    </p:spTree>
    <p:extLst>
      <p:ext uri="{BB962C8B-B14F-4D97-AF65-F5344CB8AC3E}">
        <p14:creationId xmlns:p14="http://schemas.microsoft.com/office/powerpoint/2010/main" val="70484876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6403A-8EFA-6665-0EAE-250566F0C6A9}"/>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ECF935D-862C-F3D4-3999-5D88037FDB8E}"/>
              </a:ext>
            </a:extLst>
          </p:cNvPr>
          <p:cNvSpPr>
            <a:spLocks noGrp="1"/>
          </p:cNvSpPr>
          <p:nvPr>
            <p:ph type="body" sz="quarter" idx="38"/>
          </p:nvPr>
        </p:nvSpPr>
        <p:spPr/>
        <p:txBody>
          <a:bodyPr vert="horz" lIns="91440" tIns="45720" rIns="91440" bIns="45720" rtlCol="0" anchor="t">
            <a:normAutofit/>
          </a:bodyPr>
          <a:lstStyle/>
          <a:p>
            <a:pPr marL="285750" indent="-285750">
              <a:buFont typeface="Arial" panose="020B0604020202020204" pitchFamily="34" charset="0"/>
              <a:buChar char="•"/>
            </a:pPr>
            <a:r>
              <a:rPr lang="da-DK">
                <a:latin typeface="Arial"/>
                <a:cs typeface="Arial"/>
              </a:rPr>
              <a:t>Forud for ordination af antipsykotika skal der være foretaget en systematisk årsagsanalyse, der afdækker den udløsende årsag til adfærden.</a:t>
            </a:r>
            <a:endParaRPr lang="da-DK"/>
          </a:p>
          <a:p>
            <a:pPr marL="285750" indent="-285750">
              <a:buFont typeface="Arial" panose="020B0604020202020204" pitchFamily="34" charset="0"/>
              <a:buChar char="•"/>
            </a:pPr>
            <a:r>
              <a:rPr lang="da-DK">
                <a:latin typeface="Arial"/>
                <a:cs typeface="Arial"/>
              </a:rPr>
              <a:t>Når adfærdsforstyrrelser hos mennesker med demens ikke er udløst af somatisk sygdom behandles de oftest bedst med plejefaglige indsatser.</a:t>
            </a:r>
            <a:endParaRPr lang="da-DK"/>
          </a:p>
          <a:p>
            <a:pPr marL="285750" indent="-285750">
              <a:buFont typeface="Arial" panose="020B0604020202020204" pitchFamily="34" charset="0"/>
              <a:buChar char="•"/>
            </a:pPr>
            <a:r>
              <a:rPr lang="da-DK">
                <a:latin typeface="Arial"/>
                <a:cs typeface="Arial"/>
              </a:rPr>
              <a:t>Indikation er, at patienten har psykotiske symptomer, som medfører lidelse hos patienten, eller udadreagerende adfærd, som ikke kan løses på andre måder.</a:t>
            </a:r>
            <a:endParaRPr lang="da-DK"/>
          </a:p>
        </p:txBody>
      </p:sp>
      <p:sp>
        <p:nvSpPr>
          <p:cNvPr id="3" name="Titel 2">
            <a:extLst>
              <a:ext uri="{FF2B5EF4-FFF2-40B4-BE49-F238E27FC236}">
                <a16:creationId xmlns:a16="http://schemas.microsoft.com/office/drawing/2014/main" id="{9230FF31-A20E-D900-9EB3-721B060D3814}"/>
              </a:ext>
            </a:extLst>
          </p:cNvPr>
          <p:cNvSpPr>
            <a:spLocks noGrp="1"/>
          </p:cNvSpPr>
          <p:nvPr>
            <p:ph type="title"/>
          </p:nvPr>
        </p:nvSpPr>
        <p:spPr/>
        <p:txBody>
          <a:bodyPr>
            <a:normAutofit/>
          </a:bodyPr>
          <a:lstStyle/>
          <a:p>
            <a:r>
              <a:rPr lang="da-DK"/>
              <a:t>Opsamling på hovedpointer fra videoen</a:t>
            </a:r>
          </a:p>
        </p:txBody>
      </p:sp>
      <p:sp>
        <p:nvSpPr>
          <p:cNvPr id="4" name="Pladsholder til tekst 3">
            <a:extLst>
              <a:ext uri="{FF2B5EF4-FFF2-40B4-BE49-F238E27FC236}">
                <a16:creationId xmlns:a16="http://schemas.microsoft.com/office/drawing/2014/main" id="{022EA8AE-0244-3A8D-8F9F-C8B41C988224}"/>
              </a:ext>
            </a:extLst>
          </p:cNvPr>
          <p:cNvSpPr>
            <a:spLocks noGrp="1"/>
          </p:cNvSpPr>
          <p:nvPr>
            <p:ph type="body" sz="quarter" idx="39"/>
          </p:nvPr>
        </p:nvSpPr>
        <p:spPr/>
        <p:txBody>
          <a:bodyPr>
            <a:normAutofit/>
          </a:bodyPr>
          <a:lstStyle/>
          <a:p>
            <a:r>
              <a:rPr lang="da-DK"/>
              <a:t>Hvornår er der indikation for antipsykotisk medicin?</a:t>
            </a:r>
          </a:p>
        </p:txBody>
      </p:sp>
      <p:sp>
        <p:nvSpPr>
          <p:cNvPr id="5" name="Pladsholder til tekst 4">
            <a:extLst>
              <a:ext uri="{FF2B5EF4-FFF2-40B4-BE49-F238E27FC236}">
                <a16:creationId xmlns:a16="http://schemas.microsoft.com/office/drawing/2014/main" id="{231BA1B7-63B0-E296-B341-28FBC3E06717}"/>
              </a:ext>
            </a:extLst>
          </p:cNvPr>
          <p:cNvSpPr>
            <a:spLocks noGrp="1"/>
          </p:cNvSpPr>
          <p:nvPr>
            <p:ph type="body" sz="quarter" idx="40"/>
          </p:nvPr>
        </p:nvSpPr>
        <p:spPr/>
        <p:txBody>
          <a:bodyPr/>
          <a:lstStyle/>
          <a:p>
            <a:r>
              <a:rPr lang="da-DK"/>
              <a:t>Nyeste viden og anbefalinger om behandling med antipsykotika til patienter med demens</a:t>
            </a:r>
          </a:p>
        </p:txBody>
      </p:sp>
      <p:pic>
        <p:nvPicPr>
          <p:cNvPr id="7" name="SLIDE13">
            <a:hlinkClick r:id="" action="ppaction://media"/>
            <a:extLst>
              <a:ext uri="{FF2B5EF4-FFF2-40B4-BE49-F238E27FC236}">
                <a16:creationId xmlns:a16="http://schemas.microsoft.com/office/drawing/2014/main" id="{DC9793D2-BAD6-6849-9120-F2943675FC1B}"/>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720000" y="5580000"/>
            <a:ext cx="2403693" cy="720000"/>
          </a:xfrm>
          <a:prstGeom prst="rect">
            <a:avLst/>
          </a:prstGeom>
        </p:spPr>
      </p:pic>
    </p:spTree>
    <p:extLst>
      <p:ext uri="{BB962C8B-B14F-4D97-AF65-F5344CB8AC3E}">
        <p14:creationId xmlns:p14="http://schemas.microsoft.com/office/powerpoint/2010/main" val="82547138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9786-D3CC-E0A6-BE1E-17D63E967CEA}"/>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F392C5C-A2A0-A70F-90FA-F64E2C5EB436}"/>
              </a:ext>
            </a:extLst>
          </p:cNvPr>
          <p:cNvSpPr>
            <a:spLocks noGrp="1"/>
          </p:cNvSpPr>
          <p:nvPr>
            <p:ph type="body" sz="quarter" idx="38"/>
          </p:nvPr>
        </p:nvSpPr>
        <p:spPr>
          <a:xfrm>
            <a:off x="720207" y="1822802"/>
            <a:ext cx="6706027" cy="3300743"/>
          </a:xfrm>
        </p:spPr>
        <p:txBody>
          <a:bodyPr vert="horz" lIns="91440" tIns="45720" rIns="91440" bIns="45720" rtlCol="0" anchor="t">
            <a:normAutofit/>
          </a:bodyPr>
          <a:lstStyle/>
          <a:p>
            <a:pPr marL="285750" indent="-285750">
              <a:buFont typeface="Arial" panose="020B0604020202020204" pitchFamily="34" charset="0"/>
              <a:buChar char="•"/>
            </a:pPr>
            <a:r>
              <a:rPr lang="da-DK">
                <a:latin typeface="Arial"/>
                <a:cs typeface="Arial"/>
              </a:rPr>
              <a:t>Antipsykotika har sjældent god effekt på de psykotiske symptomer.</a:t>
            </a:r>
            <a:endParaRPr lang="da-DK"/>
          </a:p>
          <a:p>
            <a:pPr marL="285750" indent="-285750">
              <a:buFont typeface="Arial" panose="020B0604020202020204" pitchFamily="34" charset="0"/>
              <a:buChar char="•"/>
            </a:pPr>
            <a:r>
              <a:rPr lang="da-DK" err="1">
                <a:latin typeface="Arial"/>
                <a:cs typeface="Arial"/>
              </a:rPr>
              <a:t>Risperidon</a:t>
            </a:r>
            <a:r>
              <a:rPr lang="da-DK">
                <a:latin typeface="Arial"/>
                <a:cs typeface="Arial"/>
              </a:rPr>
              <a:t> er eneste godkendte præparat til patienter med demens.</a:t>
            </a:r>
            <a:endParaRPr lang="da-DK"/>
          </a:p>
          <a:p>
            <a:pPr marL="285750" indent="-285750">
              <a:buFont typeface="Arial" panose="020B0604020202020204" pitchFamily="34" charset="0"/>
              <a:buChar char="•"/>
            </a:pPr>
            <a:r>
              <a:rPr lang="da-DK">
                <a:latin typeface="Arial"/>
                <a:cs typeface="Arial"/>
              </a:rPr>
              <a:t>Antidemens medicin kan reducere graden af adfærdsforstyrrelser hos mennesker med demens. Er patienten ikke i behandling med dette, bør det overvejes.</a:t>
            </a:r>
            <a:endParaRPr lang="da-DK"/>
          </a:p>
          <a:p>
            <a:pPr marL="285750" indent="-285750">
              <a:buFont typeface="Arial" panose="020B0604020202020204" pitchFamily="34" charset="0"/>
              <a:buChar char="•"/>
            </a:pPr>
            <a:r>
              <a:rPr lang="da-DK">
                <a:latin typeface="Arial"/>
                <a:cs typeface="Arial"/>
              </a:rPr>
              <a:t>Antipsykotika bør ikke erstattes af andre sederende lægemidler.</a:t>
            </a:r>
            <a:endParaRPr lang="da-DK"/>
          </a:p>
        </p:txBody>
      </p:sp>
      <p:sp>
        <p:nvSpPr>
          <p:cNvPr id="3" name="Titel 2">
            <a:extLst>
              <a:ext uri="{FF2B5EF4-FFF2-40B4-BE49-F238E27FC236}">
                <a16:creationId xmlns:a16="http://schemas.microsoft.com/office/drawing/2014/main" id="{2AF3C82E-73F4-CF99-70DC-F85D2B9A33F0}"/>
              </a:ext>
            </a:extLst>
          </p:cNvPr>
          <p:cNvSpPr>
            <a:spLocks noGrp="1"/>
          </p:cNvSpPr>
          <p:nvPr>
            <p:ph type="title"/>
          </p:nvPr>
        </p:nvSpPr>
        <p:spPr/>
        <p:txBody>
          <a:bodyPr>
            <a:normAutofit/>
          </a:bodyPr>
          <a:lstStyle/>
          <a:p>
            <a:r>
              <a:rPr lang="da-DK"/>
              <a:t>Behandling af antipsykotika</a:t>
            </a:r>
          </a:p>
        </p:txBody>
      </p:sp>
      <p:sp>
        <p:nvSpPr>
          <p:cNvPr id="5" name="Pladsholder til tekst 4">
            <a:extLst>
              <a:ext uri="{FF2B5EF4-FFF2-40B4-BE49-F238E27FC236}">
                <a16:creationId xmlns:a16="http://schemas.microsoft.com/office/drawing/2014/main" id="{4B6734D7-A647-2493-332E-6F5CAD22C6EE}"/>
              </a:ext>
            </a:extLst>
          </p:cNvPr>
          <p:cNvSpPr>
            <a:spLocks noGrp="1"/>
          </p:cNvSpPr>
          <p:nvPr>
            <p:ph type="body" sz="quarter" idx="40"/>
          </p:nvPr>
        </p:nvSpPr>
        <p:spPr/>
        <p:txBody>
          <a:bodyPr/>
          <a:lstStyle/>
          <a:p>
            <a:r>
              <a:rPr lang="da-DK"/>
              <a:t>Nyeste viden og anbefalinger om behandling med antipsykotika til patienter med demens</a:t>
            </a:r>
          </a:p>
        </p:txBody>
      </p:sp>
      <p:sp>
        <p:nvSpPr>
          <p:cNvPr id="12" name="Rounded Rectangle">
            <a:extLst>
              <a:ext uri="{FF2B5EF4-FFF2-40B4-BE49-F238E27FC236}">
                <a16:creationId xmlns:a16="http://schemas.microsoft.com/office/drawing/2014/main" id="{AA68ED06-A557-78C5-4A60-5BD57FB10F9C}"/>
              </a:ext>
            </a:extLst>
          </p:cNvPr>
          <p:cNvSpPr/>
          <p:nvPr/>
        </p:nvSpPr>
        <p:spPr>
          <a:xfrm>
            <a:off x="7612148" y="1822802"/>
            <a:ext cx="3859645" cy="3080384"/>
          </a:xfrm>
          <a:prstGeom prst="roundRect">
            <a:avLst>
              <a:gd name="adj" fmla="val 8476"/>
            </a:avLst>
          </a:prstGeom>
          <a:solidFill>
            <a:schemeClr val="accent3"/>
          </a:solidFill>
          <a:ln w="12700">
            <a:miter lim="400000"/>
          </a:ln>
        </p:spPr>
        <p:txBody>
          <a:bodyPr lIns="25400" tIns="25400" rIns="25400" bIns="25400" anchor="ctr"/>
          <a:lstStyle/>
          <a:p>
            <a:pPr marL="285750" indent="-285750">
              <a:spcBef>
                <a:spcPts val="1000"/>
              </a:spcBef>
              <a:buFont typeface="Arial" panose="020B0604020202020204" pitchFamily="34" charset="0"/>
              <a:buChar char="•"/>
            </a:pPr>
            <a:r>
              <a:rPr lang="da-DK" sz="1400" err="1">
                <a:solidFill>
                  <a:srgbClr val="FFFFFF"/>
                </a:solidFill>
                <a:cs typeface="Arial"/>
              </a:rPr>
              <a:t>Risperidon</a:t>
            </a:r>
            <a:r>
              <a:rPr lang="da-DK" sz="1400">
                <a:solidFill>
                  <a:srgbClr val="FFFFFF"/>
                </a:solidFill>
                <a:cs typeface="Arial"/>
              </a:rPr>
              <a:t>: 0,25 mg x 2 – evt. stigende til 0,5 mg x 2</a:t>
            </a:r>
          </a:p>
          <a:p>
            <a:pPr marL="285750" indent="-285750">
              <a:spcBef>
                <a:spcPts val="1000"/>
              </a:spcBef>
              <a:buFont typeface="Arial" panose="020B0604020202020204" pitchFamily="34" charset="0"/>
              <a:buChar char="•"/>
            </a:pPr>
            <a:r>
              <a:rPr lang="da-DK" sz="1400">
                <a:solidFill>
                  <a:srgbClr val="FFFFFF"/>
                </a:solidFill>
                <a:cs typeface="Arial"/>
              </a:rPr>
              <a:t>Årsagen til den lave dosis er, at patienter med demens ofte udvikler alvorlige bivirkninger.</a:t>
            </a:r>
          </a:p>
          <a:p>
            <a:pPr marL="285750" indent="-285750">
              <a:spcBef>
                <a:spcPts val="1000"/>
              </a:spcBef>
              <a:buFont typeface="Arial" panose="020B0604020202020204" pitchFamily="34" charset="0"/>
              <a:buChar char="•"/>
            </a:pPr>
            <a:r>
              <a:rPr lang="da-DK" sz="1400">
                <a:solidFill>
                  <a:srgbClr val="FFFFFF"/>
                </a:solidFill>
                <a:cs typeface="Arial"/>
              </a:rPr>
              <a:t>PN ordination frarådes, da det er umuligt at vurdere effekt og bivirkninger.</a:t>
            </a:r>
          </a:p>
          <a:p>
            <a:pPr marL="285750" indent="-285750">
              <a:spcBef>
                <a:spcPts val="1000"/>
              </a:spcBef>
              <a:buFont typeface="Arial" panose="020B0604020202020204" pitchFamily="34" charset="0"/>
              <a:buChar char="•"/>
            </a:pPr>
            <a:r>
              <a:rPr lang="da-DK" sz="1400">
                <a:solidFill>
                  <a:srgbClr val="FFFFFF"/>
                </a:solidFill>
                <a:cs typeface="Arial"/>
              </a:rPr>
              <a:t>Behandling bør som udgangspunkt kun gives kortvarigt (maximalt 4 uger).</a:t>
            </a:r>
            <a:endParaRPr lang="en-US" sz="1400">
              <a:solidFill>
                <a:srgbClr val="FFFFFF"/>
              </a:solidFill>
              <a:cs typeface="Arial"/>
            </a:endParaRPr>
          </a:p>
        </p:txBody>
      </p:sp>
      <p:pic>
        <p:nvPicPr>
          <p:cNvPr id="4" name="SLIDE14.NY">
            <a:hlinkClick r:id="" action="ppaction://media"/>
            <a:extLst>
              <a:ext uri="{FF2B5EF4-FFF2-40B4-BE49-F238E27FC236}">
                <a16:creationId xmlns:a16="http://schemas.microsoft.com/office/drawing/2014/main" id="{6F8FEBCA-911C-80B8-0741-0E93ED281FF6}"/>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720000" y="5580000"/>
            <a:ext cx="2403693" cy="720000"/>
          </a:xfrm>
          <a:prstGeom prst="rect">
            <a:avLst/>
          </a:prstGeom>
        </p:spPr>
      </p:pic>
    </p:spTree>
    <p:extLst>
      <p:ext uri="{BB962C8B-B14F-4D97-AF65-F5344CB8AC3E}">
        <p14:creationId xmlns:p14="http://schemas.microsoft.com/office/powerpoint/2010/main" val="34327902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8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CF648-8BF5-951B-65E6-B24BA91F6689}"/>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EDEA74F-1064-9188-B4A5-0A5EE798E7A6}"/>
              </a:ext>
            </a:extLst>
          </p:cNvPr>
          <p:cNvSpPr>
            <a:spLocks noGrp="1"/>
          </p:cNvSpPr>
          <p:nvPr>
            <p:ph type="body" sz="quarter" idx="38"/>
          </p:nvPr>
        </p:nvSpPr>
        <p:spPr>
          <a:xfrm>
            <a:off x="713581" y="1819167"/>
            <a:ext cx="10688496" cy="1609833"/>
          </a:xfrm>
        </p:spPr>
        <p:txBody>
          <a:bodyPr vert="horz" lIns="91440" tIns="45720" rIns="91440" bIns="45720" rtlCol="0" anchor="t">
            <a:normAutofit/>
          </a:bodyPr>
          <a:lstStyle/>
          <a:p>
            <a:pPr marL="285750" indent="-285750">
              <a:buFont typeface="Arial" panose="020B0604020202020204" pitchFamily="34" charset="0"/>
              <a:buChar char="•"/>
            </a:pPr>
            <a:r>
              <a:rPr lang="da-DK">
                <a:latin typeface="Arial"/>
                <a:cs typeface="Arial"/>
              </a:rPr>
              <a:t>Særlig opmærksomhed på opfølgning er nødvendig, grundet øget risiko for alvorlige bivirkninger hos patienter med demens. Patienter med demens har svært ved selv at give udtryk for bivirkninger. </a:t>
            </a:r>
          </a:p>
          <a:p>
            <a:pPr marL="285750" indent="-285750">
              <a:buFont typeface="Arial" panose="020B0604020202020204" pitchFamily="34" charset="0"/>
              <a:buChar char="•"/>
            </a:pPr>
            <a:r>
              <a:rPr lang="da-DK">
                <a:latin typeface="Arial"/>
                <a:cs typeface="Arial"/>
              </a:rPr>
              <a:t>Patienter med </a:t>
            </a:r>
            <a:r>
              <a:rPr lang="da-DK" err="1">
                <a:latin typeface="Arial"/>
                <a:cs typeface="Arial"/>
              </a:rPr>
              <a:t>lewy</a:t>
            </a:r>
            <a:r>
              <a:rPr lang="da-DK">
                <a:latin typeface="Arial"/>
                <a:cs typeface="Arial"/>
              </a:rPr>
              <a:t> body demens og demens ved Parkinsons sygdom er i særlig risiko for bevægeforstyrrelser (ekstrapyramidale symptomer), delirium og autonome forstyrrelser.</a:t>
            </a:r>
            <a:endParaRPr lang="da-DK"/>
          </a:p>
        </p:txBody>
      </p:sp>
      <p:sp>
        <p:nvSpPr>
          <p:cNvPr id="3" name="Titel 2">
            <a:extLst>
              <a:ext uri="{FF2B5EF4-FFF2-40B4-BE49-F238E27FC236}">
                <a16:creationId xmlns:a16="http://schemas.microsoft.com/office/drawing/2014/main" id="{557EDF79-4E0D-C028-C223-CC8D79863CA3}"/>
              </a:ext>
            </a:extLst>
          </p:cNvPr>
          <p:cNvSpPr>
            <a:spLocks noGrp="1"/>
          </p:cNvSpPr>
          <p:nvPr>
            <p:ph type="title"/>
          </p:nvPr>
        </p:nvSpPr>
        <p:spPr/>
        <p:txBody>
          <a:bodyPr>
            <a:normAutofit fontScale="90000"/>
          </a:bodyPr>
          <a:lstStyle/>
          <a:p>
            <a:r>
              <a:rPr lang="da-DK"/>
              <a:t>Bivirkninger ved behandling af antipsykotika</a:t>
            </a:r>
          </a:p>
        </p:txBody>
      </p:sp>
      <p:sp>
        <p:nvSpPr>
          <p:cNvPr id="5" name="Pladsholder til tekst 4">
            <a:extLst>
              <a:ext uri="{FF2B5EF4-FFF2-40B4-BE49-F238E27FC236}">
                <a16:creationId xmlns:a16="http://schemas.microsoft.com/office/drawing/2014/main" id="{F4A1E05D-8368-A3B3-C5D1-57911192EB34}"/>
              </a:ext>
            </a:extLst>
          </p:cNvPr>
          <p:cNvSpPr>
            <a:spLocks noGrp="1"/>
          </p:cNvSpPr>
          <p:nvPr>
            <p:ph type="body" sz="quarter" idx="40"/>
          </p:nvPr>
        </p:nvSpPr>
        <p:spPr/>
        <p:txBody>
          <a:bodyPr/>
          <a:lstStyle/>
          <a:p>
            <a:r>
              <a:rPr lang="da-DK"/>
              <a:t>Nyeste viden og anbefalinger om behandling med antipsykotika til patienter med demens</a:t>
            </a:r>
          </a:p>
        </p:txBody>
      </p:sp>
      <p:sp>
        <p:nvSpPr>
          <p:cNvPr id="12" name="Rounded Rectangle">
            <a:extLst>
              <a:ext uri="{FF2B5EF4-FFF2-40B4-BE49-F238E27FC236}">
                <a16:creationId xmlns:a16="http://schemas.microsoft.com/office/drawing/2014/main" id="{B46A3079-2F6A-4643-DB02-3BC29F999970}"/>
              </a:ext>
            </a:extLst>
          </p:cNvPr>
          <p:cNvSpPr/>
          <p:nvPr/>
        </p:nvSpPr>
        <p:spPr>
          <a:xfrm>
            <a:off x="4369312" y="3327597"/>
            <a:ext cx="3453375" cy="2779976"/>
          </a:xfrm>
          <a:prstGeom prst="roundRect">
            <a:avLst>
              <a:gd name="adj" fmla="val 8476"/>
            </a:avLst>
          </a:prstGeom>
          <a:solidFill>
            <a:schemeClr val="accent3"/>
          </a:solidFill>
          <a:ln w="12700">
            <a:miter lim="400000"/>
          </a:ln>
        </p:spPr>
        <p:txBody>
          <a:bodyPr lIns="25400" tIns="25400" rIns="25400" bIns="25400" anchor="ctr"/>
          <a:lstStyle/>
          <a:p>
            <a:pPr>
              <a:spcBef>
                <a:spcPts val="1000"/>
              </a:spcBef>
            </a:pPr>
            <a:endParaRPr lang="en-US" sz="1400">
              <a:solidFill>
                <a:srgbClr val="FFFFFF"/>
              </a:solidFill>
              <a:cs typeface="Arial"/>
            </a:endParaRPr>
          </a:p>
          <a:p>
            <a:pPr>
              <a:spcBef>
                <a:spcPts val="1000"/>
              </a:spcBef>
            </a:pPr>
            <a:r>
              <a:rPr lang="en-US" sz="1400" b="1" err="1">
                <a:solidFill>
                  <a:srgbClr val="FFFFFF"/>
                </a:solidFill>
                <a:cs typeface="Arial"/>
              </a:rPr>
              <a:t>Neurologiske</a:t>
            </a:r>
            <a:r>
              <a:rPr lang="en-US" sz="1400" b="1">
                <a:solidFill>
                  <a:srgbClr val="FFFFFF"/>
                </a:solidFill>
                <a:cs typeface="Arial"/>
              </a:rPr>
              <a:t> </a:t>
            </a:r>
            <a:r>
              <a:rPr lang="en-US" sz="1400" b="1" err="1">
                <a:solidFill>
                  <a:srgbClr val="FFFFFF"/>
                </a:solidFill>
                <a:cs typeface="Arial"/>
              </a:rPr>
              <a:t>bivirkninger</a:t>
            </a:r>
            <a:endParaRPr lang="en-US" sz="1400" b="1">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Sløvhed</a:t>
            </a:r>
            <a:r>
              <a:rPr lang="en-US" sz="1400">
                <a:solidFill>
                  <a:srgbClr val="FFFFFF"/>
                </a:solidFill>
                <a:cs typeface="Arial"/>
              </a:rPr>
              <a:t> (sedation)</a:t>
            </a:r>
          </a:p>
          <a:p>
            <a:pPr marL="285750" indent="-285750">
              <a:spcBef>
                <a:spcPts val="1000"/>
              </a:spcBef>
              <a:buFont typeface="Arial" panose="020B0604020202020204" pitchFamily="34" charset="0"/>
              <a:buChar char="•"/>
            </a:pPr>
            <a:r>
              <a:rPr lang="en-US" sz="1400" err="1">
                <a:solidFill>
                  <a:srgbClr val="FFFFFF"/>
                </a:solidFill>
                <a:cs typeface="Arial"/>
              </a:rPr>
              <a:t>Forværrede</a:t>
            </a:r>
            <a:r>
              <a:rPr lang="en-US" sz="1400">
                <a:solidFill>
                  <a:srgbClr val="FFFFFF"/>
                </a:solidFill>
                <a:cs typeface="Arial"/>
              </a:rPr>
              <a:t> </a:t>
            </a:r>
            <a:r>
              <a:rPr lang="en-US" sz="1400" err="1">
                <a:solidFill>
                  <a:srgbClr val="FFFFFF"/>
                </a:solidFill>
                <a:cs typeface="Arial"/>
              </a:rPr>
              <a:t>kognitive</a:t>
            </a:r>
            <a:r>
              <a:rPr lang="en-US" sz="1400">
                <a:solidFill>
                  <a:srgbClr val="FFFFFF"/>
                </a:solidFill>
                <a:cs typeface="Arial"/>
              </a:rPr>
              <a:t> </a:t>
            </a:r>
            <a:r>
              <a:rPr lang="en-US" sz="1400" err="1">
                <a:solidFill>
                  <a:srgbClr val="FFFFFF"/>
                </a:solidFill>
                <a:cs typeface="Arial"/>
              </a:rPr>
              <a:t>symptomer</a:t>
            </a:r>
            <a:r>
              <a:rPr lang="en-US" sz="1400">
                <a:solidFill>
                  <a:srgbClr val="FFFFFF"/>
                </a:solidFill>
                <a:cs typeface="Arial"/>
              </a:rPr>
              <a:t> </a:t>
            </a:r>
          </a:p>
          <a:p>
            <a:pPr marL="285750" indent="-285750">
              <a:spcBef>
                <a:spcPts val="1000"/>
              </a:spcBef>
              <a:buFont typeface="Arial" panose="020B0604020202020204" pitchFamily="34" charset="0"/>
              <a:buChar char="•"/>
            </a:pPr>
            <a:r>
              <a:rPr lang="en-US" sz="1400" err="1">
                <a:solidFill>
                  <a:srgbClr val="FFFFFF"/>
                </a:solidFill>
                <a:cs typeface="Arial"/>
              </a:rPr>
              <a:t>Funktionstab</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a:solidFill>
                  <a:srgbClr val="FFFFFF"/>
                </a:solidFill>
                <a:cs typeface="Arial"/>
              </a:rPr>
              <a:t>Gang- </a:t>
            </a:r>
            <a:r>
              <a:rPr lang="en-US" sz="1400" err="1">
                <a:solidFill>
                  <a:srgbClr val="FFFFFF"/>
                </a:solidFill>
                <a:cs typeface="Arial"/>
              </a:rPr>
              <a:t>og</a:t>
            </a:r>
            <a:r>
              <a:rPr lang="en-US" sz="1400">
                <a:solidFill>
                  <a:srgbClr val="FFFFFF"/>
                </a:solidFill>
                <a:cs typeface="Arial"/>
              </a:rPr>
              <a:t> </a:t>
            </a:r>
            <a:r>
              <a:rPr lang="en-US" sz="1400" err="1">
                <a:solidFill>
                  <a:srgbClr val="FFFFFF"/>
                </a:solidFill>
                <a:cs typeface="Arial"/>
              </a:rPr>
              <a:t>balancebesvær</a:t>
            </a:r>
            <a:r>
              <a:rPr lang="en-US" sz="1400">
                <a:solidFill>
                  <a:srgbClr val="FFFFFF"/>
                </a:solidFill>
                <a:cs typeface="Arial"/>
              </a:rPr>
              <a:t>, </a:t>
            </a:r>
            <a:r>
              <a:rPr lang="en-US" sz="1400" err="1">
                <a:solidFill>
                  <a:srgbClr val="FFFFFF"/>
                </a:solidFill>
                <a:cs typeface="Arial"/>
              </a:rPr>
              <a:t>svimmelhed</a:t>
            </a:r>
            <a:r>
              <a:rPr lang="en-US" sz="1400">
                <a:solidFill>
                  <a:srgbClr val="FFFFFF"/>
                </a:solidFill>
                <a:cs typeface="Arial"/>
              </a:rPr>
              <a:t> </a:t>
            </a:r>
            <a:r>
              <a:rPr lang="en-US" sz="1400" err="1">
                <a:solidFill>
                  <a:srgbClr val="FFFFFF"/>
                </a:solidFill>
                <a:cs typeface="Arial"/>
              </a:rPr>
              <a:t>og</a:t>
            </a:r>
            <a:r>
              <a:rPr lang="en-US" sz="1400">
                <a:solidFill>
                  <a:srgbClr val="FFFFFF"/>
                </a:solidFill>
                <a:cs typeface="Arial"/>
              </a:rPr>
              <a:t> </a:t>
            </a:r>
            <a:r>
              <a:rPr lang="en-US" sz="1400" err="1">
                <a:solidFill>
                  <a:srgbClr val="FFFFFF"/>
                </a:solidFill>
                <a:cs typeface="Arial"/>
              </a:rPr>
              <a:t>fald</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Bevægeforstyrrelser</a:t>
            </a:r>
            <a:r>
              <a:rPr lang="en-US" sz="1400">
                <a:solidFill>
                  <a:srgbClr val="FFFFFF"/>
                </a:solidFill>
                <a:cs typeface="Arial"/>
              </a:rPr>
              <a:t> (</a:t>
            </a:r>
            <a:r>
              <a:rPr lang="en-US" sz="1400" err="1">
                <a:solidFill>
                  <a:srgbClr val="FFFFFF"/>
                </a:solidFill>
                <a:cs typeface="Arial"/>
              </a:rPr>
              <a:t>ekstrapyramidale</a:t>
            </a:r>
            <a:r>
              <a:rPr lang="en-US" sz="1400">
                <a:solidFill>
                  <a:srgbClr val="FFFFFF"/>
                </a:solidFill>
                <a:cs typeface="Arial"/>
              </a:rPr>
              <a:t> </a:t>
            </a:r>
            <a:r>
              <a:rPr lang="en-US" sz="1400" err="1">
                <a:solidFill>
                  <a:srgbClr val="FFFFFF"/>
                </a:solidFill>
                <a:cs typeface="Arial"/>
              </a:rPr>
              <a:t>symptomer</a:t>
            </a:r>
            <a:r>
              <a:rPr lang="en-US" sz="1400">
                <a:solidFill>
                  <a:srgbClr val="FFFFFF"/>
                </a:solidFill>
                <a:cs typeface="Arial"/>
              </a:rPr>
              <a:t>/ tardive </a:t>
            </a:r>
            <a:r>
              <a:rPr lang="en-US" sz="1400" err="1">
                <a:solidFill>
                  <a:srgbClr val="FFFFFF"/>
                </a:solidFill>
                <a:cs typeface="Arial"/>
              </a:rPr>
              <a:t>dyskinesier</a:t>
            </a:r>
            <a:r>
              <a:rPr lang="en-US" sz="1400">
                <a:solidFill>
                  <a:srgbClr val="FFFFFF"/>
                </a:solidFill>
                <a:cs typeface="Arial"/>
              </a:rPr>
              <a:t>, </a:t>
            </a:r>
            <a:r>
              <a:rPr lang="en-US" sz="1400" err="1">
                <a:solidFill>
                  <a:srgbClr val="FFFFFF"/>
                </a:solidFill>
                <a:cs typeface="Arial"/>
              </a:rPr>
              <a:t>indre</a:t>
            </a:r>
            <a:r>
              <a:rPr lang="en-US" sz="1400">
                <a:solidFill>
                  <a:srgbClr val="FFFFFF"/>
                </a:solidFill>
                <a:cs typeface="Arial"/>
              </a:rPr>
              <a:t> </a:t>
            </a:r>
            <a:r>
              <a:rPr lang="en-US" sz="1400" err="1">
                <a:solidFill>
                  <a:srgbClr val="FFFFFF"/>
                </a:solidFill>
                <a:cs typeface="Arial"/>
              </a:rPr>
              <a:t>uro</a:t>
            </a:r>
            <a:r>
              <a:rPr lang="en-US" sz="1400">
                <a:solidFill>
                  <a:srgbClr val="FFFFFF"/>
                </a:solidFill>
                <a:cs typeface="Arial"/>
              </a:rPr>
              <a:t> (</a:t>
            </a:r>
            <a:r>
              <a:rPr lang="en-US" sz="1400" err="1">
                <a:solidFill>
                  <a:srgbClr val="FFFFFF"/>
                </a:solidFill>
                <a:cs typeface="Arial"/>
              </a:rPr>
              <a:t>akatisi</a:t>
            </a:r>
            <a:r>
              <a:rPr lang="en-US" sz="1400">
                <a:solidFill>
                  <a:srgbClr val="FFFFFF"/>
                </a:solidFill>
                <a:cs typeface="Arial"/>
              </a:rPr>
              <a:t>)</a:t>
            </a:r>
          </a:p>
          <a:p>
            <a:pPr>
              <a:spcBef>
                <a:spcPts val="1000"/>
              </a:spcBef>
            </a:pPr>
            <a:endParaRPr lang="en-US" sz="1400">
              <a:solidFill>
                <a:srgbClr val="FFFFFF"/>
              </a:solidFill>
              <a:cs typeface="Arial"/>
            </a:endParaRPr>
          </a:p>
        </p:txBody>
      </p:sp>
      <p:sp>
        <p:nvSpPr>
          <p:cNvPr id="15" name="Rounded Rectangle">
            <a:extLst>
              <a:ext uri="{FF2B5EF4-FFF2-40B4-BE49-F238E27FC236}">
                <a16:creationId xmlns:a16="http://schemas.microsoft.com/office/drawing/2014/main" id="{317D4491-3291-537D-E0F5-76390465D47C}"/>
              </a:ext>
            </a:extLst>
          </p:cNvPr>
          <p:cNvSpPr/>
          <p:nvPr/>
        </p:nvSpPr>
        <p:spPr>
          <a:xfrm>
            <a:off x="8018417" y="3342735"/>
            <a:ext cx="3453375" cy="1895471"/>
          </a:xfrm>
          <a:prstGeom prst="roundRect">
            <a:avLst>
              <a:gd name="adj" fmla="val 8476"/>
            </a:avLst>
          </a:prstGeom>
          <a:solidFill>
            <a:schemeClr val="accent3"/>
          </a:solidFill>
          <a:ln w="12700">
            <a:miter lim="400000"/>
          </a:ln>
        </p:spPr>
        <p:txBody>
          <a:bodyPr lIns="25400" tIns="25400" rIns="25400" bIns="25400" anchor="ctr"/>
          <a:lstStyle/>
          <a:p>
            <a:pPr>
              <a:spcBef>
                <a:spcPts val="1000"/>
              </a:spcBef>
            </a:pPr>
            <a:endParaRPr lang="en-US" sz="1400">
              <a:solidFill>
                <a:srgbClr val="FFFFFF"/>
              </a:solidFill>
              <a:cs typeface="Arial"/>
            </a:endParaRPr>
          </a:p>
          <a:p>
            <a:pPr>
              <a:spcBef>
                <a:spcPts val="1000"/>
              </a:spcBef>
            </a:pPr>
            <a:r>
              <a:rPr lang="en-US" sz="1400" b="1">
                <a:solidFill>
                  <a:srgbClr val="FFFFFF"/>
                </a:solidFill>
                <a:cs typeface="Arial"/>
              </a:rPr>
              <a:t>Hjerte-</a:t>
            </a:r>
            <a:r>
              <a:rPr lang="en-US" sz="1400" b="1" err="1">
                <a:solidFill>
                  <a:srgbClr val="FFFFFF"/>
                </a:solidFill>
                <a:cs typeface="Arial"/>
              </a:rPr>
              <a:t>kar</a:t>
            </a:r>
            <a:r>
              <a:rPr lang="en-US" sz="1400" b="1">
                <a:solidFill>
                  <a:srgbClr val="FFFFFF"/>
                </a:solidFill>
                <a:cs typeface="Arial"/>
              </a:rPr>
              <a:t> </a:t>
            </a:r>
            <a:r>
              <a:rPr lang="en-US" sz="1400" b="1" err="1">
                <a:solidFill>
                  <a:srgbClr val="FFFFFF"/>
                </a:solidFill>
                <a:cs typeface="Arial"/>
              </a:rPr>
              <a:t>bivirkninger</a:t>
            </a:r>
            <a:endParaRPr lang="en-US" sz="1400" b="1">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Blodprop</a:t>
            </a:r>
            <a:r>
              <a:rPr lang="en-US" sz="1400">
                <a:solidFill>
                  <a:srgbClr val="FFFFFF"/>
                </a:solidFill>
                <a:cs typeface="Arial"/>
              </a:rPr>
              <a:t> I </a:t>
            </a:r>
            <a:r>
              <a:rPr lang="en-US" sz="1400" err="1">
                <a:solidFill>
                  <a:srgbClr val="FFFFFF"/>
                </a:solidFill>
                <a:cs typeface="Arial"/>
              </a:rPr>
              <a:t>lungerne</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Hjerterytmeforstyrrelser</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a:solidFill>
                  <a:srgbClr val="FFFFFF"/>
                </a:solidFill>
                <a:cs typeface="Arial"/>
              </a:rPr>
              <a:t>Dyb </a:t>
            </a:r>
            <a:r>
              <a:rPr lang="en-US" sz="1400" err="1">
                <a:solidFill>
                  <a:srgbClr val="FFFFFF"/>
                </a:solidFill>
                <a:cs typeface="Arial"/>
              </a:rPr>
              <a:t>venetrombose</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Apopleksi</a:t>
            </a:r>
            <a:endParaRPr lang="en-US" sz="1400">
              <a:solidFill>
                <a:srgbClr val="FFFFFF"/>
              </a:solidFill>
              <a:cs typeface="Arial"/>
            </a:endParaRPr>
          </a:p>
          <a:p>
            <a:pPr>
              <a:spcBef>
                <a:spcPts val="1000"/>
              </a:spcBef>
            </a:pPr>
            <a:endParaRPr lang="en-US" sz="1400">
              <a:solidFill>
                <a:srgbClr val="FFFFFF"/>
              </a:solidFill>
              <a:cs typeface="Arial"/>
            </a:endParaRPr>
          </a:p>
        </p:txBody>
      </p:sp>
      <p:sp>
        <p:nvSpPr>
          <p:cNvPr id="16" name="Rounded Rectangle">
            <a:extLst>
              <a:ext uri="{FF2B5EF4-FFF2-40B4-BE49-F238E27FC236}">
                <a16:creationId xmlns:a16="http://schemas.microsoft.com/office/drawing/2014/main" id="{BC5E5B5F-5336-2368-480C-F1A5C59C846E}"/>
              </a:ext>
            </a:extLst>
          </p:cNvPr>
          <p:cNvSpPr/>
          <p:nvPr/>
        </p:nvSpPr>
        <p:spPr>
          <a:xfrm>
            <a:off x="713581" y="3321951"/>
            <a:ext cx="3453374" cy="1609833"/>
          </a:xfrm>
          <a:prstGeom prst="roundRect">
            <a:avLst>
              <a:gd name="adj" fmla="val 8476"/>
            </a:avLst>
          </a:prstGeom>
          <a:solidFill>
            <a:schemeClr val="accent3"/>
          </a:solidFill>
          <a:ln w="12700">
            <a:miter lim="400000"/>
          </a:ln>
        </p:spPr>
        <p:txBody>
          <a:bodyPr lIns="25400" tIns="25400" rIns="25400" bIns="25400" anchor="ctr"/>
          <a:lstStyle/>
          <a:p>
            <a:pPr>
              <a:spcBef>
                <a:spcPts val="1000"/>
              </a:spcBef>
            </a:pPr>
            <a:endParaRPr lang="en-US" sz="1400">
              <a:solidFill>
                <a:srgbClr val="FFFFFF"/>
              </a:solidFill>
              <a:cs typeface="Arial"/>
            </a:endParaRPr>
          </a:p>
          <a:p>
            <a:pPr>
              <a:spcBef>
                <a:spcPts val="1000"/>
              </a:spcBef>
            </a:pPr>
            <a:r>
              <a:rPr lang="en-US" sz="1400" b="1" err="1">
                <a:solidFill>
                  <a:srgbClr val="FFFFFF"/>
                </a:solidFill>
                <a:cs typeface="Arial"/>
              </a:rPr>
              <a:t>Autonome</a:t>
            </a:r>
            <a:r>
              <a:rPr lang="en-US" sz="1400" b="1">
                <a:solidFill>
                  <a:srgbClr val="FFFFFF"/>
                </a:solidFill>
                <a:cs typeface="Arial"/>
              </a:rPr>
              <a:t> </a:t>
            </a:r>
            <a:r>
              <a:rPr lang="en-US" sz="1400" b="1" err="1">
                <a:solidFill>
                  <a:srgbClr val="FFFFFF"/>
                </a:solidFill>
                <a:cs typeface="Arial"/>
              </a:rPr>
              <a:t>bivirkninger</a:t>
            </a:r>
            <a:endParaRPr lang="en-US" sz="1400" b="1">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Svedtendens</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Urinretention</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Forstoppelse</a:t>
            </a:r>
            <a:r>
              <a:rPr lang="en-US" sz="1400">
                <a:solidFill>
                  <a:srgbClr val="FFFFFF"/>
                </a:solidFill>
                <a:cs typeface="Arial"/>
              </a:rPr>
              <a:t> (obstipation)</a:t>
            </a:r>
          </a:p>
          <a:p>
            <a:pPr>
              <a:spcBef>
                <a:spcPts val="1000"/>
              </a:spcBef>
            </a:pPr>
            <a:endParaRPr lang="en-US" sz="1400">
              <a:solidFill>
                <a:srgbClr val="FFFFFF"/>
              </a:solidFill>
              <a:cs typeface="Arial"/>
            </a:endParaRPr>
          </a:p>
        </p:txBody>
      </p:sp>
      <p:pic>
        <p:nvPicPr>
          <p:cNvPr id="7" name="SLIDE15.NY">
            <a:hlinkClick r:id="" action="ppaction://media"/>
            <a:extLst>
              <a:ext uri="{FF2B5EF4-FFF2-40B4-BE49-F238E27FC236}">
                <a16:creationId xmlns:a16="http://schemas.microsoft.com/office/drawing/2014/main" id="{CF86409F-04DA-0CBA-DD1B-CA6F3E943B0D}"/>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720000" y="5579999"/>
            <a:ext cx="2403693" cy="720000"/>
          </a:xfrm>
          <a:prstGeom prst="rect">
            <a:avLst/>
          </a:prstGeom>
        </p:spPr>
      </p:pic>
    </p:spTree>
    <p:extLst>
      <p:ext uri="{BB962C8B-B14F-4D97-AF65-F5344CB8AC3E}">
        <p14:creationId xmlns:p14="http://schemas.microsoft.com/office/powerpoint/2010/main" val="235359230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9D96528-5868-BCFF-6DF7-B45515BDF5F3}"/>
              </a:ext>
            </a:extLst>
          </p:cNvPr>
          <p:cNvSpPr>
            <a:spLocks noGrp="1"/>
          </p:cNvSpPr>
          <p:nvPr>
            <p:ph type="body" sz="quarter" idx="29"/>
          </p:nvPr>
        </p:nvSpPr>
        <p:spPr/>
        <p:txBody>
          <a:bodyPr/>
          <a:lstStyle/>
          <a:p>
            <a:r>
              <a:rPr lang="da-DK"/>
              <a:t>Klyngens egne data</a:t>
            </a:r>
          </a:p>
        </p:txBody>
      </p:sp>
      <p:sp>
        <p:nvSpPr>
          <p:cNvPr id="3" name="Pladsholder til tekst 2">
            <a:extLst>
              <a:ext uri="{FF2B5EF4-FFF2-40B4-BE49-F238E27FC236}">
                <a16:creationId xmlns:a16="http://schemas.microsoft.com/office/drawing/2014/main" id="{C23D56DA-0FBD-1813-80C5-9B281B6EB7AF}"/>
              </a:ext>
            </a:extLst>
          </p:cNvPr>
          <p:cNvSpPr>
            <a:spLocks noGrp="1"/>
          </p:cNvSpPr>
          <p:nvPr>
            <p:ph type="body" sz="quarter" idx="30"/>
          </p:nvPr>
        </p:nvSpPr>
        <p:spPr/>
        <p:txBody>
          <a:bodyPr/>
          <a:lstStyle/>
          <a:p>
            <a:r>
              <a:rPr lang="da-DK"/>
              <a:t>Samlet tid: 15 minutter</a:t>
            </a:r>
          </a:p>
        </p:txBody>
      </p:sp>
    </p:spTree>
    <p:extLst>
      <p:ext uri="{BB962C8B-B14F-4D97-AF65-F5344CB8AC3E}">
        <p14:creationId xmlns:p14="http://schemas.microsoft.com/office/powerpoint/2010/main" val="350676777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6CBC-F863-4A9B-9AB2-288A96B310B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D5CE917-AECD-678C-0C8F-C9F1068694F3}"/>
              </a:ext>
            </a:extLst>
          </p:cNvPr>
          <p:cNvSpPr>
            <a:spLocks noGrp="1"/>
          </p:cNvSpPr>
          <p:nvPr>
            <p:ph type="body" sz="quarter" idx="10"/>
          </p:nvPr>
        </p:nvSpPr>
        <p:spPr>
          <a:xfrm>
            <a:off x="5986014" y="5769000"/>
            <a:ext cx="5509986" cy="227136"/>
          </a:xfrm>
        </p:spPr>
        <p:txBody>
          <a:bodyPr>
            <a:normAutofit fontScale="92500" lnSpcReduction="10000"/>
          </a:bodyPr>
          <a:lstStyle/>
          <a:p>
            <a:r>
              <a:rPr lang="da-DK"/>
              <a:t>Kilde: </a:t>
            </a:r>
            <a:r>
              <a:rPr lang="da-DK" err="1"/>
              <a:t>Ordiprax</a:t>
            </a:r>
            <a:r>
              <a:rPr lang="da-DK"/>
              <a:t>+ </a:t>
            </a:r>
            <a:r>
              <a:rPr lang="da-DK">
                <a:solidFill>
                  <a:srgbClr val="FF0000"/>
                </a:solidFill>
              </a:rPr>
              <a:t>(periode: [DATO-DATO])</a:t>
            </a:r>
            <a:endParaRPr lang="da-DK">
              <a:solidFill>
                <a:srgbClr val="FF0000"/>
              </a:solidFill>
              <a:highlight>
                <a:srgbClr val="FF0000"/>
              </a:highlight>
            </a:endParaRPr>
          </a:p>
        </p:txBody>
      </p:sp>
      <p:graphicFrame>
        <p:nvGraphicFramePr>
          <p:cNvPr id="13" name="Diagram 12">
            <a:extLst>
              <a:ext uri="{FF2B5EF4-FFF2-40B4-BE49-F238E27FC236}">
                <a16:creationId xmlns:a16="http://schemas.microsoft.com/office/drawing/2014/main" id="{65E1706E-F590-5CEB-8DD3-AB21F2F5F8F0}"/>
              </a:ext>
            </a:extLst>
          </p:cNvPr>
          <p:cNvGraphicFramePr>
            <a:graphicFrameLocks/>
          </p:cNvGraphicFramePr>
          <p:nvPr>
            <p:extLst>
              <p:ext uri="{D42A27DB-BD31-4B8C-83A1-F6EECF244321}">
                <p14:modId xmlns:p14="http://schemas.microsoft.com/office/powerpoint/2010/main" val="41467698"/>
              </p:ext>
            </p:extLst>
          </p:nvPr>
        </p:nvGraphicFramePr>
        <p:xfrm>
          <a:off x="1008487" y="678869"/>
          <a:ext cx="10175026" cy="4956010"/>
        </p:xfrm>
        <a:graphic>
          <a:graphicData uri="http://schemas.openxmlformats.org/drawingml/2006/chart">
            <c:chart xmlns:c="http://schemas.openxmlformats.org/drawingml/2006/chart" xmlns:r="http://schemas.openxmlformats.org/officeDocument/2006/relationships" r:id="rId5"/>
          </a:graphicData>
        </a:graphic>
      </p:graphicFrame>
      <p:pic>
        <p:nvPicPr>
          <p:cNvPr id="5" name="SLIDE17">
            <a:hlinkClick r:id="" action="ppaction://media"/>
            <a:extLst>
              <a:ext uri="{FF2B5EF4-FFF2-40B4-BE49-F238E27FC236}">
                <a16:creationId xmlns:a16="http://schemas.microsoft.com/office/drawing/2014/main" id="{D7B17769-536F-7230-2377-A8D0E868AFE1}"/>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0000" y="5579999"/>
            <a:ext cx="2403693" cy="720000"/>
          </a:xfrm>
          <a:prstGeom prst="rect">
            <a:avLst/>
          </a:prstGeom>
        </p:spPr>
      </p:pic>
    </p:spTree>
    <p:extLst>
      <p:ext uri="{BB962C8B-B14F-4D97-AF65-F5344CB8AC3E}">
        <p14:creationId xmlns:p14="http://schemas.microsoft.com/office/powerpoint/2010/main" val="145520094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27A42-1051-2E3F-C881-0C1DFB3D34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1831934-79DF-39CE-8AD2-1CF844BE0CE4}"/>
              </a:ext>
            </a:extLst>
          </p:cNvPr>
          <p:cNvSpPr>
            <a:spLocks noGrp="1"/>
          </p:cNvSpPr>
          <p:nvPr>
            <p:ph type="body" sz="quarter" idx="10"/>
          </p:nvPr>
        </p:nvSpPr>
        <p:spPr>
          <a:xfrm>
            <a:off x="5986014" y="5769000"/>
            <a:ext cx="5509986" cy="227136"/>
          </a:xfrm>
        </p:spPr>
        <p:txBody>
          <a:bodyPr>
            <a:normAutofit fontScale="92500" lnSpcReduction="10000"/>
          </a:bodyPr>
          <a:lstStyle/>
          <a:p>
            <a:r>
              <a:rPr lang="da-DK"/>
              <a:t>Kilde: </a:t>
            </a:r>
            <a:r>
              <a:rPr lang="da-DK" err="1"/>
              <a:t>Ordiprax</a:t>
            </a:r>
            <a:r>
              <a:rPr lang="da-DK"/>
              <a:t> + </a:t>
            </a:r>
            <a:r>
              <a:rPr lang="da-DK">
                <a:solidFill>
                  <a:srgbClr val="FF0000"/>
                </a:solidFill>
              </a:rPr>
              <a:t>(periode: [DATO-DATO])</a:t>
            </a:r>
            <a:endParaRPr lang="da-DK">
              <a:highlight>
                <a:srgbClr val="FF0000"/>
              </a:highlight>
            </a:endParaRPr>
          </a:p>
        </p:txBody>
      </p:sp>
      <p:graphicFrame>
        <p:nvGraphicFramePr>
          <p:cNvPr id="11" name="Diagram 10">
            <a:extLst>
              <a:ext uri="{FF2B5EF4-FFF2-40B4-BE49-F238E27FC236}">
                <a16:creationId xmlns:a16="http://schemas.microsoft.com/office/drawing/2014/main" id="{7A004749-40F9-097E-676D-7B6AC71500AB}"/>
              </a:ext>
            </a:extLst>
          </p:cNvPr>
          <p:cNvGraphicFramePr>
            <a:graphicFrameLocks/>
          </p:cNvGraphicFramePr>
          <p:nvPr>
            <p:extLst>
              <p:ext uri="{D42A27DB-BD31-4B8C-83A1-F6EECF244321}">
                <p14:modId xmlns:p14="http://schemas.microsoft.com/office/powerpoint/2010/main" val="1631173808"/>
              </p:ext>
            </p:extLst>
          </p:nvPr>
        </p:nvGraphicFramePr>
        <p:xfrm>
          <a:off x="965903" y="722400"/>
          <a:ext cx="10260194" cy="4957064"/>
        </p:xfrm>
        <a:graphic>
          <a:graphicData uri="http://schemas.openxmlformats.org/drawingml/2006/chart">
            <c:chart xmlns:c="http://schemas.openxmlformats.org/drawingml/2006/chart" xmlns:r="http://schemas.openxmlformats.org/officeDocument/2006/relationships" r:id="rId5"/>
          </a:graphicData>
        </a:graphic>
      </p:graphicFrame>
      <p:pic>
        <p:nvPicPr>
          <p:cNvPr id="4" name="SLIDE18.V2_samme">
            <a:hlinkClick r:id="" action="ppaction://media"/>
            <a:extLst>
              <a:ext uri="{FF2B5EF4-FFF2-40B4-BE49-F238E27FC236}">
                <a16:creationId xmlns:a16="http://schemas.microsoft.com/office/drawing/2014/main" id="{62055010-90EB-9905-C90A-1999F978D248}"/>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0000" y="5579999"/>
            <a:ext cx="2403693" cy="720000"/>
          </a:xfrm>
          <a:prstGeom prst="rect">
            <a:avLst/>
          </a:prstGeom>
        </p:spPr>
      </p:pic>
    </p:spTree>
    <p:extLst>
      <p:ext uri="{BB962C8B-B14F-4D97-AF65-F5344CB8AC3E}">
        <p14:creationId xmlns:p14="http://schemas.microsoft.com/office/powerpoint/2010/main" val="359176147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3D3E-5803-1728-D996-6C8538016F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CEDF2F4-CBF6-1817-CEC4-F1706D0A2A76}"/>
              </a:ext>
            </a:extLst>
          </p:cNvPr>
          <p:cNvSpPr>
            <a:spLocks noGrp="1"/>
          </p:cNvSpPr>
          <p:nvPr>
            <p:ph type="body" sz="quarter" idx="10"/>
          </p:nvPr>
        </p:nvSpPr>
        <p:spPr>
          <a:xfrm>
            <a:off x="5986014" y="5769000"/>
            <a:ext cx="5509986" cy="227136"/>
          </a:xfrm>
        </p:spPr>
        <p:txBody>
          <a:bodyPr>
            <a:normAutofit fontScale="92500" lnSpcReduction="10000"/>
          </a:bodyPr>
          <a:lstStyle/>
          <a:p>
            <a:r>
              <a:rPr lang="da-DK"/>
              <a:t>Kilde: </a:t>
            </a:r>
            <a:r>
              <a:rPr lang="da-DK" err="1"/>
              <a:t>Ordiprax</a:t>
            </a:r>
            <a:r>
              <a:rPr lang="da-DK"/>
              <a:t>+ </a:t>
            </a:r>
            <a:r>
              <a:rPr lang="da-DK">
                <a:solidFill>
                  <a:srgbClr val="FF0000"/>
                </a:solidFill>
              </a:rPr>
              <a:t>(periode: [DATO-DATO])</a:t>
            </a:r>
            <a:endParaRPr lang="da-DK">
              <a:highlight>
                <a:srgbClr val="FF0000"/>
              </a:highlight>
            </a:endParaRPr>
          </a:p>
        </p:txBody>
      </p:sp>
      <p:graphicFrame>
        <p:nvGraphicFramePr>
          <p:cNvPr id="10" name="Diagram 9">
            <a:extLst>
              <a:ext uri="{FF2B5EF4-FFF2-40B4-BE49-F238E27FC236}">
                <a16:creationId xmlns:a16="http://schemas.microsoft.com/office/drawing/2014/main" id="{FC8FB192-B64F-4493-9610-BE1A3191E464}"/>
              </a:ext>
            </a:extLst>
          </p:cNvPr>
          <p:cNvGraphicFramePr>
            <a:graphicFrameLocks/>
          </p:cNvGraphicFramePr>
          <p:nvPr>
            <p:extLst>
              <p:ext uri="{D42A27DB-BD31-4B8C-83A1-F6EECF244321}">
                <p14:modId xmlns:p14="http://schemas.microsoft.com/office/powerpoint/2010/main" val="1071075499"/>
              </p:ext>
            </p:extLst>
          </p:nvPr>
        </p:nvGraphicFramePr>
        <p:xfrm>
          <a:off x="1024966" y="754577"/>
          <a:ext cx="10142068" cy="4958915"/>
        </p:xfrm>
        <a:graphic>
          <a:graphicData uri="http://schemas.openxmlformats.org/drawingml/2006/chart">
            <c:chart xmlns:c="http://schemas.openxmlformats.org/drawingml/2006/chart" xmlns:r="http://schemas.openxmlformats.org/officeDocument/2006/relationships" r:id="rId5"/>
          </a:graphicData>
        </a:graphic>
      </p:graphicFrame>
      <p:pic>
        <p:nvPicPr>
          <p:cNvPr id="2" name="SLIDE19">
            <a:hlinkClick r:id="" action="ppaction://media"/>
            <a:extLst>
              <a:ext uri="{FF2B5EF4-FFF2-40B4-BE49-F238E27FC236}">
                <a16:creationId xmlns:a16="http://schemas.microsoft.com/office/drawing/2014/main" id="{320428E4-1462-63AA-D861-3F7F6082E2EE}"/>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0000" y="5579999"/>
            <a:ext cx="2403693" cy="720000"/>
          </a:xfrm>
          <a:prstGeom prst="rect">
            <a:avLst/>
          </a:prstGeom>
        </p:spPr>
      </p:pic>
    </p:spTree>
    <p:extLst>
      <p:ext uri="{BB962C8B-B14F-4D97-AF65-F5344CB8AC3E}">
        <p14:creationId xmlns:p14="http://schemas.microsoft.com/office/powerpoint/2010/main" val="280532174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56DD3-8CDC-92C4-A436-E5B8C0A716D2}"/>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14066187-80BC-32FD-0D5F-6D3F93F9613B}"/>
              </a:ext>
            </a:extLst>
          </p:cNvPr>
          <p:cNvSpPr>
            <a:spLocks noGrp="1"/>
          </p:cNvSpPr>
          <p:nvPr>
            <p:ph type="title"/>
          </p:nvPr>
        </p:nvSpPr>
        <p:spPr>
          <a:xfrm>
            <a:off x="720208" y="764666"/>
            <a:ext cx="10740748" cy="584775"/>
          </a:xfrm>
        </p:spPr>
        <p:txBody>
          <a:bodyPr/>
          <a:lstStyle/>
          <a:p>
            <a:r>
              <a:rPr lang="da-DK" noProof="0"/>
              <a:t>Program for dagens møde</a:t>
            </a:r>
          </a:p>
        </p:txBody>
      </p:sp>
      <p:graphicFrame>
        <p:nvGraphicFramePr>
          <p:cNvPr id="3" name="Table 2">
            <a:extLst>
              <a:ext uri="{FF2B5EF4-FFF2-40B4-BE49-F238E27FC236}">
                <a16:creationId xmlns:a16="http://schemas.microsoft.com/office/drawing/2014/main" id="{3D011FFD-9538-BDF6-3B70-6611F358BC3A}"/>
              </a:ext>
            </a:extLst>
          </p:cNvPr>
          <p:cNvGraphicFramePr>
            <a:graphicFrameLocks noGrp="1"/>
          </p:cNvGraphicFramePr>
          <p:nvPr>
            <p:extLst>
              <p:ext uri="{D42A27DB-BD31-4B8C-83A1-F6EECF244321}">
                <p14:modId xmlns:p14="http://schemas.microsoft.com/office/powerpoint/2010/main" val="2083373999"/>
              </p:ext>
            </p:extLst>
          </p:nvPr>
        </p:nvGraphicFramePr>
        <p:xfrm>
          <a:off x="727870" y="1570180"/>
          <a:ext cx="10733087" cy="4593319"/>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06299">
                <a:tc>
                  <a:txBody>
                    <a:bodyPr/>
                    <a:lstStyle/>
                    <a:p>
                      <a:r>
                        <a:rPr lang="da-DK" sz="1600" noProof="0"/>
                        <a:t>10 min.</a:t>
                      </a:r>
                    </a:p>
                  </a:txBody>
                  <a:tcPr marL="180000" marR="180000" marT="90000" marB="90000" anchor="ctr"/>
                </a:tc>
                <a:tc>
                  <a:txBody>
                    <a:bodyPr/>
                    <a:lstStyle/>
                    <a:p>
                      <a:pPr algn="l"/>
                      <a:r>
                        <a:rPr lang="da-DK" sz="1600" b="1" noProof="0"/>
                        <a:t>Velkomst og introduktion</a:t>
                      </a:r>
                    </a:p>
                  </a:txBody>
                  <a:tcPr marL="180000" marR="180000" marT="90000" marB="90000" anchor="ctr"/>
                </a:tc>
                <a:extLst>
                  <a:ext uri="{0D108BD9-81ED-4DB2-BD59-A6C34878D82A}">
                    <a16:rowId xmlns:a16="http://schemas.microsoft.com/office/drawing/2014/main" val="3722927222"/>
                  </a:ext>
                </a:extLst>
              </a:tr>
              <a:tr h="544599">
                <a:tc>
                  <a:txBody>
                    <a:bodyPr/>
                    <a:lstStyle/>
                    <a:p>
                      <a:r>
                        <a:rPr lang="da-DK" sz="1600" noProof="0"/>
                        <a:t>15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a:t>Nyeste viden og anbefalinger</a:t>
                      </a:r>
                      <a:endParaRPr lang="da-DK" sz="1600" b="1" i="0" noProof="0"/>
                    </a:p>
                  </a:txBody>
                  <a:tcPr marL="180000" marR="180000" marT="90000" marB="90000" anchor="ctr"/>
                </a:tc>
                <a:extLst>
                  <a:ext uri="{0D108BD9-81ED-4DB2-BD59-A6C34878D82A}">
                    <a16:rowId xmlns:a16="http://schemas.microsoft.com/office/drawing/2014/main" val="4122258881"/>
                  </a:ext>
                </a:extLst>
              </a:tr>
              <a:tr h="652155">
                <a:tc>
                  <a:txBody>
                    <a:bodyPr/>
                    <a:lstStyle/>
                    <a:p>
                      <a:r>
                        <a:rPr lang="da-DK" sz="1600" noProof="0"/>
                        <a:t>15 min.</a:t>
                      </a:r>
                    </a:p>
                  </a:txBody>
                  <a:tcPr marL="180000" marR="180000" marT="90000" marB="90000" anchor="ctr"/>
                </a:tc>
                <a:tc>
                  <a:txBody>
                    <a:bodyPr/>
                    <a:lstStyle/>
                    <a:p>
                      <a:pPr algn="l"/>
                      <a:r>
                        <a:rPr lang="da-DK" sz="1600" b="1" noProof="0"/>
                        <a:t>Klyngens egne data</a:t>
                      </a:r>
                      <a:endParaRPr lang="da-DK" sz="1600" b="1" i="0" noProof="0"/>
                    </a:p>
                  </a:txBody>
                  <a:tcPr marL="180000" marR="180000" marT="90000" marB="90000" anchor="ctr"/>
                </a:tc>
                <a:extLst>
                  <a:ext uri="{0D108BD9-81ED-4DB2-BD59-A6C34878D82A}">
                    <a16:rowId xmlns:a16="http://schemas.microsoft.com/office/drawing/2014/main" val="1505203635"/>
                  </a:ext>
                </a:extLst>
              </a:tr>
              <a:tr h="406299">
                <a:tc>
                  <a:txBody>
                    <a:bodyPr/>
                    <a:lstStyle/>
                    <a:p>
                      <a:r>
                        <a:rPr lang="da-DK" sz="1600" noProof="0"/>
                        <a:t>5 min.</a:t>
                      </a:r>
                    </a:p>
                  </a:txBody>
                  <a:tcPr marL="180000" marR="180000" marT="90000" marB="90000" anchor="ctr"/>
                </a:tc>
                <a:tc>
                  <a:txBody>
                    <a:bodyPr/>
                    <a:lstStyle/>
                    <a:p>
                      <a:pPr algn="l"/>
                      <a:r>
                        <a:rPr lang="nb-NO" sz="1600" b="1" i="0" noProof="0"/>
                        <a:t>En guide til best practice</a:t>
                      </a:r>
                    </a:p>
                  </a:txBody>
                  <a:tcPr marL="180000" marR="180000" marT="90000" marB="90000" anchor="ctr"/>
                </a:tc>
                <a:extLst>
                  <a:ext uri="{0D108BD9-81ED-4DB2-BD59-A6C34878D82A}">
                    <a16:rowId xmlns:a16="http://schemas.microsoft.com/office/drawing/2014/main" val="3893725207"/>
                  </a:ext>
                </a:extLst>
              </a:tr>
              <a:tr h="406299">
                <a:tc>
                  <a:txBody>
                    <a:bodyPr/>
                    <a:lstStyle/>
                    <a:p>
                      <a:r>
                        <a:rPr lang="da-DK" sz="1600" noProof="0"/>
                        <a:t>10 min.</a:t>
                      </a:r>
                    </a:p>
                  </a:txBody>
                  <a:tcPr marL="180000" marR="180000" marT="90000" marB="90000" anchor="ctr"/>
                </a:tc>
                <a:tc>
                  <a:txBody>
                    <a:bodyPr/>
                    <a:lstStyle/>
                    <a:p>
                      <a:pPr algn="l"/>
                      <a:r>
                        <a:rPr lang="da-DK" sz="1600" i="0" noProof="0"/>
                        <a:t>Pause</a:t>
                      </a:r>
                    </a:p>
                  </a:txBody>
                  <a:tcPr marL="180000" marR="180000" marT="90000" marB="90000" anchor="ctr"/>
                </a:tc>
                <a:extLst>
                  <a:ext uri="{0D108BD9-81ED-4DB2-BD59-A6C34878D82A}">
                    <a16:rowId xmlns:a16="http://schemas.microsoft.com/office/drawing/2014/main" val="2190333926"/>
                  </a:ext>
                </a:extLst>
              </a:tr>
              <a:tr h="835862">
                <a:tc>
                  <a:txBody>
                    <a:bodyPr/>
                    <a:lstStyle/>
                    <a:p>
                      <a:r>
                        <a:rPr lang="da-DK" sz="1600" noProof="0"/>
                        <a:t>60 min.</a:t>
                      </a:r>
                    </a:p>
                  </a:txBody>
                  <a:tcPr marL="180000" marR="180000" marT="90000" marB="90000" anchor="ctr"/>
                </a:tc>
                <a:tc>
                  <a:txBody>
                    <a:bodyPr/>
                    <a:lstStyle/>
                    <a:p>
                      <a:pPr algn="l"/>
                      <a:r>
                        <a:rPr lang="da-DK" sz="1600" b="1" i="0" noProof="0"/>
                        <a:t>Samarbejdet med plejehjem og hjemmeplejen</a:t>
                      </a:r>
                    </a:p>
                  </a:txBody>
                  <a:tcPr marL="180000" marR="180000" marT="90000" marB="90000" anchor="ctr"/>
                </a:tc>
                <a:extLst>
                  <a:ext uri="{0D108BD9-81ED-4DB2-BD59-A6C34878D82A}">
                    <a16:rowId xmlns:a16="http://schemas.microsoft.com/office/drawing/2014/main" val="912848628"/>
                  </a:ext>
                </a:extLst>
              </a:tr>
              <a:tr h="865343">
                <a:tc>
                  <a:txBody>
                    <a:bodyPr/>
                    <a:lstStyle/>
                    <a:p>
                      <a:r>
                        <a:rPr lang="da-DK" sz="1600" noProof="0"/>
                        <a:t>30 min.</a:t>
                      </a:r>
                    </a:p>
                  </a:txBody>
                  <a:tcPr marL="180000" marR="180000" marT="90000" marB="90000" anchor="ctr"/>
                </a:tc>
                <a:tc>
                  <a:txBody>
                    <a:bodyPr/>
                    <a:lstStyle/>
                    <a:p>
                      <a:pPr marL="0" marR="0" lvl="0" indent="0" algn="l" defTabSz="292100" rtl="0" eaLnBrk="1" fontAlgn="auto" latinLnBrk="0" hangingPunct="1">
                        <a:lnSpc>
                          <a:spcPct val="100000"/>
                        </a:lnSpc>
                        <a:spcBef>
                          <a:spcPts val="0"/>
                        </a:spcBef>
                        <a:spcAft>
                          <a:spcPts val="0"/>
                        </a:spcAft>
                        <a:buClrTx/>
                        <a:buSzTx/>
                        <a:buFontTx/>
                        <a:buNone/>
                        <a:tabLst/>
                        <a:defRPr/>
                      </a:pPr>
                      <a:r>
                        <a:rPr lang="da-DK" sz="1600" b="1" i="0" noProof="0"/>
                        <a:t>Patientliste i eget system</a:t>
                      </a:r>
                      <a:endParaRPr lang="nb-NO" sz="1600" b="1" i="0" noProof="0"/>
                    </a:p>
                  </a:txBody>
                  <a:tcPr marL="180000" marR="180000" marT="90000" marB="90000" anchor="ctr"/>
                </a:tc>
                <a:extLst>
                  <a:ext uri="{0D108BD9-81ED-4DB2-BD59-A6C34878D82A}">
                    <a16:rowId xmlns:a16="http://schemas.microsoft.com/office/drawing/2014/main" val="4165018153"/>
                  </a:ext>
                </a:extLst>
              </a:tr>
              <a:tr h="406299">
                <a:tc>
                  <a:txBody>
                    <a:bodyPr/>
                    <a:lstStyle/>
                    <a:p>
                      <a:r>
                        <a:rPr lang="da-DK" sz="1600" noProof="0"/>
                        <a:t>5 min.</a:t>
                      </a:r>
                    </a:p>
                  </a:txBody>
                  <a:tcPr marL="180000" marR="180000" marT="90000" marB="90000" anchor="ctr"/>
                </a:tc>
                <a:tc>
                  <a:txBody>
                    <a:bodyPr/>
                    <a:lstStyle/>
                    <a:p>
                      <a:pPr algn="l"/>
                      <a:r>
                        <a:rPr lang="da-DK" sz="1600" b="1" i="0" noProof="0"/>
                        <a:t>Opsamling og opfølgning i klyngen</a:t>
                      </a:r>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102161197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48E6E-72B7-9998-5013-D99CA3FDF9FE}"/>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07A98FE1-5400-82A3-B72C-71C4D7FE61E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2078043-3483-1DC3-86DA-4E7664B81868}"/>
              </a:ext>
            </a:extLst>
          </p:cNvPr>
          <p:cNvSpPr>
            <a:spLocks noGrp="1"/>
          </p:cNvSpPr>
          <p:nvPr>
            <p:ph type="body" sz="quarter" idx="30"/>
          </p:nvPr>
        </p:nvSpPr>
        <p:spPr/>
        <p:txBody>
          <a:bodyPr>
            <a:noAutofit/>
          </a:bodyPr>
          <a:lstStyle/>
          <a:p>
            <a:r>
              <a:rPr lang="da-DK" sz="1200"/>
              <a:t>D</a:t>
            </a:r>
            <a:r>
              <a:rPr lang="da-DK" sz="1200" noProof="0" err="1"/>
              <a:t>røftelse</a:t>
            </a:r>
            <a:r>
              <a:rPr lang="da-DK" sz="1200" noProof="0"/>
              <a:t> (</a:t>
            </a:r>
            <a:r>
              <a:rPr lang="da-DK" sz="1200"/>
              <a:t>5</a:t>
            </a:r>
            <a:r>
              <a:rPr lang="da-DK" sz="1200" noProof="0"/>
              <a:t> min.)</a:t>
            </a:r>
          </a:p>
        </p:txBody>
      </p:sp>
      <p:pic>
        <p:nvPicPr>
          <p:cNvPr id="2" name="Graphic 1" descr="Meeting with solid fill">
            <a:extLst>
              <a:ext uri="{FF2B5EF4-FFF2-40B4-BE49-F238E27FC236}">
                <a16:creationId xmlns:a16="http://schemas.microsoft.com/office/drawing/2014/main" id="{FCC511D8-F4FF-E2BB-5D0C-E48E842FC58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A10098F1-15D4-BB6D-4A29-8B8E0075BD73}"/>
              </a:ext>
            </a:extLst>
          </p:cNvPr>
          <p:cNvSpPr>
            <a:spLocks noGrp="1"/>
          </p:cNvSpPr>
          <p:nvPr>
            <p:ph type="body" sz="quarter" idx="41"/>
          </p:nvPr>
        </p:nvSpPr>
        <p:spPr>
          <a:xfrm>
            <a:off x="720208" y="1797479"/>
            <a:ext cx="4385987" cy="1043896"/>
          </a:xfrm>
        </p:spPr>
        <p:txBody>
          <a:bodyPr>
            <a:noAutofit/>
          </a:bodyPr>
          <a:lstStyle/>
          <a:p>
            <a:r>
              <a:rPr lang="da-DK" sz="1600" b="1" noProof="0"/>
              <a:t>Data</a:t>
            </a:r>
          </a:p>
          <a:p>
            <a:r>
              <a:rPr lang="da-DK" sz="1600" noProof="0"/>
              <a:t>Hvad tænker du om klyngens/dine data?</a:t>
            </a:r>
          </a:p>
          <a:p>
            <a:r>
              <a:rPr lang="da-DK" sz="1600" noProof="0"/>
              <a:t>Er der nogle figurer, der kalder på særlig opmærksomhed eller undren?</a:t>
            </a:r>
          </a:p>
          <a:p>
            <a:endParaRPr lang="da-DK" sz="1600" noProof="0"/>
          </a:p>
          <a:p>
            <a:r>
              <a:rPr lang="da-DK" b="1"/>
              <a:t>Overvejelser</a:t>
            </a:r>
            <a:endParaRPr lang="da-DK" sz="1600" b="1" noProof="0"/>
          </a:p>
          <a:p>
            <a:r>
              <a:rPr lang="da-DK" sz="1600" noProof="0"/>
              <a:t>Hvad lægger jeg vægt på, når jeg overvejer at igangsætte eller fortsætte antipsykotisk behandling hos en patient med demens?</a:t>
            </a:r>
          </a:p>
          <a:p>
            <a:r>
              <a:rPr lang="da-DK" sz="1600" noProof="0"/>
              <a:t>Hvilken rolle spiller samarbejdet med plejehjem, når det gælder forbrug af antipsykotika?</a:t>
            </a:r>
          </a:p>
          <a:p>
            <a:endParaRPr lang="da-DK" sz="1600" noProof="0"/>
          </a:p>
        </p:txBody>
      </p:sp>
      <p:sp>
        <p:nvSpPr>
          <p:cNvPr id="10" name="Title 2">
            <a:extLst>
              <a:ext uri="{FF2B5EF4-FFF2-40B4-BE49-F238E27FC236}">
                <a16:creationId xmlns:a16="http://schemas.microsoft.com/office/drawing/2014/main" id="{CEA1C578-9B53-F240-1D3E-3FD0C3FAFA3D}"/>
              </a:ext>
            </a:extLst>
          </p:cNvPr>
          <p:cNvSpPr>
            <a:spLocks noGrp="1"/>
          </p:cNvSpPr>
          <p:nvPr>
            <p:ph type="title"/>
          </p:nvPr>
        </p:nvSpPr>
        <p:spPr>
          <a:xfrm>
            <a:off x="714030" y="1027249"/>
            <a:ext cx="4398514" cy="1540460"/>
          </a:xfrm>
        </p:spPr>
        <p:txBody>
          <a:bodyPr/>
          <a:lstStyle/>
          <a:p>
            <a:r>
              <a:rPr lang="da-DK" sz="2400" noProof="0"/>
              <a:t>Samtale med sidemakker</a:t>
            </a:r>
          </a:p>
        </p:txBody>
      </p:sp>
      <p:sp>
        <p:nvSpPr>
          <p:cNvPr id="13" name="Text Placeholder 9">
            <a:extLst>
              <a:ext uri="{FF2B5EF4-FFF2-40B4-BE49-F238E27FC236}">
                <a16:creationId xmlns:a16="http://schemas.microsoft.com/office/drawing/2014/main" id="{D9E9ED05-6694-723A-0E6F-E51E08A3AE2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196557637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1D997-31E8-FCB8-8A44-ACFD4C3ABFCC}"/>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C916F4F5-E905-AE19-70C2-D407604FBC4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FFFF4AB8-E8C2-0B9B-65CF-938DF05248A4}"/>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(10 min.)</a:t>
            </a:r>
            <a:endParaRPr lang="da-DK" sz="1200" noProof="0"/>
          </a:p>
        </p:txBody>
      </p:sp>
      <p:pic>
        <p:nvPicPr>
          <p:cNvPr id="2" name="Graphic 1" descr="Teacher with solid fill">
            <a:extLst>
              <a:ext uri="{FF2B5EF4-FFF2-40B4-BE49-F238E27FC236}">
                <a16:creationId xmlns:a16="http://schemas.microsoft.com/office/drawing/2014/main" id="{0AC177D7-65FE-91A9-B1F1-D2B378ED2CE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836F1B9C-977B-7A1D-7DD3-5AD80F5F9218}"/>
              </a:ext>
            </a:extLst>
          </p:cNvPr>
          <p:cNvSpPr>
            <a:spLocks noGrp="1"/>
          </p:cNvSpPr>
          <p:nvPr>
            <p:ph type="body" sz="quarter" idx="41"/>
          </p:nvPr>
        </p:nvSpPr>
        <p:spPr>
          <a:xfrm>
            <a:off x="721001" y="2691196"/>
            <a:ext cx="4385987" cy="1789363"/>
          </a:xfrm>
        </p:spPr>
        <p:txBody>
          <a:bodyPr>
            <a:normAutofit/>
          </a:bodyPr>
          <a:lstStyle/>
          <a:p>
            <a:r>
              <a:rPr lang="da-DK"/>
              <a:t>En særlig refleksion om klyngens eller egne data, som I vil fremhæve?</a:t>
            </a:r>
          </a:p>
        </p:txBody>
      </p:sp>
      <p:sp>
        <p:nvSpPr>
          <p:cNvPr id="8" name="Title 2">
            <a:extLst>
              <a:ext uri="{FF2B5EF4-FFF2-40B4-BE49-F238E27FC236}">
                <a16:creationId xmlns:a16="http://schemas.microsoft.com/office/drawing/2014/main" id="{24151B6F-FF57-9ED4-A014-74DBE800E646}"/>
              </a:ext>
            </a:extLst>
          </p:cNvPr>
          <p:cNvSpPr>
            <a:spLocks noGrp="1"/>
          </p:cNvSpPr>
          <p:nvPr>
            <p:ph type="title"/>
          </p:nvPr>
        </p:nvSpPr>
        <p:spPr>
          <a:xfrm>
            <a:off x="714030" y="1027249"/>
            <a:ext cx="4398514" cy="1540460"/>
          </a:xfrm>
        </p:spPr>
        <p:txBody>
          <a:bodyPr/>
          <a:lstStyle/>
          <a:p>
            <a:r>
              <a:rPr lang="da-DK" sz="2400" noProof="0"/>
              <a:t>Hvad har I talt om?</a:t>
            </a:r>
          </a:p>
        </p:txBody>
      </p:sp>
      <p:sp>
        <p:nvSpPr>
          <p:cNvPr id="13" name="Text Placeholder 9">
            <a:extLst>
              <a:ext uri="{FF2B5EF4-FFF2-40B4-BE49-F238E27FC236}">
                <a16:creationId xmlns:a16="http://schemas.microsoft.com/office/drawing/2014/main" id="{B1E677F4-31A1-B1D5-A597-08C49E210D05}"/>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188395610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4D7D23-1B48-800C-3984-876EAE40D36F}"/>
              </a:ext>
            </a:extLst>
          </p:cNvPr>
          <p:cNvSpPr>
            <a:spLocks noGrp="1"/>
          </p:cNvSpPr>
          <p:nvPr>
            <p:ph type="body" sz="quarter" idx="29"/>
          </p:nvPr>
        </p:nvSpPr>
        <p:spPr>
          <a:xfrm>
            <a:off x="724664" y="2510076"/>
            <a:ext cx="10735496" cy="861774"/>
          </a:xfrm>
        </p:spPr>
        <p:txBody>
          <a:bodyPr/>
          <a:lstStyle/>
          <a:p>
            <a:r>
              <a:rPr lang="nb-NO"/>
              <a:t>En guide til best practice</a:t>
            </a:r>
          </a:p>
        </p:txBody>
      </p:sp>
      <p:sp>
        <p:nvSpPr>
          <p:cNvPr id="3" name="Pladsholder til tekst 2">
            <a:extLst>
              <a:ext uri="{FF2B5EF4-FFF2-40B4-BE49-F238E27FC236}">
                <a16:creationId xmlns:a16="http://schemas.microsoft.com/office/drawing/2014/main" id="{C8F7CB19-F0A7-E726-8328-12D81EA26CEB}"/>
              </a:ext>
            </a:extLst>
          </p:cNvPr>
          <p:cNvSpPr>
            <a:spLocks noGrp="1"/>
          </p:cNvSpPr>
          <p:nvPr>
            <p:ph type="body" sz="quarter" idx="30"/>
          </p:nvPr>
        </p:nvSpPr>
        <p:spPr>
          <a:xfrm>
            <a:off x="724664" y="3536507"/>
            <a:ext cx="10735496" cy="1587286"/>
          </a:xfrm>
        </p:spPr>
        <p:txBody>
          <a:bodyPr>
            <a:normAutofit/>
          </a:bodyPr>
          <a:lstStyle/>
          <a:p>
            <a:r>
              <a:rPr lang="da-DK">
                <a:latin typeface="Arial"/>
                <a:cs typeface="Arial"/>
              </a:rPr>
              <a:t>Samlet tid: 5 minutter</a:t>
            </a:r>
          </a:p>
          <a:p>
            <a:endParaRPr lang="da-DK"/>
          </a:p>
          <a:p>
            <a:r>
              <a:rPr lang="da-DK" sz="1800">
                <a:latin typeface="Arial"/>
                <a:cs typeface="Arial"/>
              </a:rPr>
              <a:t>Nu bedes mødefacilitator udlevere </a:t>
            </a:r>
            <a:r>
              <a:rPr lang="nb-NO" sz="1800">
                <a:latin typeface="Arial"/>
                <a:cs typeface="Arial"/>
              </a:rPr>
              <a:t>guiden til best </a:t>
            </a:r>
            <a:r>
              <a:rPr lang="nb-NO" sz="1800" err="1">
                <a:latin typeface="Arial"/>
                <a:cs typeface="Arial"/>
              </a:rPr>
              <a:t>practice</a:t>
            </a:r>
            <a:r>
              <a:rPr lang="nb-NO" sz="1800">
                <a:latin typeface="Arial"/>
                <a:cs typeface="Arial"/>
              </a:rPr>
              <a:t> til klyngens medlemmer.</a:t>
            </a:r>
            <a:endParaRPr lang="nb-NO" sz="1800"/>
          </a:p>
        </p:txBody>
      </p:sp>
    </p:spTree>
    <p:extLst>
      <p:ext uri="{BB962C8B-B14F-4D97-AF65-F5344CB8AC3E}">
        <p14:creationId xmlns:p14="http://schemas.microsoft.com/office/powerpoint/2010/main" val="242342946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dsholder til billede 19" descr="Et billede, der indeholder tekst, skærmbillede, Font/skrifttype, Tryk&#10;&#10;Indhold genereret af kunstig intelligens kan være forkert.">
            <a:extLst>
              <a:ext uri="{FF2B5EF4-FFF2-40B4-BE49-F238E27FC236}">
                <a16:creationId xmlns:a16="http://schemas.microsoft.com/office/drawing/2014/main" id="{27C146CD-AE46-C11F-9788-5154F7DE2402}"/>
              </a:ext>
            </a:extLst>
          </p:cNvPr>
          <p:cNvPicPr>
            <a:picLocks noGrp="1" noChangeAspect="1"/>
          </p:cNvPicPr>
          <p:nvPr>
            <p:ph type="pic" idx="22"/>
          </p:nvPr>
        </p:nvPicPr>
        <p:blipFill>
          <a:blip r:embed="rId3">
            <a:extLst>
              <a:ext uri="{28A0092B-C50C-407E-A947-70E740481C1C}">
                <a14:useLocalDpi xmlns:a14="http://schemas.microsoft.com/office/drawing/2010/main" val="0"/>
              </a:ext>
            </a:extLst>
          </a:blip>
          <a:srcRect t="784" b="784"/>
          <a:stretch>
            <a:fillRect/>
          </a:stretch>
        </p:blipFill>
        <p:spPr>
          <a:xfrm>
            <a:off x="7079544" y="771582"/>
            <a:ext cx="3792586" cy="5314836"/>
          </a:xfrm>
        </p:spPr>
      </p:pic>
      <p:sp>
        <p:nvSpPr>
          <p:cNvPr id="3" name="Pladsholder til tekst 2">
            <a:extLst>
              <a:ext uri="{FF2B5EF4-FFF2-40B4-BE49-F238E27FC236}">
                <a16:creationId xmlns:a16="http://schemas.microsoft.com/office/drawing/2014/main" id="{0AE16FB8-26EA-F185-68C4-F9F8E2BEB9FC}"/>
              </a:ext>
            </a:extLst>
          </p:cNvPr>
          <p:cNvSpPr>
            <a:spLocks noGrp="1"/>
          </p:cNvSpPr>
          <p:nvPr>
            <p:ph type="body" sz="quarter" idx="29"/>
          </p:nvPr>
        </p:nvSpPr>
        <p:spPr>
          <a:xfrm>
            <a:off x="720208" y="5872442"/>
            <a:ext cx="4385987" cy="248466"/>
          </a:xfrm>
        </p:spPr>
        <p:txBody>
          <a:bodyPr/>
          <a:lstStyle/>
          <a:p>
            <a:r>
              <a:rPr lang="da-DK"/>
              <a:t>5 min. til orientering</a:t>
            </a:r>
          </a:p>
        </p:txBody>
      </p:sp>
      <p:sp>
        <p:nvSpPr>
          <p:cNvPr id="4" name="Titel 3">
            <a:extLst>
              <a:ext uri="{FF2B5EF4-FFF2-40B4-BE49-F238E27FC236}">
                <a16:creationId xmlns:a16="http://schemas.microsoft.com/office/drawing/2014/main" id="{1BB54AA4-F71D-BB8C-4E70-27EF65C57987}"/>
              </a:ext>
            </a:extLst>
          </p:cNvPr>
          <p:cNvSpPr>
            <a:spLocks noGrp="1"/>
          </p:cNvSpPr>
          <p:nvPr>
            <p:ph type="title"/>
          </p:nvPr>
        </p:nvSpPr>
        <p:spPr/>
        <p:txBody>
          <a:bodyPr>
            <a:noAutofit/>
          </a:bodyPr>
          <a:lstStyle/>
          <a:p>
            <a:r>
              <a:rPr lang="nb-NO" sz="3200"/>
              <a:t>En guide til </a:t>
            </a:r>
            <a:br>
              <a:rPr lang="nb-NO" sz="3200"/>
            </a:br>
            <a:r>
              <a:rPr lang="nb-NO" sz="3200"/>
              <a:t>best practice </a:t>
            </a:r>
          </a:p>
        </p:txBody>
      </p:sp>
      <p:sp>
        <p:nvSpPr>
          <p:cNvPr id="5" name="Pladsholder til tekst 4">
            <a:extLst>
              <a:ext uri="{FF2B5EF4-FFF2-40B4-BE49-F238E27FC236}">
                <a16:creationId xmlns:a16="http://schemas.microsoft.com/office/drawing/2014/main" id="{E21CD949-EE99-4F1B-7E90-ABFDB9DBB9A3}"/>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94255070-391E-1A18-5F04-D21785CD1A91}"/>
              </a:ext>
            </a:extLst>
          </p:cNvPr>
          <p:cNvSpPr>
            <a:spLocks noGrp="1"/>
          </p:cNvSpPr>
          <p:nvPr>
            <p:ph type="body" sz="quarter" idx="41"/>
          </p:nvPr>
        </p:nvSpPr>
        <p:spPr>
          <a:xfrm>
            <a:off x="724713" y="2460243"/>
            <a:ext cx="4742338" cy="2520566"/>
          </a:xfrm>
        </p:spPr>
        <p:txBody>
          <a:bodyPr vert="horz" lIns="91440" tIns="45720" rIns="91440" bIns="45720" rtlCol="0" anchor="t">
            <a:normAutofit/>
          </a:bodyPr>
          <a:lstStyle/>
          <a:p>
            <a:r>
              <a:rPr lang="da-DK">
                <a:latin typeface="Arial"/>
                <a:cs typeface="Arial"/>
              </a:rPr>
              <a:t>Guiden til </a:t>
            </a:r>
            <a:r>
              <a:rPr lang="da-DK" err="1">
                <a:latin typeface="Arial"/>
                <a:cs typeface="Arial"/>
              </a:rPr>
              <a:t>best</a:t>
            </a:r>
            <a:r>
              <a:rPr lang="da-DK">
                <a:latin typeface="Arial"/>
                <a:cs typeface="Arial"/>
              </a:rPr>
              <a:t> practice indeholder en samling af praksisnære redskaber.</a:t>
            </a:r>
          </a:p>
          <a:p>
            <a:r>
              <a:rPr lang="da-DK" b="1">
                <a:latin typeface="Arial"/>
                <a:cs typeface="Arial"/>
              </a:rPr>
              <a:t>Orientér jer i indehold (5 min.)</a:t>
            </a:r>
            <a:endParaRPr lang="da-DK">
              <a:latin typeface="Arial"/>
              <a:cs typeface="Arial"/>
            </a:endParaRPr>
          </a:p>
          <a:p>
            <a:pPr marL="285750" indent="-285750">
              <a:buFont typeface="Arial" panose="020B0604020202020204" pitchFamily="34" charset="0"/>
              <a:buChar char="•"/>
            </a:pPr>
            <a:r>
              <a:rPr lang="da-DK">
                <a:latin typeface="Arial"/>
                <a:cs typeface="Arial"/>
              </a:rPr>
              <a:t>Afklaring af indikation (side 2)</a:t>
            </a:r>
          </a:p>
          <a:p>
            <a:pPr marL="285750" indent="-285750">
              <a:buFont typeface="Arial" panose="020B0604020202020204" pitchFamily="34" charset="0"/>
              <a:buChar char="•"/>
            </a:pPr>
            <a:r>
              <a:rPr lang="da-DK">
                <a:latin typeface="Arial"/>
                <a:cs typeface="Arial"/>
              </a:rPr>
              <a:t>Forslag til medicinsk behandling (side 3)</a:t>
            </a:r>
          </a:p>
          <a:p>
            <a:pPr marL="285750" indent="-285750">
              <a:buFont typeface="Arial" panose="020B0604020202020204" pitchFamily="34" charset="0"/>
              <a:buChar char="•"/>
            </a:pPr>
            <a:r>
              <a:rPr lang="da-DK"/>
              <a:t>Inspiration til samarbejdet med kommunen med forslag til rollefordeling (side 4)</a:t>
            </a:r>
          </a:p>
        </p:txBody>
      </p:sp>
      <p:sp>
        <p:nvSpPr>
          <p:cNvPr id="7" name="Pladsholder til tekst 6">
            <a:extLst>
              <a:ext uri="{FF2B5EF4-FFF2-40B4-BE49-F238E27FC236}">
                <a16:creationId xmlns:a16="http://schemas.microsoft.com/office/drawing/2014/main" id="{82C678DB-0B42-F447-849B-4069E060DB7A}"/>
              </a:ext>
            </a:extLst>
          </p:cNvPr>
          <p:cNvSpPr>
            <a:spLocks noGrp="1"/>
          </p:cNvSpPr>
          <p:nvPr>
            <p:ph type="body" sz="quarter" idx="39"/>
          </p:nvPr>
        </p:nvSpPr>
        <p:spPr/>
        <p:txBody>
          <a:bodyPr/>
          <a:lstStyle/>
          <a:p>
            <a:endParaRPr lang="da-DK"/>
          </a:p>
        </p:txBody>
      </p:sp>
    </p:spTree>
    <p:extLst>
      <p:ext uri="{BB962C8B-B14F-4D97-AF65-F5344CB8AC3E}">
        <p14:creationId xmlns:p14="http://schemas.microsoft.com/office/powerpoint/2010/main" val="283032270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3860C-C571-D8CA-2E9C-70C18EF3B8D6}"/>
            </a:ext>
          </a:extLst>
        </p:cNvPr>
        <p:cNvGrpSpPr/>
        <p:nvPr/>
      </p:nvGrpSpPr>
      <p:grpSpPr>
        <a:xfrm>
          <a:off x="0" y="0"/>
          <a:ext cx="0" cy="0"/>
          <a:chOff x="0" y="0"/>
          <a:chExt cx="0" cy="0"/>
        </a:xfrm>
      </p:grpSpPr>
      <p:pic>
        <p:nvPicPr>
          <p:cNvPr id="9" name="Billede 8">
            <a:extLst>
              <a:ext uri="{FF2B5EF4-FFF2-40B4-BE49-F238E27FC236}">
                <a16:creationId xmlns:a16="http://schemas.microsoft.com/office/drawing/2014/main" id="{3FC7E816-4018-8BE1-887A-821AB2E5AFB9}"/>
              </a:ext>
            </a:extLst>
          </p:cNvPr>
          <p:cNvPicPr>
            <a:picLocks noChangeAspect="1"/>
          </p:cNvPicPr>
          <p:nvPr/>
        </p:nvPicPr>
        <p:blipFill>
          <a:blip r:embed="rId3"/>
          <a:stretch>
            <a:fillRect/>
          </a:stretch>
        </p:blipFill>
        <p:spPr>
          <a:xfrm>
            <a:off x="0" y="0"/>
            <a:ext cx="12193397" cy="6858000"/>
          </a:xfrm>
          <a:prstGeom prst="rect">
            <a:avLst/>
          </a:prstGeom>
        </p:spPr>
      </p:pic>
      <p:sp>
        <p:nvSpPr>
          <p:cNvPr id="6" name="Rectangle 5">
            <a:extLst>
              <a:ext uri="{FF2B5EF4-FFF2-40B4-BE49-F238E27FC236}">
                <a16:creationId xmlns:a16="http://schemas.microsoft.com/office/drawing/2014/main" id="{DBDDEB41-4F67-DD3E-3EA4-D99C3873E326}"/>
              </a:ext>
            </a:extLst>
          </p:cNvPr>
          <p:cNvSpPr/>
          <p:nvPr/>
        </p:nvSpPr>
        <p:spPr>
          <a:xfrm>
            <a:off x="5826125" y="3280242"/>
            <a:ext cx="6365875" cy="297517"/>
          </a:xfrm>
          <a:prstGeom prst="rect">
            <a:avLst/>
          </a:prstGeom>
          <a:solidFill>
            <a:srgbClr val="F7F5E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0DF793AD-0619-0B1F-29B4-EBD54B5794B9}"/>
              </a:ext>
            </a:extLst>
          </p:cNvPr>
          <p:cNvSpPr>
            <a:spLocks noGrp="1"/>
          </p:cNvSpPr>
          <p:nvPr>
            <p:ph type="title"/>
          </p:nvPr>
        </p:nvSpPr>
        <p:spPr>
          <a:xfrm>
            <a:off x="1780669" y="1987580"/>
            <a:ext cx="8088117" cy="2585323"/>
          </a:xfrm>
        </p:spPr>
        <p:txBody>
          <a:bodyPr anchor="ctr"/>
          <a:lstStyle/>
          <a:p>
            <a:pPr algn="ctr"/>
            <a:r>
              <a:rPr lang="da-DK" sz="3600"/>
              <a:t>Efter pausen </a:t>
            </a:r>
            <a:br>
              <a:rPr lang="da-DK" sz="3600"/>
            </a:br>
            <a:r>
              <a:rPr lang="da-DK" sz="3600"/>
              <a:t>bedes I sætte jer sammen i praksis eller som sololæger</a:t>
            </a:r>
            <a:br>
              <a:rPr lang="da-DK" sz="3600"/>
            </a:br>
            <a:endParaRPr lang="da-DK" sz="3600"/>
          </a:p>
        </p:txBody>
      </p:sp>
      <p:sp>
        <p:nvSpPr>
          <p:cNvPr id="11" name="Text Placeholder 10">
            <a:extLst>
              <a:ext uri="{FF2B5EF4-FFF2-40B4-BE49-F238E27FC236}">
                <a16:creationId xmlns:a16="http://schemas.microsoft.com/office/drawing/2014/main" id="{319DE946-0BAE-3B8E-8F17-F20BB8395B9A}"/>
              </a:ext>
            </a:extLst>
          </p:cNvPr>
          <p:cNvSpPr>
            <a:spLocks noGrp="1"/>
          </p:cNvSpPr>
          <p:nvPr>
            <p:ph type="body" sz="quarter" idx="30"/>
          </p:nvPr>
        </p:nvSpPr>
        <p:spPr/>
        <p:txBody>
          <a:bodyPr>
            <a:normAutofit fontScale="25000" lnSpcReduction="20000"/>
          </a:bodyPr>
          <a:lstStyle/>
          <a:p>
            <a:endParaRPr lang="da-DK" sz="8000"/>
          </a:p>
          <a:p>
            <a:endParaRPr lang="en-DK"/>
          </a:p>
        </p:txBody>
      </p:sp>
      <p:pic>
        <p:nvPicPr>
          <p:cNvPr id="13" name="Graphic 1089" descr="Meeting with solid fill">
            <a:extLst>
              <a:ext uri="{FF2B5EF4-FFF2-40B4-BE49-F238E27FC236}">
                <a16:creationId xmlns:a16="http://schemas.microsoft.com/office/drawing/2014/main" id="{C1714485-F24C-70C9-F8F5-B4B57C4B05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3558" y="3946975"/>
            <a:ext cx="1470111" cy="1465429"/>
          </a:xfrm>
          <a:prstGeom prst="rect">
            <a:avLst/>
          </a:prstGeom>
        </p:spPr>
      </p:pic>
      <p:grpSp>
        <p:nvGrpSpPr>
          <p:cNvPr id="15" name="Group 1115">
            <a:extLst>
              <a:ext uri="{FF2B5EF4-FFF2-40B4-BE49-F238E27FC236}">
                <a16:creationId xmlns:a16="http://schemas.microsoft.com/office/drawing/2014/main" id="{AE368612-4FDB-B04C-FE7E-D2AE9D387F03}"/>
              </a:ext>
            </a:extLst>
          </p:cNvPr>
          <p:cNvGrpSpPr/>
          <p:nvPr/>
        </p:nvGrpSpPr>
        <p:grpSpPr>
          <a:xfrm>
            <a:off x="18602894" y="8555298"/>
            <a:ext cx="713234" cy="713234"/>
            <a:chOff x="17606520" y="8555298"/>
            <a:chExt cx="713234" cy="713234"/>
          </a:xfrm>
        </p:grpSpPr>
        <p:sp>
          <p:nvSpPr>
            <p:cNvPr id="16" name="Oval 1112">
              <a:extLst>
                <a:ext uri="{FF2B5EF4-FFF2-40B4-BE49-F238E27FC236}">
                  <a16:creationId xmlns:a16="http://schemas.microsoft.com/office/drawing/2014/main" id="{1560B61D-0C1A-22AC-4D47-CDA5746C0288}"/>
                </a:ext>
              </a:extLst>
            </p:cNvPr>
            <p:cNvSpPr/>
            <p:nvPr/>
          </p:nvSpPr>
          <p:spPr>
            <a:xfrm flipH="1">
              <a:off x="17606520" y="8555298"/>
              <a:ext cx="713234" cy="713234"/>
            </a:xfrm>
            <a:prstGeom prst="ellipse">
              <a:avLst/>
            </a:prstGeom>
            <a:noFill/>
            <a:ln w="381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7" name="Graphic 1113">
              <a:extLst>
                <a:ext uri="{FF2B5EF4-FFF2-40B4-BE49-F238E27FC236}">
                  <a16:creationId xmlns:a16="http://schemas.microsoft.com/office/drawing/2014/main" id="{FBE4C640-B2A5-3C06-1479-0AD3B53A0B78}"/>
                </a:ext>
              </a:extLst>
            </p:cNvPr>
            <p:cNvPicPr>
              <a:picLocks noChangeAspect="1"/>
            </p:cNvPicPr>
            <p:nvPr/>
          </p:nvPicPr>
          <p:blipFill>
            <a:blip r:embed="rId6">
              <a:extLst>
                <a:ext uri="{96DAC541-7B7A-43D3-8B79-37D633B846F1}">
                  <asvg:svgBlip xmlns:asvg="http://schemas.microsoft.com/office/drawing/2016/SVG/main" r:embed="rId7"/>
                </a:ext>
              </a:extLst>
            </a:blip>
            <a:srcRect l="35884" t="32786" r="32408" b="31885"/>
            <a:stretch>
              <a:fillRect/>
            </a:stretch>
          </p:blipFill>
          <p:spPr>
            <a:xfrm>
              <a:off x="17785514" y="8626739"/>
              <a:ext cx="410307" cy="566884"/>
            </a:xfrm>
            <a:prstGeom prst="rect">
              <a:avLst/>
            </a:prstGeom>
          </p:spPr>
        </p:pic>
      </p:grpSp>
    </p:spTree>
    <p:extLst>
      <p:ext uri="{BB962C8B-B14F-4D97-AF65-F5344CB8AC3E}">
        <p14:creationId xmlns:p14="http://schemas.microsoft.com/office/powerpoint/2010/main" val="368565425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3FDBC58-4DB8-419C-7032-62FC60EC2420}"/>
              </a:ext>
            </a:extLst>
          </p:cNvPr>
          <p:cNvSpPr>
            <a:spLocks noGrp="1"/>
          </p:cNvSpPr>
          <p:nvPr>
            <p:ph type="body" sz="quarter" idx="29"/>
          </p:nvPr>
        </p:nvSpPr>
        <p:spPr/>
        <p:txBody>
          <a:bodyPr/>
          <a:lstStyle/>
          <a:p>
            <a:r>
              <a:rPr lang="da-DK"/>
              <a:t>Pause</a:t>
            </a:r>
          </a:p>
        </p:txBody>
      </p:sp>
      <p:sp>
        <p:nvSpPr>
          <p:cNvPr id="3" name="Pladsholder til tekst 2">
            <a:extLst>
              <a:ext uri="{FF2B5EF4-FFF2-40B4-BE49-F238E27FC236}">
                <a16:creationId xmlns:a16="http://schemas.microsoft.com/office/drawing/2014/main" id="{3EE4B4E9-0052-0ADA-72FE-6124F0AFFDBD}"/>
              </a:ext>
            </a:extLst>
          </p:cNvPr>
          <p:cNvSpPr>
            <a:spLocks noGrp="1"/>
          </p:cNvSpPr>
          <p:nvPr>
            <p:ph type="body" sz="quarter" idx="30"/>
          </p:nvPr>
        </p:nvSpPr>
        <p:spPr/>
        <p:txBody>
          <a:bodyPr/>
          <a:lstStyle/>
          <a:p>
            <a:r>
              <a:rPr lang="da-DK"/>
              <a:t>Samlet tid: 10 minutter</a:t>
            </a:r>
          </a:p>
        </p:txBody>
      </p:sp>
    </p:spTree>
    <p:extLst>
      <p:ext uri="{BB962C8B-B14F-4D97-AF65-F5344CB8AC3E}">
        <p14:creationId xmlns:p14="http://schemas.microsoft.com/office/powerpoint/2010/main" val="53920548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81E3106-3F50-14B1-C075-A68D67F88D1A}"/>
              </a:ext>
            </a:extLst>
          </p:cNvPr>
          <p:cNvSpPr>
            <a:spLocks noGrp="1"/>
          </p:cNvSpPr>
          <p:nvPr>
            <p:ph type="body" sz="quarter" idx="29"/>
          </p:nvPr>
        </p:nvSpPr>
        <p:spPr>
          <a:xfrm>
            <a:off x="724664" y="2109261"/>
            <a:ext cx="10735496" cy="1785104"/>
          </a:xfrm>
        </p:spPr>
        <p:txBody>
          <a:bodyPr/>
          <a:lstStyle/>
          <a:p>
            <a:r>
              <a:rPr lang="da-DK"/>
              <a:t>Samarbejdet med</a:t>
            </a:r>
          </a:p>
          <a:p>
            <a:r>
              <a:rPr lang="da-DK"/>
              <a:t>plejehjem og hjemmeplejen</a:t>
            </a:r>
          </a:p>
        </p:txBody>
      </p:sp>
      <p:sp>
        <p:nvSpPr>
          <p:cNvPr id="3" name="Pladsholder til tekst 2">
            <a:extLst>
              <a:ext uri="{FF2B5EF4-FFF2-40B4-BE49-F238E27FC236}">
                <a16:creationId xmlns:a16="http://schemas.microsoft.com/office/drawing/2014/main" id="{122375CA-295B-3577-7A9C-68D1E996E959}"/>
              </a:ext>
            </a:extLst>
          </p:cNvPr>
          <p:cNvSpPr>
            <a:spLocks noGrp="1"/>
          </p:cNvSpPr>
          <p:nvPr>
            <p:ph type="body" sz="quarter" idx="30"/>
          </p:nvPr>
        </p:nvSpPr>
        <p:spPr>
          <a:xfrm>
            <a:off x="724664" y="4291250"/>
            <a:ext cx="10735496" cy="492443"/>
          </a:xfrm>
        </p:spPr>
        <p:txBody>
          <a:bodyPr/>
          <a:lstStyle/>
          <a:p>
            <a:r>
              <a:rPr lang="da-DK"/>
              <a:t>Samlet tid: 60 minutter</a:t>
            </a:r>
          </a:p>
        </p:txBody>
      </p:sp>
    </p:spTree>
    <p:extLst>
      <p:ext uri="{BB962C8B-B14F-4D97-AF65-F5344CB8AC3E}">
        <p14:creationId xmlns:p14="http://schemas.microsoft.com/office/powerpoint/2010/main" val="21754001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8973-C18A-ABF0-B1AC-9AC9A5BCDE2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7483D22-00D6-0DD9-0F3F-EBD5E71E2546}"/>
              </a:ext>
            </a:extLst>
          </p:cNvPr>
          <p:cNvSpPr/>
          <p:nvPr/>
        </p:nvSpPr>
        <p:spPr>
          <a:xfrm>
            <a:off x="5836167" y="0"/>
            <a:ext cx="6355833" cy="6876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C3E23B66-EDB6-7538-4AEB-4326EEDA5367}"/>
              </a:ext>
            </a:extLst>
          </p:cNvPr>
          <p:cNvSpPr>
            <a:spLocks noGrp="1"/>
          </p:cNvSpPr>
          <p:nvPr>
            <p:ph type="body" sz="quarter" idx="29"/>
          </p:nvPr>
        </p:nvSpPr>
        <p:spPr>
          <a:xfrm>
            <a:off x="720208" y="5440218"/>
            <a:ext cx="4385987" cy="680690"/>
          </a:xfrm>
        </p:spPr>
        <p:txBody>
          <a:bodyPr/>
          <a:lstStyle/>
          <a:p>
            <a:endParaRPr lang="da-DK" noProof="0"/>
          </a:p>
        </p:txBody>
      </p:sp>
      <p:sp>
        <p:nvSpPr>
          <p:cNvPr id="3" name="Title 2">
            <a:extLst>
              <a:ext uri="{FF2B5EF4-FFF2-40B4-BE49-F238E27FC236}">
                <a16:creationId xmlns:a16="http://schemas.microsoft.com/office/drawing/2014/main" id="{513C15E2-9990-91B6-761E-C9CA0601F504}"/>
              </a:ext>
            </a:extLst>
          </p:cNvPr>
          <p:cNvSpPr>
            <a:spLocks noGrp="1"/>
          </p:cNvSpPr>
          <p:nvPr>
            <p:ph type="title"/>
          </p:nvPr>
        </p:nvSpPr>
        <p:spPr>
          <a:xfrm>
            <a:off x="714030" y="1027249"/>
            <a:ext cx="4398514" cy="1540460"/>
          </a:xfrm>
        </p:spPr>
        <p:txBody>
          <a:bodyPr/>
          <a:lstStyle/>
          <a:p>
            <a:r>
              <a:rPr lang="da-DK" sz="2400" noProof="0"/>
              <a:t>Oplæg fra kommunen</a:t>
            </a:r>
          </a:p>
        </p:txBody>
      </p:sp>
      <p:sp>
        <p:nvSpPr>
          <p:cNvPr id="11" name="Text Placeholder 10">
            <a:extLst>
              <a:ext uri="{FF2B5EF4-FFF2-40B4-BE49-F238E27FC236}">
                <a16:creationId xmlns:a16="http://schemas.microsoft.com/office/drawing/2014/main" id="{3847A08F-5628-F81D-4C2E-DDD1B318EC54}"/>
              </a:ext>
            </a:extLst>
          </p:cNvPr>
          <p:cNvSpPr>
            <a:spLocks noGrp="1"/>
          </p:cNvSpPr>
          <p:nvPr>
            <p:ph type="body" sz="quarter" idx="30"/>
          </p:nvPr>
        </p:nvSpPr>
        <p:spPr/>
        <p:txBody>
          <a:bodyPr>
            <a:noAutofit/>
          </a:bodyPr>
          <a:lstStyle/>
          <a:p>
            <a:r>
              <a:rPr lang="da-DK" sz="1200" noProof="0"/>
              <a:t>Samarbejdet med plejehjem og hjemmeplejen (10 min.)</a:t>
            </a:r>
          </a:p>
        </p:txBody>
      </p:sp>
      <p:pic>
        <p:nvPicPr>
          <p:cNvPr id="2" name="Graphic 1" descr="Schoolhouse with solid fill">
            <a:extLst>
              <a:ext uri="{FF2B5EF4-FFF2-40B4-BE49-F238E27FC236}">
                <a16:creationId xmlns:a16="http://schemas.microsoft.com/office/drawing/2014/main" id="{6C4E347D-9598-97A5-AA6E-66F59DD2D27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6BE25717-8169-82AF-D420-FBB25D61ACEC}"/>
              </a:ext>
            </a:extLst>
          </p:cNvPr>
          <p:cNvSpPr>
            <a:spLocks noGrp="1"/>
          </p:cNvSpPr>
          <p:nvPr>
            <p:ph type="body" sz="quarter" idx="41"/>
          </p:nvPr>
        </p:nvSpPr>
        <p:spPr>
          <a:xfrm>
            <a:off x="721001" y="2691196"/>
            <a:ext cx="4385987" cy="2397966"/>
          </a:xfrm>
        </p:spPr>
        <p:txBody>
          <a:bodyPr>
            <a:normAutofit/>
          </a:bodyPr>
          <a:lstStyle/>
          <a:p>
            <a:r>
              <a:rPr lang="da-DK" sz="1600" noProof="0">
                <a:solidFill>
                  <a:srgbClr val="FF0000"/>
                </a:solidFill>
              </a:rPr>
              <a:t>Eksempler på systematisk årsagsanalyse og hvilke værktøjer, der anvendes i kommunen?</a:t>
            </a:r>
          </a:p>
          <a:p>
            <a:endParaRPr lang="da-DK" sz="1600" noProof="0">
              <a:solidFill>
                <a:srgbClr val="FF0000"/>
              </a:solidFill>
            </a:endParaRPr>
          </a:p>
          <a:p>
            <a:r>
              <a:rPr lang="da-DK" sz="1600" noProof="0">
                <a:solidFill>
                  <a:srgbClr val="FF0000"/>
                </a:solidFill>
              </a:rPr>
              <a:t>Hvordan arbejdes der med personcentreret med pædagogiske handleplaner, når de har borgere med udfordrende adfærd?</a:t>
            </a:r>
          </a:p>
          <a:p>
            <a:endParaRPr lang="da-DK" sz="1600" noProof="0">
              <a:solidFill>
                <a:srgbClr val="FF0000"/>
              </a:solidFill>
            </a:endParaRPr>
          </a:p>
          <a:p>
            <a:endParaRPr lang="da-DK" sz="1600" noProof="0">
              <a:solidFill>
                <a:srgbClr val="FF0000"/>
              </a:solidFill>
            </a:endParaRPr>
          </a:p>
        </p:txBody>
      </p:sp>
    </p:spTree>
    <p:extLst>
      <p:ext uri="{BB962C8B-B14F-4D97-AF65-F5344CB8AC3E}">
        <p14:creationId xmlns:p14="http://schemas.microsoft.com/office/powerpoint/2010/main" val="132918332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2BBAE-5BA9-3C38-638A-A762BE3B318F}"/>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CB95D41F-7D06-96B1-A356-BBCB648C1F69}"/>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BDF9BDC6-D90A-3BFD-35BD-A50C798B6A91}"/>
              </a:ext>
            </a:extLst>
          </p:cNvPr>
          <p:cNvSpPr>
            <a:spLocks noGrp="1"/>
          </p:cNvSpPr>
          <p:nvPr>
            <p:ph type="body" sz="quarter" idx="30"/>
          </p:nvPr>
        </p:nvSpPr>
        <p:spPr/>
        <p:txBody>
          <a:bodyPr>
            <a:noAutofit/>
          </a:bodyPr>
          <a:lstStyle/>
          <a:p>
            <a:r>
              <a:rPr lang="da-DK" sz="1200"/>
              <a:t>D</a:t>
            </a:r>
            <a:r>
              <a:rPr lang="da-DK" sz="1200" noProof="0" err="1"/>
              <a:t>røftelse</a:t>
            </a:r>
            <a:r>
              <a:rPr lang="da-DK" sz="1200" noProof="0"/>
              <a:t> (10 min.)</a:t>
            </a:r>
          </a:p>
        </p:txBody>
      </p:sp>
      <p:pic>
        <p:nvPicPr>
          <p:cNvPr id="2" name="Graphic 1" descr="Meeting with solid fill">
            <a:extLst>
              <a:ext uri="{FF2B5EF4-FFF2-40B4-BE49-F238E27FC236}">
                <a16:creationId xmlns:a16="http://schemas.microsoft.com/office/drawing/2014/main" id="{E8D03F9B-6333-BE5F-4EF7-CB674666DDD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53B2A8C0-95E5-B6B2-1DB5-B1121C1C5F3A}"/>
              </a:ext>
            </a:extLst>
          </p:cNvPr>
          <p:cNvSpPr>
            <a:spLocks noGrp="1"/>
          </p:cNvSpPr>
          <p:nvPr>
            <p:ph type="body" sz="quarter" idx="41"/>
          </p:nvPr>
        </p:nvSpPr>
        <p:spPr>
          <a:xfrm>
            <a:off x="721001" y="1707939"/>
            <a:ext cx="4385987" cy="4412968"/>
          </a:xfrm>
        </p:spPr>
        <p:txBody>
          <a:bodyPr vert="horz" lIns="91440" tIns="45720" rIns="91440" bIns="45720" rtlCol="0" anchor="t">
            <a:noAutofit/>
          </a:bodyPr>
          <a:lstStyle/>
          <a:p>
            <a:r>
              <a:rPr lang="da-DK" sz="1600" b="1" noProof="0">
                <a:latin typeface="Arial"/>
                <a:cs typeface="Arial"/>
              </a:rPr>
              <a:t>Opgave</a:t>
            </a:r>
          </a:p>
          <a:p>
            <a:pPr marL="285750" indent="-285750">
              <a:buFont typeface="Arial" panose="020B0604020202020204" pitchFamily="34" charset="0"/>
              <a:buChar char="•"/>
            </a:pPr>
            <a:r>
              <a:rPr lang="da-DK" sz="1600" noProof="0">
                <a:latin typeface="Arial"/>
                <a:cs typeface="Arial"/>
              </a:rPr>
              <a:t>Orientér jer på bagsiden af guiden til </a:t>
            </a:r>
            <a:r>
              <a:rPr lang="da-DK" sz="1600" noProof="0" err="1">
                <a:latin typeface="Arial"/>
                <a:cs typeface="Arial"/>
              </a:rPr>
              <a:t>best</a:t>
            </a:r>
            <a:r>
              <a:rPr lang="da-DK" sz="1600" noProof="0">
                <a:latin typeface="Arial"/>
                <a:cs typeface="Arial"/>
              </a:rPr>
              <a:t> practice</a:t>
            </a:r>
            <a:r>
              <a:rPr lang="da-DK">
                <a:latin typeface="Arial"/>
                <a:cs typeface="Arial"/>
              </a:rPr>
              <a:t> under </a:t>
            </a:r>
            <a:r>
              <a:rPr lang="da-DK" i="1">
                <a:latin typeface="Arial"/>
                <a:cs typeface="Arial"/>
              </a:rPr>
              <a:t>Inspiration til samarbejde.</a:t>
            </a:r>
            <a:endParaRPr lang="da-DK" sz="1600" noProof="0"/>
          </a:p>
          <a:p>
            <a:pPr marL="285750" indent="-285750">
              <a:buFont typeface="Arial" panose="020B0604020202020204" pitchFamily="34" charset="0"/>
              <a:buChar char="•"/>
            </a:pPr>
            <a:r>
              <a:rPr lang="da-DK" sz="1600" noProof="0">
                <a:latin typeface="Arial"/>
                <a:cs typeface="Arial"/>
              </a:rPr>
              <a:t>Drøft hvilke punkter I synes er særlige vigtige for det gode samarbejde mellem jer.</a:t>
            </a:r>
          </a:p>
          <a:p>
            <a:r>
              <a:rPr lang="da-DK" sz="1600" b="1" noProof="0">
                <a:latin typeface="Arial"/>
                <a:cs typeface="Arial"/>
              </a:rPr>
              <a:t>Spørgsmål</a:t>
            </a:r>
            <a:r>
              <a:rPr lang="da-DK" sz="1600" noProof="0">
                <a:latin typeface="Arial"/>
                <a:cs typeface="Arial"/>
              </a:rPr>
              <a:t> </a:t>
            </a:r>
          </a:p>
          <a:p>
            <a:pPr marL="285750" indent="-285750">
              <a:buFont typeface="Arial" panose="020B0604020202020204" pitchFamily="34" charset="0"/>
              <a:buChar char="•"/>
            </a:pPr>
            <a:r>
              <a:rPr lang="da-DK" sz="1600" noProof="0">
                <a:latin typeface="Arial"/>
                <a:cs typeface="Arial"/>
              </a:rPr>
              <a:t>Er der noget, vi ønsker kunne gøres mere ensartet – fx i forbindelse med vurdering af patienten (systematisk årsagsanalyse) eller opfølgning?</a:t>
            </a:r>
          </a:p>
          <a:p>
            <a:pPr marL="285750" indent="-285750">
              <a:buFont typeface="Arial" panose="020B0604020202020204" pitchFamily="34" charset="0"/>
              <a:buChar char="•"/>
            </a:pPr>
            <a:r>
              <a:rPr lang="da-DK" sz="1600" noProof="0">
                <a:latin typeface="Arial"/>
                <a:cs typeface="Arial"/>
              </a:rPr>
              <a:t>Fungerer den skitserede arbejdsgang til dig eller er der noget vi kan justere?</a:t>
            </a:r>
          </a:p>
          <a:p>
            <a:pPr marL="285750" indent="-285750">
              <a:buFont typeface="Arial" panose="020B0604020202020204" pitchFamily="34" charset="0"/>
              <a:buChar char="•"/>
            </a:pPr>
            <a:r>
              <a:rPr lang="da-DK" sz="1600" noProof="0">
                <a:latin typeface="Arial"/>
                <a:cs typeface="Arial"/>
              </a:rPr>
              <a:t>Er der informationer fra oplægget, der giver anledning til spørgsmål eller ønsker?</a:t>
            </a:r>
          </a:p>
          <a:p>
            <a:endParaRPr lang="da-DK" sz="1600" noProof="0"/>
          </a:p>
        </p:txBody>
      </p:sp>
      <p:sp>
        <p:nvSpPr>
          <p:cNvPr id="10" name="Title 2">
            <a:extLst>
              <a:ext uri="{FF2B5EF4-FFF2-40B4-BE49-F238E27FC236}">
                <a16:creationId xmlns:a16="http://schemas.microsoft.com/office/drawing/2014/main" id="{0C4C76B3-4C1F-982D-93B4-0258D81975E0}"/>
              </a:ext>
            </a:extLst>
          </p:cNvPr>
          <p:cNvSpPr>
            <a:spLocks noGrp="1"/>
          </p:cNvSpPr>
          <p:nvPr>
            <p:ph type="title"/>
          </p:nvPr>
        </p:nvSpPr>
        <p:spPr>
          <a:xfrm>
            <a:off x="714030" y="1027249"/>
            <a:ext cx="4398514" cy="680690"/>
          </a:xfrm>
        </p:spPr>
        <p:txBody>
          <a:bodyPr/>
          <a:lstStyle/>
          <a:p>
            <a:r>
              <a:rPr lang="da-DK" sz="2400" noProof="0"/>
              <a:t>Samtale med sidemakker</a:t>
            </a:r>
          </a:p>
        </p:txBody>
      </p:sp>
      <p:sp>
        <p:nvSpPr>
          <p:cNvPr id="13" name="Text Placeholder 9">
            <a:extLst>
              <a:ext uri="{FF2B5EF4-FFF2-40B4-BE49-F238E27FC236}">
                <a16:creationId xmlns:a16="http://schemas.microsoft.com/office/drawing/2014/main" id="{A47FE77B-BD14-FCF3-625C-814B25D7F639}"/>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69697254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E7E8F-3E3F-CB93-2FB8-EC55B14DE3B3}"/>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ECDB3520-472B-394C-18C7-D0B2EA1AB4C1}"/>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86A30858-F5D4-CBD8-17B6-D4276E149350}"/>
              </a:ext>
            </a:extLst>
          </p:cNvPr>
          <p:cNvSpPr>
            <a:spLocks noGrp="1"/>
          </p:cNvSpPr>
          <p:nvPr>
            <p:ph type="body" sz="quarter" idx="30"/>
          </p:nvPr>
        </p:nvSpPr>
        <p:spPr/>
        <p:txBody>
          <a:bodyPr>
            <a:noAutofit/>
          </a:bodyPr>
          <a:lstStyle/>
          <a:p>
            <a:r>
              <a:rPr lang="en-GB" sz="1200" noProof="0" err="1"/>
              <a:t>Opsamling</a:t>
            </a:r>
            <a:r>
              <a:rPr lang="en-GB" sz="1200"/>
              <a:t> I plenum </a:t>
            </a:r>
            <a:r>
              <a:rPr lang="en-GB" sz="1200" noProof="0"/>
              <a:t>(10 min.)</a:t>
            </a:r>
            <a:endParaRPr lang="da-DK" sz="1200" noProof="0"/>
          </a:p>
        </p:txBody>
      </p:sp>
      <p:pic>
        <p:nvPicPr>
          <p:cNvPr id="2" name="Graphic 1" descr="Teacher with solid fill">
            <a:extLst>
              <a:ext uri="{FF2B5EF4-FFF2-40B4-BE49-F238E27FC236}">
                <a16:creationId xmlns:a16="http://schemas.microsoft.com/office/drawing/2014/main" id="{5667EF70-EC4F-F13D-5134-0B3248A712C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22338DD4-78D4-9979-4D68-71D216F63D05}"/>
              </a:ext>
            </a:extLst>
          </p:cNvPr>
          <p:cNvSpPr>
            <a:spLocks noGrp="1"/>
          </p:cNvSpPr>
          <p:nvPr>
            <p:ph type="body" sz="quarter" idx="41"/>
          </p:nvPr>
        </p:nvSpPr>
        <p:spPr>
          <a:xfrm>
            <a:off x="721001" y="1641424"/>
            <a:ext cx="4385987" cy="4469952"/>
          </a:xfrm>
        </p:spPr>
        <p:txBody>
          <a:bodyPr vert="horz" lIns="91440" tIns="45720" rIns="91440" bIns="45720" rtlCol="0" anchor="t">
            <a:normAutofit fontScale="92500"/>
          </a:bodyPr>
          <a:lstStyle/>
          <a:p>
            <a:r>
              <a:rPr lang="da-DK" b="1">
                <a:latin typeface="Arial"/>
                <a:cs typeface="Arial"/>
              </a:rPr>
              <a:t>Notér gerne ned på flipover eller lign.</a:t>
            </a:r>
          </a:p>
          <a:p>
            <a:pPr marL="285750" indent="-285750">
              <a:buFont typeface="Arial" panose="020B0604020202020204" pitchFamily="34" charset="0"/>
              <a:buChar char="•"/>
            </a:pPr>
            <a:r>
              <a:rPr lang="da-DK">
                <a:latin typeface="Arial"/>
                <a:cs typeface="Arial"/>
              </a:rPr>
              <a:t>Nøgleemner som kommer frem undervejs.</a:t>
            </a:r>
            <a:endParaRPr lang="da-DK"/>
          </a:p>
          <a:p>
            <a:pPr marL="285750" indent="-285750">
              <a:buFont typeface="Arial" panose="020B0604020202020204" pitchFamily="34" charset="0"/>
              <a:buChar char="•"/>
            </a:pPr>
            <a:r>
              <a:rPr lang="da-DK">
                <a:latin typeface="Arial"/>
                <a:cs typeface="Arial"/>
              </a:rPr>
              <a:t>De tre vigtigste pointer, som I skal bruge til at lægge en plan for det videre forløb på næste slide.</a:t>
            </a:r>
            <a:endParaRPr lang="da-DK"/>
          </a:p>
          <a:p>
            <a:r>
              <a:rPr lang="da-DK" b="1">
                <a:latin typeface="Arial"/>
                <a:cs typeface="Arial"/>
              </a:rPr>
              <a:t>Spørgsmål</a:t>
            </a:r>
          </a:p>
          <a:p>
            <a:pPr marL="285750" indent="-285750">
              <a:buFont typeface="Arial" panose="020B0604020202020204" pitchFamily="34" charset="0"/>
              <a:buChar char="•"/>
            </a:pPr>
            <a:r>
              <a:rPr lang="da-DK">
                <a:latin typeface="Arial"/>
                <a:cs typeface="Arial"/>
              </a:rPr>
              <a:t>Hvilke udfordringer ser vi som de vigtigste at gøre noget ved, hvis vi sammen skal forebygge brug af antipsykotika?</a:t>
            </a:r>
          </a:p>
          <a:p>
            <a:pPr marL="285750" indent="-285750">
              <a:buFont typeface="Arial" panose="020B0604020202020204" pitchFamily="34" charset="0"/>
              <a:buChar char="•"/>
            </a:pPr>
            <a:r>
              <a:rPr lang="da-DK">
                <a:latin typeface="Arial"/>
                <a:cs typeface="Arial"/>
              </a:rPr>
              <a:t>Hvordan anvender vi bedst de systematiske observationer, som foretages på plejehjem/ i hjemmeplejen i samarbejdet?</a:t>
            </a:r>
          </a:p>
          <a:p>
            <a:pPr marL="285750" indent="-285750">
              <a:buFont typeface="Arial" panose="020B0604020202020204" pitchFamily="34" charset="0"/>
              <a:buChar char="•"/>
            </a:pPr>
            <a:r>
              <a:rPr lang="da-DK">
                <a:latin typeface="Arial"/>
                <a:cs typeface="Arial"/>
              </a:rPr>
              <a:t>Hvad skal vi være enige om fremover, når det gælder vurdering og opfølgning af patienter med demens, der får antipsykotika?</a:t>
            </a:r>
          </a:p>
        </p:txBody>
      </p:sp>
      <p:sp>
        <p:nvSpPr>
          <p:cNvPr id="8" name="Title 2">
            <a:extLst>
              <a:ext uri="{FF2B5EF4-FFF2-40B4-BE49-F238E27FC236}">
                <a16:creationId xmlns:a16="http://schemas.microsoft.com/office/drawing/2014/main" id="{45A40C72-44EE-220E-E0AA-0B9D38D4553B}"/>
              </a:ext>
            </a:extLst>
          </p:cNvPr>
          <p:cNvSpPr>
            <a:spLocks noGrp="1"/>
          </p:cNvSpPr>
          <p:nvPr>
            <p:ph type="title"/>
          </p:nvPr>
        </p:nvSpPr>
        <p:spPr>
          <a:xfrm>
            <a:off x="714030" y="1027249"/>
            <a:ext cx="4398514" cy="614175"/>
          </a:xfrm>
        </p:spPr>
        <p:txBody>
          <a:bodyPr/>
          <a:lstStyle/>
          <a:p>
            <a:r>
              <a:rPr lang="da-DK" sz="2400" noProof="0"/>
              <a:t>Hvad har I talt om?</a:t>
            </a:r>
          </a:p>
        </p:txBody>
      </p:sp>
      <p:sp>
        <p:nvSpPr>
          <p:cNvPr id="5" name="Text Placeholder 9">
            <a:extLst>
              <a:ext uri="{FF2B5EF4-FFF2-40B4-BE49-F238E27FC236}">
                <a16:creationId xmlns:a16="http://schemas.microsoft.com/office/drawing/2014/main" id="{D1C17F78-0B55-9584-AE4B-89E1CC9A8C77}"/>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395244962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DCAE8-EA00-9E48-F24A-235627D634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F0A7CE-87EF-5F5B-C9E3-E7608681E02F}"/>
              </a:ext>
            </a:extLst>
          </p:cNvPr>
          <p:cNvSpPr>
            <a:spLocks noGrp="1"/>
          </p:cNvSpPr>
          <p:nvPr>
            <p:ph type="body" sz="quarter" idx="30"/>
          </p:nvPr>
        </p:nvSpPr>
        <p:spPr>
          <a:xfrm>
            <a:off x="1812897" y="4166444"/>
            <a:ext cx="3381954" cy="2031325"/>
          </a:xfrm>
        </p:spPr>
        <p:txBody>
          <a:bodyPr/>
          <a:lstStyle/>
          <a:p>
            <a:r>
              <a:rPr lang="da-DK" b="1" noProof="0"/>
              <a:t>At blive klædt på til at trække patientlisten </a:t>
            </a:r>
            <a:br>
              <a:rPr lang="da-DK" b="1" noProof="0"/>
            </a:br>
            <a:r>
              <a:rPr lang="da-DK" noProof="0"/>
              <a:t>i egen praksis og foretage en faglig gennemgang </a:t>
            </a:r>
            <a:r>
              <a:rPr lang="da-DK" b="1"/>
              <a:t>med henblik på vurdering af</a:t>
            </a:r>
            <a:r>
              <a:rPr lang="da-DK"/>
              <a:t> om </a:t>
            </a:r>
            <a:r>
              <a:rPr lang="da-DK" b="1"/>
              <a:t>den medicinske behandling </a:t>
            </a:r>
            <a:r>
              <a:rPr lang="da-DK"/>
              <a:t>fortsat er relevant.</a:t>
            </a:r>
            <a:endParaRPr lang="da-DK" noProof="0"/>
          </a:p>
        </p:txBody>
      </p:sp>
      <p:sp>
        <p:nvSpPr>
          <p:cNvPr id="3" name="Text Placeholder 2">
            <a:extLst>
              <a:ext uri="{FF2B5EF4-FFF2-40B4-BE49-F238E27FC236}">
                <a16:creationId xmlns:a16="http://schemas.microsoft.com/office/drawing/2014/main" id="{EBA0D5B9-C128-8175-C668-75F9DB2AA911}"/>
              </a:ext>
            </a:extLst>
          </p:cNvPr>
          <p:cNvSpPr>
            <a:spLocks noGrp="1"/>
          </p:cNvSpPr>
          <p:nvPr>
            <p:ph type="body" sz="quarter" idx="31"/>
          </p:nvPr>
        </p:nvSpPr>
        <p:spPr>
          <a:xfrm>
            <a:off x="6997148" y="4166444"/>
            <a:ext cx="3178251" cy="2031325"/>
          </a:xfrm>
        </p:spPr>
        <p:txBody>
          <a:bodyPr/>
          <a:lstStyle/>
          <a:p>
            <a:r>
              <a:rPr lang="da-DK" b="1" noProof="0"/>
              <a:t>At styrke det lokale samarbejde </a:t>
            </a:r>
            <a:r>
              <a:rPr lang="da-DK" noProof="0"/>
              <a:t>mellem praksis og kommune med henblik på at forebygge akutte situationer gennem </a:t>
            </a:r>
            <a:r>
              <a:rPr lang="da-DK" b="1" noProof="0"/>
              <a:t>fælles vurderingskriterier </a:t>
            </a:r>
            <a:r>
              <a:rPr lang="da-DK" noProof="0"/>
              <a:t>samt </a:t>
            </a:r>
            <a:r>
              <a:rPr lang="da-DK" b="1" noProof="0"/>
              <a:t>systematisk opfølgning.</a:t>
            </a:r>
          </a:p>
        </p:txBody>
      </p:sp>
      <p:sp>
        <p:nvSpPr>
          <p:cNvPr id="4" name="Title 3">
            <a:extLst>
              <a:ext uri="{FF2B5EF4-FFF2-40B4-BE49-F238E27FC236}">
                <a16:creationId xmlns:a16="http://schemas.microsoft.com/office/drawing/2014/main" id="{AC5BE8BE-F3F2-7EF3-AE58-7F484854675C}"/>
              </a:ext>
            </a:extLst>
          </p:cNvPr>
          <p:cNvSpPr>
            <a:spLocks noGrp="1"/>
          </p:cNvSpPr>
          <p:nvPr>
            <p:ph type="title"/>
          </p:nvPr>
        </p:nvSpPr>
        <p:spPr>
          <a:xfrm>
            <a:off x="720208" y="1235566"/>
            <a:ext cx="10740748" cy="584775"/>
          </a:xfrm>
        </p:spPr>
        <p:txBody>
          <a:bodyPr/>
          <a:lstStyle/>
          <a:p>
            <a:r>
              <a:rPr lang="da-DK" noProof="0"/>
              <a:t>Formål med dagens møde</a:t>
            </a:r>
          </a:p>
        </p:txBody>
      </p:sp>
      <p:sp>
        <p:nvSpPr>
          <p:cNvPr id="6" name="Text Placeholder 5">
            <a:extLst>
              <a:ext uri="{FF2B5EF4-FFF2-40B4-BE49-F238E27FC236}">
                <a16:creationId xmlns:a16="http://schemas.microsoft.com/office/drawing/2014/main" id="{A4F89E1C-A82D-5845-8158-AB9479487F87}"/>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a:p>
        </p:txBody>
      </p:sp>
      <p:sp>
        <p:nvSpPr>
          <p:cNvPr id="7" name="Text Placeholder 6">
            <a:extLst>
              <a:ext uri="{FF2B5EF4-FFF2-40B4-BE49-F238E27FC236}">
                <a16:creationId xmlns:a16="http://schemas.microsoft.com/office/drawing/2014/main" id="{5FD61354-BADB-5CE3-0950-4657EC9F1DB8}"/>
              </a:ext>
            </a:extLst>
          </p:cNvPr>
          <p:cNvSpPr>
            <a:spLocks noGrp="1"/>
          </p:cNvSpPr>
          <p:nvPr>
            <p:ph type="body" sz="quarter" idx="42"/>
          </p:nvPr>
        </p:nvSpPr>
        <p:spPr/>
        <p:txBody>
          <a:bodyPr/>
          <a:lstStyle/>
          <a:p>
            <a:r>
              <a:rPr lang="da-DK" noProof="0"/>
              <a:t>1</a:t>
            </a:r>
          </a:p>
        </p:txBody>
      </p:sp>
      <p:sp>
        <p:nvSpPr>
          <p:cNvPr id="8" name="Text Placeholder 7">
            <a:extLst>
              <a:ext uri="{FF2B5EF4-FFF2-40B4-BE49-F238E27FC236}">
                <a16:creationId xmlns:a16="http://schemas.microsoft.com/office/drawing/2014/main" id="{23F90019-682B-10EB-EC1A-6C669FE87329}"/>
              </a:ext>
            </a:extLst>
          </p:cNvPr>
          <p:cNvSpPr>
            <a:spLocks noGrp="1"/>
          </p:cNvSpPr>
          <p:nvPr>
            <p:ph type="body" sz="quarter" idx="43"/>
          </p:nvPr>
        </p:nvSpPr>
        <p:spPr/>
        <p:txBody>
          <a:bodyPr/>
          <a:lstStyle/>
          <a:p>
            <a:r>
              <a:rPr lang="da-DK" noProof="0"/>
              <a:t>2</a:t>
            </a:r>
          </a:p>
        </p:txBody>
      </p:sp>
    </p:spTree>
    <p:extLst>
      <p:ext uri="{BB962C8B-B14F-4D97-AF65-F5344CB8AC3E}">
        <p14:creationId xmlns:p14="http://schemas.microsoft.com/office/powerpoint/2010/main" val="90283882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80BDD-3F89-5E2D-0FF6-597461639377}"/>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2D49A30D-33E1-7A1C-84DE-DC156EAAAF5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78B2027C-3385-9AF7-807E-03E85C844B58}"/>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(10 min.)</a:t>
            </a:r>
            <a:endParaRPr lang="da-DK" sz="1200" noProof="0"/>
          </a:p>
        </p:txBody>
      </p:sp>
      <p:pic>
        <p:nvPicPr>
          <p:cNvPr id="2" name="Graphic 1" descr="Teacher with solid fill">
            <a:extLst>
              <a:ext uri="{FF2B5EF4-FFF2-40B4-BE49-F238E27FC236}">
                <a16:creationId xmlns:a16="http://schemas.microsoft.com/office/drawing/2014/main" id="{26A87619-13CA-C98F-08FE-0E044A84CBE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126F173E-2C25-3A44-0D7D-DFC24C301887}"/>
              </a:ext>
            </a:extLst>
          </p:cNvPr>
          <p:cNvSpPr>
            <a:spLocks noGrp="1"/>
          </p:cNvSpPr>
          <p:nvPr>
            <p:ph type="body" sz="quarter" idx="41"/>
          </p:nvPr>
        </p:nvSpPr>
        <p:spPr>
          <a:xfrm>
            <a:off x="721001" y="1641424"/>
            <a:ext cx="4385987" cy="4469952"/>
          </a:xfrm>
        </p:spPr>
        <p:txBody>
          <a:bodyPr vert="horz" lIns="91440" tIns="45720" rIns="91440" bIns="45720" rtlCol="0" anchor="t">
            <a:normAutofit fontScale="92500" lnSpcReduction="10000"/>
          </a:bodyPr>
          <a:lstStyle/>
          <a:p>
            <a:r>
              <a:rPr lang="da-DK" b="1"/>
              <a:t>Hvad gør vi nu? </a:t>
            </a:r>
          </a:p>
          <a:p>
            <a:pPr marL="285750" indent="-285750">
              <a:buFont typeface="Arial" panose="020B0604020202020204" pitchFamily="34" charset="0"/>
              <a:buChar char="•"/>
            </a:pPr>
            <a:r>
              <a:rPr lang="da-DK">
                <a:latin typeface="Arial"/>
                <a:cs typeface="Arial"/>
              </a:rPr>
              <a:t>Brug nøgleemner og de tre vigtigste pointer som udgangspunkt for en plan.</a:t>
            </a:r>
            <a:endParaRPr lang="da-DK"/>
          </a:p>
          <a:p>
            <a:pPr marL="285750" indent="-285750">
              <a:buFont typeface="Arial" panose="020B0604020202020204" pitchFamily="34" charset="0"/>
              <a:buChar char="•"/>
            </a:pPr>
            <a:r>
              <a:rPr lang="da-DK">
                <a:latin typeface="Arial"/>
                <a:cs typeface="Arial"/>
              </a:rPr>
              <a:t>Prioriter, hvad der er realistisk at gøre noget ved til næste gang.</a:t>
            </a:r>
            <a:endParaRPr lang="da-DK"/>
          </a:p>
          <a:p>
            <a:pPr marL="285750" indent="-285750">
              <a:buFont typeface="Arial" panose="020B0604020202020204" pitchFamily="34" charset="0"/>
              <a:buChar char="•"/>
            </a:pPr>
            <a:r>
              <a:rPr lang="da-DK">
                <a:latin typeface="Arial"/>
                <a:cs typeface="Arial"/>
              </a:rPr>
              <a:t>Tal om, hvad næste skridt er - og noter gerne ned hvem, der gør hvad.</a:t>
            </a:r>
            <a:endParaRPr lang="da-DK"/>
          </a:p>
          <a:p>
            <a:pPr marL="742950" lvl="1" indent="-285750">
              <a:buFont typeface="Arial" panose="020B0604020202020204" pitchFamily="34" charset="0"/>
              <a:buChar char="•"/>
            </a:pPr>
            <a:r>
              <a:rPr lang="da-DK" sz="1600"/>
              <a:t>KLU? </a:t>
            </a:r>
          </a:p>
          <a:p>
            <a:pPr marL="742950" lvl="1" indent="-285750">
              <a:buFont typeface="Arial" panose="020B0604020202020204" pitchFamily="34" charset="0"/>
              <a:buChar char="•"/>
            </a:pPr>
            <a:r>
              <a:rPr lang="da-DK" sz="1600"/>
              <a:t>Kommunal praksiskonsulent?</a:t>
            </a:r>
            <a:endParaRPr lang="da-DK" sz="1600" b="1"/>
          </a:p>
          <a:p>
            <a:r>
              <a:rPr lang="da-DK" b="1"/>
              <a:t>Spørgsmål</a:t>
            </a:r>
          </a:p>
          <a:p>
            <a:pPr marL="285750" indent="-285750">
              <a:buFont typeface="Arial" panose="020B0604020202020204" pitchFamily="34" charset="0"/>
              <a:buChar char="•"/>
            </a:pPr>
            <a:r>
              <a:rPr lang="da-DK"/>
              <a:t>Hvordan kunne vi – uden at ændre alt – eksperimentere med små justeringer i vores måde at samarbejde på?</a:t>
            </a:r>
          </a:p>
          <a:p>
            <a:pPr marL="285750" indent="-285750">
              <a:buFont typeface="Arial" panose="020B0604020202020204" pitchFamily="34" charset="0"/>
              <a:buChar char="•"/>
            </a:pPr>
            <a:r>
              <a:rPr lang="da-DK"/>
              <a:t>Hvis der er noget der skal ændres, hvordan vil vi komme videre med den plan?</a:t>
            </a:r>
          </a:p>
        </p:txBody>
      </p:sp>
      <p:sp>
        <p:nvSpPr>
          <p:cNvPr id="8" name="Title 2">
            <a:extLst>
              <a:ext uri="{FF2B5EF4-FFF2-40B4-BE49-F238E27FC236}">
                <a16:creationId xmlns:a16="http://schemas.microsoft.com/office/drawing/2014/main" id="{3282891F-4E2B-C8FC-A80C-15881726532A}"/>
              </a:ext>
            </a:extLst>
          </p:cNvPr>
          <p:cNvSpPr>
            <a:spLocks noGrp="1"/>
          </p:cNvSpPr>
          <p:nvPr>
            <p:ph type="title"/>
          </p:nvPr>
        </p:nvSpPr>
        <p:spPr>
          <a:xfrm>
            <a:off x="714030" y="1027249"/>
            <a:ext cx="4398514" cy="614175"/>
          </a:xfrm>
        </p:spPr>
        <p:txBody>
          <a:bodyPr>
            <a:normAutofit fontScale="90000"/>
          </a:bodyPr>
          <a:lstStyle/>
          <a:p>
            <a:r>
              <a:rPr lang="da-DK" sz="2400" noProof="0"/>
              <a:t>Opsamling og plan frem til næste møde</a:t>
            </a:r>
          </a:p>
        </p:txBody>
      </p:sp>
      <p:sp>
        <p:nvSpPr>
          <p:cNvPr id="5" name="Text Placeholder 9">
            <a:extLst>
              <a:ext uri="{FF2B5EF4-FFF2-40B4-BE49-F238E27FC236}">
                <a16:creationId xmlns:a16="http://schemas.microsoft.com/office/drawing/2014/main" id="{91E86B1E-8C13-4602-2E46-14055ADC6BF0}"/>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6176958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1DA66FB-2DAB-F79D-7930-04FEF37C783F}"/>
              </a:ext>
            </a:extLst>
          </p:cNvPr>
          <p:cNvSpPr>
            <a:spLocks noGrp="1"/>
          </p:cNvSpPr>
          <p:nvPr>
            <p:ph type="title"/>
          </p:nvPr>
        </p:nvSpPr>
        <p:spPr>
          <a:xfrm>
            <a:off x="720208" y="2470619"/>
            <a:ext cx="10740748" cy="1569660"/>
          </a:xfrm>
        </p:spPr>
        <p:txBody>
          <a:bodyPr/>
          <a:lstStyle/>
          <a:p>
            <a:r>
              <a:rPr lang="da-DK"/>
              <a:t>Tak til kommunen for deltagelse og dialog</a:t>
            </a:r>
          </a:p>
        </p:txBody>
      </p:sp>
    </p:spTree>
    <p:extLst>
      <p:ext uri="{BB962C8B-B14F-4D97-AF65-F5344CB8AC3E}">
        <p14:creationId xmlns:p14="http://schemas.microsoft.com/office/powerpoint/2010/main" val="10584524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C00404D-F45C-8B64-31DD-33B579520C4D}"/>
              </a:ext>
            </a:extLst>
          </p:cNvPr>
          <p:cNvSpPr>
            <a:spLocks noGrp="1"/>
          </p:cNvSpPr>
          <p:nvPr>
            <p:ph type="body" sz="quarter" idx="29"/>
          </p:nvPr>
        </p:nvSpPr>
        <p:spPr>
          <a:xfrm>
            <a:off x="724664" y="2510076"/>
            <a:ext cx="10735496" cy="861774"/>
          </a:xfrm>
        </p:spPr>
        <p:txBody>
          <a:bodyPr/>
          <a:lstStyle/>
          <a:p>
            <a:r>
              <a:rPr lang="da-DK"/>
              <a:t>Patientliste i eget system</a:t>
            </a:r>
          </a:p>
        </p:txBody>
      </p:sp>
      <p:sp>
        <p:nvSpPr>
          <p:cNvPr id="3" name="Pladsholder til tekst 2">
            <a:extLst>
              <a:ext uri="{FF2B5EF4-FFF2-40B4-BE49-F238E27FC236}">
                <a16:creationId xmlns:a16="http://schemas.microsoft.com/office/drawing/2014/main" id="{F8EFB4E5-322C-BC20-CE6A-BBACB3655453}"/>
              </a:ext>
            </a:extLst>
          </p:cNvPr>
          <p:cNvSpPr>
            <a:spLocks noGrp="1"/>
          </p:cNvSpPr>
          <p:nvPr>
            <p:ph type="body" sz="quarter" idx="30"/>
          </p:nvPr>
        </p:nvSpPr>
        <p:spPr/>
        <p:txBody>
          <a:bodyPr/>
          <a:lstStyle/>
          <a:p>
            <a:r>
              <a:rPr lang="da-DK"/>
              <a:t>Samlet tid: 30 minutter</a:t>
            </a:r>
          </a:p>
        </p:txBody>
      </p:sp>
    </p:spTree>
    <p:extLst>
      <p:ext uri="{BB962C8B-B14F-4D97-AF65-F5344CB8AC3E}">
        <p14:creationId xmlns:p14="http://schemas.microsoft.com/office/powerpoint/2010/main" val="424077519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392E3-C2E6-E257-28C4-ECF4032070CE}"/>
              </a:ext>
            </a:extLst>
          </p:cNvPr>
          <p:cNvSpPr>
            <a:spLocks noGrp="1"/>
          </p:cNvSpPr>
          <p:nvPr>
            <p:ph type="title"/>
          </p:nvPr>
        </p:nvSpPr>
        <p:spPr>
          <a:xfrm>
            <a:off x="736877" y="728662"/>
            <a:ext cx="10740748" cy="584775"/>
          </a:xfrm>
        </p:spPr>
        <p:txBody>
          <a:bodyPr/>
          <a:lstStyle/>
          <a:p>
            <a:r>
              <a:rPr lang="da-DK"/>
              <a:t>Introduktion til patientliste</a:t>
            </a:r>
          </a:p>
        </p:txBody>
      </p:sp>
      <p:sp>
        <p:nvSpPr>
          <p:cNvPr id="3" name="Pladsholder til tekst 2">
            <a:extLst>
              <a:ext uri="{FF2B5EF4-FFF2-40B4-BE49-F238E27FC236}">
                <a16:creationId xmlns:a16="http://schemas.microsoft.com/office/drawing/2014/main" id="{69943D88-DEBC-6817-2C50-2BE0769FB7BD}"/>
              </a:ext>
            </a:extLst>
          </p:cNvPr>
          <p:cNvSpPr>
            <a:spLocks noGrp="1"/>
          </p:cNvSpPr>
          <p:nvPr>
            <p:ph type="body" sz="quarter" idx="39"/>
          </p:nvPr>
        </p:nvSpPr>
        <p:spPr>
          <a:xfrm>
            <a:off x="736877" y="1320063"/>
            <a:ext cx="10740748" cy="376681"/>
          </a:xfrm>
        </p:spPr>
        <p:txBody>
          <a:bodyPr/>
          <a:lstStyle/>
          <a:p>
            <a:r>
              <a:rPr lang="da-DK"/>
              <a:t>v. Praktiserende læge og plejehjemslæge i Middelfart, Jonas Strunge</a:t>
            </a:r>
          </a:p>
        </p:txBody>
      </p:sp>
      <p:sp>
        <p:nvSpPr>
          <p:cNvPr id="4" name="Pladsholder til tekst 3">
            <a:extLst>
              <a:ext uri="{FF2B5EF4-FFF2-40B4-BE49-F238E27FC236}">
                <a16:creationId xmlns:a16="http://schemas.microsoft.com/office/drawing/2014/main" id="{9832DEF6-36F3-E193-ECC3-8168A76144E0}"/>
              </a:ext>
            </a:extLst>
          </p:cNvPr>
          <p:cNvSpPr>
            <a:spLocks noGrp="1"/>
          </p:cNvSpPr>
          <p:nvPr>
            <p:ph type="body" sz="quarter" idx="38"/>
          </p:nvPr>
        </p:nvSpPr>
        <p:spPr>
          <a:xfrm>
            <a:off x="777718" y="360103"/>
            <a:ext cx="10740748" cy="308712"/>
          </a:xfrm>
        </p:spPr>
        <p:txBody>
          <a:bodyPr>
            <a:normAutofit/>
          </a:bodyPr>
          <a:lstStyle/>
          <a:p>
            <a:r>
              <a:rPr lang="da-DK"/>
              <a:t>Praksispakken på KiAP.dk</a:t>
            </a:r>
          </a:p>
        </p:txBody>
      </p:sp>
      <p:pic>
        <p:nvPicPr>
          <p:cNvPr id="6" name="Onlinemedier 5" title="Jonas Praksispakkeintro - Demens og antipsykotika">
            <a:hlinkClick r:id="" action="ppaction://media"/>
            <a:extLst>
              <a:ext uri="{FF2B5EF4-FFF2-40B4-BE49-F238E27FC236}">
                <a16:creationId xmlns:a16="http://schemas.microsoft.com/office/drawing/2014/main" id="{87B1E1D3-EA79-7FBB-6978-2B5125D75B8C}"/>
              </a:ext>
            </a:extLst>
          </p:cNvPr>
          <p:cNvPicPr>
            <a:picLocks noRot="1" noChangeAspect="1"/>
          </p:cNvPicPr>
          <p:nvPr>
            <a:videoFile r:link="rId1"/>
          </p:nvPr>
        </p:nvPicPr>
        <p:blipFill>
          <a:blip r:embed="rId4"/>
          <a:stretch>
            <a:fillRect/>
          </a:stretch>
        </p:blipFill>
        <p:spPr>
          <a:xfrm>
            <a:off x="1732463" y="1756591"/>
            <a:ext cx="8704571" cy="4903984"/>
          </a:xfrm>
          <a:prstGeom prst="rect">
            <a:avLst/>
          </a:prstGeom>
        </p:spPr>
      </p:pic>
    </p:spTree>
    <p:extLst>
      <p:ext uri="{BB962C8B-B14F-4D97-AF65-F5344CB8AC3E}">
        <p14:creationId xmlns:p14="http://schemas.microsoft.com/office/powerpoint/2010/main" val="2842827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4BA95BB9-F0AE-9529-F9AF-56F1F6EC7D89}"/>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9270A7FB-C769-E870-5D78-BA79BBE5EC54}"/>
              </a:ext>
            </a:extLst>
          </p:cNvPr>
          <p:cNvSpPr>
            <a:spLocks noGrp="1"/>
          </p:cNvSpPr>
          <p:nvPr>
            <p:ph type="title"/>
          </p:nvPr>
        </p:nvSpPr>
        <p:spPr/>
        <p:txBody>
          <a:bodyPr>
            <a:normAutofit fontScale="90000"/>
          </a:bodyPr>
          <a:lstStyle/>
          <a:p>
            <a:r>
              <a:rPr lang="da-DK"/>
              <a:t>Videovejledning til patientliste i eget system</a:t>
            </a:r>
          </a:p>
        </p:txBody>
      </p:sp>
      <p:sp>
        <p:nvSpPr>
          <p:cNvPr id="5" name="Pladsholder til tekst 4">
            <a:extLst>
              <a:ext uri="{FF2B5EF4-FFF2-40B4-BE49-F238E27FC236}">
                <a16:creationId xmlns:a16="http://schemas.microsoft.com/office/drawing/2014/main" id="{CD0B641C-8792-D64C-3E39-66226DA77EA2}"/>
              </a:ext>
            </a:extLst>
          </p:cNvPr>
          <p:cNvSpPr>
            <a:spLocks noGrp="1"/>
          </p:cNvSpPr>
          <p:nvPr>
            <p:ph type="body" sz="quarter" idx="30"/>
          </p:nvPr>
        </p:nvSpPr>
        <p:spPr/>
        <p:txBody>
          <a:bodyPr>
            <a:normAutofit fontScale="85000" lnSpcReduction="10000"/>
          </a:bodyPr>
          <a:lstStyle/>
          <a:p>
            <a:r>
              <a:rPr lang="da-DK"/>
              <a:t>Se videovejledning med egen praksis eller individuelt (5 min.)</a:t>
            </a:r>
          </a:p>
        </p:txBody>
      </p:sp>
      <p:sp>
        <p:nvSpPr>
          <p:cNvPr id="6" name="Pladsholder til tekst 5">
            <a:extLst>
              <a:ext uri="{FF2B5EF4-FFF2-40B4-BE49-F238E27FC236}">
                <a16:creationId xmlns:a16="http://schemas.microsoft.com/office/drawing/2014/main" id="{7E71BEB6-EC88-3D77-F9FA-B86F673C32EB}"/>
              </a:ext>
            </a:extLst>
          </p:cNvPr>
          <p:cNvSpPr>
            <a:spLocks noGrp="1"/>
          </p:cNvSpPr>
          <p:nvPr>
            <p:ph type="body" sz="quarter" idx="40"/>
          </p:nvPr>
        </p:nvSpPr>
        <p:spPr/>
        <p:txBody>
          <a:bodyPr/>
          <a:lstStyle/>
          <a:p>
            <a:endParaRPr lang="da-DK"/>
          </a:p>
        </p:txBody>
      </p:sp>
      <p:pic>
        <p:nvPicPr>
          <p:cNvPr id="8" name="Billede 7">
            <a:extLst>
              <a:ext uri="{FF2B5EF4-FFF2-40B4-BE49-F238E27FC236}">
                <a16:creationId xmlns:a16="http://schemas.microsoft.com/office/drawing/2014/main" id="{60D33BEB-F914-EED9-16EA-EE909B338634}"/>
              </a:ext>
            </a:extLst>
          </p:cNvPr>
          <p:cNvPicPr>
            <a:picLocks noChangeAspect="1"/>
          </p:cNvPicPr>
          <p:nvPr/>
        </p:nvPicPr>
        <p:blipFill>
          <a:blip r:embed="rId3"/>
          <a:stretch>
            <a:fillRect/>
          </a:stretch>
        </p:blipFill>
        <p:spPr>
          <a:xfrm>
            <a:off x="5683754" y="1753461"/>
            <a:ext cx="5165015" cy="449362"/>
          </a:xfrm>
          <a:prstGeom prst="rect">
            <a:avLst/>
          </a:prstGeom>
          <a:ln>
            <a:noFill/>
          </a:ln>
          <a:effectLst>
            <a:outerShdw blurRad="292100" dist="139700" dir="2700000" algn="tl" rotWithShape="0">
              <a:srgbClr val="333333">
                <a:alpha val="65000"/>
              </a:srgbClr>
            </a:outerShdw>
          </a:effectLst>
        </p:spPr>
      </p:pic>
      <p:sp>
        <p:nvSpPr>
          <p:cNvPr id="9" name="Tekstfelt 8">
            <a:extLst>
              <a:ext uri="{FF2B5EF4-FFF2-40B4-BE49-F238E27FC236}">
                <a16:creationId xmlns:a16="http://schemas.microsoft.com/office/drawing/2014/main" id="{358A2768-BD27-EF71-A8BA-5555254C24E8}"/>
              </a:ext>
            </a:extLst>
          </p:cNvPr>
          <p:cNvSpPr txBox="1"/>
          <p:nvPr/>
        </p:nvSpPr>
        <p:spPr>
          <a:xfrm>
            <a:off x="6133295" y="5626100"/>
            <a:ext cx="7956273"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da-DK" sz="1500">
                <a:effectLst/>
                <a:latin typeface="Segoe UI" panose="020B0502040204020203" pitchFamily="34" charset="0"/>
              </a:rPr>
              <a:t>https://kiap.dk/pakketilbud/demensogantipsykotika/</a:t>
            </a:r>
            <a:br>
              <a:rPr lang="da-DK" sz="1500">
                <a:effectLst/>
                <a:latin typeface="Segoe UI" panose="020B0502040204020203" pitchFamily="34" charset="0"/>
              </a:rPr>
            </a:br>
            <a:r>
              <a:rPr lang="da-DK" sz="1500">
                <a:effectLst/>
                <a:latin typeface="Segoe UI" panose="020B0502040204020203" pitchFamily="34" charset="0"/>
              </a:rPr>
              <a:t>hent-din-patientliste  </a:t>
            </a:r>
            <a:endParaRPr lang="da-DK" sz="1500">
              <a:effectLst/>
              <a:latin typeface="Arial" panose="020B0604020202020204" pitchFamily="34" charset="0"/>
            </a:endParaRPr>
          </a:p>
        </p:txBody>
      </p:sp>
      <p:pic>
        <p:nvPicPr>
          <p:cNvPr id="2" name="Billede 1" descr="Et billede, der indeholder tekst, skærmbillede, software, nummer/tal&#10;&#10;Indhold genereret af kunstig intelligens kan være forkert.">
            <a:extLst>
              <a:ext uri="{FF2B5EF4-FFF2-40B4-BE49-F238E27FC236}">
                <a16:creationId xmlns:a16="http://schemas.microsoft.com/office/drawing/2014/main" id="{368A3B2A-6B75-7697-B3DD-F0A589FD3080}"/>
              </a:ext>
            </a:extLst>
          </p:cNvPr>
          <p:cNvPicPr>
            <a:picLocks noChangeAspect="1"/>
          </p:cNvPicPr>
          <p:nvPr/>
        </p:nvPicPr>
        <p:blipFill>
          <a:blip r:embed="rId4"/>
          <a:stretch>
            <a:fillRect/>
          </a:stretch>
        </p:blipFill>
        <p:spPr>
          <a:xfrm>
            <a:off x="5836179" y="2442475"/>
            <a:ext cx="5012590" cy="2570960"/>
          </a:xfrm>
          <a:prstGeom prst="rect">
            <a:avLst/>
          </a:prstGeom>
          <a:ln>
            <a:noFill/>
          </a:ln>
          <a:effectLst>
            <a:outerShdw blurRad="292100" dist="139700" dir="2700000" algn="tl" rotWithShape="0">
              <a:srgbClr val="333333">
                <a:alpha val="65000"/>
              </a:srgbClr>
            </a:outerShdw>
          </a:effectLst>
        </p:spPr>
      </p:pic>
      <p:pic>
        <p:nvPicPr>
          <p:cNvPr id="11" name="Pladsholder til billede 10" descr="Højrepegende baghåndsindeks med massiv udfyldning">
            <a:extLst>
              <a:ext uri="{FF2B5EF4-FFF2-40B4-BE49-F238E27FC236}">
                <a16:creationId xmlns:a16="http://schemas.microsoft.com/office/drawing/2014/main" id="{B4E7D413-1DC6-1F67-5C76-7E7305516FFE}"/>
              </a:ext>
            </a:extLst>
          </p:cNvPr>
          <p:cNvPicPr>
            <a:picLocks noGrp="1" noChangeAspect="1"/>
          </p:cNvPicPr>
          <p:nvPr>
            <p:ph type="pic" sz="half" idx="24"/>
          </p:nvPr>
        </p:nvPicPr>
        <p:blipFill>
          <a:blip r:embed="rId5">
            <a:extLst>
              <a:ext uri="{96DAC541-7B7A-43D3-8B79-37D633B846F1}">
                <asvg:svgBlip xmlns:asvg="http://schemas.microsoft.com/office/drawing/2016/SVG/main" r:embed="rId6"/>
              </a:ext>
            </a:extLst>
          </a:blip>
          <a:srcRect t="16691" b="16691"/>
          <a:stretch>
            <a:fillRect/>
          </a:stretch>
        </p:blipFill>
        <p:spPr>
          <a:xfrm rot="16200000" flipV="1">
            <a:off x="5661490" y="2507147"/>
            <a:ext cx="824851" cy="549538"/>
          </a:xfrm>
        </p:spPr>
      </p:pic>
      <p:pic>
        <p:nvPicPr>
          <p:cNvPr id="10" name="Billede 9" descr="Et billede, der indeholder tekst, hvid, tegning, design&#10;&#10;AI-genereret indhold kan være ukorrekt.">
            <a:extLst>
              <a:ext uri="{FF2B5EF4-FFF2-40B4-BE49-F238E27FC236}">
                <a16:creationId xmlns:a16="http://schemas.microsoft.com/office/drawing/2014/main" id="{7AA6879C-67B7-9683-5568-761F2DBD2B4F}"/>
              </a:ext>
            </a:extLst>
          </p:cNvPr>
          <p:cNvPicPr>
            <a:picLocks noChangeAspect="1"/>
          </p:cNvPicPr>
          <p:nvPr/>
        </p:nvPicPr>
        <p:blipFill>
          <a:blip r:embed="rId7">
            <a:extLst>
              <a:ext uri="{28A0092B-C50C-407E-A947-70E740481C1C}">
                <a14:useLocalDpi xmlns:a14="http://schemas.microsoft.com/office/drawing/2010/main" val="0"/>
              </a:ext>
            </a:extLst>
          </a:blip>
          <a:srcRect l="40658" t="36945" r="40695" b="36826"/>
          <a:stretch>
            <a:fillRect/>
          </a:stretch>
        </p:blipFill>
        <p:spPr>
          <a:xfrm>
            <a:off x="714032" y="2781916"/>
            <a:ext cx="2743532" cy="2727006"/>
          </a:xfrm>
          <a:prstGeom prst="rect">
            <a:avLst/>
          </a:prstGeom>
        </p:spPr>
      </p:pic>
    </p:spTree>
    <p:extLst>
      <p:ext uri="{BB962C8B-B14F-4D97-AF65-F5344CB8AC3E}">
        <p14:creationId xmlns:p14="http://schemas.microsoft.com/office/powerpoint/2010/main" val="187116222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4C1CB-8BAC-AF2A-4D8F-B46851C4AE83}"/>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5D7A266F-3E7F-1C30-C0CE-E96A380C42C7}"/>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4D93228F-E077-836F-4BC6-4A2787CA65A5}"/>
              </a:ext>
            </a:extLst>
          </p:cNvPr>
          <p:cNvSpPr>
            <a:spLocks noGrp="1"/>
          </p:cNvSpPr>
          <p:nvPr>
            <p:ph type="body" sz="quarter" idx="30"/>
          </p:nvPr>
        </p:nvSpPr>
        <p:spPr/>
        <p:txBody>
          <a:bodyPr>
            <a:noAutofit/>
          </a:bodyPr>
          <a:lstStyle/>
          <a:p>
            <a:r>
              <a:rPr lang="da-DK" sz="1200"/>
              <a:t>D</a:t>
            </a:r>
            <a:r>
              <a:rPr lang="da-DK" sz="1200" noProof="0" err="1"/>
              <a:t>røftelse</a:t>
            </a:r>
            <a:r>
              <a:rPr lang="da-DK" sz="1200" noProof="0"/>
              <a:t> (15 min.)</a:t>
            </a:r>
          </a:p>
        </p:txBody>
      </p:sp>
      <p:pic>
        <p:nvPicPr>
          <p:cNvPr id="2" name="Graphic 1" descr="Meeting with solid fill">
            <a:extLst>
              <a:ext uri="{FF2B5EF4-FFF2-40B4-BE49-F238E27FC236}">
                <a16:creationId xmlns:a16="http://schemas.microsoft.com/office/drawing/2014/main" id="{236791BF-A019-A91E-19B9-DFD3801B350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6752CF80-AD39-417B-76BF-2D143E3CD9B3}"/>
              </a:ext>
            </a:extLst>
          </p:cNvPr>
          <p:cNvSpPr>
            <a:spLocks noGrp="1"/>
          </p:cNvSpPr>
          <p:nvPr>
            <p:ph type="body" sz="quarter" idx="41"/>
          </p:nvPr>
        </p:nvSpPr>
        <p:spPr>
          <a:xfrm>
            <a:off x="721001" y="1707939"/>
            <a:ext cx="4385987" cy="4412968"/>
          </a:xfrm>
        </p:spPr>
        <p:txBody>
          <a:bodyPr>
            <a:noAutofit/>
          </a:bodyPr>
          <a:lstStyle/>
          <a:p>
            <a:r>
              <a:rPr lang="da-DK" b="1"/>
              <a:t>Opgave </a:t>
            </a:r>
          </a:p>
          <a:p>
            <a:r>
              <a:rPr lang="da-DK"/>
              <a:t>Lav en plan for, hvordan I frem til næste klyngemøde vil se på jeres patientliste.</a:t>
            </a:r>
          </a:p>
          <a:p>
            <a:r>
              <a:rPr lang="da-DK"/>
              <a:t>Overvej, hvordan I vil organisere arbejdet.</a:t>
            </a:r>
          </a:p>
          <a:p>
            <a:r>
              <a:rPr lang="da-DK"/>
              <a:t>Notér gerne aftalerne ned.</a:t>
            </a:r>
          </a:p>
          <a:p>
            <a:endParaRPr lang="da-DK" b="1"/>
          </a:p>
          <a:p>
            <a:r>
              <a:rPr lang="da-DK" b="1"/>
              <a:t>Spørgsmål</a:t>
            </a:r>
          </a:p>
          <a:p>
            <a:r>
              <a:rPr lang="da-DK"/>
              <a:t>Hvem i praksis skal involveres?</a:t>
            </a:r>
          </a:p>
          <a:p>
            <a:r>
              <a:rPr lang="da-DK"/>
              <a:t>Hvem er ansvarlig? </a:t>
            </a:r>
          </a:p>
          <a:p>
            <a:r>
              <a:rPr lang="da-DK"/>
              <a:t>Hvordan fordeler I opgaven?</a:t>
            </a:r>
          </a:p>
          <a:p>
            <a:r>
              <a:rPr lang="da-DK"/>
              <a:t>Hvornår er det realistisk at finde tid til det?</a:t>
            </a:r>
          </a:p>
          <a:p>
            <a:pPr marL="285750" indent="-285750">
              <a:buFont typeface="Arial" panose="020B0604020202020204" pitchFamily="34" charset="0"/>
              <a:buChar char="•"/>
            </a:pPr>
            <a:endParaRPr lang="da-DK" sz="1600" noProof="0"/>
          </a:p>
          <a:p>
            <a:endParaRPr lang="da-DK" sz="1600" noProof="0"/>
          </a:p>
        </p:txBody>
      </p:sp>
      <p:sp>
        <p:nvSpPr>
          <p:cNvPr id="10" name="Title 2">
            <a:extLst>
              <a:ext uri="{FF2B5EF4-FFF2-40B4-BE49-F238E27FC236}">
                <a16:creationId xmlns:a16="http://schemas.microsoft.com/office/drawing/2014/main" id="{A517B11C-C910-4C38-2D5B-BB171830B23F}"/>
              </a:ext>
            </a:extLst>
          </p:cNvPr>
          <p:cNvSpPr>
            <a:spLocks noGrp="1"/>
          </p:cNvSpPr>
          <p:nvPr>
            <p:ph type="title"/>
          </p:nvPr>
        </p:nvSpPr>
        <p:spPr>
          <a:xfrm>
            <a:off x="714030" y="1027249"/>
            <a:ext cx="4398514" cy="680690"/>
          </a:xfrm>
        </p:spPr>
        <p:txBody>
          <a:bodyPr/>
          <a:lstStyle/>
          <a:p>
            <a:r>
              <a:rPr lang="da-DK" sz="2400"/>
              <a:t>Drøftelse</a:t>
            </a:r>
            <a:r>
              <a:rPr lang="da-DK" sz="2400" noProof="0"/>
              <a:t> egen </a:t>
            </a:r>
            <a:r>
              <a:rPr lang="da-DK" sz="2400"/>
              <a:t>p</a:t>
            </a:r>
            <a:r>
              <a:rPr lang="da-DK" sz="2400" noProof="0" err="1"/>
              <a:t>raksis</a:t>
            </a:r>
            <a:endParaRPr lang="da-DK" sz="2400" noProof="0"/>
          </a:p>
        </p:txBody>
      </p:sp>
      <p:sp>
        <p:nvSpPr>
          <p:cNvPr id="13" name="Text Placeholder 9">
            <a:extLst>
              <a:ext uri="{FF2B5EF4-FFF2-40B4-BE49-F238E27FC236}">
                <a16:creationId xmlns:a16="http://schemas.microsoft.com/office/drawing/2014/main" id="{5A6A0CE5-20B2-DDA0-84DA-8F0FFD312A0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03192713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554EE-F820-E66A-139A-C2AC0041919A}"/>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A78C706A-8481-38D3-3108-BE091FC76A3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6CBD01DF-0F67-71CB-F450-08E9EC3D43DC}"/>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a:t>
            </a:r>
            <a:r>
              <a:rPr lang="en-GB" sz="1200"/>
              <a:t>5</a:t>
            </a:r>
            <a:r>
              <a:rPr lang="en-GB" sz="1200" noProof="0"/>
              <a:t> min.)</a:t>
            </a:r>
            <a:endParaRPr lang="da-DK" sz="1200" noProof="0"/>
          </a:p>
        </p:txBody>
      </p:sp>
      <p:pic>
        <p:nvPicPr>
          <p:cNvPr id="2" name="Graphic 1" descr="Teacher with solid fill">
            <a:extLst>
              <a:ext uri="{FF2B5EF4-FFF2-40B4-BE49-F238E27FC236}">
                <a16:creationId xmlns:a16="http://schemas.microsoft.com/office/drawing/2014/main" id="{25129D25-8000-D58C-C668-F97C7276424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08663E5C-9528-56C7-B073-0CE9B331514B}"/>
              </a:ext>
            </a:extLst>
          </p:cNvPr>
          <p:cNvSpPr>
            <a:spLocks noGrp="1"/>
          </p:cNvSpPr>
          <p:nvPr>
            <p:ph type="body" sz="quarter" idx="41"/>
          </p:nvPr>
        </p:nvSpPr>
        <p:spPr>
          <a:xfrm>
            <a:off x="721001" y="1679713"/>
            <a:ext cx="4385987" cy="4441195"/>
          </a:xfrm>
        </p:spPr>
        <p:txBody>
          <a:bodyPr>
            <a:normAutofit/>
          </a:bodyPr>
          <a:lstStyle/>
          <a:p>
            <a:endParaRPr lang="da-DK" b="1"/>
          </a:p>
          <a:p>
            <a:endParaRPr lang="da-DK" b="1"/>
          </a:p>
          <a:p>
            <a:endParaRPr lang="da-DK" b="1"/>
          </a:p>
          <a:p>
            <a:r>
              <a:rPr lang="da-DK"/>
              <a:t>Er der nogen, der har spørgsmål eller refleksioner, de vil dele vedrørende patientlisten? </a:t>
            </a:r>
            <a:endParaRPr lang="da-DK" b="1"/>
          </a:p>
        </p:txBody>
      </p:sp>
      <p:sp>
        <p:nvSpPr>
          <p:cNvPr id="8" name="Title 2">
            <a:extLst>
              <a:ext uri="{FF2B5EF4-FFF2-40B4-BE49-F238E27FC236}">
                <a16:creationId xmlns:a16="http://schemas.microsoft.com/office/drawing/2014/main" id="{940130BF-AE51-51FD-0B1F-53F52BD761F2}"/>
              </a:ext>
            </a:extLst>
          </p:cNvPr>
          <p:cNvSpPr>
            <a:spLocks noGrp="1"/>
          </p:cNvSpPr>
          <p:nvPr>
            <p:ph type="title"/>
          </p:nvPr>
        </p:nvSpPr>
        <p:spPr>
          <a:xfrm>
            <a:off x="714030" y="1027249"/>
            <a:ext cx="4398514" cy="1540460"/>
          </a:xfrm>
        </p:spPr>
        <p:txBody>
          <a:bodyPr/>
          <a:lstStyle/>
          <a:p>
            <a:r>
              <a:rPr lang="da-DK" sz="2400" noProof="0"/>
              <a:t>Hvad har I talt om?</a:t>
            </a:r>
          </a:p>
        </p:txBody>
      </p:sp>
      <p:sp>
        <p:nvSpPr>
          <p:cNvPr id="13" name="Text Placeholder 9">
            <a:extLst>
              <a:ext uri="{FF2B5EF4-FFF2-40B4-BE49-F238E27FC236}">
                <a16:creationId xmlns:a16="http://schemas.microsoft.com/office/drawing/2014/main" id="{2CA29662-8F00-128A-F158-21EE33359712}"/>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150912362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428C19E-FAA2-38CA-0425-30179FFABCBB}"/>
              </a:ext>
            </a:extLst>
          </p:cNvPr>
          <p:cNvSpPr>
            <a:spLocks noGrp="1"/>
          </p:cNvSpPr>
          <p:nvPr>
            <p:ph type="body" sz="quarter" idx="29"/>
          </p:nvPr>
        </p:nvSpPr>
        <p:spPr>
          <a:xfrm>
            <a:off x="724664" y="2239889"/>
            <a:ext cx="10735496" cy="1785104"/>
          </a:xfrm>
        </p:spPr>
        <p:txBody>
          <a:bodyPr/>
          <a:lstStyle/>
          <a:p>
            <a:r>
              <a:rPr lang="da-DK"/>
              <a:t>Opsamling og opfølgning </a:t>
            </a:r>
          </a:p>
          <a:p>
            <a:r>
              <a:rPr lang="da-DK"/>
              <a:t>i klyngen</a:t>
            </a:r>
          </a:p>
        </p:txBody>
      </p:sp>
      <p:sp>
        <p:nvSpPr>
          <p:cNvPr id="3" name="Pladsholder til tekst 2">
            <a:extLst>
              <a:ext uri="{FF2B5EF4-FFF2-40B4-BE49-F238E27FC236}">
                <a16:creationId xmlns:a16="http://schemas.microsoft.com/office/drawing/2014/main" id="{D7B6479E-2275-1189-F031-E8A83DA49661}"/>
              </a:ext>
            </a:extLst>
          </p:cNvPr>
          <p:cNvSpPr>
            <a:spLocks noGrp="1"/>
          </p:cNvSpPr>
          <p:nvPr>
            <p:ph type="body" sz="quarter" idx="30"/>
          </p:nvPr>
        </p:nvSpPr>
        <p:spPr>
          <a:xfrm>
            <a:off x="724664" y="4363821"/>
            <a:ext cx="10735496" cy="492443"/>
          </a:xfrm>
        </p:spPr>
        <p:txBody>
          <a:bodyPr/>
          <a:lstStyle/>
          <a:p>
            <a:r>
              <a:rPr lang="da-DK"/>
              <a:t>Samlet tid: 5 minutter</a:t>
            </a:r>
          </a:p>
        </p:txBody>
      </p:sp>
    </p:spTree>
    <p:extLst>
      <p:ext uri="{BB962C8B-B14F-4D97-AF65-F5344CB8AC3E}">
        <p14:creationId xmlns:p14="http://schemas.microsoft.com/office/powerpoint/2010/main" val="795272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2A0DD-B1FA-E97F-A914-B70E77B52B4E}"/>
              </a:ext>
            </a:extLst>
          </p:cNvPr>
          <p:cNvSpPr>
            <a:spLocks noGrp="1"/>
          </p:cNvSpPr>
          <p:nvPr>
            <p:ph type="title"/>
          </p:nvPr>
        </p:nvSpPr>
        <p:spPr/>
        <p:txBody>
          <a:bodyPr>
            <a:normAutofit/>
          </a:bodyPr>
          <a:lstStyle/>
          <a:p>
            <a:r>
              <a:rPr lang="da-DK">
                <a:latin typeface="Arial"/>
                <a:cs typeface="Arial"/>
              </a:rPr>
              <a:t>Dagens hovedbudskaber</a:t>
            </a:r>
            <a:endParaRPr lang="da-DK"/>
          </a:p>
        </p:txBody>
      </p:sp>
      <p:sp>
        <p:nvSpPr>
          <p:cNvPr id="3" name="Pladsholder til tekst 2">
            <a:extLst>
              <a:ext uri="{FF2B5EF4-FFF2-40B4-BE49-F238E27FC236}">
                <a16:creationId xmlns:a16="http://schemas.microsoft.com/office/drawing/2014/main" id="{9A0982FB-7A84-5F5A-99FF-F9F50F608F89}"/>
              </a:ext>
            </a:extLst>
          </p:cNvPr>
          <p:cNvSpPr>
            <a:spLocks noGrp="1"/>
          </p:cNvSpPr>
          <p:nvPr>
            <p:ph type="body" sz="quarter" idx="39"/>
          </p:nvPr>
        </p:nvSpPr>
        <p:spPr/>
        <p:txBody>
          <a:bodyPr/>
          <a:lstStyle/>
          <a:p>
            <a:endParaRPr lang="da-DK"/>
          </a:p>
        </p:txBody>
      </p:sp>
      <p:sp>
        <p:nvSpPr>
          <p:cNvPr id="4" name="Pladsholder til tekst 3">
            <a:extLst>
              <a:ext uri="{FF2B5EF4-FFF2-40B4-BE49-F238E27FC236}">
                <a16:creationId xmlns:a16="http://schemas.microsoft.com/office/drawing/2014/main" id="{22B00500-E193-86F8-714E-D214A01303DF}"/>
              </a:ext>
            </a:extLst>
          </p:cNvPr>
          <p:cNvSpPr>
            <a:spLocks noGrp="1"/>
          </p:cNvSpPr>
          <p:nvPr>
            <p:ph type="body" sz="quarter" idx="38"/>
          </p:nvPr>
        </p:nvSpPr>
        <p:spPr/>
        <p:txBody>
          <a:bodyPr>
            <a:normAutofit/>
          </a:bodyPr>
          <a:lstStyle/>
          <a:p>
            <a:r>
              <a:rPr lang="da-DK"/>
              <a:t>Opsamling og opfølgning i klyngen</a:t>
            </a:r>
          </a:p>
        </p:txBody>
      </p:sp>
      <p:sp>
        <p:nvSpPr>
          <p:cNvPr id="5" name="Pladsholder til tekst 4">
            <a:extLst>
              <a:ext uri="{FF2B5EF4-FFF2-40B4-BE49-F238E27FC236}">
                <a16:creationId xmlns:a16="http://schemas.microsoft.com/office/drawing/2014/main" id="{E4900CEE-FE44-8E07-6344-C6E26ED9AAA6}"/>
              </a:ext>
            </a:extLst>
          </p:cNvPr>
          <p:cNvSpPr>
            <a:spLocks noGrp="1"/>
          </p:cNvSpPr>
          <p:nvPr>
            <p:ph type="body" sz="quarter" idx="30"/>
          </p:nvPr>
        </p:nvSpPr>
        <p:spPr>
          <a:xfrm>
            <a:off x="713582" y="4233012"/>
            <a:ext cx="2769704" cy="1477328"/>
          </a:xfrm>
        </p:spPr>
        <p:txBody>
          <a:bodyPr/>
          <a:lstStyle/>
          <a:p>
            <a:r>
              <a:rPr lang="da-DK" b="1">
                <a:latin typeface="Arial"/>
                <a:cs typeface="Arial"/>
              </a:rPr>
              <a:t>Brug </a:t>
            </a:r>
            <a:r>
              <a:rPr lang="da-DK" b="1" err="1">
                <a:latin typeface="Arial"/>
                <a:cs typeface="Arial"/>
              </a:rPr>
              <a:t>best</a:t>
            </a:r>
            <a:r>
              <a:rPr lang="da-DK" b="1">
                <a:latin typeface="Arial"/>
                <a:cs typeface="Arial"/>
              </a:rPr>
              <a:t> practice guiden </a:t>
            </a:r>
            <a:r>
              <a:rPr lang="da-DK">
                <a:latin typeface="Arial"/>
                <a:cs typeface="Arial"/>
              </a:rPr>
              <a:t>til at vurdere brug af antipsykotika. </a:t>
            </a:r>
            <a:r>
              <a:rPr lang="da-DK" b="1">
                <a:latin typeface="Arial"/>
                <a:cs typeface="Arial"/>
              </a:rPr>
              <a:t>Antipsykotika bør ikke ordineres pn.</a:t>
            </a:r>
            <a:endParaRPr lang="da-DK"/>
          </a:p>
        </p:txBody>
      </p:sp>
      <p:sp>
        <p:nvSpPr>
          <p:cNvPr id="6" name="Pladsholder til tekst 5">
            <a:extLst>
              <a:ext uri="{FF2B5EF4-FFF2-40B4-BE49-F238E27FC236}">
                <a16:creationId xmlns:a16="http://schemas.microsoft.com/office/drawing/2014/main" id="{0D30FEFF-A4E6-F9D9-56BB-1E7CA03BA7A9}"/>
              </a:ext>
            </a:extLst>
          </p:cNvPr>
          <p:cNvSpPr>
            <a:spLocks noGrp="1"/>
          </p:cNvSpPr>
          <p:nvPr>
            <p:ph type="body" sz="quarter" idx="40"/>
          </p:nvPr>
        </p:nvSpPr>
        <p:spPr>
          <a:xfrm>
            <a:off x="8969686" y="4233012"/>
            <a:ext cx="2492579" cy="1754326"/>
          </a:xfrm>
        </p:spPr>
        <p:txBody>
          <a:bodyPr/>
          <a:lstStyle/>
          <a:p>
            <a:r>
              <a:rPr lang="da-DK" b="1">
                <a:latin typeface="Arial"/>
                <a:cs typeface="Arial"/>
              </a:rPr>
              <a:t>Patientlisten</a:t>
            </a:r>
            <a:r>
              <a:rPr lang="da-DK">
                <a:latin typeface="Arial"/>
                <a:cs typeface="Arial"/>
              </a:rPr>
              <a:t> kan bruges til at få </a:t>
            </a:r>
            <a:r>
              <a:rPr lang="da-DK" b="1">
                <a:latin typeface="Arial"/>
                <a:cs typeface="Arial"/>
              </a:rPr>
              <a:t>overblik</a:t>
            </a:r>
            <a:r>
              <a:rPr lang="da-DK">
                <a:latin typeface="Arial"/>
                <a:cs typeface="Arial"/>
              </a:rPr>
              <a:t> over egne patienter for </a:t>
            </a:r>
            <a:r>
              <a:rPr lang="da-DK" b="1">
                <a:latin typeface="Arial"/>
                <a:cs typeface="Arial"/>
              </a:rPr>
              <a:t>systematisk opfølgning.</a:t>
            </a:r>
            <a:endParaRPr lang="da-DK" b="1"/>
          </a:p>
        </p:txBody>
      </p:sp>
      <p:sp>
        <p:nvSpPr>
          <p:cNvPr id="7" name="Pladsholder til tekst 6">
            <a:extLst>
              <a:ext uri="{FF2B5EF4-FFF2-40B4-BE49-F238E27FC236}">
                <a16:creationId xmlns:a16="http://schemas.microsoft.com/office/drawing/2014/main" id="{2EBB32CC-B15A-5574-B667-8A5378FB05ED}"/>
              </a:ext>
            </a:extLst>
          </p:cNvPr>
          <p:cNvSpPr>
            <a:spLocks noGrp="1"/>
          </p:cNvSpPr>
          <p:nvPr>
            <p:ph type="body" sz="quarter" idx="41"/>
          </p:nvPr>
        </p:nvSpPr>
        <p:spPr>
          <a:xfrm>
            <a:off x="3456782" y="4233012"/>
            <a:ext cx="2769704" cy="2031325"/>
          </a:xfrm>
        </p:spPr>
        <p:txBody>
          <a:bodyPr/>
          <a:lstStyle/>
          <a:p>
            <a:r>
              <a:rPr lang="da-DK" b="1">
                <a:latin typeface="Arial"/>
                <a:cs typeface="Arial"/>
              </a:rPr>
              <a:t>En plan for samarbejdet </a:t>
            </a:r>
            <a:r>
              <a:rPr lang="da-DK">
                <a:latin typeface="Arial"/>
                <a:cs typeface="Arial"/>
              </a:rPr>
              <a:t>med det kommunale personale og </a:t>
            </a:r>
            <a:r>
              <a:rPr lang="da-DK" b="1">
                <a:latin typeface="Arial"/>
                <a:cs typeface="Arial"/>
              </a:rPr>
              <a:t>fælles sprog </a:t>
            </a:r>
            <a:r>
              <a:rPr lang="da-DK">
                <a:latin typeface="Arial"/>
                <a:cs typeface="Arial"/>
              </a:rPr>
              <a:t>er afgørende for at undgå unødig brug af antipsykotika.</a:t>
            </a:r>
            <a:endParaRPr lang="da-DK"/>
          </a:p>
        </p:txBody>
      </p:sp>
      <p:sp>
        <p:nvSpPr>
          <p:cNvPr id="8" name="Pladsholder til tekst 7">
            <a:extLst>
              <a:ext uri="{FF2B5EF4-FFF2-40B4-BE49-F238E27FC236}">
                <a16:creationId xmlns:a16="http://schemas.microsoft.com/office/drawing/2014/main" id="{80B41489-DDA4-2A2A-9BBA-35AB333F811F}"/>
              </a:ext>
            </a:extLst>
          </p:cNvPr>
          <p:cNvSpPr>
            <a:spLocks noGrp="1"/>
          </p:cNvSpPr>
          <p:nvPr>
            <p:ph type="body" sz="quarter" idx="42"/>
          </p:nvPr>
        </p:nvSpPr>
        <p:spPr>
          <a:xfrm>
            <a:off x="6226486" y="4233012"/>
            <a:ext cx="2769704" cy="2031325"/>
          </a:xfrm>
        </p:spPr>
        <p:txBody>
          <a:bodyPr/>
          <a:lstStyle/>
          <a:p>
            <a:r>
              <a:rPr lang="da-DK">
                <a:latin typeface="Arial"/>
                <a:cs typeface="Arial"/>
              </a:rPr>
              <a:t>Plejefaglige indsatser er førstevalg ved patienter med demens med adfærdsmæssige og psykiske symptomer og skal </a:t>
            </a:r>
            <a:r>
              <a:rPr lang="da-DK" b="1">
                <a:latin typeface="Arial"/>
                <a:cs typeface="Arial"/>
              </a:rPr>
              <a:t>systematisk afprøves.</a:t>
            </a:r>
            <a:r>
              <a:rPr lang="da-DK">
                <a:latin typeface="Arial"/>
                <a:cs typeface="Arial"/>
              </a:rPr>
              <a:t> </a:t>
            </a:r>
          </a:p>
        </p:txBody>
      </p:sp>
      <p:sp>
        <p:nvSpPr>
          <p:cNvPr id="9" name="Pladsholder til tekst 8">
            <a:extLst>
              <a:ext uri="{FF2B5EF4-FFF2-40B4-BE49-F238E27FC236}">
                <a16:creationId xmlns:a16="http://schemas.microsoft.com/office/drawing/2014/main" id="{172278D8-2885-E578-B072-372D6FFED05D}"/>
              </a:ext>
            </a:extLst>
          </p:cNvPr>
          <p:cNvSpPr>
            <a:spLocks noGrp="1"/>
          </p:cNvSpPr>
          <p:nvPr>
            <p:ph type="body" sz="quarter" idx="47"/>
          </p:nvPr>
        </p:nvSpPr>
        <p:spPr/>
        <p:txBody>
          <a:bodyPr/>
          <a:lstStyle/>
          <a:p>
            <a:endParaRPr lang="da-DK"/>
          </a:p>
        </p:txBody>
      </p:sp>
      <p:sp>
        <p:nvSpPr>
          <p:cNvPr id="10" name="Pladsholder til tekst 9">
            <a:extLst>
              <a:ext uri="{FF2B5EF4-FFF2-40B4-BE49-F238E27FC236}">
                <a16:creationId xmlns:a16="http://schemas.microsoft.com/office/drawing/2014/main" id="{2DFA6622-8AB2-06E0-7900-60E28AA6746A}"/>
              </a:ext>
            </a:extLst>
          </p:cNvPr>
          <p:cNvSpPr>
            <a:spLocks noGrp="1"/>
          </p:cNvSpPr>
          <p:nvPr>
            <p:ph type="body" sz="quarter" idx="48"/>
          </p:nvPr>
        </p:nvSpPr>
        <p:spPr/>
        <p:txBody>
          <a:bodyPr/>
          <a:lstStyle/>
          <a:p>
            <a:endParaRPr lang="da-DK"/>
          </a:p>
        </p:txBody>
      </p:sp>
      <p:sp>
        <p:nvSpPr>
          <p:cNvPr id="11" name="Pladsholder til tekst 10">
            <a:extLst>
              <a:ext uri="{FF2B5EF4-FFF2-40B4-BE49-F238E27FC236}">
                <a16:creationId xmlns:a16="http://schemas.microsoft.com/office/drawing/2014/main" id="{51093A60-B1FD-1743-7481-74F444BB80E3}"/>
              </a:ext>
            </a:extLst>
          </p:cNvPr>
          <p:cNvSpPr>
            <a:spLocks noGrp="1"/>
          </p:cNvSpPr>
          <p:nvPr>
            <p:ph type="body" sz="quarter" idx="49"/>
          </p:nvPr>
        </p:nvSpPr>
        <p:spPr/>
        <p:txBody>
          <a:bodyPr/>
          <a:lstStyle/>
          <a:p>
            <a:endParaRPr lang="da-DK"/>
          </a:p>
        </p:txBody>
      </p:sp>
      <p:sp>
        <p:nvSpPr>
          <p:cNvPr id="12" name="Pladsholder til tekst 11">
            <a:extLst>
              <a:ext uri="{FF2B5EF4-FFF2-40B4-BE49-F238E27FC236}">
                <a16:creationId xmlns:a16="http://schemas.microsoft.com/office/drawing/2014/main" id="{C3AB24B4-BBE5-57FB-EF7D-ED0BBF4CB423}"/>
              </a:ext>
            </a:extLst>
          </p:cNvPr>
          <p:cNvSpPr>
            <a:spLocks noGrp="1"/>
          </p:cNvSpPr>
          <p:nvPr>
            <p:ph type="body" sz="quarter" idx="50"/>
          </p:nvPr>
        </p:nvSpPr>
        <p:spPr/>
        <p:txBody>
          <a:bodyPr/>
          <a:lstStyle/>
          <a:p>
            <a:endParaRPr lang="da-DK"/>
          </a:p>
        </p:txBody>
      </p:sp>
    </p:spTree>
    <p:extLst>
      <p:ext uri="{BB962C8B-B14F-4D97-AF65-F5344CB8AC3E}">
        <p14:creationId xmlns:p14="http://schemas.microsoft.com/office/powerpoint/2010/main" val="220633668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27B848DB-03D0-FD5D-BD39-F606739CB533}"/>
              </a:ext>
            </a:extLst>
          </p:cNvPr>
          <p:cNvSpPr>
            <a:spLocks noGrp="1"/>
          </p:cNvSpPr>
          <p:nvPr>
            <p:ph type="body" sz="quarter" idx="37"/>
          </p:nvPr>
        </p:nvSpPr>
        <p:spPr/>
        <p:txBody>
          <a:bodyPr/>
          <a:lstStyle/>
          <a:p>
            <a:r>
              <a:rPr lang="da-DK"/>
              <a:t>Klyngemøde</a:t>
            </a:r>
          </a:p>
        </p:txBody>
      </p:sp>
      <p:sp>
        <p:nvSpPr>
          <p:cNvPr id="5" name="Pladsholder til tekst 4">
            <a:extLst>
              <a:ext uri="{FF2B5EF4-FFF2-40B4-BE49-F238E27FC236}">
                <a16:creationId xmlns:a16="http://schemas.microsoft.com/office/drawing/2014/main" id="{FD0EF669-0B72-447D-AE0F-E8B214FE2A29}"/>
              </a:ext>
            </a:extLst>
          </p:cNvPr>
          <p:cNvSpPr>
            <a:spLocks noGrp="1"/>
          </p:cNvSpPr>
          <p:nvPr>
            <p:ph type="body" sz="quarter" idx="38"/>
          </p:nvPr>
        </p:nvSpPr>
        <p:spPr>
          <a:xfrm>
            <a:off x="892937" y="3522427"/>
            <a:ext cx="3175480" cy="2442279"/>
          </a:xfrm>
        </p:spPr>
        <p:txBody>
          <a:bodyPr>
            <a:normAutofit lnSpcReduction="10000"/>
          </a:bodyPr>
          <a:lstStyle/>
          <a:p>
            <a:pPr marL="285750" indent="-285750">
              <a:buFont typeface="Arial" panose="020B0604020202020204" pitchFamily="34" charset="0"/>
              <a:buChar char="•"/>
            </a:pPr>
            <a:r>
              <a:rPr lang="da-DK"/>
              <a:t>Opdateret viden og redskaber målrettet patienter med demens</a:t>
            </a:r>
          </a:p>
          <a:p>
            <a:pPr marL="285750" indent="-285750">
              <a:buFont typeface="Arial" panose="020B0604020202020204" pitchFamily="34" charset="0"/>
              <a:buChar char="•"/>
            </a:pPr>
            <a:r>
              <a:rPr lang="da-DK"/>
              <a:t>Træk patientliste i eget lægepraksissystem</a:t>
            </a:r>
          </a:p>
          <a:p>
            <a:pPr marL="285750" indent="-285750">
              <a:buFont typeface="Arial" panose="020B0604020202020204" pitchFamily="34" charset="0"/>
              <a:buChar char="•"/>
            </a:pPr>
            <a:r>
              <a:rPr lang="da-DK"/>
              <a:t>Samarbejde og fælles sprog med kommunen</a:t>
            </a:r>
          </a:p>
          <a:p>
            <a:pPr marL="285750" indent="-285750">
              <a:buFont typeface="Arial" panose="020B0604020202020204" pitchFamily="34" charset="0"/>
              <a:buChar char="•"/>
            </a:pPr>
            <a:endParaRPr lang="da-DK"/>
          </a:p>
        </p:txBody>
      </p:sp>
      <p:sp>
        <p:nvSpPr>
          <p:cNvPr id="6" name="Pladsholder til tekst 5">
            <a:extLst>
              <a:ext uri="{FF2B5EF4-FFF2-40B4-BE49-F238E27FC236}">
                <a16:creationId xmlns:a16="http://schemas.microsoft.com/office/drawing/2014/main" id="{7940122E-6E5B-7F71-A7BA-2DF3EA03EEA7}"/>
              </a:ext>
            </a:extLst>
          </p:cNvPr>
          <p:cNvSpPr>
            <a:spLocks noGrp="1"/>
          </p:cNvSpPr>
          <p:nvPr>
            <p:ph type="body" sz="quarter" idx="41"/>
          </p:nvPr>
        </p:nvSpPr>
        <p:spPr/>
        <p:txBody>
          <a:bodyPr/>
          <a:lstStyle/>
          <a:p>
            <a:r>
              <a:rPr lang="da-DK"/>
              <a:t>Hjemme i praksis</a:t>
            </a:r>
          </a:p>
        </p:txBody>
      </p:sp>
      <p:sp>
        <p:nvSpPr>
          <p:cNvPr id="7" name="Pladsholder til tekst 6">
            <a:extLst>
              <a:ext uri="{FF2B5EF4-FFF2-40B4-BE49-F238E27FC236}">
                <a16:creationId xmlns:a16="http://schemas.microsoft.com/office/drawing/2014/main" id="{AC4F9947-DBBE-5F8C-8DD7-745FB6AA5094}"/>
              </a:ext>
            </a:extLst>
          </p:cNvPr>
          <p:cNvSpPr>
            <a:spLocks noGrp="1"/>
          </p:cNvSpPr>
          <p:nvPr>
            <p:ph type="body" sz="quarter" idx="42"/>
          </p:nvPr>
        </p:nvSpPr>
        <p:spPr>
          <a:xfrm>
            <a:off x="4523342" y="3447844"/>
            <a:ext cx="3175480" cy="2516862"/>
          </a:xfrm>
        </p:spPr>
        <p:txBody>
          <a:bodyPr/>
          <a:lstStyle/>
          <a:p>
            <a:pPr marL="285750" indent="-285750">
              <a:buFont typeface="Arial" panose="020B0604020202020204" pitchFamily="34" charset="0"/>
              <a:buChar char="•"/>
            </a:pPr>
            <a:r>
              <a:rPr lang="da-DK"/>
              <a:t>Gennemgang af patienter med demens i egen praksis, der får antipsykotika</a:t>
            </a:r>
          </a:p>
          <a:p>
            <a:pPr marL="285750" indent="-285750">
              <a:buFont typeface="Arial" panose="020B0604020202020204" pitchFamily="34" charset="0"/>
              <a:buChar char="•"/>
            </a:pPr>
            <a:r>
              <a:rPr lang="da-DK"/>
              <a:t>Udfyld spørgeskema</a:t>
            </a:r>
          </a:p>
          <a:p>
            <a:pPr marL="285750" indent="-285750">
              <a:buFont typeface="Arial" panose="020B0604020202020204" pitchFamily="34" charset="0"/>
              <a:buChar char="•"/>
            </a:pPr>
            <a:endParaRPr lang="da-DK"/>
          </a:p>
        </p:txBody>
      </p:sp>
      <p:sp>
        <p:nvSpPr>
          <p:cNvPr id="8" name="Pladsholder til tekst 7">
            <a:extLst>
              <a:ext uri="{FF2B5EF4-FFF2-40B4-BE49-F238E27FC236}">
                <a16:creationId xmlns:a16="http://schemas.microsoft.com/office/drawing/2014/main" id="{70B91089-7EDD-4F53-5165-508EC0FBF006}"/>
              </a:ext>
            </a:extLst>
          </p:cNvPr>
          <p:cNvSpPr>
            <a:spLocks noGrp="1"/>
          </p:cNvSpPr>
          <p:nvPr>
            <p:ph type="body" sz="quarter" idx="43"/>
          </p:nvPr>
        </p:nvSpPr>
        <p:spPr>
          <a:xfrm>
            <a:off x="8153747" y="2329540"/>
            <a:ext cx="3424545" cy="954107"/>
          </a:xfrm>
        </p:spPr>
        <p:txBody>
          <a:bodyPr/>
          <a:lstStyle/>
          <a:p>
            <a:r>
              <a:rPr lang="da-DK"/>
              <a:t>Opfølgning i klyngen</a:t>
            </a:r>
          </a:p>
        </p:txBody>
      </p:sp>
      <p:sp>
        <p:nvSpPr>
          <p:cNvPr id="9" name="Pladsholder til tekst 8">
            <a:extLst>
              <a:ext uri="{FF2B5EF4-FFF2-40B4-BE49-F238E27FC236}">
                <a16:creationId xmlns:a16="http://schemas.microsoft.com/office/drawing/2014/main" id="{1E580592-97E1-8D1A-B8BB-D9D9F045DA0F}"/>
              </a:ext>
            </a:extLst>
          </p:cNvPr>
          <p:cNvSpPr>
            <a:spLocks noGrp="1"/>
          </p:cNvSpPr>
          <p:nvPr>
            <p:ph type="body" sz="quarter" idx="44"/>
          </p:nvPr>
        </p:nvSpPr>
        <p:spPr>
          <a:xfrm>
            <a:off x="8153748" y="3429000"/>
            <a:ext cx="3175480" cy="2535706"/>
          </a:xfrm>
        </p:spPr>
        <p:txBody>
          <a:bodyPr/>
          <a:lstStyle/>
          <a:p>
            <a:pPr marL="285750" indent="-285750">
              <a:buFont typeface="Arial" panose="020B0604020202020204" pitchFamily="34" charset="0"/>
              <a:buChar char="•"/>
            </a:pPr>
            <a:r>
              <a:rPr lang="da-DK"/>
              <a:t>Hvordan er det gået med gennemgangen af jeres patienter</a:t>
            </a:r>
          </a:p>
          <a:p>
            <a:pPr marL="285750" indent="-285750">
              <a:buFont typeface="Arial" panose="020B0604020202020204" pitchFamily="34" charset="0"/>
              <a:buChar char="•"/>
            </a:pPr>
            <a:r>
              <a:rPr lang="da-DK"/>
              <a:t>Status på samarbejde med kommunen</a:t>
            </a:r>
          </a:p>
        </p:txBody>
      </p:sp>
      <p:sp>
        <p:nvSpPr>
          <p:cNvPr id="10" name="Titel 2">
            <a:extLst>
              <a:ext uri="{FF2B5EF4-FFF2-40B4-BE49-F238E27FC236}">
                <a16:creationId xmlns:a16="http://schemas.microsoft.com/office/drawing/2014/main" id="{38B938B2-8905-95AE-9CD9-7C14CE5ED396}"/>
              </a:ext>
            </a:extLst>
          </p:cNvPr>
          <p:cNvSpPr>
            <a:spLocks noGrp="1"/>
          </p:cNvSpPr>
          <p:nvPr>
            <p:ph type="title"/>
          </p:nvPr>
        </p:nvSpPr>
        <p:spPr>
          <a:xfrm>
            <a:off x="713581" y="1149681"/>
            <a:ext cx="10740748" cy="584775"/>
          </a:xfrm>
        </p:spPr>
        <p:txBody>
          <a:bodyPr>
            <a:normAutofit/>
          </a:bodyPr>
          <a:lstStyle/>
          <a:p>
            <a:r>
              <a:rPr lang="da-DK"/>
              <a:t>Videre forløb i praksis og i klyngen</a:t>
            </a:r>
          </a:p>
        </p:txBody>
      </p:sp>
      <p:sp>
        <p:nvSpPr>
          <p:cNvPr id="11" name="Pladsholder til tekst 4">
            <a:extLst>
              <a:ext uri="{FF2B5EF4-FFF2-40B4-BE49-F238E27FC236}">
                <a16:creationId xmlns:a16="http://schemas.microsoft.com/office/drawing/2014/main" id="{3C8D00E6-EB31-6974-4942-E024CF1CA8A6}"/>
              </a:ext>
            </a:extLst>
          </p:cNvPr>
          <p:cNvSpPr>
            <a:spLocks noGrp="1"/>
          </p:cNvSpPr>
          <p:nvPr>
            <p:ph type="body" sz="quarter" idx="40"/>
          </p:nvPr>
        </p:nvSpPr>
        <p:spPr>
          <a:xfrm>
            <a:off x="714375" y="735288"/>
            <a:ext cx="10740748" cy="308712"/>
          </a:xfrm>
        </p:spPr>
        <p:txBody>
          <a:bodyPr>
            <a:normAutofit/>
          </a:bodyPr>
          <a:lstStyle/>
          <a:p>
            <a:r>
              <a:rPr lang="da-DK"/>
              <a:t>Opsamling og opfølgning i klyngen</a:t>
            </a:r>
          </a:p>
        </p:txBody>
      </p:sp>
      <p:sp>
        <p:nvSpPr>
          <p:cNvPr id="3" name="Tekstfelt 2">
            <a:extLst>
              <a:ext uri="{FF2B5EF4-FFF2-40B4-BE49-F238E27FC236}">
                <a16:creationId xmlns:a16="http://schemas.microsoft.com/office/drawing/2014/main" id="{6EACEC37-29C2-26D9-6C22-EDB1C324DC24}"/>
              </a:ext>
            </a:extLst>
          </p:cNvPr>
          <p:cNvSpPr txBox="1"/>
          <p:nvPr/>
        </p:nvSpPr>
        <p:spPr>
          <a:xfrm>
            <a:off x="1425272" y="2972131"/>
            <a:ext cx="777239"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a-DK" sz="20000">
                <a:sym typeface="Wingdings" panose="05000000000000000000" pitchFamily="2" charset="2"/>
              </a:rPr>
              <a:t></a:t>
            </a:r>
            <a:endParaRPr lang="da-DK" sz="20000"/>
          </a:p>
        </p:txBody>
      </p:sp>
    </p:spTree>
    <p:extLst>
      <p:ext uri="{BB962C8B-B14F-4D97-AF65-F5344CB8AC3E}">
        <p14:creationId xmlns:p14="http://schemas.microsoft.com/office/powerpoint/2010/main" val="386318079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C3667-1623-9920-12B8-155C29982907}"/>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223333E-85A1-FEC6-6360-8D95EBB79BBF}"/>
              </a:ext>
            </a:extLst>
          </p:cNvPr>
          <p:cNvSpPr>
            <a:spLocks noGrp="1"/>
          </p:cNvSpPr>
          <p:nvPr>
            <p:ph type="pic" idx="22"/>
          </p:nvPr>
        </p:nvSpPr>
        <p:spPr>
          <a:xfrm>
            <a:off x="5718175" y="728663"/>
            <a:ext cx="5742782" cy="5400675"/>
          </a:xfrm>
        </p:spPr>
        <p:txBody>
          <a:bodyPr/>
          <a:lstStyle/>
          <a:p>
            <a:endParaRPr lang="da-DK" noProof="0"/>
          </a:p>
        </p:txBody>
      </p:sp>
      <p:sp>
        <p:nvSpPr>
          <p:cNvPr id="3" name="Text Placeholder 2">
            <a:extLst>
              <a:ext uri="{FF2B5EF4-FFF2-40B4-BE49-F238E27FC236}">
                <a16:creationId xmlns:a16="http://schemas.microsoft.com/office/drawing/2014/main" id="{2FC3B3C9-A978-72F7-BD64-7F4FA36B3BC5}"/>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a:p>
        </p:txBody>
      </p:sp>
      <p:sp>
        <p:nvSpPr>
          <p:cNvPr id="4" name="Text Placeholder 3">
            <a:extLst>
              <a:ext uri="{FF2B5EF4-FFF2-40B4-BE49-F238E27FC236}">
                <a16:creationId xmlns:a16="http://schemas.microsoft.com/office/drawing/2014/main" id="{4AF2986B-72DD-44B6-C18B-4E3761DF1B09}"/>
              </a:ext>
            </a:extLst>
          </p:cNvPr>
          <p:cNvSpPr>
            <a:spLocks noGrp="1"/>
          </p:cNvSpPr>
          <p:nvPr>
            <p:ph type="body" sz="quarter" idx="4294967295"/>
          </p:nvPr>
        </p:nvSpPr>
        <p:spPr>
          <a:xfrm>
            <a:off x="714375" y="735288"/>
            <a:ext cx="4391905" cy="351674"/>
          </a:xfrm>
        </p:spPr>
        <p:txBody>
          <a:bodyPr>
            <a:normAutofit fontScale="55000" lnSpcReduction="20000"/>
          </a:bodyPr>
          <a:lstStyle/>
          <a:p>
            <a:endParaRPr lang="da-DK" noProof="0"/>
          </a:p>
        </p:txBody>
      </p:sp>
      <p:sp>
        <p:nvSpPr>
          <p:cNvPr id="5" name="Title 4">
            <a:extLst>
              <a:ext uri="{FF2B5EF4-FFF2-40B4-BE49-F238E27FC236}">
                <a16:creationId xmlns:a16="http://schemas.microsoft.com/office/drawing/2014/main" id="{0DF64F81-BC5C-063C-93E7-8CE715125D06}"/>
              </a:ext>
            </a:extLst>
          </p:cNvPr>
          <p:cNvSpPr>
            <a:spLocks noGrp="1"/>
          </p:cNvSpPr>
          <p:nvPr>
            <p:ph type="title"/>
          </p:nvPr>
        </p:nvSpPr>
        <p:spPr>
          <a:xfrm>
            <a:off x="720209" y="1235566"/>
            <a:ext cx="4386780" cy="584775"/>
          </a:xfrm>
        </p:spPr>
        <p:txBody>
          <a:bodyPr>
            <a:normAutofit fontScale="90000"/>
          </a:bodyPr>
          <a:lstStyle/>
          <a:p>
            <a:r>
              <a:rPr lang="da-DK"/>
              <a:t>Klyngepakkens f</a:t>
            </a:r>
            <a:r>
              <a:rPr lang="da-DK" noProof="0" err="1"/>
              <a:t>orløb</a:t>
            </a:r>
            <a:endParaRPr lang="da-DK" noProof="0"/>
          </a:p>
        </p:txBody>
      </p:sp>
      <p:sp>
        <p:nvSpPr>
          <p:cNvPr id="6" name="Text Placeholder 5">
            <a:extLst>
              <a:ext uri="{FF2B5EF4-FFF2-40B4-BE49-F238E27FC236}">
                <a16:creationId xmlns:a16="http://schemas.microsoft.com/office/drawing/2014/main" id="{F0F9FD8C-C24A-6C5E-7D0D-1157B1071302}"/>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a:p>
        </p:txBody>
      </p:sp>
      <p:sp>
        <p:nvSpPr>
          <p:cNvPr id="7" name="Text Placeholder 6">
            <a:extLst>
              <a:ext uri="{FF2B5EF4-FFF2-40B4-BE49-F238E27FC236}">
                <a16:creationId xmlns:a16="http://schemas.microsoft.com/office/drawing/2014/main" id="{A4703093-5D99-649A-84ED-002A1ACAEE46}"/>
              </a:ext>
            </a:extLst>
          </p:cNvPr>
          <p:cNvSpPr>
            <a:spLocks noGrp="1"/>
          </p:cNvSpPr>
          <p:nvPr>
            <p:ph type="body" sz="quarter" idx="4294967295"/>
          </p:nvPr>
        </p:nvSpPr>
        <p:spPr>
          <a:xfrm>
            <a:off x="720208" y="2912506"/>
            <a:ext cx="4385987" cy="2231340"/>
          </a:xfrm>
        </p:spPr>
        <p:txBody>
          <a:bodyPr/>
          <a:lstStyle/>
          <a:p>
            <a:pPr marL="0" indent="0">
              <a:buNone/>
            </a:pPr>
            <a:endParaRPr lang="da-DK" noProof="0"/>
          </a:p>
        </p:txBody>
      </p:sp>
      <p:sp>
        <p:nvSpPr>
          <p:cNvPr id="24" name="Line">
            <a:extLst>
              <a:ext uri="{FF2B5EF4-FFF2-40B4-BE49-F238E27FC236}">
                <a16:creationId xmlns:a16="http://schemas.microsoft.com/office/drawing/2014/main" id="{4898A482-2ACD-3B2E-362F-4DA0966D78ED}"/>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a:p>
        </p:txBody>
      </p:sp>
      <p:sp>
        <p:nvSpPr>
          <p:cNvPr id="25" name="Circle">
            <a:extLst>
              <a:ext uri="{FF2B5EF4-FFF2-40B4-BE49-F238E27FC236}">
                <a16:creationId xmlns:a16="http://schemas.microsoft.com/office/drawing/2014/main" id="{7BF6848A-A33B-9325-5358-9C1D1EE12676}"/>
              </a:ext>
            </a:extLst>
          </p:cNvPr>
          <p:cNvSpPr txBox="1">
            <a:spLocks/>
          </p:cNvSpPr>
          <p:nvPr/>
        </p:nvSpPr>
        <p:spPr>
          <a:xfrm>
            <a:off x="7089906" y="4691122"/>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7" name="Circle">
            <a:extLst>
              <a:ext uri="{FF2B5EF4-FFF2-40B4-BE49-F238E27FC236}">
                <a16:creationId xmlns:a16="http://schemas.microsoft.com/office/drawing/2014/main" id="{AF1609FB-9489-AAA5-A998-C433BDDADC90}"/>
              </a:ext>
            </a:extLst>
          </p:cNvPr>
          <p:cNvSpPr txBox="1">
            <a:spLocks/>
          </p:cNvSpPr>
          <p:nvPr/>
        </p:nvSpPr>
        <p:spPr>
          <a:xfrm>
            <a:off x="7089906" y="347225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9" name="Text Placeholder 14">
            <a:extLst>
              <a:ext uri="{FF2B5EF4-FFF2-40B4-BE49-F238E27FC236}">
                <a16:creationId xmlns:a16="http://schemas.microsoft.com/office/drawing/2014/main" id="{5937C6C0-6D60-714E-B4FA-6C59981A0E66}"/>
              </a:ext>
            </a:extLst>
          </p:cNvPr>
          <p:cNvSpPr txBox="1">
            <a:spLocks/>
          </p:cNvSpPr>
          <p:nvPr/>
        </p:nvSpPr>
        <p:spPr>
          <a:xfrm>
            <a:off x="7513372" y="996219"/>
            <a:ext cx="3668119" cy="2074363"/>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b="1" noProof="0"/>
              <a:t>Klyngemøde (2</a:t>
            </a:r>
            <a:r>
              <a:rPr lang="da-DK" sz="1600" b="1"/>
              <a:t>½</a:t>
            </a:r>
            <a:r>
              <a:rPr lang="da-DK" sz="1600" b="1" noProof="0"/>
              <a:t> time)</a:t>
            </a:r>
          </a:p>
          <a:p>
            <a:pPr marL="285750" indent="-285750" hangingPunct="1">
              <a:spcAft>
                <a:spcPts val="600"/>
              </a:spcAft>
              <a:buFont typeface="Arial" panose="020B0604020202020204" pitchFamily="34" charset="0"/>
              <a:buChar char="•"/>
            </a:pPr>
            <a:r>
              <a:rPr lang="da-DK" sz="1400"/>
              <a:t>Opdateret viden og redskaber målrettet patienter med demens</a:t>
            </a:r>
          </a:p>
          <a:p>
            <a:pPr marL="285750" indent="-285750" hangingPunct="1">
              <a:spcAft>
                <a:spcPts val="600"/>
              </a:spcAft>
              <a:buFont typeface="Arial" panose="020B0604020202020204" pitchFamily="34" charset="0"/>
              <a:buChar char="•"/>
            </a:pPr>
            <a:r>
              <a:rPr lang="da-DK" sz="1400" noProof="0"/>
              <a:t>Træk patientliste i egen lægepraksissystem</a:t>
            </a:r>
          </a:p>
          <a:p>
            <a:pPr marL="285750" indent="-285750" hangingPunct="1">
              <a:spcAft>
                <a:spcPts val="600"/>
              </a:spcAft>
              <a:buFont typeface="Arial" panose="020B0604020202020204" pitchFamily="34" charset="0"/>
              <a:buChar char="•"/>
            </a:pPr>
            <a:r>
              <a:rPr lang="da-DK" sz="1400" noProof="0"/>
              <a:t>Samarbejde og fælles sprog med kommunen</a:t>
            </a:r>
          </a:p>
        </p:txBody>
      </p:sp>
      <p:sp>
        <p:nvSpPr>
          <p:cNvPr id="30" name="Text Placeholder 14">
            <a:extLst>
              <a:ext uri="{FF2B5EF4-FFF2-40B4-BE49-F238E27FC236}">
                <a16:creationId xmlns:a16="http://schemas.microsoft.com/office/drawing/2014/main" id="{EC88732C-17EB-6877-9899-18A903089D36}"/>
              </a:ext>
            </a:extLst>
          </p:cNvPr>
          <p:cNvSpPr txBox="1">
            <a:spLocks/>
          </p:cNvSpPr>
          <p:nvPr/>
        </p:nvSpPr>
        <p:spPr>
          <a:xfrm>
            <a:off x="5973482" y="991307"/>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a:t>Del</a:t>
            </a:r>
            <a:r>
              <a:rPr lang="da-DK" sz="1800" b="1" noProof="0"/>
              <a:t> 1</a:t>
            </a:r>
          </a:p>
        </p:txBody>
      </p:sp>
      <p:sp>
        <p:nvSpPr>
          <p:cNvPr id="32" name="Text Placeholder 14">
            <a:extLst>
              <a:ext uri="{FF2B5EF4-FFF2-40B4-BE49-F238E27FC236}">
                <a16:creationId xmlns:a16="http://schemas.microsoft.com/office/drawing/2014/main" id="{B55710E4-F333-5017-0316-E036701AA530}"/>
              </a:ext>
            </a:extLst>
          </p:cNvPr>
          <p:cNvSpPr txBox="1">
            <a:spLocks/>
          </p:cNvSpPr>
          <p:nvPr/>
        </p:nvSpPr>
        <p:spPr>
          <a:xfrm>
            <a:off x="5973482" y="3335156"/>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a:t>Del</a:t>
            </a:r>
            <a:r>
              <a:rPr lang="da-DK" sz="1800" b="1" noProof="0"/>
              <a:t> 2</a:t>
            </a:r>
          </a:p>
        </p:txBody>
      </p:sp>
      <p:sp>
        <p:nvSpPr>
          <p:cNvPr id="34" name="Text Placeholder 14">
            <a:extLst>
              <a:ext uri="{FF2B5EF4-FFF2-40B4-BE49-F238E27FC236}">
                <a16:creationId xmlns:a16="http://schemas.microsoft.com/office/drawing/2014/main" id="{CB6CC87A-DECC-3B5B-0C56-0393DA9F8D5F}"/>
              </a:ext>
            </a:extLst>
          </p:cNvPr>
          <p:cNvSpPr txBox="1">
            <a:spLocks/>
          </p:cNvSpPr>
          <p:nvPr/>
        </p:nvSpPr>
        <p:spPr>
          <a:xfrm>
            <a:off x="5973482" y="4550167"/>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a:t>Del</a:t>
            </a:r>
            <a:r>
              <a:rPr lang="da-DK" sz="1800" b="1" noProof="0"/>
              <a:t> 3</a:t>
            </a:r>
          </a:p>
        </p:txBody>
      </p:sp>
      <p:sp>
        <p:nvSpPr>
          <p:cNvPr id="36" name="Text Placeholder 14">
            <a:extLst>
              <a:ext uri="{FF2B5EF4-FFF2-40B4-BE49-F238E27FC236}">
                <a16:creationId xmlns:a16="http://schemas.microsoft.com/office/drawing/2014/main" id="{423CD120-9392-1574-E8E0-EE080E25F889}"/>
              </a:ext>
            </a:extLst>
          </p:cNvPr>
          <p:cNvSpPr txBox="1">
            <a:spLocks/>
          </p:cNvSpPr>
          <p:nvPr/>
        </p:nvSpPr>
        <p:spPr>
          <a:xfrm>
            <a:off x="7513372" y="3335156"/>
            <a:ext cx="3668119" cy="1017671"/>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b="1" noProof="0"/>
              <a:t>Hjemme i praksis</a:t>
            </a:r>
          </a:p>
          <a:p>
            <a:pPr marL="285750" indent="-285750" hangingPunct="1">
              <a:spcAft>
                <a:spcPts val="600"/>
              </a:spcAft>
              <a:buFont typeface="Arial" panose="020B0604020202020204" pitchFamily="34" charset="0"/>
              <a:buChar char="•"/>
            </a:pPr>
            <a:r>
              <a:rPr lang="da-DK" sz="1400"/>
              <a:t>Gennemgang af patienter med demens i egen praksis, der får antipsykotika</a:t>
            </a:r>
            <a:endParaRPr lang="da-DK" sz="1400" noProof="0"/>
          </a:p>
        </p:txBody>
      </p:sp>
      <p:sp>
        <p:nvSpPr>
          <p:cNvPr id="38" name="Text Placeholder 14">
            <a:extLst>
              <a:ext uri="{FF2B5EF4-FFF2-40B4-BE49-F238E27FC236}">
                <a16:creationId xmlns:a16="http://schemas.microsoft.com/office/drawing/2014/main" id="{AE701484-0804-DD56-67D2-DCAA3B562941}"/>
              </a:ext>
            </a:extLst>
          </p:cNvPr>
          <p:cNvSpPr txBox="1">
            <a:spLocks/>
          </p:cNvSpPr>
          <p:nvPr/>
        </p:nvSpPr>
        <p:spPr>
          <a:xfrm>
            <a:off x="7513372" y="4550167"/>
            <a:ext cx="3668119" cy="1346433"/>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b="1"/>
              <a:t>Opfølgning i klyngen </a:t>
            </a:r>
            <a:r>
              <a:rPr lang="da-DK" sz="1600" b="1" noProof="0"/>
              <a:t>(</a:t>
            </a:r>
            <a:r>
              <a:rPr lang="da-DK" sz="1600" b="1"/>
              <a:t>½</a:t>
            </a:r>
            <a:r>
              <a:rPr lang="da-DK" sz="1600" b="1" noProof="0"/>
              <a:t> time)</a:t>
            </a:r>
          </a:p>
          <a:p>
            <a:pPr marL="285750" indent="-285750" hangingPunct="1">
              <a:spcAft>
                <a:spcPts val="600"/>
              </a:spcAft>
              <a:buFont typeface="Arial" panose="020B0604020202020204" pitchFamily="34" charset="0"/>
              <a:buChar char="•"/>
            </a:pPr>
            <a:r>
              <a:rPr lang="da-DK" sz="1400"/>
              <a:t>Hvordan er det gået med gennemgangen af jeres patienter</a:t>
            </a:r>
          </a:p>
          <a:p>
            <a:pPr marL="285750" indent="-285750" hangingPunct="1">
              <a:spcAft>
                <a:spcPts val="600"/>
              </a:spcAft>
              <a:buFont typeface="Arial" panose="020B0604020202020204" pitchFamily="34" charset="0"/>
              <a:buChar char="•"/>
            </a:pPr>
            <a:r>
              <a:rPr lang="da-DK" sz="1400" noProof="0"/>
              <a:t>Status på samarbejde med kommunen</a:t>
            </a:r>
          </a:p>
        </p:txBody>
      </p:sp>
      <p:sp>
        <p:nvSpPr>
          <p:cNvPr id="39" name="Circle">
            <a:extLst>
              <a:ext uri="{FF2B5EF4-FFF2-40B4-BE49-F238E27FC236}">
                <a16:creationId xmlns:a16="http://schemas.microsoft.com/office/drawing/2014/main" id="{5BC554DF-40E7-BE19-8EEE-FB9B2897D13B}"/>
              </a:ext>
            </a:extLst>
          </p:cNvPr>
          <p:cNvSpPr txBox="1">
            <a:spLocks/>
          </p:cNvSpPr>
          <p:nvPr/>
        </p:nvSpPr>
        <p:spPr>
          <a:xfrm>
            <a:off x="7089906" y="112567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Tree>
    <p:extLst>
      <p:ext uri="{BB962C8B-B14F-4D97-AF65-F5344CB8AC3E}">
        <p14:creationId xmlns:p14="http://schemas.microsoft.com/office/powerpoint/2010/main" val="368441223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93B6F81F-95AC-A044-8D2B-8DC56077D4F3}"/>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16191D3B-5075-9135-4047-8D9AF374C1FD}"/>
              </a:ext>
            </a:extLst>
          </p:cNvPr>
          <p:cNvSpPr>
            <a:spLocks noGrp="1"/>
          </p:cNvSpPr>
          <p:nvPr>
            <p:ph type="title"/>
          </p:nvPr>
        </p:nvSpPr>
        <p:spPr/>
        <p:txBody>
          <a:bodyPr>
            <a:noAutofit/>
          </a:bodyPr>
          <a:lstStyle/>
          <a:p>
            <a:r>
              <a:rPr lang="da-DK" sz="3000"/>
              <a:t>Tag guiden til </a:t>
            </a:r>
            <a:r>
              <a:rPr lang="da-DK" sz="3000" err="1"/>
              <a:t>best</a:t>
            </a:r>
            <a:r>
              <a:rPr lang="da-DK" sz="3000"/>
              <a:t> practice med hjem i praksis</a:t>
            </a:r>
          </a:p>
        </p:txBody>
      </p:sp>
      <p:sp>
        <p:nvSpPr>
          <p:cNvPr id="5" name="Pladsholder til tekst 4">
            <a:extLst>
              <a:ext uri="{FF2B5EF4-FFF2-40B4-BE49-F238E27FC236}">
                <a16:creationId xmlns:a16="http://schemas.microsoft.com/office/drawing/2014/main" id="{52CBE02F-21F0-4B1B-EFA9-09C67931FDB7}"/>
              </a:ext>
            </a:extLst>
          </p:cNvPr>
          <p:cNvSpPr>
            <a:spLocks noGrp="1"/>
          </p:cNvSpPr>
          <p:nvPr>
            <p:ph type="body" sz="quarter" idx="30"/>
          </p:nvPr>
        </p:nvSpPr>
        <p:spPr/>
        <p:txBody>
          <a:bodyPr/>
          <a:lstStyle/>
          <a:p>
            <a:r>
              <a:rPr lang="da-DK"/>
              <a:t>Opsamling og opfølgning i klyngen</a:t>
            </a:r>
          </a:p>
        </p:txBody>
      </p:sp>
      <p:sp>
        <p:nvSpPr>
          <p:cNvPr id="6" name="Pladsholder til tekst 5">
            <a:extLst>
              <a:ext uri="{FF2B5EF4-FFF2-40B4-BE49-F238E27FC236}">
                <a16:creationId xmlns:a16="http://schemas.microsoft.com/office/drawing/2014/main" id="{B427D93A-B42F-3D61-CD46-6F7EDAFCEF68}"/>
              </a:ext>
            </a:extLst>
          </p:cNvPr>
          <p:cNvSpPr>
            <a:spLocks noGrp="1"/>
          </p:cNvSpPr>
          <p:nvPr>
            <p:ph type="body" sz="quarter" idx="41"/>
          </p:nvPr>
        </p:nvSpPr>
        <p:spPr>
          <a:xfrm>
            <a:off x="720208" y="2498103"/>
            <a:ext cx="4492815" cy="2828041"/>
          </a:xfrm>
        </p:spPr>
        <p:txBody>
          <a:bodyPr>
            <a:normAutofit/>
          </a:bodyPr>
          <a:lstStyle/>
          <a:p>
            <a:r>
              <a:rPr lang="da-DK" sz="1500" b="1"/>
              <a:t>Gør brug af de praksisnære redskaber og relevante QR-koder i implementeringsarbejdet:</a:t>
            </a:r>
          </a:p>
          <a:p>
            <a:pPr marL="285750" indent="-285750">
              <a:buFont typeface="Arial" panose="020B0604020202020204" pitchFamily="34" charset="0"/>
              <a:buChar char="•"/>
            </a:pPr>
            <a:r>
              <a:rPr lang="da-DK" sz="1400">
                <a:solidFill>
                  <a:schemeClr val="tx1"/>
                </a:solidFill>
              </a:rPr>
              <a:t>QR-koder til praksispakke og patientliste (side 1)</a:t>
            </a:r>
          </a:p>
          <a:p>
            <a:pPr marL="285750" indent="-285750">
              <a:buFont typeface="Arial" panose="020B0604020202020204" pitchFamily="34" charset="0"/>
              <a:buChar char="•"/>
            </a:pPr>
            <a:r>
              <a:rPr lang="da-DK" sz="1400"/>
              <a:t>Afklaring af indikation (side 2)</a:t>
            </a:r>
          </a:p>
          <a:p>
            <a:pPr marL="285750" indent="-285750">
              <a:buFont typeface="Arial" panose="020B0604020202020204" pitchFamily="34" charset="0"/>
              <a:buChar char="•"/>
            </a:pPr>
            <a:r>
              <a:rPr lang="da-DK" sz="1400"/>
              <a:t>Forslag til medicinsk behandling (side 3)</a:t>
            </a:r>
          </a:p>
          <a:p>
            <a:pPr marL="285750" indent="-285750">
              <a:buFont typeface="Arial" panose="020B0604020202020204" pitchFamily="34" charset="0"/>
              <a:buChar char="•"/>
            </a:pPr>
            <a:r>
              <a:rPr lang="da-DK" sz="1400"/>
              <a:t>Inspiration til samarbejdet med kommunen med forslag til rollefordeling (side 4)</a:t>
            </a:r>
          </a:p>
          <a:p>
            <a:endParaRPr lang="da-DK"/>
          </a:p>
        </p:txBody>
      </p:sp>
      <p:sp>
        <p:nvSpPr>
          <p:cNvPr id="7" name="Pladsholder til tekst 6">
            <a:extLst>
              <a:ext uri="{FF2B5EF4-FFF2-40B4-BE49-F238E27FC236}">
                <a16:creationId xmlns:a16="http://schemas.microsoft.com/office/drawing/2014/main" id="{00704AAF-4247-8E54-54A3-9BF49B2DA285}"/>
              </a:ext>
            </a:extLst>
          </p:cNvPr>
          <p:cNvSpPr>
            <a:spLocks noGrp="1"/>
          </p:cNvSpPr>
          <p:nvPr>
            <p:ph type="body" sz="quarter" idx="39"/>
          </p:nvPr>
        </p:nvSpPr>
        <p:spPr/>
        <p:txBody>
          <a:bodyPr/>
          <a:lstStyle/>
          <a:p>
            <a:endParaRPr lang="da-DK"/>
          </a:p>
        </p:txBody>
      </p:sp>
      <p:pic>
        <p:nvPicPr>
          <p:cNvPr id="8" name="Pladsholder til billede 19" descr="Et billede, der indeholder tekst, skærmbillede, Font/skrifttype, Tryk&#10;&#10;Indhold genereret af kunstig intelligens kan være forkert.">
            <a:extLst>
              <a:ext uri="{FF2B5EF4-FFF2-40B4-BE49-F238E27FC236}">
                <a16:creationId xmlns:a16="http://schemas.microsoft.com/office/drawing/2014/main" id="{8B96DDFB-C388-0D1F-7344-EB44E6873634}"/>
              </a:ext>
            </a:extLst>
          </p:cNvPr>
          <p:cNvPicPr>
            <a:picLocks noChangeAspect="1"/>
          </p:cNvPicPr>
          <p:nvPr/>
        </p:nvPicPr>
        <p:blipFill>
          <a:blip r:embed="rId3">
            <a:extLst>
              <a:ext uri="{28A0092B-C50C-407E-A947-70E740481C1C}">
                <a14:useLocalDpi xmlns:a14="http://schemas.microsoft.com/office/drawing/2010/main" val="0"/>
              </a:ext>
            </a:extLst>
          </a:blip>
          <a:srcRect t="784" b="784"/>
          <a:stretch>
            <a:fillRect/>
          </a:stretch>
        </p:blipFill>
        <p:spPr>
          <a:xfrm>
            <a:off x="6978979" y="746625"/>
            <a:ext cx="3835007" cy="5374283"/>
          </a:xfrm>
          <a:prstGeom prst="roundRect">
            <a:avLst>
              <a:gd name="adj" fmla="val 1444"/>
            </a:avLst>
          </a:prstGeom>
          <a:solidFill>
            <a:srgbClr val="F3F5F7"/>
          </a:solidFill>
        </p:spPr>
      </p:pic>
    </p:spTree>
    <p:extLst>
      <p:ext uri="{BB962C8B-B14F-4D97-AF65-F5344CB8AC3E}">
        <p14:creationId xmlns:p14="http://schemas.microsoft.com/office/powerpoint/2010/main" val="258139110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6A0DC32-CCD5-E31A-1ED0-EDF5614C86C8}"/>
              </a:ext>
            </a:extLst>
          </p:cNvPr>
          <p:cNvSpPr>
            <a:spLocks noGrp="1"/>
          </p:cNvSpPr>
          <p:nvPr>
            <p:ph type="body" sz="quarter" idx="40"/>
          </p:nvPr>
        </p:nvSpPr>
        <p:spPr/>
        <p:txBody>
          <a:bodyPr/>
          <a:lstStyle/>
          <a:p>
            <a:r>
              <a:rPr lang="da-DK"/>
              <a:t>Opsamling og opfølgning i klyngen</a:t>
            </a:r>
          </a:p>
        </p:txBody>
      </p:sp>
      <p:sp>
        <p:nvSpPr>
          <p:cNvPr id="3" name="Titel 2">
            <a:extLst>
              <a:ext uri="{FF2B5EF4-FFF2-40B4-BE49-F238E27FC236}">
                <a16:creationId xmlns:a16="http://schemas.microsoft.com/office/drawing/2014/main" id="{D571BAFB-9B16-60EF-CEBF-4FEADF744078}"/>
              </a:ext>
            </a:extLst>
          </p:cNvPr>
          <p:cNvSpPr>
            <a:spLocks noGrp="1"/>
          </p:cNvSpPr>
          <p:nvPr>
            <p:ph type="title"/>
          </p:nvPr>
        </p:nvSpPr>
        <p:spPr/>
        <p:txBody>
          <a:bodyPr/>
          <a:lstStyle/>
          <a:p>
            <a:r>
              <a:rPr lang="da-DK"/>
              <a:t>Læge- og klinikmoduler </a:t>
            </a:r>
          </a:p>
        </p:txBody>
      </p:sp>
      <p:sp>
        <p:nvSpPr>
          <p:cNvPr id="4" name="Pladsholder til tekst 3">
            <a:extLst>
              <a:ext uri="{FF2B5EF4-FFF2-40B4-BE49-F238E27FC236}">
                <a16:creationId xmlns:a16="http://schemas.microsoft.com/office/drawing/2014/main" id="{BC7D4719-1261-516F-96C4-E5D77A99DF1F}"/>
              </a:ext>
            </a:extLst>
          </p:cNvPr>
          <p:cNvSpPr>
            <a:spLocks noGrp="1"/>
          </p:cNvSpPr>
          <p:nvPr>
            <p:ph type="body" sz="quarter" idx="37"/>
          </p:nvPr>
        </p:nvSpPr>
        <p:spPr>
          <a:xfrm>
            <a:off x="893731" y="2329541"/>
            <a:ext cx="3174957" cy="1384995"/>
          </a:xfrm>
        </p:spPr>
        <p:txBody>
          <a:bodyPr/>
          <a:lstStyle/>
          <a:p>
            <a:r>
              <a:rPr lang="da-DK"/>
              <a:t>Systematisk efteruddannelse om demens</a:t>
            </a:r>
          </a:p>
        </p:txBody>
      </p:sp>
      <p:sp>
        <p:nvSpPr>
          <p:cNvPr id="5" name="Pladsholder til tekst 4">
            <a:extLst>
              <a:ext uri="{FF2B5EF4-FFF2-40B4-BE49-F238E27FC236}">
                <a16:creationId xmlns:a16="http://schemas.microsoft.com/office/drawing/2014/main" id="{5B59F9FC-C954-5B56-F286-15A0BA6E699E}"/>
              </a:ext>
            </a:extLst>
          </p:cNvPr>
          <p:cNvSpPr>
            <a:spLocks noGrp="1"/>
          </p:cNvSpPr>
          <p:nvPr>
            <p:ph type="body" sz="quarter" idx="38"/>
          </p:nvPr>
        </p:nvSpPr>
        <p:spPr>
          <a:xfrm>
            <a:off x="892937" y="3283647"/>
            <a:ext cx="3175480" cy="2681060"/>
          </a:xfrm>
        </p:spPr>
        <p:txBody>
          <a:bodyPr>
            <a:normAutofit fontScale="62500" lnSpcReduction="20000"/>
          </a:bodyPr>
          <a:lstStyle/>
          <a:p>
            <a:endParaRPr lang="da-DK" sz="1200"/>
          </a:p>
          <a:p>
            <a:endParaRPr lang="da-DK" sz="1200"/>
          </a:p>
          <a:p>
            <a:r>
              <a:rPr lang="da-DK" sz="1900"/>
              <a:t>PLO-E har i tæt samarbejde med førende kliniske eksperter på demensområdet udarbejdet to systematiske moduler om demens. </a:t>
            </a:r>
          </a:p>
          <a:p>
            <a:r>
              <a:rPr lang="da-DK" sz="1900"/>
              <a:t>Det ene er et systematisk lægemodul henvendt DGE-gruppen, og det andet er et  systematisk klinikmodul (SKGE).</a:t>
            </a:r>
          </a:p>
          <a:p>
            <a:r>
              <a:rPr lang="da-DK" sz="1900"/>
              <a:t>Begge moduler kan bestilles inde på     PLO-E’s hjemmeside. Det systematiske lægemodul forventet tilgængeligt fra oktober 2025, det systematiske klinikmodul forventes færdigt i starten af 2026.</a:t>
            </a:r>
            <a:endParaRPr lang="da-DK"/>
          </a:p>
        </p:txBody>
      </p:sp>
      <p:sp>
        <p:nvSpPr>
          <p:cNvPr id="6" name="Pladsholder til tekst 5">
            <a:extLst>
              <a:ext uri="{FF2B5EF4-FFF2-40B4-BE49-F238E27FC236}">
                <a16:creationId xmlns:a16="http://schemas.microsoft.com/office/drawing/2014/main" id="{B9AA1D07-7730-06C0-F17B-0FD4644146EA}"/>
              </a:ext>
            </a:extLst>
          </p:cNvPr>
          <p:cNvSpPr>
            <a:spLocks noGrp="1"/>
          </p:cNvSpPr>
          <p:nvPr>
            <p:ph type="body" sz="quarter" idx="41"/>
          </p:nvPr>
        </p:nvSpPr>
        <p:spPr>
          <a:xfrm>
            <a:off x="4390324" y="2329540"/>
            <a:ext cx="3895035" cy="1384995"/>
          </a:xfrm>
        </p:spPr>
        <p:txBody>
          <a:bodyPr/>
          <a:lstStyle/>
          <a:p>
            <a:r>
              <a:rPr lang="da-DK"/>
              <a:t>Systematisk lægemodul         (DGE)*</a:t>
            </a:r>
          </a:p>
        </p:txBody>
      </p:sp>
      <p:sp>
        <p:nvSpPr>
          <p:cNvPr id="8" name="Pladsholder til tekst 7">
            <a:extLst>
              <a:ext uri="{FF2B5EF4-FFF2-40B4-BE49-F238E27FC236}">
                <a16:creationId xmlns:a16="http://schemas.microsoft.com/office/drawing/2014/main" id="{69E393A2-5696-2886-0CED-526E0E210867}"/>
              </a:ext>
            </a:extLst>
          </p:cNvPr>
          <p:cNvSpPr>
            <a:spLocks noGrp="1"/>
          </p:cNvSpPr>
          <p:nvPr>
            <p:ph type="body" sz="quarter" idx="43"/>
          </p:nvPr>
        </p:nvSpPr>
        <p:spPr>
          <a:xfrm>
            <a:off x="8154542" y="2329540"/>
            <a:ext cx="3174957" cy="4185761"/>
          </a:xfrm>
        </p:spPr>
        <p:txBody>
          <a:bodyPr/>
          <a:lstStyle/>
          <a:p>
            <a:r>
              <a:rPr lang="da-DK"/>
              <a:t>Systematisk klinikmodul (SKGE) </a:t>
            </a:r>
          </a:p>
          <a:p>
            <a:endParaRPr lang="da-DK"/>
          </a:p>
          <a:p>
            <a:pPr algn="ctr"/>
            <a:endParaRPr lang="da-DK"/>
          </a:p>
          <a:p>
            <a:pPr algn="ctr"/>
            <a:endParaRPr lang="da-DK"/>
          </a:p>
          <a:p>
            <a:pPr algn="ctr"/>
            <a:r>
              <a:rPr lang="da-DK" sz="1000" b="0" i="1"/>
              <a:t>Kan bestilles i starten af 2026</a:t>
            </a:r>
          </a:p>
          <a:p>
            <a:endParaRPr lang="da-DK"/>
          </a:p>
        </p:txBody>
      </p:sp>
      <p:pic>
        <p:nvPicPr>
          <p:cNvPr id="10" name="Billede 9">
            <a:extLst>
              <a:ext uri="{FF2B5EF4-FFF2-40B4-BE49-F238E27FC236}">
                <a16:creationId xmlns:a16="http://schemas.microsoft.com/office/drawing/2014/main" id="{1AB28FC6-5F4E-4507-90C7-CC259078F834}"/>
              </a:ext>
            </a:extLst>
          </p:cNvPr>
          <p:cNvPicPr>
            <a:picLocks noChangeAspect="1"/>
          </p:cNvPicPr>
          <p:nvPr/>
        </p:nvPicPr>
        <p:blipFill>
          <a:blip r:embed="rId3"/>
          <a:stretch>
            <a:fillRect/>
          </a:stretch>
        </p:blipFill>
        <p:spPr>
          <a:xfrm>
            <a:off x="7348861" y="735289"/>
            <a:ext cx="4104895" cy="1310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pic>
        <p:nvPicPr>
          <p:cNvPr id="14" name="Billede 13" descr="Et billede, der indeholder tegning, skitse, mønster, kunst&#10;&#10;AI-genereret indhold kan være ukorrekt.">
            <a:extLst>
              <a:ext uri="{FF2B5EF4-FFF2-40B4-BE49-F238E27FC236}">
                <a16:creationId xmlns:a16="http://schemas.microsoft.com/office/drawing/2014/main" id="{9B6453F9-9D29-1994-D5A6-2DEFBDB93482}"/>
              </a:ext>
            </a:extLst>
          </p:cNvPr>
          <p:cNvPicPr>
            <a:picLocks noChangeAspect="1"/>
          </p:cNvPicPr>
          <p:nvPr/>
        </p:nvPicPr>
        <p:blipFill>
          <a:blip r:embed="rId4">
            <a:extLst>
              <a:ext uri="{28A0092B-C50C-407E-A947-70E740481C1C}">
                <a14:useLocalDpi xmlns:a14="http://schemas.microsoft.com/office/drawing/2010/main" val="0"/>
              </a:ext>
            </a:extLst>
          </a:blip>
          <a:srcRect l="36828" t="32399" r="36741" b="31483"/>
          <a:stretch>
            <a:fillRect/>
          </a:stretch>
        </p:blipFill>
        <p:spPr>
          <a:xfrm>
            <a:off x="5176662" y="3813878"/>
            <a:ext cx="1678231" cy="1620597"/>
          </a:xfrm>
          <a:prstGeom prst="rect">
            <a:avLst/>
          </a:prstGeom>
          <a:ln>
            <a:noFill/>
          </a:ln>
          <a:effectLst>
            <a:outerShdw blurRad="292100" dist="139700" dir="2700000" algn="tl" rotWithShape="0">
              <a:srgbClr val="333333">
                <a:alpha val="65000"/>
              </a:srgbClr>
            </a:outerShdw>
          </a:effectLst>
        </p:spPr>
      </p:pic>
      <p:pic>
        <p:nvPicPr>
          <p:cNvPr id="16" name="Billede 15" descr="Et billede, der indeholder tegning, skitse, hvid, mønster&#10;&#10;AI-genereret indhold kan være ukorrekt.">
            <a:extLst>
              <a:ext uri="{FF2B5EF4-FFF2-40B4-BE49-F238E27FC236}">
                <a16:creationId xmlns:a16="http://schemas.microsoft.com/office/drawing/2014/main" id="{F8F8095A-F54D-90F3-0055-9DF9FEB182AA}"/>
              </a:ext>
            </a:extLst>
          </p:cNvPr>
          <p:cNvPicPr>
            <a:picLocks noChangeAspect="1"/>
          </p:cNvPicPr>
          <p:nvPr/>
        </p:nvPicPr>
        <p:blipFill>
          <a:blip r:embed="rId5">
            <a:extLst>
              <a:ext uri="{28A0092B-C50C-407E-A947-70E740481C1C}">
                <a14:useLocalDpi xmlns:a14="http://schemas.microsoft.com/office/drawing/2010/main" val="0"/>
              </a:ext>
            </a:extLst>
          </a:blip>
          <a:srcRect l="38122" t="33132" r="38168" b="33316"/>
          <a:stretch>
            <a:fillRect/>
          </a:stretch>
        </p:blipFill>
        <p:spPr>
          <a:xfrm>
            <a:off x="8945831" y="3868423"/>
            <a:ext cx="1592378" cy="1592378"/>
          </a:xfrm>
          <a:prstGeom prst="rect">
            <a:avLst/>
          </a:prstGeom>
          <a:ln>
            <a:noFill/>
          </a:ln>
          <a:effectLst>
            <a:outerShdw blurRad="292100" dist="139700" dir="2700000" algn="tl" rotWithShape="0">
              <a:srgbClr val="333333">
                <a:alpha val="65000"/>
              </a:srgbClr>
            </a:outerShdw>
          </a:effectLst>
        </p:spPr>
      </p:pic>
      <p:sp>
        <p:nvSpPr>
          <p:cNvPr id="9" name="Tekstfelt 8">
            <a:extLst>
              <a:ext uri="{FF2B5EF4-FFF2-40B4-BE49-F238E27FC236}">
                <a16:creationId xmlns:a16="http://schemas.microsoft.com/office/drawing/2014/main" id="{D82EE262-E292-80E6-7D79-17883C80B661}"/>
              </a:ext>
            </a:extLst>
          </p:cNvPr>
          <p:cNvSpPr txBox="1"/>
          <p:nvPr/>
        </p:nvSpPr>
        <p:spPr>
          <a:xfrm>
            <a:off x="4731026" y="5533818"/>
            <a:ext cx="2729948"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da-DK" sz="1000" i="1">
                <a:solidFill>
                  <a:srgbClr val="FFFFFF"/>
                </a:solidFill>
                <a:latin typeface="Arial" panose="020B0604020202020204" pitchFamily="34" charset="0"/>
                <a:cs typeface="Arial" panose="020B0604020202020204" pitchFamily="34" charset="0"/>
              </a:rPr>
              <a:t>*Dette lægemodul adskiller sig fra andre systematiske lægemoduler ved blandt andet ikke at indeholde videosekvenser</a:t>
            </a:r>
          </a:p>
        </p:txBody>
      </p:sp>
    </p:spTree>
    <p:extLst>
      <p:ext uri="{BB962C8B-B14F-4D97-AF65-F5344CB8AC3E}">
        <p14:creationId xmlns:p14="http://schemas.microsoft.com/office/powerpoint/2010/main" val="89405575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66E58C8-7313-E342-1447-C4877AB21A95}"/>
              </a:ext>
            </a:extLst>
          </p:cNvPr>
          <p:cNvSpPr>
            <a:spLocks noGrp="1"/>
          </p:cNvSpPr>
          <p:nvPr>
            <p:ph type="title"/>
          </p:nvPr>
        </p:nvSpPr>
        <p:spPr/>
        <p:txBody>
          <a:bodyPr>
            <a:normAutofit/>
          </a:bodyPr>
          <a:lstStyle/>
          <a:p>
            <a:r>
              <a:rPr lang="da-DK"/>
              <a:t>Referencer og tak til</a:t>
            </a:r>
          </a:p>
        </p:txBody>
      </p:sp>
      <p:sp>
        <p:nvSpPr>
          <p:cNvPr id="4" name="Pladsholder til tekst 3">
            <a:extLst>
              <a:ext uri="{FF2B5EF4-FFF2-40B4-BE49-F238E27FC236}">
                <a16:creationId xmlns:a16="http://schemas.microsoft.com/office/drawing/2014/main" id="{18E260B1-9323-930A-0C5C-E9D175FBE1C5}"/>
              </a:ext>
            </a:extLst>
          </p:cNvPr>
          <p:cNvSpPr>
            <a:spLocks noGrp="1"/>
          </p:cNvSpPr>
          <p:nvPr>
            <p:ph type="body" sz="quarter" idx="37"/>
          </p:nvPr>
        </p:nvSpPr>
        <p:spPr/>
        <p:txBody>
          <a:bodyPr/>
          <a:lstStyle/>
          <a:p>
            <a:r>
              <a:rPr lang="da-DK"/>
              <a:t>Referencer</a:t>
            </a:r>
          </a:p>
        </p:txBody>
      </p:sp>
      <p:sp>
        <p:nvSpPr>
          <p:cNvPr id="6" name="Pladsholder til tekst 5">
            <a:extLst>
              <a:ext uri="{FF2B5EF4-FFF2-40B4-BE49-F238E27FC236}">
                <a16:creationId xmlns:a16="http://schemas.microsoft.com/office/drawing/2014/main" id="{58FE90A9-6D58-4DD7-3356-762532839FC9}"/>
              </a:ext>
            </a:extLst>
          </p:cNvPr>
          <p:cNvSpPr>
            <a:spLocks noGrp="1"/>
          </p:cNvSpPr>
          <p:nvPr>
            <p:ph type="body" sz="quarter" idx="40"/>
          </p:nvPr>
        </p:nvSpPr>
        <p:spPr/>
        <p:txBody>
          <a:bodyPr/>
          <a:lstStyle/>
          <a:p>
            <a:r>
              <a:rPr lang="da-DK"/>
              <a:t>Tak til: </a:t>
            </a:r>
          </a:p>
        </p:txBody>
      </p:sp>
      <p:sp>
        <p:nvSpPr>
          <p:cNvPr id="7" name="Pladsholder til tekst 6">
            <a:extLst>
              <a:ext uri="{FF2B5EF4-FFF2-40B4-BE49-F238E27FC236}">
                <a16:creationId xmlns:a16="http://schemas.microsoft.com/office/drawing/2014/main" id="{3F8FC376-AF78-AC83-F8B5-4B0588E0AA27}"/>
              </a:ext>
            </a:extLst>
          </p:cNvPr>
          <p:cNvSpPr>
            <a:spLocks noGrp="1"/>
          </p:cNvSpPr>
          <p:nvPr>
            <p:ph type="body" sz="quarter" idx="41"/>
          </p:nvPr>
        </p:nvSpPr>
        <p:spPr>
          <a:xfrm>
            <a:off x="6479069" y="2838208"/>
            <a:ext cx="4819201" cy="2625800"/>
          </a:xfrm>
        </p:spPr>
        <p:txBody>
          <a:bodyPr vert="horz" lIns="91440" tIns="45720" rIns="91440" bIns="45720" rtlCol="0" anchor="t">
            <a:normAutofit/>
          </a:bodyPr>
          <a:lstStyle/>
          <a:p>
            <a:pPr marL="285750" indent="-285750">
              <a:buFont typeface="Arial" panose="020B0604020202020204" pitchFamily="34" charset="0"/>
              <a:buChar char="•"/>
            </a:pPr>
            <a:r>
              <a:rPr lang="da-DK">
                <a:latin typeface="Arial"/>
                <a:cs typeface="Arial"/>
              </a:rPr>
              <a:t>Den kliniske ekspertgruppe bestående af alment praktiserende læger, en demenskoordinator, en ældrepsykiater og en plejehjemsleder for bidrag til udvikling af klyngepakken.</a:t>
            </a:r>
            <a:endParaRPr lang="da-DK"/>
          </a:p>
          <a:p>
            <a:pPr marL="285750" indent="-285750">
              <a:buFont typeface="Arial" panose="020B0604020202020204" pitchFamily="34" charset="0"/>
              <a:buChar char="•"/>
            </a:pPr>
            <a:r>
              <a:rPr lang="da-DK">
                <a:latin typeface="Arial"/>
                <a:cs typeface="Arial"/>
              </a:rPr>
              <a:t>DSAM-repræsentant, Pernille </a:t>
            </a:r>
            <a:r>
              <a:rPr lang="da-DK" err="1">
                <a:latin typeface="Arial"/>
                <a:cs typeface="Arial"/>
              </a:rPr>
              <a:t>Hølmkjær</a:t>
            </a:r>
            <a:r>
              <a:rPr lang="da-DK">
                <a:latin typeface="Arial"/>
                <a:cs typeface="Arial"/>
              </a:rPr>
              <a:t>, og forsker og praktiserende læge, Thomas </a:t>
            </a:r>
            <a:r>
              <a:rPr lang="da-DK" err="1">
                <a:latin typeface="Arial"/>
                <a:cs typeface="Arial"/>
              </a:rPr>
              <a:t>Gorlén</a:t>
            </a:r>
            <a:r>
              <a:rPr lang="da-DK">
                <a:latin typeface="Arial"/>
                <a:cs typeface="Arial"/>
              </a:rPr>
              <a:t>, for kvalitetssikring af indholdet.</a:t>
            </a:r>
            <a:endParaRPr lang="da-DK"/>
          </a:p>
        </p:txBody>
      </p:sp>
      <p:sp>
        <p:nvSpPr>
          <p:cNvPr id="10" name="Pladsholder til tekst 9">
            <a:extLst>
              <a:ext uri="{FF2B5EF4-FFF2-40B4-BE49-F238E27FC236}">
                <a16:creationId xmlns:a16="http://schemas.microsoft.com/office/drawing/2014/main" id="{A226CE6A-6B53-8E2D-EA97-39BC9E4FD831}"/>
              </a:ext>
            </a:extLst>
          </p:cNvPr>
          <p:cNvSpPr>
            <a:spLocks noGrp="1"/>
          </p:cNvSpPr>
          <p:nvPr>
            <p:ph type="body" sz="quarter" idx="38"/>
          </p:nvPr>
        </p:nvSpPr>
        <p:spPr>
          <a:xfrm>
            <a:off x="892936" y="2838207"/>
            <a:ext cx="4819201" cy="3134467"/>
          </a:xfrm>
        </p:spPr>
        <p:txBody>
          <a:bodyPr>
            <a:noAutofit/>
          </a:bodyPr>
          <a:lstStyle/>
          <a:p>
            <a:r>
              <a:rPr lang="da-DK">
                <a:latin typeface="Arial"/>
                <a:cs typeface="Arial"/>
              </a:rPr>
              <a:t>Klyngepakken er udarbejdet i samarbejde med Nationalt Videnscenter for Demens og afspejler den nyeste evidens og </a:t>
            </a:r>
            <a:r>
              <a:rPr lang="da-DK" err="1">
                <a:latin typeface="Arial"/>
                <a:cs typeface="Arial"/>
              </a:rPr>
              <a:t>best</a:t>
            </a:r>
            <a:r>
              <a:rPr lang="da-DK">
                <a:latin typeface="Arial"/>
                <a:cs typeface="Arial"/>
              </a:rPr>
              <a:t> practice på området. </a:t>
            </a:r>
          </a:p>
          <a:p>
            <a:r>
              <a:rPr lang="da-DK">
                <a:latin typeface="Arial"/>
                <a:cs typeface="Arial"/>
              </a:rPr>
              <a:t>Slideshowet og klyngepakkens baggrundsdokument med referencer til artikler og publikationer findes på:</a:t>
            </a:r>
          </a:p>
          <a:p>
            <a:r>
              <a:rPr lang="da-DK" b="1">
                <a:hlinkClick r:id="rId4">
                  <a:extLst>
                    <a:ext uri="{A12FA001-AC4F-418D-AE19-62706E023703}">
                      <ahyp:hlinkClr xmlns:ahyp="http://schemas.microsoft.com/office/drawing/2018/hyperlinkcolor" val="tx"/>
                    </a:ext>
                  </a:extLst>
                </a:hlinkClick>
              </a:rPr>
              <a:t>www.kiap.dk/klyngepakker/</a:t>
            </a:r>
            <a:br>
              <a:rPr lang="da-DK" b="1">
                <a:hlinkClick r:id="rId4">
                  <a:extLst>
                    <a:ext uri="{A12FA001-AC4F-418D-AE19-62706E023703}">
                      <ahyp:hlinkClr xmlns:ahyp="http://schemas.microsoft.com/office/drawing/2018/hyperlinkcolor" val="tx"/>
                    </a:ext>
                  </a:extLst>
                </a:hlinkClick>
              </a:rPr>
            </a:br>
            <a:r>
              <a:rPr lang="da-DK" b="1" err="1">
                <a:hlinkClick r:id="rId4">
                  <a:extLst>
                    <a:ext uri="{A12FA001-AC4F-418D-AE19-62706E023703}">
                      <ahyp:hlinkClr xmlns:ahyp="http://schemas.microsoft.com/office/drawing/2018/hyperlinkcolor" val="tx"/>
                    </a:ext>
                  </a:extLst>
                </a:hlinkClick>
              </a:rPr>
              <a:t>demensogantipsykotika</a:t>
            </a:r>
            <a:r>
              <a:rPr lang="da-DK" b="1"/>
              <a:t>    </a:t>
            </a:r>
          </a:p>
        </p:txBody>
      </p:sp>
      <p:pic>
        <p:nvPicPr>
          <p:cNvPr id="13" name="Billede 12" descr="Et billede, der indeholder mønster, pixel&#10;&#10;AI-genereret indhold kan være ukorrekt.">
            <a:extLst>
              <a:ext uri="{FF2B5EF4-FFF2-40B4-BE49-F238E27FC236}">
                <a16:creationId xmlns:a16="http://schemas.microsoft.com/office/drawing/2014/main" id="{DE603C76-D90C-8928-9610-07D0F33F4D32}"/>
              </a:ext>
            </a:extLst>
          </p:cNvPr>
          <p:cNvPicPr>
            <a:picLocks noChangeAspect="1"/>
          </p:cNvPicPr>
          <p:nvPr/>
        </p:nvPicPr>
        <p:blipFill>
          <a:blip r:embed="rId5">
            <a:extLst>
              <a:ext uri="{28A0092B-C50C-407E-A947-70E740481C1C}">
                <a14:useLocalDpi xmlns:a14="http://schemas.microsoft.com/office/drawing/2010/main" val="0"/>
              </a:ext>
            </a:extLst>
          </a:blip>
          <a:srcRect l="6223" t="5906" r="4889" b="3569"/>
          <a:stretch>
            <a:fillRect/>
          </a:stretch>
        </p:blipFill>
        <p:spPr>
          <a:xfrm>
            <a:off x="4632592" y="4905829"/>
            <a:ext cx="1004800" cy="10233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950954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1F8F03D-B541-8CF8-8A0D-0C8BE55F8CDE}"/>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A7B51260-8B4E-2B00-9EBD-971FCC14EBD1}"/>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84B4600A-C0A6-A367-D044-3F2DFAD62AEA}"/>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CC1D6614-529C-E722-8F3B-9BE11CEE9021}"/>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2F7FB630-E968-D0B4-0705-EABC1101F3CD}"/>
              </a:ext>
            </a:extLst>
          </p:cNvPr>
          <p:cNvSpPr>
            <a:spLocks noGrp="1"/>
          </p:cNvSpPr>
          <p:nvPr>
            <p:ph type="body" sz="quarter" idx="39"/>
          </p:nvPr>
        </p:nvSpPr>
        <p:spPr/>
        <p:txBody>
          <a:bodyPr/>
          <a:lstStyle/>
          <a:p>
            <a:r>
              <a:rPr lang="da-DK"/>
              <a:t>Besøg os på KiAP.dk</a:t>
            </a:r>
          </a:p>
        </p:txBody>
      </p:sp>
      <p:sp>
        <p:nvSpPr>
          <p:cNvPr id="7" name="Titel 6">
            <a:extLst>
              <a:ext uri="{FF2B5EF4-FFF2-40B4-BE49-F238E27FC236}">
                <a16:creationId xmlns:a16="http://schemas.microsoft.com/office/drawing/2014/main" id="{19FA7775-5897-B7F7-296A-3C301772D98B}"/>
              </a:ext>
            </a:extLst>
          </p:cNvPr>
          <p:cNvSpPr>
            <a:spLocks noGrp="1"/>
          </p:cNvSpPr>
          <p:nvPr>
            <p:ph type="title"/>
          </p:nvPr>
        </p:nvSpPr>
        <p:spPr/>
        <p:txBody>
          <a:bodyPr/>
          <a:lstStyle/>
          <a:p>
            <a:r>
              <a:rPr lang="da-DK"/>
              <a:t>Tak for i dag</a:t>
            </a:r>
          </a:p>
        </p:txBody>
      </p:sp>
    </p:spTree>
    <p:extLst>
      <p:ext uri="{BB962C8B-B14F-4D97-AF65-F5344CB8AC3E}">
        <p14:creationId xmlns:p14="http://schemas.microsoft.com/office/powerpoint/2010/main" val="215717023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A5EF-7978-DFC7-5480-4F7048F186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DDA80E-6F19-4B92-41E6-1696840E600B}"/>
              </a:ext>
            </a:extLst>
          </p:cNvPr>
          <p:cNvSpPr>
            <a:spLocks noGrp="1"/>
          </p:cNvSpPr>
          <p:nvPr>
            <p:ph type="title"/>
          </p:nvPr>
        </p:nvSpPr>
        <p:spPr>
          <a:xfrm>
            <a:off x="720208" y="1235566"/>
            <a:ext cx="10740748" cy="584775"/>
          </a:xfrm>
        </p:spPr>
        <p:txBody>
          <a:bodyPr/>
          <a:lstStyle/>
          <a:p>
            <a:r>
              <a:rPr lang="da-DK"/>
              <a:t>Præsentation af gæster fra kommunen</a:t>
            </a:r>
          </a:p>
        </p:txBody>
      </p:sp>
      <p:sp>
        <p:nvSpPr>
          <p:cNvPr id="2" name="Text Placeholder 1">
            <a:extLst>
              <a:ext uri="{FF2B5EF4-FFF2-40B4-BE49-F238E27FC236}">
                <a16:creationId xmlns:a16="http://schemas.microsoft.com/office/drawing/2014/main" id="{7C085928-9569-4E81-3CAE-3641AD1BB77D}"/>
              </a:ext>
            </a:extLst>
          </p:cNvPr>
          <p:cNvSpPr>
            <a:spLocks noGrp="1"/>
          </p:cNvSpPr>
          <p:nvPr>
            <p:ph type="body" sz="quarter" idx="4294967295"/>
          </p:nvPr>
        </p:nvSpPr>
        <p:spPr>
          <a:xfrm>
            <a:off x="721001" y="1882141"/>
            <a:ext cx="10740748" cy="513644"/>
          </a:xfrm>
        </p:spPr>
        <p:txBody>
          <a:bodyPr>
            <a:normAutofit fontScale="92500" lnSpcReduction="20000"/>
          </a:bodyPr>
          <a:lstStyle/>
          <a:p>
            <a:endParaRPr lang="da-DK" noProof="0"/>
          </a:p>
        </p:txBody>
      </p:sp>
      <p:sp>
        <p:nvSpPr>
          <p:cNvPr id="10" name="Text Placeholder 9">
            <a:extLst>
              <a:ext uri="{FF2B5EF4-FFF2-40B4-BE49-F238E27FC236}">
                <a16:creationId xmlns:a16="http://schemas.microsoft.com/office/drawing/2014/main" id="{8612E010-F85A-7F64-D165-C04AFE9A6B0B}"/>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a:p>
        </p:txBody>
      </p:sp>
      <p:sp>
        <p:nvSpPr>
          <p:cNvPr id="11" name="Text Placeholder 12">
            <a:extLst>
              <a:ext uri="{FF2B5EF4-FFF2-40B4-BE49-F238E27FC236}">
                <a16:creationId xmlns:a16="http://schemas.microsoft.com/office/drawing/2014/main" id="{B352642B-49B3-D38C-6146-EB51252C66AF}"/>
              </a:ext>
            </a:extLst>
          </p:cNvPr>
          <p:cNvSpPr>
            <a:spLocks noGrp="1"/>
          </p:cNvSpPr>
          <p:nvPr>
            <p:ph type="body" sz="quarter" idx="38"/>
          </p:nvPr>
        </p:nvSpPr>
        <p:spPr>
          <a:xfrm>
            <a:off x="714375" y="3876837"/>
            <a:ext cx="2470621" cy="1945567"/>
          </a:xfrm>
        </p:spPr>
        <p:txBody>
          <a:bodyPr/>
          <a:lstStyle/>
          <a:p>
            <a:pPr algn="ctr"/>
            <a:r>
              <a:rPr lang="da-DK" b="1"/>
              <a:t>Fornavn, Efternavn</a:t>
            </a:r>
          </a:p>
          <a:p>
            <a:pPr algn="ctr"/>
            <a:r>
              <a:rPr lang="da-DK"/>
              <a:t>Title, Arbejdsplads</a:t>
            </a:r>
          </a:p>
        </p:txBody>
      </p:sp>
      <p:sp>
        <p:nvSpPr>
          <p:cNvPr id="19" name="Text Placeholder 12">
            <a:extLst>
              <a:ext uri="{FF2B5EF4-FFF2-40B4-BE49-F238E27FC236}">
                <a16:creationId xmlns:a16="http://schemas.microsoft.com/office/drawing/2014/main" id="{A97AD8CC-C4B1-A306-BD65-334EE9B75B7D}"/>
              </a:ext>
            </a:extLst>
          </p:cNvPr>
          <p:cNvSpPr txBox="1">
            <a:spLocks/>
          </p:cNvSpPr>
          <p:nvPr/>
        </p:nvSpPr>
        <p:spPr>
          <a:xfrm>
            <a:off x="8984502" y="3876837"/>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b="1"/>
              <a:t>Fornavn, Efternavn</a:t>
            </a:r>
          </a:p>
          <a:p>
            <a:pPr algn="ctr"/>
            <a:r>
              <a:rPr lang="da-DK"/>
              <a:t>Title, Arbejdsplads</a:t>
            </a:r>
          </a:p>
        </p:txBody>
      </p:sp>
      <p:pic>
        <p:nvPicPr>
          <p:cNvPr id="4" name="Graphic 1031" descr="Schoolhouse with solid fill">
            <a:extLst>
              <a:ext uri="{FF2B5EF4-FFF2-40B4-BE49-F238E27FC236}">
                <a16:creationId xmlns:a16="http://schemas.microsoft.com/office/drawing/2014/main" id="{B03AED69-BA34-80C3-CD91-AFE9D043AA3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05767" y="2789003"/>
            <a:ext cx="1087835" cy="1087835"/>
          </a:xfrm>
          <a:prstGeom prst="rect">
            <a:avLst/>
          </a:prstGeom>
        </p:spPr>
      </p:pic>
      <p:pic>
        <p:nvPicPr>
          <p:cNvPr id="8" name="Graphic 1031" descr="Schoolhouse with solid fill">
            <a:extLst>
              <a:ext uri="{FF2B5EF4-FFF2-40B4-BE49-F238E27FC236}">
                <a16:creationId xmlns:a16="http://schemas.microsoft.com/office/drawing/2014/main" id="{7BE1F592-FCAC-0914-FD9E-1FB8BB3DB52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675894" y="2789003"/>
            <a:ext cx="1087835" cy="1087835"/>
          </a:xfrm>
          <a:prstGeom prst="rect">
            <a:avLst/>
          </a:prstGeom>
        </p:spPr>
      </p:pic>
      <p:pic>
        <p:nvPicPr>
          <p:cNvPr id="13" name="Graphic 1031" descr="Schoolhouse with solid fill">
            <a:extLst>
              <a:ext uri="{FF2B5EF4-FFF2-40B4-BE49-F238E27FC236}">
                <a16:creationId xmlns:a16="http://schemas.microsoft.com/office/drawing/2014/main" id="{D74B5202-6756-E2F5-DCC9-DA8B38D72F5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15459" y="2805307"/>
            <a:ext cx="1087835" cy="1087835"/>
          </a:xfrm>
          <a:prstGeom prst="rect">
            <a:avLst/>
          </a:prstGeom>
        </p:spPr>
      </p:pic>
      <p:pic>
        <p:nvPicPr>
          <p:cNvPr id="14" name="Graphic 1031" descr="Schoolhouse with solid fill">
            <a:extLst>
              <a:ext uri="{FF2B5EF4-FFF2-40B4-BE49-F238E27FC236}">
                <a16:creationId xmlns:a16="http://schemas.microsoft.com/office/drawing/2014/main" id="{83578B39-3238-2FDC-F18E-97E94BBB02C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88708" y="2789002"/>
            <a:ext cx="1087835" cy="1087835"/>
          </a:xfrm>
          <a:prstGeom prst="rect">
            <a:avLst/>
          </a:prstGeom>
        </p:spPr>
      </p:pic>
      <p:sp>
        <p:nvSpPr>
          <p:cNvPr id="15" name="Text Placeholder 12">
            <a:extLst>
              <a:ext uri="{FF2B5EF4-FFF2-40B4-BE49-F238E27FC236}">
                <a16:creationId xmlns:a16="http://schemas.microsoft.com/office/drawing/2014/main" id="{D9D6D2E9-D732-D1AE-0100-2110526CFD08}"/>
              </a:ext>
            </a:extLst>
          </p:cNvPr>
          <p:cNvSpPr txBox="1">
            <a:spLocks/>
          </p:cNvSpPr>
          <p:nvPr/>
        </p:nvSpPr>
        <p:spPr>
          <a:xfrm>
            <a:off x="6197316" y="3876835"/>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b="1"/>
              <a:t>Fornavn, Efternavn</a:t>
            </a:r>
          </a:p>
          <a:p>
            <a:pPr algn="ctr"/>
            <a:r>
              <a:rPr lang="da-DK"/>
              <a:t>Title, Arbejdsplads</a:t>
            </a:r>
          </a:p>
        </p:txBody>
      </p:sp>
      <p:sp>
        <p:nvSpPr>
          <p:cNvPr id="20" name="Text Placeholder 12">
            <a:extLst>
              <a:ext uri="{FF2B5EF4-FFF2-40B4-BE49-F238E27FC236}">
                <a16:creationId xmlns:a16="http://schemas.microsoft.com/office/drawing/2014/main" id="{3A21714E-69AC-FF0C-3A4C-64B95CF66E28}"/>
              </a:ext>
            </a:extLst>
          </p:cNvPr>
          <p:cNvSpPr txBox="1">
            <a:spLocks/>
          </p:cNvSpPr>
          <p:nvPr/>
        </p:nvSpPr>
        <p:spPr>
          <a:xfrm>
            <a:off x="3524065" y="3876836"/>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b="1"/>
              <a:t>Fornavn, Efternavn</a:t>
            </a:r>
          </a:p>
          <a:p>
            <a:pPr algn="ctr"/>
            <a:r>
              <a:rPr lang="da-DK"/>
              <a:t>Title, Arbejdsplads</a:t>
            </a:r>
          </a:p>
        </p:txBody>
      </p:sp>
    </p:spTree>
    <p:extLst>
      <p:ext uri="{BB962C8B-B14F-4D97-AF65-F5344CB8AC3E}">
        <p14:creationId xmlns:p14="http://schemas.microsoft.com/office/powerpoint/2010/main" val="226383096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3607-2DCB-6FEE-1AF0-13AC678D9C31}"/>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8DFE5FC1-3EDB-2E86-1AE5-1B71FE4E2A1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7BA51BB8-4B70-3DCF-09E6-49BC54F7B5AD}"/>
              </a:ext>
            </a:extLst>
          </p:cNvPr>
          <p:cNvSpPr>
            <a:spLocks noGrp="1"/>
          </p:cNvSpPr>
          <p:nvPr>
            <p:ph type="body" sz="quarter" idx="30"/>
          </p:nvPr>
        </p:nvSpPr>
        <p:spPr/>
        <p:txBody>
          <a:bodyPr>
            <a:noAutofit/>
          </a:bodyPr>
          <a:lstStyle/>
          <a:p>
            <a:r>
              <a:rPr lang="da-DK" sz="1200" noProof="0"/>
              <a:t>Drøftelse (2 min.)</a:t>
            </a:r>
          </a:p>
        </p:txBody>
      </p:sp>
      <p:pic>
        <p:nvPicPr>
          <p:cNvPr id="2" name="Graphic 1" descr="Meeting with solid fill">
            <a:extLst>
              <a:ext uri="{FF2B5EF4-FFF2-40B4-BE49-F238E27FC236}">
                <a16:creationId xmlns:a16="http://schemas.microsoft.com/office/drawing/2014/main" id="{C5175565-C142-C21B-F6CE-A80F0CF9771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1A6EB328-4B4B-8196-8A9D-2459B3452076}"/>
              </a:ext>
            </a:extLst>
          </p:cNvPr>
          <p:cNvSpPr>
            <a:spLocks noGrp="1"/>
          </p:cNvSpPr>
          <p:nvPr>
            <p:ph type="body" sz="quarter" idx="41"/>
          </p:nvPr>
        </p:nvSpPr>
        <p:spPr>
          <a:xfrm>
            <a:off x="721001" y="2691197"/>
            <a:ext cx="4385987" cy="1043896"/>
          </a:xfrm>
        </p:spPr>
        <p:txBody>
          <a:bodyPr>
            <a:normAutofit/>
          </a:bodyPr>
          <a:lstStyle/>
          <a:p>
            <a:r>
              <a:rPr lang="da-DK" sz="1600" noProof="0"/>
              <a:t>Hvad fylder for dig i forhold til demens og antipsykotika?</a:t>
            </a:r>
          </a:p>
        </p:txBody>
      </p:sp>
      <p:sp>
        <p:nvSpPr>
          <p:cNvPr id="10" name="Title 2">
            <a:extLst>
              <a:ext uri="{FF2B5EF4-FFF2-40B4-BE49-F238E27FC236}">
                <a16:creationId xmlns:a16="http://schemas.microsoft.com/office/drawing/2014/main" id="{A4CF6F86-9384-BB6F-E80F-23CFB5F4C93A}"/>
              </a:ext>
            </a:extLst>
          </p:cNvPr>
          <p:cNvSpPr>
            <a:spLocks noGrp="1"/>
          </p:cNvSpPr>
          <p:nvPr>
            <p:ph type="title"/>
          </p:nvPr>
        </p:nvSpPr>
        <p:spPr>
          <a:xfrm>
            <a:off x="714030" y="1027249"/>
            <a:ext cx="4398514" cy="1540460"/>
          </a:xfrm>
        </p:spPr>
        <p:txBody>
          <a:bodyPr/>
          <a:lstStyle/>
          <a:p>
            <a:r>
              <a:rPr lang="da-DK" sz="2400" noProof="0"/>
              <a:t>Samtale med sidemakker </a:t>
            </a:r>
          </a:p>
        </p:txBody>
      </p:sp>
      <p:sp>
        <p:nvSpPr>
          <p:cNvPr id="13" name="Text Placeholder 9">
            <a:extLst>
              <a:ext uri="{FF2B5EF4-FFF2-40B4-BE49-F238E27FC236}">
                <a16:creationId xmlns:a16="http://schemas.microsoft.com/office/drawing/2014/main" id="{D8BE5C8D-B7BB-3DD8-A2D1-5D615ED296DF}"/>
              </a:ext>
            </a:extLst>
          </p:cNvPr>
          <p:cNvSpPr>
            <a:spLocks noGrp="1"/>
          </p:cNvSpPr>
          <p:nvPr>
            <p:ph type="body" sz="quarter" idx="29"/>
          </p:nvPr>
        </p:nvSpPr>
        <p:spPr>
          <a:xfrm>
            <a:off x="720208" y="5872442"/>
            <a:ext cx="4385987" cy="248466"/>
          </a:xfrm>
        </p:spPr>
        <p:txBody>
          <a:bodyPr/>
          <a:lstStyle/>
          <a:p>
            <a:r>
              <a:rPr lang="da-DK" noProof="0"/>
              <a:t> </a:t>
            </a:r>
          </a:p>
        </p:txBody>
      </p:sp>
    </p:spTree>
    <p:extLst>
      <p:ext uri="{BB962C8B-B14F-4D97-AF65-F5344CB8AC3E}">
        <p14:creationId xmlns:p14="http://schemas.microsoft.com/office/powerpoint/2010/main" val="305316370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F4CDE8-90BA-D098-9D89-6CE4A6798BC9}"/>
              </a:ext>
            </a:extLst>
          </p:cNvPr>
          <p:cNvSpPr>
            <a:spLocks noGrp="1"/>
          </p:cNvSpPr>
          <p:nvPr>
            <p:ph type="title"/>
          </p:nvPr>
        </p:nvSpPr>
        <p:spPr/>
        <p:txBody>
          <a:bodyPr>
            <a:normAutofit fontScale="90000"/>
          </a:bodyPr>
          <a:lstStyle/>
          <a:p>
            <a:r>
              <a:rPr lang="da-DK"/>
              <a:t>Demens og antipsykotika – set fra en ældrepsykiaters perspektiv (4 min.)</a:t>
            </a:r>
          </a:p>
        </p:txBody>
      </p:sp>
      <p:sp>
        <p:nvSpPr>
          <p:cNvPr id="4" name="Pladsholder til tekst 3">
            <a:extLst>
              <a:ext uri="{FF2B5EF4-FFF2-40B4-BE49-F238E27FC236}">
                <a16:creationId xmlns:a16="http://schemas.microsoft.com/office/drawing/2014/main" id="{0B02C300-7DAF-426F-51D5-90BCFCDA5E87}"/>
              </a:ext>
            </a:extLst>
          </p:cNvPr>
          <p:cNvSpPr>
            <a:spLocks noGrp="1"/>
          </p:cNvSpPr>
          <p:nvPr>
            <p:ph type="body" sz="quarter" idx="38"/>
          </p:nvPr>
        </p:nvSpPr>
        <p:spPr/>
        <p:txBody>
          <a:bodyPr/>
          <a:lstStyle/>
          <a:p>
            <a:endParaRPr lang="da-DK"/>
          </a:p>
        </p:txBody>
      </p:sp>
      <p:pic>
        <p:nvPicPr>
          <p:cNvPr id="5" name="Onlinemedier 4" title="Video 1 - Rigshospitalet - KiAP - Demens og antipsykotisk medicin - 20.06.25_v2">
            <a:hlinkClick r:id="" action="ppaction://media"/>
            <a:extLst>
              <a:ext uri="{FF2B5EF4-FFF2-40B4-BE49-F238E27FC236}">
                <a16:creationId xmlns:a16="http://schemas.microsoft.com/office/drawing/2014/main" id="{87431F84-8925-4E14-96F9-D85BCB4B7E18}"/>
              </a:ext>
            </a:extLst>
          </p:cNvPr>
          <p:cNvPicPr>
            <a:picLocks noRot="1" noChangeAspect="1"/>
          </p:cNvPicPr>
          <p:nvPr>
            <a:videoFile r:link="rId1"/>
          </p:nvPr>
        </p:nvPicPr>
        <p:blipFill>
          <a:blip r:embed="rId4"/>
          <a:stretch>
            <a:fillRect/>
          </a:stretch>
        </p:blipFill>
        <p:spPr>
          <a:xfrm>
            <a:off x="2461821" y="2047164"/>
            <a:ext cx="7245856" cy="4082173"/>
          </a:xfrm>
          <a:prstGeom prst="rect">
            <a:avLst/>
          </a:prstGeom>
        </p:spPr>
      </p:pic>
    </p:spTree>
    <p:extLst>
      <p:ext uri="{BB962C8B-B14F-4D97-AF65-F5344CB8AC3E}">
        <p14:creationId xmlns:p14="http://schemas.microsoft.com/office/powerpoint/2010/main" val="233932998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3050-65DA-7BA7-31B1-A9036E69E07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40DC98-C273-58F4-B66D-DDDD95526150}"/>
              </a:ext>
            </a:extLst>
          </p:cNvPr>
          <p:cNvSpPr>
            <a:spLocks noGrp="1"/>
          </p:cNvSpPr>
          <p:nvPr>
            <p:ph type="body" sz="quarter" idx="10"/>
          </p:nvPr>
        </p:nvSpPr>
        <p:spPr>
          <a:xfrm>
            <a:off x="5951764" y="5844050"/>
            <a:ext cx="5509986" cy="227136"/>
          </a:xfrm>
        </p:spPr>
        <p:txBody>
          <a:bodyPr>
            <a:normAutofit fontScale="92500" lnSpcReduction="10000"/>
          </a:bodyPr>
          <a:lstStyle/>
          <a:p>
            <a:r>
              <a:rPr lang="da-DK"/>
              <a:t>Kilde: </a:t>
            </a:r>
            <a:r>
              <a:rPr lang="da-DK" i="1"/>
              <a:t>Antipsykotika</a:t>
            </a:r>
            <a:r>
              <a:rPr lang="da-DK"/>
              <a:t>, eSundhed.dk, Sundhedsdatastyrelsen </a:t>
            </a:r>
            <a:r>
              <a:rPr lang="da-DK">
                <a:solidFill>
                  <a:srgbClr val="FF0000"/>
                </a:solidFill>
              </a:rPr>
              <a:t>(periode: [DATO-DATO])</a:t>
            </a:r>
            <a:endParaRPr lang="da-DK">
              <a:highlight>
                <a:srgbClr val="FFFFFF"/>
              </a:highlight>
            </a:endParaRPr>
          </a:p>
        </p:txBody>
      </p:sp>
      <p:graphicFrame>
        <p:nvGraphicFramePr>
          <p:cNvPr id="2" name="Diagram 1">
            <a:extLst>
              <a:ext uri="{FF2B5EF4-FFF2-40B4-BE49-F238E27FC236}">
                <a16:creationId xmlns:a16="http://schemas.microsoft.com/office/drawing/2014/main" id="{B285CA8C-EA11-8932-0D0C-D8B42D30B66E}"/>
              </a:ext>
            </a:extLst>
          </p:cNvPr>
          <p:cNvGraphicFramePr>
            <a:graphicFrameLocks/>
          </p:cNvGraphicFramePr>
          <p:nvPr>
            <p:extLst>
              <p:ext uri="{D42A27DB-BD31-4B8C-83A1-F6EECF244321}">
                <p14:modId xmlns:p14="http://schemas.microsoft.com/office/powerpoint/2010/main" val="1912041781"/>
              </p:ext>
            </p:extLst>
          </p:nvPr>
        </p:nvGraphicFramePr>
        <p:xfrm>
          <a:off x="1014654" y="754978"/>
          <a:ext cx="10162691" cy="488424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SLIDE8">
            <a:hlinkClick r:id="" action="ppaction://media"/>
            <a:extLst>
              <a:ext uri="{FF2B5EF4-FFF2-40B4-BE49-F238E27FC236}">
                <a16:creationId xmlns:a16="http://schemas.microsoft.com/office/drawing/2014/main" id="{9BED2F23-3587-4B60-86FC-E2D7D2CAE240}"/>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0000" y="5580000"/>
            <a:ext cx="2403694" cy="720000"/>
          </a:xfrm>
          <a:prstGeom prst="rect">
            <a:avLst/>
          </a:prstGeom>
        </p:spPr>
      </p:pic>
    </p:spTree>
    <p:extLst>
      <p:ext uri="{BB962C8B-B14F-4D97-AF65-F5344CB8AC3E}">
        <p14:creationId xmlns:p14="http://schemas.microsoft.com/office/powerpoint/2010/main" val="24355865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9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BC03B-8CFE-DEED-3197-B7DF91E48A2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144EE4B-B71B-4775-6D12-63A7CAEA3E9F}"/>
              </a:ext>
            </a:extLst>
          </p:cNvPr>
          <p:cNvSpPr>
            <a:spLocks noGrp="1"/>
          </p:cNvSpPr>
          <p:nvPr>
            <p:ph type="body" sz="quarter" idx="10"/>
          </p:nvPr>
        </p:nvSpPr>
        <p:spPr>
          <a:xfrm>
            <a:off x="5977639" y="5871697"/>
            <a:ext cx="5509986" cy="227136"/>
          </a:xfrm>
        </p:spPr>
        <p:txBody>
          <a:bodyPr>
            <a:normAutofit fontScale="92500" lnSpcReduction="10000"/>
          </a:bodyPr>
          <a:lstStyle/>
          <a:p>
            <a:r>
              <a:rPr lang="da-DK"/>
              <a:t>Kilde: </a:t>
            </a:r>
            <a:r>
              <a:rPr lang="da-DK" i="1"/>
              <a:t>Antipsykotika</a:t>
            </a:r>
            <a:r>
              <a:rPr lang="da-DK"/>
              <a:t>, eSundhed.dk, Sundhedsdatastyrelsen </a:t>
            </a:r>
            <a:r>
              <a:rPr lang="da-DK">
                <a:solidFill>
                  <a:srgbClr val="FF0000"/>
                </a:solidFill>
              </a:rPr>
              <a:t>(periode: [DATO-DATO])</a:t>
            </a:r>
            <a:endParaRPr lang="da-DK">
              <a:highlight>
                <a:srgbClr val="FFFFFF"/>
              </a:highlight>
            </a:endParaRPr>
          </a:p>
        </p:txBody>
      </p:sp>
      <p:graphicFrame>
        <p:nvGraphicFramePr>
          <p:cNvPr id="5" name="Diagram 4">
            <a:extLst>
              <a:ext uri="{FF2B5EF4-FFF2-40B4-BE49-F238E27FC236}">
                <a16:creationId xmlns:a16="http://schemas.microsoft.com/office/drawing/2014/main" id="{08B70E38-5710-AC45-0864-ADD438E0F6A6}"/>
              </a:ext>
            </a:extLst>
          </p:cNvPr>
          <p:cNvGraphicFramePr>
            <a:graphicFrameLocks/>
          </p:cNvGraphicFramePr>
          <p:nvPr>
            <p:extLst>
              <p:ext uri="{D42A27DB-BD31-4B8C-83A1-F6EECF244321}">
                <p14:modId xmlns:p14="http://schemas.microsoft.com/office/powerpoint/2010/main" val="4228190349"/>
              </p:ext>
            </p:extLst>
          </p:nvPr>
        </p:nvGraphicFramePr>
        <p:xfrm>
          <a:off x="661750" y="728663"/>
          <a:ext cx="10800000" cy="4895771"/>
        </p:xfrm>
        <a:graphic>
          <a:graphicData uri="http://schemas.openxmlformats.org/drawingml/2006/chart">
            <c:chart xmlns:c="http://schemas.openxmlformats.org/drawingml/2006/chart" xmlns:r="http://schemas.openxmlformats.org/officeDocument/2006/relationships" r:id="rId5"/>
          </a:graphicData>
        </a:graphic>
      </p:graphicFrame>
      <p:pic>
        <p:nvPicPr>
          <p:cNvPr id="2" name="SLIDE9.V2">
            <a:hlinkClick r:id="" action="ppaction://media"/>
            <a:extLst>
              <a:ext uri="{FF2B5EF4-FFF2-40B4-BE49-F238E27FC236}">
                <a16:creationId xmlns:a16="http://schemas.microsoft.com/office/drawing/2014/main" id="{35572C5C-4092-67EE-2826-D47C1ED37A9F}"/>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0000" y="5580000"/>
            <a:ext cx="2403693" cy="720000"/>
          </a:xfrm>
          <a:prstGeom prst="rect">
            <a:avLst/>
          </a:prstGeom>
        </p:spPr>
      </p:pic>
    </p:spTree>
    <p:extLst>
      <p:ext uri="{BB962C8B-B14F-4D97-AF65-F5344CB8AC3E}">
        <p14:creationId xmlns:p14="http://schemas.microsoft.com/office/powerpoint/2010/main" val="53656254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758">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2FF814FFD5BE429A487D8B96CC99DB" ma:contentTypeVersion="16" ma:contentTypeDescription="Create a new document." ma:contentTypeScope="" ma:versionID="d18c9d05c2982fda0f12c11a24eed097">
  <xsd:schema xmlns:xsd="http://www.w3.org/2001/XMLSchema" xmlns:xs="http://www.w3.org/2001/XMLSchema" xmlns:p="http://schemas.microsoft.com/office/2006/metadata/properties" xmlns:ns2="274f7b3c-55fc-4ba9-bd60-db85f523d714" xmlns:ns3="68935009-472e-4d4d-a6ed-c987f90ab1e9" targetNamespace="http://schemas.microsoft.com/office/2006/metadata/properties" ma:root="true" ma:fieldsID="91101cb5b286d9b40caf6cc0453e40f1" ns2:_="" ns3:_="">
    <xsd:import namespace="274f7b3c-55fc-4ba9-bd60-db85f523d714"/>
    <xsd:import namespace="68935009-472e-4d4d-a6ed-c987f90ab1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LengthInSeconds" minOccurs="0"/>
                <xsd:element ref="ns2:MediaServiceDateTaken"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f7b3c-55fc-4ba9-bd60-db85f523d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935009-472e-4d4d-a6ed-c987f90ab1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b14a4e-0140-40c4-82ae-bedf6e220356}" ma:internalName="TaxCatchAll" ma:showField="CatchAllData" ma:web="68935009-472e-4d4d-a6ed-c987f90ab1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4f7b3c-55fc-4ba9-bd60-db85f523d714">
      <Terms xmlns="http://schemas.microsoft.com/office/infopath/2007/PartnerControls"/>
    </lcf76f155ced4ddcb4097134ff3c332f>
    <TaxCatchAll xmlns="68935009-472e-4d4d-a6ed-c987f90ab1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F6F45-B680-4A35-9E4D-02B524C6AB48}">
  <ds:schemaRefs>
    <ds:schemaRef ds:uri="274f7b3c-55fc-4ba9-bd60-db85f523d714"/>
    <ds:schemaRef ds:uri="68935009-472e-4d4d-a6ed-c987f90ab1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795C06-8343-4B35-ACE2-038373315665}">
  <ds:schemaRefs>
    <ds:schemaRef ds:uri="274f7b3c-55fc-4ba9-bd60-db85f523d714"/>
    <ds:schemaRef ds:uri="68935009-472e-4d4d-a6ed-c987f90ab1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5BB2EB-BF2F-4B0D-B7B5-2DA864EEB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43</Slides>
  <Notes>43</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KiAP 2025</vt:lpstr>
      <vt:lpstr>PowerPoint Presentation</vt:lpstr>
      <vt:lpstr>Program for dagens møde</vt:lpstr>
      <vt:lpstr>Formål med dagens møde</vt:lpstr>
      <vt:lpstr>Klyngepakkens forløb</vt:lpstr>
      <vt:lpstr>Præsentation af gæster fra kommunen</vt:lpstr>
      <vt:lpstr>Samtale med sidemakker </vt:lpstr>
      <vt:lpstr>Demens og antipsykotika – set fra en ældrepsykiaters perspektiv (4 min.)</vt:lpstr>
      <vt:lpstr>PowerPoint Presentation</vt:lpstr>
      <vt:lpstr>PowerPoint Presentation</vt:lpstr>
      <vt:lpstr>PowerPoint Presentation</vt:lpstr>
      <vt:lpstr>Adfærdsforstyrrelser hos patienter med demens</vt:lpstr>
      <vt:lpstr>Indikation for antipsykotika? – set fra en ældrepsykiaters perspektiv (8 min.)</vt:lpstr>
      <vt:lpstr>Opsamling på hovedpointer fra videoen</vt:lpstr>
      <vt:lpstr>Behandling af antipsykotika</vt:lpstr>
      <vt:lpstr>Bivirkninger ved behandling af antipsykotika</vt:lpstr>
      <vt:lpstr>PowerPoint Presentation</vt:lpstr>
      <vt:lpstr>PowerPoint Presentation</vt:lpstr>
      <vt:lpstr>PowerPoint Presentation</vt:lpstr>
      <vt:lpstr>PowerPoint Presentation</vt:lpstr>
      <vt:lpstr>Samtale med sidemakker</vt:lpstr>
      <vt:lpstr>Hvad har I talt om?</vt:lpstr>
      <vt:lpstr>PowerPoint Presentation</vt:lpstr>
      <vt:lpstr>En guide til  best practice </vt:lpstr>
      <vt:lpstr>Efter pausen  bedes I sætte jer sammen i praksis eller som sololæger </vt:lpstr>
      <vt:lpstr>PowerPoint Presentation</vt:lpstr>
      <vt:lpstr>PowerPoint Presentation</vt:lpstr>
      <vt:lpstr>Oplæg fra kommunen</vt:lpstr>
      <vt:lpstr>Samtale med sidemakker</vt:lpstr>
      <vt:lpstr>Hvad har I talt om?</vt:lpstr>
      <vt:lpstr>Opsamling og plan frem til næste møde</vt:lpstr>
      <vt:lpstr>Tak til kommunen for deltagelse og dialog</vt:lpstr>
      <vt:lpstr>PowerPoint Presentation</vt:lpstr>
      <vt:lpstr>Introduktion til patientliste</vt:lpstr>
      <vt:lpstr>Videovejledning til patientliste i eget system</vt:lpstr>
      <vt:lpstr>Drøftelse egen praksis</vt:lpstr>
      <vt:lpstr>Hvad har I talt om?</vt:lpstr>
      <vt:lpstr>PowerPoint Presentation</vt:lpstr>
      <vt:lpstr>Dagens hovedbudskaber</vt:lpstr>
      <vt:lpstr>Videre forløb i praksis og i klyngen</vt:lpstr>
      <vt:lpstr>Tag guiden til best practice med hjem i praksis</vt:lpstr>
      <vt:lpstr>Læge- og klinikmoduler </vt:lpstr>
      <vt:lpstr>Referencer og tak til</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Kasper Borello Schmidt</dc:creator>
  <cp:revision>1</cp:revision>
  <dcterms:created xsi:type="dcterms:W3CDTF">2025-07-11T08:33:58Z</dcterms:created>
  <dcterms:modified xsi:type="dcterms:W3CDTF">2025-09-09T09:47:43Z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0x010100E22FF814FFD5BE429A487D8B96CC99DB</vt:lpwstr>
  </property>
  <property fmtid="{D5CDD505-2E9C-101B-9397-08002B2CF9AE}" pid="3" name="MediaServiceImageTags">
    <vt:lpwstr/>
  </property>
</Properties>
</file>