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8"/>
  </p:notesMasterIdLst>
  <p:handoutMasterIdLst>
    <p:handoutMasterId r:id="rId49"/>
  </p:handoutMasterIdLst>
  <p:sldIdLst>
    <p:sldId id="622" r:id="rId5"/>
    <p:sldId id="851" r:id="rId6"/>
    <p:sldId id="779" r:id="rId7"/>
    <p:sldId id="732" r:id="rId8"/>
    <p:sldId id="744" r:id="rId9"/>
    <p:sldId id="888" r:id="rId10"/>
    <p:sldId id="891" r:id="rId11"/>
    <p:sldId id="870" r:id="rId12"/>
    <p:sldId id="871" r:id="rId13"/>
    <p:sldId id="852" r:id="rId14"/>
    <p:sldId id="886" r:id="rId15"/>
    <p:sldId id="880" r:id="rId16"/>
    <p:sldId id="853" r:id="rId17"/>
    <p:sldId id="854" r:id="rId18"/>
    <p:sldId id="628" r:id="rId19"/>
    <p:sldId id="855" r:id="rId20"/>
    <p:sldId id="889" r:id="rId21"/>
    <p:sldId id="856" r:id="rId22"/>
    <p:sldId id="859" r:id="rId23"/>
    <p:sldId id="866" r:id="rId24"/>
    <p:sldId id="743" r:id="rId25"/>
    <p:sldId id="658" r:id="rId26"/>
    <p:sldId id="892" r:id="rId27"/>
    <p:sldId id="806" r:id="rId28"/>
    <p:sldId id="830" r:id="rId29"/>
    <p:sldId id="869" r:id="rId30"/>
    <p:sldId id="879" r:id="rId31"/>
    <p:sldId id="808" r:id="rId32"/>
    <p:sldId id="885" r:id="rId33"/>
    <p:sldId id="893" r:id="rId34"/>
    <p:sldId id="836" r:id="rId35"/>
    <p:sldId id="867" r:id="rId36"/>
    <p:sldId id="733" r:id="rId37"/>
    <p:sldId id="768" r:id="rId38"/>
    <p:sldId id="755" r:id="rId39"/>
    <p:sldId id="849" r:id="rId40"/>
    <p:sldId id="872" r:id="rId41"/>
    <p:sldId id="876" r:id="rId42"/>
    <p:sldId id="873" r:id="rId43"/>
    <p:sldId id="827" r:id="rId44"/>
    <p:sldId id="787" r:id="rId45"/>
    <p:sldId id="758" r:id="rId46"/>
    <p:sldId id="848" r:id="rId4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E77130-3551-F18A-27A8-D13A085947D7}" name="pmc@dadlnet.dk" initials="pm" userId="S::urn:spo:guest#pmc@dadlnet.dk::" providerId="AD"/>
  <p188:author id="{139B6C37-E1AF-6F17-0A99-50EB78FDE2BE}" name="Christian Leick" initials="CL" userId="S::cleick@kiap.dk::05adb669-8f85-4767-9731-b07d04391db9" providerId="AD"/>
  <p188:author id="{AD09D4E4-F3A5-2C68-702B-55C4C37CCC58}" name="Kenneth Zimmermann" initials="KZ" userId="S::kzimmermann@kiap.dk::d34d6372-919b-4aba-a505-ea0e9fdbec66" providerId="AD"/>
  <p188:author id="{53C333F8-6383-1BF1-514E-1E9E7C761FE5}" name="Palle Christensen" initials="PC" userId="Palle Christensen"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irgitte Harbo" initials="BH" lastIdx="1" clrIdx="0">
    <p:extLst>
      <p:ext uri="{19B8F6BF-5375-455C-9EA6-DF929625EA0E}">
        <p15:presenceInfo xmlns:p15="http://schemas.microsoft.com/office/powerpoint/2012/main" userId="S::bharbo@health.sdu.dk::eda14036-c5e6-4ce3-b83b-a869b9935307" providerId="AD"/>
      </p:ext>
    </p:extLst>
  </p:cmAuthor>
  <p:cmAuthor id="2" name="Christian Hollemann Pedersen" initials="CHP" lastIdx="1" clrIdx="1">
    <p:extLst>
      <p:ext uri="{19B8F6BF-5375-455C-9EA6-DF929625EA0E}">
        <p15:presenceInfo xmlns:p15="http://schemas.microsoft.com/office/powerpoint/2012/main" userId="S::chpedersen@kiap.dk::6f30a598-b08d-4755-976a-a0633ccb11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A77"/>
    <a:srgbClr val="EBF7F7"/>
    <a:srgbClr val="ABFFB5"/>
    <a:srgbClr val="3C8C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2684AE-1F5A-4E2C-BC41-A46E823C6571}" v="1" dt="2025-11-07T08:19:40.420"/>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llemlayout 2 - Marker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llemlayout 2 - Marker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075" autoAdjust="0"/>
  </p:normalViewPr>
  <p:slideViewPr>
    <p:cSldViewPr snapToGrid="0">
      <p:cViewPr>
        <p:scale>
          <a:sx n="43" d="100"/>
          <a:sy n="43" d="100"/>
        </p:scale>
        <p:origin x="1767" y="3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57"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lal Sarmanlu" userId="4fbd5b49-e7fb-465e-8f5a-f01ea8cacdce" providerId="ADAL" clId="{1EFCE4D2-4B5A-4AD6-83CA-7D5398ABC7DD}"/>
    <pc:docChg chg="custSel modSld">
      <pc:chgData name="Delal Sarmanlu" userId="4fbd5b49-e7fb-465e-8f5a-f01ea8cacdce" providerId="ADAL" clId="{1EFCE4D2-4B5A-4AD6-83CA-7D5398ABC7DD}" dt="2025-11-07T08:19:39.606" v="55" actId="20577"/>
      <pc:docMkLst>
        <pc:docMk/>
      </pc:docMkLst>
      <pc:sldChg chg="modNotesTx">
        <pc:chgData name="Delal Sarmanlu" userId="4fbd5b49-e7fb-465e-8f5a-f01ea8cacdce" providerId="ADAL" clId="{1EFCE4D2-4B5A-4AD6-83CA-7D5398ABC7DD}" dt="2025-11-07T08:19:39.606" v="55" actId="20577"/>
        <pc:sldMkLst>
          <pc:docMk/>
          <pc:sldMk cId="2617725650" sldId="88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kiap.sharepoint.com/sites/KiAPKbenhavn/Shared%20Documents/Dosisdispensering%20I%20Almen%20Praksis/23.%20Sydvest/Figurer%20til%20dosisdispensering%20i%20almen%20praksis%20-%20klyngepakk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kiap.sharepoint.com/sites/KiAPKbenhavn/Shared%20Documents/Dosisdispensering%20I%20Almen%20Praksis/23.%20Sydvest/Figurer%20til%20dosisdispensering%20i%20almen%20praksis%20-%20klyngepakk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kiap.sharepoint.com/sites/KiAPKbenhavn/Shared%20Documents/Dosisdispensering%20I%20Almen%20Praksis/23.%20Sydvest/Figurer%20til%20dosisdispensering%20i%20almen%20praksis%20-%20klyngepakk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kiap.sharepoint.com/sites/KiAPKbenhavn/Shared%20Documents/Dosisdispensering%20I%20Almen%20Praksis/23.%20Sydvest/Figurer%20til%20dosisdispensering%20i%20almen%20praksis%20-%20klyngepakk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kiap.sharepoint.com/sites/KiAPKbenhavn/Shared%20Documents/Dosisdispensering%20I%20Almen%20Praksis/23.%20Sydvest/Figurer%20til%20dosisdispensering%20i%20almen%20praksis%20-%20klyngepakk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kiap.sharepoint.com/sites/KiAPKbenhavn/Shared%20Documents/Dosisdispensering%20I%20Almen%20Praksis/23.%20Sydvest/Figurer%20til%20dosisdispensering%20i%20almen%20praksis%20-%20klyngepakke.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09379712521651"/>
          <c:y val="0.13427865358166347"/>
          <c:w val="0.8368055169574391"/>
          <c:h val="0.67591987843624812"/>
        </c:manualLayout>
      </c:layout>
      <c:barChart>
        <c:barDir val="col"/>
        <c:grouping val="clustered"/>
        <c:varyColors val="0"/>
        <c:ser>
          <c:idx val="0"/>
          <c:order val="0"/>
          <c:tx>
            <c:strRef>
              <c:f>'Dosis - SDS'!$D$7</c:f>
              <c:strCache>
                <c:ptCount val="1"/>
                <c:pt idx="0">
                  <c:v>Antal patienter med mindst ét køb af dosis (pr. 1000. sikrede)</c:v>
                </c:pt>
              </c:strCache>
            </c:strRef>
          </c:tx>
          <c:spPr>
            <a:solidFill>
              <a:srgbClr val="009999"/>
            </a:solidFill>
            <a:ln>
              <a:noFill/>
            </a:ln>
            <a:effectLst/>
          </c:spPr>
          <c:invertIfNegative val="0"/>
          <c:dPt>
            <c:idx val="18"/>
            <c:invertIfNegative val="0"/>
            <c:bubble3D val="0"/>
            <c:spPr>
              <a:solidFill>
                <a:schemeClr val="tx1"/>
              </a:solidFill>
              <a:ln>
                <a:noFill/>
              </a:ln>
              <a:effectLst/>
            </c:spPr>
            <c:extLst>
              <c:ext xmlns:c16="http://schemas.microsoft.com/office/drawing/2014/chart" uri="{C3380CC4-5D6E-409C-BE32-E72D297353CC}">
                <c16:uniqueId val="{00000001-C6A9-433A-942B-BA4367E45573}"/>
              </c:ext>
            </c:extLst>
          </c:dPt>
          <c:dPt>
            <c:idx val="19"/>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03-C6A9-433A-942B-BA4367E45573}"/>
              </c:ext>
            </c:extLst>
          </c:dPt>
          <c:dLbls>
            <c:dLbl>
              <c:idx val="18"/>
              <c:tx>
                <c:rich>
                  <a:bodyPr/>
                  <a:lstStyle/>
                  <a:p>
                    <a:r>
                      <a:rPr lang="en-US"/>
                      <a:t>11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6A9-433A-942B-BA4367E45573}"/>
                </c:ext>
              </c:extLst>
            </c:dLbl>
            <c:spPr>
              <a:noFill/>
              <a:ln>
                <a:noFill/>
              </a:ln>
              <a:effectLst/>
            </c:spPr>
            <c:txPr>
              <a:bodyPr rot="0" spcFirstLastPara="1" vertOverflow="ellipsis" vert="horz" wrap="square" anchor="ctr" anchorCtr="1"/>
              <a:lstStyle/>
              <a:p>
                <a:pPr>
                  <a:defRPr sz="1500" b="1" i="0" u="none" strike="noStrike" kern="1200" baseline="0">
                    <a:solidFill>
                      <a:schemeClr val="tx2"/>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'Dosis - SDS'!$C$8:$C$27</c:f>
              <c:strCach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Nationalt</c:v>
                </c:pt>
                <c:pt idx="19">
                  <c:v>Klyngens gennemsnit</c:v>
                </c:pt>
              </c:strCache>
            </c:strRef>
          </c:cat>
          <c:val>
            <c:numRef>
              <c:f>'Dosis - SDS'!$D$8:$D$27</c:f>
              <c:numCache>
                <c:formatCode>0</c:formatCode>
                <c:ptCount val="20"/>
                <c:pt idx="0">
                  <c:v>2.23</c:v>
                </c:pt>
                <c:pt idx="1">
                  <c:v>3.98</c:v>
                </c:pt>
                <c:pt idx="2">
                  <c:v>9.3000000000000007</c:v>
                </c:pt>
                <c:pt idx="3">
                  <c:v>5.05</c:v>
                </c:pt>
                <c:pt idx="4">
                  <c:v>0.88</c:v>
                </c:pt>
                <c:pt idx="5">
                  <c:v>9.3000000000000007</c:v>
                </c:pt>
                <c:pt idx="6">
                  <c:v>3.77</c:v>
                </c:pt>
                <c:pt idx="7">
                  <c:v>14.86</c:v>
                </c:pt>
                <c:pt idx="8">
                  <c:v>6.91</c:v>
                </c:pt>
                <c:pt idx="9">
                  <c:v>7.34</c:v>
                </c:pt>
                <c:pt idx="10">
                  <c:v>1.18</c:v>
                </c:pt>
                <c:pt idx="11">
                  <c:v>6.22</c:v>
                </c:pt>
                <c:pt idx="12">
                  <c:v>0.6</c:v>
                </c:pt>
                <c:pt idx="13">
                  <c:v>2.68</c:v>
                </c:pt>
                <c:pt idx="14">
                  <c:v>6.89</c:v>
                </c:pt>
                <c:pt idx="15">
                  <c:v>0</c:v>
                </c:pt>
                <c:pt idx="16">
                  <c:v>12.21</c:v>
                </c:pt>
                <c:pt idx="17">
                  <c:v>2.52</c:v>
                </c:pt>
                <c:pt idx="18">
                  <c:v>10</c:v>
                </c:pt>
                <c:pt idx="19">
                  <c:v>5.6423529411764708</c:v>
                </c:pt>
              </c:numCache>
            </c:numRef>
          </c:val>
          <c:extLst>
            <c:ext xmlns:c16="http://schemas.microsoft.com/office/drawing/2014/chart" uri="{C3380CC4-5D6E-409C-BE32-E72D297353CC}">
              <c16:uniqueId val="{00000004-C6A9-433A-942B-BA4367E45573}"/>
            </c:ext>
          </c:extLst>
        </c:ser>
        <c:dLbls>
          <c:dLblPos val="outEnd"/>
          <c:showLegendKey val="0"/>
          <c:showVal val="1"/>
          <c:showCatName val="0"/>
          <c:showSerName val="0"/>
          <c:showPercent val="0"/>
          <c:showBubbleSize val="0"/>
        </c:dLbls>
        <c:gapWidth val="100"/>
        <c:overlap val="-24"/>
        <c:axId val="591713328"/>
        <c:axId val="591714640"/>
      </c:barChart>
      <c:catAx>
        <c:axId val="59171332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2"/>
                </a:solidFill>
                <a:latin typeface="+mn-lt"/>
                <a:ea typeface="+mn-ea"/>
                <a:cs typeface="+mn-cs"/>
              </a:defRPr>
            </a:pPr>
            <a:endParaRPr lang="da-DK"/>
          </a:p>
        </c:txPr>
        <c:crossAx val="591714640"/>
        <c:crosses val="autoZero"/>
        <c:auto val="1"/>
        <c:lblAlgn val="ctr"/>
        <c:lblOffset val="100"/>
        <c:noMultiLvlLbl val="0"/>
      </c:catAx>
      <c:valAx>
        <c:axId val="591714640"/>
        <c:scaling>
          <c:orientation val="minMax"/>
          <c:max val="18"/>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da-DK"/>
          </a:p>
        </c:txPr>
        <c:crossAx val="591713328"/>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da-DK"/>
        </a:p>
      </c:txPr>
    </c:legend>
    <c:plotVisOnly val="1"/>
    <c:dispBlanksAs val="gap"/>
    <c:showDLblsOverMax val="0"/>
  </c:chart>
  <c:spPr>
    <a:noFill/>
    <a:ln>
      <a:noFill/>
    </a:ln>
    <a:effectLst/>
  </c:spPr>
  <c:txPr>
    <a:bodyPr/>
    <a:lstStyle/>
    <a:p>
      <a:pPr>
        <a:defRPr sz="1500"/>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v>Svar1+'Holdning til dosis'!$D$18:$D$22</c:v>
          </c:tx>
          <c:spPr>
            <a:solidFill>
              <a:srgbClr val="009999"/>
            </a:solidFill>
            <a:ln>
              <a:noFill/>
            </a:ln>
            <a:effectLst/>
          </c:spPr>
          <c:invertIfNegative val="0"/>
          <c:dLbls>
            <c:dLbl>
              <c:idx val="0"/>
              <c:tx>
                <c:rich>
                  <a:bodyPr/>
                  <a:lstStyle/>
                  <a:p>
                    <a:fld id="{96F7C975-CBF0-476B-9FF3-0FF5896F8056}"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3D38-4FDE-81ED-F5C7ADFFF641}"/>
                </c:ext>
              </c:extLst>
            </c:dLbl>
            <c:dLbl>
              <c:idx val="1"/>
              <c:tx>
                <c:rich>
                  <a:bodyPr/>
                  <a:lstStyle/>
                  <a:p>
                    <a:fld id="{7B622701-33B1-4850-BF12-CCF55A965CE9}"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D38-4FDE-81ED-F5C7ADFFF641}"/>
                </c:ext>
              </c:extLst>
            </c:dLbl>
            <c:dLbl>
              <c:idx val="2"/>
              <c:tx>
                <c:rich>
                  <a:bodyPr/>
                  <a:lstStyle/>
                  <a:p>
                    <a:fld id="{745BAE96-231D-4BDA-9A70-46CF4FB99E40}"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D38-4FDE-81ED-F5C7ADFFF641}"/>
                </c:ext>
              </c:extLst>
            </c:dLbl>
            <c:dLbl>
              <c:idx val="3"/>
              <c:tx>
                <c:rich>
                  <a:bodyPr/>
                  <a:lstStyle/>
                  <a:p>
                    <a:fld id="{5A6C63A7-D04C-4A55-9F5B-9A4FA0D9B476}"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D38-4FDE-81ED-F5C7ADFFF641}"/>
                </c:ext>
              </c:extLst>
            </c:dLbl>
            <c:dLbl>
              <c:idx val="4"/>
              <c:tx>
                <c:rich>
                  <a:bodyPr/>
                  <a:lstStyle/>
                  <a:p>
                    <a:fld id="{430B24AF-1ADF-4CE9-B836-A8415EBA6289}"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D38-4FDE-81ED-F5C7ADFFF641}"/>
                </c:ext>
              </c:extLst>
            </c:dLbl>
            <c:numFmt formatCode="0.0%" sourceLinked="0"/>
            <c:spPr>
              <a:noFill/>
              <a:ln>
                <a:noFill/>
              </a:ln>
              <a:effectLst/>
            </c:spPr>
            <c:txPr>
              <a:bodyPr rot="0" spcFirstLastPara="1" vertOverflow="ellipsis" vert="horz" wrap="square" anchor="ctr" anchorCtr="1"/>
              <a:lstStyle/>
              <a:p>
                <a:pPr>
                  <a:defRPr sz="1500" b="1" i="0" u="none" strike="noStrike" kern="1200" baseline="0">
                    <a:solidFill>
                      <a:schemeClr val="tx1">
                        <a:lumMod val="75000"/>
                        <a:lumOff val="25000"/>
                      </a:schemeClr>
                    </a:solidFill>
                    <a:latin typeface="+mn-lt"/>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'Holdning til dosis'!$B$9:$B$13</c:f>
              <c:strCache>
                <c:ptCount val="5"/>
                <c:pt idx="0">
                  <c:v>Meget god</c:v>
                </c:pt>
                <c:pt idx="1">
                  <c:v>God</c:v>
                </c:pt>
                <c:pt idx="2">
                  <c:v>Nogenlunde</c:v>
                </c:pt>
                <c:pt idx="3">
                  <c:v>Dårlig</c:v>
                </c:pt>
                <c:pt idx="4">
                  <c:v>Meget dårlig</c:v>
                </c:pt>
              </c:strCache>
            </c:strRef>
          </c:cat>
          <c:val>
            <c:numRef>
              <c:f>'Holdning til dosis'!$D$9:$D$13</c:f>
              <c:numCache>
                <c:formatCode>General</c:formatCode>
                <c:ptCount val="5"/>
                <c:pt idx="0">
                  <c:v>4</c:v>
                </c:pt>
                <c:pt idx="1">
                  <c:v>8</c:v>
                </c:pt>
                <c:pt idx="2">
                  <c:v>14</c:v>
                </c:pt>
                <c:pt idx="3">
                  <c:v>2</c:v>
                </c:pt>
                <c:pt idx="4">
                  <c:v>0</c:v>
                </c:pt>
              </c:numCache>
            </c:numRef>
          </c:val>
          <c:extLst>
            <c:ext xmlns:c15="http://schemas.microsoft.com/office/drawing/2012/chart" uri="{02D57815-91ED-43cb-92C2-25804820EDAC}">
              <c15:datalabelsRange>
                <c15:f>'Holdning til dosis'!$E$9:$E$13</c15:f>
                <c15:dlblRangeCache>
                  <c:ptCount val="5"/>
                  <c:pt idx="0">
                    <c:v>14%</c:v>
                  </c:pt>
                  <c:pt idx="1">
                    <c:v>29%</c:v>
                  </c:pt>
                  <c:pt idx="2">
                    <c:v>50%</c:v>
                  </c:pt>
                  <c:pt idx="3">
                    <c:v>7%</c:v>
                  </c:pt>
                  <c:pt idx="4">
                    <c:v>0%</c:v>
                  </c:pt>
                </c15:dlblRangeCache>
              </c15:datalabelsRange>
            </c:ext>
            <c:ext xmlns:c16="http://schemas.microsoft.com/office/drawing/2014/chart" uri="{C3380CC4-5D6E-409C-BE32-E72D297353CC}">
              <c16:uniqueId val="{00000005-3D38-4FDE-81ED-F5C7ADFFF641}"/>
            </c:ext>
          </c:extLst>
        </c:ser>
        <c:dLbls>
          <c:showLegendKey val="0"/>
          <c:showVal val="0"/>
          <c:showCatName val="0"/>
          <c:showSerName val="0"/>
          <c:showPercent val="0"/>
          <c:showBubbleSize val="0"/>
        </c:dLbls>
        <c:gapWidth val="182"/>
        <c:axId val="2070164047"/>
        <c:axId val="2070165711"/>
      </c:barChart>
      <c:catAx>
        <c:axId val="207016404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da-DK"/>
          </a:p>
        </c:txPr>
        <c:crossAx val="2070165711"/>
        <c:crosses val="autoZero"/>
        <c:auto val="1"/>
        <c:lblAlgn val="ctr"/>
        <c:lblOffset val="100"/>
        <c:noMultiLvlLbl val="0"/>
      </c:catAx>
      <c:valAx>
        <c:axId val="2070165711"/>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70164047"/>
        <c:crosses val="autoZero"/>
        <c:crossBetween val="between"/>
      </c:valAx>
      <c:spPr>
        <a:noFill/>
        <a:ln>
          <a:noFill/>
        </a:ln>
        <a:effectLst/>
      </c:spPr>
    </c:plotArea>
    <c:plotVisOnly val="1"/>
    <c:dispBlanksAs val="gap"/>
    <c:showDLblsOverMax val="0"/>
  </c:chart>
  <c:spPr>
    <a:noFill/>
    <a:ln>
      <a:noFill/>
    </a:ln>
    <a:effectLst/>
  </c:spPr>
  <c:txPr>
    <a:bodyPr/>
    <a:lstStyle/>
    <a:p>
      <a:pPr>
        <a:defRPr sz="1500"/>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9999"/>
            </a:solidFill>
            <a:ln>
              <a:noFill/>
            </a:ln>
            <a:effectLst/>
          </c:spPr>
          <c:invertIfNegative val="0"/>
          <c:dLbls>
            <c:dLbl>
              <c:idx val="0"/>
              <c:tx>
                <c:rich>
                  <a:bodyPr/>
                  <a:lstStyle/>
                  <a:p>
                    <a:fld id="{570B7474-3087-4F90-BDB0-A853B1676C9E}"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9BFF-4EE7-A002-F47107349F27}"/>
                </c:ext>
              </c:extLst>
            </c:dLbl>
            <c:dLbl>
              <c:idx val="1"/>
              <c:tx>
                <c:rich>
                  <a:bodyPr/>
                  <a:lstStyle/>
                  <a:p>
                    <a:fld id="{76347381-E31A-4063-90DC-94A363681696}"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BFF-4EE7-A002-F47107349F27}"/>
                </c:ext>
              </c:extLst>
            </c:dLbl>
            <c:dLbl>
              <c:idx val="2"/>
              <c:tx>
                <c:rich>
                  <a:bodyPr/>
                  <a:lstStyle/>
                  <a:p>
                    <a:fld id="{803CD6BC-1246-4137-8E9B-050549B43E67}"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BFF-4EE7-A002-F47107349F27}"/>
                </c:ext>
              </c:extLst>
            </c:dLbl>
            <c:dLbl>
              <c:idx val="3"/>
              <c:tx>
                <c:rich>
                  <a:bodyPr/>
                  <a:lstStyle/>
                  <a:p>
                    <a:fld id="{2A0DD3D0-7A9E-4E94-9625-312150FBCF20}"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BFF-4EE7-A002-F47107349F27}"/>
                </c:ext>
              </c:extLst>
            </c:dLbl>
            <c:dLbl>
              <c:idx val="4"/>
              <c:tx>
                <c:rich>
                  <a:bodyPr/>
                  <a:lstStyle/>
                  <a:p>
                    <a:fld id="{282B2ED2-9194-4532-B5AB-196DE0CCB869}"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9BFF-4EE7-A002-F47107349F27}"/>
                </c:ext>
              </c:extLst>
            </c:dLbl>
            <c:spPr>
              <a:noFill/>
              <a:ln>
                <a:noFill/>
              </a:ln>
              <a:effectLst/>
            </c:spPr>
            <c:txPr>
              <a:bodyPr rot="0" spcFirstLastPara="1" vertOverflow="ellipsis" vert="horz" wrap="square" anchor="ctr" anchorCtr="1"/>
              <a:lstStyle/>
              <a:p>
                <a:pPr>
                  <a:defRPr sz="1500" b="1" i="0" u="none" strike="noStrike" kern="1200" baseline="0">
                    <a:solidFill>
                      <a:schemeClr val="tx1">
                        <a:lumMod val="75000"/>
                        <a:lumOff val="25000"/>
                      </a:schemeClr>
                    </a:solidFill>
                    <a:latin typeface="+mn-lt"/>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'Holdning til dosis'!$B$27:$B$31</c:f>
              <c:strCache>
                <c:ptCount val="5"/>
                <c:pt idx="0">
                  <c:v>Jeg bruger det i meget høj grad</c:v>
                </c:pt>
                <c:pt idx="1">
                  <c:v>Jeg bruger det i høj grad </c:v>
                </c:pt>
                <c:pt idx="2">
                  <c:v>Jeg bruger det i nogen grad</c:v>
                </c:pt>
                <c:pt idx="3">
                  <c:v>Jeg bruger det i mindre grad</c:v>
                </c:pt>
                <c:pt idx="4">
                  <c:v>Jeg bruger det slet ikke</c:v>
                </c:pt>
              </c:strCache>
            </c:strRef>
          </c:cat>
          <c:val>
            <c:numRef>
              <c:f>'Holdning til dosis'!$D$27:$D$31</c:f>
              <c:numCache>
                <c:formatCode>General</c:formatCode>
                <c:ptCount val="5"/>
                <c:pt idx="0">
                  <c:v>2</c:v>
                </c:pt>
                <c:pt idx="1">
                  <c:v>7</c:v>
                </c:pt>
                <c:pt idx="2">
                  <c:v>9</c:v>
                </c:pt>
                <c:pt idx="3">
                  <c:v>8</c:v>
                </c:pt>
                <c:pt idx="4">
                  <c:v>2</c:v>
                </c:pt>
              </c:numCache>
            </c:numRef>
          </c:val>
          <c:extLst>
            <c:ext xmlns:c15="http://schemas.microsoft.com/office/drawing/2012/chart" uri="{02D57815-91ED-43cb-92C2-25804820EDAC}">
              <c15:datalabelsRange>
                <c15:f>'Holdning til dosis'!$E$27:$E$31</c15:f>
                <c15:dlblRangeCache>
                  <c:ptCount val="5"/>
                  <c:pt idx="0">
                    <c:v>7%</c:v>
                  </c:pt>
                  <c:pt idx="1">
                    <c:v>25%</c:v>
                  </c:pt>
                  <c:pt idx="2">
                    <c:v>32%</c:v>
                  </c:pt>
                  <c:pt idx="3">
                    <c:v>29%</c:v>
                  </c:pt>
                  <c:pt idx="4">
                    <c:v>7%</c:v>
                  </c:pt>
                </c15:dlblRangeCache>
              </c15:datalabelsRange>
            </c:ext>
            <c:ext xmlns:c16="http://schemas.microsoft.com/office/drawing/2014/chart" uri="{C3380CC4-5D6E-409C-BE32-E72D297353CC}">
              <c16:uniqueId val="{00000005-9BFF-4EE7-A002-F47107349F27}"/>
            </c:ext>
          </c:extLst>
        </c:ser>
        <c:dLbls>
          <c:dLblPos val="outEnd"/>
          <c:showLegendKey val="0"/>
          <c:showVal val="1"/>
          <c:showCatName val="0"/>
          <c:showSerName val="0"/>
          <c:showPercent val="0"/>
          <c:showBubbleSize val="0"/>
        </c:dLbls>
        <c:gapWidth val="182"/>
        <c:axId val="2070164047"/>
        <c:axId val="2070165711"/>
      </c:barChart>
      <c:catAx>
        <c:axId val="2070164047"/>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da-DK"/>
          </a:p>
        </c:txPr>
        <c:crossAx val="2070165711"/>
        <c:crosses val="autoZero"/>
        <c:auto val="1"/>
        <c:lblAlgn val="ctr"/>
        <c:lblOffset val="100"/>
        <c:noMultiLvlLbl val="0"/>
      </c:catAx>
      <c:valAx>
        <c:axId val="2070165711"/>
        <c:scaling>
          <c:orientation val="minMax"/>
          <c:max val="10"/>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da-DK"/>
          </a:p>
        </c:txPr>
        <c:crossAx val="2070164047"/>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sz="1500"/>
      </a:pPr>
      <a:endParaRPr lang="da-D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9999"/>
            </a:solidFill>
            <a:ln>
              <a:noFill/>
            </a:ln>
            <a:effectLst/>
          </c:spPr>
          <c:invertIfNegative val="0"/>
          <c:dLbls>
            <c:dLbl>
              <c:idx val="0"/>
              <c:tx>
                <c:rich>
                  <a:bodyPr/>
                  <a:lstStyle/>
                  <a:p>
                    <a:fld id="{B6DB3184-E1A7-49D2-9AE3-3AA882979244}"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856F-47F5-81D4-5AF9CBC2D1CC}"/>
                </c:ext>
              </c:extLst>
            </c:dLbl>
            <c:dLbl>
              <c:idx val="1"/>
              <c:tx>
                <c:rich>
                  <a:bodyPr/>
                  <a:lstStyle/>
                  <a:p>
                    <a:fld id="{C6CD6A56-F660-44A7-A602-F38B6CE5EF4C}"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56F-47F5-81D4-5AF9CBC2D1CC}"/>
                </c:ext>
              </c:extLst>
            </c:dLbl>
            <c:dLbl>
              <c:idx val="2"/>
              <c:tx>
                <c:rich>
                  <a:bodyPr/>
                  <a:lstStyle/>
                  <a:p>
                    <a:fld id="{4AC74322-AE82-4FCF-BABD-164098BF8D50}"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56F-47F5-81D4-5AF9CBC2D1CC}"/>
                </c:ext>
              </c:extLst>
            </c:dLbl>
            <c:dLbl>
              <c:idx val="3"/>
              <c:tx>
                <c:rich>
                  <a:bodyPr/>
                  <a:lstStyle/>
                  <a:p>
                    <a:fld id="{107B4BBE-9570-4F44-AAB5-6B3FD95712D1}"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56F-47F5-81D4-5AF9CBC2D1CC}"/>
                </c:ext>
              </c:extLst>
            </c:dLbl>
            <c:dLbl>
              <c:idx val="4"/>
              <c:tx>
                <c:rich>
                  <a:bodyPr/>
                  <a:lstStyle/>
                  <a:p>
                    <a:fld id="{9AF9D5EA-AC70-4001-87F2-48B485B746F4}"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56F-47F5-81D4-5AF9CBC2D1CC}"/>
                </c:ext>
              </c:extLst>
            </c:dLbl>
            <c:spPr>
              <a:noFill/>
              <a:ln>
                <a:noFill/>
              </a:ln>
              <a:effectLst/>
            </c:spPr>
            <c:txPr>
              <a:bodyPr rot="0" spcFirstLastPara="1" vertOverflow="ellipsis" vert="horz" wrap="square" anchor="ctr" anchorCtr="1"/>
              <a:lstStyle/>
              <a:p>
                <a:pPr>
                  <a:defRPr sz="1500" b="1" i="0" u="none" strike="noStrike" kern="1200" baseline="0">
                    <a:solidFill>
                      <a:schemeClr val="tx1">
                        <a:lumMod val="75000"/>
                        <a:lumOff val="25000"/>
                      </a:schemeClr>
                    </a:solidFill>
                    <a:latin typeface="+mn-lt"/>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'Holdning til dosis'!$B$49:$B$53</c:f>
              <c:strCache>
                <c:ptCount val="5"/>
                <c:pt idx="0">
                  <c:v>Meget godt</c:v>
                </c:pt>
                <c:pt idx="1">
                  <c:v>Godt</c:v>
                </c:pt>
                <c:pt idx="2">
                  <c:v>Nogenlunde</c:v>
                </c:pt>
                <c:pt idx="3">
                  <c:v>Dårligt</c:v>
                </c:pt>
                <c:pt idx="4">
                  <c:v>Meget dårligt</c:v>
                </c:pt>
              </c:strCache>
            </c:strRef>
          </c:cat>
          <c:val>
            <c:numRef>
              <c:f>'Holdning til dosis'!$D$49:$D$53</c:f>
              <c:numCache>
                <c:formatCode>General</c:formatCode>
                <c:ptCount val="5"/>
                <c:pt idx="0">
                  <c:v>2</c:v>
                </c:pt>
                <c:pt idx="1">
                  <c:v>6</c:v>
                </c:pt>
                <c:pt idx="2">
                  <c:v>11</c:v>
                </c:pt>
                <c:pt idx="3">
                  <c:v>8</c:v>
                </c:pt>
                <c:pt idx="4">
                  <c:v>1</c:v>
                </c:pt>
              </c:numCache>
            </c:numRef>
          </c:val>
          <c:extLst>
            <c:ext xmlns:c15="http://schemas.microsoft.com/office/drawing/2012/chart" uri="{02D57815-91ED-43cb-92C2-25804820EDAC}">
              <c15:datalabelsRange>
                <c15:f>'Holdning til dosis'!$E$49:$E$53</c15:f>
                <c15:dlblRangeCache>
                  <c:ptCount val="5"/>
                  <c:pt idx="0">
                    <c:v>7%</c:v>
                  </c:pt>
                  <c:pt idx="1">
                    <c:v>21%</c:v>
                  </c:pt>
                  <c:pt idx="2">
                    <c:v>39%</c:v>
                  </c:pt>
                  <c:pt idx="3">
                    <c:v>29%</c:v>
                  </c:pt>
                  <c:pt idx="4">
                    <c:v>4%</c:v>
                  </c:pt>
                </c15:dlblRangeCache>
              </c15:datalabelsRange>
            </c:ext>
            <c:ext xmlns:c16="http://schemas.microsoft.com/office/drawing/2014/chart" uri="{C3380CC4-5D6E-409C-BE32-E72D297353CC}">
              <c16:uniqueId val="{00000005-856F-47F5-81D4-5AF9CBC2D1CC}"/>
            </c:ext>
          </c:extLst>
        </c:ser>
        <c:dLbls>
          <c:showLegendKey val="0"/>
          <c:showVal val="0"/>
          <c:showCatName val="0"/>
          <c:showSerName val="0"/>
          <c:showPercent val="0"/>
          <c:showBubbleSize val="0"/>
        </c:dLbls>
        <c:gapWidth val="182"/>
        <c:axId val="2070164047"/>
        <c:axId val="2070165711"/>
      </c:barChart>
      <c:catAx>
        <c:axId val="207016404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da-DK"/>
          </a:p>
        </c:txPr>
        <c:crossAx val="2070165711"/>
        <c:crosses val="autoZero"/>
        <c:auto val="1"/>
        <c:lblAlgn val="ctr"/>
        <c:lblOffset val="100"/>
        <c:noMultiLvlLbl val="0"/>
      </c:catAx>
      <c:valAx>
        <c:axId val="2070165711"/>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70164047"/>
        <c:crosses val="autoZero"/>
        <c:crossBetween val="between"/>
      </c:valAx>
      <c:spPr>
        <a:noFill/>
        <a:ln>
          <a:noFill/>
        </a:ln>
        <a:effectLst/>
      </c:spPr>
    </c:plotArea>
    <c:plotVisOnly val="1"/>
    <c:dispBlanksAs val="gap"/>
    <c:showDLblsOverMax val="0"/>
  </c:chart>
  <c:spPr>
    <a:noFill/>
    <a:ln>
      <a:noFill/>
    </a:ln>
    <a:effectLst/>
  </c:spPr>
  <c:txPr>
    <a:bodyPr/>
    <a:lstStyle/>
    <a:p>
      <a:pPr>
        <a:defRPr sz="1500"/>
      </a:pPr>
      <a:endParaRPr lang="da-DK"/>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7"/>
          <c:order val="7"/>
          <c:spPr>
            <a:solidFill>
              <a:srgbClr val="009999"/>
            </a:solidFill>
            <a:ln>
              <a:noFill/>
            </a:ln>
            <a:effectLst/>
          </c:spPr>
          <c:invertIfNegative val="0"/>
          <c:dLbls>
            <c:spPr>
              <a:noFill/>
              <a:ln>
                <a:noFill/>
              </a:ln>
              <a:effectLst/>
            </c:spPr>
            <c:txPr>
              <a:bodyPr rot="0" spcFirstLastPara="1" vertOverflow="ellipsis" vert="horz" wrap="square" anchor="ctr" anchorCtr="1"/>
              <a:lstStyle/>
              <a:p>
                <a:pPr>
                  <a:defRPr sz="1500" b="1"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'Oplevelser med dosis fritekst'!$B$6:$B$19</c:f>
              <c:strCache>
                <c:ptCount val="14"/>
                <c:pt idx="0">
                  <c:v>Kender ikke til proceduren for dosisdispenseret medicin</c:v>
                </c:pt>
                <c:pt idx="1">
                  <c:v>Min praksis er organiseret på en anden måde</c:v>
                </c:pt>
                <c:pt idx="2">
                  <c:v>Manglende honorering</c:v>
                </c:pt>
                <c:pt idx="3">
                  <c:v>Der er ingen standard eller vejledning</c:v>
                </c:pt>
                <c:pt idx="4">
                  <c:v>Lang responstid fra apotekerne</c:v>
                </c:pt>
                <c:pt idx="5">
                  <c:v>Besværligt for patienten</c:v>
                </c:pt>
                <c:pt idx="6">
                  <c:v>For dyrt for patienten</c:v>
                </c:pt>
                <c:pt idx="7">
                  <c:v>Teknisk svært at sætte op</c:v>
                </c:pt>
                <c:pt idx="8">
                  <c:v>Patientsikkerheden er ringere</c:v>
                </c:pt>
                <c:pt idx="9">
                  <c:v>Andet</c:v>
                </c:pt>
                <c:pt idx="10">
                  <c:v>Fungerer ikke optimalt i samarbejde med ambulatoriet</c:v>
                </c:pt>
                <c:pt idx="11">
                  <c:v>Oplever problemer med restordre på medicinen</c:v>
                </c:pt>
                <c:pt idx="12">
                  <c:v>Besværliggør min hverdag i klinikken</c:v>
                </c:pt>
                <c:pt idx="13">
                  <c:v>Fungerer ikke optimalt, når patienten skal ind og ud af sygehuset</c:v>
                </c:pt>
              </c:strCache>
            </c:strRef>
          </c:cat>
          <c:val>
            <c:numRef>
              <c:f>'Oplevelser med dosis fritekst'!$K$6:$K$19</c:f>
              <c:numCache>
                <c:formatCode>0%</c:formatCode>
                <c:ptCount val="14"/>
                <c:pt idx="0">
                  <c:v>0</c:v>
                </c:pt>
                <c:pt idx="1">
                  <c:v>0</c:v>
                </c:pt>
                <c:pt idx="2">
                  <c:v>3.5714285714285712E-2</c:v>
                </c:pt>
                <c:pt idx="3">
                  <c:v>3.5714285714285712E-2</c:v>
                </c:pt>
                <c:pt idx="4">
                  <c:v>7.1428571428571425E-2</c:v>
                </c:pt>
                <c:pt idx="5">
                  <c:v>0.10714285714285714</c:v>
                </c:pt>
                <c:pt idx="6">
                  <c:v>0.17857142857142858</c:v>
                </c:pt>
                <c:pt idx="7">
                  <c:v>0.21428571428571427</c:v>
                </c:pt>
                <c:pt idx="8">
                  <c:v>0.35714285714285715</c:v>
                </c:pt>
                <c:pt idx="9">
                  <c:v>0.39285714285714285</c:v>
                </c:pt>
                <c:pt idx="10">
                  <c:v>0.42857142857142855</c:v>
                </c:pt>
                <c:pt idx="11">
                  <c:v>0.42857142857142855</c:v>
                </c:pt>
                <c:pt idx="12">
                  <c:v>0.4642857142857143</c:v>
                </c:pt>
                <c:pt idx="13">
                  <c:v>0.6785714285714286</c:v>
                </c:pt>
              </c:numCache>
            </c:numRef>
          </c:val>
          <c:extLst>
            <c:ext xmlns:c16="http://schemas.microsoft.com/office/drawing/2014/chart" uri="{C3380CC4-5D6E-409C-BE32-E72D297353CC}">
              <c16:uniqueId val="{00000000-3946-496B-8C25-2412BCEF6D7E}"/>
            </c:ext>
          </c:extLst>
        </c:ser>
        <c:dLbls>
          <c:dLblPos val="outEnd"/>
          <c:showLegendKey val="0"/>
          <c:showVal val="1"/>
          <c:showCatName val="0"/>
          <c:showSerName val="0"/>
          <c:showPercent val="0"/>
          <c:showBubbleSize val="0"/>
        </c:dLbls>
        <c:gapWidth val="182"/>
        <c:axId val="242181407"/>
        <c:axId val="242183807"/>
        <c:extLst>
          <c:ext xmlns:c15="http://schemas.microsoft.com/office/drawing/2012/chart" uri="{02D57815-91ED-43cb-92C2-25804820EDAC}">
            <c15:filteredBarSeries>
              <c15: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'Oplevelser med dosis fritekst'!$B$6:$B$19</c15:sqref>
                        </c15:formulaRef>
                      </c:ext>
                    </c:extLst>
                    <c:strCache>
                      <c:ptCount val="14"/>
                      <c:pt idx="0">
                        <c:v>Kender ikke til proceduren for dosisdispenseret medicin</c:v>
                      </c:pt>
                      <c:pt idx="1">
                        <c:v>Min praksis er organiseret på en anden måde</c:v>
                      </c:pt>
                      <c:pt idx="2">
                        <c:v>Manglende honorering</c:v>
                      </c:pt>
                      <c:pt idx="3">
                        <c:v>Der er ingen standard eller vejledning</c:v>
                      </c:pt>
                      <c:pt idx="4">
                        <c:v>Lang responstid fra apotekerne</c:v>
                      </c:pt>
                      <c:pt idx="5">
                        <c:v>Besværligt for patienten</c:v>
                      </c:pt>
                      <c:pt idx="6">
                        <c:v>For dyrt for patienten</c:v>
                      </c:pt>
                      <c:pt idx="7">
                        <c:v>Teknisk svært at sætte op</c:v>
                      </c:pt>
                      <c:pt idx="8">
                        <c:v>Patientsikkerheden er ringere</c:v>
                      </c:pt>
                      <c:pt idx="9">
                        <c:v>Andet</c:v>
                      </c:pt>
                      <c:pt idx="10">
                        <c:v>Fungerer ikke optimalt i samarbejde med ambulatoriet</c:v>
                      </c:pt>
                      <c:pt idx="11">
                        <c:v>Oplever problemer med restordre på medicinen</c:v>
                      </c:pt>
                      <c:pt idx="12">
                        <c:v>Besværliggør min hverdag i klinikken</c:v>
                      </c:pt>
                      <c:pt idx="13">
                        <c:v>Fungerer ikke optimalt, når patienten skal ind og ud af sygehuset</c:v>
                      </c:pt>
                    </c:strCache>
                  </c:strRef>
                </c:cat>
                <c:val>
                  <c:numRef>
                    <c:extLst>
                      <c:ext uri="{02D57815-91ED-43cb-92C2-25804820EDAC}">
                        <c15:formulaRef>
                          <c15:sqref>'Oplevelser med dosis fritekst'!$C$6:$C$19</c15:sqref>
                        </c15:formulaRef>
                      </c:ext>
                    </c:extLst>
                    <c:numCache>
                      <c:formatCode>General</c:formatCode>
                      <c:ptCount val="14"/>
                    </c:numCache>
                  </c:numRef>
                </c:val>
                <c:extLst>
                  <c:ext xmlns:c16="http://schemas.microsoft.com/office/drawing/2014/chart" uri="{C3380CC4-5D6E-409C-BE32-E72D297353CC}">
                    <c16:uniqueId val="{00000001-3946-496B-8C25-2412BCEF6D7E}"/>
                  </c:ext>
                </c:extLst>
              </c15:ser>
            </c15:filteredBarSeries>
            <c15:filteredBarSeries>
              <c15: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'Oplevelser med dosis fritekst'!$B$6:$B$19</c15:sqref>
                        </c15:formulaRef>
                      </c:ext>
                    </c:extLst>
                    <c:strCache>
                      <c:ptCount val="14"/>
                      <c:pt idx="0">
                        <c:v>Kender ikke til proceduren for dosisdispenseret medicin</c:v>
                      </c:pt>
                      <c:pt idx="1">
                        <c:v>Min praksis er organiseret på en anden måde</c:v>
                      </c:pt>
                      <c:pt idx="2">
                        <c:v>Manglende honorering</c:v>
                      </c:pt>
                      <c:pt idx="3">
                        <c:v>Der er ingen standard eller vejledning</c:v>
                      </c:pt>
                      <c:pt idx="4">
                        <c:v>Lang responstid fra apotekerne</c:v>
                      </c:pt>
                      <c:pt idx="5">
                        <c:v>Besværligt for patienten</c:v>
                      </c:pt>
                      <c:pt idx="6">
                        <c:v>For dyrt for patienten</c:v>
                      </c:pt>
                      <c:pt idx="7">
                        <c:v>Teknisk svært at sætte op</c:v>
                      </c:pt>
                      <c:pt idx="8">
                        <c:v>Patientsikkerheden er ringere</c:v>
                      </c:pt>
                      <c:pt idx="9">
                        <c:v>Andet</c:v>
                      </c:pt>
                      <c:pt idx="10">
                        <c:v>Fungerer ikke optimalt i samarbejde med ambulatoriet</c:v>
                      </c:pt>
                      <c:pt idx="11">
                        <c:v>Oplever problemer med restordre på medicinen</c:v>
                      </c:pt>
                      <c:pt idx="12">
                        <c:v>Besværliggør min hverdag i klinikken</c:v>
                      </c:pt>
                      <c:pt idx="13">
                        <c:v>Fungerer ikke optimalt, når patienten skal ind og ud af sygehuset</c:v>
                      </c:pt>
                    </c:strCache>
                  </c:strRef>
                </c:cat>
                <c:val>
                  <c:numRef>
                    <c:extLst xmlns:c15="http://schemas.microsoft.com/office/drawing/2012/chart">
                      <c:ext xmlns:c15="http://schemas.microsoft.com/office/drawing/2012/chart" uri="{02D57815-91ED-43cb-92C2-25804820EDAC}">
                        <c15:formulaRef>
                          <c15:sqref>'Oplevelser med dosis fritekst'!$D$6:$D$19</c15:sqref>
                        </c15:formulaRef>
                      </c:ext>
                    </c:extLst>
                    <c:numCache>
                      <c:formatCode>General</c:formatCode>
                      <c:ptCount val="14"/>
                    </c:numCache>
                  </c:numRef>
                </c:val>
                <c:extLst xmlns:c15="http://schemas.microsoft.com/office/drawing/2012/chart">
                  <c:ext xmlns:c16="http://schemas.microsoft.com/office/drawing/2014/chart" uri="{C3380CC4-5D6E-409C-BE32-E72D297353CC}">
                    <c16:uniqueId val="{00000002-3946-496B-8C25-2412BCEF6D7E}"/>
                  </c:ext>
                </c:extLst>
              </c15:ser>
            </c15:filteredBarSeries>
            <c15:filteredBarSeries>
              <c15:ser>
                <c:idx val="2"/>
                <c:order val="2"/>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'Oplevelser med dosis fritekst'!$B$6:$B$19</c15:sqref>
                        </c15:formulaRef>
                      </c:ext>
                    </c:extLst>
                    <c:strCache>
                      <c:ptCount val="14"/>
                      <c:pt idx="0">
                        <c:v>Kender ikke til proceduren for dosisdispenseret medicin</c:v>
                      </c:pt>
                      <c:pt idx="1">
                        <c:v>Min praksis er organiseret på en anden måde</c:v>
                      </c:pt>
                      <c:pt idx="2">
                        <c:v>Manglende honorering</c:v>
                      </c:pt>
                      <c:pt idx="3">
                        <c:v>Der er ingen standard eller vejledning</c:v>
                      </c:pt>
                      <c:pt idx="4">
                        <c:v>Lang responstid fra apotekerne</c:v>
                      </c:pt>
                      <c:pt idx="5">
                        <c:v>Besværligt for patienten</c:v>
                      </c:pt>
                      <c:pt idx="6">
                        <c:v>For dyrt for patienten</c:v>
                      </c:pt>
                      <c:pt idx="7">
                        <c:v>Teknisk svært at sætte op</c:v>
                      </c:pt>
                      <c:pt idx="8">
                        <c:v>Patientsikkerheden er ringere</c:v>
                      </c:pt>
                      <c:pt idx="9">
                        <c:v>Andet</c:v>
                      </c:pt>
                      <c:pt idx="10">
                        <c:v>Fungerer ikke optimalt i samarbejde med ambulatoriet</c:v>
                      </c:pt>
                      <c:pt idx="11">
                        <c:v>Oplever problemer med restordre på medicinen</c:v>
                      </c:pt>
                      <c:pt idx="12">
                        <c:v>Besværliggør min hverdag i klinikken</c:v>
                      </c:pt>
                      <c:pt idx="13">
                        <c:v>Fungerer ikke optimalt, når patienten skal ind og ud af sygehuset</c:v>
                      </c:pt>
                    </c:strCache>
                  </c:strRef>
                </c:cat>
                <c:val>
                  <c:numRef>
                    <c:extLst xmlns:c15="http://schemas.microsoft.com/office/drawing/2012/chart">
                      <c:ext xmlns:c15="http://schemas.microsoft.com/office/drawing/2012/chart" uri="{02D57815-91ED-43cb-92C2-25804820EDAC}">
                        <c15:formulaRef>
                          <c15:sqref>'Oplevelser med dosis fritekst'!$E$6:$E$19</c15:sqref>
                        </c15:formulaRef>
                      </c:ext>
                    </c:extLst>
                    <c:numCache>
                      <c:formatCode>General</c:formatCode>
                      <c:ptCount val="14"/>
                    </c:numCache>
                  </c:numRef>
                </c:val>
                <c:extLst xmlns:c15="http://schemas.microsoft.com/office/drawing/2012/chart">
                  <c:ext xmlns:c16="http://schemas.microsoft.com/office/drawing/2014/chart" uri="{C3380CC4-5D6E-409C-BE32-E72D297353CC}">
                    <c16:uniqueId val="{00000003-3946-496B-8C25-2412BCEF6D7E}"/>
                  </c:ext>
                </c:extLst>
              </c15:ser>
            </c15:filteredBarSeries>
            <c15:filteredBarSeries>
              <c15:ser>
                <c:idx val="3"/>
                <c:order val="3"/>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'Oplevelser med dosis fritekst'!$B$6:$B$19</c15:sqref>
                        </c15:formulaRef>
                      </c:ext>
                    </c:extLst>
                    <c:strCache>
                      <c:ptCount val="14"/>
                      <c:pt idx="0">
                        <c:v>Kender ikke til proceduren for dosisdispenseret medicin</c:v>
                      </c:pt>
                      <c:pt idx="1">
                        <c:v>Min praksis er organiseret på en anden måde</c:v>
                      </c:pt>
                      <c:pt idx="2">
                        <c:v>Manglende honorering</c:v>
                      </c:pt>
                      <c:pt idx="3">
                        <c:v>Der er ingen standard eller vejledning</c:v>
                      </c:pt>
                      <c:pt idx="4">
                        <c:v>Lang responstid fra apotekerne</c:v>
                      </c:pt>
                      <c:pt idx="5">
                        <c:v>Besværligt for patienten</c:v>
                      </c:pt>
                      <c:pt idx="6">
                        <c:v>For dyrt for patienten</c:v>
                      </c:pt>
                      <c:pt idx="7">
                        <c:v>Teknisk svært at sætte op</c:v>
                      </c:pt>
                      <c:pt idx="8">
                        <c:v>Patientsikkerheden er ringere</c:v>
                      </c:pt>
                      <c:pt idx="9">
                        <c:v>Andet</c:v>
                      </c:pt>
                      <c:pt idx="10">
                        <c:v>Fungerer ikke optimalt i samarbejde med ambulatoriet</c:v>
                      </c:pt>
                      <c:pt idx="11">
                        <c:v>Oplever problemer med restordre på medicinen</c:v>
                      </c:pt>
                      <c:pt idx="12">
                        <c:v>Besværliggør min hverdag i klinikken</c:v>
                      </c:pt>
                      <c:pt idx="13">
                        <c:v>Fungerer ikke optimalt, når patienten skal ind og ud af sygehuset</c:v>
                      </c:pt>
                    </c:strCache>
                  </c:strRef>
                </c:cat>
                <c:val>
                  <c:numRef>
                    <c:extLst xmlns:c15="http://schemas.microsoft.com/office/drawing/2012/chart">
                      <c:ext xmlns:c15="http://schemas.microsoft.com/office/drawing/2012/chart" uri="{02D57815-91ED-43cb-92C2-25804820EDAC}">
                        <c15:formulaRef>
                          <c15:sqref>'Oplevelser med dosis fritekst'!$F$6:$F$19</c15:sqref>
                        </c15:formulaRef>
                      </c:ext>
                    </c:extLst>
                    <c:numCache>
                      <c:formatCode>General</c:formatCode>
                      <c:ptCount val="14"/>
                    </c:numCache>
                  </c:numRef>
                </c:val>
                <c:extLst xmlns:c15="http://schemas.microsoft.com/office/drawing/2012/chart">
                  <c:ext xmlns:c16="http://schemas.microsoft.com/office/drawing/2014/chart" uri="{C3380CC4-5D6E-409C-BE32-E72D297353CC}">
                    <c16:uniqueId val="{00000004-3946-496B-8C25-2412BCEF6D7E}"/>
                  </c:ext>
                </c:extLst>
              </c15:ser>
            </c15:filteredBarSeries>
            <c15:filteredBarSeries>
              <c15:ser>
                <c:idx val="4"/>
                <c:order val="4"/>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'Oplevelser med dosis fritekst'!$B$6:$B$19</c15:sqref>
                        </c15:formulaRef>
                      </c:ext>
                    </c:extLst>
                    <c:strCache>
                      <c:ptCount val="14"/>
                      <c:pt idx="0">
                        <c:v>Kender ikke til proceduren for dosisdispenseret medicin</c:v>
                      </c:pt>
                      <c:pt idx="1">
                        <c:v>Min praksis er organiseret på en anden måde</c:v>
                      </c:pt>
                      <c:pt idx="2">
                        <c:v>Manglende honorering</c:v>
                      </c:pt>
                      <c:pt idx="3">
                        <c:v>Der er ingen standard eller vejledning</c:v>
                      </c:pt>
                      <c:pt idx="4">
                        <c:v>Lang responstid fra apotekerne</c:v>
                      </c:pt>
                      <c:pt idx="5">
                        <c:v>Besværligt for patienten</c:v>
                      </c:pt>
                      <c:pt idx="6">
                        <c:v>For dyrt for patienten</c:v>
                      </c:pt>
                      <c:pt idx="7">
                        <c:v>Teknisk svært at sætte op</c:v>
                      </c:pt>
                      <c:pt idx="8">
                        <c:v>Patientsikkerheden er ringere</c:v>
                      </c:pt>
                      <c:pt idx="9">
                        <c:v>Andet</c:v>
                      </c:pt>
                      <c:pt idx="10">
                        <c:v>Fungerer ikke optimalt i samarbejde med ambulatoriet</c:v>
                      </c:pt>
                      <c:pt idx="11">
                        <c:v>Oplever problemer med restordre på medicinen</c:v>
                      </c:pt>
                      <c:pt idx="12">
                        <c:v>Besværliggør min hverdag i klinikken</c:v>
                      </c:pt>
                      <c:pt idx="13">
                        <c:v>Fungerer ikke optimalt, når patienten skal ind og ud af sygehuset</c:v>
                      </c:pt>
                    </c:strCache>
                  </c:strRef>
                </c:cat>
                <c:val>
                  <c:numRef>
                    <c:extLst xmlns:c15="http://schemas.microsoft.com/office/drawing/2012/chart">
                      <c:ext xmlns:c15="http://schemas.microsoft.com/office/drawing/2012/chart" uri="{02D57815-91ED-43cb-92C2-25804820EDAC}">
                        <c15:formulaRef>
                          <c15:sqref>'Oplevelser med dosis fritekst'!$G$6:$G$19</c15:sqref>
                        </c15:formulaRef>
                      </c:ext>
                    </c:extLst>
                    <c:numCache>
                      <c:formatCode>General</c:formatCode>
                      <c:ptCount val="14"/>
                    </c:numCache>
                  </c:numRef>
                </c:val>
                <c:extLst xmlns:c15="http://schemas.microsoft.com/office/drawing/2012/chart">
                  <c:ext xmlns:c16="http://schemas.microsoft.com/office/drawing/2014/chart" uri="{C3380CC4-5D6E-409C-BE32-E72D297353CC}">
                    <c16:uniqueId val="{00000005-3946-496B-8C25-2412BCEF6D7E}"/>
                  </c:ext>
                </c:extLst>
              </c15:ser>
            </c15:filteredBarSeries>
            <c15:filteredBarSeries>
              <c15:ser>
                <c:idx val="5"/>
                <c:order val="5"/>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'Oplevelser med dosis fritekst'!$B$6:$B$19</c15:sqref>
                        </c15:formulaRef>
                      </c:ext>
                    </c:extLst>
                    <c:strCache>
                      <c:ptCount val="14"/>
                      <c:pt idx="0">
                        <c:v>Kender ikke til proceduren for dosisdispenseret medicin</c:v>
                      </c:pt>
                      <c:pt idx="1">
                        <c:v>Min praksis er organiseret på en anden måde</c:v>
                      </c:pt>
                      <c:pt idx="2">
                        <c:v>Manglende honorering</c:v>
                      </c:pt>
                      <c:pt idx="3">
                        <c:v>Der er ingen standard eller vejledning</c:v>
                      </c:pt>
                      <c:pt idx="4">
                        <c:v>Lang responstid fra apotekerne</c:v>
                      </c:pt>
                      <c:pt idx="5">
                        <c:v>Besværligt for patienten</c:v>
                      </c:pt>
                      <c:pt idx="6">
                        <c:v>For dyrt for patienten</c:v>
                      </c:pt>
                      <c:pt idx="7">
                        <c:v>Teknisk svært at sætte op</c:v>
                      </c:pt>
                      <c:pt idx="8">
                        <c:v>Patientsikkerheden er ringere</c:v>
                      </c:pt>
                      <c:pt idx="9">
                        <c:v>Andet</c:v>
                      </c:pt>
                      <c:pt idx="10">
                        <c:v>Fungerer ikke optimalt i samarbejde med ambulatoriet</c:v>
                      </c:pt>
                      <c:pt idx="11">
                        <c:v>Oplever problemer med restordre på medicinen</c:v>
                      </c:pt>
                      <c:pt idx="12">
                        <c:v>Besværliggør min hverdag i klinikken</c:v>
                      </c:pt>
                      <c:pt idx="13">
                        <c:v>Fungerer ikke optimalt, når patienten skal ind og ud af sygehuset</c:v>
                      </c:pt>
                    </c:strCache>
                  </c:strRef>
                </c:cat>
                <c:val>
                  <c:numRef>
                    <c:extLst xmlns:c15="http://schemas.microsoft.com/office/drawing/2012/chart">
                      <c:ext xmlns:c15="http://schemas.microsoft.com/office/drawing/2012/chart" uri="{02D57815-91ED-43cb-92C2-25804820EDAC}">
                        <c15:formulaRef>
                          <c15:sqref>'Oplevelser med dosis fritekst'!$H$6:$H$19</c15:sqref>
                        </c15:formulaRef>
                      </c:ext>
                    </c:extLst>
                    <c:numCache>
                      <c:formatCode>General</c:formatCode>
                      <c:ptCount val="14"/>
                    </c:numCache>
                  </c:numRef>
                </c:val>
                <c:extLst xmlns:c15="http://schemas.microsoft.com/office/drawing/2012/chart">
                  <c:ext xmlns:c16="http://schemas.microsoft.com/office/drawing/2014/chart" uri="{C3380CC4-5D6E-409C-BE32-E72D297353CC}">
                    <c16:uniqueId val="{00000006-3946-496B-8C25-2412BCEF6D7E}"/>
                  </c:ext>
                </c:extLst>
              </c15:ser>
            </c15:filteredBarSeries>
            <c15:filteredBarSeries>
              <c15:ser>
                <c:idx val="6"/>
                <c:order val="6"/>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'Oplevelser med dosis fritekst'!$B$6:$B$19</c15:sqref>
                        </c15:formulaRef>
                      </c:ext>
                    </c:extLst>
                    <c:strCache>
                      <c:ptCount val="14"/>
                      <c:pt idx="0">
                        <c:v>Kender ikke til proceduren for dosisdispenseret medicin</c:v>
                      </c:pt>
                      <c:pt idx="1">
                        <c:v>Min praksis er organiseret på en anden måde</c:v>
                      </c:pt>
                      <c:pt idx="2">
                        <c:v>Manglende honorering</c:v>
                      </c:pt>
                      <c:pt idx="3">
                        <c:v>Der er ingen standard eller vejledning</c:v>
                      </c:pt>
                      <c:pt idx="4">
                        <c:v>Lang responstid fra apotekerne</c:v>
                      </c:pt>
                      <c:pt idx="5">
                        <c:v>Besværligt for patienten</c:v>
                      </c:pt>
                      <c:pt idx="6">
                        <c:v>For dyrt for patienten</c:v>
                      </c:pt>
                      <c:pt idx="7">
                        <c:v>Teknisk svært at sætte op</c:v>
                      </c:pt>
                      <c:pt idx="8">
                        <c:v>Patientsikkerheden er ringere</c:v>
                      </c:pt>
                      <c:pt idx="9">
                        <c:v>Andet</c:v>
                      </c:pt>
                      <c:pt idx="10">
                        <c:v>Fungerer ikke optimalt i samarbejde med ambulatoriet</c:v>
                      </c:pt>
                      <c:pt idx="11">
                        <c:v>Oplever problemer med restordre på medicinen</c:v>
                      </c:pt>
                      <c:pt idx="12">
                        <c:v>Besværliggør min hverdag i klinikken</c:v>
                      </c:pt>
                      <c:pt idx="13">
                        <c:v>Fungerer ikke optimalt, når patienten skal ind og ud af sygehuset</c:v>
                      </c:pt>
                    </c:strCache>
                  </c:strRef>
                </c:cat>
                <c:val>
                  <c:numRef>
                    <c:extLst xmlns:c15="http://schemas.microsoft.com/office/drawing/2012/chart">
                      <c:ext xmlns:c15="http://schemas.microsoft.com/office/drawing/2012/chart" uri="{02D57815-91ED-43cb-92C2-25804820EDAC}">
                        <c15:formulaRef>
                          <c15:sqref>'Oplevelser med dosis fritekst'!$I$6:$I$19</c15:sqref>
                        </c15:formulaRef>
                      </c:ext>
                    </c:extLst>
                    <c:numCache>
                      <c:formatCode>General</c:formatCode>
                      <c:ptCount val="14"/>
                    </c:numCache>
                  </c:numRef>
                </c:val>
                <c:extLst xmlns:c15="http://schemas.microsoft.com/office/drawing/2012/chart">
                  <c:ext xmlns:c16="http://schemas.microsoft.com/office/drawing/2014/chart" uri="{C3380CC4-5D6E-409C-BE32-E72D297353CC}">
                    <c16:uniqueId val="{00000007-3946-496B-8C25-2412BCEF6D7E}"/>
                  </c:ext>
                </c:extLst>
              </c15:ser>
            </c15:filteredBarSeries>
          </c:ext>
        </c:extLst>
      </c:barChart>
      <c:catAx>
        <c:axId val="24218140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242183807"/>
        <c:crosses val="autoZero"/>
        <c:auto val="1"/>
        <c:lblAlgn val="ctr"/>
        <c:lblOffset val="100"/>
        <c:noMultiLvlLbl val="0"/>
      </c:catAx>
      <c:valAx>
        <c:axId val="24218380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da-DK"/>
          </a:p>
        </c:txPr>
        <c:crossAx val="242181407"/>
        <c:crosses val="autoZero"/>
        <c:crossBetween val="between"/>
      </c:valAx>
      <c:spPr>
        <a:noFill/>
        <a:ln>
          <a:noFill/>
        </a:ln>
        <a:effectLst/>
      </c:spPr>
    </c:plotArea>
    <c:plotVisOnly val="1"/>
    <c:dispBlanksAs val="gap"/>
    <c:showDLblsOverMax val="0"/>
  </c:chart>
  <c:spPr>
    <a:noFill/>
    <a:ln>
      <a:noFill/>
    </a:ln>
    <a:effectLst/>
  </c:spPr>
  <c:txPr>
    <a:bodyPr/>
    <a:lstStyle/>
    <a:p>
      <a:pPr>
        <a:defRPr sz="1500"/>
      </a:pPr>
      <a:endParaRPr lang="da-DK"/>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9999"/>
            </a:solidFill>
            <a:ln>
              <a:noFill/>
            </a:ln>
            <a:effectLst/>
          </c:spPr>
          <c:invertIfNegative val="0"/>
          <c:dLbls>
            <c:spPr>
              <a:noFill/>
              <a:ln>
                <a:noFill/>
              </a:ln>
              <a:effectLst/>
            </c:spPr>
            <c:txPr>
              <a:bodyPr rot="0" spcFirstLastPara="1" vertOverflow="ellipsis" vert="horz" wrap="square" anchor="ctr" anchorCtr="1"/>
              <a:lstStyle/>
              <a:p>
                <a:pPr>
                  <a:defRPr sz="1500" b="1"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'Oplevelser med dosis fritekst'!$B$45:$B$54</c:f>
              <c:strCache>
                <c:ptCount val="10"/>
                <c:pt idx="0">
                  <c:v>Det giver mig mere tid til at snakke om andre ting end medicin</c:v>
                </c:pt>
                <c:pt idx="1">
                  <c:v>Patienten vil i en del tilfælde kunne spare penge, da der ikke er så meget medicinspild ved dosisændringer</c:v>
                </c:pt>
                <c:pt idx="2">
                  <c:v>Jeg skal ikke bruge så meget tid på at snakke om medicin, for det er der styr på</c:v>
                </c:pt>
                <c:pt idx="3">
                  <c:v>Patienten bliver mere tryg</c:v>
                </c:pt>
                <c:pt idx="4">
                  <c:v>Giver et bedre samarbejde med apoteket</c:v>
                </c:pt>
                <c:pt idx="5">
                  <c:v>Andet</c:v>
                </c:pt>
                <c:pt idx="6">
                  <c:v>Patienten får et bedre overblik</c:v>
                </c:pt>
                <c:pt idx="7">
                  <c:v>Giver et bedre samarbejde med sygeplejerskerne i kommunen</c:v>
                </c:pt>
                <c:pt idx="8">
                  <c:v>Patienten slipper for at huske de mange forskellige præparatnavne</c:v>
                </c:pt>
                <c:pt idx="9">
                  <c:v>Det giver bedre compliance for mine patienter</c:v>
                </c:pt>
              </c:strCache>
            </c:strRef>
          </c:cat>
          <c:val>
            <c:numRef>
              <c:f>'Oplevelser med dosis fritekst'!$K$45:$K$54</c:f>
              <c:numCache>
                <c:formatCode>0%</c:formatCode>
                <c:ptCount val="10"/>
                <c:pt idx="0">
                  <c:v>3.5714285714285712E-2</c:v>
                </c:pt>
                <c:pt idx="1">
                  <c:v>7.1428571428571425E-2</c:v>
                </c:pt>
                <c:pt idx="2">
                  <c:v>0.14285714285714285</c:v>
                </c:pt>
                <c:pt idx="3">
                  <c:v>0.14285714285714285</c:v>
                </c:pt>
                <c:pt idx="4">
                  <c:v>0.14285714285714285</c:v>
                </c:pt>
                <c:pt idx="5">
                  <c:v>0.17857142857142858</c:v>
                </c:pt>
                <c:pt idx="6">
                  <c:v>0.25</c:v>
                </c:pt>
                <c:pt idx="7">
                  <c:v>0.5</c:v>
                </c:pt>
                <c:pt idx="8">
                  <c:v>0.5357142857142857</c:v>
                </c:pt>
                <c:pt idx="9">
                  <c:v>0.5357142857142857</c:v>
                </c:pt>
              </c:numCache>
            </c:numRef>
          </c:val>
          <c:extLst>
            <c:ext xmlns:c16="http://schemas.microsoft.com/office/drawing/2014/chart" uri="{C3380CC4-5D6E-409C-BE32-E72D297353CC}">
              <c16:uniqueId val="{00000000-F88F-435F-B2AD-B5C7D911EF4F}"/>
            </c:ext>
          </c:extLst>
        </c:ser>
        <c:dLbls>
          <c:dLblPos val="outEnd"/>
          <c:showLegendKey val="0"/>
          <c:showVal val="1"/>
          <c:showCatName val="0"/>
          <c:showSerName val="0"/>
          <c:showPercent val="0"/>
          <c:showBubbleSize val="0"/>
        </c:dLbls>
        <c:gapWidth val="182"/>
        <c:axId val="1194780239"/>
        <c:axId val="1194781679"/>
      </c:barChart>
      <c:catAx>
        <c:axId val="11947802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1194781679"/>
        <c:crosses val="autoZero"/>
        <c:auto val="1"/>
        <c:lblAlgn val="ctr"/>
        <c:lblOffset val="100"/>
        <c:noMultiLvlLbl val="0"/>
      </c:catAx>
      <c:valAx>
        <c:axId val="1194781679"/>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da-DK"/>
          </a:p>
        </c:txPr>
        <c:crossAx val="1194780239"/>
        <c:crosses val="autoZero"/>
        <c:crossBetween val="between"/>
      </c:valAx>
      <c:spPr>
        <a:noFill/>
        <a:ln>
          <a:noFill/>
        </a:ln>
        <a:effectLst/>
      </c:spPr>
    </c:plotArea>
    <c:plotVisOnly val="1"/>
    <c:dispBlanksAs val="gap"/>
    <c:showDLblsOverMax val="0"/>
  </c:chart>
  <c:spPr>
    <a:noFill/>
    <a:ln>
      <a:noFill/>
    </a:ln>
    <a:effectLst/>
  </c:spPr>
  <c:txPr>
    <a:bodyPr/>
    <a:lstStyle/>
    <a:p>
      <a:pPr>
        <a:defRPr sz="1500"/>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52612192-F3C5-4BD9-9F72-1FD224D0DABD}"/>
              </a:ext>
            </a:extLst>
          </p:cNvPr>
          <p:cNvSpPr>
            <a:spLocks noGrp="1"/>
          </p:cNvSpPr>
          <p:nvPr>
            <p:ph type="hdr" sz="quarter"/>
          </p:nvPr>
        </p:nvSpPr>
        <p:spPr>
          <a:xfrm>
            <a:off x="0" y="4"/>
            <a:ext cx="2946400" cy="498315"/>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58C132E5-CD1B-40B6-9377-9B02D6B6CA80}"/>
              </a:ext>
            </a:extLst>
          </p:cNvPr>
          <p:cNvSpPr>
            <a:spLocks noGrp="1"/>
          </p:cNvSpPr>
          <p:nvPr>
            <p:ph type="dt" sz="quarter" idx="1"/>
          </p:nvPr>
        </p:nvSpPr>
        <p:spPr>
          <a:xfrm>
            <a:off x="3849688" y="4"/>
            <a:ext cx="2946400" cy="498315"/>
          </a:xfrm>
          <a:prstGeom prst="rect">
            <a:avLst/>
          </a:prstGeom>
        </p:spPr>
        <p:txBody>
          <a:bodyPr vert="horz" lIns="91440" tIns="45720" rIns="91440" bIns="45720" rtlCol="0"/>
          <a:lstStyle>
            <a:lvl1pPr algn="r">
              <a:defRPr sz="1200"/>
            </a:lvl1pPr>
          </a:lstStyle>
          <a:p>
            <a:fld id="{01A977FB-8F92-476A-8439-3FFE612C83C7}" type="datetimeFigureOut">
              <a:rPr lang="da-DK" smtClean="0"/>
              <a:t>03-12-2025</a:t>
            </a:fld>
            <a:endParaRPr lang="da-DK"/>
          </a:p>
        </p:txBody>
      </p:sp>
      <p:sp>
        <p:nvSpPr>
          <p:cNvPr id="4" name="Pladsholder til sidefod 3">
            <a:extLst>
              <a:ext uri="{FF2B5EF4-FFF2-40B4-BE49-F238E27FC236}">
                <a16:creationId xmlns:a16="http://schemas.microsoft.com/office/drawing/2014/main" id="{BEFFC858-788D-48BF-9791-2C8C683C7798}"/>
              </a:ext>
            </a:extLst>
          </p:cNvPr>
          <p:cNvSpPr>
            <a:spLocks noGrp="1"/>
          </p:cNvSpPr>
          <p:nvPr>
            <p:ph type="ftr" sz="quarter" idx="2"/>
          </p:nvPr>
        </p:nvSpPr>
        <p:spPr>
          <a:xfrm>
            <a:off x="0" y="9428324"/>
            <a:ext cx="2946400" cy="498315"/>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1E65B410-9681-42FC-AF1C-5F606A627768}"/>
              </a:ext>
            </a:extLst>
          </p:cNvPr>
          <p:cNvSpPr>
            <a:spLocks noGrp="1"/>
          </p:cNvSpPr>
          <p:nvPr>
            <p:ph type="sldNum" sz="quarter" idx="3"/>
          </p:nvPr>
        </p:nvSpPr>
        <p:spPr>
          <a:xfrm>
            <a:off x="3849688" y="9428324"/>
            <a:ext cx="2946400" cy="498315"/>
          </a:xfrm>
          <a:prstGeom prst="rect">
            <a:avLst/>
          </a:prstGeom>
        </p:spPr>
        <p:txBody>
          <a:bodyPr vert="horz" lIns="91440" tIns="45720" rIns="91440" bIns="45720" rtlCol="0" anchor="b"/>
          <a:lstStyle>
            <a:lvl1pPr algn="r">
              <a:defRPr sz="1200"/>
            </a:lvl1pPr>
          </a:lstStyle>
          <a:p>
            <a:fld id="{001C1ADA-5896-4B2D-A633-0AE83E459B91}" type="slidenum">
              <a:rPr lang="da-DK" smtClean="0"/>
              <a:t>‹nr.›</a:t>
            </a:fld>
            <a:endParaRPr lang="da-DK"/>
          </a:p>
        </p:txBody>
      </p:sp>
    </p:spTree>
    <p:extLst>
      <p:ext uri="{BB962C8B-B14F-4D97-AF65-F5344CB8AC3E}">
        <p14:creationId xmlns:p14="http://schemas.microsoft.com/office/powerpoint/2010/main" val="892632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6" y="4"/>
            <a:ext cx="2945659" cy="49805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9" y="4"/>
            <a:ext cx="2945659" cy="498055"/>
          </a:xfrm>
          <a:prstGeom prst="rect">
            <a:avLst/>
          </a:prstGeom>
        </p:spPr>
        <p:txBody>
          <a:bodyPr vert="horz" lIns="91440" tIns="45720" rIns="91440" bIns="45720" rtlCol="0"/>
          <a:lstStyle>
            <a:lvl1pPr algn="r">
              <a:defRPr sz="1200"/>
            </a:lvl1pPr>
          </a:lstStyle>
          <a:p>
            <a:fld id="{E8786FF4-F6A9-421A-ADA2-D93A91F28A89}" type="datetimeFigureOut">
              <a:rPr lang="da-DK" smtClean="0"/>
              <a:t>03-12-2025</a:t>
            </a:fld>
            <a:endParaRPr lang="da-DK"/>
          </a:p>
        </p:txBody>
      </p:sp>
      <p:sp>
        <p:nvSpPr>
          <p:cNvPr id="4" name="Pladsholder til slidebillede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6"/>
            <a:ext cx="5438140" cy="3908614"/>
          </a:xfrm>
          <a:prstGeom prst="rect">
            <a:avLst/>
          </a:prstGeom>
        </p:spPr>
        <p:txBody>
          <a:bodyPr vert="horz" lIns="91440" tIns="45720" rIns="91440" bIns="45720" rtlCol="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6" y="9428586"/>
            <a:ext cx="2945659" cy="498054"/>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9" y="9428586"/>
            <a:ext cx="2945659" cy="498054"/>
          </a:xfrm>
          <a:prstGeom prst="rect">
            <a:avLst/>
          </a:prstGeom>
        </p:spPr>
        <p:txBody>
          <a:bodyPr vert="horz" lIns="91440" tIns="45720" rIns="91440" bIns="45720" rtlCol="0" anchor="b"/>
          <a:lstStyle>
            <a:lvl1pPr algn="r">
              <a:defRPr sz="1200"/>
            </a:lvl1pPr>
          </a:lstStyle>
          <a:p>
            <a:fld id="{4D72394A-C10D-42AB-8CF1-29B05F6C07CD}" type="slidenum">
              <a:rPr lang="da-DK" smtClean="0"/>
              <a:t>‹nr.›</a:t>
            </a:fld>
            <a:endParaRPr lang="da-DK"/>
          </a:p>
        </p:txBody>
      </p:sp>
    </p:spTree>
    <p:extLst>
      <p:ext uri="{BB962C8B-B14F-4D97-AF65-F5344CB8AC3E}">
        <p14:creationId xmlns:p14="http://schemas.microsoft.com/office/powerpoint/2010/main" val="3388899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0" kern="1200" dirty="0">
                <a:solidFill>
                  <a:schemeClr val="tx1"/>
                </a:solidFill>
                <a:effectLst/>
                <a:latin typeface="+mn-lt"/>
                <a:ea typeface="Calibri" panose="020F0502020204030204" pitchFamily="34" charset="0"/>
                <a:cs typeface="Times New Roman" panose="02020603050405020304" pitchFamily="18" charset="0"/>
              </a:rPr>
              <a:t>Forslag til, hvad du kan sige: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i="1" kern="1200" dirty="0">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i="0" kern="1200" dirty="0">
                <a:solidFill>
                  <a:schemeClr val="tx1"/>
                </a:solidFill>
                <a:effectLst/>
                <a:latin typeface="+mn-lt"/>
                <a:ea typeface="Calibri" panose="020F0502020204030204" pitchFamily="34" charset="0"/>
                <a:cs typeface="Times New Roman" panose="02020603050405020304" pitchFamily="18" charset="0"/>
              </a:rPr>
              <a:t>I dag skal vi beskæftige os med dosisdispensering i almen praksis. </a:t>
            </a:r>
          </a:p>
          <a:p>
            <a:pPr>
              <a:defRPr/>
            </a:pPr>
            <a:endParaRPr lang="da-DK" i="0" dirty="0">
              <a:latin typeface="+mn-lt"/>
            </a:endParaRPr>
          </a:p>
          <a:p>
            <a:pPr>
              <a:defRPr/>
            </a:pPr>
            <a:r>
              <a:rPr lang="da-DK" i="0" dirty="0">
                <a:latin typeface="+mn-lt"/>
              </a:rPr>
              <a:t>Vi skal sammen, på baggrund af besvarelser fra spørgeskemaundersøgelsen og datatræk fra Lægemiddelstatistikregisteret, drøfte vores holdning samt dele vores erfaringer og udveksle gode ideer. </a:t>
            </a:r>
            <a:endParaRPr lang="da-DK" i="0" dirty="0">
              <a:latin typeface="+mn-lt"/>
              <a:cs typeface="Calibri"/>
            </a:endParaRPr>
          </a:p>
          <a:p>
            <a:pPr>
              <a:defRPr/>
            </a:pPr>
            <a:endParaRPr lang="da-DK" i="0" dirty="0"/>
          </a:p>
        </p:txBody>
      </p:sp>
      <p:sp>
        <p:nvSpPr>
          <p:cNvPr id="4" name="Slide Number Placeholder 3"/>
          <p:cNvSpPr>
            <a:spLocks noGrp="1"/>
          </p:cNvSpPr>
          <p:nvPr>
            <p:ph type="sldNum" sz="quarter" idx="10"/>
          </p:nvPr>
        </p:nvSpPr>
        <p:spPr/>
        <p:txBody>
          <a:bodyPr/>
          <a:lstStyle/>
          <a:p>
            <a:fld id="{DEB92672-268D-4DB7-963C-35CDB23F1AD2}" type="slidenum">
              <a:rPr lang="da-DK" smtClean="0"/>
              <a:t>1</a:t>
            </a:fld>
            <a:endParaRPr lang="da-DK"/>
          </a:p>
        </p:txBody>
      </p:sp>
    </p:spTree>
    <p:extLst>
      <p:ext uri="{BB962C8B-B14F-4D97-AF65-F5344CB8AC3E}">
        <p14:creationId xmlns:p14="http://schemas.microsoft.com/office/powerpoint/2010/main" val="2411925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a:t>Forslag til, hvad du kan sige:</a:t>
            </a:r>
          </a:p>
          <a:p>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b="1"/>
              <a:t>I Blok 1 </a:t>
            </a:r>
            <a:r>
              <a:rPr lang="da-DK"/>
              <a:t>gennemgår svar fra spørgeskemaundersøgelsen og deler vores erfaringer med hinanden. Herefter får vi basal viden om dosisdispensering af medicin. Blokken afsluttes med en fælles dialog om, der er noget, der giver anledning til overvejelser og refleksioner.</a:t>
            </a:r>
          </a:p>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10</a:t>
            </a:fld>
            <a:endParaRPr lang="da-DK"/>
          </a:p>
        </p:txBody>
      </p:sp>
    </p:spTree>
    <p:extLst>
      <p:ext uri="{BB962C8B-B14F-4D97-AF65-F5344CB8AC3E}">
        <p14:creationId xmlns:p14="http://schemas.microsoft.com/office/powerpoint/2010/main" val="3510466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Forklaring til slide:</a:t>
            </a:r>
            <a:endParaRPr lang="da-DK" b="1" dirty="0">
              <a:ea typeface="Calibri"/>
              <a:cs typeface="Calibri"/>
            </a:endParaRPr>
          </a:p>
          <a:p>
            <a:r>
              <a:rPr lang="da-DK" dirty="0"/>
              <a:t>Følgende slide viser</a:t>
            </a:r>
            <a:r>
              <a:rPr lang="da-DK" b="0" dirty="0">
                <a:solidFill>
                  <a:schemeClr val="tx1"/>
                </a:solidFill>
                <a:latin typeface="+mn-lt"/>
              </a:rPr>
              <a:t> </a:t>
            </a:r>
            <a:r>
              <a:rPr lang="da-DK" dirty="0"/>
              <a:t>”antallet af patienter på dosisdispenseret medicin”, herunder datatræk fra Lægemiddelstatistikregisteret fordelt på klyngens ydernumre.</a:t>
            </a:r>
            <a:endParaRPr lang="da-DK" dirty="0">
              <a:ea typeface="Calibri"/>
              <a:cs typeface="Calibri"/>
            </a:endParaRPr>
          </a:p>
          <a:p>
            <a:endParaRPr lang="da-DK" dirty="0"/>
          </a:p>
          <a:p>
            <a:r>
              <a:rPr lang="da-DK" dirty="0"/>
              <a:t>Leverancen indeholder antal personer, som har købt dosispakket medicin i perioden 1. juli 2024 til 30. juni 2025, pr. 1.000 sikrede, og antal personer, hvor opstartsydelsen for dosispakket medicin er afregnet i perioden 1. juli 2024 </a:t>
            </a:r>
            <a:r>
              <a:rPr lang="da-DK"/>
              <a:t>til 30. </a:t>
            </a:r>
            <a:r>
              <a:rPr lang="da-DK" dirty="0"/>
              <a:t>juni 2025, pr. 1.000 sikrede. Begge mål fordeles på ydernummer og praksisklynge.</a:t>
            </a:r>
            <a:endParaRPr lang="da-DK" dirty="0">
              <a:ea typeface="Calibri"/>
              <a:cs typeface="Calibri"/>
            </a:endParaRPr>
          </a:p>
          <a:p>
            <a:endParaRPr lang="da-DK" dirty="0">
              <a:ea typeface="Calibri"/>
              <a:cs typeface="Calibri"/>
            </a:endParaRPr>
          </a:p>
          <a:p>
            <a:endParaRPr lang="da-DK" dirty="0">
              <a:solidFill>
                <a:srgbClr val="000000"/>
              </a:solidFill>
              <a:ea typeface="Calibri" panose="020F0502020204030204"/>
              <a:cs typeface="Calibri" panose="020F0502020204030204"/>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11</a:t>
            </a:fld>
            <a:endParaRPr lang="da-DK"/>
          </a:p>
        </p:txBody>
      </p:sp>
    </p:spTree>
    <p:extLst>
      <p:ext uri="{BB962C8B-B14F-4D97-AF65-F5344CB8AC3E}">
        <p14:creationId xmlns:p14="http://schemas.microsoft.com/office/powerpoint/2010/main" val="3838212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a:t>Forklaring til slide:</a:t>
            </a:r>
          </a:p>
          <a:p>
            <a:pPr marL="0" indent="0">
              <a:buFontTx/>
              <a:buNone/>
            </a:pPr>
            <a:r>
              <a:rPr lang="da-DK"/>
              <a:t>Følgende slide præsenterer spørgsmålene fra spørgeskemaundersøgelsen.</a:t>
            </a:r>
          </a:p>
          <a:p>
            <a:pPr marL="0" indent="0">
              <a:buFontTx/>
              <a:buNone/>
            </a:pPr>
            <a:r>
              <a:rPr lang="da-DK"/>
              <a:t>Obs! Spørgsmålene fremgår i samme rækkefølge som i spørgeskemaundersøgelsen.</a:t>
            </a:r>
          </a:p>
          <a:p>
            <a:pPr marL="0" indent="0">
              <a:buFontTx/>
              <a:buNone/>
            </a:pP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b="1"/>
              <a:t>Forslag til, hvad du kan sige:</a:t>
            </a:r>
            <a:endParaRPr lang="da-DK"/>
          </a:p>
          <a:p>
            <a:pPr marL="0" indent="0">
              <a:buFontTx/>
              <a:buNone/>
            </a:pPr>
            <a:r>
              <a:rPr lang="da-DK"/>
              <a:t>De følgende slides viser grafer over, hvordan der er besvaret til hver enkelt spørgsmål.</a:t>
            </a:r>
          </a:p>
          <a:p>
            <a:pPr marL="0" indent="0">
              <a:buFontTx/>
              <a:buNone/>
            </a:pPr>
            <a:endParaRPr lang="da-DK"/>
          </a:p>
          <a:p>
            <a:pPr marL="0" indent="0">
              <a:buFontTx/>
              <a:buNone/>
            </a:pPr>
            <a:r>
              <a:rPr lang="da-DK"/>
              <a:t>Efter alle grafer er vist, vi der blive lagt op til sidemandssamtale og efterfølgende plenum dialog i klyngen.</a:t>
            </a:r>
          </a:p>
        </p:txBody>
      </p:sp>
      <p:sp>
        <p:nvSpPr>
          <p:cNvPr id="4" name="Slide Number Placeholder 3"/>
          <p:cNvSpPr>
            <a:spLocks noGrp="1"/>
          </p:cNvSpPr>
          <p:nvPr>
            <p:ph type="sldNum" sz="quarter" idx="10"/>
          </p:nvPr>
        </p:nvSpPr>
        <p:spPr/>
        <p:txBody>
          <a:bodyPr/>
          <a:lstStyle/>
          <a:p>
            <a:fld id="{DEB92672-268D-4DB7-963C-35CDB23F1AD2}" type="slidenum">
              <a:rPr lang="da-DK" smtClean="0"/>
              <a:t>12</a:t>
            </a:fld>
            <a:endParaRPr lang="da-DK"/>
          </a:p>
        </p:txBody>
      </p:sp>
    </p:spTree>
    <p:extLst>
      <p:ext uri="{BB962C8B-B14F-4D97-AF65-F5344CB8AC3E}">
        <p14:creationId xmlns:p14="http://schemas.microsoft.com/office/powerpoint/2010/main" val="2559567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a:t>Forklaring til slide:</a:t>
            </a:r>
          </a:p>
          <a:p>
            <a:r>
              <a:rPr lang="da-DK"/>
              <a:t>Følgende slide viser klyngens spørgeskemaresultater – Hvordan vurderer du din egen viden om dosisdispenseret medicin?</a:t>
            </a:r>
          </a:p>
        </p:txBody>
      </p:sp>
      <p:sp>
        <p:nvSpPr>
          <p:cNvPr id="4" name="Slide Number Placeholder 3"/>
          <p:cNvSpPr>
            <a:spLocks noGrp="1"/>
          </p:cNvSpPr>
          <p:nvPr>
            <p:ph type="sldNum" sz="quarter" idx="10"/>
          </p:nvPr>
        </p:nvSpPr>
        <p:spPr/>
        <p:txBody>
          <a:bodyPr/>
          <a:lstStyle/>
          <a:p>
            <a:fld id="{DEB92672-268D-4DB7-963C-35CDB23F1AD2}" type="slidenum">
              <a:rPr lang="da-DK" smtClean="0"/>
              <a:t>13</a:t>
            </a:fld>
            <a:endParaRPr lang="da-DK"/>
          </a:p>
        </p:txBody>
      </p:sp>
    </p:spTree>
    <p:extLst>
      <p:ext uri="{BB962C8B-B14F-4D97-AF65-F5344CB8AC3E}">
        <p14:creationId xmlns:p14="http://schemas.microsoft.com/office/powerpoint/2010/main" val="597150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a:solidFill>
                  <a:schemeClr val="tx1"/>
                </a:solidFill>
              </a:rPr>
              <a:t>Forklaring til slide:</a:t>
            </a:r>
            <a:endParaRPr lang="da-DK">
              <a:solidFill>
                <a:schemeClr val="tx1"/>
              </a:solidFill>
            </a:endParaRPr>
          </a:p>
          <a:p>
            <a:r>
              <a:rPr lang="da-DK"/>
              <a:t>Følgende slide viser klyngens spørgeskemaresultater </a:t>
            </a:r>
            <a:r>
              <a:rPr lang="da-DK">
                <a:solidFill>
                  <a:schemeClr val="tx1"/>
                </a:solidFill>
              </a:rPr>
              <a:t>– </a:t>
            </a:r>
            <a:r>
              <a:rPr lang="da-DK" sz="1200" b="0">
                <a:solidFill>
                  <a:schemeClr val="tx1"/>
                </a:solidFill>
                <a:latin typeface="+mn-lt"/>
              </a:rPr>
              <a:t>I hvor høj grad bruger du dosisdispenseret medicin til relevante patienter i din praksis?</a:t>
            </a:r>
            <a:endParaRPr lang="da-DK" b="0">
              <a:solidFill>
                <a:schemeClr val="tx1"/>
              </a:solidFill>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14</a:t>
            </a:fld>
            <a:endParaRPr lang="da-DK"/>
          </a:p>
        </p:txBody>
      </p:sp>
    </p:spTree>
    <p:extLst>
      <p:ext uri="{BB962C8B-B14F-4D97-AF65-F5344CB8AC3E}">
        <p14:creationId xmlns:p14="http://schemas.microsoft.com/office/powerpoint/2010/main" val="4282012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a:t>Forklaring til slide:</a:t>
            </a:r>
          </a:p>
          <a:p>
            <a:r>
              <a:rPr lang="da-DK"/>
              <a:t>Følgende slide viser klyngens spørgeskemaresultater – Hvad er din generelle oplevelse af dosisdispenseret medicin?</a:t>
            </a:r>
          </a:p>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15</a:t>
            </a:fld>
            <a:endParaRPr lang="da-DK"/>
          </a:p>
        </p:txBody>
      </p:sp>
    </p:spTree>
    <p:extLst>
      <p:ext uri="{BB962C8B-B14F-4D97-AF65-F5344CB8AC3E}">
        <p14:creationId xmlns:p14="http://schemas.microsoft.com/office/powerpoint/2010/main" val="3340972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a:t>Forklaring til slide:</a:t>
            </a: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a:t>Følgende slide viser klyngens spørgeskemaresultater – Hvad oplever du som problemer ved dosisdispensering i dit virke og for patienten? Andelen af respondenter, der har valgt den givne svarmulighed.</a:t>
            </a:r>
          </a:p>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16</a:t>
            </a:fld>
            <a:endParaRPr lang="da-DK"/>
          </a:p>
        </p:txBody>
      </p:sp>
    </p:spTree>
    <p:extLst>
      <p:ext uri="{BB962C8B-B14F-4D97-AF65-F5344CB8AC3E}">
        <p14:creationId xmlns:p14="http://schemas.microsoft.com/office/powerpoint/2010/main" val="2965962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a:t>Forklaring til slide:</a:t>
            </a: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a:t>Følgende slide viser klyngens spørgeskemaresultater (fritekst-svar) – Hvad oplever du som godt eller potentielle fordele ved dosisdispensering i dit virke og for patienten?</a:t>
            </a:r>
          </a:p>
          <a:p>
            <a:endParaRPr lang="da-DK"/>
          </a:p>
          <a:p>
            <a:r>
              <a:rPr lang="da-DK"/>
              <a:t>Obs! Besvarelserne til dette spørgsmål er åbne svar/fritekst, hvor respondenterne selv har forfattet svarene.</a:t>
            </a:r>
          </a:p>
          <a:p>
            <a:endParaRPr lang="da-DK"/>
          </a:p>
          <a:p>
            <a:r>
              <a:rPr lang="da-DK"/>
              <a:t>Obs! Her kan vælges at vise alle besvarelser og evt. en opsummering af hovedbudskaberne, eller blot vises en slide med hovedbudskaberne.</a:t>
            </a:r>
          </a:p>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17</a:t>
            </a:fld>
            <a:endParaRPr lang="da-DK"/>
          </a:p>
        </p:txBody>
      </p:sp>
    </p:spTree>
    <p:extLst>
      <p:ext uri="{BB962C8B-B14F-4D97-AF65-F5344CB8AC3E}">
        <p14:creationId xmlns:p14="http://schemas.microsoft.com/office/powerpoint/2010/main" val="48449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a:t>Forklaring til slide:</a:t>
            </a:r>
          </a:p>
          <a:p>
            <a:r>
              <a:rPr lang="da-DK"/>
              <a:t>Følgende slide viser klyngens spørgeskemaresultater – Hvad oplever du som godt eller potentielle fordele ved dosisdispensering i dit virke og for patienten? Andelen af respondenter, der har valgt den givne svarmulighed.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a:p>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18</a:t>
            </a:fld>
            <a:endParaRPr lang="da-DK"/>
          </a:p>
        </p:txBody>
      </p:sp>
    </p:spTree>
    <p:extLst>
      <p:ext uri="{BB962C8B-B14F-4D97-AF65-F5344CB8AC3E}">
        <p14:creationId xmlns:p14="http://schemas.microsoft.com/office/powerpoint/2010/main" val="1568867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a:t>Forklaring til slide:</a:t>
            </a:r>
          </a:p>
          <a:p>
            <a:r>
              <a:rPr lang="da-DK"/>
              <a:t>Følgende slide viser klyngens spørgeskemaresultater (fritekst-svar) – Hvad oplever du som godt eller potentielle fordele ved dosisdispensering i dit virke og for patienten?</a:t>
            </a:r>
          </a:p>
          <a:p>
            <a:endParaRPr lang="da-DK"/>
          </a:p>
          <a:p>
            <a:r>
              <a:rPr lang="da-DK"/>
              <a:t>Obs! Besvarelserne til dette spørgsmål er åbne svar/fritekst, hvor respondenterne selv har forfattet svarene.</a:t>
            </a:r>
          </a:p>
          <a:p>
            <a:endParaRPr lang="da-DK"/>
          </a:p>
          <a:p>
            <a:r>
              <a:rPr lang="da-DK"/>
              <a:t>Obs! Her kan vælges at vise alle besvarelser og evt. en opsummering af hovedbudskaberne, eller blot vises en slide med hovedbudskaberne.</a:t>
            </a:r>
          </a:p>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19</a:t>
            </a:fld>
            <a:endParaRPr lang="da-DK"/>
          </a:p>
        </p:txBody>
      </p:sp>
    </p:spTree>
    <p:extLst>
      <p:ext uri="{BB962C8B-B14F-4D97-AF65-F5344CB8AC3E}">
        <p14:creationId xmlns:p14="http://schemas.microsoft.com/office/powerpoint/2010/main" val="1282584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0" kern="1200" dirty="0">
                <a:solidFill>
                  <a:schemeClr val="tx1"/>
                </a:solidFill>
                <a:effectLst/>
                <a:latin typeface="+mn-lt"/>
                <a:ea typeface="Calibri" panose="020F0502020204030204" pitchFamily="34" charset="0"/>
                <a:cs typeface="Times New Roman" panose="02020603050405020304" pitchFamily="18" charset="0"/>
              </a:rPr>
              <a:t>Forslag til, hvad du kan sige: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u="sng" kern="1200" dirty="0">
                <a:solidFill>
                  <a:schemeClr val="tx1"/>
                </a:solidFill>
                <a:effectLst/>
                <a:latin typeface="+mn-lt"/>
                <a:ea typeface="+mn-ea"/>
                <a:cs typeface="+mn-cs"/>
              </a:rPr>
              <a:t>Her kan du kort fortælle om formålet med dagens klyngemøde:</a:t>
            </a:r>
          </a:p>
          <a:p>
            <a:pPr>
              <a:lnSpc>
                <a:spcPct val="115000"/>
              </a:lnSpc>
              <a:spcAft>
                <a:spcPts val="800"/>
              </a:spcAft>
            </a:pPr>
            <a:r>
              <a:rPr lang="da-DK" sz="1200" kern="100" dirty="0">
                <a:effectLst/>
                <a:latin typeface="+mn-lt"/>
                <a:ea typeface="Aptos" panose="020B0004020202020204" pitchFamily="34" charset="0"/>
                <a:cs typeface="Arial" panose="020B0604020202020204" pitchFamily="34" charset="0"/>
              </a:rPr>
              <a:t>Der er mange meninger om emnet, og der har været talrige udfordringer med dosisdispensere i almen praksis.</a:t>
            </a:r>
          </a:p>
          <a:p>
            <a:pPr>
              <a:lnSpc>
                <a:spcPct val="115000"/>
              </a:lnSpc>
              <a:spcAft>
                <a:spcPts val="800"/>
              </a:spcAft>
            </a:pPr>
            <a:endParaRPr lang="da-DK" sz="1200" kern="100" dirty="0">
              <a:effectLst/>
              <a:latin typeface="+mn-lt"/>
              <a:ea typeface="Aptos" panose="020B0004020202020204" pitchFamily="34" charset="0"/>
              <a:cs typeface="Arial" panose="020B0604020202020204" pitchFamily="34" charset="0"/>
            </a:endParaRPr>
          </a:p>
          <a:p>
            <a:pPr>
              <a:lnSpc>
                <a:spcPct val="115000"/>
              </a:lnSpc>
              <a:spcAft>
                <a:spcPts val="800"/>
              </a:spcAft>
            </a:pPr>
            <a:r>
              <a:rPr lang="da-DK" sz="1200" kern="100" dirty="0">
                <a:effectLst/>
                <a:latin typeface="+mn-lt"/>
                <a:ea typeface="Aptos" panose="020B0004020202020204" pitchFamily="34" charset="0"/>
                <a:cs typeface="Arial" panose="020B0604020202020204" pitchFamily="34" charset="0"/>
              </a:rPr>
              <a:t>Formålet med dagens møde er, at vi får snakket om dosisdispensering på et grundlag baseret på viden, samt delt erfaringer med dosisdispensering på tværs af klinikker.</a:t>
            </a:r>
          </a:p>
          <a:p>
            <a:pPr>
              <a:lnSpc>
                <a:spcPct val="115000"/>
              </a:lnSpc>
              <a:spcAft>
                <a:spcPts val="800"/>
              </a:spcAft>
            </a:pPr>
            <a:endParaRPr lang="da-DK" sz="1200" kern="100" dirty="0">
              <a:effectLst/>
              <a:latin typeface="+mn-lt"/>
              <a:ea typeface="Aptos" panose="020B0004020202020204" pitchFamily="34" charset="0"/>
              <a:cs typeface="Arial" panose="020B0604020202020204" pitchFamily="34" charset="0"/>
            </a:endParaRPr>
          </a:p>
          <a:p>
            <a:pPr>
              <a:lnSpc>
                <a:spcPct val="115000"/>
              </a:lnSpc>
              <a:spcAft>
                <a:spcPts val="800"/>
              </a:spcAft>
            </a:pPr>
            <a:r>
              <a:rPr lang="da-DK" sz="1200" kern="100" dirty="0">
                <a:effectLst/>
                <a:latin typeface="+mn-lt"/>
                <a:ea typeface="Aptos" panose="020B0004020202020204" pitchFamily="34" charset="0"/>
                <a:cs typeface="Arial" panose="020B0604020202020204" pitchFamily="34" charset="0"/>
              </a:rPr>
              <a:t>Vi har til dagens møde deltagere fra kommunen og apoteket med, hvilket giver os mulighed for at drøfte og optimere udvalgte patientgrupper.</a:t>
            </a:r>
          </a:p>
          <a:p>
            <a:pPr>
              <a:lnSpc>
                <a:spcPct val="115000"/>
              </a:lnSpc>
              <a:spcAft>
                <a:spcPts val="800"/>
              </a:spcAft>
            </a:pPr>
            <a:endParaRPr lang="da-DK" sz="1200" kern="100" dirty="0">
              <a:effectLst/>
              <a:latin typeface="+mn-lt"/>
              <a:ea typeface="Aptos" panose="020B0004020202020204" pitchFamily="34" charset="0"/>
              <a:cs typeface="Arial" panose="020B0604020202020204" pitchFamily="34" charset="0"/>
            </a:endParaRPr>
          </a:p>
          <a:p>
            <a:pPr>
              <a:lnSpc>
                <a:spcPct val="115000"/>
              </a:lnSpc>
              <a:spcAft>
                <a:spcPts val="800"/>
              </a:spcAft>
            </a:pPr>
            <a:r>
              <a:rPr lang="da-DK" sz="1200" kern="100" dirty="0">
                <a:effectLst/>
                <a:latin typeface="+mn-lt"/>
                <a:ea typeface="Aptos" panose="020B0004020202020204" pitchFamily="34" charset="0"/>
                <a:cs typeface="Arial" panose="020B0604020202020204" pitchFamily="34" charset="0"/>
              </a:rPr>
              <a:t>Vi kan i slutningen af dagens møde snakke om, hvorvidt og om der er konkrete tiltag, der skal handles på.</a:t>
            </a:r>
          </a:p>
          <a:p>
            <a:pPr>
              <a:lnSpc>
                <a:spcPct val="115000"/>
              </a:lnSpc>
              <a:spcAft>
                <a:spcPts val="800"/>
              </a:spcAft>
            </a:pPr>
            <a:endParaRPr lang="da-DK" sz="1200" kern="100" dirty="0">
              <a:effectLst/>
              <a:latin typeface="+mn-lt"/>
              <a:ea typeface="Aptos" panose="020B0004020202020204" pitchFamily="34" charset="0"/>
              <a:cs typeface="Arial" panose="020B0604020202020204" pitchFamily="34" charset="0"/>
            </a:endParaRPr>
          </a:p>
          <a:p>
            <a:pPr>
              <a:lnSpc>
                <a:spcPct val="115000"/>
              </a:lnSpc>
              <a:spcAft>
                <a:spcPts val="800"/>
              </a:spcAft>
            </a:pPr>
            <a:r>
              <a:rPr lang="da-DK" sz="1200" kern="100" dirty="0">
                <a:effectLst/>
                <a:latin typeface="+mn-lt"/>
                <a:ea typeface="Aptos" panose="020B0004020202020204" pitchFamily="34" charset="0"/>
                <a:cs typeface="Arial" panose="020B0604020202020204" pitchFamily="34" charset="0"/>
              </a:rPr>
              <a:t>I sidste ende handler dosisdispensering om, at der findes et potentielt forbedringspotentiale ved at øge medicinsikkerheden, forbedre compliance og eventuelt få et stærkt fælles arbejdsredskab.</a:t>
            </a:r>
          </a:p>
        </p:txBody>
      </p:sp>
      <p:sp>
        <p:nvSpPr>
          <p:cNvPr id="4" name="Slide Number Placeholder 3"/>
          <p:cNvSpPr>
            <a:spLocks noGrp="1"/>
          </p:cNvSpPr>
          <p:nvPr>
            <p:ph type="sldNum" sz="quarter" idx="10"/>
          </p:nvPr>
        </p:nvSpPr>
        <p:spPr/>
        <p:txBody>
          <a:bodyPr/>
          <a:lstStyle/>
          <a:p>
            <a:fld id="{DEB92672-268D-4DB7-963C-35CDB23F1AD2}" type="slidenum">
              <a:rPr lang="da-DK" smtClean="0"/>
              <a:t>2</a:t>
            </a:fld>
            <a:endParaRPr lang="da-DK"/>
          </a:p>
        </p:txBody>
      </p:sp>
    </p:spTree>
    <p:extLst>
      <p:ext uri="{BB962C8B-B14F-4D97-AF65-F5344CB8AC3E}">
        <p14:creationId xmlns:p14="http://schemas.microsoft.com/office/powerpoint/2010/main" val="3787902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a:t>Forklaring til slide:</a:t>
            </a:r>
          </a:p>
          <a:p>
            <a:r>
              <a:rPr lang="da-DK" b="0"/>
              <a:t>Følgende slide lægger op til dialog i grupper på baggrund af graferne med resultaterne fra spørgeskemaundersøgelsen.</a:t>
            </a:r>
          </a:p>
          <a:p>
            <a:endParaRPr lang="da-DK" b="0"/>
          </a:p>
          <a:p>
            <a:r>
              <a:rPr lang="da-DK" b="1"/>
              <a:t>Forslag til, hvad du kan sige:</a:t>
            </a:r>
          </a:p>
          <a:p>
            <a:r>
              <a:rPr lang="da-DK" b="0"/>
              <a:t>Bed deltagere om at tale sammen to og to ved bordene i 5 - 10 min.</a:t>
            </a:r>
          </a:p>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20</a:t>
            </a:fld>
            <a:endParaRPr lang="da-DK"/>
          </a:p>
        </p:txBody>
      </p:sp>
    </p:spTree>
    <p:extLst>
      <p:ext uri="{BB962C8B-B14F-4D97-AF65-F5344CB8AC3E}">
        <p14:creationId xmlns:p14="http://schemas.microsoft.com/office/powerpoint/2010/main" val="3415362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da-DK" b="1" dirty="0"/>
              <a:t>Forklaring til slide:</a:t>
            </a:r>
          </a:p>
          <a:p>
            <a:r>
              <a:rPr lang="da-DK" b="0" dirty="0"/>
              <a:t>Følgende slide lægger op til dialog i plenum på baggrund af graferne med resultaterne fra spørgeskemaundersøgelsen.</a:t>
            </a:r>
          </a:p>
          <a:p>
            <a:endParaRPr lang="da-DK" b="0" dirty="0"/>
          </a:p>
          <a:p>
            <a:r>
              <a:rPr lang="da-DK" b="1" dirty="0"/>
              <a:t>Forslag til, hvad du kan sige:</a:t>
            </a:r>
          </a:p>
          <a:p>
            <a:r>
              <a:rPr lang="da-DK" dirty="0"/>
              <a:t>Du kan udvælge klyngemedlemmer til at dele deres pointer og refleksioner, hvad de har snakket om i gruppen – øvelsen forinden</a:t>
            </a:r>
          </a:p>
          <a:p>
            <a:endParaRPr lang="da-DK" dirty="0"/>
          </a:p>
          <a:p>
            <a:r>
              <a:rPr lang="da-DK" dirty="0"/>
              <a:t>Obs! De vigtigste pointer og refleksioner fra plenum kan med fordel skrives op på en tavle, whiteboard eller flipover.</a:t>
            </a:r>
          </a:p>
          <a:p>
            <a:endParaRPr lang="da-DK" dirty="0"/>
          </a:p>
          <a:p>
            <a:r>
              <a:rPr lang="da-DK" dirty="0"/>
              <a:t>Obs! Opsummer hovedpointerne til sidst. Hvad har I talt om?</a:t>
            </a:r>
            <a:endParaRPr lang="da-DK" b="0" dirty="0">
              <a:cs typeface="Calibri" panose="020F0502020204030204"/>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21</a:t>
            </a:fld>
            <a:endParaRPr lang="da-DK"/>
          </a:p>
        </p:txBody>
      </p:sp>
    </p:spTree>
    <p:extLst>
      <p:ext uri="{BB962C8B-B14F-4D97-AF65-F5344CB8AC3E}">
        <p14:creationId xmlns:p14="http://schemas.microsoft.com/office/powerpoint/2010/main" val="2792708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da-DK" sz="1200" b="1" i="0" dirty="0">
                <a:latin typeface="+mn-lt"/>
                <a:cs typeface="Calibri"/>
              </a:rPr>
              <a:t>Forklaring til slide: </a:t>
            </a:r>
          </a:p>
          <a:p>
            <a:pPr>
              <a:defRPr/>
            </a:pPr>
            <a:r>
              <a:rPr lang="da-DK" sz="1200" i="0" dirty="0">
                <a:latin typeface="+mn-lt"/>
                <a:cs typeface="Calibri"/>
              </a:rPr>
              <a:t>Følgende slide viser en kort video</a:t>
            </a:r>
            <a:r>
              <a:rPr lang="da-DK" sz="1200" i="0" kern="1200" dirty="0">
                <a:solidFill>
                  <a:schemeClr val="tx1"/>
                </a:solidFill>
                <a:effectLst/>
                <a:latin typeface="+mn-lt"/>
                <a:ea typeface="+mn-ea"/>
                <a:cs typeface="Calibri"/>
              </a:rPr>
              <a:t> med Karin Zimmer, bestyrelsesmedlem i PLO. OBS videoen er fra 2023.</a:t>
            </a:r>
          </a:p>
          <a:p>
            <a:pPr>
              <a:defRPr/>
            </a:pPr>
            <a:endParaRPr lang="da-DK" sz="1200" i="0" dirty="0">
              <a:latin typeface="+mn-lt"/>
              <a:ea typeface="+mn-ea"/>
              <a:cs typeface="Calibri"/>
            </a:endParaRPr>
          </a:p>
          <a:p>
            <a:pPr>
              <a:defRPr/>
            </a:pPr>
            <a:r>
              <a:rPr lang="da-DK" sz="1200" i="0" u="none" dirty="0">
                <a:latin typeface="+mn-lt"/>
                <a:ea typeface="+mn-ea"/>
                <a:cs typeface="Calibri"/>
              </a:rPr>
              <a:t>Videoen fortæller om ydelseskode og honorar i forbindelse med dosisdispensering af medicin til patienter.</a:t>
            </a:r>
            <a:endParaRPr lang="da-DK" dirty="0">
              <a:latin typeface="+mn-lt"/>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22</a:t>
            </a:fld>
            <a:endParaRPr lang="da-DK"/>
          </a:p>
        </p:txBody>
      </p:sp>
    </p:spTree>
    <p:extLst>
      <p:ext uri="{BB962C8B-B14F-4D97-AF65-F5344CB8AC3E}">
        <p14:creationId xmlns:p14="http://schemas.microsoft.com/office/powerpoint/2010/main" val="33409728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da-DK" sz="1200" b="1">
                <a:solidFill>
                  <a:schemeClr val="tx1"/>
                </a:solidFill>
                <a:latin typeface="+mn-lt"/>
              </a:rPr>
              <a:t>Forklaring til slide:</a:t>
            </a:r>
          </a:p>
          <a:p>
            <a:pPr marL="342900" lvl="0" indent="-342900">
              <a:buFont typeface="Symbol" panose="05050102010706020507" pitchFamily="18" charset="2"/>
              <a:buChar char=""/>
            </a:pPr>
            <a:r>
              <a:rPr lang="da-DK" sz="1200">
                <a:solidFill>
                  <a:schemeClr val="tx1"/>
                </a:solidFill>
                <a:effectLst/>
                <a:latin typeface="+mn-lt"/>
                <a:ea typeface="Times New Roman" panose="02020603050405020304" pitchFamily="18" charset="0"/>
              </a:rPr>
              <a:t>Apoteket opretter og vedligeholder DD-kortet i FMK efter ordinationsdata</a:t>
            </a:r>
            <a:endParaRPr lang="da-DK" sz="1200">
              <a:solidFill>
                <a:schemeClr val="tx1"/>
              </a:solidFill>
              <a:effectLst/>
              <a:latin typeface="+mn-lt"/>
              <a:ea typeface="Calibri" panose="020F0502020204030204" pitchFamily="34" charset="0"/>
            </a:endParaRPr>
          </a:p>
          <a:p>
            <a:pPr marL="342900" lvl="0" indent="-342900">
              <a:buClr>
                <a:srgbClr val="297A77"/>
              </a:buClr>
              <a:buFont typeface="Symbol" panose="05050102010706020507" pitchFamily="18" charset="2"/>
              <a:buChar char=""/>
            </a:pPr>
            <a:r>
              <a:rPr lang="da-DK" sz="1200">
                <a:solidFill>
                  <a:schemeClr val="tx1"/>
                </a:solidFill>
                <a:latin typeface="+mn-lt"/>
              </a:rPr>
              <a:t>Apoteket substituerer til det billigste præparat </a:t>
            </a:r>
          </a:p>
          <a:p>
            <a:pPr marL="342900" lvl="0" indent="-342900">
              <a:buFont typeface="Symbol" panose="05050102010706020507" pitchFamily="18" charset="2"/>
              <a:buChar char=""/>
            </a:pPr>
            <a:r>
              <a:rPr lang="da-DK" sz="1200">
                <a:solidFill>
                  <a:schemeClr val="tx1"/>
                </a:solidFill>
                <a:latin typeface="+mn-lt"/>
              </a:rPr>
              <a:t>Apoteket kontakter lægen ved restordre, ordinationsmæssige uklarheder eller farmakologiske uhensigtsmæssigheder</a:t>
            </a:r>
          </a:p>
          <a:p>
            <a:pPr marL="342900" lvl="0" indent="-342900">
              <a:buFont typeface="Symbol" panose="05050102010706020507" pitchFamily="18" charset="2"/>
              <a:buChar char=""/>
            </a:pPr>
            <a:r>
              <a:rPr lang="da-DK" sz="1200">
                <a:solidFill>
                  <a:schemeClr val="tx1"/>
                </a:solidFill>
                <a:latin typeface="+mn-lt"/>
              </a:rPr>
              <a:t>Apoteket har dialog med patient og/eller kommunens plejepersonale</a:t>
            </a:r>
          </a:p>
        </p:txBody>
      </p:sp>
      <p:sp>
        <p:nvSpPr>
          <p:cNvPr id="4" name="Slide Number Placeholder 3"/>
          <p:cNvSpPr>
            <a:spLocks noGrp="1"/>
          </p:cNvSpPr>
          <p:nvPr>
            <p:ph type="sldNum" sz="quarter" idx="10"/>
          </p:nvPr>
        </p:nvSpPr>
        <p:spPr/>
        <p:txBody>
          <a:bodyPr/>
          <a:lstStyle/>
          <a:p>
            <a:fld id="{DEB92672-268D-4DB7-963C-35CDB23F1AD2}" type="slidenum">
              <a:rPr lang="da-DK" smtClean="0"/>
              <a:t>23</a:t>
            </a:fld>
            <a:endParaRPr lang="da-DK"/>
          </a:p>
        </p:txBody>
      </p:sp>
    </p:spTree>
    <p:extLst>
      <p:ext uri="{BB962C8B-B14F-4D97-AF65-F5344CB8AC3E}">
        <p14:creationId xmlns:p14="http://schemas.microsoft.com/office/powerpoint/2010/main" val="3070489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20">
              <a:defRPr/>
            </a:pPr>
            <a:r>
              <a:rPr lang="da-DK" b="1"/>
              <a:t>Forklaring til slide:</a:t>
            </a:r>
          </a:p>
          <a:p>
            <a:r>
              <a:rPr lang="da-DK"/>
              <a:t>Følgende slide præsenterer kort, hvad dosisdispenseret medicin er.</a:t>
            </a:r>
          </a:p>
          <a:p>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b="1"/>
              <a:t>Forslag til, hvad du kan sige:</a:t>
            </a:r>
          </a:p>
          <a:p>
            <a:r>
              <a:rPr lang="da-DK"/>
              <a:t>De følgende slides vil kort præsentere hovedtræk og basal viden om dosisdispensering.  Disse slides vises, så vi kan diskutere på et oplyst grundlag bagefter.</a:t>
            </a:r>
          </a:p>
          <a:p>
            <a:endParaRPr lang="da-DK"/>
          </a:p>
          <a:p>
            <a:r>
              <a:rPr lang="da-DK"/>
              <a:t>De fire bulletpoints beskriver formen og de nødvendige informationer på dosisposen.</a:t>
            </a:r>
          </a:p>
        </p:txBody>
      </p:sp>
      <p:sp>
        <p:nvSpPr>
          <p:cNvPr id="4" name="Slide Number Placeholder 3"/>
          <p:cNvSpPr>
            <a:spLocks noGrp="1"/>
          </p:cNvSpPr>
          <p:nvPr>
            <p:ph type="sldNum" sz="quarter" idx="10"/>
          </p:nvPr>
        </p:nvSpPr>
        <p:spPr/>
        <p:txBody>
          <a:bodyPr/>
          <a:lstStyle/>
          <a:p>
            <a:fld id="{DEB92672-268D-4DB7-963C-35CDB23F1AD2}" type="slidenum">
              <a:rPr lang="da-DK" smtClean="0"/>
              <a:t>24</a:t>
            </a:fld>
            <a:endParaRPr lang="da-DK"/>
          </a:p>
        </p:txBody>
      </p:sp>
    </p:spTree>
    <p:extLst>
      <p:ext uri="{BB962C8B-B14F-4D97-AF65-F5344CB8AC3E}">
        <p14:creationId xmlns:p14="http://schemas.microsoft.com/office/powerpoint/2010/main" val="32606196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20">
              <a:defRPr/>
            </a:pPr>
            <a:r>
              <a:rPr lang="da-DK" b="1"/>
              <a:t>Forklaring </a:t>
            </a:r>
            <a:r>
              <a:rPr lang="da-DK" b="1">
                <a:latin typeface="+mn-lt"/>
              </a:rPr>
              <a:t>til slide:</a:t>
            </a:r>
          </a:p>
          <a:p>
            <a:r>
              <a:rPr lang="da-DK">
                <a:latin typeface="+mn-lt"/>
              </a:rPr>
              <a:t>Følgende slide præsenterer kort, hvilke præparater der kan dosisdispenseres, og hvilke præparater der ikke kan dosisdispenseres.</a:t>
            </a:r>
          </a:p>
          <a:p>
            <a:endParaRPr lang="da-DK">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b="1">
                <a:latin typeface="+mn-lt"/>
              </a:rPr>
              <a:t>Forslag til, hvad du kan sige:</a:t>
            </a:r>
          </a:p>
          <a:p>
            <a:r>
              <a:rPr lang="da-DK">
                <a:latin typeface="+mn-lt"/>
              </a:rPr>
              <a:t>Følgende er en </a:t>
            </a:r>
            <a:r>
              <a:rPr lang="da-DK" sz="1200">
                <a:latin typeface="+mn-lt"/>
              </a:rPr>
              <a:t>meget overordnet kategorisering (kan dosisdispenseres og dosisdispenseres IKKE), hvilket gør at der findes undtagelser i begge kategorier.</a:t>
            </a:r>
          </a:p>
          <a:p>
            <a:endParaRPr lang="da-DK" sz="1200">
              <a:latin typeface="+mn-lt"/>
            </a:endParaRPr>
          </a:p>
          <a:p>
            <a:r>
              <a:rPr lang="da-DK" sz="1200">
                <a:latin typeface="+mn-lt"/>
              </a:rPr>
              <a:t>Obs! Næste slide viser, at de enkelte præparat kan slås op på </a:t>
            </a:r>
            <a:r>
              <a:rPr lang="da-DK" sz="1200" err="1">
                <a:latin typeface="+mn-lt"/>
              </a:rPr>
              <a:t>pro.medicin</a:t>
            </a:r>
            <a:r>
              <a:rPr lang="da-DK" sz="1200">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a:latin typeface="+mn-lt"/>
              </a:rPr>
              <a:t>Det er i almindelighed os praktiserende læger, der patientens indgang til at opstarte dosisdispenseret medicin.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a:latin typeface="+mn-lt"/>
              </a:rPr>
              <a:t>Obs! Undtagelse, hvis en borger på eget initiativ ønsker at få sin </a:t>
            </a:r>
            <a:r>
              <a:rPr lang="da-DK" sz="1200">
                <a:effectLst/>
                <a:latin typeface="+mn-lt"/>
                <a:ea typeface="Calibri" panose="020F0502020204030204" pitchFamily="34" charset="0"/>
                <a:cs typeface="Times New Roman" panose="02020603050405020304" pitchFamily="18" charset="0"/>
              </a:rPr>
              <a:t>medicin dosisdispenseret direkte på apoteket. Her kan en behandlerfarmaceut ordinere tilskud til dosispakkegebyret, hvis de faglige forudsætninger er opfyldt.</a:t>
            </a:r>
            <a:endParaRPr lang="da-DK" sz="1200" b="0" i="0" u="none" strike="noStrike" baseline="0">
              <a:highlight>
                <a:srgbClr val="FFFF00"/>
              </a:highlight>
              <a:latin typeface="+mn-lt"/>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25</a:t>
            </a:fld>
            <a:endParaRPr lang="da-DK"/>
          </a:p>
        </p:txBody>
      </p:sp>
    </p:spTree>
    <p:extLst>
      <p:ext uri="{BB962C8B-B14F-4D97-AF65-F5344CB8AC3E}">
        <p14:creationId xmlns:p14="http://schemas.microsoft.com/office/powerpoint/2010/main" val="1191961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20">
              <a:defRPr/>
            </a:pPr>
            <a:r>
              <a:rPr lang="da-DK" sz="1200" b="1"/>
              <a:t>Forklaring til slide:</a:t>
            </a:r>
          </a:p>
          <a:p>
            <a:r>
              <a:rPr lang="da-DK" sz="1200"/>
              <a:t>Følgende slide viser information om det IT-praktiske forhold omkring dosisdispensering af medicin</a:t>
            </a:r>
          </a:p>
          <a:p>
            <a:endParaRPr lang="da-DK" sz="120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a:t>Forslag til, hvad du kan sige:</a:t>
            </a:r>
            <a:endParaRPr lang="da-DK" sz="1200" u="none"/>
          </a:p>
          <a:p>
            <a:r>
              <a:rPr lang="da-DK"/>
              <a:t>For at opstarte en patient på dosisdispenseret medicin skal processen begynde i dit eget lægesystem.</a:t>
            </a:r>
          </a:p>
          <a:p>
            <a:endParaRPr lang="da-DK"/>
          </a:p>
          <a:p>
            <a:r>
              <a:rPr lang="da-DK"/>
              <a:t>Som tidligere nævnt har lægesystemet et dosisdispenseringsmodul, der kan benyttes til dette formål.</a:t>
            </a:r>
          </a:p>
          <a:p>
            <a:endParaRPr lang="da-DK"/>
          </a:p>
          <a:p>
            <a:r>
              <a:rPr lang="da-DK"/>
              <a:t>Der er udarbejdet vejledningsvideoer til hvert lægesystem, der kan tilgås via praksisarket.</a:t>
            </a:r>
          </a:p>
          <a:p>
            <a:endParaRPr lang="da-DK"/>
          </a:p>
          <a:p>
            <a:r>
              <a:rPr lang="da-DK"/>
              <a:t>Videoerne og vejledningerne kan med fordel deles med praksispersonalet, hvis de fremover skal håndtere opgaven.</a:t>
            </a:r>
          </a:p>
        </p:txBody>
      </p:sp>
      <p:sp>
        <p:nvSpPr>
          <p:cNvPr id="4" name="Slide Number Placeholder 3"/>
          <p:cNvSpPr>
            <a:spLocks noGrp="1"/>
          </p:cNvSpPr>
          <p:nvPr>
            <p:ph type="sldNum" sz="quarter" idx="10"/>
          </p:nvPr>
        </p:nvSpPr>
        <p:spPr/>
        <p:txBody>
          <a:bodyPr/>
          <a:lstStyle/>
          <a:p>
            <a:fld id="{DEB92672-268D-4DB7-963C-35CDB23F1AD2}" type="slidenum">
              <a:rPr lang="da-DK" smtClean="0"/>
              <a:t>26</a:t>
            </a:fld>
            <a:endParaRPr lang="da-DK"/>
          </a:p>
        </p:txBody>
      </p:sp>
    </p:spTree>
    <p:extLst>
      <p:ext uri="{BB962C8B-B14F-4D97-AF65-F5344CB8AC3E}">
        <p14:creationId xmlns:p14="http://schemas.microsoft.com/office/powerpoint/2010/main" val="31662713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20">
              <a:defRPr/>
            </a:pPr>
            <a:endParaRPr lang="da-DK" sz="1200" b="1" dirty="0">
              <a:solidFill>
                <a:schemeClr val="tx1"/>
              </a:solidFill>
              <a:latin typeface="+mn-lt"/>
            </a:endParaRPr>
          </a:p>
          <a:p>
            <a:pPr defTabSz="914320">
              <a:defRPr/>
            </a:pPr>
            <a:r>
              <a:rPr lang="da-DK" sz="1200" b="1" dirty="0">
                <a:solidFill>
                  <a:schemeClr val="tx1"/>
                </a:solidFill>
                <a:latin typeface="+mn-lt"/>
              </a:rPr>
              <a:t>Forklaring til slide:</a:t>
            </a:r>
          </a:p>
          <a:p>
            <a:r>
              <a:rPr lang="da-DK" sz="1200" dirty="0">
                <a:solidFill>
                  <a:schemeClr val="tx1"/>
                </a:solidFill>
                <a:latin typeface="+mn-lt"/>
              </a:rPr>
              <a:t>Følgende slide viser, hvad der kendetegner en struktureret ordination, der er nødvendig når den almen praktiserende læge skal dosisdispensere medicin til én patient.</a:t>
            </a:r>
          </a:p>
          <a:p>
            <a:endParaRPr lang="da-DK" sz="1200" dirty="0">
              <a:solidFill>
                <a:schemeClr val="tx1"/>
              </a:solidFill>
              <a:latin typeface="+mn-lt"/>
            </a:endParaRPr>
          </a:p>
          <a:p>
            <a:r>
              <a:rPr lang="da-DK" sz="1200" dirty="0">
                <a:solidFill>
                  <a:schemeClr val="tx1"/>
                </a:solidFill>
                <a:latin typeface="+mn-lt"/>
              </a:rPr>
              <a:t>- Der findes et dosisdispenseringsmodul til alle lægesystemer i praksis, men de ser forskellige ud fra system til system.</a:t>
            </a:r>
          </a:p>
          <a:p>
            <a:endParaRPr lang="da-DK" sz="1200" dirty="0">
              <a:solidFill>
                <a:schemeClr val="tx1"/>
              </a:solidFill>
              <a:latin typeface="+mn-lt"/>
            </a:endParaRPr>
          </a:p>
          <a:p>
            <a:r>
              <a:rPr lang="da-DK" sz="1200" dirty="0">
                <a:solidFill>
                  <a:schemeClr val="tx1"/>
                </a:solidFill>
                <a:latin typeface="+mn-lt"/>
              </a:rPr>
              <a:t>- Den blå boks beskriver emnerne, som skal udfyldes, når der oprettes en struktureret ordination.</a:t>
            </a:r>
          </a:p>
          <a:p>
            <a:endParaRPr lang="da-DK" sz="1200" dirty="0">
              <a:solidFill>
                <a:schemeClr val="tx1"/>
              </a:solidFill>
              <a:latin typeface="+mn-lt"/>
            </a:endParaRPr>
          </a:p>
          <a:p>
            <a:r>
              <a:rPr lang="da-DK" sz="1200" dirty="0">
                <a:solidFill>
                  <a:schemeClr val="tx1"/>
                </a:solidFill>
                <a:latin typeface="+mn-lt"/>
              </a:rPr>
              <a:t>- Den grå boks beskriver et konkret eksempel på en struktureret ordination.</a:t>
            </a:r>
          </a:p>
          <a:p>
            <a:endParaRPr lang="da-DK"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dirty="0">
                <a:solidFill>
                  <a:schemeClr val="tx1"/>
                </a:solidFill>
                <a:latin typeface="+mn-lt"/>
              </a:rPr>
              <a:t>Forslag til, hvad du kan sige:</a:t>
            </a:r>
            <a:endParaRPr lang="da-DK"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dirty="0">
                <a:solidFill>
                  <a:schemeClr val="tx1"/>
                </a:solidFill>
                <a:latin typeface="+mn-lt"/>
              </a:rPr>
              <a:t>Alle har et dosisdispenseringsmodul i deres lægesystem ude i klinikken.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dirty="0">
                <a:solidFill>
                  <a:schemeClr val="tx1"/>
                </a:solidFill>
                <a:latin typeface="+mn-lt"/>
              </a:rPr>
              <a:t>Obs! Systemet kan se forskellig ud afhængig af det respektive system i klinikken.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dirty="0">
              <a:solidFill>
                <a:schemeClr val="tx1"/>
              </a:solidFill>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dirty="0">
                <a:solidFill>
                  <a:schemeClr val="tx1"/>
                </a:solidFill>
                <a:effectLst/>
                <a:latin typeface="+mn-lt"/>
                <a:ea typeface="Times New Roman" panose="02020603050405020304" pitchFamily="18" charset="0"/>
              </a:rPr>
              <a:t>I daglig praksis foretager man alle disse valg ved enhver ordination - så det "nye" man gør i denne arbejdsgang er struktureret markering af doseringstidspunkterne (morgen middag aften nat).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dirty="0">
                <a:solidFill>
                  <a:schemeClr val="tx1"/>
                </a:solidFill>
                <a:effectLst/>
                <a:latin typeface="+mn-lt"/>
                <a:ea typeface="Times New Roman" panose="02020603050405020304" pitchFamily="18" charset="0"/>
              </a:rPr>
              <a:t>Obs! I flere af systemerne skal man sætte flueben i feltet "dosisdispensering".</a:t>
            </a:r>
            <a:endParaRPr lang="da-DK"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dirty="0">
                <a:solidFill>
                  <a:schemeClr val="tx1"/>
                </a:solidFill>
                <a:latin typeface="+mn-lt"/>
              </a:rPr>
              <a:t>Det er en forudsætning, der oprettes en struktureret ordination, hvis et præparat skal dosisdispenseres.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dirty="0">
                <a:solidFill>
                  <a:schemeClr val="tx1"/>
                </a:solidFill>
                <a:latin typeface="+mn-lt"/>
              </a:rPr>
              <a:t>Det er fordi, apotekerne dosispakker medicinen efter disse informationer.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dirty="0">
                <a:solidFill>
                  <a:schemeClr val="tx1"/>
                </a:solidFill>
                <a:latin typeface="+mn-lt"/>
              </a:rPr>
              <a:t>- Den blå boks illustrere, hvilke informationer der skal udfyldes til en struktureret ordination.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dirty="0">
                <a:solidFill>
                  <a:schemeClr val="tx1"/>
                </a:solidFill>
                <a:latin typeface="+mn-lt"/>
              </a:rPr>
              <a:t>- Den grå boks viser et eksempel på, hvordan den kan udfyldes.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b="0" i="0" dirty="0">
                <a:solidFill>
                  <a:schemeClr val="tx1"/>
                </a:solidFill>
                <a:effectLst/>
                <a:latin typeface="+mn-lt"/>
              </a:rPr>
              <a:t>- Alle lægemiddelordinationer og tilhørende recepter skal oprettes som strukturerede ordinationer primært på formen morgen + middag + aften + nat – hvis de skal dosisdispenseres,.</a:t>
            </a:r>
            <a:endParaRPr lang="da-DK"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b="1" kern="1200" dirty="0">
                <a:solidFill>
                  <a:schemeClr val="tx1"/>
                </a:solidFill>
                <a:latin typeface="+mn-lt"/>
                <a:ea typeface="+mn-ea"/>
                <a:cs typeface="+mn-cs"/>
              </a:rPr>
              <a:t>Uddybende informationer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dirty="0">
                <a:solidFill>
                  <a:schemeClr val="tx1"/>
                </a:solidFill>
                <a:latin typeface="+mn-lt"/>
              </a:rPr>
              <a:t>Ved ordinationsændring skal den eksisterende dosisrecept bibeholdes</a:t>
            </a:r>
          </a:p>
          <a:p>
            <a:pPr marL="342900" indent="-342900">
              <a:buFont typeface="Arial" panose="020B0604020202020204" pitchFamily="34" charset="0"/>
              <a:buChar char="•"/>
            </a:pPr>
            <a:endParaRPr lang="da-DK" sz="1200" dirty="0">
              <a:solidFill>
                <a:schemeClr val="tx1"/>
              </a:solidFill>
              <a:latin typeface="+mn-lt"/>
            </a:endParaRPr>
          </a:p>
          <a:p>
            <a:pPr marL="342900" indent="-342900">
              <a:buFont typeface="Arial" panose="020B0604020202020204" pitchFamily="34" charset="0"/>
              <a:buChar char="•"/>
            </a:pPr>
            <a:r>
              <a:rPr lang="da-DK" sz="1200" dirty="0">
                <a:solidFill>
                  <a:schemeClr val="tx1"/>
                </a:solidFill>
                <a:latin typeface="+mn-lt"/>
              </a:rPr>
              <a:t>Ved akutte ordinationsændringer er det muligt at bestille en erstatnings- eller tillægsrulle på apoteket, som typisk vil kunne modtages indenfor 24 timer og max 72 timer.  Dog mod betaling</a:t>
            </a:r>
          </a:p>
          <a:p>
            <a:pPr marL="342900" indent="-342900">
              <a:buFont typeface="Arial" panose="020B0604020202020204" pitchFamily="34" charset="0"/>
              <a:buChar char="•"/>
            </a:pPr>
            <a:endParaRPr lang="da-DK" sz="1200" dirty="0">
              <a:solidFill>
                <a:srgbClr val="FF0000"/>
              </a:solidFill>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27</a:t>
            </a:fld>
            <a:endParaRPr lang="da-DK"/>
          </a:p>
        </p:txBody>
      </p:sp>
    </p:spTree>
    <p:extLst>
      <p:ext uri="{BB962C8B-B14F-4D97-AF65-F5344CB8AC3E}">
        <p14:creationId xmlns:p14="http://schemas.microsoft.com/office/powerpoint/2010/main" val="25983330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20">
              <a:defRPr/>
            </a:pPr>
            <a:r>
              <a:rPr lang="da-DK" b="1"/>
              <a:t>Forklaring til slide:</a:t>
            </a:r>
          </a:p>
          <a:p>
            <a:r>
              <a:rPr lang="da-DK"/>
              <a:t>Følgende slide viser en introduktionsvideo med almen praktiserende læge, Peter Simonsen fra Frederikshavn Lægehus.</a:t>
            </a:r>
          </a:p>
          <a:p>
            <a:endParaRPr lang="da-DK"/>
          </a:p>
          <a:p>
            <a:r>
              <a:rPr lang="da-DK"/>
              <a:t>Peter har flere års erfaring med at dosisdispensere medicin i almen praksis og vil her give en introduktion til emnet for klyngen.</a:t>
            </a:r>
          </a:p>
          <a:p>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b="1"/>
              <a:t>Forslag til, hvad du kan sige:</a:t>
            </a:r>
            <a:endParaRPr lang="da-DK" sz="1200" u="none"/>
          </a:p>
          <a:p>
            <a:pPr marL="0" indent="0">
              <a:buFontTx/>
              <a:buNone/>
            </a:pPr>
            <a:r>
              <a:rPr lang="da-DK" sz="1200" u="none"/>
              <a:t>I den første ud af tre videoer vil Peter Simonsen give os en introduktion set fra en praktiserende læges perspektiv. </a:t>
            </a:r>
          </a:p>
          <a:p>
            <a:pPr marL="0" indent="0">
              <a:buFontTx/>
              <a:buNone/>
            </a:pPr>
            <a:endParaRPr lang="da-DK" sz="1200" u="none"/>
          </a:p>
          <a:p>
            <a:pPr marL="0" indent="0">
              <a:buFontTx/>
              <a:buNone/>
            </a:pPr>
            <a:r>
              <a:rPr lang="da-DK" sz="1200" u="none"/>
              <a:t>Peter Simonsen har en lægeklinik i Frederikshavn og har flere års erfaring med at dosisdispensere medicin til relevante patienter.</a:t>
            </a:r>
          </a:p>
        </p:txBody>
      </p:sp>
      <p:sp>
        <p:nvSpPr>
          <p:cNvPr id="4" name="Slide Number Placeholder 3"/>
          <p:cNvSpPr>
            <a:spLocks noGrp="1"/>
          </p:cNvSpPr>
          <p:nvPr>
            <p:ph type="sldNum" sz="quarter" idx="10"/>
          </p:nvPr>
        </p:nvSpPr>
        <p:spPr/>
        <p:txBody>
          <a:bodyPr/>
          <a:lstStyle/>
          <a:p>
            <a:fld id="{DEB92672-268D-4DB7-963C-35CDB23F1AD2}" type="slidenum">
              <a:rPr lang="da-DK" smtClean="0"/>
              <a:t>28</a:t>
            </a:fld>
            <a:endParaRPr lang="da-DK"/>
          </a:p>
        </p:txBody>
      </p:sp>
    </p:spTree>
    <p:extLst>
      <p:ext uri="{BB962C8B-B14F-4D97-AF65-F5344CB8AC3E}">
        <p14:creationId xmlns:p14="http://schemas.microsoft.com/office/powerpoint/2010/main" val="4313196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20">
              <a:defRPr/>
            </a:pPr>
            <a:r>
              <a:rPr lang="da-DK" b="1"/>
              <a:t>Forklaring til slide:</a:t>
            </a:r>
          </a:p>
          <a:p>
            <a:r>
              <a:rPr lang="da-DK"/>
              <a:t>Følgende slide viser et konkret priseksempel fra den kliniske hverdag på fire præparater.</a:t>
            </a:r>
          </a:p>
          <a:p>
            <a:pPr marL="0" indent="0">
              <a:buFontTx/>
              <a:buNone/>
            </a:pPr>
            <a:endParaRPr lang="da-DK" sz="1200" u="none"/>
          </a:p>
          <a:p>
            <a:pPr marL="0" indent="0">
              <a:buFontTx/>
              <a:buNone/>
            </a:pPr>
            <a:endParaRPr lang="da-DK" sz="1200" u="none"/>
          </a:p>
        </p:txBody>
      </p:sp>
      <p:sp>
        <p:nvSpPr>
          <p:cNvPr id="4" name="Slide Number Placeholder 3"/>
          <p:cNvSpPr>
            <a:spLocks noGrp="1"/>
          </p:cNvSpPr>
          <p:nvPr>
            <p:ph type="sldNum" sz="quarter" idx="10"/>
          </p:nvPr>
        </p:nvSpPr>
        <p:spPr/>
        <p:txBody>
          <a:bodyPr/>
          <a:lstStyle/>
          <a:p>
            <a:fld id="{DEB92672-268D-4DB7-963C-35CDB23F1AD2}" type="slidenum">
              <a:rPr lang="da-DK" smtClean="0"/>
              <a:t>29</a:t>
            </a:fld>
            <a:endParaRPr lang="da-DK"/>
          </a:p>
        </p:txBody>
      </p:sp>
    </p:spTree>
    <p:extLst>
      <p:ext uri="{BB962C8B-B14F-4D97-AF65-F5344CB8AC3E}">
        <p14:creationId xmlns:p14="http://schemas.microsoft.com/office/powerpoint/2010/main" val="2821555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0" u="sng" dirty="0">
                <a:solidFill>
                  <a:schemeClr val="tx1"/>
                </a:solidFill>
                <a:latin typeface="+mn-lt"/>
              </a:rPr>
              <a:t>Her kan du tilføje navnene og titler på repræsentanterne fra kommunen og apoteket:</a:t>
            </a:r>
            <a:endParaRPr lang="da-DK" sz="1200" b="1" i="0" kern="1200" dirty="0">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i="0" kern="1200" dirty="0">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0" kern="1200" dirty="0">
                <a:solidFill>
                  <a:schemeClr val="tx1"/>
                </a:solidFill>
                <a:effectLst/>
                <a:latin typeface="+mn-lt"/>
                <a:ea typeface="Calibri" panose="020F0502020204030204" pitchFamily="34" charset="0"/>
                <a:cs typeface="Times New Roman" panose="02020603050405020304" pitchFamily="18" charset="0"/>
              </a:rPr>
              <a:t>Forslag til, hvad du kan sige:</a:t>
            </a:r>
          </a:p>
          <a:p>
            <a:endParaRPr lang="da-DK" sz="1200" u="none" kern="1200" dirty="0">
              <a:solidFill>
                <a:schemeClr val="tx1"/>
              </a:solidFill>
              <a:effectLst/>
              <a:latin typeface="+mn-lt"/>
              <a:ea typeface="+mn-ea"/>
              <a:cs typeface="+mn-cs"/>
            </a:endParaRPr>
          </a:p>
          <a:p>
            <a:r>
              <a:rPr lang="da-DK" sz="1200" u="none" kern="1200" dirty="0">
                <a:solidFill>
                  <a:schemeClr val="tx1"/>
                </a:solidFill>
                <a:effectLst/>
                <a:latin typeface="+mn-lt"/>
                <a:ea typeface="+mn-ea"/>
                <a:cs typeface="+mn-cs"/>
              </a:rPr>
              <a:t>Som repræsentanter fra kommunen har vi i dag:</a:t>
            </a:r>
          </a:p>
          <a:p>
            <a:endParaRPr lang="da-DK" sz="1200" u="none" kern="1200" dirty="0">
              <a:solidFill>
                <a:schemeClr val="tx1"/>
              </a:solidFill>
              <a:effectLst/>
              <a:latin typeface="+mn-lt"/>
              <a:ea typeface="+mn-ea"/>
              <a:cs typeface="+mn-cs"/>
            </a:endParaRPr>
          </a:p>
          <a:p>
            <a:r>
              <a:rPr lang="da-DK" sz="1200" u="none" kern="1200" dirty="0">
                <a:solidFill>
                  <a:schemeClr val="tx1"/>
                </a:solidFill>
                <a:effectLst/>
                <a:latin typeface="+mn-lt"/>
                <a:ea typeface="+mn-ea"/>
                <a:cs typeface="+mn-cs"/>
              </a:rPr>
              <a:t>------ , som er ansvarlig for</a:t>
            </a:r>
          </a:p>
          <a:p>
            <a:endParaRPr lang="da-DK" sz="1200" u="none" kern="1200" dirty="0">
              <a:solidFill>
                <a:schemeClr val="tx1"/>
              </a:solidFill>
              <a:effectLst/>
              <a:latin typeface="+mn-lt"/>
              <a:ea typeface="+mn-ea"/>
              <a:cs typeface="+mn-cs"/>
            </a:endParaRPr>
          </a:p>
          <a:p>
            <a:r>
              <a:rPr lang="da-DK" sz="1200" u="none" kern="1200" dirty="0">
                <a:solidFill>
                  <a:schemeClr val="tx1"/>
                </a:solidFill>
                <a:effectLst/>
                <a:latin typeface="+mn-lt"/>
                <a:ea typeface="+mn-ea"/>
                <a:cs typeface="+mn-cs"/>
              </a:rPr>
              <a:t>------, som er ansvarlig for</a:t>
            </a:r>
          </a:p>
          <a:p>
            <a:endParaRPr lang="da-DK" sz="1200" u="none" kern="1200" dirty="0">
              <a:solidFill>
                <a:schemeClr val="tx1"/>
              </a:solidFill>
              <a:effectLst/>
              <a:latin typeface="+mn-lt"/>
              <a:ea typeface="+mn-ea"/>
              <a:cs typeface="+mn-cs"/>
            </a:endParaRPr>
          </a:p>
          <a:p>
            <a:r>
              <a:rPr lang="da-DK" sz="1200" u="none" kern="1200" dirty="0">
                <a:solidFill>
                  <a:schemeClr val="tx1"/>
                </a:solidFill>
                <a:effectLst/>
                <a:latin typeface="+mn-lt"/>
                <a:ea typeface="+mn-ea"/>
                <a:cs typeface="+mn-cs"/>
              </a:rPr>
              <a:t>De er her for at holde et kort oplæg samt stille skarpt på, hvilke mulige samarbejdsflader omkring dosisdispenseret medicin, der kunne være relevante. Vi får rig mulighed for at spørge ind og have en god dialog.</a:t>
            </a:r>
          </a:p>
        </p:txBody>
      </p:sp>
      <p:sp>
        <p:nvSpPr>
          <p:cNvPr id="4" name="Slide Number Placeholder 3"/>
          <p:cNvSpPr>
            <a:spLocks noGrp="1"/>
          </p:cNvSpPr>
          <p:nvPr>
            <p:ph type="sldNum" sz="quarter" idx="10"/>
          </p:nvPr>
        </p:nvSpPr>
        <p:spPr/>
        <p:txBody>
          <a:bodyPr/>
          <a:lstStyle/>
          <a:p>
            <a:fld id="{DEB92672-268D-4DB7-963C-35CDB23F1AD2}" type="slidenum">
              <a:rPr lang="da-DK" smtClean="0"/>
              <a:t>3</a:t>
            </a:fld>
            <a:endParaRPr lang="da-DK"/>
          </a:p>
        </p:txBody>
      </p:sp>
    </p:spTree>
    <p:extLst>
      <p:ext uri="{BB962C8B-B14F-4D97-AF65-F5344CB8AC3E}">
        <p14:creationId xmlns:p14="http://schemas.microsoft.com/office/powerpoint/2010/main" val="18219743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20">
              <a:defRPr/>
            </a:pPr>
            <a:r>
              <a:rPr lang="da-DK" b="1"/>
              <a:t>Forklaring til slide:</a:t>
            </a:r>
          </a:p>
          <a:p>
            <a:r>
              <a:rPr lang="da-DK"/>
              <a:t>Følgende slide viser tre konkrete priseksempler fra den kliniske hverdag.</a:t>
            </a:r>
          </a:p>
          <a:p>
            <a:endParaRPr lang="da-DK"/>
          </a:p>
          <a:p>
            <a:r>
              <a:rPr lang="da-DK"/>
              <a:t>I eksemplerne er der ikke </a:t>
            </a:r>
            <a:r>
              <a:rPr lang="da-DK" sz="1200"/>
              <a:t>indregnet eventuelle kommunale helbredstillæg eller dækning fra Sygeforsikring ”Danmark”.</a:t>
            </a:r>
          </a:p>
          <a:p>
            <a:endParaRPr lang="da-DK" sz="1200"/>
          </a:p>
          <a:p>
            <a:r>
              <a:rPr lang="da-DK" sz="1200"/>
              <a:t>Hvis en patient eksempelvis er medlem af Sygeforsikring ”Danmark” Gruppe 5, så vil patienten få yderligere 50 % tilskud.</a:t>
            </a:r>
          </a:p>
          <a:p>
            <a:endParaRPr lang="da-DK" sz="1200"/>
          </a:p>
          <a:p>
            <a:pPr marL="0" indent="0">
              <a:buFontTx/>
              <a:buNone/>
            </a:pPr>
            <a:endParaRPr lang="da-DK" sz="1200" u="none"/>
          </a:p>
        </p:txBody>
      </p:sp>
      <p:sp>
        <p:nvSpPr>
          <p:cNvPr id="4" name="Slide Number Placeholder 3"/>
          <p:cNvSpPr>
            <a:spLocks noGrp="1"/>
          </p:cNvSpPr>
          <p:nvPr>
            <p:ph type="sldNum" sz="quarter" idx="10"/>
          </p:nvPr>
        </p:nvSpPr>
        <p:spPr/>
        <p:txBody>
          <a:bodyPr/>
          <a:lstStyle/>
          <a:p>
            <a:fld id="{DEB92672-268D-4DB7-963C-35CDB23F1AD2}" type="slidenum">
              <a:rPr lang="da-DK" smtClean="0"/>
              <a:t>30</a:t>
            </a:fld>
            <a:endParaRPr lang="da-DK"/>
          </a:p>
        </p:txBody>
      </p:sp>
    </p:spTree>
    <p:extLst>
      <p:ext uri="{BB962C8B-B14F-4D97-AF65-F5344CB8AC3E}">
        <p14:creationId xmlns:p14="http://schemas.microsoft.com/office/powerpoint/2010/main" val="41780713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ct val="107000"/>
              </a:lnSpc>
              <a:spcAft>
                <a:spcPts val="800"/>
              </a:spcAft>
              <a:buFont typeface="Wingdings" panose="05000000000000000000" pitchFamily="2" charset="2"/>
              <a:buNone/>
            </a:pPr>
            <a:endParaRPr lang="da-DK" sz="1200">
              <a:effectLst/>
              <a:latin typeface="+mn-lt"/>
              <a:ea typeface="Calibri" panose="020F0502020204030204" pitchFamily="34" charset="0"/>
              <a:cs typeface="Calibri" panose="020F0502020204030204" pitchFamily="34" charset="0"/>
            </a:endParaRPr>
          </a:p>
          <a:p>
            <a:pPr defTabSz="914320">
              <a:defRPr/>
            </a:pPr>
            <a:r>
              <a:rPr lang="da-DK" sz="1200" b="1">
                <a:solidFill>
                  <a:schemeClr val="tx1"/>
                </a:solidFill>
                <a:latin typeface="+mn-lt"/>
              </a:rPr>
              <a:t>Forklaring til slide:</a:t>
            </a:r>
          </a:p>
          <a:p>
            <a:r>
              <a:rPr lang="da-DK" sz="1200">
                <a:solidFill>
                  <a:schemeClr val="tx1"/>
                </a:solidFill>
                <a:latin typeface="+mn-lt"/>
              </a:rPr>
              <a:t>Følgende slide viser et screenshot af prisberegneren fra apotek.dk.</a:t>
            </a:r>
          </a:p>
          <a:p>
            <a:endParaRPr lang="da-DK" sz="120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a:solidFill>
                  <a:schemeClr val="tx1"/>
                </a:solidFill>
                <a:latin typeface="+mn-lt"/>
              </a:rPr>
              <a:t>Forslag til, hvad du kan sige: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a:solidFill>
                  <a:schemeClr val="tx1"/>
                </a:solidFill>
                <a:latin typeface="+mn-lt"/>
              </a:rPr>
              <a:t>Her ser I et screenshot af prisberegneren for dosisdispenseret medicin.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a:solidFill>
                  <a:schemeClr val="tx1"/>
                </a:solidFill>
                <a:latin typeface="+mn-lt"/>
              </a:rPr>
              <a:t>Der skal indtastes tre oplysningsfelter: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a:solidFill>
                  <a:schemeClr val="tx1"/>
                </a:solidFill>
                <a:latin typeface="+mn-lt"/>
              </a:rPr>
              <a:t>- CTR-saldo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a:solidFill>
                  <a:schemeClr val="tx1"/>
                </a:solidFill>
                <a:latin typeface="+mn-lt"/>
              </a:rPr>
              <a:t>- Helbredstillæg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a:solidFill>
                  <a:schemeClr val="tx1"/>
                </a:solidFill>
                <a:latin typeface="+mn-lt"/>
              </a:rPr>
              <a:t>- Medlemskabsstatus i Sygeforsikring Danmark.</a:t>
            </a:r>
            <a:endParaRPr lang="da-DK" sz="1200" b="0">
              <a:solidFill>
                <a:schemeClr val="tx1"/>
              </a:solidFill>
              <a:effectLst/>
              <a:latin typeface="+mn-lt"/>
              <a:ea typeface="Calibri" panose="020F0502020204030204" pitchFamily="34" charset="0"/>
              <a:cs typeface="Calibri" panose="020F0502020204030204" pitchFamily="34" charset="0"/>
            </a:endParaRPr>
          </a:p>
          <a:p>
            <a:pPr marL="0" indent="0">
              <a:buFontTx/>
              <a:buNone/>
            </a:pPr>
            <a:endParaRPr lang="da-DK" sz="1200" u="none">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a:solidFill>
                  <a:schemeClr val="tx1"/>
                </a:solidFill>
                <a:effectLst/>
                <a:latin typeface="+mn-lt"/>
                <a:ea typeface="Calibri" panose="020F0502020204030204" pitchFamily="34" charset="0"/>
                <a:cs typeface="Calibri" panose="020F0502020204030204" pitchFamily="34" charset="0"/>
              </a:rPr>
              <a:t>Obs! Der arbejdes på at CTR saldo kommer automatisk ind, når man indtaster CPR.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0">
              <a:solidFill>
                <a:schemeClr val="tx1"/>
              </a:solidFill>
              <a:effectLst/>
              <a:latin typeface="+mn-lt"/>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a:solidFill>
                  <a:schemeClr val="tx1"/>
                </a:solidFill>
                <a:effectLst/>
                <a:latin typeface="+mn-lt"/>
                <a:ea typeface="Calibri" panose="020F0502020204030204" pitchFamily="34" charset="0"/>
                <a:cs typeface="Calibri" panose="020F0502020204030204" pitchFamily="34" charset="0"/>
              </a:rPr>
              <a:t>Obs! </a:t>
            </a:r>
            <a:r>
              <a:rPr lang="da-DK" sz="1200" b="0">
                <a:solidFill>
                  <a:schemeClr val="tx1"/>
                </a:solidFill>
                <a:latin typeface="+mn-lt"/>
              </a:rPr>
              <a:t>Dette værktøj ligger frit tilgængeligt online, og I kan selv prøve det ved at følge linket/QR-koden på praksisarket.</a:t>
            </a:r>
          </a:p>
          <a:p>
            <a:pPr marL="0" indent="0">
              <a:buFontTx/>
              <a:buNone/>
            </a:pPr>
            <a:endParaRPr lang="da-DK" sz="1200" u="none"/>
          </a:p>
        </p:txBody>
      </p:sp>
      <p:sp>
        <p:nvSpPr>
          <p:cNvPr id="4" name="Slide Number Placeholder 3"/>
          <p:cNvSpPr>
            <a:spLocks noGrp="1"/>
          </p:cNvSpPr>
          <p:nvPr>
            <p:ph type="sldNum" sz="quarter" idx="10"/>
          </p:nvPr>
        </p:nvSpPr>
        <p:spPr/>
        <p:txBody>
          <a:bodyPr/>
          <a:lstStyle/>
          <a:p>
            <a:fld id="{DEB92672-268D-4DB7-963C-35CDB23F1AD2}" type="slidenum">
              <a:rPr lang="da-DK" smtClean="0"/>
              <a:t>31</a:t>
            </a:fld>
            <a:endParaRPr lang="da-DK"/>
          </a:p>
        </p:txBody>
      </p:sp>
    </p:spTree>
    <p:extLst>
      <p:ext uri="{BB962C8B-B14F-4D97-AF65-F5344CB8AC3E}">
        <p14:creationId xmlns:p14="http://schemas.microsoft.com/office/powerpoint/2010/main" val="32126926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a:t>Forklaring til slide:</a:t>
            </a:r>
          </a:p>
          <a:p>
            <a:r>
              <a:rPr lang="da-DK" b="0"/>
              <a:t>Følgende slide lægger op til dialog i grupper på baggrund af de praktiske eksempler.</a:t>
            </a:r>
          </a:p>
          <a:p>
            <a:endParaRPr lang="da-DK" b="0"/>
          </a:p>
          <a:p>
            <a:r>
              <a:rPr lang="da-DK" b="1"/>
              <a:t>Forslag til, hvad du kan sige:</a:t>
            </a:r>
          </a:p>
          <a:p>
            <a:r>
              <a:rPr lang="da-DK" b="0"/>
              <a:t>Bed deltagere om at tale sammen to og to ved bordene i 5 - 10 min.</a:t>
            </a:r>
          </a:p>
          <a:p>
            <a:endParaRPr lang="da-DK"/>
          </a:p>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32</a:t>
            </a:fld>
            <a:endParaRPr lang="da-DK"/>
          </a:p>
        </p:txBody>
      </p:sp>
    </p:spTree>
    <p:extLst>
      <p:ext uri="{BB962C8B-B14F-4D97-AF65-F5344CB8AC3E}">
        <p14:creationId xmlns:p14="http://schemas.microsoft.com/office/powerpoint/2010/main" val="10463851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a:t>Forklaring til slide:</a:t>
            </a:r>
            <a:endParaRPr lang="da-DK" u="sng"/>
          </a:p>
          <a:p>
            <a:r>
              <a:rPr lang="da-DK" u="none"/>
              <a:t>Klyngemedlemmer sætter sig sammen i praksis.</a:t>
            </a:r>
          </a:p>
          <a:p>
            <a:r>
              <a:rPr lang="da-DK" u="none"/>
              <a:t>Sololæger må meget gerne sætte sig sammen.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B92672-268D-4DB7-963C-35CDB23F1AD2}"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4518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a:t>I Blok 2 fokuserer vi på samarbejdet med kommunen </a:t>
            </a:r>
            <a:r>
              <a:rPr lang="da-DK"/>
              <a:t>–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a:t>Som det første skal vi se en kort video med Peter Simonsen, der vil fortælle om deres organisering i praksis og samarbejde med kommunen.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a:t>Som det andet skal vi høre et kort oplæg fra kommunen, der vil fortælle om deres tanker om spørgeskemaresultaterne samt data på ressourceforbrug på dispensering af medicin.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a:t>Som det tredje skal vi have en fælles dialog i plenum om, hvordan vi kan styrke samarbejdet.</a:t>
            </a:r>
          </a:p>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34</a:t>
            </a:fld>
            <a:endParaRPr lang="da-DK"/>
          </a:p>
        </p:txBody>
      </p:sp>
    </p:spTree>
    <p:extLst>
      <p:ext uri="{BB962C8B-B14F-4D97-AF65-F5344CB8AC3E}">
        <p14:creationId xmlns:p14="http://schemas.microsoft.com/office/powerpoint/2010/main" val="11511178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u="none">
                <a:latin typeface="+mn-lt"/>
              </a:rPr>
              <a:t>Forklaring til slide:</a:t>
            </a:r>
            <a:endParaRPr lang="da-DK" sz="1200" b="1" u="sng">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u="sng" dirty="0">
                <a:latin typeface="+mn-lt"/>
              </a:rPr>
              <a:t>(Hvis aftalt, byttes slideshow ud med kommunens eget slideshow)</a:t>
            </a:r>
            <a:endParaRPr lang="da-DK" sz="1200" b="1" u="sng"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u="sng" dirty="0">
              <a:latin typeface="+mn-lt"/>
            </a:endParaRPr>
          </a:p>
          <a:p>
            <a:r>
              <a:rPr lang="da-DK" sz="1200" u="none" dirty="0">
                <a:latin typeface="+mn-lt"/>
              </a:rPr>
              <a:t>Klyngen og kommunen aftaler nærmere om indhold og varighed.  </a:t>
            </a:r>
          </a:p>
          <a:p>
            <a:r>
              <a:rPr lang="da-DK" sz="1200" u="none" dirty="0">
                <a:latin typeface="+mn-lt"/>
              </a:rPr>
              <a:t>KiAP foreslår et oplæg med en varighed på maks. 5 minutter, der kunne indeholde følgende:</a:t>
            </a:r>
          </a:p>
          <a:p>
            <a:pPr marL="0" lvl="0" indent="0">
              <a:lnSpc>
                <a:spcPct val="150000"/>
              </a:lnSpc>
              <a:buFont typeface="Courier New" panose="02070309020205020404" pitchFamily="49" charset="0"/>
              <a:buNone/>
            </a:pPr>
            <a:endParaRPr lang="da-DK" sz="1200" u="none" dirty="0">
              <a:effectLst/>
              <a:latin typeface="+mn-lt"/>
              <a:ea typeface="+mn-ea"/>
              <a:cs typeface="+mn-cs"/>
            </a:endParaRPr>
          </a:p>
          <a:p>
            <a:pPr marL="0" marR="0" lvl="0" indent="0" algn="l" defTabSz="914400" rtl="0" eaLnBrk="1" fontAlgn="auto" latinLnBrk="0" hangingPunct="1">
              <a:lnSpc>
                <a:spcPct val="150000"/>
              </a:lnSpc>
              <a:spcBef>
                <a:spcPts val="0"/>
              </a:spcBef>
              <a:spcAft>
                <a:spcPts val="0"/>
              </a:spcAft>
              <a:buClrTx/>
              <a:buSzTx/>
              <a:buFont typeface="Courier New" panose="02070309020205020404" pitchFamily="49" charset="0"/>
              <a:buNone/>
              <a:tabLst/>
              <a:defRPr/>
            </a:pPr>
            <a:r>
              <a:rPr lang="da-DK" sz="1200" u="sng" dirty="0">
                <a:latin typeface="+mn-lt"/>
              </a:rPr>
              <a:t>Kommunens oplæg </a:t>
            </a:r>
            <a:endParaRPr lang="da-DK" sz="1200" u="none" dirty="0">
              <a:effectLst/>
              <a:latin typeface="+mn-lt"/>
              <a:ea typeface="+mn-ea"/>
              <a:cs typeface="+mn-cs"/>
            </a:endParaRPr>
          </a:p>
          <a:p>
            <a:pPr marL="0" lvl="0" indent="0">
              <a:lnSpc>
                <a:spcPct val="150000"/>
              </a:lnSpc>
              <a:buFont typeface="Courier New" panose="02070309020205020404" pitchFamily="49" charset="0"/>
              <a:buNone/>
            </a:pPr>
            <a:endParaRPr lang="da-DK" sz="1200" u="none" dirty="0">
              <a:effectLst/>
              <a:latin typeface="+mn-lt"/>
              <a:ea typeface="+mn-ea"/>
              <a:cs typeface="+mn-cs"/>
            </a:endParaRPr>
          </a:p>
          <a:p>
            <a:pPr marL="0" lvl="0" indent="0">
              <a:lnSpc>
                <a:spcPct val="150000"/>
              </a:lnSpc>
              <a:buFont typeface="Courier New" panose="02070309020205020404" pitchFamily="49" charset="0"/>
              <a:buNone/>
            </a:pPr>
            <a:r>
              <a:rPr lang="da-DK" sz="1200" dirty="0">
                <a:effectLst/>
                <a:latin typeface="+mn-lt"/>
                <a:ea typeface="Calibri" panose="020F0502020204030204" pitchFamily="34" charset="0"/>
                <a:cs typeface="Times New Roman" panose="02020603050405020304" pitchFamily="18" charset="0"/>
              </a:rPr>
              <a:t>Tal, der belyser anvendelsen af dosisdispenseret medicin.</a:t>
            </a:r>
          </a:p>
          <a:p>
            <a:pPr marL="0" lvl="0" indent="0">
              <a:lnSpc>
                <a:spcPct val="150000"/>
              </a:lnSpc>
              <a:buFont typeface="Courier New" panose="02070309020205020404" pitchFamily="49" charset="0"/>
              <a:buNone/>
            </a:pPr>
            <a:endParaRPr lang="da-DK" sz="1200" dirty="0">
              <a:effectLst/>
              <a:latin typeface="+mn-lt"/>
              <a:ea typeface="Calibri" panose="020F0502020204030204" pitchFamily="34" charset="0"/>
              <a:cs typeface="Times New Roman" panose="02020603050405020304" pitchFamily="18" charset="0"/>
            </a:endParaRPr>
          </a:p>
          <a:p>
            <a:pPr marL="0" lvl="0" indent="0">
              <a:lnSpc>
                <a:spcPct val="150000"/>
              </a:lnSpc>
              <a:buFont typeface="Courier New" panose="02070309020205020404" pitchFamily="49" charset="0"/>
              <a:buNone/>
            </a:pPr>
            <a:r>
              <a:rPr lang="da-DK" sz="1200" dirty="0">
                <a:effectLst/>
                <a:latin typeface="+mn-lt"/>
                <a:ea typeface="Calibri" panose="020F0502020204030204" pitchFamily="34" charset="0"/>
                <a:cs typeface="Times New Roman" panose="02020603050405020304" pitchFamily="18" charset="0"/>
              </a:rPr>
              <a:t>F.eks.:</a:t>
            </a:r>
          </a:p>
          <a:p>
            <a:pPr marL="0" lvl="0" indent="0">
              <a:lnSpc>
                <a:spcPct val="150000"/>
              </a:lnSpc>
              <a:buFont typeface="Courier New" panose="02070309020205020404" pitchFamily="49" charset="0"/>
              <a:buNone/>
            </a:pPr>
            <a:r>
              <a:rPr lang="da-DK" sz="1200" dirty="0">
                <a:effectLst/>
                <a:latin typeface="+mn-lt"/>
                <a:ea typeface="Calibri" panose="020F0502020204030204" pitchFamily="34" charset="0"/>
              </a:rPr>
              <a:t>- Antallet af borgere på dosisdispenseret medicin af borgere i sygeplejen, hjemmeplejen eller plejehjem.</a:t>
            </a:r>
          </a:p>
          <a:p>
            <a:pPr marL="0" lvl="0" indent="0">
              <a:lnSpc>
                <a:spcPct val="150000"/>
              </a:lnSpc>
              <a:buFont typeface="Courier New" panose="02070309020205020404" pitchFamily="49" charset="0"/>
              <a:buNone/>
            </a:pPr>
            <a:r>
              <a:rPr lang="da-DK" sz="1200" dirty="0">
                <a:effectLst/>
                <a:latin typeface="+mn-lt"/>
                <a:ea typeface="Calibri" panose="020F0502020204030204" pitchFamily="34" charset="0"/>
                <a:cs typeface="Calibri" panose="020F0502020204030204" pitchFamily="34" charset="0"/>
              </a:rPr>
              <a:t>- Hvor mange personaleressourcer bliver der brugt på medicinophældning?</a:t>
            </a:r>
          </a:p>
          <a:p>
            <a:pPr marL="0" lvl="0" indent="0">
              <a:lnSpc>
                <a:spcPct val="150000"/>
              </a:lnSpc>
              <a:buFont typeface="Courier New" panose="02070309020205020404" pitchFamily="49" charset="0"/>
              <a:buNone/>
            </a:pPr>
            <a:r>
              <a:rPr lang="da-DK" sz="1200" dirty="0">
                <a:effectLst/>
                <a:latin typeface="+mn-lt"/>
                <a:ea typeface="Calibri" panose="020F0502020204030204" pitchFamily="34" charset="0"/>
              </a:rPr>
              <a:t>- Hvad bruger kommunen i dag af ressourcer på dosering af medicin?</a:t>
            </a:r>
          </a:p>
          <a:p>
            <a:pPr marL="0" lvl="0" indent="0">
              <a:lnSpc>
                <a:spcPct val="150000"/>
              </a:lnSpc>
              <a:buFont typeface="+mj-lt"/>
              <a:buNone/>
            </a:pPr>
            <a:endParaRPr lang="da-DK" sz="1200" dirty="0">
              <a:effectLst/>
              <a:latin typeface="+mn-lt"/>
              <a:ea typeface="Calibri" panose="020F0502020204030204" pitchFamily="34" charset="0"/>
            </a:endParaRPr>
          </a:p>
          <a:p>
            <a:pPr marL="0" lvl="0" indent="0">
              <a:lnSpc>
                <a:spcPct val="150000"/>
              </a:lnSpc>
              <a:buFont typeface="+mj-lt"/>
              <a:buNone/>
            </a:pPr>
            <a:r>
              <a:rPr lang="da-DK" sz="1200" dirty="0">
                <a:effectLst/>
                <a:latin typeface="+mn-lt"/>
                <a:ea typeface="Calibri" panose="020F0502020204030204" pitchFamily="34" charset="0"/>
              </a:rPr>
              <a:t>Kommentarer til resultaterne fra spørgeskemaet fra lægerne og eventuelle forslag til løsninger til nogle af de problemer, der bliver skitseret fra de almen praktiserende læger.</a:t>
            </a:r>
          </a:p>
          <a:p>
            <a:pPr marL="0" lvl="0" indent="0">
              <a:lnSpc>
                <a:spcPct val="150000"/>
              </a:lnSpc>
              <a:buFont typeface="+mj-lt"/>
              <a:buNone/>
            </a:pPr>
            <a:endParaRPr lang="da-DK" sz="1200" dirty="0">
              <a:effectLst/>
              <a:latin typeface="+mn-lt"/>
              <a:ea typeface="Calibri" panose="020F0502020204030204" pitchFamily="34" charset="0"/>
              <a:cs typeface="Calibri" panose="020F0502020204030204" pitchFamily="34" charset="0"/>
            </a:endParaRPr>
          </a:p>
          <a:p>
            <a:pPr marL="0" lvl="0" indent="0">
              <a:lnSpc>
                <a:spcPct val="150000"/>
              </a:lnSpc>
              <a:buFont typeface="+mj-lt"/>
              <a:buNone/>
            </a:pPr>
            <a:r>
              <a:rPr lang="da-DK" sz="1200" dirty="0">
                <a:effectLst/>
                <a:latin typeface="+mn-lt"/>
                <a:ea typeface="Calibri" panose="020F0502020204030204" pitchFamily="34" charset="0"/>
                <a:cs typeface="Calibri" panose="020F0502020204030204" pitchFamily="34" charset="0"/>
              </a:rPr>
              <a:t>Har kommune en ressourceperson (praksiskonsulent), som den enkelte praksis kan trække på? Det kan være til spørgsmål om dosisdispensering, forespørgsler, eller hvis noget ikke går som planlagt.</a:t>
            </a:r>
            <a:endParaRPr lang="da-DK" sz="1200" dirty="0">
              <a:effectLst/>
              <a:latin typeface="+mn-lt"/>
              <a:ea typeface="Calibri" panose="020F0502020204030204" pitchFamily="34" charset="0"/>
            </a:endParaRPr>
          </a:p>
          <a:p>
            <a:pPr marL="0" lvl="0" indent="0">
              <a:lnSpc>
                <a:spcPct val="150000"/>
              </a:lnSpc>
              <a:buFont typeface="+mj-lt"/>
              <a:buNone/>
            </a:pPr>
            <a:endParaRPr lang="da-DK" sz="1200" dirty="0">
              <a:effectLst/>
              <a:latin typeface="+mn-lt"/>
              <a:ea typeface="Calibri" panose="020F0502020204030204" pitchFamily="34" charset="0"/>
              <a:cs typeface="Calibri" panose="020F0502020204030204" pitchFamily="34" charset="0"/>
            </a:endParaRPr>
          </a:p>
          <a:p>
            <a:pPr marL="0" lvl="0" indent="0">
              <a:lnSpc>
                <a:spcPct val="150000"/>
              </a:lnSpc>
              <a:buFont typeface="+mj-lt"/>
              <a:buNone/>
            </a:pPr>
            <a:r>
              <a:rPr lang="da-DK" sz="1200" dirty="0">
                <a:effectLst/>
                <a:latin typeface="+mn-lt"/>
                <a:ea typeface="Calibri" panose="020F0502020204030204" pitchFamily="34" charset="0"/>
                <a:cs typeface="Calibri" panose="020F0502020204030204" pitchFamily="34" charset="0"/>
              </a:rPr>
              <a:t>Kommunen bør overveje følgende emner;</a:t>
            </a:r>
          </a:p>
          <a:p>
            <a:pPr marL="0" lvl="0" indent="0">
              <a:lnSpc>
                <a:spcPct val="150000"/>
              </a:lnSpc>
              <a:buFont typeface="+mj-lt"/>
              <a:buNone/>
            </a:pPr>
            <a:r>
              <a:rPr lang="da-DK" sz="1200" dirty="0">
                <a:effectLst/>
                <a:latin typeface="+mn-lt"/>
                <a:ea typeface="Calibri" panose="020F0502020204030204" pitchFamily="34" charset="0"/>
              </a:rPr>
              <a:t>- Hvordan defineres stabil medicinsk behandling for patienten hos jer?</a:t>
            </a:r>
          </a:p>
          <a:p>
            <a:pPr marL="0" lvl="0" indent="0">
              <a:lnSpc>
                <a:spcPct val="150000"/>
              </a:lnSpc>
              <a:buFont typeface="+mj-lt"/>
              <a:buNone/>
            </a:pPr>
            <a:r>
              <a:rPr lang="da-DK" sz="1200" dirty="0">
                <a:effectLst/>
                <a:latin typeface="+mn-lt"/>
                <a:ea typeface="Calibri" panose="020F0502020204030204" pitchFamily="34" charset="0"/>
              </a:rPr>
              <a:t>- Mister patienten kontakten med personalet, når dosisdispensering etableres?</a:t>
            </a:r>
          </a:p>
          <a:p>
            <a:pPr>
              <a:buFontTx/>
              <a:buNone/>
            </a:pPr>
            <a:endParaRPr lang="da-DK" sz="1200" dirty="0">
              <a:latin typeface="+mn-lt"/>
            </a:endParaRPr>
          </a:p>
          <a:p>
            <a:pPr>
              <a:buFontTx/>
              <a:buNone/>
            </a:pPr>
            <a:r>
              <a:rPr lang="da-DK" sz="1200" dirty="0">
                <a:latin typeface="+mn-lt"/>
              </a:rPr>
              <a:t>Uddybende beskrivelse findes i samarbejdsdokumentet til formødet.</a:t>
            </a:r>
          </a:p>
          <a:p>
            <a:pPr>
              <a:buFontTx/>
              <a:buNone/>
            </a:pPr>
            <a:endParaRPr lang="da-DK"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dirty="0">
                <a:latin typeface="+mn-lt"/>
              </a:rPr>
              <a:t>Forslag til, hvad du kan sige:</a:t>
            </a:r>
            <a:endParaRPr lang="da-DK"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latin typeface="+mn-lt"/>
              </a:rPr>
              <a:t>Nu vil vores repræsentanter komme med et kort oplæg til os, hvor de giver os indblik i deres perspektiver på dosisdispensering af medicin gennem deres tal og data.</a:t>
            </a:r>
          </a:p>
          <a:p>
            <a:pPr>
              <a:buFontTx/>
              <a:buNone/>
            </a:pPr>
            <a:r>
              <a:rPr lang="da-DK" sz="1200" dirty="0">
                <a:latin typeface="+mn-lt"/>
              </a:rPr>
              <a:t>Oplægget afsluttes med en åben dialog med os og dem, hvor vi har mulighed for at stille spørgsmål til konkrete elementer.</a:t>
            </a:r>
          </a:p>
          <a:p>
            <a:pPr marL="0" marR="0" lvl="0" indent="0" algn="l" defTabSz="914400" rtl="0" eaLnBrk="1" fontAlgn="auto" latinLnBrk="0" hangingPunct="1">
              <a:lnSpc>
                <a:spcPct val="100000"/>
              </a:lnSpc>
              <a:spcBef>
                <a:spcPts val="0"/>
              </a:spcBef>
              <a:spcAft>
                <a:spcPts val="0"/>
              </a:spcAft>
              <a:buClrTx/>
              <a:buSzTx/>
              <a:buFontTx/>
              <a:buNone/>
              <a:tabLst/>
              <a:defRPr/>
            </a:pPr>
            <a:br>
              <a:rPr lang="da-DK" sz="1200" dirty="0">
                <a:latin typeface="+mn-lt"/>
              </a:rPr>
            </a:br>
            <a:r>
              <a:rPr lang="da-DK" sz="1200" dirty="0">
                <a:latin typeface="+mn-lt"/>
              </a:rPr>
              <a:t>De vigtigste pointer og samtaler tager vi med videre til blok 3. Disse kan måske </a:t>
            </a:r>
            <a:r>
              <a:rPr lang="da-DK" sz="1200" b="0" i="0" dirty="0">
                <a:solidFill>
                  <a:srgbClr val="242021"/>
                </a:solidFill>
                <a:effectLst/>
                <a:latin typeface="+mn-lt"/>
                <a:ea typeface="Calibri" panose="020F0502020204030204" pitchFamily="34" charset="0"/>
                <a:cs typeface="Calibri" panose="020F0502020204030204" pitchFamily="34" charset="0"/>
              </a:rPr>
              <a:t>styrke det lokale tværfaglige samarbejde til</a:t>
            </a:r>
            <a:r>
              <a:rPr lang="da-DK" sz="1200" dirty="0">
                <a:solidFill>
                  <a:srgbClr val="242021"/>
                </a:solidFill>
                <a:effectLst/>
                <a:latin typeface="+mn-lt"/>
                <a:ea typeface="Calibri" panose="020F0502020204030204" pitchFamily="34" charset="0"/>
                <a:cs typeface="Calibri" panose="020F0502020204030204" pitchFamily="34" charset="0"/>
              </a:rPr>
              <a:t> </a:t>
            </a:r>
            <a:r>
              <a:rPr lang="da-DK" sz="1200" b="0" i="0" dirty="0">
                <a:solidFill>
                  <a:srgbClr val="242021"/>
                </a:solidFill>
                <a:effectLst/>
                <a:latin typeface="+mn-lt"/>
                <a:ea typeface="Calibri" panose="020F0502020204030204" pitchFamily="34" charset="0"/>
                <a:cs typeface="Calibri" panose="020F0502020204030204" pitchFamily="34" charset="0"/>
              </a:rPr>
              <a:t>gavn for den enkelte patient.</a:t>
            </a:r>
            <a:endParaRPr lang="da-DK" sz="1200" dirty="0">
              <a:effectLst/>
              <a:latin typeface="+mn-lt"/>
              <a:ea typeface="Calibri" panose="020F0502020204030204" pitchFamily="34" charset="0"/>
              <a:cs typeface="Times New Roman" panose="02020603050405020304" pitchFamily="18" charset="0"/>
            </a:endParaRPr>
          </a:p>
          <a:p>
            <a:pPr>
              <a:buFontTx/>
              <a:buNone/>
            </a:pPr>
            <a:endParaRPr lang="da-DK" sz="1200" dirty="0">
              <a:latin typeface="+mn-lt"/>
            </a:endParaRPr>
          </a:p>
          <a:p>
            <a:pPr>
              <a:buFontTx/>
              <a:buNone/>
            </a:pPr>
            <a:endParaRPr lang="da-DK" sz="1200" dirty="0">
              <a:latin typeface="+mn-lt"/>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35</a:t>
            </a:fld>
            <a:endParaRPr lang="da-DK"/>
          </a:p>
        </p:txBody>
      </p:sp>
    </p:spTree>
    <p:extLst>
      <p:ext uri="{BB962C8B-B14F-4D97-AF65-F5344CB8AC3E}">
        <p14:creationId xmlns:p14="http://schemas.microsoft.com/office/powerpoint/2010/main" val="15532255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a:t>Forklaring til slide:</a:t>
            </a:r>
          </a:p>
          <a:p>
            <a:r>
              <a:rPr lang="da-DK" sz="1200" u="none"/>
              <a:t>Følgende slide </a:t>
            </a:r>
            <a:r>
              <a:rPr lang="da-DK" b="0"/>
              <a:t>lægger op til dialog i plenum mellem klyngen, kommunen og apoteket.</a:t>
            </a:r>
          </a:p>
          <a:p>
            <a:endParaRPr lang="da-DK" b="0"/>
          </a:p>
          <a:p>
            <a:r>
              <a:rPr lang="da-DK" b="0"/>
              <a:t>Relevant er det at snakke om og spørge ind til for eksempel </a:t>
            </a:r>
            <a:r>
              <a:rPr lang="da-DK" sz="1200" u="none"/>
              <a:t>arbejdsgange, resultater fra oplægget eller andre interessant elementer.</a:t>
            </a:r>
          </a:p>
          <a:p>
            <a:endParaRPr lang="da-DK" sz="1200" u="none"/>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a:t>Forslag til, hvad du kan sige:</a:t>
            </a:r>
          </a:p>
          <a:p>
            <a:r>
              <a:rPr lang="da-DK"/>
              <a:t>Nu er der afsat tid til, at vi kan stille uddybende spørgsmål. I er også velkomne til at komme med gode idéer til samarbejdsområder eller give ris/ros til kommunen og deres arbejde.</a:t>
            </a:r>
          </a:p>
          <a:p>
            <a:endParaRPr lang="da-DK"/>
          </a:p>
          <a:p>
            <a:r>
              <a:rPr lang="da-DK"/>
              <a:t>Overvej gerne, hvad I sidder tilbage med efter oplægget, og om der er noget, I gerne vil høre mere om.</a:t>
            </a:r>
          </a:p>
          <a:p>
            <a:endParaRPr lang="da-DK"/>
          </a:p>
          <a:p>
            <a:r>
              <a:rPr lang="da-DK"/>
              <a:t>Notér jer de vigtigste pointer, da vi skal bruge dem i blok 3, hvor vi diskuterer de næste skridt fremad.</a:t>
            </a:r>
          </a:p>
        </p:txBody>
      </p:sp>
      <p:sp>
        <p:nvSpPr>
          <p:cNvPr id="4" name="Slide Number Placeholder 3"/>
          <p:cNvSpPr>
            <a:spLocks noGrp="1"/>
          </p:cNvSpPr>
          <p:nvPr>
            <p:ph type="sldNum" sz="quarter" idx="10"/>
          </p:nvPr>
        </p:nvSpPr>
        <p:spPr/>
        <p:txBody>
          <a:bodyPr/>
          <a:lstStyle/>
          <a:p>
            <a:fld id="{DEB92672-268D-4DB7-963C-35CDB23F1AD2}" type="slidenum">
              <a:rPr lang="da-DK" smtClean="0"/>
              <a:t>36</a:t>
            </a:fld>
            <a:endParaRPr lang="da-DK"/>
          </a:p>
        </p:txBody>
      </p:sp>
    </p:spTree>
    <p:extLst>
      <p:ext uri="{BB962C8B-B14F-4D97-AF65-F5344CB8AC3E}">
        <p14:creationId xmlns:p14="http://schemas.microsoft.com/office/powerpoint/2010/main" val="34625204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a:t>I Blok 3 </a:t>
            </a:r>
            <a:r>
              <a:rPr lang="da-DK"/>
              <a:t>drøfter vi i fællesskab, om der skal gøres noget og eventuelt hvordan et samarbejde med kommunen konkret kan se ud. VI kan også aftale, hvordan der skal følges op på mødet.  </a:t>
            </a:r>
          </a:p>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37</a:t>
            </a:fld>
            <a:endParaRPr lang="da-DK"/>
          </a:p>
        </p:txBody>
      </p:sp>
    </p:spTree>
    <p:extLst>
      <p:ext uri="{BB962C8B-B14F-4D97-AF65-F5344CB8AC3E}">
        <p14:creationId xmlns:p14="http://schemas.microsoft.com/office/powerpoint/2010/main" val="19522042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a:t>Forklaring til slide:</a:t>
            </a:r>
          </a:p>
          <a:p>
            <a:r>
              <a:rPr lang="da-DK" sz="1200" u="none"/>
              <a:t>Følgende slide viser en video med Peter Simonsen, hvor han giver sine </a:t>
            </a:r>
            <a:r>
              <a:rPr lang="da-DK"/>
              <a:t>bedste råd til hans kollegaer, der kunne overveje at opstarte dosisdispenseret medicin til udvalgte patienter.</a:t>
            </a:r>
          </a:p>
          <a:p>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u="none"/>
              <a:t>Forslag til, hvad du kan sige:</a:t>
            </a:r>
          </a:p>
          <a:p>
            <a:r>
              <a:rPr lang="da-DK" sz="1200" u="none"/>
              <a:t>I den tredje ud af tre videoer vil Peter Simonsen giver sine </a:t>
            </a:r>
            <a:r>
              <a:rPr lang="da-DK"/>
              <a:t>bedste råd til hans kollegaer, der kunne overveje at opstarte dosisdispenseret medicin til udvalgte patienter.</a:t>
            </a:r>
          </a:p>
        </p:txBody>
      </p:sp>
      <p:sp>
        <p:nvSpPr>
          <p:cNvPr id="4" name="Slide Number Placeholder 3"/>
          <p:cNvSpPr>
            <a:spLocks noGrp="1"/>
          </p:cNvSpPr>
          <p:nvPr>
            <p:ph type="sldNum" sz="quarter" idx="10"/>
          </p:nvPr>
        </p:nvSpPr>
        <p:spPr/>
        <p:txBody>
          <a:bodyPr/>
          <a:lstStyle/>
          <a:p>
            <a:fld id="{DEB92672-268D-4DB7-963C-35CDB23F1AD2}" type="slidenum">
              <a:rPr lang="da-DK" smtClean="0"/>
              <a:t>38</a:t>
            </a:fld>
            <a:endParaRPr lang="da-DK"/>
          </a:p>
        </p:txBody>
      </p:sp>
    </p:spTree>
    <p:extLst>
      <p:ext uri="{BB962C8B-B14F-4D97-AF65-F5344CB8AC3E}">
        <p14:creationId xmlns:p14="http://schemas.microsoft.com/office/powerpoint/2010/main" val="33914956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da-DK" b="1"/>
              <a:t>Forklaring til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u="none"/>
              <a:t>Følgende slide </a:t>
            </a:r>
            <a:r>
              <a:rPr lang="da-DK" b="0"/>
              <a:t>lægger op til dialog først i grupper og sidenhen i plenum.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a:t>Forslag til, hvad du kan sige:</a:t>
            </a:r>
          </a:p>
          <a:p>
            <a:r>
              <a:rPr lang="da-DK"/>
              <a:t>Når I snakker sammen, må I gerne blive så konkrete som muligt, når I nævner pointer og refleksioner på baggrund af dagens klyngemøde.</a:t>
            </a:r>
          </a:p>
          <a:p>
            <a:endParaRPr lang="da-DK"/>
          </a:p>
          <a:p>
            <a:r>
              <a:rPr lang="da-DK"/>
              <a:t>Bagefter samler vi op i plenum, hvor kommunen også vil være med.</a:t>
            </a:r>
          </a:p>
        </p:txBody>
      </p:sp>
      <p:sp>
        <p:nvSpPr>
          <p:cNvPr id="4" name="Slide Number Placeholder 3"/>
          <p:cNvSpPr>
            <a:spLocks noGrp="1"/>
          </p:cNvSpPr>
          <p:nvPr>
            <p:ph type="sldNum" sz="quarter" idx="10"/>
          </p:nvPr>
        </p:nvSpPr>
        <p:spPr/>
        <p:txBody>
          <a:bodyPr/>
          <a:lstStyle/>
          <a:p>
            <a:fld id="{DEB92672-268D-4DB7-963C-35CDB23F1AD2}" type="slidenum">
              <a:rPr lang="da-DK" smtClean="0"/>
              <a:t>39</a:t>
            </a:fld>
            <a:endParaRPr lang="da-DK"/>
          </a:p>
        </p:txBody>
      </p:sp>
    </p:spTree>
    <p:extLst>
      <p:ext uri="{BB962C8B-B14F-4D97-AF65-F5344CB8AC3E}">
        <p14:creationId xmlns:p14="http://schemas.microsoft.com/office/powerpoint/2010/main" val="566800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dirty="0">
                <a:latin typeface="Calibri (tekst)"/>
              </a:rPr>
              <a:t>Forklaring til slide: </a:t>
            </a:r>
          </a:p>
          <a:p>
            <a:r>
              <a:rPr lang="da-DK" sz="1200" dirty="0">
                <a:latin typeface="Calibri (tekst)"/>
              </a:rPr>
              <a:t>Mødet er inddelt i 3 hovedblokke med en pause efter 1. blok.</a:t>
            </a:r>
          </a:p>
          <a:p>
            <a:endParaRPr lang="da-DK" sz="1200" dirty="0">
              <a:latin typeface="Calibri (tekst)"/>
            </a:endParaRPr>
          </a:p>
          <a:p>
            <a:r>
              <a:rPr lang="da-DK" sz="1200" dirty="0">
                <a:latin typeface="Calibri (tekst)"/>
              </a:rPr>
              <a:t>Mødet er sat til samlet at tage 2 timer og 30 minutter; herunder en </a:t>
            </a:r>
            <a:r>
              <a:rPr lang="da-DK" sz="1200" kern="1200" dirty="0">
                <a:solidFill>
                  <a:schemeClr val="tx1"/>
                </a:solidFill>
                <a:effectLst/>
                <a:latin typeface="Calibri (tekst)"/>
                <a:ea typeface="+mn-ea"/>
                <a:cs typeface="+mn-cs"/>
              </a:rPr>
              <a:t>introduktion til mødet og emnet og de 3 hovedblokke.</a:t>
            </a:r>
          </a:p>
          <a:p>
            <a:endParaRPr lang="da-DK" sz="1200" kern="1200" dirty="0">
              <a:solidFill>
                <a:schemeClr val="tx1"/>
              </a:solidFill>
              <a:effectLst/>
              <a:latin typeface="Calibri (tekst)"/>
              <a:ea typeface="+mn-ea"/>
              <a:cs typeface="+mn-cs"/>
            </a:endParaRPr>
          </a:p>
          <a:p>
            <a:r>
              <a:rPr lang="da-DK" sz="1200" kern="1200" dirty="0">
                <a:solidFill>
                  <a:schemeClr val="tx1"/>
                </a:solidFill>
                <a:effectLst/>
                <a:latin typeface="Calibri (tekst)"/>
                <a:ea typeface="+mn-ea"/>
                <a:cs typeface="+mn-cs"/>
              </a:rPr>
              <a:t>Mødet kan ændres og tilpasses, hvis klyngen finder andet indhold relevant.</a:t>
            </a:r>
            <a:endParaRPr lang="da-DK" sz="1200" dirty="0">
              <a:latin typeface="Calibri (tekst)"/>
            </a:endParaRPr>
          </a:p>
          <a:p>
            <a:pPr defTabSz="914320">
              <a:defRPr/>
            </a:pPr>
            <a:endParaRPr lang="da-DK" sz="1200" b="1" dirty="0">
              <a:latin typeface="Calibri (tekst)"/>
            </a:endParaRPr>
          </a:p>
          <a:p>
            <a:pPr defTabSz="914320">
              <a:defRPr/>
            </a:pPr>
            <a:r>
              <a:rPr lang="da-DK" sz="1200" b="1" dirty="0">
                <a:latin typeface="Calibri (tekst)"/>
              </a:rPr>
              <a:t>Forslag til, hvad du kan sige:</a:t>
            </a:r>
          </a:p>
          <a:p>
            <a:pPr defTabSz="914320">
              <a:defRPr/>
            </a:pPr>
            <a:r>
              <a:rPr lang="da-DK" sz="1200" dirty="0">
                <a:latin typeface="Calibri (tekst)"/>
              </a:rPr>
              <a:t>Klyngemøde er inddelt i 3 hovedblokke, hvor vi: </a:t>
            </a:r>
          </a:p>
          <a:p>
            <a:pPr>
              <a:lnSpc>
                <a:spcPct val="115000"/>
              </a:lnSpc>
              <a:spcAft>
                <a:spcPts val="800"/>
              </a:spcAft>
            </a:pPr>
            <a:endParaRPr lang="da-DK" sz="1200" b="1" kern="100" dirty="0">
              <a:effectLst/>
              <a:latin typeface="Calibri (tekst)"/>
              <a:ea typeface="Aptos" panose="020B0004020202020204" pitchFamily="34" charset="0"/>
              <a:cs typeface="Arial" panose="020B0604020202020204" pitchFamily="34" charset="0"/>
            </a:endParaRPr>
          </a:p>
          <a:p>
            <a:pPr>
              <a:lnSpc>
                <a:spcPct val="115000"/>
              </a:lnSpc>
              <a:spcAft>
                <a:spcPts val="800"/>
              </a:spcAft>
            </a:pPr>
            <a:r>
              <a:rPr lang="da-DK" sz="1200" b="1" kern="100" dirty="0">
                <a:effectLst/>
                <a:latin typeface="Calibri (tekst)"/>
                <a:ea typeface="Aptos" panose="020B0004020202020204" pitchFamily="34" charset="0"/>
                <a:cs typeface="Arial" panose="020B0604020202020204" pitchFamily="34" charset="0"/>
              </a:rPr>
              <a:t>I 1. blok</a:t>
            </a:r>
            <a:r>
              <a:rPr lang="da-DK" sz="1200" kern="100" dirty="0">
                <a:effectLst/>
                <a:latin typeface="Calibri (tekst)"/>
                <a:ea typeface="Aptos" panose="020B0004020202020204" pitchFamily="34" charset="0"/>
                <a:cs typeface="Arial" panose="020B0604020202020204" pitchFamily="34" charset="0"/>
              </a:rPr>
              <a:t> gennemgås der svar fra spørgeskemaundersøgelsen, samt deles der erfaringer med hinanden. Dette vil skabe en basal viden om dosisdispensering af medicin. Blokken afsluttes med en fælles dialog om, der er noget, der giver anledning til overvejelser og refleksioner.</a:t>
            </a:r>
          </a:p>
          <a:p>
            <a:pPr>
              <a:lnSpc>
                <a:spcPct val="115000"/>
              </a:lnSpc>
              <a:spcAft>
                <a:spcPts val="800"/>
              </a:spcAft>
            </a:pPr>
            <a:endParaRPr lang="da-DK" sz="1200" b="1" kern="100" dirty="0">
              <a:effectLst/>
              <a:latin typeface="Calibri (tekst)"/>
              <a:ea typeface="Aptos" panose="020B0004020202020204" pitchFamily="34" charset="0"/>
              <a:cs typeface="Arial" panose="020B0604020202020204" pitchFamily="34" charset="0"/>
            </a:endParaRPr>
          </a:p>
          <a:p>
            <a:pPr>
              <a:lnSpc>
                <a:spcPct val="115000"/>
              </a:lnSpc>
              <a:spcAft>
                <a:spcPts val="800"/>
              </a:spcAft>
            </a:pPr>
            <a:r>
              <a:rPr lang="da-DK" sz="1200" b="1" kern="100" dirty="0">
                <a:effectLst/>
                <a:latin typeface="Calibri (tekst)"/>
                <a:ea typeface="Aptos" panose="020B0004020202020204" pitchFamily="34" charset="0"/>
                <a:cs typeface="Arial" panose="020B0604020202020204" pitchFamily="34" charset="0"/>
              </a:rPr>
              <a:t>I 2. blok</a:t>
            </a:r>
            <a:r>
              <a:rPr lang="da-DK" sz="1200" kern="100" dirty="0">
                <a:effectLst/>
                <a:latin typeface="Calibri (tekst)"/>
                <a:ea typeface="Aptos" panose="020B0004020202020204" pitchFamily="34" charset="0"/>
                <a:cs typeface="Arial" panose="020B0604020202020204" pitchFamily="34" charset="0"/>
              </a:rPr>
              <a:t> fokuseres der på samarbejdet med kommunen. De kommer med et kort oplæg, angående deres tanker om spørgeskemaresultaterne, samt data på ressourceforbrug på dispensering af medicin. Blokken afsluttes med en fælles dialog om, hvordan vi kan styrke samarbejdet.</a:t>
            </a:r>
          </a:p>
          <a:p>
            <a:pPr>
              <a:lnSpc>
                <a:spcPct val="115000"/>
              </a:lnSpc>
              <a:spcAft>
                <a:spcPts val="800"/>
              </a:spcAft>
            </a:pPr>
            <a:endParaRPr lang="da-DK" sz="1200" b="1" kern="100" dirty="0">
              <a:effectLst/>
              <a:latin typeface="Calibri (tekst)"/>
              <a:ea typeface="Aptos" panose="020B0004020202020204" pitchFamily="34" charset="0"/>
              <a:cs typeface="Arial" panose="020B0604020202020204" pitchFamily="34" charset="0"/>
            </a:endParaRPr>
          </a:p>
          <a:p>
            <a:pPr>
              <a:lnSpc>
                <a:spcPct val="115000"/>
              </a:lnSpc>
              <a:spcAft>
                <a:spcPts val="800"/>
              </a:spcAft>
            </a:pPr>
            <a:r>
              <a:rPr lang="da-DK" sz="1200" b="1" kern="100" dirty="0">
                <a:effectLst/>
                <a:latin typeface="Calibri (tekst)"/>
                <a:ea typeface="Aptos" panose="020B0004020202020204" pitchFamily="34" charset="0"/>
                <a:cs typeface="Arial" panose="020B0604020202020204" pitchFamily="34" charset="0"/>
              </a:rPr>
              <a:t>I 3. blok</a:t>
            </a:r>
            <a:r>
              <a:rPr lang="da-DK" sz="1200" kern="100" dirty="0">
                <a:effectLst/>
                <a:latin typeface="Calibri (tekst)"/>
                <a:ea typeface="Aptos" panose="020B0004020202020204" pitchFamily="34" charset="0"/>
                <a:cs typeface="Arial" panose="020B0604020202020204" pitchFamily="34" charset="0"/>
              </a:rPr>
              <a:t> drøftes der om relationen/samarbejdet med kommunen kan og skal forbedres. Blokken afslutte med en fælles dialog angående, hvordan og om der skal følges op.</a:t>
            </a:r>
          </a:p>
          <a:p>
            <a:endParaRPr lang="da-DK" sz="1200" i="0" dirty="0">
              <a:solidFill>
                <a:srgbClr val="231F2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4</a:t>
            </a:fld>
            <a:endParaRPr lang="da-DK"/>
          </a:p>
        </p:txBody>
      </p:sp>
    </p:spTree>
    <p:extLst>
      <p:ext uri="{BB962C8B-B14F-4D97-AF65-F5344CB8AC3E}">
        <p14:creationId xmlns:p14="http://schemas.microsoft.com/office/powerpoint/2010/main" val="27312011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a:t>Forklaring til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0"/>
              <a:t>Følgende slide viser oplysninger til klyngen fra den regionale kvalitetsenhed og kommunen.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a:t>Forslag til, hvad du kan sige:</a:t>
            </a:r>
            <a:endParaRPr lang="da-DK" sz="1200" u="none"/>
          </a:p>
          <a:p>
            <a:pPr marL="0" indent="0">
              <a:buFontTx/>
              <a:buNone/>
            </a:pPr>
            <a:r>
              <a:rPr lang="da-DK" sz="1200" u="none"/>
              <a:t>Her finder I oplysninger fra den regionale kvalitetsenhed samt oplysninger på kommunens ressourceperson.</a:t>
            </a:r>
          </a:p>
          <a:p>
            <a:pPr marL="0" indent="0">
              <a:buFontTx/>
              <a:buNone/>
            </a:pPr>
            <a:endParaRPr lang="da-DK" sz="1200" u="none"/>
          </a:p>
          <a:p>
            <a:pPr marL="0" indent="0">
              <a:buFontTx/>
              <a:buNone/>
            </a:pPr>
            <a:r>
              <a:rPr lang="da-DK" sz="1200" u="none"/>
              <a:t>I finder alle oplysninger i praksisarket, som I meget gerne må tage med hjem til klinikken.</a:t>
            </a:r>
          </a:p>
        </p:txBody>
      </p:sp>
      <p:sp>
        <p:nvSpPr>
          <p:cNvPr id="4" name="Slide Number Placeholder 3"/>
          <p:cNvSpPr>
            <a:spLocks noGrp="1"/>
          </p:cNvSpPr>
          <p:nvPr>
            <p:ph type="sldNum" sz="quarter" idx="10"/>
          </p:nvPr>
        </p:nvSpPr>
        <p:spPr/>
        <p:txBody>
          <a:bodyPr/>
          <a:lstStyle/>
          <a:p>
            <a:fld id="{DEB92672-268D-4DB7-963C-35CDB23F1AD2}" type="slidenum">
              <a:rPr lang="da-DK" smtClean="0"/>
              <a:t>40</a:t>
            </a:fld>
            <a:endParaRPr lang="da-DK"/>
          </a:p>
        </p:txBody>
      </p:sp>
    </p:spTree>
    <p:extLst>
      <p:ext uri="{BB962C8B-B14F-4D97-AF65-F5344CB8AC3E}">
        <p14:creationId xmlns:p14="http://schemas.microsoft.com/office/powerpoint/2010/main" val="13711798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a:t>Forklaring til slide:</a:t>
            </a:r>
          </a:p>
          <a:p>
            <a:r>
              <a:rPr lang="da-DK" b="0"/>
              <a:t>Følgende slide lægger op til dialog i plenum mellem klyngen og kommunen</a:t>
            </a:r>
          </a:p>
          <a:p>
            <a:endParaRPr lang="da-DK"/>
          </a:p>
          <a:p>
            <a:r>
              <a:rPr lang="da-DK"/>
              <a:t>Obs! Opsummere hovedpointerne her til sidst. Hvad har I talt om?</a:t>
            </a:r>
            <a:endParaRPr lang="da-DK" b="0">
              <a:cs typeface="Calibri" panose="020F0502020204030204"/>
            </a:endParaRPr>
          </a:p>
          <a:p>
            <a:pPr marL="0" indent="0">
              <a:buFontTx/>
              <a:buNone/>
            </a:pPr>
            <a:endParaRPr lang="da-DK"/>
          </a:p>
          <a:p>
            <a:pPr marL="0" indent="0">
              <a:buFontTx/>
              <a:buNone/>
            </a:pPr>
            <a:r>
              <a:rPr lang="da-DK"/>
              <a:t>- Gå igennem de tre hovedspørgsmål fra dagens møde.</a:t>
            </a:r>
          </a:p>
          <a:p>
            <a:pPr marL="0" indent="0">
              <a:buFontTx/>
              <a:buNone/>
            </a:pPr>
            <a:endParaRPr lang="da-DK"/>
          </a:p>
          <a:p>
            <a:pPr marL="0" indent="0">
              <a:buFontTx/>
              <a:buNone/>
            </a:pPr>
            <a:r>
              <a:rPr lang="da-DK"/>
              <a:t>- Aftal med mødets referent, hvordan I opsummerer de hovedpointer, I er nået frem til.</a:t>
            </a:r>
          </a:p>
          <a:p>
            <a:pPr marL="0" indent="0">
              <a:buFontTx/>
              <a:buNone/>
            </a:pPr>
            <a:endParaRPr lang="da-DK"/>
          </a:p>
          <a:p>
            <a:pPr marL="0" indent="0">
              <a:buFontTx/>
              <a:buNone/>
            </a:pPr>
            <a:r>
              <a:rPr lang="da-DK"/>
              <a:t>- Skriv de vigtigste input op på en tavle, whiteboard eller flipover. </a:t>
            </a:r>
          </a:p>
          <a:p>
            <a:endParaRPr lang="da-DK"/>
          </a:p>
          <a:p>
            <a:r>
              <a:rPr lang="da-DK"/>
              <a:t>- Skal der laves konkrete aftaler for, at I kan indfri det? </a:t>
            </a:r>
            <a:endParaRPr lang="da-DK" b="1"/>
          </a:p>
          <a:p>
            <a:pPr defTabSz="914320">
              <a:defRPr/>
            </a:pPr>
            <a:endParaRPr lang="da-DK"/>
          </a:p>
          <a:p>
            <a:pPr defTabSz="914320">
              <a:defRPr/>
            </a:pPr>
            <a:r>
              <a:rPr lang="da-DK"/>
              <a:t>- Beslut hvordan I vil følge op på emnet – fx ved at få foretaget en ny spørgeskemaundersøgelse, der sammenlignes med det fra mødet i dag. </a:t>
            </a:r>
          </a:p>
        </p:txBody>
      </p:sp>
      <p:sp>
        <p:nvSpPr>
          <p:cNvPr id="4" name="Slide Number Placeholder 3"/>
          <p:cNvSpPr>
            <a:spLocks noGrp="1"/>
          </p:cNvSpPr>
          <p:nvPr>
            <p:ph type="sldNum" sz="quarter" idx="10"/>
          </p:nvPr>
        </p:nvSpPr>
        <p:spPr/>
        <p:txBody>
          <a:bodyPr/>
          <a:lstStyle/>
          <a:p>
            <a:fld id="{DEB92672-268D-4DB7-963C-35CDB23F1AD2}" type="slidenum">
              <a:rPr lang="da-DK" smtClean="0"/>
              <a:t>41</a:t>
            </a:fld>
            <a:endParaRPr lang="da-DK"/>
          </a:p>
        </p:txBody>
      </p:sp>
    </p:spTree>
    <p:extLst>
      <p:ext uri="{BB962C8B-B14F-4D97-AF65-F5344CB8AC3E}">
        <p14:creationId xmlns:p14="http://schemas.microsoft.com/office/powerpoint/2010/main" val="42482045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a:t>Tak for besøget og tak for god ro og orden!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B92672-268D-4DB7-963C-35CDB23F1AD2}"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69747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a:t>Forklaring til slide:</a:t>
            </a:r>
            <a:endParaRPr lang="da-DK"/>
          </a:p>
          <a:p>
            <a:r>
              <a:rPr lang="da-DK"/>
              <a:t>Referencer fra tidligere slides om forholdet mellem manuel dispensering af medicin og dosisdispenseret medicin. Yderligere referencer kan findes i klyngepakkedokumentet på kiap.dk.</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B92672-268D-4DB7-963C-35CDB23F1AD2}"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8834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a:latin typeface="Calibri (tekst)"/>
              </a:rPr>
              <a:t>Forslag til, hvad du kan sige:</a:t>
            </a:r>
          </a:p>
          <a:p>
            <a:endParaRPr lang="da-DK" b="1">
              <a:latin typeface="Calibri (tekst)"/>
            </a:endParaRPr>
          </a:p>
          <a:p>
            <a:pPr>
              <a:lnSpc>
                <a:spcPct val="115000"/>
              </a:lnSpc>
              <a:spcAft>
                <a:spcPts val="800"/>
              </a:spcAft>
            </a:pPr>
            <a:r>
              <a:rPr lang="da-DK" sz="1200" b="1" kern="100" dirty="0">
                <a:effectLst/>
                <a:latin typeface="Calibri (tekst)"/>
                <a:ea typeface="Aptos" panose="020B0004020202020204" pitchFamily="34" charset="0"/>
                <a:cs typeface="Arial" panose="020B0604020202020204" pitchFamily="34" charset="0"/>
              </a:rPr>
              <a:t>Inden mødet</a:t>
            </a:r>
            <a:r>
              <a:rPr lang="da-DK" sz="1200" kern="100" dirty="0">
                <a:effectLst/>
                <a:latin typeface="Calibri (tekst)"/>
                <a:ea typeface="Aptos" panose="020B0004020202020204" pitchFamily="34" charset="0"/>
                <a:cs typeface="Arial" panose="020B0604020202020204" pitchFamily="34" charset="0"/>
              </a:rPr>
              <a:t> har alle haft mulighed for at besvare et spørgeskema, hvilket vil danne baggrund for resultaterne.</a:t>
            </a:r>
          </a:p>
          <a:p>
            <a:pPr>
              <a:lnSpc>
                <a:spcPct val="115000"/>
              </a:lnSpc>
              <a:spcAft>
                <a:spcPts val="800"/>
              </a:spcAft>
            </a:pPr>
            <a:endParaRPr lang="da-DK" sz="1200" b="1" kern="100" dirty="0">
              <a:effectLst/>
              <a:latin typeface="Calibri (tekst)"/>
              <a:ea typeface="Aptos" panose="020B0004020202020204" pitchFamily="34" charset="0"/>
              <a:cs typeface="Arial" panose="020B0604020202020204" pitchFamily="34" charset="0"/>
            </a:endParaRPr>
          </a:p>
          <a:p>
            <a:pPr>
              <a:lnSpc>
                <a:spcPct val="115000"/>
              </a:lnSpc>
              <a:spcAft>
                <a:spcPts val="800"/>
              </a:spcAft>
            </a:pPr>
            <a:r>
              <a:rPr lang="da-DK" sz="1200" b="1" kern="100" dirty="0">
                <a:effectLst/>
                <a:latin typeface="Calibri (tekst)"/>
                <a:ea typeface="Aptos" panose="020B0004020202020204" pitchFamily="34" charset="0"/>
                <a:cs typeface="Arial" panose="020B0604020202020204" pitchFamily="34" charset="0"/>
              </a:rPr>
              <a:t>I starten af mødet</a:t>
            </a:r>
            <a:r>
              <a:rPr lang="da-DK" sz="1200" kern="100" dirty="0">
                <a:effectLst/>
                <a:latin typeface="Calibri (tekst)"/>
                <a:ea typeface="Aptos" panose="020B0004020202020204" pitchFamily="34" charset="0"/>
                <a:cs typeface="Arial" panose="020B0604020202020204" pitchFamily="34" charset="0"/>
              </a:rPr>
              <a:t> får alle på papir udleveret spørgeskemaresultaterne (uddelingskopierne), samt relevante informationer angående mødet fremgår (praksisark).</a:t>
            </a:r>
          </a:p>
          <a:p>
            <a:pPr>
              <a:lnSpc>
                <a:spcPct val="115000"/>
              </a:lnSpc>
              <a:spcAft>
                <a:spcPts val="800"/>
              </a:spcAft>
            </a:pPr>
            <a:endParaRPr lang="da-DK" sz="1200" b="1" kern="100" dirty="0">
              <a:effectLst/>
              <a:latin typeface="Calibri (tekst)"/>
              <a:ea typeface="Aptos" panose="020B0004020202020204" pitchFamily="34" charset="0"/>
              <a:cs typeface="Arial" panose="020B0604020202020204" pitchFamily="34" charset="0"/>
            </a:endParaRPr>
          </a:p>
          <a:p>
            <a:pPr>
              <a:lnSpc>
                <a:spcPct val="115000"/>
              </a:lnSpc>
              <a:spcAft>
                <a:spcPts val="800"/>
              </a:spcAft>
            </a:pPr>
            <a:r>
              <a:rPr lang="da-DK" sz="1200" b="1" kern="100" dirty="0">
                <a:effectLst/>
                <a:latin typeface="Calibri (tekst)"/>
                <a:ea typeface="Aptos" panose="020B0004020202020204" pitchFamily="34" charset="0"/>
                <a:cs typeface="Arial" panose="020B0604020202020204" pitchFamily="34" charset="0"/>
              </a:rPr>
              <a:t>I slutningen af mødet</a:t>
            </a:r>
            <a:r>
              <a:rPr lang="da-DK" sz="1200" kern="100" dirty="0">
                <a:effectLst/>
                <a:latin typeface="Calibri (tekst)"/>
                <a:ea typeface="Aptos" panose="020B0004020202020204" pitchFamily="34" charset="0"/>
                <a:cs typeface="Arial" panose="020B0604020202020204" pitchFamily="34" charset="0"/>
              </a:rPr>
              <a:t> skal alle reflektere og beslutte, om der er aspekter, der skal handles på nu og/eller der skal samles op på senere.</a:t>
            </a:r>
          </a:p>
          <a:p>
            <a:pPr>
              <a:lnSpc>
                <a:spcPct val="115000"/>
              </a:lnSpc>
              <a:spcAft>
                <a:spcPts val="800"/>
              </a:spcAft>
            </a:pPr>
            <a:r>
              <a:rPr lang="da-DK" sz="1200" kern="100" dirty="0">
                <a:effectLst/>
                <a:latin typeface="Calibri (tekst)"/>
                <a:ea typeface="Aptos" panose="020B0004020202020204" pitchFamily="34" charset="0"/>
                <a:cs typeface="Arial" panose="020B0604020202020204" pitchFamily="34" charset="0"/>
              </a:rPr>
              <a:t>For at sikre, at der bliver fulgt op, skal vi have udpeget en referent - enten fra klyngen (fx den kommunale praksiskonsulent) eller kommunen. (Ops! Aftal dette på forhånd med kommunen).</a:t>
            </a:r>
          </a:p>
        </p:txBody>
      </p:sp>
      <p:sp>
        <p:nvSpPr>
          <p:cNvPr id="4" name="Slide Number Placeholder 3"/>
          <p:cNvSpPr>
            <a:spLocks noGrp="1"/>
          </p:cNvSpPr>
          <p:nvPr>
            <p:ph type="sldNum" sz="quarter" idx="10"/>
          </p:nvPr>
        </p:nvSpPr>
        <p:spPr/>
        <p:txBody>
          <a:bodyPr/>
          <a:lstStyle/>
          <a:p>
            <a:fld id="{DEB92672-268D-4DB7-963C-35CDB23F1AD2}" type="slidenum">
              <a:rPr lang="da-DK" smtClean="0"/>
              <a:t>5</a:t>
            </a:fld>
            <a:endParaRPr lang="da-DK"/>
          </a:p>
        </p:txBody>
      </p:sp>
    </p:spTree>
    <p:extLst>
      <p:ext uri="{BB962C8B-B14F-4D97-AF65-F5344CB8AC3E}">
        <p14:creationId xmlns:p14="http://schemas.microsoft.com/office/powerpoint/2010/main" val="1126133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0" kern="1200" dirty="0">
                <a:solidFill>
                  <a:schemeClr val="tx1"/>
                </a:solidFill>
                <a:effectLst/>
                <a:latin typeface="Calibri (tekst)"/>
                <a:ea typeface="Calibri" panose="020F0502020204030204" pitchFamily="34" charset="0"/>
                <a:cs typeface="Times New Roman" panose="02020603050405020304" pitchFamily="18" charset="0"/>
              </a:rPr>
              <a:t>Forslag til, hvad du kan sige:</a:t>
            </a:r>
          </a:p>
          <a:p>
            <a:pPr>
              <a:lnSpc>
                <a:spcPct val="115000"/>
              </a:lnSpc>
              <a:spcAft>
                <a:spcPts val="800"/>
              </a:spcAft>
            </a:pPr>
            <a:r>
              <a:rPr lang="da-DK" sz="1200" kern="100" dirty="0">
                <a:effectLst/>
                <a:latin typeface="Calibri (tekst)"/>
                <a:ea typeface="Aptos" panose="020B0004020202020204" pitchFamily="34" charset="0"/>
                <a:cs typeface="Arial" panose="020B0604020202020204" pitchFamily="34" charset="0"/>
              </a:rPr>
              <a:t>Dosisdispenseret medicin blev introduceret i Danmark ved årtusindskiftet, og antallet af patienter, som modtog dosisdispenseret medicin, toppede i 2011 [1]. Antallet er siden da faldet fra omkring 63.000 dosisbrugere [2] til omtrent 35.000 i 2022 [1]. Danmarks udvikling ligner ikke den, vi ser i lande, vi normalt sammenligner os med, hvor antallet af patienter på dosisdispenseret medicin udelukkende er steget de seneste år [3,4].</a:t>
            </a:r>
          </a:p>
          <a:p>
            <a:pPr>
              <a:lnSpc>
                <a:spcPct val="115000"/>
              </a:lnSpc>
              <a:spcAft>
                <a:spcPts val="800"/>
              </a:spcAft>
            </a:pPr>
            <a:endParaRPr lang="da-DK" sz="1200" kern="100" dirty="0">
              <a:effectLst/>
              <a:latin typeface="Calibri (tekst)"/>
              <a:ea typeface="Aptos" panose="020B0004020202020204" pitchFamily="34" charset="0"/>
              <a:cs typeface="Arial" panose="020B0604020202020204" pitchFamily="34" charset="0"/>
            </a:endParaRPr>
          </a:p>
          <a:p>
            <a:pPr>
              <a:lnSpc>
                <a:spcPct val="115000"/>
              </a:lnSpc>
              <a:spcAft>
                <a:spcPts val="800"/>
              </a:spcAft>
            </a:pPr>
            <a:r>
              <a:rPr lang="da-DK" sz="1200" kern="100" dirty="0">
                <a:effectLst/>
                <a:latin typeface="Calibri (tekst)"/>
                <a:ea typeface="Aptos" panose="020B0004020202020204" pitchFamily="34" charset="0"/>
                <a:cs typeface="Arial" panose="020B0604020202020204" pitchFamily="34" charset="0"/>
              </a:rPr>
              <a:t>Der kan være flere årsager til denne udvikling. Generelt giver dosisdispensering af medicin en merbelastning for almen praksis, da det stiller krav til nye arbejdsgange, såsom struktureret ordination og administrativt arbejde ved medicinændringer for den praktiserende læge og dennes personale. Ifølge en dansk rapport fra 2023 blev merbelastningen estimeret til 0,6 time pr. patient om året [1]. Desuden har manglende teknisk understøttelse ved introduktionen af FMK også besværliggjort forandringer og påvirket holdningen til dosisdispenseret medicin.</a:t>
            </a:r>
          </a:p>
          <a:p>
            <a:pPr>
              <a:lnSpc>
                <a:spcPct val="115000"/>
              </a:lnSpc>
              <a:spcAft>
                <a:spcPts val="800"/>
              </a:spcAft>
            </a:pPr>
            <a:r>
              <a:rPr lang="da-DK" sz="1200" kern="100" dirty="0">
                <a:effectLst/>
                <a:latin typeface="Calibri (tekst)"/>
                <a:ea typeface="Aptos" panose="020B0004020202020204" pitchFamily="34" charset="0"/>
                <a:cs typeface="Arial" panose="020B0604020202020204" pitchFamily="34" charset="0"/>
              </a:rPr>
              <a:t>Blandt almen praktiserende læger har der derfor været en vis skepsis over for brugen af dosisdispenseret medicin. De udfordringer, som almen praksis står over for i den forbindelse, kræver støtte til at få aftaler og arbejdsgange på plads, hvis det skal give de ønskede effekter for patienterne og samfundsøkonomien [1]. Der er med andre ord brug for en ny begyndelse.</a:t>
            </a:r>
          </a:p>
          <a:p>
            <a:pPr>
              <a:lnSpc>
                <a:spcPct val="115000"/>
              </a:lnSpc>
              <a:spcAft>
                <a:spcPts val="800"/>
              </a:spcAft>
            </a:pPr>
            <a:endParaRPr lang="da-DK" sz="1200" kern="100" dirty="0">
              <a:effectLst/>
              <a:latin typeface="Calibri (tekst)"/>
              <a:ea typeface="Aptos" panose="020B0004020202020204" pitchFamily="34" charset="0"/>
              <a:cs typeface="Arial" panose="020B0604020202020204" pitchFamily="34" charset="0"/>
            </a:endParaRPr>
          </a:p>
          <a:p>
            <a:pPr>
              <a:lnSpc>
                <a:spcPct val="115000"/>
              </a:lnSpc>
              <a:spcAft>
                <a:spcPts val="800"/>
              </a:spcAft>
            </a:pPr>
            <a:r>
              <a:rPr lang="da-DK" sz="1200" kern="100" dirty="0">
                <a:effectLst/>
                <a:latin typeface="Calibri (tekst)"/>
                <a:ea typeface="Aptos" panose="020B0004020202020204" pitchFamily="34" charset="0"/>
                <a:cs typeface="Arial" panose="020B0604020202020204" pitchFamily="34" charset="0"/>
              </a:rPr>
              <a:t>Den centrale database, Fælles Medicinkort (FMK), fik i juni 2020 en større opgradering med et dedikeret dosisdispenseringsmodul, som styrkede integrationen med lægepraksissystemerne, apotekerne og sygehusene. Derudover har Regionernes Lønnings- og Takstnævn (RLTN) og Praktiserende Lægers Organisation (PLO) for nylig indgået en permanent aftale om dosisdispensering af medicin og honorering af ydelser. Denne aftale blev indgået på baggrund af en større rapport, som kortlagde dosisdispenseringsområdet på tværs af sektorer og udformede 19 anbefalinger. Rapporten nævner bl.a. denne klyngepakke og det tilhørende materiale som en del af løsningen på at udbrede kendskabet til dosisdispenseret medicin i almen praksis [1].</a:t>
            </a:r>
          </a:p>
          <a:p>
            <a:pPr>
              <a:lnSpc>
                <a:spcPct val="115000"/>
              </a:lnSpc>
              <a:spcAft>
                <a:spcPts val="800"/>
              </a:spcAft>
            </a:pPr>
            <a:endParaRPr lang="da-DK" sz="1200" kern="100" dirty="0">
              <a:effectLst/>
              <a:latin typeface="Calibri (tekst)"/>
              <a:ea typeface="Aptos" panose="020B0004020202020204" pitchFamily="34" charset="0"/>
              <a:cs typeface="Arial" panose="020B0604020202020204" pitchFamily="34" charset="0"/>
            </a:endParaRPr>
          </a:p>
          <a:p>
            <a:pPr>
              <a:lnSpc>
                <a:spcPct val="115000"/>
              </a:lnSpc>
              <a:spcAft>
                <a:spcPts val="800"/>
              </a:spcAft>
            </a:pPr>
            <a:r>
              <a:rPr lang="da-DK" sz="1200" kern="100" dirty="0">
                <a:effectLst/>
                <a:latin typeface="Calibri (tekst)"/>
                <a:ea typeface="Aptos" panose="020B0004020202020204" pitchFamily="34" charset="0"/>
                <a:cs typeface="Arial" panose="020B0604020202020204" pitchFamily="34" charset="0"/>
              </a:rPr>
              <a:t>*</a:t>
            </a:r>
            <a:r>
              <a:rPr lang="da-DK" sz="1200" kern="1200" dirty="0">
                <a:solidFill>
                  <a:schemeClr val="tx1"/>
                </a:solidFill>
                <a:effectLst/>
                <a:latin typeface="+mn-lt"/>
                <a:ea typeface="+mn-ea"/>
                <a:cs typeface="+mn-cs"/>
              </a:rPr>
              <a:t>LPS står for </a:t>
            </a:r>
            <a:r>
              <a:rPr lang="da-DK" sz="1200" b="1" kern="1200" dirty="0" err="1">
                <a:solidFill>
                  <a:schemeClr val="tx1"/>
                </a:solidFill>
                <a:effectLst/>
                <a:latin typeface="+mn-lt"/>
                <a:ea typeface="+mn-ea"/>
                <a:cs typeface="+mn-cs"/>
              </a:rPr>
              <a:t>L</a:t>
            </a:r>
            <a:r>
              <a:rPr lang="da-DK" sz="1200" kern="1200" dirty="0" err="1">
                <a:solidFill>
                  <a:schemeClr val="tx1"/>
                </a:solidFill>
                <a:effectLst/>
                <a:latin typeface="+mn-lt"/>
                <a:ea typeface="+mn-ea"/>
                <a:cs typeface="+mn-cs"/>
              </a:rPr>
              <a:t>æge</a:t>
            </a:r>
            <a:r>
              <a:rPr lang="da-DK" sz="1200" b="1" kern="1200" dirty="0" err="1">
                <a:solidFill>
                  <a:schemeClr val="tx1"/>
                </a:solidFill>
                <a:effectLst/>
                <a:latin typeface="+mn-lt"/>
                <a:ea typeface="+mn-ea"/>
                <a:cs typeface="+mn-cs"/>
              </a:rPr>
              <a:t>P</a:t>
            </a:r>
            <a:r>
              <a:rPr lang="da-DK" sz="1200" kern="1200" dirty="0" err="1">
                <a:solidFill>
                  <a:schemeClr val="tx1"/>
                </a:solidFill>
                <a:effectLst/>
                <a:latin typeface="+mn-lt"/>
                <a:ea typeface="+mn-ea"/>
                <a:cs typeface="+mn-cs"/>
              </a:rPr>
              <a:t>raksis</a:t>
            </a:r>
            <a:r>
              <a:rPr lang="da-DK" sz="1200" b="1" kern="1200" dirty="0" err="1">
                <a:solidFill>
                  <a:schemeClr val="tx1"/>
                </a:solidFill>
                <a:effectLst/>
                <a:latin typeface="+mn-lt"/>
                <a:ea typeface="+mn-ea"/>
                <a:cs typeface="+mn-cs"/>
              </a:rPr>
              <a:t>S</a:t>
            </a:r>
            <a:r>
              <a:rPr lang="da-DK" sz="1200" kern="1200" dirty="0" err="1">
                <a:solidFill>
                  <a:schemeClr val="tx1"/>
                </a:solidFill>
                <a:effectLst/>
                <a:latin typeface="+mn-lt"/>
                <a:ea typeface="+mn-ea"/>
                <a:cs typeface="+mn-cs"/>
              </a:rPr>
              <a:t>ystem</a:t>
            </a:r>
            <a:r>
              <a:rPr lang="da-DK" sz="1200" kern="1200">
                <a:solidFill>
                  <a:schemeClr val="tx1"/>
                </a:solidFill>
                <a:effectLst/>
                <a:latin typeface="+mn-lt"/>
                <a:ea typeface="+mn-ea"/>
                <a:cs typeface="+mn-cs"/>
              </a:rPr>
              <a:t>, som dækker over seks forskellige lægepraksissystemer, som bliver udbudt af fem forskellige sygehuse/leverandører.</a:t>
            </a:r>
            <a:endParaRPr lang="da-DK" sz="1200" kern="100">
              <a:effectLst/>
              <a:latin typeface="Calibri (tekst)"/>
              <a:ea typeface="Aptos" panose="020B0004020202020204" pitchFamily="34" charset="0"/>
              <a:cs typeface="Arial" panose="020B0604020202020204" pitchFamily="34" charset="0"/>
            </a:endParaRPr>
          </a:p>
          <a:p>
            <a:pPr>
              <a:lnSpc>
                <a:spcPct val="115000"/>
              </a:lnSpc>
              <a:spcAft>
                <a:spcPts val="800"/>
              </a:spcAft>
            </a:pPr>
            <a:r>
              <a:rPr lang="da-DK" sz="1200" kern="100" dirty="0">
                <a:effectLst/>
                <a:latin typeface="Calibri (tekst)"/>
                <a:ea typeface="Aptos" panose="020B00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6</a:t>
            </a:fld>
            <a:endParaRPr lang="da-DK"/>
          </a:p>
        </p:txBody>
      </p:sp>
    </p:spTree>
    <p:extLst>
      <p:ext uri="{BB962C8B-B14F-4D97-AF65-F5344CB8AC3E}">
        <p14:creationId xmlns:p14="http://schemas.microsoft.com/office/powerpoint/2010/main" val="1653362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20">
              <a:defRPr/>
            </a:pPr>
            <a:r>
              <a:rPr lang="da-DK" sz="1200" b="1"/>
              <a:t>Forklaring til slide:</a:t>
            </a:r>
          </a:p>
          <a:p>
            <a:r>
              <a:rPr lang="da-DK"/>
              <a:t>Følgende slide præsenterer, hvilke resultater der er kommet fra forskningsverden på dosisdispenseret medicin, samt hvilke forhold der gør sig gældende, når vi taler om dosering af medicin og patientsikkerhed.</a:t>
            </a:r>
          </a:p>
          <a:p>
            <a:endParaRPr lang="da-DK" sz="120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a:t>Forslag til, hvad du kan sige: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a:t>Studier fra forskning antyder, at dosisdispensering øger compliance og reducerer fejl, hvis der sammenlignes med manuelt dispenseret medicin.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0"/>
          </a:p>
          <a:p>
            <a:pPr marL="0" marR="0" lvl="0" indent="0" algn="l" defTabSz="914400" rtl="0" eaLnBrk="1" fontAlgn="auto" latinLnBrk="0" hangingPunct="1">
              <a:lnSpc>
                <a:spcPct val="100000"/>
              </a:lnSpc>
              <a:spcBef>
                <a:spcPts val="0"/>
              </a:spcBef>
              <a:spcAft>
                <a:spcPts val="0"/>
              </a:spcAft>
              <a:buClrTx/>
              <a:buSzTx/>
              <a:buFontTx/>
              <a:buNone/>
              <a:tabLst/>
              <a:defRPr/>
            </a:pPr>
            <a:r>
              <a:rPr lang="da-DK"/>
              <a:t>Det er vigtigt at huske, at dosisdispensering ikke er den rette løsning for alle patienter, og det vil derfor sandsynligvis kun være relevant for udvalgte patienter.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a:t>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a:t>Derudover er det relevant at tages højde for andre faktorer, såsom patienternes egne kompetencer til at følge medicinplaner og anvisninger m.m.</a:t>
            </a:r>
            <a:endParaRPr lang="da-DK" sz="1200" b="1"/>
          </a:p>
          <a:p>
            <a:pPr marL="0" indent="0">
              <a:buFontTx/>
              <a:buNone/>
            </a:pPr>
            <a:endParaRPr lang="da-DK" sz="1200" u="none"/>
          </a:p>
        </p:txBody>
      </p:sp>
      <p:sp>
        <p:nvSpPr>
          <p:cNvPr id="4" name="Slide Number Placeholder 3"/>
          <p:cNvSpPr>
            <a:spLocks noGrp="1"/>
          </p:cNvSpPr>
          <p:nvPr>
            <p:ph type="sldNum" sz="quarter" idx="10"/>
          </p:nvPr>
        </p:nvSpPr>
        <p:spPr/>
        <p:txBody>
          <a:bodyPr/>
          <a:lstStyle/>
          <a:p>
            <a:fld id="{DEB92672-268D-4DB7-963C-35CDB23F1AD2}" type="slidenum">
              <a:rPr lang="da-DK" smtClean="0"/>
              <a:t>7</a:t>
            </a:fld>
            <a:endParaRPr lang="da-DK"/>
          </a:p>
        </p:txBody>
      </p:sp>
    </p:spTree>
    <p:extLst>
      <p:ext uri="{BB962C8B-B14F-4D97-AF65-F5344CB8AC3E}">
        <p14:creationId xmlns:p14="http://schemas.microsoft.com/office/powerpoint/2010/main" val="13188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a:t>Forklaring til slide:</a:t>
            </a:r>
            <a:endParaRPr lang="da-DK"/>
          </a:p>
          <a:p>
            <a:r>
              <a:rPr lang="da-DK"/>
              <a:t>Følgende slide præsenterer resultaterne fra forskningsverdenen vedrørende dosisdispenseret medicin.</a:t>
            </a:r>
          </a:p>
          <a:p>
            <a:endParaRPr lang="da-DK"/>
          </a:p>
          <a:p>
            <a:r>
              <a:rPr lang="da-DK"/>
              <a:t>Følgende slide fremhæver, hvordan dosisdispensering kan påvirke dosering af medicin og patientsikkerhed.</a:t>
            </a:r>
          </a:p>
          <a:p>
            <a:endParaRPr lang="da-DK" b="1"/>
          </a:p>
          <a:p>
            <a:r>
              <a:rPr lang="da-DK" b="1"/>
              <a:t>Forslag til, hvad du kan sige:</a:t>
            </a: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a:t>Studier fra forskning antyder, at dosisdispensering øger compliance og reducerer fejl, hvis der sammenlignes med manuelt dispenseret medicin.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0"/>
          </a:p>
          <a:p>
            <a:pPr marL="0" marR="0" lvl="0" indent="0" algn="l" defTabSz="914400" rtl="0" eaLnBrk="1" fontAlgn="auto" latinLnBrk="0" hangingPunct="1">
              <a:lnSpc>
                <a:spcPct val="100000"/>
              </a:lnSpc>
              <a:spcBef>
                <a:spcPts val="0"/>
              </a:spcBef>
              <a:spcAft>
                <a:spcPts val="0"/>
              </a:spcAft>
              <a:buClrTx/>
              <a:buSzTx/>
              <a:buFontTx/>
              <a:buNone/>
              <a:tabLst/>
              <a:defRPr/>
            </a:pPr>
            <a:r>
              <a:rPr lang="da-DK"/>
              <a:t>Det er vigtigt at huske, at dosisdispensering ikke er den rette løsning for alle patienter, og det vil derfor sandsynligvis kun være relevant for udvalgte patienter.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a:t>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a:t>Derudover er det relevant at tages højde for andre faktorer, såsom patienternes egne kompetencer til at følge medicinplaner og anvisninger m.m.</a:t>
            </a:r>
            <a:endParaRPr lang="da-DK" sz="1200" b="1"/>
          </a:p>
          <a:p>
            <a:pPr marL="0" indent="0">
              <a:buFontTx/>
              <a:buNone/>
            </a:pPr>
            <a:endParaRPr lang="da-DK" sz="1200" u="none"/>
          </a:p>
        </p:txBody>
      </p:sp>
      <p:sp>
        <p:nvSpPr>
          <p:cNvPr id="4" name="Slide Number Placeholder 3"/>
          <p:cNvSpPr>
            <a:spLocks noGrp="1"/>
          </p:cNvSpPr>
          <p:nvPr>
            <p:ph type="sldNum" sz="quarter" idx="10"/>
          </p:nvPr>
        </p:nvSpPr>
        <p:spPr/>
        <p:txBody>
          <a:bodyPr/>
          <a:lstStyle/>
          <a:p>
            <a:fld id="{DEB92672-268D-4DB7-963C-35CDB23F1AD2}" type="slidenum">
              <a:rPr lang="da-DK" smtClean="0"/>
              <a:t>8</a:t>
            </a:fld>
            <a:endParaRPr lang="da-DK"/>
          </a:p>
        </p:txBody>
      </p:sp>
    </p:spTree>
    <p:extLst>
      <p:ext uri="{BB962C8B-B14F-4D97-AF65-F5344CB8AC3E}">
        <p14:creationId xmlns:p14="http://schemas.microsoft.com/office/powerpoint/2010/main" val="3354408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a:t>Forklaring til slide:</a:t>
            </a:r>
            <a:endParaRPr lang="da-DK"/>
          </a:p>
          <a:p>
            <a:r>
              <a:rPr lang="da-DK"/>
              <a:t>Følgende slide sætter fokus på en begrænsning ved dosisdispenseret medicin - især for patienter der oplever sektorovergange såsom gentagende indlæggelser og udskrivelser.</a:t>
            </a:r>
          </a:p>
          <a:p>
            <a:endParaRPr lang="da-DK" b="1"/>
          </a:p>
          <a:p>
            <a:r>
              <a:rPr lang="da-DK" b="1"/>
              <a:t>Forslag til, hvad du kan sige:</a:t>
            </a:r>
            <a:endParaRPr lang="da-DK"/>
          </a:p>
          <a:p>
            <a:r>
              <a:rPr lang="da-DK"/>
              <a:t>Der er åbenlyse begrænsninger ved dosisdispenseret medicin for patienter, som ofte indlægges og udskrives. For patienter i denne kategori er det ofte ikke optimalt at starte dosisdispensering, da det kan være svært at håndtere i praksis. I stedet har tilgangen været at sætte ordinationen i bero og genoptage den efter udskrivelsen i samarbejde med apoteket. Dette giver en mere praktisk løsning i forhold til de udfordringer, som sektorovergange kan medføre.</a:t>
            </a:r>
          </a:p>
          <a:p>
            <a:endParaRPr lang="da-DK"/>
          </a:p>
          <a:p>
            <a:r>
              <a:rPr lang="da-DK"/>
              <a:t>Peter Simonsen nævnte også dette i introduktionsvideoen, som I måske har set.</a:t>
            </a:r>
          </a:p>
        </p:txBody>
      </p:sp>
      <p:sp>
        <p:nvSpPr>
          <p:cNvPr id="4" name="Slide Number Placeholder 3"/>
          <p:cNvSpPr>
            <a:spLocks noGrp="1"/>
          </p:cNvSpPr>
          <p:nvPr>
            <p:ph type="sldNum" sz="quarter" idx="10"/>
          </p:nvPr>
        </p:nvSpPr>
        <p:spPr/>
        <p:txBody>
          <a:bodyPr/>
          <a:lstStyle/>
          <a:p>
            <a:fld id="{DEB92672-268D-4DB7-963C-35CDB23F1AD2}" type="slidenum">
              <a:rPr lang="da-DK" smtClean="0"/>
              <a:t>9</a:t>
            </a:fld>
            <a:endParaRPr lang="da-DK"/>
          </a:p>
        </p:txBody>
      </p:sp>
    </p:spTree>
    <p:extLst>
      <p:ext uri="{BB962C8B-B14F-4D97-AF65-F5344CB8AC3E}">
        <p14:creationId xmlns:p14="http://schemas.microsoft.com/office/powerpoint/2010/main" val="3933732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C4A272B-8791-A640-A356-3BCB6A152CED}"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11669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A272B-8791-A640-A356-3BCB6A152CED}"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922529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A272B-8791-A640-A356-3BCB6A152CED}"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126635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 og indholdsobjekt">
    <p:spTree>
      <p:nvGrpSpPr>
        <p:cNvPr id="1" name=""/>
        <p:cNvGrpSpPr/>
        <p:nvPr/>
      </p:nvGrpSpPr>
      <p:grpSpPr>
        <a:xfrm>
          <a:off x="0" y="0"/>
          <a:ext cx="0" cy="0"/>
          <a:chOff x="0" y="0"/>
          <a:chExt cx="0" cy="0"/>
        </a:xfrm>
      </p:grpSpPr>
      <p:sp>
        <p:nvSpPr>
          <p:cNvPr id="21" name="Titeltekst"/>
          <p:cNvSpPr txBox="1">
            <a:spLocks noGrp="1"/>
          </p:cNvSpPr>
          <p:nvPr>
            <p:ph type="title"/>
          </p:nvPr>
        </p:nvSpPr>
        <p:spPr>
          <a:prstGeom prst="rect">
            <a:avLst/>
          </a:prstGeom>
        </p:spPr>
        <p:txBody>
          <a:bodyPr/>
          <a:lstStyle/>
          <a:p>
            <a:r>
              <a:t>Titeltekst</a:t>
            </a:r>
          </a:p>
        </p:txBody>
      </p:sp>
      <p:sp>
        <p:nvSpPr>
          <p:cNvPr id="22" name="Brødtekst, niveau et…"/>
          <p:cNvSpPr txBox="1">
            <a:spLocks noGrp="1"/>
          </p:cNvSpPr>
          <p:nvPr>
            <p:ph type="body" idx="1"/>
          </p:nvPr>
        </p:nvSpPr>
        <p:spPr>
          <a:prstGeom prst="rect">
            <a:avLst/>
          </a:prstGeom>
        </p:spPr>
        <p:txBody>
          <a:bodyPr/>
          <a:lstStyle/>
          <a:p>
            <a:r>
              <a:t>Brødtekst, niveau et</a:t>
            </a:r>
          </a:p>
          <a:p>
            <a:pPr lvl="1"/>
            <a:r>
              <a:t>Brødtekst, niveau to</a:t>
            </a:r>
          </a:p>
          <a:p>
            <a:pPr lvl="2"/>
            <a:r>
              <a:t>Brødtekst, niveau tre</a:t>
            </a:r>
          </a:p>
          <a:p>
            <a:pPr lvl="3"/>
            <a:r>
              <a:t>Brødtekst, niveau fire</a:t>
            </a:r>
          </a:p>
          <a:p>
            <a:pPr lvl="4"/>
            <a:r>
              <a:t>Brødtekst, niveau fem</a:t>
            </a:r>
          </a:p>
        </p:txBody>
      </p:sp>
      <p:sp>
        <p:nvSpPr>
          <p:cNvPr id="23" name="Lysbilled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406958610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A272B-8791-A640-A356-3BCB6A152CED}"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715400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4A272B-8791-A640-A356-3BCB6A152CED}"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212763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4A272B-8791-A640-A356-3BCB6A152CED}"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1468903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4A272B-8791-A640-A356-3BCB6A152CED}" type="datetimeFigureOut">
              <a:rPr lang="en-US" smtClean="0"/>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391135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4A272B-8791-A640-A356-3BCB6A152CED}" type="datetimeFigureOut">
              <a:rPr lang="en-US" smtClean="0"/>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365694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4A272B-8791-A640-A356-3BCB6A152CED}" type="datetimeFigureOut">
              <a:rPr lang="en-US" smtClean="0"/>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136473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4A272B-8791-A640-A356-3BCB6A152CED}"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205798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4A272B-8791-A640-A356-3BCB6A152CED}"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1400448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4A272B-8791-A640-A356-3BCB6A152CED}" type="datetimeFigureOut">
              <a:rPr lang="en-US" smtClean="0"/>
              <a:t>12/3/2025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AF8A42-9DCC-3944-B9C0-C82F1CB994DF}" type="slidenum">
              <a:rPr lang="en-US" smtClean="0"/>
              <a:t>‹nr.›</a:t>
            </a:fld>
            <a:endParaRPr lang="en-US"/>
          </a:p>
        </p:txBody>
      </p:sp>
    </p:spTree>
    <p:extLst>
      <p:ext uri="{BB962C8B-B14F-4D97-AF65-F5344CB8AC3E}">
        <p14:creationId xmlns:p14="http://schemas.microsoft.com/office/powerpoint/2010/main" val="358659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player.vimeo.com/video/1055498808?h=79088d6101&amp;amp;app_id=122963" TargetMode="External"/><Relationship Id="rId6" Type="http://schemas.openxmlformats.org/officeDocument/2006/relationships/image" Target="../media/image2.png"/><Relationship Id="rId5" Type="http://schemas.openxmlformats.org/officeDocument/2006/relationships/image" Target="../media/image6.sv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2.sv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ideo" Target="https://player.vimeo.com/video/1049971358?h=035be8864b&amp;amp;app_id=122963" TargetMode="External"/><Relationship Id="rId5" Type="http://schemas.openxmlformats.org/officeDocument/2006/relationships/image" Target="../media/image13.jpe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ideo" Target="https://player.vimeo.com/video/1049971792?h=9117328c40&amp;amp;app_id=122963" TargetMode="External"/><Relationship Id="rId5" Type="http://schemas.openxmlformats.org/officeDocument/2006/relationships/image" Target="../media/image17.jpe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sv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hyperlink" Target="https://www.pharmakon.dk/media/2010/2018_brugen-af-dosisdispenseret-medicin-en-gennemgang-af-studier.pdf" TargetMode="External"/><Relationship Id="rId5" Type="http://schemas.openxmlformats.org/officeDocument/2006/relationships/hyperlink" Target="https://sundhedsdatabank.dk/medicin/medicintyper" TargetMode="External"/><Relationship Id="rId4" Type="http://schemas.openxmlformats.org/officeDocument/2006/relationships/hyperlink" Target="https://www.regioner.dk/media/23179/dosispakket-medicin-hovedrapport.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9CB63EF7-24DA-4747-83D7-F28845D9803B}"/>
              </a:ext>
            </a:extLst>
          </p:cNvPr>
          <p:cNvSpPr/>
          <p:nvPr/>
        </p:nvSpPr>
        <p:spPr>
          <a:xfrm>
            <a:off x="0" y="0"/>
            <a:ext cx="10565704" cy="6858000"/>
          </a:xfrm>
          <a:prstGeom prst="rect">
            <a:avLst/>
          </a:prstGeom>
          <a:solidFill>
            <a:srgbClr val="297A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Billede 6" descr="Et billede, der indeholder personer, mødelokale&#10;&#10;Automatisk genereret beskrivelse">
            <a:extLst>
              <a:ext uri="{FF2B5EF4-FFF2-40B4-BE49-F238E27FC236}">
                <a16:creationId xmlns:a16="http://schemas.microsoft.com/office/drawing/2014/main" id="{D00ACFD8-BF27-4C98-A188-ECF6CF4ECD56}"/>
              </a:ext>
            </a:extLst>
          </p:cNvPr>
          <p:cNvPicPr>
            <a:picLocks noChangeAspect="1"/>
          </p:cNvPicPr>
          <p:nvPr/>
        </p:nvPicPr>
        <p:blipFill rotWithShape="1">
          <a:blip r:embed="rId3">
            <a:alphaModFix amt="21000"/>
          </a:blip>
          <a:srcRect l="17715" t="-1" r="37025" b="197"/>
          <a:stretch/>
        </p:blipFill>
        <p:spPr>
          <a:xfrm>
            <a:off x="1" y="137787"/>
            <a:ext cx="10565703" cy="6720214"/>
          </a:xfrm>
          <a:prstGeom prst="rect">
            <a:avLst/>
          </a:prstGeom>
        </p:spPr>
      </p:pic>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35189" y="402941"/>
            <a:ext cx="9295326" cy="4929871"/>
          </a:xfrm>
        </p:spPr>
        <p:txBody>
          <a:bodyPr>
            <a:normAutofit fontScale="90000"/>
          </a:bodyPr>
          <a:lstStyle/>
          <a:p>
            <a:br>
              <a:rPr lang="da-DK" sz="3200" b="1" dirty="0">
                <a:solidFill>
                  <a:schemeClr val="bg1"/>
                </a:solidFill>
                <a:latin typeface="+mn-lt"/>
              </a:rPr>
            </a:br>
            <a:br>
              <a:rPr lang="da-DK" sz="3200" b="1" dirty="0">
                <a:solidFill>
                  <a:schemeClr val="bg1"/>
                </a:solidFill>
                <a:latin typeface="+mn-lt"/>
              </a:rPr>
            </a:br>
            <a:br>
              <a:rPr lang="da-DK" sz="3200" b="1" dirty="0">
                <a:solidFill>
                  <a:schemeClr val="bg1"/>
                </a:solidFill>
                <a:latin typeface="+mn-lt"/>
              </a:rPr>
            </a:br>
            <a:br>
              <a:rPr lang="da-DK" sz="3200" b="1" dirty="0">
                <a:solidFill>
                  <a:schemeClr val="bg1"/>
                </a:solidFill>
                <a:latin typeface="+mn-lt"/>
              </a:rPr>
            </a:br>
            <a:r>
              <a:rPr lang="da-DK" sz="3200" b="1" dirty="0">
                <a:solidFill>
                  <a:schemeClr val="bg1"/>
                </a:solidFill>
                <a:highlight>
                  <a:srgbClr val="FFFF00"/>
                </a:highlight>
                <a:latin typeface="+mn-lt"/>
              </a:rPr>
              <a:t>Klyngen</a:t>
            </a:r>
            <a:br>
              <a:rPr lang="da-DK" b="1" dirty="0">
                <a:solidFill>
                  <a:srgbClr val="3C8CFA"/>
                </a:solidFill>
                <a:latin typeface="+mn-lt"/>
              </a:rPr>
            </a:br>
            <a:br>
              <a:rPr lang="da-DK" b="1" dirty="0">
                <a:solidFill>
                  <a:srgbClr val="3C8CFA"/>
                </a:solidFill>
                <a:latin typeface="+mn-lt"/>
              </a:rPr>
            </a:br>
            <a:r>
              <a:rPr lang="da-DK" b="1" dirty="0">
                <a:solidFill>
                  <a:schemeClr val="bg1"/>
                </a:solidFill>
                <a:latin typeface="+mn-lt"/>
              </a:rPr>
              <a:t>Dosisdispensering i almen praksis  </a:t>
            </a:r>
            <a:br>
              <a:rPr lang="da-DK" b="1" dirty="0">
                <a:solidFill>
                  <a:schemeClr val="bg1"/>
                </a:solidFill>
                <a:latin typeface="+mn-lt"/>
              </a:rPr>
            </a:br>
            <a:r>
              <a:rPr lang="da-DK" sz="2800" b="1" dirty="0">
                <a:solidFill>
                  <a:schemeClr val="bg1"/>
                </a:solidFill>
                <a:latin typeface="+mn-lt"/>
              </a:rPr>
              <a:t> - og samarbejdet med kommunen og apoteket</a:t>
            </a:r>
            <a:br>
              <a:rPr lang="da-DK" sz="2800" b="1" dirty="0">
                <a:solidFill>
                  <a:schemeClr val="bg1"/>
                </a:solidFill>
                <a:latin typeface="+mn-lt"/>
              </a:rPr>
            </a:br>
            <a:br>
              <a:rPr lang="da-DK" sz="2000" dirty="0">
                <a:solidFill>
                  <a:schemeClr val="bg1"/>
                </a:solidFill>
                <a:latin typeface="+mn-lt"/>
              </a:rPr>
            </a:br>
            <a:br>
              <a:rPr lang="da-DK" sz="2000" dirty="0">
                <a:solidFill>
                  <a:schemeClr val="bg1"/>
                </a:solidFill>
                <a:latin typeface="+mn-lt"/>
              </a:rPr>
            </a:br>
            <a:br>
              <a:rPr lang="da-DK" sz="2000" dirty="0">
                <a:solidFill>
                  <a:schemeClr val="bg1"/>
                </a:solidFill>
                <a:latin typeface="+mn-lt"/>
              </a:rPr>
            </a:br>
            <a:r>
              <a:rPr lang="da-DK" sz="2000" dirty="0">
                <a:solidFill>
                  <a:schemeClr val="bg1"/>
                </a:solidFill>
                <a:highlight>
                  <a:srgbClr val="FFFF00"/>
                </a:highlight>
                <a:latin typeface="+mn-lt"/>
              </a:rPr>
              <a:t>d. </a:t>
            </a:r>
            <a:r>
              <a:rPr lang="da-DK" sz="2000" dirty="0" err="1">
                <a:solidFill>
                  <a:schemeClr val="bg1"/>
                </a:solidFill>
                <a:highlight>
                  <a:srgbClr val="FFFF00"/>
                </a:highlight>
                <a:latin typeface="+mn-lt"/>
              </a:rPr>
              <a:t>Xxxx</a:t>
            </a:r>
            <a:r>
              <a:rPr lang="da-DK" sz="2000" dirty="0">
                <a:solidFill>
                  <a:schemeClr val="bg1"/>
                </a:solidFill>
                <a:highlight>
                  <a:srgbClr val="FFFF00"/>
                </a:highlight>
                <a:latin typeface="+mn-lt"/>
              </a:rPr>
              <a:t> 2025</a:t>
            </a:r>
            <a:br>
              <a:rPr lang="da-DK" sz="3200" dirty="0">
                <a:solidFill>
                  <a:schemeClr val="bg1"/>
                </a:solidFill>
                <a:latin typeface="+mn-lt"/>
              </a:rPr>
            </a:br>
            <a:r>
              <a:rPr lang="da-DK" sz="3200" dirty="0">
                <a:solidFill>
                  <a:schemeClr val="bg1"/>
                </a:solidFill>
                <a:latin typeface="+mn-lt"/>
              </a:rPr>
              <a:t>  </a:t>
            </a:r>
          </a:p>
        </p:txBody>
      </p:sp>
      <p:sp>
        <p:nvSpPr>
          <p:cNvPr id="4" name="Slide Number Placeholder 3">
            <a:extLst>
              <a:ext uri="{FF2B5EF4-FFF2-40B4-BE49-F238E27FC236}">
                <a16:creationId xmlns:a16="http://schemas.microsoft.com/office/drawing/2014/main" id="{5F2BDFC1-6FA3-4385-A591-8E18F20D0D52}"/>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lumMod val="75000"/>
                  </a:schemeClr>
                </a:solidFill>
              </a:rPr>
              <a:pPr algn="ctr"/>
              <a:t>1</a:t>
            </a:fld>
            <a:endParaRPr lang="da-DK" altLang="en-US">
              <a:solidFill>
                <a:schemeClr val="bg1">
                  <a:lumMod val="75000"/>
                </a:schemeClr>
              </a:solidFill>
            </a:endParaRPr>
          </a:p>
        </p:txBody>
      </p:sp>
      <p:pic>
        <p:nvPicPr>
          <p:cNvPr id="3" name="Billede 2">
            <a:extLst>
              <a:ext uri="{FF2B5EF4-FFF2-40B4-BE49-F238E27FC236}">
                <a16:creationId xmlns:a16="http://schemas.microsoft.com/office/drawing/2014/main" id="{074BCA77-ABCE-484E-B07E-B598D7C111D4}"/>
              </a:ext>
            </a:extLst>
          </p:cNvPr>
          <p:cNvPicPr>
            <a:picLocks noChangeAspect="1"/>
          </p:cNvPicPr>
          <p:nvPr/>
        </p:nvPicPr>
        <p:blipFill>
          <a:blip r:embed="rId4"/>
          <a:stretch>
            <a:fillRect/>
          </a:stretch>
        </p:blipFill>
        <p:spPr>
          <a:xfrm>
            <a:off x="10887415" y="5181664"/>
            <a:ext cx="932769" cy="951058"/>
          </a:xfrm>
          <a:prstGeom prst="rect">
            <a:avLst/>
          </a:prstGeom>
        </p:spPr>
      </p:pic>
    </p:spTree>
    <p:extLst>
      <p:ext uri="{BB962C8B-B14F-4D97-AF65-F5344CB8AC3E}">
        <p14:creationId xmlns:p14="http://schemas.microsoft.com/office/powerpoint/2010/main" val="489972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EAA4D961-5D95-48E6-B75E-077894A0724E}"/>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7F0653B9-47FE-45C2-BC6D-0B88EA3CE6CF}"/>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89E6C25E-DA67-445C-816B-C617EFBCA088}"/>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10</a:t>
            </a:fld>
            <a:endParaRPr lang="da-DK" altLang="en-US">
              <a:solidFill>
                <a:schemeClr val="bg1"/>
              </a:solidFill>
            </a:endParaRPr>
          </a:p>
        </p:txBody>
      </p:sp>
      <p:pic>
        <p:nvPicPr>
          <p:cNvPr id="12" name="Billede 11">
            <a:extLst>
              <a:ext uri="{FF2B5EF4-FFF2-40B4-BE49-F238E27FC236}">
                <a16:creationId xmlns:a16="http://schemas.microsoft.com/office/drawing/2014/main" id="{374A497F-5D0A-44E3-9818-37B1A9059B4D}"/>
              </a:ext>
            </a:extLst>
          </p:cNvPr>
          <p:cNvPicPr>
            <a:picLocks noChangeAspect="1"/>
          </p:cNvPicPr>
          <p:nvPr/>
        </p:nvPicPr>
        <p:blipFill>
          <a:blip r:embed="rId3"/>
          <a:stretch>
            <a:fillRect/>
          </a:stretch>
        </p:blipFill>
        <p:spPr>
          <a:xfrm>
            <a:off x="9922267" y="2819490"/>
            <a:ext cx="1233633" cy="1233633"/>
          </a:xfrm>
          <a:prstGeom prst="rect">
            <a:avLst/>
          </a:prstGeom>
        </p:spPr>
      </p:pic>
      <p:sp>
        <p:nvSpPr>
          <p:cNvPr id="13" name="Pladsholder til indhold 12">
            <a:extLst>
              <a:ext uri="{FF2B5EF4-FFF2-40B4-BE49-F238E27FC236}">
                <a16:creationId xmlns:a16="http://schemas.microsoft.com/office/drawing/2014/main" id="{ACCF2745-7A90-4B6F-90AB-A0EEC14E960F}"/>
              </a:ext>
            </a:extLst>
          </p:cNvPr>
          <p:cNvSpPr>
            <a:spLocks noGrp="1"/>
          </p:cNvSpPr>
          <p:nvPr>
            <p:ph idx="1"/>
          </p:nvPr>
        </p:nvSpPr>
        <p:spPr>
          <a:xfrm>
            <a:off x="653144" y="414768"/>
            <a:ext cx="9102306" cy="6028464"/>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endParaRPr lang="da-DK" sz="4400" b="1">
              <a:cs typeface="Calibri"/>
            </a:endParaRPr>
          </a:p>
          <a:p>
            <a:pPr marL="0" indent="0">
              <a:buNone/>
            </a:pPr>
            <a:r>
              <a:rPr lang="da-DK" sz="4300" b="1">
                <a:cs typeface="Calibri"/>
              </a:rPr>
              <a:t>BLOK 1: Klyngens holdning og brug af dosisdispensering i praksis</a:t>
            </a:r>
          </a:p>
          <a:p>
            <a:pPr marL="0" indent="0">
              <a:buNone/>
            </a:pPr>
            <a:endParaRPr lang="da-DK" sz="2400" b="1">
              <a:solidFill>
                <a:schemeClr val="bg1"/>
              </a:solidFill>
              <a:cs typeface="Calibri"/>
            </a:endParaRPr>
          </a:p>
          <a:p>
            <a:pPr marL="0" indent="0">
              <a:buNone/>
            </a:pPr>
            <a:r>
              <a:rPr lang="da-DK" sz="2400" b="1"/>
              <a:t>Samlet tid: 45 min. herunder:</a:t>
            </a:r>
          </a:p>
          <a:p>
            <a:pPr lvl="1"/>
            <a:r>
              <a:rPr lang="da-DK"/>
              <a:t>Datatræk: Antallet af patienter på dosisdispenseret medicin 5 min.</a:t>
            </a:r>
          </a:p>
          <a:p>
            <a:pPr lvl="1"/>
            <a:r>
              <a:rPr lang="da-DK"/>
              <a:t>Resultater fra spørgeskemaundersøgelsen 10 min. </a:t>
            </a:r>
          </a:p>
          <a:p>
            <a:pPr lvl="1"/>
            <a:r>
              <a:rPr lang="da-DK"/>
              <a:t>Viden om dosisdispensering 20 min.</a:t>
            </a:r>
          </a:p>
          <a:p>
            <a:pPr lvl="1"/>
            <a:r>
              <a:rPr lang="da-DK"/>
              <a:t>Sidemakkersnak og fælles dialog i plenum 10 min. </a:t>
            </a:r>
          </a:p>
          <a:p>
            <a:pPr marL="0" indent="0">
              <a:buNone/>
            </a:pPr>
            <a:endParaRPr lang="da-DK" sz="2400" b="1">
              <a:cs typeface="Calibri"/>
            </a:endParaRPr>
          </a:p>
          <a:p>
            <a:pPr marL="0" indent="0">
              <a:buNone/>
            </a:pPr>
            <a:endParaRPr lang="da-DK" sz="2400" b="1">
              <a:cs typeface="Calibri"/>
            </a:endParaRPr>
          </a:p>
          <a:p>
            <a:pPr marL="0" indent="0">
              <a:buNone/>
            </a:pPr>
            <a:endParaRPr lang="da-DK" sz="2400" b="1">
              <a:cs typeface="Calibri"/>
            </a:endParaRPr>
          </a:p>
          <a:p>
            <a:pPr marL="0" indent="0">
              <a:buNone/>
            </a:pPr>
            <a:endParaRPr lang="da-DK" sz="2400" b="1">
              <a:cs typeface="Calibri"/>
            </a:endParaRPr>
          </a:p>
          <a:p>
            <a:pPr marL="0" indent="0">
              <a:buNone/>
            </a:pPr>
            <a:endParaRPr lang="da-DK" sz="2400" b="1">
              <a:cs typeface="Calibri"/>
            </a:endParaRPr>
          </a:p>
        </p:txBody>
      </p:sp>
    </p:spTree>
    <p:extLst>
      <p:ext uri="{BB962C8B-B14F-4D97-AF65-F5344CB8AC3E}">
        <p14:creationId xmlns:p14="http://schemas.microsoft.com/office/powerpoint/2010/main" val="2788739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06D99891-EE55-414E-BC74-5822481FF5C2}"/>
              </a:ext>
            </a:extLst>
          </p:cNvPr>
          <p:cNvSpPr/>
          <p:nvPr/>
        </p:nvSpPr>
        <p:spPr>
          <a:xfrm>
            <a:off x="10538719" y="-16976"/>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7C3E967D-EC56-453E-868B-A3948DEBD2ED}"/>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D83E57C-D4A3-426A-8FF8-31761E1590C8}"/>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1" name="Slide Number Placeholder 3">
            <a:extLst>
              <a:ext uri="{FF2B5EF4-FFF2-40B4-BE49-F238E27FC236}">
                <a16:creationId xmlns:a16="http://schemas.microsoft.com/office/drawing/2014/main" id="{23271DD8-A2A6-45D7-B4A5-C7B16092019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11</a:t>
            </a:fld>
            <a:endParaRPr lang="da-DK" altLang="en-US">
              <a:solidFill>
                <a:schemeClr val="bg1"/>
              </a:solidFill>
            </a:endParaRPr>
          </a:p>
        </p:txBody>
      </p:sp>
      <p:sp>
        <p:nvSpPr>
          <p:cNvPr id="14" name="Title 1">
            <a:extLst>
              <a:ext uri="{FF2B5EF4-FFF2-40B4-BE49-F238E27FC236}">
                <a16:creationId xmlns:a16="http://schemas.microsoft.com/office/drawing/2014/main" id="{4DB7DCD8-2904-9196-6984-B2EBE4A283A2}"/>
              </a:ext>
            </a:extLst>
          </p:cNvPr>
          <p:cNvSpPr txBox="1">
            <a:spLocks/>
          </p:cNvSpPr>
          <p:nvPr/>
        </p:nvSpPr>
        <p:spPr>
          <a:xfrm>
            <a:off x="317059" y="317913"/>
            <a:ext cx="10009638" cy="124259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b="1" dirty="0">
                <a:solidFill>
                  <a:srgbClr val="297A77"/>
                </a:solidFill>
                <a:latin typeface="+mn-lt"/>
              </a:rPr>
              <a:t>Antallet af patienter med mindst ét køb af dosisdispenseret medicin (pr. 1000 sikrede)</a:t>
            </a:r>
            <a:br>
              <a:rPr lang="da-DK" b="1" dirty="0">
                <a:latin typeface="+mn-lt"/>
              </a:rPr>
            </a:br>
            <a:r>
              <a:rPr lang="da-DK" sz="2200" b="1" dirty="0">
                <a:solidFill>
                  <a:srgbClr val="297A77"/>
                </a:solidFill>
                <a:latin typeface="+mn-lt"/>
              </a:rPr>
              <a:t>Datatræk fra Lægemiddelstatistikregisteret fordelt på klyngens ydernumre pr. 1000 sikrede</a:t>
            </a:r>
          </a:p>
          <a:p>
            <a:r>
              <a:rPr lang="da-DK" sz="2200" b="1" dirty="0">
                <a:solidFill>
                  <a:srgbClr val="297A77"/>
                </a:solidFill>
                <a:latin typeface="+mn-lt"/>
              </a:rPr>
              <a:t>i perioden 1. juli 2024 – 30. juni 2025</a:t>
            </a:r>
            <a:endParaRPr lang="da-DK" sz="1400" dirty="0">
              <a:solidFill>
                <a:srgbClr val="000000"/>
              </a:solidFill>
              <a:latin typeface="+mn-lt"/>
              <a:ea typeface="Calibri"/>
              <a:cs typeface="Calibri"/>
            </a:endParaRPr>
          </a:p>
        </p:txBody>
      </p:sp>
      <p:graphicFrame>
        <p:nvGraphicFramePr>
          <p:cNvPr id="3" name="Diagram 2">
            <a:extLst>
              <a:ext uri="{FF2B5EF4-FFF2-40B4-BE49-F238E27FC236}">
                <a16:creationId xmlns:a16="http://schemas.microsoft.com/office/drawing/2014/main" id="{DC7B543A-EC08-4EEB-A802-CF0CD068E384}"/>
              </a:ext>
            </a:extLst>
          </p:cNvPr>
          <p:cNvGraphicFramePr>
            <a:graphicFrameLocks/>
          </p:cNvGraphicFramePr>
          <p:nvPr>
            <p:extLst>
              <p:ext uri="{D42A27DB-BD31-4B8C-83A1-F6EECF244321}">
                <p14:modId xmlns:p14="http://schemas.microsoft.com/office/powerpoint/2010/main" val="3609385724"/>
              </p:ext>
            </p:extLst>
          </p:nvPr>
        </p:nvGraphicFramePr>
        <p:xfrm>
          <a:off x="133349" y="1696381"/>
          <a:ext cx="10417275" cy="43598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3479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71815" y="631811"/>
            <a:ext cx="10704894" cy="1084296"/>
          </a:xfrm>
        </p:spPr>
        <p:txBody>
          <a:bodyPr>
            <a:noAutofit/>
          </a:bodyPr>
          <a:lstStyle/>
          <a:p>
            <a:r>
              <a:rPr lang="da-DK" sz="3600" b="1">
                <a:solidFill>
                  <a:srgbClr val="297A77"/>
                </a:solidFill>
                <a:latin typeface="+mn-lt"/>
              </a:rPr>
              <a:t>Holdning og brug af dosisdispensering i praksis</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484094" y="1716107"/>
            <a:ext cx="8609106" cy="4460855"/>
          </a:xfrm>
        </p:spPr>
        <p:txBody>
          <a:bodyPr>
            <a:normAutofit fontScale="70000" lnSpcReduction="20000"/>
          </a:bodyPr>
          <a:lstStyle/>
          <a:p>
            <a:pPr marL="0" indent="0">
              <a:lnSpc>
                <a:spcPct val="90000"/>
              </a:lnSpc>
              <a:spcBef>
                <a:spcPts val="1000"/>
              </a:spcBef>
              <a:buNone/>
            </a:pPr>
            <a:r>
              <a:rPr lang="da-DK" sz="2800" b="1" dirty="0"/>
              <a:t>Vi skal nu se svarene fra spørgeskemaundersøgelsen</a:t>
            </a:r>
          </a:p>
          <a:p>
            <a:pPr marL="0" indent="0">
              <a:lnSpc>
                <a:spcPct val="90000"/>
              </a:lnSpc>
              <a:spcBef>
                <a:spcPts val="1000"/>
              </a:spcBef>
              <a:buNone/>
            </a:pPr>
            <a:r>
              <a:rPr lang="da-DK" sz="2800" dirty="0"/>
              <a:t> </a:t>
            </a:r>
          </a:p>
          <a:p>
            <a:pPr marL="514350" indent="-514350">
              <a:lnSpc>
                <a:spcPct val="90000"/>
              </a:lnSpc>
              <a:spcBef>
                <a:spcPts val="1000"/>
              </a:spcBef>
              <a:buClr>
                <a:srgbClr val="297A77"/>
              </a:buClr>
              <a:buFont typeface="+mj-lt"/>
              <a:buAutoNum type="arabicPeriod"/>
            </a:pPr>
            <a:r>
              <a:rPr lang="da-DK" sz="2800" dirty="0"/>
              <a:t>Hvordan vurderer du din egen viden om dosisdispenseret medicin?</a:t>
            </a:r>
          </a:p>
          <a:p>
            <a:pPr marL="514350" indent="-514350">
              <a:lnSpc>
                <a:spcPct val="90000"/>
              </a:lnSpc>
              <a:spcBef>
                <a:spcPts val="1000"/>
              </a:spcBef>
              <a:buClr>
                <a:srgbClr val="297A77"/>
              </a:buClr>
              <a:buFont typeface="+mj-lt"/>
              <a:buAutoNum type="arabicPeriod"/>
            </a:pPr>
            <a:endParaRPr lang="da-DK" sz="2800" dirty="0"/>
          </a:p>
          <a:p>
            <a:pPr marL="514350" indent="-514350">
              <a:lnSpc>
                <a:spcPct val="90000"/>
              </a:lnSpc>
              <a:spcBef>
                <a:spcPts val="1000"/>
              </a:spcBef>
              <a:buClr>
                <a:srgbClr val="297A77"/>
              </a:buClr>
              <a:buFont typeface="+mj-lt"/>
              <a:buAutoNum type="arabicPeriod"/>
            </a:pPr>
            <a:r>
              <a:rPr lang="da-DK" sz="2800" dirty="0"/>
              <a:t>I hvor høj grad bruger du dosisdispenseret medicin til relevante patienter i din praksis?</a:t>
            </a:r>
          </a:p>
          <a:p>
            <a:pPr marL="514350" indent="-514350">
              <a:lnSpc>
                <a:spcPct val="90000"/>
              </a:lnSpc>
              <a:spcBef>
                <a:spcPts val="1000"/>
              </a:spcBef>
              <a:buClr>
                <a:srgbClr val="297A77"/>
              </a:buClr>
              <a:buFont typeface="+mj-lt"/>
              <a:buAutoNum type="arabicPeriod"/>
            </a:pPr>
            <a:endParaRPr lang="da-DK" sz="2800" dirty="0"/>
          </a:p>
          <a:p>
            <a:pPr marL="514350" indent="-514350">
              <a:buClr>
                <a:srgbClr val="297A77"/>
              </a:buClr>
              <a:buFont typeface="+mj-lt"/>
              <a:buAutoNum type="arabicPeriod"/>
            </a:pPr>
            <a:r>
              <a:rPr lang="da-DK" sz="2800" dirty="0"/>
              <a:t>Hvad er din generelle oplevelse af dosisdispenseret medicin?</a:t>
            </a:r>
          </a:p>
          <a:p>
            <a:pPr marL="514350" indent="-514350">
              <a:lnSpc>
                <a:spcPct val="90000"/>
              </a:lnSpc>
              <a:spcBef>
                <a:spcPts val="1000"/>
              </a:spcBef>
              <a:buClr>
                <a:srgbClr val="297A77"/>
              </a:buClr>
              <a:buFont typeface="+mj-lt"/>
              <a:buAutoNum type="arabicPeriod"/>
            </a:pPr>
            <a:endParaRPr lang="da-DK" sz="2800" dirty="0"/>
          </a:p>
          <a:p>
            <a:pPr marL="514350" indent="-514350">
              <a:lnSpc>
                <a:spcPct val="90000"/>
              </a:lnSpc>
              <a:spcBef>
                <a:spcPts val="1000"/>
              </a:spcBef>
              <a:buClr>
                <a:srgbClr val="297A77"/>
              </a:buClr>
              <a:buFont typeface="+mj-lt"/>
              <a:buAutoNum type="arabicPeriod"/>
            </a:pPr>
            <a:r>
              <a:rPr lang="da-DK" sz="2800" dirty="0"/>
              <a:t>Hvad oplever du som problemer ved dosisdispensering i dit virke og for patienten?</a:t>
            </a:r>
          </a:p>
          <a:p>
            <a:pPr marL="514350" indent="-514350">
              <a:lnSpc>
                <a:spcPct val="90000"/>
              </a:lnSpc>
              <a:spcBef>
                <a:spcPts val="1000"/>
              </a:spcBef>
              <a:buClr>
                <a:srgbClr val="297A77"/>
              </a:buClr>
              <a:buFont typeface="+mj-lt"/>
              <a:buAutoNum type="arabicPeriod"/>
            </a:pPr>
            <a:endParaRPr lang="da-DK" sz="2800" dirty="0"/>
          </a:p>
          <a:p>
            <a:pPr marL="514350" indent="-514350">
              <a:lnSpc>
                <a:spcPct val="90000"/>
              </a:lnSpc>
              <a:spcBef>
                <a:spcPts val="1000"/>
              </a:spcBef>
              <a:buClr>
                <a:srgbClr val="297A77"/>
              </a:buClr>
              <a:buFont typeface="+mj-lt"/>
              <a:buAutoNum type="arabicPeriod"/>
            </a:pPr>
            <a:r>
              <a:rPr lang="da-DK" sz="2800" dirty="0"/>
              <a:t>Hvad oplever du som godt eller potentielle fordele ved dosisdispensering i dit virke og for patienten?</a:t>
            </a:r>
          </a:p>
          <a:p>
            <a:pPr marL="0" indent="0">
              <a:lnSpc>
                <a:spcPct val="90000"/>
              </a:lnSpc>
              <a:spcBef>
                <a:spcPts val="1000"/>
              </a:spcBef>
              <a:buClr>
                <a:srgbClr val="297A77"/>
              </a:buClr>
              <a:buNone/>
            </a:pPr>
            <a:endParaRPr lang="da-DK" sz="2800" dirty="0"/>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12</a:t>
            </a:fld>
            <a:endParaRPr lang="da-DK" altLang="en-US">
              <a:solidFill>
                <a:schemeClr val="bg1"/>
              </a:solidFill>
            </a:endParaRPr>
          </a:p>
        </p:txBody>
      </p:sp>
    </p:spTree>
    <p:extLst>
      <p:ext uri="{BB962C8B-B14F-4D97-AF65-F5344CB8AC3E}">
        <p14:creationId xmlns:p14="http://schemas.microsoft.com/office/powerpoint/2010/main" val="2261482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06D99891-EE55-414E-BC74-5822481FF5C2}"/>
              </a:ext>
            </a:extLst>
          </p:cNvPr>
          <p:cNvSpPr/>
          <p:nvPr/>
        </p:nvSpPr>
        <p:spPr>
          <a:xfrm>
            <a:off x="10538719" y="-16976"/>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7C3E967D-EC56-453E-868B-A3948DEBD2ED}"/>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D83E57C-D4A3-426A-8FF8-31761E1590C8}"/>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1" name="Slide Number Placeholder 3">
            <a:extLst>
              <a:ext uri="{FF2B5EF4-FFF2-40B4-BE49-F238E27FC236}">
                <a16:creationId xmlns:a16="http://schemas.microsoft.com/office/drawing/2014/main" id="{23271DD8-A2A6-45D7-B4A5-C7B16092019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13</a:t>
            </a:fld>
            <a:endParaRPr lang="da-DK" altLang="en-US">
              <a:solidFill>
                <a:schemeClr val="bg1"/>
              </a:solidFill>
            </a:endParaRPr>
          </a:p>
        </p:txBody>
      </p:sp>
      <p:sp>
        <p:nvSpPr>
          <p:cNvPr id="14" name="Title 1">
            <a:extLst>
              <a:ext uri="{FF2B5EF4-FFF2-40B4-BE49-F238E27FC236}">
                <a16:creationId xmlns:a16="http://schemas.microsoft.com/office/drawing/2014/main" id="{4DB7DCD8-2904-9196-6984-B2EBE4A283A2}"/>
              </a:ext>
            </a:extLst>
          </p:cNvPr>
          <p:cNvSpPr txBox="1">
            <a:spLocks/>
          </p:cNvSpPr>
          <p:nvPr/>
        </p:nvSpPr>
        <p:spPr>
          <a:xfrm>
            <a:off x="317059" y="317913"/>
            <a:ext cx="9701451" cy="1114634"/>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500" b="1">
                <a:solidFill>
                  <a:srgbClr val="297A77"/>
                </a:solidFill>
                <a:latin typeface="+mn-lt"/>
              </a:rPr>
              <a:t>1: Hvordan vurderer du din egen viden om dosisdispenseret medicin?</a:t>
            </a:r>
            <a:br>
              <a:rPr lang="da-DK" b="1">
                <a:solidFill>
                  <a:srgbClr val="297A77"/>
                </a:solidFill>
                <a:latin typeface="+mn-lt"/>
              </a:rPr>
            </a:br>
            <a:r>
              <a:rPr lang="da-DK" sz="2200" b="1">
                <a:solidFill>
                  <a:srgbClr val="297A77"/>
                </a:solidFill>
                <a:latin typeface="+mn-lt"/>
              </a:rPr>
              <a:t>Resultater fra spørgeskemaet (baseret på 28 besvarelser)</a:t>
            </a:r>
            <a:endParaRPr lang="da-DK" b="1">
              <a:solidFill>
                <a:srgbClr val="297A77"/>
              </a:solidFill>
              <a:latin typeface="+mn-lt"/>
            </a:endParaRPr>
          </a:p>
        </p:txBody>
      </p:sp>
      <p:graphicFrame>
        <p:nvGraphicFramePr>
          <p:cNvPr id="3" name="Diagram 2">
            <a:extLst>
              <a:ext uri="{FF2B5EF4-FFF2-40B4-BE49-F238E27FC236}">
                <a16:creationId xmlns:a16="http://schemas.microsoft.com/office/drawing/2014/main" id="{B6ADC4BE-42AF-4139-80FB-8CA97D7ED5B0}"/>
              </a:ext>
            </a:extLst>
          </p:cNvPr>
          <p:cNvGraphicFramePr>
            <a:graphicFrameLocks/>
          </p:cNvGraphicFramePr>
          <p:nvPr>
            <p:extLst>
              <p:ext uri="{D42A27DB-BD31-4B8C-83A1-F6EECF244321}">
                <p14:modId xmlns:p14="http://schemas.microsoft.com/office/powerpoint/2010/main" val="146942564"/>
              </p:ext>
            </p:extLst>
          </p:nvPr>
        </p:nvGraphicFramePr>
        <p:xfrm>
          <a:off x="556592" y="1490870"/>
          <a:ext cx="8975528" cy="4876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21732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06D99891-EE55-414E-BC74-5822481FF5C2}"/>
              </a:ext>
            </a:extLst>
          </p:cNvPr>
          <p:cNvSpPr/>
          <p:nvPr/>
        </p:nvSpPr>
        <p:spPr>
          <a:xfrm>
            <a:off x="10538719" y="-16976"/>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7C3E967D-EC56-453E-868B-A3948DEBD2ED}"/>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D83E57C-D4A3-426A-8FF8-31761E1590C8}"/>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1" name="Slide Number Placeholder 3">
            <a:extLst>
              <a:ext uri="{FF2B5EF4-FFF2-40B4-BE49-F238E27FC236}">
                <a16:creationId xmlns:a16="http://schemas.microsoft.com/office/drawing/2014/main" id="{23271DD8-A2A6-45D7-B4A5-C7B16092019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14</a:t>
            </a:fld>
            <a:endParaRPr lang="da-DK" altLang="en-US">
              <a:solidFill>
                <a:schemeClr val="bg1"/>
              </a:solidFill>
            </a:endParaRPr>
          </a:p>
        </p:txBody>
      </p:sp>
      <p:sp>
        <p:nvSpPr>
          <p:cNvPr id="14" name="Title 1">
            <a:extLst>
              <a:ext uri="{FF2B5EF4-FFF2-40B4-BE49-F238E27FC236}">
                <a16:creationId xmlns:a16="http://schemas.microsoft.com/office/drawing/2014/main" id="{51FAFBEC-784C-E0A6-8DF5-1F3D686C8C40}"/>
              </a:ext>
            </a:extLst>
          </p:cNvPr>
          <p:cNvSpPr txBox="1">
            <a:spLocks/>
          </p:cNvSpPr>
          <p:nvPr/>
        </p:nvSpPr>
        <p:spPr>
          <a:xfrm>
            <a:off x="317059" y="306123"/>
            <a:ext cx="9701451" cy="1114634"/>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500" b="1">
                <a:solidFill>
                  <a:srgbClr val="297A77"/>
                </a:solidFill>
                <a:latin typeface="+mn-lt"/>
              </a:rPr>
              <a:t>2: I hvor høj grad bruger du dosisdispenseret medicin til relevante patienter i din praksis?</a:t>
            </a:r>
            <a:br>
              <a:rPr lang="da-DK" b="1">
                <a:solidFill>
                  <a:srgbClr val="297A77"/>
                </a:solidFill>
                <a:latin typeface="+mn-lt"/>
              </a:rPr>
            </a:br>
            <a:br>
              <a:rPr lang="da-DK" sz="1050" b="1">
                <a:solidFill>
                  <a:srgbClr val="297A77"/>
                </a:solidFill>
                <a:latin typeface="+mn-lt"/>
              </a:rPr>
            </a:br>
            <a:r>
              <a:rPr lang="da-DK" sz="2200" b="1">
                <a:solidFill>
                  <a:srgbClr val="297A77"/>
                </a:solidFill>
                <a:latin typeface="+mn-lt"/>
              </a:rPr>
              <a:t>Resultater fra spørgeskemaet (baseret på 28 besvarelser)</a:t>
            </a:r>
            <a:endParaRPr lang="da-DK" b="1">
              <a:solidFill>
                <a:srgbClr val="297A77"/>
              </a:solidFill>
              <a:latin typeface="+mn-lt"/>
            </a:endParaRPr>
          </a:p>
        </p:txBody>
      </p:sp>
      <p:graphicFrame>
        <p:nvGraphicFramePr>
          <p:cNvPr id="3" name="Diagram 2">
            <a:extLst>
              <a:ext uri="{FF2B5EF4-FFF2-40B4-BE49-F238E27FC236}">
                <a16:creationId xmlns:a16="http://schemas.microsoft.com/office/drawing/2014/main" id="{17AD2990-7E25-4FCB-9DE0-BB2DB59C6E23}"/>
              </a:ext>
            </a:extLst>
          </p:cNvPr>
          <p:cNvGraphicFramePr>
            <a:graphicFrameLocks/>
          </p:cNvGraphicFramePr>
          <p:nvPr>
            <p:extLst>
              <p:ext uri="{D42A27DB-BD31-4B8C-83A1-F6EECF244321}">
                <p14:modId xmlns:p14="http://schemas.microsoft.com/office/powerpoint/2010/main" val="4235029671"/>
              </p:ext>
            </p:extLst>
          </p:nvPr>
        </p:nvGraphicFramePr>
        <p:xfrm>
          <a:off x="490330" y="1530625"/>
          <a:ext cx="9434452" cy="47641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5480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409242" y="197038"/>
            <a:ext cx="10515600" cy="1114634"/>
          </a:xfrm>
        </p:spPr>
        <p:txBody>
          <a:bodyPr>
            <a:normAutofit fontScale="90000"/>
          </a:bodyPr>
          <a:lstStyle/>
          <a:p>
            <a:r>
              <a:rPr lang="da-DK" sz="3200" b="1">
                <a:solidFill>
                  <a:srgbClr val="297A77"/>
                </a:solidFill>
                <a:latin typeface="+mn-lt"/>
              </a:rPr>
              <a:t>3: Hvad er din generelle oplevelse af dosisdispenseret medicin?</a:t>
            </a:r>
            <a:br>
              <a:rPr lang="da-DK" sz="4400" b="1">
                <a:solidFill>
                  <a:srgbClr val="297A77"/>
                </a:solidFill>
                <a:latin typeface="+mn-lt"/>
              </a:rPr>
            </a:br>
            <a:br>
              <a:rPr lang="da-DK" sz="1050" b="1">
                <a:solidFill>
                  <a:srgbClr val="297A77"/>
                </a:solidFill>
                <a:latin typeface="+mn-lt"/>
              </a:rPr>
            </a:br>
            <a:r>
              <a:rPr lang="da-DK" sz="2200" b="1">
                <a:solidFill>
                  <a:srgbClr val="297A77"/>
                </a:solidFill>
                <a:latin typeface="+mn-lt"/>
              </a:rPr>
              <a:t>Resultater fra spørgeskemaet (baseret på 28 besvarelser)</a:t>
            </a:r>
            <a:endParaRPr lang="da-DK" b="1">
              <a:solidFill>
                <a:srgbClr val="297A77"/>
              </a:solidFill>
              <a:latin typeface="+mn-lt"/>
            </a:endParaRPr>
          </a:p>
        </p:txBody>
      </p:sp>
      <p:sp>
        <p:nvSpPr>
          <p:cNvPr id="8" name="Rektangel 7">
            <a:extLst>
              <a:ext uri="{FF2B5EF4-FFF2-40B4-BE49-F238E27FC236}">
                <a16:creationId xmlns:a16="http://schemas.microsoft.com/office/drawing/2014/main" id="{06D99891-EE55-414E-BC74-5822481FF5C2}"/>
              </a:ext>
            </a:extLst>
          </p:cNvPr>
          <p:cNvSpPr/>
          <p:nvPr/>
        </p:nvSpPr>
        <p:spPr>
          <a:xfrm>
            <a:off x="10538719" y="-16976"/>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7C3E967D-EC56-453E-868B-A3948DEBD2ED}"/>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D83E57C-D4A3-426A-8FF8-31761E1590C8}"/>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1" name="Slide Number Placeholder 3">
            <a:extLst>
              <a:ext uri="{FF2B5EF4-FFF2-40B4-BE49-F238E27FC236}">
                <a16:creationId xmlns:a16="http://schemas.microsoft.com/office/drawing/2014/main" id="{23271DD8-A2A6-45D7-B4A5-C7B16092019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15</a:t>
            </a:fld>
            <a:endParaRPr lang="da-DK" altLang="en-US">
              <a:solidFill>
                <a:schemeClr val="bg1"/>
              </a:solidFill>
            </a:endParaRPr>
          </a:p>
        </p:txBody>
      </p:sp>
      <p:graphicFrame>
        <p:nvGraphicFramePr>
          <p:cNvPr id="4" name="Diagram 3">
            <a:extLst>
              <a:ext uri="{FF2B5EF4-FFF2-40B4-BE49-F238E27FC236}">
                <a16:creationId xmlns:a16="http://schemas.microsoft.com/office/drawing/2014/main" id="{99A956C0-D8B0-47C9-850D-5D8D6274C929}"/>
              </a:ext>
            </a:extLst>
          </p:cNvPr>
          <p:cNvGraphicFramePr>
            <a:graphicFrameLocks/>
          </p:cNvGraphicFramePr>
          <p:nvPr>
            <p:extLst>
              <p:ext uri="{D42A27DB-BD31-4B8C-83A1-F6EECF244321}">
                <p14:modId xmlns:p14="http://schemas.microsoft.com/office/powerpoint/2010/main" val="858985541"/>
              </p:ext>
            </p:extLst>
          </p:nvPr>
        </p:nvGraphicFramePr>
        <p:xfrm>
          <a:off x="586854" y="1398896"/>
          <a:ext cx="9253182" cy="490637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29677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06D99891-EE55-414E-BC74-5822481FF5C2}"/>
              </a:ext>
            </a:extLst>
          </p:cNvPr>
          <p:cNvSpPr/>
          <p:nvPr/>
        </p:nvSpPr>
        <p:spPr>
          <a:xfrm>
            <a:off x="10538719" y="-16976"/>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7C3E967D-EC56-453E-868B-A3948DEBD2ED}"/>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D83E57C-D4A3-426A-8FF8-31761E1590C8}"/>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1" name="Slide Number Placeholder 3">
            <a:extLst>
              <a:ext uri="{FF2B5EF4-FFF2-40B4-BE49-F238E27FC236}">
                <a16:creationId xmlns:a16="http://schemas.microsoft.com/office/drawing/2014/main" id="{23271DD8-A2A6-45D7-B4A5-C7B16092019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16</a:t>
            </a:fld>
            <a:endParaRPr lang="da-DK" altLang="en-US">
              <a:solidFill>
                <a:schemeClr val="bg1"/>
              </a:solidFill>
            </a:endParaRPr>
          </a:p>
        </p:txBody>
      </p:sp>
      <p:sp>
        <p:nvSpPr>
          <p:cNvPr id="18" name="Title 1">
            <a:extLst>
              <a:ext uri="{FF2B5EF4-FFF2-40B4-BE49-F238E27FC236}">
                <a16:creationId xmlns:a16="http://schemas.microsoft.com/office/drawing/2014/main" id="{CDB04376-188D-BC98-0990-6CE0205A99DE}"/>
              </a:ext>
            </a:extLst>
          </p:cNvPr>
          <p:cNvSpPr txBox="1">
            <a:spLocks/>
          </p:cNvSpPr>
          <p:nvPr/>
        </p:nvSpPr>
        <p:spPr>
          <a:xfrm>
            <a:off x="223331" y="230111"/>
            <a:ext cx="9701451" cy="1114634"/>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500" b="1">
                <a:solidFill>
                  <a:srgbClr val="297A77"/>
                </a:solidFill>
                <a:latin typeface="+mn-lt"/>
              </a:rPr>
              <a:t>4: Hvad oplever du som problemer ved dosisdispensering i dit virke og for patienten?</a:t>
            </a:r>
            <a:br>
              <a:rPr lang="da-DK" b="1">
                <a:solidFill>
                  <a:srgbClr val="297A77"/>
                </a:solidFill>
                <a:latin typeface="+mn-lt"/>
              </a:rPr>
            </a:br>
            <a:br>
              <a:rPr lang="da-DK" sz="1050" b="1">
                <a:solidFill>
                  <a:srgbClr val="297A77"/>
                </a:solidFill>
                <a:latin typeface="+mn-lt"/>
              </a:rPr>
            </a:br>
            <a:r>
              <a:rPr lang="da-DK" sz="2200" b="1">
                <a:solidFill>
                  <a:srgbClr val="297A77"/>
                </a:solidFill>
                <a:latin typeface="+mn-lt"/>
              </a:rPr>
              <a:t>Resultater fra spørgeskemaet (baseret på 28 besvarelser - mulighed for flere svar)</a:t>
            </a:r>
            <a:endParaRPr lang="da-DK" b="1">
              <a:solidFill>
                <a:srgbClr val="297A77"/>
              </a:solidFill>
              <a:latin typeface="+mn-lt"/>
            </a:endParaRPr>
          </a:p>
        </p:txBody>
      </p:sp>
      <p:graphicFrame>
        <p:nvGraphicFramePr>
          <p:cNvPr id="3" name="Diagram 2">
            <a:extLst>
              <a:ext uri="{FF2B5EF4-FFF2-40B4-BE49-F238E27FC236}">
                <a16:creationId xmlns:a16="http://schemas.microsoft.com/office/drawing/2014/main" id="{2529AF85-CD31-48DF-A409-5E5C28E13970}"/>
              </a:ext>
            </a:extLst>
          </p:cNvPr>
          <p:cNvGraphicFramePr>
            <a:graphicFrameLocks/>
          </p:cNvGraphicFramePr>
          <p:nvPr>
            <p:extLst>
              <p:ext uri="{D42A27DB-BD31-4B8C-83A1-F6EECF244321}">
                <p14:modId xmlns:p14="http://schemas.microsoft.com/office/powerpoint/2010/main" val="3135024918"/>
              </p:ext>
            </p:extLst>
          </p:nvPr>
        </p:nvGraphicFramePr>
        <p:xfrm>
          <a:off x="361261" y="1344745"/>
          <a:ext cx="9506070" cy="513450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6305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06D99891-EE55-414E-BC74-5822481FF5C2}"/>
              </a:ext>
            </a:extLst>
          </p:cNvPr>
          <p:cNvSpPr/>
          <p:nvPr/>
        </p:nvSpPr>
        <p:spPr>
          <a:xfrm>
            <a:off x="10538719" y="-16976"/>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7C3E967D-EC56-453E-868B-A3948DEBD2ED}"/>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D83E57C-D4A3-426A-8FF8-31761E1590C8}"/>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1" name="Slide Number Placeholder 3">
            <a:extLst>
              <a:ext uri="{FF2B5EF4-FFF2-40B4-BE49-F238E27FC236}">
                <a16:creationId xmlns:a16="http://schemas.microsoft.com/office/drawing/2014/main" id="{23271DD8-A2A6-45D7-B4A5-C7B16092019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17</a:t>
            </a:fld>
            <a:endParaRPr lang="da-DK" altLang="en-US">
              <a:solidFill>
                <a:schemeClr val="bg1"/>
              </a:solidFill>
            </a:endParaRPr>
          </a:p>
        </p:txBody>
      </p:sp>
      <p:sp>
        <p:nvSpPr>
          <p:cNvPr id="3" name="Title 1">
            <a:extLst>
              <a:ext uri="{FF2B5EF4-FFF2-40B4-BE49-F238E27FC236}">
                <a16:creationId xmlns:a16="http://schemas.microsoft.com/office/drawing/2014/main" id="{8DFE505E-E9E9-7CD6-919B-5664A18D71BD}"/>
              </a:ext>
            </a:extLst>
          </p:cNvPr>
          <p:cNvSpPr txBox="1">
            <a:spLocks/>
          </p:cNvSpPr>
          <p:nvPr/>
        </p:nvSpPr>
        <p:spPr>
          <a:xfrm>
            <a:off x="223331" y="361908"/>
            <a:ext cx="9701451" cy="1114634"/>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500" b="1">
                <a:solidFill>
                  <a:srgbClr val="297A77"/>
                </a:solidFill>
                <a:latin typeface="+mn-lt"/>
              </a:rPr>
              <a:t>4: Andet - Hvad oplever du som problemer ved dosisdispensering i dit virke og for patienten?</a:t>
            </a:r>
            <a:br>
              <a:rPr lang="da-DK" sz="1400" b="1">
                <a:solidFill>
                  <a:srgbClr val="297A77"/>
                </a:solidFill>
                <a:latin typeface="+mn-lt"/>
              </a:rPr>
            </a:br>
            <a:endParaRPr lang="da-DK" sz="1400" b="1">
              <a:solidFill>
                <a:srgbClr val="297A77"/>
              </a:solidFill>
              <a:latin typeface="+mn-lt"/>
            </a:endParaRPr>
          </a:p>
        </p:txBody>
      </p:sp>
      <p:sp>
        <p:nvSpPr>
          <p:cNvPr id="2" name="Tekstfelt 1">
            <a:extLst>
              <a:ext uri="{FF2B5EF4-FFF2-40B4-BE49-F238E27FC236}">
                <a16:creationId xmlns:a16="http://schemas.microsoft.com/office/drawing/2014/main" id="{E2105CB7-760A-E943-B3BA-0CA85C53102D}"/>
              </a:ext>
            </a:extLst>
          </p:cNvPr>
          <p:cNvSpPr txBox="1"/>
          <p:nvPr/>
        </p:nvSpPr>
        <p:spPr>
          <a:xfrm>
            <a:off x="323842" y="1262808"/>
            <a:ext cx="9377609" cy="3547766"/>
          </a:xfrm>
          <a:prstGeom prst="rect">
            <a:avLst/>
          </a:prstGeom>
          <a:noFill/>
        </p:spPr>
        <p:txBody>
          <a:bodyPr wrap="square" lIns="91440" tIns="45720" rIns="91440" bIns="45720" anchor="t">
            <a:spAutoFit/>
          </a:bodyPr>
          <a:lstStyle/>
          <a:p>
            <a:pPr marL="457200" indent="-457200">
              <a:lnSpc>
                <a:spcPct val="150000"/>
              </a:lnSpc>
              <a:spcAft>
                <a:spcPts val="800"/>
              </a:spcAft>
              <a:buClr>
                <a:srgbClr val="297A77"/>
              </a:buClr>
              <a:buFont typeface="+mj-lt"/>
              <a:buAutoNum type="arabicPeriod"/>
            </a:pPr>
            <a:r>
              <a:rPr lang="da-DK" sz="2000" kern="100" dirty="0">
                <a:solidFill>
                  <a:srgbClr val="FF0000"/>
                </a:solidFill>
                <a:effectLst/>
                <a:latin typeface="Calibri"/>
                <a:ea typeface="Calibri"/>
                <a:cs typeface="Times New Roman"/>
              </a:rPr>
              <a:t>Det er teknisk svært at afslutte dosisdispensering igen</a:t>
            </a:r>
            <a:endParaRPr lang="da-DK" dirty="0"/>
          </a:p>
          <a:p>
            <a:pPr marL="457200" indent="-457200">
              <a:lnSpc>
                <a:spcPct val="150000"/>
              </a:lnSpc>
              <a:spcAft>
                <a:spcPts val="800"/>
              </a:spcAft>
              <a:buClr>
                <a:srgbClr val="297A77"/>
              </a:buClr>
              <a:buFont typeface="+mj-lt"/>
              <a:buAutoNum type="arabicPeriod"/>
            </a:pPr>
            <a:r>
              <a:rPr lang="da-DK" sz="2000" kern="100" dirty="0">
                <a:solidFill>
                  <a:srgbClr val="FF0000"/>
                </a:solidFill>
                <a:effectLst/>
                <a:latin typeface="Calibri"/>
                <a:ea typeface="Calibri"/>
                <a:cs typeface="Times New Roman"/>
              </a:rPr>
              <a:t>Besværligt at ændre. Få ptt. hos os er så stabile i medicineringen, at det giver mening.</a:t>
            </a:r>
          </a:p>
          <a:p>
            <a:pPr marL="457200" indent="-457200">
              <a:lnSpc>
                <a:spcPct val="150000"/>
              </a:lnSpc>
              <a:spcAft>
                <a:spcPts val="800"/>
              </a:spcAft>
              <a:buClr>
                <a:srgbClr val="297A77"/>
              </a:buClr>
              <a:buFont typeface="+mj-lt"/>
              <a:buAutoNum type="arabicPeriod"/>
            </a:pPr>
            <a:r>
              <a:rPr lang="da-DK" sz="2000" kern="100" dirty="0">
                <a:solidFill>
                  <a:srgbClr val="FF0000"/>
                </a:solidFill>
                <a:effectLst/>
                <a:latin typeface="Calibri"/>
                <a:ea typeface="Calibri"/>
                <a:cs typeface="Times New Roman"/>
              </a:rPr>
              <a:t>Det primære problem er, når der ændres i medicinen. Selvom man kun bruger dosisdispensering til relevante patienter, viser det sig, at de alligevel skal have ændret noget</a:t>
            </a:r>
          </a:p>
          <a:p>
            <a:pPr marL="457200" indent="-457200">
              <a:lnSpc>
                <a:spcPct val="107000"/>
              </a:lnSpc>
              <a:spcAft>
                <a:spcPts val="800"/>
              </a:spcAft>
              <a:buClr>
                <a:srgbClr val="297A77"/>
              </a:buClr>
              <a:buFont typeface="+mj-lt"/>
              <a:buAutoNum type="arabicPeriod"/>
            </a:pPr>
            <a:endParaRPr lang="da-DK"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4522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06D99891-EE55-414E-BC74-5822481FF5C2}"/>
              </a:ext>
            </a:extLst>
          </p:cNvPr>
          <p:cNvSpPr/>
          <p:nvPr/>
        </p:nvSpPr>
        <p:spPr>
          <a:xfrm>
            <a:off x="10538719" y="-16976"/>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7C3E967D-EC56-453E-868B-A3948DEBD2ED}"/>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D83E57C-D4A3-426A-8FF8-31761E1590C8}"/>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1" name="Slide Number Placeholder 3">
            <a:extLst>
              <a:ext uri="{FF2B5EF4-FFF2-40B4-BE49-F238E27FC236}">
                <a16:creationId xmlns:a16="http://schemas.microsoft.com/office/drawing/2014/main" id="{23271DD8-A2A6-45D7-B4A5-C7B16092019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18</a:t>
            </a:fld>
            <a:endParaRPr lang="da-DK" altLang="en-US">
              <a:solidFill>
                <a:schemeClr val="bg1"/>
              </a:solidFill>
            </a:endParaRPr>
          </a:p>
        </p:txBody>
      </p:sp>
      <p:sp>
        <p:nvSpPr>
          <p:cNvPr id="14" name="Title 1">
            <a:extLst>
              <a:ext uri="{FF2B5EF4-FFF2-40B4-BE49-F238E27FC236}">
                <a16:creationId xmlns:a16="http://schemas.microsoft.com/office/drawing/2014/main" id="{5345A478-DB8B-8177-A2DE-0324B29F7277}"/>
              </a:ext>
            </a:extLst>
          </p:cNvPr>
          <p:cNvSpPr txBox="1">
            <a:spLocks/>
          </p:cNvSpPr>
          <p:nvPr/>
        </p:nvSpPr>
        <p:spPr>
          <a:xfrm>
            <a:off x="223331" y="230111"/>
            <a:ext cx="9701451" cy="1114634"/>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500" b="1">
                <a:solidFill>
                  <a:srgbClr val="297A77"/>
                </a:solidFill>
                <a:latin typeface="+mn-lt"/>
              </a:rPr>
              <a:t>5: Hvad oplever du som godt eller potentielle fordele ved dosisdispensering i dit virke og for patienten?</a:t>
            </a:r>
          </a:p>
          <a:p>
            <a:br>
              <a:rPr lang="da-DK" sz="1050" b="1">
                <a:solidFill>
                  <a:srgbClr val="297A77"/>
                </a:solidFill>
                <a:latin typeface="+mn-lt"/>
              </a:rPr>
            </a:br>
            <a:r>
              <a:rPr lang="da-DK" sz="2200" b="1">
                <a:solidFill>
                  <a:srgbClr val="297A77"/>
                </a:solidFill>
                <a:latin typeface="+mn-lt"/>
              </a:rPr>
              <a:t>Resultater fra spørgeskemaet (baseret på 28 besvarelser – mulighed for flere svar)</a:t>
            </a:r>
            <a:endParaRPr lang="da-DK" b="1">
              <a:solidFill>
                <a:srgbClr val="297A77"/>
              </a:solidFill>
              <a:latin typeface="+mn-lt"/>
            </a:endParaRPr>
          </a:p>
        </p:txBody>
      </p:sp>
      <p:graphicFrame>
        <p:nvGraphicFramePr>
          <p:cNvPr id="3" name="Diagram 2">
            <a:extLst>
              <a:ext uri="{FF2B5EF4-FFF2-40B4-BE49-F238E27FC236}">
                <a16:creationId xmlns:a16="http://schemas.microsoft.com/office/drawing/2014/main" id="{79A21C7F-31C7-1446-67FC-2EC3A948C28D}"/>
              </a:ext>
            </a:extLst>
          </p:cNvPr>
          <p:cNvGraphicFramePr>
            <a:graphicFrameLocks/>
          </p:cNvGraphicFramePr>
          <p:nvPr>
            <p:extLst>
              <p:ext uri="{D42A27DB-BD31-4B8C-83A1-F6EECF244321}">
                <p14:modId xmlns:p14="http://schemas.microsoft.com/office/powerpoint/2010/main" val="2743535270"/>
              </p:ext>
            </p:extLst>
          </p:nvPr>
        </p:nvGraphicFramePr>
        <p:xfrm>
          <a:off x="260678" y="1344745"/>
          <a:ext cx="9664104" cy="51038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4714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06D99891-EE55-414E-BC74-5822481FF5C2}"/>
              </a:ext>
            </a:extLst>
          </p:cNvPr>
          <p:cNvSpPr/>
          <p:nvPr/>
        </p:nvSpPr>
        <p:spPr>
          <a:xfrm>
            <a:off x="10538719" y="-16976"/>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7C3E967D-EC56-453E-868B-A3948DEBD2ED}"/>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D83E57C-D4A3-426A-8FF8-31761E1590C8}"/>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1" name="Slide Number Placeholder 3">
            <a:extLst>
              <a:ext uri="{FF2B5EF4-FFF2-40B4-BE49-F238E27FC236}">
                <a16:creationId xmlns:a16="http://schemas.microsoft.com/office/drawing/2014/main" id="{23271DD8-A2A6-45D7-B4A5-C7B16092019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19</a:t>
            </a:fld>
            <a:endParaRPr lang="da-DK" altLang="en-US">
              <a:solidFill>
                <a:schemeClr val="bg1"/>
              </a:solidFill>
            </a:endParaRPr>
          </a:p>
        </p:txBody>
      </p:sp>
      <p:sp>
        <p:nvSpPr>
          <p:cNvPr id="3" name="Title 1">
            <a:extLst>
              <a:ext uri="{FF2B5EF4-FFF2-40B4-BE49-F238E27FC236}">
                <a16:creationId xmlns:a16="http://schemas.microsoft.com/office/drawing/2014/main" id="{8DFE505E-E9E9-7CD6-919B-5664A18D71BD}"/>
              </a:ext>
            </a:extLst>
          </p:cNvPr>
          <p:cNvSpPr txBox="1">
            <a:spLocks/>
          </p:cNvSpPr>
          <p:nvPr/>
        </p:nvSpPr>
        <p:spPr>
          <a:xfrm>
            <a:off x="223331" y="361908"/>
            <a:ext cx="9701451" cy="1114634"/>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500" b="1">
                <a:solidFill>
                  <a:srgbClr val="297A77"/>
                </a:solidFill>
                <a:latin typeface="+mn-lt"/>
              </a:rPr>
              <a:t>5: Andet - Hvad oplever du som godt eller potentielle ved dosisdispensering i dit virke og for patienten?</a:t>
            </a:r>
          </a:p>
        </p:txBody>
      </p:sp>
      <p:sp>
        <p:nvSpPr>
          <p:cNvPr id="2" name="Tekstfelt 1">
            <a:extLst>
              <a:ext uri="{FF2B5EF4-FFF2-40B4-BE49-F238E27FC236}">
                <a16:creationId xmlns:a16="http://schemas.microsoft.com/office/drawing/2014/main" id="{E2105CB7-760A-E943-B3BA-0CA85C53102D}"/>
              </a:ext>
            </a:extLst>
          </p:cNvPr>
          <p:cNvSpPr txBox="1"/>
          <p:nvPr/>
        </p:nvSpPr>
        <p:spPr>
          <a:xfrm>
            <a:off x="469296" y="1887955"/>
            <a:ext cx="9377609" cy="2443618"/>
          </a:xfrm>
          <a:prstGeom prst="rect">
            <a:avLst/>
          </a:prstGeom>
          <a:noFill/>
        </p:spPr>
        <p:txBody>
          <a:bodyPr wrap="square" lIns="91440" tIns="45720" rIns="91440" bIns="45720" anchor="t">
            <a:spAutoFit/>
          </a:bodyPr>
          <a:lstStyle/>
          <a:p>
            <a:pPr marL="457200" indent="-457200">
              <a:lnSpc>
                <a:spcPct val="150000"/>
              </a:lnSpc>
              <a:spcAft>
                <a:spcPts val="800"/>
              </a:spcAft>
              <a:buClr>
                <a:srgbClr val="297A77"/>
              </a:buClr>
              <a:buFont typeface="+mj-lt"/>
              <a:buAutoNum type="arabicPeriod"/>
            </a:pPr>
            <a:r>
              <a:rPr lang="da-DK" sz="2500" kern="100">
                <a:solidFill>
                  <a:srgbClr val="FF0000"/>
                </a:solidFill>
                <a:effectLst/>
                <a:latin typeface="Calibri"/>
                <a:ea typeface="Calibri"/>
                <a:cs typeface="Times New Roman"/>
              </a:rPr>
              <a:t>Plejehjemmet og hjemmesygeplejen skal ikke bruge ressourcer på at hælde medicin op</a:t>
            </a:r>
          </a:p>
          <a:p>
            <a:pPr marL="457200" indent="-457200">
              <a:lnSpc>
                <a:spcPct val="150000"/>
              </a:lnSpc>
              <a:spcAft>
                <a:spcPts val="800"/>
              </a:spcAft>
              <a:buClr>
                <a:srgbClr val="297A77"/>
              </a:buClr>
              <a:buFont typeface="+mj-lt"/>
              <a:buAutoNum type="arabicPeriod"/>
            </a:pPr>
            <a:r>
              <a:rPr lang="da-DK" sz="2500" kern="100">
                <a:solidFill>
                  <a:srgbClr val="FF0000"/>
                </a:solidFill>
                <a:effectLst/>
                <a:latin typeface="Calibri"/>
                <a:ea typeface="Calibri"/>
                <a:cs typeface="Times New Roman"/>
              </a:rPr>
              <a:t>Hvis verden var ideel, og patienten aldrig skulle have ændret sin medicin, kunne dosisdispensering øge patientsikkerheden</a:t>
            </a:r>
          </a:p>
        </p:txBody>
      </p:sp>
    </p:spTree>
    <p:extLst>
      <p:ext uri="{BB962C8B-B14F-4D97-AF65-F5344CB8AC3E}">
        <p14:creationId xmlns:p14="http://schemas.microsoft.com/office/powerpoint/2010/main" val="864485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147867" y="245484"/>
            <a:ext cx="10633364" cy="1325563"/>
          </a:xfrm>
        </p:spPr>
        <p:txBody>
          <a:bodyPr>
            <a:normAutofit/>
          </a:bodyPr>
          <a:lstStyle/>
          <a:p>
            <a:r>
              <a:rPr lang="da-DK" b="1">
                <a:solidFill>
                  <a:srgbClr val="297A77"/>
                </a:solidFill>
                <a:latin typeface="+mn-lt"/>
              </a:rPr>
              <a:t>Formål med dagens møde</a:t>
            </a: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a:t>
            </a:fld>
            <a:endParaRPr lang="da-DK" altLang="en-US">
              <a:solidFill>
                <a:schemeClr val="bg1"/>
              </a:solidFill>
            </a:endParaRPr>
          </a:p>
        </p:txBody>
      </p:sp>
      <p:sp>
        <p:nvSpPr>
          <p:cNvPr id="14" name="Pladsholder til indhold 6">
            <a:extLst>
              <a:ext uri="{FF2B5EF4-FFF2-40B4-BE49-F238E27FC236}">
                <a16:creationId xmlns:a16="http://schemas.microsoft.com/office/drawing/2014/main" id="{296738B0-900A-D96F-6DEA-F55B9BEC709E}"/>
              </a:ext>
            </a:extLst>
          </p:cNvPr>
          <p:cNvSpPr>
            <a:spLocks noGrp="1"/>
          </p:cNvSpPr>
          <p:nvPr>
            <p:ph idx="1"/>
          </p:nvPr>
        </p:nvSpPr>
        <p:spPr>
          <a:xfrm>
            <a:off x="253784" y="1336714"/>
            <a:ext cx="9096540" cy="5072038"/>
          </a:xfrm>
        </p:spPr>
        <p:txBody>
          <a:bodyPr>
            <a:normAutofit/>
          </a:bodyPr>
          <a:lstStyle/>
          <a:p>
            <a:pPr marL="0" indent="0">
              <a:buNone/>
            </a:pPr>
            <a:r>
              <a:rPr lang="da-DK" sz="2400" b="1"/>
              <a:t>Formålet med mødet er at give klyngen et </a:t>
            </a:r>
            <a:r>
              <a:rPr lang="da-DK" sz="2400" b="1" u="sng"/>
              <a:t>indblik i deres brug af dosisdispenseret medicin</a:t>
            </a:r>
            <a:r>
              <a:rPr lang="da-DK" sz="2400" b="1"/>
              <a:t> og </a:t>
            </a:r>
            <a:r>
              <a:rPr lang="da-DK" sz="2400" b="1" u="sng"/>
              <a:t>styrke samarbejdet </a:t>
            </a:r>
            <a:r>
              <a:rPr lang="da-DK" sz="2400" b="1"/>
              <a:t>mellem kommune, apotek og almen praksis. Dette ved at:</a:t>
            </a:r>
            <a:endParaRPr lang="da-DK" sz="2400"/>
          </a:p>
          <a:p>
            <a:pPr>
              <a:buClr>
                <a:srgbClr val="297A77"/>
              </a:buClr>
            </a:pPr>
            <a:r>
              <a:rPr lang="da-DK" sz="2400"/>
              <a:t>Få indsigt i klyngens brug af dosisdispenseret medicin og holdning herom</a:t>
            </a:r>
          </a:p>
          <a:p>
            <a:pPr>
              <a:buClr>
                <a:srgbClr val="297A77"/>
              </a:buClr>
            </a:pPr>
            <a:r>
              <a:rPr lang="da-DK" sz="2400">
                <a:solidFill>
                  <a:srgbClr val="231F20"/>
                </a:solidFill>
                <a:latin typeface="Calibri" panose="020F0502020204030204" pitchFamily="34" charset="0"/>
                <a:ea typeface="Calibri" panose="020F0502020204030204" pitchFamily="34" charset="0"/>
              </a:rPr>
              <a:t>G</a:t>
            </a:r>
            <a:r>
              <a:rPr lang="da-DK" sz="2400">
                <a:solidFill>
                  <a:srgbClr val="231F20"/>
                </a:solidFill>
                <a:effectLst/>
                <a:latin typeface="Calibri" panose="020F0502020204030204" pitchFamily="34" charset="0"/>
                <a:ea typeface="Calibri" panose="020F0502020204030204" pitchFamily="34" charset="0"/>
              </a:rPr>
              <a:t>ive klyngen mulighed for at drøfte fordele og ulemper og få viden om dosisdispensering i samarbejde med apoteket</a:t>
            </a:r>
          </a:p>
          <a:p>
            <a:pPr>
              <a:buClr>
                <a:srgbClr val="297A77"/>
              </a:buClr>
            </a:pPr>
            <a:r>
              <a:rPr lang="da-DK" sz="2400"/>
              <a:t>Initiere respektfuld dialog med kommunen om eventuelle samarbejdsflader blandt relevante patientgrupper</a:t>
            </a:r>
          </a:p>
          <a:p>
            <a:pPr>
              <a:buClr>
                <a:srgbClr val="297A77"/>
              </a:buClr>
            </a:pPr>
            <a:r>
              <a:rPr lang="da-DK" sz="2400"/>
              <a:t>Overveje om der ligger et uforløst potentiale hos den enkelte praksis og/eller i klyngen</a:t>
            </a:r>
          </a:p>
          <a:p>
            <a:pPr>
              <a:buClr>
                <a:srgbClr val="297A77"/>
              </a:buClr>
            </a:pPr>
            <a:r>
              <a:rPr lang="da-DK" sz="2400"/>
              <a:t>Træffe beslutning om at foretage konkrete ændringer og følge op herpå</a:t>
            </a:r>
          </a:p>
          <a:p>
            <a:pPr>
              <a:buClr>
                <a:srgbClr val="297A77"/>
              </a:buClr>
            </a:pPr>
            <a:endParaRPr lang="da-DK" sz="2400"/>
          </a:p>
        </p:txBody>
      </p:sp>
    </p:spTree>
    <p:extLst>
      <p:ext uri="{BB962C8B-B14F-4D97-AF65-F5344CB8AC3E}">
        <p14:creationId xmlns:p14="http://schemas.microsoft.com/office/powerpoint/2010/main" val="2252319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26301" y="365125"/>
            <a:ext cx="9643114" cy="1325563"/>
          </a:xfrm>
        </p:spPr>
        <p:txBody>
          <a:bodyPr>
            <a:normAutofit/>
          </a:bodyPr>
          <a:lstStyle/>
          <a:p>
            <a:r>
              <a:rPr lang="da-DK" sz="3600" b="1">
                <a:solidFill>
                  <a:srgbClr val="297A77"/>
                </a:solidFill>
                <a:latin typeface="+mn-lt"/>
              </a:rPr>
              <a:t>Sidemandssamtale (5 min.)</a:t>
            </a:r>
            <a:br>
              <a:rPr lang="da-DK" sz="3200" b="1">
                <a:solidFill>
                  <a:srgbClr val="297A77"/>
                </a:solidFill>
                <a:latin typeface="+mn-lt"/>
              </a:rPr>
            </a:br>
            <a:r>
              <a:rPr lang="da-DK" sz="2200" b="1">
                <a:solidFill>
                  <a:srgbClr val="297A77"/>
                </a:solidFill>
                <a:latin typeface="+mn-lt"/>
              </a:rPr>
              <a:t>Kig i uddelingskopier - spørgsmål 1 til 5</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516371" y="1508288"/>
            <a:ext cx="9432602" cy="4679215"/>
          </a:xfrm>
        </p:spPr>
        <p:txBody>
          <a:bodyPr vert="horz" lIns="91440" tIns="45720" rIns="91440" bIns="45720" rtlCol="0" anchor="t">
            <a:noAutofit/>
          </a:bodyPr>
          <a:lstStyle/>
          <a:p>
            <a:pPr>
              <a:lnSpc>
                <a:spcPct val="110000"/>
              </a:lnSpc>
              <a:buClr>
                <a:srgbClr val="297A77"/>
              </a:buClr>
              <a:buSzPct val="105000"/>
              <a:tabLst>
                <a:tab pos="520700" algn="l"/>
                <a:tab pos="521335" algn="l"/>
              </a:tabLst>
            </a:pPr>
            <a:endParaRPr lang="da-DK"/>
          </a:p>
          <a:p>
            <a:pPr>
              <a:lnSpc>
                <a:spcPct val="110000"/>
              </a:lnSpc>
              <a:buClr>
                <a:srgbClr val="297A77"/>
              </a:buClr>
              <a:buSzPct val="105000"/>
              <a:tabLst>
                <a:tab pos="520700" algn="l"/>
                <a:tab pos="521335" algn="l"/>
              </a:tabLst>
            </a:pPr>
            <a:r>
              <a:rPr lang="da-DK"/>
              <a:t>Hvad tænker du om klyngens resultater?</a:t>
            </a:r>
          </a:p>
          <a:p>
            <a:pPr>
              <a:lnSpc>
                <a:spcPct val="110000"/>
              </a:lnSpc>
              <a:buClr>
                <a:srgbClr val="297A77"/>
              </a:buClr>
              <a:buSzPct val="105000"/>
              <a:tabLst>
                <a:tab pos="520700" algn="l"/>
                <a:tab pos="521335" algn="l"/>
              </a:tabLst>
            </a:pPr>
            <a:r>
              <a:rPr lang="da-DK"/>
              <a:t>Er der noget, der kommer bag på dig? </a:t>
            </a:r>
          </a:p>
          <a:p>
            <a:pPr>
              <a:lnSpc>
                <a:spcPct val="110000"/>
              </a:lnSpc>
              <a:buClr>
                <a:srgbClr val="297A77"/>
              </a:buClr>
              <a:buSzPct val="105000"/>
              <a:tabLst>
                <a:tab pos="520700" algn="l"/>
                <a:tab pos="521335" algn="l"/>
              </a:tabLst>
            </a:pPr>
            <a:r>
              <a:rPr lang="da-DK"/>
              <a:t>Hvordan er min arbejdsgang sammenlignet med mine kollegaer?</a:t>
            </a:r>
          </a:p>
          <a:p>
            <a:pPr>
              <a:lnSpc>
                <a:spcPct val="110000"/>
              </a:lnSpc>
              <a:buClr>
                <a:srgbClr val="297A77"/>
              </a:buClr>
              <a:buSzPct val="105000"/>
              <a:tabLst>
                <a:tab pos="520700" algn="l"/>
                <a:tab pos="521335" algn="l"/>
              </a:tabLst>
            </a:pPr>
            <a:r>
              <a:rPr lang="da-DK"/>
              <a:t>Hvilke begrænsninger og fordele har dosisdispensering for min praksis og mine patienter?</a:t>
            </a:r>
          </a:p>
          <a:p>
            <a:pPr>
              <a:lnSpc>
                <a:spcPct val="110000"/>
              </a:lnSpc>
              <a:buClr>
                <a:srgbClr val="297A77"/>
              </a:buClr>
              <a:buSzPct val="105000"/>
              <a:tabLst>
                <a:tab pos="520700" algn="l"/>
                <a:tab pos="521335" algn="l"/>
              </a:tabLst>
            </a:pPr>
            <a:endParaRPr lang="da-DK"/>
          </a:p>
          <a:p>
            <a:pPr marL="0" indent="0" algn="ctr">
              <a:lnSpc>
                <a:spcPct val="110000"/>
              </a:lnSpc>
              <a:buClr>
                <a:srgbClr val="297A77"/>
              </a:buClr>
              <a:buSzPct val="105000"/>
              <a:buNone/>
              <a:tabLst>
                <a:tab pos="520700" algn="l"/>
                <a:tab pos="521335" algn="l"/>
              </a:tabLst>
            </a:pPr>
            <a:r>
              <a:rPr lang="da-DK" u="sng"/>
              <a:t>Overvej gerne, hvad I vil dele med resten af klyngen i plenum</a:t>
            </a:r>
          </a:p>
          <a:p>
            <a:pPr algn="ctr">
              <a:lnSpc>
                <a:spcPct val="110000"/>
              </a:lnSpc>
              <a:buClr>
                <a:srgbClr val="297A77"/>
              </a:buClr>
              <a:buSzPct val="105000"/>
              <a:tabLst>
                <a:tab pos="520700" algn="l"/>
                <a:tab pos="521335" algn="l"/>
              </a:tabLst>
            </a:pPr>
            <a:endParaRPr lang="da-DK"/>
          </a:p>
          <a:p>
            <a:pPr>
              <a:lnSpc>
                <a:spcPct val="110000"/>
              </a:lnSpc>
              <a:buClr>
                <a:srgbClr val="297A77"/>
              </a:buClr>
              <a:buSzPct val="105000"/>
              <a:tabLst>
                <a:tab pos="520700" algn="l"/>
                <a:tab pos="521335" algn="l"/>
              </a:tabLst>
            </a:pPr>
            <a:endParaRPr lang="da-DK"/>
          </a:p>
          <a:p>
            <a:pPr marL="0" indent="0">
              <a:buNone/>
            </a:pPr>
            <a:r>
              <a:rPr lang="da-DK"/>
              <a:t>               </a:t>
            </a:r>
          </a:p>
          <a:p>
            <a:pPr marL="0" indent="0">
              <a:lnSpc>
                <a:spcPct val="100000"/>
              </a:lnSpc>
              <a:buNone/>
            </a:pPr>
            <a:endParaRPr lang="da-DK" b="1">
              <a:solidFill>
                <a:srgbClr val="297A77"/>
              </a:solidFill>
              <a:ea typeface="+mj-ea"/>
              <a:cs typeface="+mj-cs"/>
            </a:endParaRPr>
          </a:p>
          <a:p>
            <a:pPr marL="0" indent="0">
              <a:lnSpc>
                <a:spcPct val="100000"/>
              </a:lnSpc>
              <a:buNone/>
            </a:pPr>
            <a:r>
              <a:rPr lang="da-DK" b="1">
                <a:solidFill>
                  <a:srgbClr val="297A77"/>
                </a:solidFill>
                <a:ea typeface="+mj-ea"/>
                <a:cs typeface="+mj-cs"/>
              </a:rPr>
              <a:t>           </a:t>
            </a:r>
          </a:p>
          <a:p>
            <a:pPr marL="0" indent="0">
              <a:buNone/>
            </a:pPr>
            <a:endParaRPr lang="da-DK"/>
          </a:p>
          <a:p>
            <a:pPr marL="0" indent="0">
              <a:buNone/>
            </a:pPr>
            <a:endParaRPr lang="da-DK" b="1">
              <a:solidFill>
                <a:srgbClr val="297A77"/>
              </a:solidFill>
              <a:latin typeface="+mn-lt"/>
            </a:endParaRPr>
          </a:p>
          <a:p>
            <a:pPr marL="0" indent="0">
              <a:buNone/>
            </a:pPr>
            <a:endParaRPr lang="da-DK"/>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20</a:t>
            </a:fld>
            <a:endParaRPr lang="da-DK" altLang="en-US">
              <a:solidFill>
                <a:schemeClr val="bg1"/>
              </a:solidFill>
            </a:endParaRPr>
          </a:p>
        </p:txBody>
      </p:sp>
      <p:pic>
        <p:nvPicPr>
          <p:cNvPr id="13" name="Billede 12">
            <a:extLst>
              <a:ext uri="{FF2B5EF4-FFF2-40B4-BE49-F238E27FC236}">
                <a16:creationId xmlns:a16="http://schemas.microsoft.com/office/drawing/2014/main" id="{58337C70-6F5E-41D8-B20F-83B97EBA185E}"/>
              </a:ext>
            </a:extLst>
          </p:cNvPr>
          <p:cNvPicPr>
            <a:picLocks noChangeAspect="1"/>
          </p:cNvPicPr>
          <p:nvPr/>
        </p:nvPicPr>
        <p:blipFill>
          <a:blip r:embed="rId3"/>
          <a:stretch>
            <a:fillRect/>
          </a:stretch>
        </p:blipFill>
        <p:spPr>
          <a:xfrm>
            <a:off x="9948973" y="2804805"/>
            <a:ext cx="1248389" cy="1248389"/>
          </a:xfrm>
          <a:prstGeom prst="rect">
            <a:avLst/>
          </a:prstGeom>
        </p:spPr>
      </p:pic>
    </p:spTree>
    <p:extLst>
      <p:ext uri="{BB962C8B-B14F-4D97-AF65-F5344CB8AC3E}">
        <p14:creationId xmlns:p14="http://schemas.microsoft.com/office/powerpoint/2010/main" val="3124564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26301" y="365125"/>
            <a:ext cx="9643114" cy="1325563"/>
          </a:xfrm>
        </p:spPr>
        <p:txBody>
          <a:bodyPr>
            <a:normAutofit/>
          </a:bodyPr>
          <a:lstStyle/>
          <a:p>
            <a:r>
              <a:rPr lang="da-DK" sz="3600" b="1">
                <a:solidFill>
                  <a:srgbClr val="297A77"/>
                </a:solidFill>
                <a:latin typeface="+mn-lt"/>
              </a:rPr>
              <a:t>Plenum: Hvad har I særligt bemærket? (5 min.)</a:t>
            </a:r>
            <a:br>
              <a:rPr lang="da-DK" sz="3200" b="1">
                <a:solidFill>
                  <a:srgbClr val="297A77"/>
                </a:solidFill>
                <a:latin typeface="+mn-lt"/>
              </a:rPr>
            </a:br>
            <a:r>
              <a:rPr lang="da-DK" sz="2200" b="1">
                <a:solidFill>
                  <a:srgbClr val="297A77"/>
                </a:solidFill>
                <a:latin typeface="+mn-lt"/>
              </a:rPr>
              <a:t>Klyngemedlemmer deler ud af deres diskussioner til resten af klyngen</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516371" y="1508288"/>
            <a:ext cx="9432602" cy="4679215"/>
          </a:xfrm>
        </p:spPr>
        <p:txBody>
          <a:bodyPr vert="horz" lIns="91440" tIns="45720" rIns="91440" bIns="45720" rtlCol="0" anchor="t">
            <a:noAutofit/>
          </a:bodyPr>
          <a:lstStyle/>
          <a:p>
            <a:pPr>
              <a:lnSpc>
                <a:spcPct val="110000"/>
              </a:lnSpc>
              <a:buClr>
                <a:srgbClr val="297A77"/>
              </a:buClr>
              <a:buSzPct val="105000"/>
              <a:tabLst>
                <a:tab pos="520700" algn="l"/>
                <a:tab pos="521335" algn="l"/>
              </a:tabLst>
            </a:pPr>
            <a:endParaRPr lang="da-DK" sz="2800"/>
          </a:p>
          <a:p>
            <a:pPr>
              <a:lnSpc>
                <a:spcPct val="110000"/>
              </a:lnSpc>
              <a:buClr>
                <a:srgbClr val="297A77"/>
              </a:buClr>
              <a:buSzPct val="105000"/>
              <a:tabLst>
                <a:tab pos="520700" algn="l"/>
                <a:tab pos="521335" algn="l"/>
              </a:tabLst>
            </a:pPr>
            <a:r>
              <a:rPr lang="da-DK" sz="2800"/>
              <a:t>Hvad har I talt om?</a:t>
            </a:r>
          </a:p>
          <a:p>
            <a:pPr>
              <a:lnSpc>
                <a:spcPct val="110000"/>
              </a:lnSpc>
              <a:buClr>
                <a:srgbClr val="297A77"/>
              </a:buClr>
              <a:buSzPct val="105000"/>
              <a:tabLst>
                <a:tab pos="520700" algn="l"/>
                <a:tab pos="521335" algn="l"/>
              </a:tabLst>
            </a:pPr>
            <a:r>
              <a:rPr lang="da-DK"/>
              <a:t>Del de vigtigste pointer med resten af klyngen</a:t>
            </a:r>
          </a:p>
          <a:p>
            <a:pPr marL="0" indent="0">
              <a:buNone/>
            </a:pPr>
            <a:r>
              <a:rPr lang="da-DK"/>
              <a:t>               </a:t>
            </a:r>
          </a:p>
          <a:p>
            <a:pPr marL="0" indent="0">
              <a:lnSpc>
                <a:spcPct val="100000"/>
              </a:lnSpc>
              <a:buNone/>
            </a:pPr>
            <a:endParaRPr lang="da-DK" b="1">
              <a:solidFill>
                <a:srgbClr val="297A77"/>
              </a:solidFill>
              <a:ea typeface="+mj-ea"/>
              <a:cs typeface="+mj-cs"/>
            </a:endParaRPr>
          </a:p>
          <a:p>
            <a:pPr marL="0" indent="0">
              <a:lnSpc>
                <a:spcPct val="100000"/>
              </a:lnSpc>
              <a:buNone/>
            </a:pPr>
            <a:r>
              <a:rPr lang="da-DK" b="1">
                <a:solidFill>
                  <a:srgbClr val="297A77"/>
                </a:solidFill>
                <a:ea typeface="+mj-ea"/>
                <a:cs typeface="+mj-cs"/>
              </a:rPr>
              <a:t>           </a:t>
            </a:r>
          </a:p>
          <a:p>
            <a:pPr marL="0" indent="0">
              <a:buNone/>
            </a:pPr>
            <a:endParaRPr lang="da-DK"/>
          </a:p>
          <a:p>
            <a:pPr marL="0" indent="0">
              <a:buNone/>
            </a:pPr>
            <a:endParaRPr lang="da-DK" b="1">
              <a:solidFill>
                <a:srgbClr val="297A77"/>
              </a:solidFill>
              <a:latin typeface="+mn-lt"/>
            </a:endParaRPr>
          </a:p>
          <a:p>
            <a:pPr marL="0" indent="0">
              <a:buNone/>
            </a:pPr>
            <a:endParaRPr lang="da-DK"/>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21</a:t>
            </a:fld>
            <a:endParaRPr lang="da-DK" altLang="en-US">
              <a:solidFill>
                <a:schemeClr val="bg1"/>
              </a:solidFill>
            </a:endParaRPr>
          </a:p>
        </p:txBody>
      </p:sp>
      <p:pic>
        <p:nvPicPr>
          <p:cNvPr id="13" name="Billede 12">
            <a:extLst>
              <a:ext uri="{FF2B5EF4-FFF2-40B4-BE49-F238E27FC236}">
                <a16:creationId xmlns:a16="http://schemas.microsoft.com/office/drawing/2014/main" id="{58337C70-6F5E-41D8-B20F-83B97EBA185E}"/>
              </a:ext>
            </a:extLst>
          </p:cNvPr>
          <p:cNvPicPr>
            <a:picLocks noChangeAspect="1"/>
          </p:cNvPicPr>
          <p:nvPr/>
        </p:nvPicPr>
        <p:blipFill>
          <a:blip r:embed="rId3"/>
          <a:stretch>
            <a:fillRect/>
          </a:stretch>
        </p:blipFill>
        <p:spPr>
          <a:xfrm>
            <a:off x="9948973" y="2804805"/>
            <a:ext cx="1248389" cy="1248389"/>
          </a:xfrm>
          <a:prstGeom prst="rect">
            <a:avLst/>
          </a:prstGeom>
        </p:spPr>
      </p:pic>
    </p:spTree>
    <p:extLst>
      <p:ext uri="{BB962C8B-B14F-4D97-AF65-F5344CB8AC3E}">
        <p14:creationId xmlns:p14="http://schemas.microsoft.com/office/powerpoint/2010/main" val="3448376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afrundede hjørner 8">
            <a:extLst>
              <a:ext uri="{FF2B5EF4-FFF2-40B4-BE49-F238E27FC236}">
                <a16:creationId xmlns:a16="http://schemas.microsoft.com/office/drawing/2014/main" id="{A163E878-1D7B-FEE8-4946-1E5DDF868E99}"/>
              </a:ext>
            </a:extLst>
          </p:cNvPr>
          <p:cNvSpPr/>
          <p:nvPr/>
        </p:nvSpPr>
        <p:spPr>
          <a:xfrm>
            <a:off x="7245550" y="1514763"/>
            <a:ext cx="2785583" cy="2775009"/>
          </a:xfrm>
          <a:prstGeom prst="roundRect">
            <a:avLst/>
          </a:prstGeom>
          <a:ln>
            <a:solidFill>
              <a:srgbClr val="297A77"/>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da-DK"/>
          </a:p>
        </p:txBody>
      </p:sp>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973548" y="0"/>
            <a:ext cx="9100159" cy="1716338"/>
          </a:xfrm>
        </p:spPr>
        <p:txBody>
          <a:bodyPr>
            <a:normAutofit/>
          </a:bodyPr>
          <a:lstStyle/>
          <a:p>
            <a:r>
              <a:rPr lang="da-DK" sz="3600" b="1" dirty="0">
                <a:solidFill>
                  <a:srgbClr val="297A77"/>
                </a:solidFill>
                <a:effectLst/>
                <a:latin typeface="+mn-lt"/>
                <a:ea typeface="Calibri" panose="020F0502020204030204" pitchFamily="34" charset="0"/>
                <a:cs typeface="Times New Roman" panose="02020603050405020304" pitchFamily="18" charset="0"/>
              </a:rPr>
              <a:t>PLO’s melding om dosisdispensering </a:t>
            </a:r>
            <a:r>
              <a:rPr lang="da-DK" sz="3600" b="1" dirty="0">
                <a:solidFill>
                  <a:srgbClr val="297A77"/>
                </a:solidFill>
                <a:latin typeface="+mn-lt"/>
              </a:rPr>
              <a:t>(1 min.)</a:t>
            </a:r>
            <a:br>
              <a:rPr lang="da-DK" b="1" dirty="0">
                <a:solidFill>
                  <a:srgbClr val="297A77"/>
                </a:solidFill>
                <a:latin typeface="+mn-lt"/>
              </a:rPr>
            </a:br>
            <a:r>
              <a:rPr lang="da-DK" sz="2400" b="1" dirty="0">
                <a:solidFill>
                  <a:srgbClr val="297A77"/>
                </a:solidFill>
                <a:latin typeface="+mn-lt"/>
              </a:rPr>
              <a:t>v. Karin Zimmer, praktiserende læge og bestyrelsesmedlem i PLO</a:t>
            </a:r>
            <a:endParaRPr lang="da-DK" b="1" dirty="0">
              <a:solidFill>
                <a:srgbClr val="3C8CFA"/>
              </a:solidFill>
              <a:latin typeface="+mn-lt"/>
            </a:endParaRPr>
          </a:p>
        </p:txBody>
      </p:sp>
      <p:sp>
        <p:nvSpPr>
          <p:cNvPr id="7" name="Slide Number Placeholder 3">
            <a:extLst>
              <a:ext uri="{FF2B5EF4-FFF2-40B4-BE49-F238E27FC236}">
                <a16:creationId xmlns:a16="http://schemas.microsoft.com/office/drawing/2014/main" id="{D75EFE38-2BBA-4153-B643-0E4369C12B44}"/>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lumMod val="75000"/>
                  </a:schemeClr>
                </a:solidFill>
              </a:rPr>
              <a:pPr algn="ctr"/>
              <a:t>22</a:t>
            </a:fld>
            <a:endParaRPr lang="da-DK" altLang="en-US">
              <a:solidFill>
                <a:schemeClr val="bg1">
                  <a:lumMod val="75000"/>
                </a:schemeClr>
              </a:solidFill>
            </a:endParaRPr>
          </a:p>
        </p:txBody>
      </p:sp>
      <p:sp>
        <p:nvSpPr>
          <p:cNvPr id="13" name="Rektangel 12">
            <a:extLst>
              <a:ext uri="{FF2B5EF4-FFF2-40B4-BE49-F238E27FC236}">
                <a16:creationId xmlns:a16="http://schemas.microsoft.com/office/drawing/2014/main" id="{217937B6-2C7C-476B-96DF-BEA1286C8364}"/>
              </a:ext>
            </a:extLst>
          </p:cNvPr>
          <p:cNvSpPr/>
          <p:nvPr/>
        </p:nvSpPr>
        <p:spPr>
          <a:xfrm>
            <a:off x="11169344"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Ellipse 10">
            <a:extLst>
              <a:ext uri="{FF2B5EF4-FFF2-40B4-BE49-F238E27FC236}">
                <a16:creationId xmlns:a16="http://schemas.microsoft.com/office/drawing/2014/main" id="{39A3C404-7E63-4A48-9549-BF52F89FB92E}"/>
              </a:ext>
            </a:extLst>
          </p:cNvPr>
          <p:cNvSpPr/>
          <p:nvPr/>
        </p:nvSpPr>
        <p:spPr>
          <a:xfrm>
            <a:off x="10161389" y="280044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ekstfelt 7">
            <a:extLst>
              <a:ext uri="{FF2B5EF4-FFF2-40B4-BE49-F238E27FC236}">
                <a16:creationId xmlns:a16="http://schemas.microsoft.com/office/drawing/2014/main" id="{85F42C10-5BEE-44C1-4322-31A83948A2DD}"/>
              </a:ext>
            </a:extLst>
          </p:cNvPr>
          <p:cNvSpPr txBox="1"/>
          <p:nvPr/>
        </p:nvSpPr>
        <p:spPr>
          <a:xfrm>
            <a:off x="7389375" y="1623980"/>
            <a:ext cx="2430921" cy="2477601"/>
          </a:xfrm>
          <a:prstGeom prst="rect">
            <a:avLst/>
          </a:prstGeom>
          <a:noFill/>
        </p:spPr>
        <p:txBody>
          <a:bodyPr wrap="square">
            <a:spAutoFit/>
          </a:bodyPr>
          <a:lstStyle/>
          <a:p>
            <a:r>
              <a:rPr lang="da-DK" sz="1600" dirty="0">
                <a:effectLst/>
                <a:latin typeface="Segoe UI" panose="020B0502040204020203" pitchFamily="34" charset="0"/>
              </a:rPr>
              <a:t>Opstart af dosisdispenseret medicin honoreres med 494,98 kr. </a:t>
            </a:r>
            <a:r>
              <a:rPr lang="da-DK" sz="1100" i="1" dirty="0">
                <a:effectLst/>
                <a:latin typeface="Segoe UI" panose="020B0502040204020203" pitchFamily="34" charset="0"/>
              </a:rPr>
              <a:t>(2025-reguleret) </a:t>
            </a:r>
          </a:p>
          <a:p>
            <a:r>
              <a:rPr lang="da-DK" sz="1600" dirty="0">
                <a:effectLst/>
                <a:latin typeface="Segoe UI" panose="020B0502040204020203" pitchFamily="34" charset="0"/>
              </a:rPr>
              <a:t>og registreres med ydelseskode 4500.</a:t>
            </a:r>
          </a:p>
          <a:p>
            <a:endParaRPr lang="da-DK" sz="1100" i="1" dirty="0">
              <a:latin typeface="Segoe UI" panose="020B0502040204020203" pitchFamily="34" charset="0"/>
            </a:endParaRPr>
          </a:p>
          <a:p>
            <a:r>
              <a:rPr lang="da-DK" sz="1600" dirty="0">
                <a:effectLst/>
                <a:latin typeface="Segoe UI" panose="020B0502040204020203" pitchFamily="34" charset="0"/>
              </a:rPr>
              <a:t>I ydelsen er indeholdt efterfølgende ændringer i dosispakningen.</a:t>
            </a:r>
            <a:endParaRPr lang="da-DK" sz="1600" dirty="0"/>
          </a:p>
        </p:txBody>
      </p:sp>
      <p:pic>
        <p:nvPicPr>
          <p:cNvPr id="15" name="Grafik 14" descr="Oplysninger kontur">
            <a:extLst>
              <a:ext uri="{FF2B5EF4-FFF2-40B4-BE49-F238E27FC236}">
                <a16:creationId xmlns:a16="http://schemas.microsoft.com/office/drawing/2014/main" id="{C48E4FCA-F687-D06E-9514-27DC6BC290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58315" y="1611294"/>
            <a:ext cx="428521" cy="428521"/>
          </a:xfrm>
          <a:prstGeom prst="rect">
            <a:avLst/>
          </a:prstGeom>
        </p:spPr>
      </p:pic>
      <p:pic>
        <p:nvPicPr>
          <p:cNvPr id="16" name="Billede 15">
            <a:extLst>
              <a:ext uri="{FF2B5EF4-FFF2-40B4-BE49-F238E27FC236}">
                <a16:creationId xmlns:a16="http://schemas.microsoft.com/office/drawing/2014/main" id="{BD830AF6-0EF3-1F6E-FA0D-64BCB9984A1F}"/>
              </a:ext>
            </a:extLst>
          </p:cNvPr>
          <p:cNvPicPr>
            <a:picLocks noChangeAspect="1"/>
          </p:cNvPicPr>
          <p:nvPr/>
        </p:nvPicPr>
        <p:blipFill>
          <a:blip r:embed="rId6"/>
          <a:stretch>
            <a:fillRect/>
          </a:stretch>
        </p:blipFill>
        <p:spPr>
          <a:xfrm>
            <a:off x="10324274" y="2984679"/>
            <a:ext cx="1233634" cy="1257822"/>
          </a:xfrm>
          <a:prstGeom prst="rect">
            <a:avLst/>
          </a:prstGeom>
        </p:spPr>
      </p:pic>
      <p:sp>
        <p:nvSpPr>
          <p:cNvPr id="5" name="Tekstfelt 4">
            <a:extLst>
              <a:ext uri="{FF2B5EF4-FFF2-40B4-BE49-F238E27FC236}">
                <a16:creationId xmlns:a16="http://schemas.microsoft.com/office/drawing/2014/main" id="{54AA04CA-3B8B-E9AB-BAB3-32771EB2D2B6}"/>
              </a:ext>
            </a:extLst>
          </p:cNvPr>
          <p:cNvSpPr txBox="1"/>
          <p:nvPr/>
        </p:nvSpPr>
        <p:spPr>
          <a:xfrm>
            <a:off x="11694319" y="6355326"/>
            <a:ext cx="6396036" cy="261610"/>
          </a:xfrm>
          <a:prstGeom prst="rect">
            <a:avLst/>
          </a:prstGeom>
          <a:noFill/>
        </p:spPr>
        <p:txBody>
          <a:bodyPr wrap="square">
            <a:spAutoFit/>
          </a:bodyPr>
          <a:lstStyle/>
          <a:p>
            <a:fld id="{35A134F1-CBA3-4D22-9E5C-0449853882F4}" type="slidenum">
              <a:rPr lang="da-DK" altLang="en-US" sz="1100" smtClean="0">
                <a:solidFill>
                  <a:schemeClr val="bg1"/>
                </a:solidFill>
              </a:rPr>
              <a:pPr/>
              <a:t>22</a:t>
            </a:fld>
            <a:endParaRPr lang="da-DK"/>
          </a:p>
        </p:txBody>
      </p:sp>
      <p:sp>
        <p:nvSpPr>
          <p:cNvPr id="4" name="Rektangel: afrundede hjørner 3">
            <a:extLst>
              <a:ext uri="{FF2B5EF4-FFF2-40B4-BE49-F238E27FC236}">
                <a16:creationId xmlns:a16="http://schemas.microsoft.com/office/drawing/2014/main" id="{CC4B1EBF-08D3-4608-9CE1-65F87946808B}"/>
              </a:ext>
            </a:extLst>
          </p:cNvPr>
          <p:cNvSpPr/>
          <p:nvPr/>
        </p:nvSpPr>
        <p:spPr>
          <a:xfrm>
            <a:off x="7290552" y="4577979"/>
            <a:ext cx="2785583" cy="1745488"/>
          </a:xfrm>
          <a:prstGeom prst="roundRect">
            <a:avLst/>
          </a:prstGeom>
          <a:ln>
            <a:solidFill>
              <a:srgbClr val="297A77"/>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endParaRPr lang="da-DK" sz="1600">
              <a:latin typeface="Segoe UI" panose="020B0502040204020203" pitchFamily="34" charset="0"/>
            </a:endParaRPr>
          </a:p>
        </p:txBody>
      </p:sp>
      <p:pic>
        <p:nvPicPr>
          <p:cNvPr id="10" name="Grafik 9" descr="Oplysninger kontur">
            <a:extLst>
              <a:ext uri="{FF2B5EF4-FFF2-40B4-BE49-F238E27FC236}">
                <a16:creationId xmlns:a16="http://schemas.microsoft.com/office/drawing/2014/main" id="{5CDE9601-A568-6626-3DBD-0AD26D3194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01103" y="4703358"/>
            <a:ext cx="428521" cy="428521"/>
          </a:xfrm>
          <a:prstGeom prst="rect">
            <a:avLst/>
          </a:prstGeom>
        </p:spPr>
      </p:pic>
      <p:sp>
        <p:nvSpPr>
          <p:cNvPr id="19" name="Tekstfelt 18">
            <a:extLst>
              <a:ext uri="{FF2B5EF4-FFF2-40B4-BE49-F238E27FC236}">
                <a16:creationId xmlns:a16="http://schemas.microsoft.com/office/drawing/2014/main" id="{CFEEB9D0-2AC5-464D-439E-5E43E8F20664}"/>
              </a:ext>
            </a:extLst>
          </p:cNvPr>
          <p:cNvSpPr txBox="1"/>
          <p:nvPr/>
        </p:nvSpPr>
        <p:spPr>
          <a:xfrm>
            <a:off x="7378192" y="4930962"/>
            <a:ext cx="2508644" cy="1077218"/>
          </a:xfrm>
          <a:prstGeom prst="rect">
            <a:avLst/>
          </a:prstGeom>
          <a:noFill/>
        </p:spPr>
        <p:txBody>
          <a:bodyPr wrap="square">
            <a:spAutoFit/>
          </a:bodyPr>
          <a:lstStyle/>
          <a:p>
            <a:r>
              <a:rPr lang="da-DK" sz="1600" dirty="0">
                <a:latin typeface="Segoe UI" panose="020B0502040204020203" pitchFamily="34" charset="0"/>
              </a:rPr>
              <a:t>Parterne har indgået en fast aftale, som løber sammen med den nuværende overenskomst</a:t>
            </a:r>
          </a:p>
        </p:txBody>
      </p:sp>
      <p:sp>
        <p:nvSpPr>
          <p:cNvPr id="21" name="Tekstfelt 20">
            <a:extLst>
              <a:ext uri="{FF2B5EF4-FFF2-40B4-BE49-F238E27FC236}">
                <a16:creationId xmlns:a16="http://schemas.microsoft.com/office/drawing/2014/main" id="{A3F8D7CD-8DA1-A319-7E87-23FF780F9CA6}"/>
              </a:ext>
            </a:extLst>
          </p:cNvPr>
          <p:cNvSpPr txBox="1"/>
          <p:nvPr/>
        </p:nvSpPr>
        <p:spPr>
          <a:xfrm>
            <a:off x="657733" y="5469571"/>
            <a:ext cx="6399648" cy="1016560"/>
          </a:xfrm>
          <a:prstGeom prst="rect">
            <a:avLst/>
          </a:prstGeom>
          <a:noFill/>
        </p:spPr>
        <p:txBody>
          <a:bodyPr wrap="square">
            <a:spAutoFit/>
          </a:bodyPr>
          <a:lstStyle/>
          <a:p>
            <a:pPr marL="457200" indent="-457200">
              <a:lnSpc>
                <a:spcPct val="110000"/>
              </a:lnSpc>
              <a:buClr>
                <a:srgbClr val="297A77"/>
              </a:buClr>
              <a:buSzPct val="105000"/>
              <a:buFont typeface="Arial" panose="020B0604020202020204" pitchFamily="34" charset="0"/>
              <a:buChar char="•"/>
              <a:tabLst>
                <a:tab pos="520700" algn="l"/>
                <a:tab pos="521335" algn="l"/>
              </a:tabLst>
            </a:pPr>
            <a:r>
              <a:rPr lang="da-DK" sz="2800" dirty="0"/>
              <a:t>PLO har udgivet </a:t>
            </a:r>
            <a:r>
              <a:rPr lang="da-DK" sz="2800" b="1" dirty="0"/>
              <a:t>en </a:t>
            </a:r>
            <a:r>
              <a:rPr lang="da-DK" sz="2800" b="1" dirty="0" err="1"/>
              <a:t>quick</a:t>
            </a:r>
            <a:r>
              <a:rPr lang="da-DK" sz="2800" b="1" dirty="0"/>
              <a:t>-guide</a:t>
            </a:r>
            <a:r>
              <a:rPr lang="da-DK" sz="2800" dirty="0"/>
              <a:t>, som du finder i </a:t>
            </a:r>
            <a:r>
              <a:rPr lang="da-DK" sz="2800" b="1" dirty="0"/>
              <a:t>praksisarket</a:t>
            </a:r>
            <a:r>
              <a:rPr lang="da-DK" sz="2800" dirty="0"/>
              <a:t>.</a:t>
            </a:r>
          </a:p>
        </p:txBody>
      </p:sp>
      <p:pic>
        <p:nvPicPr>
          <p:cNvPr id="3" name="Onlinemedier 2" title="Dosisdispensering (video 1)">
            <a:hlinkClick r:id="" action="ppaction://media"/>
            <a:extLst>
              <a:ext uri="{FF2B5EF4-FFF2-40B4-BE49-F238E27FC236}">
                <a16:creationId xmlns:a16="http://schemas.microsoft.com/office/drawing/2014/main" id="{ABCCEAC8-CADE-BE53-9F3C-EA868770C745}"/>
              </a:ext>
            </a:extLst>
          </p:cNvPr>
          <p:cNvPicPr>
            <a:picLocks noRot="1" noChangeAspect="1"/>
          </p:cNvPicPr>
          <p:nvPr>
            <a:videoFile r:link="rId1"/>
          </p:nvPr>
        </p:nvPicPr>
        <p:blipFill>
          <a:blip r:embed="rId7"/>
          <a:stretch>
            <a:fillRect/>
          </a:stretch>
        </p:blipFill>
        <p:spPr>
          <a:xfrm>
            <a:off x="889210" y="1623980"/>
            <a:ext cx="6031832" cy="3398215"/>
          </a:xfrm>
          <a:prstGeom prst="rect">
            <a:avLst/>
          </a:prstGeom>
        </p:spPr>
      </p:pic>
    </p:spTree>
    <p:extLst>
      <p:ext uri="{BB962C8B-B14F-4D97-AF65-F5344CB8AC3E}">
        <p14:creationId xmlns:p14="http://schemas.microsoft.com/office/powerpoint/2010/main" val="379885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26301" y="365125"/>
            <a:ext cx="9643114" cy="1325563"/>
          </a:xfrm>
        </p:spPr>
        <p:txBody>
          <a:bodyPr>
            <a:normAutofit/>
          </a:bodyPr>
          <a:lstStyle/>
          <a:p>
            <a:r>
              <a:rPr lang="da-DK" sz="3600" b="1">
                <a:solidFill>
                  <a:srgbClr val="297A77"/>
                </a:solidFill>
                <a:highlight>
                  <a:srgbClr val="FFFF00"/>
                </a:highlight>
                <a:latin typeface="+mn-lt"/>
              </a:rPr>
              <a:t>Praktisk viden om dosisdispensering</a:t>
            </a:r>
            <a:br>
              <a:rPr lang="da-DK" sz="3200" b="1">
                <a:solidFill>
                  <a:srgbClr val="297A77"/>
                </a:solidFill>
                <a:highlight>
                  <a:srgbClr val="FFFF00"/>
                </a:highlight>
                <a:latin typeface="+mn-lt"/>
              </a:rPr>
            </a:br>
            <a:r>
              <a:rPr lang="da-DK" sz="2200" b="1">
                <a:solidFill>
                  <a:srgbClr val="297A77"/>
                </a:solidFill>
                <a:highlight>
                  <a:srgbClr val="FFFF00"/>
                </a:highlight>
                <a:latin typeface="+mn-lt"/>
              </a:rPr>
              <a:t>Apoteket kan varetage et oplæg for dette tema</a:t>
            </a:r>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23</a:t>
            </a:fld>
            <a:endParaRPr lang="da-DK" altLang="en-US">
              <a:solidFill>
                <a:schemeClr val="bg1"/>
              </a:solidFill>
            </a:endParaRPr>
          </a:p>
        </p:txBody>
      </p:sp>
      <p:pic>
        <p:nvPicPr>
          <p:cNvPr id="13" name="Billede 12">
            <a:extLst>
              <a:ext uri="{FF2B5EF4-FFF2-40B4-BE49-F238E27FC236}">
                <a16:creationId xmlns:a16="http://schemas.microsoft.com/office/drawing/2014/main" id="{58337C70-6F5E-41D8-B20F-83B97EBA185E}"/>
              </a:ext>
            </a:extLst>
          </p:cNvPr>
          <p:cNvPicPr>
            <a:picLocks noChangeAspect="1"/>
          </p:cNvPicPr>
          <p:nvPr/>
        </p:nvPicPr>
        <p:blipFill>
          <a:blip r:embed="rId3"/>
          <a:stretch>
            <a:fillRect/>
          </a:stretch>
        </p:blipFill>
        <p:spPr>
          <a:xfrm>
            <a:off x="9948973" y="2804805"/>
            <a:ext cx="1248389" cy="1248389"/>
          </a:xfrm>
          <a:prstGeom prst="rect">
            <a:avLst/>
          </a:prstGeom>
        </p:spPr>
      </p:pic>
    </p:spTree>
    <p:extLst>
      <p:ext uri="{BB962C8B-B14F-4D97-AF65-F5344CB8AC3E}">
        <p14:creationId xmlns:p14="http://schemas.microsoft.com/office/powerpoint/2010/main" val="113878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lede 13">
            <a:extLst>
              <a:ext uri="{FF2B5EF4-FFF2-40B4-BE49-F238E27FC236}">
                <a16:creationId xmlns:a16="http://schemas.microsoft.com/office/drawing/2014/main" id="{CBFAF3F9-1ED5-3C37-B442-EBC2174AAB33}"/>
              </a:ext>
            </a:extLst>
          </p:cNvPr>
          <p:cNvPicPr>
            <a:picLocks noChangeAspect="1"/>
          </p:cNvPicPr>
          <p:nvPr/>
        </p:nvPicPr>
        <p:blipFill>
          <a:blip r:embed="rId3"/>
          <a:stretch>
            <a:fillRect/>
          </a:stretch>
        </p:blipFill>
        <p:spPr>
          <a:xfrm>
            <a:off x="6993850" y="1001418"/>
            <a:ext cx="3657348" cy="1781300"/>
          </a:xfrm>
          <a:prstGeom prst="rect">
            <a:avLst/>
          </a:prstGeom>
        </p:spPr>
      </p:pic>
      <p:pic>
        <p:nvPicPr>
          <p:cNvPr id="8" name="Billede 7">
            <a:extLst>
              <a:ext uri="{FF2B5EF4-FFF2-40B4-BE49-F238E27FC236}">
                <a16:creationId xmlns:a16="http://schemas.microsoft.com/office/drawing/2014/main" id="{726D1243-2D01-406A-B62F-99780CBD2DAC}"/>
              </a:ext>
            </a:extLst>
          </p:cNvPr>
          <p:cNvPicPr>
            <a:picLocks noChangeAspect="1"/>
          </p:cNvPicPr>
          <p:nvPr/>
        </p:nvPicPr>
        <p:blipFill rotWithShape="1">
          <a:blip r:embed="rId4"/>
          <a:srcRect b="17399"/>
          <a:stretch/>
        </p:blipFill>
        <p:spPr>
          <a:xfrm>
            <a:off x="6918490" y="4627452"/>
            <a:ext cx="3808069" cy="1781300"/>
          </a:xfrm>
          <a:prstGeom prst="rect">
            <a:avLst/>
          </a:prstGeom>
        </p:spPr>
      </p:pic>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76565" y="89663"/>
            <a:ext cx="10515600" cy="1084296"/>
          </a:xfrm>
        </p:spPr>
        <p:txBody>
          <a:bodyPr>
            <a:normAutofit fontScale="90000"/>
          </a:bodyPr>
          <a:lstStyle/>
          <a:p>
            <a:br>
              <a:rPr lang="da-DK" b="1">
                <a:solidFill>
                  <a:srgbClr val="297A77"/>
                </a:solidFill>
                <a:latin typeface="+mn-lt"/>
              </a:rPr>
            </a:br>
            <a:r>
              <a:rPr lang="da-DK" b="1">
                <a:solidFill>
                  <a:srgbClr val="297A77"/>
                </a:solidFill>
                <a:latin typeface="+mn-lt"/>
              </a:rPr>
              <a:t>Praktisk viden om dosisdispensering</a:t>
            </a:r>
            <a:br>
              <a:rPr lang="da-DK" sz="7200">
                <a:effectLst/>
                <a:latin typeface="Calibri" panose="020F0502020204030204" pitchFamily="34" charset="0"/>
                <a:ea typeface="Calibri" panose="020F0502020204030204" pitchFamily="34" charset="0"/>
                <a:cs typeface="Times New Roman" panose="02020603050405020304" pitchFamily="18" charset="0"/>
              </a:rPr>
            </a:br>
            <a:endParaRPr lang="da-DK" b="1">
              <a:solidFill>
                <a:srgbClr val="297A77"/>
              </a:solidFill>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5"/>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24</a:t>
            </a:fld>
            <a:endParaRPr lang="da-DK" altLang="en-US">
              <a:solidFill>
                <a:schemeClr val="bg1"/>
              </a:solidFill>
            </a:endParaRPr>
          </a:p>
        </p:txBody>
      </p:sp>
      <p:sp>
        <p:nvSpPr>
          <p:cNvPr id="11" name="Tekstfelt 10">
            <a:extLst>
              <a:ext uri="{FF2B5EF4-FFF2-40B4-BE49-F238E27FC236}">
                <a16:creationId xmlns:a16="http://schemas.microsoft.com/office/drawing/2014/main" id="{0F3C4820-DCAD-4062-803E-0D4829916998}"/>
              </a:ext>
            </a:extLst>
          </p:cNvPr>
          <p:cNvSpPr txBox="1"/>
          <p:nvPr/>
        </p:nvSpPr>
        <p:spPr>
          <a:xfrm>
            <a:off x="276565" y="1072477"/>
            <a:ext cx="7241835" cy="5601533"/>
          </a:xfrm>
          <a:prstGeom prst="rect">
            <a:avLst/>
          </a:prstGeom>
          <a:noFill/>
        </p:spPr>
        <p:txBody>
          <a:bodyPr wrap="square">
            <a:spAutoFit/>
          </a:bodyPr>
          <a:lstStyle/>
          <a:p>
            <a:pPr algn="l">
              <a:buClr>
                <a:srgbClr val="297A77"/>
              </a:buClr>
            </a:pPr>
            <a:r>
              <a:rPr lang="da-DK" sz="2800" b="1">
                <a:solidFill>
                  <a:srgbClr val="297A77"/>
                </a:solidFill>
              </a:rPr>
              <a:t>Hvad er dosisdispenseret medicin?</a:t>
            </a:r>
          </a:p>
          <a:p>
            <a:pPr marL="342900" indent="-342900" algn="l">
              <a:buClr>
                <a:srgbClr val="297A77"/>
              </a:buClr>
              <a:buFont typeface="Arial" panose="020B0604020202020204" pitchFamily="34" charset="0"/>
              <a:buChar char="•"/>
            </a:pPr>
            <a:endParaRPr lang="da-DK" sz="2400"/>
          </a:p>
          <a:p>
            <a:pPr marL="342900" indent="-342900" algn="l">
              <a:buClr>
                <a:srgbClr val="297A77"/>
              </a:buClr>
              <a:buFont typeface="Arial" panose="020B0604020202020204" pitchFamily="34" charset="0"/>
              <a:buChar char="•"/>
            </a:pPr>
            <a:r>
              <a:rPr lang="da-DK" sz="2400"/>
              <a:t>Dosisdispenseret medicin er færdigpakket medicin i engangsdosisposer, der leveres af apotekerne.</a:t>
            </a:r>
          </a:p>
          <a:p>
            <a:pPr marL="342900" indent="-342900" algn="l">
              <a:buClr>
                <a:srgbClr val="297A77"/>
              </a:buClr>
              <a:buFont typeface="Arial" panose="020B0604020202020204" pitchFamily="34" charset="0"/>
              <a:buChar char="•"/>
            </a:pPr>
            <a:endParaRPr lang="da-DK" sz="2400"/>
          </a:p>
          <a:p>
            <a:pPr marL="342900" indent="-342900" algn="l">
              <a:buClr>
                <a:srgbClr val="297A77"/>
              </a:buClr>
              <a:buFont typeface="Arial" panose="020B0604020202020204" pitchFamily="34" charset="0"/>
              <a:buChar char="•"/>
            </a:pPr>
            <a:r>
              <a:rPr lang="da-DK" sz="2400"/>
              <a:t>Dosisposer, som er i en sammenhængende rulle, kaldes en dosisrulle.</a:t>
            </a:r>
          </a:p>
          <a:p>
            <a:pPr marL="800100" lvl="1" indent="-342900">
              <a:buClr>
                <a:srgbClr val="297A77"/>
              </a:buClr>
              <a:buFont typeface="Arial" panose="020B0604020202020204" pitchFamily="34" charset="0"/>
              <a:buChar char="•"/>
            </a:pPr>
            <a:endParaRPr lang="da-DK" sz="2400"/>
          </a:p>
          <a:p>
            <a:pPr marL="342900" indent="-342900">
              <a:buClr>
                <a:srgbClr val="297A77"/>
              </a:buClr>
              <a:buFont typeface="Arial" panose="020B0604020202020204" pitchFamily="34" charset="0"/>
              <a:buChar char="•"/>
            </a:pPr>
            <a:r>
              <a:rPr lang="da-DK" sz="2400"/>
              <a:t>En dosisrulle indeholder medicin til 14 dage. En akut ændring kan effektueres på 1-2 hverdage (akutrulle).</a:t>
            </a:r>
          </a:p>
          <a:p>
            <a:pPr marL="342900" indent="-342900">
              <a:buClr>
                <a:srgbClr val="297A77"/>
              </a:buClr>
              <a:buFont typeface="Arial" panose="020B0604020202020204" pitchFamily="34" charset="0"/>
              <a:buChar char="•"/>
            </a:pPr>
            <a:endParaRPr lang="da-DK" sz="2400"/>
          </a:p>
          <a:p>
            <a:pPr marL="342900" indent="-342900">
              <a:buClr>
                <a:srgbClr val="297A77"/>
              </a:buClr>
              <a:buFont typeface="Arial" panose="020B0604020202020204" pitchFamily="34" charset="0"/>
              <a:buChar char="•"/>
            </a:pPr>
            <a:r>
              <a:rPr lang="da-DK" sz="2400"/>
              <a:t>På hver dosispose står borgerens navn, cpr.nr., hvilken medicin posen indeholder, samt hvornår den skal tages.</a:t>
            </a:r>
          </a:p>
          <a:p>
            <a:pPr marL="285750" indent="-285750">
              <a:buFont typeface="Arial" panose="020B0604020202020204" pitchFamily="34" charset="0"/>
              <a:buChar char="•"/>
            </a:pPr>
            <a:endParaRPr lang="da-DK">
              <a:latin typeface="Pharma-Regular"/>
            </a:endParaRPr>
          </a:p>
        </p:txBody>
      </p:sp>
    </p:spTree>
    <p:extLst>
      <p:ext uri="{BB962C8B-B14F-4D97-AF65-F5344CB8AC3E}">
        <p14:creationId xmlns:p14="http://schemas.microsoft.com/office/powerpoint/2010/main" val="3586443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71815" y="106466"/>
            <a:ext cx="10515600" cy="1084296"/>
          </a:xfrm>
        </p:spPr>
        <p:txBody>
          <a:bodyPr>
            <a:normAutofit fontScale="90000"/>
          </a:bodyPr>
          <a:lstStyle/>
          <a:p>
            <a:br>
              <a:rPr lang="da-DK" b="1">
                <a:solidFill>
                  <a:srgbClr val="297A77"/>
                </a:solidFill>
                <a:latin typeface="+mn-lt"/>
              </a:rPr>
            </a:br>
            <a:r>
              <a:rPr lang="da-DK" b="1">
                <a:solidFill>
                  <a:srgbClr val="297A77"/>
                </a:solidFill>
                <a:latin typeface="+mn-lt"/>
              </a:rPr>
              <a:t>Praktisk viden om dosisdispensering</a:t>
            </a:r>
            <a:br>
              <a:rPr lang="da-DK" sz="7200">
                <a:effectLst/>
                <a:latin typeface="Calibri" panose="020F0502020204030204" pitchFamily="34" charset="0"/>
                <a:ea typeface="Calibri" panose="020F0502020204030204" pitchFamily="34" charset="0"/>
                <a:cs typeface="Times New Roman" panose="02020603050405020304" pitchFamily="18" charset="0"/>
              </a:rPr>
            </a:br>
            <a:endParaRPr lang="da-DK" b="1">
              <a:solidFill>
                <a:srgbClr val="297A77"/>
              </a:solidFill>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25</a:t>
            </a:fld>
            <a:endParaRPr lang="da-DK" altLang="en-US">
              <a:solidFill>
                <a:schemeClr val="bg1"/>
              </a:solidFill>
            </a:endParaRPr>
          </a:p>
        </p:txBody>
      </p:sp>
      <p:sp>
        <p:nvSpPr>
          <p:cNvPr id="18" name="Rektangel 17">
            <a:extLst>
              <a:ext uri="{FF2B5EF4-FFF2-40B4-BE49-F238E27FC236}">
                <a16:creationId xmlns:a16="http://schemas.microsoft.com/office/drawing/2014/main" id="{586D104B-3005-4D74-8E69-89EDC7771262}"/>
              </a:ext>
            </a:extLst>
          </p:cNvPr>
          <p:cNvSpPr/>
          <p:nvPr/>
        </p:nvSpPr>
        <p:spPr>
          <a:xfrm>
            <a:off x="495761" y="2525099"/>
            <a:ext cx="4227776" cy="1619054"/>
          </a:xfrm>
          <a:prstGeom prst="rect">
            <a:avLst/>
          </a:prstGeom>
          <a:solidFill>
            <a:schemeClr val="accent6">
              <a:lumMod val="20000"/>
              <a:lumOff val="80000"/>
            </a:schemeClr>
          </a:solidFill>
          <a:ln>
            <a:solidFill>
              <a:srgbClr val="297A7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a-DK"/>
          </a:p>
        </p:txBody>
      </p:sp>
      <p:sp>
        <p:nvSpPr>
          <p:cNvPr id="19" name="Rektangel 18">
            <a:extLst>
              <a:ext uri="{FF2B5EF4-FFF2-40B4-BE49-F238E27FC236}">
                <a16:creationId xmlns:a16="http://schemas.microsoft.com/office/drawing/2014/main" id="{A9DCED50-96D7-4348-896F-46D0D82D8875}"/>
              </a:ext>
            </a:extLst>
          </p:cNvPr>
          <p:cNvSpPr/>
          <p:nvPr/>
        </p:nvSpPr>
        <p:spPr>
          <a:xfrm>
            <a:off x="5366705" y="2513702"/>
            <a:ext cx="4227776" cy="1626297"/>
          </a:xfrm>
          <a:prstGeom prst="rect">
            <a:avLst/>
          </a:prstGeom>
          <a:solidFill>
            <a:schemeClr val="accent2">
              <a:lumMod val="20000"/>
              <a:lumOff val="80000"/>
            </a:schemeClr>
          </a:solidFill>
          <a:ln>
            <a:solidFill>
              <a:srgbClr val="297A77"/>
            </a:solidFill>
          </a:ln>
        </p:spPr>
        <p:style>
          <a:lnRef idx="1">
            <a:schemeClr val="accent2"/>
          </a:lnRef>
          <a:fillRef idx="2">
            <a:schemeClr val="accent2"/>
          </a:fillRef>
          <a:effectRef idx="1">
            <a:schemeClr val="accent2"/>
          </a:effectRef>
          <a:fontRef idx="minor">
            <a:schemeClr val="dk1"/>
          </a:fontRef>
        </p:style>
        <p:txBody>
          <a:bodyPr lIns="91440" tIns="45720" rIns="91440" bIns="45720" rtlCol="0" anchor="ctr"/>
          <a:lstStyle/>
          <a:p>
            <a:pPr algn="ctr"/>
            <a:r>
              <a:rPr lang="da-DK" sz="2400" b="1">
                <a:solidFill>
                  <a:schemeClr val="tx1"/>
                </a:solidFill>
                <a:latin typeface="Pharma-Black"/>
              </a:rPr>
              <a:t>Antibiotika og </a:t>
            </a:r>
            <a:r>
              <a:rPr lang="da-DK" sz="2400" b="1" err="1">
                <a:solidFill>
                  <a:schemeClr val="tx1"/>
                </a:solidFill>
                <a:latin typeface="Pharma-Black"/>
              </a:rPr>
              <a:t>cytostatica</a:t>
            </a:r>
            <a:endParaRPr lang="da-DK">
              <a:latin typeface="Pharma-Black"/>
              <a:cs typeface="Calibri"/>
            </a:endParaRPr>
          </a:p>
        </p:txBody>
      </p:sp>
      <p:sp>
        <p:nvSpPr>
          <p:cNvPr id="3" name="Tekstfelt 2">
            <a:extLst>
              <a:ext uri="{FF2B5EF4-FFF2-40B4-BE49-F238E27FC236}">
                <a16:creationId xmlns:a16="http://schemas.microsoft.com/office/drawing/2014/main" id="{FD3855A6-2F55-9062-317F-AF5D623AE082}"/>
              </a:ext>
            </a:extLst>
          </p:cNvPr>
          <p:cNvSpPr txBox="1"/>
          <p:nvPr/>
        </p:nvSpPr>
        <p:spPr>
          <a:xfrm>
            <a:off x="909132" y="3051849"/>
            <a:ext cx="388470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2400" b="1">
                <a:latin typeface="Pharma-Black"/>
              </a:rPr>
              <a:t>Kun tabletter og kapsler* </a:t>
            </a:r>
          </a:p>
        </p:txBody>
      </p:sp>
      <p:sp>
        <p:nvSpPr>
          <p:cNvPr id="22" name="Tekstfelt 21">
            <a:extLst>
              <a:ext uri="{FF2B5EF4-FFF2-40B4-BE49-F238E27FC236}">
                <a16:creationId xmlns:a16="http://schemas.microsoft.com/office/drawing/2014/main" id="{0F6D66D9-61CB-4072-ABDB-9D23B1059C6D}"/>
              </a:ext>
            </a:extLst>
          </p:cNvPr>
          <p:cNvSpPr txBox="1"/>
          <p:nvPr/>
        </p:nvSpPr>
        <p:spPr>
          <a:xfrm>
            <a:off x="901766" y="1556673"/>
            <a:ext cx="6096000" cy="523220"/>
          </a:xfrm>
          <a:prstGeom prst="rect">
            <a:avLst/>
          </a:prstGeom>
          <a:noFill/>
        </p:spPr>
        <p:txBody>
          <a:bodyPr wrap="square">
            <a:spAutoFit/>
          </a:bodyPr>
          <a:lstStyle/>
          <a:p>
            <a:r>
              <a:rPr lang="da-DK" sz="2800" b="1" i="0" u="none" strike="noStrike" baseline="0">
                <a:latin typeface="Pharma-Black"/>
              </a:rPr>
              <a:t>Kan dosisdispenseres</a:t>
            </a:r>
            <a:endParaRPr lang="da-DK" sz="2800" b="1">
              <a:latin typeface="Pharma-Black"/>
            </a:endParaRPr>
          </a:p>
        </p:txBody>
      </p:sp>
      <p:sp>
        <p:nvSpPr>
          <p:cNvPr id="23" name="Tekstfelt 22">
            <a:extLst>
              <a:ext uri="{FF2B5EF4-FFF2-40B4-BE49-F238E27FC236}">
                <a16:creationId xmlns:a16="http://schemas.microsoft.com/office/drawing/2014/main" id="{06939E1C-9967-4E64-B4AB-B5F9CE78E6FA}"/>
              </a:ext>
            </a:extLst>
          </p:cNvPr>
          <p:cNvSpPr txBox="1"/>
          <p:nvPr/>
        </p:nvSpPr>
        <p:spPr>
          <a:xfrm>
            <a:off x="5783357" y="1568946"/>
            <a:ext cx="6096000" cy="523220"/>
          </a:xfrm>
          <a:prstGeom prst="rect">
            <a:avLst/>
          </a:prstGeom>
          <a:noFill/>
        </p:spPr>
        <p:txBody>
          <a:bodyPr wrap="square">
            <a:spAutoFit/>
          </a:bodyPr>
          <a:lstStyle/>
          <a:p>
            <a:r>
              <a:rPr lang="da-DK" sz="2800" b="1">
                <a:latin typeface="Pharma-Black"/>
              </a:rPr>
              <a:t>Dosisdispenseres IKKE</a:t>
            </a:r>
          </a:p>
        </p:txBody>
      </p:sp>
      <p:sp>
        <p:nvSpPr>
          <p:cNvPr id="4" name="Tekstfelt 3">
            <a:extLst>
              <a:ext uri="{FF2B5EF4-FFF2-40B4-BE49-F238E27FC236}">
                <a16:creationId xmlns:a16="http://schemas.microsoft.com/office/drawing/2014/main" id="{27D1F74E-AD3C-DCB2-4F50-DDF23A385507}"/>
              </a:ext>
            </a:extLst>
          </p:cNvPr>
          <p:cNvSpPr txBox="1"/>
          <p:nvPr/>
        </p:nvSpPr>
        <p:spPr>
          <a:xfrm>
            <a:off x="650404" y="6306875"/>
            <a:ext cx="8875424" cy="338554"/>
          </a:xfrm>
          <a:prstGeom prst="rect">
            <a:avLst/>
          </a:prstGeom>
          <a:noFill/>
        </p:spPr>
        <p:txBody>
          <a:bodyPr wrap="square" rtlCol="0">
            <a:spAutoFit/>
          </a:bodyPr>
          <a:lstStyle/>
          <a:p>
            <a:r>
              <a:rPr lang="da-DK" sz="1600"/>
              <a:t>**Med enkelte undtagelser</a:t>
            </a:r>
          </a:p>
        </p:txBody>
      </p:sp>
      <p:sp>
        <p:nvSpPr>
          <p:cNvPr id="5" name="Pladsholder til indhold 4">
            <a:extLst>
              <a:ext uri="{FF2B5EF4-FFF2-40B4-BE49-F238E27FC236}">
                <a16:creationId xmlns:a16="http://schemas.microsoft.com/office/drawing/2014/main" id="{A06A92F3-47D7-9237-D1D5-BA9B7B0EE019}"/>
              </a:ext>
            </a:extLst>
          </p:cNvPr>
          <p:cNvSpPr>
            <a:spLocks noGrp="1"/>
          </p:cNvSpPr>
          <p:nvPr>
            <p:ph idx="1"/>
          </p:nvPr>
        </p:nvSpPr>
        <p:spPr>
          <a:xfrm>
            <a:off x="371815" y="4596603"/>
            <a:ext cx="9432602" cy="1257822"/>
          </a:xfrm>
        </p:spPr>
        <p:txBody>
          <a:bodyPr vert="horz" lIns="91440" tIns="45720" rIns="91440" bIns="45720" rtlCol="0" anchor="t">
            <a:noAutofit/>
          </a:bodyPr>
          <a:lstStyle/>
          <a:p>
            <a:pPr marL="285750" indent="-285750" algn="l">
              <a:buClr>
                <a:srgbClr val="297A77"/>
              </a:buClr>
              <a:buFont typeface="Arial" panose="020B0604020202020204" pitchFamily="34" charset="0"/>
              <a:buChar char="•"/>
            </a:pPr>
            <a:r>
              <a:rPr lang="da-DK" sz="2400" b="0" i="0" u="none" strike="noStrike" baseline="0">
                <a:latin typeface="Pharma-Black"/>
              </a:rPr>
              <a:t>Det er oftest </a:t>
            </a:r>
            <a:r>
              <a:rPr lang="da-DK" sz="2400">
                <a:latin typeface="Pharma-Black"/>
              </a:rPr>
              <a:t>a</a:t>
            </a:r>
            <a:r>
              <a:rPr lang="da-DK" sz="2400" b="0" i="0" u="none" strike="noStrike" baseline="0">
                <a:latin typeface="Pharma-Black"/>
              </a:rPr>
              <a:t>lmen praksis, der vurderer om patient er egnet til at få dosisdispenseret medicin**</a:t>
            </a:r>
          </a:p>
          <a:p>
            <a:pPr marL="285750" indent="-285750" algn="l">
              <a:buClr>
                <a:srgbClr val="297A77"/>
              </a:buClr>
              <a:buFont typeface="Arial" panose="020B0604020202020204" pitchFamily="34" charset="0"/>
              <a:buChar char="•"/>
            </a:pPr>
            <a:r>
              <a:rPr lang="da-DK" sz="2400">
                <a:latin typeface="Pharma-Black"/>
              </a:rPr>
              <a:t>I ordinationsøjeblikket fremgår det i eget LPS, om medicinen kan dosisdispenseres. Informationen findes også på pro.medicin.dk.</a:t>
            </a:r>
            <a:endParaRPr lang="da-DK" sz="1600">
              <a:latin typeface="Pharma-Black"/>
            </a:endParaRPr>
          </a:p>
        </p:txBody>
      </p:sp>
      <p:sp>
        <p:nvSpPr>
          <p:cNvPr id="7" name="Tekstfelt 6">
            <a:extLst>
              <a:ext uri="{FF2B5EF4-FFF2-40B4-BE49-F238E27FC236}">
                <a16:creationId xmlns:a16="http://schemas.microsoft.com/office/drawing/2014/main" id="{9A9BDC91-DB8E-D6A2-2937-898FE39E3AEC}"/>
              </a:ext>
            </a:extLst>
          </p:cNvPr>
          <p:cNvSpPr txBox="1"/>
          <p:nvPr/>
        </p:nvSpPr>
        <p:spPr>
          <a:xfrm>
            <a:off x="562225" y="3705864"/>
            <a:ext cx="5314035" cy="338554"/>
          </a:xfrm>
          <a:prstGeom prst="rect">
            <a:avLst/>
          </a:prstGeom>
          <a:noFill/>
        </p:spPr>
        <p:txBody>
          <a:bodyPr wrap="square">
            <a:spAutoFit/>
          </a:bodyPr>
          <a:lstStyle/>
          <a:p>
            <a:r>
              <a:rPr lang="da-DK" sz="1600"/>
              <a:t>*Enkelte undtagelser f.eks. </a:t>
            </a:r>
            <a:r>
              <a:rPr lang="da-DK" sz="1600" err="1"/>
              <a:t>Dabigatran</a:t>
            </a:r>
            <a:r>
              <a:rPr lang="da-DK" sz="1600"/>
              <a:t> (</a:t>
            </a:r>
            <a:r>
              <a:rPr lang="da-DK" sz="1600" err="1"/>
              <a:t>Pradaxa</a:t>
            </a:r>
            <a:r>
              <a:rPr lang="da-DK" sz="1600"/>
              <a:t>)</a:t>
            </a:r>
          </a:p>
        </p:txBody>
      </p:sp>
    </p:spTree>
    <p:extLst>
      <p:ext uri="{BB962C8B-B14F-4D97-AF65-F5344CB8AC3E}">
        <p14:creationId xmlns:p14="http://schemas.microsoft.com/office/powerpoint/2010/main" val="3572771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e 8">
            <a:extLst>
              <a:ext uri="{FF2B5EF4-FFF2-40B4-BE49-F238E27FC236}">
                <a16:creationId xmlns:a16="http://schemas.microsoft.com/office/drawing/2014/main" id="{2EBB1B08-DCBD-1196-819F-9BA3DFA6A93A}"/>
              </a:ext>
            </a:extLst>
          </p:cNvPr>
          <p:cNvGrpSpPr/>
          <p:nvPr/>
        </p:nvGrpSpPr>
        <p:grpSpPr>
          <a:xfrm>
            <a:off x="3601939" y="4952493"/>
            <a:ext cx="3132782" cy="1626297"/>
            <a:chOff x="3505592" y="2295182"/>
            <a:chExt cx="5930019" cy="3038166"/>
          </a:xfrm>
        </p:grpSpPr>
        <p:pic>
          <p:nvPicPr>
            <p:cNvPr id="3" name="Billede 2">
              <a:extLst>
                <a:ext uri="{FF2B5EF4-FFF2-40B4-BE49-F238E27FC236}">
                  <a16:creationId xmlns:a16="http://schemas.microsoft.com/office/drawing/2014/main" id="{06A1B341-C5D5-0795-4D09-8E4038DBD315}"/>
                </a:ext>
              </a:extLst>
            </p:cNvPr>
            <p:cNvPicPr>
              <a:picLocks noChangeAspect="1"/>
            </p:cNvPicPr>
            <p:nvPr/>
          </p:nvPicPr>
          <p:blipFill>
            <a:blip r:embed="rId3"/>
            <a:stretch>
              <a:fillRect/>
            </a:stretch>
          </p:blipFill>
          <p:spPr>
            <a:xfrm>
              <a:off x="3505592" y="2295182"/>
              <a:ext cx="5930019" cy="3038166"/>
            </a:xfrm>
            <a:prstGeom prst="rect">
              <a:avLst/>
            </a:prstGeom>
            <a:ln>
              <a:noFill/>
            </a:ln>
            <a:effectLst>
              <a:outerShdw blurRad="292100" dist="139700" dir="2700000" algn="tl" rotWithShape="0">
                <a:srgbClr val="333333">
                  <a:alpha val="65000"/>
                </a:srgbClr>
              </a:outerShdw>
            </a:effectLst>
          </p:spPr>
        </p:pic>
        <p:pic>
          <p:nvPicPr>
            <p:cNvPr id="8" name="Grafik 7" descr="Afspil kontur">
              <a:extLst>
                <a:ext uri="{FF2B5EF4-FFF2-40B4-BE49-F238E27FC236}">
                  <a16:creationId xmlns:a16="http://schemas.microsoft.com/office/drawing/2014/main" id="{6AE5B6DF-14A3-CC20-AD24-4DCA9B2526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14803" y="2595362"/>
              <a:ext cx="2646747" cy="2646747"/>
            </a:xfrm>
            <a:prstGeom prst="rect">
              <a:avLst/>
            </a:prstGeom>
          </p:spPr>
        </p:pic>
      </p:grpSp>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74157" y="89663"/>
            <a:ext cx="10515600" cy="1084296"/>
          </a:xfrm>
        </p:spPr>
        <p:txBody>
          <a:bodyPr>
            <a:normAutofit/>
          </a:bodyPr>
          <a:lstStyle/>
          <a:p>
            <a:r>
              <a:rPr lang="da-DK" b="1">
                <a:solidFill>
                  <a:srgbClr val="297A77"/>
                </a:solidFill>
                <a:latin typeface="+mn-lt"/>
              </a:rPr>
              <a:t>Praktisk viden om dosisdispensering</a:t>
            </a:r>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26</a:t>
            </a:fld>
            <a:endParaRPr lang="da-DK" altLang="en-US">
              <a:solidFill>
                <a:schemeClr val="bg1"/>
              </a:solidFill>
            </a:endParaRPr>
          </a:p>
        </p:txBody>
      </p:sp>
      <p:sp>
        <p:nvSpPr>
          <p:cNvPr id="4" name="Pladsholder til indhold 6">
            <a:extLst>
              <a:ext uri="{FF2B5EF4-FFF2-40B4-BE49-F238E27FC236}">
                <a16:creationId xmlns:a16="http://schemas.microsoft.com/office/drawing/2014/main" id="{F63861EB-8780-7107-F652-9A3EA919A7CC}"/>
              </a:ext>
            </a:extLst>
          </p:cNvPr>
          <p:cNvSpPr>
            <a:spLocks noGrp="1"/>
          </p:cNvSpPr>
          <p:nvPr>
            <p:ph idx="1"/>
          </p:nvPr>
        </p:nvSpPr>
        <p:spPr>
          <a:xfrm>
            <a:off x="350433" y="613521"/>
            <a:ext cx="9992822" cy="5795231"/>
          </a:xfrm>
        </p:spPr>
        <p:txBody>
          <a:bodyPr>
            <a:normAutofit/>
          </a:bodyPr>
          <a:lstStyle/>
          <a:p>
            <a:pPr marL="0" indent="0">
              <a:buNone/>
            </a:pPr>
            <a:endParaRPr lang="da-DK" b="1" u="sng">
              <a:solidFill>
                <a:srgbClr val="297A77"/>
              </a:solidFill>
              <a:ea typeface="+mj-ea"/>
              <a:cs typeface="+mj-cs"/>
            </a:endParaRPr>
          </a:p>
          <a:p>
            <a:pPr marL="0" indent="0">
              <a:buNone/>
            </a:pPr>
            <a:r>
              <a:rPr lang="da-DK" b="1">
                <a:solidFill>
                  <a:srgbClr val="297A77"/>
                </a:solidFill>
                <a:ea typeface="+mj-ea"/>
                <a:cs typeface="+mj-cs"/>
              </a:rPr>
              <a:t>Praktisk håndtering af dosisdispensering i dit IT-system</a:t>
            </a:r>
          </a:p>
          <a:p>
            <a:pPr>
              <a:lnSpc>
                <a:spcPct val="107000"/>
              </a:lnSpc>
              <a:spcAft>
                <a:spcPts val="800"/>
              </a:spcAft>
              <a:buClr>
                <a:srgbClr val="297A77"/>
              </a:buClr>
            </a:pPr>
            <a:r>
              <a:rPr lang="da-DK" sz="2400" b="0" i="0" kern="1200">
                <a:solidFill>
                  <a:schemeClr val="dk1"/>
                </a:solidFill>
                <a:effectLst/>
                <a:latin typeface="+mn-lt"/>
                <a:ea typeface="+mn-ea"/>
                <a:cs typeface="+mn-cs"/>
              </a:rPr>
              <a:t>I juni 2020 blev dosisdispenseringsmoduler lanceret til alle IT systemer – integreret med FMK.</a:t>
            </a:r>
          </a:p>
          <a:p>
            <a:pPr>
              <a:lnSpc>
                <a:spcPct val="107000"/>
              </a:lnSpc>
              <a:spcAft>
                <a:spcPts val="800"/>
              </a:spcAft>
              <a:buClr>
                <a:srgbClr val="297A77"/>
              </a:buClr>
            </a:pPr>
            <a:r>
              <a:rPr lang="da-DK" sz="2400" b="0" i="0" kern="1200">
                <a:solidFill>
                  <a:schemeClr val="dk1"/>
                </a:solidFill>
                <a:effectLst/>
                <a:latin typeface="+mn-lt"/>
                <a:ea typeface="+mn-ea"/>
                <a:cs typeface="+mn-cs"/>
              </a:rPr>
              <a:t>Der er oprettet vejledninger og læringsvideoer til hvert system.</a:t>
            </a:r>
          </a:p>
          <a:p>
            <a:pPr>
              <a:lnSpc>
                <a:spcPct val="107000"/>
              </a:lnSpc>
              <a:spcAft>
                <a:spcPts val="800"/>
              </a:spcAft>
              <a:buClr>
                <a:srgbClr val="297A77"/>
              </a:buClr>
            </a:pPr>
            <a:r>
              <a:rPr lang="da-DK" sz="2400">
                <a:solidFill>
                  <a:schemeClr val="dk1"/>
                </a:solidFill>
              </a:rPr>
              <a:t>Hvis det er en mulighed, kan det være en god idé at udvælge en bestemt person til at håndtere de </a:t>
            </a:r>
            <a:r>
              <a:rPr lang="da-DK" sz="2400" b="0" i="0" kern="1200">
                <a:solidFill>
                  <a:schemeClr val="dk1"/>
                </a:solidFill>
                <a:effectLst/>
                <a:latin typeface="+mn-lt"/>
                <a:ea typeface="+mn-ea"/>
                <a:cs typeface="+mn-cs"/>
              </a:rPr>
              <a:t>praktiske og administrative opgaver.</a:t>
            </a:r>
          </a:p>
          <a:p>
            <a:pPr>
              <a:lnSpc>
                <a:spcPct val="107000"/>
              </a:lnSpc>
              <a:spcAft>
                <a:spcPts val="800"/>
              </a:spcAft>
              <a:buClr>
                <a:srgbClr val="297A77"/>
              </a:buClr>
            </a:pPr>
            <a:r>
              <a:rPr lang="da-DK" sz="2400" b="0" i="0" kern="1200">
                <a:solidFill>
                  <a:schemeClr val="dk1"/>
                </a:solidFill>
                <a:effectLst/>
                <a:latin typeface="+mn-lt"/>
                <a:ea typeface="+mn-ea"/>
                <a:cs typeface="+mn-cs"/>
              </a:rPr>
              <a:t>Find link til video om dosisdispenseringsmodulet fra dit eget IT-systems på </a:t>
            </a:r>
            <a:r>
              <a:rPr lang="da-DK" sz="2400" b="1" i="0" u="sng" kern="1200">
                <a:solidFill>
                  <a:schemeClr val="dk1"/>
                </a:solidFill>
                <a:effectLst/>
                <a:latin typeface="+mn-lt"/>
                <a:ea typeface="+mn-ea"/>
                <a:cs typeface="+mn-cs"/>
              </a:rPr>
              <a:t>praksisarket.</a:t>
            </a:r>
          </a:p>
          <a:p>
            <a:pPr marL="0" indent="0">
              <a:buNone/>
            </a:pPr>
            <a:endParaRPr lang="da-DK" b="1">
              <a:solidFill>
                <a:srgbClr val="297A77"/>
              </a:solidFill>
              <a:ea typeface="+mj-ea"/>
              <a:cs typeface="+mj-cs"/>
            </a:endParaRPr>
          </a:p>
          <a:p>
            <a:pPr marL="0" indent="0">
              <a:buNone/>
            </a:pPr>
            <a:endParaRPr lang="da-DK" b="1">
              <a:solidFill>
                <a:srgbClr val="297A77"/>
              </a:solidFill>
              <a:ea typeface="+mj-ea"/>
              <a:cs typeface="+mj-cs"/>
            </a:endParaRPr>
          </a:p>
          <a:p>
            <a:pPr marL="0" indent="0">
              <a:buNone/>
            </a:pPr>
            <a:endParaRPr lang="da-DK" b="1">
              <a:solidFill>
                <a:srgbClr val="297A77"/>
              </a:solidFill>
              <a:ea typeface="+mj-ea"/>
              <a:cs typeface="+mj-cs"/>
            </a:endParaRPr>
          </a:p>
        </p:txBody>
      </p:sp>
      <p:sp>
        <p:nvSpPr>
          <p:cNvPr id="5" name="Rektangel 4">
            <a:extLst>
              <a:ext uri="{FF2B5EF4-FFF2-40B4-BE49-F238E27FC236}">
                <a16:creationId xmlns:a16="http://schemas.microsoft.com/office/drawing/2014/main" id="{A795DBE3-6937-3F81-D1C1-C823F75B886F}"/>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id="{DABCA8FC-E9F5-E78F-07EB-DC2069C12432}"/>
              </a:ext>
            </a:extLst>
          </p:cNvPr>
          <p:cNvSpPr/>
          <p:nvPr/>
        </p:nvSpPr>
        <p:spPr>
          <a:xfrm>
            <a:off x="9752554"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Billede 6">
            <a:extLst>
              <a:ext uri="{FF2B5EF4-FFF2-40B4-BE49-F238E27FC236}">
                <a16:creationId xmlns:a16="http://schemas.microsoft.com/office/drawing/2014/main" id="{2900E018-070F-85FD-B52B-89546F69C371}"/>
              </a:ext>
            </a:extLst>
          </p:cNvPr>
          <p:cNvPicPr>
            <a:picLocks noChangeAspect="1"/>
          </p:cNvPicPr>
          <p:nvPr/>
        </p:nvPicPr>
        <p:blipFill>
          <a:blip r:embed="rId6"/>
          <a:stretch>
            <a:fillRect/>
          </a:stretch>
        </p:blipFill>
        <p:spPr>
          <a:xfrm>
            <a:off x="9924782" y="2800088"/>
            <a:ext cx="1233634" cy="1257822"/>
          </a:xfrm>
          <a:prstGeom prst="rect">
            <a:avLst/>
          </a:prstGeom>
        </p:spPr>
      </p:pic>
    </p:spTree>
    <p:extLst>
      <p:ext uri="{BB962C8B-B14F-4D97-AF65-F5344CB8AC3E}">
        <p14:creationId xmlns:p14="http://schemas.microsoft.com/office/powerpoint/2010/main" val="1150661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e 3">
            <a:extLst>
              <a:ext uri="{FF2B5EF4-FFF2-40B4-BE49-F238E27FC236}">
                <a16:creationId xmlns:a16="http://schemas.microsoft.com/office/drawing/2014/main" id="{740832BE-BB64-B3BF-F70A-333E68AA3219}"/>
              </a:ext>
            </a:extLst>
          </p:cNvPr>
          <p:cNvGrpSpPr/>
          <p:nvPr/>
        </p:nvGrpSpPr>
        <p:grpSpPr>
          <a:xfrm>
            <a:off x="6315283" y="993699"/>
            <a:ext cx="4162686" cy="1997152"/>
            <a:chOff x="6346487" y="939396"/>
            <a:chExt cx="4162686" cy="2154515"/>
          </a:xfrm>
        </p:grpSpPr>
        <p:sp>
          <p:nvSpPr>
            <p:cNvPr id="8" name="Rektangel 7">
              <a:extLst>
                <a:ext uri="{FF2B5EF4-FFF2-40B4-BE49-F238E27FC236}">
                  <a16:creationId xmlns:a16="http://schemas.microsoft.com/office/drawing/2014/main" id="{469AF7C2-5CEC-4788-155B-723FD5453F8F}"/>
                </a:ext>
              </a:extLst>
            </p:cNvPr>
            <p:cNvSpPr/>
            <p:nvPr/>
          </p:nvSpPr>
          <p:spPr>
            <a:xfrm>
              <a:off x="6346487" y="939396"/>
              <a:ext cx="4051020" cy="2154515"/>
            </a:xfrm>
            <a:prstGeom prst="rect">
              <a:avLst/>
            </a:prstGeom>
            <a:solidFill>
              <a:schemeClr val="accent5">
                <a:lumMod val="20000"/>
                <a:lumOff val="80000"/>
              </a:schemeClr>
            </a:solidFill>
            <a:ln>
              <a:solidFill>
                <a:srgbClr val="297A7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a-DK"/>
            </a:p>
          </p:txBody>
        </p:sp>
        <p:sp>
          <p:nvSpPr>
            <p:cNvPr id="7" name="Tekstfelt 6">
              <a:extLst>
                <a:ext uri="{FF2B5EF4-FFF2-40B4-BE49-F238E27FC236}">
                  <a16:creationId xmlns:a16="http://schemas.microsoft.com/office/drawing/2014/main" id="{CF50A488-DF8A-C201-4221-5BE50F5D8B8C}"/>
                </a:ext>
              </a:extLst>
            </p:cNvPr>
            <p:cNvSpPr txBox="1">
              <a:spLocks/>
            </p:cNvSpPr>
            <p:nvPr/>
          </p:nvSpPr>
          <p:spPr>
            <a:xfrm>
              <a:off x="6428379" y="996754"/>
              <a:ext cx="4080794" cy="1892556"/>
            </a:xfrm>
            <a:prstGeom prst="rect">
              <a:avLst/>
            </a:prstGeom>
            <a:noFill/>
          </p:spPr>
          <p:txBody>
            <a:bodyPr wrap="square">
              <a:spAutoFit/>
            </a:bodyPr>
            <a:lstStyle/>
            <a:p>
              <a:pPr>
                <a:buClr>
                  <a:srgbClr val="297A77"/>
                </a:buClr>
              </a:pPr>
              <a:r>
                <a:rPr lang="da-DK" sz="1800" b="1" dirty="0"/>
                <a:t>Struktureret ordination</a:t>
              </a:r>
              <a:endParaRPr lang="da-DK" sz="1800" dirty="0"/>
            </a:p>
            <a:p>
              <a:pPr marL="342900" indent="-342900">
                <a:buClr>
                  <a:srgbClr val="297A77"/>
                </a:buClr>
                <a:buFont typeface="Arial" panose="020B0604020202020204" pitchFamily="34" charset="0"/>
                <a:buChar char="•"/>
              </a:pPr>
              <a:r>
                <a:rPr lang="da-DK" dirty="0"/>
                <a:t>Valg af præparat</a:t>
              </a:r>
            </a:p>
            <a:p>
              <a:pPr marL="342900" indent="-342900">
                <a:buClr>
                  <a:srgbClr val="297A77"/>
                </a:buClr>
                <a:buFont typeface="Arial" panose="020B0604020202020204" pitchFamily="34" charset="0"/>
                <a:buChar char="•"/>
              </a:pPr>
              <a:r>
                <a:rPr lang="da-DK" sz="1800" dirty="0"/>
                <a:t>Form og styrke på præparat</a:t>
              </a:r>
            </a:p>
            <a:p>
              <a:pPr marL="342900" indent="-342900">
                <a:buClr>
                  <a:srgbClr val="297A77"/>
                </a:buClr>
                <a:buFont typeface="Arial" panose="020B0604020202020204" pitchFamily="34" charset="0"/>
                <a:buChar char="•"/>
              </a:pPr>
              <a:r>
                <a:rPr lang="da-DK" sz="1800" dirty="0"/>
                <a:t>Dosering (</a:t>
              </a:r>
              <a:r>
                <a:rPr lang="da-DK" sz="1800" dirty="0" err="1"/>
                <a:t>morgen;middag;aften;nat</a:t>
              </a:r>
              <a:r>
                <a:rPr lang="da-DK" sz="1800" dirty="0"/>
                <a:t>)*</a:t>
              </a:r>
            </a:p>
            <a:p>
              <a:pPr marL="342900" indent="-342900">
                <a:buClr>
                  <a:srgbClr val="297A77"/>
                </a:buClr>
                <a:buFont typeface="Arial" panose="020B0604020202020204" pitchFamily="34" charset="0"/>
                <a:buChar char="•"/>
              </a:pPr>
              <a:r>
                <a:rPr lang="da-DK" dirty="0"/>
                <a:t>Indikation</a:t>
              </a:r>
              <a:r>
                <a:rPr lang="da-DK" sz="1800" dirty="0"/>
                <a:t> </a:t>
              </a:r>
            </a:p>
            <a:p>
              <a:pPr>
                <a:buClr>
                  <a:srgbClr val="297A77"/>
                </a:buClr>
              </a:pPr>
              <a:endParaRPr lang="da-DK" sz="1800" dirty="0"/>
            </a:p>
          </p:txBody>
        </p:sp>
      </p:grpSp>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71815" y="106466"/>
            <a:ext cx="10515600" cy="1084296"/>
          </a:xfrm>
        </p:spPr>
        <p:txBody>
          <a:bodyPr>
            <a:normAutofit fontScale="90000"/>
          </a:bodyPr>
          <a:lstStyle/>
          <a:p>
            <a:br>
              <a:rPr lang="da-DK" b="1">
                <a:solidFill>
                  <a:srgbClr val="297A77"/>
                </a:solidFill>
                <a:latin typeface="+mn-lt"/>
              </a:rPr>
            </a:br>
            <a:r>
              <a:rPr lang="da-DK" b="1">
                <a:solidFill>
                  <a:srgbClr val="297A77"/>
                </a:solidFill>
                <a:latin typeface="+mn-lt"/>
              </a:rPr>
              <a:t>Praktisk viden om dosisdispensering</a:t>
            </a:r>
            <a:br>
              <a:rPr lang="da-DK" sz="7200">
                <a:effectLst/>
                <a:latin typeface="Calibri" panose="020F0502020204030204" pitchFamily="34" charset="0"/>
                <a:ea typeface="Calibri" panose="020F0502020204030204" pitchFamily="34" charset="0"/>
                <a:cs typeface="Times New Roman" panose="02020603050405020304" pitchFamily="18" charset="0"/>
              </a:rPr>
            </a:br>
            <a:endParaRPr lang="da-DK" b="1">
              <a:solidFill>
                <a:srgbClr val="297A77"/>
              </a:solidFill>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27</a:t>
            </a:fld>
            <a:endParaRPr lang="da-DK" altLang="en-US">
              <a:solidFill>
                <a:schemeClr val="bg1"/>
              </a:solidFill>
            </a:endParaRPr>
          </a:p>
        </p:txBody>
      </p:sp>
      <p:sp>
        <p:nvSpPr>
          <p:cNvPr id="14" name="Tekstfelt 13">
            <a:extLst>
              <a:ext uri="{FF2B5EF4-FFF2-40B4-BE49-F238E27FC236}">
                <a16:creationId xmlns:a16="http://schemas.microsoft.com/office/drawing/2014/main" id="{B2C4BC1B-3E21-496D-AAE6-8A0AA36ED938}"/>
              </a:ext>
            </a:extLst>
          </p:cNvPr>
          <p:cNvSpPr txBox="1"/>
          <p:nvPr/>
        </p:nvSpPr>
        <p:spPr>
          <a:xfrm>
            <a:off x="594354" y="4627520"/>
            <a:ext cx="9330427" cy="369332"/>
          </a:xfrm>
          <a:prstGeom prst="rect">
            <a:avLst/>
          </a:prstGeom>
          <a:noFill/>
        </p:spPr>
        <p:txBody>
          <a:bodyPr wrap="square" lIns="91440" tIns="45720" rIns="91440" bIns="45720" anchor="t">
            <a:spAutoFit/>
          </a:bodyPr>
          <a:lstStyle/>
          <a:p>
            <a:pPr marL="285750" indent="-285750" algn="l">
              <a:buFont typeface="Arial" panose="020B0604020202020204" pitchFamily="34" charset="0"/>
              <a:buChar char="•"/>
            </a:pPr>
            <a:endParaRPr lang="da-DK" sz="1800" b="0" i="0" u="none" strike="noStrike" baseline="0">
              <a:latin typeface="Pharma-Regular"/>
            </a:endParaRPr>
          </a:p>
        </p:txBody>
      </p:sp>
      <p:sp>
        <p:nvSpPr>
          <p:cNvPr id="3" name="Tekstfelt 2"/>
          <p:cNvSpPr txBox="1"/>
          <p:nvPr/>
        </p:nvSpPr>
        <p:spPr>
          <a:xfrm>
            <a:off x="302067" y="1854796"/>
            <a:ext cx="5866669" cy="4154984"/>
          </a:xfrm>
          <a:prstGeom prst="rect">
            <a:avLst/>
          </a:prstGeom>
          <a:noFill/>
        </p:spPr>
        <p:txBody>
          <a:bodyPr wrap="square" rtlCol="0">
            <a:spAutoFit/>
          </a:bodyPr>
          <a:lstStyle/>
          <a:p>
            <a:pPr marL="342900" indent="-342900">
              <a:buClr>
                <a:srgbClr val="297A77"/>
              </a:buClr>
              <a:buFont typeface="Arial" panose="020B0604020202020204" pitchFamily="34" charset="0"/>
              <a:buChar char="•"/>
            </a:pPr>
            <a:r>
              <a:rPr lang="da-DK" sz="2400"/>
              <a:t>I hvert lægesystem er der et modul, som skal bruges ved dosisdispensering af medicin</a:t>
            </a:r>
          </a:p>
          <a:p>
            <a:pPr marL="342900" indent="-342900">
              <a:buClr>
                <a:srgbClr val="297A77"/>
              </a:buClr>
              <a:buFont typeface="Arial" panose="020B0604020202020204" pitchFamily="34" charset="0"/>
              <a:buChar char="•"/>
            </a:pPr>
            <a:endParaRPr lang="da-DK" sz="2400"/>
          </a:p>
          <a:p>
            <a:pPr marL="342900" indent="-342900">
              <a:buClr>
                <a:srgbClr val="297A77"/>
              </a:buClr>
              <a:buFont typeface="Arial" panose="020B0604020202020204" pitchFamily="34" charset="0"/>
              <a:buChar char="•"/>
            </a:pPr>
            <a:r>
              <a:rPr lang="da-DK" sz="2400"/>
              <a:t>Ordinationer, som skal dosisdispenseres </a:t>
            </a:r>
            <a:r>
              <a:rPr lang="da-DK" sz="2400" u="sng"/>
              <a:t>skal</a:t>
            </a:r>
            <a:r>
              <a:rPr lang="da-DK" sz="2400"/>
              <a:t> oprettes </a:t>
            </a:r>
            <a:r>
              <a:rPr lang="da-DK" sz="2400" b="1"/>
              <a:t>struktureret</a:t>
            </a:r>
            <a:r>
              <a:rPr lang="da-DK" sz="2400"/>
              <a:t>, så de overføres korrekt til dosisdispenseringsmodullet</a:t>
            </a:r>
          </a:p>
          <a:p>
            <a:pPr>
              <a:buClr>
                <a:srgbClr val="297A77"/>
              </a:buClr>
            </a:pPr>
            <a:endParaRPr lang="da-DK" sz="2400"/>
          </a:p>
          <a:p>
            <a:pPr marL="342900" indent="-342900">
              <a:buClr>
                <a:srgbClr val="297A77"/>
              </a:buClr>
              <a:buFont typeface="Arial" panose="020B0604020202020204" pitchFamily="34" charset="0"/>
              <a:buChar char="•"/>
            </a:pPr>
            <a:r>
              <a:rPr lang="da-DK" sz="2400"/>
              <a:t>Medicinen pakkes af apotekerne ud fra disse oplysninger</a:t>
            </a:r>
          </a:p>
          <a:p>
            <a:endParaRPr lang="da-DK" sz="2400">
              <a:solidFill>
                <a:srgbClr val="FF0000"/>
              </a:solidFill>
            </a:endParaRPr>
          </a:p>
        </p:txBody>
      </p:sp>
      <p:sp>
        <p:nvSpPr>
          <p:cNvPr id="5" name="Tekstfelt 4">
            <a:extLst>
              <a:ext uri="{FF2B5EF4-FFF2-40B4-BE49-F238E27FC236}">
                <a16:creationId xmlns:a16="http://schemas.microsoft.com/office/drawing/2014/main" id="{75F6278E-5ECA-85C6-608B-9811975D7B60}"/>
              </a:ext>
            </a:extLst>
          </p:cNvPr>
          <p:cNvSpPr txBox="1"/>
          <p:nvPr/>
        </p:nvSpPr>
        <p:spPr>
          <a:xfrm>
            <a:off x="594354" y="1210809"/>
            <a:ext cx="6096000" cy="461665"/>
          </a:xfrm>
          <a:prstGeom prst="rect">
            <a:avLst/>
          </a:prstGeom>
          <a:noFill/>
        </p:spPr>
        <p:txBody>
          <a:bodyPr wrap="square">
            <a:spAutoFit/>
          </a:bodyPr>
          <a:lstStyle/>
          <a:p>
            <a:pPr algn="l">
              <a:buClr>
                <a:srgbClr val="297A77"/>
              </a:buClr>
            </a:pPr>
            <a:r>
              <a:rPr lang="da-DK" sz="2400" b="1">
                <a:solidFill>
                  <a:srgbClr val="297A77"/>
                </a:solidFill>
              </a:rPr>
              <a:t>Struktureret ordination</a:t>
            </a:r>
          </a:p>
        </p:txBody>
      </p:sp>
      <p:sp>
        <p:nvSpPr>
          <p:cNvPr id="11" name="Rektangel 10">
            <a:extLst>
              <a:ext uri="{FF2B5EF4-FFF2-40B4-BE49-F238E27FC236}">
                <a16:creationId xmlns:a16="http://schemas.microsoft.com/office/drawing/2014/main" id="{26FABB2E-1DDF-D767-ED73-BA8E85C8B38E}"/>
              </a:ext>
            </a:extLst>
          </p:cNvPr>
          <p:cNvSpPr/>
          <p:nvPr/>
        </p:nvSpPr>
        <p:spPr>
          <a:xfrm>
            <a:off x="6216929" y="4498900"/>
            <a:ext cx="4051020" cy="1997152"/>
          </a:xfrm>
          <a:prstGeom prst="rect">
            <a:avLst/>
          </a:prstGeom>
          <a:solidFill>
            <a:schemeClr val="bg1">
              <a:lumMod val="95000"/>
            </a:schemeClr>
          </a:solidFill>
          <a:ln>
            <a:solidFill>
              <a:srgbClr val="297A7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buClr>
                <a:srgbClr val="297A77"/>
              </a:buClr>
            </a:pPr>
            <a:r>
              <a:rPr lang="da-DK" b="1" dirty="0">
                <a:solidFill>
                  <a:schemeClr val="tx1"/>
                </a:solidFill>
              </a:rPr>
              <a:t>Eksempel</a:t>
            </a:r>
          </a:p>
          <a:p>
            <a:pPr marL="285750" indent="-285750">
              <a:buClr>
                <a:srgbClr val="297A77"/>
              </a:buClr>
              <a:buFont typeface="Arial" panose="020B0604020202020204" pitchFamily="34" charset="0"/>
              <a:buChar char="•"/>
            </a:pPr>
            <a:r>
              <a:rPr lang="da-DK" dirty="0">
                <a:solidFill>
                  <a:schemeClr val="tx1"/>
                </a:solidFill>
              </a:rPr>
              <a:t>Panodil</a:t>
            </a:r>
          </a:p>
          <a:p>
            <a:pPr marL="285750" indent="-285750">
              <a:buClr>
                <a:srgbClr val="297A77"/>
              </a:buClr>
              <a:buFont typeface="Arial" panose="020B0604020202020204" pitchFamily="34" charset="0"/>
              <a:buChar char="•"/>
            </a:pPr>
            <a:r>
              <a:rPr lang="da-DK" dirty="0">
                <a:solidFill>
                  <a:schemeClr val="tx1"/>
                </a:solidFill>
              </a:rPr>
              <a:t>Filmovertrukket tablet 500 mg</a:t>
            </a:r>
          </a:p>
          <a:p>
            <a:pPr marL="285750" indent="-285750">
              <a:buClr>
                <a:srgbClr val="297A77"/>
              </a:buClr>
              <a:buFont typeface="Arial" panose="020B0604020202020204" pitchFamily="34" charset="0"/>
              <a:buChar char="•"/>
            </a:pPr>
            <a:r>
              <a:rPr lang="da-DK" dirty="0">
                <a:solidFill>
                  <a:schemeClr val="tx1"/>
                </a:solidFill>
              </a:rPr>
              <a:t>1 tablet 3 g. dagligt – 1;1;1;0*</a:t>
            </a:r>
          </a:p>
          <a:p>
            <a:pPr marL="285750" indent="-285750">
              <a:buClr>
                <a:srgbClr val="297A77"/>
              </a:buClr>
              <a:buFont typeface="Arial" panose="020B0604020202020204" pitchFamily="34" charset="0"/>
              <a:buChar char="•"/>
            </a:pPr>
            <a:r>
              <a:rPr lang="da-DK" dirty="0">
                <a:solidFill>
                  <a:schemeClr val="tx1"/>
                </a:solidFill>
              </a:rPr>
              <a:t>febernedsættende</a:t>
            </a:r>
          </a:p>
        </p:txBody>
      </p:sp>
      <p:sp>
        <p:nvSpPr>
          <p:cNvPr id="6" name="Tekstfelt 5">
            <a:extLst>
              <a:ext uri="{FF2B5EF4-FFF2-40B4-BE49-F238E27FC236}">
                <a16:creationId xmlns:a16="http://schemas.microsoft.com/office/drawing/2014/main" id="{D59A4353-D35B-F99B-2643-5EB778D3E08D}"/>
              </a:ext>
            </a:extLst>
          </p:cNvPr>
          <p:cNvSpPr txBox="1"/>
          <p:nvPr/>
        </p:nvSpPr>
        <p:spPr>
          <a:xfrm>
            <a:off x="6690354" y="2738090"/>
            <a:ext cx="3429000" cy="261610"/>
          </a:xfrm>
          <a:prstGeom prst="rect">
            <a:avLst/>
          </a:prstGeom>
          <a:noFill/>
        </p:spPr>
        <p:txBody>
          <a:bodyPr wrap="square" rtlCol="0">
            <a:spAutoFit/>
          </a:bodyPr>
          <a:lstStyle/>
          <a:p>
            <a:r>
              <a:rPr lang="da-DK" sz="1050"/>
              <a:t>*Alternativt angives et klokkeslæt</a:t>
            </a:r>
          </a:p>
        </p:txBody>
      </p:sp>
      <p:sp>
        <p:nvSpPr>
          <p:cNvPr id="16" name="Tekstfelt 15">
            <a:extLst>
              <a:ext uri="{FF2B5EF4-FFF2-40B4-BE49-F238E27FC236}">
                <a16:creationId xmlns:a16="http://schemas.microsoft.com/office/drawing/2014/main" id="{0B826263-4809-799C-B171-91B162A2DA2B}"/>
              </a:ext>
            </a:extLst>
          </p:cNvPr>
          <p:cNvSpPr txBox="1"/>
          <p:nvPr/>
        </p:nvSpPr>
        <p:spPr>
          <a:xfrm>
            <a:off x="6508750" y="6281794"/>
            <a:ext cx="6096000" cy="253916"/>
          </a:xfrm>
          <a:prstGeom prst="rect">
            <a:avLst/>
          </a:prstGeom>
          <a:noFill/>
        </p:spPr>
        <p:txBody>
          <a:bodyPr wrap="square">
            <a:spAutoFit/>
          </a:bodyPr>
          <a:lstStyle/>
          <a:p>
            <a:r>
              <a:rPr lang="da-DK" sz="1050"/>
              <a:t>*Klokken 14.00</a:t>
            </a:r>
          </a:p>
        </p:txBody>
      </p:sp>
    </p:spTree>
    <p:extLst>
      <p:ext uri="{BB962C8B-B14F-4D97-AF65-F5344CB8AC3E}">
        <p14:creationId xmlns:p14="http://schemas.microsoft.com/office/powerpoint/2010/main" val="1977889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4"/>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28</a:t>
            </a:fld>
            <a:endParaRPr lang="da-DK" altLang="en-US">
              <a:solidFill>
                <a:schemeClr val="bg1"/>
              </a:solidFill>
            </a:endParaRPr>
          </a:p>
        </p:txBody>
      </p:sp>
      <p:sp>
        <p:nvSpPr>
          <p:cNvPr id="3" name="Title 1">
            <a:extLst>
              <a:ext uri="{FF2B5EF4-FFF2-40B4-BE49-F238E27FC236}">
                <a16:creationId xmlns:a16="http://schemas.microsoft.com/office/drawing/2014/main" id="{49A35487-9207-F4A2-D2C3-2845C258E28E}"/>
              </a:ext>
            </a:extLst>
          </p:cNvPr>
          <p:cNvSpPr txBox="1">
            <a:spLocks/>
          </p:cNvSpPr>
          <p:nvPr/>
        </p:nvSpPr>
        <p:spPr>
          <a:xfrm>
            <a:off x="371815" y="363400"/>
            <a:ext cx="10515600" cy="1114634"/>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5200" b="1">
                <a:solidFill>
                  <a:srgbClr val="297A77"/>
                </a:solidFill>
                <a:latin typeface="+mn-lt"/>
              </a:rPr>
              <a:t>Introduktionsvideo (4 min)</a:t>
            </a:r>
            <a:br>
              <a:rPr lang="da-DK" b="1" i="1">
                <a:solidFill>
                  <a:srgbClr val="297A77"/>
                </a:solidFill>
                <a:latin typeface="+mn-lt"/>
              </a:rPr>
            </a:br>
            <a:r>
              <a:rPr lang="da-DK" sz="3000" b="1" i="1">
                <a:solidFill>
                  <a:srgbClr val="297A77"/>
                </a:solidFill>
                <a:latin typeface="+mn-lt"/>
              </a:rPr>
              <a:t>v. Almen praktiserende læge, Peter Simonsen</a:t>
            </a:r>
            <a:endParaRPr lang="da-DK" b="1" i="1">
              <a:solidFill>
                <a:srgbClr val="297A77"/>
              </a:solidFill>
              <a:latin typeface="+mn-lt"/>
            </a:endParaRPr>
          </a:p>
        </p:txBody>
      </p:sp>
      <p:pic>
        <p:nvPicPr>
          <p:cNvPr id="4" name="Onlinemedier 3" title="Dosisdispensering (video 2)">
            <a:hlinkClick r:id="" action="ppaction://media"/>
            <a:extLst>
              <a:ext uri="{FF2B5EF4-FFF2-40B4-BE49-F238E27FC236}">
                <a16:creationId xmlns:a16="http://schemas.microsoft.com/office/drawing/2014/main" id="{988D0911-0E5F-FBC6-C240-397AA42BBE68}"/>
              </a:ext>
            </a:extLst>
          </p:cNvPr>
          <p:cNvPicPr>
            <a:picLocks noRot="1" noChangeAspect="1"/>
          </p:cNvPicPr>
          <p:nvPr>
            <a:videoFile r:link="rId1"/>
          </p:nvPr>
        </p:nvPicPr>
        <p:blipFill>
          <a:blip r:embed="rId5"/>
          <a:stretch>
            <a:fillRect/>
          </a:stretch>
        </p:blipFill>
        <p:spPr>
          <a:xfrm>
            <a:off x="511393" y="1478034"/>
            <a:ext cx="9160304" cy="5160734"/>
          </a:xfrm>
          <a:prstGeom prst="rect">
            <a:avLst/>
          </a:prstGeom>
        </p:spPr>
      </p:pic>
    </p:spTree>
    <p:extLst>
      <p:ext uri="{BB962C8B-B14F-4D97-AF65-F5344CB8AC3E}">
        <p14:creationId xmlns:p14="http://schemas.microsoft.com/office/powerpoint/2010/main" val="99543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74157" y="89663"/>
            <a:ext cx="10515600" cy="1084296"/>
          </a:xfrm>
        </p:spPr>
        <p:txBody>
          <a:bodyPr>
            <a:normAutofit/>
          </a:bodyPr>
          <a:lstStyle/>
          <a:p>
            <a:r>
              <a:rPr lang="da-DK" b="1">
                <a:solidFill>
                  <a:srgbClr val="297A77"/>
                </a:solidFill>
                <a:latin typeface="+mn-lt"/>
              </a:rPr>
              <a:t>Praktisk viden om dosisdispensering</a:t>
            </a:r>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29</a:t>
            </a:fld>
            <a:endParaRPr lang="da-DK" altLang="en-US">
              <a:solidFill>
                <a:schemeClr val="bg1"/>
              </a:solidFill>
            </a:endParaRPr>
          </a:p>
        </p:txBody>
      </p:sp>
      <p:sp>
        <p:nvSpPr>
          <p:cNvPr id="4" name="Pladsholder til indhold 6">
            <a:extLst>
              <a:ext uri="{FF2B5EF4-FFF2-40B4-BE49-F238E27FC236}">
                <a16:creationId xmlns:a16="http://schemas.microsoft.com/office/drawing/2014/main" id="{F63861EB-8780-7107-F652-9A3EA919A7CC}"/>
              </a:ext>
            </a:extLst>
          </p:cNvPr>
          <p:cNvSpPr>
            <a:spLocks noGrp="1"/>
          </p:cNvSpPr>
          <p:nvPr>
            <p:ph idx="1"/>
          </p:nvPr>
        </p:nvSpPr>
        <p:spPr>
          <a:xfrm>
            <a:off x="674157" y="796084"/>
            <a:ext cx="9081293" cy="5795231"/>
          </a:xfrm>
        </p:spPr>
        <p:txBody>
          <a:bodyPr>
            <a:normAutofit/>
          </a:bodyPr>
          <a:lstStyle/>
          <a:p>
            <a:pPr marL="0" indent="0">
              <a:buNone/>
            </a:pPr>
            <a:endParaRPr lang="da-DK" b="1" dirty="0">
              <a:solidFill>
                <a:srgbClr val="297A77"/>
              </a:solidFill>
              <a:ea typeface="+mj-ea"/>
              <a:cs typeface="+mj-cs"/>
            </a:endParaRPr>
          </a:p>
          <a:p>
            <a:pPr marL="0" indent="0">
              <a:buNone/>
            </a:pPr>
            <a:r>
              <a:rPr lang="da-DK" b="1" dirty="0">
                <a:solidFill>
                  <a:srgbClr val="297A77"/>
                </a:solidFill>
                <a:ea typeface="+mj-ea"/>
                <a:cs typeface="+mj-cs"/>
              </a:rPr>
              <a:t>Pris for patienten</a:t>
            </a:r>
          </a:p>
          <a:p>
            <a:pPr>
              <a:lnSpc>
                <a:spcPct val="107000"/>
              </a:lnSpc>
              <a:spcAft>
                <a:spcPts val="800"/>
              </a:spcAft>
              <a:buClr>
                <a:srgbClr val="297A77"/>
              </a:buClr>
            </a:pPr>
            <a:r>
              <a:rPr lang="da-DK" sz="2400" b="0" i="0" kern="1200" dirty="0">
                <a:solidFill>
                  <a:schemeClr val="dk1"/>
                </a:solidFill>
                <a:effectLst/>
                <a:latin typeface="+mn-lt"/>
                <a:ea typeface="+mn-ea"/>
                <a:cs typeface="+mn-cs"/>
              </a:rPr>
              <a:t>Det koster </a:t>
            </a:r>
            <a:r>
              <a:rPr lang="da-DK" sz="2400" b="1" i="0" kern="1200" dirty="0">
                <a:solidFill>
                  <a:schemeClr val="dk1"/>
                </a:solidFill>
                <a:effectLst/>
                <a:latin typeface="+mn-lt"/>
                <a:ea typeface="+mn-ea"/>
                <a:cs typeface="+mn-cs"/>
              </a:rPr>
              <a:t>114,40 kroner </a:t>
            </a:r>
            <a:r>
              <a:rPr lang="da-DK" sz="2400" b="0" i="0" kern="1200" dirty="0">
                <a:solidFill>
                  <a:schemeClr val="dk1"/>
                </a:solidFill>
                <a:effectLst/>
                <a:latin typeface="+mn-lt"/>
                <a:ea typeface="+mn-ea"/>
                <a:cs typeface="+mn-cs"/>
              </a:rPr>
              <a:t>for en dosisrulle, der indeholder medicin til 14 dage. </a:t>
            </a:r>
          </a:p>
          <a:p>
            <a:pPr>
              <a:lnSpc>
                <a:spcPct val="107000"/>
              </a:lnSpc>
              <a:spcAft>
                <a:spcPts val="800"/>
              </a:spcAft>
              <a:buClr>
                <a:srgbClr val="297A77"/>
              </a:buClr>
            </a:pPr>
            <a:r>
              <a:rPr lang="da-DK" sz="2400" b="0" i="0" kern="1200" dirty="0">
                <a:solidFill>
                  <a:schemeClr val="dk1"/>
                </a:solidFill>
                <a:effectLst/>
                <a:latin typeface="+mn-lt"/>
                <a:ea typeface="+mn-ea"/>
                <a:cs typeface="+mn-cs"/>
              </a:rPr>
              <a:t>Ovenstående gebyr er dog tilskudsberettiget og tæller derfor med i CTR saldoen og følger det </a:t>
            </a:r>
            <a:r>
              <a:rPr lang="da-DK" sz="2400" b="1" i="0" kern="1200" dirty="0">
                <a:solidFill>
                  <a:schemeClr val="dk1"/>
                </a:solidFill>
                <a:effectLst/>
                <a:latin typeface="+mn-lt"/>
                <a:ea typeface="+mn-ea"/>
                <a:cs typeface="+mn-cs"/>
              </a:rPr>
              <a:t>almindelige tilskudssystem </a:t>
            </a:r>
            <a:r>
              <a:rPr lang="da-DK" sz="2400" b="1" dirty="0">
                <a:solidFill>
                  <a:schemeClr val="dk1"/>
                </a:solidFill>
              </a:rPr>
              <a:t>til</a:t>
            </a:r>
            <a:r>
              <a:rPr lang="da-DK" sz="2400" b="1" i="0" kern="1200" dirty="0">
                <a:solidFill>
                  <a:schemeClr val="dk1"/>
                </a:solidFill>
                <a:effectLst/>
                <a:latin typeface="+mn-lt"/>
                <a:ea typeface="+mn-ea"/>
                <a:cs typeface="+mn-cs"/>
              </a:rPr>
              <a:t> lægemidler</a:t>
            </a:r>
            <a:r>
              <a:rPr lang="da-DK" sz="2400" b="0" i="0" kern="1200" dirty="0">
                <a:solidFill>
                  <a:schemeClr val="dk1"/>
                </a:solidFill>
                <a:effectLst/>
                <a:latin typeface="+mn-lt"/>
                <a:ea typeface="+mn-ea"/>
                <a:cs typeface="+mn-cs"/>
              </a:rPr>
              <a:t>.</a:t>
            </a:r>
          </a:p>
          <a:p>
            <a:pPr>
              <a:lnSpc>
                <a:spcPct val="107000"/>
              </a:lnSpc>
              <a:spcAft>
                <a:spcPts val="800"/>
              </a:spcAft>
              <a:buClr>
                <a:srgbClr val="297A77"/>
              </a:buClr>
            </a:pPr>
            <a:r>
              <a:rPr lang="da-DK" sz="2400" b="0" i="0" kern="1200" dirty="0">
                <a:solidFill>
                  <a:schemeClr val="dk1"/>
                </a:solidFill>
                <a:effectLst/>
                <a:latin typeface="+mn-lt"/>
                <a:ea typeface="+mn-ea"/>
                <a:cs typeface="+mn-cs"/>
              </a:rPr>
              <a:t>Jo højere den totale medicinudgift er, jo billigere bliver dosispakkegebyret (se eksempler på næste slide).</a:t>
            </a:r>
          </a:p>
          <a:p>
            <a:pPr>
              <a:lnSpc>
                <a:spcPct val="107000"/>
              </a:lnSpc>
              <a:spcAft>
                <a:spcPts val="800"/>
              </a:spcAft>
              <a:buClr>
                <a:srgbClr val="297A77"/>
              </a:buClr>
            </a:pPr>
            <a:r>
              <a:rPr lang="da-DK" sz="2400" dirty="0">
                <a:solidFill>
                  <a:schemeClr val="dk1"/>
                </a:solidFill>
              </a:rPr>
              <a:t>Medicintilskudsreglerne: Maks. egenbetaling på 4.735 kr. årligt i 2025 for medicin inklusiv dosispakkegebyr.</a:t>
            </a:r>
          </a:p>
          <a:p>
            <a:pPr>
              <a:lnSpc>
                <a:spcPct val="107000"/>
              </a:lnSpc>
              <a:spcAft>
                <a:spcPts val="800"/>
              </a:spcAft>
              <a:buClr>
                <a:srgbClr val="297A77"/>
              </a:buClr>
            </a:pPr>
            <a:endParaRPr lang="da-DK" sz="2400" dirty="0">
              <a:solidFill>
                <a:schemeClr val="dk1"/>
              </a:solidFill>
            </a:endParaRPr>
          </a:p>
          <a:p>
            <a:pPr marL="0" indent="0">
              <a:lnSpc>
                <a:spcPct val="107000"/>
              </a:lnSpc>
              <a:spcAft>
                <a:spcPts val="800"/>
              </a:spcAft>
              <a:buClr>
                <a:srgbClr val="297A77"/>
              </a:buClr>
              <a:buNone/>
            </a:pPr>
            <a:endParaRPr lang="da-DK" sz="2400" b="0" i="0" kern="1200" dirty="0">
              <a:solidFill>
                <a:schemeClr val="dk1"/>
              </a:solidFill>
              <a:effectLst/>
              <a:latin typeface="+mn-lt"/>
              <a:ea typeface="+mn-ea"/>
              <a:cs typeface="+mn-cs"/>
            </a:endParaRPr>
          </a:p>
          <a:p>
            <a:pPr>
              <a:lnSpc>
                <a:spcPct val="107000"/>
              </a:lnSpc>
              <a:spcAft>
                <a:spcPts val="800"/>
              </a:spcAft>
              <a:buClr>
                <a:srgbClr val="297A77"/>
              </a:buClr>
            </a:pPr>
            <a:endParaRPr lang="da-DK" sz="2400" b="0" i="0" kern="1200" dirty="0">
              <a:solidFill>
                <a:schemeClr val="dk1"/>
              </a:solidFill>
              <a:effectLst/>
              <a:latin typeface="+mn-lt"/>
              <a:ea typeface="+mn-ea"/>
              <a:cs typeface="+mn-cs"/>
            </a:endParaRPr>
          </a:p>
          <a:p>
            <a:pPr marL="0" indent="0">
              <a:buNone/>
            </a:pPr>
            <a:endParaRPr lang="da-DK" b="1" dirty="0">
              <a:solidFill>
                <a:srgbClr val="297A77"/>
              </a:solidFill>
              <a:ea typeface="+mj-ea"/>
              <a:cs typeface="+mj-cs"/>
            </a:endParaRPr>
          </a:p>
          <a:p>
            <a:pPr marL="0" indent="0">
              <a:buNone/>
            </a:pPr>
            <a:endParaRPr lang="da-DK" b="1" dirty="0">
              <a:solidFill>
                <a:srgbClr val="297A77"/>
              </a:solidFill>
              <a:ea typeface="+mj-ea"/>
              <a:cs typeface="+mj-cs"/>
            </a:endParaRPr>
          </a:p>
          <a:p>
            <a:pPr marL="0" indent="0">
              <a:buNone/>
            </a:pPr>
            <a:endParaRPr lang="da-DK" b="1" dirty="0">
              <a:solidFill>
                <a:srgbClr val="297A77"/>
              </a:solidFill>
              <a:ea typeface="+mj-ea"/>
              <a:cs typeface="+mj-cs"/>
            </a:endParaRPr>
          </a:p>
        </p:txBody>
      </p:sp>
      <p:sp>
        <p:nvSpPr>
          <p:cNvPr id="5" name="Rektangel 4">
            <a:extLst>
              <a:ext uri="{FF2B5EF4-FFF2-40B4-BE49-F238E27FC236}">
                <a16:creationId xmlns:a16="http://schemas.microsoft.com/office/drawing/2014/main" id="{A795DBE3-6937-3F81-D1C1-C823F75B886F}"/>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id="{DABCA8FC-E9F5-E78F-07EB-DC2069C12432}"/>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Billede 6">
            <a:extLst>
              <a:ext uri="{FF2B5EF4-FFF2-40B4-BE49-F238E27FC236}">
                <a16:creationId xmlns:a16="http://schemas.microsoft.com/office/drawing/2014/main" id="{2900E018-070F-85FD-B52B-89546F69C371}"/>
              </a:ext>
            </a:extLst>
          </p:cNvPr>
          <p:cNvPicPr>
            <a:picLocks noChangeAspect="1"/>
          </p:cNvPicPr>
          <p:nvPr/>
        </p:nvPicPr>
        <p:blipFill>
          <a:blip r:embed="rId3"/>
          <a:stretch>
            <a:fillRect/>
          </a:stretch>
        </p:blipFill>
        <p:spPr>
          <a:xfrm>
            <a:off x="9924782" y="2800088"/>
            <a:ext cx="1233634" cy="1257822"/>
          </a:xfrm>
          <a:prstGeom prst="rect">
            <a:avLst/>
          </a:prstGeom>
        </p:spPr>
      </p:pic>
    </p:spTree>
    <p:extLst>
      <p:ext uri="{BB962C8B-B14F-4D97-AF65-F5344CB8AC3E}">
        <p14:creationId xmlns:p14="http://schemas.microsoft.com/office/powerpoint/2010/main" val="4064206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147867" y="245484"/>
            <a:ext cx="10633364" cy="1325563"/>
          </a:xfrm>
        </p:spPr>
        <p:txBody>
          <a:bodyPr>
            <a:normAutofit/>
          </a:bodyPr>
          <a:lstStyle/>
          <a:p>
            <a:r>
              <a:rPr lang="da-DK" sz="4000" b="1">
                <a:solidFill>
                  <a:srgbClr val="297A77"/>
                </a:solidFill>
                <a:latin typeface="+mn-lt"/>
              </a:rPr>
              <a:t>Hvem er tilstede i dag fra xx Kommune </a:t>
            </a:r>
            <a:br>
              <a:rPr lang="da-DK" sz="4000" b="1">
                <a:solidFill>
                  <a:srgbClr val="297A77"/>
                </a:solidFill>
                <a:latin typeface="+mn-lt"/>
              </a:rPr>
            </a:br>
            <a:r>
              <a:rPr lang="da-DK" sz="4000" b="1">
                <a:solidFill>
                  <a:srgbClr val="297A77"/>
                </a:solidFill>
                <a:latin typeface="+mn-lt"/>
              </a:rPr>
              <a:t>og apotek </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632390" y="1161974"/>
            <a:ext cx="8802599" cy="4921828"/>
          </a:xfrm>
        </p:spPr>
        <p:txBody>
          <a:bodyPr>
            <a:normAutofit/>
          </a:bodyPr>
          <a:lstStyle/>
          <a:p>
            <a:pPr marL="0" indent="0" algn="ctr">
              <a:buNone/>
            </a:pPr>
            <a:endParaRPr lang="da-DK" sz="1800">
              <a:solidFill>
                <a:srgbClr val="000000"/>
              </a:solidFill>
              <a:latin typeface="Arial" panose="020B0604020202020204" pitchFamily="34" charset="0"/>
            </a:endParaRPr>
          </a:p>
          <a:p>
            <a:pPr marL="0" indent="0" algn="ctr">
              <a:buNone/>
            </a:pPr>
            <a:endParaRPr lang="da-DK" sz="1800" b="0" i="0">
              <a:solidFill>
                <a:srgbClr val="000000"/>
              </a:solidFill>
              <a:effectLst/>
              <a:latin typeface="Arial" panose="020B0604020202020204" pitchFamily="34" charset="0"/>
            </a:endParaRPr>
          </a:p>
          <a:p>
            <a:pPr marL="0" indent="0" algn="ctr">
              <a:buNone/>
            </a:pPr>
            <a:r>
              <a:rPr lang="da-DK" sz="3200" b="1">
                <a:solidFill>
                  <a:srgbClr val="FF0000"/>
                </a:solidFill>
                <a:latin typeface="Calibri" panose="020F0502020204030204" pitchFamily="34" charset="0"/>
              </a:rPr>
              <a:t>Navn</a:t>
            </a:r>
          </a:p>
          <a:p>
            <a:pPr marL="0" indent="0" algn="ctr">
              <a:buNone/>
            </a:pPr>
            <a:r>
              <a:rPr lang="da-DK" sz="3200">
                <a:solidFill>
                  <a:srgbClr val="FF0000"/>
                </a:solidFill>
                <a:latin typeface="Calibri" panose="020F0502020204030204" pitchFamily="34" charset="0"/>
              </a:rPr>
              <a:t>Titel</a:t>
            </a:r>
            <a:endParaRPr lang="da-DK" sz="1600" b="1" i="0">
              <a:solidFill>
                <a:srgbClr val="FF0000"/>
              </a:solidFill>
              <a:effectLst/>
              <a:latin typeface="OpenSans-Regular"/>
            </a:endParaRPr>
          </a:p>
          <a:p>
            <a:pPr marL="0" indent="0" algn="ctr">
              <a:buNone/>
            </a:pPr>
            <a:endParaRPr lang="da-DK" sz="1600" b="1" i="0">
              <a:solidFill>
                <a:srgbClr val="FF0000"/>
              </a:solidFill>
              <a:effectLst/>
              <a:latin typeface="OpenSans-Regular"/>
            </a:endParaRPr>
          </a:p>
          <a:p>
            <a:pPr marL="0" indent="0" algn="ctr">
              <a:buNone/>
            </a:pPr>
            <a:r>
              <a:rPr lang="da-DK" b="1" i="0">
                <a:solidFill>
                  <a:srgbClr val="FF0000"/>
                </a:solidFill>
                <a:effectLst/>
                <a:latin typeface="OpenSans-Regular"/>
              </a:rPr>
              <a:t>Navn</a:t>
            </a:r>
          </a:p>
          <a:p>
            <a:pPr marL="0" indent="0" algn="ctr">
              <a:buNone/>
            </a:pPr>
            <a:r>
              <a:rPr lang="da-DK">
                <a:solidFill>
                  <a:srgbClr val="FF0000"/>
                </a:solidFill>
                <a:latin typeface="OpenSans-Regular"/>
              </a:rPr>
              <a:t>Titel </a:t>
            </a:r>
            <a:endParaRPr lang="da-DK" b="1">
              <a:solidFill>
                <a:srgbClr val="FF0000"/>
              </a:solidFill>
              <a:latin typeface="OpenSans-Regular"/>
            </a:endParaRPr>
          </a:p>
          <a:p>
            <a:pPr marL="0" indent="0" algn="ctr">
              <a:buNone/>
            </a:pPr>
            <a:endParaRPr lang="da-DK" sz="1600" b="1" i="0">
              <a:solidFill>
                <a:srgbClr val="297A77"/>
              </a:solidFill>
              <a:effectLst/>
              <a:latin typeface="OpenSans-Regular"/>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a:t>
            </a:fld>
            <a:endParaRPr lang="da-DK" altLang="en-US">
              <a:solidFill>
                <a:schemeClr val="bg1"/>
              </a:solidFill>
            </a:endParaRPr>
          </a:p>
        </p:txBody>
      </p:sp>
    </p:spTree>
    <p:extLst>
      <p:ext uri="{BB962C8B-B14F-4D97-AF65-F5344CB8AC3E}">
        <p14:creationId xmlns:p14="http://schemas.microsoft.com/office/powerpoint/2010/main" val="59313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74157" y="89663"/>
            <a:ext cx="10515600" cy="1084296"/>
          </a:xfrm>
        </p:spPr>
        <p:txBody>
          <a:bodyPr>
            <a:normAutofit/>
          </a:bodyPr>
          <a:lstStyle/>
          <a:p>
            <a:r>
              <a:rPr lang="da-DK" b="1">
                <a:solidFill>
                  <a:srgbClr val="297A77"/>
                </a:solidFill>
                <a:latin typeface="+mn-lt"/>
              </a:rPr>
              <a:t>Priseksempler</a:t>
            </a:r>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30</a:t>
            </a:fld>
            <a:endParaRPr lang="da-DK" altLang="en-US">
              <a:solidFill>
                <a:schemeClr val="bg1"/>
              </a:solidFill>
            </a:endParaRPr>
          </a:p>
        </p:txBody>
      </p:sp>
      <p:sp>
        <p:nvSpPr>
          <p:cNvPr id="6" name="Ellipse 5">
            <a:extLst>
              <a:ext uri="{FF2B5EF4-FFF2-40B4-BE49-F238E27FC236}">
                <a16:creationId xmlns:a16="http://schemas.microsoft.com/office/drawing/2014/main" id="{DABCA8FC-E9F5-E78F-07EB-DC2069C12432}"/>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aphicFrame>
        <p:nvGraphicFramePr>
          <p:cNvPr id="19" name="Tabel 4">
            <a:extLst>
              <a:ext uri="{FF2B5EF4-FFF2-40B4-BE49-F238E27FC236}">
                <a16:creationId xmlns:a16="http://schemas.microsoft.com/office/drawing/2014/main" id="{830B6041-E61E-E24F-69F9-7AD3E9F5EB3D}"/>
              </a:ext>
            </a:extLst>
          </p:cNvPr>
          <p:cNvGraphicFramePr>
            <a:graphicFrameLocks noGrp="1"/>
          </p:cNvGraphicFramePr>
          <p:nvPr/>
        </p:nvGraphicFramePr>
        <p:xfrm>
          <a:off x="542057" y="1846937"/>
          <a:ext cx="3035248" cy="2616179"/>
        </p:xfrm>
        <a:graphic>
          <a:graphicData uri="http://schemas.openxmlformats.org/drawingml/2006/table">
            <a:tbl>
              <a:tblPr firstRow="1" bandRow="1">
                <a:tableStyleId>{5C22544A-7EE6-4342-B048-85BDC9FD1C3A}</a:tableStyleId>
              </a:tblPr>
              <a:tblGrid>
                <a:gridCol w="269024">
                  <a:extLst>
                    <a:ext uri="{9D8B030D-6E8A-4147-A177-3AD203B41FA5}">
                      <a16:colId xmlns:a16="http://schemas.microsoft.com/office/drawing/2014/main" val="755829292"/>
                    </a:ext>
                  </a:extLst>
                </a:gridCol>
                <a:gridCol w="1689653">
                  <a:extLst>
                    <a:ext uri="{9D8B030D-6E8A-4147-A177-3AD203B41FA5}">
                      <a16:colId xmlns:a16="http://schemas.microsoft.com/office/drawing/2014/main" val="2454919024"/>
                    </a:ext>
                  </a:extLst>
                </a:gridCol>
                <a:gridCol w="1076571">
                  <a:extLst>
                    <a:ext uri="{9D8B030D-6E8A-4147-A177-3AD203B41FA5}">
                      <a16:colId xmlns:a16="http://schemas.microsoft.com/office/drawing/2014/main" val="1727059172"/>
                    </a:ext>
                  </a:extLst>
                </a:gridCol>
              </a:tblGrid>
              <a:tr h="364472">
                <a:tc>
                  <a:txBody>
                    <a:bodyPr/>
                    <a:lstStyle/>
                    <a:p>
                      <a:r>
                        <a:rPr lang="da-DK" sz="900"/>
                        <a:t>#</a:t>
                      </a:r>
                    </a:p>
                  </a:txBody>
                  <a:tcPr/>
                </a:tc>
                <a:tc>
                  <a:txBody>
                    <a:bodyPr/>
                    <a:lstStyle/>
                    <a:p>
                      <a:r>
                        <a:rPr lang="da-DK" sz="900"/>
                        <a:t>Præparat</a:t>
                      </a:r>
                    </a:p>
                  </a:txBody>
                  <a:tcPr/>
                </a:tc>
                <a:tc>
                  <a:txBody>
                    <a:bodyPr/>
                    <a:lstStyle/>
                    <a:p>
                      <a:pPr algn="ctr"/>
                      <a:r>
                        <a:rPr lang="da-DK" sz="900"/>
                        <a:t>Årsudgift til medicin før tilskud</a:t>
                      </a:r>
                    </a:p>
                  </a:txBody>
                  <a:tcPr/>
                </a:tc>
                <a:extLst>
                  <a:ext uri="{0D108BD9-81ED-4DB2-BD59-A6C34878D82A}">
                    <a16:rowId xmlns:a16="http://schemas.microsoft.com/office/drawing/2014/main" val="1493385513"/>
                  </a:ext>
                </a:extLst>
              </a:tr>
              <a:tr h="275008">
                <a:tc>
                  <a:txBody>
                    <a:bodyPr/>
                    <a:lstStyle/>
                    <a:p>
                      <a:r>
                        <a:rPr lang="da-DK" sz="1100"/>
                        <a:t>1</a:t>
                      </a:r>
                    </a:p>
                  </a:txBody>
                  <a:tcPr/>
                </a:tc>
                <a:tc>
                  <a:txBody>
                    <a:bodyPr/>
                    <a:lstStyle/>
                    <a:p>
                      <a:r>
                        <a:rPr lang="da-DK" sz="1200" err="1"/>
                        <a:t>Metformin</a:t>
                      </a:r>
                      <a:r>
                        <a:rPr lang="da-DK" sz="1200"/>
                        <a:t> 1 gram x 2</a:t>
                      </a:r>
                    </a:p>
                  </a:txBody>
                  <a:tcPr/>
                </a:tc>
                <a:tc>
                  <a:txBody>
                    <a:bodyPr/>
                    <a:lstStyle/>
                    <a:p>
                      <a:pPr algn="r"/>
                      <a:r>
                        <a:rPr lang="da-DK" sz="1200"/>
                        <a:t>186</a:t>
                      </a:r>
                    </a:p>
                  </a:txBody>
                  <a:tcPr/>
                </a:tc>
                <a:extLst>
                  <a:ext uri="{0D108BD9-81ED-4DB2-BD59-A6C34878D82A}">
                    <a16:rowId xmlns:a16="http://schemas.microsoft.com/office/drawing/2014/main" val="698996284"/>
                  </a:ext>
                </a:extLst>
              </a:tr>
              <a:tr h="317897">
                <a:tc>
                  <a:txBody>
                    <a:bodyPr/>
                    <a:lstStyle/>
                    <a:p>
                      <a:r>
                        <a:rPr lang="da-DK" sz="1100"/>
                        <a:t>2</a:t>
                      </a:r>
                    </a:p>
                  </a:txBody>
                  <a:tcPr/>
                </a:tc>
                <a:tc>
                  <a:txBody>
                    <a:bodyPr/>
                    <a:lstStyle/>
                    <a:p>
                      <a:r>
                        <a:rPr lang="da-DK" sz="1200" err="1"/>
                        <a:t>Jardiance</a:t>
                      </a:r>
                      <a:r>
                        <a:rPr lang="da-DK" sz="1200"/>
                        <a:t> 10 mg x 1</a:t>
                      </a:r>
                    </a:p>
                  </a:txBody>
                  <a:tcPr/>
                </a:tc>
                <a:tc>
                  <a:txBody>
                    <a:bodyPr/>
                    <a:lstStyle/>
                    <a:p>
                      <a:pPr algn="r"/>
                      <a:r>
                        <a:rPr lang="da-DK" sz="1200"/>
                        <a:t>5.311</a:t>
                      </a:r>
                    </a:p>
                  </a:txBody>
                  <a:tcPr/>
                </a:tc>
                <a:extLst>
                  <a:ext uri="{0D108BD9-81ED-4DB2-BD59-A6C34878D82A}">
                    <a16:rowId xmlns:a16="http://schemas.microsoft.com/office/drawing/2014/main" val="3407914158"/>
                  </a:ext>
                </a:extLst>
              </a:tr>
              <a:tr h="425217">
                <a:tc>
                  <a:txBody>
                    <a:bodyPr/>
                    <a:lstStyle/>
                    <a:p>
                      <a:r>
                        <a:rPr lang="da-DK" sz="1100"/>
                        <a:t>3</a:t>
                      </a:r>
                    </a:p>
                  </a:txBody>
                  <a:tcPr/>
                </a:tc>
                <a:tc>
                  <a:txBody>
                    <a:bodyPr/>
                    <a:lstStyle/>
                    <a:p>
                      <a:r>
                        <a:rPr lang="da-DK" sz="1200" err="1"/>
                        <a:t>Atorvastatin</a:t>
                      </a:r>
                      <a:r>
                        <a:rPr lang="da-DK" sz="1200"/>
                        <a:t> 40 mg x 1</a:t>
                      </a:r>
                    </a:p>
                  </a:txBody>
                  <a:tcPr/>
                </a:tc>
                <a:tc>
                  <a:txBody>
                    <a:bodyPr/>
                    <a:lstStyle/>
                    <a:p>
                      <a:pPr algn="r"/>
                      <a:r>
                        <a:rPr lang="da-DK" sz="1200"/>
                        <a:t>106</a:t>
                      </a:r>
                    </a:p>
                  </a:txBody>
                  <a:tcPr/>
                </a:tc>
                <a:extLst>
                  <a:ext uri="{0D108BD9-81ED-4DB2-BD59-A6C34878D82A}">
                    <a16:rowId xmlns:a16="http://schemas.microsoft.com/office/drawing/2014/main" val="2960026434"/>
                  </a:ext>
                </a:extLst>
              </a:tr>
              <a:tr h="425217">
                <a:tc>
                  <a:txBody>
                    <a:bodyPr/>
                    <a:lstStyle/>
                    <a:p>
                      <a:r>
                        <a:rPr lang="da-DK" sz="1100"/>
                        <a:t>4</a:t>
                      </a:r>
                    </a:p>
                  </a:txBody>
                  <a:tcPr/>
                </a:tc>
                <a:tc>
                  <a:txBody>
                    <a:bodyPr/>
                    <a:lstStyle/>
                    <a:p>
                      <a:r>
                        <a:rPr lang="da-DK" sz="1200"/>
                        <a:t>Acetylsalicylsyre 75 mg x 1</a:t>
                      </a:r>
                    </a:p>
                  </a:txBody>
                  <a:tcPr/>
                </a:tc>
                <a:tc>
                  <a:txBody>
                    <a:bodyPr/>
                    <a:lstStyle/>
                    <a:p>
                      <a:pPr algn="r"/>
                      <a:r>
                        <a:rPr lang="da-DK" sz="1200"/>
                        <a:t>47</a:t>
                      </a:r>
                    </a:p>
                  </a:txBody>
                  <a:tcPr/>
                </a:tc>
                <a:extLst>
                  <a:ext uri="{0D108BD9-81ED-4DB2-BD59-A6C34878D82A}">
                    <a16:rowId xmlns:a16="http://schemas.microsoft.com/office/drawing/2014/main" val="4088994542"/>
                  </a:ext>
                </a:extLst>
              </a:tr>
              <a:tr h="317897">
                <a:tc>
                  <a:txBody>
                    <a:bodyPr/>
                    <a:lstStyle/>
                    <a:p>
                      <a:r>
                        <a:rPr lang="da-DK" sz="1100"/>
                        <a:t>5</a:t>
                      </a:r>
                    </a:p>
                  </a:txBody>
                  <a:tcPr/>
                </a:tc>
                <a:tc>
                  <a:txBody>
                    <a:bodyPr/>
                    <a:lstStyle/>
                    <a:p>
                      <a:r>
                        <a:rPr lang="da-DK" sz="1200" err="1"/>
                        <a:t>Pamol</a:t>
                      </a:r>
                      <a:r>
                        <a:rPr lang="da-DK" sz="1200"/>
                        <a:t> 1 gram x 3</a:t>
                      </a:r>
                    </a:p>
                  </a:txBody>
                  <a:tcPr/>
                </a:tc>
                <a:tc>
                  <a:txBody>
                    <a:bodyPr/>
                    <a:lstStyle/>
                    <a:p>
                      <a:pPr algn="r"/>
                      <a:r>
                        <a:rPr lang="da-DK" sz="1200"/>
                        <a:t>172</a:t>
                      </a:r>
                    </a:p>
                  </a:txBody>
                  <a:tcPr/>
                </a:tc>
                <a:extLst>
                  <a:ext uri="{0D108BD9-81ED-4DB2-BD59-A6C34878D82A}">
                    <a16:rowId xmlns:a16="http://schemas.microsoft.com/office/drawing/2014/main" val="3785615878"/>
                  </a:ext>
                </a:extLst>
              </a:tr>
              <a:tr h="425217">
                <a:tc>
                  <a:txBody>
                    <a:bodyPr/>
                    <a:lstStyle/>
                    <a:p>
                      <a:endParaRPr lang="da-DK" sz="1100"/>
                    </a:p>
                  </a:txBody>
                  <a:tcPr/>
                </a:tc>
                <a:tc>
                  <a:txBody>
                    <a:bodyPr/>
                    <a:lstStyle/>
                    <a:p>
                      <a:r>
                        <a:rPr lang="da-DK" sz="1200" b="1"/>
                        <a:t>Total årlig medicinudgift</a:t>
                      </a:r>
                    </a:p>
                  </a:txBody>
                  <a:tcPr/>
                </a:tc>
                <a:tc>
                  <a:txBody>
                    <a:bodyPr/>
                    <a:lstStyle/>
                    <a:p>
                      <a:pPr algn="r"/>
                      <a:r>
                        <a:rPr lang="da-DK" sz="1200" b="1"/>
                        <a:t>5.822</a:t>
                      </a:r>
                    </a:p>
                  </a:txBody>
                  <a:tcPr/>
                </a:tc>
                <a:extLst>
                  <a:ext uri="{0D108BD9-81ED-4DB2-BD59-A6C34878D82A}">
                    <a16:rowId xmlns:a16="http://schemas.microsoft.com/office/drawing/2014/main" val="1305843463"/>
                  </a:ext>
                </a:extLst>
              </a:tr>
            </a:tbl>
          </a:graphicData>
        </a:graphic>
      </p:graphicFrame>
      <p:graphicFrame>
        <p:nvGraphicFramePr>
          <p:cNvPr id="20" name="Tabel 4">
            <a:extLst>
              <a:ext uri="{FF2B5EF4-FFF2-40B4-BE49-F238E27FC236}">
                <a16:creationId xmlns:a16="http://schemas.microsoft.com/office/drawing/2014/main" id="{0123D4C0-945F-028F-D248-0E1E09B53991}"/>
              </a:ext>
            </a:extLst>
          </p:cNvPr>
          <p:cNvGraphicFramePr>
            <a:graphicFrameLocks noGrp="1"/>
          </p:cNvGraphicFramePr>
          <p:nvPr/>
        </p:nvGraphicFramePr>
        <p:xfrm>
          <a:off x="542058" y="4434139"/>
          <a:ext cx="3035246" cy="792480"/>
        </p:xfrm>
        <a:graphic>
          <a:graphicData uri="http://schemas.openxmlformats.org/drawingml/2006/table">
            <a:tbl>
              <a:tblPr firstRow="1" bandRow="1">
                <a:tableStyleId>{5C22544A-7EE6-4342-B048-85BDC9FD1C3A}</a:tableStyleId>
              </a:tblPr>
              <a:tblGrid>
                <a:gridCol w="1069674">
                  <a:extLst>
                    <a:ext uri="{9D8B030D-6E8A-4147-A177-3AD203B41FA5}">
                      <a16:colId xmlns:a16="http://schemas.microsoft.com/office/drawing/2014/main" val="2454919024"/>
                    </a:ext>
                  </a:extLst>
                </a:gridCol>
                <a:gridCol w="1965572">
                  <a:extLst>
                    <a:ext uri="{9D8B030D-6E8A-4147-A177-3AD203B41FA5}">
                      <a16:colId xmlns:a16="http://schemas.microsoft.com/office/drawing/2014/main" val="1727059172"/>
                    </a:ext>
                  </a:extLst>
                </a:gridCol>
              </a:tblGrid>
              <a:tr h="211514">
                <a:tc gridSpan="2">
                  <a:txBody>
                    <a:bodyPr/>
                    <a:lstStyle/>
                    <a:p>
                      <a:pPr algn="ctr"/>
                      <a:r>
                        <a:rPr lang="da-DK" sz="1000"/>
                        <a:t>Egenbetaling for dosisdispenseret medicin</a:t>
                      </a:r>
                    </a:p>
                  </a:txBody>
                  <a:tcPr/>
                </a:tc>
                <a:tc hMerge="1">
                  <a:txBody>
                    <a:bodyPr/>
                    <a:lstStyle/>
                    <a:p>
                      <a:r>
                        <a:rPr lang="da-DK"/>
                        <a:t>Årsudgift til medicin før statsligt tilskud</a:t>
                      </a:r>
                    </a:p>
                  </a:txBody>
                  <a:tcPr/>
                </a:tc>
                <a:extLst>
                  <a:ext uri="{0D108BD9-81ED-4DB2-BD59-A6C34878D82A}">
                    <a16:rowId xmlns:a16="http://schemas.microsoft.com/office/drawing/2014/main" val="1493385513"/>
                  </a:ext>
                </a:extLst>
              </a:tr>
              <a:tr h="216821">
                <a:tc>
                  <a:txBody>
                    <a:bodyPr/>
                    <a:lstStyle/>
                    <a:p>
                      <a:r>
                        <a:rPr lang="da-DK" sz="1200"/>
                        <a:t>pr. dag</a:t>
                      </a:r>
                    </a:p>
                  </a:txBody>
                  <a:tcPr/>
                </a:tc>
                <a:tc>
                  <a:txBody>
                    <a:bodyPr/>
                    <a:lstStyle/>
                    <a:p>
                      <a:r>
                        <a:rPr lang="da-DK" sz="1200"/>
                        <a:t>0,86 kroner</a:t>
                      </a:r>
                    </a:p>
                  </a:txBody>
                  <a:tcPr/>
                </a:tc>
                <a:extLst>
                  <a:ext uri="{0D108BD9-81ED-4DB2-BD59-A6C34878D82A}">
                    <a16:rowId xmlns:a16="http://schemas.microsoft.com/office/drawing/2014/main" val="698996284"/>
                  </a:ext>
                </a:extLst>
              </a:tr>
              <a:tr h="216821">
                <a:tc>
                  <a:txBody>
                    <a:bodyPr/>
                    <a:lstStyle/>
                    <a:p>
                      <a:r>
                        <a:rPr lang="da-DK" sz="1200" b="1"/>
                        <a:t>pr. år</a:t>
                      </a:r>
                    </a:p>
                  </a:txBody>
                  <a:tcPr/>
                </a:tc>
                <a:tc>
                  <a:txBody>
                    <a:bodyPr/>
                    <a:lstStyle/>
                    <a:p>
                      <a:r>
                        <a:rPr lang="da-DK" sz="1200" b="1"/>
                        <a:t>312,54 kroner</a:t>
                      </a:r>
                    </a:p>
                  </a:txBody>
                  <a:tcPr/>
                </a:tc>
                <a:extLst>
                  <a:ext uri="{0D108BD9-81ED-4DB2-BD59-A6C34878D82A}">
                    <a16:rowId xmlns:a16="http://schemas.microsoft.com/office/drawing/2014/main" val="2960026434"/>
                  </a:ext>
                </a:extLst>
              </a:tr>
            </a:tbl>
          </a:graphicData>
        </a:graphic>
      </p:graphicFrame>
      <p:graphicFrame>
        <p:nvGraphicFramePr>
          <p:cNvPr id="21" name="Tabel 4">
            <a:extLst>
              <a:ext uri="{FF2B5EF4-FFF2-40B4-BE49-F238E27FC236}">
                <a16:creationId xmlns:a16="http://schemas.microsoft.com/office/drawing/2014/main" id="{69517431-26A3-B393-4EED-01E9AB2A39EC}"/>
              </a:ext>
            </a:extLst>
          </p:cNvPr>
          <p:cNvGraphicFramePr>
            <a:graphicFrameLocks noGrp="1"/>
          </p:cNvGraphicFramePr>
          <p:nvPr/>
        </p:nvGraphicFramePr>
        <p:xfrm>
          <a:off x="4596980" y="1799418"/>
          <a:ext cx="3065005" cy="2529840"/>
        </p:xfrm>
        <a:graphic>
          <a:graphicData uri="http://schemas.openxmlformats.org/drawingml/2006/table">
            <a:tbl>
              <a:tblPr firstRow="1" bandRow="1">
                <a:tableStyleId>{21E4AEA4-8DFA-4A89-87EB-49C32662AFE0}</a:tableStyleId>
              </a:tblPr>
              <a:tblGrid>
                <a:gridCol w="267061">
                  <a:extLst>
                    <a:ext uri="{9D8B030D-6E8A-4147-A177-3AD203B41FA5}">
                      <a16:colId xmlns:a16="http://schemas.microsoft.com/office/drawing/2014/main" val="755829292"/>
                    </a:ext>
                  </a:extLst>
                </a:gridCol>
                <a:gridCol w="1689159">
                  <a:extLst>
                    <a:ext uri="{9D8B030D-6E8A-4147-A177-3AD203B41FA5}">
                      <a16:colId xmlns:a16="http://schemas.microsoft.com/office/drawing/2014/main" val="2454919024"/>
                    </a:ext>
                  </a:extLst>
                </a:gridCol>
                <a:gridCol w="1108785">
                  <a:extLst>
                    <a:ext uri="{9D8B030D-6E8A-4147-A177-3AD203B41FA5}">
                      <a16:colId xmlns:a16="http://schemas.microsoft.com/office/drawing/2014/main" val="1727059172"/>
                    </a:ext>
                  </a:extLst>
                </a:gridCol>
              </a:tblGrid>
              <a:tr h="347434">
                <a:tc>
                  <a:txBody>
                    <a:bodyPr/>
                    <a:lstStyle/>
                    <a:p>
                      <a:r>
                        <a:rPr lang="da-DK" sz="900"/>
                        <a:t>#</a:t>
                      </a:r>
                    </a:p>
                  </a:txBody>
                  <a:tcPr/>
                </a:tc>
                <a:tc>
                  <a:txBody>
                    <a:bodyPr/>
                    <a:lstStyle/>
                    <a:p>
                      <a:r>
                        <a:rPr lang="da-DK" sz="900"/>
                        <a:t>Præparat</a:t>
                      </a:r>
                    </a:p>
                  </a:txBody>
                  <a:tcPr/>
                </a:tc>
                <a:tc>
                  <a:txBody>
                    <a:bodyPr/>
                    <a:lstStyle/>
                    <a:p>
                      <a:pPr algn="ctr"/>
                      <a:r>
                        <a:rPr lang="da-DK" sz="900"/>
                        <a:t>Årsudgift til medicin før tilskud</a:t>
                      </a:r>
                    </a:p>
                  </a:txBody>
                  <a:tcPr/>
                </a:tc>
                <a:extLst>
                  <a:ext uri="{0D108BD9-81ED-4DB2-BD59-A6C34878D82A}">
                    <a16:rowId xmlns:a16="http://schemas.microsoft.com/office/drawing/2014/main" val="1493385513"/>
                  </a:ext>
                </a:extLst>
              </a:tr>
              <a:tr h="426720">
                <a:tc>
                  <a:txBody>
                    <a:bodyPr/>
                    <a:lstStyle/>
                    <a:p>
                      <a:r>
                        <a:rPr lang="da-DK" sz="1100"/>
                        <a:t>1</a:t>
                      </a:r>
                    </a:p>
                  </a:txBody>
                  <a:tcPr/>
                </a:tc>
                <a:tc>
                  <a:txBody>
                    <a:bodyPr/>
                    <a:lstStyle/>
                    <a:p>
                      <a:r>
                        <a:rPr lang="da-DK" sz="1200" err="1"/>
                        <a:t>Corodil</a:t>
                      </a:r>
                      <a:r>
                        <a:rPr lang="da-DK" sz="1200"/>
                        <a:t> 20 mg x 1</a:t>
                      </a:r>
                    </a:p>
                  </a:txBody>
                  <a:tcPr/>
                </a:tc>
                <a:tc>
                  <a:txBody>
                    <a:bodyPr/>
                    <a:lstStyle/>
                    <a:p>
                      <a:pPr algn="r"/>
                      <a:r>
                        <a:rPr lang="da-DK" sz="1200"/>
                        <a:t>161</a:t>
                      </a:r>
                    </a:p>
                  </a:txBody>
                  <a:tcPr/>
                </a:tc>
                <a:extLst>
                  <a:ext uri="{0D108BD9-81ED-4DB2-BD59-A6C34878D82A}">
                    <a16:rowId xmlns:a16="http://schemas.microsoft.com/office/drawing/2014/main" val="698996284"/>
                  </a:ext>
                </a:extLst>
              </a:tr>
              <a:tr h="426720">
                <a:tc>
                  <a:txBody>
                    <a:bodyPr/>
                    <a:lstStyle/>
                    <a:p>
                      <a:r>
                        <a:rPr lang="da-DK" sz="1100"/>
                        <a:t>2</a:t>
                      </a:r>
                    </a:p>
                  </a:txBody>
                  <a:tcPr/>
                </a:tc>
                <a:tc>
                  <a:txBody>
                    <a:bodyPr/>
                    <a:lstStyle/>
                    <a:p>
                      <a:r>
                        <a:rPr lang="da-DK" sz="1200" err="1"/>
                        <a:t>Atorvastatin</a:t>
                      </a:r>
                      <a:r>
                        <a:rPr lang="da-DK" sz="1200"/>
                        <a:t> 10 mg x 1</a:t>
                      </a:r>
                    </a:p>
                  </a:txBody>
                  <a:tcPr/>
                </a:tc>
                <a:tc>
                  <a:txBody>
                    <a:bodyPr/>
                    <a:lstStyle/>
                    <a:p>
                      <a:pPr algn="r"/>
                      <a:r>
                        <a:rPr lang="da-DK" sz="1200"/>
                        <a:t>106</a:t>
                      </a:r>
                    </a:p>
                  </a:txBody>
                  <a:tcPr/>
                </a:tc>
                <a:extLst>
                  <a:ext uri="{0D108BD9-81ED-4DB2-BD59-A6C34878D82A}">
                    <a16:rowId xmlns:a16="http://schemas.microsoft.com/office/drawing/2014/main" val="3407914158"/>
                  </a:ext>
                </a:extLst>
              </a:tr>
              <a:tr h="426720">
                <a:tc>
                  <a:txBody>
                    <a:bodyPr/>
                    <a:lstStyle/>
                    <a:p>
                      <a:r>
                        <a:rPr lang="da-DK" sz="1100"/>
                        <a:t>3</a:t>
                      </a:r>
                    </a:p>
                  </a:txBody>
                  <a:tcPr/>
                </a:tc>
                <a:tc>
                  <a:txBody>
                    <a:bodyPr/>
                    <a:lstStyle/>
                    <a:p>
                      <a:r>
                        <a:rPr lang="da-DK" sz="1200" err="1"/>
                        <a:t>Allopurinol</a:t>
                      </a:r>
                      <a:r>
                        <a:rPr lang="da-DK" sz="1200"/>
                        <a:t> 400 mg x 1</a:t>
                      </a:r>
                    </a:p>
                  </a:txBody>
                  <a:tcPr/>
                </a:tc>
                <a:tc>
                  <a:txBody>
                    <a:bodyPr/>
                    <a:lstStyle/>
                    <a:p>
                      <a:pPr algn="r"/>
                      <a:r>
                        <a:rPr lang="da-DK" sz="1200"/>
                        <a:t>161</a:t>
                      </a:r>
                    </a:p>
                  </a:txBody>
                  <a:tcPr/>
                </a:tc>
                <a:extLst>
                  <a:ext uri="{0D108BD9-81ED-4DB2-BD59-A6C34878D82A}">
                    <a16:rowId xmlns:a16="http://schemas.microsoft.com/office/drawing/2014/main" val="2960026434"/>
                  </a:ext>
                </a:extLst>
              </a:tr>
              <a:tr h="426720">
                <a:tc>
                  <a:txBody>
                    <a:bodyPr/>
                    <a:lstStyle/>
                    <a:p>
                      <a:r>
                        <a:rPr lang="da-DK" sz="1100"/>
                        <a:t>4</a:t>
                      </a:r>
                    </a:p>
                  </a:txBody>
                  <a:tcPr/>
                </a:tc>
                <a:tc>
                  <a:txBody>
                    <a:bodyPr/>
                    <a:lstStyle/>
                    <a:p>
                      <a:r>
                        <a:rPr lang="da-DK" sz="1200" err="1"/>
                        <a:t>Xaralto</a:t>
                      </a:r>
                      <a:r>
                        <a:rPr lang="da-DK" sz="1200"/>
                        <a:t> 20 mg x 1</a:t>
                      </a:r>
                    </a:p>
                  </a:txBody>
                  <a:tcPr/>
                </a:tc>
                <a:tc>
                  <a:txBody>
                    <a:bodyPr/>
                    <a:lstStyle/>
                    <a:p>
                      <a:pPr algn="r"/>
                      <a:r>
                        <a:rPr lang="da-DK" sz="1200"/>
                        <a:t>7.862</a:t>
                      </a:r>
                    </a:p>
                  </a:txBody>
                  <a:tcPr/>
                </a:tc>
                <a:extLst>
                  <a:ext uri="{0D108BD9-81ED-4DB2-BD59-A6C34878D82A}">
                    <a16:rowId xmlns:a16="http://schemas.microsoft.com/office/drawing/2014/main" val="4088994542"/>
                  </a:ext>
                </a:extLst>
              </a:tr>
              <a:tr h="426720">
                <a:tc>
                  <a:txBody>
                    <a:bodyPr/>
                    <a:lstStyle/>
                    <a:p>
                      <a:endParaRPr lang="da-DK" sz="1100"/>
                    </a:p>
                  </a:txBody>
                  <a:tcPr/>
                </a:tc>
                <a:tc>
                  <a:txBody>
                    <a:bodyPr/>
                    <a:lstStyle/>
                    <a:p>
                      <a:r>
                        <a:rPr lang="da-DK" sz="1200" b="1"/>
                        <a:t>Total årlig medicinudgift</a:t>
                      </a:r>
                    </a:p>
                  </a:txBody>
                  <a:tcPr/>
                </a:tc>
                <a:tc>
                  <a:txBody>
                    <a:bodyPr/>
                    <a:lstStyle/>
                    <a:p>
                      <a:pPr algn="r"/>
                      <a:r>
                        <a:rPr lang="da-DK" sz="1400" b="1"/>
                        <a:t>8.289</a:t>
                      </a:r>
                    </a:p>
                  </a:txBody>
                  <a:tcPr/>
                </a:tc>
                <a:extLst>
                  <a:ext uri="{0D108BD9-81ED-4DB2-BD59-A6C34878D82A}">
                    <a16:rowId xmlns:a16="http://schemas.microsoft.com/office/drawing/2014/main" val="1305843463"/>
                  </a:ext>
                </a:extLst>
              </a:tr>
            </a:tbl>
          </a:graphicData>
        </a:graphic>
      </p:graphicFrame>
      <p:graphicFrame>
        <p:nvGraphicFramePr>
          <p:cNvPr id="22" name="Tabel 4">
            <a:extLst>
              <a:ext uri="{FF2B5EF4-FFF2-40B4-BE49-F238E27FC236}">
                <a16:creationId xmlns:a16="http://schemas.microsoft.com/office/drawing/2014/main" id="{1CC845C5-FE96-5AAE-CACF-3AEA124191EE}"/>
              </a:ext>
            </a:extLst>
          </p:cNvPr>
          <p:cNvGraphicFramePr>
            <a:graphicFrameLocks noGrp="1"/>
          </p:cNvGraphicFramePr>
          <p:nvPr/>
        </p:nvGraphicFramePr>
        <p:xfrm>
          <a:off x="4596268" y="4403659"/>
          <a:ext cx="3065003" cy="860500"/>
        </p:xfrm>
        <a:graphic>
          <a:graphicData uri="http://schemas.openxmlformats.org/drawingml/2006/table">
            <a:tbl>
              <a:tblPr firstRow="1" bandRow="1">
                <a:tableStyleId>{21E4AEA4-8DFA-4A89-87EB-49C32662AFE0}</a:tableStyleId>
              </a:tblPr>
              <a:tblGrid>
                <a:gridCol w="1080160">
                  <a:extLst>
                    <a:ext uri="{9D8B030D-6E8A-4147-A177-3AD203B41FA5}">
                      <a16:colId xmlns:a16="http://schemas.microsoft.com/office/drawing/2014/main" val="2454919024"/>
                    </a:ext>
                  </a:extLst>
                </a:gridCol>
                <a:gridCol w="1984843">
                  <a:extLst>
                    <a:ext uri="{9D8B030D-6E8A-4147-A177-3AD203B41FA5}">
                      <a16:colId xmlns:a16="http://schemas.microsoft.com/office/drawing/2014/main" val="1727059172"/>
                    </a:ext>
                  </a:extLst>
                </a:gridCol>
              </a:tblGrid>
              <a:tr h="311860">
                <a:tc gridSpan="2">
                  <a:txBody>
                    <a:bodyPr/>
                    <a:lstStyle/>
                    <a:p>
                      <a:pPr algn="ctr"/>
                      <a:r>
                        <a:rPr lang="da-DK" sz="1000"/>
                        <a:t>Egenbetaling for dosisdispenseret medicin</a:t>
                      </a:r>
                    </a:p>
                  </a:txBody>
                  <a:tcPr/>
                </a:tc>
                <a:tc hMerge="1">
                  <a:txBody>
                    <a:bodyPr/>
                    <a:lstStyle/>
                    <a:p>
                      <a:r>
                        <a:rPr lang="da-DK"/>
                        <a:t>Årsudgift til medicin før statsligt tilskud</a:t>
                      </a:r>
                    </a:p>
                  </a:txBody>
                  <a:tcPr/>
                </a:tc>
                <a:extLst>
                  <a:ext uri="{0D108BD9-81ED-4DB2-BD59-A6C34878D82A}">
                    <a16:rowId xmlns:a16="http://schemas.microsoft.com/office/drawing/2014/main" val="1493385513"/>
                  </a:ext>
                </a:extLst>
              </a:tr>
              <a:tr h="231454">
                <a:tc>
                  <a:txBody>
                    <a:bodyPr/>
                    <a:lstStyle/>
                    <a:p>
                      <a:r>
                        <a:rPr lang="da-DK" sz="1200"/>
                        <a:t>pr. dag</a:t>
                      </a:r>
                    </a:p>
                  </a:txBody>
                  <a:tcPr/>
                </a:tc>
                <a:tc>
                  <a:txBody>
                    <a:bodyPr/>
                    <a:lstStyle/>
                    <a:p>
                      <a:r>
                        <a:rPr lang="da-DK" sz="1200"/>
                        <a:t>0,72 kroner</a:t>
                      </a:r>
                    </a:p>
                  </a:txBody>
                  <a:tcPr/>
                </a:tc>
                <a:extLst>
                  <a:ext uri="{0D108BD9-81ED-4DB2-BD59-A6C34878D82A}">
                    <a16:rowId xmlns:a16="http://schemas.microsoft.com/office/drawing/2014/main" val="698996284"/>
                  </a:ext>
                </a:extLst>
              </a:tr>
              <a:tr h="231454">
                <a:tc>
                  <a:txBody>
                    <a:bodyPr/>
                    <a:lstStyle/>
                    <a:p>
                      <a:r>
                        <a:rPr lang="da-DK" sz="1200" b="1"/>
                        <a:t>pr. år</a:t>
                      </a:r>
                    </a:p>
                  </a:txBody>
                  <a:tcPr/>
                </a:tc>
                <a:tc>
                  <a:txBody>
                    <a:bodyPr/>
                    <a:lstStyle/>
                    <a:p>
                      <a:r>
                        <a:rPr lang="da-DK" sz="1200" b="1"/>
                        <a:t>261,12 kroner</a:t>
                      </a:r>
                    </a:p>
                  </a:txBody>
                  <a:tcPr/>
                </a:tc>
                <a:extLst>
                  <a:ext uri="{0D108BD9-81ED-4DB2-BD59-A6C34878D82A}">
                    <a16:rowId xmlns:a16="http://schemas.microsoft.com/office/drawing/2014/main" val="2960026434"/>
                  </a:ext>
                </a:extLst>
              </a:tr>
            </a:tbl>
          </a:graphicData>
        </a:graphic>
      </p:graphicFrame>
      <p:graphicFrame>
        <p:nvGraphicFramePr>
          <p:cNvPr id="23" name="Tabel 4">
            <a:extLst>
              <a:ext uri="{FF2B5EF4-FFF2-40B4-BE49-F238E27FC236}">
                <a16:creationId xmlns:a16="http://schemas.microsoft.com/office/drawing/2014/main" id="{83373FDE-B021-27B7-B53B-39A25FF15E98}"/>
              </a:ext>
            </a:extLst>
          </p:cNvPr>
          <p:cNvGraphicFramePr>
            <a:graphicFrameLocks noGrp="1"/>
          </p:cNvGraphicFramePr>
          <p:nvPr/>
        </p:nvGraphicFramePr>
        <p:xfrm>
          <a:off x="8755915" y="1796824"/>
          <a:ext cx="3064267" cy="2521642"/>
        </p:xfrm>
        <a:graphic>
          <a:graphicData uri="http://schemas.openxmlformats.org/drawingml/2006/table">
            <a:tbl>
              <a:tblPr firstRow="1" bandRow="1">
                <a:tableStyleId>{93296810-A885-4BE3-A3E7-6D5BEEA58F35}</a:tableStyleId>
              </a:tblPr>
              <a:tblGrid>
                <a:gridCol w="266996">
                  <a:extLst>
                    <a:ext uri="{9D8B030D-6E8A-4147-A177-3AD203B41FA5}">
                      <a16:colId xmlns:a16="http://schemas.microsoft.com/office/drawing/2014/main" val="755829292"/>
                    </a:ext>
                  </a:extLst>
                </a:gridCol>
                <a:gridCol w="1704724">
                  <a:extLst>
                    <a:ext uri="{9D8B030D-6E8A-4147-A177-3AD203B41FA5}">
                      <a16:colId xmlns:a16="http://schemas.microsoft.com/office/drawing/2014/main" val="2454919024"/>
                    </a:ext>
                  </a:extLst>
                </a:gridCol>
                <a:gridCol w="1092547">
                  <a:extLst>
                    <a:ext uri="{9D8B030D-6E8A-4147-A177-3AD203B41FA5}">
                      <a16:colId xmlns:a16="http://schemas.microsoft.com/office/drawing/2014/main" val="1727059172"/>
                    </a:ext>
                  </a:extLst>
                </a:gridCol>
              </a:tblGrid>
              <a:tr h="369906">
                <a:tc>
                  <a:txBody>
                    <a:bodyPr/>
                    <a:lstStyle/>
                    <a:p>
                      <a:r>
                        <a:rPr lang="da-DK" sz="900"/>
                        <a:t>#</a:t>
                      </a:r>
                    </a:p>
                  </a:txBody>
                  <a:tcPr/>
                </a:tc>
                <a:tc>
                  <a:txBody>
                    <a:bodyPr/>
                    <a:lstStyle/>
                    <a:p>
                      <a:r>
                        <a:rPr lang="da-DK" sz="900"/>
                        <a:t>Præparat</a:t>
                      </a:r>
                    </a:p>
                  </a:txBody>
                  <a:tcPr/>
                </a:tc>
                <a:tc>
                  <a:txBody>
                    <a:bodyPr/>
                    <a:lstStyle/>
                    <a:p>
                      <a:pPr algn="ctr"/>
                      <a:r>
                        <a:rPr lang="da-DK" sz="900"/>
                        <a:t>Årsudgift til medicin før tilskud</a:t>
                      </a:r>
                    </a:p>
                  </a:txBody>
                  <a:tcPr/>
                </a:tc>
                <a:extLst>
                  <a:ext uri="{0D108BD9-81ED-4DB2-BD59-A6C34878D82A}">
                    <a16:rowId xmlns:a16="http://schemas.microsoft.com/office/drawing/2014/main" val="1493385513"/>
                  </a:ext>
                </a:extLst>
              </a:tr>
              <a:tr h="537934">
                <a:tc>
                  <a:txBody>
                    <a:bodyPr/>
                    <a:lstStyle/>
                    <a:p>
                      <a:r>
                        <a:rPr lang="da-DK" sz="1100"/>
                        <a:t>1</a:t>
                      </a:r>
                    </a:p>
                  </a:txBody>
                  <a:tcPr/>
                </a:tc>
                <a:tc>
                  <a:txBody>
                    <a:bodyPr/>
                    <a:lstStyle/>
                    <a:p>
                      <a:r>
                        <a:rPr lang="da-DK" sz="1200" err="1"/>
                        <a:t>Corodil</a:t>
                      </a:r>
                      <a:r>
                        <a:rPr lang="da-DK" sz="1200"/>
                        <a:t> 20 mg x 1</a:t>
                      </a:r>
                    </a:p>
                  </a:txBody>
                  <a:tcPr/>
                </a:tc>
                <a:tc>
                  <a:txBody>
                    <a:bodyPr/>
                    <a:lstStyle/>
                    <a:p>
                      <a:pPr algn="r"/>
                      <a:r>
                        <a:rPr lang="da-DK" sz="1200"/>
                        <a:t>161</a:t>
                      </a:r>
                    </a:p>
                  </a:txBody>
                  <a:tcPr/>
                </a:tc>
                <a:extLst>
                  <a:ext uri="{0D108BD9-81ED-4DB2-BD59-A6C34878D82A}">
                    <a16:rowId xmlns:a16="http://schemas.microsoft.com/office/drawing/2014/main" val="698996284"/>
                  </a:ext>
                </a:extLst>
              </a:tr>
              <a:tr h="537934">
                <a:tc>
                  <a:txBody>
                    <a:bodyPr/>
                    <a:lstStyle/>
                    <a:p>
                      <a:r>
                        <a:rPr lang="da-DK" sz="1100"/>
                        <a:t>2</a:t>
                      </a:r>
                    </a:p>
                  </a:txBody>
                  <a:tcPr/>
                </a:tc>
                <a:tc>
                  <a:txBody>
                    <a:bodyPr/>
                    <a:lstStyle/>
                    <a:p>
                      <a:r>
                        <a:rPr lang="da-DK" sz="1200"/>
                        <a:t>Atorvastatin 10 mg x 1</a:t>
                      </a:r>
                    </a:p>
                  </a:txBody>
                  <a:tcPr/>
                </a:tc>
                <a:tc>
                  <a:txBody>
                    <a:bodyPr/>
                    <a:lstStyle/>
                    <a:p>
                      <a:pPr algn="r"/>
                      <a:r>
                        <a:rPr lang="da-DK" sz="1200"/>
                        <a:t>106</a:t>
                      </a:r>
                    </a:p>
                  </a:txBody>
                  <a:tcPr/>
                </a:tc>
                <a:extLst>
                  <a:ext uri="{0D108BD9-81ED-4DB2-BD59-A6C34878D82A}">
                    <a16:rowId xmlns:a16="http://schemas.microsoft.com/office/drawing/2014/main" val="3407914158"/>
                  </a:ext>
                </a:extLst>
              </a:tr>
              <a:tr h="537934">
                <a:tc>
                  <a:txBody>
                    <a:bodyPr/>
                    <a:lstStyle/>
                    <a:p>
                      <a:r>
                        <a:rPr lang="da-DK" sz="1100"/>
                        <a:t>3</a:t>
                      </a:r>
                    </a:p>
                  </a:txBody>
                  <a:tcPr/>
                </a:tc>
                <a:tc>
                  <a:txBody>
                    <a:bodyPr/>
                    <a:lstStyle/>
                    <a:p>
                      <a:r>
                        <a:rPr lang="da-DK" sz="1200" err="1"/>
                        <a:t>Allopurinol</a:t>
                      </a:r>
                      <a:r>
                        <a:rPr lang="da-DK" sz="1200"/>
                        <a:t> 400 mg x 1</a:t>
                      </a:r>
                    </a:p>
                  </a:txBody>
                  <a:tcPr/>
                </a:tc>
                <a:tc>
                  <a:txBody>
                    <a:bodyPr/>
                    <a:lstStyle/>
                    <a:p>
                      <a:pPr algn="r"/>
                      <a:r>
                        <a:rPr lang="da-DK" sz="1200"/>
                        <a:t>161</a:t>
                      </a:r>
                    </a:p>
                  </a:txBody>
                  <a:tcPr/>
                </a:tc>
                <a:extLst>
                  <a:ext uri="{0D108BD9-81ED-4DB2-BD59-A6C34878D82A}">
                    <a16:rowId xmlns:a16="http://schemas.microsoft.com/office/drawing/2014/main" val="2960026434"/>
                  </a:ext>
                </a:extLst>
              </a:tr>
              <a:tr h="537934">
                <a:tc>
                  <a:txBody>
                    <a:bodyPr/>
                    <a:lstStyle/>
                    <a:p>
                      <a:endParaRPr lang="da-DK" sz="1100"/>
                    </a:p>
                  </a:txBody>
                  <a:tcPr/>
                </a:tc>
                <a:tc>
                  <a:txBody>
                    <a:bodyPr/>
                    <a:lstStyle/>
                    <a:p>
                      <a:r>
                        <a:rPr lang="da-DK" sz="1200" b="1"/>
                        <a:t>Total årlig medicinudgift</a:t>
                      </a:r>
                    </a:p>
                  </a:txBody>
                  <a:tcPr/>
                </a:tc>
                <a:tc>
                  <a:txBody>
                    <a:bodyPr/>
                    <a:lstStyle/>
                    <a:p>
                      <a:pPr algn="r"/>
                      <a:r>
                        <a:rPr lang="da-DK" sz="1200" b="1"/>
                        <a:t>427</a:t>
                      </a:r>
                    </a:p>
                  </a:txBody>
                  <a:tcPr/>
                </a:tc>
                <a:extLst>
                  <a:ext uri="{0D108BD9-81ED-4DB2-BD59-A6C34878D82A}">
                    <a16:rowId xmlns:a16="http://schemas.microsoft.com/office/drawing/2014/main" val="1305843463"/>
                  </a:ext>
                </a:extLst>
              </a:tr>
            </a:tbl>
          </a:graphicData>
        </a:graphic>
      </p:graphicFrame>
      <p:graphicFrame>
        <p:nvGraphicFramePr>
          <p:cNvPr id="24" name="Tabel 4">
            <a:extLst>
              <a:ext uri="{FF2B5EF4-FFF2-40B4-BE49-F238E27FC236}">
                <a16:creationId xmlns:a16="http://schemas.microsoft.com/office/drawing/2014/main" id="{1676D0BF-E668-4624-D087-1B758D899B2C}"/>
              </a:ext>
            </a:extLst>
          </p:cNvPr>
          <p:cNvGraphicFramePr>
            <a:graphicFrameLocks noGrp="1"/>
          </p:cNvGraphicFramePr>
          <p:nvPr/>
        </p:nvGraphicFramePr>
        <p:xfrm>
          <a:off x="8748256" y="4367069"/>
          <a:ext cx="3083319" cy="908910"/>
        </p:xfrm>
        <a:graphic>
          <a:graphicData uri="http://schemas.openxmlformats.org/drawingml/2006/table">
            <a:tbl>
              <a:tblPr firstRow="1" bandRow="1">
                <a:tableStyleId>{93296810-A885-4BE3-A3E7-6D5BEEA58F35}</a:tableStyleId>
              </a:tblPr>
              <a:tblGrid>
                <a:gridCol w="1086614">
                  <a:extLst>
                    <a:ext uri="{9D8B030D-6E8A-4147-A177-3AD203B41FA5}">
                      <a16:colId xmlns:a16="http://schemas.microsoft.com/office/drawing/2014/main" val="2454919024"/>
                    </a:ext>
                  </a:extLst>
                </a:gridCol>
                <a:gridCol w="1996705">
                  <a:extLst>
                    <a:ext uri="{9D8B030D-6E8A-4147-A177-3AD203B41FA5}">
                      <a16:colId xmlns:a16="http://schemas.microsoft.com/office/drawing/2014/main" val="1727059172"/>
                    </a:ext>
                  </a:extLst>
                </a:gridCol>
              </a:tblGrid>
              <a:tr h="360270">
                <a:tc gridSpan="2">
                  <a:txBody>
                    <a:bodyPr/>
                    <a:lstStyle/>
                    <a:p>
                      <a:pPr algn="ctr"/>
                      <a:r>
                        <a:rPr lang="da-DK" sz="1000"/>
                        <a:t>Egenbetaling for dosisdispenseret medicin</a:t>
                      </a:r>
                    </a:p>
                  </a:txBody>
                  <a:tcPr/>
                </a:tc>
                <a:tc hMerge="1">
                  <a:txBody>
                    <a:bodyPr/>
                    <a:lstStyle/>
                    <a:p>
                      <a:r>
                        <a:rPr lang="da-DK"/>
                        <a:t>Årsudgift til medicin før statsligt tilskud</a:t>
                      </a:r>
                    </a:p>
                  </a:txBody>
                  <a:tcPr/>
                </a:tc>
                <a:extLst>
                  <a:ext uri="{0D108BD9-81ED-4DB2-BD59-A6C34878D82A}">
                    <a16:rowId xmlns:a16="http://schemas.microsoft.com/office/drawing/2014/main" val="1493385513"/>
                  </a:ext>
                </a:extLst>
              </a:tr>
              <a:tr h="220063">
                <a:tc>
                  <a:txBody>
                    <a:bodyPr/>
                    <a:lstStyle/>
                    <a:p>
                      <a:r>
                        <a:rPr lang="da-DK" sz="1200"/>
                        <a:t>pr. dag</a:t>
                      </a:r>
                    </a:p>
                  </a:txBody>
                  <a:tcPr/>
                </a:tc>
                <a:tc>
                  <a:txBody>
                    <a:bodyPr/>
                    <a:lstStyle/>
                    <a:p>
                      <a:r>
                        <a:rPr lang="da-DK" sz="1200"/>
                        <a:t>3,69 kroner</a:t>
                      </a:r>
                    </a:p>
                  </a:txBody>
                  <a:tcPr/>
                </a:tc>
                <a:extLst>
                  <a:ext uri="{0D108BD9-81ED-4DB2-BD59-A6C34878D82A}">
                    <a16:rowId xmlns:a16="http://schemas.microsoft.com/office/drawing/2014/main" val="698996284"/>
                  </a:ext>
                </a:extLst>
              </a:tr>
              <a:tr h="220063">
                <a:tc>
                  <a:txBody>
                    <a:bodyPr/>
                    <a:lstStyle/>
                    <a:p>
                      <a:r>
                        <a:rPr lang="da-DK" sz="1200" b="1"/>
                        <a:t>pr. år</a:t>
                      </a:r>
                    </a:p>
                  </a:txBody>
                  <a:tcPr/>
                </a:tc>
                <a:tc>
                  <a:txBody>
                    <a:bodyPr/>
                    <a:lstStyle/>
                    <a:p>
                      <a:r>
                        <a:rPr lang="da-DK" sz="1200" b="1"/>
                        <a:t>1348,04 kroner</a:t>
                      </a:r>
                    </a:p>
                  </a:txBody>
                  <a:tcPr/>
                </a:tc>
                <a:extLst>
                  <a:ext uri="{0D108BD9-81ED-4DB2-BD59-A6C34878D82A}">
                    <a16:rowId xmlns:a16="http://schemas.microsoft.com/office/drawing/2014/main" val="2960026434"/>
                  </a:ext>
                </a:extLst>
              </a:tr>
            </a:tbl>
          </a:graphicData>
        </a:graphic>
      </p:graphicFrame>
      <p:sp>
        <p:nvSpPr>
          <p:cNvPr id="25" name="Tekstfelt 24">
            <a:extLst>
              <a:ext uri="{FF2B5EF4-FFF2-40B4-BE49-F238E27FC236}">
                <a16:creationId xmlns:a16="http://schemas.microsoft.com/office/drawing/2014/main" id="{02B23720-1F2C-E3B1-9823-F1A104A211F3}"/>
              </a:ext>
            </a:extLst>
          </p:cNvPr>
          <p:cNvSpPr txBox="1"/>
          <p:nvPr/>
        </p:nvSpPr>
        <p:spPr>
          <a:xfrm>
            <a:off x="497877" y="5286081"/>
            <a:ext cx="3165405" cy="1477328"/>
          </a:xfrm>
          <a:prstGeom prst="rect">
            <a:avLst/>
          </a:prstGeom>
          <a:noFill/>
        </p:spPr>
        <p:txBody>
          <a:bodyPr wrap="square" rtlCol="0">
            <a:spAutoFit/>
          </a:bodyPr>
          <a:lstStyle/>
          <a:p>
            <a:r>
              <a:rPr lang="da-DK" sz="1800" b="0" i="0" kern="1200">
                <a:solidFill>
                  <a:schemeClr val="dk1"/>
                </a:solidFill>
                <a:effectLst/>
                <a:latin typeface="+mn-lt"/>
                <a:ea typeface="+mn-ea"/>
                <a:cs typeface="+mn-cs"/>
              </a:rPr>
              <a:t>Det koster </a:t>
            </a:r>
            <a:r>
              <a:rPr lang="da-DK" sz="1800" b="1" i="0" kern="1200">
                <a:solidFill>
                  <a:schemeClr val="dk1"/>
                </a:solidFill>
                <a:effectLst/>
                <a:latin typeface="+mn-lt"/>
                <a:ea typeface="+mn-ea"/>
                <a:cs typeface="+mn-cs"/>
              </a:rPr>
              <a:t>312,54 kroner mere om året </a:t>
            </a:r>
            <a:r>
              <a:rPr lang="da-DK" sz="1800" b="0" i="0" kern="1200">
                <a:solidFill>
                  <a:schemeClr val="dk1"/>
                </a:solidFill>
                <a:effectLst/>
                <a:latin typeface="+mn-lt"/>
                <a:ea typeface="+mn-ea"/>
                <a:cs typeface="+mn-cs"/>
              </a:rPr>
              <a:t>at få ovenstående medicin dosispakket sammenlignet med alm. </a:t>
            </a:r>
            <a:r>
              <a:rPr lang="da-DK" sz="1800">
                <a:solidFill>
                  <a:schemeClr val="dk1"/>
                </a:solidFill>
              </a:rPr>
              <a:t>p</a:t>
            </a:r>
            <a:r>
              <a:rPr lang="da-DK" sz="1800" b="0" i="0" kern="1200">
                <a:solidFill>
                  <a:schemeClr val="dk1"/>
                </a:solidFill>
                <a:effectLst/>
                <a:latin typeface="+mn-lt"/>
                <a:ea typeface="+mn-ea"/>
                <a:cs typeface="+mn-cs"/>
              </a:rPr>
              <a:t>akket.</a:t>
            </a:r>
          </a:p>
          <a:p>
            <a:endParaRPr lang="da-DK"/>
          </a:p>
        </p:txBody>
      </p:sp>
      <p:sp>
        <p:nvSpPr>
          <p:cNvPr id="26" name="Tekstfelt 25">
            <a:extLst>
              <a:ext uri="{FF2B5EF4-FFF2-40B4-BE49-F238E27FC236}">
                <a16:creationId xmlns:a16="http://schemas.microsoft.com/office/drawing/2014/main" id="{EE991F86-1E5C-5955-F256-78F776B247BA}"/>
              </a:ext>
            </a:extLst>
          </p:cNvPr>
          <p:cNvSpPr txBox="1"/>
          <p:nvPr/>
        </p:nvSpPr>
        <p:spPr>
          <a:xfrm>
            <a:off x="4515886" y="5286081"/>
            <a:ext cx="3165408" cy="1477328"/>
          </a:xfrm>
          <a:prstGeom prst="rect">
            <a:avLst/>
          </a:prstGeom>
          <a:noFill/>
        </p:spPr>
        <p:txBody>
          <a:bodyPr wrap="square" rtlCol="0">
            <a:spAutoFit/>
          </a:bodyPr>
          <a:lstStyle/>
          <a:p>
            <a:r>
              <a:rPr lang="da-DK" sz="1800">
                <a:solidFill>
                  <a:schemeClr val="dk1"/>
                </a:solidFill>
              </a:rPr>
              <a:t>Det koster </a:t>
            </a:r>
            <a:r>
              <a:rPr lang="da-DK" sz="1800" b="1">
                <a:solidFill>
                  <a:schemeClr val="dk1"/>
                </a:solidFill>
              </a:rPr>
              <a:t>261,12 kroner mere om året </a:t>
            </a:r>
            <a:r>
              <a:rPr lang="da-DK" sz="1800">
                <a:solidFill>
                  <a:schemeClr val="dk1"/>
                </a:solidFill>
              </a:rPr>
              <a:t>at få ovenstående medicin dosispakket sammenlignet med alm. pakket.</a:t>
            </a:r>
          </a:p>
          <a:p>
            <a:endParaRPr lang="da-DK"/>
          </a:p>
        </p:txBody>
      </p:sp>
      <p:sp>
        <p:nvSpPr>
          <p:cNvPr id="28" name="Tekstfelt 27">
            <a:extLst>
              <a:ext uri="{FF2B5EF4-FFF2-40B4-BE49-F238E27FC236}">
                <a16:creationId xmlns:a16="http://schemas.microsoft.com/office/drawing/2014/main" id="{9DE4AC02-0E8A-0A1D-9F81-BCEDB93BD669}"/>
              </a:ext>
            </a:extLst>
          </p:cNvPr>
          <p:cNvSpPr txBox="1"/>
          <p:nvPr/>
        </p:nvSpPr>
        <p:spPr>
          <a:xfrm>
            <a:off x="8588275" y="5291009"/>
            <a:ext cx="3243301" cy="1477328"/>
          </a:xfrm>
          <a:prstGeom prst="rect">
            <a:avLst/>
          </a:prstGeom>
          <a:noFill/>
        </p:spPr>
        <p:txBody>
          <a:bodyPr wrap="square" rtlCol="0">
            <a:spAutoFit/>
          </a:bodyPr>
          <a:lstStyle/>
          <a:p>
            <a:r>
              <a:rPr lang="da-DK" sz="1800">
                <a:solidFill>
                  <a:schemeClr val="dk1"/>
                </a:solidFill>
              </a:rPr>
              <a:t>Det koster </a:t>
            </a:r>
            <a:r>
              <a:rPr lang="da-DK" b="1">
                <a:solidFill>
                  <a:schemeClr val="dk1"/>
                </a:solidFill>
              </a:rPr>
              <a:t>1.348,04</a:t>
            </a:r>
            <a:r>
              <a:rPr lang="da-DK" sz="1800" b="1">
                <a:solidFill>
                  <a:schemeClr val="dk1"/>
                </a:solidFill>
              </a:rPr>
              <a:t> kroner mere om året </a:t>
            </a:r>
            <a:r>
              <a:rPr lang="da-DK" sz="1800">
                <a:solidFill>
                  <a:schemeClr val="dk1"/>
                </a:solidFill>
              </a:rPr>
              <a:t>at få ovenstående medicin dosispakket sammenlignet med alm. pakket.</a:t>
            </a:r>
          </a:p>
          <a:p>
            <a:endParaRPr lang="da-DK"/>
          </a:p>
        </p:txBody>
      </p:sp>
      <p:cxnSp>
        <p:nvCxnSpPr>
          <p:cNvPr id="30" name="Lige forbindelse 29">
            <a:extLst>
              <a:ext uri="{FF2B5EF4-FFF2-40B4-BE49-F238E27FC236}">
                <a16:creationId xmlns:a16="http://schemas.microsoft.com/office/drawing/2014/main" id="{3D4C97EA-8189-695F-3A4F-4513CDE780D3}"/>
              </a:ext>
            </a:extLst>
          </p:cNvPr>
          <p:cNvCxnSpPr/>
          <p:nvPr/>
        </p:nvCxnSpPr>
        <p:spPr>
          <a:xfrm>
            <a:off x="0" y="1333500"/>
            <a:ext cx="12192000" cy="0"/>
          </a:xfrm>
          <a:prstGeom prst="line">
            <a:avLst/>
          </a:prstGeom>
          <a:ln w="12700">
            <a:solidFill>
              <a:srgbClr val="297A77"/>
            </a:solidFill>
          </a:ln>
        </p:spPr>
        <p:style>
          <a:lnRef idx="1">
            <a:schemeClr val="accent1"/>
          </a:lnRef>
          <a:fillRef idx="0">
            <a:schemeClr val="accent1"/>
          </a:fillRef>
          <a:effectRef idx="0">
            <a:schemeClr val="accent1"/>
          </a:effectRef>
          <a:fontRef idx="minor">
            <a:schemeClr val="tx1"/>
          </a:fontRef>
        </p:style>
      </p:cxnSp>
      <p:cxnSp>
        <p:nvCxnSpPr>
          <p:cNvPr id="34" name="Lige forbindelse 33">
            <a:extLst>
              <a:ext uri="{FF2B5EF4-FFF2-40B4-BE49-F238E27FC236}">
                <a16:creationId xmlns:a16="http://schemas.microsoft.com/office/drawing/2014/main" id="{4343F3D1-56E3-3247-2B1C-48D34F632252}"/>
              </a:ext>
            </a:extLst>
          </p:cNvPr>
          <p:cNvCxnSpPr/>
          <p:nvPr/>
        </p:nvCxnSpPr>
        <p:spPr>
          <a:xfrm>
            <a:off x="4015740" y="1333500"/>
            <a:ext cx="0" cy="5524500"/>
          </a:xfrm>
          <a:prstGeom prst="line">
            <a:avLst/>
          </a:prstGeom>
          <a:ln w="12700">
            <a:solidFill>
              <a:srgbClr val="297A77"/>
            </a:solidFill>
          </a:ln>
        </p:spPr>
        <p:style>
          <a:lnRef idx="1">
            <a:schemeClr val="accent1"/>
          </a:lnRef>
          <a:fillRef idx="0">
            <a:schemeClr val="accent1"/>
          </a:fillRef>
          <a:effectRef idx="0">
            <a:schemeClr val="accent1"/>
          </a:effectRef>
          <a:fontRef idx="minor">
            <a:schemeClr val="tx1"/>
          </a:fontRef>
        </p:style>
      </p:cxnSp>
      <p:cxnSp>
        <p:nvCxnSpPr>
          <p:cNvPr id="37" name="Lige forbindelse 36">
            <a:extLst>
              <a:ext uri="{FF2B5EF4-FFF2-40B4-BE49-F238E27FC236}">
                <a16:creationId xmlns:a16="http://schemas.microsoft.com/office/drawing/2014/main" id="{F774B520-4145-0689-04C5-F5DD82539B29}"/>
              </a:ext>
            </a:extLst>
          </p:cNvPr>
          <p:cNvCxnSpPr/>
          <p:nvPr/>
        </p:nvCxnSpPr>
        <p:spPr>
          <a:xfrm>
            <a:off x="8125130" y="1333500"/>
            <a:ext cx="0" cy="5524500"/>
          </a:xfrm>
          <a:prstGeom prst="line">
            <a:avLst/>
          </a:prstGeom>
          <a:ln w="12700">
            <a:solidFill>
              <a:srgbClr val="297A77"/>
            </a:solidFill>
          </a:ln>
        </p:spPr>
        <p:style>
          <a:lnRef idx="1">
            <a:schemeClr val="accent1"/>
          </a:lnRef>
          <a:fillRef idx="0">
            <a:schemeClr val="accent1"/>
          </a:fillRef>
          <a:effectRef idx="0">
            <a:schemeClr val="accent1"/>
          </a:effectRef>
          <a:fontRef idx="minor">
            <a:schemeClr val="tx1"/>
          </a:fontRef>
        </p:style>
      </p:cxnSp>
      <p:sp>
        <p:nvSpPr>
          <p:cNvPr id="38" name="Tekstfelt 37">
            <a:extLst>
              <a:ext uri="{FF2B5EF4-FFF2-40B4-BE49-F238E27FC236}">
                <a16:creationId xmlns:a16="http://schemas.microsoft.com/office/drawing/2014/main" id="{303D9D55-2D28-10F2-44CB-461EAEDD3A0E}"/>
              </a:ext>
            </a:extLst>
          </p:cNvPr>
          <p:cNvSpPr txBox="1"/>
          <p:nvPr/>
        </p:nvSpPr>
        <p:spPr>
          <a:xfrm>
            <a:off x="404038" y="1333500"/>
            <a:ext cx="2759098" cy="400110"/>
          </a:xfrm>
          <a:prstGeom prst="rect">
            <a:avLst/>
          </a:prstGeom>
          <a:noFill/>
        </p:spPr>
        <p:txBody>
          <a:bodyPr wrap="square" rtlCol="0">
            <a:spAutoFit/>
          </a:bodyPr>
          <a:lstStyle/>
          <a:p>
            <a:pPr algn="ctr"/>
            <a:r>
              <a:rPr lang="da-DK" sz="2000" b="1">
                <a:solidFill>
                  <a:srgbClr val="0070C0"/>
                </a:solidFill>
              </a:rPr>
              <a:t>Patient A</a:t>
            </a:r>
          </a:p>
        </p:txBody>
      </p:sp>
      <p:sp>
        <p:nvSpPr>
          <p:cNvPr id="39" name="Tekstfelt 38">
            <a:extLst>
              <a:ext uri="{FF2B5EF4-FFF2-40B4-BE49-F238E27FC236}">
                <a16:creationId xmlns:a16="http://schemas.microsoft.com/office/drawing/2014/main" id="{BD53FEC7-12AB-5FDB-8E22-C1AE9355F85A}"/>
              </a:ext>
            </a:extLst>
          </p:cNvPr>
          <p:cNvSpPr txBox="1"/>
          <p:nvPr/>
        </p:nvSpPr>
        <p:spPr>
          <a:xfrm>
            <a:off x="4661117" y="1348799"/>
            <a:ext cx="2759098" cy="400110"/>
          </a:xfrm>
          <a:prstGeom prst="rect">
            <a:avLst/>
          </a:prstGeom>
          <a:noFill/>
        </p:spPr>
        <p:txBody>
          <a:bodyPr wrap="square" rtlCol="0">
            <a:spAutoFit/>
          </a:bodyPr>
          <a:lstStyle/>
          <a:p>
            <a:pPr algn="ctr"/>
            <a:r>
              <a:rPr lang="da-DK" sz="2000" b="1">
                <a:solidFill>
                  <a:schemeClr val="accent2">
                    <a:lumMod val="75000"/>
                  </a:schemeClr>
                </a:solidFill>
              </a:rPr>
              <a:t>Patient B</a:t>
            </a:r>
          </a:p>
        </p:txBody>
      </p:sp>
      <p:sp>
        <p:nvSpPr>
          <p:cNvPr id="40" name="Tekstfelt 39">
            <a:extLst>
              <a:ext uri="{FF2B5EF4-FFF2-40B4-BE49-F238E27FC236}">
                <a16:creationId xmlns:a16="http://schemas.microsoft.com/office/drawing/2014/main" id="{703AAC7D-0052-7F93-7BBA-801EE928E792}"/>
              </a:ext>
            </a:extLst>
          </p:cNvPr>
          <p:cNvSpPr txBox="1"/>
          <p:nvPr/>
        </p:nvSpPr>
        <p:spPr>
          <a:xfrm>
            <a:off x="8770507" y="1316387"/>
            <a:ext cx="2759098" cy="400110"/>
          </a:xfrm>
          <a:prstGeom prst="rect">
            <a:avLst/>
          </a:prstGeom>
          <a:noFill/>
        </p:spPr>
        <p:txBody>
          <a:bodyPr wrap="square" rtlCol="0">
            <a:spAutoFit/>
          </a:bodyPr>
          <a:lstStyle/>
          <a:p>
            <a:pPr algn="ctr"/>
            <a:r>
              <a:rPr lang="da-DK" sz="2000" b="1">
                <a:solidFill>
                  <a:schemeClr val="accent6">
                    <a:lumMod val="75000"/>
                  </a:schemeClr>
                </a:solidFill>
              </a:rPr>
              <a:t>Patient C</a:t>
            </a:r>
          </a:p>
        </p:txBody>
      </p:sp>
      <p:sp>
        <p:nvSpPr>
          <p:cNvPr id="41" name="Tekstfelt 40">
            <a:extLst>
              <a:ext uri="{FF2B5EF4-FFF2-40B4-BE49-F238E27FC236}">
                <a16:creationId xmlns:a16="http://schemas.microsoft.com/office/drawing/2014/main" id="{E4089490-6903-67E6-F6D0-9D16D7F9B592}"/>
              </a:ext>
            </a:extLst>
          </p:cNvPr>
          <p:cNvSpPr txBox="1"/>
          <p:nvPr/>
        </p:nvSpPr>
        <p:spPr>
          <a:xfrm>
            <a:off x="7846317" y="175955"/>
            <a:ext cx="4152900" cy="1077218"/>
          </a:xfrm>
          <a:prstGeom prst="rect">
            <a:avLst/>
          </a:prstGeom>
          <a:solidFill>
            <a:srgbClr val="FFFF00"/>
          </a:solidFill>
          <a:ln w="57150">
            <a:solidFill>
              <a:srgbClr val="297A77"/>
            </a:solidFill>
          </a:ln>
        </p:spPr>
        <p:txBody>
          <a:bodyPr wrap="square" rtlCol="0">
            <a:spAutoFit/>
          </a:bodyPr>
          <a:lstStyle/>
          <a:p>
            <a:r>
              <a:rPr lang="da-DK" sz="1600" b="1"/>
              <a:t>Bemærk: </a:t>
            </a:r>
            <a:r>
              <a:rPr lang="da-DK" sz="1600"/>
              <a:t>At der </a:t>
            </a:r>
            <a:r>
              <a:rPr lang="da-DK" sz="1600" b="1" u="sng"/>
              <a:t>ikke</a:t>
            </a:r>
            <a:r>
              <a:rPr lang="da-DK" sz="1600"/>
              <a:t> er indregnet eventuelle kommunale helbredstillæg (85 %) eller dækning fra Sygeforsikring ”</a:t>
            </a:r>
            <a:r>
              <a:rPr lang="da-DK" sz="1600" err="1"/>
              <a:t>danmark</a:t>
            </a:r>
            <a:r>
              <a:rPr lang="da-DK" sz="1600"/>
              <a:t>” (50 % eller 100 % tilskud - alt afhængig af medlemskabstype). </a:t>
            </a:r>
            <a:endParaRPr lang="da-DK" sz="1600" b="1">
              <a:solidFill>
                <a:srgbClr val="297A77"/>
              </a:solidFill>
              <a:ea typeface="+mj-ea"/>
              <a:cs typeface="+mj-cs"/>
            </a:endParaRPr>
          </a:p>
        </p:txBody>
      </p:sp>
    </p:spTree>
    <p:extLst>
      <p:ext uri="{BB962C8B-B14F-4D97-AF65-F5344CB8AC3E}">
        <p14:creationId xmlns:p14="http://schemas.microsoft.com/office/powerpoint/2010/main" val="3591212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74569" y="89663"/>
            <a:ext cx="10515600" cy="1084296"/>
          </a:xfrm>
        </p:spPr>
        <p:txBody>
          <a:bodyPr>
            <a:normAutofit/>
          </a:bodyPr>
          <a:lstStyle/>
          <a:p>
            <a:r>
              <a:rPr lang="da-DK" b="1">
                <a:solidFill>
                  <a:srgbClr val="297A77"/>
                </a:solidFill>
                <a:latin typeface="+mn-lt"/>
              </a:rPr>
              <a:t>Prisberegner for dosisdispenseret medicin</a:t>
            </a:r>
          </a:p>
        </p:txBody>
      </p:sp>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31</a:t>
            </a:fld>
            <a:endParaRPr lang="da-DK" altLang="en-US">
              <a:solidFill>
                <a:schemeClr val="bg1"/>
              </a:solidFill>
            </a:endParaRPr>
          </a:p>
        </p:txBody>
      </p:sp>
      <p:pic>
        <p:nvPicPr>
          <p:cNvPr id="5" name="Billede 4">
            <a:extLst>
              <a:ext uri="{FF2B5EF4-FFF2-40B4-BE49-F238E27FC236}">
                <a16:creationId xmlns:a16="http://schemas.microsoft.com/office/drawing/2014/main" id="{46A0A26A-F4C7-5E09-B0A7-03BE01E83AE9}"/>
              </a:ext>
            </a:extLst>
          </p:cNvPr>
          <p:cNvPicPr>
            <a:picLocks noChangeAspect="1"/>
          </p:cNvPicPr>
          <p:nvPr/>
        </p:nvPicPr>
        <p:blipFill>
          <a:blip r:embed="rId3"/>
          <a:srcRect/>
          <a:stretch/>
        </p:blipFill>
        <p:spPr>
          <a:xfrm>
            <a:off x="2878740" y="2733469"/>
            <a:ext cx="4530060" cy="39163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kstfelt 2">
            <a:extLst>
              <a:ext uri="{FF2B5EF4-FFF2-40B4-BE49-F238E27FC236}">
                <a16:creationId xmlns:a16="http://schemas.microsoft.com/office/drawing/2014/main" id="{2D9C5230-9779-FE86-D3C6-74F5AEDFDEC9}"/>
              </a:ext>
            </a:extLst>
          </p:cNvPr>
          <p:cNvSpPr txBox="1"/>
          <p:nvPr/>
        </p:nvSpPr>
        <p:spPr>
          <a:xfrm>
            <a:off x="664033" y="1173959"/>
            <a:ext cx="8899427" cy="1557029"/>
          </a:xfrm>
          <a:prstGeom prst="rect">
            <a:avLst/>
          </a:prstGeom>
          <a:noFill/>
        </p:spPr>
        <p:txBody>
          <a:bodyPr wrap="square" rtlCol="0">
            <a:spAutoFit/>
          </a:bodyPr>
          <a:lstStyle/>
          <a:p>
            <a:pPr>
              <a:lnSpc>
                <a:spcPct val="107000"/>
              </a:lnSpc>
              <a:spcBef>
                <a:spcPts val="1000"/>
              </a:spcBef>
              <a:spcAft>
                <a:spcPts val="800"/>
              </a:spcAft>
              <a:buClr>
                <a:srgbClr val="297A77"/>
              </a:buClr>
            </a:pPr>
            <a:r>
              <a:rPr lang="da-DK" sz="2800" b="1">
                <a:solidFill>
                  <a:srgbClr val="297A77"/>
                </a:solidFill>
                <a:ea typeface="+mj-ea"/>
                <a:cs typeface="+mj-cs"/>
              </a:rPr>
              <a:t>Pris for patienten</a:t>
            </a:r>
            <a:endParaRPr lang="da-DK" sz="2800">
              <a:solidFill>
                <a:schemeClr val="dk1"/>
              </a:solidFill>
            </a:endParaRPr>
          </a:p>
          <a:p>
            <a:pPr marL="228600" indent="-228600">
              <a:lnSpc>
                <a:spcPct val="107000"/>
              </a:lnSpc>
              <a:spcBef>
                <a:spcPts val="1000"/>
              </a:spcBef>
              <a:spcAft>
                <a:spcPts val="800"/>
              </a:spcAft>
              <a:buClr>
                <a:srgbClr val="297A77"/>
              </a:buClr>
              <a:buFont typeface="Arial"/>
              <a:buChar char="•"/>
            </a:pPr>
            <a:r>
              <a:rPr lang="da-DK" sz="2400">
                <a:solidFill>
                  <a:schemeClr val="dk1"/>
                </a:solidFill>
              </a:rPr>
              <a:t>Patientens egenbetaling kan udregnes ved hjælp af prisberegneren, som er frit tilgængelig online på </a:t>
            </a:r>
            <a:r>
              <a:rPr lang="da-DK" sz="2400" i="1">
                <a:solidFill>
                  <a:schemeClr val="dk1"/>
                </a:solidFill>
              </a:rPr>
              <a:t>apoteket.dk</a:t>
            </a:r>
            <a:r>
              <a:rPr lang="da-DK" sz="2400">
                <a:solidFill>
                  <a:schemeClr val="dk1"/>
                </a:solidFill>
              </a:rPr>
              <a:t> (se praksisark)</a:t>
            </a:r>
          </a:p>
        </p:txBody>
      </p:sp>
      <p:sp>
        <p:nvSpPr>
          <p:cNvPr id="4" name="Rektangel 3">
            <a:extLst>
              <a:ext uri="{FF2B5EF4-FFF2-40B4-BE49-F238E27FC236}">
                <a16:creationId xmlns:a16="http://schemas.microsoft.com/office/drawing/2014/main" id="{00E1A7C6-ADB9-124F-F338-BD613C815D0C}"/>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id="{3A703B55-A215-F8B6-5783-FCE7AE3B70D3}"/>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Billede 6">
            <a:extLst>
              <a:ext uri="{FF2B5EF4-FFF2-40B4-BE49-F238E27FC236}">
                <a16:creationId xmlns:a16="http://schemas.microsoft.com/office/drawing/2014/main" id="{B76AFF39-013D-C5E5-5EDB-42712CF161D7}"/>
              </a:ext>
            </a:extLst>
          </p:cNvPr>
          <p:cNvPicPr>
            <a:picLocks noChangeAspect="1"/>
          </p:cNvPicPr>
          <p:nvPr/>
        </p:nvPicPr>
        <p:blipFill>
          <a:blip r:embed="rId4"/>
          <a:stretch>
            <a:fillRect/>
          </a:stretch>
        </p:blipFill>
        <p:spPr>
          <a:xfrm>
            <a:off x="9924782" y="2800088"/>
            <a:ext cx="1233634" cy="1257822"/>
          </a:xfrm>
          <a:prstGeom prst="rect">
            <a:avLst/>
          </a:prstGeom>
        </p:spPr>
      </p:pic>
    </p:spTree>
    <p:extLst>
      <p:ext uri="{BB962C8B-B14F-4D97-AF65-F5344CB8AC3E}">
        <p14:creationId xmlns:p14="http://schemas.microsoft.com/office/powerpoint/2010/main" val="25814732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26301" y="365125"/>
            <a:ext cx="9643114" cy="1325563"/>
          </a:xfrm>
        </p:spPr>
        <p:txBody>
          <a:bodyPr>
            <a:normAutofit/>
          </a:bodyPr>
          <a:lstStyle/>
          <a:p>
            <a:r>
              <a:rPr lang="da-DK" sz="3600" b="1">
                <a:solidFill>
                  <a:srgbClr val="297A77"/>
                </a:solidFill>
                <a:latin typeface="+mn-lt"/>
              </a:rPr>
              <a:t>Sidemandssamtale (10 min.)</a:t>
            </a:r>
            <a:br>
              <a:rPr lang="da-DK" sz="3200" b="1">
                <a:solidFill>
                  <a:srgbClr val="297A77"/>
                </a:solidFill>
                <a:latin typeface="+mn-lt"/>
              </a:rPr>
            </a:br>
            <a:r>
              <a:rPr lang="da-DK" sz="2200" b="1">
                <a:solidFill>
                  <a:srgbClr val="297A77"/>
                </a:solidFill>
                <a:latin typeface="+mn-lt"/>
              </a:rPr>
              <a:t>Snak med sidemanden om de praktiske eksempler om dosisdispensering</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516371" y="1902541"/>
            <a:ext cx="9432602" cy="4679215"/>
          </a:xfrm>
        </p:spPr>
        <p:txBody>
          <a:bodyPr vert="horz" lIns="91440" tIns="45720" rIns="91440" bIns="45720" rtlCol="0" anchor="t">
            <a:noAutofit/>
          </a:bodyPr>
          <a:lstStyle/>
          <a:p>
            <a:pPr>
              <a:lnSpc>
                <a:spcPct val="110000"/>
              </a:lnSpc>
              <a:buClr>
                <a:srgbClr val="297A77"/>
              </a:buClr>
              <a:buSzPct val="105000"/>
              <a:tabLst>
                <a:tab pos="520700" algn="l"/>
                <a:tab pos="521335" algn="l"/>
              </a:tabLst>
            </a:pPr>
            <a:r>
              <a:rPr lang="da-DK" sz="3200"/>
              <a:t>Var der noget, du særligt bed mærke i? </a:t>
            </a:r>
          </a:p>
          <a:p>
            <a:pPr>
              <a:lnSpc>
                <a:spcPct val="110000"/>
              </a:lnSpc>
              <a:buClr>
                <a:srgbClr val="297A77"/>
              </a:buClr>
              <a:buSzPct val="105000"/>
              <a:tabLst>
                <a:tab pos="520700" algn="l"/>
                <a:tab pos="521335" algn="l"/>
              </a:tabLst>
            </a:pPr>
            <a:r>
              <a:rPr lang="da-DK" sz="3200"/>
              <a:t>Har du spørgsmål til apoteket?</a:t>
            </a:r>
          </a:p>
          <a:p>
            <a:pPr marL="0" indent="0">
              <a:lnSpc>
                <a:spcPct val="100000"/>
              </a:lnSpc>
              <a:buNone/>
            </a:pPr>
            <a:r>
              <a:rPr lang="da-DK" b="1">
                <a:solidFill>
                  <a:srgbClr val="297A77"/>
                </a:solidFill>
                <a:ea typeface="+mj-ea"/>
                <a:cs typeface="+mj-cs"/>
              </a:rPr>
              <a:t>           </a:t>
            </a:r>
          </a:p>
          <a:p>
            <a:pPr marL="0" indent="0">
              <a:buNone/>
            </a:pPr>
            <a:endParaRPr lang="da-DK"/>
          </a:p>
          <a:p>
            <a:pPr marL="0" indent="0">
              <a:buNone/>
            </a:pPr>
            <a:endParaRPr lang="da-DK" b="1">
              <a:solidFill>
                <a:srgbClr val="297A77"/>
              </a:solidFill>
              <a:latin typeface="+mn-lt"/>
            </a:endParaRPr>
          </a:p>
          <a:p>
            <a:pPr marL="0" indent="0">
              <a:buNone/>
            </a:pPr>
            <a:endParaRPr lang="da-DK"/>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32</a:t>
            </a:fld>
            <a:endParaRPr lang="da-DK" altLang="en-US">
              <a:solidFill>
                <a:schemeClr val="bg1"/>
              </a:solidFill>
            </a:endParaRPr>
          </a:p>
        </p:txBody>
      </p:sp>
      <p:pic>
        <p:nvPicPr>
          <p:cNvPr id="13" name="Billede 12">
            <a:extLst>
              <a:ext uri="{FF2B5EF4-FFF2-40B4-BE49-F238E27FC236}">
                <a16:creationId xmlns:a16="http://schemas.microsoft.com/office/drawing/2014/main" id="{58337C70-6F5E-41D8-B20F-83B97EBA185E}"/>
              </a:ext>
            </a:extLst>
          </p:cNvPr>
          <p:cNvPicPr>
            <a:picLocks noChangeAspect="1"/>
          </p:cNvPicPr>
          <p:nvPr/>
        </p:nvPicPr>
        <p:blipFill>
          <a:blip r:embed="rId3"/>
          <a:stretch>
            <a:fillRect/>
          </a:stretch>
        </p:blipFill>
        <p:spPr>
          <a:xfrm>
            <a:off x="9948973" y="2804805"/>
            <a:ext cx="1248389" cy="1248389"/>
          </a:xfrm>
          <a:prstGeom prst="rect">
            <a:avLst/>
          </a:prstGeom>
        </p:spPr>
      </p:pic>
    </p:spTree>
    <p:extLst>
      <p:ext uri="{BB962C8B-B14F-4D97-AF65-F5344CB8AC3E}">
        <p14:creationId xmlns:p14="http://schemas.microsoft.com/office/powerpoint/2010/main" val="20264124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36887F7-F0B6-4B20-B0B4-572B2E6A5689}"/>
              </a:ext>
            </a:extLst>
          </p:cNvPr>
          <p:cNvSpPr/>
          <p:nvPr/>
        </p:nvSpPr>
        <p:spPr>
          <a:xfrm>
            <a:off x="0" y="0"/>
            <a:ext cx="12192000" cy="6858000"/>
          </a:xfrm>
          <a:prstGeom prst="rect">
            <a:avLst/>
          </a:prstGeom>
          <a:solidFill>
            <a:srgbClr val="297A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3" name="Billede 12" descr="Et billede, der indeholder personer, mødelokale&#10;&#10;Automatisk genereret beskrivelse">
            <a:extLst>
              <a:ext uri="{FF2B5EF4-FFF2-40B4-BE49-F238E27FC236}">
                <a16:creationId xmlns:a16="http://schemas.microsoft.com/office/drawing/2014/main" id="{79FD8C49-7612-4B8C-94BF-486E18E41DB0}"/>
              </a:ext>
            </a:extLst>
          </p:cNvPr>
          <p:cNvPicPr>
            <a:picLocks noChangeAspect="1"/>
          </p:cNvPicPr>
          <p:nvPr/>
        </p:nvPicPr>
        <p:blipFill rotWithShape="1">
          <a:blip r:embed="rId3">
            <a:alphaModFix amt="21000"/>
          </a:blip>
          <a:srcRect l="17715" t="-1" r="37025" b="197"/>
          <a:stretch/>
        </p:blipFill>
        <p:spPr>
          <a:xfrm>
            <a:off x="0" y="-39648"/>
            <a:ext cx="12192000" cy="6897648"/>
          </a:xfrm>
          <a:prstGeom prst="rect">
            <a:avLst/>
          </a:prstGeom>
        </p:spPr>
      </p:pic>
      <p:sp>
        <p:nvSpPr>
          <p:cNvPr id="16" name="Title 1">
            <a:extLst>
              <a:ext uri="{FF2B5EF4-FFF2-40B4-BE49-F238E27FC236}">
                <a16:creationId xmlns:a16="http://schemas.microsoft.com/office/drawing/2014/main" id="{1167341F-C76B-49D7-9E8A-E2A2678BE035}"/>
              </a:ext>
            </a:extLst>
          </p:cNvPr>
          <p:cNvSpPr txBox="1">
            <a:spLocks/>
          </p:cNvSpPr>
          <p:nvPr/>
        </p:nvSpPr>
        <p:spPr>
          <a:xfrm>
            <a:off x="-337624" y="1956058"/>
            <a:ext cx="121919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b="1">
                <a:solidFill>
                  <a:schemeClr val="bg1"/>
                </a:solidFill>
                <a:latin typeface="+mn-lt"/>
                <a:cs typeface="Calibri"/>
              </a:rPr>
              <a:t>Pause (15 minutter)</a:t>
            </a:r>
          </a:p>
        </p:txBody>
      </p:sp>
      <p:sp>
        <p:nvSpPr>
          <p:cNvPr id="3" name="Tekstfelt 2">
            <a:extLst>
              <a:ext uri="{FF2B5EF4-FFF2-40B4-BE49-F238E27FC236}">
                <a16:creationId xmlns:a16="http://schemas.microsoft.com/office/drawing/2014/main" id="{173C51A8-A44A-5890-D900-B57AC090C2D8}"/>
              </a:ext>
            </a:extLst>
          </p:cNvPr>
          <p:cNvSpPr txBox="1"/>
          <p:nvPr/>
        </p:nvSpPr>
        <p:spPr>
          <a:xfrm>
            <a:off x="1189973" y="3576380"/>
            <a:ext cx="8833980" cy="1138773"/>
          </a:xfrm>
          <a:prstGeom prst="rect">
            <a:avLst/>
          </a:prstGeom>
          <a:noFill/>
        </p:spPr>
        <p:txBody>
          <a:bodyPr wrap="square">
            <a:spAutoFit/>
          </a:bodyPr>
          <a:lstStyle/>
          <a:p>
            <a:pPr algn="ctr"/>
            <a:r>
              <a:rPr lang="da-DK" sz="4000" b="1" i="1">
                <a:solidFill>
                  <a:schemeClr val="bg1"/>
                </a:solidFill>
                <a:latin typeface="+mn-lt"/>
                <a:cs typeface="Calibri"/>
              </a:rPr>
              <a:t>Sæt jer sammen i praksis til blok 2 og 3</a:t>
            </a:r>
          </a:p>
          <a:p>
            <a:pPr algn="ctr"/>
            <a:r>
              <a:rPr lang="da-DK" sz="2800" b="1" i="1">
                <a:solidFill>
                  <a:schemeClr val="bg1"/>
                </a:solidFill>
                <a:cs typeface="Calibri"/>
              </a:rPr>
              <a:t>(Sololæger går sammen)</a:t>
            </a:r>
            <a:endParaRPr lang="da-DK" sz="2800" b="1" i="1">
              <a:solidFill>
                <a:schemeClr val="bg1"/>
              </a:solidFill>
              <a:latin typeface="+mn-lt"/>
              <a:cs typeface="Calibri"/>
            </a:endParaRPr>
          </a:p>
        </p:txBody>
      </p:sp>
    </p:spTree>
    <p:extLst>
      <p:ext uri="{BB962C8B-B14F-4D97-AF65-F5344CB8AC3E}">
        <p14:creationId xmlns:p14="http://schemas.microsoft.com/office/powerpoint/2010/main" val="161857446"/>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EAA4D961-5D95-48E6-B75E-077894A0724E}"/>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7F0653B9-47FE-45C2-BC6D-0B88EA3CE6CF}"/>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89E6C25E-DA67-445C-816B-C617EFBCA088}"/>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34</a:t>
            </a:fld>
            <a:endParaRPr lang="da-DK" altLang="en-US">
              <a:solidFill>
                <a:schemeClr val="bg1"/>
              </a:solidFill>
            </a:endParaRPr>
          </a:p>
        </p:txBody>
      </p:sp>
      <p:pic>
        <p:nvPicPr>
          <p:cNvPr id="12" name="Billede 11">
            <a:extLst>
              <a:ext uri="{FF2B5EF4-FFF2-40B4-BE49-F238E27FC236}">
                <a16:creationId xmlns:a16="http://schemas.microsoft.com/office/drawing/2014/main" id="{374A497F-5D0A-44E3-9818-37B1A9059B4D}"/>
              </a:ext>
            </a:extLst>
          </p:cNvPr>
          <p:cNvPicPr>
            <a:picLocks noChangeAspect="1"/>
          </p:cNvPicPr>
          <p:nvPr/>
        </p:nvPicPr>
        <p:blipFill>
          <a:blip r:embed="rId3"/>
          <a:stretch>
            <a:fillRect/>
          </a:stretch>
        </p:blipFill>
        <p:spPr>
          <a:xfrm>
            <a:off x="9922267" y="2819490"/>
            <a:ext cx="1233633" cy="1233633"/>
          </a:xfrm>
          <a:prstGeom prst="rect">
            <a:avLst/>
          </a:prstGeom>
        </p:spPr>
      </p:pic>
      <p:sp>
        <p:nvSpPr>
          <p:cNvPr id="13" name="Pladsholder til indhold 12">
            <a:extLst>
              <a:ext uri="{FF2B5EF4-FFF2-40B4-BE49-F238E27FC236}">
                <a16:creationId xmlns:a16="http://schemas.microsoft.com/office/drawing/2014/main" id="{ACCF2745-7A90-4B6F-90AB-A0EEC14E960F}"/>
              </a:ext>
            </a:extLst>
          </p:cNvPr>
          <p:cNvSpPr>
            <a:spLocks noGrp="1"/>
          </p:cNvSpPr>
          <p:nvPr>
            <p:ph idx="1"/>
          </p:nvPr>
        </p:nvSpPr>
        <p:spPr>
          <a:xfrm>
            <a:off x="653144" y="414768"/>
            <a:ext cx="8876460" cy="6028464"/>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endParaRPr lang="da-DK" sz="4400" b="1">
              <a:cs typeface="Calibri"/>
            </a:endParaRPr>
          </a:p>
          <a:p>
            <a:pPr marL="0" indent="0">
              <a:buNone/>
            </a:pPr>
            <a:endParaRPr lang="da-DK" sz="4300" b="1">
              <a:cs typeface="Calibri"/>
            </a:endParaRPr>
          </a:p>
          <a:p>
            <a:pPr marL="0" indent="0">
              <a:buNone/>
            </a:pPr>
            <a:endParaRPr lang="da-DK" sz="4300" b="1">
              <a:cs typeface="Calibri"/>
            </a:endParaRPr>
          </a:p>
          <a:p>
            <a:pPr marL="0" indent="0">
              <a:buNone/>
            </a:pPr>
            <a:r>
              <a:rPr lang="da-DK" sz="4300" b="1">
                <a:cs typeface="Calibri"/>
              </a:rPr>
              <a:t>Blok 2: Samarbejde med kommunen og apoteket</a:t>
            </a:r>
          </a:p>
          <a:p>
            <a:pPr marL="0" indent="0">
              <a:buNone/>
            </a:pPr>
            <a:endParaRPr lang="da-DK" sz="2400" b="1">
              <a:solidFill>
                <a:schemeClr val="bg1"/>
              </a:solidFill>
              <a:cs typeface="Calibri"/>
            </a:endParaRPr>
          </a:p>
          <a:p>
            <a:pPr marL="0" indent="0">
              <a:buNone/>
            </a:pPr>
            <a:r>
              <a:rPr lang="da-DK" sz="2400" b="1"/>
              <a:t>Samlet tid: 45 min. herunder:</a:t>
            </a:r>
          </a:p>
          <a:p>
            <a:pPr lvl="1"/>
            <a:r>
              <a:rPr lang="da-DK"/>
              <a:t>Oplæg fra kommunen 10 min.</a:t>
            </a:r>
          </a:p>
          <a:p>
            <a:pPr lvl="1"/>
            <a:r>
              <a:rPr lang="da-DK"/>
              <a:t>Spørgsmål og dialog med kommunen og apotek i plenum 35 min. </a:t>
            </a:r>
          </a:p>
          <a:p>
            <a:pPr marL="0" indent="0">
              <a:buNone/>
            </a:pPr>
            <a:endParaRPr lang="da-DK" sz="2400" b="1">
              <a:cs typeface="Calibri"/>
            </a:endParaRPr>
          </a:p>
          <a:p>
            <a:pPr marL="0" indent="0">
              <a:buNone/>
            </a:pPr>
            <a:endParaRPr lang="da-DK" sz="2400" b="1">
              <a:cs typeface="Calibri"/>
            </a:endParaRPr>
          </a:p>
          <a:p>
            <a:pPr marL="0" indent="0">
              <a:buNone/>
            </a:pPr>
            <a:endParaRPr lang="da-DK" sz="2400" b="1">
              <a:cs typeface="Calibri"/>
            </a:endParaRPr>
          </a:p>
          <a:p>
            <a:pPr marL="0" indent="0">
              <a:buNone/>
            </a:pPr>
            <a:endParaRPr lang="da-DK" sz="2400" b="1">
              <a:cs typeface="Calibri"/>
            </a:endParaRPr>
          </a:p>
          <a:p>
            <a:pPr marL="0" indent="0">
              <a:buNone/>
            </a:pPr>
            <a:endParaRPr lang="da-DK" sz="2400" b="1">
              <a:cs typeface="Calibri"/>
            </a:endParaRPr>
          </a:p>
        </p:txBody>
      </p:sp>
    </p:spTree>
    <p:extLst>
      <p:ext uri="{BB962C8B-B14F-4D97-AF65-F5344CB8AC3E}">
        <p14:creationId xmlns:p14="http://schemas.microsoft.com/office/powerpoint/2010/main" val="9347243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71815" y="550811"/>
            <a:ext cx="10515600" cy="857298"/>
          </a:xfrm>
        </p:spPr>
        <p:txBody>
          <a:bodyPr>
            <a:normAutofit fontScale="90000"/>
          </a:bodyPr>
          <a:lstStyle/>
          <a:p>
            <a:r>
              <a:rPr lang="da-DK" b="1" dirty="0">
                <a:solidFill>
                  <a:srgbClr val="297A77"/>
                </a:solidFill>
                <a:highlight>
                  <a:srgbClr val="FFFF00"/>
                </a:highlight>
                <a:latin typeface="+mn-lt"/>
              </a:rPr>
              <a:t>Oplæg fra kommunen (10 min)</a:t>
            </a:r>
            <a:br>
              <a:rPr lang="da-DK" b="1" dirty="0">
                <a:solidFill>
                  <a:srgbClr val="297A77"/>
                </a:solidFill>
                <a:latin typeface="+mn-lt"/>
              </a:rPr>
            </a:br>
            <a:endParaRPr lang="da-DK" b="1" dirty="0">
              <a:solidFill>
                <a:srgbClr val="297A77"/>
              </a:solidFill>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35</a:t>
            </a:fld>
            <a:endParaRPr lang="da-DK" altLang="en-US">
              <a:solidFill>
                <a:schemeClr val="bg1"/>
              </a:solidFill>
            </a:endParaRPr>
          </a:p>
        </p:txBody>
      </p:sp>
    </p:spTree>
    <p:extLst>
      <p:ext uri="{BB962C8B-B14F-4D97-AF65-F5344CB8AC3E}">
        <p14:creationId xmlns:p14="http://schemas.microsoft.com/office/powerpoint/2010/main" val="30363784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197365" y="554138"/>
            <a:ext cx="10515600" cy="857298"/>
          </a:xfrm>
        </p:spPr>
        <p:txBody>
          <a:bodyPr>
            <a:normAutofit fontScale="90000"/>
          </a:bodyPr>
          <a:lstStyle/>
          <a:p>
            <a:r>
              <a:rPr lang="da-DK" b="1">
                <a:solidFill>
                  <a:srgbClr val="297A77"/>
                </a:solidFill>
                <a:latin typeface="+mn-lt"/>
              </a:rPr>
              <a:t>Fælles dialog med kommunen og apotek </a:t>
            </a:r>
            <a:br>
              <a:rPr lang="da-DK" b="1">
                <a:solidFill>
                  <a:srgbClr val="297A77"/>
                </a:solidFill>
                <a:latin typeface="+mn-lt"/>
              </a:rPr>
            </a:br>
            <a:r>
              <a:rPr lang="da-DK" b="1">
                <a:solidFill>
                  <a:srgbClr val="297A77"/>
                </a:solidFill>
                <a:latin typeface="+mn-lt"/>
              </a:rPr>
              <a:t>(35 min)</a:t>
            </a:r>
            <a:br>
              <a:rPr lang="da-DK" b="1">
                <a:solidFill>
                  <a:srgbClr val="297A77"/>
                </a:solidFill>
                <a:latin typeface="+mn-lt"/>
              </a:rPr>
            </a:br>
            <a:endParaRPr lang="da-DK" b="1">
              <a:solidFill>
                <a:srgbClr val="297A77"/>
              </a:solidFill>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36</a:t>
            </a:fld>
            <a:endParaRPr lang="da-DK" altLang="en-US">
              <a:solidFill>
                <a:schemeClr val="bg1"/>
              </a:solidFill>
            </a:endParaRPr>
          </a:p>
        </p:txBody>
      </p:sp>
      <p:pic>
        <p:nvPicPr>
          <p:cNvPr id="5" name="Grafik 4" descr="Badge Spørgsmålstegn kontur">
            <a:extLst>
              <a:ext uri="{FF2B5EF4-FFF2-40B4-BE49-F238E27FC236}">
                <a16:creationId xmlns:a16="http://schemas.microsoft.com/office/drawing/2014/main" id="{65BB4BF3-CC52-8915-5C58-E9B753A988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55450" y="2663916"/>
            <a:ext cx="1530167" cy="1530167"/>
          </a:xfrm>
          <a:prstGeom prst="rect">
            <a:avLst/>
          </a:prstGeom>
        </p:spPr>
      </p:pic>
      <p:sp>
        <p:nvSpPr>
          <p:cNvPr id="8" name="Pladsholder til indhold 4">
            <a:extLst>
              <a:ext uri="{FF2B5EF4-FFF2-40B4-BE49-F238E27FC236}">
                <a16:creationId xmlns:a16="http://schemas.microsoft.com/office/drawing/2014/main" id="{FD583204-1794-2F02-09B4-7C75843BBC7B}"/>
              </a:ext>
            </a:extLst>
          </p:cNvPr>
          <p:cNvSpPr>
            <a:spLocks noGrp="1"/>
          </p:cNvSpPr>
          <p:nvPr>
            <p:ph idx="1"/>
          </p:nvPr>
        </p:nvSpPr>
        <p:spPr>
          <a:xfrm>
            <a:off x="322848" y="1729537"/>
            <a:ext cx="9432602" cy="4679215"/>
          </a:xfrm>
        </p:spPr>
        <p:txBody>
          <a:bodyPr vert="horz" lIns="91440" tIns="45720" rIns="91440" bIns="45720" rtlCol="0" anchor="t">
            <a:noAutofit/>
          </a:bodyPr>
          <a:lstStyle/>
          <a:p>
            <a:pPr>
              <a:lnSpc>
                <a:spcPct val="110000"/>
              </a:lnSpc>
              <a:buClr>
                <a:srgbClr val="297A77"/>
              </a:buClr>
              <a:buSzPct val="105000"/>
              <a:tabLst>
                <a:tab pos="520700" algn="l"/>
                <a:tab pos="521335" algn="l"/>
              </a:tabLst>
            </a:pPr>
            <a:r>
              <a:rPr lang="da-DK" sz="2800"/>
              <a:t>Hvor kan kommunen/apoteket hjælpe </a:t>
            </a:r>
            <a:r>
              <a:rPr lang="da-DK"/>
              <a:t>praksis</a:t>
            </a:r>
            <a:r>
              <a:rPr lang="da-DK" sz="2800"/>
              <a:t> bedst muligt?</a:t>
            </a:r>
          </a:p>
          <a:p>
            <a:pPr>
              <a:lnSpc>
                <a:spcPct val="110000"/>
              </a:lnSpc>
              <a:buClr>
                <a:srgbClr val="297A77"/>
              </a:buClr>
              <a:buSzPct val="105000"/>
              <a:tabLst>
                <a:tab pos="520700" algn="l"/>
                <a:tab pos="521335" algn="l"/>
              </a:tabLst>
            </a:pPr>
            <a:r>
              <a:rPr lang="da-DK" sz="2800"/>
              <a:t>Hvordan kan min praksis få et stærkere samarbejde med kommunen og apotek?</a:t>
            </a:r>
          </a:p>
          <a:p>
            <a:pPr>
              <a:lnSpc>
                <a:spcPct val="110000"/>
              </a:lnSpc>
              <a:buClr>
                <a:srgbClr val="297A77"/>
              </a:buClr>
              <a:buSzPct val="105000"/>
              <a:tabLst>
                <a:tab pos="520700" algn="l"/>
                <a:tab pos="521335" algn="l"/>
              </a:tabLst>
            </a:pPr>
            <a:r>
              <a:rPr lang="da-DK"/>
              <a:t>Hvilke patientgrupper er relevante og egnede at samarbejde om ift. dosisdispenseret medicin?</a:t>
            </a:r>
          </a:p>
          <a:p>
            <a:pPr marL="0" indent="0">
              <a:buNone/>
            </a:pPr>
            <a:r>
              <a:rPr lang="da-DK"/>
              <a:t>               </a:t>
            </a:r>
          </a:p>
          <a:p>
            <a:pPr marL="0" indent="0">
              <a:lnSpc>
                <a:spcPct val="100000"/>
              </a:lnSpc>
              <a:buNone/>
            </a:pPr>
            <a:endParaRPr lang="da-DK" b="1">
              <a:solidFill>
                <a:srgbClr val="297A77"/>
              </a:solidFill>
              <a:ea typeface="+mj-ea"/>
              <a:cs typeface="+mj-cs"/>
            </a:endParaRPr>
          </a:p>
          <a:p>
            <a:pPr marL="0" indent="0">
              <a:lnSpc>
                <a:spcPct val="100000"/>
              </a:lnSpc>
              <a:buNone/>
            </a:pPr>
            <a:r>
              <a:rPr lang="da-DK" b="1">
                <a:solidFill>
                  <a:srgbClr val="297A77"/>
                </a:solidFill>
                <a:ea typeface="+mj-ea"/>
                <a:cs typeface="+mj-cs"/>
              </a:rPr>
              <a:t>           </a:t>
            </a:r>
          </a:p>
          <a:p>
            <a:pPr marL="0" indent="0">
              <a:buNone/>
            </a:pPr>
            <a:endParaRPr lang="da-DK"/>
          </a:p>
          <a:p>
            <a:pPr marL="0" indent="0">
              <a:buNone/>
            </a:pPr>
            <a:endParaRPr lang="da-DK" b="1">
              <a:solidFill>
                <a:srgbClr val="297A77"/>
              </a:solidFill>
              <a:latin typeface="+mn-lt"/>
            </a:endParaRPr>
          </a:p>
          <a:p>
            <a:pPr marL="0" indent="0">
              <a:buNone/>
            </a:pPr>
            <a:endParaRPr lang="da-DK"/>
          </a:p>
        </p:txBody>
      </p:sp>
    </p:spTree>
    <p:extLst>
      <p:ext uri="{BB962C8B-B14F-4D97-AF65-F5344CB8AC3E}">
        <p14:creationId xmlns:p14="http://schemas.microsoft.com/office/powerpoint/2010/main" val="8906765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EAA4D961-5D95-48E6-B75E-077894A0724E}"/>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7F0653B9-47FE-45C2-BC6D-0B88EA3CE6CF}"/>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89E6C25E-DA67-445C-816B-C617EFBCA088}"/>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37</a:t>
            </a:fld>
            <a:endParaRPr lang="da-DK" altLang="en-US">
              <a:solidFill>
                <a:schemeClr val="bg1"/>
              </a:solidFill>
            </a:endParaRPr>
          </a:p>
        </p:txBody>
      </p:sp>
      <p:pic>
        <p:nvPicPr>
          <p:cNvPr id="12" name="Billede 11">
            <a:extLst>
              <a:ext uri="{FF2B5EF4-FFF2-40B4-BE49-F238E27FC236}">
                <a16:creationId xmlns:a16="http://schemas.microsoft.com/office/drawing/2014/main" id="{374A497F-5D0A-44E3-9818-37B1A9059B4D}"/>
              </a:ext>
            </a:extLst>
          </p:cNvPr>
          <p:cNvPicPr>
            <a:picLocks noChangeAspect="1"/>
          </p:cNvPicPr>
          <p:nvPr/>
        </p:nvPicPr>
        <p:blipFill>
          <a:blip r:embed="rId3"/>
          <a:stretch>
            <a:fillRect/>
          </a:stretch>
        </p:blipFill>
        <p:spPr>
          <a:xfrm>
            <a:off x="9922267" y="2819490"/>
            <a:ext cx="1233633" cy="1233633"/>
          </a:xfrm>
          <a:prstGeom prst="rect">
            <a:avLst/>
          </a:prstGeom>
        </p:spPr>
      </p:pic>
      <p:sp>
        <p:nvSpPr>
          <p:cNvPr id="13" name="Pladsholder til indhold 12">
            <a:extLst>
              <a:ext uri="{FF2B5EF4-FFF2-40B4-BE49-F238E27FC236}">
                <a16:creationId xmlns:a16="http://schemas.microsoft.com/office/drawing/2014/main" id="{ACCF2745-7A90-4B6F-90AB-A0EEC14E960F}"/>
              </a:ext>
            </a:extLst>
          </p:cNvPr>
          <p:cNvSpPr>
            <a:spLocks noGrp="1"/>
          </p:cNvSpPr>
          <p:nvPr>
            <p:ph idx="1"/>
          </p:nvPr>
        </p:nvSpPr>
        <p:spPr>
          <a:xfrm>
            <a:off x="653144" y="414768"/>
            <a:ext cx="8876460" cy="6028464"/>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endParaRPr lang="da-DK" sz="4400" b="1">
              <a:cs typeface="Calibri"/>
            </a:endParaRPr>
          </a:p>
          <a:p>
            <a:pPr marL="0" indent="0">
              <a:buNone/>
            </a:pPr>
            <a:endParaRPr lang="da-DK" sz="4300" b="1">
              <a:cs typeface="Calibri"/>
            </a:endParaRPr>
          </a:p>
          <a:p>
            <a:pPr marL="0" indent="0">
              <a:buNone/>
            </a:pPr>
            <a:endParaRPr lang="da-DK" sz="4300" b="1">
              <a:cs typeface="Calibri"/>
            </a:endParaRPr>
          </a:p>
          <a:p>
            <a:pPr marL="0" indent="0">
              <a:buNone/>
            </a:pPr>
            <a:r>
              <a:rPr lang="da-DK" sz="4300" b="1">
                <a:cs typeface="Calibri"/>
              </a:rPr>
              <a:t>Blok 3: Opsamling og opfølgning </a:t>
            </a:r>
          </a:p>
          <a:p>
            <a:pPr marL="0" indent="0">
              <a:buNone/>
            </a:pPr>
            <a:r>
              <a:rPr lang="da-DK" sz="2400" b="1">
                <a:cs typeface="Calibri"/>
              </a:rPr>
              <a:t>Hvordan kommer vi videre herfra? </a:t>
            </a:r>
          </a:p>
          <a:p>
            <a:pPr marL="0" indent="0">
              <a:buNone/>
            </a:pPr>
            <a:endParaRPr lang="da-DK" sz="2400" b="1">
              <a:solidFill>
                <a:schemeClr val="bg1"/>
              </a:solidFill>
              <a:cs typeface="Calibri"/>
            </a:endParaRPr>
          </a:p>
          <a:p>
            <a:pPr marL="0" indent="0">
              <a:buNone/>
            </a:pPr>
            <a:r>
              <a:rPr lang="da-DK" sz="2400" b="1"/>
              <a:t>Samlet tid: 30 min. </a:t>
            </a:r>
          </a:p>
          <a:p>
            <a:pPr marL="0" indent="0">
              <a:buNone/>
            </a:pPr>
            <a:endParaRPr lang="da-DK" sz="2400" b="1">
              <a:cs typeface="Calibri"/>
            </a:endParaRPr>
          </a:p>
          <a:p>
            <a:pPr marL="0" indent="0">
              <a:buNone/>
            </a:pPr>
            <a:endParaRPr lang="da-DK" sz="2400" b="1">
              <a:cs typeface="Calibri"/>
            </a:endParaRPr>
          </a:p>
          <a:p>
            <a:pPr marL="0" indent="0">
              <a:buNone/>
            </a:pPr>
            <a:endParaRPr lang="da-DK" sz="2400" b="1">
              <a:cs typeface="Calibri"/>
            </a:endParaRPr>
          </a:p>
          <a:p>
            <a:pPr marL="0" indent="0">
              <a:buNone/>
            </a:pPr>
            <a:endParaRPr lang="da-DK" sz="2400" b="1">
              <a:cs typeface="Calibri"/>
            </a:endParaRPr>
          </a:p>
          <a:p>
            <a:pPr marL="0" indent="0">
              <a:buNone/>
            </a:pPr>
            <a:endParaRPr lang="da-DK" sz="2400" b="1">
              <a:cs typeface="Calibri"/>
            </a:endParaRPr>
          </a:p>
        </p:txBody>
      </p:sp>
    </p:spTree>
    <p:extLst>
      <p:ext uri="{BB962C8B-B14F-4D97-AF65-F5344CB8AC3E}">
        <p14:creationId xmlns:p14="http://schemas.microsoft.com/office/powerpoint/2010/main" val="37869133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4"/>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38</a:t>
            </a:fld>
            <a:endParaRPr lang="da-DK" altLang="en-US">
              <a:solidFill>
                <a:schemeClr val="bg1"/>
              </a:solidFill>
            </a:endParaRPr>
          </a:p>
        </p:txBody>
      </p:sp>
      <p:sp>
        <p:nvSpPr>
          <p:cNvPr id="3" name="Title 1">
            <a:extLst>
              <a:ext uri="{FF2B5EF4-FFF2-40B4-BE49-F238E27FC236}">
                <a16:creationId xmlns:a16="http://schemas.microsoft.com/office/drawing/2014/main" id="{49A35487-9207-F4A2-D2C3-2845C258E28E}"/>
              </a:ext>
            </a:extLst>
          </p:cNvPr>
          <p:cNvSpPr txBox="1">
            <a:spLocks/>
          </p:cNvSpPr>
          <p:nvPr/>
        </p:nvSpPr>
        <p:spPr>
          <a:xfrm>
            <a:off x="371815" y="631811"/>
            <a:ext cx="10515600" cy="1114634"/>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5100" b="1">
                <a:solidFill>
                  <a:srgbClr val="297A77"/>
                </a:solidFill>
                <a:latin typeface="+mn-lt"/>
              </a:rPr>
              <a:t>Gode råd og forslag til dosisdispensering i praksis </a:t>
            </a:r>
          </a:p>
          <a:p>
            <a:r>
              <a:rPr lang="da-DK" sz="5100" b="1">
                <a:solidFill>
                  <a:srgbClr val="297A77"/>
                </a:solidFill>
                <a:latin typeface="+mn-lt"/>
              </a:rPr>
              <a:t>(4 min)</a:t>
            </a:r>
            <a:br>
              <a:rPr lang="da-DK" b="1" i="1">
                <a:solidFill>
                  <a:srgbClr val="297A77"/>
                </a:solidFill>
                <a:latin typeface="+mn-lt"/>
              </a:rPr>
            </a:br>
            <a:r>
              <a:rPr lang="da-DK" sz="3000" b="1" i="1">
                <a:solidFill>
                  <a:srgbClr val="297A77"/>
                </a:solidFill>
                <a:latin typeface="+mn-lt"/>
              </a:rPr>
              <a:t>v. almen praktiserende læge, Peter Simonsen</a:t>
            </a:r>
            <a:endParaRPr lang="da-DK" b="1" i="1">
              <a:solidFill>
                <a:srgbClr val="297A77"/>
              </a:solidFill>
              <a:latin typeface="+mn-lt"/>
            </a:endParaRPr>
          </a:p>
        </p:txBody>
      </p:sp>
      <p:pic>
        <p:nvPicPr>
          <p:cNvPr id="2" name="Onlinemedier 1" title="Dosisdispensering (video 3)">
            <a:hlinkClick r:id="" action="ppaction://media"/>
            <a:extLst>
              <a:ext uri="{FF2B5EF4-FFF2-40B4-BE49-F238E27FC236}">
                <a16:creationId xmlns:a16="http://schemas.microsoft.com/office/drawing/2014/main" id="{FD13D12E-4CA2-3B1A-AFA7-257B65574E53}"/>
              </a:ext>
            </a:extLst>
          </p:cNvPr>
          <p:cNvPicPr>
            <a:picLocks noRot="1" noChangeAspect="1"/>
          </p:cNvPicPr>
          <p:nvPr>
            <a:videoFile r:link="rId1"/>
          </p:nvPr>
        </p:nvPicPr>
        <p:blipFill>
          <a:blip r:embed="rId5"/>
          <a:stretch>
            <a:fillRect/>
          </a:stretch>
        </p:blipFill>
        <p:spPr>
          <a:xfrm>
            <a:off x="517867" y="1746445"/>
            <a:ext cx="8611961" cy="4851809"/>
          </a:xfrm>
          <a:prstGeom prst="rect">
            <a:avLst/>
          </a:prstGeom>
        </p:spPr>
      </p:pic>
    </p:spTree>
    <p:extLst>
      <p:ext uri="{BB962C8B-B14F-4D97-AF65-F5344CB8AC3E}">
        <p14:creationId xmlns:p14="http://schemas.microsoft.com/office/powerpoint/2010/main" val="338727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26301" y="365125"/>
            <a:ext cx="9643114" cy="1325563"/>
          </a:xfrm>
        </p:spPr>
        <p:txBody>
          <a:bodyPr>
            <a:normAutofit/>
          </a:bodyPr>
          <a:lstStyle/>
          <a:p>
            <a:r>
              <a:rPr lang="da-DK" sz="3600" b="1">
                <a:solidFill>
                  <a:srgbClr val="297A77"/>
                </a:solidFill>
                <a:latin typeface="+mn-lt"/>
              </a:rPr>
              <a:t>Tal sammen i praksis (10 min.)</a:t>
            </a:r>
            <a:br>
              <a:rPr lang="da-DK" sz="3200" b="1">
                <a:solidFill>
                  <a:srgbClr val="297A77"/>
                </a:solidFill>
                <a:latin typeface="+mn-lt"/>
              </a:rPr>
            </a:br>
            <a:r>
              <a:rPr lang="da-DK" sz="2200" b="1">
                <a:solidFill>
                  <a:srgbClr val="297A77"/>
                </a:solidFill>
                <a:latin typeface="+mn-lt"/>
              </a:rPr>
              <a:t>(Sololæger går sammen)</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516371" y="1508288"/>
            <a:ext cx="9432602" cy="4679215"/>
          </a:xfrm>
        </p:spPr>
        <p:txBody>
          <a:bodyPr vert="horz" lIns="91440" tIns="45720" rIns="91440" bIns="45720" rtlCol="0" anchor="t">
            <a:noAutofit/>
          </a:bodyPr>
          <a:lstStyle/>
          <a:p>
            <a:pPr marL="0" indent="0">
              <a:lnSpc>
                <a:spcPct val="110000"/>
              </a:lnSpc>
              <a:buClr>
                <a:srgbClr val="297A77"/>
              </a:buClr>
              <a:buSzPct val="105000"/>
              <a:buNone/>
              <a:tabLst>
                <a:tab pos="520700" algn="l"/>
                <a:tab pos="521335" algn="l"/>
              </a:tabLst>
            </a:pPr>
            <a:endParaRPr lang="da-DK" dirty="0"/>
          </a:p>
          <a:p>
            <a:pPr>
              <a:lnSpc>
                <a:spcPct val="110000"/>
              </a:lnSpc>
              <a:buClr>
                <a:srgbClr val="297A77"/>
              </a:buClr>
              <a:buSzPct val="105000"/>
              <a:tabLst>
                <a:tab pos="520700" algn="l"/>
                <a:tab pos="521335" algn="l"/>
              </a:tabLst>
            </a:pPr>
            <a:r>
              <a:rPr lang="da-DK" sz="3200" dirty="0"/>
              <a:t>Gør I måske allerede noget?</a:t>
            </a:r>
          </a:p>
          <a:p>
            <a:pPr>
              <a:lnSpc>
                <a:spcPct val="110000"/>
              </a:lnSpc>
              <a:buClr>
                <a:srgbClr val="297A77"/>
              </a:buClr>
              <a:buSzPct val="105000"/>
              <a:tabLst>
                <a:tab pos="520700" algn="l"/>
                <a:tab pos="521335" algn="l"/>
              </a:tabLst>
            </a:pPr>
            <a:r>
              <a:rPr lang="da-DK" sz="3200" dirty="0"/>
              <a:t>Hvad vil I gøre hjemme i egen praksis? Eksempelvis:</a:t>
            </a:r>
          </a:p>
          <a:p>
            <a:pPr lvl="1">
              <a:lnSpc>
                <a:spcPct val="110000"/>
              </a:lnSpc>
              <a:buClr>
                <a:srgbClr val="297A77"/>
              </a:buClr>
              <a:buSzPct val="105000"/>
              <a:tabLst>
                <a:tab pos="520700" algn="l"/>
                <a:tab pos="521335" algn="l"/>
              </a:tabLst>
            </a:pPr>
            <a:r>
              <a:rPr lang="da-DK" sz="2800" dirty="0"/>
              <a:t>Dele praksisark med personalet i klinikken</a:t>
            </a:r>
          </a:p>
          <a:p>
            <a:pPr lvl="1">
              <a:lnSpc>
                <a:spcPct val="110000"/>
              </a:lnSpc>
              <a:buClr>
                <a:srgbClr val="297A77"/>
              </a:buClr>
              <a:buSzPct val="105000"/>
              <a:tabLst>
                <a:tab pos="520700" algn="l"/>
                <a:tab pos="521335" algn="l"/>
              </a:tabLst>
            </a:pPr>
            <a:r>
              <a:rPr lang="da-DK" sz="2800" dirty="0"/>
              <a:t>Se video om dit eget lægesystem</a:t>
            </a:r>
          </a:p>
          <a:p>
            <a:pPr lvl="1">
              <a:lnSpc>
                <a:spcPct val="110000"/>
              </a:lnSpc>
              <a:buClr>
                <a:srgbClr val="297A77"/>
              </a:buClr>
              <a:buSzPct val="105000"/>
              <a:tabLst>
                <a:tab pos="520700" algn="l"/>
                <a:tab pos="521335" algn="l"/>
              </a:tabLst>
            </a:pPr>
            <a:r>
              <a:rPr lang="da-DK" sz="2800" dirty="0"/>
              <a:t>Kontakte den regionale kvalitetsenhed ang. tilbud</a:t>
            </a:r>
          </a:p>
          <a:p>
            <a:pPr lvl="1">
              <a:lnSpc>
                <a:spcPct val="110000"/>
              </a:lnSpc>
              <a:buClr>
                <a:srgbClr val="297A77"/>
              </a:buClr>
              <a:buSzPct val="105000"/>
              <a:tabLst>
                <a:tab pos="520700" algn="l"/>
                <a:tab pos="521335" algn="l"/>
              </a:tabLst>
            </a:pPr>
            <a:r>
              <a:rPr lang="da-DK" sz="2800" dirty="0"/>
              <a:t>Få besøg af praksiskonsulent</a:t>
            </a:r>
          </a:p>
          <a:p>
            <a:pPr lvl="1">
              <a:lnSpc>
                <a:spcPct val="110000"/>
              </a:lnSpc>
              <a:buClr>
                <a:srgbClr val="297A77"/>
              </a:buClr>
              <a:buSzPct val="105000"/>
              <a:tabLst>
                <a:tab pos="520700" algn="l"/>
                <a:tab pos="521335" algn="l"/>
              </a:tabLst>
            </a:pPr>
            <a:r>
              <a:rPr lang="da-DK" sz="2800" dirty="0"/>
              <a:t>Deltage på et pilotprojekt</a:t>
            </a:r>
          </a:p>
          <a:p>
            <a:pPr marL="0" indent="0">
              <a:buNone/>
            </a:pPr>
            <a:r>
              <a:rPr lang="da-DK" dirty="0"/>
              <a:t>               </a:t>
            </a:r>
          </a:p>
          <a:p>
            <a:pPr marL="0" indent="0">
              <a:lnSpc>
                <a:spcPct val="100000"/>
              </a:lnSpc>
              <a:buNone/>
            </a:pPr>
            <a:endParaRPr lang="da-DK" b="1" dirty="0">
              <a:solidFill>
                <a:srgbClr val="297A77"/>
              </a:solidFill>
              <a:ea typeface="+mj-ea"/>
              <a:cs typeface="+mj-cs"/>
            </a:endParaRPr>
          </a:p>
          <a:p>
            <a:pPr marL="0" indent="0">
              <a:lnSpc>
                <a:spcPct val="100000"/>
              </a:lnSpc>
              <a:buNone/>
            </a:pPr>
            <a:r>
              <a:rPr lang="da-DK" b="1" dirty="0">
                <a:solidFill>
                  <a:srgbClr val="297A77"/>
                </a:solidFill>
                <a:ea typeface="+mj-ea"/>
                <a:cs typeface="+mj-cs"/>
              </a:rPr>
              <a:t>           </a:t>
            </a:r>
          </a:p>
          <a:p>
            <a:pPr marL="0" indent="0">
              <a:buNone/>
            </a:pPr>
            <a:endParaRPr lang="da-DK" dirty="0"/>
          </a:p>
          <a:p>
            <a:pPr marL="0" indent="0">
              <a:buNone/>
            </a:pPr>
            <a:endParaRPr lang="da-DK" b="1" dirty="0">
              <a:solidFill>
                <a:srgbClr val="297A77"/>
              </a:solidFill>
              <a:latin typeface="+mn-lt"/>
            </a:endParaRPr>
          </a:p>
          <a:p>
            <a:pPr marL="0" indent="0">
              <a:buNone/>
            </a:pPr>
            <a:endParaRPr lang="da-DK" dirty="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39</a:t>
            </a:fld>
            <a:endParaRPr lang="da-DK" altLang="en-US">
              <a:solidFill>
                <a:schemeClr val="bg1"/>
              </a:solidFill>
            </a:endParaRPr>
          </a:p>
        </p:txBody>
      </p:sp>
      <p:pic>
        <p:nvPicPr>
          <p:cNvPr id="13" name="Billede 12">
            <a:extLst>
              <a:ext uri="{FF2B5EF4-FFF2-40B4-BE49-F238E27FC236}">
                <a16:creationId xmlns:a16="http://schemas.microsoft.com/office/drawing/2014/main" id="{58337C70-6F5E-41D8-B20F-83B97EBA185E}"/>
              </a:ext>
            </a:extLst>
          </p:cNvPr>
          <p:cNvPicPr>
            <a:picLocks noChangeAspect="1"/>
          </p:cNvPicPr>
          <p:nvPr/>
        </p:nvPicPr>
        <p:blipFill>
          <a:blip r:embed="rId3"/>
          <a:stretch>
            <a:fillRect/>
          </a:stretch>
        </p:blipFill>
        <p:spPr>
          <a:xfrm>
            <a:off x="9948973" y="2804805"/>
            <a:ext cx="1248389" cy="1248389"/>
          </a:xfrm>
          <a:prstGeom prst="rect">
            <a:avLst/>
          </a:prstGeom>
        </p:spPr>
      </p:pic>
    </p:spTree>
    <p:extLst>
      <p:ext uri="{BB962C8B-B14F-4D97-AF65-F5344CB8AC3E}">
        <p14:creationId xmlns:p14="http://schemas.microsoft.com/office/powerpoint/2010/main" val="831564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39282" y="104819"/>
            <a:ext cx="11234159" cy="902162"/>
          </a:xfrm>
        </p:spPr>
        <p:txBody>
          <a:bodyPr>
            <a:normAutofit/>
          </a:bodyPr>
          <a:lstStyle/>
          <a:p>
            <a:r>
              <a:rPr lang="da-DK" b="1">
                <a:solidFill>
                  <a:srgbClr val="297A77"/>
                </a:solidFill>
                <a:latin typeface="+mn-lt"/>
              </a:rPr>
              <a:t>Program for dagens møde </a:t>
            </a:r>
            <a:r>
              <a:rPr lang="da-DK" sz="2000" b="1">
                <a:solidFill>
                  <a:srgbClr val="297A77"/>
                </a:solidFill>
                <a:latin typeface="+mn-lt"/>
              </a:rPr>
              <a:t>(2,5 times varighed</a:t>
            </a:r>
            <a:r>
              <a:rPr lang="da-DK" sz="2000" b="1">
                <a:solidFill>
                  <a:srgbClr val="297A77"/>
                </a:solidFill>
                <a:latin typeface="+mn-lt"/>
                <a:sym typeface="Wingdings" panose="05000000000000000000" pitchFamily="2" charset="2"/>
              </a:rPr>
              <a:t>)</a:t>
            </a:r>
            <a:endParaRPr lang="da-DK" sz="2000" b="1">
              <a:solidFill>
                <a:srgbClr val="297A77"/>
              </a:solidFill>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4</a:t>
            </a:fld>
            <a:endParaRPr lang="da-DK" altLang="en-US">
              <a:solidFill>
                <a:schemeClr val="bg1"/>
              </a:solidFill>
            </a:endParaRPr>
          </a:p>
        </p:txBody>
      </p:sp>
      <p:graphicFrame>
        <p:nvGraphicFramePr>
          <p:cNvPr id="4" name="Tabel 3">
            <a:extLst>
              <a:ext uri="{FF2B5EF4-FFF2-40B4-BE49-F238E27FC236}">
                <a16:creationId xmlns:a16="http://schemas.microsoft.com/office/drawing/2014/main" id="{2E4D7EBE-407C-AAFD-8D25-AFDD468D2FE5}"/>
              </a:ext>
            </a:extLst>
          </p:cNvPr>
          <p:cNvGraphicFramePr>
            <a:graphicFrameLocks noGrp="1"/>
          </p:cNvGraphicFramePr>
          <p:nvPr>
            <p:extLst>
              <p:ext uri="{D42A27DB-BD31-4B8C-83A1-F6EECF244321}">
                <p14:modId xmlns:p14="http://schemas.microsoft.com/office/powerpoint/2010/main" val="2278146992"/>
              </p:ext>
            </p:extLst>
          </p:nvPr>
        </p:nvGraphicFramePr>
        <p:xfrm>
          <a:off x="371817" y="951281"/>
          <a:ext cx="8834406" cy="5567688"/>
        </p:xfrm>
        <a:graphic>
          <a:graphicData uri="http://schemas.openxmlformats.org/drawingml/2006/table">
            <a:tbl>
              <a:tblPr firstRow="1" bandRow="1">
                <a:effectLst>
                  <a:outerShdw blurRad="50800" algn="ctr" rotWithShape="0">
                    <a:schemeClr val="bg1"/>
                  </a:outerShdw>
                </a:effectLst>
                <a:tableStyleId>{5C22544A-7EE6-4342-B048-85BDC9FD1C3A}</a:tableStyleId>
              </a:tblPr>
              <a:tblGrid>
                <a:gridCol w="1497978">
                  <a:extLst>
                    <a:ext uri="{9D8B030D-6E8A-4147-A177-3AD203B41FA5}">
                      <a16:colId xmlns:a16="http://schemas.microsoft.com/office/drawing/2014/main" val="1005526932"/>
                    </a:ext>
                  </a:extLst>
                </a:gridCol>
                <a:gridCol w="7336428">
                  <a:extLst>
                    <a:ext uri="{9D8B030D-6E8A-4147-A177-3AD203B41FA5}">
                      <a16:colId xmlns:a16="http://schemas.microsoft.com/office/drawing/2014/main" val="136780589"/>
                    </a:ext>
                  </a:extLst>
                </a:gridCol>
              </a:tblGrid>
              <a:tr h="731041">
                <a:tc>
                  <a:txBody>
                    <a:bodyPr/>
                    <a:lstStyle/>
                    <a:p>
                      <a:endParaRPr lang="da-DK">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600" b="1" kern="1200">
                          <a:ln>
                            <a:noFill/>
                          </a:ln>
                          <a:solidFill>
                            <a:schemeClr val="bg1">
                              <a:lumMod val="50000"/>
                            </a:schemeClr>
                          </a:solidFill>
                          <a:effectLst/>
                          <a:latin typeface="+mn-lt"/>
                          <a:ea typeface="+mn-ea"/>
                          <a:cs typeface="+mn-cs"/>
                        </a:rPr>
                        <a:t>OPFØLGNING FRA SIDSTE MØDE</a:t>
                      </a:r>
                    </a:p>
                    <a:p>
                      <a:r>
                        <a:rPr lang="da-DK" sz="1600" b="0" kern="1200">
                          <a:solidFill>
                            <a:schemeClr val="bg1">
                              <a:lumMod val="50000"/>
                            </a:schemeClr>
                          </a:solidFill>
                          <a:effectLst/>
                          <a:latin typeface="+mn-lt"/>
                          <a:ea typeface="+mn-ea"/>
                          <a:cs typeface="+mn-cs"/>
                        </a:rPr>
                        <a:t>Er der sket forandringer i forhold til det, som klyngen har besluttet sig for at følge op på?</a:t>
                      </a:r>
                      <a:endParaRPr lang="da-DK" sz="1600" b="0">
                        <a:ln>
                          <a:noFill/>
                        </a:ln>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2195466"/>
                  </a:ext>
                </a:extLst>
              </a:tr>
              <a:tr h="607153">
                <a:tc>
                  <a:txBody>
                    <a:bodyPr/>
                    <a:lstStyle/>
                    <a:p>
                      <a:pPr algn="ctr">
                        <a:lnSpc>
                          <a:spcPct val="200000"/>
                        </a:lnSpc>
                      </a:pPr>
                      <a:r>
                        <a:rPr lang="da-DK" sz="1600" b="1">
                          <a:ln>
                            <a:noFill/>
                          </a:ln>
                          <a:solidFill>
                            <a:srgbClr val="297A77"/>
                          </a:solidFill>
                        </a:rPr>
                        <a:t>15 min.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600" b="1" kern="1200">
                          <a:solidFill>
                            <a:srgbClr val="297A77"/>
                          </a:solidFill>
                          <a:effectLst/>
                          <a:latin typeface="+mn-lt"/>
                          <a:ea typeface="+mn-ea"/>
                          <a:cs typeface="+mn-cs"/>
                        </a:rPr>
                        <a:t>INTRODUKTION</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9012320"/>
                  </a:ext>
                </a:extLst>
              </a:tr>
              <a:tr h="1597460">
                <a:tc>
                  <a:txBody>
                    <a:bodyPr/>
                    <a:lstStyle/>
                    <a:p>
                      <a:pPr marL="0" marR="0" lvl="0" indent="0" algn="ctr" defTabSz="914400" rtl="0" eaLnBrk="1" fontAlgn="auto" latinLnBrk="0" hangingPunct="1">
                        <a:lnSpc>
                          <a:spcPct val="300000"/>
                        </a:lnSpc>
                        <a:spcBef>
                          <a:spcPts val="0"/>
                        </a:spcBef>
                        <a:spcAft>
                          <a:spcPts val="0"/>
                        </a:spcAft>
                        <a:buClrTx/>
                        <a:buSzTx/>
                        <a:buFontTx/>
                        <a:buNone/>
                        <a:tabLst/>
                        <a:defRPr/>
                      </a:pPr>
                      <a:r>
                        <a:rPr lang="da-DK" sz="1600" b="1">
                          <a:ln>
                            <a:noFill/>
                          </a:ln>
                          <a:solidFill>
                            <a:srgbClr val="297A77"/>
                          </a:solidFill>
                        </a:rPr>
                        <a:t>45 min.</a:t>
                      </a:r>
                    </a:p>
                    <a:p>
                      <a:endParaRPr lang="da-DK">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600" b="1" kern="1200">
                          <a:solidFill>
                            <a:srgbClr val="297A77"/>
                          </a:solidFill>
                          <a:effectLst/>
                          <a:latin typeface="+mn-lt"/>
                          <a:ea typeface="+mn-ea"/>
                          <a:cs typeface="+mn-cs"/>
                        </a:rPr>
                        <a:t>BLOK 1: KLYNGENS HOLDNING OG BRUG AF DOSISDISPENSERING I PRAKSIS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600" kern="1200">
                          <a:solidFill>
                            <a:schemeClr val="dk1"/>
                          </a:solidFill>
                          <a:effectLst/>
                          <a:latin typeface="Calibri" panose="020F0502020204030204" pitchFamily="34" charset="0"/>
                          <a:ea typeface="+mn-ea"/>
                          <a:cs typeface="Times New Roman" panose="02020603050405020304" pitchFamily="18" charset="0"/>
                        </a:rPr>
                        <a:t>Klyngens antal af patienter på dosisdispenseret medicin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600" kern="1200">
                          <a:solidFill>
                            <a:schemeClr val="dk1"/>
                          </a:solidFill>
                          <a:effectLst/>
                          <a:latin typeface="Calibri" panose="020F0502020204030204" pitchFamily="34" charset="0"/>
                          <a:ea typeface="+mn-ea"/>
                          <a:cs typeface="Times New Roman" panose="02020603050405020304" pitchFamily="18" charset="0"/>
                        </a:rPr>
                        <a:t>Resultater om vores holdning og brug af dosisdispensering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600" kern="1200">
                          <a:solidFill>
                            <a:schemeClr val="dk1"/>
                          </a:solidFill>
                          <a:effectLst/>
                          <a:latin typeface="Calibri" panose="020F0502020204030204" pitchFamily="34" charset="0"/>
                          <a:ea typeface="+mn-ea"/>
                          <a:cs typeface="Times New Roman" panose="02020603050405020304" pitchFamily="18" charset="0"/>
                        </a:rPr>
                        <a:t>PLO’s holdning til dosisdispensering og introduktionsvideo med praktiserende læge, Peter Simonsen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600" kern="1200">
                          <a:solidFill>
                            <a:schemeClr val="dk1"/>
                          </a:solidFill>
                          <a:effectLst/>
                          <a:latin typeface="Calibri" panose="020F0502020204030204" pitchFamily="34" charset="0"/>
                          <a:ea typeface="+mn-ea"/>
                          <a:cs typeface="Times New Roman" panose="02020603050405020304" pitchFamily="18" charset="0"/>
                        </a:rPr>
                        <a:t>Apoteket deler ud af sin praktiske viden om dosisdispensering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600" kern="1200">
                          <a:solidFill>
                            <a:schemeClr val="dk1"/>
                          </a:solidFill>
                          <a:effectLst/>
                          <a:latin typeface="Calibri" panose="020F0502020204030204" pitchFamily="34" charset="0"/>
                          <a:ea typeface="+mn-ea"/>
                          <a:cs typeface="Times New Roman" panose="02020603050405020304" pitchFamily="18" charset="0"/>
                        </a:rPr>
                        <a:t>Sidemandssamtale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9943425"/>
                  </a:ext>
                </a:extLst>
              </a:tr>
              <a:tr h="443963">
                <a:tc>
                  <a:txBody>
                    <a:bodyPr/>
                    <a:lstStyle/>
                    <a:p>
                      <a:pPr algn="ctr">
                        <a:lnSpc>
                          <a:spcPct val="150000"/>
                        </a:lnSpc>
                      </a:pPr>
                      <a:r>
                        <a:rPr lang="da-DK" sz="1600" b="1">
                          <a:ln>
                            <a:noFill/>
                          </a:ln>
                          <a:solidFill>
                            <a:srgbClr val="297A77"/>
                          </a:solidFill>
                        </a:rPr>
                        <a:t>15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50000"/>
                        </a:lnSpc>
                      </a:pPr>
                      <a:r>
                        <a:rPr lang="da-DK" sz="1600" b="1" kern="1200">
                          <a:solidFill>
                            <a:srgbClr val="297A77"/>
                          </a:solidFill>
                          <a:effectLst/>
                          <a:latin typeface="+mn-lt"/>
                          <a:ea typeface="+mn-ea"/>
                          <a:cs typeface="+mn-cs"/>
                        </a:rPr>
                        <a:t>PAUSE</a:t>
                      </a:r>
                      <a:endParaRPr lang="da-DK" sz="1600">
                        <a:ln>
                          <a:noFill/>
                        </a:ln>
                        <a:solidFill>
                          <a:srgbClr val="297A77"/>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6406188"/>
                  </a:ext>
                </a:extLst>
              </a:tr>
              <a:tr h="947646">
                <a:tc>
                  <a:txBody>
                    <a:bodyPr/>
                    <a:lstStyle/>
                    <a:p>
                      <a:pPr algn="ctr">
                        <a:lnSpc>
                          <a:spcPct val="300000"/>
                        </a:lnSpc>
                      </a:pPr>
                      <a:r>
                        <a:rPr lang="da-DK" sz="1600" b="1">
                          <a:ln>
                            <a:noFill/>
                          </a:ln>
                          <a:solidFill>
                            <a:srgbClr val="297A77"/>
                          </a:solidFill>
                        </a:rPr>
                        <a:t>45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600" b="1" kern="1200">
                          <a:solidFill>
                            <a:srgbClr val="297A77"/>
                          </a:solidFill>
                          <a:effectLst/>
                          <a:latin typeface="+mn-lt"/>
                          <a:ea typeface="+mn-ea"/>
                          <a:cs typeface="+mn-cs"/>
                        </a:rPr>
                        <a:t>BLOK 2: SAMARBEJDET MED KOMMUNEN OG APOTEKET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600" kern="1200">
                          <a:solidFill>
                            <a:schemeClr val="dk1"/>
                          </a:solidFill>
                          <a:effectLst/>
                          <a:latin typeface="Calibri" panose="020F0502020204030204" pitchFamily="34" charset="0"/>
                          <a:ea typeface="+mn-ea"/>
                          <a:cs typeface="Times New Roman" panose="02020603050405020304" pitchFamily="18" charset="0"/>
                        </a:rPr>
                        <a:t>Oplæg fra kommunen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600" kern="1200">
                          <a:solidFill>
                            <a:schemeClr val="dk1"/>
                          </a:solidFill>
                          <a:effectLst/>
                          <a:latin typeface="Calibri" panose="020F0502020204030204" pitchFamily="34" charset="0"/>
                          <a:ea typeface="+mn-ea"/>
                          <a:cs typeface="Times New Roman" panose="02020603050405020304" pitchFamily="18" charset="0"/>
                        </a:rPr>
                        <a:t>Fælles dialog med kommunen og apoteket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0194061"/>
                  </a:ext>
                </a:extLst>
              </a:tr>
              <a:tr h="947646">
                <a:tc>
                  <a:txBody>
                    <a:bodyPr/>
                    <a:lstStyle/>
                    <a:p>
                      <a:pPr algn="ctr">
                        <a:lnSpc>
                          <a:spcPct val="200000"/>
                        </a:lnSpc>
                      </a:pPr>
                      <a:r>
                        <a:rPr lang="da-DK" sz="1600" b="1" kern="1200">
                          <a:solidFill>
                            <a:srgbClr val="297A77"/>
                          </a:solidFill>
                          <a:effectLst/>
                          <a:latin typeface="+mn-lt"/>
                          <a:ea typeface="+mn-ea"/>
                          <a:cs typeface="+mn-cs"/>
                        </a:rPr>
                        <a:t>30 min. </a:t>
                      </a:r>
                      <a:endParaRPr lang="da-DK" sz="1600" b="1">
                        <a:ln>
                          <a:noFill/>
                        </a:ln>
                        <a:solidFill>
                          <a:srgbClr val="297A77"/>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600" b="1" kern="1200">
                          <a:solidFill>
                            <a:srgbClr val="297A77"/>
                          </a:solidFill>
                          <a:effectLst/>
                          <a:latin typeface="+mn-lt"/>
                          <a:ea typeface="+mn-ea"/>
                          <a:cs typeface="+mn-cs"/>
                        </a:rPr>
                        <a:t>BLOK 3: OPSAMLING OG OPFØLGNING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600" kern="1200">
                          <a:solidFill>
                            <a:schemeClr val="dk1"/>
                          </a:solidFill>
                          <a:effectLst/>
                          <a:latin typeface="Calibri" panose="020F0502020204030204" pitchFamily="34" charset="0"/>
                          <a:ea typeface="+mn-ea"/>
                          <a:cs typeface="Times New Roman" panose="02020603050405020304" pitchFamily="18" charset="0"/>
                        </a:rPr>
                        <a:t>Video - Gode råd og forslag til dosisdispensering i praksis v. Peter Simonsen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600" kern="1200">
                          <a:solidFill>
                            <a:schemeClr val="dk1"/>
                          </a:solidFill>
                          <a:effectLst/>
                          <a:latin typeface="Calibri" panose="020F0502020204030204" pitchFamily="34" charset="0"/>
                          <a:ea typeface="+mn-ea"/>
                          <a:cs typeface="Times New Roman" panose="02020603050405020304" pitchFamily="18" charset="0"/>
                        </a:rPr>
                        <a:t>Samtale i egen praksis - hvad nu?</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9868165"/>
                  </a:ext>
                </a:extLst>
              </a:tr>
            </a:tbl>
          </a:graphicData>
        </a:graphic>
      </p:graphicFrame>
    </p:spTree>
    <p:extLst>
      <p:ext uri="{BB962C8B-B14F-4D97-AF65-F5344CB8AC3E}">
        <p14:creationId xmlns:p14="http://schemas.microsoft.com/office/powerpoint/2010/main" val="37027184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09611" y="223631"/>
            <a:ext cx="10515600" cy="1084296"/>
          </a:xfrm>
        </p:spPr>
        <p:txBody>
          <a:bodyPr>
            <a:normAutofit/>
          </a:bodyPr>
          <a:lstStyle/>
          <a:p>
            <a:r>
              <a:rPr lang="da-DK" sz="3600" b="1">
                <a:solidFill>
                  <a:srgbClr val="297A77"/>
                </a:solidFill>
                <a:latin typeface="+mn-lt"/>
              </a:rPr>
              <a:t>Hjælp og vejledning EFTER klyngemødet </a:t>
            </a:r>
            <a:br>
              <a:rPr lang="da-DK" sz="3600" b="1">
                <a:solidFill>
                  <a:srgbClr val="297A77"/>
                </a:solidFill>
                <a:latin typeface="+mn-lt"/>
              </a:rPr>
            </a:br>
            <a:r>
              <a:rPr lang="da-DK" sz="3600" b="1">
                <a:solidFill>
                  <a:srgbClr val="297A77"/>
                </a:solidFill>
                <a:latin typeface="+mn-lt"/>
              </a:rPr>
              <a:t>fra din regionale kvalitetsenhed, kommune og apotek</a:t>
            </a:r>
            <a:endParaRPr lang="da-DK" b="1">
              <a:solidFill>
                <a:srgbClr val="297A77"/>
              </a:solidFill>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40</a:t>
            </a:fld>
            <a:endParaRPr lang="da-DK" altLang="en-US">
              <a:solidFill>
                <a:schemeClr val="bg1"/>
              </a:solidFill>
            </a:endParaRPr>
          </a:p>
        </p:txBody>
      </p:sp>
      <p:sp>
        <p:nvSpPr>
          <p:cNvPr id="4" name="Pladsholder til indhold 3">
            <a:extLst>
              <a:ext uri="{FF2B5EF4-FFF2-40B4-BE49-F238E27FC236}">
                <a16:creationId xmlns:a16="http://schemas.microsoft.com/office/drawing/2014/main" id="{F312B0CF-B643-4299-B1FE-12F7B7E41F71}"/>
              </a:ext>
            </a:extLst>
          </p:cNvPr>
          <p:cNvSpPr>
            <a:spLocks noGrp="1"/>
          </p:cNvSpPr>
          <p:nvPr>
            <p:ph idx="1"/>
          </p:nvPr>
        </p:nvSpPr>
        <p:spPr>
          <a:xfrm>
            <a:off x="371815" y="1244254"/>
            <a:ext cx="9705347" cy="4984500"/>
          </a:xfrm>
        </p:spPr>
        <p:txBody>
          <a:bodyPr vert="horz" lIns="91440" tIns="45720" rIns="91440" bIns="45720" rtlCol="0" anchor="t">
            <a:normAutofit lnSpcReduction="10000"/>
          </a:bodyPr>
          <a:lstStyle/>
          <a:p>
            <a:pPr marL="0" indent="0">
              <a:buNone/>
            </a:pPr>
            <a:endParaRPr lang="da-DK" b="1">
              <a:solidFill>
                <a:srgbClr val="297A77"/>
              </a:solidFill>
              <a:ea typeface="+mj-ea"/>
              <a:cs typeface="+mj-cs"/>
            </a:endParaRPr>
          </a:p>
          <a:p>
            <a:pPr marL="0" indent="0">
              <a:buNone/>
            </a:pPr>
            <a:r>
              <a:rPr lang="da-DK" b="1">
                <a:solidFill>
                  <a:srgbClr val="297A77"/>
                </a:solidFill>
                <a:highlight>
                  <a:srgbClr val="FFFF00"/>
                </a:highlight>
                <a:ea typeface="+mj-ea"/>
                <a:cs typeface="+mj-cs"/>
              </a:rPr>
              <a:t>KAP KONTAKTOPLYSNINGER OG KONKRETE TILBUD</a:t>
            </a:r>
            <a:endParaRPr lang="da-DK" b="1">
              <a:solidFill>
                <a:srgbClr val="297A77"/>
              </a:solidFill>
              <a:highlight>
                <a:srgbClr val="FFFF00"/>
              </a:highlight>
              <a:ea typeface="Calibri"/>
              <a:cs typeface="Calibri"/>
            </a:endParaRPr>
          </a:p>
          <a:p>
            <a:pPr marL="0" indent="0" algn="l" rtl="0" fontAlgn="base">
              <a:buNone/>
            </a:pPr>
            <a:endParaRPr lang="da-DK" sz="1800">
              <a:solidFill>
                <a:srgbClr val="000000"/>
              </a:solidFill>
              <a:ea typeface="Calibri"/>
              <a:cs typeface="Calibri"/>
            </a:endParaRPr>
          </a:p>
          <a:p>
            <a:pPr marL="0" indent="0">
              <a:buNone/>
            </a:pPr>
            <a:endParaRPr lang="da-DK"/>
          </a:p>
          <a:p>
            <a:pPr marL="0" indent="0">
              <a:buNone/>
            </a:pPr>
            <a:r>
              <a:rPr lang="da-DK" b="1">
                <a:solidFill>
                  <a:srgbClr val="297A77"/>
                </a:solidFill>
                <a:highlight>
                  <a:srgbClr val="FFFF00"/>
                </a:highlight>
                <a:ea typeface="+mj-ea"/>
                <a:cs typeface="+mj-cs"/>
              </a:rPr>
              <a:t>KOMMUNENS OPLYSNINGER</a:t>
            </a:r>
          </a:p>
          <a:p>
            <a:pPr marL="0" indent="0">
              <a:buNone/>
            </a:pPr>
            <a:r>
              <a:rPr lang="da-DK" sz="1200">
                <a:solidFill>
                  <a:srgbClr val="FF0000"/>
                </a:solidFill>
                <a:latin typeface="Calibri" panose="020F0502020204030204" pitchFamily="34" charset="0"/>
              </a:rPr>
              <a:t>Navn Navnesen</a:t>
            </a:r>
          </a:p>
          <a:p>
            <a:pPr marL="0" indent="0">
              <a:buNone/>
            </a:pPr>
            <a:r>
              <a:rPr lang="da-DK" sz="1200" b="1">
                <a:solidFill>
                  <a:srgbClr val="FF0000"/>
                </a:solidFill>
                <a:latin typeface="Calibri" panose="020F0502020204030204" pitchFamily="34" charset="0"/>
              </a:rPr>
              <a:t>Telefon:</a:t>
            </a:r>
          </a:p>
          <a:p>
            <a:pPr marL="0" indent="0">
              <a:buNone/>
            </a:pPr>
            <a:r>
              <a:rPr lang="da-DK" sz="1200" b="1">
                <a:solidFill>
                  <a:srgbClr val="FF0000"/>
                </a:solidFill>
                <a:latin typeface="Calibri" panose="020F0502020204030204" pitchFamily="34" charset="0"/>
              </a:rPr>
              <a:t>Mail:</a:t>
            </a:r>
          </a:p>
          <a:p>
            <a:pPr marL="0" indent="0">
              <a:buNone/>
            </a:pPr>
            <a:endParaRPr lang="da-DK" sz="1800" b="1">
              <a:solidFill>
                <a:srgbClr val="FF0000"/>
              </a:solidFill>
              <a:latin typeface="Calibri" panose="020F0502020204030204" pitchFamily="34" charset="0"/>
              <a:ea typeface="+mj-ea"/>
              <a:cs typeface="+mj-cs"/>
            </a:endParaRPr>
          </a:p>
          <a:p>
            <a:pPr marL="0" indent="0">
              <a:buNone/>
            </a:pPr>
            <a:r>
              <a:rPr lang="da-DK" b="1">
                <a:solidFill>
                  <a:srgbClr val="297A77"/>
                </a:solidFill>
                <a:highlight>
                  <a:srgbClr val="FFFF00"/>
                </a:highlight>
                <a:ea typeface="+mj-ea"/>
                <a:cs typeface="+mj-cs"/>
              </a:rPr>
              <a:t>APOTEKETS OPLYSNINGER</a:t>
            </a:r>
          </a:p>
          <a:p>
            <a:pPr marL="0" indent="0">
              <a:buNone/>
            </a:pPr>
            <a:r>
              <a:rPr lang="da-DK" sz="1400">
                <a:solidFill>
                  <a:srgbClr val="FF0000"/>
                </a:solidFill>
                <a:latin typeface="Calibri" panose="020F0502020204030204" pitchFamily="34" charset="0"/>
              </a:rPr>
              <a:t>Navn Navnesen</a:t>
            </a:r>
          </a:p>
          <a:p>
            <a:pPr marL="0" indent="0">
              <a:buNone/>
            </a:pPr>
            <a:r>
              <a:rPr lang="da-DK" sz="1400" b="1">
                <a:solidFill>
                  <a:srgbClr val="FF0000"/>
                </a:solidFill>
                <a:latin typeface="Calibri" panose="020F0502020204030204" pitchFamily="34" charset="0"/>
              </a:rPr>
              <a:t>Telefon:</a:t>
            </a:r>
          </a:p>
          <a:p>
            <a:pPr marL="0" indent="0">
              <a:buNone/>
            </a:pPr>
            <a:r>
              <a:rPr lang="da-DK" sz="1400" b="1">
                <a:solidFill>
                  <a:srgbClr val="FF0000"/>
                </a:solidFill>
                <a:latin typeface="Calibri" panose="020F0502020204030204" pitchFamily="34" charset="0"/>
              </a:rPr>
              <a:t>Mail:</a:t>
            </a:r>
            <a:endParaRPr lang="da-DK" sz="1400" b="1">
              <a:solidFill>
                <a:srgbClr val="297A77"/>
              </a:solidFill>
              <a:highlight>
                <a:srgbClr val="FFFF00"/>
              </a:highlight>
              <a:ea typeface="+mj-ea"/>
              <a:cs typeface="+mj-cs"/>
            </a:endParaRPr>
          </a:p>
          <a:p>
            <a:pPr marL="0" indent="0">
              <a:buNone/>
            </a:pPr>
            <a:endParaRPr lang="da-DK" b="1">
              <a:solidFill>
                <a:srgbClr val="FF0000"/>
              </a:solidFill>
              <a:ea typeface="+mj-ea"/>
              <a:cs typeface="+mj-cs"/>
            </a:endParaRPr>
          </a:p>
        </p:txBody>
      </p:sp>
    </p:spTree>
    <p:extLst>
      <p:ext uri="{BB962C8B-B14F-4D97-AF65-F5344CB8AC3E}">
        <p14:creationId xmlns:p14="http://schemas.microsoft.com/office/powerpoint/2010/main" val="26215057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41217" y="138049"/>
            <a:ext cx="10612582" cy="1325563"/>
          </a:xfrm>
        </p:spPr>
        <p:txBody>
          <a:bodyPr>
            <a:normAutofit/>
          </a:bodyPr>
          <a:lstStyle/>
          <a:p>
            <a:r>
              <a:rPr lang="da-DK" sz="4000" b="1">
                <a:solidFill>
                  <a:srgbClr val="297A77"/>
                </a:solidFill>
                <a:latin typeface="+mn-lt"/>
              </a:rPr>
              <a:t>Opsamling og opfølgning i plenum (15 min.)</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741217" y="1516577"/>
            <a:ext cx="9323660" cy="4607776"/>
          </a:xfrm>
        </p:spPr>
        <p:txBody>
          <a:bodyPr>
            <a:normAutofit/>
          </a:bodyPr>
          <a:lstStyle/>
          <a:p>
            <a:pPr marL="0" indent="0">
              <a:buClr>
                <a:srgbClr val="297A77"/>
              </a:buClr>
              <a:buNone/>
            </a:pPr>
            <a:r>
              <a:rPr lang="da-DK" b="1">
                <a:solidFill>
                  <a:srgbClr val="297A77"/>
                </a:solidFill>
                <a:ea typeface="+mj-ea"/>
                <a:cs typeface="+mj-cs"/>
              </a:rPr>
              <a:t>Opsamling: Pluk fra praksis-gruppearbejde </a:t>
            </a:r>
          </a:p>
          <a:p>
            <a:pPr lvl="1">
              <a:buClr>
                <a:srgbClr val="297A77"/>
              </a:buClr>
            </a:pPr>
            <a:r>
              <a:rPr lang="da-DK" sz="2000"/>
              <a:t>Hvad talte I om i jeres praksis? </a:t>
            </a:r>
          </a:p>
          <a:p>
            <a:pPr lvl="2">
              <a:buClr>
                <a:srgbClr val="297A77"/>
              </a:buClr>
            </a:pPr>
            <a:r>
              <a:rPr lang="da-DK" sz="1600"/>
              <a:t>Organisering?</a:t>
            </a:r>
          </a:p>
          <a:p>
            <a:pPr lvl="2">
              <a:buClr>
                <a:srgbClr val="297A77"/>
              </a:buClr>
            </a:pPr>
            <a:r>
              <a:rPr lang="da-DK" sz="1600"/>
              <a:t>Arbejdsgange for jer og personalet?</a:t>
            </a:r>
          </a:p>
          <a:p>
            <a:pPr lvl="2">
              <a:buClr>
                <a:srgbClr val="297A77"/>
              </a:buClr>
            </a:pPr>
            <a:r>
              <a:rPr lang="da-DK" sz="1600"/>
              <a:t>Dele eksisterende erfaringer fra jeres klinik?</a:t>
            </a:r>
          </a:p>
          <a:p>
            <a:pPr lvl="1">
              <a:lnSpc>
                <a:spcPct val="120000"/>
              </a:lnSpc>
              <a:buClr>
                <a:srgbClr val="297A77"/>
              </a:buClr>
            </a:pPr>
            <a:r>
              <a:rPr lang="da-DK" sz="2000"/>
              <a:t>Hvilke konkrete tiltag skal I handle på?</a:t>
            </a:r>
          </a:p>
          <a:p>
            <a:pPr lvl="1">
              <a:lnSpc>
                <a:spcPct val="120000"/>
              </a:lnSpc>
              <a:buClr>
                <a:srgbClr val="297A77"/>
              </a:buClr>
            </a:pPr>
            <a:r>
              <a:rPr lang="da-DK" sz="2000"/>
              <a:t>Hvad gør I med praksisarket?</a:t>
            </a:r>
            <a:endParaRPr lang="da-DK" b="1">
              <a:solidFill>
                <a:srgbClr val="297A77"/>
              </a:solidFill>
              <a:ea typeface="+mj-ea"/>
              <a:cs typeface="+mj-cs"/>
            </a:endParaRPr>
          </a:p>
          <a:p>
            <a:pPr marL="0" indent="0">
              <a:buClr>
                <a:srgbClr val="297A77"/>
              </a:buClr>
              <a:buNone/>
            </a:pPr>
            <a:r>
              <a:rPr lang="da-DK" b="1">
                <a:solidFill>
                  <a:srgbClr val="297A77"/>
                </a:solidFill>
                <a:ea typeface="+mj-ea"/>
                <a:cs typeface="+mj-cs"/>
              </a:rPr>
              <a:t>Opfølgning: Hvordan skal vi følge op på fra dagens møde?</a:t>
            </a:r>
          </a:p>
          <a:p>
            <a:pPr lvl="1">
              <a:buClr>
                <a:srgbClr val="297A77"/>
              </a:buClr>
            </a:pPr>
            <a:endParaRPr lang="da-DK" sz="2000"/>
          </a:p>
          <a:p>
            <a:pPr lvl="1">
              <a:buClr>
                <a:srgbClr val="297A77"/>
              </a:buClr>
            </a:pPr>
            <a:r>
              <a:rPr lang="da-DK" sz="2000"/>
              <a:t>Hvad aftaler vi konkret at gøre efter mødet? I kommunen og i praksis?</a:t>
            </a:r>
          </a:p>
          <a:p>
            <a:pPr lvl="1">
              <a:lnSpc>
                <a:spcPct val="120000"/>
              </a:lnSpc>
              <a:buClr>
                <a:srgbClr val="297A77"/>
              </a:buClr>
            </a:pPr>
            <a:r>
              <a:rPr lang="da-DK" sz="2000"/>
              <a:t>Skal vi mødes igen? Arbejdes videre fx. i KLU? Og hvem er kontaktperson? </a:t>
            </a:r>
          </a:p>
          <a:p>
            <a:pPr lvl="1">
              <a:lnSpc>
                <a:spcPct val="120000"/>
              </a:lnSpc>
              <a:buClr>
                <a:srgbClr val="297A77"/>
              </a:buClr>
            </a:pPr>
            <a:r>
              <a:rPr lang="da-DK" sz="2000"/>
              <a:t>Skal vi genbesøge data om 12 måneder?</a:t>
            </a:r>
          </a:p>
          <a:p>
            <a:pPr marL="0" indent="0">
              <a:buNone/>
            </a:pPr>
            <a:endParaRPr lang="da-DK">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41</a:t>
            </a:fld>
            <a:endParaRPr lang="da-DK" altLang="en-US">
              <a:solidFill>
                <a:schemeClr val="bg1"/>
              </a:solidFill>
            </a:endParaRPr>
          </a:p>
        </p:txBody>
      </p:sp>
      <p:pic>
        <p:nvPicPr>
          <p:cNvPr id="8" name="Grafik 4">
            <a:extLst>
              <a:ext uri="{FF2B5EF4-FFF2-40B4-BE49-F238E27FC236}">
                <a16:creationId xmlns:a16="http://schemas.microsoft.com/office/drawing/2014/main" id="{21FA1FF2-8576-4D42-96AD-0CAFA053D0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33856" y="2826818"/>
            <a:ext cx="1505454" cy="1204363"/>
          </a:xfrm>
          <a:prstGeom prst="rect">
            <a:avLst/>
          </a:prstGeom>
        </p:spPr>
      </p:pic>
      <p:grpSp>
        <p:nvGrpSpPr>
          <p:cNvPr id="3" name="Gruppe 2">
            <a:extLst>
              <a:ext uri="{FF2B5EF4-FFF2-40B4-BE49-F238E27FC236}">
                <a16:creationId xmlns:a16="http://schemas.microsoft.com/office/drawing/2014/main" id="{D34E2E60-C664-091F-DEC3-B786BD693F24}"/>
              </a:ext>
            </a:extLst>
          </p:cNvPr>
          <p:cNvGrpSpPr/>
          <p:nvPr/>
        </p:nvGrpSpPr>
        <p:grpSpPr>
          <a:xfrm>
            <a:off x="7113133" y="5843417"/>
            <a:ext cx="5903487" cy="981739"/>
            <a:chOff x="740775" y="5184942"/>
            <a:chExt cx="6735435" cy="1041248"/>
          </a:xfrm>
        </p:grpSpPr>
        <p:sp>
          <p:nvSpPr>
            <p:cNvPr id="4" name="Tekstfelt 20">
              <a:extLst>
                <a:ext uri="{FF2B5EF4-FFF2-40B4-BE49-F238E27FC236}">
                  <a16:creationId xmlns:a16="http://schemas.microsoft.com/office/drawing/2014/main" id="{98E4CBDE-9307-309E-E670-585C3605D8B9}"/>
                </a:ext>
              </a:extLst>
            </p:cNvPr>
            <p:cNvSpPr txBox="1"/>
            <p:nvPr/>
          </p:nvSpPr>
          <p:spPr>
            <a:xfrm>
              <a:off x="1671643" y="5425971"/>
              <a:ext cx="5804567" cy="80021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2800" b="1">
                  <a:solidFill>
                    <a:srgbClr val="297A77"/>
                  </a:solidFill>
                  <a:ea typeface="+mj-ea"/>
                  <a:cs typeface="+mj-cs"/>
                </a:rPr>
                <a:t>Notér aftaler</a:t>
              </a:r>
              <a:endParaRPr lang="da-DK" sz="2800" b="1">
                <a:solidFill>
                  <a:srgbClr val="297A77"/>
                </a:solidFill>
                <a:ea typeface="+mj-ea"/>
                <a:cs typeface="Calibri"/>
              </a:endParaRPr>
            </a:p>
            <a:p>
              <a:endParaRPr lang="da-DK"/>
            </a:p>
          </p:txBody>
        </p:sp>
        <p:sp>
          <p:nvSpPr>
            <p:cNvPr id="5" name="Ellipse 4">
              <a:extLst>
                <a:ext uri="{FF2B5EF4-FFF2-40B4-BE49-F238E27FC236}">
                  <a16:creationId xmlns:a16="http://schemas.microsoft.com/office/drawing/2014/main" id="{2807E586-4841-FFD4-96D3-7BEF63CDC9B3}"/>
                </a:ext>
              </a:extLst>
            </p:cNvPr>
            <p:cNvSpPr/>
            <p:nvPr/>
          </p:nvSpPr>
          <p:spPr>
            <a:xfrm>
              <a:off x="740775" y="5184942"/>
              <a:ext cx="869995" cy="869995"/>
            </a:xfrm>
            <a:prstGeom prst="ellipse">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a:p>
          </p:txBody>
        </p:sp>
        <p:pic>
          <p:nvPicPr>
            <p:cNvPr id="6" name="Billede 5" descr="Et billede, der indeholder papirclips&#10;&#10;Automatisk genereret beskrivelse">
              <a:extLst>
                <a:ext uri="{FF2B5EF4-FFF2-40B4-BE49-F238E27FC236}">
                  <a16:creationId xmlns:a16="http://schemas.microsoft.com/office/drawing/2014/main" id="{425FE00F-D57E-BC83-3280-BC7E1E6F210C}"/>
                </a:ext>
              </a:extLst>
            </p:cNvPr>
            <p:cNvPicPr>
              <a:picLocks noChangeAspect="1"/>
            </p:cNvPicPr>
            <p:nvPr/>
          </p:nvPicPr>
          <p:blipFill>
            <a:blip r:embed="rId5"/>
            <a:stretch>
              <a:fillRect/>
            </a:stretch>
          </p:blipFill>
          <p:spPr>
            <a:xfrm>
              <a:off x="960887" y="5405054"/>
              <a:ext cx="429769" cy="429769"/>
            </a:xfrm>
            <a:prstGeom prst="rect">
              <a:avLst/>
            </a:prstGeom>
          </p:spPr>
        </p:pic>
      </p:grpSp>
    </p:spTree>
    <p:extLst>
      <p:ext uri="{BB962C8B-B14F-4D97-AF65-F5344CB8AC3E}">
        <p14:creationId xmlns:p14="http://schemas.microsoft.com/office/powerpoint/2010/main" val="10646104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36887F7-F0B6-4B20-B0B4-572B2E6A5689}"/>
              </a:ext>
            </a:extLst>
          </p:cNvPr>
          <p:cNvSpPr/>
          <p:nvPr/>
        </p:nvSpPr>
        <p:spPr>
          <a:xfrm>
            <a:off x="0" y="0"/>
            <a:ext cx="12192000" cy="6858000"/>
          </a:xfrm>
          <a:prstGeom prst="rect">
            <a:avLst/>
          </a:prstGeom>
          <a:solidFill>
            <a:srgbClr val="297A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3" name="Billede 12" descr="Et billede, der indeholder personer, mødelokale&#10;&#10;Automatisk genereret beskrivelse">
            <a:extLst>
              <a:ext uri="{FF2B5EF4-FFF2-40B4-BE49-F238E27FC236}">
                <a16:creationId xmlns:a16="http://schemas.microsoft.com/office/drawing/2014/main" id="{79FD8C49-7612-4B8C-94BF-486E18E41DB0}"/>
              </a:ext>
            </a:extLst>
          </p:cNvPr>
          <p:cNvPicPr>
            <a:picLocks noChangeAspect="1"/>
          </p:cNvPicPr>
          <p:nvPr/>
        </p:nvPicPr>
        <p:blipFill rotWithShape="1">
          <a:blip r:embed="rId3">
            <a:alphaModFix amt="21000"/>
          </a:blip>
          <a:srcRect l="17715" t="-1" r="37025" b="197"/>
          <a:stretch/>
        </p:blipFill>
        <p:spPr>
          <a:xfrm>
            <a:off x="0" y="-39648"/>
            <a:ext cx="12192000" cy="6897648"/>
          </a:xfrm>
          <a:prstGeom prst="rect">
            <a:avLst/>
          </a:prstGeom>
        </p:spPr>
      </p:pic>
      <p:sp>
        <p:nvSpPr>
          <p:cNvPr id="16" name="Title 1">
            <a:extLst>
              <a:ext uri="{FF2B5EF4-FFF2-40B4-BE49-F238E27FC236}">
                <a16:creationId xmlns:a16="http://schemas.microsoft.com/office/drawing/2014/main" id="{1167341F-C76B-49D7-9E8A-E2A2678BE035}"/>
              </a:ext>
            </a:extLst>
          </p:cNvPr>
          <p:cNvSpPr txBox="1">
            <a:spLocks/>
          </p:cNvSpPr>
          <p:nvPr/>
        </p:nvSpPr>
        <p:spPr>
          <a:xfrm>
            <a:off x="-1" y="2502819"/>
            <a:ext cx="121919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b="1">
                <a:solidFill>
                  <a:schemeClr val="bg1"/>
                </a:solidFill>
                <a:latin typeface="+mn-lt"/>
                <a:cs typeface="Calibri"/>
              </a:rPr>
              <a:t>TAK FOR BESØGET</a:t>
            </a:r>
          </a:p>
          <a:p>
            <a:pPr algn="ctr"/>
            <a:r>
              <a:rPr lang="da-DK" b="1">
                <a:solidFill>
                  <a:schemeClr val="bg1"/>
                </a:solidFill>
                <a:latin typeface="+mn-lt"/>
                <a:cs typeface="Calibri"/>
              </a:rPr>
              <a:t>OG TAK FOR I DAG</a:t>
            </a:r>
          </a:p>
        </p:txBody>
      </p:sp>
    </p:spTree>
    <p:extLst>
      <p:ext uri="{BB962C8B-B14F-4D97-AF65-F5344CB8AC3E}">
        <p14:creationId xmlns:p14="http://schemas.microsoft.com/office/powerpoint/2010/main" val="2086075820"/>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36887F7-F0B6-4B20-B0B4-572B2E6A5689}"/>
              </a:ext>
            </a:extLst>
          </p:cNvPr>
          <p:cNvSpPr/>
          <p:nvPr/>
        </p:nvSpPr>
        <p:spPr>
          <a:xfrm>
            <a:off x="0" y="0"/>
            <a:ext cx="12192000" cy="6858000"/>
          </a:xfrm>
          <a:prstGeom prst="rect">
            <a:avLst/>
          </a:prstGeom>
          <a:solidFill>
            <a:srgbClr val="297A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3" name="Billede 12" descr="Et billede, der indeholder personer, mødelokale&#10;&#10;Automatisk genereret beskrivelse">
            <a:extLst>
              <a:ext uri="{FF2B5EF4-FFF2-40B4-BE49-F238E27FC236}">
                <a16:creationId xmlns:a16="http://schemas.microsoft.com/office/drawing/2014/main" id="{79FD8C49-7612-4B8C-94BF-486E18E41DB0}"/>
              </a:ext>
            </a:extLst>
          </p:cNvPr>
          <p:cNvPicPr>
            <a:picLocks noChangeAspect="1"/>
          </p:cNvPicPr>
          <p:nvPr/>
        </p:nvPicPr>
        <p:blipFill rotWithShape="1">
          <a:blip r:embed="rId3">
            <a:alphaModFix amt="21000"/>
          </a:blip>
          <a:srcRect l="17715" t="-1" r="37025" b="197"/>
          <a:stretch/>
        </p:blipFill>
        <p:spPr>
          <a:xfrm>
            <a:off x="0" y="0"/>
            <a:ext cx="12257603" cy="6764055"/>
          </a:xfrm>
          <a:prstGeom prst="rect">
            <a:avLst/>
          </a:prstGeom>
        </p:spPr>
      </p:pic>
      <p:sp>
        <p:nvSpPr>
          <p:cNvPr id="16" name="Title 1">
            <a:extLst>
              <a:ext uri="{FF2B5EF4-FFF2-40B4-BE49-F238E27FC236}">
                <a16:creationId xmlns:a16="http://schemas.microsoft.com/office/drawing/2014/main" id="{1167341F-C76B-49D7-9E8A-E2A2678BE035}"/>
              </a:ext>
            </a:extLst>
          </p:cNvPr>
          <p:cNvSpPr txBox="1">
            <a:spLocks/>
          </p:cNvSpPr>
          <p:nvPr/>
        </p:nvSpPr>
        <p:spPr>
          <a:xfrm>
            <a:off x="-3104441" y="-200873"/>
            <a:ext cx="121919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b="1">
                <a:solidFill>
                  <a:schemeClr val="bg1"/>
                </a:solidFill>
                <a:latin typeface="+mn-lt"/>
                <a:cs typeface="Calibri"/>
              </a:rPr>
              <a:t>Referencer og kilder</a:t>
            </a:r>
          </a:p>
        </p:txBody>
      </p:sp>
      <p:sp>
        <p:nvSpPr>
          <p:cNvPr id="4" name="Rektangel 3">
            <a:extLst>
              <a:ext uri="{FF2B5EF4-FFF2-40B4-BE49-F238E27FC236}">
                <a16:creationId xmlns:a16="http://schemas.microsoft.com/office/drawing/2014/main" id="{91E7CAF6-0083-D829-5EF9-57EE201FACF6}"/>
              </a:ext>
            </a:extLst>
          </p:cNvPr>
          <p:cNvSpPr/>
          <p:nvPr/>
        </p:nvSpPr>
        <p:spPr>
          <a:xfrm>
            <a:off x="702453" y="914400"/>
            <a:ext cx="10918300" cy="5752848"/>
          </a:xfrm>
          <a:prstGeom prst="rect">
            <a:avLst/>
          </a:prstGeom>
          <a:solidFill>
            <a:schemeClr val="accent3">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DDDA5425-C331-88B8-5F63-622D6D2D1362}"/>
              </a:ext>
            </a:extLst>
          </p:cNvPr>
          <p:cNvSpPr txBox="1"/>
          <p:nvPr/>
        </p:nvSpPr>
        <p:spPr>
          <a:xfrm>
            <a:off x="895350" y="914400"/>
            <a:ext cx="10003899" cy="5539978"/>
          </a:xfrm>
          <a:prstGeom prst="rect">
            <a:avLst/>
          </a:prstGeom>
          <a:noFill/>
        </p:spPr>
        <p:txBody>
          <a:bodyPr wrap="square" rtlCol="0">
            <a:spAutoFit/>
          </a:bodyPr>
          <a:lstStyle/>
          <a:p>
            <a:pPr marL="342900" indent="-342900">
              <a:buFont typeface="+mj-lt"/>
              <a:buAutoNum type="arabicPeriod"/>
            </a:pPr>
            <a:endParaRPr lang="en-US" sz="1800" b="0" i="0" dirty="0">
              <a:solidFill>
                <a:srgbClr val="000000"/>
              </a:solidFill>
              <a:effectLst/>
              <a:latin typeface="ArialMT"/>
            </a:endParaRPr>
          </a:p>
          <a:p>
            <a:pPr marL="342900" indent="-342900">
              <a:buFont typeface="+mj-lt"/>
              <a:buAutoNum type="arabicPeriod"/>
            </a:pPr>
            <a:r>
              <a:rPr lang="en-US" sz="1600" b="1" i="1" dirty="0" err="1">
                <a:solidFill>
                  <a:srgbClr val="000000"/>
                </a:solidFill>
                <a:latin typeface="ArialMT"/>
              </a:rPr>
              <a:t>Dosispakket</a:t>
            </a:r>
            <a:r>
              <a:rPr lang="en-US" sz="1600" b="1" i="1" dirty="0">
                <a:solidFill>
                  <a:srgbClr val="000000"/>
                </a:solidFill>
                <a:latin typeface="ArialMT"/>
              </a:rPr>
              <a:t> </a:t>
            </a:r>
            <a:r>
              <a:rPr lang="en-US" sz="1600" b="1" i="1" dirty="0" err="1">
                <a:solidFill>
                  <a:srgbClr val="000000"/>
                </a:solidFill>
                <a:latin typeface="ArialMT"/>
              </a:rPr>
              <a:t>Medicin</a:t>
            </a:r>
            <a:r>
              <a:rPr lang="en-US" sz="1600" b="1" i="1" dirty="0">
                <a:solidFill>
                  <a:srgbClr val="000000"/>
                </a:solidFill>
                <a:latin typeface="ArialMT"/>
              </a:rPr>
              <a:t> – En </a:t>
            </a:r>
            <a:r>
              <a:rPr lang="en-US" sz="1600" b="1" i="1" dirty="0" err="1">
                <a:solidFill>
                  <a:srgbClr val="000000"/>
                </a:solidFill>
                <a:latin typeface="ArialMT"/>
              </a:rPr>
              <a:t>analyse</a:t>
            </a:r>
            <a:r>
              <a:rPr lang="en-US" sz="1600" b="1" i="1" dirty="0">
                <a:solidFill>
                  <a:srgbClr val="000000"/>
                </a:solidFill>
                <a:latin typeface="ArialMT"/>
              </a:rPr>
              <a:t>. Rapport. Muusmann; 2023. </a:t>
            </a:r>
            <a:r>
              <a:rPr lang="en-US" sz="1600" b="1" i="1" dirty="0" err="1">
                <a:solidFill>
                  <a:srgbClr val="000000"/>
                </a:solidFill>
                <a:latin typeface="ArialMT"/>
              </a:rPr>
              <a:t>Tilgængelig</a:t>
            </a:r>
            <a:r>
              <a:rPr lang="en-US" sz="1600" b="1" i="1" dirty="0">
                <a:solidFill>
                  <a:srgbClr val="000000"/>
                </a:solidFill>
                <a:latin typeface="ArialMT"/>
              </a:rPr>
              <a:t> </a:t>
            </a:r>
            <a:r>
              <a:rPr lang="en-US" sz="1600" b="1" i="1" dirty="0" err="1">
                <a:solidFill>
                  <a:srgbClr val="000000"/>
                </a:solidFill>
                <a:latin typeface="ArialMT"/>
              </a:rPr>
              <a:t>fra</a:t>
            </a:r>
            <a:r>
              <a:rPr lang="en-US" sz="1600" b="1" i="1" dirty="0">
                <a:solidFill>
                  <a:srgbClr val="000000"/>
                </a:solidFill>
                <a:latin typeface="ArialMT"/>
              </a:rPr>
              <a:t>: </a:t>
            </a:r>
            <a:r>
              <a:rPr lang="en-US" sz="1600" b="1" i="1" dirty="0">
                <a:solidFill>
                  <a:srgbClr val="000000"/>
                </a:solidFill>
                <a:latin typeface="ArialMT"/>
                <a:hlinkClick r:id="rId4"/>
              </a:rPr>
              <a:t>https://www.regioner.dk/media/23179/dosispakket-medicin-hovedrapport.pdf</a:t>
            </a:r>
            <a:endParaRPr lang="en-US" sz="1600" b="1" i="1" dirty="0">
              <a:solidFill>
                <a:srgbClr val="000000"/>
              </a:solidFill>
              <a:latin typeface="ArialMT"/>
            </a:endParaRPr>
          </a:p>
          <a:p>
            <a:pPr marL="342900" indent="-342900">
              <a:buFont typeface="+mj-lt"/>
              <a:buAutoNum type="arabicPeriod"/>
            </a:pPr>
            <a:endParaRPr lang="en-US" sz="1600" b="1" i="1" dirty="0">
              <a:solidFill>
                <a:srgbClr val="000000"/>
              </a:solidFill>
              <a:latin typeface="ArialMT"/>
            </a:endParaRPr>
          </a:p>
          <a:p>
            <a:pPr marL="342900" indent="-342900">
              <a:buFont typeface="+mj-lt"/>
              <a:buAutoNum type="arabicPeriod"/>
            </a:pPr>
            <a:r>
              <a:rPr lang="da-DK" sz="1600" b="1" i="1" dirty="0">
                <a:solidFill>
                  <a:srgbClr val="000000"/>
                </a:solidFill>
                <a:latin typeface="ArialMT"/>
              </a:rPr>
              <a:t>Sundhedsdatabanken – Medicintyper; dosispakket medicin, statistikker Dosispakket medicin pr md, 2021-2025. Udgivet 7. </a:t>
            </a:r>
            <a:r>
              <a:rPr lang="da-DK" sz="1600" b="1" i="1">
                <a:solidFill>
                  <a:srgbClr val="000000"/>
                </a:solidFill>
                <a:latin typeface="ArialMT"/>
              </a:rPr>
              <a:t>november 2025</a:t>
            </a:r>
            <a:r>
              <a:rPr lang="en-US" sz="1600" b="1" i="1">
                <a:solidFill>
                  <a:srgbClr val="000000"/>
                </a:solidFill>
                <a:latin typeface="ArialMT"/>
              </a:rPr>
              <a:t>. </a:t>
            </a:r>
            <a:r>
              <a:rPr lang="en-US" sz="1600" b="1" i="1" dirty="0" err="1">
                <a:solidFill>
                  <a:srgbClr val="000000"/>
                </a:solidFill>
                <a:latin typeface="ArialMT"/>
              </a:rPr>
              <a:t>Tilgængelig</a:t>
            </a:r>
            <a:r>
              <a:rPr lang="en-US" sz="1600" b="1" i="1" dirty="0">
                <a:solidFill>
                  <a:srgbClr val="000000"/>
                </a:solidFill>
                <a:latin typeface="ArialMT"/>
              </a:rPr>
              <a:t> </a:t>
            </a:r>
            <a:r>
              <a:rPr lang="en-US" sz="1600" b="1" i="1" dirty="0" err="1">
                <a:solidFill>
                  <a:srgbClr val="000000"/>
                </a:solidFill>
                <a:latin typeface="ArialMT"/>
              </a:rPr>
              <a:t>fra</a:t>
            </a:r>
            <a:r>
              <a:rPr lang="en-US" sz="1600" b="1" i="1" dirty="0">
                <a:solidFill>
                  <a:srgbClr val="000000"/>
                </a:solidFill>
                <a:latin typeface="ArialMT"/>
              </a:rPr>
              <a:t>: </a:t>
            </a:r>
            <a:r>
              <a:rPr lang="en-US" sz="1600" b="1" i="1" dirty="0">
                <a:solidFill>
                  <a:srgbClr val="000000"/>
                </a:solidFill>
                <a:latin typeface="ArialMT"/>
                <a:hlinkClick r:id="rId5"/>
              </a:rPr>
              <a:t>https://sundhedsdatabank.dk/medicin/medicintyper</a:t>
            </a:r>
            <a:r>
              <a:rPr lang="en-US" sz="1600" b="1" i="1" dirty="0">
                <a:solidFill>
                  <a:srgbClr val="000000"/>
                </a:solidFill>
                <a:latin typeface="ArialMT"/>
              </a:rPr>
              <a:t> </a:t>
            </a:r>
          </a:p>
          <a:p>
            <a:pPr marL="342900" indent="-342900">
              <a:buFont typeface="+mj-lt"/>
              <a:buAutoNum type="arabicPeriod"/>
            </a:pPr>
            <a:endParaRPr lang="en-US" sz="1600" b="1" i="1" dirty="0">
              <a:solidFill>
                <a:srgbClr val="000000"/>
              </a:solidFill>
              <a:latin typeface="ArialMT"/>
            </a:endParaRPr>
          </a:p>
          <a:p>
            <a:pPr marL="342900" indent="-342900">
              <a:buFont typeface="+mj-lt"/>
              <a:buAutoNum type="arabicPeriod"/>
            </a:pPr>
            <a:r>
              <a:rPr lang="en-US" sz="1600" b="1" i="1" dirty="0">
                <a:solidFill>
                  <a:srgbClr val="000000"/>
                </a:solidFill>
                <a:effectLst/>
                <a:latin typeface="ArialMT"/>
              </a:rPr>
              <a:t>Kwint H. F., Stolk, G., Faber, A., </a:t>
            </a:r>
            <a:r>
              <a:rPr lang="en-US" sz="1600" b="1" i="1" dirty="0" err="1">
                <a:solidFill>
                  <a:srgbClr val="000000"/>
                </a:solidFill>
                <a:effectLst/>
                <a:latin typeface="ArialMT"/>
              </a:rPr>
              <a:t>Gussekloo</a:t>
            </a:r>
            <a:r>
              <a:rPr lang="en-US" sz="1600" b="1" i="1" dirty="0">
                <a:solidFill>
                  <a:srgbClr val="000000"/>
                </a:solidFill>
                <a:effectLst/>
                <a:latin typeface="ArialMT"/>
              </a:rPr>
              <a:t>, J., Bouvy, M. L. Medication adherence and knowledge of older patients with and without multidose drug dispensing. Age and ageing. 2013.</a:t>
            </a:r>
          </a:p>
          <a:p>
            <a:pPr marL="342900" indent="-342900">
              <a:buFont typeface="+mj-lt"/>
              <a:buAutoNum type="arabicPeriod"/>
            </a:pPr>
            <a:endParaRPr lang="en-US" sz="1600" b="1" i="1" dirty="0">
              <a:solidFill>
                <a:srgbClr val="000000"/>
              </a:solidFill>
              <a:latin typeface="ArialMT"/>
            </a:endParaRPr>
          </a:p>
          <a:p>
            <a:pPr marL="342900" indent="-342900">
              <a:buFont typeface="+mj-lt"/>
              <a:buAutoNum type="arabicPeriod"/>
            </a:pPr>
            <a:r>
              <a:rPr lang="da-DK" sz="1600" b="1" i="1" dirty="0">
                <a:solidFill>
                  <a:srgbClr val="000000"/>
                </a:solidFill>
                <a:latin typeface="ArialMT"/>
              </a:rPr>
              <a:t>Abrahamsen Bjarke, Rossing Charlotte. Evidens for apotekspraksis: Brugen af dosisdispenseret medicin – en gennemgang af studier; 2018. Sammenfatning. Tilgængelig fra: </a:t>
            </a:r>
            <a:r>
              <a:rPr lang="da-DK" sz="1600" b="1" i="1" dirty="0">
                <a:solidFill>
                  <a:srgbClr val="000000"/>
                </a:solidFill>
                <a:latin typeface="ArialMT"/>
                <a:hlinkClick r:id="rId6"/>
              </a:rPr>
              <a:t>https://www.pharmakon.dk/media/2010/2018_brugen-af-dosisdispenseret-medicin-en-gennemgang-af-studier.pdf</a:t>
            </a:r>
            <a:r>
              <a:rPr lang="da-DK" sz="1600" b="1" i="1" dirty="0">
                <a:solidFill>
                  <a:srgbClr val="000000"/>
                </a:solidFill>
                <a:latin typeface="ArialMT"/>
              </a:rPr>
              <a:t> </a:t>
            </a:r>
          </a:p>
          <a:p>
            <a:pPr marL="342900" indent="-342900">
              <a:buFont typeface="+mj-lt"/>
              <a:buAutoNum type="arabicPeriod"/>
            </a:pPr>
            <a:endParaRPr lang="en-US" sz="1600" b="1" i="1" dirty="0">
              <a:solidFill>
                <a:srgbClr val="000000"/>
              </a:solidFill>
              <a:latin typeface="ArialMT"/>
            </a:endParaRPr>
          </a:p>
          <a:p>
            <a:pPr marL="342900" indent="-342900">
              <a:buFont typeface="+mj-lt"/>
              <a:buAutoNum type="arabicPeriod"/>
            </a:pPr>
            <a:r>
              <a:rPr lang="en-US" sz="1600" b="1" i="1" dirty="0">
                <a:solidFill>
                  <a:srgbClr val="000000"/>
                </a:solidFill>
                <a:effectLst/>
                <a:latin typeface="ArialMT"/>
              </a:rPr>
              <a:t>Lisby Marianne, Nielsen, Lars Peter, Mainz, Jan. Errors in the medication process: frequency, type, and potential clinical consequences. International Journal for Quality in Health Care. 2005.</a:t>
            </a:r>
          </a:p>
          <a:p>
            <a:pPr marL="342900" indent="-342900">
              <a:buFont typeface="+mj-lt"/>
              <a:buAutoNum type="arabicPeriod"/>
            </a:pPr>
            <a:endParaRPr lang="en-US" sz="1600" b="1" i="1" dirty="0">
              <a:solidFill>
                <a:srgbClr val="000000"/>
              </a:solidFill>
              <a:effectLst/>
              <a:latin typeface="ArialMT"/>
            </a:endParaRPr>
          </a:p>
          <a:p>
            <a:pPr marL="342900" indent="-342900">
              <a:buFont typeface="+mj-lt"/>
              <a:buAutoNum type="arabicPeriod"/>
            </a:pPr>
            <a:r>
              <a:rPr lang="en-US" sz="1600" b="1" i="1" dirty="0">
                <a:solidFill>
                  <a:srgbClr val="000000"/>
                </a:solidFill>
                <a:effectLst/>
                <a:latin typeface="ArialMT"/>
              </a:rPr>
              <a:t>Johnell Kristina, </a:t>
            </a:r>
            <a:r>
              <a:rPr lang="en-US" sz="1600" b="1" i="1" dirty="0" err="1">
                <a:solidFill>
                  <a:srgbClr val="000000"/>
                </a:solidFill>
                <a:effectLst/>
                <a:latin typeface="ArialMT"/>
              </a:rPr>
              <a:t>Fastbom</a:t>
            </a:r>
            <a:r>
              <a:rPr lang="en-US" sz="1600" b="1" i="1" dirty="0">
                <a:solidFill>
                  <a:srgbClr val="000000"/>
                </a:solidFill>
                <a:effectLst/>
                <a:latin typeface="ArialMT"/>
              </a:rPr>
              <a:t>, Johan. Multi-dose drug dispensing and inappropriate drug use: A nationwide register-based study of over 700 000 elderly. Scandinavian journal of primary health care. 2008;26(2):86-91</a:t>
            </a:r>
            <a:r>
              <a:rPr lang="en-US" sz="1600" b="1" i="1" dirty="0">
                <a:solidFill>
                  <a:srgbClr val="000000"/>
                </a:solidFill>
                <a:latin typeface="ArialMT"/>
              </a:rPr>
              <a:t>.</a:t>
            </a:r>
            <a:endParaRPr lang="da-DK" sz="1600" b="1" i="1" dirty="0">
              <a:solidFill>
                <a:srgbClr val="000000"/>
              </a:solidFill>
              <a:latin typeface="ArialMT"/>
            </a:endParaRPr>
          </a:p>
        </p:txBody>
      </p:sp>
    </p:spTree>
    <p:extLst>
      <p:ext uri="{BB962C8B-B14F-4D97-AF65-F5344CB8AC3E}">
        <p14:creationId xmlns:p14="http://schemas.microsoft.com/office/powerpoint/2010/main" val="144710466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42026" y="298268"/>
            <a:ext cx="10633364" cy="1325563"/>
          </a:xfrm>
        </p:spPr>
        <p:txBody>
          <a:bodyPr>
            <a:normAutofit/>
          </a:bodyPr>
          <a:lstStyle/>
          <a:p>
            <a:r>
              <a:rPr lang="da-DK" sz="4000" b="1">
                <a:solidFill>
                  <a:srgbClr val="297A77"/>
                </a:solidFill>
                <a:latin typeface="+mn-lt"/>
              </a:rPr>
              <a:t>Materialer</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642026" y="1468877"/>
            <a:ext cx="5582370" cy="5023998"/>
          </a:xfrm>
        </p:spPr>
        <p:txBody>
          <a:bodyPr>
            <a:normAutofit fontScale="85000" lnSpcReduction="20000"/>
          </a:bodyPr>
          <a:lstStyle/>
          <a:p>
            <a:pPr marL="0" indent="0">
              <a:buNone/>
            </a:pPr>
            <a:r>
              <a:rPr lang="da-DK" sz="2800" b="1">
                <a:cs typeface="Calibri"/>
              </a:rPr>
              <a:t>Du har inden mødet:</a:t>
            </a:r>
          </a:p>
          <a:p>
            <a:r>
              <a:rPr lang="da-DK" sz="2400">
                <a:cs typeface="Calibri"/>
              </a:rPr>
              <a:t>Besvaret et spørgeskema om emnet og modtaget dine egne resultater</a:t>
            </a:r>
          </a:p>
          <a:p>
            <a:pPr marL="0" indent="0">
              <a:buNone/>
            </a:pPr>
            <a:endParaRPr lang="da-DK" sz="2400" b="1">
              <a:cs typeface="Calibri"/>
            </a:endParaRPr>
          </a:p>
          <a:p>
            <a:pPr marL="0" indent="0">
              <a:buNone/>
            </a:pPr>
            <a:r>
              <a:rPr lang="da-DK" b="1">
                <a:cs typeface="Calibri"/>
              </a:rPr>
              <a:t>På mødet i dag udleveres:</a:t>
            </a:r>
          </a:p>
          <a:p>
            <a:pPr>
              <a:buClr>
                <a:srgbClr val="297A77"/>
              </a:buClr>
              <a:buFont typeface="Arial" panose="020B0604020202020204" pitchFamily="34" charset="0"/>
              <a:buChar char="•"/>
            </a:pPr>
            <a:r>
              <a:rPr lang="da-DK" sz="2400">
                <a:cs typeface="Calibri"/>
              </a:rPr>
              <a:t>De samlede resultater af datatræk og spørgeskemaundersøgelsen for klyngen</a:t>
            </a:r>
          </a:p>
          <a:p>
            <a:pPr>
              <a:buClr>
                <a:srgbClr val="297A77"/>
              </a:buClr>
              <a:buFont typeface="Arial" panose="020B0604020202020204" pitchFamily="34" charset="0"/>
              <a:buChar char="•"/>
            </a:pPr>
            <a:r>
              <a:rPr lang="da-DK" sz="2400">
                <a:cs typeface="Calibri"/>
              </a:rPr>
              <a:t>Praksisark med nyttige oplysninger til din praksis</a:t>
            </a:r>
          </a:p>
          <a:p>
            <a:pPr>
              <a:buClr>
                <a:srgbClr val="297A77"/>
              </a:buClr>
              <a:buFont typeface="Arial" panose="020B0604020202020204" pitchFamily="34" charset="0"/>
              <a:buChar char="•"/>
            </a:pPr>
            <a:endParaRPr lang="da-DK" sz="2400">
              <a:cs typeface="Calibri"/>
            </a:endParaRPr>
          </a:p>
          <a:p>
            <a:pPr marL="0" indent="0">
              <a:buClr>
                <a:srgbClr val="297A77"/>
              </a:buClr>
              <a:buNone/>
            </a:pPr>
            <a:r>
              <a:rPr lang="da-DK" b="1">
                <a:cs typeface="Calibri"/>
              </a:rPr>
              <a:t>Til slut på mødet skal vi:  </a:t>
            </a:r>
          </a:p>
          <a:p>
            <a:pPr>
              <a:buClr>
                <a:srgbClr val="297A77"/>
              </a:buClr>
              <a:buFont typeface="Arial" panose="020B0604020202020204" pitchFamily="34" charset="0"/>
              <a:buChar char="•"/>
            </a:pPr>
            <a:r>
              <a:rPr lang="da-DK" sz="2400">
                <a:cs typeface="Calibri"/>
              </a:rPr>
              <a:t>Beslutte om der skal handles på noget</a:t>
            </a:r>
          </a:p>
          <a:p>
            <a:pPr>
              <a:buClr>
                <a:srgbClr val="297A77"/>
              </a:buClr>
              <a:buFont typeface="Arial" panose="020B0604020202020204" pitchFamily="34" charset="0"/>
              <a:buChar char="•"/>
            </a:pPr>
            <a:r>
              <a:rPr lang="da-DK" sz="2400">
                <a:cs typeface="Calibri"/>
              </a:rPr>
              <a:t>Aftale hvordan vi skal følge op.</a:t>
            </a:r>
          </a:p>
          <a:p>
            <a:pPr marL="0" indent="0">
              <a:buClr>
                <a:srgbClr val="297A77"/>
              </a:buClr>
              <a:buNone/>
            </a:pPr>
            <a:endParaRPr lang="da-DK" sz="2400">
              <a:cs typeface="Calibri"/>
            </a:endParaRPr>
          </a:p>
          <a:p>
            <a:pPr marL="0" indent="0">
              <a:buClr>
                <a:srgbClr val="297A77"/>
              </a:buClr>
              <a:buNone/>
            </a:pPr>
            <a:r>
              <a:rPr lang="da-DK" sz="2400">
                <a:cs typeface="Calibri"/>
              </a:rPr>
              <a:t>Husk at udpege en referent.</a:t>
            </a:r>
          </a:p>
          <a:p>
            <a:pPr marL="0" indent="0">
              <a:buClr>
                <a:srgbClr val="297A77"/>
              </a:buClr>
              <a:buNone/>
            </a:pPr>
            <a:r>
              <a:rPr lang="da-DK" sz="2400" i="1">
                <a:cs typeface="Calibri"/>
              </a:rPr>
              <a:t>Skriv gerne vigtige pointer ned undervejs</a:t>
            </a: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5</a:t>
            </a:fld>
            <a:endParaRPr lang="da-DK" altLang="en-US">
              <a:solidFill>
                <a:schemeClr val="bg1"/>
              </a:solidFill>
            </a:endParaRPr>
          </a:p>
        </p:txBody>
      </p:sp>
    </p:spTree>
    <p:extLst>
      <p:ext uri="{BB962C8B-B14F-4D97-AF65-F5344CB8AC3E}">
        <p14:creationId xmlns:p14="http://schemas.microsoft.com/office/powerpoint/2010/main" val="898613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147867" y="245484"/>
            <a:ext cx="10633364" cy="1325563"/>
          </a:xfrm>
        </p:spPr>
        <p:txBody>
          <a:bodyPr>
            <a:normAutofit/>
          </a:bodyPr>
          <a:lstStyle/>
          <a:p>
            <a:r>
              <a:rPr lang="da-DK" b="1">
                <a:solidFill>
                  <a:srgbClr val="297A77"/>
                </a:solidFill>
                <a:latin typeface="+mn-lt"/>
              </a:rPr>
              <a:t>Status på dosisdispenseret medicin</a:t>
            </a:r>
            <a:endParaRPr lang="da-DK" b="1">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6</a:t>
            </a:fld>
            <a:endParaRPr lang="da-DK" altLang="en-US">
              <a:solidFill>
                <a:schemeClr val="bg1"/>
              </a:solidFill>
            </a:endParaRPr>
          </a:p>
        </p:txBody>
      </p:sp>
      <p:sp>
        <p:nvSpPr>
          <p:cNvPr id="14" name="Pladsholder til indhold 6">
            <a:extLst>
              <a:ext uri="{FF2B5EF4-FFF2-40B4-BE49-F238E27FC236}">
                <a16:creationId xmlns:a16="http://schemas.microsoft.com/office/drawing/2014/main" id="{296738B0-900A-D96F-6DEA-F55B9BEC709E}"/>
              </a:ext>
            </a:extLst>
          </p:cNvPr>
          <p:cNvSpPr>
            <a:spLocks noGrp="1"/>
          </p:cNvSpPr>
          <p:nvPr>
            <p:ph idx="1"/>
          </p:nvPr>
        </p:nvSpPr>
        <p:spPr>
          <a:xfrm>
            <a:off x="253784" y="908265"/>
            <a:ext cx="9670998" cy="5072038"/>
          </a:xfrm>
        </p:spPr>
        <p:txBody>
          <a:bodyPr>
            <a:noAutofit/>
          </a:bodyPr>
          <a:lstStyle/>
          <a:p>
            <a:pPr>
              <a:buClr>
                <a:srgbClr val="297A77"/>
              </a:buClr>
            </a:pPr>
            <a:endParaRPr lang="da-DK" sz="2400" dirty="0"/>
          </a:p>
          <a:p>
            <a:pPr>
              <a:buClr>
                <a:srgbClr val="297A77"/>
              </a:buClr>
            </a:pPr>
            <a:endParaRPr lang="da-DK" sz="2400" dirty="0"/>
          </a:p>
          <a:p>
            <a:pPr>
              <a:buClr>
                <a:srgbClr val="297A77"/>
              </a:buClr>
            </a:pPr>
            <a:r>
              <a:rPr lang="da-DK" sz="2400" dirty="0"/>
              <a:t>Manglende teknisk understøttelse af dosisdispensering førte til usikkerhedsmomenter og skepsis.</a:t>
            </a:r>
          </a:p>
          <a:p>
            <a:pPr>
              <a:buClr>
                <a:srgbClr val="297A77"/>
              </a:buClr>
            </a:pPr>
            <a:r>
              <a:rPr lang="da-DK" sz="2400" dirty="0"/>
              <a:t>At dosisdispensere medicin stiller krav til nye arbejdsgange samt yderligere administrativ drift ved medicinændringer [1]. </a:t>
            </a:r>
          </a:p>
          <a:p>
            <a:pPr marL="0" indent="0">
              <a:buClr>
                <a:srgbClr val="297A77"/>
              </a:buClr>
              <a:buNone/>
            </a:pPr>
            <a:endParaRPr lang="da-DK" sz="2400" dirty="0"/>
          </a:p>
          <a:p>
            <a:pPr marL="0" indent="0">
              <a:buClr>
                <a:srgbClr val="297A77"/>
              </a:buClr>
              <a:buNone/>
            </a:pPr>
            <a:r>
              <a:rPr lang="da-DK" sz="2400" b="1" dirty="0"/>
              <a:t>Hvad er nyt?</a:t>
            </a:r>
          </a:p>
          <a:p>
            <a:pPr>
              <a:buClr>
                <a:srgbClr val="297A77"/>
              </a:buClr>
            </a:pPr>
            <a:r>
              <a:rPr lang="da-DK" sz="2400" dirty="0"/>
              <a:t>Nyt dosisdispenseringsmodul i FMK (2020) integreret i LPS.</a:t>
            </a:r>
          </a:p>
          <a:p>
            <a:pPr>
              <a:buClr>
                <a:srgbClr val="297A77"/>
              </a:buClr>
            </a:pPr>
            <a:r>
              <a:rPr lang="da-DK" sz="2400" dirty="0"/>
              <a:t>Fast aftale om honorering mellem PLO og RLTN. Aktiviteten belaster </a:t>
            </a:r>
            <a:r>
              <a:rPr lang="da-DK" sz="2400" u="sng" dirty="0"/>
              <a:t>ikke</a:t>
            </a:r>
            <a:r>
              <a:rPr lang="da-DK" sz="2400" dirty="0"/>
              <a:t> den økonomiske ramme for almen praksis.</a:t>
            </a:r>
          </a:p>
          <a:p>
            <a:pPr>
              <a:buClr>
                <a:srgbClr val="297A77"/>
              </a:buClr>
            </a:pPr>
            <a:r>
              <a:rPr lang="da-DK" sz="2400" dirty="0"/>
              <a:t>De nyeste tal (2024) viser, at </a:t>
            </a:r>
            <a:r>
              <a:rPr lang="da-DK" sz="2400" b="1" dirty="0"/>
              <a:t>64.380 patienter </a:t>
            </a:r>
            <a:r>
              <a:rPr lang="da-DK" sz="2400" dirty="0"/>
              <a:t>månedligt fik udleveret dosispakket medicin i Danmark [2]</a:t>
            </a:r>
          </a:p>
        </p:txBody>
      </p:sp>
      <p:sp>
        <p:nvSpPr>
          <p:cNvPr id="3" name="Tekstfelt 2">
            <a:extLst>
              <a:ext uri="{FF2B5EF4-FFF2-40B4-BE49-F238E27FC236}">
                <a16:creationId xmlns:a16="http://schemas.microsoft.com/office/drawing/2014/main" id="{91BF18E2-E1B6-6F3C-49BD-11F0D27254CE}"/>
              </a:ext>
            </a:extLst>
          </p:cNvPr>
          <p:cNvSpPr txBox="1"/>
          <p:nvPr/>
        </p:nvSpPr>
        <p:spPr>
          <a:xfrm>
            <a:off x="7876833" y="6474016"/>
            <a:ext cx="3943350" cy="276999"/>
          </a:xfrm>
          <a:prstGeom prst="rect">
            <a:avLst/>
          </a:prstGeom>
          <a:noFill/>
        </p:spPr>
        <p:txBody>
          <a:bodyPr wrap="square" rtlCol="0">
            <a:spAutoFit/>
          </a:bodyPr>
          <a:lstStyle/>
          <a:p>
            <a:r>
              <a:rPr lang="da-DK" sz="1200" i="1"/>
              <a:t>Referencerne findes på sidste slide</a:t>
            </a:r>
          </a:p>
        </p:txBody>
      </p:sp>
    </p:spTree>
    <p:extLst>
      <p:ext uri="{BB962C8B-B14F-4D97-AF65-F5344CB8AC3E}">
        <p14:creationId xmlns:p14="http://schemas.microsoft.com/office/powerpoint/2010/main" val="2617725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74157" y="89663"/>
            <a:ext cx="10515600" cy="1084296"/>
          </a:xfrm>
        </p:spPr>
        <p:txBody>
          <a:bodyPr>
            <a:normAutofit/>
          </a:bodyPr>
          <a:lstStyle/>
          <a:p>
            <a:r>
              <a:rPr lang="da-DK" b="1">
                <a:solidFill>
                  <a:srgbClr val="297A77"/>
                </a:solidFill>
                <a:latin typeface="+mn-lt"/>
              </a:rPr>
              <a:t>Viden om dosisdispensering</a:t>
            </a:r>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7</a:t>
            </a:fld>
            <a:endParaRPr lang="da-DK" altLang="en-US">
              <a:solidFill>
                <a:schemeClr val="bg1"/>
              </a:solidFill>
            </a:endParaRPr>
          </a:p>
        </p:txBody>
      </p:sp>
      <p:sp>
        <p:nvSpPr>
          <p:cNvPr id="4" name="Pladsholder til indhold 6">
            <a:extLst>
              <a:ext uri="{FF2B5EF4-FFF2-40B4-BE49-F238E27FC236}">
                <a16:creationId xmlns:a16="http://schemas.microsoft.com/office/drawing/2014/main" id="{F63861EB-8780-7107-F652-9A3EA919A7CC}"/>
              </a:ext>
            </a:extLst>
          </p:cNvPr>
          <p:cNvSpPr>
            <a:spLocks noGrp="1"/>
          </p:cNvSpPr>
          <p:nvPr>
            <p:ph idx="1"/>
          </p:nvPr>
        </p:nvSpPr>
        <p:spPr>
          <a:xfrm>
            <a:off x="674157" y="796084"/>
            <a:ext cx="9027294" cy="5795231"/>
          </a:xfrm>
        </p:spPr>
        <p:txBody>
          <a:bodyPr>
            <a:normAutofit/>
          </a:bodyPr>
          <a:lstStyle/>
          <a:p>
            <a:pPr marL="0" indent="0">
              <a:buNone/>
            </a:pPr>
            <a:endParaRPr lang="da-DK" b="1">
              <a:solidFill>
                <a:srgbClr val="297A77"/>
              </a:solidFill>
              <a:ea typeface="+mj-ea"/>
              <a:cs typeface="+mj-cs"/>
            </a:endParaRPr>
          </a:p>
          <a:p>
            <a:pPr marL="0" indent="0">
              <a:buNone/>
            </a:pPr>
            <a:r>
              <a:rPr lang="da-DK" b="1">
                <a:solidFill>
                  <a:srgbClr val="297A77"/>
                </a:solidFill>
                <a:ea typeface="+mj-ea"/>
                <a:cs typeface="+mj-cs"/>
              </a:rPr>
              <a:t>Tid og ressourcer blandt aktørerne</a:t>
            </a:r>
          </a:p>
          <a:p>
            <a:pPr>
              <a:lnSpc>
                <a:spcPct val="107000"/>
              </a:lnSpc>
              <a:spcAft>
                <a:spcPts val="800"/>
              </a:spcAft>
              <a:buClr>
                <a:srgbClr val="297A77"/>
              </a:buClr>
            </a:pPr>
            <a:r>
              <a:rPr lang="da-DK" sz="2400"/>
              <a:t>Det estimeres, at dosisdispensering af medicin </a:t>
            </a:r>
            <a:r>
              <a:rPr lang="da-DK" sz="2400" b="1"/>
              <a:t>en merbelastning til almen praksis </a:t>
            </a:r>
            <a:r>
              <a:rPr lang="da-DK" sz="2400"/>
              <a:t>med </a:t>
            </a:r>
            <a:r>
              <a:rPr lang="da-DK" sz="2400" b="1"/>
              <a:t>cirka en halv time pr. patient på dosispakket medicin årligt </a:t>
            </a:r>
            <a:r>
              <a:rPr lang="da-DK" sz="2400"/>
              <a:t>[1].</a:t>
            </a:r>
          </a:p>
          <a:p>
            <a:pPr>
              <a:lnSpc>
                <a:spcPct val="107000"/>
              </a:lnSpc>
              <a:spcAft>
                <a:spcPts val="800"/>
              </a:spcAft>
              <a:buClr>
                <a:srgbClr val="297A77"/>
              </a:buClr>
            </a:pPr>
            <a:r>
              <a:rPr lang="da-DK" sz="2400"/>
              <a:t>På den anden side frigøres kommunernes medarbejder til andre opgaver til gavn for patienterne. Det skønnes, at for hver </a:t>
            </a:r>
            <a:r>
              <a:rPr lang="da-DK" sz="2400" b="1"/>
              <a:t>70 patienter på dosispakket medicin</a:t>
            </a:r>
            <a:r>
              <a:rPr lang="da-DK" sz="2400"/>
              <a:t> er svarende til </a:t>
            </a:r>
            <a:r>
              <a:rPr lang="da-DK" sz="2400" b="1"/>
              <a:t>én kommunal fuldtidsansat sygeplejerske </a:t>
            </a:r>
            <a:r>
              <a:rPr lang="da-DK" sz="2400"/>
              <a:t>[1].</a:t>
            </a:r>
          </a:p>
        </p:txBody>
      </p:sp>
      <p:sp>
        <p:nvSpPr>
          <p:cNvPr id="5" name="Rektangel 4">
            <a:extLst>
              <a:ext uri="{FF2B5EF4-FFF2-40B4-BE49-F238E27FC236}">
                <a16:creationId xmlns:a16="http://schemas.microsoft.com/office/drawing/2014/main" id="{A795DBE3-6937-3F81-D1C1-C823F75B886F}"/>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id="{DABCA8FC-E9F5-E78F-07EB-DC2069C12432}"/>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Billede 6">
            <a:extLst>
              <a:ext uri="{FF2B5EF4-FFF2-40B4-BE49-F238E27FC236}">
                <a16:creationId xmlns:a16="http://schemas.microsoft.com/office/drawing/2014/main" id="{2900E018-070F-85FD-B52B-89546F69C371}"/>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3" name="Tekstfelt 2">
            <a:extLst>
              <a:ext uri="{FF2B5EF4-FFF2-40B4-BE49-F238E27FC236}">
                <a16:creationId xmlns:a16="http://schemas.microsoft.com/office/drawing/2014/main" id="{B9BC1B31-6164-9865-0861-6D6B73B3E4BE}"/>
              </a:ext>
            </a:extLst>
          </p:cNvPr>
          <p:cNvSpPr txBox="1"/>
          <p:nvPr/>
        </p:nvSpPr>
        <p:spPr>
          <a:xfrm>
            <a:off x="847152" y="6270252"/>
            <a:ext cx="3943350" cy="276999"/>
          </a:xfrm>
          <a:prstGeom prst="rect">
            <a:avLst/>
          </a:prstGeom>
          <a:noFill/>
        </p:spPr>
        <p:txBody>
          <a:bodyPr wrap="square" rtlCol="0">
            <a:spAutoFit/>
          </a:bodyPr>
          <a:lstStyle/>
          <a:p>
            <a:r>
              <a:rPr lang="da-DK" sz="1200" i="1"/>
              <a:t>Referencerne findes på sidste slide</a:t>
            </a:r>
          </a:p>
        </p:txBody>
      </p:sp>
    </p:spTree>
    <p:extLst>
      <p:ext uri="{BB962C8B-B14F-4D97-AF65-F5344CB8AC3E}">
        <p14:creationId xmlns:p14="http://schemas.microsoft.com/office/powerpoint/2010/main" val="2688530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74157" y="89663"/>
            <a:ext cx="10515600" cy="1084296"/>
          </a:xfrm>
        </p:spPr>
        <p:txBody>
          <a:bodyPr>
            <a:normAutofit/>
          </a:bodyPr>
          <a:lstStyle/>
          <a:p>
            <a:r>
              <a:rPr lang="da-DK" b="1">
                <a:solidFill>
                  <a:srgbClr val="297A77"/>
                </a:solidFill>
                <a:latin typeface="+mn-lt"/>
              </a:rPr>
              <a:t>Viden om dosisdispensering</a:t>
            </a:r>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8</a:t>
            </a:fld>
            <a:endParaRPr lang="da-DK" altLang="en-US">
              <a:solidFill>
                <a:schemeClr val="bg1"/>
              </a:solidFill>
            </a:endParaRPr>
          </a:p>
        </p:txBody>
      </p:sp>
      <p:sp>
        <p:nvSpPr>
          <p:cNvPr id="4" name="Pladsholder til indhold 6">
            <a:extLst>
              <a:ext uri="{FF2B5EF4-FFF2-40B4-BE49-F238E27FC236}">
                <a16:creationId xmlns:a16="http://schemas.microsoft.com/office/drawing/2014/main" id="{F63861EB-8780-7107-F652-9A3EA919A7CC}"/>
              </a:ext>
            </a:extLst>
          </p:cNvPr>
          <p:cNvSpPr>
            <a:spLocks noGrp="1"/>
          </p:cNvSpPr>
          <p:nvPr>
            <p:ph idx="1"/>
          </p:nvPr>
        </p:nvSpPr>
        <p:spPr>
          <a:xfrm>
            <a:off x="674157" y="796084"/>
            <a:ext cx="8709476" cy="5795231"/>
          </a:xfrm>
        </p:spPr>
        <p:txBody>
          <a:bodyPr>
            <a:normAutofit/>
          </a:bodyPr>
          <a:lstStyle/>
          <a:p>
            <a:pPr marL="0" indent="0">
              <a:buNone/>
            </a:pPr>
            <a:endParaRPr lang="da-DK" b="1">
              <a:solidFill>
                <a:srgbClr val="297A77"/>
              </a:solidFill>
              <a:ea typeface="+mj-ea"/>
              <a:cs typeface="+mj-cs"/>
            </a:endParaRPr>
          </a:p>
          <a:p>
            <a:pPr marL="0" indent="0">
              <a:buNone/>
            </a:pPr>
            <a:r>
              <a:rPr lang="da-DK" b="1">
                <a:solidFill>
                  <a:srgbClr val="297A77"/>
                </a:solidFill>
                <a:ea typeface="+mj-ea"/>
                <a:cs typeface="+mj-cs"/>
              </a:rPr>
              <a:t>Patientsikkerhed</a:t>
            </a:r>
          </a:p>
          <a:p>
            <a:pPr>
              <a:lnSpc>
                <a:spcPct val="107000"/>
              </a:lnSpc>
              <a:spcAft>
                <a:spcPts val="800"/>
              </a:spcAft>
              <a:buClr>
                <a:srgbClr val="297A77"/>
              </a:buClr>
            </a:pPr>
            <a:r>
              <a:rPr lang="da-DK" sz="2400"/>
              <a:t>Såfremt de relevante patienter er identificeret, er der studier der viser, at dosisdispensering </a:t>
            </a:r>
            <a:r>
              <a:rPr lang="da-DK" sz="2400" b="1"/>
              <a:t>øger compliance </a:t>
            </a:r>
            <a:r>
              <a:rPr lang="da-DK" sz="2400"/>
              <a:t>[3].</a:t>
            </a:r>
          </a:p>
          <a:p>
            <a:pPr>
              <a:lnSpc>
                <a:spcPct val="107000"/>
              </a:lnSpc>
              <a:spcAft>
                <a:spcPts val="800"/>
              </a:spcAft>
              <a:buClr>
                <a:srgbClr val="297A77"/>
              </a:buClr>
            </a:pPr>
            <a:r>
              <a:rPr lang="da-DK" sz="2400"/>
              <a:t>Dosisdispenseret medicin har en fejlrate på </a:t>
            </a:r>
            <a:r>
              <a:rPr lang="da-DK" sz="2400" b="1"/>
              <a:t>2 fejl pr. 1 million doseringer </a:t>
            </a:r>
            <a:r>
              <a:rPr lang="da-DK" sz="2400"/>
              <a:t>[4]. Manuel dispensering har derimod en fejlrate på </a:t>
            </a:r>
            <a:r>
              <a:rPr lang="da-DK" sz="2400" b="1"/>
              <a:t>18.000 - 40.000 fejl pr. 1 million doseringer </a:t>
            </a:r>
            <a:r>
              <a:rPr lang="da-DK" sz="2400"/>
              <a:t>[5-6].</a:t>
            </a:r>
          </a:p>
          <a:p>
            <a:pPr algn="l">
              <a:lnSpc>
                <a:spcPct val="107000"/>
              </a:lnSpc>
              <a:spcAft>
                <a:spcPts val="800"/>
              </a:spcAft>
              <a:buClr>
                <a:srgbClr val="297A77"/>
              </a:buClr>
            </a:pPr>
            <a:r>
              <a:rPr lang="da-DK" sz="2400" i="0">
                <a:solidFill>
                  <a:schemeClr val="tx1"/>
                </a:solidFill>
                <a:effectLst/>
              </a:rPr>
              <a:t>Der ordineres </a:t>
            </a:r>
            <a:r>
              <a:rPr lang="da-DK" sz="2400" b="1" i="0">
                <a:solidFill>
                  <a:schemeClr val="tx1"/>
                </a:solidFill>
                <a:effectLst/>
              </a:rPr>
              <a:t>samme indholdsstof </a:t>
            </a:r>
            <a:r>
              <a:rPr lang="da-DK" sz="2400"/>
              <a:t>uafhængigt af producentens navn </a:t>
            </a:r>
            <a:r>
              <a:rPr lang="da-DK" sz="2400" i="0">
                <a:solidFill>
                  <a:schemeClr val="tx1"/>
                </a:solidFill>
                <a:effectLst/>
              </a:rPr>
              <a:t>på præparatet (generika).</a:t>
            </a:r>
          </a:p>
          <a:p>
            <a:pPr algn="l">
              <a:lnSpc>
                <a:spcPct val="107000"/>
              </a:lnSpc>
              <a:spcAft>
                <a:spcPts val="800"/>
              </a:spcAft>
              <a:buClr>
                <a:srgbClr val="297A77"/>
              </a:buClr>
            </a:pPr>
            <a:r>
              <a:rPr lang="da-DK" sz="2400"/>
              <a:t>Patientsikkerheden afhænger også af patientens egen evne til at følge planen og indtage medicinen efter anvisningerne. </a:t>
            </a:r>
          </a:p>
          <a:p>
            <a:pPr algn="l">
              <a:lnSpc>
                <a:spcPct val="107000"/>
              </a:lnSpc>
              <a:spcAft>
                <a:spcPts val="800"/>
              </a:spcAft>
            </a:pPr>
            <a:endParaRPr lang="da-DK" sz="2400" b="0" i="0">
              <a:solidFill>
                <a:schemeClr val="tx1"/>
              </a:solidFill>
              <a:effectLst/>
            </a:endParaRPr>
          </a:p>
          <a:p>
            <a:pPr algn="l">
              <a:lnSpc>
                <a:spcPct val="107000"/>
              </a:lnSpc>
              <a:spcAft>
                <a:spcPts val="800"/>
              </a:spcAft>
            </a:pPr>
            <a:endParaRPr lang="da-DK" sz="2400" b="0" i="0">
              <a:solidFill>
                <a:schemeClr val="tx1"/>
              </a:solidFill>
              <a:effectLst/>
            </a:endParaRPr>
          </a:p>
          <a:p>
            <a:pPr marL="0" indent="0">
              <a:buNone/>
            </a:pPr>
            <a:endParaRPr lang="da-DK" b="1">
              <a:solidFill>
                <a:srgbClr val="297A77"/>
              </a:solidFill>
              <a:ea typeface="+mj-ea"/>
              <a:cs typeface="+mj-cs"/>
            </a:endParaRPr>
          </a:p>
          <a:p>
            <a:pPr marL="0" indent="0">
              <a:buNone/>
            </a:pPr>
            <a:endParaRPr lang="da-DK" b="1">
              <a:solidFill>
                <a:srgbClr val="297A77"/>
              </a:solidFill>
              <a:ea typeface="+mj-ea"/>
              <a:cs typeface="+mj-cs"/>
            </a:endParaRPr>
          </a:p>
          <a:p>
            <a:pPr marL="0" indent="0">
              <a:buNone/>
            </a:pPr>
            <a:endParaRPr lang="da-DK" b="1">
              <a:solidFill>
                <a:srgbClr val="297A77"/>
              </a:solidFill>
              <a:ea typeface="+mj-ea"/>
              <a:cs typeface="+mj-cs"/>
            </a:endParaRPr>
          </a:p>
        </p:txBody>
      </p:sp>
      <p:sp>
        <p:nvSpPr>
          <p:cNvPr id="5" name="Rektangel 4">
            <a:extLst>
              <a:ext uri="{FF2B5EF4-FFF2-40B4-BE49-F238E27FC236}">
                <a16:creationId xmlns:a16="http://schemas.microsoft.com/office/drawing/2014/main" id="{A795DBE3-6937-3F81-D1C1-C823F75B886F}"/>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id="{DABCA8FC-E9F5-E78F-07EB-DC2069C12432}"/>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Billede 6">
            <a:extLst>
              <a:ext uri="{FF2B5EF4-FFF2-40B4-BE49-F238E27FC236}">
                <a16:creationId xmlns:a16="http://schemas.microsoft.com/office/drawing/2014/main" id="{2900E018-070F-85FD-B52B-89546F69C371}"/>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3" name="Tekstfelt 2">
            <a:extLst>
              <a:ext uri="{FF2B5EF4-FFF2-40B4-BE49-F238E27FC236}">
                <a16:creationId xmlns:a16="http://schemas.microsoft.com/office/drawing/2014/main" id="{921A3891-3BE6-4033-E2CC-E9AFFF114041}"/>
              </a:ext>
            </a:extLst>
          </p:cNvPr>
          <p:cNvSpPr txBox="1"/>
          <p:nvPr/>
        </p:nvSpPr>
        <p:spPr>
          <a:xfrm>
            <a:off x="847152" y="6270252"/>
            <a:ext cx="3943350" cy="276999"/>
          </a:xfrm>
          <a:prstGeom prst="rect">
            <a:avLst/>
          </a:prstGeom>
          <a:noFill/>
        </p:spPr>
        <p:txBody>
          <a:bodyPr wrap="square" rtlCol="0">
            <a:spAutoFit/>
          </a:bodyPr>
          <a:lstStyle/>
          <a:p>
            <a:r>
              <a:rPr lang="da-DK" sz="1200" i="1"/>
              <a:t>Referencerne findes på sidste slide</a:t>
            </a:r>
          </a:p>
        </p:txBody>
      </p:sp>
    </p:spTree>
    <p:extLst>
      <p:ext uri="{BB962C8B-B14F-4D97-AF65-F5344CB8AC3E}">
        <p14:creationId xmlns:p14="http://schemas.microsoft.com/office/powerpoint/2010/main" val="437922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74157" y="89663"/>
            <a:ext cx="10515600" cy="1084296"/>
          </a:xfrm>
        </p:spPr>
        <p:txBody>
          <a:bodyPr>
            <a:normAutofit/>
          </a:bodyPr>
          <a:lstStyle/>
          <a:p>
            <a:r>
              <a:rPr lang="da-DK" b="1">
                <a:solidFill>
                  <a:srgbClr val="297A77"/>
                </a:solidFill>
                <a:latin typeface="+mn-lt"/>
              </a:rPr>
              <a:t>Viden om dosisdispensering</a:t>
            </a:r>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9</a:t>
            </a:fld>
            <a:endParaRPr lang="da-DK" altLang="en-US">
              <a:solidFill>
                <a:schemeClr val="bg1"/>
              </a:solidFill>
            </a:endParaRPr>
          </a:p>
        </p:txBody>
      </p:sp>
      <p:sp>
        <p:nvSpPr>
          <p:cNvPr id="4" name="Pladsholder til indhold 6">
            <a:extLst>
              <a:ext uri="{FF2B5EF4-FFF2-40B4-BE49-F238E27FC236}">
                <a16:creationId xmlns:a16="http://schemas.microsoft.com/office/drawing/2014/main" id="{F63861EB-8780-7107-F652-9A3EA919A7CC}"/>
              </a:ext>
            </a:extLst>
          </p:cNvPr>
          <p:cNvSpPr>
            <a:spLocks noGrp="1"/>
          </p:cNvSpPr>
          <p:nvPr>
            <p:ph idx="1"/>
          </p:nvPr>
        </p:nvSpPr>
        <p:spPr>
          <a:xfrm>
            <a:off x="674157" y="796084"/>
            <a:ext cx="9081293" cy="5795231"/>
          </a:xfrm>
        </p:spPr>
        <p:txBody>
          <a:bodyPr>
            <a:normAutofit/>
          </a:bodyPr>
          <a:lstStyle/>
          <a:p>
            <a:pPr marL="0" indent="0">
              <a:buNone/>
            </a:pPr>
            <a:endParaRPr lang="da-DK" b="1">
              <a:solidFill>
                <a:srgbClr val="297A77"/>
              </a:solidFill>
              <a:ea typeface="+mj-ea"/>
              <a:cs typeface="+mj-cs"/>
            </a:endParaRPr>
          </a:p>
          <a:p>
            <a:pPr marL="0" indent="0">
              <a:buNone/>
            </a:pPr>
            <a:r>
              <a:rPr lang="da-DK" b="1">
                <a:solidFill>
                  <a:srgbClr val="297A77"/>
                </a:solidFill>
                <a:ea typeface="+mj-ea"/>
                <a:cs typeface="+mj-cs"/>
              </a:rPr>
              <a:t>Indlæggelser og udskrivninger fra sygehus</a:t>
            </a:r>
            <a:endParaRPr lang="da-DK" sz="2400" b="1">
              <a:ea typeface="+mj-ea"/>
              <a:cs typeface="+mj-cs"/>
            </a:endParaRPr>
          </a:p>
          <a:p>
            <a:pPr marL="0" indent="0">
              <a:buNone/>
            </a:pPr>
            <a:endParaRPr lang="da-DK" sz="2400" i="0">
              <a:solidFill>
                <a:schemeClr val="tx1"/>
              </a:solidFill>
              <a:effectLst/>
            </a:endParaRPr>
          </a:p>
          <a:p>
            <a:pPr>
              <a:lnSpc>
                <a:spcPct val="107000"/>
              </a:lnSpc>
              <a:spcAft>
                <a:spcPts val="800"/>
              </a:spcAft>
              <a:buClr>
                <a:srgbClr val="297A77"/>
              </a:buClr>
            </a:pPr>
            <a:r>
              <a:rPr lang="da-DK" sz="2400" i="0">
                <a:solidFill>
                  <a:schemeClr val="tx1"/>
                </a:solidFill>
                <a:effectLst/>
              </a:rPr>
              <a:t>Mange læger oplever udfordringer ved sektorovergange mellem sygehus og almen praksis. Her må dosisdispenseret medicin oftest sættes i bero. </a:t>
            </a:r>
          </a:p>
          <a:p>
            <a:pPr>
              <a:lnSpc>
                <a:spcPct val="107000"/>
              </a:lnSpc>
              <a:spcAft>
                <a:spcPts val="800"/>
              </a:spcAft>
              <a:buClr>
                <a:srgbClr val="297A77"/>
              </a:buClr>
            </a:pPr>
            <a:r>
              <a:rPr lang="da-DK" sz="2400" i="0">
                <a:solidFill>
                  <a:schemeClr val="tx1"/>
                </a:solidFill>
                <a:effectLst/>
              </a:rPr>
              <a:t>Det er bl.a. admin</a:t>
            </a:r>
            <a:r>
              <a:rPr lang="da-DK" sz="2400"/>
              <a:t>istrativ tid som følge af medicinændringer samt indlæggelser, som er tidskrævende og vanskeligt.</a:t>
            </a:r>
          </a:p>
          <a:p>
            <a:pPr>
              <a:lnSpc>
                <a:spcPct val="107000"/>
              </a:lnSpc>
              <a:spcAft>
                <a:spcPts val="800"/>
              </a:spcAft>
              <a:buClr>
                <a:srgbClr val="297A77"/>
              </a:buClr>
            </a:pPr>
            <a:r>
              <a:rPr lang="da-DK" sz="2400" b="0" i="0">
                <a:solidFill>
                  <a:schemeClr val="tx1"/>
                </a:solidFill>
                <a:effectLst/>
              </a:rPr>
              <a:t>Der arbejdes fra flere sider på </a:t>
            </a:r>
            <a:r>
              <a:rPr lang="da-DK" sz="2400"/>
              <a:t>at skabe et stærkere fundament for samarbejdet som lige nu har svære betingelser.</a:t>
            </a:r>
            <a:endParaRPr lang="da-DK" b="1">
              <a:solidFill>
                <a:srgbClr val="297A77"/>
              </a:solidFill>
              <a:ea typeface="+mj-ea"/>
              <a:cs typeface="+mj-cs"/>
            </a:endParaRPr>
          </a:p>
          <a:p>
            <a:pPr marL="0" indent="0">
              <a:buNone/>
            </a:pPr>
            <a:endParaRPr lang="da-DK" b="1">
              <a:solidFill>
                <a:srgbClr val="297A77"/>
              </a:solidFill>
              <a:ea typeface="+mj-ea"/>
              <a:cs typeface="+mj-cs"/>
            </a:endParaRPr>
          </a:p>
          <a:p>
            <a:pPr marL="0" indent="0">
              <a:buNone/>
            </a:pPr>
            <a:endParaRPr lang="da-DK" b="1">
              <a:solidFill>
                <a:srgbClr val="297A77"/>
              </a:solidFill>
              <a:ea typeface="+mj-ea"/>
              <a:cs typeface="+mj-cs"/>
            </a:endParaRPr>
          </a:p>
        </p:txBody>
      </p:sp>
      <p:sp>
        <p:nvSpPr>
          <p:cNvPr id="5" name="Rektangel 4">
            <a:extLst>
              <a:ext uri="{FF2B5EF4-FFF2-40B4-BE49-F238E27FC236}">
                <a16:creationId xmlns:a16="http://schemas.microsoft.com/office/drawing/2014/main" id="{A795DBE3-6937-3F81-D1C1-C823F75B886F}"/>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id="{DABCA8FC-E9F5-E78F-07EB-DC2069C12432}"/>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Billede 6">
            <a:extLst>
              <a:ext uri="{FF2B5EF4-FFF2-40B4-BE49-F238E27FC236}">
                <a16:creationId xmlns:a16="http://schemas.microsoft.com/office/drawing/2014/main" id="{2900E018-070F-85FD-B52B-89546F69C371}"/>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3" name="Tekstfelt 2">
            <a:extLst>
              <a:ext uri="{FF2B5EF4-FFF2-40B4-BE49-F238E27FC236}">
                <a16:creationId xmlns:a16="http://schemas.microsoft.com/office/drawing/2014/main" id="{6F59066B-276B-38EF-4EF7-DDEDB11021CE}"/>
              </a:ext>
            </a:extLst>
          </p:cNvPr>
          <p:cNvSpPr txBox="1"/>
          <p:nvPr/>
        </p:nvSpPr>
        <p:spPr>
          <a:xfrm>
            <a:off x="847152" y="6270252"/>
            <a:ext cx="3943350" cy="276999"/>
          </a:xfrm>
          <a:prstGeom prst="rect">
            <a:avLst/>
          </a:prstGeom>
          <a:noFill/>
        </p:spPr>
        <p:txBody>
          <a:bodyPr wrap="square" rtlCol="0">
            <a:spAutoFit/>
          </a:bodyPr>
          <a:lstStyle/>
          <a:p>
            <a:r>
              <a:rPr lang="da-DK" sz="1200" i="1"/>
              <a:t>Referencerne findes på sidste slide</a:t>
            </a:r>
          </a:p>
        </p:txBody>
      </p:sp>
    </p:spTree>
    <p:extLst>
      <p:ext uri="{BB962C8B-B14F-4D97-AF65-F5344CB8AC3E}">
        <p14:creationId xmlns:p14="http://schemas.microsoft.com/office/powerpoint/2010/main" val="1849305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70808341755914FB2524EC801CAABAD" ma:contentTypeVersion="18" ma:contentTypeDescription="Opret et nyt dokument." ma:contentTypeScope="" ma:versionID="3f05cd8c7b5e26974fc4dd199bab87f5">
  <xsd:schema xmlns:xsd="http://www.w3.org/2001/XMLSchema" xmlns:xs="http://www.w3.org/2001/XMLSchema" xmlns:p="http://schemas.microsoft.com/office/2006/metadata/properties" xmlns:ns2="dc93761f-51ef-4530-9f5e-6cc801282091" xmlns:ns3="658e924a-6452-4f30-ad3a-cb624d28adc8" targetNamespace="http://schemas.microsoft.com/office/2006/metadata/properties" ma:root="true" ma:fieldsID="41960765d7008047d435a4ac7b69b068" ns2:_="" ns3:_="">
    <xsd:import namespace="dc93761f-51ef-4530-9f5e-6cc801282091"/>
    <xsd:import namespace="658e924a-6452-4f30-ad3a-cb624d28ad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3761f-51ef-4530-9f5e-6cc8012820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ledmærker" ma:readOnly="false" ma:fieldId="{5cf76f15-5ced-4ddc-b409-7134ff3c332f}" ma:taxonomyMulti="true" ma:sspId="73b18725-0062-458b-ba13-ac6484c606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8e924a-6452-4f30-ad3a-cb624d28adc8" elementFormDefault="qualified">
    <xsd:import namespace="http://schemas.microsoft.com/office/2006/documentManagement/types"/>
    <xsd:import namespace="http://schemas.microsoft.com/office/infopath/2007/PartnerControls"/>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t med detaljer" ma:internalName="SharedWithDetails" ma:readOnly="true">
      <xsd:simpleType>
        <xsd:restriction base="dms:Note">
          <xsd:maxLength value="255"/>
        </xsd:restriction>
      </xsd:simpleType>
    </xsd:element>
    <xsd:element name="TaxCatchAll" ma:index="22" nillable="true" ma:displayName="Taxonomy Catch All Column" ma:hidden="true" ma:list="{0901a246-b52e-4929-a2f4-f35e0cfc399c}" ma:internalName="TaxCatchAll" ma:showField="CatchAllData" ma:web="658e924a-6452-4f30-ad3a-cb624d28ad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658e924a-6452-4f30-ad3a-cb624d28adc8">
      <UserInfo>
        <DisplayName>Kenneth Zimmermann</DisplayName>
        <AccountId>24</AccountId>
        <AccountType/>
      </UserInfo>
      <UserInfo>
        <DisplayName>Christian Leick</DisplayName>
        <AccountId>31</AccountId>
        <AccountType/>
      </UserInfo>
      <UserInfo>
        <DisplayName>Palle Christensen</DisplayName>
        <AccountId>26</AccountId>
        <AccountType/>
      </UserInfo>
    </SharedWithUsers>
    <lcf76f155ced4ddcb4097134ff3c332f xmlns="dc93761f-51ef-4530-9f5e-6cc801282091">
      <Terms xmlns="http://schemas.microsoft.com/office/infopath/2007/PartnerControls"/>
    </lcf76f155ced4ddcb4097134ff3c332f>
    <TaxCatchAll xmlns="658e924a-6452-4f30-ad3a-cb624d28adc8" xsi:nil="true"/>
  </documentManagement>
</p:properties>
</file>

<file path=customXml/itemProps1.xml><?xml version="1.0" encoding="utf-8"?>
<ds:datastoreItem xmlns:ds="http://schemas.openxmlformats.org/officeDocument/2006/customXml" ds:itemID="{B352CD48-3003-424A-9650-CBA98A43E370}"/>
</file>

<file path=customXml/itemProps2.xml><?xml version="1.0" encoding="utf-8"?>
<ds:datastoreItem xmlns:ds="http://schemas.openxmlformats.org/officeDocument/2006/customXml" ds:itemID="{506313E7-0275-4B5F-A914-F92A14947304}">
  <ds:schemaRefs>
    <ds:schemaRef ds:uri="http://schemas.microsoft.com/sharepoint/v3/contenttype/forms"/>
  </ds:schemaRefs>
</ds:datastoreItem>
</file>

<file path=customXml/itemProps3.xml><?xml version="1.0" encoding="utf-8"?>
<ds:datastoreItem xmlns:ds="http://schemas.openxmlformats.org/officeDocument/2006/customXml" ds:itemID="{7465785F-4359-4F84-AFAE-EB7B727BC3AA}">
  <ds:schemaRefs>
    <ds:schemaRef ds:uri="http://schemas.microsoft.com/office/2006/documentManagement/types"/>
    <ds:schemaRef ds:uri="http://purl.org/dc/terms/"/>
    <ds:schemaRef ds:uri="http://purl.org/dc/dcmitype/"/>
    <ds:schemaRef ds:uri="http://schemas.openxmlformats.org/package/2006/metadata/core-properties"/>
    <ds:schemaRef ds:uri="http://purl.org/dc/elements/1.1/"/>
    <ds:schemaRef ds:uri="http://www.w3.org/XML/1998/namespace"/>
    <ds:schemaRef ds:uri="658e924a-6452-4f30-ad3a-cb624d28adc8"/>
    <ds:schemaRef ds:uri="http://schemas.microsoft.com/office/infopath/2007/PartnerControls"/>
    <ds:schemaRef ds:uri="dc93761f-51ef-4530-9f5e-6cc801282091"/>
    <ds:schemaRef ds:uri="http://schemas.microsoft.com/office/2006/metadata/properties"/>
    <ds:schemaRef ds:uri="ab13d131-50a7-42c4-8a02-30b9c286ffe1"/>
    <ds:schemaRef ds:uri="e19b9160-98c9-4814-b699-7a53b2458871"/>
  </ds:schemaRefs>
</ds:datastoreItem>
</file>

<file path=docProps/app.xml><?xml version="1.0" encoding="utf-8"?>
<Properties xmlns="http://schemas.openxmlformats.org/officeDocument/2006/extended-properties" xmlns:vt="http://schemas.openxmlformats.org/officeDocument/2006/docPropsVTypes">
  <TotalTime>42</TotalTime>
  <Words>6516</Words>
  <Application>Microsoft Office PowerPoint</Application>
  <PresentationFormat>Widescreen</PresentationFormat>
  <Paragraphs>808</Paragraphs>
  <Slides>43</Slides>
  <Notes>43</Notes>
  <HiddenSlides>0</HiddenSlides>
  <MMClips>3</MMClips>
  <ScaleCrop>false</ScaleCrop>
  <HeadingPairs>
    <vt:vector size="6" baseType="variant">
      <vt:variant>
        <vt:lpstr>Benyttede skrifttyper</vt:lpstr>
      </vt:variant>
      <vt:variant>
        <vt:i4>12</vt:i4>
      </vt:variant>
      <vt:variant>
        <vt:lpstr>Tema</vt:lpstr>
      </vt:variant>
      <vt:variant>
        <vt:i4>1</vt:i4>
      </vt:variant>
      <vt:variant>
        <vt:lpstr>Slidetitler</vt:lpstr>
      </vt:variant>
      <vt:variant>
        <vt:i4>43</vt:i4>
      </vt:variant>
    </vt:vector>
  </HeadingPairs>
  <TitlesOfParts>
    <vt:vector size="56" baseType="lpstr">
      <vt:lpstr>Arial</vt:lpstr>
      <vt:lpstr>ArialMT</vt:lpstr>
      <vt:lpstr>Calibri</vt:lpstr>
      <vt:lpstr>Calibri (tekst)</vt:lpstr>
      <vt:lpstr>Calibri Light</vt:lpstr>
      <vt:lpstr>Courier New</vt:lpstr>
      <vt:lpstr>OpenSans-Regular</vt:lpstr>
      <vt:lpstr>Pharma-Black</vt:lpstr>
      <vt:lpstr>Pharma-Regular</vt:lpstr>
      <vt:lpstr>Segoe UI</vt:lpstr>
      <vt:lpstr>Symbol</vt:lpstr>
      <vt:lpstr>Wingdings</vt:lpstr>
      <vt:lpstr>Office Theme</vt:lpstr>
      <vt:lpstr>    Klyngen  Dosisdispensering i almen praksis    - og samarbejdet med kommunen og apoteket    d. Xxxx 2025   </vt:lpstr>
      <vt:lpstr>Formål med dagens møde</vt:lpstr>
      <vt:lpstr>Hvem er tilstede i dag fra xx Kommune  og apotek </vt:lpstr>
      <vt:lpstr>Program for dagens møde (2,5 times varighed)</vt:lpstr>
      <vt:lpstr>Materialer</vt:lpstr>
      <vt:lpstr>Status på dosisdispenseret medicin</vt:lpstr>
      <vt:lpstr>Viden om dosisdispensering</vt:lpstr>
      <vt:lpstr>Viden om dosisdispensering</vt:lpstr>
      <vt:lpstr>Viden om dosisdispensering</vt:lpstr>
      <vt:lpstr>PowerPoint-præsentation</vt:lpstr>
      <vt:lpstr>PowerPoint-præsentation</vt:lpstr>
      <vt:lpstr>Holdning og brug af dosisdispensering i praksis</vt:lpstr>
      <vt:lpstr>PowerPoint-præsentation</vt:lpstr>
      <vt:lpstr>PowerPoint-præsentation</vt:lpstr>
      <vt:lpstr>3: Hvad er din generelle oplevelse af dosisdispenseret medicin?  Resultater fra spørgeskemaet (baseret på 28 besvarelser)</vt:lpstr>
      <vt:lpstr>PowerPoint-præsentation</vt:lpstr>
      <vt:lpstr>PowerPoint-præsentation</vt:lpstr>
      <vt:lpstr>PowerPoint-præsentation</vt:lpstr>
      <vt:lpstr>PowerPoint-præsentation</vt:lpstr>
      <vt:lpstr>Sidemandssamtale (5 min.) Kig i uddelingskopier - spørgsmål 1 til 5</vt:lpstr>
      <vt:lpstr>Plenum: Hvad har I særligt bemærket? (5 min.) Klyngemedlemmer deler ud af deres diskussioner til resten af klyngen</vt:lpstr>
      <vt:lpstr>PLO’s melding om dosisdispensering (1 min.) v. Karin Zimmer, praktiserende læge og bestyrelsesmedlem i PLO</vt:lpstr>
      <vt:lpstr>Praktisk viden om dosisdispensering Apoteket kan varetage et oplæg for dette tema</vt:lpstr>
      <vt:lpstr> Praktisk viden om dosisdispensering </vt:lpstr>
      <vt:lpstr> Praktisk viden om dosisdispensering </vt:lpstr>
      <vt:lpstr>Praktisk viden om dosisdispensering</vt:lpstr>
      <vt:lpstr> Praktisk viden om dosisdispensering </vt:lpstr>
      <vt:lpstr>PowerPoint-præsentation</vt:lpstr>
      <vt:lpstr>Praktisk viden om dosisdispensering</vt:lpstr>
      <vt:lpstr>Priseksempler</vt:lpstr>
      <vt:lpstr>Prisberegner for dosisdispenseret medicin</vt:lpstr>
      <vt:lpstr>Sidemandssamtale (10 min.) Snak med sidemanden om de praktiske eksempler om dosisdispensering</vt:lpstr>
      <vt:lpstr>PowerPoint-præsentation</vt:lpstr>
      <vt:lpstr>PowerPoint-præsentation</vt:lpstr>
      <vt:lpstr>Oplæg fra kommunen (10 min) </vt:lpstr>
      <vt:lpstr>Fælles dialog med kommunen og apotek  (35 min) </vt:lpstr>
      <vt:lpstr>PowerPoint-præsentation</vt:lpstr>
      <vt:lpstr>PowerPoint-præsentation</vt:lpstr>
      <vt:lpstr>Tal sammen i praksis (10 min.) (Sololæger går sammen)</vt:lpstr>
      <vt:lpstr>Hjælp og vejledning EFTER klyngemødet  fra din regionale kvalitetsenhed, kommune og apotek</vt:lpstr>
      <vt:lpstr>Opsamling og opfølgning i plenum (15 min.)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Kenneth Zimmermann</cp:lastModifiedBy>
  <cp:revision>16</cp:revision>
  <cp:lastPrinted>2022-06-14T13:17:33Z</cp:lastPrinted>
  <dcterms:created xsi:type="dcterms:W3CDTF">2018-05-04T12:52:03Z</dcterms:created>
  <dcterms:modified xsi:type="dcterms:W3CDTF">2025-12-03T12:15:35Z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0x010100D70808341755914FB2524EC801CAABAD</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