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4"/>
  </p:notesMasterIdLst>
  <p:sldIdLst>
    <p:sldId id="718" r:id="rId5"/>
    <p:sldId id="719" r:id="rId6"/>
    <p:sldId id="721" r:id="rId7"/>
    <p:sldId id="722" r:id="rId8"/>
    <p:sldId id="723" r:id="rId9"/>
    <p:sldId id="724" r:id="rId10"/>
    <p:sldId id="725" r:id="rId11"/>
    <p:sldId id="726" r:id="rId12"/>
    <p:sldId id="727" r:id="rId13"/>
    <p:sldId id="735" r:id="rId14"/>
    <p:sldId id="760" r:id="rId15"/>
    <p:sldId id="730" r:id="rId16"/>
    <p:sldId id="731" r:id="rId17"/>
    <p:sldId id="732" r:id="rId18"/>
    <p:sldId id="737" r:id="rId19"/>
    <p:sldId id="761" r:id="rId20"/>
    <p:sldId id="738" r:id="rId21"/>
    <p:sldId id="762" r:id="rId22"/>
    <p:sldId id="740" r:id="rId23"/>
    <p:sldId id="710" r:id="rId24"/>
    <p:sldId id="713" r:id="rId25"/>
    <p:sldId id="712" r:id="rId26"/>
    <p:sldId id="741" r:id="rId27"/>
    <p:sldId id="742" r:id="rId28"/>
    <p:sldId id="759" r:id="rId29"/>
    <p:sldId id="754" r:id="rId30"/>
    <p:sldId id="755" r:id="rId31"/>
    <p:sldId id="757" r:id="rId32"/>
    <p:sldId id="758" r:id="rId33"/>
    <p:sldId id="750" r:id="rId34"/>
    <p:sldId id="751" r:id="rId35"/>
    <p:sldId id="752" r:id="rId36"/>
    <p:sldId id="753" r:id="rId37"/>
    <p:sldId id="749" r:id="rId38"/>
    <p:sldId id="747" r:id="rId39"/>
    <p:sldId id="748" r:id="rId40"/>
    <p:sldId id="743" r:id="rId41"/>
    <p:sldId id="746" r:id="rId42"/>
    <p:sldId id="744" r:id="rId43"/>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718"/>
            <p14:sldId id="719"/>
            <p14:sldId id="721"/>
            <p14:sldId id="722"/>
            <p14:sldId id="723"/>
            <p14:sldId id="724"/>
            <p14:sldId id="725"/>
            <p14:sldId id="726"/>
            <p14:sldId id="727"/>
            <p14:sldId id="735"/>
            <p14:sldId id="760"/>
            <p14:sldId id="730"/>
            <p14:sldId id="731"/>
            <p14:sldId id="732"/>
            <p14:sldId id="737"/>
            <p14:sldId id="761"/>
            <p14:sldId id="738"/>
            <p14:sldId id="762"/>
            <p14:sldId id="740"/>
            <p14:sldId id="710"/>
            <p14:sldId id="713"/>
            <p14:sldId id="712"/>
            <p14:sldId id="741"/>
            <p14:sldId id="742"/>
            <p14:sldId id="759"/>
            <p14:sldId id="754"/>
            <p14:sldId id="755"/>
            <p14:sldId id="757"/>
            <p14:sldId id="758"/>
            <p14:sldId id="750"/>
            <p14:sldId id="751"/>
            <p14:sldId id="752"/>
            <p14:sldId id="753"/>
            <p14:sldId id="749"/>
            <p14:sldId id="747"/>
            <p14:sldId id="748"/>
            <p14:sldId id="743"/>
            <p14:sldId id="746"/>
            <p14:sldId id="74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 id="{DC9FF297-5094-304A-463D-D66600589715}" name="Clara Porsdal" initials="CP" userId="S::cporsdal@kiap.dk::530946f5-2567-433d-b2b8-acdd11cc71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DADCDE"/>
    <a:srgbClr val="246260"/>
    <a:srgbClr val="FFFFFF"/>
    <a:srgbClr val="F3F5F7"/>
    <a:srgbClr val="5A8181"/>
    <a:srgbClr val="000000"/>
    <a:srgbClr val="F7F5EE"/>
    <a:srgbClr val="1E4D4B"/>
    <a:srgbClr val="1F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DD8983-C63E-4137-A25D-F9212BD2E8E8}" v="638" dt="2025-12-18T12:45:50.03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7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Demofigurer!$A$2:$A$6</c:f>
              <c:strCache>
                <c:ptCount val="5"/>
                <c:pt idx="0">
                  <c:v>Slet ikke</c:v>
                </c:pt>
                <c:pt idx="1">
                  <c:v>I mindre grad</c:v>
                </c:pt>
                <c:pt idx="2">
                  <c:v>I nogen grad</c:v>
                </c:pt>
                <c:pt idx="3">
                  <c:v>I høj grad</c:v>
                </c:pt>
                <c:pt idx="4">
                  <c:v>I menget høj grad</c:v>
                </c:pt>
              </c:strCache>
            </c:strRef>
          </c:cat>
          <c:val>
            <c:numRef>
              <c:f>Demofigurer!$B$2:$B$6</c:f>
              <c:numCache>
                <c:formatCode>0%</c:formatCode>
                <c:ptCount val="5"/>
                <c:pt idx="0">
                  <c:v>0.2</c:v>
                </c:pt>
                <c:pt idx="1">
                  <c:v>0.1</c:v>
                </c:pt>
                <c:pt idx="2">
                  <c:v>0.2</c:v>
                </c:pt>
                <c:pt idx="3">
                  <c:v>0.4</c:v>
                </c:pt>
                <c:pt idx="4">
                  <c:v>0.1</c:v>
                </c:pt>
              </c:numCache>
            </c:numRef>
          </c:val>
          <c:extLst>
            <c:ext xmlns:c16="http://schemas.microsoft.com/office/drawing/2014/chart" uri="{C3380CC4-5D6E-409C-BE32-E72D297353CC}">
              <c16:uniqueId val="{00000000-AF99-49B1-992D-A552E1551036}"/>
            </c:ext>
          </c:extLst>
        </c:ser>
        <c:dLbls>
          <c:showLegendKey val="0"/>
          <c:showVal val="0"/>
          <c:showCatName val="0"/>
          <c:showSerName val="0"/>
          <c:showPercent val="0"/>
          <c:showBubbleSize val="0"/>
        </c:dLbls>
        <c:gapWidth val="182"/>
        <c:axId val="1528138992"/>
        <c:axId val="1528138032"/>
      </c:barChart>
      <c:catAx>
        <c:axId val="1528138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28138032"/>
        <c:crosses val="autoZero"/>
        <c:auto val="1"/>
        <c:lblAlgn val="ctr"/>
        <c:lblOffset val="100"/>
        <c:noMultiLvlLbl val="0"/>
      </c:catAx>
      <c:valAx>
        <c:axId val="1528138032"/>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52813899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Demofigurer!$A$8:$A$13</c:f>
              <c:strCache>
                <c:ptCount val="6"/>
                <c:pt idx="0">
                  <c:v>Meget godt</c:v>
                </c:pt>
                <c:pt idx="1">
                  <c:v>God</c:v>
                </c:pt>
                <c:pt idx="2">
                  <c:v>Nogenlunde</c:v>
                </c:pt>
                <c:pt idx="3">
                  <c:v>Dårligt</c:v>
                </c:pt>
                <c:pt idx="4">
                  <c:v>Meget dårligt</c:v>
                </c:pt>
                <c:pt idx="5">
                  <c:v>Ved ikke</c:v>
                </c:pt>
              </c:strCache>
            </c:strRef>
          </c:cat>
          <c:val>
            <c:numRef>
              <c:f>Demofigurer!$B$8:$B$13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00C1-4807-B4C8-E0F9EF8E75EB}"/>
            </c:ext>
          </c:extLst>
        </c:ser>
        <c:dLbls>
          <c:dLblPos val="outEnd"/>
          <c:showLegendKey val="0"/>
          <c:showVal val="1"/>
          <c:showCatName val="0"/>
          <c:showSerName val="0"/>
          <c:showPercent val="0"/>
          <c:showBubbleSize val="0"/>
        </c:dLbls>
        <c:gapWidth val="219"/>
        <c:overlap val="-27"/>
        <c:axId val="1910087216"/>
        <c:axId val="1910087696"/>
      </c:barChart>
      <c:catAx>
        <c:axId val="191008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696"/>
        <c:crosses val="autoZero"/>
        <c:auto val="1"/>
        <c:lblAlgn val="ctr"/>
        <c:lblOffset val="100"/>
        <c:noMultiLvlLbl val="0"/>
      </c:catAx>
      <c:valAx>
        <c:axId val="191008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2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Demofigurer!$A$8:$A$13</c:f>
              <c:strCache>
                <c:ptCount val="6"/>
                <c:pt idx="0">
                  <c:v>Meget godt</c:v>
                </c:pt>
                <c:pt idx="1">
                  <c:v>God</c:v>
                </c:pt>
                <c:pt idx="2">
                  <c:v>Nogenlunde</c:v>
                </c:pt>
                <c:pt idx="3">
                  <c:v>Dårligt</c:v>
                </c:pt>
                <c:pt idx="4">
                  <c:v>Meget dårligt</c:v>
                </c:pt>
                <c:pt idx="5">
                  <c:v>Ved ikke</c:v>
                </c:pt>
              </c:strCache>
            </c:strRef>
          </c:cat>
          <c:val>
            <c:numRef>
              <c:f>Demofigurer!$B$8:$B$13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E0DC-4ECB-B41A-201480462654}"/>
            </c:ext>
          </c:extLst>
        </c:ser>
        <c:dLbls>
          <c:dLblPos val="outEnd"/>
          <c:showLegendKey val="0"/>
          <c:showVal val="1"/>
          <c:showCatName val="0"/>
          <c:showSerName val="0"/>
          <c:showPercent val="0"/>
          <c:showBubbleSize val="0"/>
        </c:dLbls>
        <c:gapWidth val="219"/>
        <c:overlap val="-27"/>
        <c:axId val="1910087216"/>
        <c:axId val="1910087696"/>
      </c:barChart>
      <c:catAx>
        <c:axId val="191008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696"/>
        <c:crosses val="autoZero"/>
        <c:auto val="1"/>
        <c:lblAlgn val="ctr"/>
        <c:lblOffset val="100"/>
        <c:noMultiLvlLbl val="0"/>
      </c:catAx>
      <c:valAx>
        <c:axId val="191008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2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'Ark2'!$A$8:$A$13</c:f>
              <c:strCache>
                <c:ptCount val="6"/>
                <c:pt idx="0">
                  <c:v>Meget godt</c:v>
                </c:pt>
                <c:pt idx="1">
                  <c:v>God</c:v>
                </c:pt>
                <c:pt idx="2">
                  <c:v>Nogenlunde</c:v>
                </c:pt>
                <c:pt idx="3">
                  <c:v>Dårligt</c:v>
                </c:pt>
                <c:pt idx="4">
                  <c:v>Meget dårligt</c:v>
                </c:pt>
                <c:pt idx="5">
                  <c:v>Ved ikke</c:v>
                </c:pt>
              </c:strCache>
            </c:strRef>
          </c:cat>
          <c:val>
            <c:numRef>
              <c:f>'Ark2'!$B$8:$B$13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C82E-442C-AD91-61AB1FB81587}"/>
            </c:ext>
          </c:extLst>
        </c:ser>
        <c:dLbls>
          <c:dLblPos val="outEnd"/>
          <c:showLegendKey val="0"/>
          <c:showVal val="1"/>
          <c:showCatName val="0"/>
          <c:showSerName val="0"/>
          <c:showPercent val="0"/>
          <c:showBubbleSize val="0"/>
        </c:dLbls>
        <c:gapWidth val="219"/>
        <c:overlap val="-27"/>
        <c:axId val="1910087216"/>
        <c:axId val="1910087696"/>
      </c:barChart>
      <c:catAx>
        <c:axId val="191008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696"/>
        <c:crosses val="autoZero"/>
        <c:auto val="1"/>
        <c:lblAlgn val="ctr"/>
        <c:lblOffset val="100"/>
        <c:noMultiLvlLbl val="0"/>
      </c:catAx>
      <c:valAx>
        <c:axId val="191008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2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'Ark2'!$A$8:$A$13</c:f>
              <c:strCache>
                <c:ptCount val="6"/>
                <c:pt idx="0">
                  <c:v>Meget godt</c:v>
                </c:pt>
                <c:pt idx="1">
                  <c:v>God</c:v>
                </c:pt>
                <c:pt idx="2">
                  <c:v>Nogenlunde</c:v>
                </c:pt>
                <c:pt idx="3">
                  <c:v>Dårligt</c:v>
                </c:pt>
                <c:pt idx="4">
                  <c:v>Meget dårligt</c:v>
                </c:pt>
                <c:pt idx="5">
                  <c:v>Ved ikke</c:v>
                </c:pt>
              </c:strCache>
            </c:strRef>
          </c:cat>
          <c:val>
            <c:numRef>
              <c:f>'Ark2'!$B$8:$B$13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B32A-4C03-AA4B-5EB6F1FF516D}"/>
            </c:ext>
          </c:extLst>
        </c:ser>
        <c:dLbls>
          <c:dLblPos val="outEnd"/>
          <c:showLegendKey val="0"/>
          <c:showVal val="1"/>
          <c:showCatName val="0"/>
          <c:showSerName val="0"/>
          <c:showPercent val="0"/>
          <c:showBubbleSize val="0"/>
        </c:dLbls>
        <c:gapWidth val="219"/>
        <c:overlap val="-27"/>
        <c:axId val="1910087216"/>
        <c:axId val="1910087696"/>
      </c:barChart>
      <c:catAx>
        <c:axId val="191008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696"/>
        <c:crosses val="autoZero"/>
        <c:auto val="1"/>
        <c:lblAlgn val="ctr"/>
        <c:lblOffset val="100"/>
        <c:noMultiLvlLbl val="0"/>
      </c:catAx>
      <c:valAx>
        <c:axId val="191008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2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20DD-47B3-8BEF-3C8636C51653}"/>
              </c:ext>
            </c:extLst>
          </c:dPt>
          <c:dPt>
            <c:idx val="11"/>
            <c:invertIfNegative val="0"/>
            <c:bubble3D val="0"/>
            <c:spPr>
              <a:solidFill>
                <a:srgbClr val="524F60"/>
              </a:solidFill>
              <a:ln>
                <a:noFill/>
              </a:ln>
              <a:effectLst/>
            </c:spPr>
            <c:extLst>
              <c:ext xmlns:c16="http://schemas.microsoft.com/office/drawing/2014/chart" uri="{C3380CC4-5D6E-409C-BE32-E72D297353CC}">
                <c16:uniqueId val="{00000003-20DD-47B3-8BEF-3C8636C51653}"/>
              </c:ext>
            </c:extLst>
          </c:dPt>
          <c:dPt>
            <c:idx val="12"/>
            <c:invertIfNegative val="0"/>
            <c:bubble3D val="0"/>
            <c:spPr>
              <a:solidFill>
                <a:srgbClr val="FFC174"/>
              </a:solidFill>
              <a:ln>
                <a:noFill/>
              </a:ln>
              <a:effectLst/>
            </c:spPr>
            <c:extLst>
              <c:ext xmlns:c16="http://schemas.microsoft.com/office/drawing/2014/chart" uri="{C3380CC4-5D6E-409C-BE32-E72D297353CC}">
                <c16:uniqueId val="{00000005-20DD-47B3-8BEF-3C8636C5165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Demofigurer!$A$15:$A$27</c:f>
              <c:strCache>
                <c:ptCount val="13"/>
                <c:pt idx="0">
                  <c:v>A</c:v>
                </c:pt>
                <c:pt idx="1">
                  <c:v>B</c:v>
                </c:pt>
                <c:pt idx="2">
                  <c:v>C</c:v>
                </c:pt>
                <c:pt idx="3">
                  <c:v>D</c:v>
                </c:pt>
                <c:pt idx="4">
                  <c:v>E</c:v>
                </c:pt>
                <c:pt idx="5">
                  <c:v>F</c:v>
                </c:pt>
                <c:pt idx="6">
                  <c:v>G</c:v>
                </c:pt>
                <c:pt idx="7">
                  <c:v>H</c:v>
                </c:pt>
                <c:pt idx="8">
                  <c:v>I</c:v>
                </c:pt>
                <c:pt idx="9">
                  <c:v>J</c:v>
                </c:pt>
                <c:pt idx="10">
                  <c:v>Klynge</c:v>
                </c:pt>
                <c:pt idx="11">
                  <c:v>Regionalt</c:v>
                </c:pt>
                <c:pt idx="12">
                  <c:v>Nationalt</c:v>
                </c:pt>
              </c:strCache>
            </c:strRef>
          </c:cat>
          <c:val>
            <c:numRef>
              <c:f>Demofigurer!$B$15:$B$27</c:f>
              <c:numCache>
                <c:formatCode>General</c:formatCode>
                <c:ptCount val="13"/>
                <c:pt idx="0">
                  <c:v>8</c:v>
                </c:pt>
                <c:pt idx="1">
                  <c:v>5</c:v>
                </c:pt>
                <c:pt idx="2">
                  <c:v>6</c:v>
                </c:pt>
                <c:pt idx="3">
                  <c:v>2</c:v>
                </c:pt>
                <c:pt idx="4">
                  <c:v>4</c:v>
                </c:pt>
                <c:pt idx="5">
                  <c:v>7</c:v>
                </c:pt>
                <c:pt idx="6">
                  <c:v>9</c:v>
                </c:pt>
                <c:pt idx="7">
                  <c:v>4</c:v>
                </c:pt>
                <c:pt idx="8">
                  <c:v>5</c:v>
                </c:pt>
                <c:pt idx="9">
                  <c:v>8</c:v>
                </c:pt>
                <c:pt idx="10">
                  <c:v>5.8</c:v>
                </c:pt>
                <c:pt idx="11">
                  <c:v>7</c:v>
                </c:pt>
                <c:pt idx="12">
                  <c:v>8</c:v>
                </c:pt>
              </c:numCache>
            </c:numRef>
          </c:val>
          <c:extLst>
            <c:ext xmlns:c16="http://schemas.microsoft.com/office/drawing/2014/chart" uri="{C3380CC4-5D6E-409C-BE32-E72D297353CC}">
              <c16:uniqueId val="{00000006-20DD-47B3-8BEF-3C8636C51653}"/>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'Ark2'!$A$41:$A$45</c:f>
              <c:strCache>
                <c:ptCount val="5"/>
                <c:pt idx="0">
                  <c:v>Telefon</c:v>
                </c:pt>
                <c:pt idx="1">
                  <c:v>Korrespondance</c:v>
                </c:pt>
                <c:pt idx="2">
                  <c:v>Henvisningsstandard XREF22</c:v>
                </c:pt>
                <c:pt idx="3">
                  <c:v>Anden form for henvisning</c:v>
                </c:pt>
                <c:pt idx="4">
                  <c:v>Ved ikke</c:v>
                </c:pt>
              </c:strCache>
            </c:strRef>
          </c:cat>
          <c:val>
            <c:numRef>
              <c:f>'Ark2'!$B$41:$B$45</c:f>
              <c:numCache>
                <c:formatCode>0%</c:formatCode>
                <c:ptCount val="5"/>
                <c:pt idx="0">
                  <c:v>0.2</c:v>
                </c:pt>
                <c:pt idx="1">
                  <c:v>0.1</c:v>
                </c:pt>
                <c:pt idx="2">
                  <c:v>0.2</c:v>
                </c:pt>
                <c:pt idx="3">
                  <c:v>0.4</c:v>
                </c:pt>
                <c:pt idx="4">
                  <c:v>0.1</c:v>
                </c:pt>
              </c:numCache>
            </c:numRef>
          </c:val>
          <c:extLst>
            <c:ext xmlns:c16="http://schemas.microsoft.com/office/drawing/2014/chart" uri="{C3380CC4-5D6E-409C-BE32-E72D297353CC}">
              <c16:uniqueId val="{00000000-8EDC-4458-9567-D218569CD97F}"/>
            </c:ext>
          </c:extLst>
        </c:ser>
        <c:dLbls>
          <c:dLblPos val="outEnd"/>
          <c:showLegendKey val="0"/>
          <c:showVal val="1"/>
          <c:showCatName val="0"/>
          <c:showSerName val="0"/>
          <c:showPercent val="0"/>
          <c:showBubbleSize val="0"/>
        </c:dLbls>
        <c:gapWidth val="182"/>
        <c:axId val="13636224"/>
        <c:axId val="13639584"/>
      </c:barChart>
      <c:catAx>
        <c:axId val="1363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639584"/>
        <c:crosses val="autoZero"/>
        <c:auto val="1"/>
        <c:lblAlgn val="ctr"/>
        <c:lblOffset val="100"/>
        <c:noMultiLvlLbl val="0"/>
      </c:catAx>
      <c:valAx>
        <c:axId val="136395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363622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'Ark2'!$A$8:$A$13</c:f>
              <c:strCache>
                <c:ptCount val="6"/>
                <c:pt idx="0">
                  <c:v>Meget godt</c:v>
                </c:pt>
                <c:pt idx="1">
                  <c:v>God</c:v>
                </c:pt>
                <c:pt idx="2">
                  <c:v>Nogenlunde</c:v>
                </c:pt>
                <c:pt idx="3">
                  <c:v>Dårligt</c:v>
                </c:pt>
                <c:pt idx="4">
                  <c:v>Meget dårligt</c:v>
                </c:pt>
                <c:pt idx="5">
                  <c:v>Ved ikke</c:v>
                </c:pt>
              </c:strCache>
            </c:strRef>
          </c:cat>
          <c:val>
            <c:numRef>
              <c:f>'Ark2'!$B$8:$B$13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711E-4E0C-B325-37E41225150C}"/>
            </c:ext>
          </c:extLst>
        </c:ser>
        <c:dLbls>
          <c:dLblPos val="outEnd"/>
          <c:showLegendKey val="0"/>
          <c:showVal val="1"/>
          <c:showCatName val="0"/>
          <c:showSerName val="0"/>
          <c:showPercent val="0"/>
          <c:showBubbleSize val="0"/>
        </c:dLbls>
        <c:gapWidth val="219"/>
        <c:overlap val="-27"/>
        <c:axId val="1910087216"/>
        <c:axId val="1910087696"/>
      </c:barChart>
      <c:catAx>
        <c:axId val="191008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696"/>
        <c:crosses val="autoZero"/>
        <c:auto val="1"/>
        <c:lblAlgn val="ctr"/>
        <c:lblOffset val="100"/>
        <c:noMultiLvlLbl val="0"/>
      </c:catAx>
      <c:valAx>
        <c:axId val="191008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2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'Ark2'!$A$48:$A$53</c:f>
              <c:strCache>
                <c:ptCount val="6"/>
                <c:pt idx="0">
                  <c:v>I meget høj grad</c:v>
                </c:pt>
                <c:pt idx="1">
                  <c:v>I høj grad</c:v>
                </c:pt>
                <c:pt idx="2">
                  <c:v>I nogen grad</c:v>
                </c:pt>
                <c:pt idx="3">
                  <c:v>I mindre grad</c:v>
                </c:pt>
                <c:pt idx="4">
                  <c:v>Slet ikke</c:v>
                </c:pt>
                <c:pt idx="5">
                  <c:v>Ved ikke</c:v>
                </c:pt>
              </c:strCache>
            </c:strRef>
          </c:cat>
          <c:val>
            <c:numRef>
              <c:f>'Ark2'!$B$48:$B$53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E190-4F0F-BB74-69009F7AE734}"/>
            </c:ext>
          </c:extLst>
        </c:ser>
        <c:dLbls>
          <c:showLegendKey val="0"/>
          <c:showVal val="0"/>
          <c:showCatName val="0"/>
          <c:showSerName val="0"/>
          <c:showPercent val="0"/>
          <c:showBubbleSize val="0"/>
        </c:dLbls>
        <c:gapWidth val="219"/>
        <c:overlap val="-27"/>
        <c:axId val="2099229328"/>
        <c:axId val="2099223088"/>
      </c:barChart>
      <c:catAx>
        <c:axId val="209922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99223088"/>
        <c:crosses val="autoZero"/>
        <c:auto val="1"/>
        <c:lblAlgn val="ctr"/>
        <c:lblOffset val="100"/>
        <c:noMultiLvlLbl val="0"/>
      </c:catAx>
      <c:valAx>
        <c:axId val="209922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9922932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2F2A3-0E18-2D06-1B5C-03BC5E1E33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4CB42-CCBB-A4E6-127F-A885B0CB6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5B8AC-A4AD-538F-EC72-E3B1AD42D82D}"/>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321740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effectLst/>
              </a:rPr>
              <a:t>Forslag til, hvad du kan sige:</a:t>
            </a:r>
            <a:endParaRPr lang="da-DK"/>
          </a:p>
          <a:p>
            <a:r>
              <a:rPr lang="da-DK" b="0"/>
              <a:t>Det anbefales, at den henvisende læge både tager telefonisk kontakt med akutfunktionen og udformer en skriftlig henvisning på henvisningstidspunktet (sidstnævnte dog ikke nødvendigt ved hurtig indledende sygeplejefaglig vurdering).</a:t>
            </a:r>
          </a:p>
          <a:p>
            <a:r>
              <a:rPr lang="da-DK"/>
              <a:t>I forbindelse med henvisningen skal der således ske telefonisk kontakt til akutfunktionen, som har visitationsretten, for at afklare, om patientens situation egner sig til akutfunktionens tilbud.</a:t>
            </a:r>
          </a:p>
          <a:p>
            <a:r>
              <a:rPr lang="da-DK"/>
              <a:t>Når lægen henviser til en akutfunktion, skal der på tidspunktet for henvisningen foreligge en skriftlig henvisning, som indeholder en udrednings- og/eller behandlingsplan. Denne skal også tydeligt angive behandlingsansvarlig læge og eventuelt ansvarsfordelingen, hvis flere læger har behandlingsansvar.</a:t>
            </a:r>
          </a:p>
          <a:p>
            <a:r>
              <a:rPr lang="da-DK"/>
              <a:t>Det anbefales, at kommunen giver besked tilbage, når indsatsen i akutfunktionen afsluttes.</a:t>
            </a:r>
          </a:p>
          <a:p>
            <a:r>
              <a:rPr lang="da-DK" err="1"/>
              <a:t>MedCom</a:t>
            </a:r>
            <a:r>
              <a:rPr lang="da-DK"/>
              <a:t> har udarbejdet to henvisningsstandarder, som hjælper lægen og kommunen med at notere relevante oplysninger om patienten.</a:t>
            </a:r>
          </a:p>
          <a:p>
            <a:r>
              <a:rPr lang="da-DK" i="1"/>
              <a:t>Kilde: Forhandlingsaftale af 19. juni, bilag 3, side 89-93 og Kvalitetsstandarder for kommunale akutfunktioner, Sundhedsstyrelsen, 2023.</a:t>
            </a:r>
            <a:endParaRPr lang="da-DK"/>
          </a:p>
          <a:p>
            <a:endParaRPr lang="da-DK"/>
          </a:p>
        </p:txBody>
      </p:sp>
    </p:spTree>
    <p:extLst>
      <p:ext uri="{BB962C8B-B14F-4D97-AF65-F5344CB8AC3E}">
        <p14:creationId xmlns:p14="http://schemas.microsoft.com/office/powerpoint/2010/main" val="246664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effectLst/>
              </a:rPr>
              <a:t>Forslag til, hvad du kan sige:</a:t>
            </a:r>
            <a:endParaRPr lang="da-DK">
              <a:latin typeface="Calibri" panose="020F0502020204030204" pitchFamily="34" charset="0"/>
              <a:cs typeface="Times New Roman" panose="02020603050405020304" pitchFamily="18" charset="0"/>
            </a:endParaRPr>
          </a:p>
          <a:p>
            <a:r>
              <a:rPr lang="da-DK" err="1">
                <a:latin typeface="Calibri" panose="020F0502020204030204" pitchFamily="34" charset="0"/>
                <a:cs typeface="Times New Roman" panose="02020603050405020304" pitchFamily="18" charset="0"/>
              </a:rPr>
              <a:t>MedCom</a:t>
            </a:r>
            <a:r>
              <a:rPr lang="da-DK">
                <a:latin typeface="Calibri" panose="020F0502020204030204" pitchFamily="34" charset="0"/>
                <a:cs typeface="Times New Roman" panose="02020603050405020304" pitchFamily="18" charset="0"/>
              </a:rPr>
              <a:t> har udarbejdet to henvisningsstandarder, der hjælper lægen og kommunen med at notere relevante oplysninger om patienten. </a:t>
            </a:r>
            <a:endParaRPr lang="da-DK"/>
          </a:p>
        </p:txBody>
      </p:sp>
    </p:spTree>
    <p:extLst>
      <p:ext uri="{BB962C8B-B14F-4D97-AF65-F5344CB8AC3E}">
        <p14:creationId xmlns:p14="http://schemas.microsoft.com/office/powerpoint/2010/main" val="148346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u="none"/>
              <a:t>Forslag til, hvad du kan sige: </a:t>
            </a:r>
            <a:endParaRPr lang="da-DK" b="0" u="none"/>
          </a:p>
          <a:p>
            <a:r>
              <a:rPr lang="da-DK" b="0" u="none"/>
              <a:t>Dette er et tænkt´ eksempel på, hvordan en henvisning - med brug af den nye henvisningsstandard til akutfunktionen - ser ud. </a:t>
            </a:r>
          </a:p>
          <a:p>
            <a:endParaRPr lang="da-DK"/>
          </a:p>
        </p:txBody>
      </p:sp>
    </p:spTree>
    <p:extLst>
      <p:ext uri="{BB962C8B-B14F-4D97-AF65-F5344CB8AC3E}">
        <p14:creationId xmlns:p14="http://schemas.microsoft.com/office/powerpoint/2010/main" val="111587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20">
              <a:defRPr/>
            </a:pPr>
            <a:r>
              <a:rPr lang="da-DK" b="1">
                <a:latin typeface="Calibri" panose="020F0502020204030204" pitchFamily="34" charset="0"/>
                <a:ea typeface="Times New Roman" panose="02020603050405020304" pitchFamily="18" charset="0"/>
              </a:rPr>
              <a:t>Forklaring til slide: </a:t>
            </a:r>
            <a:endParaRPr lang="da-DK"/>
          </a:p>
          <a:p>
            <a:r>
              <a:rPr lang="da-DK"/>
              <a:t>Lav et kort oprids af de vigtigste pointer fra klyngens besvarelser. </a:t>
            </a:r>
          </a:p>
          <a:p>
            <a:endParaRPr lang="da-DK"/>
          </a:p>
        </p:txBody>
      </p:sp>
    </p:spTree>
    <p:extLst>
      <p:ext uri="{BB962C8B-B14F-4D97-AF65-F5344CB8AC3E}">
        <p14:creationId xmlns:p14="http://schemas.microsoft.com/office/powerpoint/2010/main" val="390920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Forklaring til slide:</a:t>
            </a:r>
            <a:endParaRPr lang="da-DK" b="0"/>
          </a:p>
          <a:p>
            <a:r>
              <a:rPr lang="da-DK" b="0"/>
              <a:t>Bed deltagere om at tale sammen to og to ved bordene. </a:t>
            </a:r>
          </a:p>
          <a:p>
            <a:endParaRPr lang="da-DK"/>
          </a:p>
        </p:txBody>
      </p:sp>
    </p:spTree>
    <p:extLst>
      <p:ext uri="{BB962C8B-B14F-4D97-AF65-F5344CB8AC3E}">
        <p14:creationId xmlns:p14="http://schemas.microsoft.com/office/powerpoint/2010/main" val="3859009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a:t>Forklaring til slide:</a:t>
            </a:r>
            <a:endParaRPr lang="da-DK" b="0"/>
          </a:p>
          <a:p>
            <a:r>
              <a:rPr lang="da-DK" b="0"/>
              <a:t>Involver både kommunen og klyngens medlemmer til denne plenumdrøftelse.</a:t>
            </a:r>
            <a:r>
              <a:rPr lang="da-DK"/>
              <a:t> </a:t>
            </a:r>
          </a:p>
          <a:p>
            <a:r>
              <a:rPr lang="da-DK"/>
              <a:t>Skriv de vigtigste input op på en tavle, whiteboard eller flipover. Husk at opsummer hovedpointerne til sidst. Hvad har I talt om?</a:t>
            </a:r>
            <a:endParaRPr lang="da-DK" b="0">
              <a:cs typeface="Calibri" panose="020F0502020204030204"/>
            </a:endParaRPr>
          </a:p>
          <a:p>
            <a:endParaRPr lang="da-DK"/>
          </a:p>
        </p:txBody>
      </p:sp>
    </p:spTree>
    <p:extLst>
      <p:ext uri="{BB962C8B-B14F-4D97-AF65-F5344CB8AC3E}">
        <p14:creationId xmlns:p14="http://schemas.microsoft.com/office/powerpoint/2010/main" val="2518032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00" b="1"/>
              <a:t>Forslag til, hvad du kan sige:</a:t>
            </a:r>
          </a:p>
          <a:p>
            <a:r>
              <a:rPr lang="da-DK" sz="1100"/>
              <a:t>De sidste 20 minutter af mødet samler vi op på hovedpointerne fra mødets 2 blokke og træffer beslutning om, hvilke ændringer I ønsker at foretage – både i kommunen og i praksis, samt hvordan vi konkret følger op på det, vi aftaler.</a:t>
            </a:r>
            <a:endParaRPr lang="da-DK"/>
          </a:p>
          <a:p>
            <a:endParaRPr lang="da-DK"/>
          </a:p>
        </p:txBody>
      </p:sp>
    </p:spTree>
    <p:extLst>
      <p:ext uri="{BB962C8B-B14F-4D97-AF65-F5344CB8AC3E}">
        <p14:creationId xmlns:p14="http://schemas.microsoft.com/office/powerpoint/2010/main" val="41801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Forklaring til slide:</a:t>
            </a:r>
          </a:p>
          <a:p>
            <a:r>
              <a:rPr lang="da-DK" b="0"/>
              <a:t>Involver både kommunen og klyngens medlemmer i denne plenumdrøftelse.</a:t>
            </a:r>
          </a:p>
          <a:p>
            <a:r>
              <a:rPr lang="da-DK" b="0"/>
              <a:t>Husk at opsummere hovedpointerne til sidst. Hvad har I talt om?</a:t>
            </a:r>
          </a:p>
          <a:p>
            <a:r>
              <a:rPr lang="da-DK" b="0"/>
              <a:t>Gå igennem de tre hovedspørgsmål fra dagens møde. Aftal med mødets referent, hvordan I opsummerer de hovedpointer, I er nået frem til. Skriv de vigtigste input op på tavlen, whiteboardet eller flipoveren.</a:t>
            </a:r>
          </a:p>
          <a:p>
            <a:r>
              <a:rPr lang="da-DK" b="0"/>
              <a:t>Skal der laves konkrete aftaler for, at I kan indfri dem?</a:t>
            </a:r>
          </a:p>
          <a:p>
            <a:r>
              <a:rPr lang="da-DK" b="0"/>
              <a:t>Til sidst besluttes, hvordan og hvornår I vil følge op på mødet.</a:t>
            </a:r>
          </a:p>
          <a:p>
            <a:endParaRPr lang="da-DK"/>
          </a:p>
        </p:txBody>
      </p:sp>
    </p:spTree>
    <p:extLst>
      <p:ext uri="{BB962C8B-B14F-4D97-AF65-F5344CB8AC3E}">
        <p14:creationId xmlns:p14="http://schemas.microsoft.com/office/powerpoint/2010/main" val="239951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FAE36-2886-0C7B-F3C0-B83E2F606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FD7E0-0781-85CE-63BA-56F4032A8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3DF56-0699-9F9C-37B4-DD10E73360F8}"/>
              </a:ext>
            </a:extLst>
          </p:cNvPr>
          <p:cNvSpPr>
            <a:spLocks noGrp="1"/>
          </p:cNvSpPr>
          <p:nvPr>
            <p:ph type="body" idx="1"/>
          </p:nvPr>
        </p:nvSpPr>
        <p:spPr/>
        <p:txBody>
          <a:bodyPr/>
          <a:lstStyle/>
          <a:p>
            <a:r>
              <a:rPr lang="da-DK" b="1"/>
              <a:t>Forklaring til slide:</a:t>
            </a:r>
            <a:endParaRPr lang="da-DK"/>
          </a:p>
          <a:p>
            <a:pPr defTabSz="914320">
              <a:defRPr/>
            </a:pPr>
            <a:r>
              <a:rPr lang="da-DK" b="0"/>
              <a:t>Programmet er tilrettelagt til at kunne gennemføres på 2 timer og 30 minutter.</a:t>
            </a:r>
            <a:br>
              <a:rPr lang="da-DK"/>
            </a:br>
            <a:r>
              <a:rPr lang="da-DK"/>
              <a:t>Der er indlagt en pause på 15 minutter efter blok 1.</a:t>
            </a:r>
          </a:p>
          <a:p>
            <a:endParaRPr lang="en-DK"/>
          </a:p>
        </p:txBody>
      </p:sp>
    </p:spTree>
    <p:extLst>
      <p:ext uri="{BB962C8B-B14F-4D97-AF65-F5344CB8AC3E}">
        <p14:creationId xmlns:p14="http://schemas.microsoft.com/office/powerpoint/2010/main" val="243150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Forslag til, hvad du kan sige:</a:t>
            </a:r>
            <a:endParaRPr lang="da-DK"/>
          </a:p>
          <a:p>
            <a:r>
              <a:rPr lang="da-DK" b="0"/>
              <a:t>På mødet skal I gennemgå resultaterne af spørgeskemaundersøgelsen.</a:t>
            </a:r>
          </a:p>
          <a:p>
            <a:r>
              <a:rPr lang="da-DK"/>
              <a:t>For at sikre, at der bliver fulgt op på det, vi aftaler i dag, skal vi udpege en referent fra enten klyngen (fx den kommunale praksiskonsulent) eller kommunen. [Aftal dette på forhånd med kommunen.]</a:t>
            </a:r>
          </a:p>
          <a:p>
            <a:endParaRPr lang="da-DK"/>
          </a:p>
        </p:txBody>
      </p:sp>
    </p:spTree>
    <p:extLst>
      <p:ext uri="{BB962C8B-B14F-4D97-AF65-F5344CB8AC3E}">
        <p14:creationId xmlns:p14="http://schemas.microsoft.com/office/powerpoint/2010/main" val="31003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sz="1100" b="1" i="0">
                <a:latin typeface="Calibri"/>
                <a:cs typeface="Calibri"/>
              </a:rPr>
              <a:t>Forklaring til slide: </a:t>
            </a:r>
            <a:endParaRPr lang="da-DK" sz="1100" i="0">
              <a:latin typeface="Calibri"/>
              <a:cs typeface="Calibri"/>
            </a:endParaRPr>
          </a:p>
          <a:p>
            <a:r>
              <a:rPr lang="da-DK" b="0"/>
              <a:t>Her vises en kort video med Karin Zimmer, medlem af PLO’s bestyrelse.</a:t>
            </a:r>
          </a:p>
          <a:p>
            <a:r>
              <a:rPr lang="da-DK"/>
              <a:t>Videoen introducerer emnet for mødet om kommunale akutfunktioner, herunder hvordan funktionerne defineres, samt indholdet i den seneste overenskomstaftale. Aftalen inkluderer blandt andet en ny ydelse, der understøtter samarbejdet med den kommunale akutfunktion.</a:t>
            </a:r>
          </a:p>
          <a:p>
            <a:endParaRPr lang="da-DK"/>
          </a:p>
        </p:txBody>
      </p:sp>
    </p:spTree>
    <p:extLst>
      <p:ext uri="{BB962C8B-B14F-4D97-AF65-F5344CB8AC3E}">
        <p14:creationId xmlns:p14="http://schemas.microsoft.com/office/powerpoint/2010/main" val="81461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Forslag til, hvad du kan sige:</a:t>
            </a:r>
          </a:p>
          <a:p>
            <a:r>
              <a:rPr lang="da-DK" b="0"/>
              <a:t>I blok 1 gennemgår vi først resultaterne fra spørgeskemaundersøgelsen.</a:t>
            </a:r>
            <a:br>
              <a:rPr lang="da-DK"/>
            </a:br>
            <a:r>
              <a:rPr lang="da-DK"/>
              <a:t>Undersøgelsen vedrører vores kendskab til akutfunktionen, hvordan vi oplever dens kapacitet og kompetencer. Derefter præsenteres vi for en opgørelse af vores brug af ydelse 0124 (lægefaglig rådgivning), og vi samler op på det, vi har hørt, sammen med sidemanden.</a:t>
            </a:r>
          </a:p>
          <a:p>
            <a:r>
              <a:rPr lang="da-DK"/>
              <a:t>Herefter holder kommunen et oplæg på 20 minutter, hvor de præsenterer akutfunktionen og peger på, hvor de ser potentiale for forbedringer i samarbejdet.</a:t>
            </a:r>
          </a:p>
          <a:p>
            <a:r>
              <a:rPr lang="da-DK"/>
              <a:t>Vi afslutter med en fælles drøftelse af, hvad vi har hørt, og om der er noget, vi skal ændre i samarbejdet.</a:t>
            </a:r>
          </a:p>
          <a:p>
            <a:endParaRPr lang="da-DK"/>
          </a:p>
        </p:txBody>
      </p:sp>
    </p:spTree>
    <p:extLst>
      <p:ext uri="{BB962C8B-B14F-4D97-AF65-F5344CB8AC3E}">
        <p14:creationId xmlns:p14="http://schemas.microsoft.com/office/powerpoint/2010/main" val="2563681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7">
              <a:defRPr/>
            </a:pPr>
            <a:r>
              <a:rPr lang="da-DK" b="1"/>
              <a:t>Forklaring til slide:</a:t>
            </a:r>
          </a:p>
          <a:p>
            <a:r>
              <a:rPr lang="da-DK" b="0"/>
              <a:t>Drøft besvarelserne fra spørgeskemaet og opgørelsen af klyngens anvendelse af ydelse 0124, som I netop har fået præsenteret i plenum, og besvar spørgsmålene på sliden.</a:t>
            </a:r>
          </a:p>
          <a:p>
            <a:r>
              <a:rPr lang="da-DK"/>
              <a:t>Lav en kort opsamling i plenum, hvor du ”plukker” et par grupper ud og spørger, hvad de har talt om.</a:t>
            </a:r>
          </a:p>
          <a:p>
            <a:endParaRPr lang="da-DK"/>
          </a:p>
        </p:txBody>
      </p:sp>
    </p:spTree>
    <p:extLst>
      <p:ext uri="{BB962C8B-B14F-4D97-AF65-F5344CB8AC3E}">
        <p14:creationId xmlns:p14="http://schemas.microsoft.com/office/powerpoint/2010/main" val="11064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lnSpc>
                <a:spcPct val="115000"/>
              </a:lnSpc>
            </a:pPr>
            <a:r>
              <a:rPr lang="da-DK" b="1">
                <a:latin typeface="Calibri" panose="020F0502020204030204" pitchFamily="34" charset="0"/>
                <a:ea typeface="Times New Roman" panose="02020603050405020304" pitchFamily="18" charset="0"/>
              </a:rPr>
              <a:t>Forklaring til slide: </a:t>
            </a:r>
            <a:endParaRPr lang="da-DK">
              <a:latin typeface="Calibri" panose="020F0502020204030204" pitchFamily="34" charset="0"/>
              <a:ea typeface="Times New Roman" panose="02020603050405020304" pitchFamily="18" charset="0"/>
            </a:endParaRPr>
          </a:p>
          <a:p>
            <a:pPr fontAlgn="base">
              <a:lnSpc>
                <a:spcPct val="115000"/>
              </a:lnSpc>
            </a:pPr>
            <a:r>
              <a:rPr lang="da-DK">
                <a:latin typeface="Calibri" panose="020F0502020204030204" pitchFamily="34" charset="0"/>
                <a:ea typeface="Times New Roman" panose="02020603050405020304" pitchFamily="18" charset="0"/>
              </a:rPr>
              <a:t>Her kommer kommunen med et oplæg om deres akutfunktion evt. med udgangspunkt i de emner, der fremgår af sliden. </a:t>
            </a:r>
          </a:p>
          <a:p>
            <a:endParaRPr lang="da-DK"/>
          </a:p>
        </p:txBody>
      </p:sp>
    </p:spTree>
    <p:extLst>
      <p:ext uri="{BB962C8B-B14F-4D97-AF65-F5344CB8AC3E}">
        <p14:creationId xmlns:p14="http://schemas.microsoft.com/office/powerpoint/2010/main" val="2579610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a:t>Forklaring til slide:</a:t>
            </a:r>
            <a:endParaRPr lang="da-DK" b="0"/>
          </a:p>
          <a:p>
            <a:r>
              <a:rPr lang="da-DK" b="0"/>
              <a:t>Involver både kommunen og klyngens medlemmer til denne plenumdrøftelse.</a:t>
            </a:r>
            <a:r>
              <a:rPr lang="da-DK"/>
              <a:t>  </a:t>
            </a:r>
          </a:p>
          <a:p>
            <a:r>
              <a:rPr lang="da-DK"/>
              <a:t>Skriv de vigtigste input op på en tavle, whiteboard eller flipover. Husk at opsummer hovedpointerne til sidst. Hvad har I talt om?</a:t>
            </a:r>
            <a:endParaRPr lang="da-DK" b="0">
              <a:cs typeface="Calibri" panose="020F0502020204030204"/>
            </a:endParaRPr>
          </a:p>
          <a:p>
            <a:endParaRPr lang="da-DK"/>
          </a:p>
        </p:txBody>
      </p:sp>
    </p:spTree>
    <p:extLst>
      <p:ext uri="{BB962C8B-B14F-4D97-AF65-F5344CB8AC3E}">
        <p14:creationId xmlns:p14="http://schemas.microsoft.com/office/powerpoint/2010/main" val="90918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Forslag til, hvad du kan sige:</a:t>
            </a:r>
          </a:p>
          <a:p>
            <a:r>
              <a:rPr lang="da-DK" b="0"/>
              <a:t>I blok 2 kommer vi nærmere ind på, hvordan vi kan styrke henvisningsprocedurerne og kommunikationen generelt mellem kommunen og almen praksis.</a:t>
            </a:r>
          </a:p>
          <a:p>
            <a:endParaRPr lang="da-DK"/>
          </a:p>
          <a:p>
            <a:r>
              <a:rPr lang="da-DK"/>
              <a:t>Forløbet er som følger:</a:t>
            </a:r>
          </a:p>
          <a:p>
            <a:pPr>
              <a:buFont typeface="Arial" panose="020B0604020202020204" pitchFamily="34" charset="0"/>
              <a:buChar char="•"/>
            </a:pPr>
            <a:r>
              <a:rPr lang="da-DK"/>
              <a:t> Kommunen starter med et oplæg om deres ønsker til henvisningsprocedurerne.</a:t>
            </a:r>
          </a:p>
          <a:p>
            <a:pPr>
              <a:buFont typeface="Arial" panose="020B0604020202020204" pitchFamily="34" charset="0"/>
              <a:buChar char="•"/>
            </a:pPr>
            <a:r>
              <a:rPr lang="da-DK"/>
              <a:t> Derefter gennemgår vi svarene fra spørgeskemaundersøgelsen om, hvordan vi henviser og kommunikerer med hinanden.</a:t>
            </a:r>
          </a:p>
          <a:p>
            <a:pPr>
              <a:buFont typeface="Arial" panose="020B0604020202020204" pitchFamily="34" charset="0"/>
              <a:buChar char="•"/>
            </a:pPr>
            <a:r>
              <a:rPr lang="da-DK"/>
              <a:t> Til sidst taler vi sammen to og to om det, vi har hørt.</a:t>
            </a:r>
          </a:p>
          <a:p>
            <a:endParaRPr lang="da-DK"/>
          </a:p>
          <a:p>
            <a:r>
              <a:rPr lang="da-DK"/>
              <a:t>Vi afslutter med en fælles dialog om, hvad vi har drøftet to og to.</a:t>
            </a:r>
          </a:p>
          <a:p>
            <a:endParaRPr lang="da-DK"/>
          </a:p>
        </p:txBody>
      </p:sp>
    </p:spTree>
    <p:extLst>
      <p:ext uri="{BB962C8B-B14F-4D97-AF65-F5344CB8AC3E}">
        <p14:creationId xmlns:p14="http://schemas.microsoft.com/office/powerpoint/2010/main" val="3056906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4</a:t>
            </a:r>
            <a:endParaRPr lang="en-DK"/>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err="1"/>
              <a:t>Tekst</a:t>
            </a:r>
            <a:endParaRPr lang="en-GB"/>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err="1"/>
              <a:t>Tekst</a:t>
            </a:r>
            <a:endParaRPr lang="en-GB"/>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err="1"/>
              <a:t>Tekst</a:t>
            </a:r>
            <a:endParaRPr lang="en-GB"/>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err="1"/>
              <a:t>Tekst</a:t>
            </a:r>
            <a:endParaRPr lang="en-GB"/>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err="1"/>
              <a:t>Tekst</a:t>
            </a:r>
            <a:endParaRPr lang="en-GB"/>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err="1"/>
              <a:t>Tekst</a:t>
            </a:r>
            <a:endParaRPr lang="en-GB"/>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a:t> </a:t>
            </a:r>
            <a:endParaRPr/>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err="1"/>
              <a:t>Overskrift</a:t>
            </a:r>
            <a:endParaRPr lang="en-US" spc="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err="1"/>
              <a:t>Underoverskrift</a:t>
            </a:r>
            <a:endParaRPr lang="en-US" spc="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a:t> </a:t>
            </a:r>
            <a:endParaRP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err="1"/>
              <a:t>Tekst</a:t>
            </a:r>
            <a:endParaRPr lang="en-GB"/>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err="1"/>
              <a:t>Bemærkning</a:t>
            </a:r>
            <a:r>
              <a:rPr lang="en-GB"/>
              <a:t> </a:t>
            </a:r>
            <a:r>
              <a:rPr lang="en-GB" err="1"/>
              <a:t>eller</a:t>
            </a:r>
            <a:r>
              <a:rPr lang="en-GB"/>
              <a:t> </a:t>
            </a:r>
            <a:r>
              <a:rPr lang="en-GB" err="1"/>
              <a:t>kilde</a:t>
            </a:r>
            <a:endParaRPr lang="en-US"/>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err="1"/>
              <a:t>Tekst</a:t>
            </a:r>
            <a:endParaRPr lang="en-GB"/>
          </a:p>
          <a:p>
            <a:pPr lvl="0"/>
            <a:r>
              <a:rPr lang="en-GB" err="1"/>
              <a:t>Tekst</a:t>
            </a:r>
            <a:endParaRPr lang="en-GB"/>
          </a:p>
          <a:p>
            <a:pPr lvl="0"/>
            <a:r>
              <a:rPr lang="en-GB" err="1"/>
              <a:t>Tekst</a:t>
            </a:r>
            <a:endParaRPr lang="en-GB"/>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a:t>Kilde: </a:t>
            </a:r>
            <a:r>
              <a:rPr lang="en-GB" sz="1000" i="1" err="1"/>
              <a:t>datakilde</a:t>
            </a:r>
            <a:r>
              <a:rPr lang="en-GB" sz="1000" i="1"/>
              <a:t>, </a:t>
            </a:r>
            <a:r>
              <a:rPr lang="en-GB" sz="1000" i="1" err="1"/>
              <a:t>oktober</a:t>
            </a:r>
            <a:r>
              <a:rPr lang="en-GB" sz="1000" i="1"/>
              <a:t> 20XX – September 20YY</a:t>
            </a:r>
            <a:endParaRPr lang="en-US" sz="1000" i="1"/>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err="1"/>
              <a:t>Instruktioner</a:t>
            </a:r>
            <a:endParaRPr lang="da-DK"/>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a:t>Thomas B. </a:t>
            </a:r>
            <a:r>
              <a:rPr lang="en-GB" err="1"/>
              <a:t>Thriges</a:t>
            </a:r>
            <a:r>
              <a:rPr lang="en-GB"/>
              <a:t> Gade 48, 1. </a:t>
            </a:r>
          </a:p>
          <a:p>
            <a:pPr lvl="0"/>
            <a:r>
              <a:rPr lang="en-GB"/>
              <a:t>5000 Odense C</a:t>
            </a:r>
            <a:endParaRPr lang="en-DK"/>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a:t>Thomas B. </a:t>
            </a:r>
            <a:r>
              <a:rPr lang="en-GB" err="1"/>
              <a:t>Thriges</a:t>
            </a:r>
            <a:r>
              <a:rPr lang="en-GB"/>
              <a:t> Gade 48, 1. </a:t>
            </a:r>
          </a:p>
          <a:p>
            <a:pPr lvl="0"/>
            <a:r>
              <a:rPr lang="en-GB"/>
              <a:t>5000 Odense C</a:t>
            </a:r>
            <a:endParaRPr lang="en-DK"/>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err="1"/>
              <a:t>Tekst</a:t>
            </a:r>
            <a:endParaRPr lang="en-GB"/>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 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0.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4.sv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0.sv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4.sv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video" Target="https://player.vimeo.com/video/1055486667?app_id=122963" TargetMode="Externa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96744-EFD7-8A83-353F-A0423522691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69B36BB-9085-FD05-D320-BD6254D85A1E}"/>
              </a:ext>
            </a:extLst>
          </p:cNvPr>
          <p:cNvSpPr>
            <a:spLocks noGrp="1"/>
          </p:cNvSpPr>
          <p:nvPr>
            <p:ph type="body" sz="quarter" idx="29"/>
          </p:nvPr>
        </p:nvSpPr>
        <p:spPr>
          <a:xfrm>
            <a:off x="619125" y="2387600"/>
            <a:ext cx="10015538" cy="1208088"/>
          </a:xfrm>
        </p:spPr>
        <p:txBody>
          <a:bodyPr>
            <a:noAutofit/>
          </a:bodyPr>
          <a:lstStyle/>
          <a:p>
            <a:r>
              <a:rPr lang="da-DK" noProof="0"/>
              <a:t>Almen praksis´ samarbejde med kommunale akutfunktioner</a:t>
            </a:r>
          </a:p>
        </p:txBody>
      </p:sp>
      <p:sp>
        <p:nvSpPr>
          <p:cNvPr id="6" name="Text Placeholder 5">
            <a:extLst>
              <a:ext uri="{FF2B5EF4-FFF2-40B4-BE49-F238E27FC236}">
                <a16:creationId xmlns:a16="http://schemas.microsoft.com/office/drawing/2014/main" id="{A18A93ED-0C95-0FFD-CA4E-AC1FCFAD5D21}"/>
              </a:ext>
            </a:extLst>
          </p:cNvPr>
          <p:cNvSpPr>
            <a:spLocks noGrp="1"/>
          </p:cNvSpPr>
          <p:nvPr>
            <p:ph type="body" sz="quarter" idx="30"/>
          </p:nvPr>
        </p:nvSpPr>
        <p:spPr>
          <a:xfrm>
            <a:off x="618648" y="3610273"/>
            <a:ext cx="10015568" cy="492443"/>
          </a:xfrm>
        </p:spPr>
        <p:txBody>
          <a:bodyPr/>
          <a:lstStyle/>
          <a:p>
            <a:r>
              <a:rPr lang="da-DK"/>
              <a:t>Demoklynge</a:t>
            </a:r>
            <a:endParaRPr lang="da-DK" sz="2600" noProof="0"/>
          </a:p>
        </p:txBody>
      </p:sp>
      <p:sp>
        <p:nvSpPr>
          <p:cNvPr id="7" name="Text Placeholder 6">
            <a:extLst>
              <a:ext uri="{FF2B5EF4-FFF2-40B4-BE49-F238E27FC236}">
                <a16:creationId xmlns:a16="http://schemas.microsoft.com/office/drawing/2014/main" id="{E31FE61F-F8EA-4B0B-6ECC-0AE538453C96}"/>
              </a:ext>
            </a:extLst>
          </p:cNvPr>
          <p:cNvSpPr>
            <a:spLocks noGrp="1"/>
          </p:cNvSpPr>
          <p:nvPr>
            <p:ph type="body" sz="quarter" idx="31"/>
          </p:nvPr>
        </p:nvSpPr>
        <p:spPr>
          <a:xfrm>
            <a:off x="613913" y="4511694"/>
            <a:ext cx="3384509" cy="542289"/>
          </a:xfrm>
        </p:spPr>
        <p:txBody>
          <a:bodyPr/>
          <a:lstStyle/>
          <a:p>
            <a:r>
              <a:rPr lang="da-DK"/>
              <a:t>D.</a:t>
            </a:r>
            <a:r>
              <a:rPr lang="da-DK" noProof="0"/>
              <a:t> </a:t>
            </a:r>
            <a:r>
              <a:rPr lang="da-DK" err="1"/>
              <a:t>dd</a:t>
            </a:r>
            <a:r>
              <a:rPr lang="da-DK"/>
              <a:t>-mm-</a:t>
            </a:r>
            <a:r>
              <a:rPr lang="da-DK" err="1"/>
              <a:t>yyyy</a:t>
            </a:r>
            <a:endParaRPr lang="da-DK" noProof="0"/>
          </a:p>
        </p:txBody>
      </p:sp>
    </p:spTree>
    <p:extLst>
      <p:ext uri="{BB962C8B-B14F-4D97-AF65-F5344CB8AC3E}">
        <p14:creationId xmlns:p14="http://schemas.microsoft.com/office/powerpoint/2010/main" val="32572000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3A57AEB-5995-D668-2F6A-AABE9A72DC45}"/>
              </a:ext>
            </a:extLst>
          </p:cNvPr>
          <p:cNvSpPr>
            <a:spLocks noGrp="1"/>
          </p:cNvSpPr>
          <p:nvPr>
            <p:ph type="body" sz="quarter" idx="38"/>
          </p:nvPr>
        </p:nvSpPr>
        <p:spPr>
          <a:xfrm>
            <a:off x="720207" y="2476169"/>
            <a:ext cx="10755037" cy="3646543"/>
          </a:xfrm>
        </p:spPr>
        <p:txBody>
          <a:bodyPr/>
          <a:lstStyle/>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p:txBody>
      </p:sp>
      <p:sp>
        <p:nvSpPr>
          <p:cNvPr id="3" name="Titel 2">
            <a:extLst>
              <a:ext uri="{FF2B5EF4-FFF2-40B4-BE49-F238E27FC236}">
                <a16:creationId xmlns:a16="http://schemas.microsoft.com/office/drawing/2014/main" id="{45A22A75-E5FC-178B-1B4E-84EF1A46D2E4}"/>
              </a:ext>
            </a:extLst>
          </p:cNvPr>
          <p:cNvSpPr>
            <a:spLocks noGrp="1"/>
          </p:cNvSpPr>
          <p:nvPr>
            <p:ph type="title"/>
          </p:nvPr>
        </p:nvSpPr>
        <p:spPr/>
        <p:txBody>
          <a:bodyPr>
            <a:normAutofit fontScale="90000"/>
          </a:bodyPr>
          <a:lstStyle/>
          <a:p>
            <a:r>
              <a:rPr lang="da-DK"/>
              <a:t>Er der patientgrupper med akut plejebehov, der ikke er tilstrækkeligt hjulpet i dag</a:t>
            </a:r>
            <a:br>
              <a:rPr lang="da-DK"/>
            </a:br>
            <a:endParaRPr lang="da-DK"/>
          </a:p>
        </p:txBody>
      </p:sp>
      <p:sp>
        <p:nvSpPr>
          <p:cNvPr id="4" name="Pladsholder til tekst 3">
            <a:extLst>
              <a:ext uri="{FF2B5EF4-FFF2-40B4-BE49-F238E27FC236}">
                <a16:creationId xmlns:a16="http://schemas.microsoft.com/office/drawing/2014/main" id="{38B1CF49-12F0-1AFD-F3CB-E231F50B821F}"/>
              </a:ext>
            </a:extLst>
          </p:cNvPr>
          <p:cNvSpPr>
            <a:spLocks noGrp="1"/>
          </p:cNvSpPr>
          <p:nvPr>
            <p:ph type="body" sz="quarter" idx="39"/>
          </p:nvPr>
        </p:nvSpPr>
        <p:spPr>
          <a:xfrm>
            <a:off x="713581" y="2099488"/>
            <a:ext cx="10740748" cy="376681"/>
          </a:xfrm>
        </p:spPr>
        <p:txBody>
          <a:bodyPr>
            <a:normAutofit/>
          </a:bodyPr>
          <a:lstStyle/>
          <a:p>
            <a:r>
              <a:rPr lang="da-DK"/>
              <a:t>Fritekst (1 ud af x)</a:t>
            </a:r>
          </a:p>
        </p:txBody>
      </p:sp>
      <p:sp>
        <p:nvSpPr>
          <p:cNvPr id="5" name="Pladsholder til tekst 4">
            <a:extLst>
              <a:ext uri="{FF2B5EF4-FFF2-40B4-BE49-F238E27FC236}">
                <a16:creationId xmlns:a16="http://schemas.microsoft.com/office/drawing/2014/main" id="{D3E7522B-EE9C-A6DC-0595-E241A2484229}"/>
              </a:ext>
            </a:extLst>
          </p:cNvPr>
          <p:cNvSpPr>
            <a:spLocks noGrp="1"/>
          </p:cNvSpPr>
          <p:nvPr>
            <p:ph type="body" sz="quarter" idx="40"/>
          </p:nvPr>
        </p:nvSpPr>
        <p:spPr/>
        <p:txBody>
          <a:bodyPr>
            <a:normAutofit/>
          </a:bodyPr>
          <a:lstStyle/>
          <a:p>
            <a:r>
              <a:rPr lang="da-DK"/>
              <a:t>Patientgrupper</a:t>
            </a:r>
          </a:p>
        </p:txBody>
      </p:sp>
    </p:spTree>
    <p:extLst>
      <p:ext uri="{BB962C8B-B14F-4D97-AF65-F5344CB8AC3E}">
        <p14:creationId xmlns:p14="http://schemas.microsoft.com/office/powerpoint/2010/main" val="11728014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D1378-AFAB-B0B9-92B8-BFCCA97FD733}"/>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5239AF5-CBC4-0DC9-8EAA-14E6B11805A2}"/>
              </a:ext>
            </a:extLst>
          </p:cNvPr>
          <p:cNvSpPr>
            <a:spLocks noGrp="1"/>
          </p:cNvSpPr>
          <p:nvPr>
            <p:ph type="body" sz="quarter" idx="38"/>
          </p:nvPr>
        </p:nvSpPr>
        <p:spPr>
          <a:xfrm>
            <a:off x="720207" y="2476169"/>
            <a:ext cx="10755037" cy="3646543"/>
          </a:xfrm>
        </p:spPr>
        <p:txBody>
          <a:bodyPr/>
          <a:lstStyle/>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p:txBody>
      </p:sp>
      <p:sp>
        <p:nvSpPr>
          <p:cNvPr id="3" name="Titel 2">
            <a:extLst>
              <a:ext uri="{FF2B5EF4-FFF2-40B4-BE49-F238E27FC236}">
                <a16:creationId xmlns:a16="http://schemas.microsoft.com/office/drawing/2014/main" id="{90074CB3-D9F4-6202-EE86-48128CAD38E7}"/>
              </a:ext>
            </a:extLst>
          </p:cNvPr>
          <p:cNvSpPr>
            <a:spLocks noGrp="1"/>
          </p:cNvSpPr>
          <p:nvPr>
            <p:ph type="title"/>
          </p:nvPr>
        </p:nvSpPr>
        <p:spPr/>
        <p:txBody>
          <a:bodyPr>
            <a:normAutofit fontScale="90000"/>
          </a:bodyPr>
          <a:lstStyle/>
          <a:p>
            <a:r>
              <a:rPr lang="da-DK"/>
              <a:t>Er der patientgrupper med akut plejebehov, der ikke er tilstrækkeligt hjulpet i dag</a:t>
            </a:r>
            <a:br>
              <a:rPr lang="da-DK"/>
            </a:br>
            <a:endParaRPr lang="da-DK"/>
          </a:p>
        </p:txBody>
      </p:sp>
      <p:sp>
        <p:nvSpPr>
          <p:cNvPr id="4" name="Pladsholder til tekst 3">
            <a:extLst>
              <a:ext uri="{FF2B5EF4-FFF2-40B4-BE49-F238E27FC236}">
                <a16:creationId xmlns:a16="http://schemas.microsoft.com/office/drawing/2014/main" id="{3C168728-F58C-CDDE-EF40-10AA8D8A7DF0}"/>
              </a:ext>
            </a:extLst>
          </p:cNvPr>
          <p:cNvSpPr>
            <a:spLocks noGrp="1"/>
          </p:cNvSpPr>
          <p:nvPr>
            <p:ph type="body" sz="quarter" idx="39"/>
          </p:nvPr>
        </p:nvSpPr>
        <p:spPr>
          <a:xfrm>
            <a:off x="713581" y="2099488"/>
            <a:ext cx="10740748" cy="376681"/>
          </a:xfrm>
        </p:spPr>
        <p:txBody>
          <a:bodyPr>
            <a:normAutofit/>
          </a:bodyPr>
          <a:lstStyle/>
          <a:p>
            <a:r>
              <a:rPr lang="da-DK"/>
              <a:t>Fritekst (2 ud af 2)</a:t>
            </a:r>
          </a:p>
        </p:txBody>
      </p:sp>
      <p:sp>
        <p:nvSpPr>
          <p:cNvPr id="5" name="Pladsholder til tekst 4">
            <a:extLst>
              <a:ext uri="{FF2B5EF4-FFF2-40B4-BE49-F238E27FC236}">
                <a16:creationId xmlns:a16="http://schemas.microsoft.com/office/drawing/2014/main" id="{70C32596-8E20-5030-F922-21467174F2A5}"/>
              </a:ext>
            </a:extLst>
          </p:cNvPr>
          <p:cNvSpPr>
            <a:spLocks noGrp="1"/>
          </p:cNvSpPr>
          <p:nvPr>
            <p:ph type="body" sz="quarter" idx="40"/>
          </p:nvPr>
        </p:nvSpPr>
        <p:spPr/>
        <p:txBody>
          <a:bodyPr>
            <a:normAutofit/>
          </a:bodyPr>
          <a:lstStyle/>
          <a:p>
            <a:r>
              <a:rPr lang="da-DK"/>
              <a:t>Patientgrupper</a:t>
            </a:r>
          </a:p>
        </p:txBody>
      </p:sp>
    </p:spTree>
    <p:extLst>
      <p:ext uri="{BB962C8B-B14F-4D97-AF65-F5344CB8AC3E}">
        <p14:creationId xmlns:p14="http://schemas.microsoft.com/office/powerpoint/2010/main" val="19813301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1D511-1D53-59C2-4CA2-0E3F73F5454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129DF05-70EB-CCC0-AC9B-AE0D79748364}"/>
              </a:ext>
            </a:extLst>
          </p:cNvPr>
          <p:cNvSpPr>
            <a:spLocks noGrp="1"/>
          </p:cNvSpPr>
          <p:nvPr>
            <p:ph type="title"/>
          </p:nvPr>
        </p:nvSpPr>
        <p:spPr/>
        <p:txBody>
          <a:bodyPr>
            <a:normAutofit fontScale="90000"/>
          </a:bodyPr>
          <a:lstStyle/>
          <a:p>
            <a:r>
              <a:rPr lang="da-DK"/>
              <a:t>Hvad er din oplevelse af kapaciteten af kommunens akutfunktioner</a:t>
            </a:r>
          </a:p>
        </p:txBody>
      </p:sp>
      <p:sp>
        <p:nvSpPr>
          <p:cNvPr id="4" name="Pladsholder til tekst 3">
            <a:extLst>
              <a:ext uri="{FF2B5EF4-FFF2-40B4-BE49-F238E27FC236}">
                <a16:creationId xmlns:a16="http://schemas.microsoft.com/office/drawing/2014/main" id="{1D569623-8DEA-2576-F2E2-5CF45A6DC4FB}"/>
              </a:ext>
            </a:extLst>
          </p:cNvPr>
          <p:cNvSpPr>
            <a:spLocks noGrp="1"/>
          </p:cNvSpPr>
          <p:nvPr>
            <p:ph type="body" sz="quarter" idx="38"/>
          </p:nvPr>
        </p:nvSpPr>
        <p:spPr/>
        <p:txBody>
          <a:bodyPr>
            <a:normAutofit lnSpcReduction="10000"/>
          </a:bodyPr>
          <a:lstStyle/>
          <a:p>
            <a:r>
              <a:rPr lang="da-DK"/>
              <a:t>Kapacitet</a:t>
            </a:r>
          </a:p>
        </p:txBody>
      </p:sp>
      <p:graphicFrame>
        <p:nvGraphicFramePr>
          <p:cNvPr id="5" name="Pladsholder til billede 5">
            <a:extLst>
              <a:ext uri="{FF2B5EF4-FFF2-40B4-BE49-F238E27FC236}">
                <a16:creationId xmlns:a16="http://schemas.microsoft.com/office/drawing/2014/main" id="{E982F001-AE24-CD14-3952-6C5499418A9D}"/>
              </a:ext>
            </a:extLst>
          </p:cNvPr>
          <p:cNvGraphicFramePr>
            <a:graphicFrameLocks noGrp="1"/>
          </p:cNvGraphicFramePr>
          <p:nvPr>
            <p:ph type="pic" idx="22"/>
            <p:extLst>
              <p:ext uri="{D42A27DB-BD31-4B8C-83A1-F6EECF244321}">
                <p14:modId xmlns:p14="http://schemas.microsoft.com/office/powerpoint/2010/main" val="3440786451"/>
              </p:ext>
            </p:extLst>
          </p:nvPr>
        </p:nvGraphicFramePr>
        <p:xfrm>
          <a:off x="735013" y="2179983"/>
          <a:ext cx="10741025" cy="39430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59D8E34C-B46A-67BB-64A4-6E08882A3613}"/>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a:ln>
                  <a:noFill/>
                </a:ln>
                <a:solidFill>
                  <a:srgbClr val="FF0000"/>
                </a:solidFill>
                <a:effectLst/>
                <a:uFillTx/>
                <a:latin typeface="+mn-lt"/>
                <a:ea typeface="+mn-ea"/>
                <a:cs typeface="+mn-cs"/>
                <a:sym typeface="Helvetica Neue"/>
              </a:rPr>
              <a:t>Eksempel</a:t>
            </a:r>
          </a:p>
        </p:txBody>
      </p:sp>
      <p:sp>
        <p:nvSpPr>
          <p:cNvPr id="8" name="Pladsholder til tekst 2">
            <a:extLst>
              <a:ext uri="{FF2B5EF4-FFF2-40B4-BE49-F238E27FC236}">
                <a16:creationId xmlns:a16="http://schemas.microsoft.com/office/drawing/2014/main" id="{8ED251E7-28E8-931C-120A-05A753D731D5}"/>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a:t>Kilde: spørgeskema, antal besvarelser ud af antal medlemmer (svarprocent)</a:t>
            </a:r>
          </a:p>
        </p:txBody>
      </p:sp>
    </p:spTree>
    <p:extLst>
      <p:ext uri="{BB962C8B-B14F-4D97-AF65-F5344CB8AC3E}">
        <p14:creationId xmlns:p14="http://schemas.microsoft.com/office/powerpoint/2010/main" val="20152450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1DB3-64D7-F8E6-1D03-6FBE84CA533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9AA0838-BB95-5437-AFC7-1D68CBB998FF}"/>
              </a:ext>
            </a:extLst>
          </p:cNvPr>
          <p:cNvSpPr>
            <a:spLocks noGrp="1"/>
          </p:cNvSpPr>
          <p:nvPr>
            <p:ph type="title"/>
          </p:nvPr>
        </p:nvSpPr>
        <p:spPr/>
        <p:txBody>
          <a:bodyPr>
            <a:normAutofit fontScale="90000"/>
          </a:bodyPr>
          <a:lstStyle/>
          <a:p>
            <a:r>
              <a:rPr lang="da-DK"/>
              <a:t>Hvad er din oplevelse af kompetencen af kommunens akutfunktioner</a:t>
            </a:r>
          </a:p>
        </p:txBody>
      </p:sp>
      <p:sp>
        <p:nvSpPr>
          <p:cNvPr id="4" name="Pladsholder til tekst 3">
            <a:extLst>
              <a:ext uri="{FF2B5EF4-FFF2-40B4-BE49-F238E27FC236}">
                <a16:creationId xmlns:a16="http://schemas.microsoft.com/office/drawing/2014/main" id="{1C08BFD3-2406-69C4-164E-EE59D0B83506}"/>
              </a:ext>
            </a:extLst>
          </p:cNvPr>
          <p:cNvSpPr>
            <a:spLocks noGrp="1"/>
          </p:cNvSpPr>
          <p:nvPr>
            <p:ph type="body" sz="quarter" idx="38"/>
          </p:nvPr>
        </p:nvSpPr>
        <p:spPr/>
        <p:txBody>
          <a:bodyPr>
            <a:normAutofit lnSpcReduction="10000"/>
          </a:bodyPr>
          <a:lstStyle/>
          <a:p>
            <a:r>
              <a:rPr lang="da-DK"/>
              <a:t>Kompetence</a:t>
            </a:r>
          </a:p>
        </p:txBody>
      </p:sp>
      <p:graphicFrame>
        <p:nvGraphicFramePr>
          <p:cNvPr id="5" name="Pladsholder til billede 5">
            <a:extLst>
              <a:ext uri="{FF2B5EF4-FFF2-40B4-BE49-F238E27FC236}">
                <a16:creationId xmlns:a16="http://schemas.microsoft.com/office/drawing/2014/main" id="{60E9A876-8E22-35BD-85DA-B79A00625FDD}"/>
              </a:ext>
            </a:extLst>
          </p:cNvPr>
          <p:cNvGraphicFramePr>
            <a:graphicFrameLocks noGrp="1"/>
          </p:cNvGraphicFramePr>
          <p:nvPr>
            <p:ph type="pic" idx="22"/>
            <p:extLst>
              <p:ext uri="{D42A27DB-BD31-4B8C-83A1-F6EECF244321}">
                <p14:modId xmlns:p14="http://schemas.microsoft.com/office/powerpoint/2010/main" val="3512418973"/>
              </p:ext>
            </p:extLst>
          </p:nvPr>
        </p:nvGraphicFramePr>
        <p:xfrm>
          <a:off x="735013" y="2179983"/>
          <a:ext cx="10741025" cy="39430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CB4CB8D5-6C4C-25E1-9AAD-7C968E891889}"/>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
        <p:nvSpPr>
          <p:cNvPr id="8" name="Pladsholder til tekst 2">
            <a:extLst>
              <a:ext uri="{FF2B5EF4-FFF2-40B4-BE49-F238E27FC236}">
                <a16:creationId xmlns:a16="http://schemas.microsoft.com/office/drawing/2014/main" id="{7307416A-5814-23CE-2F4F-EC7783D1C346}"/>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dirty="0"/>
              <a:t>Kilde: spørgeskema, antal besvarelser ud af antal medlemmer (svarprocent)</a:t>
            </a:r>
          </a:p>
        </p:txBody>
      </p:sp>
    </p:spTree>
    <p:extLst>
      <p:ext uri="{BB962C8B-B14F-4D97-AF65-F5344CB8AC3E}">
        <p14:creationId xmlns:p14="http://schemas.microsoft.com/office/powerpoint/2010/main" val="16869285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4441D-C56B-70EF-AFC4-5124750BFAF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D600737-25E0-0261-6E81-C40B0381FE12}"/>
              </a:ext>
            </a:extLst>
          </p:cNvPr>
          <p:cNvSpPr>
            <a:spLocks noGrp="1"/>
          </p:cNvSpPr>
          <p:nvPr>
            <p:ph type="title"/>
          </p:nvPr>
        </p:nvSpPr>
        <p:spPr/>
        <p:txBody>
          <a:bodyPr>
            <a:normAutofit fontScale="90000"/>
          </a:bodyPr>
          <a:lstStyle/>
          <a:p>
            <a:r>
              <a:rPr lang="da-DK"/>
              <a:t>Er den kommunale akutfunktion efter din erfaring med til at forebygge indlæggelser</a:t>
            </a:r>
          </a:p>
        </p:txBody>
      </p:sp>
      <p:sp>
        <p:nvSpPr>
          <p:cNvPr id="4" name="Pladsholder til tekst 3">
            <a:extLst>
              <a:ext uri="{FF2B5EF4-FFF2-40B4-BE49-F238E27FC236}">
                <a16:creationId xmlns:a16="http://schemas.microsoft.com/office/drawing/2014/main" id="{845678B9-1E1C-8C57-D731-5286CFD8FD97}"/>
              </a:ext>
            </a:extLst>
          </p:cNvPr>
          <p:cNvSpPr>
            <a:spLocks noGrp="1"/>
          </p:cNvSpPr>
          <p:nvPr>
            <p:ph type="body" sz="quarter" idx="38"/>
          </p:nvPr>
        </p:nvSpPr>
        <p:spPr/>
        <p:txBody>
          <a:bodyPr>
            <a:normAutofit lnSpcReduction="10000"/>
          </a:bodyPr>
          <a:lstStyle/>
          <a:p>
            <a:r>
              <a:rPr lang="da-DK"/>
              <a:t>Forebyggelse</a:t>
            </a:r>
          </a:p>
        </p:txBody>
      </p:sp>
      <p:graphicFrame>
        <p:nvGraphicFramePr>
          <p:cNvPr id="5" name="Pladsholder til billede 5">
            <a:extLst>
              <a:ext uri="{FF2B5EF4-FFF2-40B4-BE49-F238E27FC236}">
                <a16:creationId xmlns:a16="http://schemas.microsoft.com/office/drawing/2014/main" id="{6617027E-7EDC-B769-A72E-6D46333F0715}"/>
              </a:ext>
            </a:extLst>
          </p:cNvPr>
          <p:cNvGraphicFramePr>
            <a:graphicFrameLocks noGrp="1"/>
          </p:cNvGraphicFramePr>
          <p:nvPr>
            <p:ph type="pic" idx="22"/>
            <p:extLst>
              <p:ext uri="{D42A27DB-BD31-4B8C-83A1-F6EECF244321}">
                <p14:modId xmlns:p14="http://schemas.microsoft.com/office/powerpoint/2010/main" val="580686583"/>
              </p:ext>
            </p:extLst>
          </p:nvPr>
        </p:nvGraphicFramePr>
        <p:xfrm>
          <a:off x="735013" y="2179983"/>
          <a:ext cx="10741025" cy="39430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A89736CB-2DC0-9965-B636-57DEC451A219}"/>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a:ln>
                  <a:noFill/>
                </a:ln>
                <a:solidFill>
                  <a:srgbClr val="FF0000"/>
                </a:solidFill>
                <a:effectLst/>
                <a:uFillTx/>
                <a:latin typeface="+mn-lt"/>
                <a:ea typeface="+mn-ea"/>
                <a:cs typeface="+mn-cs"/>
                <a:sym typeface="Helvetica Neue"/>
              </a:rPr>
              <a:t>Eksempel</a:t>
            </a:r>
          </a:p>
        </p:txBody>
      </p:sp>
      <p:sp>
        <p:nvSpPr>
          <p:cNvPr id="8" name="Pladsholder til tekst 2">
            <a:extLst>
              <a:ext uri="{FF2B5EF4-FFF2-40B4-BE49-F238E27FC236}">
                <a16:creationId xmlns:a16="http://schemas.microsoft.com/office/drawing/2014/main" id="{1F8B8BA5-6252-4BF3-861F-ADF01642C1E8}"/>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a:t>Kilde: spørgeskema, antal besvarelser ud af antal medlemmer (svarprocent)</a:t>
            </a:r>
          </a:p>
        </p:txBody>
      </p:sp>
    </p:spTree>
    <p:extLst>
      <p:ext uri="{BB962C8B-B14F-4D97-AF65-F5344CB8AC3E}">
        <p14:creationId xmlns:p14="http://schemas.microsoft.com/office/powerpoint/2010/main" val="100956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104F32F-6210-8EF8-43B4-2E3173D0246A}"/>
              </a:ext>
            </a:extLst>
          </p:cNvPr>
          <p:cNvSpPr>
            <a:spLocks noGrp="1"/>
          </p:cNvSpPr>
          <p:nvPr>
            <p:ph type="body" sz="quarter" idx="38"/>
          </p:nvPr>
        </p:nvSpPr>
        <p:spPr>
          <a:xfrm>
            <a:off x="720207" y="2476169"/>
            <a:ext cx="10755037" cy="3646543"/>
          </a:xfrm>
        </p:spPr>
        <p:txBody>
          <a:bodyPr/>
          <a:lstStyle/>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p:txBody>
      </p:sp>
      <p:sp>
        <p:nvSpPr>
          <p:cNvPr id="3" name="Titel 2">
            <a:extLst>
              <a:ext uri="{FF2B5EF4-FFF2-40B4-BE49-F238E27FC236}">
                <a16:creationId xmlns:a16="http://schemas.microsoft.com/office/drawing/2014/main" id="{057F9F10-8079-6E5A-FC88-268DC9F9746F}"/>
              </a:ext>
            </a:extLst>
          </p:cNvPr>
          <p:cNvSpPr>
            <a:spLocks noGrp="1"/>
          </p:cNvSpPr>
          <p:nvPr>
            <p:ph type="title"/>
          </p:nvPr>
        </p:nvSpPr>
        <p:spPr/>
        <p:txBody>
          <a:bodyPr>
            <a:normAutofit fontScale="90000"/>
          </a:bodyPr>
          <a:lstStyle/>
          <a:p>
            <a:r>
              <a:rPr lang="da-DK"/>
              <a:t>Hvad kan afholde dig fra at henvise borgere til kommunens akutfunktioner</a:t>
            </a:r>
            <a:br>
              <a:rPr lang="da-DK"/>
            </a:br>
            <a:endParaRPr lang="da-DK"/>
          </a:p>
        </p:txBody>
      </p:sp>
      <p:sp>
        <p:nvSpPr>
          <p:cNvPr id="4" name="Pladsholder til tekst 3">
            <a:extLst>
              <a:ext uri="{FF2B5EF4-FFF2-40B4-BE49-F238E27FC236}">
                <a16:creationId xmlns:a16="http://schemas.microsoft.com/office/drawing/2014/main" id="{9205EE57-CE61-25B4-D9AD-FABC643B7066}"/>
              </a:ext>
            </a:extLst>
          </p:cNvPr>
          <p:cNvSpPr>
            <a:spLocks noGrp="1"/>
          </p:cNvSpPr>
          <p:nvPr>
            <p:ph type="body" sz="quarter" idx="39"/>
          </p:nvPr>
        </p:nvSpPr>
        <p:spPr>
          <a:xfrm>
            <a:off x="713581" y="2099488"/>
            <a:ext cx="10740748" cy="376681"/>
          </a:xfrm>
        </p:spPr>
        <p:txBody>
          <a:bodyPr>
            <a:normAutofit/>
          </a:bodyPr>
          <a:lstStyle/>
          <a:p>
            <a:r>
              <a:rPr lang="da-DK"/>
              <a:t>Fritekst (1 ud af 2)</a:t>
            </a:r>
          </a:p>
        </p:txBody>
      </p:sp>
      <p:sp>
        <p:nvSpPr>
          <p:cNvPr id="5" name="Pladsholder til tekst 4">
            <a:extLst>
              <a:ext uri="{FF2B5EF4-FFF2-40B4-BE49-F238E27FC236}">
                <a16:creationId xmlns:a16="http://schemas.microsoft.com/office/drawing/2014/main" id="{DC774079-FBC5-9FC7-FE41-920C71A833E9}"/>
              </a:ext>
            </a:extLst>
          </p:cNvPr>
          <p:cNvSpPr>
            <a:spLocks noGrp="1"/>
          </p:cNvSpPr>
          <p:nvPr>
            <p:ph type="body" sz="quarter" idx="40"/>
          </p:nvPr>
        </p:nvSpPr>
        <p:spPr/>
        <p:txBody>
          <a:bodyPr>
            <a:normAutofit/>
          </a:bodyPr>
          <a:lstStyle/>
          <a:p>
            <a:r>
              <a:rPr lang="da-DK"/>
              <a:t>Kendskab til og oplevelse af akutfunktioner</a:t>
            </a:r>
          </a:p>
        </p:txBody>
      </p:sp>
    </p:spTree>
    <p:extLst>
      <p:ext uri="{BB962C8B-B14F-4D97-AF65-F5344CB8AC3E}">
        <p14:creationId xmlns:p14="http://schemas.microsoft.com/office/powerpoint/2010/main" val="34041834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2C29A-792C-7C20-C6C7-EE6A8D669647}"/>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928304A-F44F-F243-2097-6490EC0AA0BC}"/>
              </a:ext>
            </a:extLst>
          </p:cNvPr>
          <p:cNvSpPr>
            <a:spLocks noGrp="1"/>
          </p:cNvSpPr>
          <p:nvPr>
            <p:ph type="body" sz="quarter" idx="38"/>
          </p:nvPr>
        </p:nvSpPr>
        <p:spPr>
          <a:xfrm>
            <a:off x="720207" y="2476169"/>
            <a:ext cx="10755037" cy="3646543"/>
          </a:xfrm>
        </p:spPr>
        <p:txBody>
          <a:bodyPr/>
          <a:lstStyle/>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p:txBody>
      </p:sp>
      <p:sp>
        <p:nvSpPr>
          <p:cNvPr id="3" name="Titel 2">
            <a:extLst>
              <a:ext uri="{FF2B5EF4-FFF2-40B4-BE49-F238E27FC236}">
                <a16:creationId xmlns:a16="http://schemas.microsoft.com/office/drawing/2014/main" id="{D5F7ABEB-F933-DE24-9807-311B1B58C621}"/>
              </a:ext>
            </a:extLst>
          </p:cNvPr>
          <p:cNvSpPr>
            <a:spLocks noGrp="1"/>
          </p:cNvSpPr>
          <p:nvPr>
            <p:ph type="title"/>
          </p:nvPr>
        </p:nvSpPr>
        <p:spPr/>
        <p:txBody>
          <a:bodyPr>
            <a:normAutofit fontScale="90000"/>
          </a:bodyPr>
          <a:lstStyle/>
          <a:p>
            <a:r>
              <a:rPr lang="da-DK"/>
              <a:t>Hvad kan afholde dig fra at henvise borgere til kommunens akutfunktioner</a:t>
            </a:r>
            <a:br>
              <a:rPr lang="da-DK"/>
            </a:br>
            <a:endParaRPr lang="da-DK"/>
          </a:p>
        </p:txBody>
      </p:sp>
      <p:sp>
        <p:nvSpPr>
          <p:cNvPr id="4" name="Pladsholder til tekst 3">
            <a:extLst>
              <a:ext uri="{FF2B5EF4-FFF2-40B4-BE49-F238E27FC236}">
                <a16:creationId xmlns:a16="http://schemas.microsoft.com/office/drawing/2014/main" id="{D224EFE4-1D76-93B3-3F39-820C99D906F0}"/>
              </a:ext>
            </a:extLst>
          </p:cNvPr>
          <p:cNvSpPr>
            <a:spLocks noGrp="1"/>
          </p:cNvSpPr>
          <p:nvPr>
            <p:ph type="body" sz="quarter" idx="39"/>
          </p:nvPr>
        </p:nvSpPr>
        <p:spPr>
          <a:xfrm>
            <a:off x="713581" y="2099488"/>
            <a:ext cx="10740748" cy="376681"/>
          </a:xfrm>
        </p:spPr>
        <p:txBody>
          <a:bodyPr>
            <a:normAutofit/>
          </a:bodyPr>
          <a:lstStyle/>
          <a:p>
            <a:r>
              <a:rPr lang="da-DK"/>
              <a:t>Fritekst (2 ud af 2)</a:t>
            </a:r>
          </a:p>
        </p:txBody>
      </p:sp>
      <p:sp>
        <p:nvSpPr>
          <p:cNvPr id="5" name="Pladsholder til tekst 4">
            <a:extLst>
              <a:ext uri="{FF2B5EF4-FFF2-40B4-BE49-F238E27FC236}">
                <a16:creationId xmlns:a16="http://schemas.microsoft.com/office/drawing/2014/main" id="{E0C5D823-1ACC-FE75-57CA-A4E894B10C08}"/>
              </a:ext>
            </a:extLst>
          </p:cNvPr>
          <p:cNvSpPr>
            <a:spLocks noGrp="1"/>
          </p:cNvSpPr>
          <p:nvPr>
            <p:ph type="body" sz="quarter" idx="40"/>
          </p:nvPr>
        </p:nvSpPr>
        <p:spPr/>
        <p:txBody>
          <a:bodyPr>
            <a:normAutofit/>
          </a:bodyPr>
          <a:lstStyle/>
          <a:p>
            <a:r>
              <a:rPr lang="da-DK"/>
              <a:t>Kendskab til og oplevelse af akutfunktioner</a:t>
            </a:r>
          </a:p>
        </p:txBody>
      </p:sp>
    </p:spTree>
    <p:extLst>
      <p:ext uri="{BB962C8B-B14F-4D97-AF65-F5344CB8AC3E}">
        <p14:creationId xmlns:p14="http://schemas.microsoft.com/office/powerpoint/2010/main" val="23380957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C4DF541-B68D-6013-01F7-46B7E355C0DB}"/>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p:txBody>
      </p:sp>
      <p:sp>
        <p:nvSpPr>
          <p:cNvPr id="3" name="Titel 2">
            <a:extLst>
              <a:ext uri="{FF2B5EF4-FFF2-40B4-BE49-F238E27FC236}">
                <a16:creationId xmlns:a16="http://schemas.microsoft.com/office/drawing/2014/main" id="{0A8F90BC-4536-0723-2A7E-607A13ABCE98}"/>
              </a:ext>
            </a:extLst>
          </p:cNvPr>
          <p:cNvSpPr>
            <a:spLocks noGrp="1"/>
          </p:cNvSpPr>
          <p:nvPr>
            <p:ph type="title"/>
          </p:nvPr>
        </p:nvSpPr>
        <p:spPr/>
        <p:txBody>
          <a:bodyPr/>
          <a:lstStyle/>
          <a:p>
            <a:r>
              <a:rPr lang="da-DK"/>
              <a:t>Har du idéer til forbedringer</a:t>
            </a:r>
          </a:p>
        </p:txBody>
      </p:sp>
      <p:sp>
        <p:nvSpPr>
          <p:cNvPr id="4" name="Pladsholder til tekst 3">
            <a:extLst>
              <a:ext uri="{FF2B5EF4-FFF2-40B4-BE49-F238E27FC236}">
                <a16:creationId xmlns:a16="http://schemas.microsoft.com/office/drawing/2014/main" id="{7972D9C5-0C89-A464-D06D-B37E693F47CC}"/>
              </a:ext>
            </a:extLst>
          </p:cNvPr>
          <p:cNvSpPr>
            <a:spLocks noGrp="1"/>
          </p:cNvSpPr>
          <p:nvPr>
            <p:ph type="body" sz="quarter" idx="39"/>
          </p:nvPr>
        </p:nvSpPr>
        <p:spPr/>
        <p:txBody>
          <a:bodyPr/>
          <a:lstStyle/>
          <a:p>
            <a:r>
              <a:rPr lang="da-DK" dirty="0"/>
              <a:t>Fritekst (1 ud af 2)</a:t>
            </a:r>
          </a:p>
        </p:txBody>
      </p:sp>
      <p:sp>
        <p:nvSpPr>
          <p:cNvPr id="5" name="Pladsholder til tekst 4">
            <a:extLst>
              <a:ext uri="{FF2B5EF4-FFF2-40B4-BE49-F238E27FC236}">
                <a16:creationId xmlns:a16="http://schemas.microsoft.com/office/drawing/2014/main" id="{23F9C1E8-47D2-7233-F5A6-C9B1E1DE6FB0}"/>
              </a:ext>
            </a:extLst>
          </p:cNvPr>
          <p:cNvSpPr>
            <a:spLocks noGrp="1"/>
          </p:cNvSpPr>
          <p:nvPr>
            <p:ph type="body" sz="quarter" idx="40"/>
          </p:nvPr>
        </p:nvSpPr>
        <p:spPr/>
        <p:txBody>
          <a:bodyPr>
            <a:normAutofit/>
          </a:bodyPr>
          <a:lstStyle/>
          <a:p>
            <a:r>
              <a:rPr lang="da-DK"/>
              <a:t>Kendskab til og oplevelse af akutfunktioner</a:t>
            </a:r>
          </a:p>
        </p:txBody>
      </p:sp>
    </p:spTree>
    <p:extLst>
      <p:ext uri="{BB962C8B-B14F-4D97-AF65-F5344CB8AC3E}">
        <p14:creationId xmlns:p14="http://schemas.microsoft.com/office/powerpoint/2010/main" val="3392242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F32C-87D8-4343-98C8-F5B6CDE2AB7B}"/>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FB0CD75-F618-5C20-8B16-758B8A3678CC}"/>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a:p>
            <a:pPr marL="285750" indent="-285750">
              <a:buClr>
                <a:srgbClr val="246260"/>
              </a:buClr>
              <a:buSzPct val="100000"/>
              <a:buFont typeface="Arial" panose="020B0604020202020204" pitchFamily="34" charset="0"/>
              <a:buChar char="•"/>
            </a:pPr>
            <a:r>
              <a:rPr lang="da-DK"/>
              <a:t>Spørgeskemabesvarelse</a:t>
            </a:r>
          </a:p>
        </p:txBody>
      </p:sp>
      <p:sp>
        <p:nvSpPr>
          <p:cNvPr id="3" name="Titel 2">
            <a:extLst>
              <a:ext uri="{FF2B5EF4-FFF2-40B4-BE49-F238E27FC236}">
                <a16:creationId xmlns:a16="http://schemas.microsoft.com/office/drawing/2014/main" id="{2C3B0039-F84E-11AD-6930-66FD229991DB}"/>
              </a:ext>
            </a:extLst>
          </p:cNvPr>
          <p:cNvSpPr>
            <a:spLocks noGrp="1"/>
          </p:cNvSpPr>
          <p:nvPr>
            <p:ph type="title"/>
          </p:nvPr>
        </p:nvSpPr>
        <p:spPr/>
        <p:txBody>
          <a:bodyPr/>
          <a:lstStyle/>
          <a:p>
            <a:r>
              <a:rPr lang="da-DK"/>
              <a:t>Har du idéer til forbedringer</a:t>
            </a:r>
          </a:p>
        </p:txBody>
      </p:sp>
      <p:sp>
        <p:nvSpPr>
          <p:cNvPr id="4" name="Pladsholder til tekst 3">
            <a:extLst>
              <a:ext uri="{FF2B5EF4-FFF2-40B4-BE49-F238E27FC236}">
                <a16:creationId xmlns:a16="http://schemas.microsoft.com/office/drawing/2014/main" id="{70F7FAFB-B9E5-AEB0-7D6C-2F7357578D40}"/>
              </a:ext>
            </a:extLst>
          </p:cNvPr>
          <p:cNvSpPr>
            <a:spLocks noGrp="1"/>
          </p:cNvSpPr>
          <p:nvPr>
            <p:ph type="body" sz="quarter" idx="39"/>
          </p:nvPr>
        </p:nvSpPr>
        <p:spPr/>
        <p:txBody>
          <a:bodyPr/>
          <a:lstStyle/>
          <a:p>
            <a:r>
              <a:rPr lang="da-DK"/>
              <a:t>Fritekst (2 ud af 2)</a:t>
            </a:r>
          </a:p>
        </p:txBody>
      </p:sp>
      <p:sp>
        <p:nvSpPr>
          <p:cNvPr id="5" name="Pladsholder til tekst 4">
            <a:extLst>
              <a:ext uri="{FF2B5EF4-FFF2-40B4-BE49-F238E27FC236}">
                <a16:creationId xmlns:a16="http://schemas.microsoft.com/office/drawing/2014/main" id="{A607C012-6CF7-C191-7731-51E2148A8E02}"/>
              </a:ext>
            </a:extLst>
          </p:cNvPr>
          <p:cNvSpPr>
            <a:spLocks noGrp="1"/>
          </p:cNvSpPr>
          <p:nvPr>
            <p:ph type="body" sz="quarter" idx="40"/>
          </p:nvPr>
        </p:nvSpPr>
        <p:spPr/>
        <p:txBody>
          <a:bodyPr>
            <a:normAutofit/>
          </a:bodyPr>
          <a:lstStyle/>
          <a:p>
            <a:r>
              <a:rPr lang="da-DK"/>
              <a:t>Kendskab til og oplevelse af akutfunktioner</a:t>
            </a:r>
          </a:p>
        </p:txBody>
      </p:sp>
    </p:spTree>
    <p:extLst>
      <p:ext uri="{BB962C8B-B14F-4D97-AF65-F5344CB8AC3E}">
        <p14:creationId xmlns:p14="http://schemas.microsoft.com/office/powerpoint/2010/main" val="15742540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C21B5-6148-6B7B-A4C0-7F3064C2908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3B13AF1-0B8E-88B6-12B3-8D6712476362}"/>
              </a:ext>
            </a:extLst>
          </p:cNvPr>
          <p:cNvSpPr>
            <a:spLocks noGrp="1"/>
          </p:cNvSpPr>
          <p:nvPr>
            <p:ph type="title"/>
          </p:nvPr>
        </p:nvSpPr>
        <p:spPr/>
        <p:txBody>
          <a:bodyPr>
            <a:noAutofit/>
          </a:bodyPr>
          <a:lstStyle/>
          <a:p>
            <a:r>
              <a:rPr lang="da-DK" sz="3000"/>
              <a:t>Brug af ydelse 0124 (lægefaglig rådgivning og vurdering)</a:t>
            </a:r>
          </a:p>
        </p:txBody>
      </p:sp>
      <p:sp>
        <p:nvSpPr>
          <p:cNvPr id="4" name="Pladsholder til tekst 3">
            <a:extLst>
              <a:ext uri="{FF2B5EF4-FFF2-40B4-BE49-F238E27FC236}">
                <a16:creationId xmlns:a16="http://schemas.microsoft.com/office/drawing/2014/main" id="{92D75693-4C02-8D63-C725-C4E3EEC88FF3}"/>
              </a:ext>
            </a:extLst>
          </p:cNvPr>
          <p:cNvSpPr>
            <a:spLocks noGrp="1"/>
          </p:cNvSpPr>
          <p:nvPr>
            <p:ph type="body" sz="quarter" idx="38"/>
          </p:nvPr>
        </p:nvSpPr>
        <p:spPr/>
        <p:txBody>
          <a:bodyPr>
            <a:normAutofit lnSpcReduction="10000"/>
          </a:bodyPr>
          <a:lstStyle/>
          <a:p>
            <a:r>
              <a:rPr lang="da-DK"/>
              <a:t>Ydelsesdata</a:t>
            </a:r>
          </a:p>
        </p:txBody>
      </p:sp>
      <p:graphicFrame>
        <p:nvGraphicFramePr>
          <p:cNvPr id="5" name="Pladsholder til billede 4">
            <a:extLst>
              <a:ext uri="{FF2B5EF4-FFF2-40B4-BE49-F238E27FC236}">
                <a16:creationId xmlns:a16="http://schemas.microsoft.com/office/drawing/2014/main" id="{E8C62F96-39CB-CF32-7F55-B338342EADFB}"/>
              </a:ext>
            </a:extLst>
          </p:cNvPr>
          <p:cNvGraphicFramePr>
            <a:graphicFrameLocks noGrp="1"/>
          </p:cNvGraphicFramePr>
          <p:nvPr>
            <p:ph type="pic" idx="22"/>
            <p:extLst>
              <p:ext uri="{D42A27DB-BD31-4B8C-83A1-F6EECF244321}">
                <p14:modId xmlns:p14="http://schemas.microsoft.com/office/powerpoint/2010/main" val="2165270500"/>
              </p:ext>
            </p:extLst>
          </p:nvPr>
        </p:nvGraphicFramePr>
        <p:xfrm>
          <a:off x="735013" y="1820341"/>
          <a:ext cx="10741025" cy="430264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felt 8">
            <a:extLst>
              <a:ext uri="{FF2B5EF4-FFF2-40B4-BE49-F238E27FC236}">
                <a16:creationId xmlns:a16="http://schemas.microsoft.com/office/drawing/2014/main" id="{FC90F6FD-261A-0C5E-685F-79337D986DF9}"/>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a:ln>
                  <a:noFill/>
                </a:ln>
                <a:solidFill>
                  <a:srgbClr val="FF0000"/>
                </a:solidFill>
                <a:effectLst/>
                <a:uFillTx/>
                <a:latin typeface="+mn-lt"/>
                <a:ea typeface="+mn-ea"/>
                <a:cs typeface="+mn-cs"/>
                <a:sym typeface="Helvetica Neue"/>
              </a:rPr>
              <a:t>Eksempel</a:t>
            </a:r>
          </a:p>
        </p:txBody>
      </p:sp>
      <p:sp>
        <p:nvSpPr>
          <p:cNvPr id="10" name="Pladsholder til tekst 2">
            <a:extLst>
              <a:ext uri="{FF2B5EF4-FFF2-40B4-BE49-F238E27FC236}">
                <a16:creationId xmlns:a16="http://schemas.microsoft.com/office/drawing/2014/main" id="{A0F9CC5E-5E58-68EE-8599-455616794526}"/>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a:t>Kilde: ydelsesdata, perioden måned år til måned år</a:t>
            </a:r>
          </a:p>
        </p:txBody>
      </p:sp>
    </p:spTree>
    <p:extLst>
      <p:ext uri="{BB962C8B-B14F-4D97-AF65-F5344CB8AC3E}">
        <p14:creationId xmlns:p14="http://schemas.microsoft.com/office/powerpoint/2010/main" val="5283120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D1E85-CB62-A2D9-53AC-2C8B8D04C115}"/>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332455BC-E03B-F313-83DF-2B7C78D5449C}"/>
              </a:ext>
            </a:extLst>
          </p:cNvPr>
          <p:cNvSpPr>
            <a:spLocks noGrp="1"/>
          </p:cNvSpPr>
          <p:nvPr>
            <p:ph type="title"/>
          </p:nvPr>
        </p:nvSpPr>
        <p:spPr>
          <a:xfrm>
            <a:off x="720208" y="764666"/>
            <a:ext cx="10740748" cy="584775"/>
          </a:xfrm>
        </p:spPr>
        <p:txBody>
          <a:bodyPr/>
          <a:lstStyle/>
          <a:p>
            <a:r>
              <a:rPr lang="da-DK" noProof="0"/>
              <a:t>Program</a:t>
            </a:r>
          </a:p>
        </p:txBody>
      </p:sp>
      <p:graphicFrame>
        <p:nvGraphicFramePr>
          <p:cNvPr id="3" name="Table 2">
            <a:extLst>
              <a:ext uri="{FF2B5EF4-FFF2-40B4-BE49-F238E27FC236}">
                <a16:creationId xmlns:a16="http://schemas.microsoft.com/office/drawing/2014/main" id="{9FAE57FF-5D48-D317-A282-7D41378FEC7E}"/>
              </a:ext>
            </a:extLst>
          </p:cNvPr>
          <p:cNvGraphicFramePr>
            <a:graphicFrameLocks noGrp="1"/>
          </p:cNvGraphicFramePr>
          <p:nvPr>
            <p:extLst>
              <p:ext uri="{D42A27DB-BD31-4B8C-83A1-F6EECF244321}">
                <p14:modId xmlns:p14="http://schemas.microsoft.com/office/powerpoint/2010/main" val="2422705908"/>
              </p:ext>
            </p:extLst>
          </p:nvPr>
        </p:nvGraphicFramePr>
        <p:xfrm>
          <a:off x="727870" y="1570180"/>
          <a:ext cx="10733087" cy="3626484"/>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a:t>10 min.</a:t>
                      </a:r>
                    </a:p>
                  </a:txBody>
                  <a:tcPr marL="180000" marR="180000" marT="90000" marB="90000" anchor="ctr"/>
                </a:tc>
                <a:tc>
                  <a:txBody>
                    <a:bodyPr/>
                    <a:lstStyle/>
                    <a:p>
                      <a:pPr algn="l"/>
                      <a:r>
                        <a:rPr lang="da-DK" sz="1600" noProof="0"/>
                        <a:t>Velkomst og introduktion</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a:t>65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a:t>Blok 1: Kendskab til og oplevelse af akutfunktioner</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noProof="0"/>
                        <a:t>Hvor godt kender vi akutfunktionen?</a:t>
                      </a:r>
                    </a:p>
                    <a:p>
                      <a:pPr marL="0" marR="0" lvl="0" indent="0" algn="l" defTabSz="584200" rtl="0" eaLnBrk="1" fontAlgn="auto" latinLnBrk="0" hangingPunct="1">
                        <a:lnSpc>
                          <a:spcPct val="100000"/>
                        </a:lnSpc>
                        <a:spcBef>
                          <a:spcPts val="0"/>
                        </a:spcBef>
                        <a:spcAft>
                          <a:spcPts val="0"/>
                        </a:spcAft>
                        <a:buClrTx/>
                        <a:buSzTx/>
                        <a:buFontTx/>
                        <a:buNone/>
                        <a:tabLst/>
                        <a:defRPr/>
                      </a:pPr>
                      <a:r>
                        <a:rPr lang="da-DK" sz="1600" b="0" noProof="0"/>
                        <a:t>Er der noget vi skal ændre på?</a:t>
                      </a:r>
                    </a:p>
                  </a:txBody>
                  <a:tcPr marL="180000" marR="180000" marT="90000" marB="90000" anchor="ctr"/>
                </a:tc>
                <a:extLst>
                  <a:ext uri="{0D108BD9-81ED-4DB2-BD59-A6C34878D82A}">
                    <a16:rowId xmlns:a16="http://schemas.microsoft.com/office/drawing/2014/main" val="4122258881"/>
                  </a:ext>
                </a:extLst>
              </a:tr>
              <a:tr h="434500">
                <a:tc>
                  <a:txBody>
                    <a:bodyPr/>
                    <a:lstStyle/>
                    <a:p>
                      <a:r>
                        <a:rPr lang="da-DK" sz="1600" noProof="0"/>
                        <a:t>15 min.</a:t>
                      </a:r>
                    </a:p>
                  </a:txBody>
                  <a:tcPr marL="180000" marR="180000" marT="90000" marB="90000" anchor="ctr"/>
                </a:tc>
                <a:tc>
                  <a:txBody>
                    <a:bodyPr/>
                    <a:lstStyle/>
                    <a:p>
                      <a:pPr algn="l"/>
                      <a:r>
                        <a:rPr lang="da-DK" sz="1600" noProof="0"/>
                        <a:t>Pause</a:t>
                      </a:r>
                      <a:endParaRPr lang="da-DK" sz="1600" i="1" noProof="0"/>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a:t>40 min.</a:t>
                      </a:r>
                    </a:p>
                  </a:txBody>
                  <a:tcPr marL="180000" marR="180000" marT="90000" marB="90000" anchor="ctr"/>
                </a:tc>
                <a:tc>
                  <a:txBody>
                    <a:bodyPr/>
                    <a:lstStyle/>
                    <a:p>
                      <a:pPr algn="l"/>
                      <a:r>
                        <a:rPr lang="da-DK" sz="1600" b="1" noProof="0"/>
                        <a:t>Blok 2: Henvisningsprocedurer</a:t>
                      </a:r>
                      <a:br>
                        <a:rPr lang="da-DK" sz="1600" noProof="0"/>
                      </a:br>
                      <a:r>
                        <a:rPr lang="da-DK" sz="1600" noProof="0"/>
                        <a:t>Hvordan henviser vi?</a:t>
                      </a:r>
                    </a:p>
                    <a:p>
                      <a:pPr algn="l"/>
                      <a:r>
                        <a:rPr lang="da-DK" sz="1600" i="0" noProof="0"/>
                        <a:t>Kan vi styrke henvisningsproceduren og kommunikationen?</a:t>
                      </a:r>
                    </a:p>
                  </a:txBody>
                  <a:tcPr marL="180000" marR="180000" marT="90000" marB="90000" anchor="ctr"/>
                </a:tc>
                <a:extLst>
                  <a:ext uri="{0D108BD9-81ED-4DB2-BD59-A6C34878D82A}">
                    <a16:rowId xmlns:a16="http://schemas.microsoft.com/office/drawing/2014/main" val="2190333926"/>
                  </a:ext>
                </a:extLst>
              </a:tr>
              <a:tr h="934444">
                <a:tc>
                  <a:txBody>
                    <a:bodyPr/>
                    <a:lstStyle/>
                    <a:p>
                      <a:r>
                        <a:rPr lang="da-DK" sz="1600" noProof="0"/>
                        <a:t>20 min.</a:t>
                      </a:r>
                    </a:p>
                  </a:txBody>
                  <a:tcPr marL="180000" marR="180000" marT="90000" marB="90000" anchor="ctr"/>
                </a:tc>
                <a:tc>
                  <a:txBody>
                    <a:bodyPr/>
                    <a:lstStyle/>
                    <a:p>
                      <a:pPr algn="l"/>
                      <a:r>
                        <a:rPr lang="da-DK" sz="1600" b="1" noProof="0"/>
                        <a:t>Blok 3: Opsamling og opfølgning</a:t>
                      </a:r>
                      <a:br>
                        <a:rPr lang="da-DK" sz="1600" noProof="0"/>
                      </a:br>
                      <a:r>
                        <a:rPr lang="da-DK" sz="1600" noProof="0"/>
                        <a:t>Hvad skal ændres i samarbejdet – hvem gør hvad?</a:t>
                      </a:r>
                      <a:br>
                        <a:rPr lang="da-DK" sz="1600" noProof="0"/>
                      </a:br>
                      <a:r>
                        <a:rPr lang="da-DK" sz="1600" noProof="0"/>
                        <a:t>Hvordan følger vi op?</a:t>
                      </a:r>
                      <a:endParaRPr lang="da-DK" sz="1600" i="0" noProof="0"/>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14837518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FF37A-69B2-4ECA-7190-AA38BFE3D67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A65ECFD3-0CAD-8ED5-C9C4-924A8380B25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A21ACAEB-BAC7-DEE4-39C9-4D4A545928DC}"/>
              </a:ext>
            </a:extLst>
          </p:cNvPr>
          <p:cNvSpPr>
            <a:spLocks noGrp="1"/>
          </p:cNvSpPr>
          <p:nvPr>
            <p:ph type="body" sz="quarter" idx="30"/>
          </p:nvPr>
        </p:nvSpPr>
        <p:spPr/>
        <p:txBody>
          <a:bodyPr>
            <a:noAutofit/>
          </a:bodyPr>
          <a:lstStyle/>
          <a:p>
            <a:r>
              <a:rPr lang="da-DK" sz="1200" noProof="0"/>
              <a:t>Gruppedrøftelse (10 min.)</a:t>
            </a:r>
          </a:p>
        </p:txBody>
      </p:sp>
      <p:pic>
        <p:nvPicPr>
          <p:cNvPr id="2" name="Graphic 1" descr="Meeting with solid fill">
            <a:extLst>
              <a:ext uri="{FF2B5EF4-FFF2-40B4-BE49-F238E27FC236}">
                <a16:creationId xmlns:a16="http://schemas.microsoft.com/office/drawing/2014/main" id="{48C1CEDA-CFD9-8536-C7F1-2FCCDC8E4D8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253FA6DF-0526-4534-2384-A1556D8891F9}"/>
              </a:ext>
            </a:extLst>
          </p:cNvPr>
          <p:cNvSpPr>
            <a:spLocks noGrp="1"/>
          </p:cNvSpPr>
          <p:nvPr>
            <p:ph type="body" sz="quarter" idx="41"/>
          </p:nvPr>
        </p:nvSpPr>
        <p:spPr>
          <a:xfrm>
            <a:off x="721001" y="2691197"/>
            <a:ext cx="4385987" cy="2749022"/>
          </a:xfrm>
        </p:spPr>
        <p:txBody>
          <a:bodyPr>
            <a:normAutofit/>
          </a:bodyPr>
          <a:lstStyle/>
          <a:p>
            <a:pPr marL="285750" indent="-285750">
              <a:buFont typeface="Arial" panose="020B0604020202020204" pitchFamily="34" charset="0"/>
              <a:buChar char="•"/>
            </a:pPr>
            <a:r>
              <a:rPr lang="da-DK" sz="1600" noProof="0"/>
              <a:t>Er der noget i klyngens besvarelser i spørgeskemaet, der overrasker?</a:t>
            </a:r>
          </a:p>
          <a:p>
            <a:pPr marL="285750" indent="-285750">
              <a:buFont typeface="Arial" panose="020B0604020202020204" pitchFamily="34" charset="0"/>
              <a:buChar char="•"/>
            </a:pPr>
            <a:r>
              <a:rPr lang="da-DK" sz="1600" noProof="0"/>
              <a:t>Er der patientgrupper, der vil have gavn af at blive hjulpet af akutfunktionen, men som i dag ikke bliver henvist til tilbuddet?</a:t>
            </a:r>
          </a:p>
          <a:p>
            <a:pPr marL="285750" indent="-285750">
              <a:buFont typeface="Arial" panose="020B0604020202020204" pitchFamily="34" charset="0"/>
              <a:buChar char="•"/>
            </a:pPr>
            <a:r>
              <a:rPr lang="da-DK" sz="1600" noProof="0"/>
              <a:t>Hvordan ser variationen i brugen af 0124 mellem praksis ud – og hvad skyldes den?</a:t>
            </a:r>
          </a:p>
          <a:p>
            <a:pPr marL="285750" indent="-285750">
              <a:buFont typeface="Arial" panose="020B0604020202020204" pitchFamily="34" charset="0"/>
              <a:buChar char="•"/>
            </a:pPr>
            <a:r>
              <a:rPr lang="da-DK" sz="1600" noProof="0"/>
              <a:t>Hvilke idéer til forbedringer skal vi arbejde videre med på mødet i dag?</a:t>
            </a:r>
          </a:p>
        </p:txBody>
      </p:sp>
      <p:sp>
        <p:nvSpPr>
          <p:cNvPr id="10" name="Title 2">
            <a:extLst>
              <a:ext uri="{FF2B5EF4-FFF2-40B4-BE49-F238E27FC236}">
                <a16:creationId xmlns:a16="http://schemas.microsoft.com/office/drawing/2014/main" id="{ACEE4A7F-A481-CFD9-ADDF-649F601FF97E}"/>
              </a:ext>
            </a:extLst>
          </p:cNvPr>
          <p:cNvSpPr>
            <a:spLocks noGrp="1"/>
          </p:cNvSpPr>
          <p:nvPr>
            <p:ph type="title"/>
          </p:nvPr>
        </p:nvSpPr>
        <p:spPr>
          <a:xfrm>
            <a:off x="714030" y="1027249"/>
            <a:ext cx="4398514" cy="1540460"/>
          </a:xfrm>
        </p:spPr>
        <p:txBody>
          <a:bodyPr/>
          <a:lstStyle/>
          <a:p>
            <a:r>
              <a:rPr lang="da-DK" sz="2400" noProof="0"/>
              <a:t>Spørgsmål til spørgeskemaundersøgelsen samt ydelsesdata</a:t>
            </a:r>
          </a:p>
        </p:txBody>
      </p:sp>
      <p:sp>
        <p:nvSpPr>
          <p:cNvPr id="13" name="Text Placeholder 9">
            <a:extLst>
              <a:ext uri="{FF2B5EF4-FFF2-40B4-BE49-F238E27FC236}">
                <a16:creationId xmlns:a16="http://schemas.microsoft.com/office/drawing/2014/main" id="{D89E6854-5292-67E8-9BCB-33EED2743CF4}"/>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39409174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CB10C-51FF-33B5-870A-2C2E17D596C6}"/>
            </a:ext>
          </a:extLst>
        </p:cNvPr>
        <p:cNvGrpSpPr/>
        <p:nvPr/>
      </p:nvGrpSpPr>
      <p:grpSpPr>
        <a:xfrm>
          <a:off x="0" y="0"/>
          <a:ext cx="0" cy="0"/>
          <a:chOff x="0" y="0"/>
          <a:chExt cx="0" cy="0"/>
        </a:xfrm>
      </p:grpSpPr>
      <p:sp>
        <p:nvSpPr>
          <p:cNvPr id="7" name="Rectangle 5">
            <a:extLst>
              <a:ext uri="{FF2B5EF4-FFF2-40B4-BE49-F238E27FC236}">
                <a16:creationId xmlns:a16="http://schemas.microsoft.com/office/drawing/2014/main" id="{A1A61B48-83C8-128F-D00E-B4A6C057C807}"/>
              </a:ext>
            </a:extLst>
          </p:cNvPr>
          <p:cNvSpPr/>
          <p:nvPr/>
        </p:nvSpPr>
        <p:spPr>
          <a:xfrm>
            <a:off x="5836167" y="0"/>
            <a:ext cx="6355833" cy="6876000"/>
          </a:xfrm>
          <a:prstGeom prst="rect">
            <a:avLst/>
          </a:prstGeom>
          <a:solidFill>
            <a:srgbClr val="F3F7F7"/>
          </a:solidFill>
          <a:ln w="12700" cap="flat">
            <a:solidFill>
              <a:srgbClr val="DADC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27786F8C-86A0-773F-5812-8C261FA5128D}"/>
              </a:ext>
            </a:extLst>
          </p:cNvPr>
          <p:cNvSpPr>
            <a:spLocks noGrp="1"/>
          </p:cNvSpPr>
          <p:nvPr>
            <p:ph type="body" sz="quarter" idx="29"/>
          </p:nvPr>
        </p:nvSpPr>
        <p:spPr>
          <a:xfrm>
            <a:off x="720208" y="5440218"/>
            <a:ext cx="4385987" cy="680690"/>
          </a:xfrm>
        </p:spPr>
        <p:txBody>
          <a:bodyPr/>
          <a:lstStyle/>
          <a:p>
            <a:endParaRPr lang="da-DK" noProof="0"/>
          </a:p>
        </p:txBody>
      </p:sp>
      <p:sp>
        <p:nvSpPr>
          <p:cNvPr id="3" name="Title 2">
            <a:extLst>
              <a:ext uri="{FF2B5EF4-FFF2-40B4-BE49-F238E27FC236}">
                <a16:creationId xmlns:a16="http://schemas.microsoft.com/office/drawing/2014/main" id="{970AFF67-37A4-6F01-9A05-4426F5FCE311}"/>
              </a:ext>
            </a:extLst>
          </p:cNvPr>
          <p:cNvSpPr>
            <a:spLocks noGrp="1"/>
          </p:cNvSpPr>
          <p:nvPr>
            <p:ph type="title"/>
          </p:nvPr>
        </p:nvSpPr>
        <p:spPr>
          <a:xfrm>
            <a:off x="714030" y="1027249"/>
            <a:ext cx="4398514" cy="1540460"/>
          </a:xfrm>
        </p:spPr>
        <p:txBody>
          <a:bodyPr/>
          <a:lstStyle/>
          <a:p>
            <a:r>
              <a:rPr lang="da-DK" sz="2400" noProof="0"/>
              <a:t>Oplæg ved kommunen</a:t>
            </a:r>
          </a:p>
        </p:txBody>
      </p:sp>
      <p:sp>
        <p:nvSpPr>
          <p:cNvPr id="11" name="Text Placeholder 10">
            <a:extLst>
              <a:ext uri="{FF2B5EF4-FFF2-40B4-BE49-F238E27FC236}">
                <a16:creationId xmlns:a16="http://schemas.microsoft.com/office/drawing/2014/main" id="{90E7DA8A-F8C5-28D3-FC37-9636949B1C68}"/>
              </a:ext>
            </a:extLst>
          </p:cNvPr>
          <p:cNvSpPr>
            <a:spLocks noGrp="1"/>
          </p:cNvSpPr>
          <p:nvPr>
            <p:ph type="body" sz="quarter" idx="30"/>
          </p:nvPr>
        </p:nvSpPr>
        <p:spPr/>
        <p:txBody>
          <a:bodyPr>
            <a:noAutofit/>
          </a:bodyPr>
          <a:lstStyle/>
          <a:p>
            <a:r>
              <a:rPr lang="da-DK" sz="1200" noProof="0"/>
              <a:t>Oplæg fra kommunen (25 min.)</a:t>
            </a:r>
          </a:p>
        </p:txBody>
      </p:sp>
      <p:sp>
        <p:nvSpPr>
          <p:cNvPr id="8" name="Text Placeholder 4">
            <a:extLst>
              <a:ext uri="{FF2B5EF4-FFF2-40B4-BE49-F238E27FC236}">
                <a16:creationId xmlns:a16="http://schemas.microsoft.com/office/drawing/2014/main" id="{9FA5CD0B-C0E2-3520-521C-82DE35123DA4}"/>
              </a:ext>
            </a:extLst>
          </p:cNvPr>
          <p:cNvSpPr>
            <a:spLocks noGrp="1"/>
          </p:cNvSpPr>
          <p:nvPr>
            <p:ph type="body" sz="quarter" idx="41"/>
          </p:nvPr>
        </p:nvSpPr>
        <p:spPr>
          <a:xfrm>
            <a:off x="720208" y="2584286"/>
            <a:ext cx="4385987" cy="2749021"/>
          </a:xfrm>
        </p:spPr>
        <p:txBody>
          <a:bodyPr>
            <a:normAutofit fontScale="92500" lnSpcReduction="20000"/>
          </a:bodyPr>
          <a:lstStyle/>
          <a:p>
            <a:r>
              <a:rPr lang="da-DK" sz="1600" noProof="0"/>
              <a:t>[</a:t>
            </a:r>
            <a:r>
              <a:rPr lang="da-DK" sz="1600" noProof="0" err="1"/>
              <a:t>KiAP´s</a:t>
            </a:r>
            <a:r>
              <a:rPr lang="da-DK" sz="1600" noProof="0"/>
              <a:t> bud på et oplæg fra kommunen]</a:t>
            </a:r>
          </a:p>
          <a:p>
            <a:pPr marL="285750" indent="-285750">
              <a:buFont typeface="Arial" panose="020B0604020202020204" pitchFamily="34" charset="0"/>
              <a:buChar char="•"/>
            </a:pPr>
            <a:r>
              <a:rPr lang="da-DK"/>
              <a:t>Beskrivelse af kommunen akutfunktion</a:t>
            </a:r>
          </a:p>
          <a:p>
            <a:pPr marL="285750" indent="-285750">
              <a:buFont typeface="Arial" panose="020B0604020202020204" pitchFamily="34" charset="0"/>
              <a:buChar char="•"/>
            </a:pPr>
            <a:r>
              <a:rPr lang="da-DK" sz="1600" noProof="0"/>
              <a:t>Visning af antal henvisninger fra almen praksis, antal henvisninger totalt samt belægningsgrad ved akutpladser</a:t>
            </a:r>
          </a:p>
          <a:p>
            <a:pPr marL="285750" indent="-285750">
              <a:buFont typeface="Arial" panose="020B0604020202020204" pitchFamily="34" charset="0"/>
              <a:buChar char="•"/>
            </a:pPr>
            <a:r>
              <a:rPr lang="da-DK" sz="1600" noProof="0"/>
              <a:t>Kommunens egen evaluering af akutfunktionen</a:t>
            </a:r>
          </a:p>
          <a:p>
            <a:pPr marL="285750" indent="-285750">
              <a:buFont typeface="Arial" panose="020B0604020202020204" pitchFamily="34" charset="0"/>
              <a:buChar char="•"/>
            </a:pPr>
            <a:r>
              <a:rPr lang="da-DK" sz="1600" noProof="0"/>
              <a:t>Kommunens egen oplevelse af samarbejdet – for eksempel mulighed for rådgivning og forbedringer</a:t>
            </a:r>
          </a:p>
        </p:txBody>
      </p:sp>
      <p:pic>
        <p:nvPicPr>
          <p:cNvPr id="9" name="Graphic 1" descr="Schoolhouse with solid fill">
            <a:extLst>
              <a:ext uri="{FF2B5EF4-FFF2-40B4-BE49-F238E27FC236}">
                <a16:creationId xmlns:a16="http://schemas.microsoft.com/office/drawing/2014/main" id="{F4FB5D7B-9AE4-2003-7354-1F11E8BE8E3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Tree>
    <p:extLst>
      <p:ext uri="{BB962C8B-B14F-4D97-AF65-F5344CB8AC3E}">
        <p14:creationId xmlns:p14="http://schemas.microsoft.com/office/powerpoint/2010/main" val="41402812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BB735-8EFC-A1F8-F5CC-CE7621651A10}"/>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8A829B56-00AD-D10D-6561-9F7D7BE68FD5}"/>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0B6A98F3-3C31-26CB-B8CB-EBF3B02289C6}"/>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(10 min.)</a:t>
            </a:r>
            <a:endParaRPr lang="da-DK" sz="1200" noProof="0"/>
          </a:p>
        </p:txBody>
      </p:sp>
      <p:pic>
        <p:nvPicPr>
          <p:cNvPr id="2" name="Graphic 1" descr="Teacher with solid fill">
            <a:extLst>
              <a:ext uri="{FF2B5EF4-FFF2-40B4-BE49-F238E27FC236}">
                <a16:creationId xmlns:a16="http://schemas.microsoft.com/office/drawing/2014/main" id="{6D82BD1C-D216-C32E-9A12-8CF2A4EF985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A661AFE4-D426-CAC8-1CD8-2EBAF429E135}"/>
              </a:ext>
            </a:extLst>
          </p:cNvPr>
          <p:cNvSpPr>
            <a:spLocks noGrp="1"/>
          </p:cNvSpPr>
          <p:nvPr>
            <p:ph type="body" sz="quarter" idx="41"/>
          </p:nvPr>
        </p:nvSpPr>
        <p:spPr>
          <a:xfrm>
            <a:off x="720208" y="2573206"/>
            <a:ext cx="4385987" cy="2749021"/>
          </a:xfrm>
        </p:spPr>
        <p:txBody>
          <a:bodyPr>
            <a:normAutofit/>
          </a:bodyPr>
          <a:lstStyle/>
          <a:p>
            <a:pPr marL="285750" indent="-285750">
              <a:buFont typeface="Arial" panose="020B0604020202020204" pitchFamily="34" charset="0"/>
              <a:buChar char="•"/>
            </a:pPr>
            <a:r>
              <a:rPr lang="da-DK" sz="1600" noProof="0"/>
              <a:t>Hvad er nyt i det, I har hørt  - fra klyngen – fra kommunen?</a:t>
            </a:r>
          </a:p>
          <a:p>
            <a:pPr marL="285750" indent="-285750">
              <a:buFont typeface="Arial" panose="020B0604020202020204" pitchFamily="34" charset="0"/>
              <a:buChar char="•"/>
            </a:pPr>
            <a:r>
              <a:rPr lang="da-DK" sz="1600" noProof="0"/>
              <a:t>Er I overrasket over, hvor meget/hvor lidt funktionen bruges?</a:t>
            </a:r>
          </a:p>
          <a:p>
            <a:pPr marL="285750" indent="-285750">
              <a:buFont typeface="Arial" panose="020B0604020202020204" pitchFamily="34" charset="0"/>
              <a:buChar char="•"/>
            </a:pPr>
            <a:r>
              <a:rPr lang="da-DK" sz="1600" noProof="0"/>
              <a:t>Er der patientgrupper, der vil have gavn af at blive hjulpet af akutfunktionen, men som i dag ikke bliver henvist til tilbuddet?</a:t>
            </a:r>
          </a:p>
          <a:p>
            <a:pPr marL="285750" indent="-285750">
              <a:buFont typeface="Arial" panose="020B0604020202020204" pitchFamily="34" charset="0"/>
              <a:buChar char="•"/>
            </a:pPr>
            <a:r>
              <a:rPr lang="da-DK" sz="1600" noProof="0"/>
              <a:t>Giver det anledning til at ændre på den måde, I gør tingene på i dag?</a:t>
            </a:r>
          </a:p>
        </p:txBody>
      </p:sp>
      <p:sp>
        <p:nvSpPr>
          <p:cNvPr id="8" name="Title 2">
            <a:extLst>
              <a:ext uri="{FF2B5EF4-FFF2-40B4-BE49-F238E27FC236}">
                <a16:creationId xmlns:a16="http://schemas.microsoft.com/office/drawing/2014/main" id="{35663032-AA1F-730C-3278-201A76F09BBC}"/>
              </a:ext>
            </a:extLst>
          </p:cNvPr>
          <p:cNvSpPr>
            <a:spLocks noGrp="1"/>
          </p:cNvSpPr>
          <p:nvPr>
            <p:ph type="title"/>
          </p:nvPr>
        </p:nvSpPr>
        <p:spPr>
          <a:xfrm>
            <a:off x="714030" y="1027249"/>
            <a:ext cx="4398514" cy="1540460"/>
          </a:xfrm>
        </p:spPr>
        <p:txBody>
          <a:bodyPr/>
          <a:lstStyle/>
          <a:p>
            <a:r>
              <a:rPr lang="da-DK" sz="2400" noProof="0"/>
              <a:t>Dialog med kommunen – er det noget, vi skal ændre</a:t>
            </a:r>
          </a:p>
        </p:txBody>
      </p:sp>
      <p:sp>
        <p:nvSpPr>
          <p:cNvPr id="13" name="Text Placeholder 9">
            <a:extLst>
              <a:ext uri="{FF2B5EF4-FFF2-40B4-BE49-F238E27FC236}">
                <a16:creationId xmlns:a16="http://schemas.microsoft.com/office/drawing/2014/main" id="{40440FD2-BA39-334E-9455-FC2946E3F46E}"/>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41057245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3171AB3-A515-0B2F-6FAD-39BEEC715CCB}"/>
              </a:ext>
            </a:extLst>
          </p:cNvPr>
          <p:cNvSpPr>
            <a:spLocks noGrp="1"/>
          </p:cNvSpPr>
          <p:nvPr>
            <p:ph type="body" sz="quarter" idx="29"/>
          </p:nvPr>
        </p:nvSpPr>
        <p:spPr>
          <a:xfrm>
            <a:off x="731840" y="2998113"/>
            <a:ext cx="10735496" cy="861774"/>
          </a:xfrm>
        </p:spPr>
        <p:txBody>
          <a:bodyPr/>
          <a:lstStyle/>
          <a:p>
            <a:r>
              <a:rPr lang="da-DK"/>
              <a:t>Pause</a:t>
            </a:r>
          </a:p>
        </p:txBody>
      </p:sp>
      <p:sp>
        <p:nvSpPr>
          <p:cNvPr id="3" name="Pladsholder til tekst 2">
            <a:extLst>
              <a:ext uri="{FF2B5EF4-FFF2-40B4-BE49-F238E27FC236}">
                <a16:creationId xmlns:a16="http://schemas.microsoft.com/office/drawing/2014/main" id="{6C7DD44D-8CFE-2043-4C7D-186B11CFDE7C}"/>
              </a:ext>
            </a:extLst>
          </p:cNvPr>
          <p:cNvSpPr>
            <a:spLocks noGrp="1"/>
          </p:cNvSpPr>
          <p:nvPr>
            <p:ph type="body" sz="quarter" idx="30"/>
          </p:nvPr>
        </p:nvSpPr>
        <p:spPr>
          <a:xfrm>
            <a:off x="724664" y="3859887"/>
            <a:ext cx="10735496" cy="492443"/>
          </a:xfrm>
        </p:spPr>
        <p:txBody>
          <a:bodyPr/>
          <a:lstStyle/>
          <a:p>
            <a:r>
              <a:rPr lang="da-DK"/>
              <a:t>Samlet tid: 15 minutter</a:t>
            </a:r>
          </a:p>
        </p:txBody>
      </p:sp>
    </p:spTree>
    <p:extLst>
      <p:ext uri="{BB962C8B-B14F-4D97-AF65-F5344CB8AC3E}">
        <p14:creationId xmlns:p14="http://schemas.microsoft.com/office/powerpoint/2010/main" val="11344377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BE8AEF8-F966-5FB7-8593-EC476BBF0C2B}"/>
              </a:ext>
            </a:extLst>
          </p:cNvPr>
          <p:cNvSpPr>
            <a:spLocks noGrp="1"/>
          </p:cNvSpPr>
          <p:nvPr>
            <p:ph type="body" sz="quarter" idx="29"/>
          </p:nvPr>
        </p:nvSpPr>
        <p:spPr>
          <a:xfrm>
            <a:off x="731840" y="2998113"/>
            <a:ext cx="10735496" cy="861774"/>
          </a:xfrm>
        </p:spPr>
        <p:txBody>
          <a:bodyPr/>
          <a:lstStyle/>
          <a:p>
            <a:r>
              <a:rPr lang="da-DK"/>
              <a:t>Blok 2: Henvisningsprocedure</a:t>
            </a:r>
          </a:p>
        </p:txBody>
      </p:sp>
      <p:sp>
        <p:nvSpPr>
          <p:cNvPr id="3" name="Pladsholder til tekst 2">
            <a:extLst>
              <a:ext uri="{FF2B5EF4-FFF2-40B4-BE49-F238E27FC236}">
                <a16:creationId xmlns:a16="http://schemas.microsoft.com/office/drawing/2014/main" id="{B8EF8C9A-8717-C778-A5B0-B793544D3DA1}"/>
              </a:ext>
            </a:extLst>
          </p:cNvPr>
          <p:cNvSpPr>
            <a:spLocks noGrp="1"/>
          </p:cNvSpPr>
          <p:nvPr>
            <p:ph type="body" sz="quarter" idx="30"/>
          </p:nvPr>
        </p:nvSpPr>
        <p:spPr>
          <a:xfrm>
            <a:off x="724664" y="3859887"/>
            <a:ext cx="10735496" cy="492443"/>
          </a:xfrm>
        </p:spPr>
        <p:txBody>
          <a:bodyPr/>
          <a:lstStyle/>
          <a:p>
            <a:r>
              <a:rPr lang="da-DK"/>
              <a:t>Samlet tid: 40 minutter</a:t>
            </a:r>
          </a:p>
        </p:txBody>
      </p:sp>
    </p:spTree>
    <p:extLst>
      <p:ext uri="{BB962C8B-B14F-4D97-AF65-F5344CB8AC3E}">
        <p14:creationId xmlns:p14="http://schemas.microsoft.com/office/powerpoint/2010/main" val="21050811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4CB6AD7-9B10-AE76-6FF5-CD9ECD54A994}"/>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DFF307-90AE-C7B0-133A-1434A104EA3E}"/>
              </a:ext>
            </a:extLst>
          </p:cNvPr>
          <p:cNvSpPr>
            <a:spLocks noGrp="1"/>
          </p:cNvSpPr>
          <p:nvPr>
            <p:ph type="pic" idx="22"/>
          </p:nvPr>
        </p:nvSpPr>
        <p:spPr>
          <a:xfrm>
            <a:off x="5718175" y="728663"/>
            <a:ext cx="5742782" cy="5400675"/>
          </a:xfrm>
        </p:spPr>
        <p:txBody>
          <a:bodyPr/>
          <a:lstStyle/>
          <a:p>
            <a:endParaRPr lang="da-DK" noProof="0"/>
          </a:p>
        </p:txBody>
      </p:sp>
      <p:sp>
        <p:nvSpPr>
          <p:cNvPr id="3" name="Text Placeholder 2">
            <a:extLst>
              <a:ext uri="{FF2B5EF4-FFF2-40B4-BE49-F238E27FC236}">
                <a16:creationId xmlns:a16="http://schemas.microsoft.com/office/drawing/2014/main" id="{8564A326-3E92-9FA8-4A89-7944309D8A41}"/>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a:p>
        </p:txBody>
      </p:sp>
      <p:sp>
        <p:nvSpPr>
          <p:cNvPr id="4" name="Text Placeholder 3">
            <a:extLst>
              <a:ext uri="{FF2B5EF4-FFF2-40B4-BE49-F238E27FC236}">
                <a16:creationId xmlns:a16="http://schemas.microsoft.com/office/drawing/2014/main" id="{FC720B42-8382-645B-B138-E35F8AF8CF91}"/>
              </a:ext>
            </a:extLst>
          </p:cNvPr>
          <p:cNvSpPr>
            <a:spLocks noGrp="1"/>
          </p:cNvSpPr>
          <p:nvPr>
            <p:ph type="body" sz="quarter" idx="4294967295"/>
          </p:nvPr>
        </p:nvSpPr>
        <p:spPr>
          <a:xfrm>
            <a:off x="714375" y="735288"/>
            <a:ext cx="4391905" cy="351674"/>
          </a:xfrm>
        </p:spPr>
        <p:txBody>
          <a:bodyPr>
            <a:normAutofit fontScale="55000" lnSpcReduction="20000"/>
          </a:bodyPr>
          <a:lstStyle/>
          <a:p>
            <a:r>
              <a:rPr lang="da-DK" noProof="0"/>
              <a:t>Henvisningsprocedurer</a:t>
            </a:r>
          </a:p>
        </p:txBody>
      </p:sp>
      <p:sp>
        <p:nvSpPr>
          <p:cNvPr id="5" name="Title 4">
            <a:extLst>
              <a:ext uri="{FF2B5EF4-FFF2-40B4-BE49-F238E27FC236}">
                <a16:creationId xmlns:a16="http://schemas.microsoft.com/office/drawing/2014/main" id="{0FEF88DB-451E-8E62-87CA-6DE4F9EB47AB}"/>
              </a:ext>
            </a:extLst>
          </p:cNvPr>
          <p:cNvSpPr>
            <a:spLocks noGrp="1"/>
          </p:cNvSpPr>
          <p:nvPr>
            <p:ph type="title"/>
          </p:nvPr>
        </p:nvSpPr>
        <p:spPr>
          <a:xfrm>
            <a:off x="720209" y="1235566"/>
            <a:ext cx="4386780" cy="584775"/>
          </a:xfrm>
        </p:spPr>
        <p:txBody>
          <a:bodyPr>
            <a:normAutofit fontScale="90000"/>
          </a:bodyPr>
          <a:lstStyle/>
          <a:p>
            <a:r>
              <a:rPr lang="da-DK" noProof="0"/>
              <a:t>Forløb</a:t>
            </a:r>
          </a:p>
        </p:txBody>
      </p:sp>
      <p:sp>
        <p:nvSpPr>
          <p:cNvPr id="6" name="Text Placeholder 5">
            <a:extLst>
              <a:ext uri="{FF2B5EF4-FFF2-40B4-BE49-F238E27FC236}">
                <a16:creationId xmlns:a16="http://schemas.microsoft.com/office/drawing/2014/main" id="{2B6A0172-6AE0-D7B3-3061-7DF4B87D9A9A}"/>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a:p>
        </p:txBody>
      </p:sp>
      <p:sp>
        <p:nvSpPr>
          <p:cNvPr id="7" name="Text Placeholder 6">
            <a:extLst>
              <a:ext uri="{FF2B5EF4-FFF2-40B4-BE49-F238E27FC236}">
                <a16:creationId xmlns:a16="http://schemas.microsoft.com/office/drawing/2014/main" id="{F201A68D-7614-A603-9502-0579E23F10E3}"/>
              </a:ext>
            </a:extLst>
          </p:cNvPr>
          <p:cNvSpPr>
            <a:spLocks noGrp="1"/>
          </p:cNvSpPr>
          <p:nvPr>
            <p:ph type="body" sz="quarter" idx="4294967295"/>
          </p:nvPr>
        </p:nvSpPr>
        <p:spPr>
          <a:xfrm>
            <a:off x="720208" y="2912506"/>
            <a:ext cx="4385987" cy="2231340"/>
          </a:xfrm>
        </p:spPr>
        <p:txBody>
          <a:bodyPr/>
          <a:lstStyle/>
          <a:p>
            <a:pPr marL="0" indent="0">
              <a:buNone/>
            </a:pPr>
            <a:endParaRPr lang="da-DK" noProof="0"/>
          </a:p>
        </p:txBody>
      </p:sp>
      <p:sp>
        <p:nvSpPr>
          <p:cNvPr id="24" name="Line">
            <a:extLst>
              <a:ext uri="{FF2B5EF4-FFF2-40B4-BE49-F238E27FC236}">
                <a16:creationId xmlns:a16="http://schemas.microsoft.com/office/drawing/2014/main" id="{B1900250-CA88-9FBA-F183-40A7C2E8FB1C}"/>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a:p>
        </p:txBody>
      </p:sp>
      <p:sp>
        <p:nvSpPr>
          <p:cNvPr id="25" name="Circle">
            <a:extLst>
              <a:ext uri="{FF2B5EF4-FFF2-40B4-BE49-F238E27FC236}">
                <a16:creationId xmlns:a16="http://schemas.microsoft.com/office/drawing/2014/main" id="{0186D12C-6672-9562-9AF6-25F25AA499CA}"/>
              </a:ext>
            </a:extLst>
          </p:cNvPr>
          <p:cNvSpPr txBox="1">
            <a:spLocks/>
          </p:cNvSpPr>
          <p:nvPr/>
        </p:nvSpPr>
        <p:spPr>
          <a:xfrm>
            <a:off x="7089908" y="4955675"/>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7" name="Circle">
            <a:extLst>
              <a:ext uri="{FF2B5EF4-FFF2-40B4-BE49-F238E27FC236}">
                <a16:creationId xmlns:a16="http://schemas.microsoft.com/office/drawing/2014/main" id="{08495F3C-948D-8918-372C-D28E90E770AE}"/>
              </a:ext>
            </a:extLst>
          </p:cNvPr>
          <p:cNvSpPr txBox="1">
            <a:spLocks/>
          </p:cNvSpPr>
          <p:nvPr/>
        </p:nvSpPr>
        <p:spPr>
          <a:xfrm>
            <a:off x="7089908" y="378695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8" name="Circle">
            <a:extLst>
              <a:ext uri="{FF2B5EF4-FFF2-40B4-BE49-F238E27FC236}">
                <a16:creationId xmlns:a16="http://schemas.microsoft.com/office/drawing/2014/main" id="{8A7A9A20-1432-B6D6-E334-3935B5251F04}"/>
              </a:ext>
            </a:extLst>
          </p:cNvPr>
          <p:cNvSpPr txBox="1">
            <a:spLocks/>
          </p:cNvSpPr>
          <p:nvPr/>
        </p:nvSpPr>
        <p:spPr>
          <a:xfrm>
            <a:off x="7089908" y="261823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9" name="Text Placeholder 14">
            <a:extLst>
              <a:ext uri="{FF2B5EF4-FFF2-40B4-BE49-F238E27FC236}">
                <a16:creationId xmlns:a16="http://schemas.microsoft.com/office/drawing/2014/main" id="{0DF8F860-188B-55EA-5EA5-63B72DBB5A30}"/>
              </a:ext>
            </a:extLst>
          </p:cNvPr>
          <p:cNvSpPr txBox="1">
            <a:spLocks/>
          </p:cNvSpPr>
          <p:nvPr/>
        </p:nvSpPr>
        <p:spPr>
          <a:xfrm>
            <a:off x="7534935" y="1286856"/>
            <a:ext cx="3668119" cy="612988"/>
          </a:xfrm>
          <a:prstGeom prst="rect">
            <a:avLst/>
          </a:prstGeom>
        </p:spPr>
        <p:txBody>
          <a:bodyPr wrap="square" anchor="t" anchorCtr="0">
            <a:normAutofit fontScale="92500" lnSpcReduction="20000"/>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a:t>Oplæg ved kommunen</a:t>
            </a:r>
          </a:p>
          <a:p>
            <a:pPr hangingPunct="1">
              <a:spcAft>
                <a:spcPts val="600"/>
              </a:spcAft>
            </a:pPr>
            <a:r>
              <a:rPr lang="da-DK" sz="1600"/>
              <a:t>(10 min.)</a:t>
            </a:r>
            <a:endParaRPr lang="da-DK" sz="1600" noProof="0"/>
          </a:p>
        </p:txBody>
      </p:sp>
      <p:sp>
        <p:nvSpPr>
          <p:cNvPr id="30" name="Text Placeholder 14">
            <a:extLst>
              <a:ext uri="{FF2B5EF4-FFF2-40B4-BE49-F238E27FC236}">
                <a16:creationId xmlns:a16="http://schemas.microsoft.com/office/drawing/2014/main" id="{F36F4138-F060-2220-E812-AC96630E7619}"/>
              </a:ext>
            </a:extLst>
          </p:cNvPr>
          <p:cNvSpPr txBox="1">
            <a:spLocks/>
          </p:cNvSpPr>
          <p:nvPr/>
        </p:nvSpPr>
        <p:spPr>
          <a:xfrm>
            <a:off x="5973484" y="125586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1</a:t>
            </a:r>
          </a:p>
        </p:txBody>
      </p:sp>
      <p:sp>
        <p:nvSpPr>
          <p:cNvPr id="31" name="Text Placeholder 14">
            <a:extLst>
              <a:ext uri="{FF2B5EF4-FFF2-40B4-BE49-F238E27FC236}">
                <a16:creationId xmlns:a16="http://schemas.microsoft.com/office/drawing/2014/main" id="{825062B5-A2A2-DFAD-37BF-0CE373871AB0}"/>
              </a:ext>
            </a:extLst>
          </p:cNvPr>
          <p:cNvSpPr txBox="1">
            <a:spLocks/>
          </p:cNvSpPr>
          <p:nvPr/>
        </p:nvSpPr>
        <p:spPr>
          <a:xfrm>
            <a:off x="5973484" y="2483065"/>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2</a:t>
            </a:r>
          </a:p>
        </p:txBody>
      </p:sp>
      <p:sp>
        <p:nvSpPr>
          <p:cNvPr id="32" name="Text Placeholder 14">
            <a:extLst>
              <a:ext uri="{FF2B5EF4-FFF2-40B4-BE49-F238E27FC236}">
                <a16:creationId xmlns:a16="http://schemas.microsoft.com/office/drawing/2014/main" id="{578DB587-2A71-8832-AD9F-902BBCB38366}"/>
              </a:ext>
            </a:extLst>
          </p:cNvPr>
          <p:cNvSpPr txBox="1">
            <a:spLocks/>
          </p:cNvSpPr>
          <p:nvPr/>
        </p:nvSpPr>
        <p:spPr>
          <a:xfrm>
            <a:off x="6025950" y="3664329"/>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3</a:t>
            </a:r>
          </a:p>
        </p:txBody>
      </p:sp>
      <p:sp>
        <p:nvSpPr>
          <p:cNvPr id="34" name="Text Placeholder 14">
            <a:extLst>
              <a:ext uri="{FF2B5EF4-FFF2-40B4-BE49-F238E27FC236}">
                <a16:creationId xmlns:a16="http://schemas.microsoft.com/office/drawing/2014/main" id="{483D3EC5-BBD0-61A3-0AB0-43B3F50A6C80}"/>
              </a:ext>
            </a:extLst>
          </p:cNvPr>
          <p:cNvSpPr txBox="1">
            <a:spLocks/>
          </p:cNvSpPr>
          <p:nvPr/>
        </p:nvSpPr>
        <p:spPr>
          <a:xfrm>
            <a:off x="5973484" y="4814720"/>
            <a:ext cx="1054997" cy="373436"/>
          </a:xfrm>
          <a:prstGeom prst="rect">
            <a:avLst/>
          </a:prstGeom>
        </p:spPr>
        <p:txBody>
          <a:bodyPr wrap="square" lIns="91440" tIns="45720" rIns="91440" bIns="45720"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latin typeface="Arial"/>
                <a:cs typeface="Arial"/>
              </a:rPr>
              <a:t>Step </a:t>
            </a:r>
            <a:r>
              <a:rPr lang="da-DK" sz="1800" b="1">
                <a:latin typeface="Arial"/>
                <a:cs typeface="Arial"/>
              </a:rPr>
              <a:t>4</a:t>
            </a:r>
            <a:endParaRPr lang="da-DK" sz="1800" b="1" noProof="0">
              <a:latin typeface="Arial"/>
              <a:cs typeface="Arial"/>
            </a:endParaRPr>
          </a:p>
        </p:txBody>
      </p:sp>
      <p:sp>
        <p:nvSpPr>
          <p:cNvPr id="35" name="Text Placeholder 14">
            <a:extLst>
              <a:ext uri="{FF2B5EF4-FFF2-40B4-BE49-F238E27FC236}">
                <a16:creationId xmlns:a16="http://schemas.microsoft.com/office/drawing/2014/main" id="{DDA3DDF3-3BFE-23C4-07AB-5389A85F7C33}"/>
              </a:ext>
            </a:extLst>
          </p:cNvPr>
          <p:cNvSpPr txBox="1">
            <a:spLocks/>
          </p:cNvSpPr>
          <p:nvPr/>
        </p:nvSpPr>
        <p:spPr>
          <a:xfrm>
            <a:off x="7534935" y="2514061"/>
            <a:ext cx="3668119" cy="612988"/>
          </a:xfrm>
          <a:prstGeom prst="rect">
            <a:avLst/>
          </a:prstGeom>
        </p:spPr>
        <p:txBody>
          <a:bodyPr wrap="square" anchor="t" anchorCtr="0">
            <a:normAutofit fontScale="92500" lnSpcReduction="20000"/>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a:t>Visning af spørgeskemaundersøgelse</a:t>
            </a:r>
          </a:p>
          <a:p>
            <a:pPr hangingPunct="1">
              <a:spcAft>
                <a:spcPts val="600"/>
              </a:spcAft>
            </a:pPr>
            <a:r>
              <a:rPr lang="da-DK" sz="1600"/>
              <a:t>(5 min.)</a:t>
            </a:r>
          </a:p>
        </p:txBody>
      </p:sp>
      <p:sp>
        <p:nvSpPr>
          <p:cNvPr id="36" name="Text Placeholder 14">
            <a:extLst>
              <a:ext uri="{FF2B5EF4-FFF2-40B4-BE49-F238E27FC236}">
                <a16:creationId xmlns:a16="http://schemas.microsoft.com/office/drawing/2014/main" id="{826E3D20-AE9A-7491-9CDB-3AE07DE9CF89}"/>
              </a:ext>
            </a:extLst>
          </p:cNvPr>
          <p:cNvSpPr txBox="1">
            <a:spLocks/>
          </p:cNvSpPr>
          <p:nvPr/>
        </p:nvSpPr>
        <p:spPr>
          <a:xfrm>
            <a:off x="7587401" y="3695325"/>
            <a:ext cx="3668119" cy="612988"/>
          </a:xfrm>
          <a:prstGeom prst="rect">
            <a:avLst/>
          </a:prstGeom>
        </p:spPr>
        <p:txBody>
          <a:bodyPr wrap="square" anchor="t" anchorCtr="0">
            <a:normAutofit fontScale="92500" lnSpcReduction="20000"/>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a:t>Samtale i grupper</a:t>
            </a:r>
          </a:p>
          <a:p>
            <a:pPr hangingPunct="1">
              <a:spcAft>
                <a:spcPts val="600"/>
              </a:spcAft>
            </a:pPr>
            <a:r>
              <a:rPr lang="da-DK" sz="1600"/>
              <a:t>(10 min.)</a:t>
            </a:r>
          </a:p>
        </p:txBody>
      </p:sp>
      <p:sp>
        <p:nvSpPr>
          <p:cNvPr id="38" name="Text Placeholder 14">
            <a:extLst>
              <a:ext uri="{FF2B5EF4-FFF2-40B4-BE49-F238E27FC236}">
                <a16:creationId xmlns:a16="http://schemas.microsoft.com/office/drawing/2014/main" id="{A7640B7C-727E-E6E3-6D87-E0B2C52C6E65}"/>
              </a:ext>
            </a:extLst>
          </p:cNvPr>
          <p:cNvSpPr txBox="1">
            <a:spLocks/>
          </p:cNvSpPr>
          <p:nvPr/>
        </p:nvSpPr>
        <p:spPr>
          <a:xfrm>
            <a:off x="7534935" y="4845716"/>
            <a:ext cx="3668119" cy="612988"/>
          </a:xfrm>
          <a:prstGeom prst="rect">
            <a:avLst/>
          </a:prstGeom>
        </p:spPr>
        <p:txBody>
          <a:bodyPr wrap="square" anchor="t" anchorCtr="0">
            <a:normAutofit fontScale="92500" lnSpcReduction="20000"/>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a:t>Dialog i plenum</a:t>
            </a:r>
          </a:p>
          <a:p>
            <a:pPr hangingPunct="1">
              <a:spcAft>
                <a:spcPts val="600"/>
              </a:spcAft>
            </a:pPr>
            <a:r>
              <a:rPr lang="da-DK" sz="1600"/>
              <a:t>(15 min.)</a:t>
            </a:r>
          </a:p>
        </p:txBody>
      </p:sp>
      <p:sp>
        <p:nvSpPr>
          <p:cNvPr id="39" name="Circle">
            <a:extLst>
              <a:ext uri="{FF2B5EF4-FFF2-40B4-BE49-F238E27FC236}">
                <a16:creationId xmlns:a16="http://schemas.microsoft.com/office/drawing/2014/main" id="{CFB566ED-7838-6E3F-AF0F-E8DAAC70C68F}"/>
              </a:ext>
            </a:extLst>
          </p:cNvPr>
          <p:cNvSpPr txBox="1">
            <a:spLocks/>
          </p:cNvSpPr>
          <p:nvPr/>
        </p:nvSpPr>
        <p:spPr>
          <a:xfrm>
            <a:off x="7089908" y="1390227"/>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Tree>
    <p:extLst>
      <p:ext uri="{BB962C8B-B14F-4D97-AF65-F5344CB8AC3E}">
        <p14:creationId xmlns:p14="http://schemas.microsoft.com/office/powerpoint/2010/main" val="30282113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CFDFB-CA6A-B3B9-38A1-4377572A12B4}"/>
            </a:ext>
          </a:extLst>
        </p:cNvPr>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310FAF7C-DBE3-EEC2-1AF5-FCD632454CB1}"/>
              </a:ext>
            </a:extLst>
          </p:cNvPr>
          <p:cNvSpPr>
            <a:spLocks noGrp="1"/>
          </p:cNvSpPr>
          <p:nvPr>
            <p:ph type="pic" idx="21"/>
          </p:nvPr>
        </p:nvSpPr>
        <p:spPr/>
        <p:txBody>
          <a:bodyPr/>
          <a:lstStyle/>
          <a:p>
            <a:endParaRPr lang="da-DK"/>
          </a:p>
        </p:txBody>
      </p:sp>
      <p:sp>
        <p:nvSpPr>
          <p:cNvPr id="10" name="Text Placeholder 9">
            <a:extLst>
              <a:ext uri="{FF2B5EF4-FFF2-40B4-BE49-F238E27FC236}">
                <a16:creationId xmlns:a16="http://schemas.microsoft.com/office/drawing/2014/main" id="{31471356-6655-BBFF-0B5B-EE464E94C1C2}"/>
              </a:ext>
            </a:extLst>
          </p:cNvPr>
          <p:cNvSpPr>
            <a:spLocks noGrp="1"/>
          </p:cNvSpPr>
          <p:nvPr>
            <p:ph type="body" sz="quarter" idx="29"/>
          </p:nvPr>
        </p:nvSpPr>
        <p:spPr>
          <a:xfrm>
            <a:off x="720208" y="5440218"/>
            <a:ext cx="4385987" cy="680690"/>
          </a:xfrm>
        </p:spPr>
        <p:txBody>
          <a:bodyPr/>
          <a:lstStyle/>
          <a:p>
            <a:endParaRPr lang="da-DK" noProof="0"/>
          </a:p>
        </p:txBody>
      </p:sp>
      <p:sp>
        <p:nvSpPr>
          <p:cNvPr id="3" name="Title 2">
            <a:extLst>
              <a:ext uri="{FF2B5EF4-FFF2-40B4-BE49-F238E27FC236}">
                <a16:creationId xmlns:a16="http://schemas.microsoft.com/office/drawing/2014/main" id="{FF263562-53C1-5802-BA50-9481A4032228}"/>
              </a:ext>
            </a:extLst>
          </p:cNvPr>
          <p:cNvSpPr>
            <a:spLocks noGrp="1"/>
          </p:cNvSpPr>
          <p:nvPr>
            <p:ph type="title"/>
          </p:nvPr>
        </p:nvSpPr>
        <p:spPr>
          <a:xfrm>
            <a:off x="714030" y="1027249"/>
            <a:ext cx="4398514" cy="1540460"/>
          </a:xfrm>
        </p:spPr>
        <p:txBody>
          <a:bodyPr/>
          <a:lstStyle/>
          <a:p>
            <a:r>
              <a:rPr lang="da-DK" sz="2400" noProof="0"/>
              <a:t>Oplæg ved kommunen</a:t>
            </a:r>
          </a:p>
        </p:txBody>
      </p:sp>
      <p:sp>
        <p:nvSpPr>
          <p:cNvPr id="11" name="Text Placeholder 10">
            <a:extLst>
              <a:ext uri="{FF2B5EF4-FFF2-40B4-BE49-F238E27FC236}">
                <a16:creationId xmlns:a16="http://schemas.microsoft.com/office/drawing/2014/main" id="{9F670631-F8F7-8F68-DFC5-740128634A92}"/>
              </a:ext>
            </a:extLst>
          </p:cNvPr>
          <p:cNvSpPr>
            <a:spLocks noGrp="1"/>
          </p:cNvSpPr>
          <p:nvPr>
            <p:ph type="body" sz="quarter" idx="30"/>
          </p:nvPr>
        </p:nvSpPr>
        <p:spPr/>
        <p:txBody>
          <a:bodyPr>
            <a:noAutofit/>
          </a:bodyPr>
          <a:lstStyle/>
          <a:p>
            <a:r>
              <a:rPr lang="da-DK" sz="1200" noProof="0"/>
              <a:t>Oplæg fra kommunen (</a:t>
            </a:r>
            <a:r>
              <a:rPr lang="da-DK" sz="1200"/>
              <a:t>10</a:t>
            </a:r>
            <a:r>
              <a:rPr lang="da-DK" sz="1200" noProof="0"/>
              <a:t> min.)</a:t>
            </a:r>
          </a:p>
        </p:txBody>
      </p:sp>
      <p:sp>
        <p:nvSpPr>
          <p:cNvPr id="8" name="Text Placeholder 4">
            <a:extLst>
              <a:ext uri="{FF2B5EF4-FFF2-40B4-BE49-F238E27FC236}">
                <a16:creationId xmlns:a16="http://schemas.microsoft.com/office/drawing/2014/main" id="{B7078EA6-926B-3892-DEE2-F523E74C1779}"/>
              </a:ext>
            </a:extLst>
          </p:cNvPr>
          <p:cNvSpPr>
            <a:spLocks noGrp="1"/>
          </p:cNvSpPr>
          <p:nvPr>
            <p:ph type="body" sz="quarter" idx="41"/>
          </p:nvPr>
        </p:nvSpPr>
        <p:spPr>
          <a:xfrm>
            <a:off x="714030" y="2567709"/>
            <a:ext cx="4385987" cy="2749021"/>
          </a:xfrm>
        </p:spPr>
        <p:txBody>
          <a:bodyPr>
            <a:normAutofit fontScale="92500" lnSpcReduction="20000"/>
          </a:bodyPr>
          <a:lstStyle/>
          <a:p>
            <a:r>
              <a:rPr lang="da-DK" sz="1600" noProof="0"/>
              <a:t>[</a:t>
            </a:r>
            <a:r>
              <a:rPr lang="da-DK" sz="1600" noProof="0" err="1"/>
              <a:t>KiAP´s</a:t>
            </a:r>
            <a:r>
              <a:rPr lang="da-DK" sz="1600" noProof="0"/>
              <a:t> bud på et oplæg fra kommunen]</a:t>
            </a:r>
          </a:p>
          <a:p>
            <a:pPr marL="285750" indent="-285750">
              <a:buFont typeface="Arial" panose="020B0604020202020204" pitchFamily="34" charset="0"/>
              <a:buChar char="•"/>
            </a:pPr>
            <a:r>
              <a:rPr lang="da-DK"/>
              <a:t>Henvisningsprocedure og hvad er vigtigt for kommunen, at dialogen/henvisningen indeholder? </a:t>
            </a:r>
          </a:p>
          <a:p>
            <a:pPr marL="285750" indent="-285750">
              <a:buFont typeface="Arial" panose="020B0604020202020204" pitchFamily="34" charset="0"/>
              <a:buChar char="•"/>
            </a:pPr>
            <a:r>
              <a:rPr lang="da-DK"/>
              <a:t>Brug af nye henvisningsstandarder for henvisning og afslutning af forløb (XREF22 og XDIS22)? </a:t>
            </a:r>
          </a:p>
          <a:p>
            <a:pPr marL="285750" indent="-285750">
              <a:buFont typeface="Arial" panose="020B0604020202020204" pitchFamily="34" charset="0"/>
              <a:buChar char="•"/>
            </a:pPr>
            <a:r>
              <a:rPr lang="da-DK"/>
              <a:t>Afslutningsnotatet – hvordan fungerer det?</a:t>
            </a:r>
          </a:p>
          <a:p>
            <a:pPr marL="285750" indent="-285750">
              <a:buFont typeface="Arial" panose="020B0604020202020204" pitchFamily="34" charset="0"/>
              <a:buChar char="•"/>
            </a:pPr>
            <a:r>
              <a:rPr lang="da-DK"/>
              <a:t>Evt. træk data for brug af de nye standarder og benyt de to næste slide til at fortælle om, hvordan de bruges. </a:t>
            </a:r>
          </a:p>
        </p:txBody>
      </p:sp>
      <p:pic>
        <p:nvPicPr>
          <p:cNvPr id="9" name="Graphic 1" descr="Schoolhouse with solid fill">
            <a:extLst>
              <a:ext uri="{FF2B5EF4-FFF2-40B4-BE49-F238E27FC236}">
                <a16:creationId xmlns:a16="http://schemas.microsoft.com/office/drawing/2014/main" id="{FAAB03D3-F2C5-CFB9-05D7-B288E800579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Tree>
    <p:extLst>
      <p:ext uri="{BB962C8B-B14F-4D97-AF65-F5344CB8AC3E}">
        <p14:creationId xmlns:p14="http://schemas.microsoft.com/office/powerpoint/2010/main" val="34178138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FB30759-6AC4-8EC3-660C-6C753B9008D9}"/>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a:t>Parterne er enige om, at praktiserende læger, så vidt muligt anvender </a:t>
            </a:r>
            <a:r>
              <a:rPr lang="da-DK" err="1"/>
              <a:t>MedComstandard</a:t>
            </a:r>
            <a:r>
              <a:rPr lang="da-DK"/>
              <a:t> for henvisning til den kommunale akutfunktion, ligesom kommunerne udarbejder afslutningsnotat til lægen. </a:t>
            </a:r>
          </a:p>
          <a:p>
            <a:pPr marL="285750" indent="-285750">
              <a:buClr>
                <a:srgbClr val="246260"/>
              </a:buClr>
              <a:buSzPct val="100000"/>
              <a:buFont typeface="Arial" panose="020B0604020202020204" pitchFamily="34" charset="0"/>
              <a:buChar char="•"/>
            </a:pPr>
            <a:r>
              <a:rPr lang="da-DK"/>
              <a:t>I de tilfælde hvor der er brug for en hurtig indledende sygeplejefaglig vurdering for at sikre den rette lægefaglige indsats, herunder om patienten skal tilknyttes akutfunktionen, er det nok at bruge en almindelig korrespondancemeddelelse.</a:t>
            </a:r>
          </a:p>
          <a:p>
            <a:pPr marL="285750" indent="-285750">
              <a:buClr>
                <a:srgbClr val="246260"/>
              </a:buClr>
              <a:buSzPct val="100000"/>
              <a:buFont typeface="Arial" panose="020B0604020202020204" pitchFamily="34" charset="0"/>
              <a:buChar char="•"/>
            </a:pPr>
            <a:r>
              <a:rPr lang="da-DK"/>
              <a:t>Ydelsen 0124 gives uanset hvilket medie, der anvendes (telefon, elektronisk, video). </a:t>
            </a:r>
          </a:p>
          <a:p>
            <a:pPr marL="285750" indent="-285750">
              <a:buClr>
                <a:srgbClr val="246260"/>
              </a:buClr>
              <a:buSzPct val="100000"/>
              <a:buFont typeface="Arial" panose="020B0604020202020204" pitchFamily="34" charset="0"/>
              <a:buChar char="•"/>
            </a:pPr>
            <a:r>
              <a:rPr lang="da-DK"/>
              <a:t>Praktiserende læge har kun behandlingsansvaret (i dagstid), såfremt de selv har foretaget henvisningen. </a:t>
            </a:r>
          </a:p>
        </p:txBody>
      </p:sp>
      <p:sp>
        <p:nvSpPr>
          <p:cNvPr id="3" name="Titel 2">
            <a:extLst>
              <a:ext uri="{FF2B5EF4-FFF2-40B4-BE49-F238E27FC236}">
                <a16:creationId xmlns:a16="http://schemas.microsoft.com/office/drawing/2014/main" id="{4B66A700-5484-CF0A-C50B-962C1B1CC5EA}"/>
              </a:ext>
            </a:extLst>
          </p:cNvPr>
          <p:cNvSpPr>
            <a:spLocks noGrp="1"/>
          </p:cNvSpPr>
          <p:nvPr>
            <p:ph type="title"/>
          </p:nvPr>
        </p:nvSpPr>
        <p:spPr/>
        <p:txBody>
          <a:bodyPr/>
          <a:lstStyle/>
          <a:p>
            <a:r>
              <a:rPr lang="da-DK"/>
              <a:t>Om henvisninger i OK-22</a:t>
            </a:r>
          </a:p>
        </p:txBody>
      </p:sp>
      <p:sp>
        <p:nvSpPr>
          <p:cNvPr id="4" name="Pladsholder til tekst 3">
            <a:extLst>
              <a:ext uri="{FF2B5EF4-FFF2-40B4-BE49-F238E27FC236}">
                <a16:creationId xmlns:a16="http://schemas.microsoft.com/office/drawing/2014/main" id="{90FD23D7-FA70-2E7E-1D12-73938A8318F2}"/>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F6BDE13A-24D0-FD57-D208-98BDBCC55EBA}"/>
              </a:ext>
            </a:extLst>
          </p:cNvPr>
          <p:cNvSpPr>
            <a:spLocks noGrp="1"/>
          </p:cNvSpPr>
          <p:nvPr>
            <p:ph type="body" sz="quarter" idx="40"/>
          </p:nvPr>
        </p:nvSpPr>
        <p:spPr/>
        <p:txBody>
          <a:bodyPr/>
          <a:lstStyle/>
          <a:p>
            <a:r>
              <a:rPr lang="da-DK"/>
              <a:t>Henvisningsprocedurer</a:t>
            </a:r>
          </a:p>
        </p:txBody>
      </p:sp>
    </p:spTree>
    <p:extLst>
      <p:ext uri="{BB962C8B-B14F-4D97-AF65-F5344CB8AC3E}">
        <p14:creationId xmlns:p14="http://schemas.microsoft.com/office/powerpoint/2010/main" val="8984336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9C0B323-2F50-E3E7-AA9B-D7C844E18472}"/>
              </a:ext>
            </a:extLst>
          </p:cNvPr>
          <p:cNvSpPr>
            <a:spLocks noGrp="1"/>
          </p:cNvSpPr>
          <p:nvPr>
            <p:ph type="body" sz="quarter" idx="40"/>
          </p:nvPr>
        </p:nvSpPr>
        <p:spPr/>
        <p:txBody>
          <a:bodyPr/>
          <a:lstStyle/>
          <a:p>
            <a:r>
              <a:rPr lang="da-DK"/>
              <a:t>Henvisningsprocedurer</a:t>
            </a:r>
          </a:p>
        </p:txBody>
      </p:sp>
      <p:sp>
        <p:nvSpPr>
          <p:cNvPr id="3" name="Titel 2">
            <a:extLst>
              <a:ext uri="{FF2B5EF4-FFF2-40B4-BE49-F238E27FC236}">
                <a16:creationId xmlns:a16="http://schemas.microsoft.com/office/drawing/2014/main" id="{50E2C7E3-E096-0A6B-7668-97EC403AE7BF}"/>
              </a:ext>
            </a:extLst>
          </p:cNvPr>
          <p:cNvSpPr>
            <a:spLocks noGrp="1"/>
          </p:cNvSpPr>
          <p:nvPr>
            <p:ph type="title"/>
          </p:nvPr>
        </p:nvSpPr>
        <p:spPr/>
        <p:txBody>
          <a:bodyPr/>
          <a:lstStyle/>
          <a:p>
            <a:r>
              <a:rPr lang="da-DK"/>
              <a:t>Viden op henvisninger</a:t>
            </a:r>
          </a:p>
        </p:txBody>
      </p:sp>
      <p:sp>
        <p:nvSpPr>
          <p:cNvPr id="4" name="Pladsholder til tekst 3">
            <a:extLst>
              <a:ext uri="{FF2B5EF4-FFF2-40B4-BE49-F238E27FC236}">
                <a16:creationId xmlns:a16="http://schemas.microsoft.com/office/drawing/2014/main" id="{1080711C-1B78-225F-59B3-FB2B611FB3AF}"/>
              </a:ext>
            </a:extLst>
          </p:cNvPr>
          <p:cNvSpPr>
            <a:spLocks noGrp="1"/>
          </p:cNvSpPr>
          <p:nvPr>
            <p:ph type="body" sz="quarter" idx="37"/>
          </p:nvPr>
        </p:nvSpPr>
        <p:spPr>
          <a:xfrm>
            <a:off x="893731" y="2329541"/>
            <a:ext cx="3174957" cy="830997"/>
          </a:xfrm>
        </p:spPr>
        <p:txBody>
          <a:bodyPr/>
          <a:lstStyle/>
          <a:p>
            <a:r>
              <a:rPr lang="da-DK" sz="2400"/>
              <a:t>Henvisningsstandarder fra </a:t>
            </a:r>
            <a:r>
              <a:rPr lang="da-DK" sz="2400" err="1"/>
              <a:t>MedCom</a:t>
            </a:r>
            <a:endParaRPr lang="da-DK" sz="2400"/>
          </a:p>
        </p:txBody>
      </p:sp>
      <p:sp>
        <p:nvSpPr>
          <p:cNvPr id="5" name="Pladsholder til tekst 4">
            <a:extLst>
              <a:ext uri="{FF2B5EF4-FFF2-40B4-BE49-F238E27FC236}">
                <a16:creationId xmlns:a16="http://schemas.microsoft.com/office/drawing/2014/main" id="{BDF263EF-1417-B05D-1AF6-0514FE090DEB}"/>
              </a:ext>
            </a:extLst>
          </p:cNvPr>
          <p:cNvSpPr>
            <a:spLocks noGrp="1"/>
          </p:cNvSpPr>
          <p:nvPr>
            <p:ph type="body" sz="quarter" idx="38"/>
          </p:nvPr>
        </p:nvSpPr>
        <p:spPr>
          <a:xfrm>
            <a:off x="892937" y="3160537"/>
            <a:ext cx="3175480" cy="2804169"/>
          </a:xfrm>
        </p:spPr>
        <p:txBody>
          <a:bodyPr>
            <a:normAutofit fontScale="85000" lnSpcReduction="10000"/>
          </a:bodyPr>
          <a:lstStyle/>
          <a:p>
            <a:pPr marL="285750" indent="-285750">
              <a:buFont typeface="Arial" panose="020B0604020202020204" pitchFamily="34" charset="0"/>
              <a:buChar char="•"/>
            </a:pPr>
            <a:r>
              <a:rPr lang="da-DK"/>
              <a:t>”Den gode henvisning til kommunens akutfunktion” (XREF22) (findes i henvisningsmodulet)</a:t>
            </a:r>
          </a:p>
          <a:p>
            <a:pPr marL="285750" indent="-285750">
              <a:buFont typeface="Arial" panose="020B0604020202020204" pitchFamily="34" charset="0"/>
              <a:buChar char="•"/>
            </a:pPr>
            <a:r>
              <a:rPr lang="da-DK"/>
              <a:t>”Det gode afslutningsnotat fra kommunens akutfunktion” (XDIS22).</a:t>
            </a:r>
          </a:p>
          <a:p>
            <a:pPr marL="285750" indent="-285750">
              <a:buFont typeface="Arial" panose="020B0604020202020204" pitchFamily="34" charset="0"/>
              <a:buChar char="•"/>
            </a:pPr>
            <a:r>
              <a:rPr lang="da-DK"/>
              <a:t>Findes i lægens journalsystemet som ”dynamisk henvisning”/”kommunehenvisninger”/”kommunepakke”. </a:t>
            </a:r>
          </a:p>
        </p:txBody>
      </p:sp>
      <p:sp>
        <p:nvSpPr>
          <p:cNvPr id="6" name="Pladsholder til tekst 5">
            <a:extLst>
              <a:ext uri="{FF2B5EF4-FFF2-40B4-BE49-F238E27FC236}">
                <a16:creationId xmlns:a16="http://schemas.microsoft.com/office/drawing/2014/main" id="{2A75CFED-777C-A0B6-2BE5-1DAC3425D943}"/>
              </a:ext>
            </a:extLst>
          </p:cNvPr>
          <p:cNvSpPr>
            <a:spLocks noGrp="1"/>
          </p:cNvSpPr>
          <p:nvPr>
            <p:ph type="body" sz="quarter" idx="41"/>
          </p:nvPr>
        </p:nvSpPr>
        <p:spPr/>
        <p:txBody>
          <a:bodyPr/>
          <a:lstStyle/>
          <a:p>
            <a:r>
              <a:rPr lang="da-DK"/>
              <a:t>Ved brug af læge</a:t>
            </a:r>
          </a:p>
        </p:txBody>
      </p:sp>
      <p:sp>
        <p:nvSpPr>
          <p:cNvPr id="7" name="Pladsholder til tekst 6">
            <a:extLst>
              <a:ext uri="{FF2B5EF4-FFF2-40B4-BE49-F238E27FC236}">
                <a16:creationId xmlns:a16="http://schemas.microsoft.com/office/drawing/2014/main" id="{AAD5F5F1-1B10-C5D3-64C0-BFF905271F5A}"/>
              </a:ext>
            </a:extLst>
          </p:cNvPr>
          <p:cNvSpPr>
            <a:spLocks noGrp="1"/>
          </p:cNvSpPr>
          <p:nvPr>
            <p:ph type="body" sz="quarter" idx="42"/>
          </p:nvPr>
        </p:nvSpPr>
        <p:spPr>
          <a:xfrm>
            <a:off x="4523342" y="3160536"/>
            <a:ext cx="3175480" cy="2804170"/>
          </a:xfrm>
        </p:spPr>
        <p:txBody>
          <a:bodyPr>
            <a:normAutofit fontScale="92500" lnSpcReduction="10000"/>
          </a:bodyPr>
          <a:lstStyle/>
          <a:p>
            <a:pPr marL="285750" indent="-285750">
              <a:buFont typeface="Arial" panose="020B0604020202020204" pitchFamily="34" charset="0"/>
              <a:buChar char="•"/>
            </a:pPr>
            <a:r>
              <a:rPr lang="da-DK"/>
              <a:t>Leveret lokationsnummeret til borgerens kommune</a:t>
            </a:r>
          </a:p>
          <a:p>
            <a:pPr marL="285750" indent="-285750">
              <a:buFont typeface="Arial" panose="020B0604020202020204" pitchFamily="34" charset="0"/>
              <a:buChar char="•"/>
            </a:pPr>
            <a:r>
              <a:rPr lang="da-DK"/>
              <a:t>Overskrifter guider til udfyldelse.</a:t>
            </a:r>
          </a:p>
          <a:p>
            <a:pPr marL="285750" indent="-285750">
              <a:buFont typeface="Arial" panose="020B0604020202020204" pitchFamily="34" charset="0"/>
              <a:buChar char="•"/>
            </a:pPr>
            <a:r>
              <a:rPr lang="da-DK"/>
              <a:t>Et link til akutfunktionerne på sundhed.dk.</a:t>
            </a:r>
          </a:p>
          <a:p>
            <a:pPr marL="285750" indent="-285750">
              <a:buFont typeface="Arial" panose="020B0604020202020204" pitchFamily="34" charset="0"/>
              <a:buChar char="•"/>
            </a:pPr>
            <a:r>
              <a:rPr lang="da-DK"/>
              <a:t>Det betyder, at du ikke skal udfylde irrelevante felter og dermed sparer tid.</a:t>
            </a:r>
          </a:p>
          <a:p>
            <a:pPr marL="285750" indent="-285750">
              <a:buFont typeface="Arial" panose="020B0604020202020204" pitchFamily="34" charset="0"/>
              <a:buChar char="•"/>
            </a:pPr>
            <a:endParaRPr lang="da-DK"/>
          </a:p>
        </p:txBody>
      </p:sp>
      <p:sp>
        <p:nvSpPr>
          <p:cNvPr id="8" name="Pladsholder til tekst 7">
            <a:extLst>
              <a:ext uri="{FF2B5EF4-FFF2-40B4-BE49-F238E27FC236}">
                <a16:creationId xmlns:a16="http://schemas.microsoft.com/office/drawing/2014/main" id="{18C265DF-90E9-BCA5-120A-E3BC4A6584BB}"/>
              </a:ext>
            </a:extLst>
          </p:cNvPr>
          <p:cNvSpPr>
            <a:spLocks noGrp="1"/>
          </p:cNvSpPr>
          <p:nvPr>
            <p:ph type="body" sz="quarter" idx="43"/>
          </p:nvPr>
        </p:nvSpPr>
        <p:spPr>
          <a:xfrm>
            <a:off x="8154542" y="2329540"/>
            <a:ext cx="3174957" cy="954107"/>
          </a:xfrm>
        </p:spPr>
        <p:txBody>
          <a:bodyPr/>
          <a:lstStyle/>
          <a:p>
            <a:r>
              <a:rPr lang="da-DK"/>
              <a:t>Ved brug af kommunen</a:t>
            </a:r>
          </a:p>
        </p:txBody>
      </p:sp>
      <p:sp>
        <p:nvSpPr>
          <p:cNvPr id="9" name="Pladsholder til tekst 8">
            <a:extLst>
              <a:ext uri="{FF2B5EF4-FFF2-40B4-BE49-F238E27FC236}">
                <a16:creationId xmlns:a16="http://schemas.microsoft.com/office/drawing/2014/main" id="{1CC6F2D7-A453-7598-D983-4814A2FD53F0}"/>
              </a:ext>
            </a:extLst>
          </p:cNvPr>
          <p:cNvSpPr>
            <a:spLocks noGrp="1"/>
          </p:cNvSpPr>
          <p:nvPr>
            <p:ph type="body" sz="quarter" idx="44"/>
          </p:nvPr>
        </p:nvSpPr>
        <p:spPr>
          <a:xfrm>
            <a:off x="8153748" y="3160536"/>
            <a:ext cx="3175480" cy="2804169"/>
          </a:xfrm>
        </p:spPr>
        <p:txBody>
          <a:bodyPr/>
          <a:lstStyle/>
          <a:p>
            <a:pPr marL="285750" indent="-285750">
              <a:buFont typeface="Arial" panose="020B0604020202020204" pitchFamily="34" charset="0"/>
              <a:buChar char="•"/>
            </a:pPr>
            <a:r>
              <a:rPr lang="da-DK"/>
              <a:t>Henvisningen leveret det rigtige sted.</a:t>
            </a:r>
          </a:p>
          <a:p>
            <a:pPr marL="285750" indent="-285750">
              <a:buFont typeface="Arial" panose="020B0604020202020204" pitchFamily="34" charset="0"/>
              <a:buChar char="•"/>
            </a:pPr>
            <a:r>
              <a:rPr lang="da-DK"/>
              <a:t>Ensartede og relevante oplysninger omkring borgeren fra almen praksis</a:t>
            </a:r>
          </a:p>
        </p:txBody>
      </p:sp>
    </p:spTree>
    <p:extLst>
      <p:ext uri="{BB962C8B-B14F-4D97-AF65-F5344CB8AC3E}">
        <p14:creationId xmlns:p14="http://schemas.microsoft.com/office/powerpoint/2010/main" val="33790649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6EE764A-4533-BEEE-5848-64102EC675CB}"/>
              </a:ext>
            </a:extLst>
          </p:cNvPr>
          <p:cNvSpPr>
            <a:spLocks noGrp="1"/>
          </p:cNvSpPr>
          <p:nvPr>
            <p:ph type="title"/>
          </p:nvPr>
        </p:nvSpPr>
        <p:spPr/>
        <p:txBody>
          <a:bodyPr/>
          <a:lstStyle/>
          <a:p>
            <a:r>
              <a:rPr lang="da-DK"/>
              <a:t>Henvisning til akutfunktionen</a:t>
            </a:r>
          </a:p>
        </p:txBody>
      </p:sp>
      <p:sp>
        <p:nvSpPr>
          <p:cNvPr id="4" name="Pladsholder til tekst 3">
            <a:extLst>
              <a:ext uri="{FF2B5EF4-FFF2-40B4-BE49-F238E27FC236}">
                <a16:creationId xmlns:a16="http://schemas.microsoft.com/office/drawing/2014/main" id="{1BB45495-2DAD-3863-875F-8701D913EF43}"/>
              </a:ext>
            </a:extLst>
          </p:cNvPr>
          <p:cNvSpPr>
            <a:spLocks noGrp="1"/>
          </p:cNvSpPr>
          <p:nvPr>
            <p:ph type="body" sz="quarter" idx="38"/>
          </p:nvPr>
        </p:nvSpPr>
        <p:spPr/>
        <p:txBody>
          <a:bodyPr>
            <a:normAutofit lnSpcReduction="10000"/>
          </a:bodyPr>
          <a:lstStyle/>
          <a:p>
            <a:r>
              <a:rPr lang="da-DK"/>
              <a:t>Henvisningsprocedurer</a:t>
            </a:r>
          </a:p>
        </p:txBody>
      </p:sp>
      <p:pic>
        <p:nvPicPr>
          <p:cNvPr id="5" name="Pladsholder til indhold 13" descr="Et billede, der indeholder bord&#10;&#10;Automatisk genereret beskrivelse">
            <a:extLst>
              <a:ext uri="{FF2B5EF4-FFF2-40B4-BE49-F238E27FC236}">
                <a16:creationId xmlns:a16="http://schemas.microsoft.com/office/drawing/2014/main" id="{FE1F579B-4B66-009E-0640-89BD37D2E8DA}"/>
              </a:ext>
            </a:extLst>
          </p:cNvPr>
          <p:cNvPicPr>
            <a:picLocks noChangeAspect="1"/>
          </p:cNvPicPr>
          <p:nvPr/>
        </p:nvPicPr>
        <p:blipFill>
          <a:blip r:embed="rId3"/>
          <a:srcRect l="7009" t="11469" r="2341" b="1353"/>
          <a:stretch>
            <a:fillRect/>
          </a:stretch>
        </p:blipFill>
        <p:spPr>
          <a:xfrm>
            <a:off x="1272067" y="1968945"/>
            <a:ext cx="4319862" cy="4225332"/>
          </a:xfrm>
          <a:prstGeom prst="rect">
            <a:avLst/>
          </a:prstGeom>
        </p:spPr>
      </p:pic>
      <p:pic>
        <p:nvPicPr>
          <p:cNvPr id="6" name="Billede 5" descr="Et billede, der indeholder tekst&#10;&#10;Automatisk genereret beskrivelse">
            <a:extLst>
              <a:ext uri="{FF2B5EF4-FFF2-40B4-BE49-F238E27FC236}">
                <a16:creationId xmlns:a16="http://schemas.microsoft.com/office/drawing/2014/main" id="{12F14769-643D-4676-9298-54A476AE57B7}"/>
              </a:ext>
            </a:extLst>
          </p:cNvPr>
          <p:cNvPicPr>
            <a:picLocks noChangeAspect="1"/>
          </p:cNvPicPr>
          <p:nvPr/>
        </p:nvPicPr>
        <p:blipFill>
          <a:blip r:embed="rId4"/>
          <a:srcRect l="1139" r="2243" b="5045"/>
          <a:stretch>
            <a:fillRect/>
          </a:stretch>
        </p:blipFill>
        <p:spPr>
          <a:xfrm>
            <a:off x="6427787" y="2469223"/>
            <a:ext cx="4883047" cy="3725054"/>
          </a:xfrm>
          <a:prstGeom prst="rect">
            <a:avLst/>
          </a:prstGeom>
        </p:spPr>
      </p:pic>
    </p:spTree>
    <p:extLst>
      <p:ext uri="{BB962C8B-B14F-4D97-AF65-F5344CB8AC3E}">
        <p14:creationId xmlns:p14="http://schemas.microsoft.com/office/powerpoint/2010/main" val="4034848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19F5F96-3224-6B2D-ADED-DF34683F68A3}"/>
              </a:ext>
            </a:extLst>
          </p:cNvPr>
          <p:cNvSpPr>
            <a:spLocks noGrp="1"/>
          </p:cNvSpPr>
          <p:nvPr>
            <p:ph type="body" sz="quarter" idx="40"/>
          </p:nvPr>
        </p:nvSpPr>
        <p:spPr/>
        <p:txBody>
          <a:bodyPr>
            <a:normAutofit/>
          </a:bodyPr>
          <a:lstStyle/>
          <a:p>
            <a:r>
              <a:rPr lang="da-DK"/>
              <a:t>Almen praksis´ samarbejde med kommunale akutfunktioner</a:t>
            </a:r>
          </a:p>
        </p:txBody>
      </p:sp>
      <p:sp>
        <p:nvSpPr>
          <p:cNvPr id="3" name="Titel 2">
            <a:extLst>
              <a:ext uri="{FF2B5EF4-FFF2-40B4-BE49-F238E27FC236}">
                <a16:creationId xmlns:a16="http://schemas.microsoft.com/office/drawing/2014/main" id="{14C7751F-21CB-DEA8-D2EE-53F6FA066CCA}"/>
              </a:ext>
            </a:extLst>
          </p:cNvPr>
          <p:cNvSpPr>
            <a:spLocks noGrp="1"/>
          </p:cNvSpPr>
          <p:nvPr>
            <p:ph type="title"/>
          </p:nvPr>
        </p:nvSpPr>
        <p:spPr/>
        <p:txBody>
          <a:bodyPr/>
          <a:lstStyle/>
          <a:p>
            <a:r>
              <a:rPr lang="da-DK"/>
              <a:t>Materiale</a:t>
            </a:r>
          </a:p>
        </p:txBody>
      </p:sp>
      <p:sp>
        <p:nvSpPr>
          <p:cNvPr id="4" name="Pladsholder til tekst 3">
            <a:extLst>
              <a:ext uri="{FF2B5EF4-FFF2-40B4-BE49-F238E27FC236}">
                <a16:creationId xmlns:a16="http://schemas.microsoft.com/office/drawing/2014/main" id="{1A09BA47-3E00-45DE-EC11-BAB2297E2250}"/>
              </a:ext>
            </a:extLst>
          </p:cNvPr>
          <p:cNvSpPr>
            <a:spLocks noGrp="1"/>
          </p:cNvSpPr>
          <p:nvPr>
            <p:ph type="body" sz="quarter" idx="37"/>
          </p:nvPr>
        </p:nvSpPr>
        <p:spPr>
          <a:xfrm>
            <a:off x="893731" y="2329541"/>
            <a:ext cx="3174957" cy="954107"/>
          </a:xfrm>
        </p:spPr>
        <p:txBody>
          <a:bodyPr/>
          <a:lstStyle/>
          <a:p>
            <a:r>
              <a:rPr lang="da-DK"/>
              <a:t>Du har inden mødet</a:t>
            </a:r>
          </a:p>
        </p:txBody>
      </p:sp>
      <p:sp>
        <p:nvSpPr>
          <p:cNvPr id="5" name="Pladsholder til tekst 4">
            <a:extLst>
              <a:ext uri="{FF2B5EF4-FFF2-40B4-BE49-F238E27FC236}">
                <a16:creationId xmlns:a16="http://schemas.microsoft.com/office/drawing/2014/main" id="{B1632549-F854-4BDF-358B-6CB2B2307AAC}"/>
              </a:ext>
            </a:extLst>
          </p:cNvPr>
          <p:cNvSpPr>
            <a:spLocks noGrp="1"/>
          </p:cNvSpPr>
          <p:nvPr>
            <p:ph type="body" sz="quarter" idx="38"/>
          </p:nvPr>
        </p:nvSpPr>
        <p:spPr>
          <a:xfrm>
            <a:off x="892937" y="3283647"/>
            <a:ext cx="3175480" cy="2681060"/>
          </a:xfrm>
        </p:spPr>
        <p:txBody>
          <a:bodyPr/>
          <a:lstStyle/>
          <a:p>
            <a:r>
              <a:rPr lang="da-DK"/>
              <a:t>Besvaret et spørgeskema og hørt en podcast om emnet akutfunktioner fra </a:t>
            </a:r>
            <a:r>
              <a:rPr lang="da-DK" err="1"/>
              <a:t>KiAP</a:t>
            </a:r>
            <a:endParaRPr lang="da-DK"/>
          </a:p>
        </p:txBody>
      </p:sp>
      <p:sp>
        <p:nvSpPr>
          <p:cNvPr id="6" name="Pladsholder til tekst 5">
            <a:extLst>
              <a:ext uri="{FF2B5EF4-FFF2-40B4-BE49-F238E27FC236}">
                <a16:creationId xmlns:a16="http://schemas.microsoft.com/office/drawing/2014/main" id="{55E4A388-AB1C-CE4B-8BF1-534A61A1DA06}"/>
              </a:ext>
            </a:extLst>
          </p:cNvPr>
          <p:cNvSpPr>
            <a:spLocks noGrp="1"/>
          </p:cNvSpPr>
          <p:nvPr>
            <p:ph type="body" sz="quarter" idx="41"/>
          </p:nvPr>
        </p:nvSpPr>
        <p:spPr/>
        <p:txBody>
          <a:bodyPr/>
          <a:lstStyle/>
          <a:p>
            <a:r>
              <a:rPr lang="da-DK"/>
              <a:t>Du vil på mødet</a:t>
            </a:r>
          </a:p>
        </p:txBody>
      </p:sp>
      <p:sp>
        <p:nvSpPr>
          <p:cNvPr id="7" name="Pladsholder til tekst 6">
            <a:extLst>
              <a:ext uri="{FF2B5EF4-FFF2-40B4-BE49-F238E27FC236}">
                <a16:creationId xmlns:a16="http://schemas.microsoft.com/office/drawing/2014/main" id="{AE628296-046C-87C4-DA8D-9765886430DD}"/>
              </a:ext>
            </a:extLst>
          </p:cNvPr>
          <p:cNvSpPr>
            <a:spLocks noGrp="1"/>
          </p:cNvSpPr>
          <p:nvPr>
            <p:ph type="body" sz="quarter" idx="42"/>
          </p:nvPr>
        </p:nvSpPr>
        <p:spPr>
          <a:xfrm>
            <a:off x="4523342" y="3283646"/>
            <a:ext cx="3175480" cy="2681060"/>
          </a:xfrm>
        </p:spPr>
        <p:txBody>
          <a:bodyPr/>
          <a:lstStyle/>
          <a:p>
            <a:r>
              <a:rPr lang="da-DK"/>
              <a:t>Vist klyngens resultater af spørgeskemaundersøgelsen samt vist ydelsesdata på praksisniveau</a:t>
            </a:r>
          </a:p>
        </p:txBody>
      </p:sp>
      <p:sp>
        <p:nvSpPr>
          <p:cNvPr id="8" name="Pladsholder til tekst 7">
            <a:extLst>
              <a:ext uri="{FF2B5EF4-FFF2-40B4-BE49-F238E27FC236}">
                <a16:creationId xmlns:a16="http://schemas.microsoft.com/office/drawing/2014/main" id="{53B8E1B8-5F40-2099-A874-5AA88A739DE2}"/>
              </a:ext>
            </a:extLst>
          </p:cNvPr>
          <p:cNvSpPr>
            <a:spLocks noGrp="1"/>
          </p:cNvSpPr>
          <p:nvPr>
            <p:ph type="body" sz="quarter" idx="43"/>
          </p:nvPr>
        </p:nvSpPr>
        <p:spPr>
          <a:xfrm>
            <a:off x="8154542" y="2329540"/>
            <a:ext cx="3174957" cy="954107"/>
          </a:xfrm>
        </p:spPr>
        <p:txBody>
          <a:bodyPr/>
          <a:lstStyle/>
          <a:p>
            <a:r>
              <a:rPr lang="da-DK"/>
              <a:t>Vi skal til slut på mødet</a:t>
            </a:r>
          </a:p>
        </p:txBody>
      </p:sp>
      <p:sp>
        <p:nvSpPr>
          <p:cNvPr id="9" name="Pladsholder til tekst 8">
            <a:extLst>
              <a:ext uri="{FF2B5EF4-FFF2-40B4-BE49-F238E27FC236}">
                <a16:creationId xmlns:a16="http://schemas.microsoft.com/office/drawing/2014/main" id="{3DAC74A1-9355-76EB-1AF1-5C82A5269AA0}"/>
              </a:ext>
            </a:extLst>
          </p:cNvPr>
          <p:cNvSpPr>
            <a:spLocks noGrp="1"/>
          </p:cNvSpPr>
          <p:nvPr>
            <p:ph type="body" sz="quarter" idx="44"/>
          </p:nvPr>
        </p:nvSpPr>
        <p:spPr>
          <a:xfrm>
            <a:off x="8153748" y="3429000"/>
            <a:ext cx="3175480" cy="2535706"/>
          </a:xfrm>
        </p:spPr>
        <p:txBody>
          <a:bodyPr/>
          <a:lstStyle/>
          <a:p>
            <a:r>
              <a:rPr lang="da-DK"/>
              <a:t>Vurdere og beslutte om der skal ske ændringer i samarbejdet, samt aftale hvordan vi kan følge op</a:t>
            </a:r>
          </a:p>
        </p:txBody>
      </p:sp>
    </p:spTree>
    <p:extLst>
      <p:ext uri="{BB962C8B-B14F-4D97-AF65-F5344CB8AC3E}">
        <p14:creationId xmlns:p14="http://schemas.microsoft.com/office/powerpoint/2010/main" val="31474100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1A8D1-D34F-5769-8EE2-6AD30DCE0466}"/>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BBF994E-59F3-FC20-3562-012C6661E66F}"/>
              </a:ext>
            </a:extLst>
          </p:cNvPr>
          <p:cNvSpPr>
            <a:spLocks noGrp="1"/>
          </p:cNvSpPr>
          <p:nvPr>
            <p:ph type="body" sz="quarter" idx="38"/>
          </p:nvPr>
        </p:nvSpPr>
        <p:spPr/>
        <p:txBody>
          <a:bodyPr>
            <a:normAutofit/>
          </a:bodyPr>
          <a:lstStyle/>
          <a:p>
            <a:pPr marL="285750" indent="-285750">
              <a:buFont typeface="Arial" panose="020B0604020202020204" pitchFamily="34" charset="0"/>
              <a:buChar char="•"/>
            </a:pPr>
            <a:r>
              <a:rPr lang="da-DK"/>
              <a:t>Hvordan henviser du til kommunens akutfunktion?</a:t>
            </a:r>
          </a:p>
          <a:p>
            <a:pPr marL="285750" indent="-285750">
              <a:buFont typeface="Arial" panose="020B0604020202020204" pitchFamily="34" charset="0"/>
              <a:buChar char="•"/>
            </a:pPr>
            <a:r>
              <a:rPr lang="da-DK"/>
              <a:t>Hvordan fungerer dialogen med akutfunktioner om igangværende forløb?</a:t>
            </a:r>
          </a:p>
          <a:p>
            <a:pPr marL="285750" indent="-285750">
              <a:buFont typeface="Arial" panose="020B0604020202020204" pitchFamily="34" charset="0"/>
              <a:buChar char="•"/>
            </a:pPr>
            <a:r>
              <a:rPr lang="da-DK"/>
              <a:t>Oplever du, at der mangler tilbagemelding fra kommunen om patienter, der er henvist til akutfunktionen?</a:t>
            </a:r>
          </a:p>
          <a:p>
            <a:pPr marL="285750" indent="-285750">
              <a:buFont typeface="Arial" panose="020B0604020202020204" pitchFamily="34" charset="0"/>
              <a:buChar char="•"/>
            </a:pPr>
            <a:endParaRPr lang="da-DK"/>
          </a:p>
        </p:txBody>
      </p:sp>
      <p:sp>
        <p:nvSpPr>
          <p:cNvPr id="3" name="Titel 2">
            <a:extLst>
              <a:ext uri="{FF2B5EF4-FFF2-40B4-BE49-F238E27FC236}">
                <a16:creationId xmlns:a16="http://schemas.microsoft.com/office/drawing/2014/main" id="{BC9D4F4F-4CCB-82A3-82EF-9E3FB5F960E4}"/>
              </a:ext>
            </a:extLst>
          </p:cNvPr>
          <p:cNvSpPr>
            <a:spLocks noGrp="1"/>
          </p:cNvSpPr>
          <p:nvPr>
            <p:ph type="title"/>
          </p:nvPr>
        </p:nvSpPr>
        <p:spPr/>
        <p:txBody>
          <a:bodyPr/>
          <a:lstStyle/>
          <a:p>
            <a:r>
              <a:rPr lang="da-DK"/>
              <a:t>Spørgeskemaundersøgelse</a:t>
            </a:r>
          </a:p>
        </p:txBody>
      </p:sp>
      <p:sp>
        <p:nvSpPr>
          <p:cNvPr id="4" name="Pladsholder til tekst 3">
            <a:extLst>
              <a:ext uri="{FF2B5EF4-FFF2-40B4-BE49-F238E27FC236}">
                <a16:creationId xmlns:a16="http://schemas.microsoft.com/office/drawing/2014/main" id="{A7DA2C38-0411-1B94-CE86-1E791C1D9487}"/>
              </a:ext>
            </a:extLst>
          </p:cNvPr>
          <p:cNvSpPr>
            <a:spLocks noGrp="1"/>
          </p:cNvSpPr>
          <p:nvPr>
            <p:ph type="body" sz="quarter" idx="39"/>
          </p:nvPr>
        </p:nvSpPr>
        <p:spPr/>
        <p:txBody>
          <a:bodyPr>
            <a:normAutofit/>
          </a:bodyPr>
          <a:lstStyle/>
          <a:p>
            <a:r>
              <a:rPr lang="da-DK"/>
              <a:t>Spørgeskemaundersøgelsen indeholdt følgende spørgsmål:</a:t>
            </a:r>
          </a:p>
        </p:txBody>
      </p:sp>
      <p:sp>
        <p:nvSpPr>
          <p:cNvPr id="5" name="Pladsholder til tekst 4">
            <a:extLst>
              <a:ext uri="{FF2B5EF4-FFF2-40B4-BE49-F238E27FC236}">
                <a16:creationId xmlns:a16="http://schemas.microsoft.com/office/drawing/2014/main" id="{EE35501C-7ED1-CFC3-E446-841079F7560D}"/>
              </a:ext>
            </a:extLst>
          </p:cNvPr>
          <p:cNvSpPr>
            <a:spLocks noGrp="1"/>
          </p:cNvSpPr>
          <p:nvPr>
            <p:ph type="body" sz="quarter" idx="40"/>
          </p:nvPr>
        </p:nvSpPr>
        <p:spPr/>
        <p:txBody>
          <a:bodyPr/>
          <a:lstStyle/>
          <a:p>
            <a:r>
              <a:rPr lang="da-DK"/>
              <a:t>Henvisningsprocedurer</a:t>
            </a:r>
          </a:p>
        </p:txBody>
      </p:sp>
    </p:spTree>
    <p:extLst>
      <p:ext uri="{BB962C8B-B14F-4D97-AF65-F5344CB8AC3E}">
        <p14:creationId xmlns:p14="http://schemas.microsoft.com/office/powerpoint/2010/main" val="27753934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91035-3C9E-5A35-FEDE-DC51446C46F5}"/>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4056B76-6D8F-7532-FE69-570F8784491E}"/>
              </a:ext>
            </a:extLst>
          </p:cNvPr>
          <p:cNvGraphicFramePr>
            <a:graphicFrameLocks/>
          </p:cNvGraphicFramePr>
          <p:nvPr>
            <p:extLst>
              <p:ext uri="{D42A27DB-BD31-4B8C-83A1-F6EECF244321}">
                <p14:modId xmlns:p14="http://schemas.microsoft.com/office/powerpoint/2010/main" val="2834763038"/>
              </p:ext>
            </p:extLst>
          </p:nvPr>
        </p:nvGraphicFramePr>
        <p:xfrm>
          <a:off x="721003" y="1820341"/>
          <a:ext cx="10740748" cy="421755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a:extLst>
              <a:ext uri="{FF2B5EF4-FFF2-40B4-BE49-F238E27FC236}">
                <a16:creationId xmlns:a16="http://schemas.microsoft.com/office/drawing/2014/main" id="{362C319A-BF11-D107-F049-76FA40851B3F}"/>
              </a:ext>
            </a:extLst>
          </p:cNvPr>
          <p:cNvSpPr>
            <a:spLocks noGrp="1"/>
          </p:cNvSpPr>
          <p:nvPr>
            <p:ph type="title"/>
          </p:nvPr>
        </p:nvSpPr>
        <p:spPr/>
        <p:txBody>
          <a:bodyPr>
            <a:noAutofit/>
          </a:bodyPr>
          <a:lstStyle/>
          <a:p>
            <a:r>
              <a:rPr lang="da-DK" sz="3200"/>
              <a:t>Hvordan henviser du til kommunens akutfunktion</a:t>
            </a:r>
          </a:p>
        </p:txBody>
      </p:sp>
      <p:sp>
        <p:nvSpPr>
          <p:cNvPr id="4" name="Pladsholder til tekst 3">
            <a:extLst>
              <a:ext uri="{FF2B5EF4-FFF2-40B4-BE49-F238E27FC236}">
                <a16:creationId xmlns:a16="http://schemas.microsoft.com/office/drawing/2014/main" id="{4DF11F11-B9FA-2820-55EF-A20B68F7BB6B}"/>
              </a:ext>
            </a:extLst>
          </p:cNvPr>
          <p:cNvSpPr>
            <a:spLocks noGrp="1"/>
          </p:cNvSpPr>
          <p:nvPr>
            <p:ph type="body" sz="quarter" idx="38"/>
          </p:nvPr>
        </p:nvSpPr>
        <p:spPr/>
        <p:txBody>
          <a:bodyPr>
            <a:normAutofit lnSpcReduction="10000"/>
          </a:bodyPr>
          <a:lstStyle/>
          <a:p>
            <a:r>
              <a:rPr lang="da-DK"/>
              <a:t>Henvisningsprocedurer</a:t>
            </a:r>
          </a:p>
        </p:txBody>
      </p:sp>
      <p:sp>
        <p:nvSpPr>
          <p:cNvPr id="5" name="Tekstfelt 4">
            <a:extLst>
              <a:ext uri="{FF2B5EF4-FFF2-40B4-BE49-F238E27FC236}">
                <a16:creationId xmlns:a16="http://schemas.microsoft.com/office/drawing/2014/main" id="{A91B6BC1-5E19-4E53-697C-5539F85E95AE}"/>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a:ln>
                  <a:noFill/>
                </a:ln>
                <a:solidFill>
                  <a:srgbClr val="FF0000"/>
                </a:solidFill>
                <a:effectLst/>
                <a:uFillTx/>
                <a:latin typeface="+mn-lt"/>
                <a:ea typeface="+mn-ea"/>
                <a:cs typeface="+mn-cs"/>
                <a:sym typeface="Helvetica Neue"/>
              </a:rPr>
              <a:t>Eksempel</a:t>
            </a:r>
          </a:p>
        </p:txBody>
      </p:sp>
      <p:sp>
        <p:nvSpPr>
          <p:cNvPr id="6" name="Pladsholder til tekst 2">
            <a:extLst>
              <a:ext uri="{FF2B5EF4-FFF2-40B4-BE49-F238E27FC236}">
                <a16:creationId xmlns:a16="http://schemas.microsoft.com/office/drawing/2014/main" id="{0D91EAF6-1B0A-8946-A1B1-64EF5589065A}"/>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a:t>Kilde: spørgeskema, antal besvarelser ud af antal medlemmer (svarprocent)</a:t>
            </a:r>
          </a:p>
        </p:txBody>
      </p:sp>
    </p:spTree>
    <p:extLst>
      <p:ext uri="{BB962C8B-B14F-4D97-AF65-F5344CB8AC3E}">
        <p14:creationId xmlns:p14="http://schemas.microsoft.com/office/powerpoint/2010/main" val="39474614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15ED9-3B0B-2FA9-A21F-416663C30769}"/>
            </a:ext>
          </a:extLst>
        </p:cNvPr>
        <p:cNvGrpSpPr/>
        <p:nvPr/>
      </p:nvGrpSpPr>
      <p:grpSpPr>
        <a:xfrm>
          <a:off x="0" y="0"/>
          <a:ext cx="0" cy="0"/>
          <a:chOff x="0" y="0"/>
          <a:chExt cx="0" cy="0"/>
        </a:xfrm>
      </p:grpSpPr>
      <p:graphicFrame>
        <p:nvGraphicFramePr>
          <p:cNvPr id="7" name="Pladsholder til billede 5">
            <a:extLst>
              <a:ext uri="{FF2B5EF4-FFF2-40B4-BE49-F238E27FC236}">
                <a16:creationId xmlns:a16="http://schemas.microsoft.com/office/drawing/2014/main" id="{6F1D4E50-6CE8-DF78-CCB2-848B965775D7}"/>
              </a:ext>
            </a:extLst>
          </p:cNvPr>
          <p:cNvGraphicFramePr>
            <a:graphicFrameLocks noGrp="1"/>
          </p:cNvGraphicFramePr>
          <p:nvPr>
            <p:ph type="pic" idx="22"/>
            <p:extLst>
              <p:ext uri="{D42A27DB-BD31-4B8C-83A1-F6EECF244321}">
                <p14:modId xmlns:p14="http://schemas.microsoft.com/office/powerpoint/2010/main" val="2301413447"/>
              </p:ext>
            </p:extLst>
          </p:nvPr>
        </p:nvGraphicFramePr>
        <p:xfrm>
          <a:off x="735013" y="2179983"/>
          <a:ext cx="10741025" cy="394300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a:extLst>
              <a:ext uri="{FF2B5EF4-FFF2-40B4-BE49-F238E27FC236}">
                <a16:creationId xmlns:a16="http://schemas.microsoft.com/office/drawing/2014/main" id="{4C870A5F-B5BA-E4B9-3C2D-CB7A53550AE5}"/>
              </a:ext>
            </a:extLst>
          </p:cNvPr>
          <p:cNvSpPr>
            <a:spLocks noGrp="1"/>
          </p:cNvSpPr>
          <p:nvPr>
            <p:ph type="title"/>
          </p:nvPr>
        </p:nvSpPr>
        <p:spPr/>
        <p:txBody>
          <a:bodyPr>
            <a:normAutofit fontScale="90000"/>
          </a:bodyPr>
          <a:lstStyle/>
          <a:p>
            <a:r>
              <a:rPr lang="da-DK"/>
              <a:t>Hvordan fungerer dialogen med akutfunktioner om igangværende forløb</a:t>
            </a:r>
          </a:p>
        </p:txBody>
      </p:sp>
      <p:sp>
        <p:nvSpPr>
          <p:cNvPr id="4" name="Pladsholder til tekst 3">
            <a:extLst>
              <a:ext uri="{FF2B5EF4-FFF2-40B4-BE49-F238E27FC236}">
                <a16:creationId xmlns:a16="http://schemas.microsoft.com/office/drawing/2014/main" id="{F00B4127-EB17-34CD-A430-9320C131BFDF}"/>
              </a:ext>
            </a:extLst>
          </p:cNvPr>
          <p:cNvSpPr>
            <a:spLocks noGrp="1"/>
          </p:cNvSpPr>
          <p:nvPr>
            <p:ph type="body" sz="quarter" idx="38"/>
          </p:nvPr>
        </p:nvSpPr>
        <p:spPr/>
        <p:txBody>
          <a:bodyPr>
            <a:normAutofit lnSpcReduction="10000"/>
          </a:bodyPr>
          <a:lstStyle/>
          <a:p>
            <a:r>
              <a:rPr lang="da-DK"/>
              <a:t>Dialog om igangværende forløb</a:t>
            </a:r>
          </a:p>
        </p:txBody>
      </p:sp>
      <p:sp>
        <p:nvSpPr>
          <p:cNvPr id="5" name="Tekstfelt 4">
            <a:extLst>
              <a:ext uri="{FF2B5EF4-FFF2-40B4-BE49-F238E27FC236}">
                <a16:creationId xmlns:a16="http://schemas.microsoft.com/office/drawing/2014/main" id="{D3AE556C-2E41-59C8-8875-78E6D954E308}"/>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a:ln>
                  <a:noFill/>
                </a:ln>
                <a:solidFill>
                  <a:srgbClr val="FF0000"/>
                </a:solidFill>
                <a:effectLst/>
                <a:uFillTx/>
                <a:latin typeface="+mn-lt"/>
                <a:ea typeface="+mn-ea"/>
                <a:cs typeface="+mn-cs"/>
                <a:sym typeface="Helvetica Neue"/>
              </a:rPr>
              <a:t>Eksempel</a:t>
            </a:r>
          </a:p>
        </p:txBody>
      </p:sp>
      <p:sp>
        <p:nvSpPr>
          <p:cNvPr id="6" name="Pladsholder til tekst 2">
            <a:extLst>
              <a:ext uri="{FF2B5EF4-FFF2-40B4-BE49-F238E27FC236}">
                <a16:creationId xmlns:a16="http://schemas.microsoft.com/office/drawing/2014/main" id="{1FD747C7-04C5-88F5-7D8E-C24813604D3C}"/>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a:t>Kilde: spørgeskema, antal besvarelser ud af antal medlemmer (svarprocent)</a:t>
            </a:r>
          </a:p>
        </p:txBody>
      </p:sp>
    </p:spTree>
    <p:extLst>
      <p:ext uri="{BB962C8B-B14F-4D97-AF65-F5344CB8AC3E}">
        <p14:creationId xmlns:p14="http://schemas.microsoft.com/office/powerpoint/2010/main" val="18083024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CEBFDA0D-53AA-5CE9-5A2E-AC8B4A5C6AF8}"/>
              </a:ext>
            </a:extLst>
          </p:cNvPr>
          <p:cNvGraphicFramePr>
            <a:graphicFrameLocks/>
          </p:cNvGraphicFramePr>
          <p:nvPr>
            <p:extLst>
              <p:ext uri="{D42A27DB-BD31-4B8C-83A1-F6EECF244321}">
                <p14:modId xmlns:p14="http://schemas.microsoft.com/office/powerpoint/2010/main" val="1245745136"/>
              </p:ext>
            </p:extLst>
          </p:nvPr>
        </p:nvGraphicFramePr>
        <p:xfrm>
          <a:off x="714375" y="2057398"/>
          <a:ext cx="10747376" cy="406531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el 2">
            <a:extLst>
              <a:ext uri="{FF2B5EF4-FFF2-40B4-BE49-F238E27FC236}">
                <a16:creationId xmlns:a16="http://schemas.microsoft.com/office/drawing/2014/main" id="{02239E76-4A1C-CA71-D864-4B54A8A8CB17}"/>
              </a:ext>
            </a:extLst>
          </p:cNvPr>
          <p:cNvSpPr>
            <a:spLocks noGrp="1"/>
          </p:cNvSpPr>
          <p:nvPr>
            <p:ph type="title"/>
          </p:nvPr>
        </p:nvSpPr>
        <p:spPr/>
        <p:txBody>
          <a:bodyPr>
            <a:noAutofit/>
          </a:bodyPr>
          <a:lstStyle/>
          <a:p>
            <a:r>
              <a:rPr lang="da-DK" sz="2800" dirty="0"/>
              <a:t>Oplever du, at der mangler tilbagemelding fra kommunen om patienter, der er henvist til akutfunktionen</a:t>
            </a:r>
          </a:p>
        </p:txBody>
      </p:sp>
      <p:sp>
        <p:nvSpPr>
          <p:cNvPr id="4" name="Pladsholder til tekst 3">
            <a:extLst>
              <a:ext uri="{FF2B5EF4-FFF2-40B4-BE49-F238E27FC236}">
                <a16:creationId xmlns:a16="http://schemas.microsoft.com/office/drawing/2014/main" id="{CBAAA7B1-38F7-0530-FC5E-537525476FAF}"/>
              </a:ext>
            </a:extLst>
          </p:cNvPr>
          <p:cNvSpPr>
            <a:spLocks noGrp="1"/>
          </p:cNvSpPr>
          <p:nvPr>
            <p:ph type="body" sz="quarter" idx="38"/>
          </p:nvPr>
        </p:nvSpPr>
        <p:spPr/>
        <p:txBody>
          <a:bodyPr>
            <a:normAutofit lnSpcReduction="10000"/>
          </a:bodyPr>
          <a:lstStyle/>
          <a:p>
            <a:r>
              <a:rPr lang="da-DK"/>
              <a:t>Tilbagemelding fra kommunen</a:t>
            </a:r>
          </a:p>
        </p:txBody>
      </p:sp>
      <p:sp>
        <p:nvSpPr>
          <p:cNvPr id="5" name="Tekstfelt 4">
            <a:extLst>
              <a:ext uri="{FF2B5EF4-FFF2-40B4-BE49-F238E27FC236}">
                <a16:creationId xmlns:a16="http://schemas.microsoft.com/office/drawing/2014/main" id="{A23677F8-2A89-628A-9043-97677BB0BE29}"/>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a:ln>
                  <a:noFill/>
                </a:ln>
                <a:solidFill>
                  <a:srgbClr val="FF0000"/>
                </a:solidFill>
                <a:effectLst/>
                <a:uFillTx/>
                <a:latin typeface="+mn-lt"/>
                <a:ea typeface="+mn-ea"/>
                <a:cs typeface="+mn-cs"/>
                <a:sym typeface="Helvetica Neue"/>
              </a:rPr>
              <a:t>Eksempel</a:t>
            </a:r>
          </a:p>
        </p:txBody>
      </p:sp>
      <p:sp>
        <p:nvSpPr>
          <p:cNvPr id="6" name="Pladsholder til tekst 2">
            <a:extLst>
              <a:ext uri="{FF2B5EF4-FFF2-40B4-BE49-F238E27FC236}">
                <a16:creationId xmlns:a16="http://schemas.microsoft.com/office/drawing/2014/main" id="{1873B53B-9ED3-FF58-A3EF-5C0F8ECF3C86}"/>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dirty="0"/>
              <a:t>Kilde: spørgeskema, antal besvarelser ud af antal medlemmer (svarprocent)</a:t>
            </a:r>
          </a:p>
        </p:txBody>
      </p:sp>
    </p:spTree>
    <p:extLst>
      <p:ext uri="{BB962C8B-B14F-4D97-AF65-F5344CB8AC3E}">
        <p14:creationId xmlns:p14="http://schemas.microsoft.com/office/powerpoint/2010/main" val="38135514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91D44-5A4A-9192-DF48-4A0AF57523D5}"/>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CEFF2C1-59E5-6500-5486-32A59EC8E27D}"/>
              </a:ext>
            </a:extLst>
          </p:cNvPr>
          <p:cNvSpPr>
            <a:spLocks noGrp="1"/>
          </p:cNvSpPr>
          <p:nvPr>
            <p:ph type="body" sz="quarter" idx="38"/>
          </p:nvPr>
        </p:nvSpPr>
        <p:spPr/>
        <p:txBody>
          <a:bodyPr/>
          <a:lstStyle/>
          <a:p>
            <a:pPr marL="285750" indent="-285750">
              <a:buClr>
                <a:srgbClr val="246260"/>
              </a:buClr>
              <a:buSzPct val="100000"/>
              <a:buFont typeface="Arial" panose="020B0604020202020204" pitchFamily="34" charset="0"/>
              <a:buChar char="•"/>
            </a:pPr>
            <a:r>
              <a:rPr lang="da-DK"/>
              <a:t>Punkt</a:t>
            </a:r>
          </a:p>
          <a:p>
            <a:pPr marL="285750" indent="-285750">
              <a:buClr>
                <a:srgbClr val="246260"/>
              </a:buClr>
              <a:buSzPct val="100000"/>
              <a:buFont typeface="Arial" panose="020B0604020202020204" pitchFamily="34" charset="0"/>
              <a:buChar char="•"/>
            </a:pPr>
            <a:r>
              <a:rPr lang="da-DK"/>
              <a:t>Punkt</a:t>
            </a:r>
          </a:p>
          <a:p>
            <a:pPr marL="285750" indent="-285750">
              <a:buClr>
                <a:srgbClr val="246260"/>
              </a:buClr>
              <a:buSzPct val="100000"/>
              <a:buFont typeface="Arial" panose="020B0604020202020204" pitchFamily="34" charset="0"/>
              <a:buChar char="•"/>
            </a:pPr>
            <a:r>
              <a:rPr lang="da-DK"/>
              <a:t>Punkt</a:t>
            </a:r>
          </a:p>
        </p:txBody>
      </p:sp>
      <p:sp>
        <p:nvSpPr>
          <p:cNvPr id="3" name="Titel 2">
            <a:extLst>
              <a:ext uri="{FF2B5EF4-FFF2-40B4-BE49-F238E27FC236}">
                <a16:creationId xmlns:a16="http://schemas.microsoft.com/office/drawing/2014/main" id="{3150F221-EF36-9EC9-B8C7-2BD44355F586}"/>
              </a:ext>
            </a:extLst>
          </p:cNvPr>
          <p:cNvSpPr>
            <a:spLocks noGrp="1"/>
          </p:cNvSpPr>
          <p:nvPr>
            <p:ph type="title"/>
          </p:nvPr>
        </p:nvSpPr>
        <p:spPr/>
        <p:txBody>
          <a:bodyPr>
            <a:normAutofit fontScale="90000"/>
          </a:bodyPr>
          <a:lstStyle/>
          <a:p>
            <a:r>
              <a:rPr lang="da-DK"/>
              <a:t>Opsummering af spørgeskemaundersøgelse</a:t>
            </a:r>
          </a:p>
        </p:txBody>
      </p:sp>
      <p:sp>
        <p:nvSpPr>
          <p:cNvPr id="4" name="Pladsholder til tekst 3">
            <a:extLst>
              <a:ext uri="{FF2B5EF4-FFF2-40B4-BE49-F238E27FC236}">
                <a16:creationId xmlns:a16="http://schemas.microsoft.com/office/drawing/2014/main" id="{3B93C2E2-E81E-38C8-0842-E11AF21657DA}"/>
              </a:ext>
            </a:extLst>
          </p:cNvPr>
          <p:cNvSpPr>
            <a:spLocks noGrp="1"/>
          </p:cNvSpPr>
          <p:nvPr>
            <p:ph type="body" sz="quarter" idx="39"/>
          </p:nvPr>
        </p:nvSpPr>
        <p:spPr/>
        <p:txBody>
          <a:bodyPr/>
          <a:lstStyle/>
          <a:p>
            <a:r>
              <a:rPr lang="da-DK"/>
              <a:t>[</a:t>
            </a:r>
            <a:r>
              <a:rPr lang="da-DK" err="1"/>
              <a:t>KiAP´s</a:t>
            </a:r>
            <a:r>
              <a:rPr lang="da-DK"/>
              <a:t> bud på en opsummering af spørgeskemaundersøgelsen]</a:t>
            </a:r>
          </a:p>
        </p:txBody>
      </p:sp>
      <p:sp>
        <p:nvSpPr>
          <p:cNvPr id="5" name="Pladsholder til tekst 4">
            <a:extLst>
              <a:ext uri="{FF2B5EF4-FFF2-40B4-BE49-F238E27FC236}">
                <a16:creationId xmlns:a16="http://schemas.microsoft.com/office/drawing/2014/main" id="{B824C465-5584-1E43-56C4-9AB465524041}"/>
              </a:ext>
            </a:extLst>
          </p:cNvPr>
          <p:cNvSpPr>
            <a:spLocks noGrp="1"/>
          </p:cNvSpPr>
          <p:nvPr>
            <p:ph type="body" sz="quarter" idx="40"/>
          </p:nvPr>
        </p:nvSpPr>
        <p:spPr/>
        <p:txBody>
          <a:bodyPr>
            <a:normAutofit/>
          </a:bodyPr>
          <a:lstStyle/>
          <a:p>
            <a:r>
              <a:rPr lang="da-DK"/>
              <a:t>Henvisningsprocedurer</a:t>
            </a:r>
          </a:p>
        </p:txBody>
      </p:sp>
    </p:spTree>
    <p:extLst>
      <p:ext uri="{BB962C8B-B14F-4D97-AF65-F5344CB8AC3E}">
        <p14:creationId xmlns:p14="http://schemas.microsoft.com/office/powerpoint/2010/main" val="1808946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2A78D-7AA2-9357-EAEC-19F9F1BF2054}"/>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FB5D5CEA-9855-C5BA-6B6E-872794C4D9B5}"/>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70118D7D-AEF1-90B6-E69E-E9E69CA2991D}"/>
              </a:ext>
            </a:extLst>
          </p:cNvPr>
          <p:cNvSpPr>
            <a:spLocks noGrp="1"/>
          </p:cNvSpPr>
          <p:nvPr>
            <p:ph type="body" sz="quarter" idx="30"/>
          </p:nvPr>
        </p:nvSpPr>
        <p:spPr/>
        <p:txBody>
          <a:bodyPr>
            <a:noAutofit/>
          </a:bodyPr>
          <a:lstStyle/>
          <a:p>
            <a:r>
              <a:rPr lang="da-DK" sz="1200" noProof="0"/>
              <a:t>Gruppedrøftelse (10 min.)</a:t>
            </a:r>
          </a:p>
        </p:txBody>
      </p:sp>
      <p:pic>
        <p:nvPicPr>
          <p:cNvPr id="2" name="Graphic 1" descr="Meeting with solid fill">
            <a:extLst>
              <a:ext uri="{FF2B5EF4-FFF2-40B4-BE49-F238E27FC236}">
                <a16:creationId xmlns:a16="http://schemas.microsoft.com/office/drawing/2014/main" id="{90978FD0-A873-A76B-BEC5-ECECA1EE8F6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10" name="Title 2">
            <a:extLst>
              <a:ext uri="{FF2B5EF4-FFF2-40B4-BE49-F238E27FC236}">
                <a16:creationId xmlns:a16="http://schemas.microsoft.com/office/drawing/2014/main" id="{F4A820F8-D157-2A23-E2C3-644A13BE7A15}"/>
              </a:ext>
            </a:extLst>
          </p:cNvPr>
          <p:cNvSpPr>
            <a:spLocks noGrp="1"/>
          </p:cNvSpPr>
          <p:nvPr>
            <p:ph type="title"/>
          </p:nvPr>
        </p:nvSpPr>
        <p:spPr>
          <a:xfrm>
            <a:off x="714030" y="1027249"/>
            <a:ext cx="4398514" cy="1540460"/>
          </a:xfrm>
        </p:spPr>
        <p:txBody>
          <a:bodyPr/>
          <a:lstStyle/>
          <a:p>
            <a:r>
              <a:rPr lang="da-DK" sz="2400" noProof="0"/>
              <a:t>Spørgsmål til spørgeskemaundersøgelsen samt ydelsesdata</a:t>
            </a:r>
          </a:p>
        </p:txBody>
      </p:sp>
      <p:sp>
        <p:nvSpPr>
          <p:cNvPr id="13" name="Text Placeholder 9">
            <a:extLst>
              <a:ext uri="{FF2B5EF4-FFF2-40B4-BE49-F238E27FC236}">
                <a16:creationId xmlns:a16="http://schemas.microsoft.com/office/drawing/2014/main" id="{C0DDEEF9-0B32-D06E-1A0A-F12879670DBF}"/>
              </a:ext>
            </a:extLst>
          </p:cNvPr>
          <p:cNvSpPr>
            <a:spLocks noGrp="1"/>
          </p:cNvSpPr>
          <p:nvPr>
            <p:ph type="body" sz="quarter" idx="29"/>
          </p:nvPr>
        </p:nvSpPr>
        <p:spPr>
          <a:xfrm>
            <a:off x="720208" y="5440218"/>
            <a:ext cx="4385987" cy="680690"/>
          </a:xfrm>
        </p:spPr>
        <p:txBody>
          <a:bodyPr/>
          <a:lstStyle/>
          <a:p>
            <a:endParaRPr lang="da-DK" noProof="0"/>
          </a:p>
        </p:txBody>
      </p:sp>
      <p:sp>
        <p:nvSpPr>
          <p:cNvPr id="9" name="Text Placeholder 4">
            <a:extLst>
              <a:ext uri="{FF2B5EF4-FFF2-40B4-BE49-F238E27FC236}">
                <a16:creationId xmlns:a16="http://schemas.microsoft.com/office/drawing/2014/main" id="{9FE4D0FD-11E2-8712-C701-E69A5DB8D7FD}"/>
              </a:ext>
            </a:extLst>
          </p:cNvPr>
          <p:cNvSpPr txBox="1">
            <a:spLocks noGrp="1"/>
          </p:cNvSpPr>
          <p:nvPr>
            <p:ph type="body" sz="quarter" idx="41"/>
          </p:nvPr>
        </p:nvSpPr>
        <p:spPr>
          <a:xfrm>
            <a:off x="720725" y="2906713"/>
            <a:ext cx="4386263" cy="2533505"/>
          </a:xfrm>
          <a:prstGeom prst="rect">
            <a:avLst/>
          </a:prstGeom>
        </p:spPr>
        <p:txBody>
          <a:bodyPr vert="horz" lIns="91440" tIns="45720" rIns="91440" bIns="45720" rtlCol="0">
            <a:normAutofit fontScale="92500" lnSpcReduction="1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285750" indent="-285750">
              <a:buFont typeface="Arial" panose="020B0604020202020204" pitchFamily="34" charset="0"/>
              <a:buChar char="•"/>
            </a:pPr>
            <a:r>
              <a:rPr lang="da-DK"/>
              <a:t>Hvad tænker I om kommunens oplæg? Er der noget der overrasker?</a:t>
            </a:r>
          </a:p>
          <a:p>
            <a:pPr marL="285750" indent="-285750">
              <a:buFont typeface="Arial" panose="020B0604020202020204" pitchFamily="34" charset="0"/>
              <a:buChar char="•"/>
            </a:pPr>
            <a:r>
              <a:rPr lang="da-DK"/>
              <a:t>Hvordan fungerer samarbejdet i patientforløbet? Etableres og afsluttes kontakten på passende vis? </a:t>
            </a:r>
          </a:p>
          <a:p>
            <a:pPr marL="285750" indent="-285750">
              <a:buFont typeface="Arial" panose="020B0604020202020204" pitchFamily="34" charset="0"/>
              <a:buChar char="•"/>
            </a:pPr>
            <a:r>
              <a:rPr lang="da-DK"/>
              <a:t>Fungerer kontakten tilfredsstillende under igangværende forløb?</a:t>
            </a:r>
          </a:p>
          <a:p>
            <a:pPr marL="285750" indent="-285750">
              <a:buFont typeface="Arial" panose="020B0604020202020204" pitchFamily="34" charset="0"/>
              <a:buChar char="•"/>
            </a:pPr>
            <a:r>
              <a:rPr lang="da-DK"/>
              <a:t>Forslag til at forbedringer i henvisningsprocedurer? </a:t>
            </a:r>
          </a:p>
        </p:txBody>
      </p:sp>
    </p:spTree>
    <p:extLst>
      <p:ext uri="{BB962C8B-B14F-4D97-AF65-F5344CB8AC3E}">
        <p14:creationId xmlns:p14="http://schemas.microsoft.com/office/powerpoint/2010/main" val="9639946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892B4-1CE7-92F8-43FC-660264444273}"/>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156F2D67-E5A5-94C0-5252-DC3628D1226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8EE60206-B1CB-BA00-BD13-BCED13C38F89}"/>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(10 min.)</a:t>
            </a:r>
            <a:endParaRPr lang="da-DK" sz="1200" noProof="0"/>
          </a:p>
        </p:txBody>
      </p:sp>
      <p:pic>
        <p:nvPicPr>
          <p:cNvPr id="2" name="Graphic 1" descr="Teacher with solid fill">
            <a:extLst>
              <a:ext uri="{FF2B5EF4-FFF2-40B4-BE49-F238E27FC236}">
                <a16:creationId xmlns:a16="http://schemas.microsoft.com/office/drawing/2014/main" id="{A40357EA-46E8-1DC7-7CD8-A23426C34A4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74312" y="2691197"/>
            <a:ext cx="1475608" cy="1475608"/>
          </a:xfrm>
          <a:prstGeom prst="rect">
            <a:avLst/>
          </a:prstGeom>
        </p:spPr>
      </p:pic>
      <p:sp>
        <p:nvSpPr>
          <p:cNvPr id="8" name="Title 2">
            <a:extLst>
              <a:ext uri="{FF2B5EF4-FFF2-40B4-BE49-F238E27FC236}">
                <a16:creationId xmlns:a16="http://schemas.microsoft.com/office/drawing/2014/main" id="{7A705B49-CF74-0281-0384-BF1925A7FF41}"/>
              </a:ext>
            </a:extLst>
          </p:cNvPr>
          <p:cNvSpPr>
            <a:spLocks noGrp="1"/>
          </p:cNvSpPr>
          <p:nvPr>
            <p:ph type="title"/>
          </p:nvPr>
        </p:nvSpPr>
        <p:spPr>
          <a:xfrm>
            <a:off x="714030" y="1027249"/>
            <a:ext cx="4398514" cy="1540460"/>
          </a:xfrm>
        </p:spPr>
        <p:txBody>
          <a:bodyPr/>
          <a:lstStyle/>
          <a:p>
            <a:r>
              <a:rPr lang="da-DK" sz="2400" noProof="0"/>
              <a:t>Dialog med kommunen – er det noget, vi skal ændre</a:t>
            </a:r>
          </a:p>
        </p:txBody>
      </p:sp>
      <p:sp>
        <p:nvSpPr>
          <p:cNvPr id="13" name="Text Placeholder 9">
            <a:extLst>
              <a:ext uri="{FF2B5EF4-FFF2-40B4-BE49-F238E27FC236}">
                <a16:creationId xmlns:a16="http://schemas.microsoft.com/office/drawing/2014/main" id="{541D661E-3C25-D38B-C474-C0BAD7EBC590}"/>
              </a:ext>
            </a:extLst>
          </p:cNvPr>
          <p:cNvSpPr>
            <a:spLocks noGrp="1"/>
          </p:cNvSpPr>
          <p:nvPr>
            <p:ph type="body" sz="quarter" idx="29"/>
          </p:nvPr>
        </p:nvSpPr>
        <p:spPr>
          <a:xfrm>
            <a:off x="720208" y="5440218"/>
            <a:ext cx="4385987" cy="680690"/>
          </a:xfrm>
        </p:spPr>
        <p:txBody>
          <a:bodyPr/>
          <a:lstStyle/>
          <a:p>
            <a:endParaRPr lang="da-DK" noProof="0"/>
          </a:p>
        </p:txBody>
      </p:sp>
      <p:sp>
        <p:nvSpPr>
          <p:cNvPr id="5" name="Text Placeholder 4">
            <a:extLst>
              <a:ext uri="{FF2B5EF4-FFF2-40B4-BE49-F238E27FC236}">
                <a16:creationId xmlns:a16="http://schemas.microsoft.com/office/drawing/2014/main" id="{A516E340-2D2C-2700-F998-9EE422FB84F6}"/>
              </a:ext>
            </a:extLst>
          </p:cNvPr>
          <p:cNvSpPr txBox="1">
            <a:spLocks/>
          </p:cNvSpPr>
          <p:nvPr/>
        </p:nvSpPr>
        <p:spPr>
          <a:xfrm>
            <a:off x="721001" y="2691197"/>
            <a:ext cx="4385987" cy="2749022"/>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285750" indent="-285750">
              <a:buFont typeface="Arial" panose="020B0604020202020204" pitchFamily="34" charset="0"/>
              <a:buChar char="•"/>
            </a:pPr>
            <a:r>
              <a:rPr lang="da-DK"/>
              <a:t>Hvad har I talt om?</a:t>
            </a:r>
          </a:p>
          <a:p>
            <a:pPr marL="285750" indent="-285750">
              <a:buFont typeface="Arial" panose="020B0604020202020204" pitchFamily="34" charset="0"/>
              <a:buChar char="•"/>
            </a:pPr>
            <a:r>
              <a:rPr lang="da-DK"/>
              <a:t>Er der forslag til at forbedre den måde, vi henviser og kommunikerer på?</a:t>
            </a:r>
          </a:p>
        </p:txBody>
      </p:sp>
    </p:spTree>
    <p:extLst>
      <p:ext uri="{BB962C8B-B14F-4D97-AF65-F5344CB8AC3E}">
        <p14:creationId xmlns:p14="http://schemas.microsoft.com/office/powerpoint/2010/main" val="7287435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5D81023-B94B-935D-BA11-B82676133990}"/>
              </a:ext>
            </a:extLst>
          </p:cNvPr>
          <p:cNvSpPr>
            <a:spLocks noGrp="1"/>
          </p:cNvSpPr>
          <p:nvPr>
            <p:ph type="body" sz="quarter" idx="29"/>
          </p:nvPr>
        </p:nvSpPr>
        <p:spPr>
          <a:xfrm>
            <a:off x="728252" y="2917633"/>
            <a:ext cx="10735496" cy="861774"/>
          </a:xfrm>
        </p:spPr>
        <p:txBody>
          <a:bodyPr/>
          <a:lstStyle/>
          <a:p>
            <a:r>
              <a:rPr lang="da-DK"/>
              <a:t>Blok 3: Opsamling og opfølgning</a:t>
            </a:r>
          </a:p>
        </p:txBody>
      </p:sp>
      <p:sp>
        <p:nvSpPr>
          <p:cNvPr id="3" name="Pladsholder til tekst 2">
            <a:extLst>
              <a:ext uri="{FF2B5EF4-FFF2-40B4-BE49-F238E27FC236}">
                <a16:creationId xmlns:a16="http://schemas.microsoft.com/office/drawing/2014/main" id="{6C64A20A-AFAA-D68D-DA78-43291C1D2290}"/>
              </a:ext>
            </a:extLst>
          </p:cNvPr>
          <p:cNvSpPr>
            <a:spLocks noGrp="1"/>
          </p:cNvSpPr>
          <p:nvPr>
            <p:ph type="body" sz="quarter" idx="30"/>
          </p:nvPr>
        </p:nvSpPr>
        <p:spPr>
          <a:xfrm>
            <a:off x="728252" y="3940367"/>
            <a:ext cx="10735496" cy="492443"/>
          </a:xfrm>
        </p:spPr>
        <p:txBody>
          <a:bodyPr/>
          <a:lstStyle/>
          <a:p>
            <a:r>
              <a:rPr lang="da-DK"/>
              <a:t>Samlet tid: 20 minutter</a:t>
            </a:r>
          </a:p>
        </p:txBody>
      </p:sp>
    </p:spTree>
    <p:extLst>
      <p:ext uri="{BB962C8B-B14F-4D97-AF65-F5344CB8AC3E}">
        <p14:creationId xmlns:p14="http://schemas.microsoft.com/office/powerpoint/2010/main" val="9519537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00B691A-65DE-D52C-ADBC-B9186B171798}"/>
              </a:ext>
            </a:extLst>
          </p:cNvPr>
          <p:cNvSpPr>
            <a:spLocks noGrp="1"/>
          </p:cNvSpPr>
          <p:nvPr>
            <p:ph type="body" sz="quarter" idx="39"/>
          </p:nvPr>
        </p:nvSpPr>
        <p:spPr/>
        <p:txBody>
          <a:bodyPr/>
          <a:lstStyle/>
          <a:p>
            <a:r>
              <a:rPr lang="da-DK"/>
              <a:t>Opsamling og opfølgning</a:t>
            </a:r>
          </a:p>
        </p:txBody>
      </p:sp>
      <p:sp>
        <p:nvSpPr>
          <p:cNvPr id="3" name="Titel 2">
            <a:extLst>
              <a:ext uri="{FF2B5EF4-FFF2-40B4-BE49-F238E27FC236}">
                <a16:creationId xmlns:a16="http://schemas.microsoft.com/office/drawing/2014/main" id="{C2545751-1BD3-1AF4-C8AB-065224CCA693}"/>
              </a:ext>
            </a:extLst>
          </p:cNvPr>
          <p:cNvSpPr>
            <a:spLocks noGrp="1"/>
          </p:cNvSpPr>
          <p:nvPr>
            <p:ph type="title"/>
          </p:nvPr>
        </p:nvSpPr>
        <p:spPr/>
        <p:txBody>
          <a:bodyPr/>
          <a:lstStyle/>
          <a:p>
            <a:r>
              <a:rPr lang="da-DK"/>
              <a:t>Opsamling og opfølgning</a:t>
            </a:r>
          </a:p>
        </p:txBody>
      </p:sp>
      <p:sp>
        <p:nvSpPr>
          <p:cNvPr id="4" name="Pladsholder til tekst 3">
            <a:extLst>
              <a:ext uri="{FF2B5EF4-FFF2-40B4-BE49-F238E27FC236}">
                <a16:creationId xmlns:a16="http://schemas.microsoft.com/office/drawing/2014/main" id="{363A31D7-2D3B-1D62-830B-4CCA96E6F073}"/>
              </a:ext>
            </a:extLst>
          </p:cNvPr>
          <p:cNvSpPr>
            <a:spLocks noGrp="1"/>
          </p:cNvSpPr>
          <p:nvPr>
            <p:ph type="body" sz="quarter" idx="37"/>
          </p:nvPr>
        </p:nvSpPr>
        <p:spPr/>
        <p:txBody>
          <a:bodyPr>
            <a:normAutofit fontScale="85000" lnSpcReduction="10000"/>
          </a:bodyPr>
          <a:lstStyle/>
          <a:p>
            <a:r>
              <a:rPr lang="da-DK"/>
              <a:t>Hvad tager vi med fra mødet?</a:t>
            </a:r>
          </a:p>
        </p:txBody>
      </p:sp>
      <p:sp>
        <p:nvSpPr>
          <p:cNvPr id="5" name="Pladsholder til tekst 4">
            <a:extLst>
              <a:ext uri="{FF2B5EF4-FFF2-40B4-BE49-F238E27FC236}">
                <a16:creationId xmlns:a16="http://schemas.microsoft.com/office/drawing/2014/main" id="{9D89A66F-B5A3-A154-38C0-3F17C066C278}"/>
              </a:ext>
            </a:extLst>
          </p:cNvPr>
          <p:cNvSpPr>
            <a:spLocks noGrp="1"/>
          </p:cNvSpPr>
          <p:nvPr>
            <p:ph type="body" sz="quarter" idx="38"/>
          </p:nvPr>
        </p:nvSpPr>
        <p:spPr/>
        <p:txBody>
          <a:bodyPr/>
          <a:lstStyle/>
          <a:p>
            <a:r>
              <a:rPr lang="da-DK"/>
              <a:t>Skal der ændres i informationerne om akutfunktionen?</a:t>
            </a:r>
          </a:p>
          <a:p>
            <a:r>
              <a:rPr lang="da-DK"/>
              <a:t>Skal der ændres i den måde, vi håndterer de forskellige målgrupper på?</a:t>
            </a:r>
          </a:p>
          <a:p>
            <a:r>
              <a:rPr lang="da-DK"/>
              <a:t>Skal der ændres i den måde, vi kommunikerer på?</a:t>
            </a:r>
          </a:p>
          <a:p>
            <a:endParaRPr lang="da-DK"/>
          </a:p>
        </p:txBody>
      </p:sp>
      <p:sp>
        <p:nvSpPr>
          <p:cNvPr id="6" name="Pladsholder til tekst 5">
            <a:extLst>
              <a:ext uri="{FF2B5EF4-FFF2-40B4-BE49-F238E27FC236}">
                <a16:creationId xmlns:a16="http://schemas.microsoft.com/office/drawing/2014/main" id="{5B7192BA-5E48-DCAD-45F7-AEB66E034389}"/>
              </a:ext>
            </a:extLst>
          </p:cNvPr>
          <p:cNvSpPr>
            <a:spLocks noGrp="1"/>
          </p:cNvSpPr>
          <p:nvPr>
            <p:ph type="body" sz="quarter" idx="40"/>
          </p:nvPr>
        </p:nvSpPr>
        <p:spPr/>
        <p:txBody>
          <a:bodyPr>
            <a:normAutofit fontScale="85000" lnSpcReduction="10000"/>
          </a:bodyPr>
          <a:lstStyle/>
          <a:p>
            <a:r>
              <a:rPr lang="da-DK"/>
              <a:t>Hvordan følger vi op på mødet?</a:t>
            </a:r>
          </a:p>
        </p:txBody>
      </p:sp>
      <p:sp>
        <p:nvSpPr>
          <p:cNvPr id="7" name="Pladsholder til tekst 6">
            <a:extLst>
              <a:ext uri="{FF2B5EF4-FFF2-40B4-BE49-F238E27FC236}">
                <a16:creationId xmlns:a16="http://schemas.microsoft.com/office/drawing/2014/main" id="{8D1A755E-0374-2155-6A51-125BD2896D1F}"/>
              </a:ext>
            </a:extLst>
          </p:cNvPr>
          <p:cNvSpPr>
            <a:spLocks noGrp="1"/>
          </p:cNvSpPr>
          <p:nvPr>
            <p:ph type="body" sz="quarter" idx="41"/>
          </p:nvPr>
        </p:nvSpPr>
        <p:spPr/>
        <p:txBody>
          <a:bodyPr/>
          <a:lstStyle/>
          <a:p>
            <a:r>
              <a:rPr lang="da-DK"/>
              <a:t>Hvad aftaler vi konkret at gøre efter mødet? I kommunen og i praksis?</a:t>
            </a:r>
          </a:p>
          <a:p>
            <a:r>
              <a:rPr lang="da-DK"/>
              <a:t>Hvem gør hvad: Skal der arbejdes videre fx i KLU? </a:t>
            </a:r>
          </a:p>
          <a:p>
            <a:r>
              <a:rPr lang="da-DK"/>
              <a:t>Hvornår mødes vi igen for at følge op?</a:t>
            </a:r>
          </a:p>
        </p:txBody>
      </p:sp>
    </p:spTree>
    <p:extLst>
      <p:ext uri="{BB962C8B-B14F-4D97-AF65-F5344CB8AC3E}">
        <p14:creationId xmlns:p14="http://schemas.microsoft.com/office/powerpoint/2010/main" val="3451658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6085D3E-3E09-009F-6C8B-79AEA1AC8E83}"/>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D56E20E2-1DB0-52AD-A58C-C5221C76889B}"/>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DEB50F26-8084-CD27-71BC-465EC00F50E0}"/>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9EBF3879-88CF-AEA1-1EC0-CAAAF6D84C70}"/>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2CF193AA-EE52-5540-F693-D3461C9CAD70}"/>
              </a:ext>
            </a:extLst>
          </p:cNvPr>
          <p:cNvSpPr>
            <a:spLocks noGrp="1"/>
          </p:cNvSpPr>
          <p:nvPr>
            <p:ph type="body" sz="quarter" idx="39"/>
          </p:nvPr>
        </p:nvSpPr>
        <p:spPr/>
        <p:txBody>
          <a:bodyPr/>
          <a:lstStyle/>
          <a:p>
            <a:r>
              <a:rPr lang="da-DK"/>
              <a:t>Besøg os på KiAP.dk</a:t>
            </a:r>
          </a:p>
        </p:txBody>
      </p:sp>
      <p:sp>
        <p:nvSpPr>
          <p:cNvPr id="7" name="Titel 6">
            <a:extLst>
              <a:ext uri="{FF2B5EF4-FFF2-40B4-BE49-F238E27FC236}">
                <a16:creationId xmlns:a16="http://schemas.microsoft.com/office/drawing/2014/main" id="{27B26E62-2C3A-DC3B-BE5C-DB65AED40567}"/>
              </a:ext>
            </a:extLst>
          </p:cNvPr>
          <p:cNvSpPr>
            <a:spLocks noGrp="1"/>
          </p:cNvSpPr>
          <p:nvPr>
            <p:ph type="title"/>
          </p:nvPr>
        </p:nvSpPr>
        <p:spPr/>
        <p:txBody>
          <a:bodyPr/>
          <a:lstStyle/>
          <a:p>
            <a:r>
              <a:rPr lang="da-DK"/>
              <a:t>Tak for i dag</a:t>
            </a:r>
          </a:p>
        </p:txBody>
      </p:sp>
    </p:spTree>
    <p:extLst>
      <p:ext uri="{BB962C8B-B14F-4D97-AF65-F5344CB8AC3E}">
        <p14:creationId xmlns:p14="http://schemas.microsoft.com/office/powerpoint/2010/main" val="39613681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4F5665C-9E0A-202C-BFBB-DF74CC081EDC}"/>
              </a:ext>
            </a:extLst>
          </p:cNvPr>
          <p:cNvSpPr>
            <a:spLocks noGrp="1"/>
          </p:cNvSpPr>
          <p:nvPr>
            <p:ph type="title"/>
          </p:nvPr>
        </p:nvSpPr>
        <p:spPr>
          <a:xfrm>
            <a:off x="736877" y="738951"/>
            <a:ext cx="10740748" cy="584775"/>
          </a:xfrm>
        </p:spPr>
        <p:txBody>
          <a:bodyPr/>
          <a:lstStyle/>
          <a:p>
            <a:r>
              <a:rPr lang="da-DK"/>
              <a:t>Introduktionsvideo (6 min.)</a:t>
            </a:r>
          </a:p>
        </p:txBody>
      </p:sp>
      <p:pic>
        <p:nvPicPr>
          <p:cNvPr id="2" name="Onlinemedier 1" title="Akutfunktioner (video 1)">
            <a:hlinkClick r:id="" action="ppaction://media"/>
            <a:extLst>
              <a:ext uri="{FF2B5EF4-FFF2-40B4-BE49-F238E27FC236}">
                <a16:creationId xmlns:a16="http://schemas.microsoft.com/office/drawing/2014/main" id="{C80D33C8-DFFF-1186-E49B-B63D56049D8D}"/>
              </a:ext>
            </a:extLst>
          </p:cNvPr>
          <p:cNvPicPr>
            <a:picLocks noRot="1" noChangeAspect="1"/>
          </p:cNvPicPr>
          <p:nvPr>
            <a:videoFile r:link="rId1"/>
          </p:nvPr>
        </p:nvPicPr>
        <p:blipFill>
          <a:blip r:embed="rId4"/>
          <a:stretch>
            <a:fillRect/>
          </a:stretch>
        </p:blipFill>
        <p:spPr>
          <a:xfrm>
            <a:off x="1731545" y="1384686"/>
            <a:ext cx="8728909" cy="4917054"/>
          </a:xfrm>
          <a:prstGeom prst="rect">
            <a:avLst/>
          </a:prstGeom>
        </p:spPr>
      </p:pic>
    </p:spTree>
    <p:extLst>
      <p:ext uri="{BB962C8B-B14F-4D97-AF65-F5344CB8AC3E}">
        <p14:creationId xmlns:p14="http://schemas.microsoft.com/office/powerpoint/2010/main" val="19282220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D08F897-403D-E665-F17A-FDCCF5EC64C7}"/>
              </a:ext>
            </a:extLst>
          </p:cNvPr>
          <p:cNvSpPr>
            <a:spLocks noGrp="1"/>
          </p:cNvSpPr>
          <p:nvPr>
            <p:ph type="body" sz="quarter" idx="29"/>
          </p:nvPr>
        </p:nvSpPr>
        <p:spPr>
          <a:xfrm>
            <a:off x="728252" y="2613392"/>
            <a:ext cx="10735496" cy="1631216"/>
          </a:xfrm>
        </p:spPr>
        <p:txBody>
          <a:bodyPr/>
          <a:lstStyle/>
          <a:p>
            <a:r>
              <a:rPr lang="da-DK"/>
              <a:t>Blok 1: Kendskab til og oplevelse af akutfunktioner</a:t>
            </a:r>
          </a:p>
        </p:txBody>
      </p:sp>
      <p:sp>
        <p:nvSpPr>
          <p:cNvPr id="3" name="Pladsholder til tekst 2">
            <a:extLst>
              <a:ext uri="{FF2B5EF4-FFF2-40B4-BE49-F238E27FC236}">
                <a16:creationId xmlns:a16="http://schemas.microsoft.com/office/drawing/2014/main" id="{898300BF-219A-95BA-2AFC-FA495860B92C}"/>
              </a:ext>
            </a:extLst>
          </p:cNvPr>
          <p:cNvSpPr>
            <a:spLocks noGrp="1"/>
          </p:cNvSpPr>
          <p:nvPr>
            <p:ph type="body" sz="quarter" idx="30"/>
          </p:nvPr>
        </p:nvSpPr>
        <p:spPr>
          <a:xfrm>
            <a:off x="728252" y="4244608"/>
            <a:ext cx="10735496" cy="492443"/>
          </a:xfrm>
        </p:spPr>
        <p:txBody>
          <a:bodyPr/>
          <a:lstStyle/>
          <a:p>
            <a:r>
              <a:rPr lang="da-DK"/>
              <a:t>Samlet tid: 65 minutter</a:t>
            </a:r>
          </a:p>
        </p:txBody>
      </p:sp>
    </p:spTree>
    <p:extLst>
      <p:ext uri="{BB962C8B-B14F-4D97-AF65-F5344CB8AC3E}">
        <p14:creationId xmlns:p14="http://schemas.microsoft.com/office/powerpoint/2010/main" val="13171353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AB15589-9B11-982B-B834-62852EC1756F}"/>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98ED10D-80E0-FF12-5E2F-B529C7251A8D}"/>
              </a:ext>
            </a:extLst>
          </p:cNvPr>
          <p:cNvSpPr>
            <a:spLocks noGrp="1"/>
          </p:cNvSpPr>
          <p:nvPr>
            <p:ph type="pic" idx="22"/>
          </p:nvPr>
        </p:nvSpPr>
        <p:spPr>
          <a:xfrm>
            <a:off x="5718175" y="728663"/>
            <a:ext cx="5742782" cy="5400675"/>
          </a:xfrm>
        </p:spPr>
        <p:txBody>
          <a:bodyPr/>
          <a:lstStyle/>
          <a:p>
            <a:endParaRPr lang="da-DK" noProof="0"/>
          </a:p>
        </p:txBody>
      </p:sp>
      <p:sp>
        <p:nvSpPr>
          <p:cNvPr id="3" name="Text Placeholder 2">
            <a:extLst>
              <a:ext uri="{FF2B5EF4-FFF2-40B4-BE49-F238E27FC236}">
                <a16:creationId xmlns:a16="http://schemas.microsoft.com/office/drawing/2014/main" id="{556188C8-8C37-5F3B-4E1F-B2EE642AC320}"/>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a:p>
        </p:txBody>
      </p:sp>
      <p:sp>
        <p:nvSpPr>
          <p:cNvPr id="4" name="Text Placeholder 3">
            <a:extLst>
              <a:ext uri="{FF2B5EF4-FFF2-40B4-BE49-F238E27FC236}">
                <a16:creationId xmlns:a16="http://schemas.microsoft.com/office/drawing/2014/main" id="{9C9A520F-735F-9A8C-75CF-A9C5FF8CEC0E}"/>
              </a:ext>
            </a:extLst>
          </p:cNvPr>
          <p:cNvSpPr>
            <a:spLocks noGrp="1"/>
          </p:cNvSpPr>
          <p:nvPr>
            <p:ph type="body" sz="quarter" idx="4294967295"/>
          </p:nvPr>
        </p:nvSpPr>
        <p:spPr>
          <a:xfrm>
            <a:off x="714375" y="735288"/>
            <a:ext cx="4391905" cy="351674"/>
          </a:xfrm>
        </p:spPr>
        <p:txBody>
          <a:bodyPr>
            <a:normAutofit fontScale="47500" lnSpcReduction="20000"/>
          </a:bodyPr>
          <a:lstStyle/>
          <a:p>
            <a:r>
              <a:rPr lang="da-DK" noProof="0"/>
              <a:t>Kendskab til og oplevelse af akutfunktioner</a:t>
            </a:r>
          </a:p>
        </p:txBody>
      </p:sp>
      <p:sp>
        <p:nvSpPr>
          <p:cNvPr id="5" name="Title 4">
            <a:extLst>
              <a:ext uri="{FF2B5EF4-FFF2-40B4-BE49-F238E27FC236}">
                <a16:creationId xmlns:a16="http://schemas.microsoft.com/office/drawing/2014/main" id="{E546121B-7469-05A5-A8AF-9798B69913FB}"/>
              </a:ext>
            </a:extLst>
          </p:cNvPr>
          <p:cNvSpPr>
            <a:spLocks noGrp="1"/>
          </p:cNvSpPr>
          <p:nvPr>
            <p:ph type="title"/>
          </p:nvPr>
        </p:nvSpPr>
        <p:spPr>
          <a:xfrm>
            <a:off x="720209" y="1235566"/>
            <a:ext cx="4386780" cy="584775"/>
          </a:xfrm>
        </p:spPr>
        <p:txBody>
          <a:bodyPr>
            <a:normAutofit fontScale="90000"/>
          </a:bodyPr>
          <a:lstStyle/>
          <a:p>
            <a:r>
              <a:rPr lang="da-DK" noProof="0"/>
              <a:t>Forløb</a:t>
            </a:r>
          </a:p>
        </p:txBody>
      </p:sp>
      <p:sp>
        <p:nvSpPr>
          <p:cNvPr id="6" name="Text Placeholder 5">
            <a:extLst>
              <a:ext uri="{FF2B5EF4-FFF2-40B4-BE49-F238E27FC236}">
                <a16:creationId xmlns:a16="http://schemas.microsoft.com/office/drawing/2014/main" id="{87F00542-A54D-7178-E978-BD7DD8E514F7}"/>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a:p>
        </p:txBody>
      </p:sp>
      <p:sp>
        <p:nvSpPr>
          <p:cNvPr id="7" name="Text Placeholder 6">
            <a:extLst>
              <a:ext uri="{FF2B5EF4-FFF2-40B4-BE49-F238E27FC236}">
                <a16:creationId xmlns:a16="http://schemas.microsoft.com/office/drawing/2014/main" id="{D73AA7FB-6B82-1D70-5610-55BF75B36841}"/>
              </a:ext>
            </a:extLst>
          </p:cNvPr>
          <p:cNvSpPr>
            <a:spLocks noGrp="1"/>
          </p:cNvSpPr>
          <p:nvPr>
            <p:ph type="body" sz="quarter" idx="4294967295"/>
          </p:nvPr>
        </p:nvSpPr>
        <p:spPr>
          <a:xfrm>
            <a:off x="720208" y="2912506"/>
            <a:ext cx="4385987" cy="2231340"/>
          </a:xfrm>
        </p:spPr>
        <p:txBody>
          <a:bodyPr/>
          <a:lstStyle/>
          <a:p>
            <a:pPr marL="0" indent="0">
              <a:buNone/>
            </a:pPr>
            <a:endParaRPr lang="da-DK" noProof="0"/>
          </a:p>
        </p:txBody>
      </p:sp>
      <p:sp>
        <p:nvSpPr>
          <p:cNvPr id="24" name="Line">
            <a:extLst>
              <a:ext uri="{FF2B5EF4-FFF2-40B4-BE49-F238E27FC236}">
                <a16:creationId xmlns:a16="http://schemas.microsoft.com/office/drawing/2014/main" id="{8636D2EB-B6AB-F35B-F249-9000C7D2DA75}"/>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a:p>
        </p:txBody>
      </p:sp>
      <p:sp>
        <p:nvSpPr>
          <p:cNvPr id="25" name="Circle">
            <a:extLst>
              <a:ext uri="{FF2B5EF4-FFF2-40B4-BE49-F238E27FC236}">
                <a16:creationId xmlns:a16="http://schemas.microsoft.com/office/drawing/2014/main" id="{586D41DB-934F-4272-20EE-BEDDF9E31302}"/>
              </a:ext>
            </a:extLst>
          </p:cNvPr>
          <p:cNvSpPr txBox="1">
            <a:spLocks/>
          </p:cNvSpPr>
          <p:nvPr/>
        </p:nvSpPr>
        <p:spPr>
          <a:xfrm>
            <a:off x="7089908" y="4955675"/>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6" name="Circle">
            <a:extLst>
              <a:ext uri="{FF2B5EF4-FFF2-40B4-BE49-F238E27FC236}">
                <a16:creationId xmlns:a16="http://schemas.microsoft.com/office/drawing/2014/main" id="{0250D18F-B113-84AC-D5AF-0760C0EB75B3}"/>
              </a:ext>
            </a:extLst>
          </p:cNvPr>
          <p:cNvSpPr txBox="1">
            <a:spLocks/>
          </p:cNvSpPr>
          <p:nvPr/>
        </p:nvSpPr>
        <p:spPr>
          <a:xfrm>
            <a:off x="7089908" y="4064032"/>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7" name="Circle">
            <a:extLst>
              <a:ext uri="{FF2B5EF4-FFF2-40B4-BE49-F238E27FC236}">
                <a16:creationId xmlns:a16="http://schemas.microsoft.com/office/drawing/2014/main" id="{0F0251D6-40EE-4E33-AF80-82F1752BEF92}"/>
              </a:ext>
            </a:extLst>
          </p:cNvPr>
          <p:cNvSpPr txBox="1">
            <a:spLocks/>
          </p:cNvSpPr>
          <p:nvPr/>
        </p:nvSpPr>
        <p:spPr>
          <a:xfrm>
            <a:off x="7089908" y="3172388"/>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8" name="Circle">
            <a:extLst>
              <a:ext uri="{FF2B5EF4-FFF2-40B4-BE49-F238E27FC236}">
                <a16:creationId xmlns:a16="http://schemas.microsoft.com/office/drawing/2014/main" id="{E5559D7D-756E-70B7-7AB1-FD4A4FE842B3}"/>
              </a:ext>
            </a:extLst>
          </p:cNvPr>
          <p:cNvSpPr txBox="1">
            <a:spLocks/>
          </p:cNvSpPr>
          <p:nvPr/>
        </p:nvSpPr>
        <p:spPr>
          <a:xfrm>
            <a:off x="7089908" y="228074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9" name="Text Placeholder 14">
            <a:extLst>
              <a:ext uri="{FF2B5EF4-FFF2-40B4-BE49-F238E27FC236}">
                <a16:creationId xmlns:a16="http://schemas.microsoft.com/office/drawing/2014/main" id="{4A699362-7EBE-E1A3-B942-B916D1BBA479}"/>
              </a:ext>
            </a:extLst>
          </p:cNvPr>
          <p:cNvSpPr txBox="1">
            <a:spLocks/>
          </p:cNvSpPr>
          <p:nvPr/>
        </p:nvSpPr>
        <p:spPr>
          <a:xfrm>
            <a:off x="7534935" y="1286856"/>
            <a:ext cx="3668119" cy="612988"/>
          </a:xfrm>
          <a:prstGeom prst="rect">
            <a:avLst/>
          </a:prstGeom>
        </p:spPr>
        <p:txBody>
          <a:bodyPr wrap="square" anchor="t" anchorCtr="0">
            <a:normAutofit fontScale="92500" lnSpcReduction="20000"/>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a:t>Visning af spørgeskemaundersøgelse</a:t>
            </a:r>
          </a:p>
          <a:p>
            <a:pPr hangingPunct="1">
              <a:spcAft>
                <a:spcPts val="600"/>
              </a:spcAft>
            </a:pPr>
            <a:r>
              <a:rPr lang="da-DK" sz="1600"/>
              <a:t>(10 min.)</a:t>
            </a:r>
            <a:endParaRPr lang="da-DK" sz="1600" noProof="0"/>
          </a:p>
        </p:txBody>
      </p:sp>
      <p:sp>
        <p:nvSpPr>
          <p:cNvPr id="30" name="Text Placeholder 14">
            <a:extLst>
              <a:ext uri="{FF2B5EF4-FFF2-40B4-BE49-F238E27FC236}">
                <a16:creationId xmlns:a16="http://schemas.microsoft.com/office/drawing/2014/main" id="{78FCFB47-2262-064F-667B-111C9E1FAA66}"/>
              </a:ext>
            </a:extLst>
          </p:cNvPr>
          <p:cNvSpPr txBox="1">
            <a:spLocks/>
          </p:cNvSpPr>
          <p:nvPr/>
        </p:nvSpPr>
        <p:spPr>
          <a:xfrm>
            <a:off x="5973484" y="125586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1</a:t>
            </a:r>
          </a:p>
        </p:txBody>
      </p:sp>
      <p:sp>
        <p:nvSpPr>
          <p:cNvPr id="31" name="Text Placeholder 14">
            <a:extLst>
              <a:ext uri="{FF2B5EF4-FFF2-40B4-BE49-F238E27FC236}">
                <a16:creationId xmlns:a16="http://schemas.microsoft.com/office/drawing/2014/main" id="{3A8CDA37-B07A-8501-E547-A6C7BB8AE91C}"/>
              </a:ext>
            </a:extLst>
          </p:cNvPr>
          <p:cNvSpPr txBox="1">
            <a:spLocks/>
          </p:cNvSpPr>
          <p:nvPr/>
        </p:nvSpPr>
        <p:spPr>
          <a:xfrm>
            <a:off x="5973484" y="2145575"/>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2</a:t>
            </a:r>
          </a:p>
        </p:txBody>
      </p:sp>
      <p:sp>
        <p:nvSpPr>
          <p:cNvPr id="32" name="Text Placeholder 14">
            <a:extLst>
              <a:ext uri="{FF2B5EF4-FFF2-40B4-BE49-F238E27FC236}">
                <a16:creationId xmlns:a16="http://schemas.microsoft.com/office/drawing/2014/main" id="{C8E19B24-CF0E-EE9B-ACBD-2A1D07E4192F}"/>
              </a:ext>
            </a:extLst>
          </p:cNvPr>
          <p:cNvSpPr txBox="1">
            <a:spLocks/>
          </p:cNvSpPr>
          <p:nvPr/>
        </p:nvSpPr>
        <p:spPr>
          <a:xfrm>
            <a:off x="5973484" y="303529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3</a:t>
            </a:r>
          </a:p>
        </p:txBody>
      </p:sp>
      <p:sp>
        <p:nvSpPr>
          <p:cNvPr id="33" name="Text Placeholder 14">
            <a:extLst>
              <a:ext uri="{FF2B5EF4-FFF2-40B4-BE49-F238E27FC236}">
                <a16:creationId xmlns:a16="http://schemas.microsoft.com/office/drawing/2014/main" id="{99A0C87C-0CF1-0580-82D5-EE472015A737}"/>
              </a:ext>
            </a:extLst>
          </p:cNvPr>
          <p:cNvSpPr txBox="1">
            <a:spLocks/>
          </p:cNvSpPr>
          <p:nvPr/>
        </p:nvSpPr>
        <p:spPr>
          <a:xfrm>
            <a:off x="5973484" y="3925005"/>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4</a:t>
            </a:r>
          </a:p>
        </p:txBody>
      </p:sp>
      <p:sp>
        <p:nvSpPr>
          <p:cNvPr id="34" name="Text Placeholder 14">
            <a:extLst>
              <a:ext uri="{FF2B5EF4-FFF2-40B4-BE49-F238E27FC236}">
                <a16:creationId xmlns:a16="http://schemas.microsoft.com/office/drawing/2014/main" id="{184460BC-1CEB-D4FC-7448-4FDEB00DBA79}"/>
              </a:ext>
            </a:extLst>
          </p:cNvPr>
          <p:cNvSpPr txBox="1">
            <a:spLocks/>
          </p:cNvSpPr>
          <p:nvPr/>
        </p:nvSpPr>
        <p:spPr>
          <a:xfrm>
            <a:off x="5973484" y="481472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5</a:t>
            </a:r>
          </a:p>
        </p:txBody>
      </p:sp>
      <p:sp>
        <p:nvSpPr>
          <p:cNvPr id="35" name="Text Placeholder 14">
            <a:extLst>
              <a:ext uri="{FF2B5EF4-FFF2-40B4-BE49-F238E27FC236}">
                <a16:creationId xmlns:a16="http://schemas.microsoft.com/office/drawing/2014/main" id="{D67E900D-B6BB-5676-EAC0-23DA4422F8B5}"/>
              </a:ext>
            </a:extLst>
          </p:cNvPr>
          <p:cNvSpPr txBox="1">
            <a:spLocks/>
          </p:cNvSpPr>
          <p:nvPr/>
        </p:nvSpPr>
        <p:spPr>
          <a:xfrm>
            <a:off x="7534935" y="2176571"/>
            <a:ext cx="3668119" cy="612988"/>
          </a:xfrm>
          <a:prstGeom prst="rect">
            <a:avLst/>
          </a:prstGeom>
        </p:spPr>
        <p:txBody>
          <a:bodyPr wrap="square" anchor="t" anchorCtr="0">
            <a:normAutofit fontScale="92500" lnSpcReduction="20000"/>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a:t>Visning af ydelsesdata</a:t>
            </a:r>
          </a:p>
          <a:p>
            <a:pPr hangingPunct="1">
              <a:spcAft>
                <a:spcPts val="600"/>
              </a:spcAft>
            </a:pPr>
            <a:r>
              <a:rPr lang="da-DK" sz="1600"/>
              <a:t>(5 min.)</a:t>
            </a:r>
          </a:p>
        </p:txBody>
      </p:sp>
      <p:sp>
        <p:nvSpPr>
          <p:cNvPr id="36" name="Text Placeholder 14">
            <a:extLst>
              <a:ext uri="{FF2B5EF4-FFF2-40B4-BE49-F238E27FC236}">
                <a16:creationId xmlns:a16="http://schemas.microsoft.com/office/drawing/2014/main" id="{40A83D5D-76FA-FDE7-EE13-9AE2B8E56F81}"/>
              </a:ext>
            </a:extLst>
          </p:cNvPr>
          <p:cNvSpPr txBox="1">
            <a:spLocks/>
          </p:cNvSpPr>
          <p:nvPr/>
        </p:nvSpPr>
        <p:spPr>
          <a:xfrm>
            <a:off x="7534935" y="3066286"/>
            <a:ext cx="3668119" cy="612988"/>
          </a:xfrm>
          <a:prstGeom prst="rect">
            <a:avLst/>
          </a:prstGeom>
        </p:spPr>
        <p:txBody>
          <a:bodyPr wrap="square" anchor="t" anchorCtr="0">
            <a:normAutofit fontScale="92500" lnSpcReduction="20000"/>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a:t>Samtale i grupper</a:t>
            </a:r>
          </a:p>
          <a:p>
            <a:pPr hangingPunct="1">
              <a:spcAft>
                <a:spcPts val="600"/>
              </a:spcAft>
            </a:pPr>
            <a:r>
              <a:rPr lang="da-DK" sz="1600"/>
              <a:t>(10 min.)</a:t>
            </a:r>
          </a:p>
        </p:txBody>
      </p:sp>
      <p:sp>
        <p:nvSpPr>
          <p:cNvPr id="37" name="Text Placeholder 14">
            <a:extLst>
              <a:ext uri="{FF2B5EF4-FFF2-40B4-BE49-F238E27FC236}">
                <a16:creationId xmlns:a16="http://schemas.microsoft.com/office/drawing/2014/main" id="{A42FB94F-1C20-0456-4887-23F60999CB35}"/>
              </a:ext>
            </a:extLst>
          </p:cNvPr>
          <p:cNvSpPr txBox="1">
            <a:spLocks/>
          </p:cNvSpPr>
          <p:nvPr/>
        </p:nvSpPr>
        <p:spPr>
          <a:xfrm>
            <a:off x="7534935" y="3956001"/>
            <a:ext cx="3668119" cy="612988"/>
          </a:xfrm>
          <a:prstGeom prst="rect">
            <a:avLst/>
          </a:prstGeom>
        </p:spPr>
        <p:txBody>
          <a:bodyPr wrap="square" anchor="t" anchorCtr="0">
            <a:normAutofit fontScale="92500" lnSpcReduction="20000"/>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a:t>Oplæg ved kommunen</a:t>
            </a:r>
          </a:p>
          <a:p>
            <a:pPr hangingPunct="1">
              <a:spcAft>
                <a:spcPts val="600"/>
              </a:spcAft>
            </a:pPr>
            <a:r>
              <a:rPr lang="da-DK" sz="1600"/>
              <a:t>(20 min.)</a:t>
            </a:r>
          </a:p>
        </p:txBody>
      </p:sp>
      <p:sp>
        <p:nvSpPr>
          <p:cNvPr id="38" name="Text Placeholder 14">
            <a:extLst>
              <a:ext uri="{FF2B5EF4-FFF2-40B4-BE49-F238E27FC236}">
                <a16:creationId xmlns:a16="http://schemas.microsoft.com/office/drawing/2014/main" id="{57D4A2E4-8BAF-2955-46B2-75DDE55C59FA}"/>
              </a:ext>
            </a:extLst>
          </p:cNvPr>
          <p:cNvSpPr txBox="1">
            <a:spLocks/>
          </p:cNvSpPr>
          <p:nvPr/>
        </p:nvSpPr>
        <p:spPr>
          <a:xfrm>
            <a:off x="7534935" y="4845716"/>
            <a:ext cx="3668119" cy="612988"/>
          </a:xfrm>
          <a:prstGeom prst="rect">
            <a:avLst/>
          </a:prstGeom>
        </p:spPr>
        <p:txBody>
          <a:bodyPr wrap="square" anchor="t" anchorCtr="0">
            <a:normAutofit fontScale="92500" lnSpcReduction="20000"/>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a:t>Dialog i plenum</a:t>
            </a:r>
          </a:p>
          <a:p>
            <a:pPr hangingPunct="1">
              <a:spcAft>
                <a:spcPts val="600"/>
              </a:spcAft>
            </a:pPr>
            <a:r>
              <a:rPr lang="da-DK" sz="1600"/>
              <a:t>(20 min.)</a:t>
            </a:r>
          </a:p>
        </p:txBody>
      </p:sp>
      <p:sp>
        <p:nvSpPr>
          <p:cNvPr id="39" name="Circle">
            <a:extLst>
              <a:ext uri="{FF2B5EF4-FFF2-40B4-BE49-F238E27FC236}">
                <a16:creationId xmlns:a16="http://schemas.microsoft.com/office/drawing/2014/main" id="{B97798AF-3778-5A6A-1439-F468082A68A7}"/>
              </a:ext>
            </a:extLst>
          </p:cNvPr>
          <p:cNvSpPr txBox="1">
            <a:spLocks/>
          </p:cNvSpPr>
          <p:nvPr/>
        </p:nvSpPr>
        <p:spPr>
          <a:xfrm>
            <a:off x="7089908" y="1390227"/>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Tree>
    <p:extLst>
      <p:ext uri="{BB962C8B-B14F-4D97-AF65-F5344CB8AC3E}">
        <p14:creationId xmlns:p14="http://schemas.microsoft.com/office/powerpoint/2010/main" val="6494071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456AE74-E77D-9239-688E-AB786F17A214}"/>
              </a:ext>
            </a:extLst>
          </p:cNvPr>
          <p:cNvSpPr>
            <a:spLocks noGrp="1"/>
          </p:cNvSpPr>
          <p:nvPr>
            <p:ph type="body" sz="quarter" idx="38"/>
          </p:nvPr>
        </p:nvSpPr>
        <p:spPr/>
        <p:txBody>
          <a:bodyPr>
            <a:normAutofit/>
          </a:bodyPr>
          <a:lstStyle/>
          <a:p>
            <a:pPr marL="285750" indent="-285750">
              <a:buFont typeface="Arial" panose="020B0604020202020204" pitchFamily="34" charset="0"/>
              <a:buChar char="•"/>
            </a:pPr>
            <a:r>
              <a:rPr lang="da-DK"/>
              <a:t>Hvad er dit kendskab til kommunens akutfunktioner?</a:t>
            </a:r>
          </a:p>
          <a:p>
            <a:pPr marL="285750" indent="-285750">
              <a:buFont typeface="Arial" panose="020B0604020202020204" pitchFamily="34" charset="0"/>
              <a:buChar char="•"/>
            </a:pPr>
            <a:r>
              <a:rPr lang="da-DK"/>
              <a:t>Hvor godt oplever du, at akutfunktionen opfylder behovet for de henviste patienter?</a:t>
            </a:r>
          </a:p>
          <a:p>
            <a:pPr marL="285750" indent="-285750">
              <a:buFont typeface="Arial" panose="020B0604020202020204" pitchFamily="34" charset="0"/>
              <a:buChar char="•"/>
            </a:pPr>
            <a:r>
              <a:rPr lang="da-DK"/>
              <a:t>Er der patientgrupper med akut plejebehov, der ikke er tilstrækkeligt hjulpet i dag?</a:t>
            </a:r>
          </a:p>
          <a:p>
            <a:pPr marL="285750" indent="-285750">
              <a:buFont typeface="Arial" panose="020B0604020202020204" pitchFamily="34" charset="0"/>
              <a:buChar char="•"/>
            </a:pPr>
            <a:r>
              <a:rPr lang="da-DK"/>
              <a:t>Hvad er din oplevelse af kapaciteten af kommunens akutfunktioner?</a:t>
            </a:r>
          </a:p>
          <a:p>
            <a:pPr marL="285750" indent="-285750">
              <a:buFont typeface="Arial" panose="020B0604020202020204" pitchFamily="34" charset="0"/>
              <a:buChar char="•"/>
            </a:pPr>
            <a:r>
              <a:rPr lang="da-DK"/>
              <a:t>Hvad er din oplevelse af kompetencen af kommunens akutfunktioner?</a:t>
            </a:r>
          </a:p>
          <a:p>
            <a:pPr marL="285750" indent="-285750">
              <a:buFont typeface="Arial" panose="020B0604020202020204" pitchFamily="34" charset="0"/>
              <a:buChar char="•"/>
            </a:pPr>
            <a:r>
              <a:rPr lang="da-DK"/>
              <a:t>Er den kommunale akutfunktion efter din erfaring med til at forebygge indlæggelser?</a:t>
            </a:r>
          </a:p>
          <a:p>
            <a:pPr marL="285750" indent="-285750">
              <a:buFont typeface="Arial" panose="020B0604020202020204" pitchFamily="34" charset="0"/>
              <a:buChar char="•"/>
            </a:pPr>
            <a:r>
              <a:rPr lang="da-DK"/>
              <a:t>Hvad kan afholde dig fra at henvise borgere til kommunens akutfunktioner?</a:t>
            </a:r>
          </a:p>
          <a:p>
            <a:pPr marL="285750" indent="-285750">
              <a:buFont typeface="Arial" panose="020B0604020202020204" pitchFamily="34" charset="0"/>
              <a:buChar char="•"/>
            </a:pPr>
            <a:r>
              <a:rPr lang="da-DK"/>
              <a:t>Har du idéer til forbedringer?</a:t>
            </a:r>
          </a:p>
          <a:p>
            <a:pPr marL="285750" indent="-285750">
              <a:buFont typeface="Arial" panose="020B0604020202020204" pitchFamily="34" charset="0"/>
              <a:buChar char="•"/>
            </a:pPr>
            <a:endParaRPr lang="da-DK"/>
          </a:p>
        </p:txBody>
      </p:sp>
      <p:sp>
        <p:nvSpPr>
          <p:cNvPr id="3" name="Titel 2">
            <a:extLst>
              <a:ext uri="{FF2B5EF4-FFF2-40B4-BE49-F238E27FC236}">
                <a16:creationId xmlns:a16="http://schemas.microsoft.com/office/drawing/2014/main" id="{843EF224-4AF8-DF1D-60ED-B9817A275F67}"/>
              </a:ext>
            </a:extLst>
          </p:cNvPr>
          <p:cNvSpPr>
            <a:spLocks noGrp="1"/>
          </p:cNvSpPr>
          <p:nvPr>
            <p:ph type="title"/>
          </p:nvPr>
        </p:nvSpPr>
        <p:spPr/>
        <p:txBody>
          <a:bodyPr/>
          <a:lstStyle/>
          <a:p>
            <a:r>
              <a:rPr lang="da-DK"/>
              <a:t>Spørgeskemaundersøgelse</a:t>
            </a:r>
          </a:p>
        </p:txBody>
      </p:sp>
      <p:sp>
        <p:nvSpPr>
          <p:cNvPr id="4" name="Pladsholder til tekst 3">
            <a:extLst>
              <a:ext uri="{FF2B5EF4-FFF2-40B4-BE49-F238E27FC236}">
                <a16:creationId xmlns:a16="http://schemas.microsoft.com/office/drawing/2014/main" id="{AC6CF32F-2466-9385-8253-5AF0DEF8C5D1}"/>
              </a:ext>
            </a:extLst>
          </p:cNvPr>
          <p:cNvSpPr>
            <a:spLocks noGrp="1"/>
          </p:cNvSpPr>
          <p:nvPr>
            <p:ph type="body" sz="quarter" idx="39"/>
          </p:nvPr>
        </p:nvSpPr>
        <p:spPr/>
        <p:txBody>
          <a:bodyPr>
            <a:normAutofit/>
          </a:bodyPr>
          <a:lstStyle/>
          <a:p>
            <a:r>
              <a:rPr lang="da-DK"/>
              <a:t>Spørgeskemaundersøgelsen indeholdt følgende spørgsmål:</a:t>
            </a:r>
          </a:p>
        </p:txBody>
      </p:sp>
      <p:sp>
        <p:nvSpPr>
          <p:cNvPr id="5" name="Pladsholder til tekst 4">
            <a:extLst>
              <a:ext uri="{FF2B5EF4-FFF2-40B4-BE49-F238E27FC236}">
                <a16:creationId xmlns:a16="http://schemas.microsoft.com/office/drawing/2014/main" id="{D1EEFB05-9871-EC21-8580-135DB09185AB}"/>
              </a:ext>
            </a:extLst>
          </p:cNvPr>
          <p:cNvSpPr>
            <a:spLocks noGrp="1"/>
          </p:cNvSpPr>
          <p:nvPr>
            <p:ph type="body" sz="quarter" idx="40"/>
          </p:nvPr>
        </p:nvSpPr>
        <p:spPr/>
        <p:txBody>
          <a:bodyPr/>
          <a:lstStyle/>
          <a:p>
            <a:r>
              <a:rPr lang="da-DK"/>
              <a:t>Kendskab til og oplevelse af akutfunktoner</a:t>
            </a:r>
          </a:p>
        </p:txBody>
      </p:sp>
    </p:spTree>
    <p:extLst>
      <p:ext uri="{BB962C8B-B14F-4D97-AF65-F5344CB8AC3E}">
        <p14:creationId xmlns:p14="http://schemas.microsoft.com/office/powerpoint/2010/main" val="12186623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EAC8DDE-3676-F8AD-07AD-8D9EF38DCC52}"/>
              </a:ext>
            </a:extLst>
          </p:cNvPr>
          <p:cNvSpPr>
            <a:spLocks noGrp="1"/>
          </p:cNvSpPr>
          <p:nvPr>
            <p:ph type="title"/>
          </p:nvPr>
        </p:nvSpPr>
        <p:spPr>
          <a:xfrm>
            <a:off x="720208" y="1235566"/>
            <a:ext cx="11102192" cy="584775"/>
          </a:xfrm>
        </p:spPr>
        <p:txBody>
          <a:bodyPr>
            <a:normAutofit fontScale="90000"/>
          </a:bodyPr>
          <a:lstStyle/>
          <a:p>
            <a:r>
              <a:rPr lang="da-DK"/>
              <a:t>Hvad er dit kendskab til kommunens akutfunktion</a:t>
            </a:r>
          </a:p>
        </p:txBody>
      </p:sp>
      <p:sp>
        <p:nvSpPr>
          <p:cNvPr id="4" name="Pladsholder til tekst 3">
            <a:extLst>
              <a:ext uri="{FF2B5EF4-FFF2-40B4-BE49-F238E27FC236}">
                <a16:creationId xmlns:a16="http://schemas.microsoft.com/office/drawing/2014/main" id="{39D5B642-7BF9-94A7-5882-CF3D3F4BF292}"/>
              </a:ext>
            </a:extLst>
          </p:cNvPr>
          <p:cNvSpPr>
            <a:spLocks noGrp="1"/>
          </p:cNvSpPr>
          <p:nvPr>
            <p:ph type="body" sz="quarter" idx="38"/>
          </p:nvPr>
        </p:nvSpPr>
        <p:spPr/>
        <p:txBody>
          <a:bodyPr>
            <a:normAutofit lnSpcReduction="10000"/>
          </a:bodyPr>
          <a:lstStyle/>
          <a:p>
            <a:r>
              <a:rPr lang="da-DK"/>
              <a:t>Kendskab til og oplevelse af akutfunktioner</a:t>
            </a:r>
          </a:p>
        </p:txBody>
      </p:sp>
      <p:graphicFrame>
        <p:nvGraphicFramePr>
          <p:cNvPr id="5" name="Pladsholder til billede 4">
            <a:extLst>
              <a:ext uri="{FF2B5EF4-FFF2-40B4-BE49-F238E27FC236}">
                <a16:creationId xmlns:a16="http://schemas.microsoft.com/office/drawing/2014/main" id="{416BA2F3-6803-4820-212C-3EEEA8E88C93}"/>
              </a:ext>
            </a:extLst>
          </p:cNvPr>
          <p:cNvGraphicFramePr>
            <a:graphicFrameLocks noGrp="1"/>
          </p:cNvGraphicFramePr>
          <p:nvPr>
            <p:ph type="pic" idx="22"/>
            <p:extLst>
              <p:ext uri="{D42A27DB-BD31-4B8C-83A1-F6EECF244321}">
                <p14:modId xmlns:p14="http://schemas.microsoft.com/office/powerpoint/2010/main" val="836110984"/>
              </p:ext>
            </p:extLst>
          </p:nvPr>
        </p:nvGraphicFramePr>
        <p:xfrm>
          <a:off x="735013" y="1897063"/>
          <a:ext cx="10741025" cy="42259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felt 5">
            <a:extLst>
              <a:ext uri="{FF2B5EF4-FFF2-40B4-BE49-F238E27FC236}">
                <a16:creationId xmlns:a16="http://schemas.microsoft.com/office/drawing/2014/main" id="{3439715F-31EB-6165-1D08-0D45138367B5}"/>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a:ln>
                  <a:noFill/>
                </a:ln>
                <a:solidFill>
                  <a:srgbClr val="FF0000"/>
                </a:solidFill>
                <a:effectLst/>
                <a:uFillTx/>
                <a:latin typeface="+mn-lt"/>
                <a:ea typeface="+mn-ea"/>
                <a:cs typeface="+mn-cs"/>
                <a:sym typeface="Helvetica Neue"/>
              </a:rPr>
              <a:t>Eksempel</a:t>
            </a:r>
          </a:p>
        </p:txBody>
      </p:sp>
      <p:sp>
        <p:nvSpPr>
          <p:cNvPr id="9" name="Pladsholder til tekst 2">
            <a:extLst>
              <a:ext uri="{FF2B5EF4-FFF2-40B4-BE49-F238E27FC236}">
                <a16:creationId xmlns:a16="http://schemas.microsoft.com/office/drawing/2014/main" id="{3C008470-42BE-E0C9-AD2B-F27F19FD13B1}"/>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a:t>Kilde: spørgeskema, antal besvarelser ud af antal medlemmer (svarprocent)</a:t>
            </a:r>
          </a:p>
        </p:txBody>
      </p:sp>
    </p:spTree>
    <p:extLst>
      <p:ext uri="{BB962C8B-B14F-4D97-AF65-F5344CB8AC3E}">
        <p14:creationId xmlns:p14="http://schemas.microsoft.com/office/powerpoint/2010/main" val="16848446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A71CF-4BE7-A873-57C3-6930040607F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D776666-D253-0793-727B-ED33FB8098D6}"/>
              </a:ext>
            </a:extLst>
          </p:cNvPr>
          <p:cNvSpPr>
            <a:spLocks noGrp="1"/>
          </p:cNvSpPr>
          <p:nvPr>
            <p:ph type="title"/>
          </p:nvPr>
        </p:nvSpPr>
        <p:spPr/>
        <p:txBody>
          <a:bodyPr>
            <a:normAutofit fontScale="90000"/>
          </a:bodyPr>
          <a:lstStyle/>
          <a:p>
            <a:r>
              <a:rPr lang="da-DK"/>
              <a:t>Hvor godt oplever du, at akutfunktionen opfylder behovet for de henviste patienter</a:t>
            </a:r>
          </a:p>
        </p:txBody>
      </p:sp>
      <p:sp>
        <p:nvSpPr>
          <p:cNvPr id="4" name="Pladsholder til tekst 3">
            <a:extLst>
              <a:ext uri="{FF2B5EF4-FFF2-40B4-BE49-F238E27FC236}">
                <a16:creationId xmlns:a16="http://schemas.microsoft.com/office/drawing/2014/main" id="{04AD7ECB-1C96-2456-268D-29BD8F48652A}"/>
              </a:ext>
            </a:extLst>
          </p:cNvPr>
          <p:cNvSpPr>
            <a:spLocks noGrp="1"/>
          </p:cNvSpPr>
          <p:nvPr>
            <p:ph type="body" sz="quarter" idx="38"/>
          </p:nvPr>
        </p:nvSpPr>
        <p:spPr/>
        <p:txBody>
          <a:bodyPr>
            <a:normAutofit lnSpcReduction="10000"/>
          </a:bodyPr>
          <a:lstStyle/>
          <a:p>
            <a:r>
              <a:rPr lang="da-DK"/>
              <a:t>Patientgrupper</a:t>
            </a:r>
          </a:p>
        </p:txBody>
      </p:sp>
      <p:graphicFrame>
        <p:nvGraphicFramePr>
          <p:cNvPr id="6" name="Pladsholder til billede 5">
            <a:extLst>
              <a:ext uri="{FF2B5EF4-FFF2-40B4-BE49-F238E27FC236}">
                <a16:creationId xmlns:a16="http://schemas.microsoft.com/office/drawing/2014/main" id="{3062571A-4301-91A2-FB26-EC0B2CAF1DBE}"/>
              </a:ext>
            </a:extLst>
          </p:cNvPr>
          <p:cNvGraphicFramePr>
            <a:graphicFrameLocks noGrp="1"/>
          </p:cNvGraphicFramePr>
          <p:nvPr>
            <p:ph type="pic" idx="22"/>
            <p:extLst>
              <p:ext uri="{D42A27DB-BD31-4B8C-83A1-F6EECF244321}">
                <p14:modId xmlns:p14="http://schemas.microsoft.com/office/powerpoint/2010/main" val="536747462"/>
              </p:ext>
            </p:extLst>
          </p:nvPr>
        </p:nvGraphicFramePr>
        <p:xfrm>
          <a:off x="735013" y="2179983"/>
          <a:ext cx="10741025" cy="3943005"/>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felt 7">
            <a:extLst>
              <a:ext uri="{FF2B5EF4-FFF2-40B4-BE49-F238E27FC236}">
                <a16:creationId xmlns:a16="http://schemas.microsoft.com/office/drawing/2014/main" id="{7D1E18D9-45C1-1876-6FF6-C0C662361F28}"/>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a:ln>
                  <a:noFill/>
                </a:ln>
                <a:solidFill>
                  <a:srgbClr val="FF0000"/>
                </a:solidFill>
                <a:effectLst/>
                <a:uFillTx/>
                <a:latin typeface="+mn-lt"/>
                <a:ea typeface="+mn-ea"/>
                <a:cs typeface="+mn-cs"/>
                <a:sym typeface="Helvetica Neue"/>
              </a:rPr>
              <a:t>Eksempel</a:t>
            </a:r>
          </a:p>
        </p:txBody>
      </p:sp>
      <p:sp>
        <p:nvSpPr>
          <p:cNvPr id="9" name="Pladsholder til tekst 2">
            <a:extLst>
              <a:ext uri="{FF2B5EF4-FFF2-40B4-BE49-F238E27FC236}">
                <a16:creationId xmlns:a16="http://schemas.microsoft.com/office/drawing/2014/main" id="{D256FA33-15B2-C8AD-582F-23EC3E583FD8}"/>
              </a:ext>
            </a:extLst>
          </p:cNvPr>
          <p:cNvSpPr txBox="1">
            <a:spLocks/>
          </p:cNvSpPr>
          <p:nvPr/>
        </p:nvSpPr>
        <p:spPr>
          <a:xfrm>
            <a:off x="5951765" y="6129338"/>
            <a:ext cx="5509986" cy="227136"/>
          </a:xfrm>
          <a:prstGeom prst="rect">
            <a:avLst/>
          </a:prstGeom>
        </p:spPr>
        <p:txBody>
          <a:bodyPr>
            <a:normAutofit fontScale="25000" lnSpcReduction="20000"/>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r"/>
            <a:r>
              <a:rPr lang="da-DK" b="1"/>
              <a:t>Kilde: spørgeskema, antal besvarelser ud af antal medlemmer (svarprocent)</a:t>
            </a:r>
          </a:p>
        </p:txBody>
      </p:sp>
    </p:spTree>
    <p:extLst>
      <p:ext uri="{BB962C8B-B14F-4D97-AF65-F5344CB8AC3E}">
        <p14:creationId xmlns:p14="http://schemas.microsoft.com/office/powerpoint/2010/main" val="13925932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8" ma:contentTypeDescription="Create a new document." ma:contentTypeScope="" ma:versionID="a3f1a6c86ad1e12aa1dd46818ba18468">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6f7ce5d4965a9da0d00b3d21977ac7e9"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Props1.xml><?xml version="1.0" encoding="utf-8"?>
<ds:datastoreItem xmlns:ds="http://schemas.openxmlformats.org/officeDocument/2006/customXml" ds:itemID="{185BB2EB-BF2F-4B0D-B7B5-2DA864EEBB52}">
  <ds:schemaRefs>
    <ds:schemaRef ds:uri="http://schemas.microsoft.com/sharepoint/v3/contenttype/forms"/>
  </ds:schemaRefs>
</ds:datastoreItem>
</file>

<file path=customXml/itemProps2.xml><?xml version="1.0" encoding="utf-8"?>
<ds:datastoreItem xmlns:ds="http://schemas.openxmlformats.org/officeDocument/2006/customXml" ds:itemID="{64DE5086-6BAA-4426-9312-AE03F17C12DD}">
  <ds:schemaRefs>
    <ds:schemaRef ds:uri="658e924a-6452-4f30-ad3a-cb624d28adc8"/>
    <ds:schemaRef ds:uri="dc93761f-51ef-4530-9f5e-6cc8012820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795C06-8343-4B35-ACE2-038373315665}">
  <ds:schemaRef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658e924a-6452-4f30-ad3a-cb624d28adc8"/>
    <ds:schemaRef ds:uri="http://purl.org/dc/terms/"/>
    <ds:schemaRef ds:uri="http://schemas.microsoft.com/office/infopath/2007/PartnerControls"/>
    <ds:schemaRef ds:uri="dc93761f-51ef-4530-9f5e-6cc8012820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KiAP_PowerPoint_template</Template>
  <TotalTime>0</TotalTime>
  <Words>2473</Words>
  <Application>Microsoft Office PowerPoint</Application>
  <PresentationFormat>Widescreen</PresentationFormat>
  <Paragraphs>294</Paragraphs>
  <Slides>39</Slides>
  <Notes>17</Notes>
  <HiddenSlides>2</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KiAP 2025</vt:lpstr>
      <vt:lpstr>PowerPoint Presentation</vt:lpstr>
      <vt:lpstr>Program</vt:lpstr>
      <vt:lpstr>Materiale</vt:lpstr>
      <vt:lpstr>Introduktionsvideo (6 min.)</vt:lpstr>
      <vt:lpstr>PowerPoint Presentation</vt:lpstr>
      <vt:lpstr>Forløb</vt:lpstr>
      <vt:lpstr>Spørgeskemaundersøgelse</vt:lpstr>
      <vt:lpstr>Hvad er dit kendskab til kommunens akutfunktion</vt:lpstr>
      <vt:lpstr>Hvor godt oplever du, at akutfunktionen opfylder behovet for de henviste patienter</vt:lpstr>
      <vt:lpstr>Er der patientgrupper med akut plejebehov, der ikke er tilstrækkeligt hjulpet i dag </vt:lpstr>
      <vt:lpstr>Er der patientgrupper med akut plejebehov, der ikke er tilstrækkeligt hjulpet i dag </vt:lpstr>
      <vt:lpstr>Hvad er din oplevelse af kapaciteten af kommunens akutfunktioner</vt:lpstr>
      <vt:lpstr>Hvad er din oplevelse af kompetencen af kommunens akutfunktioner</vt:lpstr>
      <vt:lpstr>Er den kommunale akutfunktion efter din erfaring med til at forebygge indlæggelser</vt:lpstr>
      <vt:lpstr>Hvad kan afholde dig fra at henvise borgere til kommunens akutfunktioner </vt:lpstr>
      <vt:lpstr>Hvad kan afholde dig fra at henvise borgere til kommunens akutfunktioner </vt:lpstr>
      <vt:lpstr>Har du idéer til forbedringer</vt:lpstr>
      <vt:lpstr>Har du idéer til forbedringer</vt:lpstr>
      <vt:lpstr>Brug af ydelse 0124 (lægefaglig rådgivning og vurdering)</vt:lpstr>
      <vt:lpstr>Spørgsmål til spørgeskemaundersøgelsen samt ydelsesdata</vt:lpstr>
      <vt:lpstr>Oplæg ved kommunen</vt:lpstr>
      <vt:lpstr>Dialog med kommunen – er det noget, vi skal ændre</vt:lpstr>
      <vt:lpstr>PowerPoint Presentation</vt:lpstr>
      <vt:lpstr>PowerPoint Presentation</vt:lpstr>
      <vt:lpstr>Forløb</vt:lpstr>
      <vt:lpstr>Oplæg ved kommunen</vt:lpstr>
      <vt:lpstr>Om henvisninger i OK-22</vt:lpstr>
      <vt:lpstr>Viden op henvisninger</vt:lpstr>
      <vt:lpstr>Henvisning til akutfunktionen</vt:lpstr>
      <vt:lpstr>Spørgeskemaundersøgelse</vt:lpstr>
      <vt:lpstr>Hvordan henviser du til kommunens akutfunktion</vt:lpstr>
      <vt:lpstr>Hvordan fungerer dialogen med akutfunktioner om igangværende forløb</vt:lpstr>
      <vt:lpstr>Oplever du, at der mangler tilbagemelding fra kommunen om patienter, der er henvist til akutfunktionen</vt:lpstr>
      <vt:lpstr>Opsummering af spørgeskemaundersøgelse</vt:lpstr>
      <vt:lpstr>Spørgsmål til spørgeskemaundersøgelsen samt ydelsesdata</vt:lpstr>
      <vt:lpstr>Dialog med kommunen – er det noget, vi skal ændre</vt:lpstr>
      <vt:lpstr>PowerPoint Presentation</vt:lpstr>
      <vt:lpstr>Opsamling og opfølgning</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Clara Porsdal</cp:lastModifiedBy>
  <cp:revision>2</cp:revision>
  <dcterms:created xsi:type="dcterms:W3CDTF">2025-07-29T08:56:30Z</dcterms:created>
  <dcterms:modified xsi:type="dcterms:W3CDTF">2025-12-19T13:33:01Z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