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8"/>
  </p:notesMasterIdLst>
  <p:sldIdLst>
    <p:sldId id="717" r:id="rId5"/>
    <p:sldId id="719" r:id="rId6"/>
    <p:sldId id="757" r:id="rId7"/>
    <p:sldId id="718" r:id="rId8"/>
    <p:sldId id="758" r:id="rId9"/>
    <p:sldId id="721" r:id="rId10"/>
    <p:sldId id="722" r:id="rId11"/>
    <p:sldId id="723" r:id="rId12"/>
    <p:sldId id="724" r:id="rId13"/>
    <p:sldId id="759" r:id="rId14"/>
    <p:sldId id="727" r:id="rId15"/>
    <p:sldId id="728" r:id="rId16"/>
    <p:sldId id="729" r:id="rId17"/>
    <p:sldId id="730" r:id="rId18"/>
    <p:sldId id="731" r:id="rId19"/>
    <p:sldId id="733" r:id="rId20"/>
    <p:sldId id="760" r:id="rId21"/>
    <p:sldId id="710" r:id="rId22"/>
    <p:sldId id="735" r:id="rId23"/>
    <p:sldId id="736" r:id="rId24"/>
    <p:sldId id="737" r:id="rId25"/>
    <p:sldId id="738" r:id="rId26"/>
    <p:sldId id="712" r:id="rId27"/>
    <p:sldId id="739" r:id="rId28"/>
    <p:sldId id="740" r:id="rId29"/>
    <p:sldId id="761" r:id="rId30"/>
    <p:sldId id="741" r:id="rId31"/>
    <p:sldId id="742" r:id="rId32"/>
    <p:sldId id="743" r:id="rId33"/>
    <p:sldId id="744" r:id="rId34"/>
    <p:sldId id="745" r:id="rId35"/>
    <p:sldId id="746" r:id="rId36"/>
    <p:sldId id="747" r:id="rId37"/>
    <p:sldId id="713" r:id="rId38"/>
    <p:sldId id="748" r:id="rId39"/>
    <p:sldId id="749" r:id="rId40"/>
    <p:sldId id="750" r:id="rId41"/>
    <p:sldId id="762" r:id="rId42"/>
    <p:sldId id="751" r:id="rId43"/>
    <p:sldId id="752" r:id="rId44"/>
    <p:sldId id="754" r:id="rId45"/>
    <p:sldId id="755" r:id="rId46"/>
    <p:sldId id="756" r:id="rId47"/>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717"/>
            <p14:sldId id="719"/>
            <p14:sldId id="757"/>
            <p14:sldId id="718"/>
            <p14:sldId id="758"/>
            <p14:sldId id="721"/>
            <p14:sldId id="722"/>
            <p14:sldId id="723"/>
            <p14:sldId id="724"/>
            <p14:sldId id="759"/>
            <p14:sldId id="727"/>
            <p14:sldId id="728"/>
            <p14:sldId id="729"/>
            <p14:sldId id="730"/>
            <p14:sldId id="731"/>
            <p14:sldId id="733"/>
            <p14:sldId id="760"/>
            <p14:sldId id="710"/>
            <p14:sldId id="735"/>
            <p14:sldId id="736"/>
            <p14:sldId id="737"/>
            <p14:sldId id="738"/>
            <p14:sldId id="712"/>
            <p14:sldId id="739"/>
            <p14:sldId id="740"/>
            <p14:sldId id="761"/>
            <p14:sldId id="741"/>
            <p14:sldId id="742"/>
            <p14:sldId id="743"/>
            <p14:sldId id="744"/>
            <p14:sldId id="745"/>
            <p14:sldId id="746"/>
            <p14:sldId id="747"/>
            <p14:sldId id="713"/>
            <p14:sldId id="748"/>
            <p14:sldId id="749"/>
            <p14:sldId id="750"/>
            <p14:sldId id="762"/>
            <p14:sldId id="751"/>
            <p14:sldId id="752"/>
            <p14:sldId id="754"/>
            <p14:sldId id="755"/>
            <p14:sldId id="7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260"/>
    <a:srgbClr val="5A8181"/>
    <a:srgbClr val="FFFFFF"/>
    <a:srgbClr val="F3F5F7"/>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0FA01-A100-43B6-A672-EE142CABE23B}" v="82" dt="2025-12-11T16:30:43.11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79200" autoAdjust="0"/>
  </p:normalViewPr>
  <p:slideViewPr>
    <p:cSldViewPr snapToGrid="0" showGuides="1">
      <p:cViewPr varScale="1">
        <p:scale>
          <a:sx n="76" d="100"/>
          <a:sy n="76" d="100"/>
        </p:scale>
        <p:origin x="672" y="2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iap-my.sharepoint.com/personal/lsoegaard_kiap_dk/Documents/Skrivebord/Sp&#248;rgeskema_Henvisninger_N&#248;rrebroNordvest.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noFill/>
              </a:ln>
              <a:effectLst/>
            </c:spPr>
            <c:extLst>
              <c:ext xmlns:c16="http://schemas.microsoft.com/office/drawing/2014/chart" uri="{C3380CC4-5D6E-409C-BE32-E72D297353CC}">
                <c16:uniqueId val="{00000001-79D2-4FF6-ACC4-0D5C8D3D50EE}"/>
              </c:ext>
            </c:extLst>
          </c:dPt>
          <c:dPt>
            <c:idx val="1"/>
            <c:bubble3D val="0"/>
            <c:spPr>
              <a:solidFill>
                <a:schemeClr val="accent2"/>
              </a:solidFill>
              <a:ln w="19050">
                <a:noFill/>
              </a:ln>
              <a:effectLst/>
            </c:spPr>
            <c:extLst>
              <c:ext xmlns:c16="http://schemas.microsoft.com/office/drawing/2014/chart" uri="{C3380CC4-5D6E-409C-BE32-E72D297353CC}">
                <c16:uniqueId val="{00000003-79D2-4FF6-ACC4-0D5C8D3D50EE}"/>
              </c:ext>
            </c:extLst>
          </c:dPt>
          <c:dPt>
            <c:idx val="2"/>
            <c:bubble3D val="0"/>
            <c:spPr>
              <a:solidFill>
                <a:schemeClr val="accent3"/>
              </a:solidFill>
              <a:ln w="19050">
                <a:noFill/>
              </a:ln>
              <a:effectLst/>
            </c:spPr>
            <c:extLst>
              <c:ext xmlns:c16="http://schemas.microsoft.com/office/drawing/2014/chart" uri="{C3380CC4-5D6E-409C-BE32-E72D297353CC}">
                <c16:uniqueId val="{00000005-79D2-4FF6-ACC4-0D5C8D3D50EE}"/>
              </c:ext>
            </c:extLst>
          </c:dPt>
          <c:dPt>
            <c:idx val="3"/>
            <c:bubble3D val="0"/>
            <c:spPr>
              <a:solidFill>
                <a:schemeClr val="accent4"/>
              </a:solidFill>
              <a:ln w="19050">
                <a:noFill/>
              </a:ln>
              <a:effectLst/>
            </c:spPr>
            <c:extLst>
              <c:ext xmlns:c16="http://schemas.microsoft.com/office/drawing/2014/chart" uri="{C3380CC4-5D6E-409C-BE32-E72D297353CC}">
                <c16:uniqueId val="{00000007-79D2-4FF6-ACC4-0D5C8D3D50EE}"/>
              </c:ext>
            </c:extLst>
          </c:dPt>
          <c:dPt>
            <c:idx val="4"/>
            <c:bubble3D val="0"/>
            <c:spPr>
              <a:solidFill>
                <a:srgbClr val="5A8181"/>
              </a:solidFill>
              <a:ln w="19050">
                <a:noFill/>
              </a:ln>
              <a:effectLst/>
            </c:spPr>
            <c:extLst>
              <c:ext xmlns:c16="http://schemas.microsoft.com/office/drawing/2014/chart" uri="{C3380CC4-5D6E-409C-BE32-E72D297353CC}">
                <c16:uniqueId val="{00000009-79D2-4FF6-ACC4-0D5C8D3D50EE}"/>
              </c:ext>
            </c:extLst>
          </c:dPt>
          <c:dLbls>
            <c:dLbl>
              <c:idx val="0"/>
              <c:layout>
                <c:manualLayout>
                  <c:x val="2.5513286843828562E-2"/>
                  <c:y val="-1.9686735104460361E-2"/>
                </c:manualLayout>
              </c:layout>
              <c:tx>
                <c:rich>
                  <a:bodyPr/>
                  <a:lstStyle/>
                  <a:p>
                    <a:fld id="{752A9D5B-1194-4F06-9FE6-1E2DF47FF667}" type="CATEGORYNAME">
                      <a:rPr lang="en-US" smtClean="0"/>
                      <a:pPr/>
                      <a:t>[CATEGORY NAME]</a:t>
                    </a:fld>
                    <a:r>
                      <a:rPr lang="en-US" baseline="0"/>
                      <a:t>: </a:t>
                    </a:r>
                    <a:fld id="{C3ABE97A-D22D-4672-BB81-FA7F914EE09A}"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D2-4FF6-ACC4-0D5C8D3D50EE}"/>
                </c:ext>
              </c:extLst>
            </c:dLbl>
            <c:dLbl>
              <c:idx val="1"/>
              <c:layout>
                <c:manualLayout>
                  <c:x val="1.5700484211586895E-2"/>
                  <c:y val="1.9686735104460385E-2"/>
                </c:manualLayout>
              </c:layout>
              <c:tx>
                <c:rich>
                  <a:bodyPr/>
                  <a:lstStyle/>
                  <a:p>
                    <a:fld id="{D3A8CCA4-87AE-427B-81F3-FD037CF82E20}" type="CATEGORYNAME">
                      <a:rPr lang="en-US" smtClean="0"/>
                      <a:pPr/>
                      <a:t>[CATEGORY NAME]</a:t>
                    </a:fld>
                    <a:r>
                      <a:rPr lang="en-US" baseline="0"/>
                      <a:t>: </a:t>
                    </a:r>
                    <a:fld id="{4C11A63C-A4E7-4E0B-A0AA-BA100C99494A}"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9D2-4FF6-ACC4-0D5C8D3D50EE}"/>
                </c:ext>
              </c:extLst>
            </c:dLbl>
            <c:dLbl>
              <c:idx val="2"/>
              <c:layout>
                <c:manualLayout>
                  <c:x val="2.943840789672543E-2"/>
                  <c:y val="-1.9686735104460385E-2"/>
                </c:manualLayout>
              </c:layout>
              <c:tx>
                <c:rich>
                  <a:bodyPr/>
                  <a:lstStyle/>
                  <a:p>
                    <a:fld id="{693AA24A-24E6-4D41-AB50-04254307730B}" type="CATEGORYNAME">
                      <a:rPr lang="en-US" smtClean="0"/>
                      <a:pPr/>
                      <a:t>[CATEGORY NAME]</a:t>
                    </a:fld>
                    <a:r>
                      <a:rPr lang="en-US" baseline="0"/>
                      <a:t>: </a:t>
                    </a:r>
                    <a:fld id="{D7FA90FC-85C9-41D3-BBD5-88AD2A09CBAE}"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9D2-4FF6-ACC4-0D5C8D3D50EE}"/>
                </c:ext>
              </c:extLst>
            </c:dLbl>
            <c:dLbl>
              <c:idx val="3"/>
              <c:layout>
                <c:manualLayout>
                  <c:x val="0"/>
                  <c:y val="5.6247814584172526E-3"/>
                </c:manualLayout>
              </c:layout>
              <c:tx>
                <c:rich>
                  <a:bodyPr/>
                  <a:lstStyle/>
                  <a:p>
                    <a:fld id="{137CDBDF-C9DF-4DFE-BE2D-CA54FC4C7459}" type="CATEGORYNAME">
                      <a:rPr lang="en-US" smtClean="0"/>
                      <a:pPr/>
                      <a:t>[CATEGORY NAME]</a:t>
                    </a:fld>
                    <a:r>
                      <a:rPr lang="en-US" baseline="0"/>
                      <a:t>: </a:t>
                    </a:r>
                    <a:fld id="{6938C5CB-DBF6-44DA-84FE-6DA2771EB3A6}"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9D2-4FF6-ACC4-0D5C8D3D50EE}"/>
                </c:ext>
              </c:extLst>
            </c:dLbl>
            <c:dLbl>
              <c:idx val="4"/>
              <c:layout>
                <c:manualLayout>
                  <c:x val="-2.2244294072773459E-2"/>
                  <c:y val="7.0310875470659777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r>
                      <a:rPr lang="en-US" sz="1400" b="0" baseline="0" dirty="0" err="1"/>
                      <a:t>Lænde</a:t>
                    </a:r>
                    <a:r>
                      <a:rPr lang="en-US" sz="1400" b="0" baseline="0" dirty="0"/>
                      <a:t>/</a:t>
                    </a:r>
                    <a:r>
                      <a:rPr lang="en-US" sz="1400" b="0" baseline="0" dirty="0" err="1"/>
                      <a:t>ryg</a:t>
                    </a:r>
                    <a:r>
                      <a:rPr lang="en-US" sz="1400" b="0" baseline="0" dirty="0"/>
                      <a:t>: </a:t>
                    </a:r>
                    <a:fld id="{4D777CD4-E3A2-4B3B-8FC6-F9167F6D9A26}" type="VALUE">
                      <a:rPr lang="en-US" sz="1400" b="0" baseline="0" dirty="0"/>
                      <a:pPr>
                        <a:defRPr sz="1400"/>
                      </a:pPr>
                      <a:t>[VALUE]</a:t>
                    </a:fld>
                    <a:endParaRPr lang="en-US" sz="1400" b="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070474343720487"/>
                      <c:h val="0.10673022817346735"/>
                    </c:manualLayout>
                  </c15:layout>
                  <c15:dlblFieldTable/>
                  <c15:showDataLabelsRange val="0"/>
                </c:ext>
                <c:ext xmlns:c16="http://schemas.microsoft.com/office/drawing/2014/chart" uri="{C3380CC4-5D6E-409C-BE32-E72D297353CC}">
                  <c16:uniqueId val="{00000009-79D2-4FF6-ACC4-0D5C8D3D50E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'Henvisninger fordelt på forløb'!$C$1:$G$1</c:f>
              <c:strCache>
                <c:ptCount val="5"/>
                <c:pt idx="0">
                  <c:v>Diabetes</c:v>
                </c:pt>
                <c:pt idx="1">
                  <c:v>Hjerte</c:v>
                </c:pt>
                <c:pt idx="2">
                  <c:v>KOL</c:v>
                </c:pt>
                <c:pt idx="3">
                  <c:v>Kræft</c:v>
                </c:pt>
                <c:pt idx="4">
                  <c:v>Lænderyg </c:v>
                </c:pt>
              </c:strCache>
            </c:strRef>
          </c:cat>
          <c:val>
            <c:numRef>
              <c:f>'Henvisninger fordelt på forløb'!$C$2:$G$2</c:f>
              <c:numCache>
                <c:formatCode>General</c:formatCode>
                <c:ptCount val="5"/>
                <c:pt idx="0">
                  <c:v>44</c:v>
                </c:pt>
                <c:pt idx="1">
                  <c:v>1</c:v>
                </c:pt>
                <c:pt idx="2">
                  <c:v>21</c:v>
                </c:pt>
                <c:pt idx="3">
                  <c:v>6</c:v>
                </c:pt>
                <c:pt idx="4">
                  <c:v>72</c:v>
                </c:pt>
              </c:numCache>
            </c:numRef>
          </c:val>
          <c:extLst>
            <c:ext xmlns:c16="http://schemas.microsoft.com/office/drawing/2014/chart" uri="{C3380CC4-5D6E-409C-BE32-E72D297353CC}">
              <c16:uniqueId val="{0000000A-79D2-4FF6-ACC4-0D5C8D3D50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C9C-4E95-81A3-0972160C6C6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3C9C-4E95-81A3-0972160C6C6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3C9C-4E95-81A3-0972160C6C6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3C9C-4E95-81A3-0972160C6C6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3C9C-4E95-81A3-0972160C6C69}"/>
              </c:ext>
            </c:extLst>
          </c:dPt>
          <c:dLbls>
            <c:dLbl>
              <c:idx val="0"/>
              <c:layout>
                <c:manualLayout>
                  <c:x val="2.942759084216828E-2"/>
                  <c:y val="4.3580235607997937E-3"/>
                </c:manualLayout>
              </c:layout>
              <c:tx>
                <c:rich>
                  <a:bodyPr/>
                  <a:lstStyle/>
                  <a:p>
                    <a:fld id="{7BA99844-FC17-4814-9D6C-218D527F2B6C}" type="CATEGORYNAME">
                      <a:rPr lang="en-US"/>
                      <a:pPr/>
                      <a:t>[CATEGORY NAME]</a:t>
                    </a:fld>
                    <a:r>
                      <a:rPr lang="en-US" baseline="0"/>
                      <a:t>: </a:t>
                    </a:r>
                    <a:fld id="{EA69C07B-6574-4E53-9174-1861A731623C}" type="VALUE">
                      <a:rPr lang="en-US" baseline="0"/>
                      <a:pPr/>
                      <a:t>[VALUE]</a:t>
                    </a:fld>
                    <a:r>
                      <a:rPr lang="en-US" baseline="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9C-4E95-81A3-0972160C6C69}"/>
                </c:ext>
              </c:extLst>
            </c:dLbl>
            <c:dLbl>
              <c:idx val="1"/>
              <c:layout>
                <c:manualLayout>
                  <c:x val="3.4581030489372659E-2"/>
                  <c:y val="-1.5842170797346778E-2"/>
                </c:manualLayout>
              </c:layout>
              <c:tx>
                <c:rich>
                  <a:bodyPr/>
                  <a:lstStyle/>
                  <a:p>
                    <a:fld id="{FA7EAE75-01E9-4D03-8A72-73154C771998}" type="CATEGORYNAME">
                      <a:rPr lang="en-US"/>
                      <a:pPr/>
                      <a:t>[CATEGORY NAME]</a:t>
                    </a:fld>
                    <a:r>
                      <a:rPr lang="en-US" baseline="0"/>
                      <a:t>: </a:t>
                    </a:r>
                    <a:fld id="{AA7DEAEB-7654-45EA-BC98-4D400BFB8ED7}" type="PERCENTAGE">
                      <a:rPr lang="en-US" baseline="0"/>
                      <a:pPr/>
                      <a:t>[PERCENTAGE]</a:t>
                    </a:fld>
                    <a:endParaRPr lang="en-US" baseline="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9C-4E95-81A3-0972160C6C69}"/>
                </c:ext>
              </c:extLst>
            </c:dLbl>
            <c:dLbl>
              <c:idx val="2"/>
              <c:layout>
                <c:manualLayout>
                  <c:x val="1.4552021356757636E-2"/>
                  <c:y val="-2.3611371181705241E-4"/>
                </c:manualLayout>
              </c:layout>
              <c:tx>
                <c:rich>
                  <a:bodyPr/>
                  <a:lstStyle/>
                  <a:p>
                    <a:fld id="{B20368BD-E592-47C2-B863-D2B8CB566733}" type="CATEGORYNAME">
                      <a:rPr lang="en-US"/>
                      <a:pPr/>
                      <a:t>[CATEGORY NAME]</a:t>
                    </a:fld>
                    <a:r>
                      <a:rPr lang="en-US" baseline="0"/>
                      <a:t>: </a:t>
                    </a:r>
                    <a:fld id="{4FEC906C-27FC-4119-B39C-3C8959499CE1}" type="PERCENTAGE">
                      <a:rPr lang="en-US" baseline="0"/>
                      <a:pPr/>
                      <a:t>[PERCENTAGE]</a:t>
                    </a:fld>
                    <a:endParaRPr lang="en-US" baseline="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C9C-4E95-81A3-0972160C6C69}"/>
                </c:ext>
              </c:extLst>
            </c:dLbl>
            <c:dLbl>
              <c:idx val="3"/>
              <c:layout>
                <c:manualLayout>
                  <c:x val="-3.2605589966533365E-2"/>
                  <c:y val="1.2595692684506977E-2"/>
                </c:manualLayout>
              </c:layout>
              <c:tx>
                <c:rich>
                  <a:bodyPr/>
                  <a:lstStyle/>
                  <a:p>
                    <a:fld id="{EFA1702F-D7B9-455A-B33C-D4103A072406}" type="CATEGORYNAME">
                      <a:rPr lang="en-US"/>
                      <a:pPr/>
                      <a:t>[CATEGORY NAME]</a:t>
                    </a:fld>
                    <a:r>
                      <a:rPr lang="en-US"/>
                      <a:t>: </a:t>
                    </a:r>
                    <a:fld id="{4AC1B66F-117B-4105-93E4-6C7C90E768EF}" type="PERCENTAGE">
                      <a:rPr lang="en-US" baseline="0"/>
                      <a:pPr/>
                      <a:t>[PERCENTAGE]</a:t>
                    </a:fld>
                    <a:endParaRPr lang="en-US"/>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C9C-4E95-81A3-0972160C6C69}"/>
                </c:ext>
              </c:extLst>
            </c:dLbl>
            <c:dLbl>
              <c:idx val="4"/>
              <c:layout>
                <c:manualLayout>
                  <c:x val="-3.6433499441499304E-2"/>
                  <c:y val="-2.0016911995187632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2"/>
                        </a:solidFill>
                        <a:latin typeface="+mn-lt"/>
                        <a:ea typeface="+mn-ea"/>
                        <a:cs typeface="+mn-cs"/>
                      </a:defRPr>
                    </a:pPr>
                    <a:r>
                      <a:rPr lang="en-US" sz="1400" b="0" baseline="0"/>
                      <a:t>Lænderyg: </a:t>
                    </a:r>
                    <a:fld id="{337503D7-56FA-4284-AB27-7E72E3ECE5D1}" type="PERCENTAGE">
                      <a:rPr lang="en-US" sz="1400" b="0" baseline="0"/>
                      <a:pPr>
                        <a:defRPr sz="1400"/>
                      </a:pPr>
                      <a:t>[PERCENTAGE]</a:t>
                    </a:fld>
                    <a:endParaRPr lang="en-US" sz="1400" b="0" baseline="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567033725959718"/>
                      <c:h val="7.7685516124871123E-2"/>
                    </c:manualLayout>
                  </c15:layout>
                  <c15:dlblFieldTable/>
                  <c15:showDataLabelsRange val="0"/>
                </c:ext>
                <c:ext xmlns:c16="http://schemas.microsoft.com/office/drawing/2014/chart" uri="{C3380CC4-5D6E-409C-BE32-E72D297353CC}">
                  <c16:uniqueId val="{00000009-3C9C-4E95-81A3-0972160C6C6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da-DK"/>
              </a:p>
            </c:txPr>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'Henvisninger fordelt på forløb'!$C$1:$G$1</c:f>
              <c:strCache>
                <c:ptCount val="5"/>
                <c:pt idx="0">
                  <c:v>Diabetes</c:v>
                </c:pt>
                <c:pt idx="1">
                  <c:v>Hjerte</c:v>
                </c:pt>
                <c:pt idx="2">
                  <c:v>KOL</c:v>
                </c:pt>
                <c:pt idx="3">
                  <c:v>Kræft</c:v>
                </c:pt>
                <c:pt idx="4">
                  <c:v>Lænderyg </c:v>
                </c:pt>
              </c:strCache>
            </c:strRef>
          </c:cat>
          <c:val>
            <c:numRef>
              <c:f>'Henvisninger fordelt på forløb'!$C$3:$G$3</c:f>
              <c:numCache>
                <c:formatCode>0</c:formatCode>
                <c:ptCount val="5"/>
                <c:pt idx="0">
                  <c:v>30.555555555555557</c:v>
                </c:pt>
                <c:pt idx="1">
                  <c:v>0.69444444444444442</c:v>
                </c:pt>
                <c:pt idx="2">
                  <c:v>14.583333333333334</c:v>
                </c:pt>
                <c:pt idx="3">
                  <c:v>4.1666666666666661</c:v>
                </c:pt>
                <c:pt idx="4">
                  <c:v>50</c:v>
                </c:pt>
              </c:numCache>
            </c:numRef>
          </c:val>
          <c:extLst>
            <c:ext xmlns:c16="http://schemas.microsoft.com/office/drawing/2014/chart" uri="{C3380CC4-5D6E-409C-BE32-E72D297353CC}">
              <c16:uniqueId val="{0000000A-3C9C-4E95-81A3-0972160C6C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4895-482B-A50A-6107849E18AC}"/>
              </c:ext>
            </c:extLst>
          </c:dPt>
          <c:dPt>
            <c:idx val="11"/>
            <c:invertIfNegative val="0"/>
            <c:bubble3D val="0"/>
            <c:spPr>
              <a:solidFill>
                <a:srgbClr val="524F60"/>
              </a:solidFill>
              <a:ln>
                <a:noFill/>
              </a:ln>
              <a:effectLst/>
            </c:spPr>
            <c:extLst>
              <c:ext xmlns:c16="http://schemas.microsoft.com/office/drawing/2014/chart" uri="{C3380CC4-5D6E-409C-BE32-E72D297353CC}">
                <c16:uniqueId val="{00000003-4895-482B-A50A-6107849E18AC}"/>
              </c:ext>
            </c:extLst>
          </c:dPt>
          <c:dPt>
            <c:idx val="12"/>
            <c:invertIfNegative val="0"/>
            <c:bubble3D val="0"/>
            <c:spPr>
              <a:solidFill>
                <a:srgbClr val="FFC174"/>
              </a:solidFill>
              <a:ln>
                <a:noFill/>
              </a:ln>
              <a:effectLst/>
            </c:spPr>
            <c:extLst>
              <c:ext xmlns:c16="http://schemas.microsoft.com/office/drawing/2014/chart" uri="{C3380CC4-5D6E-409C-BE32-E72D297353CC}">
                <c16:uniqueId val="{00000005-4895-482B-A50A-6107849E18A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Demofigurer!$A$15:$A$27</c:f>
              <c:strCache>
                <c:ptCount val="13"/>
                <c:pt idx="0">
                  <c:v>A</c:v>
                </c:pt>
                <c:pt idx="1">
                  <c:v>B</c:v>
                </c:pt>
                <c:pt idx="2">
                  <c:v>C</c:v>
                </c:pt>
                <c:pt idx="3">
                  <c:v>D</c:v>
                </c:pt>
                <c:pt idx="4">
                  <c:v>E</c:v>
                </c:pt>
                <c:pt idx="5">
                  <c:v>F</c:v>
                </c:pt>
                <c:pt idx="6">
                  <c:v>G</c:v>
                </c:pt>
                <c:pt idx="7">
                  <c:v>H</c:v>
                </c:pt>
                <c:pt idx="8">
                  <c:v>I</c:v>
                </c:pt>
                <c:pt idx="9">
                  <c:v>J</c:v>
                </c:pt>
                <c:pt idx="10">
                  <c:v>Klynge</c:v>
                </c:pt>
                <c:pt idx="11">
                  <c:v>Regionalt</c:v>
                </c:pt>
                <c:pt idx="12">
                  <c:v>Nationalt</c:v>
                </c:pt>
              </c:strCache>
            </c:strRef>
          </c:cat>
          <c:val>
            <c:numRef>
              <c:f>Demofigurer!$B$15:$B$27</c:f>
              <c:numCache>
                <c:formatCode>General</c:formatCode>
                <c:ptCount val="13"/>
                <c:pt idx="0">
                  <c:v>8</c:v>
                </c:pt>
                <c:pt idx="1">
                  <c:v>5</c:v>
                </c:pt>
                <c:pt idx="2">
                  <c:v>6</c:v>
                </c:pt>
                <c:pt idx="3">
                  <c:v>2</c:v>
                </c:pt>
                <c:pt idx="4">
                  <c:v>4</c:v>
                </c:pt>
                <c:pt idx="5">
                  <c:v>7</c:v>
                </c:pt>
                <c:pt idx="6">
                  <c:v>9</c:v>
                </c:pt>
                <c:pt idx="7">
                  <c:v>4</c:v>
                </c:pt>
                <c:pt idx="8">
                  <c:v>5</c:v>
                </c:pt>
                <c:pt idx="9">
                  <c:v>8</c:v>
                </c:pt>
                <c:pt idx="10">
                  <c:v>5.8</c:v>
                </c:pt>
                <c:pt idx="11">
                  <c:v>7</c:v>
                </c:pt>
                <c:pt idx="12">
                  <c:v>8</c:v>
                </c:pt>
              </c:numCache>
            </c:numRef>
          </c:val>
          <c:extLst>
            <c:ext xmlns:c16="http://schemas.microsoft.com/office/drawing/2014/chart" uri="{C3380CC4-5D6E-409C-BE32-E72D297353CC}">
              <c16:uniqueId val="{00000006-4895-482B-A50A-6107849E18AC}"/>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Demofigurer!$A$48:$A$53</c:f>
              <c:strCache>
                <c:ptCount val="6"/>
                <c:pt idx="0">
                  <c:v>I meget høj grad</c:v>
                </c:pt>
                <c:pt idx="1">
                  <c:v>I høj grad</c:v>
                </c:pt>
                <c:pt idx="2">
                  <c:v>I nogen grad</c:v>
                </c:pt>
                <c:pt idx="3">
                  <c:v>I mindre grad</c:v>
                </c:pt>
                <c:pt idx="4">
                  <c:v>Slet ikke</c:v>
                </c:pt>
                <c:pt idx="5">
                  <c:v>Ved ikke</c:v>
                </c:pt>
              </c:strCache>
            </c:strRef>
          </c:cat>
          <c:val>
            <c:numRef>
              <c:f>Demofigurer!$B$48:$B$53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B150-4AC0-B2D2-EC1AF9CA6545}"/>
            </c:ext>
          </c:extLst>
        </c:ser>
        <c:dLbls>
          <c:showLegendKey val="0"/>
          <c:showVal val="0"/>
          <c:showCatName val="0"/>
          <c:showSerName val="0"/>
          <c:showPercent val="0"/>
          <c:showBubbleSize val="0"/>
        </c:dLbls>
        <c:gapWidth val="219"/>
        <c:overlap val="-27"/>
        <c:axId val="2099229328"/>
        <c:axId val="2099223088"/>
      </c:barChart>
      <c:catAx>
        <c:axId val="209922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99223088"/>
        <c:crosses val="autoZero"/>
        <c:auto val="1"/>
        <c:lblAlgn val="ctr"/>
        <c:lblOffset val="100"/>
        <c:noMultiLvlLbl val="0"/>
      </c:catAx>
      <c:valAx>
        <c:axId val="209922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9922932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462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Demofigurer!$A$41:$A$45</c:f>
              <c:strCache>
                <c:ptCount val="5"/>
                <c:pt idx="0">
                  <c:v>Kommunens hjemmeside</c:v>
                </c:pt>
                <c:pt idx="1">
                  <c:v>Sundhed.dk</c:v>
                </c:pt>
                <c:pt idx="2">
                  <c:v>Oplæg fra kommunen</c:v>
                </c:pt>
                <c:pt idx="3">
                  <c:v>Kommunens praksiskonsulent</c:v>
                </c:pt>
                <c:pt idx="4">
                  <c:v>Andet</c:v>
                </c:pt>
              </c:strCache>
            </c:strRef>
          </c:cat>
          <c:val>
            <c:numRef>
              <c:f>Demofigurer!$B$41:$B$45</c:f>
              <c:numCache>
                <c:formatCode>0%</c:formatCode>
                <c:ptCount val="5"/>
                <c:pt idx="0">
                  <c:v>0.2</c:v>
                </c:pt>
                <c:pt idx="1">
                  <c:v>0.1</c:v>
                </c:pt>
                <c:pt idx="2">
                  <c:v>0.2</c:v>
                </c:pt>
                <c:pt idx="3">
                  <c:v>0.4</c:v>
                </c:pt>
                <c:pt idx="4">
                  <c:v>0.1</c:v>
                </c:pt>
              </c:numCache>
            </c:numRef>
          </c:val>
          <c:extLst>
            <c:ext xmlns:c16="http://schemas.microsoft.com/office/drawing/2014/chart" uri="{C3380CC4-5D6E-409C-BE32-E72D297353CC}">
              <c16:uniqueId val="{00000000-58B8-4BA9-8DFB-9A87D3C01F7A}"/>
            </c:ext>
          </c:extLst>
        </c:ser>
        <c:dLbls>
          <c:dLblPos val="outEnd"/>
          <c:showLegendKey val="0"/>
          <c:showVal val="1"/>
          <c:showCatName val="0"/>
          <c:showSerName val="0"/>
          <c:showPercent val="0"/>
          <c:showBubbleSize val="0"/>
        </c:dLbls>
        <c:gapWidth val="182"/>
        <c:axId val="13636224"/>
        <c:axId val="13639584"/>
      </c:barChart>
      <c:catAx>
        <c:axId val="1363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639584"/>
        <c:crosses val="autoZero"/>
        <c:auto val="1"/>
        <c:lblAlgn val="ctr"/>
        <c:lblOffset val="100"/>
        <c:noMultiLvlLbl val="0"/>
      </c:catAx>
      <c:valAx>
        <c:axId val="136395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63622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462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Demofigurer!$A$41:$A$45</c:f>
              <c:strCache>
                <c:ptCount val="5"/>
                <c:pt idx="0">
                  <c:v>Sender elektronisk henvisning</c:v>
                </c:pt>
                <c:pt idx="1">
                  <c:v>Opfordrer patienten til at henvende sig</c:v>
                </c:pt>
                <c:pt idx="2">
                  <c:v>Udleverer skriftligt materiale</c:v>
                </c:pt>
                <c:pt idx="3">
                  <c:v>Oplyserer patienten om kommunens hjemmeside</c:v>
                </c:pt>
                <c:pt idx="4">
                  <c:v>Andet</c:v>
                </c:pt>
              </c:strCache>
            </c:strRef>
          </c:cat>
          <c:val>
            <c:numRef>
              <c:f>Demofigurer!$B$41:$B$45</c:f>
              <c:numCache>
                <c:formatCode>0%</c:formatCode>
                <c:ptCount val="5"/>
                <c:pt idx="0">
                  <c:v>0.2</c:v>
                </c:pt>
                <c:pt idx="1">
                  <c:v>0.1</c:v>
                </c:pt>
                <c:pt idx="2">
                  <c:v>0.2</c:v>
                </c:pt>
                <c:pt idx="3">
                  <c:v>0.4</c:v>
                </c:pt>
                <c:pt idx="4">
                  <c:v>0.1</c:v>
                </c:pt>
              </c:numCache>
            </c:numRef>
          </c:val>
          <c:extLst>
            <c:ext xmlns:c16="http://schemas.microsoft.com/office/drawing/2014/chart" uri="{C3380CC4-5D6E-409C-BE32-E72D297353CC}">
              <c16:uniqueId val="{00000000-58A9-44D7-8BD3-BF5D77D89CAD}"/>
            </c:ext>
          </c:extLst>
        </c:ser>
        <c:dLbls>
          <c:dLblPos val="outEnd"/>
          <c:showLegendKey val="0"/>
          <c:showVal val="1"/>
          <c:showCatName val="0"/>
          <c:showSerName val="0"/>
          <c:showPercent val="0"/>
          <c:showBubbleSize val="0"/>
        </c:dLbls>
        <c:gapWidth val="182"/>
        <c:axId val="13636224"/>
        <c:axId val="13639584"/>
      </c:barChart>
      <c:catAx>
        <c:axId val="1363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639584"/>
        <c:crosses val="autoZero"/>
        <c:auto val="1"/>
        <c:lblAlgn val="ctr"/>
        <c:lblOffset val="100"/>
        <c:noMultiLvlLbl val="0"/>
      </c:catAx>
      <c:valAx>
        <c:axId val="136395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63622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'5 Afholder fra at henvise'!$D$3</c:f>
              <c:strCache>
                <c:ptCount val="1"/>
                <c:pt idx="0">
                  <c:v>Er der noget der afholder dig fra at henvise patienter til kommunens forebyggende tilbud (Vælg gerne flere svar)?</c:v>
                </c:pt>
              </c:strCache>
            </c:strRef>
          </c:tx>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Afholder fra at henvise'!$C$4:$C$16</c:f>
              <c:strCache>
                <c:ptCount val="10"/>
                <c:pt idx="0">
                  <c:v>Ja, jeg er usikker på, hvordan jeg henviser</c:v>
                </c:pt>
                <c:pt idx="1">
                  <c:v>Ja, jeg har fået dårlige tilbagemeldinger fra patienterne</c:v>
                </c:pt>
                <c:pt idx="2">
                  <c:v>Ja, det er for besværligt at henvise</c:v>
                </c:pt>
                <c:pt idx="3">
                  <c:v>Ja, der mangler tilbud om tolkning i forbindelse med kommunale indsatser?</c:v>
                </c:pt>
                <c:pt idx="4">
                  <c:v>Ja, jeg er usikker på, om patienten vil have gavn af det</c:v>
                </c:pt>
                <c:pt idx="5">
                  <c:v>Andet</c:v>
                </c:pt>
                <c:pt idx="6">
                  <c:v>Ja, tilbuddene passer ikke til patienternes ønsker og muligheder</c:v>
                </c:pt>
                <c:pt idx="7">
                  <c:v>Ja, jeg er usikker på, hvad tilbuddene består i</c:v>
                </c:pt>
                <c:pt idx="8">
                  <c:v>Nej, der er ikke noget, der afholder mig fra at henvise til kommunens forskellige tilbud</c:v>
                </c:pt>
                <c:pt idx="9">
                  <c:v>Ja, patienterne tilbydes henvisning men tager ikke imod tilbuddene</c:v>
                </c:pt>
              </c:strCache>
            </c:strRef>
          </c:cat>
          <c:val>
            <c:numRef>
              <c:f>'5 Afholder fra at henvise'!$D$4:$D$13</c:f>
              <c:numCache>
                <c:formatCode>General</c:formatCode>
                <c:ptCount val="10"/>
                <c:pt idx="0">
                  <c:v>0</c:v>
                </c:pt>
                <c:pt idx="1">
                  <c:v>7</c:v>
                </c:pt>
                <c:pt idx="2">
                  <c:v>7</c:v>
                </c:pt>
                <c:pt idx="3">
                  <c:v>14</c:v>
                </c:pt>
                <c:pt idx="4">
                  <c:v>14</c:v>
                </c:pt>
                <c:pt idx="5">
                  <c:v>21</c:v>
                </c:pt>
                <c:pt idx="6">
                  <c:v>21</c:v>
                </c:pt>
                <c:pt idx="7">
                  <c:v>21</c:v>
                </c:pt>
                <c:pt idx="8">
                  <c:v>50</c:v>
                </c:pt>
                <c:pt idx="9">
                  <c:v>50</c:v>
                </c:pt>
              </c:numCache>
            </c:numRef>
          </c:val>
          <c:extLst>
            <c:ext xmlns:c16="http://schemas.microsoft.com/office/drawing/2014/chart" uri="{C3380CC4-5D6E-409C-BE32-E72D297353CC}">
              <c16:uniqueId val="{00000000-2229-4C6C-A0CB-7327C1CE7D8D}"/>
            </c:ext>
          </c:extLst>
        </c:ser>
        <c:dLbls>
          <c:showLegendKey val="0"/>
          <c:showVal val="0"/>
          <c:showCatName val="0"/>
          <c:showSerName val="0"/>
          <c:showPercent val="0"/>
          <c:showBubbleSize val="0"/>
        </c:dLbls>
        <c:gapWidth val="182"/>
        <c:axId val="347212080"/>
        <c:axId val="347211248"/>
      </c:barChart>
      <c:catAx>
        <c:axId val="34721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347211248"/>
        <c:crosses val="autoZero"/>
        <c:auto val="1"/>
        <c:lblAlgn val="ctr"/>
        <c:lblOffset val="100"/>
        <c:noMultiLvlLbl val="0"/>
      </c:catAx>
      <c:valAx>
        <c:axId val="347211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a-DK"/>
          </a:p>
        </c:txPr>
        <c:crossAx val="347212080"/>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FCF83-F6FC-4F9F-38D5-0B3472FE1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928D0-ED1C-6002-A7C8-01BE7FD4E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9F345-69C2-7DCB-AB94-9A7C40A7F608}"/>
              </a:ext>
            </a:extLst>
          </p:cNvPr>
          <p:cNvSpPr>
            <a:spLocks noGrp="1"/>
          </p:cNvSpPr>
          <p:nvPr>
            <p:ph type="body" idx="1"/>
          </p:nvPr>
        </p:nvSpPr>
        <p:spPr/>
        <p:txBody>
          <a:bodyPr/>
          <a:lstStyle/>
          <a:p>
            <a:pPr defTabSz="947867">
              <a:defRPr/>
            </a:pPr>
            <a:r>
              <a:rPr lang="da-DK" b="1" dirty="0">
                <a:latin typeface="Calibri" panose="020F0502020204030204" pitchFamily="34" charset="0"/>
                <a:ea typeface="Calibri" panose="020F0502020204030204" pitchFamily="34" charset="0"/>
                <a:cs typeface="Times New Roman" panose="02020603050405020304" pitchFamily="18" charset="0"/>
              </a:rPr>
              <a:t>Forslag til, hvad du kan sige:</a:t>
            </a:r>
          </a:p>
          <a:p>
            <a:r>
              <a:rPr lang="da-DK" dirty="0"/>
              <a:t>I dag skal vi beskæftige os med henvisninger til kommunale forebyggelses- og rehabiliteringstilbud.</a:t>
            </a:r>
          </a:p>
          <a:p>
            <a:r>
              <a:rPr lang="da-DK" dirty="0"/>
              <a:t>Vi skal sammen, på baggrund af opgørelser af henvisninger og spørgeskemadata, drøfte vores rutiner og arbejdsgange, dele vores erfaringer og udveksle gode ideer.</a:t>
            </a:r>
          </a:p>
          <a:p>
            <a:endParaRPr lang="en-DK" dirty="0"/>
          </a:p>
        </p:txBody>
      </p:sp>
    </p:spTree>
    <p:extLst>
      <p:ext uri="{BB962C8B-B14F-4D97-AF65-F5344CB8AC3E}">
        <p14:creationId xmlns:p14="http://schemas.microsoft.com/office/powerpoint/2010/main" val="391277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dirty="0"/>
              <a:t>Overgang til henvisninger</a:t>
            </a:r>
            <a:endParaRPr lang="da-DK" dirty="0"/>
          </a:p>
          <a:p>
            <a:pPr marL="177725" indent="-177725" defTabSz="947867">
              <a:buFontTx/>
              <a:buChar char="-"/>
              <a:defRPr/>
            </a:pPr>
            <a:r>
              <a:rPr lang="da-DK" dirty="0"/>
              <a:t>Vi skal nu se på, hvordan vi henviser til de tilbud, vi har hørt om.</a:t>
            </a:r>
          </a:p>
          <a:p>
            <a:r>
              <a:rPr lang="da-DK" dirty="0"/>
              <a:t> </a:t>
            </a:r>
          </a:p>
        </p:txBody>
      </p:sp>
    </p:spTree>
    <p:extLst>
      <p:ext uri="{BB962C8B-B14F-4D97-AF65-F5344CB8AC3E}">
        <p14:creationId xmlns:p14="http://schemas.microsoft.com/office/powerpoint/2010/main" val="116656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endParaRPr lang="da-DK" dirty="0"/>
          </a:p>
          <a:p>
            <a:r>
              <a:rPr lang="da-DK" dirty="0"/>
              <a:t>Her ses antallet af henvisninger fra klyngens læger til kommunens forskellige tilbud i absolutte tal. Det gør det nemmere at vurdere det samlede antal af henviste patienter. </a:t>
            </a:r>
          </a:p>
          <a:p>
            <a:endParaRPr lang="da-DK" dirty="0"/>
          </a:p>
        </p:txBody>
      </p:sp>
    </p:spTree>
    <p:extLst>
      <p:ext uri="{BB962C8B-B14F-4D97-AF65-F5344CB8AC3E}">
        <p14:creationId xmlns:p14="http://schemas.microsoft.com/office/powerpoint/2010/main" val="4180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endParaRPr lang="da-DK" dirty="0"/>
          </a:p>
          <a:p>
            <a:r>
              <a:rPr lang="da-DK" dirty="0"/>
              <a:t>Her ses antallet af henvisninger fordelt på de forskellige tilbud. </a:t>
            </a:r>
          </a:p>
          <a:p>
            <a:endParaRPr lang="da-DK" dirty="0"/>
          </a:p>
        </p:txBody>
      </p:sp>
    </p:spTree>
    <p:extLst>
      <p:ext uri="{BB962C8B-B14F-4D97-AF65-F5344CB8AC3E}">
        <p14:creationId xmlns:p14="http://schemas.microsoft.com/office/powerpoint/2010/main" val="30140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91369-A89C-AA9E-F019-5C14B7B4D56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D29BEBF-813B-3D8D-D44A-531526B8FC8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854CB90-0279-0C4B-CE40-4E9C5B87CCEE}"/>
              </a:ext>
            </a:extLst>
          </p:cNvPr>
          <p:cNvSpPr>
            <a:spLocks noGrp="1"/>
          </p:cNvSpPr>
          <p:nvPr>
            <p:ph type="body" idx="1"/>
          </p:nvPr>
        </p:nvSpPr>
        <p:spPr/>
        <p:txBody>
          <a:bodyPr/>
          <a:lstStyle/>
          <a:p>
            <a:pPr defTabSz="947867">
              <a:defRPr/>
            </a:pPr>
            <a:r>
              <a:rPr lang="da-DK" b="1" dirty="0"/>
              <a:t>Forklaring til slide:</a:t>
            </a:r>
            <a:endParaRPr lang="da-DK" dirty="0"/>
          </a:p>
          <a:p>
            <a:r>
              <a:rPr lang="da-DK" dirty="0"/>
              <a:t>Gennemgå grafen. Søjlediagrammet viser det samlede antal henvisninger fra hvert enkelt ydernummer (</a:t>
            </a:r>
            <a:r>
              <a:rPr lang="da-DK" dirty="0" err="1"/>
              <a:t>pseudonymiseret</a:t>
            </a:r>
            <a:r>
              <a:rPr lang="da-DK" dirty="0"/>
              <a:t>), opgjort pr. 1000 tilknyttede patienter. Der er dermed taget højde for forskelle i praksisstørrelse i forhold til antallet af tilknyttede patienter.</a:t>
            </a:r>
            <a:endParaRPr lang="da-DK" dirty="0">
              <a:ea typeface="Calibri"/>
              <a:cs typeface="Calibri"/>
            </a:endParaRPr>
          </a:p>
          <a:p>
            <a:r>
              <a:rPr lang="da-DK" dirty="0"/>
              <a:t>Hvordan ser variationen mellem klyngens medlemmer ud?</a:t>
            </a:r>
            <a:endParaRPr lang="da-DK" dirty="0">
              <a:ea typeface="Calibri"/>
              <a:cs typeface="Calibri"/>
            </a:endParaRPr>
          </a:p>
          <a:p>
            <a:endParaRPr lang="da-DK" dirty="0"/>
          </a:p>
        </p:txBody>
      </p:sp>
    </p:spTree>
    <p:extLst>
      <p:ext uri="{BB962C8B-B14F-4D97-AF65-F5344CB8AC3E}">
        <p14:creationId xmlns:p14="http://schemas.microsoft.com/office/powerpoint/2010/main" val="361205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a:latin typeface="Calibri" panose="020F0502020204030204" pitchFamily="34" charset="0"/>
                <a:ea typeface="Times New Roman" panose="02020603050405020304" pitchFamily="18" charset="0"/>
              </a:rPr>
              <a:t>Forklaring til slide: </a:t>
            </a:r>
            <a:endParaRPr lang="da-DK"/>
          </a:p>
          <a:p>
            <a:r>
              <a:rPr lang="da-DK"/>
              <a:t>Lav et kort oprids af de vigtigste pointer fra klyngens besvarelser. </a:t>
            </a:r>
          </a:p>
          <a:p>
            <a:endParaRPr lang="da-DK"/>
          </a:p>
        </p:txBody>
      </p:sp>
    </p:spTree>
    <p:extLst>
      <p:ext uri="{BB962C8B-B14F-4D97-AF65-F5344CB8AC3E}">
        <p14:creationId xmlns:p14="http://schemas.microsoft.com/office/powerpoint/2010/main" val="3909202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Forklaring til slide:</a:t>
            </a:r>
            <a:endParaRPr lang="da-DK" dirty="0"/>
          </a:p>
          <a:p>
            <a:r>
              <a:rPr lang="da-DK" dirty="0"/>
              <a:t>Tal sammen to og to ved bordene og drøft de tal og opgørelser, I har set i plenum, og besvar spørgsmålene på sliden.</a:t>
            </a:r>
            <a:br>
              <a:rPr lang="da-DK" dirty="0"/>
            </a:br>
            <a:r>
              <a:rPr lang="da-DK" dirty="0"/>
              <a:t>Lav en kort opsamling i plenum, hvor du "plukker" et par grupper ud og spørger, hvad de har talt om.</a:t>
            </a:r>
            <a:endParaRPr lang="da-DK" b="1" dirty="0">
              <a:ea typeface="Calibri"/>
              <a:cs typeface="Calibri"/>
            </a:endParaRPr>
          </a:p>
          <a:p>
            <a:endParaRPr lang="da-DK" dirty="0"/>
          </a:p>
        </p:txBody>
      </p:sp>
    </p:spTree>
    <p:extLst>
      <p:ext uri="{BB962C8B-B14F-4D97-AF65-F5344CB8AC3E}">
        <p14:creationId xmlns:p14="http://schemas.microsoft.com/office/powerpoint/2010/main" val="2770229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r>
              <a:rPr lang="da-DK" b="1" dirty="0"/>
              <a:t>Forklaring til slide:</a:t>
            </a:r>
          </a:p>
          <a:p>
            <a:r>
              <a:rPr lang="da-DK" dirty="0"/>
              <a:t>Besvarelserne på dette spørgsmål er åbne svar/fritekst, hvor respondenterne selv har forfattet svarene. SE SLIDE 20 for et forslag til en opsummering, der evt. kan erstatte slide 18 og 19.</a:t>
            </a:r>
          </a:p>
          <a:p>
            <a:r>
              <a:rPr lang="da-DK" dirty="0"/>
              <a:t>Her kan der vælges at vise alle besvarelser og evt. en opsummering af hovedbudskaberne, eller blot at vise en slide med hovedbudskaberne.</a:t>
            </a:r>
          </a:p>
          <a:p>
            <a:endParaRPr lang="da-DK" dirty="0"/>
          </a:p>
        </p:txBody>
      </p:sp>
    </p:spTree>
    <p:extLst>
      <p:ext uri="{BB962C8B-B14F-4D97-AF65-F5344CB8AC3E}">
        <p14:creationId xmlns:p14="http://schemas.microsoft.com/office/powerpoint/2010/main" val="4132622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Forklaring til slide:</a:t>
            </a:r>
            <a:endParaRPr lang="da-DK" dirty="0"/>
          </a:p>
          <a:p>
            <a:r>
              <a:rPr lang="da-DK" dirty="0"/>
              <a:t>Besvarelserne på dette spørgsmål er åbne svar/fritekst, hvor respondenterne selv har forfattet svarene. SE SLIDE 21 for et forslag til en opsummering, der evt. kan erstatte slide 19 og 20.</a:t>
            </a:r>
          </a:p>
          <a:p>
            <a:r>
              <a:rPr lang="da-DK" dirty="0"/>
              <a:t>Her kan der vælges at vise alle besvarelser og evt. en opsummering af hovedbudskaberne, eller blot at vise en slide med hovedbudskaberne.</a:t>
            </a:r>
          </a:p>
          <a:p>
            <a:endParaRPr lang="da-DK" dirty="0"/>
          </a:p>
        </p:txBody>
      </p:sp>
    </p:spTree>
    <p:extLst>
      <p:ext uri="{BB962C8B-B14F-4D97-AF65-F5344CB8AC3E}">
        <p14:creationId xmlns:p14="http://schemas.microsoft.com/office/powerpoint/2010/main" val="2803879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endParaRPr lang="da-DK" dirty="0"/>
          </a:p>
          <a:p>
            <a:r>
              <a:rPr lang="da-DK" dirty="0"/>
              <a:t>Denne slide kan evt. benyttes fremfor de to forrige - Her opsummeres hovedbudskaberne. </a:t>
            </a:r>
          </a:p>
          <a:p>
            <a:endParaRPr lang="da-DK" dirty="0"/>
          </a:p>
        </p:txBody>
      </p:sp>
    </p:spTree>
    <p:extLst>
      <p:ext uri="{BB962C8B-B14F-4D97-AF65-F5344CB8AC3E}">
        <p14:creationId xmlns:p14="http://schemas.microsoft.com/office/powerpoint/2010/main" val="3914880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Forklaring til slide:</a:t>
            </a:r>
          </a:p>
          <a:p>
            <a:r>
              <a:rPr lang="da-DK" dirty="0"/>
              <a:t>I har nu set og diskuteret både henvisningsmønsteret og besvarelserne på flere af spørgsmålene i spørgeskemaet. Brug de næste 15 minutter på en fælles dialog i plenum.</a:t>
            </a:r>
            <a:br>
              <a:rPr lang="da-DK" dirty="0"/>
            </a:br>
            <a:r>
              <a:rPr lang="da-DK" dirty="0"/>
              <a:t>Hovedopgaven er at blive enige om, hvorvidt der er noget, der skal ændres.</a:t>
            </a:r>
          </a:p>
          <a:p>
            <a:endParaRPr lang="da-DK" dirty="0"/>
          </a:p>
        </p:txBody>
      </p:sp>
    </p:spTree>
    <p:extLst>
      <p:ext uri="{BB962C8B-B14F-4D97-AF65-F5344CB8AC3E}">
        <p14:creationId xmlns:p14="http://schemas.microsoft.com/office/powerpoint/2010/main" val="428423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Forslag til, hvad du kan sige:</a:t>
            </a:r>
          </a:p>
          <a:p>
            <a:r>
              <a:rPr lang="da-DK" dirty="0"/>
              <a:t>Formålet med dette klyngemøde er – med udgangspunkt i henvisnings- og spørgeskemadata – at få mere viden om kommunens tilbud og i dialog med repræsentanter fra kommunen afgøre, om der er behov for forbedringer i samarbejdet, og hvordan det i givet fald kan gøres.</a:t>
            </a:r>
          </a:p>
          <a:p>
            <a:br>
              <a:rPr lang="da-DK" dirty="0"/>
            </a:br>
            <a:r>
              <a:rPr lang="da-DK" dirty="0"/>
              <a:t>Det overordnede formål er at sikre, at de patienter, der kan have gavn af den behandling, der gennemføres i almen praksis, får relevante tilbud fra kommunen som supplement.</a:t>
            </a:r>
            <a:br>
              <a:rPr lang="da-DK" dirty="0"/>
            </a:br>
            <a:r>
              <a:rPr lang="da-DK" dirty="0"/>
              <a:t>På mødet får vi mulighed for at afgøre, om der f.eks. er behov for at lette lægernes adgang til relevant information om tilbuddene, om der skal ske tilpasninger i kommunikationen omkring patienterne, eller om der er noget helt tredje, der skal til for at styrke samarbejdet.</a:t>
            </a:r>
          </a:p>
          <a:p>
            <a:endParaRPr lang="da-DK" dirty="0"/>
          </a:p>
          <a:p>
            <a:r>
              <a:rPr lang="da-DK" dirty="0"/>
              <a:t>Vi får viden om:</a:t>
            </a:r>
          </a:p>
          <a:p>
            <a:pPr>
              <a:buFont typeface="Arial" panose="020B0604020202020204" pitchFamily="34" charset="0"/>
              <a:buChar char="•"/>
            </a:pPr>
            <a:r>
              <a:rPr lang="da-DK" dirty="0"/>
              <a:t> Hvilke tilbud der findes, og hvor meget vi henviser til dem (fordelt på ydernumre).</a:t>
            </a:r>
          </a:p>
          <a:p>
            <a:pPr>
              <a:buFont typeface="Arial" panose="020B0604020202020204" pitchFamily="34" charset="0"/>
              <a:buChar char="•"/>
            </a:pPr>
            <a:r>
              <a:rPr lang="da-DK" dirty="0"/>
              <a:t> Om der mangler tilbud.</a:t>
            </a:r>
          </a:p>
          <a:p>
            <a:pPr>
              <a:buFont typeface="Arial" panose="020B0604020202020204" pitchFamily="34" charset="0"/>
              <a:buChar char="•"/>
            </a:pPr>
            <a:r>
              <a:rPr lang="da-DK" dirty="0"/>
              <a:t> Hvordan vi – helt praktisk – henviser.</a:t>
            </a:r>
          </a:p>
          <a:p>
            <a:pPr>
              <a:buFont typeface="Arial" panose="020B0604020202020204" pitchFamily="34" charset="0"/>
              <a:buChar char="•"/>
            </a:pPr>
            <a:r>
              <a:rPr lang="da-DK" dirty="0"/>
              <a:t> Muligheder for forbedringer gennem fælles dialog mellem klynge og kommune.</a:t>
            </a:r>
          </a:p>
          <a:p>
            <a:endParaRPr lang="da-DK" dirty="0"/>
          </a:p>
        </p:txBody>
      </p:sp>
    </p:spTree>
    <p:extLst>
      <p:ext uri="{BB962C8B-B14F-4D97-AF65-F5344CB8AC3E}">
        <p14:creationId xmlns:p14="http://schemas.microsoft.com/office/powerpoint/2010/main" val="2848805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Forklaring til slide:</a:t>
            </a:r>
            <a:endParaRPr lang="da-DK" dirty="0"/>
          </a:p>
          <a:p>
            <a:r>
              <a:rPr lang="da-DK" dirty="0"/>
              <a:t>I den anden del af mødet (blok 2) skal I se på svarene fra spørgeskemaundersøgelsen i forhold til, hvad I kender til indholdet i kommunens tilbud – og hvor man kan finde information om tilbuddene til både læger og patienter.</a:t>
            </a:r>
            <a:br>
              <a:rPr lang="da-DK" dirty="0"/>
            </a:br>
            <a:r>
              <a:rPr lang="da-DK" dirty="0"/>
              <a:t>I skal i fællesskab drøfte, om der er noget, der skal ændres i den måde, I og patienterne finder information om tilbuddene på.</a:t>
            </a:r>
            <a:endParaRPr lang="da-DK" b="1" dirty="0">
              <a:ea typeface="Calibri"/>
              <a:cs typeface="Calibri"/>
            </a:endParaRPr>
          </a:p>
          <a:p>
            <a:endParaRPr lang="da-DK" dirty="0"/>
          </a:p>
        </p:txBody>
      </p:sp>
    </p:spTree>
    <p:extLst>
      <p:ext uri="{BB962C8B-B14F-4D97-AF65-F5344CB8AC3E}">
        <p14:creationId xmlns:p14="http://schemas.microsoft.com/office/powerpoint/2010/main" val="3888111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09032-E6FC-FBC5-9DF0-B5D26BA1A3A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32F19B5-AE1B-9FDA-6C5F-CA873348D68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8C2BB38-2F95-45F0-6127-518AE458AE04}"/>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15897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Forklaring til slide:</a:t>
            </a:r>
            <a:endParaRPr lang="da-DK" dirty="0"/>
          </a:p>
          <a:p>
            <a:r>
              <a:rPr lang="da-DK" dirty="0"/>
              <a:t>Her ses klyngemedlemmernes besvarelse af spørgsmål om deres kendskab til kommunens forebyggelses- og rehabiliteringstilbud. Gennemgå hvordan svarene fordeler sig. </a:t>
            </a:r>
          </a:p>
          <a:p>
            <a:endParaRPr lang="da-DK" dirty="0"/>
          </a:p>
        </p:txBody>
      </p:sp>
    </p:spTree>
    <p:extLst>
      <p:ext uri="{BB962C8B-B14F-4D97-AF65-F5344CB8AC3E}">
        <p14:creationId xmlns:p14="http://schemas.microsoft.com/office/powerpoint/2010/main" val="734140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Forklaring til slide:</a:t>
            </a:r>
            <a:endParaRPr lang="da-DK" dirty="0"/>
          </a:p>
          <a:p>
            <a:r>
              <a:rPr lang="da-DK" dirty="0"/>
              <a:t>Her ses klyngemedlemmernes besvarelse af spørgsmål om, hvor de får oplysninger om kommunens tilbud. Gennemgå hvordan svarene fordeler sig. </a:t>
            </a:r>
          </a:p>
          <a:p>
            <a:endParaRPr lang="da-DK" dirty="0"/>
          </a:p>
        </p:txBody>
      </p:sp>
    </p:spTree>
    <p:extLst>
      <p:ext uri="{BB962C8B-B14F-4D97-AF65-F5344CB8AC3E}">
        <p14:creationId xmlns:p14="http://schemas.microsoft.com/office/powerpoint/2010/main" val="1011707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54A0F-D7C3-CEE1-2767-67447AECB0C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4285ECA-0CBA-F340-EA65-A59890656EF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0D7767E-0C4D-8035-A20E-51941EEAB913}"/>
              </a:ext>
            </a:extLst>
          </p:cNvPr>
          <p:cNvSpPr>
            <a:spLocks noGrp="1"/>
          </p:cNvSpPr>
          <p:nvPr>
            <p:ph type="body" idx="1"/>
          </p:nvPr>
        </p:nvSpPr>
        <p:spPr/>
        <p:txBody>
          <a:bodyPr/>
          <a:lstStyle/>
          <a:p>
            <a:pPr defTabSz="947867">
              <a:defRPr/>
            </a:pPr>
            <a:r>
              <a:rPr lang="da-DK" b="1" dirty="0"/>
              <a:t>Forklaring til slide:</a:t>
            </a:r>
          </a:p>
          <a:p>
            <a:r>
              <a:rPr lang="da-DK" dirty="0"/>
              <a:t>Her skal I høre om, hvordan I hver især finder oplysninger om tilbuddene til jer selv og til jeres patienter. Brug de næste 15 minutter på en fælles dialog i plenum.</a:t>
            </a:r>
          </a:p>
          <a:p>
            <a:r>
              <a:rPr lang="da-DK" dirty="0"/>
              <a:t>I skal drøfte, om der kan ske ændringer i den måde, I får viden på i dag</a:t>
            </a:r>
          </a:p>
        </p:txBody>
      </p:sp>
    </p:spTree>
    <p:extLst>
      <p:ext uri="{BB962C8B-B14F-4D97-AF65-F5344CB8AC3E}">
        <p14:creationId xmlns:p14="http://schemas.microsoft.com/office/powerpoint/2010/main" val="435776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endParaRPr lang="da-DK" dirty="0"/>
          </a:p>
          <a:p>
            <a:r>
              <a:rPr lang="da-DK" dirty="0"/>
              <a:t>I blok 2 vises en opgørelse af, hvordan lægerne i klyngen henviser. Kommunen fortæller om henvisningsprocedurer, og I har en fælles snak om, hvorvidt der er noget, der kan ændres.</a:t>
            </a:r>
            <a:br>
              <a:rPr lang="da-DK" dirty="0"/>
            </a:br>
            <a:r>
              <a:rPr lang="da-DK" dirty="0"/>
              <a:t>I ser også på barrierer for at henvise og slutter af med en fælles dialog mellem lægerne og kommunen om, hvordan man fremadrettet kan styrke samarbejdet i forhold til henvisninger og korrespondancen mellem kommunen og praksis.</a:t>
            </a:r>
            <a:endParaRPr lang="da-DK" b="1" dirty="0">
              <a:latin typeface="Calibri" panose="020F0502020204030204" pitchFamily="34" charset="0"/>
              <a:ea typeface="Calibri" panose="020F0502020204030204" pitchFamily="34" charset="0"/>
              <a:cs typeface="Calibri"/>
            </a:endParaRPr>
          </a:p>
          <a:p>
            <a:endParaRPr lang="da-DK" dirty="0"/>
          </a:p>
        </p:txBody>
      </p:sp>
    </p:spTree>
    <p:extLst>
      <p:ext uri="{BB962C8B-B14F-4D97-AF65-F5344CB8AC3E}">
        <p14:creationId xmlns:p14="http://schemas.microsoft.com/office/powerpoint/2010/main" val="1781126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D081E-750F-5CE5-AFB7-7EE65787860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1CF874B-C655-3208-D9F9-924E6948335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45D33C3-88BB-165A-F19E-53531763B38C}"/>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860008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endParaRPr lang="da-DK" dirty="0"/>
          </a:p>
          <a:p>
            <a:r>
              <a:rPr lang="da-DK" dirty="0"/>
              <a:t>Grafen viser, hvordan lægerne i klyngen henviser til de kommunale tilbud. Det har været muligt at angive flere forskellige metoder, hvorfor der ikke kan summeres til 100 % samlet set</a:t>
            </a:r>
          </a:p>
        </p:txBody>
      </p:sp>
    </p:spTree>
    <p:extLst>
      <p:ext uri="{BB962C8B-B14F-4D97-AF65-F5344CB8AC3E}">
        <p14:creationId xmlns:p14="http://schemas.microsoft.com/office/powerpoint/2010/main" val="3850748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p>
          <a:p>
            <a:r>
              <a:rPr lang="da-DK" dirty="0"/>
              <a:t>I kan vælge at sende vejledninger om, hvordan man henviser i de forskellige journalsystemer, før eller efter mødet – alternativt kan mødedeltagerne finde dem efterfølgende via dette link.</a:t>
            </a:r>
          </a:p>
          <a:p>
            <a:r>
              <a:rPr lang="da-DK" dirty="0"/>
              <a:t>Det betyder, at I kan undgå at bruge tid på at tale om detaljer ved de forskellige systemer.</a:t>
            </a:r>
          </a:p>
          <a:p>
            <a:endParaRPr lang="da-DK" dirty="0"/>
          </a:p>
        </p:txBody>
      </p:sp>
    </p:spTree>
    <p:extLst>
      <p:ext uri="{BB962C8B-B14F-4D97-AF65-F5344CB8AC3E}">
        <p14:creationId xmlns:p14="http://schemas.microsoft.com/office/powerpoint/2010/main" val="460031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endParaRPr lang="da-DK" dirty="0"/>
          </a:p>
          <a:p>
            <a:r>
              <a:rPr lang="da-DK" dirty="0"/>
              <a:t>Kommunen fortæller her helt kort om deres ønsker til henvisninger. </a:t>
            </a:r>
          </a:p>
          <a:p>
            <a:endParaRPr lang="da-DK" dirty="0"/>
          </a:p>
        </p:txBody>
      </p:sp>
    </p:spTree>
    <p:extLst>
      <p:ext uri="{BB962C8B-B14F-4D97-AF65-F5344CB8AC3E}">
        <p14:creationId xmlns:p14="http://schemas.microsoft.com/office/powerpoint/2010/main" val="209219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89A96-5A77-CAF4-9640-165D133D2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396ABA-673C-C615-3B94-24818CCF91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D8965-0A36-37E1-3FCE-8A8E3AE54E09}"/>
              </a:ext>
            </a:extLst>
          </p:cNvPr>
          <p:cNvSpPr>
            <a:spLocks noGrp="1"/>
          </p:cNvSpPr>
          <p:nvPr>
            <p:ph type="body" idx="1"/>
          </p:nvPr>
        </p:nvSpPr>
        <p:spPr/>
        <p:txBody>
          <a:bodyPr/>
          <a:lstStyle/>
          <a:p>
            <a:r>
              <a:rPr lang="da-DK" b="1" dirty="0"/>
              <a:t>Forklaring til slide:</a:t>
            </a:r>
            <a:endParaRPr lang="da-DK" dirty="0"/>
          </a:p>
          <a:p>
            <a:pPr defTabSz="947867">
              <a:defRPr/>
            </a:pPr>
            <a:r>
              <a:rPr lang="da-DK" dirty="0"/>
              <a:t>Programmet er sammensat, så det samlet tager 2 timer og 30 minutter. Der er indlagt en pause på 20 minutter efter blok 1.</a:t>
            </a:r>
            <a:br>
              <a:rPr lang="da-DK" dirty="0"/>
            </a:br>
            <a:r>
              <a:rPr lang="da-DK" dirty="0"/>
              <a:t>Mødet er opdelt i en introduktion til både mødet og emnet samt 3 blokke, hver med sit faglige fokus.</a:t>
            </a:r>
            <a:br>
              <a:rPr lang="da-DK" dirty="0"/>
            </a:br>
            <a:r>
              <a:rPr lang="da-DK" dirty="0"/>
              <a:t>Klyngen kan i samarbejde med kommunen eventuelt tilpasse programmet, så det passer til det indhold, I mener, der skal være.</a:t>
            </a:r>
            <a:endParaRPr lang="da-DK" b="1" dirty="0">
              <a:ea typeface="Calibri"/>
              <a:cs typeface="Calibri"/>
            </a:endParaRPr>
          </a:p>
          <a:p>
            <a:endParaRPr lang="en-DK" dirty="0"/>
          </a:p>
        </p:txBody>
      </p:sp>
    </p:spTree>
    <p:extLst>
      <p:ext uri="{BB962C8B-B14F-4D97-AF65-F5344CB8AC3E}">
        <p14:creationId xmlns:p14="http://schemas.microsoft.com/office/powerpoint/2010/main" val="1380642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hvad du kan sige:</a:t>
            </a:r>
            <a:endParaRPr lang="da-DK" dirty="0"/>
          </a:p>
          <a:p>
            <a:r>
              <a:rPr lang="da-DK" dirty="0"/>
              <a:t>Vi har nu set på, hvordan vi henviser i dag, og hørt om, hvilke ønsker kommunen har i forhold til henvisninger.</a:t>
            </a:r>
            <a:br>
              <a:rPr lang="da-DK" dirty="0"/>
            </a:br>
            <a:r>
              <a:rPr lang="da-DK" dirty="0"/>
              <a:t>Nu går vi videre til at se på, hvilke barrierer der er for at henvise, hvad der skal til for at øge antallet af henvisninger, og om der mangler tilbud.</a:t>
            </a:r>
            <a:endParaRPr lang="da-DK" b="1" dirty="0">
              <a:ea typeface="Calibri"/>
              <a:cs typeface="Calibri"/>
            </a:endParaRPr>
          </a:p>
          <a:p>
            <a:endParaRPr lang="da-DK" dirty="0"/>
          </a:p>
        </p:txBody>
      </p:sp>
    </p:spTree>
    <p:extLst>
      <p:ext uri="{BB962C8B-B14F-4D97-AF65-F5344CB8AC3E}">
        <p14:creationId xmlns:p14="http://schemas.microsoft.com/office/powerpoint/2010/main" val="782624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r>
              <a:rPr lang="da-DK" b="1" dirty="0"/>
              <a:t>Forklaring til slide:</a:t>
            </a:r>
            <a:endParaRPr lang="da-DK" dirty="0"/>
          </a:p>
          <a:p>
            <a:r>
              <a:rPr lang="da-DK" dirty="0"/>
              <a:t>Gennemgå besvarelsen på spørgsmålet, om der er noget, der afholder fra at henvise til tilbuddene.</a:t>
            </a:r>
          </a:p>
          <a:p>
            <a:endParaRPr lang="da-DK" dirty="0"/>
          </a:p>
        </p:txBody>
      </p:sp>
    </p:spTree>
    <p:extLst>
      <p:ext uri="{BB962C8B-B14F-4D97-AF65-F5344CB8AC3E}">
        <p14:creationId xmlns:p14="http://schemas.microsoft.com/office/powerpoint/2010/main" val="334970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endParaRPr lang="da-DK" dirty="0"/>
          </a:p>
          <a:p>
            <a:r>
              <a:rPr lang="da-DK" dirty="0"/>
              <a:t>Besvarelserne på dette spørgsmål er åbne svar/fritekst, hvor respondenterne selv har forfattet svarene.</a:t>
            </a:r>
          </a:p>
          <a:p>
            <a:r>
              <a:rPr lang="da-DK" dirty="0"/>
              <a:t>Her kan der vælges at vise alle besvarelser og evt. en opsummering af hovedbudskaberne, eller blot at vise en slide med hovedbudskaberne.</a:t>
            </a:r>
          </a:p>
          <a:p>
            <a:endParaRPr lang="da-DK" dirty="0"/>
          </a:p>
        </p:txBody>
      </p:sp>
    </p:spTree>
    <p:extLst>
      <p:ext uri="{BB962C8B-B14F-4D97-AF65-F5344CB8AC3E}">
        <p14:creationId xmlns:p14="http://schemas.microsoft.com/office/powerpoint/2010/main" val="1178711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743C5-8595-10CB-5BFF-82D07F79411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75699A8-F2E2-AA0B-C7E0-51AE7ED060D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9DBFF3F-8FD2-7BEC-8D06-78F137143747}"/>
              </a:ext>
            </a:extLst>
          </p:cNvPr>
          <p:cNvSpPr>
            <a:spLocks noGrp="1"/>
          </p:cNvSpPr>
          <p:nvPr>
            <p:ph type="body" idx="1"/>
          </p:nvPr>
        </p:nvSpPr>
        <p:spPr/>
        <p:txBody>
          <a:bodyPr/>
          <a:lstStyle/>
          <a:p>
            <a:r>
              <a:rPr lang="da-DK" b="1" dirty="0"/>
              <a:t>Forklaring til slide:</a:t>
            </a:r>
            <a:endParaRPr lang="da-DK" dirty="0"/>
          </a:p>
          <a:p>
            <a:r>
              <a:rPr lang="da-DK" dirty="0"/>
              <a:t>Besvarelserne på dette spørgsmål er åbne svar/fritekst, hvor respondenterne selv har forfattet svarene.</a:t>
            </a:r>
          </a:p>
          <a:p>
            <a:r>
              <a:rPr lang="da-DK" dirty="0"/>
              <a:t>Her kan der vælges at vise alle besvarelser og evt. en opsummering af hovedbudskaberne, eller blot at vise en slide med hovedbudskaberne.</a:t>
            </a:r>
          </a:p>
          <a:p>
            <a:endParaRPr lang="da-DK" dirty="0"/>
          </a:p>
        </p:txBody>
      </p:sp>
    </p:spTree>
    <p:extLst>
      <p:ext uri="{BB962C8B-B14F-4D97-AF65-F5344CB8AC3E}">
        <p14:creationId xmlns:p14="http://schemas.microsoft.com/office/powerpoint/2010/main" val="3849032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Forklaring til slide:</a:t>
            </a:r>
          </a:p>
          <a:p>
            <a:r>
              <a:rPr lang="da-DK" dirty="0"/>
              <a:t>Her ses klyngemedlemmernes besvarelse af spørgsmålet om, hvorvidt de oplever, at der mangler tilbud til nogle patienter. Gennemgå svarene – eller opsummér hovedpointerne fra sliden.</a:t>
            </a:r>
          </a:p>
          <a:p>
            <a:r>
              <a:rPr lang="da-DK" dirty="0"/>
              <a:t>Besvarelserne på dette spørgsmål er åbne svar/fritekst, hvor respondenterne selv har forfattet svarene.</a:t>
            </a:r>
          </a:p>
          <a:p>
            <a:r>
              <a:rPr lang="da-DK" dirty="0"/>
              <a:t>Her kan I vælge at vise alle besvarelser og evt. en opsummering af hovedbudskaberne, eller blot at vise en slide med hovedbudskaberne.</a:t>
            </a:r>
          </a:p>
          <a:p>
            <a:endParaRPr lang="da-DK" dirty="0"/>
          </a:p>
        </p:txBody>
      </p:sp>
    </p:spTree>
    <p:extLst>
      <p:ext uri="{BB962C8B-B14F-4D97-AF65-F5344CB8AC3E}">
        <p14:creationId xmlns:p14="http://schemas.microsoft.com/office/powerpoint/2010/main" val="2474489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F08A7-2FE5-DFFD-C64F-CE7EEAAA959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B7CBE6D-7B1F-15EE-3D14-DF49FB449A0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4F86061-7B4D-8EBF-E77F-7CD41F4EB80D}"/>
              </a:ext>
            </a:extLst>
          </p:cNvPr>
          <p:cNvSpPr>
            <a:spLocks noGrp="1"/>
          </p:cNvSpPr>
          <p:nvPr>
            <p:ph type="body" idx="1"/>
          </p:nvPr>
        </p:nvSpPr>
        <p:spPr/>
        <p:txBody>
          <a:bodyPr/>
          <a:lstStyle/>
          <a:p>
            <a:pPr defTabSz="947867">
              <a:defRPr/>
            </a:pPr>
            <a:r>
              <a:rPr lang="da-DK" b="1" dirty="0"/>
              <a:t>Forklaring til slide:</a:t>
            </a:r>
          </a:p>
          <a:p>
            <a:r>
              <a:rPr lang="da-DK" dirty="0"/>
              <a:t>Her ses klyngemedlemmernes besvarelse af spørgsmålet om, hvorvidt de oplever, at der mangler tilbud til nogle patienter. Gennemgå svarene – eller opsummér hovedpointerne fra sliden.</a:t>
            </a:r>
          </a:p>
          <a:p>
            <a:r>
              <a:rPr lang="da-DK" dirty="0"/>
              <a:t>Besvarelserne på dette spørgsmål er åbne svar/fritekst, hvor respondenterne selv har forfattet svarene.</a:t>
            </a:r>
          </a:p>
          <a:p>
            <a:r>
              <a:rPr lang="da-DK" dirty="0"/>
              <a:t>Her kan I vælge at vise alle besvarelser og evt. en opsummering af hovedbudskaberne, eller blot at vise en slide med hovedbudskaberne.</a:t>
            </a:r>
          </a:p>
          <a:p>
            <a:endParaRPr lang="da-DK" dirty="0"/>
          </a:p>
        </p:txBody>
      </p:sp>
    </p:spTree>
    <p:extLst>
      <p:ext uri="{BB962C8B-B14F-4D97-AF65-F5344CB8AC3E}">
        <p14:creationId xmlns:p14="http://schemas.microsoft.com/office/powerpoint/2010/main" val="427252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Forklaring til slide:</a:t>
            </a:r>
          </a:p>
          <a:p>
            <a:r>
              <a:rPr lang="da-DK" dirty="0"/>
              <a:t>Involver både kommunen og klyngens medlemmer i denne plenumdrøftelse.</a:t>
            </a:r>
          </a:p>
          <a:p>
            <a:r>
              <a:rPr lang="da-DK" dirty="0"/>
              <a:t>Husk at opsummere hovedpointerne til sidst. Hvad har I talt om?</a:t>
            </a:r>
          </a:p>
          <a:p>
            <a:r>
              <a:rPr lang="da-DK" dirty="0"/>
              <a:t>Gå igennem de tre hovedspørgsmål fra dagens møde. Aftal med mødets referent, hvordan I opsummerer de hovedpointer, I er nået frem til. Skriv de vigtigste input op på en tavle, whiteboard eller flipover.</a:t>
            </a:r>
          </a:p>
          <a:p>
            <a:r>
              <a:rPr lang="da-DK" dirty="0"/>
              <a:t>Skal der laves konkrete aftaler for at indfri målene?</a:t>
            </a:r>
          </a:p>
          <a:p>
            <a:r>
              <a:rPr lang="da-DK" dirty="0"/>
              <a:t>Til sidst besluttes, hvordan I vil følge op på emnet – f.eks. ved at få foretaget en ny spørgeskemaundersøgelse, der kan sammenlignes med den fra mødet i dag.</a:t>
            </a:r>
          </a:p>
          <a:p>
            <a:endParaRPr lang="da-DK" dirty="0"/>
          </a:p>
        </p:txBody>
      </p:sp>
    </p:spTree>
    <p:extLst>
      <p:ext uri="{BB962C8B-B14F-4D97-AF65-F5344CB8AC3E}">
        <p14:creationId xmlns:p14="http://schemas.microsoft.com/office/powerpoint/2010/main" val="1888625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57661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Forklaring til slide:</a:t>
            </a:r>
            <a:endParaRPr lang="da-DK" dirty="0"/>
          </a:p>
          <a:p>
            <a:pPr defTabSz="947867">
              <a:defRPr/>
            </a:pPr>
            <a:r>
              <a:rPr lang="da-DK" dirty="0"/>
              <a:t>Præsentér deltagerne fra kommunen.</a:t>
            </a:r>
          </a:p>
          <a:p>
            <a:pPr defTabSz="947867">
              <a:defRPr/>
            </a:pPr>
            <a:r>
              <a:rPr lang="da-DK" dirty="0"/>
              <a:t>Sørg for, at I inden mødet får afklaret kommunens rolle, og tal om, hvilke potentialer I ser for forbedringer i samarbejdet.</a:t>
            </a:r>
          </a:p>
          <a:p>
            <a:endParaRPr lang="da-DK" dirty="0"/>
          </a:p>
        </p:txBody>
      </p:sp>
    </p:spTree>
    <p:extLst>
      <p:ext uri="{BB962C8B-B14F-4D97-AF65-F5344CB8AC3E}">
        <p14:creationId xmlns:p14="http://schemas.microsoft.com/office/powerpoint/2010/main" val="242642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Forslag til, hvad du kan sige:</a:t>
            </a:r>
            <a:endParaRPr lang="da-DK" dirty="0"/>
          </a:p>
          <a:p>
            <a:r>
              <a:rPr lang="da-DK" dirty="0"/>
              <a:t>Her kan du kort fortælle om det materiale, der er til mødet:</a:t>
            </a:r>
            <a:br>
              <a:rPr lang="da-DK" dirty="0"/>
            </a:br>
            <a:endParaRPr lang="da-DK" dirty="0"/>
          </a:p>
          <a:p>
            <a:r>
              <a:rPr lang="da-DK" dirty="0"/>
              <a:t>På mødet skal vi se på to typer data:</a:t>
            </a:r>
          </a:p>
          <a:p>
            <a:pPr>
              <a:buFont typeface="Arial" panose="020B0604020202020204" pitchFamily="34" charset="0"/>
              <a:buChar char="•"/>
            </a:pPr>
            <a:r>
              <a:rPr lang="da-DK" dirty="0"/>
              <a:t> Kommunens opgørelse af henvisninger, og</a:t>
            </a:r>
          </a:p>
          <a:p>
            <a:pPr>
              <a:buFont typeface="Arial" panose="020B0604020202020204" pitchFamily="34" charset="0"/>
              <a:buChar char="•"/>
            </a:pPr>
            <a:r>
              <a:rPr lang="da-DK" dirty="0"/>
              <a:t> Resultaterne fra den spørgeskemaundersøgelse, som klyngens medlemmer har besvaret. Begge dele vises i præsentationen.</a:t>
            </a:r>
          </a:p>
          <a:p>
            <a:endParaRPr lang="da-DK" dirty="0"/>
          </a:p>
          <a:p>
            <a:r>
              <a:rPr lang="da-DK" dirty="0"/>
              <a:t>Vær opmærksom på, at der uddeles opgørelser af henvisninger fordelt på ydernumre, hvis kommunen har haft mulighed for at levere dette.</a:t>
            </a:r>
            <a:br>
              <a:rPr lang="da-DK" dirty="0"/>
            </a:br>
            <a:endParaRPr lang="da-DK" dirty="0"/>
          </a:p>
          <a:p>
            <a:r>
              <a:rPr lang="da-DK" dirty="0"/>
              <a:t>Opgørelsen af henvisninger er anonymiseret, så det kun er muligt at se, hvem I selv er.</a:t>
            </a:r>
          </a:p>
          <a:p>
            <a:endParaRPr lang="da-DK" dirty="0"/>
          </a:p>
          <a:p>
            <a:r>
              <a:rPr lang="da-DK" dirty="0"/>
              <a:t>For at sikre, at der bliver fulgt op på det, vi aftaler i dag, skal vi udpege en referent – enten fra klyngen (f.eks. den kommunale praksiskonsulent) eller fra kommunen. [Aftal dette på forhånd med kommunen].</a:t>
            </a:r>
          </a:p>
          <a:p>
            <a:endParaRPr lang="da-DK" dirty="0"/>
          </a:p>
        </p:txBody>
      </p:sp>
    </p:spTree>
    <p:extLst>
      <p:ext uri="{BB962C8B-B14F-4D97-AF65-F5344CB8AC3E}">
        <p14:creationId xmlns:p14="http://schemas.microsoft.com/office/powerpoint/2010/main" val="74688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dirty="0"/>
              <a:t>Forklaring til slide:</a:t>
            </a:r>
            <a:endParaRPr lang="da-DK" dirty="0"/>
          </a:p>
          <a:p>
            <a:pPr defTabSz="947867"/>
            <a:r>
              <a:rPr lang="da-DK" dirty="0"/>
              <a:t>I den første del af mødet fortæller kommunen om tilbuddene, og herefter gennemgås henvisningsmønsteret fra klyngens praksis. Derefter er der indlagt en 10-minutters sidemandsamtale (to og to).</a:t>
            </a:r>
            <a:br>
              <a:rPr lang="da-DK" dirty="0"/>
            </a:br>
            <a:r>
              <a:rPr lang="da-DK" dirty="0"/>
              <a:t>Afslutningsvist i denne blok ser vi kort på besvarelserne fra spørgeskemaet om klyngens oplevelse af tilbuddene, og vi har en fælles dialog mellem klyngen og kommunen om, hvorvidt der er noget, der skal ændres i samarbejdet.</a:t>
            </a:r>
            <a:endParaRPr lang="da-DK" b="1" dirty="0">
              <a:ea typeface="Calibri"/>
              <a:cs typeface="Calibri"/>
            </a:endParaRPr>
          </a:p>
          <a:p>
            <a:endParaRPr lang="da-DK" dirty="0"/>
          </a:p>
        </p:txBody>
      </p:sp>
    </p:spTree>
    <p:extLst>
      <p:ext uri="{BB962C8B-B14F-4D97-AF65-F5344CB8AC3E}">
        <p14:creationId xmlns:p14="http://schemas.microsoft.com/office/powerpoint/2010/main" val="39289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hvad du kan sige:</a:t>
            </a:r>
          </a:p>
          <a:p>
            <a:r>
              <a:rPr lang="da-DK" dirty="0"/>
              <a:t>Vi skal høre om kommunens tilbud, se en opgørelse over klyngens henvisninger til kommunens tilbud samt gennemgå besvarelserne fra spørgeskemaet om vores oplevelse af tilbuddene. Her skal vi også drøfte, om der er noget ved antallet af henvisninger, vi kan ændre på.</a:t>
            </a:r>
          </a:p>
        </p:txBody>
      </p:sp>
    </p:spTree>
    <p:extLst>
      <p:ext uri="{BB962C8B-B14F-4D97-AF65-F5344CB8AC3E}">
        <p14:creationId xmlns:p14="http://schemas.microsoft.com/office/powerpoint/2010/main" val="33545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r>
              <a:rPr lang="da-DK" b="1" dirty="0"/>
              <a:t>Forklaring til slide:</a:t>
            </a:r>
            <a:endParaRPr lang="da-DK" dirty="0"/>
          </a:p>
          <a:p>
            <a:r>
              <a:rPr lang="da-DK" dirty="0"/>
              <a:t>Denne og den næste slide om forløbsprogrammer kan evt. tages ud, hvis I ønsker at lave en anden introduktion til emnet. </a:t>
            </a:r>
          </a:p>
          <a:p>
            <a:endParaRPr lang="da-DK" dirty="0"/>
          </a:p>
          <a:p>
            <a:endParaRPr lang="da-DK" dirty="0"/>
          </a:p>
        </p:txBody>
      </p:sp>
    </p:spTree>
    <p:extLst>
      <p:ext uri="{BB962C8B-B14F-4D97-AF65-F5344CB8AC3E}">
        <p14:creationId xmlns:p14="http://schemas.microsoft.com/office/powerpoint/2010/main" val="362386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dirty="0"/>
              <a:t>Kommunens oplæg </a:t>
            </a:r>
          </a:p>
          <a:p>
            <a:r>
              <a:rPr lang="da-DK" u="none" dirty="0"/>
              <a:t>Klyngen og kommunen aftaler nærmere om indhold og varighed. </a:t>
            </a:r>
          </a:p>
          <a:p>
            <a:endParaRPr lang="da-DK" u="none" dirty="0"/>
          </a:p>
          <a:p>
            <a:r>
              <a:rPr lang="da-DK" u="none" dirty="0" err="1"/>
              <a:t>KiAP</a:t>
            </a:r>
            <a:r>
              <a:rPr lang="da-DK" u="none" dirty="0"/>
              <a:t> foreslår et oplæg med en varighed af min. 20 minutter, der kunne indeholde følgende:</a:t>
            </a:r>
          </a:p>
          <a:p>
            <a:pPr>
              <a:buFontTx/>
              <a:buChar char="-"/>
            </a:pPr>
            <a:r>
              <a:rPr lang="da-DK" dirty="0"/>
              <a:t> Målgrupper for tilbuddene</a:t>
            </a:r>
          </a:p>
          <a:p>
            <a:pPr>
              <a:buFontTx/>
              <a:buChar char="-"/>
            </a:pPr>
            <a:r>
              <a:rPr lang="da-DK" dirty="0"/>
              <a:t> Efterspørgsel og kapacitet</a:t>
            </a:r>
          </a:p>
          <a:p>
            <a:pPr>
              <a:buFontTx/>
              <a:buChar char="-"/>
            </a:pPr>
            <a:r>
              <a:rPr lang="da-DK" dirty="0"/>
              <a:t> Resultat af evt. evaluering</a:t>
            </a:r>
          </a:p>
          <a:p>
            <a:pPr>
              <a:buFontTx/>
              <a:buChar char="-"/>
            </a:pPr>
            <a:r>
              <a:rPr lang="da-DK" dirty="0"/>
              <a:t> Evt. case-gennemgang: Eksempel på forløb fra henvisning til endt forløb.</a:t>
            </a:r>
          </a:p>
          <a:p>
            <a:endParaRPr lang="da-DK" dirty="0"/>
          </a:p>
        </p:txBody>
      </p:sp>
    </p:spTree>
    <p:extLst>
      <p:ext uri="{BB962C8B-B14F-4D97-AF65-F5344CB8AC3E}">
        <p14:creationId xmlns:p14="http://schemas.microsoft.com/office/powerpoint/2010/main" val="1220084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4</a:t>
            </a:r>
            <a:endParaRPr lang="en-DK" dirty="0"/>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dirty="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dirty="0" err="1"/>
              <a:t>Tekst</a:t>
            </a:r>
            <a:endParaRPr lang="en-GB" dirty="0"/>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dirty="0" err="1"/>
              <a:t>Tekst</a:t>
            </a:r>
            <a:endParaRPr lang="en-GB" dirty="0"/>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dirty="0"/>
              <a:t> </a:t>
            </a:r>
            <a:endParaRPr dirty="0"/>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dirty="0" err="1"/>
              <a:t>Overskrift</a:t>
            </a:r>
            <a:endParaRPr lang="en-US" spc="0" dirty="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dirty="0"/>
              <a:t> </a:t>
            </a:r>
            <a:endParaRPr dirty="0"/>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dirty="0" err="1"/>
              <a:t>Tekst</a:t>
            </a:r>
            <a:endParaRPr lang="en-GB" dirty="0"/>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dirty="0" err="1"/>
              <a:t>Bemærkning</a:t>
            </a:r>
            <a:r>
              <a:rPr lang="en-GB" dirty="0"/>
              <a:t> </a:t>
            </a:r>
            <a:r>
              <a:rPr lang="en-GB" dirty="0" err="1"/>
              <a:t>eller</a:t>
            </a:r>
            <a:r>
              <a:rPr lang="en-GB" dirty="0"/>
              <a:t> </a:t>
            </a:r>
            <a:r>
              <a:rPr lang="en-GB" dirty="0" err="1"/>
              <a:t>kilde</a:t>
            </a:r>
            <a:endParaRPr lang="en-US" dirty="0"/>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dirty="0" err="1"/>
              <a:t>Tekst</a:t>
            </a:r>
            <a:endParaRPr lang="en-GB" dirty="0"/>
          </a:p>
          <a:p>
            <a:pPr lvl="0"/>
            <a:r>
              <a:rPr lang="en-GB" dirty="0" err="1"/>
              <a:t>Tekst</a:t>
            </a:r>
            <a:endParaRPr lang="en-GB" dirty="0"/>
          </a:p>
          <a:p>
            <a:pPr lvl="0"/>
            <a:r>
              <a:rPr lang="en-GB" dirty="0" err="1"/>
              <a:t>Tekst</a:t>
            </a:r>
            <a:endParaRPr lang="en-GB" dirty="0"/>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dirty="0"/>
              <a:t>Kilde: </a:t>
            </a:r>
            <a:r>
              <a:rPr lang="en-GB" sz="1000" i="1" dirty="0" err="1"/>
              <a:t>datakilde</a:t>
            </a:r>
            <a:r>
              <a:rPr lang="en-GB" sz="1000" i="1" dirty="0"/>
              <a:t>, </a:t>
            </a:r>
            <a:r>
              <a:rPr lang="en-GB" sz="1000" i="1" dirty="0" err="1"/>
              <a:t>oktober</a:t>
            </a:r>
            <a:r>
              <a:rPr lang="en-GB" sz="1000" i="1" dirty="0"/>
              <a:t> 20XX – September 20YY</a:t>
            </a:r>
            <a:endParaRPr lang="en-US" sz="1000" i="1" dirty="0"/>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dirty="0" err="1"/>
              <a:t>Instruktioner</a:t>
            </a:r>
            <a:endParaRPr lang="da-DK" dirty="0"/>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dirty="0" err="1"/>
              <a:t>Tekst</a:t>
            </a:r>
            <a:endParaRPr lang="en-GB" dirty="0"/>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 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endParaRPr lang="da-DK" dirty="0"/>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dirty="0"/>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26.sv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26.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video" Target="https://player.vimeo.com/video/1049976434?app_id=122963"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medcom.dk/projekter/kommunal-henvisning/henvisning-til-kommunernes-forebyggelsestilbud/vejledninger-laegesystemer"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30470-441A-CDDA-14EC-0A8D20F340D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5A0160E-E443-A9B9-45DE-AB6023CB16FE}"/>
              </a:ext>
            </a:extLst>
          </p:cNvPr>
          <p:cNvSpPr>
            <a:spLocks noGrp="1"/>
          </p:cNvSpPr>
          <p:nvPr>
            <p:ph type="body" sz="quarter" idx="29"/>
          </p:nvPr>
        </p:nvSpPr>
        <p:spPr>
          <a:xfrm>
            <a:off x="619125" y="2387600"/>
            <a:ext cx="10015538" cy="1208088"/>
          </a:xfrm>
        </p:spPr>
        <p:txBody>
          <a:bodyPr>
            <a:noAutofit/>
          </a:bodyPr>
          <a:lstStyle/>
          <a:p>
            <a:r>
              <a:rPr lang="da-DK" noProof="0" dirty="0"/>
              <a:t>Almen praksis´ samarbejde med kommunale forebyggelses- og rehabiliteringstilbud</a:t>
            </a:r>
          </a:p>
        </p:txBody>
      </p:sp>
      <p:sp>
        <p:nvSpPr>
          <p:cNvPr id="6" name="Text Placeholder 5">
            <a:extLst>
              <a:ext uri="{FF2B5EF4-FFF2-40B4-BE49-F238E27FC236}">
                <a16:creationId xmlns:a16="http://schemas.microsoft.com/office/drawing/2014/main" id="{61B1C316-E560-7D08-FCA4-875F004C0A0B}"/>
              </a:ext>
            </a:extLst>
          </p:cNvPr>
          <p:cNvSpPr>
            <a:spLocks noGrp="1"/>
          </p:cNvSpPr>
          <p:nvPr>
            <p:ph type="body" sz="quarter" idx="30"/>
          </p:nvPr>
        </p:nvSpPr>
        <p:spPr>
          <a:xfrm>
            <a:off x="618648" y="3610273"/>
            <a:ext cx="10015568" cy="492443"/>
          </a:xfrm>
        </p:spPr>
        <p:txBody>
          <a:bodyPr/>
          <a:lstStyle/>
          <a:p>
            <a:r>
              <a:rPr lang="da-DK" sz="2600" noProof="0" dirty="0"/>
              <a:t>Demoklynge</a:t>
            </a:r>
          </a:p>
        </p:txBody>
      </p:sp>
      <p:sp>
        <p:nvSpPr>
          <p:cNvPr id="7" name="Text Placeholder 6">
            <a:extLst>
              <a:ext uri="{FF2B5EF4-FFF2-40B4-BE49-F238E27FC236}">
                <a16:creationId xmlns:a16="http://schemas.microsoft.com/office/drawing/2014/main" id="{20C339FA-F2B8-B0B5-C0AD-32F12A1FCA0A}"/>
              </a:ext>
            </a:extLst>
          </p:cNvPr>
          <p:cNvSpPr>
            <a:spLocks noGrp="1"/>
          </p:cNvSpPr>
          <p:nvPr>
            <p:ph type="body" sz="quarter" idx="31"/>
          </p:nvPr>
        </p:nvSpPr>
        <p:spPr>
          <a:xfrm>
            <a:off x="613914" y="4511694"/>
            <a:ext cx="3108232" cy="542289"/>
          </a:xfrm>
        </p:spPr>
        <p:txBody>
          <a:bodyPr/>
          <a:lstStyle/>
          <a:p>
            <a:r>
              <a:rPr lang="da-DK" dirty="0"/>
              <a:t>D. </a:t>
            </a:r>
            <a:r>
              <a:rPr lang="da-DK" noProof="0" dirty="0" err="1"/>
              <a:t>dd</a:t>
            </a:r>
            <a:r>
              <a:rPr lang="da-DK" noProof="0" dirty="0"/>
              <a:t>-mm-</a:t>
            </a:r>
            <a:r>
              <a:rPr lang="da-DK" noProof="0" dirty="0" err="1"/>
              <a:t>yyyy</a:t>
            </a:r>
            <a:endParaRPr lang="da-DK" noProof="0" dirty="0"/>
          </a:p>
        </p:txBody>
      </p:sp>
    </p:spTree>
    <p:extLst>
      <p:ext uri="{BB962C8B-B14F-4D97-AF65-F5344CB8AC3E}">
        <p14:creationId xmlns:p14="http://schemas.microsoft.com/office/powerpoint/2010/main" val="12967128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E242E57-76F5-07E1-79DD-748DCC9B2E80}"/>
              </a:ext>
            </a:extLst>
          </p:cNvPr>
          <p:cNvSpPr>
            <a:spLocks noGrp="1"/>
          </p:cNvSpPr>
          <p:nvPr>
            <p:ph type="body" sz="quarter" idx="38"/>
          </p:nvPr>
        </p:nvSpPr>
        <p:spPr/>
        <p:txBody>
          <a:bodyPr/>
          <a:lstStyle/>
          <a:p>
            <a:pPr marL="285750" indent="-285750" fontAlgn="base">
              <a:buClr>
                <a:srgbClr val="5A8181"/>
              </a:buClr>
              <a:buSzPct val="100000"/>
              <a:buFont typeface="Arial" panose="020B0604020202020204" pitchFamily="34" charset="0"/>
              <a:buChar char="•"/>
            </a:pPr>
            <a:r>
              <a:rPr lang="da-DK" dirty="0"/>
              <a:t>Et forløbsprogram beskriver den samlede tværfaglige, tværsektorielle og koordinerede indsats for en given kronisk sygdom </a:t>
            </a:r>
            <a:r>
              <a:rPr lang="en-US" dirty="0"/>
              <a:t>​</a:t>
            </a:r>
          </a:p>
          <a:p>
            <a:pPr marL="285750" indent="-285750" fontAlgn="base">
              <a:buClr>
                <a:srgbClr val="5A8181"/>
              </a:buClr>
              <a:buSzPct val="100000"/>
              <a:buFont typeface="Arial" panose="020B0604020202020204" pitchFamily="34" charset="0"/>
              <a:buChar char="•"/>
            </a:pPr>
            <a:r>
              <a:rPr lang="da-DK" dirty="0"/>
              <a:t>Desuden gives en præcis beskrivelse af opgavefordelingen, samt koordinering og kommunikation mellem alle de involverede parter. </a:t>
            </a:r>
            <a:r>
              <a:rPr lang="en-US" dirty="0"/>
              <a:t>​</a:t>
            </a:r>
          </a:p>
          <a:p>
            <a:pPr marL="285750" indent="-285750" fontAlgn="base">
              <a:buClr>
                <a:srgbClr val="5A8181"/>
              </a:buClr>
              <a:buSzPct val="100000"/>
              <a:buFont typeface="Arial" panose="020B0604020202020204" pitchFamily="34" charset="0"/>
              <a:buChar char="•"/>
            </a:pPr>
            <a:r>
              <a:rPr lang="da-DK" dirty="0"/>
              <a:t>Der lægges også vægt på at understøtte borgere med kroniske sygdoms evne til at yde egenomsorg og mestre livet med kronisk sygdom. </a:t>
            </a:r>
            <a:endParaRPr lang="en-US" dirty="0"/>
          </a:p>
        </p:txBody>
      </p:sp>
      <p:sp>
        <p:nvSpPr>
          <p:cNvPr id="3" name="Titel 2">
            <a:extLst>
              <a:ext uri="{FF2B5EF4-FFF2-40B4-BE49-F238E27FC236}">
                <a16:creationId xmlns:a16="http://schemas.microsoft.com/office/drawing/2014/main" id="{B9A6C61B-5903-A6E4-0CD7-516E88DA18FB}"/>
              </a:ext>
            </a:extLst>
          </p:cNvPr>
          <p:cNvSpPr>
            <a:spLocks noGrp="1"/>
          </p:cNvSpPr>
          <p:nvPr>
            <p:ph type="title"/>
          </p:nvPr>
        </p:nvSpPr>
        <p:spPr/>
        <p:txBody>
          <a:bodyPr/>
          <a:lstStyle/>
          <a:p>
            <a:r>
              <a:rPr lang="da-DK" dirty="0"/>
              <a:t>Forløbsprogrammer	</a:t>
            </a:r>
          </a:p>
        </p:txBody>
      </p:sp>
      <p:sp>
        <p:nvSpPr>
          <p:cNvPr id="4" name="Pladsholder til tekst 3">
            <a:extLst>
              <a:ext uri="{FF2B5EF4-FFF2-40B4-BE49-F238E27FC236}">
                <a16:creationId xmlns:a16="http://schemas.microsoft.com/office/drawing/2014/main" id="{2B0F09BC-13FF-8AE6-61D9-6B5AB532FBE5}"/>
              </a:ext>
            </a:extLst>
          </p:cNvPr>
          <p:cNvSpPr>
            <a:spLocks noGrp="1"/>
          </p:cNvSpPr>
          <p:nvPr>
            <p:ph type="body" sz="quarter" idx="39"/>
          </p:nvPr>
        </p:nvSpPr>
        <p:spPr/>
        <p:txBody>
          <a:bodyPr/>
          <a:lstStyle/>
          <a:p>
            <a:r>
              <a:rPr lang="da-DK" dirty="0"/>
              <a:t>Til borgere med kroniske sygdomme</a:t>
            </a:r>
          </a:p>
        </p:txBody>
      </p:sp>
      <p:sp>
        <p:nvSpPr>
          <p:cNvPr id="5" name="Pladsholder til tekst 4">
            <a:extLst>
              <a:ext uri="{FF2B5EF4-FFF2-40B4-BE49-F238E27FC236}">
                <a16:creationId xmlns:a16="http://schemas.microsoft.com/office/drawing/2014/main" id="{83889572-3A27-71AF-25CB-0978F9241DD5}"/>
              </a:ext>
            </a:extLst>
          </p:cNvPr>
          <p:cNvSpPr>
            <a:spLocks noGrp="1"/>
          </p:cNvSpPr>
          <p:nvPr>
            <p:ph type="body" sz="quarter" idx="40"/>
          </p:nvPr>
        </p:nvSpPr>
        <p:spPr/>
        <p:txBody>
          <a:bodyPr>
            <a:normAutofit/>
          </a:bodyPr>
          <a:lstStyle/>
          <a:p>
            <a:r>
              <a:rPr lang="da-DK" dirty="0"/>
              <a:t>Kommunens tilbud</a:t>
            </a:r>
          </a:p>
        </p:txBody>
      </p:sp>
    </p:spTree>
    <p:extLst>
      <p:ext uri="{BB962C8B-B14F-4D97-AF65-F5344CB8AC3E}">
        <p14:creationId xmlns:p14="http://schemas.microsoft.com/office/powerpoint/2010/main" val="30440225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EABE16C-1ACA-0CCA-1C22-17CB7EE9C645}"/>
              </a:ext>
            </a:extLst>
          </p:cNvPr>
          <p:cNvSpPr>
            <a:spLocks noGrp="1"/>
          </p:cNvSpPr>
          <p:nvPr>
            <p:ph type="body" sz="quarter" idx="38"/>
          </p:nvPr>
        </p:nvSpPr>
        <p:spPr/>
        <p:txBody>
          <a:bodyPr/>
          <a:lstStyle/>
          <a:p>
            <a:r>
              <a:rPr lang="da-DK" b="1" i="1" dirty="0"/>
              <a:t>Hovedvægten i indsatsen for patienter med kronisk sygdomme er i almen praksis og i det kommunale sundhedsvæsen (Sundhedsstyrelsen, 2008)</a:t>
            </a:r>
          </a:p>
          <a:p>
            <a:pPr marL="285750" indent="-285750">
              <a:buClr>
                <a:srgbClr val="5A8181"/>
              </a:buClr>
              <a:buSzPct val="100000"/>
              <a:buFont typeface="Arial" panose="020B0604020202020204" pitchFamily="34" charset="0"/>
              <a:buChar char="•"/>
            </a:pPr>
            <a:r>
              <a:rPr lang="da-DK" dirty="0"/>
              <a:t>Forløbsprogrammer udarbejdes regionalt</a:t>
            </a:r>
          </a:p>
          <a:p>
            <a:pPr marL="285750" indent="-285750">
              <a:buClr>
                <a:srgbClr val="5A8181"/>
              </a:buClr>
              <a:buSzPct val="100000"/>
              <a:buFont typeface="Arial" panose="020B0604020202020204" pitchFamily="34" charset="0"/>
              <a:buChar char="•"/>
            </a:pPr>
            <a:r>
              <a:rPr lang="da-DK" dirty="0"/>
              <a:t>Forudsætter et solidt tværsektorielt samarbejde mellem almen praksis og kommune</a:t>
            </a:r>
          </a:p>
          <a:p>
            <a:pPr marL="285750" indent="-285750">
              <a:buClr>
                <a:srgbClr val="5A8181"/>
              </a:buClr>
              <a:buSzPct val="100000"/>
              <a:buFont typeface="Arial" panose="020B0604020202020204" pitchFamily="34" charset="0"/>
              <a:buChar char="•"/>
            </a:pPr>
            <a:r>
              <a:rPr lang="da-DK" dirty="0"/>
              <a:t>Mane studier har vist effekt af forløbsprogrammer</a:t>
            </a:r>
          </a:p>
          <a:p>
            <a:pPr marL="285750" indent="-285750">
              <a:buFont typeface="Arial" panose="020B0604020202020204" pitchFamily="34" charset="0"/>
              <a:buChar char="•"/>
            </a:pPr>
            <a:endParaRPr lang="da-DK" dirty="0"/>
          </a:p>
          <a:p>
            <a:r>
              <a:rPr lang="da-DK" dirty="0"/>
              <a:t>Almen praksis har en central rolle som tovholder for patienternes forløb, mens kommunerne tilbyder korte og længerevarende forløb, der kan supplere behandlingen i almen praksis.</a:t>
            </a:r>
          </a:p>
        </p:txBody>
      </p:sp>
      <p:sp>
        <p:nvSpPr>
          <p:cNvPr id="3" name="Titel 2">
            <a:extLst>
              <a:ext uri="{FF2B5EF4-FFF2-40B4-BE49-F238E27FC236}">
                <a16:creationId xmlns:a16="http://schemas.microsoft.com/office/drawing/2014/main" id="{9C4872E8-2E3D-0CAE-C85B-7358BFE9AFD4}"/>
              </a:ext>
            </a:extLst>
          </p:cNvPr>
          <p:cNvSpPr>
            <a:spLocks noGrp="1"/>
          </p:cNvSpPr>
          <p:nvPr>
            <p:ph type="title"/>
          </p:nvPr>
        </p:nvSpPr>
        <p:spPr/>
        <p:txBody>
          <a:bodyPr/>
          <a:lstStyle/>
          <a:p>
            <a:r>
              <a:rPr lang="da-DK" dirty="0"/>
              <a:t>Introduktion til dagens emne</a:t>
            </a:r>
          </a:p>
        </p:txBody>
      </p:sp>
      <p:sp>
        <p:nvSpPr>
          <p:cNvPr id="4" name="Pladsholder til tekst 3">
            <a:extLst>
              <a:ext uri="{FF2B5EF4-FFF2-40B4-BE49-F238E27FC236}">
                <a16:creationId xmlns:a16="http://schemas.microsoft.com/office/drawing/2014/main" id="{9388EA0C-F5FE-2EEB-6C14-B1BF265F3798}"/>
              </a:ext>
            </a:extLst>
          </p:cNvPr>
          <p:cNvSpPr>
            <a:spLocks noGrp="1"/>
          </p:cNvSpPr>
          <p:nvPr>
            <p:ph type="body" sz="quarter" idx="39"/>
          </p:nvPr>
        </p:nvSpPr>
        <p:spPr/>
        <p:txBody>
          <a:bodyPr/>
          <a:lstStyle/>
          <a:p>
            <a:r>
              <a:rPr lang="da-DK" dirty="0"/>
              <a:t>Det tværsektorielle samarbejde mellem almen praksis og kommune er central</a:t>
            </a:r>
          </a:p>
        </p:txBody>
      </p:sp>
      <p:sp>
        <p:nvSpPr>
          <p:cNvPr id="5" name="Pladsholder til tekst 4">
            <a:extLst>
              <a:ext uri="{FF2B5EF4-FFF2-40B4-BE49-F238E27FC236}">
                <a16:creationId xmlns:a16="http://schemas.microsoft.com/office/drawing/2014/main" id="{F91A7D93-0721-F9BB-ECDB-1FEFED95147D}"/>
              </a:ext>
            </a:extLst>
          </p:cNvPr>
          <p:cNvSpPr>
            <a:spLocks noGrp="1"/>
          </p:cNvSpPr>
          <p:nvPr>
            <p:ph type="body" sz="quarter" idx="40"/>
          </p:nvPr>
        </p:nvSpPr>
        <p:spPr/>
        <p:txBody>
          <a:bodyPr/>
          <a:lstStyle/>
          <a:p>
            <a:r>
              <a:rPr lang="da-DK" dirty="0"/>
              <a:t>Henvisninger</a:t>
            </a:r>
          </a:p>
        </p:txBody>
      </p:sp>
    </p:spTree>
    <p:extLst>
      <p:ext uri="{BB962C8B-B14F-4D97-AF65-F5344CB8AC3E}">
        <p14:creationId xmlns:p14="http://schemas.microsoft.com/office/powerpoint/2010/main" val="13157191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6BF81-3A27-17EB-D898-7F56CE7538FB}"/>
            </a:ext>
          </a:extLst>
        </p:cNvPr>
        <p:cNvGrpSpPr/>
        <p:nvPr/>
      </p:nvGrpSpPr>
      <p:grpSpPr>
        <a:xfrm>
          <a:off x="0" y="0"/>
          <a:ext cx="0" cy="0"/>
          <a:chOff x="0" y="0"/>
          <a:chExt cx="0" cy="0"/>
        </a:xfrm>
      </p:grpSpPr>
      <p:pic>
        <p:nvPicPr>
          <p:cNvPr id="4" name="Picture Placeholder 6" descr="A green and white background&#10;&#10;AI-generated content may be incorrect.">
            <a:extLst>
              <a:ext uri="{FF2B5EF4-FFF2-40B4-BE49-F238E27FC236}">
                <a16:creationId xmlns:a16="http://schemas.microsoft.com/office/drawing/2014/main" id="{BF7B439F-8602-57B1-CBBD-498AD27A3F4B}"/>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0" name="Text Placeholder 9">
            <a:extLst>
              <a:ext uri="{FF2B5EF4-FFF2-40B4-BE49-F238E27FC236}">
                <a16:creationId xmlns:a16="http://schemas.microsoft.com/office/drawing/2014/main" id="{602CFD40-2DAF-560C-2F23-211F78412928}"/>
              </a:ext>
            </a:extLst>
          </p:cNvPr>
          <p:cNvSpPr>
            <a:spLocks noGrp="1"/>
          </p:cNvSpPr>
          <p:nvPr>
            <p:ph type="body" sz="quarter" idx="29"/>
          </p:nvPr>
        </p:nvSpPr>
        <p:spPr>
          <a:xfrm>
            <a:off x="720208" y="5440218"/>
            <a:ext cx="4385987" cy="680690"/>
          </a:xfrm>
        </p:spPr>
        <p:txBody>
          <a:bodyPr/>
          <a:lstStyle/>
          <a:p>
            <a:endParaRPr lang="da-DK" noProof="0" dirty="0"/>
          </a:p>
        </p:txBody>
      </p:sp>
      <p:sp>
        <p:nvSpPr>
          <p:cNvPr id="3" name="Title 2">
            <a:extLst>
              <a:ext uri="{FF2B5EF4-FFF2-40B4-BE49-F238E27FC236}">
                <a16:creationId xmlns:a16="http://schemas.microsoft.com/office/drawing/2014/main" id="{075DBFD9-56E8-5FE2-AF9C-A37A3F8B48CC}"/>
              </a:ext>
            </a:extLst>
          </p:cNvPr>
          <p:cNvSpPr>
            <a:spLocks noGrp="1"/>
          </p:cNvSpPr>
          <p:nvPr>
            <p:ph type="title"/>
          </p:nvPr>
        </p:nvSpPr>
        <p:spPr>
          <a:xfrm>
            <a:off x="714030" y="1027249"/>
            <a:ext cx="4398514" cy="1540460"/>
          </a:xfrm>
        </p:spPr>
        <p:txBody>
          <a:bodyPr/>
          <a:lstStyle/>
          <a:p>
            <a:r>
              <a:rPr lang="da-DK" sz="2400" dirty="0"/>
              <a:t>Information om kommunens tilbud og kommunikation med praksis</a:t>
            </a:r>
            <a:endParaRPr lang="da-DK" sz="2400" noProof="0" dirty="0"/>
          </a:p>
        </p:txBody>
      </p:sp>
      <p:sp>
        <p:nvSpPr>
          <p:cNvPr id="11" name="Text Placeholder 10">
            <a:extLst>
              <a:ext uri="{FF2B5EF4-FFF2-40B4-BE49-F238E27FC236}">
                <a16:creationId xmlns:a16="http://schemas.microsoft.com/office/drawing/2014/main" id="{5C299F8F-D153-2B2F-0F74-F2700371BCC9}"/>
              </a:ext>
            </a:extLst>
          </p:cNvPr>
          <p:cNvSpPr>
            <a:spLocks noGrp="1"/>
          </p:cNvSpPr>
          <p:nvPr>
            <p:ph type="body" sz="quarter" idx="30"/>
          </p:nvPr>
        </p:nvSpPr>
        <p:spPr/>
        <p:txBody>
          <a:bodyPr>
            <a:noAutofit/>
          </a:bodyPr>
          <a:lstStyle/>
          <a:p>
            <a:r>
              <a:rPr lang="da-DK" sz="1200" noProof="0" dirty="0"/>
              <a:t>Oplæg fra kommunen (25 min.)</a:t>
            </a:r>
          </a:p>
        </p:txBody>
      </p:sp>
      <p:pic>
        <p:nvPicPr>
          <p:cNvPr id="2" name="Graphic 1" descr="Schoolhouse with solid fill">
            <a:extLst>
              <a:ext uri="{FF2B5EF4-FFF2-40B4-BE49-F238E27FC236}">
                <a16:creationId xmlns:a16="http://schemas.microsoft.com/office/drawing/2014/main" id="{8A70A5BB-0D10-DA77-43A9-ACEEAE2F660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0681BFDE-E2EA-1830-7EA9-10BC3C71CB40}"/>
              </a:ext>
            </a:extLst>
          </p:cNvPr>
          <p:cNvSpPr>
            <a:spLocks noGrp="1"/>
          </p:cNvSpPr>
          <p:nvPr>
            <p:ph type="body" sz="quarter" idx="41"/>
          </p:nvPr>
        </p:nvSpPr>
        <p:spPr>
          <a:xfrm>
            <a:off x="721001" y="2691197"/>
            <a:ext cx="4385987" cy="2422224"/>
          </a:xfrm>
        </p:spPr>
        <p:txBody>
          <a:bodyPr>
            <a:normAutofit/>
          </a:bodyPr>
          <a:lstStyle/>
          <a:p>
            <a:r>
              <a:rPr lang="da-DK" sz="1600" b="1" noProof="0" dirty="0"/>
              <a:t>Forslag til emner: </a:t>
            </a:r>
          </a:p>
          <a:p>
            <a:pPr marL="285750" indent="-285750">
              <a:buFont typeface="Arial" panose="020B0604020202020204" pitchFamily="34" charset="0"/>
              <a:buChar char="•"/>
            </a:pPr>
            <a:r>
              <a:rPr lang="da-DK" dirty="0"/>
              <a:t>Målgruppe for tilbuddene</a:t>
            </a:r>
          </a:p>
          <a:p>
            <a:pPr marL="285750" indent="-285750">
              <a:buFont typeface="Arial" panose="020B0604020202020204" pitchFamily="34" charset="0"/>
              <a:buChar char="•"/>
            </a:pPr>
            <a:r>
              <a:rPr lang="da-DK" sz="1600" noProof="0" dirty="0"/>
              <a:t>Efterspørgsel og kapacitet</a:t>
            </a:r>
          </a:p>
          <a:p>
            <a:pPr marL="285750" indent="-285750">
              <a:buFont typeface="Arial" panose="020B0604020202020204" pitchFamily="34" charset="0"/>
              <a:buChar char="•"/>
            </a:pPr>
            <a:r>
              <a:rPr lang="da-DK" sz="1600" noProof="0" dirty="0"/>
              <a:t>Resultat af evaluering</a:t>
            </a:r>
          </a:p>
          <a:p>
            <a:pPr marL="285750" indent="-285750">
              <a:buFont typeface="Arial" panose="020B0604020202020204" pitchFamily="34" charset="0"/>
              <a:buChar char="•"/>
            </a:pPr>
            <a:r>
              <a:rPr lang="da-DK" sz="1600" noProof="0" dirty="0"/>
              <a:t>Evt. case-gennemgang: eksempel på forløb fra henvisning til endt forløb</a:t>
            </a:r>
          </a:p>
        </p:txBody>
      </p:sp>
    </p:spTree>
    <p:extLst>
      <p:ext uri="{BB962C8B-B14F-4D97-AF65-F5344CB8AC3E}">
        <p14:creationId xmlns:p14="http://schemas.microsoft.com/office/powerpoint/2010/main" val="41820585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70998B5-95DC-2A07-A1E1-C1C7222F1149}"/>
              </a:ext>
            </a:extLst>
          </p:cNvPr>
          <p:cNvSpPr>
            <a:spLocks noGrp="1"/>
          </p:cNvSpPr>
          <p:nvPr>
            <p:ph type="body" sz="quarter" idx="38"/>
          </p:nvPr>
        </p:nvSpPr>
        <p:spPr/>
        <p:txBody>
          <a:bodyPr/>
          <a:lstStyle/>
          <a:p>
            <a:pPr marL="285750" indent="-285750">
              <a:buClr>
                <a:srgbClr val="5A8181"/>
              </a:buClr>
              <a:buSzPct val="100000"/>
              <a:buFont typeface="Arial" panose="020B0604020202020204" pitchFamily="34" charset="0"/>
              <a:buChar char="•"/>
            </a:pPr>
            <a:r>
              <a:rPr lang="da-DK" dirty="0"/>
              <a:t>Alle klyngens henvisninger til kommunens tilbud er opgjort for hvert ydernummer (i perioden måned år til måned år).</a:t>
            </a:r>
          </a:p>
          <a:p>
            <a:pPr marL="285750" indent="-285750">
              <a:buClr>
                <a:srgbClr val="5A8181"/>
              </a:buClr>
              <a:buFont typeface="Arial" panose="020B0604020202020204" pitchFamily="34" charset="0"/>
              <a:buChar char="•"/>
            </a:pPr>
            <a:r>
              <a:rPr lang="da-DK" dirty="0"/>
              <a:t>Antal henvisninger vises i forhold til patientpopulationen (opgjort pr. 1000 sikrede).</a:t>
            </a:r>
          </a:p>
        </p:txBody>
      </p:sp>
      <p:sp>
        <p:nvSpPr>
          <p:cNvPr id="3" name="Titel 2">
            <a:extLst>
              <a:ext uri="{FF2B5EF4-FFF2-40B4-BE49-F238E27FC236}">
                <a16:creationId xmlns:a16="http://schemas.microsoft.com/office/drawing/2014/main" id="{6EEA6A74-3485-692F-6243-825779A8DA63}"/>
              </a:ext>
            </a:extLst>
          </p:cNvPr>
          <p:cNvSpPr>
            <a:spLocks noGrp="1"/>
          </p:cNvSpPr>
          <p:nvPr>
            <p:ph type="title"/>
          </p:nvPr>
        </p:nvSpPr>
        <p:spPr/>
        <p:txBody>
          <a:bodyPr/>
          <a:lstStyle/>
          <a:p>
            <a:r>
              <a:rPr lang="da-DK" dirty="0"/>
              <a:t>Opgørelse over klyngens henvisninger</a:t>
            </a:r>
          </a:p>
        </p:txBody>
      </p:sp>
      <p:sp>
        <p:nvSpPr>
          <p:cNvPr id="4" name="Pladsholder til tekst 3">
            <a:extLst>
              <a:ext uri="{FF2B5EF4-FFF2-40B4-BE49-F238E27FC236}">
                <a16:creationId xmlns:a16="http://schemas.microsoft.com/office/drawing/2014/main" id="{7D84E02A-40DF-5BC1-5240-208482837B04}"/>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A5E2B694-85E3-E202-BD01-FC0B7E5C73FA}"/>
              </a:ext>
            </a:extLst>
          </p:cNvPr>
          <p:cNvSpPr>
            <a:spLocks noGrp="1"/>
          </p:cNvSpPr>
          <p:nvPr>
            <p:ph type="body" sz="quarter" idx="40"/>
          </p:nvPr>
        </p:nvSpPr>
        <p:spPr/>
        <p:txBody>
          <a:bodyPr/>
          <a:lstStyle/>
          <a:p>
            <a:r>
              <a:rPr lang="da-DK" dirty="0"/>
              <a:t>Henvisninger </a:t>
            </a:r>
          </a:p>
        </p:txBody>
      </p:sp>
    </p:spTree>
    <p:extLst>
      <p:ext uri="{BB962C8B-B14F-4D97-AF65-F5344CB8AC3E}">
        <p14:creationId xmlns:p14="http://schemas.microsoft.com/office/powerpoint/2010/main" val="35267883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9D81BF3-0248-C47E-10FD-D3093D26B29B}"/>
              </a:ext>
            </a:extLst>
          </p:cNvPr>
          <p:cNvSpPr>
            <a:spLocks noGrp="1"/>
          </p:cNvSpPr>
          <p:nvPr>
            <p:ph type="title"/>
          </p:nvPr>
        </p:nvSpPr>
        <p:spPr/>
        <p:txBody>
          <a:bodyPr>
            <a:noAutofit/>
          </a:bodyPr>
          <a:lstStyle/>
          <a:p>
            <a:r>
              <a:rPr lang="da-DK" sz="3200" dirty="0"/>
              <a:t>Antal henvisninger fordelt på tilbuddene (absolutte tal)</a:t>
            </a:r>
          </a:p>
        </p:txBody>
      </p:sp>
      <p:sp>
        <p:nvSpPr>
          <p:cNvPr id="5" name="Pladsholder til tekst 4">
            <a:extLst>
              <a:ext uri="{FF2B5EF4-FFF2-40B4-BE49-F238E27FC236}">
                <a16:creationId xmlns:a16="http://schemas.microsoft.com/office/drawing/2014/main" id="{5F4E5B4E-F7D0-C31F-CBAC-275329F550BF}"/>
              </a:ext>
            </a:extLst>
          </p:cNvPr>
          <p:cNvSpPr>
            <a:spLocks noGrp="1"/>
          </p:cNvSpPr>
          <p:nvPr>
            <p:ph type="body" sz="quarter" idx="40"/>
          </p:nvPr>
        </p:nvSpPr>
        <p:spPr/>
        <p:txBody>
          <a:bodyPr/>
          <a:lstStyle/>
          <a:p>
            <a:r>
              <a:rPr lang="da-DK" dirty="0"/>
              <a:t>Henvisninger til kommunale tilbud</a:t>
            </a:r>
          </a:p>
        </p:txBody>
      </p:sp>
      <p:sp>
        <p:nvSpPr>
          <p:cNvPr id="6" name="Pladsholder til tekst 2">
            <a:extLst>
              <a:ext uri="{FF2B5EF4-FFF2-40B4-BE49-F238E27FC236}">
                <a16:creationId xmlns:a16="http://schemas.microsoft.com/office/drawing/2014/main" id="{D0C09EAE-E9C4-A648-DBAD-30A82408C56F}"/>
              </a:ext>
            </a:extLst>
          </p:cNvPr>
          <p:cNvSpPr>
            <a:spLocks noGrp="1"/>
          </p:cNvSpPr>
          <p:nvPr/>
        </p:nvSpPr>
        <p:spPr>
          <a:xfrm>
            <a:off x="5965258" y="6211058"/>
            <a:ext cx="5509986" cy="227136"/>
          </a:xfrm>
          <a:prstGeom prst="rect">
            <a:avLst/>
          </a:prstGeom>
        </p:spPr>
        <p:txBody>
          <a:bodyPr vert="horz" lIns="91440" tIns="45720" rIns="91440" bIns="45720" rtlCol="0">
            <a:normAutofit fontScale="92500" lnSpcReduction="10000"/>
          </a:bodyPr>
          <a:lstStyle>
            <a:lvl1pPr marL="0" marR="0" indent="0" algn="r"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000" b="1"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dirty="0"/>
              <a:t>Kilde: XXX, perioden måned år til måned år</a:t>
            </a:r>
          </a:p>
        </p:txBody>
      </p:sp>
      <p:graphicFrame>
        <p:nvGraphicFramePr>
          <p:cNvPr id="7" name="Diagram 6">
            <a:extLst>
              <a:ext uri="{FF2B5EF4-FFF2-40B4-BE49-F238E27FC236}">
                <a16:creationId xmlns:a16="http://schemas.microsoft.com/office/drawing/2014/main" id="{D9219FA5-10C2-C52A-7BCB-DC365BE81A5C}"/>
              </a:ext>
            </a:extLst>
          </p:cNvPr>
          <p:cNvGraphicFramePr>
            <a:graphicFrameLocks/>
          </p:cNvGraphicFramePr>
          <p:nvPr>
            <p:extLst>
              <p:ext uri="{D42A27DB-BD31-4B8C-83A1-F6EECF244321}">
                <p14:modId xmlns:p14="http://schemas.microsoft.com/office/powerpoint/2010/main" val="1983553758"/>
              </p:ext>
            </p:extLst>
          </p:nvPr>
        </p:nvGraphicFramePr>
        <p:xfrm>
          <a:off x="713580" y="1840136"/>
          <a:ext cx="10761663" cy="42825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felt 9">
            <a:extLst>
              <a:ext uri="{FF2B5EF4-FFF2-40B4-BE49-F238E27FC236}">
                <a16:creationId xmlns:a16="http://schemas.microsoft.com/office/drawing/2014/main" id="{AC58A091-B964-6E99-4DA1-800E4DC3FD81}"/>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1150517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2176867-A123-69D7-0427-7B8235B1868D}"/>
              </a:ext>
            </a:extLst>
          </p:cNvPr>
          <p:cNvSpPr>
            <a:spLocks noGrp="1"/>
          </p:cNvSpPr>
          <p:nvPr>
            <p:ph type="title"/>
          </p:nvPr>
        </p:nvSpPr>
        <p:spPr/>
        <p:txBody>
          <a:bodyPr>
            <a:normAutofit fontScale="90000"/>
          </a:bodyPr>
          <a:lstStyle/>
          <a:p>
            <a:r>
              <a:rPr lang="da-DK" dirty="0"/>
              <a:t>Henvisninger fordelt på tilbuddene (procent)</a:t>
            </a:r>
          </a:p>
        </p:txBody>
      </p:sp>
      <p:sp>
        <p:nvSpPr>
          <p:cNvPr id="5" name="Pladsholder til tekst 4">
            <a:extLst>
              <a:ext uri="{FF2B5EF4-FFF2-40B4-BE49-F238E27FC236}">
                <a16:creationId xmlns:a16="http://schemas.microsoft.com/office/drawing/2014/main" id="{444EF61F-14D5-BECD-D3C3-F52C33C28CEC}"/>
              </a:ext>
            </a:extLst>
          </p:cNvPr>
          <p:cNvSpPr>
            <a:spLocks noGrp="1"/>
          </p:cNvSpPr>
          <p:nvPr>
            <p:ph type="body" sz="quarter" idx="40"/>
          </p:nvPr>
        </p:nvSpPr>
        <p:spPr/>
        <p:txBody>
          <a:bodyPr/>
          <a:lstStyle/>
          <a:p>
            <a:r>
              <a:rPr lang="da-DK" dirty="0"/>
              <a:t>Henvisninger til kommunale tilbud</a:t>
            </a:r>
          </a:p>
        </p:txBody>
      </p:sp>
      <p:sp>
        <p:nvSpPr>
          <p:cNvPr id="8" name="Pladsholder til tekst 2">
            <a:extLst>
              <a:ext uri="{FF2B5EF4-FFF2-40B4-BE49-F238E27FC236}">
                <a16:creationId xmlns:a16="http://schemas.microsoft.com/office/drawing/2014/main" id="{CB1C88A7-8CF0-D068-7812-97F2019364A1}"/>
              </a:ext>
            </a:extLst>
          </p:cNvPr>
          <p:cNvSpPr>
            <a:spLocks noGrp="1"/>
          </p:cNvSpPr>
          <p:nvPr/>
        </p:nvSpPr>
        <p:spPr>
          <a:xfrm>
            <a:off x="5965258" y="6211058"/>
            <a:ext cx="5509986" cy="227136"/>
          </a:xfrm>
          <a:prstGeom prst="rect">
            <a:avLst/>
          </a:prstGeom>
        </p:spPr>
        <p:txBody>
          <a:bodyPr vert="horz" lIns="91440" tIns="45720" rIns="91440" bIns="45720" rtlCol="0">
            <a:normAutofit fontScale="92500" lnSpcReduction="10000"/>
          </a:bodyPr>
          <a:lstStyle>
            <a:lvl1pPr marL="0" marR="0" indent="0" algn="r"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000" b="1"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dirty="0"/>
              <a:t>Kilde: XXX, perioden måned år til måned år</a:t>
            </a:r>
          </a:p>
        </p:txBody>
      </p:sp>
      <p:graphicFrame>
        <p:nvGraphicFramePr>
          <p:cNvPr id="9" name="Diagram 8">
            <a:extLst>
              <a:ext uri="{FF2B5EF4-FFF2-40B4-BE49-F238E27FC236}">
                <a16:creationId xmlns:a16="http://schemas.microsoft.com/office/drawing/2014/main" id="{778ADDBB-F9D2-4552-B2F3-646D8F05D140}"/>
              </a:ext>
            </a:extLst>
          </p:cNvPr>
          <p:cNvGraphicFramePr>
            <a:graphicFrameLocks/>
          </p:cNvGraphicFramePr>
          <p:nvPr>
            <p:extLst>
              <p:ext uri="{D42A27DB-BD31-4B8C-83A1-F6EECF244321}">
                <p14:modId xmlns:p14="http://schemas.microsoft.com/office/powerpoint/2010/main" val="3529136120"/>
              </p:ext>
            </p:extLst>
          </p:nvPr>
        </p:nvGraphicFramePr>
        <p:xfrm>
          <a:off x="713580" y="1840137"/>
          <a:ext cx="10740747" cy="42825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felt 9">
            <a:extLst>
              <a:ext uri="{FF2B5EF4-FFF2-40B4-BE49-F238E27FC236}">
                <a16:creationId xmlns:a16="http://schemas.microsoft.com/office/drawing/2014/main" id="{0CC6E8C6-CFAE-C1EA-15F8-6C85BEE2ED6C}"/>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2664099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635C4-5540-8CBC-2495-99C99C6029D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4718EFD-14B0-70B6-B598-CFFEDE859642}"/>
              </a:ext>
            </a:extLst>
          </p:cNvPr>
          <p:cNvSpPr>
            <a:spLocks noGrp="1"/>
          </p:cNvSpPr>
          <p:nvPr>
            <p:ph type="title"/>
          </p:nvPr>
        </p:nvSpPr>
        <p:spPr/>
        <p:txBody>
          <a:bodyPr>
            <a:normAutofit fontScale="90000"/>
          </a:bodyPr>
          <a:lstStyle/>
          <a:p>
            <a:r>
              <a:rPr lang="da-DK" dirty="0"/>
              <a:t>Antal henvisninger pr. 1000 tilknyttede patienter for klyngens praksis</a:t>
            </a:r>
          </a:p>
        </p:txBody>
      </p:sp>
      <p:sp>
        <p:nvSpPr>
          <p:cNvPr id="5" name="Pladsholder til tekst 4">
            <a:extLst>
              <a:ext uri="{FF2B5EF4-FFF2-40B4-BE49-F238E27FC236}">
                <a16:creationId xmlns:a16="http://schemas.microsoft.com/office/drawing/2014/main" id="{097780F8-C1E7-990B-9B85-6F6B5E326461}"/>
              </a:ext>
            </a:extLst>
          </p:cNvPr>
          <p:cNvSpPr>
            <a:spLocks noGrp="1"/>
          </p:cNvSpPr>
          <p:nvPr>
            <p:ph type="body" sz="quarter" idx="40"/>
          </p:nvPr>
        </p:nvSpPr>
        <p:spPr/>
        <p:txBody>
          <a:bodyPr/>
          <a:lstStyle/>
          <a:p>
            <a:r>
              <a:rPr lang="da-DK" dirty="0"/>
              <a:t>Henvisninger til kommunale tilbud</a:t>
            </a:r>
          </a:p>
        </p:txBody>
      </p:sp>
      <p:graphicFrame>
        <p:nvGraphicFramePr>
          <p:cNvPr id="6" name="Pladsholder til billede 4">
            <a:extLst>
              <a:ext uri="{FF2B5EF4-FFF2-40B4-BE49-F238E27FC236}">
                <a16:creationId xmlns:a16="http://schemas.microsoft.com/office/drawing/2014/main" id="{F72BFA24-F53B-5B63-BACA-B8729A95C19D}"/>
              </a:ext>
            </a:extLst>
          </p:cNvPr>
          <p:cNvGraphicFramePr>
            <a:graphicFrameLocks/>
          </p:cNvGraphicFramePr>
          <p:nvPr>
            <p:extLst>
              <p:ext uri="{D42A27DB-BD31-4B8C-83A1-F6EECF244321}">
                <p14:modId xmlns:p14="http://schemas.microsoft.com/office/powerpoint/2010/main" val="1156567780"/>
              </p:ext>
            </p:extLst>
          </p:nvPr>
        </p:nvGraphicFramePr>
        <p:xfrm>
          <a:off x="735013" y="2199483"/>
          <a:ext cx="10741025" cy="392350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felt 6">
            <a:extLst>
              <a:ext uri="{FF2B5EF4-FFF2-40B4-BE49-F238E27FC236}">
                <a16:creationId xmlns:a16="http://schemas.microsoft.com/office/drawing/2014/main" id="{3AA0974D-2CA1-4D81-5465-A5F5142A1C23}"/>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
        <p:nvSpPr>
          <p:cNvPr id="9" name="Pladsholder til tekst 2">
            <a:extLst>
              <a:ext uri="{FF2B5EF4-FFF2-40B4-BE49-F238E27FC236}">
                <a16:creationId xmlns:a16="http://schemas.microsoft.com/office/drawing/2014/main" id="{AF05D89A-B36F-B1E8-9C16-166D1265B424}"/>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a:t>Kilde: ydelsesdata, perioden måned år til måned år</a:t>
            </a:r>
          </a:p>
        </p:txBody>
      </p:sp>
    </p:spTree>
    <p:extLst>
      <p:ext uri="{BB962C8B-B14F-4D97-AF65-F5344CB8AC3E}">
        <p14:creationId xmlns:p14="http://schemas.microsoft.com/office/powerpoint/2010/main" val="23730903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91D44-5A4A-9192-DF48-4A0AF57523D5}"/>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CEFF2C1-59E5-6500-5486-32A59EC8E27D}"/>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dirty="0"/>
              <a:t>Punkt</a:t>
            </a:r>
          </a:p>
          <a:p>
            <a:pPr marL="285750" indent="-285750">
              <a:buClr>
                <a:srgbClr val="246260"/>
              </a:buClr>
              <a:buSzPct val="100000"/>
              <a:buFont typeface="Arial" panose="020B0604020202020204" pitchFamily="34" charset="0"/>
              <a:buChar char="•"/>
            </a:pPr>
            <a:r>
              <a:rPr lang="da-DK" dirty="0"/>
              <a:t>Punkt</a:t>
            </a:r>
          </a:p>
          <a:p>
            <a:pPr marL="285750" indent="-285750">
              <a:buClr>
                <a:srgbClr val="246260"/>
              </a:buClr>
              <a:buSzPct val="100000"/>
              <a:buFont typeface="Arial" panose="020B0604020202020204" pitchFamily="34" charset="0"/>
              <a:buChar char="•"/>
            </a:pPr>
            <a:r>
              <a:rPr lang="da-DK" dirty="0"/>
              <a:t>Punkt</a:t>
            </a:r>
          </a:p>
        </p:txBody>
      </p:sp>
      <p:sp>
        <p:nvSpPr>
          <p:cNvPr id="3" name="Titel 2">
            <a:extLst>
              <a:ext uri="{FF2B5EF4-FFF2-40B4-BE49-F238E27FC236}">
                <a16:creationId xmlns:a16="http://schemas.microsoft.com/office/drawing/2014/main" id="{3150F221-EF36-9EC9-B8C7-2BD44355F586}"/>
              </a:ext>
            </a:extLst>
          </p:cNvPr>
          <p:cNvSpPr>
            <a:spLocks noGrp="1"/>
          </p:cNvSpPr>
          <p:nvPr>
            <p:ph type="title"/>
          </p:nvPr>
        </p:nvSpPr>
        <p:spPr/>
        <p:txBody>
          <a:bodyPr>
            <a:normAutofit fontScale="90000"/>
          </a:bodyPr>
          <a:lstStyle/>
          <a:p>
            <a:r>
              <a:rPr lang="da-DK"/>
              <a:t>Opsummering af spørgeskemaundersøgelse</a:t>
            </a:r>
          </a:p>
        </p:txBody>
      </p:sp>
      <p:sp>
        <p:nvSpPr>
          <p:cNvPr id="4" name="Pladsholder til tekst 3">
            <a:extLst>
              <a:ext uri="{FF2B5EF4-FFF2-40B4-BE49-F238E27FC236}">
                <a16:creationId xmlns:a16="http://schemas.microsoft.com/office/drawing/2014/main" id="{3B93C2E2-E81E-38C8-0842-E11AF21657DA}"/>
              </a:ext>
            </a:extLst>
          </p:cNvPr>
          <p:cNvSpPr>
            <a:spLocks noGrp="1"/>
          </p:cNvSpPr>
          <p:nvPr>
            <p:ph type="body" sz="quarter" idx="39"/>
          </p:nvPr>
        </p:nvSpPr>
        <p:spPr/>
        <p:txBody>
          <a:bodyPr/>
          <a:lstStyle/>
          <a:p>
            <a:r>
              <a:rPr lang="da-DK"/>
              <a:t>[</a:t>
            </a:r>
            <a:r>
              <a:rPr lang="da-DK" err="1"/>
              <a:t>KiAP´s</a:t>
            </a:r>
            <a:r>
              <a:rPr lang="da-DK"/>
              <a:t> bud på en opsummering af spørgeskemaundersøgelsen]</a:t>
            </a:r>
          </a:p>
        </p:txBody>
      </p:sp>
      <p:sp>
        <p:nvSpPr>
          <p:cNvPr id="5" name="Pladsholder til tekst 4">
            <a:extLst>
              <a:ext uri="{FF2B5EF4-FFF2-40B4-BE49-F238E27FC236}">
                <a16:creationId xmlns:a16="http://schemas.microsoft.com/office/drawing/2014/main" id="{B824C465-5584-1E43-56C4-9AB465524041}"/>
              </a:ext>
            </a:extLst>
          </p:cNvPr>
          <p:cNvSpPr>
            <a:spLocks noGrp="1"/>
          </p:cNvSpPr>
          <p:nvPr>
            <p:ph type="body" sz="quarter" idx="40"/>
          </p:nvPr>
        </p:nvSpPr>
        <p:spPr/>
        <p:txBody>
          <a:bodyPr>
            <a:normAutofit/>
          </a:bodyPr>
          <a:lstStyle/>
          <a:p>
            <a:r>
              <a:rPr lang="da-DK" dirty="0"/>
              <a:t>Henvisninger til kommunale tilbud</a:t>
            </a:r>
          </a:p>
        </p:txBody>
      </p:sp>
    </p:spTree>
    <p:extLst>
      <p:ext uri="{BB962C8B-B14F-4D97-AF65-F5344CB8AC3E}">
        <p14:creationId xmlns:p14="http://schemas.microsoft.com/office/powerpoint/2010/main" val="1808946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FF37A-69B2-4ECA-7190-AA38BFE3D67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A65ECFD3-0CAD-8ED5-C9C4-924A8380B25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A21ACAEB-BAC7-DEE4-39C9-4D4A545928DC}"/>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48C1CEDA-CFD9-8536-C7F1-2FCCDC8E4D8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253FA6DF-0526-4534-2384-A1556D8891F9}"/>
              </a:ext>
            </a:extLst>
          </p:cNvPr>
          <p:cNvSpPr>
            <a:spLocks noGrp="1"/>
          </p:cNvSpPr>
          <p:nvPr>
            <p:ph type="body" sz="quarter" idx="41"/>
          </p:nvPr>
        </p:nvSpPr>
        <p:spPr>
          <a:xfrm>
            <a:off x="721001" y="2691196"/>
            <a:ext cx="4385987" cy="1760487"/>
          </a:xfrm>
        </p:spPr>
        <p:txBody>
          <a:bodyPr>
            <a:normAutofit fontScale="92500" lnSpcReduction="20000"/>
          </a:bodyPr>
          <a:lstStyle/>
          <a:p>
            <a:pPr marL="285750" indent="-285750">
              <a:buFont typeface="Arial" panose="020B0604020202020204" pitchFamily="34" charset="0"/>
              <a:buChar char="•"/>
            </a:pPr>
            <a:r>
              <a:rPr lang="da-DK" sz="1600" noProof="0" dirty="0"/>
              <a:t>Hvordan er variationen mellem praksis ud – og hvad skyldes den?</a:t>
            </a:r>
          </a:p>
          <a:p>
            <a:pPr marL="285750" indent="-285750">
              <a:buFont typeface="Arial" panose="020B0604020202020204" pitchFamily="34" charset="0"/>
              <a:buChar char="•"/>
            </a:pPr>
            <a:r>
              <a:rPr lang="da-DK" dirty="0"/>
              <a:t>Er der noget der overrasker?</a:t>
            </a:r>
          </a:p>
          <a:p>
            <a:pPr marL="285750" indent="-285750">
              <a:buFont typeface="Arial" panose="020B0604020202020204" pitchFamily="34" charset="0"/>
              <a:buChar char="•"/>
            </a:pPr>
            <a:r>
              <a:rPr lang="da-DK" sz="1600" noProof="0" dirty="0"/>
              <a:t>Hvad skyldes forskellen i hvilke tilbud, der henvises til?</a:t>
            </a:r>
          </a:p>
          <a:p>
            <a:pPr marL="285750" indent="-285750">
              <a:buFont typeface="Arial" panose="020B0604020202020204" pitchFamily="34" charset="0"/>
              <a:buChar char="•"/>
            </a:pPr>
            <a:r>
              <a:rPr lang="da-DK" sz="1600" noProof="0" dirty="0"/>
              <a:t>Er det mange eller få henvisninger</a:t>
            </a:r>
          </a:p>
        </p:txBody>
      </p:sp>
      <p:sp>
        <p:nvSpPr>
          <p:cNvPr id="10" name="Title 2">
            <a:extLst>
              <a:ext uri="{FF2B5EF4-FFF2-40B4-BE49-F238E27FC236}">
                <a16:creationId xmlns:a16="http://schemas.microsoft.com/office/drawing/2014/main" id="{ACEE4A7F-A481-CFD9-ADDF-649F601FF97E}"/>
              </a:ext>
            </a:extLst>
          </p:cNvPr>
          <p:cNvSpPr>
            <a:spLocks noGrp="1"/>
          </p:cNvSpPr>
          <p:nvPr>
            <p:ph type="title"/>
          </p:nvPr>
        </p:nvSpPr>
        <p:spPr>
          <a:xfrm>
            <a:off x="714030" y="1027249"/>
            <a:ext cx="4398514" cy="1540460"/>
          </a:xfrm>
        </p:spPr>
        <p:txBody>
          <a:bodyPr/>
          <a:lstStyle/>
          <a:p>
            <a:r>
              <a:rPr lang="da-DK" sz="2400" noProof="0" dirty="0"/>
              <a:t>Sidemandssamtale</a:t>
            </a:r>
          </a:p>
        </p:txBody>
      </p:sp>
      <p:sp>
        <p:nvSpPr>
          <p:cNvPr id="13" name="Text Placeholder 9">
            <a:extLst>
              <a:ext uri="{FF2B5EF4-FFF2-40B4-BE49-F238E27FC236}">
                <a16:creationId xmlns:a16="http://schemas.microsoft.com/office/drawing/2014/main" id="{D89E6854-5292-67E8-9BCB-33EED2743CF4}"/>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9409174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A5CA9E4-9FD8-25BA-FADF-B014CA25B588}"/>
              </a:ext>
            </a:extLst>
          </p:cNvPr>
          <p:cNvSpPr>
            <a:spLocks noGrp="1"/>
          </p:cNvSpPr>
          <p:nvPr>
            <p:ph type="body" sz="quarter" idx="38"/>
          </p:nvPr>
        </p:nvSpPr>
        <p:spPr/>
        <p:txBody>
          <a:bodyPr/>
          <a:lstStyle/>
          <a:p>
            <a:pPr marL="285750" lvl="0" indent="-285750">
              <a:buClr>
                <a:srgbClr val="297A77"/>
              </a:buClr>
              <a:buFont typeface="Arial" panose="020B0604020202020204" pitchFamily="34" charset="0"/>
              <a:buChar char="•"/>
              <a:tabLst>
                <a:tab pos="317500" algn="l"/>
              </a:tabLst>
            </a:pPr>
            <a:r>
              <a:rPr lang="da-DK" dirty="0"/>
              <a:t>Vi skal nu se hvordan vi – klyngens læger – oplever kommunes tilbud. </a:t>
            </a:r>
          </a:p>
          <a:p>
            <a:pPr marL="285750" lvl="0" indent="-285750">
              <a:buClr>
                <a:srgbClr val="297A77"/>
              </a:buClr>
              <a:buFont typeface="Arial" panose="020B0604020202020204" pitchFamily="34" charset="0"/>
              <a:buChar char="•"/>
              <a:tabLst>
                <a:tab pos="317500" algn="l"/>
              </a:tabLst>
            </a:pPr>
            <a:r>
              <a:rPr lang="da-DK" dirty="0"/>
              <a:t>Svarene kommer fra spørgeskemaet.</a:t>
            </a:r>
          </a:p>
          <a:p>
            <a:endParaRPr lang="da-DK" dirty="0"/>
          </a:p>
        </p:txBody>
      </p:sp>
      <p:sp>
        <p:nvSpPr>
          <p:cNvPr id="3" name="Titel 2">
            <a:extLst>
              <a:ext uri="{FF2B5EF4-FFF2-40B4-BE49-F238E27FC236}">
                <a16:creationId xmlns:a16="http://schemas.microsoft.com/office/drawing/2014/main" id="{7BE8A5CD-769D-C32F-08CF-DEA20AC57BAA}"/>
              </a:ext>
            </a:extLst>
          </p:cNvPr>
          <p:cNvSpPr>
            <a:spLocks noGrp="1"/>
          </p:cNvSpPr>
          <p:nvPr>
            <p:ph type="title"/>
          </p:nvPr>
        </p:nvSpPr>
        <p:spPr/>
        <p:txBody>
          <a:bodyPr/>
          <a:lstStyle/>
          <a:p>
            <a:r>
              <a:rPr lang="da-DK" dirty="0"/>
              <a:t>Klyngens oplevelse af kommunens tilbud</a:t>
            </a:r>
          </a:p>
        </p:txBody>
      </p:sp>
      <p:sp>
        <p:nvSpPr>
          <p:cNvPr id="4" name="Pladsholder til tekst 3">
            <a:extLst>
              <a:ext uri="{FF2B5EF4-FFF2-40B4-BE49-F238E27FC236}">
                <a16:creationId xmlns:a16="http://schemas.microsoft.com/office/drawing/2014/main" id="{698D0928-0E89-FF76-B8F8-950C4B9A6D80}"/>
              </a:ext>
            </a:extLst>
          </p:cNvPr>
          <p:cNvSpPr>
            <a:spLocks noGrp="1"/>
          </p:cNvSpPr>
          <p:nvPr>
            <p:ph type="body" sz="quarter" idx="39"/>
          </p:nvPr>
        </p:nvSpPr>
        <p:spPr/>
        <p:txBody>
          <a:bodyPr/>
          <a:lstStyle/>
          <a:p>
            <a:r>
              <a:rPr lang="da-DK" dirty="0"/>
              <a:t>Fra spørgeskemaet</a:t>
            </a:r>
          </a:p>
        </p:txBody>
      </p:sp>
      <p:sp>
        <p:nvSpPr>
          <p:cNvPr id="5" name="Pladsholder til tekst 4">
            <a:extLst>
              <a:ext uri="{FF2B5EF4-FFF2-40B4-BE49-F238E27FC236}">
                <a16:creationId xmlns:a16="http://schemas.microsoft.com/office/drawing/2014/main" id="{9DE9ED7E-4645-C326-94E8-86DE71D46F5F}"/>
              </a:ext>
            </a:extLst>
          </p:cNvPr>
          <p:cNvSpPr>
            <a:spLocks noGrp="1"/>
          </p:cNvSpPr>
          <p:nvPr>
            <p:ph type="body" sz="quarter" idx="40"/>
          </p:nvPr>
        </p:nvSpPr>
        <p:spPr/>
        <p:txBody>
          <a:bodyPr/>
          <a:lstStyle/>
          <a:p>
            <a:r>
              <a:rPr lang="da-DK" dirty="0"/>
              <a:t>Henvisninger</a:t>
            </a:r>
          </a:p>
        </p:txBody>
      </p:sp>
    </p:spTree>
    <p:extLst>
      <p:ext uri="{BB962C8B-B14F-4D97-AF65-F5344CB8AC3E}">
        <p14:creationId xmlns:p14="http://schemas.microsoft.com/office/powerpoint/2010/main" val="29993329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95ECB-9EE1-E24C-BD1D-6D6741485318}"/>
              </a:ext>
            </a:extLst>
          </p:cNvPr>
          <p:cNvSpPr>
            <a:spLocks noGrp="1"/>
          </p:cNvSpPr>
          <p:nvPr>
            <p:ph type="title"/>
          </p:nvPr>
        </p:nvSpPr>
        <p:spPr/>
        <p:txBody>
          <a:bodyPr/>
          <a:lstStyle/>
          <a:p>
            <a:r>
              <a:rPr lang="da-DK" dirty="0"/>
              <a:t>Formål</a:t>
            </a:r>
          </a:p>
        </p:txBody>
      </p:sp>
      <p:sp>
        <p:nvSpPr>
          <p:cNvPr id="3" name="Pladsholder til tekst 2">
            <a:extLst>
              <a:ext uri="{FF2B5EF4-FFF2-40B4-BE49-F238E27FC236}">
                <a16:creationId xmlns:a16="http://schemas.microsoft.com/office/drawing/2014/main" id="{A98AB2C0-D24B-C709-A968-C8C9F4316F43}"/>
              </a:ext>
            </a:extLst>
          </p:cNvPr>
          <p:cNvSpPr>
            <a:spLocks noGrp="1"/>
          </p:cNvSpPr>
          <p:nvPr>
            <p:ph type="body" sz="quarter" idx="39"/>
          </p:nvPr>
        </p:nvSpPr>
        <p:spPr/>
        <p:txBody>
          <a:bodyPr/>
          <a:lstStyle/>
          <a:p>
            <a:r>
              <a:rPr lang="da-DK" dirty="0"/>
              <a:t>Styrke samarbejdet mellem kommunens forebyggelses- og rehabiliteringstilbud og almen praksis</a:t>
            </a:r>
          </a:p>
        </p:txBody>
      </p:sp>
      <p:sp>
        <p:nvSpPr>
          <p:cNvPr id="4" name="Pladsholder til tekst 3">
            <a:extLst>
              <a:ext uri="{FF2B5EF4-FFF2-40B4-BE49-F238E27FC236}">
                <a16:creationId xmlns:a16="http://schemas.microsoft.com/office/drawing/2014/main" id="{45D0B6F5-88E3-E299-A46F-98802B1AC6E5}"/>
              </a:ext>
            </a:extLst>
          </p:cNvPr>
          <p:cNvSpPr>
            <a:spLocks noGrp="1"/>
          </p:cNvSpPr>
          <p:nvPr>
            <p:ph type="body" sz="quarter" idx="38"/>
          </p:nvPr>
        </p:nvSpPr>
        <p:spPr/>
        <p:txBody>
          <a:bodyPr/>
          <a:lstStyle/>
          <a:p>
            <a:r>
              <a:rPr lang="da-DK" dirty="0"/>
              <a:t>Forebyggelse- og </a:t>
            </a:r>
            <a:r>
              <a:rPr lang="da-DK" dirty="0" err="1"/>
              <a:t>rehabiliteringstilbid</a:t>
            </a:r>
            <a:endParaRPr lang="da-DK" dirty="0"/>
          </a:p>
        </p:txBody>
      </p:sp>
      <p:sp>
        <p:nvSpPr>
          <p:cNvPr id="5" name="Pladsholder til tekst 4">
            <a:extLst>
              <a:ext uri="{FF2B5EF4-FFF2-40B4-BE49-F238E27FC236}">
                <a16:creationId xmlns:a16="http://schemas.microsoft.com/office/drawing/2014/main" id="{E6469AED-A805-7CF6-06B4-64FFD0347188}"/>
              </a:ext>
            </a:extLst>
          </p:cNvPr>
          <p:cNvSpPr>
            <a:spLocks noGrp="1"/>
          </p:cNvSpPr>
          <p:nvPr>
            <p:ph type="body" sz="quarter" idx="30"/>
          </p:nvPr>
        </p:nvSpPr>
        <p:spPr>
          <a:xfrm>
            <a:off x="713581" y="4233012"/>
            <a:ext cx="2492579" cy="1754326"/>
          </a:xfrm>
        </p:spPr>
        <p:txBody>
          <a:bodyPr/>
          <a:lstStyle/>
          <a:p>
            <a:r>
              <a:rPr lang="da-DK" dirty="0"/>
              <a:t>Få viden om de tilbud, der findes i kommunen, hvad de indeholde og almen praksis’ kendskab til tilbuddene</a:t>
            </a:r>
          </a:p>
        </p:txBody>
      </p:sp>
      <p:sp>
        <p:nvSpPr>
          <p:cNvPr id="6" name="Pladsholder til tekst 5">
            <a:extLst>
              <a:ext uri="{FF2B5EF4-FFF2-40B4-BE49-F238E27FC236}">
                <a16:creationId xmlns:a16="http://schemas.microsoft.com/office/drawing/2014/main" id="{3E222580-976C-FD4F-1BFA-ABB1A8020E24}"/>
              </a:ext>
            </a:extLst>
          </p:cNvPr>
          <p:cNvSpPr>
            <a:spLocks noGrp="1"/>
          </p:cNvSpPr>
          <p:nvPr>
            <p:ph type="body" sz="quarter" idx="40"/>
          </p:nvPr>
        </p:nvSpPr>
        <p:spPr>
          <a:xfrm>
            <a:off x="8969686" y="4233012"/>
            <a:ext cx="2492579" cy="2031325"/>
          </a:xfrm>
        </p:spPr>
        <p:txBody>
          <a:bodyPr/>
          <a:lstStyle/>
          <a:p>
            <a:r>
              <a:rPr lang="da-DK" dirty="0"/>
              <a:t>Overveje om der skal ske ændringer i samarbejdet og træffe beslutninger om hvordan disse ændringer konkret skal foretages</a:t>
            </a:r>
          </a:p>
        </p:txBody>
      </p:sp>
      <p:sp>
        <p:nvSpPr>
          <p:cNvPr id="7" name="Pladsholder til tekst 6">
            <a:extLst>
              <a:ext uri="{FF2B5EF4-FFF2-40B4-BE49-F238E27FC236}">
                <a16:creationId xmlns:a16="http://schemas.microsoft.com/office/drawing/2014/main" id="{B815566D-D9C2-FCED-CCD5-EDF86838D900}"/>
              </a:ext>
            </a:extLst>
          </p:cNvPr>
          <p:cNvSpPr>
            <a:spLocks noGrp="1"/>
          </p:cNvSpPr>
          <p:nvPr>
            <p:ph type="body" sz="quarter" idx="41"/>
          </p:nvPr>
        </p:nvSpPr>
        <p:spPr>
          <a:xfrm>
            <a:off x="3483286" y="4233012"/>
            <a:ext cx="2492579" cy="1200329"/>
          </a:xfrm>
        </p:spPr>
        <p:txBody>
          <a:bodyPr/>
          <a:lstStyle/>
          <a:p>
            <a:r>
              <a:rPr lang="da-DK" dirty="0"/>
              <a:t>Se opgørelser af, hvordan klyngens læger henviser til de lokale tilbud</a:t>
            </a:r>
          </a:p>
        </p:txBody>
      </p:sp>
      <p:sp>
        <p:nvSpPr>
          <p:cNvPr id="8" name="Pladsholder til tekst 7">
            <a:extLst>
              <a:ext uri="{FF2B5EF4-FFF2-40B4-BE49-F238E27FC236}">
                <a16:creationId xmlns:a16="http://schemas.microsoft.com/office/drawing/2014/main" id="{9D3DA6AD-9018-8EDA-F324-9419E924EEEF}"/>
              </a:ext>
            </a:extLst>
          </p:cNvPr>
          <p:cNvSpPr>
            <a:spLocks noGrp="1"/>
          </p:cNvSpPr>
          <p:nvPr>
            <p:ph type="body" sz="quarter" idx="42"/>
          </p:nvPr>
        </p:nvSpPr>
        <p:spPr>
          <a:xfrm>
            <a:off x="6226486" y="4233012"/>
            <a:ext cx="2492579" cy="923330"/>
          </a:xfrm>
        </p:spPr>
        <p:txBody>
          <a:bodyPr/>
          <a:lstStyle/>
          <a:p>
            <a:r>
              <a:rPr lang="da-DK" dirty="0"/>
              <a:t>Gennemgang af hvordan vi rent praktisk henviser</a:t>
            </a:r>
          </a:p>
        </p:txBody>
      </p:sp>
      <p:sp>
        <p:nvSpPr>
          <p:cNvPr id="9" name="Pladsholder til tekst 8">
            <a:extLst>
              <a:ext uri="{FF2B5EF4-FFF2-40B4-BE49-F238E27FC236}">
                <a16:creationId xmlns:a16="http://schemas.microsoft.com/office/drawing/2014/main" id="{7B92275D-AB6D-8B79-D1A0-C9670B1AB779}"/>
              </a:ext>
            </a:extLst>
          </p:cNvPr>
          <p:cNvSpPr>
            <a:spLocks noGrp="1"/>
          </p:cNvSpPr>
          <p:nvPr>
            <p:ph type="body" sz="quarter" idx="47"/>
          </p:nvPr>
        </p:nvSpPr>
        <p:spPr/>
        <p:txBody>
          <a:bodyPr/>
          <a:lstStyle/>
          <a:p>
            <a:r>
              <a:rPr lang="da-DK" dirty="0"/>
              <a:t>1</a:t>
            </a:r>
          </a:p>
        </p:txBody>
      </p:sp>
      <p:sp>
        <p:nvSpPr>
          <p:cNvPr id="10" name="Pladsholder til tekst 9">
            <a:extLst>
              <a:ext uri="{FF2B5EF4-FFF2-40B4-BE49-F238E27FC236}">
                <a16:creationId xmlns:a16="http://schemas.microsoft.com/office/drawing/2014/main" id="{C933B6B8-2F08-92A8-485A-2319AD224E26}"/>
              </a:ext>
            </a:extLst>
          </p:cNvPr>
          <p:cNvSpPr>
            <a:spLocks noGrp="1"/>
          </p:cNvSpPr>
          <p:nvPr>
            <p:ph type="body" sz="quarter" idx="48"/>
          </p:nvPr>
        </p:nvSpPr>
        <p:spPr/>
        <p:txBody>
          <a:bodyPr/>
          <a:lstStyle/>
          <a:p>
            <a:r>
              <a:rPr lang="da-DK" dirty="0"/>
              <a:t>2</a:t>
            </a:r>
          </a:p>
        </p:txBody>
      </p:sp>
      <p:sp>
        <p:nvSpPr>
          <p:cNvPr id="11" name="Pladsholder til tekst 10">
            <a:extLst>
              <a:ext uri="{FF2B5EF4-FFF2-40B4-BE49-F238E27FC236}">
                <a16:creationId xmlns:a16="http://schemas.microsoft.com/office/drawing/2014/main" id="{4B01C77D-3EAC-71C1-AF86-6A99CBD51528}"/>
              </a:ext>
            </a:extLst>
          </p:cNvPr>
          <p:cNvSpPr>
            <a:spLocks noGrp="1"/>
          </p:cNvSpPr>
          <p:nvPr>
            <p:ph type="body" sz="quarter" idx="49"/>
          </p:nvPr>
        </p:nvSpPr>
        <p:spPr/>
        <p:txBody>
          <a:bodyPr/>
          <a:lstStyle/>
          <a:p>
            <a:r>
              <a:rPr lang="da-DK" dirty="0"/>
              <a:t>3</a:t>
            </a:r>
          </a:p>
        </p:txBody>
      </p:sp>
      <p:sp>
        <p:nvSpPr>
          <p:cNvPr id="12" name="Pladsholder til tekst 11">
            <a:extLst>
              <a:ext uri="{FF2B5EF4-FFF2-40B4-BE49-F238E27FC236}">
                <a16:creationId xmlns:a16="http://schemas.microsoft.com/office/drawing/2014/main" id="{CCD2D2C5-DE37-CC71-5365-1C36CD6FA1C5}"/>
              </a:ext>
            </a:extLst>
          </p:cNvPr>
          <p:cNvSpPr>
            <a:spLocks noGrp="1"/>
          </p:cNvSpPr>
          <p:nvPr>
            <p:ph type="body" sz="quarter" idx="50"/>
          </p:nvPr>
        </p:nvSpPr>
        <p:spPr/>
        <p:txBody>
          <a:bodyPr/>
          <a:lstStyle/>
          <a:p>
            <a:r>
              <a:rPr lang="da-DK" dirty="0"/>
              <a:t>4</a:t>
            </a:r>
          </a:p>
        </p:txBody>
      </p:sp>
    </p:spTree>
    <p:extLst>
      <p:ext uri="{BB962C8B-B14F-4D97-AF65-F5344CB8AC3E}">
        <p14:creationId xmlns:p14="http://schemas.microsoft.com/office/powerpoint/2010/main" val="28104340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F57806D-BAD9-A866-C841-8E52F3734D7F}"/>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7928582E-6E2B-4A1D-8DF1-7E56BA06FAA3}"/>
              </a:ext>
            </a:extLst>
          </p:cNvPr>
          <p:cNvSpPr>
            <a:spLocks noGrp="1"/>
          </p:cNvSpPr>
          <p:nvPr>
            <p:ph type="title"/>
          </p:nvPr>
        </p:nvSpPr>
        <p:spPr/>
        <p:txBody>
          <a:bodyPr>
            <a:noAutofit/>
          </a:bodyPr>
          <a:lstStyle/>
          <a:p>
            <a:r>
              <a:rPr lang="da-DK" sz="3000" dirty="0"/>
              <a:t>Hvad er din umiddelbare oplevelse af kommunens tilbud?</a:t>
            </a:r>
          </a:p>
        </p:txBody>
      </p:sp>
      <p:sp>
        <p:nvSpPr>
          <p:cNvPr id="4" name="Pladsholder til tekst 3">
            <a:extLst>
              <a:ext uri="{FF2B5EF4-FFF2-40B4-BE49-F238E27FC236}">
                <a16:creationId xmlns:a16="http://schemas.microsoft.com/office/drawing/2014/main" id="{5BC4F2B2-B6E4-0F53-DC30-580EDD887A2C}"/>
              </a:ext>
            </a:extLst>
          </p:cNvPr>
          <p:cNvSpPr>
            <a:spLocks noGrp="1"/>
          </p:cNvSpPr>
          <p:nvPr>
            <p:ph type="body" sz="quarter" idx="39"/>
          </p:nvPr>
        </p:nvSpPr>
        <p:spPr/>
        <p:txBody>
          <a:bodyPr/>
          <a:lstStyle/>
          <a:p>
            <a:r>
              <a:rPr lang="da-DK" dirty="0"/>
              <a:t>Fra spørgeskemaet 1 af 2</a:t>
            </a:r>
          </a:p>
        </p:txBody>
      </p:sp>
      <p:sp>
        <p:nvSpPr>
          <p:cNvPr id="5" name="Pladsholder til tekst 4">
            <a:extLst>
              <a:ext uri="{FF2B5EF4-FFF2-40B4-BE49-F238E27FC236}">
                <a16:creationId xmlns:a16="http://schemas.microsoft.com/office/drawing/2014/main" id="{E49AD42F-AC61-426C-9686-85BF22984B02}"/>
              </a:ext>
            </a:extLst>
          </p:cNvPr>
          <p:cNvSpPr>
            <a:spLocks noGrp="1"/>
          </p:cNvSpPr>
          <p:nvPr>
            <p:ph type="body" sz="quarter" idx="40"/>
          </p:nvPr>
        </p:nvSpPr>
        <p:spPr/>
        <p:txBody>
          <a:bodyPr/>
          <a:lstStyle/>
          <a:p>
            <a:r>
              <a:rPr lang="da-DK" dirty="0"/>
              <a:t>Henvisninger </a:t>
            </a:r>
          </a:p>
        </p:txBody>
      </p:sp>
    </p:spTree>
    <p:extLst>
      <p:ext uri="{BB962C8B-B14F-4D97-AF65-F5344CB8AC3E}">
        <p14:creationId xmlns:p14="http://schemas.microsoft.com/office/powerpoint/2010/main" val="5217982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5B11CA2-90D5-3E4C-053A-CF0E01D7D21E}"/>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393CF294-14D6-C95C-F2FC-F95CCD243A0D}"/>
              </a:ext>
            </a:extLst>
          </p:cNvPr>
          <p:cNvSpPr>
            <a:spLocks noGrp="1"/>
          </p:cNvSpPr>
          <p:nvPr>
            <p:ph type="title"/>
          </p:nvPr>
        </p:nvSpPr>
        <p:spPr/>
        <p:txBody>
          <a:bodyPr>
            <a:normAutofit/>
          </a:bodyPr>
          <a:lstStyle/>
          <a:p>
            <a:r>
              <a:rPr lang="da-DK" sz="3000" dirty="0"/>
              <a:t>Hvad er din umiddelbare oplevelse af kommunens tilbud?</a:t>
            </a:r>
          </a:p>
        </p:txBody>
      </p:sp>
      <p:sp>
        <p:nvSpPr>
          <p:cNvPr id="4" name="Pladsholder til tekst 3">
            <a:extLst>
              <a:ext uri="{FF2B5EF4-FFF2-40B4-BE49-F238E27FC236}">
                <a16:creationId xmlns:a16="http://schemas.microsoft.com/office/drawing/2014/main" id="{5BA73A9E-1FA8-FF27-D99A-61CD512ABB7A}"/>
              </a:ext>
            </a:extLst>
          </p:cNvPr>
          <p:cNvSpPr>
            <a:spLocks noGrp="1"/>
          </p:cNvSpPr>
          <p:nvPr>
            <p:ph type="body" sz="quarter" idx="39"/>
          </p:nvPr>
        </p:nvSpPr>
        <p:spPr/>
        <p:txBody>
          <a:bodyPr/>
          <a:lstStyle/>
          <a:p>
            <a:r>
              <a:rPr lang="da-DK" dirty="0"/>
              <a:t>Fra spørgeskemaet 2 af 2</a:t>
            </a:r>
          </a:p>
        </p:txBody>
      </p:sp>
      <p:sp>
        <p:nvSpPr>
          <p:cNvPr id="5" name="Pladsholder til tekst 4">
            <a:extLst>
              <a:ext uri="{FF2B5EF4-FFF2-40B4-BE49-F238E27FC236}">
                <a16:creationId xmlns:a16="http://schemas.microsoft.com/office/drawing/2014/main" id="{26D9C277-3709-F23C-7067-7B0A6DD1372E}"/>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4998443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7DD1615-0DBD-B81B-15C9-2B8A6AC66073}"/>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dirty="0"/>
              <a:t>Punkter</a:t>
            </a:r>
          </a:p>
          <a:p>
            <a:pPr marL="285750" indent="-285750">
              <a:buClr>
                <a:srgbClr val="246260"/>
              </a:buClr>
              <a:buSzPct val="100000"/>
              <a:buFont typeface="Arial" panose="020B0604020202020204" pitchFamily="34" charset="0"/>
              <a:buChar char="•"/>
            </a:pPr>
            <a:r>
              <a:rPr lang="da-DK" dirty="0"/>
              <a:t>Punkter</a:t>
            </a:r>
          </a:p>
          <a:p>
            <a:pPr marL="285750" indent="-285750">
              <a:buClr>
                <a:srgbClr val="246260"/>
              </a:buClr>
              <a:buSzPct val="100000"/>
              <a:buFont typeface="Arial" panose="020B0604020202020204" pitchFamily="34" charset="0"/>
              <a:buChar char="•"/>
            </a:pPr>
            <a:r>
              <a:rPr lang="da-DK" dirty="0"/>
              <a:t>Punkter</a:t>
            </a:r>
          </a:p>
        </p:txBody>
      </p:sp>
      <p:sp>
        <p:nvSpPr>
          <p:cNvPr id="3" name="Titel 2">
            <a:extLst>
              <a:ext uri="{FF2B5EF4-FFF2-40B4-BE49-F238E27FC236}">
                <a16:creationId xmlns:a16="http://schemas.microsoft.com/office/drawing/2014/main" id="{3CC8D0F9-27A6-CD8D-4D15-49CB1AF965A6}"/>
              </a:ext>
            </a:extLst>
          </p:cNvPr>
          <p:cNvSpPr>
            <a:spLocks noGrp="1"/>
          </p:cNvSpPr>
          <p:nvPr>
            <p:ph type="title"/>
          </p:nvPr>
        </p:nvSpPr>
        <p:spPr/>
        <p:txBody>
          <a:bodyPr>
            <a:normAutofit/>
          </a:bodyPr>
          <a:lstStyle/>
          <a:p>
            <a:r>
              <a:rPr lang="da-DK" sz="3000" dirty="0"/>
              <a:t>Hvad er din umiddelbare oplevelse af kommunens tilbud?</a:t>
            </a:r>
          </a:p>
        </p:txBody>
      </p:sp>
      <p:sp>
        <p:nvSpPr>
          <p:cNvPr id="4" name="Pladsholder til tekst 3">
            <a:extLst>
              <a:ext uri="{FF2B5EF4-FFF2-40B4-BE49-F238E27FC236}">
                <a16:creationId xmlns:a16="http://schemas.microsoft.com/office/drawing/2014/main" id="{AFA538AD-6EA6-42C2-BDFC-864EBD52CA66}"/>
              </a:ext>
            </a:extLst>
          </p:cNvPr>
          <p:cNvSpPr>
            <a:spLocks noGrp="1"/>
          </p:cNvSpPr>
          <p:nvPr>
            <p:ph type="body" sz="quarter" idx="39"/>
          </p:nvPr>
        </p:nvSpPr>
        <p:spPr/>
        <p:txBody>
          <a:bodyPr/>
          <a:lstStyle/>
          <a:p>
            <a:r>
              <a:rPr lang="da-DK" dirty="0"/>
              <a:t>Hovedpointer</a:t>
            </a:r>
          </a:p>
        </p:txBody>
      </p:sp>
      <p:sp>
        <p:nvSpPr>
          <p:cNvPr id="5" name="Pladsholder til tekst 4">
            <a:extLst>
              <a:ext uri="{FF2B5EF4-FFF2-40B4-BE49-F238E27FC236}">
                <a16:creationId xmlns:a16="http://schemas.microsoft.com/office/drawing/2014/main" id="{C2F45B2B-1A37-D6A0-95A6-CDD3F4C2D428}"/>
              </a:ext>
            </a:extLst>
          </p:cNvPr>
          <p:cNvSpPr>
            <a:spLocks noGrp="1"/>
          </p:cNvSpPr>
          <p:nvPr>
            <p:ph type="body" sz="quarter" idx="40"/>
          </p:nvPr>
        </p:nvSpPr>
        <p:spPr/>
        <p:txBody>
          <a:bodyPr/>
          <a:lstStyle/>
          <a:p>
            <a:r>
              <a:rPr lang="da-DK" dirty="0"/>
              <a:t>Henvisninger</a:t>
            </a:r>
          </a:p>
        </p:txBody>
      </p:sp>
    </p:spTree>
    <p:extLst>
      <p:ext uri="{BB962C8B-B14F-4D97-AF65-F5344CB8AC3E}">
        <p14:creationId xmlns:p14="http://schemas.microsoft.com/office/powerpoint/2010/main" val="3766403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BB735-8EFC-A1F8-F5CC-CE7621651A10}"/>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8A829B56-00AD-D10D-6561-9F7D7BE68FD5}"/>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0B6A98F3-3C31-26CB-B8CB-EBF3B02289C6}"/>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(15 min.)</a:t>
            </a:r>
            <a:endParaRPr lang="da-DK" sz="1200" noProof="0" dirty="0"/>
          </a:p>
        </p:txBody>
      </p:sp>
      <p:pic>
        <p:nvPicPr>
          <p:cNvPr id="2" name="Graphic 1" descr="Teacher with solid fill">
            <a:extLst>
              <a:ext uri="{FF2B5EF4-FFF2-40B4-BE49-F238E27FC236}">
                <a16:creationId xmlns:a16="http://schemas.microsoft.com/office/drawing/2014/main" id="{6D82BD1C-D216-C32E-9A12-8CF2A4EF985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A661AFE4-D426-CAC8-1CD8-2EBAF429E135}"/>
              </a:ext>
            </a:extLst>
          </p:cNvPr>
          <p:cNvSpPr>
            <a:spLocks noGrp="1"/>
          </p:cNvSpPr>
          <p:nvPr>
            <p:ph type="body" sz="quarter" idx="41"/>
          </p:nvPr>
        </p:nvSpPr>
        <p:spPr>
          <a:xfrm>
            <a:off x="714030" y="2053522"/>
            <a:ext cx="4385987" cy="3192245"/>
          </a:xfrm>
        </p:spPr>
        <p:txBody>
          <a:bodyPr>
            <a:normAutofit fontScale="70000" lnSpcReduction="20000"/>
          </a:bodyPr>
          <a:lstStyle/>
          <a:p>
            <a:pPr marL="285750" indent="-285750">
              <a:buFont typeface="Arial" panose="020B0604020202020204" pitchFamily="34" charset="0"/>
              <a:buChar char="•"/>
            </a:pPr>
            <a:r>
              <a:rPr lang="da-DK" sz="1600" noProof="0" dirty="0"/>
              <a:t>Er antallet af henvisninger til kommunen passende?</a:t>
            </a:r>
          </a:p>
          <a:p>
            <a:pPr marL="285750" indent="-285750">
              <a:buFont typeface="Arial" panose="020B0604020202020204" pitchFamily="34" charset="0"/>
              <a:buChar char="•"/>
            </a:pPr>
            <a:r>
              <a:rPr lang="da-DK" dirty="0"/>
              <a:t>Hvilke barrierer er der for at henvise – og hvilke er de vigtigste´?</a:t>
            </a:r>
          </a:p>
          <a:p>
            <a:pPr marL="285750" indent="-285750">
              <a:buFont typeface="Arial" panose="020B0604020202020204" pitchFamily="34" charset="0"/>
              <a:buChar char="•"/>
            </a:pPr>
            <a:r>
              <a:rPr lang="da-DK" sz="1600" noProof="0" dirty="0"/>
              <a:t>Hvad kan fremme henvisninger</a:t>
            </a:r>
          </a:p>
          <a:p>
            <a:pPr marL="742950" lvl="1" indent="-285750">
              <a:buFont typeface="Arial" panose="020B0604020202020204" pitchFamily="34" charset="0"/>
              <a:buChar char="•"/>
            </a:pPr>
            <a:r>
              <a:rPr lang="da-DK" sz="1600" noProof="0" dirty="0"/>
              <a:t>Hvad kan demo-kommunen gøre</a:t>
            </a:r>
          </a:p>
          <a:p>
            <a:pPr marL="742950" lvl="1" indent="-285750">
              <a:buFont typeface="Arial" panose="020B0604020202020204" pitchFamily="34" charset="0"/>
              <a:buChar char="•"/>
            </a:pPr>
            <a:r>
              <a:rPr lang="da-DK" sz="1600" noProof="0" dirty="0"/>
              <a:t>Hvad kan demoklyngen gøre</a:t>
            </a:r>
          </a:p>
          <a:p>
            <a:pPr marL="285750" indent="-285750">
              <a:buFont typeface="Arial" panose="020B0604020202020204" pitchFamily="34" charset="0"/>
              <a:buChar char="•"/>
            </a:pPr>
            <a:r>
              <a:rPr lang="da-DK" dirty="0"/>
              <a:t>Er der bestemte tilbud, hvor der bør henvises flere patienter?</a:t>
            </a:r>
          </a:p>
          <a:p>
            <a:pPr marL="285750" indent="-285750">
              <a:buFont typeface="Arial" panose="020B0604020202020204" pitchFamily="34" charset="0"/>
              <a:buChar char="•"/>
            </a:pPr>
            <a:r>
              <a:rPr lang="da-DK" sz="1600" noProof="0" dirty="0"/>
              <a:t>Hvad kunne forbedre tilbuddene?</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sz="1600" b="1" noProof="0" dirty="0"/>
              <a:t>Giver det anledning til at ændre på den måde vi gør det på i dag?</a:t>
            </a:r>
          </a:p>
          <a:p>
            <a:pPr marL="285750" indent="-285750">
              <a:buFont typeface="Arial" panose="020B0604020202020204" pitchFamily="34" charset="0"/>
              <a:buChar char="•"/>
            </a:pPr>
            <a:r>
              <a:rPr lang="da-DK" b="1" dirty="0"/>
              <a:t>Skal vi henvise flere til tilbuddene</a:t>
            </a:r>
            <a:endParaRPr lang="da-DK" sz="1600" b="1" noProof="0" dirty="0"/>
          </a:p>
        </p:txBody>
      </p:sp>
      <p:sp>
        <p:nvSpPr>
          <p:cNvPr id="8" name="Title 2">
            <a:extLst>
              <a:ext uri="{FF2B5EF4-FFF2-40B4-BE49-F238E27FC236}">
                <a16:creationId xmlns:a16="http://schemas.microsoft.com/office/drawing/2014/main" id="{35663032-AA1F-730C-3278-201A76F09BBC}"/>
              </a:ext>
            </a:extLst>
          </p:cNvPr>
          <p:cNvSpPr>
            <a:spLocks noGrp="1"/>
          </p:cNvSpPr>
          <p:nvPr>
            <p:ph type="title"/>
          </p:nvPr>
        </p:nvSpPr>
        <p:spPr>
          <a:xfrm>
            <a:off x="714030" y="1027249"/>
            <a:ext cx="4398514" cy="1540460"/>
          </a:xfrm>
        </p:spPr>
        <p:txBody>
          <a:bodyPr/>
          <a:lstStyle/>
          <a:p>
            <a:r>
              <a:rPr lang="da-DK" sz="2400" dirty="0"/>
              <a:t>Fælles dialog: Er der noget der skal ændres?</a:t>
            </a:r>
            <a:endParaRPr lang="da-DK" sz="2400" noProof="0" dirty="0"/>
          </a:p>
        </p:txBody>
      </p:sp>
      <p:sp>
        <p:nvSpPr>
          <p:cNvPr id="13" name="Text Placeholder 9">
            <a:extLst>
              <a:ext uri="{FF2B5EF4-FFF2-40B4-BE49-F238E27FC236}">
                <a16:creationId xmlns:a16="http://schemas.microsoft.com/office/drawing/2014/main" id="{40440FD2-BA39-334E-9455-FC2946E3F46E}"/>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41057245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599EF96-7B10-8FA3-E2FE-4C6F1FD261F4}"/>
              </a:ext>
            </a:extLst>
          </p:cNvPr>
          <p:cNvSpPr>
            <a:spLocks noGrp="1"/>
          </p:cNvSpPr>
          <p:nvPr>
            <p:ph type="body" sz="quarter" idx="29"/>
          </p:nvPr>
        </p:nvSpPr>
        <p:spPr>
          <a:xfrm>
            <a:off x="728252" y="2833456"/>
            <a:ext cx="10735496" cy="861774"/>
          </a:xfrm>
        </p:spPr>
        <p:txBody>
          <a:bodyPr/>
          <a:lstStyle/>
          <a:p>
            <a:r>
              <a:rPr lang="da-DK" dirty="0"/>
              <a:t>Pause </a:t>
            </a:r>
          </a:p>
        </p:txBody>
      </p:sp>
      <p:sp>
        <p:nvSpPr>
          <p:cNvPr id="3" name="Pladsholder til tekst 2">
            <a:extLst>
              <a:ext uri="{FF2B5EF4-FFF2-40B4-BE49-F238E27FC236}">
                <a16:creationId xmlns:a16="http://schemas.microsoft.com/office/drawing/2014/main" id="{3EA3ED2B-335E-7ABB-D8FD-888979165A87}"/>
              </a:ext>
            </a:extLst>
          </p:cNvPr>
          <p:cNvSpPr>
            <a:spLocks noGrp="1"/>
          </p:cNvSpPr>
          <p:nvPr>
            <p:ph type="body" sz="quarter" idx="30"/>
          </p:nvPr>
        </p:nvSpPr>
        <p:spPr>
          <a:xfrm>
            <a:off x="728252" y="3801024"/>
            <a:ext cx="10735496" cy="492443"/>
          </a:xfrm>
        </p:spPr>
        <p:txBody>
          <a:bodyPr/>
          <a:lstStyle/>
          <a:p>
            <a:r>
              <a:rPr lang="da-DK" dirty="0"/>
              <a:t>Samlet tid: 20 minutter</a:t>
            </a:r>
          </a:p>
        </p:txBody>
      </p:sp>
    </p:spTree>
    <p:extLst>
      <p:ext uri="{BB962C8B-B14F-4D97-AF65-F5344CB8AC3E}">
        <p14:creationId xmlns:p14="http://schemas.microsoft.com/office/powerpoint/2010/main" val="31653178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78D66B6-00B2-D44E-036B-1B48087E6846}"/>
              </a:ext>
            </a:extLst>
          </p:cNvPr>
          <p:cNvSpPr>
            <a:spLocks noGrp="1"/>
          </p:cNvSpPr>
          <p:nvPr>
            <p:ph type="body" sz="quarter" idx="29"/>
          </p:nvPr>
        </p:nvSpPr>
        <p:spPr>
          <a:xfrm>
            <a:off x="724664" y="2720899"/>
            <a:ext cx="10735496" cy="1631216"/>
          </a:xfrm>
        </p:spPr>
        <p:txBody>
          <a:bodyPr/>
          <a:lstStyle/>
          <a:p>
            <a:r>
              <a:rPr lang="da-DK" dirty="0"/>
              <a:t>Blok 2: Kendskab til tilbuddene og information om tilbuddene</a:t>
            </a:r>
          </a:p>
        </p:txBody>
      </p:sp>
      <p:sp>
        <p:nvSpPr>
          <p:cNvPr id="3" name="Pladsholder til tekst 2">
            <a:extLst>
              <a:ext uri="{FF2B5EF4-FFF2-40B4-BE49-F238E27FC236}">
                <a16:creationId xmlns:a16="http://schemas.microsoft.com/office/drawing/2014/main" id="{DB78D6B5-CF88-B4D4-D93B-532B8F18ADEF}"/>
              </a:ext>
            </a:extLst>
          </p:cNvPr>
          <p:cNvSpPr>
            <a:spLocks noGrp="1"/>
          </p:cNvSpPr>
          <p:nvPr>
            <p:ph type="body" sz="quarter" idx="30"/>
          </p:nvPr>
        </p:nvSpPr>
        <p:spPr>
          <a:xfrm>
            <a:off x="724664" y="4352115"/>
            <a:ext cx="10735496" cy="492443"/>
          </a:xfrm>
        </p:spPr>
        <p:txBody>
          <a:bodyPr/>
          <a:lstStyle/>
          <a:p>
            <a:r>
              <a:rPr lang="da-DK" dirty="0"/>
              <a:t>Samlet tid: 20 minutter</a:t>
            </a:r>
          </a:p>
        </p:txBody>
      </p:sp>
    </p:spTree>
    <p:extLst>
      <p:ext uri="{BB962C8B-B14F-4D97-AF65-F5344CB8AC3E}">
        <p14:creationId xmlns:p14="http://schemas.microsoft.com/office/powerpoint/2010/main" val="23599669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A7C66-6053-DE1F-AE35-99496490C43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C0D61CD-C349-44E5-74A8-71F9EBC0CFA9}"/>
              </a:ext>
            </a:extLst>
          </p:cNvPr>
          <p:cNvSpPr>
            <a:spLocks noGrp="1"/>
          </p:cNvSpPr>
          <p:nvPr>
            <p:ph type="pic" idx="22"/>
          </p:nvPr>
        </p:nvSpPr>
        <p:spPr>
          <a:xfrm>
            <a:off x="5718175" y="728663"/>
            <a:ext cx="5742782" cy="5400675"/>
          </a:xfrm>
        </p:spPr>
        <p:txBody>
          <a:bodyPr/>
          <a:lstStyle/>
          <a:p>
            <a:endParaRPr lang="da-DK" noProof="0" dirty="0"/>
          </a:p>
        </p:txBody>
      </p:sp>
      <p:sp>
        <p:nvSpPr>
          <p:cNvPr id="3" name="Text Placeholder 2">
            <a:extLst>
              <a:ext uri="{FF2B5EF4-FFF2-40B4-BE49-F238E27FC236}">
                <a16:creationId xmlns:a16="http://schemas.microsoft.com/office/drawing/2014/main" id="{A5F71D1D-3651-2D2C-9750-6D4485A2370E}"/>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dirty="0"/>
          </a:p>
        </p:txBody>
      </p:sp>
      <p:sp>
        <p:nvSpPr>
          <p:cNvPr id="4" name="Text Placeholder 3">
            <a:extLst>
              <a:ext uri="{FF2B5EF4-FFF2-40B4-BE49-F238E27FC236}">
                <a16:creationId xmlns:a16="http://schemas.microsoft.com/office/drawing/2014/main" id="{07646C9C-A3DD-72E7-ADAD-F24213BC8F97}"/>
              </a:ext>
            </a:extLst>
          </p:cNvPr>
          <p:cNvSpPr>
            <a:spLocks noGrp="1"/>
          </p:cNvSpPr>
          <p:nvPr>
            <p:ph type="body" sz="quarter" idx="4294967295"/>
          </p:nvPr>
        </p:nvSpPr>
        <p:spPr>
          <a:xfrm>
            <a:off x="714375" y="735288"/>
            <a:ext cx="4391905" cy="351674"/>
          </a:xfrm>
        </p:spPr>
        <p:txBody>
          <a:bodyPr>
            <a:normAutofit fontScale="55000" lnSpcReduction="20000"/>
          </a:bodyPr>
          <a:lstStyle/>
          <a:p>
            <a:r>
              <a:rPr lang="da-DK" noProof="0" dirty="0"/>
              <a:t>Henvisningsprocedurer</a:t>
            </a:r>
          </a:p>
        </p:txBody>
      </p:sp>
      <p:sp>
        <p:nvSpPr>
          <p:cNvPr id="5" name="Title 4">
            <a:extLst>
              <a:ext uri="{FF2B5EF4-FFF2-40B4-BE49-F238E27FC236}">
                <a16:creationId xmlns:a16="http://schemas.microsoft.com/office/drawing/2014/main" id="{BC69011F-E858-60E4-A863-25EEFD41CD95}"/>
              </a:ext>
            </a:extLst>
          </p:cNvPr>
          <p:cNvSpPr>
            <a:spLocks noGrp="1"/>
          </p:cNvSpPr>
          <p:nvPr>
            <p:ph type="title"/>
          </p:nvPr>
        </p:nvSpPr>
        <p:spPr>
          <a:xfrm>
            <a:off x="720209" y="1235566"/>
            <a:ext cx="4386780" cy="584775"/>
          </a:xfrm>
        </p:spPr>
        <p:txBody>
          <a:bodyPr>
            <a:normAutofit fontScale="90000"/>
          </a:bodyPr>
          <a:lstStyle/>
          <a:p>
            <a:r>
              <a:rPr lang="da-DK" noProof="0" dirty="0"/>
              <a:t>Forløb</a:t>
            </a:r>
          </a:p>
        </p:txBody>
      </p:sp>
      <p:sp>
        <p:nvSpPr>
          <p:cNvPr id="6" name="Text Placeholder 5">
            <a:extLst>
              <a:ext uri="{FF2B5EF4-FFF2-40B4-BE49-F238E27FC236}">
                <a16:creationId xmlns:a16="http://schemas.microsoft.com/office/drawing/2014/main" id="{A055AE47-85E9-E845-6205-D317150D8111}"/>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dirty="0"/>
          </a:p>
        </p:txBody>
      </p:sp>
      <p:sp>
        <p:nvSpPr>
          <p:cNvPr id="7" name="Text Placeholder 6">
            <a:extLst>
              <a:ext uri="{FF2B5EF4-FFF2-40B4-BE49-F238E27FC236}">
                <a16:creationId xmlns:a16="http://schemas.microsoft.com/office/drawing/2014/main" id="{FF44A002-8446-B995-A6C4-D1665A396707}"/>
              </a:ext>
            </a:extLst>
          </p:cNvPr>
          <p:cNvSpPr>
            <a:spLocks noGrp="1"/>
          </p:cNvSpPr>
          <p:nvPr>
            <p:ph type="body" sz="quarter" idx="4294967295"/>
          </p:nvPr>
        </p:nvSpPr>
        <p:spPr>
          <a:xfrm>
            <a:off x="720208" y="2912506"/>
            <a:ext cx="4385987" cy="2231340"/>
          </a:xfrm>
        </p:spPr>
        <p:txBody>
          <a:bodyPr/>
          <a:lstStyle/>
          <a:p>
            <a:pPr marL="0" indent="0">
              <a:buNone/>
            </a:pPr>
            <a:endParaRPr lang="da-DK" noProof="0" dirty="0"/>
          </a:p>
        </p:txBody>
      </p:sp>
      <p:sp>
        <p:nvSpPr>
          <p:cNvPr id="24" name="Line">
            <a:extLst>
              <a:ext uri="{FF2B5EF4-FFF2-40B4-BE49-F238E27FC236}">
                <a16:creationId xmlns:a16="http://schemas.microsoft.com/office/drawing/2014/main" id="{89BD1EEA-4E33-A0BB-4236-45D4E085E07F}"/>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dirty="0"/>
          </a:p>
        </p:txBody>
      </p:sp>
      <p:sp>
        <p:nvSpPr>
          <p:cNvPr id="28" name="Circle">
            <a:extLst>
              <a:ext uri="{FF2B5EF4-FFF2-40B4-BE49-F238E27FC236}">
                <a16:creationId xmlns:a16="http://schemas.microsoft.com/office/drawing/2014/main" id="{2ED3310D-D696-379C-B579-B6AB0417FCFD}"/>
              </a:ext>
            </a:extLst>
          </p:cNvPr>
          <p:cNvSpPr txBox="1">
            <a:spLocks/>
          </p:cNvSpPr>
          <p:nvPr/>
        </p:nvSpPr>
        <p:spPr>
          <a:xfrm>
            <a:off x="7084945" y="359149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9" name="Text Placeholder 14">
            <a:extLst>
              <a:ext uri="{FF2B5EF4-FFF2-40B4-BE49-F238E27FC236}">
                <a16:creationId xmlns:a16="http://schemas.microsoft.com/office/drawing/2014/main" id="{33DD2C88-5A48-B9CD-A50C-7ACC9B080FF1}"/>
              </a:ext>
            </a:extLst>
          </p:cNvPr>
          <p:cNvSpPr txBox="1">
            <a:spLocks/>
          </p:cNvSpPr>
          <p:nvPr/>
        </p:nvSpPr>
        <p:spPr>
          <a:xfrm>
            <a:off x="7534935" y="1203442"/>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Visning af spørgeskemaundersøgelse (5 min.)</a:t>
            </a:r>
          </a:p>
        </p:txBody>
      </p:sp>
      <p:sp>
        <p:nvSpPr>
          <p:cNvPr id="30" name="Text Placeholder 14">
            <a:extLst>
              <a:ext uri="{FF2B5EF4-FFF2-40B4-BE49-F238E27FC236}">
                <a16:creationId xmlns:a16="http://schemas.microsoft.com/office/drawing/2014/main" id="{51F60EA7-8014-C692-D320-E514E2C2A3F5}"/>
              </a:ext>
            </a:extLst>
          </p:cNvPr>
          <p:cNvSpPr txBox="1">
            <a:spLocks/>
          </p:cNvSpPr>
          <p:nvPr/>
        </p:nvSpPr>
        <p:spPr>
          <a:xfrm>
            <a:off x="5962094" y="1271436"/>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1</a:t>
            </a:r>
          </a:p>
        </p:txBody>
      </p:sp>
      <p:sp>
        <p:nvSpPr>
          <p:cNvPr id="31" name="Text Placeholder 14">
            <a:extLst>
              <a:ext uri="{FF2B5EF4-FFF2-40B4-BE49-F238E27FC236}">
                <a16:creationId xmlns:a16="http://schemas.microsoft.com/office/drawing/2014/main" id="{B7C0213D-8D0D-179E-D1D5-74CCF8F59ED8}"/>
              </a:ext>
            </a:extLst>
          </p:cNvPr>
          <p:cNvSpPr txBox="1">
            <a:spLocks/>
          </p:cNvSpPr>
          <p:nvPr/>
        </p:nvSpPr>
        <p:spPr>
          <a:xfrm>
            <a:off x="5962094" y="3476776"/>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2</a:t>
            </a:r>
          </a:p>
        </p:txBody>
      </p:sp>
      <p:sp>
        <p:nvSpPr>
          <p:cNvPr id="35" name="Text Placeholder 14">
            <a:extLst>
              <a:ext uri="{FF2B5EF4-FFF2-40B4-BE49-F238E27FC236}">
                <a16:creationId xmlns:a16="http://schemas.microsoft.com/office/drawing/2014/main" id="{F137E282-8D47-2C99-833C-E62772E5BCF4}"/>
              </a:ext>
            </a:extLst>
          </p:cNvPr>
          <p:cNvSpPr txBox="1">
            <a:spLocks/>
          </p:cNvSpPr>
          <p:nvPr/>
        </p:nvSpPr>
        <p:spPr>
          <a:xfrm>
            <a:off x="7544818" y="3429000"/>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dirty="0"/>
              <a:t>Dialog i plenum (10 min.)</a:t>
            </a:r>
          </a:p>
        </p:txBody>
      </p:sp>
      <p:sp>
        <p:nvSpPr>
          <p:cNvPr id="39" name="Circle">
            <a:extLst>
              <a:ext uri="{FF2B5EF4-FFF2-40B4-BE49-F238E27FC236}">
                <a16:creationId xmlns:a16="http://schemas.microsoft.com/office/drawing/2014/main" id="{9292FF9B-9103-2664-B519-86194C3966C5}"/>
              </a:ext>
            </a:extLst>
          </p:cNvPr>
          <p:cNvSpPr txBox="1">
            <a:spLocks/>
          </p:cNvSpPr>
          <p:nvPr/>
        </p:nvSpPr>
        <p:spPr>
          <a:xfrm>
            <a:off x="7089908" y="1390227"/>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Tree>
    <p:extLst>
      <p:ext uri="{BB962C8B-B14F-4D97-AF65-F5344CB8AC3E}">
        <p14:creationId xmlns:p14="http://schemas.microsoft.com/office/powerpoint/2010/main" val="2124976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CEBFDA0D-53AA-5CE9-5A2E-AC8B4A5C6AF8}"/>
              </a:ext>
            </a:extLst>
          </p:cNvPr>
          <p:cNvGraphicFramePr>
            <a:graphicFrameLocks/>
          </p:cNvGraphicFramePr>
          <p:nvPr>
            <p:extLst>
              <p:ext uri="{D42A27DB-BD31-4B8C-83A1-F6EECF244321}">
                <p14:modId xmlns:p14="http://schemas.microsoft.com/office/powerpoint/2010/main" val="1760394054"/>
              </p:ext>
            </p:extLst>
          </p:nvPr>
        </p:nvGraphicFramePr>
        <p:xfrm>
          <a:off x="713581" y="1912100"/>
          <a:ext cx="10748170" cy="421061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a:extLst>
              <a:ext uri="{FF2B5EF4-FFF2-40B4-BE49-F238E27FC236}">
                <a16:creationId xmlns:a16="http://schemas.microsoft.com/office/drawing/2014/main" id="{FD1CF09E-03E7-F9B7-6A80-8AA928844094}"/>
              </a:ext>
            </a:extLst>
          </p:cNvPr>
          <p:cNvSpPr>
            <a:spLocks noGrp="1"/>
          </p:cNvSpPr>
          <p:nvPr>
            <p:ph type="title"/>
          </p:nvPr>
        </p:nvSpPr>
        <p:spPr>
          <a:xfrm>
            <a:off x="713581" y="1081139"/>
            <a:ext cx="10740748" cy="584775"/>
          </a:xfrm>
        </p:spPr>
        <p:txBody>
          <a:bodyPr>
            <a:noAutofit/>
          </a:bodyPr>
          <a:lstStyle/>
          <a:p>
            <a:r>
              <a:rPr lang="da-DK" sz="2800" dirty="0"/>
              <a:t>I hvilken grad kender du til indholdet i kommunens forskellige forebyggelses- og rehabiliteringstilbud</a:t>
            </a:r>
          </a:p>
        </p:txBody>
      </p:sp>
      <p:sp>
        <p:nvSpPr>
          <p:cNvPr id="5" name="Pladsholder til tekst 4">
            <a:extLst>
              <a:ext uri="{FF2B5EF4-FFF2-40B4-BE49-F238E27FC236}">
                <a16:creationId xmlns:a16="http://schemas.microsoft.com/office/drawing/2014/main" id="{298EA4DC-1C8E-EB6C-36BB-F613590B066B}"/>
              </a:ext>
            </a:extLst>
          </p:cNvPr>
          <p:cNvSpPr>
            <a:spLocks noGrp="1"/>
          </p:cNvSpPr>
          <p:nvPr>
            <p:ph type="body" sz="quarter" idx="40"/>
          </p:nvPr>
        </p:nvSpPr>
        <p:spPr/>
        <p:txBody>
          <a:bodyPr/>
          <a:lstStyle/>
          <a:p>
            <a:r>
              <a:rPr lang="da-DK" dirty="0"/>
              <a:t>Kendskab til tilbuddene og information om tilbuddene</a:t>
            </a:r>
          </a:p>
        </p:txBody>
      </p:sp>
      <p:sp>
        <p:nvSpPr>
          <p:cNvPr id="10" name="Tekstfelt 9">
            <a:extLst>
              <a:ext uri="{FF2B5EF4-FFF2-40B4-BE49-F238E27FC236}">
                <a16:creationId xmlns:a16="http://schemas.microsoft.com/office/drawing/2014/main" id="{B909E903-B8F7-6F34-FE66-6FBF0E051F0E}"/>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
        <p:nvSpPr>
          <p:cNvPr id="11" name="Pladsholder til tekst 2">
            <a:extLst>
              <a:ext uri="{FF2B5EF4-FFF2-40B4-BE49-F238E27FC236}">
                <a16:creationId xmlns:a16="http://schemas.microsoft.com/office/drawing/2014/main" id="{DC33D31A-1F56-5E46-C679-706D7C96C487}"/>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dirty="0"/>
              <a:t>Kilde: spørgeskema, antal besvarelser ud af antal medlemmer (svarprocent)</a:t>
            </a:r>
          </a:p>
        </p:txBody>
      </p:sp>
    </p:spTree>
    <p:extLst>
      <p:ext uri="{BB962C8B-B14F-4D97-AF65-F5344CB8AC3E}">
        <p14:creationId xmlns:p14="http://schemas.microsoft.com/office/powerpoint/2010/main" val="20307621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2F0F013-2903-C3B4-A6E1-679C9A5D6239}"/>
              </a:ext>
            </a:extLst>
          </p:cNvPr>
          <p:cNvSpPr>
            <a:spLocks noGrp="1"/>
          </p:cNvSpPr>
          <p:nvPr>
            <p:ph type="title"/>
          </p:nvPr>
        </p:nvSpPr>
        <p:spPr/>
        <p:txBody>
          <a:bodyPr>
            <a:noAutofit/>
          </a:bodyPr>
          <a:lstStyle/>
          <a:p>
            <a:r>
              <a:rPr lang="da-DK" sz="2800" dirty="0"/>
              <a:t>Hvor får du oplysninger om kommunens tilbud (procent)?</a:t>
            </a:r>
          </a:p>
        </p:txBody>
      </p:sp>
      <p:sp>
        <p:nvSpPr>
          <p:cNvPr id="5" name="Pladsholder til tekst 4">
            <a:extLst>
              <a:ext uri="{FF2B5EF4-FFF2-40B4-BE49-F238E27FC236}">
                <a16:creationId xmlns:a16="http://schemas.microsoft.com/office/drawing/2014/main" id="{C790E6A5-5D9C-A820-B3EF-16CA5249D90C}"/>
              </a:ext>
            </a:extLst>
          </p:cNvPr>
          <p:cNvSpPr>
            <a:spLocks noGrp="1"/>
          </p:cNvSpPr>
          <p:nvPr>
            <p:ph type="body" sz="quarter" idx="40"/>
          </p:nvPr>
        </p:nvSpPr>
        <p:spPr/>
        <p:txBody>
          <a:bodyPr/>
          <a:lstStyle/>
          <a:p>
            <a:r>
              <a:rPr lang="da-DK" dirty="0"/>
              <a:t>Kendskab til tilbuddene og information om tilbuddene</a:t>
            </a:r>
          </a:p>
        </p:txBody>
      </p:sp>
      <p:graphicFrame>
        <p:nvGraphicFramePr>
          <p:cNvPr id="8" name="Diagram 7">
            <a:extLst>
              <a:ext uri="{FF2B5EF4-FFF2-40B4-BE49-F238E27FC236}">
                <a16:creationId xmlns:a16="http://schemas.microsoft.com/office/drawing/2014/main" id="{6F4CEDD8-C6A6-30A3-FC57-C174D776EDF0}"/>
              </a:ext>
            </a:extLst>
          </p:cNvPr>
          <p:cNvGraphicFramePr>
            <a:graphicFrameLocks/>
          </p:cNvGraphicFramePr>
          <p:nvPr>
            <p:extLst>
              <p:ext uri="{D42A27DB-BD31-4B8C-83A1-F6EECF244321}">
                <p14:modId xmlns:p14="http://schemas.microsoft.com/office/powerpoint/2010/main" val="1369778848"/>
              </p:ext>
            </p:extLst>
          </p:nvPr>
        </p:nvGraphicFramePr>
        <p:xfrm>
          <a:off x="713581" y="1840137"/>
          <a:ext cx="10624979" cy="4299910"/>
        </p:xfrm>
        <a:graphic>
          <a:graphicData uri="http://schemas.openxmlformats.org/drawingml/2006/chart">
            <c:chart xmlns:c="http://schemas.openxmlformats.org/drawingml/2006/chart" xmlns:r="http://schemas.openxmlformats.org/officeDocument/2006/relationships" r:id="rId3"/>
          </a:graphicData>
        </a:graphic>
      </p:graphicFrame>
      <p:sp>
        <p:nvSpPr>
          <p:cNvPr id="9" name="Pladsholder til tekst 2">
            <a:extLst>
              <a:ext uri="{FF2B5EF4-FFF2-40B4-BE49-F238E27FC236}">
                <a16:creationId xmlns:a16="http://schemas.microsoft.com/office/drawing/2014/main" id="{B76A9DA3-2292-06E8-F3AD-10D42D376427}"/>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dirty="0"/>
              <a:t>Kilde: spørgeskema, antal besvarelser ud af antal medlemmer (svarprocent)</a:t>
            </a:r>
          </a:p>
        </p:txBody>
      </p:sp>
      <p:sp>
        <p:nvSpPr>
          <p:cNvPr id="10" name="Tekstfelt 9">
            <a:extLst>
              <a:ext uri="{FF2B5EF4-FFF2-40B4-BE49-F238E27FC236}">
                <a16:creationId xmlns:a16="http://schemas.microsoft.com/office/drawing/2014/main" id="{597AA803-CD2D-CE53-FF7F-4A132CCA9207}"/>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1459824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27CC2-5CF8-DE3A-CF9D-118AF05281C3}"/>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A183C262-0A51-8DAE-EA30-F8316AD66927}"/>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F6F79C88-291E-B259-F8CE-CF629A73CDF9}"/>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(15 min.)</a:t>
            </a:r>
            <a:endParaRPr lang="da-DK" sz="1200" noProof="0" dirty="0"/>
          </a:p>
        </p:txBody>
      </p:sp>
      <p:pic>
        <p:nvPicPr>
          <p:cNvPr id="2" name="Graphic 1" descr="Teacher with solid fill">
            <a:extLst>
              <a:ext uri="{FF2B5EF4-FFF2-40B4-BE49-F238E27FC236}">
                <a16:creationId xmlns:a16="http://schemas.microsoft.com/office/drawing/2014/main" id="{2BC75A12-C251-A47D-6F98-2FE904FC014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369E179E-5BEA-4114-8D22-D4F7D31EB4EE}"/>
              </a:ext>
            </a:extLst>
          </p:cNvPr>
          <p:cNvSpPr>
            <a:spLocks noGrp="1"/>
          </p:cNvSpPr>
          <p:nvPr>
            <p:ph type="body" sz="quarter" idx="41"/>
          </p:nvPr>
        </p:nvSpPr>
        <p:spPr>
          <a:xfrm>
            <a:off x="714030" y="2567709"/>
            <a:ext cx="4385987" cy="2678058"/>
          </a:xfrm>
        </p:spPr>
        <p:txBody>
          <a:bodyPr>
            <a:normAutofit fontScale="70000" lnSpcReduction="20000"/>
          </a:bodyPr>
          <a:lstStyle/>
          <a:p>
            <a:pPr marL="285750" indent="-285750">
              <a:buFont typeface="Arial" panose="020B0604020202020204" pitchFamily="34" charset="0"/>
              <a:buChar char="•"/>
            </a:pPr>
            <a:r>
              <a:rPr lang="da-DK" dirty="0"/>
              <a:t>Hvor finder vi information om tilbuddene?</a:t>
            </a:r>
          </a:p>
          <a:p>
            <a:pPr marL="285750" indent="-285750">
              <a:buFont typeface="Arial" panose="020B0604020202020204" pitchFamily="34" charset="0"/>
              <a:buChar char="•"/>
            </a:pPr>
            <a:r>
              <a:rPr lang="da-DK" dirty="0"/>
              <a:t>Er tilbuddene tilstrækkeligt beskrevet – kan det forbedres?</a:t>
            </a:r>
          </a:p>
          <a:p>
            <a:pPr marL="285750" indent="-285750">
              <a:buFont typeface="Arial" panose="020B0604020202020204" pitchFamily="34" charset="0"/>
              <a:buChar char="•"/>
            </a:pPr>
            <a:r>
              <a:rPr lang="da-DK" dirty="0"/>
              <a:t>Hvilken information findes der til patienterne?</a:t>
            </a:r>
          </a:p>
          <a:p>
            <a:pPr marL="285750" indent="-285750">
              <a:buFont typeface="Arial" panose="020B0604020202020204" pitchFamily="34" charset="0"/>
              <a:buChar char="•"/>
            </a:pPr>
            <a:r>
              <a:rPr lang="da-DK" dirty="0"/>
              <a:t>Hvad vil i gerne vide om tilbuddet for at kunne informere patienterne?</a:t>
            </a:r>
          </a:p>
          <a:p>
            <a:pPr marL="285750" indent="-285750">
              <a:buFont typeface="Arial" panose="020B0604020202020204" pitchFamily="34" charset="0"/>
              <a:buChar char="•"/>
            </a:pPr>
            <a:r>
              <a:rPr lang="da-DK" dirty="0"/>
              <a:t>Hvor skal den information findes</a:t>
            </a:r>
          </a:p>
          <a:p>
            <a:pPr marL="285750" indent="-285750">
              <a:buFont typeface="Arial" panose="020B0604020202020204" pitchFamily="34" charset="0"/>
              <a:buChar char="•"/>
            </a:pPr>
            <a:r>
              <a:rPr lang="da-DK" dirty="0"/>
              <a:t>Hvem (i praksis) skal informere og tilbyde patienterne henvisning?</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sz="1600" b="1" noProof="0" dirty="0"/>
              <a:t>Har vi ønsker til ændringer i, hvordan vi får viden om tilbuddene)</a:t>
            </a:r>
          </a:p>
        </p:txBody>
      </p:sp>
      <p:sp>
        <p:nvSpPr>
          <p:cNvPr id="8" name="Title 2">
            <a:extLst>
              <a:ext uri="{FF2B5EF4-FFF2-40B4-BE49-F238E27FC236}">
                <a16:creationId xmlns:a16="http://schemas.microsoft.com/office/drawing/2014/main" id="{F8C3AECC-3F30-0CA6-A9BF-6C6005B74CD8}"/>
              </a:ext>
            </a:extLst>
          </p:cNvPr>
          <p:cNvSpPr>
            <a:spLocks noGrp="1"/>
          </p:cNvSpPr>
          <p:nvPr>
            <p:ph type="title"/>
          </p:nvPr>
        </p:nvSpPr>
        <p:spPr>
          <a:xfrm>
            <a:off x="714030" y="1027249"/>
            <a:ext cx="4398514" cy="1540460"/>
          </a:xfrm>
        </p:spPr>
        <p:txBody>
          <a:bodyPr/>
          <a:lstStyle/>
          <a:p>
            <a:r>
              <a:rPr lang="da-DK" sz="2400" dirty="0"/>
              <a:t>Fælles dialog: Er der noget der skal ændres?</a:t>
            </a:r>
            <a:endParaRPr lang="da-DK" sz="2400" noProof="0" dirty="0"/>
          </a:p>
        </p:txBody>
      </p:sp>
      <p:sp>
        <p:nvSpPr>
          <p:cNvPr id="13" name="Text Placeholder 9">
            <a:extLst>
              <a:ext uri="{FF2B5EF4-FFF2-40B4-BE49-F238E27FC236}">
                <a16:creationId xmlns:a16="http://schemas.microsoft.com/office/drawing/2014/main" id="{3F52BC19-2580-A6E1-98D6-4C27324A2603}"/>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2834799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39558-998C-94AE-E7B5-8021AF103739}"/>
              </a:ext>
            </a:extLst>
          </p:cNvPr>
          <p:cNvSpPr>
            <a:spLocks noGrp="1"/>
          </p:cNvSpPr>
          <p:nvPr>
            <p:ph type="title"/>
          </p:nvPr>
        </p:nvSpPr>
        <p:spPr>
          <a:xfrm>
            <a:off x="725626" y="763601"/>
            <a:ext cx="10740748" cy="584775"/>
          </a:xfrm>
        </p:spPr>
        <p:txBody>
          <a:bodyPr/>
          <a:lstStyle/>
          <a:p>
            <a:r>
              <a:rPr lang="da-DK" dirty="0"/>
              <a:t>Introduktionsvideo (3 min.)</a:t>
            </a:r>
          </a:p>
        </p:txBody>
      </p:sp>
      <p:pic>
        <p:nvPicPr>
          <p:cNvPr id="4" name="Onlinemedier 3" title="Henvisninger til forebyggelse og rehabilitering (video 1)">
            <a:hlinkClick r:id="" action="ppaction://media"/>
            <a:extLst>
              <a:ext uri="{FF2B5EF4-FFF2-40B4-BE49-F238E27FC236}">
                <a16:creationId xmlns:a16="http://schemas.microsoft.com/office/drawing/2014/main" id="{E5B4D63D-8F5F-8159-7CFE-789D398C4C0B}"/>
              </a:ext>
            </a:extLst>
          </p:cNvPr>
          <p:cNvPicPr>
            <a:picLocks noRot="1" noChangeAspect="1"/>
          </p:cNvPicPr>
          <p:nvPr>
            <a:videoFile r:link="rId1"/>
          </p:nvPr>
        </p:nvPicPr>
        <p:blipFill>
          <a:blip r:embed="rId3"/>
          <a:stretch>
            <a:fillRect/>
          </a:stretch>
        </p:blipFill>
        <p:spPr>
          <a:xfrm>
            <a:off x="1614329" y="1348376"/>
            <a:ext cx="8963342" cy="5049112"/>
          </a:xfrm>
          <a:prstGeom prst="rect">
            <a:avLst/>
          </a:prstGeom>
        </p:spPr>
      </p:pic>
    </p:spTree>
    <p:extLst>
      <p:ext uri="{BB962C8B-B14F-4D97-AF65-F5344CB8AC3E}">
        <p14:creationId xmlns:p14="http://schemas.microsoft.com/office/powerpoint/2010/main" val="735177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C201A2F-8474-3800-A163-F58216881711}"/>
              </a:ext>
            </a:extLst>
          </p:cNvPr>
          <p:cNvSpPr>
            <a:spLocks noGrp="1"/>
          </p:cNvSpPr>
          <p:nvPr>
            <p:ph type="body" sz="quarter" idx="29"/>
          </p:nvPr>
        </p:nvSpPr>
        <p:spPr/>
        <p:txBody>
          <a:bodyPr/>
          <a:lstStyle/>
          <a:p>
            <a:r>
              <a:rPr lang="da-DK" dirty="0"/>
              <a:t>Blok 3: Henvisningsprocedurer</a:t>
            </a:r>
          </a:p>
        </p:txBody>
      </p:sp>
      <p:sp>
        <p:nvSpPr>
          <p:cNvPr id="3" name="Pladsholder til tekst 2">
            <a:extLst>
              <a:ext uri="{FF2B5EF4-FFF2-40B4-BE49-F238E27FC236}">
                <a16:creationId xmlns:a16="http://schemas.microsoft.com/office/drawing/2014/main" id="{4D530A69-17A1-0B20-BC99-2AD0396FB58E}"/>
              </a:ext>
            </a:extLst>
          </p:cNvPr>
          <p:cNvSpPr>
            <a:spLocks noGrp="1"/>
          </p:cNvSpPr>
          <p:nvPr>
            <p:ph type="body" sz="quarter" idx="30"/>
          </p:nvPr>
        </p:nvSpPr>
        <p:spPr/>
        <p:txBody>
          <a:bodyPr/>
          <a:lstStyle/>
          <a:p>
            <a:r>
              <a:rPr lang="da-DK" dirty="0"/>
              <a:t>Samlet tid: 20 minutter</a:t>
            </a:r>
          </a:p>
        </p:txBody>
      </p:sp>
    </p:spTree>
    <p:extLst>
      <p:ext uri="{BB962C8B-B14F-4D97-AF65-F5344CB8AC3E}">
        <p14:creationId xmlns:p14="http://schemas.microsoft.com/office/powerpoint/2010/main" val="37410825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AE7B9-EE27-E170-4115-03A8013B426C}"/>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512F86A-D24F-78AA-2474-E37B67D0C284}"/>
              </a:ext>
            </a:extLst>
          </p:cNvPr>
          <p:cNvSpPr>
            <a:spLocks noGrp="1"/>
          </p:cNvSpPr>
          <p:nvPr>
            <p:ph type="pic" idx="22"/>
          </p:nvPr>
        </p:nvSpPr>
        <p:spPr>
          <a:xfrm>
            <a:off x="5718175" y="728663"/>
            <a:ext cx="5742782" cy="5400675"/>
          </a:xfrm>
        </p:spPr>
        <p:txBody>
          <a:bodyPr/>
          <a:lstStyle/>
          <a:p>
            <a:endParaRPr lang="da-DK" noProof="0" dirty="0"/>
          </a:p>
        </p:txBody>
      </p:sp>
      <p:sp>
        <p:nvSpPr>
          <p:cNvPr id="3" name="Text Placeholder 2">
            <a:extLst>
              <a:ext uri="{FF2B5EF4-FFF2-40B4-BE49-F238E27FC236}">
                <a16:creationId xmlns:a16="http://schemas.microsoft.com/office/drawing/2014/main" id="{BD64A901-72A1-6680-0DA9-2E343F428CA9}"/>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dirty="0"/>
          </a:p>
        </p:txBody>
      </p:sp>
      <p:sp>
        <p:nvSpPr>
          <p:cNvPr id="4" name="Text Placeholder 3">
            <a:extLst>
              <a:ext uri="{FF2B5EF4-FFF2-40B4-BE49-F238E27FC236}">
                <a16:creationId xmlns:a16="http://schemas.microsoft.com/office/drawing/2014/main" id="{57B8EB4D-AFDE-5EB8-611B-A03AF5A324B9}"/>
              </a:ext>
            </a:extLst>
          </p:cNvPr>
          <p:cNvSpPr>
            <a:spLocks noGrp="1"/>
          </p:cNvSpPr>
          <p:nvPr>
            <p:ph type="body" sz="quarter" idx="4294967295"/>
          </p:nvPr>
        </p:nvSpPr>
        <p:spPr>
          <a:xfrm>
            <a:off x="714375" y="735288"/>
            <a:ext cx="4391905" cy="351674"/>
          </a:xfrm>
        </p:spPr>
        <p:txBody>
          <a:bodyPr>
            <a:normAutofit fontScale="55000" lnSpcReduction="20000"/>
          </a:bodyPr>
          <a:lstStyle/>
          <a:p>
            <a:r>
              <a:rPr lang="da-DK" noProof="0" dirty="0"/>
              <a:t>Henvisningsprocedurer</a:t>
            </a:r>
          </a:p>
        </p:txBody>
      </p:sp>
      <p:sp>
        <p:nvSpPr>
          <p:cNvPr id="5" name="Title 4">
            <a:extLst>
              <a:ext uri="{FF2B5EF4-FFF2-40B4-BE49-F238E27FC236}">
                <a16:creationId xmlns:a16="http://schemas.microsoft.com/office/drawing/2014/main" id="{76FFEC67-47A0-8F39-324C-E6978645AF55}"/>
              </a:ext>
            </a:extLst>
          </p:cNvPr>
          <p:cNvSpPr>
            <a:spLocks noGrp="1"/>
          </p:cNvSpPr>
          <p:nvPr>
            <p:ph type="title"/>
          </p:nvPr>
        </p:nvSpPr>
        <p:spPr>
          <a:xfrm>
            <a:off x="720209" y="1235566"/>
            <a:ext cx="4386780" cy="584775"/>
          </a:xfrm>
        </p:spPr>
        <p:txBody>
          <a:bodyPr>
            <a:normAutofit fontScale="90000"/>
          </a:bodyPr>
          <a:lstStyle/>
          <a:p>
            <a:r>
              <a:rPr lang="da-DK" noProof="0" dirty="0"/>
              <a:t>Forløb</a:t>
            </a:r>
          </a:p>
        </p:txBody>
      </p:sp>
      <p:sp>
        <p:nvSpPr>
          <p:cNvPr id="6" name="Text Placeholder 5">
            <a:extLst>
              <a:ext uri="{FF2B5EF4-FFF2-40B4-BE49-F238E27FC236}">
                <a16:creationId xmlns:a16="http://schemas.microsoft.com/office/drawing/2014/main" id="{09F935C9-C400-9CC2-BD0E-F21B9B79AD6C}"/>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dirty="0"/>
          </a:p>
        </p:txBody>
      </p:sp>
      <p:sp>
        <p:nvSpPr>
          <p:cNvPr id="7" name="Text Placeholder 6">
            <a:extLst>
              <a:ext uri="{FF2B5EF4-FFF2-40B4-BE49-F238E27FC236}">
                <a16:creationId xmlns:a16="http://schemas.microsoft.com/office/drawing/2014/main" id="{49EAF533-7430-7E4D-C71C-B7FAAFF8AED8}"/>
              </a:ext>
            </a:extLst>
          </p:cNvPr>
          <p:cNvSpPr>
            <a:spLocks noGrp="1"/>
          </p:cNvSpPr>
          <p:nvPr>
            <p:ph type="body" sz="quarter" idx="4294967295"/>
          </p:nvPr>
        </p:nvSpPr>
        <p:spPr>
          <a:xfrm>
            <a:off x="720208" y="2912506"/>
            <a:ext cx="4385987" cy="2231340"/>
          </a:xfrm>
        </p:spPr>
        <p:txBody>
          <a:bodyPr/>
          <a:lstStyle/>
          <a:p>
            <a:pPr marL="0" indent="0">
              <a:buNone/>
            </a:pPr>
            <a:endParaRPr lang="da-DK" noProof="0" dirty="0"/>
          </a:p>
        </p:txBody>
      </p:sp>
      <p:sp>
        <p:nvSpPr>
          <p:cNvPr id="24" name="Line">
            <a:extLst>
              <a:ext uri="{FF2B5EF4-FFF2-40B4-BE49-F238E27FC236}">
                <a16:creationId xmlns:a16="http://schemas.microsoft.com/office/drawing/2014/main" id="{C088CBFC-CD72-6445-9C47-D619CAB576C5}"/>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dirty="0"/>
          </a:p>
        </p:txBody>
      </p:sp>
      <p:sp>
        <p:nvSpPr>
          <p:cNvPr id="26" name="Circle">
            <a:extLst>
              <a:ext uri="{FF2B5EF4-FFF2-40B4-BE49-F238E27FC236}">
                <a16:creationId xmlns:a16="http://schemas.microsoft.com/office/drawing/2014/main" id="{69653BC7-A70C-D460-4ACE-FBED9713AFD4}"/>
              </a:ext>
            </a:extLst>
          </p:cNvPr>
          <p:cNvSpPr txBox="1">
            <a:spLocks/>
          </p:cNvSpPr>
          <p:nvPr/>
        </p:nvSpPr>
        <p:spPr>
          <a:xfrm>
            <a:off x="7084945" y="4540028"/>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8" name="Circle">
            <a:extLst>
              <a:ext uri="{FF2B5EF4-FFF2-40B4-BE49-F238E27FC236}">
                <a16:creationId xmlns:a16="http://schemas.microsoft.com/office/drawing/2014/main" id="{2BAAE286-D596-B049-C907-41E98A73573D}"/>
              </a:ext>
            </a:extLst>
          </p:cNvPr>
          <p:cNvSpPr txBox="1">
            <a:spLocks/>
          </p:cNvSpPr>
          <p:nvPr/>
        </p:nvSpPr>
        <p:spPr>
          <a:xfrm>
            <a:off x="7084945" y="3022718"/>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9" name="Text Placeholder 14">
            <a:extLst>
              <a:ext uri="{FF2B5EF4-FFF2-40B4-BE49-F238E27FC236}">
                <a16:creationId xmlns:a16="http://schemas.microsoft.com/office/drawing/2014/main" id="{25DBFCE6-5F55-3DD5-D21C-D590CC84482D}"/>
              </a:ext>
            </a:extLst>
          </p:cNvPr>
          <p:cNvSpPr txBox="1">
            <a:spLocks/>
          </p:cNvSpPr>
          <p:nvPr/>
        </p:nvSpPr>
        <p:spPr>
          <a:xfrm>
            <a:off x="7534935" y="1203442"/>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Visning af spørgeskemaundersøgelse (5 min.)</a:t>
            </a:r>
          </a:p>
        </p:txBody>
      </p:sp>
      <p:sp>
        <p:nvSpPr>
          <p:cNvPr id="30" name="Text Placeholder 14">
            <a:extLst>
              <a:ext uri="{FF2B5EF4-FFF2-40B4-BE49-F238E27FC236}">
                <a16:creationId xmlns:a16="http://schemas.microsoft.com/office/drawing/2014/main" id="{5BCDCEB7-1ABA-E9B1-6756-49768454C481}"/>
              </a:ext>
            </a:extLst>
          </p:cNvPr>
          <p:cNvSpPr txBox="1">
            <a:spLocks/>
          </p:cNvSpPr>
          <p:nvPr/>
        </p:nvSpPr>
        <p:spPr>
          <a:xfrm>
            <a:off x="5962094" y="1271436"/>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1</a:t>
            </a:r>
          </a:p>
        </p:txBody>
      </p:sp>
      <p:sp>
        <p:nvSpPr>
          <p:cNvPr id="31" name="Text Placeholder 14">
            <a:extLst>
              <a:ext uri="{FF2B5EF4-FFF2-40B4-BE49-F238E27FC236}">
                <a16:creationId xmlns:a16="http://schemas.microsoft.com/office/drawing/2014/main" id="{FADD3BAE-73B2-CFD3-3C56-A6EA420689BA}"/>
              </a:ext>
            </a:extLst>
          </p:cNvPr>
          <p:cNvSpPr txBox="1">
            <a:spLocks/>
          </p:cNvSpPr>
          <p:nvPr/>
        </p:nvSpPr>
        <p:spPr>
          <a:xfrm>
            <a:off x="5962094" y="290800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2</a:t>
            </a:r>
          </a:p>
        </p:txBody>
      </p:sp>
      <p:sp>
        <p:nvSpPr>
          <p:cNvPr id="32" name="Text Placeholder 14">
            <a:extLst>
              <a:ext uri="{FF2B5EF4-FFF2-40B4-BE49-F238E27FC236}">
                <a16:creationId xmlns:a16="http://schemas.microsoft.com/office/drawing/2014/main" id="{5BBE1130-5A65-C74A-6A50-6596BD2F02AE}"/>
              </a:ext>
            </a:extLst>
          </p:cNvPr>
          <p:cNvSpPr txBox="1">
            <a:spLocks/>
          </p:cNvSpPr>
          <p:nvPr/>
        </p:nvSpPr>
        <p:spPr>
          <a:xfrm>
            <a:off x="5945466" y="442531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3</a:t>
            </a:r>
          </a:p>
        </p:txBody>
      </p:sp>
      <p:sp>
        <p:nvSpPr>
          <p:cNvPr id="35" name="Text Placeholder 14">
            <a:extLst>
              <a:ext uri="{FF2B5EF4-FFF2-40B4-BE49-F238E27FC236}">
                <a16:creationId xmlns:a16="http://schemas.microsoft.com/office/drawing/2014/main" id="{747A7814-3FC6-3157-18F2-208B760B0150}"/>
              </a:ext>
            </a:extLst>
          </p:cNvPr>
          <p:cNvSpPr txBox="1">
            <a:spLocks/>
          </p:cNvSpPr>
          <p:nvPr/>
        </p:nvSpPr>
        <p:spPr>
          <a:xfrm>
            <a:off x="7544818" y="2860224"/>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Oplæg ved kommunen (5 min.)</a:t>
            </a:r>
            <a:endParaRPr lang="da-DK" sz="1600" noProof="0" dirty="0">
              <a:solidFill>
                <a:srgbClr val="FF0000"/>
              </a:solidFill>
            </a:endParaRPr>
          </a:p>
        </p:txBody>
      </p:sp>
      <p:sp>
        <p:nvSpPr>
          <p:cNvPr id="38" name="Text Placeholder 14">
            <a:extLst>
              <a:ext uri="{FF2B5EF4-FFF2-40B4-BE49-F238E27FC236}">
                <a16:creationId xmlns:a16="http://schemas.microsoft.com/office/drawing/2014/main" id="{BFC991DE-48F5-99B6-B56D-53E6353204E8}"/>
              </a:ext>
            </a:extLst>
          </p:cNvPr>
          <p:cNvSpPr txBox="1">
            <a:spLocks/>
          </p:cNvSpPr>
          <p:nvPr/>
        </p:nvSpPr>
        <p:spPr>
          <a:xfrm>
            <a:off x="7534935" y="4473197"/>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Dialog i plenum (10 min.)</a:t>
            </a:r>
          </a:p>
        </p:txBody>
      </p:sp>
      <p:sp>
        <p:nvSpPr>
          <p:cNvPr id="39" name="Circle">
            <a:extLst>
              <a:ext uri="{FF2B5EF4-FFF2-40B4-BE49-F238E27FC236}">
                <a16:creationId xmlns:a16="http://schemas.microsoft.com/office/drawing/2014/main" id="{36F98DCC-C108-B396-A3B3-5630CCB84DB9}"/>
              </a:ext>
            </a:extLst>
          </p:cNvPr>
          <p:cNvSpPr txBox="1">
            <a:spLocks/>
          </p:cNvSpPr>
          <p:nvPr/>
        </p:nvSpPr>
        <p:spPr>
          <a:xfrm>
            <a:off x="7089908" y="1390227"/>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Tree>
    <p:extLst>
      <p:ext uri="{BB962C8B-B14F-4D97-AF65-F5344CB8AC3E}">
        <p14:creationId xmlns:p14="http://schemas.microsoft.com/office/powerpoint/2010/main" val="4558676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0D61731-536F-0198-6135-5C048D3DE8A2}"/>
              </a:ext>
            </a:extLst>
          </p:cNvPr>
          <p:cNvSpPr>
            <a:spLocks noGrp="1"/>
          </p:cNvSpPr>
          <p:nvPr>
            <p:ph type="title"/>
          </p:nvPr>
        </p:nvSpPr>
        <p:spPr/>
        <p:txBody>
          <a:bodyPr/>
          <a:lstStyle/>
          <a:p>
            <a:r>
              <a:rPr lang="da-DK" dirty="0"/>
              <a:t>Hvordan henviser du til kommunens tilbud</a:t>
            </a:r>
          </a:p>
        </p:txBody>
      </p:sp>
      <p:sp>
        <p:nvSpPr>
          <p:cNvPr id="5" name="Pladsholder til tekst 4">
            <a:extLst>
              <a:ext uri="{FF2B5EF4-FFF2-40B4-BE49-F238E27FC236}">
                <a16:creationId xmlns:a16="http://schemas.microsoft.com/office/drawing/2014/main" id="{F738E54D-0938-34F4-E876-81CB0AC04293}"/>
              </a:ext>
            </a:extLst>
          </p:cNvPr>
          <p:cNvSpPr>
            <a:spLocks noGrp="1"/>
          </p:cNvSpPr>
          <p:nvPr>
            <p:ph type="body" sz="quarter" idx="40"/>
          </p:nvPr>
        </p:nvSpPr>
        <p:spPr/>
        <p:txBody>
          <a:bodyPr/>
          <a:lstStyle/>
          <a:p>
            <a:r>
              <a:rPr lang="da-DK" dirty="0"/>
              <a:t>Henvisningsprocedurer</a:t>
            </a:r>
          </a:p>
        </p:txBody>
      </p:sp>
      <p:graphicFrame>
        <p:nvGraphicFramePr>
          <p:cNvPr id="8" name="Diagram 7">
            <a:extLst>
              <a:ext uri="{FF2B5EF4-FFF2-40B4-BE49-F238E27FC236}">
                <a16:creationId xmlns:a16="http://schemas.microsoft.com/office/drawing/2014/main" id="{BD5DDE0B-249C-0266-D79E-FCB8E27E5750}"/>
              </a:ext>
            </a:extLst>
          </p:cNvPr>
          <p:cNvGraphicFramePr>
            <a:graphicFrameLocks/>
          </p:cNvGraphicFramePr>
          <p:nvPr>
            <p:extLst>
              <p:ext uri="{D42A27DB-BD31-4B8C-83A1-F6EECF244321}">
                <p14:modId xmlns:p14="http://schemas.microsoft.com/office/powerpoint/2010/main" val="2694912887"/>
              </p:ext>
            </p:extLst>
          </p:nvPr>
        </p:nvGraphicFramePr>
        <p:xfrm>
          <a:off x="713581" y="1840137"/>
          <a:ext cx="10624979" cy="4299910"/>
        </p:xfrm>
        <a:graphic>
          <a:graphicData uri="http://schemas.openxmlformats.org/drawingml/2006/chart">
            <c:chart xmlns:c="http://schemas.openxmlformats.org/drawingml/2006/chart" xmlns:r="http://schemas.openxmlformats.org/officeDocument/2006/relationships" r:id="rId3"/>
          </a:graphicData>
        </a:graphic>
      </p:graphicFrame>
      <p:sp>
        <p:nvSpPr>
          <p:cNvPr id="9" name="Pladsholder til tekst 2">
            <a:extLst>
              <a:ext uri="{FF2B5EF4-FFF2-40B4-BE49-F238E27FC236}">
                <a16:creationId xmlns:a16="http://schemas.microsoft.com/office/drawing/2014/main" id="{942991CD-8BF3-9C42-417E-8B1C89D16FB5}"/>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dirty="0"/>
              <a:t>Kilde: spørgeskema, antal besvarelser ud af antal medlemmer (svarprocent)</a:t>
            </a:r>
          </a:p>
        </p:txBody>
      </p:sp>
      <p:sp>
        <p:nvSpPr>
          <p:cNvPr id="10" name="Tekstfelt 9">
            <a:extLst>
              <a:ext uri="{FF2B5EF4-FFF2-40B4-BE49-F238E27FC236}">
                <a16:creationId xmlns:a16="http://schemas.microsoft.com/office/drawing/2014/main" id="{1E950708-84F3-C4A7-C5FE-248856F7FE62}"/>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953576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4E4EB85-6E14-7649-0119-D56688251E22}"/>
              </a:ext>
            </a:extLst>
          </p:cNvPr>
          <p:cNvSpPr>
            <a:spLocks noGrp="1"/>
          </p:cNvSpPr>
          <p:nvPr>
            <p:ph type="body" sz="quarter" idx="38"/>
          </p:nvPr>
        </p:nvSpPr>
        <p:spPr/>
        <p:txBody>
          <a:bodyPr/>
          <a:lstStyle/>
          <a:p>
            <a:pPr marL="285750" indent="-285750">
              <a:lnSpc>
                <a:spcPct val="90000"/>
              </a:lnSpc>
              <a:spcBef>
                <a:spcPts val="1000"/>
              </a:spcBef>
              <a:buClr>
                <a:srgbClr val="246260"/>
              </a:buClr>
              <a:buSzPct val="100000"/>
              <a:buFont typeface="Arial" panose="020B0604020202020204" pitchFamily="34" charset="0"/>
              <a:buChar char="•"/>
            </a:pPr>
            <a:r>
              <a:rPr lang="da-DK" dirty="0" err="1"/>
              <a:t>MedCom</a:t>
            </a:r>
            <a:r>
              <a:rPr lang="da-DK" dirty="0"/>
              <a:t> har udarbejdet vejledninger til at henvise for alle journalsystemer.</a:t>
            </a:r>
          </a:p>
          <a:p>
            <a:pPr marL="285750" indent="-285750">
              <a:lnSpc>
                <a:spcPct val="90000"/>
              </a:lnSpc>
              <a:spcBef>
                <a:spcPts val="1000"/>
              </a:spcBef>
              <a:buClr>
                <a:srgbClr val="246260"/>
              </a:buClr>
              <a:buSzPct val="100000"/>
              <a:buFont typeface="Arial" panose="020B0604020202020204" pitchFamily="34" charset="0"/>
              <a:buChar char="•"/>
            </a:pPr>
            <a:r>
              <a:rPr lang="da-DK" dirty="0"/>
              <a:t>I har modtaget vejledningerne før mødet – og ellers kan de tilgås her:</a:t>
            </a:r>
          </a:p>
          <a:p>
            <a:r>
              <a:rPr lang="da-DK" u="sng" dirty="0">
                <a:solidFill>
                  <a:srgbClr val="000000"/>
                </a:solidFill>
                <a:latin typeface="Calibri" panose="020F0502020204030204" pitchFamily="34" charset="0"/>
                <a:ea typeface="Calibri" panose="020F0502020204030204" pitchFamily="34" charset="0"/>
                <a:hlinkClick r:id="rId3"/>
              </a:rPr>
              <a:t>https://www.medcom.dk/projekter/kommunal-henvisning/henvisning-til-kommunernes-forebyggelsestilbud/vejledninger-laegesystemer</a:t>
            </a:r>
            <a:endParaRPr lang="da-DK" dirty="0">
              <a:latin typeface="Calibri" panose="020F0502020204030204" pitchFamily="34" charset="0"/>
              <a:ea typeface="Calibri" panose="020F0502020204030204" pitchFamily="34" charset="0"/>
            </a:endParaRPr>
          </a:p>
          <a:p>
            <a:endParaRPr lang="da-DK" dirty="0"/>
          </a:p>
        </p:txBody>
      </p:sp>
      <p:sp>
        <p:nvSpPr>
          <p:cNvPr id="3" name="Titel 2">
            <a:extLst>
              <a:ext uri="{FF2B5EF4-FFF2-40B4-BE49-F238E27FC236}">
                <a16:creationId xmlns:a16="http://schemas.microsoft.com/office/drawing/2014/main" id="{F8108745-3A30-DFD2-F401-1F89262CE5EA}"/>
              </a:ext>
            </a:extLst>
          </p:cNvPr>
          <p:cNvSpPr>
            <a:spLocks noGrp="1"/>
          </p:cNvSpPr>
          <p:nvPr>
            <p:ph type="title"/>
          </p:nvPr>
        </p:nvSpPr>
        <p:spPr/>
        <p:txBody>
          <a:bodyPr/>
          <a:lstStyle/>
          <a:p>
            <a:r>
              <a:rPr lang="da-DK" dirty="0"/>
              <a:t>Den dynamiske henvisning </a:t>
            </a:r>
          </a:p>
        </p:txBody>
      </p:sp>
      <p:sp>
        <p:nvSpPr>
          <p:cNvPr id="4" name="Pladsholder til tekst 3">
            <a:extLst>
              <a:ext uri="{FF2B5EF4-FFF2-40B4-BE49-F238E27FC236}">
                <a16:creationId xmlns:a16="http://schemas.microsoft.com/office/drawing/2014/main" id="{6C07A8AD-5295-04CC-EA66-BF72A040008D}"/>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B8815186-EADA-1B58-D138-A71E3899216D}"/>
              </a:ext>
            </a:extLst>
          </p:cNvPr>
          <p:cNvSpPr>
            <a:spLocks noGrp="1"/>
          </p:cNvSpPr>
          <p:nvPr>
            <p:ph type="body" sz="quarter" idx="40"/>
          </p:nvPr>
        </p:nvSpPr>
        <p:spPr/>
        <p:txBody>
          <a:bodyPr/>
          <a:lstStyle/>
          <a:p>
            <a:r>
              <a:rPr lang="da-DK" dirty="0"/>
              <a:t>Henvisningsprocedurer</a:t>
            </a:r>
          </a:p>
        </p:txBody>
      </p:sp>
    </p:spTree>
    <p:extLst>
      <p:ext uri="{BB962C8B-B14F-4D97-AF65-F5344CB8AC3E}">
        <p14:creationId xmlns:p14="http://schemas.microsoft.com/office/powerpoint/2010/main" val="33663741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CB10C-51FF-33B5-870A-2C2E17D596C6}"/>
            </a:ext>
          </a:extLst>
        </p:cNvPr>
        <p:cNvGrpSpPr/>
        <p:nvPr/>
      </p:nvGrpSpPr>
      <p:grpSpPr>
        <a:xfrm>
          <a:off x="0" y="0"/>
          <a:ext cx="0" cy="0"/>
          <a:chOff x="0" y="0"/>
          <a:chExt cx="0" cy="0"/>
        </a:xfrm>
      </p:grpSpPr>
      <p:pic>
        <p:nvPicPr>
          <p:cNvPr id="4" name="Picture Placeholder 6" descr="A green and white background&#10;&#10;AI-generated content may be incorrect.">
            <a:extLst>
              <a:ext uri="{FF2B5EF4-FFF2-40B4-BE49-F238E27FC236}">
                <a16:creationId xmlns:a16="http://schemas.microsoft.com/office/drawing/2014/main" id="{A6E5381A-2E6A-A1D9-3148-DBA1115CC23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0" name="Text Placeholder 9">
            <a:extLst>
              <a:ext uri="{FF2B5EF4-FFF2-40B4-BE49-F238E27FC236}">
                <a16:creationId xmlns:a16="http://schemas.microsoft.com/office/drawing/2014/main" id="{27786F8C-86A0-773F-5812-8C261FA5128D}"/>
              </a:ext>
            </a:extLst>
          </p:cNvPr>
          <p:cNvSpPr>
            <a:spLocks noGrp="1"/>
          </p:cNvSpPr>
          <p:nvPr>
            <p:ph type="body" sz="quarter" idx="29"/>
          </p:nvPr>
        </p:nvSpPr>
        <p:spPr>
          <a:xfrm>
            <a:off x="720208" y="5440218"/>
            <a:ext cx="4385987" cy="680690"/>
          </a:xfrm>
        </p:spPr>
        <p:txBody>
          <a:bodyPr/>
          <a:lstStyle/>
          <a:p>
            <a:endParaRPr lang="da-DK" noProof="0" dirty="0"/>
          </a:p>
        </p:txBody>
      </p:sp>
      <p:sp>
        <p:nvSpPr>
          <p:cNvPr id="3" name="Title 2">
            <a:extLst>
              <a:ext uri="{FF2B5EF4-FFF2-40B4-BE49-F238E27FC236}">
                <a16:creationId xmlns:a16="http://schemas.microsoft.com/office/drawing/2014/main" id="{970AFF67-37A4-6F01-9A05-4426F5FCE311}"/>
              </a:ext>
            </a:extLst>
          </p:cNvPr>
          <p:cNvSpPr>
            <a:spLocks noGrp="1"/>
          </p:cNvSpPr>
          <p:nvPr>
            <p:ph type="title"/>
          </p:nvPr>
        </p:nvSpPr>
        <p:spPr>
          <a:xfrm>
            <a:off x="714030" y="1027249"/>
            <a:ext cx="4398514" cy="1540460"/>
          </a:xfrm>
        </p:spPr>
        <p:txBody>
          <a:bodyPr/>
          <a:lstStyle/>
          <a:p>
            <a:r>
              <a:rPr lang="da-DK" sz="2400" dirty="0"/>
              <a:t>Oplæg ved kommunen Henvisningsprocedurer</a:t>
            </a:r>
            <a:endParaRPr lang="da-DK" sz="2400" noProof="0" dirty="0"/>
          </a:p>
        </p:txBody>
      </p:sp>
      <p:sp>
        <p:nvSpPr>
          <p:cNvPr id="11" name="Text Placeholder 10">
            <a:extLst>
              <a:ext uri="{FF2B5EF4-FFF2-40B4-BE49-F238E27FC236}">
                <a16:creationId xmlns:a16="http://schemas.microsoft.com/office/drawing/2014/main" id="{90E7DA8A-F8C5-28D3-FC37-9636949B1C68}"/>
              </a:ext>
            </a:extLst>
          </p:cNvPr>
          <p:cNvSpPr>
            <a:spLocks noGrp="1"/>
          </p:cNvSpPr>
          <p:nvPr>
            <p:ph type="body" sz="quarter" idx="30"/>
          </p:nvPr>
        </p:nvSpPr>
        <p:spPr/>
        <p:txBody>
          <a:bodyPr>
            <a:noAutofit/>
          </a:bodyPr>
          <a:lstStyle/>
          <a:p>
            <a:r>
              <a:rPr lang="da-DK" sz="1200" noProof="0" dirty="0"/>
              <a:t>Oplæg fra kommunen (25 min.)</a:t>
            </a:r>
          </a:p>
        </p:txBody>
      </p:sp>
      <p:pic>
        <p:nvPicPr>
          <p:cNvPr id="2" name="Graphic 1" descr="Schoolhouse with solid fill">
            <a:extLst>
              <a:ext uri="{FF2B5EF4-FFF2-40B4-BE49-F238E27FC236}">
                <a16:creationId xmlns:a16="http://schemas.microsoft.com/office/drawing/2014/main" id="{7C3C0F9D-C6F3-B780-03CC-70D80716BC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9FA5CD0B-C0E2-3520-521C-82DE35123DA4}"/>
              </a:ext>
            </a:extLst>
          </p:cNvPr>
          <p:cNvSpPr>
            <a:spLocks noGrp="1"/>
          </p:cNvSpPr>
          <p:nvPr>
            <p:ph type="body" sz="quarter" idx="41"/>
          </p:nvPr>
        </p:nvSpPr>
        <p:spPr>
          <a:xfrm>
            <a:off x="721001" y="2691197"/>
            <a:ext cx="4385987" cy="1043896"/>
          </a:xfrm>
        </p:spPr>
        <p:txBody>
          <a:bodyPr>
            <a:normAutofit fontScale="92500"/>
          </a:bodyPr>
          <a:lstStyle/>
          <a:p>
            <a:r>
              <a:rPr lang="da-DK" dirty="0"/>
              <a:t>Kommunen kan have særlige ønsker til indholdet i henvisningerne og til selv henvisningsproceduren, som de præsenterer her</a:t>
            </a:r>
            <a:r>
              <a:rPr lang="da-DK" dirty="0">
                <a:solidFill>
                  <a:srgbClr val="FF0000"/>
                </a:solidFill>
              </a:rPr>
              <a:t>. </a:t>
            </a:r>
          </a:p>
          <a:p>
            <a:endParaRPr lang="da-DK" sz="1600" noProof="0" dirty="0"/>
          </a:p>
        </p:txBody>
      </p:sp>
    </p:spTree>
    <p:extLst>
      <p:ext uri="{BB962C8B-B14F-4D97-AF65-F5344CB8AC3E}">
        <p14:creationId xmlns:p14="http://schemas.microsoft.com/office/powerpoint/2010/main" val="41402812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C37212D-DF72-EC46-B145-A19B697EB42A}"/>
              </a:ext>
            </a:extLst>
          </p:cNvPr>
          <p:cNvSpPr>
            <a:spLocks noGrp="1"/>
          </p:cNvSpPr>
          <p:nvPr>
            <p:ph type="body" sz="quarter" idx="38"/>
          </p:nvPr>
        </p:nvSpPr>
        <p:spPr/>
        <p:txBody>
          <a:bodyPr/>
          <a:lstStyle/>
          <a:p>
            <a:r>
              <a:rPr lang="da-DK" sz="2000" dirty="0"/>
              <a:t>Vi skal nu se på svarene fra spørgeskemaundersøgelsens spørgsmål om:</a:t>
            </a:r>
          </a:p>
          <a:p>
            <a:pPr marL="342900" indent="-342900">
              <a:buClr>
                <a:srgbClr val="246260"/>
              </a:buClr>
              <a:buSzPct val="100000"/>
              <a:buFont typeface="Arial" panose="020B0604020202020204" pitchFamily="34" charset="0"/>
              <a:buChar char="•"/>
            </a:pPr>
            <a:r>
              <a:rPr lang="da-DK" sz="2000" dirty="0">
                <a:ea typeface="+mn-lt"/>
                <a:cs typeface="+mn-lt"/>
              </a:rPr>
              <a:t>Er der noget, der afholder fra at henvise patienter?</a:t>
            </a:r>
          </a:p>
          <a:p>
            <a:pPr marL="342900" indent="-342900">
              <a:buClr>
                <a:srgbClr val="246260"/>
              </a:buClr>
              <a:buSzPct val="100000"/>
              <a:buFont typeface="Arial" panose="020B0604020202020204" pitchFamily="34" charset="0"/>
              <a:buChar char="•"/>
            </a:pPr>
            <a:r>
              <a:rPr lang="da-DK" sz="2000" dirty="0">
                <a:ea typeface="+mn-lt"/>
                <a:cs typeface="+mn-lt"/>
              </a:rPr>
              <a:t>Hvad skal der til for at henvise flere?</a:t>
            </a:r>
          </a:p>
          <a:p>
            <a:pPr marL="342900" indent="-342900">
              <a:buClr>
                <a:srgbClr val="246260"/>
              </a:buClr>
              <a:buSzPct val="100000"/>
              <a:buFont typeface="Arial" panose="020B0604020202020204" pitchFamily="34" charset="0"/>
              <a:buChar char="•"/>
            </a:pPr>
            <a:r>
              <a:rPr lang="da-DK" sz="2000" dirty="0">
                <a:ea typeface="+mn-lt"/>
                <a:cs typeface="+mn-lt"/>
              </a:rPr>
              <a:t>Mangler der tilbud?</a:t>
            </a:r>
          </a:p>
          <a:p>
            <a:endParaRPr lang="da-DK" dirty="0"/>
          </a:p>
        </p:txBody>
      </p:sp>
      <p:sp>
        <p:nvSpPr>
          <p:cNvPr id="3" name="Titel 2">
            <a:extLst>
              <a:ext uri="{FF2B5EF4-FFF2-40B4-BE49-F238E27FC236}">
                <a16:creationId xmlns:a16="http://schemas.microsoft.com/office/drawing/2014/main" id="{6203B08D-7E29-6633-3B15-5B81E200F097}"/>
              </a:ext>
            </a:extLst>
          </p:cNvPr>
          <p:cNvSpPr>
            <a:spLocks noGrp="1"/>
          </p:cNvSpPr>
          <p:nvPr>
            <p:ph type="title"/>
          </p:nvPr>
        </p:nvSpPr>
        <p:spPr/>
        <p:txBody>
          <a:bodyPr/>
          <a:lstStyle/>
          <a:p>
            <a:r>
              <a:rPr lang="da-DK" dirty="0"/>
              <a:t>Henvisningsprocedurer </a:t>
            </a:r>
          </a:p>
        </p:txBody>
      </p:sp>
      <p:sp>
        <p:nvSpPr>
          <p:cNvPr id="4" name="Pladsholder til tekst 3">
            <a:extLst>
              <a:ext uri="{FF2B5EF4-FFF2-40B4-BE49-F238E27FC236}">
                <a16:creationId xmlns:a16="http://schemas.microsoft.com/office/drawing/2014/main" id="{3C6AFFC9-2F28-1970-8912-705DC6E5309D}"/>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80EBAF12-34EA-1BBB-FF57-0016D6BAE8C6}"/>
              </a:ext>
            </a:extLst>
          </p:cNvPr>
          <p:cNvSpPr>
            <a:spLocks noGrp="1"/>
          </p:cNvSpPr>
          <p:nvPr>
            <p:ph type="body" sz="quarter" idx="40"/>
          </p:nvPr>
        </p:nvSpPr>
        <p:spPr/>
        <p:txBody>
          <a:bodyPr/>
          <a:lstStyle/>
          <a:p>
            <a:r>
              <a:rPr lang="da-DK" dirty="0"/>
              <a:t>Henvisningsprocedurer</a:t>
            </a:r>
          </a:p>
        </p:txBody>
      </p:sp>
    </p:spTree>
    <p:extLst>
      <p:ext uri="{BB962C8B-B14F-4D97-AF65-F5344CB8AC3E}">
        <p14:creationId xmlns:p14="http://schemas.microsoft.com/office/powerpoint/2010/main" val="21199889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1A0B878-336A-3A0D-984E-609B6357C6A5}"/>
              </a:ext>
            </a:extLst>
          </p:cNvPr>
          <p:cNvSpPr>
            <a:spLocks noGrp="1"/>
          </p:cNvSpPr>
          <p:nvPr>
            <p:ph type="title"/>
          </p:nvPr>
        </p:nvSpPr>
        <p:spPr/>
        <p:txBody>
          <a:bodyPr>
            <a:noAutofit/>
          </a:bodyPr>
          <a:lstStyle/>
          <a:p>
            <a:r>
              <a:rPr lang="da-DK" sz="3200" dirty="0"/>
              <a:t>Er der noget, der afholder dig fra at henvise patienter?</a:t>
            </a:r>
          </a:p>
        </p:txBody>
      </p:sp>
      <p:sp>
        <p:nvSpPr>
          <p:cNvPr id="5" name="Pladsholder til tekst 4">
            <a:extLst>
              <a:ext uri="{FF2B5EF4-FFF2-40B4-BE49-F238E27FC236}">
                <a16:creationId xmlns:a16="http://schemas.microsoft.com/office/drawing/2014/main" id="{0362303F-3FEF-24EB-AD27-ADF323005B1A}"/>
              </a:ext>
            </a:extLst>
          </p:cNvPr>
          <p:cNvSpPr>
            <a:spLocks noGrp="1"/>
          </p:cNvSpPr>
          <p:nvPr>
            <p:ph type="body" sz="quarter" idx="40"/>
          </p:nvPr>
        </p:nvSpPr>
        <p:spPr/>
        <p:txBody>
          <a:bodyPr/>
          <a:lstStyle/>
          <a:p>
            <a:r>
              <a:rPr lang="da-DK" dirty="0"/>
              <a:t>Henvisningsprocedurer</a:t>
            </a:r>
          </a:p>
        </p:txBody>
      </p:sp>
      <p:graphicFrame>
        <p:nvGraphicFramePr>
          <p:cNvPr id="8" name="Diagram 7">
            <a:extLst>
              <a:ext uri="{FF2B5EF4-FFF2-40B4-BE49-F238E27FC236}">
                <a16:creationId xmlns:a16="http://schemas.microsoft.com/office/drawing/2014/main" id="{D455D9E2-1F73-F78A-3738-B127EFB5DC16}"/>
              </a:ext>
            </a:extLst>
          </p:cNvPr>
          <p:cNvGraphicFramePr>
            <a:graphicFrameLocks/>
          </p:cNvGraphicFramePr>
          <p:nvPr>
            <p:extLst>
              <p:ext uri="{D42A27DB-BD31-4B8C-83A1-F6EECF244321}">
                <p14:modId xmlns:p14="http://schemas.microsoft.com/office/powerpoint/2010/main" val="3744273847"/>
              </p:ext>
            </p:extLst>
          </p:nvPr>
        </p:nvGraphicFramePr>
        <p:xfrm>
          <a:off x="713580" y="1840137"/>
          <a:ext cx="10740747" cy="4276330"/>
        </p:xfrm>
        <a:graphic>
          <a:graphicData uri="http://schemas.openxmlformats.org/drawingml/2006/chart">
            <c:chart xmlns:c="http://schemas.openxmlformats.org/drawingml/2006/chart" xmlns:r="http://schemas.openxmlformats.org/officeDocument/2006/relationships" r:id="rId3"/>
          </a:graphicData>
        </a:graphic>
      </p:graphicFrame>
      <p:sp>
        <p:nvSpPr>
          <p:cNvPr id="9" name="Pladsholder til tekst 2">
            <a:extLst>
              <a:ext uri="{FF2B5EF4-FFF2-40B4-BE49-F238E27FC236}">
                <a16:creationId xmlns:a16="http://schemas.microsoft.com/office/drawing/2014/main" id="{B8DB2675-9266-5D1A-B927-165380B1B073}"/>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dirty="0"/>
              <a:t>Kilde: spørgeskema, antal besvarelser ud af antal medlemmer (svarprocent)</a:t>
            </a:r>
          </a:p>
        </p:txBody>
      </p:sp>
      <p:sp>
        <p:nvSpPr>
          <p:cNvPr id="10" name="Tekstfelt 9">
            <a:extLst>
              <a:ext uri="{FF2B5EF4-FFF2-40B4-BE49-F238E27FC236}">
                <a16:creationId xmlns:a16="http://schemas.microsoft.com/office/drawing/2014/main" id="{BB1E7D14-E0DC-ECBA-CE39-5357AEEAB257}"/>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48023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D0A15C1-7BD4-17F4-6329-65F71D164013}"/>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D18FD3B3-412A-976C-6247-8EA4D2618AFE}"/>
              </a:ext>
            </a:extLst>
          </p:cNvPr>
          <p:cNvSpPr>
            <a:spLocks noGrp="1"/>
          </p:cNvSpPr>
          <p:nvPr>
            <p:ph type="title"/>
          </p:nvPr>
        </p:nvSpPr>
        <p:spPr/>
        <p:txBody>
          <a:bodyPr>
            <a:normAutofit fontScale="90000"/>
          </a:bodyPr>
          <a:lstStyle/>
          <a:p>
            <a:r>
              <a:rPr lang="da-DK" dirty="0"/>
              <a:t>Hvad skulle der til for at du ville henvise flere?</a:t>
            </a:r>
          </a:p>
        </p:txBody>
      </p:sp>
      <p:sp>
        <p:nvSpPr>
          <p:cNvPr id="4" name="Pladsholder til tekst 3">
            <a:extLst>
              <a:ext uri="{FF2B5EF4-FFF2-40B4-BE49-F238E27FC236}">
                <a16:creationId xmlns:a16="http://schemas.microsoft.com/office/drawing/2014/main" id="{09476F6A-56E5-2691-7D99-BC491B22A284}"/>
              </a:ext>
            </a:extLst>
          </p:cNvPr>
          <p:cNvSpPr>
            <a:spLocks noGrp="1"/>
          </p:cNvSpPr>
          <p:nvPr>
            <p:ph type="body" sz="quarter" idx="39"/>
          </p:nvPr>
        </p:nvSpPr>
        <p:spPr/>
        <p:txBody>
          <a:bodyPr/>
          <a:lstStyle/>
          <a:p>
            <a:r>
              <a:rPr lang="da-DK" dirty="0"/>
              <a:t>Fritekst (1 ud af 2)</a:t>
            </a:r>
          </a:p>
        </p:txBody>
      </p:sp>
      <p:sp>
        <p:nvSpPr>
          <p:cNvPr id="5" name="Pladsholder til tekst 4">
            <a:extLst>
              <a:ext uri="{FF2B5EF4-FFF2-40B4-BE49-F238E27FC236}">
                <a16:creationId xmlns:a16="http://schemas.microsoft.com/office/drawing/2014/main" id="{AC15F0C0-E8C4-94B3-9A0D-E358396D4D16}"/>
              </a:ext>
            </a:extLst>
          </p:cNvPr>
          <p:cNvSpPr>
            <a:spLocks noGrp="1"/>
          </p:cNvSpPr>
          <p:nvPr>
            <p:ph type="body" sz="quarter" idx="40"/>
          </p:nvPr>
        </p:nvSpPr>
        <p:spPr/>
        <p:txBody>
          <a:bodyPr/>
          <a:lstStyle/>
          <a:p>
            <a:r>
              <a:rPr lang="da-DK" dirty="0"/>
              <a:t>Henvisningsprocedurer</a:t>
            </a:r>
          </a:p>
        </p:txBody>
      </p:sp>
    </p:spTree>
    <p:extLst>
      <p:ext uri="{BB962C8B-B14F-4D97-AF65-F5344CB8AC3E}">
        <p14:creationId xmlns:p14="http://schemas.microsoft.com/office/powerpoint/2010/main" val="27615185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99383-5BA9-B17A-4A08-B6F9B1256B54}"/>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8F38913-1A5B-F195-832F-EBDD62D7F7FC}"/>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78264A14-8A6A-A884-27D3-B47AE813BF2F}"/>
              </a:ext>
            </a:extLst>
          </p:cNvPr>
          <p:cNvSpPr>
            <a:spLocks noGrp="1"/>
          </p:cNvSpPr>
          <p:nvPr>
            <p:ph type="title"/>
          </p:nvPr>
        </p:nvSpPr>
        <p:spPr/>
        <p:txBody>
          <a:bodyPr>
            <a:normAutofit fontScale="90000"/>
          </a:bodyPr>
          <a:lstStyle/>
          <a:p>
            <a:r>
              <a:rPr lang="da-DK" dirty="0"/>
              <a:t>Hvad skulle der til for at du ville henvise flere?</a:t>
            </a:r>
          </a:p>
        </p:txBody>
      </p:sp>
      <p:sp>
        <p:nvSpPr>
          <p:cNvPr id="4" name="Pladsholder til tekst 3">
            <a:extLst>
              <a:ext uri="{FF2B5EF4-FFF2-40B4-BE49-F238E27FC236}">
                <a16:creationId xmlns:a16="http://schemas.microsoft.com/office/drawing/2014/main" id="{678B8462-515A-17A3-2224-C6945A9E0096}"/>
              </a:ext>
            </a:extLst>
          </p:cNvPr>
          <p:cNvSpPr>
            <a:spLocks noGrp="1"/>
          </p:cNvSpPr>
          <p:nvPr>
            <p:ph type="body" sz="quarter" idx="39"/>
          </p:nvPr>
        </p:nvSpPr>
        <p:spPr/>
        <p:txBody>
          <a:bodyPr/>
          <a:lstStyle/>
          <a:p>
            <a:r>
              <a:rPr lang="da-DK" dirty="0"/>
              <a:t>Fritekst (2 ud af 2)</a:t>
            </a:r>
          </a:p>
        </p:txBody>
      </p:sp>
      <p:sp>
        <p:nvSpPr>
          <p:cNvPr id="5" name="Pladsholder til tekst 4">
            <a:extLst>
              <a:ext uri="{FF2B5EF4-FFF2-40B4-BE49-F238E27FC236}">
                <a16:creationId xmlns:a16="http://schemas.microsoft.com/office/drawing/2014/main" id="{D5EA00BD-F7D2-9416-F1DD-1C95FB60D8B4}"/>
              </a:ext>
            </a:extLst>
          </p:cNvPr>
          <p:cNvSpPr>
            <a:spLocks noGrp="1"/>
          </p:cNvSpPr>
          <p:nvPr>
            <p:ph type="body" sz="quarter" idx="40"/>
          </p:nvPr>
        </p:nvSpPr>
        <p:spPr/>
        <p:txBody>
          <a:bodyPr/>
          <a:lstStyle/>
          <a:p>
            <a:r>
              <a:rPr lang="da-DK" dirty="0"/>
              <a:t>Henvisningsprocedurer</a:t>
            </a:r>
          </a:p>
        </p:txBody>
      </p:sp>
    </p:spTree>
    <p:extLst>
      <p:ext uri="{BB962C8B-B14F-4D97-AF65-F5344CB8AC3E}">
        <p14:creationId xmlns:p14="http://schemas.microsoft.com/office/powerpoint/2010/main" val="36890488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52F9254-DAA8-6D30-2C6D-F949E49D65C9}"/>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F49BE39F-6FA6-049A-89A1-FA32F93C86CB}"/>
              </a:ext>
            </a:extLst>
          </p:cNvPr>
          <p:cNvSpPr>
            <a:spLocks noGrp="1"/>
          </p:cNvSpPr>
          <p:nvPr>
            <p:ph type="title"/>
          </p:nvPr>
        </p:nvSpPr>
        <p:spPr/>
        <p:txBody>
          <a:bodyPr/>
          <a:lstStyle/>
          <a:p>
            <a:r>
              <a:rPr lang="da-DK" dirty="0"/>
              <a:t>Mangler der tilbud til nogle patienter?</a:t>
            </a:r>
          </a:p>
        </p:txBody>
      </p:sp>
      <p:sp>
        <p:nvSpPr>
          <p:cNvPr id="4" name="Pladsholder til tekst 3">
            <a:extLst>
              <a:ext uri="{FF2B5EF4-FFF2-40B4-BE49-F238E27FC236}">
                <a16:creationId xmlns:a16="http://schemas.microsoft.com/office/drawing/2014/main" id="{A4287AFB-9B59-22EC-BAB1-CBED6888736F}"/>
              </a:ext>
            </a:extLst>
          </p:cNvPr>
          <p:cNvSpPr>
            <a:spLocks noGrp="1"/>
          </p:cNvSpPr>
          <p:nvPr>
            <p:ph type="body" sz="quarter" idx="39"/>
          </p:nvPr>
        </p:nvSpPr>
        <p:spPr/>
        <p:txBody>
          <a:bodyPr/>
          <a:lstStyle/>
          <a:p>
            <a:r>
              <a:rPr lang="da-DK" dirty="0"/>
              <a:t>Fritekst (1 ud af 2)</a:t>
            </a:r>
          </a:p>
        </p:txBody>
      </p:sp>
      <p:sp>
        <p:nvSpPr>
          <p:cNvPr id="5" name="Pladsholder til tekst 4">
            <a:extLst>
              <a:ext uri="{FF2B5EF4-FFF2-40B4-BE49-F238E27FC236}">
                <a16:creationId xmlns:a16="http://schemas.microsoft.com/office/drawing/2014/main" id="{0F5F44DE-BB8A-0428-936E-FE29019EFFD4}"/>
              </a:ext>
            </a:extLst>
          </p:cNvPr>
          <p:cNvSpPr>
            <a:spLocks noGrp="1"/>
          </p:cNvSpPr>
          <p:nvPr>
            <p:ph type="body" sz="quarter" idx="40"/>
          </p:nvPr>
        </p:nvSpPr>
        <p:spPr/>
        <p:txBody>
          <a:bodyPr/>
          <a:lstStyle/>
          <a:p>
            <a:r>
              <a:rPr lang="da-DK" dirty="0"/>
              <a:t>Henvisningsprocedurer</a:t>
            </a:r>
          </a:p>
        </p:txBody>
      </p:sp>
    </p:spTree>
    <p:extLst>
      <p:ext uri="{BB962C8B-B14F-4D97-AF65-F5344CB8AC3E}">
        <p14:creationId xmlns:p14="http://schemas.microsoft.com/office/powerpoint/2010/main" val="40921684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0A88E-820D-BB2F-641D-6A90EE928DA7}"/>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26C4C45E-BEF6-79B4-5CDE-A8581FB734F7}"/>
              </a:ext>
            </a:extLst>
          </p:cNvPr>
          <p:cNvSpPr>
            <a:spLocks noGrp="1"/>
          </p:cNvSpPr>
          <p:nvPr>
            <p:ph type="title"/>
          </p:nvPr>
        </p:nvSpPr>
        <p:spPr>
          <a:xfrm>
            <a:off x="720208" y="764666"/>
            <a:ext cx="10740748" cy="584775"/>
          </a:xfrm>
        </p:spPr>
        <p:txBody>
          <a:bodyPr/>
          <a:lstStyle/>
          <a:p>
            <a:r>
              <a:rPr lang="da-DK" noProof="0" dirty="0"/>
              <a:t>Program</a:t>
            </a:r>
          </a:p>
        </p:txBody>
      </p:sp>
      <p:graphicFrame>
        <p:nvGraphicFramePr>
          <p:cNvPr id="3" name="Table 2">
            <a:extLst>
              <a:ext uri="{FF2B5EF4-FFF2-40B4-BE49-F238E27FC236}">
                <a16:creationId xmlns:a16="http://schemas.microsoft.com/office/drawing/2014/main" id="{91C62067-97F4-5EDC-EC4B-A2A129881AC6}"/>
              </a:ext>
            </a:extLst>
          </p:cNvPr>
          <p:cNvGraphicFramePr>
            <a:graphicFrameLocks noGrp="1"/>
          </p:cNvGraphicFramePr>
          <p:nvPr>
            <p:extLst>
              <p:ext uri="{D42A27DB-BD31-4B8C-83A1-F6EECF244321}">
                <p14:modId xmlns:p14="http://schemas.microsoft.com/office/powerpoint/2010/main" val="641144827"/>
              </p:ext>
            </p:extLst>
          </p:nvPr>
        </p:nvGraphicFramePr>
        <p:xfrm>
          <a:off x="727870" y="1570180"/>
          <a:ext cx="10733087" cy="4033532"/>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dirty="0"/>
                        <a:t>10 min.</a:t>
                      </a:r>
                    </a:p>
                  </a:txBody>
                  <a:tcPr marL="180000" marR="180000" marT="90000" marB="90000" anchor="ctr"/>
                </a:tc>
                <a:tc>
                  <a:txBody>
                    <a:bodyPr/>
                    <a:lstStyle/>
                    <a:p>
                      <a:pPr algn="l"/>
                      <a:r>
                        <a:rPr lang="da-DK" sz="1600" noProof="0" dirty="0"/>
                        <a:t>Velkomst og introduktion</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dirty="0"/>
                        <a:t>60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 </a:t>
                      </a:r>
                      <a:r>
                        <a:rPr lang="da-DK" sz="1600" b="1" noProof="0" dirty="0">
                          <a:solidFill>
                            <a:schemeClr val="bg1"/>
                          </a:solidFill>
                        </a:rPr>
                        <a:t>Kommunes forebyggelse- og rehabiliteringstilbud</a:t>
                      </a:r>
                      <a:endParaRPr lang="da-DK" sz="1600" noProof="0" dirty="0">
                        <a:solidFill>
                          <a:schemeClr val="bg1"/>
                        </a:solidFill>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dirty="0"/>
                        <a:t>Hvilke tilbud findes der, og hvilke tilbud henviser vi til i dag?</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Vores oplevelse af tilbuddene?</a:t>
                      </a:r>
                    </a:p>
                  </a:txBody>
                  <a:tcPr marL="180000" marR="180000" marT="90000" marB="90000" anchor="ctr"/>
                </a:tc>
                <a:extLst>
                  <a:ext uri="{0D108BD9-81ED-4DB2-BD59-A6C34878D82A}">
                    <a16:rowId xmlns:a16="http://schemas.microsoft.com/office/drawing/2014/main" val="4122258881"/>
                  </a:ext>
                </a:extLst>
              </a:tr>
              <a:tr h="296232">
                <a:tc>
                  <a:txBody>
                    <a:bodyPr/>
                    <a:lstStyle/>
                    <a:p>
                      <a:r>
                        <a:rPr lang="da-DK" sz="1600" noProof="0" dirty="0"/>
                        <a:t>20 min.</a:t>
                      </a:r>
                    </a:p>
                  </a:txBody>
                  <a:tcPr marL="180000" marR="180000" marT="90000" marB="90000" anchor="ctr"/>
                </a:tc>
                <a:tc>
                  <a:txBody>
                    <a:bodyPr/>
                    <a:lstStyle/>
                    <a:p>
                      <a:pPr algn="l"/>
                      <a:r>
                        <a:rPr lang="da-DK" sz="1600" b="1" i="0" noProof="0" dirty="0"/>
                        <a:t>Pause</a:t>
                      </a:r>
                    </a:p>
                  </a:txBody>
                  <a:tcPr marL="180000" marR="180000" marT="90000" marB="90000" anchor="ctr"/>
                </a:tc>
                <a:extLst>
                  <a:ext uri="{0D108BD9-81ED-4DB2-BD59-A6C34878D82A}">
                    <a16:rowId xmlns:a16="http://schemas.microsoft.com/office/drawing/2014/main" val="1505203635"/>
                  </a:ext>
                </a:extLst>
              </a:tr>
              <a:tr h="434500">
                <a:tc>
                  <a:txBody>
                    <a:bodyPr/>
                    <a:lstStyle/>
                    <a:p>
                      <a:r>
                        <a:rPr lang="da-DK" sz="1600" noProof="0" dirty="0"/>
                        <a:t>20 min.</a:t>
                      </a:r>
                    </a:p>
                  </a:txBody>
                  <a:tcPr marL="180000" marR="180000" marT="90000" marB="90000" anchor="ctr"/>
                </a:tc>
                <a:tc>
                  <a:txBody>
                    <a:bodyPr/>
                    <a:lstStyle/>
                    <a:p>
                      <a:pPr algn="l"/>
                      <a:r>
                        <a:rPr lang="da-DK" sz="1600" b="1" noProof="0" dirty="0"/>
                        <a:t>Blok 2: Kendskab til og information om tilbuddene</a:t>
                      </a:r>
                    </a:p>
                    <a:p>
                      <a:pPr algn="l"/>
                      <a:r>
                        <a:rPr lang="da-DK" sz="1600" b="0" i="0" noProof="0" dirty="0"/>
                        <a:t>Hvad holder os tilbage med at henvise</a:t>
                      </a:r>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dirty="0"/>
                        <a:t>20 min.</a:t>
                      </a:r>
                    </a:p>
                  </a:txBody>
                  <a:tcPr marL="180000" marR="180000" marT="90000" marB="90000" anchor="ctr"/>
                </a:tc>
                <a:tc>
                  <a:txBody>
                    <a:bodyPr/>
                    <a:lstStyle/>
                    <a:p>
                      <a:pPr algn="l"/>
                      <a:r>
                        <a:rPr lang="da-DK" sz="1600" b="1" noProof="0" dirty="0"/>
                        <a:t>Blok 3: Henvisningsprocedurer</a:t>
                      </a:r>
                      <a:br>
                        <a:rPr lang="da-DK" sz="1600" noProof="0" dirty="0"/>
                      </a:br>
                      <a:r>
                        <a:rPr lang="da-DK" sz="1600" noProof="0" dirty="0"/>
                        <a:t>Hvordan henvises?</a:t>
                      </a:r>
                      <a:endParaRPr lang="da-DK" sz="1600" i="0" noProof="0" dirty="0"/>
                    </a:p>
                  </a:txBody>
                  <a:tcPr marL="180000" marR="180000" marT="90000" marB="90000" anchor="ctr"/>
                </a:tc>
                <a:extLst>
                  <a:ext uri="{0D108BD9-81ED-4DB2-BD59-A6C34878D82A}">
                    <a16:rowId xmlns:a16="http://schemas.microsoft.com/office/drawing/2014/main" val="2190333926"/>
                  </a:ext>
                </a:extLst>
              </a:tr>
              <a:tr h="434500">
                <a:tc>
                  <a:txBody>
                    <a:bodyPr/>
                    <a:lstStyle/>
                    <a:p>
                      <a:r>
                        <a:rPr lang="da-DK" sz="1600" noProof="0" dirty="0"/>
                        <a:t>20 min.</a:t>
                      </a:r>
                    </a:p>
                  </a:txBody>
                  <a:tcPr marL="180000" marR="180000" marT="90000" marB="90000" anchor="ctr"/>
                </a:tc>
                <a:tc>
                  <a:txBody>
                    <a:bodyPr/>
                    <a:lstStyle/>
                    <a:p>
                      <a:pPr marL="0" marR="0" lvl="0" indent="0" algn="l" defTabSz="292100" rtl="0" eaLnBrk="1" fontAlgn="auto" latinLnBrk="0" hangingPunct="1">
                        <a:lnSpc>
                          <a:spcPct val="100000"/>
                        </a:lnSpc>
                        <a:spcBef>
                          <a:spcPts val="0"/>
                        </a:spcBef>
                        <a:spcAft>
                          <a:spcPts val="0"/>
                        </a:spcAft>
                        <a:buClrTx/>
                        <a:buSzTx/>
                        <a:buFontTx/>
                        <a:buNone/>
                        <a:tabLst/>
                        <a:defRPr/>
                      </a:pPr>
                      <a:r>
                        <a:rPr lang="da-DK" sz="1600" b="1" noProof="0" dirty="0"/>
                        <a:t>Opsamling og opfølgning</a:t>
                      </a:r>
                      <a:br>
                        <a:rPr lang="da-DK" sz="1600" noProof="0" dirty="0"/>
                      </a:br>
                      <a:r>
                        <a:rPr lang="da-DK" sz="1600" noProof="0" dirty="0"/>
                        <a:t>Hvad skal ændres i samarbejdet – hvem gør hvad?</a:t>
                      </a:r>
                      <a:br>
                        <a:rPr lang="da-DK" sz="1600" noProof="0" dirty="0"/>
                      </a:br>
                      <a:r>
                        <a:rPr lang="da-DK" sz="1600" noProof="0" dirty="0"/>
                        <a:t>Hvordan følger vi op?</a:t>
                      </a:r>
                      <a:endParaRPr lang="da-DK" sz="1600" i="0" noProof="0" dirty="0"/>
                    </a:p>
                  </a:txBody>
                  <a:tcPr marL="180000" marR="180000" marT="90000" marB="90000" anchor="ctr"/>
                </a:tc>
                <a:extLst>
                  <a:ext uri="{0D108BD9-81ED-4DB2-BD59-A6C34878D82A}">
                    <a16:rowId xmlns:a16="http://schemas.microsoft.com/office/drawing/2014/main" val="912848628"/>
                  </a:ext>
                </a:extLst>
              </a:tr>
            </a:tbl>
          </a:graphicData>
        </a:graphic>
      </p:graphicFrame>
    </p:spTree>
    <p:extLst>
      <p:ext uri="{BB962C8B-B14F-4D97-AF65-F5344CB8AC3E}">
        <p14:creationId xmlns:p14="http://schemas.microsoft.com/office/powerpoint/2010/main" val="7600962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B3BCB-7FB3-F501-41FB-A8C4DF9466AA}"/>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F6D9BFB-53A7-2822-7209-1A40AC56B553}"/>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AFE81A14-7755-FF60-F7F9-A3621297F22C}"/>
              </a:ext>
            </a:extLst>
          </p:cNvPr>
          <p:cNvSpPr>
            <a:spLocks noGrp="1"/>
          </p:cNvSpPr>
          <p:nvPr>
            <p:ph type="title"/>
          </p:nvPr>
        </p:nvSpPr>
        <p:spPr/>
        <p:txBody>
          <a:bodyPr/>
          <a:lstStyle/>
          <a:p>
            <a:r>
              <a:rPr lang="da-DK" dirty="0"/>
              <a:t>Mangler der tilbud til nogle patienter?</a:t>
            </a:r>
          </a:p>
        </p:txBody>
      </p:sp>
      <p:sp>
        <p:nvSpPr>
          <p:cNvPr id="4" name="Pladsholder til tekst 3">
            <a:extLst>
              <a:ext uri="{FF2B5EF4-FFF2-40B4-BE49-F238E27FC236}">
                <a16:creationId xmlns:a16="http://schemas.microsoft.com/office/drawing/2014/main" id="{E86B0A97-10A2-2500-D707-D882483002F3}"/>
              </a:ext>
            </a:extLst>
          </p:cNvPr>
          <p:cNvSpPr>
            <a:spLocks noGrp="1"/>
          </p:cNvSpPr>
          <p:nvPr>
            <p:ph type="body" sz="quarter" idx="39"/>
          </p:nvPr>
        </p:nvSpPr>
        <p:spPr/>
        <p:txBody>
          <a:bodyPr/>
          <a:lstStyle/>
          <a:p>
            <a:r>
              <a:rPr lang="da-DK" dirty="0"/>
              <a:t>Fritekst (2 ud af 2)</a:t>
            </a:r>
          </a:p>
        </p:txBody>
      </p:sp>
      <p:sp>
        <p:nvSpPr>
          <p:cNvPr id="5" name="Pladsholder til tekst 4">
            <a:extLst>
              <a:ext uri="{FF2B5EF4-FFF2-40B4-BE49-F238E27FC236}">
                <a16:creationId xmlns:a16="http://schemas.microsoft.com/office/drawing/2014/main" id="{9B611F4E-094B-2D92-642D-6807C35356E3}"/>
              </a:ext>
            </a:extLst>
          </p:cNvPr>
          <p:cNvSpPr>
            <a:spLocks noGrp="1"/>
          </p:cNvSpPr>
          <p:nvPr>
            <p:ph type="body" sz="quarter" idx="40"/>
          </p:nvPr>
        </p:nvSpPr>
        <p:spPr/>
        <p:txBody>
          <a:bodyPr/>
          <a:lstStyle/>
          <a:p>
            <a:r>
              <a:rPr lang="da-DK" dirty="0"/>
              <a:t>Henvisningsprocedurer</a:t>
            </a:r>
          </a:p>
        </p:txBody>
      </p:sp>
    </p:spTree>
    <p:extLst>
      <p:ext uri="{BB962C8B-B14F-4D97-AF65-F5344CB8AC3E}">
        <p14:creationId xmlns:p14="http://schemas.microsoft.com/office/powerpoint/2010/main" val="39115190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56468E6-47E5-3FFB-0BF4-3E787E1EF25C}"/>
              </a:ext>
            </a:extLst>
          </p:cNvPr>
          <p:cNvSpPr>
            <a:spLocks noGrp="1"/>
          </p:cNvSpPr>
          <p:nvPr>
            <p:ph type="body" sz="quarter" idx="29"/>
          </p:nvPr>
        </p:nvSpPr>
        <p:spPr>
          <a:xfrm>
            <a:off x="728252" y="2932592"/>
            <a:ext cx="10735496" cy="861774"/>
          </a:xfrm>
        </p:spPr>
        <p:txBody>
          <a:bodyPr/>
          <a:lstStyle/>
          <a:p>
            <a:r>
              <a:rPr lang="da-DK" dirty="0"/>
              <a:t>Opsamling og opfølgning</a:t>
            </a:r>
          </a:p>
        </p:txBody>
      </p:sp>
      <p:sp>
        <p:nvSpPr>
          <p:cNvPr id="3" name="Pladsholder til tekst 2">
            <a:extLst>
              <a:ext uri="{FF2B5EF4-FFF2-40B4-BE49-F238E27FC236}">
                <a16:creationId xmlns:a16="http://schemas.microsoft.com/office/drawing/2014/main" id="{78D82870-B3B6-3742-FC0D-DFA5F4FFB70B}"/>
              </a:ext>
            </a:extLst>
          </p:cNvPr>
          <p:cNvSpPr>
            <a:spLocks noGrp="1"/>
          </p:cNvSpPr>
          <p:nvPr>
            <p:ph type="body" sz="quarter" idx="30"/>
          </p:nvPr>
        </p:nvSpPr>
        <p:spPr>
          <a:xfrm>
            <a:off x="728252" y="3959023"/>
            <a:ext cx="10735496" cy="492443"/>
          </a:xfrm>
        </p:spPr>
        <p:txBody>
          <a:bodyPr/>
          <a:lstStyle/>
          <a:p>
            <a:r>
              <a:rPr lang="da-DK" dirty="0"/>
              <a:t>Samlet tid: 20 minutter </a:t>
            </a:r>
          </a:p>
        </p:txBody>
      </p:sp>
    </p:spTree>
    <p:extLst>
      <p:ext uri="{BB962C8B-B14F-4D97-AF65-F5344CB8AC3E}">
        <p14:creationId xmlns:p14="http://schemas.microsoft.com/office/powerpoint/2010/main" val="42526093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98458DD-4B98-C0DC-63D6-58BE95B5283D}"/>
              </a:ext>
            </a:extLst>
          </p:cNvPr>
          <p:cNvSpPr>
            <a:spLocks noGrp="1"/>
          </p:cNvSpPr>
          <p:nvPr>
            <p:ph type="body" sz="quarter" idx="39"/>
          </p:nvPr>
        </p:nvSpPr>
        <p:spPr/>
        <p:txBody>
          <a:bodyPr/>
          <a:lstStyle/>
          <a:p>
            <a:endParaRPr lang="da-DK"/>
          </a:p>
        </p:txBody>
      </p:sp>
      <p:sp>
        <p:nvSpPr>
          <p:cNvPr id="3" name="Titel 2">
            <a:extLst>
              <a:ext uri="{FF2B5EF4-FFF2-40B4-BE49-F238E27FC236}">
                <a16:creationId xmlns:a16="http://schemas.microsoft.com/office/drawing/2014/main" id="{FFBE8998-D729-DE07-5F81-0EDE2C35E693}"/>
              </a:ext>
            </a:extLst>
          </p:cNvPr>
          <p:cNvSpPr>
            <a:spLocks noGrp="1"/>
          </p:cNvSpPr>
          <p:nvPr>
            <p:ph type="title"/>
          </p:nvPr>
        </p:nvSpPr>
        <p:spPr/>
        <p:txBody>
          <a:bodyPr/>
          <a:lstStyle/>
          <a:p>
            <a:r>
              <a:rPr lang="da-DK" dirty="0"/>
              <a:t>Opsamling og opfølgning</a:t>
            </a:r>
          </a:p>
        </p:txBody>
      </p:sp>
      <p:sp>
        <p:nvSpPr>
          <p:cNvPr id="4" name="Pladsholder til tekst 3">
            <a:extLst>
              <a:ext uri="{FF2B5EF4-FFF2-40B4-BE49-F238E27FC236}">
                <a16:creationId xmlns:a16="http://schemas.microsoft.com/office/drawing/2014/main" id="{D4165529-1633-22FC-13D1-D89A70B97CEE}"/>
              </a:ext>
            </a:extLst>
          </p:cNvPr>
          <p:cNvSpPr>
            <a:spLocks noGrp="1"/>
          </p:cNvSpPr>
          <p:nvPr>
            <p:ph type="body" sz="quarter" idx="37"/>
          </p:nvPr>
        </p:nvSpPr>
        <p:spPr/>
        <p:txBody>
          <a:bodyPr>
            <a:normAutofit fontScale="85000" lnSpcReduction="10000"/>
          </a:bodyPr>
          <a:lstStyle/>
          <a:p>
            <a:r>
              <a:rPr lang="da-DK" dirty="0"/>
              <a:t>Hvad tager vi med fra mødet?</a:t>
            </a:r>
          </a:p>
        </p:txBody>
      </p:sp>
      <p:sp>
        <p:nvSpPr>
          <p:cNvPr id="5" name="Pladsholder til tekst 4">
            <a:extLst>
              <a:ext uri="{FF2B5EF4-FFF2-40B4-BE49-F238E27FC236}">
                <a16:creationId xmlns:a16="http://schemas.microsoft.com/office/drawing/2014/main" id="{79B58FAF-E5D0-8D8F-FFA3-A490DAF7C612}"/>
              </a:ext>
            </a:extLst>
          </p:cNvPr>
          <p:cNvSpPr>
            <a:spLocks noGrp="1"/>
          </p:cNvSpPr>
          <p:nvPr>
            <p:ph type="body" sz="quarter" idx="38"/>
          </p:nvPr>
        </p:nvSpPr>
        <p:spPr/>
        <p:txBody>
          <a:bodyPr/>
          <a:lstStyle/>
          <a:p>
            <a:r>
              <a:rPr lang="da-DK" dirty="0"/>
              <a:t>Skal der ændres i antallet af patienter, som vi henviser til?</a:t>
            </a:r>
          </a:p>
          <a:p>
            <a:r>
              <a:rPr lang="da-DK" dirty="0"/>
              <a:t>Skal der ændres i informationerne om tilbuddene?</a:t>
            </a:r>
          </a:p>
          <a:p>
            <a:r>
              <a:rPr lang="da-DK" dirty="0"/>
              <a:t>Skal der ændres i procedurerne for, hvordan vi praktisk henviser?</a:t>
            </a:r>
          </a:p>
        </p:txBody>
      </p:sp>
      <p:sp>
        <p:nvSpPr>
          <p:cNvPr id="6" name="Pladsholder til tekst 5">
            <a:extLst>
              <a:ext uri="{FF2B5EF4-FFF2-40B4-BE49-F238E27FC236}">
                <a16:creationId xmlns:a16="http://schemas.microsoft.com/office/drawing/2014/main" id="{6E719D4E-7E73-B53D-1DFC-2C4E8448320A}"/>
              </a:ext>
            </a:extLst>
          </p:cNvPr>
          <p:cNvSpPr>
            <a:spLocks noGrp="1"/>
          </p:cNvSpPr>
          <p:nvPr>
            <p:ph type="body" sz="quarter" idx="40"/>
          </p:nvPr>
        </p:nvSpPr>
        <p:spPr/>
        <p:txBody>
          <a:bodyPr>
            <a:normAutofit fontScale="85000" lnSpcReduction="10000"/>
          </a:bodyPr>
          <a:lstStyle/>
          <a:p>
            <a:r>
              <a:rPr lang="da-DK" dirty="0"/>
              <a:t>Hvordan følger vi op på mødet?</a:t>
            </a:r>
          </a:p>
        </p:txBody>
      </p:sp>
      <p:sp>
        <p:nvSpPr>
          <p:cNvPr id="7" name="Pladsholder til tekst 6">
            <a:extLst>
              <a:ext uri="{FF2B5EF4-FFF2-40B4-BE49-F238E27FC236}">
                <a16:creationId xmlns:a16="http://schemas.microsoft.com/office/drawing/2014/main" id="{78E24F9F-264A-B8DD-862A-33B85D219C22}"/>
              </a:ext>
            </a:extLst>
          </p:cNvPr>
          <p:cNvSpPr>
            <a:spLocks noGrp="1"/>
          </p:cNvSpPr>
          <p:nvPr>
            <p:ph type="body" sz="quarter" idx="41"/>
          </p:nvPr>
        </p:nvSpPr>
        <p:spPr/>
        <p:txBody>
          <a:bodyPr/>
          <a:lstStyle/>
          <a:p>
            <a:r>
              <a:rPr lang="da-DK" dirty="0"/>
              <a:t>Hvad aftaler vi konkret at gøre efter mødet? I kommunen og i praksis¨?</a:t>
            </a:r>
          </a:p>
          <a:p>
            <a:r>
              <a:rPr lang="da-DK" dirty="0"/>
              <a:t>Hvem gør hvad: skal der fx arbejdes videre i KLU?</a:t>
            </a:r>
          </a:p>
          <a:p>
            <a:r>
              <a:rPr lang="da-DK" dirty="0"/>
              <a:t>Hvornår mødes vi igen for at følge op?</a:t>
            </a:r>
          </a:p>
        </p:txBody>
      </p:sp>
    </p:spTree>
    <p:extLst>
      <p:ext uri="{BB962C8B-B14F-4D97-AF65-F5344CB8AC3E}">
        <p14:creationId xmlns:p14="http://schemas.microsoft.com/office/powerpoint/2010/main" val="32274705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6D5E222-8174-A28F-A4E2-865E26E6F9E7}"/>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58B9B695-1EF0-C289-B5D1-D549D9F1C668}"/>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75DD43EF-077A-EC4E-7687-DFD7CFBA4580}"/>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FF0E4D47-B19C-64E5-834D-B67857178A9A}"/>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2E3F7619-4E41-3C8B-52E2-37CE044F9FA4}"/>
              </a:ext>
            </a:extLst>
          </p:cNvPr>
          <p:cNvSpPr>
            <a:spLocks noGrp="1"/>
          </p:cNvSpPr>
          <p:nvPr>
            <p:ph type="body" sz="quarter" idx="39"/>
          </p:nvPr>
        </p:nvSpPr>
        <p:spPr/>
        <p:txBody>
          <a:bodyPr/>
          <a:lstStyle/>
          <a:p>
            <a:r>
              <a:rPr lang="da-DK" dirty="0"/>
              <a:t>Besøg os på Kiap.dk</a:t>
            </a:r>
          </a:p>
        </p:txBody>
      </p:sp>
      <p:sp>
        <p:nvSpPr>
          <p:cNvPr id="7" name="Titel 6">
            <a:extLst>
              <a:ext uri="{FF2B5EF4-FFF2-40B4-BE49-F238E27FC236}">
                <a16:creationId xmlns:a16="http://schemas.microsoft.com/office/drawing/2014/main" id="{0A807056-ED5F-1C72-3B1D-BBBB573D184D}"/>
              </a:ext>
            </a:extLst>
          </p:cNvPr>
          <p:cNvSpPr>
            <a:spLocks noGrp="1"/>
          </p:cNvSpPr>
          <p:nvPr>
            <p:ph type="title"/>
          </p:nvPr>
        </p:nvSpPr>
        <p:spPr/>
        <p:txBody>
          <a:bodyPr/>
          <a:lstStyle/>
          <a:p>
            <a:r>
              <a:rPr lang="da-DK" dirty="0"/>
              <a:t>Tak for i dag </a:t>
            </a:r>
          </a:p>
        </p:txBody>
      </p:sp>
    </p:spTree>
    <p:extLst>
      <p:ext uri="{BB962C8B-B14F-4D97-AF65-F5344CB8AC3E}">
        <p14:creationId xmlns:p14="http://schemas.microsoft.com/office/powerpoint/2010/main" val="5569066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9790B-8079-85A7-BEC3-4008C668B863}"/>
              </a:ext>
            </a:extLst>
          </p:cNvPr>
          <p:cNvSpPr>
            <a:spLocks noGrp="1"/>
          </p:cNvSpPr>
          <p:nvPr>
            <p:ph type="title"/>
          </p:nvPr>
        </p:nvSpPr>
        <p:spPr>
          <a:xfrm>
            <a:off x="720207" y="735288"/>
            <a:ext cx="10740748" cy="584775"/>
          </a:xfrm>
        </p:spPr>
        <p:txBody>
          <a:bodyPr/>
          <a:lstStyle/>
          <a:p>
            <a:r>
              <a:rPr lang="da-DK" dirty="0"/>
              <a:t>Mødets hovedemner fordelt på tre blokke</a:t>
            </a:r>
          </a:p>
        </p:txBody>
      </p:sp>
      <p:sp>
        <p:nvSpPr>
          <p:cNvPr id="4" name="Pladsholder til tekst 1">
            <a:extLst>
              <a:ext uri="{FF2B5EF4-FFF2-40B4-BE49-F238E27FC236}">
                <a16:creationId xmlns:a16="http://schemas.microsoft.com/office/drawing/2014/main" id="{CB2A96AC-22C6-570D-AC02-0DA116C77E22}"/>
              </a:ext>
            </a:extLst>
          </p:cNvPr>
          <p:cNvSpPr txBox="1">
            <a:spLocks/>
          </p:cNvSpPr>
          <p:nvPr/>
        </p:nvSpPr>
        <p:spPr>
          <a:xfrm>
            <a:off x="720207" y="1320063"/>
            <a:ext cx="10755037" cy="4802649"/>
          </a:xfrm>
          <a:prstGeom prst="rect">
            <a:avLst/>
          </a:prstGeom>
        </p:spPr>
        <p:txBody>
          <a:bodyPr vert="horz" lIns="91440" tIns="45720" rIns="91440" bIns="45720" rtlCol="0" anchor="ctr">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400" b="0" i="0" u="none" strike="noStrike" cap="none" spc="0" baseline="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1800" b="1" dirty="0">
                <a:solidFill>
                  <a:srgbClr val="5A8181"/>
                </a:solidFill>
              </a:rPr>
              <a:t>Blok 1: Kommunens tilbud</a:t>
            </a:r>
          </a:p>
          <a:p>
            <a:pPr marL="285750" indent="-285750" fontAlgn="base">
              <a:buClr>
                <a:srgbClr val="5A8181"/>
              </a:buClr>
              <a:buSzPct val="100000"/>
              <a:buFont typeface="Arial" panose="020B0604020202020204" pitchFamily="34" charset="0"/>
              <a:buChar char="•"/>
            </a:pPr>
            <a:r>
              <a:rPr lang="da-DK" sz="1800" dirty="0">
                <a:solidFill>
                  <a:schemeClr val="bg1"/>
                </a:solidFill>
              </a:rPr>
              <a:t>Henvisninger vises fordelt på ydernumre. Kommunen fortæller om tilbuddene. </a:t>
            </a:r>
            <a:r>
              <a:rPr lang="en-US" sz="1800" dirty="0">
                <a:solidFill>
                  <a:schemeClr val="bg1"/>
                </a:solidFill>
              </a:rPr>
              <a:t>​</a:t>
            </a:r>
          </a:p>
          <a:p>
            <a:pPr lvl="1" fontAlgn="base"/>
            <a:r>
              <a:rPr lang="da-DK" sz="1800" dirty="0"/>
              <a:t>Svar fra spørgeskemaundersøgelsen om vores oplevelse af tilbuddene</a:t>
            </a:r>
            <a:r>
              <a:rPr lang="en-US" sz="1800" dirty="0"/>
              <a:t>​</a:t>
            </a:r>
          </a:p>
          <a:p>
            <a:pPr lvl="1" fontAlgn="base"/>
            <a:r>
              <a:rPr lang="da-DK" sz="1800" dirty="0"/>
              <a:t>Fælles dialog: Er der noget, der skal ændres? Skal vi henvise flere til tilbuddene? </a:t>
            </a:r>
          </a:p>
          <a:p>
            <a:r>
              <a:rPr lang="da-DK" sz="1800" b="1" dirty="0">
                <a:solidFill>
                  <a:srgbClr val="5A8181"/>
                </a:solidFill>
              </a:rPr>
              <a:t>Blok 2: Kendskab til og information om tilbuddene</a:t>
            </a:r>
          </a:p>
          <a:p>
            <a:pPr marL="285750" indent="-285750">
              <a:buClr>
                <a:srgbClr val="5A8181"/>
              </a:buClr>
              <a:buSzPct val="100000"/>
              <a:buFont typeface="Arial" panose="020B0604020202020204" pitchFamily="34" charset="0"/>
              <a:buChar char="•"/>
            </a:pPr>
            <a:r>
              <a:rPr lang="da-DK" sz="1800" dirty="0">
                <a:solidFill>
                  <a:schemeClr val="bg1"/>
                </a:solidFill>
              </a:rPr>
              <a:t>Hvad ved I om tilbuddene, og hvor finder I information om tilbuddene?​</a:t>
            </a:r>
          </a:p>
          <a:p>
            <a:pPr lvl="1"/>
            <a:r>
              <a:rPr lang="da-DK" sz="1800" dirty="0"/>
              <a:t>Svar fra spørgeskemaundersøgelsen om vores viden om tilbuddene​</a:t>
            </a:r>
          </a:p>
          <a:p>
            <a:pPr lvl="1"/>
            <a:r>
              <a:rPr lang="da-DK" sz="1800" dirty="0"/>
              <a:t>Fælles dialog: Har vi ønsker til ændringer af, hvordan vi får viden om tilbuddene? </a:t>
            </a:r>
          </a:p>
          <a:p>
            <a:r>
              <a:rPr lang="da-DK" sz="1800" b="1" dirty="0">
                <a:solidFill>
                  <a:srgbClr val="5A8181"/>
                </a:solidFill>
              </a:rPr>
              <a:t>Blok 3: Henvisningsprocedurer</a:t>
            </a:r>
          </a:p>
          <a:p>
            <a:pPr marL="285750" indent="-285750">
              <a:buClr>
                <a:srgbClr val="5A8181"/>
              </a:buClr>
              <a:buSzPct val="100000"/>
              <a:buFont typeface="Arial" panose="020B0604020202020204" pitchFamily="34" charset="0"/>
              <a:buChar char="•"/>
            </a:pPr>
            <a:r>
              <a:rPr lang="da-DK" sz="1800" dirty="0">
                <a:solidFill>
                  <a:schemeClr val="bg1"/>
                </a:solidFill>
              </a:rPr>
              <a:t>Brug kommunehenvisningen i jeres praksissystem. Vejledninger er sendt forud for mødet.​</a:t>
            </a:r>
          </a:p>
          <a:p>
            <a:pPr lvl="1"/>
            <a:r>
              <a:rPr lang="da-DK" sz="1800" dirty="0"/>
              <a:t>Fælles dialog: Skal henvisningsprocedurerne ændres/justeres? </a:t>
            </a:r>
          </a:p>
        </p:txBody>
      </p:sp>
    </p:spTree>
    <p:extLst>
      <p:ext uri="{BB962C8B-B14F-4D97-AF65-F5344CB8AC3E}">
        <p14:creationId xmlns:p14="http://schemas.microsoft.com/office/powerpoint/2010/main" val="23761066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F325B4-9874-C9F7-DE41-24FC8DAC2D8A}"/>
              </a:ext>
            </a:extLst>
          </p:cNvPr>
          <p:cNvSpPr>
            <a:spLocks noGrp="1"/>
          </p:cNvSpPr>
          <p:nvPr>
            <p:ph type="title"/>
          </p:nvPr>
        </p:nvSpPr>
        <p:spPr/>
        <p:txBody>
          <a:bodyPr>
            <a:noAutofit/>
          </a:bodyPr>
          <a:lstStyle/>
          <a:p>
            <a:r>
              <a:rPr lang="da-DK" sz="3200" dirty="0"/>
              <a:t>Kommune</a:t>
            </a:r>
          </a:p>
        </p:txBody>
      </p:sp>
      <p:sp>
        <p:nvSpPr>
          <p:cNvPr id="4" name="Pladsholder til tekst 3">
            <a:extLst>
              <a:ext uri="{FF2B5EF4-FFF2-40B4-BE49-F238E27FC236}">
                <a16:creationId xmlns:a16="http://schemas.microsoft.com/office/drawing/2014/main" id="{520872ED-E93B-87F7-47DC-3729AA19A3C5}"/>
              </a:ext>
            </a:extLst>
          </p:cNvPr>
          <p:cNvSpPr>
            <a:spLocks noGrp="1"/>
          </p:cNvSpPr>
          <p:nvPr>
            <p:ph type="body" sz="quarter" idx="39"/>
          </p:nvPr>
        </p:nvSpPr>
        <p:spPr/>
        <p:txBody>
          <a:bodyPr/>
          <a:lstStyle/>
          <a:p>
            <a:r>
              <a:rPr lang="da-DK" dirty="0"/>
              <a:t>Præsentation af deltagere fra kommune</a:t>
            </a:r>
          </a:p>
        </p:txBody>
      </p:sp>
      <p:sp>
        <p:nvSpPr>
          <p:cNvPr id="5" name="Pladsholder til tekst 4">
            <a:extLst>
              <a:ext uri="{FF2B5EF4-FFF2-40B4-BE49-F238E27FC236}">
                <a16:creationId xmlns:a16="http://schemas.microsoft.com/office/drawing/2014/main" id="{F1B17A0A-65E8-A94A-0CF0-7BFD8A1B1C2C}"/>
              </a:ext>
            </a:extLst>
          </p:cNvPr>
          <p:cNvSpPr>
            <a:spLocks noGrp="1"/>
          </p:cNvSpPr>
          <p:nvPr>
            <p:ph type="body" sz="quarter" idx="40"/>
          </p:nvPr>
        </p:nvSpPr>
        <p:spPr/>
        <p:txBody>
          <a:bodyPr/>
          <a:lstStyle/>
          <a:p>
            <a:r>
              <a:rPr lang="da-DK" dirty="0"/>
              <a:t>Forebyggelse- og </a:t>
            </a:r>
            <a:r>
              <a:rPr lang="da-DK" dirty="0" err="1"/>
              <a:t>rehabiliteringstilbid</a:t>
            </a:r>
            <a:endParaRPr lang="da-DK" dirty="0"/>
          </a:p>
        </p:txBody>
      </p:sp>
      <p:pic>
        <p:nvPicPr>
          <p:cNvPr id="18" name="Graphic 1031" descr="Schoolhouse with solid fill">
            <a:extLst>
              <a:ext uri="{FF2B5EF4-FFF2-40B4-BE49-F238E27FC236}">
                <a16:creationId xmlns:a16="http://schemas.microsoft.com/office/drawing/2014/main" id="{D1335FE6-2E9B-7878-C080-58CF9E3EC61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150199" y="2537359"/>
            <a:ext cx="1341284" cy="1341284"/>
          </a:xfrm>
          <a:prstGeom prst="rect">
            <a:avLst/>
          </a:prstGeom>
        </p:spPr>
      </p:pic>
      <p:pic>
        <p:nvPicPr>
          <p:cNvPr id="19" name="Graphic 1031" descr="Schoolhouse with solid fill">
            <a:extLst>
              <a:ext uri="{FF2B5EF4-FFF2-40B4-BE49-F238E27FC236}">
                <a16:creationId xmlns:a16="http://schemas.microsoft.com/office/drawing/2014/main" id="{6E5AFFE9-9004-7CA3-AD24-74373097EFE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425358" y="2537359"/>
            <a:ext cx="1341284" cy="1341284"/>
          </a:xfrm>
          <a:prstGeom prst="rect">
            <a:avLst/>
          </a:prstGeom>
        </p:spPr>
      </p:pic>
      <p:pic>
        <p:nvPicPr>
          <p:cNvPr id="20" name="Graphic 1031" descr="Schoolhouse with solid fill">
            <a:extLst>
              <a:ext uri="{FF2B5EF4-FFF2-40B4-BE49-F238E27FC236}">
                <a16:creationId xmlns:a16="http://schemas.microsoft.com/office/drawing/2014/main" id="{F29474BD-79F9-A814-DB59-0F3CAEDEAE6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700517" y="2537359"/>
            <a:ext cx="1341284" cy="1341284"/>
          </a:xfrm>
          <a:prstGeom prst="rect">
            <a:avLst/>
          </a:prstGeom>
        </p:spPr>
      </p:pic>
      <p:sp>
        <p:nvSpPr>
          <p:cNvPr id="21" name="Text Placeholder 36">
            <a:extLst>
              <a:ext uri="{FF2B5EF4-FFF2-40B4-BE49-F238E27FC236}">
                <a16:creationId xmlns:a16="http://schemas.microsoft.com/office/drawing/2014/main" id="{EDC58231-4C47-6A15-44C9-602B41A09BFF}"/>
              </a:ext>
            </a:extLst>
          </p:cNvPr>
          <p:cNvSpPr txBox="1">
            <a:spLocks/>
          </p:cNvSpPr>
          <p:nvPr/>
        </p:nvSpPr>
        <p:spPr>
          <a:xfrm>
            <a:off x="1552374"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Titel</a:t>
            </a:r>
          </a:p>
        </p:txBody>
      </p:sp>
      <p:sp>
        <p:nvSpPr>
          <p:cNvPr id="22" name="Text Placeholder 36">
            <a:extLst>
              <a:ext uri="{FF2B5EF4-FFF2-40B4-BE49-F238E27FC236}">
                <a16:creationId xmlns:a16="http://schemas.microsoft.com/office/drawing/2014/main" id="{CA3ACC06-212C-6EDE-7E41-D4AAC5C51256}"/>
              </a:ext>
            </a:extLst>
          </p:cNvPr>
          <p:cNvSpPr txBox="1">
            <a:spLocks/>
          </p:cNvSpPr>
          <p:nvPr/>
        </p:nvSpPr>
        <p:spPr>
          <a:xfrm>
            <a:off x="4827533"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Titel</a:t>
            </a:r>
          </a:p>
        </p:txBody>
      </p:sp>
      <p:sp>
        <p:nvSpPr>
          <p:cNvPr id="23" name="Text Placeholder 36">
            <a:extLst>
              <a:ext uri="{FF2B5EF4-FFF2-40B4-BE49-F238E27FC236}">
                <a16:creationId xmlns:a16="http://schemas.microsoft.com/office/drawing/2014/main" id="{36C74C9C-1896-A730-D6FB-080B3A41CDD2}"/>
              </a:ext>
            </a:extLst>
          </p:cNvPr>
          <p:cNvSpPr txBox="1">
            <a:spLocks/>
          </p:cNvSpPr>
          <p:nvPr/>
        </p:nvSpPr>
        <p:spPr>
          <a:xfrm>
            <a:off x="8102692"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Titel</a:t>
            </a:r>
          </a:p>
        </p:txBody>
      </p:sp>
    </p:spTree>
    <p:extLst>
      <p:ext uri="{BB962C8B-B14F-4D97-AF65-F5344CB8AC3E}">
        <p14:creationId xmlns:p14="http://schemas.microsoft.com/office/powerpoint/2010/main" val="19924688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B916BA7-7BB3-178E-6A02-696D5BAE5258}"/>
              </a:ext>
            </a:extLst>
          </p:cNvPr>
          <p:cNvSpPr>
            <a:spLocks noGrp="1"/>
          </p:cNvSpPr>
          <p:nvPr>
            <p:ph type="body" sz="quarter" idx="39"/>
          </p:nvPr>
        </p:nvSpPr>
        <p:spPr/>
        <p:txBody>
          <a:bodyPr/>
          <a:lstStyle/>
          <a:p>
            <a:r>
              <a:rPr lang="da-DK" dirty="0"/>
              <a:t>Forebyggelse- og </a:t>
            </a:r>
            <a:r>
              <a:rPr lang="da-DK" dirty="0" err="1"/>
              <a:t>rehabiliteringstilbid</a:t>
            </a:r>
            <a:endParaRPr lang="da-DK" dirty="0"/>
          </a:p>
        </p:txBody>
      </p:sp>
      <p:sp>
        <p:nvSpPr>
          <p:cNvPr id="3" name="Titel 2">
            <a:extLst>
              <a:ext uri="{FF2B5EF4-FFF2-40B4-BE49-F238E27FC236}">
                <a16:creationId xmlns:a16="http://schemas.microsoft.com/office/drawing/2014/main" id="{06FFF4C4-61D5-07FC-909A-C6892B2EE9C5}"/>
              </a:ext>
            </a:extLst>
          </p:cNvPr>
          <p:cNvSpPr>
            <a:spLocks noGrp="1"/>
          </p:cNvSpPr>
          <p:nvPr>
            <p:ph type="title"/>
          </p:nvPr>
        </p:nvSpPr>
        <p:spPr/>
        <p:txBody>
          <a:bodyPr/>
          <a:lstStyle/>
          <a:p>
            <a:r>
              <a:rPr lang="da-DK" dirty="0"/>
              <a:t>Materialer</a:t>
            </a:r>
          </a:p>
        </p:txBody>
      </p:sp>
      <p:sp>
        <p:nvSpPr>
          <p:cNvPr id="4" name="Pladsholder til tekst 3">
            <a:extLst>
              <a:ext uri="{FF2B5EF4-FFF2-40B4-BE49-F238E27FC236}">
                <a16:creationId xmlns:a16="http://schemas.microsoft.com/office/drawing/2014/main" id="{32862872-19AA-B726-34EC-DC44EEBF444E}"/>
              </a:ext>
            </a:extLst>
          </p:cNvPr>
          <p:cNvSpPr>
            <a:spLocks noGrp="1"/>
          </p:cNvSpPr>
          <p:nvPr>
            <p:ph type="body" sz="quarter" idx="37"/>
          </p:nvPr>
        </p:nvSpPr>
        <p:spPr/>
        <p:txBody>
          <a:bodyPr/>
          <a:lstStyle/>
          <a:p>
            <a:r>
              <a:rPr lang="da-DK" dirty="0"/>
              <a:t>Inden mødet</a:t>
            </a:r>
          </a:p>
        </p:txBody>
      </p:sp>
      <p:sp>
        <p:nvSpPr>
          <p:cNvPr id="5" name="Pladsholder til tekst 4">
            <a:extLst>
              <a:ext uri="{FF2B5EF4-FFF2-40B4-BE49-F238E27FC236}">
                <a16:creationId xmlns:a16="http://schemas.microsoft.com/office/drawing/2014/main" id="{CC9548C5-384B-061B-1EA5-EAC1EF8D6B34}"/>
              </a:ext>
            </a:extLst>
          </p:cNvPr>
          <p:cNvSpPr>
            <a:spLocks noGrp="1"/>
          </p:cNvSpPr>
          <p:nvPr>
            <p:ph type="body" sz="quarter" idx="38"/>
          </p:nvPr>
        </p:nvSpPr>
        <p:spPr/>
        <p:txBody>
          <a:bodyPr/>
          <a:lstStyle/>
          <a:p>
            <a:pPr marL="285750" indent="-285750">
              <a:buFont typeface="Arial" panose="020B0604020202020204" pitchFamily="34" charset="0"/>
              <a:buChar char="•"/>
            </a:pPr>
            <a:r>
              <a:rPr lang="da-DK" dirty="0"/>
              <a:t>Besvaret et spørgeskema om emnet</a:t>
            </a:r>
          </a:p>
          <a:p>
            <a:pPr marL="285750" indent="-285750">
              <a:buFont typeface="Arial" panose="020B0604020202020204" pitchFamily="34" charset="0"/>
              <a:buChar char="•"/>
            </a:pPr>
            <a:r>
              <a:rPr lang="da-DK" dirty="0"/>
              <a:t>Hørt en podcast fra </a:t>
            </a:r>
            <a:r>
              <a:rPr lang="da-DK" dirty="0" err="1"/>
              <a:t>KiAP</a:t>
            </a:r>
            <a:endParaRPr lang="da-DK" dirty="0"/>
          </a:p>
        </p:txBody>
      </p:sp>
      <p:sp>
        <p:nvSpPr>
          <p:cNvPr id="6" name="Pladsholder til tekst 5">
            <a:extLst>
              <a:ext uri="{FF2B5EF4-FFF2-40B4-BE49-F238E27FC236}">
                <a16:creationId xmlns:a16="http://schemas.microsoft.com/office/drawing/2014/main" id="{C99DF606-C15F-B291-DB77-0CD55D5413BF}"/>
              </a:ext>
            </a:extLst>
          </p:cNvPr>
          <p:cNvSpPr>
            <a:spLocks noGrp="1"/>
          </p:cNvSpPr>
          <p:nvPr>
            <p:ph type="body" sz="quarter" idx="40"/>
          </p:nvPr>
        </p:nvSpPr>
        <p:spPr/>
        <p:txBody>
          <a:bodyPr/>
          <a:lstStyle/>
          <a:p>
            <a:r>
              <a:rPr lang="da-DK" dirty="0"/>
              <a:t>Under mødet </a:t>
            </a:r>
          </a:p>
        </p:txBody>
      </p:sp>
      <p:sp>
        <p:nvSpPr>
          <p:cNvPr id="7" name="Pladsholder til tekst 6">
            <a:extLst>
              <a:ext uri="{FF2B5EF4-FFF2-40B4-BE49-F238E27FC236}">
                <a16:creationId xmlns:a16="http://schemas.microsoft.com/office/drawing/2014/main" id="{6590D2BB-0ACB-91AE-5374-FEC629B5E4FB}"/>
              </a:ext>
            </a:extLst>
          </p:cNvPr>
          <p:cNvSpPr>
            <a:spLocks noGrp="1"/>
          </p:cNvSpPr>
          <p:nvPr>
            <p:ph type="body" sz="quarter" idx="41"/>
          </p:nvPr>
        </p:nvSpPr>
        <p:spPr/>
        <p:txBody>
          <a:bodyPr/>
          <a:lstStyle/>
          <a:p>
            <a:pPr marL="285750" indent="-285750">
              <a:buFont typeface="Arial" panose="020B0604020202020204" pitchFamily="34" charset="0"/>
              <a:buChar char="•"/>
            </a:pPr>
            <a:r>
              <a:rPr lang="da-DK" dirty="0"/>
              <a:t>Uddelingskopier: resultater fra spørgeskemaundersøgelse</a:t>
            </a:r>
          </a:p>
          <a:p>
            <a:pPr marL="285750" indent="-285750">
              <a:buFont typeface="Arial" panose="020B0604020202020204" pitchFamily="34" charset="0"/>
              <a:buChar char="•"/>
            </a:pPr>
            <a:r>
              <a:rPr lang="da-DK" dirty="0"/>
              <a:t>Plenum: eventuelle ændringer i samarbejdet? Hvordan vi følger op?</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r>
              <a:rPr lang="da-DK" i="1" dirty="0"/>
              <a:t>Husk at udpege en referent til mødet</a:t>
            </a:r>
          </a:p>
        </p:txBody>
      </p:sp>
    </p:spTree>
    <p:extLst>
      <p:ext uri="{BB962C8B-B14F-4D97-AF65-F5344CB8AC3E}">
        <p14:creationId xmlns:p14="http://schemas.microsoft.com/office/powerpoint/2010/main" val="19816449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F300DB4-D99E-98FB-A670-8604614A3685}"/>
              </a:ext>
            </a:extLst>
          </p:cNvPr>
          <p:cNvSpPr>
            <a:spLocks noGrp="1"/>
          </p:cNvSpPr>
          <p:nvPr>
            <p:ph type="body" sz="quarter" idx="29"/>
          </p:nvPr>
        </p:nvSpPr>
        <p:spPr>
          <a:xfrm>
            <a:off x="724664" y="2510076"/>
            <a:ext cx="10735496" cy="861774"/>
          </a:xfrm>
        </p:spPr>
        <p:txBody>
          <a:bodyPr/>
          <a:lstStyle/>
          <a:p>
            <a:r>
              <a:rPr lang="da-DK" dirty="0"/>
              <a:t>Blok 1: Kommunes tilbud</a:t>
            </a:r>
          </a:p>
        </p:txBody>
      </p:sp>
      <p:sp>
        <p:nvSpPr>
          <p:cNvPr id="3" name="Pladsholder til tekst 2">
            <a:extLst>
              <a:ext uri="{FF2B5EF4-FFF2-40B4-BE49-F238E27FC236}">
                <a16:creationId xmlns:a16="http://schemas.microsoft.com/office/drawing/2014/main" id="{BC3CA35F-8FDC-DDA1-0F11-7AAF483787CB}"/>
              </a:ext>
            </a:extLst>
          </p:cNvPr>
          <p:cNvSpPr>
            <a:spLocks noGrp="1"/>
          </p:cNvSpPr>
          <p:nvPr>
            <p:ph type="body" sz="quarter" idx="30"/>
          </p:nvPr>
        </p:nvSpPr>
        <p:spPr/>
        <p:txBody>
          <a:bodyPr/>
          <a:lstStyle/>
          <a:p>
            <a:r>
              <a:rPr lang="da-DK" dirty="0"/>
              <a:t>Samlet tid: 60 minutter</a:t>
            </a:r>
          </a:p>
        </p:txBody>
      </p:sp>
    </p:spTree>
    <p:extLst>
      <p:ext uri="{BB962C8B-B14F-4D97-AF65-F5344CB8AC3E}">
        <p14:creationId xmlns:p14="http://schemas.microsoft.com/office/powerpoint/2010/main" val="26164009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B6286-A7CE-F19C-05EE-B8B9D70451B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365DC7-0A49-0B21-C6B2-B60014D3377B}"/>
              </a:ext>
            </a:extLst>
          </p:cNvPr>
          <p:cNvSpPr>
            <a:spLocks noGrp="1"/>
          </p:cNvSpPr>
          <p:nvPr>
            <p:ph type="pic" idx="22"/>
          </p:nvPr>
        </p:nvSpPr>
        <p:spPr>
          <a:xfrm>
            <a:off x="5718175" y="728663"/>
            <a:ext cx="5742782" cy="5400675"/>
          </a:xfrm>
        </p:spPr>
        <p:txBody>
          <a:bodyPr/>
          <a:lstStyle/>
          <a:p>
            <a:endParaRPr lang="da-DK" noProof="0" dirty="0"/>
          </a:p>
        </p:txBody>
      </p:sp>
      <p:sp>
        <p:nvSpPr>
          <p:cNvPr id="3" name="Text Placeholder 2">
            <a:extLst>
              <a:ext uri="{FF2B5EF4-FFF2-40B4-BE49-F238E27FC236}">
                <a16:creationId xmlns:a16="http://schemas.microsoft.com/office/drawing/2014/main" id="{7237F50B-00CC-3E03-5068-CA4B4907E245}"/>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dirty="0"/>
          </a:p>
        </p:txBody>
      </p:sp>
      <p:sp>
        <p:nvSpPr>
          <p:cNvPr id="4" name="Text Placeholder 3">
            <a:extLst>
              <a:ext uri="{FF2B5EF4-FFF2-40B4-BE49-F238E27FC236}">
                <a16:creationId xmlns:a16="http://schemas.microsoft.com/office/drawing/2014/main" id="{BC50E86B-AFEA-DAD8-CEDC-0AE59592C9ED}"/>
              </a:ext>
            </a:extLst>
          </p:cNvPr>
          <p:cNvSpPr>
            <a:spLocks noGrp="1"/>
          </p:cNvSpPr>
          <p:nvPr>
            <p:ph type="body" sz="quarter" idx="4294967295"/>
          </p:nvPr>
        </p:nvSpPr>
        <p:spPr>
          <a:xfrm>
            <a:off x="714375" y="735288"/>
            <a:ext cx="4391905" cy="351674"/>
          </a:xfrm>
        </p:spPr>
        <p:txBody>
          <a:bodyPr>
            <a:normAutofit fontScale="55000" lnSpcReduction="20000"/>
          </a:bodyPr>
          <a:lstStyle/>
          <a:p>
            <a:r>
              <a:rPr lang="da-DK" noProof="0" dirty="0"/>
              <a:t>Demo Kommunes tilbud</a:t>
            </a:r>
          </a:p>
        </p:txBody>
      </p:sp>
      <p:sp>
        <p:nvSpPr>
          <p:cNvPr id="5" name="Title 4">
            <a:extLst>
              <a:ext uri="{FF2B5EF4-FFF2-40B4-BE49-F238E27FC236}">
                <a16:creationId xmlns:a16="http://schemas.microsoft.com/office/drawing/2014/main" id="{60C901BA-F65F-84D3-0A18-01D570C9B3F5}"/>
              </a:ext>
            </a:extLst>
          </p:cNvPr>
          <p:cNvSpPr>
            <a:spLocks noGrp="1"/>
          </p:cNvSpPr>
          <p:nvPr>
            <p:ph type="title"/>
          </p:nvPr>
        </p:nvSpPr>
        <p:spPr>
          <a:xfrm>
            <a:off x="720209" y="1235566"/>
            <a:ext cx="4386780" cy="584775"/>
          </a:xfrm>
        </p:spPr>
        <p:txBody>
          <a:bodyPr>
            <a:normAutofit fontScale="90000"/>
          </a:bodyPr>
          <a:lstStyle/>
          <a:p>
            <a:r>
              <a:rPr lang="da-DK" noProof="0" dirty="0"/>
              <a:t>Forløb</a:t>
            </a:r>
          </a:p>
        </p:txBody>
      </p:sp>
      <p:sp>
        <p:nvSpPr>
          <p:cNvPr id="6" name="Text Placeholder 5">
            <a:extLst>
              <a:ext uri="{FF2B5EF4-FFF2-40B4-BE49-F238E27FC236}">
                <a16:creationId xmlns:a16="http://schemas.microsoft.com/office/drawing/2014/main" id="{5FC85BCB-FF38-6C93-D468-675AD2506D1D}"/>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dirty="0"/>
          </a:p>
        </p:txBody>
      </p:sp>
      <p:sp>
        <p:nvSpPr>
          <p:cNvPr id="7" name="Text Placeholder 6">
            <a:extLst>
              <a:ext uri="{FF2B5EF4-FFF2-40B4-BE49-F238E27FC236}">
                <a16:creationId xmlns:a16="http://schemas.microsoft.com/office/drawing/2014/main" id="{CD79920B-AA40-6EC5-0B77-D3AC3777A1A9}"/>
              </a:ext>
            </a:extLst>
          </p:cNvPr>
          <p:cNvSpPr>
            <a:spLocks noGrp="1"/>
          </p:cNvSpPr>
          <p:nvPr>
            <p:ph type="body" sz="quarter" idx="4294967295"/>
          </p:nvPr>
        </p:nvSpPr>
        <p:spPr>
          <a:xfrm>
            <a:off x="720208" y="2912506"/>
            <a:ext cx="4385987" cy="2231340"/>
          </a:xfrm>
        </p:spPr>
        <p:txBody>
          <a:bodyPr/>
          <a:lstStyle/>
          <a:p>
            <a:pPr marL="0" indent="0">
              <a:buNone/>
            </a:pPr>
            <a:endParaRPr lang="da-DK" noProof="0" dirty="0"/>
          </a:p>
        </p:txBody>
      </p:sp>
      <p:sp>
        <p:nvSpPr>
          <p:cNvPr id="24" name="Line">
            <a:extLst>
              <a:ext uri="{FF2B5EF4-FFF2-40B4-BE49-F238E27FC236}">
                <a16:creationId xmlns:a16="http://schemas.microsoft.com/office/drawing/2014/main" id="{0BD87DDF-8421-F7F9-835D-85EBE81DBD22}"/>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dirty="0"/>
          </a:p>
        </p:txBody>
      </p:sp>
      <p:sp>
        <p:nvSpPr>
          <p:cNvPr id="25" name="Circle">
            <a:extLst>
              <a:ext uri="{FF2B5EF4-FFF2-40B4-BE49-F238E27FC236}">
                <a16:creationId xmlns:a16="http://schemas.microsoft.com/office/drawing/2014/main" id="{AF691D4F-BEDA-D0E9-7319-8080AD729AAB}"/>
              </a:ext>
            </a:extLst>
          </p:cNvPr>
          <p:cNvSpPr txBox="1">
            <a:spLocks/>
          </p:cNvSpPr>
          <p:nvPr/>
        </p:nvSpPr>
        <p:spPr>
          <a:xfrm>
            <a:off x="7089908" y="4955675"/>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6" name="Circle">
            <a:extLst>
              <a:ext uri="{FF2B5EF4-FFF2-40B4-BE49-F238E27FC236}">
                <a16:creationId xmlns:a16="http://schemas.microsoft.com/office/drawing/2014/main" id="{89A4E735-407F-6AEF-7F9E-39277F482406}"/>
              </a:ext>
            </a:extLst>
          </p:cNvPr>
          <p:cNvSpPr txBox="1">
            <a:spLocks/>
          </p:cNvSpPr>
          <p:nvPr/>
        </p:nvSpPr>
        <p:spPr>
          <a:xfrm>
            <a:off x="7089908" y="4064032"/>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7" name="Circle">
            <a:extLst>
              <a:ext uri="{FF2B5EF4-FFF2-40B4-BE49-F238E27FC236}">
                <a16:creationId xmlns:a16="http://schemas.microsoft.com/office/drawing/2014/main" id="{AFA9588F-0E7B-D9F4-DDCA-9A80DDFE6763}"/>
              </a:ext>
            </a:extLst>
          </p:cNvPr>
          <p:cNvSpPr txBox="1">
            <a:spLocks/>
          </p:cNvSpPr>
          <p:nvPr/>
        </p:nvSpPr>
        <p:spPr>
          <a:xfrm>
            <a:off x="7089908" y="3172388"/>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8" name="Circle">
            <a:extLst>
              <a:ext uri="{FF2B5EF4-FFF2-40B4-BE49-F238E27FC236}">
                <a16:creationId xmlns:a16="http://schemas.microsoft.com/office/drawing/2014/main" id="{19F5CE6F-C7D0-0852-1B0F-389E779CB072}"/>
              </a:ext>
            </a:extLst>
          </p:cNvPr>
          <p:cNvSpPr txBox="1">
            <a:spLocks/>
          </p:cNvSpPr>
          <p:nvPr/>
        </p:nvSpPr>
        <p:spPr>
          <a:xfrm>
            <a:off x="7089908" y="228074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9" name="Text Placeholder 14">
            <a:extLst>
              <a:ext uri="{FF2B5EF4-FFF2-40B4-BE49-F238E27FC236}">
                <a16:creationId xmlns:a16="http://schemas.microsoft.com/office/drawing/2014/main" id="{B51D784C-232B-BE0B-7D48-1B200AD523D2}"/>
              </a:ext>
            </a:extLst>
          </p:cNvPr>
          <p:cNvSpPr txBox="1">
            <a:spLocks/>
          </p:cNvSpPr>
          <p:nvPr/>
        </p:nvSpPr>
        <p:spPr>
          <a:xfrm>
            <a:off x="7534935" y="1286856"/>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Kommune fortæller om de lokale tilbud (25 min.)</a:t>
            </a:r>
          </a:p>
        </p:txBody>
      </p:sp>
      <p:sp>
        <p:nvSpPr>
          <p:cNvPr id="30" name="Text Placeholder 14">
            <a:extLst>
              <a:ext uri="{FF2B5EF4-FFF2-40B4-BE49-F238E27FC236}">
                <a16:creationId xmlns:a16="http://schemas.microsoft.com/office/drawing/2014/main" id="{D61C9711-62E3-E823-E759-91A624F3D88E}"/>
              </a:ext>
            </a:extLst>
          </p:cNvPr>
          <p:cNvSpPr txBox="1">
            <a:spLocks/>
          </p:cNvSpPr>
          <p:nvPr/>
        </p:nvSpPr>
        <p:spPr>
          <a:xfrm>
            <a:off x="5973484" y="125586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1</a:t>
            </a:r>
          </a:p>
        </p:txBody>
      </p:sp>
      <p:sp>
        <p:nvSpPr>
          <p:cNvPr id="31" name="Text Placeholder 14">
            <a:extLst>
              <a:ext uri="{FF2B5EF4-FFF2-40B4-BE49-F238E27FC236}">
                <a16:creationId xmlns:a16="http://schemas.microsoft.com/office/drawing/2014/main" id="{59420E6F-CF1D-FCE3-62C8-D3E27F6D4E23}"/>
              </a:ext>
            </a:extLst>
          </p:cNvPr>
          <p:cNvSpPr txBox="1">
            <a:spLocks/>
          </p:cNvSpPr>
          <p:nvPr/>
        </p:nvSpPr>
        <p:spPr>
          <a:xfrm>
            <a:off x="5973484" y="2145575"/>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2</a:t>
            </a:r>
          </a:p>
        </p:txBody>
      </p:sp>
      <p:sp>
        <p:nvSpPr>
          <p:cNvPr id="32" name="Text Placeholder 14">
            <a:extLst>
              <a:ext uri="{FF2B5EF4-FFF2-40B4-BE49-F238E27FC236}">
                <a16:creationId xmlns:a16="http://schemas.microsoft.com/office/drawing/2014/main" id="{7453C0F4-FF10-A82F-A14C-1018CE79D89C}"/>
              </a:ext>
            </a:extLst>
          </p:cNvPr>
          <p:cNvSpPr txBox="1">
            <a:spLocks/>
          </p:cNvSpPr>
          <p:nvPr/>
        </p:nvSpPr>
        <p:spPr>
          <a:xfrm>
            <a:off x="5973484" y="303529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3</a:t>
            </a:r>
          </a:p>
        </p:txBody>
      </p:sp>
      <p:sp>
        <p:nvSpPr>
          <p:cNvPr id="33" name="Text Placeholder 14">
            <a:extLst>
              <a:ext uri="{FF2B5EF4-FFF2-40B4-BE49-F238E27FC236}">
                <a16:creationId xmlns:a16="http://schemas.microsoft.com/office/drawing/2014/main" id="{FB0AF79C-F26D-6394-2013-6F8F14D678A9}"/>
              </a:ext>
            </a:extLst>
          </p:cNvPr>
          <p:cNvSpPr txBox="1">
            <a:spLocks/>
          </p:cNvSpPr>
          <p:nvPr/>
        </p:nvSpPr>
        <p:spPr>
          <a:xfrm>
            <a:off x="5973484" y="3925005"/>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4</a:t>
            </a:r>
          </a:p>
        </p:txBody>
      </p:sp>
      <p:sp>
        <p:nvSpPr>
          <p:cNvPr id="34" name="Text Placeholder 14">
            <a:extLst>
              <a:ext uri="{FF2B5EF4-FFF2-40B4-BE49-F238E27FC236}">
                <a16:creationId xmlns:a16="http://schemas.microsoft.com/office/drawing/2014/main" id="{85431FBC-ED6D-1B66-1E0E-EDBDBA5474B9}"/>
              </a:ext>
            </a:extLst>
          </p:cNvPr>
          <p:cNvSpPr txBox="1">
            <a:spLocks/>
          </p:cNvSpPr>
          <p:nvPr/>
        </p:nvSpPr>
        <p:spPr>
          <a:xfrm>
            <a:off x="5973484" y="481472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5</a:t>
            </a:r>
          </a:p>
        </p:txBody>
      </p:sp>
      <p:sp>
        <p:nvSpPr>
          <p:cNvPr id="35" name="Text Placeholder 14">
            <a:extLst>
              <a:ext uri="{FF2B5EF4-FFF2-40B4-BE49-F238E27FC236}">
                <a16:creationId xmlns:a16="http://schemas.microsoft.com/office/drawing/2014/main" id="{8CBD3D65-FED4-B819-4E53-A0E89D0710C6}"/>
              </a:ext>
            </a:extLst>
          </p:cNvPr>
          <p:cNvSpPr txBox="1">
            <a:spLocks/>
          </p:cNvSpPr>
          <p:nvPr/>
        </p:nvSpPr>
        <p:spPr>
          <a:xfrm>
            <a:off x="7534935" y="2176571"/>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Visning af ydelses data (5 min.)</a:t>
            </a:r>
            <a:endParaRPr lang="da-DK" sz="1600" noProof="0" dirty="0">
              <a:solidFill>
                <a:srgbClr val="FF0000"/>
              </a:solidFill>
            </a:endParaRPr>
          </a:p>
        </p:txBody>
      </p:sp>
      <p:sp>
        <p:nvSpPr>
          <p:cNvPr id="36" name="Text Placeholder 14">
            <a:extLst>
              <a:ext uri="{FF2B5EF4-FFF2-40B4-BE49-F238E27FC236}">
                <a16:creationId xmlns:a16="http://schemas.microsoft.com/office/drawing/2014/main" id="{EC42AB2B-2913-BB2C-54FB-52B8C3D677E3}"/>
              </a:ext>
            </a:extLst>
          </p:cNvPr>
          <p:cNvSpPr txBox="1">
            <a:spLocks/>
          </p:cNvSpPr>
          <p:nvPr/>
        </p:nvSpPr>
        <p:spPr>
          <a:xfrm>
            <a:off x="7534935" y="3066286"/>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Samtale med sidemand (10 min.)</a:t>
            </a:r>
          </a:p>
        </p:txBody>
      </p:sp>
      <p:sp>
        <p:nvSpPr>
          <p:cNvPr id="37" name="Text Placeholder 14">
            <a:extLst>
              <a:ext uri="{FF2B5EF4-FFF2-40B4-BE49-F238E27FC236}">
                <a16:creationId xmlns:a16="http://schemas.microsoft.com/office/drawing/2014/main" id="{43C1CE0C-7B2B-6980-1E02-B609FA1F8F7C}"/>
              </a:ext>
            </a:extLst>
          </p:cNvPr>
          <p:cNvSpPr txBox="1">
            <a:spLocks/>
          </p:cNvSpPr>
          <p:nvPr/>
        </p:nvSpPr>
        <p:spPr>
          <a:xfrm>
            <a:off x="7534935" y="3956001"/>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Visning af besvarelse af spørgeskema (5 min.)</a:t>
            </a:r>
          </a:p>
        </p:txBody>
      </p:sp>
      <p:sp>
        <p:nvSpPr>
          <p:cNvPr id="38" name="Text Placeholder 14">
            <a:extLst>
              <a:ext uri="{FF2B5EF4-FFF2-40B4-BE49-F238E27FC236}">
                <a16:creationId xmlns:a16="http://schemas.microsoft.com/office/drawing/2014/main" id="{C8789AF3-56E3-2468-BE7D-E8831231D45D}"/>
              </a:ext>
            </a:extLst>
          </p:cNvPr>
          <p:cNvSpPr txBox="1">
            <a:spLocks/>
          </p:cNvSpPr>
          <p:nvPr/>
        </p:nvSpPr>
        <p:spPr>
          <a:xfrm>
            <a:off x="7534935" y="4845716"/>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dirty="0"/>
              <a:t>Dialog i plenum (15 min.)</a:t>
            </a:r>
          </a:p>
        </p:txBody>
      </p:sp>
      <p:sp>
        <p:nvSpPr>
          <p:cNvPr id="39" name="Circle">
            <a:extLst>
              <a:ext uri="{FF2B5EF4-FFF2-40B4-BE49-F238E27FC236}">
                <a16:creationId xmlns:a16="http://schemas.microsoft.com/office/drawing/2014/main" id="{121D367E-A580-1492-9923-14F40A8F7C37}"/>
              </a:ext>
            </a:extLst>
          </p:cNvPr>
          <p:cNvSpPr txBox="1">
            <a:spLocks/>
          </p:cNvSpPr>
          <p:nvPr/>
        </p:nvSpPr>
        <p:spPr>
          <a:xfrm>
            <a:off x="7089908" y="1390227"/>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Tree>
    <p:extLst>
      <p:ext uri="{BB962C8B-B14F-4D97-AF65-F5344CB8AC3E}">
        <p14:creationId xmlns:p14="http://schemas.microsoft.com/office/powerpoint/2010/main" val="10020396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a3f1a6c86ad1e12aa1dd46818ba18468">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6f7ce5d4965a9da0d00b3d21977ac7e9"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064FD9-2B7C-4760-8A3D-ADFD92839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795C06-8343-4B35-ACE2-038373315665}">
  <ds:schemaRefs>
    <ds:schemaRef ds:uri="658e924a-6452-4f30-ad3a-cb624d28adc8"/>
    <ds:schemaRef ds:uri="http://schemas.microsoft.com/office/infopath/2007/PartnerControls"/>
    <ds:schemaRef ds:uri="http://www.w3.org/XML/1998/namespace"/>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dc93761f-51ef-4530-9f5e-6cc801282091"/>
    <ds:schemaRef ds:uri="http://purl.org/dc/terms/"/>
  </ds:schemaRefs>
</ds:datastoreItem>
</file>

<file path=customXml/itemProps3.xml><?xml version="1.0" encoding="utf-8"?>
<ds:datastoreItem xmlns:ds="http://schemas.openxmlformats.org/officeDocument/2006/customXml" ds:itemID="{185BB2EB-BF2F-4B0D-B7B5-2DA864EEBB52}">
  <ds:schemaRefs>
    <ds:schemaRef ds:uri="http://schemas.microsoft.com/sharepoint/v3/contenttype/forms"/>
  </ds:schemaRefs>
</ds:datastoreItem>
</file>

<file path=docMetadata/LabelInfo.xml><?xml version="1.0" encoding="utf-8"?>
<clbl:labelList xmlns:clbl="http://schemas.microsoft.com/office/2020/mipLabelMetadata">
  <clbl:label id="{3404a6b3-1831-48f2-9073-aef655f4d9e1}" enabled="0" method="" siteId="{3404a6b3-1831-48f2-9073-aef655f4d9e1}" removed="1"/>
</clbl:labelList>
</file>

<file path=docProps/app.xml><?xml version="1.0" encoding="utf-8"?>
<Properties xmlns="http://schemas.openxmlformats.org/officeDocument/2006/extended-properties" xmlns:vt="http://schemas.openxmlformats.org/officeDocument/2006/docPropsVTypes">
  <Template>KiAP_PowerPoint_template</Template>
  <TotalTime>0</TotalTime>
  <Words>3510</Words>
  <Application>Microsoft Office PowerPoint</Application>
  <PresentationFormat>Widescreen</PresentationFormat>
  <Paragraphs>385</Paragraphs>
  <Slides>43</Slides>
  <Notes>37</Notes>
  <HiddenSlides>0</HiddenSlides>
  <MMClips>1</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KiAP 2025</vt:lpstr>
      <vt:lpstr>PowerPoint Presentation</vt:lpstr>
      <vt:lpstr>Formål</vt:lpstr>
      <vt:lpstr>Introduktionsvideo (3 min.)</vt:lpstr>
      <vt:lpstr>Program</vt:lpstr>
      <vt:lpstr>Mødets hovedemner fordelt på tre blokke</vt:lpstr>
      <vt:lpstr>Kommune</vt:lpstr>
      <vt:lpstr>Materialer</vt:lpstr>
      <vt:lpstr>PowerPoint Presentation</vt:lpstr>
      <vt:lpstr>Forløb</vt:lpstr>
      <vt:lpstr>Forløbsprogrammer </vt:lpstr>
      <vt:lpstr>Introduktion til dagens emne</vt:lpstr>
      <vt:lpstr>Information om kommunens tilbud og kommunikation med praksis</vt:lpstr>
      <vt:lpstr>Opgørelse over klyngens henvisninger</vt:lpstr>
      <vt:lpstr>Antal henvisninger fordelt på tilbuddene (absolutte tal)</vt:lpstr>
      <vt:lpstr>Henvisninger fordelt på tilbuddene (procent)</vt:lpstr>
      <vt:lpstr>Antal henvisninger pr. 1000 tilknyttede patienter for klyngens praksis</vt:lpstr>
      <vt:lpstr>Opsummering af spørgeskemaundersøgelse</vt:lpstr>
      <vt:lpstr>Sidemandssamtale</vt:lpstr>
      <vt:lpstr>Klyngens oplevelse af kommunens tilbud</vt:lpstr>
      <vt:lpstr>Hvad er din umiddelbare oplevelse af kommunens tilbud?</vt:lpstr>
      <vt:lpstr>Hvad er din umiddelbare oplevelse af kommunens tilbud?</vt:lpstr>
      <vt:lpstr>Hvad er din umiddelbare oplevelse af kommunens tilbud?</vt:lpstr>
      <vt:lpstr>Fælles dialog: Er der noget der skal ændres?</vt:lpstr>
      <vt:lpstr>PowerPoint Presentation</vt:lpstr>
      <vt:lpstr>PowerPoint Presentation</vt:lpstr>
      <vt:lpstr>Forløb</vt:lpstr>
      <vt:lpstr>I hvilken grad kender du til indholdet i kommunens forskellige forebyggelses- og rehabiliteringstilbud</vt:lpstr>
      <vt:lpstr>Hvor får du oplysninger om kommunens tilbud (procent)?</vt:lpstr>
      <vt:lpstr>Fælles dialog: Er der noget der skal ændres?</vt:lpstr>
      <vt:lpstr>PowerPoint Presentation</vt:lpstr>
      <vt:lpstr>Forløb</vt:lpstr>
      <vt:lpstr>Hvordan henviser du til kommunens tilbud</vt:lpstr>
      <vt:lpstr>Den dynamiske henvisning </vt:lpstr>
      <vt:lpstr>Oplæg ved kommunen Henvisningsprocedurer</vt:lpstr>
      <vt:lpstr>Henvisningsprocedurer </vt:lpstr>
      <vt:lpstr>Er der noget, der afholder dig fra at henvise patienter?</vt:lpstr>
      <vt:lpstr>Hvad skulle der til for at du ville henvise flere?</vt:lpstr>
      <vt:lpstr>Hvad skulle der til for at du ville henvise flere?</vt:lpstr>
      <vt:lpstr>Mangler der tilbud til nogle patienter?</vt:lpstr>
      <vt:lpstr>Mangler der tilbud til nogle patienter?</vt:lpstr>
      <vt:lpstr>PowerPoint Presentation</vt:lpstr>
      <vt:lpstr>Opsamling og opfølgning</vt:lpstr>
      <vt:lpstr>Tak for i dag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Clara Porsdal</cp:lastModifiedBy>
  <cp:revision>2</cp:revision>
  <dcterms:created xsi:type="dcterms:W3CDTF">2025-07-29T08:56:30Z</dcterms:created>
  <dcterms:modified xsi:type="dcterms:W3CDTF">2025-12-19T13:33:29Z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