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7"/>
  </p:notesMasterIdLst>
  <p:sldIdLst>
    <p:sldId id="606" r:id="rId5"/>
    <p:sldId id="710" r:id="rId6"/>
    <p:sldId id="711" r:id="rId7"/>
    <p:sldId id="712" r:id="rId8"/>
    <p:sldId id="713" r:id="rId9"/>
    <p:sldId id="714" r:id="rId10"/>
    <p:sldId id="716" r:id="rId11"/>
    <p:sldId id="717" r:id="rId12"/>
    <p:sldId id="718" r:id="rId13"/>
    <p:sldId id="719" r:id="rId14"/>
    <p:sldId id="720" r:id="rId15"/>
    <p:sldId id="721" r:id="rId16"/>
    <p:sldId id="756" r:id="rId17"/>
    <p:sldId id="726" r:id="rId18"/>
    <p:sldId id="737" r:id="rId19"/>
    <p:sldId id="739" r:id="rId20"/>
    <p:sldId id="757" r:id="rId21"/>
    <p:sldId id="758" r:id="rId22"/>
    <p:sldId id="759" r:id="rId23"/>
    <p:sldId id="760" r:id="rId24"/>
    <p:sldId id="761" r:id="rId25"/>
    <p:sldId id="762" r:id="rId26"/>
    <p:sldId id="763" r:id="rId27"/>
    <p:sldId id="724" r:id="rId28"/>
    <p:sldId id="722" r:id="rId29"/>
    <p:sldId id="764" r:id="rId30"/>
    <p:sldId id="746" r:id="rId31"/>
    <p:sldId id="747" r:id="rId32"/>
    <p:sldId id="749" r:id="rId33"/>
    <p:sldId id="750" r:id="rId34"/>
    <p:sldId id="723" r:id="rId35"/>
    <p:sldId id="754" r:id="rId36"/>
    <p:sldId id="755" r:id="rId37"/>
    <p:sldId id="753" r:id="rId38"/>
    <p:sldId id="707" r:id="rId39"/>
    <p:sldId id="611" r:id="rId40"/>
    <p:sldId id="701" r:id="rId41"/>
    <p:sldId id="696" r:id="rId42"/>
    <p:sldId id="703" r:id="rId43"/>
    <p:sldId id="704" r:id="rId44"/>
    <p:sldId id="705" r:id="rId45"/>
    <p:sldId id="698" r:id="rId46"/>
    <p:sldId id="626" r:id="rId47"/>
    <p:sldId id="699" r:id="rId48"/>
    <p:sldId id="709" r:id="rId49"/>
    <p:sldId id="654" r:id="rId50"/>
    <p:sldId id="665" r:id="rId51"/>
    <p:sldId id="692" r:id="rId52"/>
    <p:sldId id="678" r:id="rId53"/>
    <p:sldId id="708" r:id="rId54"/>
    <p:sldId id="691" r:id="rId55"/>
    <p:sldId id="697" r:id="rId56"/>
    <p:sldId id="694" r:id="rId57"/>
    <p:sldId id="687" r:id="rId58"/>
    <p:sldId id="663" r:id="rId59"/>
    <p:sldId id="684" r:id="rId60"/>
    <p:sldId id="685" r:id="rId61"/>
    <p:sldId id="706" r:id="rId62"/>
    <p:sldId id="671" r:id="rId63"/>
    <p:sldId id="677" r:id="rId64"/>
    <p:sldId id="675" r:id="rId65"/>
    <p:sldId id="672" r:id="rId66"/>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606"/>
            <p14:sldId id="710"/>
            <p14:sldId id="711"/>
            <p14:sldId id="712"/>
            <p14:sldId id="713"/>
            <p14:sldId id="714"/>
            <p14:sldId id="716"/>
            <p14:sldId id="717"/>
            <p14:sldId id="718"/>
            <p14:sldId id="719"/>
            <p14:sldId id="720"/>
            <p14:sldId id="721"/>
            <p14:sldId id="756"/>
            <p14:sldId id="726"/>
            <p14:sldId id="737"/>
            <p14:sldId id="739"/>
            <p14:sldId id="757"/>
            <p14:sldId id="758"/>
            <p14:sldId id="759"/>
            <p14:sldId id="760"/>
            <p14:sldId id="761"/>
            <p14:sldId id="762"/>
            <p14:sldId id="763"/>
            <p14:sldId id="724"/>
            <p14:sldId id="722"/>
            <p14:sldId id="764"/>
            <p14:sldId id="746"/>
            <p14:sldId id="747"/>
            <p14:sldId id="749"/>
            <p14:sldId id="750"/>
            <p14:sldId id="723"/>
            <p14:sldId id="754"/>
            <p14:sldId id="755"/>
            <p14:sldId id="753"/>
          </p14:sldIdLst>
        </p14:section>
        <p14:section name="Klyngepakke" id="{DE907C94-9A59-467E-94DE-0BE6D0CC57E7}">
          <p14:sldIdLst>
            <p14:sldId id="707"/>
            <p14:sldId id="611"/>
            <p14:sldId id="701"/>
            <p14:sldId id="696"/>
            <p14:sldId id="703"/>
            <p14:sldId id="704"/>
            <p14:sldId id="705"/>
            <p14:sldId id="698"/>
            <p14:sldId id="626"/>
            <p14:sldId id="699"/>
            <p14:sldId id="709"/>
            <p14:sldId id="654"/>
            <p14:sldId id="665"/>
            <p14:sldId id="692"/>
            <p14:sldId id="678"/>
          </p14:sldIdLst>
        </p14:section>
        <p14:section name="Opfølgningspakke" id="{67E0B934-88A1-43EE-9F8E-2DE2287E20C7}">
          <p14:sldIdLst>
            <p14:sldId id="708"/>
            <p14:sldId id="691"/>
            <p14:sldId id="697"/>
          </p14:sldIdLst>
        </p14:section>
        <p14:section name="Skabeloner diverse" id="{08F82F18-1A54-4349-9863-3C2A23BEEBA1}">
          <p14:sldIdLst>
            <p14:sldId id="694"/>
            <p14:sldId id="687"/>
            <p14:sldId id="663"/>
            <p14:sldId id="684"/>
            <p14:sldId id="685"/>
            <p14:sldId id="706"/>
          </p14:sldIdLst>
        </p14:section>
        <p14:section name="Guide og elementer til copy-paste" id="{ECE2ACE0-B26C-2A43-83AB-36DA88E3BACE}">
          <p14:sldIdLst>
            <p14:sldId id="671"/>
            <p14:sldId id="677"/>
            <p14:sldId id="675"/>
            <p14:sldId id="67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7"/>
    <a:srgbClr val="5A8181"/>
    <a:srgbClr val="246260"/>
    <a:srgbClr val="FFFFFF"/>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2545F-49D7-4281-A46C-490216B03A4A}" v="4" dt="2026-03-27T07:56:03.011"/>
    <p1510:client id="{F37D2158-254E-D040-B6E7-BC53B904D3BE}" v="48" dt="2026-03-27T09:51:36.24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30" autoAdjust="0"/>
    <p:restoredTop sz="88994" autoAdjust="0"/>
  </p:normalViewPr>
  <p:slideViewPr>
    <p:cSldViewPr snapToGrid="0" showGuides="1">
      <p:cViewPr varScale="1">
        <p:scale>
          <a:sx n="46" d="100"/>
          <a:sy n="46" d="100"/>
        </p:scale>
        <p:origin x="200" y="14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21A6-40DE-AA80-0C61FC417F7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21A6-40DE-AA80-0C61FC417F70}"/>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da-DK" sz="3200" b="1" i="0" u="none" strike="noStrike" baseline="0" noProof="0" dirty="0">
                <a:solidFill>
                  <a:schemeClr val="bg1"/>
                </a:solidFill>
                <a:latin typeface="Arial" panose="020B0604020202020204" pitchFamily="34" charset="0"/>
                <a:cs typeface="Arial" panose="020B0604020202020204" pitchFamily="34" charset="0"/>
              </a:rPr>
              <a:t>Grafens titel</a:t>
            </a:r>
            <a:endParaRPr lang="da-DK" sz="3200" b="1" i="0" noProof="0" dirty="0">
              <a:solidFill>
                <a:schemeClr val="bg1"/>
              </a:solidFill>
              <a:latin typeface="Arial" panose="020B0604020202020204" pitchFamily="34" charset="0"/>
              <a:cs typeface="Arial" panose="020B0604020202020204" pitchFamily="34" charset="0"/>
            </a:endParaRPr>
          </a:p>
        </c:rich>
      </c:tx>
      <c:layout>
        <c:manualLayout>
          <c:xMode val="edge"/>
          <c:yMode val="edge"/>
          <c:x val="8.8894689441635262E-3"/>
          <c:y val="5.2400183102860485E-3"/>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da-DK"/>
        </a:p>
      </c:txPr>
    </c:title>
    <c:autoTitleDeleted val="0"/>
    <c:plotArea>
      <c:layout>
        <c:manualLayout>
          <c:layoutTarget val="inner"/>
          <c:xMode val="edge"/>
          <c:yMode val="edge"/>
          <c:x val="2.3718397287095981E-2"/>
          <c:y val="0.2140861519538696"/>
          <c:w val="0.96515651722691309"/>
          <c:h val="0.69827877433523933"/>
        </c:manualLayout>
      </c:layout>
      <c:barChart>
        <c:barDir val="col"/>
        <c:grouping val="clustered"/>
        <c:varyColors val="0"/>
        <c:ser>
          <c:idx val="0"/>
          <c:order val="0"/>
          <c:tx>
            <c:strRef>
              <c:f>Sheet1!$B$1</c:f>
              <c:strCache>
                <c:ptCount val="1"/>
                <c:pt idx="0">
                  <c:v>Serie 1</c:v>
                </c:pt>
              </c:strCache>
            </c:strRef>
          </c:tx>
          <c:spPr>
            <a:solidFill>
              <a:srgbClr val="DADCDE"/>
            </a:solidFill>
            <a:ln>
              <a:noFill/>
            </a:ln>
            <a:effectLst/>
          </c:spPr>
          <c:invertIfNegative val="0"/>
          <c:cat>
            <c:strRef>
              <c:f>Sheet1!$A$2:$A$5</c:f>
              <c:strCache>
                <c:ptCount val="4"/>
                <c:pt idx="0">
                  <c:v>Kategori 1</c:v>
                </c:pt>
                <c:pt idx="1">
                  <c:v>Kategori 2</c:v>
                </c:pt>
                <c:pt idx="2">
                  <c:v>Kategori 3</c:v>
                </c:pt>
                <c:pt idx="3">
                  <c:v>Kategori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1A8-1747-81D0-1697BC672FE7}"/>
            </c:ext>
          </c:extLst>
        </c:ser>
        <c:ser>
          <c:idx val="1"/>
          <c:order val="1"/>
          <c:tx>
            <c:strRef>
              <c:f>Sheet1!$C$1</c:f>
              <c:strCache>
                <c:ptCount val="1"/>
                <c:pt idx="0">
                  <c:v>Serie 2</c:v>
                </c:pt>
              </c:strCache>
            </c:strRef>
          </c:tx>
          <c:spPr>
            <a:solidFill>
              <a:schemeClr val="accent3"/>
            </a:solidFill>
            <a:ln>
              <a:noFill/>
            </a:ln>
            <a:effectLst/>
          </c:spPr>
          <c:invertIfNegative val="0"/>
          <c:cat>
            <c:strRef>
              <c:f>Sheet1!$A$2:$A$5</c:f>
              <c:strCache>
                <c:ptCount val="4"/>
                <c:pt idx="0">
                  <c:v>Kategori 1</c:v>
                </c:pt>
                <c:pt idx="1">
                  <c:v>Kategori 2</c:v>
                </c:pt>
                <c:pt idx="2">
                  <c:v>Kategori 3</c:v>
                </c:pt>
                <c:pt idx="3">
                  <c:v>Kategori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1A8-1747-81D0-1697BC672FE7}"/>
            </c:ext>
          </c:extLst>
        </c:ser>
        <c:ser>
          <c:idx val="2"/>
          <c:order val="2"/>
          <c:tx>
            <c:strRef>
              <c:f>Sheet1!$D$1</c:f>
              <c:strCache>
                <c:ptCount val="1"/>
                <c:pt idx="0">
                  <c:v>Serie 3</c:v>
                </c:pt>
              </c:strCache>
            </c:strRef>
          </c:tx>
          <c:spPr>
            <a:solidFill>
              <a:schemeClr val="accent1">
                <a:lumMod val="75000"/>
              </a:schemeClr>
            </a:solidFill>
            <a:ln>
              <a:noFill/>
            </a:ln>
            <a:effectLst/>
          </c:spPr>
          <c:invertIfNegative val="0"/>
          <c:cat>
            <c:strRef>
              <c:f>Sheet1!$A$2:$A$5</c:f>
              <c:strCache>
                <c:ptCount val="4"/>
                <c:pt idx="0">
                  <c:v>Kategori 1</c:v>
                </c:pt>
                <c:pt idx="1">
                  <c:v>Kategori 2</c:v>
                </c:pt>
                <c:pt idx="2">
                  <c:v>Kategori 3</c:v>
                </c:pt>
                <c:pt idx="3">
                  <c:v>Kategori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1A8-1747-81D0-1697BC672FE7}"/>
            </c:ext>
          </c:extLst>
        </c:ser>
        <c:dLbls>
          <c:showLegendKey val="0"/>
          <c:showVal val="0"/>
          <c:showCatName val="0"/>
          <c:showSerName val="0"/>
          <c:showPercent val="0"/>
          <c:showBubbleSize val="0"/>
        </c:dLbls>
        <c:gapWidth val="75"/>
        <c:overlap val="-25"/>
        <c:axId val="245542400"/>
        <c:axId val="245846592"/>
      </c:barChart>
      <c:catAx>
        <c:axId val="24554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DK"/>
          </a:p>
        </c:txPr>
        <c:crossAx val="245846592"/>
        <c:crosses val="autoZero"/>
        <c:auto val="1"/>
        <c:lblAlgn val="ctr"/>
        <c:lblOffset val="100"/>
        <c:noMultiLvlLbl val="0"/>
      </c:catAx>
      <c:valAx>
        <c:axId val="245846592"/>
        <c:scaling>
          <c:orientation val="minMax"/>
        </c:scaling>
        <c:delete val="0"/>
        <c:axPos val="l"/>
        <c:majorGridlines>
          <c:spPr>
            <a:ln w="19050" cap="flat" cmpd="sng" algn="ctr">
              <a:solidFill>
                <a:srgbClr val="E4E4E4"/>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K"/>
          </a:p>
        </c:txPr>
        <c:crossAx val="245542400"/>
        <c:crosses val="autoZero"/>
        <c:crossBetween val="between"/>
      </c:valAx>
      <c:spPr>
        <a:noFill/>
        <a:ln>
          <a:noFill/>
        </a:ln>
        <a:effectLst/>
      </c:spPr>
    </c:plotArea>
    <c:legend>
      <c:legendPos val="b"/>
      <c:layout>
        <c:manualLayout>
          <c:xMode val="edge"/>
          <c:yMode val="edge"/>
          <c:x val="0.65522635590814626"/>
          <c:y val="9.7664632231161137E-3"/>
          <c:w val="0.34344941811377355"/>
          <c:h val="5.890371390052825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D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da-DK" sz="3200" b="1" i="0" u="none" strike="noStrike" baseline="0" noProof="0" dirty="0">
                <a:solidFill>
                  <a:schemeClr val="bg1"/>
                </a:solidFill>
                <a:latin typeface="Arial" panose="020B0604020202020204" pitchFamily="34" charset="0"/>
                <a:cs typeface="Arial" panose="020B0604020202020204" pitchFamily="34" charset="0"/>
              </a:rPr>
              <a:t>Grafens titel</a:t>
            </a:r>
            <a:endParaRPr lang="da-DK" sz="3200" b="1" i="0" noProof="0" dirty="0">
              <a:solidFill>
                <a:schemeClr val="bg1"/>
              </a:solidFill>
              <a:latin typeface="Arial" panose="020B0604020202020204" pitchFamily="34" charset="0"/>
              <a:cs typeface="Arial" panose="020B0604020202020204" pitchFamily="34" charset="0"/>
            </a:endParaRPr>
          </a:p>
        </c:rich>
      </c:tx>
      <c:layout>
        <c:manualLayout>
          <c:xMode val="edge"/>
          <c:yMode val="edge"/>
          <c:x val="8.0288666321170349E-3"/>
          <c:y val="8.3486886919425917E-3"/>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da-DK"/>
        </a:p>
      </c:txPr>
    </c:title>
    <c:autoTitleDeleted val="0"/>
    <c:plotArea>
      <c:layout>
        <c:manualLayout>
          <c:layoutTarget val="inner"/>
          <c:xMode val="edge"/>
          <c:yMode val="edge"/>
          <c:x val="0.32373944859094539"/>
          <c:y val="0.16242122218260674"/>
          <c:w val="0.37811554378614332"/>
          <c:h val="0.80113102732426467"/>
        </c:manualLayout>
      </c:layout>
      <c:pieChart>
        <c:varyColors val="1"/>
        <c:ser>
          <c:idx val="0"/>
          <c:order val="0"/>
          <c:tx>
            <c:strRef>
              <c:f>Sheet1!$B$1</c:f>
              <c:strCache>
                <c:ptCount val="1"/>
                <c:pt idx="0">
                  <c:v>Serie 1</c:v>
                </c:pt>
              </c:strCache>
            </c:strRef>
          </c:tx>
          <c:spPr>
            <a:solidFill>
              <a:srgbClr val="297A77"/>
            </a:solidFill>
          </c:spPr>
          <c:dPt>
            <c:idx val="0"/>
            <c:bubble3D val="0"/>
            <c:spPr>
              <a:solidFill>
                <a:schemeClr val="accent1"/>
              </a:solidFill>
              <a:ln>
                <a:noFill/>
              </a:ln>
              <a:effectLst/>
            </c:spPr>
            <c:extLst>
              <c:ext xmlns:c16="http://schemas.microsoft.com/office/drawing/2014/chart" uri="{C3380CC4-5D6E-409C-BE32-E72D297353CC}">
                <c16:uniqueId val="{00000000-22CC-AB44-BCC4-2DD39602DA36}"/>
              </c:ext>
            </c:extLst>
          </c:dPt>
          <c:dPt>
            <c:idx val="1"/>
            <c:bubble3D val="0"/>
            <c:spPr>
              <a:solidFill>
                <a:schemeClr val="accent3"/>
              </a:solidFill>
              <a:ln>
                <a:noFill/>
              </a:ln>
              <a:effectLst/>
            </c:spPr>
            <c:extLst>
              <c:ext xmlns:c16="http://schemas.microsoft.com/office/drawing/2014/chart" uri="{C3380CC4-5D6E-409C-BE32-E72D297353CC}">
                <c16:uniqueId val="{00000001-22CC-AB44-BCC4-2DD39602DA36}"/>
              </c:ext>
            </c:extLst>
          </c:dPt>
          <c:dPt>
            <c:idx val="2"/>
            <c:bubble3D val="0"/>
            <c:spPr>
              <a:solidFill>
                <a:srgbClr val="DADCDE"/>
              </a:solidFill>
              <a:ln>
                <a:noFill/>
              </a:ln>
              <a:effectLst/>
            </c:spPr>
            <c:extLst>
              <c:ext xmlns:c16="http://schemas.microsoft.com/office/drawing/2014/chart" uri="{C3380CC4-5D6E-409C-BE32-E72D297353CC}">
                <c16:uniqueId val="{00000002-22CC-AB44-BCC4-2DD39602DA36}"/>
              </c:ext>
            </c:extLst>
          </c:dPt>
          <c:dPt>
            <c:idx val="3"/>
            <c:bubble3D val="0"/>
            <c:spPr>
              <a:solidFill>
                <a:srgbClr val="F3F6F8"/>
              </a:solidFill>
              <a:ln>
                <a:noFill/>
              </a:ln>
              <a:effectLst/>
            </c:spPr>
            <c:extLst>
              <c:ext xmlns:c16="http://schemas.microsoft.com/office/drawing/2014/chart" uri="{C3380CC4-5D6E-409C-BE32-E72D297353CC}">
                <c16:uniqueId val="{00000003-22CC-AB44-BCC4-2DD39602DA36}"/>
              </c:ext>
            </c:extLst>
          </c:dPt>
          <c:dLbls>
            <c:dLbl>
              <c:idx val="0"/>
              <c:layout>
                <c:manualLayout>
                  <c:x val="-0.12853727229893339"/>
                  <c:y val="5.5871712598820553E-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FFFFFF"/>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2CC-AB44-BCC4-2DD39602DA36}"/>
                </c:ext>
              </c:extLst>
            </c:dLbl>
            <c:dLbl>
              <c:idx val="1"/>
              <c:layout>
                <c:manualLayout>
                  <c:x val="4.2936115640045763E-2"/>
                  <c:y val="-0.1535128007991484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FFFFFF"/>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CC-AB44-BCC4-2DD39602DA36}"/>
                </c:ext>
              </c:extLst>
            </c:dLbl>
            <c:dLbl>
              <c:idx val="2"/>
              <c:layout>
                <c:manualLayout>
                  <c:x val="0.12938455354600581"/>
                  <c:y val="0.127557100932644"/>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2CC-AB44-BCC4-2DD39602DA36}"/>
                </c:ext>
              </c:extLst>
            </c:dLbl>
            <c:dLbl>
              <c:idx val="3"/>
              <c:layout>
                <c:manualLayout>
                  <c:x val="0.10582522697661406"/>
                  <c:y val="0.13611824761218611"/>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2CC-AB44-BCC4-2DD39602DA36}"/>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Kategori 1</c:v>
                </c:pt>
                <c:pt idx="1">
                  <c:v>Kategori 2</c:v>
                </c:pt>
                <c:pt idx="2">
                  <c:v>Kategori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21A8-1747-81D0-1697BC672FE7}"/>
            </c:ext>
          </c:extLst>
        </c:ser>
        <c:ser>
          <c:idx val="1"/>
          <c:order val="1"/>
          <c:tx>
            <c:strRef>
              <c:f>Sheet1!$C$1</c:f>
              <c:strCache>
                <c:ptCount val="1"/>
                <c:pt idx="0">
                  <c:v>Serie 2</c:v>
                </c:pt>
              </c:strCache>
            </c:strRef>
          </c:tx>
          <c:spPr>
            <a:solidFill>
              <a:srgbClr val="7BCDC5"/>
            </a:solidFill>
          </c:spPr>
          <c:dPt>
            <c:idx val="0"/>
            <c:bubble3D val="0"/>
            <c:spPr>
              <a:solidFill>
                <a:srgbClr val="7BCDC5"/>
              </a:solidFill>
              <a:ln>
                <a:noFill/>
              </a:ln>
              <a:effectLst/>
            </c:spPr>
            <c:extLst>
              <c:ext xmlns:c16="http://schemas.microsoft.com/office/drawing/2014/chart" uri="{C3380CC4-5D6E-409C-BE32-E72D297353CC}">
                <c16:uniqueId val="{00000009-1DC7-B64B-B0B1-26F44846E220}"/>
              </c:ext>
            </c:extLst>
          </c:dPt>
          <c:dPt>
            <c:idx val="1"/>
            <c:bubble3D val="0"/>
            <c:spPr>
              <a:solidFill>
                <a:srgbClr val="7BCDC5"/>
              </a:solidFill>
              <a:ln>
                <a:noFill/>
              </a:ln>
              <a:effectLst/>
            </c:spPr>
            <c:extLst>
              <c:ext xmlns:c16="http://schemas.microsoft.com/office/drawing/2014/chart" uri="{C3380CC4-5D6E-409C-BE32-E72D297353CC}">
                <c16:uniqueId val="{0000000B-1DC7-B64B-B0B1-26F44846E220}"/>
              </c:ext>
            </c:extLst>
          </c:dPt>
          <c:dPt>
            <c:idx val="2"/>
            <c:bubble3D val="0"/>
            <c:spPr>
              <a:solidFill>
                <a:srgbClr val="7BCDC5"/>
              </a:solidFill>
              <a:ln>
                <a:noFill/>
              </a:ln>
              <a:effectLst/>
            </c:spPr>
            <c:extLst>
              <c:ext xmlns:c16="http://schemas.microsoft.com/office/drawing/2014/chart" uri="{C3380CC4-5D6E-409C-BE32-E72D297353CC}">
                <c16:uniqueId val="{0000000D-1DC7-B64B-B0B1-26F44846E220}"/>
              </c:ext>
            </c:extLst>
          </c:dPt>
          <c:dPt>
            <c:idx val="3"/>
            <c:bubble3D val="0"/>
            <c:spPr>
              <a:solidFill>
                <a:srgbClr val="7BCDC5"/>
              </a:solidFill>
              <a:ln>
                <a:noFill/>
              </a:ln>
              <a:effectLst/>
            </c:spPr>
            <c:extLst>
              <c:ext xmlns:c16="http://schemas.microsoft.com/office/drawing/2014/chart" uri="{C3380CC4-5D6E-409C-BE32-E72D297353CC}">
                <c16:uniqueId val="{0000000F-1DC7-B64B-B0B1-26F44846E2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Kategori 1</c:v>
                </c:pt>
                <c:pt idx="1">
                  <c:v>Kategori 2</c:v>
                </c:pt>
                <c:pt idx="2">
                  <c:v>Kategori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21A8-1747-81D0-1697BC672FE7}"/>
            </c:ext>
          </c:extLst>
        </c:ser>
        <c:ser>
          <c:idx val="2"/>
          <c:order val="2"/>
          <c:tx>
            <c:strRef>
              <c:f>Sheet1!$D$1</c:f>
              <c:strCache>
                <c:ptCount val="1"/>
                <c:pt idx="0">
                  <c:v>Serie 3</c:v>
                </c:pt>
              </c:strCache>
            </c:strRef>
          </c:tx>
          <c:spPr>
            <a:solidFill>
              <a:srgbClr val="D6F1EE"/>
            </a:solidFill>
          </c:spPr>
          <c:dPt>
            <c:idx val="0"/>
            <c:bubble3D val="0"/>
            <c:spPr>
              <a:solidFill>
                <a:srgbClr val="D6F1EE"/>
              </a:solidFill>
              <a:ln>
                <a:noFill/>
              </a:ln>
              <a:effectLst/>
            </c:spPr>
            <c:extLst>
              <c:ext xmlns:c16="http://schemas.microsoft.com/office/drawing/2014/chart" uri="{C3380CC4-5D6E-409C-BE32-E72D297353CC}">
                <c16:uniqueId val="{00000011-1DC7-B64B-B0B1-26F44846E220}"/>
              </c:ext>
            </c:extLst>
          </c:dPt>
          <c:dPt>
            <c:idx val="1"/>
            <c:bubble3D val="0"/>
            <c:spPr>
              <a:solidFill>
                <a:srgbClr val="D6F1EE"/>
              </a:solidFill>
              <a:ln>
                <a:noFill/>
              </a:ln>
              <a:effectLst/>
            </c:spPr>
            <c:extLst>
              <c:ext xmlns:c16="http://schemas.microsoft.com/office/drawing/2014/chart" uri="{C3380CC4-5D6E-409C-BE32-E72D297353CC}">
                <c16:uniqueId val="{00000013-1DC7-B64B-B0B1-26F44846E220}"/>
              </c:ext>
            </c:extLst>
          </c:dPt>
          <c:dPt>
            <c:idx val="2"/>
            <c:bubble3D val="0"/>
            <c:spPr>
              <a:solidFill>
                <a:srgbClr val="D6F1EE"/>
              </a:solidFill>
              <a:ln>
                <a:noFill/>
              </a:ln>
              <a:effectLst/>
            </c:spPr>
            <c:extLst>
              <c:ext xmlns:c16="http://schemas.microsoft.com/office/drawing/2014/chart" uri="{C3380CC4-5D6E-409C-BE32-E72D297353CC}">
                <c16:uniqueId val="{00000015-1DC7-B64B-B0B1-26F44846E220}"/>
              </c:ext>
            </c:extLst>
          </c:dPt>
          <c:dPt>
            <c:idx val="3"/>
            <c:bubble3D val="0"/>
            <c:spPr>
              <a:solidFill>
                <a:srgbClr val="D6F1EE"/>
              </a:solidFill>
              <a:ln>
                <a:noFill/>
              </a:ln>
              <a:effectLst/>
            </c:spPr>
            <c:extLst>
              <c:ext xmlns:c16="http://schemas.microsoft.com/office/drawing/2014/chart" uri="{C3380CC4-5D6E-409C-BE32-E72D297353CC}">
                <c16:uniqueId val="{00000017-1DC7-B64B-B0B1-26F44846E2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Kategori 1</c:v>
                </c:pt>
                <c:pt idx="1">
                  <c:v>Kategori 2</c:v>
                </c:pt>
                <c:pt idx="2">
                  <c:v>Kategori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21A8-1747-81D0-1697BC672FE7}"/>
            </c:ext>
          </c:extLst>
        </c:ser>
        <c:dLbls>
          <c:showLegendKey val="0"/>
          <c:showVal val="0"/>
          <c:showCatName val="0"/>
          <c:showSerName val="0"/>
          <c:showPercent val="1"/>
          <c:showBubbleSize val="0"/>
          <c:showLeaderLines val="1"/>
        </c:dLbls>
        <c:firstSliceAng val="0"/>
      </c:pieChart>
      <c:spPr>
        <a:noFill/>
        <a:ln w="25400">
          <a:noFill/>
        </a:ln>
        <a:effectLst/>
      </c:spPr>
    </c:plotArea>
    <c:legend>
      <c:legendPos val="t"/>
      <c:layout>
        <c:manualLayout>
          <c:xMode val="edge"/>
          <c:yMode val="edge"/>
          <c:x val="0.53010649623822814"/>
          <c:y val="1.3892505793642242E-2"/>
          <c:w val="0.46960544659705361"/>
          <c:h val="6.52103881968578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FEAB-489E-AA16-0534809B642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FEAB-489E-AA16-0534809B6420}"/>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mn-lt"/>
                <a:ea typeface="Calibri" panose="020F0502020204030204" pitchFamily="34" charset="0"/>
                <a:cs typeface="Calibri"/>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0" kern="1200" dirty="0">
                <a:effectLst/>
                <a:latin typeface="+mn-lt"/>
              </a:rPr>
              <a:t>I dag skal vi beskæftige os med organisering og opfølgning af type 2-diabetes i klinikken.</a:t>
            </a:r>
            <a:endParaRPr lang="da-DK" dirty="0">
              <a:latin typeface="+mn-lt"/>
            </a:endParaRPr>
          </a:p>
          <a:p>
            <a:endParaRPr lang="da-DK" dirty="0">
              <a:latin typeface="+mn-lt"/>
            </a:endParaRPr>
          </a:p>
          <a:p>
            <a:r>
              <a:rPr lang="da-DK" dirty="0">
                <a:effectLst/>
                <a:latin typeface="+mn-lt"/>
              </a:rPr>
              <a:t>Systematisk opfølgning er en hjørnesten i behandlingen af patienter med type 2-diabetes i almen praksis</a:t>
            </a:r>
            <a:r>
              <a:rPr lang="da-DK" dirty="0">
                <a:latin typeface="+mn-lt"/>
              </a:rPr>
              <a:t>. Organiseringen </a:t>
            </a:r>
            <a:r>
              <a:rPr lang="da-DK" dirty="0">
                <a:effectLst/>
                <a:latin typeface="+mn-lt"/>
              </a:rPr>
              <a:t>af opfølgningen er afgørende for </a:t>
            </a:r>
            <a:r>
              <a:rPr lang="da-DK" dirty="0">
                <a:latin typeface="+mn-lt"/>
              </a:rPr>
              <a:t>både </a:t>
            </a:r>
            <a:r>
              <a:rPr lang="da-DK" dirty="0">
                <a:effectLst/>
                <a:latin typeface="+mn-lt"/>
              </a:rPr>
              <a:t>kvaliteten af behandlingen og den daglige kvalitetsdrift.</a:t>
            </a:r>
            <a:endParaRPr lang="da-DK" dirty="0">
              <a:latin typeface="+mn-lt"/>
              <a:cs typeface="Calibri" panose="020F0502020204030204"/>
            </a:endParaRPr>
          </a:p>
          <a:p>
            <a:pPr>
              <a:defRPr/>
            </a:pPr>
            <a:endParaRPr lang="da-DK" dirty="0">
              <a:latin typeface="+mn-lt"/>
            </a:endParaRPr>
          </a:p>
          <a:p>
            <a:pPr>
              <a:defRPr/>
            </a:pPr>
            <a:r>
              <a:rPr lang="da-DK" i="0" dirty="0">
                <a:latin typeface="+mn-lt"/>
              </a:rPr>
              <a:t>Vi skal sammen, </a:t>
            </a:r>
            <a:r>
              <a:rPr lang="da-DK" dirty="0">
                <a:latin typeface="+mn-lt"/>
              </a:rPr>
              <a:t>på </a:t>
            </a:r>
            <a:r>
              <a:rPr lang="da-DK" i="0" dirty="0">
                <a:latin typeface="+mn-lt"/>
              </a:rPr>
              <a:t>baggrund af vores egne data, drøfte vores rutiner og arbejdsgange, dele erfaringer og udveksle gode </a:t>
            </a:r>
            <a:r>
              <a:rPr lang="da-DK" dirty="0">
                <a:latin typeface="+mn-lt"/>
              </a:rPr>
              <a:t>idéer</a:t>
            </a:r>
            <a:r>
              <a:rPr lang="da-DK" i="0" dirty="0">
                <a:latin typeface="+mn-lt"/>
              </a:rPr>
              <a:t>. </a:t>
            </a:r>
            <a:r>
              <a:rPr lang="da-DK" dirty="0">
                <a:latin typeface="+mn-lt"/>
              </a:rPr>
              <a:t>Dette </a:t>
            </a:r>
            <a:r>
              <a:rPr lang="da-DK" i="0" dirty="0">
                <a:latin typeface="+mn-lt"/>
              </a:rPr>
              <a:t>er ikke undervisning i diabetes</a:t>
            </a:r>
            <a:r>
              <a:rPr lang="da-DK" dirty="0">
                <a:latin typeface="+mn-lt"/>
              </a:rPr>
              <a:t>,</a:t>
            </a:r>
            <a:r>
              <a:rPr lang="da-DK" i="0" dirty="0">
                <a:latin typeface="+mn-lt"/>
              </a:rPr>
              <a:t> men </a:t>
            </a:r>
            <a:r>
              <a:rPr lang="da-DK" dirty="0">
                <a:latin typeface="+mn-lt"/>
              </a:rPr>
              <a:t>en proces for </a:t>
            </a:r>
            <a:r>
              <a:rPr lang="da-DK" i="0" dirty="0">
                <a:latin typeface="+mn-lt"/>
              </a:rPr>
              <a:t>kvalitetsudvikling.</a:t>
            </a:r>
            <a:endParaRPr lang="da-DK" dirty="0">
              <a:latin typeface="+mn-lt"/>
              <a:cs typeface="Calibri" panose="020F0502020204030204"/>
            </a:endParaRPr>
          </a:p>
          <a:p>
            <a:pPr>
              <a:defRPr/>
            </a:pPr>
            <a:endParaRPr lang="da-DK" dirty="0">
              <a:latin typeface="+mn-lt"/>
            </a:endParaRPr>
          </a:p>
          <a:p>
            <a:pPr>
              <a:defRPr/>
            </a:pPr>
            <a:r>
              <a:rPr lang="da-DK" i="0" dirty="0">
                <a:latin typeface="+mn-lt"/>
              </a:rPr>
              <a:t>Formålet </a:t>
            </a:r>
            <a:r>
              <a:rPr lang="da-DK" i="0" kern="1200" dirty="0">
                <a:effectLst/>
                <a:latin typeface="+mn-lt"/>
              </a:rPr>
              <a:t>med mødet er</a:t>
            </a:r>
            <a:r>
              <a:rPr lang="da-DK" i="0" dirty="0">
                <a:effectLst/>
                <a:latin typeface="+mn-lt"/>
              </a:rPr>
              <a:t> at give os mulighed for at reflektere over </a:t>
            </a:r>
            <a:r>
              <a:rPr lang="da-DK" dirty="0">
                <a:latin typeface="+mn-lt"/>
              </a:rPr>
              <a:t>den kliniske </a:t>
            </a:r>
            <a:r>
              <a:rPr lang="da-DK" i="0" dirty="0">
                <a:effectLst/>
                <a:latin typeface="+mn-lt"/>
              </a:rPr>
              <a:t>praksis i forhold til organisering og opfølgning af diabetes</a:t>
            </a:r>
            <a:r>
              <a:rPr lang="da-DK" dirty="0">
                <a:latin typeface="+mn-lt"/>
              </a:rPr>
              <a:t>. Sammen </a:t>
            </a:r>
            <a:r>
              <a:rPr lang="da-DK" i="0" dirty="0">
                <a:effectLst/>
                <a:latin typeface="+mn-lt"/>
              </a:rPr>
              <a:t>med </a:t>
            </a:r>
            <a:r>
              <a:rPr lang="da-DK" i="0" dirty="0">
                <a:latin typeface="+mn-lt"/>
              </a:rPr>
              <a:t>gode kolleger</a:t>
            </a:r>
            <a:r>
              <a:rPr lang="da-DK" i="0" dirty="0">
                <a:effectLst/>
                <a:latin typeface="+mn-lt"/>
              </a:rPr>
              <a:t> </a:t>
            </a:r>
            <a:r>
              <a:rPr lang="da-DK" dirty="0">
                <a:latin typeface="+mn-lt"/>
              </a:rPr>
              <a:t>vil vi </a:t>
            </a:r>
            <a:r>
              <a:rPr lang="da-DK" i="0" dirty="0">
                <a:latin typeface="+mn-lt"/>
              </a:rPr>
              <a:t>overveje</a:t>
            </a:r>
            <a:r>
              <a:rPr lang="da-DK" i="0" dirty="0">
                <a:effectLst/>
                <a:latin typeface="+mn-lt"/>
              </a:rPr>
              <a:t>, om der er behov for ændringer, og hvordan </a:t>
            </a:r>
            <a:r>
              <a:rPr lang="da-DK" dirty="0">
                <a:latin typeface="+mn-lt"/>
              </a:rPr>
              <a:t>disse </a:t>
            </a:r>
            <a:r>
              <a:rPr lang="da-DK" i="0" dirty="0">
                <a:effectLst/>
                <a:latin typeface="+mn-lt"/>
              </a:rPr>
              <a:t>i givet fald kan indføres.</a:t>
            </a:r>
            <a:endParaRPr lang="da-DK" dirty="0">
              <a:latin typeface="+mn-lt"/>
              <a:cs typeface="Calibri" panose="020F0502020204030204"/>
            </a:endParaRPr>
          </a:p>
          <a:p>
            <a:pPr>
              <a:defRPr/>
            </a:pPr>
            <a:endParaRPr lang="da-DK" i="0" dirty="0">
              <a:latin typeface="+mn-lt"/>
              <a:cs typeface="Calibri"/>
            </a:endParaRPr>
          </a:p>
          <a:p>
            <a:r>
              <a:rPr lang="da-DK" b="0" dirty="0">
                <a:latin typeface="+mn-lt"/>
              </a:rPr>
              <a:t>På mødet i dag kommer vi konkret ind på: </a:t>
            </a:r>
            <a:endParaRPr lang="da-DK" b="0" dirty="0">
              <a:latin typeface="+mn-lt"/>
              <a:cs typeface="Calibri" panose="020F0502020204030204"/>
            </a:endParaRPr>
          </a:p>
          <a:p>
            <a:pPr marL="171450" indent="-171450">
              <a:buFontTx/>
              <a:buChar char="-"/>
            </a:pPr>
            <a:r>
              <a:rPr lang="da-DK" b="0" dirty="0">
                <a:latin typeface="+mn-lt"/>
              </a:rPr>
              <a:t>Får vi tilbudt alle relevante patienter en årsstatus? Og hvordan organiserer vi arbejdet bedst?</a:t>
            </a:r>
            <a:endParaRPr lang="da-DK" b="0" dirty="0">
              <a:latin typeface="+mn-lt"/>
              <a:cs typeface="Calibri" panose="020F0502020204030204"/>
            </a:endParaRPr>
          </a:p>
          <a:p>
            <a:pPr marL="171450" indent="-171450">
              <a:buFontTx/>
              <a:buChar char="-"/>
            </a:pPr>
            <a:r>
              <a:rPr lang="da-DK" b="0" dirty="0">
                <a:latin typeface="+mn-lt"/>
              </a:rPr>
              <a:t>Hvad kan vi bruge forløbsplanerne til i den sammenhæng? Og husker vi kronikerhonoraret?</a:t>
            </a:r>
            <a:endParaRPr lang="da-DK" b="0" dirty="0">
              <a:latin typeface="+mn-lt"/>
              <a:cs typeface="Calibri" panose="020F0502020204030204"/>
            </a:endParaRPr>
          </a:p>
        </p:txBody>
      </p:sp>
    </p:spTree>
    <p:extLst>
      <p:ext uri="{BB962C8B-B14F-4D97-AF65-F5344CB8AC3E}">
        <p14:creationId xmlns:p14="http://schemas.microsoft.com/office/powerpoint/2010/main" val="418086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dirty="0">
                <a:solidFill>
                  <a:srgbClr val="231F20"/>
                </a:solidFill>
                <a:effectLst/>
                <a:latin typeface="+mn-lt"/>
                <a:ea typeface="Calibri" panose="020F0502020204030204" pitchFamily="34" charset="0"/>
                <a:cs typeface="Calibri"/>
              </a:rPr>
              <a:t>Forklaring til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i="0" dirty="0">
                <a:solidFill>
                  <a:srgbClr val="231F20"/>
                </a:solidFill>
                <a:effectLst/>
                <a:latin typeface="+mn-lt"/>
                <a:ea typeface="Calibri" panose="020F0502020204030204" pitchFamily="34" charset="0"/>
              </a:rPr>
              <a:t>Data til dagens møde kommer fra forløbsplanerne. I forløbsplanerne kan vi få overblik over centrale værdier for vores diabetespatienter og fremsøge patienter, der har behov for en særlig opmærksomhed.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i="0" dirty="0">
              <a:solidFill>
                <a:srgbClr val="231F2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i="0" dirty="0">
                <a:solidFill>
                  <a:srgbClr val="231F20"/>
                </a:solidFill>
                <a:effectLst/>
                <a:latin typeface="+mn-lt"/>
                <a:ea typeface="Calibri" panose="020F0502020204030204" pitchFamily="34" charset="0"/>
                <a:cs typeface="Calibri"/>
              </a:rPr>
              <a:t>I patientoverblikket, </a:t>
            </a:r>
            <a:r>
              <a:rPr lang="da-DK" dirty="0" err="1">
                <a:solidFill>
                  <a:srgbClr val="231F20"/>
                </a:solidFill>
                <a:latin typeface="+mn-lt"/>
                <a:ea typeface="Calibri" panose="020F0502020204030204" pitchFamily="34" charset="0"/>
                <a:cs typeface="Calibri"/>
              </a:rPr>
              <a:t>derses</a:t>
            </a:r>
            <a:r>
              <a:rPr lang="da-DK" sz="1100" i="0" dirty="0">
                <a:solidFill>
                  <a:srgbClr val="231F20"/>
                </a:solidFill>
                <a:effectLst/>
                <a:latin typeface="+mn-lt"/>
                <a:ea typeface="Calibri" panose="020F0502020204030204" pitchFamily="34" charset="0"/>
                <a:cs typeface="Calibri"/>
              </a:rPr>
              <a:t> her, kan man se data for de målepunkter, som vi gennemgår på mødet i dag: Prævalens, HbA1c, systolisk blodtryk og LDL, patienter med årsstatus, forløbsplan og kronikerhonorar.</a:t>
            </a:r>
            <a:endParaRPr lang="da-DK" sz="1100" i="0" dirty="0">
              <a:effectLst/>
              <a:latin typeface="+mn-lt"/>
              <a:ea typeface="Calibri" panose="020F0502020204030204" pitchFamily="34" charset="0"/>
              <a:cs typeface="Calibri"/>
            </a:endParaRPr>
          </a:p>
        </p:txBody>
      </p:sp>
    </p:spTree>
    <p:extLst>
      <p:ext uri="{BB962C8B-B14F-4D97-AF65-F5344CB8AC3E}">
        <p14:creationId xmlns:p14="http://schemas.microsoft.com/office/powerpoint/2010/main" val="176232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F5076-2B31-EE31-6DE7-0A5488594C6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690CD0D-DA98-D5E5-2E3D-7B2AA2F402A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F22CECC-71F0-354C-6E32-15F40EC9225C}"/>
              </a:ext>
            </a:extLst>
          </p:cNvPr>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r>
              <a:rPr lang="da-DK" sz="1100" b="1" i="0" u="none" dirty="0">
                <a:solidFill>
                  <a:srgbClr val="231F20"/>
                </a:solidFill>
                <a:effectLst/>
                <a:latin typeface="+mn-lt"/>
                <a:ea typeface="Calibri" panose="020F0502020204030204" pitchFamily="34" charset="0"/>
                <a:cs typeface="Calibri"/>
              </a:rPr>
              <a:t>Forklaring til slide: </a:t>
            </a:r>
          </a:p>
          <a:p>
            <a:pPr marL="137795" marR="1152525">
              <a:lnSpc>
                <a:spcPct val="105000"/>
              </a:lnSpc>
              <a:spcBef>
                <a:spcPts val="80"/>
              </a:spcBef>
              <a:spcAft>
                <a:spcPts val="0"/>
              </a:spcAft>
            </a:pPr>
            <a:r>
              <a:rPr lang="da-DK" sz="1100" dirty="0">
                <a:solidFill>
                  <a:srgbClr val="231F20"/>
                </a:solidFill>
                <a:effectLst/>
                <a:latin typeface="+mn-lt"/>
                <a:ea typeface="Calibri" panose="020F0502020204030204" pitchFamily="34" charset="0"/>
              </a:rPr>
              <a:t>Her ses antal aktuelle diabetespatienter i klinikken. Ved at trykke ‘Aktuelle’, kan der vælges at se på ‘Mulige’ diabetespatienter. Det er den gruppe af patienter, som ikke er blevet set i praksis i 3 år. Her kan der være tale om f</a:t>
            </a:r>
            <a:r>
              <a:rPr lang="en-US" sz="1100" i="0" dirty="0" err="1">
                <a:solidFill>
                  <a:srgbClr val="231F20"/>
                </a:solidFill>
                <a:effectLst/>
                <a:latin typeface="+mn-lt"/>
                <a:ea typeface="Calibri" panose="020F0502020204030204" pitchFamily="34" charset="0"/>
              </a:rPr>
              <a:t>ejlkodning</a:t>
            </a:r>
            <a:r>
              <a:rPr lang="en-US" sz="1100" i="0" dirty="0">
                <a:solidFill>
                  <a:srgbClr val="231F20"/>
                </a:solidFill>
                <a:effectLst/>
                <a:latin typeface="+mn-lt"/>
                <a:ea typeface="Calibri" panose="020F0502020204030204" pitchFamily="34" charset="0"/>
              </a:rPr>
              <a:t>, </a:t>
            </a:r>
            <a:r>
              <a:rPr lang="en-US" sz="1100" i="0" dirty="0" err="1">
                <a:solidFill>
                  <a:srgbClr val="231F20"/>
                </a:solidFill>
                <a:effectLst/>
                <a:latin typeface="+mn-lt"/>
                <a:ea typeface="Calibri" panose="020F0502020204030204" pitchFamily="34" charset="0"/>
              </a:rPr>
              <a:t>måske</a:t>
            </a:r>
            <a:r>
              <a:rPr lang="en-US" sz="1100" i="0" dirty="0">
                <a:solidFill>
                  <a:srgbClr val="231F20"/>
                </a:solidFill>
                <a:effectLst/>
                <a:latin typeface="+mn-lt"/>
                <a:ea typeface="Calibri" panose="020F0502020204030204" pitchFamily="34" charset="0"/>
              </a:rPr>
              <a:t> </a:t>
            </a:r>
            <a:r>
              <a:rPr lang="en-US" sz="1100" i="0" dirty="0" err="1">
                <a:solidFill>
                  <a:srgbClr val="231F20"/>
                </a:solidFill>
                <a:effectLst/>
                <a:latin typeface="+mn-lt"/>
                <a:ea typeface="Calibri" panose="020F0502020204030204" pitchFamily="34" charset="0"/>
              </a:rPr>
              <a:t>følges</a:t>
            </a:r>
            <a:r>
              <a:rPr lang="en-US" sz="1100" i="0" dirty="0">
                <a:solidFill>
                  <a:srgbClr val="231F20"/>
                </a:solidFill>
                <a:effectLst/>
                <a:latin typeface="+mn-lt"/>
                <a:ea typeface="Calibri" panose="020F0502020204030204" pitchFamily="34" charset="0"/>
              </a:rPr>
              <a:t> de </a:t>
            </a:r>
            <a:r>
              <a:rPr lang="en-US" sz="1100" i="0" dirty="0" err="1">
                <a:solidFill>
                  <a:srgbClr val="231F20"/>
                </a:solidFill>
                <a:effectLst/>
                <a:latin typeface="+mn-lt"/>
                <a:ea typeface="Calibri" panose="020F0502020204030204" pitchFamily="34" charset="0"/>
              </a:rPr>
              <a:t>i</a:t>
            </a:r>
            <a:r>
              <a:rPr lang="en-US" sz="1100" i="0" spc="-15" dirty="0">
                <a:solidFill>
                  <a:srgbClr val="231F20"/>
                </a:solidFill>
                <a:effectLst/>
                <a:latin typeface="+mn-lt"/>
                <a:ea typeface="Calibri" panose="020F0502020204030204" pitchFamily="34" charset="0"/>
              </a:rPr>
              <a:t> </a:t>
            </a:r>
            <a:r>
              <a:rPr lang="en-US" sz="1100" i="0" dirty="0" err="1">
                <a:solidFill>
                  <a:srgbClr val="231F20"/>
                </a:solidFill>
                <a:effectLst/>
                <a:latin typeface="+mn-lt"/>
                <a:ea typeface="Calibri" panose="020F0502020204030204" pitchFamily="34" charset="0"/>
              </a:rPr>
              <a:t>ambulatorier</a:t>
            </a:r>
            <a:r>
              <a:rPr lang="en-US" sz="1100" i="0" dirty="0">
                <a:solidFill>
                  <a:srgbClr val="231F20"/>
                </a:solidFill>
                <a:effectLst/>
                <a:latin typeface="+mn-lt"/>
                <a:ea typeface="Calibri" panose="020F0502020204030204" pitchFamily="34" charset="0"/>
              </a:rPr>
              <a:t>, </a:t>
            </a:r>
            <a:r>
              <a:rPr lang="en-US" sz="1100" i="0" dirty="0" err="1">
                <a:solidFill>
                  <a:srgbClr val="231F20"/>
                </a:solidFill>
                <a:effectLst/>
                <a:latin typeface="+mn-lt"/>
                <a:ea typeface="Calibri" panose="020F0502020204030204" pitchFamily="34" charset="0"/>
              </a:rPr>
              <a:t>eller</a:t>
            </a:r>
            <a:r>
              <a:rPr lang="en-US" sz="1100" i="0" dirty="0">
                <a:solidFill>
                  <a:srgbClr val="231F20"/>
                </a:solidFill>
                <a:effectLst/>
                <a:latin typeface="+mn-lt"/>
                <a:ea typeface="Calibri" panose="020F0502020204030204" pitchFamily="34" charset="0"/>
              </a:rPr>
              <a:t> </a:t>
            </a:r>
            <a:r>
              <a:rPr lang="en-US" sz="1100" i="0" dirty="0" err="1">
                <a:solidFill>
                  <a:srgbClr val="231F20"/>
                </a:solidFill>
                <a:effectLst/>
                <a:latin typeface="+mn-lt"/>
                <a:ea typeface="Calibri" panose="020F0502020204030204" pitchFamily="34" charset="0"/>
              </a:rPr>
              <a:t>måske</a:t>
            </a:r>
            <a:r>
              <a:rPr lang="en-US" sz="1100" i="0" dirty="0">
                <a:solidFill>
                  <a:srgbClr val="231F20"/>
                </a:solidFill>
                <a:effectLst/>
                <a:latin typeface="+mn-lt"/>
                <a:ea typeface="Calibri" panose="020F0502020204030204" pitchFamily="34" charset="0"/>
              </a:rPr>
              <a:t> er der </a:t>
            </a:r>
            <a:r>
              <a:rPr lang="en-US" sz="1100" i="0" dirty="0" err="1">
                <a:solidFill>
                  <a:srgbClr val="231F20"/>
                </a:solidFill>
                <a:effectLst/>
                <a:latin typeface="+mn-lt"/>
                <a:ea typeface="Calibri" panose="020F0502020204030204" pitchFamily="34" charset="0"/>
              </a:rPr>
              <a:t>mangelfuld</a:t>
            </a:r>
            <a:r>
              <a:rPr lang="en-US" sz="1100" i="0" dirty="0">
                <a:solidFill>
                  <a:srgbClr val="231F20"/>
                </a:solidFill>
                <a:effectLst/>
                <a:latin typeface="+mn-lt"/>
                <a:ea typeface="Calibri" panose="020F0502020204030204" pitchFamily="34" charset="0"/>
              </a:rPr>
              <a:t> </a:t>
            </a:r>
            <a:r>
              <a:rPr lang="en-US" sz="1100" i="0" dirty="0" err="1">
                <a:solidFill>
                  <a:srgbClr val="231F20"/>
                </a:solidFill>
                <a:effectLst/>
                <a:latin typeface="+mn-lt"/>
                <a:ea typeface="Calibri" panose="020F0502020204030204" pitchFamily="34" charset="0"/>
              </a:rPr>
              <a:t>opfølgning</a:t>
            </a:r>
            <a:r>
              <a:rPr lang="en-US" sz="1100" i="0" dirty="0">
                <a:solidFill>
                  <a:srgbClr val="231F20"/>
                </a:solidFill>
                <a:effectLst/>
                <a:latin typeface="+mn-lt"/>
                <a:ea typeface="Calibri" panose="020F0502020204030204" pitchFamily="34" charset="0"/>
              </a:rPr>
              <a:t> </a:t>
            </a:r>
            <a:r>
              <a:rPr lang="en-US" sz="1100" i="0" dirty="0" err="1">
                <a:solidFill>
                  <a:srgbClr val="231F20"/>
                </a:solidFill>
                <a:effectLst/>
                <a:latin typeface="+mn-lt"/>
                <a:ea typeface="Calibri" panose="020F0502020204030204" pitchFamily="34" charset="0"/>
              </a:rPr>
              <a:t>pga</a:t>
            </a:r>
            <a:r>
              <a:rPr lang="en-US" sz="1100" i="0" dirty="0">
                <a:solidFill>
                  <a:srgbClr val="231F20"/>
                </a:solidFill>
                <a:effectLst/>
                <a:latin typeface="+mn-lt"/>
                <a:ea typeface="Calibri" panose="020F0502020204030204" pitchFamily="34" charset="0"/>
              </a:rPr>
              <a:t>.</a:t>
            </a:r>
            <a:r>
              <a:rPr lang="en-US" sz="1100" i="0" spc="-15" dirty="0">
                <a:solidFill>
                  <a:srgbClr val="231F20"/>
                </a:solidFill>
                <a:effectLst/>
                <a:latin typeface="+mn-lt"/>
                <a:ea typeface="Calibri" panose="020F0502020204030204" pitchFamily="34" charset="0"/>
              </a:rPr>
              <a:t> </a:t>
            </a:r>
            <a:r>
              <a:rPr lang="en-US" sz="1100" i="0" spc="-15" dirty="0" err="1">
                <a:solidFill>
                  <a:srgbClr val="231F20"/>
                </a:solidFill>
                <a:effectLst/>
                <a:latin typeface="+mn-lt"/>
                <a:ea typeface="Calibri" panose="020F0502020204030204" pitchFamily="34" charset="0"/>
              </a:rPr>
              <a:t>s</a:t>
            </a:r>
            <a:r>
              <a:rPr lang="en-US" sz="1100" i="0" dirty="0" err="1">
                <a:solidFill>
                  <a:srgbClr val="231F20"/>
                </a:solidFill>
                <a:effectLst/>
                <a:latin typeface="+mn-lt"/>
                <a:ea typeface="Calibri" panose="020F0502020204030204" pitchFamily="34" charset="0"/>
              </a:rPr>
              <a:t>årbarhed</a:t>
            </a:r>
            <a:r>
              <a:rPr lang="en-US" sz="1100" i="0" dirty="0">
                <a:solidFill>
                  <a:srgbClr val="231F20"/>
                </a:solidFill>
                <a:effectLst/>
                <a:latin typeface="+mn-lt"/>
                <a:ea typeface="Calibri" panose="020F0502020204030204" pitchFamily="34" charset="0"/>
              </a:rPr>
              <a:t>. </a:t>
            </a:r>
            <a:endParaRPr lang="da-DK" sz="1100" i="0" dirty="0">
              <a:effectLst/>
              <a:latin typeface="+mn-lt"/>
              <a:ea typeface="Calibri" panose="020F0502020204030204" pitchFamily="34" charset="0"/>
            </a:endParaRPr>
          </a:p>
        </p:txBody>
      </p:sp>
    </p:spTree>
    <p:extLst>
      <p:ext uri="{BB962C8B-B14F-4D97-AF65-F5344CB8AC3E}">
        <p14:creationId xmlns:p14="http://schemas.microsoft.com/office/powerpoint/2010/main" val="273810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025DB-BA5B-109D-C450-4E811AD3727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C2E8CC2-6229-C400-73FD-1BE327EC3F7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77EA29A-A402-F27B-3B04-97D7EFB2EE2B}"/>
              </a:ext>
            </a:extLst>
          </p:cNvPr>
          <p:cNvSpPr>
            <a:spLocks noGrp="1"/>
          </p:cNvSpPr>
          <p:nvPr>
            <p:ph type="body" idx="1"/>
          </p:nvPr>
        </p:nvSpPr>
        <p:spPr/>
        <p:txBody>
          <a:bodyPr/>
          <a:lstStyle/>
          <a:p>
            <a:r>
              <a:rPr lang="da-DK" b="1" i="0" dirty="0"/>
              <a:t>Forklaring til slide:</a:t>
            </a:r>
          </a:p>
          <a:p>
            <a:r>
              <a:rPr lang="da-DK" i="0" dirty="0"/>
              <a:t>Inden præsentation af målepunkt 1 vises en kort video om årsstatus med praktiserende læge og professor Jette Kolding Kristensen.</a:t>
            </a:r>
            <a:endParaRPr lang="da-DK" i="0" dirty="0">
              <a:cs typeface="Calibri"/>
            </a:endParaRPr>
          </a:p>
        </p:txBody>
      </p:sp>
    </p:spTree>
    <p:extLst>
      <p:ext uri="{BB962C8B-B14F-4D97-AF65-F5344CB8AC3E}">
        <p14:creationId xmlns:p14="http://schemas.microsoft.com/office/powerpoint/2010/main" val="407930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9C9F-C80B-DF39-8356-FB53CFD994B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B08D744-DE11-70E7-1408-08B0A2FDF38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2F2E99D-EC5B-56AE-191E-A65B05ABDF0D}"/>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14014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02B16-7ADD-B194-C2A8-3E6C6EBF29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DA5FCAC-6A06-5C41-D8FD-4ACB99B9A4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3E2F4D1-203B-6BE9-B14D-3C41383EB76F}"/>
              </a:ext>
            </a:extLst>
          </p:cNvPr>
          <p:cNvSpPr>
            <a:spLocks noGrp="1"/>
          </p:cNvSpPr>
          <p:nvPr>
            <p:ph type="body" idx="1"/>
          </p:nvPr>
        </p:nvSpPr>
        <p:spPr/>
        <p:txBody>
          <a:bodyPr/>
          <a:lstStyle/>
          <a:p>
            <a:pPr marL="137795">
              <a:spcBef>
                <a:spcPts val="80"/>
              </a:spcBef>
              <a:spcAft>
                <a:spcPts val="0"/>
              </a:spcAft>
            </a:pPr>
            <a:r>
              <a:rPr lang="da-DK" sz="1100" b="1" u="none" dirty="0">
                <a:solidFill>
                  <a:srgbClr val="231F20"/>
                </a:solidFill>
                <a:effectLst/>
                <a:latin typeface="+mn-lt"/>
                <a:ea typeface="Calibri" panose="020F0502020204030204" pitchFamily="34" charset="0"/>
                <a:cs typeface="Calibri"/>
              </a:rPr>
              <a:t>Forklaring til slide:</a:t>
            </a:r>
          </a:p>
          <a:p>
            <a:pPr marL="137795">
              <a:spcBef>
                <a:spcPts val="80"/>
              </a:spcBef>
              <a:spcAft>
                <a:spcPts val="0"/>
              </a:spcAft>
            </a:pPr>
            <a:r>
              <a:rPr lang="da-DK" sz="1100" b="0" u="none" dirty="0">
                <a:solidFill>
                  <a:srgbClr val="231F20"/>
                </a:solidFill>
                <a:effectLst/>
                <a:latin typeface="+mn-lt"/>
                <a:ea typeface="Calibri" panose="020F0502020204030204" pitchFamily="34" charset="0"/>
                <a:cs typeface="Calibri"/>
              </a:rPr>
              <a:t>Her er der afsat 10 minutter til at deltagerne taler </a:t>
            </a:r>
            <a:r>
              <a:rPr lang="da-DK" sz="1100" u="none" dirty="0">
                <a:solidFill>
                  <a:srgbClr val="231F20"/>
                </a:solidFill>
                <a:effectLst/>
                <a:latin typeface="+mn-lt"/>
                <a:ea typeface="Calibri" panose="020F0502020204030204" pitchFamily="34" charset="0"/>
                <a:cs typeface="Calibri"/>
              </a:rPr>
              <a:t>sammen to og to – sidemandssamtale: </a:t>
            </a:r>
          </a:p>
          <a:p>
            <a:pPr marL="137795">
              <a:spcBef>
                <a:spcPts val="80"/>
              </a:spcBef>
              <a:spcAft>
                <a:spcPts val="0"/>
              </a:spcAft>
            </a:pPr>
            <a:endParaRPr lang="da-DK" sz="1100" u="none" dirty="0">
              <a:solidFill>
                <a:srgbClr val="231F20"/>
              </a:solidFill>
              <a:effectLst/>
              <a:latin typeface="+mn-lt"/>
              <a:ea typeface="Calibri" panose="020F0502020204030204" pitchFamily="34" charset="0"/>
            </a:endParaRPr>
          </a:p>
          <a:p>
            <a:pPr marL="423545" indent="-285750" algn="l" defTabSz="914400" rtl="0" eaLnBrk="1" latinLnBrk="0" hangingPunct="1">
              <a:spcBef>
                <a:spcPts val="80"/>
              </a:spcBef>
              <a:spcAft>
                <a:spcPts val="0"/>
              </a:spcAft>
              <a:buFont typeface="Arial" panose="020B0604020202020204" pitchFamily="34" charset="0"/>
              <a:buChar char="•"/>
            </a:pPr>
            <a:r>
              <a:rPr lang="da-DK" sz="1100" u="none" kern="1200" dirty="0">
                <a:solidFill>
                  <a:srgbClr val="231F20"/>
                </a:solidFill>
                <a:effectLst/>
                <a:latin typeface="+mn-lt"/>
                <a:ea typeface="Calibri" panose="020F0502020204030204" pitchFamily="34" charset="0"/>
                <a:cs typeface="Calibri"/>
              </a:rPr>
              <a:t>Hvordan sikrer jeres praksis, at alle relevante patienter tilbydes og får foretaget årlig årskontrol?</a:t>
            </a:r>
          </a:p>
          <a:p>
            <a:pPr marL="423545" indent="-285750">
              <a:spcBef>
                <a:spcPts val="80"/>
              </a:spcBef>
              <a:spcAft>
                <a:spcPts val="0"/>
              </a:spcAft>
              <a:buFont typeface="Arial" panose="020B0604020202020204" pitchFamily="34" charset="0"/>
              <a:buChar char="•"/>
            </a:pPr>
            <a:r>
              <a:rPr lang="da-DK" sz="1100" u="none" dirty="0">
                <a:solidFill>
                  <a:srgbClr val="231F20"/>
                </a:solidFill>
                <a:effectLst/>
                <a:latin typeface="+mn-lt"/>
                <a:ea typeface="Calibri" panose="020F0502020204030204" pitchFamily="34" charset="0"/>
                <a:cs typeface="Calibri"/>
              </a:rPr>
              <a:t>Hvem</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indgår</a:t>
            </a:r>
            <a:r>
              <a:rPr lang="da-DK" sz="1100" u="none" spc="-3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i</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forløbet</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af</a:t>
            </a:r>
            <a:r>
              <a:rPr lang="da-DK" sz="1100" u="none" spc="-3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årlig</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statusundersøgelse</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i</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jeres</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praksis,</a:t>
            </a:r>
            <a:r>
              <a:rPr lang="da-DK" sz="1100" u="none" spc="-3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og</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hvad</a:t>
            </a:r>
            <a:r>
              <a:rPr lang="da-DK" sz="1100" u="none" spc="-3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laver</a:t>
            </a:r>
            <a:r>
              <a:rPr lang="da-DK" sz="1100" u="none" spc="-2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de</a:t>
            </a:r>
            <a:r>
              <a:rPr lang="da-DK" sz="1100" u="none" spc="-3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(tidsbestilling,</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lab- </a:t>
            </a:r>
            <a:r>
              <a:rPr lang="da-DK" sz="1100" u="none" spc="-20" dirty="0">
                <a:solidFill>
                  <a:srgbClr val="231F20"/>
                </a:solidFill>
                <a:effectLst/>
                <a:latin typeface="+mn-lt"/>
                <a:ea typeface="Calibri" panose="020F0502020204030204" pitchFamily="34" charset="0"/>
                <a:cs typeface="Calibri"/>
              </a:rPr>
              <a:t>prøver, </a:t>
            </a:r>
            <a:r>
              <a:rPr lang="da-DK" sz="1100" u="none" dirty="0">
                <a:solidFill>
                  <a:srgbClr val="231F20"/>
                </a:solidFill>
                <a:effectLst/>
                <a:latin typeface="+mn-lt"/>
                <a:ea typeface="Calibri" panose="020F0502020204030204" pitchFamily="34" charset="0"/>
                <a:cs typeface="Calibri"/>
              </a:rPr>
              <a:t>svar og</a:t>
            </a:r>
            <a:r>
              <a:rPr lang="da-DK" sz="1100" u="none" spc="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statuskonsultation)?</a:t>
            </a:r>
            <a:endParaRPr lang="da-DK" sz="1100" u="none" dirty="0">
              <a:solidFill>
                <a:schemeClr val="tx1"/>
              </a:solidFill>
              <a:effectLst/>
              <a:latin typeface="+mn-lt"/>
              <a:ea typeface="Calibri" panose="020F0502020204030204" pitchFamily="34" charset="0"/>
              <a:cs typeface="Calibri"/>
            </a:endParaRPr>
          </a:p>
          <a:p>
            <a:pPr marL="423545" indent="-285750">
              <a:spcBef>
                <a:spcPts val="80"/>
              </a:spcBef>
              <a:spcAft>
                <a:spcPts val="0"/>
              </a:spcAft>
              <a:buFont typeface="Arial" panose="020B0604020202020204" pitchFamily="34" charset="0"/>
              <a:buChar char="•"/>
            </a:pPr>
            <a:r>
              <a:rPr lang="da-DK" sz="1100" u="none" dirty="0">
                <a:solidFill>
                  <a:srgbClr val="231F20"/>
                </a:solidFill>
                <a:effectLst/>
                <a:latin typeface="+mn-lt"/>
                <a:ea typeface="Calibri" panose="020F0502020204030204" pitchFamily="34" charset="0"/>
                <a:cs typeface="Calibri"/>
              </a:rPr>
              <a:t>Hvem aftaler og gennemfører opfølgende</a:t>
            </a:r>
            <a:r>
              <a:rPr lang="da-DK" sz="1100" u="none" spc="-2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konsultation?</a:t>
            </a:r>
            <a:endParaRPr lang="da-DK" sz="1100" u="none" dirty="0">
              <a:solidFill>
                <a:schemeClr val="tx1"/>
              </a:solidFill>
              <a:effectLst/>
              <a:latin typeface="+mn-lt"/>
              <a:ea typeface="Calibri" panose="020F0502020204030204" pitchFamily="34" charset="0"/>
              <a:cs typeface="Calibri"/>
            </a:endParaRPr>
          </a:p>
          <a:p>
            <a:pPr marL="423545" indent="-285750">
              <a:spcBef>
                <a:spcPts val="80"/>
              </a:spcBef>
              <a:spcAft>
                <a:spcPts val="0"/>
              </a:spcAft>
              <a:buFont typeface="Arial" panose="020B0604020202020204" pitchFamily="34" charset="0"/>
              <a:buChar char="•"/>
            </a:pPr>
            <a:r>
              <a:rPr lang="da-DK" sz="1100" u="none" dirty="0">
                <a:solidFill>
                  <a:srgbClr val="231F20"/>
                </a:solidFill>
                <a:effectLst/>
                <a:latin typeface="+mn-lt"/>
                <a:ea typeface="Calibri" panose="020F0502020204030204" pitchFamily="34" charset="0"/>
                <a:cs typeface="Calibri"/>
              </a:rPr>
              <a:t>Hvilken rolle skal praksispersonalet og lægerne have i</a:t>
            </a:r>
            <a:r>
              <a:rPr lang="da-DK" sz="1100" u="none" spc="-4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forløbet?</a:t>
            </a:r>
          </a:p>
          <a:p>
            <a:pPr marL="137795" indent="0">
              <a:spcBef>
                <a:spcPts val="80"/>
              </a:spcBef>
              <a:spcAft>
                <a:spcPts val="0"/>
              </a:spcAft>
              <a:buFont typeface="Arial" panose="020B0604020202020204" pitchFamily="34" charset="0"/>
              <a:buNone/>
            </a:pPr>
            <a:r>
              <a:rPr lang="da-DK" sz="1100" u="none" dirty="0">
                <a:effectLst/>
                <a:latin typeface="+mn-lt"/>
                <a:ea typeface="Calibri" panose="020F0502020204030204" pitchFamily="34" charset="0"/>
                <a:cs typeface="Calibri"/>
              </a:rPr>
              <a:t> </a:t>
            </a:r>
          </a:p>
          <a:p>
            <a:r>
              <a:rPr lang="da-DK" b="0" dirty="0">
                <a:latin typeface="+mn-lt"/>
              </a:rPr>
              <a:t>   Husk at give deltagerne uddelingskopier til gruppearbejdet, hvis du ikke allerede har gjort det. </a:t>
            </a:r>
            <a:endParaRPr lang="da-DK" b="0" dirty="0">
              <a:latin typeface="+mn-lt"/>
              <a:cs typeface="Calibri"/>
            </a:endParaRPr>
          </a:p>
          <a:p>
            <a:endParaRPr lang="da-DK" dirty="0"/>
          </a:p>
        </p:txBody>
      </p:sp>
    </p:spTree>
    <p:extLst>
      <p:ext uri="{BB962C8B-B14F-4D97-AF65-F5344CB8AC3E}">
        <p14:creationId xmlns:p14="http://schemas.microsoft.com/office/powerpoint/2010/main" val="388540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13343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35469-99F2-4B59-9853-9992A149D01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10DC980-6ADB-03A8-19D6-A341463134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D92D293-CC41-152C-F411-9EBB2DC296D3}"/>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83756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03034-2B77-543F-B430-F73EDA4655B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42F3500-EF13-6A09-0D21-5732FF0EC6C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626605E-FD73-D09C-C980-AEBF583903BE}"/>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753019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C20ED-234D-BA17-9601-A089A29CFF9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642D203-99D7-3B8C-3FFB-551E5B64D42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78CD971-6029-7497-35BA-9EAE5DD3648B}"/>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2558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9C58E-C6A3-2316-7497-94613A52F68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F95BF9B-9934-7521-161E-C6B40CBC237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70789AE-99D4-ECE7-F8D7-5DDA4B5305C3}"/>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5389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7D702-7E58-E4D7-5C5E-DE40693CB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CC976-3E0B-95E6-6774-D3F055236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8C418-B709-D537-99CC-F167A60EB030}"/>
              </a:ext>
            </a:extLst>
          </p:cNvPr>
          <p:cNvSpPr>
            <a:spLocks noGrp="1"/>
          </p:cNvSpPr>
          <p:nvPr>
            <p:ph type="body" idx="1"/>
          </p:nvPr>
        </p:nvSpPr>
        <p:spPr/>
        <p:txBody>
          <a:bodyPr/>
          <a:lstStyle/>
          <a:p>
            <a:r>
              <a:rPr lang="da-DK" b="1" dirty="0"/>
              <a:t>Forslag til, hvad du kan sige:</a:t>
            </a:r>
          </a:p>
          <a:p>
            <a:r>
              <a:rPr lang="da-DK" sz="1100" kern="1200" dirty="0">
                <a:solidFill>
                  <a:schemeClr val="tx1"/>
                </a:solidFill>
                <a:latin typeface="+mn-lt"/>
                <a:ea typeface="+mn-ea"/>
                <a:cs typeface="+mn-cs"/>
              </a:rPr>
              <a:t>Mødet er inddelt i 3 hovedblokke med en pause efter blok 1.</a:t>
            </a:r>
            <a:endParaRPr lang="da-DK" sz="1100" kern="1200" dirty="0">
              <a:solidFill>
                <a:schemeClr val="tx1"/>
              </a:solidFill>
              <a:latin typeface="+mn-lt"/>
              <a:cs typeface="Calibri"/>
            </a:endParaRPr>
          </a:p>
          <a:p>
            <a:endParaRPr lang="da-DK" sz="1100" kern="1200" dirty="0">
              <a:solidFill>
                <a:schemeClr val="tx1"/>
              </a:solidFill>
              <a:latin typeface="+mn-lt"/>
              <a:ea typeface="+mn-ea"/>
              <a:cs typeface="+mn-cs"/>
            </a:endParaRPr>
          </a:p>
          <a:p>
            <a:r>
              <a:rPr lang="da-DK" sz="1100" kern="1200" dirty="0">
                <a:solidFill>
                  <a:schemeClr val="tx1"/>
                </a:solidFill>
                <a:latin typeface="+mn-lt"/>
                <a:ea typeface="+mn-ea"/>
                <a:cs typeface="+mn-cs"/>
              </a:rPr>
              <a:t>Formålet med klyngemødet er med udgangspunkt i data for fire målepunkter at give mulighed for refleksion over den kliniske praksis for type 2-diabetes patienter. Herunder dele erfaringer for organisering og opfølgning af diabetes og tale om behovet for forandringer, og hvordan de i givet fald kunne udføres.</a:t>
            </a:r>
            <a:endParaRPr lang="da-DK" dirty="0"/>
          </a:p>
          <a:p>
            <a:endParaRPr lang="da-DK" dirty="0"/>
          </a:p>
          <a:p>
            <a:r>
              <a:rPr lang="da-DK" sz="1100" kern="1200" dirty="0">
                <a:solidFill>
                  <a:schemeClr val="tx1"/>
                </a:solidFill>
                <a:latin typeface="+mn-lt"/>
                <a:ea typeface="+mn-ea"/>
                <a:cs typeface="+mn-cs"/>
              </a:rPr>
              <a:t>Data for målepunkterne behandles i de første to blokke:</a:t>
            </a:r>
            <a:endParaRPr lang="da-DK" dirty="0">
              <a:cs typeface="Calibri" panose="020F0502020204030204"/>
            </a:endParaRPr>
          </a:p>
          <a:p>
            <a:pPr>
              <a:spcBef>
                <a:spcPts val="45"/>
              </a:spcBef>
            </a:pPr>
            <a:r>
              <a:rPr lang="da-DK" sz="1100" kern="1200" dirty="0">
                <a:solidFill>
                  <a:schemeClr val="tx1"/>
                </a:solidFill>
                <a:latin typeface="+mn-lt"/>
                <a:ea typeface="+mn-ea"/>
                <a:cs typeface="+mn-cs"/>
              </a:rPr>
              <a:t> </a:t>
            </a:r>
            <a:endParaRPr lang="da-DK" sz="1100" kern="1200" dirty="0">
              <a:solidFill>
                <a:schemeClr val="tx1"/>
              </a:solidFill>
              <a:latin typeface="+mn-lt"/>
              <a:cs typeface="Calibri" panose="020F0502020204030204"/>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100" kern="1200" dirty="0">
                <a:solidFill>
                  <a:schemeClr val="tx1"/>
                </a:solidFill>
                <a:latin typeface="+mn-lt"/>
                <a:ea typeface="+mn-ea"/>
                <a:cs typeface="+mn-cs"/>
              </a:rPr>
              <a:t>Blok 1: Årsstatus og opfølgning</a:t>
            </a:r>
            <a:endParaRPr lang="da-DK" sz="1100" kern="1200" dirty="0">
              <a:solidFill>
                <a:schemeClr val="tx1"/>
              </a:solidFill>
              <a:latin typeface="+mn-lt"/>
              <a:cs typeface="Calibri" panose="020F0502020204030204"/>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100" kern="1200" dirty="0">
                <a:solidFill>
                  <a:schemeClr val="tx1"/>
                </a:solidFill>
                <a:latin typeface="+mn-lt"/>
                <a:ea typeface="+mn-ea"/>
                <a:cs typeface="+mn-cs"/>
              </a:rPr>
              <a:t>Blok 2: Forløbsplan og kronikerhonorar</a:t>
            </a:r>
            <a:endParaRPr lang="da-DK" sz="1100" kern="1200" dirty="0">
              <a:solidFill>
                <a:schemeClr val="tx1"/>
              </a:solidFill>
              <a:latin typeface="+mn-lt"/>
              <a:cs typeface="Calibri" panose="020F0502020204030204"/>
            </a:endParaRPr>
          </a:p>
          <a:p>
            <a:pPr>
              <a:spcBef>
                <a:spcPts val="35"/>
              </a:spcBef>
            </a:pPr>
            <a:r>
              <a:rPr lang="en-US" sz="1100" kern="1200" dirty="0">
                <a:solidFill>
                  <a:schemeClr val="tx1"/>
                </a:solidFill>
                <a:latin typeface="+mn-lt"/>
                <a:ea typeface="+mn-ea"/>
                <a:cs typeface="+mn-cs"/>
              </a:rPr>
              <a:t> </a:t>
            </a:r>
            <a:endParaRPr lang="da-DK" sz="1100" kern="1200" dirty="0">
              <a:solidFill>
                <a:schemeClr val="tx1"/>
              </a:solidFill>
              <a:latin typeface="+mn-lt"/>
              <a:ea typeface="+mn-ea"/>
              <a:cs typeface="+mn-cs"/>
            </a:endParaRPr>
          </a:p>
          <a:p>
            <a:r>
              <a:rPr lang="da-DK" sz="1100" kern="1200" dirty="0">
                <a:solidFill>
                  <a:schemeClr val="tx1"/>
                </a:solidFill>
                <a:latin typeface="+mn-lt"/>
                <a:ea typeface="+mn-ea"/>
                <a:cs typeface="+mn-cs"/>
              </a:rPr>
              <a:t>I blok 3 </a:t>
            </a:r>
            <a:r>
              <a:rPr lang="da-DK" dirty="0"/>
              <a:t>vil der blive samlet</a:t>
            </a:r>
            <a:r>
              <a:rPr lang="da-DK" sz="1100" kern="1200" dirty="0">
                <a:solidFill>
                  <a:schemeClr val="tx1"/>
                </a:solidFill>
                <a:latin typeface="+mn-lt"/>
                <a:ea typeface="+mn-ea"/>
                <a:cs typeface="+mn-cs"/>
              </a:rPr>
              <a:t> op</a:t>
            </a:r>
            <a:r>
              <a:rPr lang="da-DK" dirty="0"/>
              <a:t>, </a:t>
            </a:r>
            <a:r>
              <a:rPr lang="da-DK" sz="1100" kern="1200" dirty="0">
                <a:solidFill>
                  <a:schemeClr val="tx1"/>
                </a:solidFill>
                <a:latin typeface="+mn-lt"/>
                <a:ea typeface="+mn-ea"/>
                <a:cs typeface="+mn-cs"/>
              </a:rPr>
              <a:t>og klyngen drøfter implementering og opfølgning. </a:t>
            </a:r>
            <a:endParaRPr lang="da-DK" sz="1100" kern="1200" dirty="0">
              <a:solidFill>
                <a:schemeClr val="tx1"/>
              </a:solidFill>
              <a:latin typeface="+mn-lt"/>
              <a:cs typeface="Calibri"/>
            </a:endParaRPr>
          </a:p>
        </p:txBody>
      </p:sp>
    </p:spTree>
    <p:extLst>
      <p:ext uri="{BB962C8B-B14F-4D97-AF65-F5344CB8AC3E}">
        <p14:creationId xmlns:p14="http://schemas.microsoft.com/office/powerpoint/2010/main" val="479317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A583D-1A60-6EF9-BEDD-1F71FF944C2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7E69CF1-DE1C-BF0A-9DB4-1C13C191AB8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144866B-140B-7D1B-155B-0F1C700AA9AC}"/>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34489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694F2-C387-FC00-90FB-C3E25ACDA8E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FBE0CC2-537B-278A-8845-2A9FF1BFE3D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1B99102-C34E-07F6-582F-F72C90BF3289}"/>
              </a:ext>
            </a:extLst>
          </p:cNvPr>
          <p:cNvSpPr>
            <a:spLocks noGrp="1"/>
          </p:cNvSpPr>
          <p:nvPr>
            <p:ph type="body" idx="1"/>
          </p:nvPr>
        </p:nvSpPr>
        <p:spPr/>
        <p:txBody>
          <a:bodyPr/>
          <a:lstStyle/>
          <a:p>
            <a:pPr marL="137795">
              <a:spcBef>
                <a:spcPts val="80"/>
              </a:spcBef>
              <a:spcAft>
                <a:spcPts val="0"/>
              </a:spcAft>
            </a:pPr>
            <a:r>
              <a:rPr lang="da-DK" sz="1100" b="1" u="none" dirty="0">
                <a:solidFill>
                  <a:srgbClr val="231F20"/>
                </a:solidFill>
                <a:effectLst/>
                <a:latin typeface="+mn-lt"/>
                <a:ea typeface="Calibri" panose="020F0502020204030204" pitchFamily="34" charset="0"/>
                <a:cs typeface="Calibri"/>
              </a:rPr>
              <a:t>Forklaring til slide:</a:t>
            </a:r>
          </a:p>
          <a:p>
            <a:pPr marL="137795">
              <a:spcBef>
                <a:spcPts val="80"/>
              </a:spcBef>
              <a:spcAft>
                <a:spcPts val="0"/>
              </a:spcAft>
            </a:pPr>
            <a:r>
              <a:rPr lang="da-DK" sz="1100" b="0" u="none" dirty="0">
                <a:solidFill>
                  <a:srgbClr val="231F20"/>
                </a:solidFill>
                <a:effectLst/>
                <a:latin typeface="+mn-lt"/>
                <a:ea typeface="Calibri" panose="020F0502020204030204" pitchFamily="34" charset="0"/>
                <a:cs typeface="Calibri"/>
              </a:rPr>
              <a:t>Her er der afsat 10 minutter til at deltagerne taler </a:t>
            </a:r>
            <a:r>
              <a:rPr lang="da-DK" sz="1100" u="none" dirty="0">
                <a:solidFill>
                  <a:srgbClr val="231F20"/>
                </a:solidFill>
                <a:effectLst/>
                <a:latin typeface="+mn-lt"/>
                <a:ea typeface="Calibri" panose="020F0502020204030204" pitchFamily="34" charset="0"/>
                <a:cs typeface="Calibri"/>
              </a:rPr>
              <a:t>sammen to og to – sidemandssamtale: </a:t>
            </a:r>
          </a:p>
          <a:p>
            <a:pPr marL="137795">
              <a:spcBef>
                <a:spcPts val="80"/>
              </a:spcBef>
              <a:spcAft>
                <a:spcPts val="0"/>
              </a:spcAft>
            </a:pPr>
            <a:endParaRPr lang="da-DK" sz="1100" u="none" dirty="0">
              <a:solidFill>
                <a:srgbClr val="231F20"/>
              </a:solidFill>
              <a:effectLst/>
              <a:latin typeface="+mn-lt"/>
              <a:ea typeface="Calibri" panose="020F0502020204030204" pitchFamily="34" charset="0"/>
            </a:endParaRPr>
          </a:p>
          <a:p>
            <a:pPr marL="423545" indent="-285750" algn="l" defTabSz="914400" rtl="0" eaLnBrk="1" latinLnBrk="0" hangingPunct="1">
              <a:spcBef>
                <a:spcPts val="80"/>
              </a:spcBef>
              <a:spcAft>
                <a:spcPts val="0"/>
              </a:spcAft>
              <a:buFont typeface="Arial" panose="020B0604020202020204" pitchFamily="34" charset="0"/>
              <a:buChar char="•"/>
            </a:pPr>
            <a:r>
              <a:rPr lang="da-DK" sz="1100" u="none" kern="1200" dirty="0">
                <a:solidFill>
                  <a:srgbClr val="231F20"/>
                </a:solidFill>
                <a:effectLst/>
                <a:latin typeface="+mn-lt"/>
                <a:ea typeface="Calibri" panose="020F0502020204030204" pitchFamily="34" charset="0"/>
                <a:cs typeface="Calibri"/>
              </a:rPr>
              <a:t>Hvordan sikrer jeres praksis, at alle relevante patienter tilbydes og får foretaget årlig årskontrol?</a:t>
            </a:r>
          </a:p>
          <a:p>
            <a:pPr marL="423545" indent="-285750">
              <a:spcBef>
                <a:spcPts val="80"/>
              </a:spcBef>
              <a:spcAft>
                <a:spcPts val="0"/>
              </a:spcAft>
              <a:buFont typeface="Arial" panose="020B0604020202020204" pitchFamily="34" charset="0"/>
              <a:buChar char="•"/>
            </a:pPr>
            <a:r>
              <a:rPr lang="da-DK" sz="1100" u="none" dirty="0">
                <a:solidFill>
                  <a:srgbClr val="231F20"/>
                </a:solidFill>
                <a:effectLst/>
                <a:latin typeface="+mn-lt"/>
                <a:ea typeface="Calibri" panose="020F0502020204030204" pitchFamily="34" charset="0"/>
                <a:cs typeface="Calibri"/>
              </a:rPr>
              <a:t>Hvem</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indgår</a:t>
            </a:r>
            <a:r>
              <a:rPr lang="da-DK" sz="1100" u="none" spc="-3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i</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forløbet</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af</a:t>
            </a:r>
            <a:r>
              <a:rPr lang="da-DK" sz="1100" u="none" spc="-3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årlig</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statusundersøgelse</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i</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jeres</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praksis,</a:t>
            </a:r>
            <a:r>
              <a:rPr lang="da-DK" sz="1100" u="none" spc="-3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og</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hvad</a:t>
            </a:r>
            <a:r>
              <a:rPr lang="da-DK" sz="1100" u="none" spc="-3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laver</a:t>
            </a:r>
            <a:r>
              <a:rPr lang="da-DK" sz="1100" u="none" spc="-2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de</a:t>
            </a:r>
            <a:r>
              <a:rPr lang="da-DK" sz="1100" u="none" spc="-3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(tidsbestilling,</a:t>
            </a:r>
            <a:r>
              <a:rPr lang="da-DK" sz="1100" u="none" spc="-30"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lab- </a:t>
            </a:r>
            <a:r>
              <a:rPr lang="da-DK" sz="1100" u="none" spc="-20" dirty="0">
                <a:solidFill>
                  <a:srgbClr val="231F20"/>
                </a:solidFill>
                <a:effectLst/>
                <a:latin typeface="+mn-lt"/>
                <a:ea typeface="Calibri" panose="020F0502020204030204" pitchFamily="34" charset="0"/>
                <a:cs typeface="Calibri"/>
              </a:rPr>
              <a:t>prøver, </a:t>
            </a:r>
            <a:r>
              <a:rPr lang="da-DK" sz="1100" u="none" dirty="0">
                <a:solidFill>
                  <a:srgbClr val="231F20"/>
                </a:solidFill>
                <a:effectLst/>
                <a:latin typeface="+mn-lt"/>
                <a:ea typeface="Calibri" panose="020F0502020204030204" pitchFamily="34" charset="0"/>
                <a:cs typeface="Calibri"/>
              </a:rPr>
              <a:t>svar og</a:t>
            </a:r>
            <a:r>
              <a:rPr lang="da-DK" sz="1100" u="none" spc="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statuskonsultation)?</a:t>
            </a:r>
            <a:endParaRPr lang="da-DK" sz="1100" u="none" dirty="0">
              <a:solidFill>
                <a:schemeClr val="tx1"/>
              </a:solidFill>
              <a:effectLst/>
              <a:latin typeface="+mn-lt"/>
              <a:ea typeface="Calibri" panose="020F0502020204030204" pitchFamily="34" charset="0"/>
              <a:cs typeface="Calibri"/>
            </a:endParaRPr>
          </a:p>
          <a:p>
            <a:pPr marL="423545" indent="-285750">
              <a:spcBef>
                <a:spcPts val="80"/>
              </a:spcBef>
              <a:spcAft>
                <a:spcPts val="0"/>
              </a:spcAft>
              <a:buFont typeface="Arial" panose="020B0604020202020204" pitchFamily="34" charset="0"/>
              <a:buChar char="•"/>
            </a:pPr>
            <a:r>
              <a:rPr lang="da-DK" sz="1100" u="none" dirty="0">
                <a:solidFill>
                  <a:srgbClr val="231F20"/>
                </a:solidFill>
                <a:effectLst/>
                <a:latin typeface="+mn-lt"/>
                <a:ea typeface="Calibri" panose="020F0502020204030204" pitchFamily="34" charset="0"/>
                <a:cs typeface="Calibri"/>
              </a:rPr>
              <a:t>Hvem aftaler og gennemfører opfølgende</a:t>
            </a:r>
            <a:r>
              <a:rPr lang="da-DK" sz="1100" u="none" spc="-2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konsultation?</a:t>
            </a:r>
            <a:endParaRPr lang="da-DK" sz="1100" u="none" dirty="0">
              <a:solidFill>
                <a:schemeClr val="tx1"/>
              </a:solidFill>
              <a:effectLst/>
              <a:latin typeface="+mn-lt"/>
              <a:ea typeface="Calibri" panose="020F0502020204030204" pitchFamily="34" charset="0"/>
              <a:cs typeface="Calibri"/>
            </a:endParaRPr>
          </a:p>
          <a:p>
            <a:pPr marL="423545" indent="-285750">
              <a:spcBef>
                <a:spcPts val="80"/>
              </a:spcBef>
              <a:spcAft>
                <a:spcPts val="0"/>
              </a:spcAft>
              <a:buFont typeface="Arial" panose="020B0604020202020204" pitchFamily="34" charset="0"/>
              <a:buChar char="•"/>
            </a:pPr>
            <a:r>
              <a:rPr lang="da-DK" sz="1100" u="none" dirty="0">
                <a:solidFill>
                  <a:srgbClr val="231F20"/>
                </a:solidFill>
                <a:effectLst/>
                <a:latin typeface="+mn-lt"/>
                <a:ea typeface="Calibri" panose="020F0502020204030204" pitchFamily="34" charset="0"/>
                <a:cs typeface="Calibri"/>
              </a:rPr>
              <a:t>Hvilken rolle skal praksispersonalet og lægerne have i</a:t>
            </a:r>
            <a:r>
              <a:rPr lang="da-DK" sz="1100" u="none" spc="-45" dirty="0">
                <a:solidFill>
                  <a:srgbClr val="231F20"/>
                </a:solidFill>
                <a:effectLst/>
                <a:latin typeface="+mn-lt"/>
                <a:ea typeface="Calibri" panose="020F0502020204030204" pitchFamily="34" charset="0"/>
                <a:cs typeface="Calibri"/>
              </a:rPr>
              <a:t> </a:t>
            </a:r>
            <a:r>
              <a:rPr lang="da-DK" sz="1100" u="none" dirty="0">
                <a:solidFill>
                  <a:srgbClr val="231F20"/>
                </a:solidFill>
                <a:effectLst/>
                <a:latin typeface="+mn-lt"/>
                <a:ea typeface="Calibri" panose="020F0502020204030204" pitchFamily="34" charset="0"/>
                <a:cs typeface="Calibri"/>
              </a:rPr>
              <a:t>forløbet?</a:t>
            </a:r>
          </a:p>
          <a:p>
            <a:pPr marL="137795" indent="0">
              <a:spcBef>
                <a:spcPts val="80"/>
              </a:spcBef>
              <a:spcAft>
                <a:spcPts val="0"/>
              </a:spcAft>
              <a:buFont typeface="Arial" panose="020B0604020202020204" pitchFamily="34" charset="0"/>
              <a:buNone/>
            </a:pPr>
            <a:r>
              <a:rPr lang="da-DK" sz="1100" u="none" dirty="0">
                <a:effectLst/>
                <a:latin typeface="+mn-lt"/>
                <a:ea typeface="Calibri" panose="020F0502020204030204" pitchFamily="34" charset="0"/>
                <a:cs typeface="Calibri"/>
              </a:rPr>
              <a:t> </a:t>
            </a:r>
          </a:p>
          <a:p>
            <a:r>
              <a:rPr lang="da-DK" b="0" dirty="0">
                <a:latin typeface="+mn-lt"/>
              </a:rPr>
              <a:t>   Husk at give deltagerne uddelingskopier til gruppearbejdet, hvis du ikke allerede har gjort det. </a:t>
            </a:r>
            <a:endParaRPr lang="da-DK" b="0" dirty="0">
              <a:latin typeface="+mn-lt"/>
              <a:cs typeface="Calibri"/>
            </a:endParaRPr>
          </a:p>
          <a:p>
            <a:endParaRPr lang="da-DK" dirty="0"/>
          </a:p>
        </p:txBody>
      </p:sp>
    </p:spTree>
    <p:extLst>
      <p:ext uri="{BB962C8B-B14F-4D97-AF65-F5344CB8AC3E}">
        <p14:creationId xmlns:p14="http://schemas.microsoft.com/office/powerpoint/2010/main" val="690270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C4B09-12DF-9F84-FCCF-4FB5ABE5621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CBAE331-B179-E69C-F2E9-7F26DE67AF6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F00003F-E33B-C1A7-1153-4D125500DDCA}"/>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237371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b="1" i="0" u="none" dirty="0">
                <a:solidFill>
                  <a:srgbClr val="231F20"/>
                </a:solidFill>
                <a:effectLst/>
                <a:latin typeface="+mn-lt"/>
                <a:ea typeface="Calibri" panose="020F0502020204030204" pitchFamily="34" charset="0"/>
                <a:cs typeface="Calibri"/>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i="0" u="none" dirty="0">
                <a:solidFill>
                  <a:srgbClr val="231F20"/>
                </a:solidFill>
                <a:effectLst/>
                <a:latin typeface="+mn-lt"/>
                <a:ea typeface="Calibri" panose="020F0502020204030204" pitchFamily="34" charset="0"/>
                <a:cs typeface="Calibri"/>
              </a:rPr>
              <a:t>Mødelederne introducer formålet med blok 2 og kort om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100" i="0" u="none" dirty="0">
              <a:solidFill>
                <a:srgbClr val="231F20"/>
              </a:solidFill>
              <a:effectLst/>
              <a:latin typeface="+mn-lt"/>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i="0" u="none" dirty="0">
                <a:solidFill>
                  <a:srgbClr val="231F20"/>
                </a:solidFill>
                <a:effectLst/>
                <a:latin typeface="+mn-lt"/>
                <a:ea typeface="Calibri" panose="020F0502020204030204" pitchFamily="34" charset="0"/>
                <a:cs typeface="Calibri"/>
              </a:rPr>
              <a:t>1. Først introduceres målepunkt 3 og 4 plenum (5 min.), og derefter er der gruppearbejdet (10 min</a:t>
            </a:r>
            <a:r>
              <a:rPr lang="da-DK" dirty="0">
                <a:solidFill>
                  <a:srgbClr val="231F20"/>
                </a:solidFill>
                <a:latin typeface="+mn-lt"/>
                <a:ea typeface="Calibri" panose="020F0502020204030204" pitchFamily="34" charset="0"/>
                <a:cs typeface="Calibri"/>
              </a:rPr>
              <a:t>.)</a:t>
            </a:r>
            <a:endParaRPr lang="da-DK" sz="1100" i="0" u="none" dirty="0">
              <a:solidFill>
                <a:srgbClr val="231F20"/>
              </a:solidFill>
              <a:effectLst/>
              <a:latin typeface="+mn-lt"/>
              <a:ea typeface="Calibri" panose="020F0502020204030204" pitchFamily="34" charset="0"/>
              <a:cs typeface="Calibri"/>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i="0" u="none" dirty="0">
                <a:solidFill>
                  <a:srgbClr val="231F20"/>
                </a:solidFill>
                <a:effectLst/>
                <a:latin typeface="+mn-lt"/>
                <a:ea typeface="Calibri" panose="020F0502020204030204" pitchFamily="34" charset="0"/>
                <a:cs typeface="Calibri"/>
              </a:rPr>
              <a:t>2. Afslutningsvist er der afsat tid til at reflektere og notere i mødenoter (5 min</a:t>
            </a:r>
            <a:r>
              <a:rPr lang="da-DK" dirty="0">
                <a:solidFill>
                  <a:srgbClr val="231F20"/>
                </a:solidFill>
                <a:latin typeface="+mn-lt"/>
                <a:ea typeface="Calibri" panose="020F0502020204030204" pitchFamily="34" charset="0"/>
                <a:cs typeface="Calibri"/>
              </a:rPr>
              <a:t>.)</a:t>
            </a:r>
            <a:endParaRPr lang="da-DK" sz="1100" i="0" u="none" dirty="0">
              <a:solidFill>
                <a:srgbClr val="231F20"/>
              </a:solidFill>
              <a:effectLst/>
              <a:latin typeface="+mn-lt"/>
              <a:ea typeface="Calibri" panose="020F0502020204030204" pitchFamily="34" charset="0"/>
              <a:cs typeface="Calibri"/>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i="0" u="none" dirty="0">
                <a:solidFill>
                  <a:srgbClr val="231F20"/>
                </a:solidFill>
                <a:effectLst/>
                <a:latin typeface="+mn-lt"/>
                <a:ea typeface="Calibri" panose="020F0502020204030204" pitchFamily="34" charset="0"/>
                <a:cs typeface="Calibri"/>
              </a:rPr>
              <a:t>3. Der er </a:t>
            </a:r>
            <a:r>
              <a:rPr lang="da-DK" sz="1100" i="0" u="sng" dirty="0">
                <a:solidFill>
                  <a:srgbClr val="231F20"/>
                </a:solidFill>
                <a:effectLst/>
                <a:latin typeface="+mn-lt"/>
                <a:ea typeface="Calibri" panose="020F0502020204030204" pitchFamily="34" charset="0"/>
                <a:cs typeface="Calibri"/>
              </a:rPr>
              <a:t>ingen</a:t>
            </a:r>
            <a:r>
              <a:rPr lang="da-DK" sz="1100" i="0" u="none" dirty="0">
                <a:solidFill>
                  <a:srgbClr val="231F20"/>
                </a:solidFill>
                <a:effectLst/>
                <a:latin typeface="+mn-lt"/>
                <a:ea typeface="Calibri" panose="020F0502020204030204" pitchFamily="34" charset="0"/>
                <a:cs typeface="Calibri"/>
              </a:rPr>
              <a:t> opfølgning på gruppearbejdet her.</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100" i="0" u="none" dirty="0">
              <a:solidFill>
                <a:srgbClr val="231F20"/>
              </a:solidFill>
              <a:effectLst/>
              <a:latin typeface="+mn-lt"/>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i="0" u="none" dirty="0">
                <a:solidFill>
                  <a:srgbClr val="231F20"/>
                </a:solidFill>
                <a:effectLst/>
                <a:latin typeface="+mn-lt"/>
                <a:ea typeface="Calibri" panose="020F0502020204030204" pitchFamily="34" charset="0"/>
              </a:rPr>
              <a:t>I alt er der afsat 20 min. til blok 2.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1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100" i="0" u="none" dirty="0">
              <a:effectLst/>
              <a:latin typeface="Calibri" panose="020F0502020204030204" pitchFamily="34" charset="0"/>
              <a:ea typeface="Calibri" panose="020F0502020204030204" pitchFamily="34" charset="0"/>
            </a:endParaRPr>
          </a:p>
          <a:p>
            <a:endParaRPr lang="da-DK" dirty="0"/>
          </a:p>
        </p:txBody>
      </p:sp>
    </p:spTree>
    <p:extLst>
      <p:ext uri="{BB962C8B-B14F-4D97-AF65-F5344CB8AC3E}">
        <p14:creationId xmlns:p14="http://schemas.microsoft.com/office/powerpoint/2010/main" val="985471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effectLst/>
                <a:latin typeface="+mn-lt"/>
                <a:cs typeface="Arial"/>
              </a:rPr>
              <a:t>Forklaring til slide:</a:t>
            </a:r>
            <a:endParaRPr lang="da-DK" sz="1100" i="0" dirty="0">
              <a:solidFill>
                <a:srgbClr val="231F20"/>
              </a:solidFill>
              <a:effectLst/>
              <a:latin typeface="+mn-lt"/>
              <a:ea typeface="Calibri" panose="020F0502020204030204" pitchFamily="34" charset="0"/>
              <a:cs typeface="Arial"/>
            </a:endParaRPr>
          </a:p>
          <a:p>
            <a:r>
              <a:rPr lang="da-DK" b="0" i="0" dirty="0">
                <a:effectLst/>
                <a:latin typeface="+mn-lt"/>
              </a:rPr>
              <a:t>Forløbsplaner skal give patienterne bedre indblik i deres sygdom og sikre bedste udgangspunkt for patientinddragelse og støtte egenomsorg. </a:t>
            </a:r>
          </a:p>
        </p:txBody>
      </p:sp>
    </p:spTree>
    <p:extLst>
      <p:ext uri="{BB962C8B-B14F-4D97-AF65-F5344CB8AC3E}">
        <p14:creationId xmlns:p14="http://schemas.microsoft.com/office/powerpoint/2010/main" val="2392375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02A51-A5D3-2DCF-D727-9F779A51573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C74B852-D583-280E-3E61-0280A0D938A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F97CFEB-4300-0C39-E0F7-B4A1AAAB76CF}"/>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911516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7861-2707-0BBE-895B-572A1004CEC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8C03707-78D2-92CF-378E-0CBA9DC1744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587E765-B16F-0E82-7FAD-450D4E7B9406}"/>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420887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610D-768D-8757-A3C3-44AE30EF805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CE63D59-4FF9-8E1F-7919-551D05CEBDF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0B5624E-F59D-BBCD-55A7-3AEF31833AE6}"/>
              </a:ext>
            </a:extLst>
          </p:cNvPr>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100" b="1" i="0" kern="1200" dirty="0">
                <a:solidFill>
                  <a:srgbClr val="231F20"/>
                </a:solidFill>
                <a:effectLst/>
                <a:latin typeface="+mn-lt"/>
                <a:ea typeface="Calibri" panose="020F0502020204030204" pitchFamily="34" charset="0"/>
                <a:cs typeface="+mn-cs"/>
              </a:rPr>
              <a:t>Forklaring til slide: </a:t>
            </a:r>
            <a:endParaRPr lang="da-DK" sz="1100" i="0" kern="1200" dirty="0">
              <a:solidFill>
                <a:srgbClr val="231F20"/>
              </a:solidFill>
              <a:effectLst/>
              <a:latin typeface="+mn-lt"/>
              <a:ea typeface="Calibri" panose="020F0502020204030204" pitchFamily="34" charset="0"/>
              <a:cs typeface="+mn-cs"/>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100" i="0" dirty="0">
                <a:solidFill>
                  <a:srgbClr val="231F20"/>
                </a:solidFill>
                <a:effectLst/>
                <a:latin typeface="+mn-lt"/>
                <a:ea typeface="Calibri" panose="020F0502020204030204" pitchFamily="34" charset="0"/>
              </a:rPr>
              <a:t>Denne sidste del af mødet bruges til at tale om, hvilke ideer der evt. skal implementeres i den enkelte praksis.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100" i="0" dirty="0">
              <a:solidFill>
                <a:srgbClr val="231F20"/>
              </a:solidFill>
              <a:effectLst/>
              <a:latin typeface="+mn-lt"/>
              <a:ea typeface="Calibri" panose="020F0502020204030204" pitchFamily="34" charset="0"/>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100" i="0" dirty="0">
                <a:solidFill>
                  <a:srgbClr val="231F20"/>
                </a:solidFill>
                <a:effectLst/>
                <a:latin typeface="+mn-lt"/>
                <a:ea typeface="Calibri" panose="020F0502020204030204" pitchFamily="34" charset="0"/>
              </a:rPr>
              <a:t>Bed deltagerne om at sætte sig sammen med kolleger fra samme praksis (sololæger sidder sammen). Uddel en ‘implementeringsplan’ til alle. Grupperne besvarer spørgsmålene fra sliden (20 min.):</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100" i="0" dirty="0">
              <a:solidFill>
                <a:srgbClr val="231F20"/>
              </a:solidFill>
              <a:effectLst/>
              <a:latin typeface="+mn-lt"/>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100" i="0" dirty="0">
                <a:solidFill>
                  <a:srgbClr val="231F20"/>
                </a:solidFill>
                <a:effectLst/>
                <a:latin typeface="+mn-lt"/>
                <a:ea typeface="Calibri" panose="020F0502020204030204" pitchFamily="34" charset="0"/>
              </a:rPr>
              <a:t>Hvilke tiltag i forhold til opfølgningen er det vigtigst og lettest at</a:t>
            </a:r>
            <a:r>
              <a:rPr lang="da-DK" sz="1100" i="0" spc="-90" dirty="0">
                <a:solidFill>
                  <a:srgbClr val="231F20"/>
                </a:solidFill>
                <a:effectLst/>
                <a:latin typeface="+mn-lt"/>
                <a:ea typeface="Calibri" panose="020F0502020204030204" pitchFamily="34" charset="0"/>
              </a:rPr>
              <a:t> </a:t>
            </a:r>
            <a:r>
              <a:rPr lang="da-DK" sz="1100" i="0" dirty="0">
                <a:solidFill>
                  <a:srgbClr val="231F20"/>
                </a:solidFill>
                <a:effectLst/>
                <a:latin typeface="+mn-lt"/>
                <a:ea typeface="Calibri" panose="020F0502020204030204" pitchFamily="34" charset="0"/>
              </a:rPr>
              <a:t>gennemføre?</a:t>
            </a:r>
            <a:endParaRPr lang="da-DK" sz="1100" i="0" dirty="0">
              <a:effectLst/>
              <a:latin typeface="+mn-lt"/>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100" i="0" dirty="0">
                <a:solidFill>
                  <a:srgbClr val="231F20"/>
                </a:solidFill>
                <a:effectLst/>
                <a:latin typeface="+mn-lt"/>
                <a:ea typeface="Calibri" panose="020F0502020204030204" pitchFamily="34" charset="0"/>
              </a:rPr>
              <a:t>Hvilke forandringer i forhold ti l behandlingen vil være vigtigst og lettest at</a:t>
            </a:r>
            <a:r>
              <a:rPr lang="da-DK" sz="1100" i="0" spc="-100" dirty="0">
                <a:solidFill>
                  <a:srgbClr val="231F20"/>
                </a:solidFill>
                <a:effectLst/>
                <a:latin typeface="+mn-lt"/>
                <a:ea typeface="Calibri" panose="020F0502020204030204" pitchFamily="34" charset="0"/>
              </a:rPr>
              <a:t> </a:t>
            </a:r>
            <a:r>
              <a:rPr lang="da-DK" sz="1100" i="0" dirty="0">
                <a:solidFill>
                  <a:srgbClr val="231F20"/>
                </a:solidFill>
                <a:effectLst/>
                <a:latin typeface="+mn-lt"/>
                <a:ea typeface="Calibri" panose="020F0502020204030204" pitchFamily="34" charset="0"/>
              </a:rPr>
              <a:t>gennemføre?</a:t>
            </a:r>
            <a:endParaRPr lang="da-DK" sz="1100" i="0" dirty="0">
              <a:effectLst/>
              <a:latin typeface="+mn-lt"/>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en-US" sz="1100" i="0" dirty="0" err="1">
                <a:solidFill>
                  <a:srgbClr val="231F20"/>
                </a:solidFill>
                <a:effectLst/>
                <a:latin typeface="+mn-lt"/>
                <a:ea typeface="Calibri" panose="020F0502020204030204" pitchFamily="34" charset="0"/>
              </a:rPr>
              <a:t>Hvordan</a:t>
            </a:r>
            <a:r>
              <a:rPr lang="en-US" sz="1100" i="0" dirty="0">
                <a:solidFill>
                  <a:srgbClr val="231F20"/>
                </a:solidFill>
                <a:effectLst/>
                <a:latin typeface="+mn-lt"/>
                <a:ea typeface="Calibri" panose="020F0502020204030204" pitchFamily="34" charset="0"/>
              </a:rPr>
              <a:t> </a:t>
            </a:r>
            <a:r>
              <a:rPr lang="en-US" sz="1100" i="0" dirty="0" err="1">
                <a:solidFill>
                  <a:srgbClr val="231F20"/>
                </a:solidFill>
                <a:effectLst/>
                <a:latin typeface="+mn-lt"/>
                <a:ea typeface="Calibri" panose="020F0502020204030204" pitchFamily="34" charset="0"/>
              </a:rPr>
              <a:t>kan</a:t>
            </a:r>
            <a:r>
              <a:rPr lang="en-US" sz="1100" i="0" dirty="0">
                <a:solidFill>
                  <a:srgbClr val="231F20"/>
                </a:solidFill>
                <a:effectLst/>
                <a:latin typeface="+mn-lt"/>
                <a:ea typeface="Calibri" panose="020F0502020204030204" pitchFamily="34" charset="0"/>
              </a:rPr>
              <a:t> det</a:t>
            </a:r>
            <a:r>
              <a:rPr lang="en-US" sz="1100" i="0" spc="-15" dirty="0">
                <a:solidFill>
                  <a:srgbClr val="231F20"/>
                </a:solidFill>
                <a:effectLst/>
                <a:latin typeface="+mn-lt"/>
                <a:ea typeface="Calibri" panose="020F0502020204030204" pitchFamily="34" charset="0"/>
              </a:rPr>
              <a:t> </a:t>
            </a:r>
            <a:r>
              <a:rPr lang="en-US" sz="1100" i="0" dirty="0" err="1">
                <a:solidFill>
                  <a:srgbClr val="231F20"/>
                </a:solidFill>
                <a:effectLst/>
                <a:latin typeface="+mn-lt"/>
                <a:ea typeface="Calibri" panose="020F0502020204030204" pitchFamily="34" charset="0"/>
              </a:rPr>
              <a:t>ske</a:t>
            </a:r>
            <a:r>
              <a:rPr lang="en-US" sz="1100" i="0" dirty="0">
                <a:solidFill>
                  <a:srgbClr val="231F20"/>
                </a:solidFill>
                <a:effectLst/>
                <a:latin typeface="+mn-lt"/>
                <a:ea typeface="Calibri" panose="020F0502020204030204" pitchFamily="34" charset="0"/>
              </a:rPr>
              <a:t>?</a:t>
            </a:r>
            <a:endParaRPr lang="da-DK" sz="1100" i="0" dirty="0">
              <a:effectLst/>
              <a:latin typeface="+mn-lt"/>
              <a:ea typeface="Calibri" panose="020F0502020204030204" pitchFamily="34" charset="0"/>
            </a:endParaRPr>
          </a:p>
          <a:p>
            <a:pPr marL="342900" lvl="0" indent="-342900">
              <a:spcBef>
                <a:spcPts val="75"/>
              </a:spcBef>
              <a:buClr>
                <a:srgbClr val="231F20"/>
              </a:buClr>
              <a:buSzPts val="1000"/>
              <a:buFont typeface="Calibri" panose="020F0502020204030204" pitchFamily="34" charset="0"/>
              <a:buChar char="•"/>
              <a:tabLst>
                <a:tab pos="328295" algn="l"/>
                <a:tab pos="328930" algn="l"/>
              </a:tabLst>
            </a:pPr>
            <a:r>
              <a:rPr lang="da-DK" sz="1100" i="0" dirty="0">
                <a:solidFill>
                  <a:srgbClr val="231F20"/>
                </a:solidFill>
                <a:effectLst/>
                <a:latin typeface="+mn-lt"/>
                <a:ea typeface="Calibri" panose="020F0502020204030204" pitchFamily="34" charset="0"/>
              </a:rPr>
              <a:t>Er der retningslinjer/fraser/andet materiale, der kan deles i</a:t>
            </a:r>
            <a:r>
              <a:rPr lang="da-DK" sz="1100" i="0" spc="-45" dirty="0">
                <a:solidFill>
                  <a:srgbClr val="231F20"/>
                </a:solidFill>
                <a:effectLst/>
                <a:latin typeface="+mn-lt"/>
                <a:ea typeface="Calibri" panose="020F0502020204030204" pitchFamily="34" charset="0"/>
              </a:rPr>
              <a:t> </a:t>
            </a:r>
            <a:r>
              <a:rPr lang="da-DK" sz="1100" i="0" dirty="0">
                <a:solidFill>
                  <a:srgbClr val="231F20"/>
                </a:solidFill>
                <a:effectLst/>
                <a:latin typeface="+mn-lt"/>
                <a:ea typeface="Calibri" panose="020F0502020204030204" pitchFamily="34" charset="0"/>
              </a:rPr>
              <a:t>gruppen?</a:t>
            </a:r>
            <a:endParaRPr lang="da-DK" sz="1100" i="0" dirty="0">
              <a:effectLst/>
              <a:latin typeface="+mn-lt"/>
              <a:ea typeface="Calibri" panose="020F0502020204030204" pitchFamily="34" charset="0"/>
            </a:endParaRPr>
          </a:p>
          <a:p>
            <a:endParaRPr lang="da-DK" sz="11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i="0" dirty="0">
                <a:solidFill>
                  <a:srgbClr val="231F20"/>
                </a:solidFill>
                <a:effectLst/>
                <a:latin typeface="+mn-lt"/>
                <a:ea typeface="Calibri" panose="020F0502020204030204" pitchFamily="34" charset="0"/>
              </a:rPr>
              <a:t>Udfyld implementeringsplanen.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i="0" dirty="0">
              <a:solidFill>
                <a:srgbClr val="231F2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i="0" dirty="0">
                <a:solidFill>
                  <a:srgbClr val="231F20"/>
                </a:solidFill>
                <a:effectLst/>
                <a:latin typeface="+mn-lt"/>
                <a:ea typeface="Calibri" panose="020F0502020204030204" pitchFamily="34" charset="0"/>
              </a:rPr>
              <a:t>De sidste 10 min. af mødet bruges i plenum på at høre, hvad grupperne har talt om. Pluk et par grupper ud til at dele deres overvejelser.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i="0" u="none" kern="1200" dirty="0">
              <a:solidFill>
                <a:srgbClr val="231F2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u="none" kern="1200" dirty="0">
                <a:solidFill>
                  <a:schemeClr val="tx1"/>
                </a:solidFill>
                <a:effectLst/>
                <a:latin typeface="+mn-lt"/>
                <a:ea typeface="+mn-ea"/>
                <a:cs typeface="+mn-cs"/>
              </a:rPr>
              <a:t>Den udfyldte plan tages med hjem i praksis, hvor den kan hænges op og introduceres til personalet fx på et personalemøde. </a:t>
            </a:r>
            <a:endParaRPr lang="da-DK" sz="1100" i="0" dirty="0">
              <a:solidFill>
                <a:srgbClr val="231F20"/>
              </a:solidFill>
              <a:effectLst/>
              <a:latin typeface="+mn-lt"/>
              <a:ea typeface="Calibri" panose="020F0502020204030204" pitchFamily="34" charset="0"/>
            </a:endParaRPr>
          </a:p>
        </p:txBody>
      </p:sp>
    </p:spTree>
    <p:extLst>
      <p:ext uri="{BB962C8B-B14F-4D97-AF65-F5344CB8AC3E}">
        <p14:creationId xmlns:p14="http://schemas.microsoft.com/office/powerpoint/2010/main" val="793379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F1CCE-365B-56F0-96DA-4DF29E8D9DC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DD72672-78DC-529D-B888-59A122AF20B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7347416-8314-10D1-5B79-BAB09D45FC0E}"/>
              </a:ext>
            </a:extLst>
          </p:cNvPr>
          <p:cNvSpPr>
            <a:spLocks noGrp="1"/>
          </p:cNvSpPr>
          <p:nvPr>
            <p:ph type="body" idx="1"/>
          </p:nvPr>
        </p:nvSpPr>
        <p:spPr/>
        <p:txBody>
          <a:bodyPr/>
          <a:lstStyle/>
          <a:p>
            <a:r>
              <a:rPr lang="da-DK" sz="1100" b="1" dirty="0"/>
              <a:t>Forklaring til slide:</a:t>
            </a:r>
          </a:p>
          <a:p>
            <a:r>
              <a:rPr lang="da-DK" dirty="0"/>
              <a:t>En vigtig del af klyngearbejdet er at følge op på de emner, I har gennemgået i klyngen. Derfor er det oplagt at have et fast punkt på mødet, hvor der følges op på, om der er sket en forandring, siden I sidst havde emnet på dagsordenen.</a:t>
            </a:r>
          </a:p>
          <a:p>
            <a:endParaRPr lang="da-DK" dirty="0"/>
          </a:p>
          <a:p>
            <a:r>
              <a:rPr lang="da-DK" dirty="0"/>
              <a:t>At skabe forandringer tager tid, og det varierer fra emne til emne, hvornår opfølgningen er relevant. </a:t>
            </a:r>
            <a:r>
              <a:rPr lang="da-DK" dirty="0" err="1"/>
              <a:t>KiAP</a:t>
            </a:r>
            <a:r>
              <a:rPr lang="da-DK" dirty="0"/>
              <a:t> anbefaler, at der for denne pakke følges op efter 6 til 12 måneder.</a:t>
            </a:r>
          </a:p>
          <a:p>
            <a:endParaRPr lang="da-DK" dirty="0"/>
          </a:p>
          <a:p>
            <a:r>
              <a:rPr lang="da-DK" dirty="0"/>
              <a:t>Afslutningsvist på mødet kan I i fællesskab beslutte, hvordan I vil følge op på emnet – fx ved at få foretaget et nyt datatræk, der kan sammenlignes med det fra dagens møde. Måske er der specifikke idéer fra dagens emne, som klyngen vurderer, er vigtigere at arbejde videre med end andre?</a:t>
            </a:r>
          </a:p>
        </p:txBody>
      </p:sp>
    </p:spTree>
    <p:extLst>
      <p:ext uri="{BB962C8B-B14F-4D97-AF65-F5344CB8AC3E}">
        <p14:creationId xmlns:p14="http://schemas.microsoft.com/office/powerpoint/2010/main" val="1669667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4724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mn-lt"/>
                <a:ea typeface="Calibri" panose="020F0502020204030204" pitchFamily="34" charset="0"/>
                <a:cs typeface="Calibri"/>
              </a:rPr>
              <a:t>Forslag til, hvad du kan sige:</a:t>
            </a:r>
          </a:p>
          <a:p>
            <a:pPr algn="l" defTabSz="914400"/>
            <a:r>
              <a:rPr lang="da-DK" u="none" kern="1200" dirty="0">
                <a:effectLst/>
                <a:latin typeface="+mn-lt"/>
              </a:rPr>
              <a:t>I har også trukket data om jeres diabetespatienter fra forløbsplansmodulet, </a:t>
            </a:r>
            <a:r>
              <a:rPr lang="da-DK" dirty="0">
                <a:latin typeface="+mn-lt"/>
              </a:rPr>
              <a:t>og på mødet vil </a:t>
            </a:r>
            <a:r>
              <a:rPr lang="da-DK" u="none" kern="1200" dirty="0">
                <a:effectLst/>
                <a:latin typeface="+mn-lt"/>
              </a:rPr>
              <a:t>I se samlede opgørelser af </a:t>
            </a:r>
            <a:r>
              <a:rPr lang="da-DK" dirty="0">
                <a:latin typeface="+mn-lt"/>
              </a:rPr>
              <a:t>disse data</a:t>
            </a:r>
            <a:r>
              <a:rPr lang="da-DK" u="none" kern="1200" dirty="0">
                <a:effectLst/>
                <a:latin typeface="+mn-lt"/>
              </a:rPr>
              <a:t>.</a:t>
            </a:r>
            <a:endParaRPr lang="da-DK" dirty="0">
              <a:latin typeface="+mn-lt"/>
              <a:cs typeface="Calibri"/>
            </a:endParaRPr>
          </a:p>
          <a:p>
            <a:endParaRPr lang="da-DK" dirty="0">
              <a:latin typeface="+mn-lt"/>
            </a:endParaRPr>
          </a:p>
          <a:p>
            <a:r>
              <a:rPr lang="da-DK" u="none" kern="1200" dirty="0">
                <a:effectLst/>
                <a:latin typeface="+mn-lt"/>
              </a:rPr>
              <a:t>I får nu udleveret uddelingskopier til gruppearbejdet </a:t>
            </a:r>
            <a:r>
              <a:rPr lang="da-DK" dirty="0">
                <a:latin typeface="+mn-lt"/>
              </a:rPr>
              <a:t>samt </a:t>
            </a:r>
            <a:r>
              <a:rPr lang="da-DK" u="none" kern="1200" dirty="0">
                <a:effectLst/>
                <a:latin typeface="+mn-lt"/>
              </a:rPr>
              <a:t>et ark til mødenoter, hvor I kan notere hovedpointer fra mødet. Da vi skal gennemgå forskellige datatræk og spørgsmål, er det vigtigt </a:t>
            </a:r>
            <a:r>
              <a:rPr lang="da-DK" dirty="0">
                <a:latin typeface="+mn-lt"/>
              </a:rPr>
              <a:t>løbende </a:t>
            </a:r>
            <a:r>
              <a:rPr lang="da-DK" u="none" kern="1200" dirty="0">
                <a:effectLst/>
                <a:latin typeface="+mn-lt"/>
              </a:rPr>
              <a:t>at få noteret </a:t>
            </a:r>
            <a:r>
              <a:rPr lang="da-DK" dirty="0">
                <a:latin typeface="+mn-lt"/>
              </a:rPr>
              <a:t>de vigtigste pointer</a:t>
            </a:r>
            <a:r>
              <a:rPr lang="da-DK" u="none" kern="1200" dirty="0">
                <a:effectLst/>
                <a:latin typeface="+mn-lt"/>
              </a:rPr>
              <a:t>.</a:t>
            </a:r>
            <a:endParaRPr lang="da-DK" dirty="0">
              <a:latin typeface="+mn-lt"/>
              <a:cs typeface="Calibri"/>
            </a:endParaRPr>
          </a:p>
          <a:p>
            <a:pPr>
              <a:defRPr/>
            </a:pPr>
            <a:endParaRPr lang="da-DK" dirty="0">
              <a:latin typeface="+mn-lt"/>
            </a:endParaRPr>
          </a:p>
          <a:p>
            <a:pPr>
              <a:defRPr/>
            </a:pPr>
            <a:r>
              <a:rPr lang="da-DK" u="none" kern="1200" dirty="0">
                <a:effectLst/>
                <a:latin typeface="+mn-lt"/>
              </a:rPr>
              <a:t>Mødenoterne skal desuden </a:t>
            </a:r>
            <a:r>
              <a:rPr lang="da-DK" dirty="0">
                <a:latin typeface="+mn-lt"/>
              </a:rPr>
              <a:t>bruges i </a:t>
            </a:r>
            <a:r>
              <a:rPr lang="da-DK" u="none" kern="1200" dirty="0">
                <a:effectLst/>
                <a:latin typeface="+mn-lt"/>
              </a:rPr>
              <a:t>den sidste del af mødet, hvor I skal udfylde en </a:t>
            </a:r>
            <a:r>
              <a:rPr lang="da-DK" i="1" u="none" kern="1200" dirty="0">
                <a:effectLst/>
                <a:latin typeface="+mn-lt"/>
              </a:rPr>
              <a:t>implementeringsplan</a:t>
            </a:r>
            <a:r>
              <a:rPr lang="da-DK" dirty="0">
                <a:latin typeface="+mn-lt"/>
              </a:rPr>
              <a:t>. </a:t>
            </a:r>
            <a:r>
              <a:rPr lang="da-DK" u="none" kern="1200" dirty="0">
                <a:effectLst/>
                <a:latin typeface="+mn-lt"/>
              </a:rPr>
              <a:t>Med udgangspunkt i diskussionerne på mødet og </a:t>
            </a:r>
            <a:r>
              <a:rPr lang="da-DK" dirty="0">
                <a:latin typeface="+mn-lt"/>
              </a:rPr>
              <a:t>jeres </a:t>
            </a:r>
            <a:r>
              <a:rPr lang="da-DK" u="none" kern="1200" dirty="0">
                <a:effectLst/>
                <a:latin typeface="+mn-lt"/>
              </a:rPr>
              <a:t>egne noter taler I sammen med jeres kolleger fra samme praksis (sololæger </a:t>
            </a:r>
            <a:r>
              <a:rPr lang="da-DK" dirty="0">
                <a:latin typeface="+mn-lt"/>
              </a:rPr>
              <a:t>arbejder </a:t>
            </a:r>
            <a:r>
              <a:rPr lang="da-DK" u="none" kern="1200" dirty="0">
                <a:effectLst/>
                <a:latin typeface="+mn-lt"/>
              </a:rPr>
              <a:t>sammen) og drøfter, hvad I ønsker at forandre, og hvordan det bedst kan </a:t>
            </a:r>
            <a:r>
              <a:rPr lang="da-DK" dirty="0">
                <a:latin typeface="+mn-lt"/>
              </a:rPr>
              <a:t>gennemføres</a:t>
            </a:r>
            <a:r>
              <a:rPr lang="da-DK" u="none" kern="1200" dirty="0">
                <a:effectLst/>
                <a:latin typeface="+mn-lt"/>
              </a:rPr>
              <a:t>. Den udfyldte plan tages med hjem i praksis</a:t>
            </a:r>
            <a:r>
              <a:rPr lang="da-DK" dirty="0">
                <a:latin typeface="+mn-lt"/>
              </a:rPr>
              <a:t> og </a:t>
            </a:r>
            <a:r>
              <a:rPr lang="da-DK" u="none" kern="1200" dirty="0">
                <a:effectLst/>
                <a:latin typeface="+mn-lt"/>
              </a:rPr>
              <a:t>kan </a:t>
            </a:r>
            <a:r>
              <a:rPr lang="da-DK" dirty="0">
                <a:latin typeface="+mn-lt"/>
              </a:rPr>
              <a:t>fx </a:t>
            </a:r>
            <a:r>
              <a:rPr lang="da-DK" u="none" kern="1200" dirty="0">
                <a:effectLst/>
                <a:latin typeface="+mn-lt"/>
              </a:rPr>
              <a:t>hænges op og </a:t>
            </a:r>
            <a:r>
              <a:rPr lang="da-DK" dirty="0">
                <a:latin typeface="+mn-lt"/>
              </a:rPr>
              <a:t>præsenteres for </a:t>
            </a:r>
            <a:r>
              <a:rPr lang="da-DK" u="none" kern="1200" dirty="0">
                <a:effectLst/>
                <a:latin typeface="+mn-lt"/>
              </a:rPr>
              <a:t>personalet på et personalemøde.</a:t>
            </a:r>
            <a:endParaRPr lang="da-DK" dirty="0">
              <a:latin typeface="+mn-lt"/>
            </a:endParaRPr>
          </a:p>
          <a:p>
            <a:pPr marL="0" marR="0" lvl="0" indent="0" algn="l" defTabSz="914400">
              <a:lnSpc>
                <a:spcPct val="100000"/>
              </a:lnSpc>
              <a:spcBef>
                <a:spcPts val="0"/>
              </a:spcBef>
              <a:spcAft>
                <a:spcPts val="0"/>
              </a:spcAft>
              <a:buClrTx/>
              <a:buSzTx/>
              <a:buFontTx/>
              <a:buNone/>
              <a:tabLst/>
              <a:defRPr/>
            </a:pPr>
            <a:endParaRPr lang="da-DK" sz="1100" u="none" kern="1200" dirty="0">
              <a:solidFill>
                <a:schemeClr val="tx1"/>
              </a:solidFill>
              <a:effectLst/>
              <a:latin typeface="+mn-lt"/>
              <a:cs typeface="Calibri"/>
            </a:endParaRPr>
          </a:p>
        </p:txBody>
      </p:sp>
    </p:spTree>
    <p:extLst>
      <p:ext uri="{BB962C8B-B14F-4D97-AF65-F5344CB8AC3E}">
        <p14:creationId xmlns:p14="http://schemas.microsoft.com/office/powerpoint/2010/main" val="1062758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5885-D4AB-27E7-1922-A4DC86604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9D9B6-1819-BF39-4929-011740D00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D9172-3E00-C116-129F-0DB7D425EB87}"/>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472868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auto" latinLnBrk="0" hangingPunct="0"/>
            <a:r>
              <a:rPr lang="da-DK" sz="1100" b="1" i="0" baseline="0" dirty="0">
                <a:effectLst/>
                <a:latin typeface="+mn-lt"/>
                <a:ea typeface="+mn-ea"/>
                <a:cs typeface="+mn-cs"/>
                <a:sym typeface="Helvetica Neue"/>
              </a:rPr>
              <a:t>For at indsætte link til  online video fra fx YouTube eller Vimeo:</a:t>
            </a:r>
            <a:endParaRPr lang="da-DK" sz="2400" dirty="0">
              <a:effectLst/>
            </a:endParaRPr>
          </a:p>
          <a:p>
            <a:pPr rtl="0" fontAlgn="auto" latinLnBrk="0" hangingPunct="0"/>
            <a:r>
              <a:rPr lang="da-DK" sz="1100" b="1" i="0" baseline="0" dirty="0">
                <a:effectLst/>
                <a:latin typeface="+mn-lt"/>
                <a:ea typeface="+mn-ea"/>
                <a:cs typeface="+mn-cs"/>
                <a:sym typeface="Helvetica Neue"/>
              </a:rPr>
              <a:t>1. Gå til Vimeo.com: </a:t>
            </a:r>
            <a:r>
              <a:rPr lang="da-DK" sz="1100" b="0" i="0" baseline="0" dirty="0">
                <a:effectLst/>
                <a:latin typeface="+mn-lt"/>
                <a:ea typeface="+mn-ea"/>
                <a:cs typeface="+mn-cs"/>
                <a:sym typeface="Helvetica Neue"/>
              </a:rPr>
              <a:t>Gå til den Vimeo-video, du vil indsætte, og kopier dens indlejringskode eller URL. </a:t>
            </a:r>
            <a:endParaRPr lang="da-DK" sz="2400" dirty="0">
              <a:effectLst/>
            </a:endParaRPr>
          </a:p>
          <a:p>
            <a:pPr rtl="0" fontAlgn="auto" latinLnBrk="0" hangingPunct="0"/>
            <a:r>
              <a:rPr lang="da-DK" sz="1100" b="1" i="0" baseline="0" dirty="0">
                <a:effectLst/>
                <a:latin typeface="+mn-lt"/>
                <a:ea typeface="+mn-ea"/>
                <a:cs typeface="+mn-cs"/>
                <a:sym typeface="Helvetica Neue"/>
              </a:rPr>
              <a:t>2. Klik på grå baggrund: </a:t>
            </a:r>
            <a:r>
              <a:rPr lang="da-DK" sz="1100" b="0" i="0" baseline="0" dirty="0">
                <a:effectLst/>
                <a:latin typeface="+mn-lt"/>
                <a:ea typeface="+mn-ea"/>
                <a:cs typeface="+mn-cs"/>
                <a:sym typeface="Helvetica Neue"/>
              </a:rPr>
              <a:t>Klik på baggrunde og ikke ikonerne</a:t>
            </a:r>
            <a:endParaRPr lang="da-DK" sz="2400" dirty="0">
              <a:effectLst/>
            </a:endParaRPr>
          </a:p>
          <a:p>
            <a:pPr rtl="0" fontAlgn="auto" latinLnBrk="0" hangingPunct="0"/>
            <a:r>
              <a:rPr lang="da-DK" sz="1100" b="1" i="0" baseline="0" dirty="0">
                <a:effectLst/>
                <a:latin typeface="+mn-lt"/>
                <a:ea typeface="+mn-ea"/>
                <a:cs typeface="+mn-cs"/>
                <a:sym typeface="Helvetica Neue"/>
              </a:rPr>
              <a:t>3. Indsæt video: </a:t>
            </a:r>
            <a:r>
              <a:rPr lang="da-DK" sz="1100" b="0" i="0" baseline="0" dirty="0">
                <a:effectLst/>
                <a:latin typeface="+mn-lt"/>
                <a:ea typeface="+mn-ea"/>
                <a:cs typeface="+mn-cs"/>
                <a:sym typeface="Helvetica Neue"/>
              </a:rPr>
              <a:t>Gå til fanen "Indsæt" på båndet, vælg "Video" og derefter "Onlinevideo".</a:t>
            </a:r>
            <a:endParaRPr lang="da-DK" sz="2400" dirty="0">
              <a:effectLst/>
            </a:endParaRPr>
          </a:p>
          <a:p>
            <a:pPr rtl="0" fontAlgn="auto" latinLnBrk="0" hangingPunct="0"/>
            <a:r>
              <a:rPr lang="da-DK" sz="1100" b="1" i="0" baseline="0" dirty="0">
                <a:effectLst/>
                <a:latin typeface="+mn-lt"/>
                <a:ea typeface="+mn-ea"/>
                <a:cs typeface="+mn-cs"/>
                <a:sym typeface="Helvetica Neue"/>
              </a:rPr>
              <a:t>4. Indsæt URL:</a:t>
            </a:r>
            <a:r>
              <a:rPr lang="da-DK" sz="1100" b="0" i="0" baseline="0" dirty="0">
                <a:effectLst/>
                <a:latin typeface="+mn-lt"/>
                <a:ea typeface="+mn-ea"/>
                <a:cs typeface="+mn-cs"/>
                <a:sym typeface="Helvetica Neue"/>
              </a:rPr>
              <a:t> Indsæt indlejringskode eller URL fra Vimeo/YouTube i dialogboksen</a:t>
            </a:r>
            <a:endParaRPr lang="da-DK" sz="2400" dirty="0">
              <a:effectLst/>
            </a:endParaRPr>
          </a:p>
          <a:p>
            <a:pPr rtl="0" fontAlgn="auto" latinLnBrk="0" hangingPunct="0"/>
            <a:r>
              <a:rPr lang="da-DK" sz="1100" b="1" i="0" baseline="0" dirty="0">
                <a:effectLst/>
                <a:latin typeface="+mn-lt"/>
                <a:ea typeface="+mn-ea"/>
                <a:cs typeface="+mn-cs"/>
                <a:sym typeface="Helvetica Neue"/>
              </a:rPr>
              <a:t>5. Fyld siden til ønskede niveau: </a:t>
            </a:r>
            <a:r>
              <a:rPr lang="da-DK" sz="1100" b="0" i="0" baseline="0" dirty="0">
                <a:effectLst/>
                <a:latin typeface="+mn-lt"/>
                <a:ea typeface="+mn-ea"/>
                <a:cs typeface="+mn-cs"/>
                <a:sym typeface="Helvetica Neue"/>
              </a:rPr>
              <a:t>Skaler videoen til den ønskede størrelse. Det anbefales at der er en "ramme" omkring videoen, da dette letter navigation når videoen afspilles.</a:t>
            </a:r>
            <a:endParaRPr lang="da-DK" sz="2400" dirty="0">
              <a:effectLst/>
            </a:endParaRPr>
          </a:p>
          <a:p>
            <a:pPr rtl="0" fontAlgn="auto" latinLnBrk="0" hangingPunct="0"/>
            <a:endParaRPr lang="da-DK" sz="1100" b="0" i="0" baseline="0" dirty="0">
              <a:effectLst/>
              <a:latin typeface="+mn-lt"/>
              <a:ea typeface="+mn-ea"/>
              <a:cs typeface="+mn-cs"/>
              <a:sym typeface="Helvetica Neue"/>
            </a:endParaRPr>
          </a:p>
          <a:p>
            <a:pPr rtl="0" fontAlgn="auto" latinLnBrk="0" hangingPunct="0"/>
            <a:r>
              <a:rPr lang="da-DK" sz="1100" b="0" i="0" baseline="0" dirty="0">
                <a:effectLst/>
                <a:latin typeface="+mn-lt"/>
                <a:ea typeface="+mn-ea"/>
                <a:cs typeface="+mn-cs"/>
                <a:sym typeface="Helvetica Neue"/>
              </a:rPr>
              <a:t>- Du kan teste afspilningen ved at klikke på videoen.</a:t>
            </a:r>
            <a:endParaRPr lang="da-DK" sz="2400" dirty="0">
              <a:effectLst/>
            </a:endParaRPr>
          </a:p>
          <a:p>
            <a:pPr rtl="0" fontAlgn="auto" latinLnBrk="0" hangingPunct="0"/>
            <a:r>
              <a:rPr lang="da-DK" sz="1100" b="0" i="0" baseline="0" dirty="0">
                <a:effectLst/>
                <a:latin typeface="+mn-lt"/>
                <a:ea typeface="+mn-ea"/>
                <a:cs typeface="+mn-cs"/>
                <a:sym typeface="Helvetica Neue"/>
              </a:rPr>
              <a:t>- Det anbefales at videoen startes vha. af mellemrumstasten i præstenations-modus, da dette sikrer at navigation mellem slides stadig er aktivt</a:t>
            </a:r>
            <a:endParaRPr lang="da-DK" sz="2400" dirty="0">
              <a:effectLst/>
            </a:endParaRPr>
          </a:p>
          <a:p>
            <a:pPr rtl="0" fontAlgn="auto" latinLnBrk="0" hangingPunct="0"/>
            <a:r>
              <a:rPr lang="da-DK" sz="1100" b="1" i="0" baseline="0" dirty="0">
                <a:effectLst/>
                <a:latin typeface="+mn-lt"/>
                <a:ea typeface="+mn-ea"/>
                <a:cs typeface="+mn-cs"/>
                <a:sym typeface="Helvetica Neue"/>
              </a:rPr>
              <a:t>- Vigtigt:</a:t>
            </a:r>
            <a:r>
              <a:rPr lang="da-DK" sz="1100" b="0" i="0" baseline="0" dirty="0">
                <a:effectLst/>
                <a:latin typeface="+mn-lt"/>
                <a:ea typeface="+mn-ea"/>
                <a:cs typeface="+mn-cs"/>
                <a:sym typeface="Helvetica Neue"/>
              </a:rPr>
              <a:t> Du skal være forbundet til internettet for at afspille onlinevideoer i PowerPoint. </a:t>
            </a:r>
            <a:endParaRPr lang="da-DK" sz="2400" dirty="0">
              <a:effectLst/>
            </a:endParaRPr>
          </a:p>
        </p:txBody>
      </p:sp>
    </p:spTree>
    <p:extLst>
      <p:ext uri="{BB962C8B-B14F-4D97-AF65-F5344CB8AC3E}">
        <p14:creationId xmlns:p14="http://schemas.microsoft.com/office/powerpoint/2010/main" val="1787798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D786-AB20-BFB6-69FB-507200016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33F78-F835-CD8F-73E4-FB95AB366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B30D2-80EA-8F7E-73EC-38B12D8D2ECB}"/>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3443873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8AAF-B254-370A-2BE1-9C9937F25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C58ED-72FB-D200-D65D-F0BFCB935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F4273-92E5-C6D2-4F79-25AC63AB55D6}"/>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3269313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119798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1161000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501683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7CBF4-48BA-103E-803F-5C1E5AC9A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E92B8-9BD3-1127-ACC5-C72BE43716F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1A49D91-A563-751D-CC3A-59DD5151A429}"/>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311475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854404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652C-DC75-2CF6-7E7F-788B48D73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61B73-9CD4-2A02-D99C-2B6F65328C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595FE24-3AD7-7518-652E-A5D2E0CF9D42}"/>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171204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b="1" i="0" dirty="0">
                <a:latin typeface="+mn-lt"/>
                <a:cs typeface="Calibri"/>
              </a:rPr>
              <a:t>Forklaring til slide: </a:t>
            </a:r>
          </a:p>
          <a:p>
            <a:pPr>
              <a:defRPr/>
            </a:pPr>
            <a:r>
              <a:rPr lang="da-DK" i="0" dirty="0">
                <a:latin typeface="+mn-lt"/>
                <a:cs typeface="Calibri"/>
              </a:rPr>
              <a:t>Her vises en kort video</a:t>
            </a:r>
            <a:r>
              <a:rPr lang="da-DK" sz="1100" i="0" kern="1200" dirty="0">
                <a:solidFill>
                  <a:schemeClr val="tx1"/>
                </a:solidFill>
                <a:effectLst/>
                <a:latin typeface="+mn-lt"/>
                <a:ea typeface="+mn-ea"/>
                <a:cs typeface="Calibri"/>
              </a:rPr>
              <a:t> med professor i almen medicin og praktiserende læge, Jette Kolding Kristensen.</a:t>
            </a:r>
            <a:r>
              <a:rPr lang="da-DK" i="0" dirty="0">
                <a:latin typeface="+mn-lt"/>
                <a:cs typeface="Calibri"/>
              </a:rPr>
              <a:t> </a:t>
            </a:r>
          </a:p>
          <a:p>
            <a:pPr>
              <a:defRPr/>
            </a:pPr>
            <a:r>
              <a:rPr lang="da-DK" i="0" dirty="0">
                <a:latin typeface="+mn-lt"/>
                <a:ea typeface="+mn-ea"/>
                <a:cs typeface="Calibri"/>
              </a:rPr>
              <a:t> </a:t>
            </a:r>
            <a:endParaRPr lang="da-DK" i="0" dirty="0">
              <a:latin typeface="+mn-lt"/>
              <a:cs typeface="Calibri"/>
            </a:endParaRPr>
          </a:p>
          <a:p>
            <a:pPr>
              <a:defRPr/>
            </a:pPr>
            <a:r>
              <a:rPr lang="da-DK" i="0" u="none" dirty="0">
                <a:latin typeface="+mn-lt"/>
                <a:ea typeface="+mn-ea"/>
                <a:cs typeface="Calibri"/>
              </a:rPr>
              <a:t>Videoen introducerer til emnet, men hvis du ønsker at introducere emnet yderligere, kan du benytte de næste slides til det.</a:t>
            </a:r>
            <a:endParaRPr lang="da-DK" i="0" u="none" dirty="0">
              <a:latin typeface="+mn-lt"/>
              <a:ea typeface="+mn-ea"/>
            </a:endParaRPr>
          </a:p>
          <a:p>
            <a:endParaRPr lang="da-DK" sz="1100" i="1" dirty="0"/>
          </a:p>
          <a:p>
            <a:endParaRPr lang="da-DK" dirty="0"/>
          </a:p>
        </p:txBody>
      </p:sp>
    </p:spTree>
    <p:extLst>
      <p:ext uri="{BB962C8B-B14F-4D97-AF65-F5344CB8AC3E}">
        <p14:creationId xmlns:p14="http://schemas.microsoft.com/office/powerpoint/2010/main" val="3994345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20361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37795">
              <a:lnSpc>
                <a:spcPts val="920"/>
              </a:lnSpc>
              <a:defRPr/>
            </a:pPr>
            <a:r>
              <a:rPr lang="da-DK" sz="1100" b="1" u="none" spc="-15" dirty="0">
                <a:solidFill>
                  <a:srgbClr val="231F20"/>
                </a:solidFill>
                <a:effectLst/>
                <a:latin typeface="+mn-lt"/>
                <a:ea typeface="Calibri" panose="020F0502020204030204" pitchFamily="34" charset="0"/>
                <a:cs typeface="Calibri"/>
              </a:rPr>
              <a:t>Forslag til, hvad du kan sige:</a:t>
            </a:r>
            <a:endParaRPr lang="da-DK" dirty="0">
              <a:solidFill>
                <a:srgbClr val="000000"/>
              </a:solidFill>
              <a:latin typeface="+mn-lt"/>
            </a:endParaRPr>
          </a:p>
          <a:p>
            <a:pPr marL="137795">
              <a:lnSpc>
                <a:spcPts val="919"/>
              </a:lnSpc>
              <a:defRPr/>
            </a:pPr>
            <a:r>
              <a:rPr lang="da-DK" i="0" dirty="0">
                <a:solidFill>
                  <a:srgbClr val="231F20"/>
                </a:solidFill>
                <a:effectLst/>
                <a:latin typeface="+mn-lt"/>
              </a:rPr>
              <a:t>Type 2-diabetes forekommer hyppigt i Danmark, hvor ca. 240.000 </a:t>
            </a:r>
            <a:r>
              <a:rPr lang="da-DK" dirty="0">
                <a:solidFill>
                  <a:srgbClr val="231F20"/>
                </a:solidFill>
                <a:latin typeface="+mn-lt"/>
              </a:rPr>
              <a:t>personer </a:t>
            </a:r>
            <a:r>
              <a:rPr lang="da-DK" i="0" dirty="0">
                <a:solidFill>
                  <a:srgbClr val="231F20"/>
                </a:solidFill>
                <a:effectLst/>
                <a:latin typeface="+mn-lt"/>
              </a:rPr>
              <a:t>har sygdommen, mens yderligere</a:t>
            </a:r>
            <a:r>
              <a:rPr lang="da-DK" dirty="0">
                <a:solidFill>
                  <a:srgbClr val="231F20"/>
                </a:solidFill>
                <a:latin typeface="+mn-lt"/>
              </a:rPr>
              <a:t> </a:t>
            </a:r>
            <a:r>
              <a:rPr lang="da-DK" i="0" dirty="0">
                <a:solidFill>
                  <a:srgbClr val="231F20"/>
                </a:solidFill>
                <a:effectLst/>
                <a:latin typeface="+mn-lt"/>
              </a:rPr>
              <a:t>100.000-200.000 forventes at være </a:t>
            </a:r>
            <a:r>
              <a:rPr lang="da-DK" dirty="0" err="1">
                <a:solidFill>
                  <a:srgbClr val="231F20"/>
                </a:solidFill>
                <a:latin typeface="+mn-lt"/>
              </a:rPr>
              <a:t>udiagnosticerede</a:t>
            </a:r>
            <a:r>
              <a:rPr lang="da-DK" i="0" dirty="0">
                <a:solidFill>
                  <a:srgbClr val="231F20"/>
                </a:solidFill>
                <a:effectLst/>
                <a:latin typeface="+mn-lt"/>
              </a:rPr>
              <a:t>.</a:t>
            </a:r>
            <a:endParaRPr lang="da-DK" dirty="0">
              <a:solidFill>
                <a:srgbClr val="000000"/>
              </a:solidFill>
              <a:latin typeface="+mn-lt"/>
            </a:endParaRPr>
          </a:p>
          <a:p>
            <a:pPr marL="137795">
              <a:lnSpc>
                <a:spcPts val="919"/>
              </a:lnSpc>
              <a:defRPr/>
            </a:pPr>
            <a:endParaRPr lang="da-DK" dirty="0">
              <a:solidFill>
                <a:srgbClr val="231F20"/>
              </a:solidFill>
              <a:latin typeface="+mn-lt"/>
            </a:endParaRPr>
          </a:p>
          <a:p>
            <a:pPr marL="137795">
              <a:lnSpc>
                <a:spcPts val="919"/>
              </a:lnSpc>
              <a:defRPr/>
            </a:pPr>
            <a:r>
              <a:rPr lang="da-DK" i="0" dirty="0">
                <a:solidFill>
                  <a:srgbClr val="231F20"/>
                </a:solidFill>
                <a:effectLst/>
                <a:latin typeface="+mn-lt"/>
              </a:rPr>
              <a:t>Sygdommen medfører en </a:t>
            </a:r>
            <a:r>
              <a:rPr lang="da-DK" dirty="0">
                <a:solidFill>
                  <a:srgbClr val="231F20"/>
                </a:solidFill>
                <a:latin typeface="+mn-lt"/>
              </a:rPr>
              <a:t>betydeligt </a:t>
            </a:r>
            <a:r>
              <a:rPr lang="da-DK" i="0" dirty="0">
                <a:solidFill>
                  <a:srgbClr val="231F20"/>
                </a:solidFill>
                <a:effectLst/>
                <a:latin typeface="+mn-lt"/>
              </a:rPr>
              <a:t>øget sygelighed og dødelighed</a:t>
            </a:r>
            <a:r>
              <a:rPr lang="da-DK" dirty="0">
                <a:solidFill>
                  <a:srgbClr val="231F20"/>
                </a:solidFill>
                <a:latin typeface="+mn-lt"/>
              </a:rPr>
              <a:t>. Hjerte-kar-sygdom </a:t>
            </a:r>
            <a:r>
              <a:rPr lang="da-DK" i="0" dirty="0">
                <a:solidFill>
                  <a:srgbClr val="231F20"/>
                </a:solidFill>
                <a:effectLst/>
                <a:latin typeface="+mn-lt"/>
              </a:rPr>
              <a:t>er den hyppigste dødsårsag (ca. 75 %), 7 % bliver svagtseende</a:t>
            </a:r>
            <a:r>
              <a:rPr lang="da-DK" dirty="0">
                <a:solidFill>
                  <a:srgbClr val="231F20"/>
                </a:solidFill>
                <a:latin typeface="+mn-lt"/>
              </a:rPr>
              <a:t>,</a:t>
            </a:r>
            <a:r>
              <a:rPr lang="da-DK" i="0" dirty="0">
                <a:solidFill>
                  <a:srgbClr val="231F20"/>
                </a:solidFill>
                <a:effectLst/>
                <a:latin typeface="+mn-lt"/>
              </a:rPr>
              <a:t> og 1,5 % </a:t>
            </a:r>
            <a:r>
              <a:rPr lang="da-DK" dirty="0">
                <a:solidFill>
                  <a:srgbClr val="231F20"/>
                </a:solidFill>
                <a:latin typeface="+mn-lt"/>
              </a:rPr>
              <a:t>bliver </a:t>
            </a:r>
            <a:r>
              <a:rPr lang="da-DK" i="0" dirty="0">
                <a:solidFill>
                  <a:srgbClr val="231F20"/>
                </a:solidFill>
                <a:effectLst/>
                <a:latin typeface="+mn-lt"/>
              </a:rPr>
              <a:t>blinde</a:t>
            </a:r>
            <a:r>
              <a:rPr lang="da-DK" dirty="0">
                <a:solidFill>
                  <a:srgbClr val="231F20"/>
                </a:solidFill>
                <a:latin typeface="+mn-lt"/>
              </a:rPr>
              <a:t>. </a:t>
            </a:r>
            <a:endParaRPr lang="da-DK" dirty="0">
              <a:solidFill>
                <a:srgbClr val="000000"/>
              </a:solidFill>
              <a:latin typeface="+mn-lt"/>
            </a:endParaRPr>
          </a:p>
          <a:p>
            <a:pPr marL="137795">
              <a:lnSpc>
                <a:spcPts val="919"/>
              </a:lnSpc>
              <a:defRPr/>
            </a:pPr>
            <a:endParaRPr lang="da-DK" dirty="0">
              <a:solidFill>
                <a:srgbClr val="231F20"/>
              </a:solidFill>
              <a:latin typeface="+mn-lt"/>
            </a:endParaRPr>
          </a:p>
          <a:p>
            <a:pPr marL="137795">
              <a:lnSpc>
                <a:spcPts val="919"/>
              </a:lnSpc>
              <a:defRPr/>
            </a:pPr>
            <a:r>
              <a:rPr lang="da-DK" dirty="0">
                <a:solidFill>
                  <a:srgbClr val="231F20"/>
                </a:solidFill>
                <a:latin typeface="+mn-lt"/>
              </a:rPr>
              <a:t>Desuden udvikler </a:t>
            </a:r>
            <a:r>
              <a:rPr lang="da-DK" i="0" dirty="0">
                <a:solidFill>
                  <a:srgbClr val="231F20"/>
                </a:solidFill>
                <a:effectLst/>
                <a:latin typeface="+mn-lt"/>
              </a:rPr>
              <a:t>4-8 % dialysekrævende nyresvigt</a:t>
            </a:r>
            <a:r>
              <a:rPr lang="da-DK" dirty="0">
                <a:solidFill>
                  <a:srgbClr val="231F20"/>
                </a:solidFill>
                <a:latin typeface="+mn-lt"/>
              </a:rPr>
              <a:t>, </a:t>
            </a:r>
            <a:r>
              <a:rPr lang="da-DK" i="0" dirty="0">
                <a:solidFill>
                  <a:srgbClr val="231F20"/>
                </a:solidFill>
                <a:effectLst/>
                <a:latin typeface="+mn-lt"/>
              </a:rPr>
              <a:t>og 25-40 % får </a:t>
            </a:r>
            <a:r>
              <a:rPr lang="da-DK" i="0" dirty="0" err="1">
                <a:solidFill>
                  <a:srgbClr val="231F20"/>
                </a:solidFill>
                <a:effectLst/>
                <a:latin typeface="+mn-lt"/>
              </a:rPr>
              <a:t>neuropati</a:t>
            </a:r>
            <a:r>
              <a:rPr lang="da-DK" i="0" dirty="0">
                <a:solidFill>
                  <a:srgbClr val="231F20"/>
                </a:solidFill>
                <a:effectLst/>
                <a:latin typeface="+mn-lt"/>
              </a:rPr>
              <a:t> efter 10 år</a:t>
            </a:r>
            <a:r>
              <a:rPr lang="da-DK" dirty="0">
                <a:solidFill>
                  <a:srgbClr val="231F20"/>
                </a:solidFill>
                <a:latin typeface="+mn-lt"/>
              </a:rPr>
              <a:t>, hvilket medfører en</a:t>
            </a:r>
            <a:r>
              <a:rPr lang="da-DK" i="0" dirty="0">
                <a:solidFill>
                  <a:srgbClr val="231F20"/>
                </a:solidFill>
                <a:effectLst/>
                <a:latin typeface="+mn-lt"/>
              </a:rPr>
              <a:t> øget risiko for ledsagende </a:t>
            </a:r>
            <a:r>
              <a:rPr lang="da-DK" i="0" dirty="0" err="1">
                <a:solidFill>
                  <a:srgbClr val="231F20"/>
                </a:solidFill>
                <a:effectLst/>
                <a:latin typeface="+mn-lt"/>
              </a:rPr>
              <a:t>fodsår</a:t>
            </a:r>
            <a:r>
              <a:rPr lang="da-DK" i="0" dirty="0">
                <a:solidFill>
                  <a:srgbClr val="231F20"/>
                </a:solidFill>
                <a:effectLst/>
                <a:latin typeface="+mn-lt"/>
              </a:rPr>
              <a:t> og dermed </a:t>
            </a:r>
            <a:r>
              <a:rPr lang="da-DK" dirty="0">
                <a:solidFill>
                  <a:srgbClr val="231F20"/>
                </a:solidFill>
                <a:latin typeface="+mn-lt"/>
              </a:rPr>
              <a:t>også en højere </a:t>
            </a:r>
            <a:r>
              <a:rPr lang="da-DK" i="0" dirty="0">
                <a:solidFill>
                  <a:srgbClr val="231F20"/>
                </a:solidFill>
                <a:effectLst/>
                <a:latin typeface="+mn-lt"/>
              </a:rPr>
              <a:t>risiko for amputationer.</a:t>
            </a:r>
            <a:endParaRPr lang="da-DK" dirty="0">
              <a:solidFill>
                <a:srgbClr val="000000"/>
              </a:solidFill>
              <a:latin typeface="+mn-lt"/>
            </a:endParaRPr>
          </a:p>
          <a:p>
            <a:pPr marL="137795">
              <a:lnSpc>
                <a:spcPts val="919"/>
              </a:lnSpc>
              <a:defRPr/>
            </a:pPr>
            <a:endParaRPr lang="da-DK" dirty="0">
              <a:solidFill>
                <a:srgbClr val="231F20"/>
              </a:solidFill>
              <a:latin typeface="+mn-lt"/>
            </a:endParaRPr>
          </a:p>
          <a:p>
            <a:pPr marL="137795">
              <a:lnSpc>
                <a:spcPts val="919"/>
              </a:lnSpc>
              <a:defRPr/>
            </a:pPr>
            <a:r>
              <a:rPr lang="da-DK" i="0" dirty="0">
                <a:solidFill>
                  <a:srgbClr val="231F20"/>
                </a:solidFill>
                <a:effectLst/>
                <a:latin typeface="+mn-lt"/>
              </a:rPr>
              <a:t>Sygdommen er karakteriseret ved </a:t>
            </a:r>
            <a:r>
              <a:rPr lang="da-DK" dirty="0">
                <a:solidFill>
                  <a:srgbClr val="231F20"/>
                </a:solidFill>
                <a:latin typeface="+mn-lt"/>
              </a:rPr>
              <a:t>et </a:t>
            </a:r>
            <a:r>
              <a:rPr lang="da-DK" i="0" dirty="0">
                <a:solidFill>
                  <a:srgbClr val="231F20"/>
                </a:solidFill>
                <a:effectLst/>
                <a:latin typeface="+mn-lt"/>
              </a:rPr>
              <a:t>forhøjet indhold af glukose i blodet </a:t>
            </a:r>
            <a:r>
              <a:rPr lang="da-DK" dirty="0">
                <a:solidFill>
                  <a:srgbClr val="231F20"/>
                </a:solidFill>
                <a:latin typeface="+mn-lt"/>
              </a:rPr>
              <a:t>på grund af </a:t>
            </a:r>
            <a:r>
              <a:rPr lang="da-DK" i="0" dirty="0">
                <a:solidFill>
                  <a:srgbClr val="231F20"/>
                </a:solidFill>
                <a:effectLst/>
                <a:latin typeface="+mn-lt"/>
              </a:rPr>
              <a:t>et misforhold mellem betacellernes insulinproduktion og den perifere insulinfølsomhed.</a:t>
            </a:r>
            <a:endParaRPr lang="da-DK" dirty="0">
              <a:solidFill>
                <a:srgbClr val="000000"/>
              </a:solidFill>
              <a:latin typeface="+mn-lt"/>
            </a:endParaRPr>
          </a:p>
          <a:p>
            <a:pPr marL="137795">
              <a:lnSpc>
                <a:spcPts val="919"/>
              </a:lnSpc>
              <a:defRPr/>
            </a:pPr>
            <a:endParaRPr lang="da-DK" dirty="0">
              <a:solidFill>
                <a:srgbClr val="231F20"/>
              </a:solidFill>
              <a:latin typeface="+mn-lt"/>
            </a:endParaRPr>
          </a:p>
          <a:p>
            <a:pPr marL="137795" marR="0" lvl="0" indent="0" algn="l" defTabSz="914400">
              <a:lnSpc>
                <a:spcPts val="919"/>
              </a:lnSpc>
              <a:spcBef>
                <a:spcPts val="0"/>
              </a:spcBef>
              <a:spcAft>
                <a:spcPts val="0"/>
              </a:spcAft>
              <a:buClrTx/>
              <a:buSzTx/>
              <a:buFontTx/>
              <a:buNone/>
              <a:tabLst/>
              <a:defRPr/>
            </a:pPr>
            <a:r>
              <a:rPr lang="da-DK" i="0" dirty="0">
                <a:solidFill>
                  <a:srgbClr val="231F20"/>
                </a:solidFill>
                <a:effectLst/>
                <a:latin typeface="+mn-lt"/>
              </a:rPr>
              <a:t>Risikoen for at </a:t>
            </a:r>
            <a:r>
              <a:rPr lang="da-DK" dirty="0">
                <a:solidFill>
                  <a:srgbClr val="231F20"/>
                </a:solidFill>
                <a:latin typeface="+mn-lt"/>
              </a:rPr>
              <a:t>udvikle </a:t>
            </a:r>
            <a:r>
              <a:rPr lang="da-DK" i="0" dirty="0">
                <a:solidFill>
                  <a:srgbClr val="231F20"/>
                </a:solidFill>
                <a:effectLst/>
                <a:latin typeface="+mn-lt"/>
              </a:rPr>
              <a:t>type </a:t>
            </a:r>
            <a:r>
              <a:rPr lang="da-DK" dirty="0">
                <a:solidFill>
                  <a:srgbClr val="231F20"/>
                </a:solidFill>
                <a:latin typeface="+mn-lt"/>
              </a:rPr>
              <a:t>2-diabetes </a:t>
            </a:r>
            <a:r>
              <a:rPr lang="da-DK" i="0" dirty="0">
                <a:solidFill>
                  <a:srgbClr val="231F20"/>
                </a:solidFill>
                <a:effectLst/>
                <a:latin typeface="+mn-lt"/>
              </a:rPr>
              <a:t>stiger med alderen </a:t>
            </a:r>
            <a:r>
              <a:rPr lang="da-DK" dirty="0">
                <a:solidFill>
                  <a:srgbClr val="231F20"/>
                </a:solidFill>
                <a:latin typeface="+mn-lt"/>
              </a:rPr>
              <a:t>– </a:t>
            </a:r>
            <a:r>
              <a:rPr lang="da-DK" i="0" dirty="0">
                <a:solidFill>
                  <a:srgbClr val="231F20"/>
                </a:solidFill>
                <a:effectLst/>
                <a:latin typeface="+mn-lt"/>
              </a:rPr>
              <a:t>fra 1 % </a:t>
            </a:r>
            <a:r>
              <a:rPr lang="da-DK" dirty="0">
                <a:solidFill>
                  <a:srgbClr val="231F20"/>
                </a:solidFill>
                <a:latin typeface="+mn-lt"/>
              </a:rPr>
              <a:t>blandt </a:t>
            </a:r>
            <a:r>
              <a:rPr lang="da-DK" i="0" dirty="0">
                <a:solidFill>
                  <a:srgbClr val="231F20"/>
                </a:solidFill>
                <a:effectLst/>
                <a:latin typeface="+mn-lt"/>
              </a:rPr>
              <a:t>personer under 40 år til 10-15 % </a:t>
            </a:r>
            <a:r>
              <a:rPr lang="da-DK" dirty="0">
                <a:solidFill>
                  <a:srgbClr val="231F20"/>
                </a:solidFill>
                <a:latin typeface="+mn-lt"/>
              </a:rPr>
              <a:t>blandt </a:t>
            </a:r>
            <a:r>
              <a:rPr lang="da-DK" i="0" dirty="0">
                <a:solidFill>
                  <a:srgbClr val="231F20"/>
                </a:solidFill>
                <a:effectLst/>
                <a:latin typeface="+mn-lt"/>
              </a:rPr>
              <a:t>personer over 60 år. </a:t>
            </a:r>
            <a:r>
              <a:rPr lang="da-DK" dirty="0">
                <a:solidFill>
                  <a:srgbClr val="231F20"/>
                </a:solidFill>
                <a:latin typeface="+mn-lt"/>
              </a:rPr>
              <a:t>På grund af forværringen </a:t>
            </a:r>
            <a:r>
              <a:rPr lang="da-DK" i="0" dirty="0">
                <a:solidFill>
                  <a:srgbClr val="231F20"/>
                </a:solidFill>
                <a:effectLst/>
                <a:latin typeface="+mn-lt"/>
              </a:rPr>
              <a:t>af befolkningens livsstil forventes forekomsten </a:t>
            </a:r>
            <a:r>
              <a:rPr lang="da-DK" dirty="0">
                <a:solidFill>
                  <a:srgbClr val="231F20"/>
                </a:solidFill>
                <a:latin typeface="+mn-lt"/>
              </a:rPr>
              <a:t>desuden </a:t>
            </a:r>
            <a:r>
              <a:rPr lang="da-DK" i="0" dirty="0">
                <a:solidFill>
                  <a:srgbClr val="231F20"/>
                </a:solidFill>
                <a:effectLst/>
                <a:latin typeface="+mn-lt"/>
              </a:rPr>
              <a:t>at </a:t>
            </a:r>
            <a:r>
              <a:rPr lang="da-DK" dirty="0">
                <a:solidFill>
                  <a:srgbClr val="231F20"/>
                </a:solidFill>
                <a:latin typeface="+mn-lt"/>
              </a:rPr>
              <a:t>stige yderligere</a:t>
            </a:r>
            <a:r>
              <a:rPr lang="da-DK" i="0" dirty="0">
                <a:solidFill>
                  <a:srgbClr val="231F20"/>
                </a:solidFill>
                <a:effectLst/>
                <a:latin typeface="+mn-lt"/>
              </a:rPr>
              <a:t>.</a:t>
            </a:r>
            <a:endParaRPr lang="da-DK" dirty="0">
              <a:latin typeface="+mn-lt"/>
              <a:cs typeface="Calibri"/>
            </a:endParaRPr>
          </a:p>
          <a:p>
            <a:pPr marL="137795">
              <a:lnSpc>
                <a:spcPts val="919"/>
              </a:lnSpc>
              <a:spcAft>
                <a:spcPts val="0"/>
              </a:spcAft>
            </a:pPr>
            <a:endParaRPr lang="da-DK" dirty="0">
              <a:solidFill>
                <a:srgbClr val="231F20"/>
              </a:solidFill>
              <a:cs typeface="Calibri"/>
            </a:endParaRPr>
          </a:p>
        </p:txBody>
      </p:sp>
    </p:spTree>
    <p:extLst>
      <p:ext uri="{BB962C8B-B14F-4D97-AF65-F5344CB8AC3E}">
        <p14:creationId xmlns:p14="http://schemas.microsoft.com/office/powerpoint/2010/main" val="388858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2406-4D84-EEA5-AE2D-D2168FDA921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B695ED5-6080-AA30-DA28-8BA19B09AB6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36C56F3-4F29-8A5D-75A6-3798648F035E}"/>
              </a:ext>
            </a:extLst>
          </p:cNvPr>
          <p:cNvSpPr>
            <a:spLocks noGrp="1"/>
          </p:cNvSpPr>
          <p:nvPr>
            <p:ph type="body" idx="1"/>
          </p:nvPr>
        </p:nvSpPr>
        <p:spPr/>
        <p:txBody>
          <a:bodyPr/>
          <a:lstStyle/>
          <a:p>
            <a:pPr marR="1026795" defTabSz="947501">
              <a:lnSpc>
                <a:spcPct val="110000"/>
              </a:lnSpc>
              <a:defRPr/>
            </a:pPr>
            <a:r>
              <a:rPr lang="da-DK" b="1" spc="-16" dirty="0">
                <a:solidFill>
                  <a:srgbClr val="231F20"/>
                </a:solidFill>
                <a:latin typeface="Calibri"/>
                <a:ea typeface="Calibri" panose="020F0502020204030204" pitchFamily="34" charset="0"/>
                <a:cs typeface="Calibri"/>
              </a:rPr>
              <a:t>Forslag til, hvad du kan sige:</a:t>
            </a:r>
            <a:endParaRPr lang="da-DK" dirty="0">
              <a:latin typeface="Calibri"/>
              <a:cs typeface="Calibri"/>
            </a:endParaRPr>
          </a:p>
          <a:p>
            <a:pPr marR="1026795" defTabSz="947501">
              <a:lnSpc>
                <a:spcPct val="110000"/>
              </a:lnSpc>
              <a:defRPr/>
            </a:pPr>
            <a:r>
              <a:rPr lang="da-DK" b="0" spc="-16" dirty="0">
                <a:solidFill>
                  <a:srgbClr val="231F20"/>
                </a:solidFill>
                <a:latin typeface="Calibri"/>
                <a:cs typeface="Calibri"/>
              </a:rPr>
              <a:t>I de næste to slides vil I se prævalensen af klyngens type-2 diabetes patienter på ydernummerniveau. </a:t>
            </a:r>
            <a:endParaRPr lang="da-DK" spc="-16" dirty="0">
              <a:solidFill>
                <a:srgbClr val="231F20"/>
              </a:solidFill>
              <a:latin typeface="Calibri"/>
              <a:cs typeface="Calibri"/>
            </a:endParaRPr>
          </a:p>
          <a:p>
            <a:pPr marR="1026795" defTabSz="947501">
              <a:lnSpc>
                <a:spcPct val="110000"/>
              </a:lnSpc>
              <a:defRPr/>
            </a:pPr>
            <a:endParaRPr lang="da-DK" spc="-16" dirty="0">
              <a:solidFill>
                <a:srgbClr val="231F20"/>
              </a:solidFill>
              <a:latin typeface="Calibri"/>
              <a:cs typeface="Calibri"/>
            </a:endParaRPr>
          </a:p>
          <a:p>
            <a:pPr marR="1026795" defTabSz="947501">
              <a:lnSpc>
                <a:spcPct val="110000"/>
              </a:lnSpc>
              <a:defRPr/>
            </a:pPr>
            <a:r>
              <a:rPr lang="da-DK" b="0" spc="-16" dirty="0">
                <a:solidFill>
                  <a:srgbClr val="231F20"/>
                </a:solidFill>
                <a:latin typeface="Calibri"/>
                <a:cs typeface="Calibri"/>
              </a:rPr>
              <a:t>I vil se to grafer:</a:t>
            </a:r>
            <a:endParaRPr lang="da-DK" dirty="0">
              <a:latin typeface="Calibri"/>
              <a:cs typeface="Calibri"/>
            </a:endParaRPr>
          </a:p>
          <a:p>
            <a:pPr marL="171450" marR="1026795" indent="-171450" defTabSz="947501">
              <a:lnSpc>
                <a:spcPct val="110000"/>
              </a:lnSpc>
              <a:buFont typeface="Calibri"/>
              <a:buChar char="-"/>
              <a:defRPr/>
            </a:pPr>
            <a:r>
              <a:rPr lang="da-DK" b="0" spc="-16" dirty="0">
                <a:solidFill>
                  <a:srgbClr val="231F20"/>
                </a:solidFill>
                <a:latin typeface="Calibri"/>
                <a:cs typeface="Calibri"/>
              </a:rPr>
              <a:t>Én graf med de absolutte tal – dvs. hvor mange type-2 diabetes patienter hver ydernummer har.</a:t>
            </a:r>
          </a:p>
          <a:p>
            <a:pPr marL="171450" marR="1026795" indent="-171450" defTabSz="947501">
              <a:lnSpc>
                <a:spcPct val="110000"/>
              </a:lnSpc>
              <a:buFont typeface="Calibri"/>
              <a:buChar char="-"/>
              <a:defRPr/>
            </a:pPr>
            <a:r>
              <a:rPr lang="da-DK" b="0" spc="-16" dirty="0">
                <a:solidFill>
                  <a:srgbClr val="231F20"/>
                </a:solidFill>
                <a:latin typeface="Calibri"/>
                <a:cs typeface="Calibri"/>
              </a:rPr>
              <a:t>Én graf med andelen – dvs. hvor mange procent ydernummerets type-2 diabetes patienter udgør i forhold til den samlede patientpopulation i jeres klinik.</a:t>
            </a:r>
            <a:endParaRPr lang="da-DK" b="0" dirty="0">
              <a:latin typeface="Calibri"/>
              <a:cs typeface="Calibri"/>
            </a:endParaRPr>
          </a:p>
          <a:p>
            <a:endParaRPr lang="da-DK" dirty="0"/>
          </a:p>
        </p:txBody>
      </p:sp>
    </p:spTree>
    <p:extLst>
      <p:ext uri="{BB962C8B-B14F-4D97-AF65-F5344CB8AC3E}">
        <p14:creationId xmlns:p14="http://schemas.microsoft.com/office/powerpoint/2010/main" val="140161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47501" rtl="0" eaLnBrk="1" fontAlgn="auto" latinLnBrk="0" hangingPunct="1">
              <a:lnSpc>
                <a:spcPct val="100000"/>
              </a:lnSpc>
              <a:spcBef>
                <a:spcPts val="0"/>
              </a:spcBef>
              <a:spcAft>
                <a:spcPts val="0"/>
              </a:spcAft>
              <a:buClrTx/>
              <a:buSzTx/>
              <a:buFontTx/>
              <a:buNone/>
              <a:tabLst/>
              <a:defRPr/>
            </a:pPr>
            <a:r>
              <a:rPr lang="da-DK" sz="1100" b="1" spc="-16" dirty="0">
                <a:solidFill>
                  <a:srgbClr val="231F20"/>
                </a:solidFill>
                <a:latin typeface="+mn-lt"/>
                <a:ea typeface="Calibri" panose="020F0502020204030204" pitchFamily="34" charset="0"/>
              </a:rPr>
              <a:t>Forslag til, hvad du kan sige:</a:t>
            </a:r>
            <a:endParaRPr lang="da-DK" sz="1100" b="0" spc="-16" dirty="0">
              <a:solidFill>
                <a:srgbClr val="231F20"/>
              </a:solidFill>
              <a:latin typeface="+mn-lt"/>
            </a:endParaRPr>
          </a:p>
          <a:p>
            <a:pPr marL="0" marR="0" lvl="0" indent="0" algn="l" defTabSz="947501" rtl="0" eaLnBrk="1" fontAlgn="auto" latinLnBrk="0" hangingPunct="1">
              <a:lnSpc>
                <a:spcPct val="100000"/>
              </a:lnSpc>
              <a:spcBef>
                <a:spcPts val="0"/>
              </a:spcBef>
              <a:spcAft>
                <a:spcPts val="0"/>
              </a:spcAft>
              <a:buClrTx/>
              <a:buSzTx/>
              <a:buFontTx/>
              <a:buNone/>
              <a:tabLst/>
              <a:defRPr/>
            </a:pPr>
            <a:r>
              <a:rPr lang="da-DK" sz="1100" b="0" spc="-16" dirty="0">
                <a:solidFill>
                  <a:srgbClr val="231F20"/>
                </a:solidFill>
                <a:latin typeface="+mn-lt"/>
                <a:cs typeface="Calibri"/>
              </a:rPr>
              <a:t>Én graf med andelen – dvs. hvor mange procent ydernummerets diabetespatienter udgør i forhold til den samlede patientpopulation.</a:t>
            </a:r>
            <a:endParaRPr lang="da-DK" sz="1100" b="0" dirty="0">
              <a:latin typeface="+mn-lt"/>
              <a:cs typeface="Calibri"/>
            </a:endParaRPr>
          </a:p>
          <a:p>
            <a:pPr defTabSz="947501">
              <a:defRPr/>
            </a:pPr>
            <a:endParaRPr lang="da-DK" sz="1100" dirty="0">
              <a:solidFill>
                <a:srgbClr val="231F20"/>
              </a:solidFill>
              <a:latin typeface="+mn-lt"/>
              <a:ea typeface="Calibri" panose="020F0502020204030204" pitchFamily="34" charset="0"/>
            </a:endParaRPr>
          </a:p>
          <a:p>
            <a:endParaRPr lang="da-DK" dirty="0"/>
          </a:p>
        </p:txBody>
      </p:sp>
    </p:spTree>
    <p:extLst>
      <p:ext uri="{BB962C8B-B14F-4D97-AF65-F5344CB8AC3E}">
        <p14:creationId xmlns:p14="http://schemas.microsoft.com/office/powerpoint/2010/main" val="114411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697F-F0E9-6AE5-690B-12E9CEECB22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DB830AD-536F-E939-75DB-A896A3C3849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80BC1A2-9FD9-A8F3-7FCB-BB12B6D80953}"/>
              </a:ext>
            </a:extLst>
          </p:cNvPr>
          <p:cNvSpPr>
            <a:spLocks noGrp="1"/>
          </p:cNvSpPr>
          <p:nvPr>
            <p:ph type="body" idx="1"/>
          </p:nvPr>
        </p:nvSpPr>
        <p:spPr/>
        <p:txBody>
          <a:bodyPr/>
          <a:lstStyle/>
          <a:p>
            <a:pPr marL="0" marR="0" lvl="0" indent="0" algn="l" defTabSz="947501" rtl="0" eaLnBrk="1" fontAlgn="auto" latinLnBrk="0" hangingPunct="1">
              <a:lnSpc>
                <a:spcPct val="100000"/>
              </a:lnSpc>
              <a:spcBef>
                <a:spcPts val="0"/>
              </a:spcBef>
              <a:spcAft>
                <a:spcPts val="0"/>
              </a:spcAft>
              <a:buClrTx/>
              <a:buSzTx/>
              <a:buFontTx/>
              <a:buNone/>
              <a:tabLst/>
              <a:defRPr/>
            </a:pPr>
            <a:r>
              <a:rPr lang="da-DK" sz="1100" b="1" spc="-16" dirty="0">
                <a:solidFill>
                  <a:srgbClr val="231F20"/>
                </a:solidFill>
                <a:latin typeface="+mn-lt"/>
                <a:ea typeface="Calibri" panose="020F0502020204030204" pitchFamily="34"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spc="-16" dirty="0">
                <a:solidFill>
                  <a:srgbClr val="231F20"/>
                </a:solidFill>
                <a:latin typeface="+mn-lt"/>
                <a:cs typeface="Calibri"/>
              </a:rPr>
              <a:t>Én graf med de absolutte tal – dvs. hvor mange type-2 diabetes patienter hver ydernummer har.</a:t>
            </a:r>
          </a:p>
          <a:p>
            <a:endParaRPr lang="da-DK" dirty="0"/>
          </a:p>
        </p:txBody>
      </p:sp>
    </p:spTree>
    <p:extLst>
      <p:ext uri="{BB962C8B-B14F-4D97-AF65-F5344CB8AC3E}">
        <p14:creationId xmlns:p14="http://schemas.microsoft.com/office/powerpoint/2010/main" val="408128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dirty="0">
                <a:solidFill>
                  <a:srgbClr val="231F20"/>
                </a:solidFill>
                <a:effectLst/>
                <a:latin typeface="+mn-lt"/>
                <a:ea typeface="Calibri" panose="020F0502020204030204" pitchFamily="34" charset="0"/>
                <a:cs typeface="Calibri"/>
              </a:rPr>
              <a:t>Forklaring til slide: </a:t>
            </a:r>
          </a:p>
          <a:p>
            <a:pPr>
              <a:defRPr/>
            </a:pPr>
            <a:r>
              <a:rPr lang="da-DK" sz="1100" b="0" i="0" dirty="0">
                <a:solidFill>
                  <a:srgbClr val="231F20"/>
                </a:solidFill>
                <a:effectLst/>
                <a:latin typeface="+mn-lt"/>
                <a:ea typeface="Calibri" panose="020F0502020204030204" pitchFamily="34" charset="0"/>
                <a:cs typeface="Calibri"/>
              </a:rPr>
              <a:t>Nu skal I se en kort video, hvor I kan se</a:t>
            </a:r>
            <a:r>
              <a:rPr lang="da-DK" dirty="0">
                <a:solidFill>
                  <a:srgbClr val="231F20"/>
                </a:solidFill>
                <a:latin typeface="+mn-lt"/>
                <a:ea typeface="Calibri" panose="020F0502020204030204" pitchFamily="34" charset="0"/>
                <a:cs typeface="Calibri"/>
              </a:rPr>
              <a:t>, </a:t>
            </a:r>
            <a:r>
              <a:rPr lang="da-DK" sz="1100" b="0" i="0" dirty="0">
                <a:solidFill>
                  <a:srgbClr val="231F20"/>
                </a:solidFill>
                <a:effectLst/>
                <a:latin typeface="+mn-lt"/>
                <a:ea typeface="Calibri" panose="020F0502020204030204" pitchFamily="34" charset="0"/>
                <a:cs typeface="Calibri"/>
              </a:rPr>
              <a:t>hvordan i tilgår patientlister og patientoverblik for diabetes i forløbsplanerne.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i="0" dirty="0">
              <a:solidFill>
                <a:srgbClr val="231F2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i="0" dirty="0">
                <a:solidFill>
                  <a:srgbClr val="231F20"/>
                </a:solidFill>
                <a:effectLst/>
                <a:latin typeface="+mn-lt"/>
                <a:ea typeface="Calibri" panose="020F0502020204030204" pitchFamily="34" charset="0"/>
              </a:rPr>
              <a:t>Du kan med fordel sende linket med videoen rundt til klyngemedlemmerne efter møde.</a:t>
            </a:r>
          </a:p>
        </p:txBody>
      </p:sp>
    </p:spTree>
    <p:extLst>
      <p:ext uri="{BB962C8B-B14F-4D97-AF65-F5344CB8AC3E}">
        <p14:creationId xmlns:p14="http://schemas.microsoft.com/office/powerpoint/2010/main" val="2804297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579436"/>
            <a:ext cx="10015568" cy="1015663"/>
          </a:xfrm>
          <a:prstGeom prst="rect">
            <a:avLst/>
          </a:prstGeom>
        </p:spPr>
        <p:txBody>
          <a:bodyPr wrap="square" anchor="b">
            <a:sp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6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sp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sp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sp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579436"/>
            <a:ext cx="10015568" cy="1015663"/>
          </a:xfrm>
          <a:prstGeom prst="rect">
            <a:avLst/>
          </a:prstGeom>
        </p:spPr>
        <p:txBody>
          <a:bodyPr wrap="square" anchor="b">
            <a:sp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6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sp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sp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6875463" y="6129338"/>
            <a:ext cx="4586287"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sp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sp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579436"/>
            <a:ext cx="10015568" cy="1015663"/>
          </a:xfrm>
          <a:prstGeom prst="rect">
            <a:avLst/>
          </a:prstGeom>
        </p:spPr>
        <p:txBody>
          <a:bodyPr wrap="square" anchor="b">
            <a:sp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6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sp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21.svg"/><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video" Target="https://player.vimeo.com/video/1049963105?app_id=122963" TargetMode="Externa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8.xml"/><Relationship Id="rId1" Type="http://schemas.openxmlformats.org/officeDocument/2006/relationships/video" Target="https://player.vimeo.com/video/1097265605?h=b6159e291c&amp;amp;app_id=122963" TargetMode="Externa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31.sv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kiap.sharepoint.com/:w:/r/sites/Design/Shared%20Documents/Designguide%20og%20implementering/Retningslinjer_Klyngepakker.docx?d=w0feef0bbc47a458e9d95ee84955b940b&amp;csf=1&amp;web=1&amp;e=LH0e3J" TargetMode="External"/><Relationship Id="rId2" Type="http://schemas.openxmlformats.org/officeDocument/2006/relationships/notesSlide" Target="../notesSlides/notesSlide37.xml"/><Relationship Id="rId1" Type="http://schemas.openxmlformats.org/officeDocument/2006/relationships/slideLayout" Target="../slideLayouts/slideLayout38.xml"/><Relationship Id="rId4" Type="http://schemas.openxmlformats.org/officeDocument/2006/relationships/hyperlink" Target="https://www.figma.com/proto/kVAGH37doux4NdOXjj6Sl2/KiAP---Designguide?page-id=4666%3A8939&amp;node-id=9515-97&amp;viewport=-935%2C437%2C0.48&amp;t=2iax8UqsTqUOAhqG-8&amp;scaling=contain&amp;content-scaling=responsive&amp;starting-point-node-id=9515%3A97&amp;show-proto-sidebar=1&amp;hotspot-hints=0&amp;hide-ui=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3" Type="http://schemas.openxmlformats.org/officeDocument/2006/relationships/image" Target="../media/image42.svg"/><Relationship Id="rId18" Type="http://schemas.openxmlformats.org/officeDocument/2006/relationships/image" Target="../media/image30.svg"/><Relationship Id="rId26" Type="http://schemas.openxmlformats.org/officeDocument/2006/relationships/image" Target="../media/image53.svg"/><Relationship Id="rId39" Type="http://schemas.openxmlformats.org/officeDocument/2006/relationships/image" Target="../media/image66.svg"/><Relationship Id="rId21" Type="http://schemas.openxmlformats.org/officeDocument/2006/relationships/image" Target="../media/image48.svg"/><Relationship Id="rId34" Type="http://schemas.openxmlformats.org/officeDocument/2006/relationships/image" Target="../media/image61.svg"/><Relationship Id="rId42" Type="http://schemas.openxmlformats.org/officeDocument/2006/relationships/image" Target="../media/image69.svg"/><Relationship Id="rId7" Type="http://schemas.openxmlformats.org/officeDocument/2006/relationships/image" Target="../media/image36.svg"/><Relationship Id="rId2" Type="http://schemas.openxmlformats.org/officeDocument/2006/relationships/notesSlide" Target="../notesSlides/notesSlide38.xml"/><Relationship Id="rId16" Type="http://schemas.openxmlformats.org/officeDocument/2006/relationships/image" Target="../media/image45.svg"/><Relationship Id="rId20" Type="http://schemas.openxmlformats.org/officeDocument/2006/relationships/image" Target="../media/image47.svg"/><Relationship Id="rId29" Type="http://schemas.openxmlformats.org/officeDocument/2006/relationships/image" Target="../media/image56.svg"/><Relationship Id="rId41" Type="http://schemas.openxmlformats.org/officeDocument/2006/relationships/image" Target="../media/image68.svg"/><Relationship Id="rId1" Type="http://schemas.openxmlformats.org/officeDocument/2006/relationships/slideLayout" Target="../slideLayouts/slideLayout38.xml"/><Relationship Id="rId6" Type="http://schemas.openxmlformats.org/officeDocument/2006/relationships/image" Target="../media/image35.svg"/><Relationship Id="rId11" Type="http://schemas.openxmlformats.org/officeDocument/2006/relationships/image" Target="../media/image40.svg"/><Relationship Id="rId24" Type="http://schemas.openxmlformats.org/officeDocument/2006/relationships/image" Target="../media/image51.svg"/><Relationship Id="rId32" Type="http://schemas.openxmlformats.org/officeDocument/2006/relationships/image" Target="../media/image59.svg"/><Relationship Id="rId37" Type="http://schemas.openxmlformats.org/officeDocument/2006/relationships/image" Target="../media/image64.svg"/><Relationship Id="rId40" Type="http://schemas.openxmlformats.org/officeDocument/2006/relationships/image" Target="../media/image67.svg"/><Relationship Id="rId5" Type="http://schemas.openxmlformats.org/officeDocument/2006/relationships/image" Target="../media/image34.svg"/><Relationship Id="rId15" Type="http://schemas.openxmlformats.org/officeDocument/2006/relationships/image" Target="../media/image44.svg"/><Relationship Id="rId23" Type="http://schemas.openxmlformats.org/officeDocument/2006/relationships/image" Target="../media/image50.svg"/><Relationship Id="rId28" Type="http://schemas.openxmlformats.org/officeDocument/2006/relationships/image" Target="../media/image55.svg"/><Relationship Id="rId36" Type="http://schemas.openxmlformats.org/officeDocument/2006/relationships/image" Target="../media/image63.svg"/><Relationship Id="rId10" Type="http://schemas.openxmlformats.org/officeDocument/2006/relationships/image" Target="../media/image39.svg"/><Relationship Id="rId19" Type="http://schemas.openxmlformats.org/officeDocument/2006/relationships/image" Target="../media/image26.svg"/><Relationship Id="rId31" Type="http://schemas.openxmlformats.org/officeDocument/2006/relationships/image" Target="../media/image58.svg"/><Relationship Id="rId4" Type="http://schemas.openxmlformats.org/officeDocument/2006/relationships/image" Target="../media/image33.svg"/><Relationship Id="rId9" Type="http://schemas.openxmlformats.org/officeDocument/2006/relationships/image" Target="../media/image38.svg"/><Relationship Id="rId14" Type="http://schemas.openxmlformats.org/officeDocument/2006/relationships/image" Target="../media/image43.svg"/><Relationship Id="rId22" Type="http://schemas.openxmlformats.org/officeDocument/2006/relationships/image" Target="../media/image49.svg"/><Relationship Id="rId27" Type="http://schemas.openxmlformats.org/officeDocument/2006/relationships/image" Target="../media/image54.svg"/><Relationship Id="rId30" Type="http://schemas.openxmlformats.org/officeDocument/2006/relationships/image" Target="../media/image57.svg"/><Relationship Id="rId35" Type="http://schemas.openxmlformats.org/officeDocument/2006/relationships/image" Target="../media/image62.svg"/><Relationship Id="rId43" Type="http://schemas.openxmlformats.org/officeDocument/2006/relationships/image" Target="../media/image70.svg"/><Relationship Id="rId8" Type="http://schemas.openxmlformats.org/officeDocument/2006/relationships/image" Target="../media/image37.svg"/><Relationship Id="rId3" Type="http://schemas.openxmlformats.org/officeDocument/2006/relationships/image" Target="../media/image32.png"/><Relationship Id="rId12" Type="http://schemas.openxmlformats.org/officeDocument/2006/relationships/image" Target="../media/image41.svg"/><Relationship Id="rId17" Type="http://schemas.openxmlformats.org/officeDocument/2006/relationships/image" Target="../media/image46.svg"/><Relationship Id="rId25" Type="http://schemas.openxmlformats.org/officeDocument/2006/relationships/image" Target="../media/image52.svg"/><Relationship Id="rId33" Type="http://schemas.openxmlformats.org/officeDocument/2006/relationships/image" Target="../media/image60.svg"/><Relationship Id="rId38" Type="http://schemas.openxmlformats.org/officeDocument/2006/relationships/image" Target="../media/image65.svg"/></Relationships>
</file>

<file path=ppt/slides/_rels/slide6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video" Target="https://player.vimeo.com/video/1049999312?app_id=122963"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18277E-E9E0-07AF-1EF2-87BC52A1F4F4}"/>
              </a:ext>
            </a:extLst>
          </p:cNvPr>
          <p:cNvSpPr>
            <a:spLocks noGrp="1"/>
          </p:cNvSpPr>
          <p:nvPr>
            <p:ph type="body" sz="quarter" idx="29"/>
          </p:nvPr>
        </p:nvSpPr>
        <p:spPr>
          <a:xfrm>
            <a:off x="619125" y="1787564"/>
            <a:ext cx="10015538" cy="1808124"/>
          </a:xfrm>
        </p:spPr>
        <p:txBody>
          <a:bodyPr/>
          <a:lstStyle/>
          <a:p>
            <a:r>
              <a:rPr lang="da-DK" sz="5400" dirty="0"/>
              <a:t>Type 2-daibates:</a:t>
            </a:r>
          </a:p>
          <a:p>
            <a:r>
              <a:rPr lang="da-DK" sz="5400" dirty="0"/>
              <a:t>organisering og opfølgning</a:t>
            </a:r>
            <a:endParaRPr lang="da-DK" sz="5400" noProof="0" dirty="0"/>
          </a:p>
        </p:txBody>
      </p:sp>
      <p:sp>
        <p:nvSpPr>
          <p:cNvPr id="6" name="Text Placeholder 5">
            <a:extLst>
              <a:ext uri="{FF2B5EF4-FFF2-40B4-BE49-F238E27FC236}">
                <a16:creationId xmlns:a16="http://schemas.microsoft.com/office/drawing/2014/main" id="{24F53A13-A0EC-88C2-7558-F898CDE3A679}"/>
              </a:ext>
            </a:extLst>
          </p:cNvPr>
          <p:cNvSpPr>
            <a:spLocks noGrp="1"/>
          </p:cNvSpPr>
          <p:nvPr>
            <p:ph type="body" sz="quarter" idx="30"/>
          </p:nvPr>
        </p:nvSpPr>
        <p:spPr>
          <a:xfrm>
            <a:off x="618648" y="3610273"/>
            <a:ext cx="10015568" cy="492443"/>
          </a:xfrm>
        </p:spPr>
        <p:txBody>
          <a:bodyPr/>
          <a:lstStyle/>
          <a:p>
            <a:r>
              <a:rPr lang="da-DK" dirty="0"/>
              <a:t>Demoklynge</a:t>
            </a:r>
            <a:endParaRPr lang="da-DK" sz="2600" noProof="0" dirty="0"/>
          </a:p>
        </p:txBody>
      </p:sp>
      <p:sp>
        <p:nvSpPr>
          <p:cNvPr id="7" name="Text Placeholder 6">
            <a:extLst>
              <a:ext uri="{FF2B5EF4-FFF2-40B4-BE49-F238E27FC236}">
                <a16:creationId xmlns:a16="http://schemas.microsoft.com/office/drawing/2014/main" id="{95B6C709-0D7F-DBD9-670B-32270DFCEC11}"/>
              </a:ext>
            </a:extLst>
          </p:cNvPr>
          <p:cNvSpPr>
            <a:spLocks noGrp="1"/>
          </p:cNvSpPr>
          <p:nvPr>
            <p:ph type="body" sz="quarter" idx="31"/>
          </p:nvPr>
        </p:nvSpPr>
        <p:spPr>
          <a:xfrm>
            <a:off x="613915" y="4511694"/>
            <a:ext cx="2377378" cy="542289"/>
          </a:xfrm>
        </p:spPr>
        <p:txBody>
          <a:bodyPr/>
          <a:lstStyle/>
          <a:p>
            <a:r>
              <a:rPr lang="da-DK" noProof="0" dirty="0"/>
              <a:t>D. </a:t>
            </a:r>
            <a:r>
              <a:rPr lang="da-DK" noProof="0" dirty="0" err="1"/>
              <a:t>dd</a:t>
            </a:r>
            <a:r>
              <a:rPr lang="da-DK" noProof="0" dirty="0"/>
              <a:t>-mm-</a:t>
            </a:r>
            <a:r>
              <a:rPr lang="da-DK" noProof="0" dirty="0" err="1"/>
              <a:t>yyyy</a:t>
            </a:r>
            <a:endParaRPr lang="da-DK" noProof="0" dirty="0"/>
          </a:p>
        </p:txBody>
      </p:sp>
    </p:spTree>
    <p:extLst>
      <p:ext uri="{BB962C8B-B14F-4D97-AF65-F5344CB8AC3E}">
        <p14:creationId xmlns:p14="http://schemas.microsoft.com/office/powerpoint/2010/main" val="37481563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B2F97BE-A6AF-90CB-1CA5-74B47BD622B3}"/>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6B7118F4-966F-CD7D-99F2-931AB932DE52}"/>
              </a:ext>
            </a:extLst>
          </p:cNvPr>
          <p:cNvSpPr>
            <a:spLocks noGrp="1"/>
          </p:cNvSpPr>
          <p:nvPr>
            <p:ph type="title"/>
          </p:nvPr>
        </p:nvSpPr>
        <p:spPr>
          <a:xfrm>
            <a:off x="714031" y="1156433"/>
            <a:ext cx="4382212" cy="1089529"/>
          </a:xfrm>
        </p:spPr>
        <p:txBody>
          <a:bodyPr/>
          <a:lstStyle/>
          <a:p>
            <a:r>
              <a:rPr lang="da-DK" sz="3600" dirty="0"/>
              <a:t>Forløbsplansdata:</a:t>
            </a:r>
            <a:br>
              <a:rPr lang="da-DK" sz="3600" dirty="0"/>
            </a:br>
            <a:r>
              <a:rPr lang="da-DK" sz="3600" dirty="0"/>
              <a:t>patient overblik</a:t>
            </a:r>
          </a:p>
        </p:txBody>
      </p:sp>
      <p:sp>
        <p:nvSpPr>
          <p:cNvPr id="5" name="Pladsholder til tekst 4">
            <a:extLst>
              <a:ext uri="{FF2B5EF4-FFF2-40B4-BE49-F238E27FC236}">
                <a16:creationId xmlns:a16="http://schemas.microsoft.com/office/drawing/2014/main" id="{525B9C3F-8137-4772-8746-22B912874973}"/>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D81696FB-A45A-EB53-B05E-4E7873BFA563}"/>
              </a:ext>
            </a:extLst>
          </p:cNvPr>
          <p:cNvSpPr>
            <a:spLocks noGrp="1"/>
          </p:cNvSpPr>
          <p:nvPr>
            <p:ph type="body" sz="quarter" idx="40"/>
          </p:nvPr>
        </p:nvSpPr>
        <p:spPr>
          <a:xfrm>
            <a:off x="708361" y="2342895"/>
            <a:ext cx="4387882" cy="1968601"/>
          </a:xfrm>
        </p:spPr>
        <p:txBody>
          <a:bodyPr>
            <a:normAutofit fontScale="70000" lnSpcReduction="20000"/>
          </a:bodyPr>
          <a:lstStyle/>
          <a:p>
            <a:r>
              <a:rPr lang="da-DK" dirty="0"/>
              <a:t>Forløbsplaner giver overblik over en række centrale informationer og kliniske værdier for patienter med type</a:t>
            </a:r>
          </a:p>
          <a:p>
            <a:r>
              <a:rPr lang="da-DK" dirty="0"/>
              <a:t>2-diabetes:</a:t>
            </a:r>
          </a:p>
          <a:p>
            <a:pPr marL="285750" indent="-285750">
              <a:buFont typeface="Wingdings" panose="05000000000000000000" pitchFamily="2" charset="2"/>
              <a:buChar char="§"/>
            </a:pPr>
            <a:r>
              <a:rPr lang="da-DK" dirty="0"/>
              <a:t>HbA1c</a:t>
            </a:r>
          </a:p>
          <a:p>
            <a:pPr marL="285750" indent="-285750">
              <a:buFont typeface="Wingdings" panose="05000000000000000000" pitchFamily="2" charset="2"/>
              <a:buChar char="§"/>
            </a:pPr>
            <a:r>
              <a:rPr lang="da-DK" dirty="0"/>
              <a:t>Systolisk blodtryk</a:t>
            </a:r>
          </a:p>
          <a:p>
            <a:pPr marL="285750" indent="-285750">
              <a:buFont typeface="Wingdings" panose="05000000000000000000" pitchFamily="2" charset="2"/>
              <a:buChar char="§"/>
            </a:pPr>
            <a:r>
              <a:rPr lang="da-DK" dirty="0"/>
              <a:t>Lipider </a:t>
            </a:r>
          </a:p>
          <a:p>
            <a:endParaRPr lang="da-DK" dirty="0"/>
          </a:p>
        </p:txBody>
      </p:sp>
      <p:pic>
        <p:nvPicPr>
          <p:cNvPr id="7" name="Pladsholder til billede 6" descr="Et billede, der indeholder skærmbillede&#10;&#10;Automatisk genereret beskrivelse">
            <a:extLst>
              <a:ext uri="{FF2B5EF4-FFF2-40B4-BE49-F238E27FC236}">
                <a16:creationId xmlns:a16="http://schemas.microsoft.com/office/drawing/2014/main" id="{4400B131-2061-23CB-2EA0-7C4345F9FD9B}"/>
              </a:ext>
            </a:extLst>
          </p:cNvPr>
          <p:cNvPicPr>
            <a:picLocks noGrp="1" noChangeAspect="1"/>
          </p:cNvPicPr>
          <p:nvPr>
            <p:ph type="pic" sz="half" idx="24"/>
          </p:nvPr>
        </p:nvPicPr>
        <p:blipFill>
          <a:blip r:embed="rId3">
            <a:extLst>
              <a:ext uri="{28A0092B-C50C-407E-A947-70E740481C1C}">
                <a14:useLocalDpi xmlns:a14="http://schemas.microsoft.com/office/drawing/2010/main" val="0"/>
              </a:ext>
            </a:extLst>
          </a:blip>
          <a:srcRect t="3919" b="3919"/>
          <a:stretch>
            <a:fillRect/>
          </a:stretch>
        </p:blipFill>
        <p:spPr>
          <a:xfrm>
            <a:off x="5722643" y="1519826"/>
            <a:ext cx="5426075" cy="3614737"/>
          </a:xfrm>
          <a:prstGeom prst="rect">
            <a:avLst/>
          </a:prstGeom>
        </p:spPr>
      </p:pic>
    </p:spTree>
    <p:extLst>
      <p:ext uri="{BB962C8B-B14F-4D97-AF65-F5344CB8AC3E}">
        <p14:creationId xmlns:p14="http://schemas.microsoft.com/office/powerpoint/2010/main" val="35437080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5EB0-411D-5DA5-483D-969E6B7ED34A}"/>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F970C59-F556-4746-EEE7-ED825FB4014C}"/>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AB2CE8AB-CC7C-C3C2-D305-72A77DB836D6}"/>
              </a:ext>
            </a:extLst>
          </p:cNvPr>
          <p:cNvSpPr>
            <a:spLocks noGrp="1"/>
          </p:cNvSpPr>
          <p:nvPr>
            <p:ph type="title"/>
          </p:nvPr>
        </p:nvSpPr>
        <p:spPr>
          <a:xfrm>
            <a:off x="714031" y="1156433"/>
            <a:ext cx="4382212" cy="1089529"/>
          </a:xfrm>
        </p:spPr>
        <p:txBody>
          <a:bodyPr/>
          <a:lstStyle/>
          <a:p>
            <a:r>
              <a:rPr lang="da-DK" sz="3600" dirty="0"/>
              <a:t>Forløbsplansdata:</a:t>
            </a:r>
            <a:br>
              <a:rPr lang="da-DK" sz="3600" dirty="0"/>
            </a:br>
            <a:r>
              <a:rPr lang="da-DK" sz="3600" dirty="0"/>
              <a:t>patientliste</a:t>
            </a:r>
          </a:p>
        </p:txBody>
      </p:sp>
      <p:sp>
        <p:nvSpPr>
          <p:cNvPr id="5" name="Pladsholder til tekst 4">
            <a:extLst>
              <a:ext uri="{FF2B5EF4-FFF2-40B4-BE49-F238E27FC236}">
                <a16:creationId xmlns:a16="http://schemas.microsoft.com/office/drawing/2014/main" id="{B3CCB605-BCC3-1003-87DC-90AEB724DF18}"/>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E82A6EA2-1263-0EEA-5D64-85D66B368AF0}"/>
              </a:ext>
            </a:extLst>
          </p:cNvPr>
          <p:cNvSpPr>
            <a:spLocks noGrp="1"/>
          </p:cNvSpPr>
          <p:nvPr>
            <p:ph type="body" sz="quarter" idx="40"/>
          </p:nvPr>
        </p:nvSpPr>
        <p:spPr>
          <a:xfrm>
            <a:off x="708361" y="2342895"/>
            <a:ext cx="4387882" cy="1968601"/>
          </a:xfrm>
        </p:spPr>
        <p:txBody>
          <a:bodyPr>
            <a:normAutofit/>
          </a:bodyPr>
          <a:lstStyle/>
          <a:p>
            <a:endParaRPr lang="da-DK" dirty="0"/>
          </a:p>
        </p:txBody>
      </p:sp>
      <p:pic>
        <p:nvPicPr>
          <p:cNvPr id="10" name="Pladsholder til billede 9" descr="Et billede, der indeholder bord&#10;&#10;Automatisk genereret beskrivelse">
            <a:extLst>
              <a:ext uri="{FF2B5EF4-FFF2-40B4-BE49-F238E27FC236}">
                <a16:creationId xmlns:a16="http://schemas.microsoft.com/office/drawing/2014/main" id="{991F9A30-D089-02B3-7605-3ABFBBE90619}"/>
              </a:ext>
            </a:extLst>
          </p:cNvPr>
          <p:cNvPicPr>
            <a:picLocks noGrp="1" noChangeAspect="1"/>
          </p:cNvPicPr>
          <p:nvPr>
            <p:ph type="pic" sz="half" idx="24"/>
          </p:nvPr>
        </p:nvPicPr>
        <p:blipFill>
          <a:blip r:embed="rId3"/>
          <a:srcRect l="10663" r="10663"/>
          <a:stretch>
            <a:fillRect/>
          </a:stretch>
        </p:blipFill>
        <p:spPr>
          <a:xfrm>
            <a:off x="5623406" y="1465410"/>
            <a:ext cx="5426075" cy="3614737"/>
          </a:xfrm>
          <a:prstGeom prst="rect">
            <a:avLst/>
          </a:prstGeom>
        </p:spPr>
      </p:pic>
    </p:spTree>
    <p:extLst>
      <p:ext uri="{BB962C8B-B14F-4D97-AF65-F5344CB8AC3E}">
        <p14:creationId xmlns:p14="http://schemas.microsoft.com/office/powerpoint/2010/main" val="10902720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A3F6026-50CC-1193-0D23-0FE9D8EA551B}"/>
              </a:ext>
            </a:extLst>
          </p:cNvPr>
          <p:cNvSpPr>
            <a:spLocks noGrp="1"/>
          </p:cNvSpPr>
          <p:nvPr>
            <p:ph type="body" sz="quarter" idx="30"/>
          </p:nvPr>
        </p:nvSpPr>
        <p:spPr>
          <a:xfrm>
            <a:off x="2078182" y="4052512"/>
            <a:ext cx="8035636" cy="1655807"/>
          </a:xfrm>
        </p:spPr>
        <p:txBody>
          <a:bodyPr/>
          <a:lstStyle/>
          <a:p>
            <a:r>
              <a:rPr lang="da-DK" dirty="0"/>
              <a:t>Formålet er at drøfte, hvordan praksis tilrettelægger årsstatus og dele ideer til, hvad der kan gøres for at forbedre processerne omkring opfølgning af patienter.</a:t>
            </a:r>
          </a:p>
        </p:txBody>
      </p:sp>
      <p:sp>
        <p:nvSpPr>
          <p:cNvPr id="6" name="Pladsholder til tekst 5">
            <a:extLst>
              <a:ext uri="{FF2B5EF4-FFF2-40B4-BE49-F238E27FC236}">
                <a16:creationId xmlns:a16="http://schemas.microsoft.com/office/drawing/2014/main" id="{5577420C-CCBB-31D6-E46C-3DC209F6FFCC}"/>
              </a:ext>
            </a:extLst>
          </p:cNvPr>
          <p:cNvSpPr>
            <a:spLocks noGrp="1"/>
          </p:cNvSpPr>
          <p:nvPr>
            <p:ph type="body" sz="quarter" idx="41"/>
          </p:nvPr>
        </p:nvSpPr>
        <p:spPr/>
        <p:txBody>
          <a:bodyPr/>
          <a:lstStyle/>
          <a:p>
            <a:r>
              <a:rPr lang="da-DK" dirty="0"/>
              <a:t>1</a:t>
            </a:r>
          </a:p>
        </p:txBody>
      </p:sp>
      <p:sp>
        <p:nvSpPr>
          <p:cNvPr id="4" name="Titel 3">
            <a:extLst>
              <a:ext uri="{FF2B5EF4-FFF2-40B4-BE49-F238E27FC236}">
                <a16:creationId xmlns:a16="http://schemas.microsoft.com/office/drawing/2014/main" id="{3619EC7C-BD56-FADB-25D7-B4D670B4BBC5}"/>
              </a:ext>
            </a:extLst>
          </p:cNvPr>
          <p:cNvSpPr>
            <a:spLocks noGrp="1"/>
          </p:cNvSpPr>
          <p:nvPr>
            <p:ph type="title"/>
          </p:nvPr>
        </p:nvSpPr>
        <p:spPr/>
        <p:txBody>
          <a:bodyPr/>
          <a:lstStyle/>
          <a:p>
            <a:r>
              <a:rPr lang="da-DK" dirty="0"/>
              <a:t>Formål</a:t>
            </a:r>
          </a:p>
        </p:txBody>
      </p:sp>
      <p:sp>
        <p:nvSpPr>
          <p:cNvPr id="5" name="Pladsholder til tekst 4">
            <a:extLst>
              <a:ext uri="{FF2B5EF4-FFF2-40B4-BE49-F238E27FC236}">
                <a16:creationId xmlns:a16="http://schemas.microsoft.com/office/drawing/2014/main" id="{DC1BE382-592A-0D95-1BB4-33FEB8DFD7BB}"/>
              </a:ext>
            </a:extLst>
          </p:cNvPr>
          <p:cNvSpPr>
            <a:spLocks noGrp="1"/>
          </p:cNvSpPr>
          <p:nvPr>
            <p:ph type="body" sz="quarter" idx="39"/>
          </p:nvPr>
        </p:nvSpPr>
        <p:spPr>
          <a:xfrm>
            <a:off x="713581" y="1822801"/>
            <a:ext cx="10740748" cy="1319151"/>
          </a:xfrm>
        </p:spPr>
        <p:txBody>
          <a:bodyPr>
            <a:normAutofit/>
          </a:bodyPr>
          <a:lstStyle/>
          <a:p>
            <a:r>
              <a:rPr lang="da-DK" dirty="0"/>
              <a:t>I blok 1 gennemgås først andelen af patienter, der har været til årsstatus, og dernæst ses på andelen, der indenfor de senest 18 mdr. har fået målt </a:t>
            </a:r>
            <a:r>
              <a:rPr lang="da-DK" dirty="0" err="1"/>
              <a:t>hhv</a:t>
            </a:r>
            <a:r>
              <a:rPr lang="da-DK" dirty="0"/>
              <a:t>: HbA1c, LDL, BT, </a:t>
            </a:r>
            <a:r>
              <a:rPr lang="da-DK" dirty="0" err="1"/>
              <a:t>eGFR</a:t>
            </a:r>
            <a:r>
              <a:rPr lang="da-DK" dirty="0"/>
              <a:t> og U-</a:t>
            </a:r>
            <a:r>
              <a:rPr lang="da-DK" dirty="0" err="1"/>
              <a:t>alb</a:t>
            </a:r>
            <a:r>
              <a:rPr lang="da-DK" dirty="0"/>
              <a:t>/</a:t>
            </a:r>
            <a:r>
              <a:rPr lang="da-DK" dirty="0" err="1"/>
              <a:t>crea</a:t>
            </a:r>
            <a:r>
              <a:rPr lang="da-DK" dirty="0"/>
              <a:t>. </a:t>
            </a:r>
          </a:p>
        </p:txBody>
      </p:sp>
      <p:sp>
        <p:nvSpPr>
          <p:cNvPr id="3" name="Pladsholder til tekst 2">
            <a:extLst>
              <a:ext uri="{FF2B5EF4-FFF2-40B4-BE49-F238E27FC236}">
                <a16:creationId xmlns:a16="http://schemas.microsoft.com/office/drawing/2014/main" id="{CCE92A7F-46D9-2D97-5B71-DA301CFAAE85}"/>
              </a:ext>
            </a:extLst>
          </p:cNvPr>
          <p:cNvSpPr>
            <a:spLocks noGrp="1"/>
          </p:cNvSpPr>
          <p:nvPr>
            <p:ph type="body" sz="quarter" idx="38"/>
          </p:nvPr>
        </p:nvSpPr>
        <p:spPr/>
        <p:txBody>
          <a:bodyPr/>
          <a:lstStyle/>
          <a:p>
            <a:r>
              <a:rPr lang="da-DK" dirty="0"/>
              <a:t>Samlet tid: 75 minutter</a:t>
            </a:r>
          </a:p>
        </p:txBody>
      </p:sp>
    </p:spTree>
    <p:extLst>
      <p:ext uri="{BB962C8B-B14F-4D97-AF65-F5344CB8AC3E}">
        <p14:creationId xmlns:p14="http://schemas.microsoft.com/office/powerpoint/2010/main" val="2234409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F5419-F7F0-B8D0-5574-D10F4B1725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779E61-1BD6-35C5-8DB4-6BA1B2449926}"/>
              </a:ext>
            </a:extLst>
          </p:cNvPr>
          <p:cNvSpPr>
            <a:spLocks noGrp="1"/>
          </p:cNvSpPr>
          <p:nvPr>
            <p:ph type="title"/>
          </p:nvPr>
        </p:nvSpPr>
        <p:spPr/>
        <p:txBody>
          <a:bodyPr/>
          <a:lstStyle/>
          <a:p>
            <a:r>
              <a:rPr lang="da-DK" dirty="0">
                <a:highlight>
                  <a:srgbClr val="FFFF00"/>
                </a:highlight>
              </a:rPr>
              <a:t>Video: ? (3 min.)</a:t>
            </a:r>
          </a:p>
        </p:txBody>
      </p:sp>
    </p:spTree>
    <p:extLst>
      <p:ext uri="{BB962C8B-B14F-4D97-AF65-F5344CB8AC3E}">
        <p14:creationId xmlns:p14="http://schemas.microsoft.com/office/powerpoint/2010/main" val="17338164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BE16A-CFBA-5952-9425-89355E8B5A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4607BF-AD3F-BBAB-A8DF-03BECB96DCCC}"/>
              </a:ext>
            </a:extLst>
          </p:cNvPr>
          <p:cNvSpPr>
            <a:spLocks noGrp="1"/>
          </p:cNvSpPr>
          <p:nvPr>
            <p:ph type="title"/>
          </p:nvPr>
        </p:nvSpPr>
        <p:spPr>
          <a:xfrm>
            <a:off x="725626" y="728663"/>
            <a:ext cx="10740748" cy="880241"/>
          </a:xfrm>
        </p:spPr>
        <p:txBody>
          <a:bodyPr/>
          <a:lstStyle/>
          <a:p>
            <a:r>
              <a:rPr lang="da-DK" sz="3200" dirty="0"/>
              <a:t>Andel patienter (%) der indenfor de seneste 18 måneder har været til årsstatus</a:t>
            </a:r>
          </a:p>
        </p:txBody>
      </p:sp>
      <p:sp>
        <p:nvSpPr>
          <p:cNvPr id="3" name="Pladsholder til tekst 2">
            <a:extLst>
              <a:ext uri="{FF2B5EF4-FFF2-40B4-BE49-F238E27FC236}">
                <a16:creationId xmlns:a16="http://schemas.microsoft.com/office/drawing/2014/main" id="{22DC8B68-8614-75BD-6C21-5225543FCD84}"/>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14E84961-A7FE-353F-4DB7-4573FB2D7947}"/>
              </a:ext>
            </a:extLst>
          </p:cNvPr>
          <p:cNvGraphicFramePr>
            <a:graphicFrameLocks/>
          </p:cNvGraphicFramePr>
          <p:nvPr>
            <p:extLst>
              <p:ext uri="{D42A27DB-BD31-4B8C-83A1-F6EECF244321}">
                <p14:modId xmlns:p14="http://schemas.microsoft.com/office/powerpoint/2010/main" val="3307208759"/>
              </p:ext>
            </p:extLst>
          </p:nvPr>
        </p:nvGraphicFramePr>
        <p:xfrm>
          <a:off x="725625" y="1608904"/>
          <a:ext cx="10736125" cy="44658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DAF3F7DA-514C-2E48-B179-5B51BF243226}"/>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0068151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A054-16B8-3B9A-A23C-85582760BBCB}"/>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EB3452F4-C017-48DE-A126-B0D553E60BA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35590891-E773-B7BD-06D4-2AE3711FD387}"/>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1D5A40FD-088B-180A-2CB6-FDC3BCC5C95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956446B7-9279-6E94-29A1-06266964FDE5}"/>
              </a:ext>
            </a:extLst>
          </p:cNvPr>
          <p:cNvSpPr>
            <a:spLocks noGrp="1"/>
          </p:cNvSpPr>
          <p:nvPr>
            <p:ph type="body" sz="quarter" idx="41"/>
          </p:nvPr>
        </p:nvSpPr>
        <p:spPr>
          <a:xfrm>
            <a:off x="721001" y="2065003"/>
            <a:ext cx="4385987" cy="4055905"/>
          </a:xfrm>
        </p:spPr>
        <p:txBody>
          <a:bodyPr>
            <a:normAutofit/>
          </a:bodyPr>
          <a:lstStyle/>
          <a:p>
            <a:pPr marL="342900" indent="-342900">
              <a:buAutoNum type="arabicPeriod"/>
            </a:pPr>
            <a:r>
              <a:rPr lang="da-DK" dirty="0"/>
              <a:t>Hvordan sikrer jeres praksis, at alle relevante patienter tilbydes og får foretaget årlig statusundersøgelse / årskontrol?</a:t>
            </a:r>
          </a:p>
          <a:p>
            <a:pPr marL="342900" indent="-342900">
              <a:buAutoNum type="arabicPeriod"/>
            </a:pPr>
            <a:r>
              <a:rPr lang="da-DK" dirty="0"/>
              <a:t>Hvem indgår i forløbet af årlig statusundersøgelse i jeres praksis, og </a:t>
            </a:r>
          </a:p>
          <a:p>
            <a:pPr marL="342900" indent="-342900">
              <a:buAutoNum type="arabicPeriod"/>
            </a:pPr>
            <a:r>
              <a:rPr lang="da-DK" dirty="0"/>
              <a:t>   hvad laver de (tidsbestilling, lab-prøver, svar og statuskonsultation)?</a:t>
            </a:r>
          </a:p>
          <a:p>
            <a:pPr marL="342900" indent="-342900">
              <a:buAutoNum type="arabicPeriod"/>
            </a:pPr>
            <a:r>
              <a:rPr lang="da-DK" dirty="0"/>
              <a:t>Hvem aftaler og gennemfører opfølgende konsultation?</a:t>
            </a:r>
          </a:p>
          <a:p>
            <a:pPr marL="342900" indent="-342900">
              <a:buAutoNum type="arabicPeriod"/>
            </a:pPr>
            <a:r>
              <a:rPr lang="da-DK" dirty="0"/>
              <a:t>Hvilken rolle skal praksispersonalet og lægerne have i forløbet?</a:t>
            </a:r>
          </a:p>
        </p:txBody>
      </p:sp>
      <p:sp>
        <p:nvSpPr>
          <p:cNvPr id="10" name="Title 2">
            <a:extLst>
              <a:ext uri="{FF2B5EF4-FFF2-40B4-BE49-F238E27FC236}">
                <a16:creationId xmlns:a16="http://schemas.microsoft.com/office/drawing/2014/main" id="{2ACDFD4B-3C26-95A2-B3C4-C98F7172DB10}"/>
              </a:ext>
            </a:extLst>
          </p:cNvPr>
          <p:cNvSpPr>
            <a:spLocks noGrp="1"/>
          </p:cNvSpPr>
          <p:nvPr>
            <p:ph type="title"/>
          </p:nvPr>
        </p:nvSpPr>
        <p:spPr>
          <a:xfrm>
            <a:off x="714030" y="1027249"/>
            <a:ext cx="4398514" cy="757130"/>
          </a:xfrm>
        </p:spPr>
        <p:txBody>
          <a:bodyPr/>
          <a:lstStyle/>
          <a:p>
            <a:r>
              <a:rPr lang="da-DK" sz="2400" noProof="0" dirty="0"/>
              <a:t>Spørgsmål til målepunkt 1: </a:t>
            </a:r>
            <a:r>
              <a:rPr lang="da-DK" sz="2400" dirty="0"/>
              <a:t>diabetes årsstatus</a:t>
            </a:r>
            <a:endParaRPr lang="da-DK" sz="2400" noProof="0" dirty="0"/>
          </a:p>
        </p:txBody>
      </p:sp>
      <p:sp>
        <p:nvSpPr>
          <p:cNvPr id="13" name="Text Placeholder 9">
            <a:extLst>
              <a:ext uri="{FF2B5EF4-FFF2-40B4-BE49-F238E27FC236}">
                <a16:creationId xmlns:a16="http://schemas.microsoft.com/office/drawing/2014/main" id="{95E1FD47-695A-0278-9D88-5FCC788EFD8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7112596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1F412-5C8A-2CFB-0AE2-FE5DD2562202}"/>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48741C4E-EEB6-6B6F-F647-63CFDB03304A}"/>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C0B2905E-469F-3237-3428-E9DC98E3136F}"/>
              </a:ext>
            </a:extLst>
          </p:cNvPr>
          <p:cNvSpPr>
            <a:spLocks noGrp="1"/>
          </p:cNvSpPr>
          <p:nvPr>
            <p:ph type="body" sz="quarter" idx="30"/>
          </p:nvPr>
        </p:nvSpPr>
        <p:spPr/>
        <p:txBody>
          <a:bodyPr>
            <a:noAutofit/>
          </a:bodyPr>
          <a:lstStyle/>
          <a:p>
            <a:r>
              <a:rPr lang="da-DK" sz="1200" noProof="0"/>
              <a:t>Opsamling i plenum (10 min.)</a:t>
            </a:r>
          </a:p>
        </p:txBody>
      </p:sp>
      <p:sp>
        <p:nvSpPr>
          <p:cNvPr id="4" name="Text Placeholder 4">
            <a:extLst>
              <a:ext uri="{FF2B5EF4-FFF2-40B4-BE49-F238E27FC236}">
                <a16:creationId xmlns:a16="http://schemas.microsoft.com/office/drawing/2014/main" id="{388CB890-09EF-BB02-3CF1-2B9FE35942B2}"/>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sz="1600" noProof="0"/>
          </a:p>
        </p:txBody>
      </p:sp>
      <p:sp>
        <p:nvSpPr>
          <p:cNvPr id="8" name="Title 2">
            <a:extLst>
              <a:ext uri="{FF2B5EF4-FFF2-40B4-BE49-F238E27FC236}">
                <a16:creationId xmlns:a16="http://schemas.microsoft.com/office/drawing/2014/main" id="{6BA619DD-2A43-E6DA-E01E-A47A3F809B54}"/>
              </a:ext>
            </a:extLst>
          </p:cNvPr>
          <p:cNvSpPr>
            <a:spLocks noGrp="1"/>
          </p:cNvSpPr>
          <p:nvPr>
            <p:ph type="title"/>
          </p:nvPr>
        </p:nvSpPr>
        <p:spPr>
          <a:xfrm>
            <a:off x="714030" y="1027249"/>
            <a:ext cx="4398514" cy="1089529"/>
          </a:xfrm>
        </p:spPr>
        <p:txBody>
          <a:bodyPr/>
          <a:lstStyle/>
          <a:p>
            <a:r>
              <a:rPr lang="da-DK" sz="2400" noProof="0" dirty="0"/>
              <a:t>Plenum gennemgang af </a:t>
            </a:r>
            <a:r>
              <a:rPr lang="da-DK" sz="2400" dirty="0"/>
              <a:t>målepunkt 1: diabetes patienter</a:t>
            </a:r>
            <a:endParaRPr lang="da-DK" sz="2400" noProof="0" dirty="0"/>
          </a:p>
        </p:txBody>
      </p:sp>
      <p:sp>
        <p:nvSpPr>
          <p:cNvPr id="13" name="Text Placeholder 9">
            <a:extLst>
              <a:ext uri="{FF2B5EF4-FFF2-40B4-BE49-F238E27FC236}">
                <a16:creationId xmlns:a16="http://schemas.microsoft.com/office/drawing/2014/main" id="{3A692115-D263-E31B-E9D6-0E2AF49713B2}"/>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8277066C-DE19-592E-E560-AFFA1DCEC7E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2" name="Text Placeholder 4">
            <a:extLst>
              <a:ext uri="{FF2B5EF4-FFF2-40B4-BE49-F238E27FC236}">
                <a16:creationId xmlns:a16="http://schemas.microsoft.com/office/drawing/2014/main" id="{90A09628-3101-958F-064E-CDD6B6721B6B}"/>
              </a:ext>
            </a:extLst>
          </p:cNvPr>
          <p:cNvSpPr txBox="1">
            <a:spLocks/>
          </p:cNvSpPr>
          <p:nvPr/>
        </p:nvSpPr>
        <p:spPr>
          <a:xfrm>
            <a:off x="721001" y="2691196"/>
            <a:ext cx="4385987" cy="2749021"/>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342900" indent="-342900">
              <a:buFont typeface="Arial" panose="020B0604020202020204" pitchFamily="34" charset="0"/>
              <a:buChar char="•"/>
            </a:pPr>
            <a:r>
              <a:rPr lang="da-DK" dirty="0"/>
              <a:t>Hvad har I talt om?</a:t>
            </a:r>
          </a:p>
        </p:txBody>
      </p:sp>
    </p:spTree>
    <p:extLst>
      <p:ext uri="{BB962C8B-B14F-4D97-AF65-F5344CB8AC3E}">
        <p14:creationId xmlns:p14="http://schemas.microsoft.com/office/powerpoint/2010/main" val="22204284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5E2A0-A66E-98C8-2ACD-583BFA946C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47437E-0190-2DF4-3F21-E485787696F0}"/>
              </a:ext>
            </a:extLst>
          </p:cNvPr>
          <p:cNvSpPr>
            <a:spLocks noGrp="1"/>
          </p:cNvSpPr>
          <p:nvPr>
            <p:ph type="title"/>
          </p:nvPr>
        </p:nvSpPr>
        <p:spPr>
          <a:xfrm>
            <a:off x="725626" y="728663"/>
            <a:ext cx="10740748" cy="535531"/>
          </a:xfrm>
        </p:spPr>
        <p:txBody>
          <a:bodyPr/>
          <a:lstStyle/>
          <a:p>
            <a:r>
              <a:rPr lang="da-DK" sz="3600" dirty="0">
                <a:solidFill>
                  <a:schemeClr val="bg1"/>
                </a:solidFill>
              </a:rPr>
              <a:t>2a: Andel patienter (%) der har fået målt HbA1c</a:t>
            </a:r>
          </a:p>
        </p:txBody>
      </p:sp>
      <p:sp>
        <p:nvSpPr>
          <p:cNvPr id="3" name="Pladsholder til tekst 2">
            <a:extLst>
              <a:ext uri="{FF2B5EF4-FFF2-40B4-BE49-F238E27FC236}">
                <a16:creationId xmlns:a16="http://schemas.microsoft.com/office/drawing/2014/main" id="{F8AC5587-CFDD-238E-B934-7AC38A9E7093}"/>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C178B800-7EF5-E189-3B11-745BB4B6DCA2}"/>
              </a:ext>
            </a:extLst>
          </p:cNvPr>
          <p:cNvGraphicFramePr>
            <a:graphicFrameLocks/>
          </p:cNvGraphicFramePr>
          <p:nvPr/>
        </p:nvGraphicFramePr>
        <p:xfrm>
          <a:off x="725625" y="1608904"/>
          <a:ext cx="10736125" cy="44658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19479AEE-71E8-468E-2B3A-748BC202CF49}"/>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6292733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56A58-4C4A-337A-71BF-9833DF5928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A4A1D9-5511-0A10-411E-D727EFDF8119}"/>
              </a:ext>
            </a:extLst>
          </p:cNvPr>
          <p:cNvSpPr>
            <a:spLocks noGrp="1"/>
          </p:cNvSpPr>
          <p:nvPr>
            <p:ph type="title"/>
          </p:nvPr>
        </p:nvSpPr>
        <p:spPr>
          <a:xfrm>
            <a:off x="725626" y="728663"/>
            <a:ext cx="10740748" cy="535531"/>
          </a:xfrm>
        </p:spPr>
        <p:txBody>
          <a:bodyPr/>
          <a:lstStyle/>
          <a:p>
            <a:r>
              <a:rPr lang="da-DK" sz="3600" dirty="0">
                <a:solidFill>
                  <a:schemeClr val="bg1"/>
                </a:solidFill>
              </a:rPr>
              <a:t>2b: Andel patienter (%) der har fået målt LDL</a:t>
            </a:r>
          </a:p>
        </p:txBody>
      </p:sp>
      <p:sp>
        <p:nvSpPr>
          <p:cNvPr id="3" name="Pladsholder til tekst 2">
            <a:extLst>
              <a:ext uri="{FF2B5EF4-FFF2-40B4-BE49-F238E27FC236}">
                <a16:creationId xmlns:a16="http://schemas.microsoft.com/office/drawing/2014/main" id="{A156DF1A-40D1-FCA4-C4A6-12AA4D634D4D}"/>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6B6877FB-02D4-5B23-092C-CA920C8E1197}"/>
              </a:ext>
            </a:extLst>
          </p:cNvPr>
          <p:cNvGraphicFramePr>
            <a:graphicFrameLocks/>
          </p:cNvGraphicFramePr>
          <p:nvPr/>
        </p:nvGraphicFramePr>
        <p:xfrm>
          <a:off x="725625" y="1608904"/>
          <a:ext cx="10736125" cy="44658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7BB30C21-5504-0D73-6F31-EB6A973A9339}"/>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811361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3CFAA-5719-74F2-6336-547724906A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EEC4EB-8660-ACF2-2E6B-423B6A12D337}"/>
              </a:ext>
            </a:extLst>
          </p:cNvPr>
          <p:cNvSpPr>
            <a:spLocks noGrp="1"/>
          </p:cNvSpPr>
          <p:nvPr>
            <p:ph type="title"/>
          </p:nvPr>
        </p:nvSpPr>
        <p:spPr>
          <a:xfrm>
            <a:off x="526754" y="630175"/>
            <a:ext cx="11133865" cy="978729"/>
          </a:xfrm>
        </p:spPr>
        <p:txBody>
          <a:bodyPr/>
          <a:lstStyle/>
          <a:p>
            <a:r>
              <a:rPr lang="da-DK" sz="3600" dirty="0">
                <a:solidFill>
                  <a:schemeClr val="bg1"/>
                </a:solidFill>
              </a:rPr>
              <a:t>2c: Andel patienter (%) der har fået målt blodtryk</a:t>
            </a:r>
          </a:p>
        </p:txBody>
      </p:sp>
      <p:sp>
        <p:nvSpPr>
          <p:cNvPr id="3" name="Pladsholder til tekst 2">
            <a:extLst>
              <a:ext uri="{FF2B5EF4-FFF2-40B4-BE49-F238E27FC236}">
                <a16:creationId xmlns:a16="http://schemas.microsoft.com/office/drawing/2014/main" id="{37E2EC6E-503F-5735-2F77-5AE3166E689C}"/>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26C89E6C-E8BA-628B-B9BC-0672F7403632}"/>
              </a:ext>
            </a:extLst>
          </p:cNvPr>
          <p:cNvGraphicFramePr>
            <a:graphicFrameLocks/>
          </p:cNvGraphicFramePr>
          <p:nvPr/>
        </p:nvGraphicFramePr>
        <p:xfrm>
          <a:off x="725625" y="1608904"/>
          <a:ext cx="10736125" cy="44658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58402A86-C8CE-FB83-6821-57A7F0CD6925}"/>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7928549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5AC66-677C-9D55-B436-C84A78875CE1}"/>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06FA351E-AB4F-BEA0-D3C5-2C720C1C0DF0}"/>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6CC4F211-E1B5-7E5E-1B9C-698686C224BD}"/>
              </a:ext>
            </a:extLst>
          </p:cNvPr>
          <p:cNvGraphicFramePr>
            <a:graphicFrameLocks noGrp="1"/>
          </p:cNvGraphicFramePr>
          <p:nvPr>
            <p:extLst>
              <p:ext uri="{D42A27DB-BD31-4B8C-83A1-F6EECF244321}">
                <p14:modId xmlns:p14="http://schemas.microsoft.com/office/powerpoint/2010/main" val="2852906593"/>
              </p:ext>
            </p:extLst>
          </p:nvPr>
        </p:nvGraphicFramePr>
        <p:xfrm>
          <a:off x="720208" y="1349441"/>
          <a:ext cx="10733087" cy="4114164"/>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15 min</a:t>
                      </a:r>
                    </a:p>
                  </a:txBody>
                  <a:tcPr marL="180000" marR="180000" marT="90000" marB="90000" anchor="ctr"/>
                </a:tc>
                <a:tc>
                  <a:txBody>
                    <a:bodyPr/>
                    <a:lstStyle/>
                    <a:p>
                      <a:pPr algn="l"/>
                      <a:r>
                        <a:rPr lang="da-DK" sz="1600" noProof="0" dirty="0"/>
                        <a:t>Velkomst og introduktion</a:t>
                      </a:r>
                    </a:p>
                  </a:txBody>
                  <a:tcPr marL="180000" marR="180000" marT="90000" marB="90000" anchor="ctr"/>
                </a:tc>
                <a:extLst>
                  <a:ext uri="{0D108BD9-81ED-4DB2-BD59-A6C34878D82A}">
                    <a16:rowId xmlns:a16="http://schemas.microsoft.com/office/drawing/2014/main" val="3722927222"/>
                  </a:ext>
                </a:extLst>
              </a:tr>
              <a:tr h="688901">
                <a:tc>
                  <a:txBody>
                    <a:bodyPr/>
                    <a:lstStyle/>
                    <a:p>
                      <a:r>
                        <a:rPr lang="da-DK" sz="1600" noProof="0" dirty="0"/>
                        <a:t>75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 årsstatus og opfølgning (målepunkt 1 og 2a-e)</a:t>
                      </a:r>
                      <a:endParaRPr lang="da-DK" sz="160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Gennemgang af klyngens data </a:t>
                      </a:r>
                      <a:r>
                        <a:rPr lang="es-ES" sz="1600" noProof="0" dirty="0"/>
                        <a:t>HbA1c, LDL, BT, eGFR, U-alb/crea.</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600" i="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Gruppearbejde og opsamling i plenum om målepunkterne</a:t>
                      </a:r>
                    </a:p>
                  </a:txBody>
                  <a:tcPr marL="180000" marR="180000" marT="90000" marB="90000" anchor="ctr"/>
                </a:tc>
                <a:extLst>
                  <a:ext uri="{0D108BD9-81ED-4DB2-BD59-A6C34878D82A}">
                    <a16:rowId xmlns:a16="http://schemas.microsoft.com/office/drawing/2014/main" val="4122258881"/>
                  </a:ext>
                </a:extLst>
              </a:tr>
              <a:tr h="434500">
                <a:tc>
                  <a:txBody>
                    <a:bodyPr/>
                    <a:lstStyle/>
                    <a:p>
                      <a:r>
                        <a:rPr lang="da-DK" sz="1600" noProof="0" dirty="0"/>
                        <a:t>10 min</a:t>
                      </a:r>
                    </a:p>
                  </a:txBody>
                  <a:tcPr marL="180000" marR="180000" marT="90000" marB="90000" anchor="ctr"/>
                </a:tc>
                <a:tc>
                  <a:txBody>
                    <a:bodyPr/>
                    <a:lstStyle/>
                    <a:p>
                      <a:pPr algn="l"/>
                      <a:r>
                        <a:rPr lang="da-DK" sz="1600" noProof="0" dirty="0"/>
                        <a:t>Pause</a:t>
                      </a:r>
                      <a:endParaRPr lang="da-DK" sz="1600" i="1" noProof="0" dirty="0"/>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dirty="0"/>
                        <a:t>20 min</a:t>
                      </a:r>
                    </a:p>
                  </a:txBody>
                  <a:tcPr marL="180000" marR="180000" marT="90000" marB="90000" anchor="ctr"/>
                </a:tc>
                <a:tc>
                  <a:txBody>
                    <a:bodyPr/>
                    <a:lstStyle/>
                    <a:p>
                      <a:pPr algn="l"/>
                      <a:r>
                        <a:rPr lang="da-DK" sz="1600" b="1" noProof="0" dirty="0"/>
                        <a:t>Blok 2: forløbsplan og kronikerhonorar (målepunkt 3 - 4)</a:t>
                      </a:r>
                      <a:br>
                        <a:rPr lang="da-DK" sz="1600" noProof="0" dirty="0"/>
                      </a:br>
                      <a:r>
                        <a:rPr lang="da-DK" sz="1600" noProof="0" dirty="0"/>
                        <a:t>Gennemgang af klyngens data for forløbsplaner og kronikerdatabasen.</a:t>
                      </a:r>
                    </a:p>
                    <a:p>
                      <a:pPr algn="l"/>
                      <a:endParaRPr lang="da-DK" sz="1600" i="0" noProof="0" dirty="0"/>
                    </a:p>
                    <a:p>
                      <a:pPr marL="0" marR="0" lvl="0" indent="0" algn="l" defTabSz="292100" rtl="0" eaLnBrk="1" fontAlgn="auto" latinLnBrk="0" hangingPunct="1">
                        <a:lnSpc>
                          <a:spcPct val="100000"/>
                        </a:lnSpc>
                        <a:spcBef>
                          <a:spcPts val="0"/>
                        </a:spcBef>
                        <a:spcAft>
                          <a:spcPts val="0"/>
                        </a:spcAft>
                        <a:buClrTx/>
                        <a:buSzTx/>
                        <a:buFontTx/>
                        <a:buNone/>
                        <a:tabLst/>
                        <a:defRPr/>
                      </a:pPr>
                      <a:r>
                        <a:rPr lang="da-DK" sz="1600" i="0" noProof="0" dirty="0"/>
                        <a:t>Gruppearbejde og opsamling i plenum om målepunkterne.</a:t>
                      </a:r>
                    </a:p>
                  </a:txBody>
                  <a:tcPr marL="180000" marR="180000" marT="90000" marB="90000" anchor="ctr"/>
                </a:tc>
                <a:extLst>
                  <a:ext uri="{0D108BD9-81ED-4DB2-BD59-A6C34878D82A}">
                    <a16:rowId xmlns:a16="http://schemas.microsoft.com/office/drawing/2014/main" val="2190333926"/>
                  </a:ext>
                </a:extLst>
              </a:tr>
              <a:tr h="934444">
                <a:tc>
                  <a:txBody>
                    <a:bodyPr/>
                    <a:lstStyle/>
                    <a:p>
                      <a:r>
                        <a:rPr lang="da-DK" sz="1600" noProof="0" dirty="0"/>
                        <a:t>30 min</a:t>
                      </a:r>
                    </a:p>
                  </a:txBody>
                  <a:tcPr marL="180000" marR="180000" marT="90000" marB="90000" anchor="ctr"/>
                </a:tc>
                <a:tc>
                  <a:txBody>
                    <a:bodyPr/>
                    <a:lstStyle/>
                    <a:p>
                      <a:pPr algn="l"/>
                      <a:r>
                        <a:rPr lang="da-DK" sz="1600" b="1" noProof="0" dirty="0"/>
                        <a:t>Blok 3</a:t>
                      </a:r>
                      <a:br>
                        <a:rPr lang="da-DK" sz="1600" noProof="0" dirty="0"/>
                      </a:br>
                      <a:r>
                        <a:rPr lang="da-DK" sz="1600" noProof="0" dirty="0"/>
                        <a:t>Opsamling og opfølgning</a:t>
                      </a:r>
                      <a:br>
                        <a:rPr lang="da-DK" sz="1600" noProof="0" dirty="0"/>
                      </a:br>
                      <a:r>
                        <a:rPr lang="da-DK" sz="1600" noProof="0" dirty="0"/>
                        <a:t>Hvordan følger vi op?</a:t>
                      </a:r>
                      <a:endParaRPr lang="da-DK" sz="1600" i="0" noProof="0" dirty="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4261082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A855A-7329-DAA2-728E-A40DC0714F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1848EB-599D-D1C3-F3C8-93B791818471}"/>
              </a:ext>
            </a:extLst>
          </p:cNvPr>
          <p:cNvSpPr>
            <a:spLocks noGrp="1"/>
          </p:cNvSpPr>
          <p:nvPr>
            <p:ph type="title"/>
          </p:nvPr>
        </p:nvSpPr>
        <p:spPr>
          <a:xfrm>
            <a:off x="725626" y="728663"/>
            <a:ext cx="10740748" cy="535531"/>
          </a:xfrm>
        </p:spPr>
        <p:txBody>
          <a:bodyPr/>
          <a:lstStyle/>
          <a:p>
            <a:r>
              <a:rPr lang="da-DK" sz="3600" dirty="0">
                <a:solidFill>
                  <a:schemeClr val="bg1"/>
                </a:solidFill>
              </a:rPr>
              <a:t>2d: Andel patienter (%) der har fået målt </a:t>
            </a:r>
            <a:r>
              <a:rPr lang="da-DK" sz="3600" dirty="0" err="1">
                <a:solidFill>
                  <a:schemeClr val="bg1"/>
                </a:solidFill>
              </a:rPr>
              <a:t>eGFR</a:t>
            </a:r>
            <a:endParaRPr lang="da-DK" sz="3600" dirty="0">
              <a:solidFill>
                <a:schemeClr val="bg1"/>
              </a:solidFill>
            </a:endParaRPr>
          </a:p>
        </p:txBody>
      </p:sp>
      <p:sp>
        <p:nvSpPr>
          <p:cNvPr id="3" name="Pladsholder til tekst 2">
            <a:extLst>
              <a:ext uri="{FF2B5EF4-FFF2-40B4-BE49-F238E27FC236}">
                <a16:creationId xmlns:a16="http://schemas.microsoft.com/office/drawing/2014/main" id="{77B3C7A3-3800-C089-0E81-5123371C2865}"/>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B9BF099A-9218-CA05-3248-E8E5F8C7DEDC}"/>
              </a:ext>
            </a:extLst>
          </p:cNvPr>
          <p:cNvGraphicFramePr>
            <a:graphicFrameLocks/>
          </p:cNvGraphicFramePr>
          <p:nvPr/>
        </p:nvGraphicFramePr>
        <p:xfrm>
          <a:off x="725625" y="1608904"/>
          <a:ext cx="10736125" cy="44658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44F35246-97F5-0D47-4E14-FD10F77A29E3}"/>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804942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C7743-FF16-A6CA-B780-608E9F5602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625B01-846A-6FD0-105E-63613BE059FE}"/>
              </a:ext>
            </a:extLst>
          </p:cNvPr>
          <p:cNvSpPr>
            <a:spLocks noGrp="1"/>
          </p:cNvSpPr>
          <p:nvPr>
            <p:ph type="title"/>
          </p:nvPr>
        </p:nvSpPr>
        <p:spPr>
          <a:xfrm>
            <a:off x="360500" y="781773"/>
            <a:ext cx="11466374" cy="535531"/>
          </a:xfrm>
        </p:spPr>
        <p:txBody>
          <a:bodyPr/>
          <a:lstStyle/>
          <a:p>
            <a:r>
              <a:rPr lang="da-DK" sz="3600" dirty="0">
                <a:solidFill>
                  <a:schemeClr val="bg1"/>
                </a:solidFill>
              </a:rPr>
              <a:t>2e: Andel patienter (%) der har fået målt U-</a:t>
            </a:r>
            <a:r>
              <a:rPr lang="da-DK" sz="3600" dirty="0" err="1">
                <a:solidFill>
                  <a:schemeClr val="bg1"/>
                </a:solidFill>
              </a:rPr>
              <a:t>alb</a:t>
            </a:r>
            <a:r>
              <a:rPr lang="da-DK" sz="3600" dirty="0">
                <a:solidFill>
                  <a:schemeClr val="bg1"/>
                </a:solidFill>
              </a:rPr>
              <a:t>/</a:t>
            </a:r>
            <a:r>
              <a:rPr lang="da-DK" sz="3600" dirty="0" err="1">
                <a:solidFill>
                  <a:schemeClr val="bg1"/>
                </a:solidFill>
              </a:rPr>
              <a:t>crea</a:t>
            </a:r>
            <a:endParaRPr lang="da-DK" sz="3600" dirty="0">
              <a:solidFill>
                <a:schemeClr val="bg1"/>
              </a:solidFill>
            </a:endParaRPr>
          </a:p>
        </p:txBody>
      </p:sp>
      <p:sp>
        <p:nvSpPr>
          <p:cNvPr id="3" name="Pladsholder til tekst 2">
            <a:extLst>
              <a:ext uri="{FF2B5EF4-FFF2-40B4-BE49-F238E27FC236}">
                <a16:creationId xmlns:a16="http://schemas.microsoft.com/office/drawing/2014/main" id="{7F04A540-95DB-19D6-93D0-15C5A14DF241}"/>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E7C1242F-DDF6-AE43-CFB4-F46CE3466935}"/>
              </a:ext>
            </a:extLst>
          </p:cNvPr>
          <p:cNvGraphicFramePr>
            <a:graphicFrameLocks/>
          </p:cNvGraphicFramePr>
          <p:nvPr>
            <p:extLst>
              <p:ext uri="{D42A27DB-BD31-4B8C-83A1-F6EECF244321}">
                <p14:modId xmlns:p14="http://schemas.microsoft.com/office/powerpoint/2010/main" val="18059218"/>
              </p:ext>
            </p:extLst>
          </p:nvPr>
        </p:nvGraphicFramePr>
        <p:xfrm>
          <a:off x="725625" y="1608904"/>
          <a:ext cx="10736125" cy="44658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1EE56FE8-1CE8-3F32-D893-10274705FBCE}"/>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619342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15F29-2DA9-5E3E-C202-3113C9BF6C2E}"/>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86D6F153-AED9-709E-A224-44A477E7963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53583EC9-3AFB-D279-EE4B-BF515396F3C3}"/>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B9405A62-916F-173B-271B-A083C3A86094}"/>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88805A81-DFF5-D11D-160B-CA3B85102E59}"/>
              </a:ext>
            </a:extLst>
          </p:cNvPr>
          <p:cNvSpPr>
            <a:spLocks noGrp="1"/>
          </p:cNvSpPr>
          <p:nvPr>
            <p:ph type="body" sz="quarter" idx="41"/>
          </p:nvPr>
        </p:nvSpPr>
        <p:spPr>
          <a:xfrm>
            <a:off x="721001" y="2065003"/>
            <a:ext cx="4385987" cy="4055905"/>
          </a:xfrm>
        </p:spPr>
        <p:txBody>
          <a:bodyPr>
            <a:normAutofit/>
          </a:bodyPr>
          <a:lstStyle/>
          <a:p>
            <a:pPr marL="342900" lvl="0" indent="-342900">
              <a:buFont typeface="+mj-lt"/>
              <a:buAutoNum type="arabicPeriod"/>
            </a:pPr>
            <a:r>
              <a:rPr lang="da-DK" dirty="0"/>
              <a:t>Hvordan ser niveauet for klyngen ud for de fem målepunkter?</a:t>
            </a:r>
          </a:p>
          <a:p>
            <a:pPr marL="342900" lvl="0" indent="-342900">
              <a:buFont typeface="+mj-lt"/>
              <a:buAutoNum type="arabicPeriod"/>
            </a:pPr>
            <a:r>
              <a:rPr lang="da-DK" dirty="0"/>
              <a:t>Hvordan er variationen mellem klyngens praksis?</a:t>
            </a:r>
          </a:p>
          <a:p>
            <a:pPr marL="342900" lvl="0" indent="-342900">
              <a:buFont typeface="+mj-lt"/>
              <a:buAutoNum type="arabicPeriod"/>
            </a:pPr>
            <a:r>
              <a:rPr lang="da-DK" dirty="0"/>
              <a:t>Hvilke lab-test ”smutter” – og hvorfor?</a:t>
            </a:r>
          </a:p>
          <a:p>
            <a:pPr marL="342900" lvl="0" indent="-342900">
              <a:buFont typeface="+mj-lt"/>
              <a:buAutoNum type="arabicPeriod"/>
            </a:pPr>
            <a:r>
              <a:rPr lang="da-DK" dirty="0"/>
              <a:t>Hvem aftaler at gennemføre opfølgende konsultationer?</a:t>
            </a:r>
          </a:p>
          <a:p>
            <a:pPr marL="342900" lvl="0" indent="-342900">
              <a:buFont typeface="+mj-lt"/>
              <a:buAutoNum type="arabicPeriod"/>
            </a:pPr>
            <a:r>
              <a:rPr lang="da-DK" dirty="0"/>
              <a:t>Hvilken rolle skal praksispersonalet have?</a:t>
            </a:r>
          </a:p>
          <a:p>
            <a:pPr marL="342900" lvl="0" indent="-342900">
              <a:buFont typeface="+mj-lt"/>
              <a:buAutoNum type="arabicPeriod"/>
            </a:pPr>
            <a:r>
              <a:rPr lang="da-DK" dirty="0"/>
              <a:t>Hvorledes sikres opfølgning af dys-regulerede patienter og patienter med særlige behov?</a:t>
            </a:r>
          </a:p>
        </p:txBody>
      </p:sp>
      <p:sp>
        <p:nvSpPr>
          <p:cNvPr id="10" name="Title 2">
            <a:extLst>
              <a:ext uri="{FF2B5EF4-FFF2-40B4-BE49-F238E27FC236}">
                <a16:creationId xmlns:a16="http://schemas.microsoft.com/office/drawing/2014/main" id="{591106F4-A135-9359-3497-18DC456BF5C8}"/>
              </a:ext>
            </a:extLst>
          </p:cNvPr>
          <p:cNvSpPr>
            <a:spLocks noGrp="1"/>
          </p:cNvSpPr>
          <p:nvPr>
            <p:ph type="title"/>
          </p:nvPr>
        </p:nvSpPr>
        <p:spPr>
          <a:xfrm>
            <a:off x="714029" y="1027249"/>
            <a:ext cx="4689243" cy="757130"/>
          </a:xfrm>
        </p:spPr>
        <p:txBody>
          <a:bodyPr/>
          <a:lstStyle/>
          <a:p>
            <a:r>
              <a:rPr lang="da-DK" sz="2400" noProof="0" dirty="0"/>
              <a:t>Spørgsmål til målepunkt 2a-e: </a:t>
            </a:r>
            <a:r>
              <a:rPr lang="da-DK" sz="2400" dirty="0"/>
              <a:t>diabetes årsstatus</a:t>
            </a:r>
            <a:endParaRPr lang="da-DK" sz="2400" noProof="0" dirty="0"/>
          </a:p>
        </p:txBody>
      </p:sp>
      <p:sp>
        <p:nvSpPr>
          <p:cNvPr id="13" name="Text Placeholder 9">
            <a:extLst>
              <a:ext uri="{FF2B5EF4-FFF2-40B4-BE49-F238E27FC236}">
                <a16:creationId xmlns:a16="http://schemas.microsoft.com/office/drawing/2014/main" id="{CACF7AD9-A0D9-F380-FA41-46C082C2A06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9569843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78793-D7FF-8143-57CE-584B7E30BD61}"/>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6353C37F-5FA2-3B9C-5B8B-B3595AA8C0F4}"/>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687A2AA0-04A1-09B8-DB33-5F8AFA58EE85}"/>
              </a:ext>
            </a:extLst>
          </p:cNvPr>
          <p:cNvSpPr>
            <a:spLocks noGrp="1"/>
          </p:cNvSpPr>
          <p:nvPr>
            <p:ph type="body" sz="quarter" idx="30"/>
          </p:nvPr>
        </p:nvSpPr>
        <p:spPr/>
        <p:txBody>
          <a:bodyPr>
            <a:noAutofit/>
          </a:bodyPr>
          <a:lstStyle/>
          <a:p>
            <a:r>
              <a:rPr lang="da-DK" sz="1200" noProof="0"/>
              <a:t>Opsamling i plenum (10 min.)</a:t>
            </a:r>
          </a:p>
        </p:txBody>
      </p:sp>
      <p:sp>
        <p:nvSpPr>
          <p:cNvPr id="4" name="Text Placeholder 4">
            <a:extLst>
              <a:ext uri="{FF2B5EF4-FFF2-40B4-BE49-F238E27FC236}">
                <a16:creationId xmlns:a16="http://schemas.microsoft.com/office/drawing/2014/main" id="{27125D8A-08D0-5F95-F643-D3F770BF5C45}"/>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sz="1600" noProof="0"/>
          </a:p>
        </p:txBody>
      </p:sp>
      <p:sp>
        <p:nvSpPr>
          <p:cNvPr id="8" name="Title 2">
            <a:extLst>
              <a:ext uri="{FF2B5EF4-FFF2-40B4-BE49-F238E27FC236}">
                <a16:creationId xmlns:a16="http://schemas.microsoft.com/office/drawing/2014/main" id="{A3929FD1-01EF-B8E2-47D8-68BF4A70DF41}"/>
              </a:ext>
            </a:extLst>
          </p:cNvPr>
          <p:cNvSpPr>
            <a:spLocks noGrp="1"/>
          </p:cNvSpPr>
          <p:nvPr>
            <p:ph type="title"/>
          </p:nvPr>
        </p:nvSpPr>
        <p:spPr>
          <a:xfrm>
            <a:off x="714030" y="1027249"/>
            <a:ext cx="4398514" cy="757130"/>
          </a:xfrm>
        </p:spPr>
        <p:txBody>
          <a:bodyPr/>
          <a:lstStyle/>
          <a:p>
            <a:r>
              <a:rPr lang="da-DK" sz="2400" noProof="0" dirty="0"/>
              <a:t>Plenum gennemgang af </a:t>
            </a:r>
            <a:r>
              <a:rPr lang="da-DK" sz="2400" dirty="0"/>
              <a:t>målepunkt 2a-e:</a:t>
            </a:r>
            <a:endParaRPr lang="da-DK" sz="2400" noProof="0" dirty="0"/>
          </a:p>
        </p:txBody>
      </p:sp>
      <p:sp>
        <p:nvSpPr>
          <p:cNvPr id="13" name="Text Placeholder 9">
            <a:extLst>
              <a:ext uri="{FF2B5EF4-FFF2-40B4-BE49-F238E27FC236}">
                <a16:creationId xmlns:a16="http://schemas.microsoft.com/office/drawing/2014/main" id="{7472D405-95E5-DBDB-F40E-1095DAEBC95F}"/>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B8E11211-0C89-8ADB-BE4F-A587A436B30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2" name="Text Placeholder 4">
            <a:extLst>
              <a:ext uri="{FF2B5EF4-FFF2-40B4-BE49-F238E27FC236}">
                <a16:creationId xmlns:a16="http://schemas.microsoft.com/office/drawing/2014/main" id="{BF65C131-0329-45A7-4A9D-5C80B29F9C86}"/>
              </a:ext>
            </a:extLst>
          </p:cNvPr>
          <p:cNvSpPr txBox="1">
            <a:spLocks/>
          </p:cNvSpPr>
          <p:nvPr/>
        </p:nvSpPr>
        <p:spPr>
          <a:xfrm>
            <a:off x="721001" y="2691196"/>
            <a:ext cx="4385987" cy="2749021"/>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342900" indent="-342900">
              <a:buFont typeface="Arial" panose="020B0604020202020204" pitchFamily="34" charset="0"/>
              <a:buChar char="•"/>
            </a:pPr>
            <a:r>
              <a:rPr lang="da-DK" dirty="0"/>
              <a:t>Hvad har I talt om?</a:t>
            </a:r>
          </a:p>
        </p:txBody>
      </p:sp>
    </p:spTree>
    <p:extLst>
      <p:ext uri="{BB962C8B-B14F-4D97-AF65-F5344CB8AC3E}">
        <p14:creationId xmlns:p14="http://schemas.microsoft.com/office/powerpoint/2010/main" val="8426768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B947E93-3B93-DBBC-865E-CFC4482DA411}"/>
              </a:ext>
            </a:extLst>
          </p:cNvPr>
          <p:cNvSpPr>
            <a:spLocks noGrp="1"/>
          </p:cNvSpPr>
          <p:nvPr>
            <p:ph type="body" sz="quarter" idx="29"/>
          </p:nvPr>
        </p:nvSpPr>
        <p:spPr/>
        <p:txBody>
          <a:bodyPr/>
          <a:lstStyle/>
          <a:p>
            <a:r>
              <a:rPr lang="da-DK" dirty="0"/>
              <a:t>Pause</a:t>
            </a:r>
          </a:p>
        </p:txBody>
      </p:sp>
      <p:sp>
        <p:nvSpPr>
          <p:cNvPr id="3" name="Pladsholder til tekst 2">
            <a:extLst>
              <a:ext uri="{FF2B5EF4-FFF2-40B4-BE49-F238E27FC236}">
                <a16:creationId xmlns:a16="http://schemas.microsoft.com/office/drawing/2014/main" id="{BB609711-F8FE-7545-D91C-100071DE8446}"/>
              </a:ext>
            </a:extLst>
          </p:cNvPr>
          <p:cNvSpPr>
            <a:spLocks noGrp="1"/>
          </p:cNvSpPr>
          <p:nvPr>
            <p:ph type="body" sz="quarter" idx="30"/>
          </p:nvPr>
        </p:nvSpPr>
        <p:spPr/>
        <p:txBody>
          <a:bodyPr/>
          <a:lstStyle/>
          <a:p>
            <a:r>
              <a:rPr lang="da-DK" dirty="0"/>
              <a:t>Samlet tid: 10 minutter</a:t>
            </a:r>
          </a:p>
        </p:txBody>
      </p:sp>
    </p:spTree>
    <p:extLst>
      <p:ext uri="{BB962C8B-B14F-4D97-AF65-F5344CB8AC3E}">
        <p14:creationId xmlns:p14="http://schemas.microsoft.com/office/powerpoint/2010/main" val="31500969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442F3-D553-EB30-C265-18D6420AD3DA}"/>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4ABB188-5E1D-4BEA-1688-ECDAED59FF9B}"/>
              </a:ext>
            </a:extLst>
          </p:cNvPr>
          <p:cNvSpPr>
            <a:spLocks noGrp="1"/>
          </p:cNvSpPr>
          <p:nvPr>
            <p:ph type="body" sz="quarter" idx="29"/>
          </p:nvPr>
        </p:nvSpPr>
        <p:spPr/>
        <p:txBody>
          <a:bodyPr/>
          <a:lstStyle/>
          <a:p>
            <a:r>
              <a:rPr lang="da-DK" dirty="0"/>
              <a:t>Blok 2: specifik behandling</a:t>
            </a:r>
          </a:p>
        </p:txBody>
      </p:sp>
      <p:sp>
        <p:nvSpPr>
          <p:cNvPr id="3" name="Pladsholder til tekst 2">
            <a:extLst>
              <a:ext uri="{FF2B5EF4-FFF2-40B4-BE49-F238E27FC236}">
                <a16:creationId xmlns:a16="http://schemas.microsoft.com/office/drawing/2014/main" id="{38AEF09C-498C-3AA6-8B2A-0D1CB7A19372}"/>
              </a:ext>
            </a:extLst>
          </p:cNvPr>
          <p:cNvSpPr>
            <a:spLocks noGrp="1"/>
          </p:cNvSpPr>
          <p:nvPr>
            <p:ph type="body" sz="quarter" idx="30"/>
          </p:nvPr>
        </p:nvSpPr>
        <p:spPr/>
        <p:txBody>
          <a:bodyPr/>
          <a:lstStyle/>
          <a:p>
            <a:r>
              <a:rPr lang="da-DK" dirty="0"/>
              <a:t>Samlet tid: 45 minutter</a:t>
            </a:r>
          </a:p>
        </p:txBody>
      </p:sp>
    </p:spTree>
    <p:extLst>
      <p:ext uri="{BB962C8B-B14F-4D97-AF65-F5344CB8AC3E}">
        <p14:creationId xmlns:p14="http://schemas.microsoft.com/office/powerpoint/2010/main" val="22846967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6DED1-E834-8BF3-ED39-EF2B2BF2C3E8}"/>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F23AFA6-E61C-7BD1-A43F-4211BFF892F0}"/>
              </a:ext>
            </a:extLst>
          </p:cNvPr>
          <p:cNvSpPr>
            <a:spLocks noGrp="1"/>
          </p:cNvSpPr>
          <p:nvPr>
            <p:ph type="body" sz="quarter" idx="30"/>
          </p:nvPr>
        </p:nvSpPr>
        <p:spPr>
          <a:xfrm>
            <a:off x="2078182" y="4052512"/>
            <a:ext cx="8035636" cy="830997"/>
          </a:xfrm>
        </p:spPr>
        <p:txBody>
          <a:bodyPr/>
          <a:lstStyle/>
          <a:p>
            <a:pPr>
              <a:buClr>
                <a:srgbClr val="297A77"/>
              </a:buClr>
            </a:pPr>
            <a:r>
              <a:rPr lang="da-DK" dirty="0">
                <a:cs typeface="Calibri"/>
              </a:rPr>
              <a:t>Formålet er at</a:t>
            </a:r>
            <a:r>
              <a:rPr lang="da-DK" dirty="0"/>
              <a:t> drøfte jeres anvendelse af forløbsplaner og tilmelding til kronikerhonorar.</a:t>
            </a:r>
          </a:p>
        </p:txBody>
      </p:sp>
      <p:sp>
        <p:nvSpPr>
          <p:cNvPr id="6" name="Pladsholder til tekst 5">
            <a:extLst>
              <a:ext uri="{FF2B5EF4-FFF2-40B4-BE49-F238E27FC236}">
                <a16:creationId xmlns:a16="http://schemas.microsoft.com/office/drawing/2014/main" id="{B0F25D91-4A1A-8CF7-3CC6-6B9EC01BF475}"/>
              </a:ext>
            </a:extLst>
          </p:cNvPr>
          <p:cNvSpPr>
            <a:spLocks noGrp="1"/>
          </p:cNvSpPr>
          <p:nvPr>
            <p:ph type="body" sz="quarter" idx="41"/>
          </p:nvPr>
        </p:nvSpPr>
        <p:spPr/>
        <p:txBody>
          <a:bodyPr/>
          <a:lstStyle/>
          <a:p>
            <a:r>
              <a:rPr lang="da-DK" dirty="0"/>
              <a:t>1</a:t>
            </a:r>
          </a:p>
        </p:txBody>
      </p:sp>
      <p:sp>
        <p:nvSpPr>
          <p:cNvPr id="4" name="Titel 3">
            <a:extLst>
              <a:ext uri="{FF2B5EF4-FFF2-40B4-BE49-F238E27FC236}">
                <a16:creationId xmlns:a16="http://schemas.microsoft.com/office/drawing/2014/main" id="{9F564ADB-BA89-2769-2AEB-46F8D85C094C}"/>
              </a:ext>
            </a:extLst>
          </p:cNvPr>
          <p:cNvSpPr>
            <a:spLocks noGrp="1"/>
          </p:cNvSpPr>
          <p:nvPr>
            <p:ph type="title"/>
          </p:nvPr>
        </p:nvSpPr>
        <p:spPr/>
        <p:txBody>
          <a:bodyPr/>
          <a:lstStyle/>
          <a:p>
            <a:r>
              <a:rPr lang="da-DK" dirty="0"/>
              <a:t>Formål</a:t>
            </a:r>
          </a:p>
        </p:txBody>
      </p:sp>
      <p:sp>
        <p:nvSpPr>
          <p:cNvPr id="5" name="Pladsholder til tekst 4">
            <a:extLst>
              <a:ext uri="{FF2B5EF4-FFF2-40B4-BE49-F238E27FC236}">
                <a16:creationId xmlns:a16="http://schemas.microsoft.com/office/drawing/2014/main" id="{3BEFDCD6-9FCB-DEF4-C876-C6777B52F5DD}"/>
              </a:ext>
            </a:extLst>
          </p:cNvPr>
          <p:cNvSpPr>
            <a:spLocks noGrp="1"/>
          </p:cNvSpPr>
          <p:nvPr>
            <p:ph type="body" sz="quarter" idx="39"/>
          </p:nvPr>
        </p:nvSpPr>
        <p:spPr>
          <a:xfrm>
            <a:off x="713581" y="1822801"/>
            <a:ext cx="10740748" cy="1319151"/>
          </a:xfrm>
        </p:spPr>
        <p:txBody>
          <a:bodyPr>
            <a:normAutofit/>
          </a:bodyPr>
          <a:lstStyle/>
          <a:p>
            <a:r>
              <a:rPr lang="da-DK" dirty="0">
                <a:cs typeface="Calibri"/>
              </a:rPr>
              <a:t>I blok 2 gennemgås andelen af patienter med forløbsplaner og andelen, der er tilmeldt kronikerhonorar. </a:t>
            </a:r>
            <a:endParaRPr lang="da-DK" dirty="0"/>
          </a:p>
        </p:txBody>
      </p:sp>
      <p:sp>
        <p:nvSpPr>
          <p:cNvPr id="3" name="Pladsholder til tekst 2">
            <a:extLst>
              <a:ext uri="{FF2B5EF4-FFF2-40B4-BE49-F238E27FC236}">
                <a16:creationId xmlns:a16="http://schemas.microsoft.com/office/drawing/2014/main" id="{2CF33F3E-3F3D-B24F-0B76-CED89BC8D8A3}"/>
              </a:ext>
            </a:extLst>
          </p:cNvPr>
          <p:cNvSpPr>
            <a:spLocks noGrp="1"/>
          </p:cNvSpPr>
          <p:nvPr>
            <p:ph type="body" sz="quarter" idx="38"/>
          </p:nvPr>
        </p:nvSpPr>
        <p:spPr/>
        <p:txBody>
          <a:bodyPr/>
          <a:lstStyle/>
          <a:p>
            <a:r>
              <a:rPr lang="da-DK" dirty="0"/>
              <a:t>Samlet tid: 75 minutter</a:t>
            </a:r>
          </a:p>
        </p:txBody>
      </p:sp>
    </p:spTree>
    <p:extLst>
      <p:ext uri="{BB962C8B-B14F-4D97-AF65-F5344CB8AC3E}">
        <p14:creationId xmlns:p14="http://schemas.microsoft.com/office/powerpoint/2010/main" val="38626428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AAC9A-432F-9037-C29F-2BB0FF6FFEE1}"/>
              </a:ext>
            </a:extLst>
          </p:cNvPr>
          <p:cNvSpPr>
            <a:spLocks noGrp="1"/>
          </p:cNvSpPr>
          <p:nvPr>
            <p:ph type="title"/>
          </p:nvPr>
        </p:nvSpPr>
        <p:spPr>
          <a:xfrm>
            <a:off x="725626" y="728663"/>
            <a:ext cx="10740748" cy="486287"/>
          </a:xfrm>
        </p:spPr>
        <p:txBody>
          <a:bodyPr/>
          <a:lstStyle/>
          <a:p>
            <a:r>
              <a:rPr lang="da-DK" sz="3200" dirty="0">
                <a:solidFill>
                  <a:schemeClr val="bg1"/>
                </a:solidFill>
              </a:rPr>
              <a:t>Andel patienter (%) med forløbsplan</a:t>
            </a:r>
          </a:p>
        </p:txBody>
      </p:sp>
      <p:sp>
        <p:nvSpPr>
          <p:cNvPr id="3" name="Pladsholder til tekst 2">
            <a:extLst>
              <a:ext uri="{FF2B5EF4-FFF2-40B4-BE49-F238E27FC236}">
                <a16:creationId xmlns:a16="http://schemas.microsoft.com/office/drawing/2014/main" id="{BDA82234-DA5D-3DF1-7BBA-88F9A9ADEF79}"/>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255ECFC8-CE98-8EB3-98ED-5A3BB0196E31}"/>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81D11EF4-DE51-2395-E1F5-4A5595D3E1AF}"/>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1917157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9120-4C20-0FAF-A64A-5FEF3F7D70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E9C83F-52B2-F194-46E7-36F174EA0FAF}"/>
              </a:ext>
            </a:extLst>
          </p:cNvPr>
          <p:cNvSpPr>
            <a:spLocks noGrp="1"/>
          </p:cNvSpPr>
          <p:nvPr>
            <p:ph type="title"/>
          </p:nvPr>
        </p:nvSpPr>
        <p:spPr>
          <a:xfrm>
            <a:off x="725626" y="728663"/>
            <a:ext cx="10740748" cy="486287"/>
          </a:xfrm>
        </p:spPr>
        <p:txBody>
          <a:bodyPr/>
          <a:lstStyle/>
          <a:p>
            <a:r>
              <a:rPr lang="da-DK" sz="3200" dirty="0">
                <a:solidFill>
                  <a:schemeClr val="bg1"/>
                </a:solidFill>
              </a:rPr>
              <a:t>Andel patienter (%) tilmeldt kronikerhonorar</a:t>
            </a:r>
          </a:p>
        </p:txBody>
      </p:sp>
      <p:sp>
        <p:nvSpPr>
          <p:cNvPr id="3" name="Pladsholder til tekst 2">
            <a:extLst>
              <a:ext uri="{FF2B5EF4-FFF2-40B4-BE49-F238E27FC236}">
                <a16:creationId xmlns:a16="http://schemas.microsoft.com/office/drawing/2014/main" id="{31615937-1ECB-8D67-49F7-BCC8B36254D9}"/>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2C253BDE-81D3-1AE7-C192-2B1ABDF8428B}"/>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felt 4">
            <a:extLst>
              <a:ext uri="{FF2B5EF4-FFF2-40B4-BE49-F238E27FC236}">
                <a16:creationId xmlns:a16="http://schemas.microsoft.com/office/drawing/2014/main" id="{1A895B58-22F7-E756-C95A-F548E215DF12}"/>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597490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DED81-1614-4D47-5B2E-959EEEC1E99F}"/>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8372F6B2-2A2E-C078-FF1B-7AABD006AA7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5716747A-F2D0-04E8-64C9-E3DDEDFC208C}"/>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077125BA-69BD-9CC9-8742-4AAE83BB375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FEBDD556-C050-845B-0322-4A2BBAEEFEE1}"/>
              </a:ext>
            </a:extLst>
          </p:cNvPr>
          <p:cNvSpPr>
            <a:spLocks noGrp="1"/>
          </p:cNvSpPr>
          <p:nvPr>
            <p:ph type="body" sz="quarter" idx="41"/>
          </p:nvPr>
        </p:nvSpPr>
        <p:spPr>
          <a:xfrm>
            <a:off x="721001" y="2691196"/>
            <a:ext cx="4385987" cy="2749021"/>
          </a:xfrm>
        </p:spPr>
        <p:txBody>
          <a:bodyPr>
            <a:normAutofit/>
          </a:bodyPr>
          <a:lstStyle/>
          <a:p>
            <a:pPr marL="342900" indent="-342900">
              <a:buAutoNum type="arabicPeriod"/>
            </a:pPr>
            <a:r>
              <a:rPr lang="da-DK" dirty="0"/>
              <a:t>Hvilke erfaringer er der med at lave forløbsplaner?</a:t>
            </a:r>
          </a:p>
          <a:p>
            <a:pPr marL="342900" indent="-342900">
              <a:buAutoNum type="arabicPeriod"/>
            </a:pPr>
            <a:r>
              <a:rPr lang="da-DK" dirty="0"/>
              <a:t>Hvilke erfaringer har I gjort i forhold til betydningen for:</a:t>
            </a:r>
          </a:p>
          <a:p>
            <a:pPr marL="342900" indent="-342900">
              <a:buAutoNum type="arabicPeriod"/>
            </a:pPr>
            <a:r>
              <a:rPr lang="da-DK" dirty="0"/>
              <a:t>  1) patienterne, 2) praksis og 3) det tværfaglige samarbejde?</a:t>
            </a:r>
          </a:p>
          <a:p>
            <a:pPr marL="342900" indent="-342900">
              <a:buAutoNum type="arabicPeriod"/>
            </a:pPr>
            <a:r>
              <a:rPr lang="da-DK" dirty="0"/>
              <a:t>Tilmelding til kronikerhonorar? Hvornår/hvornår ikke?</a:t>
            </a:r>
          </a:p>
        </p:txBody>
      </p:sp>
      <p:sp>
        <p:nvSpPr>
          <p:cNvPr id="10" name="Title 2">
            <a:extLst>
              <a:ext uri="{FF2B5EF4-FFF2-40B4-BE49-F238E27FC236}">
                <a16:creationId xmlns:a16="http://schemas.microsoft.com/office/drawing/2014/main" id="{F05F18C4-950C-677F-A542-A5F91F547098}"/>
              </a:ext>
            </a:extLst>
          </p:cNvPr>
          <p:cNvSpPr>
            <a:spLocks noGrp="1"/>
          </p:cNvSpPr>
          <p:nvPr>
            <p:ph type="title"/>
          </p:nvPr>
        </p:nvSpPr>
        <p:spPr>
          <a:xfrm>
            <a:off x="714029" y="1027249"/>
            <a:ext cx="4689243" cy="1421928"/>
          </a:xfrm>
        </p:spPr>
        <p:txBody>
          <a:bodyPr/>
          <a:lstStyle/>
          <a:p>
            <a:r>
              <a:rPr lang="da-DK" sz="2400" noProof="0" dirty="0"/>
              <a:t>Spørgsmål til målepunkt 3 - 4: Andel patienter med en forløbsplan, og andel der er tilmeldt kronikerhonorar</a:t>
            </a:r>
          </a:p>
        </p:txBody>
      </p:sp>
      <p:sp>
        <p:nvSpPr>
          <p:cNvPr id="13" name="Text Placeholder 9">
            <a:extLst>
              <a:ext uri="{FF2B5EF4-FFF2-40B4-BE49-F238E27FC236}">
                <a16:creationId xmlns:a16="http://schemas.microsoft.com/office/drawing/2014/main" id="{6BDCCAFB-4058-8643-9C5D-7D9B44B0E601}"/>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40489944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39E1036-E3BE-B1EC-51F9-5F111A7DCFFA}"/>
              </a:ext>
            </a:extLst>
          </p:cNvPr>
          <p:cNvSpPr>
            <a:spLocks noGrp="1"/>
          </p:cNvSpPr>
          <p:nvPr>
            <p:ph type="body" sz="quarter" idx="38"/>
          </p:nvPr>
        </p:nvSpPr>
        <p:spPr/>
        <p:txBody>
          <a:bodyPr/>
          <a:lstStyle/>
          <a:p>
            <a:pPr marL="285750" indent="-285750">
              <a:buFont typeface="Arial" panose="020B0604020202020204" pitchFamily="34" charset="0"/>
              <a:buChar char="•"/>
            </a:pPr>
            <a:r>
              <a:rPr lang="da-DK" dirty="0"/>
              <a:t>Uddelingskopier med data til gruppearbejde</a:t>
            </a:r>
          </a:p>
          <a:p>
            <a:pPr marL="285750" indent="-285750">
              <a:buFont typeface="Arial" panose="020B0604020202020204" pitchFamily="34" charset="0"/>
              <a:buChar char="•"/>
            </a:pPr>
            <a:r>
              <a:rPr lang="da-DK" dirty="0"/>
              <a:t>Mødenotater med mulighed for at notere egne overvejelser og ideer ned – så det kan danne grundlag for løbende refleksion og samtale</a:t>
            </a:r>
          </a:p>
          <a:p>
            <a:pPr marL="285750" indent="-285750">
              <a:buFont typeface="Arial" panose="020B0604020202020204" pitchFamily="34" charset="0"/>
              <a:buChar char="•"/>
            </a:pPr>
            <a:r>
              <a:rPr lang="da-DK" dirty="0"/>
              <a:t>Implementeringsplan med mulighed for at bringe ny viden og ideer med hjem</a:t>
            </a:r>
          </a:p>
        </p:txBody>
      </p:sp>
      <p:sp>
        <p:nvSpPr>
          <p:cNvPr id="3" name="Titel 2">
            <a:extLst>
              <a:ext uri="{FF2B5EF4-FFF2-40B4-BE49-F238E27FC236}">
                <a16:creationId xmlns:a16="http://schemas.microsoft.com/office/drawing/2014/main" id="{5F6A7DBE-EC15-2531-7719-8F0FE8B22BF2}"/>
              </a:ext>
            </a:extLst>
          </p:cNvPr>
          <p:cNvSpPr>
            <a:spLocks noGrp="1"/>
          </p:cNvSpPr>
          <p:nvPr>
            <p:ph type="title"/>
          </p:nvPr>
        </p:nvSpPr>
        <p:spPr/>
        <p:txBody>
          <a:bodyPr/>
          <a:lstStyle/>
          <a:p>
            <a:r>
              <a:rPr lang="da-DK" dirty="0"/>
              <a:t>Materiale</a:t>
            </a:r>
          </a:p>
        </p:txBody>
      </p:sp>
      <p:sp>
        <p:nvSpPr>
          <p:cNvPr id="4" name="Pladsholder til tekst 3">
            <a:extLst>
              <a:ext uri="{FF2B5EF4-FFF2-40B4-BE49-F238E27FC236}">
                <a16:creationId xmlns:a16="http://schemas.microsoft.com/office/drawing/2014/main" id="{18463310-A6D9-CC64-EE80-E6CB66808142}"/>
              </a:ext>
            </a:extLst>
          </p:cNvPr>
          <p:cNvSpPr>
            <a:spLocks noGrp="1"/>
          </p:cNvSpPr>
          <p:nvPr>
            <p:ph type="body" sz="quarter" idx="39"/>
          </p:nvPr>
        </p:nvSpPr>
        <p:spPr/>
        <p:txBody>
          <a:bodyPr/>
          <a:lstStyle/>
          <a:p>
            <a:r>
              <a:rPr lang="da-DK" dirty="0"/>
              <a:t>På mødet udleveres</a:t>
            </a:r>
          </a:p>
        </p:txBody>
      </p:sp>
      <p:sp>
        <p:nvSpPr>
          <p:cNvPr id="5" name="Pladsholder til tekst 4">
            <a:extLst>
              <a:ext uri="{FF2B5EF4-FFF2-40B4-BE49-F238E27FC236}">
                <a16:creationId xmlns:a16="http://schemas.microsoft.com/office/drawing/2014/main" id="{57D2A233-41D7-3EF1-0027-F287F3AA4D81}"/>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24814613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FFAF3-2AF8-8A38-FC4F-AC2F92A512BC}"/>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FFE8FA68-3F26-112A-B38C-B45FC3136387}"/>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94121EFD-577D-4836-302F-4B4E97EFBDAD}"/>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BD3179C2-1B57-5DE5-AA53-D96F45333EA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D826E075-9A90-F5F5-B4B9-EA0B4EF9F5E7}"/>
              </a:ext>
            </a:extLst>
          </p:cNvPr>
          <p:cNvSpPr>
            <a:spLocks noGrp="1"/>
          </p:cNvSpPr>
          <p:nvPr>
            <p:ph type="body" sz="quarter" idx="41"/>
          </p:nvPr>
        </p:nvSpPr>
        <p:spPr>
          <a:xfrm>
            <a:off x="721001" y="3429000"/>
            <a:ext cx="4385987" cy="2011217"/>
          </a:xfrm>
        </p:spPr>
        <p:txBody>
          <a:bodyPr>
            <a:normAutofit/>
          </a:bodyPr>
          <a:lstStyle/>
          <a:p>
            <a:pPr marL="342900" indent="-342900">
              <a:buAutoNum type="arabicPeriod"/>
            </a:pPr>
            <a:r>
              <a:rPr lang="da-DK" dirty="0"/>
              <a:t>Hvad har i talt om?</a:t>
            </a:r>
          </a:p>
        </p:txBody>
      </p:sp>
      <p:sp>
        <p:nvSpPr>
          <p:cNvPr id="10" name="Title 2">
            <a:extLst>
              <a:ext uri="{FF2B5EF4-FFF2-40B4-BE49-F238E27FC236}">
                <a16:creationId xmlns:a16="http://schemas.microsoft.com/office/drawing/2014/main" id="{6A985BF0-C41C-DE03-3B22-AB431909C247}"/>
              </a:ext>
            </a:extLst>
          </p:cNvPr>
          <p:cNvSpPr>
            <a:spLocks noGrp="1"/>
          </p:cNvSpPr>
          <p:nvPr>
            <p:ph type="title"/>
          </p:nvPr>
        </p:nvSpPr>
        <p:spPr>
          <a:xfrm>
            <a:off x="714029" y="1027249"/>
            <a:ext cx="4633825" cy="1421928"/>
          </a:xfrm>
        </p:spPr>
        <p:txBody>
          <a:bodyPr/>
          <a:lstStyle/>
          <a:p>
            <a:r>
              <a:rPr lang="da-DK" sz="2400" noProof="0" dirty="0"/>
              <a:t>Spørgsmål til målepunkt 3 - 4</a:t>
            </a:r>
            <a:r>
              <a:rPr lang="da-DK" sz="2400" dirty="0"/>
              <a:t>: Andel patienter med en forløbsplan, og andel der er tilmeldt kronikerhonorar</a:t>
            </a:r>
            <a:endParaRPr lang="da-DK" sz="2400" noProof="0" dirty="0"/>
          </a:p>
        </p:txBody>
      </p:sp>
      <p:sp>
        <p:nvSpPr>
          <p:cNvPr id="13" name="Text Placeholder 9">
            <a:extLst>
              <a:ext uri="{FF2B5EF4-FFF2-40B4-BE49-F238E27FC236}">
                <a16:creationId xmlns:a16="http://schemas.microsoft.com/office/drawing/2014/main" id="{D1532D7D-BB6D-7320-4A87-EA94E898614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15102471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A1A46-840C-EBF3-A2FB-94304CF8892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5E48CAD-3ECF-B7DB-2672-154A940E4D60}"/>
              </a:ext>
            </a:extLst>
          </p:cNvPr>
          <p:cNvSpPr>
            <a:spLocks noGrp="1"/>
          </p:cNvSpPr>
          <p:nvPr>
            <p:ph type="body" sz="quarter" idx="29"/>
          </p:nvPr>
        </p:nvSpPr>
        <p:spPr>
          <a:xfrm>
            <a:off x="724664" y="2602409"/>
            <a:ext cx="10735496" cy="769441"/>
          </a:xfrm>
        </p:spPr>
        <p:txBody>
          <a:bodyPr/>
          <a:lstStyle/>
          <a:p>
            <a:r>
              <a:rPr lang="da-DK" sz="4400" dirty="0"/>
              <a:t>Blok 3: implementering og opfølgning</a:t>
            </a:r>
          </a:p>
        </p:txBody>
      </p:sp>
      <p:sp>
        <p:nvSpPr>
          <p:cNvPr id="3" name="Pladsholder til tekst 2">
            <a:extLst>
              <a:ext uri="{FF2B5EF4-FFF2-40B4-BE49-F238E27FC236}">
                <a16:creationId xmlns:a16="http://schemas.microsoft.com/office/drawing/2014/main" id="{B6E788BD-9C03-DE64-1AB8-B4E42921425C}"/>
              </a:ext>
            </a:extLst>
          </p:cNvPr>
          <p:cNvSpPr>
            <a:spLocks noGrp="1"/>
          </p:cNvSpPr>
          <p:nvPr>
            <p:ph type="body" sz="quarter" idx="30"/>
          </p:nvPr>
        </p:nvSpPr>
        <p:spPr/>
        <p:txBody>
          <a:bodyPr/>
          <a:lstStyle/>
          <a:p>
            <a:r>
              <a:rPr lang="da-DK" dirty="0"/>
              <a:t>Samlet tid: 30 minutter</a:t>
            </a:r>
          </a:p>
        </p:txBody>
      </p:sp>
      <p:sp>
        <p:nvSpPr>
          <p:cNvPr id="4" name="Pladsholder til tekst 2">
            <a:extLst>
              <a:ext uri="{FF2B5EF4-FFF2-40B4-BE49-F238E27FC236}">
                <a16:creationId xmlns:a16="http://schemas.microsoft.com/office/drawing/2014/main" id="{F76D43D0-1DBF-6190-FD3F-241784C3048F}"/>
              </a:ext>
            </a:extLst>
          </p:cNvPr>
          <p:cNvSpPr txBox="1">
            <a:spLocks/>
          </p:cNvSpPr>
          <p:nvPr/>
        </p:nvSpPr>
        <p:spPr>
          <a:xfrm>
            <a:off x="724664" y="5536119"/>
            <a:ext cx="10735496" cy="492443"/>
          </a:xfrm>
          <a:prstGeom prst="rect">
            <a:avLst/>
          </a:prstGeom>
        </p:spPr>
        <p:txBody>
          <a:bodyPr vert="horz" wrap="square" lIns="91440" tIns="45720" rIns="91440" bIns="45720" rtlCol="0" anchor="b">
            <a:norm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26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da-DK"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sz="3600" b="0" i="0" u="none" strike="noStrike" cap="none" spc="0" normalizeH="0" baseline="0">
                <a:ln>
                  <a:noFill/>
                </a:ln>
                <a:solidFill>
                  <a:schemeClr val="bg1"/>
                </a:solidFill>
                <a:effectLst/>
                <a:uFillTx/>
                <a:latin typeface="Arial" panose="020B0604020202020204" pitchFamily="34" charset="0"/>
                <a:ea typeface="+mn-ea"/>
                <a:cs typeface="Arial" panose="020B0604020202020204" pitchFamily="34" charset="0"/>
                <a:sym typeface="Helvetica Neue"/>
              </a:defRPr>
            </a:lvl5pPr>
            <a:lvl6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a:ln>
                  <a:noFill/>
                </a:ln>
                <a:solidFill>
                  <a:srgbClr val="000000"/>
                </a:solidFill>
                <a:effectLst/>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4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Helvetica Neue"/>
              </a:defRPr>
            </a:lvl7pPr>
            <a:lvl8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smtClean="0">
                <a:ln>
                  <a:noFill/>
                </a:ln>
                <a:solidFill>
                  <a:srgbClr val="000000"/>
                </a:solidFill>
                <a:effectLst/>
                <a:uFillTx/>
                <a:latin typeface="+mn-lt"/>
                <a:ea typeface="+mn-ea"/>
                <a:cs typeface="+mn-cs"/>
                <a:sym typeface="Helvetica Neue"/>
              </a:defRPr>
            </a:lvl8pPr>
            <a:lvl9pPr marL="0" marR="0" indent="0" algn="l" defTabSz="412750" rtl="0" eaLnBrk="1" fontAlgn="auto" latinLnBrk="0" hangingPunct="1">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9pPr>
          </a:lstStyle>
          <a:p>
            <a:r>
              <a:rPr lang="da-DK" sz="2400" i="1" dirty="0"/>
              <a:t>Sæt jer sammen i egen praksis. Sololæger går sammen.</a:t>
            </a:r>
          </a:p>
        </p:txBody>
      </p:sp>
    </p:spTree>
    <p:extLst>
      <p:ext uri="{BB962C8B-B14F-4D97-AF65-F5344CB8AC3E}">
        <p14:creationId xmlns:p14="http://schemas.microsoft.com/office/powerpoint/2010/main" val="19563199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83EC0-EAA2-C038-7905-D2AEB3C1D6E4}"/>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47DC0FD0-67C1-92EB-A77E-948ED731CA4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E1479C39-70BE-DBA3-0C40-E21203D70A63}"/>
              </a:ext>
            </a:extLst>
          </p:cNvPr>
          <p:cNvSpPr>
            <a:spLocks noGrp="1"/>
          </p:cNvSpPr>
          <p:nvPr>
            <p:ph type="body" sz="quarter" idx="30"/>
          </p:nvPr>
        </p:nvSpPr>
        <p:spPr/>
        <p:txBody>
          <a:bodyPr>
            <a:noAutofit/>
          </a:bodyPr>
          <a:lstStyle/>
          <a:p>
            <a:r>
              <a:rPr lang="da-DK" sz="1200" noProof="0" dirty="0"/>
              <a:t>Gruppedrøftelse og plenum (</a:t>
            </a:r>
            <a:r>
              <a:rPr lang="da-DK" sz="1200" dirty="0"/>
              <a:t>20</a:t>
            </a:r>
            <a:r>
              <a:rPr lang="da-DK" sz="1200" noProof="0" dirty="0"/>
              <a:t> min.)</a:t>
            </a:r>
          </a:p>
        </p:txBody>
      </p:sp>
      <p:pic>
        <p:nvPicPr>
          <p:cNvPr id="2" name="Graphic 1" descr="Meeting with solid fill">
            <a:extLst>
              <a:ext uri="{FF2B5EF4-FFF2-40B4-BE49-F238E27FC236}">
                <a16:creationId xmlns:a16="http://schemas.microsoft.com/office/drawing/2014/main" id="{75D9B74C-C18B-CDD7-95C4-D9BE5FEC9C3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8105FD95-B212-70E0-9B13-F2DEC9C902D1}"/>
              </a:ext>
            </a:extLst>
          </p:cNvPr>
          <p:cNvSpPr>
            <a:spLocks noGrp="1"/>
          </p:cNvSpPr>
          <p:nvPr>
            <p:ph type="body" sz="quarter" idx="41"/>
          </p:nvPr>
        </p:nvSpPr>
        <p:spPr>
          <a:xfrm>
            <a:off x="721001" y="2691196"/>
            <a:ext cx="4385987" cy="2749022"/>
          </a:xfrm>
        </p:spPr>
        <p:txBody>
          <a:bodyPr>
            <a:normAutofit/>
          </a:bodyPr>
          <a:lstStyle/>
          <a:p>
            <a:pPr marL="285750" indent="-285750">
              <a:buFont typeface="Arial" panose="020B0604020202020204" pitchFamily="34" charset="0"/>
              <a:buChar char="•"/>
            </a:pPr>
            <a:r>
              <a:rPr lang="da-DK" dirty="0"/>
              <a:t>Hvilke tiltag er vigtigst og lettest at gennemføre?</a:t>
            </a:r>
          </a:p>
          <a:p>
            <a:pPr marL="285750" indent="-285750">
              <a:buFont typeface="Arial" panose="020B0604020202020204" pitchFamily="34" charset="0"/>
              <a:buChar char="•"/>
            </a:pPr>
            <a:r>
              <a:rPr lang="da-DK" dirty="0"/>
              <a:t>Hvordan kan det ske?</a:t>
            </a:r>
          </a:p>
          <a:p>
            <a:pPr marL="285750" indent="-285750">
              <a:buFont typeface="Arial" panose="020B0604020202020204" pitchFamily="34" charset="0"/>
              <a:buChar char="•"/>
            </a:pPr>
            <a:r>
              <a:rPr lang="da-DK" dirty="0"/>
              <a:t>Er der retningslinjer/fraser/andet materiale, der kan deles i gruppen?</a:t>
            </a:r>
          </a:p>
          <a:p>
            <a:pPr marL="285750" indent="-285750">
              <a:buFont typeface="Arial" panose="020B0604020202020204" pitchFamily="34" charset="0"/>
              <a:buChar char="•"/>
            </a:pPr>
            <a:r>
              <a:rPr lang="da-DK" dirty="0"/>
              <a:t>Hvad vil I tage med hjem til jeres praksis? </a:t>
            </a:r>
          </a:p>
        </p:txBody>
      </p:sp>
      <p:sp>
        <p:nvSpPr>
          <p:cNvPr id="10" name="Title 2">
            <a:extLst>
              <a:ext uri="{FF2B5EF4-FFF2-40B4-BE49-F238E27FC236}">
                <a16:creationId xmlns:a16="http://schemas.microsoft.com/office/drawing/2014/main" id="{77F4E67C-9C82-6CB0-56B2-A99513FABABA}"/>
              </a:ext>
            </a:extLst>
          </p:cNvPr>
          <p:cNvSpPr>
            <a:spLocks noGrp="1"/>
          </p:cNvSpPr>
          <p:nvPr>
            <p:ph type="title"/>
          </p:nvPr>
        </p:nvSpPr>
        <p:spPr>
          <a:xfrm>
            <a:off x="714030" y="1027249"/>
            <a:ext cx="4398514" cy="1089529"/>
          </a:xfrm>
        </p:spPr>
        <p:txBody>
          <a:bodyPr/>
          <a:lstStyle/>
          <a:p>
            <a:r>
              <a:rPr lang="da-DK" sz="2400" noProof="0" dirty="0"/>
              <a:t>Implementering og opfølgning – er der potentiale for forandring</a:t>
            </a:r>
          </a:p>
        </p:txBody>
      </p:sp>
      <p:sp>
        <p:nvSpPr>
          <p:cNvPr id="13" name="Text Placeholder 9">
            <a:extLst>
              <a:ext uri="{FF2B5EF4-FFF2-40B4-BE49-F238E27FC236}">
                <a16:creationId xmlns:a16="http://schemas.microsoft.com/office/drawing/2014/main" id="{8B813173-DB6D-F4F5-8FC5-B22658ACCA22}"/>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42244671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A51A4-63F8-6926-362D-E789723BBEFA}"/>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A1E0AF12-DBFC-AB35-B464-A7FCC144F46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67AC71D9-BE39-9A2E-9738-64CF9B5D5E04}"/>
              </a:ext>
            </a:extLst>
          </p:cNvPr>
          <p:cNvSpPr>
            <a:spLocks noGrp="1"/>
          </p:cNvSpPr>
          <p:nvPr>
            <p:ph type="body" sz="quarter" idx="30"/>
          </p:nvPr>
        </p:nvSpPr>
        <p:spPr/>
        <p:txBody>
          <a:bodyPr>
            <a:noAutofit/>
          </a:bodyPr>
          <a:lstStyle/>
          <a:p>
            <a:r>
              <a:rPr lang="da-DK" sz="1200" noProof="0" dirty="0"/>
              <a:t>Opsamling i plenum (10 min.)</a:t>
            </a:r>
          </a:p>
        </p:txBody>
      </p:sp>
      <p:sp>
        <p:nvSpPr>
          <p:cNvPr id="4" name="Text Placeholder 4">
            <a:extLst>
              <a:ext uri="{FF2B5EF4-FFF2-40B4-BE49-F238E27FC236}">
                <a16:creationId xmlns:a16="http://schemas.microsoft.com/office/drawing/2014/main" id="{FFAA61B9-0CC5-1871-B901-0640E766560A}"/>
              </a:ext>
            </a:extLst>
          </p:cNvPr>
          <p:cNvSpPr>
            <a:spLocks noGrp="1"/>
          </p:cNvSpPr>
          <p:nvPr>
            <p:ph type="body" sz="quarter" idx="41"/>
          </p:nvPr>
        </p:nvSpPr>
        <p:spPr>
          <a:xfrm>
            <a:off x="721001" y="2101516"/>
            <a:ext cx="4385987" cy="3338701"/>
          </a:xfrm>
        </p:spPr>
        <p:txBody>
          <a:bodyPr>
            <a:normAutofit/>
          </a:bodyPr>
          <a:lstStyle/>
          <a:p>
            <a:pPr marL="285750" indent="-285750">
              <a:buFont typeface="Arial" panose="020B0604020202020204" pitchFamily="34" charset="0"/>
              <a:buChar char="•"/>
            </a:pPr>
            <a:r>
              <a:rPr lang="da-DK" dirty="0"/>
              <a:t>Hvordan skal vi følge op på dagens møde?</a:t>
            </a:r>
          </a:p>
          <a:p>
            <a:pPr marL="285750" indent="-285750">
              <a:buFont typeface="Arial" panose="020B0604020202020204" pitchFamily="34" charset="0"/>
              <a:buChar char="•"/>
            </a:pPr>
            <a:r>
              <a:rPr lang="da-DK" dirty="0"/>
              <a:t>Det kan fx gøres ved at fastsætte dato for en opfølgende opgørelse/datatræk. Det giver mulighed for at se eventuelle forandringer. </a:t>
            </a:r>
          </a:p>
        </p:txBody>
      </p:sp>
      <p:sp>
        <p:nvSpPr>
          <p:cNvPr id="8" name="Title 2">
            <a:extLst>
              <a:ext uri="{FF2B5EF4-FFF2-40B4-BE49-F238E27FC236}">
                <a16:creationId xmlns:a16="http://schemas.microsoft.com/office/drawing/2014/main" id="{3D787BEA-4AA8-1752-A7AB-EAB396AE348C}"/>
              </a:ext>
            </a:extLst>
          </p:cNvPr>
          <p:cNvSpPr>
            <a:spLocks noGrp="1"/>
          </p:cNvSpPr>
          <p:nvPr>
            <p:ph type="title"/>
          </p:nvPr>
        </p:nvSpPr>
        <p:spPr>
          <a:xfrm>
            <a:off x="714030" y="1027249"/>
            <a:ext cx="4398514" cy="1540460"/>
          </a:xfrm>
        </p:spPr>
        <p:txBody>
          <a:bodyPr/>
          <a:lstStyle/>
          <a:p>
            <a:r>
              <a:rPr lang="da-DK" sz="2400" noProof="0" dirty="0"/>
              <a:t>Opsamling og opfølgning</a:t>
            </a:r>
          </a:p>
        </p:txBody>
      </p:sp>
      <p:sp>
        <p:nvSpPr>
          <p:cNvPr id="13" name="Text Placeholder 9">
            <a:extLst>
              <a:ext uri="{FF2B5EF4-FFF2-40B4-BE49-F238E27FC236}">
                <a16:creationId xmlns:a16="http://schemas.microsoft.com/office/drawing/2014/main" id="{A02A2E1A-D8D7-F956-A065-9D12BA37FAC5}"/>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1E1D7CA2-C7AA-67EF-5D3E-A2C740C1545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449198" y="2475341"/>
            <a:ext cx="1475608" cy="1475608"/>
          </a:xfrm>
          <a:prstGeom prst="rect">
            <a:avLst/>
          </a:prstGeom>
        </p:spPr>
      </p:pic>
      <p:pic>
        <p:nvPicPr>
          <p:cNvPr id="7" name="Grafik 4">
            <a:extLst>
              <a:ext uri="{FF2B5EF4-FFF2-40B4-BE49-F238E27FC236}">
                <a16:creationId xmlns:a16="http://schemas.microsoft.com/office/drawing/2014/main" id="{D4901E19-4EEE-9697-C30B-BA5628DF8CC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25284173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3364549-8ED6-2FD9-D4A5-4AFFFFCF4739}"/>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D59B04E0-DC29-03EB-A00E-33FA8D7E5DA2}"/>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E349AB11-B0E6-50D5-1244-0C37FC2463AC}"/>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893FF767-6E8D-DFAE-7419-026D137C6A1F}"/>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ACEEF7C9-7C01-5D29-78E0-2F46B50015AF}"/>
              </a:ext>
            </a:extLst>
          </p:cNvPr>
          <p:cNvSpPr>
            <a:spLocks noGrp="1"/>
          </p:cNvSpPr>
          <p:nvPr>
            <p:ph type="body" sz="quarter" idx="39"/>
          </p:nvPr>
        </p:nvSpPr>
        <p:spPr/>
        <p:txBody>
          <a:bodyPr/>
          <a:lstStyle/>
          <a:p>
            <a:r>
              <a:rPr lang="da-DK"/>
              <a:t>Besøg os på KiAP.dk</a:t>
            </a:r>
          </a:p>
        </p:txBody>
      </p:sp>
      <p:sp>
        <p:nvSpPr>
          <p:cNvPr id="7" name="Titel 6">
            <a:extLst>
              <a:ext uri="{FF2B5EF4-FFF2-40B4-BE49-F238E27FC236}">
                <a16:creationId xmlns:a16="http://schemas.microsoft.com/office/drawing/2014/main" id="{BE96788C-651E-EE3B-FC19-FCF1599BDE98}"/>
              </a:ext>
            </a:extLst>
          </p:cNvPr>
          <p:cNvSpPr>
            <a:spLocks noGrp="1"/>
          </p:cNvSpPr>
          <p:nvPr>
            <p:ph type="title"/>
          </p:nvPr>
        </p:nvSpPr>
        <p:spPr/>
        <p:txBody>
          <a:bodyPr/>
          <a:lstStyle/>
          <a:p>
            <a:r>
              <a:rPr lang="da-DK"/>
              <a:t>Tak for i dag</a:t>
            </a:r>
          </a:p>
        </p:txBody>
      </p:sp>
    </p:spTree>
    <p:extLst>
      <p:ext uri="{BB962C8B-B14F-4D97-AF65-F5344CB8AC3E}">
        <p14:creationId xmlns:p14="http://schemas.microsoft.com/office/powerpoint/2010/main" val="203703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9FB0D-B23E-CAFA-79D0-0A020C1A0A6C}"/>
              </a:ext>
            </a:extLst>
          </p:cNvPr>
          <p:cNvSpPr>
            <a:spLocks noGrp="1"/>
          </p:cNvSpPr>
          <p:nvPr>
            <p:ph type="body" sz="quarter" idx="29"/>
          </p:nvPr>
        </p:nvSpPr>
        <p:spPr>
          <a:xfrm>
            <a:off x="741361" y="2656380"/>
            <a:ext cx="10015568" cy="938719"/>
          </a:xfrm>
        </p:spPr>
        <p:txBody>
          <a:bodyPr/>
          <a:lstStyle/>
          <a:p>
            <a:r>
              <a:rPr lang="da-DK" noProof="0" dirty="0"/>
              <a:t>Tema for klyngepakke</a:t>
            </a:r>
          </a:p>
        </p:txBody>
      </p:sp>
      <p:sp>
        <p:nvSpPr>
          <p:cNvPr id="3" name="Text Placeholder 2">
            <a:extLst>
              <a:ext uri="{FF2B5EF4-FFF2-40B4-BE49-F238E27FC236}">
                <a16:creationId xmlns:a16="http://schemas.microsoft.com/office/drawing/2014/main" id="{5AA6AA9B-4574-66A9-3BF9-04C712832B78}"/>
              </a:ext>
            </a:extLst>
          </p:cNvPr>
          <p:cNvSpPr>
            <a:spLocks noGrp="1"/>
          </p:cNvSpPr>
          <p:nvPr>
            <p:ph type="body" sz="quarter" idx="30"/>
          </p:nvPr>
        </p:nvSpPr>
        <p:spPr/>
        <p:txBody>
          <a:bodyPr/>
          <a:lstStyle/>
          <a:p>
            <a:r>
              <a:rPr lang="da-DK" noProof="0" dirty="0"/>
              <a:t>Klyngens navn</a:t>
            </a:r>
          </a:p>
        </p:txBody>
      </p:sp>
      <p:sp>
        <p:nvSpPr>
          <p:cNvPr id="4" name="Text Placeholder 3">
            <a:extLst>
              <a:ext uri="{FF2B5EF4-FFF2-40B4-BE49-F238E27FC236}">
                <a16:creationId xmlns:a16="http://schemas.microsoft.com/office/drawing/2014/main" id="{958D6F2D-FB9A-CB87-8464-9F9E22E62803}"/>
              </a:ext>
            </a:extLst>
          </p:cNvPr>
          <p:cNvSpPr>
            <a:spLocks noGrp="1"/>
          </p:cNvSpPr>
          <p:nvPr>
            <p:ph type="body" sz="quarter" idx="31"/>
          </p:nvPr>
        </p:nvSpPr>
        <p:spPr>
          <a:xfrm>
            <a:off x="735835" y="4511694"/>
            <a:ext cx="4789642" cy="542289"/>
          </a:xfrm>
        </p:spPr>
        <p:txBody>
          <a:bodyPr/>
          <a:lstStyle/>
          <a:p>
            <a:r>
              <a:rPr lang="da-DK" noProof="0" dirty="0"/>
              <a:t>Klyngemøde </a:t>
            </a:r>
            <a:r>
              <a:rPr lang="da-DK" noProof="0" dirty="0" err="1"/>
              <a:t>dd.mm.yyyy</a:t>
            </a:r>
            <a:endParaRPr lang="da-DK" noProof="0" dirty="0"/>
          </a:p>
        </p:txBody>
      </p:sp>
    </p:spTree>
    <p:extLst>
      <p:ext uri="{BB962C8B-B14F-4D97-AF65-F5344CB8AC3E}">
        <p14:creationId xmlns:p14="http://schemas.microsoft.com/office/powerpoint/2010/main" val="13444916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61">
            <a:extLst>
              <a:ext uri="{FF2B5EF4-FFF2-40B4-BE49-F238E27FC236}">
                <a16:creationId xmlns:a16="http://schemas.microsoft.com/office/drawing/2014/main" id="{EDFD8D05-660B-980A-03B6-12DD623B2AB8}"/>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C4623756-59C4-A4F7-551C-C70BCA815F7F}"/>
              </a:ext>
            </a:extLst>
          </p:cNvPr>
          <p:cNvGraphicFramePr>
            <a:graphicFrameLocks noGrp="1"/>
          </p:cNvGraphicFramePr>
          <p:nvPr>
            <p:extLst>
              <p:ext uri="{D42A27DB-BD31-4B8C-83A1-F6EECF244321}">
                <p14:modId xmlns:p14="http://schemas.microsoft.com/office/powerpoint/2010/main" val="705850322"/>
              </p:ext>
            </p:extLst>
          </p:nvPr>
        </p:nvGraphicFramePr>
        <p:xfrm>
          <a:off x="727870" y="1570180"/>
          <a:ext cx="10733087" cy="4291360"/>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10 min</a:t>
                      </a:r>
                    </a:p>
                  </a:txBody>
                  <a:tcPr marL="180000" marR="180000" marT="90000" marB="90000" anchor="ctr"/>
                </a:tc>
                <a:tc>
                  <a:txBody>
                    <a:bodyPr/>
                    <a:lstStyle/>
                    <a:p>
                      <a:pPr algn="l"/>
                      <a:r>
                        <a:rPr lang="da-DK" sz="1600" noProof="0" dirty="0"/>
                        <a:t>Velkomst og introduktion</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dirty="0"/>
                        <a:t>30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a:t>
                      </a:r>
                      <a:endParaRPr lang="da-DK" sz="160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Gennemgang af resultater fra spørgeskemaundersøgelsen</a:t>
                      </a:r>
                      <a:endParaRPr lang="da-DK" sz="1600" i="0" noProof="0" dirty="0"/>
                    </a:p>
                  </a:txBody>
                  <a:tcPr marL="180000" marR="180000" marT="90000" marB="90000" anchor="ctr"/>
                </a:tc>
                <a:extLst>
                  <a:ext uri="{0D108BD9-81ED-4DB2-BD59-A6C34878D82A}">
                    <a16:rowId xmlns:a16="http://schemas.microsoft.com/office/drawing/2014/main" val="4122258881"/>
                  </a:ext>
                </a:extLst>
              </a:tr>
              <a:tr h="684472">
                <a:tc>
                  <a:txBody>
                    <a:bodyPr/>
                    <a:lstStyle/>
                    <a:p>
                      <a:r>
                        <a:rPr lang="da-DK" sz="1600" noProof="0" dirty="0"/>
                        <a:t>25 min</a:t>
                      </a:r>
                    </a:p>
                  </a:txBody>
                  <a:tcPr marL="180000" marR="180000" marT="90000" marB="90000" anchor="ctr"/>
                </a:tc>
                <a:tc>
                  <a:txBody>
                    <a:bodyPr/>
                    <a:lstStyle/>
                    <a:p>
                      <a:pPr algn="l"/>
                      <a:r>
                        <a:rPr lang="da-DK" sz="1600" b="1" noProof="0" dirty="0"/>
                        <a:t>Blok 2: Case 1</a:t>
                      </a:r>
                      <a:br>
                        <a:rPr lang="da-DK" sz="1600" noProof="0" dirty="0"/>
                      </a:br>
                      <a:r>
                        <a:rPr lang="da-DK" sz="1600" noProof="0" dirty="0"/>
                        <a:t>Manegemodel</a:t>
                      </a:r>
                      <a:endParaRPr lang="da-DK" sz="1600" i="0" noProof="0" dirty="0"/>
                    </a:p>
                  </a:txBody>
                  <a:tcPr marL="180000" marR="180000" marT="90000" marB="90000" anchor="ctr"/>
                </a:tc>
                <a:extLst>
                  <a:ext uri="{0D108BD9-81ED-4DB2-BD59-A6C34878D82A}">
                    <a16:rowId xmlns:a16="http://schemas.microsoft.com/office/drawing/2014/main" val="1505203635"/>
                  </a:ext>
                </a:extLst>
              </a:tr>
              <a:tr h="434500">
                <a:tc>
                  <a:txBody>
                    <a:bodyPr/>
                    <a:lstStyle/>
                    <a:p>
                      <a:r>
                        <a:rPr lang="da-DK" sz="1600" noProof="0" dirty="0"/>
                        <a:t>15 min</a:t>
                      </a:r>
                    </a:p>
                  </a:txBody>
                  <a:tcPr marL="180000" marR="180000" marT="90000" marB="90000" anchor="ctr"/>
                </a:tc>
                <a:tc>
                  <a:txBody>
                    <a:bodyPr/>
                    <a:lstStyle/>
                    <a:p>
                      <a:pPr algn="l"/>
                      <a:r>
                        <a:rPr lang="da-DK" sz="1600" noProof="0" dirty="0"/>
                        <a:t>Pause</a:t>
                      </a:r>
                      <a:endParaRPr lang="da-DK" sz="1600" i="1" noProof="0" dirty="0"/>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dirty="0"/>
                        <a:t>25 min</a:t>
                      </a:r>
                    </a:p>
                  </a:txBody>
                  <a:tcPr marL="180000" marR="180000" marT="90000" marB="90000" anchor="ctr"/>
                </a:tc>
                <a:tc>
                  <a:txBody>
                    <a:bodyPr/>
                    <a:lstStyle/>
                    <a:p>
                      <a:pPr algn="l"/>
                      <a:r>
                        <a:rPr lang="da-DK" sz="1600" b="1" noProof="0" dirty="0"/>
                        <a:t>Case 2</a:t>
                      </a:r>
                      <a:br>
                        <a:rPr lang="da-DK" sz="1600" noProof="0" dirty="0"/>
                      </a:br>
                      <a:r>
                        <a:rPr lang="da-DK" sz="1600" noProof="0" dirty="0"/>
                        <a:t>Manegemodel</a:t>
                      </a:r>
                      <a:endParaRPr lang="da-DK" sz="1600" i="0" noProof="0" dirty="0"/>
                    </a:p>
                  </a:txBody>
                  <a:tcPr marL="180000" marR="180000" marT="90000" marB="90000" anchor="ctr"/>
                </a:tc>
                <a:extLst>
                  <a:ext uri="{0D108BD9-81ED-4DB2-BD59-A6C34878D82A}">
                    <a16:rowId xmlns:a16="http://schemas.microsoft.com/office/drawing/2014/main" val="2190333926"/>
                  </a:ext>
                </a:extLst>
              </a:tr>
              <a:tr h="434500">
                <a:tc>
                  <a:txBody>
                    <a:bodyPr/>
                    <a:lstStyle/>
                    <a:p>
                      <a:r>
                        <a:rPr lang="da-DK" sz="1600" noProof="0" dirty="0"/>
                        <a:t>25 min</a:t>
                      </a:r>
                    </a:p>
                  </a:txBody>
                  <a:tcPr marL="180000" marR="180000" marT="90000" marB="90000" anchor="ctr"/>
                </a:tc>
                <a:tc>
                  <a:txBody>
                    <a:bodyPr/>
                    <a:lstStyle/>
                    <a:p>
                      <a:pPr algn="l"/>
                      <a:r>
                        <a:rPr lang="da-DK" sz="1600" noProof="0" dirty="0"/>
                        <a:t>Gruppearbejde</a:t>
                      </a:r>
                      <a:endParaRPr lang="da-DK" sz="1600" i="0" noProof="0" dirty="0"/>
                    </a:p>
                  </a:txBody>
                  <a:tcPr marL="180000" marR="180000" marT="90000" marB="90000" anchor="ctr"/>
                </a:tc>
                <a:extLst>
                  <a:ext uri="{0D108BD9-81ED-4DB2-BD59-A6C34878D82A}">
                    <a16:rowId xmlns:a16="http://schemas.microsoft.com/office/drawing/2014/main" val="912848628"/>
                  </a:ext>
                </a:extLst>
              </a:tr>
              <a:tr h="934444">
                <a:tc>
                  <a:txBody>
                    <a:bodyPr/>
                    <a:lstStyle/>
                    <a:p>
                      <a:r>
                        <a:rPr lang="da-DK" sz="1600" noProof="0" dirty="0"/>
                        <a:t>20 min</a:t>
                      </a:r>
                    </a:p>
                  </a:txBody>
                  <a:tcPr marL="180000" marR="180000" marT="90000" marB="90000" anchor="ctr"/>
                </a:tc>
                <a:tc>
                  <a:txBody>
                    <a:bodyPr/>
                    <a:lstStyle/>
                    <a:p>
                      <a:pPr algn="l"/>
                      <a:r>
                        <a:rPr lang="da-DK" sz="1600" b="1" noProof="0" dirty="0"/>
                        <a:t>Blok 3</a:t>
                      </a:r>
                      <a:br>
                        <a:rPr lang="da-DK" sz="1600" noProof="0" dirty="0"/>
                      </a:br>
                      <a:r>
                        <a:rPr lang="da-DK" sz="1600" noProof="0" dirty="0"/>
                        <a:t>Opsamling og opfølgning</a:t>
                      </a:r>
                      <a:br>
                        <a:rPr lang="da-DK" sz="1600" noProof="0" dirty="0"/>
                      </a:br>
                      <a:r>
                        <a:rPr lang="da-DK" sz="1600" noProof="0" dirty="0"/>
                        <a:t>Hvordan følger vi op?</a:t>
                      </a:r>
                      <a:endParaRPr lang="da-DK" sz="1600" i="0" noProof="0" dirty="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14340513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5AA977-E763-696F-A504-CB24F74EB0D8}"/>
            </a:ext>
          </a:extLst>
        </p:cNvPr>
        <p:cNvGrpSpPr/>
        <p:nvPr/>
      </p:nvGrpSpPr>
      <p:grpSpPr>
        <a:xfrm>
          <a:off x="0" y="0"/>
          <a:ext cx="0" cy="0"/>
          <a:chOff x="0" y="0"/>
          <a:chExt cx="0" cy="0"/>
        </a:xfrm>
      </p:grpSpPr>
      <p:sp>
        <p:nvSpPr>
          <p:cNvPr id="174" name="Text Placeholder 173">
            <a:extLst>
              <a:ext uri="{FF2B5EF4-FFF2-40B4-BE49-F238E27FC236}">
                <a16:creationId xmlns:a16="http://schemas.microsoft.com/office/drawing/2014/main" id="{5FD35553-EF86-6C7A-2DCB-A6B084CF9412}"/>
              </a:ext>
            </a:extLst>
          </p:cNvPr>
          <p:cNvSpPr>
            <a:spLocks noGrp="1"/>
          </p:cNvSpPr>
          <p:nvPr>
            <p:ph type="body" sz="quarter" idx="39"/>
          </p:nvPr>
        </p:nvSpPr>
        <p:spPr>
          <a:xfrm>
            <a:off x="726023" y="3647590"/>
            <a:ext cx="10740748" cy="745571"/>
          </a:xfrm>
        </p:spPr>
        <p:txBody>
          <a:bodyPr/>
          <a:lstStyle/>
          <a:p>
            <a:r>
              <a:rPr lang="da-DK" noProof="0" dirty="0"/>
              <a:t>Besøg os på KiAP.dk</a:t>
            </a:r>
          </a:p>
        </p:txBody>
      </p:sp>
      <p:sp>
        <p:nvSpPr>
          <p:cNvPr id="171" name="Title 170">
            <a:extLst>
              <a:ext uri="{FF2B5EF4-FFF2-40B4-BE49-F238E27FC236}">
                <a16:creationId xmlns:a16="http://schemas.microsoft.com/office/drawing/2014/main" id="{D9DC18B7-77FB-0535-4756-A611D14798C0}"/>
              </a:ext>
            </a:extLst>
          </p:cNvPr>
          <p:cNvSpPr>
            <a:spLocks noGrp="1"/>
          </p:cNvSpPr>
          <p:nvPr>
            <p:ph type="title"/>
          </p:nvPr>
        </p:nvSpPr>
        <p:spPr>
          <a:xfrm>
            <a:off x="726023" y="2808552"/>
            <a:ext cx="10740748" cy="830997"/>
          </a:xfrm>
        </p:spPr>
        <p:txBody>
          <a:bodyPr/>
          <a:lstStyle/>
          <a:p>
            <a:r>
              <a:rPr lang="da-DK" noProof="0" dirty="0"/>
              <a:t>Tak for i dag</a:t>
            </a:r>
          </a:p>
        </p:txBody>
      </p:sp>
    </p:spTree>
    <p:extLst>
      <p:ext uri="{BB962C8B-B14F-4D97-AF65-F5344CB8AC3E}">
        <p14:creationId xmlns:p14="http://schemas.microsoft.com/office/powerpoint/2010/main" val="330739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D34D775-7ECF-D672-7AB6-88C5C2BC66DB}"/>
              </a:ext>
            </a:extLst>
          </p:cNvPr>
          <p:cNvSpPr>
            <a:spLocks noGrp="1"/>
          </p:cNvSpPr>
          <p:nvPr>
            <p:ph type="pic" idx="22"/>
          </p:nvPr>
        </p:nvSpPr>
        <p:spPr>
          <a:xfrm>
            <a:off x="5718175" y="728663"/>
            <a:ext cx="5742782" cy="5400675"/>
          </a:xfrm>
        </p:spPr>
        <p:txBody>
          <a:bodyPr/>
          <a:lstStyle/>
          <a:p>
            <a:endParaRPr lang="da-DK" noProof="0" dirty="0"/>
          </a:p>
        </p:txBody>
      </p:sp>
      <p:sp>
        <p:nvSpPr>
          <p:cNvPr id="3" name="Text Placeholder 2">
            <a:extLst>
              <a:ext uri="{FF2B5EF4-FFF2-40B4-BE49-F238E27FC236}">
                <a16:creationId xmlns:a16="http://schemas.microsoft.com/office/drawing/2014/main" id="{93052ED2-32B7-E7BA-6263-E0D64E197801}"/>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dirty="0"/>
          </a:p>
        </p:txBody>
      </p:sp>
      <p:sp>
        <p:nvSpPr>
          <p:cNvPr id="4" name="Text Placeholder 3">
            <a:extLst>
              <a:ext uri="{FF2B5EF4-FFF2-40B4-BE49-F238E27FC236}">
                <a16:creationId xmlns:a16="http://schemas.microsoft.com/office/drawing/2014/main" id="{D60B0C0E-8D21-3AFF-ED27-D7D161BFEE7B}"/>
              </a:ext>
            </a:extLst>
          </p:cNvPr>
          <p:cNvSpPr>
            <a:spLocks noGrp="1"/>
          </p:cNvSpPr>
          <p:nvPr>
            <p:ph type="body" sz="quarter" idx="4294967295"/>
          </p:nvPr>
        </p:nvSpPr>
        <p:spPr>
          <a:xfrm>
            <a:off x="714375" y="735288"/>
            <a:ext cx="4391905" cy="351674"/>
          </a:xfrm>
        </p:spPr>
        <p:txBody>
          <a:bodyPr>
            <a:normAutofit fontScale="55000" lnSpcReduction="20000"/>
          </a:bodyPr>
          <a:lstStyle/>
          <a:p>
            <a:endParaRPr lang="da-DK" noProof="0" dirty="0"/>
          </a:p>
        </p:txBody>
      </p:sp>
      <p:sp>
        <p:nvSpPr>
          <p:cNvPr id="5" name="Title 4">
            <a:extLst>
              <a:ext uri="{FF2B5EF4-FFF2-40B4-BE49-F238E27FC236}">
                <a16:creationId xmlns:a16="http://schemas.microsoft.com/office/drawing/2014/main" id="{2D672336-8483-F673-69D5-667A12FA5B0F}"/>
              </a:ext>
            </a:extLst>
          </p:cNvPr>
          <p:cNvSpPr>
            <a:spLocks noGrp="1"/>
          </p:cNvSpPr>
          <p:nvPr>
            <p:ph type="title"/>
          </p:nvPr>
        </p:nvSpPr>
        <p:spPr>
          <a:xfrm>
            <a:off x="720209" y="1235566"/>
            <a:ext cx="4386780" cy="584775"/>
          </a:xfrm>
        </p:spPr>
        <p:txBody>
          <a:bodyPr/>
          <a:lstStyle/>
          <a:p>
            <a:r>
              <a:rPr lang="da-DK" noProof="0" dirty="0"/>
              <a:t>Forløb</a:t>
            </a:r>
          </a:p>
        </p:txBody>
      </p:sp>
      <p:sp>
        <p:nvSpPr>
          <p:cNvPr id="6" name="Text Placeholder 5">
            <a:extLst>
              <a:ext uri="{FF2B5EF4-FFF2-40B4-BE49-F238E27FC236}">
                <a16:creationId xmlns:a16="http://schemas.microsoft.com/office/drawing/2014/main" id="{B1D9EB5D-1E7B-F63F-BFC2-1DA48AB7E73F}"/>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dirty="0"/>
          </a:p>
        </p:txBody>
      </p:sp>
      <p:sp>
        <p:nvSpPr>
          <p:cNvPr id="7" name="Text Placeholder 6">
            <a:extLst>
              <a:ext uri="{FF2B5EF4-FFF2-40B4-BE49-F238E27FC236}">
                <a16:creationId xmlns:a16="http://schemas.microsoft.com/office/drawing/2014/main" id="{B9C9F8B1-8B90-4A28-EDAC-19CAA0BB1058}"/>
              </a:ext>
            </a:extLst>
          </p:cNvPr>
          <p:cNvSpPr>
            <a:spLocks noGrp="1"/>
          </p:cNvSpPr>
          <p:nvPr>
            <p:ph type="body" sz="quarter" idx="4294967295"/>
          </p:nvPr>
        </p:nvSpPr>
        <p:spPr>
          <a:xfrm>
            <a:off x="720208" y="2912506"/>
            <a:ext cx="4385987" cy="2231340"/>
          </a:xfrm>
        </p:spPr>
        <p:txBody>
          <a:bodyPr/>
          <a:lstStyle/>
          <a:p>
            <a:pPr marL="0" indent="0">
              <a:buNone/>
            </a:pPr>
            <a:endParaRPr lang="da-DK" noProof="0" dirty="0"/>
          </a:p>
        </p:txBody>
      </p:sp>
      <p:sp>
        <p:nvSpPr>
          <p:cNvPr id="24" name="Line">
            <a:extLst>
              <a:ext uri="{FF2B5EF4-FFF2-40B4-BE49-F238E27FC236}">
                <a16:creationId xmlns:a16="http://schemas.microsoft.com/office/drawing/2014/main" id="{2A5E0CD1-F6AF-C3C9-53CF-DC44A4BC7EFA}"/>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dirty="0"/>
          </a:p>
        </p:txBody>
      </p:sp>
      <p:sp>
        <p:nvSpPr>
          <p:cNvPr id="25" name="Circle">
            <a:extLst>
              <a:ext uri="{FF2B5EF4-FFF2-40B4-BE49-F238E27FC236}">
                <a16:creationId xmlns:a16="http://schemas.microsoft.com/office/drawing/2014/main" id="{0A3C8DF2-0A37-782E-B67A-3C8E1374CA90}"/>
              </a:ext>
            </a:extLst>
          </p:cNvPr>
          <p:cNvSpPr txBox="1">
            <a:spLocks/>
          </p:cNvSpPr>
          <p:nvPr/>
        </p:nvSpPr>
        <p:spPr>
          <a:xfrm>
            <a:off x="7089908" y="4955675"/>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6" name="Circle">
            <a:extLst>
              <a:ext uri="{FF2B5EF4-FFF2-40B4-BE49-F238E27FC236}">
                <a16:creationId xmlns:a16="http://schemas.microsoft.com/office/drawing/2014/main" id="{AC9F4DEC-90CE-0CBF-267A-293040CA3EEC}"/>
              </a:ext>
            </a:extLst>
          </p:cNvPr>
          <p:cNvSpPr txBox="1">
            <a:spLocks/>
          </p:cNvSpPr>
          <p:nvPr/>
        </p:nvSpPr>
        <p:spPr>
          <a:xfrm>
            <a:off x="7089908" y="4064032"/>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7" name="Circle">
            <a:extLst>
              <a:ext uri="{FF2B5EF4-FFF2-40B4-BE49-F238E27FC236}">
                <a16:creationId xmlns:a16="http://schemas.microsoft.com/office/drawing/2014/main" id="{74F76AF8-985F-045C-A030-A639E8363F93}"/>
              </a:ext>
            </a:extLst>
          </p:cNvPr>
          <p:cNvSpPr txBox="1">
            <a:spLocks/>
          </p:cNvSpPr>
          <p:nvPr/>
        </p:nvSpPr>
        <p:spPr>
          <a:xfrm>
            <a:off x="7089908" y="3172388"/>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8" name="Circle">
            <a:extLst>
              <a:ext uri="{FF2B5EF4-FFF2-40B4-BE49-F238E27FC236}">
                <a16:creationId xmlns:a16="http://schemas.microsoft.com/office/drawing/2014/main" id="{487A1285-E145-4630-D4C1-9A3930F9C9B3}"/>
              </a:ext>
            </a:extLst>
          </p:cNvPr>
          <p:cNvSpPr txBox="1">
            <a:spLocks/>
          </p:cNvSpPr>
          <p:nvPr/>
        </p:nvSpPr>
        <p:spPr>
          <a:xfrm>
            <a:off x="7089908" y="228074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9" name="Text Placeholder 14">
            <a:extLst>
              <a:ext uri="{FF2B5EF4-FFF2-40B4-BE49-F238E27FC236}">
                <a16:creationId xmlns:a16="http://schemas.microsoft.com/office/drawing/2014/main" id="{E28394D1-980D-D237-B6F6-F0DDAE83864D}"/>
              </a:ext>
            </a:extLst>
          </p:cNvPr>
          <p:cNvSpPr txBox="1">
            <a:spLocks/>
          </p:cNvSpPr>
          <p:nvPr/>
        </p:nvSpPr>
        <p:spPr>
          <a:xfrm>
            <a:off x="7534935" y="1286856"/>
            <a:ext cx="3668119" cy="612988"/>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600" noProof="0" dirty="0" err="1"/>
              <a:t>Lorem</a:t>
            </a:r>
            <a:r>
              <a:rPr lang="da-DK" sz="1600" noProof="0" dirty="0"/>
              <a:t> </a:t>
            </a:r>
            <a:r>
              <a:rPr lang="da-DK" sz="1600" noProof="0" dirty="0" err="1"/>
              <a:t>ipsum</a:t>
            </a:r>
            <a:r>
              <a:rPr lang="da-DK" sz="1600" noProof="0" dirty="0"/>
              <a:t> </a:t>
            </a:r>
            <a:r>
              <a:rPr lang="da-DK" sz="1600" noProof="0" dirty="0" err="1"/>
              <a:t>dolor</a:t>
            </a:r>
            <a:r>
              <a:rPr lang="da-DK" sz="1600" noProof="0" dirty="0"/>
              <a:t> sit </a:t>
            </a:r>
            <a:r>
              <a:rPr lang="da-DK" sz="1600" noProof="0" dirty="0" err="1"/>
              <a:t>amet</a:t>
            </a:r>
            <a:r>
              <a:rPr lang="da-DK" sz="1600" noProof="0" dirty="0"/>
              <a:t>, </a:t>
            </a:r>
            <a:r>
              <a:rPr lang="da-DK" sz="1600" noProof="0" dirty="0" err="1"/>
              <a:t>consectetur</a:t>
            </a:r>
            <a:r>
              <a:rPr lang="da-DK" sz="1600" noProof="0" dirty="0"/>
              <a:t> </a:t>
            </a:r>
            <a:r>
              <a:rPr lang="da-DK" sz="1600" noProof="0" dirty="0" err="1"/>
              <a:t>adipiscing</a:t>
            </a:r>
            <a:r>
              <a:rPr lang="da-DK" sz="1600" noProof="0" dirty="0"/>
              <a:t> </a:t>
            </a:r>
            <a:r>
              <a:rPr lang="da-DK" sz="1600" noProof="0" dirty="0" err="1"/>
              <a:t>elit</a:t>
            </a:r>
            <a:r>
              <a:rPr lang="da-DK" sz="1600" noProof="0" dirty="0"/>
              <a:t>, </a:t>
            </a:r>
          </a:p>
        </p:txBody>
      </p:sp>
      <p:sp>
        <p:nvSpPr>
          <p:cNvPr id="30" name="Text Placeholder 14">
            <a:extLst>
              <a:ext uri="{FF2B5EF4-FFF2-40B4-BE49-F238E27FC236}">
                <a16:creationId xmlns:a16="http://schemas.microsoft.com/office/drawing/2014/main" id="{2FD73076-9ED2-ADF2-CCF1-F64FD1E3C9D8}"/>
              </a:ext>
            </a:extLst>
          </p:cNvPr>
          <p:cNvSpPr txBox="1">
            <a:spLocks/>
          </p:cNvSpPr>
          <p:nvPr/>
        </p:nvSpPr>
        <p:spPr>
          <a:xfrm>
            <a:off x="5973484" y="125586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1</a:t>
            </a:r>
          </a:p>
        </p:txBody>
      </p:sp>
      <p:sp>
        <p:nvSpPr>
          <p:cNvPr id="31" name="Text Placeholder 14">
            <a:extLst>
              <a:ext uri="{FF2B5EF4-FFF2-40B4-BE49-F238E27FC236}">
                <a16:creationId xmlns:a16="http://schemas.microsoft.com/office/drawing/2014/main" id="{036543D8-BF0E-C079-26D3-DA2CC5ECB61D}"/>
              </a:ext>
            </a:extLst>
          </p:cNvPr>
          <p:cNvSpPr txBox="1">
            <a:spLocks/>
          </p:cNvSpPr>
          <p:nvPr/>
        </p:nvSpPr>
        <p:spPr>
          <a:xfrm>
            <a:off x="5973484" y="214557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2</a:t>
            </a:r>
          </a:p>
        </p:txBody>
      </p:sp>
      <p:sp>
        <p:nvSpPr>
          <p:cNvPr id="32" name="Text Placeholder 14">
            <a:extLst>
              <a:ext uri="{FF2B5EF4-FFF2-40B4-BE49-F238E27FC236}">
                <a16:creationId xmlns:a16="http://schemas.microsoft.com/office/drawing/2014/main" id="{8C606D29-4A39-8A23-F7A8-4EDF17422FBA}"/>
              </a:ext>
            </a:extLst>
          </p:cNvPr>
          <p:cNvSpPr txBox="1">
            <a:spLocks/>
          </p:cNvSpPr>
          <p:nvPr/>
        </p:nvSpPr>
        <p:spPr>
          <a:xfrm>
            <a:off x="5973484" y="303529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3</a:t>
            </a:r>
          </a:p>
        </p:txBody>
      </p:sp>
      <p:sp>
        <p:nvSpPr>
          <p:cNvPr id="33" name="Text Placeholder 14">
            <a:extLst>
              <a:ext uri="{FF2B5EF4-FFF2-40B4-BE49-F238E27FC236}">
                <a16:creationId xmlns:a16="http://schemas.microsoft.com/office/drawing/2014/main" id="{A98B799E-4D13-0AD0-DE6D-C20C57B8B0F4}"/>
              </a:ext>
            </a:extLst>
          </p:cNvPr>
          <p:cNvSpPr txBox="1">
            <a:spLocks/>
          </p:cNvSpPr>
          <p:nvPr/>
        </p:nvSpPr>
        <p:spPr>
          <a:xfrm>
            <a:off x="5973484" y="392500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4</a:t>
            </a:r>
          </a:p>
        </p:txBody>
      </p:sp>
      <p:sp>
        <p:nvSpPr>
          <p:cNvPr id="34" name="Text Placeholder 14">
            <a:extLst>
              <a:ext uri="{FF2B5EF4-FFF2-40B4-BE49-F238E27FC236}">
                <a16:creationId xmlns:a16="http://schemas.microsoft.com/office/drawing/2014/main" id="{F6A28875-4D7A-BD0F-FB62-8364C8DB705E}"/>
              </a:ext>
            </a:extLst>
          </p:cNvPr>
          <p:cNvSpPr txBox="1">
            <a:spLocks/>
          </p:cNvSpPr>
          <p:nvPr/>
        </p:nvSpPr>
        <p:spPr>
          <a:xfrm>
            <a:off x="5973484" y="481472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5</a:t>
            </a:r>
          </a:p>
        </p:txBody>
      </p:sp>
      <p:sp>
        <p:nvSpPr>
          <p:cNvPr id="35" name="Text Placeholder 14">
            <a:extLst>
              <a:ext uri="{FF2B5EF4-FFF2-40B4-BE49-F238E27FC236}">
                <a16:creationId xmlns:a16="http://schemas.microsoft.com/office/drawing/2014/main" id="{6CFFCF4E-C0E3-08D0-55C1-DF7AD1273152}"/>
              </a:ext>
            </a:extLst>
          </p:cNvPr>
          <p:cNvSpPr txBox="1">
            <a:spLocks/>
          </p:cNvSpPr>
          <p:nvPr/>
        </p:nvSpPr>
        <p:spPr>
          <a:xfrm>
            <a:off x="7534935" y="2176571"/>
            <a:ext cx="3668119" cy="612988"/>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600" noProof="0" dirty="0" err="1"/>
              <a:t>Lorem</a:t>
            </a:r>
            <a:r>
              <a:rPr lang="da-DK" sz="1600" noProof="0" dirty="0"/>
              <a:t> </a:t>
            </a:r>
            <a:r>
              <a:rPr lang="da-DK" sz="1600" noProof="0" dirty="0" err="1"/>
              <a:t>ipsum</a:t>
            </a:r>
            <a:r>
              <a:rPr lang="da-DK" sz="1600" noProof="0" dirty="0"/>
              <a:t> </a:t>
            </a:r>
            <a:r>
              <a:rPr lang="da-DK" sz="1600" noProof="0" dirty="0" err="1"/>
              <a:t>dolor</a:t>
            </a:r>
            <a:r>
              <a:rPr lang="da-DK" sz="1600" noProof="0" dirty="0"/>
              <a:t> sit </a:t>
            </a:r>
            <a:r>
              <a:rPr lang="da-DK" sz="1600" noProof="0" dirty="0" err="1"/>
              <a:t>amet</a:t>
            </a:r>
            <a:r>
              <a:rPr lang="da-DK" sz="1600" noProof="0" dirty="0"/>
              <a:t>, </a:t>
            </a:r>
            <a:r>
              <a:rPr lang="da-DK" sz="1600" noProof="0" dirty="0" err="1"/>
              <a:t>consectetur</a:t>
            </a:r>
            <a:r>
              <a:rPr lang="da-DK" sz="1600" noProof="0" dirty="0"/>
              <a:t> </a:t>
            </a:r>
            <a:r>
              <a:rPr lang="da-DK" sz="1600" noProof="0" dirty="0" err="1"/>
              <a:t>adipiscing</a:t>
            </a:r>
            <a:r>
              <a:rPr lang="da-DK" sz="1600" noProof="0" dirty="0"/>
              <a:t> </a:t>
            </a:r>
            <a:r>
              <a:rPr lang="da-DK" sz="1600" noProof="0" dirty="0" err="1"/>
              <a:t>elit</a:t>
            </a:r>
            <a:r>
              <a:rPr lang="da-DK" sz="1600" noProof="0" dirty="0"/>
              <a:t>, </a:t>
            </a:r>
          </a:p>
        </p:txBody>
      </p:sp>
      <p:sp>
        <p:nvSpPr>
          <p:cNvPr id="36" name="Text Placeholder 14">
            <a:extLst>
              <a:ext uri="{FF2B5EF4-FFF2-40B4-BE49-F238E27FC236}">
                <a16:creationId xmlns:a16="http://schemas.microsoft.com/office/drawing/2014/main" id="{634DF07F-80A1-85E8-3BAA-8A4E739E1422}"/>
              </a:ext>
            </a:extLst>
          </p:cNvPr>
          <p:cNvSpPr txBox="1">
            <a:spLocks/>
          </p:cNvSpPr>
          <p:nvPr/>
        </p:nvSpPr>
        <p:spPr>
          <a:xfrm>
            <a:off x="7534935" y="3066286"/>
            <a:ext cx="3668119" cy="612988"/>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600" noProof="0" dirty="0" err="1"/>
              <a:t>Lorem</a:t>
            </a:r>
            <a:r>
              <a:rPr lang="da-DK" sz="1600" noProof="0" dirty="0"/>
              <a:t> </a:t>
            </a:r>
            <a:r>
              <a:rPr lang="da-DK" sz="1600" noProof="0" dirty="0" err="1"/>
              <a:t>ipsum</a:t>
            </a:r>
            <a:r>
              <a:rPr lang="da-DK" sz="1600" noProof="0" dirty="0"/>
              <a:t> </a:t>
            </a:r>
            <a:r>
              <a:rPr lang="da-DK" sz="1600" noProof="0" dirty="0" err="1"/>
              <a:t>dolor</a:t>
            </a:r>
            <a:r>
              <a:rPr lang="da-DK" sz="1600" noProof="0" dirty="0"/>
              <a:t> sit </a:t>
            </a:r>
            <a:r>
              <a:rPr lang="da-DK" sz="1600" noProof="0" dirty="0" err="1"/>
              <a:t>amet</a:t>
            </a:r>
            <a:r>
              <a:rPr lang="da-DK" sz="1600" noProof="0" dirty="0"/>
              <a:t>, </a:t>
            </a:r>
            <a:r>
              <a:rPr lang="da-DK" sz="1600" noProof="0" dirty="0" err="1"/>
              <a:t>consectetur</a:t>
            </a:r>
            <a:r>
              <a:rPr lang="da-DK" sz="1600" noProof="0" dirty="0"/>
              <a:t> </a:t>
            </a:r>
            <a:r>
              <a:rPr lang="da-DK" sz="1600" noProof="0" dirty="0" err="1"/>
              <a:t>adipiscing</a:t>
            </a:r>
            <a:r>
              <a:rPr lang="da-DK" sz="1600" noProof="0" dirty="0"/>
              <a:t> </a:t>
            </a:r>
            <a:r>
              <a:rPr lang="da-DK" sz="1600" noProof="0" dirty="0" err="1"/>
              <a:t>elit</a:t>
            </a:r>
            <a:r>
              <a:rPr lang="da-DK" sz="1600" noProof="0" dirty="0"/>
              <a:t>, </a:t>
            </a:r>
          </a:p>
        </p:txBody>
      </p:sp>
      <p:sp>
        <p:nvSpPr>
          <p:cNvPr id="37" name="Text Placeholder 14">
            <a:extLst>
              <a:ext uri="{FF2B5EF4-FFF2-40B4-BE49-F238E27FC236}">
                <a16:creationId xmlns:a16="http://schemas.microsoft.com/office/drawing/2014/main" id="{63E31C22-7B14-461B-5428-3390585D89BB}"/>
              </a:ext>
            </a:extLst>
          </p:cNvPr>
          <p:cNvSpPr txBox="1">
            <a:spLocks/>
          </p:cNvSpPr>
          <p:nvPr/>
        </p:nvSpPr>
        <p:spPr>
          <a:xfrm>
            <a:off x="7534935" y="3956001"/>
            <a:ext cx="3668119" cy="612988"/>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600" noProof="0" dirty="0" err="1"/>
              <a:t>Lorem</a:t>
            </a:r>
            <a:r>
              <a:rPr lang="da-DK" sz="1600" noProof="0" dirty="0"/>
              <a:t> </a:t>
            </a:r>
            <a:r>
              <a:rPr lang="da-DK" sz="1600" noProof="0" dirty="0" err="1"/>
              <a:t>ipsum</a:t>
            </a:r>
            <a:r>
              <a:rPr lang="da-DK" sz="1600" noProof="0" dirty="0"/>
              <a:t> </a:t>
            </a:r>
            <a:r>
              <a:rPr lang="da-DK" sz="1600" noProof="0" dirty="0" err="1"/>
              <a:t>dolor</a:t>
            </a:r>
            <a:r>
              <a:rPr lang="da-DK" sz="1600" noProof="0" dirty="0"/>
              <a:t> sit </a:t>
            </a:r>
            <a:r>
              <a:rPr lang="da-DK" sz="1600" noProof="0" dirty="0" err="1"/>
              <a:t>amet</a:t>
            </a:r>
            <a:r>
              <a:rPr lang="da-DK" sz="1600" noProof="0" dirty="0"/>
              <a:t>, </a:t>
            </a:r>
            <a:r>
              <a:rPr lang="da-DK" sz="1600" noProof="0" dirty="0" err="1"/>
              <a:t>consectetur</a:t>
            </a:r>
            <a:r>
              <a:rPr lang="da-DK" sz="1600" noProof="0" dirty="0"/>
              <a:t> </a:t>
            </a:r>
            <a:r>
              <a:rPr lang="da-DK" sz="1600" noProof="0" dirty="0" err="1"/>
              <a:t>adipiscing</a:t>
            </a:r>
            <a:r>
              <a:rPr lang="da-DK" sz="1600" noProof="0" dirty="0"/>
              <a:t> </a:t>
            </a:r>
            <a:r>
              <a:rPr lang="da-DK" sz="1600" noProof="0" dirty="0" err="1"/>
              <a:t>elit</a:t>
            </a:r>
            <a:r>
              <a:rPr lang="da-DK" sz="1600" noProof="0" dirty="0"/>
              <a:t>, </a:t>
            </a:r>
          </a:p>
        </p:txBody>
      </p:sp>
      <p:sp>
        <p:nvSpPr>
          <p:cNvPr id="38" name="Text Placeholder 14">
            <a:extLst>
              <a:ext uri="{FF2B5EF4-FFF2-40B4-BE49-F238E27FC236}">
                <a16:creationId xmlns:a16="http://schemas.microsoft.com/office/drawing/2014/main" id="{8044F077-7792-AF8E-77A8-B900CA706E17}"/>
              </a:ext>
            </a:extLst>
          </p:cNvPr>
          <p:cNvSpPr txBox="1">
            <a:spLocks/>
          </p:cNvSpPr>
          <p:nvPr/>
        </p:nvSpPr>
        <p:spPr>
          <a:xfrm>
            <a:off x="7534935" y="4845716"/>
            <a:ext cx="3668119" cy="612988"/>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600" noProof="0" dirty="0" err="1"/>
              <a:t>Lorem</a:t>
            </a:r>
            <a:r>
              <a:rPr lang="da-DK" sz="1600" noProof="0" dirty="0"/>
              <a:t> </a:t>
            </a:r>
            <a:r>
              <a:rPr lang="da-DK" sz="1600" noProof="0" dirty="0" err="1"/>
              <a:t>ipsum</a:t>
            </a:r>
            <a:r>
              <a:rPr lang="da-DK" sz="1600" noProof="0" dirty="0"/>
              <a:t> </a:t>
            </a:r>
            <a:r>
              <a:rPr lang="da-DK" sz="1600" noProof="0" dirty="0" err="1"/>
              <a:t>dolor</a:t>
            </a:r>
            <a:r>
              <a:rPr lang="da-DK" sz="1600" noProof="0" dirty="0"/>
              <a:t> sit </a:t>
            </a:r>
            <a:r>
              <a:rPr lang="da-DK" sz="1600" noProof="0" dirty="0" err="1"/>
              <a:t>amet</a:t>
            </a:r>
            <a:r>
              <a:rPr lang="da-DK" sz="1600" noProof="0" dirty="0"/>
              <a:t>, </a:t>
            </a:r>
            <a:r>
              <a:rPr lang="da-DK" sz="1600" noProof="0" dirty="0" err="1"/>
              <a:t>consectetur</a:t>
            </a:r>
            <a:r>
              <a:rPr lang="da-DK" sz="1600" noProof="0" dirty="0"/>
              <a:t> </a:t>
            </a:r>
            <a:r>
              <a:rPr lang="da-DK" sz="1600" noProof="0" dirty="0" err="1"/>
              <a:t>adipiscing</a:t>
            </a:r>
            <a:r>
              <a:rPr lang="da-DK" sz="1600" noProof="0" dirty="0"/>
              <a:t> </a:t>
            </a:r>
            <a:r>
              <a:rPr lang="da-DK" sz="1600" noProof="0" dirty="0" err="1"/>
              <a:t>elit</a:t>
            </a:r>
            <a:r>
              <a:rPr lang="da-DK" sz="1600" noProof="0" dirty="0"/>
              <a:t>, </a:t>
            </a:r>
          </a:p>
        </p:txBody>
      </p:sp>
      <p:sp>
        <p:nvSpPr>
          <p:cNvPr id="39" name="Circle">
            <a:extLst>
              <a:ext uri="{FF2B5EF4-FFF2-40B4-BE49-F238E27FC236}">
                <a16:creationId xmlns:a16="http://schemas.microsoft.com/office/drawing/2014/main" id="{C1D9DF75-723F-E3F0-5A6F-C83315E36D27}"/>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Tree>
    <p:extLst>
      <p:ext uri="{BB962C8B-B14F-4D97-AF65-F5344CB8AC3E}">
        <p14:creationId xmlns:p14="http://schemas.microsoft.com/office/powerpoint/2010/main" val="11849344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D6C25-3D07-4DFB-81EC-ACE83F64E526}"/>
              </a:ext>
            </a:extLst>
          </p:cNvPr>
          <p:cNvSpPr>
            <a:spLocks noGrp="1"/>
          </p:cNvSpPr>
          <p:nvPr>
            <p:ph type="body" sz="quarter" idx="30"/>
          </p:nvPr>
        </p:nvSpPr>
        <p:spPr/>
        <p:txBody>
          <a:bodyPr/>
          <a:lstStyle/>
          <a:p>
            <a:endParaRPr lang="da-DK" noProof="0" dirty="0"/>
          </a:p>
        </p:txBody>
      </p:sp>
      <p:sp>
        <p:nvSpPr>
          <p:cNvPr id="3" name="Title 2">
            <a:extLst>
              <a:ext uri="{FF2B5EF4-FFF2-40B4-BE49-F238E27FC236}">
                <a16:creationId xmlns:a16="http://schemas.microsoft.com/office/drawing/2014/main" id="{FD33D122-4A40-8AE7-36B0-39C12F0C6EAE}"/>
              </a:ext>
            </a:extLst>
          </p:cNvPr>
          <p:cNvSpPr>
            <a:spLocks noGrp="1"/>
          </p:cNvSpPr>
          <p:nvPr>
            <p:ph type="title"/>
          </p:nvPr>
        </p:nvSpPr>
        <p:spPr>
          <a:xfrm>
            <a:off x="720208" y="1235566"/>
            <a:ext cx="10740748" cy="584775"/>
          </a:xfrm>
        </p:spPr>
        <p:txBody>
          <a:bodyPr/>
          <a:lstStyle/>
          <a:p>
            <a:r>
              <a:rPr lang="da-DK" noProof="0" dirty="0"/>
              <a:t>Formål</a:t>
            </a:r>
          </a:p>
        </p:txBody>
      </p:sp>
      <p:sp>
        <p:nvSpPr>
          <p:cNvPr id="5" name="Text Placeholder 4">
            <a:extLst>
              <a:ext uri="{FF2B5EF4-FFF2-40B4-BE49-F238E27FC236}">
                <a16:creationId xmlns:a16="http://schemas.microsoft.com/office/drawing/2014/main" id="{53AE0C52-C4CE-7B35-0443-AB08467D45BF}"/>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dirty="0"/>
          </a:p>
        </p:txBody>
      </p:sp>
      <p:sp>
        <p:nvSpPr>
          <p:cNvPr id="6" name="Text Placeholder 5">
            <a:extLst>
              <a:ext uri="{FF2B5EF4-FFF2-40B4-BE49-F238E27FC236}">
                <a16:creationId xmlns:a16="http://schemas.microsoft.com/office/drawing/2014/main" id="{91D4D6FB-51E4-96B4-DE3F-64A999924660}"/>
              </a:ext>
            </a:extLst>
          </p:cNvPr>
          <p:cNvSpPr>
            <a:spLocks noGrp="1"/>
          </p:cNvSpPr>
          <p:nvPr>
            <p:ph type="body" sz="quarter" idx="41"/>
          </p:nvPr>
        </p:nvSpPr>
        <p:spPr/>
        <p:txBody>
          <a:bodyPr/>
          <a:lstStyle/>
          <a:p>
            <a:r>
              <a:rPr lang="da-DK" noProof="0" dirty="0"/>
              <a:t>1</a:t>
            </a:r>
          </a:p>
        </p:txBody>
      </p:sp>
    </p:spTree>
    <p:extLst>
      <p:ext uri="{BB962C8B-B14F-4D97-AF65-F5344CB8AC3E}">
        <p14:creationId xmlns:p14="http://schemas.microsoft.com/office/powerpoint/2010/main" val="17230995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B35BE-C202-AC6E-5CEB-C171468D53E6}"/>
              </a:ext>
            </a:extLst>
          </p:cNvPr>
          <p:cNvSpPr>
            <a:spLocks noGrp="1"/>
          </p:cNvSpPr>
          <p:nvPr>
            <p:ph type="title"/>
          </p:nvPr>
        </p:nvSpPr>
        <p:spPr/>
        <p:txBody>
          <a:bodyPr/>
          <a:lstStyle/>
          <a:p>
            <a:r>
              <a:rPr lang="da-DK" dirty="0"/>
              <a:t>Video: organisering og opfølgning (3 min.)</a:t>
            </a:r>
          </a:p>
        </p:txBody>
      </p:sp>
      <p:pic>
        <p:nvPicPr>
          <p:cNvPr id="3" name="Onlinemedier 2" title="Diabetes - organisering og opfølgning (video 1)">
            <a:hlinkClick r:id="" action="ppaction://media"/>
            <a:extLst>
              <a:ext uri="{FF2B5EF4-FFF2-40B4-BE49-F238E27FC236}">
                <a16:creationId xmlns:a16="http://schemas.microsoft.com/office/drawing/2014/main" id="{BA643B10-7666-B0FE-1571-376DBAB6C7FE}"/>
              </a:ext>
            </a:extLst>
          </p:cNvPr>
          <p:cNvPicPr>
            <a:picLocks noRot="1" noChangeAspect="1"/>
          </p:cNvPicPr>
          <p:nvPr>
            <a:videoFile r:link="rId1"/>
          </p:nvPr>
        </p:nvPicPr>
        <p:blipFill>
          <a:blip r:embed="rId4"/>
          <a:stretch>
            <a:fillRect/>
          </a:stretch>
        </p:blipFill>
        <p:spPr>
          <a:xfrm>
            <a:off x="1831181" y="1480477"/>
            <a:ext cx="8529637" cy="4805429"/>
          </a:xfrm>
          <a:prstGeom prst="rect">
            <a:avLst/>
          </a:prstGeom>
        </p:spPr>
      </p:pic>
    </p:spTree>
    <p:extLst>
      <p:ext uri="{BB962C8B-B14F-4D97-AF65-F5344CB8AC3E}">
        <p14:creationId xmlns:p14="http://schemas.microsoft.com/office/powerpoint/2010/main" val="41580273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358F5-6871-F4DD-6A9A-4503CFDFD6FE}"/>
              </a:ext>
            </a:extLst>
          </p:cNvPr>
          <p:cNvSpPr>
            <a:spLocks noGrp="1"/>
          </p:cNvSpPr>
          <p:nvPr>
            <p:ph type="body" sz="quarter" idx="30"/>
          </p:nvPr>
        </p:nvSpPr>
        <p:spPr/>
        <p:txBody>
          <a:bodyPr/>
          <a:lstStyle/>
          <a:p>
            <a:endParaRPr lang="da-DK" noProof="0" dirty="0"/>
          </a:p>
        </p:txBody>
      </p:sp>
      <p:sp>
        <p:nvSpPr>
          <p:cNvPr id="3" name="Text Placeholder 2">
            <a:extLst>
              <a:ext uri="{FF2B5EF4-FFF2-40B4-BE49-F238E27FC236}">
                <a16:creationId xmlns:a16="http://schemas.microsoft.com/office/drawing/2014/main" id="{ADB67627-2FBC-A755-07E5-BED76911CC8C}"/>
              </a:ext>
            </a:extLst>
          </p:cNvPr>
          <p:cNvSpPr>
            <a:spLocks noGrp="1"/>
          </p:cNvSpPr>
          <p:nvPr>
            <p:ph type="body" sz="quarter" idx="31"/>
          </p:nvPr>
        </p:nvSpPr>
        <p:spPr/>
        <p:txBody>
          <a:bodyPr/>
          <a:lstStyle/>
          <a:p>
            <a:endParaRPr lang="da-DK" noProof="0" dirty="0"/>
          </a:p>
        </p:txBody>
      </p:sp>
      <p:sp>
        <p:nvSpPr>
          <p:cNvPr id="4" name="Title 3">
            <a:extLst>
              <a:ext uri="{FF2B5EF4-FFF2-40B4-BE49-F238E27FC236}">
                <a16:creationId xmlns:a16="http://schemas.microsoft.com/office/drawing/2014/main" id="{061C31AF-F3C1-7052-2164-38CCA56DC828}"/>
              </a:ext>
            </a:extLst>
          </p:cNvPr>
          <p:cNvSpPr>
            <a:spLocks noGrp="1"/>
          </p:cNvSpPr>
          <p:nvPr>
            <p:ph type="title"/>
          </p:nvPr>
        </p:nvSpPr>
        <p:spPr>
          <a:xfrm>
            <a:off x="720208" y="1235566"/>
            <a:ext cx="10740748" cy="584775"/>
          </a:xfrm>
        </p:spPr>
        <p:txBody>
          <a:bodyPr/>
          <a:lstStyle/>
          <a:p>
            <a:r>
              <a:rPr lang="da-DK" noProof="0" dirty="0"/>
              <a:t>Formål</a:t>
            </a:r>
          </a:p>
        </p:txBody>
      </p:sp>
      <p:sp>
        <p:nvSpPr>
          <p:cNvPr id="6" name="Text Placeholder 5">
            <a:extLst>
              <a:ext uri="{FF2B5EF4-FFF2-40B4-BE49-F238E27FC236}">
                <a16:creationId xmlns:a16="http://schemas.microsoft.com/office/drawing/2014/main" id="{FCCAED2B-57F2-F24C-27F0-27C2A60970C6}"/>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dirty="0"/>
          </a:p>
        </p:txBody>
      </p:sp>
      <p:sp>
        <p:nvSpPr>
          <p:cNvPr id="7" name="Text Placeholder 6">
            <a:extLst>
              <a:ext uri="{FF2B5EF4-FFF2-40B4-BE49-F238E27FC236}">
                <a16:creationId xmlns:a16="http://schemas.microsoft.com/office/drawing/2014/main" id="{066D15A1-633E-D25A-E079-104DEAE53F15}"/>
              </a:ext>
            </a:extLst>
          </p:cNvPr>
          <p:cNvSpPr>
            <a:spLocks noGrp="1"/>
          </p:cNvSpPr>
          <p:nvPr>
            <p:ph type="body" sz="quarter" idx="42"/>
          </p:nvPr>
        </p:nvSpPr>
        <p:spPr/>
        <p:txBody>
          <a:bodyPr/>
          <a:lstStyle/>
          <a:p>
            <a:r>
              <a:rPr lang="da-DK" noProof="0" dirty="0"/>
              <a:t>1</a:t>
            </a:r>
          </a:p>
        </p:txBody>
      </p:sp>
      <p:sp>
        <p:nvSpPr>
          <p:cNvPr id="8" name="Text Placeholder 7">
            <a:extLst>
              <a:ext uri="{FF2B5EF4-FFF2-40B4-BE49-F238E27FC236}">
                <a16:creationId xmlns:a16="http://schemas.microsoft.com/office/drawing/2014/main" id="{4DBDB7EB-C8A6-0896-AAA6-7E66636A2061}"/>
              </a:ext>
            </a:extLst>
          </p:cNvPr>
          <p:cNvSpPr>
            <a:spLocks noGrp="1"/>
          </p:cNvSpPr>
          <p:nvPr>
            <p:ph type="body" sz="quarter" idx="43"/>
          </p:nvPr>
        </p:nvSpPr>
        <p:spPr/>
        <p:txBody>
          <a:bodyPr/>
          <a:lstStyle/>
          <a:p>
            <a:r>
              <a:rPr lang="da-DK" noProof="0" dirty="0"/>
              <a:t>2</a:t>
            </a:r>
          </a:p>
        </p:txBody>
      </p:sp>
    </p:spTree>
    <p:extLst>
      <p:ext uri="{BB962C8B-B14F-4D97-AF65-F5344CB8AC3E}">
        <p14:creationId xmlns:p14="http://schemas.microsoft.com/office/powerpoint/2010/main" val="4462546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2DDB13-37D6-CB08-466D-50F15882AA2F}"/>
              </a:ext>
            </a:extLst>
          </p:cNvPr>
          <p:cNvSpPr>
            <a:spLocks noGrp="1"/>
          </p:cNvSpPr>
          <p:nvPr>
            <p:ph type="body" sz="quarter" idx="30"/>
          </p:nvPr>
        </p:nvSpPr>
        <p:spPr/>
        <p:txBody>
          <a:bodyPr/>
          <a:lstStyle/>
          <a:p>
            <a:endParaRPr lang="da-DK" noProof="0" dirty="0"/>
          </a:p>
        </p:txBody>
      </p:sp>
      <p:sp>
        <p:nvSpPr>
          <p:cNvPr id="3" name="Text Placeholder 2">
            <a:extLst>
              <a:ext uri="{FF2B5EF4-FFF2-40B4-BE49-F238E27FC236}">
                <a16:creationId xmlns:a16="http://schemas.microsoft.com/office/drawing/2014/main" id="{6689E3CF-1AAA-FDAB-8529-299BAB9956AA}"/>
              </a:ext>
            </a:extLst>
          </p:cNvPr>
          <p:cNvSpPr>
            <a:spLocks noGrp="1"/>
          </p:cNvSpPr>
          <p:nvPr>
            <p:ph type="body" sz="quarter" idx="31"/>
          </p:nvPr>
        </p:nvSpPr>
        <p:spPr/>
        <p:txBody>
          <a:bodyPr/>
          <a:lstStyle/>
          <a:p>
            <a:endParaRPr lang="da-DK" noProof="0" dirty="0"/>
          </a:p>
        </p:txBody>
      </p:sp>
      <p:sp>
        <p:nvSpPr>
          <p:cNvPr id="4" name="Text Placeholder 3">
            <a:extLst>
              <a:ext uri="{FF2B5EF4-FFF2-40B4-BE49-F238E27FC236}">
                <a16:creationId xmlns:a16="http://schemas.microsoft.com/office/drawing/2014/main" id="{B4192734-2F8E-B4FA-0203-6F32525A6914}"/>
              </a:ext>
            </a:extLst>
          </p:cNvPr>
          <p:cNvSpPr>
            <a:spLocks noGrp="1"/>
          </p:cNvSpPr>
          <p:nvPr>
            <p:ph type="body" sz="quarter" idx="32"/>
          </p:nvPr>
        </p:nvSpPr>
        <p:spPr/>
        <p:txBody>
          <a:bodyPr/>
          <a:lstStyle/>
          <a:p>
            <a:endParaRPr lang="da-DK" noProof="0" dirty="0"/>
          </a:p>
        </p:txBody>
      </p:sp>
      <p:sp>
        <p:nvSpPr>
          <p:cNvPr id="5" name="Title 4">
            <a:extLst>
              <a:ext uri="{FF2B5EF4-FFF2-40B4-BE49-F238E27FC236}">
                <a16:creationId xmlns:a16="http://schemas.microsoft.com/office/drawing/2014/main" id="{B3919CBB-EEF7-DBA9-9C09-7E8ABDAE9062}"/>
              </a:ext>
            </a:extLst>
          </p:cNvPr>
          <p:cNvSpPr>
            <a:spLocks noGrp="1"/>
          </p:cNvSpPr>
          <p:nvPr>
            <p:ph type="title"/>
          </p:nvPr>
        </p:nvSpPr>
        <p:spPr>
          <a:xfrm>
            <a:off x="720208" y="1235566"/>
            <a:ext cx="10740748" cy="584775"/>
          </a:xfrm>
        </p:spPr>
        <p:txBody>
          <a:bodyPr/>
          <a:lstStyle/>
          <a:p>
            <a:r>
              <a:rPr lang="da-DK" noProof="0" dirty="0"/>
              <a:t>Formål</a:t>
            </a:r>
          </a:p>
        </p:txBody>
      </p:sp>
      <p:sp>
        <p:nvSpPr>
          <p:cNvPr id="7" name="Text Placeholder 6">
            <a:extLst>
              <a:ext uri="{FF2B5EF4-FFF2-40B4-BE49-F238E27FC236}">
                <a16:creationId xmlns:a16="http://schemas.microsoft.com/office/drawing/2014/main" id="{C7E85E0F-A752-A55B-75FC-4151E4ACB5C5}"/>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dirty="0"/>
          </a:p>
        </p:txBody>
      </p:sp>
      <p:sp>
        <p:nvSpPr>
          <p:cNvPr id="8" name="Text Placeholder 7">
            <a:extLst>
              <a:ext uri="{FF2B5EF4-FFF2-40B4-BE49-F238E27FC236}">
                <a16:creationId xmlns:a16="http://schemas.microsoft.com/office/drawing/2014/main" id="{C8B4B05C-EDDE-B9A8-FC02-4155524A7B8C}"/>
              </a:ext>
            </a:extLst>
          </p:cNvPr>
          <p:cNvSpPr>
            <a:spLocks noGrp="1"/>
          </p:cNvSpPr>
          <p:nvPr>
            <p:ph type="body" sz="quarter" idx="42"/>
          </p:nvPr>
        </p:nvSpPr>
        <p:spPr/>
        <p:txBody>
          <a:bodyPr/>
          <a:lstStyle/>
          <a:p>
            <a:r>
              <a:rPr lang="da-DK" noProof="0" dirty="0"/>
              <a:t>1</a:t>
            </a:r>
          </a:p>
        </p:txBody>
      </p:sp>
      <p:sp>
        <p:nvSpPr>
          <p:cNvPr id="9" name="Text Placeholder 8">
            <a:extLst>
              <a:ext uri="{FF2B5EF4-FFF2-40B4-BE49-F238E27FC236}">
                <a16:creationId xmlns:a16="http://schemas.microsoft.com/office/drawing/2014/main" id="{967701D7-BF1D-AA7E-4E8B-B1B0A3A9B59B}"/>
              </a:ext>
            </a:extLst>
          </p:cNvPr>
          <p:cNvSpPr>
            <a:spLocks noGrp="1"/>
          </p:cNvSpPr>
          <p:nvPr>
            <p:ph type="body" sz="quarter" idx="43"/>
          </p:nvPr>
        </p:nvSpPr>
        <p:spPr/>
        <p:txBody>
          <a:bodyPr/>
          <a:lstStyle/>
          <a:p>
            <a:r>
              <a:rPr lang="da-DK" noProof="0" dirty="0"/>
              <a:t>2</a:t>
            </a:r>
          </a:p>
        </p:txBody>
      </p:sp>
      <p:sp>
        <p:nvSpPr>
          <p:cNvPr id="10" name="Text Placeholder 9">
            <a:extLst>
              <a:ext uri="{FF2B5EF4-FFF2-40B4-BE49-F238E27FC236}">
                <a16:creationId xmlns:a16="http://schemas.microsoft.com/office/drawing/2014/main" id="{98509609-115E-7AF0-B6B4-6DCB09756FC8}"/>
              </a:ext>
            </a:extLst>
          </p:cNvPr>
          <p:cNvSpPr>
            <a:spLocks noGrp="1"/>
          </p:cNvSpPr>
          <p:nvPr>
            <p:ph type="body" sz="quarter" idx="44"/>
          </p:nvPr>
        </p:nvSpPr>
        <p:spPr/>
        <p:txBody>
          <a:bodyPr/>
          <a:lstStyle/>
          <a:p>
            <a:r>
              <a:rPr lang="da-DK" noProof="0" dirty="0"/>
              <a:t>3</a:t>
            </a:r>
          </a:p>
        </p:txBody>
      </p:sp>
    </p:spTree>
    <p:extLst>
      <p:ext uri="{BB962C8B-B14F-4D97-AF65-F5344CB8AC3E}">
        <p14:creationId xmlns:p14="http://schemas.microsoft.com/office/powerpoint/2010/main" val="426012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818D6-25F1-2EC9-5520-EC243F3FCABD}"/>
              </a:ext>
            </a:extLst>
          </p:cNvPr>
          <p:cNvSpPr>
            <a:spLocks noGrp="1"/>
          </p:cNvSpPr>
          <p:nvPr>
            <p:ph type="body" sz="quarter" idx="29"/>
          </p:nvPr>
        </p:nvSpPr>
        <p:spPr/>
        <p:txBody>
          <a:bodyPr/>
          <a:lstStyle/>
          <a:p>
            <a:r>
              <a:rPr lang="da-DK" noProof="0" dirty="0"/>
              <a:t>Blok 1: Spændende emne</a:t>
            </a:r>
          </a:p>
        </p:txBody>
      </p:sp>
      <p:sp>
        <p:nvSpPr>
          <p:cNvPr id="3" name="Text Placeholder 2">
            <a:extLst>
              <a:ext uri="{FF2B5EF4-FFF2-40B4-BE49-F238E27FC236}">
                <a16:creationId xmlns:a16="http://schemas.microsoft.com/office/drawing/2014/main" id="{A81D3331-6803-832B-6DBC-3A437370BCBC}"/>
              </a:ext>
            </a:extLst>
          </p:cNvPr>
          <p:cNvSpPr>
            <a:spLocks noGrp="1"/>
          </p:cNvSpPr>
          <p:nvPr>
            <p:ph type="body" sz="quarter" idx="30"/>
          </p:nvPr>
        </p:nvSpPr>
        <p:spPr/>
        <p:txBody>
          <a:bodyPr/>
          <a:lstStyle/>
          <a:p>
            <a:r>
              <a:rPr lang="da-DK" noProof="0" dirty="0"/>
              <a:t>Samlet tid: 45 minutter</a:t>
            </a:r>
          </a:p>
        </p:txBody>
      </p:sp>
    </p:spTree>
    <p:extLst>
      <p:ext uri="{BB962C8B-B14F-4D97-AF65-F5344CB8AC3E}">
        <p14:creationId xmlns:p14="http://schemas.microsoft.com/office/powerpoint/2010/main" val="3806212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Onlinemedier 5">
            <a:hlinkClick r:id="" action="ppaction://media"/>
            <a:extLst>
              <a:ext uri="{FF2B5EF4-FFF2-40B4-BE49-F238E27FC236}">
                <a16:creationId xmlns:a16="http://schemas.microsoft.com/office/drawing/2014/main" id="{96DAB62F-9BE6-ABD0-348F-162EC77452F2}"/>
              </a:ext>
            </a:extLst>
          </p:cNvPr>
          <p:cNvPicPr>
            <a:picLocks noRot="1" noChangeAspect="1"/>
          </p:cNvPicPr>
          <p:nvPr>
            <a:videoFile r:link="rId1"/>
          </p:nvPr>
        </p:nvPicPr>
        <p:blipFill>
          <a:blip r:embed="rId4"/>
          <a:srcRect l="6629" r="4062"/>
          <a:stretch>
            <a:fillRect/>
          </a:stretch>
        </p:blipFill>
        <p:spPr>
          <a:xfrm>
            <a:off x="620832" y="349218"/>
            <a:ext cx="10950335" cy="6159563"/>
          </a:xfrm>
          <a:prstGeom prst="rect">
            <a:avLst/>
          </a:prstGeom>
        </p:spPr>
      </p:pic>
    </p:spTree>
    <p:extLst>
      <p:ext uri="{BB962C8B-B14F-4D97-AF65-F5344CB8AC3E}">
        <p14:creationId xmlns:p14="http://schemas.microsoft.com/office/powerpoint/2010/main" val="797588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09A80-90E3-F227-2BD9-0C996E661BD5}"/>
              </a:ext>
            </a:extLst>
          </p:cNvPr>
          <p:cNvSpPr>
            <a:spLocks noGrp="1"/>
          </p:cNvSpPr>
          <p:nvPr>
            <p:ph type="body" sz="quarter" idx="29"/>
          </p:nvPr>
        </p:nvSpPr>
        <p:spPr>
          <a:xfrm>
            <a:off x="726254" y="2080230"/>
            <a:ext cx="10735496" cy="861774"/>
          </a:xfrm>
        </p:spPr>
        <p:txBody>
          <a:bodyPr/>
          <a:lstStyle/>
          <a:p>
            <a:r>
              <a:rPr lang="da-DK" noProof="0" dirty="0"/>
              <a:t>PAUSE</a:t>
            </a:r>
          </a:p>
        </p:txBody>
      </p:sp>
      <p:sp>
        <p:nvSpPr>
          <p:cNvPr id="3" name="Text Placeholder 2">
            <a:extLst>
              <a:ext uri="{FF2B5EF4-FFF2-40B4-BE49-F238E27FC236}">
                <a16:creationId xmlns:a16="http://schemas.microsoft.com/office/drawing/2014/main" id="{660FDADE-9FC0-598D-DD81-72CE54CE0F89}"/>
              </a:ext>
            </a:extLst>
          </p:cNvPr>
          <p:cNvSpPr>
            <a:spLocks noGrp="1"/>
          </p:cNvSpPr>
          <p:nvPr>
            <p:ph type="body" sz="quarter" idx="30"/>
          </p:nvPr>
        </p:nvSpPr>
        <p:spPr>
          <a:xfrm>
            <a:off x="724664" y="3503008"/>
            <a:ext cx="10735496" cy="1600438"/>
          </a:xfrm>
        </p:spPr>
        <p:txBody>
          <a:bodyPr/>
          <a:lstStyle/>
          <a:p>
            <a:r>
              <a:rPr lang="da-DK" noProof="0" dirty="0"/>
              <a:t>Samlet tid: 10 minutter</a:t>
            </a:r>
          </a:p>
          <a:p>
            <a:endParaRPr lang="da-DK" noProof="0" dirty="0"/>
          </a:p>
          <a:p>
            <a:r>
              <a:rPr lang="da-DK" noProof="0" dirty="0"/>
              <a:t>Sæt jer sammen I egen praksis efter pausen</a:t>
            </a:r>
          </a:p>
        </p:txBody>
      </p:sp>
    </p:spTree>
    <p:extLst>
      <p:ext uri="{BB962C8B-B14F-4D97-AF65-F5344CB8AC3E}">
        <p14:creationId xmlns:p14="http://schemas.microsoft.com/office/powerpoint/2010/main" val="8052322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E249C-ED55-CE4E-2E7A-3B9C979E2148}"/>
              </a:ext>
            </a:extLst>
          </p:cNvPr>
          <p:cNvPicPr>
            <a:picLocks noChangeAspect="1"/>
          </p:cNvPicPr>
          <p:nvPr/>
        </p:nvPicPr>
        <p:blipFill>
          <a:blip r:embed="rId2"/>
          <a:stretch>
            <a:fillRect/>
          </a:stretch>
        </p:blipFill>
        <p:spPr>
          <a:xfrm>
            <a:off x="688379" y="722141"/>
            <a:ext cx="10815241" cy="5413717"/>
          </a:xfrm>
          <a:prstGeom prst="rect">
            <a:avLst/>
          </a:prstGeom>
        </p:spPr>
      </p:pic>
      <p:sp>
        <p:nvSpPr>
          <p:cNvPr id="3" name="Text Placeholder 2">
            <a:extLst>
              <a:ext uri="{FF2B5EF4-FFF2-40B4-BE49-F238E27FC236}">
                <a16:creationId xmlns:a16="http://schemas.microsoft.com/office/drawing/2014/main" id="{1B135662-11C6-66CB-9A52-24A8358BB1A4}"/>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24755790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521CC85F-10F6-1634-8515-D74AB40EE14D}"/>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554371FA-F90F-6277-FF6C-BCD69880588D}"/>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C7DB6558-BAED-8E9C-9BD2-703CD692763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48107E78-5F58-7166-37BF-ADB24CA504E3}"/>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
        <p:nvSpPr>
          <p:cNvPr id="10" name="Title 2">
            <a:extLst>
              <a:ext uri="{FF2B5EF4-FFF2-40B4-BE49-F238E27FC236}">
                <a16:creationId xmlns:a16="http://schemas.microsoft.com/office/drawing/2014/main" id="{06134355-3CC5-6768-6842-0E2D2AB1D0CF}"/>
              </a:ext>
            </a:extLst>
          </p:cNvPr>
          <p:cNvSpPr>
            <a:spLocks noGrp="1"/>
          </p:cNvSpPr>
          <p:nvPr>
            <p:ph type="title"/>
          </p:nvPr>
        </p:nvSpPr>
        <p:spPr>
          <a:xfrm>
            <a:off x="714030" y="1027249"/>
            <a:ext cx="4398514" cy="1540460"/>
          </a:xfrm>
        </p:spPr>
        <p:txBody>
          <a:bodyPr/>
          <a:lstStyle/>
          <a:p>
            <a:endParaRPr lang="da-DK" sz="2400" noProof="0" dirty="0"/>
          </a:p>
        </p:txBody>
      </p:sp>
      <p:sp>
        <p:nvSpPr>
          <p:cNvPr id="13" name="Text Placeholder 9">
            <a:extLst>
              <a:ext uri="{FF2B5EF4-FFF2-40B4-BE49-F238E27FC236}">
                <a16:creationId xmlns:a16="http://schemas.microsoft.com/office/drawing/2014/main" id="{3700DA42-35DA-DD1A-6F8B-DFA73E5C31FC}"/>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073956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13860C-C571-D8CA-2E9C-70C18EF3B8D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BDDEB41-4F67-DD3E-3EA4-D99C3873E326}"/>
              </a:ext>
            </a:extLst>
          </p:cNvPr>
          <p:cNvSpPr/>
          <p:nvPr/>
        </p:nvSpPr>
        <p:spPr>
          <a:xfrm>
            <a:off x="5829178" y="0"/>
            <a:ext cx="6365875" cy="6876000"/>
          </a:xfrm>
          <a:prstGeom prst="rect">
            <a:avLst/>
          </a:prstGeom>
          <a:solidFill>
            <a:srgbClr val="F7F5E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11" name="Text Placeholder 10">
            <a:extLst>
              <a:ext uri="{FF2B5EF4-FFF2-40B4-BE49-F238E27FC236}">
                <a16:creationId xmlns:a16="http://schemas.microsoft.com/office/drawing/2014/main" id="{319DE946-0BAE-3B8E-8F17-F20BB8395B9A}"/>
              </a:ext>
            </a:extLst>
          </p:cNvPr>
          <p:cNvSpPr>
            <a:spLocks noGrp="1"/>
          </p:cNvSpPr>
          <p:nvPr>
            <p:ph type="body" sz="quarter" idx="30"/>
          </p:nvPr>
        </p:nvSpPr>
        <p:spPr/>
        <p:txBody>
          <a:bodyPr>
            <a:noAutofit/>
          </a:bodyPr>
          <a:lstStyle/>
          <a:p>
            <a:r>
              <a:rPr lang="da-DK" sz="1200" noProof="0" dirty="0"/>
              <a:t>Arbejd selv og notér (5 min.)</a:t>
            </a:r>
          </a:p>
        </p:txBody>
      </p:sp>
      <p:pic>
        <p:nvPicPr>
          <p:cNvPr id="2" name="Graphic 1" descr="Pen with solid fill">
            <a:extLst>
              <a:ext uri="{FF2B5EF4-FFF2-40B4-BE49-F238E27FC236}">
                <a16:creationId xmlns:a16="http://schemas.microsoft.com/office/drawing/2014/main" id="{D2489D4C-43D0-7913-D8E6-C122486C9D9E}"/>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A55DF558-88EC-9549-4208-E2573814E32B}"/>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
        <p:nvSpPr>
          <p:cNvPr id="8" name="Title 2">
            <a:extLst>
              <a:ext uri="{FF2B5EF4-FFF2-40B4-BE49-F238E27FC236}">
                <a16:creationId xmlns:a16="http://schemas.microsoft.com/office/drawing/2014/main" id="{BE8F0ABC-2736-D922-7202-184FA499ED49}"/>
              </a:ext>
            </a:extLst>
          </p:cNvPr>
          <p:cNvSpPr>
            <a:spLocks noGrp="1"/>
          </p:cNvSpPr>
          <p:nvPr>
            <p:ph type="title"/>
          </p:nvPr>
        </p:nvSpPr>
        <p:spPr>
          <a:xfrm>
            <a:off x="714030" y="1027249"/>
            <a:ext cx="4398514" cy="1540460"/>
          </a:xfrm>
        </p:spPr>
        <p:txBody>
          <a:bodyPr/>
          <a:lstStyle/>
          <a:p>
            <a:endParaRPr lang="da-DK" sz="2400" noProof="0" dirty="0"/>
          </a:p>
        </p:txBody>
      </p:sp>
      <p:sp>
        <p:nvSpPr>
          <p:cNvPr id="13" name="Text Placeholder 9">
            <a:extLst>
              <a:ext uri="{FF2B5EF4-FFF2-40B4-BE49-F238E27FC236}">
                <a16:creationId xmlns:a16="http://schemas.microsoft.com/office/drawing/2014/main" id="{CC703C27-8741-7708-176B-36BE4F5A3B1C}"/>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6856542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606588E-ED2A-2249-F1DA-07848EB625B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5EB9F03-A1B5-B3B9-AE99-62A31155C91B}"/>
              </a:ext>
            </a:extLst>
          </p:cNvPr>
          <p:cNvSpPr/>
          <p:nvPr/>
        </p:nvSpPr>
        <p:spPr>
          <a:xfrm>
            <a:off x="5829178" y="0"/>
            <a:ext cx="6365875" cy="6876000"/>
          </a:xfrm>
          <a:prstGeom prst="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11" name="Text Placeholder 10">
            <a:extLst>
              <a:ext uri="{FF2B5EF4-FFF2-40B4-BE49-F238E27FC236}">
                <a16:creationId xmlns:a16="http://schemas.microsoft.com/office/drawing/2014/main" id="{F7B258F6-23D4-4749-E298-D56C8A97BFA4}"/>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(10 min.)</a:t>
            </a:r>
            <a:endParaRPr lang="da-DK" sz="1200" noProof="0" dirty="0"/>
          </a:p>
        </p:txBody>
      </p:sp>
      <p:pic>
        <p:nvPicPr>
          <p:cNvPr id="2" name="Graphic 1" descr="Teacher with solid fill">
            <a:extLst>
              <a:ext uri="{FF2B5EF4-FFF2-40B4-BE49-F238E27FC236}">
                <a16:creationId xmlns:a16="http://schemas.microsoft.com/office/drawing/2014/main" id="{E8DB02EA-6393-5A2D-6760-D82A067F5E99}"/>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CAEF3D42-54A9-CD9E-2D03-B48CFBD4A69D}"/>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
        <p:nvSpPr>
          <p:cNvPr id="8" name="Title 2">
            <a:extLst>
              <a:ext uri="{FF2B5EF4-FFF2-40B4-BE49-F238E27FC236}">
                <a16:creationId xmlns:a16="http://schemas.microsoft.com/office/drawing/2014/main" id="{18F549DE-1D60-EED3-5394-08E645213BF3}"/>
              </a:ext>
            </a:extLst>
          </p:cNvPr>
          <p:cNvSpPr>
            <a:spLocks noGrp="1"/>
          </p:cNvSpPr>
          <p:nvPr>
            <p:ph type="title"/>
          </p:nvPr>
        </p:nvSpPr>
        <p:spPr>
          <a:xfrm>
            <a:off x="714030" y="1027249"/>
            <a:ext cx="4398514" cy="1540460"/>
          </a:xfrm>
        </p:spPr>
        <p:txBody>
          <a:bodyPr/>
          <a:lstStyle/>
          <a:p>
            <a:endParaRPr lang="da-DK" sz="2400" noProof="0" dirty="0"/>
          </a:p>
        </p:txBody>
      </p:sp>
      <p:sp>
        <p:nvSpPr>
          <p:cNvPr id="13" name="Text Placeholder 9">
            <a:extLst>
              <a:ext uri="{FF2B5EF4-FFF2-40B4-BE49-F238E27FC236}">
                <a16:creationId xmlns:a16="http://schemas.microsoft.com/office/drawing/2014/main" id="{0BAE85D8-48AF-65A9-5103-BBCC0A5B98DB}"/>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949590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B056CC-CB69-A817-8AC7-99B1248302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4BD719E-0793-457E-130C-77B378C72F51}"/>
              </a:ext>
            </a:extLst>
          </p:cNvPr>
          <p:cNvSpPr/>
          <p:nvPr/>
        </p:nvSpPr>
        <p:spPr>
          <a:xfrm>
            <a:off x="5836167" y="0"/>
            <a:ext cx="6355833" cy="6876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C5DE704D-16BD-06A1-CB58-7676A324A1C1}"/>
              </a:ext>
            </a:extLst>
          </p:cNvPr>
          <p:cNvSpPr>
            <a:spLocks noGrp="1"/>
          </p:cNvSpPr>
          <p:nvPr>
            <p:ph type="body" sz="quarter" idx="29"/>
          </p:nvPr>
        </p:nvSpPr>
        <p:spPr>
          <a:xfrm>
            <a:off x="720208" y="5440218"/>
            <a:ext cx="4385987" cy="680690"/>
          </a:xfrm>
        </p:spPr>
        <p:txBody>
          <a:bodyPr/>
          <a:lstStyle/>
          <a:p>
            <a:endParaRPr lang="da-DK" noProof="0" dirty="0"/>
          </a:p>
        </p:txBody>
      </p:sp>
      <p:sp>
        <p:nvSpPr>
          <p:cNvPr id="3" name="Title 2">
            <a:extLst>
              <a:ext uri="{FF2B5EF4-FFF2-40B4-BE49-F238E27FC236}">
                <a16:creationId xmlns:a16="http://schemas.microsoft.com/office/drawing/2014/main" id="{29A10385-DAC8-FFBB-022A-69A7F36AA286}"/>
              </a:ext>
            </a:extLst>
          </p:cNvPr>
          <p:cNvSpPr>
            <a:spLocks noGrp="1"/>
          </p:cNvSpPr>
          <p:nvPr>
            <p:ph type="title"/>
          </p:nvPr>
        </p:nvSpPr>
        <p:spPr>
          <a:xfrm>
            <a:off x="714030" y="1027249"/>
            <a:ext cx="4398514" cy="1540460"/>
          </a:xfrm>
        </p:spPr>
        <p:txBody>
          <a:bodyPr/>
          <a:lstStyle/>
          <a:p>
            <a:endParaRPr lang="da-DK" sz="2400" noProof="0" dirty="0"/>
          </a:p>
        </p:txBody>
      </p:sp>
      <p:sp>
        <p:nvSpPr>
          <p:cNvPr id="11" name="Text Placeholder 10">
            <a:extLst>
              <a:ext uri="{FF2B5EF4-FFF2-40B4-BE49-F238E27FC236}">
                <a16:creationId xmlns:a16="http://schemas.microsoft.com/office/drawing/2014/main" id="{5BB166BC-4370-1D41-1CB2-C9442C882716}"/>
              </a:ext>
            </a:extLst>
          </p:cNvPr>
          <p:cNvSpPr>
            <a:spLocks noGrp="1"/>
          </p:cNvSpPr>
          <p:nvPr>
            <p:ph type="body" sz="quarter" idx="30"/>
          </p:nvPr>
        </p:nvSpPr>
        <p:spPr/>
        <p:txBody>
          <a:bodyPr>
            <a:noAutofit/>
          </a:bodyPr>
          <a:lstStyle/>
          <a:p>
            <a:r>
              <a:rPr lang="da-DK" sz="1200" noProof="0" dirty="0"/>
              <a:t>Oplæg fra kommunen (25 min.)</a:t>
            </a:r>
          </a:p>
        </p:txBody>
      </p:sp>
      <p:pic>
        <p:nvPicPr>
          <p:cNvPr id="2" name="Graphic 1" descr="Schoolhouse with solid fill">
            <a:extLst>
              <a:ext uri="{FF2B5EF4-FFF2-40B4-BE49-F238E27FC236}">
                <a16:creationId xmlns:a16="http://schemas.microsoft.com/office/drawing/2014/main" id="{FA284385-C093-AA36-E3D1-D173A6736F1D}"/>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9647D19F-6F1D-32CB-61F6-66DA57500EEC}"/>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Tree>
    <p:extLst>
      <p:ext uri="{BB962C8B-B14F-4D97-AF65-F5344CB8AC3E}">
        <p14:creationId xmlns:p14="http://schemas.microsoft.com/office/powerpoint/2010/main" val="42524040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6CBEB65-9D15-2726-2AFD-6CF5B5DB2468}"/>
              </a:ext>
            </a:extLst>
          </p:cNvPr>
          <p:cNvSpPr>
            <a:spLocks noGrp="1"/>
          </p:cNvSpPr>
          <p:nvPr>
            <p:ph type="body" sz="quarter" idx="38"/>
          </p:nvPr>
        </p:nvSpPr>
        <p:spPr/>
        <p:txBody>
          <a:bodyPr/>
          <a:lstStyle/>
          <a:p>
            <a:r>
              <a:rPr lang="da-DK" dirty="0"/>
              <a:t>Om type 2-diabetes:</a:t>
            </a:r>
          </a:p>
          <a:p>
            <a:pPr marL="285750" indent="-285750">
              <a:buFont typeface="Wingdings" panose="05000000000000000000" pitchFamily="2" charset="2"/>
              <a:buChar char="§"/>
            </a:pPr>
            <a:r>
              <a:rPr lang="da-DK" dirty="0"/>
              <a:t>Type 2-diabetes forekommer hos 240.000, og yderligere 100.000-200.000 forventes at være </a:t>
            </a:r>
            <a:r>
              <a:rPr lang="da-DK" dirty="0" err="1"/>
              <a:t>udiagnostiserede</a:t>
            </a:r>
            <a:r>
              <a:rPr lang="da-DK" dirty="0"/>
              <a:t>. </a:t>
            </a:r>
          </a:p>
          <a:p>
            <a:pPr marL="285750" indent="-285750">
              <a:buFont typeface="Wingdings" panose="05000000000000000000" pitchFamily="2" charset="2"/>
              <a:buChar char="§"/>
            </a:pPr>
            <a:r>
              <a:rPr lang="da-DK" dirty="0"/>
              <a:t>Hjertekarsygdom er den hyppigste dødsårsag (ca. 75 %). 7 % bliver svagtseende og 1,5 % blinde, 4-8 % får dialysekrævende nyresvigt og 25-40 % får </a:t>
            </a:r>
            <a:r>
              <a:rPr lang="da-DK" dirty="0" err="1"/>
              <a:t>neuropati</a:t>
            </a:r>
            <a:r>
              <a:rPr lang="da-DK" dirty="0"/>
              <a:t> efter 10 år.</a:t>
            </a:r>
          </a:p>
          <a:p>
            <a:r>
              <a:rPr lang="da-DK" dirty="0"/>
              <a:t>Formål med behandling er: </a:t>
            </a:r>
          </a:p>
          <a:p>
            <a:pPr marL="285750" indent="-285750">
              <a:buFont typeface="Wingdings" panose="05000000000000000000" pitchFamily="2" charset="2"/>
              <a:buChar char="§"/>
            </a:pPr>
            <a:r>
              <a:rPr lang="da-DK" dirty="0"/>
              <a:t>At forebygge udviklingen af hjertekarsygdom, </a:t>
            </a:r>
            <a:r>
              <a:rPr lang="da-DK" dirty="0" err="1"/>
              <a:t>nefropati</a:t>
            </a:r>
            <a:r>
              <a:rPr lang="da-DK" dirty="0"/>
              <a:t>, </a:t>
            </a:r>
            <a:r>
              <a:rPr lang="da-DK" dirty="0" err="1"/>
              <a:t>retinopati</a:t>
            </a:r>
            <a:r>
              <a:rPr lang="da-DK" dirty="0"/>
              <a:t>, </a:t>
            </a:r>
            <a:r>
              <a:rPr lang="da-DK" dirty="0" err="1"/>
              <a:t>neuropati</a:t>
            </a:r>
            <a:r>
              <a:rPr lang="da-DK" dirty="0"/>
              <a:t> og fodkomplikationer.</a:t>
            </a:r>
          </a:p>
          <a:p>
            <a:pPr marL="285750" indent="-285750">
              <a:buFont typeface="Wingdings" panose="05000000000000000000" pitchFamily="2" charset="2"/>
              <a:buChar char="§"/>
            </a:pPr>
            <a:r>
              <a:rPr lang="da-DK" dirty="0"/>
              <a:t>Sigte mod at mindske progressionshastigheden af sygdommen for at sikre flere gode leveår.</a:t>
            </a:r>
          </a:p>
          <a:p>
            <a:endParaRPr lang="da-DK" dirty="0"/>
          </a:p>
          <a:p>
            <a:endParaRPr lang="da-DK" dirty="0"/>
          </a:p>
        </p:txBody>
      </p:sp>
      <p:sp>
        <p:nvSpPr>
          <p:cNvPr id="3" name="Titel 2">
            <a:extLst>
              <a:ext uri="{FF2B5EF4-FFF2-40B4-BE49-F238E27FC236}">
                <a16:creationId xmlns:a16="http://schemas.microsoft.com/office/drawing/2014/main" id="{5300AF8F-0512-4DFE-6F7F-DDD672BE3A80}"/>
              </a:ext>
            </a:extLst>
          </p:cNvPr>
          <p:cNvSpPr>
            <a:spLocks noGrp="1"/>
          </p:cNvSpPr>
          <p:nvPr>
            <p:ph type="title"/>
          </p:nvPr>
        </p:nvSpPr>
        <p:spPr/>
        <p:txBody>
          <a:bodyPr/>
          <a:lstStyle/>
          <a:p>
            <a:r>
              <a:rPr lang="da-DK" dirty="0"/>
              <a:t>Type 2-diabetes</a:t>
            </a:r>
          </a:p>
        </p:txBody>
      </p:sp>
      <p:sp>
        <p:nvSpPr>
          <p:cNvPr id="4" name="Pladsholder til tekst 3">
            <a:extLst>
              <a:ext uri="{FF2B5EF4-FFF2-40B4-BE49-F238E27FC236}">
                <a16:creationId xmlns:a16="http://schemas.microsoft.com/office/drawing/2014/main" id="{3BA6A757-79C9-18A8-384E-22263DD9AC8C}"/>
              </a:ext>
            </a:extLst>
          </p:cNvPr>
          <p:cNvSpPr>
            <a:spLocks noGrp="1"/>
          </p:cNvSpPr>
          <p:nvPr>
            <p:ph type="body" sz="quarter" idx="39"/>
          </p:nvPr>
        </p:nvSpPr>
        <p:spPr/>
        <p:txBody>
          <a:bodyPr/>
          <a:lstStyle/>
          <a:p>
            <a:endParaRPr lang="da-DK" dirty="0"/>
          </a:p>
        </p:txBody>
      </p:sp>
      <p:sp>
        <p:nvSpPr>
          <p:cNvPr id="5" name="Pladsholder til tekst 4">
            <a:extLst>
              <a:ext uri="{FF2B5EF4-FFF2-40B4-BE49-F238E27FC236}">
                <a16:creationId xmlns:a16="http://schemas.microsoft.com/office/drawing/2014/main" id="{5FB2229C-E531-7D19-17F4-4845D3206EC8}"/>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11192903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FD3DC-7A07-8E9D-F905-7E118F2EE891}"/>
              </a:ext>
            </a:extLst>
          </p:cNvPr>
          <p:cNvSpPr>
            <a:spLocks noGrp="1"/>
          </p:cNvSpPr>
          <p:nvPr>
            <p:ph type="body" sz="quarter" idx="29"/>
          </p:nvPr>
        </p:nvSpPr>
        <p:spPr>
          <a:xfrm>
            <a:off x="714375" y="999956"/>
            <a:ext cx="10015568" cy="1796389"/>
          </a:xfrm>
        </p:spPr>
        <p:txBody>
          <a:bodyPr/>
          <a:lstStyle/>
          <a:p>
            <a:pPr>
              <a:spcAft>
                <a:spcPts val="600"/>
              </a:spcAft>
            </a:pPr>
            <a:r>
              <a:rPr lang="da-DK" sz="5000" noProof="0" dirty="0"/>
              <a:t>Opfølgning på klyngepakke om</a:t>
            </a:r>
          </a:p>
          <a:p>
            <a:pPr>
              <a:spcAft>
                <a:spcPts val="600"/>
              </a:spcAft>
            </a:pPr>
            <a:r>
              <a:rPr lang="da-DK" sz="5000" noProof="0" dirty="0"/>
              <a:t>Tema for klyngepakke</a:t>
            </a:r>
          </a:p>
        </p:txBody>
      </p:sp>
      <p:sp>
        <p:nvSpPr>
          <p:cNvPr id="3" name="Text Placeholder 2">
            <a:extLst>
              <a:ext uri="{FF2B5EF4-FFF2-40B4-BE49-F238E27FC236}">
                <a16:creationId xmlns:a16="http://schemas.microsoft.com/office/drawing/2014/main" id="{5DBDCE2C-9B8B-6868-6332-2D70C8269862}"/>
              </a:ext>
            </a:extLst>
          </p:cNvPr>
          <p:cNvSpPr>
            <a:spLocks noGrp="1"/>
          </p:cNvSpPr>
          <p:nvPr>
            <p:ph type="body" sz="quarter" idx="30"/>
          </p:nvPr>
        </p:nvSpPr>
        <p:spPr>
          <a:xfrm>
            <a:off x="719108" y="3135225"/>
            <a:ext cx="10015568" cy="492443"/>
          </a:xfrm>
        </p:spPr>
        <p:txBody>
          <a:bodyPr/>
          <a:lstStyle/>
          <a:p>
            <a:r>
              <a:rPr lang="da-DK" noProof="0" dirty="0"/>
              <a:t>Klyngens navn</a:t>
            </a:r>
          </a:p>
        </p:txBody>
      </p:sp>
      <p:sp>
        <p:nvSpPr>
          <p:cNvPr id="4" name="Text Placeholder 3">
            <a:extLst>
              <a:ext uri="{FF2B5EF4-FFF2-40B4-BE49-F238E27FC236}">
                <a16:creationId xmlns:a16="http://schemas.microsoft.com/office/drawing/2014/main" id="{FE2F558A-1544-5001-90DA-2D5BB91B8705}"/>
              </a:ext>
            </a:extLst>
          </p:cNvPr>
          <p:cNvSpPr>
            <a:spLocks noGrp="1"/>
          </p:cNvSpPr>
          <p:nvPr>
            <p:ph type="body" sz="quarter" idx="31"/>
          </p:nvPr>
        </p:nvSpPr>
        <p:spPr>
          <a:xfrm>
            <a:off x="719108" y="3627668"/>
            <a:ext cx="3468842" cy="542289"/>
          </a:xfrm>
        </p:spPr>
        <p:txBody>
          <a:bodyPr/>
          <a:lstStyle/>
          <a:p>
            <a:r>
              <a:rPr lang="da-DK" noProof="0" dirty="0"/>
              <a:t>Klyngemøde d. </a:t>
            </a:r>
            <a:r>
              <a:rPr lang="da-DK" noProof="0" dirty="0" err="1"/>
              <a:t>mm.dd.yyy</a:t>
            </a:r>
            <a:endParaRPr lang="da-DK" noProof="0" dirty="0"/>
          </a:p>
        </p:txBody>
      </p:sp>
      <p:sp>
        <p:nvSpPr>
          <p:cNvPr id="5" name="Text Placeholder 3">
            <a:extLst>
              <a:ext uri="{FF2B5EF4-FFF2-40B4-BE49-F238E27FC236}">
                <a16:creationId xmlns:a16="http://schemas.microsoft.com/office/drawing/2014/main" id="{6391C5FE-BC82-B19D-C25C-678850CCDA44}"/>
              </a:ext>
            </a:extLst>
          </p:cNvPr>
          <p:cNvSpPr txBox="1">
            <a:spLocks/>
          </p:cNvSpPr>
          <p:nvPr/>
        </p:nvSpPr>
        <p:spPr>
          <a:xfrm>
            <a:off x="741360" y="4303699"/>
            <a:ext cx="4471501" cy="542289"/>
          </a:xfrm>
          <a:prstGeom prst="rect">
            <a:avLst/>
          </a:prstGeom>
        </p:spPr>
        <p:txBody>
          <a:bodyPr vert="horz" wrap="square" lIns="91440" tIns="45720" rIns="91440" bIns="45720" rtlCol="0" anchor="t">
            <a:no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2000" b="0" i="0" u="none" strike="noStrike" cap="none" spc="0" baseline="0">
                <a:solidFill>
                  <a:srgbClr val="FFFFFF"/>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400" b="1" noProof="0" dirty="0"/>
              <a:t>Data der sammenlignes i opfølgningen er fra hhv.</a:t>
            </a:r>
          </a:p>
          <a:p>
            <a:pPr hangingPunct="1">
              <a:spcAft>
                <a:spcPts val="600"/>
              </a:spcAft>
            </a:pPr>
            <a:r>
              <a:rPr lang="da-DK" sz="1400" b="1" noProof="0" dirty="0"/>
              <a:t>Februar 2023 og Juni 2025 </a:t>
            </a:r>
          </a:p>
        </p:txBody>
      </p:sp>
    </p:spTree>
    <p:extLst>
      <p:ext uri="{BB962C8B-B14F-4D97-AF65-F5344CB8AC3E}">
        <p14:creationId xmlns:p14="http://schemas.microsoft.com/office/powerpoint/2010/main" val="9007229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E0DAB2-A42A-B020-3FFC-72A3131D683C}"/>
              </a:ext>
            </a:extLst>
          </p:cNvPr>
          <p:cNvPicPr>
            <a:picLocks noChangeAspect="1"/>
          </p:cNvPicPr>
          <p:nvPr/>
        </p:nvPicPr>
        <p:blipFill>
          <a:blip r:embed="rId2"/>
          <a:stretch>
            <a:fillRect/>
          </a:stretch>
        </p:blipFill>
        <p:spPr>
          <a:xfrm>
            <a:off x="691427" y="722141"/>
            <a:ext cx="10809145" cy="5413717"/>
          </a:xfrm>
          <a:prstGeom prst="rect">
            <a:avLst/>
          </a:prstGeom>
        </p:spPr>
      </p:pic>
      <p:sp>
        <p:nvSpPr>
          <p:cNvPr id="3" name="Text Placeholder 2">
            <a:extLst>
              <a:ext uri="{FF2B5EF4-FFF2-40B4-BE49-F238E27FC236}">
                <a16:creationId xmlns:a16="http://schemas.microsoft.com/office/drawing/2014/main" id="{CC6A7263-B9D0-17F2-0CD2-0998EB966CC3}"/>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27548461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90F961-52E8-65F6-B4F7-421925977F04}"/>
            </a:ext>
          </a:extLst>
        </p:cNvPr>
        <p:cNvGrpSpPr/>
        <p:nvPr/>
      </p:nvGrpSpPr>
      <p:grpSpPr>
        <a:xfrm>
          <a:off x="0" y="0"/>
          <a:ext cx="0" cy="0"/>
          <a:chOff x="0" y="0"/>
          <a:chExt cx="0" cy="0"/>
        </a:xfrm>
      </p:grpSpPr>
      <p:sp>
        <p:nvSpPr>
          <p:cNvPr id="171" name="Title 170">
            <a:extLst>
              <a:ext uri="{FF2B5EF4-FFF2-40B4-BE49-F238E27FC236}">
                <a16:creationId xmlns:a16="http://schemas.microsoft.com/office/drawing/2014/main" id="{7E3449E3-3670-3267-0465-71E3EB5E9AC9}"/>
              </a:ext>
            </a:extLst>
          </p:cNvPr>
          <p:cNvSpPr>
            <a:spLocks noGrp="1"/>
          </p:cNvSpPr>
          <p:nvPr>
            <p:ph type="title"/>
          </p:nvPr>
        </p:nvSpPr>
        <p:spPr>
          <a:xfrm>
            <a:off x="1952929" y="1964884"/>
            <a:ext cx="8275301" cy="1323439"/>
          </a:xfrm>
        </p:spPr>
        <p:txBody>
          <a:bodyPr/>
          <a:lstStyle/>
          <a:p>
            <a:r>
              <a:rPr lang="da-DK" sz="5000" noProof="0" dirty="0"/>
              <a:t>Bestil yderligere opfølgninger på KiAP.dk</a:t>
            </a:r>
          </a:p>
        </p:txBody>
      </p:sp>
      <p:pic>
        <p:nvPicPr>
          <p:cNvPr id="4" name="Graphic 3" descr="Bar graph with upward trend with solid fill">
            <a:extLst>
              <a:ext uri="{FF2B5EF4-FFF2-40B4-BE49-F238E27FC236}">
                <a16:creationId xmlns:a16="http://schemas.microsoft.com/office/drawing/2014/main" id="{28D113A3-71A3-1C40-5D21-4D55596A567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97543" y="3956840"/>
            <a:ext cx="1386072" cy="1386072"/>
          </a:xfrm>
          <a:prstGeom prst="rect">
            <a:avLst/>
          </a:prstGeom>
        </p:spPr>
      </p:pic>
      <p:sp>
        <p:nvSpPr>
          <p:cNvPr id="5" name="Text Placeholder 175">
            <a:extLst>
              <a:ext uri="{FF2B5EF4-FFF2-40B4-BE49-F238E27FC236}">
                <a16:creationId xmlns:a16="http://schemas.microsoft.com/office/drawing/2014/main" id="{0187086C-F3D3-C2AD-F10F-7F894744CFEE}"/>
              </a:ext>
            </a:extLst>
          </p:cNvPr>
          <p:cNvSpPr txBox="1">
            <a:spLocks/>
          </p:cNvSpPr>
          <p:nvPr/>
        </p:nvSpPr>
        <p:spPr>
          <a:xfrm>
            <a:off x="4610928" y="5342912"/>
            <a:ext cx="2959304" cy="369332"/>
          </a:xfrm>
          <a:prstGeom prst="rect">
            <a:avLst/>
          </a:prstGeom>
        </p:spPr>
        <p:txBody>
          <a:bodyPr vert="horz" wrap="square" lIns="91440" tIns="45720" rIns="91440" bIns="45720" rtlCol="0">
            <a:sp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DK" sz="1400" b="1"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sz="1800" noProof="0" dirty="0"/>
              <a:t>Følg udviklingen</a:t>
            </a:r>
          </a:p>
        </p:txBody>
      </p:sp>
    </p:spTree>
    <p:extLst>
      <p:ext uri="{BB962C8B-B14F-4D97-AF65-F5344CB8AC3E}">
        <p14:creationId xmlns:p14="http://schemas.microsoft.com/office/powerpoint/2010/main" val="20349092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5E8521-1030-092F-82F9-5365CD503363}"/>
              </a:ext>
            </a:extLst>
          </p:cNvPr>
          <p:cNvSpPr>
            <a:spLocks noGrp="1"/>
          </p:cNvSpPr>
          <p:nvPr>
            <p:ph type="title"/>
          </p:nvPr>
        </p:nvSpPr>
        <p:spPr>
          <a:xfrm>
            <a:off x="720208" y="1235566"/>
            <a:ext cx="10740748" cy="584775"/>
          </a:xfrm>
        </p:spPr>
        <p:txBody>
          <a:bodyPr/>
          <a:lstStyle/>
          <a:p>
            <a:endParaRPr lang="da-DK"/>
          </a:p>
        </p:txBody>
      </p:sp>
      <p:sp>
        <p:nvSpPr>
          <p:cNvPr id="10" name="Text Placeholder 9">
            <a:extLst>
              <a:ext uri="{FF2B5EF4-FFF2-40B4-BE49-F238E27FC236}">
                <a16:creationId xmlns:a16="http://schemas.microsoft.com/office/drawing/2014/main" id="{756F3336-F67F-133E-CC96-35FF2D115F37}"/>
              </a:ext>
            </a:extLst>
          </p:cNvPr>
          <p:cNvSpPr>
            <a:spLocks noGrp="1"/>
          </p:cNvSpPr>
          <p:nvPr>
            <p:ph type="body" sz="quarter" idx="4294967295"/>
          </p:nvPr>
        </p:nvSpPr>
        <p:spPr>
          <a:xfrm>
            <a:off x="721001" y="1882141"/>
            <a:ext cx="10740748" cy="513644"/>
          </a:xfrm>
        </p:spPr>
        <p:txBody>
          <a:bodyPr>
            <a:normAutofit fontScale="92500" lnSpcReduction="20000"/>
          </a:bodyPr>
          <a:lstStyle/>
          <a:p>
            <a:endParaRPr lang="da-DK"/>
          </a:p>
        </p:txBody>
      </p:sp>
      <p:sp>
        <p:nvSpPr>
          <p:cNvPr id="13" name="Text Placeholder 12">
            <a:extLst>
              <a:ext uri="{FF2B5EF4-FFF2-40B4-BE49-F238E27FC236}">
                <a16:creationId xmlns:a16="http://schemas.microsoft.com/office/drawing/2014/main" id="{E7479999-B4F1-18CA-968E-35492AF899A6}"/>
              </a:ext>
            </a:extLst>
          </p:cNvPr>
          <p:cNvSpPr>
            <a:spLocks noGrp="1"/>
          </p:cNvSpPr>
          <p:nvPr>
            <p:ph type="body" sz="quarter" idx="38"/>
          </p:nvPr>
        </p:nvSpPr>
        <p:spPr>
          <a:xfrm>
            <a:off x="1747711" y="3971248"/>
            <a:ext cx="3417779" cy="1945567"/>
          </a:xfrm>
        </p:spPr>
        <p:txBody>
          <a:bodyPr/>
          <a:lstStyle/>
          <a:p>
            <a:pPr algn="ctr"/>
            <a:r>
              <a:rPr lang="en-GB" dirty="0"/>
              <a:t>Lorem ipsum </a:t>
            </a:r>
            <a:r>
              <a:rPr lang="en-GB" dirty="0" err="1"/>
              <a:t>dolor</a:t>
            </a:r>
            <a:r>
              <a:rPr lang="en-GB" dirty="0"/>
              <a:t> sit </a:t>
            </a:r>
            <a:r>
              <a:rPr lang="en-GB" dirty="0" err="1"/>
              <a:t>amet</a:t>
            </a:r>
            <a:r>
              <a:rPr lang="en-GB" dirty="0"/>
              <a:t> </a:t>
            </a:r>
            <a:r>
              <a:rPr lang="en-GB" dirty="0" err="1"/>
              <a:t>conset</a:t>
            </a:r>
            <a:r>
              <a:rPr lang="en-GB" dirty="0"/>
              <a:t> </a:t>
            </a:r>
            <a:r>
              <a:rPr lang="en-GB" dirty="0" err="1"/>
              <a:t>adicicing</a:t>
            </a:r>
            <a:r>
              <a:rPr lang="en-GB" dirty="0"/>
              <a:t> </a:t>
            </a:r>
            <a:r>
              <a:rPr lang="en-GB" dirty="0" err="1"/>
              <a:t>elif</a:t>
            </a:r>
            <a:r>
              <a:rPr lang="en-GB" dirty="0"/>
              <a:t> </a:t>
            </a:r>
            <a:r>
              <a:rPr lang="en-GB" dirty="0" err="1"/>
              <a:t>tempor</a:t>
            </a:r>
            <a:endParaRPr lang="da-DK" dirty="0"/>
          </a:p>
          <a:p>
            <a:pPr algn="ctr"/>
            <a:endParaRPr lang="da-DK" dirty="0"/>
          </a:p>
        </p:txBody>
      </p:sp>
      <p:sp>
        <p:nvSpPr>
          <p:cNvPr id="14" name="Text Placeholder 13">
            <a:extLst>
              <a:ext uri="{FF2B5EF4-FFF2-40B4-BE49-F238E27FC236}">
                <a16:creationId xmlns:a16="http://schemas.microsoft.com/office/drawing/2014/main" id="{7B056DDE-F449-2DF3-651A-9D910A06B26E}"/>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a:p>
        </p:txBody>
      </p:sp>
      <p:pic>
        <p:nvPicPr>
          <p:cNvPr id="11" name="Graphic 10" descr="Hospital with solid fill">
            <a:extLst>
              <a:ext uri="{FF2B5EF4-FFF2-40B4-BE49-F238E27FC236}">
                <a16:creationId xmlns:a16="http://schemas.microsoft.com/office/drawing/2014/main" id="{89594B9C-D407-F20E-821C-A745DB186DB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12683" y="2847723"/>
            <a:ext cx="1087836" cy="1087836"/>
          </a:xfrm>
          <a:prstGeom prst="rect">
            <a:avLst/>
          </a:prstGeom>
        </p:spPr>
      </p:pic>
      <p:pic>
        <p:nvPicPr>
          <p:cNvPr id="12" name="Graphic 11" descr="Hospital with solid fill">
            <a:extLst>
              <a:ext uri="{FF2B5EF4-FFF2-40B4-BE49-F238E27FC236}">
                <a16:creationId xmlns:a16="http://schemas.microsoft.com/office/drawing/2014/main" id="{64725108-808F-D1C1-13E6-137F01C19F6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057465" y="2847723"/>
            <a:ext cx="1087836" cy="1087836"/>
          </a:xfrm>
          <a:prstGeom prst="rect">
            <a:avLst/>
          </a:prstGeom>
        </p:spPr>
      </p:pic>
      <p:sp>
        <p:nvSpPr>
          <p:cNvPr id="15" name="Text Placeholder 12">
            <a:extLst>
              <a:ext uri="{FF2B5EF4-FFF2-40B4-BE49-F238E27FC236}">
                <a16:creationId xmlns:a16="http://schemas.microsoft.com/office/drawing/2014/main" id="{029DF7F2-5495-F6AF-6EF1-9367D88F492B}"/>
              </a:ext>
            </a:extLst>
          </p:cNvPr>
          <p:cNvSpPr txBox="1">
            <a:spLocks/>
          </p:cNvSpPr>
          <p:nvPr/>
        </p:nvSpPr>
        <p:spPr>
          <a:xfrm>
            <a:off x="7026512" y="3956341"/>
            <a:ext cx="3417779"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a:t>Lorem ipsum dolor sit amet conset adicicing elif tempor</a:t>
            </a:r>
          </a:p>
          <a:p>
            <a:pPr algn="ctr" hangingPunct="1"/>
            <a:endParaRPr lang="da-DK" dirty="0"/>
          </a:p>
        </p:txBody>
      </p:sp>
    </p:spTree>
    <p:extLst>
      <p:ext uri="{BB962C8B-B14F-4D97-AF65-F5344CB8AC3E}">
        <p14:creationId xmlns:p14="http://schemas.microsoft.com/office/powerpoint/2010/main" val="40779955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3CA5567-FB4C-96C3-6467-5884E2D290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F2BE3A6-75E5-37DD-CD65-4B10EC546666}"/>
              </a:ext>
            </a:extLst>
          </p:cNvPr>
          <p:cNvSpPr>
            <a:spLocks noGrp="1"/>
          </p:cNvSpPr>
          <p:nvPr>
            <p:ph type="title"/>
          </p:nvPr>
        </p:nvSpPr>
        <p:spPr>
          <a:xfrm>
            <a:off x="720208" y="1235566"/>
            <a:ext cx="10740748" cy="584775"/>
          </a:xfrm>
        </p:spPr>
        <p:txBody>
          <a:bodyPr/>
          <a:lstStyle/>
          <a:p>
            <a:endParaRPr lang="da-DK"/>
          </a:p>
        </p:txBody>
      </p:sp>
      <p:sp>
        <p:nvSpPr>
          <p:cNvPr id="2" name="Text Placeholder 1">
            <a:extLst>
              <a:ext uri="{FF2B5EF4-FFF2-40B4-BE49-F238E27FC236}">
                <a16:creationId xmlns:a16="http://schemas.microsoft.com/office/drawing/2014/main" id="{285216A6-7F80-C169-6C9F-54E5646EE532}"/>
              </a:ext>
            </a:extLst>
          </p:cNvPr>
          <p:cNvSpPr>
            <a:spLocks noGrp="1"/>
          </p:cNvSpPr>
          <p:nvPr>
            <p:ph type="body" sz="quarter" idx="4294967295"/>
          </p:nvPr>
        </p:nvSpPr>
        <p:spPr>
          <a:xfrm>
            <a:off x="721001" y="1882141"/>
            <a:ext cx="10740748" cy="513644"/>
          </a:xfrm>
        </p:spPr>
        <p:txBody>
          <a:bodyPr>
            <a:normAutofit fontScale="92500" lnSpcReduction="20000"/>
          </a:bodyPr>
          <a:lstStyle/>
          <a:p>
            <a:endParaRPr lang="da-DK" noProof="0" dirty="0"/>
          </a:p>
        </p:txBody>
      </p:sp>
      <p:sp>
        <p:nvSpPr>
          <p:cNvPr id="10" name="Text Placeholder 9">
            <a:extLst>
              <a:ext uri="{FF2B5EF4-FFF2-40B4-BE49-F238E27FC236}">
                <a16:creationId xmlns:a16="http://schemas.microsoft.com/office/drawing/2014/main" id="{2E7B1464-7BAC-78FC-2293-CB16F41418DB}"/>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a:p>
        </p:txBody>
      </p:sp>
      <p:pic>
        <p:nvPicPr>
          <p:cNvPr id="16" name="Graphic 15" descr="Hospital with solid fill">
            <a:extLst>
              <a:ext uri="{FF2B5EF4-FFF2-40B4-BE49-F238E27FC236}">
                <a16:creationId xmlns:a16="http://schemas.microsoft.com/office/drawing/2014/main" id="{295704C6-4CCA-9CDB-7CAB-12778FFB7E3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09663" y="2789005"/>
            <a:ext cx="1087836" cy="1087836"/>
          </a:xfrm>
          <a:prstGeom prst="rect">
            <a:avLst/>
          </a:prstGeom>
        </p:spPr>
      </p:pic>
      <p:pic>
        <p:nvPicPr>
          <p:cNvPr id="17" name="Graphic 16" descr="Hospital with solid fill">
            <a:extLst>
              <a:ext uri="{FF2B5EF4-FFF2-40B4-BE49-F238E27FC236}">
                <a16:creationId xmlns:a16="http://schemas.microsoft.com/office/drawing/2014/main" id="{453BBD55-0A5B-9057-DE0D-54A794CF6B8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3351" y="2789005"/>
            <a:ext cx="1087836" cy="1087836"/>
          </a:xfrm>
          <a:prstGeom prst="rect">
            <a:avLst/>
          </a:prstGeom>
        </p:spPr>
      </p:pic>
      <p:pic>
        <p:nvPicPr>
          <p:cNvPr id="18" name="Graphic 17" descr="Hospital with solid fill">
            <a:extLst>
              <a:ext uri="{FF2B5EF4-FFF2-40B4-BE49-F238E27FC236}">
                <a16:creationId xmlns:a16="http://schemas.microsoft.com/office/drawing/2014/main" id="{68A0AE57-DA5E-BBB1-6BAB-5ECDBE7919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77039" y="2789005"/>
            <a:ext cx="1087836" cy="1087836"/>
          </a:xfrm>
          <a:prstGeom prst="rect">
            <a:avLst/>
          </a:prstGeom>
        </p:spPr>
      </p:pic>
      <p:sp>
        <p:nvSpPr>
          <p:cNvPr id="11" name="Text Placeholder 12">
            <a:extLst>
              <a:ext uri="{FF2B5EF4-FFF2-40B4-BE49-F238E27FC236}">
                <a16:creationId xmlns:a16="http://schemas.microsoft.com/office/drawing/2014/main" id="{2608DFA0-285C-12BF-DB4B-A3FB8B51E1D3}"/>
              </a:ext>
            </a:extLst>
          </p:cNvPr>
          <p:cNvSpPr>
            <a:spLocks noGrp="1"/>
          </p:cNvSpPr>
          <p:nvPr>
            <p:ph type="body" sz="quarter" idx="38"/>
          </p:nvPr>
        </p:nvSpPr>
        <p:spPr>
          <a:xfrm>
            <a:off x="918270" y="3876841"/>
            <a:ext cx="2470621" cy="1945567"/>
          </a:xfrm>
        </p:spPr>
        <p:txBody>
          <a:bodyPr/>
          <a:lstStyle/>
          <a:p>
            <a:pPr algn="ctr"/>
            <a:r>
              <a:rPr lang="en-GB" dirty="0"/>
              <a:t>Lorem ipsum </a:t>
            </a:r>
            <a:r>
              <a:rPr lang="en-GB" dirty="0" err="1"/>
              <a:t>dolor</a:t>
            </a:r>
            <a:r>
              <a:rPr lang="en-GB" dirty="0"/>
              <a:t> sit </a:t>
            </a:r>
            <a:r>
              <a:rPr lang="en-GB" dirty="0" err="1"/>
              <a:t>amet</a:t>
            </a:r>
            <a:r>
              <a:rPr lang="en-GB" dirty="0"/>
              <a:t> </a:t>
            </a:r>
            <a:r>
              <a:rPr lang="en-GB" dirty="0" err="1"/>
              <a:t>conset</a:t>
            </a:r>
            <a:r>
              <a:rPr lang="en-GB" dirty="0"/>
              <a:t> </a:t>
            </a:r>
            <a:r>
              <a:rPr lang="en-GB" dirty="0" err="1"/>
              <a:t>adicicing</a:t>
            </a:r>
            <a:r>
              <a:rPr lang="en-GB" dirty="0"/>
              <a:t> </a:t>
            </a:r>
            <a:r>
              <a:rPr lang="en-GB" dirty="0" err="1"/>
              <a:t>elif</a:t>
            </a:r>
            <a:r>
              <a:rPr lang="en-GB" dirty="0"/>
              <a:t> </a:t>
            </a:r>
            <a:r>
              <a:rPr lang="en-GB" dirty="0" err="1"/>
              <a:t>tempor</a:t>
            </a:r>
            <a:endParaRPr lang="da-DK" dirty="0"/>
          </a:p>
          <a:p>
            <a:pPr algn="ctr"/>
            <a:endParaRPr lang="da-DK" dirty="0"/>
          </a:p>
        </p:txBody>
      </p:sp>
      <p:sp>
        <p:nvSpPr>
          <p:cNvPr id="12" name="Text Placeholder 12">
            <a:extLst>
              <a:ext uri="{FF2B5EF4-FFF2-40B4-BE49-F238E27FC236}">
                <a16:creationId xmlns:a16="http://schemas.microsoft.com/office/drawing/2014/main" id="{7668B5AF-8311-4273-5E4C-ACBE2737A443}"/>
              </a:ext>
            </a:extLst>
          </p:cNvPr>
          <p:cNvSpPr txBox="1">
            <a:spLocks/>
          </p:cNvSpPr>
          <p:nvPr/>
        </p:nvSpPr>
        <p:spPr>
          <a:xfrm>
            <a:off x="4849265" y="3876840"/>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a:t>Lorem ipsum dolor sit amet conset adicicing elif tempor</a:t>
            </a:r>
          </a:p>
          <a:p>
            <a:pPr algn="ctr" hangingPunct="1"/>
            <a:endParaRPr lang="da-DK" dirty="0"/>
          </a:p>
        </p:txBody>
      </p:sp>
      <p:sp>
        <p:nvSpPr>
          <p:cNvPr id="19" name="Text Placeholder 12">
            <a:extLst>
              <a:ext uri="{FF2B5EF4-FFF2-40B4-BE49-F238E27FC236}">
                <a16:creationId xmlns:a16="http://schemas.microsoft.com/office/drawing/2014/main" id="{B7D5E6D0-93A1-610F-3E56-2151339962ED}"/>
              </a:ext>
            </a:extLst>
          </p:cNvPr>
          <p:cNvSpPr txBox="1">
            <a:spLocks/>
          </p:cNvSpPr>
          <p:nvPr/>
        </p:nvSpPr>
        <p:spPr>
          <a:xfrm>
            <a:off x="8780260" y="3876840"/>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a:t>Lorem ipsum dolor sit amet conset adicicing elif tempor</a:t>
            </a:r>
          </a:p>
          <a:p>
            <a:pPr algn="ctr" hangingPunct="1"/>
            <a:endParaRPr lang="da-DK" dirty="0"/>
          </a:p>
        </p:txBody>
      </p:sp>
    </p:spTree>
    <p:extLst>
      <p:ext uri="{BB962C8B-B14F-4D97-AF65-F5344CB8AC3E}">
        <p14:creationId xmlns:p14="http://schemas.microsoft.com/office/powerpoint/2010/main" val="15084824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Line">
            <a:extLst>
              <a:ext uri="{FF2B5EF4-FFF2-40B4-BE49-F238E27FC236}">
                <a16:creationId xmlns:a16="http://schemas.microsoft.com/office/drawing/2014/main" id="{AE0798F3-049C-D33F-C8B4-F4380E4F427F}"/>
              </a:ext>
            </a:extLst>
          </p:cNvPr>
          <p:cNvSpPr/>
          <p:nvPr/>
        </p:nvSpPr>
        <p:spPr>
          <a:xfrm>
            <a:off x="725608" y="3918076"/>
            <a:ext cx="10754519" cy="0"/>
          </a:xfrm>
          <a:prstGeom prst="line">
            <a:avLst/>
          </a:prstGeom>
          <a:ln w="38100">
            <a:solidFill>
              <a:schemeClr val="accent2"/>
            </a:solidFill>
            <a:miter lim="400000"/>
            <a:tailEnd type="triangle"/>
          </a:ln>
        </p:spPr>
        <p:txBody>
          <a:bodyPr lIns="25400" tIns="25400" rIns="25400" bIns="25400" anchor="ctr"/>
          <a:lstStyle/>
          <a:p>
            <a:pPr>
              <a:lnSpc>
                <a:spcPct val="110000"/>
              </a:lnSpc>
              <a:defRPr sz="2000" spc="0">
                <a:solidFill>
                  <a:srgbClr val="FFFFFF"/>
                </a:solidFill>
              </a:defRPr>
            </a:pPr>
            <a:endParaRPr lang="da-DK" sz="1000" noProof="0" dirty="0"/>
          </a:p>
        </p:txBody>
      </p:sp>
      <p:sp>
        <p:nvSpPr>
          <p:cNvPr id="44" name="Circle">
            <a:extLst>
              <a:ext uri="{FF2B5EF4-FFF2-40B4-BE49-F238E27FC236}">
                <a16:creationId xmlns:a16="http://schemas.microsoft.com/office/drawing/2014/main" id="{1C1BF193-0A69-872E-1281-5D03FF551881}"/>
              </a:ext>
            </a:extLst>
          </p:cNvPr>
          <p:cNvSpPr txBox="1">
            <a:spLocks/>
          </p:cNvSpPr>
          <p:nvPr/>
        </p:nvSpPr>
        <p:spPr>
          <a:xfrm>
            <a:off x="9126789"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46" name="Text Placeholder 14">
            <a:extLst>
              <a:ext uri="{FF2B5EF4-FFF2-40B4-BE49-F238E27FC236}">
                <a16:creationId xmlns:a16="http://schemas.microsoft.com/office/drawing/2014/main" id="{13EE9C0D-4C9E-137F-5B34-0573006493CC}"/>
              </a:ext>
            </a:extLst>
          </p:cNvPr>
          <p:cNvSpPr txBox="1">
            <a:spLocks/>
          </p:cNvSpPr>
          <p:nvPr/>
        </p:nvSpPr>
        <p:spPr>
          <a:xfrm>
            <a:off x="713582"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dirty="0"/>
              <a:t>2025</a:t>
            </a:r>
          </a:p>
        </p:txBody>
      </p:sp>
      <p:sp>
        <p:nvSpPr>
          <p:cNvPr id="62" name="Title 61">
            <a:extLst>
              <a:ext uri="{FF2B5EF4-FFF2-40B4-BE49-F238E27FC236}">
                <a16:creationId xmlns:a16="http://schemas.microsoft.com/office/drawing/2014/main" id="{C02CAB7F-2684-1C36-910F-F3399ACA3A1D}"/>
              </a:ext>
            </a:extLst>
          </p:cNvPr>
          <p:cNvSpPr>
            <a:spLocks noGrp="1"/>
          </p:cNvSpPr>
          <p:nvPr>
            <p:ph type="title"/>
          </p:nvPr>
        </p:nvSpPr>
        <p:spPr>
          <a:xfrm>
            <a:off x="720208" y="764666"/>
            <a:ext cx="10740748" cy="904863"/>
          </a:xfrm>
        </p:spPr>
        <p:txBody>
          <a:bodyPr/>
          <a:lstStyle/>
          <a:p>
            <a:r>
              <a:rPr lang="da-DK" noProof="0" dirty="0"/>
              <a:t>Tidslinje</a:t>
            </a:r>
          </a:p>
        </p:txBody>
      </p:sp>
      <p:pic>
        <p:nvPicPr>
          <p:cNvPr id="2" name="Graphic 1" descr="Hospital with solid fill">
            <a:extLst>
              <a:ext uri="{FF2B5EF4-FFF2-40B4-BE49-F238E27FC236}">
                <a16:creationId xmlns:a16="http://schemas.microsoft.com/office/drawing/2014/main" id="{66C6D651-FFC6-C645-9FBF-2BF2933F57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3582" y="1967563"/>
            <a:ext cx="1087836" cy="1087836"/>
          </a:xfrm>
          <a:prstGeom prst="rect">
            <a:avLst/>
          </a:prstGeom>
        </p:spPr>
      </p:pic>
      <p:sp>
        <p:nvSpPr>
          <p:cNvPr id="8" name="Text Placeholder 14">
            <a:extLst>
              <a:ext uri="{FF2B5EF4-FFF2-40B4-BE49-F238E27FC236}">
                <a16:creationId xmlns:a16="http://schemas.microsoft.com/office/drawing/2014/main" id="{EC7C4D87-6262-CD0E-56D5-2EAAF9D0D454}"/>
              </a:ext>
            </a:extLst>
          </p:cNvPr>
          <p:cNvSpPr txBox="1">
            <a:spLocks/>
          </p:cNvSpPr>
          <p:nvPr/>
        </p:nvSpPr>
        <p:spPr>
          <a:xfrm>
            <a:off x="3505730"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dirty="0" err="1"/>
              <a:t>Lorem</a:t>
            </a:r>
            <a:r>
              <a:rPr lang="da-DK" sz="1800" noProof="0" dirty="0"/>
              <a:t> </a:t>
            </a:r>
            <a:r>
              <a:rPr lang="da-DK" sz="1800" noProof="0" dirty="0" err="1"/>
              <a:t>ipsum</a:t>
            </a:r>
            <a:r>
              <a:rPr lang="da-DK" sz="1800" noProof="0" dirty="0"/>
              <a:t> </a:t>
            </a:r>
            <a:r>
              <a:rPr lang="da-DK" sz="1800" noProof="0" dirty="0" err="1"/>
              <a:t>dolor</a:t>
            </a:r>
            <a:r>
              <a:rPr lang="da-DK" sz="1800" noProof="0" dirty="0"/>
              <a:t> sit </a:t>
            </a:r>
            <a:r>
              <a:rPr lang="da-DK" sz="1800" noProof="0" dirty="0" err="1"/>
              <a:t>amet</a:t>
            </a:r>
            <a:r>
              <a:rPr lang="da-DK" sz="1800" noProof="0" dirty="0"/>
              <a:t>, </a:t>
            </a:r>
            <a:r>
              <a:rPr lang="da-DK" sz="1800" noProof="0" dirty="0" err="1"/>
              <a:t>consectetur</a:t>
            </a:r>
            <a:r>
              <a:rPr lang="da-DK" sz="1800" noProof="0" dirty="0"/>
              <a:t>.</a:t>
            </a:r>
          </a:p>
        </p:txBody>
      </p:sp>
      <p:sp>
        <p:nvSpPr>
          <p:cNvPr id="9" name="Text Placeholder 14">
            <a:extLst>
              <a:ext uri="{FF2B5EF4-FFF2-40B4-BE49-F238E27FC236}">
                <a16:creationId xmlns:a16="http://schemas.microsoft.com/office/drawing/2014/main" id="{331994C5-E420-CAC8-0DDE-523F0999437D}"/>
              </a:ext>
            </a:extLst>
          </p:cNvPr>
          <p:cNvSpPr txBox="1">
            <a:spLocks/>
          </p:cNvSpPr>
          <p:nvPr/>
        </p:nvSpPr>
        <p:spPr>
          <a:xfrm>
            <a:off x="725157"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dirty="0" err="1"/>
              <a:t>Lorem</a:t>
            </a:r>
            <a:r>
              <a:rPr lang="da-DK" sz="1800" noProof="0" dirty="0"/>
              <a:t> </a:t>
            </a:r>
            <a:r>
              <a:rPr lang="da-DK" sz="1800" noProof="0" dirty="0" err="1"/>
              <a:t>ipsum</a:t>
            </a:r>
            <a:r>
              <a:rPr lang="da-DK" sz="1800" noProof="0" dirty="0"/>
              <a:t> </a:t>
            </a:r>
            <a:r>
              <a:rPr lang="da-DK" sz="1800" noProof="0" dirty="0" err="1"/>
              <a:t>dolor</a:t>
            </a:r>
            <a:r>
              <a:rPr lang="da-DK" sz="1800" noProof="0" dirty="0"/>
              <a:t> sit </a:t>
            </a:r>
            <a:r>
              <a:rPr lang="da-DK" sz="1800" noProof="0" dirty="0" err="1"/>
              <a:t>amet</a:t>
            </a:r>
            <a:r>
              <a:rPr lang="da-DK" sz="1800" noProof="0" dirty="0"/>
              <a:t>, </a:t>
            </a:r>
            <a:r>
              <a:rPr lang="da-DK" sz="1800" noProof="0" dirty="0" err="1"/>
              <a:t>consectetur</a:t>
            </a:r>
            <a:r>
              <a:rPr lang="da-DK" sz="1800" noProof="0" dirty="0"/>
              <a:t>.</a:t>
            </a:r>
          </a:p>
        </p:txBody>
      </p:sp>
      <p:sp>
        <p:nvSpPr>
          <p:cNvPr id="10" name="Text Placeholder 14">
            <a:extLst>
              <a:ext uri="{FF2B5EF4-FFF2-40B4-BE49-F238E27FC236}">
                <a16:creationId xmlns:a16="http://schemas.microsoft.com/office/drawing/2014/main" id="{B93EB217-3D7A-2362-C4F3-10364EF7CB43}"/>
              </a:ext>
            </a:extLst>
          </p:cNvPr>
          <p:cNvSpPr txBox="1">
            <a:spLocks/>
          </p:cNvSpPr>
          <p:nvPr/>
        </p:nvSpPr>
        <p:spPr>
          <a:xfrm>
            <a:off x="6286303"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dirty="0" err="1"/>
              <a:t>Lorem</a:t>
            </a:r>
            <a:r>
              <a:rPr lang="da-DK" sz="1800" noProof="0" dirty="0"/>
              <a:t> </a:t>
            </a:r>
            <a:r>
              <a:rPr lang="da-DK" sz="1800" noProof="0" dirty="0" err="1"/>
              <a:t>ipsum</a:t>
            </a:r>
            <a:r>
              <a:rPr lang="da-DK" sz="1800" noProof="0" dirty="0"/>
              <a:t> </a:t>
            </a:r>
            <a:r>
              <a:rPr lang="da-DK" sz="1800" noProof="0" dirty="0" err="1"/>
              <a:t>dolor</a:t>
            </a:r>
            <a:r>
              <a:rPr lang="da-DK" sz="1800" noProof="0" dirty="0"/>
              <a:t> sit </a:t>
            </a:r>
            <a:r>
              <a:rPr lang="da-DK" sz="1800" noProof="0" dirty="0" err="1"/>
              <a:t>amet</a:t>
            </a:r>
            <a:r>
              <a:rPr lang="da-DK" sz="1800" noProof="0" dirty="0"/>
              <a:t>, </a:t>
            </a:r>
            <a:r>
              <a:rPr lang="da-DK" sz="1800" noProof="0" dirty="0" err="1"/>
              <a:t>consectetur</a:t>
            </a:r>
            <a:r>
              <a:rPr lang="da-DK" sz="1800" noProof="0" dirty="0"/>
              <a:t>.</a:t>
            </a:r>
          </a:p>
        </p:txBody>
      </p:sp>
      <p:sp>
        <p:nvSpPr>
          <p:cNvPr id="11" name="Text Placeholder 14">
            <a:extLst>
              <a:ext uri="{FF2B5EF4-FFF2-40B4-BE49-F238E27FC236}">
                <a16:creationId xmlns:a16="http://schemas.microsoft.com/office/drawing/2014/main" id="{26581DD2-EBFB-C40D-1FB7-82A689E6B52A}"/>
              </a:ext>
            </a:extLst>
          </p:cNvPr>
          <p:cNvSpPr txBox="1">
            <a:spLocks/>
          </p:cNvSpPr>
          <p:nvPr/>
        </p:nvSpPr>
        <p:spPr>
          <a:xfrm>
            <a:off x="9066876"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dirty="0" err="1"/>
              <a:t>Lorem</a:t>
            </a:r>
            <a:r>
              <a:rPr lang="da-DK" sz="1800" noProof="0" dirty="0"/>
              <a:t> </a:t>
            </a:r>
            <a:r>
              <a:rPr lang="da-DK" sz="1800" noProof="0" dirty="0" err="1"/>
              <a:t>ipsum</a:t>
            </a:r>
            <a:r>
              <a:rPr lang="da-DK" sz="1800" noProof="0" dirty="0"/>
              <a:t> </a:t>
            </a:r>
            <a:r>
              <a:rPr lang="da-DK" sz="1800" noProof="0" dirty="0" err="1"/>
              <a:t>dolor</a:t>
            </a:r>
            <a:r>
              <a:rPr lang="da-DK" sz="1800" noProof="0" dirty="0"/>
              <a:t> sit </a:t>
            </a:r>
            <a:r>
              <a:rPr lang="da-DK" sz="1800" noProof="0" dirty="0" err="1"/>
              <a:t>amet</a:t>
            </a:r>
            <a:r>
              <a:rPr lang="da-DK" sz="1800" noProof="0" dirty="0"/>
              <a:t>, </a:t>
            </a:r>
            <a:r>
              <a:rPr lang="da-DK" sz="1800" noProof="0" dirty="0" err="1"/>
              <a:t>consectetur</a:t>
            </a:r>
            <a:r>
              <a:rPr lang="da-DK" sz="1800" noProof="0" dirty="0"/>
              <a:t>.</a:t>
            </a:r>
          </a:p>
        </p:txBody>
      </p:sp>
      <p:sp>
        <p:nvSpPr>
          <p:cNvPr id="12" name="Circle">
            <a:extLst>
              <a:ext uri="{FF2B5EF4-FFF2-40B4-BE49-F238E27FC236}">
                <a16:creationId xmlns:a16="http://schemas.microsoft.com/office/drawing/2014/main" id="{21F773ED-9EDD-BF76-B9F1-614A0AA1BDB5}"/>
              </a:ext>
            </a:extLst>
          </p:cNvPr>
          <p:cNvSpPr txBox="1">
            <a:spLocks/>
          </p:cNvSpPr>
          <p:nvPr/>
        </p:nvSpPr>
        <p:spPr>
          <a:xfrm>
            <a:off x="6314763"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13" name="Circle">
            <a:extLst>
              <a:ext uri="{FF2B5EF4-FFF2-40B4-BE49-F238E27FC236}">
                <a16:creationId xmlns:a16="http://schemas.microsoft.com/office/drawing/2014/main" id="{C9E1D58F-A66A-DB48-24E2-CA70FE86C036}"/>
              </a:ext>
            </a:extLst>
          </p:cNvPr>
          <p:cNvSpPr txBox="1">
            <a:spLocks/>
          </p:cNvSpPr>
          <p:nvPr/>
        </p:nvSpPr>
        <p:spPr>
          <a:xfrm>
            <a:off x="3571563"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14" name="Circle">
            <a:extLst>
              <a:ext uri="{FF2B5EF4-FFF2-40B4-BE49-F238E27FC236}">
                <a16:creationId xmlns:a16="http://schemas.microsoft.com/office/drawing/2014/main" id="{731B22FC-9E61-ED48-8E4B-5AAA276F570C}"/>
              </a:ext>
            </a:extLst>
          </p:cNvPr>
          <p:cNvSpPr txBox="1">
            <a:spLocks/>
          </p:cNvSpPr>
          <p:nvPr/>
        </p:nvSpPr>
        <p:spPr>
          <a:xfrm>
            <a:off x="720207"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15" name="Text Placeholder 14">
            <a:extLst>
              <a:ext uri="{FF2B5EF4-FFF2-40B4-BE49-F238E27FC236}">
                <a16:creationId xmlns:a16="http://schemas.microsoft.com/office/drawing/2014/main" id="{57BF3385-E923-86DB-F5C2-870AF17E33AC}"/>
              </a:ext>
            </a:extLst>
          </p:cNvPr>
          <p:cNvSpPr txBox="1">
            <a:spLocks/>
          </p:cNvSpPr>
          <p:nvPr/>
        </p:nvSpPr>
        <p:spPr>
          <a:xfrm>
            <a:off x="3459000"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dirty="0"/>
              <a:t>2026</a:t>
            </a:r>
          </a:p>
        </p:txBody>
      </p:sp>
      <p:sp>
        <p:nvSpPr>
          <p:cNvPr id="16" name="Text Placeholder 14">
            <a:extLst>
              <a:ext uri="{FF2B5EF4-FFF2-40B4-BE49-F238E27FC236}">
                <a16:creationId xmlns:a16="http://schemas.microsoft.com/office/drawing/2014/main" id="{249B948A-3278-1023-747A-9F580F3528D4}"/>
              </a:ext>
            </a:extLst>
          </p:cNvPr>
          <p:cNvSpPr txBox="1">
            <a:spLocks/>
          </p:cNvSpPr>
          <p:nvPr/>
        </p:nvSpPr>
        <p:spPr>
          <a:xfrm>
            <a:off x="6214392"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dirty="0"/>
              <a:t>2027</a:t>
            </a:r>
          </a:p>
        </p:txBody>
      </p:sp>
      <p:sp>
        <p:nvSpPr>
          <p:cNvPr id="17" name="Text Placeholder 14">
            <a:extLst>
              <a:ext uri="{FF2B5EF4-FFF2-40B4-BE49-F238E27FC236}">
                <a16:creationId xmlns:a16="http://schemas.microsoft.com/office/drawing/2014/main" id="{C2238E45-21F3-DB19-A4DD-2197BB7D2746}"/>
              </a:ext>
            </a:extLst>
          </p:cNvPr>
          <p:cNvSpPr txBox="1">
            <a:spLocks/>
          </p:cNvSpPr>
          <p:nvPr/>
        </p:nvSpPr>
        <p:spPr>
          <a:xfrm>
            <a:off x="8981976"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dirty="0"/>
              <a:t>2028</a:t>
            </a:r>
          </a:p>
        </p:txBody>
      </p:sp>
      <p:pic>
        <p:nvPicPr>
          <p:cNvPr id="21" name="Graphic 20" descr="Hospital with solid fill">
            <a:extLst>
              <a:ext uri="{FF2B5EF4-FFF2-40B4-BE49-F238E27FC236}">
                <a16:creationId xmlns:a16="http://schemas.microsoft.com/office/drawing/2014/main" id="{926325A1-2929-5024-FE86-E4BBA5B134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80428" y="1967563"/>
            <a:ext cx="1087836" cy="1087836"/>
          </a:xfrm>
          <a:prstGeom prst="rect">
            <a:avLst/>
          </a:prstGeom>
        </p:spPr>
      </p:pic>
      <p:pic>
        <p:nvPicPr>
          <p:cNvPr id="22" name="Graphic 21" descr="Hospital with solid fill">
            <a:extLst>
              <a:ext uri="{FF2B5EF4-FFF2-40B4-BE49-F238E27FC236}">
                <a16:creationId xmlns:a16="http://schemas.microsoft.com/office/drawing/2014/main" id="{4AEE4186-AC92-8F87-C98D-D7D21565EFD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11436" y="1967563"/>
            <a:ext cx="1087836" cy="1087836"/>
          </a:xfrm>
          <a:prstGeom prst="rect">
            <a:avLst/>
          </a:prstGeom>
        </p:spPr>
      </p:pic>
      <p:pic>
        <p:nvPicPr>
          <p:cNvPr id="23" name="Graphic 22" descr="Hospital with solid fill">
            <a:extLst>
              <a:ext uri="{FF2B5EF4-FFF2-40B4-BE49-F238E27FC236}">
                <a16:creationId xmlns:a16="http://schemas.microsoft.com/office/drawing/2014/main" id="{99A64B45-75D2-619A-AAF1-246D622B8F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03404" y="1967563"/>
            <a:ext cx="1087836" cy="1087836"/>
          </a:xfrm>
          <a:prstGeom prst="rect">
            <a:avLst/>
          </a:prstGeom>
        </p:spPr>
      </p:pic>
    </p:spTree>
    <p:extLst>
      <p:ext uri="{BB962C8B-B14F-4D97-AF65-F5344CB8AC3E}">
        <p14:creationId xmlns:p14="http://schemas.microsoft.com/office/powerpoint/2010/main" val="41348823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D36030-3431-AD62-6B12-05B0C0B1833C}"/>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7349CA9-86F3-07A0-C1A8-F6F3725A72D0}"/>
              </a:ext>
            </a:extLst>
          </p:cNvPr>
          <p:cNvGraphicFramePr/>
          <p:nvPr>
            <p:extLst>
              <p:ext uri="{D42A27DB-BD31-4B8C-83A1-F6EECF244321}">
                <p14:modId xmlns:p14="http://schemas.microsoft.com/office/powerpoint/2010/main" val="2746379201"/>
              </p:ext>
            </p:extLst>
          </p:nvPr>
        </p:nvGraphicFramePr>
        <p:xfrm>
          <a:off x="620038" y="672296"/>
          <a:ext cx="10941486" cy="54570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9D124C37-3E8A-C51C-1768-FEDEF23105B4}"/>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3142914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889F8A4-CBC6-F64A-58CF-6A6245D1429E}"/>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D8F1477-19C8-46F0-4177-3D737303C680}"/>
              </a:ext>
            </a:extLst>
          </p:cNvPr>
          <p:cNvGraphicFramePr/>
          <p:nvPr>
            <p:extLst>
              <p:ext uri="{D42A27DB-BD31-4B8C-83A1-F6EECF244321}">
                <p14:modId xmlns:p14="http://schemas.microsoft.com/office/powerpoint/2010/main" val="3471083682"/>
              </p:ext>
            </p:extLst>
          </p:nvPr>
        </p:nvGraphicFramePr>
        <p:xfrm>
          <a:off x="626302" y="653508"/>
          <a:ext cx="10834655" cy="547583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C2F5897E-B4B2-DAE0-DFA1-369EF3D8BD92}"/>
              </a:ext>
            </a:extLst>
          </p:cNvPr>
          <p:cNvGrpSpPr/>
          <p:nvPr/>
        </p:nvGrpSpPr>
        <p:grpSpPr>
          <a:xfrm>
            <a:off x="9020874" y="5391241"/>
            <a:ext cx="2405579" cy="720845"/>
            <a:chOff x="9055378" y="5464001"/>
            <a:chExt cx="2405579" cy="720845"/>
          </a:xfrm>
        </p:grpSpPr>
        <p:sp>
          <p:nvSpPr>
            <p:cNvPr id="2" name="Rounded Rectangle">
              <a:extLst>
                <a:ext uri="{FF2B5EF4-FFF2-40B4-BE49-F238E27FC236}">
                  <a16:creationId xmlns:a16="http://schemas.microsoft.com/office/drawing/2014/main" id="{4A3A8C99-E6DA-1EDF-4766-9CD30E906426}"/>
                </a:ext>
              </a:extLst>
            </p:cNvPr>
            <p:cNvSpPr/>
            <p:nvPr/>
          </p:nvSpPr>
          <p:spPr>
            <a:xfrm>
              <a:off x="9055378" y="5535456"/>
              <a:ext cx="2405579" cy="593882"/>
            </a:xfrm>
            <a:prstGeom prst="roundRect">
              <a:avLst>
                <a:gd name="adj" fmla="val 18296"/>
              </a:avLst>
            </a:prstGeom>
            <a:solidFill>
              <a:srgbClr val="DADCDE"/>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3" name="Duration">
              <a:extLst>
                <a:ext uri="{FF2B5EF4-FFF2-40B4-BE49-F238E27FC236}">
                  <a16:creationId xmlns:a16="http://schemas.microsoft.com/office/drawing/2014/main" id="{3F5A3C23-56CF-C4C9-6531-69D7C7BA475F}"/>
                </a:ext>
              </a:extLst>
            </p:cNvPr>
            <p:cNvSpPr txBox="1">
              <a:spLocks/>
            </p:cNvSpPr>
            <p:nvPr/>
          </p:nvSpPr>
          <p:spPr>
            <a:xfrm>
              <a:off x="9714291" y="5464001"/>
              <a:ext cx="1498173" cy="720845"/>
            </a:xfrm>
            <a:prstGeom prst="rect">
              <a:avLst/>
            </a:prstGeom>
          </p:spPr>
          <p:txBody>
            <a:bodyPr vert="horz" lIns="45720" tIns="22860" rIns="45720" bIns="22860" rtlCol="0" anchor="ctr">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b="1" noProof="0" dirty="0">
                  <a:solidFill>
                    <a:schemeClr val="accent2"/>
                  </a:solidFill>
                </a:rPr>
                <a:t>Klik her for at afspille forklaring til figuren</a:t>
              </a:r>
            </a:p>
          </p:txBody>
        </p:sp>
        <p:grpSp>
          <p:nvGrpSpPr>
            <p:cNvPr id="4" name="Group 3">
              <a:extLst>
                <a:ext uri="{FF2B5EF4-FFF2-40B4-BE49-F238E27FC236}">
                  <a16:creationId xmlns:a16="http://schemas.microsoft.com/office/drawing/2014/main" id="{9E5AE7F5-F3F7-9CF7-1616-277D13155106}"/>
                </a:ext>
              </a:extLst>
            </p:cNvPr>
            <p:cNvGrpSpPr/>
            <p:nvPr/>
          </p:nvGrpSpPr>
          <p:grpSpPr>
            <a:xfrm>
              <a:off x="9200859" y="5627767"/>
              <a:ext cx="392909" cy="418366"/>
              <a:chOff x="1756177" y="9351174"/>
              <a:chExt cx="785817" cy="836732"/>
            </a:xfrm>
          </p:grpSpPr>
          <p:sp>
            <p:nvSpPr>
              <p:cNvPr id="5" name="Oval 4">
                <a:extLst>
                  <a:ext uri="{FF2B5EF4-FFF2-40B4-BE49-F238E27FC236}">
                    <a16:creationId xmlns:a16="http://schemas.microsoft.com/office/drawing/2014/main" id="{162814F6-CC2A-0A49-053F-82508BD0C8D6}"/>
                  </a:ext>
                </a:extLst>
              </p:cNvPr>
              <p:cNvSpPr/>
              <p:nvPr/>
            </p:nvSpPr>
            <p:spPr>
              <a:xfrm>
                <a:off x="1756177" y="9351174"/>
                <a:ext cx="785817" cy="836732"/>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pic>
            <p:nvPicPr>
              <p:cNvPr id="6" name="Graphic 5" descr="Play with solid fill">
                <a:extLst>
                  <a:ext uri="{FF2B5EF4-FFF2-40B4-BE49-F238E27FC236}">
                    <a16:creationId xmlns:a16="http://schemas.microsoft.com/office/drawing/2014/main" id="{698E7E54-EA50-9606-26CD-1C42DD8861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37447" y="9528008"/>
                <a:ext cx="471343" cy="471343"/>
              </a:xfrm>
              <a:prstGeom prst="rect">
                <a:avLst/>
              </a:prstGeom>
            </p:spPr>
          </p:pic>
        </p:grpSp>
      </p:grpSp>
      <p:sp>
        <p:nvSpPr>
          <p:cNvPr id="9" name="Text Placeholder 8">
            <a:extLst>
              <a:ext uri="{FF2B5EF4-FFF2-40B4-BE49-F238E27FC236}">
                <a16:creationId xmlns:a16="http://schemas.microsoft.com/office/drawing/2014/main" id="{06FA1184-386D-FED6-5F98-ECE5876CEA5A}"/>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4207142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8563-8F3E-607E-50B6-6EFF9E6EABBA}"/>
              </a:ext>
            </a:extLst>
          </p:cNvPr>
          <p:cNvSpPr>
            <a:spLocks noGrp="1"/>
          </p:cNvSpPr>
          <p:nvPr>
            <p:ph type="title"/>
          </p:nvPr>
        </p:nvSpPr>
        <p:spPr>
          <a:xfrm>
            <a:off x="725626" y="728663"/>
            <a:ext cx="10740748" cy="584775"/>
          </a:xfrm>
        </p:spPr>
        <p:txBody>
          <a:bodyPr/>
          <a:lstStyle/>
          <a:p>
            <a:r>
              <a:rPr lang="da-DK" noProof="0" dirty="0"/>
              <a:t>Hvem har opgaven i kommunen?</a:t>
            </a:r>
          </a:p>
        </p:txBody>
      </p:sp>
      <p:sp>
        <p:nvSpPr>
          <p:cNvPr id="4" name="Pentagon 44">
            <a:extLst>
              <a:ext uri="{FF2B5EF4-FFF2-40B4-BE49-F238E27FC236}">
                <a16:creationId xmlns:a16="http://schemas.microsoft.com/office/drawing/2014/main" id="{B151BD3C-DDAB-6070-6B06-1E79A36D02D7}"/>
              </a:ext>
            </a:extLst>
          </p:cNvPr>
          <p:cNvSpPr/>
          <p:nvPr/>
        </p:nvSpPr>
        <p:spPr>
          <a:xfrm>
            <a:off x="720208" y="1389005"/>
            <a:ext cx="2196000" cy="408349"/>
          </a:xfrm>
          <a:prstGeom prst="homePlate">
            <a:avLst/>
          </a:prstGeom>
          <a:solidFill>
            <a:srgbClr val="3581FA">
              <a:alpha val="13333"/>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dirty="0">
                <a:solidFill>
                  <a:schemeClr val="bg1"/>
                </a:solidFill>
                <a:latin typeface="Arial" panose="020B0604020202020204" pitchFamily="34" charset="0"/>
                <a:ea typeface="Helvetica Neue Medium"/>
                <a:cs typeface="Arial" panose="020B0604020202020204" pitchFamily="34" charset="0"/>
                <a:sym typeface="Helvetica Neue Medium"/>
              </a:rPr>
              <a:t>Trin 0: Trivsel</a:t>
            </a:r>
          </a:p>
        </p:txBody>
      </p:sp>
      <p:sp>
        <p:nvSpPr>
          <p:cNvPr id="5" name="Chevron 46">
            <a:extLst>
              <a:ext uri="{FF2B5EF4-FFF2-40B4-BE49-F238E27FC236}">
                <a16:creationId xmlns:a16="http://schemas.microsoft.com/office/drawing/2014/main" id="{5A68EFB3-5EDD-0AC9-7362-EB84B05868BB}"/>
              </a:ext>
            </a:extLst>
          </p:cNvPr>
          <p:cNvSpPr/>
          <p:nvPr/>
        </p:nvSpPr>
        <p:spPr>
          <a:xfrm>
            <a:off x="2819421" y="1389005"/>
            <a:ext cx="2196000" cy="408349"/>
          </a:xfrm>
          <a:prstGeom prst="chevron">
            <a:avLst/>
          </a:prstGeom>
          <a:solidFill>
            <a:schemeClr val="tx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dirty="0">
                <a:solidFill>
                  <a:schemeClr val="bg1"/>
                </a:solidFill>
                <a:latin typeface="Arial" panose="020B0604020202020204" pitchFamily="34" charset="0"/>
                <a:ea typeface="Helvetica Neue Medium"/>
                <a:cs typeface="Arial" panose="020B0604020202020204" pitchFamily="34" charset="0"/>
                <a:sym typeface="Helvetica Neue Medium"/>
              </a:rPr>
              <a:t>Trin 1: Moderat trivsel</a:t>
            </a:r>
          </a:p>
        </p:txBody>
      </p:sp>
      <p:sp>
        <p:nvSpPr>
          <p:cNvPr id="6" name="Chevron 49">
            <a:extLst>
              <a:ext uri="{FF2B5EF4-FFF2-40B4-BE49-F238E27FC236}">
                <a16:creationId xmlns:a16="http://schemas.microsoft.com/office/drawing/2014/main" id="{E4EEA393-D53E-F4E0-F31D-378983A29885}"/>
              </a:ext>
            </a:extLst>
          </p:cNvPr>
          <p:cNvSpPr/>
          <p:nvPr/>
        </p:nvSpPr>
        <p:spPr>
          <a:xfrm>
            <a:off x="4919888" y="1389005"/>
            <a:ext cx="2196000" cy="408349"/>
          </a:xfrm>
          <a:prstGeom prst="chevron">
            <a:avLst/>
          </a:prstGeom>
          <a:solidFill>
            <a:srgbClr val="F5DE8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dirty="0">
                <a:solidFill>
                  <a:schemeClr val="bg1"/>
                </a:solidFill>
                <a:latin typeface="Arial" panose="020B0604020202020204" pitchFamily="34" charset="0"/>
                <a:ea typeface="Helvetica Neue Medium"/>
                <a:cs typeface="Arial" panose="020B0604020202020204" pitchFamily="34" charset="0"/>
                <a:sym typeface="Helvetica Neue Medium"/>
              </a:rPr>
              <a:t>Trin 2: Sårbar trivsel</a:t>
            </a:r>
          </a:p>
        </p:txBody>
      </p:sp>
      <p:sp>
        <p:nvSpPr>
          <p:cNvPr id="7" name="Chevron 50">
            <a:extLst>
              <a:ext uri="{FF2B5EF4-FFF2-40B4-BE49-F238E27FC236}">
                <a16:creationId xmlns:a16="http://schemas.microsoft.com/office/drawing/2014/main" id="{F29B7CA5-51DC-9462-8599-9B25C120F05C}"/>
              </a:ext>
            </a:extLst>
          </p:cNvPr>
          <p:cNvSpPr/>
          <p:nvPr/>
        </p:nvSpPr>
        <p:spPr>
          <a:xfrm>
            <a:off x="7026245" y="1389005"/>
            <a:ext cx="2196000" cy="408349"/>
          </a:xfrm>
          <a:prstGeom prst="chevron">
            <a:avLst/>
          </a:prstGeom>
          <a:solidFill>
            <a:srgbClr val="FFC17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dirty="0">
                <a:solidFill>
                  <a:schemeClr val="bg1"/>
                </a:solidFill>
                <a:latin typeface="Arial" panose="020B0604020202020204" pitchFamily="34" charset="0"/>
                <a:ea typeface="Helvetica Neue Medium"/>
                <a:cs typeface="Arial" panose="020B0604020202020204" pitchFamily="34" charset="0"/>
                <a:sym typeface="Helvetica Neue Medium"/>
              </a:rPr>
              <a:t>Trin 3: Udsat trivsel</a:t>
            </a:r>
          </a:p>
        </p:txBody>
      </p:sp>
      <p:sp>
        <p:nvSpPr>
          <p:cNvPr id="8" name="Chevron 51">
            <a:extLst>
              <a:ext uri="{FF2B5EF4-FFF2-40B4-BE49-F238E27FC236}">
                <a16:creationId xmlns:a16="http://schemas.microsoft.com/office/drawing/2014/main" id="{D012AE8B-91EE-A44E-E8EC-55CE5869314C}"/>
              </a:ext>
            </a:extLst>
          </p:cNvPr>
          <p:cNvSpPr/>
          <p:nvPr/>
        </p:nvSpPr>
        <p:spPr>
          <a:xfrm>
            <a:off x="9150654" y="1377179"/>
            <a:ext cx="2310302" cy="408349"/>
          </a:xfrm>
          <a:prstGeom prst="chevron">
            <a:avLst/>
          </a:prstGeom>
          <a:solidFill>
            <a:srgbClr val="D63C0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dirty="0">
                <a:solidFill>
                  <a:srgbClr val="FFFFFF"/>
                </a:solidFill>
                <a:latin typeface="Arial" panose="020B0604020202020204" pitchFamily="34" charset="0"/>
                <a:ea typeface="Helvetica Neue Medium"/>
                <a:cs typeface="Arial" panose="020B0604020202020204" pitchFamily="34" charset="0"/>
                <a:sym typeface="Helvetica Neue Medium"/>
              </a:rPr>
              <a:t>Trin 4: Truet trivsel</a:t>
            </a:r>
          </a:p>
        </p:txBody>
      </p:sp>
      <p:sp>
        <p:nvSpPr>
          <p:cNvPr id="9" name="Rounded Rectangle 52">
            <a:extLst>
              <a:ext uri="{FF2B5EF4-FFF2-40B4-BE49-F238E27FC236}">
                <a16:creationId xmlns:a16="http://schemas.microsoft.com/office/drawing/2014/main" id="{35CCCA23-EECA-4EF9-E152-734654D5CD27}"/>
              </a:ext>
            </a:extLst>
          </p:cNvPr>
          <p:cNvSpPr>
            <a:spLocks/>
          </p:cNvSpPr>
          <p:nvPr/>
        </p:nvSpPr>
        <p:spPr>
          <a:xfrm>
            <a:off x="720208" y="1905617"/>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Skole og dagtilbud</a:t>
            </a:r>
          </a:p>
        </p:txBody>
      </p:sp>
      <p:sp>
        <p:nvSpPr>
          <p:cNvPr id="10" name="Rounded Rectangle 53">
            <a:extLst>
              <a:ext uri="{FF2B5EF4-FFF2-40B4-BE49-F238E27FC236}">
                <a16:creationId xmlns:a16="http://schemas.microsoft.com/office/drawing/2014/main" id="{0D2BE9EB-731C-1FB0-B38F-DE53CD12A866}"/>
              </a:ext>
            </a:extLst>
          </p:cNvPr>
          <p:cNvSpPr>
            <a:spLocks/>
          </p:cNvSpPr>
          <p:nvPr/>
        </p:nvSpPr>
        <p:spPr>
          <a:xfrm>
            <a:off x="720208" y="2212157"/>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Sundhedsplejen</a:t>
            </a:r>
          </a:p>
        </p:txBody>
      </p:sp>
      <p:sp>
        <p:nvSpPr>
          <p:cNvPr id="11" name="Rounded Rectangle 54">
            <a:extLst>
              <a:ext uri="{FF2B5EF4-FFF2-40B4-BE49-F238E27FC236}">
                <a16:creationId xmlns:a16="http://schemas.microsoft.com/office/drawing/2014/main" id="{A66879BB-162D-4234-5293-5E0993A423B0}"/>
              </a:ext>
            </a:extLst>
          </p:cNvPr>
          <p:cNvSpPr>
            <a:spLocks/>
          </p:cNvSpPr>
          <p:nvPr/>
        </p:nvSpPr>
        <p:spPr>
          <a:xfrm>
            <a:off x="720208" y="2512065"/>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Fritidsområdet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(SFO og klubber)</a:t>
            </a:r>
          </a:p>
        </p:txBody>
      </p:sp>
      <p:sp>
        <p:nvSpPr>
          <p:cNvPr id="12" name="Rounded Rectangle 55">
            <a:extLst>
              <a:ext uri="{FF2B5EF4-FFF2-40B4-BE49-F238E27FC236}">
                <a16:creationId xmlns:a16="http://schemas.microsoft.com/office/drawing/2014/main" id="{93BDEB3B-F6E5-4E5F-680D-70D638AB9CAB}"/>
              </a:ext>
            </a:extLst>
          </p:cNvPr>
          <p:cNvSpPr>
            <a:spLocks/>
          </p:cNvSpPr>
          <p:nvPr/>
        </p:nvSpPr>
        <p:spPr>
          <a:xfrm>
            <a:off x="720208" y="2817105"/>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Tandplejen</a:t>
            </a:r>
          </a:p>
        </p:txBody>
      </p:sp>
      <p:sp>
        <p:nvSpPr>
          <p:cNvPr id="13" name="Rounded Rectangle 56">
            <a:extLst>
              <a:ext uri="{FF2B5EF4-FFF2-40B4-BE49-F238E27FC236}">
                <a16:creationId xmlns:a16="http://schemas.microsoft.com/office/drawing/2014/main" id="{D2BF9BF6-1B58-AF7D-8E07-F70F43BF50FA}"/>
              </a:ext>
            </a:extLst>
          </p:cNvPr>
          <p:cNvSpPr>
            <a:spLocks/>
          </p:cNvSpPr>
          <p:nvPr/>
        </p:nvSpPr>
        <p:spPr>
          <a:xfrm>
            <a:off x="3914775" y="3123348"/>
            <a:ext cx="7546181"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PPR</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(Tale-/Hørekonsulent, Fysioterapeut, Familievejledere)</a:t>
            </a:r>
          </a:p>
        </p:txBody>
      </p:sp>
      <p:sp>
        <p:nvSpPr>
          <p:cNvPr id="14" name="Rounded Rectangle 57">
            <a:extLst>
              <a:ext uri="{FF2B5EF4-FFF2-40B4-BE49-F238E27FC236}">
                <a16:creationId xmlns:a16="http://schemas.microsoft.com/office/drawing/2014/main" id="{DF671E29-AD0D-DA77-9587-BA23E1FF7296}"/>
              </a:ext>
            </a:extLst>
          </p:cNvPr>
          <p:cNvSpPr>
            <a:spLocks/>
          </p:cNvSpPr>
          <p:nvPr/>
        </p:nvSpPr>
        <p:spPr>
          <a:xfrm>
            <a:off x="4919888" y="3438457"/>
            <a:ext cx="654106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PPR</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(Psykologer) </a:t>
            </a:r>
          </a:p>
        </p:txBody>
      </p:sp>
      <p:sp>
        <p:nvSpPr>
          <p:cNvPr id="15" name="Rounded Rectangle 58">
            <a:extLst>
              <a:ext uri="{FF2B5EF4-FFF2-40B4-BE49-F238E27FC236}">
                <a16:creationId xmlns:a16="http://schemas.microsoft.com/office/drawing/2014/main" id="{50C9FBD5-8470-E15E-D44C-3E3121309E9A}"/>
              </a:ext>
            </a:extLst>
          </p:cNvPr>
          <p:cNvSpPr>
            <a:spLocks/>
          </p:cNvSpPr>
          <p:nvPr/>
        </p:nvSpPr>
        <p:spPr>
          <a:xfrm>
            <a:off x="2819422" y="3754956"/>
            <a:ext cx="864153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Rusmiddelområdet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a:t>
            </a:r>
          </a:p>
        </p:txBody>
      </p:sp>
      <p:sp>
        <p:nvSpPr>
          <p:cNvPr id="16" name="Rounded Rectangle 59">
            <a:extLst>
              <a:ext uri="{FF2B5EF4-FFF2-40B4-BE49-F238E27FC236}">
                <a16:creationId xmlns:a16="http://schemas.microsoft.com/office/drawing/2014/main" id="{75081A2A-7ECB-B7C9-4F76-5ADF815FC901}"/>
              </a:ext>
            </a:extLst>
          </p:cNvPr>
          <p:cNvSpPr>
            <a:spLocks/>
          </p:cNvSpPr>
          <p:nvPr/>
        </p:nvSpPr>
        <p:spPr>
          <a:xfrm>
            <a:off x="7026244" y="4062591"/>
            <a:ext cx="4434712"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Myndighedsområderne</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(Modtagelse/koordination, Handicap, Familieafdeling, Andet?) </a:t>
            </a:r>
          </a:p>
        </p:txBody>
      </p:sp>
      <p:sp>
        <p:nvSpPr>
          <p:cNvPr id="17" name="Rounded Rectangle 60">
            <a:extLst>
              <a:ext uri="{FF2B5EF4-FFF2-40B4-BE49-F238E27FC236}">
                <a16:creationId xmlns:a16="http://schemas.microsoft.com/office/drawing/2014/main" id="{D538725F-306A-63F8-6C80-9087A3964A89}"/>
              </a:ext>
            </a:extLst>
          </p:cNvPr>
          <p:cNvSpPr/>
          <p:nvPr/>
        </p:nvSpPr>
        <p:spPr>
          <a:xfrm>
            <a:off x="713582" y="4382591"/>
            <a:ext cx="1074737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Uddannelsesområdet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(UU-vejledere)</a:t>
            </a:r>
          </a:p>
        </p:txBody>
      </p:sp>
      <p:sp>
        <p:nvSpPr>
          <p:cNvPr id="18" name="Rounded Rectangle 61">
            <a:extLst>
              <a:ext uri="{FF2B5EF4-FFF2-40B4-BE49-F238E27FC236}">
                <a16:creationId xmlns:a16="http://schemas.microsoft.com/office/drawing/2014/main" id="{2EE41AEA-B7FE-CE6C-7BC9-034A7E2E9CC4}"/>
              </a:ext>
            </a:extLst>
          </p:cNvPr>
          <p:cNvSpPr>
            <a:spLocks/>
          </p:cNvSpPr>
          <p:nvPr/>
        </p:nvSpPr>
        <p:spPr>
          <a:xfrm>
            <a:off x="2819421" y="4705941"/>
            <a:ext cx="864153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Uddannelsesområdet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(FGU)</a:t>
            </a:r>
          </a:p>
        </p:txBody>
      </p:sp>
      <p:sp>
        <p:nvSpPr>
          <p:cNvPr id="19" name="Rounded Rectangle 62">
            <a:extLst>
              <a:ext uri="{FF2B5EF4-FFF2-40B4-BE49-F238E27FC236}">
                <a16:creationId xmlns:a16="http://schemas.microsoft.com/office/drawing/2014/main" id="{292BA647-0CCD-5AD4-B65D-6826E5EABCC5}"/>
              </a:ext>
            </a:extLst>
          </p:cNvPr>
          <p:cNvSpPr>
            <a:spLocks/>
          </p:cNvSpPr>
          <p:nvPr/>
        </p:nvSpPr>
        <p:spPr>
          <a:xfrm>
            <a:off x="720208" y="5012086"/>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Fritidsområdet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(Klubber og ungemiljøer)</a:t>
            </a:r>
          </a:p>
        </p:txBody>
      </p:sp>
      <p:sp>
        <p:nvSpPr>
          <p:cNvPr id="20" name="Rounded Rectangle 64">
            <a:extLst>
              <a:ext uri="{FF2B5EF4-FFF2-40B4-BE49-F238E27FC236}">
                <a16:creationId xmlns:a16="http://schemas.microsoft.com/office/drawing/2014/main" id="{84BF5CF6-AAE0-D22F-9359-831E5CA2FD15}"/>
              </a:ext>
            </a:extLst>
          </p:cNvPr>
          <p:cNvSpPr>
            <a:spLocks/>
          </p:cNvSpPr>
          <p:nvPr/>
        </p:nvSpPr>
        <p:spPr>
          <a:xfrm>
            <a:off x="713582" y="5317507"/>
            <a:ext cx="1074737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Beskæftigelsesområdet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(Jobcenter mv.)</a:t>
            </a:r>
          </a:p>
        </p:txBody>
      </p:sp>
      <p:sp>
        <p:nvSpPr>
          <p:cNvPr id="21" name="Rounded Rectangle 65">
            <a:extLst>
              <a:ext uri="{FF2B5EF4-FFF2-40B4-BE49-F238E27FC236}">
                <a16:creationId xmlns:a16="http://schemas.microsoft.com/office/drawing/2014/main" id="{35742FA0-5ABE-7F1A-F4DF-63CED324472B}"/>
              </a:ext>
            </a:extLst>
          </p:cNvPr>
          <p:cNvSpPr>
            <a:spLocks/>
          </p:cNvSpPr>
          <p:nvPr/>
        </p:nvSpPr>
        <p:spPr>
          <a:xfrm>
            <a:off x="4919888" y="5627599"/>
            <a:ext cx="6546486"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SSP-koordinator</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(Kriminalitetstruede unge) </a:t>
            </a:r>
          </a:p>
        </p:txBody>
      </p:sp>
      <p:sp>
        <p:nvSpPr>
          <p:cNvPr id="22" name="Rounded Rectangle 66">
            <a:extLst>
              <a:ext uri="{FF2B5EF4-FFF2-40B4-BE49-F238E27FC236}">
                <a16:creationId xmlns:a16="http://schemas.microsoft.com/office/drawing/2014/main" id="{4D4EDD96-BC35-4D3B-CCA1-5D0723AF43B6}"/>
              </a:ext>
            </a:extLst>
          </p:cNvPr>
          <p:cNvSpPr/>
          <p:nvPr/>
        </p:nvSpPr>
        <p:spPr>
          <a:xfrm>
            <a:off x="7115888" y="5937090"/>
            <a:ext cx="434506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Myndighedsområde</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(Ungdomsrådgivning mv.)</a:t>
            </a:r>
          </a:p>
        </p:txBody>
      </p:sp>
    </p:spTree>
    <p:extLst>
      <p:ext uri="{BB962C8B-B14F-4D97-AF65-F5344CB8AC3E}">
        <p14:creationId xmlns:p14="http://schemas.microsoft.com/office/powerpoint/2010/main" val="33021696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a:extLst>
            <a:ext uri="{FF2B5EF4-FFF2-40B4-BE49-F238E27FC236}">
              <a16:creationId xmlns:a16="http://schemas.microsoft.com/office/drawing/2014/main" id="{42063CD1-1ECD-96E6-943C-10906C817C90}"/>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33D8AEA0-CFFB-13E7-4D37-01F12257D3F8}"/>
              </a:ext>
            </a:extLst>
          </p:cNvPr>
          <p:cNvSpPr/>
          <p:nvPr/>
        </p:nvSpPr>
        <p:spPr>
          <a:xfrm>
            <a:off x="4396903" y="1288503"/>
            <a:ext cx="3399074" cy="4158825"/>
          </a:xfrm>
          <a:prstGeom prst="roundRect">
            <a:avLst>
              <a:gd name="adj" fmla="val 1400"/>
            </a:avLst>
          </a:prstGeom>
          <a:solidFill>
            <a:schemeClr val="bg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16" name="Rounded Rectangle 15">
            <a:extLst>
              <a:ext uri="{FF2B5EF4-FFF2-40B4-BE49-F238E27FC236}">
                <a16:creationId xmlns:a16="http://schemas.microsoft.com/office/drawing/2014/main" id="{DFCDE963-18B8-B33F-8554-82EE52A7C7E1}"/>
              </a:ext>
            </a:extLst>
          </p:cNvPr>
          <p:cNvSpPr/>
          <p:nvPr/>
        </p:nvSpPr>
        <p:spPr>
          <a:xfrm>
            <a:off x="8061883" y="1288503"/>
            <a:ext cx="3399074" cy="4158825"/>
          </a:xfrm>
          <a:prstGeom prst="roundRect">
            <a:avLst>
              <a:gd name="adj" fmla="val 1400"/>
            </a:avLst>
          </a:prstGeom>
          <a:solidFill>
            <a:schemeClr val="bg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4" name="Rounded Rectangle 3">
            <a:extLst>
              <a:ext uri="{FF2B5EF4-FFF2-40B4-BE49-F238E27FC236}">
                <a16:creationId xmlns:a16="http://schemas.microsoft.com/office/drawing/2014/main" id="{4F468214-D2EF-A6E3-DEAC-2DEF523CC45A}"/>
              </a:ext>
            </a:extLst>
          </p:cNvPr>
          <p:cNvSpPr/>
          <p:nvPr/>
        </p:nvSpPr>
        <p:spPr>
          <a:xfrm>
            <a:off x="720648" y="1288503"/>
            <a:ext cx="3399074" cy="4158825"/>
          </a:xfrm>
          <a:prstGeom prst="roundRect">
            <a:avLst>
              <a:gd name="adj" fmla="val 1400"/>
            </a:avLst>
          </a:prstGeom>
          <a:solidFill>
            <a:schemeClr val="bg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6" name="TextBox 5">
            <a:extLst>
              <a:ext uri="{FF2B5EF4-FFF2-40B4-BE49-F238E27FC236}">
                <a16:creationId xmlns:a16="http://schemas.microsoft.com/office/drawing/2014/main" id="{0AF44B28-C752-8D2F-15A7-9168D8AB41AF}"/>
              </a:ext>
            </a:extLst>
          </p:cNvPr>
          <p:cNvSpPr txBox="1"/>
          <p:nvPr/>
        </p:nvSpPr>
        <p:spPr>
          <a:xfrm>
            <a:off x="932444" y="1740960"/>
            <a:ext cx="2968063" cy="2675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171450" indent="-171450">
              <a:buFont typeface="Arial" panose="020B0604020202020204" pitchFamily="34" charset="0"/>
              <a:buChar char="•"/>
            </a:pPr>
            <a:r>
              <a:rPr lang="da-DK" sz="1200" noProof="0" dirty="0"/>
              <a:t>Hold dig så vidt muligt til farverne i skabelonen.</a:t>
            </a:r>
          </a:p>
          <a:p>
            <a:pPr marL="171450" indent="-171450">
              <a:buFont typeface="Arial" panose="020B0604020202020204" pitchFamily="34" charset="0"/>
              <a:buChar char="•"/>
            </a:pPr>
            <a:r>
              <a:rPr lang="da-DK" sz="1200" noProof="0" dirty="0"/>
              <a:t>Brug kun </a:t>
            </a:r>
            <a:r>
              <a:rPr lang="da-DK" sz="1200" b="1" noProof="0" dirty="0"/>
              <a:t>Arial</a:t>
            </a:r>
            <a:r>
              <a:rPr lang="da-DK" sz="1200" noProof="0" dirty="0"/>
              <a:t> som skrifttype I </a:t>
            </a:r>
            <a:r>
              <a:rPr lang="da-DK" sz="1200" b="1" noProof="0" dirty="0"/>
              <a:t>sort</a:t>
            </a:r>
            <a:r>
              <a:rPr lang="da-DK" sz="1200" noProof="0" dirty="0"/>
              <a:t> eller </a:t>
            </a:r>
            <a:r>
              <a:rPr lang="da-DK" sz="1200" b="1" noProof="0" dirty="0"/>
              <a:t>hvid</a:t>
            </a:r>
            <a:r>
              <a:rPr lang="da-DK" sz="1200" noProof="0" dirty="0"/>
              <a:t>.</a:t>
            </a:r>
          </a:p>
          <a:p>
            <a:pPr marL="171450" indent="-171450">
              <a:buFont typeface="Arial" panose="020B0604020202020204" pitchFamily="34" charset="0"/>
              <a:buChar char="•"/>
            </a:pPr>
            <a:r>
              <a:rPr lang="da-DK" sz="1200" noProof="0" dirty="0"/>
              <a:t>Brug </a:t>
            </a:r>
            <a:r>
              <a:rPr lang="da-DK" sz="1200" b="1" noProof="0" dirty="0">
                <a:solidFill>
                  <a:schemeClr val="accent2"/>
                </a:solidFill>
              </a:rPr>
              <a:t>grøn</a:t>
            </a:r>
            <a:r>
              <a:rPr lang="da-DK" sz="1200" noProof="0" dirty="0"/>
              <a:t> til at skabe opmærksomhed </a:t>
            </a:r>
            <a:br>
              <a:rPr lang="da-DK" sz="1200" noProof="0" dirty="0"/>
            </a:br>
            <a:r>
              <a:rPr lang="da-DK" sz="1200" noProof="0" dirty="0"/>
              <a:t>– fx til links og knapper</a:t>
            </a:r>
          </a:p>
          <a:p>
            <a:pPr marL="171450" indent="-171450">
              <a:buFont typeface="Arial" panose="020B0604020202020204" pitchFamily="34" charset="0"/>
              <a:buChar char="•"/>
            </a:pPr>
            <a:r>
              <a:rPr lang="da-DK" sz="1200" noProof="0" dirty="0"/>
              <a:t>Sørg for tydelig kontrast mellem tekst og baggrund, så indholdet er let at læse – også på det store lærred.</a:t>
            </a:r>
          </a:p>
        </p:txBody>
      </p:sp>
      <p:sp>
        <p:nvSpPr>
          <p:cNvPr id="7" name="TextBox 6">
            <a:extLst>
              <a:ext uri="{FF2B5EF4-FFF2-40B4-BE49-F238E27FC236}">
                <a16:creationId xmlns:a16="http://schemas.microsoft.com/office/drawing/2014/main" id="{4E754EEE-8498-0688-37B5-E158385555D0}"/>
              </a:ext>
            </a:extLst>
          </p:cNvPr>
          <p:cNvSpPr txBox="1"/>
          <p:nvPr/>
        </p:nvSpPr>
        <p:spPr>
          <a:xfrm>
            <a:off x="932444" y="1239660"/>
            <a:ext cx="2968063" cy="488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400" b="1" noProof="0" dirty="0">
                <a:solidFill>
                  <a:schemeClr val="bg1"/>
                </a:solidFill>
              </a:rPr>
              <a:t>Farver og typografi</a:t>
            </a:r>
          </a:p>
        </p:txBody>
      </p:sp>
      <p:sp>
        <p:nvSpPr>
          <p:cNvPr id="9" name="TextBox 8">
            <a:extLst>
              <a:ext uri="{FF2B5EF4-FFF2-40B4-BE49-F238E27FC236}">
                <a16:creationId xmlns:a16="http://schemas.microsoft.com/office/drawing/2014/main" id="{BBF714D4-C8CD-6BEF-696C-117B9DE4D434}"/>
              </a:ext>
            </a:extLst>
          </p:cNvPr>
          <p:cNvSpPr txBox="1"/>
          <p:nvPr/>
        </p:nvSpPr>
        <p:spPr>
          <a:xfrm>
            <a:off x="4594525" y="1231374"/>
            <a:ext cx="2963582" cy="488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400" b="1" noProof="0" dirty="0"/>
              <a:t>Kopier og indsæt tekst</a:t>
            </a:r>
            <a:endParaRPr lang="da-DK" sz="1400" b="1" noProof="0" dirty="0">
              <a:solidFill>
                <a:schemeClr val="bg1"/>
              </a:solidFill>
            </a:endParaRPr>
          </a:p>
        </p:txBody>
      </p:sp>
      <p:sp>
        <p:nvSpPr>
          <p:cNvPr id="10" name="TextBox 9">
            <a:extLst>
              <a:ext uri="{FF2B5EF4-FFF2-40B4-BE49-F238E27FC236}">
                <a16:creationId xmlns:a16="http://schemas.microsoft.com/office/drawing/2014/main" id="{B262CC58-A00B-CED7-BF55-517D2EBD949B}"/>
              </a:ext>
            </a:extLst>
          </p:cNvPr>
          <p:cNvSpPr txBox="1"/>
          <p:nvPr/>
        </p:nvSpPr>
        <p:spPr>
          <a:xfrm>
            <a:off x="4594525" y="1740960"/>
            <a:ext cx="2963582" cy="25842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200" noProof="0" dirty="0"/>
              <a:t>Brug altid funktionen </a:t>
            </a:r>
            <a:r>
              <a:rPr lang="da-DK" sz="1200" b="1" noProof="0" dirty="0"/>
              <a:t>Indsæt og tilpas formatering</a:t>
            </a:r>
            <a:r>
              <a:rPr lang="da-DK" sz="1200" noProof="0" dirty="0"/>
              <a:t>. Det sikrer, at teksten følger det eksisterende layout, og du undgår rod i formateringen.</a:t>
            </a:r>
            <a:br>
              <a:rPr lang="da-DK" sz="1200" noProof="0" dirty="0"/>
            </a:br>
            <a:br>
              <a:rPr lang="da-DK" sz="1200" noProof="0" dirty="0"/>
            </a:br>
            <a:r>
              <a:rPr lang="da-DK" sz="1200" noProof="0" dirty="0"/>
              <a:t>Funktionen findes under </a:t>
            </a:r>
            <a:r>
              <a:rPr lang="da-DK" sz="1200" b="1" noProof="0" dirty="0"/>
              <a:t>“Rediger”</a:t>
            </a:r>
            <a:r>
              <a:rPr lang="da-DK" sz="1200" noProof="0" dirty="0"/>
              <a:t> i topmenuen i PowerPoint.</a:t>
            </a:r>
          </a:p>
          <a:p>
            <a:r>
              <a:rPr lang="da-DK" sz="1200" noProof="0" dirty="0"/>
              <a:t>Du kan også bruge genvejstasterne:</a:t>
            </a:r>
            <a:br>
              <a:rPr lang="da-DK" sz="1200" noProof="0" dirty="0"/>
            </a:br>
            <a:br>
              <a:rPr lang="da-DK" sz="1200" noProof="0" dirty="0"/>
            </a:br>
            <a:r>
              <a:rPr lang="da-DK" sz="1200" b="1" noProof="0" dirty="0"/>
              <a:t>Mac:</a:t>
            </a:r>
            <a:r>
              <a:rPr lang="da-DK" sz="1200" noProof="0" dirty="0"/>
              <a:t> ⌥ + ⇧ + ⌘ + V</a:t>
            </a:r>
            <a:br>
              <a:rPr lang="da-DK" sz="1200" noProof="0" dirty="0"/>
            </a:br>
            <a:br>
              <a:rPr lang="da-DK" sz="1200" noProof="0" dirty="0"/>
            </a:br>
            <a:r>
              <a:rPr lang="da-DK" sz="1200" b="1" noProof="0" dirty="0"/>
              <a:t>Windows/PC:</a:t>
            </a:r>
            <a:r>
              <a:rPr lang="da-DK" sz="1200" noProof="0" dirty="0"/>
              <a:t> </a:t>
            </a:r>
            <a:r>
              <a:rPr lang="da-DK" sz="1200" noProof="0" dirty="0" err="1"/>
              <a:t>Ctrl</a:t>
            </a:r>
            <a:r>
              <a:rPr lang="da-DK" sz="1200" noProof="0" dirty="0"/>
              <a:t> + Shift + V</a:t>
            </a:r>
          </a:p>
        </p:txBody>
      </p:sp>
      <p:sp>
        <p:nvSpPr>
          <p:cNvPr id="12" name="TextBox 11">
            <a:extLst>
              <a:ext uri="{FF2B5EF4-FFF2-40B4-BE49-F238E27FC236}">
                <a16:creationId xmlns:a16="http://schemas.microsoft.com/office/drawing/2014/main" id="{D9F53FCB-6E98-ED28-337C-7EB4E4778F4E}"/>
              </a:ext>
            </a:extLst>
          </p:cNvPr>
          <p:cNvSpPr txBox="1"/>
          <p:nvPr/>
        </p:nvSpPr>
        <p:spPr>
          <a:xfrm>
            <a:off x="8255747" y="1231374"/>
            <a:ext cx="3022599" cy="488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400" b="1" noProof="0" dirty="0"/>
              <a:t>Opbygning af slideshow</a:t>
            </a:r>
            <a:endParaRPr lang="da-DK" sz="1400" b="1" noProof="0" dirty="0">
              <a:solidFill>
                <a:schemeClr val="bg1"/>
              </a:solidFill>
            </a:endParaRPr>
          </a:p>
        </p:txBody>
      </p:sp>
      <p:sp>
        <p:nvSpPr>
          <p:cNvPr id="13" name="TextBox 12">
            <a:extLst>
              <a:ext uri="{FF2B5EF4-FFF2-40B4-BE49-F238E27FC236}">
                <a16:creationId xmlns:a16="http://schemas.microsoft.com/office/drawing/2014/main" id="{A31FC39E-517E-8D73-1C21-B86C5ACB5A61}"/>
              </a:ext>
            </a:extLst>
          </p:cNvPr>
          <p:cNvSpPr txBox="1"/>
          <p:nvPr/>
        </p:nvSpPr>
        <p:spPr>
          <a:xfrm>
            <a:off x="8246782" y="1740960"/>
            <a:ext cx="3031564" cy="3597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171450" indent="-171450">
              <a:buFont typeface="Arial" panose="020B0604020202020204" pitchFamily="34" charset="0"/>
              <a:buChar char="•"/>
            </a:pPr>
            <a:r>
              <a:rPr lang="da-DK" sz="1200" noProof="0" dirty="0"/>
              <a:t>Brug de foruddefinerede layouts som udgangspunkt.</a:t>
            </a:r>
          </a:p>
          <a:p>
            <a:pPr marL="171450" indent="-171450">
              <a:buFont typeface="Arial" panose="020B0604020202020204" pitchFamily="34" charset="0"/>
              <a:buChar char="•"/>
            </a:pPr>
            <a:r>
              <a:rPr lang="da-DK" sz="1200" noProof="0" dirty="0"/>
              <a:t>Brug overvejende hvide slides - indsæt enkelte, farvede slides for at bryde flowet og skabe fokus.</a:t>
            </a:r>
          </a:p>
          <a:p>
            <a:pPr marL="171450" indent="-171450">
              <a:buFont typeface="Arial" panose="020B0604020202020204" pitchFamily="34" charset="0"/>
              <a:buChar char="•"/>
            </a:pPr>
            <a:r>
              <a:rPr lang="da-DK" sz="1200" noProof="0" dirty="0"/>
              <a:t>Hold dig til ét budskab pr. slide - skær ind til benet og undgå for meget tekst.</a:t>
            </a:r>
          </a:p>
          <a:p>
            <a:pPr marL="171450" indent="-171450">
              <a:buFont typeface="Arial" panose="020B0604020202020204" pitchFamily="34" charset="0"/>
              <a:buChar char="•"/>
            </a:pPr>
            <a:r>
              <a:rPr lang="da-DK" sz="1200" noProof="0" dirty="0"/>
              <a:t>Brug kun billeder og grafik, der understøtter indhold og fortælling.</a:t>
            </a:r>
          </a:p>
          <a:p>
            <a:pPr marL="171450" indent="-171450">
              <a:buFont typeface="Arial" panose="020B0604020202020204" pitchFamily="34" charset="0"/>
              <a:buChar char="•"/>
            </a:pPr>
            <a:r>
              <a:rPr lang="da-DK" sz="1200" noProof="0" dirty="0"/>
              <a:t>Undgå skygger og andre standardeffekter </a:t>
            </a:r>
          </a:p>
          <a:p>
            <a:pPr marL="171450" indent="-171450">
              <a:buFont typeface="Arial" panose="020B0604020202020204" pitchFamily="34" charset="0"/>
              <a:buChar char="•"/>
            </a:pPr>
            <a:r>
              <a:rPr lang="da-DK" sz="1200" noProof="0" dirty="0"/>
              <a:t>Undgå unødige animationer.</a:t>
            </a:r>
          </a:p>
        </p:txBody>
      </p:sp>
      <p:sp>
        <p:nvSpPr>
          <p:cNvPr id="20" name="Title 7">
            <a:extLst>
              <a:ext uri="{FF2B5EF4-FFF2-40B4-BE49-F238E27FC236}">
                <a16:creationId xmlns:a16="http://schemas.microsoft.com/office/drawing/2014/main" id="{5AE35D0E-7C7F-AF0D-D663-29EE101E0B55}"/>
              </a:ext>
            </a:extLst>
          </p:cNvPr>
          <p:cNvSpPr txBox="1">
            <a:spLocks/>
          </p:cNvSpPr>
          <p:nvPr/>
        </p:nvSpPr>
        <p:spPr>
          <a:xfrm>
            <a:off x="720209" y="728663"/>
            <a:ext cx="10740748" cy="607079"/>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dirty="0"/>
              <a:t>Vejledning til brug af PowerPoint-skabelon</a:t>
            </a:r>
            <a:endParaRPr lang="da-DK" sz="3200" spc="0" noProof="0" dirty="0">
              <a:solidFill>
                <a:schemeClr val="bg1"/>
              </a:solidFill>
            </a:endParaRPr>
          </a:p>
        </p:txBody>
      </p:sp>
      <p:sp>
        <p:nvSpPr>
          <p:cNvPr id="22" name="TextBox 21">
            <a:extLst>
              <a:ext uri="{FF2B5EF4-FFF2-40B4-BE49-F238E27FC236}">
                <a16:creationId xmlns:a16="http://schemas.microsoft.com/office/drawing/2014/main" id="{00FE232D-54B3-62E5-83E3-D466373904E0}"/>
              </a:ext>
            </a:extLst>
          </p:cNvPr>
          <p:cNvSpPr txBox="1"/>
          <p:nvPr/>
        </p:nvSpPr>
        <p:spPr>
          <a:xfrm>
            <a:off x="729967" y="5449281"/>
            <a:ext cx="10731783" cy="677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spcBef>
                <a:spcPts val="600"/>
              </a:spcBef>
            </a:pPr>
            <a:r>
              <a:rPr lang="da-DK" sz="1000" b="1" noProof="0" dirty="0"/>
              <a:t>For yderligere vejledning se: </a:t>
            </a:r>
          </a:p>
          <a:p>
            <a:pPr marL="171450" indent="-171450">
              <a:lnSpc>
                <a:spcPct val="100000"/>
              </a:lnSpc>
              <a:spcBef>
                <a:spcPts val="600"/>
              </a:spcBef>
              <a:buFont typeface="Arial" panose="020B0604020202020204" pitchFamily="34" charset="0"/>
              <a:buChar char="•"/>
            </a:pPr>
            <a:r>
              <a:rPr lang="da-DK" sz="1000" noProof="0" dirty="0">
                <a:hlinkClick r:id="rId3"/>
              </a:rPr>
              <a:t>Retningslinjer for fremstilling af klyngepakker</a:t>
            </a:r>
            <a:endParaRPr lang="da-DK" sz="1000" noProof="0" dirty="0"/>
          </a:p>
          <a:p>
            <a:pPr marL="171450" indent="-171450">
              <a:lnSpc>
                <a:spcPct val="100000"/>
              </a:lnSpc>
              <a:spcBef>
                <a:spcPts val="600"/>
              </a:spcBef>
              <a:buFont typeface="Arial" panose="020B0604020202020204" pitchFamily="34" charset="0"/>
              <a:buChar char="•"/>
            </a:pPr>
            <a:r>
              <a:rPr lang="da-DK" sz="1000" noProof="0" dirty="0">
                <a:hlinkClick r:id="rId4"/>
              </a:rPr>
              <a:t>Se </a:t>
            </a:r>
            <a:r>
              <a:rPr lang="da-DK" sz="1000" noProof="0" dirty="0" err="1">
                <a:hlinkClick r:id="rId4"/>
              </a:rPr>
              <a:t>KiAPs</a:t>
            </a:r>
            <a:r>
              <a:rPr lang="da-DK" sz="1000" noProof="0" dirty="0">
                <a:hlinkClick r:id="rId4"/>
              </a:rPr>
              <a:t> designguide</a:t>
            </a:r>
            <a:r>
              <a:rPr lang="da-DK" sz="1000" noProof="0" dirty="0"/>
              <a:t>.</a:t>
            </a:r>
          </a:p>
        </p:txBody>
      </p:sp>
    </p:spTree>
    <p:extLst>
      <p:ext uri="{BB962C8B-B14F-4D97-AF65-F5344CB8AC3E}">
        <p14:creationId xmlns:p14="http://schemas.microsoft.com/office/powerpoint/2010/main" val="2571706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51A05-9B5C-7E9D-AE66-ABA089A38AAC}"/>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9714ACD-04F0-6C73-115C-F577620DA8FD}"/>
              </a:ext>
            </a:extLst>
          </p:cNvPr>
          <p:cNvSpPr>
            <a:spLocks noGrp="1"/>
          </p:cNvSpPr>
          <p:nvPr>
            <p:ph type="body" sz="quarter" idx="38"/>
          </p:nvPr>
        </p:nvSpPr>
        <p:spPr/>
        <p:txBody>
          <a:bodyPr/>
          <a:lstStyle/>
          <a:p>
            <a:r>
              <a:rPr lang="da-DK" dirty="0"/>
              <a:t>Hvor mange diabetespatienter har du?</a:t>
            </a:r>
          </a:p>
          <a:p>
            <a:pPr marL="285750" indent="-285750">
              <a:buFont typeface="Wingdings" panose="05000000000000000000" pitchFamily="2" charset="2"/>
              <a:buChar char="§"/>
            </a:pPr>
            <a:r>
              <a:rPr lang="da-DK" dirty="0"/>
              <a:t>For at danne et overblik over, hvor mange type 2 diabetes-patienter I har, vil I nu se to slides med prævalensen af diabetespatienter på ydernummerniveau.</a:t>
            </a:r>
          </a:p>
          <a:p>
            <a:pPr marL="285750" indent="-285750">
              <a:buFont typeface="Wingdings" panose="05000000000000000000" pitchFamily="2" charset="2"/>
              <a:buChar char="§"/>
            </a:pPr>
            <a:r>
              <a:rPr lang="da-DK" dirty="0"/>
              <a:t>I vil både se et slide med de absolutte tal og et slide med andelen af diabetespatienter i forhold til det samlede antal patienter i jeres klinik.</a:t>
            </a:r>
          </a:p>
          <a:p>
            <a:endParaRPr lang="da-DK" dirty="0"/>
          </a:p>
        </p:txBody>
      </p:sp>
      <p:sp>
        <p:nvSpPr>
          <p:cNvPr id="3" name="Titel 2">
            <a:extLst>
              <a:ext uri="{FF2B5EF4-FFF2-40B4-BE49-F238E27FC236}">
                <a16:creationId xmlns:a16="http://schemas.microsoft.com/office/drawing/2014/main" id="{30439176-9373-8448-59F0-9BAAED6C00E1}"/>
              </a:ext>
            </a:extLst>
          </p:cNvPr>
          <p:cNvSpPr>
            <a:spLocks noGrp="1"/>
          </p:cNvSpPr>
          <p:nvPr>
            <p:ph type="title"/>
          </p:nvPr>
        </p:nvSpPr>
        <p:spPr/>
        <p:txBody>
          <a:bodyPr/>
          <a:lstStyle/>
          <a:p>
            <a:r>
              <a:rPr lang="da-DK" dirty="0"/>
              <a:t>Type 2-diabetes</a:t>
            </a:r>
          </a:p>
        </p:txBody>
      </p:sp>
      <p:sp>
        <p:nvSpPr>
          <p:cNvPr id="4" name="Pladsholder til tekst 3">
            <a:extLst>
              <a:ext uri="{FF2B5EF4-FFF2-40B4-BE49-F238E27FC236}">
                <a16:creationId xmlns:a16="http://schemas.microsoft.com/office/drawing/2014/main" id="{F8D6C3FC-2798-F6BD-6D81-C60662E9194F}"/>
              </a:ext>
            </a:extLst>
          </p:cNvPr>
          <p:cNvSpPr>
            <a:spLocks noGrp="1"/>
          </p:cNvSpPr>
          <p:nvPr>
            <p:ph type="body" sz="quarter" idx="39"/>
          </p:nvPr>
        </p:nvSpPr>
        <p:spPr/>
        <p:txBody>
          <a:bodyPr/>
          <a:lstStyle/>
          <a:p>
            <a:endParaRPr lang="da-DK" dirty="0"/>
          </a:p>
        </p:txBody>
      </p:sp>
      <p:sp>
        <p:nvSpPr>
          <p:cNvPr id="5" name="Pladsholder til tekst 4">
            <a:extLst>
              <a:ext uri="{FF2B5EF4-FFF2-40B4-BE49-F238E27FC236}">
                <a16:creationId xmlns:a16="http://schemas.microsoft.com/office/drawing/2014/main" id="{9977C6E5-DB0A-48BB-A0CC-49AFB68EE186}"/>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1063825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EF7DF0-DF97-D2D6-CEDD-D6CC14EECB0C}"/>
            </a:ext>
          </a:extLst>
        </p:cNvPr>
        <p:cNvGrpSpPr/>
        <p:nvPr/>
      </p:nvGrpSpPr>
      <p:grpSpPr>
        <a:xfrm>
          <a:off x="0" y="0"/>
          <a:ext cx="0" cy="0"/>
          <a:chOff x="0" y="0"/>
          <a:chExt cx="0" cy="0"/>
        </a:xfrm>
      </p:grpSpPr>
      <p:sp>
        <p:nvSpPr>
          <p:cNvPr id="1073" name="BG color">
            <a:extLst>
              <a:ext uri="{FF2B5EF4-FFF2-40B4-BE49-F238E27FC236}">
                <a16:creationId xmlns:a16="http://schemas.microsoft.com/office/drawing/2014/main" id="{5F96E00E-903D-F90D-49C7-906F9F63B6BF}"/>
              </a:ext>
            </a:extLst>
          </p:cNvPr>
          <p:cNvSpPr>
            <a:spLocks/>
          </p:cNvSpPr>
          <p:nvPr/>
        </p:nvSpPr>
        <p:spPr>
          <a:xfrm>
            <a:off x="713582" y="4010746"/>
            <a:ext cx="10740748" cy="211859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12" name="Text Placeholder 10">
            <a:extLst>
              <a:ext uri="{FF2B5EF4-FFF2-40B4-BE49-F238E27FC236}">
                <a16:creationId xmlns:a16="http://schemas.microsoft.com/office/drawing/2014/main" id="{A2F52F04-2159-EA0B-DDA4-7A46102B1F25}"/>
              </a:ext>
            </a:extLst>
          </p:cNvPr>
          <p:cNvSpPr>
            <a:spLocks noGrp="1"/>
          </p:cNvSpPr>
          <p:nvPr>
            <p:ph type="body" sz="quarter" idx="4294967295"/>
          </p:nvPr>
        </p:nvSpPr>
        <p:spPr>
          <a:xfrm>
            <a:off x="720208" y="1341405"/>
            <a:ext cx="9226550" cy="307777"/>
          </a:xfrm>
        </p:spPr>
        <p:txBody>
          <a:bodyPr wrap="square" anchor="t">
            <a:spAutoFit/>
          </a:bodyPr>
          <a:lstStyle/>
          <a:p>
            <a:r>
              <a:rPr lang="da-DK" sz="1400" noProof="0" dirty="0">
                <a:solidFill>
                  <a:schemeClr val="bg1"/>
                </a:solidFill>
              </a:rPr>
              <a:t>Brug Microsofts </a:t>
            </a:r>
            <a:r>
              <a:rPr lang="da-DK" sz="1400" noProof="0" dirty="0" err="1">
                <a:solidFill>
                  <a:schemeClr val="bg1"/>
                </a:solidFill>
              </a:rPr>
              <a:t>ikondatabase</a:t>
            </a:r>
            <a:r>
              <a:rPr lang="da-DK" sz="1400" noProof="0" dirty="0">
                <a:solidFill>
                  <a:schemeClr val="bg1"/>
                </a:solidFill>
              </a:rPr>
              <a:t> ved at vælge 'Indsæt' i PowerPoint og derefter klikke på ikonet:</a:t>
            </a:r>
            <a:endParaRPr lang="da-DK" sz="1400" noProof="0" dirty="0">
              <a:solidFill>
                <a:schemeClr val="accent2"/>
              </a:solidFill>
            </a:endParaRPr>
          </a:p>
        </p:txBody>
      </p:sp>
      <p:pic>
        <p:nvPicPr>
          <p:cNvPr id="1026" name="Picture 2">
            <a:extLst>
              <a:ext uri="{FF2B5EF4-FFF2-40B4-BE49-F238E27FC236}">
                <a16:creationId xmlns:a16="http://schemas.microsoft.com/office/drawing/2014/main" id="{A70C1531-0610-D645-5B7E-ECAC601715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8218632" y="1372293"/>
            <a:ext cx="237807" cy="2592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0">
            <a:extLst>
              <a:ext uri="{FF2B5EF4-FFF2-40B4-BE49-F238E27FC236}">
                <a16:creationId xmlns:a16="http://schemas.microsoft.com/office/drawing/2014/main" id="{2BF6EAE0-0276-3485-20E1-0A55E255DADB}"/>
              </a:ext>
            </a:extLst>
          </p:cNvPr>
          <p:cNvSpPr txBox="1">
            <a:spLocks/>
          </p:cNvSpPr>
          <p:nvPr/>
        </p:nvSpPr>
        <p:spPr>
          <a:xfrm>
            <a:off x="894814" y="3537934"/>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Læge </a:t>
            </a:r>
          </a:p>
        </p:txBody>
      </p:sp>
      <p:sp>
        <p:nvSpPr>
          <p:cNvPr id="18" name="Text Placeholder 10">
            <a:extLst>
              <a:ext uri="{FF2B5EF4-FFF2-40B4-BE49-F238E27FC236}">
                <a16:creationId xmlns:a16="http://schemas.microsoft.com/office/drawing/2014/main" id="{F165E374-CAA3-95DF-CBC1-702592989099}"/>
              </a:ext>
            </a:extLst>
          </p:cNvPr>
          <p:cNvSpPr txBox="1">
            <a:spLocks/>
          </p:cNvSpPr>
          <p:nvPr/>
        </p:nvSpPr>
        <p:spPr>
          <a:xfrm>
            <a:off x="1794251" y="3537934"/>
            <a:ext cx="788382" cy="323165"/>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Gruppedrøftelse / snak med sidemakker</a:t>
            </a:r>
          </a:p>
        </p:txBody>
      </p:sp>
      <p:sp>
        <p:nvSpPr>
          <p:cNvPr id="19" name="Text Placeholder 10">
            <a:extLst>
              <a:ext uri="{FF2B5EF4-FFF2-40B4-BE49-F238E27FC236}">
                <a16:creationId xmlns:a16="http://schemas.microsoft.com/office/drawing/2014/main" id="{4339C776-7363-CE2C-CF40-9A5197843239}"/>
              </a:ext>
            </a:extLst>
          </p:cNvPr>
          <p:cNvSpPr txBox="1">
            <a:spLocks/>
          </p:cNvSpPr>
          <p:nvPr/>
        </p:nvSpPr>
        <p:spPr>
          <a:xfrm>
            <a:off x="2961876" y="3537934"/>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000000"/>
                </a:solidFill>
              </a:rPr>
              <a:t>Notér / Beskriv / Arbejd selv  </a:t>
            </a:r>
          </a:p>
        </p:txBody>
      </p:sp>
      <p:sp>
        <p:nvSpPr>
          <p:cNvPr id="21" name="Text Placeholder 10">
            <a:extLst>
              <a:ext uri="{FF2B5EF4-FFF2-40B4-BE49-F238E27FC236}">
                <a16:creationId xmlns:a16="http://schemas.microsoft.com/office/drawing/2014/main" id="{F3006840-0773-5DCF-D576-E01C8B358C7C}"/>
              </a:ext>
            </a:extLst>
          </p:cNvPr>
          <p:cNvSpPr txBox="1">
            <a:spLocks/>
          </p:cNvSpPr>
          <p:nvPr/>
        </p:nvSpPr>
        <p:spPr>
          <a:xfrm>
            <a:off x="5247822" y="3557672"/>
            <a:ext cx="846578"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Praksispersonale/ Sygeplejerske </a:t>
            </a:r>
          </a:p>
        </p:txBody>
      </p:sp>
      <p:sp>
        <p:nvSpPr>
          <p:cNvPr id="23" name="Text Placeholder 10">
            <a:extLst>
              <a:ext uri="{FF2B5EF4-FFF2-40B4-BE49-F238E27FC236}">
                <a16:creationId xmlns:a16="http://schemas.microsoft.com/office/drawing/2014/main" id="{7B23D853-3DD9-DFE7-97DC-A0973132A69D}"/>
              </a:ext>
            </a:extLst>
          </p:cNvPr>
          <p:cNvSpPr txBox="1">
            <a:spLocks/>
          </p:cNvSpPr>
          <p:nvPr/>
        </p:nvSpPr>
        <p:spPr>
          <a:xfrm>
            <a:off x="7617339" y="3537934"/>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Support / Spørgsmål </a:t>
            </a:r>
          </a:p>
        </p:txBody>
      </p:sp>
      <p:pic>
        <p:nvPicPr>
          <p:cNvPr id="29" name="Graphic 28" descr="Bookmark with solid fill">
            <a:extLst>
              <a:ext uri="{FF2B5EF4-FFF2-40B4-BE49-F238E27FC236}">
                <a16:creationId xmlns:a16="http://schemas.microsoft.com/office/drawing/2014/main" id="{8098B542-7923-A8A9-1883-2D7BFCE3355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172" y="2135511"/>
            <a:ext cx="457200" cy="457200"/>
          </a:xfrm>
          <a:prstGeom prst="rect">
            <a:avLst/>
          </a:prstGeom>
        </p:spPr>
      </p:pic>
      <p:pic>
        <p:nvPicPr>
          <p:cNvPr id="31" name="Graphic 30" descr="Computer with solid fill">
            <a:extLst>
              <a:ext uri="{FF2B5EF4-FFF2-40B4-BE49-F238E27FC236}">
                <a16:creationId xmlns:a16="http://schemas.microsoft.com/office/drawing/2014/main" id="{64523332-0522-6785-B1C4-C1CC2BC8986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64391" y="2135511"/>
            <a:ext cx="457200" cy="457200"/>
          </a:xfrm>
          <a:prstGeom prst="rect">
            <a:avLst/>
          </a:prstGeom>
        </p:spPr>
      </p:pic>
      <p:pic>
        <p:nvPicPr>
          <p:cNvPr id="33" name="Graphic 32" descr="Laptop with solid fill">
            <a:extLst>
              <a:ext uri="{FF2B5EF4-FFF2-40B4-BE49-F238E27FC236}">
                <a16:creationId xmlns:a16="http://schemas.microsoft.com/office/drawing/2014/main" id="{ABDE5E30-202C-5034-CF31-0EC120A124D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079747" y="2135511"/>
            <a:ext cx="457200" cy="457200"/>
          </a:xfrm>
          <a:prstGeom prst="rect">
            <a:avLst/>
          </a:prstGeom>
        </p:spPr>
      </p:pic>
      <p:pic>
        <p:nvPicPr>
          <p:cNvPr id="39" name="Graphic 38" descr="Download from cloud with solid fill">
            <a:extLst>
              <a:ext uri="{FF2B5EF4-FFF2-40B4-BE49-F238E27FC236}">
                <a16:creationId xmlns:a16="http://schemas.microsoft.com/office/drawing/2014/main" id="{C0255D07-F83A-2936-37EF-5BD636787E1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448590" y="2135511"/>
            <a:ext cx="457200" cy="457200"/>
          </a:xfrm>
          <a:prstGeom prst="rect">
            <a:avLst/>
          </a:prstGeom>
        </p:spPr>
      </p:pic>
      <p:pic>
        <p:nvPicPr>
          <p:cNvPr id="41" name="Graphic 40" descr="Family with boy with solid fill">
            <a:extLst>
              <a:ext uri="{FF2B5EF4-FFF2-40B4-BE49-F238E27FC236}">
                <a16:creationId xmlns:a16="http://schemas.microsoft.com/office/drawing/2014/main" id="{33CB75D2-8C5B-77D6-135B-AC3912C74DA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609847" y="2135511"/>
            <a:ext cx="457200" cy="457200"/>
          </a:xfrm>
          <a:prstGeom prst="rect">
            <a:avLst/>
          </a:prstGeom>
        </p:spPr>
      </p:pic>
      <p:pic>
        <p:nvPicPr>
          <p:cNvPr id="43" name="Graphic 42" descr="Document with solid fill">
            <a:extLst>
              <a:ext uri="{FF2B5EF4-FFF2-40B4-BE49-F238E27FC236}">
                <a16:creationId xmlns:a16="http://schemas.microsoft.com/office/drawing/2014/main" id="{1542C59D-3897-DD5B-D251-80025466FB5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210271" y="2135511"/>
            <a:ext cx="457200" cy="457200"/>
          </a:xfrm>
          <a:prstGeom prst="rect">
            <a:avLst/>
          </a:prstGeom>
        </p:spPr>
      </p:pic>
      <p:pic>
        <p:nvPicPr>
          <p:cNvPr id="45" name="Graphic 44" descr="Bar graph with upward trend with solid fill">
            <a:extLst>
              <a:ext uri="{FF2B5EF4-FFF2-40B4-BE49-F238E27FC236}">
                <a16:creationId xmlns:a16="http://schemas.microsoft.com/office/drawing/2014/main" id="{72481DB6-B4DD-A93D-0758-AC28B256ABD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725700" y="2135511"/>
            <a:ext cx="457200" cy="457200"/>
          </a:xfrm>
          <a:prstGeom prst="rect">
            <a:avLst/>
          </a:prstGeom>
        </p:spPr>
      </p:pic>
      <p:pic>
        <p:nvPicPr>
          <p:cNvPr id="48" name="Graphic 47" descr="Daily calendar with solid fill">
            <a:extLst>
              <a:ext uri="{FF2B5EF4-FFF2-40B4-BE49-F238E27FC236}">
                <a16:creationId xmlns:a16="http://schemas.microsoft.com/office/drawing/2014/main" id="{5D4771E0-4F7D-5A98-3CF3-DFE1D0CF241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737408" y="2109713"/>
            <a:ext cx="457200" cy="457200"/>
          </a:xfrm>
          <a:prstGeom prst="rect">
            <a:avLst/>
          </a:prstGeom>
        </p:spPr>
      </p:pic>
      <p:pic>
        <p:nvPicPr>
          <p:cNvPr id="52" name="Graphic 51" descr="Doctor female with solid fill">
            <a:extLst>
              <a:ext uri="{FF2B5EF4-FFF2-40B4-BE49-F238E27FC236}">
                <a16:creationId xmlns:a16="http://schemas.microsoft.com/office/drawing/2014/main" id="{D82EB4B7-2ED6-7794-F957-EB2E088CA5B5}"/>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959533" y="3008266"/>
            <a:ext cx="457200" cy="457200"/>
          </a:xfrm>
          <a:prstGeom prst="rect">
            <a:avLst/>
          </a:prstGeom>
        </p:spPr>
      </p:pic>
      <p:pic>
        <p:nvPicPr>
          <p:cNvPr id="54" name="Graphic 53" descr="Meeting with solid fill">
            <a:extLst>
              <a:ext uri="{FF2B5EF4-FFF2-40B4-BE49-F238E27FC236}">
                <a16:creationId xmlns:a16="http://schemas.microsoft.com/office/drawing/2014/main" id="{E46DCD03-35D0-6419-CD7C-3BBDE31F97F0}"/>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64391" y="3008266"/>
            <a:ext cx="457200" cy="457200"/>
          </a:xfrm>
          <a:prstGeom prst="rect">
            <a:avLst/>
          </a:prstGeom>
        </p:spPr>
      </p:pic>
      <p:pic>
        <p:nvPicPr>
          <p:cNvPr id="56" name="Graphic 55" descr="Pen with solid fill">
            <a:extLst>
              <a:ext uri="{FF2B5EF4-FFF2-40B4-BE49-F238E27FC236}">
                <a16:creationId xmlns:a16="http://schemas.microsoft.com/office/drawing/2014/main" id="{B0C0BEFA-D927-3B62-7350-4237B7D30B7B}"/>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086678" y="3063726"/>
            <a:ext cx="365274" cy="365274"/>
          </a:xfrm>
          <a:prstGeom prst="rect">
            <a:avLst/>
          </a:prstGeom>
        </p:spPr>
      </p:pic>
      <p:pic>
        <p:nvPicPr>
          <p:cNvPr id="58" name="Graphic 57" descr="Teacher with solid fill">
            <a:extLst>
              <a:ext uri="{FF2B5EF4-FFF2-40B4-BE49-F238E27FC236}">
                <a16:creationId xmlns:a16="http://schemas.microsoft.com/office/drawing/2014/main" id="{86C77C3F-E583-B3E1-C2FF-216E941EBDA2}"/>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201939" y="3008266"/>
            <a:ext cx="457200" cy="457200"/>
          </a:xfrm>
          <a:prstGeom prst="rect">
            <a:avLst/>
          </a:prstGeom>
        </p:spPr>
      </p:pic>
      <p:pic>
        <p:nvPicPr>
          <p:cNvPr id="60" name="Graphic 59" descr="Share with solid fill">
            <a:extLst>
              <a:ext uri="{FF2B5EF4-FFF2-40B4-BE49-F238E27FC236}">
                <a16:creationId xmlns:a16="http://schemas.microsoft.com/office/drawing/2014/main" id="{905C7BFE-58BA-2B63-E027-9F914B464BC6}"/>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627150" y="3008266"/>
            <a:ext cx="457200" cy="457200"/>
          </a:xfrm>
          <a:prstGeom prst="rect">
            <a:avLst/>
          </a:prstGeom>
        </p:spPr>
      </p:pic>
      <p:pic>
        <p:nvPicPr>
          <p:cNvPr id="1024" name="Graphic 1023" descr="Call centre with solid fill">
            <a:extLst>
              <a:ext uri="{FF2B5EF4-FFF2-40B4-BE49-F238E27FC236}">
                <a16:creationId xmlns:a16="http://schemas.microsoft.com/office/drawing/2014/main" id="{33D56F03-6789-FDE8-B158-73BE773BA957}"/>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7725700" y="3008266"/>
            <a:ext cx="457200" cy="457200"/>
          </a:xfrm>
          <a:prstGeom prst="rect">
            <a:avLst/>
          </a:prstGeom>
        </p:spPr>
      </p:pic>
      <p:pic>
        <p:nvPicPr>
          <p:cNvPr id="1027" name="Graphic 1026" descr="Hospital with solid fill">
            <a:extLst>
              <a:ext uri="{FF2B5EF4-FFF2-40B4-BE49-F238E27FC236}">
                <a16:creationId xmlns:a16="http://schemas.microsoft.com/office/drawing/2014/main" id="{623163FD-7213-0F58-2D8E-6A73BBDF80D8}"/>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8740328" y="3014807"/>
            <a:ext cx="457200" cy="457200"/>
          </a:xfrm>
          <a:prstGeom prst="rect">
            <a:avLst/>
          </a:prstGeom>
        </p:spPr>
      </p:pic>
      <p:pic>
        <p:nvPicPr>
          <p:cNvPr id="1032" name="Graphic 1031" descr="Schoolhouse with solid fill">
            <a:extLst>
              <a:ext uri="{FF2B5EF4-FFF2-40B4-BE49-F238E27FC236}">
                <a16:creationId xmlns:a16="http://schemas.microsoft.com/office/drawing/2014/main" id="{0230A904-F3C0-FF18-A299-33DEA6A70A03}"/>
              </a:ext>
            </a:extLst>
          </p:cNvPr>
          <p:cNvPicPr>
            <a:picLocks noChangeAspect="1"/>
          </p:cNvPicPr>
          <p:nvPr/>
        </p:nvPicPr>
        <p:blipFill>
          <a:blip>
            <a:extLst>
              <a:ext uri="{96DAC541-7B7A-43D3-8B79-37D633B846F1}">
                <asvg:svgBlip xmlns:asvg="http://schemas.microsoft.com/office/drawing/2016/SVG/main" r:embed="rId19"/>
              </a:ext>
            </a:extLst>
          </a:blip>
          <a:srcRect/>
          <a:stretch/>
        </p:blipFill>
        <p:spPr>
          <a:xfrm>
            <a:off x="9737408" y="2982468"/>
            <a:ext cx="457200" cy="457200"/>
          </a:xfrm>
          <a:prstGeom prst="rect">
            <a:avLst/>
          </a:prstGeom>
        </p:spPr>
      </p:pic>
      <p:sp>
        <p:nvSpPr>
          <p:cNvPr id="1034" name="Text Placeholder 10">
            <a:extLst>
              <a:ext uri="{FF2B5EF4-FFF2-40B4-BE49-F238E27FC236}">
                <a16:creationId xmlns:a16="http://schemas.microsoft.com/office/drawing/2014/main" id="{D7BC86BD-3852-0F7D-972E-DAC2D5BA4284}"/>
              </a:ext>
            </a:extLst>
          </p:cNvPr>
          <p:cNvSpPr txBox="1">
            <a:spLocks/>
          </p:cNvSpPr>
          <p:nvPr/>
        </p:nvSpPr>
        <p:spPr>
          <a:xfrm>
            <a:off x="894814" y="2647190"/>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Bogmærke </a:t>
            </a:r>
          </a:p>
        </p:txBody>
      </p:sp>
      <p:sp>
        <p:nvSpPr>
          <p:cNvPr id="1036" name="Text Placeholder 10">
            <a:extLst>
              <a:ext uri="{FF2B5EF4-FFF2-40B4-BE49-F238E27FC236}">
                <a16:creationId xmlns:a16="http://schemas.microsoft.com/office/drawing/2014/main" id="{35712D4D-E9B4-8C7F-0AEC-C6FF4D931D79}"/>
              </a:ext>
            </a:extLst>
          </p:cNvPr>
          <p:cNvSpPr txBox="1">
            <a:spLocks/>
          </p:cNvSpPr>
          <p:nvPr/>
        </p:nvSpPr>
        <p:spPr>
          <a:xfrm>
            <a:off x="1922991" y="2642221"/>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Computer</a:t>
            </a:r>
          </a:p>
        </p:txBody>
      </p:sp>
      <p:sp>
        <p:nvSpPr>
          <p:cNvPr id="1038" name="Text Placeholder 10">
            <a:extLst>
              <a:ext uri="{FF2B5EF4-FFF2-40B4-BE49-F238E27FC236}">
                <a16:creationId xmlns:a16="http://schemas.microsoft.com/office/drawing/2014/main" id="{210DDF30-923A-FCC9-E955-12C2C4166F14}"/>
              </a:ext>
            </a:extLst>
          </p:cNvPr>
          <p:cNvSpPr txBox="1">
            <a:spLocks/>
          </p:cNvSpPr>
          <p:nvPr/>
        </p:nvSpPr>
        <p:spPr>
          <a:xfrm>
            <a:off x="3040716" y="2642221"/>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Laptop</a:t>
            </a:r>
          </a:p>
        </p:txBody>
      </p:sp>
      <p:sp>
        <p:nvSpPr>
          <p:cNvPr id="1040" name="Text Placeholder 10">
            <a:extLst>
              <a:ext uri="{FF2B5EF4-FFF2-40B4-BE49-F238E27FC236}">
                <a16:creationId xmlns:a16="http://schemas.microsoft.com/office/drawing/2014/main" id="{2469B1C8-CD0A-DFB2-A2D3-A8EBC526CFB2}"/>
              </a:ext>
            </a:extLst>
          </p:cNvPr>
          <p:cNvSpPr txBox="1">
            <a:spLocks/>
          </p:cNvSpPr>
          <p:nvPr/>
        </p:nvSpPr>
        <p:spPr>
          <a:xfrm>
            <a:off x="4106156" y="2642221"/>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Dokumentation </a:t>
            </a:r>
          </a:p>
        </p:txBody>
      </p:sp>
      <p:sp>
        <p:nvSpPr>
          <p:cNvPr id="1042" name="Text Placeholder 10">
            <a:extLst>
              <a:ext uri="{FF2B5EF4-FFF2-40B4-BE49-F238E27FC236}">
                <a16:creationId xmlns:a16="http://schemas.microsoft.com/office/drawing/2014/main" id="{5AEB98A5-A620-CF64-6A07-15B5687A4A31}"/>
              </a:ext>
            </a:extLst>
          </p:cNvPr>
          <p:cNvSpPr txBox="1">
            <a:spLocks/>
          </p:cNvSpPr>
          <p:nvPr/>
        </p:nvSpPr>
        <p:spPr>
          <a:xfrm>
            <a:off x="5319132" y="2642221"/>
            <a:ext cx="659455"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Download / Gem</a:t>
            </a:r>
          </a:p>
        </p:txBody>
      </p:sp>
      <p:sp>
        <p:nvSpPr>
          <p:cNvPr id="1044" name="Text Placeholder 10">
            <a:extLst>
              <a:ext uri="{FF2B5EF4-FFF2-40B4-BE49-F238E27FC236}">
                <a16:creationId xmlns:a16="http://schemas.microsoft.com/office/drawing/2014/main" id="{8210487A-D5C1-C763-AA9F-889F5EB053E0}"/>
              </a:ext>
            </a:extLst>
          </p:cNvPr>
          <p:cNvSpPr txBox="1">
            <a:spLocks/>
          </p:cNvSpPr>
          <p:nvPr/>
        </p:nvSpPr>
        <p:spPr>
          <a:xfrm>
            <a:off x="6491976" y="2647393"/>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Familie</a:t>
            </a:r>
          </a:p>
        </p:txBody>
      </p:sp>
      <p:sp>
        <p:nvSpPr>
          <p:cNvPr id="1046" name="Text Placeholder 10">
            <a:extLst>
              <a:ext uri="{FF2B5EF4-FFF2-40B4-BE49-F238E27FC236}">
                <a16:creationId xmlns:a16="http://schemas.microsoft.com/office/drawing/2014/main" id="{DA607C17-D241-DCC2-31AB-99A740669D5A}"/>
              </a:ext>
            </a:extLst>
          </p:cNvPr>
          <p:cNvSpPr txBox="1">
            <a:spLocks/>
          </p:cNvSpPr>
          <p:nvPr/>
        </p:nvSpPr>
        <p:spPr>
          <a:xfrm>
            <a:off x="7626941" y="2642221"/>
            <a:ext cx="659455"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Følg udviklingen af data</a:t>
            </a:r>
          </a:p>
        </p:txBody>
      </p:sp>
      <p:sp>
        <p:nvSpPr>
          <p:cNvPr id="1048" name="Text Placeholder 10">
            <a:extLst>
              <a:ext uri="{FF2B5EF4-FFF2-40B4-BE49-F238E27FC236}">
                <a16:creationId xmlns:a16="http://schemas.microsoft.com/office/drawing/2014/main" id="{6DC256B0-DAD4-F7BF-6E50-4CED6B87EF0E}"/>
              </a:ext>
            </a:extLst>
          </p:cNvPr>
          <p:cNvSpPr txBox="1">
            <a:spLocks/>
          </p:cNvSpPr>
          <p:nvPr/>
        </p:nvSpPr>
        <p:spPr>
          <a:xfrm>
            <a:off x="8633303" y="2648762"/>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Information</a:t>
            </a:r>
          </a:p>
        </p:txBody>
      </p:sp>
      <p:sp>
        <p:nvSpPr>
          <p:cNvPr id="1050" name="Text Placeholder 10">
            <a:extLst>
              <a:ext uri="{FF2B5EF4-FFF2-40B4-BE49-F238E27FC236}">
                <a16:creationId xmlns:a16="http://schemas.microsoft.com/office/drawing/2014/main" id="{DF8A3BE3-CDA3-9E73-AA22-FDD0E154948E}"/>
              </a:ext>
            </a:extLst>
          </p:cNvPr>
          <p:cNvSpPr txBox="1">
            <a:spLocks/>
          </p:cNvSpPr>
          <p:nvPr/>
        </p:nvSpPr>
        <p:spPr>
          <a:xfrm>
            <a:off x="9636889" y="2616423"/>
            <a:ext cx="659455"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Kalender/</a:t>
            </a:r>
            <a:br>
              <a:rPr lang="da-DK" sz="600" noProof="0" dirty="0">
                <a:solidFill>
                  <a:schemeClr val="bg1"/>
                </a:solidFill>
              </a:rPr>
            </a:br>
            <a:r>
              <a:rPr lang="da-DK" sz="600" noProof="0" dirty="0">
                <a:solidFill>
                  <a:schemeClr val="bg1"/>
                </a:solidFill>
              </a:rPr>
              <a:t>Booking</a:t>
            </a:r>
          </a:p>
        </p:txBody>
      </p:sp>
      <p:sp>
        <p:nvSpPr>
          <p:cNvPr id="1066" name="Text Placeholder 10">
            <a:extLst>
              <a:ext uri="{FF2B5EF4-FFF2-40B4-BE49-F238E27FC236}">
                <a16:creationId xmlns:a16="http://schemas.microsoft.com/office/drawing/2014/main" id="{08987632-7816-FDFB-4C8C-DA9D6BD11B73}"/>
              </a:ext>
            </a:extLst>
          </p:cNvPr>
          <p:cNvSpPr txBox="1">
            <a:spLocks/>
          </p:cNvSpPr>
          <p:nvPr/>
        </p:nvSpPr>
        <p:spPr>
          <a:xfrm>
            <a:off x="6491976" y="3537934"/>
            <a:ext cx="677444"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Del / Eksportér  </a:t>
            </a:r>
          </a:p>
        </p:txBody>
      </p:sp>
      <p:sp>
        <p:nvSpPr>
          <p:cNvPr id="1067" name="Text Placeholder 10">
            <a:extLst>
              <a:ext uri="{FF2B5EF4-FFF2-40B4-BE49-F238E27FC236}">
                <a16:creationId xmlns:a16="http://schemas.microsoft.com/office/drawing/2014/main" id="{D4DDDD23-02EE-7594-60B9-5C211A3B24A7}"/>
              </a:ext>
            </a:extLst>
          </p:cNvPr>
          <p:cNvSpPr txBox="1">
            <a:spLocks/>
          </p:cNvSpPr>
          <p:nvPr/>
        </p:nvSpPr>
        <p:spPr>
          <a:xfrm>
            <a:off x="8627892" y="3544475"/>
            <a:ext cx="677444"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Sygehus</a:t>
            </a:r>
          </a:p>
        </p:txBody>
      </p:sp>
      <p:sp>
        <p:nvSpPr>
          <p:cNvPr id="1068" name="Text Placeholder 10">
            <a:extLst>
              <a:ext uri="{FF2B5EF4-FFF2-40B4-BE49-F238E27FC236}">
                <a16:creationId xmlns:a16="http://schemas.microsoft.com/office/drawing/2014/main" id="{43A7568D-F27A-9336-0204-1B25DC4C67B8}"/>
              </a:ext>
            </a:extLst>
          </p:cNvPr>
          <p:cNvSpPr txBox="1">
            <a:spLocks/>
          </p:cNvSpPr>
          <p:nvPr/>
        </p:nvSpPr>
        <p:spPr>
          <a:xfrm>
            <a:off x="9630017" y="3512136"/>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Kommune / Jobcenter</a:t>
            </a:r>
          </a:p>
        </p:txBody>
      </p:sp>
      <p:pic>
        <p:nvPicPr>
          <p:cNvPr id="1070" name="Graphic 1069">
            <a:extLst>
              <a:ext uri="{FF2B5EF4-FFF2-40B4-BE49-F238E27FC236}">
                <a16:creationId xmlns:a16="http://schemas.microsoft.com/office/drawing/2014/main" id="{A050FF2A-3C14-FB61-36CB-EFBDA751C68E}"/>
              </a:ext>
            </a:extLst>
          </p:cNvPr>
          <p:cNvPicPr>
            <a:picLocks noChangeAspect="1"/>
          </p:cNvPicPr>
          <p:nvPr/>
        </p:nvPicPr>
        <p:blipFill>
          <a:blip>
            <a:extLst>
              <a:ext uri="{96DAC541-7B7A-43D3-8B79-37D633B846F1}">
                <asvg:svgBlip xmlns:asvg="http://schemas.microsoft.com/office/drawing/2016/SVG/main" r:embed="rId20"/>
              </a:ext>
            </a:extLst>
          </a:blip>
          <a:srcRect l="16206" t="15693" r="17294" b="14068"/>
          <a:stretch>
            <a:fillRect/>
          </a:stretch>
        </p:blipFill>
        <p:spPr>
          <a:xfrm>
            <a:off x="5497565" y="3040834"/>
            <a:ext cx="301374" cy="392075"/>
          </a:xfrm>
          <a:prstGeom prst="rect">
            <a:avLst/>
          </a:prstGeom>
        </p:spPr>
      </p:pic>
      <p:sp>
        <p:nvSpPr>
          <p:cNvPr id="1074" name="Text Placeholder 10">
            <a:extLst>
              <a:ext uri="{FF2B5EF4-FFF2-40B4-BE49-F238E27FC236}">
                <a16:creationId xmlns:a16="http://schemas.microsoft.com/office/drawing/2014/main" id="{8E29DC37-CE20-78E0-4AAB-A8E421D253BE}"/>
              </a:ext>
            </a:extLst>
          </p:cNvPr>
          <p:cNvSpPr txBox="1">
            <a:spLocks/>
          </p:cNvSpPr>
          <p:nvPr/>
        </p:nvSpPr>
        <p:spPr>
          <a:xfrm>
            <a:off x="894814" y="563105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Læge </a:t>
            </a:r>
          </a:p>
        </p:txBody>
      </p:sp>
      <p:sp>
        <p:nvSpPr>
          <p:cNvPr id="1075" name="Text Placeholder 10">
            <a:extLst>
              <a:ext uri="{FF2B5EF4-FFF2-40B4-BE49-F238E27FC236}">
                <a16:creationId xmlns:a16="http://schemas.microsoft.com/office/drawing/2014/main" id="{2DA5DB36-A567-32E1-7D15-653E61F3AD45}"/>
              </a:ext>
            </a:extLst>
          </p:cNvPr>
          <p:cNvSpPr txBox="1">
            <a:spLocks/>
          </p:cNvSpPr>
          <p:nvPr/>
        </p:nvSpPr>
        <p:spPr>
          <a:xfrm>
            <a:off x="1794251" y="5631052"/>
            <a:ext cx="788382" cy="323165"/>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Gruppedrøftelse / snak med sidemakker</a:t>
            </a:r>
          </a:p>
        </p:txBody>
      </p:sp>
      <p:sp>
        <p:nvSpPr>
          <p:cNvPr id="1076" name="Text Placeholder 10">
            <a:extLst>
              <a:ext uri="{FF2B5EF4-FFF2-40B4-BE49-F238E27FC236}">
                <a16:creationId xmlns:a16="http://schemas.microsoft.com/office/drawing/2014/main" id="{0FE17380-21DC-C947-F36B-913B77AAB9E2}"/>
              </a:ext>
            </a:extLst>
          </p:cNvPr>
          <p:cNvSpPr txBox="1">
            <a:spLocks/>
          </p:cNvSpPr>
          <p:nvPr/>
        </p:nvSpPr>
        <p:spPr>
          <a:xfrm>
            <a:off x="2961876" y="5631052"/>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Notér / Beskriv / Arbejd selv  </a:t>
            </a:r>
          </a:p>
        </p:txBody>
      </p:sp>
      <p:sp>
        <p:nvSpPr>
          <p:cNvPr id="1077" name="Text Placeholder 10">
            <a:extLst>
              <a:ext uri="{FF2B5EF4-FFF2-40B4-BE49-F238E27FC236}">
                <a16:creationId xmlns:a16="http://schemas.microsoft.com/office/drawing/2014/main" id="{16A8FD89-02E6-87F7-6588-6C496C4A3F41}"/>
              </a:ext>
            </a:extLst>
          </p:cNvPr>
          <p:cNvSpPr txBox="1">
            <a:spLocks/>
          </p:cNvSpPr>
          <p:nvPr/>
        </p:nvSpPr>
        <p:spPr>
          <a:xfrm>
            <a:off x="4007250" y="5631052"/>
            <a:ext cx="846578"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Plenum diskussion / præsentation </a:t>
            </a:r>
          </a:p>
        </p:txBody>
      </p:sp>
      <p:sp>
        <p:nvSpPr>
          <p:cNvPr id="1078" name="Text Placeholder 10">
            <a:extLst>
              <a:ext uri="{FF2B5EF4-FFF2-40B4-BE49-F238E27FC236}">
                <a16:creationId xmlns:a16="http://schemas.microsoft.com/office/drawing/2014/main" id="{EEC9AB34-ACE2-6C72-5997-B577F4C6B43B}"/>
              </a:ext>
            </a:extLst>
          </p:cNvPr>
          <p:cNvSpPr txBox="1">
            <a:spLocks/>
          </p:cNvSpPr>
          <p:nvPr/>
        </p:nvSpPr>
        <p:spPr>
          <a:xfrm>
            <a:off x="5255817" y="5631052"/>
            <a:ext cx="784870"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Praksispersonale/ Sygeplejerske </a:t>
            </a:r>
          </a:p>
        </p:txBody>
      </p:sp>
      <p:sp>
        <p:nvSpPr>
          <p:cNvPr id="1079" name="Text Placeholder 10">
            <a:extLst>
              <a:ext uri="{FF2B5EF4-FFF2-40B4-BE49-F238E27FC236}">
                <a16:creationId xmlns:a16="http://schemas.microsoft.com/office/drawing/2014/main" id="{02E7E9D9-45C5-1FB1-B86A-EAF1FA0406CA}"/>
              </a:ext>
            </a:extLst>
          </p:cNvPr>
          <p:cNvSpPr txBox="1">
            <a:spLocks/>
          </p:cNvSpPr>
          <p:nvPr/>
        </p:nvSpPr>
        <p:spPr>
          <a:xfrm>
            <a:off x="7617339" y="5631052"/>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Support / Spørgsmål </a:t>
            </a:r>
          </a:p>
        </p:txBody>
      </p:sp>
      <p:pic>
        <p:nvPicPr>
          <p:cNvPr id="1080" name="Graphic 1079" descr="Bookmark with solid fill">
            <a:extLst>
              <a:ext uri="{FF2B5EF4-FFF2-40B4-BE49-F238E27FC236}">
                <a16:creationId xmlns:a16="http://schemas.microsoft.com/office/drawing/2014/main" id="{B70088C0-C820-7A40-BA49-04A34289E3D3}"/>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959172" y="4216103"/>
            <a:ext cx="457200" cy="457200"/>
          </a:xfrm>
          <a:prstGeom prst="rect">
            <a:avLst/>
          </a:prstGeom>
        </p:spPr>
      </p:pic>
      <p:pic>
        <p:nvPicPr>
          <p:cNvPr id="1081" name="Graphic 1080" descr="Computer with solid fill">
            <a:extLst>
              <a:ext uri="{FF2B5EF4-FFF2-40B4-BE49-F238E27FC236}">
                <a16:creationId xmlns:a16="http://schemas.microsoft.com/office/drawing/2014/main" id="{996D2289-C2B8-7A1E-E953-8FA8949614AD}"/>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964391" y="4216103"/>
            <a:ext cx="457200" cy="457200"/>
          </a:xfrm>
          <a:prstGeom prst="rect">
            <a:avLst/>
          </a:prstGeom>
        </p:spPr>
      </p:pic>
      <p:pic>
        <p:nvPicPr>
          <p:cNvPr id="1082" name="Graphic 1081" descr="Laptop with solid fill">
            <a:extLst>
              <a:ext uri="{FF2B5EF4-FFF2-40B4-BE49-F238E27FC236}">
                <a16:creationId xmlns:a16="http://schemas.microsoft.com/office/drawing/2014/main" id="{C94F8E8B-7C45-A9A3-C45B-44EC00E63809}"/>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3079747" y="4216103"/>
            <a:ext cx="457200" cy="457200"/>
          </a:xfrm>
          <a:prstGeom prst="rect">
            <a:avLst/>
          </a:prstGeom>
        </p:spPr>
      </p:pic>
      <p:pic>
        <p:nvPicPr>
          <p:cNvPr id="1083" name="Graphic 1082" descr="Download from cloud with solid fill">
            <a:extLst>
              <a:ext uri="{FF2B5EF4-FFF2-40B4-BE49-F238E27FC236}">
                <a16:creationId xmlns:a16="http://schemas.microsoft.com/office/drawing/2014/main" id="{BFBE84F7-77CD-8814-B8BC-BB35F1483108}"/>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5448590" y="4216103"/>
            <a:ext cx="457200" cy="457200"/>
          </a:xfrm>
          <a:prstGeom prst="rect">
            <a:avLst/>
          </a:prstGeom>
        </p:spPr>
      </p:pic>
      <p:pic>
        <p:nvPicPr>
          <p:cNvPr id="1084" name="Graphic 1083" descr="Family with boy with solid fill">
            <a:extLst>
              <a:ext uri="{FF2B5EF4-FFF2-40B4-BE49-F238E27FC236}">
                <a16:creationId xmlns:a16="http://schemas.microsoft.com/office/drawing/2014/main" id="{A8371968-E5FA-6E01-0352-E1A1FA80114B}"/>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6609847" y="4216103"/>
            <a:ext cx="457200" cy="457200"/>
          </a:xfrm>
          <a:prstGeom prst="rect">
            <a:avLst/>
          </a:prstGeom>
        </p:spPr>
      </p:pic>
      <p:pic>
        <p:nvPicPr>
          <p:cNvPr id="1085" name="Graphic 1084" descr="Document with solid fill">
            <a:extLst>
              <a:ext uri="{FF2B5EF4-FFF2-40B4-BE49-F238E27FC236}">
                <a16:creationId xmlns:a16="http://schemas.microsoft.com/office/drawing/2014/main" id="{1D459BAD-5BA4-4B79-05D6-9AA3F5AAECD7}"/>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4210271" y="4216103"/>
            <a:ext cx="457200" cy="457200"/>
          </a:xfrm>
          <a:prstGeom prst="rect">
            <a:avLst/>
          </a:prstGeom>
        </p:spPr>
      </p:pic>
      <p:pic>
        <p:nvPicPr>
          <p:cNvPr id="1086" name="Graphic 1085" descr="Bar graph with upward trend with solid fill">
            <a:extLst>
              <a:ext uri="{FF2B5EF4-FFF2-40B4-BE49-F238E27FC236}">
                <a16:creationId xmlns:a16="http://schemas.microsoft.com/office/drawing/2014/main" id="{F6CB995D-B3F0-5916-F8C9-93ECCF75DC22}"/>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7725700" y="4216103"/>
            <a:ext cx="457200" cy="457200"/>
          </a:xfrm>
          <a:prstGeom prst="rect">
            <a:avLst/>
          </a:prstGeom>
        </p:spPr>
      </p:pic>
      <p:pic>
        <p:nvPicPr>
          <p:cNvPr id="1087" name="Graphic 1086" descr="Daily calendar with solid fill">
            <a:extLst>
              <a:ext uri="{FF2B5EF4-FFF2-40B4-BE49-F238E27FC236}">
                <a16:creationId xmlns:a16="http://schemas.microsoft.com/office/drawing/2014/main" id="{4D4F0841-8AC8-4697-362D-8DF01FC0E2A1}"/>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9737408" y="4190305"/>
            <a:ext cx="457200" cy="457200"/>
          </a:xfrm>
          <a:prstGeom prst="rect">
            <a:avLst/>
          </a:prstGeom>
        </p:spPr>
      </p:pic>
      <p:pic>
        <p:nvPicPr>
          <p:cNvPr id="1089" name="Graphic 1088" descr="Doctor female with solid fill">
            <a:extLst>
              <a:ext uri="{FF2B5EF4-FFF2-40B4-BE49-F238E27FC236}">
                <a16:creationId xmlns:a16="http://schemas.microsoft.com/office/drawing/2014/main" id="{B38DD646-1579-D17E-C769-C215181F859A}"/>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959533" y="5101384"/>
            <a:ext cx="457200" cy="457200"/>
          </a:xfrm>
          <a:prstGeom prst="rect">
            <a:avLst/>
          </a:prstGeom>
        </p:spPr>
      </p:pic>
      <p:pic>
        <p:nvPicPr>
          <p:cNvPr id="1090" name="Graphic 1089" descr="Meeting with solid fill">
            <a:extLst>
              <a:ext uri="{FF2B5EF4-FFF2-40B4-BE49-F238E27FC236}">
                <a16:creationId xmlns:a16="http://schemas.microsoft.com/office/drawing/2014/main" id="{2E58CDF5-2529-9B55-FC11-21F6F72EDF81}"/>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64391" y="5101384"/>
            <a:ext cx="457200" cy="457200"/>
          </a:xfrm>
          <a:prstGeom prst="rect">
            <a:avLst/>
          </a:prstGeom>
        </p:spPr>
      </p:pic>
      <p:pic>
        <p:nvPicPr>
          <p:cNvPr id="1092" name="Graphic 1091" descr="Teacher with solid fill">
            <a:extLst>
              <a:ext uri="{FF2B5EF4-FFF2-40B4-BE49-F238E27FC236}">
                <a16:creationId xmlns:a16="http://schemas.microsoft.com/office/drawing/2014/main" id="{0466FC48-F513-B756-82BD-5CF49F465CA7}"/>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4201939" y="5101384"/>
            <a:ext cx="457200" cy="457200"/>
          </a:xfrm>
          <a:prstGeom prst="rect">
            <a:avLst/>
          </a:prstGeom>
        </p:spPr>
      </p:pic>
      <p:pic>
        <p:nvPicPr>
          <p:cNvPr id="1093" name="Graphic 1092" descr="Share with solid fill">
            <a:extLst>
              <a:ext uri="{FF2B5EF4-FFF2-40B4-BE49-F238E27FC236}">
                <a16:creationId xmlns:a16="http://schemas.microsoft.com/office/drawing/2014/main" id="{EEDE4029-25D6-5C32-7023-8417B6A2913D}"/>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6627150" y="5101384"/>
            <a:ext cx="457200" cy="457200"/>
          </a:xfrm>
          <a:prstGeom prst="rect">
            <a:avLst/>
          </a:prstGeom>
        </p:spPr>
      </p:pic>
      <p:pic>
        <p:nvPicPr>
          <p:cNvPr id="1094" name="Graphic 1093" descr="Call centre with solid fill">
            <a:extLst>
              <a:ext uri="{FF2B5EF4-FFF2-40B4-BE49-F238E27FC236}">
                <a16:creationId xmlns:a16="http://schemas.microsoft.com/office/drawing/2014/main" id="{28B14513-C8B4-EA1A-E763-050BFCA1BFC1}"/>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7725700" y="5101384"/>
            <a:ext cx="457200" cy="457200"/>
          </a:xfrm>
          <a:prstGeom prst="rect">
            <a:avLst/>
          </a:prstGeom>
        </p:spPr>
      </p:pic>
      <p:pic>
        <p:nvPicPr>
          <p:cNvPr id="1095" name="Graphic 1094" descr="Hospital with solid fill">
            <a:extLst>
              <a:ext uri="{FF2B5EF4-FFF2-40B4-BE49-F238E27FC236}">
                <a16:creationId xmlns:a16="http://schemas.microsoft.com/office/drawing/2014/main" id="{C68761C6-3C00-454E-EE69-05F6A6F40917}"/>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8740328" y="5107925"/>
            <a:ext cx="457200" cy="457200"/>
          </a:xfrm>
          <a:prstGeom prst="rect">
            <a:avLst/>
          </a:prstGeom>
        </p:spPr>
      </p:pic>
      <p:pic>
        <p:nvPicPr>
          <p:cNvPr id="1096" name="Graphic 1095" descr="Schoolhouse with solid fill">
            <a:extLst>
              <a:ext uri="{FF2B5EF4-FFF2-40B4-BE49-F238E27FC236}">
                <a16:creationId xmlns:a16="http://schemas.microsoft.com/office/drawing/2014/main" id="{C6D53C3E-1AFB-0B7D-0A83-3666626CF9D2}"/>
              </a:ext>
            </a:extLst>
          </p:cNvPr>
          <p:cNvPicPr>
            <a:picLocks noChangeAspect="1"/>
          </p:cNvPicPr>
          <p:nvPr/>
        </p:nvPicPr>
        <p:blipFill>
          <a:blip>
            <a:extLst>
              <a:ext uri="{96DAC541-7B7A-43D3-8B79-37D633B846F1}">
                <asvg:svgBlip xmlns:asvg="http://schemas.microsoft.com/office/drawing/2016/SVG/main" r:embed="rId35"/>
              </a:ext>
            </a:extLst>
          </a:blip>
          <a:srcRect/>
          <a:stretch/>
        </p:blipFill>
        <p:spPr>
          <a:xfrm>
            <a:off x="9737408" y="5075586"/>
            <a:ext cx="457200" cy="457200"/>
          </a:xfrm>
          <a:prstGeom prst="rect">
            <a:avLst/>
          </a:prstGeom>
        </p:spPr>
      </p:pic>
      <p:sp>
        <p:nvSpPr>
          <p:cNvPr id="1097" name="Text Placeholder 10">
            <a:extLst>
              <a:ext uri="{FF2B5EF4-FFF2-40B4-BE49-F238E27FC236}">
                <a16:creationId xmlns:a16="http://schemas.microsoft.com/office/drawing/2014/main" id="{C8F5EE1B-4286-8EA4-2D06-863BCA9E891E}"/>
              </a:ext>
            </a:extLst>
          </p:cNvPr>
          <p:cNvSpPr txBox="1">
            <a:spLocks/>
          </p:cNvSpPr>
          <p:nvPr/>
        </p:nvSpPr>
        <p:spPr>
          <a:xfrm>
            <a:off x="894814" y="472778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Bogmærke </a:t>
            </a:r>
          </a:p>
        </p:txBody>
      </p:sp>
      <p:sp>
        <p:nvSpPr>
          <p:cNvPr id="1098" name="Text Placeholder 10">
            <a:extLst>
              <a:ext uri="{FF2B5EF4-FFF2-40B4-BE49-F238E27FC236}">
                <a16:creationId xmlns:a16="http://schemas.microsoft.com/office/drawing/2014/main" id="{1A07795F-0CD3-400F-5205-C0D0F461AC31}"/>
              </a:ext>
            </a:extLst>
          </p:cNvPr>
          <p:cNvSpPr txBox="1">
            <a:spLocks/>
          </p:cNvSpPr>
          <p:nvPr/>
        </p:nvSpPr>
        <p:spPr>
          <a:xfrm>
            <a:off x="1922991" y="472281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Computer</a:t>
            </a:r>
          </a:p>
        </p:txBody>
      </p:sp>
      <p:sp>
        <p:nvSpPr>
          <p:cNvPr id="1099" name="Text Placeholder 10">
            <a:extLst>
              <a:ext uri="{FF2B5EF4-FFF2-40B4-BE49-F238E27FC236}">
                <a16:creationId xmlns:a16="http://schemas.microsoft.com/office/drawing/2014/main" id="{9BE5557D-354E-1464-C8B2-B83F9EB3B9CC}"/>
              </a:ext>
            </a:extLst>
          </p:cNvPr>
          <p:cNvSpPr txBox="1">
            <a:spLocks/>
          </p:cNvSpPr>
          <p:nvPr/>
        </p:nvSpPr>
        <p:spPr>
          <a:xfrm>
            <a:off x="3040716" y="472281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Laptop</a:t>
            </a:r>
          </a:p>
        </p:txBody>
      </p:sp>
      <p:sp>
        <p:nvSpPr>
          <p:cNvPr id="1100" name="Text Placeholder 10">
            <a:extLst>
              <a:ext uri="{FF2B5EF4-FFF2-40B4-BE49-F238E27FC236}">
                <a16:creationId xmlns:a16="http://schemas.microsoft.com/office/drawing/2014/main" id="{3D9382B5-A0AB-8074-0A69-D6E317F08655}"/>
              </a:ext>
            </a:extLst>
          </p:cNvPr>
          <p:cNvSpPr txBox="1">
            <a:spLocks/>
          </p:cNvSpPr>
          <p:nvPr/>
        </p:nvSpPr>
        <p:spPr>
          <a:xfrm>
            <a:off x="4106156" y="4722812"/>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Dokumentation </a:t>
            </a:r>
          </a:p>
        </p:txBody>
      </p:sp>
      <p:sp>
        <p:nvSpPr>
          <p:cNvPr id="1101" name="Text Placeholder 10">
            <a:extLst>
              <a:ext uri="{FF2B5EF4-FFF2-40B4-BE49-F238E27FC236}">
                <a16:creationId xmlns:a16="http://schemas.microsoft.com/office/drawing/2014/main" id="{C7C8C20A-1306-6D52-7FA1-D2101AA9715F}"/>
              </a:ext>
            </a:extLst>
          </p:cNvPr>
          <p:cNvSpPr txBox="1">
            <a:spLocks/>
          </p:cNvSpPr>
          <p:nvPr/>
        </p:nvSpPr>
        <p:spPr>
          <a:xfrm>
            <a:off x="5319132" y="4722812"/>
            <a:ext cx="659455"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Download / Gem / Eksportér  </a:t>
            </a:r>
          </a:p>
        </p:txBody>
      </p:sp>
      <p:sp>
        <p:nvSpPr>
          <p:cNvPr id="1102" name="Text Placeholder 10">
            <a:extLst>
              <a:ext uri="{FF2B5EF4-FFF2-40B4-BE49-F238E27FC236}">
                <a16:creationId xmlns:a16="http://schemas.microsoft.com/office/drawing/2014/main" id="{FDF1DDF6-784E-92B4-9130-10A21DE550B9}"/>
              </a:ext>
            </a:extLst>
          </p:cNvPr>
          <p:cNvSpPr txBox="1">
            <a:spLocks/>
          </p:cNvSpPr>
          <p:nvPr/>
        </p:nvSpPr>
        <p:spPr>
          <a:xfrm>
            <a:off x="6491976" y="4727985"/>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Familie</a:t>
            </a:r>
          </a:p>
        </p:txBody>
      </p:sp>
      <p:sp>
        <p:nvSpPr>
          <p:cNvPr id="1103" name="Text Placeholder 10">
            <a:extLst>
              <a:ext uri="{FF2B5EF4-FFF2-40B4-BE49-F238E27FC236}">
                <a16:creationId xmlns:a16="http://schemas.microsoft.com/office/drawing/2014/main" id="{CE75E705-07A2-F28B-706B-74E4E3FCF1B4}"/>
              </a:ext>
            </a:extLst>
          </p:cNvPr>
          <p:cNvSpPr txBox="1">
            <a:spLocks/>
          </p:cNvSpPr>
          <p:nvPr/>
        </p:nvSpPr>
        <p:spPr>
          <a:xfrm>
            <a:off x="7626941" y="4722812"/>
            <a:ext cx="659455"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Følg udviklingen af data</a:t>
            </a:r>
          </a:p>
        </p:txBody>
      </p:sp>
      <p:sp>
        <p:nvSpPr>
          <p:cNvPr id="1104" name="Text Placeholder 10">
            <a:extLst>
              <a:ext uri="{FF2B5EF4-FFF2-40B4-BE49-F238E27FC236}">
                <a16:creationId xmlns:a16="http://schemas.microsoft.com/office/drawing/2014/main" id="{7A3E1FDC-A1BC-8716-77B4-BB67D53157BF}"/>
              </a:ext>
            </a:extLst>
          </p:cNvPr>
          <p:cNvSpPr txBox="1">
            <a:spLocks/>
          </p:cNvSpPr>
          <p:nvPr/>
        </p:nvSpPr>
        <p:spPr>
          <a:xfrm>
            <a:off x="8633303" y="4729353"/>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Information</a:t>
            </a:r>
          </a:p>
        </p:txBody>
      </p:sp>
      <p:sp>
        <p:nvSpPr>
          <p:cNvPr id="1105" name="Text Placeholder 10">
            <a:extLst>
              <a:ext uri="{FF2B5EF4-FFF2-40B4-BE49-F238E27FC236}">
                <a16:creationId xmlns:a16="http://schemas.microsoft.com/office/drawing/2014/main" id="{DEED1D22-0561-8095-3948-E6B60C35042F}"/>
              </a:ext>
            </a:extLst>
          </p:cNvPr>
          <p:cNvSpPr txBox="1">
            <a:spLocks/>
          </p:cNvSpPr>
          <p:nvPr/>
        </p:nvSpPr>
        <p:spPr>
          <a:xfrm>
            <a:off x="9636889" y="4697014"/>
            <a:ext cx="659455"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Kalender/</a:t>
            </a:r>
            <a:br>
              <a:rPr lang="da-DK" sz="600" noProof="0" dirty="0">
                <a:solidFill>
                  <a:srgbClr val="FFFFFF"/>
                </a:solidFill>
              </a:rPr>
            </a:br>
            <a:r>
              <a:rPr lang="da-DK" sz="600" noProof="0" dirty="0">
                <a:solidFill>
                  <a:srgbClr val="FFFFFF"/>
                </a:solidFill>
              </a:rPr>
              <a:t>Booking</a:t>
            </a:r>
          </a:p>
        </p:txBody>
      </p:sp>
      <p:sp>
        <p:nvSpPr>
          <p:cNvPr id="1106" name="Text Placeholder 10">
            <a:extLst>
              <a:ext uri="{FF2B5EF4-FFF2-40B4-BE49-F238E27FC236}">
                <a16:creationId xmlns:a16="http://schemas.microsoft.com/office/drawing/2014/main" id="{E667D8A2-1327-BECC-8622-16CD9088B60E}"/>
              </a:ext>
            </a:extLst>
          </p:cNvPr>
          <p:cNvSpPr txBox="1">
            <a:spLocks/>
          </p:cNvSpPr>
          <p:nvPr/>
        </p:nvSpPr>
        <p:spPr>
          <a:xfrm>
            <a:off x="6491976" y="5631052"/>
            <a:ext cx="677444"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Del / Eksportér</a:t>
            </a:r>
            <a:r>
              <a:rPr lang="da-DK" sz="600" noProof="0" dirty="0">
                <a:solidFill>
                  <a:schemeClr val="bg1"/>
                </a:solidFill>
              </a:rPr>
              <a:t>  </a:t>
            </a:r>
          </a:p>
        </p:txBody>
      </p:sp>
      <p:sp>
        <p:nvSpPr>
          <p:cNvPr id="1107" name="Text Placeholder 10">
            <a:extLst>
              <a:ext uri="{FF2B5EF4-FFF2-40B4-BE49-F238E27FC236}">
                <a16:creationId xmlns:a16="http://schemas.microsoft.com/office/drawing/2014/main" id="{0A01440C-6677-CF12-36CA-DE8913B1A1A2}"/>
              </a:ext>
            </a:extLst>
          </p:cNvPr>
          <p:cNvSpPr txBox="1">
            <a:spLocks/>
          </p:cNvSpPr>
          <p:nvPr/>
        </p:nvSpPr>
        <p:spPr>
          <a:xfrm>
            <a:off x="8627892" y="5637593"/>
            <a:ext cx="677444"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Sygehus</a:t>
            </a:r>
          </a:p>
        </p:txBody>
      </p:sp>
      <p:sp>
        <p:nvSpPr>
          <p:cNvPr id="1108" name="Text Placeholder 10">
            <a:extLst>
              <a:ext uri="{FF2B5EF4-FFF2-40B4-BE49-F238E27FC236}">
                <a16:creationId xmlns:a16="http://schemas.microsoft.com/office/drawing/2014/main" id="{19E6E4B7-2F2E-2B30-B3F3-275330C4C186}"/>
              </a:ext>
            </a:extLst>
          </p:cNvPr>
          <p:cNvSpPr txBox="1">
            <a:spLocks/>
          </p:cNvSpPr>
          <p:nvPr/>
        </p:nvSpPr>
        <p:spPr>
          <a:xfrm>
            <a:off x="9630017" y="5605254"/>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Kommune / jobcenter</a:t>
            </a:r>
          </a:p>
        </p:txBody>
      </p:sp>
      <p:grpSp>
        <p:nvGrpSpPr>
          <p:cNvPr id="1115" name="Group 1114">
            <a:extLst>
              <a:ext uri="{FF2B5EF4-FFF2-40B4-BE49-F238E27FC236}">
                <a16:creationId xmlns:a16="http://schemas.microsoft.com/office/drawing/2014/main" id="{B92694F9-9AB1-BE61-3E6D-F6FB5CA4A0FF}"/>
              </a:ext>
            </a:extLst>
          </p:cNvPr>
          <p:cNvGrpSpPr/>
          <p:nvPr/>
        </p:nvGrpSpPr>
        <p:grpSpPr>
          <a:xfrm>
            <a:off x="8777677" y="2161470"/>
            <a:ext cx="396000" cy="396000"/>
            <a:chOff x="17606520" y="4309858"/>
            <a:chExt cx="713234" cy="836732"/>
          </a:xfrm>
        </p:grpSpPr>
        <p:sp>
          <p:nvSpPr>
            <p:cNvPr id="1110" name="Oval 1109">
              <a:extLst>
                <a:ext uri="{FF2B5EF4-FFF2-40B4-BE49-F238E27FC236}">
                  <a16:creationId xmlns:a16="http://schemas.microsoft.com/office/drawing/2014/main" id="{19537B0C-AB70-A170-7B0B-2C0C27857807}"/>
                </a:ext>
              </a:extLst>
            </p:cNvPr>
            <p:cNvSpPr/>
            <p:nvPr/>
          </p:nvSpPr>
          <p:spPr>
            <a:xfrm flipH="1">
              <a:off x="17606520" y="4309858"/>
              <a:ext cx="713234" cy="836732"/>
            </a:xfrm>
            <a:prstGeom prst="ellipse">
              <a:avLst/>
            </a:prstGeom>
            <a:noFill/>
            <a:ln w="381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pic>
          <p:nvPicPr>
            <p:cNvPr id="1112" name="Graphic 1111">
              <a:extLst>
                <a:ext uri="{FF2B5EF4-FFF2-40B4-BE49-F238E27FC236}">
                  <a16:creationId xmlns:a16="http://schemas.microsoft.com/office/drawing/2014/main" id="{A4F450BD-CAC7-2877-F097-2EAD45C16C7C}"/>
                </a:ext>
              </a:extLst>
            </p:cNvPr>
            <p:cNvPicPr>
              <a:picLocks noChangeAspect="1"/>
            </p:cNvPicPr>
            <p:nvPr/>
          </p:nvPicPr>
          <p:blipFill>
            <a:blip>
              <a:extLst>
                <a:ext uri="{96DAC541-7B7A-43D3-8B79-37D633B846F1}">
                  <asvg:svgBlip xmlns:asvg="http://schemas.microsoft.com/office/drawing/2016/SVG/main" r:embed="rId36"/>
                </a:ext>
              </a:extLst>
            </a:blip>
            <a:srcRect l="35884" t="32786" r="32408" b="31885"/>
            <a:stretch>
              <a:fillRect/>
            </a:stretch>
          </p:blipFill>
          <p:spPr>
            <a:xfrm>
              <a:off x="17785514" y="4443046"/>
              <a:ext cx="410307" cy="566884"/>
            </a:xfrm>
            <a:prstGeom prst="rect">
              <a:avLst/>
            </a:prstGeom>
          </p:spPr>
        </p:pic>
      </p:grpSp>
      <p:grpSp>
        <p:nvGrpSpPr>
          <p:cNvPr id="1116" name="Group 1115">
            <a:extLst>
              <a:ext uri="{FF2B5EF4-FFF2-40B4-BE49-F238E27FC236}">
                <a16:creationId xmlns:a16="http://schemas.microsoft.com/office/drawing/2014/main" id="{9B2811C8-BB8C-CB97-5079-C6C87E57D2AA}"/>
              </a:ext>
            </a:extLst>
          </p:cNvPr>
          <p:cNvGrpSpPr/>
          <p:nvPr/>
        </p:nvGrpSpPr>
        <p:grpSpPr>
          <a:xfrm>
            <a:off x="8777677" y="4253317"/>
            <a:ext cx="396000" cy="396000"/>
            <a:chOff x="17606520" y="8493551"/>
            <a:chExt cx="713234" cy="836732"/>
          </a:xfrm>
        </p:grpSpPr>
        <p:sp>
          <p:nvSpPr>
            <p:cNvPr id="1113" name="Oval 1112">
              <a:extLst>
                <a:ext uri="{FF2B5EF4-FFF2-40B4-BE49-F238E27FC236}">
                  <a16:creationId xmlns:a16="http://schemas.microsoft.com/office/drawing/2014/main" id="{FCF3D89A-27B3-9C28-538E-7D011839E44A}"/>
                </a:ext>
              </a:extLst>
            </p:cNvPr>
            <p:cNvSpPr/>
            <p:nvPr/>
          </p:nvSpPr>
          <p:spPr>
            <a:xfrm flipH="1">
              <a:off x="17606520" y="8493551"/>
              <a:ext cx="713234" cy="836732"/>
            </a:xfrm>
            <a:prstGeom prst="ellipse">
              <a:avLst/>
            </a:prstGeom>
            <a:noFill/>
            <a:ln w="381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pic>
          <p:nvPicPr>
            <p:cNvPr id="1114" name="Graphic 1113">
              <a:extLst>
                <a:ext uri="{FF2B5EF4-FFF2-40B4-BE49-F238E27FC236}">
                  <a16:creationId xmlns:a16="http://schemas.microsoft.com/office/drawing/2014/main" id="{68F6C4AE-79CE-4233-9EA0-D3B65F3C6450}"/>
                </a:ext>
              </a:extLst>
            </p:cNvPr>
            <p:cNvPicPr>
              <a:picLocks noChangeAspect="1"/>
            </p:cNvPicPr>
            <p:nvPr/>
          </p:nvPicPr>
          <p:blipFill>
            <a:blip>
              <a:extLst>
                <a:ext uri="{96DAC541-7B7A-43D3-8B79-37D633B846F1}">
                  <asvg:svgBlip xmlns:asvg="http://schemas.microsoft.com/office/drawing/2016/SVG/main" r:embed="rId37"/>
                </a:ext>
              </a:extLst>
            </a:blip>
            <a:srcRect l="35884" t="32786" r="32408" b="31885"/>
            <a:stretch>
              <a:fillRect/>
            </a:stretch>
          </p:blipFill>
          <p:spPr>
            <a:xfrm>
              <a:off x="17785514" y="8626739"/>
              <a:ext cx="410307" cy="566884"/>
            </a:xfrm>
            <a:prstGeom prst="rect">
              <a:avLst/>
            </a:prstGeom>
          </p:spPr>
        </p:pic>
      </p:grpSp>
      <p:pic>
        <p:nvPicPr>
          <p:cNvPr id="1117" name="Graphic 1116">
            <a:extLst>
              <a:ext uri="{FF2B5EF4-FFF2-40B4-BE49-F238E27FC236}">
                <a16:creationId xmlns:a16="http://schemas.microsoft.com/office/drawing/2014/main" id="{A44D71A7-6AE4-0CC7-BF83-D0105144E656}"/>
              </a:ext>
            </a:extLst>
          </p:cNvPr>
          <p:cNvPicPr>
            <a:picLocks noChangeAspect="1"/>
          </p:cNvPicPr>
          <p:nvPr/>
        </p:nvPicPr>
        <p:blipFill>
          <a:blip>
            <a:extLst>
              <a:ext uri="{96DAC541-7B7A-43D3-8B79-37D633B846F1}">
                <asvg:svgBlip xmlns:asvg="http://schemas.microsoft.com/office/drawing/2016/SVG/main" r:embed="rId38"/>
              </a:ext>
            </a:extLst>
          </a:blip>
          <a:srcRect l="16206" t="15693" r="17294" b="14068"/>
          <a:stretch>
            <a:fillRect/>
          </a:stretch>
        </p:blipFill>
        <p:spPr>
          <a:xfrm>
            <a:off x="5497565" y="5138944"/>
            <a:ext cx="301374" cy="392075"/>
          </a:xfrm>
          <a:prstGeom prst="rect">
            <a:avLst/>
          </a:prstGeom>
        </p:spPr>
      </p:pic>
      <p:pic>
        <p:nvPicPr>
          <p:cNvPr id="1118" name="Graphic 1117" descr="Pen with solid fill">
            <a:extLst>
              <a:ext uri="{FF2B5EF4-FFF2-40B4-BE49-F238E27FC236}">
                <a16:creationId xmlns:a16="http://schemas.microsoft.com/office/drawing/2014/main" id="{41DB720E-3BC4-FD7D-00EB-D0962446F623}"/>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3086678" y="5117995"/>
            <a:ext cx="365274" cy="365274"/>
          </a:xfrm>
          <a:prstGeom prst="rect">
            <a:avLst/>
          </a:prstGeom>
        </p:spPr>
      </p:pic>
      <p:sp>
        <p:nvSpPr>
          <p:cNvPr id="1119" name="Text Placeholder 10">
            <a:extLst>
              <a:ext uri="{FF2B5EF4-FFF2-40B4-BE49-F238E27FC236}">
                <a16:creationId xmlns:a16="http://schemas.microsoft.com/office/drawing/2014/main" id="{90CD7F26-9A28-2847-7437-AB86F4495C05}"/>
              </a:ext>
            </a:extLst>
          </p:cNvPr>
          <p:cNvSpPr txBox="1">
            <a:spLocks/>
          </p:cNvSpPr>
          <p:nvPr/>
        </p:nvSpPr>
        <p:spPr>
          <a:xfrm>
            <a:off x="4007250" y="3539205"/>
            <a:ext cx="846578"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Plenum diskussion / præsentation </a:t>
            </a:r>
          </a:p>
        </p:txBody>
      </p:sp>
      <p:sp>
        <p:nvSpPr>
          <p:cNvPr id="4" name="Title 7">
            <a:extLst>
              <a:ext uri="{FF2B5EF4-FFF2-40B4-BE49-F238E27FC236}">
                <a16:creationId xmlns:a16="http://schemas.microsoft.com/office/drawing/2014/main" id="{AF1B9948-D308-AF88-3B28-CA112B22566D}"/>
              </a:ext>
            </a:extLst>
          </p:cNvPr>
          <p:cNvSpPr txBox="1">
            <a:spLocks/>
          </p:cNvSpPr>
          <p:nvPr/>
        </p:nvSpPr>
        <p:spPr>
          <a:xfrm>
            <a:off x="713582" y="741820"/>
            <a:ext cx="10740748" cy="357335"/>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dirty="0"/>
              <a:t>Ikoner</a:t>
            </a:r>
            <a:endParaRPr lang="da-DK" sz="3200" spc="0" noProof="0" dirty="0">
              <a:solidFill>
                <a:schemeClr val="bg1"/>
              </a:solidFill>
            </a:endParaRPr>
          </a:p>
        </p:txBody>
      </p:sp>
      <p:pic>
        <p:nvPicPr>
          <p:cNvPr id="2" name="Graphic 1" descr="Medicine with solid fill">
            <a:extLst>
              <a:ext uri="{FF2B5EF4-FFF2-40B4-BE49-F238E27FC236}">
                <a16:creationId xmlns:a16="http://schemas.microsoft.com/office/drawing/2014/main" id="{ADF94BE0-6920-8B77-1EA5-03F294B92E2F}"/>
              </a:ext>
            </a:extLst>
          </p:cNvPr>
          <p:cNvPicPr>
            <a:picLocks noChangeAspect="1"/>
          </p:cNvPicPr>
          <p:nvPr/>
        </p:nvPicPr>
        <p:blipFill>
          <a:blip>
            <a:extLst>
              <a:ext uri="{96DAC541-7B7A-43D3-8B79-37D633B846F1}">
                <asvg:svgBlip xmlns:asvg="http://schemas.microsoft.com/office/drawing/2016/SVG/main" r:embed="rId40"/>
              </a:ext>
            </a:extLst>
          </a:blip>
          <a:srcRect/>
          <a:stretch/>
        </p:blipFill>
        <p:spPr>
          <a:xfrm>
            <a:off x="10669969" y="3014807"/>
            <a:ext cx="457200" cy="457200"/>
          </a:xfrm>
          <a:prstGeom prst="rect">
            <a:avLst/>
          </a:prstGeom>
        </p:spPr>
      </p:pic>
      <p:pic>
        <p:nvPicPr>
          <p:cNvPr id="3" name="Graphic 2" descr="Lights On with solid fill">
            <a:extLst>
              <a:ext uri="{FF2B5EF4-FFF2-40B4-BE49-F238E27FC236}">
                <a16:creationId xmlns:a16="http://schemas.microsoft.com/office/drawing/2014/main" id="{C1298B7F-F800-4B15-39B5-3E6FB728DAC1}"/>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10642404" y="2086755"/>
            <a:ext cx="457200" cy="457200"/>
          </a:xfrm>
          <a:prstGeom prst="rect">
            <a:avLst/>
          </a:prstGeom>
        </p:spPr>
      </p:pic>
      <p:sp>
        <p:nvSpPr>
          <p:cNvPr id="5" name="Text Placeholder 10">
            <a:extLst>
              <a:ext uri="{FF2B5EF4-FFF2-40B4-BE49-F238E27FC236}">
                <a16:creationId xmlns:a16="http://schemas.microsoft.com/office/drawing/2014/main" id="{F3B35650-23AF-A890-7650-726FC5D19174}"/>
              </a:ext>
            </a:extLst>
          </p:cNvPr>
          <p:cNvSpPr txBox="1">
            <a:spLocks/>
          </p:cNvSpPr>
          <p:nvPr/>
        </p:nvSpPr>
        <p:spPr>
          <a:xfrm>
            <a:off x="10569450" y="3550347"/>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Apotek / Medicin</a:t>
            </a:r>
          </a:p>
        </p:txBody>
      </p:sp>
      <p:sp>
        <p:nvSpPr>
          <p:cNvPr id="6" name="Text Placeholder 10">
            <a:extLst>
              <a:ext uri="{FF2B5EF4-FFF2-40B4-BE49-F238E27FC236}">
                <a16:creationId xmlns:a16="http://schemas.microsoft.com/office/drawing/2014/main" id="{3A6A455A-DD9F-04C1-F422-0EED889FE105}"/>
              </a:ext>
            </a:extLst>
          </p:cNvPr>
          <p:cNvSpPr txBox="1">
            <a:spLocks/>
          </p:cNvSpPr>
          <p:nvPr/>
        </p:nvSpPr>
        <p:spPr>
          <a:xfrm>
            <a:off x="10535013" y="2616423"/>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Udvikling og ideer </a:t>
            </a:r>
          </a:p>
        </p:txBody>
      </p:sp>
      <p:pic>
        <p:nvPicPr>
          <p:cNvPr id="7" name="Graphic 6" descr="Medicine with solid fill">
            <a:extLst>
              <a:ext uri="{FF2B5EF4-FFF2-40B4-BE49-F238E27FC236}">
                <a16:creationId xmlns:a16="http://schemas.microsoft.com/office/drawing/2014/main" id="{6DF11B28-18D2-E54F-C915-37A8B7BAB5C7}"/>
              </a:ext>
            </a:extLst>
          </p:cNvPr>
          <p:cNvPicPr>
            <a:picLocks noChangeAspect="1"/>
          </p:cNvPicPr>
          <p:nvPr/>
        </p:nvPicPr>
        <p:blipFill>
          <a:blip>
            <a:extLst>
              <a:ext uri="{96DAC541-7B7A-43D3-8B79-37D633B846F1}">
                <asvg:svgBlip xmlns:asvg="http://schemas.microsoft.com/office/drawing/2016/SVG/main" r:embed="rId42"/>
              </a:ext>
            </a:extLst>
          </a:blip>
          <a:srcRect/>
          <a:stretch/>
        </p:blipFill>
        <p:spPr>
          <a:xfrm>
            <a:off x="10681752" y="5153397"/>
            <a:ext cx="457200" cy="457200"/>
          </a:xfrm>
          <a:prstGeom prst="rect">
            <a:avLst/>
          </a:prstGeom>
        </p:spPr>
      </p:pic>
      <p:pic>
        <p:nvPicPr>
          <p:cNvPr id="8" name="Graphic 7" descr="Lights On with solid fill">
            <a:extLst>
              <a:ext uri="{FF2B5EF4-FFF2-40B4-BE49-F238E27FC236}">
                <a16:creationId xmlns:a16="http://schemas.microsoft.com/office/drawing/2014/main" id="{2E8A9533-0BEB-B7C5-F45F-27FE5C284A2F}"/>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10667780" y="4176146"/>
            <a:ext cx="457200" cy="457200"/>
          </a:xfrm>
          <a:prstGeom prst="rect">
            <a:avLst/>
          </a:prstGeom>
        </p:spPr>
      </p:pic>
      <p:sp>
        <p:nvSpPr>
          <p:cNvPr id="9" name="Text Placeholder 10">
            <a:extLst>
              <a:ext uri="{FF2B5EF4-FFF2-40B4-BE49-F238E27FC236}">
                <a16:creationId xmlns:a16="http://schemas.microsoft.com/office/drawing/2014/main" id="{428541C9-8C63-3A8B-8852-CBA4A2D7434A}"/>
              </a:ext>
            </a:extLst>
          </p:cNvPr>
          <p:cNvSpPr txBox="1">
            <a:spLocks/>
          </p:cNvSpPr>
          <p:nvPr/>
        </p:nvSpPr>
        <p:spPr>
          <a:xfrm>
            <a:off x="10581233" y="5660106"/>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Apotek /Medicin</a:t>
            </a:r>
          </a:p>
        </p:txBody>
      </p:sp>
      <p:sp>
        <p:nvSpPr>
          <p:cNvPr id="10" name="Text Placeholder 10">
            <a:extLst>
              <a:ext uri="{FF2B5EF4-FFF2-40B4-BE49-F238E27FC236}">
                <a16:creationId xmlns:a16="http://schemas.microsoft.com/office/drawing/2014/main" id="{7002A7B1-8091-3B54-D0B9-1BF328107DCD}"/>
              </a:ext>
            </a:extLst>
          </p:cNvPr>
          <p:cNvSpPr txBox="1">
            <a:spLocks/>
          </p:cNvSpPr>
          <p:nvPr/>
        </p:nvSpPr>
        <p:spPr>
          <a:xfrm>
            <a:off x="10560389" y="4705814"/>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Udvikling og ideer </a:t>
            </a:r>
          </a:p>
        </p:txBody>
      </p:sp>
    </p:spTree>
    <p:extLst>
      <p:ext uri="{BB962C8B-B14F-4D97-AF65-F5344CB8AC3E}">
        <p14:creationId xmlns:p14="http://schemas.microsoft.com/office/powerpoint/2010/main" val="31919043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C9FF70E-B874-FEAD-724F-F462148BC6E0}"/>
            </a:ext>
          </a:extLst>
        </p:cNvPr>
        <p:cNvGrpSpPr/>
        <p:nvPr/>
      </p:nvGrpSpPr>
      <p:grpSpPr>
        <a:xfrm>
          <a:off x="0" y="0"/>
          <a:ext cx="0" cy="0"/>
          <a:chOff x="0" y="0"/>
          <a:chExt cx="0" cy="0"/>
        </a:xfrm>
      </p:grpSpPr>
      <p:sp>
        <p:nvSpPr>
          <p:cNvPr id="2" name="Rounded Rectangle">
            <a:extLst>
              <a:ext uri="{FF2B5EF4-FFF2-40B4-BE49-F238E27FC236}">
                <a16:creationId xmlns:a16="http://schemas.microsoft.com/office/drawing/2014/main" id="{BFF792A3-3C18-DB8A-4A7C-0F126713C49B}"/>
              </a:ext>
            </a:extLst>
          </p:cNvPr>
          <p:cNvSpPr/>
          <p:nvPr/>
        </p:nvSpPr>
        <p:spPr>
          <a:xfrm>
            <a:off x="808205" y="1939809"/>
            <a:ext cx="1646262" cy="776049"/>
          </a:xfrm>
          <a:prstGeom prst="roundRect">
            <a:avLst>
              <a:gd name="adj" fmla="val 8476"/>
            </a:avLst>
          </a:prstGeom>
          <a:solidFill>
            <a:schemeClr val="bg1"/>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3" name="Duration">
            <a:extLst>
              <a:ext uri="{FF2B5EF4-FFF2-40B4-BE49-F238E27FC236}">
                <a16:creationId xmlns:a16="http://schemas.microsoft.com/office/drawing/2014/main" id="{18D91D3D-B20D-3E6B-8D17-7F83E84DEE3D}"/>
              </a:ext>
            </a:extLst>
          </p:cNvPr>
          <p:cNvSpPr txBox="1">
            <a:spLocks/>
          </p:cNvSpPr>
          <p:nvPr/>
        </p:nvSpPr>
        <p:spPr>
          <a:xfrm>
            <a:off x="817753" y="2819530"/>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Tekst og ikoner</a:t>
            </a:r>
          </a:p>
        </p:txBody>
      </p:sp>
      <p:sp>
        <p:nvSpPr>
          <p:cNvPr id="6" name="Rounded Rectangle">
            <a:extLst>
              <a:ext uri="{FF2B5EF4-FFF2-40B4-BE49-F238E27FC236}">
                <a16:creationId xmlns:a16="http://schemas.microsoft.com/office/drawing/2014/main" id="{5D3843E9-7C94-1C1D-B4FD-67BD00AAD4D4}"/>
              </a:ext>
            </a:extLst>
          </p:cNvPr>
          <p:cNvSpPr/>
          <p:nvPr/>
        </p:nvSpPr>
        <p:spPr>
          <a:xfrm>
            <a:off x="6683646" y="1939809"/>
            <a:ext cx="1646262" cy="776049"/>
          </a:xfrm>
          <a:prstGeom prst="roundRect">
            <a:avLst>
              <a:gd name="adj" fmla="val 8476"/>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7" name="Duration">
            <a:extLst>
              <a:ext uri="{FF2B5EF4-FFF2-40B4-BE49-F238E27FC236}">
                <a16:creationId xmlns:a16="http://schemas.microsoft.com/office/drawing/2014/main" id="{216151E6-67DC-783E-3B42-CB2066F8AE89}"/>
              </a:ext>
            </a:extLst>
          </p:cNvPr>
          <p:cNvSpPr txBox="1">
            <a:spLocks/>
          </p:cNvSpPr>
          <p:nvPr/>
        </p:nvSpPr>
        <p:spPr>
          <a:xfrm>
            <a:off x="6693194" y="2819530"/>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Links og ikoner</a:t>
            </a:r>
          </a:p>
        </p:txBody>
      </p:sp>
      <p:sp>
        <p:nvSpPr>
          <p:cNvPr id="8" name="Rounded Rectangle">
            <a:extLst>
              <a:ext uri="{FF2B5EF4-FFF2-40B4-BE49-F238E27FC236}">
                <a16:creationId xmlns:a16="http://schemas.microsoft.com/office/drawing/2014/main" id="{2DF3F10D-750C-0481-FC03-02C608255484}"/>
              </a:ext>
            </a:extLst>
          </p:cNvPr>
          <p:cNvSpPr/>
          <p:nvPr/>
        </p:nvSpPr>
        <p:spPr>
          <a:xfrm>
            <a:off x="2751305" y="1939809"/>
            <a:ext cx="1646262" cy="776049"/>
          </a:xfrm>
          <a:prstGeom prst="roundRect">
            <a:avLst>
              <a:gd name="adj" fmla="val 8476"/>
            </a:avLst>
          </a:prstGeom>
          <a:solidFill>
            <a:schemeClr val="tx1">
              <a:lumMod val="50000"/>
              <a:lumOff val="50000"/>
            </a:schemeClr>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9" name="Duration">
            <a:extLst>
              <a:ext uri="{FF2B5EF4-FFF2-40B4-BE49-F238E27FC236}">
                <a16:creationId xmlns:a16="http://schemas.microsoft.com/office/drawing/2014/main" id="{B0B7C083-6F03-49CF-621B-4CE31ACBCC51}"/>
              </a:ext>
            </a:extLst>
          </p:cNvPr>
          <p:cNvSpPr txBox="1">
            <a:spLocks/>
          </p:cNvSpPr>
          <p:nvPr/>
        </p:nvSpPr>
        <p:spPr>
          <a:xfrm>
            <a:off x="2760853" y="2819530"/>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Sekundær tekst</a:t>
            </a:r>
          </a:p>
        </p:txBody>
      </p:sp>
      <p:sp>
        <p:nvSpPr>
          <p:cNvPr id="10" name="Rounded Rectangle">
            <a:extLst>
              <a:ext uri="{FF2B5EF4-FFF2-40B4-BE49-F238E27FC236}">
                <a16:creationId xmlns:a16="http://schemas.microsoft.com/office/drawing/2014/main" id="{2E857A25-7D68-47BC-F679-48464FBE1AA3}"/>
              </a:ext>
            </a:extLst>
          </p:cNvPr>
          <p:cNvSpPr/>
          <p:nvPr/>
        </p:nvSpPr>
        <p:spPr>
          <a:xfrm>
            <a:off x="4712701" y="1939809"/>
            <a:ext cx="1646262" cy="776049"/>
          </a:xfrm>
          <a:prstGeom prst="roundRect">
            <a:avLst>
              <a:gd name="adj" fmla="val 8476"/>
            </a:avLst>
          </a:prstGeom>
          <a:solidFill>
            <a:srgbClr val="FFFFFF"/>
          </a:solidFill>
          <a:ln w="12700">
            <a:solidFill>
              <a:schemeClr val="bg2">
                <a:lumMod val="10000"/>
                <a:lumOff val="90000"/>
              </a:schemeClr>
            </a:solidFill>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11" name="Duration">
            <a:extLst>
              <a:ext uri="{FF2B5EF4-FFF2-40B4-BE49-F238E27FC236}">
                <a16:creationId xmlns:a16="http://schemas.microsoft.com/office/drawing/2014/main" id="{607CB55F-337E-D75D-424E-DB887034C464}"/>
              </a:ext>
            </a:extLst>
          </p:cNvPr>
          <p:cNvSpPr txBox="1">
            <a:spLocks/>
          </p:cNvSpPr>
          <p:nvPr/>
        </p:nvSpPr>
        <p:spPr>
          <a:xfrm>
            <a:off x="4722250" y="2819530"/>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Tekst og ikoner</a:t>
            </a:r>
          </a:p>
        </p:txBody>
      </p:sp>
      <p:sp>
        <p:nvSpPr>
          <p:cNvPr id="32" name="Rounded Rectangle">
            <a:extLst>
              <a:ext uri="{FF2B5EF4-FFF2-40B4-BE49-F238E27FC236}">
                <a16:creationId xmlns:a16="http://schemas.microsoft.com/office/drawing/2014/main" id="{6BFE447F-6B3B-F4EE-E15B-75A97E34DEBE}"/>
              </a:ext>
            </a:extLst>
          </p:cNvPr>
          <p:cNvSpPr/>
          <p:nvPr/>
        </p:nvSpPr>
        <p:spPr>
          <a:xfrm>
            <a:off x="824380" y="3754118"/>
            <a:ext cx="1646262" cy="776049"/>
          </a:xfrm>
          <a:prstGeom prst="roundRect">
            <a:avLst>
              <a:gd name="adj" fmla="val 8476"/>
            </a:avLst>
          </a:prstGeom>
          <a:solidFill>
            <a:schemeClr val="bg2">
              <a:lumMod val="25000"/>
              <a:lumOff val="75000"/>
            </a:schemeClr>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33" name="Duration">
            <a:extLst>
              <a:ext uri="{FF2B5EF4-FFF2-40B4-BE49-F238E27FC236}">
                <a16:creationId xmlns:a16="http://schemas.microsoft.com/office/drawing/2014/main" id="{E6D9EEAE-0661-F0DF-A032-54DE6986928C}"/>
              </a:ext>
            </a:extLst>
          </p:cNvPr>
          <p:cNvSpPr txBox="1">
            <a:spLocks/>
          </p:cNvSpPr>
          <p:nvPr/>
        </p:nvSpPr>
        <p:spPr>
          <a:xfrm>
            <a:off x="833928" y="4633839"/>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Baggrund: Grå</a:t>
            </a:r>
          </a:p>
        </p:txBody>
      </p:sp>
      <p:sp>
        <p:nvSpPr>
          <p:cNvPr id="12" name="Title 7">
            <a:extLst>
              <a:ext uri="{FF2B5EF4-FFF2-40B4-BE49-F238E27FC236}">
                <a16:creationId xmlns:a16="http://schemas.microsoft.com/office/drawing/2014/main" id="{52A8E576-C730-F2BC-7B04-F4FD99B9E3D7}"/>
              </a:ext>
            </a:extLst>
          </p:cNvPr>
          <p:cNvSpPr txBox="1">
            <a:spLocks/>
          </p:cNvSpPr>
          <p:nvPr/>
        </p:nvSpPr>
        <p:spPr>
          <a:xfrm>
            <a:off x="720209" y="728663"/>
            <a:ext cx="10740748" cy="607079"/>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dirty="0"/>
              <a:t>Bokse og Farver</a:t>
            </a:r>
            <a:endParaRPr lang="da-DK" sz="3200" spc="0" noProof="0" dirty="0">
              <a:solidFill>
                <a:schemeClr val="bg1"/>
              </a:solidFill>
            </a:endParaRPr>
          </a:p>
        </p:txBody>
      </p:sp>
      <p:sp>
        <p:nvSpPr>
          <p:cNvPr id="17" name="Rounded Rectangle">
            <a:extLst>
              <a:ext uri="{FF2B5EF4-FFF2-40B4-BE49-F238E27FC236}">
                <a16:creationId xmlns:a16="http://schemas.microsoft.com/office/drawing/2014/main" id="{1CD5991C-B7F6-87A7-6881-0F80EAB9D248}"/>
              </a:ext>
            </a:extLst>
          </p:cNvPr>
          <p:cNvSpPr/>
          <p:nvPr/>
        </p:nvSpPr>
        <p:spPr>
          <a:xfrm>
            <a:off x="2751305" y="3754118"/>
            <a:ext cx="1646262" cy="776049"/>
          </a:xfrm>
          <a:prstGeom prst="roundRect">
            <a:avLst>
              <a:gd name="adj" fmla="val 8476"/>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24" name="Duration">
            <a:extLst>
              <a:ext uri="{FF2B5EF4-FFF2-40B4-BE49-F238E27FC236}">
                <a16:creationId xmlns:a16="http://schemas.microsoft.com/office/drawing/2014/main" id="{1A1D9F5D-E698-A28F-1D38-4392DA04AC25}"/>
              </a:ext>
            </a:extLst>
          </p:cNvPr>
          <p:cNvSpPr txBox="1">
            <a:spLocks/>
          </p:cNvSpPr>
          <p:nvPr/>
        </p:nvSpPr>
        <p:spPr>
          <a:xfrm>
            <a:off x="2760264" y="4633839"/>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Baggrund: Mørk grøn</a:t>
            </a:r>
          </a:p>
        </p:txBody>
      </p:sp>
      <p:sp>
        <p:nvSpPr>
          <p:cNvPr id="25" name="Rounded Rectangle">
            <a:extLst>
              <a:ext uri="{FF2B5EF4-FFF2-40B4-BE49-F238E27FC236}">
                <a16:creationId xmlns:a16="http://schemas.microsoft.com/office/drawing/2014/main" id="{5BB2126B-902C-5D62-98F9-3977CC82EEF4}"/>
              </a:ext>
            </a:extLst>
          </p:cNvPr>
          <p:cNvSpPr/>
          <p:nvPr/>
        </p:nvSpPr>
        <p:spPr>
          <a:xfrm>
            <a:off x="4712701" y="3754118"/>
            <a:ext cx="1646262" cy="776049"/>
          </a:xfrm>
          <a:prstGeom prst="roundRect">
            <a:avLst>
              <a:gd name="adj" fmla="val 8476"/>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26" name="Duration">
            <a:extLst>
              <a:ext uri="{FF2B5EF4-FFF2-40B4-BE49-F238E27FC236}">
                <a16:creationId xmlns:a16="http://schemas.microsoft.com/office/drawing/2014/main" id="{A6B748B6-2496-080B-9A06-267CA90A3194}"/>
              </a:ext>
            </a:extLst>
          </p:cNvPr>
          <p:cNvSpPr txBox="1">
            <a:spLocks/>
          </p:cNvSpPr>
          <p:nvPr/>
        </p:nvSpPr>
        <p:spPr>
          <a:xfrm>
            <a:off x="4710984" y="4633839"/>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Baggrund: Lys grøn</a:t>
            </a:r>
          </a:p>
        </p:txBody>
      </p:sp>
      <p:grpSp>
        <p:nvGrpSpPr>
          <p:cNvPr id="5" name="Group 4">
            <a:extLst>
              <a:ext uri="{FF2B5EF4-FFF2-40B4-BE49-F238E27FC236}">
                <a16:creationId xmlns:a16="http://schemas.microsoft.com/office/drawing/2014/main" id="{18702FEA-E9C2-9614-2619-BF299AFF3E38}"/>
              </a:ext>
            </a:extLst>
          </p:cNvPr>
          <p:cNvGrpSpPr/>
          <p:nvPr/>
        </p:nvGrpSpPr>
        <p:grpSpPr>
          <a:xfrm>
            <a:off x="6821138" y="3781719"/>
            <a:ext cx="2405579" cy="720845"/>
            <a:chOff x="9055378" y="5464001"/>
            <a:chExt cx="2405579" cy="720845"/>
          </a:xfrm>
        </p:grpSpPr>
        <p:sp>
          <p:nvSpPr>
            <p:cNvPr id="13" name="Rounded Rectangle">
              <a:extLst>
                <a:ext uri="{FF2B5EF4-FFF2-40B4-BE49-F238E27FC236}">
                  <a16:creationId xmlns:a16="http://schemas.microsoft.com/office/drawing/2014/main" id="{5A57DB78-D82D-22FF-D59A-4805C5C10CBA}"/>
                </a:ext>
              </a:extLst>
            </p:cNvPr>
            <p:cNvSpPr/>
            <p:nvPr/>
          </p:nvSpPr>
          <p:spPr>
            <a:xfrm>
              <a:off x="9055378" y="5535456"/>
              <a:ext cx="2405579" cy="593882"/>
            </a:xfrm>
            <a:prstGeom prst="roundRect">
              <a:avLst>
                <a:gd name="adj" fmla="val 18296"/>
              </a:avLst>
            </a:prstGeom>
            <a:solidFill>
              <a:srgbClr val="DADCDE"/>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14" name="Duration">
              <a:extLst>
                <a:ext uri="{FF2B5EF4-FFF2-40B4-BE49-F238E27FC236}">
                  <a16:creationId xmlns:a16="http://schemas.microsoft.com/office/drawing/2014/main" id="{4F94DC1D-9E34-8657-8533-62465CF73F3C}"/>
                </a:ext>
              </a:extLst>
            </p:cNvPr>
            <p:cNvSpPr txBox="1">
              <a:spLocks/>
            </p:cNvSpPr>
            <p:nvPr/>
          </p:nvSpPr>
          <p:spPr>
            <a:xfrm>
              <a:off x="9714291" y="5464001"/>
              <a:ext cx="1498173" cy="720845"/>
            </a:xfrm>
            <a:prstGeom prst="rect">
              <a:avLst/>
            </a:prstGeom>
          </p:spPr>
          <p:txBody>
            <a:bodyPr vert="horz" lIns="45720" tIns="22860" rIns="45720" bIns="22860" rtlCol="0" anchor="ctr">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b="1" noProof="0" dirty="0">
                  <a:solidFill>
                    <a:schemeClr val="accent2"/>
                  </a:solidFill>
                </a:rPr>
                <a:t>Klik her for at afspille forklaring til figuren</a:t>
              </a:r>
            </a:p>
          </p:txBody>
        </p:sp>
        <p:grpSp>
          <p:nvGrpSpPr>
            <p:cNvPr id="15" name="Group 14">
              <a:extLst>
                <a:ext uri="{FF2B5EF4-FFF2-40B4-BE49-F238E27FC236}">
                  <a16:creationId xmlns:a16="http://schemas.microsoft.com/office/drawing/2014/main" id="{5471D43B-01FE-7EA1-C748-6D72D43726DB}"/>
                </a:ext>
              </a:extLst>
            </p:cNvPr>
            <p:cNvGrpSpPr/>
            <p:nvPr/>
          </p:nvGrpSpPr>
          <p:grpSpPr>
            <a:xfrm>
              <a:off x="9200859" y="5627767"/>
              <a:ext cx="392909" cy="418366"/>
              <a:chOff x="1756177" y="9351174"/>
              <a:chExt cx="785817" cy="836732"/>
            </a:xfrm>
          </p:grpSpPr>
          <p:sp>
            <p:nvSpPr>
              <p:cNvPr id="16" name="Oval 15">
                <a:extLst>
                  <a:ext uri="{FF2B5EF4-FFF2-40B4-BE49-F238E27FC236}">
                    <a16:creationId xmlns:a16="http://schemas.microsoft.com/office/drawing/2014/main" id="{D5FFE01D-6ADA-60C4-775F-9F55C4ACDE38}"/>
                  </a:ext>
                </a:extLst>
              </p:cNvPr>
              <p:cNvSpPr/>
              <p:nvPr/>
            </p:nvSpPr>
            <p:spPr>
              <a:xfrm>
                <a:off x="1756177" y="9351174"/>
                <a:ext cx="785817" cy="836732"/>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pic>
            <p:nvPicPr>
              <p:cNvPr id="18" name="Graphic 17" descr="Play with solid fill">
                <a:extLst>
                  <a:ext uri="{FF2B5EF4-FFF2-40B4-BE49-F238E27FC236}">
                    <a16:creationId xmlns:a16="http://schemas.microsoft.com/office/drawing/2014/main" id="{E8D9F58C-DC20-A60F-CDC4-964EACADB2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37447" y="9528008"/>
                <a:ext cx="471343" cy="471343"/>
              </a:xfrm>
              <a:prstGeom prst="rect">
                <a:avLst/>
              </a:prstGeom>
            </p:spPr>
          </p:pic>
        </p:grpSp>
      </p:grpSp>
    </p:spTree>
    <p:extLst>
      <p:ext uri="{BB962C8B-B14F-4D97-AF65-F5344CB8AC3E}">
        <p14:creationId xmlns:p14="http://schemas.microsoft.com/office/powerpoint/2010/main" val="24668171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72A14F8-4F5D-2307-4896-497771348AFC}"/>
            </a:ext>
          </a:extLst>
        </p:cNvPr>
        <p:cNvGrpSpPr/>
        <p:nvPr/>
      </p:nvGrpSpPr>
      <p:grpSpPr>
        <a:xfrm>
          <a:off x="0" y="0"/>
          <a:ext cx="0" cy="0"/>
          <a:chOff x="0" y="0"/>
          <a:chExt cx="0" cy="0"/>
        </a:xfrm>
      </p:grpSpPr>
      <p:cxnSp>
        <p:nvCxnSpPr>
          <p:cNvPr id="54" name="Straight Arrow Connector 53">
            <a:extLst>
              <a:ext uri="{FF2B5EF4-FFF2-40B4-BE49-F238E27FC236}">
                <a16:creationId xmlns:a16="http://schemas.microsoft.com/office/drawing/2014/main" id="{DF872B9B-27BD-983A-3D00-CC4F8F273E3C}"/>
              </a:ext>
            </a:extLst>
          </p:cNvPr>
          <p:cNvCxnSpPr>
            <a:cxnSpLocks/>
          </p:cNvCxnSpPr>
          <p:nvPr/>
        </p:nvCxnSpPr>
        <p:spPr>
          <a:xfrm flipH="1">
            <a:off x="938784" y="2704292"/>
            <a:ext cx="906081" cy="0"/>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57" name="Rounded Rectangle">
            <a:extLst>
              <a:ext uri="{FF2B5EF4-FFF2-40B4-BE49-F238E27FC236}">
                <a16:creationId xmlns:a16="http://schemas.microsoft.com/office/drawing/2014/main" id="{FCB0F55A-6424-0B69-84AC-A3FA614CCFC9}"/>
              </a:ext>
            </a:extLst>
          </p:cNvPr>
          <p:cNvSpPr/>
          <p:nvPr/>
        </p:nvSpPr>
        <p:spPr>
          <a:xfrm>
            <a:off x="1844865" y="2139516"/>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dirty="0">
                <a:solidFill>
                  <a:schemeClr val="accent3"/>
                </a:solidFill>
              </a:rPr>
              <a:t>Tekst</a:t>
            </a:r>
            <a:endParaRPr lang="da-DK" b="1" noProof="0" dirty="0">
              <a:solidFill>
                <a:schemeClr val="accent3"/>
              </a:solidFill>
            </a:endParaRPr>
          </a:p>
        </p:txBody>
      </p:sp>
      <p:sp>
        <p:nvSpPr>
          <p:cNvPr id="6" name="Title 7">
            <a:extLst>
              <a:ext uri="{FF2B5EF4-FFF2-40B4-BE49-F238E27FC236}">
                <a16:creationId xmlns:a16="http://schemas.microsoft.com/office/drawing/2014/main" id="{10A79D74-1891-50B6-7C83-F69D0F888010}"/>
              </a:ext>
            </a:extLst>
          </p:cNvPr>
          <p:cNvSpPr txBox="1">
            <a:spLocks/>
          </p:cNvSpPr>
          <p:nvPr/>
        </p:nvSpPr>
        <p:spPr>
          <a:xfrm>
            <a:off x="713582" y="741820"/>
            <a:ext cx="10740748" cy="357335"/>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dirty="0"/>
              <a:t>Tekstbokse</a:t>
            </a:r>
            <a:endParaRPr lang="da-DK" sz="3200" spc="0" noProof="0" dirty="0">
              <a:solidFill>
                <a:schemeClr val="bg1"/>
              </a:solidFill>
            </a:endParaRPr>
          </a:p>
        </p:txBody>
      </p:sp>
      <p:cxnSp>
        <p:nvCxnSpPr>
          <p:cNvPr id="8" name="Straight Arrow Connector 7">
            <a:extLst>
              <a:ext uri="{FF2B5EF4-FFF2-40B4-BE49-F238E27FC236}">
                <a16:creationId xmlns:a16="http://schemas.microsoft.com/office/drawing/2014/main" id="{EFE08072-829F-47FB-9D37-16D393A2F7A0}"/>
              </a:ext>
            </a:extLst>
          </p:cNvPr>
          <p:cNvCxnSpPr>
            <a:cxnSpLocks/>
          </p:cNvCxnSpPr>
          <p:nvPr/>
        </p:nvCxnSpPr>
        <p:spPr>
          <a:xfrm>
            <a:off x="5327904" y="4718483"/>
            <a:ext cx="890016" cy="0"/>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9" name="Rounded Rectangle">
            <a:extLst>
              <a:ext uri="{FF2B5EF4-FFF2-40B4-BE49-F238E27FC236}">
                <a16:creationId xmlns:a16="http://schemas.microsoft.com/office/drawing/2014/main" id="{60354EB1-CBD8-7242-319A-023EF3057BE6}"/>
              </a:ext>
            </a:extLst>
          </p:cNvPr>
          <p:cNvSpPr/>
          <p:nvPr/>
        </p:nvSpPr>
        <p:spPr>
          <a:xfrm>
            <a:off x="1844865" y="4153707"/>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dirty="0">
                <a:solidFill>
                  <a:schemeClr val="accent3"/>
                </a:solidFill>
              </a:rPr>
              <a:t>Tekst</a:t>
            </a:r>
            <a:endParaRPr lang="da-DK" b="1" noProof="0" dirty="0">
              <a:solidFill>
                <a:schemeClr val="accent3"/>
              </a:solidFill>
            </a:endParaRPr>
          </a:p>
        </p:txBody>
      </p:sp>
      <p:sp>
        <p:nvSpPr>
          <p:cNvPr id="12" name="Rounded Rectangle">
            <a:extLst>
              <a:ext uri="{FF2B5EF4-FFF2-40B4-BE49-F238E27FC236}">
                <a16:creationId xmlns:a16="http://schemas.microsoft.com/office/drawing/2014/main" id="{489041BB-4A7E-C568-EE90-8895438D6F6F}"/>
              </a:ext>
            </a:extLst>
          </p:cNvPr>
          <p:cNvSpPr/>
          <p:nvPr/>
        </p:nvSpPr>
        <p:spPr>
          <a:xfrm>
            <a:off x="7294689" y="2139516"/>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dirty="0">
                <a:solidFill>
                  <a:schemeClr val="accent3"/>
                </a:solidFill>
              </a:rPr>
              <a:t>Tekst</a:t>
            </a:r>
            <a:endParaRPr lang="da-DK" b="1" noProof="0" dirty="0">
              <a:solidFill>
                <a:schemeClr val="accent3"/>
              </a:solidFill>
            </a:endParaRPr>
          </a:p>
        </p:txBody>
      </p:sp>
      <p:sp>
        <p:nvSpPr>
          <p:cNvPr id="13" name="Rounded Rectangle">
            <a:extLst>
              <a:ext uri="{FF2B5EF4-FFF2-40B4-BE49-F238E27FC236}">
                <a16:creationId xmlns:a16="http://schemas.microsoft.com/office/drawing/2014/main" id="{5A1AAD41-D035-231F-0659-D3F9DFC30914}"/>
              </a:ext>
            </a:extLst>
          </p:cNvPr>
          <p:cNvSpPr/>
          <p:nvPr/>
        </p:nvSpPr>
        <p:spPr>
          <a:xfrm>
            <a:off x="7294689" y="4153706"/>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dirty="0">
                <a:solidFill>
                  <a:schemeClr val="accent3"/>
                </a:solidFill>
              </a:rPr>
              <a:t>Tekst</a:t>
            </a:r>
            <a:endParaRPr lang="da-DK" b="1" noProof="0" dirty="0">
              <a:solidFill>
                <a:schemeClr val="accent3"/>
              </a:solidFill>
            </a:endParaRPr>
          </a:p>
        </p:txBody>
      </p:sp>
      <p:cxnSp>
        <p:nvCxnSpPr>
          <p:cNvPr id="14" name="Straight Arrow Connector 13">
            <a:extLst>
              <a:ext uri="{FF2B5EF4-FFF2-40B4-BE49-F238E27FC236}">
                <a16:creationId xmlns:a16="http://schemas.microsoft.com/office/drawing/2014/main" id="{98C6F534-3EA8-837F-D4E6-2D6B35EEAFCC}"/>
              </a:ext>
            </a:extLst>
          </p:cNvPr>
          <p:cNvCxnSpPr>
            <a:cxnSpLocks/>
          </p:cNvCxnSpPr>
          <p:nvPr/>
        </p:nvCxnSpPr>
        <p:spPr>
          <a:xfrm flipV="1">
            <a:off x="9036208" y="1192305"/>
            <a:ext cx="0" cy="947211"/>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C0148B7F-42B7-B4C1-1C62-FEE1B20B8F42}"/>
              </a:ext>
            </a:extLst>
          </p:cNvPr>
          <p:cNvCxnSpPr>
            <a:cxnSpLocks/>
          </p:cNvCxnSpPr>
          <p:nvPr/>
        </p:nvCxnSpPr>
        <p:spPr>
          <a:xfrm>
            <a:off x="9036208" y="5283259"/>
            <a:ext cx="0" cy="846079"/>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613384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6F845-2119-B236-F793-D35BB02D7738}"/>
              </a:ext>
            </a:extLst>
          </p:cNvPr>
          <p:cNvSpPr>
            <a:spLocks noGrp="1"/>
          </p:cNvSpPr>
          <p:nvPr>
            <p:ph type="title"/>
          </p:nvPr>
        </p:nvSpPr>
        <p:spPr/>
        <p:txBody>
          <a:bodyPr/>
          <a:lstStyle/>
          <a:p>
            <a:r>
              <a:rPr lang="da-DK" dirty="0"/>
              <a:t>Prævalens (absolutte tal)</a:t>
            </a:r>
          </a:p>
        </p:txBody>
      </p:sp>
      <p:sp>
        <p:nvSpPr>
          <p:cNvPr id="3" name="Pladsholder til tekst 2">
            <a:extLst>
              <a:ext uri="{FF2B5EF4-FFF2-40B4-BE49-F238E27FC236}">
                <a16:creationId xmlns:a16="http://schemas.microsoft.com/office/drawing/2014/main" id="{0D0160A2-03A2-B975-B967-31EB2E5A9C89}"/>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06C73FE5-B00E-ED41-177A-E0A26035AA5F}"/>
              </a:ext>
            </a:extLst>
          </p:cNvPr>
          <p:cNvGraphicFramePr>
            <a:graphicFrameLocks/>
          </p:cNvGraphicFramePr>
          <p:nvPr>
            <p:extLst>
              <p:ext uri="{D42A27DB-BD31-4B8C-83A1-F6EECF244321}">
                <p14:modId xmlns:p14="http://schemas.microsoft.com/office/powerpoint/2010/main" val="3740936823"/>
              </p:ext>
            </p:extLst>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AD81C3A5-D7F6-9FEE-EECF-41DF141513F7}"/>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5596345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BF484-1502-7EB7-1326-C4302123D9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226509-2DFB-3DEB-4B8A-173BE0C1CA8D}"/>
              </a:ext>
            </a:extLst>
          </p:cNvPr>
          <p:cNvSpPr>
            <a:spLocks noGrp="1"/>
          </p:cNvSpPr>
          <p:nvPr>
            <p:ph type="title"/>
          </p:nvPr>
        </p:nvSpPr>
        <p:spPr/>
        <p:txBody>
          <a:bodyPr/>
          <a:lstStyle/>
          <a:p>
            <a:r>
              <a:rPr lang="da-DK" dirty="0"/>
              <a:t>Prævalens (andel)</a:t>
            </a:r>
          </a:p>
        </p:txBody>
      </p:sp>
      <p:sp>
        <p:nvSpPr>
          <p:cNvPr id="3" name="Pladsholder til tekst 2">
            <a:extLst>
              <a:ext uri="{FF2B5EF4-FFF2-40B4-BE49-F238E27FC236}">
                <a16:creationId xmlns:a16="http://schemas.microsoft.com/office/drawing/2014/main" id="{6F3C55A7-5F9E-91D2-CFF0-91E0D9E0BC9A}"/>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84E92ED1-9B52-6CF2-7D18-FD3967BB6BA9}"/>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62752970-0A99-0BF9-F46A-E722CEC5D540}"/>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41380422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A0A25-8D32-03C6-A22D-1BE099329AFD}"/>
              </a:ext>
            </a:extLst>
          </p:cNvPr>
          <p:cNvSpPr>
            <a:spLocks noGrp="1"/>
          </p:cNvSpPr>
          <p:nvPr>
            <p:ph type="title"/>
          </p:nvPr>
        </p:nvSpPr>
        <p:spPr/>
        <p:txBody>
          <a:bodyPr/>
          <a:lstStyle/>
          <a:p>
            <a:r>
              <a:rPr lang="da-DK" dirty="0"/>
              <a:t>Video: forløbsplaner (2½ min.)</a:t>
            </a:r>
          </a:p>
        </p:txBody>
      </p:sp>
      <p:pic>
        <p:nvPicPr>
          <p:cNvPr id="3" name="Onlinemedier 3" title="Diabetes - forløbsplaner">
            <a:hlinkClick r:id="" action="ppaction://media"/>
            <a:extLst>
              <a:ext uri="{FF2B5EF4-FFF2-40B4-BE49-F238E27FC236}">
                <a16:creationId xmlns:a16="http://schemas.microsoft.com/office/drawing/2014/main" id="{075B7992-054E-457B-479D-33C9643A841F}"/>
              </a:ext>
            </a:extLst>
          </p:cNvPr>
          <p:cNvPicPr>
            <a:picLocks noRot="1" noChangeAspect="1"/>
          </p:cNvPicPr>
          <p:nvPr>
            <a:videoFile r:link="rId1"/>
          </p:nvPr>
        </p:nvPicPr>
        <p:blipFill>
          <a:blip r:embed="rId4"/>
          <a:stretch>
            <a:fillRect/>
          </a:stretch>
        </p:blipFill>
        <p:spPr>
          <a:xfrm>
            <a:off x="1694333" y="1399522"/>
            <a:ext cx="8803334" cy="4958978"/>
          </a:xfrm>
          <a:prstGeom prst="rect">
            <a:avLst/>
          </a:prstGeom>
        </p:spPr>
      </p:pic>
    </p:spTree>
    <p:extLst>
      <p:ext uri="{BB962C8B-B14F-4D97-AF65-F5344CB8AC3E}">
        <p14:creationId xmlns:p14="http://schemas.microsoft.com/office/powerpoint/2010/main" val="11668506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KiAP_PP_template_v2.5.pptx" id="{FC5649F6-7C65-47C3-A88A-194FE4C53FDB}" vid="{D752B7D9-0173-4C47-AB15-FF0B585F33A0}"/>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70808341755914FB2524EC801CAABAD" ma:contentTypeVersion="18" ma:contentTypeDescription="Opret et nyt dokument." ma:contentTypeScope="" ma:versionID="cb15f124891f241f39b51dbca97a887b">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e6f62a398a2978552f9267db54b2811"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Props1.xml><?xml version="1.0" encoding="utf-8"?>
<ds:datastoreItem xmlns:ds="http://schemas.openxmlformats.org/officeDocument/2006/customXml" ds:itemID="{185BB2EB-BF2F-4B0D-B7B5-2DA864EEBB52}">
  <ds:schemaRefs>
    <ds:schemaRef ds:uri="http://schemas.microsoft.com/sharepoint/v3/contenttype/forms"/>
  </ds:schemaRefs>
</ds:datastoreItem>
</file>

<file path=customXml/itemProps2.xml><?xml version="1.0" encoding="utf-8"?>
<ds:datastoreItem xmlns:ds="http://schemas.openxmlformats.org/officeDocument/2006/customXml" ds:itemID="{CB66CC4A-0401-4C29-BF8C-12B08AA01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795C06-8343-4B35-ACE2-038373315665}">
  <ds:schemaRefs>
    <ds:schemaRef ds:uri="658e924a-6452-4f30-ad3a-cb624d28adc8"/>
    <ds:schemaRef ds:uri="http://schemas.microsoft.com/office/2006/documentManagement/types"/>
    <ds:schemaRef ds:uri="http://purl.org/dc/elements/1.1/"/>
    <ds:schemaRef ds:uri="http://schemas.microsoft.com/office/infopath/2007/PartnerControls"/>
    <ds:schemaRef ds:uri="http://purl.org/dc/terms/"/>
    <ds:schemaRef ds:uri="http://www.w3.org/XML/1998/namespace"/>
    <ds:schemaRef ds:uri="http://purl.org/dc/dcmitype/"/>
    <ds:schemaRef ds:uri="http://schemas.openxmlformats.org/package/2006/metadata/core-properties"/>
    <ds:schemaRef ds:uri="dc93761f-51ef-4530-9f5e-6cc8012820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KiAP_PP_template</Template>
  <TotalTime>21</TotalTime>
  <Words>3697</Words>
  <Application>Microsoft Office PowerPoint</Application>
  <PresentationFormat>Widescreen</PresentationFormat>
  <Paragraphs>445</Paragraphs>
  <Slides>62</Slides>
  <Notes>40</Notes>
  <HiddenSlides>28</HiddenSlides>
  <MMClips>3</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KiAP 2025</vt:lpstr>
      <vt:lpstr>PowerPoint Presentation</vt:lpstr>
      <vt:lpstr>Program</vt:lpstr>
      <vt:lpstr>Materiale</vt:lpstr>
      <vt:lpstr>Video: organisering og opfølgning (3 min.)</vt:lpstr>
      <vt:lpstr>Type 2-diabetes</vt:lpstr>
      <vt:lpstr>Type 2-diabetes</vt:lpstr>
      <vt:lpstr>Prævalens (absolutte tal)</vt:lpstr>
      <vt:lpstr>Prævalens (andel)</vt:lpstr>
      <vt:lpstr>Video: forløbsplaner (2½ min.)</vt:lpstr>
      <vt:lpstr>Forløbsplansdata: patient overblik</vt:lpstr>
      <vt:lpstr>Forløbsplansdata: patientliste</vt:lpstr>
      <vt:lpstr>Formål</vt:lpstr>
      <vt:lpstr>Video: ? (3 min.)</vt:lpstr>
      <vt:lpstr>Andel patienter (%) der indenfor de seneste 18 måneder har været til årsstatus</vt:lpstr>
      <vt:lpstr>Spørgsmål til målepunkt 1: diabetes årsstatus</vt:lpstr>
      <vt:lpstr>Plenum gennemgang af målepunkt 1: diabetes patienter</vt:lpstr>
      <vt:lpstr>2a: Andel patienter (%) der har fået målt HbA1c</vt:lpstr>
      <vt:lpstr>2b: Andel patienter (%) der har fået målt LDL</vt:lpstr>
      <vt:lpstr>2c: Andel patienter (%) der har fået målt blodtryk</vt:lpstr>
      <vt:lpstr>2d: Andel patienter (%) der har fået målt eGFR</vt:lpstr>
      <vt:lpstr>2e: Andel patienter (%) der har fået målt U-alb/crea</vt:lpstr>
      <vt:lpstr>Spørgsmål til målepunkt 2a-e: diabetes årsstatus</vt:lpstr>
      <vt:lpstr>Plenum gennemgang af målepunkt 2a-e:</vt:lpstr>
      <vt:lpstr>PowerPoint Presentation</vt:lpstr>
      <vt:lpstr>PowerPoint Presentation</vt:lpstr>
      <vt:lpstr>Formål</vt:lpstr>
      <vt:lpstr>Andel patienter (%) med forløbsplan</vt:lpstr>
      <vt:lpstr>Andel patienter (%) tilmeldt kronikerhonorar</vt:lpstr>
      <vt:lpstr>Spørgsmål til målepunkt 3 - 4: Andel patienter med en forløbsplan, og andel der er tilmeldt kronikerhonorar</vt:lpstr>
      <vt:lpstr>Spørgsmål til målepunkt 3 - 4: Andel patienter med en forløbsplan, og andel der er tilmeldt kronikerhonorar</vt:lpstr>
      <vt:lpstr>PowerPoint Presentation</vt:lpstr>
      <vt:lpstr>Implementering og opfølgning – er der potentiale for forandring</vt:lpstr>
      <vt:lpstr>Opsamling og opfølgning</vt:lpstr>
      <vt:lpstr>Tak for i dag</vt:lpstr>
      <vt:lpstr>PowerPoint Presentation</vt:lpstr>
      <vt:lpstr>Program</vt:lpstr>
      <vt:lpstr>Tak for i dag</vt:lpstr>
      <vt:lpstr>Forløb</vt:lpstr>
      <vt:lpstr>Formål</vt:lpstr>
      <vt:lpstr>Formål</vt:lpstr>
      <vt:lpstr>Formål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Bestil yderligere opfølgninger på KiAP.dk</vt:lpstr>
      <vt:lpstr>PowerPoint Presentation</vt:lpstr>
      <vt:lpstr>PowerPoint Presentation</vt:lpstr>
      <vt:lpstr>Tidslinje</vt:lpstr>
      <vt:lpstr>PowerPoint Presentation</vt:lpstr>
      <vt:lpstr>PowerPoint Presentation</vt:lpstr>
      <vt:lpstr>Hvem har opgaven i kommunen?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Clara Porsdal</cp:lastModifiedBy>
  <cp:revision>4</cp:revision>
  <dcterms:created xsi:type="dcterms:W3CDTF">2026-03-24T12:09:26Z</dcterms:created>
  <dcterms:modified xsi:type="dcterms:W3CDTF">2026-04-21T12:43:36Z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