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0"/>
  </p:notesMasterIdLst>
  <p:sldIdLst>
    <p:sldId id="714" r:id="rId5"/>
    <p:sldId id="715" r:id="rId6"/>
    <p:sldId id="716" r:id="rId7"/>
    <p:sldId id="718" r:id="rId8"/>
    <p:sldId id="721" r:id="rId9"/>
    <p:sldId id="723" r:id="rId10"/>
    <p:sldId id="724" r:id="rId11"/>
    <p:sldId id="725" r:id="rId12"/>
    <p:sldId id="726" r:id="rId13"/>
    <p:sldId id="727" r:id="rId14"/>
    <p:sldId id="728" r:id="rId15"/>
    <p:sldId id="729" r:id="rId16"/>
    <p:sldId id="730" r:id="rId17"/>
    <p:sldId id="731" r:id="rId18"/>
    <p:sldId id="732" r:id="rId19"/>
    <p:sldId id="733" r:id="rId20"/>
    <p:sldId id="906" r:id="rId21"/>
    <p:sldId id="907" r:id="rId22"/>
    <p:sldId id="735" r:id="rId23"/>
    <p:sldId id="763" r:id="rId24"/>
    <p:sldId id="905" r:id="rId25"/>
    <p:sldId id="710" r:id="rId26"/>
    <p:sldId id="712" r:id="rId27"/>
    <p:sldId id="737" r:id="rId28"/>
    <p:sldId id="738" r:id="rId29"/>
    <p:sldId id="739" r:id="rId30"/>
    <p:sldId id="741" r:id="rId31"/>
    <p:sldId id="742" r:id="rId32"/>
    <p:sldId id="743" r:id="rId33"/>
    <p:sldId id="744" r:id="rId34"/>
    <p:sldId id="746" r:id="rId35"/>
    <p:sldId id="893" r:id="rId36"/>
    <p:sldId id="894" r:id="rId37"/>
    <p:sldId id="895" r:id="rId38"/>
    <p:sldId id="896" r:id="rId39"/>
    <p:sldId id="897" r:id="rId40"/>
    <p:sldId id="713" r:id="rId41"/>
    <p:sldId id="898" r:id="rId42"/>
    <p:sldId id="899" r:id="rId43"/>
    <p:sldId id="900" r:id="rId44"/>
    <p:sldId id="901" r:id="rId45"/>
    <p:sldId id="902" r:id="rId46"/>
    <p:sldId id="903" r:id="rId47"/>
    <p:sldId id="904" r:id="rId48"/>
    <p:sldId id="909" r:id="rId4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4"/>
            <p14:sldId id="715"/>
            <p14:sldId id="716"/>
            <p14:sldId id="718"/>
            <p14:sldId id="721"/>
            <p14:sldId id="723"/>
            <p14:sldId id="724"/>
            <p14:sldId id="725"/>
            <p14:sldId id="726"/>
            <p14:sldId id="727"/>
            <p14:sldId id="728"/>
            <p14:sldId id="729"/>
            <p14:sldId id="730"/>
            <p14:sldId id="731"/>
            <p14:sldId id="732"/>
            <p14:sldId id="733"/>
            <p14:sldId id="906"/>
            <p14:sldId id="907"/>
            <p14:sldId id="735"/>
            <p14:sldId id="763"/>
            <p14:sldId id="905"/>
            <p14:sldId id="710"/>
            <p14:sldId id="712"/>
            <p14:sldId id="737"/>
            <p14:sldId id="738"/>
            <p14:sldId id="739"/>
            <p14:sldId id="741"/>
            <p14:sldId id="742"/>
            <p14:sldId id="743"/>
            <p14:sldId id="744"/>
            <p14:sldId id="746"/>
            <p14:sldId id="893"/>
            <p14:sldId id="894"/>
            <p14:sldId id="895"/>
            <p14:sldId id="896"/>
            <p14:sldId id="897"/>
            <p14:sldId id="713"/>
            <p14:sldId id="898"/>
            <p14:sldId id="899"/>
            <p14:sldId id="900"/>
            <p14:sldId id="901"/>
            <p14:sldId id="902"/>
            <p14:sldId id="903"/>
            <p14:sldId id="904"/>
            <p14:sldId id="9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4D4B"/>
    <a:srgbClr val="F3F5F7"/>
    <a:srgbClr val="5A8181"/>
    <a:srgbClr val="246260"/>
    <a:srgbClr val="000000"/>
    <a:srgbClr val="DADCDE"/>
    <a:srgbClr val="F7F5EE"/>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D8BA4-EEDF-DD2B-746D-0F424959B664}" v="3" dt="2026-04-21T10:47:20.5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til typografi 1 - Marker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51472" autoAdjust="0"/>
  </p:normalViewPr>
  <p:slideViewPr>
    <p:cSldViewPr snapToGrid="0" showGuides="1">
      <p:cViewPr varScale="1">
        <p:scale>
          <a:sx n="35" d="100"/>
          <a:sy n="35" d="100"/>
        </p:scale>
        <p:origin x="696" y="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31.%20Mariagerfjord%20L&#230;geklynge/Figurer%20til%20dosis%202025_M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31.%20Mariagerfjord%20L&#230;geklynge/Figurer%20til%20dosis%202025_MF.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B414-47B3-8627-BE8DF6E6D7B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B414-47B3-8627-BE8DF6E6D7B7}"/>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Demofigurer!$A$8:$A$13</c:f>
              <c:strCache>
                <c:ptCount val="6"/>
                <c:pt idx="0">
                  <c:v>Meget godt</c:v>
                </c:pt>
                <c:pt idx="1">
                  <c:v>God</c:v>
                </c:pt>
                <c:pt idx="2">
                  <c:v>Nogenlunde</c:v>
                </c:pt>
                <c:pt idx="3">
                  <c:v>Dårligt</c:v>
                </c:pt>
                <c:pt idx="4">
                  <c:v>Meget dårligt</c:v>
                </c:pt>
                <c:pt idx="5">
                  <c:v>Ved ikke</c:v>
                </c:pt>
              </c:strCache>
            </c:strRef>
          </c:cat>
          <c:val>
            <c:numRef>
              <c:f>Demofigurer!$B$8:$B$13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A523-4619-A344-330F9E1F3E7E}"/>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Demofigurer!$A$48:$A$53</c:f>
              <c:strCache>
                <c:ptCount val="6"/>
                <c:pt idx="0">
                  <c:v>I meget høj grad</c:v>
                </c:pt>
                <c:pt idx="1">
                  <c:v>I høj grad</c:v>
                </c:pt>
                <c:pt idx="2">
                  <c:v>I nogen grad</c:v>
                </c:pt>
                <c:pt idx="3">
                  <c:v>I mindre grad</c:v>
                </c:pt>
                <c:pt idx="4">
                  <c:v>Slet ikke</c:v>
                </c:pt>
                <c:pt idx="5">
                  <c:v>Ved ikke</c:v>
                </c:pt>
              </c:strCache>
            </c:strRef>
          </c:cat>
          <c:val>
            <c:numRef>
              <c:f>Demofigurer!$B$48:$B$53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EE93-4631-BA66-2C9D152E8071}"/>
            </c:ext>
          </c:extLst>
        </c:ser>
        <c:dLbls>
          <c:showLegendKey val="0"/>
          <c:showVal val="0"/>
          <c:showCatName val="0"/>
          <c:showSerName val="0"/>
          <c:showPercent val="0"/>
          <c:showBubbleSize val="0"/>
        </c:dLbls>
        <c:gapWidth val="219"/>
        <c:overlap val="-27"/>
        <c:axId val="2099229328"/>
        <c:axId val="2099223088"/>
      </c:barChart>
      <c:catAx>
        <c:axId val="20992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3088"/>
        <c:crosses val="autoZero"/>
        <c:auto val="1"/>
        <c:lblAlgn val="ctr"/>
        <c:lblOffset val="100"/>
        <c:noMultiLvlLbl val="0"/>
      </c:catAx>
      <c:valAx>
        <c:axId val="209922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93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Demofigurer!$A$8:$A$13</c:f>
              <c:strCache>
                <c:ptCount val="6"/>
                <c:pt idx="0">
                  <c:v>Meget godt</c:v>
                </c:pt>
                <c:pt idx="1">
                  <c:v>God</c:v>
                </c:pt>
                <c:pt idx="2">
                  <c:v>Nogenlunde</c:v>
                </c:pt>
                <c:pt idx="3">
                  <c:v>Dårligt</c:v>
                </c:pt>
                <c:pt idx="4">
                  <c:v>Meget dårligt</c:v>
                </c:pt>
                <c:pt idx="5">
                  <c:v>Ved ikke</c:v>
                </c:pt>
              </c:strCache>
            </c:strRef>
          </c:cat>
          <c:val>
            <c:numRef>
              <c:f>Demofigurer!$B$8:$B$13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08E0-4614-85E8-72EE1982A6F2}"/>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7"/>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'Oplevelser med dosis fritekst'!$B$6:$B$19</c:f>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f>'Oplevelser med dosis fritekst'!$K$6:$K$19</c:f>
              <c:numCache>
                <c:formatCode>0%</c:formatCode>
                <c:ptCount val="14"/>
                <c:pt idx="0">
                  <c:v>6.25E-2</c:v>
                </c:pt>
                <c:pt idx="1">
                  <c:v>6.25E-2</c:v>
                </c:pt>
                <c:pt idx="2">
                  <c:v>0.375</c:v>
                </c:pt>
                <c:pt idx="3">
                  <c:v>0.1875</c:v>
                </c:pt>
                <c:pt idx="4">
                  <c:v>0.5</c:v>
                </c:pt>
                <c:pt idx="5">
                  <c:v>0</c:v>
                </c:pt>
                <c:pt idx="6">
                  <c:v>0.125</c:v>
                </c:pt>
                <c:pt idx="7">
                  <c:v>0.25</c:v>
                </c:pt>
                <c:pt idx="8">
                  <c:v>0.5625</c:v>
                </c:pt>
                <c:pt idx="9">
                  <c:v>0.375</c:v>
                </c:pt>
                <c:pt idx="10">
                  <c:v>0.625</c:v>
                </c:pt>
                <c:pt idx="11">
                  <c:v>0.625</c:v>
                </c:pt>
                <c:pt idx="12">
                  <c:v>0.625</c:v>
                </c:pt>
                <c:pt idx="13">
                  <c:v>1</c:v>
                </c:pt>
              </c:numCache>
            </c:numRef>
          </c:val>
          <c:extLst>
            <c:ext xmlns:c16="http://schemas.microsoft.com/office/drawing/2014/chart" uri="{C3380CC4-5D6E-409C-BE32-E72D297353CC}">
              <c16:uniqueId val="{00000000-6DEC-45FD-B09B-96494B35D158}"/>
            </c:ext>
          </c:extLst>
        </c:ser>
        <c:dLbls>
          <c:dLblPos val="outEnd"/>
          <c:showLegendKey val="0"/>
          <c:showVal val="1"/>
          <c:showCatName val="0"/>
          <c:showSerName val="0"/>
          <c:showPercent val="0"/>
          <c:showBubbleSize val="0"/>
        </c:dLbls>
        <c:gapWidth val="182"/>
        <c:axId val="242181407"/>
        <c:axId val="242183807"/>
        <c:extLst>
          <c:ext xmlns:c15="http://schemas.microsoft.com/office/drawing/2012/chart" uri="{02D57815-91ED-43cb-92C2-25804820EDAC}">
            <c15:filteredBarSeries>
              <c15:ser>
                <c:idx val="0"/>
                <c:order val="0"/>
                <c:tx>
                  <c:v>Andelen af respondenter, der har valgt dette svar (%)</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c:ext uri="{02D57815-91ED-43cb-92C2-25804820EDAC}">
                        <c15:formulaRef>
                          <c15:sqref>'Oplevelser med dosis fritekst'!$C$6:$C$19</c15:sqref>
                        </c15:formulaRef>
                      </c:ext>
                    </c:extLst>
                    <c:numCache>
                      <c:formatCode>General</c:formatCode>
                      <c:ptCount val="14"/>
                    </c:numCache>
                  </c:numRef>
                </c:val>
                <c:extLst>
                  <c:ext xmlns:c16="http://schemas.microsoft.com/office/drawing/2014/chart" uri="{C3380CC4-5D6E-409C-BE32-E72D297353CC}">
                    <c16:uniqueId val="{00000001-6DEC-45FD-B09B-96494B35D158}"/>
                  </c:ext>
                </c:extLst>
              </c15:ser>
            </c15:filteredBarSeries>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fritekst'!$D$6:$D$19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2-6DEC-45FD-B09B-96494B35D158}"/>
                  </c:ext>
                </c:extLst>
              </c15:ser>
            </c15:filteredBarSeries>
            <c15:filteredBarSeries>
              <c15: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fritekst'!$E$6:$E$19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3-6DEC-45FD-B09B-96494B35D158}"/>
                  </c:ext>
                </c:extLst>
              </c15:ser>
            </c15:filteredBarSeries>
            <c15:filteredBarSeries>
              <c15: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fritekst'!$F$6:$F$19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4-6DEC-45FD-B09B-96494B35D158}"/>
                  </c:ext>
                </c:extLst>
              </c15:ser>
            </c15:filteredBarSeries>
            <c15:filteredBarSeries>
              <c15: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fritekst'!$G$6:$G$19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5-6DEC-45FD-B09B-96494B35D158}"/>
                  </c:ext>
                </c:extLst>
              </c15:ser>
            </c15:filteredBarSeries>
            <c15:filteredBarSeries>
              <c15: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fritekst'!$H$6:$H$19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6-6DEC-45FD-B09B-96494B35D158}"/>
                  </c:ext>
                </c:extLst>
              </c15:ser>
            </c15:filteredBarSeries>
            <c15:filteredBarSeries>
              <c15: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fritekst'!$I$6:$I$19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7-6DEC-45FD-B09B-96494B35D158}"/>
                  </c:ext>
                </c:extLst>
              </c15:ser>
            </c15:filteredBarSeries>
          </c:ext>
        </c:extLst>
      </c:barChart>
      <c:catAx>
        <c:axId val="242181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2183807"/>
        <c:crosses val="autoZero"/>
        <c:auto val="1"/>
        <c:lblAlgn val="ctr"/>
        <c:lblOffset val="100"/>
        <c:noMultiLvlLbl val="0"/>
      </c:catAx>
      <c:valAx>
        <c:axId val="24218380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2181407"/>
        <c:crosses val="autoZero"/>
        <c:crossBetween val="between"/>
      </c:valAx>
      <c:spPr>
        <a:noFill/>
        <a:ln w="25400">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'Oplevelser med dosis fritekst'!$B$55:$B$64</c:f>
              <c:strCache>
                <c:ptCount val="10"/>
                <c:pt idx="0">
                  <c:v>Det giver mig mere tid til at snakke om andre ting end medicin</c:v>
                </c:pt>
                <c:pt idx="1">
                  <c:v>Patienten vil i en del tilfælde kunne spare penge, da der ikke er så meget medicinspild ved dosisændringer</c:v>
                </c:pt>
                <c:pt idx="2">
                  <c:v>Jeg skal ikke bruge så meget tid på at snakke om medicin, for det er der styr på</c:v>
                </c:pt>
                <c:pt idx="3">
                  <c:v>Patienten bliver mere tryg</c:v>
                </c:pt>
                <c:pt idx="4">
                  <c:v>Giver et bedre samarbejde med apoteket</c:v>
                </c:pt>
                <c:pt idx="5">
                  <c:v>Andet</c:v>
                </c:pt>
                <c:pt idx="6">
                  <c:v>Patienten får et bedre overblik</c:v>
                </c:pt>
                <c:pt idx="7">
                  <c:v>Giver et bedre samarbejde med sygeplejerskerne i kommunen</c:v>
                </c:pt>
                <c:pt idx="8">
                  <c:v>Patienten slipper for at huske de mange forskellige præparatnavne</c:v>
                </c:pt>
                <c:pt idx="9">
                  <c:v>Det giver bedre compliance for mine patienter</c:v>
                </c:pt>
              </c:strCache>
            </c:strRef>
          </c:cat>
          <c:val>
            <c:numRef>
              <c:f>'Oplevelser med dosis fritekst'!$K$55:$K$64</c:f>
              <c:numCache>
                <c:formatCode>0%</c:formatCode>
                <c:ptCount val="10"/>
                <c:pt idx="0">
                  <c:v>6.25E-2</c:v>
                </c:pt>
                <c:pt idx="1">
                  <c:v>0.25</c:v>
                </c:pt>
                <c:pt idx="2">
                  <c:v>0.125</c:v>
                </c:pt>
                <c:pt idx="3">
                  <c:v>6.25E-2</c:v>
                </c:pt>
                <c:pt idx="4">
                  <c:v>0</c:v>
                </c:pt>
                <c:pt idx="5">
                  <c:v>0.375</c:v>
                </c:pt>
                <c:pt idx="6">
                  <c:v>0.1875</c:v>
                </c:pt>
                <c:pt idx="7">
                  <c:v>0.125</c:v>
                </c:pt>
                <c:pt idx="8">
                  <c:v>0.3125</c:v>
                </c:pt>
                <c:pt idx="9">
                  <c:v>0.5</c:v>
                </c:pt>
              </c:numCache>
            </c:numRef>
          </c:val>
          <c:extLst>
            <c:ext xmlns:c16="http://schemas.microsoft.com/office/drawing/2014/chart" uri="{C3380CC4-5D6E-409C-BE32-E72D297353CC}">
              <c16:uniqueId val="{00000000-7090-4EC2-8B5C-62AB25A715B3}"/>
            </c:ext>
          </c:extLst>
        </c:ser>
        <c:dLbls>
          <c:dLblPos val="outEnd"/>
          <c:showLegendKey val="0"/>
          <c:showVal val="1"/>
          <c:showCatName val="0"/>
          <c:showSerName val="0"/>
          <c:showPercent val="0"/>
          <c:showBubbleSize val="0"/>
        </c:dLbls>
        <c:gapWidth val="182"/>
        <c:axId val="1194780239"/>
        <c:axId val="1194781679"/>
      </c:barChart>
      <c:catAx>
        <c:axId val="1194780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4781679"/>
        <c:crosses val="autoZero"/>
        <c:auto val="1"/>
        <c:lblAlgn val="ctr"/>
        <c:lblOffset val="100"/>
        <c:noMultiLvlLbl val="0"/>
      </c:catAx>
      <c:valAx>
        <c:axId val="119478167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9478023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97296-A0A2-4E77-E3E1-DE3E6B0AA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0ADA3-706C-42ED-F672-367B02CA9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C3810-4CD0-02C9-8BD4-BC1D2E6205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i="1"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kern="1200" dirty="0">
                <a:solidFill>
                  <a:schemeClr val="tx1"/>
                </a:solidFill>
                <a:effectLst/>
                <a:latin typeface="+mn-lt"/>
                <a:ea typeface="Calibri" panose="020F0502020204030204" pitchFamily="34" charset="0"/>
                <a:cs typeface="Times New Roman" panose="02020603050405020304" pitchFamily="18" charset="0"/>
              </a:rPr>
              <a:t>I dag skal vi beskæftige os med dosisdispensering i almen praksis. </a:t>
            </a:r>
          </a:p>
          <a:p>
            <a:pPr>
              <a:defRPr/>
            </a:pPr>
            <a:endParaRPr lang="da-DK" i="0" dirty="0">
              <a:latin typeface="+mn-lt"/>
            </a:endParaRPr>
          </a:p>
          <a:p>
            <a:pPr>
              <a:defRPr/>
            </a:pPr>
            <a:r>
              <a:rPr lang="da-DK" i="0" dirty="0">
                <a:latin typeface="+mn-lt"/>
              </a:rPr>
              <a:t>Vi skal sammen, på baggrund af besvarelser fra spørgeskemaundersøgelsen og datatræk fra Lægemiddelstatistikregisteret, drøfte vores holdning samt dele vores erfaringer og udveksle gode ideer. </a:t>
            </a:r>
            <a:endParaRPr lang="da-DK" i="0" dirty="0">
              <a:latin typeface="+mn-lt"/>
              <a:cs typeface="Calibri"/>
            </a:endParaRPr>
          </a:p>
          <a:p>
            <a:endParaRPr lang="en-DK" dirty="0"/>
          </a:p>
        </p:txBody>
      </p:sp>
    </p:spTree>
    <p:extLst>
      <p:ext uri="{BB962C8B-B14F-4D97-AF65-F5344CB8AC3E}">
        <p14:creationId xmlns:p14="http://schemas.microsoft.com/office/powerpoint/2010/main" val="98145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I Blok 1 </a:t>
            </a:r>
            <a:r>
              <a:rPr lang="da-DK" dirty="0"/>
              <a:t>gennemgår svar fra spørgeskemaundersøgelsen og deler vores erfaringer med hinanden. Herefter får vi basal viden om dosisdispensering af medicin. Blokken afsluttes med en fælles dialog om, der er noget, der giver anledning til overvejelser og refleksioner.</a:t>
            </a:r>
          </a:p>
          <a:p>
            <a:endParaRPr lang="da-DK" dirty="0"/>
          </a:p>
        </p:txBody>
      </p:sp>
    </p:spTree>
    <p:extLst>
      <p:ext uri="{BB962C8B-B14F-4D97-AF65-F5344CB8AC3E}">
        <p14:creationId xmlns:p14="http://schemas.microsoft.com/office/powerpoint/2010/main" val="213523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endParaRPr lang="da-DK" b="1" dirty="0">
              <a:ea typeface="Calibri"/>
              <a:cs typeface="Calibri"/>
            </a:endParaRPr>
          </a:p>
          <a:p>
            <a:r>
              <a:rPr lang="da-DK" dirty="0"/>
              <a:t>Følgende slide viser</a:t>
            </a:r>
            <a:r>
              <a:rPr lang="da-DK" b="0" dirty="0">
                <a:solidFill>
                  <a:schemeClr val="tx1"/>
                </a:solidFill>
                <a:latin typeface="+mn-lt"/>
              </a:rPr>
              <a:t> </a:t>
            </a:r>
            <a:r>
              <a:rPr lang="da-DK" dirty="0"/>
              <a:t>”antallet af patienter på dosisdispenseret medicin”, herunder datatræk fra Lægemiddelstatistikregisteret fordelt på klyngens ydernumre.</a:t>
            </a:r>
            <a:endParaRPr lang="da-DK" dirty="0">
              <a:ea typeface="Calibri"/>
              <a:cs typeface="Calibri"/>
            </a:endParaRPr>
          </a:p>
          <a:p>
            <a:endParaRPr lang="da-DK" dirty="0"/>
          </a:p>
          <a:p>
            <a:r>
              <a:rPr lang="da-DK" dirty="0"/>
              <a:t>Leverancen indeholder antal personer, som har købt dosispakket medicin i perioden 1. januar 2024 til 31. december 2024, pr. 1.000 sikrede, og antal personer, hvor opstartsydelsen for dosispakket medicin er afregnet i perioden måned </a:t>
            </a:r>
            <a:r>
              <a:rPr lang="da-DK" dirty="0">
                <a:highlight>
                  <a:srgbClr val="FFFF00"/>
                </a:highlight>
              </a:rPr>
              <a:t>år til måned år</a:t>
            </a:r>
            <a:r>
              <a:rPr lang="da-DK" dirty="0"/>
              <a:t>, pr. 1.000 sikrede. Begge mål fordeles på ydernummer og praksisklynge.</a:t>
            </a:r>
            <a:endParaRPr lang="da-DK" dirty="0">
              <a:ea typeface="Calibri"/>
              <a:cs typeface="Calibri"/>
            </a:endParaRPr>
          </a:p>
          <a:p>
            <a:endParaRPr lang="da-DK" dirty="0"/>
          </a:p>
        </p:txBody>
      </p:sp>
    </p:spTree>
    <p:extLst>
      <p:ext uri="{BB962C8B-B14F-4D97-AF65-F5344CB8AC3E}">
        <p14:creationId xmlns:p14="http://schemas.microsoft.com/office/powerpoint/2010/main" val="2742085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præsenterer spørgsmålene fra spørgeskemaundersøgelsen.</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Spørgsmålene fremgår i samme rækkefølge som i spørgeskemaundersøgelsen.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Forslag til, hvad du kan sige: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 følgende slides viser grafer over, hvordan der er besvaret til hver enkelt spørgsmål.</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Efter alle grafer er vist, vi der blive lagt op til sidemandssamtale og efterfølgende plenum dialog i klyngen.</a:t>
            </a:r>
            <a:r>
              <a:rPr lang="en-US"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378525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 Hvordan vurderer du din egen viden om dosisdispenseret medicin?</a:t>
            </a:r>
          </a:p>
          <a:p>
            <a:endParaRPr lang="da-DK" dirty="0"/>
          </a:p>
        </p:txBody>
      </p:sp>
    </p:spTree>
    <p:extLst>
      <p:ext uri="{BB962C8B-B14F-4D97-AF65-F5344CB8AC3E}">
        <p14:creationId xmlns:p14="http://schemas.microsoft.com/office/powerpoint/2010/main" val="141856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tx1"/>
                </a:solidFill>
              </a:rPr>
              <a:t>Forklaring til slide:</a:t>
            </a:r>
            <a:endParaRPr lang="da-DK" dirty="0">
              <a:solidFill>
                <a:schemeClr val="tx1"/>
              </a:solidFill>
            </a:endParaRPr>
          </a:p>
          <a:p>
            <a:r>
              <a:rPr lang="da-DK" dirty="0"/>
              <a:t>Følgende slide viser klyngens spørgeskemaresultater </a:t>
            </a:r>
            <a:r>
              <a:rPr lang="da-DK" dirty="0">
                <a:solidFill>
                  <a:schemeClr val="tx1"/>
                </a:solidFill>
              </a:rPr>
              <a:t>– </a:t>
            </a:r>
            <a:r>
              <a:rPr lang="da-DK" sz="1100" b="0" dirty="0">
                <a:solidFill>
                  <a:schemeClr val="tx1"/>
                </a:solidFill>
                <a:latin typeface="+mn-lt"/>
              </a:rPr>
              <a:t>I hvor høj grad bruger du dosisdispenseret medicin til relevante patienter i din praksis?</a:t>
            </a:r>
            <a:endParaRPr lang="da-DK" b="0" dirty="0">
              <a:solidFill>
                <a:schemeClr val="tx1"/>
              </a:solidFill>
            </a:endParaRPr>
          </a:p>
          <a:p>
            <a:endParaRPr lang="da-DK" dirty="0"/>
          </a:p>
        </p:txBody>
      </p:sp>
    </p:spTree>
    <p:extLst>
      <p:ext uri="{BB962C8B-B14F-4D97-AF65-F5344CB8AC3E}">
        <p14:creationId xmlns:p14="http://schemas.microsoft.com/office/powerpoint/2010/main" val="3714177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 Hvad er din generelle oplevelse af dosisdispenseret medicin?</a:t>
            </a:r>
          </a:p>
          <a:p>
            <a:endParaRPr lang="da-DK" dirty="0"/>
          </a:p>
        </p:txBody>
      </p:sp>
    </p:spTree>
    <p:extLst>
      <p:ext uri="{BB962C8B-B14F-4D97-AF65-F5344CB8AC3E}">
        <p14:creationId xmlns:p14="http://schemas.microsoft.com/office/powerpoint/2010/main" val="3050661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Følgende slide viser klyngens spørgeskemaresultater – Hvad oplever du som problemer ved dosisdispensering i dit virke og for patienten? Andelen af respondenter, der har valgt den givne svarmulighed</a:t>
            </a:r>
          </a:p>
        </p:txBody>
      </p:sp>
    </p:spTree>
    <p:extLst>
      <p:ext uri="{BB962C8B-B14F-4D97-AF65-F5344CB8AC3E}">
        <p14:creationId xmlns:p14="http://schemas.microsoft.com/office/powerpoint/2010/main" val="252911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1ED5-7580-D46B-1D50-8E50E10C104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D82014C-5817-C6A3-7A85-F4D0C021734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D8EE05-14A8-5171-0D8B-360EDD8ED6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(fritekst-svar) – Hvad oplever du som godt eller potentielle fordele ved dosisdispensering i dit virke og for patienten?</a:t>
            </a:r>
          </a:p>
          <a:p>
            <a:endParaRPr lang="da-DK" dirty="0"/>
          </a:p>
          <a:p>
            <a:r>
              <a:rPr lang="da-DK" dirty="0"/>
              <a:t>Obs! Besvarelserne til dette spørgsmål er åbne svar/fritekst, hvor respondenterne selv har forfattet svarene.</a:t>
            </a:r>
          </a:p>
          <a:p>
            <a:endParaRPr lang="da-DK" dirty="0"/>
          </a:p>
          <a:p>
            <a:r>
              <a:rPr lang="da-DK" dirty="0"/>
              <a:t>Obs! Her kan vælges at vise alle besvarelser og evt. en opsummering af hovedbudskaberne, eller blot vises en slide med hovedbudskaberne.</a:t>
            </a:r>
          </a:p>
          <a:p>
            <a:endParaRPr lang="da-DK" dirty="0"/>
          </a:p>
          <a:p>
            <a:endParaRPr lang="da-DK" dirty="0"/>
          </a:p>
        </p:txBody>
      </p:sp>
    </p:spTree>
    <p:extLst>
      <p:ext uri="{BB962C8B-B14F-4D97-AF65-F5344CB8AC3E}">
        <p14:creationId xmlns:p14="http://schemas.microsoft.com/office/powerpoint/2010/main" val="257944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0C3F-6C2F-81C6-710D-F9396647FBD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A6552C2-4829-0573-94EC-370DDAF9519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942F00-8C89-9B5F-3639-8B14E61602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(fritekst-svar) – Hvad oplever du som godt eller potentielle fordele ved dosisdispensering i dit virke og for patienten?</a:t>
            </a:r>
          </a:p>
          <a:p>
            <a:endParaRPr lang="da-DK" dirty="0"/>
          </a:p>
          <a:p>
            <a:r>
              <a:rPr lang="da-DK" dirty="0"/>
              <a:t>Obs! Besvarelserne til dette spørgsmål er åbne svar/fritekst, hvor respondenterne selv har forfattet svarene.</a:t>
            </a:r>
          </a:p>
          <a:p>
            <a:endParaRPr lang="da-DK" dirty="0"/>
          </a:p>
          <a:p>
            <a:r>
              <a:rPr lang="da-DK" dirty="0"/>
              <a:t>Obs! Her kan vælges at vise alle besvarelser og evt. en opsummering af hovedbudskaberne, eller blot vises en slide med hovedbudskaberne.</a:t>
            </a:r>
          </a:p>
          <a:p>
            <a:endParaRPr lang="da-DK" dirty="0"/>
          </a:p>
          <a:p>
            <a:endParaRPr lang="da-DK" dirty="0"/>
          </a:p>
        </p:txBody>
      </p:sp>
    </p:spTree>
    <p:extLst>
      <p:ext uri="{BB962C8B-B14F-4D97-AF65-F5344CB8AC3E}">
        <p14:creationId xmlns:p14="http://schemas.microsoft.com/office/powerpoint/2010/main" val="932847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 Hvad oplever du som godt eller potentielle fordele ved dosisdispensering i dit virke og for patienten? Andelen af respondenter, der har valgt den givne svarmulighed.</a:t>
            </a:r>
          </a:p>
          <a:p>
            <a:endParaRPr lang="da-DK" dirty="0"/>
          </a:p>
        </p:txBody>
      </p:sp>
    </p:spTree>
    <p:extLst>
      <p:ext uri="{BB962C8B-B14F-4D97-AF65-F5344CB8AC3E}">
        <p14:creationId xmlns:p14="http://schemas.microsoft.com/office/powerpoint/2010/main" val="18269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546F6-EF85-C5B7-6F7C-A33739194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25970-6CC7-D765-2363-FA8567DAD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87FC9-6C6D-7BF8-C174-C386160EABB3}"/>
              </a:ext>
            </a:extLst>
          </p:cNvPr>
          <p:cNvSpPr>
            <a:spLocks noGrp="1"/>
          </p:cNvSpPr>
          <p:nvPr>
            <p:ph type="body" idx="1"/>
          </p:nvPr>
        </p:nvSpPr>
        <p:spPr/>
        <p:txBody>
          <a:bodyPr/>
          <a:lstStyle/>
          <a:p>
            <a:r>
              <a:rPr lang="da-DK" sz="1100" b="1" dirty="0">
                <a:latin typeface="Calibri (tekst)"/>
              </a:rPr>
              <a:t>Forklaring til slide: </a:t>
            </a:r>
          </a:p>
          <a:p>
            <a:r>
              <a:rPr lang="da-DK" sz="1100" dirty="0">
                <a:latin typeface="Calibri (tekst)"/>
              </a:rPr>
              <a:t>Mødet er inddelt i 3 hovedblokke med en pause efter 1. blok.</a:t>
            </a:r>
          </a:p>
          <a:p>
            <a:endParaRPr lang="da-DK" sz="1100" dirty="0">
              <a:latin typeface="Calibri (tekst)"/>
            </a:endParaRPr>
          </a:p>
          <a:p>
            <a:r>
              <a:rPr lang="da-DK" sz="1100" dirty="0">
                <a:latin typeface="Calibri (tekst)"/>
              </a:rPr>
              <a:t>Mødet er sat til samlet at tage 2,5 time; herunder en </a:t>
            </a:r>
            <a:r>
              <a:rPr lang="da-DK" sz="1100" kern="1200" dirty="0">
                <a:solidFill>
                  <a:schemeClr val="tx1"/>
                </a:solidFill>
                <a:effectLst/>
                <a:latin typeface="Calibri (tekst)"/>
                <a:ea typeface="+mn-ea"/>
                <a:cs typeface="+mn-cs"/>
              </a:rPr>
              <a:t>introduktion til mødet og emnet og de 3 hovedblokke.</a:t>
            </a:r>
          </a:p>
          <a:p>
            <a:endParaRPr lang="da-DK" sz="1100" kern="1200" dirty="0">
              <a:solidFill>
                <a:schemeClr val="tx1"/>
              </a:solidFill>
              <a:effectLst/>
              <a:latin typeface="Calibri (tekst)"/>
              <a:ea typeface="+mn-ea"/>
              <a:cs typeface="+mn-cs"/>
            </a:endParaRPr>
          </a:p>
          <a:p>
            <a:r>
              <a:rPr lang="da-DK" sz="1100" kern="1200" dirty="0">
                <a:solidFill>
                  <a:schemeClr val="tx1"/>
                </a:solidFill>
                <a:effectLst/>
                <a:latin typeface="Calibri (tekst)"/>
                <a:ea typeface="+mn-ea"/>
                <a:cs typeface="+mn-cs"/>
              </a:rPr>
              <a:t>Mødet kan ændres og tilpasses, hvis klyngen finder andet indhold relevant.</a:t>
            </a:r>
            <a:endParaRPr lang="da-DK" sz="1100" dirty="0">
              <a:latin typeface="Calibri (tekst)"/>
            </a:endParaRPr>
          </a:p>
          <a:p>
            <a:pPr defTabSz="914320">
              <a:defRPr/>
            </a:pPr>
            <a:endParaRPr lang="da-DK" sz="1100" b="1" dirty="0">
              <a:latin typeface="Calibri (tekst)"/>
            </a:endParaRPr>
          </a:p>
          <a:p>
            <a:pPr defTabSz="914320">
              <a:defRPr/>
            </a:pPr>
            <a:r>
              <a:rPr lang="da-DK" sz="1100" b="1" dirty="0">
                <a:latin typeface="Calibri (tekst)"/>
              </a:rPr>
              <a:t>Forslag til, hvad du kan sige:</a:t>
            </a:r>
          </a:p>
          <a:p>
            <a:pPr defTabSz="914320">
              <a:defRPr/>
            </a:pPr>
            <a:r>
              <a:rPr lang="da-DK" sz="1100" dirty="0">
                <a:latin typeface="Calibri (tekst)"/>
              </a:rPr>
              <a:t>Klyngemøde er inddelt i 3 hovedblokke, hvor vi: </a:t>
            </a:r>
          </a:p>
          <a:p>
            <a:pPr>
              <a:lnSpc>
                <a:spcPct val="115000"/>
              </a:lnSpc>
              <a:spcAft>
                <a:spcPts val="800"/>
              </a:spcAft>
            </a:pPr>
            <a:endParaRPr lang="da-DK" sz="11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Calibri (tekst)"/>
                <a:ea typeface="Aptos" panose="020B0004020202020204" pitchFamily="34" charset="0"/>
                <a:cs typeface="Arial" panose="020B0604020202020204" pitchFamily="34" charset="0"/>
              </a:rPr>
              <a:t>I 1. blok</a:t>
            </a:r>
            <a:r>
              <a:rPr lang="da-DK" sz="1100" kern="100" dirty="0">
                <a:effectLst/>
                <a:latin typeface="Calibri (tekst)"/>
                <a:ea typeface="Aptos" panose="020B0004020202020204" pitchFamily="34" charset="0"/>
                <a:cs typeface="Arial" panose="020B0604020202020204" pitchFamily="34" charset="0"/>
              </a:rPr>
              <a:t> gennemgås der svar fra spørgeskemaundersøgelsen, samt deles der erfaringer med hinanden. Dette vil skabe en basal viden om dosisdispensering af medicin. Blokken afsluttes med en fælles dialog om, der er noget, der giver anledning til overvejelser og refleksioner.</a:t>
            </a:r>
          </a:p>
          <a:p>
            <a:pPr>
              <a:lnSpc>
                <a:spcPct val="115000"/>
              </a:lnSpc>
              <a:spcAft>
                <a:spcPts val="800"/>
              </a:spcAft>
            </a:pPr>
            <a:endParaRPr lang="da-DK" sz="11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Calibri (tekst)"/>
                <a:ea typeface="Aptos" panose="020B0004020202020204" pitchFamily="34" charset="0"/>
                <a:cs typeface="Arial" panose="020B0604020202020204" pitchFamily="34" charset="0"/>
              </a:rPr>
              <a:t>I 2. blok</a:t>
            </a:r>
            <a:r>
              <a:rPr lang="da-DK" sz="1100" kern="100" dirty="0">
                <a:effectLst/>
                <a:latin typeface="Calibri (tekst)"/>
                <a:ea typeface="Aptos" panose="020B0004020202020204" pitchFamily="34" charset="0"/>
                <a:cs typeface="Arial" panose="020B0604020202020204" pitchFamily="34" charset="0"/>
              </a:rPr>
              <a:t> fokuseres der på samarbejdet med kommunen. De kommer med et kort oplæg, angående deres tanker om spørgeskemaresultaterne, samt data på ressourceforbrug på dispensering af medicin. Blokken afsluttes med en fælles dialog om, hvordan vi kan styrke samarbejdet.</a:t>
            </a:r>
          </a:p>
          <a:p>
            <a:pPr>
              <a:lnSpc>
                <a:spcPct val="115000"/>
              </a:lnSpc>
              <a:spcAft>
                <a:spcPts val="800"/>
              </a:spcAft>
            </a:pPr>
            <a:endParaRPr lang="da-DK" sz="11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Calibri (tekst)"/>
                <a:ea typeface="Aptos" panose="020B0004020202020204" pitchFamily="34" charset="0"/>
                <a:cs typeface="Arial" panose="020B0604020202020204" pitchFamily="34" charset="0"/>
              </a:rPr>
              <a:t>I 3. blok</a:t>
            </a:r>
            <a:r>
              <a:rPr lang="da-DK" sz="1100" kern="100" dirty="0">
                <a:effectLst/>
                <a:latin typeface="Calibri (tekst)"/>
                <a:ea typeface="Aptos" panose="020B0004020202020204" pitchFamily="34" charset="0"/>
                <a:cs typeface="Arial" panose="020B0604020202020204" pitchFamily="34" charset="0"/>
              </a:rPr>
              <a:t> drøftes der om relationen/samarbejdet med kommunen kan og skal forbedres. Blokken afslutte med en fælles dialog angående, hvordan og om der skal følges op.</a:t>
            </a:r>
          </a:p>
          <a:p>
            <a:endParaRPr lang="en-DK" dirty="0"/>
          </a:p>
        </p:txBody>
      </p:sp>
    </p:spTree>
    <p:extLst>
      <p:ext uri="{BB962C8B-B14F-4D97-AF65-F5344CB8AC3E}">
        <p14:creationId xmlns:p14="http://schemas.microsoft.com/office/powerpoint/2010/main" val="1192605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(fritekst-svar) – Hvad oplever du som godt eller potentielle fordele ved dosisdispensering i dit virke og for patienten?</a:t>
            </a:r>
          </a:p>
          <a:p>
            <a:endParaRPr lang="da-DK" dirty="0"/>
          </a:p>
          <a:p>
            <a:r>
              <a:rPr lang="da-DK" dirty="0"/>
              <a:t>Obs! Besvarelserne til dette spørgsmål er åbne svar/fritekst, hvor respondenterne selv har forfattet svarene.</a:t>
            </a:r>
          </a:p>
          <a:p>
            <a:endParaRPr lang="da-DK" dirty="0"/>
          </a:p>
          <a:p>
            <a:r>
              <a:rPr lang="da-DK" dirty="0"/>
              <a:t>Obs! Her kan vælges at vise alle besvarelser og evt. en opsummering af hovedbudskaberne, eller blot vises en slide med hovedbudskaberne.</a:t>
            </a:r>
          </a:p>
          <a:p>
            <a:endParaRPr lang="da-DK" dirty="0"/>
          </a:p>
          <a:p>
            <a:endParaRPr lang="da-DK" dirty="0"/>
          </a:p>
        </p:txBody>
      </p:sp>
    </p:spTree>
    <p:extLst>
      <p:ext uri="{BB962C8B-B14F-4D97-AF65-F5344CB8AC3E}">
        <p14:creationId xmlns:p14="http://schemas.microsoft.com/office/powerpoint/2010/main" val="393186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0AD0-BAEE-B266-D013-644D7C1ADA5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495D9D9-3B61-D5AB-249A-CFCAB20E2D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9F694B4-FB2C-252B-5BAA-85FF614D1D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dirty="0"/>
              <a:t>Følgende slide viser klyngens spørgeskemaresultater (fritekst-svar) – Hvad oplever du som godt eller potentielle fordele ved dosisdispensering i dit virke og for patienten?</a:t>
            </a:r>
          </a:p>
          <a:p>
            <a:endParaRPr lang="da-DK" dirty="0"/>
          </a:p>
          <a:p>
            <a:r>
              <a:rPr lang="da-DK" dirty="0"/>
              <a:t>Obs! Besvarelserne til dette spørgsmål er åbne svar/fritekst, hvor respondenterne selv har forfattet svarene.</a:t>
            </a:r>
          </a:p>
          <a:p>
            <a:endParaRPr lang="da-DK" dirty="0"/>
          </a:p>
          <a:p>
            <a:r>
              <a:rPr lang="da-DK" dirty="0"/>
              <a:t>Obs! Her kan vælges at vise alle besvarelser og evt. en opsummering af hovedbudskaberne, eller blot vises en slide med hovedbudskaberne.</a:t>
            </a:r>
          </a:p>
          <a:p>
            <a:endParaRPr lang="da-DK" dirty="0"/>
          </a:p>
          <a:p>
            <a:endParaRPr lang="da-DK" dirty="0"/>
          </a:p>
        </p:txBody>
      </p:sp>
    </p:spTree>
    <p:extLst>
      <p:ext uri="{BB962C8B-B14F-4D97-AF65-F5344CB8AC3E}">
        <p14:creationId xmlns:p14="http://schemas.microsoft.com/office/powerpoint/2010/main" val="1196182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p>
          <a:p>
            <a:r>
              <a:rPr lang="da-DK" b="0" dirty="0"/>
              <a:t>Følgende slide lægger op til dialog i grupper på baggrund af graferne med resultaterne fra spørgeskemaundersøgelsen.</a:t>
            </a:r>
          </a:p>
          <a:p>
            <a:endParaRPr lang="da-DK" b="0" dirty="0"/>
          </a:p>
          <a:p>
            <a:r>
              <a:rPr lang="da-DK" b="1" dirty="0"/>
              <a:t>Forslag til, hvad du kan sige:</a:t>
            </a:r>
          </a:p>
          <a:p>
            <a:r>
              <a:rPr lang="da-DK" b="0" dirty="0"/>
              <a:t>Bed deltagere om at tale sammen to og to ved bordene i 5 - 10 min.</a:t>
            </a:r>
          </a:p>
          <a:p>
            <a:endParaRPr lang="da-DK" dirty="0"/>
          </a:p>
        </p:txBody>
      </p:sp>
    </p:spTree>
    <p:extLst>
      <p:ext uri="{BB962C8B-B14F-4D97-AF65-F5344CB8AC3E}">
        <p14:creationId xmlns:p14="http://schemas.microsoft.com/office/powerpoint/2010/main" val="1700397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dirty="0"/>
              <a:t>Forklaring til slide:</a:t>
            </a:r>
          </a:p>
          <a:p>
            <a:r>
              <a:rPr lang="da-DK" b="0" dirty="0"/>
              <a:t>Følgende slide lægger op til dialog i plenum på baggrund af graferne med resultaterne fra spørgeskemaundersøgelsen.</a:t>
            </a:r>
          </a:p>
          <a:p>
            <a:endParaRPr lang="da-DK" b="0" dirty="0"/>
          </a:p>
          <a:p>
            <a:r>
              <a:rPr lang="da-DK" b="1" dirty="0"/>
              <a:t>Forslag til, hvad du kan sige:</a:t>
            </a:r>
          </a:p>
          <a:p>
            <a:r>
              <a:rPr lang="da-DK" dirty="0"/>
              <a:t>Du kan udvælge klyngemedlemmer til at dele deres pointer og refleksioner, hvad de har snakket om i gruppen – øvelsen forinden</a:t>
            </a:r>
          </a:p>
          <a:p>
            <a:endParaRPr lang="da-DK" dirty="0"/>
          </a:p>
          <a:p>
            <a:r>
              <a:rPr lang="da-DK" dirty="0"/>
              <a:t>Obs! De vigtigste pointer og refleksioner fra plenum kan med fordel skrives op på en tavle, whiteboard eller flipover.</a:t>
            </a:r>
          </a:p>
          <a:p>
            <a:endParaRPr lang="da-DK" dirty="0"/>
          </a:p>
          <a:p>
            <a:r>
              <a:rPr lang="da-DK" dirty="0"/>
              <a:t>Obs! Opsummer hovedpointerne til sidst. Hvad har I talt om?</a:t>
            </a:r>
            <a:endParaRPr lang="da-DK" b="0" dirty="0">
              <a:cs typeface="Calibri" panose="020F0502020204030204"/>
            </a:endParaRPr>
          </a:p>
          <a:p>
            <a:endParaRPr lang="da-DK" dirty="0"/>
          </a:p>
        </p:txBody>
      </p:sp>
    </p:spTree>
    <p:extLst>
      <p:ext uri="{BB962C8B-B14F-4D97-AF65-F5344CB8AC3E}">
        <p14:creationId xmlns:p14="http://schemas.microsoft.com/office/powerpoint/2010/main" val="157713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100" b="1" i="0" dirty="0">
                <a:latin typeface="+mn-lt"/>
                <a:cs typeface="Calibri"/>
              </a:rPr>
              <a:t>Forklaring til slide: </a:t>
            </a:r>
          </a:p>
          <a:p>
            <a:pPr>
              <a:defRPr/>
            </a:pPr>
            <a:r>
              <a:rPr lang="da-DK" sz="1100" i="0" dirty="0">
                <a:latin typeface="+mn-lt"/>
                <a:cs typeface="Calibri"/>
              </a:rPr>
              <a:t>Følgende slide viser en kort video</a:t>
            </a:r>
            <a:r>
              <a:rPr lang="da-DK" sz="1100" i="0" kern="1200" dirty="0">
                <a:solidFill>
                  <a:schemeClr val="tx1"/>
                </a:solidFill>
                <a:effectLst/>
                <a:latin typeface="+mn-lt"/>
                <a:ea typeface="+mn-ea"/>
                <a:cs typeface="Calibri"/>
              </a:rPr>
              <a:t> med Karin Zimmer, bestyrelsesmedlem i PLO. OBS videoen er fra 2023.</a:t>
            </a:r>
          </a:p>
          <a:p>
            <a:pPr>
              <a:defRPr/>
            </a:pPr>
            <a:endParaRPr lang="da-DK" sz="1100" i="0" dirty="0">
              <a:latin typeface="+mn-lt"/>
              <a:ea typeface="+mn-ea"/>
              <a:cs typeface="Calibri"/>
            </a:endParaRPr>
          </a:p>
          <a:p>
            <a:pPr>
              <a:defRPr/>
            </a:pPr>
            <a:r>
              <a:rPr lang="da-DK" sz="1100" i="0" u="none" dirty="0">
                <a:latin typeface="+mn-lt"/>
                <a:ea typeface="+mn-ea"/>
                <a:cs typeface="Calibri"/>
              </a:rPr>
              <a:t>Videoen fortæller om ydelseskode og honorar i forbindelse med dosisdispensering af medicin til patienter.</a:t>
            </a:r>
            <a:endParaRPr lang="da-DK" dirty="0">
              <a:latin typeface="+mn-lt"/>
            </a:endParaRPr>
          </a:p>
          <a:p>
            <a:endParaRPr lang="da-DK" dirty="0"/>
          </a:p>
        </p:txBody>
      </p:sp>
    </p:spTree>
    <p:extLst>
      <p:ext uri="{BB962C8B-B14F-4D97-AF65-F5344CB8AC3E}">
        <p14:creationId xmlns:p14="http://schemas.microsoft.com/office/powerpoint/2010/main" val="3911160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sz="1100" b="1" dirty="0">
                <a:solidFill>
                  <a:schemeClr val="tx1"/>
                </a:solidFill>
                <a:latin typeface="+mn-lt"/>
              </a:rPr>
              <a:t>Forklaring til slide:</a:t>
            </a:r>
          </a:p>
          <a:p>
            <a:pPr marL="342900" lvl="0" indent="-342900">
              <a:buFont typeface="Symbol" panose="05050102010706020507" pitchFamily="18" charset="2"/>
              <a:buChar char=""/>
            </a:pPr>
            <a:r>
              <a:rPr lang="da-DK" sz="1100" dirty="0">
                <a:solidFill>
                  <a:schemeClr val="tx1"/>
                </a:solidFill>
                <a:effectLst/>
                <a:latin typeface="+mn-lt"/>
                <a:ea typeface="Times New Roman" panose="02020603050405020304" pitchFamily="18" charset="0"/>
              </a:rPr>
              <a:t>Apoteket opretter og vedligeholder DD-kortet i FMK efter ordinationsdata</a:t>
            </a:r>
            <a:endParaRPr lang="da-DK" sz="1100" dirty="0">
              <a:solidFill>
                <a:schemeClr val="tx1"/>
              </a:solidFill>
              <a:effectLst/>
              <a:latin typeface="+mn-lt"/>
              <a:ea typeface="Calibri" panose="020F0502020204030204" pitchFamily="34" charset="0"/>
            </a:endParaRPr>
          </a:p>
          <a:p>
            <a:pPr marL="342900" lvl="0" indent="-342900">
              <a:buClr>
                <a:srgbClr val="297A77"/>
              </a:buClr>
              <a:buFont typeface="Symbol" panose="05050102010706020507" pitchFamily="18" charset="2"/>
              <a:buChar char=""/>
            </a:pPr>
            <a:r>
              <a:rPr lang="da-DK" sz="1100" dirty="0">
                <a:solidFill>
                  <a:schemeClr val="tx1"/>
                </a:solidFill>
                <a:latin typeface="+mn-lt"/>
              </a:rPr>
              <a:t>Apoteket substituerer til det billigste præparat </a:t>
            </a:r>
          </a:p>
          <a:p>
            <a:pPr marL="342900" lvl="0" indent="-342900">
              <a:buFont typeface="Symbol" panose="05050102010706020507" pitchFamily="18" charset="2"/>
              <a:buChar char=""/>
            </a:pPr>
            <a:r>
              <a:rPr lang="da-DK" sz="1100" dirty="0">
                <a:solidFill>
                  <a:schemeClr val="tx1"/>
                </a:solidFill>
                <a:latin typeface="+mn-lt"/>
              </a:rPr>
              <a:t>Apoteket kontakter lægen ved restordre, ordinationsmæssige uklarheder eller farmakologiske uhensigtsmæssigheder</a:t>
            </a:r>
          </a:p>
          <a:p>
            <a:pPr marL="342900" lvl="0" indent="-342900">
              <a:buFont typeface="Symbol" panose="05050102010706020507" pitchFamily="18" charset="2"/>
              <a:buChar char=""/>
            </a:pPr>
            <a:r>
              <a:rPr lang="da-DK" sz="1100" dirty="0">
                <a:solidFill>
                  <a:schemeClr val="tx1"/>
                </a:solidFill>
                <a:latin typeface="+mn-lt"/>
              </a:rPr>
              <a:t>Apoteket har dialog med patient og/eller kommunens plejepersonale</a:t>
            </a:r>
          </a:p>
          <a:p>
            <a:endParaRPr lang="da-DK" dirty="0"/>
          </a:p>
        </p:txBody>
      </p:sp>
    </p:spTree>
    <p:extLst>
      <p:ext uri="{BB962C8B-B14F-4D97-AF65-F5344CB8AC3E}">
        <p14:creationId xmlns:p14="http://schemas.microsoft.com/office/powerpoint/2010/main" val="1653605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r>
              <a:rPr lang="da-DK" dirty="0"/>
              <a:t>Følgende slide præsenterer kort, hvad dosisdispenseret medicin 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r>
              <a:rPr lang="da-DK" dirty="0"/>
              <a:t>De følgende slides vil kort præsentere hovedtræk og basal viden om dosisdispensering.  Disse slides vises, så vi kan diskutere på et oplyst grundlag bagefter.</a:t>
            </a:r>
          </a:p>
          <a:p>
            <a:endParaRPr lang="da-DK" dirty="0"/>
          </a:p>
          <a:p>
            <a:r>
              <a:rPr lang="da-DK" dirty="0"/>
              <a:t>De fire bulletpoints beskriver formen og de nødvendige informationer på dosisposen.</a:t>
            </a:r>
          </a:p>
          <a:p>
            <a:endParaRPr lang="da-DK" dirty="0"/>
          </a:p>
        </p:txBody>
      </p:sp>
    </p:spTree>
    <p:extLst>
      <p:ext uri="{BB962C8B-B14F-4D97-AF65-F5344CB8AC3E}">
        <p14:creationId xmlns:p14="http://schemas.microsoft.com/office/powerpoint/2010/main" val="2413516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a:t>
            </a:r>
            <a:r>
              <a:rPr lang="da-DK" b="1" dirty="0">
                <a:latin typeface="+mn-lt"/>
              </a:rPr>
              <a:t>til slide:</a:t>
            </a:r>
          </a:p>
          <a:p>
            <a:r>
              <a:rPr lang="da-DK" dirty="0">
                <a:latin typeface="+mn-lt"/>
              </a:rPr>
              <a:t>Følgende slide præsenterer kort, hvilke præparater der kan dosisdispenseres, og hvilke præparater der ikke kan dosisdispenseres.</a:t>
            </a:r>
          </a:p>
          <a:p>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mn-lt"/>
              </a:rPr>
              <a:t>Forslag til, hvad du kan sige:</a:t>
            </a:r>
          </a:p>
          <a:p>
            <a:r>
              <a:rPr lang="da-DK" dirty="0">
                <a:latin typeface="+mn-lt"/>
              </a:rPr>
              <a:t>Følgende er en </a:t>
            </a:r>
            <a:r>
              <a:rPr lang="da-DK" sz="1100" dirty="0">
                <a:latin typeface="+mn-lt"/>
              </a:rPr>
              <a:t>meget overordnet kategorisering (kan dosisdispenseres og dosisdispenseres IKKE), hvilket gør at der findes undtagelser i begge kategorier.</a:t>
            </a:r>
          </a:p>
          <a:p>
            <a:endParaRPr lang="da-DK" sz="1100" dirty="0">
              <a:latin typeface="+mn-lt"/>
            </a:endParaRPr>
          </a:p>
          <a:p>
            <a:r>
              <a:rPr lang="da-DK" sz="1100" dirty="0">
                <a:latin typeface="+mn-lt"/>
              </a:rPr>
              <a:t>Obs! Næste slide viser, at de enkelte præparat kan slås op på </a:t>
            </a:r>
            <a:r>
              <a:rPr lang="da-DK" sz="1100" dirty="0" err="1">
                <a:latin typeface="+mn-lt"/>
              </a:rPr>
              <a:t>pro.medicin</a:t>
            </a:r>
            <a:r>
              <a:rPr lang="da-DK" sz="11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mn-lt"/>
              </a:rPr>
              <a:t>Det er i almindelighed os praktiserende læger, der patientens indgang til at opstarte dosisdispenseret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mn-lt"/>
              </a:rPr>
              <a:t>Obs! Undtagelse, hvis en borger på eget initiativ ønsker at få sin </a:t>
            </a:r>
            <a:r>
              <a:rPr lang="da-DK" sz="1100" dirty="0">
                <a:effectLst/>
                <a:latin typeface="+mn-lt"/>
                <a:ea typeface="Calibri" panose="020F0502020204030204" pitchFamily="34" charset="0"/>
                <a:cs typeface="Times New Roman" panose="02020603050405020304" pitchFamily="18" charset="0"/>
              </a:rPr>
              <a:t>medicin dosisdispenseret direkte på apoteket. Her kan en behandlerfarmaceut ordinere tilskud til dosispakkegebyret, hvis de faglige forudsætninger er opfyldt.</a:t>
            </a:r>
            <a:endParaRPr lang="da-DK" sz="1100" b="0" i="0" u="none" strike="noStrike" baseline="0" dirty="0">
              <a:highlight>
                <a:srgbClr val="FFFF00"/>
              </a:highlight>
              <a:latin typeface="+mn-lt"/>
            </a:endParaRPr>
          </a:p>
          <a:p>
            <a:endParaRPr lang="da-DK" dirty="0"/>
          </a:p>
        </p:txBody>
      </p:sp>
    </p:spTree>
    <p:extLst>
      <p:ext uri="{BB962C8B-B14F-4D97-AF65-F5344CB8AC3E}">
        <p14:creationId xmlns:p14="http://schemas.microsoft.com/office/powerpoint/2010/main" val="1975304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sz="1100" b="1" dirty="0"/>
              <a:t>Forklaring til slide:</a:t>
            </a:r>
          </a:p>
          <a:p>
            <a:r>
              <a:rPr lang="da-DK" sz="1100" dirty="0"/>
              <a:t>Følgende slide viser information om det IT-praktiske forhold omkring dosisdispensering af medicin</a:t>
            </a:r>
          </a:p>
          <a:p>
            <a:endParaRPr lang="da-DK"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Forslag til, hvad du kan sige:</a:t>
            </a:r>
            <a:endParaRPr lang="da-DK" sz="1100" u="none" dirty="0"/>
          </a:p>
          <a:p>
            <a:r>
              <a:rPr lang="da-DK" dirty="0"/>
              <a:t>For at opstarte en patient på dosisdispenseret medicin skal processen begynde i dit eget lægesystem.</a:t>
            </a:r>
          </a:p>
          <a:p>
            <a:endParaRPr lang="da-DK" dirty="0"/>
          </a:p>
          <a:p>
            <a:r>
              <a:rPr lang="da-DK" dirty="0"/>
              <a:t>Som tidligere nævnt har lægesystemet et dosisdispenseringsmodul, der kan benyttes til dette formål.</a:t>
            </a:r>
          </a:p>
          <a:p>
            <a:endParaRPr lang="da-DK" dirty="0"/>
          </a:p>
          <a:p>
            <a:r>
              <a:rPr lang="da-DK" dirty="0"/>
              <a:t>Der er udarbejdet vejledningsvideoer til hvert lægesystem, der kan tilgås via praksisarket.</a:t>
            </a:r>
          </a:p>
          <a:p>
            <a:endParaRPr lang="da-DK" dirty="0"/>
          </a:p>
          <a:p>
            <a:r>
              <a:rPr lang="da-DK" dirty="0"/>
              <a:t>Videoerne og vejledningerne kan med fordel deles med praksispersonalet, hvis de fremover skal håndtere opgaven.</a:t>
            </a:r>
          </a:p>
          <a:p>
            <a:endParaRPr lang="da-DK" dirty="0"/>
          </a:p>
        </p:txBody>
      </p:sp>
    </p:spTree>
    <p:extLst>
      <p:ext uri="{BB962C8B-B14F-4D97-AF65-F5344CB8AC3E}">
        <p14:creationId xmlns:p14="http://schemas.microsoft.com/office/powerpoint/2010/main" val="1105819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A9D95-DFFE-A609-C244-8AB0016BAB5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685E4AA-708C-FEA9-16D5-3396749B3F8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0CFD26-DFE3-2583-1E3A-7154ECC2F451}"/>
              </a:ext>
            </a:extLst>
          </p:cNvPr>
          <p:cNvSpPr>
            <a:spLocks noGrp="1"/>
          </p:cNvSpPr>
          <p:nvPr>
            <p:ph type="body" idx="1"/>
          </p:nvPr>
        </p:nvSpPr>
        <p:spPr/>
        <p:txBody>
          <a:bodyPr/>
          <a:lstStyle/>
          <a:p>
            <a:pPr defTabSz="914320">
              <a:defRPr/>
            </a:pPr>
            <a:r>
              <a:rPr lang="da-DK" b="1" dirty="0"/>
              <a:t>Forklaring </a:t>
            </a:r>
            <a:r>
              <a:rPr lang="da-DK" b="1" dirty="0">
                <a:latin typeface="+mn-lt"/>
              </a:rPr>
              <a:t>til slide:</a:t>
            </a:r>
          </a:p>
          <a:p>
            <a:r>
              <a:rPr lang="da-DK" dirty="0">
                <a:latin typeface="+mn-lt"/>
              </a:rPr>
              <a:t>Følgende slide præsenterer kort, hvilke præparater der kan dosisdispenseres, og hvilke præparater der ikke kan dosisdispenseres.</a:t>
            </a:r>
          </a:p>
          <a:p>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mn-lt"/>
              </a:rPr>
              <a:t>Forslag til, hvad du kan sige:</a:t>
            </a:r>
          </a:p>
          <a:p>
            <a:r>
              <a:rPr lang="da-DK" dirty="0">
                <a:latin typeface="+mn-lt"/>
              </a:rPr>
              <a:t>Følgende er en </a:t>
            </a:r>
            <a:r>
              <a:rPr lang="da-DK" sz="1100" dirty="0">
                <a:latin typeface="+mn-lt"/>
              </a:rPr>
              <a:t>meget overordnet kategorisering (kan dosisdispenseres og dosisdispenseres IKKE), hvilket gør at der findes undtagelser i begge kategorier.</a:t>
            </a:r>
          </a:p>
          <a:p>
            <a:endParaRPr lang="da-DK" sz="1100" dirty="0">
              <a:latin typeface="+mn-lt"/>
            </a:endParaRPr>
          </a:p>
          <a:p>
            <a:r>
              <a:rPr lang="da-DK" sz="1100" dirty="0">
                <a:latin typeface="+mn-lt"/>
              </a:rPr>
              <a:t>Obs! Næste slide viser, at de enkelte præparat kan slås op på </a:t>
            </a:r>
            <a:r>
              <a:rPr lang="da-DK" sz="1100" dirty="0" err="1">
                <a:latin typeface="+mn-lt"/>
              </a:rPr>
              <a:t>pro.medicin</a:t>
            </a:r>
            <a:r>
              <a:rPr lang="da-DK" sz="11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mn-lt"/>
              </a:rPr>
              <a:t>Det er i almindelighed os praktiserende læger, der patientens indgang til at opstarte dosisdispenseret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mn-lt"/>
              </a:rPr>
              <a:t>Obs! Undtagelse, hvis en borger på eget initiativ ønsker at få sin </a:t>
            </a:r>
            <a:r>
              <a:rPr lang="da-DK" sz="1100" dirty="0">
                <a:effectLst/>
                <a:latin typeface="+mn-lt"/>
                <a:ea typeface="Calibri" panose="020F0502020204030204" pitchFamily="34" charset="0"/>
                <a:cs typeface="Times New Roman" panose="02020603050405020304" pitchFamily="18" charset="0"/>
              </a:rPr>
              <a:t>medicin dosisdispenseret direkte på apoteket. Her kan en behandlerfarmaceut ordinere tilskud til dosispakkegebyret, hvis de faglige forudsætninger er opfyldt.</a:t>
            </a:r>
            <a:endParaRPr lang="da-DK" sz="1100" b="0" i="0" u="none" strike="noStrike" baseline="0" dirty="0">
              <a:highlight>
                <a:srgbClr val="FFFF00"/>
              </a:highlight>
              <a:latin typeface="+mn-lt"/>
            </a:endParaRPr>
          </a:p>
          <a:p>
            <a:endParaRPr lang="da-DK" dirty="0"/>
          </a:p>
        </p:txBody>
      </p:sp>
    </p:spTree>
    <p:extLst>
      <p:ext uri="{BB962C8B-B14F-4D97-AF65-F5344CB8AC3E}">
        <p14:creationId xmlns:p14="http://schemas.microsoft.com/office/powerpoint/2010/main" val="297673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u="sng" kern="1200" dirty="0">
                <a:solidFill>
                  <a:schemeClr val="tx1"/>
                </a:solidFill>
                <a:effectLst/>
                <a:latin typeface="+mn-lt"/>
                <a:ea typeface="+mn-ea"/>
                <a:cs typeface="+mn-cs"/>
              </a:rPr>
              <a:t>Her kan du kort fortælle om formålet med dagens klyngemøde:</a:t>
            </a: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Der er mange meninger om emnet, og der har været talrige udfordringer med dosisdispensere i almen praksis.</a:t>
            </a:r>
          </a:p>
          <a:p>
            <a:pPr>
              <a:lnSpc>
                <a:spcPct val="115000"/>
              </a:lnSpc>
              <a:spcAft>
                <a:spcPts val="800"/>
              </a:spcAft>
            </a:pPr>
            <a:endParaRPr lang="da-DK" sz="11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Formålet med dagens møde er, at vi får snakket om dosisdispensering på et grundlag baseret på viden, samt delt erfaringer med dosisdispensering på tværs af klinikker.</a:t>
            </a:r>
          </a:p>
          <a:p>
            <a:pPr>
              <a:lnSpc>
                <a:spcPct val="115000"/>
              </a:lnSpc>
              <a:spcAft>
                <a:spcPts val="800"/>
              </a:spcAft>
            </a:pPr>
            <a:endParaRPr lang="da-DK" sz="11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Vi har til dagens møde deltagere fra kommunen og apoteket med, hvilket giver os mulighed for at drøfte og optimere udvalgte patientgrupper.</a:t>
            </a:r>
          </a:p>
          <a:p>
            <a:pPr>
              <a:lnSpc>
                <a:spcPct val="115000"/>
              </a:lnSpc>
              <a:spcAft>
                <a:spcPts val="800"/>
              </a:spcAft>
            </a:pPr>
            <a:endParaRPr lang="da-DK" sz="11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Vi kan i slutningen af dagens møde snakke om, hvorvidt og om der er konkrete tiltag, der skal handles på.</a:t>
            </a:r>
          </a:p>
          <a:p>
            <a:pPr>
              <a:lnSpc>
                <a:spcPct val="115000"/>
              </a:lnSpc>
              <a:spcAft>
                <a:spcPts val="800"/>
              </a:spcAft>
            </a:pPr>
            <a:endParaRPr lang="da-DK" sz="11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I sidste ende handler dosisdispensering om, at der findes et potentielt forbedringspotentiale ved at øge medicinsikkerheden, forbedre compliance og eventuelt få et stærkt fælles arbejdsredskab.</a:t>
            </a:r>
          </a:p>
          <a:p>
            <a:endParaRPr lang="da-DK" dirty="0"/>
          </a:p>
        </p:txBody>
      </p:sp>
    </p:spTree>
    <p:extLst>
      <p:ext uri="{BB962C8B-B14F-4D97-AF65-F5344CB8AC3E}">
        <p14:creationId xmlns:p14="http://schemas.microsoft.com/office/powerpoint/2010/main" val="70938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r>
              <a:rPr lang="da-DK" dirty="0"/>
              <a:t>Følgende slide viser en introduktionsvideo med almen praktiserende læge, Peter Simonsen fra Frederikshavn Lægehus.</a:t>
            </a:r>
          </a:p>
          <a:p>
            <a:endParaRPr lang="da-DK" dirty="0"/>
          </a:p>
          <a:p>
            <a:r>
              <a:rPr lang="da-DK" dirty="0"/>
              <a:t>Peter har flere års erfaring med at dosisdispensere medicin i almen praksis og vil her give en introduktion til emnet for klyngen.</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endParaRPr lang="da-DK" sz="1100" u="none" dirty="0"/>
          </a:p>
          <a:p>
            <a:pPr marL="0" indent="0">
              <a:buFontTx/>
              <a:buNone/>
            </a:pPr>
            <a:r>
              <a:rPr lang="da-DK" sz="1100" u="none" dirty="0"/>
              <a:t>I den første ud af tre videoer vil Peter Simonsen give os en introduktion set fra en praktiserende læges perspektiv. </a:t>
            </a:r>
          </a:p>
          <a:p>
            <a:pPr marL="0" indent="0">
              <a:buFontTx/>
              <a:buNone/>
            </a:pPr>
            <a:endParaRPr lang="da-DK" sz="1100" u="none" dirty="0"/>
          </a:p>
          <a:p>
            <a:pPr marL="0" indent="0">
              <a:buFontTx/>
              <a:buNone/>
            </a:pPr>
            <a:r>
              <a:rPr lang="da-DK" sz="1100" u="none" dirty="0"/>
              <a:t>Peter Simonsen har en lægeklinik i Frederikshavn og har flere års erfaring med at dosisdispensere medicin til relevante patienter.</a:t>
            </a:r>
          </a:p>
          <a:p>
            <a:endParaRPr lang="da-DK" dirty="0"/>
          </a:p>
        </p:txBody>
      </p:sp>
    </p:spTree>
    <p:extLst>
      <p:ext uri="{BB962C8B-B14F-4D97-AF65-F5344CB8AC3E}">
        <p14:creationId xmlns:p14="http://schemas.microsoft.com/office/powerpoint/2010/main" val="4052847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r>
              <a:rPr lang="da-DK" dirty="0"/>
              <a:t>Følgende slide viser et konkret priseksempel fra den kliniske hverdag på fire præparater.</a:t>
            </a:r>
          </a:p>
          <a:p>
            <a:endParaRPr lang="da-DK" dirty="0"/>
          </a:p>
        </p:txBody>
      </p:sp>
    </p:spTree>
    <p:extLst>
      <p:ext uri="{BB962C8B-B14F-4D97-AF65-F5344CB8AC3E}">
        <p14:creationId xmlns:p14="http://schemas.microsoft.com/office/powerpoint/2010/main" val="325030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dirty="0"/>
              <a:t>Forklaring til slide:</a:t>
            </a:r>
          </a:p>
          <a:p>
            <a:r>
              <a:rPr lang="da-DK" dirty="0"/>
              <a:t>Følgende slide viser tre konkrete priseksempler fra den kliniske hverdag.</a:t>
            </a:r>
          </a:p>
          <a:p>
            <a:endParaRPr lang="da-DK" dirty="0"/>
          </a:p>
          <a:p>
            <a:r>
              <a:rPr lang="da-DK" dirty="0"/>
              <a:t>I eksemplerne er der ikke </a:t>
            </a:r>
            <a:r>
              <a:rPr lang="da-DK" sz="1200" dirty="0"/>
              <a:t>indregnet eventuelle kommunale helbredstillæg eller dækning fra Sygeforsikring ”Danmark”.</a:t>
            </a:r>
          </a:p>
          <a:p>
            <a:endParaRPr lang="da-DK" sz="1200" dirty="0"/>
          </a:p>
          <a:p>
            <a:r>
              <a:rPr lang="da-DK" sz="1200" dirty="0"/>
              <a:t>Hvis en patient eksempelvis er medlem af Sygeforsikring ”Danmark” Gruppe 5, så vil patienten få yderligere 50 % tilskud.</a:t>
            </a:r>
          </a:p>
          <a:p>
            <a:endParaRPr lang="da-DK" sz="1200" dirty="0"/>
          </a:p>
          <a:p>
            <a:pPr marL="0" indent="0">
              <a:buFontTx/>
              <a:buNone/>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4178071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sz="1100" b="1" dirty="0">
                <a:solidFill>
                  <a:schemeClr val="tx1"/>
                </a:solidFill>
                <a:latin typeface="+mn-lt"/>
              </a:rPr>
              <a:t>Forklaring til slide:</a:t>
            </a:r>
          </a:p>
          <a:p>
            <a:r>
              <a:rPr lang="da-DK" sz="1100" dirty="0">
                <a:solidFill>
                  <a:schemeClr val="tx1"/>
                </a:solidFill>
                <a:latin typeface="+mn-lt"/>
              </a:rPr>
              <a:t>Følgende slide viser et screenshot af prisberegneren fra apotek.dk.</a:t>
            </a:r>
          </a:p>
          <a:p>
            <a:endParaRPr lang="da-DK"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solidFill>
                  <a:schemeClr val="tx1"/>
                </a:solidFill>
                <a:latin typeface="+mn-lt"/>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latin typeface="+mn-lt"/>
              </a:rPr>
              <a:t>Her ser I et screenshot af prisberegneren for dosisdispenseret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latin typeface="+mn-lt"/>
              </a:rPr>
              <a:t>Der skal indtastes tre oplysningsfelter: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latin typeface="+mn-lt"/>
              </a:rPr>
              <a:t>- CTR-saldo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latin typeface="+mn-lt"/>
              </a:rPr>
              <a:t>- Helbredstillæg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latin typeface="+mn-lt"/>
              </a:rPr>
              <a:t>- Medlemskabsstatus i Sygeforsikring Danmark.</a:t>
            </a:r>
            <a:endParaRPr lang="da-DK" sz="1100" b="0" dirty="0">
              <a:solidFill>
                <a:schemeClr val="tx1"/>
              </a:solidFill>
              <a:effectLst/>
              <a:latin typeface="+mn-lt"/>
              <a:ea typeface="Calibri" panose="020F0502020204030204" pitchFamily="34" charset="0"/>
              <a:cs typeface="Calibri" panose="020F0502020204030204" pitchFamily="34" charset="0"/>
            </a:endParaRPr>
          </a:p>
          <a:p>
            <a:pPr marL="0" indent="0">
              <a:buFontTx/>
              <a:buNone/>
            </a:pPr>
            <a:endParaRPr lang="da-DK" sz="110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effectLst/>
                <a:latin typeface="+mn-lt"/>
                <a:ea typeface="Calibri" panose="020F0502020204030204" pitchFamily="34" charset="0"/>
                <a:cs typeface="Calibri" panose="020F0502020204030204" pitchFamily="34" charset="0"/>
              </a:rPr>
              <a:t>Obs! Der arbejdes på at CTR saldo kommer automatisk ind, når man indtaster CPR.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solidFill>
                  <a:schemeClr val="tx1"/>
                </a:solidFill>
                <a:effectLst/>
                <a:latin typeface="+mn-lt"/>
                <a:ea typeface="Calibri" panose="020F0502020204030204" pitchFamily="34" charset="0"/>
                <a:cs typeface="Calibri" panose="020F0502020204030204" pitchFamily="34" charset="0"/>
              </a:rPr>
              <a:t>Obs! </a:t>
            </a:r>
            <a:r>
              <a:rPr lang="da-DK" sz="1100" b="0" dirty="0">
                <a:solidFill>
                  <a:schemeClr val="tx1"/>
                </a:solidFill>
                <a:latin typeface="+mn-lt"/>
              </a:rPr>
              <a:t>Dette værktøj ligger frit tilgængeligt online, og I kan selv prøve det ved at følge linket/QR-koden på praksisarket.</a:t>
            </a:r>
          </a:p>
          <a:p>
            <a:endParaRPr lang="da-DK" dirty="0"/>
          </a:p>
        </p:txBody>
      </p:sp>
    </p:spTree>
    <p:extLst>
      <p:ext uri="{BB962C8B-B14F-4D97-AF65-F5344CB8AC3E}">
        <p14:creationId xmlns:p14="http://schemas.microsoft.com/office/powerpoint/2010/main" val="217263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74BBE-D025-EBCF-2060-D83714CC440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50298E4-7334-7376-122D-49032AE1D4C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68EAAB1-7280-6974-723C-F38AD629B064}"/>
              </a:ext>
            </a:extLst>
          </p:cNvPr>
          <p:cNvSpPr>
            <a:spLocks noGrp="1"/>
          </p:cNvSpPr>
          <p:nvPr>
            <p:ph type="body" idx="1"/>
          </p:nvPr>
        </p:nvSpPr>
        <p:spPr/>
        <p:txBody>
          <a:bodyPr/>
          <a:lstStyle/>
          <a:p>
            <a:r>
              <a:rPr lang="da-DK" b="1" dirty="0"/>
              <a:t>Forklaring til slide:</a:t>
            </a:r>
          </a:p>
          <a:p>
            <a:r>
              <a:rPr lang="da-DK" b="0" dirty="0"/>
              <a:t>Følgende slide lægger op til dialog i grupper på baggrund af de praktiske eksempler.</a:t>
            </a:r>
          </a:p>
          <a:p>
            <a:endParaRPr lang="da-DK" b="0" dirty="0"/>
          </a:p>
          <a:p>
            <a:r>
              <a:rPr lang="da-DK" b="1" dirty="0"/>
              <a:t>Forslag til, hvad du kan sige:</a:t>
            </a:r>
          </a:p>
          <a:p>
            <a:r>
              <a:rPr lang="da-DK" b="0" dirty="0"/>
              <a:t>Bed deltagere om at tale sammen to og to ved bordene i 5 - 10 min.</a:t>
            </a:r>
          </a:p>
          <a:p>
            <a:endParaRPr lang="da-DK" dirty="0"/>
          </a:p>
          <a:p>
            <a:endParaRPr lang="da-DK" b="0" dirty="0"/>
          </a:p>
          <a:p>
            <a:r>
              <a:rPr lang="da-DK" b="1" dirty="0"/>
              <a:t>Forslag til, hvad du kan sige:</a:t>
            </a:r>
          </a:p>
          <a:p>
            <a:r>
              <a:rPr lang="da-DK" b="0" dirty="0"/>
              <a:t>Bed deltagere om at tale sammen to og to ved bordene i 5 - 10 min.</a:t>
            </a:r>
          </a:p>
          <a:p>
            <a:endParaRPr lang="da-DK" dirty="0"/>
          </a:p>
        </p:txBody>
      </p:sp>
    </p:spTree>
    <p:extLst>
      <p:ext uri="{BB962C8B-B14F-4D97-AF65-F5344CB8AC3E}">
        <p14:creationId xmlns:p14="http://schemas.microsoft.com/office/powerpoint/2010/main" val="855172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endParaRPr lang="da-DK" u="sng" dirty="0"/>
          </a:p>
          <a:p>
            <a:r>
              <a:rPr lang="da-DK" u="none" dirty="0"/>
              <a:t>Klyngemedlemmer sætter sig sammen i praksis.</a:t>
            </a:r>
          </a:p>
          <a:p>
            <a:r>
              <a:rPr lang="da-DK" u="none" dirty="0"/>
              <a:t>Sololæger må meget gerne sætte sig sammen.</a:t>
            </a:r>
          </a:p>
          <a:p>
            <a:endParaRPr lang="da-DK" dirty="0"/>
          </a:p>
        </p:txBody>
      </p:sp>
    </p:spTree>
    <p:extLst>
      <p:ext uri="{BB962C8B-B14F-4D97-AF65-F5344CB8AC3E}">
        <p14:creationId xmlns:p14="http://schemas.microsoft.com/office/powerpoint/2010/main" val="626000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I Blok 2 fokuserer vi på samarbejdet med kommunen </a:t>
            </a:r>
            <a:r>
              <a:rPr lang="da-DK"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Som det første skal vi se en kort video med Peter Simonsen, der vil fortælle om deres organisering i praksis og samarbejde med kommunen.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Som det andet skal vi høre et kort oplæg fra kommunen, der vil fortælle om deres tanker om spørgeskemaresultaterne samt data på ressourceforbrug på dispensering af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Som det tredje skal vi have en fælles dialog i plenum om, hvordan vi kan styrke samarbejdet.</a:t>
            </a:r>
          </a:p>
          <a:p>
            <a:endParaRPr lang="da-DK" dirty="0"/>
          </a:p>
        </p:txBody>
      </p:sp>
    </p:spTree>
    <p:extLst>
      <p:ext uri="{BB962C8B-B14F-4D97-AF65-F5344CB8AC3E}">
        <p14:creationId xmlns:p14="http://schemas.microsoft.com/office/powerpoint/2010/main" val="1213849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u="none" dirty="0">
                <a:latin typeface="+mn-lt"/>
              </a:rPr>
              <a:t>Forklaring til slide:</a:t>
            </a:r>
            <a:endParaRPr lang="da-DK" sz="1100" b="1"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u="sng" dirty="0">
                <a:latin typeface="+mn-lt"/>
              </a:rPr>
              <a:t>(Hvis aftalt, byttes slideshow ud med kommunens eget slideshow)</a:t>
            </a:r>
            <a:endParaRPr lang="da-DK" sz="1100" b="1"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u="sng" dirty="0">
              <a:latin typeface="+mn-lt"/>
            </a:endParaRPr>
          </a:p>
          <a:p>
            <a:r>
              <a:rPr lang="da-DK" sz="1100" u="none" dirty="0">
                <a:latin typeface="+mn-lt"/>
              </a:rPr>
              <a:t>Klyngen og kommunen aftaler nærmere om indhold og varighed.  </a:t>
            </a:r>
          </a:p>
          <a:p>
            <a:r>
              <a:rPr lang="da-DK" sz="1100" u="none" dirty="0" err="1">
                <a:latin typeface="+mn-lt"/>
              </a:rPr>
              <a:t>KiAP</a:t>
            </a:r>
            <a:r>
              <a:rPr lang="da-DK" sz="1100" u="none" dirty="0">
                <a:latin typeface="+mn-lt"/>
              </a:rPr>
              <a:t> foreslår et oplæg med en varighed på maks. 5 minutter, der kunne indeholde følgende:</a:t>
            </a:r>
          </a:p>
          <a:p>
            <a:pPr marL="0" lvl="0" indent="0">
              <a:lnSpc>
                <a:spcPct val="150000"/>
              </a:lnSpc>
              <a:buFont typeface="Courier New" panose="02070309020205020404" pitchFamily="49" charset="0"/>
              <a:buNone/>
            </a:pPr>
            <a:endParaRPr lang="da-DK" sz="1100" u="none" dirty="0">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da-DK" sz="1100" u="sng" dirty="0">
                <a:latin typeface="+mn-lt"/>
              </a:rPr>
              <a:t>Kommunens oplæg </a:t>
            </a:r>
            <a:endParaRPr lang="da-DK" sz="1100" u="none" dirty="0">
              <a:effectLst/>
              <a:latin typeface="+mn-lt"/>
              <a:ea typeface="+mn-ea"/>
              <a:cs typeface="+mn-cs"/>
            </a:endParaRPr>
          </a:p>
          <a:p>
            <a:pPr marL="0" lvl="0" indent="0">
              <a:lnSpc>
                <a:spcPct val="150000"/>
              </a:lnSpc>
              <a:buFont typeface="Courier New" panose="02070309020205020404" pitchFamily="49" charset="0"/>
              <a:buNone/>
            </a:pPr>
            <a:endParaRPr lang="da-DK" sz="1100" u="none" dirty="0">
              <a:effectLst/>
              <a:latin typeface="+mn-lt"/>
              <a:ea typeface="+mn-ea"/>
              <a:cs typeface="+mn-cs"/>
            </a:endParaRPr>
          </a:p>
          <a:p>
            <a:pPr marL="0" lvl="0" indent="0">
              <a:lnSpc>
                <a:spcPct val="150000"/>
              </a:lnSpc>
              <a:buFont typeface="Courier New" panose="02070309020205020404" pitchFamily="49" charset="0"/>
              <a:buNone/>
            </a:pPr>
            <a:r>
              <a:rPr lang="da-DK" sz="1100" dirty="0">
                <a:effectLst/>
                <a:latin typeface="+mn-lt"/>
                <a:ea typeface="Calibri" panose="020F0502020204030204" pitchFamily="34" charset="0"/>
                <a:cs typeface="Times New Roman" panose="02020603050405020304" pitchFamily="18" charset="0"/>
              </a:rPr>
              <a:t>Tal, der belyser anvendelsen af dosisdispenseret medicin.</a:t>
            </a:r>
          </a:p>
          <a:p>
            <a:pPr marL="0" lvl="0" indent="0">
              <a:lnSpc>
                <a:spcPct val="150000"/>
              </a:lnSpc>
              <a:buFont typeface="Courier New" panose="02070309020205020404" pitchFamily="49" charset="0"/>
              <a:buNone/>
            </a:pPr>
            <a:endParaRPr lang="da-DK" sz="1100" dirty="0">
              <a:effectLst/>
              <a:latin typeface="+mn-lt"/>
              <a:ea typeface="Calibri" panose="020F0502020204030204" pitchFamily="34" charset="0"/>
              <a:cs typeface="Times New Roman" panose="02020603050405020304" pitchFamily="18" charset="0"/>
            </a:endParaRPr>
          </a:p>
          <a:p>
            <a:pPr marL="0" lvl="0" indent="0">
              <a:lnSpc>
                <a:spcPct val="150000"/>
              </a:lnSpc>
              <a:buFont typeface="Courier New" panose="02070309020205020404" pitchFamily="49" charset="0"/>
              <a:buNone/>
            </a:pPr>
            <a:r>
              <a:rPr lang="da-DK" sz="1100" dirty="0">
                <a:effectLst/>
                <a:latin typeface="+mn-lt"/>
                <a:ea typeface="Calibri" panose="020F0502020204030204" pitchFamily="34" charset="0"/>
                <a:cs typeface="Times New Roman" panose="02020603050405020304" pitchFamily="18" charset="0"/>
              </a:rPr>
              <a:t>F.eks.:</a:t>
            </a:r>
          </a:p>
          <a:p>
            <a:pPr marL="0" lvl="0" indent="0">
              <a:lnSpc>
                <a:spcPct val="150000"/>
              </a:lnSpc>
              <a:buFont typeface="Courier New" panose="02070309020205020404" pitchFamily="49" charset="0"/>
              <a:buNone/>
            </a:pPr>
            <a:r>
              <a:rPr lang="da-DK" sz="1100" dirty="0">
                <a:effectLst/>
                <a:latin typeface="+mn-lt"/>
                <a:ea typeface="Calibri" panose="020F0502020204030204" pitchFamily="34" charset="0"/>
              </a:rPr>
              <a:t>- Antallet af borgere på dosisdispenseret medicin af borgere i sygeplejen, hjemmeplejen eller plejehjem.</a:t>
            </a:r>
          </a:p>
          <a:p>
            <a:pPr marL="0" lvl="0" indent="0">
              <a:lnSpc>
                <a:spcPct val="150000"/>
              </a:lnSpc>
              <a:buFont typeface="Courier New" panose="02070309020205020404" pitchFamily="49" charset="0"/>
              <a:buNone/>
            </a:pPr>
            <a:r>
              <a:rPr lang="da-DK" sz="1100" dirty="0">
                <a:effectLst/>
                <a:latin typeface="+mn-lt"/>
                <a:ea typeface="Calibri" panose="020F0502020204030204" pitchFamily="34" charset="0"/>
                <a:cs typeface="Calibri" panose="020F0502020204030204" pitchFamily="34" charset="0"/>
              </a:rPr>
              <a:t>- Hvor mange personaleressourcer bliver der brugt på medicinophældning?</a:t>
            </a:r>
          </a:p>
          <a:p>
            <a:pPr marL="0" lvl="0" indent="0">
              <a:lnSpc>
                <a:spcPct val="150000"/>
              </a:lnSpc>
              <a:buFont typeface="Courier New" panose="02070309020205020404" pitchFamily="49" charset="0"/>
              <a:buNone/>
            </a:pPr>
            <a:r>
              <a:rPr lang="da-DK" sz="1100" dirty="0">
                <a:effectLst/>
                <a:latin typeface="+mn-lt"/>
                <a:ea typeface="Calibri" panose="020F0502020204030204" pitchFamily="34" charset="0"/>
              </a:rPr>
              <a:t>- Hvad bruger kommunen i dag af ressourcer på dosering af medicin?</a:t>
            </a:r>
          </a:p>
          <a:p>
            <a:pPr marL="0" lvl="0" indent="0">
              <a:lnSpc>
                <a:spcPct val="150000"/>
              </a:lnSpc>
              <a:buFont typeface="+mj-lt"/>
              <a:buNone/>
            </a:pPr>
            <a:endParaRPr lang="da-DK" sz="1100" dirty="0">
              <a:effectLst/>
              <a:latin typeface="+mn-lt"/>
              <a:ea typeface="Calibri" panose="020F0502020204030204" pitchFamily="34" charset="0"/>
            </a:endParaRPr>
          </a:p>
          <a:p>
            <a:pPr marL="0" lvl="0" indent="0">
              <a:lnSpc>
                <a:spcPct val="150000"/>
              </a:lnSpc>
              <a:buFont typeface="+mj-lt"/>
              <a:buNone/>
            </a:pPr>
            <a:r>
              <a:rPr lang="da-DK" sz="1100" dirty="0">
                <a:effectLst/>
                <a:latin typeface="+mn-lt"/>
                <a:ea typeface="Calibri" panose="020F0502020204030204" pitchFamily="34" charset="0"/>
              </a:rPr>
              <a:t>Kommentarer til resultaterne fra spørgeskemaet fra lægerne og eventuelle forslag til løsninger til nogle af de problemer, der bliver skitseret fra de almen praktiserende læger.</a:t>
            </a:r>
          </a:p>
          <a:p>
            <a:pPr marL="0" lvl="0" indent="0">
              <a:lnSpc>
                <a:spcPct val="150000"/>
              </a:lnSpc>
              <a:buFont typeface="+mj-lt"/>
              <a:buNone/>
            </a:pPr>
            <a:endParaRPr lang="da-DK" sz="1100" dirty="0">
              <a:effectLst/>
              <a:latin typeface="+mn-lt"/>
              <a:ea typeface="Calibri" panose="020F0502020204030204" pitchFamily="34" charset="0"/>
              <a:cs typeface="Calibri" panose="020F0502020204030204" pitchFamily="34" charset="0"/>
            </a:endParaRPr>
          </a:p>
          <a:p>
            <a:pPr marL="0" lvl="0" indent="0">
              <a:lnSpc>
                <a:spcPct val="150000"/>
              </a:lnSpc>
              <a:buFont typeface="+mj-lt"/>
              <a:buNone/>
            </a:pPr>
            <a:r>
              <a:rPr lang="da-DK" sz="1100" dirty="0">
                <a:effectLst/>
                <a:latin typeface="+mn-lt"/>
                <a:ea typeface="Calibri" panose="020F0502020204030204" pitchFamily="34" charset="0"/>
                <a:cs typeface="Calibri" panose="020F0502020204030204" pitchFamily="34" charset="0"/>
              </a:rPr>
              <a:t>Har kommune en ressourceperson (praksiskonsulent), som den enkelte praksis kan trække på? Det kan være til spørgsmål om dosisdispensering, forespørgsler, eller hvis noget ikke går som planlagt.</a:t>
            </a:r>
            <a:endParaRPr lang="da-DK" sz="1100" dirty="0">
              <a:effectLst/>
              <a:latin typeface="+mn-lt"/>
              <a:ea typeface="Calibri" panose="020F0502020204030204" pitchFamily="34" charset="0"/>
            </a:endParaRPr>
          </a:p>
          <a:p>
            <a:pPr marL="0" lvl="0" indent="0">
              <a:lnSpc>
                <a:spcPct val="150000"/>
              </a:lnSpc>
              <a:buFont typeface="+mj-lt"/>
              <a:buNone/>
            </a:pPr>
            <a:endParaRPr lang="da-DK" sz="1100" dirty="0">
              <a:effectLst/>
              <a:latin typeface="+mn-lt"/>
              <a:ea typeface="Calibri" panose="020F0502020204030204" pitchFamily="34" charset="0"/>
              <a:cs typeface="Calibri" panose="020F0502020204030204" pitchFamily="34" charset="0"/>
            </a:endParaRPr>
          </a:p>
          <a:p>
            <a:pPr marL="0" lvl="0" indent="0">
              <a:lnSpc>
                <a:spcPct val="150000"/>
              </a:lnSpc>
              <a:buFont typeface="+mj-lt"/>
              <a:buNone/>
            </a:pPr>
            <a:r>
              <a:rPr lang="da-DK" sz="1100" dirty="0">
                <a:effectLst/>
                <a:latin typeface="+mn-lt"/>
                <a:ea typeface="Calibri" panose="020F0502020204030204" pitchFamily="34" charset="0"/>
                <a:cs typeface="Calibri" panose="020F0502020204030204" pitchFamily="34" charset="0"/>
              </a:rPr>
              <a:t>Kommunen bør overveje følgende emner;</a:t>
            </a:r>
          </a:p>
          <a:p>
            <a:pPr marL="0" lvl="0" indent="0">
              <a:lnSpc>
                <a:spcPct val="150000"/>
              </a:lnSpc>
              <a:buFont typeface="+mj-lt"/>
              <a:buNone/>
            </a:pPr>
            <a:r>
              <a:rPr lang="da-DK" sz="1100" dirty="0">
                <a:effectLst/>
                <a:latin typeface="+mn-lt"/>
                <a:ea typeface="Calibri" panose="020F0502020204030204" pitchFamily="34" charset="0"/>
              </a:rPr>
              <a:t>- Hvordan defineres stabil medicinsk behandling for patienten hos jer?</a:t>
            </a:r>
          </a:p>
          <a:p>
            <a:pPr marL="0" lvl="0" indent="0">
              <a:lnSpc>
                <a:spcPct val="150000"/>
              </a:lnSpc>
              <a:buFont typeface="+mj-lt"/>
              <a:buNone/>
            </a:pPr>
            <a:r>
              <a:rPr lang="da-DK" sz="1100" dirty="0">
                <a:effectLst/>
                <a:latin typeface="+mn-lt"/>
                <a:ea typeface="Calibri" panose="020F0502020204030204" pitchFamily="34" charset="0"/>
              </a:rPr>
              <a:t>- Mister patienten kontakten med personalet, når dosisdispensering etableres?</a:t>
            </a:r>
          </a:p>
          <a:p>
            <a:pPr>
              <a:buFontTx/>
              <a:buNone/>
            </a:pPr>
            <a:endParaRPr lang="da-DK" sz="1100" dirty="0">
              <a:latin typeface="+mn-lt"/>
            </a:endParaRPr>
          </a:p>
          <a:p>
            <a:pPr>
              <a:buFontTx/>
              <a:buNone/>
            </a:pPr>
            <a:r>
              <a:rPr lang="da-DK" sz="1100" dirty="0">
                <a:latin typeface="+mn-lt"/>
              </a:rPr>
              <a:t>Uddybende beskrivelse findes i samarbejdsdokumentet til formødet.</a:t>
            </a:r>
          </a:p>
          <a:p>
            <a:pPr>
              <a:buFontTx/>
              <a:buNone/>
            </a:pPr>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mn-lt"/>
              </a:rPr>
              <a:t>Forslag til, hvad du kan sige:</a:t>
            </a:r>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mn-lt"/>
              </a:rPr>
              <a:t>Nu vil vores repræsentanter komme med et kort oplæg til os, hvor de giver os indblik i deres perspektiver på dosisdispensering af medicin gennem deres tal og data.</a:t>
            </a:r>
          </a:p>
          <a:p>
            <a:pPr>
              <a:buFontTx/>
              <a:buNone/>
            </a:pPr>
            <a:r>
              <a:rPr lang="da-DK" sz="1100" dirty="0">
                <a:latin typeface="+mn-lt"/>
              </a:rPr>
              <a:t>Oplægget afsluttes med en åben dialog med os og dem, hvor vi har mulighed for at stille spørgsmål til konkrete elementer.</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sz="1100" dirty="0">
                <a:latin typeface="+mn-lt"/>
              </a:rPr>
            </a:br>
            <a:r>
              <a:rPr lang="da-DK" sz="1100" dirty="0">
                <a:latin typeface="+mn-lt"/>
              </a:rPr>
              <a:t>De vigtigste pointer og samtaler tager vi med videre til blok 3. Disse kan måske </a:t>
            </a:r>
            <a:r>
              <a:rPr lang="da-DK" sz="1100" b="0" i="0" dirty="0">
                <a:solidFill>
                  <a:srgbClr val="242021"/>
                </a:solidFill>
                <a:effectLst/>
                <a:latin typeface="+mn-lt"/>
                <a:ea typeface="Calibri" panose="020F0502020204030204" pitchFamily="34" charset="0"/>
                <a:cs typeface="Calibri" panose="020F0502020204030204" pitchFamily="34" charset="0"/>
              </a:rPr>
              <a:t>styrke det lokale tværfaglige samarbejde til</a:t>
            </a:r>
            <a:r>
              <a:rPr lang="da-DK" sz="1100" dirty="0">
                <a:solidFill>
                  <a:srgbClr val="242021"/>
                </a:solidFill>
                <a:effectLst/>
                <a:latin typeface="+mn-lt"/>
                <a:ea typeface="Calibri" panose="020F0502020204030204" pitchFamily="34" charset="0"/>
                <a:cs typeface="Calibri" panose="020F0502020204030204" pitchFamily="34" charset="0"/>
              </a:rPr>
              <a:t> </a:t>
            </a:r>
            <a:r>
              <a:rPr lang="da-DK" sz="1100" b="0" i="0" dirty="0">
                <a:solidFill>
                  <a:srgbClr val="242021"/>
                </a:solidFill>
                <a:effectLst/>
                <a:latin typeface="+mn-lt"/>
                <a:ea typeface="Calibri" panose="020F0502020204030204" pitchFamily="34" charset="0"/>
                <a:cs typeface="Calibri" panose="020F0502020204030204" pitchFamily="34" charset="0"/>
              </a:rPr>
              <a:t>gavn for den enkelte patient.</a:t>
            </a:r>
            <a:endParaRPr lang="da-DK" sz="1100" dirty="0">
              <a:effectLst/>
              <a:latin typeface="+mn-lt"/>
              <a:ea typeface="Calibri" panose="020F0502020204030204" pitchFamily="34" charset="0"/>
              <a:cs typeface="Times New Roman" panose="02020603050405020304" pitchFamily="18" charset="0"/>
            </a:endParaRPr>
          </a:p>
          <a:p>
            <a:pPr>
              <a:buFontTx/>
              <a:buNone/>
            </a:pPr>
            <a:endParaRPr lang="da-DK" sz="1100" dirty="0">
              <a:latin typeface="+mn-lt"/>
            </a:endParaRPr>
          </a:p>
          <a:p>
            <a:endParaRPr lang="da-DK" dirty="0"/>
          </a:p>
        </p:txBody>
      </p:sp>
    </p:spTree>
    <p:extLst>
      <p:ext uri="{BB962C8B-B14F-4D97-AF65-F5344CB8AC3E}">
        <p14:creationId xmlns:p14="http://schemas.microsoft.com/office/powerpoint/2010/main" val="2540494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C272E-8298-0DDD-C8C0-C788061A915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D315182-CC77-2F28-D6AC-09FBB678936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2D4E70E-B5F9-8440-4F6B-65366EF48E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Forklaring til slide:</a:t>
            </a:r>
          </a:p>
          <a:p>
            <a:r>
              <a:rPr lang="da-DK" sz="1100" u="none" dirty="0"/>
              <a:t>Følgende slide </a:t>
            </a:r>
            <a:r>
              <a:rPr lang="da-DK" b="0" dirty="0"/>
              <a:t>lægger op til dialog i plenum mellem klyngen, kommunen og apoteket.</a:t>
            </a:r>
          </a:p>
          <a:p>
            <a:endParaRPr lang="da-DK" b="0" dirty="0"/>
          </a:p>
          <a:p>
            <a:r>
              <a:rPr lang="da-DK" b="0" dirty="0"/>
              <a:t>Relevant er det at snakke om og spørge ind til for eksempel </a:t>
            </a:r>
            <a:r>
              <a:rPr lang="da-DK" sz="1100" u="none" dirty="0"/>
              <a:t>arbejdsgange, resultater fra oplægget eller andre interessant elementer.</a:t>
            </a:r>
          </a:p>
          <a:p>
            <a:endParaRPr lang="da-DK" sz="11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Forslag til, hvad du kan sige:</a:t>
            </a:r>
          </a:p>
          <a:p>
            <a:r>
              <a:rPr lang="da-DK" dirty="0"/>
              <a:t>Nu er der afsat tid til, at vi kan stille uddybende spørgsmål. I er også velkomne til at komme med gode idéer til samarbejdsområder eller give ris/ros til kommunen og deres arbejde.</a:t>
            </a:r>
          </a:p>
          <a:p>
            <a:endParaRPr lang="da-DK" dirty="0"/>
          </a:p>
          <a:p>
            <a:r>
              <a:rPr lang="da-DK" dirty="0"/>
              <a:t>Overvej gerne, hvad I sidder tilbage med efter oplægget, og om der er noget, I gerne vil høre mere om.</a:t>
            </a:r>
          </a:p>
          <a:p>
            <a:endParaRPr lang="da-DK" dirty="0"/>
          </a:p>
          <a:p>
            <a:r>
              <a:rPr lang="da-DK" dirty="0"/>
              <a:t>Notér jer de vigtigste pointer, da vi skal bruge dem i blok 3, hvor vi diskuterer de næste skridt fremad.</a:t>
            </a:r>
          </a:p>
          <a:p>
            <a:endParaRPr lang="da-DK" dirty="0"/>
          </a:p>
        </p:txBody>
      </p:sp>
    </p:spTree>
    <p:extLst>
      <p:ext uri="{BB962C8B-B14F-4D97-AF65-F5344CB8AC3E}">
        <p14:creationId xmlns:p14="http://schemas.microsoft.com/office/powerpoint/2010/main" val="564279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da-DK" b="1" dirty="0"/>
              <a:t>I Blok 3 </a:t>
            </a:r>
            <a:r>
              <a:rPr lang="da-DK" dirty="0"/>
              <a:t>drøfter vi i fællesskab, om der skal gøres noget og eventuelt hvordan et samarbejde med kommunen konkret kan se ud. VI kan også aftale, hvordan der skal følges op på mødet.  </a:t>
            </a:r>
          </a:p>
          <a:p>
            <a:endParaRPr lang="da-DK" dirty="0"/>
          </a:p>
        </p:txBody>
      </p:sp>
    </p:spTree>
    <p:extLst>
      <p:ext uri="{BB962C8B-B14F-4D97-AF65-F5344CB8AC3E}">
        <p14:creationId xmlns:p14="http://schemas.microsoft.com/office/powerpoint/2010/main" val="364698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Calibri (tekst)"/>
              </a:rPr>
              <a:t>Forslag til, hvad du kan sige:</a:t>
            </a:r>
          </a:p>
          <a:p>
            <a:endParaRPr lang="da-DK" b="1" dirty="0">
              <a:latin typeface="Calibri (tekst)"/>
            </a:endParaRPr>
          </a:p>
          <a:p>
            <a:pPr>
              <a:lnSpc>
                <a:spcPct val="115000"/>
              </a:lnSpc>
              <a:spcAft>
                <a:spcPts val="800"/>
              </a:spcAft>
            </a:pPr>
            <a:r>
              <a:rPr lang="da-DK" sz="1100" b="1" kern="100" dirty="0">
                <a:effectLst/>
                <a:latin typeface="Calibri (tekst)"/>
                <a:ea typeface="Aptos" panose="020B0004020202020204" pitchFamily="34" charset="0"/>
                <a:cs typeface="Arial" panose="020B0604020202020204" pitchFamily="34" charset="0"/>
              </a:rPr>
              <a:t>Inden mødet</a:t>
            </a:r>
            <a:r>
              <a:rPr lang="da-DK" sz="1100" kern="100" dirty="0">
                <a:effectLst/>
                <a:latin typeface="Calibri (tekst)"/>
                <a:ea typeface="Aptos" panose="020B0004020202020204" pitchFamily="34" charset="0"/>
                <a:cs typeface="Arial" panose="020B0604020202020204" pitchFamily="34" charset="0"/>
              </a:rPr>
              <a:t> har alle haft mulighed for at besvare et spørgeskema, hvilket vil danne baggrund for resultaterne.</a:t>
            </a:r>
          </a:p>
          <a:p>
            <a:pPr>
              <a:lnSpc>
                <a:spcPct val="115000"/>
              </a:lnSpc>
              <a:spcAft>
                <a:spcPts val="800"/>
              </a:spcAft>
            </a:pPr>
            <a:endParaRPr lang="da-DK" sz="11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Calibri (tekst)"/>
                <a:ea typeface="Aptos" panose="020B0004020202020204" pitchFamily="34" charset="0"/>
                <a:cs typeface="Arial" panose="020B0604020202020204" pitchFamily="34" charset="0"/>
              </a:rPr>
              <a:t>I starten af mødet</a:t>
            </a:r>
            <a:r>
              <a:rPr lang="da-DK" sz="1100" kern="100" dirty="0">
                <a:effectLst/>
                <a:latin typeface="Calibri (tekst)"/>
                <a:ea typeface="Aptos" panose="020B0004020202020204" pitchFamily="34" charset="0"/>
                <a:cs typeface="Arial" panose="020B0604020202020204" pitchFamily="34" charset="0"/>
              </a:rPr>
              <a:t> får alle på papir udleveret spørgeskemaresultaterne (uddelingskopierne), samt relevante informationer angående mødet fremgår (praksisark).</a:t>
            </a:r>
          </a:p>
          <a:p>
            <a:pPr>
              <a:lnSpc>
                <a:spcPct val="115000"/>
              </a:lnSpc>
              <a:spcAft>
                <a:spcPts val="800"/>
              </a:spcAft>
            </a:pPr>
            <a:endParaRPr lang="da-DK" sz="11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Calibri (tekst)"/>
                <a:ea typeface="Aptos" panose="020B0004020202020204" pitchFamily="34" charset="0"/>
                <a:cs typeface="Arial" panose="020B0604020202020204" pitchFamily="34" charset="0"/>
              </a:rPr>
              <a:t>I slutningen af mødet</a:t>
            </a:r>
            <a:r>
              <a:rPr lang="da-DK" sz="1100" kern="100" dirty="0">
                <a:effectLst/>
                <a:latin typeface="Calibri (tekst)"/>
                <a:ea typeface="Aptos" panose="020B0004020202020204" pitchFamily="34" charset="0"/>
                <a:cs typeface="Arial" panose="020B0604020202020204" pitchFamily="34" charset="0"/>
              </a:rPr>
              <a:t> skal alle reflektere og beslutte, om der er aspekter, der skal handles på nu og/eller der skal samles op på senere.</a:t>
            </a:r>
          </a:p>
          <a:p>
            <a:pPr>
              <a:lnSpc>
                <a:spcPct val="115000"/>
              </a:lnSpc>
              <a:spcAft>
                <a:spcPts val="800"/>
              </a:spcAft>
            </a:pPr>
            <a:r>
              <a:rPr lang="da-DK" sz="1100" kern="100" dirty="0">
                <a:effectLst/>
                <a:latin typeface="Calibri (tekst)"/>
                <a:ea typeface="Aptos" panose="020B0004020202020204" pitchFamily="34" charset="0"/>
                <a:cs typeface="Arial" panose="020B0604020202020204" pitchFamily="34" charset="0"/>
              </a:rPr>
              <a:t>For at sikre, at der bliver fulgt op, skal vi have udpeget en referent - enten fra klyngen (fx den kommunale praksiskonsulent) eller kommunen. (Ops! Aftal dette på forhånd med kommunen).</a:t>
            </a:r>
          </a:p>
          <a:p>
            <a:endParaRPr lang="da-DK" dirty="0"/>
          </a:p>
        </p:txBody>
      </p:sp>
    </p:spTree>
    <p:extLst>
      <p:ext uri="{BB962C8B-B14F-4D97-AF65-F5344CB8AC3E}">
        <p14:creationId xmlns:p14="http://schemas.microsoft.com/office/powerpoint/2010/main" val="4146698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r>
              <a:rPr lang="da-DK" sz="1100" u="none" dirty="0"/>
              <a:t>Følgende slide viser en video med Peter Simonsen, hvor han giver sine </a:t>
            </a:r>
            <a:r>
              <a:rPr lang="da-DK" dirty="0"/>
              <a:t>bedste råd til hans kollegaer, der kunne overveje at opstarte dosisdispenseret medicin til udvalgte patienter.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u="none" dirty="0"/>
              <a:t>Forslag til, hvad du kan sige:</a:t>
            </a:r>
          </a:p>
          <a:p>
            <a:r>
              <a:rPr lang="da-DK" sz="1100" u="none" dirty="0"/>
              <a:t>I den tredje ud af tre videoer vil Peter Simonsen giver sine </a:t>
            </a:r>
            <a:r>
              <a:rPr lang="da-DK" dirty="0"/>
              <a:t>bedste råd til hans kollegaer, der kunne overveje at opstarte dosisdispenseret medicin til udvalgte patienter</a:t>
            </a:r>
          </a:p>
        </p:txBody>
      </p:sp>
    </p:spTree>
    <p:extLst>
      <p:ext uri="{BB962C8B-B14F-4D97-AF65-F5344CB8AC3E}">
        <p14:creationId xmlns:p14="http://schemas.microsoft.com/office/powerpoint/2010/main" val="1129549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6BF25-80D4-7B45-BDA5-888A8840E3C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6AFA84A-792E-9D60-B8D4-483295E3A80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9FA499-B637-12D1-C9D5-984DF5A2A5FD}"/>
              </a:ext>
            </a:extLst>
          </p:cNvPr>
          <p:cNvSpPr>
            <a:spLocks noGrp="1"/>
          </p:cNvSpPr>
          <p:nvPr>
            <p:ph type="body" idx="1"/>
          </p:nvPr>
        </p:nvSpPr>
        <p:spPr/>
        <p:txBody>
          <a:bodyPr/>
          <a:lstStyle/>
          <a:p>
            <a:pPr algn="l"/>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u="none" dirty="0"/>
              <a:t>Følgende slide </a:t>
            </a:r>
            <a:r>
              <a:rPr lang="da-DK" b="0" dirty="0"/>
              <a:t>lægger op til dialog først i grupper og sidenhen i plenum.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Forslag til, hvad du kan sige:</a:t>
            </a:r>
          </a:p>
          <a:p>
            <a:r>
              <a:rPr lang="da-DK" dirty="0"/>
              <a:t>Når I snakker sammen, må I gerne blive så konkrete som muligt, når I nævner pointer og refleksioner på baggrund af dagens klyngemøde.</a:t>
            </a:r>
          </a:p>
          <a:p>
            <a:endParaRPr lang="da-DK" dirty="0"/>
          </a:p>
          <a:p>
            <a:r>
              <a:rPr lang="da-DK" dirty="0"/>
              <a:t>Bagefter samler vi op i plenum, hvor kommunen også vil være med</a:t>
            </a:r>
          </a:p>
        </p:txBody>
      </p:sp>
    </p:spTree>
    <p:extLst>
      <p:ext uri="{BB962C8B-B14F-4D97-AF65-F5344CB8AC3E}">
        <p14:creationId xmlns:p14="http://schemas.microsoft.com/office/powerpoint/2010/main" val="375187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Følgende slide viser oplysninger til klyngen fra den regionale kvalitetsenhed og kommunen.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Forslag til, hvad du kan sige:</a:t>
            </a:r>
            <a:endParaRPr lang="da-DK" sz="1100" u="none" dirty="0"/>
          </a:p>
          <a:p>
            <a:pPr marL="0" indent="0">
              <a:buFontTx/>
              <a:buNone/>
            </a:pPr>
            <a:r>
              <a:rPr lang="da-DK" sz="1100" u="none" dirty="0"/>
              <a:t>Her finder I oplysninger fra den regionale kvalitetsenhed samt oplysninger på kommunens ressourceperson.</a:t>
            </a:r>
          </a:p>
          <a:p>
            <a:pPr marL="0" indent="0">
              <a:buFontTx/>
              <a:buNone/>
            </a:pPr>
            <a:endParaRPr lang="da-DK" sz="1100" u="none" dirty="0"/>
          </a:p>
          <a:p>
            <a:pPr marL="0" indent="0">
              <a:buFontTx/>
              <a:buNone/>
            </a:pPr>
            <a:r>
              <a:rPr lang="da-DK" sz="1100" u="none" dirty="0"/>
              <a:t>I finder alle oplysninger i praksisarket, som I meget gerne må tage med hjem til klinikken.</a:t>
            </a:r>
          </a:p>
          <a:p>
            <a:endParaRPr lang="da-DK" dirty="0"/>
          </a:p>
        </p:txBody>
      </p:sp>
    </p:spTree>
    <p:extLst>
      <p:ext uri="{BB962C8B-B14F-4D97-AF65-F5344CB8AC3E}">
        <p14:creationId xmlns:p14="http://schemas.microsoft.com/office/powerpoint/2010/main" val="3894683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B2694-77E2-A607-0FD6-9F0D91E3526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D294651-D660-6F9E-D22A-BB64EA04726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684C564-BFB6-B989-44E7-D55884C09D37}"/>
              </a:ext>
            </a:extLst>
          </p:cNvPr>
          <p:cNvSpPr>
            <a:spLocks noGrp="1"/>
          </p:cNvSpPr>
          <p:nvPr>
            <p:ph type="body" idx="1"/>
          </p:nvPr>
        </p:nvSpPr>
        <p:spPr/>
        <p:txBody>
          <a:bodyPr/>
          <a:lstStyle/>
          <a:p>
            <a:r>
              <a:rPr lang="da-DK" b="1" dirty="0"/>
              <a:t>Forklaring til slide:</a:t>
            </a:r>
          </a:p>
          <a:p>
            <a:r>
              <a:rPr lang="da-DK" b="0" dirty="0"/>
              <a:t>Følgende slide lægger op til dialog i plenum mellem klyngen og kommunen</a:t>
            </a:r>
          </a:p>
          <a:p>
            <a:endParaRPr lang="da-DK" dirty="0"/>
          </a:p>
          <a:p>
            <a:r>
              <a:rPr lang="da-DK" dirty="0"/>
              <a:t>Obs! Opsummere hovedpointerne her til sidst. Hvad har I talt om?</a:t>
            </a:r>
            <a:endParaRPr lang="da-DK" b="0" dirty="0">
              <a:cs typeface="Calibri" panose="020F0502020204030204"/>
            </a:endParaRPr>
          </a:p>
          <a:p>
            <a:pPr marL="0" indent="0">
              <a:buFontTx/>
              <a:buNone/>
            </a:pPr>
            <a:endParaRPr lang="da-DK" dirty="0"/>
          </a:p>
          <a:p>
            <a:pPr marL="0" indent="0">
              <a:buFontTx/>
              <a:buNone/>
            </a:pPr>
            <a:r>
              <a:rPr lang="da-DK" dirty="0"/>
              <a:t>- Gå igennem de tre hovedspørgsmål fra dagens møde.</a:t>
            </a:r>
          </a:p>
          <a:p>
            <a:pPr marL="0" indent="0">
              <a:buFontTx/>
              <a:buNone/>
            </a:pPr>
            <a:endParaRPr lang="da-DK" dirty="0"/>
          </a:p>
          <a:p>
            <a:pPr marL="0" indent="0">
              <a:buFontTx/>
              <a:buNone/>
            </a:pPr>
            <a:r>
              <a:rPr lang="da-DK" dirty="0"/>
              <a:t>- Aftal med mødets referent, hvordan I opsummerer de hovedpointer, I er nået frem til.</a:t>
            </a:r>
          </a:p>
          <a:p>
            <a:pPr marL="0" indent="0">
              <a:buFontTx/>
              <a:buNone/>
            </a:pPr>
            <a:endParaRPr lang="da-DK" dirty="0"/>
          </a:p>
          <a:p>
            <a:pPr marL="0" indent="0">
              <a:buFontTx/>
              <a:buNone/>
            </a:pPr>
            <a:r>
              <a:rPr lang="da-DK" dirty="0"/>
              <a:t>- Skriv de vigtigste input op på en tavle, whiteboard eller flipover. </a:t>
            </a:r>
          </a:p>
          <a:p>
            <a:endParaRPr lang="da-DK" dirty="0"/>
          </a:p>
          <a:p>
            <a:r>
              <a:rPr lang="da-DK" dirty="0"/>
              <a:t>- Skal der laves konkrete aftaler for, at I kan indfri det? </a:t>
            </a:r>
            <a:endParaRPr lang="da-DK" b="1" dirty="0"/>
          </a:p>
          <a:p>
            <a:pPr defTabSz="914320">
              <a:defRPr/>
            </a:pPr>
            <a:endParaRPr lang="da-DK" dirty="0"/>
          </a:p>
          <a:p>
            <a:pPr defTabSz="914320">
              <a:defRPr/>
            </a:pPr>
            <a:r>
              <a:rPr lang="da-DK" dirty="0"/>
              <a:t>- Beslut hvordan I vil følge op på emnet – fx ved at få foretaget en ny spørgeskemaundersøgelse, der sammenlignes med det fra mødet i dag. </a:t>
            </a:r>
          </a:p>
          <a:p>
            <a:endParaRPr lang="da-DK" dirty="0"/>
          </a:p>
        </p:txBody>
      </p:sp>
    </p:spTree>
    <p:extLst>
      <p:ext uri="{BB962C8B-B14F-4D97-AF65-F5344CB8AC3E}">
        <p14:creationId xmlns:p14="http://schemas.microsoft.com/office/powerpoint/2010/main" val="3392073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dirty="0"/>
              <a:t>Tak for besøget og tak for god ro og orden!</a:t>
            </a:r>
          </a:p>
          <a:p>
            <a:endParaRPr lang="da-DK" dirty="0"/>
          </a:p>
        </p:txBody>
      </p:sp>
    </p:spTree>
    <p:extLst>
      <p:ext uri="{BB962C8B-B14F-4D97-AF65-F5344CB8AC3E}">
        <p14:creationId xmlns:p14="http://schemas.microsoft.com/office/powerpoint/2010/main" val="2001308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Referencer fra tidligere slides om forholdet mellem manuel dispensering af medicin og dosisdispenseret medicin. Yderligere referencer kan findes i klyngepakkedokumentet på kiap.dk.</a:t>
            </a:r>
            <a:r>
              <a:rPr lang="en-US"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43938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u="sng" dirty="0">
                <a:solidFill>
                  <a:schemeClr val="tx1"/>
                </a:solidFill>
                <a:latin typeface="+mn-lt"/>
              </a:rPr>
              <a:t>Her kan du tilføje navnene og titler på repræsentanterne fra kommunen og apoteket:</a:t>
            </a:r>
            <a:endParaRPr lang="da-DK" sz="1100" b="1" i="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1" i="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p>
          <a:p>
            <a:endParaRPr lang="da-DK" sz="1100" u="none"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Som repræsentanter fra kommunen har vi i dag:</a:t>
            </a:r>
          </a:p>
          <a:p>
            <a:endParaRPr lang="da-DK" sz="1100" u="none"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 , som er ansvarlig for</a:t>
            </a:r>
          </a:p>
          <a:p>
            <a:endParaRPr lang="da-DK" sz="1100" u="none"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 som er ansvarlig for</a:t>
            </a:r>
          </a:p>
          <a:p>
            <a:endParaRPr lang="da-DK" sz="1100" u="none"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De er her for at holde et kort oplæg samt stille skarpt på, hvilke mulige samarbejdsflader omkring dosisdispenseret medicin, der kunne være relevante. Vi får rig mulighed for at spørge ind og have en god dialog.</a:t>
            </a:r>
          </a:p>
          <a:p>
            <a:endParaRPr lang="da-DK" dirty="0"/>
          </a:p>
        </p:txBody>
      </p:sp>
    </p:spTree>
    <p:extLst>
      <p:ext uri="{BB962C8B-B14F-4D97-AF65-F5344CB8AC3E}">
        <p14:creationId xmlns:p14="http://schemas.microsoft.com/office/powerpoint/2010/main" val="242642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Calibri (tekst)"/>
                <a:ea typeface="Calibri" panose="020F0502020204030204" pitchFamily="34" charset="0"/>
                <a:cs typeface="Times New Roman" panose="02020603050405020304" pitchFamily="18" charset="0"/>
              </a:rPr>
              <a:t>Forslag til, hvad du kan sige:</a:t>
            </a:r>
          </a:p>
          <a:p>
            <a:pPr>
              <a:lnSpc>
                <a:spcPct val="115000"/>
              </a:lnSpc>
              <a:spcAft>
                <a:spcPts val="800"/>
              </a:spcAft>
            </a:pPr>
            <a:r>
              <a:rPr lang="da-DK" sz="1100" kern="100" dirty="0">
                <a:effectLst/>
                <a:latin typeface="Calibri (tekst)"/>
                <a:ea typeface="Aptos" panose="020B0004020202020204" pitchFamily="34" charset="0"/>
                <a:cs typeface="Arial" panose="020B0604020202020204" pitchFamily="34" charset="0"/>
              </a:rPr>
              <a:t>Dosisdispenseret medicin blev introduceret i Danmark ved årtusindskiftet, og antallet af patienter, som modtog dosisdispenseret medicin, toppede i 2011 [1]. Antallet er siden da faldet fra omkring 63.000 dosisbrugere [2] til omtrent 35.000 i 2022 [1]. Danmarks udvikling ligner ikke den, vi ser i lande, vi normalt sammenligner os med, hvor antallet af patienter på dosisdispenseret medicin udelukkende er steget de seneste år [3,4].</a:t>
            </a:r>
          </a:p>
          <a:p>
            <a:pPr>
              <a:lnSpc>
                <a:spcPct val="115000"/>
              </a:lnSpc>
              <a:spcAft>
                <a:spcPts val="800"/>
              </a:spcAft>
            </a:pPr>
            <a:endParaRPr lang="da-DK" sz="1100"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Calibri (tekst)"/>
                <a:ea typeface="Aptos" panose="020B0004020202020204" pitchFamily="34" charset="0"/>
                <a:cs typeface="Arial" panose="020B0604020202020204" pitchFamily="34" charset="0"/>
              </a:rPr>
              <a:t>Der kan være flere årsager til denne udvikling. Generelt giver dosisdispensering af medicin en merbelastning for almen praksis, da det stiller krav til nye arbejdsgange, såsom struktureret ordination og administrativt arbejde ved medicinændringer for den praktiserende læge og dennes personale. Ifølge en dansk rapport fra 2023 blev merbelastningen estimeret til 0,6 time pr. patient om året [1]. Desuden har manglende teknisk understøttelse ved introduktionen af FMK også besværliggjort forandringer og påvirket holdningen til dosisdispenseret medicin.</a:t>
            </a:r>
          </a:p>
          <a:p>
            <a:pPr>
              <a:lnSpc>
                <a:spcPct val="115000"/>
              </a:lnSpc>
              <a:spcAft>
                <a:spcPts val="800"/>
              </a:spcAft>
            </a:pPr>
            <a:r>
              <a:rPr lang="da-DK" sz="1100" kern="100" dirty="0">
                <a:effectLst/>
                <a:latin typeface="Calibri (tekst)"/>
                <a:ea typeface="Aptos" panose="020B0004020202020204" pitchFamily="34" charset="0"/>
                <a:cs typeface="Arial" panose="020B0604020202020204" pitchFamily="34" charset="0"/>
              </a:rPr>
              <a:t>Blandt almen praktiserende læger har der derfor været en vis skepsis over for brugen af dosisdispenseret medicin. De udfordringer, som almen praksis står over for i den forbindelse, kræver støtte til at få aftaler og arbejdsgange på plads, hvis det skal give de ønskede effekter for patienterne og samfundsøkonomien [1]. Der er med andre ord brug for en ny begyndelse.</a:t>
            </a:r>
          </a:p>
          <a:p>
            <a:pPr>
              <a:lnSpc>
                <a:spcPct val="115000"/>
              </a:lnSpc>
              <a:spcAft>
                <a:spcPts val="800"/>
              </a:spcAft>
            </a:pPr>
            <a:endParaRPr lang="da-DK" sz="1100"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Calibri (tekst)"/>
                <a:ea typeface="Aptos" panose="020B0004020202020204" pitchFamily="34" charset="0"/>
                <a:cs typeface="Arial" panose="020B0604020202020204" pitchFamily="34" charset="0"/>
              </a:rPr>
              <a:t>Den centrale database, Fælles Medicinkort (FMK), fik i juni 2020 en større opgradering med et dedikeret dosisdispenseringsmodul, som styrkede integrationen med lægepraksissystemerne, apotekerne og sygehusene. Derudover har Regionernes Lønnings- og Takstnævn (RLTN) og Praktiserende Lægers Organisation (PLO) for nylig indgået en permanent aftale om dosisdispensering af medicin og honorering af ydelser. Denne aftale blev indgået på baggrund af en større rapport, som kortlagde dosisdispenseringsområdet på tværs af sektorer og udformede 19 anbefalinger. Rapporten nævner bl.a. denne klyngepakke og det tilhørende materiale som en del af løsningen på at udbrede kendskabet til dosisdispenseret medicin i almen praksis [1].</a:t>
            </a:r>
          </a:p>
          <a:p>
            <a:pPr>
              <a:lnSpc>
                <a:spcPct val="115000"/>
              </a:lnSpc>
              <a:spcAft>
                <a:spcPts val="800"/>
              </a:spcAft>
            </a:pPr>
            <a:r>
              <a:rPr lang="da-DK" sz="1100" kern="100" dirty="0">
                <a:effectLst/>
                <a:latin typeface="Calibri (tekst)"/>
                <a:ea typeface="Aptos" panose="020B0004020202020204" pitchFamily="34" charset="0"/>
                <a:cs typeface="Arial" panose="020B0604020202020204" pitchFamily="34" charset="0"/>
              </a:rPr>
              <a:t> </a:t>
            </a:r>
          </a:p>
          <a:p>
            <a:endParaRPr lang="da-DK" dirty="0"/>
          </a:p>
        </p:txBody>
      </p:sp>
    </p:spTree>
    <p:extLst>
      <p:ext uri="{BB962C8B-B14F-4D97-AF65-F5344CB8AC3E}">
        <p14:creationId xmlns:p14="http://schemas.microsoft.com/office/powerpoint/2010/main" val="34739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sz="1100" b="1" dirty="0"/>
              <a:t>Forklaring til slide:</a:t>
            </a:r>
          </a:p>
          <a:p>
            <a:r>
              <a:rPr lang="da-DK" dirty="0"/>
              <a:t>Følgende slide præsenterer, hvilke resultater der er kommet fra forskningsverden på dosisdispenseret medicin, samt hvilke forhold der gør sig gældende, når vi taler om dosering af medicin og patientsikkerhed.</a:t>
            </a:r>
          </a:p>
          <a:p>
            <a:endParaRPr lang="da-DK"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t>Studier fra forskning antyder, at dosisdispensering øger compliance og reducerer fejl, hvis der sammenlignes med manuelt 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vigtigt at huske, at dosisdispensering ikke er den rette løsning for alle patienter, og det vil derfor sandsynligvis kun være relevant for udvalgte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t>Derudover er det relevant at tages højde for andre faktorer, såsom patienternes egne kompetencer til at følge medicinplaner og anvisninger m.m.</a:t>
            </a:r>
            <a:endParaRPr lang="da-DK" sz="1100" b="1" dirty="0"/>
          </a:p>
          <a:p>
            <a:endParaRPr lang="da-DK" dirty="0"/>
          </a:p>
        </p:txBody>
      </p:sp>
    </p:spTree>
    <p:extLst>
      <p:ext uri="{BB962C8B-B14F-4D97-AF65-F5344CB8AC3E}">
        <p14:creationId xmlns:p14="http://schemas.microsoft.com/office/powerpoint/2010/main" val="231384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Følgende slide præsenterer resultaterne fra forskningsverdenen vedrørende dosisdispenseret medicin.</a:t>
            </a:r>
          </a:p>
          <a:p>
            <a:endParaRPr lang="da-DK" dirty="0"/>
          </a:p>
          <a:p>
            <a:r>
              <a:rPr lang="da-DK" dirty="0"/>
              <a:t>Følgende slide fremhæver, hvordan dosisdispensering kan påvirke dosering af medicin og patientsikkerhed.</a:t>
            </a:r>
          </a:p>
          <a:p>
            <a:endParaRPr lang="da-DK" b="1" dirty="0"/>
          </a:p>
          <a:p>
            <a:r>
              <a:rPr lang="da-DK" b="1" dirty="0"/>
              <a:t>Forslag til, hvad du kan sige:</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t>Studier fra forskning antyder, at dosisdispensering øger compliance og reducerer fejl, hvis der sammenlignes med manuelt 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vigtigt at huske, at dosisdispensering ikke er den rette løsning for alle patienter, og det vil derfor sandsynligvis kun være relevant for udvalgte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dirty="0"/>
              <a:t>Derudover er det relevant at tages højde for andre faktorer, såsom patienternes egne kompetencer til at følge medicinplaner og anvisninger m.m.</a:t>
            </a:r>
            <a:endParaRPr lang="da-DK" sz="1100" b="1" dirty="0"/>
          </a:p>
          <a:p>
            <a:endParaRPr lang="da-DK" dirty="0"/>
          </a:p>
        </p:txBody>
      </p:sp>
    </p:spTree>
    <p:extLst>
      <p:ext uri="{BB962C8B-B14F-4D97-AF65-F5344CB8AC3E}">
        <p14:creationId xmlns:p14="http://schemas.microsoft.com/office/powerpoint/2010/main" val="242429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Følgende slide sætter fokus på en begrænsning ved dosisdispenseret medicin - især for patienter der oplever sektorovergange såsom gentagende indlæggelser og udskrivelser.</a:t>
            </a:r>
          </a:p>
          <a:p>
            <a:endParaRPr lang="da-DK" b="1" dirty="0"/>
          </a:p>
          <a:p>
            <a:r>
              <a:rPr lang="da-DK" b="1" dirty="0"/>
              <a:t>Forslag til, hvad du kan sige:</a:t>
            </a:r>
            <a:endParaRPr lang="da-DK" dirty="0"/>
          </a:p>
          <a:p>
            <a:r>
              <a:rPr lang="da-DK" dirty="0"/>
              <a:t>Der er åbenlyse begrænsninger ved dosisdispenseret medicin for patienter, som ofte indlægges og udskrives. For patienter i denne kategori er det ofte ikke optimalt at starte dosisdispensering, da det kan være svært at håndtere i praksis. I stedet har tilgangen været at sætte ordinationen i bero og genoptage den efter udskrivelsen i samarbejde med apoteket. Dette giver en mere praktisk løsning i forhold til de udfordringer, som sektorovergange kan medføre.</a:t>
            </a:r>
          </a:p>
          <a:p>
            <a:endParaRPr lang="da-DK" dirty="0"/>
          </a:p>
          <a:p>
            <a:r>
              <a:rPr lang="da-DK" dirty="0"/>
              <a:t>Peter Simonsen nævnte også dette i introduktionsvideoen, som I måske har set.</a:t>
            </a:r>
          </a:p>
          <a:p>
            <a:endParaRPr lang="da-DK" dirty="0"/>
          </a:p>
        </p:txBody>
      </p:sp>
    </p:spTree>
    <p:extLst>
      <p:ext uri="{BB962C8B-B14F-4D97-AF65-F5344CB8AC3E}">
        <p14:creationId xmlns:p14="http://schemas.microsoft.com/office/powerpoint/2010/main" val="3916421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65865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 id="2147483836" r:id="rId39"/>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ideo" Target="https://player.vimeo.com/video/1055498808?app_id=122963"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ideo" Target="https://player.vimeo.com/video/1049971358?app_id=122963" TargetMode="Externa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9.xml"/><Relationship Id="rId1" Type="http://schemas.openxmlformats.org/officeDocument/2006/relationships/video" Target="https://player.vimeo.com/video/1049971792?app_id=122963" TargetMode="Externa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hyperlink" Target="https://www.regioner.dk/media/23179/dosispakket-medicin-hovedrapport.pdf"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https://www.pharmakon.dk/media/2010/2018_brugen-af-dosisdispenseret-medicin-en-gennemgang-af-studier.pdf" TargetMode="External"/><Relationship Id="rId4" Type="http://schemas.openxmlformats.org/officeDocument/2006/relationships/hyperlink" Target="https://sundhedsdatabank.dk/medicin/medicintyp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4ABF2-6DFA-DBA9-B7C3-1B0AEF95A4D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B9A577F-9A15-7FB0-2FD7-8E48148EE8A5}"/>
              </a:ext>
            </a:extLst>
          </p:cNvPr>
          <p:cNvSpPr>
            <a:spLocks noGrp="1"/>
          </p:cNvSpPr>
          <p:nvPr>
            <p:ph type="body" sz="quarter" idx="29"/>
          </p:nvPr>
        </p:nvSpPr>
        <p:spPr>
          <a:xfrm>
            <a:off x="619125" y="2387600"/>
            <a:ext cx="10015538" cy="1208088"/>
          </a:xfrm>
        </p:spPr>
        <p:txBody>
          <a:bodyPr>
            <a:noAutofit/>
          </a:bodyPr>
          <a:lstStyle/>
          <a:p>
            <a:r>
              <a:rPr lang="da-DK" noProof="0"/>
              <a:t>Dosisdispensering i almen praksis – og samarbejdet med kommunen og apoteket</a:t>
            </a:r>
          </a:p>
        </p:txBody>
      </p:sp>
      <p:sp>
        <p:nvSpPr>
          <p:cNvPr id="6" name="Text Placeholder 5">
            <a:extLst>
              <a:ext uri="{FF2B5EF4-FFF2-40B4-BE49-F238E27FC236}">
                <a16:creationId xmlns:a16="http://schemas.microsoft.com/office/drawing/2014/main" id="{ABD0DDE3-8724-854C-7501-659488ECC6DD}"/>
              </a:ext>
            </a:extLst>
          </p:cNvPr>
          <p:cNvSpPr>
            <a:spLocks noGrp="1"/>
          </p:cNvSpPr>
          <p:nvPr>
            <p:ph type="body" sz="quarter" idx="30"/>
          </p:nvPr>
        </p:nvSpPr>
        <p:spPr>
          <a:xfrm>
            <a:off x="618648" y="3610273"/>
            <a:ext cx="10015568" cy="492443"/>
          </a:xfrm>
        </p:spPr>
        <p:txBody>
          <a:bodyPr/>
          <a:lstStyle/>
          <a:p>
            <a:r>
              <a:rPr lang="da-DK" sz="2600" noProof="0" dirty="0"/>
              <a:t>Demoklynge</a:t>
            </a:r>
          </a:p>
        </p:txBody>
      </p:sp>
      <p:sp>
        <p:nvSpPr>
          <p:cNvPr id="7" name="Text Placeholder 6">
            <a:extLst>
              <a:ext uri="{FF2B5EF4-FFF2-40B4-BE49-F238E27FC236}">
                <a16:creationId xmlns:a16="http://schemas.microsoft.com/office/drawing/2014/main" id="{F397DF27-1740-C1B5-D1A2-70821292E0FB}"/>
              </a:ext>
            </a:extLst>
          </p:cNvPr>
          <p:cNvSpPr>
            <a:spLocks noGrp="1"/>
          </p:cNvSpPr>
          <p:nvPr>
            <p:ph type="body" sz="quarter" idx="31"/>
          </p:nvPr>
        </p:nvSpPr>
        <p:spPr>
          <a:xfrm>
            <a:off x="613914" y="4511694"/>
            <a:ext cx="3201628" cy="542289"/>
          </a:xfrm>
        </p:spPr>
        <p:txBody>
          <a:bodyPr/>
          <a:lstStyle/>
          <a:p>
            <a:r>
              <a:rPr lang="da-DK" dirty="0"/>
              <a:t>Klyngemøde</a:t>
            </a:r>
            <a:r>
              <a:rPr lang="da-DK" noProof="0" dirty="0"/>
              <a:t>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41195499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E72D945-1302-3788-8DB7-1DCEC41B91EC}"/>
              </a:ext>
            </a:extLst>
          </p:cNvPr>
          <p:cNvSpPr>
            <a:spLocks noGrp="1"/>
          </p:cNvSpPr>
          <p:nvPr>
            <p:ph type="body" sz="quarter" idx="29"/>
          </p:nvPr>
        </p:nvSpPr>
        <p:spPr>
          <a:xfrm>
            <a:off x="724664" y="1740634"/>
            <a:ext cx="10735496" cy="1631216"/>
          </a:xfrm>
        </p:spPr>
        <p:txBody>
          <a:bodyPr/>
          <a:lstStyle/>
          <a:p>
            <a:r>
              <a:rPr lang="da-DK" dirty="0"/>
              <a:t>Blok 1: Klyngens holdning og brug af dosisdispensering i praksis</a:t>
            </a:r>
          </a:p>
        </p:txBody>
      </p:sp>
      <p:sp>
        <p:nvSpPr>
          <p:cNvPr id="3" name="Pladsholder til tekst 2">
            <a:extLst>
              <a:ext uri="{FF2B5EF4-FFF2-40B4-BE49-F238E27FC236}">
                <a16:creationId xmlns:a16="http://schemas.microsoft.com/office/drawing/2014/main" id="{4C593016-68E2-7389-8934-EAD2F5C65567}"/>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37400175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93DAE2-8897-3AB8-FF32-F0F8AD335831}"/>
              </a:ext>
            </a:extLst>
          </p:cNvPr>
          <p:cNvSpPr>
            <a:spLocks noGrp="1"/>
          </p:cNvSpPr>
          <p:nvPr>
            <p:ph type="title"/>
          </p:nvPr>
        </p:nvSpPr>
        <p:spPr/>
        <p:txBody>
          <a:bodyPr>
            <a:normAutofit fontScale="90000"/>
          </a:bodyPr>
          <a:lstStyle/>
          <a:p>
            <a:r>
              <a:rPr lang="da-DK" dirty="0"/>
              <a:t>Antallet af patienter med mindst ét køb af dosisdispenseret medicin </a:t>
            </a:r>
          </a:p>
        </p:txBody>
      </p:sp>
      <p:sp>
        <p:nvSpPr>
          <p:cNvPr id="5" name="Pladsholder til tekst 4">
            <a:extLst>
              <a:ext uri="{FF2B5EF4-FFF2-40B4-BE49-F238E27FC236}">
                <a16:creationId xmlns:a16="http://schemas.microsoft.com/office/drawing/2014/main" id="{D8A60E0E-1E9B-1B86-FAE7-1EDDBE587D6D}"/>
              </a:ext>
            </a:extLst>
          </p:cNvPr>
          <p:cNvSpPr>
            <a:spLocks noGrp="1"/>
          </p:cNvSpPr>
          <p:nvPr>
            <p:ph type="body" sz="quarter" idx="40"/>
          </p:nvPr>
        </p:nvSpPr>
        <p:spPr/>
        <p:txBody>
          <a:bodyPr/>
          <a:lstStyle/>
          <a:p>
            <a:endParaRPr lang="da-DK"/>
          </a:p>
        </p:txBody>
      </p:sp>
      <p:sp>
        <p:nvSpPr>
          <p:cNvPr id="6" name="Pladsholder til tekst 2">
            <a:extLst>
              <a:ext uri="{FF2B5EF4-FFF2-40B4-BE49-F238E27FC236}">
                <a16:creationId xmlns:a16="http://schemas.microsoft.com/office/drawing/2014/main" id="{8BD81FE5-B450-F254-D135-56939FA14E53}"/>
              </a:ext>
            </a:extLst>
          </p:cNvPr>
          <p:cNvSpPr>
            <a:spLocks noGrp="1"/>
          </p:cNvSpPr>
          <p:nvPr/>
        </p:nvSpPr>
        <p:spPr>
          <a:xfrm>
            <a:off x="5965258" y="6211058"/>
            <a:ext cx="5509986" cy="227136"/>
          </a:xfrm>
          <a:prstGeom prst="rect">
            <a:avLst/>
          </a:prstGeom>
        </p:spPr>
        <p:txBody>
          <a:bodyPr vert="horz" lIns="91440" tIns="45720" rIns="91440" bIns="45720" rtlCol="0">
            <a:normAutofit fontScale="92500" lnSpcReduction="10000"/>
          </a:bodyPr>
          <a:lstStyle>
            <a:lvl1pPr marL="0" marR="0" indent="0" algn="r"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000" b="1"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dirty="0"/>
              <a:t>Kilde: Lægemiddelstatistikregisteret, perioden måned år til måned år</a:t>
            </a:r>
          </a:p>
        </p:txBody>
      </p:sp>
      <p:graphicFrame>
        <p:nvGraphicFramePr>
          <p:cNvPr id="2" name="Diagram 1">
            <a:extLst>
              <a:ext uri="{FF2B5EF4-FFF2-40B4-BE49-F238E27FC236}">
                <a16:creationId xmlns:a16="http://schemas.microsoft.com/office/drawing/2014/main" id="{3E3AB851-5837-11E2-7553-CB1811A1AD54}"/>
              </a:ext>
            </a:extLst>
          </p:cNvPr>
          <p:cNvGraphicFramePr>
            <a:graphicFrameLocks/>
          </p:cNvGraphicFramePr>
          <p:nvPr>
            <p:extLst>
              <p:ext uri="{D42A27DB-BD31-4B8C-83A1-F6EECF244321}">
                <p14:modId xmlns:p14="http://schemas.microsoft.com/office/powerpoint/2010/main" val="3046352790"/>
              </p:ext>
            </p:extLst>
          </p:nvPr>
        </p:nvGraphicFramePr>
        <p:xfrm>
          <a:off x="725625" y="2025869"/>
          <a:ext cx="10736125" cy="40488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felt 3">
            <a:extLst>
              <a:ext uri="{FF2B5EF4-FFF2-40B4-BE49-F238E27FC236}">
                <a16:creationId xmlns:a16="http://schemas.microsoft.com/office/drawing/2014/main" id="{6A419C4B-787C-86E7-12AB-AFF20271197E}"/>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462751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9558D03-B517-DB8C-5F1F-477BFC433CA1}"/>
              </a:ext>
            </a:extLst>
          </p:cNvPr>
          <p:cNvSpPr>
            <a:spLocks noGrp="1"/>
          </p:cNvSpPr>
          <p:nvPr>
            <p:ph type="body" sz="quarter" idx="38"/>
          </p:nvPr>
        </p:nvSpPr>
        <p:spPr/>
        <p:txBody>
          <a:bodyPr>
            <a:normAutofit lnSpcReduction="10000"/>
          </a:bodyPr>
          <a:lstStyle/>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Hvordan vurderer du din egen viden om dosisdispenseret medicin?</a:t>
            </a: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I hvor høj grad bruger du dosisdispenseret medicin til relevante patienter i din praksis?</a:t>
            </a: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Hvad er din generelle oplevelse af dosisdispenseret medicin?</a:t>
            </a: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Hvad oplever du som problemer ved dosisdispensering i dit virke og for patienten?</a:t>
            </a: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
                <a:srgbClr val="297A77"/>
              </a:buClr>
              <a:buSzTx/>
              <a:buFont typeface="+mj-lt"/>
              <a:buAutoNum type="arabicPeriod"/>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Hvad oplever du som godt eller potentielle fordele ved dosisdispensering i dit virke og for patienten?</a:t>
            </a:r>
          </a:p>
          <a:p>
            <a:endParaRPr lang="da-DK" dirty="0"/>
          </a:p>
        </p:txBody>
      </p:sp>
      <p:sp>
        <p:nvSpPr>
          <p:cNvPr id="3" name="Titel 2">
            <a:extLst>
              <a:ext uri="{FF2B5EF4-FFF2-40B4-BE49-F238E27FC236}">
                <a16:creationId xmlns:a16="http://schemas.microsoft.com/office/drawing/2014/main" id="{C90039E4-12DA-DFCE-8357-5C8458B929CC}"/>
              </a:ext>
            </a:extLst>
          </p:cNvPr>
          <p:cNvSpPr>
            <a:spLocks noGrp="1"/>
          </p:cNvSpPr>
          <p:nvPr>
            <p:ph type="title"/>
          </p:nvPr>
        </p:nvSpPr>
        <p:spPr/>
        <p:txBody>
          <a:bodyPr>
            <a:normAutofit fontScale="90000"/>
          </a:bodyPr>
          <a:lstStyle/>
          <a:p>
            <a:r>
              <a:rPr lang="da-DK" dirty="0"/>
              <a:t>Holdning og brug af dosisdispensering i praksis</a:t>
            </a:r>
          </a:p>
        </p:txBody>
      </p:sp>
      <p:sp>
        <p:nvSpPr>
          <p:cNvPr id="4" name="Pladsholder til tekst 3">
            <a:extLst>
              <a:ext uri="{FF2B5EF4-FFF2-40B4-BE49-F238E27FC236}">
                <a16:creationId xmlns:a16="http://schemas.microsoft.com/office/drawing/2014/main" id="{CDB4FBBF-DF6E-D14C-F15E-CDD207FD41E9}"/>
              </a:ext>
            </a:extLst>
          </p:cNvPr>
          <p:cNvSpPr>
            <a:spLocks noGrp="1"/>
          </p:cNvSpPr>
          <p:nvPr>
            <p:ph type="body" sz="quarter" idx="39"/>
          </p:nvPr>
        </p:nvSpPr>
        <p:spPr/>
        <p:txBody>
          <a:bodyPr/>
          <a:lstStyle/>
          <a:p>
            <a:r>
              <a:rPr lang="da-DK" dirty="0"/>
              <a:t>Vi skal nu se svarene fra spørgeskemaundersøgelsen</a:t>
            </a:r>
          </a:p>
        </p:txBody>
      </p:sp>
      <p:sp>
        <p:nvSpPr>
          <p:cNvPr id="5" name="Pladsholder til tekst 4">
            <a:extLst>
              <a:ext uri="{FF2B5EF4-FFF2-40B4-BE49-F238E27FC236}">
                <a16:creationId xmlns:a16="http://schemas.microsoft.com/office/drawing/2014/main" id="{6DA04398-9E7D-08AC-0C8A-77A00ED9AC2B}"/>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5785874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557AA-29E8-348A-D90C-057AB2F1EFBE}"/>
              </a:ext>
            </a:extLst>
          </p:cNvPr>
          <p:cNvSpPr>
            <a:spLocks noGrp="1"/>
          </p:cNvSpPr>
          <p:nvPr>
            <p:ph type="title"/>
          </p:nvPr>
        </p:nvSpPr>
        <p:spPr/>
        <p:txBody>
          <a:bodyPr>
            <a:normAutofit fontScale="90000"/>
          </a:bodyPr>
          <a:lstStyle/>
          <a:p>
            <a:r>
              <a:rPr lang="da-DK">
                <a:latin typeface="Arial"/>
                <a:cs typeface="Arial"/>
              </a:rPr>
              <a:t>Hvordan vurderer du din egen viden om </a:t>
            </a:r>
            <a:r>
              <a:rPr lang="da-DK" dirty="0">
                <a:latin typeface="Arial"/>
                <a:cs typeface="Arial"/>
              </a:rPr>
              <a:t>dosisdispenseret medicin?</a:t>
            </a:r>
          </a:p>
        </p:txBody>
      </p:sp>
      <p:sp>
        <p:nvSpPr>
          <p:cNvPr id="3" name="Pladsholder til tekst 2">
            <a:extLst>
              <a:ext uri="{FF2B5EF4-FFF2-40B4-BE49-F238E27FC236}">
                <a16:creationId xmlns:a16="http://schemas.microsoft.com/office/drawing/2014/main" id="{0FEB05BB-E5BE-DEE0-CCC1-AC1B3F6CE183}"/>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1E46F041-817F-8EE8-BBBF-43A6AD6E400C}"/>
              </a:ext>
            </a:extLst>
          </p:cNvPr>
          <p:cNvGraphicFramePr>
            <a:graphicFrameLocks/>
          </p:cNvGraphicFramePr>
          <p:nvPr>
            <p:extLst>
              <p:ext uri="{D42A27DB-BD31-4B8C-83A1-F6EECF244321}">
                <p14:modId xmlns:p14="http://schemas.microsoft.com/office/powerpoint/2010/main" val="2327238440"/>
              </p:ext>
            </p:extLst>
          </p:nvPr>
        </p:nvGraphicFramePr>
        <p:xfrm>
          <a:off x="815340" y="1679028"/>
          <a:ext cx="10646411" cy="43741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3A6E6258-3C9A-C87A-1B3C-712BDFE9F89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8522786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6D33C-8AB0-3B07-F976-25F8D134BF50}"/>
              </a:ext>
            </a:extLst>
          </p:cNvPr>
          <p:cNvSpPr>
            <a:spLocks noGrp="1"/>
          </p:cNvSpPr>
          <p:nvPr>
            <p:ph type="title"/>
          </p:nvPr>
        </p:nvSpPr>
        <p:spPr/>
        <p:txBody>
          <a:bodyPr>
            <a:normAutofit fontScale="90000"/>
          </a:bodyPr>
          <a:lstStyle/>
          <a:p>
            <a:r>
              <a:rPr lang="da-DK" dirty="0"/>
              <a:t>I hvor høj grad bruger du dosisdispenseret medicin til relevante patienter i din praksis?</a:t>
            </a:r>
          </a:p>
        </p:txBody>
      </p:sp>
      <p:sp>
        <p:nvSpPr>
          <p:cNvPr id="5" name="Pladsholder til tekst 4">
            <a:extLst>
              <a:ext uri="{FF2B5EF4-FFF2-40B4-BE49-F238E27FC236}">
                <a16:creationId xmlns:a16="http://schemas.microsoft.com/office/drawing/2014/main" id="{C3375CC5-5852-E428-057C-E567B086AFD9}"/>
              </a:ext>
            </a:extLst>
          </p:cNvPr>
          <p:cNvSpPr>
            <a:spLocks noGrp="1"/>
          </p:cNvSpPr>
          <p:nvPr>
            <p:ph type="body" sz="quarter" idx="10"/>
          </p:nvPr>
        </p:nvSpPr>
        <p:spPr/>
        <p:txBody>
          <a:bodyPr>
            <a:normAutofit fontScale="92500" lnSpcReduction="10000"/>
          </a:bodyPr>
          <a:lstStyle/>
          <a:p>
            <a:pPr marL="0" marR="0" lvl="0" indent="0" algn="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kumimoji="0" lang="da-DK" sz="1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Kilde: Spørgeskema, x antal personer (x %) har besvaret</a:t>
            </a:r>
            <a:r>
              <a:rPr kumimoji="0" lang="da-DK"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a:t>
            </a:r>
            <a:endParaRPr kumimoji="0" lang="da-DK" sz="1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p:txBody>
      </p:sp>
      <p:graphicFrame>
        <p:nvGraphicFramePr>
          <p:cNvPr id="3" name="Diagram 2">
            <a:extLst>
              <a:ext uri="{FF2B5EF4-FFF2-40B4-BE49-F238E27FC236}">
                <a16:creationId xmlns:a16="http://schemas.microsoft.com/office/drawing/2014/main" id="{F44774E7-B4FC-D30C-F32D-7E175246113B}"/>
              </a:ext>
            </a:extLst>
          </p:cNvPr>
          <p:cNvGraphicFramePr>
            <a:graphicFrameLocks/>
          </p:cNvGraphicFramePr>
          <p:nvPr/>
        </p:nvGraphicFramePr>
        <p:xfrm>
          <a:off x="725625" y="1592579"/>
          <a:ext cx="10736125" cy="45367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felt 3">
            <a:extLst>
              <a:ext uri="{FF2B5EF4-FFF2-40B4-BE49-F238E27FC236}">
                <a16:creationId xmlns:a16="http://schemas.microsoft.com/office/drawing/2014/main" id="{F2B99848-7CAC-703A-3D4B-0A9750538C5D}"/>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42796825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58FB8-A589-9C42-FFDC-AAA37EC09A0A}"/>
              </a:ext>
            </a:extLst>
          </p:cNvPr>
          <p:cNvSpPr>
            <a:spLocks noGrp="1"/>
          </p:cNvSpPr>
          <p:nvPr>
            <p:ph type="title"/>
          </p:nvPr>
        </p:nvSpPr>
        <p:spPr/>
        <p:txBody>
          <a:bodyPr>
            <a:normAutofit fontScale="90000"/>
          </a:bodyPr>
          <a:lstStyle/>
          <a:p>
            <a:r>
              <a:rPr lang="da-DK" dirty="0"/>
              <a:t>Hvad er din generelle oplevelse af dosisdispenseret medicin?</a:t>
            </a:r>
          </a:p>
        </p:txBody>
      </p:sp>
      <p:sp>
        <p:nvSpPr>
          <p:cNvPr id="5" name="Pladsholder til tekst 4">
            <a:extLst>
              <a:ext uri="{FF2B5EF4-FFF2-40B4-BE49-F238E27FC236}">
                <a16:creationId xmlns:a16="http://schemas.microsoft.com/office/drawing/2014/main" id="{D4AFE7D7-A9CE-3113-1241-FC18B8CCE187}"/>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6" name="Diagram 5">
            <a:extLst>
              <a:ext uri="{FF2B5EF4-FFF2-40B4-BE49-F238E27FC236}">
                <a16:creationId xmlns:a16="http://schemas.microsoft.com/office/drawing/2014/main" id="{3B5E8C19-8BC0-989D-F1C1-C7DF4546C559}"/>
              </a:ext>
            </a:extLst>
          </p:cNvPr>
          <p:cNvGraphicFramePr>
            <a:graphicFrameLocks/>
          </p:cNvGraphicFramePr>
          <p:nvPr>
            <p:extLst>
              <p:ext uri="{D42A27DB-BD31-4B8C-83A1-F6EECF244321}">
                <p14:modId xmlns:p14="http://schemas.microsoft.com/office/powerpoint/2010/main" val="1102082465"/>
              </p:ext>
            </p:extLst>
          </p:nvPr>
        </p:nvGraphicFramePr>
        <p:xfrm>
          <a:off x="815340" y="1679028"/>
          <a:ext cx="10646411" cy="43741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C9BFA325-CB5D-563F-3C24-95143BF14AEF}"/>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9706115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341E0-B6FD-F40F-9EAE-96855D7A8433}"/>
              </a:ext>
            </a:extLst>
          </p:cNvPr>
          <p:cNvSpPr>
            <a:spLocks noGrp="1"/>
          </p:cNvSpPr>
          <p:nvPr>
            <p:ph type="title"/>
          </p:nvPr>
        </p:nvSpPr>
        <p:spPr/>
        <p:txBody>
          <a:bodyPr>
            <a:normAutofit fontScale="90000"/>
          </a:bodyPr>
          <a:lstStyle/>
          <a:p>
            <a:r>
              <a:rPr lang="da-DK" dirty="0"/>
              <a:t>Hvad oplever du som problemer ved dosisdispensering i dit virke og for patienten?</a:t>
            </a:r>
          </a:p>
        </p:txBody>
      </p:sp>
      <p:sp>
        <p:nvSpPr>
          <p:cNvPr id="3" name="Pladsholder til tekst 2">
            <a:extLst>
              <a:ext uri="{FF2B5EF4-FFF2-40B4-BE49-F238E27FC236}">
                <a16:creationId xmlns:a16="http://schemas.microsoft.com/office/drawing/2014/main" id="{F6E176FB-7FEB-5807-6D57-4DA438743C76}"/>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6" name="Diagram 5">
            <a:extLst>
              <a:ext uri="{FF2B5EF4-FFF2-40B4-BE49-F238E27FC236}">
                <a16:creationId xmlns:a16="http://schemas.microsoft.com/office/drawing/2014/main" id="{2529AF85-CD31-48DF-A409-5E5C28E13970}"/>
              </a:ext>
            </a:extLst>
          </p:cNvPr>
          <p:cNvGraphicFramePr>
            <a:graphicFrameLocks/>
          </p:cNvGraphicFramePr>
          <p:nvPr>
            <p:extLst>
              <p:ext uri="{D42A27DB-BD31-4B8C-83A1-F6EECF244321}">
                <p14:modId xmlns:p14="http://schemas.microsoft.com/office/powerpoint/2010/main" val="1261610863"/>
              </p:ext>
            </p:extLst>
          </p:nvPr>
        </p:nvGraphicFramePr>
        <p:xfrm>
          <a:off x="725625" y="1575374"/>
          <a:ext cx="10736125" cy="45539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B7F471E0-93CC-1EC4-F9CC-687EFCE8DA10}"/>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144906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0025-1770-01E3-294E-E0569806A704}"/>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2D37807-B6E0-3086-0E59-59E75BFB5C96}"/>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C88BB797-D790-73D9-1FDA-06B7A466C8B8}"/>
              </a:ext>
            </a:extLst>
          </p:cNvPr>
          <p:cNvSpPr>
            <a:spLocks noGrp="1"/>
          </p:cNvSpPr>
          <p:nvPr>
            <p:ph type="title"/>
          </p:nvPr>
        </p:nvSpPr>
        <p:spPr>
          <a:xfrm>
            <a:off x="736877" y="735288"/>
            <a:ext cx="10740748" cy="584775"/>
          </a:xfrm>
        </p:spPr>
        <p:txBody>
          <a:bodyPr>
            <a:normAutofit fontScale="90000"/>
          </a:bodyPr>
          <a:lstStyle/>
          <a:p>
            <a:r>
              <a:rPr lang="da-DK" sz="3200" dirty="0"/>
              <a:t>Hvad oplever du som problemer ved dosisdispensering i dit virke og for patienten?</a:t>
            </a:r>
          </a:p>
        </p:txBody>
      </p:sp>
      <p:sp>
        <p:nvSpPr>
          <p:cNvPr id="4" name="Pladsholder til tekst 3">
            <a:extLst>
              <a:ext uri="{FF2B5EF4-FFF2-40B4-BE49-F238E27FC236}">
                <a16:creationId xmlns:a16="http://schemas.microsoft.com/office/drawing/2014/main" id="{D49640CF-9D53-D6F9-08EC-7F76F1EF72C3}"/>
              </a:ext>
            </a:extLst>
          </p:cNvPr>
          <p:cNvSpPr>
            <a:spLocks noGrp="1"/>
          </p:cNvSpPr>
          <p:nvPr>
            <p:ph type="body" sz="quarter" idx="39"/>
          </p:nvPr>
        </p:nvSpPr>
        <p:spPr>
          <a:xfrm>
            <a:off x="736877" y="1408409"/>
            <a:ext cx="10740748" cy="376681"/>
          </a:xfrm>
        </p:spPr>
        <p:txBody>
          <a:bodyPr/>
          <a:lstStyle/>
          <a:p>
            <a:r>
              <a:rPr lang="da-DK" dirty="0"/>
              <a:t>Fritekst (1 ud af 2)</a:t>
            </a:r>
          </a:p>
        </p:txBody>
      </p:sp>
    </p:spTree>
    <p:extLst>
      <p:ext uri="{BB962C8B-B14F-4D97-AF65-F5344CB8AC3E}">
        <p14:creationId xmlns:p14="http://schemas.microsoft.com/office/powerpoint/2010/main" val="1369907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B811-1646-6041-4083-03F9ACD7FC9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C1422B6-2B34-D995-2B18-AA553AA75E61}"/>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263FF1FD-BAA3-635D-D408-FA9A44DAECD7}"/>
              </a:ext>
            </a:extLst>
          </p:cNvPr>
          <p:cNvSpPr>
            <a:spLocks noGrp="1"/>
          </p:cNvSpPr>
          <p:nvPr>
            <p:ph type="title"/>
          </p:nvPr>
        </p:nvSpPr>
        <p:spPr>
          <a:xfrm>
            <a:off x="736877" y="735288"/>
            <a:ext cx="10740748" cy="584775"/>
          </a:xfrm>
        </p:spPr>
        <p:txBody>
          <a:bodyPr>
            <a:normAutofit fontScale="90000"/>
          </a:bodyPr>
          <a:lstStyle/>
          <a:p>
            <a:r>
              <a:rPr lang="da-DK" sz="3200" dirty="0"/>
              <a:t>Hvad oplever du som problemer ved dosisdispensering i dit virke og for patienten?</a:t>
            </a:r>
          </a:p>
        </p:txBody>
      </p:sp>
      <p:sp>
        <p:nvSpPr>
          <p:cNvPr id="4" name="Pladsholder til tekst 3">
            <a:extLst>
              <a:ext uri="{FF2B5EF4-FFF2-40B4-BE49-F238E27FC236}">
                <a16:creationId xmlns:a16="http://schemas.microsoft.com/office/drawing/2014/main" id="{71DDDA55-7EDB-0153-CC62-A3492F1018F4}"/>
              </a:ext>
            </a:extLst>
          </p:cNvPr>
          <p:cNvSpPr>
            <a:spLocks noGrp="1"/>
          </p:cNvSpPr>
          <p:nvPr>
            <p:ph type="body" sz="quarter" idx="39"/>
          </p:nvPr>
        </p:nvSpPr>
        <p:spPr>
          <a:xfrm>
            <a:off x="736877" y="1408409"/>
            <a:ext cx="10740748" cy="376681"/>
          </a:xfrm>
        </p:spPr>
        <p:txBody>
          <a:bodyPr/>
          <a:lstStyle/>
          <a:p>
            <a:r>
              <a:rPr lang="da-DK" dirty="0"/>
              <a:t>Fritekst (2 ud af 2)</a:t>
            </a:r>
          </a:p>
        </p:txBody>
      </p:sp>
    </p:spTree>
    <p:extLst>
      <p:ext uri="{BB962C8B-B14F-4D97-AF65-F5344CB8AC3E}">
        <p14:creationId xmlns:p14="http://schemas.microsoft.com/office/powerpoint/2010/main" val="25500458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52CDC-3C5E-D460-6327-6173C31E8F80}"/>
              </a:ext>
            </a:extLst>
          </p:cNvPr>
          <p:cNvSpPr>
            <a:spLocks noGrp="1"/>
          </p:cNvSpPr>
          <p:nvPr>
            <p:ph type="title"/>
          </p:nvPr>
        </p:nvSpPr>
        <p:spPr/>
        <p:txBody>
          <a:bodyPr>
            <a:noAutofit/>
          </a:bodyPr>
          <a:lstStyle/>
          <a:p>
            <a:r>
              <a:rPr lang="da-DK" sz="3200" dirty="0"/>
              <a:t>Hvad oplever du som godt eller potentielle fordele ved dosisdispensering i dit virke og for patienten?</a:t>
            </a:r>
          </a:p>
        </p:txBody>
      </p:sp>
      <p:sp>
        <p:nvSpPr>
          <p:cNvPr id="3" name="Pladsholder til tekst 2">
            <a:extLst>
              <a:ext uri="{FF2B5EF4-FFF2-40B4-BE49-F238E27FC236}">
                <a16:creationId xmlns:a16="http://schemas.microsoft.com/office/drawing/2014/main" id="{4312AC94-C5E6-6ABB-982A-73D4016575BB}"/>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79A21C7F-31C7-1446-67FC-2EC3A948C28D}"/>
              </a:ext>
            </a:extLst>
          </p:cNvPr>
          <p:cNvGraphicFramePr>
            <a:graphicFrameLocks/>
          </p:cNvGraphicFramePr>
          <p:nvPr>
            <p:extLst>
              <p:ext uri="{D42A27DB-BD31-4B8C-83A1-F6EECF244321}">
                <p14:modId xmlns:p14="http://schemas.microsoft.com/office/powerpoint/2010/main" val="865988294"/>
              </p:ext>
            </p:extLst>
          </p:nvPr>
        </p:nvGraphicFramePr>
        <p:xfrm>
          <a:off x="725626" y="1548076"/>
          <a:ext cx="10736125" cy="4694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B26DF8F5-594F-25BC-0B28-EA3A8A5D6B9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8365023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B52E-C1E3-BD21-5A0A-62979BF4ACD1}"/>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8E3176EB-693E-D446-A87B-8E52425342B0}"/>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836F92BD-0735-709E-C6F6-20D94B2BBB41}"/>
              </a:ext>
            </a:extLst>
          </p:cNvPr>
          <p:cNvGraphicFramePr>
            <a:graphicFrameLocks noGrp="1"/>
          </p:cNvGraphicFramePr>
          <p:nvPr>
            <p:extLst>
              <p:ext uri="{D42A27DB-BD31-4B8C-83A1-F6EECF244321}">
                <p14:modId xmlns:p14="http://schemas.microsoft.com/office/powerpoint/2010/main" val="297994844"/>
              </p:ext>
            </p:extLst>
          </p:nvPr>
        </p:nvGraphicFramePr>
        <p:xfrm>
          <a:off x="727870" y="1570180"/>
          <a:ext cx="10733087" cy="456826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45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Klyngens holdning og brug af dosisdispensering i praksis</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i="0" noProof="0" dirty="0">
                          <a:solidFill>
                            <a:schemeClr val="tx1"/>
                          </a:solidFill>
                          <a:effectLst/>
                          <a:latin typeface="+mn-lt"/>
                        </a:rPr>
                        <a:t>Gennemgang af demoklynges data for dosisdispenseret medicin</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i="0" noProof="0" dirty="0">
                          <a:solidFill>
                            <a:schemeClr val="tx1"/>
                          </a:solidFill>
                          <a:effectLst/>
                          <a:latin typeface="+mn-lt"/>
                        </a:rPr>
                        <a:t>Gennemgang af demoklyngens resultater fra spørgeskemaundersøgelsen</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i="0" noProof="0" dirty="0">
                          <a:solidFill>
                            <a:schemeClr val="tx1"/>
                          </a:solidFill>
                          <a:effectLst/>
                          <a:latin typeface="+mn-lt"/>
                        </a:rPr>
                        <a:t>Samtale med sidemand og i plenum</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i="0" noProof="0" dirty="0">
                          <a:solidFill>
                            <a:schemeClr val="tx1"/>
                          </a:solidFill>
                          <a:effectLst/>
                          <a:latin typeface="+mn-lt"/>
                        </a:rPr>
                        <a:t>PLO’s holdning til dosisdispensering og introduktionsvideo v. praktiserende læge, Peter Simonsen</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i="0" noProof="0" dirty="0">
                          <a:solidFill>
                            <a:schemeClr val="tx1"/>
                          </a:solidFill>
                          <a:effectLst/>
                          <a:latin typeface="+mn-lt"/>
                        </a:rPr>
                        <a:t>Oplæg v. apoteket: praktisk viden om dosisdispensering</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i="0" noProof="0" dirty="0">
                          <a:solidFill>
                            <a:schemeClr val="tx1"/>
                          </a:solidFill>
                          <a:effectLst/>
                          <a:latin typeface="+mn-lt"/>
                        </a:rPr>
                        <a:t>Sidemandssamtale</a:t>
                      </a:r>
                    </a:p>
                  </a:txBody>
                  <a:tcPr marL="180000" marR="180000" marT="90000" marB="90000" anchor="ctr"/>
                </a:tc>
                <a:extLst>
                  <a:ext uri="{0D108BD9-81ED-4DB2-BD59-A6C34878D82A}">
                    <a16:rowId xmlns:a16="http://schemas.microsoft.com/office/drawing/2014/main" val="4122258881"/>
                  </a:ext>
                </a:extLst>
              </a:tr>
              <a:tr h="0">
                <a:tc>
                  <a:txBody>
                    <a:bodyPr/>
                    <a:lstStyle/>
                    <a:p>
                      <a:r>
                        <a:rPr lang="da-DK" sz="1600" noProof="0" dirty="0"/>
                        <a:t>15 min.</a:t>
                      </a:r>
                    </a:p>
                  </a:txBody>
                  <a:tcPr marL="180000" marR="180000" marT="90000" marB="90000" anchor="ctr"/>
                </a:tc>
                <a:tc>
                  <a:txBody>
                    <a:bodyPr/>
                    <a:lstStyle/>
                    <a:p>
                      <a:pPr algn="l"/>
                      <a:r>
                        <a:rPr lang="da-DK" sz="1600" b="1" noProof="0" dirty="0"/>
                        <a:t>Pause</a:t>
                      </a:r>
                      <a:endParaRPr lang="da-DK" sz="1600" i="0" noProof="0" dirty="0"/>
                    </a:p>
                  </a:txBody>
                  <a:tcPr marL="180000" marR="180000" marT="90000" marB="90000" anchor="ctr"/>
                </a:tc>
                <a:extLst>
                  <a:ext uri="{0D108BD9-81ED-4DB2-BD59-A6C34878D82A}">
                    <a16:rowId xmlns:a16="http://schemas.microsoft.com/office/drawing/2014/main" val="1505203635"/>
                  </a:ext>
                </a:extLst>
              </a:tr>
              <a:tr h="434500">
                <a:tc>
                  <a:txBody>
                    <a:bodyPr/>
                    <a:lstStyle/>
                    <a:p>
                      <a:r>
                        <a:rPr lang="da-DK" sz="1600" noProof="0" dirty="0"/>
                        <a:t>45 min.</a:t>
                      </a:r>
                    </a:p>
                  </a:txBody>
                  <a:tcPr marL="180000" marR="180000" marT="90000" marB="90000" anchor="ctr"/>
                </a:tc>
                <a:tc>
                  <a:txBody>
                    <a:bodyPr/>
                    <a:lstStyle/>
                    <a:p>
                      <a:pPr algn="l"/>
                      <a:r>
                        <a:rPr lang="da-DK" sz="1600" b="1" i="0" noProof="0" dirty="0"/>
                        <a:t>Blok 2: Samarbejdet med Kommunen og apoteket</a:t>
                      </a:r>
                    </a:p>
                    <a:p>
                      <a:pPr algn="l"/>
                      <a:r>
                        <a:rPr lang="da-DK" sz="1600" b="0" i="0" noProof="0" dirty="0"/>
                        <a:t>Oplæg fra kommunen</a:t>
                      </a:r>
                    </a:p>
                    <a:p>
                      <a:pPr algn="l"/>
                      <a:r>
                        <a:rPr lang="da-DK" sz="1600" b="0" i="0" noProof="0" dirty="0"/>
                        <a:t>Fælles dialog med kommunen og apoteket</a:t>
                      </a:r>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30 min.</a:t>
                      </a:r>
                    </a:p>
                  </a:txBody>
                  <a:tcPr marL="180000" marR="180000" marT="90000" marB="90000" anchor="ctr"/>
                </a:tc>
                <a:tc>
                  <a:txBody>
                    <a:bodyPr/>
                    <a:lstStyle/>
                    <a:p>
                      <a:pPr algn="l"/>
                      <a:r>
                        <a:rPr lang="da-DK" sz="1600" b="1" noProof="0" dirty="0"/>
                        <a:t>Blok 3: opsamling og opfølgning </a:t>
                      </a:r>
                      <a:br>
                        <a:rPr lang="da-DK" sz="1600" noProof="0" dirty="0"/>
                      </a:br>
                      <a:r>
                        <a:rPr lang="da-DK" sz="1600" noProof="0" dirty="0"/>
                        <a:t>Video: Gode råd og forslag til dosisdispensering i praksis v. Peter Simonsen</a:t>
                      </a:r>
                    </a:p>
                    <a:p>
                      <a:pPr algn="l"/>
                      <a:r>
                        <a:rPr lang="da-DK" sz="1600" i="0" noProof="0" dirty="0"/>
                        <a:t>Samtale i egen praksis – hvordan følger vi op</a:t>
                      </a:r>
                    </a:p>
                  </a:txBody>
                  <a:tcPr marL="180000" marR="180000" marT="90000" marB="90000" anchor="ctr"/>
                </a:tc>
                <a:extLst>
                  <a:ext uri="{0D108BD9-81ED-4DB2-BD59-A6C34878D82A}">
                    <a16:rowId xmlns:a16="http://schemas.microsoft.com/office/drawing/2014/main" val="2190333926"/>
                  </a:ext>
                </a:extLst>
              </a:tr>
            </a:tbl>
          </a:graphicData>
        </a:graphic>
      </p:graphicFrame>
    </p:spTree>
    <p:extLst>
      <p:ext uri="{BB962C8B-B14F-4D97-AF65-F5344CB8AC3E}">
        <p14:creationId xmlns:p14="http://schemas.microsoft.com/office/powerpoint/2010/main" val="38820657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A806-C3D2-C908-A8DD-CEBAD17B9AF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AA67329-8D5C-1B2C-9C20-04B35D5CBA5F}"/>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983634A0-72D3-E7C9-18D1-17D47D59AAB8}"/>
              </a:ext>
            </a:extLst>
          </p:cNvPr>
          <p:cNvSpPr>
            <a:spLocks noGrp="1"/>
          </p:cNvSpPr>
          <p:nvPr>
            <p:ph type="title"/>
          </p:nvPr>
        </p:nvSpPr>
        <p:spPr>
          <a:xfrm>
            <a:off x="736877" y="735288"/>
            <a:ext cx="10740748" cy="584775"/>
          </a:xfrm>
        </p:spPr>
        <p:txBody>
          <a:bodyPr>
            <a:normAutofit fontScale="90000"/>
          </a:bodyPr>
          <a:lstStyle/>
          <a:p>
            <a:r>
              <a:rPr lang="da-DK" sz="3200" dirty="0"/>
              <a:t>Hvad oplever du som godt eller potentielle fordele ved dosisdispensering i dit virke og for patienten?</a:t>
            </a:r>
          </a:p>
        </p:txBody>
      </p:sp>
      <p:sp>
        <p:nvSpPr>
          <p:cNvPr id="4" name="Pladsholder til tekst 3">
            <a:extLst>
              <a:ext uri="{FF2B5EF4-FFF2-40B4-BE49-F238E27FC236}">
                <a16:creationId xmlns:a16="http://schemas.microsoft.com/office/drawing/2014/main" id="{B3F7D3CB-A9E4-74AE-D564-11A582390C12}"/>
              </a:ext>
            </a:extLst>
          </p:cNvPr>
          <p:cNvSpPr>
            <a:spLocks noGrp="1"/>
          </p:cNvSpPr>
          <p:nvPr>
            <p:ph type="body" sz="quarter" idx="39"/>
          </p:nvPr>
        </p:nvSpPr>
        <p:spPr>
          <a:xfrm>
            <a:off x="736877" y="1408409"/>
            <a:ext cx="10740748" cy="376681"/>
          </a:xfrm>
        </p:spPr>
        <p:txBody>
          <a:bodyPr/>
          <a:lstStyle/>
          <a:p>
            <a:r>
              <a:rPr lang="da-DK" dirty="0"/>
              <a:t>Fritekst (1 ud af 2)</a:t>
            </a:r>
          </a:p>
        </p:txBody>
      </p:sp>
    </p:spTree>
    <p:extLst>
      <p:ext uri="{BB962C8B-B14F-4D97-AF65-F5344CB8AC3E}">
        <p14:creationId xmlns:p14="http://schemas.microsoft.com/office/powerpoint/2010/main" val="27302301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C3815-1C35-E85D-8FB9-7CCF522A599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4C0B55D-24BD-62BD-3473-4CC60B730401}"/>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4B4A425A-4CFB-6E2E-A23D-A544DB46B0A9}"/>
              </a:ext>
            </a:extLst>
          </p:cNvPr>
          <p:cNvSpPr>
            <a:spLocks noGrp="1"/>
          </p:cNvSpPr>
          <p:nvPr>
            <p:ph type="title"/>
          </p:nvPr>
        </p:nvSpPr>
        <p:spPr>
          <a:xfrm>
            <a:off x="736877" y="735288"/>
            <a:ext cx="10740748" cy="584775"/>
          </a:xfrm>
        </p:spPr>
        <p:txBody>
          <a:bodyPr>
            <a:normAutofit fontScale="90000"/>
          </a:bodyPr>
          <a:lstStyle/>
          <a:p>
            <a:r>
              <a:rPr lang="da-DK" sz="3200" dirty="0"/>
              <a:t>Hvad oplever du som godt eller potentielle fordele ved dosisdispensering i dit virke og for patienten?</a:t>
            </a:r>
          </a:p>
        </p:txBody>
      </p:sp>
      <p:sp>
        <p:nvSpPr>
          <p:cNvPr id="4" name="Pladsholder til tekst 3">
            <a:extLst>
              <a:ext uri="{FF2B5EF4-FFF2-40B4-BE49-F238E27FC236}">
                <a16:creationId xmlns:a16="http://schemas.microsoft.com/office/drawing/2014/main" id="{3FB93F27-0EB3-D919-A00F-DBC18E657E7E}"/>
              </a:ext>
            </a:extLst>
          </p:cNvPr>
          <p:cNvSpPr>
            <a:spLocks noGrp="1"/>
          </p:cNvSpPr>
          <p:nvPr>
            <p:ph type="body" sz="quarter" idx="39"/>
          </p:nvPr>
        </p:nvSpPr>
        <p:spPr>
          <a:xfrm>
            <a:off x="736877" y="1408409"/>
            <a:ext cx="10740748" cy="376681"/>
          </a:xfrm>
        </p:spPr>
        <p:txBody>
          <a:bodyPr/>
          <a:lstStyle/>
          <a:p>
            <a:r>
              <a:rPr lang="da-DK" dirty="0"/>
              <a:t>Fritekst (2 ud af 2)</a:t>
            </a:r>
          </a:p>
        </p:txBody>
      </p:sp>
    </p:spTree>
    <p:extLst>
      <p:ext uri="{BB962C8B-B14F-4D97-AF65-F5344CB8AC3E}">
        <p14:creationId xmlns:p14="http://schemas.microsoft.com/office/powerpoint/2010/main" val="2153958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noProof="0" dirty="0"/>
              <a:t>Gruppedrøftelse (</a:t>
            </a:r>
            <a:r>
              <a:rPr lang="da-DK" sz="1200" dirty="0"/>
              <a:t>5</a:t>
            </a:r>
            <a:r>
              <a:rPr lang="da-DK" sz="1200" noProof="0" dirty="0"/>
              <a:t>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6"/>
            <a:ext cx="4385987" cy="2578635"/>
          </a:xfrm>
        </p:spPr>
        <p:txBody>
          <a:bodyPr>
            <a:normAutofit/>
          </a:bodyPr>
          <a:lstStyle/>
          <a:p>
            <a:pPr marL="285750" indent="-285750">
              <a:buFont typeface="Arial" panose="020B0604020202020204" pitchFamily="34" charset="0"/>
              <a:buChar char="•"/>
            </a:pPr>
            <a:r>
              <a:rPr lang="da-DK" sz="1600" noProof="0" dirty="0"/>
              <a:t>Hvad tænker du om klyngens resultater?</a:t>
            </a:r>
          </a:p>
          <a:p>
            <a:pPr marL="285750" indent="-285750">
              <a:buFont typeface="Arial" panose="020B0604020202020204" pitchFamily="34" charset="0"/>
              <a:buChar char="•"/>
            </a:pPr>
            <a:r>
              <a:rPr lang="da-DK" dirty="0"/>
              <a:t>Er der noget, der kommer bag på dig?</a:t>
            </a:r>
          </a:p>
          <a:p>
            <a:pPr marL="285750" indent="-285750">
              <a:buFont typeface="Arial" panose="020B0604020202020204" pitchFamily="34" charset="0"/>
              <a:buChar char="•"/>
            </a:pPr>
            <a:r>
              <a:rPr lang="da-DK" sz="1600" noProof="0" dirty="0"/>
              <a:t>Hvordan er min arbejdsgang sammenlignet med mine kollegaer?</a:t>
            </a:r>
          </a:p>
          <a:p>
            <a:pPr marL="285750" indent="-285750">
              <a:buFont typeface="Arial" panose="020B0604020202020204" pitchFamily="34" charset="0"/>
              <a:buChar char="•"/>
            </a:pPr>
            <a:r>
              <a:rPr lang="da-DK" sz="1600" noProof="0" dirty="0"/>
              <a:t>Hvilke begrænsninger og fordele har dosisdispensering for min praksis og mine patienter?</a:t>
            </a:r>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dirty="0"/>
              <a:t>Dialog angående spørgeskemaundersøgelsen resultater</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940917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B735-8EFC-A1F8-F5CC-CE7621651A1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8A829B56-00AD-D10D-6561-9F7D7BE68FD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0B6A98F3-3C31-26CB-B8CB-EBF3B02289C6}"/>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a:t>
            </a:r>
            <a:r>
              <a:rPr lang="en-GB" sz="1200" dirty="0"/>
              <a:t>5 </a:t>
            </a:r>
            <a:r>
              <a:rPr lang="en-GB" sz="1200" noProof="0" dirty="0"/>
              <a:t>min.)</a:t>
            </a:r>
            <a:endParaRPr lang="da-DK" sz="1200" noProof="0" dirty="0"/>
          </a:p>
        </p:txBody>
      </p:sp>
      <p:pic>
        <p:nvPicPr>
          <p:cNvPr id="2" name="Graphic 1" descr="Teacher with solid fill">
            <a:extLst>
              <a:ext uri="{FF2B5EF4-FFF2-40B4-BE49-F238E27FC236}">
                <a16:creationId xmlns:a16="http://schemas.microsoft.com/office/drawing/2014/main" id="{6D82BD1C-D216-C32E-9A12-8CF2A4EF985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661AFE4-D426-CAC8-1CD8-2EBAF429E135}"/>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sz="1600" noProof="0" dirty="0"/>
              <a:t>Hvad har i talt om?</a:t>
            </a:r>
          </a:p>
          <a:p>
            <a:pPr marL="285750" indent="-285750">
              <a:buFont typeface="Arial" panose="020B0604020202020204" pitchFamily="34" charset="0"/>
              <a:buChar char="•"/>
            </a:pPr>
            <a:r>
              <a:rPr lang="da-DK" dirty="0"/>
              <a:t>Del de vigtigste pointer med resten af klyngen</a:t>
            </a:r>
            <a:endParaRPr lang="da-DK" sz="1600" noProof="0" dirty="0"/>
          </a:p>
        </p:txBody>
      </p:sp>
      <p:sp>
        <p:nvSpPr>
          <p:cNvPr id="8" name="Title 2">
            <a:extLst>
              <a:ext uri="{FF2B5EF4-FFF2-40B4-BE49-F238E27FC236}">
                <a16:creationId xmlns:a16="http://schemas.microsoft.com/office/drawing/2014/main" id="{35663032-AA1F-730C-3278-201A76F09BBC}"/>
              </a:ext>
            </a:extLst>
          </p:cNvPr>
          <p:cNvSpPr>
            <a:spLocks noGrp="1"/>
          </p:cNvSpPr>
          <p:nvPr>
            <p:ph type="title"/>
          </p:nvPr>
        </p:nvSpPr>
        <p:spPr>
          <a:xfrm>
            <a:off x="714030" y="1027249"/>
            <a:ext cx="4398514" cy="1540460"/>
          </a:xfrm>
        </p:spPr>
        <p:txBody>
          <a:bodyPr/>
          <a:lstStyle/>
          <a:p>
            <a:r>
              <a:rPr lang="da-DK" sz="2400" noProof="0" dirty="0"/>
              <a:t>Dialog i plenum: Hvad har i særligt bemærket?</a:t>
            </a:r>
          </a:p>
        </p:txBody>
      </p:sp>
      <p:sp>
        <p:nvSpPr>
          <p:cNvPr id="13" name="Text Placeholder 9">
            <a:extLst>
              <a:ext uri="{FF2B5EF4-FFF2-40B4-BE49-F238E27FC236}">
                <a16:creationId xmlns:a16="http://schemas.microsoft.com/office/drawing/2014/main" id="{40440FD2-BA39-334E-9455-FC2946E3F46E}"/>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41057245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8000E1-C0F0-0E24-BD51-DA7BA4655F2F}"/>
              </a:ext>
            </a:extLst>
          </p:cNvPr>
          <p:cNvSpPr>
            <a:spLocks noGrp="1"/>
          </p:cNvSpPr>
          <p:nvPr>
            <p:ph type="title"/>
          </p:nvPr>
        </p:nvSpPr>
        <p:spPr/>
        <p:txBody>
          <a:bodyPr/>
          <a:lstStyle/>
          <a:p>
            <a:r>
              <a:rPr lang="da-DK" dirty="0"/>
              <a:t>PLO’s melding om dosisdispensering</a:t>
            </a:r>
          </a:p>
        </p:txBody>
      </p:sp>
      <p:sp>
        <p:nvSpPr>
          <p:cNvPr id="4" name="Pladsholder til tekst 3">
            <a:extLst>
              <a:ext uri="{FF2B5EF4-FFF2-40B4-BE49-F238E27FC236}">
                <a16:creationId xmlns:a16="http://schemas.microsoft.com/office/drawing/2014/main" id="{967797CF-7B69-67CB-0C9B-573A9896213D}"/>
              </a:ext>
            </a:extLst>
          </p:cNvPr>
          <p:cNvSpPr>
            <a:spLocks noGrp="1"/>
          </p:cNvSpPr>
          <p:nvPr>
            <p:ph type="body" sz="quarter" idx="39"/>
          </p:nvPr>
        </p:nvSpPr>
        <p:spPr/>
        <p:txBody>
          <a:bodyPr/>
          <a:lstStyle/>
          <a:p>
            <a:r>
              <a:rPr lang="da-DK" dirty="0"/>
              <a:t>v. Karin Zimmer, praktiserende læge og bestyrelsesmedlem i PLO</a:t>
            </a:r>
          </a:p>
        </p:txBody>
      </p:sp>
      <p:sp>
        <p:nvSpPr>
          <p:cNvPr id="5" name="Pladsholder til tekst 4">
            <a:extLst>
              <a:ext uri="{FF2B5EF4-FFF2-40B4-BE49-F238E27FC236}">
                <a16:creationId xmlns:a16="http://schemas.microsoft.com/office/drawing/2014/main" id="{F54C08E0-DF28-5C2B-65A9-2307E67F28D9}"/>
              </a:ext>
            </a:extLst>
          </p:cNvPr>
          <p:cNvSpPr>
            <a:spLocks noGrp="1"/>
          </p:cNvSpPr>
          <p:nvPr>
            <p:ph type="body" sz="quarter" idx="40"/>
          </p:nvPr>
        </p:nvSpPr>
        <p:spPr/>
        <p:txBody>
          <a:bodyPr/>
          <a:lstStyle/>
          <a:p>
            <a:endParaRPr lang="da-DK"/>
          </a:p>
        </p:txBody>
      </p:sp>
      <p:pic>
        <p:nvPicPr>
          <p:cNvPr id="8" name="Onlinemedier 5" title="Dosisdispensering (video 1)">
            <a:hlinkClick r:id="" action="ppaction://media"/>
            <a:extLst>
              <a:ext uri="{FF2B5EF4-FFF2-40B4-BE49-F238E27FC236}">
                <a16:creationId xmlns:a16="http://schemas.microsoft.com/office/drawing/2014/main" id="{7CCED0F2-7D12-8743-CA22-5B1763DDB764}"/>
              </a:ext>
            </a:extLst>
          </p:cNvPr>
          <p:cNvPicPr>
            <a:picLocks noRot="1" noChangeAspect="1"/>
          </p:cNvPicPr>
          <p:nvPr>
            <a:videoFile r:link="rId1"/>
          </p:nvPr>
        </p:nvPicPr>
        <p:blipFill>
          <a:blip r:embed="rId4"/>
          <a:stretch>
            <a:fillRect/>
          </a:stretch>
        </p:blipFill>
        <p:spPr>
          <a:xfrm>
            <a:off x="2373670" y="2199483"/>
            <a:ext cx="7444660" cy="4193628"/>
          </a:xfrm>
          <a:prstGeom prst="rect">
            <a:avLst/>
          </a:prstGeom>
        </p:spPr>
      </p:pic>
    </p:spTree>
    <p:extLst>
      <p:ext uri="{BB962C8B-B14F-4D97-AF65-F5344CB8AC3E}">
        <p14:creationId xmlns:p14="http://schemas.microsoft.com/office/powerpoint/2010/main" val="7630497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94BD64-4D38-4988-83A6-E4ACF52F67A2}"/>
              </a:ext>
            </a:extLst>
          </p:cNvPr>
          <p:cNvSpPr>
            <a:spLocks noGrp="1"/>
          </p:cNvSpPr>
          <p:nvPr>
            <p:ph type="title"/>
          </p:nvPr>
        </p:nvSpPr>
        <p:spPr/>
        <p:txBody>
          <a:bodyPr/>
          <a:lstStyle/>
          <a:p>
            <a:r>
              <a:rPr lang="da-DK" dirty="0"/>
              <a:t>Praktisk viden om dosisdispensering</a:t>
            </a:r>
          </a:p>
        </p:txBody>
      </p:sp>
      <p:sp>
        <p:nvSpPr>
          <p:cNvPr id="4" name="Pladsholder til tekst 3">
            <a:extLst>
              <a:ext uri="{FF2B5EF4-FFF2-40B4-BE49-F238E27FC236}">
                <a16:creationId xmlns:a16="http://schemas.microsoft.com/office/drawing/2014/main" id="{7801E17B-A3D4-C1CB-45CE-59E16C49B2F5}"/>
              </a:ext>
            </a:extLst>
          </p:cNvPr>
          <p:cNvSpPr>
            <a:spLocks noGrp="1"/>
          </p:cNvSpPr>
          <p:nvPr>
            <p:ph type="body" sz="quarter" idx="39"/>
          </p:nvPr>
        </p:nvSpPr>
        <p:spPr/>
        <p:txBody>
          <a:bodyPr/>
          <a:lstStyle/>
          <a:p>
            <a:r>
              <a:rPr lang="da-DK" dirty="0"/>
              <a:t>Apoteket kan varetage et oplæg for dette tema</a:t>
            </a:r>
          </a:p>
        </p:txBody>
      </p:sp>
      <p:sp>
        <p:nvSpPr>
          <p:cNvPr id="5" name="Pladsholder til tekst 4">
            <a:extLst>
              <a:ext uri="{FF2B5EF4-FFF2-40B4-BE49-F238E27FC236}">
                <a16:creationId xmlns:a16="http://schemas.microsoft.com/office/drawing/2014/main" id="{952F550F-A1BC-A960-6A15-49BDB31C4BE8}"/>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8308366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0C068-E720-A31A-0B87-65EBCC722F12}"/>
              </a:ext>
            </a:extLst>
          </p:cNvPr>
          <p:cNvSpPr>
            <a:spLocks noGrp="1"/>
          </p:cNvSpPr>
          <p:nvPr>
            <p:ph type="title"/>
          </p:nvPr>
        </p:nvSpPr>
        <p:spPr/>
        <p:txBody>
          <a:bodyPr/>
          <a:lstStyle/>
          <a:p>
            <a:r>
              <a:rPr lang="da-DK" dirty="0"/>
              <a:t>Praktisk viden om dosisdispensering </a:t>
            </a:r>
          </a:p>
        </p:txBody>
      </p:sp>
      <p:sp>
        <p:nvSpPr>
          <p:cNvPr id="3" name="Pladsholder til tekst 2">
            <a:extLst>
              <a:ext uri="{FF2B5EF4-FFF2-40B4-BE49-F238E27FC236}">
                <a16:creationId xmlns:a16="http://schemas.microsoft.com/office/drawing/2014/main" id="{DF48F167-B89B-EED1-CDDD-969E3C0B5B7C}"/>
              </a:ext>
            </a:extLst>
          </p:cNvPr>
          <p:cNvSpPr>
            <a:spLocks noGrp="1"/>
          </p:cNvSpPr>
          <p:nvPr>
            <p:ph type="body" sz="quarter" idx="39"/>
          </p:nvPr>
        </p:nvSpPr>
        <p:spPr/>
        <p:txBody>
          <a:bodyPr/>
          <a:lstStyle/>
          <a:p>
            <a:r>
              <a:rPr lang="da-DK" dirty="0"/>
              <a:t>Hvad er dosisdispenseret medicin?</a:t>
            </a:r>
          </a:p>
        </p:txBody>
      </p:sp>
      <p:sp>
        <p:nvSpPr>
          <p:cNvPr id="4" name="Pladsholder til tekst 3">
            <a:extLst>
              <a:ext uri="{FF2B5EF4-FFF2-40B4-BE49-F238E27FC236}">
                <a16:creationId xmlns:a16="http://schemas.microsoft.com/office/drawing/2014/main" id="{F81DD83B-C1E7-CBB7-92EF-E3B14C51077B}"/>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E49B51D3-FD16-C5D1-D3EE-DC36B2A0DEC4}"/>
              </a:ext>
            </a:extLst>
          </p:cNvPr>
          <p:cNvSpPr>
            <a:spLocks noGrp="1"/>
          </p:cNvSpPr>
          <p:nvPr>
            <p:ph type="body" sz="quarter" idx="30"/>
          </p:nvPr>
        </p:nvSpPr>
        <p:spPr>
          <a:xfrm>
            <a:off x="713581" y="4233012"/>
            <a:ext cx="2492579" cy="1754326"/>
          </a:xfrm>
        </p:spPr>
        <p:txBody>
          <a:bodyPr/>
          <a:lstStyle/>
          <a:p>
            <a:r>
              <a:rPr lang="da-DK" dirty="0"/>
              <a:t>Dosisdispenseret medicin er færdigpakket medicin i engangsdosisposer, der leveres af apotekerne</a:t>
            </a:r>
          </a:p>
        </p:txBody>
      </p:sp>
      <p:sp>
        <p:nvSpPr>
          <p:cNvPr id="6" name="Pladsholder til tekst 5">
            <a:extLst>
              <a:ext uri="{FF2B5EF4-FFF2-40B4-BE49-F238E27FC236}">
                <a16:creationId xmlns:a16="http://schemas.microsoft.com/office/drawing/2014/main" id="{30E3FE4F-A570-5C36-1811-4F5000B2D756}"/>
              </a:ext>
            </a:extLst>
          </p:cNvPr>
          <p:cNvSpPr>
            <a:spLocks noGrp="1"/>
          </p:cNvSpPr>
          <p:nvPr>
            <p:ph type="body" sz="quarter" idx="40"/>
          </p:nvPr>
        </p:nvSpPr>
        <p:spPr>
          <a:xfrm>
            <a:off x="8969686" y="4233012"/>
            <a:ext cx="2492579" cy="2031325"/>
          </a:xfrm>
        </p:spPr>
        <p:txBody>
          <a:bodyPr/>
          <a:lstStyle/>
          <a:p>
            <a:r>
              <a:rPr lang="da-DK" dirty="0"/>
              <a:t>På hver dosispose står borgernes navn, cpr.nr., hvilken medicin posen indeholder, samt hvornår den skal tages</a:t>
            </a:r>
          </a:p>
        </p:txBody>
      </p:sp>
      <p:sp>
        <p:nvSpPr>
          <p:cNvPr id="7" name="Pladsholder til tekst 6">
            <a:extLst>
              <a:ext uri="{FF2B5EF4-FFF2-40B4-BE49-F238E27FC236}">
                <a16:creationId xmlns:a16="http://schemas.microsoft.com/office/drawing/2014/main" id="{E3B19698-EFF4-8698-D551-5CAFCA394D79}"/>
              </a:ext>
            </a:extLst>
          </p:cNvPr>
          <p:cNvSpPr>
            <a:spLocks noGrp="1"/>
          </p:cNvSpPr>
          <p:nvPr>
            <p:ph type="body" sz="quarter" idx="41"/>
          </p:nvPr>
        </p:nvSpPr>
        <p:spPr>
          <a:xfrm>
            <a:off x="3483286" y="4233012"/>
            <a:ext cx="2492579" cy="923330"/>
          </a:xfrm>
        </p:spPr>
        <p:txBody>
          <a:bodyPr/>
          <a:lstStyle/>
          <a:p>
            <a:r>
              <a:rPr lang="da-DK" dirty="0"/>
              <a:t>Dosisposer, som er i en sammenhængende rulle, kaldes dosisrulle</a:t>
            </a:r>
          </a:p>
        </p:txBody>
      </p:sp>
      <p:sp>
        <p:nvSpPr>
          <p:cNvPr id="8" name="Pladsholder til tekst 7">
            <a:extLst>
              <a:ext uri="{FF2B5EF4-FFF2-40B4-BE49-F238E27FC236}">
                <a16:creationId xmlns:a16="http://schemas.microsoft.com/office/drawing/2014/main" id="{0735CB93-0B6D-1CE2-65F5-1A59D7AABA45}"/>
              </a:ext>
            </a:extLst>
          </p:cNvPr>
          <p:cNvSpPr>
            <a:spLocks noGrp="1"/>
          </p:cNvSpPr>
          <p:nvPr>
            <p:ph type="body" sz="quarter" idx="42"/>
          </p:nvPr>
        </p:nvSpPr>
        <p:spPr>
          <a:xfrm>
            <a:off x="6226486" y="4233012"/>
            <a:ext cx="2492579" cy="1754326"/>
          </a:xfrm>
        </p:spPr>
        <p:txBody>
          <a:bodyPr/>
          <a:lstStyle/>
          <a:p>
            <a:r>
              <a:rPr lang="da-DK" dirty="0"/>
              <a:t>En dosisrulle indeholder medicin til 14 dage. En akut ændring kan effektueres på 1-2 hverdage (akutrulle)</a:t>
            </a:r>
          </a:p>
        </p:txBody>
      </p:sp>
      <p:sp>
        <p:nvSpPr>
          <p:cNvPr id="9" name="Pladsholder til tekst 8">
            <a:extLst>
              <a:ext uri="{FF2B5EF4-FFF2-40B4-BE49-F238E27FC236}">
                <a16:creationId xmlns:a16="http://schemas.microsoft.com/office/drawing/2014/main" id="{A2C472A6-CF6F-D777-2687-3A82FB630C97}"/>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BC3E11EE-59CE-C862-665C-3AF859C45A19}"/>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67F91952-9F67-249F-9520-0F6B9E6F719D}"/>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DC570690-0BFA-82A9-830B-F40F00788CE0}"/>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27228400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48FC8BF-08BC-332E-DA4A-2EE72C6A8081}"/>
              </a:ext>
            </a:extLst>
          </p:cNvPr>
          <p:cNvSpPr>
            <a:spLocks noGrp="1"/>
          </p:cNvSpPr>
          <p:nvPr>
            <p:ph type="body" sz="quarter" idx="38"/>
          </p:nvPr>
        </p:nvSpPr>
        <p:spPr>
          <a:xfrm>
            <a:off x="539002" y="1923419"/>
            <a:ext cx="5379244" cy="3834883"/>
          </a:xfrm>
        </p:spPr>
        <p:txBody>
          <a:bodyPr vert="horz" lIns="91440" tIns="45720" rIns="91440" bIns="45720" rtlCol="0" anchor="t">
            <a:normAutofit/>
          </a:bodyPr>
          <a:lstStyle/>
          <a:p>
            <a:pPr marL="285750" marR="0" lvl="0" indent="-285750" algn="l" defTabSz="914400" rtl="0" eaLnBrk="1" fontAlgn="auto" latinLnBrk="0" hangingPunct="1">
              <a:lnSpc>
                <a:spcPct val="90000"/>
              </a:lnSpc>
              <a:spcBef>
                <a:spcPts val="1000"/>
              </a:spcBef>
              <a:spcAft>
                <a:spcPts val="0"/>
              </a:spcAft>
              <a:buClr>
                <a:srgbClr val="297A77"/>
              </a:buClr>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Pharma-Black"/>
                <a:ea typeface="+mn-ea"/>
                <a:cs typeface="+mn-cs"/>
              </a:rPr>
              <a:t>Det er oftest almen praksis, der vurderer om patient er egnet til at få </a:t>
            </a:r>
            <a:r>
              <a:rPr kumimoji="0" lang="da-DK" sz="2400" b="0" i="0" u="none" strike="noStrike" kern="1200" cap="none" spc="0" normalizeH="0" baseline="0" noProof="0">
                <a:ln>
                  <a:noFill/>
                </a:ln>
                <a:solidFill>
                  <a:prstClr val="black"/>
                </a:solidFill>
                <a:effectLst/>
                <a:uLnTx/>
                <a:uFillTx/>
                <a:latin typeface="Pharma-Black"/>
                <a:ea typeface="+mn-ea"/>
                <a:cs typeface="+mn-cs"/>
              </a:rPr>
              <a:t>dosisdispenseret medicin</a:t>
            </a:r>
            <a:r>
              <a:rPr lang="da-DK" sz="2400" kern="1200">
                <a:solidFill>
                  <a:prstClr val="black"/>
                </a:solidFill>
                <a:latin typeface="Pharma-Black"/>
                <a:cs typeface="+mn-cs"/>
              </a:rPr>
              <a:t>*</a:t>
            </a:r>
            <a:endParaRPr kumimoji="0" lang="da-DK" sz="2400" b="0" i="0" u="none" strike="noStrike" kern="1200" cap="none" spc="0" normalizeH="0" baseline="0" noProof="0" dirty="0">
              <a:ln>
                <a:noFill/>
              </a:ln>
              <a:solidFill>
                <a:prstClr val="black"/>
              </a:solidFill>
              <a:effectLst/>
              <a:uLnTx/>
              <a:uFillTx/>
              <a:latin typeface="Pharma-Black"/>
              <a:ea typeface="+mn-ea"/>
              <a:cs typeface="+mn-cs"/>
            </a:endParaRPr>
          </a:p>
          <a:p>
            <a:pPr marL="285750" marR="0" lvl="0" indent="-285750" algn="l" defTabSz="914400" rtl="0" eaLnBrk="1" fontAlgn="auto" latinLnBrk="0" hangingPunct="1">
              <a:lnSpc>
                <a:spcPct val="90000"/>
              </a:lnSpc>
              <a:spcBef>
                <a:spcPts val="1000"/>
              </a:spcBef>
              <a:spcAft>
                <a:spcPts val="0"/>
              </a:spcAft>
              <a:buClr>
                <a:srgbClr val="297A77"/>
              </a:buClr>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Pharma-Black"/>
                <a:ea typeface="+mn-ea"/>
                <a:cs typeface="+mn-cs"/>
              </a:rPr>
              <a:t>I ordinationsøjeblikket fremgår det i eget LPS, om medicinen kan dosisdispenseres. Informationen findes også på pro.medicin.dk.</a:t>
            </a:r>
            <a:endParaRPr kumimoji="0" lang="da-DK" sz="1600" b="0" i="0" u="none" strike="noStrike" kern="1200" cap="none" spc="0" normalizeH="0" baseline="0" noProof="0" dirty="0">
              <a:ln>
                <a:noFill/>
              </a:ln>
              <a:solidFill>
                <a:prstClr val="black"/>
              </a:solidFill>
              <a:effectLst/>
              <a:uLnTx/>
              <a:uFillTx/>
              <a:latin typeface="Pharma-Black"/>
              <a:ea typeface="+mn-ea"/>
              <a:cs typeface="+mn-cs"/>
            </a:endParaRPr>
          </a:p>
          <a:p>
            <a:endParaRPr lang="da-DK" dirty="0"/>
          </a:p>
        </p:txBody>
      </p:sp>
      <p:sp>
        <p:nvSpPr>
          <p:cNvPr id="3" name="Titel 2">
            <a:extLst>
              <a:ext uri="{FF2B5EF4-FFF2-40B4-BE49-F238E27FC236}">
                <a16:creationId xmlns:a16="http://schemas.microsoft.com/office/drawing/2014/main" id="{15D40F8E-9557-1B31-51D3-34C751A23BC4}"/>
              </a:ext>
            </a:extLst>
          </p:cNvPr>
          <p:cNvSpPr>
            <a:spLocks noGrp="1"/>
          </p:cNvSpPr>
          <p:nvPr>
            <p:ph type="title"/>
          </p:nvPr>
        </p:nvSpPr>
        <p:spPr/>
        <p:txBody>
          <a:bodyPr/>
          <a:lstStyle/>
          <a:p>
            <a:r>
              <a:rPr lang="da-DK" dirty="0"/>
              <a:t>Praktisk viden om dosisdispensering </a:t>
            </a:r>
          </a:p>
        </p:txBody>
      </p:sp>
      <p:sp>
        <p:nvSpPr>
          <p:cNvPr id="5" name="Pladsholder til tekst 4">
            <a:extLst>
              <a:ext uri="{FF2B5EF4-FFF2-40B4-BE49-F238E27FC236}">
                <a16:creationId xmlns:a16="http://schemas.microsoft.com/office/drawing/2014/main" id="{2E3AD59A-72AB-7D91-805B-A9DDE9360088}"/>
              </a:ext>
            </a:extLst>
          </p:cNvPr>
          <p:cNvSpPr>
            <a:spLocks noGrp="1"/>
          </p:cNvSpPr>
          <p:nvPr>
            <p:ph type="body" sz="quarter" idx="40"/>
          </p:nvPr>
        </p:nvSpPr>
        <p:spPr/>
        <p:txBody>
          <a:bodyPr/>
          <a:lstStyle/>
          <a:p>
            <a:endParaRPr lang="da-DK"/>
          </a:p>
        </p:txBody>
      </p:sp>
      <p:sp>
        <p:nvSpPr>
          <p:cNvPr id="6" name="Rektangel: afrundede hjørner 5">
            <a:extLst>
              <a:ext uri="{FF2B5EF4-FFF2-40B4-BE49-F238E27FC236}">
                <a16:creationId xmlns:a16="http://schemas.microsoft.com/office/drawing/2014/main" id="{7D84E3D8-BB02-4933-449B-8AF8F085802B}"/>
              </a:ext>
            </a:extLst>
          </p:cNvPr>
          <p:cNvSpPr/>
          <p:nvPr/>
        </p:nvSpPr>
        <p:spPr>
          <a:xfrm>
            <a:off x="6681511" y="1923419"/>
            <a:ext cx="4772819" cy="2083759"/>
          </a:xfrm>
          <a:prstGeom prst="roundRect">
            <a:avLst>
              <a:gd name="adj" fmla="val 8006"/>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ktangel: afrundede hjørner 6">
            <a:extLst>
              <a:ext uri="{FF2B5EF4-FFF2-40B4-BE49-F238E27FC236}">
                <a16:creationId xmlns:a16="http://schemas.microsoft.com/office/drawing/2014/main" id="{A43669E8-BC86-7D00-F725-D2B5ABC96F1E}"/>
              </a:ext>
            </a:extLst>
          </p:cNvPr>
          <p:cNvSpPr/>
          <p:nvPr/>
        </p:nvSpPr>
        <p:spPr>
          <a:xfrm>
            <a:off x="6681511" y="4270710"/>
            <a:ext cx="4772819" cy="2083759"/>
          </a:xfrm>
          <a:prstGeom prst="roundRect">
            <a:avLst>
              <a:gd name="adj" fmla="val 9161"/>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Pladsholder til tekst 3">
            <a:extLst>
              <a:ext uri="{FF2B5EF4-FFF2-40B4-BE49-F238E27FC236}">
                <a16:creationId xmlns:a16="http://schemas.microsoft.com/office/drawing/2014/main" id="{3B9AB4B8-F0A6-AB01-9ACB-D61BFC368211}"/>
              </a:ext>
            </a:extLst>
          </p:cNvPr>
          <p:cNvSpPr txBox="1">
            <a:spLocks/>
          </p:cNvSpPr>
          <p:nvPr/>
        </p:nvSpPr>
        <p:spPr>
          <a:xfrm>
            <a:off x="6834592" y="2006701"/>
            <a:ext cx="4818407" cy="661545"/>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2800" b="1" dirty="0">
                <a:solidFill>
                  <a:srgbClr val="FFFFFF"/>
                </a:solidFill>
              </a:rPr>
              <a:t>Kan dosisdispenseres</a:t>
            </a:r>
          </a:p>
        </p:txBody>
      </p:sp>
      <p:sp>
        <p:nvSpPr>
          <p:cNvPr id="10" name="Pladsholder til tekst 4">
            <a:extLst>
              <a:ext uri="{FF2B5EF4-FFF2-40B4-BE49-F238E27FC236}">
                <a16:creationId xmlns:a16="http://schemas.microsoft.com/office/drawing/2014/main" id="{6CAF11F2-2BFD-54F9-FACB-E663ED9FF086}"/>
              </a:ext>
            </a:extLst>
          </p:cNvPr>
          <p:cNvSpPr txBox="1">
            <a:spLocks/>
          </p:cNvSpPr>
          <p:nvPr/>
        </p:nvSpPr>
        <p:spPr>
          <a:xfrm>
            <a:off x="6833798" y="2597987"/>
            <a:ext cx="4819201" cy="1246697"/>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dirty="0">
                <a:solidFill>
                  <a:srgbClr val="FFFFFF"/>
                </a:solidFill>
              </a:rPr>
              <a:t>Kun tabletter og kapsler*</a:t>
            </a:r>
          </a:p>
          <a:p>
            <a:r>
              <a:rPr lang="da-DK" dirty="0">
                <a:solidFill>
                  <a:srgbClr val="FFFFFF"/>
                </a:solidFill>
              </a:rPr>
              <a:t>*Enkelte undtagelser f.eks. </a:t>
            </a:r>
            <a:r>
              <a:rPr lang="da-DK" dirty="0" err="1">
                <a:solidFill>
                  <a:srgbClr val="FFFFFF"/>
                </a:solidFill>
              </a:rPr>
              <a:t>Dabigatran</a:t>
            </a:r>
            <a:r>
              <a:rPr lang="da-DK" dirty="0">
                <a:solidFill>
                  <a:srgbClr val="FFFFFF"/>
                </a:solidFill>
              </a:rPr>
              <a:t> (</a:t>
            </a:r>
            <a:r>
              <a:rPr lang="da-DK" dirty="0" err="1">
                <a:solidFill>
                  <a:srgbClr val="FFFFFF"/>
                </a:solidFill>
              </a:rPr>
              <a:t>Pradaxa</a:t>
            </a:r>
            <a:r>
              <a:rPr lang="da-DK" dirty="0">
                <a:solidFill>
                  <a:srgbClr val="FFFFFF"/>
                </a:solidFill>
              </a:rPr>
              <a:t>)</a:t>
            </a:r>
          </a:p>
        </p:txBody>
      </p:sp>
      <p:sp>
        <p:nvSpPr>
          <p:cNvPr id="13" name="Pladsholder til tekst 3">
            <a:extLst>
              <a:ext uri="{FF2B5EF4-FFF2-40B4-BE49-F238E27FC236}">
                <a16:creationId xmlns:a16="http://schemas.microsoft.com/office/drawing/2014/main" id="{20FB5DAB-DE95-2882-0C8E-35B84287DE1A}"/>
              </a:ext>
            </a:extLst>
          </p:cNvPr>
          <p:cNvSpPr txBox="1">
            <a:spLocks/>
          </p:cNvSpPr>
          <p:nvPr/>
        </p:nvSpPr>
        <p:spPr>
          <a:xfrm>
            <a:off x="6834591" y="4407281"/>
            <a:ext cx="4818407" cy="661545"/>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2800" b="1" dirty="0">
                <a:solidFill>
                  <a:srgbClr val="FFFFFF"/>
                </a:solidFill>
              </a:rPr>
              <a:t>Dosisdispenseres IKKE</a:t>
            </a:r>
          </a:p>
        </p:txBody>
      </p:sp>
      <p:sp>
        <p:nvSpPr>
          <p:cNvPr id="14" name="Pladsholder til tekst 4">
            <a:extLst>
              <a:ext uri="{FF2B5EF4-FFF2-40B4-BE49-F238E27FC236}">
                <a16:creationId xmlns:a16="http://schemas.microsoft.com/office/drawing/2014/main" id="{578BDDD1-37DC-4CC7-955E-71DA7C3FC7C0}"/>
              </a:ext>
            </a:extLst>
          </p:cNvPr>
          <p:cNvSpPr txBox="1">
            <a:spLocks/>
          </p:cNvSpPr>
          <p:nvPr/>
        </p:nvSpPr>
        <p:spPr>
          <a:xfrm>
            <a:off x="6833797" y="5001586"/>
            <a:ext cx="4819201" cy="1246697"/>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dirty="0">
                <a:solidFill>
                  <a:srgbClr val="FFFFFF"/>
                </a:solidFill>
              </a:rPr>
              <a:t>Antibiotika og </a:t>
            </a:r>
            <a:r>
              <a:rPr lang="da-DK" dirty="0" err="1">
                <a:solidFill>
                  <a:srgbClr val="FFFFFF"/>
                </a:solidFill>
              </a:rPr>
              <a:t>cytostatica</a:t>
            </a:r>
            <a:endParaRPr lang="da-DK" dirty="0">
              <a:solidFill>
                <a:srgbClr val="FFFFFF"/>
              </a:solidFill>
            </a:endParaRPr>
          </a:p>
        </p:txBody>
      </p:sp>
    </p:spTree>
    <p:extLst>
      <p:ext uri="{BB962C8B-B14F-4D97-AF65-F5344CB8AC3E}">
        <p14:creationId xmlns:p14="http://schemas.microsoft.com/office/powerpoint/2010/main" val="15179693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66D06DD-5E27-83F6-F2DC-3F5F2A06AB19}"/>
              </a:ext>
            </a:extLst>
          </p:cNvPr>
          <p:cNvSpPr>
            <a:spLocks noGrp="1"/>
          </p:cNvSpPr>
          <p:nvPr>
            <p:ph type="body" sz="quarter" idx="38"/>
          </p:nvPr>
        </p:nvSpPr>
        <p:spPr/>
        <p:txBody>
          <a:bodyPr/>
          <a:lstStyle/>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I juni 2020 blev dosisdispenseringsmoduler lanceret til alle IT systemer – integreret med FMK.</a:t>
            </a:r>
          </a:p>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Der er oprettet vejledninger og læringsvideoer til hvert system.</a:t>
            </a:r>
          </a:p>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Hvis det er en mulighed, kan det være en god idé at udvælge en bestemt person til at håndtere de praktiske og administrative opgaver.</a:t>
            </a:r>
          </a:p>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Find link til video om dosisdispenseringsmodulet fra dit eget IT-systems på </a:t>
            </a:r>
            <a:r>
              <a:rPr kumimoji="0" lang="da-DK" sz="2400" b="1" i="0" u="sng" strike="noStrike" kern="1200" cap="none" spc="0" normalizeH="0" baseline="0" noProof="0" dirty="0">
                <a:ln>
                  <a:noFill/>
                </a:ln>
                <a:solidFill>
                  <a:prstClr val="black"/>
                </a:solidFill>
                <a:effectLst/>
                <a:uLnTx/>
                <a:uFillTx/>
                <a:latin typeface="Calibri" panose="020F0502020204030204"/>
                <a:ea typeface="+mn-ea"/>
                <a:cs typeface="+mn-cs"/>
              </a:rPr>
              <a:t>praksisarket.</a:t>
            </a:r>
          </a:p>
          <a:p>
            <a:endParaRPr lang="da-DK" dirty="0"/>
          </a:p>
        </p:txBody>
      </p:sp>
      <p:sp>
        <p:nvSpPr>
          <p:cNvPr id="3" name="Titel 2">
            <a:extLst>
              <a:ext uri="{FF2B5EF4-FFF2-40B4-BE49-F238E27FC236}">
                <a16:creationId xmlns:a16="http://schemas.microsoft.com/office/drawing/2014/main" id="{306687E6-AE9E-D018-BCEA-3674DC5C6ECD}"/>
              </a:ext>
            </a:extLst>
          </p:cNvPr>
          <p:cNvSpPr>
            <a:spLocks noGrp="1"/>
          </p:cNvSpPr>
          <p:nvPr>
            <p:ph type="title"/>
          </p:nvPr>
        </p:nvSpPr>
        <p:spPr/>
        <p:txBody>
          <a:bodyPr/>
          <a:lstStyle/>
          <a:p>
            <a:r>
              <a:rPr lang="da-DK" dirty="0"/>
              <a:t>Praktisk viden om dosisdispensering</a:t>
            </a:r>
          </a:p>
        </p:txBody>
      </p:sp>
      <p:sp>
        <p:nvSpPr>
          <p:cNvPr id="4" name="Pladsholder til tekst 3">
            <a:extLst>
              <a:ext uri="{FF2B5EF4-FFF2-40B4-BE49-F238E27FC236}">
                <a16:creationId xmlns:a16="http://schemas.microsoft.com/office/drawing/2014/main" id="{0AA5D940-CE2D-EA82-20D6-0E01BFCA7F1F}"/>
              </a:ext>
            </a:extLst>
          </p:cNvPr>
          <p:cNvSpPr>
            <a:spLocks noGrp="1"/>
          </p:cNvSpPr>
          <p:nvPr>
            <p:ph type="body" sz="quarter" idx="39"/>
          </p:nvPr>
        </p:nvSpPr>
        <p:spPr/>
        <p:txBody>
          <a:bodyPr/>
          <a:lstStyle/>
          <a:p>
            <a:r>
              <a:rPr lang="da-DK" dirty="0"/>
              <a:t>Praktisk håndtering af dosisdispensering i dit IT-system</a:t>
            </a:r>
          </a:p>
        </p:txBody>
      </p:sp>
      <p:sp>
        <p:nvSpPr>
          <p:cNvPr id="5" name="Pladsholder til tekst 4">
            <a:extLst>
              <a:ext uri="{FF2B5EF4-FFF2-40B4-BE49-F238E27FC236}">
                <a16:creationId xmlns:a16="http://schemas.microsoft.com/office/drawing/2014/main" id="{6710B2D4-6869-966C-AAF4-690D2E4DF388}"/>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41045128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D98C-7463-D874-81B5-8F8300913F47}"/>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B0F085D-B25C-530E-0EC1-6CCCEAD773FE}"/>
              </a:ext>
            </a:extLst>
          </p:cNvPr>
          <p:cNvSpPr>
            <a:spLocks noGrp="1"/>
          </p:cNvSpPr>
          <p:nvPr>
            <p:ph type="body" sz="quarter" idx="38"/>
          </p:nvPr>
        </p:nvSpPr>
        <p:spPr>
          <a:xfrm>
            <a:off x="539002" y="1923419"/>
            <a:ext cx="5379244" cy="4324864"/>
          </a:xfrm>
        </p:spPr>
        <p:txBody>
          <a:bodyPr>
            <a:normAutofit fontScale="92500"/>
          </a:bodyPr>
          <a:lstStyle/>
          <a:p>
            <a:pPr marR="0" lvl="0" algn="l" defTabSz="914400" rtl="0" eaLnBrk="1" fontAlgn="auto" latinLnBrk="0" hangingPunct="1">
              <a:lnSpc>
                <a:spcPct val="100000"/>
              </a:lnSpc>
              <a:spcBef>
                <a:spcPts val="0"/>
              </a:spcBef>
              <a:spcAft>
                <a:spcPts val="0"/>
              </a:spcAft>
              <a:buClr>
                <a:srgbClr val="297A77"/>
              </a:buClr>
              <a:buSzTx/>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Struktureret ordination </a:t>
            </a:r>
          </a:p>
          <a:p>
            <a:pPr marR="0" lvl="0" algn="l" defTabSz="914400" rtl="0" eaLnBrk="1" fontAlgn="auto" latinLnBrk="0" hangingPunct="1">
              <a:lnSpc>
                <a:spcPct val="100000"/>
              </a:lnSpc>
              <a:spcBef>
                <a:spcPts val="0"/>
              </a:spcBef>
              <a:spcAft>
                <a:spcPts val="0"/>
              </a:spcAft>
              <a:buClr>
                <a:srgbClr val="297A77"/>
              </a:buClr>
              <a:buSzTx/>
              <a:tabLst/>
              <a:defRPr/>
            </a:pPr>
            <a:endPar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297A77"/>
              </a:buClr>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I hvert lægesystem er der et modul, som skal bruges ved dosisdispensering af medicin</a:t>
            </a:r>
          </a:p>
          <a:p>
            <a:pPr marL="342900" marR="0" lvl="0" indent="-342900" algn="l" defTabSz="914400" rtl="0" eaLnBrk="1" fontAlgn="auto" latinLnBrk="0" hangingPunct="1">
              <a:lnSpc>
                <a:spcPct val="100000"/>
              </a:lnSpc>
              <a:spcBef>
                <a:spcPts val="0"/>
              </a:spcBef>
              <a:spcAft>
                <a:spcPts val="0"/>
              </a:spcAft>
              <a:buClr>
                <a:srgbClr val="297A77"/>
              </a:buClr>
              <a:buSzTx/>
              <a:buFont typeface="Arial" panose="020B0604020202020204" pitchFamily="34" charset="0"/>
              <a:buChar char="•"/>
              <a:tabLst/>
              <a:defRPr/>
            </a:pP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297A77"/>
              </a:buClr>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Ordinationer, som skal dosisdispenseres </a:t>
            </a:r>
            <a:r>
              <a:rPr kumimoji="0" lang="da-DK" sz="2400" b="0" i="0" u="sng" strike="noStrike" kern="1200" cap="none" spc="0" normalizeH="0" baseline="0" noProof="0" dirty="0">
                <a:ln>
                  <a:noFill/>
                </a:ln>
                <a:solidFill>
                  <a:prstClr val="black"/>
                </a:solidFill>
                <a:effectLst/>
                <a:uLnTx/>
                <a:uFillTx/>
                <a:latin typeface="Calibri" panose="020F0502020204030204"/>
                <a:ea typeface="+mn-ea"/>
                <a:cs typeface="+mn-cs"/>
              </a:rPr>
              <a:t>skal</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oprettes </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struktureret</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så de overføres korrekt til dosisdispenseringsmodullet</a:t>
            </a:r>
          </a:p>
          <a:p>
            <a:pPr marL="0" marR="0" lvl="0" indent="0" algn="l" defTabSz="914400" rtl="0" eaLnBrk="1" fontAlgn="auto" latinLnBrk="0" hangingPunct="1">
              <a:lnSpc>
                <a:spcPct val="100000"/>
              </a:lnSpc>
              <a:spcBef>
                <a:spcPts val="0"/>
              </a:spcBef>
              <a:spcAft>
                <a:spcPts val="0"/>
              </a:spcAft>
              <a:buClr>
                <a:srgbClr val="297A77"/>
              </a:buClr>
              <a:buSzTx/>
              <a:buFontTx/>
              <a:buNone/>
              <a:tabLst/>
              <a:defRPr/>
            </a:pP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297A77"/>
              </a:buClr>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Medicinen pakkes af apotekerne ud fra disse oplysninger</a:t>
            </a:r>
          </a:p>
          <a:p>
            <a:endParaRPr lang="da-DK" dirty="0"/>
          </a:p>
        </p:txBody>
      </p:sp>
      <p:sp>
        <p:nvSpPr>
          <p:cNvPr id="3" name="Titel 2">
            <a:extLst>
              <a:ext uri="{FF2B5EF4-FFF2-40B4-BE49-F238E27FC236}">
                <a16:creationId xmlns:a16="http://schemas.microsoft.com/office/drawing/2014/main" id="{B1B5AA91-D42C-093F-7C73-5598F90A14A2}"/>
              </a:ext>
            </a:extLst>
          </p:cNvPr>
          <p:cNvSpPr>
            <a:spLocks noGrp="1"/>
          </p:cNvSpPr>
          <p:nvPr>
            <p:ph type="title"/>
          </p:nvPr>
        </p:nvSpPr>
        <p:spPr/>
        <p:txBody>
          <a:bodyPr/>
          <a:lstStyle/>
          <a:p>
            <a:r>
              <a:rPr lang="da-DK" dirty="0"/>
              <a:t>Praktisk viden om dosisdispensering </a:t>
            </a:r>
          </a:p>
        </p:txBody>
      </p:sp>
      <p:sp>
        <p:nvSpPr>
          <p:cNvPr id="5" name="Pladsholder til tekst 4">
            <a:extLst>
              <a:ext uri="{FF2B5EF4-FFF2-40B4-BE49-F238E27FC236}">
                <a16:creationId xmlns:a16="http://schemas.microsoft.com/office/drawing/2014/main" id="{1C3BE8F4-9FF7-A2FB-D4C8-9033C70F072E}"/>
              </a:ext>
            </a:extLst>
          </p:cNvPr>
          <p:cNvSpPr>
            <a:spLocks noGrp="1"/>
          </p:cNvSpPr>
          <p:nvPr>
            <p:ph type="body" sz="quarter" idx="40"/>
          </p:nvPr>
        </p:nvSpPr>
        <p:spPr/>
        <p:txBody>
          <a:bodyPr/>
          <a:lstStyle/>
          <a:p>
            <a:endParaRPr lang="da-DK"/>
          </a:p>
        </p:txBody>
      </p:sp>
      <p:sp>
        <p:nvSpPr>
          <p:cNvPr id="6" name="Rektangel: afrundede hjørner 5">
            <a:extLst>
              <a:ext uri="{FF2B5EF4-FFF2-40B4-BE49-F238E27FC236}">
                <a16:creationId xmlns:a16="http://schemas.microsoft.com/office/drawing/2014/main" id="{197FF17A-EF6C-172F-F7DA-DF5803D177A5}"/>
              </a:ext>
            </a:extLst>
          </p:cNvPr>
          <p:cNvSpPr/>
          <p:nvPr/>
        </p:nvSpPr>
        <p:spPr>
          <a:xfrm>
            <a:off x="5930441" y="1923419"/>
            <a:ext cx="5379244" cy="4549570"/>
          </a:xfrm>
          <a:prstGeom prst="roundRect">
            <a:avLst>
              <a:gd name="adj" fmla="val 6595"/>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Pladsholder til tekst 3">
            <a:extLst>
              <a:ext uri="{FF2B5EF4-FFF2-40B4-BE49-F238E27FC236}">
                <a16:creationId xmlns:a16="http://schemas.microsoft.com/office/drawing/2014/main" id="{93C54499-7435-4300-1D8F-BA772830760D}"/>
              </a:ext>
            </a:extLst>
          </p:cNvPr>
          <p:cNvSpPr txBox="1">
            <a:spLocks/>
          </p:cNvSpPr>
          <p:nvPr/>
        </p:nvSpPr>
        <p:spPr>
          <a:xfrm>
            <a:off x="6096000" y="1923419"/>
            <a:ext cx="4818407" cy="661545"/>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2400" b="1" dirty="0">
                <a:solidFill>
                  <a:srgbClr val="FFFFFF"/>
                </a:solidFill>
              </a:rPr>
              <a:t>Struktureret ordination</a:t>
            </a:r>
          </a:p>
        </p:txBody>
      </p:sp>
      <p:sp>
        <p:nvSpPr>
          <p:cNvPr id="10" name="Pladsholder til tekst 4">
            <a:extLst>
              <a:ext uri="{FF2B5EF4-FFF2-40B4-BE49-F238E27FC236}">
                <a16:creationId xmlns:a16="http://schemas.microsoft.com/office/drawing/2014/main" id="{E4171BBC-9728-8849-9EEB-987A667F7961}"/>
              </a:ext>
            </a:extLst>
          </p:cNvPr>
          <p:cNvSpPr txBox="1">
            <a:spLocks/>
          </p:cNvSpPr>
          <p:nvPr/>
        </p:nvSpPr>
        <p:spPr>
          <a:xfrm>
            <a:off x="6103457" y="2490536"/>
            <a:ext cx="5033211" cy="3853999"/>
          </a:xfrm>
          <a:prstGeom prst="rect">
            <a:avLst/>
          </a:prstGeom>
        </p:spPr>
        <p:txBody>
          <a:bodyPr vert="horz" lIns="91440" tIns="45720" rIns="91440" bIns="45720" rtlCol="0">
            <a:normAutofit fontScale="925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285750" indent="-285750">
              <a:buFont typeface="Arial" panose="020B0604020202020204" pitchFamily="34" charset="0"/>
              <a:buChar char="•"/>
            </a:pPr>
            <a:r>
              <a:rPr lang="da-DK" dirty="0">
                <a:solidFill>
                  <a:srgbClr val="FFFFFF"/>
                </a:solidFill>
              </a:rPr>
              <a:t>Valg af præparat</a:t>
            </a:r>
          </a:p>
          <a:p>
            <a:pPr marL="285750" indent="-285750">
              <a:buFont typeface="Arial" panose="020B0604020202020204" pitchFamily="34" charset="0"/>
              <a:buChar char="•"/>
            </a:pPr>
            <a:r>
              <a:rPr lang="da-DK" dirty="0">
                <a:solidFill>
                  <a:srgbClr val="FFFFFF"/>
                </a:solidFill>
              </a:rPr>
              <a:t>Form og styrke på præparat</a:t>
            </a:r>
          </a:p>
          <a:p>
            <a:pPr marL="285750" indent="-285750">
              <a:buFont typeface="Arial" panose="020B0604020202020204" pitchFamily="34" charset="0"/>
              <a:buChar char="•"/>
            </a:pPr>
            <a:r>
              <a:rPr lang="da-DK" dirty="0">
                <a:solidFill>
                  <a:srgbClr val="FFFFFF"/>
                </a:solidFill>
              </a:rPr>
              <a:t>Dosering (morgen; middag; aften; nat)*</a:t>
            </a:r>
          </a:p>
          <a:p>
            <a:pPr marL="285750" indent="-285750">
              <a:buFont typeface="Arial" panose="020B0604020202020204" pitchFamily="34" charset="0"/>
              <a:buChar char="•"/>
            </a:pPr>
            <a:r>
              <a:rPr lang="da-DK" dirty="0">
                <a:solidFill>
                  <a:srgbClr val="FFFFFF"/>
                </a:solidFill>
              </a:rPr>
              <a:t>Indikation</a:t>
            </a:r>
          </a:p>
          <a:p>
            <a:r>
              <a:rPr lang="da-DK" sz="1400" dirty="0">
                <a:solidFill>
                  <a:srgbClr val="FFFFFF"/>
                </a:solidFill>
              </a:rPr>
              <a:t>*Alternativt angives i klokkeslæt</a:t>
            </a:r>
          </a:p>
          <a:p>
            <a:r>
              <a:rPr lang="da-DK" b="1" dirty="0">
                <a:solidFill>
                  <a:srgbClr val="FFFFFF"/>
                </a:solidFill>
              </a:rPr>
              <a:t>Eksempel </a:t>
            </a:r>
          </a:p>
          <a:p>
            <a:pPr marL="285750" indent="-285750">
              <a:buFont typeface="Arial" panose="020B0604020202020204" pitchFamily="34" charset="0"/>
              <a:buChar char="•"/>
            </a:pPr>
            <a:r>
              <a:rPr lang="da-DK" dirty="0">
                <a:solidFill>
                  <a:srgbClr val="FFFFFF"/>
                </a:solidFill>
              </a:rPr>
              <a:t>Panodil</a:t>
            </a:r>
          </a:p>
          <a:p>
            <a:pPr marL="285750" indent="-285750">
              <a:buFont typeface="Arial" panose="020B0604020202020204" pitchFamily="34" charset="0"/>
              <a:buChar char="•"/>
            </a:pPr>
            <a:r>
              <a:rPr lang="da-DK" dirty="0">
                <a:solidFill>
                  <a:srgbClr val="FFFFFF"/>
                </a:solidFill>
              </a:rPr>
              <a:t>Filmovertrukket tablet 500 mg</a:t>
            </a:r>
          </a:p>
          <a:p>
            <a:pPr marL="285750" indent="-285750">
              <a:buFont typeface="Arial" panose="020B0604020202020204" pitchFamily="34" charset="0"/>
              <a:buChar char="•"/>
            </a:pPr>
            <a:r>
              <a:rPr lang="da-DK" dirty="0">
                <a:solidFill>
                  <a:srgbClr val="FFFFFF"/>
                </a:solidFill>
              </a:rPr>
              <a:t>1 tablet 3 g. dagligt – 1;1;1;0*</a:t>
            </a:r>
          </a:p>
          <a:p>
            <a:pPr marL="285750" indent="-285750">
              <a:buFont typeface="Arial" panose="020B0604020202020204" pitchFamily="34" charset="0"/>
              <a:buChar char="•"/>
            </a:pPr>
            <a:r>
              <a:rPr lang="da-DK" dirty="0">
                <a:solidFill>
                  <a:srgbClr val="FFFFFF"/>
                </a:solidFill>
              </a:rPr>
              <a:t>Febernedsættende</a:t>
            </a:r>
          </a:p>
          <a:p>
            <a:r>
              <a:rPr lang="da-DK" sz="1400" dirty="0">
                <a:solidFill>
                  <a:srgbClr val="FFFFFF"/>
                </a:solidFill>
              </a:rPr>
              <a:t>* Klokken 14:00</a:t>
            </a:r>
          </a:p>
        </p:txBody>
      </p:sp>
    </p:spTree>
    <p:extLst>
      <p:ext uri="{BB962C8B-B14F-4D97-AF65-F5344CB8AC3E}">
        <p14:creationId xmlns:p14="http://schemas.microsoft.com/office/powerpoint/2010/main" val="32542614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7773-ECC5-BC7A-BE8A-3D7CCAB7CF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885DF4-F46A-09A4-7A7F-A53198E08C2B}"/>
              </a:ext>
            </a:extLst>
          </p:cNvPr>
          <p:cNvSpPr>
            <a:spLocks noGrp="1"/>
          </p:cNvSpPr>
          <p:nvPr>
            <p:ph type="body" sz="quarter" idx="30"/>
          </p:nvPr>
        </p:nvSpPr>
        <p:spPr>
          <a:xfrm>
            <a:off x="713581" y="4202532"/>
            <a:ext cx="2880000" cy="1200329"/>
          </a:xfrm>
        </p:spPr>
        <p:txBody>
          <a:bodyPr/>
          <a:lstStyle/>
          <a:p>
            <a:r>
              <a:rPr lang="da-DK" noProof="0" dirty="0"/>
              <a:t>Få indsigt i klyngens brug af dosisdispenseret medicin og holdning herom</a:t>
            </a:r>
          </a:p>
        </p:txBody>
      </p:sp>
      <p:sp>
        <p:nvSpPr>
          <p:cNvPr id="3" name="Text Placeholder 2">
            <a:extLst>
              <a:ext uri="{FF2B5EF4-FFF2-40B4-BE49-F238E27FC236}">
                <a16:creationId xmlns:a16="http://schemas.microsoft.com/office/drawing/2014/main" id="{33DE6A7A-17CD-2559-DEDA-542485C6CF3E}"/>
              </a:ext>
            </a:extLst>
          </p:cNvPr>
          <p:cNvSpPr>
            <a:spLocks noGrp="1"/>
          </p:cNvSpPr>
          <p:nvPr>
            <p:ph type="body" sz="quarter" idx="31"/>
          </p:nvPr>
        </p:nvSpPr>
        <p:spPr>
          <a:xfrm>
            <a:off x="4654403" y="4202532"/>
            <a:ext cx="2880000" cy="1754326"/>
          </a:xfrm>
        </p:spPr>
        <p:txBody>
          <a:bodyPr/>
          <a:lstStyle/>
          <a:p>
            <a:r>
              <a:rPr lang="da-DK" noProof="0" dirty="0"/>
              <a:t>Diskussion angående fordele og ulemper og initiere dialog med kommunen om eventuelle samarbejdsflader blandt relevante patientgrupper</a:t>
            </a:r>
          </a:p>
        </p:txBody>
      </p:sp>
      <p:sp>
        <p:nvSpPr>
          <p:cNvPr id="4" name="Text Placeholder 3">
            <a:extLst>
              <a:ext uri="{FF2B5EF4-FFF2-40B4-BE49-F238E27FC236}">
                <a16:creationId xmlns:a16="http://schemas.microsoft.com/office/drawing/2014/main" id="{B3426582-FC9E-80CF-1D25-288FCDBBE20B}"/>
              </a:ext>
            </a:extLst>
          </p:cNvPr>
          <p:cNvSpPr>
            <a:spLocks noGrp="1"/>
          </p:cNvSpPr>
          <p:nvPr>
            <p:ph type="body" sz="quarter" idx="32"/>
          </p:nvPr>
        </p:nvSpPr>
        <p:spPr>
          <a:xfrm>
            <a:off x="8580957" y="4202532"/>
            <a:ext cx="2880000" cy="1754326"/>
          </a:xfrm>
        </p:spPr>
        <p:txBody>
          <a:bodyPr/>
          <a:lstStyle/>
          <a:p>
            <a:r>
              <a:rPr lang="da-DK" noProof="0" dirty="0"/>
              <a:t>Refleksion over om der er et uforløst potentiale hos den enkelte praksis/klynge, samt om  der skal foretages konkrete ændringer</a:t>
            </a:r>
          </a:p>
        </p:txBody>
      </p:sp>
      <p:sp>
        <p:nvSpPr>
          <p:cNvPr id="5" name="Title 4">
            <a:extLst>
              <a:ext uri="{FF2B5EF4-FFF2-40B4-BE49-F238E27FC236}">
                <a16:creationId xmlns:a16="http://schemas.microsoft.com/office/drawing/2014/main" id="{26FB8060-6547-462C-3037-3C71F62FCE50}"/>
              </a:ext>
            </a:extLst>
          </p:cNvPr>
          <p:cNvSpPr>
            <a:spLocks noGrp="1"/>
          </p:cNvSpPr>
          <p:nvPr>
            <p:ph type="title"/>
          </p:nvPr>
        </p:nvSpPr>
        <p:spPr>
          <a:xfrm>
            <a:off x="720208" y="1235566"/>
            <a:ext cx="10740748" cy="584775"/>
          </a:xfrm>
        </p:spPr>
        <p:txBody>
          <a:bodyPr/>
          <a:lstStyle/>
          <a:p>
            <a:r>
              <a:rPr lang="da-DK" noProof="0" dirty="0"/>
              <a:t>Formål</a:t>
            </a:r>
          </a:p>
        </p:txBody>
      </p:sp>
      <p:sp>
        <p:nvSpPr>
          <p:cNvPr id="7" name="Text Placeholder 6">
            <a:extLst>
              <a:ext uri="{FF2B5EF4-FFF2-40B4-BE49-F238E27FC236}">
                <a16:creationId xmlns:a16="http://schemas.microsoft.com/office/drawing/2014/main" id="{0E992376-F8E6-71E6-21F6-3E09E7C6304F}"/>
              </a:ext>
            </a:extLst>
          </p:cNvPr>
          <p:cNvSpPr>
            <a:spLocks noGrp="1"/>
          </p:cNvSpPr>
          <p:nvPr>
            <p:ph type="body" sz="quarter" idx="4294967295"/>
          </p:nvPr>
        </p:nvSpPr>
        <p:spPr>
          <a:xfrm>
            <a:off x="714375" y="735288"/>
            <a:ext cx="10740748" cy="351674"/>
          </a:xfrm>
        </p:spPr>
        <p:txBody>
          <a:bodyPr>
            <a:normAutofit fontScale="55000" lnSpcReduction="20000"/>
          </a:bodyPr>
          <a:lstStyle/>
          <a:p>
            <a:r>
              <a:rPr lang="da-DK" noProof="0" dirty="0"/>
              <a:t>Dosisdispensering</a:t>
            </a:r>
          </a:p>
        </p:txBody>
      </p:sp>
      <p:sp>
        <p:nvSpPr>
          <p:cNvPr id="8" name="Text Placeholder 7">
            <a:extLst>
              <a:ext uri="{FF2B5EF4-FFF2-40B4-BE49-F238E27FC236}">
                <a16:creationId xmlns:a16="http://schemas.microsoft.com/office/drawing/2014/main" id="{64F31A31-8C70-00BD-7FE0-C02E83070C0F}"/>
              </a:ext>
            </a:extLst>
          </p:cNvPr>
          <p:cNvSpPr>
            <a:spLocks noGrp="1"/>
          </p:cNvSpPr>
          <p:nvPr>
            <p:ph type="body" sz="quarter" idx="42"/>
          </p:nvPr>
        </p:nvSpPr>
        <p:spPr/>
        <p:txBody>
          <a:bodyPr/>
          <a:lstStyle/>
          <a:p>
            <a:r>
              <a:rPr lang="da-DK" dirty="0"/>
              <a:t>1</a:t>
            </a:r>
            <a:endParaRPr lang="da-DK" noProof="0" dirty="0"/>
          </a:p>
        </p:txBody>
      </p:sp>
      <p:sp>
        <p:nvSpPr>
          <p:cNvPr id="9" name="Text Placeholder 8">
            <a:extLst>
              <a:ext uri="{FF2B5EF4-FFF2-40B4-BE49-F238E27FC236}">
                <a16:creationId xmlns:a16="http://schemas.microsoft.com/office/drawing/2014/main" id="{AFBA8485-95A0-413D-1D38-C10A9619489F}"/>
              </a:ext>
            </a:extLst>
          </p:cNvPr>
          <p:cNvSpPr>
            <a:spLocks noGrp="1"/>
          </p:cNvSpPr>
          <p:nvPr>
            <p:ph type="body" sz="quarter" idx="43"/>
          </p:nvPr>
        </p:nvSpPr>
        <p:spPr/>
        <p:txBody>
          <a:bodyPr/>
          <a:lstStyle/>
          <a:p>
            <a:r>
              <a:rPr lang="da-DK" dirty="0"/>
              <a:t>2</a:t>
            </a:r>
            <a:endParaRPr lang="da-DK" noProof="0" dirty="0"/>
          </a:p>
        </p:txBody>
      </p:sp>
      <p:sp>
        <p:nvSpPr>
          <p:cNvPr id="10" name="Text Placeholder 9">
            <a:extLst>
              <a:ext uri="{FF2B5EF4-FFF2-40B4-BE49-F238E27FC236}">
                <a16:creationId xmlns:a16="http://schemas.microsoft.com/office/drawing/2014/main" id="{22D4FBBC-19A3-9FEE-D2F1-8497F37C804A}"/>
              </a:ext>
            </a:extLst>
          </p:cNvPr>
          <p:cNvSpPr>
            <a:spLocks noGrp="1"/>
          </p:cNvSpPr>
          <p:nvPr>
            <p:ph type="body" sz="quarter" idx="44"/>
          </p:nvPr>
        </p:nvSpPr>
        <p:spPr/>
        <p:txBody>
          <a:bodyPr/>
          <a:lstStyle/>
          <a:p>
            <a:r>
              <a:rPr lang="da-DK" dirty="0"/>
              <a:t>3</a:t>
            </a:r>
            <a:endParaRPr lang="da-DK" noProof="0" dirty="0"/>
          </a:p>
        </p:txBody>
      </p:sp>
    </p:spTree>
    <p:extLst>
      <p:ext uri="{BB962C8B-B14F-4D97-AF65-F5344CB8AC3E}">
        <p14:creationId xmlns:p14="http://schemas.microsoft.com/office/powerpoint/2010/main" val="29254182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1654B81-CB5C-2B3B-7365-CFFFE76862EF}"/>
              </a:ext>
            </a:extLst>
          </p:cNvPr>
          <p:cNvSpPr>
            <a:spLocks noGrp="1"/>
          </p:cNvSpPr>
          <p:nvPr>
            <p:ph type="title"/>
          </p:nvPr>
        </p:nvSpPr>
        <p:spPr/>
        <p:txBody>
          <a:bodyPr/>
          <a:lstStyle/>
          <a:p>
            <a:r>
              <a:rPr lang="da-DK" dirty="0"/>
              <a:t>Introduktionsvideo (4 min)</a:t>
            </a:r>
          </a:p>
        </p:txBody>
      </p:sp>
      <p:sp>
        <p:nvSpPr>
          <p:cNvPr id="5" name="Pladsholder til tekst 4">
            <a:extLst>
              <a:ext uri="{FF2B5EF4-FFF2-40B4-BE49-F238E27FC236}">
                <a16:creationId xmlns:a16="http://schemas.microsoft.com/office/drawing/2014/main" id="{C9ADDC87-FAE5-86AD-F2AD-990EB83021A6}"/>
              </a:ext>
            </a:extLst>
          </p:cNvPr>
          <p:cNvSpPr>
            <a:spLocks noGrp="1"/>
          </p:cNvSpPr>
          <p:nvPr>
            <p:ph type="body" sz="quarter" idx="40"/>
          </p:nvPr>
        </p:nvSpPr>
        <p:spPr/>
        <p:txBody>
          <a:bodyPr/>
          <a:lstStyle/>
          <a:p>
            <a:endParaRPr lang="da-DK"/>
          </a:p>
        </p:txBody>
      </p:sp>
      <p:pic>
        <p:nvPicPr>
          <p:cNvPr id="4" name="Onlinemedier 3" title="Dosisdispensering (video 2)">
            <a:hlinkClick r:id="" action="ppaction://media"/>
            <a:extLst>
              <a:ext uri="{FF2B5EF4-FFF2-40B4-BE49-F238E27FC236}">
                <a16:creationId xmlns:a16="http://schemas.microsoft.com/office/drawing/2014/main" id="{4D8A264F-D019-C8CC-3DA6-24FFA0CC9CE5}"/>
              </a:ext>
            </a:extLst>
          </p:cNvPr>
          <p:cNvPicPr>
            <a:picLocks noRot="1" noChangeAspect="1"/>
          </p:cNvPicPr>
          <p:nvPr>
            <a:videoFile r:link="rId1"/>
          </p:nvPr>
        </p:nvPicPr>
        <p:blipFill>
          <a:blip r:embed="rId4"/>
          <a:stretch>
            <a:fillRect/>
          </a:stretch>
        </p:blipFill>
        <p:spPr>
          <a:xfrm>
            <a:off x="1918165" y="1734456"/>
            <a:ext cx="8355669" cy="4706806"/>
          </a:xfrm>
          <a:prstGeom prst="rect">
            <a:avLst/>
          </a:prstGeom>
        </p:spPr>
      </p:pic>
    </p:spTree>
    <p:extLst>
      <p:ext uri="{BB962C8B-B14F-4D97-AF65-F5344CB8AC3E}">
        <p14:creationId xmlns:p14="http://schemas.microsoft.com/office/powerpoint/2010/main" val="47873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D732F-DA61-259D-1796-B7E78DA6B296}"/>
              </a:ext>
            </a:extLst>
          </p:cNvPr>
          <p:cNvSpPr>
            <a:spLocks noGrp="1"/>
          </p:cNvSpPr>
          <p:nvPr>
            <p:ph type="title"/>
          </p:nvPr>
        </p:nvSpPr>
        <p:spPr/>
        <p:txBody>
          <a:bodyPr/>
          <a:lstStyle/>
          <a:p>
            <a:r>
              <a:rPr lang="da-DK" dirty="0"/>
              <a:t>Praktisk viden om dosisdispensering</a:t>
            </a:r>
          </a:p>
        </p:txBody>
      </p:sp>
      <p:sp>
        <p:nvSpPr>
          <p:cNvPr id="3" name="Pladsholder til tekst 2">
            <a:extLst>
              <a:ext uri="{FF2B5EF4-FFF2-40B4-BE49-F238E27FC236}">
                <a16:creationId xmlns:a16="http://schemas.microsoft.com/office/drawing/2014/main" id="{F221519D-9EBE-38EF-A14A-2B2D5337327F}"/>
              </a:ext>
            </a:extLst>
          </p:cNvPr>
          <p:cNvSpPr>
            <a:spLocks noGrp="1"/>
          </p:cNvSpPr>
          <p:nvPr>
            <p:ph type="body" sz="quarter" idx="39"/>
          </p:nvPr>
        </p:nvSpPr>
        <p:spPr/>
        <p:txBody>
          <a:bodyPr/>
          <a:lstStyle/>
          <a:p>
            <a:r>
              <a:rPr lang="da-DK" dirty="0"/>
              <a:t>Pris for patienten</a:t>
            </a:r>
          </a:p>
        </p:txBody>
      </p:sp>
      <p:sp>
        <p:nvSpPr>
          <p:cNvPr id="4" name="Pladsholder til tekst 3">
            <a:extLst>
              <a:ext uri="{FF2B5EF4-FFF2-40B4-BE49-F238E27FC236}">
                <a16:creationId xmlns:a16="http://schemas.microsoft.com/office/drawing/2014/main" id="{34787B7A-80F0-B6CB-CCF4-C2764B068F48}"/>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5D0EC9DD-10C8-B74C-D1D3-1578FCEF42D4}"/>
              </a:ext>
            </a:extLst>
          </p:cNvPr>
          <p:cNvSpPr>
            <a:spLocks noGrp="1"/>
          </p:cNvSpPr>
          <p:nvPr>
            <p:ph type="body" sz="quarter" idx="30"/>
          </p:nvPr>
        </p:nvSpPr>
        <p:spPr>
          <a:xfrm>
            <a:off x="713581" y="4233012"/>
            <a:ext cx="2492579" cy="1477328"/>
          </a:xfrm>
        </p:spPr>
        <p:txBody>
          <a:bodyPr/>
          <a:lstStyle/>
          <a:p>
            <a:r>
              <a:rPr lang="da-DK" dirty="0"/>
              <a:t>Det koster 114,40 kroner for en dosisrulle, der indeholder medicin til 14 dage</a:t>
            </a:r>
          </a:p>
        </p:txBody>
      </p:sp>
      <p:sp>
        <p:nvSpPr>
          <p:cNvPr id="6" name="Pladsholder til tekst 5">
            <a:extLst>
              <a:ext uri="{FF2B5EF4-FFF2-40B4-BE49-F238E27FC236}">
                <a16:creationId xmlns:a16="http://schemas.microsoft.com/office/drawing/2014/main" id="{65A29033-4723-3700-D77F-D37F0259BDD6}"/>
              </a:ext>
            </a:extLst>
          </p:cNvPr>
          <p:cNvSpPr>
            <a:spLocks noGrp="1"/>
          </p:cNvSpPr>
          <p:nvPr>
            <p:ph type="body" sz="quarter" idx="40"/>
          </p:nvPr>
        </p:nvSpPr>
        <p:spPr>
          <a:xfrm>
            <a:off x="8969686" y="4233012"/>
            <a:ext cx="2492579" cy="1754326"/>
          </a:xfrm>
        </p:spPr>
        <p:txBody>
          <a:bodyPr/>
          <a:lstStyle/>
          <a:p>
            <a:r>
              <a:rPr lang="da-DK" dirty="0"/>
              <a:t>Medicintilskudsreglerne: maks. egenbetaling på 4735 kr. årligt i </a:t>
            </a:r>
            <a:r>
              <a:rPr lang="da-DK"/>
              <a:t>2025</a:t>
            </a:r>
            <a:r>
              <a:rPr lang="da-DK" dirty="0"/>
              <a:t> for medicin inklusiv dosispakkegebyr</a:t>
            </a:r>
          </a:p>
        </p:txBody>
      </p:sp>
      <p:sp>
        <p:nvSpPr>
          <p:cNvPr id="7" name="Pladsholder til tekst 6">
            <a:extLst>
              <a:ext uri="{FF2B5EF4-FFF2-40B4-BE49-F238E27FC236}">
                <a16:creationId xmlns:a16="http://schemas.microsoft.com/office/drawing/2014/main" id="{9DC73527-CFE0-6342-8759-0B47668F856B}"/>
              </a:ext>
            </a:extLst>
          </p:cNvPr>
          <p:cNvSpPr>
            <a:spLocks noGrp="1"/>
          </p:cNvSpPr>
          <p:nvPr>
            <p:ph type="body" sz="quarter" idx="41"/>
          </p:nvPr>
        </p:nvSpPr>
        <p:spPr>
          <a:xfrm>
            <a:off x="3483286" y="4233012"/>
            <a:ext cx="2492579" cy="2031325"/>
          </a:xfrm>
        </p:spPr>
        <p:txBody>
          <a:bodyPr/>
          <a:lstStyle/>
          <a:p>
            <a:r>
              <a:rPr lang="da-DK" dirty="0"/>
              <a:t>Prisen er dog tilskudsberettiget og tæller derfor med i CTR saldoen og følger den almindelige tilskudssystem til lægemidler</a:t>
            </a:r>
          </a:p>
        </p:txBody>
      </p:sp>
      <p:sp>
        <p:nvSpPr>
          <p:cNvPr id="8" name="Pladsholder til tekst 7">
            <a:extLst>
              <a:ext uri="{FF2B5EF4-FFF2-40B4-BE49-F238E27FC236}">
                <a16:creationId xmlns:a16="http://schemas.microsoft.com/office/drawing/2014/main" id="{1048D38A-AECD-6D1B-47B5-EDDB4F0CE481}"/>
              </a:ext>
            </a:extLst>
          </p:cNvPr>
          <p:cNvSpPr>
            <a:spLocks noGrp="1"/>
          </p:cNvSpPr>
          <p:nvPr>
            <p:ph type="body" sz="quarter" idx="42"/>
          </p:nvPr>
        </p:nvSpPr>
        <p:spPr>
          <a:xfrm>
            <a:off x="6226486" y="4233012"/>
            <a:ext cx="2492579" cy="1200329"/>
          </a:xfrm>
        </p:spPr>
        <p:txBody>
          <a:bodyPr/>
          <a:lstStyle/>
          <a:p>
            <a:r>
              <a:rPr lang="da-DK" dirty="0"/>
              <a:t>Jo højere den totale medicinudgift er, jo billigere bliver dosispakkegebyret</a:t>
            </a:r>
          </a:p>
        </p:txBody>
      </p:sp>
      <p:sp>
        <p:nvSpPr>
          <p:cNvPr id="9" name="Pladsholder til tekst 8">
            <a:extLst>
              <a:ext uri="{FF2B5EF4-FFF2-40B4-BE49-F238E27FC236}">
                <a16:creationId xmlns:a16="http://schemas.microsoft.com/office/drawing/2014/main" id="{22DAE660-8BA8-11DB-01FC-BFBB5FEB7DB4}"/>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CDE0AF18-16EE-6EF9-3CDC-20D7E9370BAE}"/>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252517B4-2289-BCD1-3ADF-162E92D7F529}"/>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8179A4AF-1622-F837-B17F-FA581785EAB7}"/>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2977615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1322" y="143042"/>
            <a:ext cx="10515600" cy="1084296"/>
          </a:xfrm>
        </p:spPr>
        <p:txBody>
          <a:bodyPr>
            <a:normAutofit/>
          </a:bodyPr>
          <a:lstStyle/>
          <a:p>
            <a:r>
              <a:rPr lang="da-DK" b="1" dirty="0">
                <a:solidFill>
                  <a:srgbClr val="297A77"/>
                </a:solidFill>
                <a:latin typeface="+mn-lt"/>
              </a:rPr>
              <a:t>Priseksempler</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9" name="Tabel 4">
            <a:extLst>
              <a:ext uri="{FF2B5EF4-FFF2-40B4-BE49-F238E27FC236}">
                <a16:creationId xmlns:a16="http://schemas.microsoft.com/office/drawing/2014/main" id="{830B6041-E61E-E24F-69F9-7AD3E9F5EB3D}"/>
              </a:ext>
            </a:extLst>
          </p:cNvPr>
          <p:cNvGraphicFramePr>
            <a:graphicFrameLocks noGrp="1"/>
          </p:cNvGraphicFramePr>
          <p:nvPr>
            <p:extLst>
              <p:ext uri="{D42A27DB-BD31-4B8C-83A1-F6EECF244321}">
                <p14:modId xmlns:p14="http://schemas.microsoft.com/office/powerpoint/2010/main" val="4218833638"/>
              </p:ext>
            </p:extLst>
          </p:nvPr>
        </p:nvGraphicFramePr>
        <p:xfrm>
          <a:off x="542057" y="1846937"/>
          <a:ext cx="3035248" cy="2785322"/>
        </p:xfrm>
        <a:graphic>
          <a:graphicData uri="http://schemas.openxmlformats.org/drawingml/2006/table">
            <a:tbl>
              <a:tblPr firstRow="1" bandRow="1">
                <a:tableStyleId>{5C22544A-7EE6-4342-B048-85BDC9FD1C3A}</a:tableStyleId>
              </a:tblPr>
              <a:tblGrid>
                <a:gridCol w="272669">
                  <a:extLst>
                    <a:ext uri="{9D8B030D-6E8A-4147-A177-3AD203B41FA5}">
                      <a16:colId xmlns:a16="http://schemas.microsoft.com/office/drawing/2014/main" val="755829292"/>
                    </a:ext>
                  </a:extLst>
                </a:gridCol>
                <a:gridCol w="1686008">
                  <a:extLst>
                    <a:ext uri="{9D8B030D-6E8A-4147-A177-3AD203B41FA5}">
                      <a16:colId xmlns:a16="http://schemas.microsoft.com/office/drawing/2014/main" val="2454919024"/>
                    </a:ext>
                  </a:extLst>
                </a:gridCol>
                <a:gridCol w="1076571">
                  <a:extLst>
                    <a:ext uri="{9D8B030D-6E8A-4147-A177-3AD203B41FA5}">
                      <a16:colId xmlns:a16="http://schemas.microsoft.com/office/drawing/2014/main" val="1727059172"/>
                    </a:ext>
                  </a:extLst>
                </a:gridCol>
              </a:tblGrid>
              <a:tr h="364472">
                <a:tc>
                  <a:txBody>
                    <a:bodyPr/>
                    <a:lstStyle/>
                    <a:p>
                      <a:r>
                        <a:rPr lang="da-DK" sz="900"/>
                        <a:t>#</a:t>
                      </a:r>
                    </a:p>
                  </a:txBody>
                  <a:tcPr>
                    <a:solidFill>
                      <a:schemeClr val="accent4"/>
                    </a:solidFill>
                  </a:tcPr>
                </a:tc>
                <a:tc>
                  <a:txBody>
                    <a:bodyPr/>
                    <a:lstStyle/>
                    <a:p>
                      <a:r>
                        <a:rPr lang="da-DK" sz="900" dirty="0"/>
                        <a:t>Præparat</a:t>
                      </a:r>
                    </a:p>
                  </a:txBody>
                  <a:tcPr>
                    <a:solidFill>
                      <a:schemeClr val="accent4"/>
                    </a:solidFill>
                  </a:tcPr>
                </a:tc>
                <a:tc>
                  <a:txBody>
                    <a:bodyPr/>
                    <a:lstStyle/>
                    <a:p>
                      <a:pPr algn="ctr"/>
                      <a:r>
                        <a:rPr lang="da-DK" sz="900" dirty="0"/>
                        <a:t>Årsudgift til medicin før tilskud</a:t>
                      </a:r>
                    </a:p>
                  </a:txBody>
                  <a:tcPr>
                    <a:solidFill>
                      <a:schemeClr val="accent4"/>
                    </a:solidFill>
                  </a:tcPr>
                </a:tc>
                <a:extLst>
                  <a:ext uri="{0D108BD9-81ED-4DB2-BD59-A6C34878D82A}">
                    <a16:rowId xmlns:a16="http://schemas.microsoft.com/office/drawing/2014/main" val="1493385513"/>
                  </a:ext>
                </a:extLst>
              </a:tr>
              <a:tr h="275008">
                <a:tc>
                  <a:txBody>
                    <a:bodyPr/>
                    <a:lstStyle/>
                    <a:p>
                      <a:r>
                        <a:rPr lang="da-DK" sz="1100" dirty="0"/>
                        <a:t>1</a:t>
                      </a:r>
                    </a:p>
                  </a:txBody>
                  <a:tcPr>
                    <a:solidFill>
                      <a:schemeClr val="accent4">
                        <a:lumMod val="40000"/>
                        <a:lumOff val="60000"/>
                      </a:schemeClr>
                    </a:solidFill>
                  </a:tcPr>
                </a:tc>
                <a:tc>
                  <a:txBody>
                    <a:bodyPr/>
                    <a:lstStyle/>
                    <a:p>
                      <a:r>
                        <a:rPr lang="da-DK" sz="1200" dirty="0" err="1"/>
                        <a:t>Metformin</a:t>
                      </a:r>
                      <a:r>
                        <a:rPr lang="da-DK" sz="1200" dirty="0"/>
                        <a:t> 1 gram x 2</a:t>
                      </a:r>
                    </a:p>
                  </a:txBody>
                  <a:tcPr>
                    <a:solidFill>
                      <a:schemeClr val="accent4">
                        <a:lumMod val="40000"/>
                        <a:lumOff val="60000"/>
                      </a:schemeClr>
                    </a:solidFill>
                  </a:tcPr>
                </a:tc>
                <a:tc>
                  <a:txBody>
                    <a:bodyPr/>
                    <a:lstStyle/>
                    <a:p>
                      <a:pPr algn="r"/>
                      <a:r>
                        <a:rPr lang="da-DK" sz="1200" dirty="0"/>
                        <a:t>186</a:t>
                      </a:r>
                    </a:p>
                  </a:txBody>
                  <a:tcPr>
                    <a:solidFill>
                      <a:schemeClr val="accent4">
                        <a:lumMod val="40000"/>
                        <a:lumOff val="60000"/>
                      </a:schemeClr>
                    </a:solidFill>
                  </a:tcPr>
                </a:tc>
                <a:extLst>
                  <a:ext uri="{0D108BD9-81ED-4DB2-BD59-A6C34878D82A}">
                    <a16:rowId xmlns:a16="http://schemas.microsoft.com/office/drawing/2014/main" val="698996284"/>
                  </a:ext>
                </a:extLst>
              </a:tr>
              <a:tr h="317897">
                <a:tc>
                  <a:txBody>
                    <a:bodyPr/>
                    <a:lstStyle/>
                    <a:p>
                      <a:r>
                        <a:rPr lang="da-DK" sz="1100"/>
                        <a:t>2</a:t>
                      </a:r>
                    </a:p>
                  </a:txBody>
                  <a:tcPr>
                    <a:solidFill>
                      <a:schemeClr val="accent4">
                        <a:lumMod val="20000"/>
                        <a:lumOff val="80000"/>
                      </a:schemeClr>
                    </a:solidFill>
                  </a:tcPr>
                </a:tc>
                <a:tc>
                  <a:txBody>
                    <a:bodyPr/>
                    <a:lstStyle/>
                    <a:p>
                      <a:r>
                        <a:rPr lang="da-DK" sz="1200" err="1"/>
                        <a:t>Jardiance</a:t>
                      </a:r>
                      <a:r>
                        <a:rPr lang="da-DK" sz="1200"/>
                        <a:t> 10 mg x 1</a:t>
                      </a:r>
                    </a:p>
                  </a:txBody>
                  <a:tcPr>
                    <a:solidFill>
                      <a:schemeClr val="accent4">
                        <a:lumMod val="20000"/>
                        <a:lumOff val="80000"/>
                      </a:schemeClr>
                    </a:solidFill>
                  </a:tcPr>
                </a:tc>
                <a:tc>
                  <a:txBody>
                    <a:bodyPr/>
                    <a:lstStyle/>
                    <a:p>
                      <a:pPr algn="r"/>
                      <a:r>
                        <a:rPr lang="da-DK" sz="1200" dirty="0"/>
                        <a:t>5.311</a:t>
                      </a:r>
                    </a:p>
                  </a:txBody>
                  <a:tcPr>
                    <a:solidFill>
                      <a:schemeClr val="accent4">
                        <a:lumMod val="20000"/>
                        <a:lumOff val="80000"/>
                      </a:schemeClr>
                    </a:solidFill>
                  </a:tcPr>
                </a:tc>
                <a:extLst>
                  <a:ext uri="{0D108BD9-81ED-4DB2-BD59-A6C34878D82A}">
                    <a16:rowId xmlns:a16="http://schemas.microsoft.com/office/drawing/2014/main" val="3407914158"/>
                  </a:ext>
                </a:extLst>
              </a:tr>
              <a:tr h="425217">
                <a:tc>
                  <a:txBody>
                    <a:bodyPr/>
                    <a:lstStyle/>
                    <a:p>
                      <a:r>
                        <a:rPr lang="da-DK" sz="1100"/>
                        <a:t>3</a:t>
                      </a:r>
                    </a:p>
                  </a:txBody>
                  <a:tcPr>
                    <a:solidFill>
                      <a:schemeClr val="accent4">
                        <a:lumMod val="40000"/>
                        <a:lumOff val="60000"/>
                      </a:schemeClr>
                    </a:solidFill>
                  </a:tcPr>
                </a:tc>
                <a:tc>
                  <a:txBody>
                    <a:bodyPr/>
                    <a:lstStyle/>
                    <a:p>
                      <a:r>
                        <a:rPr lang="da-DK" sz="1200" dirty="0" err="1"/>
                        <a:t>Atorvastatin</a:t>
                      </a:r>
                      <a:r>
                        <a:rPr lang="da-DK" sz="1200" dirty="0"/>
                        <a:t> 40 mg x 1</a:t>
                      </a:r>
                    </a:p>
                  </a:txBody>
                  <a:tcPr>
                    <a:solidFill>
                      <a:schemeClr val="accent4">
                        <a:lumMod val="40000"/>
                        <a:lumOff val="60000"/>
                      </a:schemeClr>
                    </a:solidFill>
                  </a:tcPr>
                </a:tc>
                <a:tc>
                  <a:txBody>
                    <a:bodyPr/>
                    <a:lstStyle/>
                    <a:p>
                      <a:pPr algn="r"/>
                      <a:r>
                        <a:rPr lang="da-DK" sz="1200" dirty="0"/>
                        <a:t>106</a:t>
                      </a:r>
                    </a:p>
                  </a:txBody>
                  <a:tcPr>
                    <a:solidFill>
                      <a:schemeClr val="accent4">
                        <a:lumMod val="40000"/>
                        <a:lumOff val="60000"/>
                      </a:schemeClr>
                    </a:solidFill>
                  </a:tcPr>
                </a:tc>
                <a:extLst>
                  <a:ext uri="{0D108BD9-81ED-4DB2-BD59-A6C34878D82A}">
                    <a16:rowId xmlns:a16="http://schemas.microsoft.com/office/drawing/2014/main" val="2960026434"/>
                  </a:ext>
                </a:extLst>
              </a:tr>
              <a:tr h="425217">
                <a:tc>
                  <a:txBody>
                    <a:bodyPr/>
                    <a:lstStyle/>
                    <a:p>
                      <a:r>
                        <a:rPr lang="da-DK" sz="1100"/>
                        <a:t>4</a:t>
                      </a:r>
                    </a:p>
                  </a:txBody>
                  <a:tcPr>
                    <a:solidFill>
                      <a:schemeClr val="accent4">
                        <a:lumMod val="20000"/>
                        <a:lumOff val="80000"/>
                      </a:schemeClr>
                    </a:solidFill>
                  </a:tcPr>
                </a:tc>
                <a:tc>
                  <a:txBody>
                    <a:bodyPr/>
                    <a:lstStyle/>
                    <a:p>
                      <a:r>
                        <a:rPr lang="da-DK" sz="1200"/>
                        <a:t>Acetylsalicylsyre 75 mg x 1</a:t>
                      </a:r>
                    </a:p>
                  </a:txBody>
                  <a:tcPr>
                    <a:solidFill>
                      <a:schemeClr val="accent4">
                        <a:lumMod val="20000"/>
                        <a:lumOff val="80000"/>
                      </a:schemeClr>
                    </a:solidFill>
                  </a:tcPr>
                </a:tc>
                <a:tc>
                  <a:txBody>
                    <a:bodyPr/>
                    <a:lstStyle/>
                    <a:p>
                      <a:pPr algn="r"/>
                      <a:r>
                        <a:rPr lang="da-DK" sz="1200" dirty="0"/>
                        <a:t>47</a:t>
                      </a:r>
                    </a:p>
                  </a:txBody>
                  <a:tcPr>
                    <a:solidFill>
                      <a:schemeClr val="accent4">
                        <a:lumMod val="20000"/>
                        <a:lumOff val="80000"/>
                      </a:schemeClr>
                    </a:solidFill>
                  </a:tcPr>
                </a:tc>
                <a:extLst>
                  <a:ext uri="{0D108BD9-81ED-4DB2-BD59-A6C34878D82A}">
                    <a16:rowId xmlns:a16="http://schemas.microsoft.com/office/drawing/2014/main" val="4088994542"/>
                  </a:ext>
                </a:extLst>
              </a:tr>
              <a:tr h="317897">
                <a:tc>
                  <a:txBody>
                    <a:bodyPr/>
                    <a:lstStyle/>
                    <a:p>
                      <a:r>
                        <a:rPr lang="da-DK" sz="1100"/>
                        <a:t>5</a:t>
                      </a:r>
                    </a:p>
                  </a:txBody>
                  <a:tcPr>
                    <a:solidFill>
                      <a:schemeClr val="accent4">
                        <a:lumMod val="40000"/>
                        <a:lumOff val="60000"/>
                      </a:schemeClr>
                    </a:solidFill>
                  </a:tcPr>
                </a:tc>
                <a:tc>
                  <a:txBody>
                    <a:bodyPr/>
                    <a:lstStyle/>
                    <a:p>
                      <a:r>
                        <a:rPr lang="da-DK" sz="1200" err="1"/>
                        <a:t>Pamol</a:t>
                      </a:r>
                      <a:r>
                        <a:rPr lang="da-DK" sz="1200"/>
                        <a:t> 1 gram x 3</a:t>
                      </a:r>
                    </a:p>
                  </a:txBody>
                  <a:tcPr>
                    <a:solidFill>
                      <a:schemeClr val="accent4">
                        <a:lumMod val="40000"/>
                        <a:lumOff val="60000"/>
                      </a:schemeClr>
                    </a:solidFill>
                  </a:tcPr>
                </a:tc>
                <a:tc>
                  <a:txBody>
                    <a:bodyPr/>
                    <a:lstStyle/>
                    <a:p>
                      <a:pPr algn="r"/>
                      <a:r>
                        <a:rPr lang="da-DK" sz="1200" dirty="0"/>
                        <a:t>172</a:t>
                      </a:r>
                    </a:p>
                  </a:txBody>
                  <a:tcPr>
                    <a:solidFill>
                      <a:schemeClr val="accent4">
                        <a:lumMod val="40000"/>
                        <a:lumOff val="60000"/>
                      </a:schemeClr>
                    </a:solidFill>
                  </a:tcPr>
                </a:tc>
                <a:extLst>
                  <a:ext uri="{0D108BD9-81ED-4DB2-BD59-A6C34878D82A}">
                    <a16:rowId xmlns:a16="http://schemas.microsoft.com/office/drawing/2014/main" val="3785615878"/>
                  </a:ext>
                </a:extLst>
              </a:tr>
              <a:tr h="425217">
                <a:tc>
                  <a:txBody>
                    <a:bodyPr/>
                    <a:lstStyle/>
                    <a:p>
                      <a:endParaRPr lang="da-DK" sz="1100"/>
                    </a:p>
                  </a:txBody>
                  <a:tcPr>
                    <a:solidFill>
                      <a:schemeClr val="accent4">
                        <a:lumMod val="20000"/>
                        <a:lumOff val="80000"/>
                      </a:schemeClr>
                    </a:solidFill>
                  </a:tcPr>
                </a:tc>
                <a:tc>
                  <a:txBody>
                    <a:bodyPr/>
                    <a:lstStyle/>
                    <a:p>
                      <a:r>
                        <a:rPr lang="da-DK" sz="1200" b="1"/>
                        <a:t>Total årlig medicinudgift</a:t>
                      </a:r>
                    </a:p>
                  </a:txBody>
                  <a:tcPr>
                    <a:solidFill>
                      <a:schemeClr val="accent4">
                        <a:lumMod val="20000"/>
                        <a:lumOff val="80000"/>
                      </a:schemeClr>
                    </a:solidFill>
                  </a:tcPr>
                </a:tc>
                <a:tc>
                  <a:txBody>
                    <a:bodyPr/>
                    <a:lstStyle/>
                    <a:p>
                      <a:pPr algn="r"/>
                      <a:r>
                        <a:rPr lang="da-DK" sz="1200" b="1" dirty="0"/>
                        <a:t>5.822</a:t>
                      </a:r>
                    </a:p>
                  </a:txBody>
                  <a:tcPr>
                    <a:solidFill>
                      <a:schemeClr val="accent4">
                        <a:lumMod val="20000"/>
                        <a:lumOff val="80000"/>
                      </a:schemeClr>
                    </a:solidFill>
                  </a:tcPr>
                </a:tc>
                <a:extLst>
                  <a:ext uri="{0D108BD9-81ED-4DB2-BD59-A6C34878D82A}">
                    <a16:rowId xmlns:a16="http://schemas.microsoft.com/office/drawing/2014/main" val="1305843463"/>
                  </a:ext>
                </a:extLst>
              </a:tr>
            </a:tbl>
          </a:graphicData>
        </a:graphic>
      </p:graphicFrame>
      <p:graphicFrame>
        <p:nvGraphicFramePr>
          <p:cNvPr id="20" name="Tabel 4">
            <a:extLst>
              <a:ext uri="{FF2B5EF4-FFF2-40B4-BE49-F238E27FC236}">
                <a16:creationId xmlns:a16="http://schemas.microsoft.com/office/drawing/2014/main" id="{0123D4C0-945F-028F-D248-0E1E09B53991}"/>
              </a:ext>
            </a:extLst>
          </p:cNvPr>
          <p:cNvGraphicFramePr>
            <a:graphicFrameLocks noGrp="1"/>
          </p:cNvGraphicFramePr>
          <p:nvPr>
            <p:extLst>
              <p:ext uri="{D42A27DB-BD31-4B8C-83A1-F6EECF244321}">
                <p14:modId xmlns:p14="http://schemas.microsoft.com/office/powerpoint/2010/main" val="2822820785"/>
              </p:ext>
            </p:extLst>
          </p:nvPr>
        </p:nvGraphicFramePr>
        <p:xfrm>
          <a:off x="536658" y="4630895"/>
          <a:ext cx="3035246" cy="792480"/>
        </p:xfrm>
        <a:graphic>
          <a:graphicData uri="http://schemas.openxmlformats.org/drawingml/2006/table">
            <a:tbl>
              <a:tblPr firstRow="1" bandRow="1">
                <a:tableStyleId>{5C22544A-7EE6-4342-B048-85BDC9FD1C3A}</a:tableStyleId>
              </a:tblPr>
              <a:tblGrid>
                <a:gridCol w="1069674">
                  <a:extLst>
                    <a:ext uri="{9D8B030D-6E8A-4147-A177-3AD203B41FA5}">
                      <a16:colId xmlns:a16="http://schemas.microsoft.com/office/drawing/2014/main" val="2454919024"/>
                    </a:ext>
                  </a:extLst>
                </a:gridCol>
                <a:gridCol w="1965572">
                  <a:extLst>
                    <a:ext uri="{9D8B030D-6E8A-4147-A177-3AD203B41FA5}">
                      <a16:colId xmlns:a16="http://schemas.microsoft.com/office/drawing/2014/main" val="1727059172"/>
                    </a:ext>
                  </a:extLst>
                </a:gridCol>
              </a:tblGrid>
              <a:tr h="211514">
                <a:tc gridSpan="2">
                  <a:txBody>
                    <a:bodyPr/>
                    <a:lstStyle/>
                    <a:p>
                      <a:pPr algn="ctr"/>
                      <a:r>
                        <a:rPr lang="da-DK" sz="1000" dirty="0"/>
                        <a:t>Egenbetaling for dosisdispenseret medicin</a:t>
                      </a:r>
                    </a:p>
                  </a:txBody>
                  <a:tcPr>
                    <a:solidFill>
                      <a:schemeClr val="accent4"/>
                    </a:solidFill>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16821">
                <a:tc>
                  <a:txBody>
                    <a:bodyPr/>
                    <a:lstStyle/>
                    <a:p>
                      <a:r>
                        <a:rPr lang="da-DK" sz="1200"/>
                        <a:t>pr. dag</a:t>
                      </a:r>
                    </a:p>
                  </a:txBody>
                  <a:tcPr>
                    <a:solidFill>
                      <a:schemeClr val="accent5">
                        <a:lumMod val="60000"/>
                        <a:lumOff val="40000"/>
                      </a:schemeClr>
                    </a:solidFill>
                  </a:tcPr>
                </a:tc>
                <a:tc>
                  <a:txBody>
                    <a:bodyPr/>
                    <a:lstStyle/>
                    <a:p>
                      <a:r>
                        <a:rPr lang="da-DK" sz="1200" dirty="0"/>
                        <a:t>0,86 kroner</a:t>
                      </a:r>
                    </a:p>
                  </a:txBody>
                  <a:tcPr>
                    <a:solidFill>
                      <a:schemeClr val="accent5">
                        <a:lumMod val="60000"/>
                        <a:lumOff val="40000"/>
                      </a:schemeClr>
                    </a:solidFill>
                  </a:tcPr>
                </a:tc>
                <a:extLst>
                  <a:ext uri="{0D108BD9-81ED-4DB2-BD59-A6C34878D82A}">
                    <a16:rowId xmlns:a16="http://schemas.microsoft.com/office/drawing/2014/main" val="698996284"/>
                  </a:ext>
                </a:extLst>
              </a:tr>
              <a:tr h="216821">
                <a:tc>
                  <a:txBody>
                    <a:bodyPr/>
                    <a:lstStyle/>
                    <a:p>
                      <a:r>
                        <a:rPr lang="da-DK" sz="1200" b="1"/>
                        <a:t>pr. år</a:t>
                      </a:r>
                    </a:p>
                  </a:txBody>
                  <a:tcPr>
                    <a:solidFill>
                      <a:schemeClr val="accent4">
                        <a:lumMod val="20000"/>
                        <a:lumOff val="80000"/>
                      </a:schemeClr>
                    </a:solidFill>
                  </a:tcPr>
                </a:tc>
                <a:tc>
                  <a:txBody>
                    <a:bodyPr/>
                    <a:lstStyle/>
                    <a:p>
                      <a:r>
                        <a:rPr lang="da-DK" sz="1200" b="1" dirty="0"/>
                        <a:t>312,54 kroner</a:t>
                      </a:r>
                    </a:p>
                  </a:txBody>
                  <a:tcPr>
                    <a:solidFill>
                      <a:schemeClr val="accent4">
                        <a:lumMod val="20000"/>
                        <a:lumOff val="80000"/>
                      </a:schemeClr>
                    </a:solidFill>
                  </a:tcPr>
                </a:tc>
                <a:extLst>
                  <a:ext uri="{0D108BD9-81ED-4DB2-BD59-A6C34878D82A}">
                    <a16:rowId xmlns:a16="http://schemas.microsoft.com/office/drawing/2014/main" val="2960026434"/>
                  </a:ext>
                </a:extLst>
              </a:tr>
            </a:tbl>
          </a:graphicData>
        </a:graphic>
      </p:graphicFrame>
      <p:graphicFrame>
        <p:nvGraphicFramePr>
          <p:cNvPr id="21" name="Tabel 4">
            <a:extLst>
              <a:ext uri="{FF2B5EF4-FFF2-40B4-BE49-F238E27FC236}">
                <a16:creationId xmlns:a16="http://schemas.microsoft.com/office/drawing/2014/main" id="{69517431-26A3-B393-4EED-01E9AB2A39EC}"/>
              </a:ext>
            </a:extLst>
          </p:cNvPr>
          <p:cNvGraphicFramePr>
            <a:graphicFrameLocks noGrp="1"/>
          </p:cNvGraphicFramePr>
          <p:nvPr>
            <p:extLst>
              <p:ext uri="{D42A27DB-BD31-4B8C-83A1-F6EECF244321}">
                <p14:modId xmlns:p14="http://schemas.microsoft.com/office/powerpoint/2010/main" val="3677640746"/>
              </p:ext>
            </p:extLst>
          </p:nvPr>
        </p:nvGraphicFramePr>
        <p:xfrm>
          <a:off x="4603925" y="1846937"/>
          <a:ext cx="3065005" cy="2697480"/>
        </p:xfrm>
        <a:graphic>
          <a:graphicData uri="http://schemas.openxmlformats.org/drawingml/2006/table">
            <a:tbl>
              <a:tblPr firstRow="1" bandRow="1">
                <a:tableStyleId>{69C7853C-536D-4A76-A0AE-DD22124D55A5}</a:tableStyleId>
              </a:tblPr>
              <a:tblGrid>
                <a:gridCol w="267061">
                  <a:extLst>
                    <a:ext uri="{9D8B030D-6E8A-4147-A177-3AD203B41FA5}">
                      <a16:colId xmlns:a16="http://schemas.microsoft.com/office/drawing/2014/main" val="755829292"/>
                    </a:ext>
                  </a:extLst>
                </a:gridCol>
                <a:gridCol w="1689159">
                  <a:extLst>
                    <a:ext uri="{9D8B030D-6E8A-4147-A177-3AD203B41FA5}">
                      <a16:colId xmlns:a16="http://schemas.microsoft.com/office/drawing/2014/main" val="2454919024"/>
                    </a:ext>
                  </a:extLst>
                </a:gridCol>
                <a:gridCol w="1108785">
                  <a:extLst>
                    <a:ext uri="{9D8B030D-6E8A-4147-A177-3AD203B41FA5}">
                      <a16:colId xmlns:a16="http://schemas.microsoft.com/office/drawing/2014/main" val="1727059172"/>
                    </a:ext>
                  </a:extLst>
                </a:gridCol>
              </a:tblGrid>
              <a:tr h="347434">
                <a:tc>
                  <a:txBody>
                    <a:bodyPr/>
                    <a:lstStyle/>
                    <a:p>
                      <a:r>
                        <a:rPr lang="da-DK" sz="900" dirty="0">
                          <a:solidFill>
                            <a:srgbClr val="FFFFFF"/>
                          </a:solidFill>
                        </a:rPr>
                        <a:t>#</a:t>
                      </a:r>
                    </a:p>
                  </a:txBody>
                  <a:tcPr/>
                </a:tc>
                <a:tc>
                  <a:txBody>
                    <a:bodyPr/>
                    <a:lstStyle/>
                    <a:p>
                      <a:r>
                        <a:rPr lang="da-DK" sz="900" dirty="0">
                          <a:solidFill>
                            <a:srgbClr val="FFFFFF"/>
                          </a:solidFill>
                        </a:rPr>
                        <a:t>Præparat</a:t>
                      </a:r>
                    </a:p>
                  </a:txBody>
                  <a:tcPr/>
                </a:tc>
                <a:tc>
                  <a:txBody>
                    <a:bodyPr/>
                    <a:lstStyle/>
                    <a:p>
                      <a:pPr algn="ctr"/>
                      <a:r>
                        <a:rPr lang="da-DK" sz="900" dirty="0">
                          <a:solidFill>
                            <a:srgbClr val="FFFFFF"/>
                          </a:solidFill>
                        </a:rPr>
                        <a:t>Årsudgift til medicin før tilskud</a:t>
                      </a:r>
                    </a:p>
                  </a:txBody>
                  <a:tcPr/>
                </a:tc>
                <a:extLst>
                  <a:ext uri="{0D108BD9-81ED-4DB2-BD59-A6C34878D82A}">
                    <a16:rowId xmlns:a16="http://schemas.microsoft.com/office/drawing/2014/main" val="1493385513"/>
                  </a:ext>
                </a:extLst>
              </a:tr>
              <a:tr h="426720">
                <a:tc>
                  <a:txBody>
                    <a:bodyPr/>
                    <a:lstStyle/>
                    <a:p>
                      <a:r>
                        <a:rPr lang="da-DK" sz="1100"/>
                        <a:t>1</a:t>
                      </a:r>
                    </a:p>
                  </a:txBody>
                  <a:tcPr/>
                </a:tc>
                <a:tc>
                  <a:txBody>
                    <a:bodyPr/>
                    <a:lstStyle/>
                    <a:p>
                      <a:r>
                        <a:rPr lang="da-DK" sz="1200" err="1"/>
                        <a:t>Corodil</a:t>
                      </a:r>
                      <a:r>
                        <a:rPr lang="da-DK" sz="1200"/>
                        <a:t> 20 mg x 1</a:t>
                      </a:r>
                    </a:p>
                  </a:txBody>
                  <a:tcPr/>
                </a:tc>
                <a:tc>
                  <a:txBody>
                    <a:bodyPr/>
                    <a:lstStyle/>
                    <a:p>
                      <a:pPr algn="r"/>
                      <a:r>
                        <a:rPr lang="da-DK" sz="1200" dirty="0"/>
                        <a:t>161</a:t>
                      </a:r>
                    </a:p>
                  </a:txBody>
                  <a:tcPr/>
                </a:tc>
                <a:extLst>
                  <a:ext uri="{0D108BD9-81ED-4DB2-BD59-A6C34878D82A}">
                    <a16:rowId xmlns:a16="http://schemas.microsoft.com/office/drawing/2014/main" val="698996284"/>
                  </a:ext>
                </a:extLst>
              </a:tr>
              <a:tr h="426720">
                <a:tc>
                  <a:txBody>
                    <a:bodyPr/>
                    <a:lstStyle/>
                    <a:p>
                      <a:r>
                        <a:rPr lang="da-DK" sz="1100"/>
                        <a:t>2</a:t>
                      </a:r>
                    </a:p>
                  </a:txBody>
                  <a:tcPr/>
                </a:tc>
                <a:tc>
                  <a:txBody>
                    <a:bodyPr/>
                    <a:lstStyle/>
                    <a:p>
                      <a:r>
                        <a:rPr lang="da-DK" sz="1200" err="1"/>
                        <a:t>Atorvastatin</a:t>
                      </a:r>
                      <a:r>
                        <a:rPr lang="da-DK" sz="1200"/>
                        <a:t> 10 mg x 1</a:t>
                      </a:r>
                    </a:p>
                  </a:txBody>
                  <a:tcPr/>
                </a:tc>
                <a:tc>
                  <a:txBody>
                    <a:bodyPr/>
                    <a:lstStyle/>
                    <a:p>
                      <a:pPr algn="r"/>
                      <a:r>
                        <a:rPr lang="da-DK" sz="1200"/>
                        <a:t>106</a:t>
                      </a:r>
                    </a:p>
                  </a:txBody>
                  <a:tcPr/>
                </a:tc>
                <a:extLst>
                  <a:ext uri="{0D108BD9-81ED-4DB2-BD59-A6C34878D82A}">
                    <a16:rowId xmlns:a16="http://schemas.microsoft.com/office/drawing/2014/main" val="3407914158"/>
                  </a:ext>
                </a:extLst>
              </a:tr>
              <a:tr h="426720">
                <a:tc>
                  <a:txBody>
                    <a:bodyPr/>
                    <a:lstStyle/>
                    <a:p>
                      <a:r>
                        <a:rPr lang="da-DK" sz="1100"/>
                        <a:t>3</a:t>
                      </a:r>
                    </a:p>
                  </a:txBody>
                  <a:tcPr/>
                </a:tc>
                <a:tc>
                  <a:txBody>
                    <a:bodyPr/>
                    <a:lstStyle/>
                    <a:p>
                      <a:r>
                        <a:rPr lang="da-DK" sz="1200" err="1"/>
                        <a:t>Allopurinol</a:t>
                      </a:r>
                      <a:r>
                        <a:rPr lang="da-DK" sz="1200"/>
                        <a:t> 400 mg x 1</a:t>
                      </a:r>
                    </a:p>
                  </a:txBody>
                  <a:tcPr/>
                </a:tc>
                <a:tc>
                  <a:txBody>
                    <a:bodyPr/>
                    <a:lstStyle/>
                    <a:p>
                      <a:pPr algn="r"/>
                      <a:r>
                        <a:rPr lang="da-DK" sz="1200"/>
                        <a:t>161</a:t>
                      </a:r>
                    </a:p>
                  </a:txBody>
                  <a:tcPr/>
                </a:tc>
                <a:extLst>
                  <a:ext uri="{0D108BD9-81ED-4DB2-BD59-A6C34878D82A}">
                    <a16:rowId xmlns:a16="http://schemas.microsoft.com/office/drawing/2014/main" val="2960026434"/>
                  </a:ext>
                </a:extLst>
              </a:tr>
              <a:tr h="426720">
                <a:tc>
                  <a:txBody>
                    <a:bodyPr/>
                    <a:lstStyle/>
                    <a:p>
                      <a:r>
                        <a:rPr lang="da-DK" sz="1100"/>
                        <a:t>4</a:t>
                      </a:r>
                    </a:p>
                  </a:txBody>
                  <a:tcPr/>
                </a:tc>
                <a:tc>
                  <a:txBody>
                    <a:bodyPr/>
                    <a:lstStyle/>
                    <a:p>
                      <a:r>
                        <a:rPr lang="da-DK" sz="1200" err="1"/>
                        <a:t>Xaralto</a:t>
                      </a:r>
                      <a:r>
                        <a:rPr lang="da-DK" sz="1200"/>
                        <a:t> 20 mg x 1</a:t>
                      </a:r>
                    </a:p>
                  </a:txBody>
                  <a:tcPr/>
                </a:tc>
                <a:tc>
                  <a:txBody>
                    <a:bodyPr/>
                    <a:lstStyle/>
                    <a:p>
                      <a:pPr algn="r"/>
                      <a:r>
                        <a:rPr lang="da-DK" sz="1200"/>
                        <a:t>7.862</a:t>
                      </a:r>
                    </a:p>
                  </a:txBody>
                  <a:tcPr/>
                </a:tc>
                <a:extLst>
                  <a:ext uri="{0D108BD9-81ED-4DB2-BD59-A6C34878D82A}">
                    <a16:rowId xmlns:a16="http://schemas.microsoft.com/office/drawing/2014/main" val="4088994542"/>
                  </a:ext>
                </a:extLst>
              </a:tr>
              <a:tr h="426720">
                <a:tc>
                  <a:txBody>
                    <a:bodyPr/>
                    <a:lstStyle/>
                    <a:p>
                      <a:endParaRPr lang="da-DK" sz="1100"/>
                    </a:p>
                  </a:txBody>
                  <a:tcPr/>
                </a:tc>
                <a:tc>
                  <a:txBody>
                    <a:bodyPr/>
                    <a:lstStyle/>
                    <a:p>
                      <a:r>
                        <a:rPr lang="da-DK" sz="1200" b="1"/>
                        <a:t>Total årlig medicinudgift</a:t>
                      </a:r>
                    </a:p>
                  </a:txBody>
                  <a:tcPr/>
                </a:tc>
                <a:tc>
                  <a:txBody>
                    <a:bodyPr/>
                    <a:lstStyle/>
                    <a:p>
                      <a:pPr algn="r"/>
                      <a:r>
                        <a:rPr lang="da-DK" sz="1400" b="1" dirty="0"/>
                        <a:t>8.289</a:t>
                      </a:r>
                    </a:p>
                  </a:txBody>
                  <a:tcPr/>
                </a:tc>
                <a:extLst>
                  <a:ext uri="{0D108BD9-81ED-4DB2-BD59-A6C34878D82A}">
                    <a16:rowId xmlns:a16="http://schemas.microsoft.com/office/drawing/2014/main" val="1305843463"/>
                  </a:ext>
                </a:extLst>
              </a:tr>
            </a:tbl>
          </a:graphicData>
        </a:graphic>
      </p:graphicFrame>
      <p:graphicFrame>
        <p:nvGraphicFramePr>
          <p:cNvPr id="22" name="Tabel 4">
            <a:extLst>
              <a:ext uri="{FF2B5EF4-FFF2-40B4-BE49-F238E27FC236}">
                <a16:creationId xmlns:a16="http://schemas.microsoft.com/office/drawing/2014/main" id="{1CC845C5-FE96-5AAE-CACF-3AEA124191EE}"/>
              </a:ext>
            </a:extLst>
          </p:cNvPr>
          <p:cNvGraphicFramePr>
            <a:graphicFrameLocks noGrp="1"/>
          </p:cNvGraphicFramePr>
          <p:nvPr>
            <p:extLst>
              <p:ext uri="{D42A27DB-BD31-4B8C-83A1-F6EECF244321}">
                <p14:modId xmlns:p14="http://schemas.microsoft.com/office/powerpoint/2010/main" val="705250859"/>
              </p:ext>
            </p:extLst>
          </p:nvPr>
        </p:nvGraphicFramePr>
        <p:xfrm>
          <a:off x="4603927" y="4544417"/>
          <a:ext cx="3065003" cy="860500"/>
        </p:xfrm>
        <a:graphic>
          <a:graphicData uri="http://schemas.openxmlformats.org/drawingml/2006/table">
            <a:tbl>
              <a:tblPr firstRow="1" bandRow="1">
                <a:tableStyleId>{69C7853C-536D-4A76-A0AE-DD22124D55A5}</a:tableStyleId>
              </a:tblPr>
              <a:tblGrid>
                <a:gridCol w="1080160">
                  <a:extLst>
                    <a:ext uri="{9D8B030D-6E8A-4147-A177-3AD203B41FA5}">
                      <a16:colId xmlns:a16="http://schemas.microsoft.com/office/drawing/2014/main" val="2454919024"/>
                    </a:ext>
                  </a:extLst>
                </a:gridCol>
                <a:gridCol w="1984843">
                  <a:extLst>
                    <a:ext uri="{9D8B030D-6E8A-4147-A177-3AD203B41FA5}">
                      <a16:colId xmlns:a16="http://schemas.microsoft.com/office/drawing/2014/main" val="1727059172"/>
                    </a:ext>
                  </a:extLst>
                </a:gridCol>
              </a:tblGrid>
              <a:tr h="311860">
                <a:tc gridSpan="2">
                  <a:txBody>
                    <a:bodyPr/>
                    <a:lstStyle/>
                    <a:p>
                      <a:pPr algn="ctr"/>
                      <a:r>
                        <a:rPr lang="da-DK" sz="1000" dirty="0">
                          <a:solidFill>
                            <a:srgbClr val="FFFFFF"/>
                          </a:solidFill>
                        </a:rPr>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31454">
                <a:tc>
                  <a:txBody>
                    <a:bodyPr/>
                    <a:lstStyle/>
                    <a:p>
                      <a:r>
                        <a:rPr lang="da-DK" sz="1200"/>
                        <a:t>pr. dag</a:t>
                      </a:r>
                    </a:p>
                  </a:txBody>
                  <a:tcPr/>
                </a:tc>
                <a:tc>
                  <a:txBody>
                    <a:bodyPr/>
                    <a:lstStyle/>
                    <a:p>
                      <a:r>
                        <a:rPr lang="da-DK" sz="1200" dirty="0"/>
                        <a:t>0,72 kroner</a:t>
                      </a:r>
                    </a:p>
                  </a:txBody>
                  <a:tcPr/>
                </a:tc>
                <a:extLst>
                  <a:ext uri="{0D108BD9-81ED-4DB2-BD59-A6C34878D82A}">
                    <a16:rowId xmlns:a16="http://schemas.microsoft.com/office/drawing/2014/main" val="698996284"/>
                  </a:ext>
                </a:extLst>
              </a:tr>
              <a:tr h="231454">
                <a:tc>
                  <a:txBody>
                    <a:bodyPr/>
                    <a:lstStyle/>
                    <a:p>
                      <a:r>
                        <a:rPr lang="da-DK" sz="1200" b="1"/>
                        <a:t>pr. år</a:t>
                      </a:r>
                    </a:p>
                  </a:txBody>
                  <a:tcPr/>
                </a:tc>
                <a:tc>
                  <a:txBody>
                    <a:bodyPr/>
                    <a:lstStyle/>
                    <a:p>
                      <a:r>
                        <a:rPr lang="da-DK" sz="1200" b="1" dirty="0"/>
                        <a:t>261,12 kroner</a:t>
                      </a:r>
                    </a:p>
                  </a:txBody>
                  <a:tcPr/>
                </a:tc>
                <a:extLst>
                  <a:ext uri="{0D108BD9-81ED-4DB2-BD59-A6C34878D82A}">
                    <a16:rowId xmlns:a16="http://schemas.microsoft.com/office/drawing/2014/main" val="2960026434"/>
                  </a:ext>
                </a:extLst>
              </a:tr>
            </a:tbl>
          </a:graphicData>
        </a:graphic>
      </p:graphicFrame>
      <p:graphicFrame>
        <p:nvGraphicFramePr>
          <p:cNvPr id="23" name="Tabel 4">
            <a:extLst>
              <a:ext uri="{FF2B5EF4-FFF2-40B4-BE49-F238E27FC236}">
                <a16:creationId xmlns:a16="http://schemas.microsoft.com/office/drawing/2014/main" id="{83373FDE-B021-27B7-B53B-39A25FF15E98}"/>
              </a:ext>
            </a:extLst>
          </p:cNvPr>
          <p:cNvGraphicFramePr>
            <a:graphicFrameLocks noGrp="1"/>
          </p:cNvGraphicFramePr>
          <p:nvPr>
            <p:extLst>
              <p:ext uri="{D42A27DB-BD31-4B8C-83A1-F6EECF244321}">
                <p14:modId xmlns:p14="http://schemas.microsoft.com/office/powerpoint/2010/main" val="482000691"/>
              </p:ext>
            </p:extLst>
          </p:nvPr>
        </p:nvGraphicFramePr>
        <p:xfrm>
          <a:off x="8770507" y="1845260"/>
          <a:ext cx="3277012" cy="2654656"/>
        </p:xfrm>
        <a:graphic>
          <a:graphicData uri="http://schemas.openxmlformats.org/drawingml/2006/table">
            <a:tbl>
              <a:tblPr firstRow="1" bandRow="1">
                <a:tableStyleId>{3C2FFA5D-87B4-456A-9821-1D502468CF0F}</a:tableStyleId>
              </a:tblPr>
              <a:tblGrid>
                <a:gridCol w="284718">
                  <a:extLst>
                    <a:ext uri="{9D8B030D-6E8A-4147-A177-3AD203B41FA5}">
                      <a16:colId xmlns:a16="http://schemas.microsoft.com/office/drawing/2014/main" val="755829292"/>
                    </a:ext>
                  </a:extLst>
                </a:gridCol>
                <a:gridCol w="1899747">
                  <a:extLst>
                    <a:ext uri="{9D8B030D-6E8A-4147-A177-3AD203B41FA5}">
                      <a16:colId xmlns:a16="http://schemas.microsoft.com/office/drawing/2014/main" val="2454919024"/>
                    </a:ext>
                  </a:extLst>
                </a:gridCol>
                <a:gridCol w="1092547">
                  <a:extLst>
                    <a:ext uri="{9D8B030D-6E8A-4147-A177-3AD203B41FA5}">
                      <a16:colId xmlns:a16="http://schemas.microsoft.com/office/drawing/2014/main" val="1727059172"/>
                    </a:ext>
                  </a:extLst>
                </a:gridCol>
              </a:tblGrid>
              <a:tr h="369906">
                <a:tc>
                  <a:txBody>
                    <a:bodyPr/>
                    <a:lstStyle/>
                    <a:p>
                      <a:r>
                        <a:rPr lang="da-DK" sz="900" dirty="0">
                          <a:solidFill>
                            <a:srgbClr val="FFFFFF"/>
                          </a:solidFill>
                        </a:rPr>
                        <a:t>#</a:t>
                      </a:r>
                    </a:p>
                  </a:txBody>
                  <a:tcPr/>
                </a:tc>
                <a:tc>
                  <a:txBody>
                    <a:bodyPr/>
                    <a:lstStyle/>
                    <a:p>
                      <a:r>
                        <a:rPr lang="da-DK" sz="900" dirty="0">
                          <a:solidFill>
                            <a:srgbClr val="FFFFFF"/>
                          </a:solidFill>
                        </a:rPr>
                        <a:t>Præparat</a:t>
                      </a:r>
                    </a:p>
                  </a:txBody>
                  <a:tcPr/>
                </a:tc>
                <a:tc>
                  <a:txBody>
                    <a:bodyPr/>
                    <a:lstStyle/>
                    <a:p>
                      <a:pPr algn="ctr"/>
                      <a:r>
                        <a:rPr lang="da-DK" sz="900" dirty="0">
                          <a:solidFill>
                            <a:srgbClr val="FFFFFF"/>
                          </a:solidFill>
                        </a:rPr>
                        <a:t>Årsudgift til medicin før tilskud</a:t>
                      </a:r>
                    </a:p>
                  </a:txBody>
                  <a:tcPr/>
                </a:tc>
                <a:extLst>
                  <a:ext uri="{0D108BD9-81ED-4DB2-BD59-A6C34878D82A}">
                    <a16:rowId xmlns:a16="http://schemas.microsoft.com/office/drawing/2014/main" val="1493385513"/>
                  </a:ext>
                </a:extLst>
              </a:tr>
              <a:tr h="537934">
                <a:tc>
                  <a:txBody>
                    <a:bodyPr/>
                    <a:lstStyle/>
                    <a:p>
                      <a:r>
                        <a:rPr lang="da-DK" sz="1100"/>
                        <a:t>1</a:t>
                      </a:r>
                    </a:p>
                  </a:txBody>
                  <a:tcPr/>
                </a:tc>
                <a:tc>
                  <a:txBody>
                    <a:bodyPr/>
                    <a:lstStyle/>
                    <a:p>
                      <a:r>
                        <a:rPr lang="da-DK" sz="1200" err="1"/>
                        <a:t>Corodil</a:t>
                      </a:r>
                      <a:r>
                        <a:rPr lang="da-DK" sz="1200"/>
                        <a:t> 20 mg x 1</a:t>
                      </a:r>
                    </a:p>
                  </a:txBody>
                  <a:tcPr/>
                </a:tc>
                <a:tc>
                  <a:txBody>
                    <a:bodyPr/>
                    <a:lstStyle/>
                    <a:p>
                      <a:pPr algn="r"/>
                      <a:r>
                        <a:rPr lang="da-DK" sz="1200"/>
                        <a:t>161</a:t>
                      </a:r>
                    </a:p>
                  </a:txBody>
                  <a:tcPr/>
                </a:tc>
                <a:extLst>
                  <a:ext uri="{0D108BD9-81ED-4DB2-BD59-A6C34878D82A}">
                    <a16:rowId xmlns:a16="http://schemas.microsoft.com/office/drawing/2014/main" val="698996284"/>
                  </a:ext>
                </a:extLst>
              </a:tr>
              <a:tr h="537934">
                <a:tc>
                  <a:txBody>
                    <a:bodyPr/>
                    <a:lstStyle/>
                    <a:p>
                      <a:r>
                        <a:rPr lang="da-DK" sz="1100"/>
                        <a:t>2</a:t>
                      </a:r>
                    </a:p>
                  </a:txBody>
                  <a:tcPr/>
                </a:tc>
                <a:tc>
                  <a:txBody>
                    <a:bodyPr/>
                    <a:lstStyle/>
                    <a:p>
                      <a:r>
                        <a:rPr lang="da-DK" sz="1200"/>
                        <a:t>Atorvastatin 10 mg x 1</a:t>
                      </a:r>
                    </a:p>
                  </a:txBody>
                  <a:tcPr/>
                </a:tc>
                <a:tc>
                  <a:txBody>
                    <a:bodyPr/>
                    <a:lstStyle/>
                    <a:p>
                      <a:pPr algn="r"/>
                      <a:r>
                        <a:rPr lang="da-DK" sz="1200"/>
                        <a:t>106</a:t>
                      </a:r>
                    </a:p>
                  </a:txBody>
                  <a:tcPr/>
                </a:tc>
                <a:extLst>
                  <a:ext uri="{0D108BD9-81ED-4DB2-BD59-A6C34878D82A}">
                    <a16:rowId xmlns:a16="http://schemas.microsoft.com/office/drawing/2014/main" val="3407914158"/>
                  </a:ext>
                </a:extLst>
              </a:tr>
              <a:tr h="537934">
                <a:tc>
                  <a:txBody>
                    <a:bodyPr/>
                    <a:lstStyle/>
                    <a:p>
                      <a:r>
                        <a:rPr lang="da-DK" sz="1100"/>
                        <a:t>3</a:t>
                      </a:r>
                    </a:p>
                  </a:txBody>
                  <a:tcPr/>
                </a:tc>
                <a:tc>
                  <a:txBody>
                    <a:bodyPr/>
                    <a:lstStyle/>
                    <a:p>
                      <a:r>
                        <a:rPr lang="da-DK" sz="1200" err="1"/>
                        <a:t>Allopurinol</a:t>
                      </a:r>
                      <a:r>
                        <a:rPr lang="da-DK" sz="1200"/>
                        <a:t> 400 mg x 1</a:t>
                      </a:r>
                    </a:p>
                  </a:txBody>
                  <a:tcPr/>
                </a:tc>
                <a:tc>
                  <a:txBody>
                    <a:bodyPr/>
                    <a:lstStyle/>
                    <a:p>
                      <a:pPr algn="r"/>
                      <a:r>
                        <a:rPr lang="da-DK" sz="1200"/>
                        <a:t>161</a:t>
                      </a:r>
                    </a:p>
                  </a:txBody>
                  <a:tcPr/>
                </a:tc>
                <a:extLst>
                  <a:ext uri="{0D108BD9-81ED-4DB2-BD59-A6C34878D82A}">
                    <a16:rowId xmlns:a16="http://schemas.microsoft.com/office/drawing/2014/main" val="2960026434"/>
                  </a:ext>
                </a:extLst>
              </a:tr>
              <a:tr h="537934">
                <a:tc>
                  <a:txBody>
                    <a:bodyPr/>
                    <a:lstStyle/>
                    <a:p>
                      <a:endParaRPr lang="da-DK" sz="1100"/>
                    </a:p>
                  </a:txBody>
                  <a:tcPr/>
                </a:tc>
                <a:tc>
                  <a:txBody>
                    <a:bodyPr/>
                    <a:lstStyle/>
                    <a:p>
                      <a:r>
                        <a:rPr lang="da-DK" sz="1200" b="1"/>
                        <a:t>Total årlig medicinudgift</a:t>
                      </a:r>
                    </a:p>
                  </a:txBody>
                  <a:tcPr/>
                </a:tc>
                <a:tc>
                  <a:txBody>
                    <a:bodyPr/>
                    <a:lstStyle/>
                    <a:p>
                      <a:pPr algn="r"/>
                      <a:r>
                        <a:rPr lang="da-DK" sz="1200" b="1" dirty="0"/>
                        <a:t>427</a:t>
                      </a:r>
                    </a:p>
                  </a:txBody>
                  <a:tcPr/>
                </a:tc>
                <a:extLst>
                  <a:ext uri="{0D108BD9-81ED-4DB2-BD59-A6C34878D82A}">
                    <a16:rowId xmlns:a16="http://schemas.microsoft.com/office/drawing/2014/main" val="1305843463"/>
                  </a:ext>
                </a:extLst>
              </a:tr>
            </a:tbl>
          </a:graphicData>
        </a:graphic>
      </p:graphicFrame>
      <p:graphicFrame>
        <p:nvGraphicFramePr>
          <p:cNvPr id="24" name="Tabel 4">
            <a:extLst>
              <a:ext uri="{FF2B5EF4-FFF2-40B4-BE49-F238E27FC236}">
                <a16:creationId xmlns:a16="http://schemas.microsoft.com/office/drawing/2014/main" id="{1676D0BF-E668-4624-D087-1B758D899B2C}"/>
              </a:ext>
            </a:extLst>
          </p:cNvPr>
          <p:cNvGraphicFramePr>
            <a:graphicFrameLocks noGrp="1"/>
          </p:cNvGraphicFramePr>
          <p:nvPr>
            <p:extLst>
              <p:ext uri="{D42A27DB-BD31-4B8C-83A1-F6EECF244321}">
                <p14:modId xmlns:p14="http://schemas.microsoft.com/office/powerpoint/2010/main" val="192365110"/>
              </p:ext>
            </p:extLst>
          </p:nvPr>
        </p:nvGraphicFramePr>
        <p:xfrm>
          <a:off x="8770507" y="4517078"/>
          <a:ext cx="3284669" cy="908910"/>
        </p:xfrm>
        <a:graphic>
          <a:graphicData uri="http://schemas.openxmlformats.org/drawingml/2006/table">
            <a:tbl>
              <a:tblPr firstRow="1" bandRow="1">
                <a:tableStyleId>{3C2FFA5D-87B4-456A-9821-1D502468CF0F}</a:tableStyleId>
              </a:tblPr>
              <a:tblGrid>
                <a:gridCol w="1157573">
                  <a:extLst>
                    <a:ext uri="{9D8B030D-6E8A-4147-A177-3AD203B41FA5}">
                      <a16:colId xmlns:a16="http://schemas.microsoft.com/office/drawing/2014/main" val="2454919024"/>
                    </a:ext>
                  </a:extLst>
                </a:gridCol>
                <a:gridCol w="2127096">
                  <a:extLst>
                    <a:ext uri="{9D8B030D-6E8A-4147-A177-3AD203B41FA5}">
                      <a16:colId xmlns:a16="http://schemas.microsoft.com/office/drawing/2014/main" val="1727059172"/>
                    </a:ext>
                  </a:extLst>
                </a:gridCol>
              </a:tblGrid>
              <a:tr h="360270">
                <a:tc gridSpan="2">
                  <a:txBody>
                    <a:bodyPr/>
                    <a:lstStyle/>
                    <a:p>
                      <a:pPr algn="ctr"/>
                      <a:r>
                        <a:rPr lang="da-DK" sz="1000" dirty="0">
                          <a:solidFill>
                            <a:srgbClr val="FFFFFF"/>
                          </a:solidFill>
                        </a:rPr>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20063">
                <a:tc>
                  <a:txBody>
                    <a:bodyPr/>
                    <a:lstStyle/>
                    <a:p>
                      <a:r>
                        <a:rPr lang="da-DK" sz="1200" dirty="0">
                          <a:solidFill>
                            <a:schemeClr val="bg1"/>
                          </a:solidFill>
                        </a:rPr>
                        <a:t>pr. dag</a:t>
                      </a:r>
                    </a:p>
                  </a:txBody>
                  <a:tcPr/>
                </a:tc>
                <a:tc>
                  <a:txBody>
                    <a:bodyPr/>
                    <a:lstStyle/>
                    <a:p>
                      <a:r>
                        <a:rPr lang="da-DK" sz="1200" dirty="0">
                          <a:solidFill>
                            <a:schemeClr val="bg1"/>
                          </a:solidFill>
                        </a:rPr>
                        <a:t>3,69 kroner</a:t>
                      </a:r>
                    </a:p>
                  </a:txBody>
                  <a:tcPr/>
                </a:tc>
                <a:extLst>
                  <a:ext uri="{0D108BD9-81ED-4DB2-BD59-A6C34878D82A}">
                    <a16:rowId xmlns:a16="http://schemas.microsoft.com/office/drawing/2014/main" val="698996284"/>
                  </a:ext>
                </a:extLst>
              </a:tr>
              <a:tr h="220063">
                <a:tc>
                  <a:txBody>
                    <a:bodyPr/>
                    <a:lstStyle/>
                    <a:p>
                      <a:r>
                        <a:rPr lang="da-DK" sz="1200" b="1">
                          <a:solidFill>
                            <a:schemeClr val="bg1"/>
                          </a:solidFill>
                        </a:rPr>
                        <a:t>pr. år</a:t>
                      </a:r>
                    </a:p>
                  </a:txBody>
                  <a:tcPr/>
                </a:tc>
                <a:tc>
                  <a:txBody>
                    <a:bodyPr/>
                    <a:lstStyle/>
                    <a:p>
                      <a:r>
                        <a:rPr lang="da-DK" sz="1200" b="1" dirty="0">
                          <a:solidFill>
                            <a:schemeClr val="bg1"/>
                          </a:solidFill>
                        </a:rPr>
                        <a:t>1348,04 kroner</a:t>
                      </a:r>
                    </a:p>
                  </a:txBody>
                  <a:tcPr/>
                </a:tc>
                <a:extLst>
                  <a:ext uri="{0D108BD9-81ED-4DB2-BD59-A6C34878D82A}">
                    <a16:rowId xmlns:a16="http://schemas.microsoft.com/office/drawing/2014/main" val="2960026434"/>
                  </a:ext>
                </a:extLst>
              </a:tr>
            </a:tbl>
          </a:graphicData>
        </a:graphic>
      </p:graphicFrame>
      <p:sp>
        <p:nvSpPr>
          <p:cNvPr id="25" name="Tekstfelt 24">
            <a:extLst>
              <a:ext uri="{FF2B5EF4-FFF2-40B4-BE49-F238E27FC236}">
                <a16:creationId xmlns:a16="http://schemas.microsoft.com/office/drawing/2014/main" id="{02B23720-1F2C-E3B1-9823-F1A104A211F3}"/>
              </a:ext>
            </a:extLst>
          </p:cNvPr>
          <p:cNvSpPr txBox="1"/>
          <p:nvPr/>
        </p:nvSpPr>
        <p:spPr>
          <a:xfrm>
            <a:off x="542057" y="5591861"/>
            <a:ext cx="3165405" cy="1633781"/>
          </a:xfrm>
          <a:prstGeom prst="rect">
            <a:avLst/>
          </a:prstGeom>
          <a:noFill/>
        </p:spPr>
        <p:txBody>
          <a:bodyPr wrap="square" rtlCol="0">
            <a:spAutoFit/>
          </a:bodyPr>
          <a:lstStyle/>
          <a:p>
            <a:r>
              <a:rPr lang="da-DK" sz="1600" b="0" i="0" kern="1200" dirty="0">
                <a:solidFill>
                  <a:schemeClr val="dk1"/>
                </a:solidFill>
                <a:effectLst/>
                <a:latin typeface="+mn-lt"/>
                <a:ea typeface="+mn-ea"/>
                <a:cs typeface="+mn-cs"/>
              </a:rPr>
              <a:t>Det koster </a:t>
            </a:r>
            <a:r>
              <a:rPr lang="da-DK" sz="1600" b="1" i="0" kern="1200" dirty="0">
                <a:solidFill>
                  <a:schemeClr val="dk1"/>
                </a:solidFill>
                <a:effectLst/>
                <a:latin typeface="+mn-lt"/>
                <a:ea typeface="+mn-ea"/>
                <a:cs typeface="+mn-cs"/>
              </a:rPr>
              <a:t>312,54 kroner mere om året </a:t>
            </a:r>
            <a:r>
              <a:rPr lang="da-DK" sz="1600" b="0" i="0" kern="1200" dirty="0">
                <a:solidFill>
                  <a:schemeClr val="dk1"/>
                </a:solidFill>
                <a:effectLst/>
                <a:latin typeface="+mn-lt"/>
                <a:ea typeface="+mn-ea"/>
                <a:cs typeface="+mn-cs"/>
              </a:rPr>
              <a:t>at få ovenstående medicin dosispakket sammenlignet med alm. </a:t>
            </a:r>
            <a:r>
              <a:rPr lang="da-DK" sz="1600" dirty="0">
                <a:solidFill>
                  <a:schemeClr val="dk1"/>
                </a:solidFill>
              </a:rPr>
              <a:t>p</a:t>
            </a:r>
            <a:r>
              <a:rPr lang="da-DK" sz="1600" b="0" i="0" kern="1200" dirty="0">
                <a:solidFill>
                  <a:schemeClr val="dk1"/>
                </a:solidFill>
                <a:effectLst/>
                <a:latin typeface="+mn-lt"/>
                <a:ea typeface="+mn-ea"/>
                <a:cs typeface="+mn-cs"/>
              </a:rPr>
              <a:t>akket</a:t>
            </a:r>
            <a:r>
              <a:rPr lang="da-DK" sz="1800" b="0" i="0" kern="1200" dirty="0">
                <a:solidFill>
                  <a:schemeClr val="dk1"/>
                </a:solidFill>
                <a:effectLst/>
                <a:latin typeface="+mn-lt"/>
                <a:ea typeface="+mn-ea"/>
                <a:cs typeface="+mn-cs"/>
              </a:rPr>
              <a:t>.</a:t>
            </a:r>
          </a:p>
          <a:p>
            <a:endParaRPr lang="da-DK" dirty="0"/>
          </a:p>
        </p:txBody>
      </p:sp>
      <p:sp>
        <p:nvSpPr>
          <p:cNvPr id="26" name="Tekstfelt 25">
            <a:extLst>
              <a:ext uri="{FF2B5EF4-FFF2-40B4-BE49-F238E27FC236}">
                <a16:creationId xmlns:a16="http://schemas.microsoft.com/office/drawing/2014/main" id="{EE991F86-1E5C-5955-F256-78F776B247BA}"/>
              </a:ext>
            </a:extLst>
          </p:cNvPr>
          <p:cNvSpPr txBox="1"/>
          <p:nvPr/>
        </p:nvSpPr>
        <p:spPr>
          <a:xfrm>
            <a:off x="4596268" y="5591861"/>
            <a:ext cx="3165408" cy="1606081"/>
          </a:xfrm>
          <a:prstGeom prst="rect">
            <a:avLst/>
          </a:prstGeom>
          <a:noFill/>
        </p:spPr>
        <p:txBody>
          <a:bodyPr wrap="square" rtlCol="0">
            <a:spAutoFit/>
          </a:bodyPr>
          <a:lstStyle/>
          <a:p>
            <a:r>
              <a:rPr lang="da-DK" sz="1600" dirty="0">
                <a:solidFill>
                  <a:schemeClr val="dk1"/>
                </a:solidFill>
              </a:rPr>
              <a:t>Det koster </a:t>
            </a:r>
            <a:r>
              <a:rPr lang="da-DK" sz="1600" b="1" dirty="0">
                <a:solidFill>
                  <a:schemeClr val="dk1"/>
                </a:solidFill>
              </a:rPr>
              <a:t>261,12 kroner mere om året </a:t>
            </a:r>
            <a:r>
              <a:rPr lang="da-DK" sz="1600" dirty="0">
                <a:solidFill>
                  <a:schemeClr val="dk1"/>
                </a:solidFill>
              </a:rPr>
              <a:t>at få ovenstående medicin dosispakket sammenlignet med alm. pakket.</a:t>
            </a:r>
          </a:p>
          <a:p>
            <a:endParaRPr lang="da-DK" dirty="0"/>
          </a:p>
        </p:txBody>
      </p:sp>
      <p:sp>
        <p:nvSpPr>
          <p:cNvPr id="28" name="Tekstfelt 27">
            <a:extLst>
              <a:ext uri="{FF2B5EF4-FFF2-40B4-BE49-F238E27FC236}">
                <a16:creationId xmlns:a16="http://schemas.microsoft.com/office/drawing/2014/main" id="{9DE4AC02-0E8A-0A1D-9F81-BCEDB93BD669}"/>
              </a:ext>
            </a:extLst>
          </p:cNvPr>
          <p:cNvSpPr txBox="1"/>
          <p:nvPr/>
        </p:nvSpPr>
        <p:spPr>
          <a:xfrm>
            <a:off x="8650482" y="5591861"/>
            <a:ext cx="3243301" cy="1606081"/>
          </a:xfrm>
          <a:prstGeom prst="rect">
            <a:avLst/>
          </a:prstGeom>
          <a:noFill/>
        </p:spPr>
        <p:txBody>
          <a:bodyPr wrap="square" rtlCol="0">
            <a:spAutoFit/>
          </a:bodyPr>
          <a:lstStyle/>
          <a:p>
            <a:r>
              <a:rPr lang="da-DK" sz="1600" dirty="0">
                <a:solidFill>
                  <a:schemeClr val="dk1"/>
                </a:solidFill>
              </a:rPr>
              <a:t>Det koster </a:t>
            </a:r>
            <a:r>
              <a:rPr lang="da-DK" sz="1600" b="1" dirty="0">
                <a:solidFill>
                  <a:schemeClr val="dk1"/>
                </a:solidFill>
              </a:rPr>
              <a:t>1.348,04 kroner mere om året </a:t>
            </a:r>
            <a:r>
              <a:rPr lang="da-DK" sz="1600" dirty="0">
                <a:solidFill>
                  <a:schemeClr val="dk1"/>
                </a:solidFill>
              </a:rPr>
              <a:t>at få ovenstående medicin dosispakket sammenlignet med alm. pakket.</a:t>
            </a:r>
          </a:p>
          <a:p>
            <a:endParaRPr lang="da-DK" dirty="0"/>
          </a:p>
        </p:txBody>
      </p:sp>
      <p:cxnSp>
        <p:nvCxnSpPr>
          <p:cNvPr id="30" name="Lige forbindelse 29">
            <a:extLst>
              <a:ext uri="{FF2B5EF4-FFF2-40B4-BE49-F238E27FC236}">
                <a16:creationId xmlns:a16="http://schemas.microsoft.com/office/drawing/2014/main" id="{3D4C97EA-8189-695F-3A4F-4513CDE780D3}"/>
              </a:ext>
            </a:extLst>
          </p:cNvPr>
          <p:cNvCxnSpPr/>
          <p:nvPr/>
        </p:nvCxnSpPr>
        <p:spPr>
          <a:xfrm>
            <a:off x="0" y="1333500"/>
            <a:ext cx="12192000" cy="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4343F3D1-56E3-3247-2B1C-48D34F632252}"/>
              </a:ext>
            </a:extLst>
          </p:cNvPr>
          <p:cNvCxnSpPr/>
          <p:nvPr/>
        </p:nvCxnSpPr>
        <p:spPr>
          <a:xfrm>
            <a:off x="4015740" y="1333500"/>
            <a:ext cx="0" cy="552450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F774B520-4145-0689-04C5-F5DD82539B29}"/>
              </a:ext>
            </a:extLst>
          </p:cNvPr>
          <p:cNvCxnSpPr/>
          <p:nvPr/>
        </p:nvCxnSpPr>
        <p:spPr>
          <a:xfrm>
            <a:off x="8101276" y="1333500"/>
            <a:ext cx="0" cy="552450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303D9D55-2D28-10F2-44CB-461EAEDD3A0E}"/>
              </a:ext>
            </a:extLst>
          </p:cNvPr>
          <p:cNvSpPr txBox="1"/>
          <p:nvPr/>
        </p:nvSpPr>
        <p:spPr>
          <a:xfrm>
            <a:off x="404038" y="1333500"/>
            <a:ext cx="2759098" cy="369332"/>
          </a:xfrm>
          <a:prstGeom prst="rect">
            <a:avLst/>
          </a:prstGeom>
          <a:noFill/>
        </p:spPr>
        <p:txBody>
          <a:bodyPr wrap="square" rtlCol="0">
            <a:spAutoFit/>
          </a:bodyPr>
          <a:lstStyle/>
          <a:p>
            <a:pPr algn="ctr"/>
            <a:r>
              <a:rPr lang="da-DK" sz="2000" b="1" dirty="0">
                <a:solidFill>
                  <a:schemeClr val="accent4"/>
                </a:solidFill>
              </a:rPr>
              <a:t>Patient A</a:t>
            </a:r>
          </a:p>
        </p:txBody>
      </p:sp>
      <p:sp>
        <p:nvSpPr>
          <p:cNvPr id="39" name="Tekstfelt 38">
            <a:extLst>
              <a:ext uri="{FF2B5EF4-FFF2-40B4-BE49-F238E27FC236}">
                <a16:creationId xmlns:a16="http://schemas.microsoft.com/office/drawing/2014/main" id="{BD53FEC7-12AB-5FDB-8E22-C1AE9355F85A}"/>
              </a:ext>
            </a:extLst>
          </p:cNvPr>
          <p:cNvSpPr txBox="1"/>
          <p:nvPr/>
        </p:nvSpPr>
        <p:spPr>
          <a:xfrm>
            <a:off x="4661117" y="1348799"/>
            <a:ext cx="2759098" cy="369332"/>
          </a:xfrm>
          <a:prstGeom prst="rect">
            <a:avLst/>
          </a:prstGeom>
          <a:noFill/>
        </p:spPr>
        <p:txBody>
          <a:bodyPr wrap="square" rtlCol="0">
            <a:spAutoFit/>
          </a:bodyPr>
          <a:lstStyle/>
          <a:p>
            <a:pPr algn="ctr"/>
            <a:r>
              <a:rPr lang="da-DK" sz="2000" b="1" dirty="0">
                <a:solidFill>
                  <a:schemeClr val="accent3"/>
                </a:solidFill>
              </a:rPr>
              <a:t>Patient B</a:t>
            </a:r>
          </a:p>
        </p:txBody>
      </p:sp>
      <p:sp>
        <p:nvSpPr>
          <p:cNvPr id="40" name="Tekstfelt 39">
            <a:extLst>
              <a:ext uri="{FF2B5EF4-FFF2-40B4-BE49-F238E27FC236}">
                <a16:creationId xmlns:a16="http://schemas.microsoft.com/office/drawing/2014/main" id="{703AAC7D-0052-7F93-7BBA-801EE928E792}"/>
              </a:ext>
            </a:extLst>
          </p:cNvPr>
          <p:cNvSpPr txBox="1"/>
          <p:nvPr/>
        </p:nvSpPr>
        <p:spPr>
          <a:xfrm>
            <a:off x="8770507" y="1316387"/>
            <a:ext cx="2759098" cy="369332"/>
          </a:xfrm>
          <a:prstGeom prst="rect">
            <a:avLst/>
          </a:prstGeom>
          <a:noFill/>
        </p:spPr>
        <p:txBody>
          <a:bodyPr wrap="square" rtlCol="0">
            <a:spAutoFit/>
          </a:bodyPr>
          <a:lstStyle/>
          <a:p>
            <a:pPr algn="ctr"/>
            <a:r>
              <a:rPr lang="da-DK" sz="2000" b="1" dirty="0">
                <a:solidFill>
                  <a:schemeClr val="accent1"/>
                </a:solidFill>
              </a:rPr>
              <a:t>Patient C</a:t>
            </a:r>
          </a:p>
        </p:txBody>
      </p:sp>
      <p:sp>
        <p:nvSpPr>
          <p:cNvPr id="41" name="Tekstfelt 40">
            <a:extLst>
              <a:ext uri="{FF2B5EF4-FFF2-40B4-BE49-F238E27FC236}">
                <a16:creationId xmlns:a16="http://schemas.microsoft.com/office/drawing/2014/main" id="{E4089490-6903-67E6-F6D0-9D16D7F9B592}"/>
              </a:ext>
            </a:extLst>
          </p:cNvPr>
          <p:cNvSpPr txBox="1"/>
          <p:nvPr/>
        </p:nvSpPr>
        <p:spPr>
          <a:xfrm>
            <a:off x="6380045" y="195825"/>
            <a:ext cx="5350633" cy="978729"/>
          </a:xfrm>
          <a:prstGeom prst="rect">
            <a:avLst/>
          </a:prstGeom>
          <a:solidFill>
            <a:srgbClr val="FFFF00"/>
          </a:solidFill>
          <a:ln w="57150">
            <a:solidFill>
              <a:srgbClr val="297A77"/>
            </a:solidFill>
          </a:ln>
        </p:spPr>
        <p:txBody>
          <a:bodyPr wrap="square" rtlCol="0">
            <a:spAutoFit/>
          </a:bodyPr>
          <a:lstStyle/>
          <a:p>
            <a:r>
              <a:rPr lang="da-DK" sz="1600" b="1" dirty="0"/>
              <a:t>Bemærk: </a:t>
            </a:r>
            <a:r>
              <a:rPr lang="da-DK" sz="1600" dirty="0"/>
              <a:t>At der </a:t>
            </a:r>
            <a:r>
              <a:rPr lang="da-DK" sz="1600" b="1" u="sng" dirty="0"/>
              <a:t>ikke</a:t>
            </a:r>
            <a:r>
              <a:rPr lang="da-DK" sz="1600" dirty="0"/>
              <a:t> er indregnet eventuelle kommunale helbredstillæg (85 %) eller dækning fra Sygeforsikring ”</a:t>
            </a:r>
            <a:r>
              <a:rPr lang="da-DK" sz="1600" dirty="0" err="1"/>
              <a:t>danmark</a:t>
            </a:r>
            <a:r>
              <a:rPr lang="da-DK" sz="1600" dirty="0"/>
              <a:t>” (50 % eller 100 % tilskud - alt afhængig af medlemskabstype). </a:t>
            </a:r>
          </a:p>
        </p:txBody>
      </p:sp>
    </p:spTree>
    <p:extLst>
      <p:ext uri="{BB962C8B-B14F-4D97-AF65-F5344CB8AC3E}">
        <p14:creationId xmlns:p14="http://schemas.microsoft.com/office/powerpoint/2010/main" val="3591212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EC522396-8436-7BEA-6FF9-D3B870310572}"/>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32598452-5D75-37FE-C2A4-5F2FBAFDC93C}"/>
              </a:ext>
            </a:extLst>
          </p:cNvPr>
          <p:cNvSpPr>
            <a:spLocks noGrp="1"/>
          </p:cNvSpPr>
          <p:nvPr>
            <p:ph type="title"/>
          </p:nvPr>
        </p:nvSpPr>
        <p:spPr/>
        <p:txBody>
          <a:bodyPr>
            <a:normAutofit fontScale="90000"/>
          </a:bodyPr>
          <a:lstStyle/>
          <a:p>
            <a:r>
              <a:rPr lang="da-DK" dirty="0"/>
              <a:t>Prisberegner for dosisdispenseret medicin</a:t>
            </a:r>
          </a:p>
        </p:txBody>
      </p:sp>
      <p:sp>
        <p:nvSpPr>
          <p:cNvPr id="5" name="Pladsholder til tekst 4">
            <a:extLst>
              <a:ext uri="{FF2B5EF4-FFF2-40B4-BE49-F238E27FC236}">
                <a16:creationId xmlns:a16="http://schemas.microsoft.com/office/drawing/2014/main" id="{443B8D84-58F1-1012-17DD-4EEA4340863A}"/>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74F46A46-B2D6-FF5C-241F-FDAB13AD926D}"/>
              </a:ext>
            </a:extLst>
          </p:cNvPr>
          <p:cNvSpPr>
            <a:spLocks noGrp="1"/>
          </p:cNvSpPr>
          <p:nvPr>
            <p:ph type="body" sz="quarter" idx="41"/>
          </p:nvPr>
        </p:nvSpPr>
        <p:spPr>
          <a:xfrm>
            <a:off x="720208" y="2907051"/>
            <a:ext cx="4385987" cy="2374811"/>
          </a:xfrm>
        </p:spPr>
        <p:txBody>
          <a:bodyPr>
            <a:normAutofit/>
          </a:bodyPr>
          <a:lstStyle/>
          <a:p>
            <a:r>
              <a:rPr lang="da-DK" b="1" dirty="0"/>
              <a:t>Pris for patienten</a:t>
            </a:r>
          </a:p>
          <a:p>
            <a:r>
              <a:rPr lang="da-DK" dirty="0"/>
              <a:t>Patienten egenbetaling kan udregnes ved hjælp af prisberegneren, som er frit tilgængelig online på apotekte.dk (se praksis ark)</a:t>
            </a:r>
          </a:p>
        </p:txBody>
      </p:sp>
      <p:sp>
        <p:nvSpPr>
          <p:cNvPr id="7" name="Pladsholder til tekst 6">
            <a:extLst>
              <a:ext uri="{FF2B5EF4-FFF2-40B4-BE49-F238E27FC236}">
                <a16:creationId xmlns:a16="http://schemas.microsoft.com/office/drawing/2014/main" id="{52508001-A264-57D2-0A6F-81885BCC1F09}"/>
              </a:ext>
            </a:extLst>
          </p:cNvPr>
          <p:cNvSpPr>
            <a:spLocks noGrp="1"/>
          </p:cNvSpPr>
          <p:nvPr>
            <p:ph type="body" sz="quarter" idx="39"/>
          </p:nvPr>
        </p:nvSpPr>
        <p:spPr/>
        <p:txBody>
          <a:bodyPr/>
          <a:lstStyle/>
          <a:p>
            <a:endParaRPr lang="da-DK"/>
          </a:p>
        </p:txBody>
      </p:sp>
      <p:sp>
        <p:nvSpPr>
          <p:cNvPr id="10" name="Pladsholder til billede 9">
            <a:extLst>
              <a:ext uri="{FF2B5EF4-FFF2-40B4-BE49-F238E27FC236}">
                <a16:creationId xmlns:a16="http://schemas.microsoft.com/office/drawing/2014/main" id="{3262BB2E-CC34-1329-99A3-A65FC91844A1}"/>
              </a:ext>
            </a:extLst>
          </p:cNvPr>
          <p:cNvSpPr>
            <a:spLocks noGrp="1"/>
          </p:cNvSpPr>
          <p:nvPr>
            <p:ph type="pic" idx="22"/>
          </p:nvPr>
        </p:nvSpPr>
        <p:spPr>
          <a:xfrm>
            <a:off x="6463626" y="728662"/>
            <a:ext cx="5008166" cy="5400675"/>
          </a:xfrm>
        </p:spPr>
        <p:txBody>
          <a:bodyPr/>
          <a:lstStyle/>
          <a:p>
            <a:endParaRPr lang="da-DK"/>
          </a:p>
        </p:txBody>
      </p:sp>
      <p:pic>
        <p:nvPicPr>
          <p:cNvPr id="11" name="Billede 10">
            <a:extLst>
              <a:ext uri="{FF2B5EF4-FFF2-40B4-BE49-F238E27FC236}">
                <a16:creationId xmlns:a16="http://schemas.microsoft.com/office/drawing/2014/main" id="{C2F5B462-EF16-7A96-1DC5-B1443DFC0F05}"/>
              </a:ext>
            </a:extLst>
          </p:cNvPr>
          <p:cNvPicPr>
            <a:picLocks noChangeAspect="1"/>
          </p:cNvPicPr>
          <p:nvPr/>
        </p:nvPicPr>
        <p:blipFill>
          <a:blip r:embed="rId3"/>
          <a:srcRect/>
          <a:stretch/>
        </p:blipFill>
        <p:spPr>
          <a:xfrm>
            <a:off x="5623008" y="755054"/>
            <a:ext cx="6216456" cy="5374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00698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8A4C7-9FCF-206D-2AD5-19D6385CB881}"/>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BA70E29-A2A0-87B8-EA2E-44806B8370B8}"/>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2DBE1359-EBF6-A313-E31A-795D0BEACD97}"/>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467F3F06-02CA-262A-A547-ADA5084DF10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61A09E8B-0BCF-1EFB-9D74-8B500A19C587}"/>
              </a:ext>
            </a:extLst>
          </p:cNvPr>
          <p:cNvSpPr>
            <a:spLocks noGrp="1"/>
          </p:cNvSpPr>
          <p:nvPr>
            <p:ph type="body" sz="quarter" idx="41"/>
          </p:nvPr>
        </p:nvSpPr>
        <p:spPr>
          <a:xfrm>
            <a:off x="721001" y="2691196"/>
            <a:ext cx="4385987" cy="2578635"/>
          </a:xfrm>
        </p:spPr>
        <p:txBody>
          <a:bodyPr>
            <a:normAutofit/>
          </a:bodyPr>
          <a:lstStyle/>
          <a:p>
            <a:pPr marL="285750" indent="-285750">
              <a:buFont typeface="Arial" panose="020B0604020202020204" pitchFamily="34" charset="0"/>
              <a:buChar char="•"/>
            </a:pPr>
            <a:r>
              <a:rPr lang="da-DK" sz="1600" noProof="0" dirty="0"/>
              <a:t>Var der noget du særligt bed mærke i?</a:t>
            </a:r>
          </a:p>
          <a:p>
            <a:pPr marL="285750" indent="-285750">
              <a:buFont typeface="Arial" panose="020B0604020202020204" pitchFamily="34" charset="0"/>
              <a:buChar char="•"/>
            </a:pPr>
            <a:r>
              <a:rPr lang="da-DK" dirty="0"/>
              <a:t>Har du spørgsmål til apoteket?</a:t>
            </a:r>
            <a:endParaRPr lang="da-DK" sz="1600" noProof="0" dirty="0"/>
          </a:p>
        </p:txBody>
      </p:sp>
      <p:sp>
        <p:nvSpPr>
          <p:cNvPr id="10" name="Title 2">
            <a:extLst>
              <a:ext uri="{FF2B5EF4-FFF2-40B4-BE49-F238E27FC236}">
                <a16:creationId xmlns:a16="http://schemas.microsoft.com/office/drawing/2014/main" id="{089FD341-3281-639E-5628-3C9FE10BB761}"/>
              </a:ext>
            </a:extLst>
          </p:cNvPr>
          <p:cNvSpPr>
            <a:spLocks noGrp="1"/>
          </p:cNvSpPr>
          <p:nvPr>
            <p:ph type="title"/>
          </p:nvPr>
        </p:nvSpPr>
        <p:spPr>
          <a:xfrm>
            <a:off x="714030" y="1027249"/>
            <a:ext cx="4398514" cy="1540460"/>
          </a:xfrm>
        </p:spPr>
        <p:txBody>
          <a:bodyPr/>
          <a:lstStyle/>
          <a:p>
            <a:r>
              <a:rPr lang="da-DK" sz="2400" noProof="0" dirty="0"/>
              <a:t>Dialog angående de praktiske eksempler om dosisdispensering </a:t>
            </a:r>
          </a:p>
        </p:txBody>
      </p:sp>
      <p:sp>
        <p:nvSpPr>
          <p:cNvPr id="13" name="Text Placeholder 9">
            <a:extLst>
              <a:ext uri="{FF2B5EF4-FFF2-40B4-BE49-F238E27FC236}">
                <a16:creationId xmlns:a16="http://schemas.microsoft.com/office/drawing/2014/main" id="{4AE88F16-36AC-5940-121D-5415D3736140}"/>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6334324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0151CBE-655A-6C7D-5CF7-CC52B3B2C9C8}"/>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85B6CDAC-9A93-0B20-8617-B46AD8D13405}"/>
              </a:ext>
            </a:extLst>
          </p:cNvPr>
          <p:cNvSpPr>
            <a:spLocks noGrp="1"/>
          </p:cNvSpPr>
          <p:nvPr>
            <p:ph type="body" sz="quarter" idx="30"/>
          </p:nvPr>
        </p:nvSpPr>
        <p:spPr/>
        <p:txBody>
          <a:bodyPr/>
          <a:lstStyle/>
          <a:p>
            <a:r>
              <a:rPr lang="da-DK" dirty="0"/>
              <a:t>Samlet tid: 15 minutter</a:t>
            </a:r>
          </a:p>
        </p:txBody>
      </p:sp>
      <p:sp>
        <p:nvSpPr>
          <p:cNvPr id="4" name="Pladsholder til tekst 2">
            <a:extLst>
              <a:ext uri="{FF2B5EF4-FFF2-40B4-BE49-F238E27FC236}">
                <a16:creationId xmlns:a16="http://schemas.microsoft.com/office/drawing/2014/main" id="{1A29372F-09E0-C39D-BACA-C7A621D04AD1}"/>
              </a:ext>
            </a:extLst>
          </p:cNvPr>
          <p:cNvSpPr txBox="1">
            <a:spLocks/>
          </p:cNvSpPr>
          <p:nvPr/>
        </p:nvSpPr>
        <p:spPr>
          <a:xfrm>
            <a:off x="724664" y="5240981"/>
            <a:ext cx="10735496" cy="492443"/>
          </a:xfrm>
          <a:prstGeom prst="rect">
            <a:avLst/>
          </a:prstGeom>
        </p:spPr>
        <p:txBody>
          <a:bodyPr vert="horz" wrap="square" lIns="91440" tIns="45720" rIns="91440" bIns="45720" rtlCol="0" anchor="b">
            <a:normAutofit/>
          </a:bodyPr>
          <a:lstStyle>
            <a:lvl1pPr marL="0" marR="0" indent="0" algn="ctr"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2600" b="0" i="0" u="none" strike="noStrike" cap="none" spc="0" baseline="0">
                <a:solidFill>
                  <a:srgbClr val="FFFFFF"/>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2400" i="1" dirty="0"/>
              <a:t>Sæt jer samen i praksis til blok 2 og 3 (sololæger går sammen)</a:t>
            </a:r>
          </a:p>
        </p:txBody>
      </p:sp>
    </p:spTree>
    <p:extLst>
      <p:ext uri="{BB962C8B-B14F-4D97-AF65-F5344CB8AC3E}">
        <p14:creationId xmlns:p14="http://schemas.microsoft.com/office/powerpoint/2010/main" val="2408764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B835373-CE69-5CFA-5A94-15DFE704C0F8}"/>
              </a:ext>
            </a:extLst>
          </p:cNvPr>
          <p:cNvSpPr>
            <a:spLocks noGrp="1"/>
          </p:cNvSpPr>
          <p:nvPr>
            <p:ph type="body" sz="quarter" idx="29"/>
          </p:nvPr>
        </p:nvSpPr>
        <p:spPr>
          <a:xfrm>
            <a:off x="724664" y="1740634"/>
            <a:ext cx="10735496" cy="1631216"/>
          </a:xfrm>
        </p:spPr>
        <p:txBody>
          <a:bodyPr/>
          <a:lstStyle/>
          <a:p>
            <a:r>
              <a:rPr lang="da-DK" dirty="0"/>
              <a:t>Blok 2: Samarbejde med kommunen og apoteket</a:t>
            </a:r>
          </a:p>
        </p:txBody>
      </p:sp>
      <p:sp>
        <p:nvSpPr>
          <p:cNvPr id="3" name="Pladsholder til tekst 2">
            <a:extLst>
              <a:ext uri="{FF2B5EF4-FFF2-40B4-BE49-F238E27FC236}">
                <a16:creationId xmlns:a16="http://schemas.microsoft.com/office/drawing/2014/main" id="{4B4F0D10-58D3-F556-FA3D-2009138A76D2}"/>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13965184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0C-51FF-33B5-870A-2C2E17D596C6}"/>
            </a:ext>
          </a:extLst>
        </p:cNvPr>
        <p:cNvGrpSpPr/>
        <p:nvPr/>
      </p:nvGrpSpPr>
      <p:grpSpPr>
        <a:xfrm>
          <a:off x="0" y="0"/>
          <a:ext cx="0" cy="0"/>
          <a:chOff x="0" y="0"/>
          <a:chExt cx="0" cy="0"/>
        </a:xfrm>
      </p:grpSpPr>
      <p:pic>
        <p:nvPicPr>
          <p:cNvPr id="4" name="Picture Placeholder 6" descr="A green and white background&#10;&#10;AI-generated content may be incorrect.">
            <a:extLst>
              <a:ext uri="{FF2B5EF4-FFF2-40B4-BE49-F238E27FC236}">
                <a16:creationId xmlns:a16="http://schemas.microsoft.com/office/drawing/2014/main" id="{A6E5381A-2E6A-A1D9-3148-DBA1115CC23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0" name="Text Placeholder 9">
            <a:extLst>
              <a:ext uri="{FF2B5EF4-FFF2-40B4-BE49-F238E27FC236}">
                <a16:creationId xmlns:a16="http://schemas.microsoft.com/office/drawing/2014/main" id="{27786F8C-86A0-773F-5812-8C261FA5128D}"/>
              </a:ext>
            </a:extLst>
          </p:cNvPr>
          <p:cNvSpPr>
            <a:spLocks noGrp="1"/>
          </p:cNvSpPr>
          <p:nvPr>
            <p:ph type="body" sz="quarter" idx="29"/>
          </p:nvPr>
        </p:nvSpPr>
        <p:spPr>
          <a:xfrm>
            <a:off x="720208" y="5440218"/>
            <a:ext cx="4385987" cy="680690"/>
          </a:xfrm>
        </p:spPr>
        <p:txBody>
          <a:bodyPr/>
          <a:lstStyle/>
          <a:p>
            <a:endParaRPr lang="da-DK" noProof="0" dirty="0"/>
          </a:p>
        </p:txBody>
      </p:sp>
      <p:sp>
        <p:nvSpPr>
          <p:cNvPr id="3" name="Title 2">
            <a:extLst>
              <a:ext uri="{FF2B5EF4-FFF2-40B4-BE49-F238E27FC236}">
                <a16:creationId xmlns:a16="http://schemas.microsoft.com/office/drawing/2014/main" id="{970AFF67-37A4-6F01-9A05-4426F5FCE311}"/>
              </a:ext>
            </a:extLst>
          </p:cNvPr>
          <p:cNvSpPr>
            <a:spLocks noGrp="1"/>
          </p:cNvSpPr>
          <p:nvPr>
            <p:ph type="title"/>
          </p:nvPr>
        </p:nvSpPr>
        <p:spPr>
          <a:xfrm>
            <a:off x="714030" y="1027249"/>
            <a:ext cx="4398514" cy="1540460"/>
          </a:xfrm>
        </p:spPr>
        <p:txBody>
          <a:bodyPr/>
          <a:lstStyle/>
          <a:p>
            <a:r>
              <a:rPr lang="da-DK" sz="2400" noProof="0" dirty="0"/>
              <a:t>Oplæg fra kommunen</a:t>
            </a:r>
          </a:p>
        </p:txBody>
      </p:sp>
      <p:sp>
        <p:nvSpPr>
          <p:cNvPr id="11" name="Text Placeholder 10">
            <a:extLst>
              <a:ext uri="{FF2B5EF4-FFF2-40B4-BE49-F238E27FC236}">
                <a16:creationId xmlns:a16="http://schemas.microsoft.com/office/drawing/2014/main" id="{90E7DA8A-F8C5-28D3-FC37-9636949B1C68}"/>
              </a:ext>
            </a:extLst>
          </p:cNvPr>
          <p:cNvSpPr>
            <a:spLocks noGrp="1"/>
          </p:cNvSpPr>
          <p:nvPr>
            <p:ph type="body" sz="quarter" idx="30"/>
          </p:nvPr>
        </p:nvSpPr>
        <p:spPr/>
        <p:txBody>
          <a:bodyPr>
            <a:noAutofit/>
          </a:bodyPr>
          <a:lstStyle/>
          <a:p>
            <a:r>
              <a:rPr lang="da-DK" sz="1200" noProof="0" dirty="0"/>
              <a:t>Oplæg fra kommunen (</a:t>
            </a:r>
            <a:r>
              <a:rPr lang="da-DK" sz="1200" dirty="0"/>
              <a:t>10</a:t>
            </a:r>
            <a:r>
              <a:rPr lang="da-DK" sz="1200" noProof="0" dirty="0"/>
              <a:t> min.)</a:t>
            </a:r>
          </a:p>
        </p:txBody>
      </p:sp>
      <p:pic>
        <p:nvPicPr>
          <p:cNvPr id="2" name="Graphic 1" descr="Schoolhouse with solid fill">
            <a:extLst>
              <a:ext uri="{FF2B5EF4-FFF2-40B4-BE49-F238E27FC236}">
                <a16:creationId xmlns:a16="http://schemas.microsoft.com/office/drawing/2014/main" id="{7C3C0F9D-C6F3-B780-03CC-70D80716BC6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FA5CD0B-C0E2-3520-521C-82DE35123DA4}"/>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Tree>
    <p:extLst>
      <p:ext uri="{BB962C8B-B14F-4D97-AF65-F5344CB8AC3E}">
        <p14:creationId xmlns:p14="http://schemas.microsoft.com/office/powerpoint/2010/main" val="4140281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09F2-5AC1-60A6-02A9-5DC925BFA171}"/>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B4744AC8-15AF-BFF4-7000-B7B438699AB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9183D1EC-3262-5D7E-0AB5-AB450DF0CEB9}"/>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(3</a:t>
            </a:r>
            <a:r>
              <a:rPr lang="en-GB" sz="1200" dirty="0"/>
              <a:t>5 </a:t>
            </a:r>
            <a:r>
              <a:rPr lang="en-GB" sz="1200" noProof="0" dirty="0"/>
              <a:t>min.)</a:t>
            </a:r>
            <a:endParaRPr lang="da-DK" sz="1200" noProof="0" dirty="0"/>
          </a:p>
        </p:txBody>
      </p:sp>
      <p:pic>
        <p:nvPicPr>
          <p:cNvPr id="2" name="Graphic 1" descr="Teacher with solid fill">
            <a:extLst>
              <a:ext uri="{FF2B5EF4-FFF2-40B4-BE49-F238E27FC236}">
                <a16:creationId xmlns:a16="http://schemas.microsoft.com/office/drawing/2014/main" id="{83E6E2B1-9F00-6C80-FE8B-DDD52B69DD1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BD1C3F19-D63C-A0B0-3D51-9493AAD40E91}"/>
              </a:ext>
            </a:extLst>
          </p:cNvPr>
          <p:cNvSpPr>
            <a:spLocks noGrp="1"/>
          </p:cNvSpPr>
          <p:nvPr>
            <p:ph type="body" sz="quarter" idx="41"/>
          </p:nvPr>
        </p:nvSpPr>
        <p:spPr>
          <a:xfrm>
            <a:off x="721001" y="2691197"/>
            <a:ext cx="4385987" cy="2470350"/>
          </a:xfrm>
        </p:spPr>
        <p:txBody>
          <a:bodyPr>
            <a:normAutofit/>
          </a:bodyPr>
          <a:lstStyle/>
          <a:p>
            <a:pPr marL="285750" indent="-285750">
              <a:buFont typeface="Arial" panose="020B0604020202020204" pitchFamily="34" charset="0"/>
              <a:buChar char="•"/>
            </a:pPr>
            <a:r>
              <a:rPr lang="da-DK" sz="1600" noProof="0" dirty="0"/>
              <a:t>Hvordan kan kommunen/apoteket hjælpe praksis bedst muligt?</a:t>
            </a:r>
          </a:p>
          <a:p>
            <a:pPr marL="285750" indent="-285750">
              <a:buFont typeface="Arial" panose="020B0604020202020204" pitchFamily="34" charset="0"/>
              <a:buChar char="•"/>
            </a:pPr>
            <a:r>
              <a:rPr lang="da-DK" dirty="0"/>
              <a:t>Hvordan kan min praksis få stærkere samarbejde med kommunen og apoteket?</a:t>
            </a:r>
          </a:p>
          <a:p>
            <a:pPr marL="285750" indent="-285750">
              <a:buFont typeface="Arial" panose="020B0604020202020204" pitchFamily="34" charset="0"/>
              <a:buChar char="•"/>
            </a:pPr>
            <a:r>
              <a:rPr lang="da-DK" sz="1600" noProof="0" dirty="0"/>
              <a:t>Hvilke patientgrupper er relevante og egnede at samarbejde og ift. </a:t>
            </a:r>
            <a:r>
              <a:rPr lang="da-DK" dirty="0"/>
              <a:t>Dosisdispenseret medicin?</a:t>
            </a:r>
            <a:endParaRPr lang="da-DK" sz="1600" noProof="0" dirty="0"/>
          </a:p>
        </p:txBody>
      </p:sp>
      <p:sp>
        <p:nvSpPr>
          <p:cNvPr id="8" name="Title 2">
            <a:extLst>
              <a:ext uri="{FF2B5EF4-FFF2-40B4-BE49-F238E27FC236}">
                <a16:creationId xmlns:a16="http://schemas.microsoft.com/office/drawing/2014/main" id="{5F827833-213C-36C2-82F0-C35A90A0337A}"/>
              </a:ext>
            </a:extLst>
          </p:cNvPr>
          <p:cNvSpPr>
            <a:spLocks noGrp="1"/>
          </p:cNvSpPr>
          <p:nvPr>
            <p:ph type="title"/>
          </p:nvPr>
        </p:nvSpPr>
        <p:spPr>
          <a:xfrm>
            <a:off x="714030" y="1027249"/>
            <a:ext cx="4398514" cy="1540460"/>
          </a:xfrm>
        </p:spPr>
        <p:txBody>
          <a:bodyPr/>
          <a:lstStyle/>
          <a:p>
            <a:r>
              <a:rPr lang="da-DK" sz="2400" noProof="0" dirty="0"/>
              <a:t>Fælles dialog med kommunen og apoteket</a:t>
            </a:r>
          </a:p>
        </p:txBody>
      </p:sp>
      <p:sp>
        <p:nvSpPr>
          <p:cNvPr id="13" name="Text Placeholder 9">
            <a:extLst>
              <a:ext uri="{FF2B5EF4-FFF2-40B4-BE49-F238E27FC236}">
                <a16:creationId xmlns:a16="http://schemas.microsoft.com/office/drawing/2014/main" id="{DD7E470F-4517-4113-8B14-F97002F8F2B8}"/>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6709968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159100D-8283-5891-94AD-AEBADC9FAC40}"/>
              </a:ext>
            </a:extLst>
          </p:cNvPr>
          <p:cNvSpPr>
            <a:spLocks noGrp="1"/>
          </p:cNvSpPr>
          <p:nvPr>
            <p:ph type="body" sz="quarter" idx="29"/>
          </p:nvPr>
        </p:nvSpPr>
        <p:spPr/>
        <p:txBody>
          <a:bodyPr/>
          <a:lstStyle/>
          <a:p>
            <a:r>
              <a:rPr lang="da-DK" dirty="0"/>
              <a:t>Blok 3: Opsamling og opfølgning</a:t>
            </a:r>
          </a:p>
        </p:txBody>
      </p:sp>
      <p:sp>
        <p:nvSpPr>
          <p:cNvPr id="3" name="Pladsholder til tekst 2">
            <a:extLst>
              <a:ext uri="{FF2B5EF4-FFF2-40B4-BE49-F238E27FC236}">
                <a16:creationId xmlns:a16="http://schemas.microsoft.com/office/drawing/2014/main" id="{34B42B85-8E14-D886-CA84-4DC6AF772C3F}"/>
              </a:ext>
            </a:extLst>
          </p:cNvPr>
          <p:cNvSpPr>
            <a:spLocks noGrp="1"/>
          </p:cNvSpPr>
          <p:nvPr>
            <p:ph type="body" sz="quarter" idx="30"/>
          </p:nvPr>
        </p:nvSpPr>
        <p:spPr/>
        <p:txBody>
          <a:bodyPr/>
          <a:lstStyle/>
          <a:p>
            <a:r>
              <a:rPr lang="da-DK" dirty="0"/>
              <a:t>Samlet tid: 30 minutter</a:t>
            </a:r>
          </a:p>
        </p:txBody>
      </p:sp>
    </p:spTree>
    <p:extLst>
      <p:ext uri="{BB962C8B-B14F-4D97-AF65-F5344CB8AC3E}">
        <p14:creationId xmlns:p14="http://schemas.microsoft.com/office/powerpoint/2010/main" val="32452088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EFAA2FF-13BD-82D9-6733-CE8517B5A321}"/>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9BB6FA87-1A35-BEA0-3DCE-A15DD6A0409E}"/>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D0609AE9-ABAD-D6C1-2CA1-5E72680F7E90}"/>
              </a:ext>
            </a:extLst>
          </p:cNvPr>
          <p:cNvSpPr>
            <a:spLocks noGrp="1"/>
          </p:cNvSpPr>
          <p:nvPr>
            <p:ph type="body" sz="quarter" idx="37"/>
          </p:nvPr>
        </p:nvSpPr>
        <p:spPr/>
        <p:txBody>
          <a:bodyPr/>
          <a:lstStyle/>
          <a:p>
            <a:r>
              <a:rPr lang="da-DK" dirty="0"/>
              <a:t>Inden mødet</a:t>
            </a:r>
          </a:p>
        </p:txBody>
      </p:sp>
      <p:sp>
        <p:nvSpPr>
          <p:cNvPr id="5" name="Pladsholder til tekst 4">
            <a:extLst>
              <a:ext uri="{FF2B5EF4-FFF2-40B4-BE49-F238E27FC236}">
                <a16:creationId xmlns:a16="http://schemas.microsoft.com/office/drawing/2014/main" id="{85CEB334-48D6-1D79-FBD0-D7946D8F2204}"/>
              </a:ext>
            </a:extLst>
          </p:cNvPr>
          <p:cNvSpPr>
            <a:spLocks noGrp="1"/>
          </p:cNvSpPr>
          <p:nvPr>
            <p:ph type="body" sz="quarter" idx="38"/>
          </p:nvPr>
        </p:nvSpPr>
        <p:spPr/>
        <p:txBody>
          <a:bodyPr/>
          <a:lstStyle/>
          <a:p>
            <a:r>
              <a:rPr lang="da-DK" dirty="0"/>
              <a:t>Besvaret et spørgeskema om emnet og modtaget dine egne resultater</a:t>
            </a:r>
          </a:p>
        </p:txBody>
      </p:sp>
      <p:sp>
        <p:nvSpPr>
          <p:cNvPr id="6" name="Pladsholder til tekst 5">
            <a:extLst>
              <a:ext uri="{FF2B5EF4-FFF2-40B4-BE49-F238E27FC236}">
                <a16:creationId xmlns:a16="http://schemas.microsoft.com/office/drawing/2014/main" id="{818E20E2-39CE-3CAB-F357-C703690A0BD9}"/>
              </a:ext>
            </a:extLst>
          </p:cNvPr>
          <p:cNvSpPr>
            <a:spLocks noGrp="1"/>
          </p:cNvSpPr>
          <p:nvPr>
            <p:ph type="body" sz="quarter" idx="40"/>
          </p:nvPr>
        </p:nvSpPr>
        <p:spPr/>
        <p:txBody>
          <a:bodyPr/>
          <a:lstStyle/>
          <a:p>
            <a:r>
              <a:rPr lang="da-DK" dirty="0"/>
              <a:t>Under mødet </a:t>
            </a:r>
          </a:p>
        </p:txBody>
      </p:sp>
      <p:sp>
        <p:nvSpPr>
          <p:cNvPr id="7" name="Pladsholder til tekst 6">
            <a:extLst>
              <a:ext uri="{FF2B5EF4-FFF2-40B4-BE49-F238E27FC236}">
                <a16:creationId xmlns:a16="http://schemas.microsoft.com/office/drawing/2014/main" id="{21EF1F38-E756-8C73-221E-8CAEB5145C3B}"/>
              </a:ext>
            </a:extLst>
          </p:cNvPr>
          <p:cNvSpPr>
            <a:spLocks noGrp="1"/>
          </p:cNvSpPr>
          <p:nvPr>
            <p:ph type="body" sz="quarter" idx="41"/>
          </p:nvPr>
        </p:nvSpPr>
        <p:spPr/>
        <p:txBody>
          <a:bodyPr/>
          <a:lstStyle/>
          <a:p>
            <a:r>
              <a:rPr lang="da-DK" dirty="0"/>
              <a:t>Uddelingskopier: Datatræk og resultaterne af spørgeskemaundersøgelsen for klyngen</a:t>
            </a:r>
          </a:p>
          <a:p>
            <a:r>
              <a:rPr lang="da-DK" dirty="0"/>
              <a:t>Praksisark med nyttige oplysninger om din praksis</a:t>
            </a:r>
          </a:p>
        </p:txBody>
      </p:sp>
    </p:spTree>
    <p:extLst>
      <p:ext uri="{BB962C8B-B14F-4D97-AF65-F5344CB8AC3E}">
        <p14:creationId xmlns:p14="http://schemas.microsoft.com/office/powerpoint/2010/main" val="19865703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29FD7F-C696-C489-9F2D-5E0643528227}"/>
              </a:ext>
            </a:extLst>
          </p:cNvPr>
          <p:cNvSpPr>
            <a:spLocks noGrp="1"/>
          </p:cNvSpPr>
          <p:nvPr>
            <p:ph type="title"/>
          </p:nvPr>
        </p:nvSpPr>
        <p:spPr/>
        <p:txBody>
          <a:bodyPr>
            <a:noAutofit/>
          </a:bodyPr>
          <a:lstStyle/>
          <a:p>
            <a:r>
              <a:rPr lang="da-DK" sz="2800" dirty="0"/>
              <a:t>Gode råd og forslag til dosisdispensering i praksis (4 min)</a:t>
            </a:r>
          </a:p>
        </p:txBody>
      </p:sp>
      <p:sp>
        <p:nvSpPr>
          <p:cNvPr id="4" name="Pladsholder til tekst 3">
            <a:extLst>
              <a:ext uri="{FF2B5EF4-FFF2-40B4-BE49-F238E27FC236}">
                <a16:creationId xmlns:a16="http://schemas.microsoft.com/office/drawing/2014/main" id="{70DBE31A-9B22-1E0E-F4AD-D9E8DEE573A2}"/>
              </a:ext>
            </a:extLst>
          </p:cNvPr>
          <p:cNvSpPr>
            <a:spLocks noGrp="1"/>
          </p:cNvSpPr>
          <p:nvPr>
            <p:ph type="body" sz="quarter" idx="38"/>
          </p:nvPr>
        </p:nvSpPr>
        <p:spPr/>
        <p:txBody>
          <a:bodyPr/>
          <a:lstStyle/>
          <a:p>
            <a:endParaRPr lang="da-DK"/>
          </a:p>
        </p:txBody>
      </p:sp>
      <p:pic>
        <p:nvPicPr>
          <p:cNvPr id="7" name="Onlinemedier 6" title="Dosisdispensering (video 3)">
            <a:hlinkClick r:id="" action="ppaction://media"/>
            <a:extLst>
              <a:ext uri="{FF2B5EF4-FFF2-40B4-BE49-F238E27FC236}">
                <a16:creationId xmlns:a16="http://schemas.microsoft.com/office/drawing/2014/main" id="{3D926052-EBC5-DF3D-8BCC-0C7AF71DE3F2}"/>
              </a:ext>
            </a:extLst>
          </p:cNvPr>
          <p:cNvPicPr>
            <a:picLocks noRot="1" noChangeAspect="1"/>
          </p:cNvPicPr>
          <p:nvPr>
            <a:videoFile r:link="rId1"/>
          </p:nvPr>
        </p:nvPicPr>
        <p:blipFill>
          <a:blip r:embed="rId4"/>
          <a:stretch>
            <a:fillRect/>
          </a:stretch>
        </p:blipFill>
        <p:spPr>
          <a:xfrm>
            <a:off x="1820918" y="1616114"/>
            <a:ext cx="8550164" cy="4816366"/>
          </a:xfrm>
          <a:prstGeom prst="rect">
            <a:avLst/>
          </a:prstGeom>
        </p:spPr>
      </p:pic>
    </p:spTree>
    <p:extLst>
      <p:ext uri="{BB962C8B-B14F-4D97-AF65-F5344CB8AC3E}">
        <p14:creationId xmlns:p14="http://schemas.microsoft.com/office/powerpoint/2010/main" val="15123992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B0A0-1B94-0741-7458-5A73C63D455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3C93265-D3E2-D5CA-C7C6-033AB1E0667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5539260-5C40-53CA-706F-18F1858E46F2}"/>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15BF446F-50C2-3830-57A9-5F6C64CFCA6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1F6BF69-6DB8-FAD1-0ABC-3F76CF8964FB}"/>
              </a:ext>
            </a:extLst>
          </p:cNvPr>
          <p:cNvSpPr>
            <a:spLocks noGrp="1"/>
          </p:cNvSpPr>
          <p:nvPr>
            <p:ph type="body" sz="quarter" idx="41"/>
          </p:nvPr>
        </p:nvSpPr>
        <p:spPr>
          <a:xfrm>
            <a:off x="720208" y="2230121"/>
            <a:ext cx="4385987" cy="2578635"/>
          </a:xfrm>
        </p:spPr>
        <p:txBody>
          <a:bodyPr>
            <a:normAutofit fontScale="85000" lnSpcReduction="20000"/>
          </a:bodyPr>
          <a:lstStyle/>
          <a:p>
            <a:pPr marL="285750" indent="-285750">
              <a:buFont typeface="Arial" panose="020B0604020202020204" pitchFamily="34" charset="0"/>
              <a:buChar char="•"/>
            </a:pPr>
            <a:r>
              <a:rPr lang="da-DK" sz="1600" noProof="0" dirty="0"/>
              <a:t>Hvad vil i gøre hjemme i egen praksis? Eksempelvis:</a:t>
            </a:r>
          </a:p>
          <a:p>
            <a:pPr marL="742950" lvl="1" indent="-285750">
              <a:lnSpc>
                <a:spcPct val="110000"/>
              </a:lnSpc>
              <a:buClr>
                <a:srgbClr val="297A77"/>
              </a:buClr>
              <a:buSzPct val="105000"/>
              <a:buFont typeface="Arial" panose="020B0604020202020204" pitchFamily="34" charset="0"/>
              <a:buChar char="•"/>
              <a:tabLst>
                <a:tab pos="520700" algn="l"/>
                <a:tab pos="521335" algn="l"/>
              </a:tabLst>
            </a:pPr>
            <a:r>
              <a:rPr lang="da-DK" sz="1700" dirty="0"/>
              <a:t>Dele praksisark med personalet i klinikken</a:t>
            </a:r>
          </a:p>
          <a:p>
            <a:pPr marL="742950" lvl="1" indent="-285750">
              <a:lnSpc>
                <a:spcPct val="110000"/>
              </a:lnSpc>
              <a:buClr>
                <a:srgbClr val="297A77"/>
              </a:buClr>
              <a:buSzPct val="105000"/>
              <a:buFont typeface="Arial" panose="020B0604020202020204" pitchFamily="34" charset="0"/>
              <a:buChar char="•"/>
              <a:tabLst>
                <a:tab pos="520700" algn="l"/>
                <a:tab pos="521335" algn="l"/>
              </a:tabLst>
            </a:pPr>
            <a:r>
              <a:rPr lang="da-DK" sz="1700" dirty="0"/>
              <a:t>Se video om dit eget lægesystem</a:t>
            </a:r>
          </a:p>
          <a:p>
            <a:pPr marL="742950" lvl="1" indent="-285750">
              <a:lnSpc>
                <a:spcPct val="110000"/>
              </a:lnSpc>
              <a:buClr>
                <a:srgbClr val="297A77"/>
              </a:buClr>
              <a:buSzPct val="105000"/>
              <a:buFont typeface="Arial" panose="020B0604020202020204" pitchFamily="34" charset="0"/>
              <a:buChar char="•"/>
              <a:tabLst>
                <a:tab pos="520700" algn="l"/>
                <a:tab pos="521335" algn="l"/>
              </a:tabLst>
            </a:pPr>
            <a:r>
              <a:rPr lang="da-DK" sz="1700" dirty="0"/>
              <a:t>Kontakte den regionale kvalitetsenhed ang. tilbud</a:t>
            </a:r>
          </a:p>
          <a:p>
            <a:pPr marL="742950" lvl="1" indent="-285750">
              <a:lnSpc>
                <a:spcPct val="110000"/>
              </a:lnSpc>
              <a:buClr>
                <a:srgbClr val="297A77"/>
              </a:buClr>
              <a:buSzPct val="105000"/>
              <a:buFont typeface="Arial" panose="020B0604020202020204" pitchFamily="34" charset="0"/>
              <a:buChar char="•"/>
              <a:tabLst>
                <a:tab pos="520700" algn="l"/>
                <a:tab pos="521335" algn="l"/>
              </a:tabLst>
            </a:pPr>
            <a:r>
              <a:rPr lang="da-DK" sz="1700" dirty="0"/>
              <a:t>Få besøg af praksiskonsulent</a:t>
            </a:r>
          </a:p>
          <a:p>
            <a:pPr marL="742950" lvl="1" indent="-285750">
              <a:lnSpc>
                <a:spcPct val="110000"/>
              </a:lnSpc>
              <a:buClr>
                <a:srgbClr val="297A77"/>
              </a:buClr>
              <a:buSzPct val="105000"/>
              <a:buFont typeface="Arial" panose="020B0604020202020204" pitchFamily="34" charset="0"/>
              <a:buChar char="•"/>
              <a:tabLst>
                <a:tab pos="520700" algn="l"/>
                <a:tab pos="521335" algn="l"/>
              </a:tabLst>
            </a:pPr>
            <a:r>
              <a:rPr lang="da-DK" sz="1700" dirty="0"/>
              <a:t>Deltage på et pilotprojekt</a:t>
            </a:r>
          </a:p>
          <a:p>
            <a:pPr marL="742950" lvl="1" indent="-285750">
              <a:buFont typeface="Arial" panose="020B0604020202020204" pitchFamily="34" charset="0"/>
              <a:buChar char="•"/>
            </a:pPr>
            <a:endParaRPr lang="da-DK" noProof="0" dirty="0"/>
          </a:p>
        </p:txBody>
      </p:sp>
      <p:sp>
        <p:nvSpPr>
          <p:cNvPr id="10" name="Title 2">
            <a:extLst>
              <a:ext uri="{FF2B5EF4-FFF2-40B4-BE49-F238E27FC236}">
                <a16:creationId xmlns:a16="http://schemas.microsoft.com/office/drawing/2014/main" id="{EC6E5E9F-10DE-F360-195A-B88D54CCBC74}"/>
              </a:ext>
            </a:extLst>
          </p:cNvPr>
          <p:cNvSpPr>
            <a:spLocks noGrp="1"/>
          </p:cNvSpPr>
          <p:nvPr>
            <p:ph type="title"/>
          </p:nvPr>
        </p:nvSpPr>
        <p:spPr>
          <a:xfrm>
            <a:off x="714030" y="1027249"/>
            <a:ext cx="4398514" cy="1078277"/>
          </a:xfrm>
        </p:spPr>
        <p:txBody>
          <a:bodyPr/>
          <a:lstStyle/>
          <a:p>
            <a:r>
              <a:rPr lang="da-DK" sz="2400" dirty="0"/>
              <a:t>Dialog sammen i praksis </a:t>
            </a:r>
            <a:r>
              <a:rPr lang="da-DK" sz="2000" dirty="0"/>
              <a:t>(sololæger går sammen)</a:t>
            </a:r>
            <a:endParaRPr lang="da-DK" sz="2400" noProof="0" dirty="0"/>
          </a:p>
        </p:txBody>
      </p:sp>
      <p:sp>
        <p:nvSpPr>
          <p:cNvPr id="13" name="Text Placeholder 9">
            <a:extLst>
              <a:ext uri="{FF2B5EF4-FFF2-40B4-BE49-F238E27FC236}">
                <a16:creationId xmlns:a16="http://schemas.microsoft.com/office/drawing/2014/main" id="{86C98B45-8144-C9DE-4B79-3699F41C9DEB}"/>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1801503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B2F426-180D-B71F-6EA1-BD1A637BA43F}"/>
              </a:ext>
            </a:extLst>
          </p:cNvPr>
          <p:cNvSpPr>
            <a:spLocks noGrp="1"/>
          </p:cNvSpPr>
          <p:nvPr>
            <p:ph type="body" sz="quarter" idx="38"/>
          </p:nvPr>
        </p:nvSpPr>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800" b="1" i="0" u="none" strike="noStrike" kern="1200" cap="none" spc="0" normalizeH="0" baseline="0" noProof="0" dirty="0">
                <a:ln>
                  <a:noFill/>
                </a:ln>
                <a:solidFill>
                  <a:srgbClr val="297A77"/>
                </a:solidFill>
                <a:effectLst/>
                <a:uLnTx/>
                <a:uFillTx/>
                <a:latin typeface="Calibri" panose="020F0502020204030204"/>
                <a:ea typeface="+mn-ea"/>
                <a:cs typeface="+mn-cs"/>
              </a:rPr>
              <a:t>KAP KONTAKTOPLYSNINGER OG KONKRETE TILBUD</a:t>
            </a:r>
            <a:endParaRPr kumimoji="0" lang="da-DK" sz="2800" b="1" i="0" u="none" strike="noStrike" kern="1200" cap="none" spc="0" normalizeH="0" baseline="0" noProof="0" dirty="0">
              <a:ln>
                <a:noFill/>
              </a:ln>
              <a:solidFill>
                <a:srgbClr val="297A77"/>
              </a:solidFill>
              <a:effectLst/>
              <a:uLnTx/>
              <a:uFillTx/>
              <a:latin typeface="Calibri" panose="020F0502020204030204"/>
              <a:ea typeface="Calibri"/>
              <a:cs typeface="Calibri"/>
            </a:endParaRPr>
          </a:p>
          <a:p>
            <a:pPr marL="0" marR="0" lvl="0" indent="0" algn="l" defTabSz="914400" rtl="0" eaLnBrk="1" fontAlgn="base" latinLnBrk="0" hangingPunct="1">
              <a:lnSpc>
                <a:spcPct val="90000"/>
              </a:lnSpc>
              <a:spcBef>
                <a:spcPts val="1000"/>
              </a:spcBef>
              <a:spcAft>
                <a:spcPts val="0"/>
              </a:spcAft>
              <a:buClrTx/>
              <a:buSzTx/>
              <a:buFont typeface="Arial"/>
              <a:buNone/>
              <a:tabLst/>
              <a:defRPr/>
            </a:pPr>
            <a:endParaRPr kumimoji="0" lang="da-DK" sz="1800" b="0" i="0" u="none" strike="noStrike" kern="1200" cap="none" spc="0" normalizeH="0" baseline="0" noProof="0" dirty="0">
              <a:ln>
                <a:noFill/>
              </a:ln>
              <a:solidFill>
                <a:srgbClr val="000000"/>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800" b="1" i="0" u="none" strike="noStrike" kern="1200" cap="none" spc="0" normalizeH="0" baseline="0" noProof="0" dirty="0">
                <a:ln>
                  <a:noFill/>
                </a:ln>
                <a:solidFill>
                  <a:srgbClr val="297A77"/>
                </a:solidFill>
                <a:effectLst/>
                <a:uLnTx/>
                <a:uFillTx/>
                <a:latin typeface="Calibri" panose="020F0502020204030204"/>
                <a:ea typeface="+mn-ea"/>
                <a:cs typeface="+mn-cs"/>
              </a:rPr>
              <a:t>KOMMUNENS OPLYSNINGER</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1200" b="0" i="0" u="none" strike="noStrike" kern="1200" cap="none" spc="0" normalizeH="0" baseline="0" noProof="0" dirty="0">
                <a:ln>
                  <a:noFill/>
                </a:ln>
                <a:effectLst/>
                <a:uLnTx/>
                <a:uFillTx/>
                <a:latin typeface="Calibri" panose="020F0502020204030204" pitchFamily="34" charset="0"/>
                <a:ea typeface="+mn-ea"/>
                <a:cs typeface="+mn-cs"/>
              </a:rPr>
              <a:t>Navn Navnesen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1200" b="1" i="0" u="none" strike="noStrike" kern="1200" cap="none" spc="0" normalizeH="0" baseline="0" noProof="0" dirty="0">
                <a:ln>
                  <a:noFill/>
                </a:ln>
                <a:effectLst/>
                <a:uLnTx/>
                <a:uFillTx/>
                <a:latin typeface="Calibri" panose="020F0502020204030204" pitchFamily="34" charset="0"/>
                <a:ea typeface="+mn-ea"/>
                <a:cs typeface="+mn-cs"/>
              </a:rPr>
              <a:t>Telefon: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1200" b="1" i="0" u="none" strike="noStrike" kern="1200" cap="none" spc="0" normalizeH="0" baseline="0" noProof="0" dirty="0">
                <a:ln>
                  <a:noFill/>
                </a:ln>
                <a:effectLst/>
                <a:uLnTx/>
                <a:uFillTx/>
                <a:latin typeface="Calibri" panose="020F0502020204030204" pitchFamily="34" charset="0"/>
                <a:ea typeface="+mn-ea"/>
                <a:cs typeface="+mn-cs"/>
              </a:rPr>
              <a:t>Mail:</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a-DK"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800" b="1" i="0" u="none" strike="noStrike" kern="1200" cap="none" spc="0" normalizeH="0" baseline="0" noProof="0" dirty="0">
                <a:ln>
                  <a:noFill/>
                </a:ln>
                <a:solidFill>
                  <a:srgbClr val="297A77"/>
                </a:solidFill>
                <a:effectLst/>
                <a:uLnTx/>
                <a:uFillTx/>
                <a:latin typeface="Calibri" panose="020F0502020204030204"/>
                <a:ea typeface="+mn-ea"/>
                <a:cs typeface="+mn-cs"/>
              </a:rPr>
              <a:t>APOTEKETS OPLYSNINGER</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1400" b="0" i="0" u="none" strike="noStrike" kern="1200" cap="none" spc="0" normalizeH="0" baseline="0" noProof="0" dirty="0">
                <a:ln>
                  <a:noFill/>
                </a:ln>
                <a:effectLst/>
                <a:uLnTx/>
                <a:uFillTx/>
                <a:latin typeface="Calibri" panose="020F0502020204030204" pitchFamily="34" charset="0"/>
                <a:ea typeface="+mn-ea"/>
                <a:cs typeface="+mn-cs"/>
              </a:rPr>
              <a:t>Navn Navnesen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1400" b="1" i="0" u="none" strike="noStrike" kern="1200" cap="none" spc="0" normalizeH="0" baseline="0" noProof="0" dirty="0">
                <a:ln>
                  <a:noFill/>
                </a:ln>
                <a:effectLst/>
                <a:uLnTx/>
                <a:uFillTx/>
                <a:latin typeface="Calibri" panose="020F0502020204030204" pitchFamily="34" charset="0"/>
                <a:ea typeface="+mn-ea"/>
                <a:cs typeface="+mn-cs"/>
              </a:rPr>
              <a:t>Telefon: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1400" b="1" i="0" u="none" strike="noStrike" kern="1200" cap="none" spc="0" normalizeH="0" baseline="0" noProof="0" dirty="0">
                <a:ln>
                  <a:noFill/>
                </a:ln>
                <a:effectLst/>
                <a:uLnTx/>
                <a:uFillTx/>
                <a:latin typeface="Calibri" panose="020F0502020204030204" pitchFamily="34" charset="0"/>
                <a:ea typeface="+mn-ea"/>
                <a:cs typeface="+mn-cs"/>
              </a:rPr>
              <a:t>Mail:</a:t>
            </a:r>
            <a:endParaRPr kumimoji="0" lang="da-DK" sz="1400" b="1" i="0" u="none" strike="noStrike" kern="1200" cap="none" spc="0" normalizeH="0" baseline="0" noProof="0" dirty="0">
              <a:ln>
                <a:noFill/>
              </a:ln>
              <a:effectLst/>
              <a:highlight>
                <a:srgbClr val="FFFF00"/>
              </a:highlight>
              <a:uLnTx/>
              <a:uFillTx/>
              <a:latin typeface="Calibri" panose="020F0502020204030204"/>
              <a:ea typeface="+mn-ea"/>
              <a:cs typeface="+mn-cs"/>
            </a:endParaRPr>
          </a:p>
        </p:txBody>
      </p:sp>
      <p:sp>
        <p:nvSpPr>
          <p:cNvPr id="3" name="Titel 2">
            <a:extLst>
              <a:ext uri="{FF2B5EF4-FFF2-40B4-BE49-F238E27FC236}">
                <a16:creationId xmlns:a16="http://schemas.microsoft.com/office/drawing/2014/main" id="{1E2D5072-B4BA-A68A-7B1B-852668677B50}"/>
              </a:ext>
            </a:extLst>
          </p:cNvPr>
          <p:cNvSpPr>
            <a:spLocks noGrp="1"/>
          </p:cNvSpPr>
          <p:nvPr>
            <p:ph type="title"/>
          </p:nvPr>
        </p:nvSpPr>
        <p:spPr/>
        <p:txBody>
          <a:bodyPr>
            <a:normAutofit fontScale="90000"/>
          </a:bodyPr>
          <a:lstStyle/>
          <a:p>
            <a:r>
              <a:rPr lang="da-DK" dirty="0">
                <a:latin typeface="Arial"/>
                <a:cs typeface="Arial"/>
              </a:rPr>
              <a:t>Hjælp og vejledning efter </a:t>
            </a:r>
            <a:r>
              <a:rPr lang="da-DK">
                <a:latin typeface="Arial"/>
                <a:cs typeface="Arial"/>
              </a:rPr>
              <a:t>klyngemødet</a:t>
            </a:r>
            <a:r>
              <a:rPr lang="da-DK" dirty="0">
                <a:latin typeface="Arial"/>
                <a:cs typeface="Arial"/>
              </a:rPr>
              <a:t> fra din regionale kvalitetsenhed, kommune og apotek</a:t>
            </a:r>
          </a:p>
        </p:txBody>
      </p:sp>
      <p:sp>
        <p:nvSpPr>
          <p:cNvPr id="4" name="Pladsholder til tekst 3">
            <a:extLst>
              <a:ext uri="{FF2B5EF4-FFF2-40B4-BE49-F238E27FC236}">
                <a16:creationId xmlns:a16="http://schemas.microsoft.com/office/drawing/2014/main" id="{D55868F3-2D6F-0263-F5F9-680D39D4512D}"/>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105854A8-6B2B-0E24-3146-60629C528476}"/>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7658357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66723-3EF9-B720-CC28-2A3CCD2CCE5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379D69EB-2E11-BC6F-5510-E0876167DB64}"/>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85AF56F5-4D30-E01F-E487-27845B5588A8}"/>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(3</a:t>
            </a:r>
            <a:r>
              <a:rPr lang="en-GB" sz="1200" dirty="0"/>
              <a:t>5 </a:t>
            </a:r>
            <a:r>
              <a:rPr lang="en-GB" sz="1200" noProof="0" dirty="0"/>
              <a:t>min.)</a:t>
            </a:r>
            <a:endParaRPr lang="da-DK" sz="1200" noProof="0" dirty="0"/>
          </a:p>
        </p:txBody>
      </p:sp>
      <p:pic>
        <p:nvPicPr>
          <p:cNvPr id="2" name="Graphic 1" descr="Teacher with solid fill">
            <a:extLst>
              <a:ext uri="{FF2B5EF4-FFF2-40B4-BE49-F238E27FC236}">
                <a16:creationId xmlns:a16="http://schemas.microsoft.com/office/drawing/2014/main" id="{FEEED9E9-532B-CD27-E558-9C08294CDED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5F85E0D3-13AE-236C-DCAE-FB12FEBDFB1A}"/>
              </a:ext>
            </a:extLst>
          </p:cNvPr>
          <p:cNvSpPr>
            <a:spLocks noGrp="1"/>
          </p:cNvSpPr>
          <p:nvPr>
            <p:ph type="body" sz="quarter" idx="41"/>
          </p:nvPr>
        </p:nvSpPr>
        <p:spPr>
          <a:xfrm>
            <a:off x="721001" y="2178657"/>
            <a:ext cx="4385987" cy="2982890"/>
          </a:xfrm>
        </p:spPr>
        <p:txBody>
          <a:bodyPr>
            <a:normAutofit fontScale="77500" lnSpcReduction="20000"/>
          </a:bodyPr>
          <a:lstStyle/>
          <a:p>
            <a:r>
              <a:rPr lang="da-DK" b="1" dirty="0"/>
              <a:t>Opsamling </a:t>
            </a:r>
          </a:p>
          <a:p>
            <a:pPr marL="285750" indent="-285750">
              <a:buFont typeface="Arial" panose="020B0604020202020204" pitchFamily="34" charset="0"/>
              <a:buChar char="•"/>
            </a:pPr>
            <a:r>
              <a:rPr lang="da-DK" dirty="0"/>
              <a:t>Hvad talte i om i jeres praksis</a:t>
            </a:r>
          </a:p>
          <a:p>
            <a:pPr marL="742950" lvl="1" indent="-285750">
              <a:buFont typeface="Arial" panose="020B0604020202020204" pitchFamily="34" charset="0"/>
              <a:buChar char="•"/>
            </a:pPr>
            <a:r>
              <a:rPr lang="da-DK" sz="1200" noProof="0" dirty="0"/>
              <a:t>Organisering?</a:t>
            </a:r>
          </a:p>
          <a:p>
            <a:pPr marL="742950" lvl="1" indent="-285750">
              <a:buFont typeface="Arial" panose="020B0604020202020204" pitchFamily="34" charset="0"/>
              <a:buChar char="•"/>
            </a:pPr>
            <a:r>
              <a:rPr lang="da-DK" sz="1200" dirty="0"/>
              <a:t>Arbejdsgange for jer og personalet</a:t>
            </a:r>
          </a:p>
          <a:p>
            <a:pPr marL="742950" lvl="1" indent="-285750">
              <a:buFont typeface="Arial" panose="020B0604020202020204" pitchFamily="34" charset="0"/>
              <a:buChar char="•"/>
            </a:pPr>
            <a:r>
              <a:rPr lang="da-DK" sz="1200" noProof="0" dirty="0"/>
              <a:t>Dele eksisterende erfaringer fra jeres klinik</a:t>
            </a:r>
          </a:p>
          <a:p>
            <a:pPr marL="285750" indent="-285750">
              <a:buFont typeface="Arial" panose="020B0604020202020204" pitchFamily="34" charset="0"/>
              <a:buChar char="•"/>
            </a:pPr>
            <a:r>
              <a:rPr lang="da-DK" dirty="0"/>
              <a:t>Hvilke konkrete tiltag skal i handle på?</a:t>
            </a:r>
          </a:p>
          <a:p>
            <a:pPr marL="285750" indent="-285750">
              <a:buFont typeface="Arial" panose="020B0604020202020204" pitchFamily="34" charset="0"/>
              <a:buChar char="•"/>
            </a:pPr>
            <a:r>
              <a:rPr lang="da-DK" sz="1600" noProof="0" dirty="0"/>
              <a:t>Hvad gør i med praksisarket?</a:t>
            </a:r>
          </a:p>
          <a:p>
            <a:r>
              <a:rPr lang="da-DK" sz="1600" b="1" noProof="0" dirty="0"/>
              <a:t>Opfølgning </a:t>
            </a:r>
          </a:p>
          <a:p>
            <a:pPr marL="285750" indent="-285750">
              <a:buFont typeface="Arial" panose="020B0604020202020204" pitchFamily="34" charset="0"/>
              <a:buChar char="•"/>
            </a:pPr>
            <a:r>
              <a:rPr lang="da-DK" sz="1600" noProof="0" dirty="0"/>
              <a:t>Hvad aftaler vi konkret at gøre efter mødet? I kommunen og i praksis?</a:t>
            </a:r>
          </a:p>
          <a:p>
            <a:pPr marL="285750" indent="-285750">
              <a:buFont typeface="Arial" panose="020B0604020202020204" pitchFamily="34" charset="0"/>
              <a:buChar char="•"/>
            </a:pPr>
            <a:r>
              <a:rPr lang="da-DK" sz="1600" noProof="0" dirty="0"/>
              <a:t>Hvordan vil vi følge op på emnet?</a:t>
            </a:r>
          </a:p>
        </p:txBody>
      </p:sp>
      <p:sp>
        <p:nvSpPr>
          <p:cNvPr id="8" name="Title 2">
            <a:extLst>
              <a:ext uri="{FF2B5EF4-FFF2-40B4-BE49-F238E27FC236}">
                <a16:creationId xmlns:a16="http://schemas.microsoft.com/office/drawing/2014/main" id="{C66DBC29-74A7-36D4-02F9-2087E615BF80}"/>
              </a:ext>
            </a:extLst>
          </p:cNvPr>
          <p:cNvSpPr>
            <a:spLocks noGrp="1"/>
          </p:cNvSpPr>
          <p:nvPr>
            <p:ph type="title"/>
          </p:nvPr>
        </p:nvSpPr>
        <p:spPr>
          <a:xfrm>
            <a:off x="714030" y="1027249"/>
            <a:ext cx="4398514" cy="1540460"/>
          </a:xfrm>
        </p:spPr>
        <p:txBody>
          <a:bodyPr/>
          <a:lstStyle/>
          <a:p>
            <a:r>
              <a:rPr lang="da-DK" sz="2400" noProof="0" dirty="0"/>
              <a:t>Opsamling og opfølgning i plenum</a:t>
            </a:r>
          </a:p>
        </p:txBody>
      </p:sp>
      <p:sp>
        <p:nvSpPr>
          <p:cNvPr id="13" name="Text Placeholder 9">
            <a:extLst>
              <a:ext uri="{FF2B5EF4-FFF2-40B4-BE49-F238E27FC236}">
                <a16:creationId xmlns:a16="http://schemas.microsoft.com/office/drawing/2014/main" id="{3389E45B-B7FE-EEFA-F5B8-128F33DD08C9}"/>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76126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3C4752F-0D1E-01C9-3420-9ECEDB6C4EA2}"/>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BE6148A4-8390-9E54-B7C3-1C81B3C1EEA9}"/>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40C04892-04B0-9EBB-3A99-3E13508C3114}"/>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1306C61B-753C-21D3-AC14-7A4220A6ABC7}"/>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444BCB3F-5806-F242-B399-418517B3C912}"/>
              </a:ext>
            </a:extLst>
          </p:cNvPr>
          <p:cNvSpPr>
            <a:spLocks noGrp="1"/>
          </p:cNvSpPr>
          <p:nvPr>
            <p:ph type="body" sz="quarter" idx="39"/>
          </p:nvPr>
        </p:nvSpPr>
        <p:spPr/>
        <p:txBody>
          <a:bodyPr/>
          <a:lstStyle/>
          <a:p>
            <a:r>
              <a:rPr lang="da-DK" dirty="0"/>
              <a:t>Besøg os på KiAP.dk</a:t>
            </a:r>
          </a:p>
        </p:txBody>
      </p:sp>
      <p:sp>
        <p:nvSpPr>
          <p:cNvPr id="7" name="Titel 6">
            <a:extLst>
              <a:ext uri="{FF2B5EF4-FFF2-40B4-BE49-F238E27FC236}">
                <a16:creationId xmlns:a16="http://schemas.microsoft.com/office/drawing/2014/main" id="{CB8C4030-AB15-5619-C050-E51849282CD6}"/>
              </a:ext>
            </a:extLst>
          </p:cNvPr>
          <p:cNvSpPr>
            <a:spLocks noGrp="1"/>
          </p:cNvSpPr>
          <p:nvPr>
            <p:ph type="title"/>
          </p:nvPr>
        </p:nvSpPr>
        <p:spPr/>
        <p:txBody>
          <a:bodyPr/>
          <a:lstStyle/>
          <a:p>
            <a:r>
              <a:rPr lang="da-DK" dirty="0"/>
              <a:t>Tak for i dag</a:t>
            </a:r>
          </a:p>
        </p:txBody>
      </p:sp>
    </p:spTree>
    <p:extLst>
      <p:ext uri="{BB962C8B-B14F-4D97-AF65-F5344CB8AC3E}">
        <p14:creationId xmlns:p14="http://schemas.microsoft.com/office/powerpoint/2010/main" val="27102625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0C67D5F-1EB9-22B4-4361-FCBC96E56928}"/>
              </a:ext>
            </a:extLst>
          </p:cNvPr>
          <p:cNvSpPr>
            <a:spLocks noGrp="1"/>
          </p:cNvSpPr>
          <p:nvPr>
            <p:ph type="body" sz="quarter" idx="38"/>
          </p:nvPr>
        </p:nvSpPr>
        <p:spPr>
          <a:xfrm>
            <a:off x="699292" y="1734456"/>
            <a:ext cx="10755037" cy="4388256"/>
          </a:xfrm>
        </p:spPr>
        <p:txBody>
          <a:bodyPr>
            <a:normAutofit fontScale="62500" lnSpcReduction="20000"/>
          </a:bodyPr>
          <a:lstStyle/>
          <a:p>
            <a:pPr fontAlgn="base"/>
            <a:r>
              <a:rPr lang="en-US" dirty="0"/>
              <a:t>​</a:t>
            </a:r>
          </a:p>
          <a:p>
            <a:pPr fontAlgn="base"/>
            <a:r>
              <a:rPr lang="en-US" b="1" i="1" dirty="0" err="1"/>
              <a:t>Dosispakket</a:t>
            </a:r>
            <a:r>
              <a:rPr lang="en-US" b="1" i="1" dirty="0"/>
              <a:t> </a:t>
            </a:r>
            <a:r>
              <a:rPr lang="en-US" b="1" i="1" dirty="0" err="1"/>
              <a:t>Medicin</a:t>
            </a:r>
            <a:r>
              <a:rPr lang="en-US" b="1" i="1" dirty="0"/>
              <a:t> – En </a:t>
            </a:r>
            <a:r>
              <a:rPr lang="en-US" b="1" i="1" dirty="0" err="1"/>
              <a:t>analyse</a:t>
            </a:r>
            <a:r>
              <a:rPr lang="en-US" b="1" i="1" dirty="0"/>
              <a:t>. Rapport. Muusmann; 2023. </a:t>
            </a:r>
            <a:r>
              <a:rPr lang="en-US" b="1" i="1" dirty="0" err="1"/>
              <a:t>Tilgængelig</a:t>
            </a:r>
            <a:r>
              <a:rPr lang="en-US" b="1" i="1" dirty="0"/>
              <a:t> </a:t>
            </a:r>
            <a:r>
              <a:rPr lang="en-US" b="1" i="1" dirty="0" err="1"/>
              <a:t>fra</a:t>
            </a:r>
            <a:r>
              <a:rPr lang="en-US" b="1" i="1" dirty="0"/>
              <a:t>: </a:t>
            </a:r>
            <a:r>
              <a:rPr lang="en-US" b="1" i="1" u="sng" dirty="0">
                <a:hlinkClick r:id="rId3"/>
              </a:rPr>
              <a:t>https://www.regioner.dk/media/23179/dosispakket-medicin-hovedrapport.pdf</a:t>
            </a:r>
            <a:r>
              <a:rPr lang="en-US" dirty="0"/>
              <a:t>​</a:t>
            </a:r>
          </a:p>
          <a:p>
            <a:pPr fontAlgn="base"/>
            <a:r>
              <a:rPr lang="en-US" dirty="0"/>
              <a:t>​</a:t>
            </a:r>
          </a:p>
          <a:p>
            <a:pPr fontAlgn="base"/>
            <a:r>
              <a:rPr lang="da-DK" b="1" i="1" dirty="0"/>
              <a:t>Sundhedsdatabanken – Medicintyper; dosispakket medicin, statistikker Dosispakket medicin pr md, 2021-2025. Udgivet 7. november 2025</a:t>
            </a:r>
            <a:r>
              <a:rPr lang="en-US" b="1" i="1" dirty="0"/>
              <a:t>. </a:t>
            </a:r>
            <a:r>
              <a:rPr lang="en-US" b="1" i="1" dirty="0" err="1"/>
              <a:t>Tilgængelig</a:t>
            </a:r>
            <a:r>
              <a:rPr lang="en-US" b="1" i="1" dirty="0"/>
              <a:t> </a:t>
            </a:r>
            <a:r>
              <a:rPr lang="en-US" b="1" i="1" dirty="0" err="1"/>
              <a:t>fra</a:t>
            </a:r>
            <a:r>
              <a:rPr lang="en-US" b="1" i="1" dirty="0"/>
              <a:t>: </a:t>
            </a:r>
            <a:r>
              <a:rPr lang="en-US" b="1" i="1" u="sng" dirty="0">
                <a:hlinkClick r:id="rId4"/>
              </a:rPr>
              <a:t>https://sundhedsdatabank.dk/medicin/medicintyper</a:t>
            </a:r>
            <a:r>
              <a:rPr lang="en-US" b="1" i="1" dirty="0"/>
              <a:t> </a:t>
            </a:r>
            <a:r>
              <a:rPr lang="en-US" dirty="0"/>
              <a:t>​</a:t>
            </a:r>
          </a:p>
          <a:p>
            <a:pPr fontAlgn="base"/>
            <a:r>
              <a:rPr lang="en-US" dirty="0"/>
              <a:t>​</a:t>
            </a:r>
          </a:p>
          <a:p>
            <a:pPr fontAlgn="base"/>
            <a:r>
              <a:rPr lang="en-US" b="1" i="1" dirty="0"/>
              <a:t>Kwint H. F., Stolk, G., Faber, A., </a:t>
            </a:r>
            <a:r>
              <a:rPr lang="en-US" b="1" i="1" dirty="0" err="1"/>
              <a:t>Gussekloo</a:t>
            </a:r>
            <a:r>
              <a:rPr lang="en-US" b="1" i="1" dirty="0"/>
              <a:t>, J., Bouvy, M. L. Medication adherence and knowledge of older patients with and without multidose drug dispensing. Age and ageing. 2013.</a:t>
            </a:r>
            <a:r>
              <a:rPr lang="en-US" dirty="0"/>
              <a:t>​</a:t>
            </a:r>
          </a:p>
          <a:p>
            <a:pPr fontAlgn="base"/>
            <a:r>
              <a:rPr lang="en-US" dirty="0"/>
              <a:t>​</a:t>
            </a:r>
          </a:p>
          <a:p>
            <a:pPr fontAlgn="base"/>
            <a:r>
              <a:rPr lang="da-DK" b="1" i="1" dirty="0"/>
              <a:t>Abrahamsen Bjarke, Rossing Charlotte. Evidens for apotekspraksis: Brugen af dosisdispenseret medicin – en gennemgang af studier; 2018. Sammenfatning. Tilgængelig fra: </a:t>
            </a:r>
            <a:r>
              <a:rPr lang="da-DK" b="1" i="1" u="sng" dirty="0">
                <a:hlinkClick r:id="rId5"/>
              </a:rPr>
              <a:t>https://www.pharmakon.dk/media/2010/2018_brugen-af-dosisdispenseret-medicin-en-gennemgang-af-studier.pdf</a:t>
            </a:r>
            <a:r>
              <a:rPr lang="da-DK" b="1" i="1" dirty="0"/>
              <a:t> </a:t>
            </a:r>
            <a:r>
              <a:rPr lang="en-US" dirty="0"/>
              <a:t>​</a:t>
            </a:r>
          </a:p>
          <a:p>
            <a:pPr fontAlgn="base"/>
            <a:r>
              <a:rPr lang="en-US" dirty="0"/>
              <a:t>​</a:t>
            </a:r>
          </a:p>
          <a:p>
            <a:pPr fontAlgn="base"/>
            <a:r>
              <a:rPr lang="en-US" b="1" i="1" dirty="0"/>
              <a:t>Lisby Marianne, Nielsen, Lars Peter, Mainz, Jan. Errors in the medication process: frequency, type, and potential clinical consequences. International Journal for Quality in Health Care. 2005.</a:t>
            </a:r>
            <a:r>
              <a:rPr lang="en-US" dirty="0"/>
              <a:t>​</a:t>
            </a:r>
          </a:p>
          <a:p>
            <a:pPr fontAlgn="base"/>
            <a:r>
              <a:rPr lang="en-US" dirty="0"/>
              <a:t>​</a:t>
            </a:r>
          </a:p>
          <a:p>
            <a:pPr fontAlgn="base"/>
            <a:r>
              <a:rPr lang="en-US" b="1" i="1" dirty="0"/>
              <a:t>Johnell Kristina, </a:t>
            </a:r>
            <a:r>
              <a:rPr lang="en-US" b="1" i="1" dirty="0" err="1"/>
              <a:t>Fastbom</a:t>
            </a:r>
            <a:r>
              <a:rPr lang="en-US" b="1" i="1" dirty="0"/>
              <a:t>, Johan. Multi-dose drug dispensing and inappropriate drug use: A nationwide register-based study of over 700 000 elderly. Scandinavian journal of primary health care. 2008;26(2):86-91.</a:t>
            </a:r>
            <a:r>
              <a:rPr lang="da-DK" dirty="0"/>
              <a:t>​</a:t>
            </a:r>
          </a:p>
          <a:p>
            <a:endParaRPr lang="da-DK" dirty="0"/>
          </a:p>
        </p:txBody>
      </p:sp>
      <p:sp>
        <p:nvSpPr>
          <p:cNvPr id="3" name="Titel 2">
            <a:extLst>
              <a:ext uri="{FF2B5EF4-FFF2-40B4-BE49-F238E27FC236}">
                <a16:creationId xmlns:a16="http://schemas.microsoft.com/office/drawing/2014/main" id="{A6138DD4-D02B-F589-0537-93EF41FAF6CF}"/>
              </a:ext>
            </a:extLst>
          </p:cNvPr>
          <p:cNvSpPr>
            <a:spLocks noGrp="1"/>
          </p:cNvSpPr>
          <p:nvPr>
            <p:ph type="title"/>
          </p:nvPr>
        </p:nvSpPr>
        <p:spPr/>
        <p:txBody>
          <a:bodyPr/>
          <a:lstStyle/>
          <a:p>
            <a:r>
              <a:rPr lang="da-DK" dirty="0"/>
              <a:t>Referencer og kilder</a:t>
            </a:r>
          </a:p>
        </p:txBody>
      </p:sp>
      <p:sp>
        <p:nvSpPr>
          <p:cNvPr id="5" name="Pladsholder til tekst 4">
            <a:extLst>
              <a:ext uri="{FF2B5EF4-FFF2-40B4-BE49-F238E27FC236}">
                <a16:creationId xmlns:a16="http://schemas.microsoft.com/office/drawing/2014/main" id="{913326FC-DB3F-2E47-088D-C40325498533}"/>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80010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F325B4-9874-C9F7-DE41-24FC8DAC2D8A}"/>
              </a:ext>
            </a:extLst>
          </p:cNvPr>
          <p:cNvSpPr>
            <a:spLocks noGrp="1"/>
          </p:cNvSpPr>
          <p:nvPr>
            <p:ph type="title"/>
          </p:nvPr>
        </p:nvSpPr>
        <p:spPr/>
        <p:txBody>
          <a:bodyPr>
            <a:noAutofit/>
          </a:bodyPr>
          <a:lstStyle/>
          <a:p>
            <a:r>
              <a:rPr lang="da-DK" sz="3000" dirty="0">
                <a:solidFill>
                  <a:schemeClr val="bg1"/>
                </a:solidFill>
              </a:rPr>
              <a:t>Repræsentanter fra Kommune og apotek</a:t>
            </a:r>
          </a:p>
        </p:txBody>
      </p:sp>
      <p:sp>
        <p:nvSpPr>
          <p:cNvPr id="4" name="Pladsholder til tekst 3">
            <a:extLst>
              <a:ext uri="{FF2B5EF4-FFF2-40B4-BE49-F238E27FC236}">
                <a16:creationId xmlns:a16="http://schemas.microsoft.com/office/drawing/2014/main" id="{520872ED-E93B-87F7-47DC-3729AA19A3C5}"/>
              </a:ext>
            </a:extLst>
          </p:cNvPr>
          <p:cNvSpPr>
            <a:spLocks noGrp="1"/>
          </p:cNvSpPr>
          <p:nvPr>
            <p:ph type="body" sz="quarter" idx="39"/>
          </p:nvPr>
        </p:nvSpPr>
        <p:spPr/>
        <p:txBody>
          <a:bodyPr/>
          <a:lstStyle/>
          <a:p>
            <a:r>
              <a:rPr lang="da-DK" dirty="0"/>
              <a:t>Præsentation af deltagere fra demokommune og demoapoteket </a:t>
            </a:r>
          </a:p>
        </p:txBody>
      </p:sp>
      <p:sp>
        <p:nvSpPr>
          <p:cNvPr id="5" name="Pladsholder til tekst 4">
            <a:extLst>
              <a:ext uri="{FF2B5EF4-FFF2-40B4-BE49-F238E27FC236}">
                <a16:creationId xmlns:a16="http://schemas.microsoft.com/office/drawing/2014/main" id="{F1B17A0A-65E8-A94A-0CF0-7BFD8A1B1C2C}"/>
              </a:ext>
            </a:extLst>
          </p:cNvPr>
          <p:cNvSpPr>
            <a:spLocks noGrp="1"/>
          </p:cNvSpPr>
          <p:nvPr>
            <p:ph type="body" sz="quarter" idx="40"/>
          </p:nvPr>
        </p:nvSpPr>
        <p:spPr/>
        <p:txBody>
          <a:bodyPr/>
          <a:lstStyle/>
          <a:p>
            <a:r>
              <a:rPr lang="da-DK" dirty="0"/>
              <a:t>Attester</a:t>
            </a:r>
          </a:p>
        </p:txBody>
      </p:sp>
      <p:pic>
        <p:nvPicPr>
          <p:cNvPr id="18" name="Graphic 1031" descr="Schoolhouse with solid fill">
            <a:extLst>
              <a:ext uri="{FF2B5EF4-FFF2-40B4-BE49-F238E27FC236}">
                <a16:creationId xmlns:a16="http://schemas.microsoft.com/office/drawing/2014/main" id="{D1335FE6-2E9B-7878-C080-58CF9E3EC61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150199" y="2537359"/>
            <a:ext cx="1341284" cy="1341284"/>
          </a:xfrm>
          <a:prstGeom prst="rect">
            <a:avLst/>
          </a:prstGeom>
        </p:spPr>
      </p:pic>
      <p:pic>
        <p:nvPicPr>
          <p:cNvPr id="19" name="Graphic 1031" descr="Schoolhouse with solid fill">
            <a:extLst>
              <a:ext uri="{FF2B5EF4-FFF2-40B4-BE49-F238E27FC236}">
                <a16:creationId xmlns:a16="http://schemas.microsoft.com/office/drawing/2014/main" id="{6E5AFFE9-9004-7CA3-AD24-74373097EFE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425358" y="2537359"/>
            <a:ext cx="1341284" cy="1341284"/>
          </a:xfrm>
          <a:prstGeom prst="rect">
            <a:avLst/>
          </a:prstGeom>
        </p:spPr>
      </p:pic>
      <p:pic>
        <p:nvPicPr>
          <p:cNvPr id="20" name="Graphic 1031" descr="Schoolhouse with solid fill">
            <a:extLst>
              <a:ext uri="{FF2B5EF4-FFF2-40B4-BE49-F238E27FC236}">
                <a16:creationId xmlns:a16="http://schemas.microsoft.com/office/drawing/2014/main" id="{F29474BD-79F9-A814-DB59-0F3CAEDEAE6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700517" y="2537359"/>
            <a:ext cx="1341284" cy="1341284"/>
          </a:xfrm>
          <a:prstGeom prst="rect">
            <a:avLst/>
          </a:prstGeom>
        </p:spPr>
      </p:pic>
      <p:sp>
        <p:nvSpPr>
          <p:cNvPr id="21" name="Text Placeholder 36">
            <a:extLst>
              <a:ext uri="{FF2B5EF4-FFF2-40B4-BE49-F238E27FC236}">
                <a16:creationId xmlns:a16="http://schemas.microsoft.com/office/drawing/2014/main" id="{EDC58231-4C47-6A15-44C9-602B41A09BFF}"/>
              </a:ext>
            </a:extLst>
          </p:cNvPr>
          <p:cNvSpPr txBox="1">
            <a:spLocks/>
          </p:cNvSpPr>
          <p:nvPr/>
        </p:nvSpPr>
        <p:spPr>
          <a:xfrm>
            <a:off x="1552374"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
        <p:nvSpPr>
          <p:cNvPr id="22" name="Text Placeholder 36">
            <a:extLst>
              <a:ext uri="{FF2B5EF4-FFF2-40B4-BE49-F238E27FC236}">
                <a16:creationId xmlns:a16="http://schemas.microsoft.com/office/drawing/2014/main" id="{CA3ACC06-212C-6EDE-7E41-D4AAC5C51256}"/>
              </a:ext>
            </a:extLst>
          </p:cNvPr>
          <p:cNvSpPr txBox="1">
            <a:spLocks/>
          </p:cNvSpPr>
          <p:nvPr/>
        </p:nvSpPr>
        <p:spPr>
          <a:xfrm>
            <a:off x="4827533"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
        <p:nvSpPr>
          <p:cNvPr id="23" name="Text Placeholder 36">
            <a:extLst>
              <a:ext uri="{FF2B5EF4-FFF2-40B4-BE49-F238E27FC236}">
                <a16:creationId xmlns:a16="http://schemas.microsoft.com/office/drawing/2014/main" id="{36C74C9C-1896-A730-D6FB-080B3A41CDD2}"/>
              </a:ext>
            </a:extLst>
          </p:cNvPr>
          <p:cNvSpPr txBox="1">
            <a:spLocks/>
          </p:cNvSpPr>
          <p:nvPr/>
        </p:nvSpPr>
        <p:spPr>
          <a:xfrm>
            <a:off x="8102692"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Tree>
    <p:extLst>
      <p:ext uri="{BB962C8B-B14F-4D97-AF65-F5344CB8AC3E}">
        <p14:creationId xmlns:p14="http://schemas.microsoft.com/office/powerpoint/2010/main" val="19924688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8A3BCE8-ACCE-0330-0E0B-A631FDDCAC1B}"/>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362D04E4-8DDC-F8F0-764D-C5FE6A008120}"/>
              </a:ext>
            </a:extLst>
          </p:cNvPr>
          <p:cNvSpPr>
            <a:spLocks noGrp="1"/>
          </p:cNvSpPr>
          <p:nvPr>
            <p:ph type="title"/>
          </p:nvPr>
        </p:nvSpPr>
        <p:spPr/>
        <p:txBody>
          <a:bodyPr/>
          <a:lstStyle/>
          <a:p>
            <a:r>
              <a:rPr lang="da-DK" dirty="0"/>
              <a:t>Status på dosisdispenseret medicin</a:t>
            </a:r>
          </a:p>
        </p:txBody>
      </p:sp>
      <p:sp>
        <p:nvSpPr>
          <p:cNvPr id="4" name="Pladsholder til tekst 3">
            <a:extLst>
              <a:ext uri="{FF2B5EF4-FFF2-40B4-BE49-F238E27FC236}">
                <a16:creationId xmlns:a16="http://schemas.microsoft.com/office/drawing/2014/main" id="{5F2D5D15-3E03-7B47-00B2-C4AF1B9F525F}"/>
              </a:ext>
            </a:extLst>
          </p:cNvPr>
          <p:cNvSpPr>
            <a:spLocks noGrp="1"/>
          </p:cNvSpPr>
          <p:nvPr>
            <p:ph type="body" sz="quarter" idx="37"/>
          </p:nvPr>
        </p:nvSpPr>
        <p:spPr/>
        <p:txBody>
          <a:bodyPr/>
          <a:lstStyle/>
          <a:p>
            <a:endParaRPr lang="da-DK"/>
          </a:p>
        </p:txBody>
      </p:sp>
      <p:sp>
        <p:nvSpPr>
          <p:cNvPr id="5" name="Pladsholder til tekst 4">
            <a:extLst>
              <a:ext uri="{FF2B5EF4-FFF2-40B4-BE49-F238E27FC236}">
                <a16:creationId xmlns:a16="http://schemas.microsoft.com/office/drawing/2014/main" id="{63A36F12-4E8D-9112-1E98-4C198826AE55}"/>
              </a:ext>
            </a:extLst>
          </p:cNvPr>
          <p:cNvSpPr>
            <a:spLocks noGrp="1"/>
          </p:cNvSpPr>
          <p:nvPr>
            <p:ph type="body" sz="quarter" idx="38"/>
          </p:nvPr>
        </p:nvSpPr>
        <p:spPr>
          <a:xfrm>
            <a:off x="837277" y="3090234"/>
            <a:ext cx="4819201" cy="2625800"/>
          </a:xfrm>
        </p:spPr>
        <p:txBody>
          <a:bodyPr/>
          <a:lstStyle/>
          <a:p>
            <a:pPr>
              <a:buClr>
                <a:srgbClr val="297A77"/>
              </a:buClr>
            </a:pPr>
            <a:r>
              <a:rPr lang="da-DK" dirty="0"/>
              <a:t>Manglende teknisk understøttelse af dosisdispensering førte til usikkerhedsmomenter og skepsis.</a:t>
            </a:r>
          </a:p>
          <a:p>
            <a:pPr>
              <a:buClr>
                <a:srgbClr val="297A77"/>
              </a:buClr>
            </a:pPr>
            <a:r>
              <a:rPr lang="da-DK" dirty="0"/>
              <a:t>At dosisdispensere medicin stiller krav til nye arbejdsgange samt yderligere administrativ drift ved medicinændringer [1]. </a:t>
            </a:r>
          </a:p>
          <a:p>
            <a:endParaRPr lang="da-DK" dirty="0"/>
          </a:p>
        </p:txBody>
      </p:sp>
      <p:sp>
        <p:nvSpPr>
          <p:cNvPr id="6" name="Pladsholder til tekst 5">
            <a:extLst>
              <a:ext uri="{FF2B5EF4-FFF2-40B4-BE49-F238E27FC236}">
                <a16:creationId xmlns:a16="http://schemas.microsoft.com/office/drawing/2014/main" id="{07CA01A4-44D6-AE5D-BF4D-4AC3DE0E30B0}"/>
              </a:ext>
            </a:extLst>
          </p:cNvPr>
          <p:cNvSpPr>
            <a:spLocks noGrp="1"/>
          </p:cNvSpPr>
          <p:nvPr>
            <p:ph type="body" sz="quarter" idx="40"/>
          </p:nvPr>
        </p:nvSpPr>
        <p:spPr/>
        <p:txBody>
          <a:bodyPr/>
          <a:lstStyle/>
          <a:p>
            <a:r>
              <a:rPr lang="da-DK" dirty="0"/>
              <a:t>Hvad er nyt</a:t>
            </a:r>
          </a:p>
        </p:txBody>
      </p:sp>
      <p:sp>
        <p:nvSpPr>
          <p:cNvPr id="7" name="Pladsholder til tekst 6">
            <a:extLst>
              <a:ext uri="{FF2B5EF4-FFF2-40B4-BE49-F238E27FC236}">
                <a16:creationId xmlns:a16="http://schemas.microsoft.com/office/drawing/2014/main" id="{646C2948-6E2D-B545-B8EB-F13EB7A12D35}"/>
              </a:ext>
            </a:extLst>
          </p:cNvPr>
          <p:cNvSpPr>
            <a:spLocks noGrp="1"/>
          </p:cNvSpPr>
          <p:nvPr>
            <p:ph type="body" sz="quarter" idx="41"/>
          </p:nvPr>
        </p:nvSpPr>
        <p:spPr>
          <a:xfrm>
            <a:off x="6452223" y="3090234"/>
            <a:ext cx="4819201" cy="2625800"/>
          </a:xfrm>
        </p:spPr>
        <p:txBody>
          <a:bodyPr>
            <a:normAutofit lnSpcReduction="10000"/>
          </a:bodyPr>
          <a:lstStyle/>
          <a:p>
            <a:pPr marL="285750" indent="-285750">
              <a:buClr>
                <a:srgbClr val="297A77"/>
              </a:buClr>
              <a:buFont typeface="Arial" panose="020B0604020202020204" pitchFamily="34" charset="0"/>
              <a:buChar char="•"/>
            </a:pPr>
            <a:r>
              <a:rPr lang="da-DK" dirty="0"/>
              <a:t>Nyt dosisdispenseringsmodul i FMK (2020) integreret i LPS.</a:t>
            </a:r>
          </a:p>
          <a:p>
            <a:pPr marL="285750" indent="-285750">
              <a:buClr>
                <a:srgbClr val="297A77"/>
              </a:buClr>
              <a:buFont typeface="Arial" panose="020B0604020202020204" pitchFamily="34" charset="0"/>
              <a:buChar char="•"/>
            </a:pPr>
            <a:r>
              <a:rPr lang="da-DK" dirty="0"/>
              <a:t>Fast aftale om honorering mellem PLO og RLTN. Aktiviteten belaster </a:t>
            </a:r>
            <a:r>
              <a:rPr lang="da-DK" u="sng" dirty="0"/>
              <a:t>ikke</a:t>
            </a:r>
            <a:r>
              <a:rPr lang="da-DK" dirty="0"/>
              <a:t> den økonomiske ramme for almen praksis.</a:t>
            </a:r>
          </a:p>
          <a:p>
            <a:pPr marL="285750" indent="-285750">
              <a:buClr>
                <a:srgbClr val="297A77"/>
              </a:buClr>
              <a:buFont typeface="Arial" panose="020B0604020202020204" pitchFamily="34" charset="0"/>
              <a:buChar char="•"/>
            </a:pPr>
            <a:r>
              <a:rPr lang="da-DK" dirty="0"/>
              <a:t>De nyeste tal (2024) viser, at </a:t>
            </a:r>
            <a:r>
              <a:rPr lang="da-DK" b="1" dirty="0"/>
              <a:t>64.380 patienter </a:t>
            </a:r>
            <a:r>
              <a:rPr lang="da-DK" dirty="0"/>
              <a:t>månedligt fik udleveret dosispakket medicin i Danmark [2]</a:t>
            </a:r>
          </a:p>
          <a:p>
            <a:endParaRPr lang="da-DK" dirty="0"/>
          </a:p>
        </p:txBody>
      </p:sp>
    </p:spTree>
    <p:extLst>
      <p:ext uri="{BB962C8B-B14F-4D97-AF65-F5344CB8AC3E}">
        <p14:creationId xmlns:p14="http://schemas.microsoft.com/office/powerpoint/2010/main" val="3282586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7DFDE64-F54E-DF45-8ABF-5A057E5EC2D9}"/>
              </a:ext>
            </a:extLst>
          </p:cNvPr>
          <p:cNvSpPr>
            <a:spLocks noGrp="1"/>
          </p:cNvSpPr>
          <p:nvPr>
            <p:ph type="body" sz="quarter" idx="38"/>
          </p:nvPr>
        </p:nvSpPr>
        <p:spPr/>
        <p:txBody>
          <a:bodyPr/>
          <a:lstStyle/>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Det estimeres, at dosisdispensering af medicin </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en merbelastning til almen praksis </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med </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cirka en halv time pr. patient på dosispakket medicin årligt </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På den anden side frigøres kommunernes medarbejder til andre opgaver til gavn for patienterne. Det skønnes, at for hver </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70 patienter på dosispakket medicin</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er svarende til </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én kommunal fuldtidsansat sygeplejerske </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[1].</a:t>
            </a:r>
          </a:p>
          <a:p>
            <a:endParaRPr lang="da-DK" dirty="0"/>
          </a:p>
        </p:txBody>
      </p:sp>
      <p:sp>
        <p:nvSpPr>
          <p:cNvPr id="3" name="Titel 2">
            <a:extLst>
              <a:ext uri="{FF2B5EF4-FFF2-40B4-BE49-F238E27FC236}">
                <a16:creationId xmlns:a16="http://schemas.microsoft.com/office/drawing/2014/main" id="{94029CBB-39CA-B193-3F16-2DA9662BFCBE}"/>
              </a:ext>
            </a:extLst>
          </p:cNvPr>
          <p:cNvSpPr>
            <a:spLocks noGrp="1"/>
          </p:cNvSpPr>
          <p:nvPr>
            <p:ph type="title"/>
          </p:nvPr>
        </p:nvSpPr>
        <p:spPr/>
        <p:txBody>
          <a:bodyPr/>
          <a:lstStyle/>
          <a:p>
            <a:r>
              <a:rPr lang="da-DK" dirty="0"/>
              <a:t>Viden om dosisdispensering </a:t>
            </a:r>
          </a:p>
        </p:txBody>
      </p:sp>
      <p:sp>
        <p:nvSpPr>
          <p:cNvPr id="4" name="Pladsholder til tekst 3">
            <a:extLst>
              <a:ext uri="{FF2B5EF4-FFF2-40B4-BE49-F238E27FC236}">
                <a16:creationId xmlns:a16="http://schemas.microsoft.com/office/drawing/2014/main" id="{28C25851-4D3A-68D1-4167-058412063ABD}"/>
              </a:ext>
            </a:extLst>
          </p:cNvPr>
          <p:cNvSpPr>
            <a:spLocks noGrp="1"/>
          </p:cNvSpPr>
          <p:nvPr>
            <p:ph type="body" sz="quarter" idx="39"/>
          </p:nvPr>
        </p:nvSpPr>
        <p:spPr/>
        <p:txBody>
          <a:bodyPr/>
          <a:lstStyle/>
          <a:p>
            <a:r>
              <a:rPr lang="da-DK" dirty="0"/>
              <a:t>Tid og ressourcer blandt aktørerne </a:t>
            </a:r>
          </a:p>
        </p:txBody>
      </p:sp>
      <p:sp>
        <p:nvSpPr>
          <p:cNvPr id="5" name="Pladsholder til tekst 4">
            <a:extLst>
              <a:ext uri="{FF2B5EF4-FFF2-40B4-BE49-F238E27FC236}">
                <a16:creationId xmlns:a16="http://schemas.microsoft.com/office/drawing/2014/main" id="{C03E9BF9-AFF9-8CE5-08FC-749C562C0ADE}"/>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3034605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CA6FC-E548-333E-3C31-8E6EFF2FA263}"/>
              </a:ext>
            </a:extLst>
          </p:cNvPr>
          <p:cNvSpPr>
            <a:spLocks noGrp="1"/>
          </p:cNvSpPr>
          <p:nvPr>
            <p:ph type="title"/>
          </p:nvPr>
        </p:nvSpPr>
        <p:spPr/>
        <p:txBody>
          <a:bodyPr/>
          <a:lstStyle/>
          <a:p>
            <a:r>
              <a:rPr lang="da-DK" dirty="0"/>
              <a:t>Viden om dosisdispensering</a:t>
            </a:r>
          </a:p>
        </p:txBody>
      </p:sp>
      <p:sp>
        <p:nvSpPr>
          <p:cNvPr id="3" name="Pladsholder til tekst 2">
            <a:extLst>
              <a:ext uri="{FF2B5EF4-FFF2-40B4-BE49-F238E27FC236}">
                <a16:creationId xmlns:a16="http://schemas.microsoft.com/office/drawing/2014/main" id="{4FB3D4EE-E892-5712-533F-3C13CBC474F1}"/>
              </a:ext>
            </a:extLst>
          </p:cNvPr>
          <p:cNvSpPr>
            <a:spLocks noGrp="1"/>
          </p:cNvSpPr>
          <p:nvPr>
            <p:ph type="body" sz="quarter" idx="39"/>
          </p:nvPr>
        </p:nvSpPr>
        <p:spPr/>
        <p:txBody>
          <a:bodyPr/>
          <a:lstStyle/>
          <a:p>
            <a:r>
              <a:rPr lang="da-DK" dirty="0"/>
              <a:t>Patientsikkerhed </a:t>
            </a:r>
          </a:p>
        </p:txBody>
      </p:sp>
      <p:sp>
        <p:nvSpPr>
          <p:cNvPr id="4" name="Pladsholder til tekst 3">
            <a:extLst>
              <a:ext uri="{FF2B5EF4-FFF2-40B4-BE49-F238E27FC236}">
                <a16:creationId xmlns:a16="http://schemas.microsoft.com/office/drawing/2014/main" id="{95F42AC1-DB7C-01DA-0F1E-059F4017FB1D}"/>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4A08B272-E3C2-A123-894D-0D7E4AFAC692}"/>
              </a:ext>
            </a:extLst>
          </p:cNvPr>
          <p:cNvSpPr>
            <a:spLocks noGrp="1"/>
          </p:cNvSpPr>
          <p:nvPr>
            <p:ph type="body" sz="quarter" idx="30"/>
          </p:nvPr>
        </p:nvSpPr>
        <p:spPr>
          <a:xfrm>
            <a:off x="713581" y="4233012"/>
            <a:ext cx="2492579" cy="1754326"/>
          </a:xfrm>
        </p:spPr>
        <p:txBody>
          <a:bodyPr/>
          <a:lstStyle/>
          <a:p>
            <a:r>
              <a:rPr lang="da-DK" dirty="0"/>
              <a:t>Såfremt de relevante patienter er identificeret, er der studier der viser, at dosisdispensering </a:t>
            </a:r>
            <a:r>
              <a:rPr lang="da-DK" b="1" dirty="0"/>
              <a:t>øger compliance </a:t>
            </a:r>
            <a:r>
              <a:rPr lang="da-DK" dirty="0"/>
              <a:t>[3].</a:t>
            </a:r>
            <a:r>
              <a:rPr lang="da-DK" b="1" dirty="0"/>
              <a:t> </a:t>
            </a:r>
          </a:p>
        </p:txBody>
      </p:sp>
      <p:sp>
        <p:nvSpPr>
          <p:cNvPr id="6" name="Pladsholder til tekst 5">
            <a:extLst>
              <a:ext uri="{FF2B5EF4-FFF2-40B4-BE49-F238E27FC236}">
                <a16:creationId xmlns:a16="http://schemas.microsoft.com/office/drawing/2014/main" id="{3958C3FA-BE0D-6F14-38FC-F2836F03F610}"/>
              </a:ext>
            </a:extLst>
          </p:cNvPr>
          <p:cNvSpPr>
            <a:spLocks noGrp="1"/>
          </p:cNvSpPr>
          <p:nvPr>
            <p:ph type="body" sz="quarter" idx="40"/>
          </p:nvPr>
        </p:nvSpPr>
        <p:spPr>
          <a:xfrm>
            <a:off x="8969686" y="4233012"/>
            <a:ext cx="2492579" cy="1754326"/>
          </a:xfrm>
        </p:spPr>
        <p:txBody>
          <a:bodyPr/>
          <a:lstStyle/>
          <a:p>
            <a:r>
              <a:rPr lang="da-DK" dirty="0"/>
              <a:t>Patientsikkerheden afhænger også af patientens egen evne til at følge planen og indtage medicinen efter anvisningerne</a:t>
            </a:r>
          </a:p>
        </p:txBody>
      </p:sp>
      <p:sp>
        <p:nvSpPr>
          <p:cNvPr id="7" name="Pladsholder til tekst 6">
            <a:extLst>
              <a:ext uri="{FF2B5EF4-FFF2-40B4-BE49-F238E27FC236}">
                <a16:creationId xmlns:a16="http://schemas.microsoft.com/office/drawing/2014/main" id="{183C70E4-5883-99B9-E845-6B93DFEA96E9}"/>
              </a:ext>
            </a:extLst>
          </p:cNvPr>
          <p:cNvSpPr>
            <a:spLocks noGrp="1"/>
          </p:cNvSpPr>
          <p:nvPr>
            <p:ph type="body" sz="quarter" idx="41"/>
          </p:nvPr>
        </p:nvSpPr>
        <p:spPr>
          <a:xfrm>
            <a:off x="3483286" y="4233012"/>
            <a:ext cx="2492579" cy="2585323"/>
          </a:xfrm>
        </p:spPr>
        <p:txBody>
          <a:bodyPr/>
          <a:lstStyle/>
          <a:p>
            <a:r>
              <a:rPr lang="da-DK" dirty="0"/>
              <a:t>Dosisdispenseret medicin har en fejlrate på </a:t>
            </a:r>
            <a:r>
              <a:rPr lang="da-DK" b="1" dirty="0"/>
              <a:t>2 fejl pr. 1 million doseringer </a:t>
            </a:r>
            <a:r>
              <a:rPr lang="da-DK" dirty="0"/>
              <a:t>[4]. Manuel dispensering har derimod en fejlrate på </a:t>
            </a:r>
            <a:r>
              <a:rPr lang="da-DK" b="1" dirty="0"/>
              <a:t>18.000-40.000 fejl pr. 1 million doseringer</a:t>
            </a:r>
            <a:r>
              <a:rPr lang="da-DK" dirty="0"/>
              <a:t> [5-6].</a:t>
            </a:r>
          </a:p>
        </p:txBody>
      </p:sp>
      <p:sp>
        <p:nvSpPr>
          <p:cNvPr id="8" name="Pladsholder til tekst 7">
            <a:extLst>
              <a:ext uri="{FF2B5EF4-FFF2-40B4-BE49-F238E27FC236}">
                <a16:creationId xmlns:a16="http://schemas.microsoft.com/office/drawing/2014/main" id="{BEDB9EDC-01BE-85D3-AE16-5AFFA3539AB5}"/>
              </a:ext>
            </a:extLst>
          </p:cNvPr>
          <p:cNvSpPr>
            <a:spLocks noGrp="1"/>
          </p:cNvSpPr>
          <p:nvPr>
            <p:ph type="body" sz="quarter" idx="42"/>
          </p:nvPr>
        </p:nvSpPr>
        <p:spPr>
          <a:xfrm>
            <a:off x="6226486" y="4233012"/>
            <a:ext cx="2492579" cy="1477328"/>
          </a:xfrm>
        </p:spPr>
        <p:txBody>
          <a:bodyPr/>
          <a:lstStyle/>
          <a:p>
            <a:r>
              <a:rPr lang="da-DK" dirty="0"/>
              <a:t>Der ordineres </a:t>
            </a:r>
            <a:r>
              <a:rPr lang="da-DK" b="1" dirty="0"/>
              <a:t>samme indholdsstof </a:t>
            </a:r>
            <a:r>
              <a:rPr lang="da-DK" dirty="0"/>
              <a:t>uafhængigt af producentens navn på præparatet (generika)</a:t>
            </a:r>
          </a:p>
        </p:txBody>
      </p:sp>
      <p:sp>
        <p:nvSpPr>
          <p:cNvPr id="9" name="Pladsholder til tekst 8">
            <a:extLst>
              <a:ext uri="{FF2B5EF4-FFF2-40B4-BE49-F238E27FC236}">
                <a16:creationId xmlns:a16="http://schemas.microsoft.com/office/drawing/2014/main" id="{2F5458B5-8A15-238B-3F76-1D3B1B1220F1}"/>
              </a:ext>
            </a:extLst>
          </p:cNvPr>
          <p:cNvSpPr>
            <a:spLocks noGrp="1"/>
          </p:cNvSpPr>
          <p:nvPr>
            <p:ph type="body" sz="quarter" idx="47"/>
          </p:nvPr>
        </p:nvSpPr>
        <p:spPr>
          <a:xfrm>
            <a:off x="1494880" y="3117859"/>
            <a:ext cx="960568" cy="745571"/>
          </a:xfrm>
        </p:spPr>
        <p:txBody>
          <a:bodyPr/>
          <a:lstStyle/>
          <a:p>
            <a:r>
              <a:rPr lang="da-DK" dirty="0"/>
              <a:t>1</a:t>
            </a:r>
          </a:p>
        </p:txBody>
      </p:sp>
      <p:sp>
        <p:nvSpPr>
          <p:cNvPr id="10" name="Pladsholder til tekst 9">
            <a:extLst>
              <a:ext uri="{FF2B5EF4-FFF2-40B4-BE49-F238E27FC236}">
                <a16:creationId xmlns:a16="http://schemas.microsoft.com/office/drawing/2014/main" id="{69FB52E0-B1E9-BDCC-1721-62CDEE255468}"/>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46976BCD-8CE7-74A3-DE53-2DB2521C8369}"/>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F49DB33C-8CB6-C3D1-F4C6-7D1E1EADCF5D}"/>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8025204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037A1D2-675B-6547-9365-1D662A859AA0}"/>
              </a:ext>
            </a:extLst>
          </p:cNvPr>
          <p:cNvSpPr>
            <a:spLocks noGrp="1"/>
          </p:cNvSpPr>
          <p:nvPr>
            <p:ph type="body" sz="quarter" idx="38"/>
          </p:nvPr>
        </p:nvSpPr>
        <p:spPr/>
        <p:txBody>
          <a:bodyPr/>
          <a:lstStyle/>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Mange læger oplever udfordringer ved sektorovergange mellem sygehus og almen praksis. Her må dosisdispenseret medicin oftest sættes i bero. </a:t>
            </a:r>
          </a:p>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Det er bl.a. administrativ tid som følge af medicinændringer samt indlæggelser, som er tidskrævende og vanskeligt.</a:t>
            </a:r>
          </a:p>
          <a:p>
            <a:pPr marL="228600" marR="0" lvl="0" indent="-228600" algn="l" defTabSz="914400" rtl="0" eaLnBrk="1" fontAlgn="auto" latinLnBrk="0" hangingPunct="1">
              <a:lnSpc>
                <a:spcPct val="107000"/>
              </a:lnSpc>
              <a:spcBef>
                <a:spcPts val="1000"/>
              </a:spcBef>
              <a:spcAft>
                <a:spcPts val="800"/>
              </a:spcAft>
              <a:buClr>
                <a:srgbClr val="297A77"/>
              </a:buClr>
              <a:buSzTx/>
              <a:buFont typeface="Arial"/>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Der arbejdes fra flere sider på at skabe et stærkere fundament for samarbejdet som lige nu har svære betingelser.</a:t>
            </a:r>
            <a:endParaRPr kumimoji="0" lang="da-DK" sz="2800" b="1" i="0" u="none" strike="noStrike" kern="1200" cap="none" spc="0" normalizeH="0" baseline="0" noProof="0" dirty="0">
              <a:ln>
                <a:noFill/>
              </a:ln>
              <a:solidFill>
                <a:srgbClr val="297A77"/>
              </a:solidFill>
              <a:effectLst/>
              <a:uLnTx/>
              <a:uFillTx/>
              <a:latin typeface="Calibri" panose="020F0502020204030204"/>
              <a:ea typeface="+mn-ea"/>
              <a:cs typeface="+mn-cs"/>
            </a:endParaRPr>
          </a:p>
          <a:p>
            <a:endParaRPr lang="da-DK" dirty="0"/>
          </a:p>
        </p:txBody>
      </p:sp>
      <p:sp>
        <p:nvSpPr>
          <p:cNvPr id="3" name="Titel 2">
            <a:extLst>
              <a:ext uri="{FF2B5EF4-FFF2-40B4-BE49-F238E27FC236}">
                <a16:creationId xmlns:a16="http://schemas.microsoft.com/office/drawing/2014/main" id="{440FB1AD-5E12-3101-48B3-934801C3CD37}"/>
              </a:ext>
            </a:extLst>
          </p:cNvPr>
          <p:cNvSpPr>
            <a:spLocks noGrp="1"/>
          </p:cNvSpPr>
          <p:nvPr>
            <p:ph type="title"/>
          </p:nvPr>
        </p:nvSpPr>
        <p:spPr/>
        <p:txBody>
          <a:bodyPr/>
          <a:lstStyle/>
          <a:p>
            <a:r>
              <a:rPr lang="da-DK" dirty="0"/>
              <a:t>Vide om dosisdispensering</a:t>
            </a:r>
          </a:p>
        </p:txBody>
      </p:sp>
      <p:sp>
        <p:nvSpPr>
          <p:cNvPr id="4" name="Pladsholder til tekst 3">
            <a:extLst>
              <a:ext uri="{FF2B5EF4-FFF2-40B4-BE49-F238E27FC236}">
                <a16:creationId xmlns:a16="http://schemas.microsoft.com/office/drawing/2014/main" id="{22925A5C-2C8F-748B-078B-BC6123AA18BD}"/>
              </a:ext>
            </a:extLst>
          </p:cNvPr>
          <p:cNvSpPr>
            <a:spLocks noGrp="1"/>
          </p:cNvSpPr>
          <p:nvPr>
            <p:ph type="body" sz="quarter" idx="39"/>
          </p:nvPr>
        </p:nvSpPr>
        <p:spPr/>
        <p:txBody>
          <a:bodyPr/>
          <a:lstStyle/>
          <a:p>
            <a:r>
              <a:rPr lang="da-DK" dirty="0"/>
              <a:t>Indlæggelser og udskrivninger på sygehus</a:t>
            </a:r>
          </a:p>
        </p:txBody>
      </p:sp>
      <p:sp>
        <p:nvSpPr>
          <p:cNvPr id="5" name="Pladsholder til tekst 4">
            <a:extLst>
              <a:ext uri="{FF2B5EF4-FFF2-40B4-BE49-F238E27FC236}">
                <a16:creationId xmlns:a16="http://schemas.microsoft.com/office/drawing/2014/main" id="{B8A4E1E9-AE6D-13DE-D068-A4EC524D448C}"/>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4499848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861AC9-4A3F-4E93-AFCB-4AC4EA05B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95C06-8343-4B35-ACE2-038373315665}">
  <ds:schemaRefs>
    <ds:schemaRef ds:uri="http://www.w3.org/XML/1998/namespace"/>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658e924a-6452-4f30-ad3a-cb624d28adc8"/>
    <ds:schemaRef ds:uri="dc93761f-51ef-4530-9f5e-6cc801282091"/>
    <ds:schemaRef ds:uri="http://schemas.microsoft.com/office/2006/metadata/properties"/>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8</TotalTime>
  <Words>6011</Words>
  <Application>Microsoft Office PowerPoint</Application>
  <PresentationFormat>Widescreen</PresentationFormat>
  <Paragraphs>663</Paragraphs>
  <Slides>45</Slides>
  <Notes>45</Notes>
  <HiddenSlides>0</HiddenSlides>
  <MMClips>3</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KiAP 2025</vt:lpstr>
      <vt:lpstr>PowerPoint Presentation</vt:lpstr>
      <vt:lpstr>Program</vt:lpstr>
      <vt:lpstr>Formål</vt:lpstr>
      <vt:lpstr>Materiale</vt:lpstr>
      <vt:lpstr>Repræsentanter fra Kommune og apotek</vt:lpstr>
      <vt:lpstr>Status på dosisdispenseret medicin</vt:lpstr>
      <vt:lpstr>Viden om dosisdispensering </vt:lpstr>
      <vt:lpstr>Viden om dosisdispensering</vt:lpstr>
      <vt:lpstr>Vide om dosisdispensering</vt:lpstr>
      <vt:lpstr>PowerPoint Presentation</vt:lpstr>
      <vt:lpstr>Antallet af patienter med mindst ét køb af dosisdispenseret medicin </vt:lpstr>
      <vt:lpstr>Holdning og brug af dosisdispensering i praksis</vt:lpstr>
      <vt:lpstr>Hvordan vurderer du din egen viden om dosisdispenseret medicin?</vt:lpstr>
      <vt:lpstr>I hvor høj grad bruger du dosisdispenseret medicin til relevante patienter i din praksis?</vt:lpstr>
      <vt:lpstr>Hvad er din generelle oplevelse af dosisdispenseret medicin?</vt:lpstr>
      <vt:lpstr>Hvad oplever du som problemer ved dosisdispensering i dit virke og for patienten?</vt:lpstr>
      <vt:lpstr>Hvad oplever du som problemer ved dosisdispensering i dit virke og for patienten?</vt:lpstr>
      <vt:lpstr>Hvad oplever du som problemer ved dosisdispensering i dit virke og for patienten?</vt:lpstr>
      <vt:lpstr>Hvad oplever du som godt eller potentielle fordele ved dosisdispensering i dit virke og for patienten?</vt:lpstr>
      <vt:lpstr>Hvad oplever du som godt eller potentielle fordele ved dosisdispensering i dit virke og for patienten?</vt:lpstr>
      <vt:lpstr>Hvad oplever du som godt eller potentielle fordele ved dosisdispensering i dit virke og for patienten?</vt:lpstr>
      <vt:lpstr>Dialog angående spørgeskemaundersøgelsen resultater</vt:lpstr>
      <vt:lpstr>Dialog i plenum: Hvad har i særligt bemærket?</vt:lpstr>
      <vt:lpstr>PLO’s melding om dosisdispensering</vt:lpstr>
      <vt:lpstr>Praktisk viden om dosisdispensering</vt:lpstr>
      <vt:lpstr>Praktisk viden om dosisdispensering </vt:lpstr>
      <vt:lpstr>Praktisk viden om dosisdispensering </vt:lpstr>
      <vt:lpstr>Praktisk viden om dosisdispensering</vt:lpstr>
      <vt:lpstr>Praktisk viden om dosisdispensering </vt:lpstr>
      <vt:lpstr>Introduktionsvideo (4 min)</vt:lpstr>
      <vt:lpstr>Praktisk viden om dosisdispensering</vt:lpstr>
      <vt:lpstr>Priseksempler</vt:lpstr>
      <vt:lpstr>Prisberegner for dosisdispenseret medicin</vt:lpstr>
      <vt:lpstr>Dialog angående de praktiske eksempler om dosisdispensering </vt:lpstr>
      <vt:lpstr>PowerPoint Presentation</vt:lpstr>
      <vt:lpstr>PowerPoint Presentation</vt:lpstr>
      <vt:lpstr>Oplæg fra kommunen</vt:lpstr>
      <vt:lpstr>Fælles dialog med kommunen og apoteket</vt:lpstr>
      <vt:lpstr>PowerPoint Presentation</vt:lpstr>
      <vt:lpstr>Gode råd og forslag til dosisdispensering i praksis (4 min)</vt:lpstr>
      <vt:lpstr>Dialog sammen i praksis (sololæger går sammen)</vt:lpstr>
      <vt:lpstr>Hjælp og vejledning efter klyngemødet fra din regionale kvalitetsenhed, kommune og apotek</vt:lpstr>
      <vt:lpstr>Opsamling og opfølgning i plenum</vt:lpstr>
      <vt:lpstr>Tak for i dag</vt:lpstr>
      <vt:lpstr>Referencer og 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Caroline Stub Neubert</cp:lastModifiedBy>
  <cp:revision>8</cp:revision>
  <dcterms:created xsi:type="dcterms:W3CDTF">2025-07-29T08:56:30Z</dcterms:created>
  <dcterms:modified xsi:type="dcterms:W3CDTF">2026-04-21T12:43:51Z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