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CE_39E9F56.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0"/>
  </p:notesMasterIdLst>
  <p:sldIdLst>
    <p:sldId id="714" r:id="rId5"/>
    <p:sldId id="716" r:id="rId6"/>
    <p:sldId id="715" r:id="rId7"/>
    <p:sldId id="717" r:id="rId8"/>
    <p:sldId id="718" r:id="rId9"/>
    <p:sldId id="719" r:id="rId10"/>
    <p:sldId id="720" r:id="rId11"/>
    <p:sldId id="779" r:id="rId12"/>
    <p:sldId id="722" r:id="rId13"/>
    <p:sldId id="745" r:id="rId14"/>
    <p:sldId id="775" r:id="rId15"/>
    <p:sldId id="750" r:id="rId16"/>
    <p:sldId id="751" r:id="rId17"/>
    <p:sldId id="752" r:id="rId18"/>
    <p:sldId id="778" r:id="rId19"/>
    <p:sldId id="776" r:id="rId20"/>
    <p:sldId id="773" r:id="rId21"/>
    <p:sldId id="753" r:id="rId22"/>
    <p:sldId id="754" r:id="rId23"/>
    <p:sldId id="755" r:id="rId24"/>
    <p:sldId id="757" r:id="rId25"/>
    <p:sldId id="758" r:id="rId26"/>
    <p:sldId id="759" r:id="rId27"/>
    <p:sldId id="760" r:id="rId28"/>
    <p:sldId id="761" r:id="rId29"/>
    <p:sldId id="777" r:id="rId30"/>
    <p:sldId id="762" r:id="rId31"/>
    <p:sldId id="763" r:id="rId32"/>
    <p:sldId id="764" r:id="rId33"/>
    <p:sldId id="746" r:id="rId34"/>
    <p:sldId id="723" r:id="rId35"/>
    <p:sldId id="765" r:id="rId36"/>
    <p:sldId id="721" r:id="rId37"/>
    <p:sldId id="766" r:id="rId38"/>
    <p:sldId id="767" r:id="rId39"/>
    <p:sldId id="768" r:id="rId40"/>
    <p:sldId id="769" r:id="rId41"/>
    <p:sldId id="770" r:id="rId42"/>
    <p:sldId id="771" r:id="rId43"/>
    <p:sldId id="724" r:id="rId44"/>
    <p:sldId id="741" r:id="rId45"/>
    <p:sldId id="740" r:id="rId46"/>
    <p:sldId id="742" r:id="rId47"/>
    <p:sldId id="780" r:id="rId48"/>
    <p:sldId id="743" r:id="rId49"/>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714"/>
            <p14:sldId id="716"/>
            <p14:sldId id="715"/>
            <p14:sldId id="717"/>
            <p14:sldId id="718"/>
            <p14:sldId id="719"/>
            <p14:sldId id="720"/>
            <p14:sldId id="779"/>
            <p14:sldId id="722"/>
            <p14:sldId id="745"/>
            <p14:sldId id="775"/>
            <p14:sldId id="750"/>
            <p14:sldId id="751"/>
            <p14:sldId id="752"/>
            <p14:sldId id="778"/>
            <p14:sldId id="776"/>
            <p14:sldId id="773"/>
            <p14:sldId id="753"/>
            <p14:sldId id="754"/>
            <p14:sldId id="755"/>
            <p14:sldId id="757"/>
            <p14:sldId id="758"/>
            <p14:sldId id="759"/>
            <p14:sldId id="760"/>
            <p14:sldId id="761"/>
            <p14:sldId id="777"/>
            <p14:sldId id="762"/>
            <p14:sldId id="763"/>
            <p14:sldId id="764"/>
            <p14:sldId id="746"/>
            <p14:sldId id="723"/>
            <p14:sldId id="765"/>
            <p14:sldId id="721"/>
            <p14:sldId id="766"/>
            <p14:sldId id="767"/>
            <p14:sldId id="768"/>
            <p14:sldId id="769"/>
            <p14:sldId id="770"/>
            <p14:sldId id="771"/>
            <p14:sldId id="724"/>
            <p14:sldId id="741"/>
            <p14:sldId id="740"/>
            <p14:sldId id="742"/>
            <p14:sldId id="780"/>
            <p14:sldId id="7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 id="{DC9FF297-5094-304A-463D-D66600589715}" name="Clara Porsdal" initials="CP" userId="S::cporsdal@kiap.dk::530946f5-2567-433d-b2b8-acdd11cc71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5F7"/>
    <a:srgbClr val="5A8181"/>
    <a:srgbClr val="246260"/>
    <a:srgbClr val="000000"/>
    <a:srgbClr val="DADCDE"/>
    <a:srgbClr val="F7F5EE"/>
    <a:srgbClr val="1E4D4B"/>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973BF-C55E-45EA-AA0D-9A935D29E2D0}" v="36" dt="2026-03-23T13:56:26.74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66602" autoAdjust="0"/>
  </p:normalViewPr>
  <p:slideViewPr>
    <p:cSldViewPr snapToGrid="0" showGuides="1">
      <p:cViewPr varScale="1">
        <p:scale>
          <a:sx n="48" d="100"/>
          <a:sy n="48" d="100"/>
        </p:scale>
        <p:origin x="356"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Dyspepsi/23.%20Vesterhavsklyngen/Vesterhavsklyngen_Data_Dyspeps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kiap.sharepoint.com/sites/KiAPKbenhavn/Shared%20Documents/Dyspepsi/23.%20Vesterhavsklyngen/Vesterhavsklyngen_Data_Dyspepsi.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kiap.sharepoint.com/sites/KiAPKbenhavn/Shared%20Documents/Dyspepsi/23.%20Vesterhavsklyngen/Vesterhavsklyngen_Data_Dyspepsi.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Dyspepsi/23.%20Vesterhavsklyngen/Vesterhavsklyngen_Data_Dyspepsi.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KiAPKbenhavn/Shared%20Documents/Dyspepsi/23.%20Vesterhavsklyngen/Vesterhavsklyngen_Data_Dyspeps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Dyspepsi/23.%20Vesterhavsklyngen/Vesterhavsklyngen_Data_Dyspeps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iAPKbenhavn/Shared%20Documents/Dyspepsi/23.%20Vesterhavsklyngen/Vesterhavsklyngen_Data_Dyspeps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Dyspepsi/23.%20Vesterhavsklyngen/Vesterhavsklyngen_Data_Dyspeps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iap.sharepoint.com/sites/KiAPKbenhavn/Shared%20Documents/Dyspepsi/23.%20Vesterhavsklyngen/Vesterhavsklyngen_Data_Dyspepsi.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kiap.sharepoint.com/sites/KiAPKbenhavn/Shared%20Documents/Dyspepsi/23.%20Vesterhavsklyngen/Vesterhavsklyngen_Data_Dyspeps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PPI!$A$1</c:f>
              <c:strCache>
                <c:ptCount val="1"/>
                <c:pt idx="0">
                  <c:v>Målepunkt 1: Brug af PPI, seneste år</c:v>
                </c:pt>
              </c:strCache>
            </c:strRef>
          </c:tx>
          <c:spPr>
            <a:solidFill>
              <a:srgbClr val="297A77"/>
            </a:solidFill>
            <a:ln>
              <a:noFill/>
            </a:ln>
            <a:effectLst/>
          </c:spPr>
          <c:invertIfNegative val="0"/>
          <c:dPt>
            <c:idx val="9"/>
            <c:invertIfNegative val="0"/>
            <c:bubble3D val="0"/>
            <c:spPr>
              <a:solidFill>
                <a:srgbClr val="24615F"/>
              </a:solidFill>
              <a:ln>
                <a:noFill/>
              </a:ln>
              <a:effectLst/>
            </c:spPr>
            <c:extLst>
              <c:ext xmlns:c16="http://schemas.microsoft.com/office/drawing/2014/chart" uri="{C3380CC4-5D6E-409C-BE32-E72D297353CC}">
                <c16:uniqueId val="{00000001-8C67-49B5-801B-3B4038D55C16}"/>
              </c:ext>
            </c:extLst>
          </c:dPt>
          <c:dPt>
            <c:idx val="10"/>
            <c:invertIfNegative val="0"/>
            <c:bubble3D val="0"/>
            <c:spPr>
              <a:solidFill>
                <a:srgbClr val="524F60"/>
              </a:solidFill>
              <a:ln>
                <a:noFill/>
              </a:ln>
              <a:effectLst/>
            </c:spPr>
            <c:extLst>
              <c:ext xmlns:c16="http://schemas.microsoft.com/office/drawing/2014/chart" uri="{C3380CC4-5D6E-409C-BE32-E72D297353CC}">
                <c16:uniqueId val="{00000003-8C67-49B5-801B-3B4038D55C16}"/>
              </c:ext>
            </c:extLst>
          </c:dPt>
          <c:dPt>
            <c:idx val="11"/>
            <c:invertIfNegative val="0"/>
            <c:bubble3D val="0"/>
            <c:spPr>
              <a:solidFill>
                <a:srgbClr val="FFC174"/>
              </a:solidFill>
              <a:ln>
                <a:noFill/>
              </a:ln>
              <a:effectLst/>
            </c:spPr>
            <c:extLst>
              <c:ext xmlns:c16="http://schemas.microsoft.com/office/drawing/2014/chart" uri="{C3380CC4-5D6E-409C-BE32-E72D297353CC}">
                <c16:uniqueId val="{00000005-8C67-49B5-801B-3B4038D55C16}"/>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PPI!$D$3:$D$14</c:f>
              <c:strCache>
                <c:ptCount val="12"/>
                <c:pt idx="0">
                  <c:v>a</c:v>
                </c:pt>
                <c:pt idx="1">
                  <c:v>b</c:v>
                </c:pt>
                <c:pt idx="2">
                  <c:v>c</c:v>
                </c:pt>
                <c:pt idx="3">
                  <c:v>d</c:v>
                </c:pt>
                <c:pt idx="4">
                  <c:v>e</c:v>
                </c:pt>
                <c:pt idx="5">
                  <c:v>f</c:v>
                </c:pt>
                <c:pt idx="6">
                  <c:v>g</c:v>
                </c:pt>
                <c:pt idx="7">
                  <c:v>h</c:v>
                </c:pt>
                <c:pt idx="8">
                  <c:v>i</c:v>
                </c:pt>
                <c:pt idx="9">
                  <c:v>klynge</c:v>
                </c:pt>
                <c:pt idx="10">
                  <c:v>regionalt</c:v>
                </c:pt>
                <c:pt idx="11">
                  <c:v>nationalt</c:v>
                </c:pt>
              </c:strCache>
            </c:strRef>
          </c:cat>
          <c:val>
            <c:numRef>
              <c:f>PPI!$E$3:$E$14</c:f>
              <c:numCache>
                <c:formatCode>General</c:formatCode>
                <c:ptCount val="12"/>
                <c:pt idx="0">
                  <c:v>214</c:v>
                </c:pt>
                <c:pt idx="1">
                  <c:v>210</c:v>
                </c:pt>
                <c:pt idx="2">
                  <c:v>206</c:v>
                </c:pt>
                <c:pt idx="3">
                  <c:v>199</c:v>
                </c:pt>
                <c:pt idx="4">
                  <c:v>192</c:v>
                </c:pt>
                <c:pt idx="5">
                  <c:v>182</c:v>
                </c:pt>
                <c:pt idx="6">
                  <c:v>166</c:v>
                </c:pt>
                <c:pt idx="7">
                  <c:v>166</c:v>
                </c:pt>
                <c:pt idx="8">
                  <c:v>156</c:v>
                </c:pt>
                <c:pt idx="9">
                  <c:v>199</c:v>
                </c:pt>
                <c:pt idx="10">
                  <c:v>161</c:v>
                </c:pt>
                <c:pt idx="11">
                  <c:v>143</c:v>
                </c:pt>
              </c:numCache>
            </c:numRef>
          </c:val>
          <c:extLst>
            <c:ext xmlns:c16="http://schemas.microsoft.com/office/drawing/2014/chart" uri="{C3380CC4-5D6E-409C-BE32-E72D297353CC}">
              <c16:uniqueId val="{00000006-8C67-49B5-801B-3B4038D55C16}"/>
            </c:ext>
          </c:extLst>
        </c:ser>
        <c:dLbls>
          <c:dLblPos val="outEnd"/>
          <c:showLegendKey val="0"/>
          <c:showVal val="1"/>
          <c:showCatName val="0"/>
          <c:showSerName val="0"/>
          <c:showPercent val="0"/>
          <c:showBubbleSize val="0"/>
        </c:dLbls>
        <c:gapWidth val="219"/>
        <c:overlap val="-27"/>
        <c:axId val="718158256"/>
        <c:axId val="718158736"/>
      </c:barChart>
      <c:catAx>
        <c:axId val="71815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718158736"/>
        <c:crosses val="autoZero"/>
        <c:auto val="1"/>
        <c:lblAlgn val="ctr"/>
        <c:lblOffset val="100"/>
        <c:noMultiLvlLbl val="0"/>
      </c:catAx>
      <c:valAx>
        <c:axId val="718158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718158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da-D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Region!$C$2</c:f>
              <c:strCache>
                <c:ptCount val="1"/>
                <c:pt idx="0">
                  <c:v>&lt;45 årige</c:v>
                </c:pt>
              </c:strCache>
            </c:strRef>
          </c:tx>
          <c:spPr>
            <a:solidFill>
              <a:srgbClr val="7BCDC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Region!$B$3:$B$14</c:f>
              <c:strCache>
                <c:ptCount val="12"/>
                <c:pt idx="0">
                  <c:v>h</c:v>
                </c:pt>
                <c:pt idx="1">
                  <c:v>b</c:v>
                </c:pt>
                <c:pt idx="2">
                  <c:v>j</c:v>
                </c:pt>
                <c:pt idx="3">
                  <c:v>a</c:v>
                </c:pt>
                <c:pt idx="4">
                  <c:v>d</c:v>
                </c:pt>
                <c:pt idx="5">
                  <c:v>g</c:v>
                </c:pt>
                <c:pt idx="6">
                  <c:v>f</c:v>
                </c:pt>
                <c:pt idx="7">
                  <c:v>i</c:v>
                </c:pt>
                <c:pt idx="8">
                  <c:v>e</c:v>
                </c:pt>
                <c:pt idx="9">
                  <c:v>c</c:v>
                </c:pt>
                <c:pt idx="10">
                  <c:v>k</c:v>
                </c:pt>
                <c:pt idx="11">
                  <c:v>Klynge</c:v>
                </c:pt>
              </c:strCache>
            </c:strRef>
          </c:cat>
          <c:val>
            <c:numRef>
              <c:f>Region!$C$3:$C$14</c:f>
              <c:numCache>
                <c:formatCode>General</c:formatCode>
                <c:ptCount val="12"/>
                <c:pt idx="0">
                  <c:v>4</c:v>
                </c:pt>
                <c:pt idx="1">
                  <c:v>26.5</c:v>
                </c:pt>
                <c:pt idx="2">
                  <c:v>9.9</c:v>
                </c:pt>
                <c:pt idx="3">
                  <c:v>21.6</c:v>
                </c:pt>
                <c:pt idx="6">
                  <c:v>10.3</c:v>
                </c:pt>
                <c:pt idx="7">
                  <c:v>7.3</c:v>
                </c:pt>
                <c:pt idx="8">
                  <c:v>0.5</c:v>
                </c:pt>
                <c:pt idx="9">
                  <c:v>1</c:v>
                </c:pt>
                <c:pt idx="10">
                  <c:v>7.7</c:v>
                </c:pt>
                <c:pt idx="11">
                  <c:v>6.3</c:v>
                </c:pt>
              </c:numCache>
            </c:numRef>
          </c:val>
          <c:extLst>
            <c:ext xmlns:c16="http://schemas.microsoft.com/office/drawing/2014/chart" uri="{C3380CC4-5D6E-409C-BE32-E72D297353CC}">
              <c16:uniqueId val="{00000000-C162-415C-AD8D-0ADDCC558337}"/>
            </c:ext>
          </c:extLst>
        </c:ser>
        <c:ser>
          <c:idx val="1"/>
          <c:order val="1"/>
          <c:tx>
            <c:strRef>
              <c:f>Region!$D$2</c:f>
              <c:strCache>
                <c:ptCount val="1"/>
                <c:pt idx="0">
                  <c:v>&gt;45 årige</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Region!$B$3:$B$14</c:f>
              <c:strCache>
                <c:ptCount val="12"/>
                <c:pt idx="0">
                  <c:v>h</c:v>
                </c:pt>
                <c:pt idx="1">
                  <c:v>b</c:v>
                </c:pt>
                <c:pt idx="2">
                  <c:v>j</c:v>
                </c:pt>
                <c:pt idx="3">
                  <c:v>a</c:v>
                </c:pt>
                <c:pt idx="4">
                  <c:v>d</c:v>
                </c:pt>
                <c:pt idx="5">
                  <c:v>g</c:v>
                </c:pt>
                <c:pt idx="6">
                  <c:v>f</c:v>
                </c:pt>
                <c:pt idx="7">
                  <c:v>i</c:v>
                </c:pt>
                <c:pt idx="8">
                  <c:v>e</c:v>
                </c:pt>
                <c:pt idx="9">
                  <c:v>c</c:v>
                </c:pt>
                <c:pt idx="10">
                  <c:v>k</c:v>
                </c:pt>
                <c:pt idx="11">
                  <c:v>Klynge</c:v>
                </c:pt>
              </c:strCache>
            </c:strRef>
          </c:cat>
          <c:val>
            <c:numRef>
              <c:f>Region!$D$3:$D$14</c:f>
              <c:numCache>
                <c:formatCode>General</c:formatCode>
                <c:ptCount val="12"/>
                <c:pt idx="0">
                  <c:v>4.9000000000000004</c:v>
                </c:pt>
                <c:pt idx="1">
                  <c:v>56.1</c:v>
                </c:pt>
                <c:pt idx="2">
                  <c:v>3.7</c:v>
                </c:pt>
                <c:pt idx="3">
                  <c:v>21.5</c:v>
                </c:pt>
                <c:pt idx="6">
                  <c:v>13.2</c:v>
                </c:pt>
                <c:pt idx="7">
                  <c:v>5.8</c:v>
                </c:pt>
                <c:pt idx="8">
                  <c:v>5</c:v>
                </c:pt>
                <c:pt idx="9">
                  <c:v>0</c:v>
                </c:pt>
                <c:pt idx="10">
                  <c:v>7.6</c:v>
                </c:pt>
                <c:pt idx="11">
                  <c:v>8.6</c:v>
                </c:pt>
              </c:numCache>
            </c:numRef>
          </c:val>
          <c:extLst>
            <c:ext xmlns:c16="http://schemas.microsoft.com/office/drawing/2014/chart" uri="{C3380CC4-5D6E-409C-BE32-E72D297353CC}">
              <c16:uniqueId val="{00000001-C162-415C-AD8D-0ADDCC558337}"/>
            </c:ext>
          </c:extLst>
        </c:ser>
        <c:dLbls>
          <c:dLblPos val="outEnd"/>
          <c:showLegendKey val="0"/>
          <c:showVal val="1"/>
          <c:showCatName val="0"/>
          <c:showSerName val="0"/>
          <c:showPercent val="0"/>
          <c:showBubbleSize val="0"/>
        </c:dLbls>
        <c:gapWidth val="219"/>
        <c:overlap val="-27"/>
        <c:axId val="1605688560"/>
        <c:axId val="1605686160"/>
      </c:barChart>
      <c:catAx>
        <c:axId val="160568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05686160"/>
        <c:crosses val="autoZero"/>
        <c:auto val="1"/>
        <c:lblAlgn val="ctr"/>
        <c:lblOffset val="100"/>
        <c:noMultiLvlLbl val="0"/>
      </c:catAx>
      <c:valAx>
        <c:axId val="160568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056885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Region!$C$2</c:f>
              <c:strCache>
                <c:ptCount val="1"/>
                <c:pt idx="0">
                  <c:v>&lt;45 årige</c:v>
                </c:pt>
              </c:strCache>
            </c:strRef>
          </c:tx>
          <c:spPr>
            <a:solidFill>
              <a:srgbClr val="7BCDC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Region!$B$19:$B$30</c:f>
              <c:strCache>
                <c:ptCount val="12"/>
                <c:pt idx="0">
                  <c:v>h</c:v>
                </c:pt>
                <c:pt idx="1">
                  <c:v>b</c:v>
                </c:pt>
                <c:pt idx="2">
                  <c:v>j</c:v>
                </c:pt>
                <c:pt idx="3">
                  <c:v>a</c:v>
                </c:pt>
                <c:pt idx="4">
                  <c:v>d</c:v>
                </c:pt>
                <c:pt idx="5">
                  <c:v>g</c:v>
                </c:pt>
                <c:pt idx="6">
                  <c:v>f</c:v>
                </c:pt>
                <c:pt idx="7">
                  <c:v>i</c:v>
                </c:pt>
                <c:pt idx="8">
                  <c:v>e</c:v>
                </c:pt>
                <c:pt idx="9">
                  <c:v>c</c:v>
                </c:pt>
                <c:pt idx="10">
                  <c:v>k</c:v>
                </c:pt>
                <c:pt idx="11">
                  <c:v>Klynge</c:v>
                </c:pt>
              </c:strCache>
            </c:strRef>
          </c:cat>
          <c:val>
            <c:numRef>
              <c:f>Region!$C$19:$C$30</c:f>
              <c:numCache>
                <c:formatCode>General</c:formatCode>
                <c:ptCount val="12"/>
                <c:pt idx="0">
                  <c:v>2.8</c:v>
                </c:pt>
                <c:pt idx="1">
                  <c:v>2.9</c:v>
                </c:pt>
                <c:pt idx="3">
                  <c:v>1.3</c:v>
                </c:pt>
                <c:pt idx="4">
                  <c:v>1.5</c:v>
                </c:pt>
                <c:pt idx="6">
                  <c:v>3.1</c:v>
                </c:pt>
                <c:pt idx="7">
                  <c:v>4.2</c:v>
                </c:pt>
                <c:pt idx="8">
                  <c:v>1</c:v>
                </c:pt>
                <c:pt idx="9">
                  <c:v>4</c:v>
                </c:pt>
                <c:pt idx="10">
                  <c:v>2.5</c:v>
                </c:pt>
                <c:pt idx="11">
                  <c:v>2.5</c:v>
                </c:pt>
              </c:numCache>
            </c:numRef>
          </c:val>
          <c:extLst>
            <c:ext xmlns:c16="http://schemas.microsoft.com/office/drawing/2014/chart" uri="{C3380CC4-5D6E-409C-BE32-E72D297353CC}">
              <c16:uniqueId val="{00000000-5CD1-41CC-8694-42CB558A5085}"/>
            </c:ext>
          </c:extLst>
        </c:ser>
        <c:ser>
          <c:idx val="1"/>
          <c:order val="1"/>
          <c:tx>
            <c:strRef>
              <c:f>Region!$D$2</c:f>
              <c:strCache>
                <c:ptCount val="1"/>
                <c:pt idx="0">
                  <c:v>&gt;45 årige</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Region!$B$19:$B$30</c:f>
              <c:strCache>
                <c:ptCount val="12"/>
                <c:pt idx="0">
                  <c:v>h</c:v>
                </c:pt>
                <c:pt idx="1">
                  <c:v>b</c:v>
                </c:pt>
                <c:pt idx="2">
                  <c:v>j</c:v>
                </c:pt>
                <c:pt idx="3">
                  <c:v>a</c:v>
                </c:pt>
                <c:pt idx="4">
                  <c:v>d</c:v>
                </c:pt>
                <c:pt idx="5">
                  <c:v>g</c:v>
                </c:pt>
                <c:pt idx="6">
                  <c:v>f</c:v>
                </c:pt>
                <c:pt idx="7">
                  <c:v>i</c:v>
                </c:pt>
                <c:pt idx="8">
                  <c:v>e</c:v>
                </c:pt>
                <c:pt idx="9">
                  <c:v>c</c:v>
                </c:pt>
                <c:pt idx="10">
                  <c:v>k</c:v>
                </c:pt>
                <c:pt idx="11">
                  <c:v>Klynge</c:v>
                </c:pt>
              </c:strCache>
            </c:strRef>
          </c:cat>
          <c:val>
            <c:numRef>
              <c:f>Region!$D$19:$D$30</c:f>
              <c:numCache>
                <c:formatCode>General</c:formatCode>
                <c:ptCount val="12"/>
                <c:pt idx="0">
                  <c:v>12.2</c:v>
                </c:pt>
                <c:pt idx="1">
                  <c:v>9.6999999999999993</c:v>
                </c:pt>
                <c:pt idx="2">
                  <c:v>15.9</c:v>
                </c:pt>
                <c:pt idx="3">
                  <c:v>15.9</c:v>
                </c:pt>
                <c:pt idx="4">
                  <c:v>11.2</c:v>
                </c:pt>
                <c:pt idx="5">
                  <c:v>10.6</c:v>
                </c:pt>
                <c:pt idx="6">
                  <c:v>16</c:v>
                </c:pt>
                <c:pt idx="7">
                  <c:v>16.7</c:v>
                </c:pt>
                <c:pt idx="8">
                  <c:v>12</c:v>
                </c:pt>
                <c:pt idx="9">
                  <c:v>4.8</c:v>
                </c:pt>
                <c:pt idx="10">
                  <c:v>12</c:v>
                </c:pt>
                <c:pt idx="11">
                  <c:v>12</c:v>
                </c:pt>
              </c:numCache>
            </c:numRef>
          </c:val>
          <c:extLst>
            <c:ext xmlns:c16="http://schemas.microsoft.com/office/drawing/2014/chart" uri="{C3380CC4-5D6E-409C-BE32-E72D297353CC}">
              <c16:uniqueId val="{00000001-5CD1-41CC-8694-42CB558A5085}"/>
            </c:ext>
          </c:extLst>
        </c:ser>
        <c:dLbls>
          <c:dLblPos val="outEnd"/>
          <c:showLegendKey val="0"/>
          <c:showVal val="1"/>
          <c:showCatName val="0"/>
          <c:showSerName val="0"/>
          <c:showPercent val="0"/>
          <c:showBubbleSize val="0"/>
        </c:dLbls>
        <c:gapWidth val="219"/>
        <c:overlap val="-27"/>
        <c:axId val="1605688560"/>
        <c:axId val="1605686160"/>
      </c:barChart>
      <c:catAx>
        <c:axId val="160568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05686160"/>
        <c:crosses val="autoZero"/>
        <c:auto val="1"/>
        <c:lblAlgn val="ctr"/>
        <c:lblOffset val="100"/>
        <c:noMultiLvlLbl val="0"/>
      </c:catAx>
      <c:valAx>
        <c:axId val="160568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056885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PPI!$A$18</c:f>
              <c:strCache>
                <c:ptCount val="1"/>
                <c:pt idx="0">
                  <c:v>klynge</c:v>
                </c:pt>
              </c:strCache>
            </c:strRef>
          </c:tx>
          <c:spPr>
            <a:ln w="28575" cap="rnd">
              <a:solidFill>
                <a:srgbClr val="24615F"/>
              </a:solidFill>
              <a:round/>
            </a:ln>
            <a:effectLst/>
          </c:spPr>
          <c:marker>
            <c:symbol val="none"/>
          </c:marker>
          <c:dLbls>
            <c:dLbl>
              <c:idx val="3"/>
              <c:layout>
                <c:manualLayout>
                  <c:x val="-2.323335322717103E-2"/>
                  <c:y val="-5.67858328785813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E8-4DB4-884F-6C9C5B2E5BE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PPI!$B$17:$F$17</c:f>
              <c:numCache>
                <c:formatCode>General</c:formatCode>
                <c:ptCount val="5"/>
                <c:pt idx="0">
                  <c:v>2020</c:v>
                </c:pt>
                <c:pt idx="1">
                  <c:v>2021</c:v>
                </c:pt>
                <c:pt idx="2">
                  <c:v>2022</c:v>
                </c:pt>
                <c:pt idx="3">
                  <c:v>2023</c:v>
                </c:pt>
                <c:pt idx="4">
                  <c:v>2024</c:v>
                </c:pt>
              </c:numCache>
            </c:numRef>
          </c:cat>
          <c:val>
            <c:numRef>
              <c:f>PPI!$B$18:$F$18</c:f>
              <c:numCache>
                <c:formatCode>0</c:formatCode>
                <c:ptCount val="5"/>
                <c:pt idx="0">
                  <c:v>130.08130081300814</c:v>
                </c:pt>
                <c:pt idx="1">
                  <c:v>132.21952138039646</c:v>
                </c:pt>
                <c:pt idx="2">
                  <c:v>130.96276651428971</c:v>
                </c:pt>
                <c:pt idx="3">
                  <c:v>116.88041594454073</c:v>
                </c:pt>
                <c:pt idx="4">
                  <c:v>129.31624767680719</c:v>
                </c:pt>
              </c:numCache>
            </c:numRef>
          </c:val>
          <c:smooth val="0"/>
          <c:extLst>
            <c:ext xmlns:c16="http://schemas.microsoft.com/office/drawing/2014/chart" uri="{C3380CC4-5D6E-409C-BE32-E72D297353CC}">
              <c16:uniqueId val="{00000001-60E8-4DB4-884F-6C9C5B2E5BE5}"/>
            </c:ext>
          </c:extLst>
        </c:ser>
        <c:ser>
          <c:idx val="1"/>
          <c:order val="1"/>
          <c:tx>
            <c:strRef>
              <c:f>PPI!$A$19</c:f>
              <c:strCache>
                <c:ptCount val="1"/>
                <c:pt idx="0">
                  <c:v>reginalt</c:v>
                </c:pt>
              </c:strCache>
            </c:strRef>
          </c:tx>
          <c:spPr>
            <a:ln w="28575" cap="rnd">
              <a:solidFill>
                <a:srgbClr val="524F60"/>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PPI!$B$17:$F$17</c:f>
              <c:numCache>
                <c:formatCode>General</c:formatCode>
                <c:ptCount val="5"/>
                <c:pt idx="0">
                  <c:v>2020</c:v>
                </c:pt>
                <c:pt idx="1">
                  <c:v>2021</c:v>
                </c:pt>
                <c:pt idx="2">
                  <c:v>2022</c:v>
                </c:pt>
                <c:pt idx="3">
                  <c:v>2023</c:v>
                </c:pt>
                <c:pt idx="4">
                  <c:v>2024</c:v>
                </c:pt>
              </c:numCache>
            </c:numRef>
          </c:cat>
          <c:val>
            <c:numRef>
              <c:f>PPI!$B$19:$F$19</c:f>
              <c:numCache>
                <c:formatCode>0</c:formatCode>
                <c:ptCount val="5"/>
                <c:pt idx="0">
                  <c:v>118.42634142520566</c:v>
                </c:pt>
                <c:pt idx="1">
                  <c:v>121.03402567506656</c:v>
                </c:pt>
                <c:pt idx="2">
                  <c:v>121.14791831024863</c:v>
                </c:pt>
                <c:pt idx="3">
                  <c:v>123.22275839417902</c:v>
                </c:pt>
                <c:pt idx="4">
                  <c:v>120.81484327891748</c:v>
                </c:pt>
              </c:numCache>
            </c:numRef>
          </c:val>
          <c:smooth val="0"/>
          <c:extLst>
            <c:ext xmlns:c16="http://schemas.microsoft.com/office/drawing/2014/chart" uri="{C3380CC4-5D6E-409C-BE32-E72D297353CC}">
              <c16:uniqueId val="{00000002-60E8-4DB4-884F-6C9C5B2E5BE5}"/>
            </c:ext>
          </c:extLst>
        </c:ser>
        <c:ser>
          <c:idx val="2"/>
          <c:order val="2"/>
          <c:tx>
            <c:strRef>
              <c:f>PPI!$A$20</c:f>
              <c:strCache>
                <c:ptCount val="1"/>
                <c:pt idx="0">
                  <c:v>natonalt</c:v>
                </c:pt>
              </c:strCache>
            </c:strRef>
          </c:tx>
          <c:spPr>
            <a:ln w="28575" cap="rnd">
              <a:solidFill>
                <a:srgbClr val="FFC174"/>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PPI!$B$17:$F$17</c:f>
              <c:numCache>
                <c:formatCode>General</c:formatCode>
                <c:ptCount val="5"/>
                <c:pt idx="0">
                  <c:v>2020</c:v>
                </c:pt>
                <c:pt idx="1">
                  <c:v>2021</c:v>
                </c:pt>
                <c:pt idx="2">
                  <c:v>2022</c:v>
                </c:pt>
                <c:pt idx="3">
                  <c:v>2023</c:v>
                </c:pt>
                <c:pt idx="4">
                  <c:v>2024</c:v>
                </c:pt>
              </c:numCache>
            </c:numRef>
          </c:cat>
          <c:val>
            <c:numRef>
              <c:f>PPI!$B$20:$F$20</c:f>
              <c:numCache>
                <c:formatCode>0</c:formatCode>
                <c:ptCount val="5"/>
                <c:pt idx="0">
                  <c:v>105.4884724389874</c:v>
                </c:pt>
                <c:pt idx="1">
                  <c:v>108.05907839948725</c:v>
                </c:pt>
                <c:pt idx="2">
                  <c:v>107.80357294606118</c:v>
                </c:pt>
                <c:pt idx="3">
                  <c:v>107.83516836432244</c:v>
                </c:pt>
                <c:pt idx="4">
                  <c:v>106.62821434137841</c:v>
                </c:pt>
              </c:numCache>
            </c:numRef>
          </c:val>
          <c:smooth val="0"/>
          <c:extLst>
            <c:ext xmlns:c16="http://schemas.microsoft.com/office/drawing/2014/chart" uri="{C3380CC4-5D6E-409C-BE32-E72D297353CC}">
              <c16:uniqueId val="{00000003-60E8-4DB4-884F-6C9C5B2E5BE5}"/>
            </c:ext>
          </c:extLst>
        </c:ser>
        <c:dLbls>
          <c:dLblPos val="t"/>
          <c:showLegendKey val="0"/>
          <c:showVal val="1"/>
          <c:showCatName val="0"/>
          <c:showSerName val="0"/>
          <c:showPercent val="0"/>
          <c:showBubbleSize val="0"/>
        </c:dLbls>
        <c:smooth val="0"/>
        <c:axId val="1533211520"/>
        <c:axId val="1533212000"/>
      </c:lineChart>
      <c:catAx>
        <c:axId val="153321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33212000"/>
        <c:crosses val="autoZero"/>
        <c:auto val="1"/>
        <c:lblAlgn val="ctr"/>
        <c:lblOffset val="100"/>
        <c:noMultiLvlLbl val="0"/>
      </c:catAx>
      <c:valAx>
        <c:axId val="1533212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33211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da-DK"/>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PPI!$A$22</c:f>
              <c:strCache>
                <c:ptCount val="1"/>
                <c:pt idx="0">
                  <c:v>Målepunkt 1: Langtidsforbrug af PPI, seneste år</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PPI!$D$24:$D$34</c:f>
              <c:strCache>
                <c:ptCount val="11"/>
                <c:pt idx="0">
                  <c:v>a</c:v>
                </c:pt>
                <c:pt idx="1">
                  <c:v>c</c:v>
                </c:pt>
                <c:pt idx="2">
                  <c:v>e</c:v>
                </c:pt>
                <c:pt idx="3">
                  <c:v>b</c:v>
                </c:pt>
                <c:pt idx="4">
                  <c:v>f</c:v>
                </c:pt>
                <c:pt idx="5">
                  <c:v>d</c:v>
                </c:pt>
                <c:pt idx="6">
                  <c:v>g</c:v>
                </c:pt>
                <c:pt idx="7">
                  <c:v>j</c:v>
                </c:pt>
                <c:pt idx="8">
                  <c:v>k</c:v>
                </c:pt>
                <c:pt idx="9">
                  <c:v>h</c:v>
                </c:pt>
                <c:pt idx="10">
                  <c:v>i</c:v>
                </c:pt>
              </c:strCache>
            </c:strRef>
          </c:cat>
          <c:val>
            <c:numRef>
              <c:f>PPI!$E$24:$E$34</c:f>
              <c:numCache>
                <c:formatCode>General</c:formatCode>
                <c:ptCount val="11"/>
                <c:pt idx="0">
                  <c:v>173</c:v>
                </c:pt>
                <c:pt idx="1">
                  <c:v>162</c:v>
                </c:pt>
                <c:pt idx="2">
                  <c:v>146</c:v>
                </c:pt>
                <c:pt idx="3">
                  <c:v>144</c:v>
                </c:pt>
                <c:pt idx="4">
                  <c:v>141</c:v>
                </c:pt>
                <c:pt idx="5">
                  <c:v>141</c:v>
                </c:pt>
                <c:pt idx="6">
                  <c:v>123</c:v>
                </c:pt>
                <c:pt idx="7">
                  <c:v>122</c:v>
                </c:pt>
                <c:pt idx="8">
                  <c:v>121</c:v>
                </c:pt>
                <c:pt idx="9">
                  <c:v>119</c:v>
                </c:pt>
                <c:pt idx="10">
                  <c:v>101</c:v>
                </c:pt>
              </c:numCache>
            </c:numRef>
          </c:val>
          <c:extLst>
            <c:ext xmlns:c16="http://schemas.microsoft.com/office/drawing/2014/chart" uri="{C3380CC4-5D6E-409C-BE32-E72D297353CC}">
              <c16:uniqueId val="{00000000-1004-4701-A8B9-69BDF20BCA7B}"/>
            </c:ext>
          </c:extLst>
        </c:ser>
        <c:dLbls>
          <c:dLblPos val="outEnd"/>
          <c:showLegendKey val="0"/>
          <c:showVal val="1"/>
          <c:showCatName val="0"/>
          <c:showSerName val="0"/>
          <c:showPercent val="0"/>
          <c:showBubbleSize val="0"/>
        </c:dLbls>
        <c:gapWidth val="219"/>
        <c:overlap val="-27"/>
        <c:axId val="1664642816"/>
        <c:axId val="1664643296"/>
      </c:barChart>
      <c:catAx>
        <c:axId val="166464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64643296"/>
        <c:crosses val="autoZero"/>
        <c:auto val="1"/>
        <c:lblAlgn val="ctr"/>
        <c:lblOffset val="100"/>
        <c:noMultiLvlLbl val="0"/>
      </c:catAx>
      <c:valAx>
        <c:axId val="166464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646428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NSAID!$A$1</c:f>
              <c:strCache>
                <c:ptCount val="1"/>
                <c:pt idx="0">
                  <c:v>Målepunkt 2: Brug af NSAID,18-64 år, seneste år</c:v>
                </c:pt>
              </c:strCache>
            </c:strRef>
          </c:tx>
          <c:spPr>
            <a:solidFill>
              <a:srgbClr val="297A77"/>
            </a:solidFill>
            <a:ln>
              <a:noFill/>
            </a:ln>
            <a:effectLst/>
          </c:spPr>
          <c:invertIfNegative val="0"/>
          <c:dPt>
            <c:idx val="9"/>
            <c:invertIfNegative val="0"/>
            <c:bubble3D val="0"/>
            <c:spPr>
              <a:solidFill>
                <a:srgbClr val="24615F"/>
              </a:solidFill>
              <a:ln>
                <a:noFill/>
              </a:ln>
              <a:effectLst/>
            </c:spPr>
            <c:extLst>
              <c:ext xmlns:c16="http://schemas.microsoft.com/office/drawing/2014/chart" uri="{C3380CC4-5D6E-409C-BE32-E72D297353CC}">
                <c16:uniqueId val="{00000001-B926-482A-A20B-ABAEDD902BAF}"/>
              </c:ext>
            </c:extLst>
          </c:dPt>
          <c:dPt>
            <c:idx val="10"/>
            <c:invertIfNegative val="0"/>
            <c:bubble3D val="0"/>
            <c:spPr>
              <a:solidFill>
                <a:srgbClr val="524F60"/>
              </a:solidFill>
              <a:ln>
                <a:noFill/>
              </a:ln>
              <a:effectLst/>
            </c:spPr>
            <c:extLst>
              <c:ext xmlns:c16="http://schemas.microsoft.com/office/drawing/2014/chart" uri="{C3380CC4-5D6E-409C-BE32-E72D297353CC}">
                <c16:uniqueId val="{00000003-B926-482A-A20B-ABAEDD902BAF}"/>
              </c:ext>
            </c:extLst>
          </c:dPt>
          <c:dPt>
            <c:idx val="11"/>
            <c:invertIfNegative val="0"/>
            <c:bubble3D val="0"/>
            <c:spPr>
              <a:solidFill>
                <a:srgbClr val="FFC174"/>
              </a:solidFill>
              <a:ln>
                <a:noFill/>
              </a:ln>
              <a:effectLst/>
            </c:spPr>
            <c:extLst>
              <c:ext xmlns:c16="http://schemas.microsoft.com/office/drawing/2014/chart" uri="{C3380CC4-5D6E-409C-BE32-E72D297353CC}">
                <c16:uniqueId val="{00000005-B926-482A-A20B-ABAEDD902BAF}"/>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NSAID!$D$3:$D$14</c:f>
              <c:strCache>
                <c:ptCount val="12"/>
                <c:pt idx="0">
                  <c:v>c</c:v>
                </c:pt>
                <c:pt idx="1">
                  <c:v>h</c:v>
                </c:pt>
                <c:pt idx="2">
                  <c:v>i</c:v>
                </c:pt>
                <c:pt idx="3">
                  <c:v>a</c:v>
                </c:pt>
                <c:pt idx="4">
                  <c:v>e</c:v>
                </c:pt>
                <c:pt idx="5">
                  <c:v>d</c:v>
                </c:pt>
                <c:pt idx="6">
                  <c:v>g</c:v>
                </c:pt>
                <c:pt idx="7">
                  <c:v>b</c:v>
                </c:pt>
                <c:pt idx="8">
                  <c:v>f</c:v>
                </c:pt>
                <c:pt idx="9">
                  <c:v>klynge</c:v>
                </c:pt>
                <c:pt idx="10">
                  <c:v>regionalt</c:v>
                </c:pt>
                <c:pt idx="11">
                  <c:v>nationalt</c:v>
                </c:pt>
              </c:strCache>
            </c:strRef>
          </c:cat>
          <c:val>
            <c:numRef>
              <c:f>NSAID!$E$3:$E$14</c:f>
              <c:numCache>
                <c:formatCode>General</c:formatCode>
                <c:ptCount val="12"/>
                <c:pt idx="0">
                  <c:v>268</c:v>
                </c:pt>
                <c:pt idx="1">
                  <c:v>247</c:v>
                </c:pt>
                <c:pt idx="2">
                  <c:v>223</c:v>
                </c:pt>
                <c:pt idx="3">
                  <c:v>221</c:v>
                </c:pt>
                <c:pt idx="4">
                  <c:v>218</c:v>
                </c:pt>
                <c:pt idx="5">
                  <c:v>206</c:v>
                </c:pt>
                <c:pt idx="6">
                  <c:v>203</c:v>
                </c:pt>
                <c:pt idx="7">
                  <c:v>186</c:v>
                </c:pt>
                <c:pt idx="8">
                  <c:v>180</c:v>
                </c:pt>
                <c:pt idx="9">
                  <c:v>247</c:v>
                </c:pt>
                <c:pt idx="10">
                  <c:v>173</c:v>
                </c:pt>
                <c:pt idx="11">
                  <c:v>152</c:v>
                </c:pt>
              </c:numCache>
            </c:numRef>
          </c:val>
          <c:extLst>
            <c:ext xmlns:c16="http://schemas.microsoft.com/office/drawing/2014/chart" uri="{C3380CC4-5D6E-409C-BE32-E72D297353CC}">
              <c16:uniqueId val="{00000006-B926-482A-A20B-ABAEDD902BAF}"/>
            </c:ext>
          </c:extLst>
        </c:ser>
        <c:dLbls>
          <c:dLblPos val="outEnd"/>
          <c:showLegendKey val="0"/>
          <c:showVal val="1"/>
          <c:showCatName val="0"/>
          <c:showSerName val="0"/>
          <c:showPercent val="0"/>
          <c:showBubbleSize val="0"/>
        </c:dLbls>
        <c:gapWidth val="219"/>
        <c:overlap val="-27"/>
        <c:axId val="1089983872"/>
        <c:axId val="1089984352"/>
      </c:barChart>
      <c:catAx>
        <c:axId val="108998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089984352"/>
        <c:crosses val="autoZero"/>
        <c:auto val="1"/>
        <c:lblAlgn val="ctr"/>
        <c:lblOffset val="100"/>
        <c:noMultiLvlLbl val="0"/>
      </c:catAx>
      <c:valAx>
        <c:axId val="108998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0899838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NSAID!$A$16</c:f>
              <c:strCache>
                <c:ptCount val="1"/>
                <c:pt idx="0">
                  <c:v>Målepunkt 2: Brug af NSAID, over 64 år, seneste år</c:v>
                </c:pt>
              </c:strCache>
            </c:strRef>
          </c:tx>
          <c:spPr>
            <a:solidFill>
              <a:srgbClr val="297A77"/>
            </a:solidFill>
            <a:ln>
              <a:noFill/>
            </a:ln>
            <a:effectLst/>
          </c:spPr>
          <c:invertIfNegative val="0"/>
          <c:dPt>
            <c:idx val="9"/>
            <c:invertIfNegative val="0"/>
            <c:bubble3D val="0"/>
            <c:spPr>
              <a:solidFill>
                <a:srgbClr val="24615F"/>
              </a:solidFill>
              <a:ln>
                <a:noFill/>
              </a:ln>
              <a:effectLst/>
            </c:spPr>
            <c:extLst>
              <c:ext xmlns:c16="http://schemas.microsoft.com/office/drawing/2014/chart" uri="{C3380CC4-5D6E-409C-BE32-E72D297353CC}">
                <c16:uniqueId val="{00000001-2F95-43B5-9756-15376FDD7D5D}"/>
              </c:ext>
            </c:extLst>
          </c:dPt>
          <c:dPt>
            <c:idx val="10"/>
            <c:invertIfNegative val="0"/>
            <c:bubble3D val="0"/>
            <c:spPr>
              <a:solidFill>
                <a:srgbClr val="524F60"/>
              </a:solidFill>
              <a:ln>
                <a:noFill/>
              </a:ln>
              <a:effectLst/>
            </c:spPr>
            <c:extLst>
              <c:ext xmlns:c16="http://schemas.microsoft.com/office/drawing/2014/chart" uri="{C3380CC4-5D6E-409C-BE32-E72D297353CC}">
                <c16:uniqueId val="{00000003-2F95-43B5-9756-15376FDD7D5D}"/>
              </c:ext>
            </c:extLst>
          </c:dPt>
          <c:dPt>
            <c:idx val="11"/>
            <c:invertIfNegative val="0"/>
            <c:bubble3D val="0"/>
            <c:spPr>
              <a:solidFill>
                <a:srgbClr val="FFC174"/>
              </a:solidFill>
              <a:ln>
                <a:noFill/>
              </a:ln>
              <a:effectLst/>
            </c:spPr>
            <c:extLst>
              <c:ext xmlns:c16="http://schemas.microsoft.com/office/drawing/2014/chart" uri="{C3380CC4-5D6E-409C-BE32-E72D297353CC}">
                <c16:uniqueId val="{00000005-2F95-43B5-9756-15376FDD7D5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NSAID!$D$18:$D$29</c:f>
              <c:strCache>
                <c:ptCount val="12"/>
                <c:pt idx="0">
                  <c:v>c</c:v>
                </c:pt>
                <c:pt idx="1">
                  <c:v>i</c:v>
                </c:pt>
                <c:pt idx="2">
                  <c:v>e</c:v>
                </c:pt>
                <c:pt idx="3">
                  <c:v>h</c:v>
                </c:pt>
                <c:pt idx="4">
                  <c:v>g</c:v>
                </c:pt>
                <c:pt idx="5">
                  <c:v>a</c:v>
                </c:pt>
                <c:pt idx="6">
                  <c:v>d</c:v>
                </c:pt>
                <c:pt idx="7">
                  <c:v>b</c:v>
                </c:pt>
                <c:pt idx="8">
                  <c:v>f</c:v>
                </c:pt>
                <c:pt idx="9">
                  <c:v>klynge</c:v>
                </c:pt>
                <c:pt idx="10">
                  <c:v>regionalt</c:v>
                </c:pt>
                <c:pt idx="11">
                  <c:v>nationalt</c:v>
                </c:pt>
              </c:strCache>
            </c:strRef>
          </c:cat>
          <c:val>
            <c:numRef>
              <c:f>NSAID!$E$18:$E$29</c:f>
              <c:numCache>
                <c:formatCode>General</c:formatCode>
                <c:ptCount val="12"/>
                <c:pt idx="0">
                  <c:v>275</c:v>
                </c:pt>
                <c:pt idx="1">
                  <c:v>221</c:v>
                </c:pt>
                <c:pt idx="2">
                  <c:v>207</c:v>
                </c:pt>
                <c:pt idx="3">
                  <c:v>193</c:v>
                </c:pt>
                <c:pt idx="4">
                  <c:v>167</c:v>
                </c:pt>
                <c:pt idx="5">
                  <c:v>147</c:v>
                </c:pt>
                <c:pt idx="6">
                  <c:v>120</c:v>
                </c:pt>
                <c:pt idx="7">
                  <c:v>113</c:v>
                </c:pt>
                <c:pt idx="8">
                  <c:v>85</c:v>
                </c:pt>
                <c:pt idx="9">
                  <c:v>195</c:v>
                </c:pt>
                <c:pt idx="10">
                  <c:v>139</c:v>
                </c:pt>
                <c:pt idx="11">
                  <c:v>139</c:v>
                </c:pt>
              </c:numCache>
            </c:numRef>
          </c:val>
          <c:extLst>
            <c:ext xmlns:c16="http://schemas.microsoft.com/office/drawing/2014/chart" uri="{C3380CC4-5D6E-409C-BE32-E72D297353CC}">
              <c16:uniqueId val="{00000006-2F95-43B5-9756-15376FDD7D5D}"/>
            </c:ext>
          </c:extLst>
        </c:ser>
        <c:dLbls>
          <c:dLblPos val="outEnd"/>
          <c:showLegendKey val="0"/>
          <c:showVal val="1"/>
          <c:showCatName val="0"/>
          <c:showSerName val="0"/>
          <c:showPercent val="0"/>
          <c:showBubbleSize val="0"/>
        </c:dLbls>
        <c:gapWidth val="219"/>
        <c:overlap val="-27"/>
        <c:axId val="1615137360"/>
        <c:axId val="1615138800"/>
      </c:barChart>
      <c:catAx>
        <c:axId val="161513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15138800"/>
        <c:crosses val="autoZero"/>
        <c:auto val="1"/>
        <c:lblAlgn val="ctr"/>
        <c:lblOffset val="100"/>
        <c:noMultiLvlLbl val="0"/>
      </c:catAx>
      <c:valAx>
        <c:axId val="1615138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15137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NSAID!$A$33</c:f>
              <c:strCache>
                <c:ptCount val="1"/>
                <c:pt idx="0">
                  <c:v>klynge</c:v>
                </c:pt>
              </c:strCache>
            </c:strRef>
          </c:tx>
          <c:spPr>
            <a:ln w="28575" cap="rnd">
              <a:solidFill>
                <a:srgbClr val="24615F"/>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NSAID!$B$32:$F$32</c:f>
              <c:numCache>
                <c:formatCode>General</c:formatCode>
                <c:ptCount val="5"/>
                <c:pt idx="0">
                  <c:v>2020</c:v>
                </c:pt>
                <c:pt idx="1">
                  <c:v>2021</c:v>
                </c:pt>
                <c:pt idx="2">
                  <c:v>2022</c:v>
                </c:pt>
                <c:pt idx="3">
                  <c:v>2023</c:v>
                </c:pt>
                <c:pt idx="4">
                  <c:v>2024</c:v>
                </c:pt>
              </c:numCache>
            </c:numRef>
          </c:cat>
          <c:val>
            <c:numRef>
              <c:f>NSAID!$B$33:$F$33</c:f>
              <c:numCache>
                <c:formatCode>0</c:formatCode>
                <c:ptCount val="5"/>
                <c:pt idx="0">
                  <c:v>10110.417607648362</c:v>
                </c:pt>
                <c:pt idx="1">
                  <c:v>9634.3659830874203</c:v>
                </c:pt>
                <c:pt idx="2">
                  <c:v>9916.8724918868193</c:v>
                </c:pt>
                <c:pt idx="3">
                  <c:v>8830.9287001733373</c:v>
                </c:pt>
                <c:pt idx="4">
                  <c:v>8886.8375546580301</c:v>
                </c:pt>
              </c:numCache>
            </c:numRef>
          </c:val>
          <c:smooth val="0"/>
          <c:extLst>
            <c:ext xmlns:c16="http://schemas.microsoft.com/office/drawing/2014/chart" uri="{C3380CC4-5D6E-409C-BE32-E72D297353CC}">
              <c16:uniqueId val="{00000000-93B4-4144-AB2A-17621C1DF51B}"/>
            </c:ext>
          </c:extLst>
        </c:ser>
        <c:ser>
          <c:idx val="1"/>
          <c:order val="1"/>
          <c:tx>
            <c:strRef>
              <c:f>NSAID!$A$34</c:f>
              <c:strCache>
                <c:ptCount val="1"/>
                <c:pt idx="0">
                  <c:v>reginalt</c:v>
                </c:pt>
              </c:strCache>
            </c:strRef>
          </c:tx>
          <c:spPr>
            <a:ln w="28575" cap="rnd">
              <a:solidFill>
                <a:srgbClr val="524F60"/>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NSAID!$B$32:$F$32</c:f>
              <c:numCache>
                <c:formatCode>General</c:formatCode>
                <c:ptCount val="5"/>
                <c:pt idx="0">
                  <c:v>2020</c:v>
                </c:pt>
                <c:pt idx="1">
                  <c:v>2021</c:v>
                </c:pt>
                <c:pt idx="2">
                  <c:v>2022</c:v>
                </c:pt>
                <c:pt idx="3">
                  <c:v>2023</c:v>
                </c:pt>
                <c:pt idx="4">
                  <c:v>2024</c:v>
                </c:pt>
              </c:numCache>
            </c:numRef>
          </c:cat>
          <c:val>
            <c:numRef>
              <c:f>NSAID!$B$34:$F$34</c:f>
              <c:numCache>
                <c:formatCode>0</c:formatCode>
                <c:ptCount val="5"/>
                <c:pt idx="0">
                  <c:v>7955.3635330775942</c:v>
                </c:pt>
                <c:pt idx="1">
                  <c:v>7640.5178583913821</c:v>
                </c:pt>
                <c:pt idx="2">
                  <c:v>7492.1048812550716</c:v>
                </c:pt>
                <c:pt idx="3">
                  <c:v>7348.4042929963261</c:v>
                </c:pt>
                <c:pt idx="4">
                  <c:v>6890.8225577170551</c:v>
                </c:pt>
              </c:numCache>
            </c:numRef>
          </c:val>
          <c:smooth val="0"/>
          <c:extLst>
            <c:ext xmlns:c16="http://schemas.microsoft.com/office/drawing/2014/chart" uri="{C3380CC4-5D6E-409C-BE32-E72D297353CC}">
              <c16:uniqueId val="{00000001-93B4-4144-AB2A-17621C1DF51B}"/>
            </c:ext>
          </c:extLst>
        </c:ser>
        <c:ser>
          <c:idx val="2"/>
          <c:order val="2"/>
          <c:tx>
            <c:strRef>
              <c:f>NSAID!$A$35</c:f>
              <c:strCache>
                <c:ptCount val="1"/>
                <c:pt idx="0">
                  <c:v>natonalt</c:v>
                </c:pt>
              </c:strCache>
            </c:strRef>
          </c:tx>
          <c:spPr>
            <a:ln w="28575" cap="rnd">
              <a:solidFill>
                <a:srgbClr val="FFC174"/>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NSAID!$B$32:$F$32</c:f>
              <c:numCache>
                <c:formatCode>General</c:formatCode>
                <c:ptCount val="5"/>
                <c:pt idx="0">
                  <c:v>2020</c:v>
                </c:pt>
                <c:pt idx="1">
                  <c:v>2021</c:v>
                </c:pt>
                <c:pt idx="2">
                  <c:v>2022</c:v>
                </c:pt>
                <c:pt idx="3">
                  <c:v>2023</c:v>
                </c:pt>
                <c:pt idx="4">
                  <c:v>2024</c:v>
                </c:pt>
              </c:numCache>
            </c:numRef>
          </c:cat>
          <c:val>
            <c:numRef>
              <c:f>NSAID!$B$35:$F$35</c:f>
              <c:numCache>
                <c:formatCode>0</c:formatCode>
                <c:ptCount val="5"/>
                <c:pt idx="0">
                  <c:v>7481.350956129827</c:v>
                </c:pt>
                <c:pt idx="1">
                  <c:v>7252.127560306054</c:v>
                </c:pt>
                <c:pt idx="2">
                  <c:v>7065.613340204859</c:v>
                </c:pt>
                <c:pt idx="3">
                  <c:v>6838.4688977841388</c:v>
                </c:pt>
                <c:pt idx="4">
                  <c:v>6370.6876511922865</c:v>
                </c:pt>
              </c:numCache>
            </c:numRef>
          </c:val>
          <c:smooth val="0"/>
          <c:extLst>
            <c:ext xmlns:c16="http://schemas.microsoft.com/office/drawing/2014/chart" uri="{C3380CC4-5D6E-409C-BE32-E72D297353CC}">
              <c16:uniqueId val="{00000002-93B4-4144-AB2A-17621C1DF51B}"/>
            </c:ext>
          </c:extLst>
        </c:ser>
        <c:dLbls>
          <c:dLblPos val="t"/>
          <c:showLegendKey val="0"/>
          <c:showVal val="1"/>
          <c:showCatName val="0"/>
          <c:showSerName val="0"/>
          <c:showPercent val="0"/>
          <c:showBubbleSize val="0"/>
        </c:dLbls>
        <c:smooth val="0"/>
        <c:axId val="1665084112"/>
        <c:axId val="1665082672"/>
      </c:lineChart>
      <c:catAx>
        <c:axId val="166508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65082672"/>
        <c:crosses val="autoZero"/>
        <c:auto val="1"/>
        <c:lblAlgn val="ctr"/>
        <c:lblOffset val="100"/>
        <c:noMultiLvlLbl val="0"/>
      </c:catAx>
      <c:valAx>
        <c:axId val="1665082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65084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NSAID!$A$38</c:f>
              <c:strCache>
                <c:ptCount val="1"/>
                <c:pt idx="0">
                  <c:v>Målepunkt 2: Langtidsforbrug af NSAID,18-64 år, seneste år</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NSAID!$D$40:$D$50</c:f>
              <c:strCache>
                <c:ptCount val="11"/>
                <c:pt idx="0">
                  <c:v>c</c:v>
                </c:pt>
                <c:pt idx="1">
                  <c:v>i</c:v>
                </c:pt>
                <c:pt idx="2">
                  <c:v>e</c:v>
                </c:pt>
                <c:pt idx="3">
                  <c:v>h</c:v>
                </c:pt>
                <c:pt idx="4">
                  <c:v>g</c:v>
                </c:pt>
                <c:pt idx="5">
                  <c:v>k</c:v>
                </c:pt>
                <c:pt idx="6">
                  <c:v>j</c:v>
                </c:pt>
                <c:pt idx="7">
                  <c:v>a</c:v>
                </c:pt>
                <c:pt idx="8">
                  <c:v>d</c:v>
                </c:pt>
                <c:pt idx="9">
                  <c:v>b</c:v>
                </c:pt>
                <c:pt idx="10">
                  <c:v>f</c:v>
                </c:pt>
              </c:strCache>
            </c:strRef>
          </c:cat>
          <c:val>
            <c:numRef>
              <c:f>NSAID!$E$40:$E$50</c:f>
              <c:numCache>
                <c:formatCode>General</c:formatCode>
                <c:ptCount val="11"/>
                <c:pt idx="0">
                  <c:v>185</c:v>
                </c:pt>
                <c:pt idx="1">
                  <c:v>171</c:v>
                </c:pt>
                <c:pt idx="2">
                  <c:v>126</c:v>
                </c:pt>
                <c:pt idx="3">
                  <c:v>108</c:v>
                </c:pt>
                <c:pt idx="4">
                  <c:v>104</c:v>
                </c:pt>
                <c:pt idx="5">
                  <c:v>97</c:v>
                </c:pt>
                <c:pt idx="6">
                  <c:v>88</c:v>
                </c:pt>
                <c:pt idx="7">
                  <c:v>87</c:v>
                </c:pt>
                <c:pt idx="8">
                  <c:v>78</c:v>
                </c:pt>
                <c:pt idx="9">
                  <c:v>71</c:v>
                </c:pt>
                <c:pt idx="10">
                  <c:v>48</c:v>
                </c:pt>
              </c:numCache>
            </c:numRef>
          </c:val>
          <c:extLst>
            <c:ext xmlns:c16="http://schemas.microsoft.com/office/drawing/2014/chart" uri="{C3380CC4-5D6E-409C-BE32-E72D297353CC}">
              <c16:uniqueId val="{00000000-53E7-441B-AAFC-7F74E3F4B693}"/>
            </c:ext>
          </c:extLst>
        </c:ser>
        <c:dLbls>
          <c:dLblPos val="outEnd"/>
          <c:showLegendKey val="0"/>
          <c:showVal val="1"/>
          <c:showCatName val="0"/>
          <c:showSerName val="0"/>
          <c:showPercent val="0"/>
          <c:showBubbleSize val="0"/>
        </c:dLbls>
        <c:gapWidth val="219"/>
        <c:overlap val="-27"/>
        <c:axId val="1542862944"/>
        <c:axId val="1542863424"/>
      </c:barChart>
      <c:catAx>
        <c:axId val="154286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42863424"/>
        <c:crosses val="autoZero"/>
        <c:auto val="1"/>
        <c:lblAlgn val="ctr"/>
        <c:lblOffset val="100"/>
        <c:noMultiLvlLbl val="0"/>
      </c:catAx>
      <c:valAx>
        <c:axId val="1542863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428629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NSAID!$A$52</c:f>
              <c:strCache>
                <c:ptCount val="1"/>
                <c:pt idx="0">
                  <c:v>Målepunkt 2: Langtidsforbrug af NSAID, over 64 år, seneste år</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NSAID!$D$54:$D$64</c:f>
              <c:strCache>
                <c:ptCount val="11"/>
                <c:pt idx="0">
                  <c:v>c</c:v>
                </c:pt>
                <c:pt idx="1">
                  <c:v>h</c:v>
                </c:pt>
                <c:pt idx="2">
                  <c:v>e</c:v>
                </c:pt>
                <c:pt idx="3">
                  <c:v>a</c:v>
                </c:pt>
                <c:pt idx="4">
                  <c:v>i</c:v>
                </c:pt>
                <c:pt idx="5">
                  <c:v>k</c:v>
                </c:pt>
                <c:pt idx="6">
                  <c:v>j</c:v>
                </c:pt>
                <c:pt idx="7">
                  <c:v>d</c:v>
                </c:pt>
                <c:pt idx="8">
                  <c:v>g</c:v>
                </c:pt>
                <c:pt idx="9">
                  <c:v>b</c:v>
                </c:pt>
                <c:pt idx="10">
                  <c:v>f</c:v>
                </c:pt>
              </c:strCache>
            </c:strRef>
          </c:cat>
          <c:val>
            <c:numRef>
              <c:f>NSAID!$E$54:$E$64</c:f>
              <c:numCache>
                <c:formatCode>General</c:formatCode>
                <c:ptCount val="11"/>
                <c:pt idx="0">
                  <c:v>167</c:v>
                </c:pt>
                <c:pt idx="1">
                  <c:v>143</c:v>
                </c:pt>
                <c:pt idx="2">
                  <c:v>132</c:v>
                </c:pt>
                <c:pt idx="3">
                  <c:v>131</c:v>
                </c:pt>
                <c:pt idx="4">
                  <c:v>127</c:v>
                </c:pt>
                <c:pt idx="5">
                  <c:v>126</c:v>
                </c:pt>
                <c:pt idx="6">
                  <c:v>123</c:v>
                </c:pt>
                <c:pt idx="7">
                  <c:v>123</c:v>
                </c:pt>
                <c:pt idx="8">
                  <c:v>118</c:v>
                </c:pt>
                <c:pt idx="9">
                  <c:v>113</c:v>
                </c:pt>
                <c:pt idx="10">
                  <c:v>112</c:v>
                </c:pt>
              </c:numCache>
            </c:numRef>
          </c:val>
          <c:extLst>
            <c:ext xmlns:c16="http://schemas.microsoft.com/office/drawing/2014/chart" uri="{C3380CC4-5D6E-409C-BE32-E72D297353CC}">
              <c16:uniqueId val="{00000000-CEB8-4A82-BF51-6B93D7E56D7B}"/>
            </c:ext>
          </c:extLst>
        </c:ser>
        <c:dLbls>
          <c:dLblPos val="outEnd"/>
          <c:showLegendKey val="0"/>
          <c:showVal val="1"/>
          <c:showCatName val="0"/>
          <c:showSerName val="0"/>
          <c:showPercent val="0"/>
          <c:showBubbleSize val="0"/>
        </c:dLbls>
        <c:gapWidth val="219"/>
        <c:overlap val="-27"/>
        <c:axId val="1670872432"/>
        <c:axId val="1670870512"/>
      </c:barChart>
      <c:catAx>
        <c:axId val="167087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70870512"/>
        <c:crosses val="autoZero"/>
        <c:auto val="1"/>
        <c:lblAlgn val="ctr"/>
        <c:lblOffset val="100"/>
        <c:noMultiLvlLbl val="0"/>
      </c:catAx>
      <c:valAx>
        <c:axId val="167087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708724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9"/>
            <c:invertIfNegative val="0"/>
            <c:bubble3D val="0"/>
            <c:spPr>
              <a:solidFill>
                <a:srgbClr val="24615F"/>
              </a:solidFill>
              <a:ln>
                <a:noFill/>
              </a:ln>
              <a:effectLst/>
            </c:spPr>
            <c:extLst>
              <c:ext xmlns:c16="http://schemas.microsoft.com/office/drawing/2014/chart" uri="{C3380CC4-5D6E-409C-BE32-E72D297353CC}">
                <c16:uniqueId val="{00000001-94A0-4741-8695-73C5785B48AE}"/>
              </c:ext>
            </c:extLst>
          </c:dPt>
          <c:dPt>
            <c:idx val="10"/>
            <c:invertIfNegative val="0"/>
            <c:bubble3D val="0"/>
            <c:spPr>
              <a:solidFill>
                <a:srgbClr val="524F60"/>
              </a:solidFill>
              <a:ln>
                <a:noFill/>
              </a:ln>
              <a:effectLst/>
            </c:spPr>
            <c:extLst>
              <c:ext xmlns:c16="http://schemas.microsoft.com/office/drawing/2014/chart" uri="{C3380CC4-5D6E-409C-BE32-E72D297353CC}">
                <c16:uniqueId val="{00000003-94A0-4741-8695-73C5785B48AE}"/>
              </c:ext>
            </c:extLst>
          </c:dPt>
          <c:dPt>
            <c:idx val="11"/>
            <c:invertIfNegative val="0"/>
            <c:bubble3D val="0"/>
            <c:spPr>
              <a:solidFill>
                <a:srgbClr val="FFC17A"/>
              </a:solidFill>
              <a:ln>
                <a:noFill/>
              </a:ln>
              <a:effectLst/>
            </c:spPr>
            <c:extLst>
              <c:ext xmlns:c16="http://schemas.microsoft.com/office/drawing/2014/chart" uri="{C3380CC4-5D6E-409C-BE32-E72D297353CC}">
                <c16:uniqueId val="{00000005-94A0-4741-8695-73C5785B48AE}"/>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'Ark2'!$A$42:$A$53</c:f>
              <c:strCache>
                <c:ptCount val="12"/>
                <c:pt idx="0">
                  <c:v>a</c:v>
                </c:pt>
                <c:pt idx="1">
                  <c:v>b</c:v>
                </c:pt>
                <c:pt idx="2">
                  <c:v>c</c:v>
                </c:pt>
                <c:pt idx="3">
                  <c:v>d</c:v>
                </c:pt>
                <c:pt idx="4">
                  <c:v>e</c:v>
                </c:pt>
                <c:pt idx="5">
                  <c:v>f</c:v>
                </c:pt>
                <c:pt idx="6">
                  <c:v>g</c:v>
                </c:pt>
                <c:pt idx="7">
                  <c:v>h</c:v>
                </c:pt>
                <c:pt idx="8">
                  <c:v>i</c:v>
                </c:pt>
                <c:pt idx="9">
                  <c:v>Klyngegennemsnit</c:v>
                </c:pt>
                <c:pt idx="10">
                  <c:v>Regionalt gennemsnit</c:v>
                </c:pt>
                <c:pt idx="11">
                  <c:v>Nationalt gennemsnit</c:v>
                </c:pt>
              </c:strCache>
            </c:strRef>
          </c:cat>
          <c:val>
            <c:numRef>
              <c:f>'Ark2'!$B$42:$B$53</c:f>
              <c:numCache>
                <c:formatCode>General</c:formatCode>
                <c:ptCount val="12"/>
                <c:pt idx="0">
                  <c:v>80</c:v>
                </c:pt>
                <c:pt idx="1">
                  <c:v>73</c:v>
                </c:pt>
                <c:pt idx="2">
                  <c:v>67</c:v>
                </c:pt>
                <c:pt idx="3">
                  <c:v>65</c:v>
                </c:pt>
                <c:pt idx="4">
                  <c:v>64</c:v>
                </c:pt>
                <c:pt idx="5">
                  <c:v>63</c:v>
                </c:pt>
                <c:pt idx="6">
                  <c:v>51</c:v>
                </c:pt>
                <c:pt idx="7">
                  <c:v>50</c:v>
                </c:pt>
                <c:pt idx="8">
                  <c:v>40</c:v>
                </c:pt>
                <c:pt idx="9">
                  <c:v>55</c:v>
                </c:pt>
                <c:pt idx="10">
                  <c:v>49</c:v>
                </c:pt>
                <c:pt idx="11">
                  <c:v>51</c:v>
                </c:pt>
              </c:numCache>
            </c:numRef>
          </c:val>
          <c:extLst>
            <c:ext xmlns:c16="http://schemas.microsoft.com/office/drawing/2014/chart" uri="{C3380CC4-5D6E-409C-BE32-E72D297353CC}">
              <c16:uniqueId val="{00000006-94A0-4741-8695-73C5785B48AE}"/>
            </c:ext>
          </c:extLst>
        </c:ser>
        <c:dLbls>
          <c:showLegendKey val="0"/>
          <c:showVal val="0"/>
          <c:showCatName val="0"/>
          <c:showSerName val="0"/>
          <c:showPercent val="0"/>
          <c:showBubbleSize val="0"/>
        </c:dLbls>
        <c:gapWidth val="219"/>
        <c:overlap val="-27"/>
        <c:axId val="1607508304"/>
        <c:axId val="1607512624"/>
      </c:barChart>
      <c:catAx>
        <c:axId val="160750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07512624"/>
        <c:crosses val="autoZero"/>
        <c:auto val="1"/>
        <c:lblAlgn val="ctr"/>
        <c:lblOffset val="100"/>
        <c:noMultiLvlLbl val="0"/>
      </c:catAx>
      <c:valAx>
        <c:axId val="1607512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607508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CE_39E9F56.xml><?xml version="1.0" encoding="utf-8"?>
<p188:cmLst xmlns:a="http://schemas.openxmlformats.org/drawingml/2006/main" xmlns:r="http://schemas.openxmlformats.org/officeDocument/2006/relationships" xmlns:p188="http://schemas.microsoft.com/office/powerpoint/2018/8/main">
  <p188:cm id="{66BA26ED-F876-4F19-B832-2B49A0F69B20}" authorId="{DC9FF297-5094-304A-463D-D66600589715}" status="resolved" created="2025-08-06T09:34:27.822" complete="100000">
    <pc:sldMkLst xmlns:pc="http://schemas.microsoft.com/office/powerpoint/2013/main/command">
      <pc:docMk/>
      <pc:sldMk cId="60727126" sldId="718"/>
    </pc:sldMkLst>
    <p188:txBody>
      <a:bodyPr/>
      <a:lstStyle/>
      <a:p>
        <a:r>
          <a:rPr lang="da-DK"/>
          <a:t>Overvej placeringen af slide, samt mangler billeder at blive overflyytet</a:t>
        </a:r>
      </a:p>
    </p188:txBody>
  </p188:cm>
</p188:cmLst>
</file>

<file path=ppt/drawings/drawing1.xml><?xml version="1.0" encoding="utf-8"?>
<c:userShapes xmlns:c="http://schemas.openxmlformats.org/drawingml/2006/chart">
  <cdr:relSizeAnchor xmlns:cdr="http://schemas.openxmlformats.org/drawingml/2006/chartDrawing">
    <cdr:from>
      <cdr:x>0.38138</cdr:x>
      <cdr:y>0.23708</cdr:y>
    </cdr:from>
    <cdr:to>
      <cdr:x>0.69807</cdr:x>
      <cdr:y>0.53691</cdr:y>
    </cdr:to>
    <cdr:sp macro="" textlink="">
      <cdr:nvSpPr>
        <cdr:cNvPr id="2" name="Tekstfelt 5">
          <a:extLst xmlns:a="http://schemas.openxmlformats.org/drawingml/2006/main">
            <a:ext uri="{FF2B5EF4-FFF2-40B4-BE49-F238E27FC236}">
              <a16:creationId xmlns:a16="http://schemas.microsoft.com/office/drawing/2014/main" id="{C0FDCD09-A8BA-75E9-74B6-8FF58D1413C7}"/>
            </a:ext>
          </a:extLst>
        </cdr:cNvPr>
        <cdr:cNvSpPr txBox="1"/>
      </cdr:nvSpPr>
      <cdr:spPr>
        <a:xfrm xmlns:a="http://schemas.openxmlformats.org/drawingml/2006/main" rot="20777516">
          <a:off x="4098081" y="1063110"/>
          <a:ext cx="3402957" cy="134447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xmlns:a="http://schemas.openxmlformats.org/drawingml/2006/main">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hocc.no/atcdd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9CEFB-2517-F396-3DBF-A96F6FCA6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BAFF7-77B8-87BF-8CC0-7B2AD782A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7DAE2-14B9-8927-601F-91BA528E172E}"/>
              </a:ext>
            </a:extLst>
          </p:cNvPr>
          <p:cNvSpPr>
            <a:spLocks noGrp="1"/>
          </p:cNvSpPr>
          <p:nvPr>
            <p:ph type="body" idx="1"/>
          </p:nvPr>
        </p:nvSpPr>
        <p:spPr/>
        <p:txBody>
          <a:bodyPr/>
          <a:lstStyle/>
          <a:p>
            <a:pPr algn="l">
              <a:lnSpc>
                <a:spcPct val="100000"/>
              </a:lnSpc>
            </a:pPr>
            <a:r>
              <a:rPr lang="da-DK" b="1" dirty="0"/>
              <a:t>HUSK:</a:t>
            </a:r>
            <a:endParaRPr lang="en-US" dirty="0">
              <a:solidFill>
                <a:srgbClr val="444444"/>
              </a:solidFill>
            </a:endParaRPr>
          </a:p>
          <a:p>
            <a:pPr algn="l">
              <a:lnSpc>
                <a:spcPct val="100000"/>
              </a:lnSpc>
            </a:pPr>
            <a:endParaRPr lang="da-DK" dirty="0">
              <a:solidFill>
                <a:srgbClr val="444444"/>
              </a:solidFill>
            </a:endParaRPr>
          </a:p>
          <a:p>
            <a:pPr algn="l">
              <a:lnSpc>
                <a:spcPct val="100000"/>
              </a:lnSpc>
            </a:pPr>
            <a:r>
              <a:rPr lang="da-DK" dirty="0"/>
              <a:t>Sørg for at mødet foregår i et rum, der er egnet til gruppearbejde. Husk </a:t>
            </a:r>
            <a:r>
              <a:rPr lang="da-DK" dirty="0" err="1"/>
              <a:t>powerpoint</a:t>
            </a:r>
            <a:r>
              <a:rPr lang="da-DK" dirty="0"/>
              <a:t>-projektor og skriveredskaber. </a:t>
            </a:r>
            <a:endParaRPr lang="en-US" dirty="0">
              <a:solidFill>
                <a:srgbClr val="444444"/>
              </a:solidFill>
            </a:endParaRPr>
          </a:p>
          <a:p>
            <a:pPr algn="l">
              <a:lnSpc>
                <a:spcPct val="100000"/>
              </a:lnSpc>
            </a:pPr>
            <a:endParaRPr lang="da-DK" dirty="0">
              <a:solidFill>
                <a:srgbClr val="444444"/>
              </a:solidFill>
            </a:endParaRPr>
          </a:p>
          <a:p>
            <a:pPr algn="l">
              <a:lnSpc>
                <a:spcPct val="100000"/>
              </a:lnSpc>
            </a:pPr>
            <a:r>
              <a:rPr lang="da-DK" dirty="0"/>
              <a:t>Medbring mødenoter og implementeringsplan og uddelingskopier, der er leveret fra </a:t>
            </a:r>
            <a:r>
              <a:rPr lang="da-DK" dirty="0" err="1"/>
              <a:t>KiAP</a:t>
            </a:r>
            <a:r>
              <a:rPr lang="da-DK" dirty="0"/>
              <a:t>.</a:t>
            </a:r>
            <a:endParaRPr lang="en-US" dirty="0">
              <a:solidFill>
                <a:srgbClr val="444444"/>
              </a:solidFill>
            </a:endParaRPr>
          </a:p>
          <a:p>
            <a:pPr algn="l">
              <a:lnSpc>
                <a:spcPct val="100000"/>
              </a:lnSpc>
            </a:pPr>
            <a:endParaRPr lang="da-DK" dirty="0">
              <a:solidFill>
                <a:srgbClr val="444444"/>
              </a:solidFill>
            </a:endParaRPr>
          </a:p>
          <a:p>
            <a:pPr algn="l">
              <a:lnSpc>
                <a:spcPct val="100000"/>
              </a:lnSpc>
            </a:pPr>
            <a:r>
              <a:rPr lang="da-DK" dirty="0"/>
              <a:t>Til mødelederen: Print evt. en version af </a:t>
            </a:r>
            <a:r>
              <a:rPr lang="da-DK" dirty="0" err="1"/>
              <a:t>powerpointen</a:t>
            </a:r>
            <a:r>
              <a:rPr lang="da-DK" dirty="0"/>
              <a:t> inkl. noter og medbring ”Detaljeret program til mødelederen”. </a:t>
            </a:r>
            <a:endParaRPr lang="en-US" dirty="0">
              <a:solidFill>
                <a:srgbClr val="444444"/>
              </a:solidFill>
            </a:endParaRPr>
          </a:p>
          <a:p>
            <a:pPr algn="l">
              <a:lnSpc>
                <a:spcPct val="100000"/>
              </a:lnSpc>
            </a:pPr>
            <a:endParaRPr lang="da-DK" dirty="0">
              <a:solidFill>
                <a:srgbClr val="444444"/>
              </a:solidFill>
            </a:endParaRPr>
          </a:p>
          <a:p>
            <a:pPr algn="l">
              <a:lnSpc>
                <a:spcPct val="100000"/>
              </a:lnSpc>
            </a:pPr>
            <a:r>
              <a:rPr lang="da-DK" dirty="0"/>
              <a:t>Deltagerne skal til en start </a:t>
            </a:r>
            <a:r>
              <a:rPr lang="da-DK" u="sng" dirty="0"/>
              <a:t>IKKE</a:t>
            </a:r>
            <a:r>
              <a:rPr lang="da-DK" dirty="0"/>
              <a:t> sidde sammen med kolleger fra egen praksis. I blok 3, hvor deltagerne skal vurdere om der skal ske ændringer i egen praksis – skal de sidde sammen. Sololæger sidder sammen. </a:t>
            </a:r>
            <a:endParaRPr lang="en-DK" dirty="0"/>
          </a:p>
          <a:p>
            <a:endParaRPr lang="en-DK" dirty="0"/>
          </a:p>
        </p:txBody>
      </p:sp>
    </p:spTree>
    <p:extLst>
      <p:ext uri="{BB962C8B-B14F-4D97-AF65-F5344CB8AC3E}">
        <p14:creationId xmlns:p14="http://schemas.microsoft.com/office/powerpoint/2010/main" val="199719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2438338">
              <a:spcBef>
                <a:spcPts val="4500"/>
              </a:spcBef>
            </a:pPr>
            <a:r>
              <a:rPr lang="da-DK" b="1" dirty="0">
                <a:solidFill>
                  <a:srgbClr val="231F20"/>
                </a:solidFill>
                <a:latin typeface="Calibri"/>
                <a:ea typeface="Calibri"/>
                <a:cs typeface="Calibri"/>
              </a:rPr>
              <a:t>Forklaring til slide</a:t>
            </a:r>
            <a:r>
              <a:rPr lang="da-DK" dirty="0">
                <a:solidFill>
                  <a:srgbClr val="231F20"/>
                </a:solidFill>
                <a:latin typeface="Calibri"/>
                <a:ea typeface="Calibri"/>
                <a:cs typeface="Calibri"/>
              </a:rPr>
              <a:t>:</a:t>
            </a:r>
            <a:r>
              <a:rPr lang="en-US" dirty="0">
                <a:solidFill>
                  <a:srgbClr val="444444"/>
                </a:solidFill>
                <a:latin typeface="Calibri"/>
                <a:ea typeface="Calibri"/>
                <a:cs typeface="Calibri"/>
              </a:rPr>
              <a:t>​</a:t>
            </a:r>
          </a:p>
          <a:p>
            <a:pPr defTabSz="2438338">
              <a:spcBef>
                <a:spcPts val="4500"/>
              </a:spcBef>
            </a:pPr>
            <a:r>
              <a:rPr lang="da-DK" dirty="0">
                <a:solidFill>
                  <a:srgbClr val="231F20"/>
                </a:solidFill>
                <a:latin typeface="Calibri"/>
                <a:ea typeface="Calibri"/>
                <a:cs typeface="Calibri"/>
              </a:rPr>
              <a:t>Mødelederen introducerer her til blok 1 – både indholdet og det efterfølgende gruppearbejde. Blok 1 er den længste del af dagens program, og der er afsat 80 minutter til denne blok.</a:t>
            </a:r>
            <a:r>
              <a:rPr lang="da-DK" dirty="0">
                <a:solidFill>
                  <a:srgbClr val="444444"/>
                </a:solidFill>
                <a:latin typeface="Calibri"/>
                <a:ea typeface="Calibri"/>
                <a:cs typeface="Calibri"/>
              </a:rPr>
              <a:t>​</a:t>
            </a:r>
          </a:p>
          <a:p>
            <a:pPr defTabSz="2438338">
              <a:spcBef>
                <a:spcPts val="4500"/>
              </a:spcBef>
            </a:pPr>
            <a:r>
              <a:rPr lang="da-DK" dirty="0">
                <a:solidFill>
                  <a:srgbClr val="444444"/>
                </a:solidFill>
                <a:latin typeface="Calibri"/>
                <a:ea typeface="Calibri"/>
                <a:cs typeface="Calibri"/>
              </a:rPr>
              <a:t>​</a:t>
            </a:r>
          </a:p>
          <a:p>
            <a:pPr defTabSz="2438338">
              <a:spcBef>
                <a:spcPts val="4500"/>
              </a:spcBef>
            </a:pPr>
            <a:r>
              <a:rPr lang="da-DK" dirty="0">
                <a:solidFill>
                  <a:srgbClr val="231F20"/>
                </a:solidFill>
                <a:latin typeface="Calibri"/>
                <a:ea typeface="Calibri"/>
                <a:cs typeface="Calibri"/>
              </a:rPr>
              <a:t>I skal gennemgå fire målepunkter og to figurer, som viser udviklingen over de seneste fem år for henholdsvis brug af PPI og NSAID.</a:t>
            </a:r>
            <a:endParaRPr lang="da-DK" b="0" i="0" u="none" strike="noStrike" dirty="0">
              <a:solidFill>
                <a:srgbClr val="231F20"/>
              </a:solidFill>
              <a:latin typeface="Calibri"/>
              <a:ea typeface="Calibri"/>
              <a:cs typeface="Calibri"/>
            </a:endParaRPr>
          </a:p>
          <a:p>
            <a:endParaRPr lang="da-DK" dirty="0"/>
          </a:p>
        </p:txBody>
      </p:sp>
    </p:spTree>
    <p:extLst>
      <p:ext uri="{BB962C8B-B14F-4D97-AF65-F5344CB8AC3E}">
        <p14:creationId xmlns:p14="http://schemas.microsoft.com/office/powerpoint/2010/main" val="984454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40" marR="958850" algn="l">
              <a:lnSpc>
                <a:spcPct val="105000"/>
              </a:lnSpc>
              <a:spcBef>
                <a:spcPts val="83"/>
              </a:spcBef>
            </a:pPr>
            <a:r>
              <a:rPr lang="da-DK" b="1" dirty="0">
                <a:solidFill>
                  <a:srgbClr val="231F20"/>
                </a:solidFill>
              </a:rPr>
              <a:t>Forklaring til slide: </a:t>
            </a:r>
            <a:endParaRPr lang="en-US" dirty="0">
              <a:solidFill>
                <a:srgbClr val="444444"/>
              </a:solidFill>
            </a:endParaRPr>
          </a:p>
          <a:p>
            <a:pPr algn="l">
              <a:lnSpc>
                <a:spcPct val="100000"/>
              </a:lnSpc>
            </a:pPr>
            <a:r>
              <a:rPr lang="da-DK" dirty="0">
                <a:solidFill>
                  <a:srgbClr val="231F20"/>
                </a:solidFill>
              </a:rPr>
              <a:t>I skal begynde med at se på opgørelser over brugen af PPI, som er opgjort på følgende måde:</a:t>
            </a:r>
            <a:endParaRPr lang="da-DK" dirty="0">
              <a:solidFill>
                <a:srgbClr val="444444"/>
              </a:solidFill>
            </a:endParaRPr>
          </a:p>
          <a:p>
            <a:pPr marL="171450" indent="-171450" algn="l">
              <a:lnSpc>
                <a:spcPct val="100000"/>
              </a:lnSpc>
              <a:buFont typeface="Arial,Sans-Serif"/>
              <a:buChar char="•"/>
            </a:pPr>
            <a:r>
              <a:rPr lang="da-DK" b="1" dirty="0">
                <a:solidFill>
                  <a:srgbClr val="231F20"/>
                </a:solidFill>
              </a:rPr>
              <a:t>Antal patienter, der har indløst mindst én recept pr. 1.000 sikrede</a:t>
            </a:r>
            <a:r>
              <a:rPr lang="da-DK" dirty="0">
                <a:solidFill>
                  <a:srgbClr val="231F20"/>
                </a:solidFill>
              </a:rPr>
              <a:t> (data vises for personer på 18 år og derover).</a:t>
            </a:r>
            <a:endParaRPr lang="da-DK" dirty="0">
              <a:solidFill>
                <a:srgbClr val="444444"/>
              </a:solidFill>
            </a:endParaRPr>
          </a:p>
          <a:p>
            <a:pPr algn="l">
              <a:lnSpc>
                <a:spcPct val="100000"/>
              </a:lnSpc>
            </a:pPr>
            <a:endParaRPr lang="da-DK" dirty="0">
              <a:solidFill>
                <a:srgbClr val="444444"/>
              </a:solidFill>
            </a:endParaRPr>
          </a:p>
          <a:p>
            <a:pPr algn="l">
              <a:lnSpc>
                <a:spcPct val="100000"/>
              </a:lnSpc>
            </a:pPr>
            <a:r>
              <a:rPr lang="da-DK" dirty="0">
                <a:solidFill>
                  <a:srgbClr val="231F20"/>
                </a:solidFill>
              </a:rPr>
              <a:t>Figuren viser udviklingen i forbruget over de seneste fem år (målt i DDD). Dette er opgjort for klyngen samlet og sammenlignes med udviklingen på regionalt og nationalt niveau.</a:t>
            </a:r>
            <a:endParaRPr lang="da-DK" dirty="0">
              <a:solidFill>
                <a:srgbClr val="444444"/>
              </a:solidFill>
            </a:endParaRPr>
          </a:p>
          <a:p>
            <a:endParaRPr lang="en-US" dirty="0">
              <a:latin typeface="Calibri"/>
              <a:ea typeface="Calibri"/>
              <a:cs typeface="Calibri"/>
            </a:endParaRPr>
          </a:p>
        </p:txBody>
      </p:sp>
    </p:spTree>
    <p:extLst>
      <p:ext uri="{BB962C8B-B14F-4D97-AF65-F5344CB8AC3E}">
        <p14:creationId xmlns:p14="http://schemas.microsoft.com/office/powerpoint/2010/main" val="171848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en-US" dirty="0">
              <a:solidFill>
                <a:srgbClr val="444444"/>
              </a:solidFill>
            </a:endParaRPr>
          </a:p>
          <a:p>
            <a:pPr marR="1026795" algn="l">
              <a:lnSpc>
                <a:spcPct val="110000"/>
              </a:lnSpc>
            </a:pPr>
            <a:r>
              <a:rPr lang="da-DK" dirty="0">
                <a:solidFill>
                  <a:srgbClr val="231F20"/>
                </a:solidFill>
              </a:rPr>
              <a:t>Søjlediagrammet viser antal patienter med mindst én indløst recept pr. 1.000 sikrede blandt 18+ årige. Data vises for klyngens ydere, klynge-, regions- og landsgennemsnit. </a:t>
            </a:r>
            <a:endParaRPr lang="en-US" dirty="0">
              <a:solidFill>
                <a:srgbClr val="444444"/>
              </a:solidFill>
            </a:endParaRPr>
          </a:p>
          <a:p>
            <a:endParaRPr lang="da-DK" dirty="0"/>
          </a:p>
        </p:txBody>
      </p:sp>
    </p:spTree>
    <p:extLst>
      <p:ext uri="{BB962C8B-B14F-4D97-AF65-F5344CB8AC3E}">
        <p14:creationId xmlns:p14="http://schemas.microsoft.com/office/powerpoint/2010/main" val="19385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en-US" dirty="0">
              <a:solidFill>
                <a:srgbClr val="444444"/>
              </a:solidFill>
            </a:endParaRPr>
          </a:p>
          <a:p>
            <a:pPr marR="1026795" algn="l">
              <a:lnSpc>
                <a:spcPct val="110000"/>
              </a:lnSpc>
            </a:pPr>
            <a:r>
              <a:rPr lang="da-DK" dirty="0">
                <a:solidFill>
                  <a:srgbClr val="231F20"/>
                </a:solidFill>
              </a:rPr>
              <a:t>Her ses udviklingen de seneste fem år for klyngens samlet set – sammenlignet med udviklingen på regionalt og nationalt niveau. </a:t>
            </a:r>
            <a:endParaRPr lang="en-US" dirty="0"/>
          </a:p>
          <a:p>
            <a:endParaRPr lang="da-DK" dirty="0"/>
          </a:p>
        </p:txBody>
      </p:sp>
    </p:spTree>
    <p:extLst>
      <p:ext uri="{BB962C8B-B14F-4D97-AF65-F5344CB8AC3E}">
        <p14:creationId xmlns:p14="http://schemas.microsoft.com/office/powerpoint/2010/main" val="133915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en-US" dirty="0">
              <a:solidFill>
                <a:srgbClr val="444444"/>
              </a:solidFill>
            </a:endParaRPr>
          </a:p>
          <a:p>
            <a:pPr marR="1026795" algn="l">
              <a:lnSpc>
                <a:spcPct val="110000"/>
              </a:lnSpc>
            </a:pPr>
            <a:r>
              <a:rPr lang="da-DK" dirty="0">
                <a:solidFill>
                  <a:srgbClr val="231F20"/>
                </a:solidFill>
              </a:rPr>
              <a:t>I søjlediagrammet ses antal patienter - pr 1.000 sikrede (18+ år), for alle klyngens ydernumre – der har haft en forbrug af PPI på mere 200 DDD i det seneste år. </a:t>
            </a:r>
            <a:endParaRPr lang="en-US" dirty="0">
              <a:solidFill>
                <a:srgbClr val="444444"/>
              </a:solidFill>
            </a:endParaRPr>
          </a:p>
          <a:p>
            <a:pPr marR="1026795" algn="l">
              <a:lnSpc>
                <a:spcPct val="110000"/>
              </a:lnSpc>
            </a:pPr>
            <a:endParaRPr lang="da-DK" dirty="0">
              <a:solidFill>
                <a:srgbClr val="444444"/>
              </a:solidFill>
            </a:endParaRPr>
          </a:p>
          <a:p>
            <a:pPr algn="l">
              <a:lnSpc>
                <a:spcPct val="100000"/>
              </a:lnSpc>
            </a:pPr>
            <a:r>
              <a:rPr lang="da-DK" dirty="0">
                <a:solidFill>
                  <a:srgbClr val="231F20"/>
                </a:solidFill>
              </a:rPr>
              <a:t>En DDD (Defineret </a:t>
            </a:r>
            <a:r>
              <a:rPr lang="da-DK" dirty="0" err="1">
                <a:solidFill>
                  <a:srgbClr val="231F20"/>
                </a:solidFill>
              </a:rPr>
              <a:t>DøgnDosis</a:t>
            </a:r>
            <a:r>
              <a:rPr lang="da-DK" dirty="0">
                <a:solidFill>
                  <a:srgbClr val="231F20"/>
                </a:solidFill>
              </a:rPr>
              <a:t>) er en enhedsbetegnelse, der bruges i sammenlignende opgørelser af lægemiddelforbrug. DDD er en statistisk måleenhed og afspejler ikke nødvendigvis den faktiske dosis, som gives til en patient for en bestemt indikation.</a:t>
            </a:r>
            <a:endParaRPr lang="da-DK" dirty="0">
              <a:solidFill>
                <a:srgbClr val="444444"/>
              </a:solidFill>
            </a:endParaRPr>
          </a:p>
          <a:p>
            <a:pPr algn="l">
              <a:lnSpc>
                <a:spcPct val="100000"/>
              </a:lnSpc>
            </a:pPr>
            <a:endParaRPr lang="da-DK" dirty="0">
              <a:solidFill>
                <a:srgbClr val="444444"/>
              </a:solidFill>
            </a:endParaRPr>
          </a:p>
          <a:p>
            <a:pPr algn="l">
              <a:lnSpc>
                <a:spcPct val="100000"/>
              </a:lnSpc>
            </a:pPr>
            <a:r>
              <a:rPr lang="da-DK" dirty="0">
                <a:solidFill>
                  <a:srgbClr val="231F20"/>
                </a:solidFill>
              </a:rPr>
              <a:t>DDD-værdien for et lægemiddelstof fastsættes af en ekspertgruppe under Verdenssundhedsorganisationen (WHO) og angives pr. administrationsvej. De aktuelle DDD-værdier og baggrunden for DDD-systemet kan findes på WHO’s hjemmeside.</a:t>
            </a:r>
            <a:endParaRPr lang="da-DK" dirty="0">
              <a:solidFill>
                <a:srgbClr val="444444"/>
              </a:solidFill>
            </a:endParaRPr>
          </a:p>
          <a:p>
            <a:pPr algn="l">
              <a:lnSpc>
                <a:spcPct val="100000"/>
              </a:lnSpc>
            </a:pPr>
            <a:r>
              <a:rPr lang="da-DK" dirty="0">
                <a:solidFill>
                  <a:srgbClr val="231F20"/>
                </a:solidFill>
              </a:rPr>
              <a:t> </a:t>
            </a:r>
            <a:r>
              <a:rPr lang="da-DK" dirty="0">
                <a:solidFill>
                  <a:srgbClr val="444444"/>
                </a:solidFill>
                <a:hlinkClick r:id="rId3"/>
              </a:rPr>
              <a:t>WHO's hjemmeside</a:t>
            </a:r>
            <a:r>
              <a:rPr lang="da-DK" dirty="0">
                <a:solidFill>
                  <a:srgbClr val="231F20"/>
                </a:solidFill>
              </a:rPr>
              <a:t>. </a:t>
            </a:r>
            <a:endParaRPr lang="en-US" dirty="0"/>
          </a:p>
          <a:p>
            <a:endParaRPr lang="da-DK" dirty="0"/>
          </a:p>
        </p:txBody>
      </p:sp>
    </p:spTree>
    <p:extLst>
      <p:ext uri="{BB962C8B-B14F-4D97-AF65-F5344CB8AC3E}">
        <p14:creationId xmlns:p14="http://schemas.microsoft.com/office/powerpoint/2010/main" val="320050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03296-6615-BC8D-6FF2-BD95EA8F4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862D4-D953-1C4F-D2E1-3B494E70B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37A07-BE5A-273D-AD02-41A6330B6BDE}"/>
              </a:ext>
            </a:extLst>
          </p:cNvPr>
          <p:cNvSpPr>
            <a:spLocks noGrp="1"/>
          </p:cNvSpPr>
          <p:nvPr>
            <p:ph type="body" idx="1"/>
          </p:nvPr>
        </p:nvSpPr>
        <p:spPr/>
        <p:txBody>
          <a:bodyPr/>
          <a:lstStyle/>
          <a:p>
            <a:pPr algn="l">
              <a:lnSpc>
                <a:spcPct val="100000"/>
              </a:lnSpc>
            </a:pPr>
            <a:r>
              <a:rPr lang="da-DK" b="1"/>
              <a:t>Forklaring til slide:</a:t>
            </a:r>
            <a:endParaRPr lang="en-US">
              <a:solidFill>
                <a:srgbClr val="444444"/>
              </a:solidFill>
            </a:endParaRPr>
          </a:p>
          <a:p>
            <a:pPr algn="l">
              <a:lnSpc>
                <a:spcPct val="100000"/>
              </a:lnSpc>
            </a:pPr>
            <a:r>
              <a:rPr lang="da-DK">
                <a:solidFill>
                  <a:srgbClr val="231F20"/>
                </a:solidFill>
              </a:rPr>
              <a:t>På baggrund af opgørelserne på de to foregående slides, der viser forbruget af NSAID og udviklingen i forbruget de seneste fem år, skal I nu diskutere, hvornår der udskrives NSAID, og hvordan behandlingen følges.</a:t>
            </a:r>
            <a:endParaRPr lang="da-DK">
              <a:solidFill>
                <a:srgbClr val="444444"/>
              </a:solidFill>
            </a:endParaRPr>
          </a:p>
          <a:p>
            <a:pPr algn="l">
              <a:lnSpc>
                <a:spcPct val="100000"/>
              </a:lnSpc>
            </a:pPr>
            <a:endParaRPr lang="da-DK">
              <a:solidFill>
                <a:srgbClr val="444444"/>
              </a:solidFill>
            </a:endParaRPr>
          </a:p>
          <a:p>
            <a:pPr algn="l">
              <a:lnSpc>
                <a:spcPct val="100000"/>
              </a:lnSpc>
            </a:pPr>
            <a:r>
              <a:rPr lang="da-DK">
                <a:solidFill>
                  <a:srgbClr val="231F20"/>
                </a:solidFill>
              </a:rPr>
              <a:t>Bed deltagerne om at tale sammen to og to ved bordene. Der følges op på dette sammen med spørgsmålet på den næste slide. Så du skal ikke høre, hvad mødedeltagerne har talt om, før du når til slide 22.</a:t>
            </a:r>
            <a:endParaRPr lang="en-US"/>
          </a:p>
        </p:txBody>
      </p:sp>
    </p:spTree>
    <p:extLst>
      <p:ext uri="{BB962C8B-B14F-4D97-AF65-F5344CB8AC3E}">
        <p14:creationId xmlns:p14="http://schemas.microsoft.com/office/powerpoint/2010/main" val="3298622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Her gennemgås i plenum, hvad der er blevet talt om i grupperne.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1" i="0" u="none" strike="noStrike" dirty="0">
                <a:effectLst/>
                <a:latin typeface="+mn-lt"/>
                <a:ea typeface="+mn-ea"/>
                <a:cs typeface="+mn-cs"/>
                <a:sym typeface="Helvetica Neue"/>
              </a:rPr>
              <a:t>Forslag til, hvad du kan sige:</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Bed deltagerne fortælle om, hvad de har talt om. </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3258775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I skal nu se på brugen af NSAID, opgjort som:</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DDD pr. 100.000 sikrede</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Figur, der viser udviklingen over de seneste fem år (også i DDD)</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Langtidsbrug af NSAID: Andelen af patienter i NSAID-behandling, hvor den årlige udskrivning er større end 200 DDD.</a:t>
            </a:r>
            <a:endParaRPr lang="da-DK"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3404205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en-US" dirty="0">
              <a:solidFill>
                <a:srgbClr val="444444"/>
              </a:solidFill>
            </a:endParaRPr>
          </a:p>
          <a:p>
            <a:pPr marR="1026795" algn="l">
              <a:lnSpc>
                <a:spcPct val="110000"/>
              </a:lnSpc>
            </a:pPr>
            <a:r>
              <a:rPr lang="da-DK" dirty="0">
                <a:solidFill>
                  <a:srgbClr val="231F20"/>
                </a:solidFill>
              </a:rPr>
              <a:t>Søjlediagrammet viser klyngens antal patienter pr. 1.000 sikrede (blandt de 18-64 årige), der har indløst mindst én recept på NSAID indenfor det seneste år. Klyngens ydere vises sammen med klyngegennemsnit</a:t>
            </a:r>
            <a:endParaRPr lang="en-US" dirty="0"/>
          </a:p>
          <a:p>
            <a:endParaRPr lang="da-DK" dirty="0"/>
          </a:p>
        </p:txBody>
      </p:sp>
    </p:spTree>
    <p:extLst>
      <p:ext uri="{BB962C8B-B14F-4D97-AF65-F5344CB8AC3E}">
        <p14:creationId xmlns:p14="http://schemas.microsoft.com/office/powerpoint/2010/main" val="3291360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en-US" dirty="0">
              <a:solidFill>
                <a:srgbClr val="444444"/>
              </a:solidFill>
            </a:endParaRPr>
          </a:p>
          <a:p>
            <a:pPr marR="1026795" algn="l">
              <a:lnSpc>
                <a:spcPct val="110000"/>
              </a:lnSpc>
            </a:pPr>
            <a:r>
              <a:rPr lang="da-DK" dirty="0">
                <a:solidFill>
                  <a:srgbClr val="231F20"/>
                </a:solidFill>
              </a:rPr>
              <a:t>Søjlediagrammet viser klyngens ydere opgjort for brugen af NSAID opgjort i DDD. </a:t>
            </a:r>
            <a:endParaRPr lang="en-US" dirty="0"/>
          </a:p>
          <a:p>
            <a:endParaRPr lang="da-DK" dirty="0"/>
          </a:p>
        </p:txBody>
      </p:sp>
    </p:spTree>
    <p:extLst>
      <p:ext uri="{BB962C8B-B14F-4D97-AF65-F5344CB8AC3E}">
        <p14:creationId xmlns:p14="http://schemas.microsoft.com/office/powerpoint/2010/main" val="112441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D2ADC-1153-7719-796E-ABAF730F0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5E590-8FD0-A349-99D6-D6A265EA3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B6822E-3EBB-7E54-93ED-51E3E6DA0B3A}"/>
              </a:ext>
            </a:extLst>
          </p:cNvPr>
          <p:cNvSpPr>
            <a:spLocks noGrp="1"/>
          </p:cNvSpPr>
          <p:nvPr>
            <p:ph type="body" idx="1"/>
          </p:nvPr>
        </p:nvSpPr>
        <p:spPr/>
        <p:txBody>
          <a:bodyPr/>
          <a:lstStyle/>
          <a:p>
            <a:pPr algn="l">
              <a:lnSpc>
                <a:spcPct val="100000"/>
              </a:lnSpc>
            </a:pPr>
            <a:r>
              <a:rPr lang="da-DK" b="1" dirty="0"/>
              <a:t>Forklaring til slide: </a:t>
            </a:r>
            <a:endParaRPr lang="en-US" dirty="0">
              <a:solidFill>
                <a:srgbClr val="444444"/>
              </a:solidFill>
            </a:endParaRPr>
          </a:p>
          <a:p>
            <a:pPr algn="l">
              <a:lnSpc>
                <a:spcPct val="100000"/>
              </a:lnSpc>
            </a:pPr>
            <a:r>
              <a:rPr lang="da-DK" dirty="0"/>
              <a:t>Hele mødet varer 2,5 time. Mødet er inddelt i 3 hovedblokke med en pause efter blok 1.</a:t>
            </a:r>
            <a:endParaRPr lang="en-US" dirty="0">
              <a:solidFill>
                <a:srgbClr val="444444"/>
              </a:solidFill>
            </a:endParaRPr>
          </a:p>
          <a:p>
            <a:pPr algn="l">
              <a:lnSpc>
                <a:spcPct val="100000"/>
              </a:lnSpc>
            </a:pPr>
            <a:endParaRPr lang="da-DK" dirty="0">
              <a:solidFill>
                <a:srgbClr val="444444"/>
              </a:solidFill>
            </a:endParaRPr>
          </a:p>
          <a:p>
            <a:pPr algn="l">
              <a:lnSpc>
                <a:spcPct val="100000"/>
              </a:lnSpc>
            </a:pPr>
            <a:r>
              <a:rPr lang="da-DK" dirty="0"/>
              <a:t>I de første 2 blokke gennemgås data på klyngeniveau. </a:t>
            </a:r>
            <a:endParaRPr lang="en-US" dirty="0">
              <a:solidFill>
                <a:srgbClr val="444444"/>
              </a:solidFill>
            </a:endParaRPr>
          </a:p>
          <a:p>
            <a:pPr algn="l">
              <a:lnSpc>
                <a:spcPct val="100000"/>
              </a:lnSpc>
            </a:pPr>
            <a:endParaRPr lang="da-DK" dirty="0">
              <a:solidFill>
                <a:srgbClr val="444444"/>
              </a:solidFill>
            </a:endParaRPr>
          </a:p>
          <a:p>
            <a:pPr algn="l">
              <a:lnSpc>
                <a:spcPct val="100000"/>
              </a:lnSpc>
            </a:pPr>
            <a:r>
              <a:rPr lang="da-DK" dirty="0"/>
              <a:t>Efter pausen sidder klyngens medlemmer sammen med kolleger fra egen praksis – og sololæger sidder sammen. Her skal deltagerne, med udgangspunkt i blok 1 og 2 og med udgangspunkt i data på ydernummerniveau, drøfte, om der er behov for ændringer i egen praksis. I får udleveret et ark med oplysning om hvem I er i det viste data. I kan dermed se hvem I selv er i søjlediagrammerne – men ikke hvem de øvrige er. </a:t>
            </a:r>
            <a:endParaRPr lang="en-DK" dirty="0"/>
          </a:p>
          <a:p>
            <a:endParaRPr lang="en-DK" dirty="0"/>
          </a:p>
        </p:txBody>
      </p:sp>
    </p:spTree>
    <p:extLst>
      <p:ext uri="{BB962C8B-B14F-4D97-AF65-F5344CB8AC3E}">
        <p14:creationId xmlns:p14="http://schemas.microsoft.com/office/powerpoint/2010/main" val="2913484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en-US" dirty="0">
              <a:solidFill>
                <a:srgbClr val="444444"/>
              </a:solidFill>
            </a:endParaRPr>
          </a:p>
          <a:p>
            <a:pPr marR="1026795" algn="l">
              <a:lnSpc>
                <a:spcPct val="110000"/>
              </a:lnSpc>
            </a:pPr>
            <a:r>
              <a:rPr lang="da-DK" dirty="0">
                <a:solidFill>
                  <a:srgbClr val="231F20"/>
                </a:solidFill>
              </a:rPr>
              <a:t>Her vises udviklingen i forbruget af NSAID, opgjort i DDD for hele klyngen for de seneste 5 år. </a:t>
            </a:r>
            <a:endParaRPr lang="en-US" dirty="0"/>
          </a:p>
          <a:p>
            <a:endParaRPr lang="da-DK" dirty="0"/>
          </a:p>
        </p:txBody>
      </p:sp>
    </p:spTree>
    <p:extLst>
      <p:ext uri="{BB962C8B-B14F-4D97-AF65-F5344CB8AC3E}">
        <p14:creationId xmlns:p14="http://schemas.microsoft.com/office/powerpoint/2010/main" val="3688984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en-US" dirty="0">
              <a:solidFill>
                <a:srgbClr val="444444"/>
              </a:solidFill>
            </a:endParaRPr>
          </a:p>
          <a:p>
            <a:pPr marR="1026795" algn="l">
              <a:lnSpc>
                <a:spcPct val="110000"/>
              </a:lnSpc>
            </a:pPr>
            <a:r>
              <a:rPr lang="da-DK" dirty="0">
                <a:solidFill>
                  <a:srgbClr val="231F20"/>
                </a:solidFill>
              </a:rPr>
              <a:t>Her ses en opgørelse af langtidsbrug af NSAID. Langtidsbrug er defineret som mere end 200 DDD i den periode, dataene er trukket for (et år). Andelen af patienter, der har et brug af NSAID større end 200 DDD, er opdelt i de to aldersgrupper 18-64 år og 65+ år.</a:t>
            </a:r>
            <a:endParaRPr lang="en-US" dirty="0"/>
          </a:p>
          <a:p>
            <a:endParaRPr lang="da-DK" dirty="0"/>
          </a:p>
        </p:txBody>
      </p:sp>
    </p:spTree>
    <p:extLst>
      <p:ext uri="{BB962C8B-B14F-4D97-AF65-F5344CB8AC3E}">
        <p14:creationId xmlns:p14="http://schemas.microsoft.com/office/powerpoint/2010/main" val="26420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en-US" dirty="0">
              <a:solidFill>
                <a:srgbClr val="444444"/>
              </a:solidFill>
            </a:endParaRPr>
          </a:p>
          <a:p>
            <a:pPr marR="1026795" algn="l">
              <a:lnSpc>
                <a:spcPct val="110000"/>
              </a:lnSpc>
            </a:pPr>
            <a:r>
              <a:rPr lang="da-DK" dirty="0">
                <a:solidFill>
                  <a:srgbClr val="231F20"/>
                </a:solidFill>
              </a:rPr>
              <a:t>Her ses en opgørelse af langtidsbrug af NSAID. Langtidsbrug er defineret som mere end 200 DDD i den periode, dataene er trukket for (et år). Andelen af patienter, der har et NSAID-forbrug større end 200 DDD, er opdelt i de to aldersgrupper 18-64 år og 65+ år.</a:t>
            </a:r>
            <a:endParaRPr lang="en-US" dirty="0"/>
          </a:p>
          <a:p>
            <a:endParaRPr lang="da-DK" dirty="0"/>
          </a:p>
        </p:txBody>
      </p:sp>
    </p:spTree>
    <p:extLst>
      <p:ext uri="{BB962C8B-B14F-4D97-AF65-F5344CB8AC3E}">
        <p14:creationId xmlns:p14="http://schemas.microsoft.com/office/powerpoint/2010/main" val="1199671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På baggrund af opgørelserne på de foregående slides, der viser forbruget af NSAID og udviklingen i forbruget, skal I nu diskutere, hvornår der udskrives NSAID, og hvordan behandlingen følges.</a:t>
            </a:r>
            <a:r>
              <a:rPr lang="da-DK"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Bed deltagerne om at tale sammen to og to ved bordene. Der følges op på dette sammen med spørgsmålet på den næste slide. Så du skal ikke høre, hvad mødedeltagerne har talt om, før du når til slide 25.</a:t>
            </a:r>
            <a:r>
              <a:rPr lang="da-DK" sz="1100" b="0" i="0" dirty="0">
                <a:effectLst/>
                <a:latin typeface="+mn-lt"/>
                <a:ea typeface="+mn-ea"/>
                <a:cs typeface="+mn-cs"/>
                <a:sym typeface="Helvetica Neue"/>
              </a:rPr>
              <a:t>​</a:t>
            </a:r>
          </a:p>
          <a:p>
            <a:endParaRPr lang="da-DK" dirty="0"/>
          </a:p>
        </p:txBody>
      </p:sp>
    </p:spTree>
    <p:extLst>
      <p:ext uri="{BB962C8B-B14F-4D97-AF65-F5344CB8AC3E}">
        <p14:creationId xmlns:p14="http://schemas.microsoft.com/office/powerpoint/2010/main" val="1958495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240" marR="958850" algn="l">
              <a:lnSpc>
                <a:spcPct val="105000"/>
              </a:lnSpc>
              <a:spcBef>
                <a:spcPts val="83"/>
              </a:spcBef>
            </a:pPr>
            <a:r>
              <a:rPr lang="da-DK" b="1">
                <a:solidFill>
                  <a:srgbClr val="231F20"/>
                </a:solidFill>
              </a:rPr>
              <a:t>Forklaring til slide: </a:t>
            </a:r>
            <a:endParaRPr lang="en-US">
              <a:solidFill>
                <a:srgbClr val="444444"/>
              </a:solidFill>
            </a:endParaRPr>
          </a:p>
          <a:p>
            <a:pPr marL="142240" marR="958850" algn="l">
              <a:lnSpc>
                <a:spcPct val="105000"/>
              </a:lnSpc>
              <a:spcBef>
                <a:spcPts val="83"/>
              </a:spcBef>
            </a:pPr>
            <a:r>
              <a:rPr lang="da-DK"/>
              <a:t>Den næste del omhandler brugen af PPI som ulcusforebyggelse. Hvis risikoen for ulcus er stor, tilbydes PPI. Samtidig behandling med PPI i standarddosering (f.eks. </a:t>
            </a:r>
            <a:r>
              <a:rPr lang="da-DK" err="1"/>
              <a:t>pantoprazol</a:t>
            </a:r>
            <a:r>
              <a:rPr lang="da-DK"/>
              <a:t> 20 mg dagligt) kan halvere patientens risiko for ASA-/NSAID-relateret ulcuskomplikation.</a:t>
            </a:r>
            <a:endParaRPr lang="en-US"/>
          </a:p>
        </p:txBody>
      </p:sp>
    </p:spTree>
    <p:extLst>
      <p:ext uri="{BB962C8B-B14F-4D97-AF65-F5344CB8AC3E}">
        <p14:creationId xmlns:p14="http://schemas.microsoft.com/office/powerpoint/2010/main" val="2671034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en-US" dirty="0">
              <a:solidFill>
                <a:srgbClr val="444444"/>
              </a:solidFill>
            </a:endParaRPr>
          </a:p>
          <a:p>
            <a:pPr marR="1026795" algn="l">
              <a:lnSpc>
                <a:spcPct val="110000"/>
              </a:lnSpc>
            </a:pPr>
            <a:r>
              <a:rPr lang="da-DK" dirty="0">
                <a:solidFill>
                  <a:srgbClr val="231F20"/>
                </a:solidFill>
              </a:rPr>
              <a:t>Søjlediagrammet viser andelen af patienter, der er i ulcusforebyggende behandling med PPI.</a:t>
            </a:r>
            <a:endParaRPr lang="en-US" dirty="0"/>
          </a:p>
          <a:p>
            <a:endParaRPr lang="da-DK" dirty="0"/>
          </a:p>
        </p:txBody>
      </p:sp>
    </p:spTree>
    <p:extLst>
      <p:ext uri="{BB962C8B-B14F-4D97-AF65-F5344CB8AC3E}">
        <p14:creationId xmlns:p14="http://schemas.microsoft.com/office/powerpoint/2010/main" val="107967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Bed mødedeltagerne tale sammen to og to om spørgsmålet på sliden.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Efter pausen skal deltagerne side sammen med kolleger fra egen praksis, og sololæger sidder sammen </a:t>
            </a:r>
            <a:endParaRPr lang="da-DK"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1626716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da-DK" dirty="0">
              <a:solidFill>
                <a:srgbClr val="444444"/>
              </a:solidFill>
            </a:endParaRPr>
          </a:p>
          <a:p>
            <a:pPr algn="l">
              <a:lnSpc>
                <a:spcPct val="100000"/>
              </a:lnSpc>
            </a:pPr>
            <a:r>
              <a:rPr lang="da-DK" dirty="0"/>
              <a:t>Bed mødedeltagerne tale sammen to og to om spørgsmålet på sliden. </a:t>
            </a:r>
            <a:endParaRPr lang="en-US" dirty="0">
              <a:solidFill>
                <a:srgbClr val="444444"/>
              </a:solidFill>
            </a:endParaRPr>
          </a:p>
          <a:p>
            <a:pPr algn="l">
              <a:lnSpc>
                <a:spcPct val="100000"/>
              </a:lnSpc>
            </a:pPr>
            <a:endParaRPr lang="da-DK" dirty="0">
              <a:solidFill>
                <a:srgbClr val="444444"/>
              </a:solidFill>
            </a:endParaRPr>
          </a:p>
          <a:p>
            <a:pPr algn="l">
              <a:lnSpc>
                <a:spcPct val="100000"/>
              </a:lnSpc>
            </a:pPr>
            <a:r>
              <a:rPr lang="da-DK" dirty="0"/>
              <a:t>Efter pausen skal deltagerne side sammen med kolleger fra egen praksis, og sololæger sidder sammen </a:t>
            </a:r>
            <a:endParaRPr lang="en-US" dirty="0"/>
          </a:p>
          <a:p>
            <a:endParaRPr lang="da-DK" dirty="0"/>
          </a:p>
        </p:txBody>
      </p:sp>
    </p:spTree>
    <p:extLst>
      <p:ext uri="{BB962C8B-B14F-4D97-AF65-F5344CB8AC3E}">
        <p14:creationId xmlns:p14="http://schemas.microsoft.com/office/powerpoint/2010/main" val="1413005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r>
              <a:rPr lang="da-DK" dirty="0"/>
              <a:t>:</a:t>
            </a:r>
            <a:endParaRPr lang="da-DK" dirty="0">
              <a:solidFill>
                <a:srgbClr val="444444"/>
              </a:solidFill>
            </a:endParaRPr>
          </a:p>
          <a:p>
            <a:pPr algn="l">
              <a:lnSpc>
                <a:spcPct val="100000"/>
              </a:lnSpc>
            </a:pPr>
            <a:r>
              <a:rPr lang="da-DK" dirty="0"/>
              <a:t>Bed deltagerne om at sætte sig sammen med kolleger fra egen praksis , når de kommer tilbage efter pausen.</a:t>
            </a:r>
            <a:endParaRPr lang="en-US" dirty="0"/>
          </a:p>
          <a:p>
            <a:endParaRPr lang="da-DK" dirty="0"/>
          </a:p>
        </p:txBody>
      </p:sp>
    </p:spTree>
    <p:extLst>
      <p:ext uri="{BB962C8B-B14F-4D97-AF65-F5344CB8AC3E}">
        <p14:creationId xmlns:p14="http://schemas.microsoft.com/office/powerpoint/2010/main" val="17930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42240" marR="958850" algn="l">
              <a:lnSpc>
                <a:spcPct val="105000"/>
              </a:lnSpc>
              <a:spcBef>
                <a:spcPts val="83"/>
              </a:spcBef>
            </a:pPr>
            <a:r>
              <a:rPr lang="da-DK" b="1" dirty="0">
                <a:solidFill>
                  <a:srgbClr val="231F20"/>
                </a:solidFill>
              </a:rPr>
              <a:t>Forklaring til slide: </a:t>
            </a:r>
            <a:endParaRPr lang="en-US" dirty="0">
              <a:solidFill>
                <a:srgbClr val="444444"/>
              </a:solidFill>
            </a:endParaRPr>
          </a:p>
          <a:p>
            <a:pPr algn="l">
              <a:lnSpc>
                <a:spcPct val="100000"/>
              </a:lnSpc>
            </a:pPr>
            <a:r>
              <a:rPr lang="da-DK" dirty="0">
                <a:solidFill>
                  <a:srgbClr val="231F20"/>
                </a:solidFill>
              </a:rPr>
              <a:t>Mødelederen introducerer blok 2 og det efterfølgende gruppearbejde, der foregår i to omgange:</a:t>
            </a:r>
            <a:endParaRPr lang="da-DK" dirty="0">
              <a:solidFill>
                <a:srgbClr val="444444"/>
              </a:solidFill>
            </a:endParaRPr>
          </a:p>
          <a:p>
            <a:pPr marL="171450" indent="-171450" algn="l">
              <a:lnSpc>
                <a:spcPct val="100000"/>
              </a:lnSpc>
              <a:buFont typeface="Arial,Sans-Serif"/>
              <a:buChar char="•"/>
            </a:pPr>
            <a:r>
              <a:rPr lang="da-DK" b="1" dirty="0">
                <a:solidFill>
                  <a:srgbClr val="231F20"/>
                </a:solidFill>
              </a:rPr>
              <a:t>Gennemgang af klyngens ydelsesdata (5 min.):</a:t>
            </a:r>
            <a:endParaRPr lang="da-DK" dirty="0">
              <a:solidFill>
                <a:srgbClr val="444444"/>
              </a:solidFill>
            </a:endParaRPr>
          </a:p>
          <a:p>
            <a:pPr marL="628650" lvl="1" indent="-171450" algn="l">
              <a:lnSpc>
                <a:spcPct val="100000"/>
              </a:lnSpc>
              <a:buFont typeface="Arial,Sans-Serif"/>
              <a:buChar char="•"/>
            </a:pPr>
            <a:r>
              <a:rPr lang="da-DK" dirty="0">
                <a:solidFill>
                  <a:srgbClr val="231F20"/>
                </a:solidFill>
              </a:rPr>
              <a:t>Antal udførte </a:t>
            </a:r>
            <a:r>
              <a:rPr lang="da-DK" dirty="0" err="1">
                <a:solidFill>
                  <a:srgbClr val="231F20"/>
                </a:solidFill>
              </a:rPr>
              <a:t>helicobacter</a:t>
            </a:r>
            <a:r>
              <a:rPr lang="da-DK" dirty="0">
                <a:solidFill>
                  <a:srgbClr val="231F20"/>
                </a:solidFill>
              </a:rPr>
              <a:t> </a:t>
            </a:r>
            <a:r>
              <a:rPr lang="da-DK" dirty="0" err="1">
                <a:solidFill>
                  <a:srgbClr val="231F20"/>
                </a:solidFill>
              </a:rPr>
              <a:t>pylori</a:t>
            </a:r>
            <a:r>
              <a:rPr lang="da-DK" dirty="0">
                <a:solidFill>
                  <a:srgbClr val="231F20"/>
                </a:solidFill>
              </a:rPr>
              <a:t>-test</a:t>
            </a:r>
            <a:endParaRPr lang="da-DK" dirty="0">
              <a:solidFill>
                <a:srgbClr val="444444"/>
              </a:solidFill>
            </a:endParaRPr>
          </a:p>
          <a:p>
            <a:pPr marL="628650" lvl="1" indent="-171450" algn="l">
              <a:lnSpc>
                <a:spcPct val="100000"/>
              </a:lnSpc>
              <a:buFont typeface="Arial,Sans-Serif"/>
              <a:buChar char="•"/>
            </a:pPr>
            <a:r>
              <a:rPr lang="da-DK" dirty="0">
                <a:solidFill>
                  <a:srgbClr val="231F20"/>
                </a:solidFill>
              </a:rPr>
              <a:t>Antal udførte </a:t>
            </a:r>
            <a:r>
              <a:rPr lang="da-DK" dirty="0" err="1">
                <a:solidFill>
                  <a:srgbClr val="231F20"/>
                </a:solidFill>
              </a:rPr>
              <a:t>gastroskopier</a:t>
            </a:r>
            <a:endParaRPr lang="da-DK" dirty="0">
              <a:solidFill>
                <a:srgbClr val="444444"/>
              </a:solidFill>
            </a:endParaRPr>
          </a:p>
          <a:p>
            <a:pPr marL="171450" indent="-171450" algn="l">
              <a:lnSpc>
                <a:spcPct val="100000"/>
              </a:lnSpc>
              <a:buFont typeface="Arial,Sans-Serif"/>
              <a:buChar char="•"/>
            </a:pPr>
            <a:r>
              <a:rPr lang="da-DK" b="1" dirty="0">
                <a:solidFill>
                  <a:srgbClr val="231F20"/>
                </a:solidFill>
              </a:rPr>
              <a:t>Gruppedrøftelse (10 min.)</a:t>
            </a:r>
            <a:endParaRPr lang="da-DK" dirty="0">
              <a:solidFill>
                <a:srgbClr val="444444"/>
              </a:solidFill>
            </a:endParaRPr>
          </a:p>
          <a:p>
            <a:pPr marL="171450" indent="-171450" algn="l">
              <a:lnSpc>
                <a:spcPct val="100000"/>
              </a:lnSpc>
              <a:buFont typeface="Arial,Sans-Serif"/>
              <a:buChar char="•"/>
            </a:pPr>
            <a:r>
              <a:rPr lang="da-DK" b="1" dirty="0">
                <a:solidFill>
                  <a:srgbClr val="231F20"/>
                </a:solidFill>
              </a:rPr>
              <a:t>Opsamling i plenum (10 min.)</a:t>
            </a:r>
            <a:endParaRPr lang="da-DK" dirty="0">
              <a:solidFill>
                <a:srgbClr val="444444"/>
              </a:solidFill>
            </a:endParaRPr>
          </a:p>
          <a:p>
            <a:pPr marL="171450" indent="-171450" algn="l">
              <a:lnSpc>
                <a:spcPct val="100000"/>
              </a:lnSpc>
              <a:buFont typeface="Arial,Sans-Serif"/>
              <a:buChar char="•"/>
            </a:pPr>
            <a:r>
              <a:rPr lang="da-DK" b="1" dirty="0">
                <a:solidFill>
                  <a:srgbClr val="231F20"/>
                </a:solidFill>
              </a:rPr>
              <a:t>Refleksion og notering i mødenoter (5 min.)</a:t>
            </a:r>
            <a:endParaRPr lang="da-DK" dirty="0">
              <a:solidFill>
                <a:srgbClr val="444444"/>
              </a:solidFill>
            </a:endParaRPr>
          </a:p>
          <a:p>
            <a:pPr algn="l">
              <a:lnSpc>
                <a:spcPct val="100000"/>
              </a:lnSpc>
            </a:pPr>
            <a:r>
              <a:rPr lang="da-DK" dirty="0">
                <a:solidFill>
                  <a:srgbClr val="231F20"/>
                </a:solidFill>
              </a:rPr>
              <a:t>I alt er der afsat 30 min. til blok 2.</a:t>
            </a:r>
            <a:endParaRPr lang="en-US" dirty="0"/>
          </a:p>
          <a:p>
            <a:endParaRPr lang="da-DK" dirty="0"/>
          </a:p>
        </p:txBody>
      </p:sp>
    </p:spTree>
    <p:extLst>
      <p:ext uri="{BB962C8B-B14F-4D97-AF65-F5344CB8AC3E}">
        <p14:creationId xmlns:p14="http://schemas.microsoft.com/office/powerpoint/2010/main" val="374152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Forslag til, hvad du kan sige:</a:t>
            </a:r>
            <a:endParaRPr lang="da-DK" dirty="0">
              <a:solidFill>
                <a:srgbClr val="444444"/>
              </a:solidFill>
            </a:endParaRPr>
          </a:p>
          <a:p>
            <a:pPr algn="l">
              <a:lnSpc>
                <a:spcPct val="100000"/>
              </a:lnSpc>
            </a:pPr>
            <a:endParaRPr lang="da-DK" dirty="0">
              <a:solidFill>
                <a:srgbClr val="444444"/>
              </a:solidFill>
            </a:endParaRPr>
          </a:p>
          <a:p>
            <a:pPr algn="l">
              <a:lnSpc>
                <a:spcPct val="100000"/>
              </a:lnSpc>
            </a:pPr>
            <a:r>
              <a:rPr lang="da-DK" dirty="0"/>
              <a:t>I dag skal vi beskæftige os med dyspepsi. Med udgangspunkt i opgørelser af brug af PPI, NSAID i klyngen samt opgørelser af antal </a:t>
            </a:r>
            <a:r>
              <a:rPr lang="da-DK" dirty="0" err="1"/>
              <a:t>helicobacter</a:t>
            </a:r>
            <a:r>
              <a:rPr lang="da-DK" dirty="0"/>
              <a:t> </a:t>
            </a:r>
            <a:r>
              <a:rPr lang="da-DK" dirty="0" err="1"/>
              <a:t>pylori</a:t>
            </a:r>
            <a:r>
              <a:rPr lang="da-DK" dirty="0"/>
              <a:t>-test og antal </a:t>
            </a:r>
            <a:r>
              <a:rPr lang="da-DK" dirty="0" err="1"/>
              <a:t>gastroskopier</a:t>
            </a:r>
            <a:r>
              <a:rPr lang="da-DK" dirty="0"/>
              <a:t>, skal vi drøfte vores rutiner og arbejdsgange, dele vores erfaringer og udveksle gode ideer omkring patienter med dyspepsi-symptomer. </a:t>
            </a:r>
            <a:endParaRPr lang="da-DK" dirty="0">
              <a:solidFill>
                <a:srgbClr val="444444"/>
              </a:solidFill>
            </a:endParaRPr>
          </a:p>
          <a:p>
            <a:pPr algn="l">
              <a:lnSpc>
                <a:spcPct val="100000"/>
              </a:lnSpc>
            </a:pPr>
            <a:endParaRPr lang="da-DK" dirty="0">
              <a:solidFill>
                <a:srgbClr val="444444"/>
              </a:solidFill>
            </a:endParaRPr>
          </a:p>
          <a:p>
            <a:pPr algn="l">
              <a:lnSpc>
                <a:spcPct val="100000"/>
              </a:lnSpc>
            </a:pPr>
            <a:r>
              <a:rPr lang="da-DK" dirty="0"/>
              <a:t>Formålet med mødet er, med udgangspunkt i 6 målepunkter, at give os en mulighed for at reflektere over vores praksis i forhold til diagnostik og behandling af dyspepsi, og sammen med gode kolleger overveje, om der er behov for forandringer, og hvordan de i givet fald kan indføres. </a:t>
            </a:r>
            <a:endParaRPr lang="en-US" dirty="0">
              <a:solidFill>
                <a:srgbClr val="444444"/>
              </a:solidFill>
            </a:endParaRPr>
          </a:p>
          <a:p>
            <a:pPr algn="l">
              <a:lnSpc>
                <a:spcPct val="100000"/>
              </a:lnSpc>
            </a:pPr>
            <a:r>
              <a:rPr lang="da-DK" dirty="0">
                <a:solidFill>
                  <a:srgbClr val="231F20"/>
                </a:solidFill>
              </a:rPr>
              <a:t>   </a:t>
            </a:r>
            <a:endParaRPr lang="da-DK" dirty="0">
              <a:solidFill>
                <a:srgbClr val="444444"/>
              </a:solidFill>
            </a:endParaRPr>
          </a:p>
          <a:p>
            <a:pPr algn="l">
              <a:lnSpc>
                <a:spcPct val="100000"/>
              </a:lnSpc>
            </a:pPr>
            <a:r>
              <a:rPr lang="da-DK" u="sng" dirty="0"/>
              <a:t>På mødet i dag kommer vi konkret ind på: </a:t>
            </a:r>
            <a:endParaRPr lang="en-US" dirty="0">
              <a:solidFill>
                <a:srgbClr val="444444"/>
              </a:solidFill>
            </a:endParaRPr>
          </a:p>
          <a:p>
            <a:pPr marL="285750" indent="-295910" algn="l">
              <a:lnSpc>
                <a:spcPct val="100000"/>
              </a:lnSpc>
              <a:buFont typeface="Arial"/>
              <a:buChar char="•"/>
            </a:pPr>
            <a:r>
              <a:rPr lang="da-DK" dirty="0"/>
              <a:t>Hvor mange patienter der får PPI og NSAID</a:t>
            </a:r>
            <a:endParaRPr lang="en-US" dirty="0">
              <a:solidFill>
                <a:srgbClr val="444444"/>
              </a:solidFill>
            </a:endParaRPr>
          </a:p>
          <a:p>
            <a:pPr marL="285750" indent="-295910" algn="l">
              <a:lnSpc>
                <a:spcPct val="100000"/>
              </a:lnSpc>
              <a:buFont typeface="Arial"/>
              <a:buChar char="•"/>
            </a:pPr>
            <a:r>
              <a:rPr lang="da-DK" dirty="0"/>
              <a:t>Hvordan vi anvender </a:t>
            </a:r>
            <a:r>
              <a:rPr lang="da-DK" dirty="0" err="1"/>
              <a:t>helicobacter</a:t>
            </a:r>
            <a:r>
              <a:rPr lang="da-DK" dirty="0"/>
              <a:t> </a:t>
            </a:r>
            <a:r>
              <a:rPr lang="da-DK" dirty="0" err="1"/>
              <a:t>pylori</a:t>
            </a:r>
            <a:r>
              <a:rPr lang="da-DK" dirty="0"/>
              <a:t>-test og </a:t>
            </a:r>
            <a:r>
              <a:rPr lang="da-DK" dirty="0" err="1"/>
              <a:t>gastroskopier</a:t>
            </a:r>
            <a:endParaRPr lang="da-DK" dirty="0">
              <a:solidFill>
                <a:srgbClr val="444444"/>
              </a:solidFill>
            </a:endParaRPr>
          </a:p>
          <a:p>
            <a:pPr marL="285750" indent="-295910" algn="l">
              <a:lnSpc>
                <a:spcPct val="100000"/>
              </a:lnSpc>
              <a:buFont typeface="Arial"/>
              <a:buChar char="•"/>
            </a:pPr>
            <a:r>
              <a:rPr lang="da-DK" dirty="0"/>
              <a:t>Anbefalingerne på området fra </a:t>
            </a:r>
            <a:r>
              <a:rPr lang="da-DK" dirty="0" err="1"/>
              <a:t>DSAM’s</a:t>
            </a:r>
            <a:r>
              <a:rPr lang="da-DK" dirty="0"/>
              <a:t> vejledning </a:t>
            </a:r>
            <a:endParaRPr lang="en-US" dirty="0">
              <a:solidFill>
                <a:srgbClr val="444444"/>
              </a:solidFill>
            </a:endParaRPr>
          </a:p>
          <a:p>
            <a:pPr marL="285750" indent="-295910" algn="l">
              <a:lnSpc>
                <a:spcPct val="100000"/>
              </a:lnSpc>
              <a:buFont typeface="Arial"/>
              <a:buChar char="•"/>
            </a:pPr>
            <a:endParaRPr lang="da-DK" dirty="0">
              <a:solidFill>
                <a:srgbClr val="444444"/>
              </a:solidFill>
            </a:endParaRPr>
          </a:p>
          <a:p>
            <a:pPr algn="l">
              <a:lnSpc>
                <a:spcPct val="100000"/>
              </a:lnSpc>
            </a:pPr>
            <a:r>
              <a:rPr lang="da-DK" dirty="0"/>
              <a:t>Den sidste del af klyngemødet er afsat til at overveje, om vi vil lave om på noget – og hvordan det evt. kan ske?</a:t>
            </a:r>
            <a:endParaRPr lang="en-US" dirty="0">
              <a:solidFill>
                <a:srgbClr val="444444"/>
              </a:solidFill>
            </a:endParaRPr>
          </a:p>
          <a:p>
            <a:endParaRPr lang="da-DK" dirty="0"/>
          </a:p>
        </p:txBody>
      </p:sp>
    </p:spTree>
    <p:extLst>
      <p:ext uri="{BB962C8B-B14F-4D97-AF65-F5344CB8AC3E}">
        <p14:creationId xmlns:p14="http://schemas.microsoft.com/office/powerpoint/2010/main" val="1964313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R="991235" algn="l">
              <a:lnSpc>
                <a:spcPct val="110000"/>
              </a:lnSpc>
            </a:pPr>
            <a:r>
              <a:rPr lang="da-DK" b="1" dirty="0"/>
              <a:t>Forklaring til slide:</a:t>
            </a:r>
            <a:endParaRPr lang="en-US" dirty="0">
              <a:solidFill>
                <a:srgbClr val="444444"/>
              </a:solidFill>
            </a:endParaRPr>
          </a:p>
          <a:p>
            <a:pPr marR="991235" algn="l">
              <a:lnSpc>
                <a:spcPct val="110000"/>
              </a:lnSpc>
            </a:pPr>
            <a:r>
              <a:rPr lang="da-DK" dirty="0"/>
              <a:t>Dorte </a:t>
            </a:r>
            <a:r>
              <a:rPr lang="da-DK" dirty="0" err="1"/>
              <a:t>Ejg</a:t>
            </a:r>
            <a:r>
              <a:rPr lang="da-DK" dirty="0"/>
              <a:t> </a:t>
            </a:r>
            <a:r>
              <a:rPr lang="da-DK" dirty="0" err="1"/>
              <a:t>Jarbøll</a:t>
            </a:r>
            <a:r>
              <a:rPr lang="da-DK" dirty="0"/>
              <a:t> og Peter Fentz Haastrup fortæller i videoen brugen af </a:t>
            </a:r>
            <a:r>
              <a:rPr lang="da-DK" dirty="0" err="1"/>
              <a:t>helicobater</a:t>
            </a:r>
            <a:r>
              <a:rPr lang="da-DK" dirty="0"/>
              <a:t> test og </a:t>
            </a:r>
            <a:r>
              <a:rPr lang="da-DK" dirty="0" err="1"/>
              <a:t>gastroskopier</a:t>
            </a:r>
            <a:r>
              <a:rPr lang="da-DK" dirty="0"/>
              <a:t>. </a:t>
            </a:r>
            <a:endParaRPr lang="en-US" dirty="0"/>
          </a:p>
          <a:p>
            <a:endParaRPr lang="da-DK" dirty="0"/>
          </a:p>
        </p:txBody>
      </p:sp>
    </p:spTree>
    <p:extLst>
      <p:ext uri="{BB962C8B-B14F-4D97-AF65-F5344CB8AC3E}">
        <p14:creationId xmlns:p14="http://schemas.microsoft.com/office/powerpoint/2010/main" val="1878952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 – og vigtige afklarende spørgsmål om gastroskopi og </a:t>
            </a:r>
            <a:r>
              <a:rPr lang="da-DK" b="1" dirty="0" err="1"/>
              <a:t>helicobater</a:t>
            </a:r>
            <a:r>
              <a:rPr lang="da-DK" b="1" dirty="0"/>
              <a:t> </a:t>
            </a:r>
            <a:r>
              <a:rPr lang="da-DK" b="1" dirty="0" err="1"/>
              <a:t>pylori</a:t>
            </a:r>
            <a:r>
              <a:rPr lang="da-DK" b="1" dirty="0"/>
              <a:t>-test:</a:t>
            </a:r>
            <a:endParaRPr lang="en-US" dirty="0">
              <a:solidFill>
                <a:srgbClr val="444444"/>
              </a:solidFill>
            </a:endParaRPr>
          </a:p>
          <a:p>
            <a:pPr algn="l">
              <a:lnSpc>
                <a:spcPct val="100000"/>
              </a:lnSpc>
            </a:pPr>
            <a:r>
              <a:rPr lang="da-DK" dirty="0"/>
              <a:t>På denne slide opsummeres de pointer, som Dorte </a:t>
            </a:r>
            <a:r>
              <a:rPr lang="da-DK" dirty="0" err="1"/>
              <a:t>Ejg</a:t>
            </a:r>
            <a:r>
              <a:rPr lang="da-DK" dirty="0"/>
              <a:t> </a:t>
            </a:r>
            <a:r>
              <a:rPr lang="da-DK" dirty="0" err="1"/>
              <a:t>Jarbøl</a:t>
            </a:r>
            <a:r>
              <a:rPr lang="da-DK" dirty="0"/>
              <a:t> og Peter Fentz Haastrup fremlagde i videoen. Du kan eventuelt gennemgå dem igen, inden du viser datatrækkene for klyngen. Ellers kan du springe dem over.</a:t>
            </a:r>
            <a:endParaRPr lang="da-DK" dirty="0">
              <a:solidFill>
                <a:srgbClr val="444444"/>
              </a:solidFill>
            </a:endParaRPr>
          </a:p>
          <a:p>
            <a:pPr algn="l">
              <a:lnSpc>
                <a:spcPct val="100000"/>
              </a:lnSpc>
            </a:pPr>
            <a:endParaRPr lang="da-DK" dirty="0">
              <a:solidFill>
                <a:srgbClr val="444444"/>
              </a:solidFill>
            </a:endParaRPr>
          </a:p>
          <a:p>
            <a:pPr algn="l">
              <a:lnSpc>
                <a:spcPct val="100000"/>
              </a:lnSpc>
            </a:pPr>
            <a:r>
              <a:rPr lang="da-DK" b="1" u="sng" dirty="0"/>
              <a:t>Det er vigtigt at pointere at ikke alle over 45 år skal henvises til gastroskopi</a:t>
            </a:r>
            <a:endParaRPr lang="en-US" dirty="0">
              <a:solidFill>
                <a:srgbClr val="444444"/>
              </a:solidFill>
            </a:endParaRPr>
          </a:p>
          <a:p>
            <a:pPr algn="l">
              <a:lnSpc>
                <a:spcPct val="100000"/>
              </a:lnSpc>
            </a:pPr>
            <a:r>
              <a:rPr lang="da-DK" dirty="0"/>
              <a:t>Dem, hvor der i retningslinjerne anbefales gastroskopi, er patienter over 45 år med nyopståede eller væsentlig ændrede symptomer – herunder også dem, hvor hidtil effektiv behandling ikke længere er tilstrækkelig (f.eks. ældre med stigende behov for PPI).</a:t>
            </a:r>
            <a:endParaRPr lang="en-US" dirty="0">
              <a:solidFill>
                <a:srgbClr val="444444"/>
              </a:solidFill>
            </a:endParaRPr>
          </a:p>
          <a:p>
            <a:pPr algn="l">
              <a:lnSpc>
                <a:spcPct val="100000"/>
              </a:lnSpc>
            </a:pPr>
            <a:endParaRPr lang="da-DK" dirty="0">
              <a:solidFill>
                <a:srgbClr val="444444"/>
              </a:solidFill>
            </a:endParaRPr>
          </a:p>
          <a:p>
            <a:pPr algn="l">
              <a:lnSpc>
                <a:spcPct val="100000"/>
              </a:lnSpc>
            </a:pPr>
            <a:r>
              <a:rPr lang="da-DK" dirty="0"/>
              <a:t>Aldersgrænsen på 45 år er arbitrær; i andre lande er den f.eks. 50 eller 55 år, men den hedder nu engang 45 år i </a:t>
            </a:r>
            <a:r>
              <a:rPr lang="da-DK" dirty="0" err="1"/>
              <a:t>SST’s</a:t>
            </a:r>
            <a:r>
              <a:rPr lang="da-DK" dirty="0"/>
              <a:t> kræftpakkebeskrivelse, og derfor er den fastholdt i DSAM, selvom risikoen for cancer blandt de yngste &gt;45 år er meget lav.</a:t>
            </a:r>
            <a:endParaRPr lang="en-US" dirty="0">
              <a:solidFill>
                <a:srgbClr val="444444"/>
              </a:solidFill>
            </a:endParaRPr>
          </a:p>
          <a:p>
            <a:pPr algn="l">
              <a:lnSpc>
                <a:spcPct val="100000"/>
              </a:lnSpc>
            </a:pPr>
            <a:endParaRPr lang="da-DK" dirty="0">
              <a:solidFill>
                <a:srgbClr val="444444"/>
              </a:solidFill>
            </a:endParaRPr>
          </a:p>
          <a:p>
            <a:pPr algn="l">
              <a:lnSpc>
                <a:spcPct val="100000"/>
              </a:lnSpc>
            </a:pPr>
            <a:r>
              <a:rPr lang="da-DK" dirty="0"/>
              <a:t>Årsagen til anbefalingen er, at øvre GI-cancer giver meget vage symptomer i begyndelsen, og funktionel dyspepsi debuterer oftest i yngre alder. Endvidere stiger risikoen for organisk årsag til symptomerne (ikke kun cancer) med alderen. Risikoen for organisk sygdom er større hos personer med symptomer end i en asymptomatisk baggrundspopulation. Mange vil selvfølgelig vise sig at have en normal gastroskopi. Her gælder det, ligesom for så mange af de andre kræftpakker, at mange skal undersøges for at finde de få syge, når canceren i de tidlige stadier ikke giver mere udtalte eller specifikke symptomer.</a:t>
            </a:r>
            <a:endParaRPr lang="da-DK" dirty="0">
              <a:solidFill>
                <a:srgbClr val="444444"/>
              </a:solidFill>
            </a:endParaRPr>
          </a:p>
          <a:p>
            <a:pPr algn="l">
              <a:lnSpc>
                <a:spcPct val="100000"/>
              </a:lnSpc>
            </a:pPr>
            <a:endParaRPr lang="da-DK" dirty="0">
              <a:solidFill>
                <a:srgbClr val="444444"/>
              </a:solidFill>
            </a:endParaRPr>
          </a:p>
          <a:p>
            <a:pPr algn="l">
              <a:lnSpc>
                <a:spcPct val="100000"/>
              </a:lnSpc>
            </a:pPr>
            <a:r>
              <a:rPr lang="da-DK" dirty="0"/>
              <a:t>Patienter, der i flere år har haft intermitterende eller vedvarende dyspepsisymptomer, skal altså ikke </a:t>
            </a:r>
            <a:r>
              <a:rPr lang="da-DK" dirty="0" err="1"/>
              <a:t>gastroskoperes</a:t>
            </a:r>
            <a:r>
              <a:rPr lang="da-DK" dirty="0"/>
              <a:t> efter 45-års alderen, medmindre symptomerne ændrer sig væsentligt.</a:t>
            </a:r>
            <a:endParaRPr lang="en-US" dirty="0">
              <a:solidFill>
                <a:srgbClr val="444444"/>
              </a:solidFill>
            </a:endParaRPr>
          </a:p>
          <a:p>
            <a:pPr algn="l">
              <a:lnSpc>
                <a:spcPct val="100000"/>
              </a:lnSpc>
            </a:pPr>
            <a:r>
              <a:rPr lang="da-DK" dirty="0"/>
              <a:t> </a:t>
            </a:r>
            <a:endParaRPr lang="en-US" dirty="0">
              <a:solidFill>
                <a:srgbClr val="444444"/>
              </a:solidFill>
            </a:endParaRPr>
          </a:p>
          <a:p>
            <a:pPr algn="l">
              <a:lnSpc>
                <a:spcPct val="100000"/>
              </a:lnSpc>
            </a:pPr>
            <a:r>
              <a:rPr lang="da-DK" b="1" u="sng" dirty="0"/>
              <a:t>Hvorfor indgår H. </a:t>
            </a:r>
            <a:r>
              <a:rPr lang="da-DK" b="1" u="sng" dirty="0" err="1"/>
              <a:t>pylori</a:t>
            </a:r>
            <a:r>
              <a:rPr lang="da-DK" b="1" u="sng" dirty="0"/>
              <a:t> test ikke i </a:t>
            </a:r>
            <a:r>
              <a:rPr lang="da-DK" b="1" u="sng" dirty="0" err="1"/>
              <a:t>Flowchartet</a:t>
            </a:r>
            <a:r>
              <a:rPr lang="da-DK" b="1" u="sng" dirty="0"/>
              <a:t> for dem over 45 der tidligere ”har haft lidt med maven” - hvordan skal de gribes an?</a:t>
            </a:r>
            <a:endParaRPr lang="en-US" dirty="0">
              <a:solidFill>
                <a:srgbClr val="444444"/>
              </a:solidFill>
            </a:endParaRPr>
          </a:p>
          <a:p>
            <a:pPr algn="l">
              <a:lnSpc>
                <a:spcPct val="100000"/>
              </a:lnSpc>
            </a:pPr>
            <a:r>
              <a:rPr lang="da-DK" dirty="0" err="1"/>
              <a:t>Helicobacter</a:t>
            </a:r>
            <a:r>
              <a:rPr lang="da-DK" dirty="0"/>
              <a:t> test-and-</a:t>
            </a:r>
            <a:r>
              <a:rPr lang="da-DK" dirty="0" err="1"/>
              <a:t>treat</a:t>
            </a:r>
            <a:r>
              <a:rPr lang="da-DK" dirty="0"/>
              <a:t>-strategien er primært undersøgt hos patienter under 50 år, så der er ikke evidens for at anbefale den som primær strategi i denne aldersgruppe.</a:t>
            </a:r>
            <a:endParaRPr lang="da-DK" dirty="0">
              <a:solidFill>
                <a:srgbClr val="444444"/>
              </a:solidFill>
            </a:endParaRPr>
          </a:p>
          <a:p>
            <a:pPr algn="l">
              <a:lnSpc>
                <a:spcPct val="100000"/>
              </a:lnSpc>
            </a:pPr>
            <a:r>
              <a:rPr lang="da-DK" dirty="0"/>
              <a:t>Det vil derfor være en pragmatisk vurdering, om man vil kende </a:t>
            </a:r>
            <a:r>
              <a:rPr lang="da-DK" dirty="0" err="1"/>
              <a:t>Hp</a:t>
            </a:r>
            <a:r>
              <a:rPr lang="da-DK" dirty="0"/>
              <a:t>-status og </a:t>
            </a:r>
            <a:r>
              <a:rPr lang="da-DK" dirty="0" err="1"/>
              <a:t>eradikere</a:t>
            </a:r>
            <a:r>
              <a:rPr lang="da-DK" dirty="0"/>
              <a:t> bakterien, hvis den er til stede. Argumentet er, som hos de yngre, at hvis symptomerne skyldes et HP-associeret ulcus, vil man behandle det med tre-stofbehandlingen.</a:t>
            </a:r>
            <a:endParaRPr lang="en-US" dirty="0"/>
          </a:p>
          <a:p>
            <a:endParaRPr lang="da-DK" dirty="0"/>
          </a:p>
        </p:txBody>
      </p:sp>
    </p:spTree>
    <p:extLst>
      <p:ext uri="{BB962C8B-B14F-4D97-AF65-F5344CB8AC3E}">
        <p14:creationId xmlns:p14="http://schemas.microsoft.com/office/powerpoint/2010/main" val="2689585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da-DK" dirty="0">
              <a:solidFill>
                <a:srgbClr val="444444"/>
              </a:solidFill>
            </a:endParaRPr>
          </a:p>
          <a:p>
            <a:pPr algn="l">
              <a:lnSpc>
                <a:spcPct val="100000"/>
              </a:lnSpc>
            </a:pPr>
            <a:r>
              <a:rPr lang="da-DK" dirty="0"/>
              <a:t>Her ses variationen mellem klyngens læger for antallet af udførte </a:t>
            </a:r>
            <a:r>
              <a:rPr lang="da-DK" dirty="0" err="1"/>
              <a:t>helicobacter</a:t>
            </a:r>
            <a:r>
              <a:rPr lang="da-DK" dirty="0"/>
              <a:t> </a:t>
            </a:r>
            <a:r>
              <a:rPr lang="da-DK" dirty="0" err="1"/>
              <a:t>pulori</a:t>
            </a:r>
            <a:r>
              <a:rPr lang="da-DK" dirty="0"/>
              <a:t>-test.</a:t>
            </a:r>
            <a:endParaRPr lang="en-US" dirty="0"/>
          </a:p>
          <a:p>
            <a:endParaRPr lang="da-DK" dirty="0"/>
          </a:p>
        </p:txBody>
      </p:sp>
    </p:spTree>
    <p:extLst>
      <p:ext uri="{BB962C8B-B14F-4D97-AF65-F5344CB8AC3E}">
        <p14:creationId xmlns:p14="http://schemas.microsoft.com/office/powerpoint/2010/main" val="3172718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da-DK" dirty="0">
              <a:solidFill>
                <a:srgbClr val="444444"/>
              </a:solidFill>
            </a:endParaRPr>
          </a:p>
          <a:p>
            <a:pPr algn="l">
              <a:lnSpc>
                <a:spcPct val="100000"/>
              </a:lnSpc>
            </a:pPr>
            <a:r>
              <a:rPr lang="da-DK" dirty="0"/>
              <a:t>Her ses variationen mellem klyngens læger for antallet af udførte </a:t>
            </a:r>
            <a:r>
              <a:rPr lang="da-DK" dirty="0" err="1"/>
              <a:t>gastroskopier</a:t>
            </a:r>
            <a:r>
              <a:rPr lang="da-DK" dirty="0"/>
              <a:t>.</a:t>
            </a:r>
            <a:endParaRPr lang="en-US" dirty="0"/>
          </a:p>
          <a:p>
            <a:endParaRPr lang="da-DK" dirty="0"/>
          </a:p>
        </p:txBody>
      </p:sp>
    </p:spTree>
    <p:extLst>
      <p:ext uri="{BB962C8B-B14F-4D97-AF65-F5344CB8AC3E}">
        <p14:creationId xmlns:p14="http://schemas.microsoft.com/office/powerpoint/2010/main" val="4271247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da-DK" dirty="0">
              <a:solidFill>
                <a:srgbClr val="444444"/>
              </a:solidFill>
            </a:endParaRPr>
          </a:p>
          <a:p>
            <a:pPr algn="l">
              <a:lnSpc>
                <a:spcPct val="100000"/>
              </a:lnSpc>
            </a:pPr>
            <a:r>
              <a:rPr lang="da-DK" dirty="0"/>
              <a:t>Sæt gang i samtalerne, hvor mødedeltagerne besvarer spørgsmålene til målepunkt 5 og 6</a:t>
            </a:r>
            <a:endParaRPr lang="en-US" dirty="0"/>
          </a:p>
          <a:p>
            <a:endParaRPr lang="da-DK" dirty="0"/>
          </a:p>
        </p:txBody>
      </p:sp>
    </p:spTree>
    <p:extLst>
      <p:ext uri="{BB962C8B-B14F-4D97-AF65-F5344CB8AC3E}">
        <p14:creationId xmlns:p14="http://schemas.microsoft.com/office/powerpoint/2010/main" val="2312012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da-DK" dirty="0">
              <a:solidFill>
                <a:srgbClr val="444444"/>
              </a:solidFill>
            </a:endParaRPr>
          </a:p>
          <a:p>
            <a:pPr algn="l">
              <a:lnSpc>
                <a:spcPct val="100000"/>
              </a:lnSpc>
            </a:pPr>
            <a:r>
              <a:rPr lang="da-DK" dirty="0">
                <a:solidFill>
                  <a:srgbClr val="231F20"/>
                </a:solidFill>
              </a:rPr>
              <a:t>Gennemgå i plenum, hvad der er blevet talt om </a:t>
            </a:r>
            <a:endParaRPr lang="en-US" dirty="0"/>
          </a:p>
          <a:p>
            <a:endParaRPr lang="da-DK" dirty="0"/>
          </a:p>
        </p:txBody>
      </p:sp>
    </p:spTree>
    <p:extLst>
      <p:ext uri="{BB962C8B-B14F-4D97-AF65-F5344CB8AC3E}">
        <p14:creationId xmlns:p14="http://schemas.microsoft.com/office/powerpoint/2010/main" val="486066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063852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solidFill>
                  <a:srgbClr val="231F20"/>
                </a:solidFill>
              </a:rPr>
              <a:t>Forklaring til slide:</a:t>
            </a:r>
            <a:endParaRPr lang="en-US" dirty="0">
              <a:solidFill>
                <a:srgbClr val="444444"/>
              </a:solidFill>
            </a:endParaRPr>
          </a:p>
          <a:p>
            <a:pPr algn="l">
              <a:lnSpc>
                <a:spcPct val="100000"/>
              </a:lnSpc>
            </a:pPr>
            <a:r>
              <a:rPr lang="da-DK" dirty="0">
                <a:solidFill>
                  <a:srgbClr val="231F20"/>
                </a:solidFill>
              </a:rPr>
              <a:t>Mødelederen introducerer formålet med blok 3: Deltagerne skal nu, med udgangspunkt i blok 1 og 2, det gennemgåede data og de diskussioner, der har været på mødet, drøfte, om der er behov for ændringer i egen praksis.</a:t>
            </a:r>
            <a:endParaRPr lang="da-DK" dirty="0">
              <a:solidFill>
                <a:srgbClr val="444444"/>
              </a:solidFill>
            </a:endParaRPr>
          </a:p>
          <a:p>
            <a:pPr algn="l">
              <a:lnSpc>
                <a:spcPct val="100000"/>
              </a:lnSpc>
            </a:pPr>
            <a:endParaRPr lang="da-DK" dirty="0">
              <a:solidFill>
                <a:srgbClr val="444444"/>
              </a:solidFill>
            </a:endParaRPr>
          </a:p>
          <a:p>
            <a:pPr algn="l">
              <a:lnSpc>
                <a:spcPct val="100000"/>
              </a:lnSpc>
            </a:pPr>
            <a:r>
              <a:rPr lang="da-DK" b="1" dirty="0">
                <a:solidFill>
                  <a:srgbClr val="231F20"/>
                </a:solidFill>
              </a:rPr>
              <a:t>Kolleger fra samme praksis sidder sammen, og sololæger sidder sammen.</a:t>
            </a:r>
            <a:endParaRPr lang="da-DK" dirty="0">
              <a:solidFill>
                <a:srgbClr val="444444"/>
              </a:solidFill>
            </a:endParaRPr>
          </a:p>
          <a:p>
            <a:pPr algn="l">
              <a:lnSpc>
                <a:spcPct val="100000"/>
              </a:lnSpc>
            </a:pPr>
            <a:endParaRPr lang="da-DK" dirty="0">
              <a:solidFill>
                <a:srgbClr val="444444"/>
              </a:solidFill>
            </a:endParaRPr>
          </a:p>
          <a:p>
            <a:pPr algn="l">
              <a:lnSpc>
                <a:spcPct val="100000"/>
              </a:lnSpc>
            </a:pPr>
            <a:r>
              <a:rPr lang="da-DK" dirty="0">
                <a:solidFill>
                  <a:srgbClr val="231F20"/>
                </a:solidFill>
              </a:rPr>
              <a:t>Uddel de ark, der er påtrykt ydernummer og kliniknavn på forsiden. På bagsiden kan mødedeltagerne se, hvilket nummer deres klinik har i søjlediagrammerne. Det giver mulighed for at vurdere, om der er noget, de vil ændre på efter klyngemødet.</a:t>
            </a:r>
            <a:endParaRPr lang="da-DK" dirty="0">
              <a:solidFill>
                <a:srgbClr val="444444"/>
              </a:solidFill>
            </a:endParaRPr>
          </a:p>
          <a:p>
            <a:pPr marL="285750" indent="-285750" algn="l">
              <a:lnSpc>
                <a:spcPct val="100000"/>
              </a:lnSpc>
              <a:buFont typeface="Arial,Sans-Serif"/>
              <a:buChar char="•"/>
            </a:pPr>
            <a:r>
              <a:rPr lang="da-DK" dirty="0">
                <a:solidFill>
                  <a:srgbClr val="231F20"/>
                </a:solidFill>
              </a:rPr>
              <a:t>Deltagerne sætter sig sammen med kolleger og udfylder implementeringsplanen på baggrund af drøftelserne om, hvorvidt der er noget, de vil ændre efter klyngemødet.</a:t>
            </a:r>
            <a:endParaRPr lang="da-DK" dirty="0">
              <a:solidFill>
                <a:srgbClr val="444444"/>
              </a:solidFill>
            </a:endParaRPr>
          </a:p>
          <a:p>
            <a:pPr marL="285750" indent="-285750" algn="l">
              <a:lnSpc>
                <a:spcPct val="100000"/>
              </a:lnSpc>
              <a:buFont typeface="Arial,Sans-Serif"/>
              <a:buChar char="•"/>
            </a:pPr>
            <a:r>
              <a:rPr lang="da-DK" dirty="0">
                <a:solidFill>
                  <a:srgbClr val="231F20"/>
                </a:solidFill>
              </a:rPr>
              <a:t>Herefter bruges 10 minutter i plenum (slide 36).</a:t>
            </a:r>
            <a:endParaRPr lang="da-DK" dirty="0">
              <a:solidFill>
                <a:srgbClr val="444444"/>
              </a:solidFill>
            </a:endParaRPr>
          </a:p>
          <a:p>
            <a:pPr marL="285750" indent="-285750" algn="l">
              <a:lnSpc>
                <a:spcPct val="100000"/>
              </a:lnSpc>
              <a:buFont typeface="Arial,Sans-Serif"/>
              <a:buChar char="•"/>
            </a:pPr>
            <a:r>
              <a:rPr lang="da-DK" dirty="0">
                <a:solidFill>
                  <a:srgbClr val="231F20"/>
                </a:solidFill>
              </a:rPr>
              <a:t>Til slut aftaler klyngen, hvornår der skal følges op på data (slide 37).</a:t>
            </a:r>
            <a:endParaRPr lang="da-DK" dirty="0">
              <a:solidFill>
                <a:srgbClr val="444444"/>
              </a:solidFill>
            </a:endParaRPr>
          </a:p>
          <a:p>
            <a:pPr marL="285750" indent="-285750" algn="l">
              <a:lnSpc>
                <a:spcPct val="100000"/>
              </a:lnSpc>
              <a:buFont typeface="Arial,Sans-Serif"/>
              <a:buChar char="•"/>
            </a:pPr>
            <a:r>
              <a:rPr lang="da-DK" dirty="0">
                <a:solidFill>
                  <a:srgbClr val="231F20"/>
                </a:solidFill>
              </a:rPr>
              <a:t>Fortæl kort om mulighederne for at arbejde videre med området ved at bruge PLO-E’s KGE-modul om dyspepsi (slide 38).</a:t>
            </a:r>
            <a:endParaRPr lang="da-DK" dirty="0">
              <a:solidFill>
                <a:srgbClr val="444444"/>
              </a:solidFill>
            </a:endParaRPr>
          </a:p>
          <a:p>
            <a:pPr algn="l">
              <a:lnSpc>
                <a:spcPct val="100000"/>
              </a:lnSpc>
            </a:pPr>
            <a:endParaRPr lang="da-DK" dirty="0">
              <a:solidFill>
                <a:srgbClr val="444444"/>
              </a:solidFill>
            </a:endParaRPr>
          </a:p>
          <a:p>
            <a:pPr algn="l">
              <a:lnSpc>
                <a:spcPct val="100000"/>
              </a:lnSpc>
            </a:pPr>
            <a:r>
              <a:rPr lang="da-DK" dirty="0">
                <a:solidFill>
                  <a:srgbClr val="231F20"/>
                </a:solidFill>
              </a:rPr>
              <a:t>I alt er der afsat 25 minutter til blok 3</a:t>
            </a:r>
            <a:endParaRPr lang="en-US" dirty="0"/>
          </a:p>
          <a:p>
            <a:endParaRPr lang="da-DK" dirty="0"/>
          </a:p>
        </p:txBody>
      </p:sp>
    </p:spTree>
    <p:extLst>
      <p:ext uri="{BB962C8B-B14F-4D97-AF65-F5344CB8AC3E}">
        <p14:creationId xmlns:p14="http://schemas.microsoft.com/office/powerpoint/2010/main" val="2453647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593">
              <a:defRPr/>
            </a:pPr>
            <a:r>
              <a:rPr lang="da-DK" b="1" dirty="0">
                <a:latin typeface="Calibri" panose="020F0502020204030204" pitchFamily="34" charset="0"/>
                <a:ea typeface="Calibri" panose="020F0502020204030204" pitchFamily="34" charset="0"/>
                <a:cs typeface="Times New Roman" panose="02020603050405020304" pitchFamily="18" charset="0"/>
              </a:rPr>
              <a:t>Forklaring til slide:</a:t>
            </a:r>
          </a:p>
          <a:p>
            <a:pPr defTabSz="947593">
              <a:defRPr/>
            </a:pPr>
            <a:endParaRPr lang="da-DK" b="1" dirty="0">
              <a:latin typeface="Calibri" panose="020F0502020204030204" pitchFamily="34" charset="0"/>
              <a:ea typeface="Calibri" panose="020F0502020204030204" pitchFamily="34" charset="0"/>
              <a:cs typeface="Times New Roman" panose="02020603050405020304" pitchFamily="18" charset="0"/>
            </a:endParaRPr>
          </a:p>
          <a:p>
            <a:pPr algn="l" rtl="0" fontAlgn="base">
              <a:lnSpc>
                <a:spcPts val="1619"/>
              </a:lnSpc>
              <a:spcAft>
                <a:spcPts val="800"/>
              </a:spcAft>
              <a:buNone/>
            </a:pPr>
            <a:r>
              <a:rPr lang="da-DK" sz="1100" i="0" dirty="0">
                <a:solidFill>
                  <a:schemeClr val="bg1"/>
                </a:solidFill>
                <a:effectLst/>
                <a:latin typeface="Inter"/>
              </a:rPr>
              <a:t>På den sidste del af klyngemødet kan I afgøre om og hvordan, hovedpointerne fra mødet skal deles med personalet i klinikken, og om der skal ske ændringer med i praksis på baggrund af klyngemødet. Umiddelbart efter klyngemødet modtager i en mail med…:  </a:t>
            </a:r>
            <a:br>
              <a:rPr lang="da-DK" sz="1100" b="0" i="0" dirty="0">
                <a:solidFill>
                  <a:schemeClr val="bg1"/>
                </a:solidFill>
                <a:effectLst/>
                <a:latin typeface="Inter"/>
              </a:rPr>
            </a:br>
            <a:endParaRPr lang="da-DK" b="0" i="0" dirty="0">
              <a:solidFill>
                <a:schemeClr val="bg1"/>
              </a:solidFill>
              <a:effectLst/>
              <a:latin typeface="Inter"/>
            </a:endParaRPr>
          </a:p>
          <a:p>
            <a:pPr marL="285750" indent="-285750" algn="l" rtl="0" fontAlgn="base">
              <a:lnSpc>
                <a:spcPts val="1619"/>
              </a:lnSpc>
              <a:buFont typeface="Arial" panose="020B0604020202020204" pitchFamily="34" charset="0"/>
              <a:buChar char="•"/>
            </a:pPr>
            <a:r>
              <a:rPr lang="da-DK" sz="1100" b="0" i="0" dirty="0" err="1">
                <a:solidFill>
                  <a:schemeClr val="bg1"/>
                </a:solidFill>
                <a:effectLst/>
                <a:latin typeface="Inter"/>
              </a:rPr>
              <a:t>Powerpoint</a:t>
            </a:r>
            <a:r>
              <a:rPr lang="da-DK" sz="1100" b="0" i="0" dirty="0">
                <a:solidFill>
                  <a:schemeClr val="bg1"/>
                </a:solidFill>
                <a:effectLst/>
                <a:latin typeface="Inter"/>
              </a:rPr>
              <a:t> der kan anvendes på et personalemøde, hvor hovedpointer og data fra dagens møde er samlet og let kan videregives til personalet.  </a:t>
            </a:r>
            <a:br>
              <a:rPr lang="da-DK" sz="1100" b="0" i="0" dirty="0">
                <a:solidFill>
                  <a:schemeClr val="bg1"/>
                </a:solidFill>
                <a:effectLst/>
                <a:latin typeface="Inter"/>
              </a:rPr>
            </a:br>
            <a:endParaRPr lang="da-DK" sz="1100" b="0" i="0" dirty="0">
              <a:solidFill>
                <a:schemeClr val="bg1"/>
              </a:solidFill>
              <a:effectLst/>
              <a:latin typeface="Inter"/>
            </a:endParaRPr>
          </a:p>
          <a:p>
            <a:pPr marL="285750" indent="-285750" algn="l" rtl="0" fontAlgn="base">
              <a:lnSpc>
                <a:spcPts val="1619"/>
              </a:lnSpc>
              <a:buFont typeface="Arial" panose="020B0604020202020204" pitchFamily="34" charset="0"/>
              <a:buChar char="•"/>
            </a:pPr>
            <a:r>
              <a:rPr lang="da-DK" sz="1100" b="0" i="0" dirty="0">
                <a:solidFill>
                  <a:schemeClr val="bg1"/>
                </a:solidFill>
                <a:effectLst/>
                <a:latin typeface="Inter"/>
              </a:rPr>
              <a:t>Uddelingskopierne med data fra klyngemødet, spørgsmål til gruppearbejde. </a:t>
            </a:r>
            <a:br>
              <a:rPr lang="da-DK" sz="1100" b="0" i="0" dirty="0">
                <a:solidFill>
                  <a:schemeClr val="bg1"/>
                </a:solidFill>
                <a:effectLst/>
                <a:latin typeface="Inter"/>
              </a:rPr>
            </a:br>
            <a:endParaRPr lang="da-DK" sz="1100" b="0" i="0" dirty="0">
              <a:solidFill>
                <a:schemeClr val="bg1"/>
              </a:solidFill>
              <a:effectLst/>
              <a:latin typeface="Inter"/>
            </a:endParaRPr>
          </a:p>
          <a:p>
            <a:pPr marL="285750" indent="-285750" algn="l" rtl="0" fontAlgn="base">
              <a:lnSpc>
                <a:spcPts val="1619"/>
              </a:lnSpc>
              <a:buFont typeface="Arial" panose="020B0604020202020204" pitchFamily="34" charset="0"/>
              <a:buChar char="•"/>
            </a:pPr>
            <a:r>
              <a:rPr lang="da-DK" sz="1100" b="0" i="0" dirty="0">
                <a:solidFill>
                  <a:schemeClr val="bg1"/>
                </a:solidFill>
                <a:effectLst/>
                <a:latin typeface="Inter"/>
              </a:rPr>
              <a:t>Forslag til indsatser / ændringer  </a:t>
            </a:r>
            <a:endParaRPr lang="da-DK" b="0" i="0" dirty="0">
              <a:solidFill>
                <a:schemeClr val="bg1"/>
              </a:solidFill>
              <a:effectLst/>
              <a:latin typeface="Inter"/>
            </a:endParaRPr>
          </a:p>
          <a:p>
            <a:endParaRPr lang="da-DK" dirty="0"/>
          </a:p>
        </p:txBody>
      </p:sp>
    </p:spTree>
    <p:extLst>
      <p:ext uri="{BB962C8B-B14F-4D97-AF65-F5344CB8AC3E}">
        <p14:creationId xmlns:p14="http://schemas.microsoft.com/office/powerpoint/2010/main" val="235664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593">
              <a:defRPr/>
            </a:pPr>
            <a:r>
              <a:rPr lang="da-DK" b="1" dirty="0">
                <a:solidFill>
                  <a:srgbClr val="231F20"/>
                </a:solidFill>
                <a:latin typeface="Calibri" panose="020F0502020204030204" pitchFamily="34" charset="0"/>
                <a:ea typeface="Calibri" panose="020F0502020204030204" pitchFamily="34" charset="0"/>
              </a:rPr>
              <a:t>Forklaring til slide: </a:t>
            </a:r>
          </a:p>
          <a:p>
            <a:pPr defTabSz="947593">
              <a:defRPr/>
            </a:pPr>
            <a:endParaRPr lang="da-DK" dirty="0">
              <a:solidFill>
                <a:srgbClr val="231F20"/>
              </a:solidFill>
            </a:endParaRPr>
          </a:p>
          <a:p>
            <a:pPr defTabSz="947593">
              <a:defRPr/>
            </a:pPr>
            <a:r>
              <a:rPr lang="da-DK" dirty="0">
                <a:solidFill>
                  <a:srgbClr val="231F20"/>
                </a:solidFill>
              </a:rPr>
              <a:t>Brug de sidste 5 minutter af klyngemødet til at høre nogle enkelte, hvad de vil arbejde videre med i klinikken efter mødet. </a:t>
            </a:r>
          </a:p>
          <a:p>
            <a:endParaRPr lang="da-DK" dirty="0"/>
          </a:p>
        </p:txBody>
      </p:sp>
    </p:spTree>
    <p:extLst>
      <p:ext uri="{BB962C8B-B14F-4D97-AF65-F5344CB8AC3E}">
        <p14:creationId xmlns:p14="http://schemas.microsoft.com/office/powerpoint/2010/main" val="146812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Forslag til, hvad du kan sige:</a:t>
            </a:r>
            <a:endParaRPr lang="en-US" dirty="0">
              <a:solidFill>
                <a:srgbClr val="444444"/>
              </a:solidFill>
            </a:endParaRPr>
          </a:p>
          <a:p>
            <a:pPr algn="l">
              <a:lnSpc>
                <a:spcPct val="100000"/>
              </a:lnSpc>
            </a:pPr>
            <a:r>
              <a:rPr lang="da-DK" dirty="0"/>
              <a:t>Udover Quickguide og </a:t>
            </a:r>
            <a:r>
              <a:rPr lang="da-DK" dirty="0" err="1"/>
              <a:t>Flowchart</a:t>
            </a:r>
            <a:r>
              <a:rPr lang="da-DK" dirty="0"/>
              <a:t> fra DSAM udleveres ark til mødenoter og uddelingskopier med det data, vi skal se på i dag. Ark til mødenoter bruges til at notere hovedpointer fra mødet. Da vi skal gennemgå forskellige datatræk og spørgsmål, er det vigtigt at få noteret hovedpointer løbende. </a:t>
            </a:r>
            <a:endParaRPr lang="en-US" dirty="0">
              <a:solidFill>
                <a:srgbClr val="444444"/>
              </a:solidFill>
            </a:endParaRPr>
          </a:p>
          <a:p>
            <a:pPr algn="l">
              <a:lnSpc>
                <a:spcPct val="100000"/>
              </a:lnSpc>
            </a:pPr>
            <a:endParaRPr lang="da-DK" dirty="0">
              <a:solidFill>
                <a:srgbClr val="444444"/>
              </a:solidFill>
            </a:endParaRPr>
          </a:p>
          <a:p>
            <a:pPr algn="l">
              <a:lnSpc>
                <a:spcPct val="100000"/>
              </a:lnSpc>
            </a:pPr>
            <a:r>
              <a:rPr lang="da-DK" dirty="0"/>
              <a:t>Mødenoterne skal I bruge efter pausen, hvor I skal udfylde en implementeringsplan. Den udfyldte plan tages med hjem i praksis, kan hænges op og introduceres til personalet fx på et personalemøde. </a:t>
            </a:r>
            <a:endParaRPr lang="en-US" dirty="0">
              <a:solidFill>
                <a:srgbClr val="444444"/>
              </a:solidFill>
            </a:endParaRPr>
          </a:p>
          <a:p>
            <a:pPr algn="l">
              <a:lnSpc>
                <a:spcPct val="100000"/>
              </a:lnSpc>
            </a:pPr>
            <a:endParaRPr lang="da-DK" dirty="0">
              <a:solidFill>
                <a:srgbClr val="444444"/>
              </a:solidFill>
            </a:endParaRPr>
          </a:p>
          <a:p>
            <a:pPr algn="l">
              <a:lnSpc>
                <a:spcPct val="100000"/>
              </a:lnSpc>
            </a:pPr>
            <a:r>
              <a:rPr lang="da-DK" dirty="0"/>
              <a:t>Efter pausen får I et ark med oplysninger om hvem I er i de søjlediagrammer der er blevet vist på mødet. I kan udelukkende se hvem I selv er – og ikke se hvem de øvrige er. </a:t>
            </a:r>
            <a:endParaRPr lang="da-DK" dirty="0">
              <a:solidFill>
                <a:srgbClr val="444444"/>
              </a:solidFill>
            </a:endParaRPr>
          </a:p>
          <a:p>
            <a:endParaRPr lang="da-DK" dirty="0"/>
          </a:p>
        </p:txBody>
      </p:sp>
    </p:spTree>
    <p:extLst>
      <p:ext uri="{BB962C8B-B14F-4D97-AF65-F5344CB8AC3E}">
        <p14:creationId xmlns:p14="http://schemas.microsoft.com/office/powerpoint/2010/main" val="3607209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En vigtig del af klyngearbejdet er, at der følges op på de emner, I har gennemgået i klyngen. Derfor er det oplagt at have et fast punkt på mødet, hvor der følges op på, om der er sket en ændring, siden I sidst havde emnet på dagsordenen.</a:t>
            </a:r>
            <a:r>
              <a:rPr lang="da-DK"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At skabe forandringer vil tage tid, og det varierer fra emne til emne, hvornår opfølgningen er relevant. </a:t>
            </a:r>
            <a:r>
              <a:rPr lang="da-DK" sz="1100" b="0" i="0" u="none" strike="noStrike" dirty="0" err="1">
                <a:effectLst/>
                <a:latin typeface="+mn-lt"/>
                <a:ea typeface="+mn-ea"/>
                <a:cs typeface="+mn-cs"/>
                <a:sym typeface="Helvetica Neue"/>
              </a:rPr>
              <a:t>KiAP</a:t>
            </a:r>
            <a:r>
              <a:rPr lang="da-DK" sz="1100" b="0" i="0" u="none" strike="noStrike" dirty="0">
                <a:effectLst/>
                <a:latin typeface="+mn-lt"/>
                <a:ea typeface="+mn-ea"/>
                <a:cs typeface="+mn-cs"/>
                <a:sym typeface="Helvetica Neue"/>
              </a:rPr>
              <a:t> anbefaler for denne pakke, at der følges op efter 6 til 12 måneder.</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Afslutningsvist på mødet kan I </a:t>
            </a:r>
            <a:r>
              <a:rPr lang="da-DK" sz="1100" b="0" i="0" u="none" strike="noStrike" dirty="0" err="1">
                <a:effectLst/>
                <a:latin typeface="+mn-lt"/>
                <a:ea typeface="+mn-ea"/>
                <a:cs typeface="+mn-cs"/>
                <a:sym typeface="Helvetica Neue"/>
              </a:rPr>
              <a:t>i</a:t>
            </a:r>
            <a:r>
              <a:rPr lang="da-DK" sz="1100" b="0" i="0" u="none" strike="noStrike" dirty="0">
                <a:effectLst/>
                <a:latin typeface="+mn-lt"/>
                <a:ea typeface="+mn-ea"/>
                <a:cs typeface="+mn-cs"/>
                <a:sym typeface="Helvetica Neue"/>
              </a:rPr>
              <a:t> fællesskab beslutte, hvordan I vil følge op på emnet – fx ved at få foretaget et nyt datatræk, der sammenlignes med det fra mødet i dag. Måske er der bestemte pointer fra dagens emne, som klyngen vurderer, det er vigtigere at arbejde med end andre?</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1632102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FB88F-D24D-7D02-91FB-EE71E3B9712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63B2292-BD96-E56C-75D7-12BA5C135D2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A4D21AA-9646-E26F-8BB8-022A661924DC}"/>
              </a:ext>
            </a:extLst>
          </p:cNvPr>
          <p:cNvSpPr>
            <a:spLocks noGrp="1"/>
          </p:cNvSpPr>
          <p:nvPr>
            <p:ph type="body" idx="1"/>
          </p:nvPr>
        </p:nvSpPr>
        <p:spPr/>
        <p:txBody>
          <a:bodyPr/>
          <a:lstStyle/>
          <a:p>
            <a:pPr defTabSz="947593">
              <a:defRPr/>
            </a:pPr>
            <a:r>
              <a:rPr lang="da-DK" b="1" dirty="0">
                <a:solidFill>
                  <a:srgbClr val="231F20"/>
                </a:solidFill>
                <a:latin typeface="Calibri" panose="020F0502020204030204" pitchFamily="34" charset="0"/>
                <a:ea typeface="Calibri" panose="020F0502020204030204" pitchFamily="34" charset="0"/>
              </a:rPr>
              <a:t>Forklaring til slide: </a:t>
            </a:r>
          </a:p>
          <a:p>
            <a:pPr defTabSz="947593">
              <a:defRPr/>
            </a:pPr>
            <a:endParaRPr lang="da-DK" dirty="0">
              <a:solidFill>
                <a:srgbClr val="231F20"/>
              </a:solidFill>
            </a:endParaRPr>
          </a:p>
          <a:p>
            <a:pPr defTabSz="947593">
              <a:defRPr/>
            </a:pPr>
            <a:r>
              <a:rPr lang="da-DK" dirty="0">
                <a:solidFill>
                  <a:srgbClr val="231F20"/>
                </a:solidFill>
              </a:rPr>
              <a:t>Brug de sidste 5 minutter af klyngemødet til at høre nogle enkelte, hvad de vil arbejde videre med i klinikken efter mødet. </a:t>
            </a:r>
          </a:p>
          <a:p>
            <a:endParaRPr lang="da-DK" dirty="0"/>
          </a:p>
        </p:txBody>
      </p:sp>
    </p:spTree>
    <p:extLst>
      <p:ext uri="{BB962C8B-B14F-4D97-AF65-F5344CB8AC3E}">
        <p14:creationId xmlns:p14="http://schemas.microsoft.com/office/powerpoint/2010/main" val="25773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da-DK" dirty="0">
              <a:solidFill>
                <a:srgbClr val="444444"/>
              </a:solidFill>
            </a:endParaRPr>
          </a:p>
          <a:p>
            <a:pPr algn="l">
              <a:lnSpc>
                <a:spcPct val="100000"/>
              </a:lnSpc>
            </a:pPr>
            <a:r>
              <a:rPr lang="da-DK" dirty="0"/>
              <a:t>Denne klyngepakke fra </a:t>
            </a:r>
            <a:r>
              <a:rPr lang="da-DK" dirty="0" err="1"/>
              <a:t>KiAP</a:t>
            </a:r>
            <a:r>
              <a:rPr lang="da-DK" dirty="0"/>
              <a:t> tager udgangspunkt i en klyngepakke, der er blevet udarbejdet af Region Syddanmark / Syd-KIP. </a:t>
            </a:r>
            <a:endParaRPr lang="en-US" dirty="0">
              <a:solidFill>
                <a:srgbClr val="444444"/>
              </a:solidFill>
            </a:endParaRPr>
          </a:p>
          <a:p>
            <a:pPr algn="l">
              <a:lnSpc>
                <a:spcPct val="100000"/>
              </a:lnSpc>
            </a:pPr>
            <a:endParaRPr lang="da-DK" dirty="0">
              <a:solidFill>
                <a:srgbClr val="444444"/>
              </a:solidFill>
            </a:endParaRPr>
          </a:p>
          <a:p>
            <a:pPr algn="l">
              <a:lnSpc>
                <a:spcPct val="100000"/>
              </a:lnSpc>
            </a:pPr>
            <a:r>
              <a:rPr lang="da-DK" b="1" dirty="0"/>
              <a:t>Forslag til, hvad du kan sige:</a:t>
            </a:r>
            <a:endParaRPr lang="da-DK" dirty="0">
              <a:solidFill>
                <a:srgbClr val="444444"/>
              </a:solidFill>
            </a:endParaRPr>
          </a:p>
          <a:p>
            <a:pPr algn="l">
              <a:lnSpc>
                <a:spcPct val="100000"/>
              </a:lnSpc>
            </a:pPr>
            <a:r>
              <a:rPr lang="da-DK" dirty="0"/>
              <a:t>Klyngepakken har udover materialet fra Region Syddanmark udgangspunkt i </a:t>
            </a:r>
            <a:r>
              <a:rPr lang="da-DK" dirty="0" err="1"/>
              <a:t>DSAM’s</a:t>
            </a:r>
            <a:r>
              <a:rPr lang="da-DK" dirty="0"/>
              <a:t> kliniske vejledning på området (2021). To af forfatterne til </a:t>
            </a:r>
            <a:r>
              <a:rPr lang="da-DK" dirty="0" err="1"/>
              <a:t>DSAM’s</a:t>
            </a:r>
            <a:r>
              <a:rPr lang="da-DK" dirty="0"/>
              <a:t> vejledning - Dorte </a:t>
            </a:r>
            <a:r>
              <a:rPr lang="da-DK" dirty="0" err="1"/>
              <a:t>Ejg</a:t>
            </a:r>
            <a:r>
              <a:rPr lang="da-DK" dirty="0"/>
              <a:t> </a:t>
            </a:r>
            <a:r>
              <a:rPr lang="da-DK" dirty="0" err="1"/>
              <a:t>Jarbøll</a:t>
            </a:r>
            <a:r>
              <a:rPr lang="da-DK" dirty="0"/>
              <a:t> og Peter Fentz Haastrup – vil i se i to videoer på mødet i dag. </a:t>
            </a:r>
            <a:endParaRPr lang="da-DK" dirty="0">
              <a:solidFill>
                <a:srgbClr val="444444"/>
              </a:solidFill>
            </a:endParaRPr>
          </a:p>
          <a:p>
            <a:pPr algn="l">
              <a:lnSpc>
                <a:spcPct val="100000"/>
              </a:lnSpc>
            </a:pPr>
            <a:r>
              <a:rPr lang="da-DK" dirty="0"/>
              <a:t>Hovedpointerne fra </a:t>
            </a:r>
            <a:r>
              <a:rPr lang="da-DK" dirty="0" err="1"/>
              <a:t>DSAM’s</a:t>
            </a:r>
            <a:r>
              <a:rPr lang="da-DK" dirty="0"/>
              <a:t> vejledning er samlet i en Quickguide og et </a:t>
            </a:r>
            <a:r>
              <a:rPr lang="da-DK" dirty="0" err="1"/>
              <a:t>flowchart</a:t>
            </a:r>
            <a:r>
              <a:rPr lang="da-DK" dirty="0"/>
              <a:t>, der udleveres sammen med data på mødet i dag. </a:t>
            </a:r>
            <a:endParaRPr lang="en-US" dirty="0"/>
          </a:p>
          <a:p>
            <a:endParaRPr lang="da-DK" dirty="0"/>
          </a:p>
        </p:txBody>
      </p:sp>
    </p:spTree>
    <p:extLst>
      <p:ext uri="{BB962C8B-B14F-4D97-AF65-F5344CB8AC3E}">
        <p14:creationId xmlns:p14="http://schemas.microsoft.com/office/powerpoint/2010/main" val="67912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Forslag til, hvad du kan sige: </a:t>
            </a:r>
            <a:endParaRPr lang="en-US" dirty="0">
              <a:solidFill>
                <a:srgbClr val="444444"/>
              </a:solidFill>
            </a:endParaRPr>
          </a:p>
          <a:p>
            <a:pPr algn="l">
              <a:lnSpc>
                <a:spcPct val="100000"/>
              </a:lnSpc>
            </a:pPr>
            <a:r>
              <a:rPr lang="da-DK" dirty="0"/>
              <a:t>De data, der indgår i dagens møde, stammer fra </a:t>
            </a:r>
            <a:r>
              <a:rPr lang="da-DK" dirty="0" err="1"/>
              <a:t>Ordiprax</a:t>
            </a:r>
            <a:r>
              <a:rPr lang="da-DK" dirty="0"/>
              <a:t>+ og regionernes ydelsesregister.</a:t>
            </a:r>
            <a:endParaRPr lang="en-US" dirty="0">
              <a:solidFill>
                <a:srgbClr val="444444"/>
              </a:solidFill>
            </a:endParaRPr>
          </a:p>
          <a:p>
            <a:pPr algn="l">
              <a:lnSpc>
                <a:spcPct val="100000"/>
              </a:lnSpc>
            </a:pPr>
            <a:r>
              <a:rPr lang="da-DK" dirty="0"/>
              <a:t>Dataene består af opgørelser over antal udførte </a:t>
            </a:r>
            <a:r>
              <a:rPr lang="da-DK" dirty="0" err="1"/>
              <a:t>Helicobacter</a:t>
            </a:r>
            <a:r>
              <a:rPr lang="da-DK" dirty="0"/>
              <a:t> </a:t>
            </a:r>
            <a:r>
              <a:rPr lang="da-DK" dirty="0" err="1"/>
              <a:t>pylori</a:t>
            </a:r>
            <a:r>
              <a:rPr lang="da-DK" dirty="0"/>
              <a:t>-tests og antal udførte </a:t>
            </a:r>
            <a:r>
              <a:rPr lang="da-DK" dirty="0" err="1"/>
              <a:t>gastroskopier</a:t>
            </a:r>
            <a:r>
              <a:rPr lang="da-DK" dirty="0"/>
              <a:t>.</a:t>
            </a:r>
            <a:endParaRPr lang="da-DK" dirty="0">
              <a:solidFill>
                <a:srgbClr val="444444"/>
              </a:solidFill>
            </a:endParaRPr>
          </a:p>
          <a:p>
            <a:pPr algn="l">
              <a:lnSpc>
                <a:spcPct val="100000"/>
              </a:lnSpc>
            </a:pPr>
            <a:endParaRPr lang="da-DK" dirty="0">
              <a:solidFill>
                <a:srgbClr val="444444"/>
              </a:solidFill>
            </a:endParaRPr>
          </a:p>
          <a:p>
            <a:pPr algn="l">
              <a:lnSpc>
                <a:spcPct val="100000"/>
              </a:lnSpc>
            </a:pPr>
            <a:r>
              <a:rPr lang="da-DK" b="1" dirty="0" err="1"/>
              <a:t>Ordiprax</a:t>
            </a:r>
            <a:r>
              <a:rPr lang="da-DK" b="1" dirty="0"/>
              <a:t>+</a:t>
            </a:r>
            <a:endParaRPr lang="en-US" dirty="0">
              <a:solidFill>
                <a:srgbClr val="444444"/>
              </a:solidFill>
            </a:endParaRPr>
          </a:p>
          <a:p>
            <a:pPr algn="l">
              <a:lnSpc>
                <a:spcPct val="100000"/>
              </a:lnSpc>
            </a:pPr>
            <a:r>
              <a:rPr lang="da-DK" dirty="0"/>
              <a:t>Måske har I allerede besøgt </a:t>
            </a:r>
            <a:r>
              <a:rPr lang="da-DK" dirty="0" err="1"/>
              <a:t>Ordiprax</a:t>
            </a:r>
            <a:r>
              <a:rPr lang="da-DK" dirty="0"/>
              <a:t>+ for at orientere jer – hvis ikke, vil jeg anbefale, at I gør det.</a:t>
            </a:r>
            <a:endParaRPr lang="en-US" dirty="0">
              <a:solidFill>
                <a:srgbClr val="444444"/>
              </a:solidFill>
            </a:endParaRPr>
          </a:p>
          <a:p>
            <a:pPr algn="l">
              <a:lnSpc>
                <a:spcPct val="100000"/>
              </a:lnSpc>
            </a:pPr>
            <a:r>
              <a:rPr lang="da-DK" dirty="0"/>
              <a:t>Her findes mange interessante oplysninger om jeres ordinationer inden for antibiotika, psykofarmaka og smertestillende lægemidler. På kiap.dk kan I finde vejledninger til, hvordan I logger på og anvender </a:t>
            </a:r>
            <a:r>
              <a:rPr lang="da-DK" dirty="0" err="1"/>
              <a:t>Ordiprax</a:t>
            </a:r>
            <a:r>
              <a:rPr lang="da-DK" dirty="0"/>
              <a:t>+.</a:t>
            </a:r>
            <a:endParaRPr lang="en-US" dirty="0">
              <a:solidFill>
                <a:srgbClr val="444444"/>
              </a:solidFill>
            </a:endParaRPr>
          </a:p>
          <a:p>
            <a:pPr algn="l">
              <a:lnSpc>
                <a:spcPct val="100000"/>
              </a:lnSpc>
            </a:pPr>
            <a:r>
              <a:rPr lang="da-DK" dirty="0"/>
              <a:t>Da data for PPI og NSAID endnu ikke er tilgængelige i </a:t>
            </a:r>
            <a:r>
              <a:rPr lang="da-DK" dirty="0" err="1"/>
              <a:t>Ordiprax</a:t>
            </a:r>
            <a:r>
              <a:rPr lang="da-DK" dirty="0"/>
              <a:t>+, er der foretaget et særskilt dataudtræk for alle landets klynger i perioden 1. august 2022 til 31. juli 2023. Derudover indgår data fra de seneste fem år.</a:t>
            </a:r>
            <a:endParaRPr lang="da-DK" dirty="0">
              <a:solidFill>
                <a:srgbClr val="444444"/>
              </a:solidFill>
            </a:endParaRPr>
          </a:p>
          <a:p>
            <a:pPr algn="l">
              <a:lnSpc>
                <a:spcPct val="100000"/>
              </a:lnSpc>
            </a:pPr>
            <a:endParaRPr lang="da-DK" dirty="0">
              <a:solidFill>
                <a:srgbClr val="444444"/>
              </a:solidFill>
            </a:endParaRPr>
          </a:p>
          <a:p>
            <a:pPr algn="l">
              <a:lnSpc>
                <a:spcPct val="100000"/>
              </a:lnSpc>
            </a:pPr>
            <a:r>
              <a:rPr lang="da-DK" b="1" dirty="0"/>
              <a:t>Regionernes opgørelser </a:t>
            </a:r>
            <a:endParaRPr lang="en-US" dirty="0">
              <a:solidFill>
                <a:srgbClr val="444444"/>
              </a:solidFill>
            </a:endParaRPr>
          </a:p>
          <a:p>
            <a:pPr algn="l">
              <a:lnSpc>
                <a:spcPct val="100000"/>
              </a:lnSpc>
            </a:pPr>
            <a:r>
              <a:rPr lang="da-DK" dirty="0"/>
              <a:t>Regionen har til dette møde leveret en opgørelse af antal udførte </a:t>
            </a:r>
            <a:r>
              <a:rPr lang="da-DK" dirty="0" err="1"/>
              <a:t>helicobacter</a:t>
            </a:r>
            <a:r>
              <a:rPr lang="da-DK" dirty="0"/>
              <a:t> </a:t>
            </a:r>
            <a:r>
              <a:rPr lang="da-DK" dirty="0" err="1"/>
              <a:t>pylori</a:t>
            </a:r>
            <a:r>
              <a:rPr lang="da-DK" dirty="0"/>
              <a:t>-test og antal udførte </a:t>
            </a:r>
            <a:r>
              <a:rPr lang="da-DK" dirty="0" err="1"/>
              <a:t>gastroskopier</a:t>
            </a:r>
            <a:r>
              <a:rPr lang="da-DK" dirty="0"/>
              <a:t>. </a:t>
            </a:r>
            <a:endParaRPr lang="en-US" dirty="0">
              <a:solidFill>
                <a:srgbClr val="444444"/>
              </a:solidFill>
            </a:endParaRPr>
          </a:p>
          <a:p>
            <a:pPr algn="l">
              <a:lnSpc>
                <a:spcPct val="100000"/>
              </a:lnSpc>
            </a:pPr>
            <a:endParaRPr lang="da-DK" dirty="0">
              <a:solidFill>
                <a:srgbClr val="444444"/>
              </a:solidFill>
            </a:endParaRPr>
          </a:p>
          <a:p>
            <a:pPr algn="l">
              <a:lnSpc>
                <a:spcPct val="107000"/>
              </a:lnSpc>
              <a:spcAft>
                <a:spcPts val="828"/>
              </a:spcAft>
            </a:pPr>
            <a:r>
              <a:rPr lang="da-DK" b="1" dirty="0"/>
              <a:t>Definitioner af langtidsbrug af NSAID</a:t>
            </a:r>
            <a:endParaRPr lang="en-US" dirty="0">
              <a:solidFill>
                <a:srgbClr val="444444"/>
              </a:solidFill>
            </a:endParaRPr>
          </a:p>
          <a:p>
            <a:pPr algn="l">
              <a:lnSpc>
                <a:spcPct val="107000"/>
              </a:lnSpc>
              <a:spcAft>
                <a:spcPts val="828"/>
              </a:spcAft>
            </a:pPr>
            <a:r>
              <a:rPr lang="da-DK" dirty="0"/>
              <a:t>Langtidsbrug af NSAID er defineret som mere end </a:t>
            </a:r>
            <a:r>
              <a:rPr lang="da-DK" u="sng" dirty="0">
                <a:solidFill>
                  <a:srgbClr val="221F1F"/>
                </a:solidFill>
              </a:rPr>
              <a:t>&gt;</a:t>
            </a:r>
            <a:r>
              <a:rPr lang="da-DK" dirty="0"/>
              <a:t>200 DDD det seneste år.</a:t>
            </a:r>
            <a:endParaRPr lang="en-US" dirty="0"/>
          </a:p>
          <a:p>
            <a:endParaRPr lang="da-DK" dirty="0"/>
          </a:p>
        </p:txBody>
      </p:sp>
    </p:spTree>
    <p:extLst>
      <p:ext uri="{BB962C8B-B14F-4D97-AF65-F5344CB8AC3E}">
        <p14:creationId xmlns:p14="http://schemas.microsoft.com/office/powerpoint/2010/main" val="101102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R="991235" algn="l">
              <a:lnSpc>
                <a:spcPct val="110000"/>
              </a:lnSpc>
            </a:pPr>
            <a:r>
              <a:rPr lang="da-DK" b="1" dirty="0">
                <a:solidFill>
                  <a:srgbClr val="231F20"/>
                </a:solidFill>
              </a:rPr>
              <a:t>Forslag til, hvad du kan sige:</a:t>
            </a:r>
            <a:endParaRPr lang="en-US" dirty="0">
              <a:solidFill>
                <a:srgbClr val="444444"/>
              </a:solidFill>
            </a:endParaRPr>
          </a:p>
          <a:p>
            <a:pPr algn="l">
              <a:lnSpc>
                <a:spcPct val="100000"/>
              </a:lnSpc>
            </a:pPr>
            <a:r>
              <a:rPr lang="da-DK" dirty="0"/>
              <a:t>Vi skal nu se en video (4 min.), hvor praktiserende læge Dorte </a:t>
            </a:r>
            <a:r>
              <a:rPr lang="da-DK" dirty="0" err="1"/>
              <a:t>Ejg</a:t>
            </a:r>
            <a:r>
              <a:rPr lang="da-DK" dirty="0"/>
              <a:t> </a:t>
            </a:r>
            <a:r>
              <a:rPr lang="da-DK" dirty="0" err="1"/>
              <a:t>Jarbøl</a:t>
            </a:r>
            <a:r>
              <a:rPr lang="da-DK" dirty="0"/>
              <a:t>, professor og praktiserende læge, introducerer emnet. Dorte har været formand for arbejdsgruppen, der har udarbejdet vejledningen fra DSAM.</a:t>
            </a:r>
            <a:endParaRPr lang="da-DK" dirty="0">
              <a:solidFill>
                <a:srgbClr val="444444"/>
              </a:solidFill>
            </a:endParaRPr>
          </a:p>
          <a:p>
            <a:pPr algn="l">
              <a:lnSpc>
                <a:spcPct val="100000"/>
              </a:lnSpc>
            </a:pPr>
            <a:endParaRPr lang="da-DK" dirty="0">
              <a:solidFill>
                <a:srgbClr val="444444"/>
              </a:solidFill>
            </a:endParaRPr>
          </a:p>
          <a:p>
            <a:pPr algn="l">
              <a:lnSpc>
                <a:spcPct val="100000"/>
              </a:lnSpc>
            </a:pPr>
            <a:r>
              <a:rPr lang="da-DK" dirty="0"/>
              <a:t>I videoen medvirker også lektor og ph.d. Peter Fentz Haastrup, som ligeledes har bidraget til udarbejdelsen af </a:t>
            </a:r>
            <a:r>
              <a:rPr lang="da-DK" dirty="0" err="1"/>
              <a:t>DSAM’s</a:t>
            </a:r>
            <a:r>
              <a:rPr lang="da-DK" dirty="0"/>
              <a:t> kliniske vejledning om dyspepsi.</a:t>
            </a:r>
            <a:endParaRPr lang="da-DK" dirty="0">
              <a:solidFill>
                <a:srgbClr val="444444"/>
              </a:solidFill>
            </a:endParaRPr>
          </a:p>
          <a:p>
            <a:endParaRPr lang="da-DK" dirty="0"/>
          </a:p>
        </p:txBody>
      </p:sp>
    </p:spTree>
    <p:extLst>
      <p:ext uri="{BB962C8B-B14F-4D97-AF65-F5344CB8AC3E}">
        <p14:creationId xmlns:p14="http://schemas.microsoft.com/office/powerpoint/2010/main" val="152559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t>Forklaring til slide:</a:t>
            </a:r>
            <a:endParaRPr lang="en-US" dirty="0">
              <a:solidFill>
                <a:srgbClr val="444444"/>
              </a:solidFill>
            </a:endParaRPr>
          </a:p>
          <a:p>
            <a:pPr algn="l">
              <a:lnSpc>
                <a:spcPct val="100000"/>
              </a:lnSpc>
            </a:pPr>
            <a:r>
              <a:rPr lang="da-DK" dirty="0"/>
              <a:t>På denne slide opsummeres de pointer, som blev fremlagt i videoen. Du kan evt. gennemgå dem, inden du viser de første datatræk. Ellers springer du denne slide over. </a:t>
            </a:r>
            <a:endParaRPr lang="en-US" dirty="0"/>
          </a:p>
          <a:p>
            <a:endParaRPr lang="da-DK" dirty="0"/>
          </a:p>
        </p:txBody>
      </p:sp>
    </p:spTree>
    <p:extLst>
      <p:ext uri="{BB962C8B-B14F-4D97-AF65-F5344CB8AC3E}">
        <p14:creationId xmlns:p14="http://schemas.microsoft.com/office/powerpoint/2010/main" val="2349371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0000"/>
              </a:lnSpc>
            </a:pPr>
            <a:r>
              <a:rPr lang="da-DK" b="1" dirty="0">
                <a:solidFill>
                  <a:srgbClr val="231F20"/>
                </a:solidFill>
              </a:rPr>
              <a:t>Forklaring til slide</a:t>
            </a:r>
            <a:r>
              <a:rPr lang="da-DK" dirty="0">
                <a:solidFill>
                  <a:srgbClr val="231F20"/>
                </a:solidFill>
              </a:rPr>
              <a:t>:</a:t>
            </a:r>
            <a:endParaRPr lang="en-US" dirty="0">
              <a:solidFill>
                <a:srgbClr val="444444"/>
              </a:solidFill>
            </a:endParaRPr>
          </a:p>
          <a:p>
            <a:pPr algn="l">
              <a:lnSpc>
                <a:spcPct val="100000"/>
              </a:lnSpc>
            </a:pPr>
            <a:r>
              <a:rPr lang="da-DK" dirty="0">
                <a:solidFill>
                  <a:srgbClr val="231F20"/>
                </a:solidFill>
              </a:rPr>
              <a:t>Mødelederen introducerer her til blok 1 – både indholdet og det efterfølgende gruppearbejde. Blok 1 er den længste del af dagens program, og der er afsat 80 minutter til denne blok.</a:t>
            </a:r>
            <a:endParaRPr lang="da-DK" dirty="0">
              <a:solidFill>
                <a:srgbClr val="444444"/>
              </a:solidFill>
            </a:endParaRPr>
          </a:p>
          <a:p>
            <a:pPr algn="l">
              <a:lnSpc>
                <a:spcPct val="100000"/>
              </a:lnSpc>
            </a:pPr>
            <a:endParaRPr lang="da-DK" dirty="0">
              <a:solidFill>
                <a:srgbClr val="444444"/>
              </a:solidFill>
            </a:endParaRPr>
          </a:p>
          <a:p>
            <a:pPr algn="l">
              <a:lnSpc>
                <a:spcPct val="100000"/>
              </a:lnSpc>
            </a:pPr>
            <a:r>
              <a:rPr lang="da-DK" dirty="0">
                <a:solidFill>
                  <a:srgbClr val="231F20"/>
                </a:solidFill>
              </a:rPr>
              <a:t>I skal gennemgå fire målepunkter og to figurer, som viser udviklingen over de seneste fem år for henholdsvis brug af PPI og NSAID.</a:t>
            </a:r>
            <a:endParaRPr lang="en-US" dirty="0"/>
          </a:p>
          <a:p>
            <a:endParaRPr lang="da-DK" dirty="0"/>
          </a:p>
        </p:txBody>
      </p:sp>
    </p:spTree>
    <p:extLst>
      <p:ext uri="{BB962C8B-B14F-4D97-AF65-F5344CB8AC3E}">
        <p14:creationId xmlns:p14="http://schemas.microsoft.com/office/powerpoint/2010/main" val="3936764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4</a:t>
            </a:r>
            <a:endParaRPr lang="en-DK" dirty="0"/>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dirty="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dirty="0" err="1"/>
              <a:t>Tekst</a:t>
            </a:r>
            <a:endParaRPr lang="en-GB" dirty="0"/>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dirty="0" err="1"/>
              <a:t>Tekst</a:t>
            </a:r>
            <a:endParaRPr lang="en-GB" dirty="0"/>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dirty="0"/>
              <a:t> </a:t>
            </a:r>
            <a:endParaRPr dirty="0"/>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dirty="0" err="1"/>
              <a:t>Overskrift</a:t>
            </a:r>
            <a:endParaRPr lang="en-US" spc="0" dirty="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dirty="0"/>
              <a:t> </a:t>
            </a:r>
            <a:endParaRPr dirty="0"/>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dirty="0" err="1"/>
              <a:t>Tekst</a:t>
            </a:r>
            <a:endParaRPr lang="en-GB" dirty="0"/>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dirty="0" err="1"/>
              <a:t>Bemærkning</a:t>
            </a:r>
            <a:r>
              <a:rPr lang="en-GB" dirty="0"/>
              <a:t> </a:t>
            </a:r>
            <a:r>
              <a:rPr lang="en-GB" dirty="0" err="1"/>
              <a:t>eller</a:t>
            </a:r>
            <a:r>
              <a:rPr lang="en-GB" dirty="0"/>
              <a:t> </a:t>
            </a:r>
            <a:r>
              <a:rPr lang="en-GB" dirty="0" err="1"/>
              <a:t>kilde</a:t>
            </a:r>
            <a:endParaRPr lang="en-US" dirty="0"/>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dirty="0" err="1"/>
              <a:t>Tekst</a:t>
            </a:r>
            <a:endParaRPr lang="en-GB" dirty="0"/>
          </a:p>
          <a:p>
            <a:pPr lvl="0"/>
            <a:r>
              <a:rPr lang="en-GB" dirty="0" err="1"/>
              <a:t>Tekst</a:t>
            </a:r>
            <a:endParaRPr lang="en-GB" dirty="0"/>
          </a:p>
          <a:p>
            <a:pPr lvl="0"/>
            <a:r>
              <a:rPr lang="en-GB" dirty="0" err="1"/>
              <a:t>Tekst</a:t>
            </a:r>
            <a:endParaRPr lang="en-GB" dirty="0"/>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dirty="0"/>
              <a:t>Kilde: </a:t>
            </a:r>
            <a:r>
              <a:rPr lang="en-GB" sz="1000" i="1" dirty="0" err="1"/>
              <a:t>datakilde</a:t>
            </a:r>
            <a:r>
              <a:rPr lang="en-GB" sz="1000" i="1" dirty="0"/>
              <a:t>, </a:t>
            </a:r>
            <a:r>
              <a:rPr lang="en-GB" sz="1000" i="1" dirty="0" err="1"/>
              <a:t>oktober</a:t>
            </a:r>
            <a:r>
              <a:rPr lang="en-GB" sz="1000" i="1" dirty="0"/>
              <a:t> 20XX – September 20YY</a:t>
            </a:r>
            <a:endParaRPr lang="en-US" sz="1000" i="1" dirty="0"/>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dirty="0" err="1"/>
              <a:t>Instruktioner</a:t>
            </a:r>
            <a:endParaRPr lang="da-DK" dirty="0"/>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dirty="0" err="1"/>
              <a:t>Tekst</a:t>
            </a:r>
            <a:endParaRPr lang="en-GB" dirty="0"/>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 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endParaRPr lang="da-DK" dirty="0"/>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dirty="0"/>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8.sv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9.xml"/><Relationship Id="rId1" Type="http://schemas.openxmlformats.org/officeDocument/2006/relationships/video" Target="https://player.vimeo.com/video/1049975205?h=6c5c8338b3&amp;amp;app_id=122963" TargetMode="Externa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18.sv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microsoft.com/office/2018/10/relationships/comments" Target="../comments/modernComment_2CE_39E9F56.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video" Target="https://player.vimeo.com/video/1055503177?h=d1490ad3fe&amp;amp;app_id=122963"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BFD2-ED9E-B817-6588-D9F42E024EC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FF5BC86-DFB2-412F-138D-CA4C0E621ABF}"/>
              </a:ext>
            </a:extLst>
          </p:cNvPr>
          <p:cNvSpPr>
            <a:spLocks noGrp="1"/>
          </p:cNvSpPr>
          <p:nvPr>
            <p:ph type="body" sz="quarter" idx="29"/>
          </p:nvPr>
        </p:nvSpPr>
        <p:spPr>
          <a:xfrm>
            <a:off x="619125" y="2387600"/>
            <a:ext cx="10015538" cy="1208088"/>
          </a:xfrm>
        </p:spPr>
        <p:txBody>
          <a:bodyPr>
            <a:noAutofit/>
          </a:bodyPr>
          <a:lstStyle/>
          <a:p>
            <a:r>
              <a:rPr lang="da-DK" noProof="0" dirty="0"/>
              <a:t>Diagnostik og behandling af patienter med dyspepsi</a:t>
            </a:r>
          </a:p>
        </p:txBody>
      </p:sp>
      <p:sp>
        <p:nvSpPr>
          <p:cNvPr id="6" name="Text Placeholder 5">
            <a:extLst>
              <a:ext uri="{FF2B5EF4-FFF2-40B4-BE49-F238E27FC236}">
                <a16:creationId xmlns:a16="http://schemas.microsoft.com/office/drawing/2014/main" id="{68AECB92-CEDA-B5DF-9607-CDAE15BA2281}"/>
              </a:ext>
            </a:extLst>
          </p:cNvPr>
          <p:cNvSpPr>
            <a:spLocks noGrp="1"/>
          </p:cNvSpPr>
          <p:nvPr>
            <p:ph type="body" sz="quarter" idx="30"/>
          </p:nvPr>
        </p:nvSpPr>
        <p:spPr>
          <a:xfrm>
            <a:off x="618648" y="3610273"/>
            <a:ext cx="10015568" cy="492443"/>
          </a:xfrm>
        </p:spPr>
        <p:txBody>
          <a:bodyPr/>
          <a:lstStyle/>
          <a:p>
            <a:r>
              <a:rPr lang="da-DK" sz="2600" noProof="0" dirty="0"/>
              <a:t>Demo</a:t>
            </a:r>
            <a:r>
              <a:rPr lang="da-DK" dirty="0"/>
              <a:t>k</a:t>
            </a:r>
            <a:r>
              <a:rPr lang="da-DK" sz="2600" noProof="0" dirty="0" err="1"/>
              <a:t>lynge</a:t>
            </a:r>
            <a:endParaRPr lang="da-DK" sz="2600" noProof="0" dirty="0"/>
          </a:p>
        </p:txBody>
      </p:sp>
      <p:sp>
        <p:nvSpPr>
          <p:cNvPr id="7" name="Text Placeholder 6">
            <a:extLst>
              <a:ext uri="{FF2B5EF4-FFF2-40B4-BE49-F238E27FC236}">
                <a16:creationId xmlns:a16="http://schemas.microsoft.com/office/drawing/2014/main" id="{4B686AB4-D0FA-4889-5A75-F2B9F9E1909A}"/>
              </a:ext>
            </a:extLst>
          </p:cNvPr>
          <p:cNvSpPr>
            <a:spLocks noGrp="1"/>
          </p:cNvSpPr>
          <p:nvPr>
            <p:ph type="body" sz="quarter" idx="31"/>
          </p:nvPr>
        </p:nvSpPr>
        <p:spPr>
          <a:xfrm>
            <a:off x="613913" y="4511694"/>
            <a:ext cx="3212651" cy="542289"/>
          </a:xfrm>
        </p:spPr>
        <p:txBody>
          <a:bodyPr/>
          <a:lstStyle/>
          <a:p>
            <a:r>
              <a:rPr lang="da-DK" dirty="0"/>
              <a:t>Klyngemøde</a:t>
            </a:r>
            <a:r>
              <a:rPr lang="da-DK" noProof="0" dirty="0"/>
              <a:t> </a:t>
            </a:r>
            <a:r>
              <a:rPr lang="da-DK" noProof="0" dirty="0" err="1"/>
              <a:t>dd</a:t>
            </a:r>
            <a:r>
              <a:rPr lang="da-DK" noProof="0" dirty="0"/>
              <a:t>-mm-</a:t>
            </a:r>
            <a:r>
              <a:rPr lang="da-DK" noProof="0" dirty="0" err="1"/>
              <a:t>yyyy</a:t>
            </a:r>
            <a:endParaRPr lang="da-DK" noProof="0" dirty="0"/>
          </a:p>
        </p:txBody>
      </p:sp>
    </p:spTree>
    <p:extLst>
      <p:ext uri="{BB962C8B-B14F-4D97-AF65-F5344CB8AC3E}">
        <p14:creationId xmlns:p14="http://schemas.microsoft.com/office/powerpoint/2010/main" val="3367289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16221-ED43-D9DC-C3FA-FD36E3ADD6B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8ACA50B-7A41-5278-8EA8-FA8D4E810565}"/>
              </a:ext>
            </a:extLst>
          </p:cNvPr>
          <p:cNvSpPr>
            <a:spLocks noGrp="1"/>
          </p:cNvSpPr>
          <p:nvPr>
            <p:ph type="pic" idx="22"/>
          </p:nvPr>
        </p:nvSpPr>
        <p:spPr>
          <a:xfrm>
            <a:off x="5718175" y="728663"/>
            <a:ext cx="5742782" cy="5400675"/>
          </a:xfrm>
        </p:spPr>
        <p:txBody>
          <a:bodyPr/>
          <a:lstStyle/>
          <a:p>
            <a:endParaRPr lang="da-DK" noProof="0" dirty="0"/>
          </a:p>
        </p:txBody>
      </p:sp>
      <p:sp>
        <p:nvSpPr>
          <p:cNvPr id="3" name="Text Placeholder 2">
            <a:extLst>
              <a:ext uri="{FF2B5EF4-FFF2-40B4-BE49-F238E27FC236}">
                <a16:creationId xmlns:a16="http://schemas.microsoft.com/office/drawing/2014/main" id="{10D05E44-4DA0-952D-8EE4-88DE89FD8F3D}"/>
              </a:ext>
            </a:extLst>
          </p:cNvPr>
          <p:cNvSpPr>
            <a:spLocks noGrp="1"/>
          </p:cNvSpPr>
          <p:nvPr>
            <p:ph type="body" sz="quarter" idx="4294967295"/>
          </p:nvPr>
        </p:nvSpPr>
        <p:spPr>
          <a:xfrm>
            <a:off x="720208" y="5778763"/>
            <a:ext cx="4385987" cy="342145"/>
          </a:xfrm>
        </p:spPr>
        <p:txBody>
          <a:bodyPr>
            <a:normAutofit fontScale="55000" lnSpcReduction="20000"/>
          </a:bodyPr>
          <a:lstStyle/>
          <a:p>
            <a:endParaRPr lang="da-DK" noProof="0" dirty="0"/>
          </a:p>
        </p:txBody>
      </p:sp>
      <p:sp>
        <p:nvSpPr>
          <p:cNvPr id="4" name="Text Placeholder 3">
            <a:extLst>
              <a:ext uri="{FF2B5EF4-FFF2-40B4-BE49-F238E27FC236}">
                <a16:creationId xmlns:a16="http://schemas.microsoft.com/office/drawing/2014/main" id="{488AF4AF-983A-7B83-0436-558E4A9D7B24}"/>
              </a:ext>
            </a:extLst>
          </p:cNvPr>
          <p:cNvSpPr>
            <a:spLocks noGrp="1"/>
          </p:cNvSpPr>
          <p:nvPr>
            <p:ph type="body" sz="quarter" idx="4294967295"/>
          </p:nvPr>
        </p:nvSpPr>
        <p:spPr>
          <a:xfrm>
            <a:off x="714375" y="735288"/>
            <a:ext cx="4391905" cy="351674"/>
          </a:xfrm>
        </p:spPr>
        <p:txBody>
          <a:bodyPr>
            <a:normAutofit fontScale="40000" lnSpcReduction="20000"/>
          </a:bodyPr>
          <a:lstStyle/>
          <a:p>
            <a:r>
              <a:rPr lang="da-DK" noProof="0" dirty="0"/>
              <a:t>Brug af PPI, NSAID samt ulcusforebyggelse</a:t>
            </a:r>
          </a:p>
        </p:txBody>
      </p:sp>
      <p:sp>
        <p:nvSpPr>
          <p:cNvPr id="5" name="Title 4">
            <a:extLst>
              <a:ext uri="{FF2B5EF4-FFF2-40B4-BE49-F238E27FC236}">
                <a16:creationId xmlns:a16="http://schemas.microsoft.com/office/drawing/2014/main" id="{4BED8A7D-3850-E306-AC9D-19534AD13EB9}"/>
              </a:ext>
            </a:extLst>
          </p:cNvPr>
          <p:cNvSpPr>
            <a:spLocks noGrp="1"/>
          </p:cNvSpPr>
          <p:nvPr>
            <p:ph type="title"/>
          </p:nvPr>
        </p:nvSpPr>
        <p:spPr>
          <a:xfrm>
            <a:off x="720209" y="1235566"/>
            <a:ext cx="4386780" cy="584775"/>
          </a:xfrm>
        </p:spPr>
        <p:txBody>
          <a:bodyPr>
            <a:normAutofit fontScale="90000"/>
          </a:bodyPr>
          <a:lstStyle/>
          <a:p>
            <a:r>
              <a:rPr lang="da-DK" noProof="0" dirty="0"/>
              <a:t>Forløb</a:t>
            </a:r>
          </a:p>
        </p:txBody>
      </p:sp>
      <p:sp>
        <p:nvSpPr>
          <p:cNvPr id="6" name="Text Placeholder 5">
            <a:extLst>
              <a:ext uri="{FF2B5EF4-FFF2-40B4-BE49-F238E27FC236}">
                <a16:creationId xmlns:a16="http://schemas.microsoft.com/office/drawing/2014/main" id="{FD2E8174-07E6-5E82-0DDD-C6E1723A67A0}"/>
              </a:ext>
            </a:extLst>
          </p:cNvPr>
          <p:cNvSpPr>
            <a:spLocks noGrp="1"/>
          </p:cNvSpPr>
          <p:nvPr>
            <p:ph type="body" sz="quarter" idx="4294967295"/>
          </p:nvPr>
        </p:nvSpPr>
        <p:spPr>
          <a:xfrm>
            <a:off x="721002" y="1912621"/>
            <a:ext cx="4386780" cy="480184"/>
          </a:xfrm>
        </p:spPr>
        <p:txBody>
          <a:bodyPr>
            <a:normAutofit fontScale="85000" lnSpcReduction="20000"/>
          </a:bodyPr>
          <a:lstStyle/>
          <a:p>
            <a:endParaRPr lang="da-DK" noProof="0" dirty="0"/>
          </a:p>
        </p:txBody>
      </p:sp>
      <p:sp>
        <p:nvSpPr>
          <p:cNvPr id="7" name="Text Placeholder 6">
            <a:extLst>
              <a:ext uri="{FF2B5EF4-FFF2-40B4-BE49-F238E27FC236}">
                <a16:creationId xmlns:a16="http://schemas.microsoft.com/office/drawing/2014/main" id="{67120C85-5F3A-DC07-8801-B3E2CE08BA28}"/>
              </a:ext>
            </a:extLst>
          </p:cNvPr>
          <p:cNvSpPr>
            <a:spLocks noGrp="1"/>
          </p:cNvSpPr>
          <p:nvPr>
            <p:ph type="body" sz="quarter" idx="4294967295"/>
          </p:nvPr>
        </p:nvSpPr>
        <p:spPr>
          <a:xfrm>
            <a:off x="720208" y="2912506"/>
            <a:ext cx="4385987" cy="2231340"/>
          </a:xfrm>
        </p:spPr>
        <p:txBody>
          <a:bodyPr/>
          <a:lstStyle/>
          <a:p>
            <a:pPr marL="0" indent="0">
              <a:buNone/>
            </a:pPr>
            <a:endParaRPr lang="da-DK" noProof="0" dirty="0"/>
          </a:p>
        </p:txBody>
      </p:sp>
      <p:sp>
        <p:nvSpPr>
          <p:cNvPr id="24" name="Line">
            <a:extLst>
              <a:ext uri="{FF2B5EF4-FFF2-40B4-BE49-F238E27FC236}">
                <a16:creationId xmlns:a16="http://schemas.microsoft.com/office/drawing/2014/main" id="{7BD978B9-DD73-DF53-34A3-3758EF2F5AB4}"/>
              </a:ext>
            </a:extLst>
          </p:cNvPr>
          <p:cNvSpPr/>
          <p:nvPr/>
        </p:nvSpPr>
        <p:spPr>
          <a:xfrm>
            <a:off x="7161090" y="1070648"/>
            <a:ext cx="0" cy="4670494"/>
          </a:xfrm>
          <a:prstGeom prst="line">
            <a:avLst/>
          </a:prstGeom>
          <a:ln w="38100">
            <a:solidFill>
              <a:schemeClr val="accent2"/>
            </a:solidFill>
            <a:miter lim="400000"/>
            <a:headEnd type="none"/>
            <a:tailEnd type="triangle" len="sm"/>
          </a:ln>
        </p:spPr>
        <p:txBody>
          <a:bodyPr lIns="25400" tIns="25400" rIns="25400" bIns="25400" anchor="ctr"/>
          <a:lstStyle/>
          <a:p>
            <a:pPr>
              <a:lnSpc>
                <a:spcPct val="110000"/>
              </a:lnSpc>
              <a:defRPr sz="2000" spc="0">
                <a:solidFill>
                  <a:srgbClr val="FFFFFF"/>
                </a:solidFill>
              </a:defRPr>
            </a:pPr>
            <a:endParaRPr lang="da-DK" sz="1800" noProof="0" dirty="0"/>
          </a:p>
        </p:txBody>
      </p:sp>
      <p:sp>
        <p:nvSpPr>
          <p:cNvPr id="25" name="Circle">
            <a:extLst>
              <a:ext uri="{FF2B5EF4-FFF2-40B4-BE49-F238E27FC236}">
                <a16:creationId xmlns:a16="http://schemas.microsoft.com/office/drawing/2014/main" id="{B0CFA7CD-6578-8321-98F3-2FE48ED72902}"/>
              </a:ext>
            </a:extLst>
          </p:cNvPr>
          <p:cNvSpPr txBox="1">
            <a:spLocks/>
          </p:cNvSpPr>
          <p:nvPr/>
        </p:nvSpPr>
        <p:spPr>
          <a:xfrm>
            <a:off x="7089908" y="4955675"/>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7" name="Circle">
            <a:extLst>
              <a:ext uri="{FF2B5EF4-FFF2-40B4-BE49-F238E27FC236}">
                <a16:creationId xmlns:a16="http://schemas.microsoft.com/office/drawing/2014/main" id="{0C881171-C333-8E7C-D8C7-CE7ABB310526}"/>
              </a:ext>
            </a:extLst>
          </p:cNvPr>
          <p:cNvSpPr txBox="1">
            <a:spLocks/>
          </p:cNvSpPr>
          <p:nvPr/>
        </p:nvSpPr>
        <p:spPr>
          <a:xfrm>
            <a:off x="7089908" y="3172388"/>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9" name="Text Placeholder 14">
            <a:extLst>
              <a:ext uri="{FF2B5EF4-FFF2-40B4-BE49-F238E27FC236}">
                <a16:creationId xmlns:a16="http://schemas.microsoft.com/office/drawing/2014/main" id="{EAE13EDD-7FE4-AE2A-8746-0552ECF77A42}"/>
              </a:ext>
            </a:extLst>
          </p:cNvPr>
          <p:cNvSpPr txBox="1">
            <a:spLocks/>
          </p:cNvSpPr>
          <p:nvPr/>
        </p:nvSpPr>
        <p:spPr>
          <a:xfrm>
            <a:off x="7534935" y="1286856"/>
            <a:ext cx="3668119" cy="612988"/>
          </a:xfrm>
          <a:prstGeom prst="rect">
            <a:avLst/>
          </a:prstGeom>
        </p:spPr>
        <p:txBody>
          <a:bodyPr wrap="square" anchor="t" anchorCtr="0">
            <a:normAutofit fontScale="92500"/>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dirty="0"/>
              <a:t>Brug af PPI</a:t>
            </a:r>
            <a:r>
              <a:rPr lang="da-DK" sz="1600" dirty="0"/>
              <a:t> (praksisniveau det seneste år, og klyngeniveau de seneste 5 år)</a:t>
            </a:r>
          </a:p>
        </p:txBody>
      </p:sp>
      <p:sp>
        <p:nvSpPr>
          <p:cNvPr id="30" name="Text Placeholder 14">
            <a:extLst>
              <a:ext uri="{FF2B5EF4-FFF2-40B4-BE49-F238E27FC236}">
                <a16:creationId xmlns:a16="http://schemas.microsoft.com/office/drawing/2014/main" id="{31361550-718D-4B88-334D-A2BAC70C045E}"/>
              </a:ext>
            </a:extLst>
          </p:cNvPr>
          <p:cNvSpPr txBox="1">
            <a:spLocks/>
          </p:cNvSpPr>
          <p:nvPr/>
        </p:nvSpPr>
        <p:spPr>
          <a:xfrm>
            <a:off x="5973484" y="125586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1</a:t>
            </a:r>
          </a:p>
        </p:txBody>
      </p:sp>
      <p:sp>
        <p:nvSpPr>
          <p:cNvPr id="32" name="Text Placeholder 14">
            <a:extLst>
              <a:ext uri="{FF2B5EF4-FFF2-40B4-BE49-F238E27FC236}">
                <a16:creationId xmlns:a16="http://schemas.microsoft.com/office/drawing/2014/main" id="{CD5FB0FC-5D50-923C-6D80-69FB100840E6}"/>
              </a:ext>
            </a:extLst>
          </p:cNvPr>
          <p:cNvSpPr txBox="1">
            <a:spLocks/>
          </p:cNvSpPr>
          <p:nvPr/>
        </p:nvSpPr>
        <p:spPr>
          <a:xfrm>
            <a:off x="5973484" y="303529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2</a:t>
            </a:r>
          </a:p>
        </p:txBody>
      </p:sp>
      <p:sp>
        <p:nvSpPr>
          <p:cNvPr id="34" name="Text Placeholder 14">
            <a:extLst>
              <a:ext uri="{FF2B5EF4-FFF2-40B4-BE49-F238E27FC236}">
                <a16:creationId xmlns:a16="http://schemas.microsoft.com/office/drawing/2014/main" id="{639FC1BD-5CA8-C194-CAF6-BE26086BC8D5}"/>
              </a:ext>
            </a:extLst>
          </p:cNvPr>
          <p:cNvSpPr txBox="1">
            <a:spLocks/>
          </p:cNvSpPr>
          <p:nvPr/>
        </p:nvSpPr>
        <p:spPr>
          <a:xfrm>
            <a:off x="5973484" y="481472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3</a:t>
            </a:r>
          </a:p>
        </p:txBody>
      </p:sp>
      <p:sp>
        <p:nvSpPr>
          <p:cNvPr id="36" name="Text Placeholder 14">
            <a:extLst>
              <a:ext uri="{FF2B5EF4-FFF2-40B4-BE49-F238E27FC236}">
                <a16:creationId xmlns:a16="http://schemas.microsoft.com/office/drawing/2014/main" id="{77D3275B-C56A-EDEF-C927-8D41758604F8}"/>
              </a:ext>
            </a:extLst>
          </p:cNvPr>
          <p:cNvSpPr txBox="1">
            <a:spLocks/>
          </p:cNvSpPr>
          <p:nvPr/>
        </p:nvSpPr>
        <p:spPr>
          <a:xfrm>
            <a:off x="7534935" y="3066286"/>
            <a:ext cx="3668119" cy="612988"/>
          </a:xfrm>
          <a:prstGeom prst="rect">
            <a:avLst/>
          </a:prstGeom>
        </p:spPr>
        <p:txBody>
          <a:bodyPr wrap="square" anchor="t" anchorCtr="0">
            <a:normAutofit fontScale="85000" lnSpcReduction="10000"/>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dirty="0"/>
              <a:t>Brug af NSAID (praksisniveau det seneste år, og klyngeniveau de seneste 5 år)</a:t>
            </a:r>
          </a:p>
        </p:txBody>
      </p:sp>
      <p:sp>
        <p:nvSpPr>
          <p:cNvPr id="38" name="Text Placeholder 14">
            <a:extLst>
              <a:ext uri="{FF2B5EF4-FFF2-40B4-BE49-F238E27FC236}">
                <a16:creationId xmlns:a16="http://schemas.microsoft.com/office/drawing/2014/main" id="{00BD1F83-E14D-F050-E7E8-E1BA9C034EF6}"/>
              </a:ext>
            </a:extLst>
          </p:cNvPr>
          <p:cNvSpPr txBox="1">
            <a:spLocks/>
          </p:cNvSpPr>
          <p:nvPr/>
        </p:nvSpPr>
        <p:spPr>
          <a:xfrm>
            <a:off x="7534935" y="4845716"/>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dirty="0"/>
              <a:t>Ulcusforebyggelse med PPI blandt patienter der får NSAID/ASA</a:t>
            </a:r>
          </a:p>
        </p:txBody>
      </p:sp>
      <p:sp>
        <p:nvSpPr>
          <p:cNvPr id="39" name="Circle">
            <a:extLst>
              <a:ext uri="{FF2B5EF4-FFF2-40B4-BE49-F238E27FC236}">
                <a16:creationId xmlns:a16="http://schemas.microsoft.com/office/drawing/2014/main" id="{E37B27F3-E264-717E-9004-2EA48550D4B8}"/>
              </a:ext>
            </a:extLst>
          </p:cNvPr>
          <p:cNvSpPr txBox="1">
            <a:spLocks/>
          </p:cNvSpPr>
          <p:nvPr/>
        </p:nvSpPr>
        <p:spPr>
          <a:xfrm>
            <a:off x="7089908" y="1390227"/>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Tree>
    <p:extLst>
      <p:ext uri="{BB962C8B-B14F-4D97-AF65-F5344CB8AC3E}">
        <p14:creationId xmlns:p14="http://schemas.microsoft.com/office/powerpoint/2010/main" val="16086793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8EFF2-4C3C-1D57-1F31-95407F524DD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D8CF477-E401-AFC2-1C78-65C6BAF921D6}"/>
              </a:ext>
            </a:extLst>
          </p:cNvPr>
          <p:cNvSpPr>
            <a:spLocks noGrp="1"/>
          </p:cNvSpPr>
          <p:nvPr>
            <p:ph type="body" sz="quarter" idx="29"/>
          </p:nvPr>
        </p:nvSpPr>
        <p:spPr/>
        <p:txBody>
          <a:bodyPr/>
          <a:lstStyle/>
          <a:p>
            <a:r>
              <a:rPr lang="en-US">
                <a:latin typeface="Arial"/>
                <a:cs typeface="Arial"/>
              </a:rPr>
              <a:t>Brug </a:t>
            </a:r>
            <a:r>
              <a:rPr lang="en-US" err="1">
                <a:latin typeface="Arial"/>
                <a:cs typeface="Arial"/>
              </a:rPr>
              <a:t>af</a:t>
            </a:r>
            <a:r>
              <a:rPr lang="en-US">
                <a:latin typeface="Arial"/>
                <a:cs typeface="Arial"/>
              </a:rPr>
              <a:t> PPI</a:t>
            </a:r>
            <a:endParaRPr lang="en-US"/>
          </a:p>
        </p:txBody>
      </p:sp>
      <p:sp>
        <p:nvSpPr>
          <p:cNvPr id="3" name="Text Placeholder 2">
            <a:extLst>
              <a:ext uri="{FF2B5EF4-FFF2-40B4-BE49-F238E27FC236}">
                <a16:creationId xmlns:a16="http://schemas.microsoft.com/office/drawing/2014/main" id="{6B7EC07F-F6FD-6265-940B-49676CC74E6D}"/>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27898392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3780B-C70A-FEFA-8524-07B96D23B710}"/>
              </a:ext>
            </a:extLst>
          </p:cNvPr>
          <p:cNvSpPr>
            <a:spLocks noGrp="1"/>
          </p:cNvSpPr>
          <p:nvPr>
            <p:ph type="title"/>
          </p:nvPr>
        </p:nvSpPr>
        <p:spPr/>
        <p:txBody>
          <a:bodyPr/>
          <a:lstStyle/>
          <a:p>
            <a:r>
              <a:rPr lang="da-DK" dirty="0"/>
              <a:t>Målepunkt 1: Brug af PPI, seneste år</a:t>
            </a:r>
          </a:p>
        </p:txBody>
      </p:sp>
      <p:sp>
        <p:nvSpPr>
          <p:cNvPr id="3" name="Pladsholder til tekst 2">
            <a:extLst>
              <a:ext uri="{FF2B5EF4-FFF2-40B4-BE49-F238E27FC236}">
                <a16:creationId xmlns:a16="http://schemas.microsoft.com/office/drawing/2014/main" id="{893E59F1-2A96-43CF-82FD-AD21EAD09CFF}"/>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måned år – måned år </a:t>
            </a:r>
          </a:p>
        </p:txBody>
      </p:sp>
      <p:graphicFrame>
        <p:nvGraphicFramePr>
          <p:cNvPr id="4" name="Diagram 3">
            <a:extLst>
              <a:ext uri="{FF2B5EF4-FFF2-40B4-BE49-F238E27FC236}">
                <a16:creationId xmlns:a16="http://schemas.microsoft.com/office/drawing/2014/main" id="{C2683DE7-23A3-34E1-F451-E4B85CDC34D4}"/>
              </a:ext>
            </a:extLst>
          </p:cNvPr>
          <p:cNvGraphicFramePr>
            <a:graphicFrameLocks/>
          </p:cNvGraphicFramePr>
          <p:nvPr>
            <p:extLst>
              <p:ext uri="{D42A27DB-BD31-4B8C-83A1-F6EECF244321}">
                <p14:modId xmlns:p14="http://schemas.microsoft.com/office/powerpoint/2010/main" val="2947969106"/>
              </p:ext>
            </p:extLst>
          </p:nvPr>
        </p:nvGraphicFramePr>
        <p:xfrm>
          <a:off x="798442" y="1376810"/>
          <a:ext cx="10595116" cy="4395417"/>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a:extLst>
              <a:ext uri="{FF2B5EF4-FFF2-40B4-BE49-F238E27FC236}">
                <a16:creationId xmlns:a16="http://schemas.microsoft.com/office/drawing/2014/main" id="{D9691C5A-7AE0-1DE8-AB62-37DCCFC1AD59}"/>
              </a:ext>
            </a:extLst>
          </p:cNvPr>
          <p:cNvSpPr/>
          <p:nvPr/>
        </p:nvSpPr>
        <p:spPr>
          <a:xfrm>
            <a:off x="9792183" y="172433"/>
            <a:ext cx="2315872" cy="2282009"/>
          </a:xfrm>
          <a:prstGeom prst="roundRect">
            <a:avLst>
              <a:gd name="adj" fmla="val 8476"/>
            </a:avLst>
          </a:prstGeom>
          <a:solidFill>
            <a:schemeClr val="accent3"/>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171450" indent="-171450">
              <a:lnSpc>
                <a:spcPct val="100000"/>
              </a:lnSpc>
              <a:buFont typeface="Arial" panose="020B0604020202020204" pitchFamily="34" charset="0"/>
              <a:buChar char="•"/>
              <a:defRPr sz="3200" spc="0">
                <a:solidFill>
                  <a:srgbClr val="FFFFFF"/>
                </a:solidFill>
              </a:defRPr>
            </a:pPr>
            <a:r>
              <a:rPr lang="da-DK" sz="1400" noProof="0" dirty="0"/>
              <a:t>Syrehæmmende medicin (”PPI-test”) anbefales ikke som ”prøvebehandling”</a:t>
            </a:r>
          </a:p>
          <a:p>
            <a:pPr marL="171450" indent="-171450">
              <a:lnSpc>
                <a:spcPct val="100000"/>
              </a:lnSpc>
              <a:buFont typeface="Arial" panose="020B0604020202020204" pitchFamily="34" charset="0"/>
              <a:buChar char="•"/>
              <a:defRPr sz="3200" spc="0">
                <a:solidFill>
                  <a:srgbClr val="FFFFFF"/>
                </a:solidFill>
              </a:defRPr>
            </a:pPr>
            <a:r>
              <a:rPr lang="da-DK" sz="1400" dirty="0"/>
              <a:t>Brug kun PPI hos patienter &lt; 45 år der er testet negativt for H. </a:t>
            </a:r>
            <a:r>
              <a:rPr lang="da-DK" sz="1400" dirty="0" err="1"/>
              <a:t>pylori</a:t>
            </a:r>
            <a:r>
              <a:rPr lang="da-DK" sz="1400" dirty="0"/>
              <a:t> og </a:t>
            </a:r>
            <a:r>
              <a:rPr lang="da-DK" sz="1400" dirty="0" err="1"/>
              <a:t>refkux</a:t>
            </a:r>
            <a:r>
              <a:rPr lang="da-DK" sz="1400" dirty="0"/>
              <a:t> symptomer</a:t>
            </a:r>
            <a:endParaRPr lang="da-DK" sz="1400" noProof="0" dirty="0"/>
          </a:p>
        </p:txBody>
      </p:sp>
      <p:sp>
        <p:nvSpPr>
          <p:cNvPr id="6" name="Tekstfelt 5">
            <a:extLst>
              <a:ext uri="{FF2B5EF4-FFF2-40B4-BE49-F238E27FC236}">
                <a16:creationId xmlns:a16="http://schemas.microsoft.com/office/drawing/2014/main" id="{C0FDCD09-A8BA-75E9-74B6-8FF58D1413C7}"/>
              </a:ext>
            </a:extLst>
          </p:cNvPr>
          <p:cNvSpPr txBox="1"/>
          <p:nvPr/>
        </p:nvSpPr>
        <p:spPr>
          <a:xfrm rot="20777516">
            <a:off x="4151453" y="2042458"/>
            <a:ext cx="34029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6057974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24BC8-53A0-FC3F-A7B4-F6F39B7D30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1F122C-2096-0DB0-5032-548669CFB695}"/>
              </a:ext>
            </a:extLst>
          </p:cNvPr>
          <p:cNvSpPr>
            <a:spLocks noGrp="1"/>
          </p:cNvSpPr>
          <p:nvPr>
            <p:ph type="title"/>
          </p:nvPr>
        </p:nvSpPr>
        <p:spPr/>
        <p:txBody>
          <a:bodyPr/>
          <a:lstStyle/>
          <a:p>
            <a:r>
              <a:rPr lang="da-DK" dirty="0"/>
              <a:t>Målepunkt 1: Brug af PPI, seneste 5 år</a:t>
            </a:r>
          </a:p>
        </p:txBody>
      </p:sp>
      <p:sp>
        <p:nvSpPr>
          <p:cNvPr id="3" name="Pladsholder til tekst 2">
            <a:extLst>
              <a:ext uri="{FF2B5EF4-FFF2-40B4-BE49-F238E27FC236}">
                <a16:creationId xmlns:a16="http://schemas.microsoft.com/office/drawing/2014/main" id="{3B17921F-A101-1D5B-1919-593ACE281F31}"/>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måned år – måned år </a:t>
            </a:r>
          </a:p>
        </p:txBody>
      </p:sp>
      <p:graphicFrame>
        <p:nvGraphicFramePr>
          <p:cNvPr id="4" name="Diagram 3">
            <a:extLst>
              <a:ext uri="{FF2B5EF4-FFF2-40B4-BE49-F238E27FC236}">
                <a16:creationId xmlns:a16="http://schemas.microsoft.com/office/drawing/2014/main" id="{21E87236-03C7-0578-1FC6-AC04EC84FE3A}"/>
              </a:ext>
            </a:extLst>
          </p:cNvPr>
          <p:cNvGraphicFramePr>
            <a:graphicFrameLocks/>
          </p:cNvGraphicFramePr>
          <p:nvPr>
            <p:extLst>
              <p:ext uri="{D42A27DB-BD31-4B8C-83A1-F6EECF244321}">
                <p14:modId xmlns:p14="http://schemas.microsoft.com/office/powerpoint/2010/main" val="3703860463"/>
              </p:ext>
            </p:extLst>
          </p:nvPr>
        </p:nvGraphicFramePr>
        <p:xfrm>
          <a:off x="723314" y="1479323"/>
          <a:ext cx="10745371" cy="4484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028045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18DBA-448E-08FB-6E12-D8FA685B8A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3F139C-3015-80B2-9493-4A62E313B998}"/>
              </a:ext>
            </a:extLst>
          </p:cNvPr>
          <p:cNvSpPr>
            <a:spLocks noGrp="1"/>
          </p:cNvSpPr>
          <p:nvPr>
            <p:ph type="title"/>
          </p:nvPr>
        </p:nvSpPr>
        <p:spPr/>
        <p:txBody>
          <a:bodyPr>
            <a:normAutofit fontScale="90000"/>
          </a:bodyPr>
          <a:lstStyle/>
          <a:p>
            <a:r>
              <a:rPr lang="da-DK" dirty="0"/>
              <a:t>Målepunkt 1: Langtidsbrug af PPI, seneste år</a:t>
            </a:r>
          </a:p>
        </p:txBody>
      </p:sp>
      <p:sp>
        <p:nvSpPr>
          <p:cNvPr id="3" name="Pladsholder til tekst 2">
            <a:extLst>
              <a:ext uri="{FF2B5EF4-FFF2-40B4-BE49-F238E27FC236}">
                <a16:creationId xmlns:a16="http://schemas.microsoft.com/office/drawing/2014/main" id="{AB0589E4-32F7-F354-4047-8A1375979ED2}"/>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måned år – måned år </a:t>
            </a:r>
          </a:p>
        </p:txBody>
      </p:sp>
      <p:graphicFrame>
        <p:nvGraphicFramePr>
          <p:cNvPr id="4" name="Diagram 3">
            <a:extLst>
              <a:ext uri="{FF2B5EF4-FFF2-40B4-BE49-F238E27FC236}">
                <a16:creationId xmlns:a16="http://schemas.microsoft.com/office/drawing/2014/main" id="{4DB46B77-818F-1932-A777-745868B42455}"/>
              </a:ext>
            </a:extLst>
          </p:cNvPr>
          <p:cNvGraphicFramePr>
            <a:graphicFrameLocks/>
          </p:cNvGraphicFramePr>
          <p:nvPr>
            <p:extLst>
              <p:ext uri="{D42A27DB-BD31-4B8C-83A1-F6EECF244321}">
                <p14:modId xmlns:p14="http://schemas.microsoft.com/office/powerpoint/2010/main" val="2269928600"/>
              </p:ext>
            </p:extLst>
          </p:nvPr>
        </p:nvGraphicFramePr>
        <p:xfrm>
          <a:off x="725626" y="1454694"/>
          <a:ext cx="10745371" cy="4533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14095D74-C392-2C32-B618-9BDAC1D9BE5B}"/>
              </a:ext>
            </a:extLst>
          </p:cNvPr>
          <p:cNvSpPr txBox="1"/>
          <p:nvPr/>
        </p:nvSpPr>
        <p:spPr>
          <a:xfrm rot="20777516">
            <a:off x="4151453" y="2042458"/>
            <a:ext cx="34029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5911445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ED276-994E-8271-CA37-F72840D5F60F}"/>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7E3474E7-8AD4-8BA4-7326-89366BEB1779}"/>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0AB4F301-E460-C4E5-CADE-D845F340DB19}"/>
              </a:ext>
            </a:extLst>
          </p:cNvPr>
          <p:cNvSpPr>
            <a:spLocks noGrp="1"/>
          </p:cNvSpPr>
          <p:nvPr>
            <p:ph type="body" sz="quarter" idx="30"/>
          </p:nvPr>
        </p:nvSpPr>
        <p:spPr/>
        <p:txBody>
          <a:bodyPr>
            <a:noAutofit/>
          </a:bodyPr>
          <a:lstStyle/>
          <a:p>
            <a:r>
              <a:rPr lang="da-DK" sz="1200" noProof="0"/>
              <a:t>Gruppedrøftelse (10 min.)</a:t>
            </a:r>
          </a:p>
        </p:txBody>
      </p:sp>
      <p:pic>
        <p:nvPicPr>
          <p:cNvPr id="2" name="Graphic 1" descr="Meeting with solid fill">
            <a:extLst>
              <a:ext uri="{FF2B5EF4-FFF2-40B4-BE49-F238E27FC236}">
                <a16:creationId xmlns:a16="http://schemas.microsoft.com/office/drawing/2014/main" id="{F80BDD81-32AF-6B84-CA62-9486A7AF56E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352B8282-87A3-21F5-3D9B-048C71E13192}"/>
              </a:ext>
            </a:extLst>
          </p:cNvPr>
          <p:cNvSpPr>
            <a:spLocks noGrp="1"/>
          </p:cNvSpPr>
          <p:nvPr>
            <p:ph type="body" sz="quarter" idx="41"/>
          </p:nvPr>
        </p:nvSpPr>
        <p:spPr>
          <a:xfrm>
            <a:off x="721001" y="2691196"/>
            <a:ext cx="4385987" cy="2749021"/>
          </a:xfrm>
        </p:spPr>
        <p:txBody>
          <a:bodyPr>
            <a:normAutofit fontScale="92500" lnSpcReduction="10000"/>
          </a:bodyPr>
          <a:lstStyle/>
          <a:p>
            <a:pPr marL="285750" indent="-285750">
              <a:buFont typeface="Arial" panose="020B0604020202020204" pitchFamily="34" charset="0"/>
              <a:buChar char="•"/>
            </a:pPr>
            <a:r>
              <a:rPr lang="da-DK" sz="1600" noProof="0" dirty="0"/>
              <a:t>Hvornår udskrives PPI? Hvor stor mængde? </a:t>
            </a:r>
          </a:p>
          <a:p>
            <a:pPr marL="285750" indent="-285750">
              <a:buFont typeface="Arial" panose="020B0604020202020204" pitchFamily="34" charset="0"/>
              <a:buChar char="•"/>
            </a:pPr>
            <a:r>
              <a:rPr lang="da-DK" sz="1600" noProof="0" dirty="0"/>
              <a:t>Hvornår bruger I PPI til patienter?</a:t>
            </a:r>
          </a:p>
          <a:p>
            <a:pPr marL="285750" indent="-285750">
              <a:buFont typeface="Arial" panose="020B0604020202020204" pitchFamily="34" charset="0"/>
              <a:buChar char="•"/>
            </a:pPr>
            <a:r>
              <a:rPr lang="da-DK" sz="1600" noProof="0" dirty="0"/>
              <a:t>Hvordan følges op på PPI behandling i din praksis? </a:t>
            </a:r>
          </a:p>
          <a:p>
            <a:pPr marL="285750" indent="-285750">
              <a:buFont typeface="Arial" panose="020B0604020202020204" pitchFamily="34" charset="0"/>
              <a:buChar char="•"/>
            </a:pPr>
            <a:r>
              <a:rPr lang="da-DK" sz="1600" noProof="0" dirty="0"/>
              <a:t>Hvem får fast PPI?</a:t>
            </a:r>
          </a:p>
          <a:p>
            <a:pPr marL="285750" indent="-285750">
              <a:buFont typeface="Arial" panose="020B0604020202020204" pitchFamily="34" charset="0"/>
              <a:buChar char="•"/>
            </a:pPr>
            <a:r>
              <a:rPr lang="da-DK" sz="1600" noProof="0" dirty="0"/>
              <a:t>Hvordan håndteres patientønsker om fornyelse af PPI</a:t>
            </a:r>
            <a:r>
              <a:rPr lang="da-DK" dirty="0"/>
              <a:t>-</a:t>
            </a:r>
            <a:r>
              <a:rPr lang="da-DK" sz="1600" noProof="0" dirty="0"/>
              <a:t>recepter?</a:t>
            </a:r>
          </a:p>
          <a:p>
            <a:pPr marL="285750" indent="-285750">
              <a:buFont typeface="Arial" panose="020B0604020202020204" pitchFamily="34" charset="0"/>
              <a:buChar char="•"/>
            </a:pPr>
            <a:r>
              <a:rPr lang="da-DK" sz="1600" noProof="0" dirty="0"/>
              <a:t>Har I ideer til hvordan </a:t>
            </a:r>
            <a:r>
              <a:rPr lang="da-DK" dirty="0"/>
              <a:t>PPI</a:t>
            </a:r>
            <a:r>
              <a:rPr lang="da-DK" sz="1600" noProof="0" dirty="0"/>
              <a:t>-behandling kan seponeres?</a:t>
            </a:r>
          </a:p>
        </p:txBody>
      </p:sp>
      <p:sp>
        <p:nvSpPr>
          <p:cNvPr id="10" name="Title 2">
            <a:extLst>
              <a:ext uri="{FF2B5EF4-FFF2-40B4-BE49-F238E27FC236}">
                <a16:creationId xmlns:a16="http://schemas.microsoft.com/office/drawing/2014/main" id="{7007644C-C755-3208-A015-7AFBDC04E310}"/>
              </a:ext>
            </a:extLst>
          </p:cNvPr>
          <p:cNvSpPr>
            <a:spLocks noGrp="1"/>
          </p:cNvSpPr>
          <p:nvPr>
            <p:ph type="title"/>
          </p:nvPr>
        </p:nvSpPr>
        <p:spPr>
          <a:xfrm>
            <a:off x="714030" y="1027249"/>
            <a:ext cx="4398514" cy="1540460"/>
          </a:xfrm>
        </p:spPr>
        <p:txBody>
          <a:bodyPr/>
          <a:lstStyle/>
          <a:p>
            <a:r>
              <a:rPr lang="da-DK" sz="2400" noProof="0" dirty="0"/>
              <a:t>Spørgsmål til brug af PPI</a:t>
            </a:r>
          </a:p>
        </p:txBody>
      </p:sp>
      <p:sp>
        <p:nvSpPr>
          <p:cNvPr id="13" name="Text Placeholder 9">
            <a:extLst>
              <a:ext uri="{FF2B5EF4-FFF2-40B4-BE49-F238E27FC236}">
                <a16:creationId xmlns:a16="http://schemas.microsoft.com/office/drawing/2014/main" id="{41CDDA3C-916A-AC84-8EA8-8CC6DF17E56C}"/>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12396601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1CBCA-C273-25DE-C9A2-5275142BE097}"/>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6C1DA64B-9E4C-F7AB-D6AC-0C8953DACD2A}"/>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94C3AE8E-6015-FF27-BFB9-7CE71F0BA5EE}"/>
              </a:ext>
            </a:extLst>
          </p:cNvPr>
          <p:cNvSpPr>
            <a:spLocks noGrp="1"/>
          </p:cNvSpPr>
          <p:nvPr>
            <p:ph type="body" sz="quarter" idx="30"/>
          </p:nvPr>
        </p:nvSpPr>
        <p:spPr/>
        <p:txBody>
          <a:bodyPr>
            <a:noAutofit/>
          </a:bodyPr>
          <a:lstStyle/>
          <a:p>
            <a:r>
              <a:rPr lang="en-GB" sz="1200" noProof="0" err="1"/>
              <a:t>Opsamling</a:t>
            </a:r>
            <a:r>
              <a:rPr lang="en-GB" sz="1200" noProof="0"/>
              <a:t> </a:t>
            </a:r>
            <a:r>
              <a:rPr lang="en-GB" sz="1200" noProof="0" err="1"/>
              <a:t>i</a:t>
            </a:r>
            <a:r>
              <a:rPr lang="en-GB" sz="1200" noProof="0"/>
              <a:t> plenum (10 min.)</a:t>
            </a:r>
            <a:endParaRPr lang="da-DK" sz="1200" noProof="0"/>
          </a:p>
        </p:txBody>
      </p:sp>
      <p:pic>
        <p:nvPicPr>
          <p:cNvPr id="2" name="Graphic 1" descr="Teacher with solid fill">
            <a:extLst>
              <a:ext uri="{FF2B5EF4-FFF2-40B4-BE49-F238E27FC236}">
                <a16:creationId xmlns:a16="http://schemas.microsoft.com/office/drawing/2014/main" id="{D28B6C71-1C2D-90A3-DB9F-461251EC9C72}"/>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CE88CD7F-EF75-E92C-7C86-13D4AF9E2F57}"/>
              </a:ext>
            </a:extLst>
          </p:cNvPr>
          <p:cNvSpPr>
            <a:spLocks noGrp="1"/>
          </p:cNvSpPr>
          <p:nvPr>
            <p:ph type="body" sz="quarter" idx="41"/>
          </p:nvPr>
        </p:nvSpPr>
        <p:spPr>
          <a:xfrm>
            <a:off x="721001" y="2691196"/>
            <a:ext cx="4385987" cy="2749021"/>
          </a:xfrm>
        </p:spPr>
        <p:txBody>
          <a:bodyPr vert="horz" lIns="91440" tIns="45720" rIns="91440" bIns="45720" rtlCol="0" anchor="t">
            <a:normAutofit/>
          </a:bodyPr>
          <a:lstStyle/>
          <a:p>
            <a:r>
              <a:rPr lang="da-DK" sz="1400" noProof="0" dirty="0">
                <a:latin typeface="Arial"/>
                <a:cs typeface="Arial"/>
              </a:rPr>
              <a:t>Brug af </a:t>
            </a:r>
            <a:r>
              <a:rPr lang="da-DK" sz="1400" dirty="0">
                <a:latin typeface="Arial"/>
                <a:cs typeface="Arial"/>
              </a:rPr>
              <a:t>PPI</a:t>
            </a:r>
            <a:endParaRPr lang="da-DK" sz="1400" noProof="0" dirty="0"/>
          </a:p>
          <a:p>
            <a:pPr marL="285750" indent="-285750">
              <a:buFont typeface="Calibri" panose="020B0604020202020204" pitchFamily="34" charset="0"/>
              <a:buChar char="-"/>
            </a:pPr>
            <a:r>
              <a:rPr lang="da-DK" sz="1400" dirty="0">
                <a:latin typeface="Arial"/>
                <a:cs typeface="Arial"/>
              </a:rPr>
              <a:t>I hvilke situationer (typiske patienter?) opstartes PPI</a:t>
            </a:r>
          </a:p>
          <a:p>
            <a:pPr marL="285750" indent="-285750">
              <a:buFont typeface="Calibri" panose="020B0604020202020204" pitchFamily="34" charset="0"/>
              <a:buChar char="-"/>
            </a:pPr>
            <a:r>
              <a:rPr lang="da-DK" sz="1400" dirty="0">
                <a:latin typeface="Arial"/>
                <a:cs typeface="Arial"/>
              </a:rPr>
              <a:t>Hvordan følges op efter første ordination?</a:t>
            </a:r>
          </a:p>
          <a:p>
            <a:pPr marL="285750" indent="-285750">
              <a:buFont typeface="Calibri" panose="020B0604020202020204" pitchFamily="34" charset="0"/>
              <a:buChar char="-"/>
            </a:pPr>
            <a:r>
              <a:rPr lang="da-DK" sz="1400" dirty="0">
                <a:latin typeface="Arial"/>
                <a:cs typeface="Arial"/>
              </a:rPr>
              <a:t>Ideer til hvordan langvarig behandling bedst undgås og revurderes/seponeres?</a:t>
            </a:r>
            <a:endParaRPr lang="da-DK" sz="1400" noProof="0" dirty="0">
              <a:latin typeface="Arial"/>
              <a:cs typeface="Arial"/>
            </a:endParaRPr>
          </a:p>
        </p:txBody>
      </p:sp>
      <p:sp>
        <p:nvSpPr>
          <p:cNvPr id="8" name="Title 2">
            <a:extLst>
              <a:ext uri="{FF2B5EF4-FFF2-40B4-BE49-F238E27FC236}">
                <a16:creationId xmlns:a16="http://schemas.microsoft.com/office/drawing/2014/main" id="{0066E4A7-229D-0CFE-E02D-3DF107AE6983}"/>
              </a:ext>
            </a:extLst>
          </p:cNvPr>
          <p:cNvSpPr>
            <a:spLocks noGrp="1"/>
          </p:cNvSpPr>
          <p:nvPr>
            <p:ph type="title"/>
          </p:nvPr>
        </p:nvSpPr>
        <p:spPr>
          <a:xfrm>
            <a:off x="714030" y="1027249"/>
            <a:ext cx="4398514" cy="1540460"/>
          </a:xfrm>
        </p:spPr>
        <p:txBody>
          <a:bodyPr/>
          <a:lstStyle/>
          <a:p>
            <a:r>
              <a:rPr lang="da-DK" sz="2400" noProof="0">
                <a:latin typeface="Arial"/>
                <a:cs typeface="Arial"/>
              </a:rPr>
              <a:t>Gennemgang af brug af </a:t>
            </a:r>
            <a:r>
              <a:rPr lang="da-DK" sz="2400">
                <a:latin typeface="Arial"/>
                <a:cs typeface="Arial"/>
              </a:rPr>
              <a:t>PPI</a:t>
            </a:r>
            <a:endParaRPr lang="da-DK" sz="2400" noProof="0">
              <a:latin typeface="Arial"/>
              <a:cs typeface="Arial"/>
            </a:endParaRPr>
          </a:p>
        </p:txBody>
      </p:sp>
      <p:sp>
        <p:nvSpPr>
          <p:cNvPr id="13" name="Text Placeholder 9">
            <a:extLst>
              <a:ext uri="{FF2B5EF4-FFF2-40B4-BE49-F238E27FC236}">
                <a16:creationId xmlns:a16="http://schemas.microsoft.com/office/drawing/2014/main" id="{4D36DD56-C7FB-AAC2-D38D-688C79DDE939}"/>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24750785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7B15E-3D5E-F1C5-80AC-817E187C796D}"/>
              </a:ext>
            </a:extLst>
          </p:cNvPr>
          <p:cNvSpPr>
            <a:spLocks noGrp="1"/>
          </p:cNvSpPr>
          <p:nvPr>
            <p:ph type="body" sz="quarter" idx="29"/>
          </p:nvPr>
        </p:nvSpPr>
        <p:spPr/>
        <p:txBody>
          <a:bodyPr/>
          <a:lstStyle/>
          <a:p>
            <a:r>
              <a:rPr lang="en-US">
                <a:latin typeface="Arial"/>
                <a:cs typeface="Arial"/>
              </a:rPr>
              <a:t>Brug </a:t>
            </a:r>
            <a:r>
              <a:rPr lang="en-US" err="1">
                <a:latin typeface="Arial"/>
                <a:cs typeface="Arial"/>
              </a:rPr>
              <a:t>af</a:t>
            </a:r>
            <a:r>
              <a:rPr lang="en-US">
                <a:latin typeface="Arial"/>
                <a:cs typeface="Arial"/>
              </a:rPr>
              <a:t> NSAID</a:t>
            </a:r>
            <a:endParaRPr lang="en-US"/>
          </a:p>
        </p:txBody>
      </p:sp>
      <p:sp>
        <p:nvSpPr>
          <p:cNvPr id="3" name="Text Placeholder 2">
            <a:extLst>
              <a:ext uri="{FF2B5EF4-FFF2-40B4-BE49-F238E27FC236}">
                <a16:creationId xmlns:a16="http://schemas.microsoft.com/office/drawing/2014/main" id="{97D0318B-F0AF-90BF-EBEF-C36F67BCDDB2}"/>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27896313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22099-6671-42B3-79E6-0F535FCF97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9ED35E-27D9-0A59-CAA5-78DC9D72B948}"/>
              </a:ext>
            </a:extLst>
          </p:cNvPr>
          <p:cNvSpPr>
            <a:spLocks noGrp="1"/>
          </p:cNvSpPr>
          <p:nvPr>
            <p:ph type="title"/>
          </p:nvPr>
        </p:nvSpPr>
        <p:spPr/>
        <p:txBody>
          <a:bodyPr>
            <a:normAutofit fontScale="90000"/>
          </a:bodyPr>
          <a:lstStyle/>
          <a:p>
            <a:r>
              <a:rPr lang="da-DK" dirty="0"/>
              <a:t>Målepunkt 2: Brug af NSAID, 18-64 årige, seneste år</a:t>
            </a:r>
          </a:p>
        </p:txBody>
      </p:sp>
      <p:sp>
        <p:nvSpPr>
          <p:cNvPr id="3" name="Pladsholder til tekst 2">
            <a:extLst>
              <a:ext uri="{FF2B5EF4-FFF2-40B4-BE49-F238E27FC236}">
                <a16:creationId xmlns:a16="http://schemas.microsoft.com/office/drawing/2014/main" id="{62E38EC2-D1E7-3EC9-8D05-56C1CCB0ED5A}"/>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måned år – måned år </a:t>
            </a:r>
          </a:p>
        </p:txBody>
      </p:sp>
      <p:graphicFrame>
        <p:nvGraphicFramePr>
          <p:cNvPr id="4" name="Diagram 3">
            <a:extLst>
              <a:ext uri="{FF2B5EF4-FFF2-40B4-BE49-F238E27FC236}">
                <a16:creationId xmlns:a16="http://schemas.microsoft.com/office/drawing/2014/main" id="{72CE8848-AF47-190B-C10C-594EA6F69C6F}"/>
              </a:ext>
            </a:extLst>
          </p:cNvPr>
          <p:cNvGraphicFramePr>
            <a:graphicFrameLocks/>
          </p:cNvGraphicFramePr>
          <p:nvPr>
            <p:extLst>
              <p:ext uri="{D42A27DB-BD31-4B8C-83A1-F6EECF244321}">
                <p14:modId xmlns:p14="http://schemas.microsoft.com/office/powerpoint/2010/main" val="3189440305"/>
              </p:ext>
            </p:extLst>
          </p:nvPr>
        </p:nvGraphicFramePr>
        <p:xfrm>
          <a:off x="725626" y="1595950"/>
          <a:ext cx="10749994" cy="4533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a:extLst>
              <a:ext uri="{FF2B5EF4-FFF2-40B4-BE49-F238E27FC236}">
                <a16:creationId xmlns:a16="http://schemas.microsoft.com/office/drawing/2014/main" id="{999D7B11-8FA5-16D1-7944-8B844C355DEA}"/>
              </a:ext>
            </a:extLst>
          </p:cNvPr>
          <p:cNvSpPr/>
          <p:nvPr/>
        </p:nvSpPr>
        <p:spPr>
          <a:xfrm>
            <a:off x="8355500" y="1464027"/>
            <a:ext cx="3120120" cy="526989"/>
          </a:xfrm>
          <a:prstGeom prst="roundRect">
            <a:avLst>
              <a:gd name="adj" fmla="val 8476"/>
            </a:avLst>
          </a:prstGeom>
          <a:solidFill>
            <a:schemeClr val="accent3"/>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171450" indent="-171450">
              <a:lnSpc>
                <a:spcPct val="100000"/>
              </a:lnSpc>
              <a:buFont typeface="Arial" panose="020B0604020202020204" pitchFamily="34" charset="0"/>
              <a:buChar char="•"/>
              <a:defRPr sz="3200" spc="0">
                <a:solidFill>
                  <a:srgbClr val="FFFFFF"/>
                </a:solidFill>
              </a:defRPr>
            </a:pPr>
            <a:r>
              <a:rPr lang="da-DK" sz="1200" noProof="0" dirty="0"/>
              <a:t>Generelt bør smertestillende behandling primært bestå af paracetamol</a:t>
            </a:r>
          </a:p>
        </p:txBody>
      </p:sp>
      <p:sp>
        <p:nvSpPr>
          <p:cNvPr id="8" name="Tekstfelt 7">
            <a:extLst>
              <a:ext uri="{FF2B5EF4-FFF2-40B4-BE49-F238E27FC236}">
                <a16:creationId xmlns:a16="http://schemas.microsoft.com/office/drawing/2014/main" id="{B3964470-449A-9715-DC7E-996E77CB56D4}"/>
              </a:ext>
            </a:extLst>
          </p:cNvPr>
          <p:cNvSpPr txBox="1"/>
          <p:nvPr/>
        </p:nvSpPr>
        <p:spPr>
          <a:xfrm rot="20777516">
            <a:off x="4151453" y="2042458"/>
            <a:ext cx="34029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40606378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5C0E6-1768-98DA-EA33-00269856363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8BCCEF-61CF-B749-0691-36AD12C79206}"/>
              </a:ext>
            </a:extLst>
          </p:cNvPr>
          <p:cNvSpPr>
            <a:spLocks noGrp="1"/>
          </p:cNvSpPr>
          <p:nvPr>
            <p:ph type="title"/>
          </p:nvPr>
        </p:nvSpPr>
        <p:spPr/>
        <p:txBody>
          <a:bodyPr>
            <a:normAutofit fontScale="90000"/>
          </a:bodyPr>
          <a:lstStyle/>
          <a:p>
            <a:r>
              <a:rPr lang="da-DK" dirty="0"/>
              <a:t>Målepunkt 2: Brug af NSAID, +65 årige, seneste år</a:t>
            </a:r>
          </a:p>
        </p:txBody>
      </p:sp>
      <p:sp>
        <p:nvSpPr>
          <p:cNvPr id="3" name="Pladsholder til tekst 2">
            <a:extLst>
              <a:ext uri="{FF2B5EF4-FFF2-40B4-BE49-F238E27FC236}">
                <a16:creationId xmlns:a16="http://schemas.microsoft.com/office/drawing/2014/main" id="{A5CE827C-40C3-EA8C-77DD-177131CD6201}"/>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måned år – måned år </a:t>
            </a:r>
          </a:p>
        </p:txBody>
      </p:sp>
      <p:graphicFrame>
        <p:nvGraphicFramePr>
          <p:cNvPr id="4" name="Diagram 3">
            <a:extLst>
              <a:ext uri="{FF2B5EF4-FFF2-40B4-BE49-F238E27FC236}">
                <a16:creationId xmlns:a16="http://schemas.microsoft.com/office/drawing/2014/main" id="{0C1D9B42-B855-1CA8-6B7D-A272F753F761}"/>
              </a:ext>
            </a:extLst>
          </p:cNvPr>
          <p:cNvGraphicFramePr>
            <a:graphicFrameLocks/>
          </p:cNvGraphicFramePr>
          <p:nvPr>
            <p:extLst>
              <p:ext uri="{D42A27DB-BD31-4B8C-83A1-F6EECF244321}">
                <p14:modId xmlns:p14="http://schemas.microsoft.com/office/powerpoint/2010/main" val="1111018521"/>
              </p:ext>
            </p:extLst>
          </p:nvPr>
        </p:nvGraphicFramePr>
        <p:xfrm>
          <a:off x="727937" y="1595949"/>
          <a:ext cx="10736125" cy="4533388"/>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a:extLst>
              <a:ext uri="{FF2B5EF4-FFF2-40B4-BE49-F238E27FC236}">
                <a16:creationId xmlns:a16="http://schemas.microsoft.com/office/drawing/2014/main" id="{E763FC44-E5CC-E2EE-AD17-FB8DF8F82C33}"/>
              </a:ext>
            </a:extLst>
          </p:cNvPr>
          <p:cNvSpPr/>
          <p:nvPr/>
        </p:nvSpPr>
        <p:spPr>
          <a:xfrm>
            <a:off x="7281945" y="1595948"/>
            <a:ext cx="3924739" cy="783048"/>
          </a:xfrm>
          <a:prstGeom prst="roundRect">
            <a:avLst>
              <a:gd name="adj" fmla="val 8476"/>
            </a:avLst>
          </a:prstGeom>
          <a:solidFill>
            <a:schemeClr val="accent3"/>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171450" indent="-171450">
              <a:lnSpc>
                <a:spcPct val="100000"/>
              </a:lnSpc>
              <a:buFont typeface="Arial" panose="020B0604020202020204" pitchFamily="34" charset="0"/>
              <a:buChar char="•"/>
              <a:defRPr sz="3200" spc="0">
                <a:solidFill>
                  <a:srgbClr val="FFFFFF"/>
                </a:solidFill>
              </a:defRPr>
            </a:pPr>
            <a:r>
              <a:rPr lang="da-DK" sz="1200" noProof="0" dirty="0"/>
              <a:t>Generelt bør smertestillende behandling primært bestå af paracetamol – hvis &gt; 65 år bør du være tilbageholdende med NSAID</a:t>
            </a:r>
          </a:p>
        </p:txBody>
      </p:sp>
      <p:sp>
        <p:nvSpPr>
          <p:cNvPr id="6" name="Tekstfelt 5">
            <a:extLst>
              <a:ext uri="{FF2B5EF4-FFF2-40B4-BE49-F238E27FC236}">
                <a16:creationId xmlns:a16="http://schemas.microsoft.com/office/drawing/2014/main" id="{FDDB73CC-3E38-9BB2-EF01-CB67BBFFD3A9}"/>
              </a:ext>
            </a:extLst>
          </p:cNvPr>
          <p:cNvSpPr txBox="1"/>
          <p:nvPr/>
        </p:nvSpPr>
        <p:spPr>
          <a:xfrm rot="20777516">
            <a:off x="4151453" y="2042458"/>
            <a:ext cx="34029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7242142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26F06-5A79-FD79-60FC-1AA12DBF3B92}"/>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9D20A316-C8F8-A6A1-2E78-F40A1D429C4C}"/>
              </a:ext>
            </a:extLst>
          </p:cNvPr>
          <p:cNvSpPr>
            <a:spLocks noGrp="1"/>
          </p:cNvSpPr>
          <p:nvPr>
            <p:ph type="title"/>
          </p:nvPr>
        </p:nvSpPr>
        <p:spPr>
          <a:xfrm>
            <a:off x="720208" y="764666"/>
            <a:ext cx="10740748" cy="584775"/>
          </a:xfrm>
        </p:spPr>
        <p:txBody>
          <a:bodyPr/>
          <a:lstStyle/>
          <a:p>
            <a:r>
              <a:rPr lang="da-DK" noProof="0" dirty="0"/>
              <a:t>Program</a:t>
            </a:r>
          </a:p>
        </p:txBody>
      </p:sp>
      <p:graphicFrame>
        <p:nvGraphicFramePr>
          <p:cNvPr id="3" name="Table 2">
            <a:extLst>
              <a:ext uri="{FF2B5EF4-FFF2-40B4-BE49-F238E27FC236}">
                <a16:creationId xmlns:a16="http://schemas.microsoft.com/office/drawing/2014/main" id="{3007BD77-5395-1673-F1B9-A28D49AEBEEE}"/>
              </a:ext>
            </a:extLst>
          </p:cNvPr>
          <p:cNvGraphicFramePr>
            <a:graphicFrameLocks noGrp="1"/>
          </p:cNvGraphicFramePr>
          <p:nvPr>
            <p:extLst>
              <p:ext uri="{D42A27DB-BD31-4B8C-83A1-F6EECF244321}">
                <p14:modId xmlns:p14="http://schemas.microsoft.com/office/powerpoint/2010/main" val="927404015"/>
              </p:ext>
            </p:extLst>
          </p:nvPr>
        </p:nvGraphicFramePr>
        <p:xfrm>
          <a:off x="727870" y="1570180"/>
          <a:ext cx="10733087" cy="3626484"/>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dirty="0"/>
                        <a:t>10 min.</a:t>
                      </a:r>
                    </a:p>
                  </a:txBody>
                  <a:tcPr marL="180000" marR="180000" marT="90000" marB="90000" anchor="ctr"/>
                </a:tc>
                <a:tc>
                  <a:txBody>
                    <a:bodyPr/>
                    <a:lstStyle/>
                    <a:p>
                      <a:pPr algn="l"/>
                      <a:r>
                        <a:rPr lang="da-DK" sz="1600" noProof="0" dirty="0"/>
                        <a:t>Velkomst og introduktion</a:t>
                      </a:r>
                    </a:p>
                  </a:txBody>
                  <a:tcPr marL="180000" marR="180000" marT="90000" marB="90000" anchor="ctr"/>
                </a:tc>
                <a:extLst>
                  <a:ext uri="{0D108BD9-81ED-4DB2-BD59-A6C34878D82A}">
                    <a16:rowId xmlns:a16="http://schemas.microsoft.com/office/drawing/2014/main" val="3722927222"/>
                  </a:ext>
                </a:extLst>
              </a:tr>
              <a:tr h="684472">
                <a:tc>
                  <a:txBody>
                    <a:bodyPr/>
                    <a:lstStyle/>
                    <a:p>
                      <a:r>
                        <a:rPr lang="da-DK" sz="1600" noProof="0" dirty="0"/>
                        <a:t>80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Blok 1: Brug af PPI, NSAID samt ulcusforebyggelse</a:t>
                      </a:r>
                      <a:endParaRPr lang="da-DK" sz="160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noProof="0" dirty="0"/>
                        <a:t>Gennemgang af demoklyngens resultater fra spørgeskemaundersøgelsen (målepunkt 1 - 4)</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Samtale med sidemakker og plenum</a:t>
                      </a:r>
                    </a:p>
                  </a:txBody>
                  <a:tcPr marL="180000" marR="180000" marT="90000" marB="90000" anchor="ctr"/>
                </a:tc>
                <a:extLst>
                  <a:ext uri="{0D108BD9-81ED-4DB2-BD59-A6C34878D82A}">
                    <a16:rowId xmlns:a16="http://schemas.microsoft.com/office/drawing/2014/main" val="4122258881"/>
                  </a:ext>
                </a:extLst>
              </a:tr>
              <a:tr h="434500">
                <a:tc>
                  <a:txBody>
                    <a:bodyPr/>
                    <a:lstStyle/>
                    <a:p>
                      <a:r>
                        <a:rPr lang="da-DK" sz="1600" noProof="0" dirty="0"/>
                        <a:t>15 min.</a:t>
                      </a:r>
                    </a:p>
                  </a:txBody>
                  <a:tcPr marL="180000" marR="180000" marT="90000" marB="90000" anchor="ctr"/>
                </a:tc>
                <a:tc>
                  <a:txBody>
                    <a:bodyPr/>
                    <a:lstStyle/>
                    <a:p>
                      <a:pPr algn="l"/>
                      <a:r>
                        <a:rPr lang="da-DK" sz="1600" noProof="0" dirty="0"/>
                        <a:t>Pause</a:t>
                      </a:r>
                      <a:endParaRPr lang="da-DK" sz="1600" i="1" noProof="0" dirty="0"/>
                    </a:p>
                  </a:txBody>
                  <a:tcPr marL="180000" marR="180000" marT="90000" marB="90000" anchor="ctr"/>
                </a:tc>
                <a:extLst>
                  <a:ext uri="{0D108BD9-81ED-4DB2-BD59-A6C34878D82A}">
                    <a16:rowId xmlns:a16="http://schemas.microsoft.com/office/drawing/2014/main" val="3893725207"/>
                  </a:ext>
                </a:extLst>
              </a:tr>
              <a:tr h="684472">
                <a:tc>
                  <a:txBody>
                    <a:bodyPr/>
                    <a:lstStyle/>
                    <a:p>
                      <a:r>
                        <a:rPr lang="da-DK" sz="1600" noProof="0" dirty="0"/>
                        <a:t>20 min.</a:t>
                      </a:r>
                    </a:p>
                  </a:txBody>
                  <a:tcPr marL="180000" marR="180000" marT="90000" marB="90000" anchor="ctr"/>
                </a:tc>
                <a:tc>
                  <a:txBody>
                    <a:bodyPr/>
                    <a:lstStyle/>
                    <a:p>
                      <a:pPr marL="0" marR="0" lvl="0" indent="0" algn="l" defTabSz="292100" rtl="0" eaLnBrk="1" fontAlgn="auto" latinLnBrk="0" hangingPunct="1">
                        <a:lnSpc>
                          <a:spcPct val="100000"/>
                        </a:lnSpc>
                        <a:spcBef>
                          <a:spcPts val="0"/>
                        </a:spcBef>
                        <a:spcAft>
                          <a:spcPts val="0"/>
                        </a:spcAft>
                        <a:buClrTx/>
                        <a:buSzTx/>
                        <a:buFontTx/>
                        <a:buNone/>
                        <a:tabLst/>
                        <a:defRPr/>
                      </a:pPr>
                      <a:r>
                        <a:rPr lang="da-DK" sz="1600" b="1" noProof="0" dirty="0"/>
                        <a:t>Blok 2: Brug af </a:t>
                      </a:r>
                      <a:r>
                        <a:rPr lang="da-DK" sz="1600" b="1" noProof="0" dirty="0" err="1"/>
                        <a:t>helicobacter</a:t>
                      </a:r>
                      <a:r>
                        <a:rPr lang="da-DK" sz="1600" b="1" noProof="0" dirty="0"/>
                        <a:t> </a:t>
                      </a:r>
                      <a:r>
                        <a:rPr lang="da-DK" sz="1600" b="1" noProof="0" dirty="0" err="1"/>
                        <a:t>pylori</a:t>
                      </a:r>
                      <a:r>
                        <a:rPr lang="da-DK" sz="1600" b="1" noProof="0" dirty="0"/>
                        <a:t> test og </a:t>
                      </a:r>
                      <a:r>
                        <a:rPr lang="da-DK" sz="1600" b="1" noProof="0" dirty="0" err="1"/>
                        <a:t>gastroskopier</a:t>
                      </a:r>
                      <a:br>
                        <a:rPr lang="da-DK" sz="1600" noProof="0" dirty="0"/>
                      </a:br>
                      <a:r>
                        <a:rPr lang="da-DK" sz="1600" noProof="0" dirty="0"/>
                        <a:t>Gennemgang af demoklyngens resultater fra spørgeskemaundersøgelsen (målepunkt 5 - 6)</a:t>
                      </a:r>
                      <a:endParaRPr lang="da-DK" sz="1600" i="0" noProof="0" dirty="0"/>
                    </a:p>
                    <a:p>
                      <a:pPr marL="0" marR="0" lvl="0" indent="0" algn="l" defTabSz="292100" rtl="0" eaLnBrk="1" fontAlgn="auto" latinLnBrk="0" hangingPunct="1">
                        <a:lnSpc>
                          <a:spcPct val="100000"/>
                        </a:lnSpc>
                        <a:spcBef>
                          <a:spcPts val="0"/>
                        </a:spcBef>
                        <a:spcAft>
                          <a:spcPts val="0"/>
                        </a:spcAft>
                        <a:buClrTx/>
                        <a:buSzTx/>
                        <a:buFontTx/>
                        <a:buNone/>
                        <a:tabLst/>
                        <a:defRPr/>
                      </a:pPr>
                      <a:r>
                        <a:rPr lang="da-DK" sz="1600" i="0" noProof="0" dirty="0"/>
                        <a:t>Samtale med sidemakker og plenum</a:t>
                      </a:r>
                    </a:p>
                  </a:txBody>
                  <a:tcPr marL="180000" marR="180000" marT="90000" marB="90000" anchor="ctr"/>
                </a:tc>
                <a:extLst>
                  <a:ext uri="{0D108BD9-81ED-4DB2-BD59-A6C34878D82A}">
                    <a16:rowId xmlns:a16="http://schemas.microsoft.com/office/drawing/2014/main" val="2190333926"/>
                  </a:ext>
                </a:extLst>
              </a:tr>
              <a:tr h="934444">
                <a:tc>
                  <a:txBody>
                    <a:bodyPr/>
                    <a:lstStyle/>
                    <a:p>
                      <a:r>
                        <a:rPr lang="da-DK" sz="1600" noProof="0" dirty="0"/>
                        <a:t>25 min.</a:t>
                      </a:r>
                    </a:p>
                  </a:txBody>
                  <a:tcPr marL="180000" marR="180000" marT="90000" marB="90000" anchor="ctr"/>
                </a:tc>
                <a:tc>
                  <a:txBody>
                    <a:bodyPr/>
                    <a:lstStyle/>
                    <a:p>
                      <a:pPr algn="l"/>
                      <a:r>
                        <a:rPr lang="da-DK" sz="1600" b="1" noProof="0" dirty="0"/>
                        <a:t>Blok 3: Implementering og opfølgning</a:t>
                      </a:r>
                      <a:br>
                        <a:rPr lang="da-DK" sz="1600" noProof="0" dirty="0"/>
                      </a:br>
                      <a:r>
                        <a:rPr lang="da-DK" sz="1600" noProof="0" dirty="0"/>
                        <a:t>Opsamling og opfølgning</a:t>
                      </a:r>
                      <a:br>
                        <a:rPr lang="da-DK" sz="1600" noProof="0" dirty="0"/>
                      </a:br>
                      <a:r>
                        <a:rPr lang="da-DK" sz="1600" noProof="0" dirty="0"/>
                        <a:t>Hvordan følger vi op?</a:t>
                      </a:r>
                      <a:endParaRPr lang="da-DK" sz="1600" i="0" noProof="0" dirty="0"/>
                    </a:p>
                  </a:txBody>
                  <a:tcPr marL="180000" marR="180000" marT="90000" marB="90000" anchor="ctr"/>
                </a:tc>
                <a:extLst>
                  <a:ext uri="{0D108BD9-81ED-4DB2-BD59-A6C34878D82A}">
                    <a16:rowId xmlns:a16="http://schemas.microsoft.com/office/drawing/2014/main" val="1723228639"/>
                  </a:ext>
                </a:extLst>
              </a:tr>
            </a:tbl>
          </a:graphicData>
        </a:graphic>
      </p:graphicFrame>
    </p:spTree>
    <p:extLst>
      <p:ext uri="{BB962C8B-B14F-4D97-AF65-F5344CB8AC3E}">
        <p14:creationId xmlns:p14="http://schemas.microsoft.com/office/powerpoint/2010/main" val="25963172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A8BC5-6B13-ABF8-7FE6-8A7C511BFB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2FC23F-6F1C-3525-8197-692036019741}"/>
              </a:ext>
            </a:extLst>
          </p:cNvPr>
          <p:cNvSpPr>
            <a:spLocks noGrp="1"/>
          </p:cNvSpPr>
          <p:nvPr>
            <p:ph type="title"/>
          </p:nvPr>
        </p:nvSpPr>
        <p:spPr/>
        <p:txBody>
          <a:bodyPr>
            <a:normAutofit/>
          </a:bodyPr>
          <a:lstStyle/>
          <a:p>
            <a:r>
              <a:rPr lang="da-DK" dirty="0"/>
              <a:t>Målepunkt 2: Brug af NSAID, seneste 5 år</a:t>
            </a:r>
          </a:p>
        </p:txBody>
      </p:sp>
      <p:sp>
        <p:nvSpPr>
          <p:cNvPr id="3" name="Pladsholder til tekst 2">
            <a:extLst>
              <a:ext uri="{FF2B5EF4-FFF2-40B4-BE49-F238E27FC236}">
                <a16:creationId xmlns:a16="http://schemas.microsoft.com/office/drawing/2014/main" id="{B8DB2A8E-5736-CF5C-AD02-BF64A6728691}"/>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måned år – måned år </a:t>
            </a:r>
          </a:p>
        </p:txBody>
      </p:sp>
      <p:graphicFrame>
        <p:nvGraphicFramePr>
          <p:cNvPr id="4" name="Diagram 3">
            <a:extLst>
              <a:ext uri="{FF2B5EF4-FFF2-40B4-BE49-F238E27FC236}">
                <a16:creationId xmlns:a16="http://schemas.microsoft.com/office/drawing/2014/main" id="{999D5525-967C-81AB-FA91-000CF48256A5}"/>
              </a:ext>
            </a:extLst>
          </p:cNvPr>
          <p:cNvGraphicFramePr>
            <a:graphicFrameLocks/>
          </p:cNvGraphicFramePr>
          <p:nvPr>
            <p:extLst>
              <p:ext uri="{D42A27DB-BD31-4B8C-83A1-F6EECF244321}">
                <p14:modId xmlns:p14="http://schemas.microsoft.com/office/powerpoint/2010/main" val="3241272070"/>
              </p:ext>
            </p:extLst>
          </p:nvPr>
        </p:nvGraphicFramePr>
        <p:xfrm>
          <a:off x="725626" y="1479323"/>
          <a:ext cx="10749994" cy="4484129"/>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0E4810A0-369C-0C18-DE0A-BC3D9E1A3219}"/>
              </a:ext>
            </a:extLst>
          </p:cNvPr>
          <p:cNvSpPr txBox="1"/>
          <p:nvPr/>
        </p:nvSpPr>
        <p:spPr>
          <a:xfrm rot="20777516">
            <a:off x="4151453" y="2042458"/>
            <a:ext cx="34029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7477188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ADA97-190A-A1EE-6587-3A0E841D65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DFA6B2-B33A-FA5F-668B-8ED9F6BF5143}"/>
              </a:ext>
            </a:extLst>
          </p:cNvPr>
          <p:cNvSpPr>
            <a:spLocks noGrp="1"/>
          </p:cNvSpPr>
          <p:nvPr>
            <p:ph type="title"/>
          </p:nvPr>
        </p:nvSpPr>
        <p:spPr/>
        <p:txBody>
          <a:bodyPr>
            <a:normAutofit fontScale="90000"/>
          </a:bodyPr>
          <a:lstStyle/>
          <a:p>
            <a:r>
              <a:rPr lang="da-DK" dirty="0"/>
              <a:t>Målepunkt 3: Langtidsbrug af NSAID, 18-64 årige, seneste år</a:t>
            </a:r>
          </a:p>
        </p:txBody>
      </p:sp>
      <p:sp>
        <p:nvSpPr>
          <p:cNvPr id="3" name="Pladsholder til tekst 2">
            <a:extLst>
              <a:ext uri="{FF2B5EF4-FFF2-40B4-BE49-F238E27FC236}">
                <a16:creationId xmlns:a16="http://schemas.microsoft.com/office/drawing/2014/main" id="{F138E14B-94D7-CEF1-6ACF-CE9662952A34}"/>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måned år – måned år </a:t>
            </a:r>
          </a:p>
        </p:txBody>
      </p:sp>
      <p:graphicFrame>
        <p:nvGraphicFramePr>
          <p:cNvPr id="4" name="Diagram 3">
            <a:extLst>
              <a:ext uri="{FF2B5EF4-FFF2-40B4-BE49-F238E27FC236}">
                <a16:creationId xmlns:a16="http://schemas.microsoft.com/office/drawing/2014/main" id="{F938529A-9BBB-AD69-9827-597C8AF47113}"/>
              </a:ext>
            </a:extLst>
          </p:cNvPr>
          <p:cNvGraphicFramePr>
            <a:graphicFrameLocks/>
          </p:cNvGraphicFramePr>
          <p:nvPr>
            <p:extLst>
              <p:ext uri="{D42A27DB-BD31-4B8C-83A1-F6EECF244321}">
                <p14:modId xmlns:p14="http://schemas.microsoft.com/office/powerpoint/2010/main" val="4105640485"/>
              </p:ext>
            </p:extLst>
          </p:nvPr>
        </p:nvGraphicFramePr>
        <p:xfrm>
          <a:off x="727937" y="1709518"/>
          <a:ext cx="10736125" cy="4533388"/>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a:extLst>
              <a:ext uri="{FF2B5EF4-FFF2-40B4-BE49-F238E27FC236}">
                <a16:creationId xmlns:a16="http://schemas.microsoft.com/office/drawing/2014/main" id="{08520954-EDDC-940F-795A-5C643E39525D}"/>
              </a:ext>
            </a:extLst>
          </p:cNvPr>
          <p:cNvSpPr/>
          <p:nvPr/>
        </p:nvSpPr>
        <p:spPr>
          <a:xfrm>
            <a:off x="8170390" y="1709518"/>
            <a:ext cx="3120120" cy="699147"/>
          </a:xfrm>
          <a:prstGeom prst="roundRect">
            <a:avLst>
              <a:gd name="adj" fmla="val 8476"/>
            </a:avLst>
          </a:prstGeom>
          <a:solidFill>
            <a:schemeClr val="accent3"/>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171450" indent="-171450">
              <a:lnSpc>
                <a:spcPct val="100000"/>
              </a:lnSpc>
              <a:buFont typeface="Arial" panose="020B0604020202020204" pitchFamily="34" charset="0"/>
              <a:buChar char="•"/>
              <a:defRPr sz="3200" spc="0">
                <a:solidFill>
                  <a:srgbClr val="FFFFFF"/>
                </a:solidFill>
              </a:defRPr>
            </a:pPr>
            <a:r>
              <a:rPr lang="da-DK" sz="1200" noProof="0" dirty="0"/>
              <a:t>NSAID bør kun anvendes i kortere perioder, dage til få uger og i så lav dosis som muligt</a:t>
            </a:r>
          </a:p>
        </p:txBody>
      </p:sp>
      <p:sp>
        <p:nvSpPr>
          <p:cNvPr id="7" name="Tekstfelt 6">
            <a:extLst>
              <a:ext uri="{FF2B5EF4-FFF2-40B4-BE49-F238E27FC236}">
                <a16:creationId xmlns:a16="http://schemas.microsoft.com/office/drawing/2014/main" id="{B16FF7DB-17F6-0B4B-5439-5A04B5CBECC1}"/>
              </a:ext>
            </a:extLst>
          </p:cNvPr>
          <p:cNvSpPr txBox="1"/>
          <p:nvPr/>
        </p:nvSpPr>
        <p:spPr>
          <a:xfrm rot="20777516">
            <a:off x="4151453" y="2042458"/>
            <a:ext cx="34029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3654105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4792F-6891-5158-98DE-343969CBA9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2232B3-4195-5BC7-1B91-F70D3C533CFD}"/>
              </a:ext>
            </a:extLst>
          </p:cNvPr>
          <p:cNvSpPr>
            <a:spLocks noGrp="1"/>
          </p:cNvSpPr>
          <p:nvPr>
            <p:ph type="title"/>
          </p:nvPr>
        </p:nvSpPr>
        <p:spPr/>
        <p:txBody>
          <a:bodyPr>
            <a:normAutofit fontScale="90000"/>
          </a:bodyPr>
          <a:lstStyle/>
          <a:p>
            <a:r>
              <a:rPr lang="da-DK" dirty="0"/>
              <a:t>Målepunkt 3: Langtidsbrug af NSAID, +65 årige, seneste år</a:t>
            </a:r>
          </a:p>
        </p:txBody>
      </p:sp>
      <p:sp>
        <p:nvSpPr>
          <p:cNvPr id="3" name="Pladsholder til tekst 2">
            <a:extLst>
              <a:ext uri="{FF2B5EF4-FFF2-40B4-BE49-F238E27FC236}">
                <a16:creationId xmlns:a16="http://schemas.microsoft.com/office/drawing/2014/main" id="{E41A3EDE-2EC0-4993-F35C-C5ED010E720A}"/>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måned år – måned år </a:t>
            </a:r>
          </a:p>
        </p:txBody>
      </p:sp>
      <p:graphicFrame>
        <p:nvGraphicFramePr>
          <p:cNvPr id="4" name="Diagram 3">
            <a:extLst>
              <a:ext uri="{FF2B5EF4-FFF2-40B4-BE49-F238E27FC236}">
                <a16:creationId xmlns:a16="http://schemas.microsoft.com/office/drawing/2014/main" id="{76FC365D-EA14-8807-4E9D-3573B76DF486}"/>
              </a:ext>
            </a:extLst>
          </p:cNvPr>
          <p:cNvGraphicFramePr>
            <a:graphicFrameLocks/>
          </p:cNvGraphicFramePr>
          <p:nvPr>
            <p:extLst>
              <p:ext uri="{D42A27DB-BD31-4B8C-83A1-F6EECF244321}">
                <p14:modId xmlns:p14="http://schemas.microsoft.com/office/powerpoint/2010/main" val="1441580703"/>
              </p:ext>
            </p:extLst>
          </p:nvPr>
        </p:nvGraphicFramePr>
        <p:xfrm>
          <a:off x="725626" y="1733648"/>
          <a:ext cx="10740748" cy="4270379"/>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a:extLst>
              <a:ext uri="{FF2B5EF4-FFF2-40B4-BE49-F238E27FC236}">
                <a16:creationId xmlns:a16="http://schemas.microsoft.com/office/drawing/2014/main" id="{9D1ACBD8-56D9-ED5C-F796-DA3EEFE2F1B6}"/>
              </a:ext>
            </a:extLst>
          </p:cNvPr>
          <p:cNvSpPr/>
          <p:nvPr/>
        </p:nvSpPr>
        <p:spPr>
          <a:xfrm>
            <a:off x="8216690" y="1733648"/>
            <a:ext cx="3120120" cy="699147"/>
          </a:xfrm>
          <a:prstGeom prst="roundRect">
            <a:avLst>
              <a:gd name="adj" fmla="val 8476"/>
            </a:avLst>
          </a:prstGeom>
          <a:solidFill>
            <a:schemeClr val="accent3"/>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marL="171450" indent="-171450">
              <a:lnSpc>
                <a:spcPct val="100000"/>
              </a:lnSpc>
              <a:buFont typeface="Arial" panose="020B0604020202020204" pitchFamily="34" charset="0"/>
              <a:buChar char="•"/>
              <a:defRPr sz="3200" spc="0">
                <a:solidFill>
                  <a:srgbClr val="FFFFFF"/>
                </a:solidFill>
              </a:defRPr>
            </a:pPr>
            <a:r>
              <a:rPr lang="da-DK" sz="1200" noProof="0" dirty="0"/>
              <a:t>NSAID bør kun anvendes i kortere perioder, dage til få uger og i så lav dosis som muligt</a:t>
            </a:r>
          </a:p>
        </p:txBody>
      </p:sp>
      <p:sp>
        <p:nvSpPr>
          <p:cNvPr id="6" name="Tekstfelt 5">
            <a:extLst>
              <a:ext uri="{FF2B5EF4-FFF2-40B4-BE49-F238E27FC236}">
                <a16:creationId xmlns:a16="http://schemas.microsoft.com/office/drawing/2014/main" id="{28B9DE94-4564-4BC1-8A71-03745EBF5839}"/>
              </a:ext>
            </a:extLst>
          </p:cNvPr>
          <p:cNvSpPr txBox="1"/>
          <p:nvPr/>
        </p:nvSpPr>
        <p:spPr>
          <a:xfrm rot="20777516">
            <a:off x="4151453" y="2042458"/>
            <a:ext cx="34029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9298193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F2976-96DC-0D88-5112-B4461212ED4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F71ED883-41A8-4488-9B8F-587DA51A1094}"/>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F1764BBD-B6FC-F77B-31A4-B1717259A2FC}"/>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9A3E1784-9385-D2B9-5543-B193A93553A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55310962-8B04-55A4-BE22-CA57E78A81CB}"/>
              </a:ext>
            </a:extLst>
          </p:cNvPr>
          <p:cNvSpPr>
            <a:spLocks noGrp="1"/>
          </p:cNvSpPr>
          <p:nvPr>
            <p:ph type="body" sz="quarter" idx="41"/>
          </p:nvPr>
        </p:nvSpPr>
        <p:spPr>
          <a:xfrm>
            <a:off x="721001" y="2691196"/>
            <a:ext cx="4385987" cy="2749021"/>
          </a:xfrm>
        </p:spPr>
        <p:txBody>
          <a:bodyPr>
            <a:normAutofit fontScale="85000" lnSpcReduction="20000"/>
          </a:bodyPr>
          <a:lstStyle/>
          <a:p>
            <a:pPr marL="285750" indent="-285750">
              <a:buFont typeface="Arial" panose="020B0604020202020204" pitchFamily="34" charset="0"/>
              <a:buChar char="•"/>
            </a:pPr>
            <a:r>
              <a:rPr lang="da-DK" sz="1600" noProof="0" dirty="0"/>
              <a:t>Hvornår udskrives NSAID? Hvor stor mængde? </a:t>
            </a:r>
          </a:p>
          <a:p>
            <a:pPr marL="285750" indent="-285750">
              <a:buFont typeface="Arial" panose="020B0604020202020204" pitchFamily="34" charset="0"/>
              <a:buChar char="•"/>
            </a:pPr>
            <a:r>
              <a:rPr lang="da-DK" sz="1600" noProof="0" dirty="0"/>
              <a:t>Hvornår bruger I NSAID blandt 65+ årige patienter?</a:t>
            </a:r>
          </a:p>
          <a:p>
            <a:pPr marL="285750" indent="-285750">
              <a:buFont typeface="Arial" panose="020B0604020202020204" pitchFamily="34" charset="0"/>
              <a:buChar char="•"/>
            </a:pPr>
            <a:r>
              <a:rPr lang="da-DK" sz="1600" noProof="0" dirty="0"/>
              <a:t>Hvordan følges op på NSAID behandling i din praksis? </a:t>
            </a:r>
          </a:p>
          <a:p>
            <a:pPr marL="285750" indent="-285750">
              <a:buFont typeface="Arial" panose="020B0604020202020204" pitchFamily="34" charset="0"/>
              <a:buChar char="•"/>
            </a:pPr>
            <a:r>
              <a:rPr lang="da-DK" sz="1600" noProof="0" dirty="0"/>
              <a:t>Hvem får fast NSAID?</a:t>
            </a:r>
          </a:p>
          <a:p>
            <a:pPr marL="285750" indent="-285750">
              <a:buFont typeface="Arial" panose="020B0604020202020204" pitchFamily="34" charset="0"/>
              <a:buChar char="•"/>
            </a:pPr>
            <a:r>
              <a:rPr lang="da-DK" sz="1600" noProof="0" dirty="0"/>
              <a:t>Hvordan håndteres patientønsker om fornyelse af NSAID- recepter?</a:t>
            </a:r>
          </a:p>
          <a:p>
            <a:pPr marL="285750" indent="-285750">
              <a:buFont typeface="Arial" panose="020B0604020202020204" pitchFamily="34" charset="0"/>
              <a:buChar char="•"/>
            </a:pPr>
            <a:r>
              <a:rPr lang="da-DK" sz="1600" noProof="0" dirty="0"/>
              <a:t>Har I ideer til hvordan NSAID-behandling kan seponeres?</a:t>
            </a:r>
          </a:p>
        </p:txBody>
      </p:sp>
      <p:sp>
        <p:nvSpPr>
          <p:cNvPr id="10" name="Title 2">
            <a:extLst>
              <a:ext uri="{FF2B5EF4-FFF2-40B4-BE49-F238E27FC236}">
                <a16:creationId xmlns:a16="http://schemas.microsoft.com/office/drawing/2014/main" id="{648616CC-9F7C-028F-2052-7AF91B85575D}"/>
              </a:ext>
            </a:extLst>
          </p:cNvPr>
          <p:cNvSpPr>
            <a:spLocks noGrp="1"/>
          </p:cNvSpPr>
          <p:nvPr>
            <p:ph type="title"/>
          </p:nvPr>
        </p:nvSpPr>
        <p:spPr>
          <a:xfrm>
            <a:off x="714030" y="1027249"/>
            <a:ext cx="4398514" cy="1540460"/>
          </a:xfrm>
        </p:spPr>
        <p:txBody>
          <a:bodyPr/>
          <a:lstStyle/>
          <a:p>
            <a:r>
              <a:rPr lang="da-DK" sz="2400" noProof="0" dirty="0"/>
              <a:t>Spørgsmål til brug af NSAID</a:t>
            </a:r>
          </a:p>
        </p:txBody>
      </p:sp>
      <p:sp>
        <p:nvSpPr>
          <p:cNvPr id="13" name="Text Placeholder 9">
            <a:extLst>
              <a:ext uri="{FF2B5EF4-FFF2-40B4-BE49-F238E27FC236}">
                <a16:creationId xmlns:a16="http://schemas.microsoft.com/office/drawing/2014/main" id="{E25C0408-E5A1-6005-0BD6-66A7E2A8A148}"/>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6594404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3553-6122-AB51-8447-4A1CE96A61DB}"/>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A5B4D29C-64F5-268B-CCB4-4742316EB439}"/>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5C193D88-939C-F6B0-662B-FC5EC3D31B4C}"/>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(10 min.)</a:t>
            </a:r>
            <a:endParaRPr lang="da-DK" sz="1200" noProof="0" dirty="0"/>
          </a:p>
        </p:txBody>
      </p:sp>
      <p:pic>
        <p:nvPicPr>
          <p:cNvPr id="2" name="Graphic 1" descr="Teacher with solid fill">
            <a:extLst>
              <a:ext uri="{FF2B5EF4-FFF2-40B4-BE49-F238E27FC236}">
                <a16:creationId xmlns:a16="http://schemas.microsoft.com/office/drawing/2014/main" id="{24736CF7-61CB-EB4F-3F2F-3FDC6A5E9479}"/>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9E094B1B-02E3-6730-B31E-8E8665568B00}"/>
              </a:ext>
            </a:extLst>
          </p:cNvPr>
          <p:cNvSpPr>
            <a:spLocks noGrp="1"/>
          </p:cNvSpPr>
          <p:nvPr>
            <p:ph type="body" sz="quarter" idx="41"/>
          </p:nvPr>
        </p:nvSpPr>
        <p:spPr>
          <a:xfrm>
            <a:off x="721001" y="2691196"/>
            <a:ext cx="4385987" cy="2749021"/>
          </a:xfrm>
        </p:spPr>
        <p:txBody>
          <a:bodyPr>
            <a:normAutofit fontScale="85000" lnSpcReduction="20000"/>
          </a:bodyPr>
          <a:lstStyle/>
          <a:p>
            <a:r>
              <a:rPr lang="da-DK" sz="1600" noProof="0" dirty="0"/>
              <a:t>Brug af NSAID</a:t>
            </a:r>
          </a:p>
          <a:p>
            <a:pPr marL="285750" indent="-285750">
              <a:buFont typeface="Arial" panose="020B0604020202020204" pitchFamily="34" charset="0"/>
              <a:buChar char="•"/>
            </a:pPr>
            <a:r>
              <a:rPr lang="da-DK" sz="1600" noProof="0" dirty="0"/>
              <a:t>Hvornår udskrives NSAID? Hvor stor mængde? </a:t>
            </a:r>
          </a:p>
          <a:p>
            <a:pPr marL="285750" indent="-285750">
              <a:buFont typeface="Arial" panose="020B0604020202020204" pitchFamily="34" charset="0"/>
              <a:buChar char="•"/>
            </a:pPr>
            <a:r>
              <a:rPr lang="da-DK" sz="1600" noProof="0" dirty="0"/>
              <a:t>Hvordan følges op på NSAID behandling i din praksis? </a:t>
            </a:r>
          </a:p>
          <a:p>
            <a:pPr marL="285750" indent="-285750">
              <a:buFont typeface="Arial" panose="020B0604020202020204" pitchFamily="34" charset="0"/>
              <a:buChar char="•"/>
            </a:pPr>
            <a:r>
              <a:rPr lang="da-DK" sz="1600" noProof="0" dirty="0"/>
              <a:t>Hvem får fast NSAID? Hvad med de 65+ årige?</a:t>
            </a:r>
          </a:p>
          <a:p>
            <a:pPr marL="285750" indent="-285750">
              <a:buFont typeface="Arial" panose="020B0604020202020204" pitchFamily="34" charset="0"/>
              <a:buChar char="•"/>
            </a:pPr>
            <a:r>
              <a:rPr lang="da-DK" sz="1600" noProof="0" dirty="0"/>
              <a:t>Hvordan håndteres patientønsker om fornyelse af NSAID- recepter?</a:t>
            </a:r>
          </a:p>
          <a:p>
            <a:r>
              <a:rPr lang="da-DK" sz="1600" noProof="0" dirty="0"/>
              <a:t>Langtidsbrug af NSAID</a:t>
            </a:r>
          </a:p>
          <a:p>
            <a:pPr marL="285750" indent="-285750">
              <a:buFont typeface="Arial" panose="020B0604020202020204" pitchFamily="34" charset="0"/>
              <a:buChar char="•"/>
            </a:pPr>
            <a:r>
              <a:rPr lang="da-DK" sz="1600" noProof="0" dirty="0"/>
              <a:t>Ideer til hvordan man kan seponere uhensigtsmæssig NSAID-behandling?</a:t>
            </a:r>
          </a:p>
        </p:txBody>
      </p:sp>
      <p:sp>
        <p:nvSpPr>
          <p:cNvPr id="8" name="Title 2">
            <a:extLst>
              <a:ext uri="{FF2B5EF4-FFF2-40B4-BE49-F238E27FC236}">
                <a16:creationId xmlns:a16="http://schemas.microsoft.com/office/drawing/2014/main" id="{A9CABC49-9ACF-2ECE-D513-0286E3679D78}"/>
              </a:ext>
            </a:extLst>
          </p:cNvPr>
          <p:cNvSpPr>
            <a:spLocks noGrp="1"/>
          </p:cNvSpPr>
          <p:nvPr>
            <p:ph type="title"/>
          </p:nvPr>
        </p:nvSpPr>
        <p:spPr>
          <a:xfrm>
            <a:off x="714030" y="1027249"/>
            <a:ext cx="4398514" cy="1540460"/>
          </a:xfrm>
        </p:spPr>
        <p:txBody>
          <a:bodyPr/>
          <a:lstStyle/>
          <a:p>
            <a:r>
              <a:rPr lang="da-DK" sz="2400" noProof="0" dirty="0"/>
              <a:t>Gennemgang af brug af NSAID</a:t>
            </a:r>
          </a:p>
        </p:txBody>
      </p:sp>
      <p:sp>
        <p:nvSpPr>
          <p:cNvPr id="13" name="Text Placeholder 9">
            <a:extLst>
              <a:ext uri="{FF2B5EF4-FFF2-40B4-BE49-F238E27FC236}">
                <a16:creationId xmlns:a16="http://schemas.microsoft.com/office/drawing/2014/main" id="{917A229E-A2FF-F8DA-9068-589DB2E47727}"/>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1064145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8E33D-9744-8681-BCFA-01C0F88821EB}"/>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E7377129-573E-77CF-F188-9A84625933A6}"/>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450994E7-8C12-8A95-881D-FB195CDCF679}"/>
              </a:ext>
            </a:extLst>
          </p:cNvPr>
          <p:cNvSpPr>
            <a:spLocks noGrp="1"/>
          </p:cNvSpPr>
          <p:nvPr>
            <p:ph type="body" sz="quarter" idx="30"/>
          </p:nvPr>
        </p:nvSpPr>
        <p:spPr/>
        <p:txBody>
          <a:bodyPr>
            <a:noAutofit/>
          </a:bodyPr>
          <a:lstStyle/>
          <a:p>
            <a:r>
              <a:rPr lang="da-DK" sz="1200" noProof="0" dirty="0"/>
              <a:t>Arbejd selv og notér (5 min.)</a:t>
            </a:r>
          </a:p>
        </p:txBody>
      </p:sp>
      <p:pic>
        <p:nvPicPr>
          <p:cNvPr id="2" name="Graphic 1" descr="Pen with solid fill">
            <a:extLst>
              <a:ext uri="{FF2B5EF4-FFF2-40B4-BE49-F238E27FC236}">
                <a16:creationId xmlns:a16="http://schemas.microsoft.com/office/drawing/2014/main" id="{537CA0A6-E6C8-8B6A-8DAD-995C42F1088A}"/>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AB8D02A3-A05D-0528-8020-08DD968435F9}"/>
              </a:ext>
            </a:extLst>
          </p:cNvPr>
          <p:cNvSpPr>
            <a:spLocks noGrp="1"/>
          </p:cNvSpPr>
          <p:nvPr>
            <p:ph type="body" sz="quarter" idx="41"/>
          </p:nvPr>
        </p:nvSpPr>
        <p:spPr>
          <a:xfrm>
            <a:off x="721001" y="2691197"/>
            <a:ext cx="4385987" cy="1043896"/>
          </a:xfrm>
        </p:spPr>
        <p:txBody>
          <a:bodyPr>
            <a:normAutofit/>
          </a:bodyPr>
          <a:lstStyle/>
          <a:p>
            <a:endParaRPr lang="da-DK" sz="1600" noProof="0" dirty="0"/>
          </a:p>
        </p:txBody>
      </p:sp>
      <p:sp>
        <p:nvSpPr>
          <p:cNvPr id="8" name="Title 2">
            <a:extLst>
              <a:ext uri="{FF2B5EF4-FFF2-40B4-BE49-F238E27FC236}">
                <a16:creationId xmlns:a16="http://schemas.microsoft.com/office/drawing/2014/main" id="{1BC1DA31-B27B-94DF-654D-7428C161163C}"/>
              </a:ext>
            </a:extLst>
          </p:cNvPr>
          <p:cNvSpPr>
            <a:spLocks noGrp="1"/>
          </p:cNvSpPr>
          <p:nvPr>
            <p:ph type="title"/>
          </p:nvPr>
        </p:nvSpPr>
        <p:spPr>
          <a:xfrm>
            <a:off x="714030" y="1027249"/>
            <a:ext cx="4398514" cy="1540460"/>
          </a:xfrm>
        </p:spPr>
        <p:txBody>
          <a:bodyPr/>
          <a:lstStyle/>
          <a:p>
            <a:r>
              <a:rPr lang="da-DK" sz="2400" noProof="0" dirty="0"/>
              <a:t>Reflektion over PPI og NSAID</a:t>
            </a:r>
          </a:p>
        </p:txBody>
      </p:sp>
      <p:sp>
        <p:nvSpPr>
          <p:cNvPr id="13" name="Text Placeholder 9">
            <a:extLst>
              <a:ext uri="{FF2B5EF4-FFF2-40B4-BE49-F238E27FC236}">
                <a16:creationId xmlns:a16="http://schemas.microsoft.com/office/drawing/2014/main" id="{7661274B-EDD7-5E5C-9A0A-1D8D812F5CFF}"/>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5457337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D92A4-4093-C4EC-E127-D9BA0D4DF8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EE413A-8A33-F7D2-0B5C-2A8BE81626E1}"/>
              </a:ext>
            </a:extLst>
          </p:cNvPr>
          <p:cNvSpPr>
            <a:spLocks noGrp="1"/>
          </p:cNvSpPr>
          <p:nvPr>
            <p:ph type="body" sz="quarter" idx="29"/>
          </p:nvPr>
        </p:nvSpPr>
        <p:spPr>
          <a:xfrm>
            <a:off x="724664" y="1740634"/>
            <a:ext cx="10735496" cy="1631216"/>
          </a:xfrm>
        </p:spPr>
        <p:txBody>
          <a:bodyPr/>
          <a:lstStyle/>
          <a:p>
            <a:r>
              <a:rPr lang="en-US" err="1">
                <a:latin typeface="Arial"/>
                <a:cs typeface="Arial"/>
              </a:rPr>
              <a:t>Ulcusforbyggelse</a:t>
            </a:r>
            <a:r>
              <a:rPr lang="en-US">
                <a:latin typeface="Arial"/>
                <a:cs typeface="Arial"/>
              </a:rPr>
              <a:t> med PPI </a:t>
            </a:r>
            <a:r>
              <a:rPr lang="en-US" err="1">
                <a:latin typeface="Arial"/>
                <a:cs typeface="Arial"/>
              </a:rPr>
              <a:t>blandt</a:t>
            </a:r>
            <a:r>
              <a:rPr lang="en-US">
                <a:latin typeface="Arial"/>
                <a:cs typeface="Arial"/>
              </a:rPr>
              <a:t> </a:t>
            </a:r>
            <a:r>
              <a:rPr lang="en-US" err="1">
                <a:latin typeface="Arial"/>
                <a:cs typeface="Arial"/>
              </a:rPr>
              <a:t>patienter</a:t>
            </a:r>
            <a:r>
              <a:rPr lang="en-US">
                <a:latin typeface="Arial"/>
                <a:cs typeface="Arial"/>
              </a:rPr>
              <a:t> der </a:t>
            </a:r>
            <a:r>
              <a:rPr lang="en-US" err="1">
                <a:latin typeface="Arial"/>
                <a:cs typeface="Arial"/>
              </a:rPr>
              <a:t>får</a:t>
            </a:r>
            <a:r>
              <a:rPr lang="en-US">
                <a:latin typeface="Arial"/>
                <a:cs typeface="Arial"/>
              </a:rPr>
              <a:t> NSAID/ASA</a:t>
            </a:r>
            <a:endParaRPr lang="en-US"/>
          </a:p>
        </p:txBody>
      </p:sp>
      <p:sp>
        <p:nvSpPr>
          <p:cNvPr id="3" name="Text Placeholder 2">
            <a:extLst>
              <a:ext uri="{FF2B5EF4-FFF2-40B4-BE49-F238E27FC236}">
                <a16:creationId xmlns:a16="http://schemas.microsoft.com/office/drawing/2014/main" id="{C98571C9-D778-D667-0ACF-C66F6C770B0C}"/>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17312268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35D57-5C01-D290-DF78-7A7BF63EE4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90F8AA7-4BDD-0FCB-10AB-D86D9C28D7F2}"/>
              </a:ext>
            </a:extLst>
          </p:cNvPr>
          <p:cNvSpPr>
            <a:spLocks noGrp="1"/>
          </p:cNvSpPr>
          <p:nvPr>
            <p:ph type="title"/>
          </p:nvPr>
        </p:nvSpPr>
        <p:spPr/>
        <p:txBody>
          <a:bodyPr>
            <a:normAutofit fontScale="90000"/>
          </a:bodyPr>
          <a:lstStyle/>
          <a:p>
            <a:r>
              <a:rPr lang="da-DK" dirty="0"/>
              <a:t>Målepunkt 4: Manglende ulcusforebyggelse med PPI hos patienter i langvarig NSAID behandling</a:t>
            </a:r>
          </a:p>
        </p:txBody>
      </p:sp>
      <p:sp>
        <p:nvSpPr>
          <p:cNvPr id="3" name="Pladsholder til tekst 2">
            <a:extLst>
              <a:ext uri="{FF2B5EF4-FFF2-40B4-BE49-F238E27FC236}">
                <a16:creationId xmlns:a16="http://schemas.microsoft.com/office/drawing/2014/main" id="{AE3D94ED-2FCD-E148-8E45-D3CEE1973B37}"/>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måned år – måned år </a:t>
            </a:r>
          </a:p>
        </p:txBody>
      </p:sp>
      <p:graphicFrame>
        <p:nvGraphicFramePr>
          <p:cNvPr id="4" name="Diagram 3">
            <a:extLst>
              <a:ext uri="{FF2B5EF4-FFF2-40B4-BE49-F238E27FC236}">
                <a16:creationId xmlns:a16="http://schemas.microsoft.com/office/drawing/2014/main" id="{A4383AD9-6D28-80DF-374F-21137FF278EE}"/>
              </a:ext>
            </a:extLst>
          </p:cNvPr>
          <p:cNvGraphicFramePr>
            <a:graphicFrameLocks/>
          </p:cNvGraphicFramePr>
          <p:nvPr>
            <p:extLst>
              <p:ext uri="{D42A27DB-BD31-4B8C-83A1-F6EECF244321}">
                <p14:modId xmlns:p14="http://schemas.microsoft.com/office/powerpoint/2010/main" val="2423800707"/>
              </p:ext>
            </p:extLst>
          </p:nvPr>
        </p:nvGraphicFramePr>
        <p:xfrm>
          <a:off x="891251" y="1678329"/>
          <a:ext cx="10451939" cy="44510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FD891F3A-F0A8-0208-6B46-3B3421B97F9D}"/>
              </a:ext>
            </a:extLst>
          </p:cNvPr>
          <p:cNvSpPr txBox="1"/>
          <p:nvPr/>
        </p:nvSpPr>
        <p:spPr>
          <a:xfrm rot="20777516">
            <a:off x="4151453" y="2042458"/>
            <a:ext cx="34029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4974451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33A79-F638-9E1D-143F-7C75ADB18B62}"/>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0B2D8B40-2ACE-08AE-9579-A5E9C8E45B8B}"/>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EA71B8D7-2B74-A7F8-DFF9-901FB4E0EEAA}"/>
              </a:ext>
            </a:extLst>
          </p:cNvPr>
          <p:cNvSpPr>
            <a:spLocks noGrp="1"/>
          </p:cNvSpPr>
          <p:nvPr>
            <p:ph type="body" sz="quarter" idx="30"/>
          </p:nvPr>
        </p:nvSpPr>
        <p:spPr/>
        <p:txBody>
          <a:bodyPr>
            <a:noAutofit/>
          </a:bodyPr>
          <a:lstStyle/>
          <a:p>
            <a:r>
              <a:rPr lang="da-DK" sz="1200" noProof="0" dirty="0"/>
              <a:t>Gruppedrøftelse (</a:t>
            </a:r>
            <a:r>
              <a:rPr lang="da-DK" sz="1200" dirty="0"/>
              <a:t>5</a:t>
            </a:r>
            <a:r>
              <a:rPr lang="da-DK" sz="1200" noProof="0" dirty="0"/>
              <a:t> min.)</a:t>
            </a:r>
          </a:p>
        </p:txBody>
      </p:sp>
      <p:pic>
        <p:nvPicPr>
          <p:cNvPr id="2" name="Graphic 1" descr="Meeting with solid fill">
            <a:extLst>
              <a:ext uri="{FF2B5EF4-FFF2-40B4-BE49-F238E27FC236}">
                <a16:creationId xmlns:a16="http://schemas.microsoft.com/office/drawing/2014/main" id="{551F86BD-BA5F-1210-801C-267F186B423E}"/>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E9FDDF84-A651-A07B-3BC0-F57737BE7BEE}"/>
              </a:ext>
            </a:extLst>
          </p:cNvPr>
          <p:cNvSpPr>
            <a:spLocks noGrp="1"/>
          </p:cNvSpPr>
          <p:nvPr>
            <p:ph type="body" sz="quarter" idx="41"/>
          </p:nvPr>
        </p:nvSpPr>
        <p:spPr>
          <a:xfrm>
            <a:off x="721001" y="2691196"/>
            <a:ext cx="4385987" cy="2749021"/>
          </a:xfrm>
        </p:spPr>
        <p:txBody>
          <a:bodyPr>
            <a:normAutofit/>
          </a:bodyPr>
          <a:lstStyle/>
          <a:p>
            <a:pPr marL="342900" indent="-342900">
              <a:buFont typeface="Symbol" panose="05050102010706020507" pitchFamily="18" charset="2"/>
              <a:buChar char=""/>
            </a:pPr>
            <a:r>
              <a:rPr lang="da-DK" kern="100" dirty="0">
                <a:latin typeface="Calibri"/>
                <a:ea typeface="Calibri" panose="020F0502020204030204" pitchFamily="34" charset="0"/>
                <a:cs typeface="Times New Roman"/>
              </a:rPr>
              <a:t>Ideer til hvordan praksis kan sikre at patienter, der har høj risiko for NSAID/ASA-relateret ulcus ( se DSAM vejledning) får relevant PPI behandling? </a:t>
            </a:r>
          </a:p>
        </p:txBody>
      </p:sp>
      <p:sp>
        <p:nvSpPr>
          <p:cNvPr id="10" name="Title 2">
            <a:extLst>
              <a:ext uri="{FF2B5EF4-FFF2-40B4-BE49-F238E27FC236}">
                <a16:creationId xmlns:a16="http://schemas.microsoft.com/office/drawing/2014/main" id="{51B5F927-13C6-6DB6-0E4E-3B2277C7382B}"/>
              </a:ext>
            </a:extLst>
          </p:cNvPr>
          <p:cNvSpPr>
            <a:spLocks noGrp="1"/>
          </p:cNvSpPr>
          <p:nvPr>
            <p:ph type="title"/>
          </p:nvPr>
        </p:nvSpPr>
        <p:spPr>
          <a:xfrm>
            <a:off x="714030" y="1027249"/>
            <a:ext cx="4398514" cy="1540460"/>
          </a:xfrm>
        </p:spPr>
        <p:txBody>
          <a:bodyPr/>
          <a:lstStyle/>
          <a:p>
            <a:r>
              <a:rPr lang="da-DK" sz="2400" noProof="0" dirty="0"/>
              <a:t>Spørgsmål til ulcusforebyggelse</a:t>
            </a:r>
          </a:p>
        </p:txBody>
      </p:sp>
      <p:sp>
        <p:nvSpPr>
          <p:cNvPr id="13" name="Text Placeholder 9">
            <a:extLst>
              <a:ext uri="{FF2B5EF4-FFF2-40B4-BE49-F238E27FC236}">
                <a16:creationId xmlns:a16="http://schemas.microsoft.com/office/drawing/2014/main" id="{D63E3C1D-BEFC-810B-8F86-DACED147CF0A}"/>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28972213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97954-CEA8-D2C9-91BD-62BF5F963563}"/>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B188FFD8-43EF-1C74-5ADB-E0983C15AB41}"/>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8DC0ACE7-0F24-E0C9-325A-4CBC9953CAD4}"/>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(10 min.)</a:t>
            </a:r>
            <a:endParaRPr lang="da-DK" sz="1200" noProof="0" dirty="0"/>
          </a:p>
        </p:txBody>
      </p:sp>
      <p:pic>
        <p:nvPicPr>
          <p:cNvPr id="2" name="Graphic 1" descr="Teacher with solid fill">
            <a:extLst>
              <a:ext uri="{FF2B5EF4-FFF2-40B4-BE49-F238E27FC236}">
                <a16:creationId xmlns:a16="http://schemas.microsoft.com/office/drawing/2014/main" id="{29D47DC4-D937-FD9E-FDC7-BD3C62AFFD3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8E6873D8-8AEB-A22C-347B-0FBD5F671699}"/>
              </a:ext>
            </a:extLst>
          </p:cNvPr>
          <p:cNvSpPr>
            <a:spLocks noGrp="1"/>
          </p:cNvSpPr>
          <p:nvPr>
            <p:ph type="body" sz="quarter" idx="41"/>
          </p:nvPr>
        </p:nvSpPr>
        <p:spPr>
          <a:xfrm>
            <a:off x="721001" y="2691196"/>
            <a:ext cx="4385987" cy="2749021"/>
          </a:xfrm>
        </p:spPr>
        <p:txBody>
          <a:bodyPr>
            <a:normAutofit/>
          </a:bodyPr>
          <a:lstStyle/>
          <a:p>
            <a:pPr marL="285750" indent="-285750">
              <a:buFont typeface="Arial" panose="020B0604020202020204" pitchFamily="34" charset="0"/>
              <a:buChar char="•"/>
            </a:pPr>
            <a:r>
              <a:rPr lang="da-DK" sz="1600" noProof="0" dirty="0"/>
              <a:t>Ideer til hvordan praksis kan sikre at patienter, der har høj risiko for NSAID/ASA-relateret ulcus (se DSAM vejledning) får relevant PPI behandling? </a:t>
            </a:r>
          </a:p>
        </p:txBody>
      </p:sp>
      <p:sp>
        <p:nvSpPr>
          <p:cNvPr id="8" name="Title 2">
            <a:extLst>
              <a:ext uri="{FF2B5EF4-FFF2-40B4-BE49-F238E27FC236}">
                <a16:creationId xmlns:a16="http://schemas.microsoft.com/office/drawing/2014/main" id="{931BF6F5-BEAD-D3EE-52CB-8FEFE09DFFEF}"/>
              </a:ext>
            </a:extLst>
          </p:cNvPr>
          <p:cNvSpPr>
            <a:spLocks noGrp="1"/>
          </p:cNvSpPr>
          <p:nvPr>
            <p:ph type="title"/>
          </p:nvPr>
        </p:nvSpPr>
        <p:spPr>
          <a:xfrm>
            <a:off x="714030" y="1027249"/>
            <a:ext cx="4398514" cy="1540460"/>
          </a:xfrm>
        </p:spPr>
        <p:txBody>
          <a:bodyPr/>
          <a:lstStyle/>
          <a:p>
            <a:r>
              <a:rPr lang="da-DK" sz="2400" noProof="0" dirty="0"/>
              <a:t>Gennemgang af brug af NSAID</a:t>
            </a:r>
          </a:p>
        </p:txBody>
      </p:sp>
      <p:sp>
        <p:nvSpPr>
          <p:cNvPr id="13" name="Text Placeholder 9">
            <a:extLst>
              <a:ext uri="{FF2B5EF4-FFF2-40B4-BE49-F238E27FC236}">
                <a16:creationId xmlns:a16="http://schemas.microsoft.com/office/drawing/2014/main" id="{E1B391C6-C28A-80F0-D724-5D04399570F2}"/>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19717757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588F3-164D-A6AD-E662-BABC7A160AF0}"/>
              </a:ext>
            </a:extLst>
          </p:cNvPr>
          <p:cNvSpPr>
            <a:spLocks noGrp="1"/>
          </p:cNvSpPr>
          <p:nvPr>
            <p:ph type="title"/>
          </p:nvPr>
        </p:nvSpPr>
        <p:spPr/>
        <p:txBody>
          <a:bodyPr/>
          <a:lstStyle/>
          <a:p>
            <a:r>
              <a:rPr lang="da-DK" dirty="0"/>
              <a:t>Formål</a:t>
            </a:r>
          </a:p>
        </p:txBody>
      </p:sp>
      <p:sp>
        <p:nvSpPr>
          <p:cNvPr id="3" name="Pladsholder til tekst 2">
            <a:extLst>
              <a:ext uri="{FF2B5EF4-FFF2-40B4-BE49-F238E27FC236}">
                <a16:creationId xmlns:a16="http://schemas.microsoft.com/office/drawing/2014/main" id="{7A445490-E627-ADC2-41AC-36B57E35A82B}"/>
              </a:ext>
            </a:extLst>
          </p:cNvPr>
          <p:cNvSpPr>
            <a:spLocks noGrp="1"/>
          </p:cNvSpPr>
          <p:nvPr>
            <p:ph type="body" sz="quarter" idx="39"/>
          </p:nvPr>
        </p:nvSpPr>
        <p:spPr/>
        <p:txBody>
          <a:bodyPr/>
          <a:lstStyle/>
          <a:p>
            <a:endParaRPr lang="da-DK"/>
          </a:p>
        </p:txBody>
      </p:sp>
      <p:sp>
        <p:nvSpPr>
          <p:cNvPr id="4" name="Pladsholder til tekst 3">
            <a:extLst>
              <a:ext uri="{FF2B5EF4-FFF2-40B4-BE49-F238E27FC236}">
                <a16:creationId xmlns:a16="http://schemas.microsoft.com/office/drawing/2014/main" id="{7B661654-B86F-C681-4BE2-777B97C603CA}"/>
              </a:ext>
            </a:extLst>
          </p:cNvPr>
          <p:cNvSpPr>
            <a:spLocks noGrp="1"/>
          </p:cNvSpPr>
          <p:nvPr>
            <p:ph type="body" sz="quarter" idx="38"/>
          </p:nvPr>
        </p:nvSpPr>
        <p:spPr/>
        <p:txBody>
          <a:bodyPr>
            <a:normAutofit/>
          </a:bodyPr>
          <a:lstStyle/>
          <a:p>
            <a:r>
              <a:rPr lang="da-DK" dirty="0"/>
              <a:t>Diagnostik og behandling af patienter med dyspepsi</a:t>
            </a:r>
          </a:p>
        </p:txBody>
      </p:sp>
      <p:sp>
        <p:nvSpPr>
          <p:cNvPr id="5" name="Pladsholder til tekst 4">
            <a:extLst>
              <a:ext uri="{FF2B5EF4-FFF2-40B4-BE49-F238E27FC236}">
                <a16:creationId xmlns:a16="http://schemas.microsoft.com/office/drawing/2014/main" id="{262B3FBF-28AC-2AE0-FA5D-2E67A1ED68F0}"/>
              </a:ext>
            </a:extLst>
          </p:cNvPr>
          <p:cNvSpPr>
            <a:spLocks noGrp="1"/>
          </p:cNvSpPr>
          <p:nvPr>
            <p:ph type="body" sz="quarter" idx="30"/>
          </p:nvPr>
        </p:nvSpPr>
        <p:spPr>
          <a:xfrm>
            <a:off x="713581" y="4233012"/>
            <a:ext cx="2492579" cy="923330"/>
          </a:xfrm>
        </p:spPr>
        <p:txBody>
          <a:bodyPr/>
          <a:lstStyle/>
          <a:p>
            <a:r>
              <a:rPr lang="da-DK" dirty="0"/>
              <a:t>At diskutere hvordan vi diagnosticerer og behandler</a:t>
            </a:r>
          </a:p>
        </p:txBody>
      </p:sp>
      <p:sp>
        <p:nvSpPr>
          <p:cNvPr id="6" name="Pladsholder til tekst 5">
            <a:extLst>
              <a:ext uri="{FF2B5EF4-FFF2-40B4-BE49-F238E27FC236}">
                <a16:creationId xmlns:a16="http://schemas.microsoft.com/office/drawing/2014/main" id="{A655DF3C-2A5F-E7B5-2512-C12FE61964BE}"/>
              </a:ext>
            </a:extLst>
          </p:cNvPr>
          <p:cNvSpPr>
            <a:spLocks noGrp="1"/>
          </p:cNvSpPr>
          <p:nvPr>
            <p:ph type="body" sz="quarter" idx="40"/>
          </p:nvPr>
        </p:nvSpPr>
        <p:spPr>
          <a:xfrm>
            <a:off x="8969686" y="4233012"/>
            <a:ext cx="2492579" cy="923330"/>
          </a:xfrm>
        </p:spPr>
        <p:txBody>
          <a:bodyPr/>
          <a:lstStyle/>
          <a:p>
            <a:r>
              <a:rPr lang="da-DK" dirty="0"/>
              <a:t>At overveje om vi kan forbedre noget – og hvordan det kan ske</a:t>
            </a:r>
          </a:p>
        </p:txBody>
      </p:sp>
      <p:sp>
        <p:nvSpPr>
          <p:cNvPr id="7" name="Pladsholder til tekst 6">
            <a:extLst>
              <a:ext uri="{FF2B5EF4-FFF2-40B4-BE49-F238E27FC236}">
                <a16:creationId xmlns:a16="http://schemas.microsoft.com/office/drawing/2014/main" id="{5F345288-7ED3-06AD-3EC1-784D3DCC4594}"/>
              </a:ext>
            </a:extLst>
          </p:cNvPr>
          <p:cNvSpPr>
            <a:spLocks noGrp="1"/>
          </p:cNvSpPr>
          <p:nvPr>
            <p:ph type="body" sz="quarter" idx="41"/>
          </p:nvPr>
        </p:nvSpPr>
        <p:spPr>
          <a:xfrm>
            <a:off x="3483286" y="4233012"/>
            <a:ext cx="2492579" cy="1200329"/>
          </a:xfrm>
        </p:spPr>
        <p:txBody>
          <a:bodyPr/>
          <a:lstStyle/>
          <a:p>
            <a:r>
              <a:rPr lang="da-DK" dirty="0"/>
              <a:t>At se opgørelser over brugen af PPI og NSAID på praksis- og klyngeniveau</a:t>
            </a:r>
          </a:p>
        </p:txBody>
      </p:sp>
      <p:sp>
        <p:nvSpPr>
          <p:cNvPr id="8" name="Pladsholder til tekst 7">
            <a:extLst>
              <a:ext uri="{FF2B5EF4-FFF2-40B4-BE49-F238E27FC236}">
                <a16:creationId xmlns:a16="http://schemas.microsoft.com/office/drawing/2014/main" id="{42050349-E51D-F8BA-88DE-0A0E74161B14}"/>
              </a:ext>
            </a:extLst>
          </p:cNvPr>
          <p:cNvSpPr>
            <a:spLocks noGrp="1"/>
          </p:cNvSpPr>
          <p:nvPr>
            <p:ph type="body" sz="quarter" idx="42"/>
          </p:nvPr>
        </p:nvSpPr>
        <p:spPr>
          <a:xfrm>
            <a:off x="6226486" y="4233012"/>
            <a:ext cx="2492579" cy="1200329"/>
          </a:xfrm>
        </p:spPr>
        <p:txBody>
          <a:bodyPr/>
          <a:lstStyle/>
          <a:p>
            <a:r>
              <a:rPr lang="da-DK" dirty="0"/>
              <a:t>At se opgørelser over brugen af antal </a:t>
            </a:r>
            <a:r>
              <a:rPr lang="da-DK" dirty="0" err="1"/>
              <a:t>helicobacter</a:t>
            </a:r>
            <a:r>
              <a:rPr lang="da-DK" dirty="0"/>
              <a:t> </a:t>
            </a:r>
            <a:r>
              <a:rPr lang="da-DK" dirty="0" err="1"/>
              <a:t>pylori</a:t>
            </a:r>
            <a:r>
              <a:rPr lang="da-DK" dirty="0"/>
              <a:t> test og </a:t>
            </a:r>
            <a:r>
              <a:rPr lang="da-DK" dirty="0" err="1"/>
              <a:t>gastroskopier</a:t>
            </a:r>
            <a:endParaRPr lang="da-DK" dirty="0"/>
          </a:p>
        </p:txBody>
      </p:sp>
      <p:sp>
        <p:nvSpPr>
          <p:cNvPr id="9" name="Pladsholder til tekst 8">
            <a:extLst>
              <a:ext uri="{FF2B5EF4-FFF2-40B4-BE49-F238E27FC236}">
                <a16:creationId xmlns:a16="http://schemas.microsoft.com/office/drawing/2014/main" id="{DAD15A8A-1031-0558-C2A3-D01BD018147C}"/>
              </a:ext>
            </a:extLst>
          </p:cNvPr>
          <p:cNvSpPr>
            <a:spLocks noGrp="1"/>
          </p:cNvSpPr>
          <p:nvPr>
            <p:ph type="body" sz="quarter" idx="47"/>
          </p:nvPr>
        </p:nvSpPr>
        <p:spPr/>
        <p:txBody>
          <a:bodyPr/>
          <a:lstStyle/>
          <a:p>
            <a:r>
              <a:rPr lang="da-DK" dirty="0"/>
              <a:t>1</a:t>
            </a:r>
          </a:p>
        </p:txBody>
      </p:sp>
      <p:sp>
        <p:nvSpPr>
          <p:cNvPr id="10" name="Pladsholder til tekst 9">
            <a:extLst>
              <a:ext uri="{FF2B5EF4-FFF2-40B4-BE49-F238E27FC236}">
                <a16:creationId xmlns:a16="http://schemas.microsoft.com/office/drawing/2014/main" id="{A8532D8E-91FA-D5A3-3671-D4088D8D42C3}"/>
              </a:ext>
            </a:extLst>
          </p:cNvPr>
          <p:cNvSpPr>
            <a:spLocks noGrp="1"/>
          </p:cNvSpPr>
          <p:nvPr>
            <p:ph type="body" sz="quarter" idx="48"/>
          </p:nvPr>
        </p:nvSpPr>
        <p:spPr/>
        <p:txBody>
          <a:bodyPr/>
          <a:lstStyle/>
          <a:p>
            <a:r>
              <a:rPr lang="da-DK" dirty="0"/>
              <a:t>2</a:t>
            </a:r>
          </a:p>
        </p:txBody>
      </p:sp>
      <p:sp>
        <p:nvSpPr>
          <p:cNvPr id="11" name="Pladsholder til tekst 10">
            <a:extLst>
              <a:ext uri="{FF2B5EF4-FFF2-40B4-BE49-F238E27FC236}">
                <a16:creationId xmlns:a16="http://schemas.microsoft.com/office/drawing/2014/main" id="{F54E1EBD-2895-5753-980F-27C8B99FDECF}"/>
              </a:ext>
            </a:extLst>
          </p:cNvPr>
          <p:cNvSpPr>
            <a:spLocks noGrp="1"/>
          </p:cNvSpPr>
          <p:nvPr>
            <p:ph type="body" sz="quarter" idx="49"/>
          </p:nvPr>
        </p:nvSpPr>
        <p:spPr/>
        <p:txBody>
          <a:bodyPr/>
          <a:lstStyle/>
          <a:p>
            <a:r>
              <a:rPr lang="da-DK" dirty="0"/>
              <a:t>3</a:t>
            </a:r>
          </a:p>
        </p:txBody>
      </p:sp>
      <p:sp>
        <p:nvSpPr>
          <p:cNvPr id="12" name="Pladsholder til tekst 11">
            <a:extLst>
              <a:ext uri="{FF2B5EF4-FFF2-40B4-BE49-F238E27FC236}">
                <a16:creationId xmlns:a16="http://schemas.microsoft.com/office/drawing/2014/main" id="{80A9E898-2A5B-9F05-7FE4-27CFA0B975FC}"/>
              </a:ext>
            </a:extLst>
          </p:cNvPr>
          <p:cNvSpPr>
            <a:spLocks noGrp="1"/>
          </p:cNvSpPr>
          <p:nvPr>
            <p:ph type="body" sz="quarter" idx="50"/>
          </p:nvPr>
        </p:nvSpPr>
        <p:spPr/>
        <p:txBody>
          <a:bodyPr/>
          <a:lstStyle/>
          <a:p>
            <a:r>
              <a:rPr lang="da-DK" dirty="0"/>
              <a:t>4</a:t>
            </a:r>
          </a:p>
        </p:txBody>
      </p:sp>
    </p:spTree>
    <p:extLst>
      <p:ext uri="{BB962C8B-B14F-4D97-AF65-F5344CB8AC3E}">
        <p14:creationId xmlns:p14="http://schemas.microsoft.com/office/powerpoint/2010/main" val="39083620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47C353F-A863-2963-45C5-466C034EFDFE}"/>
              </a:ext>
            </a:extLst>
          </p:cNvPr>
          <p:cNvSpPr>
            <a:spLocks noGrp="1"/>
          </p:cNvSpPr>
          <p:nvPr>
            <p:ph type="body" sz="quarter" idx="29"/>
          </p:nvPr>
        </p:nvSpPr>
        <p:spPr/>
        <p:txBody>
          <a:bodyPr/>
          <a:lstStyle/>
          <a:p>
            <a:r>
              <a:rPr lang="da-DK" dirty="0"/>
              <a:t>Pause</a:t>
            </a:r>
          </a:p>
        </p:txBody>
      </p:sp>
      <p:sp>
        <p:nvSpPr>
          <p:cNvPr id="3" name="Pladsholder til tekst 2">
            <a:extLst>
              <a:ext uri="{FF2B5EF4-FFF2-40B4-BE49-F238E27FC236}">
                <a16:creationId xmlns:a16="http://schemas.microsoft.com/office/drawing/2014/main" id="{74319AAB-1B7A-2A51-3352-A2F9407542CE}"/>
              </a:ext>
            </a:extLst>
          </p:cNvPr>
          <p:cNvSpPr>
            <a:spLocks noGrp="1"/>
          </p:cNvSpPr>
          <p:nvPr>
            <p:ph type="body" sz="quarter" idx="30"/>
          </p:nvPr>
        </p:nvSpPr>
        <p:spPr/>
        <p:txBody>
          <a:bodyPr/>
          <a:lstStyle/>
          <a:p>
            <a:r>
              <a:rPr lang="da-DK" dirty="0"/>
              <a:t>Samlet tid: 10 minutter</a:t>
            </a:r>
          </a:p>
        </p:txBody>
      </p:sp>
    </p:spTree>
    <p:extLst>
      <p:ext uri="{BB962C8B-B14F-4D97-AF65-F5344CB8AC3E}">
        <p14:creationId xmlns:p14="http://schemas.microsoft.com/office/powerpoint/2010/main" val="153793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DAFCE-1930-604B-EC1B-9059BD813FEF}"/>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1F21284-B67D-ECE4-57E3-646BB67495F2}"/>
              </a:ext>
            </a:extLst>
          </p:cNvPr>
          <p:cNvSpPr>
            <a:spLocks noGrp="1"/>
          </p:cNvSpPr>
          <p:nvPr>
            <p:ph type="body" sz="quarter" idx="29"/>
          </p:nvPr>
        </p:nvSpPr>
        <p:spPr>
          <a:xfrm>
            <a:off x="724664" y="1617524"/>
            <a:ext cx="10735496" cy="1754326"/>
          </a:xfrm>
        </p:spPr>
        <p:txBody>
          <a:bodyPr/>
          <a:lstStyle/>
          <a:p>
            <a:r>
              <a:rPr lang="da-DK" sz="5400" dirty="0"/>
              <a:t>Blok 2: Brug af </a:t>
            </a:r>
            <a:r>
              <a:rPr lang="da-DK" sz="5400" dirty="0" err="1"/>
              <a:t>helicobacter</a:t>
            </a:r>
            <a:r>
              <a:rPr lang="da-DK" sz="5400" dirty="0"/>
              <a:t> </a:t>
            </a:r>
            <a:r>
              <a:rPr lang="da-DK" sz="5400" dirty="0" err="1"/>
              <a:t>pylori</a:t>
            </a:r>
            <a:r>
              <a:rPr lang="da-DK" sz="5400" dirty="0"/>
              <a:t> test og </a:t>
            </a:r>
            <a:r>
              <a:rPr lang="da-DK" sz="5400" dirty="0" err="1"/>
              <a:t>gastroskopier</a:t>
            </a:r>
            <a:endParaRPr lang="da-DK" dirty="0"/>
          </a:p>
        </p:txBody>
      </p:sp>
      <p:sp>
        <p:nvSpPr>
          <p:cNvPr id="3" name="Pladsholder til tekst 2">
            <a:extLst>
              <a:ext uri="{FF2B5EF4-FFF2-40B4-BE49-F238E27FC236}">
                <a16:creationId xmlns:a16="http://schemas.microsoft.com/office/drawing/2014/main" id="{20B0C1FC-CE3E-D058-8F4B-1DC3722C625F}"/>
              </a:ext>
            </a:extLst>
          </p:cNvPr>
          <p:cNvSpPr>
            <a:spLocks noGrp="1"/>
          </p:cNvSpPr>
          <p:nvPr>
            <p:ph type="body" sz="quarter" idx="30"/>
          </p:nvPr>
        </p:nvSpPr>
        <p:spPr/>
        <p:txBody>
          <a:bodyPr/>
          <a:lstStyle/>
          <a:p>
            <a:r>
              <a:rPr lang="da-DK" dirty="0"/>
              <a:t>Samlet tid: 20 minutter</a:t>
            </a:r>
          </a:p>
        </p:txBody>
      </p:sp>
    </p:spTree>
    <p:extLst>
      <p:ext uri="{BB962C8B-B14F-4D97-AF65-F5344CB8AC3E}">
        <p14:creationId xmlns:p14="http://schemas.microsoft.com/office/powerpoint/2010/main" val="21815714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7B92D81-F83F-D23A-AFE3-18F04B6A3D7E}"/>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779AA08-1E3C-EE8D-ED6B-42755C5A1279}"/>
              </a:ext>
            </a:extLst>
          </p:cNvPr>
          <p:cNvSpPr>
            <a:spLocks noGrp="1"/>
          </p:cNvSpPr>
          <p:nvPr>
            <p:ph type="pic" idx="22"/>
          </p:nvPr>
        </p:nvSpPr>
        <p:spPr>
          <a:xfrm>
            <a:off x="5718175" y="728663"/>
            <a:ext cx="5742782" cy="5400675"/>
          </a:xfrm>
        </p:spPr>
        <p:txBody>
          <a:bodyPr/>
          <a:lstStyle/>
          <a:p>
            <a:endParaRPr lang="da-DK" noProof="0" dirty="0"/>
          </a:p>
        </p:txBody>
      </p:sp>
      <p:sp>
        <p:nvSpPr>
          <p:cNvPr id="3" name="Text Placeholder 2">
            <a:extLst>
              <a:ext uri="{FF2B5EF4-FFF2-40B4-BE49-F238E27FC236}">
                <a16:creationId xmlns:a16="http://schemas.microsoft.com/office/drawing/2014/main" id="{453A7974-AF0C-16D3-83F1-3B2FBE9CE98A}"/>
              </a:ext>
            </a:extLst>
          </p:cNvPr>
          <p:cNvSpPr>
            <a:spLocks noGrp="1"/>
          </p:cNvSpPr>
          <p:nvPr>
            <p:ph type="body" sz="quarter" idx="4294967295"/>
          </p:nvPr>
        </p:nvSpPr>
        <p:spPr>
          <a:xfrm>
            <a:off x="720208" y="5778763"/>
            <a:ext cx="4385987" cy="342145"/>
          </a:xfrm>
        </p:spPr>
        <p:txBody>
          <a:bodyPr>
            <a:normAutofit fontScale="55000" lnSpcReduction="20000"/>
          </a:bodyPr>
          <a:lstStyle/>
          <a:p>
            <a:endParaRPr lang="da-DK" noProof="0" dirty="0"/>
          </a:p>
        </p:txBody>
      </p:sp>
      <p:sp>
        <p:nvSpPr>
          <p:cNvPr id="4" name="Text Placeholder 3">
            <a:extLst>
              <a:ext uri="{FF2B5EF4-FFF2-40B4-BE49-F238E27FC236}">
                <a16:creationId xmlns:a16="http://schemas.microsoft.com/office/drawing/2014/main" id="{8AD62E66-151E-5764-CB6B-0E172A864EA3}"/>
              </a:ext>
            </a:extLst>
          </p:cNvPr>
          <p:cNvSpPr>
            <a:spLocks noGrp="1"/>
          </p:cNvSpPr>
          <p:nvPr>
            <p:ph type="body" sz="quarter" idx="4294967295"/>
          </p:nvPr>
        </p:nvSpPr>
        <p:spPr>
          <a:xfrm>
            <a:off x="714375" y="735288"/>
            <a:ext cx="4391905" cy="351674"/>
          </a:xfrm>
        </p:spPr>
        <p:txBody>
          <a:bodyPr>
            <a:normAutofit fontScale="40000" lnSpcReduction="20000"/>
          </a:bodyPr>
          <a:lstStyle/>
          <a:p>
            <a:r>
              <a:rPr lang="da-DK" noProof="0" dirty="0"/>
              <a:t>Brug af </a:t>
            </a:r>
            <a:r>
              <a:rPr lang="da-DK" noProof="0" dirty="0" err="1"/>
              <a:t>helicobacter</a:t>
            </a:r>
            <a:r>
              <a:rPr lang="da-DK" noProof="0" dirty="0"/>
              <a:t> </a:t>
            </a:r>
            <a:r>
              <a:rPr lang="da-DK" noProof="0" dirty="0" err="1"/>
              <a:t>pylori</a:t>
            </a:r>
            <a:r>
              <a:rPr lang="da-DK" noProof="0" dirty="0"/>
              <a:t> test og </a:t>
            </a:r>
            <a:r>
              <a:rPr lang="da-DK" noProof="0" dirty="0" err="1"/>
              <a:t>gastroskopier</a:t>
            </a:r>
            <a:endParaRPr lang="da-DK" noProof="0" dirty="0"/>
          </a:p>
        </p:txBody>
      </p:sp>
      <p:sp>
        <p:nvSpPr>
          <p:cNvPr id="5" name="Title 4">
            <a:extLst>
              <a:ext uri="{FF2B5EF4-FFF2-40B4-BE49-F238E27FC236}">
                <a16:creationId xmlns:a16="http://schemas.microsoft.com/office/drawing/2014/main" id="{145D135F-952D-99FC-0830-AAED479F9BC0}"/>
              </a:ext>
            </a:extLst>
          </p:cNvPr>
          <p:cNvSpPr>
            <a:spLocks noGrp="1"/>
          </p:cNvSpPr>
          <p:nvPr>
            <p:ph type="title"/>
          </p:nvPr>
        </p:nvSpPr>
        <p:spPr>
          <a:xfrm>
            <a:off x="720209" y="1235566"/>
            <a:ext cx="4386780" cy="584775"/>
          </a:xfrm>
        </p:spPr>
        <p:txBody>
          <a:bodyPr>
            <a:normAutofit fontScale="90000"/>
          </a:bodyPr>
          <a:lstStyle/>
          <a:p>
            <a:r>
              <a:rPr lang="da-DK" noProof="0" dirty="0"/>
              <a:t>Forløb</a:t>
            </a:r>
          </a:p>
        </p:txBody>
      </p:sp>
      <p:sp>
        <p:nvSpPr>
          <p:cNvPr id="6" name="Text Placeholder 5">
            <a:extLst>
              <a:ext uri="{FF2B5EF4-FFF2-40B4-BE49-F238E27FC236}">
                <a16:creationId xmlns:a16="http://schemas.microsoft.com/office/drawing/2014/main" id="{67E613C7-1939-BFFF-2523-C1A6C0F1EC92}"/>
              </a:ext>
            </a:extLst>
          </p:cNvPr>
          <p:cNvSpPr>
            <a:spLocks noGrp="1"/>
          </p:cNvSpPr>
          <p:nvPr>
            <p:ph type="body" sz="quarter" idx="4294967295"/>
          </p:nvPr>
        </p:nvSpPr>
        <p:spPr>
          <a:xfrm>
            <a:off x="721002" y="1912621"/>
            <a:ext cx="4386780" cy="480184"/>
          </a:xfrm>
        </p:spPr>
        <p:txBody>
          <a:bodyPr>
            <a:normAutofit fontScale="85000" lnSpcReduction="20000"/>
          </a:bodyPr>
          <a:lstStyle/>
          <a:p>
            <a:endParaRPr lang="da-DK" noProof="0" dirty="0"/>
          </a:p>
        </p:txBody>
      </p:sp>
      <p:sp>
        <p:nvSpPr>
          <p:cNvPr id="7" name="Text Placeholder 6">
            <a:extLst>
              <a:ext uri="{FF2B5EF4-FFF2-40B4-BE49-F238E27FC236}">
                <a16:creationId xmlns:a16="http://schemas.microsoft.com/office/drawing/2014/main" id="{10649EAA-7ABB-8D73-C960-73189D1E22AE}"/>
              </a:ext>
            </a:extLst>
          </p:cNvPr>
          <p:cNvSpPr>
            <a:spLocks noGrp="1"/>
          </p:cNvSpPr>
          <p:nvPr>
            <p:ph type="body" sz="quarter" idx="4294967295"/>
          </p:nvPr>
        </p:nvSpPr>
        <p:spPr>
          <a:xfrm>
            <a:off x="720208" y="2912506"/>
            <a:ext cx="4385987" cy="2231340"/>
          </a:xfrm>
        </p:spPr>
        <p:txBody>
          <a:bodyPr/>
          <a:lstStyle/>
          <a:p>
            <a:pPr marL="0" indent="0">
              <a:buNone/>
            </a:pPr>
            <a:endParaRPr lang="da-DK" noProof="0" dirty="0"/>
          </a:p>
        </p:txBody>
      </p:sp>
      <p:sp>
        <p:nvSpPr>
          <p:cNvPr id="24" name="Line">
            <a:extLst>
              <a:ext uri="{FF2B5EF4-FFF2-40B4-BE49-F238E27FC236}">
                <a16:creationId xmlns:a16="http://schemas.microsoft.com/office/drawing/2014/main" id="{D7811A19-A344-E130-8E64-41A4C9146C15}"/>
              </a:ext>
            </a:extLst>
          </p:cNvPr>
          <p:cNvSpPr/>
          <p:nvPr/>
        </p:nvSpPr>
        <p:spPr>
          <a:xfrm>
            <a:off x="7161090" y="1070648"/>
            <a:ext cx="0" cy="4670494"/>
          </a:xfrm>
          <a:prstGeom prst="line">
            <a:avLst/>
          </a:prstGeom>
          <a:ln w="38100">
            <a:solidFill>
              <a:schemeClr val="accent2"/>
            </a:solidFill>
            <a:miter lim="400000"/>
            <a:headEnd type="none"/>
            <a:tailEnd type="triangle" len="sm"/>
          </a:ln>
        </p:spPr>
        <p:txBody>
          <a:bodyPr lIns="25400" tIns="25400" rIns="25400" bIns="25400" anchor="ctr"/>
          <a:lstStyle/>
          <a:p>
            <a:pPr>
              <a:lnSpc>
                <a:spcPct val="110000"/>
              </a:lnSpc>
              <a:defRPr sz="2000" spc="0">
                <a:solidFill>
                  <a:srgbClr val="FFFFFF"/>
                </a:solidFill>
              </a:defRPr>
            </a:pPr>
            <a:endParaRPr lang="da-DK" sz="1800" noProof="0" dirty="0"/>
          </a:p>
        </p:txBody>
      </p:sp>
      <p:sp>
        <p:nvSpPr>
          <p:cNvPr id="27" name="Circle">
            <a:extLst>
              <a:ext uri="{FF2B5EF4-FFF2-40B4-BE49-F238E27FC236}">
                <a16:creationId xmlns:a16="http://schemas.microsoft.com/office/drawing/2014/main" id="{4DD08FAD-1941-43EB-9DB3-A46E9F004FE7}"/>
              </a:ext>
            </a:extLst>
          </p:cNvPr>
          <p:cNvSpPr txBox="1">
            <a:spLocks/>
          </p:cNvSpPr>
          <p:nvPr/>
        </p:nvSpPr>
        <p:spPr>
          <a:xfrm>
            <a:off x="7089908" y="3172388"/>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9" name="Text Placeholder 14">
            <a:extLst>
              <a:ext uri="{FF2B5EF4-FFF2-40B4-BE49-F238E27FC236}">
                <a16:creationId xmlns:a16="http://schemas.microsoft.com/office/drawing/2014/main" id="{67D368AC-5C7A-5F64-58E5-2E6D4B1DF7C4}"/>
              </a:ext>
            </a:extLst>
          </p:cNvPr>
          <p:cNvSpPr txBox="1">
            <a:spLocks/>
          </p:cNvSpPr>
          <p:nvPr/>
        </p:nvSpPr>
        <p:spPr>
          <a:xfrm>
            <a:off x="7534935" y="1286856"/>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dirty="0"/>
              <a:t>Antal </a:t>
            </a:r>
            <a:r>
              <a:rPr lang="da-DK" sz="1600" noProof="0" dirty="0" err="1"/>
              <a:t>helicobacter</a:t>
            </a:r>
            <a:r>
              <a:rPr lang="da-DK" sz="1600" noProof="0" dirty="0"/>
              <a:t> </a:t>
            </a:r>
            <a:r>
              <a:rPr lang="da-DK" sz="1600" noProof="0" dirty="0" err="1"/>
              <a:t>pylori</a:t>
            </a:r>
            <a:r>
              <a:rPr lang="da-DK" sz="1600" noProof="0" dirty="0"/>
              <a:t> test, det seneste år</a:t>
            </a:r>
          </a:p>
        </p:txBody>
      </p:sp>
      <p:sp>
        <p:nvSpPr>
          <p:cNvPr id="30" name="Text Placeholder 14">
            <a:extLst>
              <a:ext uri="{FF2B5EF4-FFF2-40B4-BE49-F238E27FC236}">
                <a16:creationId xmlns:a16="http://schemas.microsoft.com/office/drawing/2014/main" id="{EC141368-FA60-BFCC-B400-97741F2EE6EC}"/>
              </a:ext>
            </a:extLst>
          </p:cNvPr>
          <p:cNvSpPr txBox="1">
            <a:spLocks/>
          </p:cNvSpPr>
          <p:nvPr/>
        </p:nvSpPr>
        <p:spPr>
          <a:xfrm>
            <a:off x="5973484" y="125586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1</a:t>
            </a:r>
          </a:p>
        </p:txBody>
      </p:sp>
      <p:sp>
        <p:nvSpPr>
          <p:cNvPr id="32" name="Text Placeholder 14">
            <a:extLst>
              <a:ext uri="{FF2B5EF4-FFF2-40B4-BE49-F238E27FC236}">
                <a16:creationId xmlns:a16="http://schemas.microsoft.com/office/drawing/2014/main" id="{20F8E2A1-7044-1405-2581-38C2302B5C21}"/>
              </a:ext>
            </a:extLst>
          </p:cNvPr>
          <p:cNvSpPr txBox="1">
            <a:spLocks/>
          </p:cNvSpPr>
          <p:nvPr/>
        </p:nvSpPr>
        <p:spPr>
          <a:xfrm>
            <a:off x="5973484" y="303529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2</a:t>
            </a:r>
          </a:p>
        </p:txBody>
      </p:sp>
      <p:sp>
        <p:nvSpPr>
          <p:cNvPr id="36" name="Text Placeholder 14">
            <a:extLst>
              <a:ext uri="{FF2B5EF4-FFF2-40B4-BE49-F238E27FC236}">
                <a16:creationId xmlns:a16="http://schemas.microsoft.com/office/drawing/2014/main" id="{64CEB5CE-AA88-7474-86A7-8533BE92BD55}"/>
              </a:ext>
            </a:extLst>
          </p:cNvPr>
          <p:cNvSpPr txBox="1">
            <a:spLocks/>
          </p:cNvSpPr>
          <p:nvPr/>
        </p:nvSpPr>
        <p:spPr>
          <a:xfrm>
            <a:off x="7534935" y="3066286"/>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dirty="0"/>
              <a:t>Antal udførte </a:t>
            </a:r>
            <a:r>
              <a:rPr lang="da-DK" sz="1600" noProof="0" dirty="0" err="1"/>
              <a:t>gastroskopier</a:t>
            </a:r>
            <a:r>
              <a:rPr lang="da-DK" sz="1600" noProof="0" dirty="0"/>
              <a:t>, det seneste år</a:t>
            </a:r>
          </a:p>
        </p:txBody>
      </p:sp>
      <p:sp>
        <p:nvSpPr>
          <p:cNvPr id="39" name="Circle">
            <a:extLst>
              <a:ext uri="{FF2B5EF4-FFF2-40B4-BE49-F238E27FC236}">
                <a16:creationId xmlns:a16="http://schemas.microsoft.com/office/drawing/2014/main" id="{7D853578-A418-D742-690D-0197D319667B}"/>
              </a:ext>
            </a:extLst>
          </p:cNvPr>
          <p:cNvSpPr txBox="1">
            <a:spLocks/>
          </p:cNvSpPr>
          <p:nvPr/>
        </p:nvSpPr>
        <p:spPr>
          <a:xfrm>
            <a:off x="7089908" y="1390227"/>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Tree>
    <p:extLst>
      <p:ext uri="{BB962C8B-B14F-4D97-AF65-F5344CB8AC3E}">
        <p14:creationId xmlns:p14="http://schemas.microsoft.com/office/powerpoint/2010/main" val="34864712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13F45-0BB9-B3E2-8A0B-6AA52704B3A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820844A-1B5C-B1A8-42D6-E03309437BA7}"/>
              </a:ext>
            </a:extLst>
          </p:cNvPr>
          <p:cNvSpPr>
            <a:spLocks noGrp="1"/>
          </p:cNvSpPr>
          <p:nvPr>
            <p:ph type="title"/>
          </p:nvPr>
        </p:nvSpPr>
        <p:spPr>
          <a:xfrm>
            <a:off x="714375" y="1031339"/>
            <a:ext cx="10873022" cy="584775"/>
          </a:xfrm>
        </p:spPr>
        <p:txBody>
          <a:bodyPr>
            <a:normAutofit fontScale="90000"/>
          </a:bodyPr>
          <a:lstStyle/>
          <a:p>
            <a:r>
              <a:rPr lang="da-DK" dirty="0" err="1"/>
              <a:t>Helicobacter</a:t>
            </a:r>
            <a:r>
              <a:rPr lang="da-DK" dirty="0"/>
              <a:t> </a:t>
            </a:r>
            <a:r>
              <a:rPr lang="da-DK" dirty="0" err="1"/>
              <a:t>pylori</a:t>
            </a:r>
            <a:r>
              <a:rPr lang="da-DK" dirty="0"/>
              <a:t> test og </a:t>
            </a:r>
            <a:r>
              <a:rPr lang="da-DK" dirty="0" err="1"/>
              <a:t>gastroskopier</a:t>
            </a:r>
            <a:r>
              <a:rPr lang="da-DK" dirty="0"/>
              <a:t> (3 min.)</a:t>
            </a:r>
          </a:p>
        </p:txBody>
      </p:sp>
      <p:sp>
        <p:nvSpPr>
          <p:cNvPr id="4" name="Pladsholder til tekst 3">
            <a:extLst>
              <a:ext uri="{FF2B5EF4-FFF2-40B4-BE49-F238E27FC236}">
                <a16:creationId xmlns:a16="http://schemas.microsoft.com/office/drawing/2014/main" id="{AD6DBFE3-10A3-CFFE-3809-EFCB5ED425AB}"/>
              </a:ext>
            </a:extLst>
          </p:cNvPr>
          <p:cNvSpPr>
            <a:spLocks noGrp="1"/>
          </p:cNvSpPr>
          <p:nvPr>
            <p:ph type="body" sz="quarter" idx="38"/>
          </p:nvPr>
        </p:nvSpPr>
        <p:spPr/>
        <p:txBody>
          <a:bodyPr/>
          <a:lstStyle/>
          <a:p>
            <a:r>
              <a:rPr lang="da-DK" dirty="0" err="1"/>
              <a:t>Helicobacter</a:t>
            </a:r>
            <a:r>
              <a:rPr lang="da-DK" dirty="0"/>
              <a:t> </a:t>
            </a:r>
            <a:r>
              <a:rPr lang="da-DK" dirty="0" err="1"/>
              <a:t>pylori</a:t>
            </a:r>
            <a:r>
              <a:rPr lang="da-DK" dirty="0"/>
              <a:t> test og </a:t>
            </a:r>
            <a:r>
              <a:rPr lang="da-DK" dirty="0" err="1"/>
              <a:t>gastroskopier</a:t>
            </a:r>
            <a:endParaRPr lang="da-DK" dirty="0"/>
          </a:p>
        </p:txBody>
      </p:sp>
      <p:pic>
        <p:nvPicPr>
          <p:cNvPr id="6" name="Onlinemedier 5" title="Dyspepsi (video 2)">
            <a:hlinkClick r:id="" action="ppaction://media"/>
            <a:extLst>
              <a:ext uri="{FF2B5EF4-FFF2-40B4-BE49-F238E27FC236}">
                <a16:creationId xmlns:a16="http://schemas.microsoft.com/office/drawing/2014/main" id="{2BAE5FAB-194D-0FD2-67CC-7D0FF6325785}"/>
              </a:ext>
            </a:extLst>
          </p:cNvPr>
          <p:cNvPicPr>
            <a:picLocks noRot="1" noChangeAspect="1"/>
          </p:cNvPicPr>
          <p:nvPr>
            <a:videoFile r:link="rId1"/>
          </p:nvPr>
        </p:nvPicPr>
        <p:blipFill>
          <a:blip r:embed="rId4"/>
          <a:stretch>
            <a:fillRect/>
          </a:stretch>
        </p:blipFill>
        <p:spPr>
          <a:xfrm>
            <a:off x="2150060" y="1689172"/>
            <a:ext cx="7891879" cy="4445550"/>
          </a:xfrm>
          <a:prstGeom prst="rect">
            <a:avLst/>
          </a:prstGeom>
        </p:spPr>
      </p:pic>
    </p:spTree>
    <p:extLst>
      <p:ext uri="{BB962C8B-B14F-4D97-AF65-F5344CB8AC3E}">
        <p14:creationId xmlns:p14="http://schemas.microsoft.com/office/powerpoint/2010/main" val="11464580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8807C92-CA70-46A4-B72D-CEBE0928B870}"/>
              </a:ext>
            </a:extLst>
          </p:cNvPr>
          <p:cNvSpPr>
            <a:spLocks noGrp="1"/>
          </p:cNvSpPr>
          <p:nvPr>
            <p:ph type="body" sz="quarter" idx="30"/>
          </p:nvPr>
        </p:nvSpPr>
        <p:spPr>
          <a:xfrm>
            <a:off x="713581" y="4202532"/>
            <a:ext cx="2880000" cy="2031325"/>
          </a:xfrm>
        </p:spPr>
        <p:txBody>
          <a:bodyPr/>
          <a:lstStyle/>
          <a:p>
            <a:r>
              <a:rPr lang="da-DK" dirty="0"/>
              <a:t>Når patienter under 45 år henvender sig med debut af dyspepsisymptomer og uden faresignaler undersøges for </a:t>
            </a:r>
            <a:r>
              <a:rPr lang="da-DK" dirty="0" err="1"/>
              <a:t>Helicobacter</a:t>
            </a:r>
            <a:r>
              <a:rPr lang="da-DK" dirty="0"/>
              <a:t> </a:t>
            </a:r>
            <a:r>
              <a:rPr lang="da-DK" dirty="0" err="1"/>
              <a:t>pylori</a:t>
            </a:r>
            <a:r>
              <a:rPr lang="da-DK" dirty="0"/>
              <a:t>-infektion.</a:t>
            </a:r>
          </a:p>
        </p:txBody>
      </p:sp>
      <p:sp>
        <p:nvSpPr>
          <p:cNvPr id="3" name="Pladsholder til tekst 2">
            <a:extLst>
              <a:ext uri="{FF2B5EF4-FFF2-40B4-BE49-F238E27FC236}">
                <a16:creationId xmlns:a16="http://schemas.microsoft.com/office/drawing/2014/main" id="{A07B9FEA-C3BE-24F3-272A-51C2F65170AC}"/>
              </a:ext>
            </a:extLst>
          </p:cNvPr>
          <p:cNvSpPr>
            <a:spLocks noGrp="1"/>
          </p:cNvSpPr>
          <p:nvPr>
            <p:ph type="body" sz="quarter" idx="31"/>
          </p:nvPr>
        </p:nvSpPr>
        <p:spPr>
          <a:xfrm>
            <a:off x="4654403" y="4202532"/>
            <a:ext cx="2880000" cy="2308324"/>
          </a:xfrm>
        </p:spPr>
        <p:txBody>
          <a:bodyPr/>
          <a:lstStyle/>
          <a:p>
            <a:r>
              <a:rPr lang="da-DK" dirty="0"/>
              <a:t>Patienter med synkebesvær/synkesmerter og patienter over 45 år med </a:t>
            </a:r>
            <a:r>
              <a:rPr lang="da-DK" b="1" dirty="0"/>
              <a:t>vedvarende nyopståede </a:t>
            </a:r>
            <a:r>
              <a:rPr lang="da-DK" dirty="0"/>
              <a:t>eller væsentlige </a:t>
            </a:r>
            <a:r>
              <a:rPr lang="da-DK" b="1" dirty="0"/>
              <a:t>ændringer</a:t>
            </a:r>
            <a:r>
              <a:rPr lang="da-DK" dirty="0"/>
              <a:t> i kendte symptomer skal henvises til gastroskopi.</a:t>
            </a:r>
          </a:p>
        </p:txBody>
      </p:sp>
      <p:sp>
        <p:nvSpPr>
          <p:cNvPr id="4" name="Pladsholder til tekst 3">
            <a:extLst>
              <a:ext uri="{FF2B5EF4-FFF2-40B4-BE49-F238E27FC236}">
                <a16:creationId xmlns:a16="http://schemas.microsoft.com/office/drawing/2014/main" id="{8D82E560-FE6F-CF8C-C9A9-79A4B4C43559}"/>
              </a:ext>
            </a:extLst>
          </p:cNvPr>
          <p:cNvSpPr>
            <a:spLocks noGrp="1"/>
          </p:cNvSpPr>
          <p:nvPr>
            <p:ph type="body" sz="quarter" idx="32"/>
          </p:nvPr>
        </p:nvSpPr>
        <p:spPr>
          <a:xfrm>
            <a:off x="8580957" y="4202532"/>
            <a:ext cx="2880000" cy="1754326"/>
          </a:xfrm>
        </p:spPr>
        <p:txBody>
          <a:bodyPr/>
          <a:lstStyle/>
          <a:p>
            <a:r>
              <a:rPr lang="da-DK" dirty="0"/>
              <a:t>Årsstatuskonsultation for patienter i behandling med PPI kan være med til at sikre, at unødvendig medicinsk behandling seponeres.</a:t>
            </a:r>
          </a:p>
        </p:txBody>
      </p:sp>
      <p:sp>
        <p:nvSpPr>
          <p:cNvPr id="5" name="Pladsholder til tekst 4">
            <a:extLst>
              <a:ext uri="{FF2B5EF4-FFF2-40B4-BE49-F238E27FC236}">
                <a16:creationId xmlns:a16="http://schemas.microsoft.com/office/drawing/2014/main" id="{098A5C18-3EA7-118F-5FB0-13181220AA51}"/>
              </a:ext>
            </a:extLst>
          </p:cNvPr>
          <p:cNvSpPr>
            <a:spLocks noGrp="1"/>
          </p:cNvSpPr>
          <p:nvPr>
            <p:ph type="body" sz="quarter" idx="42"/>
          </p:nvPr>
        </p:nvSpPr>
        <p:spPr/>
        <p:txBody>
          <a:bodyPr/>
          <a:lstStyle/>
          <a:p>
            <a:r>
              <a:rPr lang="da-DK" dirty="0"/>
              <a:t>1</a:t>
            </a:r>
          </a:p>
        </p:txBody>
      </p:sp>
      <p:sp>
        <p:nvSpPr>
          <p:cNvPr id="6" name="Pladsholder til tekst 5">
            <a:extLst>
              <a:ext uri="{FF2B5EF4-FFF2-40B4-BE49-F238E27FC236}">
                <a16:creationId xmlns:a16="http://schemas.microsoft.com/office/drawing/2014/main" id="{3F648703-4CC0-8D7F-6FCE-0B9337B05CEB}"/>
              </a:ext>
            </a:extLst>
          </p:cNvPr>
          <p:cNvSpPr>
            <a:spLocks noGrp="1"/>
          </p:cNvSpPr>
          <p:nvPr>
            <p:ph type="body" sz="quarter" idx="43"/>
          </p:nvPr>
        </p:nvSpPr>
        <p:spPr/>
        <p:txBody>
          <a:bodyPr/>
          <a:lstStyle/>
          <a:p>
            <a:r>
              <a:rPr lang="da-DK" dirty="0"/>
              <a:t>2</a:t>
            </a:r>
          </a:p>
        </p:txBody>
      </p:sp>
      <p:sp>
        <p:nvSpPr>
          <p:cNvPr id="7" name="Pladsholder til tekst 6">
            <a:extLst>
              <a:ext uri="{FF2B5EF4-FFF2-40B4-BE49-F238E27FC236}">
                <a16:creationId xmlns:a16="http://schemas.microsoft.com/office/drawing/2014/main" id="{37C85F45-E18E-0F51-C5AA-A0FBBB841E91}"/>
              </a:ext>
            </a:extLst>
          </p:cNvPr>
          <p:cNvSpPr>
            <a:spLocks noGrp="1"/>
          </p:cNvSpPr>
          <p:nvPr>
            <p:ph type="body" sz="quarter" idx="44"/>
          </p:nvPr>
        </p:nvSpPr>
        <p:spPr/>
        <p:txBody>
          <a:bodyPr/>
          <a:lstStyle/>
          <a:p>
            <a:r>
              <a:rPr lang="da-DK" dirty="0"/>
              <a:t>3</a:t>
            </a:r>
          </a:p>
        </p:txBody>
      </p:sp>
      <p:sp>
        <p:nvSpPr>
          <p:cNvPr id="8" name="Titel 7">
            <a:extLst>
              <a:ext uri="{FF2B5EF4-FFF2-40B4-BE49-F238E27FC236}">
                <a16:creationId xmlns:a16="http://schemas.microsoft.com/office/drawing/2014/main" id="{8CE3FF67-F6CF-7BB7-6605-B3759074CDEF}"/>
              </a:ext>
            </a:extLst>
          </p:cNvPr>
          <p:cNvSpPr>
            <a:spLocks noGrp="1"/>
          </p:cNvSpPr>
          <p:nvPr>
            <p:ph type="title"/>
          </p:nvPr>
        </p:nvSpPr>
        <p:spPr/>
        <p:txBody>
          <a:bodyPr/>
          <a:lstStyle/>
          <a:p>
            <a:r>
              <a:rPr lang="da-DK" dirty="0"/>
              <a:t>Budskab</a:t>
            </a:r>
          </a:p>
        </p:txBody>
      </p:sp>
      <p:sp>
        <p:nvSpPr>
          <p:cNvPr id="9" name="Pladsholder til tekst 8">
            <a:extLst>
              <a:ext uri="{FF2B5EF4-FFF2-40B4-BE49-F238E27FC236}">
                <a16:creationId xmlns:a16="http://schemas.microsoft.com/office/drawing/2014/main" id="{6EFC955D-446F-41A6-D606-1E27D882D89D}"/>
              </a:ext>
            </a:extLst>
          </p:cNvPr>
          <p:cNvSpPr>
            <a:spLocks noGrp="1"/>
          </p:cNvSpPr>
          <p:nvPr>
            <p:ph type="body" sz="quarter" idx="39"/>
          </p:nvPr>
        </p:nvSpPr>
        <p:spPr/>
        <p:txBody>
          <a:bodyPr/>
          <a:lstStyle/>
          <a:p>
            <a:endParaRPr lang="da-DK"/>
          </a:p>
        </p:txBody>
      </p:sp>
      <p:sp>
        <p:nvSpPr>
          <p:cNvPr id="10" name="Pladsholder til tekst 9">
            <a:extLst>
              <a:ext uri="{FF2B5EF4-FFF2-40B4-BE49-F238E27FC236}">
                <a16:creationId xmlns:a16="http://schemas.microsoft.com/office/drawing/2014/main" id="{ED689AAF-CC93-2FDC-2BC3-B7583980AC32}"/>
              </a:ext>
            </a:extLst>
          </p:cNvPr>
          <p:cNvSpPr>
            <a:spLocks noGrp="1"/>
          </p:cNvSpPr>
          <p:nvPr>
            <p:ph type="body" sz="quarter" idx="38"/>
          </p:nvPr>
        </p:nvSpPr>
        <p:spPr/>
        <p:txBody>
          <a:bodyPr>
            <a:normAutofit/>
          </a:bodyPr>
          <a:lstStyle/>
          <a:p>
            <a:r>
              <a:rPr lang="da-DK" dirty="0" err="1"/>
              <a:t>Helicobacter</a:t>
            </a:r>
            <a:r>
              <a:rPr lang="da-DK" dirty="0"/>
              <a:t> </a:t>
            </a:r>
            <a:r>
              <a:rPr lang="da-DK" dirty="0" err="1"/>
              <a:t>pylori</a:t>
            </a:r>
            <a:r>
              <a:rPr lang="da-DK" dirty="0"/>
              <a:t> test og </a:t>
            </a:r>
            <a:r>
              <a:rPr lang="da-DK" dirty="0" err="1"/>
              <a:t>gastroskopier</a:t>
            </a:r>
            <a:endParaRPr lang="da-DK" dirty="0"/>
          </a:p>
        </p:txBody>
      </p:sp>
    </p:spTree>
    <p:extLst>
      <p:ext uri="{BB962C8B-B14F-4D97-AF65-F5344CB8AC3E}">
        <p14:creationId xmlns:p14="http://schemas.microsoft.com/office/powerpoint/2010/main" val="40896635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B903B-F49F-22D8-05D1-8658262DD039}"/>
              </a:ext>
            </a:extLst>
          </p:cNvPr>
          <p:cNvSpPr>
            <a:spLocks noGrp="1"/>
          </p:cNvSpPr>
          <p:nvPr>
            <p:ph type="title"/>
          </p:nvPr>
        </p:nvSpPr>
        <p:spPr/>
        <p:txBody>
          <a:bodyPr/>
          <a:lstStyle/>
          <a:p>
            <a:r>
              <a:rPr lang="da-DK" dirty="0"/>
              <a:t>Målepunkt 5: Antal </a:t>
            </a:r>
            <a:r>
              <a:rPr lang="da-DK" dirty="0" err="1"/>
              <a:t>helicobacter</a:t>
            </a:r>
            <a:r>
              <a:rPr lang="da-DK" dirty="0"/>
              <a:t> </a:t>
            </a:r>
            <a:r>
              <a:rPr lang="da-DK" dirty="0" err="1"/>
              <a:t>pylori</a:t>
            </a:r>
            <a:r>
              <a:rPr lang="da-DK" dirty="0"/>
              <a:t> test</a:t>
            </a:r>
          </a:p>
        </p:txBody>
      </p:sp>
      <p:sp>
        <p:nvSpPr>
          <p:cNvPr id="3" name="Pladsholder til tekst 2">
            <a:extLst>
              <a:ext uri="{FF2B5EF4-FFF2-40B4-BE49-F238E27FC236}">
                <a16:creationId xmlns:a16="http://schemas.microsoft.com/office/drawing/2014/main" id="{00200129-6D1B-6908-69CA-2652BA4924C8}"/>
              </a:ext>
            </a:extLst>
          </p:cNvPr>
          <p:cNvSpPr>
            <a:spLocks noGrp="1"/>
          </p:cNvSpPr>
          <p:nvPr>
            <p:ph type="body" sz="quarter" idx="10"/>
          </p:nvPr>
        </p:nvSpPr>
        <p:spPr/>
        <p:txBody>
          <a:bodyPr>
            <a:normAutofit fontScale="92500" lnSpcReduction="10000"/>
          </a:bodyPr>
          <a:lstStyle/>
          <a:p>
            <a:r>
              <a:rPr lang="da-DK" dirty="0"/>
              <a:t>Kilde: region, måned år – måned år </a:t>
            </a:r>
          </a:p>
        </p:txBody>
      </p:sp>
      <p:graphicFrame>
        <p:nvGraphicFramePr>
          <p:cNvPr id="4" name="Diagram 3">
            <a:extLst>
              <a:ext uri="{FF2B5EF4-FFF2-40B4-BE49-F238E27FC236}">
                <a16:creationId xmlns:a16="http://schemas.microsoft.com/office/drawing/2014/main" id="{A5597A71-D725-54EA-F286-BD989AB6AE79}"/>
              </a:ext>
            </a:extLst>
          </p:cNvPr>
          <p:cNvGraphicFramePr>
            <a:graphicFrameLocks/>
          </p:cNvGraphicFramePr>
          <p:nvPr>
            <p:extLst>
              <p:ext uri="{D42A27DB-BD31-4B8C-83A1-F6EECF244321}">
                <p14:modId xmlns:p14="http://schemas.microsoft.com/office/powerpoint/2010/main" val="1999635365"/>
              </p:ext>
            </p:extLst>
          </p:nvPr>
        </p:nvGraphicFramePr>
        <p:xfrm>
          <a:off x="816638" y="1313438"/>
          <a:ext cx="10558724" cy="48158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6140DC79-3117-0461-5F5D-AE31249BFA96}"/>
              </a:ext>
            </a:extLst>
          </p:cNvPr>
          <p:cNvSpPr txBox="1"/>
          <p:nvPr/>
        </p:nvSpPr>
        <p:spPr>
          <a:xfrm rot="20777516">
            <a:off x="4151453" y="2042458"/>
            <a:ext cx="34029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5772875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7C1C1-8F79-D4F7-0C6C-00DD96B101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4EDF5E-9C7B-2C1F-1B84-97C82F2845E6}"/>
              </a:ext>
            </a:extLst>
          </p:cNvPr>
          <p:cNvSpPr>
            <a:spLocks noGrp="1"/>
          </p:cNvSpPr>
          <p:nvPr>
            <p:ph type="title"/>
          </p:nvPr>
        </p:nvSpPr>
        <p:spPr/>
        <p:txBody>
          <a:bodyPr>
            <a:normAutofit/>
          </a:bodyPr>
          <a:lstStyle/>
          <a:p>
            <a:r>
              <a:rPr lang="da-DK" dirty="0"/>
              <a:t>Målepunkt 6: Antal udførte </a:t>
            </a:r>
            <a:r>
              <a:rPr lang="da-DK" dirty="0" err="1"/>
              <a:t>gastroskopier</a:t>
            </a:r>
            <a:endParaRPr lang="da-DK" dirty="0"/>
          </a:p>
        </p:txBody>
      </p:sp>
      <p:sp>
        <p:nvSpPr>
          <p:cNvPr id="3" name="Pladsholder til tekst 2">
            <a:extLst>
              <a:ext uri="{FF2B5EF4-FFF2-40B4-BE49-F238E27FC236}">
                <a16:creationId xmlns:a16="http://schemas.microsoft.com/office/drawing/2014/main" id="{41EAE686-3541-376D-AF52-506A3C5E74B9}"/>
              </a:ext>
            </a:extLst>
          </p:cNvPr>
          <p:cNvSpPr>
            <a:spLocks noGrp="1"/>
          </p:cNvSpPr>
          <p:nvPr>
            <p:ph type="body" sz="quarter" idx="10"/>
          </p:nvPr>
        </p:nvSpPr>
        <p:spPr/>
        <p:txBody>
          <a:bodyPr>
            <a:normAutofit fontScale="92500" lnSpcReduction="10000"/>
          </a:bodyPr>
          <a:lstStyle/>
          <a:p>
            <a:r>
              <a:rPr lang="da-DK" dirty="0"/>
              <a:t>Kilde: region, måned år – måned år </a:t>
            </a:r>
          </a:p>
        </p:txBody>
      </p:sp>
      <p:graphicFrame>
        <p:nvGraphicFramePr>
          <p:cNvPr id="4" name="Diagram 3">
            <a:extLst>
              <a:ext uri="{FF2B5EF4-FFF2-40B4-BE49-F238E27FC236}">
                <a16:creationId xmlns:a16="http://schemas.microsoft.com/office/drawing/2014/main" id="{044AB02D-D42D-45E2-A050-24A3BBCD7FDF}"/>
              </a:ext>
            </a:extLst>
          </p:cNvPr>
          <p:cNvGraphicFramePr>
            <a:graphicFrameLocks/>
          </p:cNvGraphicFramePr>
          <p:nvPr>
            <p:extLst>
              <p:ext uri="{D42A27DB-BD31-4B8C-83A1-F6EECF244321}">
                <p14:modId xmlns:p14="http://schemas.microsoft.com/office/powerpoint/2010/main" val="2026479873"/>
              </p:ext>
            </p:extLst>
          </p:nvPr>
        </p:nvGraphicFramePr>
        <p:xfrm>
          <a:off x="727937" y="1313438"/>
          <a:ext cx="10736125" cy="48158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81070D01-C769-2DA4-1090-DC93CD213A2B}"/>
              </a:ext>
            </a:extLst>
          </p:cNvPr>
          <p:cNvSpPr txBox="1"/>
          <p:nvPr/>
        </p:nvSpPr>
        <p:spPr>
          <a:xfrm rot="20777516">
            <a:off x="4151453" y="2042458"/>
            <a:ext cx="34029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8778582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FF109-C4B8-A51F-AD06-5B5B45635D99}"/>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1425C955-82A1-8907-BB5C-19ED3408AA9C}"/>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2E39C85E-9734-15FF-7D96-D9B71412CBFB}"/>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A2BE1F4D-A29E-C189-2423-41509693BB6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DF6EE732-CD7C-AD4D-9B30-906C1EE17B33}"/>
              </a:ext>
            </a:extLst>
          </p:cNvPr>
          <p:cNvSpPr>
            <a:spLocks noGrp="1"/>
          </p:cNvSpPr>
          <p:nvPr>
            <p:ph type="body" sz="quarter" idx="41"/>
          </p:nvPr>
        </p:nvSpPr>
        <p:spPr>
          <a:xfrm>
            <a:off x="721001" y="2691196"/>
            <a:ext cx="4385987" cy="3429712"/>
          </a:xfrm>
        </p:spPr>
        <p:txBody>
          <a:bodyPr>
            <a:normAutofit fontScale="70000" lnSpcReduction="20000"/>
          </a:bodyPr>
          <a:lstStyle/>
          <a:p>
            <a:r>
              <a:rPr lang="da-DK" sz="1600" noProof="0" dirty="0"/>
              <a:t>Antal </a:t>
            </a:r>
            <a:r>
              <a:rPr lang="da-DK" sz="1600" noProof="0" dirty="0" err="1"/>
              <a:t>helicobacter</a:t>
            </a:r>
            <a:r>
              <a:rPr lang="da-DK" sz="1600" noProof="0" dirty="0"/>
              <a:t> </a:t>
            </a:r>
            <a:r>
              <a:rPr lang="da-DK" sz="1600" noProof="0" dirty="0" err="1"/>
              <a:t>pylori</a:t>
            </a:r>
            <a:r>
              <a:rPr lang="da-DK" sz="1600" noProof="0" dirty="0"/>
              <a:t>-test, seneste 5 år</a:t>
            </a:r>
          </a:p>
          <a:p>
            <a:pPr marL="285750" indent="-285750">
              <a:buFont typeface="Arial" panose="020B0604020202020204" pitchFamily="34" charset="0"/>
              <a:buChar char="•"/>
            </a:pPr>
            <a:r>
              <a:rPr lang="da-DK" sz="1600" noProof="0" dirty="0"/>
              <a:t>Hvornår og hos hvem laver du </a:t>
            </a:r>
            <a:r>
              <a:rPr lang="da-DK" sz="1600" noProof="0" dirty="0" err="1"/>
              <a:t>Helicobacter</a:t>
            </a:r>
            <a:r>
              <a:rPr lang="da-DK" sz="1600" noProof="0" dirty="0"/>
              <a:t> </a:t>
            </a:r>
            <a:r>
              <a:rPr lang="da-DK" sz="1600" noProof="0" dirty="0" err="1"/>
              <a:t>pylori</a:t>
            </a:r>
            <a:r>
              <a:rPr lang="da-DK" sz="1600" noProof="0" dirty="0"/>
              <a:t>-test?</a:t>
            </a:r>
          </a:p>
          <a:p>
            <a:pPr marL="285750" indent="-285750">
              <a:buFont typeface="Arial" panose="020B0604020202020204" pitchFamily="34" charset="0"/>
              <a:buChar char="•"/>
            </a:pPr>
            <a:r>
              <a:rPr lang="da-DK" sz="1600" noProof="0" dirty="0"/>
              <a:t>Hvordan får patienten svar på test og aftalt en handleplan?</a:t>
            </a:r>
          </a:p>
          <a:p>
            <a:pPr marL="285750" indent="-285750">
              <a:buFont typeface="Arial" panose="020B0604020202020204" pitchFamily="34" charset="0"/>
              <a:buChar char="•"/>
            </a:pPr>
            <a:r>
              <a:rPr lang="da-DK" sz="1600" noProof="0" dirty="0"/>
              <a:t>Hvad kan forklaringen på variationen mellem praksis være? </a:t>
            </a:r>
          </a:p>
          <a:p>
            <a:pPr marL="285750" indent="-285750">
              <a:buFont typeface="Arial" panose="020B0604020202020204" pitchFamily="34" charset="0"/>
              <a:buChar char="•"/>
            </a:pPr>
            <a:r>
              <a:rPr lang="da-DK" sz="1600" noProof="0" dirty="0"/>
              <a:t>Ideer til ændringer? </a:t>
            </a:r>
          </a:p>
          <a:p>
            <a:pPr marL="285750" indent="-285750">
              <a:buFont typeface="Arial" panose="020B0604020202020204" pitchFamily="34" charset="0"/>
              <a:buChar char="•"/>
            </a:pPr>
            <a:endParaRPr lang="da-DK" sz="1600" noProof="0" dirty="0"/>
          </a:p>
          <a:p>
            <a:r>
              <a:rPr lang="da-DK" sz="1600" noProof="0" dirty="0"/>
              <a:t>Antal udførte </a:t>
            </a:r>
            <a:r>
              <a:rPr lang="da-DK" sz="1600" noProof="0" dirty="0" err="1"/>
              <a:t>gastroskopier</a:t>
            </a:r>
            <a:r>
              <a:rPr lang="da-DK" sz="1600" noProof="0" dirty="0"/>
              <a:t>, seneste 5 år</a:t>
            </a:r>
          </a:p>
          <a:p>
            <a:pPr marL="285750" indent="-285750">
              <a:buFont typeface="Arial" panose="020B0604020202020204" pitchFamily="34" charset="0"/>
              <a:buChar char="•"/>
            </a:pPr>
            <a:r>
              <a:rPr lang="da-DK" sz="1600" noProof="0" dirty="0"/>
              <a:t>I hvilke situationer henviser du til gastroskopi?</a:t>
            </a:r>
          </a:p>
          <a:p>
            <a:pPr marL="285750" indent="-285750">
              <a:buFont typeface="Arial" panose="020B0604020202020204" pitchFamily="34" charset="0"/>
              <a:buChar char="•"/>
            </a:pPr>
            <a:r>
              <a:rPr lang="da-DK" sz="1600" noProof="0" dirty="0"/>
              <a:t>Hvordan følger du op på patienter, der er henvist til gastroskopi?</a:t>
            </a:r>
          </a:p>
          <a:p>
            <a:pPr marL="285750" indent="-285750">
              <a:buFont typeface="Arial" panose="020B0604020202020204" pitchFamily="34" charset="0"/>
              <a:buChar char="•"/>
            </a:pPr>
            <a:r>
              <a:rPr lang="da-DK" sz="1600" noProof="0" dirty="0"/>
              <a:t>Hvad kan forklaringen på variationen mellem praksis være? </a:t>
            </a:r>
          </a:p>
          <a:p>
            <a:pPr marL="285750" indent="-285750">
              <a:buFont typeface="Arial" panose="020B0604020202020204" pitchFamily="34" charset="0"/>
              <a:buChar char="•"/>
            </a:pPr>
            <a:r>
              <a:rPr lang="da-DK" sz="1600" noProof="0" dirty="0"/>
              <a:t>Ideer til ændringer? </a:t>
            </a:r>
          </a:p>
        </p:txBody>
      </p:sp>
      <p:sp>
        <p:nvSpPr>
          <p:cNvPr id="10" name="Title 2">
            <a:extLst>
              <a:ext uri="{FF2B5EF4-FFF2-40B4-BE49-F238E27FC236}">
                <a16:creationId xmlns:a16="http://schemas.microsoft.com/office/drawing/2014/main" id="{4EAAC561-DDD5-66B5-5945-967440C5D845}"/>
              </a:ext>
            </a:extLst>
          </p:cNvPr>
          <p:cNvSpPr>
            <a:spLocks noGrp="1"/>
          </p:cNvSpPr>
          <p:nvPr>
            <p:ph type="title"/>
          </p:nvPr>
        </p:nvSpPr>
        <p:spPr>
          <a:xfrm>
            <a:off x="714030" y="1027249"/>
            <a:ext cx="4398514" cy="1540460"/>
          </a:xfrm>
        </p:spPr>
        <p:txBody>
          <a:bodyPr/>
          <a:lstStyle/>
          <a:p>
            <a:r>
              <a:rPr lang="da-DK" sz="2400" noProof="0" dirty="0"/>
              <a:t>Spørgsmål til b</a:t>
            </a:r>
            <a:r>
              <a:rPr lang="da-DK" sz="2400" dirty="0"/>
              <a:t>rug af </a:t>
            </a:r>
            <a:r>
              <a:rPr lang="da-DK" sz="2400" dirty="0" err="1"/>
              <a:t>helicobacter</a:t>
            </a:r>
            <a:r>
              <a:rPr lang="da-DK" sz="2400" dirty="0"/>
              <a:t> </a:t>
            </a:r>
            <a:r>
              <a:rPr lang="da-DK" sz="2400" dirty="0" err="1"/>
              <a:t>pylori</a:t>
            </a:r>
            <a:r>
              <a:rPr lang="da-DK" sz="2400" dirty="0"/>
              <a:t> test og </a:t>
            </a:r>
            <a:r>
              <a:rPr lang="da-DK" sz="2400" dirty="0" err="1"/>
              <a:t>gastroskopier</a:t>
            </a:r>
            <a:endParaRPr lang="da-DK" sz="2400" noProof="0" dirty="0"/>
          </a:p>
        </p:txBody>
      </p:sp>
      <p:sp>
        <p:nvSpPr>
          <p:cNvPr id="13" name="Text Placeholder 9">
            <a:extLst>
              <a:ext uri="{FF2B5EF4-FFF2-40B4-BE49-F238E27FC236}">
                <a16:creationId xmlns:a16="http://schemas.microsoft.com/office/drawing/2014/main" id="{23ED549A-0A1D-B5A4-6D73-F56F24ADDD0E}"/>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17247237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B5AE2-1431-A9DA-D1EA-F385D62A87CF}"/>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940FC256-5AFA-E2E6-CAAB-D58F26008F04}"/>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E5D4F74B-B1DD-97C3-A2EB-706A15B4413A}"/>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(10 min.)</a:t>
            </a:r>
            <a:endParaRPr lang="da-DK" sz="1200" noProof="0" dirty="0"/>
          </a:p>
        </p:txBody>
      </p:sp>
      <p:pic>
        <p:nvPicPr>
          <p:cNvPr id="2" name="Graphic 1" descr="Teacher with solid fill">
            <a:extLst>
              <a:ext uri="{FF2B5EF4-FFF2-40B4-BE49-F238E27FC236}">
                <a16:creationId xmlns:a16="http://schemas.microsoft.com/office/drawing/2014/main" id="{D37006CF-DA7C-825E-EC08-57C25CC301C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61573D7E-FA27-0919-53FE-AD6AC491465F}"/>
              </a:ext>
            </a:extLst>
          </p:cNvPr>
          <p:cNvSpPr>
            <a:spLocks noGrp="1"/>
          </p:cNvSpPr>
          <p:nvPr>
            <p:ph type="body" sz="quarter" idx="41"/>
          </p:nvPr>
        </p:nvSpPr>
        <p:spPr>
          <a:xfrm>
            <a:off x="721001" y="2691196"/>
            <a:ext cx="4385987" cy="2749021"/>
          </a:xfrm>
        </p:spPr>
        <p:txBody>
          <a:bodyPr>
            <a:normAutofit/>
          </a:bodyPr>
          <a:lstStyle/>
          <a:p>
            <a:pPr marL="285750" indent="-285750">
              <a:buFont typeface="Arial" panose="020B0604020202020204" pitchFamily="34" charset="0"/>
              <a:buChar char="•"/>
            </a:pPr>
            <a:r>
              <a:rPr lang="da-DK" sz="1600" noProof="0" dirty="0"/>
              <a:t>Hvem skal have lavet </a:t>
            </a:r>
            <a:r>
              <a:rPr lang="da-DK" sz="1600" noProof="0" dirty="0" err="1"/>
              <a:t>Helicobacter</a:t>
            </a:r>
            <a:r>
              <a:rPr lang="da-DK" sz="1600" noProof="0" dirty="0"/>
              <a:t> </a:t>
            </a:r>
            <a:r>
              <a:rPr lang="da-DK" sz="1600" noProof="0" dirty="0" err="1"/>
              <a:t>pylori</a:t>
            </a:r>
            <a:r>
              <a:rPr lang="da-DK" sz="1600" noProof="0" dirty="0"/>
              <a:t> test og hvordan følges op?</a:t>
            </a:r>
          </a:p>
          <a:p>
            <a:pPr marL="285750" indent="-285750">
              <a:buFont typeface="Arial" panose="020B0604020202020204" pitchFamily="34" charset="0"/>
              <a:buChar char="•"/>
            </a:pPr>
            <a:r>
              <a:rPr lang="da-DK" sz="1600" noProof="0" dirty="0"/>
              <a:t>Hvem skal henvises til gastroskopi og hvordan sikrer vi at det sker?</a:t>
            </a:r>
          </a:p>
        </p:txBody>
      </p:sp>
      <p:sp>
        <p:nvSpPr>
          <p:cNvPr id="8" name="Title 2">
            <a:extLst>
              <a:ext uri="{FF2B5EF4-FFF2-40B4-BE49-F238E27FC236}">
                <a16:creationId xmlns:a16="http://schemas.microsoft.com/office/drawing/2014/main" id="{87E8D001-C19F-FBD5-4089-97F37FA2691F}"/>
              </a:ext>
            </a:extLst>
          </p:cNvPr>
          <p:cNvSpPr>
            <a:spLocks noGrp="1"/>
          </p:cNvSpPr>
          <p:nvPr>
            <p:ph type="title"/>
          </p:nvPr>
        </p:nvSpPr>
        <p:spPr>
          <a:xfrm>
            <a:off x="714030" y="1027249"/>
            <a:ext cx="4398514" cy="1540460"/>
          </a:xfrm>
        </p:spPr>
        <p:txBody>
          <a:bodyPr/>
          <a:lstStyle/>
          <a:p>
            <a:r>
              <a:rPr lang="da-DK" sz="2400" noProof="0" dirty="0"/>
              <a:t>Gennemgang </a:t>
            </a:r>
            <a:r>
              <a:rPr lang="da-DK" sz="2400" dirty="0"/>
              <a:t>af brug af </a:t>
            </a:r>
            <a:r>
              <a:rPr lang="da-DK" sz="2400" dirty="0" err="1"/>
              <a:t>helicobacter</a:t>
            </a:r>
            <a:r>
              <a:rPr lang="da-DK" sz="2400" dirty="0"/>
              <a:t> </a:t>
            </a:r>
            <a:r>
              <a:rPr lang="da-DK" sz="2400" dirty="0" err="1"/>
              <a:t>pylori</a:t>
            </a:r>
            <a:r>
              <a:rPr lang="da-DK" sz="2400" dirty="0"/>
              <a:t> test og </a:t>
            </a:r>
            <a:r>
              <a:rPr lang="da-DK" sz="2400" dirty="0" err="1"/>
              <a:t>gastroskopier</a:t>
            </a:r>
            <a:endParaRPr lang="da-DK" sz="2400" noProof="0" dirty="0"/>
          </a:p>
        </p:txBody>
      </p:sp>
      <p:sp>
        <p:nvSpPr>
          <p:cNvPr id="13" name="Text Placeholder 9">
            <a:extLst>
              <a:ext uri="{FF2B5EF4-FFF2-40B4-BE49-F238E27FC236}">
                <a16:creationId xmlns:a16="http://schemas.microsoft.com/office/drawing/2014/main" id="{5B8B3ADF-3188-B1A7-7A8B-AA14BDA0CB4B}"/>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23766299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5E05-DD18-EFB3-0ACD-D849956D9AD0}"/>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A1B210FF-D509-5619-48EF-CB3AFEB8C570}"/>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2D5E42D6-E7E3-0419-A566-125E64A5F754}"/>
              </a:ext>
            </a:extLst>
          </p:cNvPr>
          <p:cNvSpPr>
            <a:spLocks noGrp="1"/>
          </p:cNvSpPr>
          <p:nvPr>
            <p:ph type="body" sz="quarter" idx="30"/>
          </p:nvPr>
        </p:nvSpPr>
        <p:spPr/>
        <p:txBody>
          <a:bodyPr>
            <a:noAutofit/>
          </a:bodyPr>
          <a:lstStyle/>
          <a:p>
            <a:r>
              <a:rPr lang="da-DK" sz="1200" noProof="0" dirty="0"/>
              <a:t>Arbejd selv og notér (5 min.)</a:t>
            </a:r>
          </a:p>
        </p:txBody>
      </p:sp>
      <p:pic>
        <p:nvPicPr>
          <p:cNvPr id="2" name="Graphic 1" descr="Pen with solid fill">
            <a:extLst>
              <a:ext uri="{FF2B5EF4-FFF2-40B4-BE49-F238E27FC236}">
                <a16:creationId xmlns:a16="http://schemas.microsoft.com/office/drawing/2014/main" id="{47AED20F-4A27-09C6-B4A8-BFAB3D5B7C11}"/>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2B9F7796-7A35-778A-5634-8E06CE1EF564}"/>
              </a:ext>
            </a:extLst>
          </p:cNvPr>
          <p:cNvSpPr>
            <a:spLocks noGrp="1"/>
          </p:cNvSpPr>
          <p:nvPr>
            <p:ph type="body" sz="quarter" idx="41"/>
          </p:nvPr>
        </p:nvSpPr>
        <p:spPr>
          <a:xfrm>
            <a:off x="721001" y="2691197"/>
            <a:ext cx="4385987" cy="1043896"/>
          </a:xfrm>
        </p:spPr>
        <p:txBody>
          <a:bodyPr>
            <a:normAutofit/>
          </a:bodyPr>
          <a:lstStyle/>
          <a:p>
            <a:endParaRPr lang="da-DK" sz="1600" noProof="0" dirty="0"/>
          </a:p>
        </p:txBody>
      </p:sp>
      <p:sp>
        <p:nvSpPr>
          <p:cNvPr id="8" name="Title 2">
            <a:extLst>
              <a:ext uri="{FF2B5EF4-FFF2-40B4-BE49-F238E27FC236}">
                <a16:creationId xmlns:a16="http://schemas.microsoft.com/office/drawing/2014/main" id="{4766CC91-2002-8CC3-ED0C-BD314F29C599}"/>
              </a:ext>
            </a:extLst>
          </p:cNvPr>
          <p:cNvSpPr>
            <a:spLocks noGrp="1"/>
          </p:cNvSpPr>
          <p:nvPr>
            <p:ph type="title"/>
          </p:nvPr>
        </p:nvSpPr>
        <p:spPr>
          <a:xfrm>
            <a:off x="714030" y="1027249"/>
            <a:ext cx="4398514" cy="1540460"/>
          </a:xfrm>
        </p:spPr>
        <p:txBody>
          <a:bodyPr/>
          <a:lstStyle/>
          <a:p>
            <a:r>
              <a:rPr lang="da-DK" sz="2400" dirty="0"/>
              <a:t>Reflektion brug af </a:t>
            </a:r>
            <a:r>
              <a:rPr lang="da-DK" sz="2400" dirty="0" err="1"/>
              <a:t>helicobacter</a:t>
            </a:r>
            <a:r>
              <a:rPr lang="da-DK" sz="2400" dirty="0"/>
              <a:t> </a:t>
            </a:r>
            <a:r>
              <a:rPr lang="da-DK" sz="2400" dirty="0" err="1"/>
              <a:t>pylori</a:t>
            </a:r>
            <a:r>
              <a:rPr lang="da-DK" sz="2400" dirty="0"/>
              <a:t> test og </a:t>
            </a:r>
            <a:r>
              <a:rPr lang="da-DK" sz="2400" dirty="0" err="1"/>
              <a:t>gastroskopier</a:t>
            </a:r>
            <a:endParaRPr lang="da-DK" sz="2400" noProof="0" dirty="0"/>
          </a:p>
        </p:txBody>
      </p:sp>
      <p:sp>
        <p:nvSpPr>
          <p:cNvPr id="13" name="Text Placeholder 9">
            <a:extLst>
              <a:ext uri="{FF2B5EF4-FFF2-40B4-BE49-F238E27FC236}">
                <a16:creationId xmlns:a16="http://schemas.microsoft.com/office/drawing/2014/main" id="{50DA7D04-37CF-357B-BA6C-AEC1E922292E}"/>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39165432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591B1CE-8993-58C6-F3FD-D7747C608EFE}"/>
              </a:ext>
            </a:extLst>
          </p:cNvPr>
          <p:cNvSpPr>
            <a:spLocks noGrp="1"/>
          </p:cNvSpPr>
          <p:nvPr>
            <p:ph type="body" sz="quarter" idx="39"/>
          </p:nvPr>
        </p:nvSpPr>
        <p:spPr/>
        <p:txBody>
          <a:bodyPr>
            <a:normAutofit/>
          </a:bodyPr>
          <a:lstStyle/>
          <a:p>
            <a:r>
              <a:rPr lang="da-DK" dirty="0"/>
              <a:t>Diagnostik og behandling af patienter med dyspepsi</a:t>
            </a:r>
          </a:p>
        </p:txBody>
      </p:sp>
      <p:sp>
        <p:nvSpPr>
          <p:cNvPr id="3" name="Titel 2">
            <a:extLst>
              <a:ext uri="{FF2B5EF4-FFF2-40B4-BE49-F238E27FC236}">
                <a16:creationId xmlns:a16="http://schemas.microsoft.com/office/drawing/2014/main" id="{764D3216-3F25-E26E-F229-36C536FDBABF}"/>
              </a:ext>
            </a:extLst>
          </p:cNvPr>
          <p:cNvSpPr>
            <a:spLocks noGrp="1"/>
          </p:cNvSpPr>
          <p:nvPr>
            <p:ph type="title"/>
          </p:nvPr>
        </p:nvSpPr>
        <p:spPr/>
        <p:txBody>
          <a:bodyPr/>
          <a:lstStyle/>
          <a:p>
            <a:r>
              <a:rPr lang="da-DK" dirty="0"/>
              <a:t>Materiale</a:t>
            </a:r>
          </a:p>
        </p:txBody>
      </p:sp>
      <p:sp>
        <p:nvSpPr>
          <p:cNvPr id="4" name="Pladsholder til tekst 3">
            <a:extLst>
              <a:ext uri="{FF2B5EF4-FFF2-40B4-BE49-F238E27FC236}">
                <a16:creationId xmlns:a16="http://schemas.microsoft.com/office/drawing/2014/main" id="{719991AD-D3FD-9D42-5334-E491E3B9729E}"/>
              </a:ext>
            </a:extLst>
          </p:cNvPr>
          <p:cNvSpPr>
            <a:spLocks noGrp="1"/>
          </p:cNvSpPr>
          <p:nvPr>
            <p:ph type="body" sz="quarter" idx="37"/>
          </p:nvPr>
        </p:nvSpPr>
        <p:spPr/>
        <p:txBody>
          <a:bodyPr/>
          <a:lstStyle/>
          <a:p>
            <a:r>
              <a:rPr lang="da-DK" dirty="0"/>
              <a:t>Før pausen</a:t>
            </a:r>
          </a:p>
        </p:txBody>
      </p:sp>
      <p:sp>
        <p:nvSpPr>
          <p:cNvPr id="5" name="Pladsholder til tekst 4">
            <a:extLst>
              <a:ext uri="{FF2B5EF4-FFF2-40B4-BE49-F238E27FC236}">
                <a16:creationId xmlns:a16="http://schemas.microsoft.com/office/drawing/2014/main" id="{18DA6753-8B17-134C-BF86-AB4CF57F6040}"/>
              </a:ext>
            </a:extLst>
          </p:cNvPr>
          <p:cNvSpPr>
            <a:spLocks noGrp="1"/>
          </p:cNvSpPr>
          <p:nvPr>
            <p:ph type="body" sz="quarter" idx="38"/>
          </p:nvPr>
        </p:nvSpPr>
        <p:spPr/>
        <p:txBody>
          <a:bodyPr/>
          <a:lstStyle/>
          <a:p>
            <a:pPr marL="285750" indent="-285750">
              <a:buFont typeface="Arial" panose="020B0604020202020204" pitchFamily="34" charset="0"/>
              <a:buChar char="•"/>
            </a:pPr>
            <a:r>
              <a:rPr lang="da-DK" dirty="0"/>
              <a:t>Quick-guide og </a:t>
            </a:r>
            <a:r>
              <a:rPr lang="da-DK" dirty="0" err="1"/>
              <a:t>flowchart</a:t>
            </a:r>
            <a:r>
              <a:rPr lang="da-DK" dirty="0"/>
              <a:t> fra DSAM-vejledning</a:t>
            </a:r>
          </a:p>
          <a:p>
            <a:pPr marL="285750" indent="-285750">
              <a:buFont typeface="Arial" panose="020B0604020202020204" pitchFamily="34" charset="0"/>
              <a:buChar char="•"/>
            </a:pPr>
            <a:r>
              <a:rPr lang="da-DK" dirty="0"/>
              <a:t>Ark til mødenoter: Skriv dine overvejelser og gode ideer ned undervejs og saml op til sidst på mødet. </a:t>
            </a:r>
          </a:p>
          <a:p>
            <a:pPr marL="285750" indent="-285750">
              <a:buFont typeface="Arial" panose="020B0604020202020204" pitchFamily="34" charset="0"/>
              <a:buChar char="•"/>
            </a:pPr>
            <a:r>
              <a:rPr lang="da-DK" dirty="0"/>
              <a:t>Uddelingskopier: Data til mødet og spørgsmål til gruppearbejdet</a:t>
            </a:r>
          </a:p>
          <a:p>
            <a:pPr marL="285750" indent="-285750">
              <a:buFont typeface="Arial" panose="020B0604020202020204" pitchFamily="34" charset="0"/>
              <a:buChar char="•"/>
            </a:pPr>
            <a:endParaRPr lang="da-DK" dirty="0"/>
          </a:p>
        </p:txBody>
      </p:sp>
      <p:sp>
        <p:nvSpPr>
          <p:cNvPr id="6" name="Pladsholder til tekst 5">
            <a:extLst>
              <a:ext uri="{FF2B5EF4-FFF2-40B4-BE49-F238E27FC236}">
                <a16:creationId xmlns:a16="http://schemas.microsoft.com/office/drawing/2014/main" id="{F41300AC-3CB5-3D6F-7651-CE4A0D799DA7}"/>
              </a:ext>
            </a:extLst>
          </p:cNvPr>
          <p:cNvSpPr>
            <a:spLocks noGrp="1"/>
          </p:cNvSpPr>
          <p:nvPr>
            <p:ph type="body" sz="quarter" idx="40"/>
          </p:nvPr>
        </p:nvSpPr>
        <p:spPr/>
        <p:txBody>
          <a:bodyPr/>
          <a:lstStyle/>
          <a:p>
            <a:r>
              <a:rPr lang="da-DK" dirty="0"/>
              <a:t>Efter pausen</a:t>
            </a:r>
          </a:p>
        </p:txBody>
      </p:sp>
      <p:sp>
        <p:nvSpPr>
          <p:cNvPr id="7" name="Pladsholder til tekst 6">
            <a:extLst>
              <a:ext uri="{FF2B5EF4-FFF2-40B4-BE49-F238E27FC236}">
                <a16:creationId xmlns:a16="http://schemas.microsoft.com/office/drawing/2014/main" id="{62644BA3-DFD9-6761-92D0-9EBC769E71AC}"/>
              </a:ext>
            </a:extLst>
          </p:cNvPr>
          <p:cNvSpPr>
            <a:spLocks noGrp="1"/>
          </p:cNvSpPr>
          <p:nvPr>
            <p:ph type="body" sz="quarter" idx="41"/>
          </p:nvPr>
        </p:nvSpPr>
        <p:spPr/>
        <p:txBody>
          <a:bodyPr/>
          <a:lstStyle/>
          <a:p>
            <a:pPr marL="285750" indent="-285750">
              <a:buFont typeface="Arial" panose="020B0604020202020204" pitchFamily="34" charset="0"/>
              <a:buChar char="•"/>
            </a:pPr>
            <a:r>
              <a:rPr lang="da-DK" dirty="0"/>
              <a:t>Ark der viser hvilken søjle i data der tilhører dit ydernummer </a:t>
            </a:r>
          </a:p>
          <a:p>
            <a:pPr marL="285750" indent="-285750">
              <a:buFont typeface="Arial" panose="020B0604020202020204" pitchFamily="34" charset="0"/>
              <a:buChar char="•"/>
            </a:pPr>
            <a:r>
              <a:rPr lang="da-DK" dirty="0"/>
              <a:t>Implementeringsplan: Tag dine ideer med hjem</a:t>
            </a:r>
          </a:p>
        </p:txBody>
      </p:sp>
    </p:spTree>
    <p:extLst>
      <p:ext uri="{BB962C8B-B14F-4D97-AF65-F5344CB8AC3E}">
        <p14:creationId xmlns:p14="http://schemas.microsoft.com/office/powerpoint/2010/main" val="7606387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85145-4CEF-9579-4280-633C29D3D8FA}"/>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61F7692-A1AF-9223-4F50-5AAAE1D0C786}"/>
              </a:ext>
            </a:extLst>
          </p:cNvPr>
          <p:cNvSpPr>
            <a:spLocks noGrp="1"/>
          </p:cNvSpPr>
          <p:nvPr>
            <p:ph type="body" sz="quarter" idx="29"/>
          </p:nvPr>
        </p:nvSpPr>
        <p:spPr>
          <a:xfrm>
            <a:off x="724664" y="1617524"/>
            <a:ext cx="10735496" cy="1754326"/>
          </a:xfrm>
        </p:spPr>
        <p:txBody>
          <a:bodyPr/>
          <a:lstStyle/>
          <a:p>
            <a:r>
              <a:rPr lang="da-DK" sz="5400" dirty="0"/>
              <a:t>Blok 3: Implementering og opfølgning</a:t>
            </a:r>
            <a:endParaRPr lang="da-DK" dirty="0"/>
          </a:p>
        </p:txBody>
      </p:sp>
      <p:sp>
        <p:nvSpPr>
          <p:cNvPr id="3" name="Pladsholder til tekst 2">
            <a:extLst>
              <a:ext uri="{FF2B5EF4-FFF2-40B4-BE49-F238E27FC236}">
                <a16:creationId xmlns:a16="http://schemas.microsoft.com/office/drawing/2014/main" id="{0D6B6FF2-F265-7B8D-FE5E-9C0FADA394AC}"/>
              </a:ext>
            </a:extLst>
          </p:cNvPr>
          <p:cNvSpPr>
            <a:spLocks noGrp="1"/>
          </p:cNvSpPr>
          <p:nvPr>
            <p:ph type="body" sz="quarter" idx="30"/>
          </p:nvPr>
        </p:nvSpPr>
        <p:spPr/>
        <p:txBody>
          <a:bodyPr/>
          <a:lstStyle/>
          <a:p>
            <a:r>
              <a:rPr lang="da-DK" dirty="0"/>
              <a:t>Samlet tid: 25 minutter</a:t>
            </a:r>
          </a:p>
        </p:txBody>
      </p:sp>
    </p:spTree>
    <p:extLst>
      <p:ext uri="{BB962C8B-B14F-4D97-AF65-F5344CB8AC3E}">
        <p14:creationId xmlns:p14="http://schemas.microsoft.com/office/powerpoint/2010/main" val="22402470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1A7FF0E-FDA3-8B78-F99E-DCF4C2D61919}"/>
              </a:ext>
            </a:extLst>
          </p:cNvPr>
          <p:cNvSpPr>
            <a:spLocks noGrp="1"/>
          </p:cNvSpPr>
          <p:nvPr>
            <p:ph type="body" sz="quarter" idx="38"/>
          </p:nvPr>
        </p:nvSpPr>
        <p:spPr/>
        <p:txBody>
          <a:bodyPr/>
          <a:lstStyle/>
          <a:p>
            <a:r>
              <a:rPr lang="da-DK" dirty="0"/>
              <a:t>Udfyld implementeringsplanen på baggrund af mødes drøftelser i grupper og refleksioner i plenum.</a:t>
            </a:r>
          </a:p>
          <a:p>
            <a:pPr marL="285750" indent="-285750">
              <a:buFont typeface="Arial" panose="020B0604020202020204" pitchFamily="34" charset="0"/>
              <a:buChar char="•"/>
            </a:pPr>
            <a:r>
              <a:rPr lang="da-DK" dirty="0"/>
              <a:t>Beskriv, hvis der er noget I ønsker at ændre i praksis?</a:t>
            </a:r>
          </a:p>
          <a:p>
            <a:pPr marL="285750" indent="-285750">
              <a:buFont typeface="Arial" panose="020B0604020202020204" pitchFamily="34" charset="0"/>
              <a:buChar char="•"/>
            </a:pPr>
            <a:r>
              <a:rPr lang="da-DK" dirty="0"/>
              <a:t>Beskriv, hvordan, hvem og hvornår ændringerne eventuelt skal ske?</a:t>
            </a:r>
          </a:p>
        </p:txBody>
      </p:sp>
      <p:sp>
        <p:nvSpPr>
          <p:cNvPr id="3" name="Titel 2">
            <a:extLst>
              <a:ext uri="{FF2B5EF4-FFF2-40B4-BE49-F238E27FC236}">
                <a16:creationId xmlns:a16="http://schemas.microsoft.com/office/drawing/2014/main" id="{1883B34F-7D31-4651-E502-AC11024D4053}"/>
              </a:ext>
            </a:extLst>
          </p:cNvPr>
          <p:cNvSpPr>
            <a:spLocks noGrp="1"/>
          </p:cNvSpPr>
          <p:nvPr>
            <p:ph type="title"/>
          </p:nvPr>
        </p:nvSpPr>
        <p:spPr/>
        <p:txBody>
          <a:bodyPr/>
          <a:lstStyle/>
          <a:p>
            <a:r>
              <a:rPr lang="da-DK" dirty="0"/>
              <a:t>Implementeringsplan</a:t>
            </a:r>
          </a:p>
        </p:txBody>
      </p:sp>
      <p:sp>
        <p:nvSpPr>
          <p:cNvPr id="4" name="Pladsholder til tekst 3">
            <a:extLst>
              <a:ext uri="{FF2B5EF4-FFF2-40B4-BE49-F238E27FC236}">
                <a16:creationId xmlns:a16="http://schemas.microsoft.com/office/drawing/2014/main" id="{9ACD77E8-19B8-ABA4-C9B3-09FC40EACE79}"/>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79EB056D-4EDE-F16F-FD8E-829C02D11C0E}"/>
              </a:ext>
            </a:extLst>
          </p:cNvPr>
          <p:cNvSpPr>
            <a:spLocks noGrp="1"/>
          </p:cNvSpPr>
          <p:nvPr>
            <p:ph type="body" sz="quarter" idx="40"/>
          </p:nvPr>
        </p:nvSpPr>
        <p:spPr/>
        <p:txBody>
          <a:bodyPr/>
          <a:lstStyle/>
          <a:p>
            <a:r>
              <a:rPr lang="da-DK" dirty="0"/>
              <a:t>Implementering og opfølgning</a:t>
            </a:r>
          </a:p>
        </p:txBody>
      </p:sp>
      <p:pic>
        <p:nvPicPr>
          <p:cNvPr id="6" name="Billede 5">
            <a:extLst>
              <a:ext uri="{FF2B5EF4-FFF2-40B4-BE49-F238E27FC236}">
                <a16:creationId xmlns:a16="http://schemas.microsoft.com/office/drawing/2014/main" id="{1A738F34-E6FC-CF23-84EB-909366761BF6}"/>
              </a:ext>
            </a:extLst>
          </p:cNvPr>
          <p:cNvPicPr>
            <a:picLocks noChangeAspect="1"/>
          </p:cNvPicPr>
          <p:nvPr/>
        </p:nvPicPr>
        <p:blipFill>
          <a:blip r:embed="rId3"/>
          <a:srcRect b="11035"/>
          <a:stretch>
            <a:fillRect/>
          </a:stretch>
        </p:blipFill>
        <p:spPr>
          <a:xfrm>
            <a:off x="2263185" y="3688251"/>
            <a:ext cx="7665630" cy="2658120"/>
          </a:xfrm>
          <a:prstGeom prst="rect">
            <a:avLst/>
          </a:prstGeom>
        </p:spPr>
      </p:pic>
    </p:spTree>
    <p:extLst>
      <p:ext uri="{BB962C8B-B14F-4D97-AF65-F5344CB8AC3E}">
        <p14:creationId xmlns:p14="http://schemas.microsoft.com/office/powerpoint/2010/main" val="2095541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2847F-8CB4-759F-CBE7-43DCCA1CB393}"/>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F64EAEC4-017C-16C1-E4EF-82CA93DDB5E0}"/>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1F843E39-2276-A7BE-7A01-B84240E4D0A8}"/>
              </a:ext>
            </a:extLst>
          </p:cNvPr>
          <p:cNvSpPr>
            <a:spLocks noGrp="1"/>
          </p:cNvSpPr>
          <p:nvPr>
            <p:ph type="body" sz="quarter" idx="30"/>
          </p:nvPr>
        </p:nvSpPr>
        <p:spPr/>
        <p:txBody>
          <a:bodyPr>
            <a:noAutofit/>
          </a:bodyPr>
          <a:lstStyle/>
          <a:p>
            <a:r>
              <a:rPr lang="da-DK" sz="1200" noProof="0" dirty="0"/>
              <a:t>Opsamling i plenum (10 min.)</a:t>
            </a:r>
          </a:p>
        </p:txBody>
      </p:sp>
      <p:sp>
        <p:nvSpPr>
          <p:cNvPr id="6" name="Text Placeholder 4">
            <a:extLst>
              <a:ext uri="{FF2B5EF4-FFF2-40B4-BE49-F238E27FC236}">
                <a16:creationId xmlns:a16="http://schemas.microsoft.com/office/drawing/2014/main" id="{7DADDE2A-85B6-073D-1701-FDCFC09C563F}"/>
              </a:ext>
            </a:extLst>
          </p:cNvPr>
          <p:cNvSpPr>
            <a:spLocks noGrp="1"/>
          </p:cNvSpPr>
          <p:nvPr>
            <p:ph type="body" sz="quarter" idx="41"/>
          </p:nvPr>
        </p:nvSpPr>
        <p:spPr>
          <a:xfrm>
            <a:off x="721001" y="2691197"/>
            <a:ext cx="4385987" cy="3429711"/>
          </a:xfrm>
        </p:spPr>
        <p:txBody>
          <a:bodyPr>
            <a:normAutofit/>
          </a:bodyPr>
          <a:lstStyle/>
          <a:p>
            <a:pPr marL="342900" indent="-342900">
              <a:buFont typeface="+mj-lt"/>
              <a:buAutoNum type="arabicPeriod"/>
            </a:pPr>
            <a:r>
              <a:rPr lang="da-DK" sz="1600" noProof="0" dirty="0"/>
              <a:t>Hvad har I talt om?</a:t>
            </a:r>
          </a:p>
          <a:p>
            <a:pPr marL="342900" indent="-342900">
              <a:buFont typeface="Arial" panose="020B0604020202020204" pitchFamily="34" charset="0"/>
              <a:buChar char="•"/>
            </a:pPr>
            <a:r>
              <a:rPr lang="da-DK" sz="1600" noProof="0" dirty="0"/>
              <a:t>Hvilke tiltag er det vigtigst og lettest at gennemføre?</a:t>
            </a:r>
          </a:p>
          <a:p>
            <a:pPr marL="342900" indent="-342900">
              <a:buFont typeface="Arial" panose="020B0604020202020204" pitchFamily="34" charset="0"/>
              <a:buChar char="•"/>
            </a:pPr>
            <a:r>
              <a:rPr lang="da-DK" sz="1600" noProof="0" dirty="0"/>
              <a:t>Hvordan kan det ske?</a:t>
            </a:r>
          </a:p>
          <a:p>
            <a:pPr marL="342900" indent="-342900">
              <a:buFont typeface="Arial" panose="020B0604020202020204" pitchFamily="34" charset="0"/>
              <a:buChar char="•"/>
            </a:pPr>
            <a:r>
              <a:rPr lang="da-DK" sz="1600" noProof="0" dirty="0"/>
              <a:t>Er der retningslinjer/fraser/andet materiale, der kan deles i gruppen?</a:t>
            </a:r>
          </a:p>
          <a:p>
            <a:pPr marL="342900" indent="-342900">
              <a:buFont typeface="Arial" panose="020B0604020202020204" pitchFamily="34" charset="0"/>
              <a:buChar char="•"/>
            </a:pPr>
            <a:r>
              <a:rPr lang="da-DK" sz="1600" noProof="0" dirty="0"/>
              <a:t>Hvad vil I tage med hjem til jeres praksis? </a:t>
            </a:r>
          </a:p>
          <a:p>
            <a:endParaRPr lang="da-DK" sz="1600" noProof="0" dirty="0"/>
          </a:p>
        </p:txBody>
      </p:sp>
      <p:sp>
        <p:nvSpPr>
          <p:cNvPr id="10" name="Title 2">
            <a:extLst>
              <a:ext uri="{FF2B5EF4-FFF2-40B4-BE49-F238E27FC236}">
                <a16:creationId xmlns:a16="http://schemas.microsoft.com/office/drawing/2014/main" id="{7F0E28FB-3B96-B27F-7B59-1BE36F9D7D06}"/>
              </a:ext>
            </a:extLst>
          </p:cNvPr>
          <p:cNvSpPr>
            <a:spLocks noGrp="1"/>
          </p:cNvSpPr>
          <p:nvPr>
            <p:ph type="title"/>
          </p:nvPr>
        </p:nvSpPr>
        <p:spPr>
          <a:xfrm>
            <a:off x="714030" y="1027249"/>
            <a:ext cx="4398514" cy="1540460"/>
          </a:xfrm>
        </p:spPr>
        <p:txBody>
          <a:bodyPr/>
          <a:lstStyle/>
          <a:p>
            <a:r>
              <a:rPr lang="da-DK" sz="2400" noProof="0" dirty="0"/>
              <a:t>Gennemgang til valg af præparat</a:t>
            </a:r>
          </a:p>
        </p:txBody>
      </p:sp>
      <p:sp>
        <p:nvSpPr>
          <p:cNvPr id="13" name="Text Placeholder 9">
            <a:extLst>
              <a:ext uri="{FF2B5EF4-FFF2-40B4-BE49-F238E27FC236}">
                <a16:creationId xmlns:a16="http://schemas.microsoft.com/office/drawing/2014/main" id="{BAB347E1-57F1-FE9B-475C-1ABDA847C55F}"/>
              </a:ext>
            </a:extLst>
          </p:cNvPr>
          <p:cNvSpPr>
            <a:spLocks noGrp="1"/>
          </p:cNvSpPr>
          <p:nvPr>
            <p:ph type="body" sz="quarter" idx="29"/>
          </p:nvPr>
        </p:nvSpPr>
        <p:spPr>
          <a:xfrm>
            <a:off x="720208" y="5440218"/>
            <a:ext cx="4385987" cy="680690"/>
          </a:xfrm>
        </p:spPr>
        <p:txBody>
          <a:bodyPr/>
          <a:lstStyle/>
          <a:p>
            <a:endParaRPr lang="da-DK" noProof="0" dirty="0"/>
          </a:p>
        </p:txBody>
      </p:sp>
      <p:pic>
        <p:nvPicPr>
          <p:cNvPr id="3" name="Graphic 1" descr="Teacher with solid fill">
            <a:extLst>
              <a:ext uri="{FF2B5EF4-FFF2-40B4-BE49-F238E27FC236}">
                <a16:creationId xmlns:a16="http://schemas.microsoft.com/office/drawing/2014/main" id="{E333B34A-95D4-76CD-38C3-E805798CA7A4}"/>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Tree>
    <p:extLst>
      <p:ext uri="{BB962C8B-B14F-4D97-AF65-F5344CB8AC3E}">
        <p14:creationId xmlns:p14="http://schemas.microsoft.com/office/powerpoint/2010/main" val="7500402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CEAA2BD-26BB-C71A-1A13-8F667E70C174}"/>
              </a:ext>
            </a:extLst>
          </p:cNvPr>
          <p:cNvSpPr>
            <a:spLocks noGrp="1"/>
          </p:cNvSpPr>
          <p:nvPr>
            <p:ph type="body" sz="quarter" idx="38"/>
          </p:nvPr>
        </p:nvSpPr>
        <p:spPr/>
        <p:txBody>
          <a:bodyPr/>
          <a:lstStyle/>
          <a:p>
            <a:r>
              <a:rPr lang="da-DK" dirty="0"/>
              <a:t>Hvordan skal vi i klyngen følge op på dagens møde?</a:t>
            </a:r>
          </a:p>
          <a:p>
            <a:pPr marL="285750" indent="-285750">
              <a:buFont typeface="Arial" panose="020B0604020202020204" pitchFamily="34" charset="0"/>
              <a:buChar char="•"/>
            </a:pPr>
            <a:r>
              <a:rPr lang="da-DK" dirty="0"/>
              <a:t>Eventuelt, fastsættelse af dato for opfølgningsmøde, hvor data vil blive trukket på ny – hvilket giver os mulighed for at se eventuelle forandringer.</a:t>
            </a:r>
          </a:p>
        </p:txBody>
      </p:sp>
      <p:sp>
        <p:nvSpPr>
          <p:cNvPr id="3" name="Titel 2">
            <a:extLst>
              <a:ext uri="{FF2B5EF4-FFF2-40B4-BE49-F238E27FC236}">
                <a16:creationId xmlns:a16="http://schemas.microsoft.com/office/drawing/2014/main" id="{50110B5E-0A51-B0C2-93D5-9151AFE9A97C}"/>
              </a:ext>
            </a:extLst>
          </p:cNvPr>
          <p:cNvSpPr>
            <a:spLocks noGrp="1"/>
          </p:cNvSpPr>
          <p:nvPr>
            <p:ph type="title"/>
          </p:nvPr>
        </p:nvSpPr>
        <p:spPr/>
        <p:txBody>
          <a:bodyPr/>
          <a:lstStyle/>
          <a:p>
            <a:r>
              <a:rPr lang="da-DK" dirty="0"/>
              <a:t>Opsamling og opfølgning</a:t>
            </a:r>
          </a:p>
        </p:txBody>
      </p:sp>
      <p:sp>
        <p:nvSpPr>
          <p:cNvPr id="4" name="Pladsholder til tekst 3">
            <a:extLst>
              <a:ext uri="{FF2B5EF4-FFF2-40B4-BE49-F238E27FC236}">
                <a16:creationId xmlns:a16="http://schemas.microsoft.com/office/drawing/2014/main" id="{33830FAB-80E4-6327-D787-BF5425158381}"/>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5225AD5E-DAEB-27C5-D102-9DF80A52FB05}"/>
              </a:ext>
            </a:extLst>
          </p:cNvPr>
          <p:cNvSpPr>
            <a:spLocks noGrp="1"/>
          </p:cNvSpPr>
          <p:nvPr>
            <p:ph type="body" sz="quarter" idx="40"/>
          </p:nvPr>
        </p:nvSpPr>
        <p:spPr/>
        <p:txBody>
          <a:bodyPr/>
          <a:lstStyle/>
          <a:p>
            <a:r>
              <a:rPr lang="da-DK" dirty="0"/>
              <a:t>Implementering og opfølgning</a:t>
            </a:r>
          </a:p>
        </p:txBody>
      </p:sp>
    </p:spTree>
    <p:extLst>
      <p:ext uri="{BB962C8B-B14F-4D97-AF65-F5344CB8AC3E}">
        <p14:creationId xmlns:p14="http://schemas.microsoft.com/office/powerpoint/2010/main" val="22232799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679E2-468A-C9FF-5F9A-B3B643564FE9}"/>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F8483C52-6A62-D00A-E328-D4517F5C83EE}"/>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4CA221D6-A405-BB27-26E7-F230F99D26A4}"/>
              </a:ext>
            </a:extLst>
          </p:cNvPr>
          <p:cNvSpPr>
            <a:spLocks noGrp="1"/>
          </p:cNvSpPr>
          <p:nvPr>
            <p:ph type="body" sz="quarter" idx="30"/>
          </p:nvPr>
        </p:nvSpPr>
        <p:spPr/>
        <p:txBody>
          <a:bodyPr>
            <a:noAutofit/>
          </a:bodyPr>
          <a:lstStyle/>
          <a:p>
            <a:r>
              <a:rPr lang="da-DK" sz="1200" dirty="0"/>
              <a:t>Implementering og opfølgning</a:t>
            </a:r>
          </a:p>
        </p:txBody>
      </p:sp>
      <p:sp>
        <p:nvSpPr>
          <p:cNvPr id="6" name="Text Placeholder 4">
            <a:extLst>
              <a:ext uri="{FF2B5EF4-FFF2-40B4-BE49-F238E27FC236}">
                <a16:creationId xmlns:a16="http://schemas.microsoft.com/office/drawing/2014/main" id="{E4C25BC3-C3A2-E32D-4E8A-3EA71C5D92A4}"/>
              </a:ext>
            </a:extLst>
          </p:cNvPr>
          <p:cNvSpPr>
            <a:spLocks noGrp="1"/>
          </p:cNvSpPr>
          <p:nvPr>
            <p:ph type="body" sz="quarter" idx="41"/>
          </p:nvPr>
        </p:nvSpPr>
        <p:spPr>
          <a:xfrm>
            <a:off x="721001" y="1851949"/>
            <a:ext cx="4385987" cy="4268959"/>
          </a:xfrm>
        </p:spPr>
        <p:txBody>
          <a:bodyPr>
            <a:normAutofit/>
          </a:bodyPr>
          <a:lstStyle/>
          <a:p>
            <a:r>
              <a:rPr lang="da-DK" dirty="0"/>
              <a:t>Modulet indeholder klinisk relevante cases fra hverdagen og der er fokus på: </a:t>
            </a:r>
          </a:p>
          <a:p>
            <a:pPr marL="285750" indent="-285750">
              <a:buFont typeface="Arial" panose="020B0604020202020204" pitchFamily="34" charset="0"/>
              <a:buChar char="•"/>
            </a:pPr>
            <a:r>
              <a:rPr lang="da-DK" dirty="0"/>
              <a:t>Patienten med ikke-undersøgt dyspepsi </a:t>
            </a:r>
          </a:p>
          <a:p>
            <a:pPr marL="285750" indent="-285750">
              <a:buFont typeface="Arial" panose="020B0604020202020204" pitchFamily="34" charset="0"/>
              <a:buChar char="•"/>
            </a:pPr>
            <a:r>
              <a:rPr lang="da-DK" dirty="0"/>
              <a:t>Funktionel dyspepsi </a:t>
            </a:r>
          </a:p>
          <a:p>
            <a:pPr marL="285750" indent="-285750">
              <a:buFont typeface="Arial" panose="020B0604020202020204" pitchFamily="34" charset="0"/>
              <a:buChar char="•"/>
            </a:pPr>
            <a:r>
              <a:rPr lang="da-DK" dirty="0"/>
              <a:t>Reflukssygdom </a:t>
            </a:r>
          </a:p>
          <a:p>
            <a:pPr marL="285750" indent="-285750">
              <a:buFont typeface="Arial" panose="020B0604020202020204" pitchFamily="34" charset="0"/>
              <a:buChar char="•"/>
            </a:pPr>
            <a:r>
              <a:rPr lang="da-DK" dirty="0"/>
              <a:t>Forebyggelse af mavesår </a:t>
            </a:r>
          </a:p>
          <a:p>
            <a:endParaRPr lang="da-DK" dirty="0"/>
          </a:p>
          <a:p>
            <a:r>
              <a:rPr lang="da-DK" dirty="0"/>
              <a:t>Se mere i uddelingskopier og brug QR-koden til at læse mere hos PLO-E </a:t>
            </a:r>
          </a:p>
          <a:p>
            <a:endParaRPr lang="da-DK" sz="1600" noProof="0" dirty="0"/>
          </a:p>
        </p:txBody>
      </p:sp>
      <p:sp>
        <p:nvSpPr>
          <p:cNvPr id="10" name="Title 2">
            <a:extLst>
              <a:ext uri="{FF2B5EF4-FFF2-40B4-BE49-F238E27FC236}">
                <a16:creationId xmlns:a16="http://schemas.microsoft.com/office/drawing/2014/main" id="{7D9DF864-6102-213D-8E97-47CFEF954683}"/>
              </a:ext>
            </a:extLst>
          </p:cNvPr>
          <p:cNvSpPr>
            <a:spLocks noGrp="1"/>
          </p:cNvSpPr>
          <p:nvPr>
            <p:ph type="title"/>
          </p:nvPr>
        </p:nvSpPr>
        <p:spPr>
          <a:xfrm>
            <a:off x="714030" y="1027249"/>
            <a:ext cx="4398514" cy="1540460"/>
          </a:xfrm>
        </p:spPr>
        <p:txBody>
          <a:bodyPr/>
          <a:lstStyle/>
          <a:p>
            <a:r>
              <a:rPr lang="da-DK" sz="2400" dirty="0"/>
              <a:t>KGE-modul om dyspepsi</a:t>
            </a:r>
            <a:endParaRPr lang="da-DK" sz="2400" noProof="0" dirty="0"/>
          </a:p>
        </p:txBody>
      </p:sp>
      <p:sp>
        <p:nvSpPr>
          <p:cNvPr id="13" name="Text Placeholder 9">
            <a:extLst>
              <a:ext uri="{FF2B5EF4-FFF2-40B4-BE49-F238E27FC236}">
                <a16:creationId xmlns:a16="http://schemas.microsoft.com/office/drawing/2014/main" id="{84C75BA2-57F7-A021-2C6E-FD0FC70C0DF4}"/>
              </a:ext>
            </a:extLst>
          </p:cNvPr>
          <p:cNvSpPr>
            <a:spLocks noGrp="1"/>
          </p:cNvSpPr>
          <p:nvPr>
            <p:ph type="body" sz="quarter" idx="29"/>
          </p:nvPr>
        </p:nvSpPr>
        <p:spPr>
          <a:xfrm>
            <a:off x="720208" y="5440218"/>
            <a:ext cx="4385987" cy="680690"/>
          </a:xfrm>
        </p:spPr>
        <p:txBody>
          <a:bodyPr/>
          <a:lstStyle/>
          <a:p>
            <a:endParaRPr lang="da-DK" noProof="0" dirty="0"/>
          </a:p>
        </p:txBody>
      </p:sp>
      <p:pic>
        <p:nvPicPr>
          <p:cNvPr id="1026" name="Picture 2">
            <a:extLst>
              <a:ext uri="{FF2B5EF4-FFF2-40B4-BE49-F238E27FC236}">
                <a16:creationId xmlns:a16="http://schemas.microsoft.com/office/drawing/2014/main" id="{121E3A2A-7E74-A647-1860-E8F154D0C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110" y="2320994"/>
            <a:ext cx="2216011" cy="2216011"/>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A434F272-910F-9635-6E2D-6F1DCD144FAA}"/>
              </a:ext>
            </a:extLst>
          </p:cNvPr>
          <p:cNvSpPr txBox="1"/>
          <p:nvPr/>
        </p:nvSpPr>
        <p:spPr>
          <a:xfrm>
            <a:off x="7951304" y="4537005"/>
            <a:ext cx="2736573" cy="590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a-DK" sz="1800" dirty="0">
                <a:solidFill>
                  <a:srgbClr val="FFFFFF"/>
                </a:solidFill>
              </a:rPr>
              <a:t>QR-koden til at læse mere hos PLO-E </a:t>
            </a:r>
          </a:p>
        </p:txBody>
      </p:sp>
    </p:spTree>
    <p:extLst>
      <p:ext uri="{BB962C8B-B14F-4D97-AF65-F5344CB8AC3E}">
        <p14:creationId xmlns:p14="http://schemas.microsoft.com/office/powerpoint/2010/main" val="19029726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523F72D-CFBF-EEA1-E074-6F90D2A65D72}"/>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62D2DFAD-0E7C-7984-DB1E-B3439C116552}"/>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C5753031-28D2-5ED0-1DC3-3B354DA31E0D}"/>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934ECB14-997F-B86A-3157-C93043BEDD67}"/>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E728E33F-5E69-1960-5F06-A36F2C43E832}"/>
              </a:ext>
            </a:extLst>
          </p:cNvPr>
          <p:cNvSpPr>
            <a:spLocks noGrp="1"/>
          </p:cNvSpPr>
          <p:nvPr>
            <p:ph type="body" sz="quarter" idx="39"/>
          </p:nvPr>
        </p:nvSpPr>
        <p:spPr/>
        <p:txBody>
          <a:bodyPr/>
          <a:lstStyle/>
          <a:p>
            <a:r>
              <a:rPr lang="da-DK" dirty="0"/>
              <a:t>Besøg os på KiAP.dk</a:t>
            </a:r>
          </a:p>
        </p:txBody>
      </p:sp>
      <p:sp>
        <p:nvSpPr>
          <p:cNvPr id="7" name="Titel 6">
            <a:extLst>
              <a:ext uri="{FF2B5EF4-FFF2-40B4-BE49-F238E27FC236}">
                <a16:creationId xmlns:a16="http://schemas.microsoft.com/office/drawing/2014/main" id="{AAC851AE-5820-5D1F-DC5D-C78DD4A84C2F}"/>
              </a:ext>
            </a:extLst>
          </p:cNvPr>
          <p:cNvSpPr>
            <a:spLocks noGrp="1"/>
          </p:cNvSpPr>
          <p:nvPr>
            <p:ph type="title"/>
          </p:nvPr>
        </p:nvSpPr>
        <p:spPr/>
        <p:txBody>
          <a:bodyPr/>
          <a:lstStyle/>
          <a:p>
            <a:r>
              <a:rPr lang="da-DK" dirty="0"/>
              <a:t>Tak for i dag</a:t>
            </a:r>
          </a:p>
        </p:txBody>
      </p:sp>
    </p:spTree>
    <p:extLst>
      <p:ext uri="{BB962C8B-B14F-4D97-AF65-F5344CB8AC3E}">
        <p14:creationId xmlns:p14="http://schemas.microsoft.com/office/powerpoint/2010/main" val="24894392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C6B36D1-7BC2-DF50-5B6C-12C678ECB372}"/>
              </a:ext>
            </a:extLst>
          </p:cNvPr>
          <p:cNvSpPr>
            <a:spLocks noGrp="1"/>
          </p:cNvSpPr>
          <p:nvPr>
            <p:ph type="body" sz="quarter" idx="38"/>
          </p:nvPr>
        </p:nvSpPr>
        <p:spPr>
          <a:xfrm>
            <a:off x="720206" y="2270608"/>
            <a:ext cx="5912088" cy="3834883"/>
          </a:xfrm>
        </p:spPr>
        <p:txBody>
          <a:bodyPr/>
          <a:lstStyle/>
          <a:p>
            <a:pPr marL="285750" indent="-285750">
              <a:buFont typeface="Arial" panose="020B0604020202020204" pitchFamily="34" charset="0"/>
              <a:buChar char="•"/>
            </a:pPr>
            <a:r>
              <a:rPr lang="da-DK" dirty="0"/>
              <a:t>Klyngepakken fra </a:t>
            </a:r>
            <a:r>
              <a:rPr lang="da-DK" dirty="0" err="1"/>
              <a:t>KiAP</a:t>
            </a:r>
            <a:r>
              <a:rPr lang="da-DK" dirty="0"/>
              <a:t> er udarbejdet med udgangspunkt i DSAM-vejledning og klyngepakke fra Region Syddanmark.</a:t>
            </a:r>
          </a:p>
          <a:p>
            <a:pPr marL="285750" indent="-285750">
              <a:buFont typeface="Arial" panose="020B0604020202020204" pitchFamily="34" charset="0"/>
              <a:buChar char="•"/>
            </a:pPr>
            <a:r>
              <a:rPr lang="da-DK" dirty="0"/>
              <a:t>Dorte </a:t>
            </a:r>
            <a:r>
              <a:rPr lang="da-DK" dirty="0" err="1"/>
              <a:t>Ejg</a:t>
            </a:r>
            <a:r>
              <a:rPr lang="da-DK" dirty="0"/>
              <a:t> </a:t>
            </a:r>
            <a:r>
              <a:rPr lang="da-DK" dirty="0" err="1"/>
              <a:t>Jarbøl</a:t>
            </a:r>
            <a:r>
              <a:rPr lang="da-DK" dirty="0"/>
              <a:t> og Peter Fentz Haastrup der indgår i videoerne på klyngemødet, er medforfattere til DSAM-vejledningen. </a:t>
            </a:r>
          </a:p>
          <a:p>
            <a:pPr marL="285750" indent="-285750">
              <a:buFont typeface="Arial" panose="020B0604020202020204" pitchFamily="34" charset="0"/>
              <a:buChar char="•"/>
            </a:pPr>
            <a:r>
              <a:rPr lang="da-DK" dirty="0"/>
              <a:t>Quickguide og </a:t>
            </a:r>
            <a:r>
              <a:rPr lang="da-DK" dirty="0" err="1"/>
              <a:t>Flowchart</a:t>
            </a:r>
            <a:r>
              <a:rPr lang="da-DK" dirty="0"/>
              <a:t> fra DSAM-vejledning, der henvises til i videoerne, udleveres på mødet.  </a:t>
            </a:r>
          </a:p>
        </p:txBody>
      </p:sp>
      <p:sp>
        <p:nvSpPr>
          <p:cNvPr id="3" name="Titel 2">
            <a:extLst>
              <a:ext uri="{FF2B5EF4-FFF2-40B4-BE49-F238E27FC236}">
                <a16:creationId xmlns:a16="http://schemas.microsoft.com/office/drawing/2014/main" id="{8637DF2E-7C1B-A336-5CF9-54B8B123D58D}"/>
              </a:ext>
            </a:extLst>
          </p:cNvPr>
          <p:cNvSpPr>
            <a:spLocks noGrp="1"/>
          </p:cNvSpPr>
          <p:nvPr>
            <p:ph type="title"/>
          </p:nvPr>
        </p:nvSpPr>
        <p:spPr/>
        <p:txBody>
          <a:bodyPr/>
          <a:lstStyle/>
          <a:p>
            <a:r>
              <a:rPr lang="da-DK" dirty="0"/>
              <a:t>Syd-KIP, DSAM og </a:t>
            </a:r>
            <a:r>
              <a:rPr lang="da-DK" dirty="0" err="1"/>
              <a:t>KiAP</a:t>
            </a:r>
            <a:endParaRPr lang="da-DK" dirty="0"/>
          </a:p>
        </p:txBody>
      </p:sp>
      <p:sp>
        <p:nvSpPr>
          <p:cNvPr id="4" name="Pladsholder til tekst 3">
            <a:extLst>
              <a:ext uri="{FF2B5EF4-FFF2-40B4-BE49-F238E27FC236}">
                <a16:creationId xmlns:a16="http://schemas.microsoft.com/office/drawing/2014/main" id="{62E3E677-26F7-2EEE-D37A-2C31DF1F68DF}"/>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74F015FB-20DA-7A3D-A61E-63B8525173F2}"/>
              </a:ext>
            </a:extLst>
          </p:cNvPr>
          <p:cNvSpPr>
            <a:spLocks noGrp="1"/>
          </p:cNvSpPr>
          <p:nvPr>
            <p:ph type="body" sz="quarter" idx="40"/>
          </p:nvPr>
        </p:nvSpPr>
        <p:spPr/>
        <p:txBody>
          <a:bodyPr>
            <a:normAutofit/>
          </a:bodyPr>
          <a:lstStyle/>
          <a:p>
            <a:r>
              <a:rPr lang="da-DK" dirty="0"/>
              <a:t>Diagnostik og behandling af patienter med dyspepsi</a:t>
            </a:r>
          </a:p>
        </p:txBody>
      </p:sp>
      <p:pic>
        <p:nvPicPr>
          <p:cNvPr id="1032" name="Picture 8">
            <a:extLst>
              <a:ext uri="{FF2B5EF4-FFF2-40B4-BE49-F238E27FC236}">
                <a16:creationId xmlns:a16="http://schemas.microsoft.com/office/drawing/2014/main" id="{DC78EBF8-E21A-E2D7-D767-F9D32D72E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819" y="1683712"/>
            <a:ext cx="2486025"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E32A9D3-0AD2-C868-90CD-25F333A02A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119" y="3963145"/>
            <a:ext cx="3371426" cy="237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271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094DE0F-7894-9314-1FD6-3CE345572D9A}"/>
              </a:ext>
            </a:extLst>
          </p:cNvPr>
          <p:cNvSpPr>
            <a:spLocks noGrp="1"/>
          </p:cNvSpPr>
          <p:nvPr>
            <p:ph type="body" sz="quarter" idx="38"/>
          </p:nvPr>
        </p:nvSpPr>
        <p:spPr>
          <a:xfrm>
            <a:off x="720207" y="2287829"/>
            <a:ext cx="7022213" cy="3834883"/>
          </a:xfrm>
        </p:spPr>
        <p:txBody>
          <a:bodyPr>
            <a:normAutofit lnSpcReduction="10000"/>
          </a:bodyPr>
          <a:lstStyle/>
          <a:p>
            <a:pPr marL="285750" indent="-285750">
              <a:buFont typeface="Arial" panose="020B0604020202020204" pitchFamily="34" charset="0"/>
              <a:buChar char="•"/>
            </a:pPr>
            <a:r>
              <a:rPr lang="da-DK" dirty="0"/>
              <a:t>Medicindata kommer fra </a:t>
            </a:r>
            <a:r>
              <a:rPr lang="da-DK" dirty="0" err="1"/>
              <a:t>ordiprax</a:t>
            </a:r>
            <a:r>
              <a:rPr lang="da-DK" dirty="0"/>
              <a:t>+, hvor alle praktiserende læger kan få overblik over ordinationer i deres praksis og sammenligne opgørelserne med nationale tal og tal for klyngen.  </a:t>
            </a:r>
          </a:p>
          <a:p>
            <a:pPr marL="285750" indent="-285750">
              <a:buFont typeface="Arial" panose="020B0604020202020204" pitchFamily="34" charset="0"/>
              <a:buChar char="•"/>
            </a:pPr>
            <a:r>
              <a:rPr lang="da-DK" dirty="0"/>
              <a:t>Data fra </a:t>
            </a:r>
            <a:r>
              <a:rPr lang="da-DK" dirty="0" err="1"/>
              <a:t>ordiprax</a:t>
            </a:r>
            <a:r>
              <a:rPr lang="da-DK" dirty="0"/>
              <a:t>+ vises for alle indløste recepter på PPI og NSAID opgøres både i antal patienter der har indløst recept og udviklingen over de seneste 5 år. Data for det seneste år dækker måned år til måned år.</a:t>
            </a:r>
          </a:p>
          <a:p>
            <a:pPr marL="285750" indent="-285750">
              <a:buFont typeface="Arial" panose="020B0604020202020204" pitchFamily="34" charset="0"/>
              <a:buChar char="•"/>
            </a:pPr>
            <a:r>
              <a:rPr lang="da-DK" dirty="0"/>
              <a:t>Data for antal </a:t>
            </a:r>
            <a:r>
              <a:rPr lang="da-DK" dirty="0" err="1"/>
              <a:t>Helicobacter</a:t>
            </a:r>
            <a:r>
              <a:rPr lang="da-DK" dirty="0"/>
              <a:t> </a:t>
            </a:r>
            <a:r>
              <a:rPr lang="da-DK" dirty="0" err="1"/>
              <a:t>pylori</a:t>
            </a:r>
            <a:r>
              <a:rPr lang="da-DK" dirty="0"/>
              <a:t>- test og </a:t>
            </a:r>
            <a:r>
              <a:rPr lang="da-DK" dirty="0" err="1"/>
              <a:t>gastroskopier</a:t>
            </a:r>
            <a:r>
              <a:rPr lang="da-DK" dirty="0"/>
              <a:t> stammer fra opgørelser fra region X. Opgørelse af antal </a:t>
            </a:r>
            <a:r>
              <a:rPr lang="da-DK" dirty="0" err="1"/>
              <a:t>gastroskopier</a:t>
            </a:r>
            <a:r>
              <a:rPr lang="da-DK" dirty="0"/>
              <a:t> indeholder både data for sygehus og speciallægepraksis. Der er dog forskel på hvilke data der kan trækkes i de enkelte regioner. </a:t>
            </a:r>
          </a:p>
          <a:p>
            <a:pPr marL="285750" indent="-285750">
              <a:buFont typeface="Arial" panose="020B0604020202020204" pitchFamily="34" charset="0"/>
              <a:buChar char="•"/>
            </a:pPr>
            <a:endParaRPr lang="da-DK" dirty="0"/>
          </a:p>
        </p:txBody>
      </p:sp>
      <p:sp>
        <p:nvSpPr>
          <p:cNvPr id="3" name="Titel 2">
            <a:extLst>
              <a:ext uri="{FF2B5EF4-FFF2-40B4-BE49-F238E27FC236}">
                <a16:creationId xmlns:a16="http://schemas.microsoft.com/office/drawing/2014/main" id="{B3C338D8-F2A9-EBA3-574C-C4130CB7BE46}"/>
              </a:ext>
            </a:extLst>
          </p:cNvPr>
          <p:cNvSpPr>
            <a:spLocks noGrp="1"/>
          </p:cNvSpPr>
          <p:nvPr>
            <p:ph type="title"/>
          </p:nvPr>
        </p:nvSpPr>
        <p:spPr/>
        <p:txBody>
          <a:bodyPr/>
          <a:lstStyle/>
          <a:p>
            <a:r>
              <a:rPr lang="da-DK" dirty="0"/>
              <a:t>Datakilde</a:t>
            </a:r>
          </a:p>
        </p:txBody>
      </p:sp>
      <p:sp>
        <p:nvSpPr>
          <p:cNvPr id="4" name="Pladsholder til tekst 3">
            <a:extLst>
              <a:ext uri="{FF2B5EF4-FFF2-40B4-BE49-F238E27FC236}">
                <a16:creationId xmlns:a16="http://schemas.microsoft.com/office/drawing/2014/main" id="{67BB53EF-6506-7320-5C6D-54F7A4A7FB67}"/>
              </a:ext>
            </a:extLst>
          </p:cNvPr>
          <p:cNvSpPr>
            <a:spLocks noGrp="1"/>
          </p:cNvSpPr>
          <p:nvPr>
            <p:ph type="body" sz="quarter" idx="39"/>
          </p:nvPr>
        </p:nvSpPr>
        <p:spPr/>
        <p:txBody>
          <a:bodyPr/>
          <a:lstStyle/>
          <a:p>
            <a:r>
              <a:rPr lang="da-DK" dirty="0" err="1"/>
              <a:t>Ordiprax</a:t>
            </a:r>
            <a:r>
              <a:rPr lang="da-DK" dirty="0"/>
              <a:t>+ og regionsregister</a:t>
            </a:r>
          </a:p>
        </p:txBody>
      </p:sp>
      <p:sp>
        <p:nvSpPr>
          <p:cNvPr id="5" name="Pladsholder til tekst 4">
            <a:extLst>
              <a:ext uri="{FF2B5EF4-FFF2-40B4-BE49-F238E27FC236}">
                <a16:creationId xmlns:a16="http://schemas.microsoft.com/office/drawing/2014/main" id="{1BC94A1D-9DD6-1D0A-9F2C-F7413EA5A350}"/>
              </a:ext>
            </a:extLst>
          </p:cNvPr>
          <p:cNvSpPr>
            <a:spLocks noGrp="1"/>
          </p:cNvSpPr>
          <p:nvPr>
            <p:ph type="body" sz="quarter" idx="40"/>
          </p:nvPr>
        </p:nvSpPr>
        <p:spPr/>
        <p:txBody>
          <a:bodyPr>
            <a:normAutofit/>
          </a:bodyPr>
          <a:lstStyle/>
          <a:p>
            <a:r>
              <a:rPr lang="da-DK" dirty="0"/>
              <a:t>Diagnostik og behandling af patienter med dyspepsi</a:t>
            </a:r>
          </a:p>
        </p:txBody>
      </p:sp>
      <p:sp>
        <p:nvSpPr>
          <p:cNvPr id="6" name="Rounded Rectangle">
            <a:extLst>
              <a:ext uri="{FF2B5EF4-FFF2-40B4-BE49-F238E27FC236}">
                <a16:creationId xmlns:a16="http://schemas.microsoft.com/office/drawing/2014/main" id="{D56A540A-0D4A-EA92-7D25-E16ACCF9EFC0}"/>
              </a:ext>
            </a:extLst>
          </p:cNvPr>
          <p:cNvSpPr/>
          <p:nvPr/>
        </p:nvSpPr>
        <p:spPr>
          <a:xfrm>
            <a:off x="7952282" y="2287829"/>
            <a:ext cx="3502047" cy="2816322"/>
          </a:xfrm>
          <a:prstGeom prst="roundRect">
            <a:avLst>
              <a:gd name="adj" fmla="val 8476"/>
            </a:avLst>
          </a:prstGeom>
          <a:solidFill>
            <a:schemeClr val="accent3"/>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nSpc>
                <a:spcPct val="100000"/>
              </a:lnSpc>
              <a:defRPr sz="3200" spc="0">
                <a:solidFill>
                  <a:srgbClr val="FFFFFF"/>
                </a:solidFill>
              </a:defRPr>
            </a:pPr>
            <a:r>
              <a:rPr lang="da-DK" sz="1600" noProof="0" dirty="0"/>
              <a:t>Forklaring af variation:</a:t>
            </a:r>
          </a:p>
          <a:p>
            <a:pPr marL="285750" indent="-285750">
              <a:lnSpc>
                <a:spcPct val="100000"/>
              </a:lnSpc>
              <a:buFont typeface="Arial" panose="020B0604020202020204" pitchFamily="34" charset="0"/>
              <a:buChar char="•"/>
              <a:defRPr sz="3200" spc="0">
                <a:solidFill>
                  <a:srgbClr val="FFFFFF"/>
                </a:solidFill>
              </a:defRPr>
            </a:pPr>
            <a:r>
              <a:rPr lang="da-DK" sz="1600" dirty="0"/>
              <a:t>Få patienter kan give stor usikkerhed</a:t>
            </a:r>
          </a:p>
          <a:p>
            <a:pPr marL="285750" indent="-285750">
              <a:lnSpc>
                <a:spcPct val="100000"/>
              </a:lnSpc>
              <a:buFont typeface="Arial" panose="020B0604020202020204" pitchFamily="34" charset="0"/>
              <a:buChar char="•"/>
              <a:defRPr sz="3200" spc="0">
                <a:solidFill>
                  <a:srgbClr val="FFFFFF"/>
                </a:solidFill>
              </a:defRPr>
            </a:pPr>
            <a:r>
              <a:rPr lang="da-DK" sz="1600" noProof="0" dirty="0"/>
              <a:t>Forskel i praksispopulation – for eksempel alderssammensætning</a:t>
            </a:r>
          </a:p>
          <a:p>
            <a:pPr marL="285750" indent="-285750">
              <a:lnSpc>
                <a:spcPct val="100000"/>
              </a:lnSpc>
              <a:buFont typeface="Arial" panose="020B0604020202020204" pitchFamily="34" charset="0"/>
              <a:buChar char="•"/>
              <a:defRPr sz="3200" spc="0">
                <a:solidFill>
                  <a:srgbClr val="FFFFFF"/>
                </a:solidFill>
              </a:defRPr>
            </a:pPr>
            <a:r>
              <a:rPr lang="da-DK" sz="1600" dirty="0"/>
              <a:t>Forskel i diagnostik og behandlingsstrategi</a:t>
            </a:r>
            <a:endParaRPr lang="da-DK" sz="1600" noProof="0" dirty="0"/>
          </a:p>
        </p:txBody>
      </p:sp>
    </p:spTree>
    <p:extLst>
      <p:ext uri="{BB962C8B-B14F-4D97-AF65-F5344CB8AC3E}">
        <p14:creationId xmlns:p14="http://schemas.microsoft.com/office/powerpoint/2010/main" val="336084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A82C9E-35EF-5BEC-F150-3B307ADB4243}"/>
              </a:ext>
            </a:extLst>
          </p:cNvPr>
          <p:cNvSpPr>
            <a:spLocks noGrp="1"/>
          </p:cNvSpPr>
          <p:nvPr>
            <p:ph type="title"/>
          </p:nvPr>
        </p:nvSpPr>
        <p:spPr/>
        <p:txBody>
          <a:bodyPr/>
          <a:lstStyle/>
          <a:p>
            <a:r>
              <a:rPr lang="da-DK" dirty="0"/>
              <a:t>Introduktionsvideo (4 min.)</a:t>
            </a:r>
          </a:p>
        </p:txBody>
      </p:sp>
      <p:sp>
        <p:nvSpPr>
          <p:cNvPr id="4" name="Pladsholder til tekst 3">
            <a:extLst>
              <a:ext uri="{FF2B5EF4-FFF2-40B4-BE49-F238E27FC236}">
                <a16:creationId xmlns:a16="http://schemas.microsoft.com/office/drawing/2014/main" id="{DB4C7C23-9360-A2EA-F9E3-B11379D8611E}"/>
              </a:ext>
            </a:extLst>
          </p:cNvPr>
          <p:cNvSpPr>
            <a:spLocks noGrp="1"/>
          </p:cNvSpPr>
          <p:nvPr>
            <p:ph type="body" sz="quarter" idx="38"/>
          </p:nvPr>
        </p:nvSpPr>
        <p:spPr/>
        <p:txBody>
          <a:bodyPr/>
          <a:lstStyle/>
          <a:p>
            <a:r>
              <a:rPr lang="da-DK" dirty="0"/>
              <a:t>Diagnostik og behandling af patienter med dyspepsi</a:t>
            </a:r>
          </a:p>
        </p:txBody>
      </p:sp>
      <p:pic>
        <p:nvPicPr>
          <p:cNvPr id="5" name="Onlinemedier 4" title="Dyspepsi (video 1)">
            <a:hlinkClick r:id="" action="ppaction://media"/>
            <a:extLst>
              <a:ext uri="{FF2B5EF4-FFF2-40B4-BE49-F238E27FC236}">
                <a16:creationId xmlns:a16="http://schemas.microsoft.com/office/drawing/2014/main" id="{14F7BA21-8716-F2A5-6CB3-DDCFEE316416}"/>
              </a:ext>
            </a:extLst>
          </p:cNvPr>
          <p:cNvPicPr>
            <a:picLocks noRot="1" noChangeAspect="1"/>
          </p:cNvPicPr>
          <p:nvPr>
            <a:videoFile r:link="rId1"/>
          </p:nvPr>
        </p:nvPicPr>
        <p:blipFill>
          <a:blip r:embed="rId4"/>
          <a:stretch>
            <a:fillRect/>
          </a:stretch>
        </p:blipFill>
        <p:spPr>
          <a:xfrm>
            <a:off x="2160720" y="1695797"/>
            <a:ext cx="7870560" cy="4433540"/>
          </a:xfrm>
          <a:prstGeom prst="rect">
            <a:avLst/>
          </a:prstGeom>
        </p:spPr>
      </p:pic>
    </p:spTree>
    <p:extLst>
      <p:ext uri="{BB962C8B-B14F-4D97-AF65-F5344CB8AC3E}">
        <p14:creationId xmlns:p14="http://schemas.microsoft.com/office/powerpoint/2010/main" val="10172012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875BE-713E-A9AD-0807-06BCD216772E}"/>
              </a:ext>
            </a:extLst>
          </p:cNvPr>
          <p:cNvSpPr>
            <a:spLocks noGrp="1"/>
          </p:cNvSpPr>
          <p:nvPr>
            <p:ph type="title"/>
          </p:nvPr>
        </p:nvSpPr>
        <p:spPr/>
        <p:txBody>
          <a:bodyPr/>
          <a:lstStyle/>
          <a:p>
            <a:r>
              <a:rPr lang="da-DK" dirty="0"/>
              <a:t>Budskab</a:t>
            </a:r>
          </a:p>
        </p:txBody>
      </p:sp>
      <p:sp>
        <p:nvSpPr>
          <p:cNvPr id="3" name="Pladsholder til tekst 2">
            <a:extLst>
              <a:ext uri="{FF2B5EF4-FFF2-40B4-BE49-F238E27FC236}">
                <a16:creationId xmlns:a16="http://schemas.microsoft.com/office/drawing/2014/main" id="{CFB5ADE2-5579-AA79-D327-1B0AE0E950B3}"/>
              </a:ext>
            </a:extLst>
          </p:cNvPr>
          <p:cNvSpPr>
            <a:spLocks noGrp="1"/>
          </p:cNvSpPr>
          <p:nvPr>
            <p:ph type="body" sz="quarter" idx="38"/>
          </p:nvPr>
        </p:nvSpPr>
        <p:spPr/>
        <p:txBody>
          <a:bodyPr>
            <a:normAutofit/>
          </a:bodyPr>
          <a:lstStyle/>
          <a:p>
            <a:r>
              <a:rPr lang="da-DK" dirty="0"/>
              <a:t>Diagnostik og behandling af patienter med dyspepsi</a:t>
            </a:r>
          </a:p>
        </p:txBody>
      </p:sp>
      <p:sp>
        <p:nvSpPr>
          <p:cNvPr id="5" name="Ellipse 4">
            <a:extLst>
              <a:ext uri="{FF2B5EF4-FFF2-40B4-BE49-F238E27FC236}">
                <a16:creationId xmlns:a16="http://schemas.microsoft.com/office/drawing/2014/main" id="{A5A1F6E3-D91B-0D5F-4C86-EA8597B191C4}"/>
              </a:ext>
            </a:extLst>
          </p:cNvPr>
          <p:cNvSpPr/>
          <p:nvPr/>
        </p:nvSpPr>
        <p:spPr>
          <a:xfrm>
            <a:off x="861392" y="2766997"/>
            <a:ext cx="960568" cy="92333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Ellipse 5">
            <a:extLst>
              <a:ext uri="{FF2B5EF4-FFF2-40B4-BE49-F238E27FC236}">
                <a16:creationId xmlns:a16="http://schemas.microsoft.com/office/drawing/2014/main" id="{9482CC6A-6441-B940-BA45-9EF4198507B9}"/>
              </a:ext>
            </a:extLst>
          </p:cNvPr>
          <p:cNvSpPr/>
          <p:nvPr/>
        </p:nvSpPr>
        <p:spPr>
          <a:xfrm>
            <a:off x="3232531" y="2766997"/>
            <a:ext cx="960568" cy="92333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Ellipse 6">
            <a:extLst>
              <a:ext uri="{FF2B5EF4-FFF2-40B4-BE49-F238E27FC236}">
                <a16:creationId xmlns:a16="http://schemas.microsoft.com/office/drawing/2014/main" id="{275D2395-52CC-0AAE-7E40-6503332A434F}"/>
              </a:ext>
            </a:extLst>
          </p:cNvPr>
          <p:cNvSpPr/>
          <p:nvPr/>
        </p:nvSpPr>
        <p:spPr>
          <a:xfrm>
            <a:off x="5603671" y="2766997"/>
            <a:ext cx="960568" cy="92333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Ellipse 7">
            <a:extLst>
              <a:ext uri="{FF2B5EF4-FFF2-40B4-BE49-F238E27FC236}">
                <a16:creationId xmlns:a16="http://schemas.microsoft.com/office/drawing/2014/main" id="{B0914305-83F9-9516-12C0-45AB81059105}"/>
              </a:ext>
            </a:extLst>
          </p:cNvPr>
          <p:cNvSpPr/>
          <p:nvPr/>
        </p:nvSpPr>
        <p:spPr>
          <a:xfrm>
            <a:off x="7974811" y="2766997"/>
            <a:ext cx="960568" cy="92333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Ellipse 8">
            <a:extLst>
              <a:ext uri="{FF2B5EF4-FFF2-40B4-BE49-F238E27FC236}">
                <a16:creationId xmlns:a16="http://schemas.microsoft.com/office/drawing/2014/main" id="{55A9F371-85F1-86F8-A6EF-3604274FE23A}"/>
              </a:ext>
            </a:extLst>
          </p:cNvPr>
          <p:cNvSpPr/>
          <p:nvPr/>
        </p:nvSpPr>
        <p:spPr>
          <a:xfrm>
            <a:off x="10345951" y="2766997"/>
            <a:ext cx="960568" cy="92333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Pladsholder til tekst 4">
            <a:extLst>
              <a:ext uri="{FF2B5EF4-FFF2-40B4-BE49-F238E27FC236}">
                <a16:creationId xmlns:a16="http://schemas.microsoft.com/office/drawing/2014/main" id="{BCB34DE7-FDEF-2230-8B60-69639B3C463F}"/>
              </a:ext>
            </a:extLst>
          </p:cNvPr>
          <p:cNvSpPr txBox="1">
            <a:spLocks/>
          </p:cNvSpPr>
          <p:nvPr/>
        </p:nvSpPr>
        <p:spPr>
          <a:xfrm>
            <a:off x="257613" y="3799538"/>
            <a:ext cx="2042871" cy="923330"/>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800" dirty="0"/>
              <a:t>Dyspepsi forekommer hyppigt, 25 – 40 %, har symptomer</a:t>
            </a:r>
          </a:p>
        </p:txBody>
      </p:sp>
      <p:sp>
        <p:nvSpPr>
          <p:cNvPr id="12" name="Pladsholder til tekst 4">
            <a:extLst>
              <a:ext uri="{FF2B5EF4-FFF2-40B4-BE49-F238E27FC236}">
                <a16:creationId xmlns:a16="http://schemas.microsoft.com/office/drawing/2014/main" id="{E9C6E811-0E5D-DD73-D0A2-A8489EAC657E}"/>
              </a:ext>
            </a:extLst>
          </p:cNvPr>
          <p:cNvSpPr txBox="1">
            <a:spLocks/>
          </p:cNvSpPr>
          <p:nvPr/>
        </p:nvSpPr>
        <p:spPr>
          <a:xfrm>
            <a:off x="2691379" y="3799538"/>
            <a:ext cx="2042871" cy="923330"/>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800" dirty="0"/>
              <a:t>Symptomer er sjældent, &lt;1 %, tegn på cancer</a:t>
            </a:r>
          </a:p>
        </p:txBody>
      </p:sp>
      <p:sp>
        <p:nvSpPr>
          <p:cNvPr id="13" name="Pladsholder til tekst 4">
            <a:extLst>
              <a:ext uri="{FF2B5EF4-FFF2-40B4-BE49-F238E27FC236}">
                <a16:creationId xmlns:a16="http://schemas.microsoft.com/office/drawing/2014/main" id="{557AC79F-3436-F0D0-4580-D01578136A2F}"/>
              </a:ext>
            </a:extLst>
          </p:cNvPr>
          <p:cNvSpPr txBox="1">
            <a:spLocks/>
          </p:cNvSpPr>
          <p:nvPr/>
        </p:nvSpPr>
        <p:spPr>
          <a:xfrm>
            <a:off x="5062519" y="3799538"/>
            <a:ext cx="2042871" cy="923330"/>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800" dirty="0"/>
              <a:t>Funktionel dyspepsi diagnosticeres flest med, &gt;50 %</a:t>
            </a:r>
          </a:p>
        </p:txBody>
      </p:sp>
      <p:sp>
        <p:nvSpPr>
          <p:cNvPr id="14" name="Pladsholder til tekst 4">
            <a:extLst>
              <a:ext uri="{FF2B5EF4-FFF2-40B4-BE49-F238E27FC236}">
                <a16:creationId xmlns:a16="http://schemas.microsoft.com/office/drawing/2014/main" id="{8FD0AF30-941E-9391-F6A8-AD80584C3B9A}"/>
              </a:ext>
            </a:extLst>
          </p:cNvPr>
          <p:cNvSpPr txBox="1">
            <a:spLocks/>
          </p:cNvSpPr>
          <p:nvPr/>
        </p:nvSpPr>
        <p:spPr>
          <a:xfrm>
            <a:off x="7433659" y="3799538"/>
            <a:ext cx="2042871" cy="923330"/>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800" dirty="0"/>
              <a:t>PPI er givende ved 1) dominerende reflukssymptomer og negativ </a:t>
            </a:r>
            <a:r>
              <a:rPr lang="da-DK" sz="1800" dirty="0" err="1"/>
              <a:t>helicobacter</a:t>
            </a:r>
            <a:r>
              <a:rPr lang="da-DK" sz="1800" dirty="0"/>
              <a:t> </a:t>
            </a:r>
            <a:r>
              <a:rPr lang="da-DK" sz="1800" dirty="0" err="1"/>
              <a:t>pylori</a:t>
            </a:r>
            <a:r>
              <a:rPr lang="da-DK" sz="1800" dirty="0"/>
              <a:t> test og 2) patienter med høj ulcusrisiko</a:t>
            </a:r>
          </a:p>
        </p:txBody>
      </p:sp>
      <p:sp>
        <p:nvSpPr>
          <p:cNvPr id="15" name="Pladsholder til tekst 4">
            <a:extLst>
              <a:ext uri="{FF2B5EF4-FFF2-40B4-BE49-F238E27FC236}">
                <a16:creationId xmlns:a16="http://schemas.microsoft.com/office/drawing/2014/main" id="{0E49DD96-E39C-22FD-5E90-F9B4861F47B9}"/>
              </a:ext>
            </a:extLst>
          </p:cNvPr>
          <p:cNvSpPr txBox="1">
            <a:spLocks/>
          </p:cNvSpPr>
          <p:nvPr/>
        </p:nvSpPr>
        <p:spPr>
          <a:xfrm>
            <a:off x="9804799" y="3799538"/>
            <a:ext cx="2042871" cy="923330"/>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800" dirty="0"/>
              <a:t>PPI bør ikke gives som prøvebehandling</a:t>
            </a:r>
          </a:p>
        </p:txBody>
      </p:sp>
      <p:sp>
        <p:nvSpPr>
          <p:cNvPr id="16" name="Tekstfelt 15">
            <a:extLst>
              <a:ext uri="{FF2B5EF4-FFF2-40B4-BE49-F238E27FC236}">
                <a16:creationId xmlns:a16="http://schemas.microsoft.com/office/drawing/2014/main" id="{AEE7524B-A7FE-A42E-1545-F516D2283C36}"/>
              </a:ext>
            </a:extLst>
          </p:cNvPr>
          <p:cNvSpPr txBox="1"/>
          <p:nvPr/>
        </p:nvSpPr>
        <p:spPr>
          <a:xfrm>
            <a:off x="1119818" y="2355520"/>
            <a:ext cx="443716" cy="11782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3600" b="0" i="0" u="none" strike="noStrike" cap="none" spc="0" normalizeH="0" baseline="0">
                <a:ln>
                  <a:noFill/>
                </a:ln>
                <a:solidFill>
                  <a:srgbClr val="FFFFFF"/>
                </a:solidFill>
                <a:effectLst/>
                <a:uFillTx/>
                <a:latin typeface="+mn-lt"/>
                <a:ea typeface="+mn-ea"/>
                <a:cs typeface="+mn-cs"/>
                <a:sym typeface="Helvetica Neue"/>
              </a:rPr>
              <a:t>1</a:t>
            </a:r>
            <a:endParaRPr kumimoji="0" lang="da-DK" sz="3600" b="0" i="0" u="none" strike="noStrike" cap="none" spc="0" normalizeH="0" baseline="0" dirty="0">
              <a:ln>
                <a:noFill/>
              </a:ln>
              <a:solidFill>
                <a:srgbClr val="FFFFFF"/>
              </a:solidFill>
              <a:effectLst/>
              <a:uFillTx/>
              <a:latin typeface="+mn-lt"/>
              <a:ea typeface="+mn-ea"/>
              <a:cs typeface="+mn-cs"/>
              <a:sym typeface="Helvetica Neue"/>
            </a:endParaRPr>
          </a:p>
        </p:txBody>
      </p:sp>
      <p:sp>
        <p:nvSpPr>
          <p:cNvPr id="17" name="Tekstfelt 16">
            <a:extLst>
              <a:ext uri="{FF2B5EF4-FFF2-40B4-BE49-F238E27FC236}">
                <a16:creationId xmlns:a16="http://schemas.microsoft.com/office/drawing/2014/main" id="{3E2F6982-4310-BFF1-1C10-30C7A3986D70}"/>
              </a:ext>
            </a:extLst>
          </p:cNvPr>
          <p:cNvSpPr txBox="1"/>
          <p:nvPr/>
        </p:nvSpPr>
        <p:spPr>
          <a:xfrm>
            <a:off x="3517460" y="2355520"/>
            <a:ext cx="443716" cy="11782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lang="da-DK" sz="3600" dirty="0">
                <a:solidFill>
                  <a:srgbClr val="FFFFFF"/>
                </a:solidFill>
              </a:rPr>
              <a:t>2</a:t>
            </a:r>
            <a:endParaRPr kumimoji="0" lang="da-DK" sz="3600" b="0" i="0" u="none" strike="noStrike" cap="none" spc="0" normalizeH="0" baseline="0" dirty="0">
              <a:ln>
                <a:noFill/>
              </a:ln>
              <a:solidFill>
                <a:srgbClr val="FFFFFF"/>
              </a:solidFill>
              <a:effectLst/>
              <a:uFillTx/>
              <a:latin typeface="+mn-lt"/>
              <a:ea typeface="+mn-ea"/>
              <a:cs typeface="+mn-cs"/>
              <a:sym typeface="Helvetica Neue"/>
            </a:endParaRPr>
          </a:p>
        </p:txBody>
      </p:sp>
      <p:sp>
        <p:nvSpPr>
          <p:cNvPr id="18" name="Tekstfelt 17">
            <a:extLst>
              <a:ext uri="{FF2B5EF4-FFF2-40B4-BE49-F238E27FC236}">
                <a16:creationId xmlns:a16="http://schemas.microsoft.com/office/drawing/2014/main" id="{FA38EFDE-72E1-E0D7-DED8-83F1A626D6CF}"/>
              </a:ext>
            </a:extLst>
          </p:cNvPr>
          <p:cNvSpPr txBox="1"/>
          <p:nvPr/>
        </p:nvSpPr>
        <p:spPr>
          <a:xfrm>
            <a:off x="5862096" y="2355520"/>
            <a:ext cx="443716" cy="11782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lang="da-DK" sz="3600" dirty="0">
                <a:solidFill>
                  <a:srgbClr val="FFFFFF"/>
                </a:solidFill>
              </a:rPr>
              <a:t>3</a:t>
            </a:r>
            <a:endParaRPr kumimoji="0" lang="da-DK" sz="3600" b="0" i="0" u="none" strike="noStrike" cap="none" spc="0" normalizeH="0" baseline="0" dirty="0">
              <a:ln>
                <a:noFill/>
              </a:ln>
              <a:solidFill>
                <a:srgbClr val="FFFFFF"/>
              </a:solidFill>
              <a:effectLst/>
              <a:uFillTx/>
              <a:latin typeface="+mn-lt"/>
              <a:ea typeface="+mn-ea"/>
              <a:cs typeface="+mn-cs"/>
              <a:sym typeface="Helvetica Neue"/>
            </a:endParaRPr>
          </a:p>
        </p:txBody>
      </p:sp>
      <p:sp>
        <p:nvSpPr>
          <p:cNvPr id="19" name="Tekstfelt 18">
            <a:extLst>
              <a:ext uri="{FF2B5EF4-FFF2-40B4-BE49-F238E27FC236}">
                <a16:creationId xmlns:a16="http://schemas.microsoft.com/office/drawing/2014/main" id="{2E07CA05-D484-602A-B946-434823113BDE}"/>
              </a:ext>
            </a:extLst>
          </p:cNvPr>
          <p:cNvSpPr txBox="1"/>
          <p:nvPr/>
        </p:nvSpPr>
        <p:spPr>
          <a:xfrm>
            <a:off x="8243301" y="2355520"/>
            <a:ext cx="443716" cy="11782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lang="da-DK" sz="3600" dirty="0">
                <a:solidFill>
                  <a:srgbClr val="FFFFFF"/>
                </a:solidFill>
              </a:rPr>
              <a:t>4</a:t>
            </a:r>
            <a:endParaRPr kumimoji="0" lang="da-DK" sz="3600" b="0" i="0" u="none" strike="noStrike" cap="none" spc="0" normalizeH="0" baseline="0" dirty="0">
              <a:ln>
                <a:noFill/>
              </a:ln>
              <a:solidFill>
                <a:srgbClr val="FFFFFF"/>
              </a:solidFill>
              <a:effectLst/>
              <a:uFillTx/>
              <a:latin typeface="+mn-lt"/>
              <a:ea typeface="+mn-ea"/>
              <a:cs typeface="+mn-cs"/>
              <a:sym typeface="Helvetica Neue"/>
            </a:endParaRPr>
          </a:p>
        </p:txBody>
      </p:sp>
      <p:sp>
        <p:nvSpPr>
          <p:cNvPr id="20" name="Tekstfelt 19">
            <a:extLst>
              <a:ext uri="{FF2B5EF4-FFF2-40B4-BE49-F238E27FC236}">
                <a16:creationId xmlns:a16="http://schemas.microsoft.com/office/drawing/2014/main" id="{9D6FDF23-0FBC-2CCA-36DB-AF68363030EB}"/>
              </a:ext>
            </a:extLst>
          </p:cNvPr>
          <p:cNvSpPr txBox="1"/>
          <p:nvPr/>
        </p:nvSpPr>
        <p:spPr>
          <a:xfrm>
            <a:off x="10604376" y="2355520"/>
            <a:ext cx="443716" cy="11782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lang="da-DK" sz="3600" dirty="0">
                <a:solidFill>
                  <a:srgbClr val="FFFFFF"/>
                </a:solidFill>
              </a:rPr>
              <a:t>5</a:t>
            </a:r>
            <a:endParaRPr kumimoji="0" lang="da-DK" sz="3600" b="0" i="0" u="none" strike="noStrike" cap="none" spc="0" normalizeH="0" baseline="0" dirty="0">
              <a:ln>
                <a:noFill/>
              </a:ln>
              <a:solidFill>
                <a:srgbClr val="FFFFFF"/>
              </a:solidFill>
              <a:effectLst/>
              <a:uFillTx/>
              <a:latin typeface="+mn-lt"/>
              <a:ea typeface="+mn-ea"/>
              <a:cs typeface="+mn-cs"/>
              <a:sym typeface="Helvetica Neue"/>
            </a:endParaRPr>
          </a:p>
        </p:txBody>
      </p:sp>
    </p:spTree>
    <p:extLst>
      <p:ext uri="{BB962C8B-B14F-4D97-AF65-F5344CB8AC3E}">
        <p14:creationId xmlns:p14="http://schemas.microsoft.com/office/powerpoint/2010/main" val="1097476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807DBE9-9DFF-246B-E66F-98043AB594E9}"/>
              </a:ext>
            </a:extLst>
          </p:cNvPr>
          <p:cNvSpPr>
            <a:spLocks noGrp="1"/>
          </p:cNvSpPr>
          <p:nvPr>
            <p:ph type="body" sz="quarter" idx="29"/>
          </p:nvPr>
        </p:nvSpPr>
        <p:spPr>
          <a:xfrm>
            <a:off x="724664" y="1617524"/>
            <a:ext cx="10735496" cy="1754326"/>
          </a:xfrm>
        </p:spPr>
        <p:txBody>
          <a:bodyPr/>
          <a:lstStyle/>
          <a:p>
            <a:r>
              <a:rPr lang="da-DK" sz="5400" dirty="0"/>
              <a:t>Blok 1: Brug af PPI, NSAID samt ulcusforebyggelse</a:t>
            </a:r>
          </a:p>
        </p:txBody>
      </p:sp>
      <p:sp>
        <p:nvSpPr>
          <p:cNvPr id="3" name="Pladsholder til tekst 2">
            <a:extLst>
              <a:ext uri="{FF2B5EF4-FFF2-40B4-BE49-F238E27FC236}">
                <a16:creationId xmlns:a16="http://schemas.microsoft.com/office/drawing/2014/main" id="{CD0E58A2-94BF-A846-63DF-30C8FC48EB10}"/>
              </a:ext>
            </a:extLst>
          </p:cNvPr>
          <p:cNvSpPr>
            <a:spLocks noGrp="1"/>
          </p:cNvSpPr>
          <p:nvPr>
            <p:ph type="body" sz="quarter" idx="30"/>
          </p:nvPr>
        </p:nvSpPr>
        <p:spPr/>
        <p:txBody>
          <a:bodyPr/>
          <a:lstStyle/>
          <a:p>
            <a:r>
              <a:rPr lang="da-DK" dirty="0"/>
              <a:t>Samlet tid: 80 minutter</a:t>
            </a:r>
          </a:p>
        </p:txBody>
      </p:sp>
    </p:spTree>
    <p:extLst>
      <p:ext uri="{BB962C8B-B14F-4D97-AF65-F5344CB8AC3E}">
        <p14:creationId xmlns:p14="http://schemas.microsoft.com/office/powerpoint/2010/main" val="5164811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8" ma:contentTypeDescription="Create a new document." ma:contentTypeScope="" ma:versionID="18b33faf15afd82c3d5bff797e846794">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da11d1195246b0a30d90213d6fbe7efd"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95C06-8343-4B35-ACE2-038373315665}">
  <ds:schemaRefs>
    <ds:schemaRef ds:uri="http://schemas.microsoft.com/office/2006/documentManagement/types"/>
    <ds:schemaRef ds:uri="http://www.w3.org/XML/1998/namespace"/>
    <ds:schemaRef ds:uri="dc93761f-51ef-4530-9f5e-6cc801282091"/>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658e924a-6452-4f30-ad3a-cb624d28adc8"/>
    <ds:schemaRef ds:uri="http://schemas.microsoft.com/office/2006/metadata/properties"/>
  </ds:schemaRefs>
</ds:datastoreItem>
</file>

<file path=customXml/itemProps2.xml><?xml version="1.0" encoding="utf-8"?>
<ds:datastoreItem xmlns:ds="http://schemas.openxmlformats.org/officeDocument/2006/customXml" ds:itemID="{4B2184CC-EB08-458D-B044-C1CDC825D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5BB2EB-BF2F-4B0D-B7B5-2DA864EEB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KiAP_PowerPoint_template</Template>
  <TotalTime>52</TotalTime>
  <Words>4713</Words>
  <Application>Microsoft Office PowerPoint</Application>
  <PresentationFormat>Widescreen</PresentationFormat>
  <Paragraphs>420</Paragraphs>
  <Slides>45</Slides>
  <Notes>41</Notes>
  <HiddenSlides>1</HiddenSlides>
  <MMClips>2</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KiAP 2025</vt:lpstr>
      <vt:lpstr>PowerPoint Presentation</vt:lpstr>
      <vt:lpstr>Program</vt:lpstr>
      <vt:lpstr>Formål</vt:lpstr>
      <vt:lpstr>Materiale</vt:lpstr>
      <vt:lpstr>Syd-KIP, DSAM og KiAP</vt:lpstr>
      <vt:lpstr>Datakilde</vt:lpstr>
      <vt:lpstr>Introduktionsvideo (4 min.)</vt:lpstr>
      <vt:lpstr>Budskab</vt:lpstr>
      <vt:lpstr>PowerPoint Presentation</vt:lpstr>
      <vt:lpstr>Forløb</vt:lpstr>
      <vt:lpstr>PowerPoint Presentation</vt:lpstr>
      <vt:lpstr>Målepunkt 1: Brug af PPI, seneste år</vt:lpstr>
      <vt:lpstr>Målepunkt 1: Brug af PPI, seneste 5 år</vt:lpstr>
      <vt:lpstr>Målepunkt 1: Langtidsbrug af PPI, seneste år</vt:lpstr>
      <vt:lpstr>Spørgsmål til brug af PPI</vt:lpstr>
      <vt:lpstr>Gennemgang af brug af PPI</vt:lpstr>
      <vt:lpstr>PowerPoint Presentation</vt:lpstr>
      <vt:lpstr>Målepunkt 2: Brug af NSAID, 18-64 årige, seneste år</vt:lpstr>
      <vt:lpstr>Målepunkt 2: Brug af NSAID, +65 årige, seneste år</vt:lpstr>
      <vt:lpstr>Målepunkt 2: Brug af NSAID, seneste 5 år</vt:lpstr>
      <vt:lpstr>Målepunkt 3: Langtidsbrug af NSAID, 18-64 årige, seneste år</vt:lpstr>
      <vt:lpstr>Målepunkt 3: Langtidsbrug af NSAID, +65 årige, seneste år</vt:lpstr>
      <vt:lpstr>Spørgsmål til brug af NSAID</vt:lpstr>
      <vt:lpstr>Gennemgang af brug af NSAID</vt:lpstr>
      <vt:lpstr>Reflektion over PPI og NSAID</vt:lpstr>
      <vt:lpstr>PowerPoint Presentation</vt:lpstr>
      <vt:lpstr>Målepunkt 4: Manglende ulcusforebyggelse med PPI hos patienter i langvarig NSAID behandling</vt:lpstr>
      <vt:lpstr>Spørgsmål til ulcusforebyggelse</vt:lpstr>
      <vt:lpstr>Gennemgang af brug af NSAID</vt:lpstr>
      <vt:lpstr>PowerPoint Presentation</vt:lpstr>
      <vt:lpstr>PowerPoint Presentation</vt:lpstr>
      <vt:lpstr>Forløb</vt:lpstr>
      <vt:lpstr>Helicobacter pylori test og gastroskopier (3 min.)</vt:lpstr>
      <vt:lpstr>Budskab</vt:lpstr>
      <vt:lpstr>Målepunkt 5: Antal helicobacter pylori test</vt:lpstr>
      <vt:lpstr>Målepunkt 6: Antal udførte gastroskopier</vt:lpstr>
      <vt:lpstr>Spørgsmål til brug af helicobacter pylori test og gastroskopier</vt:lpstr>
      <vt:lpstr>Gennemgang af brug af helicobacter pylori test og gastroskopier</vt:lpstr>
      <vt:lpstr>Reflektion brug af helicobacter pylori test og gastroskopier</vt:lpstr>
      <vt:lpstr>PowerPoint Presentation</vt:lpstr>
      <vt:lpstr>Implementeringsplan</vt:lpstr>
      <vt:lpstr>Gennemgang til valg af præparat</vt:lpstr>
      <vt:lpstr>Opsamling og opfølgning</vt:lpstr>
      <vt:lpstr>KGE-modul om dyspepsi</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Porsdal</dc:creator>
  <cp:lastModifiedBy>Caroline Stub Neubert</cp:lastModifiedBy>
  <cp:revision>2</cp:revision>
  <dcterms:created xsi:type="dcterms:W3CDTF">2025-07-29T08:56:30Z</dcterms:created>
  <dcterms:modified xsi:type="dcterms:W3CDTF">2026-04-21T12:44:06Z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