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5"/>
  </p:notesMasterIdLst>
  <p:sldIdLst>
    <p:sldId id="710" r:id="rId5"/>
    <p:sldId id="711" r:id="rId6"/>
    <p:sldId id="810" r:id="rId7"/>
    <p:sldId id="811" r:id="rId8"/>
    <p:sldId id="813" r:id="rId9"/>
    <p:sldId id="812" r:id="rId10"/>
    <p:sldId id="814" r:id="rId11"/>
    <p:sldId id="815" r:id="rId12"/>
    <p:sldId id="718" r:id="rId13"/>
    <p:sldId id="719" r:id="rId14"/>
    <p:sldId id="816" r:id="rId15"/>
    <p:sldId id="817" r:id="rId16"/>
    <p:sldId id="818" r:id="rId17"/>
    <p:sldId id="819" r:id="rId18"/>
    <p:sldId id="820" r:id="rId19"/>
    <p:sldId id="821" r:id="rId20"/>
    <p:sldId id="822" r:id="rId21"/>
    <p:sldId id="823" r:id="rId22"/>
    <p:sldId id="824" r:id="rId23"/>
    <p:sldId id="825" r:id="rId24"/>
    <p:sldId id="826" r:id="rId25"/>
    <p:sldId id="827" r:id="rId26"/>
    <p:sldId id="828" r:id="rId27"/>
    <p:sldId id="829" r:id="rId28"/>
    <p:sldId id="830" r:id="rId29"/>
    <p:sldId id="831" r:id="rId30"/>
    <p:sldId id="832" r:id="rId31"/>
    <p:sldId id="833" r:id="rId32"/>
    <p:sldId id="834" r:id="rId33"/>
    <p:sldId id="835" r:id="rId34"/>
    <p:sldId id="836" r:id="rId35"/>
    <p:sldId id="837" r:id="rId36"/>
    <p:sldId id="838" r:id="rId37"/>
    <p:sldId id="839" r:id="rId38"/>
    <p:sldId id="840" r:id="rId39"/>
    <p:sldId id="841" r:id="rId40"/>
    <p:sldId id="842" r:id="rId41"/>
    <p:sldId id="723" r:id="rId42"/>
    <p:sldId id="754" r:id="rId43"/>
    <p:sldId id="843" r:id="rId44"/>
    <p:sldId id="755" r:id="rId45"/>
    <p:sldId id="753" r:id="rId46"/>
    <p:sldId id="707" r:id="rId47"/>
    <p:sldId id="611" r:id="rId48"/>
    <p:sldId id="701" r:id="rId49"/>
    <p:sldId id="696" r:id="rId50"/>
    <p:sldId id="703" r:id="rId51"/>
    <p:sldId id="704" r:id="rId52"/>
    <p:sldId id="705" r:id="rId53"/>
    <p:sldId id="698" r:id="rId54"/>
    <p:sldId id="626" r:id="rId55"/>
    <p:sldId id="699" r:id="rId56"/>
    <p:sldId id="709" r:id="rId57"/>
    <p:sldId id="654" r:id="rId58"/>
    <p:sldId id="665" r:id="rId59"/>
    <p:sldId id="692" r:id="rId60"/>
    <p:sldId id="678" r:id="rId61"/>
    <p:sldId id="708" r:id="rId62"/>
    <p:sldId id="691" r:id="rId63"/>
    <p:sldId id="697" r:id="rId64"/>
    <p:sldId id="694" r:id="rId65"/>
    <p:sldId id="687" r:id="rId66"/>
    <p:sldId id="663" r:id="rId67"/>
    <p:sldId id="684" r:id="rId68"/>
    <p:sldId id="685" r:id="rId69"/>
    <p:sldId id="706" r:id="rId70"/>
    <p:sldId id="671" r:id="rId71"/>
    <p:sldId id="677" r:id="rId72"/>
    <p:sldId id="675" r:id="rId73"/>
    <p:sldId id="672" r:id="rId74"/>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710"/>
            <p14:sldId id="711"/>
            <p14:sldId id="810"/>
            <p14:sldId id="811"/>
            <p14:sldId id="813"/>
            <p14:sldId id="812"/>
            <p14:sldId id="814"/>
            <p14:sldId id="815"/>
            <p14:sldId id="718"/>
            <p14:sldId id="719"/>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723"/>
            <p14:sldId id="754"/>
            <p14:sldId id="843"/>
            <p14:sldId id="755"/>
            <p14:sldId id="753"/>
          </p14:sldIdLst>
        </p14:section>
        <p14:section name="Klyngepakke" id="{DE907C94-9A59-467E-94DE-0BE6D0CC57E7}">
          <p14:sldIdLst>
            <p14:sldId id="707"/>
            <p14:sldId id="611"/>
            <p14:sldId id="701"/>
            <p14:sldId id="696"/>
            <p14:sldId id="703"/>
            <p14:sldId id="704"/>
            <p14:sldId id="705"/>
            <p14:sldId id="698"/>
            <p14:sldId id="626"/>
            <p14:sldId id="699"/>
            <p14:sldId id="709"/>
            <p14:sldId id="654"/>
            <p14:sldId id="665"/>
            <p14:sldId id="692"/>
            <p14:sldId id="678"/>
          </p14:sldIdLst>
        </p14:section>
        <p14:section name="Opfølgningspakke" id="{67E0B934-88A1-43EE-9F8E-2DE2287E20C7}">
          <p14:sldIdLst>
            <p14:sldId id="708"/>
            <p14:sldId id="691"/>
            <p14:sldId id="697"/>
          </p14:sldIdLst>
        </p14:section>
        <p14:section name="Skabeloner diverse" id="{08F82F18-1A54-4349-9863-3C2A23BEEBA1}">
          <p14:sldIdLst>
            <p14:sldId id="694"/>
            <p14:sldId id="687"/>
            <p14:sldId id="663"/>
            <p14:sldId id="684"/>
            <p14:sldId id="685"/>
            <p14:sldId id="706"/>
          </p14:sldIdLst>
        </p14:section>
        <p14:section name="Guide og elementer til copy-paste" id="{ECE2ACE0-B26C-2A43-83AB-36DA88E3BACE}">
          <p14:sldIdLst>
            <p14:sldId id="671"/>
            <p14:sldId id="677"/>
            <p14:sldId id="675"/>
            <p14:sldId id="6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92CB5-1FA5-6A47-9D3B-5BD7056B930D}" v="91" dt="2026-03-27T10:38:00.78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94698"/>
  </p:normalViewPr>
  <p:slideViewPr>
    <p:cSldViewPr snapToGrid="0">
      <p:cViewPr>
        <p:scale>
          <a:sx n="92" d="100"/>
          <a:sy n="92" d="100"/>
        </p:scale>
        <p:origin x="134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regneark.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E704-4418-B7BD-7A14054A686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E704-4418-B7BD-7A14054A6865}"/>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da-DK" sz="3200" b="1" i="0" u="none" strike="noStrike" baseline="0" noProof="0">
                <a:solidFill>
                  <a:schemeClr val="bg1"/>
                </a:solidFill>
                <a:latin typeface="Arial" panose="020B0604020202020204" pitchFamily="34" charset="0"/>
                <a:cs typeface="Arial" panose="020B0604020202020204" pitchFamily="34" charset="0"/>
              </a:rPr>
              <a:t>Grafens titel</a:t>
            </a:r>
            <a:endParaRPr lang="da-DK" sz="3200" b="1" i="0" noProof="0">
              <a:solidFill>
                <a:schemeClr val="bg1"/>
              </a:solidFill>
              <a:latin typeface="Arial" panose="020B0604020202020204" pitchFamily="34" charset="0"/>
              <a:cs typeface="Arial" panose="020B0604020202020204" pitchFamily="34" charset="0"/>
            </a:endParaRPr>
          </a:p>
        </c:rich>
      </c:tx>
      <c:layout>
        <c:manualLayout>
          <c:xMode val="edge"/>
          <c:yMode val="edge"/>
          <c:x val="8.8894689441635262E-3"/>
          <c:y val="5.2400183102860485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da-DK"/>
        </a:p>
      </c:txPr>
    </c:title>
    <c:autoTitleDeleted val="0"/>
    <c:plotArea>
      <c:layout>
        <c:manualLayout>
          <c:layoutTarget val="inner"/>
          <c:xMode val="edge"/>
          <c:yMode val="edge"/>
          <c:x val="2.3718397287095981E-2"/>
          <c:y val="0.2140861519538696"/>
          <c:w val="0.96515651722691309"/>
          <c:h val="0.69827877433523933"/>
        </c:manualLayout>
      </c:layout>
      <c:barChart>
        <c:barDir val="col"/>
        <c:grouping val="clustered"/>
        <c:varyColors val="0"/>
        <c:ser>
          <c:idx val="0"/>
          <c:order val="0"/>
          <c:tx>
            <c:strRef>
              <c:f>Sheet1!$B$1</c:f>
              <c:strCache>
                <c:ptCount val="1"/>
                <c:pt idx="0">
                  <c:v>Serie 1</c:v>
                </c:pt>
              </c:strCache>
            </c:strRef>
          </c:tx>
          <c:spPr>
            <a:solidFill>
              <a:srgbClr val="DADCDE"/>
            </a:solidFill>
            <a:ln>
              <a:noFill/>
            </a:ln>
            <a:effectLst/>
          </c:spPr>
          <c:invertIfNegative val="0"/>
          <c:cat>
            <c:strRef>
              <c:f>Sheet1!$A$2:$A$5</c:f>
              <c:strCache>
                <c:ptCount val="4"/>
                <c:pt idx="0">
                  <c:v>Kategori 1</c:v>
                </c:pt>
                <c:pt idx="1">
                  <c:v>Kategori 2</c:v>
                </c:pt>
                <c:pt idx="2">
                  <c:v>Kategori 3</c:v>
                </c:pt>
                <c:pt idx="3">
                  <c:v>Kategori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1A8-1747-81D0-1697BC672FE7}"/>
            </c:ext>
          </c:extLst>
        </c:ser>
        <c:ser>
          <c:idx val="1"/>
          <c:order val="1"/>
          <c:tx>
            <c:strRef>
              <c:f>Sheet1!$C$1</c:f>
              <c:strCache>
                <c:ptCount val="1"/>
                <c:pt idx="0">
                  <c:v>Serie 2</c:v>
                </c:pt>
              </c:strCache>
            </c:strRef>
          </c:tx>
          <c:spPr>
            <a:solidFill>
              <a:schemeClr val="accent3"/>
            </a:solidFill>
            <a:ln>
              <a:noFill/>
            </a:ln>
            <a:effectLst/>
          </c:spPr>
          <c:invertIfNegative val="0"/>
          <c:cat>
            <c:strRef>
              <c:f>Sheet1!$A$2:$A$5</c:f>
              <c:strCache>
                <c:ptCount val="4"/>
                <c:pt idx="0">
                  <c:v>Kategori 1</c:v>
                </c:pt>
                <c:pt idx="1">
                  <c:v>Kategori 2</c:v>
                </c:pt>
                <c:pt idx="2">
                  <c:v>Kategori 3</c:v>
                </c:pt>
                <c:pt idx="3">
                  <c:v>Kategori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A8-1747-81D0-1697BC672FE7}"/>
            </c:ext>
          </c:extLst>
        </c:ser>
        <c:ser>
          <c:idx val="2"/>
          <c:order val="2"/>
          <c:tx>
            <c:strRef>
              <c:f>Sheet1!$D$1</c:f>
              <c:strCache>
                <c:ptCount val="1"/>
                <c:pt idx="0">
                  <c:v>Serie 3</c:v>
                </c:pt>
              </c:strCache>
            </c:strRef>
          </c:tx>
          <c:spPr>
            <a:solidFill>
              <a:schemeClr val="accent1">
                <a:lumMod val="75000"/>
              </a:schemeClr>
            </a:solidFill>
            <a:ln>
              <a:noFill/>
            </a:ln>
            <a:effectLst/>
          </c:spPr>
          <c:invertIfNegative val="0"/>
          <c:cat>
            <c:strRef>
              <c:f>Sheet1!$A$2:$A$5</c:f>
              <c:strCache>
                <c:ptCount val="4"/>
                <c:pt idx="0">
                  <c:v>Kategori 1</c:v>
                </c:pt>
                <c:pt idx="1">
                  <c:v>Kategori 2</c:v>
                </c:pt>
                <c:pt idx="2">
                  <c:v>Kategori 3</c:v>
                </c:pt>
                <c:pt idx="3">
                  <c:v>Kategori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1A8-1747-81D0-1697BC672FE7}"/>
            </c:ext>
          </c:extLst>
        </c:ser>
        <c:dLbls>
          <c:showLegendKey val="0"/>
          <c:showVal val="0"/>
          <c:showCatName val="0"/>
          <c:showSerName val="0"/>
          <c:showPercent val="0"/>
          <c:showBubbleSize val="0"/>
        </c:dLbls>
        <c:gapWidth val="75"/>
        <c:overlap val="-25"/>
        <c:axId val="245542400"/>
        <c:axId val="245846592"/>
      </c:barChart>
      <c:catAx>
        <c:axId val="24554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DK"/>
          </a:p>
        </c:txPr>
        <c:crossAx val="245846592"/>
        <c:crosses val="autoZero"/>
        <c:auto val="1"/>
        <c:lblAlgn val="ctr"/>
        <c:lblOffset val="100"/>
        <c:noMultiLvlLbl val="0"/>
      </c:catAx>
      <c:valAx>
        <c:axId val="245846592"/>
        <c:scaling>
          <c:orientation val="minMax"/>
        </c:scaling>
        <c:delete val="0"/>
        <c:axPos val="l"/>
        <c:majorGridlines>
          <c:spPr>
            <a:ln w="19050" cap="flat" cmpd="sng" algn="ctr">
              <a:solidFill>
                <a:srgbClr val="E4E4E4"/>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K"/>
          </a:p>
        </c:txPr>
        <c:crossAx val="245542400"/>
        <c:crosses val="autoZero"/>
        <c:crossBetween val="between"/>
      </c:valAx>
      <c:spPr>
        <a:noFill/>
        <a:ln>
          <a:noFill/>
        </a:ln>
        <a:effectLst/>
      </c:spPr>
    </c:plotArea>
    <c:legend>
      <c:legendPos val="b"/>
      <c:layout>
        <c:manualLayout>
          <c:xMode val="edge"/>
          <c:yMode val="edge"/>
          <c:x val="0.65522635590814626"/>
          <c:y val="9.7664632231161137E-3"/>
          <c:w val="0.34344941811377355"/>
          <c:h val="5.890371390052825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r>
              <a:rPr lang="da-DK" sz="3200" b="1" i="0" u="none" strike="noStrike" baseline="0" noProof="0">
                <a:solidFill>
                  <a:schemeClr val="bg1"/>
                </a:solidFill>
                <a:latin typeface="Arial" panose="020B0604020202020204" pitchFamily="34" charset="0"/>
                <a:cs typeface="Arial" panose="020B0604020202020204" pitchFamily="34" charset="0"/>
              </a:rPr>
              <a:t>Grafens titel</a:t>
            </a:r>
            <a:endParaRPr lang="da-DK" sz="3200" b="1" i="0" noProof="0">
              <a:solidFill>
                <a:schemeClr val="bg1"/>
              </a:solidFill>
              <a:latin typeface="Arial" panose="020B0604020202020204" pitchFamily="34" charset="0"/>
              <a:cs typeface="Arial" panose="020B0604020202020204" pitchFamily="34" charset="0"/>
            </a:endParaRPr>
          </a:p>
        </c:rich>
      </c:tx>
      <c:layout>
        <c:manualLayout>
          <c:xMode val="edge"/>
          <c:yMode val="edge"/>
          <c:x val="8.0288666321170349E-3"/>
          <c:y val="8.3486886919425917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bg1"/>
              </a:solidFill>
              <a:latin typeface="+mn-lt"/>
              <a:ea typeface="+mn-ea"/>
              <a:cs typeface="+mn-cs"/>
            </a:defRPr>
          </a:pPr>
          <a:endParaRPr lang="da-DK"/>
        </a:p>
      </c:txPr>
    </c:title>
    <c:autoTitleDeleted val="0"/>
    <c:plotArea>
      <c:layout>
        <c:manualLayout>
          <c:layoutTarget val="inner"/>
          <c:xMode val="edge"/>
          <c:yMode val="edge"/>
          <c:x val="0.32373944859094539"/>
          <c:y val="0.16242122218260674"/>
          <c:w val="0.37811554378614332"/>
          <c:h val="0.80113102732426467"/>
        </c:manualLayout>
      </c:layout>
      <c:pieChart>
        <c:varyColors val="1"/>
        <c:ser>
          <c:idx val="0"/>
          <c:order val="0"/>
          <c:tx>
            <c:strRef>
              <c:f>Sheet1!$B$1</c:f>
              <c:strCache>
                <c:ptCount val="1"/>
                <c:pt idx="0">
                  <c:v>Serie 1</c:v>
                </c:pt>
              </c:strCache>
            </c:strRef>
          </c:tx>
          <c:spPr>
            <a:solidFill>
              <a:srgbClr val="297A77"/>
            </a:solidFill>
          </c:spPr>
          <c:dPt>
            <c:idx val="0"/>
            <c:bubble3D val="0"/>
            <c:spPr>
              <a:solidFill>
                <a:schemeClr val="accent1"/>
              </a:solidFill>
              <a:ln>
                <a:noFill/>
              </a:ln>
              <a:effectLst/>
            </c:spPr>
            <c:extLst>
              <c:ext xmlns:c16="http://schemas.microsoft.com/office/drawing/2014/chart" uri="{C3380CC4-5D6E-409C-BE32-E72D297353CC}">
                <c16:uniqueId val="{00000000-22CC-AB44-BCC4-2DD39602DA36}"/>
              </c:ext>
            </c:extLst>
          </c:dPt>
          <c:dPt>
            <c:idx val="1"/>
            <c:bubble3D val="0"/>
            <c:spPr>
              <a:solidFill>
                <a:schemeClr val="accent3"/>
              </a:solidFill>
              <a:ln>
                <a:noFill/>
              </a:ln>
              <a:effectLst/>
            </c:spPr>
            <c:extLst>
              <c:ext xmlns:c16="http://schemas.microsoft.com/office/drawing/2014/chart" uri="{C3380CC4-5D6E-409C-BE32-E72D297353CC}">
                <c16:uniqueId val="{00000001-22CC-AB44-BCC4-2DD39602DA36}"/>
              </c:ext>
            </c:extLst>
          </c:dPt>
          <c:dPt>
            <c:idx val="2"/>
            <c:bubble3D val="0"/>
            <c:spPr>
              <a:solidFill>
                <a:srgbClr val="DADCDE"/>
              </a:solidFill>
              <a:ln>
                <a:noFill/>
              </a:ln>
              <a:effectLst/>
            </c:spPr>
            <c:extLst>
              <c:ext xmlns:c16="http://schemas.microsoft.com/office/drawing/2014/chart" uri="{C3380CC4-5D6E-409C-BE32-E72D297353CC}">
                <c16:uniqueId val="{00000002-22CC-AB44-BCC4-2DD39602DA36}"/>
              </c:ext>
            </c:extLst>
          </c:dPt>
          <c:dPt>
            <c:idx val="3"/>
            <c:bubble3D val="0"/>
            <c:spPr>
              <a:solidFill>
                <a:srgbClr val="F3F6F8"/>
              </a:solidFill>
              <a:ln>
                <a:noFill/>
              </a:ln>
              <a:effectLst/>
            </c:spPr>
            <c:extLst>
              <c:ext xmlns:c16="http://schemas.microsoft.com/office/drawing/2014/chart" uri="{C3380CC4-5D6E-409C-BE32-E72D297353CC}">
                <c16:uniqueId val="{00000003-22CC-AB44-BCC4-2DD39602DA36}"/>
              </c:ext>
            </c:extLst>
          </c:dPt>
          <c:dLbls>
            <c:dLbl>
              <c:idx val="0"/>
              <c:layout>
                <c:manualLayout>
                  <c:x val="-0.12853727229893339"/>
                  <c:y val="5.5871712598820553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FFFFF"/>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2CC-AB44-BCC4-2DD39602DA36}"/>
                </c:ext>
              </c:extLst>
            </c:dLbl>
            <c:dLbl>
              <c:idx val="1"/>
              <c:layout>
                <c:manualLayout>
                  <c:x val="4.2936115640045763E-2"/>
                  <c:y val="-0.1535128007991484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rgbClr val="FFFFFF"/>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2CC-AB44-BCC4-2DD39602DA36}"/>
                </c:ext>
              </c:extLst>
            </c:dLbl>
            <c:dLbl>
              <c:idx val="2"/>
              <c:layout>
                <c:manualLayout>
                  <c:x val="0.12938455354600581"/>
                  <c:y val="0.127557100932644"/>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2CC-AB44-BCC4-2DD39602DA36}"/>
                </c:ext>
              </c:extLst>
            </c:dLbl>
            <c:dLbl>
              <c:idx val="3"/>
              <c:layout>
                <c:manualLayout>
                  <c:x val="0.10582522697661406"/>
                  <c:y val="0.13611824761218611"/>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DK"/>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2CC-AB44-BCC4-2DD39602DA36}"/>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1A8-1747-81D0-1697BC672FE7}"/>
            </c:ext>
          </c:extLst>
        </c:ser>
        <c:ser>
          <c:idx val="1"/>
          <c:order val="1"/>
          <c:tx>
            <c:strRef>
              <c:f>Sheet1!$C$1</c:f>
              <c:strCache>
                <c:ptCount val="1"/>
                <c:pt idx="0">
                  <c:v>Serie 2</c:v>
                </c:pt>
              </c:strCache>
            </c:strRef>
          </c:tx>
          <c:spPr>
            <a:solidFill>
              <a:srgbClr val="7BCDC5"/>
            </a:solidFill>
          </c:spPr>
          <c:dPt>
            <c:idx val="0"/>
            <c:bubble3D val="0"/>
            <c:spPr>
              <a:solidFill>
                <a:srgbClr val="7BCDC5"/>
              </a:solidFill>
              <a:ln>
                <a:noFill/>
              </a:ln>
              <a:effectLst/>
            </c:spPr>
            <c:extLst>
              <c:ext xmlns:c16="http://schemas.microsoft.com/office/drawing/2014/chart" uri="{C3380CC4-5D6E-409C-BE32-E72D297353CC}">
                <c16:uniqueId val="{00000009-1DC7-B64B-B0B1-26F44846E220}"/>
              </c:ext>
            </c:extLst>
          </c:dPt>
          <c:dPt>
            <c:idx val="1"/>
            <c:bubble3D val="0"/>
            <c:spPr>
              <a:solidFill>
                <a:srgbClr val="7BCDC5"/>
              </a:solidFill>
              <a:ln>
                <a:noFill/>
              </a:ln>
              <a:effectLst/>
            </c:spPr>
            <c:extLst>
              <c:ext xmlns:c16="http://schemas.microsoft.com/office/drawing/2014/chart" uri="{C3380CC4-5D6E-409C-BE32-E72D297353CC}">
                <c16:uniqueId val="{0000000B-1DC7-B64B-B0B1-26F44846E220}"/>
              </c:ext>
            </c:extLst>
          </c:dPt>
          <c:dPt>
            <c:idx val="2"/>
            <c:bubble3D val="0"/>
            <c:spPr>
              <a:solidFill>
                <a:srgbClr val="7BCDC5"/>
              </a:solidFill>
              <a:ln>
                <a:noFill/>
              </a:ln>
              <a:effectLst/>
            </c:spPr>
            <c:extLst>
              <c:ext xmlns:c16="http://schemas.microsoft.com/office/drawing/2014/chart" uri="{C3380CC4-5D6E-409C-BE32-E72D297353CC}">
                <c16:uniqueId val="{0000000D-1DC7-B64B-B0B1-26F44846E220}"/>
              </c:ext>
            </c:extLst>
          </c:dPt>
          <c:dPt>
            <c:idx val="3"/>
            <c:bubble3D val="0"/>
            <c:spPr>
              <a:solidFill>
                <a:srgbClr val="7BCDC5"/>
              </a:solidFill>
              <a:ln>
                <a:noFill/>
              </a:ln>
              <a:effectLst/>
            </c:spPr>
            <c:extLst>
              <c:ext xmlns:c16="http://schemas.microsoft.com/office/drawing/2014/chart" uri="{C3380CC4-5D6E-409C-BE32-E72D297353CC}">
                <c16:uniqueId val="{0000000F-1DC7-B64B-B0B1-26F44846E2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1A8-1747-81D0-1697BC672FE7}"/>
            </c:ext>
          </c:extLst>
        </c:ser>
        <c:ser>
          <c:idx val="2"/>
          <c:order val="2"/>
          <c:tx>
            <c:strRef>
              <c:f>Sheet1!$D$1</c:f>
              <c:strCache>
                <c:ptCount val="1"/>
                <c:pt idx="0">
                  <c:v>Serie 3</c:v>
                </c:pt>
              </c:strCache>
            </c:strRef>
          </c:tx>
          <c:spPr>
            <a:solidFill>
              <a:srgbClr val="D6F1EE"/>
            </a:solidFill>
          </c:spPr>
          <c:dPt>
            <c:idx val="0"/>
            <c:bubble3D val="0"/>
            <c:spPr>
              <a:solidFill>
                <a:srgbClr val="D6F1EE"/>
              </a:solidFill>
              <a:ln>
                <a:noFill/>
              </a:ln>
              <a:effectLst/>
            </c:spPr>
            <c:extLst>
              <c:ext xmlns:c16="http://schemas.microsoft.com/office/drawing/2014/chart" uri="{C3380CC4-5D6E-409C-BE32-E72D297353CC}">
                <c16:uniqueId val="{00000011-1DC7-B64B-B0B1-26F44846E220}"/>
              </c:ext>
            </c:extLst>
          </c:dPt>
          <c:dPt>
            <c:idx val="1"/>
            <c:bubble3D val="0"/>
            <c:spPr>
              <a:solidFill>
                <a:srgbClr val="D6F1EE"/>
              </a:solidFill>
              <a:ln>
                <a:noFill/>
              </a:ln>
              <a:effectLst/>
            </c:spPr>
            <c:extLst>
              <c:ext xmlns:c16="http://schemas.microsoft.com/office/drawing/2014/chart" uri="{C3380CC4-5D6E-409C-BE32-E72D297353CC}">
                <c16:uniqueId val="{00000013-1DC7-B64B-B0B1-26F44846E220}"/>
              </c:ext>
            </c:extLst>
          </c:dPt>
          <c:dPt>
            <c:idx val="2"/>
            <c:bubble3D val="0"/>
            <c:spPr>
              <a:solidFill>
                <a:srgbClr val="D6F1EE"/>
              </a:solidFill>
              <a:ln>
                <a:noFill/>
              </a:ln>
              <a:effectLst/>
            </c:spPr>
            <c:extLst>
              <c:ext xmlns:c16="http://schemas.microsoft.com/office/drawing/2014/chart" uri="{C3380CC4-5D6E-409C-BE32-E72D297353CC}">
                <c16:uniqueId val="{00000015-1DC7-B64B-B0B1-26F44846E220}"/>
              </c:ext>
            </c:extLst>
          </c:dPt>
          <c:dPt>
            <c:idx val="3"/>
            <c:bubble3D val="0"/>
            <c:spPr>
              <a:solidFill>
                <a:srgbClr val="D6F1EE"/>
              </a:solidFill>
              <a:ln>
                <a:noFill/>
              </a:ln>
              <a:effectLst/>
            </c:spPr>
            <c:extLst>
              <c:ext xmlns:c16="http://schemas.microsoft.com/office/drawing/2014/chart" uri="{C3380CC4-5D6E-409C-BE32-E72D297353CC}">
                <c16:uniqueId val="{00000017-1DC7-B64B-B0B1-26F44846E22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DK"/>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Kategori 1</c:v>
                </c:pt>
                <c:pt idx="1">
                  <c:v>Kategori 2</c:v>
                </c:pt>
                <c:pt idx="2">
                  <c:v>Kategori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21A8-1747-81D0-1697BC672FE7}"/>
            </c:ext>
          </c:extLst>
        </c:ser>
        <c:dLbls>
          <c:showLegendKey val="0"/>
          <c:showVal val="0"/>
          <c:showCatName val="0"/>
          <c:showSerName val="0"/>
          <c:showPercent val="1"/>
          <c:showBubbleSize val="0"/>
          <c:showLeaderLines val="1"/>
        </c:dLbls>
        <c:firstSliceAng val="0"/>
      </c:pieChart>
      <c:spPr>
        <a:noFill/>
        <a:ln w="25400">
          <a:noFill/>
        </a:ln>
        <a:effectLst/>
      </c:spPr>
    </c:plotArea>
    <c:legend>
      <c:legendPos val="t"/>
      <c:layout>
        <c:manualLayout>
          <c:xMode val="edge"/>
          <c:yMode val="edge"/>
          <c:x val="0.53010649623822814"/>
          <c:y val="1.3892505793642242E-2"/>
          <c:w val="0.46960544659705361"/>
          <c:h val="6.52103881968578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95324-D63B-9764-7386-17FAFC9EF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C71C0-52E0-689F-142A-0CEA42A47C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51B99-A311-BB59-BE4B-685F7706EE62}"/>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45778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DCF2A-9059-6DC7-9F8C-878F8B8C780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8434760-89DC-9519-E63C-F740E796A0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16762F3-30A9-34DB-089A-D950C9B96CC0}"/>
              </a:ext>
            </a:extLst>
          </p:cNvPr>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LDL indenfor de sidste 18 mdr. Det betyder, at den nyeste LDL måling, som er registreret i patientens laboratoriekort med de korrekte UIPAC koder, skal være foretaget indenfor de sidste 18 mdr.</a:t>
            </a:r>
          </a:p>
          <a:p>
            <a:pPr algn="l"/>
            <a:r>
              <a:rPr lang="da-DK" b="0" i="0" dirty="0">
                <a:solidFill>
                  <a:srgbClr val="333333"/>
                </a:solidFill>
                <a:effectLst/>
                <a:latin typeface="Verdana" panose="020B0604030504040204" pitchFamily="34" charset="0"/>
              </a:rPr>
              <a:t>LDL skal være registreret på en af følgende koder,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NPU01568</a:t>
            </a:r>
          </a:p>
          <a:p>
            <a:pPr algn="l">
              <a:buFont typeface="Arial" panose="020B0604020202020204" pitchFamily="34" charset="0"/>
              <a:buChar char="•"/>
            </a:pPr>
            <a:r>
              <a:rPr lang="da-DK" b="0" i="0" dirty="0">
                <a:solidFill>
                  <a:srgbClr val="333333"/>
                </a:solidFill>
                <a:effectLst/>
                <a:latin typeface="Verdana" panose="020B0604030504040204" pitchFamily="34" charset="0"/>
              </a:rPr>
              <a:t>NPU10171</a:t>
            </a:r>
          </a:p>
          <a:p>
            <a:pPr algn="l">
              <a:buFont typeface="Arial" panose="020B0604020202020204" pitchFamily="34" charset="0"/>
              <a:buChar char="•"/>
            </a:pPr>
            <a:r>
              <a:rPr lang="da-DK" b="0" i="0" dirty="0">
                <a:solidFill>
                  <a:srgbClr val="333333"/>
                </a:solidFill>
                <a:effectLst/>
                <a:latin typeface="Verdana" panose="020B0604030504040204" pitchFamily="34" charset="0"/>
              </a:rPr>
              <a:t>DNK35308</a:t>
            </a:r>
          </a:p>
        </p:txBody>
      </p:sp>
    </p:spTree>
    <p:extLst>
      <p:ext uri="{BB962C8B-B14F-4D97-AF65-F5344CB8AC3E}">
        <p14:creationId xmlns:p14="http://schemas.microsoft.com/office/powerpoint/2010/main" val="223455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251D5-706D-FF7C-D3F7-D9B0CC089F6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A65C3FA-97B2-7875-CFFA-F584B90F836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D5C2E22-B24C-353B-59FF-7F33BF4ABC0A}"/>
              </a:ext>
            </a:extLst>
          </p:cNvPr>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a:t>
            </a:r>
            <a:r>
              <a:rPr lang="da-DK" b="0" i="0" dirty="0" err="1">
                <a:solidFill>
                  <a:srgbClr val="333333"/>
                </a:solidFill>
                <a:effectLst/>
                <a:latin typeface="Verdana" panose="020B0604030504040204" pitchFamily="34" charset="0"/>
              </a:rPr>
              <a:t>eGFR</a:t>
            </a:r>
            <a:r>
              <a:rPr lang="da-DK" b="0" i="0" dirty="0">
                <a:solidFill>
                  <a:srgbClr val="333333"/>
                </a:solidFill>
                <a:effectLst/>
                <a:latin typeface="Verdana" panose="020B0604030504040204" pitchFamily="34" charset="0"/>
              </a:rPr>
              <a:t> indenfor de sidste 18 mdr. Det betyder, at den nyeste </a:t>
            </a:r>
            <a:r>
              <a:rPr lang="da-DK" b="0" i="0" dirty="0" err="1">
                <a:solidFill>
                  <a:srgbClr val="333333"/>
                </a:solidFill>
                <a:effectLst/>
                <a:latin typeface="Verdana" panose="020B0604030504040204" pitchFamily="34" charset="0"/>
              </a:rPr>
              <a:t>eGFR</a:t>
            </a:r>
            <a:r>
              <a:rPr lang="da-DK" b="0" i="0" dirty="0">
                <a:solidFill>
                  <a:srgbClr val="333333"/>
                </a:solidFill>
                <a:effectLst/>
                <a:latin typeface="Verdana" panose="020B0604030504040204" pitchFamily="34" charset="0"/>
              </a:rPr>
              <a:t> måling, som er registreret i patientens laboratoriekort med de korrekte UIPAC koder, skal være foretaget indenfor de sidste 18 mdr.</a:t>
            </a:r>
          </a:p>
          <a:p>
            <a:pPr algn="l"/>
            <a:r>
              <a:rPr lang="da-DK" b="0" i="0" dirty="0" err="1">
                <a:solidFill>
                  <a:srgbClr val="333333"/>
                </a:solidFill>
                <a:effectLst/>
                <a:latin typeface="Verdana" panose="020B0604030504040204" pitchFamily="34" charset="0"/>
              </a:rPr>
              <a:t>eGFR</a:t>
            </a:r>
            <a:r>
              <a:rPr lang="da-DK" b="0" i="0" dirty="0">
                <a:solidFill>
                  <a:srgbClr val="333333"/>
                </a:solidFill>
                <a:effectLst/>
                <a:latin typeface="Verdana" panose="020B0604030504040204" pitchFamily="34" charset="0"/>
              </a:rPr>
              <a:t> skal være registreret på en af følgende koder,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DNK35302</a:t>
            </a:r>
          </a:p>
          <a:p>
            <a:pPr algn="l">
              <a:buFont typeface="Arial" panose="020B0604020202020204" pitchFamily="34" charset="0"/>
              <a:buChar char="•"/>
            </a:pPr>
            <a:r>
              <a:rPr lang="da-DK" b="0" i="0" dirty="0">
                <a:solidFill>
                  <a:srgbClr val="333333"/>
                </a:solidFill>
                <a:effectLst/>
                <a:latin typeface="Verdana" panose="020B0604030504040204" pitchFamily="34" charset="0"/>
              </a:rPr>
              <a:t>DNK35131</a:t>
            </a:r>
          </a:p>
        </p:txBody>
      </p:sp>
    </p:spTree>
    <p:extLst>
      <p:ext uri="{BB962C8B-B14F-4D97-AF65-F5344CB8AC3E}">
        <p14:creationId xmlns:p14="http://schemas.microsoft.com/office/powerpoint/2010/main" val="199206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4A5F-D8A8-8E9A-3039-CA9A31606C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72ADC79-37FC-1B25-498D-B76F7728F6B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7CD21FF-3187-9F81-DBBE-2231448FA21B}"/>
              </a:ext>
            </a:extLst>
          </p:cNvPr>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har fået målt U-</a:t>
            </a:r>
            <a:r>
              <a:rPr lang="da-DK" b="0" i="0" dirty="0" err="1">
                <a:solidFill>
                  <a:srgbClr val="333333"/>
                </a:solidFill>
                <a:effectLst/>
                <a:latin typeface="Verdana" panose="020B0604030504040204" pitchFamily="34" charset="0"/>
              </a:rPr>
              <a:t>alb</a:t>
            </a:r>
            <a:r>
              <a:rPr lang="da-DK" b="0" i="0" dirty="0">
                <a:solidFill>
                  <a:srgbClr val="333333"/>
                </a:solidFill>
                <a:effectLst/>
                <a:latin typeface="Verdana" panose="020B0604030504040204" pitchFamily="34" charset="0"/>
              </a:rPr>
              <a:t>/</a:t>
            </a:r>
            <a:r>
              <a:rPr lang="da-DK" b="0" i="0" dirty="0" err="1">
                <a:solidFill>
                  <a:srgbClr val="333333"/>
                </a:solidFill>
                <a:effectLst/>
                <a:latin typeface="Verdana" panose="020B0604030504040204" pitchFamily="34" charset="0"/>
              </a:rPr>
              <a:t>krea</a:t>
            </a:r>
            <a:r>
              <a:rPr lang="da-DK" b="0" i="0" dirty="0">
                <a:solidFill>
                  <a:srgbClr val="333333"/>
                </a:solidFill>
                <a:effectLst/>
                <a:latin typeface="Verdana" panose="020B0604030504040204" pitchFamily="34" charset="0"/>
              </a:rPr>
              <a:t> indenfor de sidste 18 mdr. Det betyder, at den nyeste U-</a:t>
            </a:r>
            <a:r>
              <a:rPr lang="da-DK" b="0" i="0" dirty="0" err="1">
                <a:solidFill>
                  <a:srgbClr val="333333"/>
                </a:solidFill>
                <a:effectLst/>
                <a:latin typeface="Verdana" panose="020B0604030504040204" pitchFamily="34" charset="0"/>
              </a:rPr>
              <a:t>alb</a:t>
            </a:r>
            <a:r>
              <a:rPr lang="da-DK" b="0" i="0" dirty="0">
                <a:solidFill>
                  <a:srgbClr val="333333"/>
                </a:solidFill>
                <a:effectLst/>
                <a:latin typeface="Verdana" panose="020B0604030504040204" pitchFamily="34" charset="0"/>
              </a:rPr>
              <a:t>/</a:t>
            </a:r>
            <a:r>
              <a:rPr lang="da-DK" b="0" i="0" dirty="0" err="1">
                <a:solidFill>
                  <a:srgbClr val="333333"/>
                </a:solidFill>
                <a:effectLst/>
                <a:latin typeface="Verdana" panose="020B0604030504040204" pitchFamily="34" charset="0"/>
              </a:rPr>
              <a:t>krea</a:t>
            </a:r>
            <a:r>
              <a:rPr lang="da-DK" b="0" i="0" dirty="0">
                <a:solidFill>
                  <a:srgbClr val="333333"/>
                </a:solidFill>
                <a:effectLst/>
                <a:latin typeface="Verdana" panose="020B0604030504040204" pitchFamily="34" charset="0"/>
              </a:rPr>
              <a:t> måling, som er registreret i patientens laboratoriekort med de korrekte UIPAC koder, skal være foretaget indenfor de sidste 18 mdr.</a:t>
            </a:r>
          </a:p>
          <a:p>
            <a:pPr algn="l"/>
            <a:r>
              <a:rPr lang="da-DK" b="0" i="0" dirty="0">
                <a:solidFill>
                  <a:srgbClr val="333333"/>
                </a:solidFill>
                <a:effectLst/>
                <a:latin typeface="Verdana" panose="020B0604030504040204" pitchFamily="34" charset="0"/>
              </a:rPr>
              <a:t>U-</a:t>
            </a:r>
            <a:r>
              <a:rPr lang="da-DK" b="0" i="0" dirty="0" err="1">
                <a:solidFill>
                  <a:srgbClr val="333333"/>
                </a:solidFill>
                <a:effectLst/>
                <a:latin typeface="Verdana" panose="020B0604030504040204" pitchFamily="34" charset="0"/>
              </a:rPr>
              <a:t>alb</a:t>
            </a:r>
            <a:r>
              <a:rPr lang="da-DK" b="0" i="0" dirty="0">
                <a:solidFill>
                  <a:srgbClr val="333333"/>
                </a:solidFill>
                <a:effectLst/>
                <a:latin typeface="Verdana" panose="020B0604030504040204" pitchFamily="34" charset="0"/>
              </a:rPr>
              <a:t>/</a:t>
            </a:r>
            <a:r>
              <a:rPr lang="da-DK" b="0" i="0" dirty="0" err="1">
                <a:solidFill>
                  <a:srgbClr val="333333"/>
                </a:solidFill>
                <a:effectLst/>
                <a:latin typeface="Verdana" panose="020B0604030504040204" pitchFamily="34" charset="0"/>
              </a:rPr>
              <a:t>krea</a:t>
            </a:r>
            <a:r>
              <a:rPr lang="da-DK" b="0" i="0" dirty="0">
                <a:solidFill>
                  <a:srgbClr val="333333"/>
                </a:solidFill>
                <a:effectLst/>
                <a:latin typeface="Verdana" panose="020B0604030504040204" pitchFamily="34" charset="0"/>
              </a:rPr>
              <a:t> skal være registreret på en af følgende kode, for at det anvendes i forløbsplaner:</a:t>
            </a:r>
          </a:p>
          <a:p>
            <a:pPr algn="l">
              <a:buFont typeface="Arial" panose="020B0604020202020204" pitchFamily="34" charset="0"/>
              <a:buChar char="•"/>
            </a:pPr>
            <a:r>
              <a:rPr lang="da-DK" b="0" i="0" dirty="0">
                <a:solidFill>
                  <a:srgbClr val="333333"/>
                </a:solidFill>
                <a:effectLst/>
                <a:latin typeface="Verdana" panose="020B0604030504040204" pitchFamily="34" charset="0"/>
              </a:rPr>
              <a:t>NPU19661</a:t>
            </a:r>
          </a:p>
        </p:txBody>
      </p:sp>
    </p:spTree>
    <p:extLst>
      <p:ext uri="{BB962C8B-B14F-4D97-AF65-F5344CB8AC3E}">
        <p14:creationId xmlns:p14="http://schemas.microsoft.com/office/powerpoint/2010/main" val="34135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846ED-BBC0-C0C7-AEAF-EB48AF88E43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F5EB057-9253-9370-7699-30D2355F57A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86D349D-1FFC-FDDC-EDF1-4786D8766129}"/>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158207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313343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19C8E-4D9A-97BC-C510-B22F02576AE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013BEF5-6122-F66C-9676-B16707EF4E4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4AE5018-7AB4-DDE3-4A15-3325571D12CE}"/>
              </a:ext>
            </a:extLst>
          </p:cNvPr>
          <p:cNvSpPr>
            <a:spLocks noGrp="1"/>
          </p:cNvSpPr>
          <p:nvPr>
            <p:ph type="body" idx="1"/>
          </p:nvPr>
        </p:nvSpPr>
        <p:spPr/>
        <p:txBody>
          <a:bodyPr/>
          <a:lstStyle/>
          <a:p>
            <a:pPr algn="l"/>
            <a:r>
              <a:rPr lang="da-DK" b="0" i="0" dirty="0">
                <a:solidFill>
                  <a:srgbClr val="333333"/>
                </a:solidFill>
                <a:effectLst/>
                <a:latin typeface="Verdana" panose="020B0604030504040204" pitchFamily="34" charset="0"/>
              </a:rPr>
              <a:t>Her fremsøges patienter, som </a:t>
            </a:r>
            <a:r>
              <a:rPr lang="da-DK" b="1" i="1" dirty="0">
                <a:solidFill>
                  <a:srgbClr val="333333"/>
                </a:solidFill>
                <a:effectLst/>
                <a:latin typeface="Verdana" panose="020B0604030504040204" pitchFamily="34" charset="0"/>
              </a:rPr>
              <a:t>allerede</a:t>
            </a:r>
            <a:r>
              <a:rPr lang="da-DK" b="0" i="0" dirty="0">
                <a:solidFill>
                  <a:srgbClr val="333333"/>
                </a:solidFill>
                <a:effectLst/>
                <a:latin typeface="Verdana" panose="020B0604030504040204" pitchFamily="34" charset="0"/>
              </a:rPr>
              <a:t> </a:t>
            </a:r>
            <a:r>
              <a:rPr lang="da-DK" b="1" i="1" dirty="0">
                <a:solidFill>
                  <a:srgbClr val="333333"/>
                </a:solidFill>
                <a:effectLst/>
                <a:latin typeface="Verdana" panose="020B0604030504040204" pitchFamily="34" charset="0"/>
              </a:rPr>
              <a:t>er i medicinsk behandling </a:t>
            </a:r>
            <a:r>
              <a:rPr lang="da-DK" b="0" i="0" dirty="0">
                <a:solidFill>
                  <a:srgbClr val="333333"/>
                </a:solidFill>
                <a:effectLst/>
                <a:latin typeface="Verdana" panose="020B0604030504040204" pitchFamily="34" charset="0"/>
              </a:rPr>
              <a:t>for deres forhøjet blodtryk. Dvs. hvor man har besluttet ud fra patientens risikoprofil, at patienten skal være i </a:t>
            </a:r>
            <a:r>
              <a:rPr lang="da-DK" b="0" i="0" dirty="0" err="1">
                <a:solidFill>
                  <a:srgbClr val="333333"/>
                </a:solidFill>
                <a:effectLst/>
                <a:latin typeface="Verdana" panose="020B0604030504040204" pitchFamily="34" charset="0"/>
              </a:rPr>
              <a:t>antihypertensiv</a:t>
            </a:r>
            <a:r>
              <a:rPr lang="da-DK" b="0" i="0" dirty="0">
                <a:solidFill>
                  <a:srgbClr val="333333"/>
                </a:solidFill>
                <a:effectLst/>
                <a:latin typeface="Verdana" panose="020B0604030504040204" pitchFamily="34" charset="0"/>
              </a:rPr>
              <a:t> behandling. Ud af alle de patienter, som er i medicinsk behandling, fremsøges de patienter, som har et blodtryk &gt; 140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a:t>
            </a:r>
          </a:p>
          <a:p>
            <a:pPr algn="l"/>
            <a:r>
              <a:rPr lang="da-DK" b="0" i="0" dirty="0">
                <a:solidFill>
                  <a:srgbClr val="333333"/>
                </a:solidFill>
                <a:effectLst/>
                <a:latin typeface="Verdana" panose="020B0604030504040204" pitchFamily="34" charset="0"/>
              </a:rPr>
              <a:t>Ifølge anbefalinger bør disse patienter opnå et blodtryk &lt; 140/80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 (dog med enkelte undtagelser i henhold til behandlings-rekommandationerne)</a:t>
            </a:r>
          </a:p>
          <a:p>
            <a:pPr algn="l"/>
            <a:endParaRPr lang="da-DK" b="0" i="0" dirty="0">
              <a:solidFill>
                <a:srgbClr val="333333"/>
              </a:solidFill>
              <a:effectLst/>
              <a:latin typeface="Verdana" panose="020B0604030504040204" pitchFamily="34" charset="0"/>
            </a:endParaRPr>
          </a:p>
          <a:p>
            <a:pPr algn="l"/>
            <a:r>
              <a:rPr lang="da-DK" b="0" i="0" dirty="0">
                <a:solidFill>
                  <a:srgbClr val="333333"/>
                </a:solidFill>
                <a:effectLst/>
                <a:latin typeface="Verdana" panose="020B0604030504040204" pitchFamily="34" charset="0"/>
              </a:rPr>
              <a:t>Der anvendes altid nyeste blodtryk. Så hvis en patient både har et konsultationsblodtryk og hjemmeblodtryk registreret samme dag, vil det nyeste blodtryk af disse anvendes. Der differentieres derfor ikke mellem hjemmeblodtryk eller </a:t>
            </a:r>
            <a:r>
              <a:rPr lang="da-DK" b="0" i="0" dirty="0" err="1">
                <a:solidFill>
                  <a:srgbClr val="333333"/>
                </a:solidFill>
                <a:effectLst/>
                <a:latin typeface="Verdana" panose="020B0604030504040204" pitchFamily="34" charset="0"/>
              </a:rPr>
              <a:t>kons.blodtryk</a:t>
            </a:r>
            <a:r>
              <a:rPr lang="da-DK" b="0" i="0" dirty="0">
                <a:solidFill>
                  <a:srgbClr val="333333"/>
                </a:solidFill>
                <a:effectLst/>
                <a:latin typeface="Verdana" panose="020B0604030504040204" pitchFamily="34" charset="0"/>
              </a:rPr>
              <a:t>, det er alene tidspunktet, der er afgørende for hvilket der anvendes.</a:t>
            </a:r>
          </a:p>
          <a:p>
            <a:pPr algn="l"/>
            <a:endParaRPr lang="da-DK" b="0" i="0" dirty="0">
              <a:solidFill>
                <a:srgbClr val="333333"/>
              </a:solidFill>
              <a:effectLst/>
              <a:latin typeface="Verdana" panose="020B0604030504040204" pitchFamily="34" charset="0"/>
            </a:endParaRPr>
          </a:p>
          <a:p>
            <a:pPr algn="l"/>
            <a:r>
              <a:rPr lang="da-DK" b="0" i="0" dirty="0">
                <a:solidFill>
                  <a:srgbClr val="333333"/>
                </a:solidFill>
                <a:effectLst/>
                <a:latin typeface="Verdana" panose="020B0604030504040204" pitchFamily="34" charset="0"/>
              </a:rPr>
              <a:t>Husk: Praksis kan have andre hypertensionspatienter, hvor nyeste systoliske blodtryk &gt; 140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 som ikke tæller med i dette målepunkt. Det er patienter, som </a:t>
            </a:r>
            <a:r>
              <a:rPr lang="da-DK" b="1" i="1" dirty="0">
                <a:solidFill>
                  <a:srgbClr val="333333"/>
                </a:solidFill>
                <a:effectLst/>
                <a:latin typeface="Verdana" panose="020B0604030504040204" pitchFamily="34" charset="0"/>
              </a:rPr>
              <a:t>ikke</a:t>
            </a:r>
            <a:r>
              <a:rPr lang="da-DK" b="0" i="0" dirty="0">
                <a:solidFill>
                  <a:srgbClr val="333333"/>
                </a:solidFill>
                <a:effectLst/>
                <a:latin typeface="Verdana" panose="020B0604030504040204" pitchFamily="34" charset="0"/>
              </a:rPr>
              <a:t> er opstartet </a:t>
            </a:r>
            <a:r>
              <a:rPr lang="da-DK" b="0" i="0" dirty="0" err="1">
                <a:solidFill>
                  <a:srgbClr val="333333"/>
                </a:solidFill>
                <a:effectLst/>
                <a:latin typeface="Verdana" panose="020B0604030504040204" pitchFamily="34" charset="0"/>
              </a:rPr>
              <a:t>antihypertensiv</a:t>
            </a:r>
            <a:r>
              <a:rPr lang="da-DK" b="0" i="0" dirty="0">
                <a:solidFill>
                  <a:srgbClr val="333333"/>
                </a:solidFill>
                <a:effectLst/>
                <a:latin typeface="Verdana" panose="020B0604030504040204" pitchFamily="34" charset="0"/>
              </a:rPr>
              <a:t> behandling, hvor et blodtryk højere end 140 </a:t>
            </a:r>
            <a:r>
              <a:rPr lang="da-DK" b="0" i="0" dirty="0" err="1">
                <a:solidFill>
                  <a:srgbClr val="333333"/>
                </a:solidFill>
                <a:effectLst/>
                <a:latin typeface="Verdana" panose="020B0604030504040204" pitchFamily="34" charset="0"/>
              </a:rPr>
              <a:t>mmHg</a:t>
            </a:r>
            <a:r>
              <a:rPr lang="da-DK" b="0" i="0" dirty="0">
                <a:solidFill>
                  <a:srgbClr val="333333"/>
                </a:solidFill>
                <a:effectLst/>
                <a:latin typeface="Verdana" panose="020B0604030504040204" pitchFamily="34" charset="0"/>
              </a:rPr>
              <a:t> systolisk godt kan accepteres i nogen tilfælde i forhold til patientens risikoprofil.</a:t>
            </a:r>
          </a:p>
          <a:p>
            <a:pPr algn="l"/>
            <a:endParaRPr lang="da-DK" dirty="0"/>
          </a:p>
        </p:txBody>
      </p:sp>
    </p:spTree>
    <p:extLst>
      <p:ext uri="{BB962C8B-B14F-4D97-AF65-F5344CB8AC3E}">
        <p14:creationId xmlns:p14="http://schemas.microsoft.com/office/powerpoint/2010/main" val="412861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Sådan finder du dine patienter, der har et forhøjet systolisk BT og opdelt</a:t>
            </a:r>
            <a:r>
              <a:rPr lang="da-DK" baseline="0" dirty="0"/>
              <a:t> på om de er i medicinsk behandling. </a:t>
            </a:r>
            <a:r>
              <a:rPr lang="da-DK" baseline="0" dirty="0" err="1"/>
              <a:t>Exempelvis</a:t>
            </a:r>
            <a:r>
              <a:rPr lang="da-DK" baseline="0" dirty="0"/>
              <a:t> på Overbliks-siden for hypertensions patientliste (rød cirkel) kan der vælges det faneblad, der hedder ”Blodtryk”. </a:t>
            </a:r>
          </a:p>
          <a:p>
            <a:r>
              <a:rPr lang="da-DK" baseline="0" dirty="0"/>
              <a:t>Her kan man se en inddeling af de patienter, som har et blodtryk &gt;= 135 og får medicinsk behandling/ikke får medicinsk behandling. Hvis praksis klikker på fx den </a:t>
            </a:r>
            <a:r>
              <a:rPr lang="da-DK" baseline="0" dirty="0" err="1"/>
              <a:t>organge</a:t>
            </a:r>
            <a:r>
              <a:rPr lang="da-DK" baseline="0" dirty="0"/>
              <a:t>-brune søjle i grafen, kommer der en patientliste frem, som viser de patienter, </a:t>
            </a:r>
          </a:p>
          <a:p>
            <a:r>
              <a:rPr lang="da-DK" baseline="0" dirty="0"/>
              <a:t>Som </a:t>
            </a:r>
            <a:r>
              <a:rPr lang="da-DK" b="1" baseline="0" dirty="0"/>
              <a:t>FÅR</a:t>
            </a:r>
            <a:r>
              <a:rPr lang="da-DK" baseline="0" dirty="0"/>
              <a:t> medicinsk behandling. Ved at klikke på den blå søjle vises de patienter, som </a:t>
            </a:r>
            <a:r>
              <a:rPr lang="da-DK" b="1" i="1" baseline="0" dirty="0"/>
              <a:t>IKKE FÅR </a:t>
            </a:r>
            <a:r>
              <a:rPr lang="da-DK" baseline="0" dirty="0"/>
              <a:t>behandling.  </a:t>
            </a:r>
            <a:endParaRPr lang="da-DK" dirty="0"/>
          </a:p>
          <a:p>
            <a:endParaRPr lang="da-DK" dirty="0"/>
          </a:p>
        </p:txBody>
      </p:sp>
    </p:spTree>
    <p:extLst>
      <p:ext uri="{BB962C8B-B14F-4D97-AF65-F5344CB8AC3E}">
        <p14:creationId xmlns:p14="http://schemas.microsoft.com/office/powerpoint/2010/main" val="700432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7DFA-3402-86C4-8DFB-EA3FF4F0C2F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FE948CA-7A54-16AD-75EE-D5103B0B768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987445B-1B0B-8D8C-EBF0-F9D0A85F47EB}"/>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134153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6ADE-14D4-723C-5A7C-F638FBFCA45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3D497AA-F48B-D516-3E86-F909F8BEC2A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5C8F362-D2F5-2384-07D1-2C18B65C48A6}"/>
              </a:ext>
            </a:extLst>
          </p:cNvPr>
          <p:cNvSpPr>
            <a:spLocks noGrp="1"/>
          </p:cNvSpPr>
          <p:nvPr>
            <p:ph type="body" idx="1"/>
          </p:nvPr>
        </p:nvSpPr>
        <p:spPr/>
        <p:txBody>
          <a:bodyPr/>
          <a:lstStyle/>
          <a:p>
            <a:pPr marL="0" algn="l" defTabSz="914400" rtl="0" eaLnBrk="1" latinLnBrk="0" hangingPunct="1"/>
            <a:r>
              <a:rPr lang="da-DK" sz="1100" b="0" i="0" kern="1200" dirty="0">
                <a:solidFill>
                  <a:srgbClr val="333333"/>
                </a:solidFill>
                <a:effectLst/>
                <a:latin typeface="Verdana" panose="020B0604030504040204" pitchFamily="34" charset="0"/>
                <a:ea typeface="+mn-ea"/>
                <a:cs typeface="+mn-cs"/>
              </a:rPr>
              <a:t>Her fremsøges patienter, som har påvirket nyrefunktion i form af mikro eller </a:t>
            </a:r>
            <a:r>
              <a:rPr lang="da-DK" sz="1100" b="0" i="0" kern="1200" dirty="0" err="1">
                <a:solidFill>
                  <a:srgbClr val="333333"/>
                </a:solidFill>
                <a:effectLst/>
                <a:latin typeface="Verdana" panose="020B0604030504040204" pitchFamily="34" charset="0"/>
                <a:ea typeface="+mn-ea"/>
                <a:cs typeface="+mn-cs"/>
              </a:rPr>
              <a:t>makroalbuminuri</a:t>
            </a:r>
            <a:r>
              <a:rPr lang="da-DK" sz="1100" b="0" i="0" kern="1200" dirty="0">
                <a:solidFill>
                  <a:srgbClr val="333333"/>
                </a:solidFill>
                <a:effectLst/>
                <a:latin typeface="Verdana" panose="020B0604030504040204" pitchFamily="34" charset="0"/>
                <a:ea typeface="+mn-ea"/>
                <a:cs typeface="+mn-cs"/>
              </a:rPr>
              <a:t>. </a:t>
            </a:r>
          </a:p>
          <a:p>
            <a:pPr marL="0" algn="l" defTabSz="914400" rtl="0" eaLnBrk="1" latinLnBrk="0" hangingPunct="1"/>
            <a:r>
              <a:rPr lang="da-DK" sz="1100" b="0" i="0" kern="1200" dirty="0">
                <a:solidFill>
                  <a:srgbClr val="333333"/>
                </a:solidFill>
                <a:effectLst/>
                <a:latin typeface="Verdana" panose="020B0604030504040204" pitchFamily="34" charset="0"/>
                <a:ea typeface="+mn-ea"/>
                <a:cs typeface="+mn-cs"/>
              </a:rPr>
              <a:t>Det betyder, at den nyeste måling af nyrefunktionen, som er registreret i patientens laboratoriekort med de korrekte UIPAC koder, viser mikro- eller </a:t>
            </a:r>
            <a:r>
              <a:rPr lang="da-DK" sz="1100" b="0" i="0" kern="1200" dirty="0" err="1">
                <a:solidFill>
                  <a:srgbClr val="333333"/>
                </a:solidFill>
                <a:effectLst/>
                <a:latin typeface="Verdana" panose="020B0604030504040204" pitchFamily="34" charset="0"/>
                <a:ea typeface="+mn-ea"/>
                <a:cs typeface="+mn-cs"/>
              </a:rPr>
              <a:t>makroalbuminuri</a:t>
            </a:r>
            <a:r>
              <a:rPr lang="da-DK" sz="1100" b="0" i="0" kern="1200" dirty="0">
                <a:solidFill>
                  <a:srgbClr val="333333"/>
                </a:solidFill>
                <a:effectLst/>
                <a:latin typeface="Verdana" panose="020B0604030504040204" pitchFamily="34" charset="0"/>
                <a:ea typeface="+mn-ea"/>
                <a:cs typeface="+mn-cs"/>
              </a:rPr>
              <a:t>. Dermed er U-</a:t>
            </a:r>
            <a:r>
              <a:rPr lang="da-DK" sz="1100" b="0" i="0" kern="1200" dirty="0" err="1">
                <a:solidFill>
                  <a:srgbClr val="333333"/>
                </a:solidFill>
                <a:effectLst/>
                <a:latin typeface="Verdana" panose="020B0604030504040204" pitchFamily="34" charset="0"/>
                <a:ea typeface="+mn-ea"/>
                <a:cs typeface="+mn-cs"/>
              </a:rPr>
              <a:t>alb</a:t>
            </a:r>
            <a:r>
              <a:rPr lang="da-DK" sz="1100" b="0" i="0" kern="1200" dirty="0">
                <a:solidFill>
                  <a:srgbClr val="333333"/>
                </a:solidFill>
                <a:effectLst/>
                <a:latin typeface="Verdana" panose="020B0604030504040204" pitchFamily="34" charset="0"/>
                <a:ea typeface="+mn-ea"/>
                <a:cs typeface="+mn-cs"/>
              </a:rPr>
              <a:t>/</a:t>
            </a:r>
            <a:r>
              <a:rPr lang="da-DK" sz="1100" b="0" i="0" kern="1200" dirty="0" err="1">
                <a:solidFill>
                  <a:srgbClr val="333333"/>
                </a:solidFill>
                <a:effectLst/>
                <a:latin typeface="Verdana" panose="020B0604030504040204" pitchFamily="34" charset="0"/>
                <a:ea typeface="+mn-ea"/>
                <a:cs typeface="+mn-cs"/>
              </a:rPr>
              <a:t>krea</a:t>
            </a:r>
            <a:r>
              <a:rPr lang="da-DK" sz="1100" b="0" i="0" kern="1200" dirty="0">
                <a:solidFill>
                  <a:srgbClr val="333333"/>
                </a:solidFill>
                <a:effectLst/>
                <a:latin typeface="Verdana" panose="020B0604030504040204" pitchFamily="34" charset="0"/>
                <a:ea typeface="+mn-ea"/>
                <a:cs typeface="+mn-cs"/>
              </a:rPr>
              <a:t> &gt; 30 mg/ml.</a:t>
            </a:r>
          </a:p>
          <a:p>
            <a:pPr marL="0" algn="l" defTabSz="914400" rtl="0" eaLnBrk="1" latinLnBrk="0" hangingPunct="1"/>
            <a:r>
              <a:rPr lang="da-DK" sz="1100" b="0" i="0" kern="1200" dirty="0">
                <a:solidFill>
                  <a:srgbClr val="333333"/>
                </a:solidFill>
                <a:effectLst/>
                <a:latin typeface="Verdana" panose="020B0604030504040204" pitchFamily="34" charset="0"/>
                <a:ea typeface="+mn-ea"/>
                <a:cs typeface="+mn-cs"/>
              </a:rPr>
              <a:t>Ud af de patienter, som har mikro- eller </a:t>
            </a:r>
            <a:r>
              <a:rPr lang="da-DK" sz="1100" b="0" i="0" kern="1200" dirty="0" err="1">
                <a:solidFill>
                  <a:srgbClr val="333333"/>
                </a:solidFill>
                <a:effectLst/>
                <a:latin typeface="Verdana" panose="020B0604030504040204" pitchFamily="34" charset="0"/>
                <a:ea typeface="+mn-ea"/>
                <a:cs typeface="+mn-cs"/>
              </a:rPr>
              <a:t>makroalbuminuri</a:t>
            </a:r>
            <a:r>
              <a:rPr lang="da-DK" sz="1100" b="0" i="0" kern="1200" dirty="0">
                <a:solidFill>
                  <a:srgbClr val="333333"/>
                </a:solidFill>
                <a:effectLst/>
                <a:latin typeface="Verdana" panose="020B0604030504040204" pitchFamily="34" charset="0"/>
                <a:ea typeface="+mn-ea"/>
                <a:cs typeface="+mn-cs"/>
              </a:rPr>
              <a:t>, fremsøges de patienter, som </a:t>
            </a:r>
            <a:r>
              <a:rPr lang="da-DK" sz="1100" b="1" i="1" kern="1200" dirty="0">
                <a:solidFill>
                  <a:srgbClr val="333333"/>
                </a:solidFill>
                <a:effectLst/>
                <a:latin typeface="Verdana" panose="020B0604030504040204" pitchFamily="34" charset="0"/>
                <a:ea typeface="+mn-ea"/>
                <a:cs typeface="+mn-cs"/>
              </a:rPr>
              <a:t>IKKE</a:t>
            </a:r>
            <a:r>
              <a:rPr lang="da-DK" sz="1100" b="0" i="0" kern="1200" dirty="0">
                <a:solidFill>
                  <a:srgbClr val="333333"/>
                </a:solidFill>
                <a:effectLst/>
                <a:latin typeface="Verdana" panose="020B0604030504040204" pitchFamily="34" charset="0"/>
                <a:ea typeface="+mn-ea"/>
                <a:cs typeface="+mn-cs"/>
              </a:rPr>
              <a:t> behandles med ACE-I/AT2.</a:t>
            </a:r>
          </a:p>
          <a:p>
            <a:pPr marL="0" algn="l" defTabSz="914400" rtl="0" eaLnBrk="1" latinLnBrk="0" hangingPunct="1"/>
            <a:r>
              <a:rPr lang="da-DK" sz="1100" b="0" i="0" kern="1200" dirty="0">
                <a:solidFill>
                  <a:srgbClr val="333333"/>
                </a:solidFill>
                <a:effectLst/>
                <a:latin typeface="Verdana" panose="020B0604030504040204" pitchFamily="34" charset="0"/>
                <a:ea typeface="+mn-ea"/>
                <a:cs typeface="+mn-cs"/>
              </a:rPr>
              <a:t> </a:t>
            </a:r>
          </a:p>
          <a:p>
            <a:pPr marL="0" algn="l" defTabSz="914400" rtl="0" eaLnBrk="1" latinLnBrk="0" hangingPunct="1"/>
            <a:r>
              <a:rPr lang="da-DK" sz="1100" b="0" i="0" kern="1200" dirty="0">
                <a:solidFill>
                  <a:srgbClr val="333333"/>
                </a:solidFill>
                <a:effectLst/>
                <a:latin typeface="Verdana" panose="020B0604030504040204" pitchFamily="34" charset="0"/>
                <a:ea typeface="+mn-ea"/>
                <a:cs typeface="+mn-cs"/>
              </a:rPr>
              <a:t>Tallet, som ses i dette målepunkt kan være højere end hvad praksis/klyngen har været vant til at se tidligere. Det skyldes, at beregningen nu er anderledes, fordi tæller og nævner kun tager de patienter med fra praksis, som har</a:t>
            </a:r>
          </a:p>
          <a:p>
            <a:pPr marL="0" algn="l" defTabSz="914400" rtl="0" eaLnBrk="1" latinLnBrk="0" hangingPunct="1"/>
            <a:r>
              <a:rPr lang="da-DK" sz="1100" b="0" i="0" kern="1200" dirty="0">
                <a:solidFill>
                  <a:srgbClr val="333333"/>
                </a:solidFill>
                <a:effectLst/>
                <a:latin typeface="Verdana" panose="020B0604030504040204" pitchFamily="34" charset="0"/>
                <a:ea typeface="+mn-ea"/>
                <a:cs typeface="+mn-cs"/>
              </a:rPr>
              <a:t>hypertension </a:t>
            </a:r>
            <a:r>
              <a:rPr lang="da-DK" sz="1100" b="1" i="1" kern="1200" dirty="0">
                <a:solidFill>
                  <a:srgbClr val="333333"/>
                </a:solidFill>
                <a:effectLst/>
                <a:latin typeface="Verdana" panose="020B0604030504040204" pitchFamily="34" charset="0"/>
                <a:ea typeface="+mn-ea"/>
                <a:cs typeface="+mn-cs"/>
              </a:rPr>
              <a:t>OG</a:t>
            </a:r>
            <a:r>
              <a:rPr lang="da-DK" sz="1100" b="0" i="0" kern="1200" dirty="0">
                <a:solidFill>
                  <a:srgbClr val="333333"/>
                </a:solidFill>
                <a:effectLst/>
                <a:latin typeface="Verdana" panose="020B0604030504040204" pitchFamily="34" charset="0"/>
                <a:ea typeface="+mn-ea"/>
                <a:cs typeface="+mn-cs"/>
              </a:rPr>
              <a:t> som har mikro/makro </a:t>
            </a:r>
            <a:r>
              <a:rPr lang="da-DK" sz="1100" b="0" i="0" kern="1200" dirty="0" err="1">
                <a:solidFill>
                  <a:srgbClr val="333333"/>
                </a:solidFill>
                <a:effectLst/>
                <a:latin typeface="Verdana" panose="020B0604030504040204" pitchFamily="34" charset="0"/>
                <a:ea typeface="+mn-ea"/>
                <a:cs typeface="+mn-cs"/>
              </a:rPr>
              <a:t>albuminuri</a:t>
            </a:r>
            <a:r>
              <a:rPr lang="da-DK" sz="1100" b="0" i="0" kern="1200" dirty="0">
                <a:solidFill>
                  <a:srgbClr val="333333"/>
                </a:solidFill>
                <a:effectLst/>
                <a:latin typeface="Verdana" panose="020B0604030504040204" pitchFamily="34" charset="0"/>
                <a:ea typeface="+mn-ea"/>
                <a:cs typeface="+mn-cs"/>
              </a:rPr>
              <a:t>. Det er de patienter, som danner grundlaget for selve målepunktet.</a:t>
            </a:r>
          </a:p>
        </p:txBody>
      </p:sp>
    </p:spTree>
    <p:extLst>
      <p:ext uri="{BB962C8B-B14F-4D97-AF65-F5344CB8AC3E}">
        <p14:creationId xmlns:p14="http://schemas.microsoft.com/office/powerpoint/2010/main" val="2776707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Sådan finde</a:t>
            </a:r>
            <a:r>
              <a:rPr lang="da-DK" b="0" baseline="0" dirty="0"/>
              <a:t>r du patienterne med mikro </a:t>
            </a:r>
            <a:r>
              <a:rPr lang="da-DK" b="0" baseline="0" dirty="0" err="1"/>
              <a:t>albuminuri</a:t>
            </a:r>
            <a:r>
              <a:rPr lang="da-DK" b="0" baseline="0" dirty="0"/>
              <a:t>: statistikmodul</a:t>
            </a:r>
            <a:endParaRPr lang="da-DK" b="0" dirty="0"/>
          </a:p>
        </p:txBody>
      </p:sp>
    </p:spTree>
    <p:extLst>
      <p:ext uri="{BB962C8B-B14F-4D97-AF65-F5344CB8AC3E}">
        <p14:creationId xmlns:p14="http://schemas.microsoft.com/office/powerpoint/2010/main" val="312264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6D4D4-4EBB-58BE-CA9F-02F5E3AAF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38AC4-EBBE-B096-AF93-55C887171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6AB93-EDAD-7A1D-605A-3752D80D422F}"/>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1942117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1F10-7503-3BD9-55CA-BB07DFA7E5B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4C9905F-7CFD-8462-212F-4598D0088A2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B8E36DC-5656-CCC8-8C7A-3830D2E807F3}"/>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19025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AEEC9-15F7-DEF6-9D34-88926672D16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532BA44-9A79-D126-9906-97FF17A5C12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EA67589-4E11-033E-2A6A-41F5C0A991B2}"/>
              </a:ext>
            </a:extLst>
          </p:cNvPr>
          <p:cNvSpPr>
            <a:spLocks noGrp="1"/>
          </p:cNvSpPr>
          <p:nvPr>
            <p:ph type="body" idx="1"/>
          </p:nvPr>
        </p:nvSpPr>
        <p:spPr/>
        <p:txBody>
          <a:bodyPr/>
          <a:lstStyle/>
          <a:p>
            <a:pPr algn="l"/>
            <a:r>
              <a:rPr lang="da-DK" b="1"/>
              <a:t>Forklaring til slide:</a:t>
            </a:r>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330121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610D-768D-8757-A3C3-44AE30EF80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CE63D59-4FF9-8E1F-7919-551D05CEBD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0B5624E-F59D-BBCD-55A7-3AEF31833AE6}"/>
              </a:ext>
            </a:extLst>
          </p:cNvPr>
          <p:cNvSpPr>
            <a:spLocks noGrp="1"/>
          </p:cNvSpPr>
          <p:nvPr>
            <p:ph type="body" idx="1"/>
          </p:nvPr>
        </p:nvSpPr>
        <p:spPr/>
        <p:txBody>
          <a:bodyPr/>
          <a:lstStyle/>
          <a:p>
            <a:pPr>
              <a:spcBef>
                <a:spcPts val="83"/>
              </a:spcBef>
              <a:buClr>
                <a:srgbClr val="231F20"/>
              </a:buClr>
              <a:buSzPts val="1000"/>
              <a:tabLst>
                <a:tab pos="340179" algn="l"/>
                <a:tab pos="340837" algn="l"/>
              </a:tabLst>
            </a:pPr>
            <a:r>
              <a:rPr lang="da-DK" b="1" dirty="0">
                <a:solidFill>
                  <a:srgbClr val="231F20"/>
                </a:solidFill>
                <a:latin typeface="+mn-lt"/>
                <a:ea typeface="Calibri" panose="020F0502020204030204" pitchFamily="34" charset="0"/>
                <a:cs typeface="Calibri"/>
              </a:rPr>
              <a:t>Forklaring til slide: </a:t>
            </a:r>
          </a:p>
          <a:p>
            <a:pPr>
              <a:spcBef>
                <a:spcPts val="83"/>
              </a:spcBef>
              <a:buClr>
                <a:srgbClr val="231F20"/>
              </a:buClr>
              <a:buSzPts val="1000"/>
              <a:tabLst>
                <a:tab pos="340179" algn="l"/>
                <a:tab pos="340837" algn="l"/>
              </a:tabLst>
            </a:pPr>
            <a:r>
              <a:rPr lang="da-DK" dirty="0">
                <a:solidFill>
                  <a:srgbClr val="231F20"/>
                </a:solidFill>
                <a:latin typeface="+mn-lt"/>
                <a:ea typeface="Calibri" panose="020F0502020204030204" pitchFamily="34" charset="0"/>
              </a:rPr>
              <a:t>Denne sidste del af mødet bruges til at tale om, hvilke ideer der evt. skal implementeres i den enkelte praksis. </a:t>
            </a:r>
          </a:p>
          <a:p>
            <a:pPr>
              <a:spcBef>
                <a:spcPts val="83"/>
              </a:spcBef>
              <a:buClr>
                <a:srgbClr val="231F20"/>
              </a:buClr>
              <a:buSzPts val="1000"/>
              <a:tabLst>
                <a:tab pos="340179" algn="l"/>
                <a:tab pos="340837" algn="l"/>
              </a:tabLst>
            </a:pPr>
            <a:endParaRPr lang="da-DK" dirty="0">
              <a:solidFill>
                <a:srgbClr val="231F20"/>
              </a:solidFill>
              <a:latin typeface="+mn-lt"/>
              <a:ea typeface="Calibri" panose="020F0502020204030204" pitchFamily="34" charset="0"/>
            </a:endParaRPr>
          </a:p>
          <a:p>
            <a:pPr>
              <a:spcBef>
                <a:spcPts val="83"/>
              </a:spcBef>
              <a:buClr>
                <a:srgbClr val="231F20"/>
              </a:buClr>
              <a:buSzPts val="1000"/>
              <a:tabLst>
                <a:tab pos="340179" algn="l"/>
                <a:tab pos="340837" algn="l"/>
              </a:tabLst>
            </a:pPr>
            <a:r>
              <a:rPr lang="da-DK" dirty="0">
                <a:solidFill>
                  <a:srgbClr val="231F20"/>
                </a:solidFill>
                <a:latin typeface="+mn-lt"/>
                <a:ea typeface="Calibri" panose="020F0502020204030204" pitchFamily="34" charset="0"/>
              </a:rPr>
              <a:t>Bed deltagerne om at sætte sig sammen med kolleger fra samme praksis (sololæger sidder sammen). Uddel en ‘implementeringsplan’ til alle. Grupperne besvarer spørgsmålene fra sliden (20 min.):</a:t>
            </a:r>
          </a:p>
          <a:p>
            <a:pPr>
              <a:spcBef>
                <a:spcPts val="83"/>
              </a:spcBef>
              <a:buClr>
                <a:srgbClr val="231F20"/>
              </a:buClr>
              <a:buSzPts val="1000"/>
              <a:tabLst>
                <a:tab pos="340179" algn="l"/>
                <a:tab pos="340837" algn="l"/>
              </a:tabLst>
            </a:pPr>
            <a:endParaRPr lang="da-DK" dirty="0">
              <a:solidFill>
                <a:srgbClr val="231F20"/>
              </a:solidFill>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Hvilke tiltag i forhold til opfølgningen er vigtigst og lettest at</a:t>
            </a:r>
            <a:r>
              <a:rPr lang="da-DK" spc="-93"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gennemføre?</a:t>
            </a:r>
            <a:endParaRPr lang="da-DK" dirty="0">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Hvilke forandringer i forhold ti l behandlingen vil være vigtigst og lettest at</a:t>
            </a:r>
            <a:r>
              <a:rPr lang="da-DK" spc="-104"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gennemføre?</a:t>
            </a:r>
            <a:endParaRPr lang="da-DK" dirty="0">
              <a:latin typeface="+mn-lt"/>
              <a:ea typeface="Calibri" panose="020F0502020204030204" pitchFamily="34" charset="0"/>
            </a:endParaRPr>
          </a:p>
          <a:p>
            <a:pPr marL="355313" indent="-355313">
              <a:spcBef>
                <a:spcPts val="83"/>
              </a:spcBef>
              <a:buClr>
                <a:srgbClr val="231F20"/>
              </a:buClr>
              <a:buSzPts val="1000"/>
              <a:buFont typeface="Calibri" panose="020F0502020204030204" pitchFamily="34" charset="0"/>
              <a:buChar char="•"/>
              <a:tabLst>
                <a:tab pos="340179" algn="l"/>
                <a:tab pos="340837" algn="l"/>
              </a:tabLst>
            </a:pPr>
            <a:r>
              <a:rPr lang="en-US" dirty="0" err="1">
                <a:solidFill>
                  <a:srgbClr val="231F20"/>
                </a:solidFill>
                <a:latin typeface="+mn-lt"/>
                <a:ea typeface="Calibri" panose="020F0502020204030204" pitchFamily="34" charset="0"/>
              </a:rPr>
              <a:t>Hvordan</a:t>
            </a:r>
            <a:r>
              <a:rPr lang="en-US" dirty="0">
                <a:solidFill>
                  <a:srgbClr val="231F20"/>
                </a:solidFill>
                <a:latin typeface="+mn-lt"/>
                <a:ea typeface="Calibri" panose="020F0502020204030204" pitchFamily="34" charset="0"/>
              </a:rPr>
              <a:t> </a:t>
            </a:r>
            <a:r>
              <a:rPr lang="en-US" dirty="0" err="1">
                <a:solidFill>
                  <a:srgbClr val="231F20"/>
                </a:solidFill>
                <a:latin typeface="+mn-lt"/>
                <a:ea typeface="Calibri" panose="020F0502020204030204" pitchFamily="34" charset="0"/>
              </a:rPr>
              <a:t>kan</a:t>
            </a:r>
            <a:r>
              <a:rPr lang="en-US" dirty="0">
                <a:solidFill>
                  <a:srgbClr val="231F20"/>
                </a:solidFill>
                <a:latin typeface="+mn-lt"/>
                <a:ea typeface="Calibri" panose="020F0502020204030204" pitchFamily="34" charset="0"/>
              </a:rPr>
              <a:t> det</a:t>
            </a:r>
            <a:r>
              <a:rPr lang="en-US" spc="-16" dirty="0">
                <a:solidFill>
                  <a:srgbClr val="231F20"/>
                </a:solidFill>
                <a:latin typeface="+mn-lt"/>
                <a:ea typeface="Calibri" panose="020F0502020204030204" pitchFamily="34" charset="0"/>
              </a:rPr>
              <a:t> </a:t>
            </a:r>
            <a:r>
              <a:rPr lang="en-US" dirty="0" err="1">
                <a:solidFill>
                  <a:srgbClr val="231F20"/>
                </a:solidFill>
                <a:latin typeface="+mn-lt"/>
                <a:ea typeface="Calibri" panose="020F0502020204030204" pitchFamily="34" charset="0"/>
              </a:rPr>
              <a:t>ske</a:t>
            </a:r>
            <a:r>
              <a:rPr lang="en-US" dirty="0">
                <a:solidFill>
                  <a:srgbClr val="231F20"/>
                </a:solidFill>
                <a:latin typeface="+mn-lt"/>
                <a:ea typeface="Calibri" panose="020F0502020204030204" pitchFamily="34" charset="0"/>
              </a:rPr>
              <a:t>?</a:t>
            </a:r>
            <a:endParaRPr lang="da-DK" dirty="0">
              <a:latin typeface="+mn-lt"/>
              <a:ea typeface="Calibri" panose="020F0502020204030204" pitchFamily="34" charset="0"/>
            </a:endParaRPr>
          </a:p>
          <a:p>
            <a:pPr marL="355313" indent="-355313">
              <a:spcBef>
                <a:spcPts val="78"/>
              </a:spcBef>
              <a:buClr>
                <a:srgbClr val="231F20"/>
              </a:buClr>
              <a:buSzPts val="1000"/>
              <a:buFont typeface="Calibri" panose="020F0502020204030204" pitchFamily="34" charset="0"/>
              <a:buChar char="•"/>
              <a:tabLst>
                <a:tab pos="340179" algn="l"/>
                <a:tab pos="340837" algn="l"/>
              </a:tabLst>
            </a:pPr>
            <a:r>
              <a:rPr lang="da-DK" dirty="0">
                <a:solidFill>
                  <a:srgbClr val="231F20"/>
                </a:solidFill>
                <a:latin typeface="+mn-lt"/>
                <a:ea typeface="Calibri" panose="020F0502020204030204" pitchFamily="34" charset="0"/>
              </a:rPr>
              <a:t>Er der retningslinjer/fraser/andet materiale, der kan deles i</a:t>
            </a:r>
            <a:r>
              <a:rPr lang="da-DK" spc="-47" dirty="0">
                <a:solidFill>
                  <a:srgbClr val="231F20"/>
                </a:solidFill>
                <a:latin typeface="+mn-lt"/>
                <a:ea typeface="Calibri" panose="020F0502020204030204" pitchFamily="34" charset="0"/>
              </a:rPr>
              <a:t> </a:t>
            </a:r>
            <a:r>
              <a:rPr lang="da-DK" dirty="0">
                <a:solidFill>
                  <a:srgbClr val="231F20"/>
                </a:solidFill>
                <a:latin typeface="+mn-lt"/>
                <a:ea typeface="Calibri" panose="020F0502020204030204" pitchFamily="34" charset="0"/>
              </a:rPr>
              <a:t>gruppen?</a:t>
            </a:r>
            <a:endParaRPr lang="da-DK" dirty="0">
              <a:latin typeface="+mn-lt"/>
              <a:ea typeface="Calibri" panose="020F0502020204030204" pitchFamily="34" charset="0"/>
            </a:endParaRPr>
          </a:p>
          <a:p>
            <a:endParaRPr lang="da-DK" dirty="0">
              <a:latin typeface="+mn-lt"/>
            </a:endParaRPr>
          </a:p>
          <a:p>
            <a:pPr defTabSz="947501">
              <a:defRPr/>
            </a:pPr>
            <a:r>
              <a:rPr lang="da-DK" dirty="0">
                <a:solidFill>
                  <a:srgbClr val="231F20"/>
                </a:solidFill>
                <a:latin typeface="+mn-lt"/>
                <a:ea typeface="Calibri" panose="020F0502020204030204" pitchFamily="34" charset="0"/>
              </a:rPr>
              <a:t>Udfyld implementeringsplanen. </a:t>
            </a:r>
          </a:p>
          <a:p>
            <a:pPr defTabSz="947501">
              <a:defRPr/>
            </a:pPr>
            <a:endParaRPr lang="da-DK" dirty="0">
              <a:solidFill>
                <a:srgbClr val="231F20"/>
              </a:solidFill>
              <a:latin typeface="+mn-lt"/>
              <a:ea typeface="Calibri" panose="020F0502020204030204" pitchFamily="34" charset="0"/>
            </a:endParaRPr>
          </a:p>
          <a:p>
            <a:pPr defTabSz="947501">
              <a:defRPr/>
            </a:pPr>
            <a:r>
              <a:rPr lang="da-DK" dirty="0">
                <a:solidFill>
                  <a:srgbClr val="231F20"/>
                </a:solidFill>
                <a:latin typeface="+mn-lt"/>
                <a:ea typeface="Calibri" panose="020F0502020204030204" pitchFamily="34" charset="0"/>
                <a:cs typeface="Calibri"/>
              </a:rPr>
              <a:t>De sidste 10 min. af mødet bruges i plenum på at høre, hvad grupperne har talt om. Pluk et par grupper ud til at dele deres overvejelser. </a:t>
            </a:r>
          </a:p>
          <a:p>
            <a:pPr defTabSz="947501">
              <a:defRPr/>
            </a:pPr>
            <a:endParaRPr lang="da-DK" dirty="0">
              <a:solidFill>
                <a:srgbClr val="231F20"/>
              </a:solidFill>
              <a:latin typeface="+mn-lt"/>
            </a:endParaRPr>
          </a:p>
          <a:p>
            <a:pPr defTabSz="947501">
              <a:defRPr/>
            </a:pPr>
            <a:r>
              <a:rPr lang="da-DK" dirty="0">
                <a:latin typeface="+mn-lt"/>
              </a:rPr>
              <a:t>Den udfyldte plan tages med hjem i praksis, hvor det kan hænges op og introduceres til personalet for eksempel på et personalemøde. </a:t>
            </a:r>
            <a:endParaRPr lang="da-DK" dirty="0">
              <a:solidFill>
                <a:srgbClr val="231F20"/>
              </a:solidFill>
              <a:latin typeface="+mn-lt"/>
              <a:ea typeface="Calibri" panose="020F0502020204030204" pitchFamily="34" charset="0"/>
            </a:endParaRPr>
          </a:p>
        </p:txBody>
      </p:sp>
    </p:spTree>
    <p:extLst>
      <p:ext uri="{BB962C8B-B14F-4D97-AF65-F5344CB8AC3E}">
        <p14:creationId xmlns:p14="http://schemas.microsoft.com/office/powerpoint/2010/main" val="793379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3B0D1-C914-F77F-B862-D57E7025D55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A26194B-1543-536B-96C9-FC92140B9FA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DB9549-8F86-4B3D-4B48-D961BFA28C86}"/>
              </a:ext>
            </a:extLst>
          </p:cNvPr>
          <p:cNvSpPr>
            <a:spLocks noGrp="1"/>
          </p:cNvSpPr>
          <p:nvPr>
            <p:ph type="body" idx="1"/>
          </p:nvPr>
        </p:nvSpPr>
        <p:spPr/>
        <p:txBody>
          <a:bodyPr/>
          <a:lstStyle/>
          <a:p>
            <a:pPr algn="l"/>
            <a:r>
              <a:rPr lang="da-DK" b="1"/>
              <a:t>Forklaring til slide:</a:t>
            </a:r>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3719127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1CCE-365B-56F0-96DA-4DF29E8D9D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D72672-78DC-529D-B888-59A122AF20B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7347416-8314-10D1-5B79-BAB09D45FC0E}"/>
              </a:ext>
            </a:extLst>
          </p:cNvPr>
          <p:cNvSpPr>
            <a:spLocks noGrp="1"/>
          </p:cNvSpPr>
          <p:nvPr>
            <p:ph type="body" idx="1"/>
          </p:nvPr>
        </p:nvSpPr>
        <p:spPr/>
        <p:txBody>
          <a:bodyPr/>
          <a:lstStyle/>
          <a:p>
            <a:r>
              <a:rPr lang="da-DK" b="1" dirty="0">
                <a:latin typeface="+mn-lt"/>
              </a:rPr>
              <a:t>Forklaring til slide:</a:t>
            </a:r>
          </a:p>
          <a:p>
            <a:r>
              <a:rPr lang="da-DK" dirty="0">
                <a:latin typeface="+mn-lt"/>
              </a:rPr>
              <a:t>En vigtig del af klyngearbejdet er at følge op på de emner, I har gennemgået i klyngen. Derfor er det oplagt at have et fast punkt på mødet, hvor der følges op på, om der er sket en forandring, siden I sidst havde emnet på dagsordenen.</a:t>
            </a:r>
            <a:endParaRPr lang="da-DK" dirty="0">
              <a:latin typeface="+mn-lt"/>
              <a:cs typeface="Calibri"/>
            </a:endParaRPr>
          </a:p>
          <a:p>
            <a:endParaRPr lang="da-DK" dirty="0">
              <a:latin typeface="+mn-lt"/>
            </a:endParaRPr>
          </a:p>
          <a:p>
            <a:r>
              <a:rPr lang="da-DK" dirty="0">
                <a:latin typeface="+mn-lt"/>
              </a:rPr>
              <a:t>At skabe forandringer tager tid, og det varierer fra emne til emne, hvornår opfølgning er relevant. </a:t>
            </a:r>
            <a:r>
              <a:rPr lang="da-DK" dirty="0" err="1">
                <a:latin typeface="+mn-lt"/>
              </a:rPr>
              <a:t>KiAP</a:t>
            </a:r>
            <a:r>
              <a:rPr lang="da-DK" dirty="0">
                <a:latin typeface="+mn-lt"/>
              </a:rPr>
              <a:t> anbefaler, at der for denne pakke følges op efter 6 til 12 måneder.</a:t>
            </a:r>
          </a:p>
          <a:p>
            <a:endParaRPr lang="da-DK" dirty="0">
              <a:latin typeface="+mn-lt"/>
            </a:endParaRPr>
          </a:p>
          <a:p>
            <a:r>
              <a:rPr lang="da-DK" dirty="0">
                <a:latin typeface="+mn-lt"/>
              </a:rPr>
              <a:t>Afslutningsvist på mødet kan I </a:t>
            </a:r>
            <a:r>
              <a:rPr lang="da-DK" dirty="0" err="1">
                <a:latin typeface="+mn-lt"/>
              </a:rPr>
              <a:t>i</a:t>
            </a:r>
            <a:r>
              <a:rPr lang="da-DK" dirty="0">
                <a:latin typeface="+mn-lt"/>
              </a:rPr>
              <a:t> fællesskab beslutte, hvordan I vil følge op på emnet – fx ved at få foretaget et nyt datatræk, der sammenlignes med det fra dagens møde. Måske er der specifikke idéer fra dagens emne, som klyngen vurderer er vigtigere at arbejde videre med end andre?</a:t>
            </a:r>
          </a:p>
          <a:p>
            <a:endParaRPr lang="da-DK">
              <a:cs typeface="Calibri"/>
            </a:endParaRPr>
          </a:p>
          <a:p>
            <a:pPr marL="142783" algn="just">
              <a:spcBef>
                <a:spcPts val="202"/>
              </a:spcBef>
            </a:pPr>
            <a:endParaRPr lang="da-DK" dirty="0"/>
          </a:p>
        </p:txBody>
      </p:sp>
    </p:spTree>
    <p:extLst>
      <p:ext uri="{BB962C8B-B14F-4D97-AF65-F5344CB8AC3E}">
        <p14:creationId xmlns:p14="http://schemas.microsoft.com/office/powerpoint/2010/main" val="166966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247248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885-D4AB-27E7-1922-A4DC86604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D9B6-1819-BF39-4929-011740D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9172-3E00-C116-129F-0DB7D425EB87}"/>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47286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auto" latinLnBrk="0" hangingPunct="0"/>
            <a:r>
              <a:rPr lang="da-DK" sz="1100" b="1" i="0" baseline="0">
                <a:effectLst/>
                <a:latin typeface="+mn-lt"/>
                <a:ea typeface="+mn-ea"/>
                <a:cs typeface="+mn-cs"/>
                <a:sym typeface="Helvetica Neue"/>
              </a:rPr>
              <a:t>For at indsætte link til  online video fra fx YouTube eller Vimeo:</a:t>
            </a:r>
            <a:endParaRPr lang="da-DK" sz="2400">
              <a:effectLst/>
            </a:endParaRPr>
          </a:p>
          <a:p>
            <a:pPr rtl="0" fontAlgn="auto" latinLnBrk="0" hangingPunct="0"/>
            <a:r>
              <a:rPr lang="da-DK" sz="1100" b="1" i="0" baseline="0">
                <a:effectLst/>
                <a:latin typeface="+mn-lt"/>
                <a:ea typeface="+mn-ea"/>
                <a:cs typeface="+mn-cs"/>
                <a:sym typeface="Helvetica Neue"/>
              </a:rPr>
              <a:t>1. Gå til Vimeo.com: </a:t>
            </a:r>
            <a:r>
              <a:rPr lang="da-DK" sz="1100" b="0" i="0" baseline="0">
                <a:effectLst/>
                <a:latin typeface="+mn-lt"/>
                <a:ea typeface="+mn-ea"/>
                <a:cs typeface="+mn-cs"/>
                <a:sym typeface="Helvetica Neue"/>
              </a:rPr>
              <a:t>Gå til den Vimeo-video, du vil indsætte, og kopier dens indlejringskode eller URL. </a:t>
            </a:r>
            <a:endParaRPr lang="da-DK" sz="2400">
              <a:effectLst/>
            </a:endParaRPr>
          </a:p>
          <a:p>
            <a:pPr rtl="0" fontAlgn="auto" latinLnBrk="0" hangingPunct="0"/>
            <a:r>
              <a:rPr lang="da-DK" sz="1100" b="1" i="0" baseline="0">
                <a:effectLst/>
                <a:latin typeface="+mn-lt"/>
                <a:ea typeface="+mn-ea"/>
                <a:cs typeface="+mn-cs"/>
                <a:sym typeface="Helvetica Neue"/>
              </a:rPr>
              <a:t>2. Klik på grå baggrund: </a:t>
            </a:r>
            <a:r>
              <a:rPr lang="da-DK" sz="1100" b="0" i="0" baseline="0">
                <a:effectLst/>
                <a:latin typeface="+mn-lt"/>
                <a:ea typeface="+mn-ea"/>
                <a:cs typeface="+mn-cs"/>
                <a:sym typeface="Helvetica Neue"/>
              </a:rPr>
              <a:t>Klik på baggrunde og ikke ikonerne</a:t>
            </a:r>
            <a:endParaRPr lang="da-DK" sz="2400">
              <a:effectLst/>
            </a:endParaRPr>
          </a:p>
          <a:p>
            <a:pPr rtl="0" fontAlgn="auto" latinLnBrk="0" hangingPunct="0"/>
            <a:r>
              <a:rPr lang="da-DK" sz="1100" b="1" i="0" baseline="0">
                <a:effectLst/>
                <a:latin typeface="+mn-lt"/>
                <a:ea typeface="+mn-ea"/>
                <a:cs typeface="+mn-cs"/>
                <a:sym typeface="Helvetica Neue"/>
              </a:rPr>
              <a:t>3. Indsæt video: </a:t>
            </a:r>
            <a:r>
              <a:rPr lang="da-DK" sz="1100" b="0" i="0" baseline="0">
                <a:effectLst/>
                <a:latin typeface="+mn-lt"/>
                <a:ea typeface="+mn-ea"/>
                <a:cs typeface="+mn-cs"/>
                <a:sym typeface="Helvetica Neue"/>
              </a:rPr>
              <a:t>Gå til fanen "Indsæt" på båndet, vælg "Video" og derefter "Onlinevideo".</a:t>
            </a:r>
            <a:endParaRPr lang="da-DK" sz="2400">
              <a:effectLst/>
            </a:endParaRPr>
          </a:p>
          <a:p>
            <a:pPr rtl="0" fontAlgn="auto" latinLnBrk="0" hangingPunct="0"/>
            <a:r>
              <a:rPr lang="da-DK" sz="1100" b="1" i="0" baseline="0">
                <a:effectLst/>
                <a:latin typeface="+mn-lt"/>
                <a:ea typeface="+mn-ea"/>
                <a:cs typeface="+mn-cs"/>
                <a:sym typeface="Helvetica Neue"/>
              </a:rPr>
              <a:t>4. Indsæt URL:</a:t>
            </a:r>
            <a:r>
              <a:rPr lang="da-DK" sz="1100" b="0" i="0" baseline="0">
                <a:effectLst/>
                <a:latin typeface="+mn-lt"/>
                <a:ea typeface="+mn-ea"/>
                <a:cs typeface="+mn-cs"/>
                <a:sym typeface="Helvetica Neue"/>
              </a:rPr>
              <a:t> Indsæt indlejringskode eller URL fra Vimeo/YouTube i dialogboksen</a:t>
            </a:r>
            <a:endParaRPr lang="da-DK" sz="2400">
              <a:effectLst/>
            </a:endParaRPr>
          </a:p>
          <a:p>
            <a:pPr rtl="0" fontAlgn="auto" latinLnBrk="0" hangingPunct="0"/>
            <a:r>
              <a:rPr lang="da-DK" sz="1100" b="1" i="0" baseline="0">
                <a:effectLst/>
                <a:latin typeface="+mn-lt"/>
                <a:ea typeface="+mn-ea"/>
                <a:cs typeface="+mn-cs"/>
                <a:sym typeface="Helvetica Neue"/>
              </a:rPr>
              <a:t>5. Fyld siden til ønskede niveau: </a:t>
            </a:r>
            <a:r>
              <a:rPr lang="da-DK" sz="1100" b="0" i="0" baseline="0">
                <a:effectLst/>
                <a:latin typeface="+mn-lt"/>
                <a:ea typeface="+mn-ea"/>
                <a:cs typeface="+mn-cs"/>
                <a:sym typeface="Helvetica Neue"/>
              </a:rPr>
              <a:t>Skaler videoen til den ønskede størrelse. Det anbefales at der er en "ramme" omkring videoen, da dette letter navigation når videoen afspilles.</a:t>
            </a:r>
            <a:endParaRPr lang="da-DK" sz="2400">
              <a:effectLst/>
            </a:endParaRPr>
          </a:p>
          <a:p>
            <a:pPr rtl="0" fontAlgn="auto" latinLnBrk="0" hangingPunct="0"/>
            <a:endParaRPr lang="da-DK" sz="1100" b="0" i="0" baseline="0">
              <a:effectLst/>
              <a:latin typeface="+mn-lt"/>
              <a:ea typeface="+mn-ea"/>
              <a:cs typeface="+mn-cs"/>
              <a:sym typeface="Helvetica Neue"/>
            </a:endParaRPr>
          </a:p>
          <a:p>
            <a:pPr rtl="0" fontAlgn="auto" latinLnBrk="0" hangingPunct="0"/>
            <a:r>
              <a:rPr lang="da-DK" sz="1100" b="0" i="0" baseline="0">
                <a:effectLst/>
                <a:latin typeface="+mn-lt"/>
                <a:ea typeface="+mn-ea"/>
                <a:cs typeface="+mn-cs"/>
                <a:sym typeface="Helvetica Neue"/>
              </a:rPr>
              <a:t>- Du kan teste afspilningen ved at klikke på videoen.</a:t>
            </a:r>
            <a:endParaRPr lang="da-DK" sz="2400">
              <a:effectLst/>
            </a:endParaRPr>
          </a:p>
          <a:p>
            <a:pPr rtl="0" fontAlgn="auto" latinLnBrk="0" hangingPunct="0"/>
            <a:r>
              <a:rPr lang="da-DK" sz="1100" b="0" i="0" baseline="0">
                <a:effectLst/>
                <a:latin typeface="+mn-lt"/>
                <a:ea typeface="+mn-ea"/>
                <a:cs typeface="+mn-cs"/>
                <a:sym typeface="Helvetica Neue"/>
              </a:rPr>
              <a:t>- Det anbefales at videoen startes vha. af mellemrumstasten i præstenations-modus, da dette sikrer at navigation mellem slides stadig er aktivt</a:t>
            </a:r>
            <a:endParaRPr lang="da-DK" sz="2400">
              <a:effectLst/>
            </a:endParaRPr>
          </a:p>
          <a:p>
            <a:pPr rtl="0" fontAlgn="auto" latinLnBrk="0" hangingPunct="0"/>
            <a:r>
              <a:rPr lang="da-DK" sz="1100" b="1" i="0" baseline="0">
                <a:effectLst/>
                <a:latin typeface="+mn-lt"/>
                <a:ea typeface="+mn-ea"/>
                <a:cs typeface="+mn-cs"/>
                <a:sym typeface="Helvetica Neue"/>
              </a:rPr>
              <a:t>- Vigtigt:</a:t>
            </a:r>
            <a:r>
              <a:rPr lang="da-DK" sz="1100" b="0" i="0" baseline="0">
                <a:effectLst/>
                <a:latin typeface="+mn-lt"/>
                <a:ea typeface="+mn-ea"/>
                <a:cs typeface="+mn-cs"/>
                <a:sym typeface="Helvetica Neue"/>
              </a:rPr>
              <a:t> Du skal være forbundet til internettet for at afspille onlinevideoer i PowerPoint. </a:t>
            </a:r>
            <a:endParaRPr lang="da-DK" sz="2400">
              <a:effectLst/>
            </a:endParaRPr>
          </a:p>
        </p:txBody>
      </p:sp>
    </p:spTree>
    <p:extLst>
      <p:ext uri="{BB962C8B-B14F-4D97-AF65-F5344CB8AC3E}">
        <p14:creationId xmlns:p14="http://schemas.microsoft.com/office/powerpoint/2010/main" val="1787798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D786-AB20-BFB6-69FB-507200016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33F78-F835-CD8F-73E4-FB95AB366D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B30D2-80EA-8F7E-73EC-38B12D8D2ECB}"/>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443873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8AAF-B254-370A-2BE1-9C9937F2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C58ED-72FB-D200-D65D-F0BFCB935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F4273-92E5-C6D2-4F79-25AC63AB55D6}"/>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326931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37795" marR="0" lvl="0" indent="0" algn="l" defTabSz="914400" rtl="0" eaLnBrk="1" fontAlgn="auto" latinLnBrk="0" hangingPunct="1">
              <a:lnSpc>
                <a:spcPct val="100000"/>
              </a:lnSpc>
              <a:spcBef>
                <a:spcPts val="0"/>
              </a:spcBef>
              <a:spcAft>
                <a:spcPts val="0"/>
              </a:spcAft>
              <a:buClrTx/>
              <a:buSzTx/>
              <a:buFontTx/>
              <a:buNone/>
              <a:tabLst/>
              <a:defRPr/>
            </a:pPr>
            <a:r>
              <a:rPr lang="da-DK" sz="1100" dirty="0"/>
              <a:t>Forslag til undersøgelse ved Årsstatus kan ses i </a:t>
            </a:r>
            <a:r>
              <a:rPr lang="da-DK" sz="1100" dirty="0" err="1"/>
              <a:t>DSAMs</a:t>
            </a:r>
            <a:r>
              <a:rPr lang="da-DK" sz="1100" dirty="0"/>
              <a:t> vejledning for Iskæmisk </a:t>
            </a:r>
            <a:r>
              <a:rPr lang="da-DK" sz="1100" dirty="0" err="1"/>
              <a:t>Hjertesgydom</a:t>
            </a:r>
            <a:r>
              <a:rPr lang="da-DK" sz="1100" dirty="0"/>
              <a:t> – Forebyggelse, udredning og behandling fra 2022  her:  </a:t>
            </a:r>
            <a:r>
              <a:rPr lang="da-DK" sz="1100" dirty="0" err="1"/>
              <a:t>https</a:t>
            </a:r>
            <a:r>
              <a:rPr lang="da-DK" sz="1100" dirty="0"/>
              <a:t>://</a:t>
            </a:r>
            <a:r>
              <a:rPr lang="da-DK" sz="1100" dirty="0" err="1"/>
              <a:t>www.dsam.dk</a:t>
            </a:r>
            <a:r>
              <a:rPr lang="da-DK" sz="1100" dirty="0"/>
              <a:t>/vejledninger/hjerte/</a:t>
            </a:r>
            <a:r>
              <a:rPr lang="da-DK" sz="1100" dirty="0" err="1"/>
              <a:t>arsstatus</a:t>
            </a:r>
            <a:endParaRPr lang="da-DK" sz="1100" dirty="0"/>
          </a:p>
        </p:txBody>
      </p:sp>
    </p:spTree>
    <p:extLst>
      <p:ext uri="{BB962C8B-B14F-4D97-AF65-F5344CB8AC3E}">
        <p14:creationId xmlns:p14="http://schemas.microsoft.com/office/powerpoint/2010/main" val="4091246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2119798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1161000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501683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7CBF4-48BA-103E-803F-5C1E5AC9A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E92B8-9BD3-1127-ACC5-C72BE43716F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1A49D91-A563-751D-CC3A-59DD5151A429}"/>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231147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2854404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652C-DC75-2CF6-7E7F-788B48D7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461B73-9CD4-2A02-D99C-2B6F65328C9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595FE24-3AD7-7518-652E-A5D2E0CF9D42}"/>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1712043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220361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dirty="0">
                <a:solidFill>
                  <a:srgbClr val="231F20"/>
                </a:solidFill>
                <a:effectLst/>
                <a:latin typeface="+mn-lt"/>
                <a:ea typeface="Calibri" panose="020F0502020204030204" pitchFamily="34" charset="0"/>
              </a:rPr>
              <a:t>Forklaring til slide: </a:t>
            </a:r>
          </a:p>
          <a:p>
            <a:pPr>
              <a:defRPr/>
            </a:pPr>
            <a:r>
              <a:rPr lang="da-DK" sz="1100" b="0" i="0" dirty="0">
                <a:solidFill>
                  <a:srgbClr val="231F20"/>
                </a:solidFill>
                <a:effectLst/>
                <a:latin typeface="+mn-lt"/>
                <a:ea typeface="Calibri" panose="020F0502020204030204" pitchFamily="34" charset="0"/>
                <a:cs typeface="Calibri"/>
              </a:rPr>
              <a:t>Nu skal I se en kort video, hvor I kan se</a:t>
            </a:r>
            <a:r>
              <a:rPr lang="da-DK" dirty="0">
                <a:solidFill>
                  <a:srgbClr val="231F20"/>
                </a:solidFill>
                <a:latin typeface="+mn-lt"/>
                <a:ea typeface="Calibri" panose="020F0502020204030204" pitchFamily="34" charset="0"/>
                <a:cs typeface="Calibri"/>
              </a:rPr>
              <a:t>, </a:t>
            </a:r>
            <a:r>
              <a:rPr lang="da-DK" sz="1100" b="0" i="0" dirty="0">
                <a:solidFill>
                  <a:srgbClr val="231F20"/>
                </a:solidFill>
                <a:effectLst/>
                <a:latin typeface="+mn-lt"/>
                <a:ea typeface="Calibri" panose="020F0502020204030204" pitchFamily="34" charset="0"/>
                <a:cs typeface="Calibri"/>
              </a:rPr>
              <a:t>hvordan i tilgår patientlister og patientoverblik for diabetes i forløbsplanerne.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i="0" dirty="0">
                <a:solidFill>
                  <a:srgbClr val="231F20"/>
                </a:solidFill>
                <a:effectLst/>
                <a:latin typeface="+mn-lt"/>
                <a:ea typeface="Calibri" panose="020F0502020204030204" pitchFamily="34" charset="0"/>
              </a:rPr>
              <a:t>Du kan med fordel sende linket med videoen rundt til klyngemedlemmerne efter møde.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0" i="0" dirty="0">
                <a:solidFill>
                  <a:srgbClr val="231F20"/>
                </a:solidFill>
                <a:effectLst/>
                <a:latin typeface="+mn-lt"/>
                <a:ea typeface="Calibri" panose="020F0502020204030204" pitchFamily="34" charset="0"/>
              </a:rPr>
              <a:t>Link til video: </a:t>
            </a:r>
            <a:r>
              <a:rPr lang="da-DK" sz="1100" b="0" i="1" dirty="0">
                <a:solidFill>
                  <a:srgbClr val="231F20"/>
                </a:solidFill>
                <a:effectLst/>
                <a:latin typeface="+mn-lt"/>
                <a:ea typeface="Calibri" panose="020F0502020204030204" pitchFamily="34" charset="0"/>
              </a:rPr>
              <a:t>https://www.youtube.com/watch?v=MhPJ6atEDGA</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0" i="0" dirty="0">
              <a:solidFill>
                <a:srgbClr val="231F20"/>
              </a:solidFill>
              <a:effectLst/>
              <a:latin typeface="+mn-lt"/>
              <a:ea typeface="Calibri" panose="020F0502020204030204" pitchFamily="34" charset="0"/>
            </a:endParaRPr>
          </a:p>
          <a:p>
            <a:endParaRPr lang="da-DK" dirty="0"/>
          </a:p>
          <a:p>
            <a:endParaRPr lang="da-DK" dirty="0"/>
          </a:p>
        </p:txBody>
      </p:sp>
    </p:spTree>
    <p:extLst>
      <p:ext uri="{BB962C8B-B14F-4D97-AF65-F5344CB8AC3E}">
        <p14:creationId xmlns:p14="http://schemas.microsoft.com/office/powerpoint/2010/main" val="280429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7501">
              <a:defRPr/>
            </a:pPr>
            <a:r>
              <a:rPr lang="da-DK" b="1" dirty="0">
                <a:solidFill>
                  <a:srgbClr val="231F20"/>
                </a:solidFill>
                <a:latin typeface="+mn-lt"/>
                <a:ea typeface="Calibri" panose="020F0502020204030204" pitchFamily="34" charset="0"/>
                <a:cs typeface="Calibri"/>
              </a:rPr>
              <a:t>Forslag til, hvad du kan sige: </a:t>
            </a:r>
          </a:p>
          <a:p>
            <a:pPr defTabSz="947501">
              <a:defRPr/>
            </a:pPr>
            <a:r>
              <a:rPr lang="da-DK" dirty="0">
                <a:solidFill>
                  <a:srgbClr val="231F20"/>
                </a:solidFill>
                <a:latin typeface="+mn-lt"/>
              </a:rPr>
              <a:t>Data til dagens møde stammer fra forløbsplanerne. I forløbsplanerne kan vi få et overblik over en række centrale informationer om vores diabetespatienter og identificere de patienter, der har behov for særlig opmærksomhed.</a:t>
            </a:r>
            <a:endParaRPr lang="da-DK" dirty="0">
              <a:latin typeface="+mn-lt"/>
            </a:endParaRPr>
          </a:p>
          <a:p>
            <a:pPr defTabSz="947501">
              <a:defRPr/>
            </a:pPr>
            <a:endParaRPr lang="da-DK" dirty="0">
              <a:solidFill>
                <a:srgbClr val="231F20"/>
              </a:solidFill>
              <a:latin typeface="+mn-lt"/>
            </a:endParaRPr>
          </a:p>
          <a:p>
            <a:pPr defTabSz="947501">
              <a:defRPr/>
            </a:pPr>
            <a:r>
              <a:rPr lang="da-DK" dirty="0">
                <a:solidFill>
                  <a:srgbClr val="231F20"/>
                </a:solidFill>
                <a:latin typeface="+mn-lt"/>
              </a:rPr>
              <a:t>I patientoverblikket, som ses her, kan man finde data for nogle af de målepunkter, vi gennemgår på dagens møde, herunder HbA1c, systolisk blodtryk og LDL.</a:t>
            </a:r>
            <a:endParaRPr lang="da-DK" dirty="0">
              <a:latin typeface="+mn-lt"/>
              <a:cs typeface="Calibri"/>
            </a:endParaRPr>
          </a:p>
          <a:p>
            <a:pPr defTabSz="947501">
              <a:defRPr/>
            </a:pPr>
            <a:endParaRPr lang="da-DK" dirty="0">
              <a:solidFill>
                <a:srgbClr val="231F20"/>
              </a:solidFill>
              <a:latin typeface="+mn-lt"/>
              <a:ea typeface="Calibri" panose="020F0502020204030204" pitchFamily="34" charset="0"/>
              <a:cs typeface="Calibri"/>
            </a:endParaRPr>
          </a:p>
          <a:p>
            <a:endParaRPr lang="da-DK" dirty="0"/>
          </a:p>
          <a:p>
            <a:endParaRPr lang="da-DK" dirty="0"/>
          </a:p>
        </p:txBody>
      </p:sp>
    </p:spTree>
    <p:extLst>
      <p:ext uri="{BB962C8B-B14F-4D97-AF65-F5344CB8AC3E}">
        <p14:creationId xmlns:p14="http://schemas.microsoft.com/office/powerpoint/2010/main" val="176232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9C9F-C80B-DF39-8356-FB53CFD994B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B08D744-DE11-70E7-1408-08B0A2FDF38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2F2E99D-EC5B-56AE-191E-A65B05ABDF0D}"/>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14014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2B16-7ADD-B194-C2A8-3E6C6EBF29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A5FCAC-6A06-5C41-D8FD-4ACB99B9A4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E2F4D1-203B-6BE9-B14D-3C41383EB76F}"/>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388540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4A281-EDDE-B054-9D23-F94E6AE88B3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4CB185A-0938-C3A3-3BFC-4CC81136F89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606AB59-F887-D485-C698-FC93D0C6EF24}"/>
              </a:ext>
            </a:extLst>
          </p:cNvPr>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12098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01438-101F-D172-9989-C3FB3CFB41C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49926C1-4313-8620-884A-1F467A7283A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FD6B92A-1D63-75DA-46F2-3F61619A82D9}"/>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3857956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4</a:t>
            </a:r>
            <a:endParaRPr lang="en-DK"/>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err="1"/>
              <a:t>Tekst</a:t>
            </a:r>
            <a:endParaRPr lang="en-GB"/>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err="1"/>
              <a:t>Tekst</a:t>
            </a:r>
            <a:endParaRPr lang="en-GB"/>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err="1"/>
              <a:t>Tekst</a:t>
            </a:r>
            <a:endParaRPr lang="en-GB"/>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err="1"/>
              <a:t>Tekst</a:t>
            </a:r>
            <a:endParaRPr lang="en-GB"/>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err="1"/>
              <a:t>Tekst</a:t>
            </a:r>
            <a:endParaRPr lang="en-GB"/>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err="1"/>
              <a:t>Tekst</a:t>
            </a:r>
            <a:endParaRPr lang="en-GB"/>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err="1"/>
              <a:t>Overskrift</a:t>
            </a:r>
            <a:endParaRPr lang="en-US" spc="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err="1"/>
              <a:t>Underoverskrift</a:t>
            </a:r>
            <a:endParaRPr lang="en-US" spc="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a:t> </a:t>
            </a:r>
            <a:endParaRP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err="1"/>
              <a:t>Tekst</a:t>
            </a:r>
            <a:endParaRPr lang="en-GB"/>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err="1"/>
              <a:t>Bemærkning</a:t>
            </a:r>
            <a:r>
              <a:rPr lang="en-GB"/>
              <a:t> </a:t>
            </a:r>
            <a:r>
              <a:rPr lang="en-GB" err="1"/>
              <a:t>eller</a:t>
            </a:r>
            <a:r>
              <a:rPr lang="en-GB"/>
              <a:t> </a:t>
            </a:r>
            <a:r>
              <a:rPr lang="en-GB" err="1"/>
              <a:t>kilde</a:t>
            </a:r>
            <a:endParaRPr lang="en-US"/>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err="1"/>
              <a:t>Tekst</a:t>
            </a:r>
            <a:endParaRPr lang="en-GB"/>
          </a:p>
          <a:p>
            <a:pPr lvl="0"/>
            <a:r>
              <a:rPr lang="en-GB" err="1"/>
              <a:t>Tekst</a:t>
            </a:r>
            <a:endParaRPr lang="en-GB"/>
          </a:p>
          <a:p>
            <a:pPr lvl="0"/>
            <a:r>
              <a:rPr lang="en-GB" err="1"/>
              <a:t>Tekst</a:t>
            </a:r>
            <a:endParaRPr lang="en-GB"/>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a:t>Kilde: </a:t>
            </a:r>
            <a:r>
              <a:rPr lang="en-GB" sz="1000" i="1" err="1"/>
              <a:t>datakilde</a:t>
            </a:r>
            <a:r>
              <a:rPr lang="en-GB" sz="1000" i="1"/>
              <a:t>, </a:t>
            </a:r>
            <a:r>
              <a:rPr lang="en-GB" sz="1000" i="1" err="1"/>
              <a:t>oktober</a:t>
            </a:r>
            <a:r>
              <a:rPr lang="en-GB" sz="1000" i="1"/>
              <a:t> 20XX – September 20YY</a:t>
            </a:r>
            <a:endParaRPr lang="en-US" sz="1000" i="1"/>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err="1"/>
              <a:t>Instruktioner</a:t>
            </a:r>
            <a:endParaRPr lang="da-DK"/>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a:t>Thomas B. </a:t>
            </a:r>
            <a:r>
              <a:rPr lang="en-GB" err="1"/>
              <a:t>Thriges</a:t>
            </a:r>
            <a:r>
              <a:rPr lang="en-GB"/>
              <a:t> Gade 48, 1. </a:t>
            </a:r>
          </a:p>
          <a:p>
            <a:pPr lvl="0"/>
            <a:r>
              <a:rPr lang="en-GB"/>
              <a:t>5000 Odense C</a:t>
            </a:r>
            <a:endParaRPr lang="en-DK"/>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a:t>Thomas B. </a:t>
            </a:r>
            <a:r>
              <a:rPr lang="en-GB" err="1"/>
              <a:t>Thriges</a:t>
            </a:r>
            <a:r>
              <a:rPr lang="en-GB"/>
              <a:t> Gade 48, 1. </a:t>
            </a:r>
          </a:p>
          <a:p>
            <a:pPr lvl="0"/>
            <a:r>
              <a:rPr lang="en-GB"/>
              <a:t>5000 Odense C</a:t>
            </a:r>
            <a:endParaRPr lang="en-DK"/>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err="1"/>
              <a:t>Tekst</a:t>
            </a:r>
            <a:endParaRPr lang="en-GB"/>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 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video" Target="https://player.vimeo.com/video/1174299401?app_id=122963"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1.svg"/><Relationship Id="rId4" Type="http://schemas.openxmlformats.org/officeDocument/2006/relationships/image" Target="../media/image23.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8.xml"/><Relationship Id="rId1" Type="http://schemas.openxmlformats.org/officeDocument/2006/relationships/video" Target="https://player.vimeo.com/video/1097265605?h=b6159e291c&amp;amp;app_id=122963" TargetMode="Externa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41.sv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kiap.sharepoint.com/:w:/r/sites/Design/Shared%20Documents/Designguide%20og%20implementering/Retningslinjer_Klyngepakker.docx?d=w0feef0bbc47a458e9d95ee84955b940b&amp;csf=1&amp;web=1&amp;e=LH0e3J" TargetMode="External"/><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hyperlink" Target="https://www.figma.com/proto/kVAGH37doux4NdOXjj6Sl2/KiAP---Designguide?page-id=4666%3A8939&amp;node-id=9515-97&amp;viewport=-935%2C437%2C0.48&amp;t=2iax8UqsTqUOAhqG-8&amp;scaling=contain&amp;content-scaling=responsive&amp;starting-point-node-id=9515%3A97&amp;show-proto-sidebar=1&amp;hotspot-hints=0&amp;hide-ui=1" TargetMode="External"/></Relationships>
</file>

<file path=ppt/slides/_rels/slide68.xml.rels><?xml version="1.0" encoding="UTF-8" standalone="yes"?>
<Relationships xmlns="http://schemas.openxmlformats.org/package/2006/relationships"><Relationship Id="rId13" Type="http://schemas.openxmlformats.org/officeDocument/2006/relationships/image" Target="../media/image52.svg"/><Relationship Id="rId18" Type="http://schemas.openxmlformats.org/officeDocument/2006/relationships/image" Target="../media/image40.svg"/><Relationship Id="rId26" Type="http://schemas.openxmlformats.org/officeDocument/2006/relationships/image" Target="../media/image63.svg"/><Relationship Id="rId39" Type="http://schemas.openxmlformats.org/officeDocument/2006/relationships/image" Target="../media/image76.svg"/><Relationship Id="rId21" Type="http://schemas.openxmlformats.org/officeDocument/2006/relationships/image" Target="../media/image58.svg"/><Relationship Id="rId34" Type="http://schemas.openxmlformats.org/officeDocument/2006/relationships/image" Target="../media/image71.svg"/><Relationship Id="rId42" Type="http://schemas.openxmlformats.org/officeDocument/2006/relationships/image" Target="../media/image79.svg"/><Relationship Id="rId7" Type="http://schemas.openxmlformats.org/officeDocument/2006/relationships/image" Target="../media/image46.svg"/><Relationship Id="rId2" Type="http://schemas.openxmlformats.org/officeDocument/2006/relationships/notesSlide" Target="../notesSlides/notesSlide34.xml"/><Relationship Id="rId16" Type="http://schemas.openxmlformats.org/officeDocument/2006/relationships/image" Target="../media/image55.svg"/><Relationship Id="rId20" Type="http://schemas.openxmlformats.org/officeDocument/2006/relationships/image" Target="../media/image57.svg"/><Relationship Id="rId29" Type="http://schemas.openxmlformats.org/officeDocument/2006/relationships/image" Target="../media/image66.svg"/><Relationship Id="rId41" Type="http://schemas.openxmlformats.org/officeDocument/2006/relationships/image" Target="../media/image78.svg"/><Relationship Id="rId1" Type="http://schemas.openxmlformats.org/officeDocument/2006/relationships/slideLayout" Target="../slideLayouts/slideLayout38.xml"/><Relationship Id="rId6" Type="http://schemas.openxmlformats.org/officeDocument/2006/relationships/image" Target="../media/image45.svg"/><Relationship Id="rId11" Type="http://schemas.openxmlformats.org/officeDocument/2006/relationships/image" Target="../media/image50.svg"/><Relationship Id="rId24" Type="http://schemas.openxmlformats.org/officeDocument/2006/relationships/image" Target="../media/image61.svg"/><Relationship Id="rId32" Type="http://schemas.openxmlformats.org/officeDocument/2006/relationships/image" Target="../media/image69.svg"/><Relationship Id="rId37" Type="http://schemas.openxmlformats.org/officeDocument/2006/relationships/image" Target="../media/image74.svg"/><Relationship Id="rId40" Type="http://schemas.openxmlformats.org/officeDocument/2006/relationships/image" Target="../media/image77.svg"/><Relationship Id="rId5" Type="http://schemas.openxmlformats.org/officeDocument/2006/relationships/image" Target="../media/image44.svg"/><Relationship Id="rId15" Type="http://schemas.openxmlformats.org/officeDocument/2006/relationships/image" Target="../media/image54.svg"/><Relationship Id="rId23" Type="http://schemas.openxmlformats.org/officeDocument/2006/relationships/image" Target="../media/image60.svg"/><Relationship Id="rId28" Type="http://schemas.openxmlformats.org/officeDocument/2006/relationships/image" Target="../media/image65.svg"/><Relationship Id="rId36" Type="http://schemas.openxmlformats.org/officeDocument/2006/relationships/image" Target="../media/image73.svg"/><Relationship Id="rId10" Type="http://schemas.openxmlformats.org/officeDocument/2006/relationships/image" Target="../media/image49.svg"/><Relationship Id="rId19" Type="http://schemas.openxmlformats.org/officeDocument/2006/relationships/image" Target="../media/image36.svg"/><Relationship Id="rId31" Type="http://schemas.openxmlformats.org/officeDocument/2006/relationships/image" Target="../media/image68.svg"/><Relationship Id="rId4" Type="http://schemas.openxmlformats.org/officeDocument/2006/relationships/image" Target="../media/image43.svg"/><Relationship Id="rId9" Type="http://schemas.openxmlformats.org/officeDocument/2006/relationships/image" Target="../media/image48.svg"/><Relationship Id="rId14" Type="http://schemas.openxmlformats.org/officeDocument/2006/relationships/image" Target="../media/image53.svg"/><Relationship Id="rId22" Type="http://schemas.openxmlformats.org/officeDocument/2006/relationships/image" Target="../media/image59.svg"/><Relationship Id="rId27" Type="http://schemas.openxmlformats.org/officeDocument/2006/relationships/image" Target="../media/image64.svg"/><Relationship Id="rId30" Type="http://schemas.openxmlformats.org/officeDocument/2006/relationships/image" Target="../media/image67.svg"/><Relationship Id="rId35" Type="http://schemas.openxmlformats.org/officeDocument/2006/relationships/image" Target="../media/image72.svg"/><Relationship Id="rId43" Type="http://schemas.openxmlformats.org/officeDocument/2006/relationships/image" Target="../media/image80.svg"/><Relationship Id="rId8" Type="http://schemas.openxmlformats.org/officeDocument/2006/relationships/image" Target="../media/image47.svg"/><Relationship Id="rId3" Type="http://schemas.openxmlformats.org/officeDocument/2006/relationships/image" Target="../media/image42.png"/><Relationship Id="rId12" Type="http://schemas.openxmlformats.org/officeDocument/2006/relationships/image" Target="../media/image51.svg"/><Relationship Id="rId17" Type="http://schemas.openxmlformats.org/officeDocument/2006/relationships/image" Target="../media/image56.svg"/><Relationship Id="rId25" Type="http://schemas.openxmlformats.org/officeDocument/2006/relationships/image" Target="../media/image62.svg"/><Relationship Id="rId33" Type="http://schemas.openxmlformats.org/officeDocument/2006/relationships/image" Target="../media/image70.svg"/><Relationship Id="rId38" Type="http://schemas.openxmlformats.org/officeDocument/2006/relationships/image" Target="../media/image75.sv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38.xml"/><Relationship Id="rId5" Type="http://schemas.openxmlformats.org/officeDocument/2006/relationships/hyperlink" Target="https://cloudconvert.com/m4a-to-wav" TargetMode="External"/><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video" Target="https://player.vimeo.com/video/1174299508?app_id=122963"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hyperlink" Target="http://www.dahs.dk/fileadmin/BTmaaling_version-17.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video" Target="https://player.vimeo.com/video/1049999312?app_id=122963"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3A003-DC2A-65A7-E032-02C1D3032A4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CCD777E-98D8-BC6A-E19E-334A13C09E03}"/>
              </a:ext>
            </a:extLst>
          </p:cNvPr>
          <p:cNvSpPr>
            <a:spLocks noGrp="1"/>
          </p:cNvSpPr>
          <p:nvPr>
            <p:ph type="body" sz="quarter" idx="29"/>
          </p:nvPr>
        </p:nvSpPr>
        <p:spPr>
          <a:xfrm>
            <a:off x="619125" y="2387600"/>
            <a:ext cx="10015538" cy="1208088"/>
          </a:xfrm>
        </p:spPr>
        <p:txBody>
          <a:bodyPr>
            <a:noAutofit/>
          </a:bodyPr>
          <a:lstStyle/>
          <a:p>
            <a:r>
              <a:rPr lang="da-DK" noProof="0" dirty="0"/>
              <a:t>Hypertension</a:t>
            </a:r>
          </a:p>
        </p:txBody>
      </p:sp>
      <p:sp>
        <p:nvSpPr>
          <p:cNvPr id="6" name="Text Placeholder 5">
            <a:extLst>
              <a:ext uri="{FF2B5EF4-FFF2-40B4-BE49-F238E27FC236}">
                <a16:creationId xmlns:a16="http://schemas.microsoft.com/office/drawing/2014/main" id="{E0A2DF41-DBC9-2FD9-D62E-27E500B34053}"/>
              </a:ext>
            </a:extLst>
          </p:cNvPr>
          <p:cNvSpPr>
            <a:spLocks noGrp="1"/>
          </p:cNvSpPr>
          <p:nvPr>
            <p:ph type="body" sz="quarter" idx="30"/>
          </p:nvPr>
        </p:nvSpPr>
        <p:spPr>
          <a:xfrm>
            <a:off x="618648" y="3610273"/>
            <a:ext cx="10015568" cy="492443"/>
          </a:xfrm>
        </p:spPr>
        <p:txBody>
          <a:bodyPr/>
          <a:lstStyle/>
          <a:p>
            <a:r>
              <a:rPr lang="da-DK" sz="2600" noProof="0" dirty="0"/>
              <a:t>Demoklynge</a:t>
            </a:r>
          </a:p>
        </p:txBody>
      </p:sp>
      <p:sp>
        <p:nvSpPr>
          <p:cNvPr id="7" name="Text Placeholder 6">
            <a:extLst>
              <a:ext uri="{FF2B5EF4-FFF2-40B4-BE49-F238E27FC236}">
                <a16:creationId xmlns:a16="http://schemas.microsoft.com/office/drawing/2014/main" id="{379FA5A6-873F-612B-F59C-445719964BF2}"/>
              </a:ext>
            </a:extLst>
          </p:cNvPr>
          <p:cNvSpPr>
            <a:spLocks noGrp="1"/>
          </p:cNvSpPr>
          <p:nvPr>
            <p:ph type="body" sz="quarter" idx="31"/>
          </p:nvPr>
        </p:nvSpPr>
        <p:spPr>
          <a:xfrm>
            <a:off x="613914" y="4511694"/>
            <a:ext cx="2159266" cy="542289"/>
          </a:xfrm>
        </p:spPr>
        <p:txBody>
          <a:bodyPr/>
          <a:lstStyle/>
          <a:p>
            <a:r>
              <a:rPr lang="da-DK" noProof="0" dirty="0"/>
              <a:t>D.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12025524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B2F97BE-A6AF-90CB-1CA5-74B47BD622B3}"/>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6B7118F4-966F-CD7D-99F2-931AB932DE52}"/>
              </a:ext>
            </a:extLst>
          </p:cNvPr>
          <p:cNvSpPr>
            <a:spLocks noGrp="1"/>
          </p:cNvSpPr>
          <p:nvPr>
            <p:ph type="title"/>
          </p:nvPr>
        </p:nvSpPr>
        <p:spPr>
          <a:xfrm>
            <a:off x="714031" y="1156433"/>
            <a:ext cx="4382212" cy="1089529"/>
          </a:xfrm>
        </p:spPr>
        <p:txBody>
          <a:bodyPr/>
          <a:lstStyle/>
          <a:p>
            <a:r>
              <a:rPr lang="da-DK" sz="3600" dirty="0"/>
              <a:t>Forløbsplansdata:</a:t>
            </a:r>
            <a:br>
              <a:rPr lang="da-DK" sz="3600" dirty="0"/>
            </a:br>
            <a:r>
              <a:rPr lang="da-DK" sz="3600" dirty="0"/>
              <a:t>patient overblik</a:t>
            </a:r>
          </a:p>
        </p:txBody>
      </p:sp>
      <p:sp>
        <p:nvSpPr>
          <p:cNvPr id="5" name="Pladsholder til tekst 4">
            <a:extLst>
              <a:ext uri="{FF2B5EF4-FFF2-40B4-BE49-F238E27FC236}">
                <a16:creationId xmlns:a16="http://schemas.microsoft.com/office/drawing/2014/main" id="{525B9C3F-8137-4772-8746-22B912874973}"/>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D81696FB-A45A-EB53-B05E-4E7873BFA563}"/>
              </a:ext>
            </a:extLst>
          </p:cNvPr>
          <p:cNvSpPr>
            <a:spLocks noGrp="1"/>
          </p:cNvSpPr>
          <p:nvPr>
            <p:ph type="body" sz="quarter" idx="40"/>
          </p:nvPr>
        </p:nvSpPr>
        <p:spPr>
          <a:xfrm>
            <a:off x="708361" y="2342895"/>
            <a:ext cx="4387882" cy="2857755"/>
          </a:xfrm>
        </p:spPr>
        <p:txBody>
          <a:bodyPr>
            <a:normAutofit/>
          </a:bodyPr>
          <a:lstStyle/>
          <a:p>
            <a:r>
              <a:rPr lang="da-DK" dirty="0"/>
              <a:t>Forløbsplaner giver overblik over alle dine patienter med hypertension.</a:t>
            </a:r>
          </a:p>
          <a:p>
            <a:endParaRPr lang="da-DK" dirty="0"/>
          </a:p>
          <a:p>
            <a:r>
              <a:rPr lang="da-DK" dirty="0"/>
              <a:t>Ved at klikke på søjlen ‘Hypertension årskontrol’ kan du fx få et hurtigt overblik om alle dine patienter med hypertension har fået en årskontrol.</a:t>
            </a:r>
          </a:p>
          <a:p>
            <a:endParaRPr lang="da-DK" dirty="0"/>
          </a:p>
        </p:txBody>
      </p:sp>
      <p:pic>
        <p:nvPicPr>
          <p:cNvPr id="7" name="Pladsholder til billede 6" descr="Et billede, der indeholder skærmbillede&#10;&#10;Automatisk genereret beskrivelse">
            <a:extLst>
              <a:ext uri="{FF2B5EF4-FFF2-40B4-BE49-F238E27FC236}">
                <a16:creationId xmlns:a16="http://schemas.microsoft.com/office/drawing/2014/main" id="{4400B131-2061-23CB-2EA0-7C4345F9FD9B}"/>
              </a:ext>
            </a:extLst>
          </p:cNvPr>
          <p:cNvPicPr>
            <a:picLocks noGrp="1" noChangeAspect="1"/>
          </p:cNvPicPr>
          <p:nvPr>
            <p:ph type="pic" sz="half" idx="24"/>
          </p:nvPr>
        </p:nvPicPr>
        <p:blipFill>
          <a:blip r:embed="rId3">
            <a:extLst>
              <a:ext uri="{28A0092B-C50C-407E-A947-70E740481C1C}">
                <a14:useLocalDpi xmlns:a14="http://schemas.microsoft.com/office/drawing/2010/main" val="0"/>
              </a:ext>
            </a:extLst>
          </a:blip>
          <a:srcRect t="3919" b="3919"/>
          <a:stretch>
            <a:fillRect/>
          </a:stretch>
        </p:blipFill>
        <p:spPr>
          <a:xfrm>
            <a:off x="5722643" y="1519826"/>
            <a:ext cx="5426075" cy="3614737"/>
          </a:xfrm>
          <a:prstGeom prst="rect">
            <a:avLst/>
          </a:prstGeom>
        </p:spPr>
      </p:pic>
    </p:spTree>
    <p:extLst>
      <p:ext uri="{BB962C8B-B14F-4D97-AF65-F5344CB8AC3E}">
        <p14:creationId xmlns:p14="http://schemas.microsoft.com/office/powerpoint/2010/main" val="35437080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331247B-4C55-C468-EB07-D14921FE123F}"/>
              </a:ext>
            </a:extLst>
          </p:cNvPr>
          <p:cNvSpPr>
            <a:spLocks noGrp="1"/>
          </p:cNvSpPr>
          <p:nvPr>
            <p:ph type="body" sz="quarter" idx="29"/>
          </p:nvPr>
        </p:nvSpPr>
        <p:spPr>
          <a:xfrm>
            <a:off x="724664" y="2540853"/>
            <a:ext cx="10735496" cy="830997"/>
          </a:xfrm>
        </p:spPr>
        <p:txBody>
          <a:bodyPr/>
          <a:lstStyle/>
          <a:p>
            <a:r>
              <a:rPr lang="da-DK" sz="4800" dirty="0"/>
              <a:t>Blok 1: monitorering og opfølgning</a:t>
            </a:r>
          </a:p>
        </p:txBody>
      </p:sp>
      <p:sp>
        <p:nvSpPr>
          <p:cNvPr id="3" name="Pladsholder til tekst 2">
            <a:extLst>
              <a:ext uri="{FF2B5EF4-FFF2-40B4-BE49-F238E27FC236}">
                <a16:creationId xmlns:a16="http://schemas.microsoft.com/office/drawing/2014/main" id="{9DE5ACB8-510E-F254-35F6-E3B3AF520F3C}"/>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4042735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BE16A-CFBA-5952-9425-89355E8B5A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4607BF-AD3F-BBAB-A8DF-03BECB96DCCC}"/>
              </a:ext>
            </a:extLst>
          </p:cNvPr>
          <p:cNvSpPr>
            <a:spLocks noGrp="1"/>
          </p:cNvSpPr>
          <p:nvPr>
            <p:ph type="title"/>
          </p:nvPr>
        </p:nvSpPr>
        <p:spPr>
          <a:xfrm>
            <a:off x="725626" y="728663"/>
            <a:ext cx="10740748" cy="535531"/>
          </a:xfrm>
        </p:spPr>
        <p:txBody>
          <a:bodyPr>
            <a:noAutofit/>
          </a:bodyPr>
          <a:lstStyle/>
          <a:p>
            <a:r>
              <a:rPr lang="da-DK" sz="2800" dirty="0"/>
              <a:t>1: Andel af hypertensionspatienter, der har fået en årskontrol (Ydelseskode 0120 inden for de sidste 18 måneder)</a:t>
            </a:r>
          </a:p>
        </p:txBody>
      </p:sp>
      <p:sp>
        <p:nvSpPr>
          <p:cNvPr id="3" name="Pladsholder til tekst 2">
            <a:extLst>
              <a:ext uri="{FF2B5EF4-FFF2-40B4-BE49-F238E27FC236}">
                <a16:creationId xmlns:a16="http://schemas.microsoft.com/office/drawing/2014/main" id="{22DC8B68-8614-75BD-6C21-5225543FCD84}"/>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14E84961-A7FE-353F-4DB7-4573FB2D7947}"/>
              </a:ext>
            </a:extLst>
          </p:cNvPr>
          <p:cNvGraphicFramePr>
            <a:graphicFrameLocks/>
          </p:cNvGraphicFramePr>
          <p:nvPr>
            <p:extLst>
              <p:ext uri="{D42A27DB-BD31-4B8C-83A1-F6EECF244321}">
                <p14:modId xmlns:p14="http://schemas.microsoft.com/office/powerpoint/2010/main" val="1035082317"/>
              </p:ext>
            </p:extLst>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DAF3F7DA-514C-2E48-B179-5B51BF243226}"/>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10068151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C2F7FAB-E2C7-0A16-189C-FD0379F7A048}"/>
              </a:ext>
            </a:extLst>
          </p:cNvPr>
          <p:cNvSpPr>
            <a:spLocks noGrp="1"/>
          </p:cNvSpPr>
          <p:nvPr>
            <p:ph type="title"/>
          </p:nvPr>
        </p:nvSpPr>
        <p:spPr>
          <a:xfrm>
            <a:off x="725626" y="735288"/>
            <a:ext cx="10740748" cy="584775"/>
          </a:xfrm>
        </p:spPr>
        <p:txBody>
          <a:bodyPr/>
          <a:lstStyle/>
          <a:p>
            <a:r>
              <a:rPr lang="da-DK" dirty="0"/>
              <a:t>Forklaring til målepunkt 1</a:t>
            </a:r>
          </a:p>
        </p:txBody>
      </p:sp>
      <p:sp>
        <p:nvSpPr>
          <p:cNvPr id="8" name="Pladsholder til indhold 6">
            <a:extLst>
              <a:ext uri="{FF2B5EF4-FFF2-40B4-BE49-F238E27FC236}">
                <a16:creationId xmlns:a16="http://schemas.microsoft.com/office/drawing/2014/main" id="{9165A3C6-B6CF-34C4-A5E9-A130C345368D}"/>
              </a:ext>
            </a:extLst>
          </p:cNvPr>
          <p:cNvSpPr txBox="1">
            <a:spLocks/>
          </p:cNvSpPr>
          <p:nvPr/>
        </p:nvSpPr>
        <p:spPr>
          <a:xfrm>
            <a:off x="725625" y="1320063"/>
            <a:ext cx="10740747" cy="5028185"/>
          </a:xfrm>
          <a:prstGeom prst="rect">
            <a:avLst/>
          </a:prstGeom>
        </p:spPr>
        <p:txBody>
          <a:bodyPr>
            <a:no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400" b="1" dirty="0"/>
              <a:t>Hvordan er patienter med hypertension trukket ud?</a:t>
            </a:r>
          </a:p>
          <a:p>
            <a:r>
              <a:rPr lang="da-DK" sz="1400" dirty="0"/>
              <a:t>Hypertensions-diagnoser er ICPC koder: K86 og K87. Disse skal være givet til patienten inden for de sidste 3 år, for at patienten defineres som en ”Aktuel hypertensionspatient”. Det er ”rene” hypertensionspatienter, som der vises data for – dvs. patienter, som også har en diagnose for Diabetes, IHS eller </a:t>
            </a:r>
            <a:r>
              <a:rPr lang="da-DK" sz="1400" dirty="0" err="1"/>
              <a:t>hyperkolesterolæmi</a:t>
            </a:r>
            <a:r>
              <a:rPr lang="da-DK" sz="1400" dirty="0"/>
              <a:t> ekskluderes i hypertensions visningerne, da deres hypertension behandles under diabetes, IHS og </a:t>
            </a:r>
            <a:r>
              <a:rPr lang="da-DK" sz="1400" dirty="0" err="1"/>
              <a:t>hyperkolesterolæmi</a:t>
            </a:r>
            <a:r>
              <a:rPr lang="da-DK" sz="1400" dirty="0"/>
              <a:t>.  </a:t>
            </a:r>
          </a:p>
          <a:p>
            <a:pPr>
              <a:buFont typeface="Wingdings" panose="05000000000000000000" pitchFamily="2" charset="2"/>
              <a:buChar char="§"/>
            </a:pPr>
            <a:r>
              <a:rPr lang="da-DK" sz="1400" b="1" i="1" dirty="0">
                <a:solidFill>
                  <a:srgbClr val="297A77"/>
                </a:solidFill>
              </a:rPr>
              <a:t>Forkert kodet hypertensionspatient</a:t>
            </a:r>
            <a:r>
              <a:rPr lang="da-DK" sz="1400" i="1" dirty="0"/>
              <a:t>:</a:t>
            </a:r>
            <a:r>
              <a:rPr lang="da-DK" sz="1400" dirty="0"/>
              <a:t> Diagnosen kan være kommet ind i dit lægepraksissystem (LPS) via en epikrise, fordi pt. har været på sygehuset og fået en diagnose der, som dit LPS har oversat til en ICPC diagnose, da den læste ICD10 koden og epikrisen ind. Diagnoser importeret via FNUX tæller også med. </a:t>
            </a:r>
          </a:p>
          <a:p>
            <a:r>
              <a:rPr lang="da-DK" sz="1400" dirty="0"/>
              <a:t>(OBS i forhold til forløbsplaner: Hvis patienten både har hjertekarsygdom/ hypertension/</a:t>
            </a:r>
            <a:r>
              <a:rPr lang="da-DK" sz="1400" dirty="0" err="1"/>
              <a:t>hyperkolesterolæmi</a:t>
            </a:r>
            <a:r>
              <a:rPr lang="da-DK" sz="1400" dirty="0"/>
              <a:t> OG diabetes type 2            – så får patienten en diabetes plan og kan ikke få en hjerteplan. Alle parametre i en hjerteplan er implementeret i diabetes planen)</a:t>
            </a:r>
          </a:p>
          <a:p>
            <a:r>
              <a:rPr lang="da-DK" sz="1400" b="1" dirty="0"/>
              <a:t>Er det kun patienter, der er i live og tilmeldt praksis, der er med i udtrækket? </a:t>
            </a:r>
            <a:r>
              <a:rPr lang="da-DK" sz="1400" b="1" dirty="0">
                <a:solidFill>
                  <a:srgbClr val="297A77"/>
                </a:solidFill>
              </a:rPr>
              <a:t>Ja</a:t>
            </a:r>
            <a:r>
              <a:rPr lang="da-DK" sz="1400" dirty="0"/>
              <a:t> </a:t>
            </a:r>
          </a:p>
          <a:p>
            <a:r>
              <a:rPr lang="da-DK" sz="1400" b="1" dirty="0"/>
              <a:t>Hvorfor er der valgt de sidste 18 måneder?</a:t>
            </a:r>
          </a:p>
          <a:p>
            <a:pPr>
              <a:buFont typeface="Wingdings" panose="05000000000000000000" pitchFamily="2" charset="2"/>
              <a:buChar char="§"/>
            </a:pPr>
            <a:r>
              <a:rPr lang="da-DK" sz="1400" dirty="0"/>
              <a:t>Hvis patienterne først bestiller tid til årsstatus, når der er gået et år, vil der være en del, hvor årskontrollen bliver forsinket, men alligevel gennemføres inden for 18 måneder, hvilket vurderes at være en passende sikkerhedsmargin.</a:t>
            </a:r>
          </a:p>
          <a:p>
            <a:r>
              <a:rPr lang="da-DK" sz="1400" b="1" dirty="0"/>
              <a:t>Hvornår registreres det, at patienter har  fået en årskontrol for hypertension? (der er taget en 0120 ydelse)</a:t>
            </a:r>
          </a:p>
          <a:p>
            <a:pPr>
              <a:buFont typeface="Wingdings" panose="05000000000000000000" pitchFamily="2" charset="2"/>
              <a:buChar char="§"/>
            </a:pPr>
            <a:r>
              <a:rPr lang="da-DK" sz="1400" dirty="0"/>
              <a:t>Hvis der er registreret en hypertensionsdiagnose inden for +/- 7 dage fra datoen for en 0120 ydelse, tælles patienten med som en hypertensions årskontrol. Med andre ord kræver det, at praksis diagnosekoder deres årskontroller for at indgå i beregningen.</a:t>
            </a:r>
          </a:p>
        </p:txBody>
      </p:sp>
    </p:spTree>
    <p:extLst>
      <p:ext uri="{BB962C8B-B14F-4D97-AF65-F5344CB8AC3E}">
        <p14:creationId xmlns:p14="http://schemas.microsoft.com/office/powerpoint/2010/main" val="435121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697924B-135C-4624-8BD5-C266D7E34E05}"/>
              </a:ext>
            </a:extLst>
          </p:cNvPr>
          <p:cNvSpPr>
            <a:spLocks noGrp="1"/>
          </p:cNvSpPr>
          <p:nvPr>
            <p:ph type="body" sz="quarter" idx="30"/>
          </p:nvPr>
        </p:nvSpPr>
        <p:spPr>
          <a:xfrm>
            <a:off x="713581" y="4202532"/>
            <a:ext cx="2880000" cy="646331"/>
          </a:xfrm>
        </p:spPr>
        <p:txBody>
          <a:bodyPr/>
          <a:lstStyle/>
          <a:p>
            <a:r>
              <a:rPr lang="da-DK" dirty="0"/>
              <a:t>Forskel i patientpopulation  (unge/gamle/syge/raske)</a:t>
            </a:r>
          </a:p>
        </p:txBody>
      </p:sp>
      <p:sp>
        <p:nvSpPr>
          <p:cNvPr id="3" name="Pladsholder til tekst 2">
            <a:extLst>
              <a:ext uri="{FF2B5EF4-FFF2-40B4-BE49-F238E27FC236}">
                <a16:creationId xmlns:a16="http://schemas.microsoft.com/office/drawing/2014/main" id="{3485493A-F3E3-BB4E-60AC-6282F575DF23}"/>
              </a:ext>
            </a:extLst>
          </p:cNvPr>
          <p:cNvSpPr>
            <a:spLocks noGrp="1"/>
          </p:cNvSpPr>
          <p:nvPr>
            <p:ph type="body" sz="quarter" idx="31"/>
          </p:nvPr>
        </p:nvSpPr>
        <p:spPr>
          <a:xfrm>
            <a:off x="4654403" y="4202532"/>
            <a:ext cx="2880000" cy="923330"/>
          </a:xfrm>
        </p:spPr>
        <p:txBody>
          <a:bodyPr/>
          <a:lstStyle/>
          <a:p>
            <a:r>
              <a:rPr lang="da-DK" dirty="0"/>
              <a:t>Usikker måling pga. få patienter (fx hvis praksis ikke diagnosekoder)</a:t>
            </a:r>
          </a:p>
        </p:txBody>
      </p:sp>
      <p:sp>
        <p:nvSpPr>
          <p:cNvPr id="4" name="Pladsholder til tekst 3">
            <a:extLst>
              <a:ext uri="{FF2B5EF4-FFF2-40B4-BE49-F238E27FC236}">
                <a16:creationId xmlns:a16="http://schemas.microsoft.com/office/drawing/2014/main" id="{17BC83E9-C290-186B-22DB-09D764ED0121}"/>
              </a:ext>
            </a:extLst>
          </p:cNvPr>
          <p:cNvSpPr>
            <a:spLocks noGrp="1"/>
          </p:cNvSpPr>
          <p:nvPr>
            <p:ph type="body" sz="quarter" idx="32"/>
          </p:nvPr>
        </p:nvSpPr>
        <p:spPr>
          <a:xfrm>
            <a:off x="8580957" y="4202532"/>
            <a:ext cx="2880000" cy="646331"/>
          </a:xfrm>
        </p:spPr>
        <p:txBody>
          <a:bodyPr/>
          <a:lstStyle/>
          <a:p>
            <a:r>
              <a:rPr lang="da-DK" dirty="0"/>
              <a:t>Forskel i klinisk praksis eller fejlkodning</a:t>
            </a:r>
          </a:p>
        </p:txBody>
      </p:sp>
      <p:sp>
        <p:nvSpPr>
          <p:cNvPr id="5" name="Pladsholder til tekst 4">
            <a:extLst>
              <a:ext uri="{FF2B5EF4-FFF2-40B4-BE49-F238E27FC236}">
                <a16:creationId xmlns:a16="http://schemas.microsoft.com/office/drawing/2014/main" id="{D1EDA705-CC33-EB99-EC52-6908B91A3126}"/>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DC4F0A4E-EFB9-8853-1091-FC0FC9179072}"/>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9C2B759C-AB06-8881-E142-80C7D3368DE8}"/>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A2FEFD04-E694-8A9D-56CD-1DF874A377C6}"/>
              </a:ext>
            </a:extLst>
          </p:cNvPr>
          <p:cNvSpPr>
            <a:spLocks noGrp="1"/>
          </p:cNvSpPr>
          <p:nvPr>
            <p:ph type="title"/>
          </p:nvPr>
        </p:nvSpPr>
        <p:spPr/>
        <p:txBody>
          <a:bodyPr/>
          <a:lstStyle/>
          <a:p>
            <a:r>
              <a:rPr lang="da-DK" dirty="0"/>
              <a:t>Mulige årsager til målepunkt 1</a:t>
            </a:r>
          </a:p>
        </p:txBody>
      </p:sp>
      <p:sp>
        <p:nvSpPr>
          <p:cNvPr id="9" name="Pladsholder til tekst 8">
            <a:extLst>
              <a:ext uri="{FF2B5EF4-FFF2-40B4-BE49-F238E27FC236}">
                <a16:creationId xmlns:a16="http://schemas.microsoft.com/office/drawing/2014/main" id="{D17E3F7F-F737-4764-88AE-AB7605F82C3C}"/>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2D3E86CF-08CE-D941-6209-4CA26818F2E6}"/>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5675271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A054-16B8-3B9A-A23C-85582760BBC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B3452F4-C017-48DE-A126-B0D553E60BA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35590891-E773-B7BD-06D4-2AE3711FD387}"/>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1D5A40FD-088B-180A-2CB6-FDC3BCC5C95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956446B7-9279-6E94-29A1-06266964FDE5}"/>
              </a:ext>
            </a:extLst>
          </p:cNvPr>
          <p:cNvSpPr>
            <a:spLocks noGrp="1"/>
          </p:cNvSpPr>
          <p:nvPr>
            <p:ph type="body" sz="quarter" idx="41"/>
          </p:nvPr>
        </p:nvSpPr>
        <p:spPr>
          <a:xfrm>
            <a:off x="721001" y="2691196"/>
            <a:ext cx="4385987" cy="2749021"/>
          </a:xfrm>
        </p:spPr>
        <p:txBody>
          <a:bodyPr>
            <a:normAutofit/>
          </a:bodyPr>
          <a:lstStyle/>
          <a:p>
            <a:pPr marL="342900" indent="-342900">
              <a:buAutoNum type="arabicPeriod"/>
            </a:pPr>
            <a:r>
              <a:rPr lang="da-DK" dirty="0"/>
              <a:t>Hvilken rolle har praksispersonale og læger i forløbet af årlig statusundersøgelse i jeres praksis og hvad laver de? (Tidsbestilling – lab prøver – svar – statuskonsultation)</a:t>
            </a:r>
          </a:p>
          <a:p>
            <a:pPr marL="342900" indent="-342900">
              <a:buAutoNum type="arabicPeriod"/>
            </a:pPr>
            <a:r>
              <a:rPr lang="da-DK" dirty="0"/>
              <a:t>Hvordan sikrer jeres praksis at alle relevante patienter tilbydes og får foretaget årlig opfølgning?</a:t>
            </a:r>
          </a:p>
        </p:txBody>
      </p:sp>
      <p:sp>
        <p:nvSpPr>
          <p:cNvPr id="10" name="Title 2">
            <a:extLst>
              <a:ext uri="{FF2B5EF4-FFF2-40B4-BE49-F238E27FC236}">
                <a16:creationId xmlns:a16="http://schemas.microsoft.com/office/drawing/2014/main" id="{2ACDFD4B-3C26-95A2-B3C4-C98F7172DB10}"/>
              </a:ext>
            </a:extLst>
          </p:cNvPr>
          <p:cNvSpPr>
            <a:spLocks noGrp="1"/>
          </p:cNvSpPr>
          <p:nvPr>
            <p:ph type="title"/>
          </p:nvPr>
        </p:nvSpPr>
        <p:spPr>
          <a:xfrm>
            <a:off x="714030" y="1027249"/>
            <a:ext cx="4398514" cy="757130"/>
          </a:xfrm>
        </p:spPr>
        <p:txBody>
          <a:bodyPr/>
          <a:lstStyle/>
          <a:p>
            <a:r>
              <a:rPr lang="da-DK" sz="2400" noProof="0" dirty="0"/>
              <a:t>Spørgsmål til målepunkt 1</a:t>
            </a:r>
          </a:p>
        </p:txBody>
      </p:sp>
      <p:sp>
        <p:nvSpPr>
          <p:cNvPr id="13" name="Text Placeholder 9">
            <a:extLst>
              <a:ext uri="{FF2B5EF4-FFF2-40B4-BE49-F238E27FC236}">
                <a16:creationId xmlns:a16="http://schemas.microsoft.com/office/drawing/2014/main" id="{95E1FD47-695A-0278-9D88-5FCC788EFD8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7112596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D6494-60FD-3DE6-EA6E-898B90AE08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CC871C-175A-8999-88B0-82F842265D01}"/>
              </a:ext>
            </a:extLst>
          </p:cNvPr>
          <p:cNvSpPr>
            <a:spLocks noGrp="1"/>
          </p:cNvSpPr>
          <p:nvPr>
            <p:ph type="title"/>
          </p:nvPr>
        </p:nvSpPr>
        <p:spPr>
          <a:xfrm>
            <a:off x="725626" y="728663"/>
            <a:ext cx="10740748" cy="535531"/>
          </a:xfrm>
        </p:spPr>
        <p:txBody>
          <a:bodyPr>
            <a:noAutofit/>
          </a:bodyPr>
          <a:lstStyle/>
          <a:p>
            <a:r>
              <a:rPr lang="da-DK" sz="2800" dirty="0">
                <a:solidFill>
                  <a:schemeClr val="bg1"/>
                </a:solidFill>
              </a:rPr>
              <a:t>2a: Andel af patienter, der har fået målt hjemme BT inden for de seneste 18 måneder</a:t>
            </a:r>
          </a:p>
        </p:txBody>
      </p:sp>
      <p:sp>
        <p:nvSpPr>
          <p:cNvPr id="3" name="Pladsholder til tekst 2">
            <a:extLst>
              <a:ext uri="{FF2B5EF4-FFF2-40B4-BE49-F238E27FC236}">
                <a16:creationId xmlns:a16="http://schemas.microsoft.com/office/drawing/2014/main" id="{7FF74B1C-25DD-712C-A68F-F053DBE5D2CD}"/>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E92630A0-A49A-B24D-9550-32892080B6D6}"/>
              </a:ext>
            </a:extLst>
          </p:cNvPr>
          <p:cNvGraphicFramePr>
            <a:graphicFrameLocks/>
          </p:cNvGraphicFramePr>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592BAAE5-802A-C4CA-28B7-A907BEE51D55}"/>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3261622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BE19-EC77-5244-2922-DB51FFE0EF4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9865A79-A31B-D1AA-9844-9D7DF0253DCA}"/>
              </a:ext>
            </a:extLst>
          </p:cNvPr>
          <p:cNvSpPr>
            <a:spLocks noGrp="1"/>
          </p:cNvSpPr>
          <p:nvPr>
            <p:ph type="title"/>
          </p:nvPr>
        </p:nvSpPr>
        <p:spPr>
          <a:xfrm>
            <a:off x="725626" y="735288"/>
            <a:ext cx="10740748" cy="584775"/>
          </a:xfrm>
        </p:spPr>
        <p:txBody>
          <a:bodyPr/>
          <a:lstStyle/>
          <a:p>
            <a:r>
              <a:rPr lang="da-DK" dirty="0"/>
              <a:t>Forklaring til målepunkt 2a</a:t>
            </a:r>
          </a:p>
        </p:txBody>
      </p:sp>
      <p:sp>
        <p:nvSpPr>
          <p:cNvPr id="8" name="Pladsholder til indhold 6">
            <a:extLst>
              <a:ext uri="{FF2B5EF4-FFF2-40B4-BE49-F238E27FC236}">
                <a16:creationId xmlns:a16="http://schemas.microsoft.com/office/drawing/2014/main" id="{FE585ECE-7ADE-B240-2522-40F7E79A8885}"/>
              </a:ext>
            </a:extLst>
          </p:cNvPr>
          <p:cNvSpPr txBox="1">
            <a:spLocks/>
          </p:cNvSpPr>
          <p:nvPr/>
        </p:nvSpPr>
        <p:spPr>
          <a:xfrm>
            <a:off x="725625" y="1320063"/>
            <a:ext cx="10740747" cy="5028185"/>
          </a:xfrm>
          <a:prstGeom prst="rect">
            <a:avLst/>
          </a:prstGeom>
        </p:spPr>
        <p:txBody>
          <a:bodyPr>
            <a:no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400" b="1" dirty="0"/>
              <a:t>Manglende registrering</a:t>
            </a:r>
          </a:p>
          <a:p>
            <a:pPr marL="285750" indent="-285750">
              <a:buFont typeface="Wingdings" pitchFamily="2" charset="2"/>
              <a:buChar char="§"/>
            </a:pPr>
            <a:r>
              <a:rPr lang="da-DK" sz="1400" dirty="0"/>
              <a:t>Den korrekte kode er MCS88019, der registreres automatisk ved brug af web patient skemaet. </a:t>
            </a:r>
          </a:p>
          <a:p>
            <a:pPr marL="285750" indent="-285750">
              <a:buFont typeface="Wingdings" pitchFamily="2" charset="2"/>
              <a:buChar char="§"/>
            </a:pPr>
            <a:r>
              <a:rPr lang="da-DK" sz="1400" dirty="0"/>
              <a:t>Hvis målingen IKKE registreres via Web skema, kan indtastningen i eget laboratorieskema enten mangle eller ske med en forkert kode. </a:t>
            </a:r>
          </a:p>
          <a:p>
            <a:pPr marL="285750" indent="-285750">
              <a:buFont typeface="Wingdings" pitchFamily="2" charset="2"/>
              <a:buChar char="§"/>
            </a:pPr>
            <a:r>
              <a:rPr lang="da-DK" sz="1400" dirty="0"/>
              <a:t>Hvis der findes både konsultation blodtryk og hjemmeblodtryk samme dag, anvendes den nyeste registreret – så det er alene dato og tidspunkt for registrering af blodtrykket der afgør, hvilket der anvendes.</a:t>
            </a:r>
          </a:p>
        </p:txBody>
      </p:sp>
    </p:spTree>
    <p:extLst>
      <p:ext uri="{BB962C8B-B14F-4D97-AF65-F5344CB8AC3E}">
        <p14:creationId xmlns:p14="http://schemas.microsoft.com/office/powerpoint/2010/main" val="8755231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955CC-81C5-95AA-2987-DB53B8434E6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710ED05-39AA-37C4-630E-AF0CE96C7DAD}"/>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8D61353-C07D-8931-82D5-1D84052E4E41}"/>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9C84A629-9D7C-56DD-979C-DD7D2F2C32A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B4338217-76D5-EA25-87D8-B69F5AA67D79}"/>
              </a:ext>
            </a:extLst>
          </p:cNvPr>
          <p:cNvSpPr>
            <a:spLocks noGrp="1"/>
          </p:cNvSpPr>
          <p:nvPr>
            <p:ph type="body" sz="quarter" idx="41"/>
          </p:nvPr>
        </p:nvSpPr>
        <p:spPr>
          <a:xfrm>
            <a:off x="721001" y="2691196"/>
            <a:ext cx="4385987" cy="2749021"/>
          </a:xfrm>
        </p:spPr>
        <p:txBody>
          <a:bodyPr>
            <a:normAutofit/>
          </a:bodyPr>
          <a:lstStyle/>
          <a:p>
            <a:pPr marL="514350" indent="-514350">
              <a:buFont typeface="+mj-lt"/>
              <a:buAutoNum type="arabicPeriod"/>
            </a:pPr>
            <a:r>
              <a:rPr lang="da-DK" dirty="0"/>
              <a:t>Er hjemme BT måling blevet standard ved udredning og behandlingen af hypertension? </a:t>
            </a:r>
          </a:p>
        </p:txBody>
      </p:sp>
      <p:sp>
        <p:nvSpPr>
          <p:cNvPr id="10" name="Title 2">
            <a:extLst>
              <a:ext uri="{FF2B5EF4-FFF2-40B4-BE49-F238E27FC236}">
                <a16:creationId xmlns:a16="http://schemas.microsoft.com/office/drawing/2014/main" id="{CBDEBEC9-D7B1-3F5F-3848-D46F48A441AF}"/>
              </a:ext>
            </a:extLst>
          </p:cNvPr>
          <p:cNvSpPr>
            <a:spLocks noGrp="1"/>
          </p:cNvSpPr>
          <p:nvPr>
            <p:ph type="title"/>
          </p:nvPr>
        </p:nvSpPr>
        <p:spPr>
          <a:xfrm>
            <a:off x="714030" y="1027249"/>
            <a:ext cx="4398514" cy="757130"/>
          </a:xfrm>
        </p:spPr>
        <p:txBody>
          <a:bodyPr/>
          <a:lstStyle/>
          <a:p>
            <a:r>
              <a:rPr lang="da-DK" sz="2400" noProof="0" dirty="0"/>
              <a:t>Spørgsmål til målepunkt </a:t>
            </a:r>
            <a:r>
              <a:rPr lang="da-DK" sz="2400" dirty="0"/>
              <a:t>2a</a:t>
            </a:r>
            <a:endParaRPr lang="da-DK" sz="2400" noProof="0" dirty="0"/>
          </a:p>
        </p:txBody>
      </p:sp>
      <p:sp>
        <p:nvSpPr>
          <p:cNvPr id="13" name="Text Placeholder 9">
            <a:extLst>
              <a:ext uri="{FF2B5EF4-FFF2-40B4-BE49-F238E27FC236}">
                <a16:creationId xmlns:a16="http://schemas.microsoft.com/office/drawing/2014/main" id="{A2682933-0732-EC79-4ED0-C5C0B2637AB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1714260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23B0-DD78-E73D-6AEE-F8B7C478C5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F3E056A-C966-7E61-E3AE-341E07D2BAD9}"/>
              </a:ext>
            </a:extLst>
          </p:cNvPr>
          <p:cNvSpPr>
            <a:spLocks noGrp="1"/>
          </p:cNvSpPr>
          <p:nvPr>
            <p:ph type="title"/>
          </p:nvPr>
        </p:nvSpPr>
        <p:spPr>
          <a:xfrm>
            <a:off x="725626" y="728663"/>
            <a:ext cx="10740748" cy="535531"/>
          </a:xfrm>
        </p:spPr>
        <p:txBody>
          <a:bodyPr>
            <a:noAutofit/>
          </a:bodyPr>
          <a:lstStyle/>
          <a:p>
            <a:r>
              <a:rPr lang="da-DK" sz="2800" dirty="0">
                <a:solidFill>
                  <a:schemeClr val="bg1"/>
                </a:solidFill>
              </a:rPr>
              <a:t>2b: Andel af patienter, der har fået målt LDL inden for de seneste 18 måneder</a:t>
            </a:r>
          </a:p>
        </p:txBody>
      </p:sp>
      <p:sp>
        <p:nvSpPr>
          <p:cNvPr id="3" name="Pladsholder til tekst 2">
            <a:extLst>
              <a:ext uri="{FF2B5EF4-FFF2-40B4-BE49-F238E27FC236}">
                <a16:creationId xmlns:a16="http://schemas.microsoft.com/office/drawing/2014/main" id="{B4894F4C-ED27-1F1B-9F03-0EC36940A8E3}"/>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AD1B31E5-AACF-51CF-4848-F3E9549EE5E5}"/>
              </a:ext>
            </a:extLst>
          </p:cNvPr>
          <p:cNvGraphicFramePr>
            <a:graphicFrameLocks/>
          </p:cNvGraphicFramePr>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09CB6F31-A676-7178-A492-FDDF3D7AD9C9}"/>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293131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8DDDE-628B-582E-86C8-6B6637699C66}"/>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ACE4476E-6BD3-3778-FBBE-A8C21B6CF157}"/>
              </a:ext>
            </a:extLst>
          </p:cNvPr>
          <p:cNvSpPr>
            <a:spLocks noGrp="1"/>
          </p:cNvSpPr>
          <p:nvPr>
            <p:ph type="title"/>
          </p:nvPr>
        </p:nvSpPr>
        <p:spPr>
          <a:xfrm>
            <a:off x="720208" y="764666"/>
            <a:ext cx="10740748" cy="584775"/>
          </a:xfrm>
        </p:spPr>
        <p:txBody>
          <a:bodyPr/>
          <a:lstStyle/>
          <a:p>
            <a:r>
              <a:rPr lang="da-DK" noProof="0"/>
              <a:t>Program</a:t>
            </a:r>
          </a:p>
        </p:txBody>
      </p:sp>
      <p:graphicFrame>
        <p:nvGraphicFramePr>
          <p:cNvPr id="3" name="Table 2">
            <a:extLst>
              <a:ext uri="{FF2B5EF4-FFF2-40B4-BE49-F238E27FC236}">
                <a16:creationId xmlns:a16="http://schemas.microsoft.com/office/drawing/2014/main" id="{238216F9-EFA2-3049-9BA7-3281777D17FB}"/>
              </a:ext>
            </a:extLst>
          </p:cNvPr>
          <p:cNvGraphicFramePr>
            <a:graphicFrameLocks noGrp="1"/>
          </p:cNvGraphicFramePr>
          <p:nvPr>
            <p:extLst>
              <p:ext uri="{D42A27DB-BD31-4B8C-83A1-F6EECF244321}">
                <p14:modId xmlns:p14="http://schemas.microsoft.com/office/powerpoint/2010/main" val="2008650238"/>
              </p:ext>
            </p:extLst>
          </p:nvPr>
        </p:nvGraphicFramePr>
        <p:xfrm>
          <a:off x="727870" y="1570180"/>
          <a:ext cx="10733087" cy="411416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dirty="0"/>
                        <a:t>15 min.</a:t>
                      </a:r>
                    </a:p>
                  </a:txBody>
                  <a:tcPr marL="180000" marR="180000" marT="90000" marB="90000" anchor="ctr"/>
                </a:tc>
                <a:tc>
                  <a:txBody>
                    <a:bodyPr/>
                    <a:lstStyle/>
                    <a:p>
                      <a:pPr algn="l"/>
                      <a:r>
                        <a:rPr lang="da-DK" sz="1600" noProof="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dirty="0"/>
                        <a:t>45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monitorering og opfølgning</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dirty="0"/>
                        <a:t>Gennemgang af klyngens resultater fra </a:t>
                      </a:r>
                      <a:r>
                        <a:rPr lang="da-DK" sz="1600" noProof="0" dirty="0">
                          <a:highlight>
                            <a:srgbClr val="FFFF00"/>
                          </a:highlight>
                        </a:rPr>
                        <a:t>forløbsplaner</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600" i="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Gruppearbejde og opsamling i plenum om målepunkterne</a:t>
                      </a:r>
                    </a:p>
                  </a:txBody>
                  <a:tcPr marL="180000" marR="180000" marT="90000" marB="90000" anchor="ctr"/>
                </a:tc>
                <a:extLst>
                  <a:ext uri="{0D108BD9-81ED-4DB2-BD59-A6C34878D82A}">
                    <a16:rowId xmlns:a16="http://schemas.microsoft.com/office/drawing/2014/main" val="4122258881"/>
                  </a:ext>
                </a:extLst>
              </a:tr>
              <a:tr h="434500">
                <a:tc>
                  <a:txBody>
                    <a:bodyPr/>
                    <a:lstStyle/>
                    <a:p>
                      <a:r>
                        <a:rPr lang="da-DK" sz="1600" noProof="0" dirty="0"/>
                        <a:t> 15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dirty="0"/>
                        <a:t>45 min.</a:t>
                      </a:r>
                    </a:p>
                  </a:txBody>
                  <a:tcPr marL="180000" marR="180000" marT="90000" marB="90000" anchor="ctr"/>
                </a:tc>
                <a:tc>
                  <a:txBody>
                    <a:bodyPr/>
                    <a:lstStyle/>
                    <a:p>
                      <a:pPr marL="0" marR="0" lvl="0" indent="0" algn="l" defTabSz="292100" rtl="0" eaLnBrk="1" fontAlgn="auto" latinLnBrk="0" hangingPunct="1">
                        <a:lnSpc>
                          <a:spcPct val="100000"/>
                        </a:lnSpc>
                        <a:spcBef>
                          <a:spcPts val="0"/>
                        </a:spcBef>
                        <a:spcAft>
                          <a:spcPts val="0"/>
                        </a:spcAft>
                        <a:buClrTx/>
                        <a:buSzTx/>
                        <a:buFontTx/>
                        <a:buNone/>
                        <a:tabLst/>
                        <a:defRPr/>
                      </a:pPr>
                      <a:r>
                        <a:rPr lang="da-DK" sz="1600" b="1" noProof="0" dirty="0"/>
                        <a:t>Blok 2: behandling</a:t>
                      </a:r>
                      <a:br>
                        <a:rPr lang="da-DK" sz="1600" noProof="0" dirty="0"/>
                      </a:br>
                      <a:r>
                        <a:rPr lang="da-DK" sz="1600" noProof="0" dirty="0"/>
                        <a:t>Gennemgang af klyngens resultater fra </a:t>
                      </a:r>
                      <a:r>
                        <a:rPr lang="da-DK" sz="1600" noProof="0" dirty="0">
                          <a:highlight>
                            <a:srgbClr val="FFFF00"/>
                          </a:highlight>
                        </a:rPr>
                        <a:t>forløbsplaner</a:t>
                      </a:r>
                      <a:endParaRPr lang="da-DK" sz="1600" i="0" noProof="0" dirty="0">
                        <a:highlight>
                          <a:srgbClr val="FFFF00"/>
                        </a:highlight>
                      </a:endParaRPr>
                    </a:p>
                    <a:p>
                      <a:pPr algn="l"/>
                      <a:endParaRPr lang="da-DK" sz="1600" i="0" noProof="0" dirty="0"/>
                    </a:p>
                    <a:p>
                      <a:pPr algn="l"/>
                      <a:r>
                        <a:rPr lang="da-DK" sz="1600" i="0" noProof="0" dirty="0"/>
                        <a:t>Gruppearbejde og opsamling i plenum om målepunkterne</a:t>
                      </a:r>
                    </a:p>
                  </a:txBody>
                  <a:tcPr marL="180000" marR="180000" marT="90000" marB="90000" anchor="ctr"/>
                </a:tc>
                <a:extLst>
                  <a:ext uri="{0D108BD9-81ED-4DB2-BD59-A6C34878D82A}">
                    <a16:rowId xmlns:a16="http://schemas.microsoft.com/office/drawing/2014/main" val="2190333926"/>
                  </a:ext>
                </a:extLst>
              </a:tr>
              <a:tr h="934444">
                <a:tc>
                  <a:txBody>
                    <a:bodyPr/>
                    <a:lstStyle/>
                    <a:p>
                      <a:r>
                        <a:rPr lang="da-DK" sz="1600" noProof="0" dirty="0"/>
                        <a:t>30 min.</a:t>
                      </a:r>
                    </a:p>
                  </a:txBody>
                  <a:tcPr marL="180000" marR="180000" marT="90000" marB="90000" anchor="ctr"/>
                </a:tc>
                <a:tc>
                  <a:txBody>
                    <a:bodyPr/>
                    <a:lstStyle/>
                    <a:p>
                      <a:pPr algn="l"/>
                      <a:r>
                        <a:rPr lang="da-DK" sz="1600" b="1" noProof="0" dirty="0"/>
                        <a:t>Blok 3: implementering og opfølgning</a:t>
                      </a:r>
                      <a:br>
                        <a:rPr lang="da-DK" sz="1600" noProof="0" dirty="0"/>
                      </a:br>
                      <a:r>
                        <a:rPr lang="da-DK" sz="1600" noProof="0" dirty="0"/>
                        <a:t>Opsamling og opfølgning</a:t>
                      </a:r>
                      <a:br>
                        <a:rPr lang="da-DK" sz="1600" noProof="0" dirty="0"/>
                      </a:br>
                      <a:r>
                        <a:rPr lang="da-DK" sz="1600" noProof="0" dirty="0"/>
                        <a:t>Hvordan følger vi op?</a:t>
                      </a:r>
                      <a:endParaRPr lang="da-DK" sz="1600" i="0" noProof="0" dirty="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41735099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775B-D9AE-1157-7972-221470F64B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D0994B-63F5-97E9-AB30-3ABC2F5729FE}"/>
              </a:ext>
            </a:extLst>
          </p:cNvPr>
          <p:cNvSpPr>
            <a:spLocks noGrp="1"/>
          </p:cNvSpPr>
          <p:nvPr>
            <p:ph type="title"/>
          </p:nvPr>
        </p:nvSpPr>
        <p:spPr>
          <a:xfrm>
            <a:off x="725626" y="728663"/>
            <a:ext cx="10740748" cy="535531"/>
          </a:xfrm>
        </p:spPr>
        <p:txBody>
          <a:bodyPr>
            <a:noAutofit/>
          </a:bodyPr>
          <a:lstStyle/>
          <a:p>
            <a:r>
              <a:rPr lang="da-DK" sz="2800" dirty="0">
                <a:solidFill>
                  <a:schemeClr val="bg1"/>
                </a:solidFill>
              </a:rPr>
              <a:t>2c: Andel af patienter, der har fået målt </a:t>
            </a:r>
            <a:r>
              <a:rPr lang="da-DK" sz="2800" dirty="0" err="1">
                <a:solidFill>
                  <a:schemeClr val="bg1"/>
                </a:solidFill>
              </a:rPr>
              <a:t>eGFR</a:t>
            </a:r>
            <a:r>
              <a:rPr lang="da-DK" sz="2800" dirty="0">
                <a:solidFill>
                  <a:schemeClr val="bg1"/>
                </a:solidFill>
              </a:rPr>
              <a:t> inden for de seneste 18 måneder</a:t>
            </a:r>
          </a:p>
        </p:txBody>
      </p:sp>
      <p:sp>
        <p:nvSpPr>
          <p:cNvPr id="3" name="Pladsholder til tekst 2">
            <a:extLst>
              <a:ext uri="{FF2B5EF4-FFF2-40B4-BE49-F238E27FC236}">
                <a16:creationId xmlns:a16="http://schemas.microsoft.com/office/drawing/2014/main" id="{CB9EA50D-E078-DAD3-F7BF-0B57AE2EAAEB}"/>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820E4454-604F-7BC7-C2D9-CC438E9B63E1}"/>
              </a:ext>
            </a:extLst>
          </p:cNvPr>
          <p:cNvGraphicFramePr>
            <a:graphicFrameLocks/>
          </p:cNvGraphicFramePr>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308E9F86-CED0-A1C4-DBB5-79CFF3E64C95}"/>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6971552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A79E-295F-4051-54B1-34DD51EC50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B50CB5-E516-9198-B974-5DB24CD583B4}"/>
              </a:ext>
            </a:extLst>
          </p:cNvPr>
          <p:cNvSpPr>
            <a:spLocks noGrp="1"/>
          </p:cNvSpPr>
          <p:nvPr>
            <p:ph type="title"/>
          </p:nvPr>
        </p:nvSpPr>
        <p:spPr>
          <a:xfrm>
            <a:off x="725626" y="728663"/>
            <a:ext cx="10740748" cy="535531"/>
          </a:xfrm>
        </p:spPr>
        <p:txBody>
          <a:bodyPr>
            <a:noAutofit/>
          </a:bodyPr>
          <a:lstStyle/>
          <a:p>
            <a:r>
              <a:rPr lang="da-DK" sz="2800" dirty="0">
                <a:solidFill>
                  <a:schemeClr val="bg1"/>
                </a:solidFill>
              </a:rPr>
              <a:t>2d: Andel af patienter, der har fået målt U-</a:t>
            </a:r>
            <a:r>
              <a:rPr lang="da-DK" sz="2800" dirty="0" err="1">
                <a:solidFill>
                  <a:schemeClr val="bg1"/>
                </a:solidFill>
              </a:rPr>
              <a:t>alb</a:t>
            </a:r>
            <a:r>
              <a:rPr lang="da-DK" sz="2800" dirty="0">
                <a:solidFill>
                  <a:schemeClr val="bg1"/>
                </a:solidFill>
              </a:rPr>
              <a:t>/</a:t>
            </a:r>
            <a:r>
              <a:rPr lang="da-DK" sz="2800" dirty="0" err="1">
                <a:solidFill>
                  <a:schemeClr val="bg1"/>
                </a:solidFill>
              </a:rPr>
              <a:t>creatinin</a:t>
            </a:r>
            <a:r>
              <a:rPr lang="da-DK" sz="2800" dirty="0">
                <a:solidFill>
                  <a:schemeClr val="bg1"/>
                </a:solidFill>
              </a:rPr>
              <a:t> inden for de seneste 18 måneder</a:t>
            </a:r>
          </a:p>
        </p:txBody>
      </p:sp>
      <p:sp>
        <p:nvSpPr>
          <p:cNvPr id="3" name="Pladsholder til tekst 2">
            <a:extLst>
              <a:ext uri="{FF2B5EF4-FFF2-40B4-BE49-F238E27FC236}">
                <a16:creationId xmlns:a16="http://schemas.microsoft.com/office/drawing/2014/main" id="{91511B02-4011-8B41-E352-6930906C56A6}"/>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69C24FE5-3F42-B780-E8D1-67D84FDAC9B8}"/>
              </a:ext>
            </a:extLst>
          </p:cNvPr>
          <p:cNvGraphicFramePr>
            <a:graphicFrameLocks/>
          </p:cNvGraphicFramePr>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E0CC0F28-C901-A8C8-F5D9-77C46C757BB4}"/>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454516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69894-8854-7F9C-530E-38553DF30E9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6C0015E-B755-AF37-30A3-54F51F9D51C3}"/>
              </a:ext>
            </a:extLst>
          </p:cNvPr>
          <p:cNvSpPr>
            <a:spLocks noGrp="1"/>
          </p:cNvSpPr>
          <p:nvPr>
            <p:ph type="title"/>
          </p:nvPr>
        </p:nvSpPr>
        <p:spPr>
          <a:xfrm>
            <a:off x="725626" y="735288"/>
            <a:ext cx="10740748" cy="584775"/>
          </a:xfrm>
        </p:spPr>
        <p:txBody>
          <a:bodyPr/>
          <a:lstStyle/>
          <a:p>
            <a:r>
              <a:rPr lang="da-DK" dirty="0"/>
              <a:t>Forklaring til målepunkt 2b-c</a:t>
            </a:r>
          </a:p>
        </p:txBody>
      </p:sp>
      <p:sp>
        <p:nvSpPr>
          <p:cNvPr id="8" name="Pladsholder til indhold 6">
            <a:extLst>
              <a:ext uri="{FF2B5EF4-FFF2-40B4-BE49-F238E27FC236}">
                <a16:creationId xmlns:a16="http://schemas.microsoft.com/office/drawing/2014/main" id="{A795108C-AB65-9584-445F-EBE040A3855A}"/>
              </a:ext>
            </a:extLst>
          </p:cNvPr>
          <p:cNvSpPr txBox="1">
            <a:spLocks/>
          </p:cNvSpPr>
          <p:nvPr/>
        </p:nvSpPr>
        <p:spPr>
          <a:xfrm>
            <a:off x="725625" y="1320063"/>
            <a:ext cx="10740747" cy="5028185"/>
          </a:xfrm>
          <a:prstGeom prst="rect">
            <a:avLst/>
          </a:prstGeom>
        </p:spPr>
        <p:txBody>
          <a:bodyPr>
            <a:no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285750" indent="-285750">
              <a:buFont typeface="Wingdings" pitchFamily="2" charset="2"/>
              <a:buChar char="§"/>
            </a:pPr>
            <a:r>
              <a:rPr lang="da-DK" sz="1400" dirty="0"/>
              <a:t>Den korrekte kode er NPU19661, der overføres automatisk fra laboratoriet til praksis. </a:t>
            </a:r>
          </a:p>
          <a:p>
            <a:pPr marL="285750" indent="-285750">
              <a:buFont typeface="Wingdings" pitchFamily="2" charset="2"/>
              <a:buChar char="§"/>
            </a:pPr>
            <a:r>
              <a:rPr lang="da-DK" sz="1400" dirty="0"/>
              <a:t>Da u-</a:t>
            </a:r>
            <a:r>
              <a:rPr lang="da-DK" sz="1400" dirty="0" err="1"/>
              <a:t>alb</a:t>
            </a:r>
            <a:r>
              <a:rPr lang="da-DK" sz="1400" dirty="0"/>
              <a:t>/</a:t>
            </a:r>
            <a:r>
              <a:rPr lang="da-DK" sz="1400" dirty="0" err="1"/>
              <a:t>krea</a:t>
            </a:r>
            <a:r>
              <a:rPr lang="da-DK" sz="1400" dirty="0"/>
              <a:t> overføres automatisk til laboratoriekortet, vil det automatisk stå rigtigt i forløbsplansvisninger. </a:t>
            </a:r>
          </a:p>
          <a:p>
            <a:pPr marL="285750" indent="-285750">
              <a:buFont typeface="Wingdings" pitchFamily="2" charset="2"/>
              <a:buChar char="§"/>
            </a:pPr>
            <a:r>
              <a:rPr lang="da-DK" sz="1400" dirty="0"/>
              <a:t>Nogen svar afgives som tekst svar fra laboratoriet, hvis fx albumin er for lavt til at det kan måles. Det kommer som et svar, der ligner disse: ”FOR LAVALB”, ”Ej beregnet”, ”Beregnes ej”. Disse svar oversættes i forløbsplaner til ”&lt; 0” og målingen tæller derfor fortsat med. Praksis kan se i formularen og i patientlisterne, hvis denne oversættelse har fundet sted.</a:t>
            </a:r>
          </a:p>
          <a:p>
            <a:r>
              <a:rPr lang="da-DK" sz="1400" dirty="0"/>
              <a:t>Her ses eksempler på fortolkning af U-</a:t>
            </a:r>
            <a:r>
              <a:rPr lang="da-DK" sz="1400" dirty="0" err="1"/>
              <a:t>alb</a:t>
            </a:r>
            <a:r>
              <a:rPr lang="da-DK" sz="1400" dirty="0"/>
              <a:t>/</a:t>
            </a:r>
            <a:r>
              <a:rPr lang="da-DK" sz="1400" dirty="0" err="1"/>
              <a:t>krea</a:t>
            </a:r>
            <a:r>
              <a:rPr lang="da-DK" sz="1400" dirty="0"/>
              <a:t> ratio</a:t>
            </a:r>
          </a:p>
          <a:p>
            <a:r>
              <a:rPr lang="da-DK" sz="1400" dirty="0"/>
              <a:t>Fra diabetes formular										Fra patientliste</a:t>
            </a:r>
          </a:p>
        </p:txBody>
      </p:sp>
      <p:pic>
        <p:nvPicPr>
          <p:cNvPr id="2" name="Billede 1">
            <a:extLst>
              <a:ext uri="{FF2B5EF4-FFF2-40B4-BE49-F238E27FC236}">
                <a16:creationId xmlns:a16="http://schemas.microsoft.com/office/drawing/2014/main" id="{363910FB-285A-1F81-6BA8-14873F494EE0}"/>
              </a:ext>
            </a:extLst>
          </p:cNvPr>
          <p:cNvPicPr>
            <a:picLocks noChangeAspect="1"/>
          </p:cNvPicPr>
          <p:nvPr/>
        </p:nvPicPr>
        <p:blipFill>
          <a:blip r:embed="rId2"/>
          <a:stretch>
            <a:fillRect/>
          </a:stretch>
        </p:blipFill>
        <p:spPr>
          <a:xfrm>
            <a:off x="6588299" y="3529759"/>
            <a:ext cx="2575783" cy="2592954"/>
          </a:xfrm>
          <a:prstGeom prst="rect">
            <a:avLst/>
          </a:prstGeom>
          <a:ln>
            <a:solidFill>
              <a:schemeClr val="accent1"/>
            </a:solidFill>
          </a:ln>
        </p:spPr>
      </p:pic>
      <p:pic>
        <p:nvPicPr>
          <p:cNvPr id="4" name="Billede 3">
            <a:extLst>
              <a:ext uri="{FF2B5EF4-FFF2-40B4-BE49-F238E27FC236}">
                <a16:creationId xmlns:a16="http://schemas.microsoft.com/office/drawing/2014/main" id="{989F5419-150B-1441-3CC1-649CCD3E3DBE}"/>
              </a:ext>
            </a:extLst>
          </p:cNvPr>
          <p:cNvPicPr>
            <a:picLocks noChangeAspect="1"/>
          </p:cNvPicPr>
          <p:nvPr/>
        </p:nvPicPr>
        <p:blipFill>
          <a:blip r:embed="rId3"/>
          <a:stretch>
            <a:fillRect/>
          </a:stretch>
        </p:blipFill>
        <p:spPr>
          <a:xfrm>
            <a:off x="812518" y="3529758"/>
            <a:ext cx="4694902" cy="2592954"/>
          </a:xfrm>
          <a:prstGeom prst="rect">
            <a:avLst/>
          </a:prstGeom>
          <a:ln>
            <a:solidFill>
              <a:schemeClr val="accent1"/>
            </a:solidFill>
          </a:ln>
        </p:spPr>
      </p:pic>
    </p:spTree>
    <p:extLst>
      <p:ext uri="{BB962C8B-B14F-4D97-AF65-F5344CB8AC3E}">
        <p14:creationId xmlns:p14="http://schemas.microsoft.com/office/powerpoint/2010/main" val="33295387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55A94-F512-96E5-631E-0B235D6428B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61E6565-2B46-FFBD-715F-59147536B7D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7543D88-2F1A-EEB2-E7EE-BA06C886A7C0}"/>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159BBC6B-9C2A-E778-80F6-05A12B50C77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FE6C1C28-5DA3-B7F9-0D30-3DF95EE8FF9A}"/>
              </a:ext>
            </a:extLst>
          </p:cNvPr>
          <p:cNvSpPr>
            <a:spLocks noGrp="1"/>
          </p:cNvSpPr>
          <p:nvPr>
            <p:ph type="body" sz="quarter" idx="41"/>
          </p:nvPr>
        </p:nvSpPr>
        <p:spPr>
          <a:xfrm>
            <a:off x="721001" y="2691196"/>
            <a:ext cx="4385987" cy="2749021"/>
          </a:xfrm>
        </p:spPr>
        <p:txBody>
          <a:bodyPr>
            <a:normAutofit/>
          </a:bodyPr>
          <a:lstStyle/>
          <a:p>
            <a:pPr marL="514350" indent="-514350">
              <a:buFont typeface="+mj-lt"/>
              <a:buAutoNum type="arabicPeriod"/>
            </a:pPr>
            <a:r>
              <a:rPr lang="da-DK" dirty="0"/>
              <a:t>Hvilke prøver ”smutter”? Hvorfor ”smutter” de?</a:t>
            </a:r>
          </a:p>
          <a:p>
            <a:pPr marL="514350" indent="-514350">
              <a:buFont typeface="+mj-lt"/>
              <a:buAutoNum type="arabicPeriod"/>
            </a:pPr>
            <a:r>
              <a:rPr lang="da-DK" dirty="0"/>
              <a:t>Fraser, labprofiler, andet der kan deles?</a:t>
            </a:r>
          </a:p>
          <a:p>
            <a:pPr marL="514350" indent="-514350">
              <a:buFont typeface="+mj-lt"/>
              <a:buAutoNum type="arabicPeriod"/>
            </a:pPr>
            <a:r>
              <a:rPr lang="da-DK" dirty="0"/>
              <a:t>Hvilke erfaringer har I med at bruge forløbsplaner?</a:t>
            </a:r>
          </a:p>
        </p:txBody>
      </p:sp>
      <p:sp>
        <p:nvSpPr>
          <p:cNvPr id="10" name="Title 2">
            <a:extLst>
              <a:ext uri="{FF2B5EF4-FFF2-40B4-BE49-F238E27FC236}">
                <a16:creationId xmlns:a16="http://schemas.microsoft.com/office/drawing/2014/main" id="{ACE7640A-0086-A8AC-57CD-03E3417BC04C}"/>
              </a:ext>
            </a:extLst>
          </p:cNvPr>
          <p:cNvSpPr>
            <a:spLocks noGrp="1"/>
          </p:cNvSpPr>
          <p:nvPr>
            <p:ph type="title"/>
          </p:nvPr>
        </p:nvSpPr>
        <p:spPr>
          <a:xfrm>
            <a:off x="714029" y="1027249"/>
            <a:ext cx="4488591" cy="757130"/>
          </a:xfrm>
        </p:spPr>
        <p:txBody>
          <a:bodyPr/>
          <a:lstStyle/>
          <a:p>
            <a:r>
              <a:rPr lang="da-DK" sz="2400" noProof="0" dirty="0"/>
              <a:t>Spørgsmål til målepunkt </a:t>
            </a:r>
            <a:r>
              <a:rPr lang="da-DK" sz="2400" dirty="0"/>
              <a:t>2b-d</a:t>
            </a:r>
            <a:endParaRPr lang="da-DK" sz="2400" noProof="0" dirty="0"/>
          </a:p>
        </p:txBody>
      </p:sp>
      <p:sp>
        <p:nvSpPr>
          <p:cNvPr id="13" name="Text Placeholder 9">
            <a:extLst>
              <a:ext uri="{FF2B5EF4-FFF2-40B4-BE49-F238E27FC236}">
                <a16:creationId xmlns:a16="http://schemas.microsoft.com/office/drawing/2014/main" id="{F4979B2C-1804-F2DA-8F0D-33A8D68FB011}"/>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1109645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F412-5C8A-2CFB-0AE2-FE5DD2562202}"/>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48741C4E-EEB6-6B6F-F647-63CFDB03304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C0B2905E-469F-3237-3428-E9DC98E3136F}"/>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388CB890-09EF-BB02-3CF1-2B9FE35942B2}"/>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6BA619DD-2A43-E6DA-E01E-A47A3F809B54}"/>
              </a:ext>
            </a:extLst>
          </p:cNvPr>
          <p:cNvSpPr>
            <a:spLocks noGrp="1"/>
          </p:cNvSpPr>
          <p:nvPr>
            <p:ph type="title"/>
          </p:nvPr>
        </p:nvSpPr>
        <p:spPr>
          <a:xfrm>
            <a:off x="714030" y="1027249"/>
            <a:ext cx="4398514" cy="757130"/>
          </a:xfrm>
        </p:spPr>
        <p:txBody>
          <a:bodyPr/>
          <a:lstStyle/>
          <a:p>
            <a:r>
              <a:rPr lang="da-DK" sz="2400" noProof="0" dirty="0"/>
              <a:t>Plenum gennemgang af målepunkt 1 og 2</a:t>
            </a:r>
          </a:p>
        </p:txBody>
      </p:sp>
      <p:sp>
        <p:nvSpPr>
          <p:cNvPr id="13" name="Text Placeholder 9">
            <a:extLst>
              <a:ext uri="{FF2B5EF4-FFF2-40B4-BE49-F238E27FC236}">
                <a16:creationId xmlns:a16="http://schemas.microsoft.com/office/drawing/2014/main" id="{3A692115-D263-E31B-E9D6-0E2AF49713B2}"/>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8277066C-DE19-592E-E560-AFFA1DCEC7E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90A09628-3101-958F-064E-CDD6B6721B6B}"/>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2220428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7792A2E-B157-3CC0-2FA2-421ED57F7CD0}"/>
              </a:ext>
            </a:extLst>
          </p:cNvPr>
          <p:cNvSpPr>
            <a:spLocks noGrp="1"/>
          </p:cNvSpPr>
          <p:nvPr>
            <p:ph type="body" sz="quarter" idx="29"/>
          </p:nvPr>
        </p:nvSpPr>
        <p:spPr/>
        <p:txBody>
          <a:bodyPr/>
          <a:lstStyle/>
          <a:p>
            <a:r>
              <a:rPr lang="da-DK" dirty="0"/>
              <a:t>Pause</a:t>
            </a:r>
          </a:p>
        </p:txBody>
      </p:sp>
      <p:sp>
        <p:nvSpPr>
          <p:cNvPr id="3" name="Pladsholder til tekst 2">
            <a:extLst>
              <a:ext uri="{FF2B5EF4-FFF2-40B4-BE49-F238E27FC236}">
                <a16:creationId xmlns:a16="http://schemas.microsoft.com/office/drawing/2014/main" id="{DA561AC5-76F6-F421-A608-B35AD93CA684}"/>
              </a:ext>
            </a:extLst>
          </p:cNvPr>
          <p:cNvSpPr>
            <a:spLocks noGrp="1"/>
          </p:cNvSpPr>
          <p:nvPr>
            <p:ph type="body" sz="quarter" idx="30"/>
          </p:nvPr>
        </p:nvSpPr>
        <p:spPr/>
        <p:txBody>
          <a:bodyPr/>
          <a:lstStyle/>
          <a:p>
            <a:r>
              <a:rPr lang="da-DK" dirty="0"/>
              <a:t>Samlet tid: 15 </a:t>
            </a:r>
            <a:r>
              <a:rPr lang="da-DK" dirty="0" err="1"/>
              <a:t>miutter</a:t>
            </a:r>
            <a:endParaRPr lang="da-DK" dirty="0"/>
          </a:p>
        </p:txBody>
      </p:sp>
      <p:sp>
        <p:nvSpPr>
          <p:cNvPr id="4" name="Pladsholder til tekst 2">
            <a:extLst>
              <a:ext uri="{FF2B5EF4-FFF2-40B4-BE49-F238E27FC236}">
                <a16:creationId xmlns:a16="http://schemas.microsoft.com/office/drawing/2014/main" id="{54CEA11E-B8EB-A0E6-D36D-C052F4ED8BDB}"/>
              </a:ext>
            </a:extLst>
          </p:cNvPr>
          <p:cNvSpPr txBox="1">
            <a:spLocks/>
          </p:cNvSpPr>
          <p:nvPr/>
        </p:nvSpPr>
        <p:spPr>
          <a:xfrm>
            <a:off x="724664" y="5536119"/>
            <a:ext cx="10735496" cy="492443"/>
          </a:xfrm>
          <a:prstGeom prst="rect">
            <a:avLst/>
          </a:prstGeom>
        </p:spPr>
        <p:txBody>
          <a:bodyPr vert="horz" wrap="square" lIns="91440" tIns="45720" rIns="91440" bIns="45720" rtlCol="0" anchor="b">
            <a:norm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sz="2400" i="1" dirty="0"/>
              <a:t>Sæt jer sammen i egen praksis. Sololæger går sammen.</a:t>
            </a:r>
          </a:p>
        </p:txBody>
      </p:sp>
    </p:spTree>
    <p:extLst>
      <p:ext uri="{BB962C8B-B14F-4D97-AF65-F5344CB8AC3E}">
        <p14:creationId xmlns:p14="http://schemas.microsoft.com/office/powerpoint/2010/main" val="38175139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A691788-9C82-9FD8-DB54-2E18AA515D92}"/>
              </a:ext>
            </a:extLst>
          </p:cNvPr>
          <p:cNvSpPr>
            <a:spLocks noGrp="1"/>
          </p:cNvSpPr>
          <p:nvPr>
            <p:ph type="body" sz="quarter" idx="29"/>
          </p:nvPr>
        </p:nvSpPr>
        <p:spPr/>
        <p:txBody>
          <a:bodyPr/>
          <a:lstStyle/>
          <a:p>
            <a:r>
              <a:rPr lang="da-DK" dirty="0"/>
              <a:t>Blok 2: behandling</a:t>
            </a:r>
          </a:p>
        </p:txBody>
      </p:sp>
      <p:sp>
        <p:nvSpPr>
          <p:cNvPr id="3" name="Pladsholder til tekst 2">
            <a:extLst>
              <a:ext uri="{FF2B5EF4-FFF2-40B4-BE49-F238E27FC236}">
                <a16:creationId xmlns:a16="http://schemas.microsoft.com/office/drawing/2014/main" id="{2E8D5178-AD5B-530D-2DEE-9EC3182FB8F2}"/>
              </a:ext>
            </a:extLst>
          </p:cNvPr>
          <p:cNvSpPr>
            <a:spLocks noGrp="1"/>
          </p:cNvSpPr>
          <p:nvPr>
            <p:ph type="body" sz="quarter" idx="30"/>
          </p:nvPr>
        </p:nvSpPr>
        <p:spPr/>
        <p:txBody>
          <a:bodyPr/>
          <a:lstStyle/>
          <a:p>
            <a:r>
              <a:rPr lang="da-DK" dirty="0"/>
              <a:t>Samlet tid: 45 minutter</a:t>
            </a:r>
          </a:p>
        </p:txBody>
      </p:sp>
    </p:spTree>
    <p:extLst>
      <p:ext uri="{BB962C8B-B14F-4D97-AF65-F5344CB8AC3E}">
        <p14:creationId xmlns:p14="http://schemas.microsoft.com/office/powerpoint/2010/main" val="20657242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957C5-EB4A-F8DE-6119-127B30C3D4A8}"/>
              </a:ext>
            </a:extLst>
          </p:cNvPr>
          <p:cNvSpPr>
            <a:spLocks noGrp="1"/>
          </p:cNvSpPr>
          <p:nvPr>
            <p:ph type="title"/>
          </p:nvPr>
        </p:nvSpPr>
        <p:spPr>
          <a:xfrm>
            <a:off x="725626" y="735288"/>
            <a:ext cx="10740748" cy="584775"/>
          </a:xfrm>
        </p:spPr>
        <p:txBody>
          <a:bodyPr/>
          <a:lstStyle/>
          <a:p>
            <a:r>
              <a:rPr lang="da-DK" dirty="0"/>
              <a:t>Video: introduktionsvideo (4½ min.)</a:t>
            </a:r>
          </a:p>
        </p:txBody>
      </p:sp>
      <p:pic>
        <p:nvPicPr>
          <p:cNvPr id="4" name="Onlinemedier 1" title="Hypertension video 2 - KiAP Klyngepakke">
            <a:hlinkClick r:id="" action="ppaction://media"/>
            <a:extLst>
              <a:ext uri="{FF2B5EF4-FFF2-40B4-BE49-F238E27FC236}">
                <a16:creationId xmlns:a16="http://schemas.microsoft.com/office/drawing/2014/main" id="{68190F3A-D4C9-3D8C-8BFF-3B37E1280E75}"/>
              </a:ext>
            </a:extLst>
          </p:cNvPr>
          <p:cNvPicPr>
            <a:picLocks noRot="1" noChangeAspect="1"/>
          </p:cNvPicPr>
          <p:nvPr>
            <a:videoFile r:link="rId1"/>
          </p:nvPr>
        </p:nvPicPr>
        <p:blipFill>
          <a:blip r:embed="rId3"/>
          <a:stretch>
            <a:fillRect/>
          </a:stretch>
        </p:blipFill>
        <p:spPr>
          <a:xfrm>
            <a:off x="1498757" y="1320063"/>
            <a:ext cx="9194485" cy="5179991"/>
          </a:xfrm>
          <a:prstGeom prst="rect">
            <a:avLst/>
          </a:prstGeom>
        </p:spPr>
      </p:pic>
    </p:spTree>
    <p:extLst>
      <p:ext uri="{BB962C8B-B14F-4D97-AF65-F5344CB8AC3E}">
        <p14:creationId xmlns:p14="http://schemas.microsoft.com/office/powerpoint/2010/main" val="14779398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7E1614-D7B4-DDF6-4A2C-C7A5EFE608A9}"/>
              </a:ext>
            </a:extLst>
          </p:cNvPr>
          <p:cNvSpPr>
            <a:spLocks noGrp="1"/>
          </p:cNvSpPr>
          <p:nvPr>
            <p:ph type="body" sz="quarter" idx="38"/>
          </p:nvPr>
        </p:nvSpPr>
        <p:spPr/>
        <p:txBody>
          <a:bodyPr/>
          <a:lstStyle/>
          <a:p>
            <a:r>
              <a:rPr lang="da-DK" dirty="0"/>
              <a:t>Patienter &lt; 80 år: Hjemmeblodtryk &lt; 135/85 </a:t>
            </a:r>
            <a:r>
              <a:rPr lang="da-DK" dirty="0" err="1"/>
              <a:t>mmHg</a:t>
            </a:r>
            <a:r>
              <a:rPr lang="da-DK" dirty="0"/>
              <a:t>, </a:t>
            </a:r>
            <a:r>
              <a:rPr lang="da-DK" dirty="0" err="1"/>
              <a:t>Kons.blodtryk</a:t>
            </a:r>
            <a:r>
              <a:rPr lang="da-DK" dirty="0"/>
              <a:t>&lt; 140/90 </a:t>
            </a:r>
          </a:p>
          <a:p>
            <a:r>
              <a:rPr lang="da-DK" dirty="0"/>
              <a:t>Patienter &gt; 80 år: Hjemmeblodtryk &lt; 145/90 </a:t>
            </a:r>
            <a:r>
              <a:rPr lang="da-DK" dirty="0" err="1"/>
              <a:t>mmHg</a:t>
            </a:r>
            <a:r>
              <a:rPr lang="da-DK" dirty="0"/>
              <a:t>, </a:t>
            </a:r>
            <a:r>
              <a:rPr lang="da-DK" dirty="0" err="1"/>
              <a:t>Kons.blodtryk</a:t>
            </a:r>
            <a:r>
              <a:rPr lang="da-DK" dirty="0"/>
              <a:t>&lt; 150/95</a:t>
            </a:r>
          </a:p>
          <a:p>
            <a:r>
              <a:rPr lang="da-DK" dirty="0"/>
              <a:t>Aftal i klinikken en enkel behandlings-algoritme</a:t>
            </a:r>
          </a:p>
          <a:p>
            <a:r>
              <a:rPr lang="da-DK" dirty="0"/>
              <a:t>Tal med patienten om behandlingsvalget</a:t>
            </a:r>
          </a:p>
          <a:p>
            <a:endParaRPr lang="da-DK" dirty="0"/>
          </a:p>
          <a:p>
            <a:endParaRPr lang="da-DK" dirty="0"/>
          </a:p>
          <a:p>
            <a:endParaRPr lang="da-DK" dirty="0"/>
          </a:p>
          <a:p>
            <a:endParaRPr lang="da-DK" dirty="0"/>
          </a:p>
          <a:p>
            <a:endParaRPr lang="da-DK" dirty="0"/>
          </a:p>
        </p:txBody>
      </p:sp>
      <p:sp>
        <p:nvSpPr>
          <p:cNvPr id="3" name="Titel 2">
            <a:extLst>
              <a:ext uri="{FF2B5EF4-FFF2-40B4-BE49-F238E27FC236}">
                <a16:creationId xmlns:a16="http://schemas.microsoft.com/office/drawing/2014/main" id="{E53097B6-AD1C-D44E-A278-7CC4D536338F}"/>
              </a:ext>
            </a:extLst>
          </p:cNvPr>
          <p:cNvSpPr>
            <a:spLocks noGrp="1"/>
          </p:cNvSpPr>
          <p:nvPr>
            <p:ph type="title"/>
          </p:nvPr>
        </p:nvSpPr>
        <p:spPr/>
        <p:txBody>
          <a:bodyPr/>
          <a:lstStyle/>
          <a:p>
            <a:r>
              <a:rPr lang="da-DK" dirty="0"/>
              <a:t>Behandlingsmål</a:t>
            </a:r>
          </a:p>
        </p:txBody>
      </p:sp>
      <p:sp>
        <p:nvSpPr>
          <p:cNvPr id="4" name="Pladsholder til tekst 3">
            <a:extLst>
              <a:ext uri="{FF2B5EF4-FFF2-40B4-BE49-F238E27FC236}">
                <a16:creationId xmlns:a16="http://schemas.microsoft.com/office/drawing/2014/main" id="{1D81678F-C3D7-856B-83CE-FCDD4DC4FE5A}"/>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92992409-1E5A-0868-238F-7B6CE5597C5E}"/>
              </a:ext>
            </a:extLst>
          </p:cNvPr>
          <p:cNvSpPr>
            <a:spLocks noGrp="1"/>
          </p:cNvSpPr>
          <p:nvPr>
            <p:ph type="body" sz="quarter" idx="40"/>
          </p:nvPr>
        </p:nvSpPr>
        <p:spPr/>
        <p:txBody>
          <a:bodyPr/>
          <a:lstStyle/>
          <a:p>
            <a:endParaRPr lang="da-DK"/>
          </a:p>
        </p:txBody>
      </p:sp>
      <p:pic>
        <p:nvPicPr>
          <p:cNvPr id="6" name="Billede 5">
            <a:extLst>
              <a:ext uri="{FF2B5EF4-FFF2-40B4-BE49-F238E27FC236}">
                <a16:creationId xmlns:a16="http://schemas.microsoft.com/office/drawing/2014/main" id="{A1C39484-3469-A1AE-6AB3-C520479EA36C}"/>
              </a:ext>
            </a:extLst>
          </p:cNvPr>
          <p:cNvPicPr>
            <a:picLocks noChangeAspect="1"/>
          </p:cNvPicPr>
          <p:nvPr/>
        </p:nvPicPr>
        <p:blipFill>
          <a:blip r:embed="rId2"/>
          <a:srcRect t="3168"/>
          <a:stretch>
            <a:fillRect/>
          </a:stretch>
        </p:blipFill>
        <p:spPr>
          <a:xfrm>
            <a:off x="1397876" y="4032790"/>
            <a:ext cx="9396248" cy="2320711"/>
          </a:xfrm>
          <a:prstGeom prst="rect">
            <a:avLst/>
          </a:prstGeom>
          <a:ln>
            <a:solidFill>
              <a:schemeClr val="bg1"/>
            </a:solidFill>
          </a:ln>
        </p:spPr>
      </p:pic>
    </p:spTree>
    <p:extLst>
      <p:ext uri="{BB962C8B-B14F-4D97-AF65-F5344CB8AC3E}">
        <p14:creationId xmlns:p14="http://schemas.microsoft.com/office/powerpoint/2010/main" val="2653513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F9E4139A-7C94-2E13-4DA9-2B3D4F833A8B}"/>
              </a:ext>
            </a:extLst>
          </p:cNvPr>
          <p:cNvSpPr>
            <a:spLocks noGrp="1"/>
          </p:cNvSpPr>
          <p:nvPr>
            <p:ph type="pic" idx="21"/>
          </p:nvPr>
        </p:nvSpPr>
        <p:spPr>
          <a:xfrm>
            <a:off x="4908332" y="0"/>
            <a:ext cx="7283670" cy="6858000"/>
          </a:xfrm>
        </p:spPr>
        <p:txBody>
          <a:bodyPr/>
          <a:lstStyle/>
          <a:p>
            <a:endParaRPr lang="da-DK"/>
          </a:p>
        </p:txBody>
      </p:sp>
      <p:sp>
        <p:nvSpPr>
          <p:cNvPr id="3" name="Pladsholder til tekst 2">
            <a:extLst>
              <a:ext uri="{FF2B5EF4-FFF2-40B4-BE49-F238E27FC236}">
                <a16:creationId xmlns:a16="http://schemas.microsoft.com/office/drawing/2014/main" id="{BD9397CE-F673-C66F-7019-6D996C05CA5E}"/>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0F4CA50F-5E0C-92AF-26D8-E90076E77112}"/>
              </a:ext>
            </a:extLst>
          </p:cNvPr>
          <p:cNvSpPr>
            <a:spLocks noGrp="1"/>
          </p:cNvSpPr>
          <p:nvPr>
            <p:ph type="title"/>
          </p:nvPr>
        </p:nvSpPr>
        <p:spPr/>
        <p:txBody>
          <a:bodyPr>
            <a:noAutofit/>
          </a:bodyPr>
          <a:lstStyle/>
          <a:p>
            <a:r>
              <a:rPr lang="da-DK" sz="2800" dirty="0"/>
              <a:t>Behandlingsalgoritme</a:t>
            </a:r>
          </a:p>
        </p:txBody>
      </p:sp>
      <p:sp>
        <p:nvSpPr>
          <p:cNvPr id="5" name="Pladsholder til tekst 4">
            <a:extLst>
              <a:ext uri="{FF2B5EF4-FFF2-40B4-BE49-F238E27FC236}">
                <a16:creationId xmlns:a16="http://schemas.microsoft.com/office/drawing/2014/main" id="{73861A5C-E801-2E49-89C6-29B51B7F1454}"/>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1F993B6C-E600-7467-2657-FE8BC1665884}"/>
              </a:ext>
            </a:extLst>
          </p:cNvPr>
          <p:cNvSpPr>
            <a:spLocks noGrp="1"/>
          </p:cNvSpPr>
          <p:nvPr>
            <p:ph type="body" sz="quarter" idx="41"/>
          </p:nvPr>
        </p:nvSpPr>
        <p:spPr/>
        <p:txBody>
          <a:bodyPr/>
          <a:lstStyle/>
          <a:p>
            <a:endParaRPr lang="da-DK"/>
          </a:p>
        </p:txBody>
      </p:sp>
      <p:sp>
        <p:nvSpPr>
          <p:cNvPr id="7" name="Pladsholder til tekst 6">
            <a:extLst>
              <a:ext uri="{FF2B5EF4-FFF2-40B4-BE49-F238E27FC236}">
                <a16:creationId xmlns:a16="http://schemas.microsoft.com/office/drawing/2014/main" id="{C982BDCE-9711-5AE9-36D7-76F9657107C6}"/>
              </a:ext>
            </a:extLst>
          </p:cNvPr>
          <p:cNvSpPr>
            <a:spLocks noGrp="1"/>
          </p:cNvSpPr>
          <p:nvPr>
            <p:ph type="body" sz="quarter" idx="39"/>
          </p:nvPr>
        </p:nvSpPr>
        <p:spPr/>
        <p:txBody>
          <a:bodyPr/>
          <a:lstStyle/>
          <a:p>
            <a:r>
              <a:rPr lang="da-DK" dirty="0"/>
              <a:t>Et eksempel</a:t>
            </a:r>
          </a:p>
        </p:txBody>
      </p:sp>
      <p:sp>
        <p:nvSpPr>
          <p:cNvPr id="8" name="Pladsholder til indhold 6">
            <a:extLst>
              <a:ext uri="{FF2B5EF4-FFF2-40B4-BE49-F238E27FC236}">
                <a16:creationId xmlns:a16="http://schemas.microsoft.com/office/drawing/2014/main" id="{DD4E3D03-BD4B-4E1D-2552-80668130F157}"/>
              </a:ext>
            </a:extLst>
          </p:cNvPr>
          <p:cNvSpPr txBox="1">
            <a:spLocks/>
          </p:cNvSpPr>
          <p:nvPr/>
        </p:nvSpPr>
        <p:spPr>
          <a:xfrm>
            <a:off x="4902069" y="0"/>
            <a:ext cx="7283669" cy="6858000"/>
          </a:xfrm>
          <a:prstGeom prst="rect">
            <a:avLst/>
          </a:prstGeom>
        </p:spPr>
        <p:txBody>
          <a:bodyPr>
            <a:no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defTabSz="914400">
              <a:lnSpc>
                <a:spcPct val="80000"/>
              </a:lnSpc>
              <a:spcBef>
                <a:spcPts val="1000"/>
              </a:spcBef>
              <a:spcAft>
                <a:spcPts val="0"/>
              </a:spcAft>
              <a:buSzTx/>
              <a:buFont typeface="Arial"/>
              <a:buNone/>
              <a:defRPr/>
            </a:pPr>
            <a:r>
              <a:rPr lang="da-DK" sz="2000" kern="1200" dirty="0">
                <a:solidFill>
                  <a:srgbClr val="297A77"/>
                </a:solidFill>
                <a:latin typeface="Calibri" panose="020F0502020204030204"/>
                <a:cs typeface="+mn-cs"/>
              </a:rPr>
              <a:t>Opstart  	</a:t>
            </a:r>
            <a:r>
              <a:rPr lang="da-DK" sz="2000" kern="1200" dirty="0">
                <a:solidFill>
                  <a:prstClr val="black"/>
                </a:solidFill>
                <a:latin typeface="Calibri" panose="020F0502020204030204"/>
                <a:cs typeface="+mn-cs"/>
              </a:rPr>
              <a:t>	A (ACE eller AIIA) – ved  ældre </a:t>
            </a:r>
            <a:r>
              <a:rPr lang="da-DK" sz="2000" kern="1200" dirty="0" err="1">
                <a:solidFill>
                  <a:prstClr val="black"/>
                </a:solidFill>
                <a:latin typeface="Calibri" panose="020F0502020204030204"/>
                <a:cs typeface="+mn-cs"/>
              </a:rPr>
              <a:t>evt</a:t>
            </a:r>
            <a:r>
              <a:rPr lang="da-DK" sz="2000" kern="1200" dirty="0">
                <a:solidFill>
                  <a:prstClr val="black"/>
                </a:solidFill>
                <a:latin typeface="Calibri" panose="020F0502020204030204"/>
                <a:cs typeface="+mn-cs"/>
              </a:rPr>
              <a:t> C (</a:t>
            </a:r>
            <a:r>
              <a:rPr lang="da-DK" sz="2000" kern="1200" dirty="0" err="1">
                <a:solidFill>
                  <a:prstClr val="black"/>
                </a:solidFill>
                <a:latin typeface="Calibri" panose="020F0502020204030204"/>
                <a:cs typeface="+mn-cs"/>
              </a:rPr>
              <a:t>Ca</a:t>
            </a:r>
            <a:r>
              <a:rPr lang="da-DK" sz="2000" kern="1200" dirty="0">
                <a:solidFill>
                  <a:prstClr val="black"/>
                </a:solidFill>
                <a:latin typeface="Calibri" panose="020F0502020204030204"/>
                <a:cs typeface="+mn-cs"/>
              </a:rPr>
              <a:t>+) </a:t>
            </a:r>
            <a:r>
              <a:rPr lang="da-DK" sz="2000" i="1" kern="1200" dirty="0">
                <a:solidFill>
                  <a:prstClr val="black"/>
                </a:solidFill>
                <a:latin typeface="Calibri" panose="020F0502020204030204"/>
                <a:cs typeface="+mn-cs"/>
              </a:rPr>
              <a:t>	</a:t>
            </a:r>
            <a:endParaRPr lang="da-DK" sz="2000" kern="1200" dirty="0">
              <a:solidFill>
                <a:prstClr val="black"/>
              </a:solidFill>
              <a:latin typeface="Calibri" panose="020F0502020204030204"/>
              <a:cs typeface="+mn-cs"/>
            </a:endParaRPr>
          </a:p>
          <a:p>
            <a:pPr defTabSz="914400">
              <a:lnSpc>
                <a:spcPct val="80000"/>
              </a:lnSpc>
              <a:spcBef>
                <a:spcPts val="1000"/>
              </a:spcBef>
              <a:spcAft>
                <a:spcPts val="0"/>
              </a:spcAft>
              <a:buSzTx/>
              <a:buFont typeface="Arial"/>
              <a:buNone/>
              <a:defRPr/>
            </a:pPr>
            <a:r>
              <a:rPr lang="da-DK" sz="2000" kern="1200" dirty="0">
                <a:solidFill>
                  <a:srgbClr val="297A77"/>
                </a:solidFill>
                <a:latin typeface="Calibri" panose="020F0502020204030204"/>
                <a:cs typeface="+mn-cs"/>
              </a:rPr>
              <a:t>Algoritme</a:t>
            </a:r>
            <a:r>
              <a:rPr lang="da-DK" sz="2000" kern="1200" dirty="0">
                <a:solidFill>
                  <a:prstClr val="black"/>
                </a:solidFill>
                <a:latin typeface="Calibri" panose="020F0502020204030204"/>
                <a:cs typeface="+mn-cs"/>
              </a:rPr>
              <a:t>	A+C+D –  ved ældre C+A+D  	</a:t>
            </a:r>
          </a:p>
          <a:p>
            <a:pPr defTabSz="914400">
              <a:lnSpc>
                <a:spcPct val="80000"/>
              </a:lnSpc>
              <a:spcBef>
                <a:spcPts val="1000"/>
              </a:spcBef>
              <a:spcAft>
                <a:spcPts val="0"/>
              </a:spcAft>
              <a:buSzTx/>
              <a:buFont typeface="Arial"/>
              <a:buNone/>
              <a:defRPr/>
            </a:pPr>
            <a:r>
              <a:rPr lang="da-DK" sz="2000" kern="1200" dirty="0">
                <a:solidFill>
                  <a:srgbClr val="297A77"/>
                </a:solidFill>
                <a:latin typeface="Calibri" panose="020F0502020204030204"/>
                <a:cs typeface="+mn-cs"/>
              </a:rPr>
              <a:t>Titrering	</a:t>
            </a:r>
            <a:r>
              <a:rPr lang="da-DK" sz="2000" kern="1200" dirty="0">
                <a:solidFill>
                  <a:prstClr val="black"/>
                </a:solidFill>
                <a:latin typeface="Calibri" panose="020F0502020204030204"/>
                <a:cs typeface="+mn-cs"/>
              </a:rPr>
              <a:t>	Hurtig 2-4 uger per trin	</a:t>
            </a:r>
          </a:p>
          <a:p>
            <a:pPr defTabSz="914400">
              <a:lnSpc>
                <a:spcPct val="80000"/>
              </a:lnSpc>
              <a:spcBef>
                <a:spcPts val="1000"/>
              </a:spcBef>
              <a:spcAft>
                <a:spcPts val="0"/>
              </a:spcAft>
              <a:buSzTx/>
              <a:buFont typeface="Arial"/>
              <a:buNone/>
              <a:defRPr/>
            </a:pPr>
            <a:r>
              <a:rPr lang="da-DK" sz="2000" kern="1200" dirty="0">
                <a:solidFill>
                  <a:srgbClr val="297A77"/>
                </a:solidFill>
                <a:latin typeface="Calibri" panose="020F0502020204030204"/>
                <a:cs typeface="+mn-cs"/>
              </a:rPr>
              <a:t>Dosis	</a:t>
            </a:r>
            <a:r>
              <a:rPr lang="da-DK" sz="2000" kern="1200" dirty="0">
                <a:solidFill>
                  <a:prstClr val="black"/>
                </a:solidFill>
                <a:latin typeface="Calibri" panose="020F0502020204030204"/>
                <a:cs typeface="+mn-cs"/>
              </a:rPr>
              <a:t>	AIIA /ACE: Gå op til maksimal dosis </a:t>
            </a:r>
          </a:p>
          <a:p>
            <a:pPr defTabSz="914400">
              <a:lnSpc>
                <a:spcPct val="80000"/>
              </a:lnSpc>
              <a:spcBef>
                <a:spcPts val="1000"/>
              </a:spcBef>
              <a:spcAft>
                <a:spcPts val="0"/>
              </a:spcAft>
              <a:buSzTx/>
              <a:buFont typeface="Arial"/>
              <a:buNone/>
              <a:defRPr/>
            </a:pPr>
            <a:r>
              <a:rPr lang="da-DK" sz="2000" kern="1200" dirty="0">
                <a:solidFill>
                  <a:prstClr val="black"/>
                </a:solidFill>
                <a:latin typeface="Calibri" panose="020F0502020204030204"/>
                <a:cs typeface="+mn-cs"/>
              </a:rPr>
              <a:t>		</a:t>
            </a:r>
            <a:r>
              <a:rPr lang="da-DK" sz="2000" kern="1200" dirty="0" err="1">
                <a:solidFill>
                  <a:prstClr val="black"/>
                </a:solidFill>
                <a:latin typeface="Calibri" panose="020F0502020204030204"/>
                <a:cs typeface="+mn-cs"/>
              </a:rPr>
              <a:t>Ca</a:t>
            </a:r>
            <a:r>
              <a:rPr lang="da-DK" sz="2000" kern="1200" dirty="0">
                <a:solidFill>
                  <a:prstClr val="black"/>
                </a:solidFill>
                <a:latin typeface="Calibri" panose="020F0502020204030204"/>
                <a:cs typeface="+mn-cs"/>
              </a:rPr>
              <a:t>+, </a:t>
            </a:r>
            <a:r>
              <a:rPr lang="da-DK" sz="2000" kern="1200" dirty="0" err="1">
                <a:solidFill>
                  <a:prstClr val="black"/>
                </a:solidFill>
                <a:latin typeface="Calibri" panose="020F0502020204030204"/>
                <a:cs typeface="+mn-cs"/>
              </a:rPr>
              <a:t>diuretika</a:t>
            </a:r>
            <a:r>
              <a:rPr lang="da-DK" sz="2000" kern="1200" dirty="0">
                <a:solidFill>
                  <a:prstClr val="black"/>
                </a:solidFill>
                <a:latin typeface="Calibri" panose="020F0502020204030204"/>
                <a:cs typeface="+mn-cs"/>
              </a:rPr>
              <a:t> og betablokker brug lav/moderat 		dosis</a:t>
            </a:r>
          </a:p>
          <a:p>
            <a:pPr defTabSz="914400">
              <a:lnSpc>
                <a:spcPct val="80000"/>
              </a:lnSpc>
              <a:spcBef>
                <a:spcPts val="1000"/>
              </a:spcBef>
              <a:spcAft>
                <a:spcPts val="0"/>
              </a:spcAft>
              <a:buSzTx/>
              <a:buFont typeface="Arial"/>
              <a:buNone/>
              <a:defRPr/>
            </a:pPr>
            <a:r>
              <a:rPr lang="da-DK" sz="2000" kern="1200" dirty="0">
                <a:solidFill>
                  <a:prstClr val="black"/>
                </a:solidFill>
                <a:latin typeface="Calibri" panose="020F0502020204030204"/>
                <a:cs typeface="+mn-cs"/>
              </a:rPr>
              <a:t>		- Ved BT </a:t>
            </a:r>
            <a:r>
              <a:rPr lang="da-DK" sz="2000" dirty="0">
                <a:solidFill>
                  <a:prstClr val="black"/>
                </a:solidFill>
                <a:latin typeface="Calibri" panose="020F0502020204030204"/>
              </a:rPr>
              <a:t>&gt;</a:t>
            </a:r>
            <a:r>
              <a:rPr lang="da-DK" sz="2000" kern="1200" dirty="0">
                <a:solidFill>
                  <a:prstClr val="black"/>
                </a:solidFill>
                <a:latin typeface="Calibri" panose="020F0502020204030204"/>
                <a:cs typeface="+mn-cs"/>
              </a:rPr>
              <a:t> 20 </a:t>
            </a:r>
            <a:r>
              <a:rPr lang="da-DK" sz="2000" kern="1200" dirty="0" err="1">
                <a:solidFill>
                  <a:prstClr val="black"/>
                </a:solidFill>
                <a:latin typeface="Calibri" panose="020F0502020204030204"/>
                <a:cs typeface="+mn-cs"/>
              </a:rPr>
              <a:t>mmHg</a:t>
            </a:r>
            <a:r>
              <a:rPr lang="da-DK" sz="2000" kern="1200" dirty="0">
                <a:solidFill>
                  <a:prstClr val="black"/>
                </a:solidFill>
                <a:latin typeface="Calibri" panose="020F0502020204030204"/>
                <a:cs typeface="+mn-cs"/>
              </a:rPr>
              <a:t> fra mål: </a:t>
            </a:r>
            <a:r>
              <a:rPr lang="da-DK" sz="2000" dirty="0">
                <a:solidFill>
                  <a:prstClr val="black"/>
                </a:solidFill>
                <a:latin typeface="Calibri" panose="020F0502020204030204"/>
              </a:rPr>
              <a:t>S</a:t>
            </a:r>
            <a:r>
              <a:rPr lang="da-DK" sz="2000" kern="1200" dirty="0">
                <a:solidFill>
                  <a:prstClr val="black"/>
                </a:solidFill>
                <a:latin typeface="Calibri" panose="020F0502020204030204"/>
                <a:cs typeface="+mn-cs"/>
              </a:rPr>
              <a:t>tart med 			kombinationsbehandling</a:t>
            </a:r>
          </a:p>
          <a:p>
            <a:pPr marL="228600" indent="-228600" defTabSz="914400">
              <a:lnSpc>
                <a:spcPct val="90000"/>
              </a:lnSpc>
              <a:spcBef>
                <a:spcPts val="1000"/>
              </a:spcBef>
              <a:spcAft>
                <a:spcPts val="0"/>
              </a:spcAft>
              <a:buSzTx/>
              <a:buFont typeface="Arial"/>
              <a:buChar char="•"/>
              <a:defRPr/>
            </a:pPr>
            <a:endParaRPr lang="da-DK" sz="2000" kern="1200" dirty="0">
              <a:solidFill>
                <a:prstClr val="black"/>
              </a:solidFill>
              <a:latin typeface="Calibri" panose="020F0502020204030204"/>
              <a:cs typeface="+mn-cs"/>
            </a:endParaRPr>
          </a:p>
          <a:p>
            <a:pPr defTabSz="914400">
              <a:lnSpc>
                <a:spcPct val="90000"/>
              </a:lnSpc>
              <a:spcBef>
                <a:spcPts val="1000"/>
              </a:spcBef>
              <a:spcAft>
                <a:spcPts val="0"/>
              </a:spcAft>
              <a:buSzTx/>
              <a:buFont typeface="Arial"/>
              <a:buNone/>
              <a:defRPr/>
            </a:pPr>
            <a:r>
              <a:rPr lang="da-DK" sz="2000" kern="1200" dirty="0">
                <a:solidFill>
                  <a:srgbClr val="297A77"/>
                </a:solidFill>
                <a:latin typeface="Calibri" panose="020F0502020204030204"/>
                <a:cs typeface="+mn-cs"/>
              </a:rPr>
              <a:t>Trinvis </a:t>
            </a:r>
            <a:r>
              <a:rPr lang="da-DK" sz="2000" kern="1200" dirty="0" err="1">
                <a:solidFill>
                  <a:srgbClr val="297A77"/>
                </a:solidFill>
                <a:latin typeface="Calibri" panose="020F0502020204030204"/>
                <a:cs typeface="+mn-cs"/>
              </a:rPr>
              <a:t>optitrering</a:t>
            </a:r>
            <a:r>
              <a:rPr lang="da-DK" sz="2000" kern="1200" dirty="0">
                <a:solidFill>
                  <a:srgbClr val="297A77"/>
                </a:solidFill>
                <a:latin typeface="Calibri" panose="020F0502020204030204"/>
                <a:cs typeface="+mn-cs"/>
              </a:rPr>
              <a:t>:</a:t>
            </a:r>
            <a:r>
              <a:rPr lang="da-DK" sz="2000" kern="1200" dirty="0">
                <a:solidFill>
                  <a:prstClr val="black"/>
                </a:solidFill>
                <a:latin typeface="Calibri" panose="020F0502020204030204"/>
                <a:cs typeface="+mn-cs"/>
              </a:rPr>
              <a:t>   Trin 1 AIIA op til max dosis</a:t>
            </a:r>
          </a:p>
          <a:p>
            <a:pPr defTabSz="914400">
              <a:lnSpc>
                <a:spcPct val="90000"/>
              </a:lnSpc>
              <a:spcBef>
                <a:spcPts val="1000"/>
              </a:spcBef>
              <a:spcAft>
                <a:spcPts val="0"/>
              </a:spcAft>
              <a:buSzTx/>
              <a:buFont typeface="Arial"/>
              <a:buNone/>
              <a:defRPr/>
            </a:pPr>
            <a:r>
              <a:rPr lang="da-DK" sz="2000" kern="1200" dirty="0">
                <a:solidFill>
                  <a:prstClr val="black"/>
                </a:solidFill>
                <a:latin typeface="Calibri" panose="020F0502020204030204"/>
                <a:cs typeface="+mn-cs"/>
              </a:rPr>
              <a:t>		    Trin 2 tillæg </a:t>
            </a:r>
            <a:r>
              <a:rPr lang="da-DK" sz="2000" kern="1200" dirty="0" err="1">
                <a:solidFill>
                  <a:prstClr val="black"/>
                </a:solidFill>
                <a:latin typeface="Calibri" panose="020F0502020204030204"/>
                <a:cs typeface="+mn-cs"/>
              </a:rPr>
              <a:t>Ca</a:t>
            </a:r>
            <a:r>
              <a:rPr lang="da-DK" sz="2000" kern="1200" dirty="0">
                <a:solidFill>
                  <a:prstClr val="black"/>
                </a:solidFill>
                <a:latin typeface="Calibri" panose="020F0502020204030204"/>
                <a:cs typeface="+mn-cs"/>
              </a:rPr>
              <a:t>+ lav dosis</a:t>
            </a:r>
          </a:p>
          <a:p>
            <a:pPr defTabSz="914400">
              <a:lnSpc>
                <a:spcPct val="90000"/>
              </a:lnSpc>
              <a:spcBef>
                <a:spcPts val="1000"/>
              </a:spcBef>
              <a:spcAft>
                <a:spcPts val="0"/>
              </a:spcAft>
              <a:buSzTx/>
              <a:buFont typeface="Arial"/>
              <a:buNone/>
              <a:defRPr/>
            </a:pPr>
            <a:r>
              <a:rPr lang="da-DK" sz="2000" kern="1200" dirty="0">
                <a:solidFill>
                  <a:prstClr val="black"/>
                </a:solidFill>
                <a:latin typeface="Calibri" panose="020F0502020204030204"/>
                <a:cs typeface="+mn-cs"/>
              </a:rPr>
              <a:t>		    Trin 3 tillæg </a:t>
            </a:r>
            <a:r>
              <a:rPr lang="da-DK" sz="2000" kern="1200" dirty="0" err="1">
                <a:solidFill>
                  <a:prstClr val="black"/>
                </a:solidFill>
                <a:latin typeface="Calibri" panose="020F0502020204030204"/>
                <a:cs typeface="+mn-cs"/>
              </a:rPr>
              <a:t>thiazid</a:t>
            </a:r>
            <a:r>
              <a:rPr lang="da-DK" sz="2000" kern="1200" dirty="0">
                <a:solidFill>
                  <a:prstClr val="black"/>
                </a:solidFill>
                <a:latin typeface="Calibri" panose="020F0502020204030204"/>
                <a:cs typeface="+mn-cs"/>
              </a:rPr>
              <a:t> – lav/moderat dosis</a:t>
            </a:r>
          </a:p>
          <a:p>
            <a:pPr defTabSz="914400">
              <a:lnSpc>
                <a:spcPct val="90000"/>
              </a:lnSpc>
              <a:spcBef>
                <a:spcPts val="1000"/>
              </a:spcBef>
              <a:spcAft>
                <a:spcPts val="0"/>
              </a:spcAft>
              <a:buSzTx/>
              <a:defRPr/>
            </a:pPr>
            <a:endParaRPr lang="da-DK" sz="2000" kern="1200" dirty="0">
              <a:solidFill>
                <a:prstClr val="black"/>
              </a:solidFill>
              <a:latin typeface="Calibri" panose="020F0502020204030204"/>
              <a:cs typeface="+mn-cs"/>
            </a:endParaRPr>
          </a:p>
          <a:p>
            <a:pPr defTabSz="914400">
              <a:lnSpc>
                <a:spcPct val="90000"/>
              </a:lnSpc>
              <a:spcBef>
                <a:spcPts val="1000"/>
              </a:spcBef>
              <a:spcAft>
                <a:spcPts val="0"/>
              </a:spcAft>
              <a:buSzTx/>
              <a:buFont typeface="Arial"/>
              <a:buNone/>
              <a:defRPr/>
            </a:pPr>
            <a:r>
              <a:rPr lang="da-DK" sz="2000" kern="1200" dirty="0">
                <a:solidFill>
                  <a:srgbClr val="297A77"/>
                </a:solidFill>
                <a:latin typeface="Calibri" panose="020F0502020204030204"/>
                <a:cs typeface="+mn-cs"/>
              </a:rPr>
              <a:t>Eksempel	</a:t>
            </a:r>
            <a:r>
              <a:rPr lang="da-DK" sz="2000" kern="1200" dirty="0" err="1">
                <a:solidFill>
                  <a:prstClr val="black"/>
                </a:solidFill>
                <a:latin typeface="Calibri" panose="020F0502020204030204"/>
                <a:cs typeface="+mn-cs"/>
              </a:rPr>
              <a:t>Candesartan</a:t>
            </a:r>
            <a:r>
              <a:rPr lang="da-DK" sz="2000" kern="1200" dirty="0">
                <a:solidFill>
                  <a:prstClr val="black"/>
                </a:solidFill>
                <a:latin typeface="Calibri" panose="020F0502020204030204"/>
                <a:cs typeface="+mn-cs"/>
              </a:rPr>
              <a:t>  8-32 mg – (</a:t>
            </a:r>
            <a:r>
              <a:rPr lang="da-DK" sz="2000" kern="1200" dirty="0" err="1">
                <a:solidFill>
                  <a:prstClr val="black"/>
                </a:solidFill>
                <a:latin typeface="Calibri" panose="020F0502020204030204"/>
                <a:cs typeface="+mn-cs"/>
              </a:rPr>
              <a:t>losartan</a:t>
            </a:r>
            <a:r>
              <a:rPr lang="da-DK" sz="2000" kern="1200" dirty="0">
                <a:solidFill>
                  <a:prstClr val="black"/>
                </a:solidFill>
                <a:latin typeface="Calibri" panose="020F0502020204030204"/>
                <a:cs typeface="+mn-cs"/>
              </a:rPr>
              <a:t> 50-100 mg)</a:t>
            </a:r>
          </a:p>
          <a:p>
            <a:pPr defTabSz="914400">
              <a:lnSpc>
                <a:spcPct val="90000"/>
              </a:lnSpc>
              <a:spcBef>
                <a:spcPts val="1000"/>
              </a:spcBef>
              <a:spcAft>
                <a:spcPts val="0"/>
              </a:spcAft>
              <a:buSzTx/>
              <a:buFont typeface="Arial"/>
              <a:buNone/>
              <a:defRPr/>
            </a:pPr>
            <a:r>
              <a:rPr lang="da-DK" sz="2000" kern="1200" dirty="0">
                <a:solidFill>
                  <a:prstClr val="black"/>
                </a:solidFill>
                <a:latin typeface="Calibri" panose="020F0502020204030204"/>
                <a:cs typeface="+mn-cs"/>
              </a:rPr>
              <a:t>		</a:t>
            </a:r>
            <a:r>
              <a:rPr lang="da-DK" sz="2000" kern="1200" dirty="0" err="1">
                <a:solidFill>
                  <a:prstClr val="black"/>
                </a:solidFill>
                <a:latin typeface="Calibri" panose="020F0502020204030204"/>
                <a:cs typeface="+mn-cs"/>
              </a:rPr>
              <a:t>Amlodipin</a:t>
            </a:r>
            <a:r>
              <a:rPr lang="da-DK" sz="2000" kern="1200" dirty="0">
                <a:solidFill>
                  <a:prstClr val="black"/>
                </a:solidFill>
                <a:latin typeface="Calibri" panose="020F0502020204030204"/>
                <a:cs typeface="+mn-cs"/>
              </a:rPr>
              <a:t> 5 mg</a:t>
            </a:r>
          </a:p>
          <a:p>
            <a:pPr defTabSz="914400">
              <a:lnSpc>
                <a:spcPct val="90000"/>
              </a:lnSpc>
              <a:spcBef>
                <a:spcPts val="1000"/>
              </a:spcBef>
              <a:spcAft>
                <a:spcPts val="0"/>
              </a:spcAft>
              <a:buSzTx/>
              <a:buFont typeface="Arial"/>
              <a:buNone/>
              <a:defRPr/>
            </a:pPr>
            <a:r>
              <a:rPr lang="da-DK" sz="2000" kern="1200" dirty="0">
                <a:solidFill>
                  <a:prstClr val="black"/>
                </a:solidFill>
                <a:latin typeface="Calibri" panose="020F0502020204030204"/>
                <a:cs typeface="+mn-cs"/>
              </a:rPr>
              <a:t>		</a:t>
            </a:r>
            <a:r>
              <a:rPr lang="da-DK" sz="2000" kern="1200" dirty="0" err="1">
                <a:solidFill>
                  <a:prstClr val="black"/>
                </a:solidFill>
                <a:latin typeface="Calibri" panose="020F0502020204030204"/>
                <a:cs typeface="+mn-cs"/>
              </a:rPr>
              <a:t>Centyl</a:t>
            </a:r>
            <a:r>
              <a:rPr lang="da-DK" sz="2000" kern="1200" dirty="0">
                <a:solidFill>
                  <a:prstClr val="black"/>
                </a:solidFill>
                <a:latin typeface="Calibri" panose="020F0502020204030204"/>
                <a:cs typeface="+mn-cs"/>
              </a:rPr>
              <a:t> </a:t>
            </a:r>
            <a:r>
              <a:rPr lang="da-DK" sz="2000" kern="1200" dirty="0" err="1">
                <a:solidFill>
                  <a:prstClr val="black"/>
                </a:solidFill>
                <a:latin typeface="Calibri" panose="020F0502020204030204"/>
                <a:cs typeface="+mn-cs"/>
              </a:rPr>
              <a:t>mite</a:t>
            </a:r>
            <a:r>
              <a:rPr lang="da-DK" sz="2000" kern="1200" dirty="0">
                <a:solidFill>
                  <a:prstClr val="black"/>
                </a:solidFill>
                <a:latin typeface="Calibri" panose="020F0502020204030204"/>
                <a:cs typeface="+mn-cs"/>
              </a:rPr>
              <a:t>/</a:t>
            </a:r>
            <a:r>
              <a:rPr lang="da-DK" sz="2000" kern="1200" dirty="0" err="1">
                <a:solidFill>
                  <a:prstClr val="black"/>
                </a:solidFill>
                <a:latin typeface="Calibri" panose="020F0502020204030204"/>
                <a:cs typeface="+mn-cs"/>
              </a:rPr>
              <a:t>centyl</a:t>
            </a:r>
            <a:r>
              <a:rPr lang="da-DK" sz="2000" kern="1200" dirty="0">
                <a:solidFill>
                  <a:prstClr val="black"/>
                </a:solidFill>
                <a:latin typeface="Calibri" panose="020F0502020204030204"/>
                <a:cs typeface="+mn-cs"/>
              </a:rPr>
              <a:t> m. kaliumklorid</a:t>
            </a:r>
            <a:endParaRPr lang="da-DK" sz="2000" dirty="0"/>
          </a:p>
        </p:txBody>
      </p:sp>
    </p:spTree>
    <p:extLst>
      <p:ext uri="{BB962C8B-B14F-4D97-AF65-F5344CB8AC3E}">
        <p14:creationId xmlns:p14="http://schemas.microsoft.com/office/powerpoint/2010/main" val="28342378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FA79CBD-6E1E-D792-F6D3-210046741804}"/>
              </a:ext>
            </a:extLst>
          </p:cNvPr>
          <p:cNvSpPr>
            <a:spLocks noGrp="1"/>
          </p:cNvSpPr>
          <p:nvPr>
            <p:ph type="body" sz="quarter" idx="30"/>
          </p:nvPr>
        </p:nvSpPr>
        <p:spPr>
          <a:xfrm>
            <a:off x="713581" y="4213042"/>
            <a:ext cx="2880000" cy="1477328"/>
          </a:xfrm>
        </p:spPr>
        <p:txBody>
          <a:bodyPr/>
          <a:lstStyle/>
          <a:p>
            <a:r>
              <a:rPr lang="da-DK" dirty="0"/>
              <a:t>Få tal for monitoreringen og behandlingen af vores patienter med hypertension i klyngen og i egen praksis</a:t>
            </a:r>
          </a:p>
        </p:txBody>
      </p:sp>
      <p:sp>
        <p:nvSpPr>
          <p:cNvPr id="3" name="Pladsholder til tekst 2">
            <a:extLst>
              <a:ext uri="{FF2B5EF4-FFF2-40B4-BE49-F238E27FC236}">
                <a16:creationId xmlns:a16="http://schemas.microsoft.com/office/drawing/2014/main" id="{E496C6D6-63DF-B114-9439-B315F2EF1C1C}"/>
              </a:ext>
            </a:extLst>
          </p:cNvPr>
          <p:cNvSpPr>
            <a:spLocks noGrp="1"/>
          </p:cNvSpPr>
          <p:nvPr>
            <p:ph type="body" sz="quarter" idx="31"/>
          </p:nvPr>
        </p:nvSpPr>
        <p:spPr>
          <a:xfrm>
            <a:off x="4654403" y="4202532"/>
            <a:ext cx="2880000" cy="2031325"/>
          </a:xfrm>
        </p:spPr>
        <p:txBody>
          <a:bodyPr/>
          <a:lstStyle/>
          <a:p>
            <a:r>
              <a:rPr lang="da-DK" dirty="0"/>
              <a:t>Diskutere hvordan den årlige status er tilrettelagt og hvordan den medicinske behandling foregår – ikke mindst i lyset af muligheden for uddelegering i OK22</a:t>
            </a:r>
          </a:p>
        </p:txBody>
      </p:sp>
      <p:sp>
        <p:nvSpPr>
          <p:cNvPr id="4" name="Pladsholder til tekst 3">
            <a:extLst>
              <a:ext uri="{FF2B5EF4-FFF2-40B4-BE49-F238E27FC236}">
                <a16:creationId xmlns:a16="http://schemas.microsoft.com/office/drawing/2014/main" id="{7C4B3A55-F0F7-0B8E-9D8A-B3185792175F}"/>
              </a:ext>
            </a:extLst>
          </p:cNvPr>
          <p:cNvSpPr>
            <a:spLocks noGrp="1"/>
          </p:cNvSpPr>
          <p:nvPr>
            <p:ph type="body" sz="quarter" idx="32"/>
          </p:nvPr>
        </p:nvSpPr>
        <p:spPr>
          <a:xfrm>
            <a:off x="8580957" y="4202532"/>
            <a:ext cx="2880000" cy="923330"/>
          </a:xfrm>
        </p:spPr>
        <p:txBody>
          <a:bodyPr/>
          <a:lstStyle/>
          <a:p>
            <a:r>
              <a:rPr lang="da-DK" dirty="0"/>
              <a:t>Overveje om der er elementer vi skal justere i vores egen praksis</a:t>
            </a:r>
          </a:p>
        </p:txBody>
      </p:sp>
      <p:sp>
        <p:nvSpPr>
          <p:cNvPr id="5" name="Pladsholder til tekst 4">
            <a:extLst>
              <a:ext uri="{FF2B5EF4-FFF2-40B4-BE49-F238E27FC236}">
                <a16:creationId xmlns:a16="http://schemas.microsoft.com/office/drawing/2014/main" id="{CDFC43C7-65D2-BE93-FE3A-41761455F044}"/>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8D444FB7-B4BC-BCB9-9FF5-9393910C4D29}"/>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1533DE4A-FB4D-CDB1-4746-30DBDAC47B11}"/>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D1A224A1-0C08-DEBF-0413-0368CD8CA393}"/>
              </a:ext>
            </a:extLst>
          </p:cNvPr>
          <p:cNvSpPr>
            <a:spLocks noGrp="1"/>
          </p:cNvSpPr>
          <p:nvPr>
            <p:ph type="title"/>
          </p:nvPr>
        </p:nvSpPr>
        <p:spPr/>
        <p:txBody>
          <a:bodyPr/>
          <a:lstStyle/>
          <a:p>
            <a:r>
              <a:rPr lang="da-DK" dirty="0"/>
              <a:t>Formål</a:t>
            </a:r>
          </a:p>
        </p:txBody>
      </p:sp>
      <p:sp>
        <p:nvSpPr>
          <p:cNvPr id="9" name="Pladsholder til tekst 8">
            <a:extLst>
              <a:ext uri="{FF2B5EF4-FFF2-40B4-BE49-F238E27FC236}">
                <a16:creationId xmlns:a16="http://schemas.microsoft.com/office/drawing/2014/main" id="{C0E87153-688B-3F16-D1DC-C8C4FF8F8737}"/>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33C13BFA-721E-7B82-FC92-57AAEA7AD4F1}"/>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38216595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B6DBF-66E3-8E4D-D285-64B1A742DC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AF2AC2-8B6F-2C79-A176-4E0959DA6E02}"/>
              </a:ext>
            </a:extLst>
          </p:cNvPr>
          <p:cNvSpPr>
            <a:spLocks noGrp="1"/>
          </p:cNvSpPr>
          <p:nvPr>
            <p:ph type="title"/>
          </p:nvPr>
        </p:nvSpPr>
        <p:spPr>
          <a:xfrm>
            <a:off x="725626" y="728663"/>
            <a:ext cx="10740748" cy="535531"/>
          </a:xfrm>
        </p:spPr>
        <p:txBody>
          <a:bodyPr>
            <a:noAutofit/>
          </a:bodyPr>
          <a:lstStyle/>
          <a:p>
            <a:r>
              <a:rPr lang="da-DK" sz="2800" dirty="0">
                <a:solidFill>
                  <a:schemeClr val="bg1"/>
                </a:solidFill>
              </a:rPr>
              <a:t>3: Andel af aktuelle hypertension patienter i medicinsk behandling, hvor systolisk blodtryk &gt;140 </a:t>
            </a:r>
            <a:r>
              <a:rPr lang="da-DK" sz="2800" dirty="0" err="1">
                <a:solidFill>
                  <a:schemeClr val="bg1"/>
                </a:solidFill>
              </a:rPr>
              <a:t>mmHg</a:t>
            </a:r>
            <a:endParaRPr lang="da-DK" sz="2800" dirty="0">
              <a:solidFill>
                <a:schemeClr val="bg1"/>
              </a:solidFill>
            </a:endParaRPr>
          </a:p>
        </p:txBody>
      </p:sp>
      <p:sp>
        <p:nvSpPr>
          <p:cNvPr id="3" name="Pladsholder til tekst 2">
            <a:extLst>
              <a:ext uri="{FF2B5EF4-FFF2-40B4-BE49-F238E27FC236}">
                <a16:creationId xmlns:a16="http://schemas.microsoft.com/office/drawing/2014/main" id="{2F4ED1C8-1E7C-311D-3D4E-55CCBE9A1F02}"/>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30D1ED4B-7458-BB99-2230-9695470EE7A9}"/>
              </a:ext>
            </a:extLst>
          </p:cNvPr>
          <p:cNvGraphicFramePr>
            <a:graphicFrameLocks/>
          </p:cNvGraphicFramePr>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6B162CC7-0F7F-41B0-7CBF-5EDD5C854D34}"/>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653611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69597773-5133-27C7-800F-7C2F7D0F6D1E}"/>
              </a:ext>
            </a:extLst>
          </p:cNvPr>
          <p:cNvSpPr>
            <a:spLocks noGrp="1"/>
          </p:cNvSpPr>
          <p:nvPr>
            <p:ph type="pic" sz="half" idx="24"/>
          </p:nvPr>
        </p:nvSpPr>
        <p:spPr/>
        <p:txBody>
          <a:bodyPr/>
          <a:lstStyle/>
          <a:p>
            <a:endParaRPr lang="da-DK"/>
          </a:p>
        </p:txBody>
      </p:sp>
      <p:pic>
        <p:nvPicPr>
          <p:cNvPr id="3" name="Billede 2">
            <a:extLst>
              <a:ext uri="{FF2B5EF4-FFF2-40B4-BE49-F238E27FC236}">
                <a16:creationId xmlns:a16="http://schemas.microsoft.com/office/drawing/2014/main" id="{E28870E8-91CF-E5F2-FC30-15427A1F03B3}"/>
              </a:ext>
            </a:extLst>
          </p:cNvPr>
          <p:cNvPicPr>
            <a:picLocks noChangeAspect="1"/>
          </p:cNvPicPr>
          <p:nvPr/>
        </p:nvPicPr>
        <p:blipFill>
          <a:blip r:embed="rId3"/>
          <a:stretch>
            <a:fillRect/>
          </a:stretch>
        </p:blipFill>
        <p:spPr>
          <a:xfrm>
            <a:off x="2265200" y="525780"/>
            <a:ext cx="7672256" cy="5059680"/>
          </a:xfrm>
          <a:prstGeom prst="rect">
            <a:avLst/>
          </a:prstGeom>
        </p:spPr>
      </p:pic>
      <p:sp>
        <p:nvSpPr>
          <p:cNvPr id="4" name="Ellipse 3">
            <a:extLst>
              <a:ext uri="{FF2B5EF4-FFF2-40B4-BE49-F238E27FC236}">
                <a16:creationId xmlns:a16="http://schemas.microsoft.com/office/drawing/2014/main" id="{E1F3AEF6-B4A1-E873-6A27-88E305CF3268}"/>
              </a:ext>
            </a:extLst>
          </p:cNvPr>
          <p:cNvSpPr/>
          <p:nvPr/>
        </p:nvSpPr>
        <p:spPr>
          <a:xfrm>
            <a:off x="7142372" y="724346"/>
            <a:ext cx="1205023" cy="446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64065788-3E5A-7881-C7DE-7C03FD424F2F}"/>
              </a:ext>
            </a:extLst>
          </p:cNvPr>
          <p:cNvPicPr>
            <a:picLocks noChangeAspect="1"/>
          </p:cNvPicPr>
          <p:nvPr/>
        </p:nvPicPr>
        <p:blipFill>
          <a:blip r:embed="rId4"/>
          <a:stretch>
            <a:fillRect/>
          </a:stretch>
        </p:blipFill>
        <p:spPr>
          <a:xfrm>
            <a:off x="7891108" y="2576904"/>
            <a:ext cx="4134295" cy="1543470"/>
          </a:xfrm>
          <a:prstGeom prst="rect">
            <a:avLst/>
          </a:prstGeom>
          <a:ln>
            <a:solidFill>
              <a:schemeClr val="accent1"/>
            </a:solidFill>
          </a:ln>
        </p:spPr>
      </p:pic>
      <p:cxnSp>
        <p:nvCxnSpPr>
          <p:cNvPr id="6" name="Lige pilforbindelse 5">
            <a:extLst>
              <a:ext uri="{FF2B5EF4-FFF2-40B4-BE49-F238E27FC236}">
                <a16:creationId xmlns:a16="http://schemas.microsoft.com/office/drawing/2014/main" id="{F4864F36-D2A3-21C2-4E23-68685C391DE9}"/>
              </a:ext>
            </a:extLst>
          </p:cNvPr>
          <p:cNvCxnSpPr>
            <a:cxnSpLocks/>
          </p:cNvCxnSpPr>
          <p:nvPr/>
        </p:nvCxnSpPr>
        <p:spPr>
          <a:xfrm flipV="1">
            <a:off x="7012245" y="3786439"/>
            <a:ext cx="878863" cy="3930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0950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665E-F7E9-AEB7-9C60-EBB752DEAE6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8EBE2D01-2E1B-F3ED-4C19-753D8F10C51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1601C3B2-8779-7BD5-E6AC-8A80410E310A}"/>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001B70FF-39FB-7873-638B-22CACF1A197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8A7C16FB-C382-C9A0-48B1-24EC92C2FD8B}"/>
              </a:ext>
            </a:extLst>
          </p:cNvPr>
          <p:cNvSpPr>
            <a:spLocks noGrp="1"/>
          </p:cNvSpPr>
          <p:nvPr>
            <p:ph type="body" sz="quarter" idx="41"/>
          </p:nvPr>
        </p:nvSpPr>
        <p:spPr>
          <a:xfrm>
            <a:off x="721001" y="2065003"/>
            <a:ext cx="4385987" cy="4055905"/>
          </a:xfrm>
        </p:spPr>
        <p:txBody>
          <a:bodyPr>
            <a:normAutofit/>
          </a:bodyPr>
          <a:lstStyle/>
          <a:p>
            <a:pPr marL="514350" indent="-514350">
              <a:buFont typeface="+mj-lt"/>
              <a:buAutoNum type="arabicPeriod"/>
            </a:pPr>
            <a:r>
              <a:rPr lang="da-DK" dirty="0"/>
              <a:t>Er der flere end ventet med for højt systolisk BT? Hvad er forklaringen? Ses an? Hvordan iværksættes og følges der op på medicinændringer? Personalets rolle? Lægens rolle?</a:t>
            </a:r>
          </a:p>
          <a:p>
            <a:pPr marL="514350" indent="-514350">
              <a:buFont typeface="+mj-lt"/>
              <a:buAutoNum type="arabicPeriod"/>
            </a:pPr>
            <a:r>
              <a:rPr lang="da-DK" dirty="0"/>
              <a:t>Ideer til ændringer?</a:t>
            </a:r>
          </a:p>
          <a:p>
            <a:pPr marL="514350" indent="-514350">
              <a:buFont typeface="+mj-lt"/>
              <a:buAutoNum type="arabicPeriod"/>
            </a:pPr>
            <a:r>
              <a:rPr lang="da-DK" dirty="0"/>
              <a:t>Patienter, der har fx sys BT&gt;135 eller sys BT&gt;150 kan findes i forløbsplansoverblikket opdelt på om de er i medicinsk behandling. Vil det være en prioritet for din praksis at finde dem frem?</a:t>
            </a:r>
          </a:p>
        </p:txBody>
      </p:sp>
      <p:sp>
        <p:nvSpPr>
          <p:cNvPr id="10" name="Title 2">
            <a:extLst>
              <a:ext uri="{FF2B5EF4-FFF2-40B4-BE49-F238E27FC236}">
                <a16:creationId xmlns:a16="http://schemas.microsoft.com/office/drawing/2014/main" id="{E155C162-EE3F-1C8E-6860-64B123479776}"/>
              </a:ext>
            </a:extLst>
          </p:cNvPr>
          <p:cNvSpPr>
            <a:spLocks noGrp="1"/>
          </p:cNvSpPr>
          <p:nvPr>
            <p:ph type="title"/>
          </p:nvPr>
        </p:nvSpPr>
        <p:spPr>
          <a:xfrm>
            <a:off x="714029" y="1027249"/>
            <a:ext cx="4488591" cy="757130"/>
          </a:xfrm>
        </p:spPr>
        <p:txBody>
          <a:bodyPr/>
          <a:lstStyle/>
          <a:p>
            <a:r>
              <a:rPr lang="da-DK" sz="2400" noProof="0" dirty="0"/>
              <a:t>Spørgsmål til målepunkt 3</a:t>
            </a:r>
          </a:p>
        </p:txBody>
      </p:sp>
      <p:sp>
        <p:nvSpPr>
          <p:cNvPr id="13" name="Text Placeholder 9">
            <a:extLst>
              <a:ext uri="{FF2B5EF4-FFF2-40B4-BE49-F238E27FC236}">
                <a16:creationId xmlns:a16="http://schemas.microsoft.com/office/drawing/2014/main" id="{FDFFE82A-5516-96FA-4C86-BBA0AD70CD67}"/>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4205345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ECC61-2617-FE1A-68EC-D10196C6DD5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284A6E-2D2F-8339-0CD7-47C93D3E8BCF}"/>
              </a:ext>
            </a:extLst>
          </p:cNvPr>
          <p:cNvSpPr>
            <a:spLocks noGrp="1"/>
          </p:cNvSpPr>
          <p:nvPr>
            <p:ph type="title"/>
          </p:nvPr>
        </p:nvSpPr>
        <p:spPr>
          <a:xfrm>
            <a:off x="725626" y="728663"/>
            <a:ext cx="10740748" cy="535531"/>
          </a:xfrm>
        </p:spPr>
        <p:txBody>
          <a:bodyPr>
            <a:noAutofit/>
          </a:bodyPr>
          <a:lstStyle/>
          <a:p>
            <a:r>
              <a:rPr lang="da-DK" sz="2800" dirty="0">
                <a:solidFill>
                  <a:schemeClr val="bg1"/>
                </a:solidFill>
              </a:rPr>
              <a:t>4: Andel af aktuelle hypertension patienter med mikro/makro </a:t>
            </a:r>
            <a:r>
              <a:rPr lang="da-DK" sz="2800" dirty="0" err="1">
                <a:solidFill>
                  <a:schemeClr val="bg1"/>
                </a:solidFill>
              </a:rPr>
              <a:t>albuminuri</a:t>
            </a:r>
            <a:r>
              <a:rPr lang="da-DK" sz="2800" dirty="0">
                <a:solidFill>
                  <a:schemeClr val="bg1"/>
                </a:solidFill>
              </a:rPr>
              <a:t>, der </a:t>
            </a:r>
            <a:r>
              <a:rPr lang="da-DK" sz="2800" u="sng" dirty="0">
                <a:solidFill>
                  <a:schemeClr val="bg1"/>
                </a:solidFill>
              </a:rPr>
              <a:t>ikke</a:t>
            </a:r>
            <a:r>
              <a:rPr lang="da-DK" sz="2800" dirty="0">
                <a:solidFill>
                  <a:schemeClr val="bg1"/>
                </a:solidFill>
              </a:rPr>
              <a:t> er i ACE/AT2 behandling</a:t>
            </a:r>
          </a:p>
        </p:txBody>
      </p:sp>
      <p:sp>
        <p:nvSpPr>
          <p:cNvPr id="3" name="Pladsholder til tekst 2">
            <a:extLst>
              <a:ext uri="{FF2B5EF4-FFF2-40B4-BE49-F238E27FC236}">
                <a16:creationId xmlns:a16="http://schemas.microsoft.com/office/drawing/2014/main" id="{4F9376D4-4C8D-DD23-3F14-37FA532D5344}"/>
              </a:ext>
            </a:extLst>
          </p:cNvPr>
          <p:cNvSpPr>
            <a:spLocks noGrp="1"/>
          </p:cNvSpPr>
          <p:nvPr>
            <p:ph type="body" sz="quarter" idx="10"/>
          </p:nvPr>
        </p:nvSpPr>
        <p:spPr/>
        <p:txBody>
          <a:bodyPr>
            <a:normAutofit fontScale="92500" lnSpcReduction="10000"/>
          </a:bodyPr>
          <a:lstStyle/>
          <a:p>
            <a:r>
              <a:rPr lang="da-DK" dirty="0"/>
              <a:t>Kilde: FLP, perioden måned år til måned år</a:t>
            </a:r>
          </a:p>
        </p:txBody>
      </p:sp>
      <p:graphicFrame>
        <p:nvGraphicFramePr>
          <p:cNvPr id="4" name="Diagram 3">
            <a:extLst>
              <a:ext uri="{FF2B5EF4-FFF2-40B4-BE49-F238E27FC236}">
                <a16:creationId xmlns:a16="http://schemas.microsoft.com/office/drawing/2014/main" id="{FED70A09-B164-A1B0-E202-1F2CC8961E59}"/>
              </a:ext>
            </a:extLst>
          </p:cNvPr>
          <p:cNvGraphicFramePr>
            <a:graphicFrameLocks/>
          </p:cNvGraphicFramePr>
          <p:nvPr/>
        </p:nvGraphicFramePr>
        <p:xfrm>
          <a:off x="725625" y="1492469"/>
          <a:ext cx="10736125" cy="45822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B572D9E8-5817-80E1-0F2B-4CA094A740F4}"/>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021844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24889C6F-21D8-E5F0-6DF5-E821D2D8C5C1}"/>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72FB29D4-6B95-0312-A00F-5901BB3A6C3E}"/>
              </a:ext>
            </a:extLst>
          </p:cNvPr>
          <p:cNvSpPr>
            <a:spLocks noGrp="1"/>
          </p:cNvSpPr>
          <p:nvPr>
            <p:ph type="title"/>
          </p:nvPr>
        </p:nvSpPr>
        <p:spPr/>
        <p:txBody>
          <a:bodyPr/>
          <a:lstStyle/>
          <a:p>
            <a:r>
              <a:rPr lang="da-DK" dirty="0"/>
              <a:t>Patientliste</a:t>
            </a:r>
          </a:p>
        </p:txBody>
      </p:sp>
      <p:sp>
        <p:nvSpPr>
          <p:cNvPr id="5" name="Pladsholder til tekst 4">
            <a:extLst>
              <a:ext uri="{FF2B5EF4-FFF2-40B4-BE49-F238E27FC236}">
                <a16:creationId xmlns:a16="http://schemas.microsoft.com/office/drawing/2014/main" id="{CCF3745C-B096-28AD-E821-E6E0CA3072F9}"/>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27D82EE3-AE5F-92ED-4C00-04F6704DE44C}"/>
              </a:ext>
            </a:extLst>
          </p:cNvPr>
          <p:cNvSpPr>
            <a:spLocks noGrp="1"/>
          </p:cNvSpPr>
          <p:nvPr>
            <p:ph type="body" sz="quarter" idx="40"/>
          </p:nvPr>
        </p:nvSpPr>
        <p:spPr/>
        <p:txBody>
          <a:bodyPr/>
          <a:lstStyle/>
          <a:p>
            <a:r>
              <a:rPr lang="da-DK" dirty="0"/>
              <a:t>Sådan finder du patientlister, der mangler ACE/AT2 </a:t>
            </a:r>
          </a:p>
        </p:txBody>
      </p:sp>
      <p:pic>
        <p:nvPicPr>
          <p:cNvPr id="7" name="Pladsholder til billede 6">
            <a:extLst>
              <a:ext uri="{FF2B5EF4-FFF2-40B4-BE49-F238E27FC236}">
                <a16:creationId xmlns:a16="http://schemas.microsoft.com/office/drawing/2014/main" id="{EE8B0F59-34ED-9547-CA39-F4900D2D13CF}"/>
              </a:ext>
            </a:extLst>
          </p:cNvPr>
          <p:cNvPicPr>
            <a:picLocks noGrp="1" noChangeAspect="1"/>
          </p:cNvPicPr>
          <p:nvPr>
            <p:ph type="pic" sz="half" idx="24"/>
          </p:nvPr>
        </p:nvPicPr>
        <p:blipFill rotWithShape="1">
          <a:blip r:embed="rId3"/>
          <a:srcRect l="7782" r="7782"/>
          <a:stretch/>
        </p:blipFill>
        <p:spPr>
          <a:xfrm>
            <a:off x="5647330" y="1513529"/>
            <a:ext cx="5426081" cy="3614999"/>
          </a:xfrm>
          <a:prstGeom prst="rect">
            <a:avLst/>
          </a:prstGeom>
          <a:ln>
            <a:solidFill>
              <a:schemeClr val="tx1"/>
            </a:solidFill>
          </a:ln>
        </p:spPr>
      </p:pic>
    </p:spTree>
    <p:extLst>
      <p:ext uri="{BB962C8B-B14F-4D97-AF65-F5344CB8AC3E}">
        <p14:creationId xmlns:p14="http://schemas.microsoft.com/office/powerpoint/2010/main" val="827387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9BAA-D30E-4637-7EC1-CD94C211E0E1}"/>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D7AC7346-FFA5-EC8C-07AE-713CEE9CDA4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17ADBBA7-4AE5-6056-8FC6-E5F002C1821D}"/>
              </a:ext>
            </a:extLst>
          </p:cNvPr>
          <p:cNvSpPr>
            <a:spLocks noGrp="1"/>
          </p:cNvSpPr>
          <p:nvPr>
            <p:ph type="body" sz="quarter" idx="30"/>
          </p:nvPr>
        </p:nvSpPr>
        <p:spPr/>
        <p:txBody>
          <a:bodyPr>
            <a:noAutofit/>
          </a:bodyPr>
          <a:lstStyle/>
          <a:p>
            <a:r>
              <a:rPr lang="da-DK" sz="1200" dirty="0">
                <a:latin typeface="Arial"/>
                <a:cs typeface="Arial"/>
              </a:rPr>
              <a:t>Sidemandssamtale</a:t>
            </a:r>
            <a:r>
              <a:rPr lang="da-DK" sz="1200" noProof="0" dirty="0">
                <a:latin typeface="Arial"/>
                <a:cs typeface="Arial"/>
              </a:rPr>
              <a:t> (</a:t>
            </a:r>
            <a:r>
              <a:rPr lang="da-DK" sz="1200" dirty="0">
                <a:latin typeface="Arial"/>
                <a:cs typeface="Arial"/>
              </a:rPr>
              <a:t>5</a:t>
            </a:r>
            <a:r>
              <a:rPr lang="da-DK" sz="1200" noProof="0" dirty="0">
                <a:latin typeface="Arial"/>
                <a:cs typeface="Arial"/>
              </a:rPr>
              <a:t> min.)</a:t>
            </a:r>
          </a:p>
        </p:txBody>
      </p:sp>
      <p:pic>
        <p:nvPicPr>
          <p:cNvPr id="2" name="Graphic 1" descr="Meeting with solid fill">
            <a:extLst>
              <a:ext uri="{FF2B5EF4-FFF2-40B4-BE49-F238E27FC236}">
                <a16:creationId xmlns:a16="http://schemas.microsoft.com/office/drawing/2014/main" id="{8B125D9E-587A-BA09-C5D3-EE0F2CF03BE6}"/>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9117ED8F-DBE1-683D-E17A-2A81EB5EB2D2}"/>
              </a:ext>
            </a:extLst>
          </p:cNvPr>
          <p:cNvSpPr>
            <a:spLocks noGrp="1"/>
          </p:cNvSpPr>
          <p:nvPr>
            <p:ph type="body" sz="quarter" idx="41"/>
          </p:nvPr>
        </p:nvSpPr>
        <p:spPr>
          <a:xfrm>
            <a:off x="721001" y="2065003"/>
            <a:ext cx="4385987" cy="4055905"/>
          </a:xfrm>
        </p:spPr>
        <p:txBody>
          <a:bodyPr>
            <a:normAutofit/>
          </a:bodyPr>
          <a:lstStyle/>
          <a:p>
            <a:pPr marL="457200" indent="-457200">
              <a:buFont typeface="+mj-lt"/>
              <a:buAutoNum type="arabicPeriod"/>
            </a:pPr>
            <a:r>
              <a:rPr lang="da-DK" dirty="0"/>
              <a:t>Hvad kan forklaringen være på manglende ACE/AT2 behandling af patienter med mikro/makro </a:t>
            </a:r>
            <a:r>
              <a:rPr lang="da-DK" dirty="0" err="1"/>
              <a:t>albuminuri</a:t>
            </a:r>
            <a:r>
              <a:rPr lang="da-DK" dirty="0"/>
              <a:t>? </a:t>
            </a:r>
          </a:p>
          <a:p>
            <a:pPr marL="457200" indent="-457200">
              <a:buFont typeface="+mj-lt"/>
              <a:buAutoNum type="arabicPeriod"/>
            </a:pPr>
            <a:r>
              <a:rPr lang="da-DK" dirty="0"/>
              <a:t>Patienterne kan findes i statistikoverblikket i dit journalsystem – kan det udnyttes eller er der andre ideer til hvad den enkelte praksis kan gøre?</a:t>
            </a:r>
            <a:endParaRPr lang="da-DK" dirty="0">
              <a:cs typeface="Calibri"/>
            </a:endParaRPr>
          </a:p>
        </p:txBody>
      </p:sp>
      <p:sp>
        <p:nvSpPr>
          <p:cNvPr id="10" name="Title 2">
            <a:extLst>
              <a:ext uri="{FF2B5EF4-FFF2-40B4-BE49-F238E27FC236}">
                <a16:creationId xmlns:a16="http://schemas.microsoft.com/office/drawing/2014/main" id="{1B87357F-2A08-A6EC-7A2B-9236493838E9}"/>
              </a:ext>
            </a:extLst>
          </p:cNvPr>
          <p:cNvSpPr>
            <a:spLocks noGrp="1"/>
          </p:cNvSpPr>
          <p:nvPr>
            <p:ph type="title"/>
          </p:nvPr>
        </p:nvSpPr>
        <p:spPr>
          <a:xfrm>
            <a:off x="714029" y="1027249"/>
            <a:ext cx="4488591" cy="757130"/>
          </a:xfrm>
        </p:spPr>
        <p:txBody>
          <a:bodyPr/>
          <a:lstStyle/>
          <a:p>
            <a:r>
              <a:rPr lang="da-DK" sz="2400" noProof="0" dirty="0"/>
              <a:t>Spørgsmål til målepunkt </a:t>
            </a:r>
            <a:r>
              <a:rPr lang="da-DK" sz="2400" dirty="0"/>
              <a:t>4</a:t>
            </a:r>
            <a:endParaRPr lang="da-DK" sz="2400" noProof="0" dirty="0"/>
          </a:p>
        </p:txBody>
      </p:sp>
      <p:sp>
        <p:nvSpPr>
          <p:cNvPr id="13" name="Text Placeholder 9">
            <a:extLst>
              <a:ext uri="{FF2B5EF4-FFF2-40B4-BE49-F238E27FC236}">
                <a16:creationId xmlns:a16="http://schemas.microsoft.com/office/drawing/2014/main" id="{2D2D2CCA-CF19-29F2-C1DF-DBBEEDAA0244}"/>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8482667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65975-3075-B94E-544E-D20209FD56E8}"/>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7858814B-36DD-743B-ACAE-F0946366486F}"/>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5CF5CFD4-DF5D-ABF9-96D7-F6FFC92AE078}"/>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1E1282F4-4A7F-185D-68E4-20DAF6366208}"/>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51D00792-08D4-E0F0-0553-E45B21A066B1}"/>
              </a:ext>
            </a:extLst>
          </p:cNvPr>
          <p:cNvSpPr>
            <a:spLocks noGrp="1"/>
          </p:cNvSpPr>
          <p:nvPr>
            <p:ph type="title"/>
          </p:nvPr>
        </p:nvSpPr>
        <p:spPr>
          <a:xfrm>
            <a:off x="714030" y="1027249"/>
            <a:ext cx="4398514" cy="757130"/>
          </a:xfrm>
        </p:spPr>
        <p:txBody>
          <a:bodyPr/>
          <a:lstStyle/>
          <a:p>
            <a:r>
              <a:rPr lang="da-DK" sz="2400" noProof="0" dirty="0"/>
              <a:t>Plenum gennemgang af målepunkt </a:t>
            </a:r>
            <a:r>
              <a:rPr lang="da-DK" sz="2400" dirty="0"/>
              <a:t>3 og 4</a:t>
            </a:r>
            <a:endParaRPr lang="da-DK" sz="2400" noProof="0" dirty="0"/>
          </a:p>
        </p:txBody>
      </p:sp>
      <p:sp>
        <p:nvSpPr>
          <p:cNvPr id="13" name="Text Placeholder 9">
            <a:extLst>
              <a:ext uri="{FF2B5EF4-FFF2-40B4-BE49-F238E27FC236}">
                <a16:creationId xmlns:a16="http://schemas.microsoft.com/office/drawing/2014/main" id="{89023A45-9388-D7CD-C7FA-DC34248B7FA6}"/>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6DE4512F-DD07-CCAA-9400-BE838FF17E63}"/>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539A8363-6493-01D0-CE7B-987C93A7FE97}"/>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6981548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B2ACA44-671A-345B-739D-C1B0571F45A6}"/>
              </a:ext>
            </a:extLst>
          </p:cNvPr>
          <p:cNvSpPr>
            <a:spLocks noGrp="1"/>
          </p:cNvSpPr>
          <p:nvPr>
            <p:ph type="body" sz="quarter" idx="29"/>
          </p:nvPr>
        </p:nvSpPr>
        <p:spPr/>
        <p:txBody>
          <a:bodyPr/>
          <a:lstStyle/>
          <a:p>
            <a:endParaRPr lang="da-DK"/>
          </a:p>
        </p:txBody>
      </p:sp>
      <p:sp>
        <p:nvSpPr>
          <p:cNvPr id="4" name="Titel 3">
            <a:extLst>
              <a:ext uri="{FF2B5EF4-FFF2-40B4-BE49-F238E27FC236}">
                <a16:creationId xmlns:a16="http://schemas.microsoft.com/office/drawing/2014/main" id="{9EFB6FF8-26B6-ACAE-DA69-276DD8117EE9}"/>
              </a:ext>
            </a:extLst>
          </p:cNvPr>
          <p:cNvSpPr>
            <a:spLocks noGrp="1"/>
          </p:cNvSpPr>
          <p:nvPr>
            <p:ph type="title"/>
          </p:nvPr>
        </p:nvSpPr>
        <p:spPr/>
        <p:txBody>
          <a:bodyPr/>
          <a:lstStyle/>
          <a:p>
            <a:r>
              <a:rPr lang="da-DK" dirty="0"/>
              <a:t>KGE</a:t>
            </a:r>
          </a:p>
        </p:txBody>
      </p:sp>
      <p:sp>
        <p:nvSpPr>
          <p:cNvPr id="5" name="Pladsholder til tekst 4">
            <a:extLst>
              <a:ext uri="{FF2B5EF4-FFF2-40B4-BE49-F238E27FC236}">
                <a16:creationId xmlns:a16="http://schemas.microsoft.com/office/drawing/2014/main" id="{4ACF2FE4-2F33-9E10-C178-318FD9F0F1EE}"/>
              </a:ext>
            </a:extLst>
          </p:cNvPr>
          <p:cNvSpPr>
            <a:spLocks noGrp="1"/>
          </p:cNvSpPr>
          <p:nvPr>
            <p:ph type="body" sz="quarter" idx="30"/>
          </p:nvPr>
        </p:nvSpPr>
        <p:spPr/>
        <p:txBody>
          <a:bodyPr/>
          <a:lstStyle/>
          <a:p>
            <a:endParaRPr lang="da-DK"/>
          </a:p>
        </p:txBody>
      </p:sp>
      <p:sp>
        <p:nvSpPr>
          <p:cNvPr id="6" name="Pladsholder til tekst 5">
            <a:extLst>
              <a:ext uri="{FF2B5EF4-FFF2-40B4-BE49-F238E27FC236}">
                <a16:creationId xmlns:a16="http://schemas.microsoft.com/office/drawing/2014/main" id="{0D4AD290-23FD-54EE-D9EC-3C93978AF6FE}"/>
              </a:ext>
            </a:extLst>
          </p:cNvPr>
          <p:cNvSpPr>
            <a:spLocks noGrp="1"/>
          </p:cNvSpPr>
          <p:nvPr>
            <p:ph type="body" sz="quarter" idx="40"/>
          </p:nvPr>
        </p:nvSpPr>
        <p:spPr/>
        <p:txBody>
          <a:bodyPr/>
          <a:lstStyle/>
          <a:p>
            <a:r>
              <a:rPr lang="da-DK" dirty="0"/>
              <a:t>Klinisk gruppebasseret efteruddannelse</a:t>
            </a:r>
          </a:p>
        </p:txBody>
      </p:sp>
      <p:pic>
        <p:nvPicPr>
          <p:cNvPr id="7" name="Pladsholder til billede 6">
            <a:extLst>
              <a:ext uri="{FF2B5EF4-FFF2-40B4-BE49-F238E27FC236}">
                <a16:creationId xmlns:a16="http://schemas.microsoft.com/office/drawing/2014/main" id="{D9EDF7E9-3EB0-6924-1CD3-52F3639F95AD}"/>
              </a:ext>
            </a:extLst>
          </p:cNvPr>
          <p:cNvPicPr>
            <a:picLocks noGrp="1" noChangeAspect="1"/>
          </p:cNvPicPr>
          <p:nvPr>
            <p:ph type="pic" sz="half" idx="24"/>
          </p:nvPr>
        </p:nvPicPr>
        <p:blipFill>
          <a:blip r:embed="rId2"/>
          <a:srcRect l="10861" r="10861"/>
          <a:stretch>
            <a:fillRect/>
          </a:stretch>
        </p:blipFill>
        <p:spPr>
          <a:xfrm>
            <a:off x="5647330" y="1479598"/>
            <a:ext cx="5426081" cy="3614999"/>
          </a:xfrm>
          <a:prstGeom prst="rect">
            <a:avLst/>
          </a:prstGeom>
        </p:spPr>
      </p:pic>
      <p:pic>
        <p:nvPicPr>
          <p:cNvPr id="8" name="Billede 7" descr="Et billede, der indeholder tekst&#10;&#10;Automatisk genereret beskrivelse">
            <a:extLst>
              <a:ext uri="{FF2B5EF4-FFF2-40B4-BE49-F238E27FC236}">
                <a16:creationId xmlns:a16="http://schemas.microsoft.com/office/drawing/2014/main" id="{7CE4CB88-9573-99FF-D41F-E2DB2F69A733}"/>
              </a:ext>
            </a:extLst>
          </p:cNvPr>
          <p:cNvPicPr>
            <a:picLocks noChangeAspect="1"/>
          </p:cNvPicPr>
          <p:nvPr/>
        </p:nvPicPr>
        <p:blipFill>
          <a:blip r:embed="rId3"/>
          <a:stretch>
            <a:fillRect/>
          </a:stretch>
        </p:blipFill>
        <p:spPr>
          <a:xfrm>
            <a:off x="714031" y="3837724"/>
            <a:ext cx="6097449" cy="2054464"/>
          </a:xfrm>
          <a:prstGeom prst="rect">
            <a:avLst/>
          </a:prstGeom>
        </p:spPr>
      </p:pic>
    </p:spTree>
    <p:extLst>
      <p:ext uri="{BB962C8B-B14F-4D97-AF65-F5344CB8AC3E}">
        <p14:creationId xmlns:p14="http://schemas.microsoft.com/office/powerpoint/2010/main" val="31061811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A1A46-840C-EBF3-A2FB-94304CF8892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5E48CAD-3ECF-B7DB-2672-154A940E4D60}"/>
              </a:ext>
            </a:extLst>
          </p:cNvPr>
          <p:cNvSpPr>
            <a:spLocks noGrp="1"/>
          </p:cNvSpPr>
          <p:nvPr>
            <p:ph type="body" sz="quarter" idx="29"/>
          </p:nvPr>
        </p:nvSpPr>
        <p:spPr>
          <a:xfrm>
            <a:off x="724664" y="2602409"/>
            <a:ext cx="10735496" cy="769441"/>
          </a:xfrm>
        </p:spPr>
        <p:txBody>
          <a:bodyPr/>
          <a:lstStyle/>
          <a:p>
            <a:r>
              <a:rPr lang="da-DK" sz="4400" dirty="0"/>
              <a:t>Blok 3: implementering og opfølgning</a:t>
            </a:r>
          </a:p>
        </p:txBody>
      </p:sp>
      <p:sp>
        <p:nvSpPr>
          <p:cNvPr id="3" name="Pladsholder til tekst 2">
            <a:extLst>
              <a:ext uri="{FF2B5EF4-FFF2-40B4-BE49-F238E27FC236}">
                <a16:creationId xmlns:a16="http://schemas.microsoft.com/office/drawing/2014/main" id="{B6E788BD-9C03-DE64-1AB8-B4E42921425C}"/>
              </a:ext>
            </a:extLst>
          </p:cNvPr>
          <p:cNvSpPr>
            <a:spLocks noGrp="1"/>
          </p:cNvSpPr>
          <p:nvPr>
            <p:ph type="body" sz="quarter" idx="30"/>
          </p:nvPr>
        </p:nvSpPr>
        <p:spPr/>
        <p:txBody>
          <a:bodyPr/>
          <a:lstStyle/>
          <a:p>
            <a:r>
              <a:rPr lang="da-DK" dirty="0"/>
              <a:t>Samlet tid: 30 minutter</a:t>
            </a:r>
          </a:p>
        </p:txBody>
      </p:sp>
      <p:sp>
        <p:nvSpPr>
          <p:cNvPr id="4" name="Pladsholder til tekst 2">
            <a:extLst>
              <a:ext uri="{FF2B5EF4-FFF2-40B4-BE49-F238E27FC236}">
                <a16:creationId xmlns:a16="http://schemas.microsoft.com/office/drawing/2014/main" id="{F76D43D0-1DBF-6190-FD3F-241784C3048F}"/>
              </a:ext>
            </a:extLst>
          </p:cNvPr>
          <p:cNvSpPr txBox="1">
            <a:spLocks/>
          </p:cNvSpPr>
          <p:nvPr/>
        </p:nvSpPr>
        <p:spPr>
          <a:xfrm>
            <a:off x="724664" y="5536119"/>
            <a:ext cx="10735496" cy="492443"/>
          </a:xfrm>
          <a:prstGeom prst="rect">
            <a:avLst/>
          </a:prstGeom>
        </p:spPr>
        <p:txBody>
          <a:bodyPr vert="horz" wrap="square" lIns="91440" tIns="45720" rIns="91440" bIns="45720" rtlCol="0" anchor="b">
            <a:norm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sz="2400" i="1" dirty="0"/>
              <a:t>Sæt jer sammen i egen praksis. Sololæger går sammen.</a:t>
            </a:r>
          </a:p>
        </p:txBody>
      </p:sp>
    </p:spTree>
    <p:extLst>
      <p:ext uri="{BB962C8B-B14F-4D97-AF65-F5344CB8AC3E}">
        <p14:creationId xmlns:p14="http://schemas.microsoft.com/office/powerpoint/2010/main" val="1956319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3EC0-EAA2-C038-7905-D2AEB3C1D6E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47DC0FD0-67C1-92EB-A77E-948ED731CA4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1479C39-70BE-DBA3-0C40-E21203D70A63}"/>
              </a:ext>
            </a:extLst>
          </p:cNvPr>
          <p:cNvSpPr>
            <a:spLocks noGrp="1"/>
          </p:cNvSpPr>
          <p:nvPr>
            <p:ph type="body" sz="quarter" idx="30"/>
          </p:nvPr>
        </p:nvSpPr>
        <p:spPr/>
        <p:txBody>
          <a:bodyPr>
            <a:noAutofit/>
          </a:bodyPr>
          <a:lstStyle/>
          <a:p>
            <a:r>
              <a:rPr lang="da-DK" sz="1200" noProof="0" dirty="0"/>
              <a:t>Gruppedrøftelse og plenum (</a:t>
            </a:r>
            <a:r>
              <a:rPr lang="da-DK" sz="1200" dirty="0"/>
              <a:t>20</a:t>
            </a:r>
            <a:r>
              <a:rPr lang="da-DK" sz="1200" noProof="0" dirty="0"/>
              <a:t> min.)</a:t>
            </a:r>
          </a:p>
        </p:txBody>
      </p:sp>
      <p:pic>
        <p:nvPicPr>
          <p:cNvPr id="2" name="Graphic 1" descr="Meeting with solid fill">
            <a:extLst>
              <a:ext uri="{FF2B5EF4-FFF2-40B4-BE49-F238E27FC236}">
                <a16:creationId xmlns:a16="http://schemas.microsoft.com/office/drawing/2014/main" id="{75D9B74C-C18B-CDD7-95C4-D9BE5FEC9C3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8105FD95-B212-70E0-9B13-F2DEC9C902D1}"/>
              </a:ext>
            </a:extLst>
          </p:cNvPr>
          <p:cNvSpPr>
            <a:spLocks noGrp="1"/>
          </p:cNvSpPr>
          <p:nvPr>
            <p:ph type="body" sz="quarter" idx="41"/>
          </p:nvPr>
        </p:nvSpPr>
        <p:spPr>
          <a:xfrm>
            <a:off x="721001" y="2691196"/>
            <a:ext cx="4385987" cy="2749022"/>
          </a:xfrm>
        </p:spPr>
        <p:txBody>
          <a:bodyPr>
            <a:normAutofit/>
          </a:bodyPr>
          <a:lstStyle/>
          <a:p>
            <a:pPr marL="285750" indent="-285750">
              <a:buFont typeface="Arial" panose="020B0604020202020204" pitchFamily="34" charset="0"/>
              <a:buChar char="•"/>
            </a:pPr>
            <a:r>
              <a:rPr lang="da-DK" dirty="0"/>
              <a:t>Hvilke gode ideer til organisering af opfølgning og behandling er der kommet på mødet?</a:t>
            </a:r>
          </a:p>
          <a:p>
            <a:pPr marL="285750" indent="-285750">
              <a:buFont typeface="Arial" panose="020B0604020202020204" pitchFamily="34" charset="0"/>
              <a:buChar char="•"/>
            </a:pPr>
            <a:r>
              <a:rPr lang="da-DK" dirty="0"/>
              <a:t>Hvilke ændringer vil det være vigtigst og lettest at gennemføre? </a:t>
            </a:r>
          </a:p>
          <a:p>
            <a:pPr marL="285750" indent="-285750">
              <a:buFont typeface="Arial" panose="020B0604020202020204" pitchFamily="34" charset="0"/>
              <a:buChar char="•"/>
            </a:pPr>
            <a:r>
              <a:rPr lang="da-DK" dirty="0"/>
              <a:t>Hvordan kan ændringer ske? </a:t>
            </a:r>
          </a:p>
          <a:p>
            <a:pPr marL="285750" indent="-285750">
              <a:buFont typeface="Arial" panose="020B0604020202020204" pitchFamily="34" charset="0"/>
              <a:buChar char="•"/>
            </a:pPr>
            <a:r>
              <a:rPr lang="da-DK" dirty="0"/>
              <a:t>Er der retningslinjer/fraser/andet materiale fra klyngemødet der kan bruges? </a:t>
            </a:r>
          </a:p>
        </p:txBody>
      </p:sp>
      <p:sp>
        <p:nvSpPr>
          <p:cNvPr id="10" name="Title 2">
            <a:extLst>
              <a:ext uri="{FF2B5EF4-FFF2-40B4-BE49-F238E27FC236}">
                <a16:creationId xmlns:a16="http://schemas.microsoft.com/office/drawing/2014/main" id="{77F4E67C-9C82-6CB0-56B2-A99513FABABA}"/>
              </a:ext>
            </a:extLst>
          </p:cNvPr>
          <p:cNvSpPr>
            <a:spLocks noGrp="1"/>
          </p:cNvSpPr>
          <p:nvPr>
            <p:ph type="title"/>
          </p:nvPr>
        </p:nvSpPr>
        <p:spPr>
          <a:xfrm>
            <a:off x="714030" y="1027249"/>
            <a:ext cx="4398514" cy="1089529"/>
          </a:xfrm>
        </p:spPr>
        <p:txBody>
          <a:bodyPr/>
          <a:lstStyle/>
          <a:p>
            <a:r>
              <a:rPr lang="da-DK" sz="2400" noProof="0" dirty="0"/>
              <a:t>Implementering og opfølgning – er der potentiale for forandring</a:t>
            </a:r>
          </a:p>
        </p:txBody>
      </p:sp>
      <p:sp>
        <p:nvSpPr>
          <p:cNvPr id="13" name="Text Placeholder 9">
            <a:extLst>
              <a:ext uri="{FF2B5EF4-FFF2-40B4-BE49-F238E27FC236}">
                <a16:creationId xmlns:a16="http://schemas.microsoft.com/office/drawing/2014/main" id="{8B813173-DB6D-F4F5-8FC5-B22658ACCA2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2244671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56FA0C5-6D41-3000-C6B1-8D6F77837B55}"/>
              </a:ext>
            </a:extLst>
          </p:cNvPr>
          <p:cNvSpPr>
            <a:spLocks noGrp="1"/>
          </p:cNvSpPr>
          <p:nvPr>
            <p:ph type="body" sz="quarter" idx="39"/>
          </p:nvPr>
        </p:nvSpPr>
        <p:spPr/>
        <p:txBody>
          <a:bodyPr/>
          <a:lstStyle/>
          <a:p>
            <a:endParaRPr lang="da-DK"/>
          </a:p>
        </p:txBody>
      </p:sp>
      <p:sp>
        <p:nvSpPr>
          <p:cNvPr id="3" name="Titel 2">
            <a:extLst>
              <a:ext uri="{FF2B5EF4-FFF2-40B4-BE49-F238E27FC236}">
                <a16:creationId xmlns:a16="http://schemas.microsoft.com/office/drawing/2014/main" id="{CDDD1C12-8894-B53B-5375-57EB45D99717}"/>
              </a:ext>
            </a:extLst>
          </p:cNvPr>
          <p:cNvSpPr>
            <a:spLocks noGrp="1"/>
          </p:cNvSpPr>
          <p:nvPr>
            <p:ph type="title"/>
          </p:nvPr>
        </p:nvSpPr>
        <p:spPr/>
        <p:txBody>
          <a:bodyPr/>
          <a:lstStyle/>
          <a:p>
            <a:r>
              <a:rPr lang="da-DK" dirty="0"/>
              <a:t>Materiale</a:t>
            </a:r>
          </a:p>
        </p:txBody>
      </p:sp>
      <p:sp>
        <p:nvSpPr>
          <p:cNvPr id="4" name="Pladsholder til tekst 3">
            <a:extLst>
              <a:ext uri="{FF2B5EF4-FFF2-40B4-BE49-F238E27FC236}">
                <a16:creationId xmlns:a16="http://schemas.microsoft.com/office/drawing/2014/main" id="{671701BF-FB77-FC7B-742C-5351143B6AAE}"/>
              </a:ext>
            </a:extLst>
          </p:cNvPr>
          <p:cNvSpPr>
            <a:spLocks noGrp="1"/>
          </p:cNvSpPr>
          <p:nvPr>
            <p:ph type="body" sz="quarter" idx="37"/>
          </p:nvPr>
        </p:nvSpPr>
        <p:spPr/>
        <p:txBody>
          <a:bodyPr/>
          <a:lstStyle/>
          <a:p>
            <a:r>
              <a:rPr lang="da-DK" dirty="0"/>
              <a:t>Mødenotater</a:t>
            </a:r>
          </a:p>
        </p:txBody>
      </p:sp>
      <p:sp>
        <p:nvSpPr>
          <p:cNvPr id="5" name="Pladsholder til tekst 4">
            <a:extLst>
              <a:ext uri="{FF2B5EF4-FFF2-40B4-BE49-F238E27FC236}">
                <a16:creationId xmlns:a16="http://schemas.microsoft.com/office/drawing/2014/main" id="{21E0B629-8317-D86A-6513-FBDBFFAEF21B}"/>
              </a:ext>
            </a:extLst>
          </p:cNvPr>
          <p:cNvSpPr>
            <a:spLocks noGrp="1"/>
          </p:cNvSpPr>
          <p:nvPr>
            <p:ph type="body" sz="quarter" idx="38"/>
          </p:nvPr>
        </p:nvSpPr>
        <p:spPr>
          <a:xfrm>
            <a:off x="892936" y="2879834"/>
            <a:ext cx="4819201" cy="3057140"/>
          </a:xfrm>
        </p:spPr>
        <p:txBody>
          <a:bodyPr>
            <a:normAutofit/>
          </a:bodyPr>
          <a:lstStyle/>
          <a:p>
            <a:r>
              <a:rPr lang="da-DK" sz="1600" dirty="0"/>
              <a:t>Til at notere de vigtigste pointer i løbet af mødet</a:t>
            </a:r>
          </a:p>
        </p:txBody>
      </p:sp>
      <p:sp>
        <p:nvSpPr>
          <p:cNvPr id="6" name="Pladsholder til tekst 5">
            <a:extLst>
              <a:ext uri="{FF2B5EF4-FFF2-40B4-BE49-F238E27FC236}">
                <a16:creationId xmlns:a16="http://schemas.microsoft.com/office/drawing/2014/main" id="{FB8ED500-2BCA-4E72-8466-CEC436EC6C4C}"/>
              </a:ext>
            </a:extLst>
          </p:cNvPr>
          <p:cNvSpPr>
            <a:spLocks noGrp="1"/>
          </p:cNvSpPr>
          <p:nvPr>
            <p:ph type="body" sz="quarter" idx="40"/>
          </p:nvPr>
        </p:nvSpPr>
        <p:spPr/>
        <p:txBody>
          <a:bodyPr/>
          <a:lstStyle/>
          <a:p>
            <a:r>
              <a:rPr lang="da-DK" dirty="0"/>
              <a:t>Implementeringsark</a:t>
            </a:r>
          </a:p>
        </p:txBody>
      </p:sp>
      <p:sp>
        <p:nvSpPr>
          <p:cNvPr id="7" name="Pladsholder til tekst 6">
            <a:extLst>
              <a:ext uri="{FF2B5EF4-FFF2-40B4-BE49-F238E27FC236}">
                <a16:creationId xmlns:a16="http://schemas.microsoft.com/office/drawing/2014/main" id="{4004A560-EFA3-E82A-1D69-6276E9C7558E}"/>
              </a:ext>
            </a:extLst>
          </p:cNvPr>
          <p:cNvSpPr>
            <a:spLocks noGrp="1"/>
          </p:cNvSpPr>
          <p:nvPr>
            <p:ph type="body" sz="quarter" idx="41"/>
          </p:nvPr>
        </p:nvSpPr>
        <p:spPr>
          <a:xfrm>
            <a:off x="6452223" y="2879834"/>
            <a:ext cx="4819201" cy="3057140"/>
          </a:xfrm>
        </p:spPr>
        <p:txBody>
          <a:bodyPr>
            <a:normAutofit/>
          </a:bodyPr>
          <a:lstStyle/>
          <a:p>
            <a:r>
              <a:rPr lang="da-DK" sz="1600" dirty="0"/>
              <a:t>Til at udfylde de vigtigste pointer til slut af mødet</a:t>
            </a:r>
          </a:p>
        </p:txBody>
      </p:sp>
      <p:pic>
        <p:nvPicPr>
          <p:cNvPr id="8" name="Billede 7">
            <a:extLst>
              <a:ext uri="{FF2B5EF4-FFF2-40B4-BE49-F238E27FC236}">
                <a16:creationId xmlns:a16="http://schemas.microsoft.com/office/drawing/2014/main" id="{D137DFA7-34BE-604A-ECB1-641313A3776B}"/>
              </a:ext>
            </a:extLst>
          </p:cNvPr>
          <p:cNvPicPr>
            <a:picLocks noChangeAspect="1"/>
          </p:cNvPicPr>
          <p:nvPr/>
        </p:nvPicPr>
        <p:blipFill>
          <a:blip r:embed="rId2"/>
          <a:stretch>
            <a:fillRect/>
          </a:stretch>
        </p:blipFill>
        <p:spPr>
          <a:xfrm>
            <a:off x="920576" y="3429000"/>
            <a:ext cx="4791561" cy="2507974"/>
          </a:xfrm>
          <a:prstGeom prst="rect">
            <a:avLst/>
          </a:prstGeom>
        </p:spPr>
      </p:pic>
      <p:pic>
        <p:nvPicPr>
          <p:cNvPr id="9" name="Billede 8">
            <a:extLst>
              <a:ext uri="{FF2B5EF4-FFF2-40B4-BE49-F238E27FC236}">
                <a16:creationId xmlns:a16="http://schemas.microsoft.com/office/drawing/2014/main" id="{84675FF5-687D-0A61-6220-2C5C2318B19D}"/>
              </a:ext>
            </a:extLst>
          </p:cNvPr>
          <p:cNvPicPr>
            <a:picLocks noChangeAspect="1"/>
          </p:cNvPicPr>
          <p:nvPr/>
        </p:nvPicPr>
        <p:blipFill>
          <a:blip r:embed="rId3"/>
          <a:stretch>
            <a:fillRect/>
          </a:stretch>
        </p:blipFill>
        <p:spPr>
          <a:xfrm>
            <a:off x="6452223" y="3429000"/>
            <a:ext cx="4819201" cy="2477786"/>
          </a:xfrm>
          <a:prstGeom prst="rect">
            <a:avLst/>
          </a:prstGeom>
        </p:spPr>
      </p:pic>
    </p:spTree>
    <p:extLst>
      <p:ext uri="{BB962C8B-B14F-4D97-AF65-F5344CB8AC3E}">
        <p14:creationId xmlns:p14="http://schemas.microsoft.com/office/powerpoint/2010/main" val="4029925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C077F-6250-47CA-89A2-710B56530FEC}"/>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144A8B3B-1DEA-11E6-8721-20A04B32BE81}"/>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7E33A8C7-CFA1-2B4F-1FA9-3D752BD6CB0A}"/>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37AA61C6-1171-9D12-7F27-7A1D86F951FD}"/>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D520309E-FB6B-0240-AA6F-85EFB7979FCE}"/>
              </a:ext>
            </a:extLst>
          </p:cNvPr>
          <p:cNvSpPr>
            <a:spLocks noGrp="1"/>
          </p:cNvSpPr>
          <p:nvPr>
            <p:ph type="title"/>
          </p:nvPr>
        </p:nvSpPr>
        <p:spPr>
          <a:xfrm>
            <a:off x="714030" y="1027249"/>
            <a:ext cx="4398514" cy="757130"/>
          </a:xfrm>
        </p:spPr>
        <p:txBody>
          <a:bodyPr/>
          <a:lstStyle/>
          <a:p>
            <a:r>
              <a:rPr lang="da-DK" sz="2400" noProof="0" dirty="0"/>
              <a:t>Plenum gennemgang af målepunkt </a:t>
            </a:r>
            <a:r>
              <a:rPr lang="da-DK" sz="2400" dirty="0"/>
              <a:t>3 og 4</a:t>
            </a:r>
            <a:endParaRPr lang="da-DK" sz="2400" noProof="0" dirty="0"/>
          </a:p>
        </p:txBody>
      </p:sp>
      <p:sp>
        <p:nvSpPr>
          <p:cNvPr id="13" name="Text Placeholder 9">
            <a:extLst>
              <a:ext uri="{FF2B5EF4-FFF2-40B4-BE49-F238E27FC236}">
                <a16:creationId xmlns:a16="http://schemas.microsoft.com/office/drawing/2014/main" id="{57A3461C-7557-EC43-133D-C2B4E8D6B187}"/>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822498A7-FDA8-7CF8-05CD-99758342C64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2" name="Text Placeholder 4">
            <a:extLst>
              <a:ext uri="{FF2B5EF4-FFF2-40B4-BE49-F238E27FC236}">
                <a16:creationId xmlns:a16="http://schemas.microsoft.com/office/drawing/2014/main" id="{BF88312E-7EED-A2E7-5882-7BA850F1D046}"/>
              </a:ext>
            </a:extLst>
          </p:cNvPr>
          <p:cNvSpPr txBox="1">
            <a:spLocks/>
          </p:cNvSpPr>
          <p:nvPr/>
        </p:nvSpPr>
        <p:spPr>
          <a:xfrm>
            <a:off x="721001" y="2691196"/>
            <a:ext cx="4385987" cy="2749021"/>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342900" indent="-342900">
              <a:buFont typeface="Arial" panose="020B0604020202020204" pitchFamily="34" charset="0"/>
              <a:buChar char="•"/>
            </a:pPr>
            <a:r>
              <a:rPr lang="da-DK" dirty="0"/>
              <a:t>Hvad har I talt om?</a:t>
            </a:r>
          </a:p>
        </p:txBody>
      </p:sp>
    </p:spTree>
    <p:extLst>
      <p:ext uri="{BB962C8B-B14F-4D97-AF65-F5344CB8AC3E}">
        <p14:creationId xmlns:p14="http://schemas.microsoft.com/office/powerpoint/2010/main" val="8496603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A51A4-63F8-6926-362D-E789723BBEF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1E0AF12-DBFC-AB35-B464-A7FCC144F46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7AC71D9-BE39-9A2E-9738-64CF9B5D5E04}"/>
              </a:ext>
            </a:extLst>
          </p:cNvPr>
          <p:cNvSpPr>
            <a:spLocks noGrp="1"/>
          </p:cNvSpPr>
          <p:nvPr>
            <p:ph type="body" sz="quarter" idx="30"/>
          </p:nvPr>
        </p:nvSpPr>
        <p:spPr/>
        <p:txBody>
          <a:bodyPr>
            <a:noAutofit/>
          </a:bodyPr>
          <a:lstStyle/>
          <a:p>
            <a:r>
              <a:rPr lang="da-DK" sz="1200" noProof="0" dirty="0"/>
              <a:t>Opsamling i plenum (10 min.)</a:t>
            </a:r>
          </a:p>
        </p:txBody>
      </p:sp>
      <p:sp>
        <p:nvSpPr>
          <p:cNvPr id="4" name="Text Placeholder 4">
            <a:extLst>
              <a:ext uri="{FF2B5EF4-FFF2-40B4-BE49-F238E27FC236}">
                <a16:creationId xmlns:a16="http://schemas.microsoft.com/office/drawing/2014/main" id="{FFAA61B9-0CC5-1871-B901-0640E766560A}"/>
              </a:ext>
            </a:extLst>
          </p:cNvPr>
          <p:cNvSpPr>
            <a:spLocks noGrp="1"/>
          </p:cNvSpPr>
          <p:nvPr>
            <p:ph type="body" sz="quarter" idx="41"/>
          </p:nvPr>
        </p:nvSpPr>
        <p:spPr>
          <a:xfrm>
            <a:off x="721001" y="2101516"/>
            <a:ext cx="4385987" cy="3338701"/>
          </a:xfrm>
        </p:spPr>
        <p:txBody>
          <a:bodyPr>
            <a:normAutofit/>
          </a:bodyPr>
          <a:lstStyle/>
          <a:p>
            <a:pPr marL="285750" indent="-285750">
              <a:buFont typeface="Arial" panose="020B0604020202020204" pitchFamily="34" charset="0"/>
              <a:buChar char="•"/>
            </a:pPr>
            <a:r>
              <a:rPr lang="da-DK" dirty="0"/>
              <a:t>Hvordan skal vi følge op på dagens møde?</a:t>
            </a:r>
          </a:p>
          <a:p>
            <a:pPr marL="285750" indent="-285750">
              <a:buFont typeface="Arial" panose="020B0604020202020204" pitchFamily="34" charset="0"/>
              <a:buChar char="•"/>
            </a:pPr>
            <a:r>
              <a:rPr lang="da-DK" dirty="0"/>
              <a:t>Det kan fx gøres ved at fastsætte dato for en opfølgende opgørelse/datatræk. Det giver mulighed for at se eventuelle forandringer. </a:t>
            </a:r>
          </a:p>
        </p:txBody>
      </p:sp>
      <p:sp>
        <p:nvSpPr>
          <p:cNvPr id="8" name="Title 2">
            <a:extLst>
              <a:ext uri="{FF2B5EF4-FFF2-40B4-BE49-F238E27FC236}">
                <a16:creationId xmlns:a16="http://schemas.microsoft.com/office/drawing/2014/main" id="{3D787BEA-4AA8-1752-A7AB-EAB396AE348C}"/>
              </a:ext>
            </a:extLst>
          </p:cNvPr>
          <p:cNvSpPr>
            <a:spLocks noGrp="1"/>
          </p:cNvSpPr>
          <p:nvPr>
            <p:ph type="title"/>
          </p:nvPr>
        </p:nvSpPr>
        <p:spPr>
          <a:xfrm>
            <a:off x="714030" y="1027249"/>
            <a:ext cx="4398514" cy="1540460"/>
          </a:xfrm>
        </p:spPr>
        <p:txBody>
          <a:bodyPr/>
          <a:lstStyle/>
          <a:p>
            <a:r>
              <a:rPr lang="da-DK" sz="2400" noProof="0" dirty="0"/>
              <a:t>Opsamling og opfølgning</a:t>
            </a:r>
          </a:p>
        </p:txBody>
      </p:sp>
      <p:sp>
        <p:nvSpPr>
          <p:cNvPr id="13" name="Text Placeholder 9">
            <a:extLst>
              <a:ext uri="{FF2B5EF4-FFF2-40B4-BE49-F238E27FC236}">
                <a16:creationId xmlns:a16="http://schemas.microsoft.com/office/drawing/2014/main" id="{A02A2E1A-D8D7-F956-A065-9D12BA37FAC5}"/>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1E1D7CA2-C7AA-67EF-5D3E-A2C740C1545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449198" y="2475341"/>
            <a:ext cx="1475608" cy="1475608"/>
          </a:xfrm>
          <a:prstGeom prst="rect">
            <a:avLst/>
          </a:prstGeom>
        </p:spPr>
      </p:pic>
      <p:pic>
        <p:nvPicPr>
          <p:cNvPr id="7" name="Grafik 4">
            <a:extLst>
              <a:ext uri="{FF2B5EF4-FFF2-40B4-BE49-F238E27FC236}">
                <a16:creationId xmlns:a16="http://schemas.microsoft.com/office/drawing/2014/main" id="{D4901E19-4EEE-9697-C30B-BA5628DF8C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2528417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3364549-8ED6-2FD9-D4A5-4AFFFFCF4739}"/>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D59B04E0-DC29-03EB-A00E-33FA8D7E5DA2}"/>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E349AB11-B0E6-50D5-1244-0C37FC2463AC}"/>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893FF767-6E8D-DFAE-7419-026D137C6A1F}"/>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ACEEF7C9-7C01-5D29-78E0-2F46B50015AF}"/>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BE96788C-651E-EE3B-FC19-FCF1599BDE98}"/>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203703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9FB0D-B23E-CAFA-79D0-0A020C1A0A6C}"/>
              </a:ext>
            </a:extLst>
          </p:cNvPr>
          <p:cNvSpPr>
            <a:spLocks noGrp="1"/>
          </p:cNvSpPr>
          <p:nvPr>
            <p:ph type="body" sz="quarter" idx="29"/>
          </p:nvPr>
        </p:nvSpPr>
        <p:spPr>
          <a:xfrm>
            <a:off x="741361" y="2656380"/>
            <a:ext cx="10015568" cy="938719"/>
          </a:xfrm>
        </p:spPr>
        <p:txBody>
          <a:bodyPr/>
          <a:lstStyle/>
          <a:p>
            <a:r>
              <a:rPr lang="da-DK" noProof="0"/>
              <a:t>Tema for klyngepakke</a:t>
            </a:r>
          </a:p>
        </p:txBody>
      </p:sp>
      <p:sp>
        <p:nvSpPr>
          <p:cNvPr id="3" name="Text Placeholder 2">
            <a:extLst>
              <a:ext uri="{FF2B5EF4-FFF2-40B4-BE49-F238E27FC236}">
                <a16:creationId xmlns:a16="http://schemas.microsoft.com/office/drawing/2014/main" id="{5AA6AA9B-4574-66A9-3BF9-04C712832B78}"/>
              </a:ext>
            </a:extLst>
          </p:cNvPr>
          <p:cNvSpPr>
            <a:spLocks noGrp="1"/>
          </p:cNvSpPr>
          <p:nvPr>
            <p:ph type="body" sz="quarter" idx="30"/>
          </p:nvPr>
        </p:nvSpPr>
        <p:spPr/>
        <p:txBody>
          <a:bodyPr/>
          <a:lstStyle/>
          <a:p>
            <a:r>
              <a:rPr lang="da-DK" noProof="0"/>
              <a:t>Klyngens navn</a:t>
            </a:r>
          </a:p>
        </p:txBody>
      </p:sp>
      <p:sp>
        <p:nvSpPr>
          <p:cNvPr id="4" name="Text Placeholder 3">
            <a:extLst>
              <a:ext uri="{FF2B5EF4-FFF2-40B4-BE49-F238E27FC236}">
                <a16:creationId xmlns:a16="http://schemas.microsoft.com/office/drawing/2014/main" id="{958D6F2D-FB9A-CB87-8464-9F9E22E62803}"/>
              </a:ext>
            </a:extLst>
          </p:cNvPr>
          <p:cNvSpPr>
            <a:spLocks noGrp="1"/>
          </p:cNvSpPr>
          <p:nvPr>
            <p:ph type="body" sz="quarter" idx="31"/>
          </p:nvPr>
        </p:nvSpPr>
        <p:spPr>
          <a:xfrm>
            <a:off x="735835" y="4511694"/>
            <a:ext cx="4789642" cy="542289"/>
          </a:xfrm>
        </p:spPr>
        <p:txBody>
          <a:bodyPr/>
          <a:lstStyle/>
          <a:p>
            <a:r>
              <a:rPr lang="da-DK" noProof="0"/>
              <a:t>Klyngemøde </a:t>
            </a:r>
            <a:r>
              <a:rPr lang="da-DK" noProof="0" err="1"/>
              <a:t>dd.mm.yyyy</a:t>
            </a:r>
            <a:endParaRPr lang="da-DK" noProof="0"/>
          </a:p>
        </p:txBody>
      </p:sp>
    </p:spTree>
    <p:extLst>
      <p:ext uri="{BB962C8B-B14F-4D97-AF65-F5344CB8AC3E}">
        <p14:creationId xmlns:p14="http://schemas.microsoft.com/office/powerpoint/2010/main" val="13444916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61">
            <a:extLst>
              <a:ext uri="{FF2B5EF4-FFF2-40B4-BE49-F238E27FC236}">
                <a16:creationId xmlns:a16="http://schemas.microsoft.com/office/drawing/2014/main" id="{EDFD8D05-660B-980A-03B6-12DD623B2AB8}"/>
              </a:ext>
            </a:extLst>
          </p:cNvPr>
          <p:cNvSpPr>
            <a:spLocks noGrp="1"/>
          </p:cNvSpPr>
          <p:nvPr>
            <p:ph type="title"/>
          </p:nvPr>
        </p:nvSpPr>
        <p:spPr>
          <a:xfrm>
            <a:off x="720208" y="764666"/>
            <a:ext cx="10740748" cy="584775"/>
          </a:xfrm>
        </p:spPr>
        <p:txBody>
          <a:bodyPr/>
          <a:lstStyle/>
          <a:p>
            <a:r>
              <a:rPr lang="da-DK" noProof="0"/>
              <a:t>Program</a:t>
            </a:r>
          </a:p>
        </p:txBody>
      </p:sp>
      <p:graphicFrame>
        <p:nvGraphicFramePr>
          <p:cNvPr id="3" name="Table 2">
            <a:extLst>
              <a:ext uri="{FF2B5EF4-FFF2-40B4-BE49-F238E27FC236}">
                <a16:creationId xmlns:a16="http://schemas.microsoft.com/office/drawing/2014/main" id="{C4623756-59C4-A4F7-551C-C70BCA815F7F}"/>
              </a:ext>
            </a:extLst>
          </p:cNvPr>
          <p:cNvGraphicFramePr>
            <a:graphicFrameLocks noGrp="1"/>
          </p:cNvGraphicFramePr>
          <p:nvPr>
            <p:extLst>
              <p:ext uri="{D42A27DB-BD31-4B8C-83A1-F6EECF244321}">
                <p14:modId xmlns:p14="http://schemas.microsoft.com/office/powerpoint/2010/main" val="3877107713"/>
              </p:ext>
            </p:extLst>
          </p:nvPr>
        </p:nvGraphicFramePr>
        <p:xfrm>
          <a:off x="727870" y="1570180"/>
          <a:ext cx="10733087" cy="429136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34500">
                <a:tc>
                  <a:txBody>
                    <a:bodyPr/>
                    <a:lstStyle/>
                    <a:p>
                      <a:r>
                        <a:rPr lang="da-DK" sz="1600" noProof="0"/>
                        <a:t>10 min.</a:t>
                      </a:r>
                    </a:p>
                  </a:txBody>
                  <a:tcPr marL="180000" marR="180000" marT="90000" marB="90000" anchor="ctr"/>
                </a:tc>
                <a:tc>
                  <a:txBody>
                    <a:bodyPr/>
                    <a:lstStyle/>
                    <a:p>
                      <a:pPr algn="l"/>
                      <a:r>
                        <a:rPr lang="da-DK" sz="1600" noProof="0"/>
                        <a:t>Velkomst og introduktion</a:t>
                      </a:r>
                    </a:p>
                  </a:txBody>
                  <a:tcPr marL="180000" marR="180000" marT="90000" marB="90000" anchor="ctr"/>
                </a:tc>
                <a:extLst>
                  <a:ext uri="{0D108BD9-81ED-4DB2-BD59-A6C34878D82A}">
                    <a16:rowId xmlns:a16="http://schemas.microsoft.com/office/drawing/2014/main" val="3722927222"/>
                  </a:ext>
                </a:extLst>
              </a:tr>
              <a:tr h="684472">
                <a:tc>
                  <a:txBody>
                    <a:bodyPr/>
                    <a:lstStyle/>
                    <a:p>
                      <a:r>
                        <a:rPr lang="da-DK" sz="1600" noProof="0"/>
                        <a:t>30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a:t>Blok 1</a:t>
                      </a:r>
                      <a:endParaRPr lang="da-DK" sz="1600" noProof="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noProof="0"/>
                        <a:t>Gennemgang af resultater fra spørgeskemaundersøgelsen</a:t>
                      </a:r>
                      <a:endParaRPr lang="da-DK" sz="1600" i="0" noProof="0"/>
                    </a:p>
                  </a:txBody>
                  <a:tcPr marL="180000" marR="180000" marT="90000" marB="90000" anchor="ctr"/>
                </a:tc>
                <a:extLst>
                  <a:ext uri="{0D108BD9-81ED-4DB2-BD59-A6C34878D82A}">
                    <a16:rowId xmlns:a16="http://schemas.microsoft.com/office/drawing/2014/main" val="4122258881"/>
                  </a:ext>
                </a:extLst>
              </a:tr>
              <a:tr h="684472">
                <a:tc>
                  <a:txBody>
                    <a:bodyPr/>
                    <a:lstStyle/>
                    <a:p>
                      <a:r>
                        <a:rPr lang="da-DK" sz="1600" noProof="0"/>
                        <a:t>25 min.</a:t>
                      </a:r>
                    </a:p>
                  </a:txBody>
                  <a:tcPr marL="180000" marR="180000" marT="90000" marB="90000" anchor="ctr"/>
                </a:tc>
                <a:tc>
                  <a:txBody>
                    <a:bodyPr/>
                    <a:lstStyle/>
                    <a:p>
                      <a:pPr algn="l"/>
                      <a:r>
                        <a:rPr lang="da-DK" sz="1600" b="1" noProof="0"/>
                        <a:t>Blok 2: Case 1</a:t>
                      </a:r>
                      <a:br>
                        <a:rPr lang="da-DK" sz="1600" noProof="0"/>
                      </a:br>
                      <a:r>
                        <a:rPr lang="da-DK" sz="1600" noProof="0"/>
                        <a:t>Manegemodel</a:t>
                      </a:r>
                      <a:endParaRPr lang="da-DK" sz="1600" i="0" noProof="0"/>
                    </a:p>
                  </a:txBody>
                  <a:tcPr marL="180000" marR="180000" marT="90000" marB="90000" anchor="ctr"/>
                </a:tc>
                <a:extLst>
                  <a:ext uri="{0D108BD9-81ED-4DB2-BD59-A6C34878D82A}">
                    <a16:rowId xmlns:a16="http://schemas.microsoft.com/office/drawing/2014/main" val="1505203635"/>
                  </a:ext>
                </a:extLst>
              </a:tr>
              <a:tr h="434500">
                <a:tc>
                  <a:txBody>
                    <a:bodyPr/>
                    <a:lstStyle/>
                    <a:p>
                      <a:r>
                        <a:rPr lang="da-DK" sz="1600" noProof="0"/>
                        <a:t>15 min.</a:t>
                      </a:r>
                    </a:p>
                  </a:txBody>
                  <a:tcPr marL="180000" marR="180000" marT="90000" marB="90000" anchor="ctr"/>
                </a:tc>
                <a:tc>
                  <a:txBody>
                    <a:bodyPr/>
                    <a:lstStyle/>
                    <a:p>
                      <a:pPr algn="l"/>
                      <a:r>
                        <a:rPr lang="da-DK" sz="1600" noProof="0"/>
                        <a:t>Pause</a:t>
                      </a:r>
                      <a:endParaRPr lang="da-DK" sz="1600" i="1" noProof="0"/>
                    </a:p>
                  </a:txBody>
                  <a:tcPr marL="180000" marR="180000" marT="90000" marB="90000" anchor="ctr"/>
                </a:tc>
                <a:extLst>
                  <a:ext uri="{0D108BD9-81ED-4DB2-BD59-A6C34878D82A}">
                    <a16:rowId xmlns:a16="http://schemas.microsoft.com/office/drawing/2014/main" val="3893725207"/>
                  </a:ext>
                </a:extLst>
              </a:tr>
              <a:tr h="684472">
                <a:tc>
                  <a:txBody>
                    <a:bodyPr/>
                    <a:lstStyle/>
                    <a:p>
                      <a:r>
                        <a:rPr lang="da-DK" sz="1600" noProof="0"/>
                        <a:t>25 min.</a:t>
                      </a:r>
                    </a:p>
                  </a:txBody>
                  <a:tcPr marL="180000" marR="180000" marT="90000" marB="90000" anchor="ctr"/>
                </a:tc>
                <a:tc>
                  <a:txBody>
                    <a:bodyPr/>
                    <a:lstStyle/>
                    <a:p>
                      <a:pPr algn="l"/>
                      <a:r>
                        <a:rPr lang="da-DK" sz="1600" b="1" noProof="0"/>
                        <a:t>Case 2</a:t>
                      </a:r>
                      <a:br>
                        <a:rPr lang="da-DK" sz="1600" noProof="0"/>
                      </a:br>
                      <a:r>
                        <a:rPr lang="da-DK" sz="1600" noProof="0"/>
                        <a:t>Manegemodel</a:t>
                      </a:r>
                      <a:endParaRPr lang="da-DK" sz="1600" i="0" noProof="0"/>
                    </a:p>
                  </a:txBody>
                  <a:tcPr marL="180000" marR="180000" marT="90000" marB="90000" anchor="ctr"/>
                </a:tc>
                <a:extLst>
                  <a:ext uri="{0D108BD9-81ED-4DB2-BD59-A6C34878D82A}">
                    <a16:rowId xmlns:a16="http://schemas.microsoft.com/office/drawing/2014/main" val="2190333926"/>
                  </a:ext>
                </a:extLst>
              </a:tr>
              <a:tr h="434500">
                <a:tc>
                  <a:txBody>
                    <a:bodyPr/>
                    <a:lstStyle/>
                    <a:p>
                      <a:r>
                        <a:rPr lang="da-DK" sz="1600" noProof="0"/>
                        <a:t>25 min.</a:t>
                      </a:r>
                    </a:p>
                  </a:txBody>
                  <a:tcPr marL="180000" marR="180000" marT="90000" marB="90000" anchor="ctr"/>
                </a:tc>
                <a:tc>
                  <a:txBody>
                    <a:bodyPr/>
                    <a:lstStyle/>
                    <a:p>
                      <a:pPr algn="l"/>
                      <a:r>
                        <a:rPr lang="da-DK" sz="1600" noProof="0"/>
                        <a:t>Gruppearbejde</a:t>
                      </a:r>
                      <a:endParaRPr lang="da-DK" sz="1600" i="0" noProof="0"/>
                    </a:p>
                  </a:txBody>
                  <a:tcPr marL="180000" marR="180000" marT="90000" marB="90000" anchor="ctr"/>
                </a:tc>
                <a:extLst>
                  <a:ext uri="{0D108BD9-81ED-4DB2-BD59-A6C34878D82A}">
                    <a16:rowId xmlns:a16="http://schemas.microsoft.com/office/drawing/2014/main" val="912848628"/>
                  </a:ext>
                </a:extLst>
              </a:tr>
              <a:tr h="934444">
                <a:tc>
                  <a:txBody>
                    <a:bodyPr/>
                    <a:lstStyle/>
                    <a:p>
                      <a:r>
                        <a:rPr lang="da-DK" sz="1600" noProof="0"/>
                        <a:t>20 min.</a:t>
                      </a:r>
                    </a:p>
                  </a:txBody>
                  <a:tcPr marL="180000" marR="180000" marT="90000" marB="90000" anchor="ctr"/>
                </a:tc>
                <a:tc>
                  <a:txBody>
                    <a:bodyPr/>
                    <a:lstStyle/>
                    <a:p>
                      <a:pPr algn="l"/>
                      <a:r>
                        <a:rPr lang="da-DK" sz="1600" b="1" noProof="0"/>
                        <a:t>Blok 3</a:t>
                      </a:r>
                      <a:br>
                        <a:rPr lang="da-DK" sz="1600" noProof="0"/>
                      </a:br>
                      <a:r>
                        <a:rPr lang="da-DK" sz="1600" noProof="0"/>
                        <a:t>Opsamling og opfølgning</a:t>
                      </a:r>
                      <a:br>
                        <a:rPr lang="da-DK" sz="1600" noProof="0"/>
                      </a:br>
                      <a:r>
                        <a:rPr lang="da-DK" sz="1600" noProof="0"/>
                        <a:t>Hvordan følger vi op?</a:t>
                      </a:r>
                      <a:endParaRPr lang="da-DK" sz="1600" i="0" noProof="0"/>
                    </a:p>
                  </a:txBody>
                  <a:tcPr marL="180000" marR="180000" marT="90000" marB="90000" anchor="ctr"/>
                </a:tc>
                <a:extLst>
                  <a:ext uri="{0D108BD9-81ED-4DB2-BD59-A6C34878D82A}">
                    <a16:rowId xmlns:a16="http://schemas.microsoft.com/office/drawing/2014/main" val="1723228639"/>
                  </a:ext>
                </a:extLst>
              </a:tr>
            </a:tbl>
          </a:graphicData>
        </a:graphic>
      </p:graphicFrame>
    </p:spTree>
    <p:extLst>
      <p:ext uri="{BB962C8B-B14F-4D97-AF65-F5344CB8AC3E}">
        <p14:creationId xmlns:p14="http://schemas.microsoft.com/office/powerpoint/2010/main" val="14340513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5AA977-E763-696F-A504-CB24F74EB0D8}"/>
            </a:ext>
          </a:extLst>
        </p:cNvPr>
        <p:cNvGrpSpPr/>
        <p:nvPr/>
      </p:nvGrpSpPr>
      <p:grpSpPr>
        <a:xfrm>
          <a:off x="0" y="0"/>
          <a:ext cx="0" cy="0"/>
          <a:chOff x="0" y="0"/>
          <a:chExt cx="0" cy="0"/>
        </a:xfrm>
      </p:grpSpPr>
      <p:sp>
        <p:nvSpPr>
          <p:cNvPr id="174" name="Text Placeholder 173">
            <a:extLst>
              <a:ext uri="{FF2B5EF4-FFF2-40B4-BE49-F238E27FC236}">
                <a16:creationId xmlns:a16="http://schemas.microsoft.com/office/drawing/2014/main" id="{5FD35553-EF86-6C7A-2DCB-A6B084CF9412}"/>
              </a:ext>
            </a:extLst>
          </p:cNvPr>
          <p:cNvSpPr>
            <a:spLocks noGrp="1"/>
          </p:cNvSpPr>
          <p:nvPr>
            <p:ph type="body" sz="quarter" idx="39"/>
          </p:nvPr>
        </p:nvSpPr>
        <p:spPr>
          <a:xfrm>
            <a:off x="726023" y="3647590"/>
            <a:ext cx="10740748" cy="745571"/>
          </a:xfrm>
        </p:spPr>
        <p:txBody>
          <a:bodyPr/>
          <a:lstStyle/>
          <a:p>
            <a:r>
              <a:rPr lang="da-DK" noProof="0"/>
              <a:t>Besøg os på KiAP.dk</a:t>
            </a:r>
          </a:p>
        </p:txBody>
      </p:sp>
      <p:sp>
        <p:nvSpPr>
          <p:cNvPr id="171" name="Title 170">
            <a:extLst>
              <a:ext uri="{FF2B5EF4-FFF2-40B4-BE49-F238E27FC236}">
                <a16:creationId xmlns:a16="http://schemas.microsoft.com/office/drawing/2014/main" id="{D9DC18B7-77FB-0535-4756-A611D14798C0}"/>
              </a:ext>
            </a:extLst>
          </p:cNvPr>
          <p:cNvSpPr>
            <a:spLocks noGrp="1"/>
          </p:cNvSpPr>
          <p:nvPr>
            <p:ph type="title"/>
          </p:nvPr>
        </p:nvSpPr>
        <p:spPr>
          <a:xfrm>
            <a:off x="726023" y="2808552"/>
            <a:ext cx="10740748" cy="830997"/>
          </a:xfrm>
        </p:spPr>
        <p:txBody>
          <a:bodyPr/>
          <a:lstStyle/>
          <a:p>
            <a:r>
              <a:rPr lang="da-DK" noProof="0"/>
              <a:t>Tak for i dag</a:t>
            </a:r>
          </a:p>
        </p:txBody>
      </p:sp>
    </p:spTree>
    <p:extLst>
      <p:ext uri="{BB962C8B-B14F-4D97-AF65-F5344CB8AC3E}">
        <p14:creationId xmlns:p14="http://schemas.microsoft.com/office/powerpoint/2010/main" val="330739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D34D775-7ECF-D672-7AB6-88C5C2BC66DB}"/>
              </a:ext>
            </a:extLst>
          </p:cNvPr>
          <p:cNvSpPr>
            <a:spLocks noGrp="1"/>
          </p:cNvSpPr>
          <p:nvPr>
            <p:ph type="pic" idx="22"/>
          </p:nvPr>
        </p:nvSpPr>
        <p:spPr>
          <a:xfrm>
            <a:off x="5718175" y="728663"/>
            <a:ext cx="5742782" cy="5400675"/>
          </a:xfrm>
        </p:spPr>
        <p:txBody>
          <a:bodyPr/>
          <a:lstStyle/>
          <a:p>
            <a:endParaRPr lang="da-DK" noProof="0"/>
          </a:p>
        </p:txBody>
      </p:sp>
      <p:sp>
        <p:nvSpPr>
          <p:cNvPr id="3" name="Text Placeholder 2">
            <a:extLst>
              <a:ext uri="{FF2B5EF4-FFF2-40B4-BE49-F238E27FC236}">
                <a16:creationId xmlns:a16="http://schemas.microsoft.com/office/drawing/2014/main" id="{93052ED2-32B7-E7BA-6263-E0D64E197801}"/>
              </a:ext>
            </a:extLst>
          </p:cNvPr>
          <p:cNvSpPr>
            <a:spLocks noGrp="1"/>
          </p:cNvSpPr>
          <p:nvPr>
            <p:ph type="body" sz="quarter" idx="4294967295"/>
          </p:nvPr>
        </p:nvSpPr>
        <p:spPr>
          <a:xfrm>
            <a:off x="720208" y="5778763"/>
            <a:ext cx="4385987" cy="342145"/>
          </a:xfrm>
        </p:spPr>
        <p:txBody>
          <a:bodyPr>
            <a:normAutofit fontScale="55000" lnSpcReduction="20000"/>
          </a:bodyPr>
          <a:lstStyle/>
          <a:p>
            <a:endParaRPr lang="da-DK" noProof="0"/>
          </a:p>
        </p:txBody>
      </p:sp>
      <p:sp>
        <p:nvSpPr>
          <p:cNvPr id="4" name="Text Placeholder 3">
            <a:extLst>
              <a:ext uri="{FF2B5EF4-FFF2-40B4-BE49-F238E27FC236}">
                <a16:creationId xmlns:a16="http://schemas.microsoft.com/office/drawing/2014/main" id="{D60B0C0E-8D21-3AFF-ED27-D7D161BFEE7B}"/>
              </a:ext>
            </a:extLst>
          </p:cNvPr>
          <p:cNvSpPr>
            <a:spLocks noGrp="1"/>
          </p:cNvSpPr>
          <p:nvPr>
            <p:ph type="body" sz="quarter" idx="4294967295"/>
          </p:nvPr>
        </p:nvSpPr>
        <p:spPr>
          <a:xfrm>
            <a:off x="714375" y="735288"/>
            <a:ext cx="4391905" cy="351674"/>
          </a:xfrm>
        </p:spPr>
        <p:txBody>
          <a:bodyPr>
            <a:normAutofit fontScale="55000" lnSpcReduction="20000"/>
          </a:bodyPr>
          <a:lstStyle/>
          <a:p>
            <a:endParaRPr lang="da-DK" noProof="0"/>
          </a:p>
        </p:txBody>
      </p:sp>
      <p:sp>
        <p:nvSpPr>
          <p:cNvPr id="5" name="Title 4">
            <a:extLst>
              <a:ext uri="{FF2B5EF4-FFF2-40B4-BE49-F238E27FC236}">
                <a16:creationId xmlns:a16="http://schemas.microsoft.com/office/drawing/2014/main" id="{2D672336-8483-F673-69D5-667A12FA5B0F}"/>
              </a:ext>
            </a:extLst>
          </p:cNvPr>
          <p:cNvSpPr>
            <a:spLocks noGrp="1"/>
          </p:cNvSpPr>
          <p:nvPr>
            <p:ph type="title"/>
          </p:nvPr>
        </p:nvSpPr>
        <p:spPr>
          <a:xfrm>
            <a:off x="720209" y="1235566"/>
            <a:ext cx="4386780" cy="584775"/>
          </a:xfrm>
        </p:spPr>
        <p:txBody>
          <a:bodyPr>
            <a:normAutofit fontScale="90000"/>
          </a:bodyPr>
          <a:lstStyle/>
          <a:p>
            <a:r>
              <a:rPr lang="da-DK" noProof="0"/>
              <a:t>Forløb</a:t>
            </a:r>
          </a:p>
        </p:txBody>
      </p:sp>
      <p:sp>
        <p:nvSpPr>
          <p:cNvPr id="6" name="Text Placeholder 5">
            <a:extLst>
              <a:ext uri="{FF2B5EF4-FFF2-40B4-BE49-F238E27FC236}">
                <a16:creationId xmlns:a16="http://schemas.microsoft.com/office/drawing/2014/main" id="{B1D9EB5D-1E7B-F63F-BFC2-1DA48AB7E73F}"/>
              </a:ext>
            </a:extLst>
          </p:cNvPr>
          <p:cNvSpPr>
            <a:spLocks noGrp="1"/>
          </p:cNvSpPr>
          <p:nvPr>
            <p:ph type="body" sz="quarter" idx="4294967295"/>
          </p:nvPr>
        </p:nvSpPr>
        <p:spPr>
          <a:xfrm>
            <a:off x="721002" y="1912621"/>
            <a:ext cx="4386780" cy="480184"/>
          </a:xfrm>
        </p:spPr>
        <p:txBody>
          <a:bodyPr>
            <a:normAutofit fontScale="85000" lnSpcReduction="20000"/>
          </a:bodyPr>
          <a:lstStyle/>
          <a:p>
            <a:endParaRPr lang="da-DK" noProof="0"/>
          </a:p>
        </p:txBody>
      </p:sp>
      <p:sp>
        <p:nvSpPr>
          <p:cNvPr id="7" name="Text Placeholder 6">
            <a:extLst>
              <a:ext uri="{FF2B5EF4-FFF2-40B4-BE49-F238E27FC236}">
                <a16:creationId xmlns:a16="http://schemas.microsoft.com/office/drawing/2014/main" id="{B9C9F8B1-8B90-4A28-EDAC-19CAA0BB1058}"/>
              </a:ext>
            </a:extLst>
          </p:cNvPr>
          <p:cNvSpPr>
            <a:spLocks noGrp="1"/>
          </p:cNvSpPr>
          <p:nvPr>
            <p:ph type="body" sz="quarter" idx="4294967295"/>
          </p:nvPr>
        </p:nvSpPr>
        <p:spPr>
          <a:xfrm>
            <a:off x="720208" y="2912506"/>
            <a:ext cx="4385987" cy="2231340"/>
          </a:xfrm>
        </p:spPr>
        <p:txBody>
          <a:bodyPr/>
          <a:lstStyle/>
          <a:p>
            <a:pPr marL="0" indent="0">
              <a:buNone/>
            </a:pPr>
            <a:endParaRPr lang="da-DK" noProof="0"/>
          </a:p>
        </p:txBody>
      </p:sp>
      <p:sp>
        <p:nvSpPr>
          <p:cNvPr id="24" name="Line">
            <a:extLst>
              <a:ext uri="{FF2B5EF4-FFF2-40B4-BE49-F238E27FC236}">
                <a16:creationId xmlns:a16="http://schemas.microsoft.com/office/drawing/2014/main" id="{2A5E0CD1-F6AF-C3C9-53CF-DC44A4BC7EFA}"/>
              </a:ext>
            </a:extLst>
          </p:cNvPr>
          <p:cNvSpPr/>
          <p:nvPr/>
        </p:nvSpPr>
        <p:spPr>
          <a:xfrm>
            <a:off x="7161090" y="1070648"/>
            <a:ext cx="0" cy="4670494"/>
          </a:xfrm>
          <a:prstGeom prst="line">
            <a:avLst/>
          </a:prstGeom>
          <a:ln w="38100">
            <a:solidFill>
              <a:schemeClr val="accent2"/>
            </a:solidFill>
            <a:miter lim="400000"/>
            <a:headEnd type="none"/>
            <a:tailEnd type="triangle" len="sm"/>
          </a:ln>
        </p:spPr>
        <p:txBody>
          <a:bodyPr lIns="25400" tIns="25400" rIns="25400" bIns="25400" anchor="ctr"/>
          <a:lstStyle/>
          <a:p>
            <a:pPr>
              <a:lnSpc>
                <a:spcPct val="110000"/>
              </a:lnSpc>
              <a:defRPr sz="2000" spc="0">
                <a:solidFill>
                  <a:srgbClr val="FFFFFF"/>
                </a:solidFill>
              </a:defRPr>
            </a:pPr>
            <a:endParaRPr lang="da-DK" sz="1800" noProof="0"/>
          </a:p>
        </p:txBody>
      </p:sp>
      <p:sp>
        <p:nvSpPr>
          <p:cNvPr id="25" name="Circle">
            <a:extLst>
              <a:ext uri="{FF2B5EF4-FFF2-40B4-BE49-F238E27FC236}">
                <a16:creationId xmlns:a16="http://schemas.microsoft.com/office/drawing/2014/main" id="{0A3C8DF2-0A37-782E-B67A-3C8E1374CA90}"/>
              </a:ext>
            </a:extLst>
          </p:cNvPr>
          <p:cNvSpPr txBox="1">
            <a:spLocks/>
          </p:cNvSpPr>
          <p:nvPr/>
        </p:nvSpPr>
        <p:spPr>
          <a:xfrm>
            <a:off x="7089908" y="4955675"/>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6" name="Circle">
            <a:extLst>
              <a:ext uri="{FF2B5EF4-FFF2-40B4-BE49-F238E27FC236}">
                <a16:creationId xmlns:a16="http://schemas.microsoft.com/office/drawing/2014/main" id="{AC9F4DEC-90CE-0CBF-267A-293040CA3EEC}"/>
              </a:ext>
            </a:extLst>
          </p:cNvPr>
          <p:cNvSpPr txBox="1">
            <a:spLocks/>
          </p:cNvSpPr>
          <p:nvPr/>
        </p:nvSpPr>
        <p:spPr>
          <a:xfrm>
            <a:off x="7089908" y="4064032"/>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7" name="Circle">
            <a:extLst>
              <a:ext uri="{FF2B5EF4-FFF2-40B4-BE49-F238E27FC236}">
                <a16:creationId xmlns:a16="http://schemas.microsoft.com/office/drawing/2014/main" id="{74F76AF8-985F-045C-A030-A639E8363F93}"/>
              </a:ext>
            </a:extLst>
          </p:cNvPr>
          <p:cNvSpPr txBox="1">
            <a:spLocks/>
          </p:cNvSpPr>
          <p:nvPr/>
        </p:nvSpPr>
        <p:spPr>
          <a:xfrm>
            <a:off x="7089908" y="3172388"/>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8" name="Circle">
            <a:extLst>
              <a:ext uri="{FF2B5EF4-FFF2-40B4-BE49-F238E27FC236}">
                <a16:creationId xmlns:a16="http://schemas.microsoft.com/office/drawing/2014/main" id="{487A1285-E145-4630-D4C1-9A3930F9C9B3}"/>
              </a:ext>
            </a:extLst>
          </p:cNvPr>
          <p:cNvSpPr txBox="1">
            <a:spLocks/>
          </p:cNvSpPr>
          <p:nvPr/>
        </p:nvSpPr>
        <p:spPr>
          <a:xfrm>
            <a:off x="7089908" y="2280744"/>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29" name="Text Placeholder 14">
            <a:extLst>
              <a:ext uri="{FF2B5EF4-FFF2-40B4-BE49-F238E27FC236}">
                <a16:creationId xmlns:a16="http://schemas.microsoft.com/office/drawing/2014/main" id="{E28394D1-980D-D237-B6F6-F0DDAE83864D}"/>
              </a:ext>
            </a:extLst>
          </p:cNvPr>
          <p:cNvSpPr txBox="1">
            <a:spLocks/>
          </p:cNvSpPr>
          <p:nvPr/>
        </p:nvSpPr>
        <p:spPr>
          <a:xfrm>
            <a:off x="7534935" y="128685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err="1"/>
              <a:t>Lorem</a:t>
            </a:r>
            <a:r>
              <a:rPr lang="da-DK" sz="1600" noProof="0"/>
              <a:t> </a:t>
            </a:r>
            <a:r>
              <a:rPr lang="da-DK" sz="1600" noProof="0" err="1"/>
              <a:t>ipsum</a:t>
            </a:r>
            <a:r>
              <a:rPr lang="da-DK" sz="1600" noProof="0"/>
              <a:t> </a:t>
            </a:r>
            <a:r>
              <a:rPr lang="da-DK" sz="1600" noProof="0" err="1"/>
              <a:t>dolor</a:t>
            </a:r>
            <a:r>
              <a:rPr lang="da-DK" sz="1600" noProof="0"/>
              <a:t> sit </a:t>
            </a:r>
            <a:r>
              <a:rPr lang="da-DK" sz="1600" noProof="0" err="1"/>
              <a:t>amet</a:t>
            </a:r>
            <a:r>
              <a:rPr lang="da-DK" sz="1600" noProof="0"/>
              <a:t>, </a:t>
            </a:r>
            <a:r>
              <a:rPr lang="da-DK" sz="1600" noProof="0" err="1"/>
              <a:t>consectetur</a:t>
            </a:r>
            <a:r>
              <a:rPr lang="da-DK" sz="1600" noProof="0"/>
              <a:t> </a:t>
            </a:r>
            <a:r>
              <a:rPr lang="da-DK" sz="1600" noProof="0" err="1"/>
              <a:t>adipiscing</a:t>
            </a:r>
            <a:r>
              <a:rPr lang="da-DK" sz="1600" noProof="0"/>
              <a:t> </a:t>
            </a:r>
            <a:r>
              <a:rPr lang="da-DK" sz="1600" noProof="0" err="1"/>
              <a:t>elit</a:t>
            </a:r>
            <a:r>
              <a:rPr lang="da-DK" sz="1600" noProof="0"/>
              <a:t>, </a:t>
            </a:r>
          </a:p>
        </p:txBody>
      </p:sp>
      <p:sp>
        <p:nvSpPr>
          <p:cNvPr id="30" name="Text Placeholder 14">
            <a:extLst>
              <a:ext uri="{FF2B5EF4-FFF2-40B4-BE49-F238E27FC236}">
                <a16:creationId xmlns:a16="http://schemas.microsoft.com/office/drawing/2014/main" id="{2FD73076-9ED2-ADF2-CCF1-F64FD1E3C9D8}"/>
              </a:ext>
            </a:extLst>
          </p:cNvPr>
          <p:cNvSpPr txBox="1">
            <a:spLocks/>
          </p:cNvSpPr>
          <p:nvPr/>
        </p:nvSpPr>
        <p:spPr>
          <a:xfrm>
            <a:off x="5973484" y="125586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1</a:t>
            </a:r>
          </a:p>
        </p:txBody>
      </p:sp>
      <p:sp>
        <p:nvSpPr>
          <p:cNvPr id="31" name="Text Placeholder 14">
            <a:extLst>
              <a:ext uri="{FF2B5EF4-FFF2-40B4-BE49-F238E27FC236}">
                <a16:creationId xmlns:a16="http://schemas.microsoft.com/office/drawing/2014/main" id="{036543D8-BF0E-C079-26D3-DA2CC5ECB61D}"/>
              </a:ext>
            </a:extLst>
          </p:cNvPr>
          <p:cNvSpPr txBox="1">
            <a:spLocks/>
          </p:cNvSpPr>
          <p:nvPr/>
        </p:nvSpPr>
        <p:spPr>
          <a:xfrm>
            <a:off x="5973484" y="214557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2</a:t>
            </a:r>
          </a:p>
        </p:txBody>
      </p:sp>
      <p:sp>
        <p:nvSpPr>
          <p:cNvPr id="32" name="Text Placeholder 14">
            <a:extLst>
              <a:ext uri="{FF2B5EF4-FFF2-40B4-BE49-F238E27FC236}">
                <a16:creationId xmlns:a16="http://schemas.microsoft.com/office/drawing/2014/main" id="{8C606D29-4A39-8A23-F7A8-4EDF17422FBA}"/>
              </a:ext>
            </a:extLst>
          </p:cNvPr>
          <p:cNvSpPr txBox="1">
            <a:spLocks/>
          </p:cNvSpPr>
          <p:nvPr/>
        </p:nvSpPr>
        <p:spPr>
          <a:xfrm>
            <a:off x="5973484" y="303529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3</a:t>
            </a:r>
          </a:p>
        </p:txBody>
      </p:sp>
      <p:sp>
        <p:nvSpPr>
          <p:cNvPr id="33" name="Text Placeholder 14">
            <a:extLst>
              <a:ext uri="{FF2B5EF4-FFF2-40B4-BE49-F238E27FC236}">
                <a16:creationId xmlns:a16="http://schemas.microsoft.com/office/drawing/2014/main" id="{A98B799E-4D13-0AD0-DE6D-C20C57B8B0F4}"/>
              </a:ext>
            </a:extLst>
          </p:cNvPr>
          <p:cNvSpPr txBox="1">
            <a:spLocks/>
          </p:cNvSpPr>
          <p:nvPr/>
        </p:nvSpPr>
        <p:spPr>
          <a:xfrm>
            <a:off x="5973484" y="3925005"/>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4</a:t>
            </a:r>
          </a:p>
        </p:txBody>
      </p:sp>
      <p:sp>
        <p:nvSpPr>
          <p:cNvPr id="34" name="Text Placeholder 14">
            <a:extLst>
              <a:ext uri="{FF2B5EF4-FFF2-40B4-BE49-F238E27FC236}">
                <a16:creationId xmlns:a16="http://schemas.microsoft.com/office/drawing/2014/main" id="{F6A28875-4D7A-BD0F-FB62-8364C8DB705E}"/>
              </a:ext>
            </a:extLst>
          </p:cNvPr>
          <p:cNvSpPr txBox="1">
            <a:spLocks/>
          </p:cNvSpPr>
          <p:nvPr/>
        </p:nvSpPr>
        <p:spPr>
          <a:xfrm>
            <a:off x="5973484" y="4814720"/>
            <a:ext cx="1054997" cy="373436"/>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b="1" noProof="0"/>
              <a:t>Step 5</a:t>
            </a:r>
          </a:p>
        </p:txBody>
      </p:sp>
      <p:sp>
        <p:nvSpPr>
          <p:cNvPr id="35" name="Text Placeholder 14">
            <a:extLst>
              <a:ext uri="{FF2B5EF4-FFF2-40B4-BE49-F238E27FC236}">
                <a16:creationId xmlns:a16="http://schemas.microsoft.com/office/drawing/2014/main" id="{6CFFCF4E-C0E3-08D0-55C1-DF7AD1273152}"/>
              </a:ext>
            </a:extLst>
          </p:cNvPr>
          <p:cNvSpPr txBox="1">
            <a:spLocks/>
          </p:cNvSpPr>
          <p:nvPr/>
        </p:nvSpPr>
        <p:spPr>
          <a:xfrm>
            <a:off x="7534935" y="2176571"/>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err="1"/>
              <a:t>Lorem</a:t>
            </a:r>
            <a:r>
              <a:rPr lang="da-DK" sz="1600" noProof="0"/>
              <a:t> </a:t>
            </a:r>
            <a:r>
              <a:rPr lang="da-DK" sz="1600" noProof="0" err="1"/>
              <a:t>ipsum</a:t>
            </a:r>
            <a:r>
              <a:rPr lang="da-DK" sz="1600" noProof="0"/>
              <a:t> </a:t>
            </a:r>
            <a:r>
              <a:rPr lang="da-DK" sz="1600" noProof="0" err="1"/>
              <a:t>dolor</a:t>
            </a:r>
            <a:r>
              <a:rPr lang="da-DK" sz="1600" noProof="0"/>
              <a:t> sit </a:t>
            </a:r>
            <a:r>
              <a:rPr lang="da-DK" sz="1600" noProof="0" err="1"/>
              <a:t>amet</a:t>
            </a:r>
            <a:r>
              <a:rPr lang="da-DK" sz="1600" noProof="0"/>
              <a:t>, </a:t>
            </a:r>
            <a:r>
              <a:rPr lang="da-DK" sz="1600" noProof="0" err="1"/>
              <a:t>consectetur</a:t>
            </a:r>
            <a:r>
              <a:rPr lang="da-DK" sz="1600" noProof="0"/>
              <a:t> </a:t>
            </a:r>
            <a:r>
              <a:rPr lang="da-DK" sz="1600" noProof="0" err="1"/>
              <a:t>adipiscing</a:t>
            </a:r>
            <a:r>
              <a:rPr lang="da-DK" sz="1600" noProof="0"/>
              <a:t> </a:t>
            </a:r>
            <a:r>
              <a:rPr lang="da-DK" sz="1600" noProof="0" err="1"/>
              <a:t>elit</a:t>
            </a:r>
            <a:r>
              <a:rPr lang="da-DK" sz="1600" noProof="0"/>
              <a:t>,</a:t>
            </a:r>
            <a:r>
              <a:rPr lang="da-DK" sz="1600"/>
              <a:t> </a:t>
            </a:r>
            <a:endParaRPr lang="da-DK" sz="1600" noProof="0"/>
          </a:p>
        </p:txBody>
      </p:sp>
      <p:sp>
        <p:nvSpPr>
          <p:cNvPr id="36" name="Text Placeholder 14">
            <a:extLst>
              <a:ext uri="{FF2B5EF4-FFF2-40B4-BE49-F238E27FC236}">
                <a16:creationId xmlns:a16="http://schemas.microsoft.com/office/drawing/2014/main" id="{634DF07F-80A1-85E8-3BAA-8A4E739E1422}"/>
              </a:ext>
            </a:extLst>
          </p:cNvPr>
          <p:cNvSpPr txBox="1">
            <a:spLocks/>
          </p:cNvSpPr>
          <p:nvPr/>
        </p:nvSpPr>
        <p:spPr>
          <a:xfrm>
            <a:off x="7534935" y="306628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err="1"/>
              <a:t>Lorem</a:t>
            </a:r>
            <a:r>
              <a:rPr lang="da-DK" sz="1600" noProof="0"/>
              <a:t> </a:t>
            </a:r>
            <a:r>
              <a:rPr lang="da-DK" sz="1600" noProof="0" err="1"/>
              <a:t>ipsum</a:t>
            </a:r>
            <a:r>
              <a:rPr lang="da-DK" sz="1600" noProof="0"/>
              <a:t> </a:t>
            </a:r>
            <a:r>
              <a:rPr lang="da-DK" sz="1600" noProof="0" err="1"/>
              <a:t>dolor</a:t>
            </a:r>
            <a:r>
              <a:rPr lang="da-DK" sz="1600" noProof="0"/>
              <a:t> sit </a:t>
            </a:r>
            <a:r>
              <a:rPr lang="da-DK" sz="1600" noProof="0" err="1"/>
              <a:t>amet</a:t>
            </a:r>
            <a:r>
              <a:rPr lang="da-DK" sz="1600" noProof="0"/>
              <a:t>, </a:t>
            </a:r>
            <a:r>
              <a:rPr lang="da-DK" sz="1600" noProof="0" err="1"/>
              <a:t>consectetur</a:t>
            </a:r>
            <a:r>
              <a:rPr lang="da-DK" sz="1600" noProof="0"/>
              <a:t> </a:t>
            </a:r>
            <a:r>
              <a:rPr lang="da-DK" sz="1600" noProof="0" err="1"/>
              <a:t>adipiscing</a:t>
            </a:r>
            <a:r>
              <a:rPr lang="da-DK" sz="1600" noProof="0"/>
              <a:t> </a:t>
            </a:r>
            <a:r>
              <a:rPr lang="da-DK" sz="1600" noProof="0" err="1"/>
              <a:t>elit</a:t>
            </a:r>
            <a:r>
              <a:rPr lang="da-DK" sz="1600" noProof="0"/>
              <a:t>, </a:t>
            </a:r>
          </a:p>
        </p:txBody>
      </p:sp>
      <p:sp>
        <p:nvSpPr>
          <p:cNvPr id="37" name="Text Placeholder 14">
            <a:extLst>
              <a:ext uri="{FF2B5EF4-FFF2-40B4-BE49-F238E27FC236}">
                <a16:creationId xmlns:a16="http://schemas.microsoft.com/office/drawing/2014/main" id="{63E31C22-7B14-461B-5428-3390585D89BB}"/>
              </a:ext>
            </a:extLst>
          </p:cNvPr>
          <p:cNvSpPr txBox="1">
            <a:spLocks/>
          </p:cNvSpPr>
          <p:nvPr/>
        </p:nvSpPr>
        <p:spPr>
          <a:xfrm>
            <a:off x="7534935" y="3956001"/>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err="1"/>
              <a:t>Lorem</a:t>
            </a:r>
            <a:r>
              <a:rPr lang="da-DK" sz="1600" noProof="0"/>
              <a:t> </a:t>
            </a:r>
            <a:r>
              <a:rPr lang="da-DK" sz="1600" noProof="0" err="1"/>
              <a:t>ipsum</a:t>
            </a:r>
            <a:r>
              <a:rPr lang="da-DK" sz="1600" noProof="0"/>
              <a:t> </a:t>
            </a:r>
            <a:r>
              <a:rPr lang="da-DK" sz="1600" noProof="0" err="1"/>
              <a:t>dolor</a:t>
            </a:r>
            <a:r>
              <a:rPr lang="da-DK" sz="1600" noProof="0"/>
              <a:t> sit </a:t>
            </a:r>
            <a:r>
              <a:rPr lang="da-DK" sz="1600" noProof="0" err="1"/>
              <a:t>amet</a:t>
            </a:r>
            <a:r>
              <a:rPr lang="da-DK" sz="1600" noProof="0"/>
              <a:t>, </a:t>
            </a:r>
            <a:r>
              <a:rPr lang="da-DK" sz="1600" noProof="0" err="1"/>
              <a:t>consectetur</a:t>
            </a:r>
            <a:r>
              <a:rPr lang="da-DK" sz="1600" noProof="0"/>
              <a:t> </a:t>
            </a:r>
            <a:r>
              <a:rPr lang="da-DK" sz="1600" noProof="0" err="1"/>
              <a:t>adipiscing</a:t>
            </a:r>
            <a:r>
              <a:rPr lang="da-DK" sz="1600" noProof="0"/>
              <a:t> </a:t>
            </a:r>
            <a:r>
              <a:rPr lang="da-DK" sz="1600" noProof="0" err="1"/>
              <a:t>elit</a:t>
            </a:r>
            <a:r>
              <a:rPr lang="da-DK" sz="1600" noProof="0"/>
              <a:t>,</a:t>
            </a:r>
          </a:p>
        </p:txBody>
      </p:sp>
      <p:sp>
        <p:nvSpPr>
          <p:cNvPr id="38" name="Text Placeholder 14">
            <a:extLst>
              <a:ext uri="{FF2B5EF4-FFF2-40B4-BE49-F238E27FC236}">
                <a16:creationId xmlns:a16="http://schemas.microsoft.com/office/drawing/2014/main" id="{8044F077-7792-AF8E-77A8-B900CA706E17}"/>
              </a:ext>
            </a:extLst>
          </p:cNvPr>
          <p:cNvSpPr txBox="1">
            <a:spLocks/>
          </p:cNvSpPr>
          <p:nvPr/>
        </p:nvSpPr>
        <p:spPr>
          <a:xfrm>
            <a:off x="7534935" y="4845716"/>
            <a:ext cx="3668119" cy="612988"/>
          </a:xfrm>
          <a:prstGeom prst="rect">
            <a:avLst/>
          </a:prstGeom>
        </p:spPr>
        <p:txBody>
          <a:bodyPr wrap="square" anchor="t" anchorCtr="0">
            <a:norm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600" noProof="0" err="1"/>
              <a:t>Lorem</a:t>
            </a:r>
            <a:r>
              <a:rPr lang="da-DK" sz="1600" noProof="0"/>
              <a:t> </a:t>
            </a:r>
            <a:r>
              <a:rPr lang="da-DK" sz="1600" noProof="0" err="1"/>
              <a:t>ipsum</a:t>
            </a:r>
            <a:r>
              <a:rPr lang="da-DK" sz="1600" noProof="0"/>
              <a:t> </a:t>
            </a:r>
            <a:r>
              <a:rPr lang="da-DK" sz="1600" noProof="0" err="1"/>
              <a:t>dolor</a:t>
            </a:r>
            <a:r>
              <a:rPr lang="da-DK" sz="1600" noProof="0"/>
              <a:t> sit </a:t>
            </a:r>
            <a:r>
              <a:rPr lang="da-DK" sz="1600" noProof="0" err="1"/>
              <a:t>amet</a:t>
            </a:r>
            <a:r>
              <a:rPr lang="da-DK" sz="1600" noProof="0"/>
              <a:t>, </a:t>
            </a:r>
            <a:r>
              <a:rPr lang="da-DK" sz="1600" noProof="0" err="1"/>
              <a:t>consectetur</a:t>
            </a:r>
            <a:r>
              <a:rPr lang="da-DK" sz="1600" noProof="0"/>
              <a:t> </a:t>
            </a:r>
            <a:r>
              <a:rPr lang="da-DK" sz="1600" noProof="0" err="1"/>
              <a:t>adipiscing</a:t>
            </a:r>
            <a:r>
              <a:rPr lang="da-DK" sz="1600" noProof="0"/>
              <a:t> </a:t>
            </a:r>
            <a:r>
              <a:rPr lang="da-DK" sz="1600" noProof="0" err="1"/>
              <a:t>elit</a:t>
            </a:r>
            <a:r>
              <a:rPr lang="da-DK" sz="1600" noProof="0"/>
              <a:t>,</a:t>
            </a:r>
          </a:p>
        </p:txBody>
      </p:sp>
      <p:sp>
        <p:nvSpPr>
          <p:cNvPr id="39" name="Circle">
            <a:extLst>
              <a:ext uri="{FF2B5EF4-FFF2-40B4-BE49-F238E27FC236}">
                <a16:creationId xmlns:a16="http://schemas.microsoft.com/office/drawing/2014/main" id="{C1D9DF75-723F-E3F0-5A6F-C83315E36D27}"/>
              </a:ext>
            </a:extLst>
          </p:cNvPr>
          <p:cNvSpPr txBox="1">
            <a:spLocks/>
          </p:cNvSpPr>
          <p:nvPr/>
        </p:nvSpPr>
        <p:spPr>
          <a:xfrm>
            <a:off x="7089908" y="1390227"/>
            <a:ext cx="144000" cy="144000"/>
          </a:xfrm>
          <a:prstGeom prst="ellipse">
            <a:avLst/>
          </a:prstGeom>
          <a:solidFill>
            <a:srgbClr val="FFFFFF"/>
          </a:solidFill>
          <a:ln w="254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Tree>
    <p:extLst>
      <p:ext uri="{BB962C8B-B14F-4D97-AF65-F5344CB8AC3E}">
        <p14:creationId xmlns:p14="http://schemas.microsoft.com/office/powerpoint/2010/main" val="11849344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D6C25-3D07-4DFB-81EC-ACE83F64E526}"/>
              </a:ext>
            </a:extLst>
          </p:cNvPr>
          <p:cNvSpPr>
            <a:spLocks noGrp="1"/>
          </p:cNvSpPr>
          <p:nvPr>
            <p:ph type="body" sz="quarter" idx="30"/>
          </p:nvPr>
        </p:nvSpPr>
        <p:spPr/>
        <p:txBody>
          <a:bodyPr/>
          <a:lstStyle/>
          <a:p>
            <a:endParaRPr lang="da-DK" noProof="0"/>
          </a:p>
        </p:txBody>
      </p:sp>
      <p:sp>
        <p:nvSpPr>
          <p:cNvPr id="3" name="Title 2">
            <a:extLst>
              <a:ext uri="{FF2B5EF4-FFF2-40B4-BE49-F238E27FC236}">
                <a16:creationId xmlns:a16="http://schemas.microsoft.com/office/drawing/2014/main" id="{FD33D122-4A40-8AE7-36B0-39C12F0C6EAE}"/>
              </a:ext>
            </a:extLst>
          </p:cNvPr>
          <p:cNvSpPr>
            <a:spLocks noGrp="1"/>
          </p:cNvSpPr>
          <p:nvPr>
            <p:ph type="title"/>
          </p:nvPr>
        </p:nvSpPr>
        <p:spPr>
          <a:xfrm>
            <a:off x="720208" y="1235566"/>
            <a:ext cx="10740748" cy="584775"/>
          </a:xfrm>
        </p:spPr>
        <p:txBody>
          <a:bodyPr/>
          <a:lstStyle/>
          <a:p>
            <a:r>
              <a:rPr lang="da-DK" noProof="0"/>
              <a:t>Formål</a:t>
            </a:r>
          </a:p>
        </p:txBody>
      </p:sp>
      <p:sp>
        <p:nvSpPr>
          <p:cNvPr id="5" name="Text Placeholder 4">
            <a:extLst>
              <a:ext uri="{FF2B5EF4-FFF2-40B4-BE49-F238E27FC236}">
                <a16:creationId xmlns:a16="http://schemas.microsoft.com/office/drawing/2014/main" id="{53AE0C52-C4CE-7B35-0443-AB08467D45BF}"/>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a:p>
        </p:txBody>
      </p:sp>
      <p:sp>
        <p:nvSpPr>
          <p:cNvPr id="6" name="Text Placeholder 5">
            <a:extLst>
              <a:ext uri="{FF2B5EF4-FFF2-40B4-BE49-F238E27FC236}">
                <a16:creationId xmlns:a16="http://schemas.microsoft.com/office/drawing/2014/main" id="{91D4D6FB-51E4-96B4-DE3F-64A999924660}"/>
              </a:ext>
            </a:extLst>
          </p:cNvPr>
          <p:cNvSpPr>
            <a:spLocks noGrp="1"/>
          </p:cNvSpPr>
          <p:nvPr>
            <p:ph type="body" sz="quarter" idx="41"/>
          </p:nvPr>
        </p:nvSpPr>
        <p:spPr/>
        <p:txBody>
          <a:bodyPr/>
          <a:lstStyle/>
          <a:p>
            <a:r>
              <a:rPr lang="da-DK" noProof="0"/>
              <a:t>1</a:t>
            </a:r>
          </a:p>
        </p:txBody>
      </p:sp>
    </p:spTree>
    <p:extLst>
      <p:ext uri="{BB962C8B-B14F-4D97-AF65-F5344CB8AC3E}">
        <p14:creationId xmlns:p14="http://schemas.microsoft.com/office/powerpoint/2010/main" val="17230995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3358F5-6871-F4DD-6A9A-4503CFDFD6FE}"/>
              </a:ext>
            </a:extLst>
          </p:cNvPr>
          <p:cNvSpPr>
            <a:spLocks noGrp="1"/>
          </p:cNvSpPr>
          <p:nvPr>
            <p:ph type="body" sz="quarter" idx="30"/>
          </p:nvPr>
        </p:nvSpPr>
        <p:spPr/>
        <p:txBody>
          <a:bodyPr/>
          <a:lstStyle/>
          <a:p>
            <a:endParaRPr lang="da-DK" noProof="0"/>
          </a:p>
        </p:txBody>
      </p:sp>
      <p:sp>
        <p:nvSpPr>
          <p:cNvPr id="3" name="Text Placeholder 2">
            <a:extLst>
              <a:ext uri="{FF2B5EF4-FFF2-40B4-BE49-F238E27FC236}">
                <a16:creationId xmlns:a16="http://schemas.microsoft.com/office/drawing/2014/main" id="{ADB67627-2FBC-A755-07E5-BED76911CC8C}"/>
              </a:ext>
            </a:extLst>
          </p:cNvPr>
          <p:cNvSpPr>
            <a:spLocks noGrp="1"/>
          </p:cNvSpPr>
          <p:nvPr>
            <p:ph type="body" sz="quarter" idx="31"/>
          </p:nvPr>
        </p:nvSpPr>
        <p:spPr/>
        <p:txBody>
          <a:bodyPr/>
          <a:lstStyle/>
          <a:p>
            <a:endParaRPr lang="da-DK" noProof="0"/>
          </a:p>
        </p:txBody>
      </p:sp>
      <p:sp>
        <p:nvSpPr>
          <p:cNvPr id="4" name="Title 3">
            <a:extLst>
              <a:ext uri="{FF2B5EF4-FFF2-40B4-BE49-F238E27FC236}">
                <a16:creationId xmlns:a16="http://schemas.microsoft.com/office/drawing/2014/main" id="{061C31AF-F3C1-7052-2164-38CCA56DC828}"/>
              </a:ext>
            </a:extLst>
          </p:cNvPr>
          <p:cNvSpPr>
            <a:spLocks noGrp="1"/>
          </p:cNvSpPr>
          <p:nvPr>
            <p:ph type="title"/>
          </p:nvPr>
        </p:nvSpPr>
        <p:spPr>
          <a:xfrm>
            <a:off x="720208" y="1235566"/>
            <a:ext cx="10740748" cy="584775"/>
          </a:xfrm>
        </p:spPr>
        <p:txBody>
          <a:bodyPr/>
          <a:lstStyle/>
          <a:p>
            <a:r>
              <a:rPr lang="da-DK" noProof="0"/>
              <a:t>Formål</a:t>
            </a:r>
          </a:p>
        </p:txBody>
      </p:sp>
      <p:sp>
        <p:nvSpPr>
          <p:cNvPr id="6" name="Text Placeholder 5">
            <a:extLst>
              <a:ext uri="{FF2B5EF4-FFF2-40B4-BE49-F238E27FC236}">
                <a16:creationId xmlns:a16="http://schemas.microsoft.com/office/drawing/2014/main" id="{FCCAED2B-57F2-F24C-27F0-27C2A60970C6}"/>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a:p>
        </p:txBody>
      </p:sp>
      <p:sp>
        <p:nvSpPr>
          <p:cNvPr id="7" name="Text Placeholder 6">
            <a:extLst>
              <a:ext uri="{FF2B5EF4-FFF2-40B4-BE49-F238E27FC236}">
                <a16:creationId xmlns:a16="http://schemas.microsoft.com/office/drawing/2014/main" id="{066D15A1-633E-D25A-E079-104DEAE53F15}"/>
              </a:ext>
            </a:extLst>
          </p:cNvPr>
          <p:cNvSpPr>
            <a:spLocks noGrp="1"/>
          </p:cNvSpPr>
          <p:nvPr>
            <p:ph type="body" sz="quarter" idx="42"/>
          </p:nvPr>
        </p:nvSpPr>
        <p:spPr/>
        <p:txBody>
          <a:bodyPr/>
          <a:lstStyle/>
          <a:p>
            <a:r>
              <a:rPr lang="da-DK" noProof="0"/>
              <a:t>1</a:t>
            </a:r>
          </a:p>
        </p:txBody>
      </p:sp>
      <p:sp>
        <p:nvSpPr>
          <p:cNvPr id="8" name="Text Placeholder 7">
            <a:extLst>
              <a:ext uri="{FF2B5EF4-FFF2-40B4-BE49-F238E27FC236}">
                <a16:creationId xmlns:a16="http://schemas.microsoft.com/office/drawing/2014/main" id="{4DBDB7EB-C8A6-0896-AAA6-7E66636A2061}"/>
              </a:ext>
            </a:extLst>
          </p:cNvPr>
          <p:cNvSpPr>
            <a:spLocks noGrp="1"/>
          </p:cNvSpPr>
          <p:nvPr>
            <p:ph type="body" sz="quarter" idx="43"/>
          </p:nvPr>
        </p:nvSpPr>
        <p:spPr/>
        <p:txBody>
          <a:bodyPr/>
          <a:lstStyle/>
          <a:p>
            <a:r>
              <a:rPr lang="da-DK" noProof="0"/>
              <a:t>2</a:t>
            </a:r>
          </a:p>
        </p:txBody>
      </p:sp>
    </p:spTree>
    <p:extLst>
      <p:ext uri="{BB962C8B-B14F-4D97-AF65-F5344CB8AC3E}">
        <p14:creationId xmlns:p14="http://schemas.microsoft.com/office/powerpoint/2010/main" val="4462546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DDB13-37D6-CB08-466D-50F15882AA2F}"/>
              </a:ext>
            </a:extLst>
          </p:cNvPr>
          <p:cNvSpPr>
            <a:spLocks noGrp="1"/>
          </p:cNvSpPr>
          <p:nvPr>
            <p:ph type="body" sz="quarter" idx="30"/>
          </p:nvPr>
        </p:nvSpPr>
        <p:spPr/>
        <p:txBody>
          <a:bodyPr/>
          <a:lstStyle/>
          <a:p>
            <a:endParaRPr lang="da-DK" noProof="0"/>
          </a:p>
        </p:txBody>
      </p:sp>
      <p:sp>
        <p:nvSpPr>
          <p:cNvPr id="3" name="Text Placeholder 2">
            <a:extLst>
              <a:ext uri="{FF2B5EF4-FFF2-40B4-BE49-F238E27FC236}">
                <a16:creationId xmlns:a16="http://schemas.microsoft.com/office/drawing/2014/main" id="{6689E3CF-1AAA-FDAB-8529-299BAB9956AA}"/>
              </a:ext>
            </a:extLst>
          </p:cNvPr>
          <p:cNvSpPr>
            <a:spLocks noGrp="1"/>
          </p:cNvSpPr>
          <p:nvPr>
            <p:ph type="body" sz="quarter" idx="31"/>
          </p:nvPr>
        </p:nvSpPr>
        <p:spPr/>
        <p:txBody>
          <a:bodyPr/>
          <a:lstStyle/>
          <a:p>
            <a:endParaRPr lang="da-DK" noProof="0"/>
          </a:p>
        </p:txBody>
      </p:sp>
      <p:sp>
        <p:nvSpPr>
          <p:cNvPr id="4" name="Text Placeholder 3">
            <a:extLst>
              <a:ext uri="{FF2B5EF4-FFF2-40B4-BE49-F238E27FC236}">
                <a16:creationId xmlns:a16="http://schemas.microsoft.com/office/drawing/2014/main" id="{B4192734-2F8E-B4FA-0203-6F32525A6914}"/>
              </a:ext>
            </a:extLst>
          </p:cNvPr>
          <p:cNvSpPr>
            <a:spLocks noGrp="1"/>
          </p:cNvSpPr>
          <p:nvPr>
            <p:ph type="body" sz="quarter" idx="32"/>
          </p:nvPr>
        </p:nvSpPr>
        <p:spPr/>
        <p:txBody>
          <a:bodyPr/>
          <a:lstStyle/>
          <a:p>
            <a:endParaRPr lang="da-DK" noProof="0"/>
          </a:p>
        </p:txBody>
      </p:sp>
      <p:sp>
        <p:nvSpPr>
          <p:cNvPr id="5" name="Title 4">
            <a:extLst>
              <a:ext uri="{FF2B5EF4-FFF2-40B4-BE49-F238E27FC236}">
                <a16:creationId xmlns:a16="http://schemas.microsoft.com/office/drawing/2014/main" id="{B3919CBB-EEF7-DBA9-9C09-7E8ABDAE9062}"/>
              </a:ext>
            </a:extLst>
          </p:cNvPr>
          <p:cNvSpPr>
            <a:spLocks noGrp="1"/>
          </p:cNvSpPr>
          <p:nvPr>
            <p:ph type="title"/>
          </p:nvPr>
        </p:nvSpPr>
        <p:spPr>
          <a:xfrm>
            <a:off x="720208" y="1235566"/>
            <a:ext cx="10740748" cy="584775"/>
          </a:xfrm>
        </p:spPr>
        <p:txBody>
          <a:bodyPr/>
          <a:lstStyle/>
          <a:p>
            <a:r>
              <a:rPr lang="da-DK" noProof="0"/>
              <a:t>Formål</a:t>
            </a:r>
          </a:p>
        </p:txBody>
      </p:sp>
      <p:sp>
        <p:nvSpPr>
          <p:cNvPr id="7" name="Text Placeholder 6">
            <a:extLst>
              <a:ext uri="{FF2B5EF4-FFF2-40B4-BE49-F238E27FC236}">
                <a16:creationId xmlns:a16="http://schemas.microsoft.com/office/drawing/2014/main" id="{C7E85E0F-A752-A55B-75FC-4151E4ACB5C5}"/>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a:p>
        </p:txBody>
      </p:sp>
      <p:sp>
        <p:nvSpPr>
          <p:cNvPr id="8" name="Text Placeholder 7">
            <a:extLst>
              <a:ext uri="{FF2B5EF4-FFF2-40B4-BE49-F238E27FC236}">
                <a16:creationId xmlns:a16="http://schemas.microsoft.com/office/drawing/2014/main" id="{C8B4B05C-EDDE-B9A8-FC02-4155524A7B8C}"/>
              </a:ext>
            </a:extLst>
          </p:cNvPr>
          <p:cNvSpPr>
            <a:spLocks noGrp="1"/>
          </p:cNvSpPr>
          <p:nvPr>
            <p:ph type="body" sz="quarter" idx="42"/>
          </p:nvPr>
        </p:nvSpPr>
        <p:spPr/>
        <p:txBody>
          <a:bodyPr/>
          <a:lstStyle/>
          <a:p>
            <a:r>
              <a:rPr lang="da-DK" noProof="0"/>
              <a:t>1</a:t>
            </a:r>
          </a:p>
        </p:txBody>
      </p:sp>
      <p:sp>
        <p:nvSpPr>
          <p:cNvPr id="9" name="Text Placeholder 8">
            <a:extLst>
              <a:ext uri="{FF2B5EF4-FFF2-40B4-BE49-F238E27FC236}">
                <a16:creationId xmlns:a16="http://schemas.microsoft.com/office/drawing/2014/main" id="{967701D7-BF1D-AA7E-4E8B-B1B0A3A9B59B}"/>
              </a:ext>
            </a:extLst>
          </p:cNvPr>
          <p:cNvSpPr>
            <a:spLocks noGrp="1"/>
          </p:cNvSpPr>
          <p:nvPr>
            <p:ph type="body" sz="quarter" idx="43"/>
          </p:nvPr>
        </p:nvSpPr>
        <p:spPr/>
        <p:txBody>
          <a:bodyPr/>
          <a:lstStyle/>
          <a:p>
            <a:r>
              <a:rPr lang="da-DK" noProof="0"/>
              <a:t>2</a:t>
            </a:r>
          </a:p>
        </p:txBody>
      </p:sp>
      <p:sp>
        <p:nvSpPr>
          <p:cNvPr id="10" name="Text Placeholder 9">
            <a:extLst>
              <a:ext uri="{FF2B5EF4-FFF2-40B4-BE49-F238E27FC236}">
                <a16:creationId xmlns:a16="http://schemas.microsoft.com/office/drawing/2014/main" id="{98509609-115E-7AF0-B6B4-6DCB09756FC8}"/>
              </a:ext>
            </a:extLst>
          </p:cNvPr>
          <p:cNvSpPr>
            <a:spLocks noGrp="1"/>
          </p:cNvSpPr>
          <p:nvPr>
            <p:ph type="body" sz="quarter" idx="44"/>
          </p:nvPr>
        </p:nvSpPr>
        <p:spPr/>
        <p:txBody>
          <a:bodyPr/>
          <a:lstStyle/>
          <a:p>
            <a:r>
              <a:rPr lang="da-DK" noProof="0"/>
              <a:t>3</a:t>
            </a:r>
          </a:p>
        </p:txBody>
      </p:sp>
    </p:spTree>
    <p:extLst>
      <p:ext uri="{BB962C8B-B14F-4D97-AF65-F5344CB8AC3E}">
        <p14:creationId xmlns:p14="http://schemas.microsoft.com/office/powerpoint/2010/main" val="426012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77A7998-284C-DFFD-2BB2-C34F980E8107}"/>
              </a:ext>
            </a:extLst>
          </p:cNvPr>
          <p:cNvSpPr>
            <a:spLocks noGrp="1"/>
          </p:cNvSpPr>
          <p:nvPr>
            <p:ph type="body" sz="quarter" idx="30"/>
          </p:nvPr>
        </p:nvSpPr>
        <p:spPr>
          <a:xfrm>
            <a:off x="713581" y="4202532"/>
            <a:ext cx="2880000" cy="369332"/>
          </a:xfrm>
        </p:spPr>
        <p:txBody>
          <a:bodyPr/>
          <a:lstStyle/>
          <a:p>
            <a:r>
              <a:rPr lang="da-DK" dirty="0"/>
              <a:t>Papir til uddelingskopier</a:t>
            </a:r>
          </a:p>
        </p:txBody>
      </p:sp>
      <p:sp>
        <p:nvSpPr>
          <p:cNvPr id="3" name="Pladsholder til tekst 2">
            <a:extLst>
              <a:ext uri="{FF2B5EF4-FFF2-40B4-BE49-F238E27FC236}">
                <a16:creationId xmlns:a16="http://schemas.microsoft.com/office/drawing/2014/main" id="{5CDF6B4E-0FFD-58A7-2CEA-E2A5880167A9}"/>
              </a:ext>
            </a:extLst>
          </p:cNvPr>
          <p:cNvSpPr>
            <a:spLocks noGrp="1"/>
          </p:cNvSpPr>
          <p:nvPr>
            <p:ph type="body" sz="quarter" idx="31"/>
          </p:nvPr>
        </p:nvSpPr>
        <p:spPr>
          <a:xfrm>
            <a:off x="4654403" y="4202532"/>
            <a:ext cx="2880000" cy="369332"/>
          </a:xfrm>
        </p:spPr>
        <p:txBody>
          <a:bodyPr/>
          <a:lstStyle/>
          <a:p>
            <a:r>
              <a:rPr lang="da-DK" dirty="0"/>
              <a:t>Papir til mødenotater</a:t>
            </a:r>
          </a:p>
        </p:txBody>
      </p:sp>
      <p:sp>
        <p:nvSpPr>
          <p:cNvPr id="4" name="Pladsholder til tekst 3">
            <a:extLst>
              <a:ext uri="{FF2B5EF4-FFF2-40B4-BE49-F238E27FC236}">
                <a16:creationId xmlns:a16="http://schemas.microsoft.com/office/drawing/2014/main" id="{70DF37A1-27D7-1708-DE07-77CF9703DF53}"/>
              </a:ext>
            </a:extLst>
          </p:cNvPr>
          <p:cNvSpPr>
            <a:spLocks noGrp="1"/>
          </p:cNvSpPr>
          <p:nvPr>
            <p:ph type="body" sz="quarter" idx="32"/>
          </p:nvPr>
        </p:nvSpPr>
        <p:spPr>
          <a:xfrm>
            <a:off x="8494486" y="4202532"/>
            <a:ext cx="3042171" cy="646331"/>
          </a:xfrm>
        </p:spPr>
        <p:txBody>
          <a:bodyPr/>
          <a:lstStyle/>
          <a:p>
            <a:r>
              <a:rPr lang="da-DK" dirty="0"/>
              <a:t>Ark til implementeringsplan</a:t>
            </a:r>
          </a:p>
        </p:txBody>
      </p:sp>
      <p:sp>
        <p:nvSpPr>
          <p:cNvPr id="5" name="Pladsholder til tekst 4">
            <a:extLst>
              <a:ext uri="{FF2B5EF4-FFF2-40B4-BE49-F238E27FC236}">
                <a16:creationId xmlns:a16="http://schemas.microsoft.com/office/drawing/2014/main" id="{290FF622-C246-F7BC-EE75-FF11A16C1F9B}"/>
              </a:ext>
            </a:extLst>
          </p:cNvPr>
          <p:cNvSpPr>
            <a:spLocks noGrp="1"/>
          </p:cNvSpPr>
          <p:nvPr>
            <p:ph type="body" sz="quarter" idx="42"/>
          </p:nvPr>
        </p:nvSpPr>
        <p:spPr/>
        <p:txBody>
          <a:bodyPr/>
          <a:lstStyle/>
          <a:p>
            <a:r>
              <a:rPr lang="da-DK" dirty="0"/>
              <a:t>1</a:t>
            </a:r>
          </a:p>
        </p:txBody>
      </p:sp>
      <p:sp>
        <p:nvSpPr>
          <p:cNvPr id="6" name="Pladsholder til tekst 5">
            <a:extLst>
              <a:ext uri="{FF2B5EF4-FFF2-40B4-BE49-F238E27FC236}">
                <a16:creationId xmlns:a16="http://schemas.microsoft.com/office/drawing/2014/main" id="{A3DAF11F-1C85-FFAA-3C32-A89299D43945}"/>
              </a:ext>
            </a:extLst>
          </p:cNvPr>
          <p:cNvSpPr>
            <a:spLocks noGrp="1"/>
          </p:cNvSpPr>
          <p:nvPr>
            <p:ph type="body" sz="quarter" idx="43"/>
          </p:nvPr>
        </p:nvSpPr>
        <p:spPr/>
        <p:txBody>
          <a:bodyPr/>
          <a:lstStyle/>
          <a:p>
            <a:r>
              <a:rPr lang="da-DK" dirty="0"/>
              <a:t>2</a:t>
            </a:r>
          </a:p>
        </p:txBody>
      </p:sp>
      <p:sp>
        <p:nvSpPr>
          <p:cNvPr id="7" name="Pladsholder til tekst 6">
            <a:extLst>
              <a:ext uri="{FF2B5EF4-FFF2-40B4-BE49-F238E27FC236}">
                <a16:creationId xmlns:a16="http://schemas.microsoft.com/office/drawing/2014/main" id="{DDB9608D-883D-252F-08E7-1D93967AD3C8}"/>
              </a:ext>
            </a:extLst>
          </p:cNvPr>
          <p:cNvSpPr>
            <a:spLocks noGrp="1"/>
          </p:cNvSpPr>
          <p:nvPr>
            <p:ph type="body" sz="quarter" idx="44"/>
          </p:nvPr>
        </p:nvSpPr>
        <p:spPr/>
        <p:txBody>
          <a:bodyPr/>
          <a:lstStyle/>
          <a:p>
            <a:r>
              <a:rPr lang="da-DK" dirty="0"/>
              <a:t>3</a:t>
            </a:r>
          </a:p>
        </p:txBody>
      </p:sp>
      <p:sp>
        <p:nvSpPr>
          <p:cNvPr id="8" name="Titel 7">
            <a:extLst>
              <a:ext uri="{FF2B5EF4-FFF2-40B4-BE49-F238E27FC236}">
                <a16:creationId xmlns:a16="http://schemas.microsoft.com/office/drawing/2014/main" id="{37CD8464-9316-DFB0-DB08-E44620C648C0}"/>
              </a:ext>
            </a:extLst>
          </p:cNvPr>
          <p:cNvSpPr>
            <a:spLocks noGrp="1"/>
          </p:cNvSpPr>
          <p:nvPr>
            <p:ph type="title"/>
          </p:nvPr>
        </p:nvSpPr>
        <p:spPr/>
        <p:txBody>
          <a:bodyPr/>
          <a:lstStyle/>
          <a:p>
            <a:r>
              <a:rPr lang="da-DK" dirty="0"/>
              <a:t>Materiale</a:t>
            </a:r>
          </a:p>
        </p:txBody>
      </p:sp>
      <p:sp>
        <p:nvSpPr>
          <p:cNvPr id="9" name="Pladsholder til tekst 8">
            <a:extLst>
              <a:ext uri="{FF2B5EF4-FFF2-40B4-BE49-F238E27FC236}">
                <a16:creationId xmlns:a16="http://schemas.microsoft.com/office/drawing/2014/main" id="{B197F3F1-309A-1CAA-AF58-B80B1C05040F}"/>
              </a:ext>
            </a:extLst>
          </p:cNvPr>
          <p:cNvSpPr>
            <a:spLocks noGrp="1"/>
          </p:cNvSpPr>
          <p:nvPr>
            <p:ph type="body" sz="quarter" idx="39"/>
          </p:nvPr>
        </p:nvSpPr>
        <p:spPr/>
        <p:txBody>
          <a:bodyPr>
            <a:normAutofit/>
          </a:bodyPr>
          <a:lstStyle/>
          <a:p>
            <a:r>
              <a:rPr lang="da-DK" dirty="0">
                <a:cs typeface="Calibri"/>
              </a:rPr>
              <a:t>Tjek at der på bordet foran dig ligger følgende materiale</a:t>
            </a:r>
          </a:p>
        </p:txBody>
      </p:sp>
      <p:sp>
        <p:nvSpPr>
          <p:cNvPr id="10" name="Pladsholder til tekst 9">
            <a:extLst>
              <a:ext uri="{FF2B5EF4-FFF2-40B4-BE49-F238E27FC236}">
                <a16:creationId xmlns:a16="http://schemas.microsoft.com/office/drawing/2014/main" id="{CE45884D-8186-47EE-DC22-E62B53DD94ED}"/>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38070831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818D6-25F1-2EC9-5520-EC243F3FCABD}"/>
              </a:ext>
            </a:extLst>
          </p:cNvPr>
          <p:cNvSpPr>
            <a:spLocks noGrp="1"/>
          </p:cNvSpPr>
          <p:nvPr>
            <p:ph type="body" sz="quarter" idx="29"/>
          </p:nvPr>
        </p:nvSpPr>
        <p:spPr/>
        <p:txBody>
          <a:bodyPr/>
          <a:lstStyle/>
          <a:p>
            <a:r>
              <a:rPr lang="da-DK" noProof="0"/>
              <a:t>Blok 1: Spændende emne</a:t>
            </a:r>
          </a:p>
        </p:txBody>
      </p:sp>
      <p:sp>
        <p:nvSpPr>
          <p:cNvPr id="3" name="Text Placeholder 2">
            <a:extLst>
              <a:ext uri="{FF2B5EF4-FFF2-40B4-BE49-F238E27FC236}">
                <a16:creationId xmlns:a16="http://schemas.microsoft.com/office/drawing/2014/main" id="{A81D3331-6803-832B-6DBC-3A437370BCBC}"/>
              </a:ext>
            </a:extLst>
          </p:cNvPr>
          <p:cNvSpPr>
            <a:spLocks noGrp="1"/>
          </p:cNvSpPr>
          <p:nvPr>
            <p:ph type="body" sz="quarter" idx="30"/>
          </p:nvPr>
        </p:nvSpPr>
        <p:spPr/>
        <p:txBody>
          <a:bodyPr/>
          <a:lstStyle/>
          <a:p>
            <a:r>
              <a:rPr lang="da-DK" noProof="0"/>
              <a:t>Samlet tid: 45 minutter</a:t>
            </a:r>
          </a:p>
        </p:txBody>
      </p:sp>
    </p:spTree>
    <p:extLst>
      <p:ext uri="{BB962C8B-B14F-4D97-AF65-F5344CB8AC3E}">
        <p14:creationId xmlns:p14="http://schemas.microsoft.com/office/powerpoint/2010/main" val="3806212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Onlinemedier 5">
            <a:hlinkClick r:id="" action="ppaction://media"/>
            <a:extLst>
              <a:ext uri="{FF2B5EF4-FFF2-40B4-BE49-F238E27FC236}">
                <a16:creationId xmlns:a16="http://schemas.microsoft.com/office/drawing/2014/main" id="{96DAB62F-9BE6-ABD0-348F-162EC77452F2}"/>
              </a:ext>
            </a:extLst>
          </p:cNvPr>
          <p:cNvPicPr>
            <a:picLocks noRot="1" noChangeAspect="1"/>
          </p:cNvPicPr>
          <p:nvPr>
            <a:videoFile r:link="rId1"/>
          </p:nvPr>
        </p:nvPicPr>
        <p:blipFill>
          <a:blip r:embed="rId4"/>
          <a:srcRect l="6629" r="4062"/>
          <a:stretch>
            <a:fillRect/>
          </a:stretch>
        </p:blipFill>
        <p:spPr>
          <a:xfrm>
            <a:off x="620832" y="349218"/>
            <a:ext cx="10950335" cy="6159563"/>
          </a:xfrm>
          <a:prstGeom prst="rect">
            <a:avLst/>
          </a:prstGeom>
        </p:spPr>
      </p:pic>
    </p:spTree>
    <p:extLst>
      <p:ext uri="{BB962C8B-B14F-4D97-AF65-F5344CB8AC3E}">
        <p14:creationId xmlns:p14="http://schemas.microsoft.com/office/powerpoint/2010/main" val="797588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09A80-90E3-F227-2BD9-0C996E661BD5}"/>
              </a:ext>
            </a:extLst>
          </p:cNvPr>
          <p:cNvSpPr>
            <a:spLocks noGrp="1"/>
          </p:cNvSpPr>
          <p:nvPr>
            <p:ph type="body" sz="quarter" idx="29"/>
          </p:nvPr>
        </p:nvSpPr>
        <p:spPr>
          <a:xfrm>
            <a:off x="726254" y="2080230"/>
            <a:ext cx="10735496" cy="861774"/>
          </a:xfrm>
        </p:spPr>
        <p:txBody>
          <a:bodyPr/>
          <a:lstStyle/>
          <a:p>
            <a:r>
              <a:rPr lang="da-DK" noProof="0"/>
              <a:t>PAUSE</a:t>
            </a:r>
          </a:p>
        </p:txBody>
      </p:sp>
      <p:sp>
        <p:nvSpPr>
          <p:cNvPr id="3" name="Text Placeholder 2">
            <a:extLst>
              <a:ext uri="{FF2B5EF4-FFF2-40B4-BE49-F238E27FC236}">
                <a16:creationId xmlns:a16="http://schemas.microsoft.com/office/drawing/2014/main" id="{660FDADE-9FC0-598D-DD81-72CE54CE0F89}"/>
              </a:ext>
            </a:extLst>
          </p:cNvPr>
          <p:cNvSpPr>
            <a:spLocks noGrp="1"/>
          </p:cNvSpPr>
          <p:nvPr>
            <p:ph type="body" sz="quarter" idx="30"/>
          </p:nvPr>
        </p:nvSpPr>
        <p:spPr>
          <a:xfrm>
            <a:off x="724664" y="3503008"/>
            <a:ext cx="10735496" cy="1600438"/>
          </a:xfrm>
        </p:spPr>
        <p:txBody>
          <a:bodyPr/>
          <a:lstStyle/>
          <a:p>
            <a:r>
              <a:rPr lang="da-DK" noProof="0"/>
              <a:t>Samlet tid: 10 minutter</a:t>
            </a:r>
          </a:p>
          <a:p>
            <a:endParaRPr lang="da-DK" noProof="0"/>
          </a:p>
          <a:p>
            <a:r>
              <a:rPr lang="da-DK" noProof="0"/>
              <a:t>Sæt jer sammen I egen praksis efter pausen</a:t>
            </a:r>
          </a:p>
        </p:txBody>
      </p:sp>
    </p:spTree>
    <p:extLst>
      <p:ext uri="{BB962C8B-B14F-4D97-AF65-F5344CB8AC3E}">
        <p14:creationId xmlns:p14="http://schemas.microsoft.com/office/powerpoint/2010/main" val="8052322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BE249C-ED55-CE4E-2E7A-3B9C979E2148}"/>
              </a:ext>
            </a:extLst>
          </p:cNvPr>
          <p:cNvPicPr>
            <a:picLocks noChangeAspect="1"/>
          </p:cNvPicPr>
          <p:nvPr/>
        </p:nvPicPr>
        <p:blipFill>
          <a:blip r:embed="rId2"/>
          <a:stretch>
            <a:fillRect/>
          </a:stretch>
        </p:blipFill>
        <p:spPr>
          <a:xfrm>
            <a:off x="688379" y="722141"/>
            <a:ext cx="10815241" cy="5413717"/>
          </a:xfrm>
          <a:prstGeom prst="rect">
            <a:avLst/>
          </a:prstGeom>
        </p:spPr>
      </p:pic>
      <p:sp>
        <p:nvSpPr>
          <p:cNvPr id="3" name="Text Placeholder 2">
            <a:extLst>
              <a:ext uri="{FF2B5EF4-FFF2-40B4-BE49-F238E27FC236}">
                <a16:creationId xmlns:a16="http://schemas.microsoft.com/office/drawing/2014/main" id="{1B135662-11C6-66CB-9A52-24A8358BB1A4}"/>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24755790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21CC85F-10F6-1634-8515-D74AB40EE14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54371FA-F90F-6277-FF6C-BCD69880588D}"/>
              </a:ext>
            </a:extLst>
          </p:cNvPr>
          <p:cNvSpPr>
            <a:spLocks noGrp="1"/>
          </p:cNvSpPr>
          <p:nvPr>
            <p:ph type="body" sz="quarter" idx="30"/>
          </p:nvPr>
        </p:nvSpPr>
        <p:spPr/>
        <p:txBody>
          <a:bodyPr>
            <a:noAutofit/>
          </a:bodyPr>
          <a:lstStyle/>
          <a:p>
            <a:r>
              <a:rPr lang="da-DK" sz="1200" noProof="0"/>
              <a:t>Gruppedrøftelse (10 min.)</a:t>
            </a:r>
          </a:p>
        </p:txBody>
      </p:sp>
      <p:pic>
        <p:nvPicPr>
          <p:cNvPr id="2" name="Graphic 1" descr="Meeting with solid fill">
            <a:extLst>
              <a:ext uri="{FF2B5EF4-FFF2-40B4-BE49-F238E27FC236}">
                <a16:creationId xmlns:a16="http://schemas.microsoft.com/office/drawing/2014/main" id="{C7DB6558-BAED-8E9C-9BD2-703CD692763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48107E78-5F58-7166-37BF-ADB24CA504E3}"/>
              </a:ext>
            </a:extLst>
          </p:cNvPr>
          <p:cNvSpPr>
            <a:spLocks noGrp="1"/>
          </p:cNvSpPr>
          <p:nvPr>
            <p:ph type="body" sz="quarter" idx="41"/>
          </p:nvPr>
        </p:nvSpPr>
        <p:spPr>
          <a:xfrm>
            <a:off x="721001" y="2691197"/>
            <a:ext cx="4385987" cy="1043896"/>
          </a:xfrm>
        </p:spPr>
        <p:txBody>
          <a:bodyPr>
            <a:normAutofit/>
          </a:bodyPr>
          <a:lstStyle/>
          <a:p>
            <a:endParaRPr lang="da-DK" sz="1600" noProof="0"/>
          </a:p>
        </p:txBody>
      </p:sp>
      <p:sp>
        <p:nvSpPr>
          <p:cNvPr id="10" name="Title 2">
            <a:extLst>
              <a:ext uri="{FF2B5EF4-FFF2-40B4-BE49-F238E27FC236}">
                <a16:creationId xmlns:a16="http://schemas.microsoft.com/office/drawing/2014/main" id="{06134355-3CC5-6768-6842-0E2D2AB1D0CF}"/>
              </a:ext>
            </a:extLst>
          </p:cNvPr>
          <p:cNvSpPr>
            <a:spLocks noGrp="1"/>
          </p:cNvSpPr>
          <p:nvPr>
            <p:ph type="title"/>
          </p:nvPr>
        </p:nvSpPr>
        <p:spPr>
          <a:xfrm>
            <a:off x="714030" y="1027249"/>
            <a:ext cx="4398514" cy="1540460"/>
          </a:xfrm>
        </p:spPr>
        <p:txBody>
          <a:bodyPr/>
          <a:lstStyle/>
          <a:p>
            <a:endParaRPr lang="da-DK" sz="2400" noProof="0"/>
          </a:p>
        </p:txBody>
      </p:sp>
      <p:sp>
        <p:nvSpPr>
          <p:cNvPr id="13" name="Text Placeholder 9">
            <a:extLst>
              <a:ext uri="{FF2B5EF4-FFF2-40B4-BE49-F238E27FC236}">
                <a16:creationId xmlns:a16="http://schemas.microsoft.com/office/drawing/2014/main" id="{3700DA42-35DA-DD1A-6F8B-DFA73E5C31FC}"/>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073956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13860C-C571-D8CA-2E9C-70C18EF3B8D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BDDEB41-4F67-DD3E-3EA4-D99C3873E326}"/>
              </a:ext>
            </a:extLst>
          </p:cNvPr>
          <p:cNvSpPr/>
          <p:nvPr/>
        </p:nvSpPr>
        <p:spPr>
          <a:xfrm>
            <a:off x="5829178" y="0"/>
            <a:ext cx="6365875" cy="6876000"/>
          </a:xfrm>
          <a:prstGeom prst="rect">
            <a:avLst/>
          </a:prstGeom>
          <a:solidFill>
            <a:srgbClr val="F7F5E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1" name="Text Placeholder 10">
            <a:extLst>
              <a:ext uri="{FF2B5EF4-FFF2-40B4-BE49-F238E27FC236}">
                <a16:creationId xmlns:a16="http://schemas.microsoft.com/office/drawing/2014/main" id="{319DE946-0BAE-3B8E-8F17-F20BB8395B9A}"/>
              </a:ext>
            </a:extLst>
          </p:cNvPr>
          <p:cNvSpPr>
            <a:spLocks noGrp="1"/>
          </p:cNvSpPr>
          <p:nvPr>
            <p:ph type="body" sz="quarter" idx="30"/>
          </p:nvPr>
        </p:nvSpPr>
        <p:spPr/>
        <p:txBody>
          <a:bodyPr>
            <a:noAutofit/>
          </a:bodyPr>
          <a:lstStyle/>
          <a:p>
            <a:r>
              <a:rPr lang="da-DK" sz="1200" noProof="0"/>
              <a:t>Arbejd selv og notér (5 min.)</a:t>
            </a:r>
          </a:p>
        </p:txBody>
      </p:sp>
      <p:pic>
        <p:nvPicPr>
          <p:cNvPr id="2" name="Graphic 1" descr="Pen with solid fill">
            <a:extLst>
              <a:ext uri="{FF2B5EF4-FFF2-40B4-BE49-F238E27FC236}">
                <a16:creationId xmlns:a16="http://schemas.microsoft.com/office/drawing/2014/main" id="{D2489D4C-43D0-7913-D8E6-C122486C9D9E}"/>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55DF558-88EC-9549-4208-E2573814E32B}"/>
              </a:ext>
            </a:extLst>
          </p:cNvPr>
          <p:cNvSpPr>
            <a:spLocks noGrp="1"/>
          </p:cNvSpPr>
          <p:nvPr>
            <p:ph type="body" sz="quarter" idx="41"/>
          </p:nvPr>
        </p:nvSpPr>
        <p:spPr>
          <a:xfrm>
            <a:off x="721001" y="2691197"/>
            <a:ext cx="4385987" cy="1043896"/>
          </a:xfrm>
        </p:spPr>
        <p:txBody>
          <a:bodyPr>
            <a:normAutofit/>
          </a:bodyPr>
          <a:lstStyle/>
          <a:p>
            <a:endParaRPr lang="da-DK" sz="1600" noProof="0"/>
          </a:p>
        </p:txBody>
      </p:sp>
      <p:sp>
        <p:nvSpPr>
          <p:cNvPr id="8" name="Title 2">
            <a:extLst>
              <a:ext uri="{FF2B5EF4-FFF2-40B4-BE49-F238E27FC236}">
                <a16:creationId xmlns:a16="http://schemas.microsoft.com/office/drawing/2014/main" id="{BE8F0ABC-2736-D922-7202-184FA499ED49}"/>
              </a:ext>
            </a:extLst>
          </p:cNvPr>
          <p:cNvSpPr>
            <a:spLocks noGrp="1"/>
          </p:cNvSpPr>
          <p:nvPr>
            <p:ph type="title"/>
          </p:nvPr>
        </p:nvSpPr>
        <p:spPr>
          <a:xfrm>
            <a:off x="714030" y="1027249"/>
            <a:ext cx="4398514" cy="1540460"/>
          </a:xfrm>
        </p:spPr>
        <p:txBody>
          <a:bodyPr/>
          <a:lstStyle/>
          <a:p>
            <a:endParaRPr lang="da-DK" sz="2400" noProof="0"/>
          </a:p>
        </p:txBody>
      </p:sp>
      <p:sp>
        <p:nvSpPr>
          <p:cNvPr id="13" name="Text Placeholder 9">
            <a:extLst>
              <a:ext uri="{FF2B5EF4-FFF2-40B4-BE49-F238E27FC236}">
                <a16:creationId xmlns:a16="http://schemas.microsoft.com/office/drawing/2014/main" id="{CC703C27-8741-7708-176B-36BE4F5A3B1C}"/>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368565425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606588E-ED2A-2249-F1DA-07848EB625B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EB9F03-A1B5-B3B9-AE99-62A31155C91B}"/>
              </a:ext>
            </a:extLst>
          </p:cNvPr>
          <p:cNvSpPr/>
          <p:nvPr/>
        </p:nvSpPr>
        <p:spPr>
          <a:xfrm>
            <a:off x="5829178" y="0"/>
            <a:ext cx="6365875" cy="6876000"/>
          </a:xfrm>
          <a:prstGeom prst="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1" name="Text Placeholder 10">
            <a:extLst>
              <a:ext uri="{FF2B5EF4-FFF2-40B4-BE49-F238E27FC236}">
                <a16:creationId xmlns:a16="http://schemas.microsoft.com/office/drawing/2014/main" id="{F7B258F6-23D4-4749-E298-D56C8A97BFA4}"/>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(10 min.)</a:t>
            </a:r>
            <a:endParaRPr lang="da-DK" sz="1200" noProof="0"/>
          </a:p>
        </p:txBody>
      </p:sp>
      <p:pic>
        <p:nvPicPr>
          <p:cNvPr id="2" name="Graphic 1" descr="Teacher with solid fill">
            <a:extLst>
              <a:ext uri="{FF2B5EF4-FFF2-40B4-BE49-F238E27FC236}">
                <a16:creationId xmlns:a16="http://schemas.microsoft.com/office/drawing/2014/main" id="{E8DB02EA-6393-5A2D-6760-D82A067F5E99}"/>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CAEF3D42-54A9-CD9E-2D03-B48CFBD4A69D}"/>
              </a:ext>
            </a:extLst>
          </p:cNvPr>
          <p:cNvSpPr>
            <a:spLocks noGrp="1"/>
          </p:cNvSpPr>
          <p:nvPr>
            <p:ph type="body" sz="quarter" idx="41"/>
          </p:nvPr>
        </p:nvSpPr>
        <p:spPr>
          <a:xfrm>
            <a:off x="721001" y="2691197"/>
            <a:ext cx="4385987" cy="1043896"/>
          </a:xfrm>
        </p:spPr>
        <p:txBody>
          <a:bodyPr>
            <a:normAutofit/>
          </a:bodyPr>
          <a:lstStyle/>
          <a:p>
            <a:endParaRPr lang="da-DK" sz="1600" noProof="0"/>
          </a:p>
        </p:txBody>
      </p:sp>
      <p:sp>
        <p:nvSpPr>
          <p:cNvPr id="8" name="Title 2">
            <a:extLst>
              <a:ext uri="{FF2B5EF4-FFF2-40B4-BE49-F238E27FC236}">
                <a16:creationId xmlns:a16="http://schemas.microsoft.com/office/drawing/2014/main" id="{18F549DE-1D60-EED3-5394-08E645213BF3}"/>
              </a:ext>
            </a:extLst>
          </p:cNvPr>
          <p:cNvSpPr>
            <a:spLocks noGrp="1"/>
          </p:cNvSpPr>
          <p:nvPr>
            <p:ph type="title"/>
          </p:nvPr>
        </p:nvSpPr>
        <p:spPr>
          <a:xfrm>
            <a:off x="714030" y="1027249"/>
            <a:ext cx="4398514" cy="1540460"/>
          </a:xfrm>
        </p:spPr>
        <p:txBody>
          <a:bodyPr/>
          <a:lstStyle/>
          <a:p>
            <a:endParaRPr lang="da-DK" sz="2400" noProof="0"/>
          </a:p>
        </p:txBody>
      </p:sp>
      <p:sp>
        <p:nvSpPr>
          <p:cNvPr id="13" name="Text Placeholder 9">
            <a:extLst>
              <a:ext uri="{FF2B5EF4-FFF2-40B4-BE49-F238E27FC236}">
                <a16:creationId xmlns:a16="http://schemas.microsoft.com/office/drawing/2014/main" id="{0BAE85D8-48AF-65A9-5103-BBCC0A5B98DB}"/>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2949590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B056CC-CB69-A817-8AC7-99B12483023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4BD719E-0793-457E-130C-77B378C72F51}"/>
              </a:ext>
            </a:extLst>
          </p:cNvPr>
          <p:cNvSpPr/>
          <p:nvPr/>
        </p:nvSpPr>
        <p:spPr>
          <a:xfrm>
            <a:off x="5836167" y="0"/>
            <a:ext cx="6355833" cy="6876000"/>
          </a:xfrm>
          <a:prstGeom prst="rect">
            <a:avLst/>
          </a:prstGeom>
          <a:solidFill>
            <a:srgbClr val="F3F7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0" name="Text Placeholder 9">
            <a:extLst>
              <a:ext uri="{FF2B5EF4-FFF2-40B4-BE49-F238E27FC236}">
                <a16:creationId xmlns:a16="http://schemas.microsoft.com/office/drawing/2014/main" id="{C5DE704D-16BD-06A1-CB58-7676A324A1C1}"/>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29A10385-DAC8-FFBB-022A-69A7F36AA286}"/>
              </a:ext>
            </a:extLst>
          </p:cNvPr>
          <p:cNvSpPr>
            <a:spLocks noGrp="1"/>
          </p:cNvSpPr>
          <p:nvPr>
            <p:ph type="title"/>
          </p:nvPr>
        </p:nvSpPr>
        <p:spPr>
          <a:xfrm>
            <a:off x="714030" y="1027249"/>
            <a:ext cx="4398514" cy="1540460"/>
          </a:xfrm>
        </p:spPr>
        <p:txBody>
          <a:bodyPr/>
          <a:lstStyle/>
          <a:p>
            <a:endParaRPr lang="da-DK" sz="2400" noProof="0"/>
          </a:p>
        </p:txBody>
      </p:sp>
      <p:sp>
        <p:nvSpPr>
          <p:cNvPr id="11" name="Text Placeholder 10">
            <a:extLst>
              <a:ext uri="{FF2B5EF4-FFF2-40B4-BE49-F238E27FC236}">
                <a16:creationId xmlns:a16="http://schemas.microsoft.com/office/drawing/2014/main" id="{5BB166BC-4370-1D41-1CB2-C9442C882716}"/>
              </a:ext>
            </a:extLst>
          </p:cNvPr>
          <p:cNvSpPr>
            <a:spLocks noGrp="1"/>
          </p:cNvSpPr>
          <p:nvPr>
            <p:ph type="body" sz="quarter" idx="30"/>
          </p:nvPr>
        </p:nvSpPr>
        <p:spPr/>
        <p:txBody>
          <a:bodyPr>
            <a:noAutofit/>
          </a:bodyPr>
          <a:lstStyle/>
          <a:p>
            <a:r>
              <a:rPr lang="da-DK" sz="1200" noProof="0"/>
              <a:t>Oplæg fra kommunen (25 min.)</a:t>
            </a:r>
          </a:p>
        </p:txBody>
      </p:sp>
      <p:pic>
        <p:nvPicPr>
          <p:cNvPr id="2" name="Graphic 1" descr="Schoolhouse with solid fill">
            <a:extLst>
              <a:ext uri="{FF2B5EF4-FFF2-40B4-BE49-F238E27FC236}">
                <a16:creationId xmlns:a16="http://schemas.microsoft.com/office/drawing/2014/main" id="{FA284385-C093-AA36-E3D1-D173A6736F1D}"/>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9647D19F-6F1D-32CB-61F6-66DA57500EEC}"/>
              </a:ext>
            </a:extLst>
          </p:cNvPr>
          <p:cNvSpPr>
            <a:spLocks noGrp="1"/>
          </p:cNvSpPr>
          <p:nvPr>
            <p:ph type="body" sz="quarter" idx="41"/>
          </p:nvPr>
        </p:nvSpPr>
        <p:spPr>
          <a:xfrm>
            <a:off x="721001" y="2691197"/>
            <a:ext cx="4385987" cy="1043896"/>
          </a:xfrm>
        </p:spPr>
        <p:txBody>
          <a:bodyPr>
            <a:normAutofit/>
          </a:bodyPr>
          <a:lstStyle/>
          <a:p>
            <a:endParaRPr lang="da-DK" sz="1600" noProof="0"/>
          </a:p>
        </p:txBody>
      </p:sp>
    </p:spTree>
    <p:extLst>
      <p:ext uri="{BB962C8B-B14F-4D97-AF65-F5344CB8AC3E}">
        <p14:creationId xmlns:p14="http://schemas.microsoft.com/office/powerpoint/2010/main" val="42524040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FD3DC-7A07-8E9D-F905-7E118F2EE891}"/>
              </a:ext>
            </a:extLst>
          </p:cNvPr>
          <p:cNvSpPr>
            <a:spLocks noGrp="1"/>
          </p:cNvSpPr>
          <p:nvPr>
            <p:ph type="body" sz="quarter" idx="29"/>
          </p:nvPr>
        </p:nvSpPr>
        <p:spPr>
          <a:xfrm>
            <a:off x="714375" y="999956"/>
            <a:ext cx="10015568" cy="1796389"/>
          </a:xfrm>
        </p:spPr>
        <p:txBody>
          <a:bodyPr/>
          <a:lstStyle/>
          <a:p>
            <a:pPr>
              <a:spcAft>
                <a:spcPts val="600"/>
              </a:spcAft>
            </a:pPr>
            <a:r>
              <a:rPr lang="da-DK" sz="5000" noProof="0"/>
              <a:t>Opfølgning på klyngepakke om</a:t>
            </a:r>
          </a:p>
          <a:p>
            <a:pPr>
              <a:spcAft>
                <a:spcPts val="600"/>
              </a:spcAft>
            </a:pPr>
            <a:r>
              <a:rPr lang="da-DK" sz="5000" noProof="0"/>
              <a:t>Tema for klyngepakke</a:t>
            </a:r>
          </a:p>
        </p:txBody>
      </p:sp>
      <p:sp>
        <p:nvSpPr>
          <p:cNvPr id="3" name="Text Placeholder 2">
            <a:extLst>
              <a:ext uri="{FF2B5EF4-FFF2-40B4-BE49-F238E27FC236}">
                <a16:creationId xmlns:a16="http://schemas.microsoft.com/office/drawing/2014/main" id="{5DBDCE2C-9B8B-6868-6332-2D70C8269862}"/>
              </a:ext>
            </a:extLst>
          </p:cNvPr>
          <p:cNvSpPr>
            <a:spLocks noGrp="1"/>
          </p:cNvSpPr>
          <p:nvPr>
            <p:ph type="body" sz="quarter" idx="30"/>
          </p:nvPr>
        </p:nvSpPr>
        <p:spPr>
          <a:xfrm>
            <a:off x="719108" y="3135225"/>
            <a:ext cx="10015568" cy="492443"/>
          </a:xfrm>
        </p:spPr>
        <p:txBody>
          <a:bodyPr/>
          <a:lstStyle/>
          <a:p>
            <a:r>
              <a:rPr lang="da-DK" noProof="0"/>
              <a:t>Klyngens navn</a:t>
            </a:r>
          </a:p>
        </p:txBody>
      </p:sp>
      <p:sp>
        <p:nvSpPr>
          <p:cNvPr id="4" name="Text Placeholder 3">
            <a:extLst>
              <a:ext uri="{FF2B5EF4-FFF2-40B4-BE49-F238E27FC236}">
                <a16:creationId xmlns:a16="http://schemas.microsoft.com/office/drawing/2014/main" id="{FE2F558A-1544-5001-90DA-2D5BB91B8705}"/>
              </a:ext>
            </a:extLst>
          </p:cNvPr>
          <p:cNvSpPr>
            <a:spLocks noGrp="1"/>
          </p:cNvSpPr>
          <p:nvPr>
            <p:ph type="body" sz="quarter" idx="31"/>
          </p:nvPr>
        </p:nvSpPr>
        <p:spPr>
          <a:xfrm>
            <a:off x="719108" y="3627668"/>
            <a:ext cx="3468842" cy="542289"/>
          </a:xfrm>
        </p:spPr>
        <p:txBody>
          <a:bodyPr/>
          <a:lstStyle/>
          <a:p>
            <a:r>
              <a:rPr lang="da-DK" noProof="0"/>
              <a:t>Klyngemøde d. </a:t>
            </a:r>
            <a:r>
              <a:rPr lang="da-DK" noProof="0" err="1"/>
              <a:t>mm.dd.yyy</a:t>
            </a:r>
            <a:endParaRPr lang="da-DK" noProof="0"/>
          </a:p>
        </p:txBody>
      </p:sp>
      <p:sp>
        <p:nvSpPr>
          <p:cNvPr id="5" name="Text Placeholder 3">
            <a:extLst>
              <a:ext uri="{FF2B5EF4-FFF2-40B4-BE49-F238E27FC236}">
                <a16:creationId xmlns:a16="http://schemas.microsoft.com/office/drawing/2014/main" id="{6391C5FE-BC82-B19D-C25C-678850CCDA44}"/>
              </a:ext>
            </a:extLst>
          </p:cNvPr>
          <p:cNvSpPr txBox="1">
            <a:spLocks/>
          </p:cNvSpPr>
          <p:nvPr/>
        </p:nvSpPr>
        <p:spPr>
          <a:xfrm>
            <a:off x="741360" y="4303699"/>
            <a:ext cx="4471501" cy="542289"/>
          </a:xfrm>
          <a:prstGeom prst="rect">
            <a:avLst/>
          </a:prstGeom>
        </p:spPr>
        <p:txBody>
          <a:bodyPr vert="horz" wrap="square" lIns="91440" tIns="45720" rIns="91440" bIns="45720" rtlCol="0" anchor="t">
            <a:no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2000" b="0" i="0" u="none" strike="noStrike" cap="none" spc="0" baseline="0">
                <a:solidFill>
                  <a:srgbClr val="FFFFFF"/>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spcAft>
                <a:spcPts val="600"/>
              </a:spcAft>
            </a:pPr>
            <a:r>
              <a:rPr lang="da-DK" sz="1400" b="1" noProof="0"/>
              <a:t>Data der sammenlignes i opfølgningen er fra hhv.</a:t>
            </a:r>
          </a:p>
          <a:p>
            <a:pPr hangingPunct="1">
              <a:spcAft>
                <a:spcPts val="600"/>
              </a:spcAft>
            </a:pPr>
            <a:r>
              <a:rPr lang="da-DK" sz="1400" b="1" noProof="0"/>
              <a:t>Februar 2023 og Juni 2025 </a:t>
            </a:r>
          </a:p>
        </p:txBody>
      </p:sp>
    </p:spTree>
    <p:extLst>
      <p:ext uri="{BB962C8B-B14F-4D97-AF65-F5344CB8AC3E}">
        <p14:creationId xmlns:p14="http://schemas.microsoft.com/office/powerpoint/2010/main" val="9007229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E0DAB2-A42A-B020-3FFC-72A3131D683C}"/>
              </a:ext>
            </a:extLst>
          </p:cNvPr>
          <p:cNvPicPr>
            <a:picLocks noChangeAspect="1"/>
          </p:cNvPicPr>
          <p:nvPr/>
        </p:nvPicPr>
        <p:blipFill>
          <a:blip r:embed="rId2"/>
          <a:stretch>
            <a:fillRect/>
          </a:stretch>
        </p:blipFill>
        <p:spPr>
          <a:xfrm>
            <a:off x="691427" y="722141"/>
            <a:ext cx="10809145" cy="5413717"/>
          </a:xfrm>
          <a:prstGeom prst="rect">
            <a:avLst/>
          </a:prstGeom>
        </p:spPr>
      </p:pic>
      <p:sp>
        <p:nvSpPr>
          <p:cNvPr id="3" name="Text Placeholder 2">
            <a:extLst>
              <a:ext uri="{FF2B5EF4-FFF2-40B4-BE49-F238E27FC236}">
                <a16:creationId xmlns:a16="http://schemas.microsoft.com/office/drawing/2014/main" id="{CC6A7263-B9D0-17F2-0CD2-0998EB966CC3}"/>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27548461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EED520D-AD6C-F818-49AA-196208FFE979}"/>
              </a:ext>
            </a:extLst>
          </p:cNvPr>
          <p:cNvSpPr>
            <a:spLocks noGrp="1"/>
          </p:cNvSpPr>
          <p:nvPr>
            <p:ph type="body" sz="quarter" idx="30"/>
          </p:nvPr>
        </p:nvSpPr>
        <p:spPr>
          <a:xfrm>
            <a:off x="713581" y="4202532"/>
            <a:ext cx="2880000" cy="923330"/>
          </a:xfrm>
        </p:spPr>
        <p:txBody>
          <a:bodyPr/>
          <a:lstStyle/>
          <a:p>
            <a:r>
              <a:rPr lang="da-DK" dirty="0"/>
              <a:t>Du sidder </a:t>
            </a:r>
            <a:r>
              <a:rPr lang="da-DK" u="sng" dirty="0"/>
              <a:t>ikke</a:t>
            </a:r>
            <a:r>
              <a:rPr lang="da-DK" dirty="0"/>
              <a:t> sammen med kollegaer fra egen praksis </a:t>
            </a:r>
          </a:p>
        </p:txBody>
      </p:sp>
      <p:sp>
        <p:nvSpPr>
          <p:cNvPr id="3" name="Pladsholder til tekst 2">
            <a:extLst>
              <a:ext uri="{FF2B5EF4-FFF2-40B4-BE49-F238E27FC236}">
                <a16:creationId xmlns:a16="http://schemas.microsoft.com/office/drawing/2014/main" id="{E6BA8426-BDB0-C10C-D355-647A435FCF69}"/>
              </a:ext>
            </a:extLst>
          </p:cNvPr>
          <p:cNvSpPr>
            <a:spLocks noGrp="1"/>
          </p:cNvSpPr>
          <p:nvPr>
            <p:ph type="body" sz="quarter" idx="31"/>
          </p:nvPr>
        </p:nvSpPr>
        <p:spPr>
          <a:xfrm>
            <a:off x="4654403" y="4202532"/>
            <a:ext cx="2880000" cy="923330"/>
          </a:xfrm>
        </p:spPr>
        <p:txBody>
          <a:bodyPr/>
          <a:lstStyle/>
          <a:p>
            <a:r>
              <a:rPr lang="da-DK" dirty="0"/>
              <a:t>Du </a:t>
            </a:r>
            <a:r>
              <a:rPr lang="da-DK" u="sng" dirty="0"/>
              <a:t>skal</a:t>
            </a:r>
            <a:r>
              <a:rPr lang="da-DK" dirty="0"/>
              <a:t> sidde sammen med kollegaer fra egen praksis</a:t>
            </a:r>
          </a:p>
        </p:txBody>
      </p:sp>
      <p:sp>
        <p:nvSpPr>
          <p:cNvPr id="4" name="Pladsholder til tekst 3">
            <a:extLst>
              <a:ext uri="{FF2B5EF4-FFF2-40B4-BE49-F238E27FC236}">
                <a16:creationId xmlns:a16="http://schemas.microsoft.com/office/drawing/2014/main" id="{9E3382DF-FD73-EBA2-AB19-6147D1BD0E53}"/>
              </a:ext>
            </a:extLst>
          </p:cNvPr>
          <p:cNvSpPr>
            <a:spLocks noGrp="1"/>
          </p:cNvSpPr>
          <p:nvPr>
            <p:ph type="body" sz="quarter" idx="32"/>
          </p:nvPr>
        </p:nvSpPr>
        <p:spPr>
          <a:xfrm>
            <a:off x="8580957" y="4202532"/>
            <a:ext cx="2880000" cy="923330"/>
          </a:xfrm>
        </p:spPr>
        <p:txBody>
          <a:bodyPr/>
          <a:lstStyle/>
          <a:p>
            <a:r>
              <a:rPr lang="da-DK" dirty="0"/>
              <a:t>Du </a:t>
            </a:r>
            <a:r>
              <a:rPr lang="da-DK" u="sng" dirty="0"/>
              <a:t>skal</a:t>
            </a:r>
            <a:r>
              <a:rPr lang="da-DK" dirty="0"/>
              <a:t> sidde sammen med kollegaer fra egen praksis</a:t>
            </a:r>
          </a:p>
        </p:txBody>
      </p:sp>
      <p:sp>
        <p:nvSpPr>
          <p:cNvPr id="5" name="Pladsholder til tekst 4">
            <a:extLst>
              <a:ext uri="{FF2B5EF4-FFF2-40B4-BE49-F238E27FC236}">
                <a16:creationId xmlns:a16="http://schemas.microsoft.com/office/drawing/2014/main" id="{F12C011E-58EE-B646-F075-67E1573EFE46}"/>
              </a:ext>
            </a:extLst>
          </p:cNvPr>
          <p:cNvSpPr>
            <a:spLocks noGrp="1"/>
          </p:cNvSpPr>
          <p:nvPr>
            <p:ph type="body" sz="quarter" idx="42"/>
          </p:nvPr>
        </p:nvSpPr>
        <p:spPr>
          <a:xfrm>
            <a:off x="1656563" y="3310758"/>
            <a:ext cx="960568" cy="662151"/>
          </a:xfrm>
        </p:spPr>
        <p:txBody>
          <a:bodyPr>
            <a:normAutofit fontScale="62500" lnSpcReduction="20000"/>
          </a:bodyPr>
          <a:lstStyle/>
          <a:p>
            <a:r>
              <a:rPr lang="da-DK" dirty="0"/>
              <a:t>Blok1</a:t>
            </a:r>
          </a:p>
        </p:txBody>
      </p:sp>
      <p:sp>
        <p:nvSpPr>
          <p:cNvPr id="6" name="Pladsholder til tekst 5">
            <a:extLst>
              <a:ext uri="{FF2B5EF4-FFF2-40B4-BE49-F238E27FC236}">
                <a16:creationId xmlns:a16="http://schemas.microsoft.com/office/drawing/2014/main" id="{F040BFEC-4E89-276E-E75B-1819C5CB3D76}"/>
              </a:ext>
            </a:extLst>
          </p:cNvPr>
          <p:cNvSpPr>
            <a:spLocks noGrp="1"/>
          </p:cNvSpPr>
          <p:nvPr>
            <p:ph type="body" sz="quarter" idx="43"/>
          </p:nvPr>
        </p:nvSpPr>
        <p:spPr>
          <a:xfrm>
            <a:off x="5595925" y="3310758"/>
            <a:ext cx="960568" cy="662151"/>
          </a:xfrm>
        </p:spPr>
        <p:txBody>
          <a:bodyPr>
            <a:normAutofit fontScale="62500" lnSpcReduction="20000"/>
          </a:bodyPr>
          <a:lstStyle/>
          <a:p>
            <a:r>
              <a:rPr lang="da-DK" dirty="0"/>
              <a:t>Blok 2</a:t>
            </a:r>
          </a:p>
        </p:txBody>
      </p:sp>
      <p:sp>
        <p:nvSpPr>
          <p:cNvPr id="7" name="Pladsholder til tekst 6">
            <a:extLst>
              <a:ext uri="{FF2B5EF4-FFF2-40B4-BE49-F238E27FC236}">
                <a16:creationId xmlns:a16="http://schemas.microsoft.com/office/drawing/2014/main" id="{9E2A223E-EE80-0843-E6EA-CDD27EA01246}"/>
              </a:ext>
            </a:extLst>
          </p:cNvPr>
          <p:cNvSpPr>
            <a:spLocks noGrp="1"/>
          </p:cNvSpPr>
          <p:nvPr>
            <p:ph type="body" sz="quarter" idx="44"/>
          </p:nvPr>
        </p:nvSpPr>
        <p:spPr>
          <a:xfrm>
            <a:off x="9535288" y="3310758"/>
            <a:ext cx="960568" cy="662151"/>
          </a:xfrm>
        </p:spPr>
        <p:txBody>
          <a:bodyPr>
            <a:normAutofit fontScale="62500" lnSpcReduction="20000"/>
          </a:bodyPr>
          <a:lstStyle/>
          <a:p>
            <a:r>
              <a:rPr lang="da-DK" dirty="0"/>
              <a:t>Blok 3</a:t>
            </a:r>
          </a:p>
        </p:txBody>
      </p:sp>
      <p:sp>
        <p:nvSpPr>
          <p:cNvPr id="8" name="Titel 7">
            <a:extLst>
              <a:ext uri="{FF2B5EF4-FFF2-40B4-BE49-F238E27FC236}">
                <a16:creationId xmlns:a16="http://schemas.microsoft.com/office/drawing/2014/main" id="{1828818F-0BBC-927A-0530-DD09413D6664}"/>
              </a:ext>
            </a:extLst>
          </p:cNvPr>
          <p:cNvSpPr>
            <a:spLocks noGrp="1"/>
          </p:cNvSpPr>
          <p:nvPr>
            <p:ph type="title"/>
          </p:nvPr>
        </p:nvSpPr>
        <p:spPr/>
        <p:txBody>
          <a:bodyPr/>
          <a:lstStyle/>
          <a:p>
            <a:r>
              <a:rPr lang="da-DK" dirty="0"/>
              <a:t>Gruppearbejde/-drøftelser</a:t>
            </a:r>
          </a:p>
        </p:txBody>
      </p:sp>
      <p:sp>
        <p:nvSpPr>
          <p:cNvPr id="9" name="Pladsholder til tekst 8">
            <a:extLst>
              <a:ext uri="{FF2B5EF4-FFF2-40B4-BE49-F238E27FC236}">
                <a16:creationId xmlns:a16="http://schemas.microsoft.com/office/drawing/2014/main" id="{065B914D-2785-9D8A-3326-3D666C247DB6}"/>
              </a:ext>
            </a:extLst>
          </p:cNvPr>
          <p:cNvSpPr>
            <a:spLocks noGrp="1"/>
          </p:cNvSpPr>
          <p:nvPr>
            <p:ph type="body" sz="quarter" idx="39"/>
          </p:nvPr>
        </p:nvSpPr>
        <p:spPr/>
        <p:txBody>
          <a:bodyPr/>
          <a:lstStyle/>
          <a:p>
            <a:endParaRPr lang="da-DK"/>
          </a:p>
        </p:txBody>
      </p:sp>
      <p:sp>
        <p:nvSpPr>
          <p:cNvPr id="10" name="Pladsholder til tekst 9">
            <a:extLst>
              <a:ext uri="{FF2B5EF4-FFF2-40B4-BE49-F238E27FC236}">
                <a16:creationId xmlns:a16="http://schemas.microsoft.com/office/drawing/2014/main" id="{8ADBB662-BD55-226B-0643-085A353ADAD6}"/>
              </a:ext>
            </a:extLst>
          </p:cNvPr>
          <p:cNvSpPr>
            <a:spLocks noGrp="1"/>
          </p:cNvSpPr>
          <p:nvPr>
            <p:ph type="body" sz="quarter" idx="38"/>
          </p:nvPr>
        </p:nvSpPr>
        <p:spPr/>
        <p:txBody>
          <a:bodyPr/>
          <a:lstStyle/>
          <a:p>
            <a:endParaRPr lang="da-DK"/>
          </a:p>
        </p:txBody>
      </p:sp>
    </p:spTree>
    <p:extLst>
      <p:ext uri="{BB962C8B-B14F-4D97-AF65-F5344CB8AC3E}">
        <p14:creationId xmlns:p14="http://schemas.microsoft.com/office/powerpoint/2010/main" val="17913557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90F961-52E8-65F6-B4F7-421925977F04}"/>
            </a:ext>
          </a:extLst>
        </p:cNvPr>
        <p:cNvGrpSpPr/>
        <p:nvPr/>
      </p:nvGrpSpPr>
      <p:grpSpPr>
        <a:xfrm>
          <a:off x="0" y="0"/>
          <a:ext cx="0" cy="0"/>
          <a:chOff x="0" y="0"/>
          <a:chExt cx="0" cy="0"/>
        </a:xfrm>
      </p:grpSpPr>
      <p:sp>
        <p:nvSpPr>
          <p:cNvPr id="171" name="Title 170">
            <a:extLst>
              <a:ext uri="{FF2B5EF4-FFF2-40B4-BE49-F238E27FC236}">
                <a16:creationId xmlns:a16="http://schemas.microsoft.com/office/drawing/2014/main" id="{7E3449E3-3670-3267-0465-71E3EB5E9AC9}"/>
              </a:ext>
            </a:extLst>
          </p:cNvPr>
          <p:cNvSpPr>
            <a:spLocks noGrp="1"/>
          </p:cNvSpPr>
          <p:nvPr>
            <p:ph type="title"/>
          </p:nvPr>
        </p:nvSpPr>
        <p:spPr>
          <a:xfrm>
            <a:off x="1952929" y="1964884"/>
            <a:ext cx="8275301" cy="1323439"/>
          </a:xfrm>
        </p:spPr>
        <p:txBody>
          <a:bodyPr/>
          <a:lstStyle/>
          <a:p>
            <a:r>
              <a:rPr lang="da-DK" sz="5000" noProof="0"/>
              <a:t>Bestil yderligere opfølgninger på KiAP.dk</a:t>
            </a:r>
          </a:p>
        </p:txBody>
      </p:sp>
      <p:pic>
        <p:nvPicPr>
          <p:cNvPr id="4" name="Graphic 3" descr="Bar graph with upward trend with solid fill">
            <a:extLst>
              <a:ext uri="{FF2B5EF4-FFF2-40B4-BE49-F238E27FC236}">
                <a16:creationId xmlns:a16="http://schemas.microsoft.com/office/drawing/2014/main" id="{28D113A3-71A3-1C40-5D21-4D55596A567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7543" y="3956840"/>
            <a:ext cx="1386072" cy="1386072"/>
          </a:xfrm>
          <a:prstGeom prst="rect">
            <a:avLst/>
          </a:prstGeom>
        </p:spPr>
      </p:pic>
      <p:sp>
        <p:nvSpPr>
          <p:cNvPr id="5" name="Text Placeholder 175">
            <a:extLst>
              <a:ext uri="{FF2B5EF4-FFF2-40B4-BE49-F238E27FC236}">
                <a16:creationId xmlns:a16="http://schemas.microsoft.com/office/drawing/2014/main" id="{0187086C-F3D3-C2AD-F10F-7F894744CFEE}"/>
              </a:ext>
            </a:extLst>
          </p:cNvPr>
          <p:cNvSpPr txBox="1">
            <a:spLocks/>
          </p:cNvSpPr>
          <p:nvPr/>
        </p:nvSpPr>
        <p:spPr>
          <a:xfrm>
            <a:off x="4610928" y="5342912"/>
            <a:ext cx="2959304" cy="369332"/>
          </a:xfrm>
          <a:prstGeom prst="rect">
            <a:avLst/>
          </a:prstGeom>
        </p:spPr>
        <p:txBody>
          <a:bodyPr vert="horz" wrap="square" lIns="91440" tIns="45720" rIns="91440" bIns="45720" rtlCol="0">
            <a:sp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DK" sz="1400" b="1"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sz="1800" noProof="0"/>
              <a:t>Følg udviklingen</a:t>
            </a:r>
          </a:p>
        </p:txBody>
      </p:sp>
    </p:spTree>
    <p:extLst>
      <p:ext uri="{BB962C8B-B14F-4D97-AF65-F5344CB8AC3E}">
        <p14:creationId xmlns:p14="http://schemas.microsoft.com/office/powerpoint/2010/main" val="20349092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5E8521-1030-092F-82F9-5365CD503363}"/>
              </a:ext>
            </a:extLst>
          </p:cNvPr>
          <p:cNvSpPr>
            <a:spLocks noGrp="1"/>
          </p:cNvSpPr>
          <p:nvPr>
            <p:ph type="title"/>
          </p:nvPr>
        </p:nvSpPr>
        <p:spPr>
          <a:xfrm>
            <a:off x="720208" y="1235566"/>
            <a:ext cx="10740748" cy="584775"/>
          </a:xfrm>
        </p:spPr>
        <p:txBody>
          <a:bodyPr/>
          <a:lstStyle/>
          <a:p>
            <a:endParaRPr lang="da-DK"/>
          </a:p>
        </p:txBody>
      </p:sp>
      <p:sp>
        <p:nvSpPr>
          <p:cNvPr id="10" name="Text Placeholder 9">
            <a:extLst>
              <a:ext uri="{FF2B5EF4-FFF2-40B4-BE49-F238E27FC236}">
                <a16:creationId xmlns:a16="http://schemas.microsoft.com/office/drawing/2014/main" id="{756F3336-F67F-133E-CC96-35FF2D115F37}"/>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a:p>
        </p:txBody>
      </p:sp>
      <p:sp>
        <p:nvSpPr>
          <p:cNvPr id="13" name="Text Placeholder 12">
            <a:extLst>
              <a:ext uri="{FF2B5EF4-FFF2-40B4-BE49-F238E27FC236}">
                <a16:creationId xmlns:a16="http://schemas.microsoft.com/office/drawing/2014/main" id="{E7479999-B4F1-18CA-968E-35492AF899A6}"/>
              </a:ext>
            </a:extLst>
          </p:cNvPr>
          <p:cNvSpPr>
            <a:spLocks noGrp="1"/>
          </p:cNvSpPr>
          <p:nvPr>
            <p:ph type="body" sz="quarter" idx="38"/>
          </p:nvPr>
        </p:nvSpPr>
        <p:spPr>
          <a:xfrm>
            <a:off x="1747711" y="3971248"/>
            <a:ext cx="3417779" cy="1945567"/>
          </a:xfrm>
        </p:spPr>
        <p:txBody>
          <a:bodyPr/>
          <a:lstStyle/>
          <a:p>
            <a:pPr algn="ctr"/>
            <a:r>
              <a:rPr lang="en-GB"/>
              <a:t>Lorem ipsum </a:t>
            </a:r>
            <a:r>
              <a:rPr lang="en-GB" err="1"/>
              <a:t>dolor</a:t>
            </a:r>
            <a:r>
              <a:rPr lang="en-GB"/>
              <a:t> sit </a:t>
            </a:r>
            <a:r>
              <a:rPr lang="en-GB" err="1"/>
              <a:t>amet</a:t>
            </a:r>
            <a:r>
              <a:rPr lang="en-GB"/>
              <a:t> </a:t>
            </a:r>
            <a:r>
              <a:rPr lang="en-GB" err="1"/>
              <a:t>conset</a:t>
            </a:r>
            <a:r>
              <a:rPr lang="en-GB"/>
              <a:t> </a:t>
            </a:r>
            <a:r>
              <a:rPr lang="en-GB" err="1"/>
              <a:t>adicicing</a:t>
            </a:r>
            <a:r>
              <a:rPr lang="en-GB"/>
              <a:t> </a:t>
            </a:r>
            <a:r>
              <a:rPr lang="en-GB" err="1"/>
              <a:t>elif</a:t>
            </a:r>
            <a:r>
              <a:rPr lang="en-GB"/>
              <a:t> </a:t>
            </a:r>
            <a:r>
              <a:rPr lang="en-GB" err="1"/>
              <a:t>tempor</a:t>
            </a:r>
            <a:endParaRPr lang="da-DK"/>
          </a:p>
          <a:p>
            <a:pPr algn="ctr"/>
            <a:endParaRPr lang="da-DK"/>
          </a:p>
        </p:txBody>
      </p:sp>
      <p:sp>
        <p:nvSpPr>
          <p:cNvPr id="14" name="Text Placeholder 13">
            <a:extLst>
              <a:ext uri="{FF2B5EF4-FFF2-40B4-BE49-F238E27FC236}">
                <a16:creationId xmlns:a16="http://schemas.microsoft.com/office/drawing/2014/main" id="{7B056DDE-F449-2DF3-651A-9D910A06B26E}"/>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pic>
        <p:nvPicPr>
          <p:cNvPr id="11" name="Graphic 10" descr="Hospital with solid fill">
            <a:extLst>
              <a:ext uri="{FF2B5EF4-FFF2-40B4-BE49-F238E27FC236}">
                <a16:creationId xmlns:a16="http://schemas.microsoft.com/office/drawing/2014/main" id="{89594B9C-D407-F20E-821C-A745DB186DB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12683" y="2847723"/>
            <a:ext cx="1087836" cy="1087836"/>
          </a:xfrm>
          <a:prstGeom prst="rect">
            <a:avLst/>
          </a:prstGeom>
        </p:spPr>
      </p:pic>
      <p:pic>
        <p:nvPicPr>
          <p:cNvPr id="12" name="Graphic 11" descr="Hospital with solid fill">
            <a:extLst>
              <a:ext uri="{FF2B5EF4-FFF2-40B4-BE49-F238E27FC236}">
                <a16:creationId xmlns:a16="http://schemas.microsoft.com/office/drawing/2014/main" id="{64725108-808F-D1C1-13E6-137F01C19F6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57465" y="2847723"/>
            <a:ext cx="1087836" cy="1087836"/>
          </a:xfrm>
          <a:prstGeom prst="rect">
            <a:avLst/>
          </a:prstGeom>
        </p:spPr>
      </p:pic>
      <p:sp>
        <p:nvSpPr>
          <p:cNvPr id="15" name="Text Placeholder 12">
            <a:extLst>
              <a:ext uri="{FF2B5EF4-FFF2-40B4-BE49-F238E27FC236}">
                <a16:creationId xmlns:a16="http://schemas.microsoft.com/office/drawing/2014/main" id="{029DF7F2-5495-F6AF-6EF1-9367D88F492B}"/>
              </a:ext>
            </a:extLst>
          </p:cNvPr>
          <p:cNvSpPr txBox="1">
            <a:spLocks/>
          </p:cNvSpPr>
          <p:nvPr/>
        </p:nvSpPr>
        <p:spPr>
          <a:xfrm>
            <a:off x="7026512" y="3956341"/>
            <a:ext cx="3417779"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a:p>
        </p:txBody>
      </p:sp>
    </p:spTree>
    <p:extLst>
      <p:ext uri="{BB962C8B-B14F-4D97-AF65-F5344CB8AC3E}">
        <p14:creationId xmlns:p14="http://schemas.microsoft.com/office/powerpoint/2010/main" val="40779955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3CA5567-FB4C-96C3-6467-5884E2D290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F2BE3A6-75E5-37DD-CD65-4B10EC546666}"/>
              </a:ext>
            </a:extLst>
          </p:cNvPr>
          <p:cNvSpPr>
            <a:spLocks noGrp="1"/>
          </p:cNvSpPr>
          <p:nvPr>
            <p:ph type="title"/>
          </p:nvPr>
        </p:nvSpPr>
        <p:spPr>
          <a:xfrm>
            <a:off x="720208" y="1235566"/>
            <a:ext cx="10740748" cy="584775"/>
          </a:xfrm>
        </p:spPr>
        <p:txBody>
          <a:bodyPr/>
          <a:lstStyle/>
          <a:p>
            <a:endParaRPr lang="da-DK"/>
          </a:p>
        </p:txBody>
      </p:sp>
      <p:sp>
        <p:nvSpPr>
          <p:cNvPr id="2" name="Text Placeholder 1">
            <a:extLst>
              <a:ext uri="{FF2B5EF4-FFF2-40B4-BE49-F238E27FC236}">
                <a16:creationId xmlns:a16="http://schemas.microsoft.com/office/drawing/2014/main" id="{285216A6-7F80-C169-6C9F-54E5646EE532}"/>
              </a:ext>
            </a:extLst>
          </p:cNvPr>
          <p:cNvSpPr>
            <a:spLocks noGrp="1"/>
          </p:cNvSpPr>
          <p:nvPr>
            <p:ph type="body" sz="quarter" idx="4294967295"/>
          </p:nvPr>
        </p:nvSpPr>
        <p:spPr>
          <a:xfrm>
            <a:off x="721001" y="1882141"/>
            <a:ext cx="10740748" cy="513644"/>
          </a:xfrm>
        </p:spPr>
        <p:txBody>
          <a:bodyPr>
            <a:normAutofit fontScale="92500" lnSpcReduction="20000"/>
          </a:bodyPr>
          <a:lstStyle/>
          <a:p>
            <a:endParaRPr lang="da-DK" noProof="0"/>
          </a:p>
        </p:txBody>
      </p:sp>
      <p:sp>
        <p:nvSpPr>
          <p:cNvPr id="10" name="Text Placeholder 9">
            <a:extLst>
              <a:ext uri="{FF2B5EF4-FFF2-40B4-BE49-F238E27FC236}">
                <a16:creationId xmlns:a16="http://schemas.microsoft.com/office/drawing/2014/main" id="{2E7B1464-7BAC-78FC-2293-CB16F41418DB}"/>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a:p>
        </p:txBody>
      </p:sp>
      <p:pic>
        <p:nvPicPr>
          <p:cNvPr id="16" name="Graphic 15" descr="Hospital with solid fill">
            <a:extLst>
              <a:ext uri="{FF2B5EF4-FFF2-40B4-BE49-F238E27FC236}">
                <a16:creationId xmlns:a16="http://schemas.microsoft.com/office/drawing/2014/main" id="{295704C6-4CCA-9CDB-7CAB-12778FFB7E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609663" y="2789005"/>
            <a:ext cx="1087836" cy="1087836"/>
          </a:xfrm>
          <a:prstGeom prst="rect">
            <a:avLst/>
          </a:prstGeom>
        </p:spPr>
      </p:pic>
      <p:pic>
        <p:nvPicPr>
          <p:cNvPr id="17" name="Graphic 16" descr="Hospital with solid fill">
            <a:extLst>
              <a:ext uri="{FF2B5EF4-FFF2-40B4-BE49-F238E27FC236}">
                <a16:creationId xmlns:a16="http://schemas.microsoft.com/office/drawing/2014/main" id="{453BBD55-0A5B-9057-DE0D-54A794CF6B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3351" y="2789005"/>
            <a:ext cx="1087836" cy="1087836"/>
          </a:xfrm>
          <a:prstGeom prst="rect">
            <a:avLst/>
          </a:prstGeom>
        </p:spPr>
      </p:pic>
      <p:pic>
        <p:nvPicPr>
          <p:cNvPr id="18" name="Graphic 17" descr="Hospital with solid fill">
            <a:extLst>
              <a:ext uri="{FF2B5EF4-FFF2-40B4-BE49-F238E27FC236}">
                <a16:creationId xmlns:a16="http://schemas.microsoft.com/office/drawing/2014/main" id="{68A0AE57-DA5E-BBB1-6BAB-5ECDBE7919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77039" y="2789005"/>
            <a:ext cx="1087836" cy="1087836"/>
          </a:xfrm>
          <a:prstGeom prst="rect">
            <a:avLst/>
          </a:prstGeom>
        </p:spPr>
      </p:pic>
      <p:sp>
        <p:nvSpPr>
          <p:cNvPr id="11" name="Text Placeholder 12">
            <a:extLst>
              <a:ext uri="{FF2B5EF4-FFF2-40B4-BE49-F238E27FC236}">
                <a16:creationId xmlns:a16="http://schemas.microsoft.com/office/drawing/2014/main" id="{2608DFA0-285C-12BF-DB4B-A3FB8B51E1D3}"/>
              </a:ext>
            </a:extLst>
          </p:cNvPr>
          <p:cNvSpPr>
            <a:spLocks noGrp="1"/>
          </p:cNvSpPr>
          <p:nvPr>
            <p:ph type="body" sz="quarter" idx="38"/>
          </p:nvPr>
        </p:nvSpPr>
        <p:spPr>
          <a:xfrm>
            <a:off x="918270" y="3876841"/>
            <a:ext cx="2470621" cy="1945567"/>
          </a:xfrm>
        </p:spPr>
        <p:txBody>
          <a:bodyPr/>
          <a:lstStyle/>
          <a:p>
            <a:pPr algn="ctr"/>
            <a:r>
              <a:rPr lang="en-GB"/>
              <a:t>Lorem ipsum </a:t>
            </a:r>
            <a:r>
              <a:rPr lang="en-GB" err="1"/>
              <a:t>dolor</a:t>
            </a:r>
            <a:r>
              <a:rPr lang="en-GB"/>
              <a:t> sit </a:t>
            </a:r>
            <a:r>
              <a:rPr lang="en-GB" err="1"/>
              <a:t>amet</a:t>
            </a:r>
            <a:r>
              <a:rPr lang="en-GB"/>
              <a:t> </a:t>
            </a:r>
            <a:r>
              <a:rPr lang="en-GB" err="1"/>
              <a:t>conset</a:t>
            </a:r>
            <a:r>
              <a:rPr lang="en-GB"/>
              <a:t> </a:t>
            </a:r>
            <a:r>
              <a:rPr lang="en-GB" err="1"/>
              <a:t>adicicing</a:t>
            </a:r>
            <a:r>
              <a:rPr lang="en-GB"/>
              <a:t> </a:t>
            </a:r>
            <a:r>
              <a:rPr lang="en-GB" err="1"/>
              <a:t>elif</a:t>
            </a:r>
            <a:r>
              <a:rPr lang="en-GB"/>
              <a:t> </a:t>
            </a:r>
            <a:r>
              <a:rPr lang="en-GB" err="1"/>
              <a:t>tempor</a:t>
            </a:r>
            <a:endParaRPr lang="da-DK"/>
          </a:p>
          <a:p>
            <a:pPr algn="ctr"/>
            <a:endParaRPr lang="da-DK"/>
          </a:p>
        </p:txBody>
      </p:sp>
      <p:sp>
        <p:nvSpPr>
          <p:cNvPr id="12" name="Text Placeholder 12">
            <a:extLst>
              <a:ext uri="{FF2B5EF4-FFF2-40B4-BE49-F238E27FC236}">
                <a16:creationId xmlns:a16="http://schemas.microsoft.com/office/drawing/2014/main" id="{7668B5AF-8311-4273-5E4C-ACBE2737A443}"/>
              </a:ext>
            </a:extLst>
          </p:cNvPr>
          <p:cNvSpPr txBox="1">
            <a:spLocks/>
          </p:cNvSpPr>
          <p:nvPr/>
        </p:nvSpPr>
        <p:spPr>
          <a:xfrm>
            <a:off x="4849265"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a:p>
        </p:txBody>
      </p:sp>
      <p:sp>
        <p:nvSpPr>
          <p:cNvPr id="19" name="Text Placeholder 12">
            <a:extLst>
              <a:ext uri="{FF2B5EF4-FFF2-40B4-BE49-F238E27FC236}">
                <a16:creationId xmlns:a16="http://schemas.microsoft.com/office/drawing/2014/main" id="{B7D5E6D0-93A1-610F-3E56-2151339962ED}"/>
              </a:ext>
            </a:extLst>
          </p:cNvPr>
          <p:cNvSpPr txBox="1">
            <a:spLocks/>
          </p:cNvSpPr>
          <p:nvPr/>
        </p:nvSpPr>
        <p:spPr>
          <a:xfrm>
            <a:off x="8780260"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a:t>Lorem ipsum dolor sit amet conset adicicing elif tempor</a:t>
            </a:r>
          </a:p>
          <a:p>
            <a:pPr algn="ctr" hangingPunct="1"/>
            <a:endParaRPr lang="da-DK"/>
          </a:p>
        </p:txBody>
      </p:sp>
    </p:spTree>
    <p:extLst>
      <p:ext uri="{BB962C8B-B14F-4D97-AF65-F5344CB8AC3E}">
        <p14:creationId xmlns:p14="http://schemas.microsoft.com/office/powerpoint/2010/main" val="15084824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Line">
            <a:extLst>
              <a:ext uri="{FF2B5EF4-FFF2-40B4-BE49-F238E27FC236}">
                <a16:creationId xmlns:a16="http://schemas.microsoft.com/office/drawing/2014/main" id="{AE0798F3-049C-D33F-C8B4-F4380E4F427F}"/>
              </a:ext>
            </a:extLst>
          </p:cNvPr>
          <p:cNvSpPr/>
          <p:nvPr/>
        </p:nvSpPr>
        <p:spPr>
          <a:xfrm>
            <a:off x="725608" y="3918076"/>
            <a:ext cx="10754519" cy="0"/>
          </a:xfrm>
          <a:prstGeom prst="line">
            <a:avLst/>
          </a:prstGeom>
          <a:ln w="38100">
            <a:solidFill>
              <a:schemeClr val="accent2"/>
            </a:solidFill>
            <a:miter lim="400000"/>
            <a:tailEnd type="triangle"/>
          </a:ln>
        </p:spPr>
        <p:txBody>
          <a:bodyPr lIns="25400" tIns="25400" rIns="25400" bIns="25400" anchor="ctr"/>
          <a:lstStyle/>
          <a:p>
            <a:pPr>
              <a:lnSpc>
                <a:spcPct val="110000"/>
              </a:lnSpc>
              <a:defRPr sz="2000" spc="0">
                <a:solidFill>
                  <a:srgbClr val="FFFFFF"/>
                </a:solidFill>
              </a:defRPr>
            </a:pPr>
            <a:endParaRPr lang="da-DK" sz="1000" noProof="0"/>
          </a:p>
        </p:txBody>
      </p:sp>
      <p:sp>
        <p:nvSpPr>
          <p:cNvPr id="44" name="Circle">
            <a:extLst>
              <a:ext uri="{FF2B5EF4-FFF2-40B4-BE49-F238E27FC236}">
                <a16:creationId xmlns:a16="http://schemas.microsoft.com/office/drawing/2014/main" id="{1C1BF193-0A69-872E-1281-5D03FF551881}"/>
              </a:ext>
            </a:extLst>
          </p:cNvPr>
          <p:cNvSpPr txBox="1">
            <a:spLocks/>
          </p:cNvSpPr>
          <p:nvPr/>
        </p:nvSpPr>
        <p:spPr>
          <a:xfrm>
            <a:off x="9126789"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46" name="Text Placeholder 14">
            <a:extLst>
              <a:ext uri="{FF2B5EF4-FFF2-40B4-BE49-F238E27FC236}">
                <a16:creationId xmlns:a16="http://schemas.microsoft.com/office/drawing/2014/main" id="{13EE9C0D-4C9E-137F-5B34-0573006493CC}"/>
              </a:ext>
            </a:extLst>
          </p:cNvPr>
          <p:cNvSpPr txBox="1">
            <a:spLocks/>
          </p:cNvSpPr>
          <p:nvPr/>
        </p:nvSpPr>
        <p:spPr>
          <a:xfrm>
            <a:off x="713582"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a:t>2025</a:t>
            </a:r>
          </a:p>
        </p:txBody>
      </p:sp>
      <p:sp>
        <p:nvSpPr>
          <p:cNvPr id="62" name="Title 61">
            <a:extLst>
              <a:ext uri="{FF2B5EF4-FFF2-40B4-BE49-F238E27FC236}">
                <a16:creationId xmlns:a16="http://schemas.microsoft.com/office/drawing/2014/main" id="{C02CAB7F-2684-1C36-910F-F3399ACA3A1D}"/>
              </a:ext>
            </a:extLst>
          </p:cNvPr>
          <p:cNvSpPr>
            <a:spLocks noGrp="1"/>
          </p:cNvSpPr>
          <p:nvPr>
            <p:ph type="title"/>
          </p:nvPr>
        </p:nvSpPr>
        <p:spPr>
          <a:xfrm>
            <a:off x="720208" y="764666"/>
            <a:ext cx="10740748" cy="904863"/>
          </a:xfrm>
        </p:spPr>
        <p:txBody>
          <a:bodyPr/>
          <a:lstStyle/>
          <a:p>
            <a:r>
              <a:rPr lang="da-DK" noProof="0"/>
              <a:t>Tidslinje</a:t>
            </a:r>
          </a:p>
        </p:txBody>
      </p:sp>
      <p:pic>
        <p:nvPicPr>
          <p:cNvPr id="2" name="Graphic 1" descr="Hospital with solid fill">
            <a:extLst>
              <a:ext uri="{FF2B5EF4-FFF2-40B4-BE49-F238E27FC236}">
                <a16:creationId xmlns:a16="http://schemas.microsoft.com/office/drawing/2014/main" id="{66C6D651-FFC6-C645-9FBF-2BF2933F57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3582" y="1967563"/>
            <a:ext cx="1087836" cy="1087836"/>
          </a:xfrm>
          <a:prstGeom prst="rect">
            <a:avLst/>
          </a:prstGeom>
        </p:spPr>
      </p:pic>
      <p:sp>
        <p:nvSpPr>
          <p:cNvPr id="8" name="Text Placeholder 14">
            <a:extLst>
              <a:ext uri="{FF2B5EF4-FFF2-40B4-BE49-F238E27FC236}">
                <a16:creationId xmlns:a16="http://schemas.microsoft.com/office/drawing/2014/main" id="{EC7C4D87-6262-CD0E-56D5-2EAAF9D0D454}"/>
              </a:ext>
            </a:extLst>
          </p:cNvPr>
          <p:cNvSpPr txBox="1">
            <a:spLocks/>
          </p:cNvSpPr>
          <p:nvPr/>
        </p:nvSpPr>
        <p:spPr>
          <a:xfrm>
            <a:off x="3505730"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err="1"/>
              <a:t>Lorem</a:t>
            </a:r>
            <a:r>
              <a:rPr lang="da-DK" sz="1800" noProof="0"/>
              <a:t> </a:t>
            </a:r>
            <a:r>
              <a:rPr lang="da-DK" sz="1800" noProof="0" err="1"/>
              <a:t>ipsum</a:t>
            </a:r>
            <a:r>
              <a:rPr lang="da-DK" sz="1800" noProof="0"/>
              <a:t> </a:t>
            </a:r>
            <a:r>
              <a:rPr lang="da-DK" sz="1800" noProof="0" err="1"/>
              <a:t>dolor</a:t>
            </a:r>
            <a:r>
              <a:rPr lang="da-DK" sz="1800" noProof="0"/>
              <a:t> sit </a:t>
            </a:r>
            <a:r>
              <a:rPr lang="da-DK" sz="1800" noProof="0" err="1"/>
              <a:t>amet</a:t>
            </a:r>
            <a:r>
              <a:rPr lang="da-DK" sz="1800" noProof="0"/>
              <a:t>, </a:t>
            </a:r>
            <a:r>
              <a:rPr lang="da-DK" sz="1800" noProof="0" err="1"/>
              <a:t>consectetur</a:t>
            </a:r>
            <a:r>
              <a:rPr lang="da-DK" sz="1800" noProof="0"/>
              <a:t>.</a:t>
            </a:r>
          </a:p>
        </p:txBody>
      </p:sp>
      <p:sp>
        <p:nvSpPr>
          <p:cNvPr id="9" name="Text Placeholder 14">
            <a:extLst>
              <a:ext uri="{FF2B5EF4-FFF2-40B4-BE49-F238E27FC236}">
                <a16:creationId xmlns:a16="http://schemas.microsoft.com/office/drawing/2014/main" id="{331994C5-E420-CAC8-0DDE-523F0999437D}"/>
              </a:ext>
            </a:extLst>
          </p:cNvPr>
          <p:cNvSpPr txBox="1">
            <a:spLocks/>
          </p:cNvSpPr>
          <p:nvPr/>
        </p:nvSpPr>
        <p:spPr>
          <a:xfrm>
            <a:off x="725157"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err="1"/>
              <a:t>Lorem</a:t>
            </a:r>
            <a:r>
              <a:rPr lang="da-DK" sz="1800" noProof="0"/>
              <a:t> </a:t>
            </a:r>
            <a:r>
              <a:rPr lang="da-DK" sz="1800" noProof="0" err="1"/>
              <a:t>ipsum</a:t>
            </a:r>
            <a:r>
              <a:rPr lang="da-DK" sz="1800" noProof="0"/>
              <a:t> </a:t>
            </a:r>
            <a:r>
              <a:rPr lang="da-DK" sz="1800" noProof="0" err="1"/>
              <a:t>dolor</a:t>
            </a:r>
            <a:r>
              <a:rPr lang="da-DK" sz="1800" noProof="0"/>
              <a:t> sit </a:t>
            </a:r>
            <a:r>
              <a:rPr lang="da-DK" sz="1800" noProof="0" err="1"/>
              <a:t>amet</a:t>
            </a:r>
            <a:r>
              <a:rPr lang="da-DK" sz="1800" noProof="0"/>
              <a:t>, </a:t>
            </a:r>
            <a:r>
              <a:rPr lang="da-DK" sz="1800" noProof="0" err="1"/>
              <a:t>consectetur</a:t>
            </a:r>
            <a:r>
              <a:rPr lang="da-DK" sz="1800" noProof="0"/>
              <a:t>.</a:t>
            </a:r>
          </a:p>
        </p:txBody>
      </p:sp>
      <p:sp>
        <p:nvSpPr>
          <p:cNvPr id="10" name="Text Placeholder 14">
            <a:extLst>
              <a:ext uri="{FF2B5EF4-FFF2-40B4-BE49-F238E27FC236}">
                <a16:creationId xmlns:a16="http://schemas.microsoft.com/office/drawing/2014/main" id="{B93EB217-3D7A-2362-C4F3-10364EF7CB43}"/>
              </a:ext>
            </a:extLst>
          </p:cNvPr>
          <p:cNvSpPr txBox="1">
            <a:spLocks/>
          </p:cNvSpPr>
          <p:nvPr/>
        </p:nvSpPr>
        <p:spPr>
          <a:xfrm>
            <a:off x="6286303"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err="1"/>
              <a:t>Lorem</a:t>
            </a:r>
            <a:r>
              <a:rPr lang="da-DK" sz="1800" noProof="0"/>
              <a:t> </a:t>
            </a:r>
            <a:r>
              <a:rPr lang="da-DK" sz="1800" noProof="0" err="1"/>
              <a:t>ipsum</a:t>
            </a:r>
            <a:r>
              <a:rPr lang="da-DK" sz="1800" noProof="0"/>
              <a:t> </a:t>
            </a:r>
            <a:r>
              <a:rPr lang="da-DK" sz="1800" noProof="0" err="1"/>
              <a:t>dolor</a:t>
            </a:r>
            <a:r>
              <a:rPr lang="da-DK" sz="1800" noProof="0"/>
              <a:t> sit </a:t>
            </a:r>
            <a:r>
              <a:rPr lang="da-DK" sz="1800" noProof="0" err="1"/>
              <a:t>amet</a:t>
            </a:r>
            <a:r>
              <a:rPr lang="da-DK" sz="1800" noProof="0"/>
              <a:t>, </a:t>
            </a:r>
            <a:r>
              <a:rPr lang="da-DK" sz="1800" noProof="0" err="1"/>
              <a:t>consectetur</a:t>
            </a:r>
            <a:r>
              <a:rPr lang="da-DK" sz="1800" noProof="0"/>
              <a:t>.</a:t>
            </a:r>
          </a:p>
        </p:txBody>
      </p:sp>
      <p:sp>
        <p:nvSpPr>
          <p:cNvPr id="11" name="Text Placeholder 14">
            <a:extLst>
              <a:ext uri="{FF2B5EF4-FFF2-40B4-BE49-F238E27FC236}">
                <a16:creationId xmlns:a16="http://schemas.microsoft.com/office/drawing/2014/main" id="{26581DD2-EBFB-C40D-1FB7-82A689E6B52A}"/>
              </a:ext>
            </a:extLst>
          </p:cNvPr>
          <p:cNvSpPr txBox="1">
            <a:spLocks/>
          </p:cNvSpPr>
          <p:nvPr/>
        </p:nvSpPr>
        <p:spPr>
          <a:xfrm>
            <a:off x="9066876" y="4372019"/>
            <a:ext cx="2133792" cy="982833"/>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2000" b="0"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1800" noProof="0" err="1"/>
              <a:t>Lorem</a:t>
            </a:r>
            <a:r>
              <a:rPr lang="da-DK" sz="1800" noProof="0"/>
              <a:t> </a:t>
            </a:r>
            <a:r>
              <a:rPr lang="da-DK" sz="1800" noProof="0" err="1"/>
              <a:t>ipsum</a:t>
            </a:r>
            <a:r>
              <a:rPr lang="da-DK" sz="1800" noProof="0"/>
              <a:t> </a:t>
            </a:r>
            <a:r>
              <a:rPr lang="da-DK" sz="1800" noProof="0" err="1"/>
              <a:t>dolor</a:t>
            </a:r>
            <a:r>
              <a:rPr lang="da-DK" sz="1800" noProof="0"/>
              <a:t> sit </a:t>
            </a:r>
            <a:r>
              <a:rPr lang="da-DK" sz="1800" noProof="0" err="1"/>
              <a:t>amet</a:t>
            </a:r>
            <a:r>
              <a:rPr lang="da-DK" sz="1800" noProof="0"/>
              <a:t>, </a:t>
            </a:r>
            <a:r>
              <a:rPr lang="da-DK" sz="1800" noProof="0" err="1"/>
              <a:t>consectetur</a:t>
            </a:r>
            <a:r>
              <a:rPr lang="da-DK" sz="1800" noProof="0"/>
              <a:t>.</a:t>
            </a:r>
          </a:p>
        </p:txBody>
      </p:sp>
      <p:sp>
        <p:nvSpPr>
          <p:cNvPr id="12" name="Circle">
            <a:extLst>
              <a:ext uri="{FF2B5EF4-FFF2-40B4-BE49-F238E27FC236}">
                <a16:creationId xmlns:a16="http://schemas.microsoft.com/office/drawing/2014/main" id="{21F773ED-9EDD-BF76-B9F1-614A0AA1BDB5}"/>
              </a:ext>
            </a:extLst>
          </p:cNvPr>
          <p:cNvSpPr txBox="1">
            <a:spLocks/>
          </p:cNvSpPr>
          <p:nvPr/>
        </p:nvSpPr>
        <p:spPr>
          <a:xfrm>
            <a:off x="6314763"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13" name="Circle">
            <a:extLst>
              <a:ext uri="{FF2B5EF4-FFF2-40B4-BE49-F238E27FC236}">
                <a16:creationId xmlns:a16="http://schemas.microsoft.com/office/drawing/2014/main" id="{C9E1D58F-A66A-DB48-24E2-CA70FE86C036}"/>
              </a:ext>
            </a:extLst>
          </p:cNvPr>
          <p:cNvSpPr txBox="1">
            <a:spLocks/>
          </p:cNvSpPr>
          <p:nvPr/>
        </p:nvSpPr>
        <p:spPr>
          <a:xfrm>
            <a:off x="3571563"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14" name="Circle">
            <a:extLst>
              <a:ext uri="{FF2B5EF4-FFF2-40B4-BE49-F238E27FC236}">
                <a16:creationId xmlns:a16="http://schemas.microsoft.com/office/drawing/2014/main" id="{731B22FC-9E61-ED48-8E4B-5AAA276F570C}"/>
              </a:ext>
            </a:extLst>
          </p:cNvPr>
          <p:cNvSpPr txBox="1">
            <a:spLocks/>
          </p:cNvSpPr>
          <p:nvPr/>
        </p:nvSpPr>
        <p:spPr>
          <a:xfrm>
            <a:off x="720207" y="3839908"/>
            <a:ext cx="144000" cy="144000"/>
          </a:xfrm>
          <a:prstGeom prst="ellipse">
            <a:avLst/>
          </a:prstGeom>
          <a:solidFill>
            <a:srgbClr val="FFFFFF"/>
          </a:solidFill>
          <a:ln w="38100">
            <a:solidFill>
              <a:schemeClr val="accent2"/>
            </a:solidFill>
          </a:ln>
        </p:spPr>
        <p:txBody>
          <a:bodyPr anchor="ctr">
            <a:noAutofit/>
          </a:bodyPr>
          <a:lstStyle>
            <a:lvl1pPr marL="0" marR="0" indent="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defRPr sz="3200" spc="0"/>
            </a:pPr>
            <a:r>
              <a:rPr lang="da-DK" sz="1600" noProof="0"/>
              <a:t> </a:t>
            </a:r>
          </a:p>
        </p:txBody>
      </p:sp>
      <p:sp>
        <p:nvSpPr>
          <p:cNvPr id="15" name="Text Placeholder 14">
            <a:extLst>
              <a:ext uri="{FF2B5EF4-FFF2-40B4-BE49-F238E27FC236}">
                <a16:creationId xmlns:a16="http://schemas.microsoft.com/office/drawing/2014/main" id="{57BF3385-E923-86DB-F5C2-870AF17E33AC}"/>
              </a:ext>
            </a:extLst>
          </p:cNvPr>
          <p:cNvSpPr txBox="1">
            <a:spLocks/>
          </p:cNvSpPr>
          <p:nvPr/>
        </p:nvSpPr>
        <p:spPr>
          <a:xfrm>
            <a:off x="3459000"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a:t>2026</a:t>
            </a:r>
          </a:p>
        </p:txBody>
      </p:sp>
      <p:sp>
        <p:nvSpPr>
          <p:cNvPr id="16" name="Text Placeholder 14">
            <a:extLst>
              <a:ext uri="{FF2B5EF4-FFF2-40B4-BE49-F238E27FC236}">
                <a16:creationId xmlns:a16="http://schemas.microsoft.com/office/drawing/2014/main" id="{249B948A-3278-1023-747A-9F580F3528D4}"/>
              </a:ext>
            </a:extLst>
          </p:cNvPr>
          <p:cNvSpPr txBox="1">
            <a:spLocks/>
          </p:cNvSpPr>
          <p:nvPr/>
        </p:nvSpPr>
        <p:spPr>
          <a:xfrm>
            <a:off x="6214392"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a:t>2027</a:t>
            </a:r>
          </a:p>
        </p:txBody>
      </p:sp>
      <p:sp>
        <p:nvSpPr>
          <p:cNvPr id="17" name="Text Placeholder 14">
            <a:extLst>
              <a:ext uri="{FF2B5EF4-FFF2-40B4-BE49-F238E27FC236}">
                <a16:creationId xmlns:a16="http://schemas.microsoft.com/office/drawing/2014/main" id="{C2238E45-21F3-DB19-A4DD-2197BB7D2746}"/>
              </a:ext>
            </a:extLst>
          </p:cNvPr>
          <p:cNvSpPr txBox="1">
            <a:spLocks/>
          </p:cNvSpPr>
          <p:nvPr/>
        </p:nvSpPr>
        <p:spPr>
          <a:xfrm>
            <a:off x="8981976" y="3087241"/>
            <a:ext cx="1690256" cy="560731"/>
          </a:xfrm>
          <a:prstGeom prst="rect">
            <a:avLst/>
          </a:prstGeom>
        </p:spPr>
        <p:txBody>
          <a:bodyPr wrap="square" anchor="t" anchorCtr="0">
            <a:spAutoFit/>
          </a:bodyPr>
          <a:lstStyle>
            <a:lvl1pPr marL="0" marR="0" indent="0" algn="l" defTabSz="825500" rtl="0" latinLnBrk="0">
              <a:lnSpc>
                <a:spcPct val="110000"/>
              </a:lnSpc>
              <a:spcBef>
                <a:spcPts val="0"/>
              </a:spcBef>
              <a:spcAft>
                <a:spcPts val="2400"/>
              </a:spcAft>
              <a:buClrTx/>
              <a:buSzTx/>
              <a:buFont typeface="Arial" panose="020B0604020202020204" pitchFamily="34" charset="0"/>
              <a:buNone/>
              <a:tabLst/>
              <a:defRPr lang="en-US" sz="3400" b="1" i="0" u="none" strike="noStrike" cap="none" spc="0" baseline="0">
                <a:solidFill>
                  <a:schemeClr val="tx1"/>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r>
              <a:rPr lang="da-DK" sz="3000" noProof="0"/>
              <a:t>2028</a:t>
            </a:r>
          </a:p>
        </p:txBody>
      </p:sp>
      <p:pic>
        <p:nvPicPr>
          <p:cNvPr id="21" name="Graphic 20" descr="Hospital with solid fill">
            <a:extLst>
              <a:ext uri="{FF2B5EF4-FFF2-40B4-BE49-F238E27FC236}">
                <a16:creationId xmlns:a16="http://schemas.microsoft.com/office/drawing/2014/main" id="{926325A1-2929-5024-FE86-E4BBA5B134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80428" y="1967563"/>
            <a:ext cx="1087836" cy="1087836"/>
          </a:xfrm>
          <a:prstGeom prst="rect">
            <a:avLst/>
          </a:prstGeom>
        </p:spPr>
      </p:pic>
      <p:pic>
        <p:nvPicPr>
          <p:cNvPr id="22" name="Graphic 21" descr="Hospital with solid fill">
            <a:extLst>
              <a:ext uri="{FF2B5EF4-FFF2-40B4-BE49-F238E27FC236}">
                <a16:creationId xmlns:a16="http://schemas.microsoft.com/office/drawing/2014/main" id="{4AEE4186-AC92-8F87-C98D-D7D21565EF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11436" y="1967563"/>
            <a:ext cx="1087836" cy="1087836"/>
          </a:xfrm>
          <a:prstGeom prst="rect">
            <a:avLst/>
          </a:prstGeom>
        </p:spPr>
      </p:pic>
      <p:pic>
        <p:nvPicPr>
          <p:cNvPr id="23" name="Graphic 22" descr="Hospital with solid fill">
            <a:extLst>
              <a:ext uri="{FF2B5EF4-FFF2-40B4-BE49-F238E27FC236}">
                <a16:creationId xmlns:a16="http://schemas.microsoft.com/office/drawing/2014/main" id="{99A64B45-75D2-619A-AAF1-246D622B8F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03404" y="1967563"/>
            <a:ext cx="1087836" cy="1087836"/>
          </a:xfrm>
          <a:prstGeom prst="rect">
            <a:avLst/>
          </a:prstGeom>
        </p:spPr>
      </p:pic>
    </p:spTree>
    <p:extLst>
      <p:ext uri="{BB962C8B-B14F-4D97-AF65-F5344CB8AC3E}">
        <p14:creationId xmlns:p14="http://schemas.microsoft.com/office/powerpoint/2010/main" val="41348823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D36030-3431-AD62-6B12-05B0C0B1833C}"/>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7349CA9-86F3-07A0-C1A8-F6F3725A72D0}"/>
              </a:ext>
            </a:extLst>
          </p:cNvPr>
          <p:cNvGraphicFramePr/>
          <p:nvPr>
            <p:extLst>
              <p:ext uri="{D42A27DB-BD31-4B8C-83A1-F6EECF244321}">
                <p14:modId xmlns:p14="http://schemas.microsoft.com/office/powerpoint/2010/main" val="2746379201"/>
              </p:ext>
            </p:extLst>
          </p:nvPr>
        </p:nvGraphicFramePr>
        <p:xfrm>
          <a:off x="620038" y="672296"/>
          <a:ext cx="10941486" cy="54570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9D124C37-3E8A-C51C-1768-FEDEF23105B4}"/>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3142914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89F8A4-CBC6-F64A-58CF-6A6245D1429E}"/>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D8F1477-19C8-46F0-4177-3D737303C680}"/>
              </a:ext>
            </a:extLst>
          </p:cNvPr>
          <p:cNvGraphicFramePr/>
          <p:nvPr>
            <p:extLst>
              <p:ext uri="{D42A27DB-BD31-4B8C-83A1-F6EECF244321}">
                <p14:modId xmlns:p14="http://schemas.microsoft.com/office/powerpoint/2010/main" val="3471083682"/>
              </p:ext>
            </p:extLst>
          </p:nvPr>
        </p:nvGraphicFramePr>
        <p:xfrm>
          <a:off x="626302" y="653508"/>
          <a:ext cx="10834655" cy="547583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C2F5897E-B4B2-DAE0-DFA1-369EF3D8BD92}"/>
              </a:ext>
            </a:extLst>
          </p:cNvPr>
          <p:cNvGrpSpPr/>
          <p:nvPr/>
        </p:nvGrpSpPr>
        <p:grpSpPr>
          <a:xfrm>
            <a:off x="9020874" y="5391241"/>
            <a:ext cx="2405579" cy="720845"/>
            <a:chOff x="9055378" y="5464001"/>
            <a:chExt cx="2405579" cy="720845"/>
          </a:xfrm>
        </p:grpSpPr>
        <p:sp>
          <p:nvSpPr>
            <p:cNvPr id="2" name="Rounded Rectangle">
              <a:extLst>
                <a:ext uri="{FF2B5EF4-FFF2-40B4-BE49-F238E27FC236}">
                  <a16:creationId xmlns:a16="http://schemas.microsoft.com/office/drawing/2014/main" id="{4A3A8C99-E6DA-1EDF-4766-9CD30E906426}"/>
                </a:ext>
              </a:extLst>
            </p:cNvPr>
            <p:cNvSpPr/>
            <p:nvPr/>
          </p:nvSpPr>
          <p:spPr>
            <a:xfrm>
              <a:off x="9055378" y="5535456"/>
              <a:ext cx="2405579" cy="593882"/>
            </a:xfrm>
            <a:prstGeom prst="roundRect">
              <a:avLst>
                <a:gd name="adj" fmla="val 18296"/>
              </a:avLst>
            </a:prstGeom>
            <a:solidFill>
              <a:srgbClr val="DADCDE"/>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3" name="Duration">
              <a:extLst>
                <a:ext uri="{FF2B5EF4-FFF2-40B4-BE49-F238E27FC236}">
                  <a16:creationId xmlns:a16="http://schemas.microsoft.com/office/drawing/2014/main" id="{3F5A3C23-56CF-C4C9-6531-69D7C7BA475F}"/>
                </a:ext>
              </a:extLst>
            </p:cNvPr>
            <p:cNvSpPr txBox="1">
              <a:spLocks/>
            </p:cNvSpPr>
            <p:nvPr/>
          </p:nvSpPr>
          <p:spPr>
            <a:xfrm>
              <a:off x="9714291" y="5464001"/>
              <a:ext cx="1498173" cy="720845"/>
            </a:xfrm>
            <a:prstGeom prst="rect">
              <a:avLst/>
            </a:prstGeom>
          </p:spPr>
          <p:txBody>
            <a:bodyPr vert="horz" lIns="45720" tIns="22860" rIns="45720" bIns="22860" rtlCol="0" anchor="ctr">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b="1" noProof="0">
                  <a:solidFill>
                    <a:schemeClr val="accent2"/>
                  </a:solidFill>
                </a:rPr>
                <a:t>Klik her for at afspille forklaring til figuren</a:t>
              </a:r>
            </a:p>
          </p:txBody>
        </p:sp>
        <p:grpSp>
          <p:nvGrpSpPr>
            <p:cNvPr id="4" name="Group 3">
              <a:extLst>
                <a:ext uri="{FF2B5EF4-FFF2-40B4-BE49-F238E27FC236}">
                  <a16:creationId xmlns:a16="http://schemas.microsoft.com/office/drawing/2014/main" id="{9E5AE7F5-F3F7-9CF7-1616-277D13155106}"/>
                </a:ext>
              </a:extLst>
            </p:cNvPr>
            <p:cNvGrpSpPr/>
            <p:nvPr/>
          </p:nvGrpSpPr>
          <p:grpSpPr>
            <a:xfrm>
              <a:off x="9200859" y="5627767"/>
              <a:ext cx="392909" cy="418366"/>
              <a:chOff x="1756177" y="9351174"/>
              <a:chExt cx="785817" cy="836732"/>
            </a:xfrm>
          </p:grpSpPr>
          <p:sp>
            <p:nvSpPr>
              <p:cNvPr id="5" name="Oval 4">
                <a:extLst>
                  <a:ext uri="{FF2B5EF4-FFF2-40B4-BE49-F238E27FC236}">
                    <a16:creationId xmlns:a16="http://schemas.microsoft.com/office/drawing/2014/main" id="{162814F6-CC2A-0A49-053F-82508BD0C8D6}"/>
                  </a:ext>
                </a:extLst>
              </p:cNvPr>
              <p:cNvSpPr/>
              <p:nvPr/>
            </p:nvSpPr>
            <p:spPr>
              <a:xfrm>
                <a:off x="1756177" y="9351174"/>
                <a:ext cx="785817" cy="83673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pic>
            <p:nvPicPr>
              <p:cNvPr id="6" name="Graphic 5" descr="Play with solid fill">
                <a:extLst>
                  <a:ext uri="{FF2B5EF4-FFF2-40B4-BE49-F238E27FC236}">
                    <a16:creationId xmlns:a16="http://schemas.microsoft.com/office/drawing/2014/main" id="{698E7E54-EA50-9606-26CD-1C42DD8861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7447" y="9528008"/>
                <a:ext cx="471343" cy="471343"/>
              </a:xfrm>
              <a:prstGeom prst="rect">
                <a:avLst/>
              </a:prstGeom>
            </p:spPr>
          </p:pic>
        </p:grpSp>
      </p:grpSp>
      <p:sp>
        <p:nvSpPr>
          <p:cNvPr id="9" name="Text Placeholder 8">
            <a:extLst>
              <a:ext uri="{FF2B5EF4-FFF2-40B4-BE49-F238E27FC236}">
                <a16:creationId xmlns:a16="http://schemas.microsoft.com/office/drawing/2014/main" id="{06FA1184-386D-FED6-5F98-ECE5876CEA5A}"/>
              </a:ext>
            </a:extLst>
          </p:cNvPr>
          <p:cNvSpPr>
            <a:spLocks noGrp="1"/>
          </p:cNvSpPr>
          <p:nvPr>
            <p:ph type="body" sz="quarter" idx="10"/>
          </p:nvPr>
        </p:nvSpPr>
        <p:spPr/>
        <p:txBody>
          <a:bodyPr>
            <a:normAutofit fontScale="92500" lnSpcReduction="10000"/>
          </a:bodyPr>
          <a:lstStyle/>
          <a:p>
            <a:endParaRPr lang="da-DK"/>
          </a:p>
        </p:txBody>
      </p:sp>
    </p:spTree>
    <p:extLst>
      <p:ext uri="{BB962C8B-B14F-4D97-AF65-F5344CB8AC3E}">
        <p14:creationId xmlns:p14="http://schemas.microsoft.com/office/powerpoint/2010/main" val="4207142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8563-8F3E-607E-50B6-6EFF9E6EABBA}"/>
              </a:ext>
            </a:extLst>
          </p:cNvPr>
          <p:cNvSpPr>
            <a:spLocks noGrp="1"/>
          </p:cNvSpPr>
          <p:nvPr>
            <p:ph type="title"/>
          </p:nvPr>
        </p:nvSpPr>
        <p:spPr>
          <a:xfrm>
            <a:off x="725626" y="728663"/>
            <a:ext cx="10740748" cy="584775"/>
          </a:xfrm>
        </p:spPr>
        <p:txBody>
          <a:bodyPr/>
          <a:lstStyle/>
          <a:p>
            <a:r>
              <a:rPr lang="da-DK" noProof="0"/>
              <a:t>Hvem har opgaven i kommunen?</a:t>
            </a:r>
          </a:p>
        </p:txBody>
      </p:sp>
      <p:sp>
        <p:nvSpPr>
          <p:cNvPr id="4" name="Pentagon 44">
            <a:extLst>
              <a:ext uri="{FF2B5EF4-FFF2-40B4-BE49-F238E27FC236}">
                <a16:creationId xmlns:a16="http://schemas.microsoft.com/office/drawing/2014/main" id="{B151BD3C-DDAB-6070-6B06-1E79A36D02D7}"/>
              </a:ext>
            </a:extLst>
          </p:cNvPr>
          <p:cNvSpPr/>
          <p:nvPr/>
        </p:nvSpPr>
        <p:spPr>
          <a:xfrm>
            <a:off x="720208" y="1389005"/>
            <a:ext cx="2196000" cy="408349"/>
          </a:xfrm>
          <a:prstGeom prst="homePlate">
            <a:avLst/>
          </a:prstGeom>
          <a:solidFill>
            <a:srgbClr val="3581FA">
              <a:alpha val="13333"/>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a:solidFill>
                  <a:schemeClr val="bg1"/>
                </a:solidFill>
                <a:latin typeface="Arial" panose="020B0604020202020204" pitchFamily="34" charset="0"/>
                <a:ea typeface="Helvetica Neue Medium"/>
                <a:cs typeface="Arial" panose="020B0604020202020204" pitchFamily="34" charset="0"/>
                <a:sym typeface="Helvetica Neue Medium"/>
              </a:rPr>
              <a:t>Trin 0: Trivsel</a:t>
            </a:r>
          </a:p>
        </p:txBody>
      </p:sp>
      <p:sp>
        <p:nvSpPr>
          <p:cNvPr id="5" name="Chevron 46">
            <a:extLst>
              <a:ext uri="{FF2B5EF4-FFF2-40B4-BE49-F238E27FC236}">
                <a16:creationId xmlns:a16="http://schemas.microsoft.com/office/drawing/2014/main" id="{5A68EFB3-5EDD-0AC9-7362-EB84B05868BB}"/>
              </a:ext>
            </a:extLst>
          </p:cNvPr>
          <p:cNvSpPr/>
          <p:nvPr/>
        </p:nvSpPr>
        <p:spPr>
          <a:xfrm>
            <a:off x="2819421" y="1389005"/>
            <a:ext cx="2196000" cy="408349"/>
          </a:xfrm>
          <a:prstGeom prst="chevron">
            <a:avLst/>
          </a:prstGeom>
          <a:solidFill>
            <a:schemeClr val="tx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a:solidFill>
                  <a:schemeClr val="bg1"/>
                </a:solidFill>
                <a:latin typeface="Arial" panose="020B0604020202020204" pitchFamily="34" charset="0"/>
                <a:ea typeface="Helvetica Neue Medium"/>
                <a:cs typeface="Arial" panose="020B0604020202020204" pitchFamily="34" charset="0"/>
                <a:sym typeface="Helvetica Neue Medium"/>
              </a:rPr>
              <a:t>Trin 1: Moderat trivsel</a:t>
            </a:r>
          </a:p>
        </p:txBody>
      </p:sp>
      <p:sp>
        <p:nvSpPr>
          <p:cNvPr id="6" name="Chevron 49">
            <a:extLst>
              <a:ext uri="{FF2B5EF4-FFF2-40B4-BE49-F238E27FC236}">
                <a16:creationId xmlns:a16="http://schemas.microsoft.com/office/drawing/2014/main" id="{E4EEA393-D53E-F4E0-F31D-378983A29885}"/>
              </a:ext>
            </a:extLst>
          </p:cNvPr>
          <p:cNvSpPr/>
          <p:nvPr/>
        </p:nvSpPr>
        <p:spPr>
          <a:xfrm>
            <a:off x="4919888" y="1389005"/>
            <a:ext cx="2196000" cy="408349"/>
          </a:xfrm>
          <a:prstGeom prst="chevron">
            <a:avLst/>
          </a:prstGeom>
          <a:solidFill>
            <a:srgbClr val="F5DE8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a:solidFill>
                  <a:schemeClr val="bg1"/>
                </a:solidFill>
                <a:latin typeface="Arial" panose="020B0604020202020204" pitchFamily="34" charset="0"/>
                <a:ea typeface="Helvetica Neue Medium"/>
                <a:cs typeface="Arial" panose="020B0604020202020204" pitchFamily="34" charset="0"/>
                <a:sym typeface="Helvetica Neue Medium"/>
              </a:rPr>
              <a:t>Trin 2: Sårbar trivsel</a:t>
            </a:r>
          </a:p>
        </p:txBody>
      </p:sp>
      <p:sp>
        <p:nvSpPr>
          <p:cNvPr id="7" name="Chevron 50">
            <a:extLst>
              <a:ext uri="{FF2B5EF4-FFF2-40B4-BE49-F238E27FC236}">
                <a16:creationId xmlns:a16="http://schemas.microsoft.com/office/drawing/2014/main" id="{F29B7CA5-51DC-9462-8599-9B25C120F05C}"/>
              </a:ext>
            </a:extLst>
          </p:cNvPr>
          <p:cNvSpPr/>
          <p:nvPr/>
        </p:nvSpPr>
        <p:spPr>
          <a:xfrm>
            <a:off x="7026245" y="1389005"/>
            <a:ext cx="2196000" cy="408349"/>
          </a:xfrm>
          <a:prstGeom prst="chevron">
            <a:avLst/>
          </a:prstGeom>
          <a:solidFill>
            <a:srgbClr val="FFC17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a:solidFill>
                  <a:schemeClr val="bg1"/>
                </a:solidFill>
                <a:latin typeface="Arial" panose="020B0604020202020204" pitchFamily="34" charset="0"/>
                <a:ea typeface="Helvetica Neue Medium"/>
                <a:cs typeface="Arial" panose="020B0604020202020204" pitchFamily="34" charset="0"/>
                <a:sym typeface="Helvetica Neue Medium"/>
              </a:rPr>
              <a:t>Trin 3: Udsat trivsel</a:t>
            </a:r>
          </a:p>
        </p:txBody>
      </p:sp>
      <p:sp>
        <p:nvSpPr>
          <p:cNvPr id="8" name="Chevron 51">
            <a:extLst>
              <a:ext uri="{FF2B5EF4-FFF2-40B4-BE49-F238E27FC236}">
                <a16:creationId xmlns:a16="http://schemas.microsoft.com/office/drawing/2014/main" id="{D012AE8B-91EE-A44E-E8EC-55CE5869314C}"/>
              </a:ext>
            </a:extLst>
          </p:cNvPr>
          <p:cNvSpPr/>
          <p:nvPr/>
        </p:nvSpPr>
        <p:spPr>
          <a:xfrm>
            <a:off x="9150654" y="1377179"/>
            <a:ext cx="2310302" cy="408349"/>
          </a:xfrm>
          <a:prstGeom prst="chevron">
            <a:avLst/>
          </a:prstGeom>
          <a:solidFill>
            <a:srgbClr val="D63C0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126000" rIns="25400" bIns="126000" numCol="1" spcCol="38100" rtlCol="0" anchor="ctr">
            <a:spAutoFit/>
          </a:bodyPr>
          <a:lstStyle/>
          <a:p>
            <a:pPr algn="ctr" defTabSz="412750">
              <a:lnSpc>
                <a:spcPct val="100000"/>
              </a:lnSpc>
              <a:spcBef>
                <a:spcPts val="0"/>
              </a:spcBef>
            </a:pPr>
            <a:r>
              <a:rPr lang="da-DK" sz="1000" noProof="0">
                <a:solidFill>
                  <a:srgbClr val="FFFFFF"/>
                </a:solidFill>
                <a:latin typeface="Arial" panose="020B0604020202020204" pitchFamily="34" charset="0"/>
                <a:ea typeface="Helvetica Neue Medium"/>
                <a:cs typeface="Arial" panose="020B0604020202020204" pitchFamily="34" charset="0"/>
                <a:sym typeface="Helvetica Neue Medium"/>
              </a:rPr>
              <a:t>Trin 4: Truet trivsel</a:t>
            </a:r>
          </a:p>
        </p:txBody>
      </p:sp>
      <p:sp>
        <p:nvSpPr>
          <p:cNvPr id="9" name="Rounded Rectangle 52">
            <a:extLst>
              <a:ext uri="{FF2B5EF4-FFF2-40B4-BE49-F238E27FC236}">
                <a16:creationId xmlns:a16="http://schemas.microsoft.com/office/drawing/2014/main" id="{35CCCA23-EECA-4EF9-E152-734654D5CD27}"/>
              </a:ext>
            </a:extLst>
          </p:cNvPr>
          <p:cNvSpPr>
            <a:spLocks/>
          </p:cNvSpPr>
          <p:nvPr/>
        </p:nvSpPr>
        <p:spPr>
          <a:xfrm>
            <a:off x="720208" y="1905617"/>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Skole og dagtilbud</a:t>
            </a:r>
          </a:p>
        </p:txBody>
      </p:sp>
      <p:sp>
        <p:nvSpPr>
          <p:cNvPr id="10" name="Rounded Rectangle 53">
            <a:extLst>
              <a:ext uri="{FF2B5EF4-FFF2-40B4-BE49-F238E27FC236}">
                <a16:creationId xmlns:a16="http://schemas.microsoft.com/office/drawing/2014/main" id="{0D2BE9EB-731C-1FB0-B38F-DE53CD12A866}"/>
              </a:ext>
            </a:extLst>
          </p:cNvPr>
          <p:cNvSpPr>
            <a:spLocks/>
          </p:cNvSpPr>
          <p:nvPr/>
        </p:nvSpPr>
        <p:spPr>
          <a:xfrm>
            <a:off x="720208" y="2212157"/>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Sundhedsplejen</a:t>
            </a:r>
          </a:p>
        </p:txBody>
      </p:sp>
      <p:sp>
        <p:nvSpPr>
          <p:cNvPr id="11" name="Rounded Rectangle 54">
            <a:extLst>
              <a:ext uri="{FF2B5EF4-FFF2-40B4-BE49-F238E27FC236}">
                <a16:creationId xmlns:a16="http://schemas.microsoft.com/office/drawing/2014/main" id="{A66879BB-162D-4234-5293-5E0993A423B0}"/>
              </a:ext>
            </a:extLst>
          </p:cNvPr>
          <p:cNvSpPr>
            <a:spLocks/>
          </p:cNvSpPr>
          <p:nvPr/>
        </p:nvSpPr>
        <p:spPr>
          <a:xfrm>
            <a:off x="720208" y="2512065"/>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Fritidsområdet</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(SFO og klubber)</a:t>
            </a:r>
          </a:p>
        </p:txBody>
      </p:sp>
      <p:sp>
        <p:nvSpPr>
          <p:cNvPr id="12" name="Rounded Rectangle 55">
            <a:extLst>
              <a:ext uri="{FF2B5EF4-FFF2-40B4-BE49-F238E27FC236}">
                <a16:creationId xmlns:a16="http://schemas.microsoft.com/office/drawing/2014/main" id="{93BDEB3B-F6E5-4E5F-680D-70D638AB9CAB}"/>
              </a:ext>
            </a:extLst>
          </p:cNvPr>
          <p:cNvSpPr>
            <a:spLocks/>
          </p:cNvSpPr>
          <p:nvPr/>
        </p:nvSpPr>
        <p:spPr>
          <a:xfrm>
            <a:off x="720208" y="2817105"/>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Tandplejen</a:t>
            </a:r>
          </a:p>
        </p:txBody>
      </p:sp>
      <p:sp>
        <p:nvSpPr>
          <p:cNvPr id="13" name="Rounded Rectangle 56">
            <a:extLst>
              <a:ext uri="{FF2B5EF4-FFF2-40B4-BE49-F238E27FC236}">
                <a16:creationId xmlns:a16="http://schemas.microsoft.com/office/drawing/2014/main" id="{D2BF9BF6-1B58-AF7D-8E07-F70F43BF50FA}"/>
              </a:ext>
            </a:extLst>
          </p:cNvPr>
          <p:cNvSpPr>
            <a:spLocks/>
          </p:cNvSpPr>
          <p:nvPr/>
        </p:nvSpPr>
        <p:spPr>
          <a:xfrm>
            <a:off x="3914775" y="3123348"/>
            <a:ext cx="7546181"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PPR</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(Tale-/Hørekonsulent, Fysioterapeut, Familievejledere)</a:t>
            </a:r>
          </a:p>
        </p:txBody>
      </p:sp>
      <p:sp>
        <p:nvSpPr>
          <p:cNvPr id="14" name="Rounded Rectangle 57">
            <a:extLst>
              <a:ext uri="{FF2B5EF4-FFF2-40B4-BE49-F238E27FC236}">
                <a16:creationId xmlns:a16="http://schemas.microsoft.com/office/drawing/2014/main" id="{DF671E29-AD0D-DA77-9587-BA23E1FF7296}"/>
              </a:ext>
            </a:extLst>
          </p:cNvPr>
          <p:cNvSpPr>
            <a:spLocks/>
          </p:cNvSpPr>
          <p:nvPr/>
        </p:nvSpPr>
        <p:spPr>
          <a:xfrm>
            <a:off x="4919888" y="3438457"/>
            <a:ext cx="654106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PPR</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(Psykologer) </a:t>
            </a:r>
          </a:p>
        </p:txBody>
      </p:sp>
      <p:sp>
        <p:nvSpPr>
          <p:cNvPr id="15" name="Rounded Rectangle 58">
            <a:extLst>
              <a:ext uri="{FF2B5EF4-FFF2-40B4-BE49-F238E27FC236}">
                <a16:creationId xmlns:a16="http://schemas.microsoft.com/office/drawing/2014/main" id="{50C9FBD5-8470-E15E-D44C-3E3121309E9A}"/>
              </a:ext>
            </a:extLst>
          </p:cNvPr>
          <p:cNvSpPr>
            <a:spLocks/>
          </p:cNvSpPr>
          <p:nvPr/>
        </p:nvSpPr>
        <p:spPr>
          <a:xfrm>
            <a:off x="2819422" y="3754956"/>
            <a:ext cx="864153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Rusmiddelområdet</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a:t>
            </a:r>
          </a:p>
        </p:txBody>
      </p:sp>
      <p:sp>
        <p:nvSpPr>
          <p:cNvPr id="16" name="Rounded Rectangle 59">
            <a:extLst>
              <a:ext uri="{FF2B5EF4-FFF2-40B4-BE49-F238E27FC236}">
                <a16:creationId xmlns:a16="http://schemas.microsoft.com/office/drawing/2014/main" id="{75081A2A-7ECB-B7C9-4F76-5ADF815FC901}"/>
              </a:ext>
            </a:extLst>
          </p:cNvPr>
          <p:cNvSpPr>
            <a:spLocks/>
          </p:cNvSpPr>
          <p:nvPr/>
        </p:nvSpPr>
        <p:spPr>
          <a:xfrm>
            <a:off x="7026244" y="4062591"/>
            <a:ext cx="4434712"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Myndighedsområderne</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(Modtagelse/koordination, Handicap, Familieafdeling, Andet?) </a:t>
            </a:r>
          </a:p>
        </p:txBody>
      </p:sp>
      <p:sp>
        <p:nvSpPr>
          <p:cNvPr id="17" name="Rounded Rectangle 60">
            <a:extLst>
              <a:ext uri="{FF2B5EF4-FFF2-40B4-BE49-F238E27FC236}">
                <a16:creationId xmlns:a16="http://schemas.microsoft.com/office/drawing/2014/main" id="{D538725F-306A-63F8-6C80-9087A3964A89}"/>
              </a:ext>
            </a:extLst>
          </p:cNvPr>
          <p:cNvSpPr/>
          <p:nvPr/>
        </p:nvSpPr>
        <p:spPr>
          <a:xfrm>
            <a:off x="713582" y="4382591"/>
            <a:ext cx="1074737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Uddannelsesområdet</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(UU-vejledere)</a:t>
            </a:r>
          </a:p>
        </p:txBody>
      </p:sp>
      <p:sp>
        <p:nvSpPr>
          <p:cNvPr id="18" name="Rounded Rectangle 61">
            <a:extLst>
              <a:ext uri="{FF2B5EF4-FFF2-40B4-BE49-F238E27FC236}">
                <a16:creationId xmlns:a16="http://schemas.microsoft.com/office/drawing/2014/main" id="{2EE41AEA-B7FE-CE6C-7BC9-034A7E2E9CC4}"/>
              </a:ext>
            </a:extLst>
          </p:cNvPr>
          <p:cNvSpPr>
            <a:spLocks/>
          </p:cNvSpPr>
          <p:nvPr/>
        </p:nvSpPr>
        <p:spPr>
          <a:xfrm>
            <a:off x="2819421" y="4705941"/>
            <a:ext cx="864153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Uddannelsesområdet</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(FGU)</a:t>
            </a:r>
          </a:p>
        </p:txBody>
      </p:sp>
      <p:sp>
        <p:nvSpPr>
          <p:cNvPr id="19" name="Rounded Rectangle 62">
            <a:extLst>
              <a:ext uri="{FF2B5EF4-FFF2-40B4-BE49-F238E27FC236}">
                <a16:creationId xmlns:a16="http://schemas.microsoft.com/office/drawing/2014/main" id="{292BA647-0CCD-5AD4-B65D-6826E5EABCC5}"/>
              </a:ext>
            </a:extLst>
          </p:cNvPr>
          <p:cNvSpPr>
            <a:spLocks/>
          </p:cNvSpPr>
          <p:nvPr/>
        </p:nvSpPr>
        <p:spPr>
          <a:xfrm>
            <a:off x="720208" y="5012086"/>
            <a:ext cx="1074074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Fritidsområdet</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(Klubber og ungemiljøer)</a:t>
            </a:r>
          </a:p>
        </p:txBody>
      </p:sp>
      <p:sp>
        <p:nvSpPr>
          <p:cNvPr id="20" name="Rounded Rectangle 64">
            <a:extLst>
              <a:ext uri="{FF2B5EF4-FFF2-40B4-BE49-F238E27FC236}">
                <a16:creationId xmlns:a16="http://schemas.microsoft.com/office/drawing/2014/main" id="{84BF5CF6-AAE0-D22F-9359-831E5CA2FD15}"/>
              </a:ext>
            </a:extLst>
          </p:cNvPr>
          <p:cNvSpPr>
            <a:spLocks/>
          </p:cNvSpPr>
          <p:nvPr/>
        </p:nvSpPr>
        <p:spPr>
          <a:xfrm>
            <a:off x="713582" y="5317507"/>
            <a:ext cx="10747375"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Beskæftigelsesområdet</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(Jobcenter mv.)</a:t>
            </a:r>
          </a:p>
        </p:txBody>
      </p:sp>
      <p:sp>
        <p:nvSpPr>
          <p:cNvPr id="21" name="Rounded Rectangle 65">
            <a:extLst>
              <a:ext uri="{FF2B5EF4-FFF2-40B4-BE49-F238E27FC236}">
                <a16:creationId xmlns:a16="http://schemas.microsoft.com/office/drawing/2014/main" id="{35742FA0-5ABE-7F1A-F4DF-63CED324472B}"/>
              </a:ext>
            </a:extLst>
          </p:cNvPr>
          <p:cNvSpPr>
            <a:spLocks/>
          </p:cNvSpPr>
          <p:nvPr/>
        </p:nvSpPr>
        <p:spPr>
          <a:xfrm>
            <a:off x="4919888" y="5627599"/>
            <a:ext cx="6546486"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SSP-koordinator</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(Kriminalitetstruede unge) </a:t>
            </a:r>
          </a:p>
        </p:txBody>
      </p:sp>
      <p:sp>
        <p:nvSpPr>
          <p:cNvPr id="22" name="Rounded Rectangle 66">
            <a:extLst>
              <a:ext uri="{FF2B5EF4-FFF2-40B4-BE49-F238E27FC236}">
                <a16:creationId xmlns:a16="http://schemas.microsoft.com/office/drawing/2014/main" id="{4D4EDD96-BC35-4D3B-CCA1-5D0723AF43B6}"/>
              </a:ext>
            </a:extLst>
          </p:cNvPr>
          <p:cNvSpPr/>
          <p:nvPr/>
        </p:nvSpPr>
        <p:spPr>
          <a:xfrm>
            <a:off x="7115888" y="5937090"/>
            <a:ext cx="4345068" cy="136208"/>
          </a:xfrm>
          <a:prstGeom prst="roundRect">
            <a:avLst/>
          </a:prstGeom>
          <a:solidFill>
            <a:srgbClr val="F3F5F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000" tIns="0" rIns="90000" bIns="0" numCol="1" spcCol="38100" rtlCol="0" anchor="ctr">
            <a:spAutoFit/>
          </a:bodyPr>
          <a:lstStyle/>
          <a:p>
            <a:pPr defTabSz="412750">
              <a:lnSpc>
                <a:spcPct val="100000"/>
              </a:lnSpc>
              <a:spcBef>
                <a:spcPts val="0"/>
              </a:spcBef>
            </a:pPr>
            <a:r>
              <a:rPr lang="da-DK" sz="800" b="1" noProof="0">
                <a:solidFill>
                  <a:schemeClr val="bg1"/>
                </a:solidFill>
                <a:latin typeface="Arial" panose="020B0604020202020204" pitchFamily="34" charset="0"/>
                <a:ea typeface="Helvetica Neue Medium"/>
                <a:cs typeface="Arial" panose="020B0604020202020204" pitchFamily="34" charset="0"/>
                <a:sym typeface="Helvetica Neue Medium"/>
              </a:rPr>
              <a:t>Myndighedsområde</a:t>
            </a:r>
            <a:r>
              <a:rPr lang="da-DK" sz="800" noProof="0">
                <a:solidFill>
                  <a:schemeClr val="bg1"/>
                </a:solidFill>
                <a:latin typeface="Arial" panose="020B0604020202020204" pitchFamily="34" charset="0"/>
                <a:ea typeface="Helvetica Neue Medium"/>
                <a:cs typeface="Arial" panose="020B0604020202020204" pitchFamily="34" charset="0"/>
                <a:sym typeface="Helvetica Neue Medium"/>
              </a:rPr>
              <a:t> (Ungdomsrådgivning mv.)</a:t>
            </a:r>
          </a:p>
        </p:txBody>
      </p:sp>
    </p:spTree>
    <p:extLst>
      <p:ext uri="{BB962C8B-B14F-4D97-AF65-F5344CB8AC3E}">
        <p14:creationId xmlns:p14="http://schemas.microsoft.com/office/powerpoint/2010/main" val="33021696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a:extLst>
            <a:ext uri="{FF2B5EF4-FFF2-40B4-BE49-F238E27FC236}">
              <a16:creationId xmlns:a16="http://schemas.microsoft.com/office/drawing/2014/main" id="{42063CD1-1ECD-96E6-943C-10906C817C90}"/>
            </a:ext>
          </a:extLst>
        </p:cNvPr>
        <p:cNvGrpSpPr/>
        <p:nvPr/>
      </p:nvGrpSpPr>
      <p:grpSpPr>
        <a:xfrm>
          <a:off x="0" y="0"/>
          <a:ext cx="0" cy="0"/>
          <a:chOff x="0" y="0"/>
          <a:chExt cx="0" cy="0"/>
        </a:xfrm>
      </p:grpSpPr>
      <p:sp>
        <p:nvSpPr>
          <p:cNvPr id="15" name="Rounded Rectangle 14">
            <a:extLst>
              <a:ext uri="{FF2B5EF4-FFF2-40B4-BE49-F238E27FC236}">
                <a16:creationId xmlns:a16="http://schemas.microsoft.com/office/drawing/2014/main" id="{33D8AEA0-CFFB-13E7-4D37-01F12257D3F8}"/>
              </a:ext>
            </a:extLst>
          </p:cNvPr>
          <p:cNvSpPr/>
          <p:nvPr/>
        </p:nvSpPr>
        <p:spPr>
          <a:xfrm>
            <a:off x="4396903"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6" name="Rounded Rectangle 15">
            <a:extLst>
              <a:ext uri="{FF2B5EF4-FFF2-40B4-BE49-F238E27FC236}">
                <a16:creationId xmlns:a16="http://schemas.microsoft.com/office/drawing/2014/main" id="{DFCDE963-18B8-B33F-8554-82EE52A7C7E1}"/>
              </a:ext>
            </a:extLst>
          </p:cNvPr>
          <p:cNvSpPr/>
          <p:nvPr/>
        </p:nvSpPr>
        <p:spPr>
          <a:xfrm>
            <a:off x="8061883"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4" name="Rounded Rectangle 3">
            <a:extLst>
              <a:ext uri="{FF2B5EF4-FFF2-40B4-BE49-F238E27FC236}">
                <a16:creationId xmlns:a16="http://schemas.microsoft.com/office/drawing/2014/main" id="{4F468214-D2EF-A6E3-DEAC-2DEF523CC45A}"/>
              </a:ext>
            </a:extLst>
          </p:cNvPr>
          <p:cNvSpPr/>
          <p:nvPr/>
        </p:nvSpPr>
        <p:spPr>
          <a:xfrm>
            <a:off x="720648" y="1288503"/>
            <a:ext cx="3399074" cy="4158825"/>
          </a:xfrm>
          <a:prstGeom prst="roundRect">
            <a:avLst>
              <a:gd name="adj" fmla="val 1400"/>
            </a:avLst>
          </a:prstGeom>
          <a:solidFill>
            <a:schemeClr val="bg2">
              <a:lumMod val="10000"/>
              <a:lumOff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0AF44B28-C752-8D2F-15A7-9168D8AB41AF}"/>
              </a:ext>
            </a:extLst>
          </p:cNvPr>
          <p:cNvSpPr txBox="1"/>
          <p:nvPr/>
        </p:nvSpPr>
        <p:spPr>
          <a:xfrm>
            <a:off x="932444" y="1740960"/>
            <a:ext cx="2968063" cy="2675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171450" indent="-171450">
              <a:buFont typeface="Arial" panose="020B0604020202020204" pitchFamily="34" charset="0"/>
              <a:buChar char="•"/>
            </a:pPr>
            <a:r>
              <a:rPr lang="da-DK" sz="1200" noProof="0"/>
              <a:t>Hold dig så vidt muligt til farverne i skabelonen.</a:t>
            </a:r>
          </a:p>
          <a:p>
            <a:pPr marL="171450" indent="-171450">
              <a:buFont typeface="Arial" panose="020B0604020202020204" pitchFamily="34" charset="0"/>
              <a:buChar char="•"/>
            </a:pPr>
            <a:r>
              <a:rPr lang="da-DK" sz="1200" noProof="0"/>
              <a:t>Brug kun </a:t>
            </a:r>
            <a:r>
              <a:rPr lang="da-DK" sz="1200" b="1" noProof="0"/>
              <a:t>Arial</a:t>
            </a:r>
            <a:r>
              <a:rPr lang="da-DK" sz="1200" noProof="0"/>
              <a:t> som skrifttype I </a:t>
            </a:r>
            <a:r>
              <a:rPr lang="da-DK" sz="1200" b="1" noProof="0"/>
              <a:t>sort</a:t>
            </a:r>
            <a:r>
              <a:rPr lang="da-DK" sz="1200" noProof="0"/>
              <a:t> eller </a:t>
            </a:r>
            <a:r>
              <a:rPr lang="da-DK" sz="1200" b="1" noProof="0"/>
              <a:t>hvid</a:t>
            </a:r>
            <a:r>
              <a:rPr lang="da-DK" sz="1200" noProof="0"/>
              <a:t>.</a:t>
            </a:r>
          </a:p>
          <a:p>
            <a:pPr marL="171450" indent="-171450">
              <a:buFont typeface="Arial" panose="020B0604020202020204" pitchFamily="34" charset="0"/>
              <a:buChar char="•"/>
            </a:pPr>
            <a:r>
              <a:rPr lang="da-DK" sz="1200" noProof="0"/>
              <a:t>Brug </a:t>
            </a:r>
            <a:r>
              <a:rPr lang="da-DK" sz="1200" b="1" noProof="0">
                <a:solidFill>
                  <a:schemeClr val="accent2"/>
                </a:solidFill>
              </a:rPr>
              <a:t>grøn</a:t>
            </a:r>
            <a:r>
              <a:rPr lang="da-DK" sz="1200" noProof="0"/>
              <a:t> til at skabe opmærksomhed </a:t>
            </a:r>
            <a:br>
              <a:rPr lang="da-DK" sz="1200" noProof="0"/>
            </a:br>
            <a:r>
              <a:rPr lang="da-DK" sz="1200" noProof="0"/>
              <a:t>– fx til links og knapper</a:t>
            </a:r>
          </a:p>
          <a:p>
            <a:pPr marL="171450" indent="-171450">
              <a:buFont typeface="Arial" panose="020B0604020202020204" pitchFamily="34" charset="0"/>
              <a:buChar char="•"/>
            </a:pPr>
            <a:r>
              <a:rPr lang="da-DK" sz="1200" noProof="0"/>
              <a:t>Sørg for tydelig kontrast mellem tekst og baggrund, så indholdet er let at læse – også på det store lærred.</a:t>
            </a:r>
          </a:p>
        </p:txBody>
      </p:sp>
      <p:sp>
        <p:nvSpPr>
          <p:cNvPr id="7" name="TextBox 6">
            <a:extLst>
              <a:ext uri="{FF2B5EF4-FFF2-40B4-BE49-F238E27FC236}">
                <a16:creationId xmlns:a16="http://schemas.microsoft.com/office/drawing/2014/main" id="{4E754EEE-8498-0688-37B5-E158385555D0}"/>
              </a:ext>
            </a:extLst>
          </p:cNvPr>
          <p:cNvSpPr txBox="1"/>
          <p:nvPr/>
        </p:nvSpPr>
        <p:spPr>
          <a:xfrm>
            <a:off x="932444" y="1239660"/>
            <a:ext cx="2968063"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a:solidFill>
                  <a:schemeClr val="bg1"/>
                </a:solidFill>
              </a:rPr>
              <a:t>Farver og typografi</a:t>
            </a:r>
          </a:p>
        </p:txBody>
      </p:sp>
      <p:sp>
        <p:nvSpPr>
          <p:cNvPr id="9" name="TextBox 8">
            <a:extLst>
              <a:ext uri="{FF2B5EF4-FFF2-40B4-BE49-F238E27FC236}">
                <a16:creationId xmlns:a16="http://schemas.microsoft.com/office/drawing/2014/main" id="{BBF714D4-C8CD-6BEF-696C-117B9DE4D434}"/>
              </a:ext>
            </a:extLst>
          </p:cNvPr>
          <p:cNvSpPr txBox="1"/>
          <p:nvPr/>
        </p:nvSpPr>
        <p:spPr>
          <a:xfrm>
            <a:off x="4594525" y="1231374"/>
            <a:ext cx="2963582"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a:t>Kopier og indsæt tekst</a:t>
            </a:r>
            <a:endParaRPr lang="da-DK" sz="1400" b="1" noProof="0">
              <a:solidFill>
                <a:schemeClr val="bg1"/>
              </a:solidFill>
            </a:endParaRPr>
          </a:p>
        </p:txBody>
      </p:sp>
      <p:sp>
        <p:nvSpPr>
          <p:cNvPr id="10" name="TextBox 9">
            <a:extLst>
              <a:ext uri="{FF2B5EF4-FFF2-40B4-BE49-F238E27FC236}">
                <a16:creationId xmlns:a16="http://schemas.microsoft.com/office/drawing/2014/main" id="{B262CC58-A00B-CED7-BF55-517D2EBD949B}"/>
              </a:ext>
            </a:extLst>
          </p:cNvPr>
          <p:cNvSpPr txBox="1"/>
          <p:nvPr/>
        </p:nvSpPr>
        <p:spPr>
          <a:xfrm>
            <a:off x="4594525" y="1740960"/>
            <a:ext cx="2963582" cy="25842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200" noProof="0"/>
              <a:t>Brug altid funktionen </a:t>
            </a:r>
            <a:r>
              <a:rPr lang="da-DK" sz="1200" b="1" noProof="0"/>
              <a:t>Indsæt og tilpas formatering</a:t>
            </a:r>
            <a:r>
              <a:rPr lang="da-DK" sz="1200" noProof="0"/>
              <a:t>. Det sikrer, at teksten følger det eksisterende layout, og du undgår rod i formateringen.</a:t>
            </a:r>
            <a:br>
              <a:rPr lang="da-DK" sz="1200" noProof="0"/>
            </a:br>
            <a:br>
              <a:rPr lang="da-DK" sz="1200" noProof="0"/>
            </a:br>
            <a:r>
              <a:rPr lang="da-DK" sz="1200" noProof="0"/>
              <a:t>Funktionen findes under </a:t>
            </a:r>
            <a:r>
              <a:rPr lang="da-DK" sz="1200" b="1" noProof="0"/>
              <a:t>“Rediger”</a:t>
            </a:r>
            <a:r>
              <a:rPr lang="da-DK" sz="1200" noProof="0"/>
              <a:t> i topmenuen i PowerPoint.</a:t>
            </a:r>
          </a:p>
          <a:p>
            <a:r>
              <a:rPr lang="da-DK" sz="1200" noProof="0"/>
              <a:t>Du kan også bruge genvejstasterne:</a:t>
            </a:r>
            <a:br>
              <a:rPr lang="da-DK" sz="1200" noProof="0"/>
            </a:br>
            <a:br>
              <a:rPr lang="da-DK" sz="1200" noProof="0"/>
            </a:br>
            <a:r>
              <a:rPr lang="da-DK" sz="1200" b="1" noProof="0"/>
              <a:t>Mac:</a:t>
            </a:r>
            <a:r>
              <a:rPr lang="da-DK" sz="1200" noProof="0"/>
              <a:t> ⌥ + ⇧ + ⌘ + V</a:t>
            </a:r>
            <a:br>
              <a:rPr lang="da-DK" sz="1200" noProof="0"/>
            </a:br>
            <a:br>
              <a:rPr lang="da-DK" sz="1200" noProof="0"/>
            </a:br>
            <a:r>
              <a:rPr lang="da-DK" sz="1200" b="1" noProof="0"/>
              <a:t>Windows/PC:</a:t>
            </a:r>
            <a:r>
              <a:rPr lang="da-DK" sz="1200" noProof="0"/>
              <a:t> </a:t>
            </a:r>
            <a:r>
              <a:rPr lang="da-DK" sz="1200" noProof="0" err="1"/>
              <a:t>Ctrl</a:t>
            </a:r>
            <a:r>
              <a:rPr lang="da-DK" sz="1200" noProof="0"/>
              <a:t> + Shift + V</a:t>
            </a:r>
          </a:p>
        </p:txBody>
      </p:sp>
      <p:sp>
        <p:nvSpPr>
          <p:cNvPr id="12" name="TextBox 11">
            <a:extLst>
              <a:ext uri="{FF2B5EF4-FFF2-40B4-BE49-F238E27FC236}">
                <a16:creationId xmlns:a16="http://schemas.microsoft.com/office/drawing/2014/main" id="{D9F53FCB-6E98-ED28-337C-7EB4E4778F4E}"/>
              </a:ext>
            </a:extLst>
          </p:cNvPr>
          <p:cNvSpPr txBox="1"/>
          <p:nvPr/>
        </p:nvSpPr>
        <p:spPr>
          <a:xfrm>
            <a:off x="8255747" y="1231374"/>
            <a:ext cx="3022599" cy="4888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r>
              <a:rPr lang="da-DK" sz="1400" b="1" noProof="0"/>
              <a:t>Opbygning af slideshow</a:t>
            </a:r>
            <a:endParaRPr lang="da-DK" sz="1400" b="1" noProof="0">
              <a:solidFill>
                <a:schemeClr val="bg1"/>
              </a:solidFill>
            </a:endParaRPr>
          </a:p>
        </p:txBody>
      </p:sp>
      <p:sp>
        <p:nvSpPr>
          <p:cNvPr id="13" name="TextBox 12">
            <a:extLst>
              <a:ext uri="{FF2B5EF4-FFF2-40B4-BE49-F238E27FC236}">
                <a16:creationId xmlns:a16="http://schemas.microsoft.com/office/drawing/2014/main" id="{A31FC39E-517E-8D73-1C21-B86C5ACB5A61}"/>
              </a:ext>
            </a:extLst>
          </p:cNvPr>
          <p:cNvSpPr txBox="1"/>
          <p:nvPr/>
        </p:nvSpPr>
        <p:spPr>
          <a:xfrm>
            <a:off x="8246782" y="1740960"/>
            <a:ext cx="3031564" cy="3597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171450" indent="-171450">
              <a:buFont typeface="Arial" panose="020B0604020202020204" pitchFamily="34" charset="0"/>
              <a:buChar char="•"/>
            </a:pPr>
            <a:r>
              <a:rPr lang="da-DK" sz="1200" noProof="0"/>
              <a:t>Brug de foruddefinerede layouts som udgangspunkt.</a:t>
            </a:r>
          </a:p>
          <a:p>
            <a:pPr marL="171450" indent="-171450">
              <a:buFont typeface="Arial" panose="020B0604020202020204" pitchFamily="34" charset="0"/>
              <a:buChar char="•"/>
            </a:pPr>
            <a:r>
              <a:rPr lang="da-DK" sz="1200" noProof="0"/>
              <a:t>Brug overvejende hvide slides - indsæt enkelte, farvede slides for at bryde flowet og skabe fokus.</a:t>
            </a:r>
          </a:p>
          <a:p>
            <a:pPr marL="171450" indent="-171450">
              <a:buFont typeface="Arial" panose="020B0604020202020204" pitchFamily="34" charset="0"/>
              <a:buChar char="•"/>
            </a:pPr>
            <a:r>
              <a:rPr lang="da-DK" sz="1200" noProof="0"/>
              <a:t>Hold dig til ét budskab pr. slide - skær ind til benet og undgå for meget tekst.</a:t>
            </a:r>
          </a:p>
          <a:p>
            <a:pPr marL="171450" indent="-171450">
              <a:buFont typeface="Arial" panose="020B0604020202020204" pitchFamily="34" charset="0"/>
              <a:buChar char="•"/>
            </a:pPr>
            <a:r>
              <a:rPr lang="da-DK" sz="1200" noProof="0"/>
              <a:t>Brug kun billeder og grafik, der understøtter indhold og fortælling.</a:t>
            </a:r>
          </a:p>
          <a:p>
            <a:pPr marL="171450" indent="-171450">
              <a:buFont typeface="Arial" panose="020B0604020202020204" pitchFamily="34" charset="0"/>
              <a:buChar char="•"/>
            </a:pPr>
            <a:r>
              <a:rPr lang="da-DK" sz="1200" noProof="0"/>
              <a:t>Undgå skygger og andre standardeffekter </a:t>
            </a:r>
          </a:p>
          <a:p>
            <a:pPr marL="171450" indent="-171450">
              <a:buFont typeface="Arial" panose="020B0604020202020204" pitchFamily="34" charset="0"/>
              <a:buChar char="•"/>
            </a:pPr>
            <a:r>
              <a:rPr lang="da-DK" sz="1200" noProof="0"/>
              <a:t>Undgå unødige animationer.</a:t>
            </a:r>
          </a:p>
        </p:txBody>
      </p:sp>
      <p:sp>
        <p:nvSpPr>
          <p:cNvPr id="20" name="Title 7">
            <a:extLst>
              <a:ext uri="{FF2B5EF4-FFF2-40B4-BE49-F238E27FC236}">
                <a16:creationId xmlns:a16="http://schemas.microsoft.com/office/drawing/2014/main" id="{5AE35D0E-7C7F-AF0D-D663-29EE101E0B55}"/>
              </a:ext>
            </a:extLst>
          </p:cNvPr>
          <p:cNvSpPr txBox="1">
            <a:spLocks/>
          </p:cNvSpPr>
          <p:nvPr/>
        </p:nvSpPr>
        <p:spPr>
          <a:xfrm>
            <a:off x="720209" y="728663"/>
            <a:ext cx="10740748"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a:t>Vejledning til brug af PowerPoint-skabelon</a:t>
            </a:r>
            <a:endParaRPr lang="da-DK" sz="3200" spc="0" noProof="0">
              <a:solidFill>
                <a:schemeClr val="bg1"/>
              </a:solidFill>
            </a:endParaRPr>
          </a:p>
        </p:txBody>
      </p:sp>
      <p:sp>
        <p:nvSpPr>
          <p:cNvPr id="22" name="TextBox 21">
            <a:extLst>
              <a:ext uri="{FF2B5EF4-FFF2-40B4-BE49-F238E27FC236}">
                <a16:creationId xmlns:a16="http://schemas.microsoft.com/office/drawing/2014/main" id="{00FE232D-54B3-62E5-83E3-D466373904E0}"/>
              </a:ext>
            </a:extLst>
          </p:cNvPr>
          <p:cNvSpPr txBox="1"/>
          <p:nvPr/>
        </p:nvSpPr>
        <p:spPr>
          <a:xfrm>
            <a:off x="729967" y="5449281"/>
            <a:ext cx="10731783" cy="677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a:spcBef>
                <a:spcPts val="600"/>
              </a:spcBef>
            </a:pPr>
            <a:r>
              <a:rPr lang="da-DK" sz="1000" b="1" noProof="0"/>
              <a:t>For yderligere vejledning se: </a:t>
            </a:r>
          </a:p>
          <a:p>
            <a:pPr marL="171450" indent="-171450">
              <a:lnSpc>
                <a:spcPct val="100000"/>
              </a:lnSpc>
              <a:spcBef>
                <a:spcPts val="600"/>
              </a:spcBef>
              <a:buFont typeface="Arial" panose="020B0604020202020204" pitchFamily="34" charset="0"/>
              <a:buChar char="•"/>
            </a:pPr>
            <a:r>
              <a:rPr lang="da-DK" sz="1000" noProof="0">
                <a:hlinkClick r:id="rId3"/>
              </a:rPr>
              <a:t>Retningslinjer for fremstilling af klyngepakker</a:t>
            </a:r>
            <a:endParaRPr lang="da-DK" sz="1000" noProof="0"/>
          </a:p>
          <a:p>
            <a:pPr marL="171450" indent="-171450">
              <a:lnSpc>
                <a:spcPct val="100000"/>
              </a:lnSpc>
              <a:spcBef>
                <a:spcPts val="600"/>
              </a:spcBef>
              <a:buFont typeface="Arial" panose="020B0604020202020204" pitchFamily="34" charset="0"/>
              <a:buChar char="•"/>
            </a:pPr>
            <a:r>
              <a:rPr lang="da-DK" sz="1000" noProof="0">
                <a:hlinkClick r:id="rId4"/>
              </a:rPr>
              <a:t>Se </a:t>
            </a:r>
            <a:r>
              <a:rPr lang="da-DK" sz="1000" noProof="0" err="1">
                <a:hlinkClick r:id="rId4"/>
              </a:rPr>
              <a:t>KiAPs</a:t>
            </a:r>
            <a:r>
              <a:rPr lang="da-DK" sz="1000" noProof="0">
                <a:hlinkClick r:id="rId4"/>
              </a:rPr>
              <a:t> designguide</a:t>
            </a:r>
            <a:r>
              <a:rPr lang="da-DK" sz="1000" noProof="0"/>
              <a:t>.</a:t>
            </a:r>
          </a:p>
        </p:txBody>
      </p:sp>
    </p:spTree>
    <p:extLst>
      <p:ext uri="{BB962C8B-B14F-4D97-AF65-F5344CB8AC3E}">
        <p14:creationId xmlns:p14="http://schemas.microsoft.com/office/powerpoint/2010/main" val="2571706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EF7DF0-DF97-D2D6-CEDD-D6CC14EECB0C}"/>
            </a:ext>
          </a:extLst>
        </p:cNvPr>
        <p:cNvGrpSpPr/>
        <p:nvPr/>
      </p:nvGrpSpPr>
      <p:grpSpPr>
        <a:xfrm>
          <a:off x="0" y="0"/>
          <a:ext cx="0" cy="0"/>
          <a:chOff x="0" y="0"/>
          <a:chExt cx="0" cy="0"/>
        </a:xfrm>
      </p:grpSpPr>
      <p:sp>
        <p:nvSpPr>
          <p:cNvPr id="1073" name="BG color">
            <a:extLst>
              <a:ext uri="{FF2B5EF4-FFF2-40B4-BE49-F238E27FC236}">
                <a16:creationId xmlns:a16="http://schemas.microsoft.com/office/drawing/2014/main" id="{5F96E00E-903D-F90D-49C7-906F9F63B6BF}"/>
              </a:ext>
            </a:extLst>
          </p:cNvPr>
          <p:cNvSpPr>
            <a:spLocks/>
          </p:cNvSpPr>
          <p:nvPr/>
        </p:nvSpPr>
        <p:spPr>
          <a:xfrm>
            <a:off x="713582" y="4010746"/>
            <a:ext cx="10740748" cy="211859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sp>
        <p:nvSpPr>
          <p:cNvPr id="12" name="Text Placeholder 10">
            <a:extLst>
              <a:ext uri="{FF2B5EF4-FFF2-40B4-BE49-F238E27FC236}">
                <a16:creationId xmlns:a16="http://schemas.microsoft.com/office/drawing/2014/main" id="{A2F52F04-2159-EA0B-DDA4-7A46102B1F25}"/>
              </a:ext>
            </a:extLst>
          </p:cNvPr>
          <p:cNvSpPr>
            <a:spLocks noGrp="1"/>
          </p:cNvSpPr>
          <p:nvPr>
            <p:ph type="body" sz="quarter" idx="4294967295"/>
          </p:nvPr>
        </p:nvSpPr>
        <p:spPr>
          <a:xfrm>
            <a:off x="720208" y="1341405"/>
            <a:ext cx="9226550" cy="307777"/>
          </a:xfrm>
        </p:spPr>
        <p:txBody>
          <a:bodyPr wrap="square" anchor="t">
            <a:spAutoFit/>
          </a:bodyPr>
          <a:lstStyle/>
          <a:p>
            <a:r>
              <a:rPr lang="da-DK" sz="1400" noProof="0">
                <a:solidFill>
                  <a:schemeClr val="bg1"/>
                </a:solidFill>
              </a:rPr>
              <a:t>Brug Microsofts </a:t>
            </a:r>
            <a:r>
              <a:rPr lang="da-DK" sz="1400" noProof="0" err="1">
                <a:solidFill>
                  <a:schemeClr val="bg1"/>
                </a:solidFill>
              </a:rPr>
              <a:t>ikondatabase</a:t>
            </a:r>
            <a:r>
              <a:rPr lang="da-DK" sz="1400" noProof="0">
                <a:solidFill>
                  <a:schemeClr val="bg1"/>
                </a:solidFill>
              </a:rPr>
              <a:t> ved at vælge 'Indsæt' i PowerPoint og derefter klikke på ikonet:</a:t>
            </a:r>
            <a:endParaRPr lang="da-DK" sz="1400" noProof="0">
              <a:solidFill>
                <a:schemeClr val="accent2"/>
              </a:solidFill>
            </a:endParaRPr>
          </a:p>
        </p:txBody>
      </p:sp>
      <p:pic>
        <p:nvPicPr>
          <p:cNvPr id="1026" name="Picture 2">
            <a:extLst>
              <a:ext uri="{FF2B5EF4-FFF2-40B4-BE49-F238E27FC236}">
                <a16:creationId xmlns:a16="http://schemas.microsoft.com/office/drawing/2014/main" id="{A70C1531-0610-D645-5B7E-ECAC601715E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8218632" y="1372293"/>
            <a:ext cx="237807" cy="2592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0">
            <a:extLst>
              <a:ext uri="{FF2B5EF4-FFF2-40B4-BE49-F238E27FC236}">
                <a16:creationId xmlns:a16="http://schemas.microsoft.com/office/drawing/2014/main" id="{2BF6EAE0-0276-3485-20E1-0A55E255DADB}"/>
              </a:ext>
            </a:extLst>
          </p:cNvPr>
          <p:cNvSpPr txBox="1">
            <a:spLocks/>
          </p:cNvSpPr>
          <p:nvPr/>
        </p:nvSpPr>
        <p:spPr>
          <a:xfrm>
            <a:off x="894814" y="3537934"/>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Læge </a:t>
            </a:r>
          </a:p>
        </p:txBody>
      </p:sp>
      <p:sp>
        <p:nvSpPr>
          <p:cNvPr id="18" name="Text Placeholder 10">
            <a:extLst>
              <a:ext uri="{FF2B5EF4-FFF2-40B4-BE49-F238E27FC236}">
                <a16:creationId xmlns:a16="http://schemas.microsoft.com/office/drawing/2014/main" id="{F165E374-CAA3-95DF-CBC1-702592989099}"/>
              </a:ext>
            </a:extLst>
          </p:cNvPr>
          <p:cNvSpPr txBox="1">
            <a:spLocks/>
          </p:cNvSpPr>
          <p:nvPr/>
        </p:nvSpPr>
        <p:spPr>
          <a:xfrm>
            <a:off x="1794251" y="3537934"/>
            <a:ext cx="788382" cy="323165"/>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Gruppedrøftelse / snak med sidemakker</a:t>
            </a:r>
          </a:p>
        </p:txBody>
      </p:sp>
      <p:sp>
        <p:nvSpPr>
          <p:cNvPr id="19" name="Text Placeholder 10">
            <a:extLst>
              <a:ext uri="{FF2B5EF4-FFF2-40B4-BE49-F238E27FC236}">
                <a16:creationId xmlns:a16="http://schemas.microsoft.com/office/drawing/2014/main" id="{4339C776-7363-CE2C-CF40-9A5197843239}"/>
              </a:ext>
            </a:extLst>
          </p:cNvPr>
          <p:cNvSpPr txBox="1">
            <a:spLocks/>
          </p:cNvSpPr>
          <p:nvPr/>
        </p:nvSpPr>
        <p:spPr>
          <a:xfrm>
            <a:off x="2961876" y="3537934"/>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000000"/>
                </a:solidFill>
              </a:rPr>
              <a:t>Notér / Beskriv / Arbejd selv  </a:t>
            </a:r>
          </a:p>
        </p:txBody>
      </p:sp>
      <p:sp>
        <p:nvSpPr>
          <p:cNvPr id="21" name="Text Placeholder 10">
            <a:extLst>
              <a:ext uri="{FF2B5EF4-FFF2-40B4-BE49-F238E27FC236}">
                <a16:creationId xmlns:a16="http://schemas.microsoft.com/office/drawing/2014/main" id="{F3006840-0773-5DCF-D576-E01C8B358C7C}"/>
              </a:ext>
            </a:extLst>
          </p:cNvPr>
          <p:cNvSpPr txBox="1">
            <a:spLocks/>
          </p:cNvSpPr>
          <p:nvPr/>
        </p:nvSpPr>
        <p:spPr>
          <a:xfrm>
            <a:off x="5247822" y="3557672"/>
            <a:ext cx="846578"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Praksispersonale/ Sygeplejerske </a:t>
            </a:r>
          </a:p>
        </p:txBody>
      </p:sp>
      <p:sp>
        <p:nvSpPr>
          <p:cNvPr id="23" name="Text Placeholder 10">
            <a:extLst>
              <a:ext uri="{FF2B5EF4-FFF2-40B4-BE49-F238E27FC236}">
                <a16:creationId xmlns:a16="http://schemas.microsoft.com/office/drawing/2014/main" id="{7B23D853-3DD9-DFE7-97DC-A0973132A69D}"/>
              </a:ext>
            </a:extLst>
          </p:cNvPr>
          <p:cNvSpPr txBox="1">
            <a:spLocks/>
          </p:cNvSpPr>
          <p:nvPr/>
        </p:nvSpPr>
        <p:spPr>
          <a:xfrm>
            <a:off x="7617339" y="3537934"/>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Support / Spørgsmål </a:t>
            </a:r>
          </a:p>
        </p:txBody>
      </p:sp>
      <p:pic>
        <p:nvPicPr>
          <p:cNvPr id="29" name="Graphic 28" descr="Bookmark with solid fill">
            <a:extLst>
              <a:ext uri="{FF2B5EF4-FFF2-40B4-BE49-F238E27FC236}">
                <a16:creationId xmlns:a16="http://schemas.microsoft.com/office/drawing/2014/main" id="{8098B542-7923-A8A9-1883-2D7BFCE3355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59172" y="2135511"/>
            <a:ext cx="457200" cy="457200"/>
          </a:xfrm>
          <a:prstGeom prst="rect">
            <a:avLst/>
          </a:prstGeom>
        </p:spPr>
      </p:pic>
      <p:pic>
        <p:nvPicPr>
          <p:cNvPr id="31" name="Graphic 30" descr="Computer with solid fill">
            <a:extLst>
              <a:ext uri="{FF2B5EF4-FFF2-40B4-BE49-F238E27FC236}">
                <a16:creationId xmlns:a16="http://schemas.microsoft.com/office/drawing/2014/main" id="{64523332-0522-6785-B1C4-C1CC2BC8986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964391" y="2135511"/>
            <a:ext cx="457200" cy="457200"/>
          </a:xfrm>
          <a:prstGeom prst="rect">
            <a:avLst/>
          </a:prstGeom>
        </p:spPr>
      </p:pic>
      <p:pic>
        <p:nvPicPr>
          <p:cNvPr id="33" name="Graphic 32" descr="Laptop with solid fill">
            <a:extLst>
              <a:ext uri="{FF2B5EF4-FFF2-40B4-BE49-F238E27FC236}">
                <a16:creationId xmlns:a16="http://schemas.microsoft.com/office/drawing/2014/main" id="{ABDE5E30-202C-5034-CF31-0EC120A124D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079747" y="2135511"/>
            <a:ext cx="457200" cy="457200"/>
          </a:xfrm>
          <a:prstGeom prst="rect">
            <a:avLst/>
          </a:prstGeom>
        </p:spPr>
      </p:pic>
      <p:pic>
        <p:nvPicPr>
          <p:cNvPr id="39" name="Graphic 38" descr="Download from cloud with solid fill">
            <a:extLst>
              <a:ext uri="{FF2B5EF4-FFF2-40B4-BE49-F238E27FC236}">
                <a16:creationId xmlns:a16="http://schemas.microsoft.com/office/drawing/2014/main" id="{C0255D07-F83A-2936-37EF-5BD636787E1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448590" y="2135511"/>
            <a:ext cx="457200" cy="457200"/>
          </a:xfrm>
          <a:prstGeom prst="rect">
            <a:avLst/>
          </a:prstGeom>
        </p:spPr>
      </p:pic>
      <p:pic>
        <p:nvPicPr>
          <p:cNvPr id="41" name="Graphic 40" descr="Family with boy with solid fill">
            <a:extLst>
              <a:ext uri="{FF2B5EF4-FFF2-40B4-BE49-F238E27FC236}">
                <a16:creationId xmlns:a16="http://schemas.microsoft.com/office/drawing/2014/main" id="{33CB75D2-8C5B-77D6-135B-AC3912C74DA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609847" y="2135511"/>
            <a:ext cx="457200" cy="457200"/>
          </a:xfrm>
          <a:prstGeom prst="rect">
            <a:avLst/>
          </a:prstGeom>
        </p:spPr>
      </p:pic>
      <p:pic>
        <p:nvPicPr>
          <p:cNvPr id="43" name="Graphic 42" descr="Document with solid fill">
            <a:extLst>
              <a:ext uri="{FF2B5EF4-FFF2-40B4-BE49-F238E27FC236}">
                <a16:creationId xmlns:a16="http://schemas.microsoft.com/office/drawing/2014/main" id="{1542C59D-3897-DD5B-D251-80025466FB5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210271" y="2135511"/>
            <a:ext cx="457200" cy="457200"/>
          </a:xfrm>
          <a:prstGeom prst="rect">
            <a:avLst/>
          </a:prstGeom>
        </p:spPr>
      </p:pic>
      <p:pic>
        <p:nvPicPr>
          <p:cNvPr id="45" name="Graphic 44" descr="Bar graph with upward trend with solid fill">
            <a:extLst>
              <a:ext uri="{FF2B5EF4-FFF2-40B4-BE49-F238E27FC236}">
                <a16:creationId xmlns:a16="http://schemas.microsoft.com/office/drawing/2014/main" id="{72481DB6-B4DD-A93D-0758-AC28B256ABD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725700" y="2135511"/>
            <a:ext cx="457200" cy="457200"/>
          </a:xfrm>
          <a:prstGeom prst="rect">
            <a:avLst/>
          </a:prstGeom>
        </p:spPr>
      </p:pic>
      <p:pic>
        <p:nvPicPr>
          <p:cNvPr id="48" name="Graphic 47" descr="Daily calendar with solid fill">
            <a:extLst>
              <a:ext uri="{FF2B5EF4-FFF2-40B4-BE49-F238E27FC236}">
                <a16:creationId xmlns:a16="http://schemas.microsoft.com/office/drawing/2014/main" id="{5D4771E0-4F7D-5A98-3CF3-DFE1D0CF241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737408" y="2109713"/>
            <a:ext cx="457200" cy="457200"/>
          </a:xfrm>
          <a:prstGeom prst="rect">
            <a:avLst/>
          </a:prstGeom>
        </p:spPr>
      </p:pic>
      <p:pic>
        <p:nvPicPr>
          <p:cNvPr id="52" name="Graphic 51" descr="Doctor female with solid fill">
            <a:extLst>
              <a:ext uri="{FF2B5EF4-FFF2-40B4-BE49-F238E27FC236}">
                <a16:creationId xmlns:a16="http://schemas.microsoft.com/office/drawing/2014/main" id="{D82EB4B7-2ED6-7794-F957-EB2E088CA5B5}"/>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959533" y="3008266"/>
            <a:ext cx="457200" cy="457200"/>
          </a:xfrm>
          <a:prstGeom prst="rect">
            <a:avLst/>
          </a:prstGeom>
        </p:spPr>
      </p:pic>
      <p:pic>
        <p:nvPicPr>
          <p:cNvPr id="54" name="Graphic 53" descr="Meeting with solid fill">
            <a:extLst>
              <a:ext uri="{FF2B5EF4-FFF2-40B4-BE49-F238E27FC236}">
                <a16:creationId xmlns:a16="http://schemas.microsoft.com/office/drawing/2014/main" id="{E46DCD03-35D0-6419-CD7C-3BBDE31F97F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1964391" y="3008266"/>
            <a:ext cx="457200" cy="457200"/>
          </a:xfrm>
          <a:prstGeom prst="rect">
            <a:avLst/>
          </a:prstGeom>
        </p:spPr>
      </p:pic>
      <p:pic>
        <p:nvPicPr>
          <p:cNvPr id="56" name="Graphic 55" descr="Pen with solid fill">
            <a:extLst>
              <a:ext uri="{FF2B5EF4-FFF2-40B4-BE49-F238E27FC236}">
                <a16:creationId xmlns:a16="http://schemas.microsoft.com/office/drawing/2014/main" id="{B0C0BEFA-D927-3B62-7350-4237B7D30B7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3086678" y="3063726"/>
            <a:ext cx="365274" cy="365274"/>
          </a:xfrm>
          <a:prstGeom prst="rect">
            <a:avLst/>
          </a:prstGeom>
        </p:spPr>
      </p:pic>
      <p:pic>
        <p:nvPicPr>
          <p:cNvPr id="58" name="Graphic 57" descr="Teacher with solid fill">
            <a:extLst>
              <a:ext uri="{FF2B5EF4-FFF2-40B4-BE49-F238E27FC236}">
                <a16:creationId xmlns:a16="http://schemas.microsoft.com/office/drawing/2014/main" id="{86C77C3F-E583-B3E1-C2FF-216E941EBDA2}"/>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4201939" y="3008266"/>
            <a:ext cx="457200" cy="457200"/>
          </a:xfrm>
          <a:prstGeom prst="rect">
            <a:avLst/>
          </a:prstGeom>
        </p:spPr>
      </p:pic>
      <p:pic>
        <p:nvPicPr>
          <p:cNvPr id="60" name="Graphic 59" descr="Share with solid fill">
            <a:extLst>
              <a:ext uri="{FF2B5EF4-FFF2-40B4-BE49-F238E27FC236}">
                <a16:creationId xmlns:a16="http://schemas.microsoft.com/office/drawing/2014/main" id="{905C7BFE-58BA-2B63-E027-9F914B464BC6}"/>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627150" y="3008266"/>
            <a:ext cx="457200" cy="457200"/>
          </a:xfrm>
          <a:prstGeom prst="rect">
            <a:avLst/>
          </a:prstGeom>
        </p:spPr>
      </p:pic>
      <p:pic>
        <p:nvPicPr>
          <p:cNvPr id="1024" name="Graphic 1023" descr="Call centre with solid fill">
            <a:extLst>
              <a:ext uri="{FF2B5EF4-FFF2-40B4-BE49-F238E27FC236}">
                <a16:creationId xmlns:a16="http://schemas.microsoft.com/office/drawing/2014/main" id="{33D56F03-6789-FDE8-B158-73BE773BA95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7725700" y="3008266"/>
            <a:ext cx="457200" cy="457200"/>
          </a:xfrm>
          <a:prstGeom prst="rect">
            <a:avLst/>
          </a:prstGeom>
        </p:spPr>
      </p:pic>
      <p:pic>
        <p:nvPicPr>
          <p:cNvPr id="1027" name="Graphic 1026" descr="Hospital with solid fill">
            <a:extLst>
              <a:ext uri="{FF2B5EF4-FFF2-40B4-BE49-F238E27FC236}">
                <a16:creationId xmlns:a16="http://schemas.microsoft.com/office/drawing/2014/main" id="{623163FD-7213-0F58-2D8E-6A73BBDF80D8}"/>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8740328" y="3014807"/>
            <a:ext cx="457200" cy="457200"/>
          </a:xfrm>
          <a:prstGeom prst="rect">
            <a:avLst/>
          </a:prstGeom>
        </p:spPr>
      </p:pic>
      <p:pic>
        <p:nvPicPr>
          <p:cNvPr id="1032" name="Graphic 1031" descr="Schoolhouse with solid fill">
            <a:extLst>
              <a:ext uri="{FF2B5EF4-FFF2-40B4-BE49-F238E27FC236}">
                <a16:creationId xmlns:a16="http://schemas.microsoft.com/office/drawing/2014/main" id="{0230A904-F3C0-FF18-A299-33DEA6A70A03}"/>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9737408" y="2982468"/>
            <a:ext cx="457200" cy="457200"/>
          </a:xfrm>
          <a:prstGeom prst="rect">
            <a:avLst/>
          </a:prstGeom>
        </p:spPr>
      </p:pic>
      <p:sp>
        <p:nvSpPr>
          <p:cNvPr id="1034" name="Text Placeholder 10">
            <a:extLst>
              <a:ext uri="{FF2B5EF4-FFF2-40B4-BE49-F238E27FC236}">
                <a16:creationId xmlns:a16="http://schemas.microsoft.com/office/drawing/2014/main" id="{D7BC86BD-3852-0F7D-972E-DAC2D5BA4284}"/>
              </a:ext>
            </a:extLst>
          </p:cNvPr>
          <p:cNvSpPr txBox="1">
            <a:spLocks/>
          </p:cNvSpPr>
          <p:nvPr/>
        </p:nvSpPr>
        <p:spPr>
          <a:xfrm>
            <a:off x="894814" y="2647190"/>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Bogmærke </a:t>
            </a:r>
          </a:p>
        </p:txBody>
      </p:sp>
      <p:sp>
        <p:nvSpPr>
          <p:cNvPr id="1036" name="Text Placeholder 10">
            <a:extLst>
              <a:ext uri="{FF2B5EF4-FFF2-40B4-BE49-F238E27FC236}">
                <a16:creationId xmlns:a16="http://schemas.microsoft.com/office/drawing/2014/main" id="{35712D4D-E9B4-8C7F-0AEC-C6FF4D931D79}"/>
              </a:ext>
            </a:extLst>
          </p:cNvPr>
          <p:cNvSpPr txBox="1">
            <a:spLocks/>
          </p:cNvSpPr>
          <p:nvPr/>
        </p:nvSpPr>
        <p:spPr>
          <a:xfrm>
            <a:off x="1922991" y="2642221"/>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Computer</a:t>
            </a:r>
          </a:p>
        </p:txBody>
      </p:sp>
      <p:sp>
        <p:nvSpPr>
          <p:cNvPr id="1038" name="Text Placeholder 10">
            <a:extLst>
              <a:ext uri="{FF2B5EF4-FFF2-40B4-BE49-F238E27FC236}">
                <a16:creationId xmlns:a16="http://schemas.microsoft.com/office/drawing/2014/main" id="{210DDF30-923A-FCC9-E955-12C2C4166F14}"/>
              </a:ext>
            </a:extLst>
          </p:cNvPr>
          <p:cNvSpPr txBox="1">
            <a:spLocks/>
          </p:cNvSpPr>
          <p:nvPr/>
        </p:nvSpPr>
        <p:spPr>
          <a:xfrm>
            <a:off x="3040716" y="2642221"/>
            <a:ext cx="540000"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Laptop</a:t>
            </a:r>
          </a:p>
        </p:txBody>
      </p:sp>
      <p:sp>
        <p:nvSpPr>
          <p:cNvPr id="1040" name="Text Placeholder 10">
            <a:extLst>
              <a:ext uri="{FF2B5EF4-FFF2-40B4-BE49-F238E27FC236}">
                <a16:creationId xmlns:a16="http://schemas.microsoft.com/office/drawing/2014/main" id="{2469B1C8-CD0A-DFB2-A2D3-A8EBC526CFB2}"/>
              </a:ext>
            </a:extLst>
          </p:cNvPr>
          <p:cNvSpPr txBox="1">
            <a:spLocks/>
          </p:cNvSpPr>
          <p:nvPr/>
        </p:nvSpPr>
        <p:spPr>
          <a:xfrm>
            <a:off x="4106156" y="2642221"/>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Dokumentation </a:t>
            </a:r>
          </a:p>
        </p:txBody>
      </p:sp>
      <p:sp>
        <p:nvSpPr>
          <p:cNvPr id="1042" name="Text Placeholder 10">
            <a:extLst>
              <a:ext uri="{FF2B5EF4-FFF2-40B4-BE49-F238E27FC236}">
                <a16:creationId xmlns:a16="http://schemas.microsoft.com/office/drawing/2014/main" id="{5AEB98A5-A620-CF64-6A07-15B5687A4A31}"/>
              </a:ext>
            </a:extLst>
          </p:cNvPr>
          <p:cNvSpPr txBox="1">
            <a:spLocks/>
          </p:cNvSpPr>
          <p:nvPr/>
        </p:nvSpPr>
        <p:spPr>
          <a:xfrm>
            <a:off x="5319132" y="2642221"/>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Download / Gem</a:t>
            </a:r>
          </a:p>
        </p:txBody>
      </p:sp>
      <p:sp>
        <p:nvSpPr>
          <p:cNvPr id="1044" name="Text Placeholder 10">
            <a:extLst>
              <a:ext uri="{FF2B5EF4-FFF2-40B4-BE49-F238E27FC236}">
                <a16:creationId xmlns:a16="http://schemas.microsoft.com/office/drawing/2014/main" id="{8210487A-D5C1-C763-AA9F-889F5EB053E0}"/>
              </a:ext>
            </a:extLst>
          </p:cNvPr>
          <p:cNvSpPr txBox="1">
            <a:spLocks/>
          </p:cNvSpPr>
          <p:nvPr/>
        </p:nvSpPr>
        <p:spPr>
          <a:xfrm>
            <a:off x="6491976" y="2647393"/>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Familie</a:t>
            </a:r>
          </a:p>
        </p:txBody>
      </p:sp>
      <p:sp>
        <p:nvSpPr>
          <p:cNvPr id="1046" name="Text Placeholder 10">
            <a:extLst>
              <a:ext uri="{FF2B5EF4-FFF2-40B4-BE49-F238E27FC236}">
                <a16:creationId xmlns:a16="http://schemas.microsoft.com/office/drawing/2014/main" id="{DA607C17-D241-DCC2-31AB-99A740669D5A}"/>
              </a:ext>
            </a:extLst>
          </p:cNvPr>
          <p:cNvSpPr txBox="1">
            <a:spLocks/>
          </p:cNvSpPr>
          <p:nvPr/>
        </p:nvSpPr>
        <p:spPr>
          <a:xfrm>
            <a:off x="7626941" y="2642221"/>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Følg udviklingen af data</a:t>
            </a:r>
          </a:p>
        </p:txBody>
      </p:sp>
      <p:sp>
        <p:nvSpPr>
          <p:cNvPr id="1048" name="Text Placeholder 10">
            <a:extLst>
              <a:ext uri="{FF2B5EF4-FFF2-40B4-BE49-F238E27FC236}">
                <a16:creationId xmlns:a16="http://schemas.microsoft.com/office/drawing/2014/main" id="{6DC256B0-DAD4-F7BF-6E50-4CED6B87EF0E}"/>
              </a:ext>
            </a:extLst>
          </p:cNvPr>
          <p:cNvSpPr txBox="1">
            <a:spLocks/>
          </p:cNvSpPr>
          <p:nvPr/>
        </p:nvSpPr>
        <p:spPr>
          <a:xfrm>
            <a:off x="8633303" y="2648762"/>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Information</a:t>
            </a:r>
          </a:p>
        </p:txBody>
      </p:sp>
      <p:sp>
        <p:nvSpPr>
          <p:cNvPr id="1050" name="Text Placeholder 10">
            <a:extLst>
              <a:ext uri="{FF2B5EF4-FFF2-40B4-BE49-F238E27FC236}">
                <a16:creationId xmlns:a16="http://schemas.microsoft.com/office/drawing/2014/main" id="{DF8A3BE3-CDA3-9E73-AA22-FDD0E154948E}"/>
              </a:ext>
            </a:extLst>
          </p:cNvPr>
          <p:cNvSpPr txBox="1">
            <a:spLocks/>
          </p:cNvSpPr>
          <p:nvPr/>
        </p:nvSpPr>
        <p:spPr>
          <a:xfrm>
            <a:off x="9636889" y="2616423"/>
            <a:ext cx="659455"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Kalender/</a:t>
            </a:r>
            <a:br>
              <a:rPr lang="da-DK" sz="600" noProof="0">
                <a:solidFill>
                  <a:schemeClr val="bg1"/>
                </a:solidFill>
              </a:rPr>
            </a:br>
            <a:r>
              <a:rPr lang="da-DK" sz="600" noProof="0">
                <a:solidFill>
                  <a:schemeClr val="bg1"/>
                </a:solidFill>
              </a:rPr>
              <a:t>Booking</a:t>
            </a:r>
          </a:p>
        </p:txBody>
      </p:sp>
      <p:sp>
        <p:nvSpPr>
          <p:cNvPr id="1066" name="Text Placeholder 10">
            <a:extLst>
              <a:ext uri="{FF2B5EF4-FFF2-40B4-BE49-F238E27FC236}">
                <a16:creationId xmlns:a16="http://schemas.microsoft.com/office/drawing/2014/main" id="{08987632-7816-FDFB-4C8C-DA9D6BD11B73}"/>
              </a:ext>
            </a:extLst>
          </p:cNvPr>
          <p:cNvSpPr txBox="1">
            <a:spLocks/>
          </p:cNvSpPr>
          <p:nvPr/>
        </p:nvSpPr>
        <p:spPr>
          <a:xfrm>
            <a:off x="6491976" y="3537934"/>
            <a:ext cx="677444"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Del / Eksportér  </a:t>
            </a:r>
          </a:p>
        </p:txBody>
      </p:sp>
      <p:sp>
        <p:nvSpPr>
          <p:cNvPr id="1067" name="Text Placeholder 10">
            <a:extLst>
              <a:ext uri="{FF2B5EF4-FFF2-40B4-BE49-F238E27FC236}">
                <a16:creationId xmlns:a16="http://schemas.microsoft.com/office/drawing/2014/main" id="{D4DDDD23-02EE-7594-60B9-5C211A3B24A7}"/>
              </a:ext>
            </a:extLst>
          </p:cNvPr>
          <p:cNvSpPr txBox="1">
            <a:spLocks/>
          </p:cNvSpPr>
          <p:nvPr/>
        </p:nvSpPr>
        <p:spPr>
          <a:xfrm>
            <a:off x="8627892" y="3544475"/>
            <a:ext cx="677444"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Sygehus</a:t>
            </a:r>
          </a:p>
        </p:txBody>
      </p:sp>
      <p:sp>
        <p:nvSpPr>
          <p:cNvPr id="1068" name="Text Placeholder 10">
            <a:extLst>
              <a:ext uri="{FF2B5EF4-FFF2-40B4-BE49-F238E27FC236}">
                <a16:creationId xmlns:a16="http://schemas.microsoft.com/office/drawing/2014/main" id="{43A7568D-F27A-9336-0204-1B25DC4C67B8}"/>
              </a:ext>
            </a:extLst>
          </p:cNvPr>
          <p:cNvSpPr txBox="1">
            <a:spLocks/>
          </p:cNvSpPr>
          <p:nvPr/>
        </p:nvSpPr>
        <p:spPr>
          <a:xfrm>
            <a:off x="9630017" y="3512136"/>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Kommune / Jobcenter</a:t>
            </a:r>
          </a:p>
        </p:txBody>
      </p:sp>
      <p:pic>
        <p:nvPicPr>
          <p:cNvPr id="1070" name="Graphic 1069">
            <a:extLst>
              <a:ext uri="{FF2B5EF4-FFF2-40B4-BE49-F238E27FC236}">
                <a16:creationId xmlns:a16="http://schemas.microsoft.com/office/drawing/2014/main" id="{A050FF2A-3C14-FB61-36CB-EFBDA751C68E}"/>
              </a:ext>
            </a:extLst>
          </p:cNvPr>
          <p:cNvPicPr>
            <a:picLocks noChangeAspect="1"/>
          </p:cNvPicPr>
          <p:nvPr/>
        </p:nvPicPr>
        <p:blipFill>
          <a:blip>
            <a:extLst>
              <a:ext uri="{96DAC541-7B7A-43D3-8B79-37D633B846F1}">
                <asvg:svgBlip xmlns:asvg="http://schemas.microsoft.com/office/drawing/2016/SVG/main" r:embed="rId20"/>
              </a:ext>
            </a:extLst>
          </a:blip>
          <a:srcRect l="16206" t="15693" r="17294" b="14068"/>
          <a:stretch>
            <a:fillRect/>
          </a:stretch>
        </p:blipFill>
        <p:spPr>
          <a:xfrm>
            <a:off x="5497565" y="3040834"/>
            <a:ext cx="301374" cy="392075"/>
          </a:xfrm>
          <a:prstGeom prst="rect">
            <a:avLst/>
          </a:prstGeom>
        </p:spPr>
      </p:pic>
      <p:sp>
        <p:nvSpPr>
          <p:cNvPr id="1074" name="Text Placeholder 10">
            <a:extLst>
              <a:ext uri="{FF2B5EF4-FFF2-40B4-BE49-F238E27FC236}">
                <a16:creationId xmlns:a16="http://schemas.microsoft.com/office/drawing/2014/main" id="{8E29DC37-CE20-78E0-4AAB-A8E421D253BE}"/>
              </a:ext>
            </a:extLst>
          </p:cNvPr>
          <p:cNvSpPr txBox="1">
            <a:spLocks/>
          </p:cNvSpPr>
          <p:nvPr/>
        </p:nvSpPr>
        <p:spPr>
          <a:xfrm>
            <a:off x="894814" y="563105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Læge </a:t>
            </a:r>
          </a:p>
        </p:txBody>
      </p:sp>
      <p:sp>
        <p:nvSpPr>
          <p:cNvPr id="1075" name="Text Placeholder 10">
            <a:extLst>
              <a:ext uri="{FF2B5EF4-FFF2-40B4-BE49-F238E27FC236}">
                <a16:creationId xmlns:a16="http://schemas.microsoft.com/office/drawing/2014/main" id="{2DA5DB36-A567-32E1-7D15-653E61F3AD45}"/>
              </a:ext>
            </a:extLst>
          </p:cNvPr>
          <p:cNvSpPr txBox="1">
            <a:spLocks/>
          </p:cNvSpPr>
          <p:nvPr/>
        </p:nvSpPr>
        <p:spPr>
          <a:xfrm>
            <a:off x="1794251" y="5631052"/>
            <a:ext cx="788382" cy="323165"/>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Gruppedrøftelse / snak med sidemakker</a:t>
            </a:r>
          </a:p>
        </p:txBody>
      </p:sp>
      <p:sp>
        <p:nvSpPr>
          <p:cNvPr id="1076" name="Text Placeholder 10">
            <a:extLst>
              <a:ext uri="{FF2B5EF4-FFF2-40B4-BE49-F238E27FC236}">
                <a16:creationId xmlns:a16="http://schemas.microsoft.com/office/drawing/2014/main" id="{0FE17380-21DC-C947-F36B-913B77AAB9E2}"/>
              </a:ext>
            </a:extLst>
          </p:cNvPr>
          <p:cNvSpPr txBox="1">
            <a:spLocks/>
          </p:cNvSpPr>
          <p:nvPr/>
        </p:nvSpPr>
        <p:spPr>
          <a:xfrm>
            <a:off x="2961876" y="5631052"/>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Notér / Beskriv / Arbejd selv  </a:t>
            </a:r>
          </a:p>
        </p:txBody>
      </p:sp>
      <p:sp>
        <p:nvSpPr>
          <p:cNvPr id="1077" name="Text Placeholder 10">
            <a:extLst>
              <a:ext uri="{FF2B5EF4-FFF2-40B4-BE49-F238E27FC236}">
                <a16:creationId xmlns:a16="http://schemas.microsoft.com/office/drawing/2014/main" id="{16A8FD89-02E6-87F7-6588-6C496C4A3F41}"/>
              </a:ext>
            </a:extLst>
          </p:cNvPr>
          <p:cNvSpPr txBox="1">
            <a:spLocks/>
          </p:cNvSpPr>
          <p:nvPr/>
        </p:nvSpPr>
        <p:spPr>
          <a:xfrm>
            <a:off x="4007250" y="5631052"/>
            <a:ext cx="846578"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Plenum diskussion / præsentation </a:t>
            </a:r>
          </a:p>
        </p:txBody>
      </p:sp>
      <p:sp>
        <p:nvSpPr>
          <p:cNvPr id="1078" name="Text Placeholder 10">
            <a:extLst>
              <a:ext uri="{FF2B5EF4-FFF2-40B4-BE49-F238E27FC236}">
                <a16:creationId xmlns:a16="http://schemas.microsoft.com/office/drawing/2014/main" id="{EEC9AB34-ACE2-6C72-5997-B577F4C6B43B}"/>
              </a:ext>
            </a:extLst>
          </p:cNvPr>
          <p:cNvSpPr txBox="1">
            <a:spLocks/>
          </p:cNvSpPr>
          <p:nvPr/>
        </p:nvSpPr>
        <p:spPr>
          <a:xfrm>
            <a:off x="5255817" y="5631052"/>
            <a:ext cx="784870"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Praksispersonale/ Sygeplejerske </a:t>
            </a:r>
          </a:p>
        </p:txBody>
      </p:sp>
      <p:sp>
        <p:nvSpPr>
          <p:cNvPr id="1079" name="Text Placeholder 10">
            <a:extLst>
              <a:ext uri="{FF2B5EF4-FFF2-40B4-BE49-F238E27FC236}">
                <a16:creationId xmlns:a16="http://schemas.microsoft.com/office/drawing/2014/main" id="{02E7E9D9-45C5-1FB1-B86A-EAF1FA0406CA}"/>
              </a:ext>
            </a:extLst>
          </p:cNvPr>
          <p:cNvSpPr txBox="1">
            <a:spLocks/>
          </p:cNvSpPr>
          <p:nvPr/>
        </p:nvSpPr>
        <p:spPr>
          <a:xfrm>
            <a:off x="7617339" y="5631052"/>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Support / Spørgsmål </a:t>
            </a:r>
          </a:p>
        </p:txBody>
      </p:sp>
      <p:pic>
        <p:nvPicPr>
          <p:cNvPr id="1080" name="Graphic 1079" descr="Bookmark with solid fill">
            <a:extLst>
              <a:ext uri="{FF2B5EF4-FFF2-40B4-BE49-F238E27FC236}">
                <a16:creationId xmlns:a16="http://schemas.microsoft.com/office/drawing/2014/main" id="{B70088C0-C820-7A40-BA49-04A34289E3D3}"/>
              </a:ext>
            </a:extLst>
          </p:cNvPr>
          <p:cNvPicPr>
            <a:picLocks noChangeAspect="1"/>
          </p:cNvPicPr>
          <p:nvPr/>
        </p:nvPicPr>
        <p:blipFill>
          <a:blip>
            <a:extLst>
              <a:ext uri="{96DAC541-7B7A-43D3-8B79-37D633B846F1}">
                <asvg:svgBlip xmlns:asvg="http://schemas.microsoft.com/office/drawing/2016/SVG/main" r:embed="rId21"/>
              </a:ext>
            </a:extLst>
          </a:blip>
          <a:stretch>
            <a:fillRect/>
          </a:stretch>
        </p:blipFill>
        <p:spPr>
          <a:xfrm>
            <a:off x="959172" y="4216103"/>
            <a:ext cx="457200" cy="457200"/>
          </a:xfrm>
          <a:prstGeom prst="rect">
            <a:avLst/>
          </a:prstGeom>
        </p:spPr>
      </p:pic>
      <p:pic>
        <p:nvPicPr>
          <p:cNvPr id="1081" name="Graphic 1080" descr="Computer with solid fill">
            <a:extLst>
              <a:ext uri="{FF2B5EF4-FFF2-40B4-BE49-F238E27FC236}">
                <a16:creationId xmlns:a16="http://schemas.microsoft.com/office/drawing/2014/main" id="{996D2289-C2B8-7A1E-E953-8FA8949614AD}"/>
              </a:ext>
            </a:extLst>
          </p:cNvPr>
          <p:cNvPicPr>
            <a:picLocks noChangeAspect="1"/>
          </p:cNvPicPr>
          <p:nvPr/>
        </p:nvPicPr>
        <p:blipFill>
          <a:blip>
            <a:extLst>
              <a:ext uri="{96DAC541-7B7A-43D3-8B79-37D633B846F1}">
                <asvg:svgBlip xmlns:asvg="http://schemas.microsoft.com/office/drawing/2016/SVG/main" r:embed="rId22"/>
              </a:ext>
            </a:extLst>
          </a:blip>
          <a:stretch>
            <a:fillRect/>
          </a:stretch>
        </p:blipFill>
        <p:spPr>
          <a:xfrm>
            <a:off x="1964391" y="4216103"/>
            <a:ext cx="457200" cy="457200"/>
          </a:xfrm>
          <a:prstGeom prst="rect">
            <a:avLst/>
          </a:prstGeom>
        </p:spPr>
      </p:pic>
      <p:pic>
        <p:nvPicPr>
          <p:cNvPr id="1082" name="Graphic 1081" descr="Laptop with solid fill">
            <a:extLst>
              <a:ext uri="{FF2B5EF4-FFF2-40B4-BE49-F238E27FC236}">
                <a16:creationId xmlns:a16="http://schemas.microsoft.com/office/drawing/2014/main" id="{C94F8E8B-7C45-A9A3-C45B-44EC00E63809}"/>
              </a:ext>
            </a:extLst>
          </p:cNvPr>
          <p:cNvPicPr>
            <a:picLocks noChangeAspect="1"/>
          </p:cNvPicPr>
          <p:nvPr/>
        </p:nvPicPr>
        <p:blipFill>
          <a:blip>
            <a:extLst>
              <a:ext uri="{96DAC541-7B7A-43D3-8B79-37D633B846F1}">
                <asvg:svgBlip xmlns:asvg="http://schemas.microsoft.com/office/drawing/2016/SVG/main" r:embed="rId23"/>
              </a:ext>
            </a:extLst>
          </a:blip>
          <a:stretch>
            <a:fillRect/>
          </a:stretch>
        </p:blipFill>
        <p:spPr>
          <a:xfrm>
            <a:off x="3079747" y="4216103"/>
            <a:ext cx="457200" cy="457200"/>
          </a:xfrm>
          <a:prstGeom prst="rect">
            <a:avLst/>
          </a:prstGeom>
        </p:spPr>
      </p:pic>
      <p:pic>
        <p:nvPicPr>
          <p:cNvPr id="1083" name="Graphic 1082" descr="Download from cloud with solid fill">
            <a:extLst>
              <a:ext uri="{FF2B5EF4-FFF2-40B4-BE49-F238E27FC236}">
                <a16:creationId xmlns:a16="http://schemas.microsoft.com/office/drawing/2014/main" id="{BFBE84F7-77CD-8814-B8BC-BB35F1483108}"/>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5448590" y="4216103"/>
            <a:ext cx="457200" cy="457200"/>
          </a:xfrm>
          <a:prstGeom prst="rect">
            <a:avLst/>
          </a:prstGeom>
        </p:spPr>
      </p:pic>
      <p:pic>
        <p:nvPicPr>
          <p:cNvPr id="1084" name="Graphic 1083" descr="Family with boy with solid fill">
            <a:extLst>
              <a:ext uri="{FF2B5EF4-FFF2-40B4-BE49-F238E27FC236}">
                <a16:creationId xmlns:a16="http://schemas.microsoft.com/office/drawing/2014/main" id="{A8371968-E5FA-6E01-0352-E1A1FA80114B}"/>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6609847" y="4216103"/>
            <a:ext cx="457200" cy="457200"/>
          </a:xfrm>
          <a:prstGeom prst="rect">
            <a:avLst/>
          </a:prstGeom>
        </p:spPr>
      </p:pic>
      <p:pic>
        <p:nvPicPr>
          <p:cNvPr id="1085" name="Graphic 1084" descr="Document with solid fill">
            <a:extLst>
              <a:ext uri="{FF2B5EF4-FFF2-40B4-BE49-F238E27FC236}">
                <a16:creationId xmlns:a16="http://schemas.microsoft.com/office/drawing/2014/main" id="{1D459BAD-5BA4-4B79-05D6-9AA3F5AAECD7}"/>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4210271" y="4216103"/>
            <a:ext cx="457200" cy="457200"/>
          </a:xfrm>
          <a:prstGeom prst="rect">
            <a:avLst/>
          </a:prstGeom>
        </p:spPr>
      </p:pic>
      <p:pic>
        <p:nvPicPr>
          <p:cNvPr id="1086" name="Graphic 1085" descr="Bar graph with upward trend with solid fill">
            <a:extLst>
              <a:ext uri="{FF2B5EF4-FFF2-40B4-BE49-F238E27FC236}">
                <a16:creationId xmlns:a16="http://schemas.microsoft.com/office/drawing/2014/main" id="{F6CB995D-B3F0-5916-F8C9-93ECCF75DC22}"/>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7725700" y="4216103"/>
            <a:ext cx="457200" cy="457200"/>
          </a:xfrm>
          <a:prstGeom prst="rect">
            <a:avLst/>
          </a:prstGeom>
        </p:spPr>
      </p:pic>
      <p:pic>
        <p:nvPicPr>
          <p:cNvPr id="1087" name="Graphic 1086" descr="Daily calendar with solid fill">
            <a:extLst>
              <a:ext uri="{FF2B5EF4-FFF2-40B4-BE49-F238E27FC236}">
                <a16:creationId xmlns:a16="http://schemas.microsoft.com/office/drawing/2014/main" id="{4D4F0841-8AC8-4697-362D-8DF01FC0E2A1}"/>
              </a:ext>
            </a:extLst>
          </p:cNvPr>
          <p:cNvPicPr>
            <a:picLocks noChangeAspect="1"/>
          </p:cNvPicPr>
          <p:nvPr/>
        </p:nvPicPr>
        <p:blipFill>
          <a:blip>
            <a:extLst>
              <a:ext uri="{96DAC541-7B7A-43D3-8B79-37D633B846F1}">
                <asvg:svgBlip xmlns:asvg="http://schemas.microsoft.com/office/drawing/2016/SVG/main" r:embed="rId28"/>
              </a:ext>
            </a:extLst>
          </a:blip>
          <a:stretch>
            <a:fillRect/>
          </a:stretch>
        </p:blipFill>
        <p:spPr>
          <a:xfrm>
            <a:off x="9737408" y="4190305"/>
            <a:ext cx="457200" cy="457200"/>
          </a:xfrm>
          <a:prstGeom prst="rect">
            <a:avLst/>
          </a:prstGeom>
        </p:spPr>
      </p:pic>
      <p:pic>
        <p:nvPicPr>
          <p:cNvPr id="1089" name="Graphic 1088" descr="Doctor female with solid fill">
            <a:extLst>
              <a:ext uri="{FF2B5EF4-FFF2-40B4-BE49-F238E27FC236}">
                <a16:creationId xmlns:a16="http://schemas.microsoft.com/office/drawing/2014/main" id="{B38DD646-1579-D17E-C769-C215181F859A}"/>
              </a:ext>
            </a:extLst>
          </p:cNvPr>
          <p:cNvPicPr>
            <a:picLocks noChangeAspect="1"/>
          </p:cNvPicPr>
          <p:nvPr/>
        </p:nvPicPr>
        <p:blipFill>
          <a:blip>
            <a:extLst>
              <a:ext uri="{96DAC541-7B7A-43D3-8B79-37D633B846F1}">
                <asvg:svgBlip xmlns:asvg="http://schemas.microsoft.com/office/drawing/2016/SVG/main" r:embed="rId29"/>
              </a:ext>
            </a:extLst>
          </a:blip>
          <a:stretch>
            <a:fillRect/>
          </a:stretch>
        </p:blipFill>
        <p:spPr>
          <a:xfrm>
            <a:off x="959533" y="5101384"/>
            <a:ext cx="457200" cy="457200"/>
          </a:xfrm>
          <a:prstGeom prst="rect">
            <a:avLst/>
          </a:prstGeom>
        </p:spPr>
      </p:pic>
      <p:pic>
        <p:nvPicPr>
          <p:cNvPr id="1090" name="Graphic 1089" descr="Meeting with solid fill">
            <a:extLst>
              <a:ext uri="{FF2B5EF4-FFF2-40B4-BE49-F238E27FC236}">
                <a16:creationId xmlns:a16="http://schemas.microsoft.com/office/drawing/2014/main" id="{2E58CDF5-2529-9B55-FC11-21F6F72EDF81}"/>
              </a:ext>
            </a:extLst>
          </p:cNvPr>
          <p:cNvPicPr>
            <a:picLocks noChangeAspect="1"/>
          </p:cNvPicPr>
          <p:nvPr/>
        </p:nvPicPr>
        <p:blipFill>
          <a:blip>
            <a:extLst>
              <a:ext uri="{96DAC541-7B7A-43D3-8B79-37D633B846F1}">
                <asvg:svgBlip xmlns:asvg="http://schemas.microsoft.com/office/drawing/2016/SVG/main" r:embed="rId30"/>
              </a:ext>
            </a:extLst>
          </a:blip>
          <a:stretch>
            <a:fillRect/>
          </a:stretch>
        </p:blipFill>
        <p:spPr>
          <a:xfrm>
            <a:off x="1964391" y="5101384"/>
            <a:ext cx="457200" cy="457200"/>
          </a:xfrm>
          <a:prstGeom prst="rect">
            <a:avLst/>
          </a:prstGeom>
        </p:spPr>
      </p:pic>
      <p:pic>
        <p:nvPicPr>
          <p:cNvPr id="1092" name="Graphic 1091" descr="Teacher with solid fill">
            <a:extLst>
              <a:ext uri="{FF2B5EF4-FFF2-40B4-BE49-F238E27FC236}">
                <a16:creationId xmlns:a16="http://schemas.microsoft.com/office/drawing/2014/main" id="{0466FC48-F513-B756-82BD-5CF49F465CA7}"/>
              </a:ext>
            </a:extLst>
          </p:cNvPr>
          <p:cNvPicPr>
            <a:picLocks noChangeAspect="1"/>
          </p:cNvPicPr>
          <p:nvPr/>
        </p:nvPicPr>
        <p:blipFill>
          <a:blip>
            <a:extLst>
              <a:ext uri="{96DAC541-7B7A-43D3-8B79-37D633B846F1}">
                <asvg:svgBlip xmlns:asvg="http://schemas.microsoft.com/office/drawing/2016/SVG/main" r:embed="rId31"/>
              </a:ext>
            </a:extLst>
          </a:blip>
          <a:stretch>
            <a:fillRect/>
          </a:stretch>
        </p:blipFill>
        <p:spPr>
          <a:xfrm>
            <a:off x="4201939" y="5101384"/>
            <a:ext cx="457200" cy="457200"/>
          </a:xfrm>
          <a:prstGeom prst="rect">
            <a:avLst/>
          </a:prstGeom>
        </p:spPr>
      </p:pic>
      <p:pic>
        <p:nvPicPr>
          <p:cNvPr id="1093" name="Graphic 1092" descr="Share with solid fill">
            <a:extLst>
              <a:ext uri="{FF2B5EF4-FFF2-40B4-BE49-F238E27FC236}">
                <a16:creationId xmlns:a16="http://schemas.microsoft.com/office/drawing/2014/main" id="{EEDE4029-25D6-5C32-7023-8417B6A2913D}"/>
              </a:ext>
            </a:extLst>
          </p:cNvPr>
          <p:cNvPicPr>
            <a:picLocks noChangeAspect="1"/>
          </p:cNvPicPr>
          <p:nvPr/>
        </p:nvPicPr>
        <p:blipFill>
          <a:blip>
            <a:extLst>
              <a:ext uri="{96DAC541-7B7A-43D3-8B79-37D633B846F1}">
                <asvg:svgBlip xmlns:asvg="http://schemas.microsoft.com/office/drawing/2016/SVG/main" r:embed="rId32"/>
              </a:ext>
            </a:extLst>
          </a:blip>
          <a:stretch>
            <a:fillRect/>
          </a:stretch>
        </p:blipFill>
        <p:spPr>
          <a:xfrm>
            <a:off x="6627150" y="5101384"/>
            <a:ext cx="457200" cy="457200"/>
          </a:xfrm>
          <a:prstGeom prst="rect">
            <a:avLst/>
          </a:prstGeom>
        </p:spPr>
      </p:pic>
      <p:pic>
        <p:nvPicPr>
          <p:cNvPr id="1094" name="Graphic 1093" descr="Call centre with solid fill">
            <a:extLst>
              <a:ext uri="{FF2B5EF4-FFF2-40B4-BE49-F238E27FC236}">
                <a16:creationId xmlns:a16="http://schemas.microsoft.com/office/drawing/2014/main" id="{28B14513-C8B4-EA1A-E763-050BFCA1BFC1}"/>
              </a:ext>
            </a:extLst>
          </p:cNvPr>
          <p:cNvPicPr>
            <a:picLocks noChangeAspect="1"/>
          </p:cNvPicPr>
          <p:nvPr/>
        </p:nvPicPr>
        <p:blipFill>
          <a:blip>
            <a:extLst>
              <a:ext uri="{96DAC541-7B7A-43D3-8B79-37D633B846F1}">
                <asvg:svgBlip xmlns:asvg="http://schemas.microsoft.com/office/drawing/2016/SVG/main" r:embed="rId33"/>
              </a:ext>
            </a:extLst>
          </a:blip>
          <a:stretch>
            <a:fillRect/>
          </a:stretch>
        </p:blipFill>
        <p:spPr>
          <a:xfrm>
            <a:off x="7725700" y="5101384"/>
            <a:ext cx="457200" cy="457200"/>
          </a:xfrm>
          <a:prstGeom prst="rect">
            <a:avLst/>
          </a:prstGeom>
        </p:spPr>
      </p:pic>
      <p:pic>
        <p:nvPicPr>
          <p:cNvPr id="1095" name="Graphic 1094" descr="Hospital with solid fill">
            <a:extLst>
              <a:ext uri="{FF2B5EF4-FFF2-40B4-BE49-F238E27FC236}">
                <a16:creationId xmlns:a16="http://schemas.microsoft.com/office/drawing/2014/main" id="{C68761C6-3C00-454E-EE69-05F6A6F40917}"/>
              </a:ext>
            </a:extLst>
          </p:cNvPr>
          <p:cNvPicPr>
            <a:picLocks noChangeAspect="1"/>
          </p:cNvPicPr>
          <p:nvPr/>
        </p:nvPicPr>
        <p:blipFill>
          <a:blip>
            <a:extLst>
              <a:ext uri="{96DAC541-7B7A-43D3-8B79-37D633B846F1}">
                <asvg:svgBlip xmlns:asvg="http://schemas.microsoft.com/office/drawing/2016/SVG/main" r:embed="rId34"/>
              </a:ext>
            </a:extLst>
          </a:blip>
          <a:stretch>
            <a:fillRect/>
          </a:stretch>
        </p:blipFill>
        <p:spPr>
          <a:xfrm>
            <a:off x="8740328" y="5107925"/>
            <a:ext cx="457200" cy="457200"/>
          </a:xfrm>
          <a:prstGeom prst="rect">
            <a:avLst/>
          </a:prstGeom>
        </p:spPr>
      </p:pic>
      <p:pic>
        <p:nvPicPr>
          <p:cNvPr id="1096" name="Graphic 1095" descr="Schoolhouse with solid fill">
            <a:extLst>
              <a:ext uri="{FF2B5EF4-FFF2-40B4-BE49-F238E27FC236}">
                <a16:creationId xmlns:a16="http://schemas.microsoft.com/office/drawing/2014/main" id="{C6D53C3E-1AFB-0B7D-0A83-3666626CF9D2}"/>
              </a:ext>
            </a:extLst>
          </p:cNvPr>
          <p:cNvPicPr>
            <a:picLocks noChangeAspect="1"/>
          </p:cNvPicPr>
          <p:nvPr/>
        </p:nvPicPr>
        <p:blipFill>
          <a:blip>
            <a:extLst>
              <a:ext uri="{96DAC541-7B7A-43D3-8B79-37D633B846F1}">
                <asvg:svgBlip xmlns:asvg="http://schemas.microsoft.com/office/drawing/2016/SVG/main" r:embed="rId35"/>
              </a:ext>
            </a:extLst>
          </a:blip>
          <a:srcRect/>
          <a:stretch/>
        </p:blipFill>
        <p:spPr>
          <a:xfrm>
            <a:off x="9737408" y="5075586"/>
            <a:ext cx="457200" cy="457200"/>
          </a:xfrm>
          <a:prstGeom prst="rect">
            <a:avLst/>
          </a:prstGeom>
        </p:spPr>
      </p:pic>
      <p:sp>
        <p:nvSpPr>
          <p:cNvPr id="1097" name="Text Placeholder 10">
            <a:extLst>
              <a:ext uri="{FF2B5EF4-FFF2-40B4-BE49-F238E27FC236}">
                <a16:creationId xmlns:a16="http://schemas.microsoft.com/office/drawing/2014/main" id="{C8F5EE1B-4286-8EA4-2D06-863BCA9E891E}"/>
              </a:ext>
            </a:extLst>
          </p:cNvPr>
          <p:cNvSpPr txBox="1">
            <a:spLocks/>
          </p:cNvSpPr>
          <p:nvPr/>
        </p:nvSpPr>
        <p:spPr>
          <a:xfrm>
            <a:off x="894814" y="472778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Bogmærke </a:t>
            </a:r>
          </a:p>
        </p:txBody>
      </p:sp>
      <p:sp>
        <p:nvSpPr>
          <p:cNvPr id="1098" name="Text Placeholder 10">
            <a:extLst>
              <a:ext uri="{FF2B5EF4-FFF2-40B4-BE49-F238E27FC236}">
                <a16:creationId xmlns:a16="http://schemas.microsoft.com/office/drawing/2014/main" id="{1A07795F-0CD3-400F-5205-C0D0F461AC31}"/>
              </a:ext>
            </a:extLst>
          </p:cNvPr>
          <p:cNvSpPr txBox="1">
            <a:spLocks/>
          </p:cNvSpPr>
          <p:nvPr/>
        </p:nvSpPr>
        <p:spPr>
          <a:xfrm>
            <a:off x="1922991" y="472281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Computer</a:t>
            </a:r>
          </a:p>
        </p:txBody>
      </p:sp>
      <p:sp>
        <p:nvSpPr>
          <p:cNvPr id="1099" name="Text Placeholder 10">
            <a:extLst>
              <a:ext uri="{FF2B5EF4-FFF2-40B4-BE49-F238E27FC236}">
                <a16:creationId xmlns:a16="http://schemas.microsoft.com/office/drawing/2014/main" id="{9BE5557D-354E-1464-C8B2-B83F9EB3B9CC}"/>
              </a:ext>
            </a:extLst>
          </p:cNvPr>
          <p:cNvSpPr txBox="1">
            <a:spLocks/>
          </p:cNvSpPr>
          <p:nvPr/>
        </p:nvSpPr>
        <p:spPr>
          <a:xfrm>
            <a:off x="3040716" y="4722812"/>
            <a:ext cx="540000"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Laptop</a:t>
            </a:r>
          </a:p>
        </p:txBody>
      </p:sp>
      <p:sp>
        <p:nvSpPr>
          <p:cNvPr id="1100" name="Text Placeholder 10">
            <a:extLst>
              <a:ext uri="{FF2B5EF4-FFF2-40B4-BE49-F238E27FC236}">
                <a16:creationId xmlns:a16="http://schemas.microsoft.com/office/drawing/2014/main" id="{3D9382B5-A0AB-8074-0A69-D6E317F08655}"/>
              </a:ext>
            </a:extLst>
          </p:cNvPr>
          <p:cNvSpPr txBox="1">
            <a:spLocks/>
          </p:cNvSpPr>
          <p:nvPr/>
        </p:nvSpPr>
        <p:spPr>
          <a:xfrm>
            <a:off x="4106156" y="4722812"/>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Dokumentation </a:t>
            </a:r>
          </a:p>
        </p:txBody>
      </p:sp>
      <p:sp>
        <p:nvSpPr>
          <p:cNvPr id="1101" name="Text Placeholder 10">
            <a:extLst>
              <a:ext uri="{FF2B5EF4-FFF2-40B4-BE49-F238E27FC236}">
                <a16:creationId xmlns:a16="http://schemas.microsoft.com/office/drawing/2014/main" id="{C7C8C20A-1306-6D52-7FA1-D2101AA9715F}"/>
              </a:ext>
            </a:extLst>
          </p:cNvPr>
          <p:cNvSpPr txBox="1">
            <a:spLocks/>
          </p:cNvSpPr>
          <p:nvPr/>
        </p:nvSpPr>
        <p:spPr>
          <a:xfrm>
            <a:off x="5319132" y="4722812"/>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Download / Gem / Eksportér  </a:t>
            </a:r>
          </a:p>
        </p:txBody>
      </p:sp>
      <p:sp>
        <p:nvSpPr>
          <p:cNvPr id="1102" name="Text Placeholder 10">
            <a:extLst>
              <a:ext uri="{FF2B5EF4-FFF2-40B4-BE49-F238E27FC236}">
                <a16:creationId xmlns:a16="http://schemas.microsoft.com/office/drawing/2014/main" id="{FDF1DDF6-784E-92B4-9130-10A21DE550B9}"/>
              </a:ext>
            </a:extLst>
          </p:cNvPr>
          <p:cNvSpPr txBox="1">
            <a:spLocks/>
          </p:cNvSpPr>
          <p:nvPr/>
        </p:nvSpPr>
        <p:spPr>
          <a:xfrm>
            <a:off x="6491976" y="4727985"/>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Familie</a:t>
            </a:r>
          </a:p>
        </p:txBody>
      </p:sp>
      <p:sp>
        <p:nvSpPr>
          <p:cNvPr id="1103" name="Text Placeholder 10">
            <a:extLst>
              <a:ext uri="{FF2B5EF4-FFF2-40B4-BE49-F238E27FC236}">
                <a16:creationId xmlns:a16="http://schemas.microsoft.com/office/drawing/2014/main" id="{CE75E705-07A2-F28B-706B-74E4E3FCF1B4}"/>
              </a:ext>
            </a:extLst>
          </p:cNvPr>
          <p:cNvSpPr txBox="1">
            <a:spLocks/>
          </p:cNvSpPr>
          <p:nvPr/>
        </p:nvSpPr>
        <p:spPr>
          <a:xfrm>
            <a:off x="7626941" y="4722812"/>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Følg udviklingen af data</a:t>
            </a:r>
          </a:p>
        </p:txBody>
      </p:sp>
      <p:sp>
        <p:nvSpPr>
          <p:cNvPr id="1104" name="Text Placeholder 10">
            <a:extLst>
              <a:ext uri="{FF2B5EF4-FFF2-40B4-BE49-F238E27FC236}">
                <a16:creationId xmlns:a16="http://schemas.microsoft.com/office/drawing/2014/main" id="{7A3E1FDC-A1BC-8716-77B4-BB67D53157BF}"/>
              </a:ext>
            </a:extLst>
          </p:cNvPr>
          <p:cNvSpPr txBox="1">
            <a:spLocks/>
          </p:cNvSpPr>
          <p:nvPr/>
        </p:nvSpPr>
        <p:spPr>
          <a:xfrm>
            <a:off x="8633303" y="4729353"/>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Information</a:t>
            </a:r>
          </a:p>
        </p:txBody>
      </p:sp>
      <p:sp>
        <p:nvSpPr>
          <p:cNvPr id="1105" name="Text Placeholder 10">
            <a:extLst>
              <a:ext uri="{FF2B5EF4-FFF2-40B4-BE49-F238E27FC236}">
                <a16:creationId xmlns:a16="http://schemas.microsoft.com/office/drawing/2014/main" id="{DEED1D22-0561-8095-3948-E6B60C35042F}"/>
              </a:ext>
            </a:extLst>
          </p:cNvPr>
          <p:cNvSpPr txBox="1">
            <a:spLocks/>
          </p:cNvSpPr>
          <p:nvPr/>
        </p:nvSpPr>
        <p:spPr>
          <a:xfrm>
            <a:off x="9636889" y="4697014"/>
            <a:ext cx="659455"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Kalender/</a:t>
            </a:r>
            <a:br>
              <a:rPr lang="da-DK" sz="600" noProof="0">
                <a:solidFill>
                  <a:srgbClr val="FFFFFF"/>
                </a:solidFill>
              </a:rPr>
            </a:br>
            <a:r>
              <a:rPr lang="da-DK" sz="600" noProof="0">
                <a:solidFill>
                  <a:srgbClr val="FFFFFF"/>
                </a:solidFill>
              </a:rPr>
              <a:t>Booking</a:t>
            </a:r>
          </a:p>
        </p:txBody>
      </p:sp>
      <p:sp>
        <p:nvSpPr>
          <p:cNvPr id="1106" name="Text Placeholder 10">
            <a:extLst>
              <a:ext uri="{FF2B5EF4-FFF2-40B4-BE49-F238E27FC236}">
                <a16:creationId xmlns:a16="http://schemas.microsoft.com/office/drawing/2014/main" id="{E667D8A2-1327-BECC-8622-16CD9088B60E}"/>
              </a:ext>
            </a:extLst>
          </p:cNvPr>
          <p:cNvSpPr txBox="1">
            <a:spLocks/>
          </p:cNvSpPr>
          <p:nvPr/>
        </p:nvSpPr>
        <p:spPr>
          <a:xfrm>
            <a:off x="6491976" y="5631052"/>
            <a:ext cx="677444"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Del / Eksportér</a:t>
            </a:r>
            <a:r>
              <a:rPr lang="da-DK" sz="600" noProof="0">
                <a:solidFill>
                  <a:schemeClr val="bg1"/>
                </a:solidFill>
              </a:rPr>
              <a:t>  </a:t>
            </a:r>
          </a:p>
        </p:txBody>
      </p:sp>
      <p:sp>
        <p:nvSpPr>
          <p:cNvPr id="1107" name="Text Placeholder 10">
            <a:extLst>
              <a:ext uri="{FF2B5EF4-FFF2-40B4-BE49-F238E27FC236}">
                <a16:creationId xmlns:a16="http://schemas.microsoft.com/office/drawing/2014/main" id="{0A01440C-6677-CF12-36CA-DE8913B1A1A2}"/>
              </a:ext>
            </a:extLst>
          </p:cNvPr>
          <p:cNvSpPr txBox="1">
            <a:spLocks/>
          </p:cNvSpPr>
          <p:nvPr/>
        </p:nvSpPr>
        <p:spPr>
          <a:xfrm>
            <a:off x="8627892" y="5637593"/>
            <a:ext cx="677444"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Sygehus</a:t>
            </a:r>
          </a:p>
        </p:txBody>
      </p:sp>
      <p:sp>
        <p:nvSpPr>
          <p:cNvPr id="1108" name="Text Placeholder 10">
            <a:extLst>
              <a:ext uri="{FF2B5EF4-FFF2-40B4-BE49-F238E27FC236}">
                <a16:creationId xmlns:a16="http://schemas.microsoft.com/office/drawing/2014/main" id="{19E6E4B7-2F2E-2B30-B3F3-275330C4C186}"/>
              </a:ext>
            </a:extLst>
          </p:cNvPr>
          <p:cNvSpPr txBox="1">
            <a:spLocks/>
          </p:cNvSpPr>
          <p:nvPr/>
        </p:nvSpPr>
        <p:spPr>
          <a:xfrm>
            <a:off x="9630017" y="5605254"/>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Kommune / jobcenter</a:t>
            </a:r>
          </a:p>
        </p:txBody>
      </p:sp>
      <p:grpSp>
        <p:nvGrpSpPr>
          <p:cNvPr id="1115" name="Group 1114">
            <a:extLst>
              <a:ext uri="{FF2B5EF4-FFF2-40B4-BE49-F238E27FC236}">
                <a16:creationId xmlns:a16="http://schemas.microsoft.com/office/drawing/2014/main" id="{B92694F9-9AB1-BE61-3E6D-F6FB5CA4A0FF}"/>
              </a:ext>
            </a:extLst>
          </p:cNvPr>
          <p:cNvGrpSpPr/>
          <p:nvPr/>
        </p:nvGrpSpPr>
        <p:grpSpPr>
          <a:xfrm>
            <a:off x="8777677" y="2161470"/>
            <a:ext cx="396000" cy="396000"/>
            <a:chOff x="17606520" y="4309858"/>
            <a:chExt cx="713234" cy="836732"/>
          </a:xfrm>
        </p:grpSpPr>
        <p:sp>
          <p:nvSpPr>
            <p:cNvPr id="1110" name="Oval 1109">
              <a:extLst>
                <a:ext uri="{FF2B5EF4-FFF2-40B4-BE49-F238E27FC236}">
                  <a16:creationId xmlns:a16="http://schemas.microsoft.com/office/drawing/2014/main" id="{19537B0C-AB70-A170-7B0B-2C0C27857807}"/>
                </a:ext>
              </a:extLst>
            </p:cNvPr>
            <p:cNvSpPr/>
            <p:nvPr/>
          </p:nvSpPr>
          <p:spPr>
            <a:xfrm flipH="1">
              <a:off x="17606520" y="4309858"/>
              <a:ext cx="713234" cy="836732"/>
            </a:xfrm>
            <a:prstGeom prst="ellipse">
              <a:avLst/>
            </a:prstGeom>
            <a:noFill/>
            <a:ln w="381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pic>
          <p:nvPicPr>
            <p:cNvPr id="1112" name="Graphic 1111">
              <a:extLst>
                <a:ext uri="{FF2B5EF4-FFF2-40B4-BE49-F238E27FC236}">
                  <a16:creationId xmlns:a16="http://schemas.microsoft.com/office/drawing/2014/main" id="{A4F450BD-CAC7-2877-F097-2EAD45C16C7C}"/>
                </a:ext>
              </a:extLst>
            </p:cNvPr>
            <p:cNvPicPr>
              <a:picLocks noChangeAspect="1"/>
            </p:cNvPicPr>
            <p:nvPr/>
          </p:nvPicPr>
          <p:blipFill>
            <a:blip>
              <a:extLst>
                <a:ext uri="{96DAC541-7B7A-43D3-8B79-37D633B846F1}">
                  <asvg:svgBlip xmlns:asvg="http://schemas.microsoft.com/office/drawing/2016/SVG/main" r:embed="rId36"/>
                </a:ext>
              </a:extLst>
            </a:blip>
            <a:srcRect l="35884" t="32786" r="32408" b="31885"/>
            <a:stretch>
              <a:fillRect/>
            </a:stretch>
          </p:blipFill>
          <p:spPr>
            <a:xfrm>
              <a:off x="17785514" y="4443046"/>
              <a:ext cx="410307" cy="566884"/>
            </a:xfrm>
            <a:prstGeom prst="rect">
              <a:avLst/>
            </a:prstGeom>
          </p:spPr>
        </p:pic>
      </p:grpSp>
      <p:grpSp>
        <p:nvGrpSpPr>
          <p:cNvPr id="1116" name="Group 1115">
            <a:extLst>
              <a:ext uri="{FF2B5EF4-FFF2-40B4-BE49-F238E27FC236}">
                <a16:creationId xmlns:a16="http://schemas.microsoft.com/office/drawing/2014/main" id="{9B2811C8-BB8C-CB97-5079-C6C87E57D2AA}"/>
              </a:ext>
            </a:extLst>
          </p:cNvPr>
          <p:cNvGrpSpPr/>
          <p:nvPr/>
        </p:nvGrpSpPr>
        <p:grpSpPr>
          <a:xfrm>
            <a:off x="8777677" y="4253317"/>
            <a:ext cx="396000" cy="396000"/>
            <a:chOff x="17606520" y="8493551"/>
            <a:chExt cx="713234" cy="836732"/>
          </a:xfrm>
        </p:grpSpPr>
        <p:sp>
          <p:nvSpPr>
            <p:cNvPr id="1113" name="Oval 1112">
              <a:extLst>
                <a:ext uri="{FF2B5EF4-FFF2-40B4-BE49-F238E27FC236}">
                  <a16:creationId xmlns:a16="http://schemas.microsoft.com/office/drawing/2014/main" id="{FCF3D89A-27B3-9C28-538E-7D011839E44A}"/>
                </a:ext>
              </a:extLst>
            </p:cNvPr>
            <p:cNvSpPr/>
            <p:nvPr/>
          </p:nvSpPr>
          <p:spPr>
            <a:xfrm flipH="1">
              <a:off x="17606520" y="8493551"/>
              <a:ext cx="713234" cy="836732"/>
            </a:xfrm>
            <a:prstGeom prst="ellipse">
              <a:avLst/>
            </a:prstGeom>
            <a:noFill/>
            <a:ln w="381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pic>
          <p:nvPicPr>
            <p:cNvPr id="1114" name="Graphic 1113">
              <a:extLst>
                <a:ext uri="{FF2B5EF4-FFF2-40B4-BE49-F238E27FC236}">
                  <a16:creationId xmlns:a16="http://schemas.microsoft.com/office/drawing/2014/main" id="{68F6C4AE-79CE-4233-9EA0-D3B65F3C6450}"/>
                </a:ext>
              </a:extLst>
            </p:cNvPr>
            <p:cNvPicPr>
              <a:picLocks noChangeAspect="1"/>
            </p:cNvPicPr>
            <p:nvPr/>
          </p:nvPicPr>
          <p:blipFill>
            <a:blip>
              <a:extLst>
                <a:ext uri="{96DAC541-7B7A-43D3-8B79-37D633B846F1}">
                  <asvg:svgBlip xmlns:asvg="http://schemas.microsoft.com/office/drawing/2016/SVG/main" r:embed="rId37"/>
                </a:ext>
              </a:extLst>
            </a:blip>
            <a:srcRect l="35884" t="32786" r="32408" b="31885"/>
            <a:stretch>
              <a:fillRect/>
            </a:stretch>
          </p:blipFill>
          <p:spPr>
            <a:xfrm>
              <a:off x="17785514" y="8626739"/>
              <a:ext cx="410307" cy="566884"/>
            </a:xfrm>
            <a:prstGeom prst="rect">
              <a:avLst/>
            </a:prstGeom>
          </p:spPr>
        </p:pic>
      </p:grpSp>
      <p:pic>
        <p:nvPicPr>
          <p:cNvPr id="1117" name="Graphic 1116">
            <a:extLst>
              <a:ext uri="{FF2B5EF4-FFF2-40B4-BE49-F238E27FC236}">
                <a16:creationId xmlns:a16="http://schemas.microsoft.com/office/drawing/2014/main" id="{A44D71A7-6AE4-0CC7-BF83-D0105144E656}"/>
              </a:ext>
            </a:extLst>
          </p:cNvPr>
          <p:cNvPicPr>
            <a:picLocks noChangeAspect="1"/>
          </p:cNvPicPr>
          <p:nvPr/>
        </p:nvPicPr>
        <p:blipFill>
          <a:blip>
            <a:extLst>
              <a:ext uri="{96DAC541-7B7A-43D3-8B79-37D633B846F1}">
                <asvg:svgBlip xmlns:asvg="http://schemas.microsoft.com/office/drawing/2016/SVG/main" r:embed="rId38"/>
              </a:ext>
            </a:extLst>
          </a:blip>
          <a:srcRect l="16206" t="15693" r="17294" b="14068"/>
          <a:stretch>
            <a:fillRect/>
          </a:stretch>
        </p:blipFill>
        <p:spPr>
          <a:xfrm>
            <a:off x="5497565" y="5138944"/>
            <a:ext cx="301374" cy="392075"/>
          </a:xfrm>
          <a:prstGeom prst="rect">
            <a:avLst/>
          </a:prstGeom>
        </p:spPr>
      </p:pic>
      <p:pic>
        <p:nvPicPr>
          <p:cNvPr id="1118" name="Graphic 1117" descr="Pen with solid fill">
            <a:extLst>
              <a:ext uri="{FF2B5EF4-FFF2-40B4-BE49-F238E27FC236}">
                <a16:creationId xmlns:a16="http://schemas.microsoft.com/office/drawing/2014/main" id="{41DB720E-3BC4-FD7D-00EB-D0962446F623}"/>
              </a:ext>
            </a:extLst>
          </p:cNvPr>
          <p:cNvPicPr>
            <a:picLocks noChangeAspect="1"/>
          </p:cNvPicPr>
          <p:nvPr/>
        </p:nvPicPr>
        <p:blipFill>
          <a:blip>
            <a:extLst>
              <a:ext uri="{96DAC541-7B7A-43D3-8B79-37D633B846F1}">
                <asvg:svgBlip xmlns:asvg="http://schemas.microsoft.com/office/drawing/2016/SVG/main" r:embed="rId39"/>
              </a:ext>
            </a:extLst>
          </a:blip>
          <a:stretch>
            <a:fillRect/>
          </a:stretch>
        </p:blipFill>
        <p:spPr>
          <a:xfrm>
            <a:off x="3086678" y="5117995"/>
            <a:ext cx="365274" cy="365274"/>
          </a:xfrm>
          <a:prstGeom prst="rect">
            <a:avLst/>
          </a:prstGeom>
        </p:spPr>
      </p:pic>
      <p:sp>
        <p:nvSpPr>
          <p:cNvPr id="1119" name="Text Placeholder 10">
            <a:extLst>
              <a:ext uri="{FF2B5EF4-FFF2-40B4-BE49-F238E27FC236}">
                <a16:creationId xmlns:a16="http://schemas.microsoft.com/office/drawing/2014/main" id="{90CD7F26-9A28-2847-7437-AB86F4495C05}"/>
              </a:ext>
            </a:extLst>
          </p:cNvPr>
          <p:cNvSpPr txBox="1">
            <a:spLocks/>
          </p:cNvSpPr>
          <p:nvPr/>
        </p:nvSpPr>
        <p:spPr>
          <a:xfrm>
            <a:off x="4007250" y="3539205"/>
            <a:ext cx="846578"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Plenum diskussion / præsentation </a:t>
            </a:r>
          </a:p>
        </p:txBody>
      </p:sp>
      <p:sp>
        <p:nvSpPr>
          <p:cNvPr id="4" name="Title 7">
            <a:extLst>
              <a:ext uri="{FF2B5EF4-FFF2-40B4-BE49-F238E27FC236}">
                <a16:creationId xmlns:a16="http://schemas.microsoft.com/office/drawing/2014/main" id="{AF1B9948-D308-AF88-3B28-CA112B22566D}"/>
              </a:ext>
            </a:extLst>
          </p:cNvPr>
          <p:cNvSpPr txBox="1">
            <a:spLocks/>
          </p:cNvSpPr>
          <p:nvPr/>
        </p:nvSpPr>
        <p:spPr>
          <a:xfrm>
            <a:off x="713582" y="741820"/>
            <a:ext cx="10740748" cy="357335"/>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a:t>Ikoner</a:t>
            </a:r>
            <a:endParaRPr lang="da-DK" sz="3200" spc="0" noProof="0">
              <a:solidFill>
                <a:schemeClr val="bg1"/>
              </a:solidFill>
            </a:endParaRPr>
          </a:p>
        </p:txBody>
      </p:sp>
      <p:pic>
        <p:nvPicPr>
          <p:cNvPr id="2" name="Graphic 1" descr="Medicine with solid fill">
            <a:extLst>
              <a:ext uri="{FF2B5EF4-FFF2-40B4-BE49-F238E27FC236}">
                <a16:creationId xmlns:a16="http://schemas.microsoft.com/office/drawing/2014/main" id="{ADF94BE0-6920-8B77-1EA5-03F294B92E2F}"/>
              </a:ext>
            </a:extLst>
          </p:cNvPr>
          <p:cNvPicPr>
            <a:picLocks noChangeAspect="1"/>
          </p:cNvPicPr>
          <p:nvPr/>
        </p:nvPicPr>
        <p:blipFill>
          <a:blip>
            <a:extLst>
              <a:ext uri="{96DAC541-7B7A-43D3-8B79-37D633B846F1}">
                <asvg:svgBlip xmlns:asvg="http://schemas.microsoft.com/office/drawing/2016/SVG/main" r:embed="rId40"/>
              </a:ext>
            </a:extLst>
          </a:blip>
          <a:srcRect/>
          <a:stretch/>
        </p:blipFill>
        <p:spPr>
          <a:xfrm>
            <a:off x="10669969" y="3014807"/>
            <a:ext cx="457200" cy="457200"/>
          </a:xfrm>
          <a:prstGeom prst="rect">
            <a:avLst/>
          </a:prstGeom>
        </p:spPr>
      </p:pic>
      <p:pic>
        <p:nvPicPr>
          <p:cNvPr id="3" name="Graphic 2" descr="Lights On with solid fill">
            <a:extLst>
              <a:ext uri="{FF2B5EF4-FFF2-40B4-BE49-F238E27FC236}">
                <a16:creationId xmlns:a16="http://schemas.microsoft.com/office/drawing/2014/main" id="{C1298B7F-F800-4B15-39B5-3E6FB728DAC1}"/>
              </a:ext>
            </a:extLst>
          </p:cNvPr>
          <p:cNvPicPr>
            <a:picLocks noChangeAspect="1"/>
          </p:cNvPicPr>
          <p:nvPr/>
        </p:nvPicPr>
        <p:blipFill>
          <a:blip>
            <a:extLst>
              <a:ext uri="{96DAC541-7B7A-43D3-8B79-37D633B846F1}">
                <asvg:svgBlip xmlns:asvg="http://schemas.microsoft.com/office/drawing/2016/SVG/main" r:embed="rId41"/>
              </a:ext>
            </a:extLst>
          </a:blip>
          <a:stretch>
            <a:fillRect/>
          </a:stretch>
        </p:blipFill>
        <p:spPr>
          <a:xfrm>
            <a:off x="10642404" y="2086755"/>
            <a:ext cx="457200" cy="457200"/>
          </a:xfrm>
          <a:prstGeom prst="rect">
            <a:avLst/>
          </a:prstGeom>
        </p:spPr>
      </p:pic>
      <p:sp>
        <p:nvSpPr>
          <p:cNvPr id="5" name="Text Placeholder 10">
            <a:extLst>
              <a:ext uri="{FF2B5EF4-FFF2-40B4-BE49-F238E27FC236}">
                <a16:creationId xmlns:a16="http://schemas.microsoft.com/office/drawing/2014/main" id="{F3B35650-23AF-A890-7650-726FC5D19174}"/>
              </a:ext>
            </a:extLst>
          </p:cNvPr>
          <p:cNvSpPr txBox="1">
            <a:spLocks/>
          </p:cNvSpPr>
          <p:nvPr/>
        </p:nvSpPr>
        <p:spPr>
          <a:xfrm>
            <a:off x="10569450" y="3550347"/>
            <a:ext cx="659455" cy="138499"/>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Apotek / Medicin</a:t>
            </a:r>
          </a:p>
        </p:txBody>
      </p:sp>
      <p:sp>
        <p:nvSpPr>
          <p:cNvPr id="6" name="Text Placeholder 10">
            <a:extLst>
              <a:ext uri="{FF2B5EF4-FFF2-40B4-BE49-F238E27FC236}">
                <a16:creationId xmlns:a16="http://schemas.microsoft.com/office/drawing/2014/main" id="{3A6A455A-DD9F-04C1-F422-0EED889FE105}"/>
              </a:ext>
            </a:extLst>
          </p:cNvPr>
          <p:cNvSpPr txBox="1">
            <a:spLocks/>
          </p:cNvSpPr>
          <p:nvPr/>
        </p:nvSpPr>
        <p:spPr>
          <a:xfrm>
            <a:off x="10535013" y="2616423"/>
            <a:ext cx="677444" cy="230832"/>
          </a:xfrm>
          <a:prstGeom prst="rect">
            <a:avLst/>
          </a:prstGeom>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chemeClr val="bg1"/>
                </a:solidFill>
              </a:rPr>
              <a:t>Udvikling og ideer </a:t>
            </a:r>
          </a:p>
        </p:txBody>
      </p:sp>
      <p:pic>
        <p:nvPicPr>
          <p:cNvPr id="7" name="Graphic 6" descr="Medicine with solid fill">
            <a:extLst>
              <a:ext uri="{FF2B5EF4-FFF2-40B4-BE49-F238E27FC236}">
                <a16:creationId xmlns:a16="http://schemas.microsoft.com/office/drawing/2014/main" id="{6DF11B28-18D2-E54F-C915-37A8B7BAB5C7}"/>
              </a:ext>
            </a:extLst>
          </p:cNvPr>
          <p:cNvPicPr>
            <a:picLocks noChangeAspect="1"/>
          </p:cNvPicPr>
          <p:nvPr/>
        </p:nvPicPr>
        <p:blipFill>
          <a:blip>
            <a:extLst>
              <a:ext uri="{96DAC541-7B7A-43D3-8B79-37D633B846F1}">
                <asvg:svgBlip xmlns:asvg="http://schemas.microsoft.com/office/drawing/2016/SVG/main" r:embed="rId42"/>
              </a:ext>
            </a:extLst>
          </a:blip>
          <a:srcRect/>
          <a:stretch/>
        </p:blipFill>
        <p:spPr>
          <a:xfrm>
            <a:off x="10681752" y="5153397"/>
            <a:ext cx="457200" cy="457200"/>
          </a:xfrm>
          <a:prstGeom prst="rect">
            <a:avLst/>
          </a:prstGeom>
        </p:spPr>
      </p:pic>
      <p:pic>
        <p:nvPicPr>
          <p:cNvPr id="8" name="Graphic 7" descr="Lights On with solid fill">
            <a:extLst>
              <a:ext uri="{FF2B5EF4-FFF2-40B4-BE49-F238E27FC236}">
                <a16:creationId xmlns:a16="http://schemas.microsoft.com/office/drawing/2014/main" id="{2E8A9533-0BEB-B7C5-F45F-27FE5C284A2F}"/>
              </a:ext>
            </a:extLst>
          </p:cNvPr>
          <p:cNvPicPr>
            <a:picLocks noChangeAspect="1"/>
          </p:cNvPicPr>
          <p:nvPr/>
        </p:nvPicPr>
        <p:blipFill>
          <a:blip>
            <a:extLst>
              <a:ext uri="{96DAC541-7B7A-43D3-8B79-37D633B846F1}">
                <asvg:svgBlip xmlns:asvg="http://schemas.microsoft.com/office/drawing/2016/SVG/main" r:embed="rId43"/>
              </a:ext>
            </a:extLst>
          </a:blip>
          <a:stretch>
            <a:fillRect/>
          </a:stretch>
        </p:blipFill>
        <p:spPr>
          <a:xfrm>
            <a:off x="10667780" y="4176146"/>
            <a:ext cx="457200" cy="457200"/>
          </a:xfrm>
          <a:prstGeom prst="rect">
            <a:avLst/>
          </a:prstGeom>
        </p:spPr>
      </p:pic>
      <p:sp>
        <p:nvSpPr>
          <p:cNvPr id="9" name="Text Placeholder 10">
            <a:extLst>
              <a:ext uri="{FF2B5EF4-FFF2-40B4-BE49-F238E27FC236}">
                <a16:creationId xmlns:a16="http://schemas.microsoft.com/office/drawing/2014/main" id="{428541C9-8C63-3A8B-8852-CBA4A2D7434A}"/>
              </a:ext>
            </a:extLst>
          </p:cNvPr>
          <p:cNvSpPr txBox="1">
            <a:spLocks/>
          </p:cNvSpPr>
          <p:nvPr/>
        </p:nvSpPr>
        <p:spPr>
          <a:xfrm>
            <a:off x="10581233" y="5660106"/>
            <a:ext cx="659455" cy="138499"/>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Apotek /Medicin</a:t>
            </a:r>
          </a:p>
        </p:txBody>
      </p:sp>
      <p:sp>
        <p:nvSpPr>
          <p:cNvPr id="10" name="Text Placeholder 10">
            <a:extLst>
              <a:ext uri="{FF2B5EF4-FFF2-40B4-BE49-F238E27FC236}">
                <a16:creationId xmlns:a16="http://schemas.microsoft.com/office/drawing/2014/main" id="{7002A7B1-8091-3B54-D0B9-1BF328107DCD}"/>
              </a:ext>
            </a:extLst>
          </p:cNvPr>
          <p:cNvSpPr txBox="1">
            <a:spLocks/>
          </p:cNvSpPr>
          <p:nvPr/>
        </p:nvSpPr>
        <p:spPr>
          <a:xfrm>
            <a:off x="10560389" y="4705814"/>
            <a:ext cx="677444" cy="230832"/>
          </a:xfrm>
          <a:prstGeom prst="rect">
            <a:avLst/>
          </a:prstGeom>
          <a:noFill/>
        </p:spPr>
        <p:txBody>
          <a:bodyPr vert="horz" wrap="square" lIns="45720" tIns="22860" rIns="45720" bIns="22860" rtlCol="0" anchor="t">
            <a:sp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chemeClr val="tx1">
                    <a:lumMod val="50000"/>
                    <a:lumOff val="50000"/>
                  </a:schemeClr>
                </a:solidFill>
                <a:uFillTx/>
                <a:latin typeface="Arial" panose="020B0604020202020204" pitchFamily="34" charset="0"/>
                <a:ea typeface="+mn-ea"/>
                <a:cs typeface="Arial" panose="020B0604020202020204" pitchFamily="34" charset="0"/>
                <a:sym typeface="Helvetica Neue"/>
              </a:defRPr>
            </a:lvl1pPr>
            <a:lvl2pPr marL="8001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12573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1714500" marR="0" indent="-3429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2171700" marR="0" indent="-3429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r>
              <a:rPr lang="da-DK" sz="600" noProof="0">
                <a:solidFill>
                  <a:srgbClr val="FFFFFF"/>
                </a:solidFill>
              </a:rPr>
              <a:t>Udvikling og ideer </a:t>
            </a:r>
          </a:p>
        </p:txBody>
      </p:sp>
    </p:spTree>
    <p:extLst>
      <p:ext uri="{BB962C8B-B14F-4D97-AF65-F5344CB8AC3E}">
        <p14:creationId xmlns:p14="http://schemas.microsoft.com/office/powerpoint/2010/main" val="319190431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9FF70E-B874-FEAD-724F-F462148BC6E0}"/>
            </a:ext>
          </a:extLst>
        </p:cNvPr>
        <p:cNvGrpSpPr/>
        <p:nvPr/>
      </p:nvGrpSpPr>
      <p:grpSpPr>
        <a:xfrm>
          <a:off x="0" y="0"/>
          <a:ext cx="0" cy="0"/>
          <a:chOff x="0" y="0"/>
          <a:chExt cx="0" cy="0"/>
        </a:xfrm>
      </p:grpSpPr>
      <p:sp>
        <p:nvSpPr>
          <p:cNvPr id="2" name="Rounded Rectangle">
            <a:extLst>
              <a:ext uri="{FF2B5EF4-FFF2-40B4-BE49-F238E27FC236}">
                <a16:creationId xmlns:a16="http://schemas.microsoft.com/office/drawing/2014/main" id="{BFF792A3-3C18-DB8A-4A7C-0F126713C49B}"/>
              </a:ext>
            </a:extLst>
          </p:cNvPr>
          <p:cNvSpPr/>
          <p:nvPr/>
        </p:nvSpPr>
        <p:spPr>
          <a:xfrm>
            <a:off x="808205" y="1939809"/>
            <a:ext cx="1646262" cy="776049"/>
          </a:xfrm>
          <a:prstGeom prst="roundRect">
            <a:avLst>
              <a:gd name="adj" fmla="val 8476"/>
            </a:avLst>
          </a:prstGeom>
          <a:solidFill>
            <a:schemeClr val="bg1"/>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3" name="Duration">
            <a:extLst>
              <a:ext uri="{FF2B5EF4-FFF2-40B4-BE49-F238E27FC236}">
                <a16:creationId xmlns:a16="http://schemas.microsoft.com/office/drawing/2014/main" id="{18D91D3D-B20D-3E6B-8D17-7F83E84DEE3D}"/>
              </a:ext>
            </a:extLst>
          </p:cNvPr>
          <p:cNvSpPr txBox="1">
            <a:spLocks/>
          </p:cNvSpPr>
          <p:nvPr/>
        </p:nvSpPr>
        <p:spPr>
          <a:xfrm>
            <a:off x="817753"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Tekst og ikoner</a:t>
            </a:r>
          </a:p>
        </p:txBody>
      </p:sp>
      <p:sp>
        <p:nvSpPr>
          <p:cNvPr id="6" name="Rounded Rectangle">
            <a:extLst>
              <a:ext uri="{FF2B5EF4-FFF2-40B4-BE49-F238E27FC236}">
                <a16:creationId xmlns:a16="http://schemas.microsoft.com/office/drawing/2014/main" id="{5D3843E9-7C94-1C1D-B4FD-67BD00AAD4D4}"/>
              </a:ext>
            </a:extLst>
          </p:cNvPr>
          <p:cNvSpPr/>
          <p:nvPr/>
        </p:nvSpPr>
        <p:spPr>
          <a:xfrm>
            <a:off x="2788698" y="3385377"/>
            <a:ext cx="1646262" cy="776049"/>
          </a:xfrm>
          <a:prstGeom prst="roundRect">
            <a:avLst>
              <a:gd name="adj" fmla="val 8476"/>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7" name="Duration">
            <a:extLst>
              <a:ext uri="{FF2B5EF4-FFF2-40B4-BE49-F238E27FC236}">
                <a16:creationId xmlns:a16="http://schemas.microsoft.com/office/drawing/2014/main" id="{216151E6-67DC-783E-3B42-CB2066F8AE89}"/>
              </a:ext>
            </a:extLst>
          </p:cNvPr>
          <p:cNvSpPr txBox="1">
            <a:spLocks/>
          </p:cNvSpPr>
          <p:nvPr/>
        </p:nvSpPr>
        <p:spPr>
          <a:xfrm>
            <a:off x="2798246" y="4265098"/>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Links og ikoner</a:t>
            </a:r>
          </a:p>
        </p:txBody>
      </p:sp>
      <p:sp>
        <p:nvSpPr>
          <p:cNvPr id="8" name="Rounded Rectangle">
            <a:extLst>
              <a:ext uri="{FF2B5EF4-FFF2-40B4-BE49-F238E27FC236}">
                <a16:creationId xmlns:a16="http://schemas.microsoft.com/office/drawing/2014/main" id="{2DF3F10D-750C-0481-FC03-02C608255484}"/>
              </a:ext>
            </a:extLst>
          </p:cNvPr>
          <p:cNvSpPr/>
          <p:nvPr/>
        </p:nvSpPr>
        <p:spPr>
          <a:xfrm>
            <a:off x="2751305" y="1939809"/>
            <a:ext cx="1646262" cy="776049"/>
          </a:xfrm>
          <a:prstGeom prst="roundRect">
            <a:avLst>
              <a:gd name="adj" fmla="val 8476"/>
            </a:avLst>
          </a:prstGeom>
          <a:solidFill>
            <a:schemeClr val="tx1">
              <a:lumMod val="50000"/>
              <a:lumOff val="50000"/>
            </a:schemeClr>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9" name="Duration">
            <a:extLst>
              <a:ext uri="{FF2B5EF4-FFF2-40B4-BE49-F238E27FC236}">
                <a16:creationId xmlns:a16="http://schemas.microsoft.com/office/drawing/2014/main" id="{B0B7C083-6F03-49CF-621B-4CE31ACBCC51}"/>
              </a:ext>
            </a:extLst>
          </p:cNvPr>
          <p:cNvSpPr txBox="1">
            <a:spLocks/>
          </p:cNvSpPr>
          <p:nvPr/>
        </p:nvSpPr>
        <p:spPr>
          <a:xfrm>
            <a:off x="2760853" y="2819530"/>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Sekundær tekst</a:t>
            </a:r>
          </a:p>
        </p:txBody>
      </p:sp>
      <p:sp>
        <p:nvSpPr>
          <p:cNvPr id="10" name="Rounded Rectangle">
            <a:extLst>
              <a:ext uri="{FF2B5EF4-FFF2-40B4-BE49-F238E27FC236}">
                <a16:creationId xmlns:a16="http://schemas.microsoft.com/office/drawing/2014/main" id="{2E857A25-7D68-47BC-F679-48464FBE1AA3}"/>
              </a:ext>
            </a:extLst>
          </p:cNvPr>
          <p:cNvSpPr/>
          <p:nvPr/>
        </p:nvSpPr>
        <p:spPr>
          <a:xfrm>
            <a:off x="817753" y="3385377"/>
            <a:ext cx="1646262" cy="776049"/>
          </a:xfrm>
          <a:prstGeom prst="roundRect">
            <a:avLst>
              <a:gd name="adj" fmla="val 8476"/>
            </a:avLst>
          </a:prstGeom>
          <a:solidFill>
            <a:srgbClr val="FFFFFF"/>
          </a:solidFill>
          <a:ln w="12700">
            <a:solidFill>
              <a:schemeClr val="bg2">
                <a:lumMod val="10000"/>
                <a:lumOff val="90000"/>
              </a:schemeClr>
            </a:solidFill>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11" name="Duration">
            <a:extLst>
              <a:ext uri="{FF2B5EF4-FFF2-40B4-BE49-F238E27FC236}">
                <a16:creationId xmlns:a16="http://schemas.microsoft.com/office/drawing/2014/main" id="{607CB55F-337E-D75D-424E-DB887034C464}"/>
              </a:ext>
            </a:extLst>
          </p:cNvPr>
          <p:cNvSpPr txBox="1">
            <a:spLocks/>
          </p:cNvSpPr>
          <p:nvPr/>
        </p:nvSpPr>
        <p:spPr>
          <a:xfrm>
            <a:off x="827302" y="4265098"/>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Tekst og ikoner</a:t>
            </a:r>
          </a:p>
        </p:txBody>
      </p:sp>
      <p:sp>
        <p:nvSpPr>
          <p:cNvPr id="32" name="Rounded Rectangle">
            <a:extLst>
              <a:ext uri="{FF2B5EF4-FFF2-40B4-BE49-F238E27FC236}">
                <a16:creationId xmlns:a16="http://schemas.microsoft.com/office/drawing/2014/main" id="{6BFE447F-6B3B-F4EE-E15B-75A97E34DEBE}"/>
              </a:ext>
            </a:extLst>
          </p:cNvPr>
          <p:cNvSpPr/>
          <p:nvPr/>
        </p:nvSpPr>
        <p:spPr>
          <a:xfrm>
            <a:off x="808205" y="4806271"/>
            <a:ext cx="1646262" cy="776049"/>
          </a:xfrm>
          <a:prstGeom prst="roundRect">
            <a:avLst>
              <a:gd name="adj" fmla="val 8476"/>
            </a:avLst>
          </a:prstGeom>
          <a:solidFill>
            <a:schemeClr val="bg2">
              <a:lumMod val="25000"/>
              <a:lumOff val="75000"/>
            </a:schemeClr>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33" name="Duration">
            <a:extLst>
              <a:ext uri="{FF2B5EF4-FFF2-40B4-BE49-F238E27FC236}">
                <a16:creationId xmlns:a16="http://schemas.microsoft.com/office/drawing/2014/main" id="{E6D9EEAE-0661-F0DF-A032-54DE6986928C}"/>
              </a:ext>
            </a:extLst>
          </p:cNvPr>
          <p:cNvSpPr txBox="1">
            <a:spLocks/>
          </p:cNvSpPr>
          <p:nvPr/>
        </p:nvSpPr>
        <p:spPr>
          <a:xfrm>
            <a:off x="817753" y="5685992"/>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Baggrund: Grå</a:t>
            </a:r>
          </a:p>
        </p:txBody>
      </p:sp>
      <p:sp>
        <p:nvSpPr>
          <p:cNvPr id="12" name="Title 7">
            <a:extLst>
              <a:ext uri="{FF2B5EF4-FFF2-40B4-BE49-F238E27FC236}">
                <a16:creationId xmlns:a16="http://schemas.microsoft.com/office/drawing/2014/main" id="{52A8E576-C730-F2BC-7B04-F4FD99B9E3D7}"/>
              </a:ext>
            </a:extLst>
          </p:cNvPr>
          <p:cNvSpPr txBox="1">
            <a:spLocks/>
          </p:cNvSpPr>
          <p:nvPr/>
        </p:nvSpPr>
        <p:spPr>
          <a:xfrm>
            <a:off x="720209" y="728663"/>
            <a:ext cx="5602566"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a:t>Bokse og Farver</a:t>
            </a:r>
            <a:endParaRPr lang="da-DK" sz="3200" spc="0" noProof="0">
              <a:solidFill>
                <a:schemeClr val="bg1"/>
              </a:solidFill>
            </a:endParaRPr>
          </a:p>
        </p:txBody>
      </p:sp>
      <p:sp>
        <p:nvSpPr>
          <p:cNvPr id="17" name="Rounded Rectangle">
            <a:extLst>
              <a:ext uri="{FF2B5EF4-FFF2-40B4-BE49-F238E27FC236}">
                <a16:creationId xmlns:a16="http://schemas.microsoft.com/office/drawing/2014/main" id="{1CD5991C-B7F6-87A7-6881-0F80EAB9D248}"/>
              </a:ext>
            </a:extLst>
          </p:cNvPr>
          <p:cNvSpPr/>
          <p:nvPr/>
        </p:nvSpPr>
        <p:spPr>
          <a:xfrm>
            <a:off x="2735130" y="4806271"/>
            <a:ext cx="1646262" cy="776049"/>
          </a:xfrm>
          <a:prstGeom prst="roundRect">
            <a:avLst>
              <a:gd name="adj" fmla="val 8476"/>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24" name="Duration">
            <a:extLst>
              <a:ext uri="{FF2B5EF4-FFF2-40B4-BE49-F238E27FC236}">
                <a16:creationId xmlns:a16="http://schemas.microsoft.com/office/drawing/2014/main" id="{1A1D9F5D-E698-A28F-1D38-4392DA04AC25}"/>
              </a:ext>
            </a:extLst>
          </p:cNvPr>
          <p:cNvSpPr txBox="1">
            <a:spLocks/>
          </p:cNvSpPr>
          <p:nvPr/>
        </p:nvSpPr>
        <p:spPr>
          <a:xfrm>
            <a:off x="2744089" y="5685992"/>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Baggrund: Mørk grøn</a:t>
            </a:r>
          </a:p>
        </p:txBody>
      </p:sp>
      <p:sp>
        <p:nvSpPr>
          <p:cNvPr id="25" name="Rounded Rectangle">
            <a:extLst>
              <a:ext uri="{FF2B5EF4-FFF2-40B4-BE49-F238E27FC236}">
                <a16:creationId xmlns:a16="http://schemas.microsoft.com/office/drawing/2014/main" id="{5BB2126B-902C-5D62-98F9-3977CC82EEF4}"/>
              </a:ext>
            </a:extLst>
          </p:cNvPr>
          <p:cNvSpPr/>
          <p:nvPr/>
        </p:nvSpPr>
        <p:spPr>
          <a:xfrm>
            <a:off x="4696526" y="4806271"/>
            <a:ext cx="1646262" cy="776049"/>
          </a:xfrm>
          <a:prstGeom prst="roundRect">
            <a:avLst>
              <a:gd name="adj" fmla="val 8476"/>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26" name="Duration">
            <a:extLst>
              <a:ext uri="{FF2B5EF4-FFF2-40B4-BE49-F238E27FC236}">
                <a16:creationId xmlns:a16="http://schemas.microsoft.com/office/drawing/2014/main" id="{A6B748B6-2496-080B-9A06-267CA90A3194}"/>
              </a:ext>
            </a:extLst>
          </p:cNvPr>
          <p:cNvSpPr txBox="1">
            <a:spLocks/>
          </p:cNvSpPr>
          <p:nvPr/>
        </p:nvSpPr>
        <p:spPr>
          <a:xfrm>
            <a:off x="4694809" y="5685992"/>
            <a:ext cx="1627966" cy="40208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noProof="0">
                <a:solidFill>
                  <a:schemeClr val="bg1"/>
                </a:solidFill>
              </a:rPr>
              <a:t>Baggrund: Lys grøn</a:t>
            </a:r>
          </a:p>
        </p:txBody>
      </p:sp>
      <p:grpSp>
        <p:nvGrpSpPr>
          <p:cNvPr id="5" name="Group 4">
            <a:extLst>
              <a:ext uri="{FF2B5EF4-FFF2-40B4-BE49-F238E27FC236}">
                <a16:creationId xmlns:a16="http://schemas.microsoft.com/office/drawing/2014/main" id="{18702FEA-E9C2-9614-2619-BF299AFF3E38}"/>
              </a:ext>
            </a:extLst>
          </p:cNvPr>
          <p:cNvGrpSpPr/>
          <p:nvPr/>
        </p:nvGrpSpPr>
        <p:grpSpPr>
          <a:xfrm>
            <a:off x="7913122" y="1900080"/>
            <a:ext cx="2405579" cy="720845"/>
            <a:chOff x="9055378" y="5464001"/>
            <a:chExt cx="2405579" cy="720845"/>
          </a:xfrm>
        </p:grpSpPr>
        <p:sp>
          <p:nvSpPr>
            <p:cNvPr id="13" name="Rounded Rectangle">
              <a:extLst>
                <a:ext uri="{FF2B5EF4-FFF2-40B4-BE49-F238E27FC236}">
                  <a16:creationId xmlns:a16="http://schemas.microsoft.com/office/drawing/2014/main" id="{5A57DB78-D82D-22FF-D59A-4805C5C10CBA}"/>
                </a:ext>
              </a:extLst>
            </p:cNvPr>
            <p:cNvSpPr/>
            <p:nvPr/>
          </p:nvSpPr>
          <p:spPr>
            <a:xfrm>
              <a:off x="9055378" y="5535456"/>
              <a:ext cx="2405579" cy="593882"/>
            </a:xfrm>
            <a:prstGeom prst="roundRect">
              <a:avLst>
                <a:gd name="adj" fmla="val 18296"/>
              </a:avLst>
            </a:prstGeom>
            <a:solidFill>
              <a:srgbClr val="DADCDE"/>
            </a:solidFill>
            <a:ln w="12700">
              <a:miter lim="400000"/>
            </a:ln>
          </p:spPr>
          <p:txBody>
            <a:bodyPr lIns="25400" tIns="25400" rIns="25400" bIns="25400" anchor="ctr"/>
            <a:lstStyle/>
            <a:p>
              <a:pPr algn="ctr">
                <a:lnSpc>
                  <a:spcPct val="100000"/>
                </a:lnSpc>
                <a:defRPr sz="3200" spc="0">
                  <a:solidFill>
                    <a:srgbClr val="FFFFFF"/>
                  </a:solidFill>
                </a:defRPr>
              </a:pPr>
              <a:endParaRPr lang="da-DK" sz="1600" noProof="0"/>
            </a:p>
          </p:txBody>
        </p:sp>
        <p:sp>
          <p:nvSpPr>
            <p:cNvPr id="14" name="Duration">
              <a:extLst>
                <a:ext uri="{FF2B5EF4-FFF2-40B4-BE49-F238E27FC236}">
                  <a16:creationId xmlns:a16="http://schemas.microsoft.com/office/drawing/2014/main" id="{4F94DC1D-9E34-8657-8533-62465CF73F3C}"/>
                </a:ext>
              </a:extLst>
            </p:cNvPr>
            <p:cNvSpPr txBox="1">
              <a:spLocks/>
            </p:cNvSpPr>
            <p:nvPr/>
          </p:nvSpPr>
          <p:spPr>
            <a:xfrm>
              <a:off x="9714291" y="5464001"/>
              <a:ext cx="1498173" cy="720845"/>
            </a:xfrm>
            <a:prstGeom prst="rect">
              <a:avLst/>
            </a:prstGeom>
          </p:spPr>
          <p:txBody>
            <a:bodyPr vert="horz" lIns="45720" tIns="22860" rIns="45720" bIns="22860" rtlCol="0" anchor="ctr">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hangingPunct="1">
                <a:lnSpc>
                  <a:spcPct val="110000"/>
                </a:lnSpc>
              </a:pPr>
              <a:r>
                <a:rPr lang="da-DK" sz="1000" b="1" noProof="0">
                  <a:solidFill>
                    <a:schemeClr val="accent2"/>
                  </a:solidFill>
                </a:rPr>
                <a:t>Klik her for at afspille forklaring til figuren</a:t>
              </a:r>
            </a:p>
          </p:txBody>
        </p:sp>
        <p:grpSp>
          <p:nvGrpSpPr>
            <p:cNvPr id="15" name="Group 14">
              <a:extLst>
                <a:ext uri="{FF2B5EF4-FFF2-40B4-BE49-F238E27FC236}">
                  <a16:creationId xmlns:a16="http://schemas.microsoft.com/office/drawing/2014/main" id="{5471D43B-01FE-7EA1-C748-6D72D43726DB}"/>
                </a:ext>
              </a:extLst>
            </p:cNvPr>
            <p:cNvGrpSpPr/>
            <p:nvPr/>
          </p:nvGrpSpPr>
          <p:grpSpPr>
            <a:xfrm>
              <a:off x="9200859" y="5627767"/>
              <a:ext cx="392909" cy="418366"/>
              <a:chOff x="1756177" y="9351174"/>
              <a:chExt cx="785817" cy="836732"/>
            </a:xfrm>
          </p:grpSpPr>
          <p:sp>
            <p:nvSpPr>
              <p:cNvPr id="16" name="Oval 15">
                <a:extLst>
                  <a:ext uri="{FF2B5EF4-FFF2-40B4-BE49-F238E27FC236}">
                    <a16:creationId xmlns:a16="http://schemas.microsoft.com/office/drawing/2014/main" id="{D5FFE01D-6ADA-60C4-775F-9F55C4ACDE38}"/>
                  </a:ext>
                </a:extLst>
              </p:cNvPr>
              <p:cNvSpPr/>
              <p:nvPr/>
            </p:nvSpPr>
            <p:spPr>
              <a:xfrm>
                <a:off x="1756177" y="9351174"/>
                <a:ext cx="785817" cy="83673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a:lnSpc>
                    <a:spcPct val="100000"/>
                  </a:lnSpc>
                  <a:spcBef>
                    <a:spcPts val="0"/>
                  </a:spcBef>
                </a:pPr>
                <a:endParaRPr lang="da-DK" sz="1600" noProof="0">
                  <a:solidFill>
                    <a:srgbClr val="FFFFFF"/>
                  </a:solidFill>
                  <a:latin typeface="Helvetica Neue Medium"/>
                  <a:ea typeface="Helvetica Neue Medium"/>
                  <a:cs typeface="Helvetica Neue Medium"/>
                  <a:sym typeface="Helvetica Neue Medium"/>
                </a:endParaRPr>
              </a:p>
            </p:txBody>
          </p:sp>
          <p:pic>
            <p:nvPicPr>
              <p:cNvPr id="18" name="Graphic 17" descr="Play with solid fill">
                <a:hlinkClick r:id="" action="ppaction://noaction">
                  <a:snd r:embed="rId3" name="Instruktioner.wav"/>
                </a:hlinkClick>
                <a:extLst>
                  <a:ext uri="{FF2B5EF4-FFF2-40B4-BE49-F238E27FC236}">
                    <a16:creationId xmlns:a16="http://schemas.microsoft.com/office/drawing/2014/main" id="{E8D9F58C-DC20-A60F-CDC4-964EACADB2B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37447" y="9528008"/>
                <a:ext cx="471343" cy="471344"/>
              </a:xfrm>
              <a:prstGeom prst="rect">
                <a:avLst/>
              </a:prstGeom>
            </p:spPr>
          </p:pic>
        </p:grpSp>
      </p:grpSp>
      <p:sp>
        <p:nvSpPr>
          <p:cNvPr id="20" name="Duration">
            <a:extLst>
              <a:ext uri="{FF2B5EF4-FFF2-40B4-BE49-F238E27FC236}">
                <a16:creationId xmlns:a16="http://schemas.microsoft.com/office/drawing/2014/main" id="{C5750A55-CD51-5E4E-C50C-D056E94C218E}"/>
              </a:ext>
            </a:extLst>
          </p:cNvPr>
          <p:cNvSpPr txBox="1">
            <a:spLocks/>
          </p:cNvSpPr>
          <p:nvPr/>
        </p:nvSpPr>
        <p:spPr>
          <a:xfrm>
            <a:off x="7385369" y="3172593"/>
            <a:ext cx="3461085" cy="2526071"/>
          </a:xfrm>
          <a:prstGeom prst="rect">
            <a:avLst/>
          </a:prstGeom>
        </p:spPr>
        <p:txBody>
          <a:bodyPr vert="horz" lIns="45720" tIns="22860" rIns="45720" bIns="22860" rtlCol="0" anchor="t">
            <a:noAutofit/>
          </a:bodyPr>
          <a:lstStyle>
            <a:lvl1pPr marL="0" marR="0" indent="0" algn="l" defTabSz="825500" rtl="0" latinLnBrk="0">
              <a:lnSpc>
                <a:spcPct val="100000"/>
              </a:lnSpc>
              <a:spcBef>
                <a:spcPts val="0"/>
              </a:spcBef>
              <a:spcAft>
                <a:spcPts val="2400"/>
              </a:spcAft>
              <a:buClrTx/>
              <a:buSzTx/>
              <a:buFontTx/>
              <a:buNone/>
              <a:tabLst/>
              <a:defRPr lang="en-US" sz="2000" b="0" i="0" u="none" strike="noStrike" cap="none" spc="0" baseline="0" dirty="0" smtClean="0">
                <a:solidFill>
                  <a:srgbClr val="359792"/>
                </a:solidFill>
                <a:uFillTx/>
                <a:latin typeface="Arial" panose="020B0604020202020204" pitchFamily="34" charset="0"/>
                <a:ea typeface="+mn-ea"/>
                <a:cs typeface="Arial" panose="020B0604020202020204" pitchFamily="34" charset="0"/>
                <a:sym typeface="Helvetica Neue"/>
              </a:defRPr>
            </a:lvl1pPr>
            <a:lvl2pPr marL="0" marR="0" indent="4572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2pPr>
            <a:lvl3pPr marL="0" marR="0" indent="914400" algn="l" defTabSz="825500" rtl="0" latinLnBrk="0">
              <a:lnSpc>
                <a:spcPct val="100000"/>
              </a:lnSpc>
              <a:spcBef>
                <a:spcPts val="0"/>
              </a:spcBef>
              <a:spcAft>
                <a:spcPts val="2400"/>
              </a:spcAft>
              <a:buClrTx/>
              <a:buSzTx/>
              <a:buFontTx/>
              <a:buNone/>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3pPr>
            <a:lvl4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lang="en-US" sz="2800" b="0" i="0" u="none" strike="noStrike" cap="none" spc="0" baseline="0" dirty="0">
                <a:solidFill>
                  <a:srgbClr val="000000"/>
                </a:solidFill>
                <a:uFillTx/>
                <a:latin typeface="Arial" panose="020B0604020202020204" pitchFamily="34" charset="0"/>
                <a:ea typeface="+mn-ea"/>
                <a:cs typeface="Arial" panose="020B0604020202020204" pitchFamily="34" charset="0"/>
                <a:sym typeface="Helvetica Neue"/>
              </a:defRPr>
            </a:lvl4pPr>
            <a:lvl5pPr marL="457200" marR="0" indent="-457200" algn="l" defTabSz="825500" rtl="0" latinLnBrk="0">
              <a:lnSpc>
                <a:spcPct val="100000"/>
              </a:lnSpc>
              <a:spcBef>
                <a:spcPts val="0"/>
              </a:spcBef>
              <a:spcAft>
                <a:spcPts val="2400"/>
              </a:spcAft>
              <a:buClrTx/>
              <a:buSzTx/>
              <a:buFont typeface="Arial" panose="020B0604020202020204" pitchFamily="34" charset="0"/>
              <a:buChar char="•"/>
              <a:tabLst/>
              <a:defRPr sz="2800" b="0" i="0" u="none" strike="noStrike" cap="none" spc="0" baseline="0">
                <a:solidFill>
                  <a:srgbClr val="000000"/>
                </a:solidFill>
                <a:uFillTx/>
                <a:latin typeface="Arial" panose="020B0604020202020204" pitchFamily="34" charset="0"/>
                <a:ea typeface="+mn-ea"/>
                <a:cs typeface="Arial" panose="020B0604020202020204" pitchFamily="34" charset="0"/>
                <a:sym typeface="Helvetica Neue"/>
              </a:defRPr>
            </a:lvl5pPr>
            <a:lvl6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a:solidFill>
                  <a:srgbClr val="000000"/>
                </a:solidFill>
                <a:uFillTx/>
                <a:latin typeface="+mn-lt"/>
                <a:ea typeface="+mn-ea"/>
                <a:cs typeface="+mn-cs"/>
                <a:sym typeface="Helvetica Neue"/>
              </a:defRPr>
            </a:lvl6pPr>
            <a:lvl7pPr marL="0" marR="0" indent="0" algn="l" defTabSz="825500" rtl="0" eaLnBrk="1" fontAlgn="auto" latinLnBrk="0" hangingPunct="1">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 typeface="Arial" panose="020B0604020202020204" pitchFamily="34" charset="0"/>
              <a:buNone/>
              <a:tabLst/>
              <a:defRPr lang="en-US" sz="2800" b="0" i="0" u="none" strike="noStrike" cap="none" spc="0" baseline="0" dirty="0" smtClean="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algn="ctr" hangingPunct="1">
              <a:lnSpc>
                <a:spcPct val="110000"/>
              </a:lnSpc>
              <a:spcAft>
                <a:spcPts val="600"/>
              </a:spcAft>
            </a:pPr>
            <a:r>
              <a:rPr lang="da-DK" sz="1050" b="1" noProof="0">
                <a:solidFill>
                  <a:schemeClr val="bg1"/>
                </a:solidFill>
              </a:rPr>
              <a:t>For at indsætte lydfil på knap gøres følgende:</a:t>
            </a:r>
          </a:p>
          <a:p>
            <a:pPr marL="228600" indent="-228600" hangingPunct="1">
              <a:lnSpc>
                <a:spcPct val="110000"/>
              </a:lnSpc>
              <a:spcAft>
                <a:spcPts val="600"/>
              </a:spcAft>
              <a:buFont typeface="+mj-lt"/>
              <a:buAutoNum type="arabicPeriod"/>
            </a:pPr>
            <a:r>
              <a:rPr lang="da-DK" sz="900" noProof="0">
                <a:solidFill>
                  <a:schemeClr val="bg1"/>
                </a:solidFill>
              </a:rPr>
              <a:t>Marker afspilningsknappen i figuren (to klik nødvendigt grundet gruppering af elementer).</a:t>
            </a:r>
          </a:p>
          <a:p>
            <a:pPr marL="228600" indent="-228600" hangingPunct="1">
              <a:lnSpc>
                <a:spcPct val="110000"/>
              </a:lnSpc>
              <a:spcAft>
                <a:spcPts val="600"/>
              </a:spcAft>
              <a:buFont typeface="+mj-lt"/>
              <a:buAutoNum type="arabicPeriod"/>
            </a:pPr>
            <a:r>
              <a:rPr lang="da-DK" sz="900" noProof="0">
                <a:solidFill>
                  <a:schemeClr val="bg1"/>
                </a:solidFill>
              </a:rPr>
              <a:t>Gå til båndet og vælg "indsæt".</a:t>
            </a:r>
          </a:p>
          <a:p>
            <a:pPr marL="228600" indent="-228600" hangingPunct="1">
              <a:lnSpc>
                <a:spcPct val="110000"/>
              </a:lnSpc>
              <a:spcAft>
                <a:spcPts val="600"/>
              </a:spcAft>
              <a:buFont typeface="+mj-lt"/>
              <a:buAutoNum type="arabicPeriod"/>
            </a:pPr>
            <a:r>
              <a:rPr lang="da-DK" sz="900" noProof="0">
                <a:solidFill>
                  <a:schemeClr val="bg1"/>
                </a:solidFill>
              </a:rPr>
              <a:t>Vælg derefter at indsætte en "handling".</a:t>
            </a:r>
          </a:p>
          <a:p>
            <a:pPr marL="228600" indent="-228600" hangingPunct="1">
              <a:lnSpc>
                <a:spcPct val="110000"/>
              </a:lnSpc>
              <a:spcAft>
                <a:spcPts val="600"/>
              </a:spcAft>
              <a:buFont typeface="+mj-lt"/>
              <a:buAutoNum type="arabicPeriod"/>
            </a:pPr>
            <a:r>
              <a:rPr lang="da-DK" sz="900" noProof="0">
                <a:solidFill>
                  <a:schemeClr val="bg1"/>
                </a:solidFill>
              </a:rPr>
              <a:t>I dialogboksen vælges museklik og nederst "afspil lyd"</a:t>
            </a:r>
          </a:p>
          <a:p>
            <a:pPr marL="228600" indent="-228600" hangingPunct="1">
              <a:lnSpc>
                <a:spcPct val="110000"/>
              </a:lnSpc>
              <a:spcAft>
                <a:spcPts val="600"/>
              </a:spcAft>
              <a:buFont typeface="+mj-lt"/>
              <a:buAutoNum type="arabicPeriod"/>
            </a:pPr>
            <a:r>
              <a:rPr lang="da-DK" sz="900" noProof="0">
                <a:solidFill>
                  <a:schemeClr val="bg1"/>
                </a:solidFill>
              </a:rPr>
              <a:t>Nu vælges den ønskede .</a:t>
            </a:r>
            <a:r>
              <a:rPr lang="da-DK" sz="900" noProof="0" err="1">
                <a:solidFill>
                  <a:schemeClr val="bg1"/>
                </a:solidFill>
              </a:rPr>
              <a:t>wav</a:t>
            </a:r>
            <a:r>
              <a:rPr lang="da-DK" sz="900" noProof="0">
                <a:solidFill>
                  <a:schemeClr val="bg1"/>
                </a:solidFill>
              </a:rPr>
              <a:t> lydfil fra computeren, hvilket gør afspilningsknappen aktiv. Lydfiler optaget i .m4a format med Windows stemmeoptager kan konverteres til .</a:t>
            </a:r>
            <a:r>
              <a:rPr lang="da-DK" sz="900" noProof="0" err="1">
                <a:solidFill>
                  <a:schemeClr val="bg1"/>
                </a:solidFill>
              </a:rPr>
              <a:t>wav</a:t>
            </a:r>
            <a:r>
              <a:rPr lang="da-DK" sz="900" noProof="0">
                <a:solidFill>
                  <a:schemeClr val="bg1"/>
                </a:solidFill>
              </a:rPr>
              <a:t> vha</a:t>
            </a:r>
            <a:r>
              <a:rPr lang="da-DK" sz="900">
                <a:solidFill>
                  <a:schemeClr val="bg1"/>
                </a:solidFill>
              </a:rPr>
              <a:t>. </a:t>
            </a:r>
            <a:r>
              <a:rPr lang="da-DK" sz="900">
                <a:solidFill>
                  <a:schemeClr val="bg1"/>
                </a:solidFill>
                <a:hlinkClick r:id="rId5"/>
              </a:rPr>
              <a:t>https://cloudconvert.com/m4a-to-wav</a:t>
            </a:r>
            <a:r>
              <a:rPr lang="da-DK" sz="900">
                <a:solidFill>
                  <a:schemeClr val="bg1"/>
                </a:solidFill>
              </a:rPr>
              <a:t> </a:t>
            </a:r>
          </a:p>
          <a:p>
            <a:pPr marL="228600" indent="-228600" hangingPunct="1">
              <a:lnSpc>
                <a:spcPct val="110000"/>
              </a:lnSpc>
              <a:spcAft>
                <a:spcPts val="600"/>
              </a:spcAft>
              <a:buFont typeface="+mj-lt"/>
              <a:buAutoNum type="arabicPeriod"/>
            </a:pPr>
            <a:endParaRPr lang="da-DK" sz="900" noProof="0">
              <a:solidFill>
                <a:schemeClr val="bg1"/>
              </a:solidFill>
            </a:endParaRPr>
          </a:p>
          <a:p>
            <a:pPr hangingPunct="1">
              <a:lnSpc>
                <a:spcPct val="110000"/>
              </a:lnSpc>
              <a:spcAft>
                <a:spcPts val="600"/>
              </a:spcAft>
            </a:pPr>
            <a:r>
              <a:rPr lang="da-DK" sz="900">
                <a:solidFill>
                  <a:schemeClr val="bg1"/>
                </a:solidFill>
              </a:rPr>
              <a:t>Ovenstående eksempel kan afspilles vha. af knappen når præsentations-modus vælges</a:t>
            </a:r>
            <a:endParaRPr lang="da-DK" sz="900" noProof="0">
              <a:solidFill>
                <a:schemeClr val="bg1"/>
              </a:solidFill>
            </a:endParaRPr>
          </a:p>
          <a:p>
            <a:pPr marL="228600" indent="-228600" hangingPunct="1">
              <a:lnSpc>
                <a:spcPct val="110000"/>
              </a:lnSpc>
              <a:spcAft>
                <a:spcPts val="600"/>
              </a:spcAft>
              <a:buFont typeface="+mj-lt"/>
              <a:buAutoNum type="arabicPeriod"/>
            </a:pPr>
            <a:endParaRPr lang="da-DK" sz="900" noProof="0">
              <a:solidFill>
                <a:schemeClr val="bg1"/>
              </a:solidFill>
            </a:endParaRPr>
          </a:p>
        </p:txBody>
      </p:sp>
      <p:sp>
        <p:nvSpPr>
          <p:cNvPr id="21" name="Title 7">
            <a:extLst>
              <a:ext uri="{FF2B5EF4-FFF2-40B4-BE49-F238E27FC236}">
                <a16:creationId xmlns:a16="http://schemas.microsoft.com/office/drawing/2014/main" id="{017CDB4E-5E8B-ABD3-A8BC-10D44A3C3EC7}"/>
              </a:ext>
            </a:extLst>
          </p:cNvPr>
          <p:cNvSpPr txBox="1">
            <a:spLocks/>
          </p:cNvSpPr>
          <p:nvPr/>
        </p:nvSpPr>
        <p:spPr>
          <a:xfrm>
            <a:off x="6603438" y="741334"/>
            <a:ext cx="5024947" cy="607079"/>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algn="ctr" hangingPunct="1"/>
            <a:r>
              <a:rPr lang="da-DK" sz="3200" spc="0" noProof="0"/>
              <a:t>Knap til lydafspilning</a:t>
            </a:r>
            <a:endParaRPr lang="da-DK" sz="3200" spc="0" noProof="0">
              <a:solidFill>
                <a:schemeClr val="bg1"/>
              </a:solidFill>
            </a:endParaRPr>
          </a:p>
        </p:txBody>
      </p:sp>
    </p:spTree>
    <p:extLst>
      <p:ext uri="{BB962C8B-B14F-4D97-AF65-F5344CB8AC3E}">
        <p14:creationId xmlns:p14="http://schemas.microsoft.com/office/powerpoint/2010/main" val="24668171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2A3B3-F2CD-0495-E492-980BAC6EAC17}"/>
              </a:ext>
            </a:extLst>
          </p:cNvPr>
          <p:cNvSpPr>
            <a:spLocks noGrp="1"/>
          </p:cNvSpPr>
          <p:nvPr>
            <p:ph type="title"/>
          </p:nvPr>
        </p:nvSpPr>
        <p:spPr>
          <a:xfrm>
            <a:off x="713581" y="735289"/>
            <a:ext cx="10740748" cy="999168"/>
          </a:xfrm>
        </p:spPr>
        <p:txBody>
          <a:bodyPr/>
          <a:lstStyle/>
          <a:p>
            <a:r>
              <a:rPr lang="da-DK" dirty="0"/>
              <a:t>Introduktionsvide (6 min.)</a:t>
            </a:r>
          </a:p>
        </p:txBody>
      </p:sp>
      <p:pic>
        <p:nvPicPr>
          <p:cNvPr id="4" name="Onlinemedier 3" title="Hypertension video 1 - KiAP Klyngepakke">
            <a:hlinkClick r:id="" action="ppaction://media"/>
            <a:extLst>
              <a:ext uri="{FF2B5EF4-FFF2-40B4-BE49-F238E27FC236}">
                <a16:creationId xmlns:a16="http://schemas.microsoft.com/office/drawing/2014/main" id="{6ADC56B7-52EC-367D-F267-A3056946C4D6}"/>
              </a:ext>
            </a:extLst>
          </p:cNvPr>
          <p:cNvPicPr>
            <a:picLocks noRot="1" noChangeAspect="1"/>
          </p:cNvPicPr>
          <p:nvPr>
            <a:videoFile r:link="rId1"/>
          </p:nvPr>
        </p:nvPicPr>
        <p:blipFill>
          <a:blip r:embed="rId3"/>
          <a:stretch>
            <a:fillRect/>
          </a:stretch>
        </p:blipFill>
        <p:spPr>
          <a:xfrm>
            <a:off x="1633712" y="1336965"/>
            <a:ext cx="9100159" cy="5084477"/>
          </a:xfrm>
          <a:prstGeom prst="rect">
            <a:avLst/>
          </a:prstGeom>
        </p:spPr>
      </p:pic>
    </p:spTree>
    <p:extLst>
      <p:ext uri="{BB962C8B-B14F-4D97-AF65-F5344CB8AC3E}">
        <p14:creationId xmlns:p14="http://schemas.microsoft.com/office/powerpoint/2010/main" val="13530202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72A14F8-4F5D-2307-4896-497771348AFC}"/>
            </a:ext>
          </a:extLst>
        </p:cNvPr>
        <p:cNvGrpSpPr/>
        <p:nvPr/>
      </p:nvGrpSpPr>
      <p:grpSpPr>
        <a:xfrm>
          <a:off x="0" y="0"/>
          <a:ext cx="0" cy="0"/>
          <a:chOff x="0" y="0"/>
          <a:chExt cx="0" cy="0"/>
        </a:xfrm>
      </p:grpSpPr>
      <p:cxnSp>
        <p:nvCxnSpPr>
          <p:cNvPr id="54" name="Straight Arrow Connector 53">
            <a:extLst>
              <a:ext uri="{FF2B5EF4-FFF2-40B4-BE49-F238E27FC236}">
                <a16:creationId xmlns:a16="http://schemas.microsoft.com/office/drawing/2014/main" id="{DF872B9B-27BD-983A-3D00-CC4F8F273E3C}"/>
              </a:ext>
            </a:extLst>
          </p:cNvPr>
          <p:cNvCxnSpPr>
            <a:cxnSpLocks/>
          </p:cNvCxnSpPr>
          <p:nvPr/>
        </p:nvCxnSpPr>
        <p:spPr>
          <a:xfrm flipH="1">
            <a:off x="938784" y="2704292"/>
            <a:ext cx="906081" cy="0"/>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57" name="Rounded Rectangle">
            <a:extLst>
              <a:ext uri="{FF2B5EF4-FFF2-40B4-BE49-F238E27FC236}">
                <a16:creationId xmlns:a16="http://schemas.microsoft.com/office/drawing/2014/main" id="{FCB0F55A-6424-0B69-84AC-A3FA614CCFC9}"/>
              </a:ext>
            </a:extLst>
          </p:cNvPr>
          <p:cNvSpPr/>
          <p:nvPr/>
        </p:nvSpPr>
        <p:spPr>
          <a:xfrm>
            <a:off x="1844865" y="213951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a:solidFill>
                  <a:schemeClr val="accent3"/>
                </a:solidFill>
              </a:rPr>
              <a:t>Tekst</a:t>
            </a:r>
            <a:endParaRPr lang="da-DK" b="1" noProof="0">
              <a:solidFill>
                <a:schemeClr val="accent3"/>
              </a:solidFill>
            </a:endParaRPr>
          </a:p>
        </p:txBody>
      </p:sp>
      <p:sp>
        <p:nvSpPr>
          <p:cNvPr id="6" name="Title 7">
            <a:extLst>
              <a:ext uri="{FF2B5EF4-FFF2-40B4-BE49-F238E27FC236}">
                <a16:creationId xmlns:a16="http://schemas.microsoft.com/office/drawing/2014/main" id="{10A79D74-1891-50B6-7C83-F69D0F888010}"/>
              </a:ext>
            </a:extLst>
          </p:cNvPr>
          <p:cNvSpPr txBox="1">
            <a:spLocks/>
          </p:cNvSpPr>
          <p:nvPr/>
        </p:nvSpPr>
        <p:spPr>
          <a:xfrm>
            <a:off x="713582" y="741820"/>
            <a:ext cx="10740748" cy="357335"/>
          </a:xfrm>
          <a:prstGeom prst="rect">
            <a:avLst/>
          </a:prstGeom>
        </p:spPr>
        <p:txBody>
          <a:bodyPr/>
          <a:lstStyle>
            <a:lvl1pPr marL="0" marR="0" indent="0" algn="l" defTabSz="2438338" rtl="0" latinLnBrk="0">
              <a:lnSpc>
                <a:spcPct val="80000"/>
              </a:lnSpc>
              <a:spcBef>
                <a:spcPts val="0"/>
              </a:spcBef>
              <a:spcAft>
                <a:spcPts val="0"/>
              </a:spcAft>
              <a:buClrTx/>
              <a:buSzTx/>
              <a:buFontTx/>
              <a:buNone/>
              <a:tabLst/>
              <a:defRPr sz="8000" b="1" i="0" u="none" strike="noStrike" cap="none" spc="-150"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457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9pPr>
          </a:lstStyle>
          <a:p>
            <a:pPr hangingPunct="1"/>
            <a:r>
              <a:rPr lang="da-DK" sz="3200" spc="0" noProof="0"/>
              <a:t>Tekstbokse</a:t>
            </a:r>
            <a:endParaRPr lang="da-DK" sz="3200" spc="0" noProof="0">
              <a:solidFill>
                <a:schemeClr val="bg1"/>
              </a:solidFill>
            </a:endParaRPr>
          </a:p>
        </p:txBody>
      </p:sp>
      <p:cxnSp>
        <p:nvCxnSpPr>
          <p:cNvPr id="8" name="Straight Arrow Connector 7">
            <a:extLst>
              <a:ext uri="{FF2B5EF4-FFF2-40B4-BE49-F238E27FC236}">
                <a16:creationId xmlns:a16="http://schemas.microsoft.com/office/drawing/2014/main" id="{EFE08072-829F-47FB-9D37-16D393A2F7A0}"/>
              </a:ext>
            </a:extLst>
          </p:cNvPr>
          <p:cNvCxnSpPr>
            <a:cxnSpLocks/>
          </p:cNvCxnSpPr>
          <p:nvPr/>
        </p:nvCxnSpPr>
        <p:spPr>
          <a:xfrm>
            <a:off x="5327904" y="4718483"/>
            <a:ext cx="890016" cy="0"/>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9" name="Rounded Rectangle">
            <a:extLst>
              <a:ext uri="{FF2B5EF4-FFF2-40B4-BE49-F238E27FC236}">
                <a16:creationId xmlns:a16="http://schemas.microsoft.com/office/drawing/2014/main" id="{60354EB1-CBD8-7242-319A-023EF3057BE6}"/>
              </a:ext>
            </a:extLst>
          </p:cNvPr>
          <p:cNvSpPr/>
          <p:nvPr/>
        </p:nvSpPr>
        <p:spPr>
          <a:xfrm>
            <a:off x="1844865" y="4153707"/>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a:solidFill>
                  <a:schemeClr val="accent3"/>
                </a:solidFill>
              </a:rPr>
              <a:t>Tekst</a:t>
            </a:r>
            <a:endParaRPr lang="da-DK" b="1" noProof="0">
              <a:solidFill>
                <a:schemeClr val="accent3"/>
              </a:solidFill>
            </a:endParaRPr>
          </a:p>
        </p:txBody>
      </p:sp>
      <p:sp>
        <p:nvSpPr>
          <p:cNvPr id="12" name="Rounded Rectangle">
            <a:extLst>
              <a:ext uri="{FF2B5EF4-FFF2-40B4-BE49-F238E27FC236}">
                <a16:creationId xmlns:a16="http://schemas.microsoft.com/office/drawing/2014/main" id="{489041BB-4A7E-C568-EE90-8895438D6F6F}"/>
              </a:ext>
            </a:extLst>
          </p:cNvPr>
          <p:cNvSpPr/>
          <p:nvPr/>
        </p:nvSpPr>
        <p:spPr>
          <a:xfrm>
            <a:off x="7294689" y="213951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a:solidFill>
                  <a:schemeClr val="accent3"/>
                </a:solidFill>
              </a:rPr>
              <a:t>Tekst</a:t>
            </a:r>
            <a:endParaRPr lang="da-DK" b="1" noProof="0">
              <a:solidFill>
                <a:schemeClr val="accent3"/>
              </a:solidFill>
            </a:endParaRPr>
          </a:p>
        </p:txBody>
      </p:sp>
      <p:sp>
        <p:nvSpPr>
          <p:cNvPr id="13" name="Rounded Rectangle">
            <a:extLst>
              <a:ext uri="{FF2B5EF4-FFF2-40B4-BE49-F238E27FC236}">
                <a16:creationId xmlns:a16="http://schemas.microsoft.com/office/drawing/2014/main" id="{5A1AAD41-D035-231F-0659-D3F9DFC30914}"/>
              </a:ext>
            </a:extLst>
          </p:cNvPr>
          <p:cNvSpPr/>
          <p:nvPr/>
        </p:nvSpPr>
        <p:spPr>
          <a:xfrm>
            <a:off x="7294689" y="4153706"/>
            <a:ext cx="3483039" cy="1129553"/>
          </a:xfrm>
          <a:prstGeom prst="roundRect">
            <a:avLst>
              <a:gd name="adj" fmla="val 2817"/>
            </a:avLst>
          </a:prstGeom>
          <a:solidFill>
            <a:srgbClr val="FFFFFF">
              <a:alpha val="0"/>
            </a:srgbClr>
          </a:solidFill>
          <a:ln w="57150">
            <a:solidFill>
              <a:schemeClr val="accent3"/>
            </a:solidFill>
            <a:miter lim="400000"/>
          </a:ln>
        </p:spPr>
        <p:txBody>
          <a:bodyPr lIns="144000" tIns="72000" rIns="144000" bIns="90000" anchor="ctr"/>
          <a:lstStyle/>
          <a:p>
            <a:pPr algn="ctr">
              <a:lnSpc>
                <a:spcPct val="100000"/>
              </a:lnSpc>
              <a:defRPr sz="3200" spc="0">
                <a:solidFill>
                  <a:srgbClr val="FFFFFF"/>
                </a:solidFill>
              </a:defRPr>
            </a:pPr>
            <a:r>
              <a:rPr lang="da-DK" sz="2800" b="1" noProof="0">
                <a:solidFill>
                  <a:schemeClr val="accent3"/>
                </a:solidFill>
              </a:rPr>
              <a:t>Tekst</a:t>
            </a:r>
            <a:endParaRPr lang="da-DK" b="1" noProof="0">
              <a:solidFill>
                <a:schemeClr val="accent3"/>
              </a:solidFill>
            </a:endParaRPr>
          </a:p>
        </p:txBody>
      </p:sp>
      <p:cxnSp>
        <p:nvCxnSpPr>
          <p:cNvPr id="14" name="Straight Arrow Connector 13">
            <a:extLst>
              <a:ext uri="{FF2B5EF4-FFF2-40B4-BE49-F238E27FC236}">
                <a16:creationId xmlns:a16="http://schemas.microsoft.com/office/drawing/2014/main" id="{98C6F534-3EA8-837F-D4E6-2D6B35EEAFCC}"/>
              </a:ext>
            </a:extLst>
          </p:cNvPr>
          <p:cNvCxnSpPr>
            <a:cxnSpLocks/>
          </p:cNvCxnSpPr>
          <p:nvPr/>
        </p:nvCxnSpPr>
        <p:spPr>
          <a:xfrm flipV="1">
            <a:off x="9036208" y="1192305"/>
            <a:ext cx="0" cy="947211"/>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C0148B7F-42B7-B4C1-1C62-FEE1B20B8F42}"/>
              </a:ext>
            </a:extLst>
          </p:cNvPr>
          <p:cNvCxnSpPr>
            <a:cxnSpLocks/>
          </p:cNvCxnSpPr>
          <p:nvPr/>
        </p:nvCxnSpPr>
        <p:spPr>
          <a:xfrm>
            <a:off x="9036208" y="5283259"/>
            <a:ext cx="0" cy="846079"/>
          </a:xfrm>
          <a:prstGeom prst="straightConnector1">
            <a:avLst/>
          </a:prstGeom>
          <a:noFill/>
          <a:ln w="57150" cap="flat">
            <a:solidFill>
              <a:schemeClr val="accent3"/>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613384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D9FF66F2-387E-9E5D-6058-6ED68D00873A}"/>
              </a:ext>
            </a:extLst>
          </p:cNvPr>
          <p:cNvSpPr>
            <a:spLocks noGrp="1"/>
          </p:cNvSpPr>
          <p:nvPr>
            <p:ph type="body" sz="quarter" idx="38"/>
          </p:nvPr>
        </p:nvSpPr>
        <p:spPr>
          <a:xfrm>
            <a:off x="720207" y="1822803"/>
            <a:ext cx="10755037" cy="4299910"/>
          </a:xfrm>
        </p:spPr>
        <p:txBody>
          <a:bodyPr>
            <a:noAutofit/>
          </a:bodyPr>
          <a:lstStyle/>
          <a:p>
            <a:pPr>
              <a:buClr>
                <a:srgbClr val="297A77"/>
              </a:buClr>
              <a:buSzPct val="105000"/>
            </a:pPr>
            <a:r>
              <a:rPr lang="da-DK" dirty="0"/>
              <a:t>Hjemmeblodtryk (*alternativt </a:t>
            </a:r>
            <a:r>
              <a:rPr lang="da-DK" dirty="0" err="1"/>
              <a:t>uobserveret</a:t>
            </a:r>
            <a:r>
              <a:rPr lang="da-DK" dirty="0"/>
              <a:t> BT i klinik)</a:t>
            </a:r>
          </a:p>
          <a:p>
            <a:r>
              <a:rPr lang="da-DK" dirty="0"/>
              <a:t>U-</a:t>
            </a:r>
            <a:r>
              <a:rPr lang="da-DK" dirty="0" err="1"/>
              <a:t>alb</a:t>
            </a:r>
            <a:r>
              <a:rPr lang="da-DK" dirty="0"/>
              <a:t>/</a:t>
            </a:r>
            <a:r>
              <a:rPr lang="da-DK" dirty="0" err="1"/>
              <a:t>kreatinin</a:t>
            </a:r>
            <a:r>
              <a:rPr lang="da-DK" dirty="0"/>
              <a:t> ratio måling</a:t>
            </a:r>
          </a:p>
          <a:p>
            <a:r>
              <a:rPr lang="da-DK" dirty="0" err="1">
                <a:solidFill>
                  <a:srgbClr val="000000"/>
                </a:solidFill>
              </a:rPr>
              <a:t>Creatinin</a:t>
            </a:r>
            <a:r>
              <a:rPr lang="da-DK" dirty="0">
                <a:solidFill>
                  <a:srgbClr val="000000"/>
                </a:solidFill>
              </a:rPr>
              <a:t>, elektrolytter, ALAT samt lipidstatus og HbA1c</a:t>
            </a:r>
          </a:p>
          <a:p>
            <a:r>
              <a:rPr lang="da-DK" dirty="0">
                <a:solidFill>
                  <a:srgbClr val="000000"/>
                </a:solidFill>
              </a:rPr>
              <a:t>EKG hvert/hvert andet år ved hypertension – dog efter lægevurdering</a:t>
            </a:r>
          </a:p>
          <a:p>
            <a:endParaRPr lang="da-DK" dirty="0"/>
          </a:p>
          <a:p>
            <a:r>
              <a:rPr lang="da-DK" dirty="0"/>
              <a:t>*Fuldautomatisk blodtryksmåling med 3-6 målinger i et roligt rum efter 5 minutters hvile og over 5 minutter uden tilstedeværelse af </a:t>
            </a:r>
            <a:r>
              <a:rPr lang="da-DK" dirty="0" err="1"/>
              <a:t>sundhedsperson.Læs</a:t>
            </a:r>
            <a:r>
              <a:rPr lang="da-DK" dirty="0"/>
              <a:t> mere om BT måling: </a:t>
            </a:r>
            <a:r>
              <a:rPr lang="da-DK" dirty="0">
                <a:hlinkClick r:id="rId3"/>
              </a:rPr>
              <a:t>http://www.dahs.dk/fileadmin/BTmaaling_version-17.pdf</a:t>
            </a:r>
            <a:endParaRPr lang="da-DK" dirty="0"/>
          </a:p>
          <a:p>
            <a:endParaRPr lang="da-DK" dirty="0"/>
          </a:p>
          <a:p>
            <a:r>
              <a:rPr lang="da-DK" dirty="0"/>
              <a:t>Aftal i klinikken et fast indhold for standard års-status </a:t>
            </a:r>
          </a:p>
        </p:txBody>
      </p:sp>
      <p:sp>
        <p:nvSpPr>
          <p:cNvPr id="3" name="Titel 2">
            <a:extLst>
              <a:ext uri="{FF2B5EF4-FFF2-40B4-BE49-F238E27FC236}">
                <a16:creationId xmlns:a16="http://schemas.microsoft.com/office/drawing/2014/main" id="{EC955B0C-B605-3FDA-C88F-A954A20362E5}"/>
              </a:ext>
            </a:extLst>
          </p:cNvPr>
          <p:cNvSpPr>
            <a:spLocks noGrp="1"/>
          </p:cNvSpPr>
          <p:nvPr>
            <p:ph type="title"/>
          </p:nvPr>
        </p:nvSpPr>
        <p:spPr/>
        <p:txBody>
          <a:bodyPr/>
          <a:lstStyle/>
          <a:p>
            <a:r>
              <a:rPr lang="da-DK" dirty="0"/>
              <a:t>Den årlige status</a:t>
            </a:r>
          </a:p>
        </p:txBody>
      </p:sp>
      <p:sp>
        <p:nvSpPr>
          <p:cNvPr id="4" name="Pladsholder til tekst 3">
            <a:extLst>
              <a:ext uri="{FF2B5EF4-FFF2-40B4-BE49-F238E27FC236}">
                <a16:creationId xmlns:a16="http://schemas.microsoft.com/office/drawing/2014/main" id="{809505A8-B1D7-6F15-DFD1-54574741571C}"/>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41C56D2F-E1DA-90A4-ED94-A15C1DC4ACB7}"/>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0424829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0A0A25-8D32-03C6-A22D-1BE099329AFD}"/>
              </a:ext>
            </a:extLst>
          </p:cNvPr>
          <p:cNvSpPr>
            <a:spLocks noGrp="1"/>
          </p:cNvSpPr>
          <p:nvPr>
            <p:ph type="title"/>
          </p:nvPr>
        </p:nvSpPr>
        <p:spPr/>
        <p:txBody>
          <a:bodyPr/>
          <a:lstStyle/>
          <a:p>
            <a:r>
              <a:rPr lang="da-DK" dirty="0"/>
              <a:t>Video: forløbsplaner (2½ min.)</a:t>
            </a:r>
          </a:p>
        </p:txBody>
      </p:sp>
      <p:pic>
        <p:nvPicPr>
          <p:cNvPr id="4" name="Onlinemedier 3" title="Diabetes - forløbsplaner">
            <a:hlinkClick r:id="" action="ppaction://media"/>
            <a:extLst>
              <a:ext uri="{FF2B5EF4-FFF2-40B4-BE49-F238E27FC236}">
                <a16:creationId xmlns:a16="http://schemas.microsoft.com/office/drawing/2014/main" id="{9E400D27-9454-9D5D-6DB6-872C3FE0F71D}"/>
              </a:ext>
            </a:extLst>
          </p:cNvPr>
          <p:cNvPicPr>
            <a:picLocks noRot="1" noChangeAspect="1"/>
          </p:cNvPicPr>
          <p:nvPr>
            <a:videoFile r:link="rId1"/>
          </p:nvPr>
        </p:nvPicPr>
        <p:blipFill>
          <a:blip r:embed="rId4"/>
          <a:stretch>
            <a:fillRect/>
          </a:stretch>
        </p:blipFill>
        <p:spPr>
          <a:xfrm>
            <a:off x="1694333" y="1399522"/>
            <a:ext cx="8803334" cy="4958978"/>
          </a:xfrm>
          <a:prstGeom prst="rect">
            <a:avLst/>
          </a:prstGeom>
        </p:spPr>
      </p:pic>
    </p:spTree>
    <p:extLst>
      <p:ext uri="{BB962C8B-B14F-4D97-AF65-F5344CB8AC3E}">
        <p14:creationId xmlns:p14="http://schemas.microsoft.com/office/powerpoint/2010/main" val="11668506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8" ma:contentTypeDescription="Opret et nyt dokument." ma:contentTypeScope="" ma:versionID="cb15f124891f241f39b51dbca97a887b">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e6f62a398a2978552f9267db54b281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95C06-8343-4B35-ACE2-038373315665}">
  <ds:schemaRefs>
    <ds:schemaRef ds:uri="http://schemas.microsoft.com/office/2006/metadata/properties"/>
    <ds:schemaRef ds:uri="http://purl.org/dc/elements/1.1/"/>
    <ds:schemaRef ds:uri="http://schemas.microsoft.com/office/infopath/2007/PartnerControls"/>
    <ds:schemaRef ds:uri="http://purl.org/dc/dcmitype/"/>
    <ds:schemaRef ds:uri="http://purl.org/dc/terms/"/>
    <ds:schemaRef ds:uri="http://www.w3.org/XML/1998/namespace"/>
    <ds:schemaRef ds:uri="dc93761f-51ef-4530-9f5e-6cc801282091"/>
    <ds:schemaRef ds:uri="658e924a-6452-4f30-ad3a-cb624d28adc8"/>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1AC781A8-A8D4-42B7-8B60-2553E2C6C3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Metadata/LabelInfo.xml><?xml version="1.0" encoding="utf-8"?>
<clbl:labelList xmlns:clbl="http://schemas.microsoft.com/office/2020/mipLabelMetadata">
  <clbl:label id="{3404a6b3-1831-48f2-9073-aef655f4d9e1}" enabled="0" method="" siteId="{3404a6b3-1831-48f2-9073-aef655f4d9e1}" removed="1"/>
</clbl:labelList>
</file>

<file path=docProps/app.xml><?xml version="1.0" encoding="utf-8"?>
<Properties xmlns="http://schemas.openxmlformats.org/officeDocument/2006/extended-properties" xmlns:vt="http://schemas.openxmlformats.org/officeDocument/2006/docPropsVTypes">
  <Template>KiAP_PowerPoint_template</Template>
  <TotalTime>0</TotalTime>
  <Words>4340</Words>
  <Application>Microsoft Office PowerPoint</Application>
  <PresentationFormat>Widescreen</PresentationFormat>
  <Paragraphs>486</Paragraphs>
  <Slides>70</Slides>
  <Notes>36</Notes>
  <HiddenSlides>28</HiddenSlides>
  <MMClips>4</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KiAP 2025</vt:lpstr>
      <vt:lpstr>PowerPoint Presentation</vt:lpstr>
      <vt:lpstr>Program</vt:lpstr>
      <vt:lpstr>Formål</vt:lpstr>
      <vt:lpstr>Materiale</vt:lpstr>
      <vt:lpstr>Materiale</vt:lpstr>
      <vt:lpstr>Gruppearbejde/-drøftelser</vt:lpstr>
      <vt:lpstr>Introduktionsvide (6 min.)</vt:lpstr>
      <vt:lpstr>Den årlige status</vt:lpstr>
      <vt:lpstr>Video: forløbsplaner (2½ min.)</vt:lpstr>
      <vt:lpstr>Forløbsplansdata: patient overblik</vt:lpstr>
      <vt:lpstr>PowerPoint Presentation</vt:lpstr>
      <vt:lpstr>1: Andel af hypertensionspatienter, der har fået en årskontrol (Ydelseskode 0120 inden for de sidste 18 måneder)</vt:lpstr>
      <vt:lpstr>Forklaring til målepunkt 1</vt:lpstr>
      <vt:lpstr>Mulige årsager til målepunkt 1</vt:lpstr>
      <vt:lpstr>Spørgsmål til målepunkt 1</vt:lpstr>
      <vt:lpstr>2a: Andel af patienter, der har fået målt hjemme BT inden for de seneste 18 måneder</vt:lpstr>
      <vt:lpstr>Forklaring til målepunkt 2a</vt:lpstr>
      <vt:lpstr>Spørgsmål til målepunkt 2a</vt:lpstr>
      <vt:lpstr>2b: Andel af patienter, der har fået målt LDL inden for de seneste 18 måneder</vt:lpstr>
      <vt:lpstr>2c: Andel af patienter, der har fået målt eGFR inden for de seneste 18 måneder</vt:lpstr>
      <vt:lpstr>2d: Andel af patienter, der har fået målt U-alb/creatinin inden for de seneste 18 måneder</vt:lpstr>
      <vt:lpstr>Forklaring til målepunkt 2b-c</vt:lpstr>
      <vt:lpstr>Spørgsmål til målepunkt 2b-d</vt:lpstr>
      <vt:lpstr>Plenum gennemgang af målepunkt 1 og 2</vt:lpstr>
      <vt:lpstr>PowerPoint Presentation</vt:lpstr>
      <vt:lpstr>PowerPoint Presentation</vt:lpstr>
      <vt:lpstr>Video: introduktionsvideo (4½ min.)</vt:lpstr>
      <vt:lpstr>Behandlingsmål</vt:lpstr>
      <vt:lpstr>Behandlingsalgoritme</vt:lpstr>
      <vt:lpstr>3: Andel af aktuelle hypertension patienter i medicinsk behandling, hvor systolisk blodtryk &gt;140 mmHg</vt:lpstr>
      <vt:lpstr>PowerPoint Presentation</vt:lpstr>
      <vt:lpstr>Spørgsmål til målepunkt 3</vt:lpstr>
      <vt:lpstr>4: Andel af aktuelle hypertension patienter med mikro/makro albuminuri, der ikke er i ACE/AT2 behandling</vt:lpstr>
      <vt:lpstr>Patientliste</vt:lpstr>
      <vt:lpstr>Spørgsmål til målepunkt 4</vt:lpstr>
      <vt:lpstr>Plenum gennemgang af målepunkt 3 og 4</vt:lpstr>
      <vt:lpstr>KGE</vt:lpstr>
      <vt:lpstr>PowerPoint Presentation</vt:lpstr>
      <vt:lpstr>Implementering og opfølgning – er der potentiale for forandring</vt:lpstr>
      <vt:lpstr>Plenum gennemgang af målepunkt 3 og 4</vt:lpstr>
      <vt:lpstr>Opsamling og opfølgning</vt:lpstr>
      <vt:lpstr>Tak for i dag</vt:lpstr>
      <vt:lpstr>PowerPoint Presentation</vt:lpstr>
      <vt:lpstr>Program</vt:lpstr>
      <vt:lpstr>Tak for i dag</vt:lpstr>
      <vt:lpstr>Forløb</vt:lpstr>
      <vt:lpstr>Formål</vt:lpstr>
      <vt:lpstr>Formål</vt:lpstr>
      <vt:lpstr>Formål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Bestil yderligere opfølgninger på KiAP.dk</vt:lpstr>
      <vt:lpstr>PowerPoint Presentation</vt:lpstr>
      <vt:lpstr>PowerPoint Presentation</vt:lpstr>
      <vt:lpstr>Tidslinje</vt:lpstr>
      <vt:lpstr>PowerPoint Presentation</vt:lpstr>
      <vt:lpstr>PowerPoint Presentation</vt:lpstr>
      <vt:lpstr>Hvem har opgaven i kommunen?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Clara Porsdal</cp:lastModifiedBy>
  <cp:revision>6</cp:revision>
  <dcterms:created xsi:type="dcterms:W3CDTF">2025-07-29T08:56:30Z</dcterms:created>
  <dcterms:modified xsi:type="dcterms:W3CDTF">2026-04-21T12:44:53Z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