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2"/>
  </p:notesMasterIdLst>
  <p:sldIdLst>
    <p:sldId id="753" r:id="rId5"/>
    <p:sldId id="705" r:id="rId6"/>
    <p:sldId id="611" r:id="rId7"/>
    <p:sldId id="719" r:id="rId8"/>
    <p:sldId id="720" r:id="rId9"/>
    <p:sldId id="721" r:id="rId10"/>
    <p:sldId id="723" r:id="rId11"/>
    <p:sldId id="722" r:id="rId12"/>
    <p:sldId id="724" r:id="rId13"/>
    <p:sldId id="725" r:id="rId14"/>
    <p:sldId id="698" r:id="rId15"/>
    <p:sldId id="711" r:id="rId16"/>
    <p:sldId id="726" r:id="rId17"/>
    <p:sldId id="727" r:id="rId18"/>
    <p:sldId id="654" r:id="rId19"/>
    <p:sldId id="712" r:id="rId20"/>
    <p:sldId id="729" r:id="rId21"/>
    <p:sldId id="730" r:id="rId22"/>
    <p:sldId id="713" r:id="rId23"/>
    <p:sldId id="714" r:id="rId24"/>
    <p:sldId id="715" r:id="rId25"/>
    <p:sldId id="731" r:id="rId26"/>
    <p:sldId id="732" r:id="rId27"/>
    <p:sldId id="733" r:id="rId28"/>
    <p:sldId id="734" r:id="rId29"/>
    <p:sldId id="699" r:id="rId30"/>
    <p:sldId id="735" r:id="rId31"/>
    <p:sldId id="736" r:id="rId32"/>
    <p:sldId id="687" r:id="rId33"/>
    <p:sldId id="738" r:id="rId34"/>
    <p:sldId id="739" r:id="rId35"/>
    <p:sldId id="716" r:id="rId36"/>
    <p:sldId id="740" r:id="rId37"/>
    <p:sldId id="741" r:id="rId38"/>
    <p:sldId id="717" r:id="rId39"/>
    <p:sldId id="742" r:id="rId40"/>
    <p:sldId id="743" r:id="rId41"/>
    <p:sldId id="718" r:id="rId42"/>
    <p:sldId id="744" r:id="rId43"/>
    <p:sldId id="745" r:id="rId44"/>
    <p:sldId id="746" r:id="rId45"/>
    <p:sldId id="747" r:id="rId46"/>
    <p:sldId id="748" r:id="rId47"/>
    <p:sldId id="749" r:id="rId48"/>
    <p:sldId id="751" r:id="rId49"/>
    <p:sldId id="752" r:id="rId50"/>
    <p:sldId id="701" r:id="rId51"/>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Klyngepakke" id="{DE907C94-9A59-467E-94DE-0BE6D0CC57E7}">
          <p14:sldIdLst>
            <p14:sldId id="753"/>
            <p14:sldId id="705"/>
            <p14:sldId id="611"/>
            <p14:sldId id="719"/>
            <p14:sldId id="720"/>
            <p14:sldId id="721"/>
            <p14:sldId id="723"/>
            <p14:sldId id="722"/>
            <p14:sldId id="724"/>
            <p14:sldId id="725"/>
            <p14:sldId id="698"/>
            <p14:sldId id="711"/>
            <p14:sldId id="726"/>
            <p14:sldId id="727"/>
            <p14:sldId id="654"/>
            <p14:sldId id="712"/>
            <p14:sldId id="729"/>
            <p14:sldId id="730"/>
            <p14:sldId id="713"/>
            <p14:sldId id="714"/>
            <p14:sldId id="715"/>
            <p14:sldId id="731"/>
            <p14:sldId id="732"/>
            <p14:sldId id="733"/>
            <p14:sldId id="734"/>
            <p14:sldId id="699"/>
            <p14:sldId id="735"/>
            <p14:sldId id="736"/>
            <p14:sldId id="687"/>
            <p14:sldId id="738"/>
            <p14:sldId id="739"/>
            <p14:sldId id="716"/>
            <p14:sldId id="740"/>
            <p14:sldId id="741"/>
            <p14:sldId id="717"/>
            <p14:sldId id="742"/>
            <p14:sldId id="743"/>
            <p14:sldId id="718"/>
            <p14:sldId id="744"/>
            <p14:sldId id="745"/>
            <p14:sldId id="746"/>
            <p14:sldId id="747"/>
            <p14:sldId id="748"/>
            <p14:sldId id="749"/>
            <p14:sldId id="751"/>
            <p14:sldId id="752"/>
            <p14:sldId id="7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260"/>
    <a:srgbClr val="FFFFFF"/>
    <a:srgbClr val="F3F5F7"/>
    <a:srgbClr val="5A8181"/>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84038" autoAdjust="0"/>
  </p:normalViewPr>
  <p:slideViewPr>
    <p:cSldViewPr snapToGrid="0" showGuides="1">
      <p:cViewPr varScale="1">
        <p:scale>
          <a:sx n="99" d="100"/>
          <a:sy n="99" d="100"/>
        </p:scale>
        <p:origin x="1120"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4724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8AAF-B254-370A-2BE1-9C9937F25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C58ED-72FB-D200-D65D-F0BFCB935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BF4273-92E5-C6D2-4F79-25AC63AB55D6}"/>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26931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9559-53A9-418C-6AE8-3ED14F59A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A624E-BA04-5F7C-6574-B23758A1CC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186E4-E05F-A5EE-ED51-DCF841E91776}"/>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36718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C5885-D4AB-27E7-1922-A4DC86604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9D9B6-1819-BF39-4929-011740D00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D9172-3E00-C116-129F-0DB7D425EB87}"/>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472868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endParaRPr lang="en-US" dirty="0"/>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4</a:t>
            </a:r>
            <a:endParaRPr lang="en-DK" dirty="0"/>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dirty="0"/>
              <a:t> </a:t>
            </a:r>
            <a:endParaRPr dirty="0"/>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dirty="0" err="1"/>
              <a:t>Navn</a:t>
            </a:r>
            <a:endParaRPr lang="en-US" dirty="0"/>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dirty="0"/>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dirty="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dirty="0" err="1"/>
              <a:t>Tekst</a:t>
            </a:r>
            <a:endParaRPr lang="en-GB" dirty="0"/>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dirty="0" err="1"/>
              <a:t>Tekst</a:t>
            </a:r>
            <a:endParaRPr lang="en-GB" dirty="0"/>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dirty="0" err="1"/>
              <a:t>Tekst</a:t>
            </a:r>
            <a:endParaRPr lang="en-GB" dirty="0"/>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dirty="0" err="1"/>
              <a:t>Overskrift</a:t>
            </a:r>
            <a:endParaRPr lang="en-DK" dirty="0"/>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dirty="0" err="1"/>
              <a:t>Tekst</a:t>
            </a:r>
            <a:endParaRPr lang="en-GB" dirty="0"/>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dirty="0"/>
              <a:t> </a:t>
            </a:r>
            <a:endParaRPr dirty="0"/>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dirty="0"/>
              <a:t>Kort </a:t>
            </a:r>
            <a:r>
              <a:rPr lang="en-GB" dirty="0" err="1"/>
              <a:t>tekst</a:t>
            </a:r>
            <a:r>
              <a:rPr lang="en-GB" dirty="0"/>
              <a:t>…</a:t>
            </a:r>
            <a:endParaRPr lang="en-DK" dirty="0"/>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dirty="0" err="1"/>
              <a:t>Overskrift</a:t>
            </a:r>
            <a:endParaRPr lang="en-US" spc="0" dirty="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dirty="0" err="1"/>
              <a:t>Overskrift</a:t>
            </a:r>
            <a:endParaRPr lang="en-US" spc="0" dirty="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dirty="0" err="1"/>
              <a:t>Underoverskrift</a:t>
            </a:r>
            <a:endParaRPr lang="en-US" spc="0" dirty="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dirty="0"/>
              <a:t> </a:t>
            </a:r>
            <a:endParaRPr dirty="0"/>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dirty="0" err="1"/>
              <a:t>Overskrift</a:t>
            </a:r>
            <a:endParaRPr lang="en-US" dirty="0"/>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dirty="0"/>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dirty="0" err="1"/>
              <a:t>Tekst</a:t>
            </a:r>
            <a:endParaRPr lang="en-GB" dirty="0"/>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dirty="0"/>
              <a:t> </a:t>
            </a:r>
            <a:endParaRPr dirty="0"/>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dirty="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dirty="0" err="1"/>
              <a:t>Bemærkning</a:t>
            </a:r>
            <a:r>
              <a:rPr lang="en-GB" dirty="0"/>
              <a:t> </a:t>
            </a:r>
            <a:r>
              <a:rPr lang="en-GB" dirty="0" err="1"/>
              <a:t>eller</a:t>
            </a:r>
            <a:r>
              <a:rPr lang="en-GB" dirty="0"/>
              <a:t> </a:t>
            </a:r>
            <a:r>
              <a:rPr lang="en-GB" dirty="0" err="1"/>
              <a:t>kilde</a:t>
            </a:r>
            <a:endParaRPr lang="en-US" dirty="0"/>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dirty="0" err="1"/>
              <a:t>Tekst</a:t>
            </a:r>
            <a:endParaRPr lang="en-GB" dirty="0"/>
          </a:p>
          <a:p>
            <a:pPr lvl="0"/>
            <a:r>
              <a:rPr lang="en-GB" dirty="0" err="1"/>
              <a:t>Tekst</a:t>
            </a:r>
            <a:endParaRPr lang="en-GB" dirty="0"/>
          </a:p>
          <a:p>
            <a:pPr lvl="0"/>
            <a:r>
              <a:rPr lang="en-GB" dirty="0" err="1"/>
              <a:t>Tekst</a:t>
            </a:r>
            <a:endParaRPr lang="en-GB" dirty="0"/>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dirty="0"/>
              <a:t>Kilde: </a:t>
            </a:r>
            <a:r>
              <a:rPr lang="en-GB" sz="1000" i="1" dirty="0" err="1"/>
              <a:t>datakilde</a:t>
            </a:r>
            <a:r>
              <a:rPr lang="en-GB" sz="1000" i="1" dirty="0"/>
              <a:t>, </a:t>
            </a:r>
            <a:r>
              <a:rPr lang="en-GB" sz="1000" i="1" dirty="0" err="1"/>
              <a:t>oktober</a:t>
            </a:r>
            <a:r>
              <a:rPr lang="en-GB" sz="1000" i="1" dirty="0"/>
              <a:t> 20XX – September 20YY</a:t>
            </a:r>
            <a:endParaRPr lang="en-US" sz="1000" i="1" dirty="0"/>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en-US"/>
              <a:t>Click icon to add media</a:t>
            </a:r>
            <a:endParaRPr lang="da-DK"/>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dirty="0" err="1"/>
              <a:t>Instruktioner</a:t>
            </a:r>
            <a:endParaRPr lang="da-DK" dirty="0"/>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en-US"/>
              <a:t>Click icon to add SmartArt graphic</a:t>
            </a:r>
            <a:endParaRPr lang="da-DK"/>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dirty="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dirty="0" err="1"/>
              <a:t>Navn</a:t>
            </a:r>
            <a:r>
              <a:rPr lang="en-US" dirty="0"/>
              <a:t>, </a:t>
            </a:r>
            <a:r>
              <a:rPr lang="en-US" dirty="0" err="1"/>
              <a:t>titel</a:t>
            </a:r>
            <a:r>
              <a:rPr lang="en-US" dirty="0"/>
              <a:t> &amp; </a:t>
            </a:r>
            <a:r>
              <a:rPr lang="en-US" dirty="0" err="1"/>
              <a:t>virksomhed</a:t>
            </a:r>
            <a:endParaRPr lang="en-US" dirty="0"/>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dirty="0" err="1"/>
              <a:t>Overskrift</a:t>
            </a:r>
            <a:endParaRPr lang="en-US" spc="0" dirty="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dirty="0" err="1"/>
              <a:t>Underoverskrift</a:t>
            </a:r>
            <a:endParaRPr lang="en-US" spc="0" dirty="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dirty="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dirty="0"/>
              <a:t> </a:t>
            </a:r>
            <a:endParaRPr dirty="0"/>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dirty="0"/>
              <a:t>Thomas B. </a:t>
            </a:r>
            <a:r>
              <a:rPr lang="en-GB" dirty="0" err="1"/>
              <a:t>Thriges</a:t>
            </a:r>
            <a:r>
              <a:rPr lang="en-GB" dirty="0"/>
              <a:t> Gade 48, 1. </a:t>
            </a:r>
          </a:p>
          <a:p>
            <a:pPr lvl="0"/>
            <a:r>
              <a:rPr lang="en-GB" dirty="0"/>
              <a:t>5000 Odense C</a:t>
            </a:r>
            <a:endParaRPr lang="en-DK" dirty="0"/>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dirty="0"/>
              <a:t>C/O Det </a:t>
            </a:r>
            <a:r>
              <a:rPr lang="en-GB" dirty="0" err="1"/>
              <a:t>Almenmedicinske</a:t>
            </a:r>
            <a:r>
              <a:rPr lang="en-GB" dirty="0"/>
              <a:t> Hus, </a:t>
            </a:r>
            <a:r>
              <a:rPr lang="en-GB" dirty="0" err="1"/>
              <a:t>Stockholmsgade</a:t>
            </a:r>
            <a:r>
              <a:rPr lang="en-GB" dirty="0"/>
              <a:t> 55, </a:t>
            </a:r>
            <a:r>
              <a:rPr lang="en-GB" dirty="0" err="1"/>
              <a:t>st.</a:t>
            </a:r>
            <a:endParaRPr lang="en-GB" dirty="0"/>
          </a:p>
          <a:p>
            <a:pPr lvl="0"/>
            <a:r>
              <a:rPr lang="en-GB" dirty="0"/>
              <a:t>2100 København </a:t>
            </a:r>
            <a:r>
              <a:rPr lang="en-GB" dirty="0" err="1"/>
              <a:t>Ø</a:t>
            </a:r>
            <a:endParaRPr lang="en-DK" dirty="0"/>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Odense</a:t>
            </a:r>
            <a:endParaRPr lang="en-DK" dirty="0"/>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dirty="0" err="1"/>
              <a:t>KiAP</a:t>
            </a:r>
            <a:r>
              <a:rPr lang="en-GB" dirty="0"/>
              <a:t> København</a:t>
            </a:r>
            <a:endParaRPr lang="en-DK" dirty="0"/>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dirty="0" err="1"/>
              <a:t>Besøg</a:t>
            </a:r>
            <a:r>
              <a:rPr lang="en-GB" dirty="0"/>
              <a:t> </a:t>
            </a:r>
            <a:r>
              <a:rPr lang="en-GB" dirty="0" err="1"/>
              <a:t>os</a:t>
            </a:r>
            <a:r>
              <a:rPr lang="en-GB" dirty="0"/>
              <a:t> </a:t>
            </a:r>
            <a:r>
              <a:rPr lang="en-GB" dirty="0" err="1"/>
              <a:t>på</a:t>
            </a:r>
            <a:r>
              <a:rPr lang="en-GB" dirty="0"/>
              <a:t> </a:t>
            </a:r>
            <a:r>
              <a:rPr lang="en-GB" dirty="0" err="1"/>
              <a:t>KiAP.dk</a:t>
            </a:r>
            <a:endParaRPr lang="en-DK" dirty="0"/>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dirty="0"/>
              <a:t>Tak for </a:t>
            </a:r>
            <a:r>
              <a:rPr lang="en-GB" dirty="0" err="1"/>
              <a:t>i</a:t>
            </a:r>
            <a:r>
              <a:rPr lang="en-GB" dirty="0"/>
              <a:t> </a:t>
            </a:r>
            <a:r>
              <a:rPr lang="en-GB" dirty="0" err="1"/>
              <a:t>dag</a:t>
            </a:r>
            <a:endParaRPr lang="en-US" dirty="0"/>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dirty="0" err="1"/>
              <a:t>Tekst</a:t>
            </a:r>
            <a:endParaRPr lang="en-GB" dirty="0"/>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dirty="0"/>
              <a:t> </a:t>
            </a:r>
            <a:endParaRPr dirty="0"/>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 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r>
              <a:rPr lang="en-US" dirty="0"/>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dirty="0"/>
              <a:t>Lorem ipsum dolor sit </a:t>
            </a:r>
            <a:r>
              <a:rPr lang="en-US" dirty="0" err="1"/>
              <a:t>amet</a:t>
            </a:r>
            <a:r>
              <a:rPr lang="en-US" dirty="0"/>
              <a:t> </a:t>
            </a:r>
            <a:r>
              <a:rPr lang="en-US" dirty="0" err="1"/>
              <a:t>conset</a:t>
            </a:r>
            <a:r>
              <a:rPr lang="en-US" dirty="0"/>
              <a:t> </a:t>
            </a:r>
            <a:r>
              <a:rPr lang="en-US" dirty="0" err="1"/>
              <a:t>adipiscing</a:t>
            </a:r>
            <a:r>
              <a:rPr lang="en-US" dirty="0"/>
              <a:t> </a:t>
            </a:r>
            <a:r>
              <a:rPr lang="en-US" dirty="0" err="1"/>
              <a:t>elit</a:t>
            </a:r>
            <a:r>
              <a:rPr lang="en-US" dirty="0"/>
              <a:t> </a:t>
            </a:r>
            <a:r>
              <a:rPr lang="en-US" dirty="0" err="1"/>
              <a:t>tempor</a:t>
            </a:r>
            <a:endParaRPr lang="en-US" dirty="0"/>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dirty="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1</a:t>
            </a:r>
            <a:endParaRPr lang="en-DK" dirty="0"/>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2</a:t>
            </a:r>
            <a:endParaRPr lang="en-DK" dirty="0"/>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dirty="0"/>
              <a:t>3</a:t>
            </a:r>
            <a:endParaRPr lang="en-DK" dirty="0"/>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dirty="0" err="1"/>
              <a:t>Overskrift</a:t>
            </a:r>
            <a:endParaRPr lang="en-US" dirty="0"/>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dirty="0" err="1"/>
              <a:t>Underoverskrift</a:t>
            </a:r>
            <a:endParaRPr lang="en-DK" dirty="0"/>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dirty="0"/>
              <a:t>Tema</a:t>
            </a:r>
            <a:endParaRPr lang="en-DK" dirty="0"/>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en-US"/>
              <a:t>Click to edit Master title style</a:t>
            </a:r>
            <a:endParaRPr lang="da-DK" dirty="0"/>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dirty="0"/>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dirty="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38.xml"/><Relationship Id="rId1" Type="http://schemas.openxmlformats.org/officeDocument/2006/relationships/video" Target="https://player.vimeo.com/video/668234919?h=8f4401502b&amp;amp;app_id=12296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5.xml"/><Relationship Id="rId1" Type="http://schemas.openxmlformats.org/officeDocument/2006/relationships/video" Target="https://player.vimeo.com/video/668234650?h=edce12ba06&amp;amp;app_id=12296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https://www.youtube.com/embed/ODMh2bmiNnk?start=2&amp;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CE66ECC-54F8-37CE-5B96-98F5F53DBE2C}"/>
              </a:ext>
            </a:extLst>
          </p:cNvPr>
          <p:cNvSpPr>
            <a:spLocks noGrp="1"/>
          </p:cNvSpPr>
          <p:nvPr>
            <p:ph type="body" sz="quarter" idx="29"/>
          </p:nvPr>
        </p:nvSpPr>
        <p:spPr/>
        <p:txBody>
          <a:bodyPr>
            <a:normAutofit fontScale="92500"/>
          </a:bodyPr>
          <a:lstStyle/>
          <a:p>
            <a:r>
              <a:rPr lang="da-DK" dirty="0"/>
              <a:t>Iskæmisk hjertesygdom</a:t>
            </a:r>
          </a:p>
        </p:txBody>
      </p:sp>
      <p:sp>
        <p:nvSpPr>
          <p:cNvPr id="3" name="Pladsholder til tekst 2">
            <a:extLst>
              <a:ext uri="{FF2B5EF4-FFF2-40B4-BE49-F238E27FC236}">
                <a16:creationId xmlns:a16="http://schemas.microsoft.com/office/drawing/2014/main" id="{9E1F4C80-AA74-47A2-0031-40DA1A9E64AB}"/>
              </a:ext>
            </a:extLst>
          </p:cNvPr>
          <p:cNvSpPr>
            <a:spLocks noGrp="1"/>
          </p:cNvSpPr>
          <p:nvPr>
            <p:ph type="body" sz="quarter" idx="30"/>
          </p:nvPr>
        </p:nvSpPr>
        <p:spPr/>
        <p:txBody>
          <a:bodyPr/>
          <a:lstStyle/>
          <a:p>
            <a:r>
              <a:rPr lang="da-DK" dirty="0"/>
              <a:t>Demoklynge</a:t>
            </a:r>
          </a:p>
        </p:txBody>
      </p:sp>
      <p:sp>
        <p:nvSpPr>
          <p:cNvPr id="4" name="Pladsholder til tekst 3">
            <a:extLst>
              <a:ext uri="{FF2B5EF4-FFF2-40B4-BE49-F238E27FC236}">
                <a16:creationId xmlns:a16="http://schemas.microsoft.com/office/drawing/2014/main" id="{2A5B69FD-4E60-3F38-7F92-0A9B2062505B}"/>
              </a:ext>
            </a:extLst>
          </p:cNvPr>
          <p:cNvSpPr>
            <a:spLocks noGrp="1"/>
          </p:cNvSpPr>
          <p:nvPr>
            <p:ph type="body" sz="quarter" idx="31"/>
          </p:nvPr>
        </p:nvSpPr>
        <p:spPr>
          <a:xfrm>
            <a:off x="735834" y="4511694"/>
            <a:ext cx="2367973" cy="542289"/>
          </a:xfrm>
        </p:spPr>
        <p:txBody>
          <a:bodyPr/>
          <a:lstStyle/>
          <a:p>
            <a:r>
              <a:rPr lang="da-DK" dirty="0"/>
              <a:t>Data </a:t>
            </a:r>
            <a:r>
              <a:rPr lang="da-DK" dirty="0" err="1"/>
              <a:t>dd.mm.yyyy</a:t>
            </a:r>
            <a:endParaRPr lang="da-DK" dirty="0"/>
          </a:p>
        </p:txBody>
      </p:sp>
    </p:spTree>
    <p:extLst>
      <p:ext uri="{BB962C8B-B14F-4D97-AF65-F5344CB8AC3E}">
        <p14:creationId xmlns:p14="http://schemas.microsoft.com/office/powerpoint/2010/main" val="157317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F6BE3-1B8A-AB52-3B6D-01427FBEA200}"/>
              </a:ext>
            </a:extLst>
          </p:cNvPr>
          <p:cNvSpPr>
            <a:spLocks noGrp="1"/>
          </p:cNvSpPr>
          <p:nvPr>
            <p:ph type="body" sz="quarter" idx="29"/>
          </p:nvPr>
        </p:nvSpPr>
        <p:spPr>
          <a:xfrm>
            <a:off x="2028825" y="4108363"/>
            <a:ext cx="3111976" cy="1092287"/>
          </a:xfrm>
        </p:spPr>
        <p:txBody>
          <a:bodyPr/>
          <a:lstStyle/>
          <a:p>
            <a:r>
              <a:rPr lang="da-DK" dirty="0"/>
              <a:t>Ved at klikke på kolonnen ‘</a:t>
            </a:r>
            <a:r>
              <a:rPr lang="da-DK" b="1" dirty="0"/>
              <a:t>IHS årskontrol</a:t>
            </a:r>
            <a:r>
              <a:rPr lang="da-DK" dirty="0"/>
              <a:t>’ kan du fx få et hurtigt overblik over om alle dine patienter med iskæmisk hjertesygdom har fået en årskontrol.</a:t>
            </a:r>
          </a:p>
        </p:txBody>
      </p:sp>
      <p:sp>
        <p:nvSpPr>
          <p:cNvPr id="4" name="Title 3">
            <a:extLst>
              <a:ext uri="{FF2B5EF4-FFF2-40B4-BE49-F238E27FC236}">
                <a16:creationId xmlns:a16="http://schemas.microsoft.com/office/drawing/2014/main" id="{D1EE5588-1AB0-2677-BF63-6E4C2DAAAA91}"/>
              </a:ext>
            </a:extLst>
          </p:cNvPr>
          <p:cNvSpPr>
            <a:spLocks noGrp="1"/>
          </p:cNvSpPr>
          <p:nvPr>
            <p:ph type="title"/>
          </p:nvPr>
        </p:nvSpPr>
        <p:spPr/>
        <p:txBody>
          <a:bodyPr>
            <a:normAutofit fontScale="90000"/>
          </a:bodyPr>
          <a:lstStyle/>
          <a:p>
            <a:r>
              <a:rPr lang="da-DK" dirty="0"/>
              <a:t>Forløbsplansdata: Patientliste</a:t>
            </a:r>
          </a:p>
        </p:txBody>
      </p:sp>
      <p:sp>
        <p:nvSpPr>
          <p:cNvPr id="5" name="Text Placeholder 4">
            <a:extLst>
              <a:ext uri="{FF2B5EF4-FFF2-40B4-BE49-F238E27FC236}">
                <a16:creationId xmlns:a16="http://schemas.microsoft.com/office/drawing/2014/main" id="{B8F45775-39EE-2CB5-8771-ABE7A3D766BF}"/>
              </a:ext>
            </a:extLst>
          </p:cNvPr>
          <p:cNvSpPr>
            <a:spLocks noGrp="1"/>
          </p:cNvSpPr>
          <p:nvPr>
            <p:ph type="body" sz="quarter" idx="30"/>
          </p:nvPr>
        </p:nvSpPr>
        <p:spPr/>
        <p:txBody>
          <a:bodyPr/>
          <a:lstStyle/>
          <a:p>
            <a:endParaRPr lang="da-DK"/>
          </a:p>
        </p:txBody>
      </p:sp>
      <p:sp>
        <p:nvSpPr>
          <p:cNvPr id="6" name="Text Placeholder 5">
            <a:extLst>
              <a:ext uri="{FF2B5EF4-FFF2-40B4-BE49-F238E27FC236}">
                <a16:creationId xmlns:a16="http://schemas.microsoft.com/office/drawing/2014/main" id="{665BB466-E642-B0F8-B402-425A45232F84}"/>
              </a:ext>
            </a:extLst>
          </p:cNvPr>
          <p:cNvSpPr>
            <a:spLocks noGrp="1"/>
          </p:cNvSpPr>
          <p:nvPr>
            <p:ph type="body" sz="quarter" idx="40"/>
          </p:nvPr>
        </p:nvSpPr>
        <p:spPr>
          <a:xfrm>
            <a:off x="715886" y="2428875"/>
            <a:ext cx="4387882" cy="1513293"/>
          </a:xfrm>
        </p:spPr>
        <p:txBody>
          <a:bodyPr/>
          <a:lstStyle/>
          <a:p>
            <a:r>
              <a:rPr lang="da-DK" dirty="0"/>
              <a:t>Forløbsplaner giver overblik over alle dine patienter med iskæmisk hjertesygdom.</a:t>
            </a:r>
          </a:p>
          <a:p>
            <a:endParaRPr lang="da-DK" dirty="0"/>
          </a:p>
        </p:txBody>
      </p:sp>
      <p:pic>
        <p:nvPicPr>
          <p:cNvPr id="11" name="Picture Placeholder 10">
            <a:extLst>
              <a:ext uri="{FF2B5EF4-FFF2-40B4-BE49-F238E27FC236}">
                <a16:creationId xmlns:a16="http://schemas.microsoft.com/office/drawing/2014/main" id="{AEFBB381-D26D-9702-9AC5-6D67B20540D0}"/>
              </a:ext>
            </a:extLst>
          </p:cNvPr>
          <p:cNvPicPr>
            <a:picLocks noGrp="1" noChangeAspect="1"/>
          </p:cNvPicPr>
          <p:nvPr>
            <p:ph type="pic" sz="half" idx="24"/>
          </p:nvPr>
        </p:nvPicPr>
        <p:blipFill>
          <a:blip r:embed="rId2"/>
          <a:srcRect l="4615" t="-7" r="3750" b="25200"/>
          <a:stretch>
            <a:fillRect/>
          </a:stretch>
        </p:blipFill>
        <p:spPr>
          <a:xfrm>
            <a:off x="5554663" y="1443038"/>
            <a:ext cx="5586412" cy="3709987"/>
          </a:xfrm>
        </p:spPr>
      </p:pic>
      <p:sp>
        <p:nvSpPr>
          <p:cNvPr id="2" name="Rectangle: Rounded Corners 1">
            <a:extLst>
              <a:ext uri="{FF2B5EF4-FFF2-40B4-BE49-F238E27FC236}">
                <a16:creationId xmlns:a16="http://schemas.microsoft.com/office/drawing/2014/main" id="{B161791C-A797-53E5-E294-A16C9DEA5769}"/>
              </a:ext>
            </a:extLst>
          </p:cNvPr>
          <p:cNvSpPr/>
          <p:nvPr/>
        </p:nvSpPr>
        <p:spPr>
          <a:xfrm>
            <a:off x="9260137" y="2618506"/>
            <a:ext cx="690563" cy="298132"/>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380289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818D6-25F1-2EC9-5520-EC243F3FCABD}"/>
              </a:ext>
            </a:extLst>
          </p:cNvPr>
          <p:cNvSpPr>
            <a:spLocks noGrp="1"/>
          </p:cNvSpPr>
          <p:nvPr>
            <p:ph type="body" sz="quarter" idx="29"/>
          </p:nvPr>
        </p:nvSpPr>
        <p:spPr>
          <a:xfrm>
            <a:off x="724664" y="2540853"/>
            <a:ext cx="10735496" cy="830997"/>
          </a:xfrm>
        </p:spPr>
        <p:txBody>
          <a:bodyPr/>
          <a:lstStyle/>
          <a:p>
            <a:r>
              <a:rPr lang="da-DK" sz="4800" noProof="0" dirty="0"/>
              <a:t>Blok 1: Monitorering og opfølgning</a:t>
            </a:r>
          </a:p>
        </p:txBody>
      </p:sp>
      <p:sp>
        <p:nvSpPr>
          <p:cNvPr id="3" name="Text Placeholder 2">
            <a:extLst>
              <a:ext uri="{FF2B5EF4-FFF2-40B4-BE49-F238E27FC236}">
                <a16:creationId xmlns:a16="http://schemas.microsoft.com/office/drawing/2014/main" id="{A81D3331-6803-832B-6DBC-3A437370BCBC}"/>
              </a:ext>
            </a:extLst>
          </p:cNvPr>
          <p:cNvSpPr>
            <a:spLocks noGrp="1"/>
          </p:cNvSpPr>
          <p:nvPr>
            <p:ph type="body" sz="quarter" idx="30"/>
          </p:nvPr>
        </p:nvSpPr>
        <p:spPr>
          <a:xfrm>
            <a:off x="724664" y="3536507"/>
            <a:ext cx="10735496" cy="2007043"/>
          </a:xfrm>
        </p:spPr>
        <p:txBody>
          <a:bodyPr>
            <a:noAutofit/>
          </a:bodyPr>
          <a:lstStyle/>
          <a:p>
            <a:r>
              <a:rPr lang="da-DK" sz="2000" noProof="0" dirty="0"/>
              <a:t>Samlet tid: 45 minutter</a:t>
            </a:r>
          </a:p>
          <a:p>
            <a:r>
              <a:rPr lang="da-DK" sz="2000" dirty="0">
                <a:cs typeface="Calibri"/>
              </a:rPr>
              <a:t>Herunder gruppearbejde 25 min.</a:t>
            </a:r>
          </a:p>
          <a:p>
            <a:endParaRPr lang="da-DK" sz="2000" dirty="0">
              <a:cs typeface="Calibri"/>
            </a:endParaRPr>
          </a:p>
          <a:p>
            <a:r>
              <a:rPr lang="da-DK" sz="2000" dirty="0">
                <a:cs typeface="Calibri"/>
              </a:rPr>
              <a:t>Her skal I </a:t>
            </a:r>
            <a:r>
              <a:rPr lang="da-DK" sz="2000" u="sng" dirty="0">
                <a:cs typeface="Calibri"/>
              </a:rPr>
              <a:t>ikke</a:t>
            </a:r>
            <a:r>
              <a:rPr lang="da-DK" sz="2000" dirty="0">
                <a:cs typeface="Calibri"/>
              </a:rPr>
              <a:t> sidde sammen med kolleger fra egen praksis</a:t>
            </a:r>
          </a:p>
        </p:txBody>
      </p:sp>
    </p:spTree>
    <p:extLst>
      <p:ext uri="{BB962C8B-B14F-4D97-AF65-F5344CB8AC3E}">
        <p14:creationId xmlns:p14="http://schemas.microsoft.com/office/powerpoint/2010/main" val="3806212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8A5E6D-2341-3C69-C0D7-C6687DDDDC34}"/>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2" name="Picture 1">
            <a:extLst>
              <a:ext uri="{FF2B5EF4-FFF2-40B4-BE49-F238E27FC236}">
                <a16:creationId xmlns:a16="http://schemas.microsoft.com/office/drawing/2014/main" id="{79F3AEA7-56B6-A306-9342-566E55D9237E}"/>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26602736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C5CE8A-781F-7AE9-8A63-45486DF6216C}"/>
              </a:ext>
            </a:extLst>
          </p:cNvPr>
          <p:cNvSpPr>
            <a:spLocks noGrp="1"/>
          </p:cNvSpPr>
          <p:nvPr>
            <p:ph type="body" sz="quarter" idx="38"/>
          </p:nvPr>
        </p:nvSpPr>
        <p:spPr>
          <a:xfrm>
            <a:off x="720207" y="1840137"/>
            <a:ext cx="10755037" cy="4282575"/>
          </a:xfrm>
        </p:spPr>
        <p:txBody>
          <a:bodyPr>
            <a:noAutofit/>
          </a:bodyPr>
          <a:lstStyle/>
          <a:p>
            <a:r>
              <a:rPr lang="da-DK" sz="1200" b="1" dirty="0"/>
              <a:t>Hvordan er patienter med IHS er trukket ud?</a:t>
            </a:r>
          </a:p>
          <a:p>
            <a:r>
              <a:rPr lang="da-DK" sz="1200" dirty="0"/>
              <a:t>Diagnoserne K74, K75, K76 inden for de sidste 3 år.  </a:t>
            </a:r>
          </a:p>
          <a:p>
            <a:pPr marL="628650" lvl="1" indent="-171450">
              <a:buFont typeface="Arial" panose="020B0604020202020204" pitchFamily="34" charset="0"/>
              <a:buChar char="•"/>
            </a:pPr>
            <a:r>
              <a:rPr lang="da-DK" sz="1200" b="1" i="1" dirty="0"/>
              <a:t>Forkert kodet</a:t>
            </a:r>
            <a:r>
              <a:rPr lang="da-DK" sz="1200" i="1" dirty="0"/>
              <a:t>:</a:t>
            </a:r>
            <a:r>
              <a:rPr lang="da-DK" sz="1200" dirty="0"/>
              <a:t> Diagnosen kan være kommet ind i dit lægepraksissystem (LPS) via en epikrise, fordi pt. har været på sygehuset og fået en diagnose der, som dit LPS har oversat til en ICPC diagnose, da den læste ICD10 koden og epikrisen ind. - FNUX diagnoser tæller også med.  </a:t>
            </a:r>
          </a:p>
          <a:p>
            <a:pPr marL="628650" lvl="1" indent="-171450">
              <a:buFont typeface="Arial" panose="020B0604020202020204" pitchFamily="34" charset="0"/>
              <a:buChar char="•"/>
            </a:pPr>
            <a:r>
              <a:rPr lang="da-DK" sz="1200" b="1" i="1" dirty="0"/>
              <a:t>Ikke kodet</a:t>
            </a:r>
            <a:r>
              <a:rPr lang="da-DK" sz="1200" i="1" dirty="0"/>
              <a:t>: </a:t>
            </a:r>
            <a:r>
              <a:rPr lang="da-DK" sz="1200" dirty="0"/>
              <a:t>Hvis ikke diagnosen er kodet af praksis eller importeret bliver patienten ikke medtaget i udtrækket</a:t>
            </a:r>
          </a:p>
          <a:p>
            <a:r>
              <a:rPr lang="da-DK" sz="1200" dirty="0"/>
              <a:t>(OBS i forhold til forløbsplaner: Hvis patienten både har hjertekarsygdom/ hypertension/</a:t>
            </a:r>
            <a:r>
              <a:rPr lang="da-DK" sz="1200" dirty="0" err="1"/>
              <a:t>hyperkolesterolæmi</a:t>
            </a:r>
            <a:r>
              <a:rPr lang="da-DK" sz="1200" dirty="0"/>
              <a:t> OG diabetes type 2 – så får patienten en diabetes plan og kan ikke få en hjerteplan. Alle parametre i en hjerteplan er implementeret i diabetes planen)</a:t>
            </a:r>
          </a:p>
          <a:p>
            <a:r>
              <a:rPr lang="da-DK" sz="1200" b="1" dirty="0"/>
              <a:t>Er det kun patienter der er i live tilmeldt praksis der er med i udtrækket?</a:t>
            </a:r>
          </a:p>
          <a:p>
            <a:pPr marL="628650" lvl="1" indent="-171450">
              <a:buFont typeface="Arial" panose="020B0604020202020204" pitchFamily="34" charset="0"/>
              <a:buChar char="•"/>
            </a:pPr>
            <a:r>
              <a:rPr lang="da-DK" sz="1200" b="1" dirty="0"/>
              <a:t>Ja</a:t>
            </a:r>
            <a:r>
              <a:rPr lang="da-DK" sz="1200" dirty="0"/>
              <a:t> (kræver en løbende opdatering af patientlisten, bliver dog snart automatisk)</a:t>
            </a:r>
            <a:endParaRPr lang="da-DK" sz="1200" b="1" dirty="0"/>
          </a:p>
          <a:p>
            <a:r>
              <a:rPr lang="da-DK" sz="1200" b="1" dirty="0"/>
              <a:t>Hvorfor er der valgt de sidste 18 måneder?</a:t>
            </a:r>
          </a:p>
          <a:p>
            <a:pPr marL="628650" lvl="1" indent="-171450">
              <a:buFont typeface="Arial" panose="020B0604020202020204" pitchFamily="34" charset="0"/>
              <a:buChar char="•"/>
            </a:pPr>
            <a:r>
              <a:rPr lang="da-DK" sz="1200" dirty="0"/>
              <a:t>Hvis patienterne først bestiller tid til årsstatus når der er gået et år, vil der være en del hvor årskontrollen bliver forsinket men alligevel gennemføres inden for 18 måneder, hvilket vurderes at være en passende sikkerhedsmargin</a:t>
            </a:r>
            <a:endParaRPr lang="da-DK" sz="1200" b="1" dirty="0"/>
          </a:p>
          <a:p>
            <a:r>
              <a:rPr lang="da-DK" sz="1200" b="1" dirty="0"/>
              <a:t>Hvornår registreres det at patienter har modtaget en 0120 ydelse?</a:t>
            </a:r>
          </a:p>
          <a:p>
            <a:pPr marL="628650" lvl="1" indent="-171450">
              <a:buFont typeface="Arial" panose="020B0604020202020204" pitchFamily="34" charset="0"/>
              <a:buChar char="•"/>
            </a:pPr>
            <a:r>
              <a:rPr lang="da-DK" sz="1200" dirty="0"/>
              <a:t>Hvis der for patienten er registreret en IHS diagnose (</a:t>
            </a:r>
            <a:r>
              <a:rPr lang="da-DK" sz="1200" dirty="0">
                <a:latin typeface="Calibri" panose="020F0502020204030204" pitchFamily="34" charset="0"/>
                <a:ea typeface="Times New Roman" panose="02020603050405020304" pitchFamily="18" charset="0"/>
              </a:rPr>
              <a:t>Angina pectoris (K74), AMI (K75) og ISH (K76)</a:t>
            </a:r>
            <a:r>
              <a:rPr lang="da-DK" sz="1200" dirty="0"/>
              <a:t>) inden for    +/- 7 dage fra en 0120 ydelse</a:t>
            </a:r>
          </a:p>
        </p:txBody>
      </p:sp>
      <p:sp>
        <p:nvSpPr>
          <p:cNvPr id="3" name="Title 2">
            <a:extLst>
              <a:ext uri="{FF2B5EF4-FFF2-40B4-BE49-F238E27FC236}">
                <a16:creationId xmlns:a16="http://schemas.microsoft.com/office/drawing/2014/main" id="{22AF5E2B-9A29-6D57-174C-846D8FF26686}"/>
              </a:ext>
            </a:extLst>
          </p:cNvPr>
          <p:cNvSpPr>
            <a:spLocks noGrp="1"/>
          </p:cNvSpPr>
          <p:nvPr>
            <p:ph type="title"/>
          </p:nvPr>
        </p:nvSpPr>
        <p:spPr/>
        <p:txBody>
          <a:bodyPr/>
          <a:lstStyle/>
          <a:p>
            <a:r>
              <a:rPr lang="da-DK" dirty="0"/>
              <a:t>Forklaringer til grafen om årskontroller</a:t>
            </a:r>
          </a:p>
        </p:txBody>
      </p:sp>
      <p:sp>
        <p:nvSpPr>
          <p:cNvPr id="5" name="Text Placeholder 4">
            <a:extLst>
              <a:ext uri="{FF2B5EF4-FFF2-40B4-BE49-F238E27FC236}">
                <a16:creationId xmlns:a16="http://schemas.microsoft.com/office/drawing/2014/main" id="{E0B11B82-8D75-D4DC-18DB-B15CAAEA71D5}"/>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40066520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1A3EE02-7F6E-2D8F-6804-4FF1367AEE43}"/>
              </a:ext>
            </a:extLst>
          </p:cNvPr>
          <p:cNvSpPr>
            <a:spLocks noGrp="1"/>
          </p:cNvSpPr>
          <p:nvPr>
            <p:ph type="title"/>
          </p:nvPr>
        </p:nvSpPr>
        <p:spPr/>
        <p:txBody>
          <a:bodyPr/>
          <a:lstStyle/>
          <a:p>
            <a:r>
              <a:rPr lang="da-DK" dirty="0"/>
              <a:t>Fire mulige forklaringer på variation</a:t>
            </a:r>
          </a:p>
        </p:txBody>
      </p:sp>
      <p:sp>
        <p:nvSpPr>
          <p:cNvPr id="4" name="Text Placeholder 3">
            <a:extLst>
              <a:ext uri="{FF2B5EF4-FFF2-40B4-BE49-F238E27FC236}">
                <a16:creationId xmlns:a16="http://schemas.microsoft.com/office/drawing/2014/main" id="{52E8A88F-DC22-569F-0CCB-76EBF167413C}"/>
              </a:ext>
            </a:extLst>
          </p:cNvPr>
          <p:cNvSpPr>
            <a:spLocks noGrp="1"/>
          </p:cNvSpPr>
          <p:nvPr>
            <p:ph type="body" sz="quarter" idx="39"/>
          </p:nvPr>
        </p:nvSpPr>
        <p:spPr/>
        <p:txBody>
          <a:bodyPr/>
          <a:lstStyle/>
          <a:p>
            <a:endParaRPr lang="da-DK" dirty="0"/>
          </a:p>
        </p:txBody>
      </p:sp>
      <p:sp>
        <p:nvSpPr>
          <p:cNvPr id="3" name="Text Placeholder 2">
            <a:extLst>
              <a:ext uri="{FF2B5EF4-FFF2-40B4-BE49-F238E27FC236}">
                <a16:creationId xmlns:a16="http://schemas.microsoft.com/office/drawing/2014/main" id="{9CFB008E-BDF8-3516-9FF1-81DFE683AF16}"/>
              </a:ext>
            </a:extLst>
          </p:cNvPr>
          <p:cNvSpPr>
            <a:spLocks noGrp="1"/>
          </p:cNvSpPr>
          <p:nvPr>
            <p:ph type="body" sz="quarter" idx="38"/>
          </p:nvPr>
        </p:nvSpPr>
        <p:spPr/>
        <p:txBody>
          <a:bodyPr/>
          <a:lstStyle/>
          <a:p>
            <a:r>
              <a:rPr lang="da-DK" dirty="0"/>
              <a:t>Usikker måling pga. få patienter</a:t>
            </a:r>
          </a:p>
        </p:txBody>
      </p:sp>
      <p:sp>
        <p:nvSpPr>
          <p:cNvPr id="2" name="Text Placeholder 1">
            <a:extLst>
              <a:ext uri="{FF2B5EF4-FFF2-40B4-BE49-F238E27FC236}">
                <a16:creationId xmlns:a16="http://schemas.microsoft.com/office/drawing/2014/main" id="{BB176C85-82D0-8BC8-3FA6-52C5711AC7C1}"/>
              </a:ext>
            </a:extLst>
          </p:cNvPr>
          <p:cNvSpPr>
            <a:spLocks noGrp="1"/>
          </p:cNvSpPr>
          <p:nvPr>
            <p:ph type="body" sz="quarter" idx="30"/>
          </p:nvPr>
        </p:nvSpPr>
        <p:spPr/>
        <p:txBody>
          <a:bodyPr/>
          <a:lstStyle/>
          <a:p>
            <a:r>
              <a:rPr lang="da-DK" dirty="0"/>
              <a:t>Forskel i patientpopulation</a:t>
            </a:r>
          </a:p>
        </p:txBody>
      </p:sp>
      <p:sp>
        <p:nvSpPr>
          <p:cNvPr id="11" name="Text Placeholder 10">
            <a:extLst>
              <a:ext uri="{FF2B5EF4-FFF2-40B4-BE49-F238E27FC236}">
                <a16:creationId xmlns:a16="http://schemas.microsoft.com/office/drawing/2014/main" id="{4444B990-E38C-B905-C39B-571F0FBA120D}"/>
              </a:ext>
            </a:extLst>
          </p:cNvPr>
          <p:cNvSpPr>
            <a:spLocks noGrp="1"/>
          </p:cNvSpPr>
          <p:nvPr>
            <p:ph type="body" sz="quarter" idx="40"/>
          </p:nvPr>
        </p:nvSpPr>
        <p:spPr>
          <a:xfrm>
            <a:off x="8969686" y="4233012"/>
            <a:ext cx="2492579" cy="369332"/>
          </a:xfrm>
        </p:spPr>
        <p:txBody>
          <a:bodyPr/>
          <a:lstStyle/>
          <a:p>
            <a:r>
              <a:rPr lang="da-DK" dirty="0"/>
              <a:t>Fejlkodning</a:t>
            </a:r>
          </a:p>
        </p:txBody>
      </p:sp>
      <p:sp>
        <p:nvSpPr>
          <p:cNvPr id="12" name="Text Placeholder 11">
            <a:extLst>
              <a:ext uri="{FF2B5EF4-FFF2-40B4-BE49-F238E27FC236}">
                <a16:creationId xmlns:a16="http://schemas.microsoft.com/office/drawing/2014/main" id="{7C40417E-7D3F-5A57-8DDC-838A4B7D20A0}"/>
              </a:ext>
            </a:extLst>
          </p:cNvPr>
          <p:cNvSpPr>
            <a:spLocks noGrp="1"/>
          </p:cNvSpPr>
          <p:nvPr>
            <p:ph type="body" sz="quarter" idx="41"/>
          </p:nvPr>
        </p:nvSpPr>
        <p:spPr>
          <a:xfrm>
            <a:off x="3483286" y="4233012"/>
            <a:ext cx="2492579" cy="646331"/>
          </a:xfrm>
        </p:spPr>
        <p:txBody>
          <a:bodyPr/>
          <a:lstStyle/>
          <a:p>
            <a:r>
              <a:rPr lang="da-DK" dirty="0"/>
              <a:t>Usikker måling pga. få patienter</a:t>
            </a:r>
          </a:p>
        </p:txBody>
      </p:sp>
      <p:sp>
        <p:nvSpPr>
          <p:cNvPr id="13" name="Text Placeholder 12">
            <a:extLst>
              <a:ext uri="{FF2B5EF4-FFF2-40B4-BE49-F238E27FC236}">
                <a16:creationId xmlns:a16="http://schemas.microsoft.com/office/drawing/2014/main" id="{0E0EDC27-87D6-40C0-B201-86EE2009AB6A}"/>
              </a:ext>
            </a:extLst>
          </p:cNvPr>
          <p:cNvSpPr>
            <a:spLocks noGrp="1"/>
          </p:cNvSpPr>
          <p:nvPr>
            <p:ph type="body" sz="quarter" idx="42"/>
          </p:nvPr>
        </p:nvSpPr>
        <p:spPr>
          <a:xfrm>
            <a:off x="6226486" y="4233012"/>
            <a:ext cx="2492579" cy="646331"/>
          </a:xfrm>
        </p:spPr>
        <p:txBody>
          <a:bodyPr/>
          <a:lstStyle/>
          <a:p>
            <a:r>
              <a:rPr lang="da-DK" dirty="0"/>
              <a:t>Forskel i klinisk praksis</a:t>
            </a:r>
          </a:p>
        </p:txBody>
      </p:sp>
      <p:sp>
        <p:nvSpPr>
          <p:cNvPr id="14" name="Text Placeholder 13">
            <a:extLst>
              <a:ext uri="{FF2B5EF4-FFF2-40B4-BE49-F238E27FC236}">
                <a16:creationId xmlns:a16="http://schemas.microsoft.com/office/drawing/2014/main" id="{7C6E880E-D778-0362-51C1-2102A5881513}"/>
              </a:ext>
            </a:extLst>
          </p:cNvPr>
          <p:cNvSpPr>
            <a:spLocks noGrp="1"/>
          </p:cNvSpPr>
          <p:nvPr>
            <p:ph type="body" sz="quarter" idx="47"/>
          </p:nvPr>
        </p:nvSpPr>
        <p:spPr>
          <a:xfrm>
            <a:off x="1475054" y="3075277"/>
            <a:ext cx="960568" cy="745571"/>
          </a:xfrm>
        </p:spPr>
        <p:txBody>
          <a:bodyPr/>
          <a:lstStyle/>
          <a:p>
            <a:r>
              <a:rPr lang="da-DK" dirty="0"/>
              <a:t>1</a:t>
            </a:r>
          </a:p>
        </p:txBody>
      </p:sp>
      <p:sp>
        <p:nvSpPr>
          <p:cNvPr id="15" name="Text Placeholder 14">
            <a:extLst>
              <a:ext uri="{FF2B5EF4-FFF2-40B4-BE49-F238E27FC236}">
                <a16:creationId xmlns:a16="http://schemas.microsoft.com/office/drawing/2014/main" id="{6B379984-C072-5809-B360-746E58E8E7D8}"/>
              </a:ext>
            </a:extLst>
          </p:cNvPr>
          <p:cNvSpPr>
            <a:spLocks noGrp="1"/>
          </p:cNvSpPr>
          <p:nvPr>
            <p:ph type="body" sz="quarter" idx="48"/>
          </p:nvPr>
        </p:nvSpPr>
        <p:spPr>
          <a:xfrm>
            <a:off x="4266987" y="3075277"/>
            <a:ext cx="960568" cy="745571"/>
          </a:xfrm>
        </p:spPr>
        <p:txBody>
          <a:bodyPr/>
          <a:lstStyle/>
          <a:p>
            <a:r>
              <a:rPr lang="da-DK" dirty="0"/>
              <a:t>2</a:t>
            </a:r>
          </a:p>
        </p:txBody>
      </p:sp>
      <p:sp>
        <p:nvSpPr>
          <p:cNvPr id="16" name="Text Placeholder 15">
            <a:extLst>
              <a:ext uri="{FF2B5EF4-FFF2-40B4-BE49-F238E27FC236}">
                <a16:creationId xmlns:a16="http://schemas.microsoft.com/office/drawing/2014/main" id="{44906170-1C76-8976-C4E8-B4E957AFDDBF}"/>
              </a:ext>
            </a:extLst>
          </p:cNvPr>
          <p:cNvSpPr>
            <a:spLocks noGrp="1"/>
          </p:cNvSpPr>
          <p:nvPr>
            <p:ph type="body" sz="quarter" idx="49"/>
          </p:nvPr>
        </p:nvSpPr>
        <p:spPr>
          <a:xfrm>
            <a:off x="7030345" y="3075277"/>
            <a:ext cx="960568" cy="745571"/>
          </a:xfrm>
        </p:spPr>
        <p:txBody>
          <a:bodyPr/>
          <a:lstStyle/>
          <a:p>
            <a:r>
              <a:rPr lang="da-DK" dirty="0"/>
              <a:t>3</a:t>
            </a:r>
          </a:p>
        </p:txBody>
      </p:sp>
      <p:sp>
        <p:nvSpPr>
          <p:cNvPr id="17" name="Text Placeholder 16">
            <a:extLst>
              <a:ext uri="{FF2B5EF4-FFF2-40B4-BE49-F238E27FC236}">
                <a16:creationId xmlns:a16="http://schemas.microsoft.com/office/drawing/2014/main" id="{D956D68E-142B-46D4-0C60-739C0326438F}"/>
              </a:ext>
            </a:extLst>
          </p:cNvPr>
          <p:cNvSpPr>
            <a:spLocks noGrp="1"/>
          </p:cNvSpPr>
          <p:nvPr>
            <p:ph type="body" sz="quarter" idx="50"/>
          </p:nvPr>
        </p:nvSpPr>
        <p:spPr>
          <a:xfrm>
            <a:off x="9784177" y="3075277"/>
            <a:ext cx="960568" cy="745571"/>
          </a:xfrm>
        </p:spPr>
        <p:txBody>
          <a:bodyPr/>
          <a:lstStyle/>
          <a:p>
            <a:r>
              <a:rPr lang="da-DK" dirty="0"/>
              <a:t>4</a:t>
            </a:r>
          </a:p>
        </p:txBody>
      </p:sp>
    </p:spTree>
    <p:extLst>
      <p:ext uri="{BB962C8B-B14F-4D97-AF65-F5344CB8AC3E}">
        <p14:creationId xmlns:p14="http://schemas.microsoft.com/office/powerpoint/2010/main" val="12570761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21CC85F-10F6-1634-8515-D74AB40EE14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554371FA-F90F-6277-FF6C-BCD69880588D}"/>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C7DB6558-BAED-8E9C-9BD2-703CD692763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48107E78-5F58-7166-37BF-ADB24CA504E3}"/>
              </a:ext>
            </a:extLst>
          </p:cNvPr>
          <p:cNvSpPr>
            <a:spLocks noGrp="1"/>
          </p:cNvSpPr>
          <p:nvPr>
            <p:ph type="body" sz="quarter" idx="41"/>
          </p:nvPr>
        </p:nvSpPr>
        <p:spPr>
          <a:xfrm>
            <a:off x="721001" y="1904999"/>
            <a:ext cx="4385987" cy="2962275"/>
          </a:xfrm>
        </p:spPr>
        <p:txBody>
          <a:bodyPr>
            <a:normAutofit/>
          </a:bodyPr>
          <a:lstStyle/>
          <a:p>
            <a:pPr marL="457200" indent="-457200">
              <a:buFont typeface="+mj-lt"/>
              <a:buAutoNum type="arabicPeriod"/>
            </a:pPr>
            <a:r>
              <a:rPr lang="da-DK" dirty="0"/>
              <a:t>Hvilken rolle har praksispersonale og læger i forløbet af årlig statusundersøgelse i jeres praksis og hvad laver de? (Tidsbestilling – lab prøver – svar – statuskonsultation)</a:t>
            </a:r>
          </a:p>
          <a:p>
            <a:pPr marL="457200" indent="-457200">
              <a:buFont typeface="+mj-lt"/>
              <a:buAutoNum type="arabicPeriod"/>
            </a:pPr>
            <a:endParaRPr lang="da-DK" dirty="0"/>
          </a:p>
          <a:p>
            <a:pPr marL="457200" indent="-457200">
              <a:buFont typeface="+mj-lt"/>
              <a:buAutoNum type="arabicPeriod"/>
            </a:pPr>
            <a:r>
              <a:rPr lang="da-DK" dirty="0"/>
              <a:t>Hvordan sikrer jeres praksis at alle relevante patienter tilbydes og får foretaget årlig opfølgning?</a:t>
            </a:r>
          </a:p>
          <a:p>
            <a:pPr marL="228600" indent="-228600">
              <a:buFont typeface="+mj-lt"/>
              <a:buAutoNum type="arabicPeriod"/>
            </a:pPr>
            <a:endParaRPr lang="da-DK" dirty="0"/>
          </a:p>
        </p:txBody>
      </p:sp>
    </p:spTree>
    <p:extLst>
      <p:ext uri="{BB962C8B-B14F-4D97-AF65-F5344CB8AC3E}">
        <p14:creationId xmlns:p14="http://schemas.microsoft.com/office/powerpoint/2010/main" val="3073956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20B86-E947-0F67-1D3F-5C54162CBF0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8928C54-B2D0-8543-0003-F47A1B0E37C0}"/>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4" name="Picture 3">
            <a:extLst>
              <a:ext uri="{FF2B5EF4-FFF2-40B4-BE49-F238E27FC236}">
                <a16:creationId xmlns:a16="http://schemas.microsoft.com/office/drawing/2014/main" id="{C6DC7E6C-3708-2525-2708-EBE3A0966CCA}"/>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326650695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E5E591-C2A5-1866-9963-2DDFCE5DA622}"/>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endParaRPr lang="da-DK" sz="2400" dirty="0"/>
          </a:p>
          <a:p>
            <a:pPr marL="285750" indent="-285750">
              <a:buFont typeface="Arial" panose="020B0604020202020204" pitchFamily="34" charset="0"/>
              <a:buChar char="•"/>
            </a:pPr>
            <a:r>
              <a:rPr lang="da-DK" sz="2400" dirty="0"/>
              <a:t>Den korrekte kode er MCS88019, der registreres automatiske ved brug af web patient skemaet. </a:t>
            </a:r>
          </a:p>
          <a:p>
            <a:pPr marL="285750" indent="-285750">
              <a:buFont typeface="Arial" panose="020B0604020202020204" pitchFamily="34" charset="0"/>
              <a:buChar char="•"/>
            </a:pPr>
            <a:r>
              <a:rPr lang="da-DK" sz="2400" dirty="0"/>
              <a:t>Hvis målingen IKKE registreres via Web skema, kan indtastningen enten mangle eller ske med en forkert kode. </a:t>
            </a:r>
          </a:p>
          <a:p>
            <a:pPr marL="285750" indent="-285750">
              <a:buFont typeface="Arial" panose="020B0604020202020204" pitchFamily="34" charset="0"/>
              <a:buChar char="•"/>
            </a:pPr>
            <a:r>
              <a:rPr lang="da-DK" sz="2400" dirty="0"/>
              <a:t>Hvis der findes både konsultation blodtryk og hjemmeblodtryk samme dag, anvendes hjemme blodtryk.</a:t>
            </a:r>
          </a:p>
          <a:p>
            <a:pPr marL="285750" indent="-285750">
              <a:buFont typeface="Arial" panose="020B0604020202020204" pitchFamily="34" charset="0"/>
              <a:buChar char="•"/>
            </a:pPr>
            <a:endParaRPr lang="da-DK" sz="2400" dirty="0"/>
          </a:p>
        </p:txBody>
      </p:sp>
      <p:sp>
        <p:nvSpPr>
          <p:cNvPr id="3" name="Title 2">
            <a:extLst>
              <a:ext uri="{FF2B5EF4-FFF2-40B4-BE49-F238E27FC236}">
                <a16:creationId xmlns:a16="http://schemas.microsoft.com/office/drawing/2014/main" id="{0D693B9F-3E4C-9938-0A66-06F540546A23}"/>
              </a:ext>
            </a:extLst>
          </p:cNvPr>
          <p:cNvSpPr>
            <a:spLocks noGrp="1"/>
          </p:cNvSpPr>
          <p:nvPr>
            <p:ph type="title"/>
          </p:nvPr>
        </p:nvSpPr>
        <p:spPr/>
        <p:txBody>
          <a:bodyPr/>
          <a:lstStyle/>
          <a:p>
            <a:r>
              <a:rPr lang="da-DK" dirty="0"/>
              <a:t>Forklaringer til grafen om hjemmeblodtryk</a:t>
            </a:r>
          </a:p>
        </p:txBody>
      </p:sp>
      <p:sp>
        <p:nvSpPr>
          <p:cNvPr id="4" name="Text Placeholder 3">
            <a:extLst>
              <a:ext uri="{FF2B5EF4-FFF2-40B4-BE49-F238E27FC236}">
                <a16:creationId xmlns:a16="http://schemas.microsoft.com/office/drawing/2014/main" id="{EA4113A0-3736-BE90-BC68-2C4C9A98D93D}"/>
              </a:ext>
            </a:extLst>
          </p:cNvPr>
          <p:cNvSpPr>
            <a:spLocks noGrp="1"/>
          </p:cNvSpPr>
          <p:nvPr>
            <p:ph type="body" sz="quarter" idx="39"/>
          </p:nvPr>
        </p:nvSpPr>
        <p:spPr/>
        <p:txBody>
          <a:bodyPr/>
          <a:lstStyle/>
          <a:p>
            <a:r>
              <a:rPr lang="da-DK" dirty="0"/>
              <a:t>Manglende registreringer</a:t>
            </a:r>
          </a:p>
        </p:txBody>
      </p:sp>
      <p:sp>
        <p:nvSpPr>
          <p:cNvPr id="5" name="Text Placeholder 4">
            <a:extLst>
              <a:ext uri="{FF2B5EF4-FFF2-40B4-BE49-F238E27FC236}">
                <a16:creationId xmlns:a16="http://schemas.microsoft.com/office/drawing/2014/main" id="{2BC682A6-6274-992E-74BD-02EC524A8330}"/>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9512621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BBAA-C48A-5338-5F7A-34CFF43498A7}"/>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FA274D7E-A1EB-EE56-2FE4-0BC7B8223F02}"/>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13CD71C-2D37-D5E9-C15F-B69AF2672C51}"/>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a:t>
            </a:r>
            <a:r>
              <a:rPr lang="da-DK" sz="1200" dirty="0"/>
              <a:t>5</a:t>
            </a:r>
            <a:r>
              <a:rPr lang="da-DK" sz="1200" noProof="0" dirty="0"/>
              <a:t> min.)</a:t>
            </a:r>
          </a:p>
        </p:txBody>
      </p:sp>
      <p:pic>
        <p:nvPicPr>
          <p:cNvPr id="2" name="Graphic 1" descr="Meeting with solid fill">
            <a:extLst>
              <a:ext uri="{FF2B5EF4-FFF2-40B4-BE49-F238E27FC236}">
                <a16:creationId xmlns:a16="http://schemas.microsoft.com/office/drawing/2014/main" id="{B6CF4A66-0A34-9386-9C83-41708DF1735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B5BEBD55-17FA-11C0-E310-FC60E845B00A}"/>
              </a:ext>
            </a:extLst>
          </p:cNvPr>
          <p:cNvSpPr>
            <a:spLocks noGrp="1"/>
          </p:cNvSpPr>
          <p:nvPr>
            <p:ph type="body" sz="quarter" idx="41"/>
          </p:nvPr>
        </p:nvSpPr>
        <p:spPr>
          <a:xfrm>
            <a:off x="714375" y="2340961"/>
            <a:ext cx="4385987" cy="2176077"/>
          </a:xfrm>
        </p:spPr>
        <p:txBody>
          <a:bodyPr>
            <a:normAutofit/>
          </a:bodyPr>
          <a:lstStyle/>
          <a:p>
            <a:r>
              <a:rPr lang="da-DK" sz="2800" dirty="0"/>
              <a:t>Er hjemmeblodtryksmåling blevet standard ved udredning og behandlingen af IHS? </a:t>
            </a:r>
          </a:p>
          <a:p>
            <a:endParaRPr lang="da-DK" sz="2800" dirty="0"/>
          </a:p>
        </p:txBody>
      </p:sp>
    </p:spTree>
    <p:extLst>
      <p:ext uri="{BB962C8B-B14F-4D97-AF65-F5344CB8AC3E}">
        <p14:creationId xmlns:p14="http://schemas.microsoft.com/office/powerpoint/2010/main" val="28001147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1EC15-0C05-0370-075B-9C229173FEC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A02F48-1096-F017-F1E4-53941FAD2C32}"/>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4" name="Picture 3">
            <a:extLst>
              <a:ext uri="{FF2B5EF4-FFF2-40B4-BE49-F238E27FC236}">
                <a16:creationId xmlns:a16="http://schemas.microsoft.com/office/drawing/2014/main" id="{FAB7F079-34FE-0878-26FE-2C01B31AA4E3}"/>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85184233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2DDB13-37D6-CB08-466D-50F15882AA2F}"/>
              </a:ext>
            </a:extLst>
          </p:cNvPr>
          <p:cNvSpPr>
            <a:spLocks noGrp="1"/>
          </p:cNvSpPr>
          <p:nvPr>
            <p:ph type="body" sz="quarter" idx="30"/>
          </p:nvPr>
        </p:nvSpPr>
        <p:spPr>
          <a:xfrm>
            <a:off x="713581" y="4202532"/>
            <a:ext cx="2880000" cy="1477328"/>
          </a:xfrm>
        </p:spPr>
        <p:txBody>
          <a:bodyPr/>
          <a:lstStyle/>
          <a:p>
            <a:r>
              <a:rPr lang="da-DK" noProof="0" dirty="0"/>
              <a:t>Få tal for monitoreringen og behandlingen af vores patienter med iskæmisk hjertesygdom i klyngen og i egen praksis.</a:t>
            </a:r>
          </a:p>
        </p:txBody>
      </p:sp>
      <p:sp>
        <p:nvSpPr>
          <p:cNvPr id="3" name="Text Placeholder 2">
            <a:extLst>
              <a:ext uri="{FF2B5EF4-FFF2-40B4-BE49-F238E27FC236}">
                <a16:creationId xmlns:a16="http://schemas.microsoft.com/office/drawing/2014/main" id="{6689E3CF-1AAA-FDAB-8529-299BAB9956AA}"/>
              </a:ext>
            </a:extLst>
          </p:cNvPr>
          <p:cNvSpPr>
            <a:spLocks noGrp="1"/>
          </p:cNvSpPr>
          <p:nvPr>
            <p:ph type="body" sz="quarter" idx="31"/>
          </p:nvPr>
        </p:nvSpPr>
        <p:spPr>
          <a:xfrm>
            <a:off x="4654403" y="4202532"/>
            <a:ext cx="2880000" cy="1477328"/>
          </a:xfrm>
        </p:spPr>
        <p:txBody>
          <a:bodyPr/>
          <a:lstStyle/>
          <a:p>
            <a:r>
              <a:rPr lang="da-DK" noProof="0" dirty="0"/>
              <a:t>Diskutere hvordan den årlige status er tilrettelagt og hvordan den medicinske behandling foregår. </a:t>
            </a:r>
          </a:p>
        </p:txBody>
      </p:sp>
      <p:sp>
        <p:nvSpPr>
          <p:cNvPr id="4" name="Text Placeholder 3">
            <a:extLst>
              <a:ext uri="{FF2B5EF4-FFF2-40B4-BE49-F238E27FC236}">
                <a16:creationId xmlns:a16="http://schemas.microsoft.com/office/drawing/2014/main" id="{B4192734-2F8E-B4FA-0203-6F32525A6914}"/>
              </a:ext>
            </a:extLst>
          </p:cNvPr>
          <p:cNvSpPr>
            <a:spLocks noGrp="1"/>
          </p:cNvSpPr>
          <p:nvPr>
            <p:ph type="body" sz="quarter" idx="32"/>
          </p:nvPr>
        </p:nvSpPr>
        <p:spPr>
          <a:xfrm>
            <a:off x="8580957" y="4202532"/>
            <a:ext cx="2880000" cy="923330"/>
          </a:xfrm>
        </p:spPr>
        <p:txBody>
          <a:bodyPr/>
          <a:lstStyle/>
          <a:p>
            <a:r>
              <a:rPr lang="da-DK" noProof="0" dirty="0"/>
              <a:t>Overveje om der er elementer vi skal justere i vores egen praksis. </a:t>
            </a:r>
          </a:p>
        </p:txBody>
      </p:sp>
      <p:sp>
        <p:nvSpPr>
          <p:cNvPr id="5" name="Title 4">
            <a:extLst>
              <a:ext uri="{FF2B5EF4-FFF2-40B4-BE49-F238E27FC236}">
                <a16:creationId xmlns:a16="http://schemas.microsoft.com/office/drawing/2014/main" id="{B3919CBB-EEF7-DBA9-9C09-7E8ABDAE9062}"/>
              </a:ext>
            </a:extLst>
          </p:cNvPr>
          <p:cNvSpPr>
            <a:spLocks noGrp="1"/>
          </p:cNvSpPr>
          <p:nvPr>
            <p:ph type="title"/>
          </p:nvPr>
        </p:nvSpPr>
        <p:spPr>
          <a:xfrm>
            <a:off x="720208" y="1235566"/>
            <a:ext cx="10740748" cy="584775"/>
          </a:xfrm>
        </p:spPr>
        <p:txBody>
          <a:bodyPr/>
          <a:lstStyle/>
          <a:p>
            <a:r>
              <a:rPr lang="da-DK" noProof="0" dirty="0"/>
              <a:t>Formål med dagens møde</a:t>
            </a:r>
          </a:p>
        </p:txBody>
      </p:sp>
      <p:sp>
        <p:nvSpPr>
          <p:cNvPr id="7" name="Text Placeholder 6">
            <a:extLst>
              <a:ext uri="{FF2B5EF4-FFF2-40B4-BE49-F238E27FC236}">
                <a16:creationId xmlns:a16="http://schemas.microsoft.com/office/drawing/2014/main" id="{C7E85E0F-A752-A55B-75FC-4151E4ACB5C5}"/>
              </a:ext>
            </a:extLst>
          </p:cNvPr>
          <p:cNvSpPr>
            <a:spLocks noGrp="1"/>
          </p:cNvSpPr>
          <p:nvPr>
            <p:ph type="body" sz="quarter" idx="4294967295"/>
          </p:nvPr>
        </p:nvSpPr>
        <p:spPr>
          <a:xfrm>
            <a:off x="714375" y="735288"/>
            <a:ext cx="10740748" cy="351674"/>
          </a:xfrm>
        </p:spPr>
        <p:txBody>
          <a:bodyPr>
            <a:normAutofit fontScale="55000" lnSpcReduction="20000"/>
          </a:bodyPr>
          <a:lstStyle/>
          <a:p>
            <a:endParaRPr lang="da-DK" noProof="0" dirty="0"/>
          </a:p>
        </p:txBody>
      </p:sp>
      <p:sp>
        <p:nvSpPr>
          <p:cNvPr id="8" name="Text Placeholder 7">
            <a:extLst>
              <a:ext uri="{FF2B5EF4-FFF2-40B4-BE49-F238E27FC236}">
                <a16:creationId xmlns:a16="http://schemas.microsoft.com/office/drawing/2014/main" id="{C8B4B05C-EDDE-B9A8-FC02-4155524A7B8C}"/>
              </a:ext>
            </a:extLst>
          </p:cNvPr>
          <p:cNvSpPr>
            <a:spLocks noGrp="1"/>
          </p:cNvSpPr>
          <p:nvPr>
            <p:ph type="body" sz="quarter" idx="42"/>
          </p:nvPr>
        </p:nvSpPr>
        <p:spPr>
          <a:xfrm>
            <a:off x="1656563" y="3206722"/>
            <a:ext cx="960568" cy="745571"/>
          </a:xfrm>
        </p:spPr>
        <p:txBody>
          <a:bodyPr/>
          <a:lstStyle/>
          <a:p>
            <a:r>
              <a:rPr lang="da-DK" noProof="0" dirty="0"/>
              <a:t>1</a:t>
            </a:r>
          </a:p>
        </p:txBody>
      </p:sp>
      <p:sp>
        <p:nvSpPr>
          <p:cNvPr id="9" name="Text Placeholder 8">
            <a:extLst>
              <a:ext uri="{FF2B5EF4-FFF2-40B4-BE49-F238E27FC236}">
                <a16:creationId xmlns:a16="http://schemas.microsoft.com/office/drawing/2014/main" id="{967701D7-BF1D-AA7E-4E8B-B1B0A3A9B59B}"/>
              </a:ext>
            </a:extLst>
          </p:cNvPr>
          <p:cNvSpPr>
            <a:spLocks noGrp="1"/>
          </p:cNvSpPr>
          <p:nvPr>
            <p:ph type="body" sz="quarter" idx="43"/>
          </p:nvPr>
        </p:nvSpPr>
        <p:spPr>
          <a:xfrm>
            <a:off x="5614975" y="3206722"/>
            <a:ext cx="960568" cy="745571"/>
          </a:xfrm>
        </p:spPr>
        <p:txBody>
          <a:bodyPr/>
          <a:lstStyle/>
          <a:p>
            <a:r>
              <a:rPr lang="da-DK" noProof="0" dirty="0"/>
              <a:t>2</a:t>
            </a:r>
          </a:p>
        </p:txBody>
      </p:sp>
      <p:sp>
        <p:nvSpPr>
          <p:cNvPr id="10" name="Text Placeholder 9">
            <a:extLst>
              <a:ext uri="{FF2B5EF4-FFF2-40B4-BE49-F238E27FC236}">
                <a16:creationId xmlns:a16="http://schemas.microsoft.com/office/drawing/2014/main" id="{98509609-115E-7AF0-B6B4-6DCB09756FC8}"/>
              </a:ext>
            </a:extLst>
          </p:cNvPr>
          <p:cNvSpPr>
            <a:spLocks noGrp="1"/>
          </p:cNvSpPr>
          <p:nvPr>
            <p:ph type="body" sz="quarter" idx="44"/>
          </p:nvPr>
        </p:nvSpPr>
        <p:spPr>
          <a:xfrm>
            <a:off x="9544813" y="3206722"/>
            <a:ext cx="960568" cy="745571"/>
          </a:xfrm>
        </p:spPr>
        <p:txBody>
          <a:bodyPr/>
          <a:lstStyle/>
          <a:p>
            <a:r>
              <a:rPr lang="da-DK" noProof="0" dirty="0"/>
              <a:t>3</a:t>
            </a:r>
          </a:p>
        </p:txBody>
      </p:sp>
    </p:spTree>
    <p:extLst>
      <p:ext uri="{BB962C8B-B14F-4D97-AF65-F5344CB8AC3E}">
        <p14:creationId xmlns:p14="http://schemas.microsoft.com/office/powerpoint/2010/main" val="426012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8F2C6-8C86-2B8F-0F85-2D4C9ED5903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EF6C677-0297-ED72-959B-78C6F748ACA8}"/>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4" name="Picture 3">
            <a:extLst>
              <a:ext uri="{FF2B5EF4-FFF2-40B4-BE49-F238E27FC236}">
                <a16:creationId xmlns:a16="http://schemas.microsoft.com/office/drawing/2014/main" id="{7D059E34-3178-26C4-E3FD-E8F151695935}"/>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11303648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6C24A-5718-90B6-FEA1-1C914C271E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8923061-D68E-85BE-8E85-9B4525DF0F84}"/>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4" name="Picture 3">
            <a:extLst>
              <a:ext uri="{FF2B5EF4-FFF2-40B4-BE49-F238E27FC236}">
                <a16:creationId xmlns:a16="http://schemas.microsoft.com/office/drawing/2014/main" id="{1F188925-EC30-1ED4-90D6-0FFFF118F3EB}"/>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11776696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F150E-BA10-C20D-0D0A-A9C370E59B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F92830-2F90-969B-2F1C-542B526F4B32}"/>
              </a:ext>
            </a:extLst>
          </p:cNvPr>
          <p:cNvSpPr>
            <a:spLocks noGrp="1"/>
          </p:cNvSpPr>
          <p:nvPr>
            <p:ph type="body" sz="quarter" idx="38"/>
          </p:nvPr>
        </p:nvSpPr>
        <p:spPr/>
        <p:txBody>
          <a:bodyPr>
            <a:normAutofit/>
          </a:bodyPr>
          <a:lstStyle/>
          <a:p>
            <a:pPr marL="285750" indent="-285750">
              <a:buFont typeface="Arial" panose="020B0604020202020204" pitchFamily="34" charset="0"/>
              <a:buChar char="•"/>
            </a:pPr>
            <a:endParaRPr lang="da-DK" sz="2400" dirty="0"/>
          </a:p>
          <a:p>
            <a:pPr marL="285750" indent="-285750">
              <a:buFont typeface="Arial" panose="020B0604020202020204" pitchFamily="34" charset="0"/>
              <a:buChar char="•"/>
            </a:pPr>
            <a:r>
              <a:rPr lang="da-DK" sz="2400" dirty="0"/>
              <a:t>Den korrekte kode er NPU19661, der overføres automatisk fra laboratorie svaret. </a:t>
            </a:r>
          </a:p>
          <a:p>
            <a:pPr marL="285750" indent="-285750">
              <a:buFont typeface="Arial" panose="020B0604020202020204" pitchFamily="34" charset="0"/>
              <a:buChar char="•"/>
            </a:pPr>
            <a:r>
              <a:rPr lang="da-DK" sz="2400" dirty="0"/>
              <a:t>Det er vigtigt, at anføre korrekt værdi i laboratoriekortet for at U-</a:t>
            </a:r>
            <a:r>
              <a:rPr lang="da-DK" sz="2400" dirty="0" err="1"/>
              <a:t>alb</a:t>
            </a:r>
            <a:r>
              <a:rPr lang="da-DK" sz="2400" dirty="0"/>
              <a:t>/</a:t>
            </a:r>
            <a:r>
              <a:rPr lang="da-DK" sz="2400" dirty="0" err="1"/>
              <a:t>krea</a:t>
            </a:r>
            <a:r>
              <a:rPr lang="da-DK" sz="2400" dirty="0"/>
              <a:t> kan anvendes i forløbsplaner. Skriv derfor ikke tekst i værdifeltet for U-</a:t>
            </a:r>
            <a:r>
              <a:rPr lang="da-DK" sz="2400" dirty="0" err="1"/>
              <a:t>alb</a:t>
            </a:r>
            <a:r>
              <a:rPr lang="da-DK" sz="2400" dirty="0"/>
              <a:t>/</a:t>
            </a:r>
            <a:r>
              <a:rPr lang="da-DK" sz="2400" dirty="0" err="1"/>
              <a:t>krea</a:t>
            </a:r>
            <a:r>
              <a:rPr lang="da-DK" sz="2400" dirty="0"/>
              <a:t> i dit laboratoriekort. </a:t>
            </a:r>
          </a:p>
          <a:p>
            <a:pPr marL="285750" indent="-285750">
              <a:buFont typeface="Arial" panose="020B0604020202020204" pitchFamily="34" charset="0"/>
              <a:buChar char="•"/>
            </a:pPr>
            <a:endParaRPr lang="da-DK" sz="2400" dirty="0"/>
          </a:p>
        </p:txBody>
      </p:sp>
      <p:sp>
        <p:nvSpPr>
          <p:cNvPr id="3" name="Title 2">
            <a:extLst>
              <a:ext uri="{FF2B5EF4-FFF2-40B4-BE49-F238E27FC236}">
                <a16:creationId xmlns:a16="http://schemas.microsoft.com/office/drawing/2014/main" id="{21DF3234-6DC8-E6DC-6A20-F35AA825A81D}"/>
              </a:ext>
            </a:extLst>
          </p:cNvPr>
          <p:cNvSpPr>
            <a:spLocks noGrp="1"/>
          </p:cNvSpPr>
          <p:nvPr>
            <p:ph type="title"/>
          </p:nvPr>
        </p:nvSpPr>
        <p:spPr/>
        <p:txBody>
          <a:bodyPr/>
          <a:lstStyle/>
          <a:p>
            <a:r>
              <a:rPr lang="da-DK" dirty="0"/>
              <a:t>Forklaringer til grafen om U-</a:t>
            </a:r>
            <a:r>
              <a:rPr lang="da-DK" dirty="0" err="1"/>
              <a:t>alb</a:t>
            </a:r>
            <a:r>
              <a:rPr lang="da-DK" dirty="0"/>
              <a:t>/</a:t>
            </a:r>
            <a:r>
              <a:rPr lang="da-DK" dirty="0" err="1"/>
              <a:t>kreatinin</a:t>
            </a:r>
            <a:endParaRPr lang="da-DK" dirty="0"/>
          </a:p>
        </p:txBody>
      </p:sp>
      <p:sp>
        <p:nvSpPr>
          <p:cNvPr id="4" name="Text Placeholder 3">
            <a:extLst>
              <a:ext uri="{FF2B5EF4-FFF2-40B4-BE49-F238E27FC236}">
                <a16:creationId xmlns:a16="http://schemas.microsoft.com/office/drawing/2014/main" id="{545D118B-FD8A-409C-8789-E117B3CAA044}"/>
              </a:ext>
            </a:extLst>
          </p:cNvPr>
          <p:cNvSpPr>
            <a:spLocks noGrp="1"/>
          </p:cNvSpPr>
          <p:nvPr>
            <p:ph type="body" sz="quarter" idx="39"/>
          </p:nvPr>
        </p:nvSpPr>
        <p:spPr/>
        <p:txBody>
          <a:bodyPr/>
          <a:lstStyle/>
          <a:p>
            <a:r>
              <a:rPr lang="da-DK" dirty="0"/>
              <a:t>Manglende registreringer</a:t>
            </a:r>
          </a:p>
        </p:txBody>
      </p:sp>
      <p:sp>
        <p:nvSpPr>
          <p:cNvPr id="5" name="Text Placeholder 4">
            <a:extLst>
              <a:ext uri="{FF2B5EF4-FFF2-40B4-BE49-F238E27FC236}">
                <a16:creationId xmlns:a16="http://schemas.microsoft.com/office/drawing/2014/main" id="{EC7F5C2B-A7D6-0340-FB24-E7ADFB02E079}"/>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35824412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AC0A6-8511-C77B-C39B-7C93016FE057}"/>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798A9695-C0E7-AB2D-7A6F-9046BD0E7665}"/>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8A64316E-D1F6-E18F-AE8D-440E986715F7}"/>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(10 min.)</a:t>
            </a:r>
          </a:p>
        </p:txBody>
      </p:sp>
      <p:pic>
        <p:nvPicPr>
          <p:cNvPr id="2" name="Graphic 1" descr="Meeting with solid fill">
            <a:extLst>
              <a:ext uri="{FF2B5EF4-FFF2-40B4-BE49-F238E27FC236}">
                <a16:creationId xmlns:a16="http://schemas.microsoft.com/office/drawing/2014/main" id="{96D1AC34-E5F6-2725-F7AC-231812551A9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02097E78-8EB5-BAFF-EF4F-111EBE4D96C7}"/>
              </a:ext>
            </a:extLst>
          </p:cNvPr>
          <p:cNvSpPr>
            <a:spLocks noGrp="1"/>
          </p:cNvSpPr>
          <p:nvPr>
            <p:ph type="body" sz="quarter" idx="41"/>
          </p:nvPr>
        </p:nvSpPr>
        <p:spPr>
          <a:xfrm>
            <a:off x="714375" y="1338262"/>
            <a:ext cx="4385987" cy="4181475"/>
          </a:xfrm>
        </p:spPr>
        <p:txBody>
          <a:bodyPr>
            <a:normAutofit/>
          </a:bodyPr>
          <a:lstStyle/>
          <a:p>
            <a:pPr marL="514350" indent="-514350">
              <a:buFont typeface="+mj-lt"/>
              <a:buAutoNum type="arabicPeriod"/>
            </a:pPr>
            <a:r>
              <a:rPr lang="da-DK" sz="2400" dirty="0"/>
              <a:t>Hvilke prøver ”smutter”? Hvorfor ”smutter” de?</a:t>
            </a:r>
          </a:p>
          <a:p>
            <a:pPr marL="514350" indent="-514350">
              <a:buFont typeface="+mj-lt"/>
              <a:buAutoNum type="arabicPeriod"/>
            </a:pPr>
            <a:endParaRPr lang="da-DK" sz="2400" dirty="0"/>
          </a:p>
          <a:p>
            <a:pPr marL="514350" indent="-514350">
              <a:buFont typeface="+mj-lt"/>
              <a:buAutoNum type="arabicPeriod"/>
            </a:pPr>
            <a:r>
              <a:rPr lang="da-DK" sz="2400" dirty="0"/>
              <a:t>Fraser, labprofiler, andet der kan deles?</a:t>
            </a:r>
          </a:p>
          <a:p>
            <a:pPr marL="514350" indent="-514350">
              <a:buFont typeface="+mj-lt"/>
              <a:buAutoNum type="arabicPeriod"/>
            </a:pPr>
            <a:endParaRPr lang="da-DK" sz="2400" dirty="0"/>
          </a:p>
          <a:p>
            <a:pPr marL="514350" indent="-514350">
              <a:buFont typeface="+mj-lt"/>
              <a:buAutoNum type="arabicPeriod"/>
            </a:pPr>
            <a:r>
              <a:rPr lang="da-DK" sz="2400" dirty="0"/>
              <a:t>Hvilke erfaringer har i med at bruge forløbsplaner?</a:t>
            </a:r>
          </a:p>
          <a:p>
            <a:pPr marL="514350" indent="-514350">
              <a:buFont typeface="+mj-lt"/>
              <a:buAutoNum type="arabicPeriod"/>
            </a:pPr>
            <a:endParaRPr lang="da-DK" sz="2400" dirty="0"/>
          </a:p>
        </p:txBody>
      </p:sp>
    </p:spTree>
    <p:extLst>
      <p:ext uri="{BB962C8B-B14F-4D97-AF65-F5344CB8AC3E}">
        <p14:creationId xmlns:p14="http://schemas.microsoft.com/office/powerpoint/2010/main" val="16533352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E9BFA-3638-9FFD-32D5-7351D38519D9}"/>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37516E91-222F-2A24-7782-E39ABCAE24A8}"/>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D0714575-8876-FAE1-940D-E4B755066CBF}"/>
              </a:ext>
            </a:extLst>
          </p:cNvPr>
          <p:cNvSpPr>
            <a:spLocks noGrp="1"/>
          </p:cNvSpPr>
          <p:nvPr>
            <p:ph type="body" sz="quarter" idx="30"/>
          </p:nvPr>
        </p:nvSpPr>
        <p:spPr>
          <a:xfrm>
            <a:off x="720208" y="737091"/>
            <a:ext cx="4385987" cy="248981"/>
          </a:xfrm>
        </p:spPr>
        <p:txBody>
          <a:bodyPr>
            <a:noAutofit/>
          </a:bodyPr>
          <a:lstStyle/>
          <a:p>
            <a:r>
              <a:rPr lang="da-DK" sz="1200" noProof="0" dirty="0"/>
              <a:t>Plenum gennemgang (10 min.)</a:t>
            </a:r>
          </a:p>
        </p:txBody>
      </p:sp>
      <p:pic>
        <p:nvPicPr>
          <p:cNvPr id="2" name="Graphic 1" descr="Teacher with solid fill">
            <a:extLst>
              <a:ext uri="{FF2B5EF4-FFF2-40B4-BE49-F238E27FC236}">
                <a16:creationId xmlns:a16="http://schemas.microsoft.com/office/drawing/2014/main" id="{E81C8C64-2F48-79A4-86A2-BA40BD618BDB}"/>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1738F746-4066-CA47-0CA4-2E45BA76A1E7}"/>
              </a:ext>
            </a:extLst>
          </p:cNvPr>
          <p:cNvSpPr>
            <a:spLocks noGrp="1"/>
          </p:cNvSpPr>
          <p:nvPr>
            <p:ph type="body" sz="quarter" idx="41"/>
          </p:nvPr>
        </p:nvSpPr>
        <p:spPr>
          <a:xfrm>
            <a:off x="714375" y="2437402"/>
            <a:ext cx="4385987" cy="1983196"/>
          </a:xfrm>
        </p:spPr>
        <p:txBody>
          <a:bodyPr>
            <a:normAutofit/>
          </a:bodyPr>
          <a:lstStyle/>
          <a:p>
            <a:pPr marL="514350" indent="-514350">
              <a:buFont typeface="Arial" panose="020B0604020202020204" pitchFamily="34" charset="0"/>
              <a:buChar char="•"/>
            </a:pPr>
            <a:r>
              <a:rPr lang="da-DK" sz="2400" dirty="0"/>
              <a:t>Hvad har I talt om i grupperne?</a:t>
            </a:r>
          </a:p>
          <a:p>
            <a:pPr marL="514350" indent="-514350">
              <a:buFont typeface="Arial" panose="020B0604020202020204" pitchFamily="34" charset="0"/>
              <a:buChar char="•"/>
            </a:pPr>
            <a:endParaRPr lang="da-DK" sz="2400" dirty="0"/>
          </a:p>
          <a:p>
            <a:pPr marL="514350" indent="-514350">
              <a:buFont typeface="Arial" panose="020B0604020202020204" pitchFamily="34" charset="0"/>
              <a:buChar char="•"/>
            </a:pPr>
            <a:r>
              <a:rPr lang="da-DK" sz="2400" dirty="0"/>
              <a:t>Gode ideer der kan deles?</a:t>
            </a:r>
          </a:p>
        </p:txBody>
      </p:sp>
    </p:spTree>
    <p:extLst>
      <p:ext uri="{BB962C8B-B14F-4D97-AF65-F5344CB8AC3E}">
        <p14:creationId xmlns:p14="http://schemas.microsoft.com/office/powerpoint/2010/main" val="31870887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245F-FF2A-1C90-51C9-593F4802FF0A}"/>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51FB2773-578D-1499-5D88-0A5C40E83621}"/>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4CA5238-3821-3EE9-E4EF-E0FE6781F0BD}"/>
              </a:ext>
            </a:extLst>
          </p:cNvPr>
          <p:cNvSpPr>
            <a:spLocks noGrp="1"/>
          </p:cNvSpPr>
          <p:nvPr>
            <p:ph type="body" sz="quarter" idx="30"/>
          </p:nvPr>
        </p:nvSpPr>
        <p:spPr>
          <a:xfrm>
            <a:off x="720208" y="737091"/>
            <a:ext cx="4385987" cy="248981"/>
          </a:xfrm>
        </p:spPr>
        <p:txBody>
          <a:bodyPr>
            <a:noAutofit/>
          </a:bodyPr>
          <a:lstStyle/>
          <a:p>
            <a:r>
              <a:rPr lang="da-DK" sz="1200" noProof="0" dirty="0"/>
              <a:t>Notér i mødenoter (</a:t>
            </a:r>
            <a:r>
              <a:rPr lang="da-DK" sz="1200" dirty="0"/>
              <a:t>5</a:t>
            </a:r>
            <a:r>
              <a:rPr lang="da-DK" sz="1200" noProof="0" dirty="0"/>
              <a:t> min.)</a:t>
            </a:r>
          </a:p>
        </p:txBody>
      </p:sp>
      <p:pic>
        <p:nvPicPr>
          <p:cNvPr id="2" name="Graphic 1" descr="Pen with solid fill">
            <a:extLst>
              <a:ext uri="{FF2B5EF4-FFF2-40B4-BE49-F238E27FC236}">
                <a16:creationId xmlns:a16="http://schemas.microsoft.com/office/drawing/2014/main" id="{C982224E-126D-2F1E-E9F3-0982997FFA1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5029569E-641C-545B-3D2F-9FBBBD82AAE0}"/>
              </a:ext>
            </a:extLst>
          </p:cNvPr>
          <p:cNvSpPr>
            <a:spLocks noGrp="1"/>
          </p:cNvSpPr>
          <p:nvPr>
            <p:ph type="body" sz="quarter" idx="41"/>
          </p:nvPr>
        </p:nvSpPr>
        <p:spPr>
          <a:xfrm>
            <a:off x="714375" y="2437402"/>
            <a:ext cx="4385987" cy="1983196"/>
          </a:xfrm>
        </p:spPr>
        <p:txBody>
          <a:bodyPr>
            <a:normAutofit/>
          </a:bodyPr>
          <a:lstStyle/>
          <a:p>
            <a:pPr marL="514350" indent="-514350">
              <a:buFont typeface="Arial" panose="020B0604020202020204" pitchFamily="34" charset="0"/>
              <a:buChar char="•"/>
            </a:pPr>
            <a:r>
              <a:rPr lang="da-DK" sz="2400" dirty="0"/>
              <a:t>Stille refleksion og notér de vigtigste pointer i tager med jer</a:t>
            </a:r>
          </a:p>
        </p:txBody>
      </p:sp>
    </p:spTree>
    <p:extLst>
      <p:ext uri="{BB962C8B-B14F-4D97-AF65-F5344CB8AC3E}">
        <p14:creationId xmlns:p14="http://schemas.microsoft.com/office/powerpoint/2010/main" val="32416666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09A80-90E3-F227-2BD9-0C996E661BD5}"/>
              </a:ext>
            </a:extLst>
          </p:cNvPr>
          <p:cNvSpPr>
            <a:spLocks noGrp="1"/>
          </p:cNvSpPr>
          <p:nvPr>
            <p:ph type="body" sz="quarter" idx="29"/>
          </p:nvPr>
        </p:nvSpPr>
        <p:spPr>
          <a:xfrm>
            <a:off x="726254" y="2080230"/>
            <a:ext cx="10735496" cy="861774"/>
          </a:xfrm>
        </p:spPr>
        <p:txBody>
          <a:bodyPr/>
          <a:lstStyle/>
          <a:p>
            <a:r>
              <a:rPr lang="da-DK" noProof="0" dirty="0"/>
              <a:t>PAUSE</a:t>
            </a:r>
          </a:p>
        </p:txBody>
      </p:sp>
      <p:sp>
        <p:nvSpPr>
          <p:cNvPr id="3" name="Text Placeholder 2">
            <a:extLst>
              <a:ext uri="{FF2B5EF4-FFF2-40B4-BE49-F238E27FC236}">
                <a16:creationId xmlns:a16="http://schemas.microsoft.com/office/drawing/2014/main" id="{660FDADE-9FC0-598D-DD81-72CE54CE0F89}"/>
              </a:ext>
            </a:extLst>
          </p:cNvPr>
          <p:cNvSpPr>
            <a:spLocks noGrp="1"/>
          </p:cNvSpPr>
          <p:nvPr>
            <p:ph type="body" sz="quarter" idx="30"/>
          </p:nvPr>
        </p:nvSpPr>
        <p:spPr>
          <a:xfrm>
            <a:off x="724664" y="3503007"/>
            <a:ext cx="10735496" cy="2135793"/>
          </a:xfrm>
        </p:spPr>
        <p:txBody>
          <a:bodyPr>
            <a:normAutofit/>
          </a:bodyPr>
          <a:lstStyle/>
          <a:p>
            <a:r>
              <a:rPr lang="da-DK" noProof="0" dirty="0"/>
              <a:t>Samlet tid: </a:t>
            </a:r>
            <a:r>
              <a:rPr lang="da-DK" dirty="0"/>
              <a:t>15</a:t>
            </a:r>
            <a:r>
              <a:rPr lang="da-DK" noProof="0" dirty="0"/>
              <a:t> minutter</a:t>
            </a:r>
          </a:p>
          <a:p>
            <a:endParaRPr lang="da-DK" noProof="0" dirty="0"/>
          </a:p>
          <a:p>
            <a:r>
              <a:rPr lang="da-DK" noProof="0" dirty="0"/>
              <a:t>Sæt jer sammen med kollegaer fra egen praksis </a:t>
            </a:r>
            <a:r>
              <a:rPr lang="da-DK" dirty="0"/>
              <a:t>efter pausen</a:t>
            </a:r>
            <a:endParaRPr lang="da-DK" noProof="0" dirty="0"/>
          </a:p>
          <a:p>
            <a:r>
              <a:rPr lang="da-DK" noProof="0" dirty="0"/>
              <a:t>Sololæger går sammen</a:t>
            </a:r>
          </a:p>
        </p:txBody>
      </p:sp>
    </p:spTree>
    <p:extLst>
      <p:ext uri="{BB962C8B-B14F-4D97-AF65-F5344CB8AC3E}">
        <p14:creationId xmlns:p14="http://schemas.microsoft.com/office/powerpoint/2010/main" val="80523224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BA624-7509-6149-F0D9-C8217CFC201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7B0595-C933-6948-3264-86F9AD85B953}"/>
              </a:ext>
            </a:extLst>
          </p:cNvPr>
          <p:cNvSpPr>
            <a:spLocks noGrp="1"/>
          </p:cNvSpPr>
          <p:nvPr>
            <p:ph type="body" sz="quarter" idx="29"/>
          </p:nvPr>
        </p:nvSpPr>
        <p:spPr>
          <a:xfrm>
            <a:off x="724664" y="2255103"/>
            <a:ext cx="10735496" cy="830997"/>
          </a:xfrm>
        </p:spPr>
        <p:txBody>
          <a:bodyPr/>
          <a:lstStyle/>
          <a:p>
            <a:r>
              <a:rPr lang="da-DK" sz="4800" noProof="0" dirty="0"/>
              <a:t>Blok 2: </a:t>
            </a:r>
            <a:r>
              <a:rPr lang="da-DK" sz="4800" dirty="0"/>
              <a:t>Behandling</a:t>
            </a:r>
            <a:endParaRPr lang="da-DK" sz="4800" noProof="0" dirty="0"/>
          </a:p>
        </p:txBody>
      </p:sp>
      <p:sp>
        <p:nvSpPr>
          <p:cNvPr id="3" name="Text Placeholder 2">
            <a:extLst>
              <a:ext uri="{FF2B5EF4-FFF2-40B4-BE49-F238E27FC236}">
                <a16:creationId xmlns:a16="http://schemas.microsoft.com/office/drawing/2014/main" id="{118C2B76-F393-DB07-703A-D386CBC01602}"/>
              </a:ext>
            </a:extLst>
          </p:cNvPr>
          <p:cNvSpPr>
            <a:spLocks noGrp="1"/>
          </p:cNvSpPr>
          <p:nvPr>
            <p:ph type="body" sz="quarter" idx="30"/>
          </p:nvPr>
        </p:nvSpPr>
        <p:spPr>
          <a:xfrm>
            <a:off x="724664" y="3536507"/>
            <a:ext cx="10735496" cy="2007043"/>
          </a:xfrm>
        </p:spPr>
        <p:txBody>
          <a:bodyPr>
            <a:noAutofit/>
          </a:bodyPr>
          <a:lstStyle/>
          <a:p>
            <a:r>
              <a:rPr lang="da-DK" sz="2000" noProof="0" dirty="0"/>
              <a:t>Samlet tid: 45 minutter</a:t>
            </a:r>
          </a:p>
          <a:p>
            <a:r>
              <a:rPr lang="da-DK" sz="2000" dirty="0">
                <a:cs typeface="Calibri"/>
              </a:rPr>
              <a:t>Herunder gruppearbejde 25 min.</a:t>
            </a:r>
          </a:p>
          <a:p>
            <a:endParaRPr lang="da-DK" sz="2000" dirty="0">
              <a:cs typeface="Calibri"/>
            </a:endParaRPr>
          </a:p>
          <a:p>
            <a:r>
              <a:rPr lang="da-DK" sz="2000" dirty="0">
                <a:cs typeface="Calibri"/>
              </a:rPr>
              <a:t>Her skal I sidde sammen med kolleger fra egen praksis. Sololæger går sammen</a:t>
            </a:r>
          </a:p>
        </p:txBody>
      </p:sp>
    </p:spTree>
    <p:extLst>
      <p:ext uri="{BB962C8B-B14F-4D97-AF65-F5344CB8AC3E}">
        <p14:creationId xmlns:p14="http://schemas.microsoft.com/office/powerpoint/2010/main" val="37177101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skæmisk Hjertesygdom – forslag 2 - video 2.mp4">
            <a:hlinkClick r:id="" action="ppaction://media"/>
            <a:extLst>
              <a:ext uri="{FF2B5EF4-FFF2-40B4-BE49-F238E27FC236}">
                <a16:creationId xmlns:a16="http://schemas.microsoft.com/office/drawing/2014/main" id="{3D8CEB19-8BAF-97CC-A10C-1737FFBB9F71}"/>
              </a:ext>
            </a:extLst>
          </p:cNvPr>
          <p:cNvPicPr>
            <a:picLocks noRot="1" noChangeAspect="1"/>
          </p:cNvPicPr>
          <p:nvPr>
            <a:videoFile r:link="rId1"/>
          </p:nvPr>
        </p:nvPicPr>
        <p:blipFill>
          <a:blip r:embed="rId3"/>
          <a:stretch>
            <a:fillRect/>
          </a:stretch>
        </p:blipFill>
        <p:spPr>
          <a:xfrm>
            <a:off x="336000" y="189000"/>
            <a:ext cx="11520000" cy="6480000"/>
          </a:xfrm>
          <a:prstGeom prst="rect">
            <a:avLst/>
          </a:prstGeom>
        </p:spPr>
      </p:pic>
    </p:spTree>
    <p:extLst>
      <p:ext uri="{BB962C8B-B14F-4D97-AF65-F5344CB8AC3E}">
        <p14:creationId xmlns:p14="http://schemas.microsoft.com/office/powerpoint/2010/main" val="13133679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A5567-FB4C-96C3-6467-5884E2D290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F2BE3A6-75E5-37DD-CD65-4B10EC546666}"/>
              </a:ext>
            </a:extLst>
          </p:cNvPr>
          <p:cNvSpPr>
            <a:spLocks noGrp="1"/>
          </p:cNvSpPr>
          <p:nvPr>
            <p:ph type="title"/>
          </p:nvPr>
        </p:nvSpPr>
        <p:spPr>
          <a:xfrm>
            <a:off x="721002" y="888379"/>
            <a:ext cx="10740748" cy="584775"/>
          </a:xfrm>
        </p:spPr>
        <p:txBody>
          <a:bodyPr/>
          <a:lstStyle/>
          <a:p>
            <a:r>
              <a:rPr lang="da-DK" dirty="0"/>
              <a:t>Den årlige status - opsamling</a:t>
            </a:r>
          </a:p>
        </p:txBody>
      </p:sp>
      <p:pic>
        <p:nvPicPr>
          <p:cNvPr id="16" name="Graphic 15" descr="Medicine with solid fill">
            <a:extLst>
              <a:ext uri="{FF2B5EF4-FFF2-40B4-BE49-F238E27FC236}">
                <a16:creationId xmlns:a16="http://schemas.microsoft.com/office/drawing/2014/main" id="{295704C6-4CCA-9CDB-7CAB-12778FFB7E3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609663" y="2789005"/>
            <a:ext cx="1087836" cy="1087836"/>
          </a:xfrm>
          <a:prstGeom prst="rect">
            <a:avLst/>
          </a:prstGeom>
        </p:spPr>
      </p:pic>
      <p:pic>
        <p:nvPicPr>
          <p:cNvPr id="17" name="Graphic 16" descr="House with solid fill">
            <a:extLst>
              <a:ext uri="{FF2B5EF4-FFF2-40B4-BE49-F238E27FC236}">
                <a16:creationId xmlns:a16="http://schemas.microsoft.com/office/drawing/2014/main" id="{453BBD55-0A5B-9057-DE0D-54A794CF6B8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543351" y="2789005"/>
            <a:ext cx="1087836" cy="1087836"/>
          </a:xfrm>
          <a:prstGeom prst="rect">
            <a:avLst/>
          </a:prstGeom>
        </p:spPr>
      </p:pic>
      <p:pic>
        <p:nvPicPr>
          <p:cNvPr id="18" name="Graphic 17" descr="Thought with solid fill">
            <a:extLst>
              <a:ext uri="{FF2B5EF4-FFF2-40B4-BE49-F238E27FC236}">
                <a16:creationId xmlns:a16="http://schemas.microsoft.com/office/drawing/2014/main" id="{68A0AE57-DA5E-BBB1-6BAB-5ECDBE791906}"/>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477039" y="2789005"/>
            <a:ext cx="1087836" cy="1087836"/>
          </a:xfrm>
          <a:prstGeom prst="rect">
            <a:avLst/>
          </a:prstGeom>
        </p:spPr>
      </p:pic>
      <p:sp>
        <p:nvSpPr>
          <p:cNvPr id="11" name="Text Placeholder 12">
            <a:extLst>
              <a:ext uri="{FF2B5EF4-FFF2-40B4-BE49-F238E27FC236}">
                <a16:creationId xmlns:a16="http://schemas.microsoft.com/office/drawing/2014/main" id="{2608DFA0-285C-12BF-DB4B-A3FB8B51E1D3}"/>
              </a:ext>
            </a:extLst>
          </p:cNvPr>
          <p:cNvSpPr>
            <a:spLocks noGrp="1"/>
          </p:cNvSpPr>
          <p:nvPr>
            <p:ph type="body" sz="quarter" idx="38"/>
          </p:nvPr>
        </p:nvSpPr>
        <p:spPr>
          <a:xfrm>
            <a:off x="918270" y="3876841"/>
            <a:ext cx="2470621" cy="1945567"/>
          </a:xfrm>
        </p:spPr>
        <p:txBody>
          <a:bodyPr/>
          <a:lstStyle/>
          <a:p>
            <a:pPr algn="ctr"/>
            <a:r>
              <a:rPr lang="da-DK" b="1" dirty="0"/>
              <a:t>Medicin</a:t>
            </a:r>
          </a:p>
          <a:p>
            <a:pPr algn="ctr"/>
            <a:endParaRPr lang="da-DK" dirty="0"/>
          </a:p>
        </p:txBody>
      </p:sp>
      <p:sp>
        <p:nvSpPr>
          <p:cNvPr id="12" name="Text Placeholder 12">
            <a:extLst>
              <a:ext uri="{FF2B5EF4-FFF2-40B4-BE49-F238E27FC236}">
                <a16:creationId xmlns:a16="http://schemas.microsoft.com/office/drawing/2014/main" id="{7668B5AF-8311-4273-5E4C-ACBE2737A443}"/>
              </a:ext>
            </a:extLst>
          </p:cNvPr>
          <p:cNvSpPr txBox="1">
            <a:spLocks/>
          </p:cNvSpPr>
          <p:nvPr/>
        </p:nvSpPr>
        <p:spPr>
          <a:xfrm>
            <a:off x="4849265"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b="1" dirty="0"/>
              <a:t>Levevis</a:t>
            </a:r>
          </a:p>
          <a:p>
            <a:pPr algn="ctr" hangingPunct="1"/>
            <a:endParaRPr lang="da-DK" dirty="0"/>
          </a:p>
        </p:txBody>
      </p:sp>
      <p:sp>
        <p:nvSpPr>
          <p:cNvPr id="19" name="Text Placeholder 12">
            <a:extLst>
              <a:ext uri="{FF2B5EF4-FFF2-40B4-BE49-F238E27FC236}">
                <a16:creationId xmlns:a16="http://schemas.microsoft.com/office/drawing/2014/main" id="{B7D5E6D0-93A1-610F-3E56-2151339962ED}"/>
              </a:ext>
            </a:extLst>
          </p:cNvPr>
          <p:cNvSpPr txBox="1">
            <a:spLocks/>
          </p:cNvSpPr>
          <p:nvPr/>
        </p:nvSpPr>
        <p:spPr>
          <a:xfrm>
            <a:off x="8780260" y="3876840"/>
            <a:ext cx="2470621" cy="1945567"/>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b="1" dirty="0"/>
              <a:t>Mentalt helbred</a:t>
            </a:r>
          </a:p>
          <a:p>
            <a:pPr algn="ctr" hangingPunct="1"/>
            <a:endParaRPr lang="da-DK" dirty="0"/>
          </a:p>
        </p:txBody>
      </p:sp>
    </p:spTree>
    <p:extLst>
      <p:ext uri="{BB962C8B-B14F-4D97-AF65-F5344CB8AC3E}">
        <p14:creationId xmlns:p14="http://schemas.microsoft.com/office/powerpoint/2010/main" val="15084824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1">
            <a:extLst>
              <a:ext uri="{FF2B5EF4-FFF2-40B4-BE49-F238E27FC236}">
                <a16:creationId xmlns:a16="http://schemas.microsoft.com/office/drawing/2014/main" id="{EDFD8D05-660B-980A-03B6-12DD623B2AB8}"/>
              </a:ext>
            </a:extLst>
          </p:cNvPr>
          <p:cNvSpPr>
            <a:spLocks noGrp="1"/>
          </p:cNvSpPr>
          <p:nvPr>
            <p:ph type="title"/>
          </p:nvPr>
        </p:nvSpPr>
        <p:spPr>
          <a:xfrm>
            <a:off x="720208" y="764666"/>
            <a:ext cx="10740748" cy="584775"/>
          </a:xfrm>
        </p:spPr>
        <p:txBody>
          <a:bodyPr/>
          <a:lstStyle/>
          <a:p>
            <a:r>
              <a:rPr lang="da-DK" noProof="0" dirty="0"/>
              <a:t>Program</a:t>
            </a:r>
          </a:p>
        </p:txBody>
      </p:sp>
      <p:graphicFrame>
        <p:nvGraphicFramePr>
          <p:cNvPr id="3" name="Table 2">
            <a:extLst>
              <a:ext uri="{FF2B5EF4-FFF2-40B4-BE49-F238E27FC236}">
                <a16:creationId xmlns:a16="http://schemas.microsoft.com/office/drawing/2014/main" id="{C4623756-59C4-A4F7-551C-C70BCA815F7F}"/>
              </a:ext>
            </a:extLst>
          </p:cNvPr>
          <p:cNvGraphicFramePr>
            <a:graphicFrameLocks noGrp="1"/>
          </p:cNvGraphicFramePr>
          <p:nvPr>
            <p:extLst>
              <p:ext uri="{D42A27DB-BD31-4B8C-83A1-F6EECF244321}">
                <p14:modId xmlns:p14="http://schemas.microsoft.com/office/powerpoint/2010/main" val="1559598920"/>
              </p:ext>
            </p:extLst>
          </p:nvPr>
        </p:nvGraphicFramePr>
        <p:xfrm>
          <a:off x="728663" y="1543050"/>
          <a:ext cx="10733087" cy="4366584"/>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727764">
                <a:tc>
                  <a:txBody>
                    <a:bodyPr/>
                    <a:lstStyle/>
                    <a:p>
                      <a:endParaRPr lang="da-DK" sz="1600" noProof="0" dirty="0"/>
                    </a:p>
                  </a:txBody>
                  <a:tcPr marL="180000" marR="180000" marT="90000" marB="90000" anchor="ctr"/>
                </a:tc>
                <a:tc>
                  <a:txBody>
                    <a:bodyPr/>
                    <a:lstStyle/>
                    <a:p>
                      <a:pPr algn="l"/>
                      <a:r>
                        <a:rPr lang="da-DK" sz="1600" b="1" noProof="0" dirty="0"/>
                        <a:t>Opfølgning fra sidste møde</a:t>
                      </a:r>
                    </a:p>
                  </a:txBody>
                  <a:tcPr marL="180000" marR="180000" marT="90000" marB="90000" anchor="ctr"/>
                </a:tc>
                <a:extLst>
                  <a:ext uri="{0D108BD9-81ED-4DB2-BD59-A6C34878D82A}">
                    <a16:rowId xmlns:a16="http://schemas.microsoft.com/office/drawing/2014/main" val="3722927222"/>
                  </a:ext>
                </a:extLst>
              </a:tr>
              <a:tr h="727764">
                <a:tc>
                  <a:txBody>
                    <a:bodyPr/>
                    <a:lstStyle/>
                    <a:p>
                      <a:r>
                        <a:rPr lang="da-DK" sz="1600" noProof="0" dirty="0"/>
                        <a:t>15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Introduktion</a:t>
                      </a:r>
                      <a:endParaRPr lang="da-DK" sz="1600" i="0" noProof="0" dirty="0"/>
                    </a:p>
                  </a:txBody>
                  <a:tcPr marL="180000" marR="180000" marT="90000" marB="90000" anchor="ctr"/>
                </a:tc>
                <a:extLst>
                  <a:ext uri="{0D108BD9-81ED-4DB2-BD59-A6C34878D82A}">
                    <a16:rowId xmlns:a16="http://schemas.microsoft.com/office/drawing/2014/main" val="4122258881"/>
                  </a:ext>
                </a:extLst>
              </a:tr>
              <a:tr h="727764">
                <a:tc>
                  <a:txBody>
                    <a:bodyPr/>
                    <a:lstStyle/>
                    <a:p>
                      <a:r>
                        <a:rPr lang="da-DK" sz="1600" noProof="0" dirty="0"/>
                        <a:t>45 min.</a:t>
                      </a:r>
                    </a:p>
                  </a:txBody>
                  <a:tcPr marL="180000" marR="180000" marT="90000" marB="90000" anchor="ctr"/>
                </a:tc>
                <a:tc>
                  <a:txBody>
                    <a:bodyPr/>
                    <a:lstStyle/>
                    <a:p>
                      <a:pPr algn="l"/>
                      <a:r>
                        <a:rPr lang="da-DK" sz="1600" b="1" noProof="0" dirty="0"/>
                        <a:t>Blok 1: </a:t>
                      </a:r>
                    </a:p>
                    <a:p>
                      <a:pPr algn="l"/>
                      <a:r>
                        <a:rPr lang="da-DK" sz="1600" noProof="0" dirty="0"/>
                        <a:t>Monitorering og opfølgning</a:t>
                      </a:r>
                      <a:endParaRPr lang="da-DK" sz="1600" i="0" noProof="0" dirty="0"/>
                    </a:p>
                  </a:txBody>
                  <a:tcPr marL="180000" marR="180000" marT="90000" marB="90000" anchor="ctr"/>
                </a:tc>
                <a:extLst>
                  <a:ext uri="{0D108BD9-81ED-4DB2-BD59-A6C34878D82A}">
                    <a16:rowId xmlns:a16="http://schemas.microsoft.com/office/drawing/2014/main" val="1505203635"/>
                  </a:ext>
                </a:extLst>
              </a:tr>
              <a:tr h="727764">
                <a:tc>
                  <a:txBody>
                    <a:bodyPr/>
                    <a:lstStyle/>
                    <a:p>
                      <a:r>
                        <a:rPr lang="da-DK" sz="1600" noProof="0" dirty="0"/>
                        <a:t>15 min.</a:t>
                      </a:r>
                    </a:p>
                  </a:txBody>
                  <a:tcPr marL="180000" marR="180000" marT="90000" marB="90000" anchor="ctr"/>
                </a:tc>
                <a:tc>
                  <a:txBody>
                    <a:bodyPr/>
                    <a:lstStyle/>
                    <a:p>
                      <a:pPr algn="l"/>
                      <a:r>
                        <a:rPr lang="da-DK" sz="1600" noProof="0" dirty="0"/>
                        <a:t>Pause</a:t>
                      </a:r>
                      <a:endParaRPr lang="da-DK" sz="1600" i="1" noProof="0" dirty="0"/>
                    </a:p>
                  </a:txBody>
                  <a:tcPr marL="180000" marR="180000" marT="90000" marB="90000" anchor="ctr"/>
                </a:tc>
                <a:extLst>
                  <a:ext uri="{0D108BD9-81ED-4DB2-BD59-A6C34878D82A}">
                    <a16:rowId xmlns:a16="http://schemas.microsoft.com/office/drawing/2014/main" val="3893725207"/>
                  </a:ext>
                </a:extLst>
              </a:tr>
              <a:tr h="727764">
                <a:tc>
                  <a:txBody>
                    <a:bodyPr/>
                    <a:lstStyle/>
                    <a:p>
                      <a:r>
                        <a:rPr lang="da-DK" sz="1600" noProof="0" dirty="0"/>
                        <a:t>45 min.</a:t>
                      </a:r>
                    </a:p>
                  </a:txBody>
                  <a:tcPr marL="180000" marR="180000" marT="90000" marB="90000" anchor="ctr"/>
                </a:tc>
                <a:tc>
                  <a:txBody>
                    <a:bodyPr/>
                    <a:lstStyle/>
                    <a:p>
                      <a:pPr algn="l"/>
                      <a:r>
                        <a:rPr lang="da-DK" sz="1600" b="1" noProof="0" dirty="0"/>
                        <a:t>Blok 2:</a:t>
                      </a:r>
                      <a:br>
                        <a:rPr lang="da-DK" sz="1600" noProof="0" dirty="0"/>
                      </a:br>
                      <a:r>
                        <a:rPr lang="da-DK" sz="1600" noProof="0" dirty="0"/>
                        <a:t>Behandling</a:t>
                      </a:r>
                      <a:endParaRPr lang="da-DK" sz="1600" i="0" noProof="0" dirty="0"/>
                    </a:p>
                  </a:txBody>
                  <a:tcPr marL="180000" marR="180000" marT="90000" marB="90000" anchor="ctr"/>
                </a:tc>
                <a:extLst>
                  <a:ext uri="{0D108BD9-81ED-4DB2-BD59-A6C34878D82A}">
                    <a16:rowId xmlns:a16="http://schemas.microsoft.com/office/drawing/2014/main" val="2190333926"/>
                  </a:ext>
                </a:extLst>
              </a:tr>
              <a:tr h="727764">
                <a:tc>
                  <a:txBody>
                    <a:bodyPr/>
                    <a:lstStyle/>
                    <a:p>
                      <a:r>
                        <a:rPr lang="da-DK" sz="1600" noProof="0" dirty="0"/>
                        <a:t>30 min.</a:t>
                      </a:r>
                    </a:p>
                  </a:txBody>
                  <a:tcPr marL="180000" marR="180000" marT="90000" marB="90000" anchor="ctr"/>
                </a:tc>
                <a:tc>
                  <a:txBody>
                    <a:bodyPr/>
                    <a:lstStyle/>
                    <a:p>
                      <a:pPr algn="l"/>
                      <a:r>
                        <a:rPr lang="da-DK" sz="1600" b="1" noProof="0" dirty="0"/>
                        <a:t>Blok 3:</a:t>
                      </a:r>
                    </a:p>
                    <a:p>
                      <a:pPr algn="l"/>
                      <a:r>
                        <a:rPr lang="da-DK" sz="1600" i="0" noProof="0" dirty="0"/>
                        <a:t>Implementering og opfølgning</a:t>
                      </a:r>
                    </a:p>
                  </a:txBody>
                  <a:tcPr marL="180000" marR="180000" marT="90000" marB="90000" anchor="ctr"/>
                </a:tc>
                <a:extLst>
                  <a:ext uri="{0D108BD9-81ED-4DB2-BD59-A6C34878D82A}">
                    <a16:rowId xmlns:a16="http://schemas.microsoft.com/office/drawing/2014/main" val="912848628"/>
                  </a:ext>
                </a:extLst>
              </a:tr>
            </a:tbl>
          </a:graphicData>
        </a:graphic>
      </p:graphicFrame>
    </p:spTree>
    <p:extLst>
      <p:ext uri="{BB962C8B-B14F-4D97-AF65-F5344CB8AC3E}">
        <p14:creationId xmlns:p14="http://schemas.microsoft.com/office/powerpoint/2010/main" val="14340513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2193B0-9376-70E6-1C15-899251A109B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E3DCF22-128E-C957-7991-4BC4EA064606}"/>
              </a:ext>
            </a:extLst>
          </p:cNvPr>
          <p:cNvSpPr>
            <a:spLocks noGrp="1"/>
          </p:cNvSpPr>
          <p:nvPr>
            <p:ph type="title"/>
          </p:nvPr>
        </p:nvSpPr>
        <p:spPr>
          <a:xfrm>
            <a:off x="721002" y="888379"/>
            <a:ext cx="10740748" cy="584775"/>
          </a:xfrm>
        </p:spPr>
        <p:txBody>
          <a:bodyPr/>
          <a:lstStyle/>
          <a:p>
            <a:r>
              <a:rPr lang="da-DK" dirty="0"/>
              <a:t>Den årlige status - opsamling</a:t>
            </a:r>
          </a:p>
        </p:txBody>
      </p:sp>
      <p:pic>
        <p:nvPicPr>
          <p:cNvPr id="16" name="Graphic 15" descr="Medicine with solid fill">
            <a:extLst>
              <a:ext uri="{FF2B5EF4-FFF2-40B4-BE49-F238E27FC236}">
                <a16:creationId xmlns:a16="http://schemas.microsoft.com/office/drawing/2014/main" id="{CD9436D6-DA2E-4914-AC68-8A6AB1D1083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562038" y="1587454"/>
            <a:ext cx="1087836" cy="1087836"/>
          </a:xfrm>
          <a:prstGeom prst="rect">
            <a:avLst/>
          </a:prstGeom>
        </p:spPr>
      </p:pic>
      <p:pic>
        <p:nvPicPr>
          <p:cNvPr id="17" name="Graphic 16" descr="House with solid fill">
            <a:extLst>
              <a:ext uri="{FF2B5EF4-FFF2-40B4-BE49-F238E27FC236}">
                <a16:creationId xmlns:a16="http://schemas.microsoft.com/office/drawing/2014/main" id="{03B4DF2D-1D62-7392-ED1A-0A05B806A5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5495726" y="1587454"/>
            <a:ext cx="1087836" cy="1087836"/>
          </a:xfrm>
          <a:prstGeom prst="rect">
            <a:avLst/>
          </a:prstGeom>
        </p:spPr>
      </p:pic>
      <p:pic>
        <p:nvPicPr>
          <p:cNvPr id="18" name="Graphic 17" descr="Thought with solid fill">
            <a:extLst>
              <a:ext uri="{FF2B5EF4-FFF2-40B4-BE49-F238E27FC236}">
                <a16:creationId xmlns:a16="http://schemas.microsoft.com/office/drawing/2014/main" id="{B3F1443B-1CC0-49B5-F715-B7CB95E350F9}"/>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9429414" y="1587454"/>
            <a:ext cx="1087836" cy="1087836"/>
          </a:xfrm>
          <a:prstGeom prst="rect">
            <a:avLst/>
          </a:prstGeom>
        </p:spPr>
      </p:pic>
      <p:sp>
        <p:nvSpPr>
          <p:cNvPr id="11" name="Text Placeholder 12">
            <a:extLst>
              <a:ext uri="{FF2B5EF4-FFF2-40B4-BE49-F238E27FC236}">
                <a16:creationId xmlns:a16="http://schemas.microsoft.com/office/drawing/2014/main" id="{93409B77-54DA-F22D-7EFE-FA0B8E352D42}"/>
              </a:ext>
            </a:extLst>
          </p:cNvPr>
          <p:cNvSpPr>
            <a:spLocks noGrp="1"/>
          </p:cNvSpPr>
          <p:nvPr>
            <p:ph type="body" sz="quarter" idx="38"/>
          </p:nvPr>
        </p:nvSpPr>
        <p:spPr>
          <a:xfrm>
            <a:off x="870645" y="2675291"/>
            <a:ext cx="2470621" cy="418934"/>
          </a:xfrm>
        </p:spPr>
        <p:txBody>
          <a:bodyPr>
            <a:normAutofit/>
          </a:bodyPr>
          <a:lstStyle/>
          <a:p>
            <a:pPr algn="ctr"/>
            <a:r>
              <a:rPr lang="da-DK" b="1" dirty="0"/>
              <a:t>Medicin</a:t>
            </a:r>
          </a:p>
        </p:txBody>
      </p:sp>
      <p:sp>
        <p:nvSpPr>
          <p:cNvPr id="12" name="Text Placeholder 12">
            <a:extLst>
              <a:ext uri="{FF2B5EF4-FFF2-40B4-BE49-F238E27FC236}">
                <a16:creationId xmlns:a16="http://schemas.microsoft.com/office/drawing/2014/main" id="{58BBFAB4-AFD0-9525-4E6C-BC76136CFB15}"/>
              </a:ext>
            </a:extLst>
          </p:cNvPr>
          <p:cNvSpPr txBox="1">
            <a:spLocks/>
          </p:cNvSpPr>
          <p:nvPr/>
        </p:nvSpPr>
        <p:spPr>
          <a:xfrm>
            <a:off x="4801640" y="2675290"/>
            <a:ext cx="2470621" cy="418934"/>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b="1" dirty="0"/>
              <a:t>Levevis</a:t>
            </a:r>
          </a:p>
        </p:txBody>
      </p:sp>
      <p:sp>
        <p:nvSpPr>
          <p:cNvPr id="19" name="Text Placeholder 12">
            <a:extLst>
              <a:ext uri="{FF2B5EF4-FFF2-40B4-BE49-F238E27FC236}">
                <a16:creationId xmlns:a16="http://schemas.microsoft.com/office/drawing/2014/main" id="{FCFE8A8B-5942-A4C4-6B16-AD21111E0807}"/>
              </a:ext>
            </a:extLst>
          </p:cNvPr>
          <p:cNvSpPr txBox="1">
            <a:spLocks/>
          </p:cNvSpPr>
          <p:nvPr/>
        </p:nvSpPr>
        <p:spPr>
          <a:xfrm>
            <a:off x="8732635" y="2675290"/>
            <a:ext cx="2470621" cy="418934"/>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b="1" dirty="0"/>
              <a:t>Mentalt helbred</a:t>
            </a:r>
          </a:p>
        </p:txBody>
      </p:sp>
      <p:sp>
        <p:nvSpPr>
          <p:cNvPr id="2" name="Text Placeholder 12">
            <a:extLst>
              <a:ext uri="{FF2B5EF4-FFF2-40B4-BE49-F238E27FC236}">
                <a16:creationId xmlns:a16="http://schemas.microsoft.com/office/drawing/2014/main" id="{B67ADD02-B830-A606-C378-BCFE33B5E692}"/>
              </a:ext>
            </a:extLst>
          </p:cNvPr>
          <p:cNvSpPr txBox="1">
            <a:spLocks/>
          </p:cNvSpPr>
          <p:nvPr/>
        </p:nvSpPr>
        <p:spPr>
          <a:xfrm>
            <a:off x="918270" y="3219451"/>
            <a:ext cx="3129855" cy="2909888"/>
          </a:xfrm>
          <a:prstGeom prst="rect">
            <a:avLst/>
          </a:prstGeom>
        </p:spPr>
        <p:txBody>
          <a:bodyPr vert="horz" lIns="91440" tIns="45720" rIns="91440" bIns="45720" rtlCol="0">
            <a:normAutofit/>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marL="171450" indent="-171450">
              <a:buFont typeface="Arial" panose="020B0604020202020204" pitchFamily="34" charset="0"/>
              <a:buChar char="•"/>
            </a:pPr>
            <a:r>
              <a:rPr lang="da-DK" sz="1400" dirty="0"/>
              <a:t>BT: Lav en algoritme lægerne er enige om - derefter kan personalet inddrages i medicineringen</a:t>
            </a:r>
          </a:p>
          <a:p>
            <a:pPr marL="171450" indent="-171450">
              <a:buFont typeface="Arial" panose="020B0604020202020204" pitchFamily="34" charset="0"/>
              <a:buChar char="•"/>
            </a:pPr>
            <a:r>
              <a:rPr lang="da-DK" sz="1400" dirty="0"/>
              <a:t>BT mål: Systolisk hjemmeblodtryk &lt;130 (&lt;145 hvis over 80 år).</a:t>
            </a:r>
          </a:p>
          <a:p>
            <a:pPr marL="171450" indent="-171450">
              <a:buFont typeface="Arial" panose="020B0604020202020204" pitchFamily="34" charset="0"/>
              <a:buChar char="•"/>
            </a:pPr>
            <a:r>
              <a:rPr lang="da-DK" sz="1400" dirty="0"/>
              <a:t>Kolesterol: LDL&lt;1,4. Start med </a:t>
            </a:r>
            <a:r>
              <a:rPr lang="da-DK" sz="1400" dirty="0" err="1"/>
              <a:t>atorvastatin</a:t>
            </a:r>
            <a:r>
              <a:rPr lang="da-DK" sz="1400" dirty="0"/>
              <a:t> eller </a:t>
            </a:r>
            <a:r>
              <a:rPr lang="da-DK" sz="1400" dirty="0" err="1"/>
              <a:t>rosuvastatin</a:t>
            </a:r>
            <a:r>
              <a:rPr lang="da-DK" sz="1400" dirty="0"/>
              <a:t> i høj dosis. Suppler med </a:t>
            </a:r>
            <a:r>
              <a:rPr lang="da-DK" sz="1400" dirty="0" err="1"/>
              <a:t>ezemimibe</a:t>
            </a:r>
            <a:r>
              <a:rPr lang="da-DK" sz="1400" dirty="0"/>
              <a:t> ved behov.</a:t>
            </a:r>
          </a:p>
          <a:p>
            <a:pPr marL="171450" indent="-171450">
              <a:buFont typeface="Arial" panose="020B0604020202020204" pitchFamily="34" charset="0"/>
              <a:buChar char="•"/>
            </a:pPr>
            <a:r>
              <a:rPr lang="da-DK" sz="1400" dirty="0"/>
              <a:t>ASA: Tilbyd altid ASA (hvis ikke der af anden grund gives DOAK). </a:t>
            </a:r>
          </a:p>
        </p:txBody>
      </p:sp>
      <p:sp>
        <p:nvSpPr>
          <p:cNvPr id="3" name="Text Placeholder 12">
            <a:extLst>
              <a:ext uri="{FF2B5EF4-FFF2-40B4-BE49-F238E27FC236}">
                <a16:creationId xmlns:a16="http://schemas.microsoft.com/office/drawing/2014/main" id="{1ADA17E1-3123-BC3E-45F6-9DFD405FFC1B}"/>
              </a:ext>
            </a:extLst>
          </p:cNvPr>
          <p:cNvSpPr txBox="1">
            <a:spLocks/>
          </p:cNvSpPr>
          <p:nvPr/>
        </p:nvSpPr>
        <p:spPr>
          <a:xfrm>
            <a:off x="4801640" y="3219450"/>
            <a:ext cx="2470621" cy="2909888"/>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sz="1400" dirty="0"/>
              <a:t>KRAM rådgivning</a:t>
            </a:r>
          </a:p>
          <a:p>
            <a:pPr algn="ctr" hangingPunct="1"/>
            <a:endParaRPr lang="da-DK" sz="1400" dirty="0"/>
          </a:p>
        </p:txBody>
      </p:sp>
      <p:sp>
        <p:nvSpPr>
          <p:cNvPr id="4" name="Text Placeholder 12">
            <a:extLst>
              <a:ext uri="{FF2B5EF4-FFF2-40B4-BE49-F238E27FC236}">
                <a16:creationId xmlns:a16="http://schemas.microsoft.com/office/drawing/2014/main" id="{CBEAF656-2D7C-5708-17D2-29CE27C6C187}"/>
              </a:ext>
            </a:extLst>
          </p:cNvPr>
          <p:cNvSpPr txBox="1">
            <a:spLocks/>
          </p:cNvSpPr>
          <p:nvPr/>
        </p:nvSpPr>
        <p:spPr>
          <a:xfrm>
            <a:off x="8780260" y="3219450"/>
            <a:ext cx="2470621" cy="2909888"/>
          </a:xfrm>
          <a:prstGeom prst="rect">
            <a:avLst/>
          </a:prstGeom>
        </p:spPr>
        <p:txBody>
          <a:bodyPr vert="horz" lIns="91440" tIns="45720" rIns="91440" bIns="45720" rtlCol="0">
            <a:normAutofit/>
          </a:bodyPr>
          <a:lstStyle>
            <a:lvl1pPr marL="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18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latinLnBrk="0">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hangingPunct="1"/>
            <a:r>
              <a:rPr lang="da-DK" sz="1400" dirty="0"/>
              <a:t>Hvordan har du det?</a:t>
            </a:r>
          </a:p>
          <a:p>
            <a:pPr algn="ctr" hangingPunct="1"/>
            <a:endParaRPr lang="da-DK" sz="1400" dirty="0"/>
          </a:p>
        </p:txBody>
      </p:sp>
    </p:spTree>
    <p:extLst>
      <p:ext uri="{BB962C8B-B14F-4D97-AF65-F5344CB8AC3E}">
        <p14:creationId xmlns:p14="http://schemas.microsoft.com/office/powerpoint/2010/main" val="226995002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548481-84B2-3995-67B4-81F49750DE71}"/>
              </a:ext>
            </a:extLst>
          </p:cNvPr>
          <p:cNvSpPr>
            <a:spLocks noGrp="1"/>
          </p:cNvSpPr>
          <p:nvPr>
            <p:ph type="body" sz="quarter" idx="38"/>
          </p:nvPr>
        </p:nvSpPr>
        <p:spPr>
          <a:xfrm>
            <a:off x="720207" y="1840137"/>
            <a:ext cx="10755037" cy="4282575"/>
          </a:xfrm>
        </p:spPr>
        <p:txBody>
          <a:bodyPr>
            <a:normAutofit fontScale="92500" lnSpcReduction="10000"/>
          </a:bodyPr>
          <a:lstStyle/>
          <a:p>
            <a:r>
              <a:rPr lang="da-DK" sz="1200" b="1" dirty="0"/>
              <a:t>Opstart</a:t>
            </a:r>
            <a:r>
              <a:rPr lang="da-DK" sz="1200" dirty="0"/>
              <a:t>  			A (ACE eller AIIA) – ved  ældre </a:t>
            </a:r>
            <a:r>
              <a:rPr lang="da-DK" sz="1200" dirty="0" err="1"/>
              <a:t>evt</a:t>
            </a:r>
            <a:r>
              <a:rPr lang="da-DK" sz="1200" dirty="0"/>
              <a:t> C (</a:t>
            </a:r>
            <a:r>
              <a:rPr lang="da-DK" sz="1200" dirty="0" err="1"/>
              <a:t>Ca</a:t>
            </a:r>
            <a:r>
              <a:rPr lang="da-DK" sz="1200" dirty="0"/>
              <a:t>+) 	</a:t>
            </a:r>
          </a:p>
          <a:p>
            <a:r>
              <a:rPr lang="da-DK" sz="1200" b="1" dirty="0"/>
              <a:t>Algoritme</a:t>
            </a:r>
            <a:r>
              <a:rPr lang="da-DK" sz="1200" dirty="0"/>
              <a:t>			A+C+D –  ved ældre C+A+D  	</a:t>
            </a:r>
          </a:p>
          <a:p>
            <a:r>
              <a:rPr lang="da-DK" sz="1200" b="1" dirty="0"/>
              <a:t>Titrering</a:t>
            </a:r>
            <a:r>
              <a:rPr lang="da-DK" sz="1200" dirty="0"/>
              <a:t>			Hurtig 2-4 uger per trin	</a:t>
            </a:r>
          </a:p>
          <a:p>
            <a:r>
              <a:rPr lang="da-DK" sz="1200" b="1" dirty="0"/>
              <a:t>Dosis</a:t>
            </a:r>
            <a:r>
              <a:rPr lang="da-DK" sz="1200" dirty="0"/>
              <a:t>				ACE og AIIA gå op til maksimal dosis </a:t>
            </a:r>
          </a:p>
          <a:p>
            <a:r>
              <a:rPr lang="da-DK" sz="1200" dirty="0"/>
              <a:t>				</a:t>
            </a:r>
            <a:r>
              <a:rPr lang="da-DK" sz="1200" dirty="0" err="1"/>
              <a:t>Ca</a:t>
            </a:r>
            <a:r>
              <a:rPr lang="da-DK" sz="1200" dirty="0"/>
              <a:t>+, </a:t>
            </a:r>
            <a:r>
              <a:rPr lang="da-DK" sz="1200" dirty="0" err="1"/>
              <a:t>diuretika</a:t>
            </a:r>
            <a:r>
              <a:rPr lang="da-DK" sz="1200" dirty="0"/>
              <a:t> og betablokker brug lav/moderat dosis</a:t>
            </a:r>
          </a:p>
          <a:p>
            <a:r>
              <a:rPr lang="da-DK" sz="1200" dirty="0"/>
              <a:t>				- Ved BT &gt; 20 </a:t>
            </a:r>
            <a:r>
              <a:rPr lang="da-DK" sz="1200" dirty="0" err="1"/>
              <a:t>mmHg</a:t>
            </a:r>
            <a:r>
              <a:rPr lang="da-DK" sz="1200" dirty="0"/>
              <a:t> fra mål: Start med kombinationsbehandling</a:t>
            </a:r>
          </a:p>
          <a:p>
            <a:endParaRPr lang="da-DK" sz="1200" dirty="0"/>
          </a:p>
          <a:p>
            <a:r>
              <a:rPr lang="da-DK" sz="1200" b="1" dirty="0"/>
              <a:t>Trinvis </a:t>
            </a:r>
            <a:r>
              <a:rPr lang="da-DK" sz="1200" b="1" dirty="0" err="1"/>
              <a:t>optitrering</a:t>
            </a:r>
            <a:r>
              <a:rPr lang="da-DK" sz="1200" b="1" dirty="0"/>
              <a:t> </a:t>
            </a:r>
            <a:r>
              <a:rPr lang="da-DK" sz="1200" dirty="0"/>
              <a:t>		Trin 1 AIIA op til max dosis</a:t>
            </a:r>
          </a:p>
          <a:p>
            <a:r>
              <a:rPr lang="da-DK" sz="1200" dirty="0"/>
              <a:t>				Trin 2 tillæg </a:t>
            </a:r>
            <a:r>
              <a:rPr lang="da-DK" sz="1200" dirty="0" err="1"/>
              <a:t>Ca</a:t>
            </a:r>
            <a:r>
              <a:rPr lang="da-DK" sz="1200" dirty="0"/>
              <a:t>+ lav dosis</a:t>
            </a:r>
          </a:p>
          <a:p>
            <a:r>
              <a:rPr lang="da-DK" sz="1200" dirty="0"/>
              <a:t>				Trin 3 tillæg </a:t>
            </a:r>
            <a:r>
              <a:rPr lang="da-DK" sz="1200" dirty="0" err="1"/>
              <a:t>thiazid</a:t>
            </a:r>
            <a:r>
              <a:rPr lang="da-DK" sz="1200" dirty="0"/>
              <a:t> – lav/moderat dosis</a:t>
            </a:r>
          </a:p>
          <a:p>
            <a:endParaRPr lang="da-DK" sz="1200" dirty="0"/>
          </a:p>
          <a:p>
            <a:r>
              <a:rPr lang="da-DK" sz="1200" b="1" dirty="0"/>
              <a:t>Eksempel</a:t>
            </a:r>
            <a:r>
              <a:rPr lang="da-DK" sz="1200" dirty="0"/>
              <a:t>			</a:t>
            </a:r>
            <a:r>
              <a:rPr lang="da-DK" sz="1200" dirty="0" err="1"/>
              <a:t>Candersartan</a:t>
            </a:r>
            <a:r>
              <a:rPr lang="da-DK" sz="1200" dirty="0"/>
              <a:t>  8-32 mg – (</a:t>
            </a:r>
            <a:r>
              <a:rPr lang="da-DK" sz="1200" dirty="0" err="1"/>
              <a:t>losartan</a:t>
            </a:r>
            <a:r>
              <a:rPr lang="da-DK" sz="1200" dirty="0"/>
              <a:t> 50-100 mg)</a:t>
            </a:r>
          </a:p>
          <a:p>
            <a:r>
              <a:rPr lang="da-DK" sz="1200" dirty="0"/>
              <a:t>				</a:t>
            </a:r>
            <a:r>
              <a:rPr lang="da-DK" sz="1200" dirty="0" err="1"/>
              <a:t>Amlodipin</a:t>
            </a:r>
            <a:r>
              <a:rPr lang="da-DK" sz="1200" dirty="0"/>
              <a:t> 5 mg</a:t>
            </a:r>
          </a:p>
          <a:p>
            <a:r>
              <a:rPr lang="da-DK" sz="1200" dirty="0"/>
              <a:t>				</a:t>
            </a:r>
            <a:r>
              <a:rPr lang="da-DK" sz="1200" dirty="0" err="1"/>
              <a:t>Centyl</a:t>
            </a:r>
            <a:r>
              <a:rPr lang="da-DK" sz="1200" dirty="0"/>
              <a:t> </a:t>
            </a:r>
            <a:r>
              <a:rPr lang="da-DK" sz="1200" dirty="0" err="1"/>
              <a:t>mite</a:t>
            </a:r>
            <a:r>
              <a:rPr lang="da-DK" sz="1200" dirty="0"/>
              <a:t>/</a:t>
            </a:r>
            <a:r>
              <a:rPr lang="da-DK" sz="1200" dirty="0" err="1"/>
              <a:t>centyl</a:t>
            </a:r>
            <a:r>
              <a:rPr lang="da-DK" sz="1200" dirty="0"/>
              <a:t> m. kaliumklorid</a:t>
            </a:r>
          </a:p>
        </p:txBody>
      </p:sp>
      <p:sp>
        <p:nvSpPr>
          <p:cNvPr id="3" name="Title 2">
            <a:extLst>
              <a:ext uri="{FF2B5EF4-FFF2-40B4-BE49-F238E27FC236}">
                <a16:creationId xmlns:a16="http://schemas.microsoft.com/office/drawing/2014/main" id="{A975680D-364F-4E1F-9D54-569A19F61743}"/>
              </a:ext>
            </a:extLst>
          </p:cNvPr>
          <p:cNvSpPr>
            <a:spLocks noGrp="1"/>
          </p:cNvSpPr>
          <p:nvPr>
            <p:ph type="title"/>
          </p:nvPr>
        </p:nvSpPr>
        <p:spPr/>
        <p:txBody>
          <a:bodyPr/>
          <a:lstStyle/>
          <a:p>
            <a:r>
              <a:rPr lang="da-DK" dirty="0"/>
              <a:t>Behandlingsalgoritme – et eksempel</a:t>
            </a:r>
          </a:p>
        </p:txBody>
      </p:sp>
      <p:sp>
        <p:nvSpPr>
          <p:cNvPr id="5" name="Text Placeholder 4">
            <a:extLst>
              <a:ext uri="{FF2B5EF4-FFF2-40B4-BE49-F238E27FC236}">
                <a16:creationId xmlns:a16="http://schemas.microsoft.com/office/drawing/2014/main" id="{2009867F-D6EE-A7EB-3B93-D28B6F793DFE}"/>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12821087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E275-FA3A-4247-DB46-575D36ECF74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2B7B84E-9D54-B772-F61F-2ED3EAEFC3C8}"/>
              </a:ext>
            </a:extLst>
          </p:cNvPr>
          <p:cNvSpPr>
            <a:spLocks noGrp="1"/>
          </p:cNvSpPr>
          <p:nvPr>
            <p:ph type="body" sz="quarter" idx="10"/>
          </p:nvPr>
        </p:nvSpPr>
        <p:spPr/>
        <p:txBody>
          <a:bodyPr>
            <a:normAutofit fontScale="92500" lnSpcReduction="10000"/>
          </a:bodyPr>
          <a:lstStyle/>
          <a:p>
            <a:r>
              <a:rPr lang="da-DK" dirty="0"/>
              <a:t>Kilde: LPS via Kronikerdatabasen</a:t>
            </a:r>
          </a:p>
        </p:txBody>
      </p:sp>
      <p:sp>
        <p:nvSpPr>
          <p:cNvPr id="4" name="Rounded Rectangle">
            <a:extLst>
              <a:ext uri="{FF2B5EF4-FFF2-40B4-BE49-F238E27FC236}">
                <a16:creationId xmlns:a16="http://schemas.microsoft.com/office/drawing/2014/main" id="{CEDF3567-A325-17BE-F0D0-B571DDC7083C}"/>
              </a:ext>
            </a:extLst>
          </p:cNvPr>
          <p:cNvSpPr/>
          <p:nvPr/>
        </p:nvSpPr>
        <p:spPr>
          <a:xfrm>
            <a:off x="6118803" y="69974"/>
            <a:ext cx="6016047" cy="606301"/>
          </a:xfrm>
          <a:prstGeom prst="roundRect">
            <a:avLst>
              <a:gd name="adj" fmla="val 16331"/>
            </a:avLst>
          </a:prstGeom>
          <a:solidFill>
            <a:schemeClr val="accent3"/>
          </a:solidFill>
          <a:ln w="12700">
            <a:miter lim="400000"/>
          </a:ln>
        </p:spPr>
        <p:txBody>
          <a:bodyPr lIns="25400" tIns="25400" rIns="25400" bIns="25400" anchor="ctr"/>
          <a:lstStyle/>
          <a:p>
            <a:pPr>
              <a:lnSpc>
                <a:spcPct val="100000"/>
              </a:lnSpc>
              <a:spcBef>
                <a:spcPts val="0"/>
              </a:spcBef>
              <a:defRPr sz="3200" spc="0">
                <a:solidFill>
                  <a:srgbClr val="FFFFFF"/>
                </a:solidFill>
              </a:defRPr>
            </a:pPr>
            <a:r>
              <a:rPr lang="da-DK" sz="1400" b="1" noProof="0" dirty="0"/>
              <a:t>Note: </a:t>
            </a:r>
            <a:r>
              <a:rPr lang="da-DK" sz="1400" dirty="0" err="1"/>
              <a:t>Cutoff</a:t>
            </a:r>
            <a:r>
              <a:rPr lang="da-DK" sz="1400" dirty="0"/>
              <a:t> ved 140 systolisk BT er højere end Cardio.dk anbefalingerne, </a:t>
            </a:r>
            <a:r>
              <a:rPr lang="da-DK" sz="1400" dirty="0">
                <a:ea typeface="Calibri" panose="020F0502020204030204" pitchFamily="34" charset="0"/>
                <a:cs typeface="Times New Roman" panose="02020603050405020304" pitchFamily="18" charset="0"/>
              </a:rPr>
              <a:t>så der er tale om patienter der ligger et stykke over anbefalingerne</a:t>
            </a:r>
            <a:r>
              <a:rPr lang="da-DK" sz="1400" dirty="0"/>
              <a:t>.</a:t>
            </a:r>
          </a:p>
        </p:txBody>
      </p:sp>
      <p:pic>
        <p:nvPicPr>
          <p:cNvPr id="5" name="Picture 4">
            <a:extLst>
              <a:ext uri="{FF2B5EF4-FFF2-40B4-BE49-F238E27FC236}">
                <a16:creationId xmlns:a16="http://schemas.microsoft.com/office/drawing/2014/main" id="{EFC9CFE8-5EEE-B1F9-6170-DB3566F6631E}"/>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7488193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B367FA6-7CF1-716F-2348-3C0BAF32FFE2}"/>
              </a:ext>
            </a:extLst>
          </p:cNvPr>
          <p:cNvPicPr>
            <a:picLocks noGrp="1" noChangeAspect="1"/>
          </p:cNvPicPr>
          <p:nvPr>
            <p:ph type="pic" sz="half" idx="24"/>
          </p:nvPr>
        </p:nvPicPr>
        <p:blipFill>
          <a:blip r:embed="rId2"/>
          <a:srcRect t="11160" b="11160"/>
          <a:stretch/>
        </p:blipFill>
        <p:spPr/>
      </p:pic>
      <p:sp>
        <p:nvSpPr>
          <p:cNvPr id="10" name="Rectangle: Rounded Corners 9">
            <a:extLst>
              <a:ext uri="{FF2B5EF4-FFF2-40B4-BE49-F238E27FC236}">
                <a16:creationId xmlns:a16="http://schemas.microsoft.com/office/drawing/2014/main" id="{D3E56798-1E56-0C38-AC80-87992CC733FB}"/>
              </a:ext>
            </a:extLst>
          </p:cNvPr>
          <p:cNvSpPr/>
          <p:nvPr/>
        </p:nvSpPr>
        <p:spPr>
          <a:xfrm>
            <a:off x="4148137" y="2668906"/>
            <a:ext cx="690563" cy="298132"/>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3" name="Group 12">
            <a:extLst>
              <a:ext uri="{FF2B5EF4-FFF2-40B4-BE49-F238E27FC236}">
                <a16:creationId xmlns:a16="http://schemas.microsoft.com/office/drawing/2014/main" id="{3678EFB8-41F9-9677-ECE4-38D7BC696FCC}"/>
              </a:ext>
            </a:extLst>
          </p:cNvPr>
          <p:cNvGrpSpPr/>
          <p:nvPr/>
        </p:nvGrpSpPr>
        <p:grpSpPr>
          <a:xfrm>
            <a:off x="152401" y="2924175"/>
            <a:ext cx="3162300" cy="2428875"/>
            <a:chOff x="9029701" y="1066800"/>
            <a:chExt cx="3162300" cy="2428875"/>
          </a:xfrm>
        </p:grpSpPr>
        <p:sp>
          <p:nvSpPr>
            <p:cNvPr id="9" name="Rounded Rectangle">
              <a:extLst>
                <a:ext uri="{FF2B5EF4-FFF2-40B4-BE49-F238E27FC236}">
                  <a16:creationId xmlns:a16="http://schemas.microsoft.com/office/drawing/2014/main" id="{07C3CB16-A19B-D1E2-8F79-43D9953AF7AF}"/>
                </a:ext>
              </a:extLst>
            </p:cNvPr>
            <p:cNvSpPr/>
            <p:nvPr/>
          </p:nvSpPr>
          <p:spPr>
            <a:xfrm>
              <a:off x="9029701" y="1066800"/>
              <a:ext cx="3162300" cy="2428875"/>
            </a:xfrm>
            <a:prstGeom prst="roundRect">
              <a:avLst>
                <a:gd name="adj" fmla="val 9163"/>
              </a:avLst>
            </a:prstGeom>
            <a:solidFill>
              <a:schemeClr val="accent3"/>
            </a:solidFill>
            <a:ln w="12700">
              <a:miter lim="400000"/>
            </a:ln>
          </p:spPr>
          <p:txBody>
            <a:bodyPr lIns="25400" tIns="25400" rIns="25400" bIns="25400" anchor="t"/>
            <a:lstStyle/>
            <a:p>
              <a:pPr>
                <a:lnSpc>
                  <a:spcPct val="100000"/>
                </a:lnSpc>
                <a:spcBef>
                  <a:spcPts val="0"/>
                </a:spcBef>
                <a:defRPr sz="3200" spc="0">
                  <a:solidFill>
                    <a:srgbClr val="FFFFFF"/>
                  </a:solidFill>
                </a:defRPr>
              </a:pPr>
              <a:r>
                <a:rPr lang="da-DK" sz="1400" noProof="0" dirty="0"/>
                <a:t>Når man klikker på cirkeldiagrammet på de intervaller for BT man ønsker at bruge som cut </a:t>
              </a:r>
              <a:r>
                <a:rPr lang="da-DK" sz="1400" noProof="0" dirty="0" err="1"/>
                <a:t>off</a:t>
              </a:r>
              <a:r>
                <a:rPr lang="da-DK" sz="1400" noProof="0" dirty="0"/>
                <a:t> for ‘særlig’ indsats vises en liste med de relevante patienter.</a:t>
              </a:r>
            </a:p>
            <a:p>
              <a:pPr>
                <a:lnSpc>
                  <a:spcPct val="100000"/>
                </a:lnSpc>
                <a:spcBef>
                  <a:spcPts val="0"/>
                </a:spcBef>
                <a:defRPr sz="3200" spc="0">
                  <a:solidFill>
                    <a:srgbClr val="FFFFFF"/>
                  </a:solidFill>
                </a:defRPr>
              </a:pPr>
              <a:endParaRPr lang="da-DK" sz="1400" noProof="0" dirty="0"/>
            </a:p>
          </p:txBody>
        </p:sp>
        <p:pic>
          <p:nvPicPr>
            <p:cNvPr id="12" name="Picture 11">
              <a:extLst>
                <a:ext uri="{FF2B5EF4-FFF2-40B4-BE49-F238E27FC236}">
                  <a16:creationId xmlns:a16="http://schemas.microsoft.com/office/drawing/2014/main" id="{8F7B1A83-1CF3-0E5F-BAA1-72DC1B211DA3}"/>
                </a:ext>
              </a:extLst>
            </p:cNvPr>
            <p:cNvPicPr>
              <a:picLocks noChangeAspect="1"/>
            </p:cNvPicPr>
            <p:nvPr/>
          </p:nvPicPr>
          <p:blipFill>
            <a:blip r:embed="rId3"/>
            <a:stretch>
              <a:fillRect/>
            </a:stretch>
          </p:blipFill>
          <p:spPr>
            <a:xfrm>
              <a:off x="9096564" y="2404867"/>
              <a:ext cx="3041996" cy="900308"/>
            </a:xfrm>
            <a:prstGeom prst="rect">
              <a:avLst/>
            </a:prstGeom>
          </p:spPr>
        </p:pic>
      </p:grpSp>
      <p:sp>
        <p:nvSpPr>
          <p:cNvPr id="14" name="Rectangle: Rounded Corners 13">
            <a:extLst>
              <a:ext uri="{FF2B5EF4-FFF2-40B4-BE49-F238E27FC236}">
                <a16:creationId xmlns:a16="http://schemas.microsoft.com/office/drawing/2014/main" id="{60FC83B6-D827-1495-CD17-370F262E98DD}"/>
              </a:ext>
            </a:extLst>
          </p:cNvPr>
          <p:cNvSpPr/>
          <p:nvPr/>
        </p:nvSpPr>
        <p:spPr>
          <a:xfrm>
            <a:off x="6662737" y="525780"/>
            <a:ext cx="1985963" cy="298132"/>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Pil: venstre 7">
            <a:extLst>
              <a:ext uri="{FF2B5EF4-FFF2-40B4-BE49-F238E27FC236}">
                <a16:creationId xmlns:a16="http://schemas.microsoft.com/office/drawing/2014/main" id="{D9234553-C9FA-3FC8-53F9-432EC397020E}"/>
              </a:ext>
            </a:extLst>
          </p:cNvPr>
          <p:cNvSpPr/>
          <p:nvPr/>
        </p:nvSpPr>
        <p:spPr>
          <a:xfrm rot="19452576">
            <a:off x="4245800" y="3835344"/>
            <a:ext cx="555414" cy="307534"/>
          </a:xfrm>
          <a:prstGeom prst="leftArrow">
            <a:avLst>
              <a:gd name="adj1" fmla="val 40243"/>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endParaRPr>
          </a:p>
        </p:txBody>
      </p:sp>
    </p:spTree>
    <p:extLst>
      <p:ext uri="{BB962C8B-B14F-4D97-AF65-F5344CB8AC3E}">
        <p14:creationId xmlns:p14="http://schemas.microsoft.com/office/powerpoint/2010/main" val="385501842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9D331-9630-7832-2E74-A708CB0D194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6278D2F5-A798-35A3-0CE4-E4B8C704CBDE}"/>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8148E502-788B-1810-7B69-562CD717091E}"/>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(5 min.)</a:t>
            </a:r>
          </a:p>
        </p:txBody>
      </p:sp>
      <p:pic>
        <p:nvPicPr>
          <p:cNvPr id="2" name="Graphic 1" descr="Meeting with solid fill">
            <a:extLst>
              <a:ext uri="{FF2B5EF4-FFF2-40B4-BE49-F238E27FC236}">
                <a16:creationId xmlns:a16="http://schemas.microsoft.com/office/drawing/2014/main" id="{32ED405A-65FF-E5A8-F568-671FFCFFCEC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D178D11F-9CA9-79DA-FCCF-6774D84BADBF}"/>
              </a:ext>
            </a:extLst>
          </p:cNvPr>
          <p:cNvSpPr>
            <a:spLocks noGrp="1"/>
          </p:cNvSpPr>
          <p:nvPr>
            <p:ph type="body" sz="quarter" idx="41"/>
          </p:nvPr>
        </p:nvSpPr>
        <p:spPr>
          <a:xfrm>
            <a:off x="714375" y="1338262"/>
            <a:ext cx="4385987" cy="4181475"/>
          </a:xfrm>
        </p:spPr>
        <p:txBody>
          <a:bodyPr>
            <a:normAutofit fontScale="85000" lnSpcReduction="10000"/>
          </a:bodyPr>
          <a:lstStyle/>
          <a:p>
            <a:pPr marL="514350" indent="-514350">
              <a:buFont typeface="+mj-lt"/>
              <a:buAutoNum type="arabicPeriod"/>
            </a:pPr>
            <a:r>
              <a:rPr lang="da-DK" sz="2400" dirty="0"/>
              <a:t>Er der flere end ventet med for højt systolisk BT?                 Hvad er forklaringen?     Hvordan iværksættes og følges der op på medicinændringer? Personalets rolle?            Lægens rolle?</a:t>
            </a:r>
          </a:p>
          <a:p>
            <a:pPr marL="514350" indent="-514350">
              <a:buFont typeface="+mj-lt"/>
              <a:buAutoNum type="arabicPeriod"/>
            </a:pPr>
            <a:r>
              <a:rPr lang="da-DK" sz="2400" dirty="0"/>
              <a:t>Ideer til ændringer?</a:t>
            </a:r>
          </a:p>
          <a:p>
            <a:pPr marL="514350" indent="-514350">
              <a:buFont typeface="+mj-lt"/>
              <a:buAutoNum type="arabicPeriod"/>
            </a:pPr>
            <a:r>
              <a:rPr lang="da-DK" sz="2400" dirty="0"/>
              <a:t>Patienterne der har fx BT&gt;140 eller BT&gt;150 kan findes i forløbsplansoverblikket. Vil det være en prioritet for din praksis at finde dem frem?</a:t>
            </a:r>
          </a:p>
        </p:txBody>
      </p:sp>
    </p:spTree>
    <p:extLst>
      <p:ext uri="{BB962C8B-B14F-4D97-AF65-F5344CB8AC3E}">
        <p14:creationId xmlns:p14="http://schemas.microsoft.com/office/powerpoint/2010/main" val="35572200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8E3C6-0B8A-AA4D-480E-87626C964C7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E30F9BD-3042-B994-D4E0-AF6742932E97}"/>
              </a:ext>
            </a:extLst>
          </p:cNvPr>
          <p:cNvSpPr>
            <a:spLocks noGrp="1"/>
          </p:cNvSpPr>
          <p:nvPr>
            <p:ph type="body" sz="quarter" idx="10"/>
          </p:nvPr>
        </p:nvSpPr>
        <p:spPr/>
        <p:txBody>
          <a:bodyPr>
            <a:normAutofit fontScale="92500" lnSpcReduction="10000"/>
          </a:bodyPr>
          <a:lstStyle/>
          <a:p>
            <a:r>
              <a:rPr lang="da-DK" dirty="0"/>
              <a:t>Kilde: LPS via Kronikerdatabasen</a:t>
            </a:r>
          </a:p>
        </p:txBody>
      </p:sp>
      <p:sp>
        <p:nvSpPr>
          <p:cNvPr id="4" name="Rounded Rectangle">
            <a:extLst>
              <a:ext uri="{FF2B5EF4-FFF2-40B4-BE49-F238E27FC236}">
                <a16:creationId xmlns:a16="http://schemas.microsoft.com/office/drawing/2014/main" id="{E21D85A7-0744-FAA9-E797-1BF733EB42A8}"/>
              </a:ext>
            </a:extLst>
          </p:cNvPr>
          <p:cNvSpPr/>
          <p:nvPr/>
        </p:nvSpPr>
        <p:spPr>
          <a:xfrm>
            <a:off x="5951765" y="69974"/>
            <a:ext cx="6183085" cy="606301"/>
          </a:xfrm>
          <a:prstGeom prst="roundRect">
            <a:avLst>
              <a:gd name="adj" fmla="val 16331"/>
            </a:avLst>
          </a:prstGeom>
          <a:solidFill>
            <a:schemeClr val="accent3"/>
          </a:solidFill>
          <a:ln w="12700">
            <a:miter lim="400000"/>
          </a:ln>
        </p:spPr>
        <p:txBody>
          <a:bodyPr lIns="25400" tIns="25400" rIns="25400" bIns="25400" anchor="ctr"/>
          <a:lstStyle/>
          <a:p>
            <a:pPr>
              <a:lnSpc>
                <a:spcPct val="100000"/>
              </a:lnSpc>
              <a:spcBef>
                <a:spcPts val="0"/>
              </a:spcBef>
              <a:defRPr sz="3200" spc="0">
                <a:solidFill>
                  <a:srgbClr val="FFFFFF"/>
                </a:solidFill>
              </a:defRPr>
            </a:pPr>
            <a:r>
              <a:rPr lang="da-DK" sz="1400" b="1" noProof="0" dirty="0"/>
              <a:t>Note: </a:t>
            </a:r>
            <a:r>
              <a:rPr lang="da-DK" sz="1400" noProof="0" dirty="0"/>
              <a:t>Patienten medtages i grafen hvis hverken ASA (ATC B01AC06) eller anden AK behandling (ATC AKB01A + subkoder) gives som fast medicin.</a:t>
            </a:r>
          </a:p>
        </p:txBody>
      </p:sp>
      <p:pic>
        <p:nvPicPr>
          <p:cNvPr id="5" name="Picture 4">
            <a:extLst>
              <a:ext uri="{FF2B5EF4-FFF2-40B4-BE49-F238E27FC236}">
                <a16:creationId xmlns:a16="http://schemas.microsoft.com/office/drawing/2014/main" id="{9BDD21BB-E375-A69D-B79F-7E96D51176F0}"/>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25743153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2B5CA-FD56-6EEC-6A08-4B966CEF39FD}"/>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9D3F56D-2F2E-4398-A236-C6344AF16E10}"/>
              </a:ext>
            </a:extLst>
          </p:cNvPr>
          <p:cNvPicPr>
            <a:picLocks noGrp="1" noChangeAspect="1"/>
          </p:cNvPicPr>
          <p:nvPr>
            <p:ph type="pic" sz="half" idx="24"/>
          </p:nvPr>
        </p:nvPicPr>
        <p:blipFill>
          <a:blip r:embed="rId2">
            <a:extLst>
              <a:ext uri="{28A0092B-C50C-407E-A947-70E740481C1C}">
                <a14:useLocalDpi xmlns:a14="http://schemas.microsoft.com/office/drawing/2010/main" val="0"/>
              </a:ext>
            </a:extLst>
          </a:blip>
          <a:srcRect t="11319" b="11319"/>
          <a:stretch/>
        </p:blipFill>
        <p:spPr/>
      </p:pic>
      <p:sp>
        <p:nvSpPr>
          <p:cNvPr id="10" name="Rectangle: Rounded Corners 9">
            <a:extLst>
              <a:ext uri="{FF2B5EF4-FFF2-40B4-BE49-F238E27FC236}">
                <a16:creationId xmlns:a16="http://schemas.microsoft.com/office/drawing/2014/main" id="{47410236-29CF-376F-645A-952D666A3EC6}"/>
              </a:ext>
            </a:extLst>
          </p:cNvPr>
          <p:cNvSpPr/>
          <p:nvPr/>
        </p:nvSpPr>
        <p:spPr>
          <a:xfrm>
            <a:off x="7158037" y="2597467"/>
            <a:ext cx="833438" cy="441007"/>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3" name="Group 12">
            <a:extLst>
              <a:ext uri="{FF2B5EF4-FFF2-40B4-BE49-F238E27FC236}">
                <a16:creationId xmlns:a16="http://schemas.microsoft.com/office/drawing/2014/main" id="{DDF86FB9-3DC3-4B5B-0BA2-23380D661875}"/>
              </a:ext>
            </a:extLst>
          </p:cNvPr>
          <p:cNvGrpSpPr/>
          <p:nvPr/>
        </p:nvGrpSpPr>
        <p:grpSpPr>
          <a:xfrm>
            <a:off x="152401" y="2924175"/>
            <a:ext cx="3162300" cy="2428875"/>
            <a:chOff x="9029701" y="1066800"/>
            <a:chExt cx="3162300" cy="2428875"/>
          </a:xfrm>
        </p:grpSpPr>
        <p:sp>
          <p:nvSpPr>
            <p:cNvPr id="9" name="Rounded Rectangle">
              <a:extLst>
                <a:ext uri="{FF2B5EF4-FFF2-40B4-BE49-F238E27FC236}">
                  <a16:creationId xmlns:a16="http://schemas.microsoft.com/office/drawing/2014/main" id="{68DBACFA-599E-184A-F234-4F07B203C160}"/>
                </a:ext>
              </a:extLst>
            </p:cNvPr>
            <p:cNvSpPr/>
            <p:nvPr/>
          </p:nvSpPr>
          <p:spPr>
            <a:xfrm>
              <a:off x="9029701" y="1066800"/>
              <a:ext cx="3162300" cy="2428875"/>
            </a:xfrm>
            <a:prstGeom prst="roundRect">
              <a:avLst>
                <a:gd name="adj" fmla="val 9163"/>
              </a:avLst>
            </a:prstGeom>
            <a:solidFill>
              <a:schemeClr val="accent3"/>
            </a:solidFill>
            <a:ln w="12700">
              <a:miter lim="400000"/>
            </a:ln>
          </p:spPr>
          <p:txBody>
            <a:bodyPr lIns="25400" tIns="25400" rIns="25400" bIns="25400" anchor="t"/>
            <a:lstStyle/>
            <a:p>
              <a:pPr>
                <a:lnSpc>
                  <a:spcPct val="100000"/>
                </a:lnSpc>
                <a:spcBef>
                  <a:spcPts val="0"/>
                </a:spcBef>
                <a:defRPr sz="3200" spc="0">
                  <a:solidFill>
                    <a:srgbClr val="FFFFFF"/>
                  </a:solidFill>
                </a:defRPr>
              </a:pPr>
              <a:r>
                <a:rPr lang="da-DK" sz="1400" noProof="0" dirty="0"/>
                <a:t>Når man klikker på søjlen for ingen ASA/AK behandling man ønsker at bruge udforske vises en liste med de relevante patienter.</a:t>
              </a:r>
            </a:p>
            <a:p>
              <a:pPr>
                <a:lnSpc>
                  <a:spcPct val="100000"/>
                </a:lnSpc>
                <a:spcBef>
                  <a:spcPts val="0"/>
                </a:spcBef>
                <a:defRPr sz="3200" spc="0">
                  <a:solidFill>
                    <a:srgbClr val="FFFFFF"/>
                  </a:solidFill>
                </a:defRPr>
              </a:pPr>
              <a:endParaRPr lang="da-DK" sz="1400" noProof="0" dirty="0"/>
            </a:p>
          </p:txBody>
        </p:sp>
        <p:pic>
          <p:nvPicPr>
            <p:cNvPr id="12" name="Picture 11">
              <a:extLst>
                <a:ext uri="{FF2B5EF4-FFF2-40B4-BE49-F238E27FC236}">
                  <a16:creationId xmlns:a16="http://schemas.microsoft.com/office/drawing/2014/main" id="{DA6D00F6-0180-198F-2D40-191F4BF31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0678" y="2047875"/>
              <a:ext cx="2980346" cy="1285875"/>
            </a:xfrm>
            <a:prstGeom prst="rect">
              <a:avLst/>
            </a:prstGeom>
          </p:spPr>
        </p:pic>
      </p:grpSp>
      <p:sp>
        <p:nvSpPr>
          <p:cNvPr id="14" name="Rectangle: Rounded Corners 13">
            <a:extLst>
              <a:ext uri="{FF2B5EF4-FFF2-40B4-BE49-F238E27FC236}">
                <a16:creationId xmlns:a16="http://schemas.microsoft.com/office/drawing/2014/main" id="{4D4E3C5A-4A1A-3D56-9B16-7527576851E4}"/>
              </a:ext>
            </a:extLst>
          </p:cNvPr>
          <p:cNvSpPr/>
          <p:nvPr/>
        </p:nvSpPr>
        <p:spPr>
          <a:xfrm>
            <a:off x="6662737" y="525780"/>
            <a:ext cx="1985963" cy="298132"/>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29EF9451-929A-78E1-7C17-29095C7F3387}"/>
              </a:ext>
            </a:extLst>
          </p:cNvPr>
          <p:cNvPicPr>
            <a:picLocks noChangeAspect="1"/>
          </p:cNvPicPr>
          <p:nvPr/>
        </p:nvPicPr>
        <p:blipFill>
          <a:blip r:embed="rId4"/>
          <a:stretch>
            <a:fillRect/>
          </a:stretch>
        </p:blipFill>
        <p:spPr>
          <a:xfrm>
            <a:off x="5865222" y="3362325"/>
            <a:ext cx="3103232" cy="2223135"/>
          </a:xfrm>
          <a:prstGeom prst="rect">
            <a:avLst/>
          </a:prstGeom>
        </p:spPr>
      </p:pic>
      <p:sp>
        <p:nvSpPr>
          <p:cNvPr id="4" name="Pil: venstre 7">
            <a:extLst>
              <a:ext uri="{FF2B5EF4-FFF2-40B4-BE49-F238E27FC236}">
                <a16:creationId xmlns:a16="http://schemas.microsoft.com/office/drawing/2014/main" id="{821F1DB2-6F68-A2BC-D157-E8472439EE2B}"/>
              </a:ext>
            </a:extLst>
          </p:cNvPr>
          <p:cNvSpPr/>
          <p:nvPr/>
        </p:nvSpPr>
        <p:spPr>
          <a:xfrm rot="19452576">
            <a:off x="6880329" y="3793829"/>
            <a:ext cx="555414" cy="307534"/>
          </a:xfrm>
          <a:prstGeom prst="leftArrow">
            <a:avLst>
              <a:gd name="adj1" fmla="val 40243"/>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endParaRPr>
          </a:p>
        </p:txBody>
      </p:sp>
    </p:spTree>
    <p:extLst>
      <p:ext uri="{BB962C8B-B14F-4D97-AF65-F5344CB8AC3E}">
        <p14:creationId xmlns:p14="http://schemas.microsoft.com/office/powerpoint/2010/main" val="10675980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5D15-6A51-7953-3507-A95DEFD40DB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BFC456A5-0135-A84B-3AAD-AD04232EB527}"/>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182E5D41-BC56-3153-6F38-A3912774C78B}"/>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(5 min.)</a:t>
            </a:r>
          </a:p>
        </p:txBody>
      </p:sp>
      <p:pic>
        <p:nvPicPr>
          <p:cNvPr id="2" name="Graphic 1" descr="Meeting with solid fill">
            <a:extLst>
              <a:ext uri="{FF2B5EF4-FFF2-40B4-BE49-F238E27FC236}">
                <a16:creationId xmlns:a16="http://schemas.microsoft.com/office/drawing/2014/main" id="{FC018CF4-E343-C30D-2345-B91D6676683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EEBD9590-0541-94D7-D192-A187FC494EE3}"/>
              </a:ext>
            </a:extLst>
          </p:cNvPr>
          <p:cNvSpPr>
            <a:spLocks noGrp="1"/>
          </p:cNvSpPr>
          <p:nvPr>
            <p:ph type="body" sz="quarter" idx="41"/>
          </p:nvPr>
        </p:nvSpPr>
        <p:spPr>
          <a:xfrm>
            <a:off x="714375" y="1762125"/>
            <a:ext cx="4385987" cy="3757612"/>
          </a:xfrm>
        </p:spPr>
        <p:txBody>
          <a:bodyPr>
            <a:normAutofit/>
          </a:bodyPr>
          <a:lstStyle/>
          <a:p>
            <a:pPr marL="514350" indent="-514350">
              <a:buFont typeface="+mj-lt"/>
              <a:buAutoNum type="arabicPeriod"/>
            </a:pPr>
            <a:r>
              <a:rPr lang="da-DK" sz="2000" dirty="0"/>
              <a:t>Hvor mange er ikke i ASA eller DOAK behandling? Hvad kan forklaringen være?</a:t>
            </a:r>
          </a:p>
          <a:p>
            <a:pPr marL="514350" indent="-514350">
              <a:buFont typeface="+mj-lt"/>
              <a:buAutoNum type="arabicPeriod"/>
            </a:pPr>
            <a:endParaRPr lang="da-DK" sz="2000" dirty="0"/>
          </a:p>
          <a:p>
            <a:pPr marL="514350" indent="-514350">
              <a:buFont typeface="+mj-lt"/>
              <a:buAutoNum type="arabicPeriod"/>
            </a:pPr>
            <a:r>
              <a:rPr lang="da-DK" sz="2000" dirty="0"/>
              <a:t>Patienterne der ikke er i ASA/DOAK behandling kan findes i forløbsplans ”overblikket”. Vil det være en prioritet for din praksis at finde dem frem?</a:t>
            </a:r>
          </a:p>
        </p:txBody>
      </p:sp>
    </p:spTree>
    <p:extLst>
      <p:ext uri="{BB962C8B-B14F-4D97-AF65-F5344CB8AC3E}">
        <p14:creationId xmlns:p14="http://schemas.microsoft.com/office/powerpoint/2010/main" val="1949521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843A5-F978-DE95-BCDA-28879A8AB0C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968E972-12FD-F366-10E7-432AAAC76F5F}"/>
              </a:ext>
            </a:extLst>
          </p:cNvPr>
          <p:cNvSpPr>
            <a:spLocks noGrp="1"/>
          </p:cNvSpPr>
          <p:nvPr>
            <p:ph type="body" sz="quarter" idx="10"/>
          </p:nvPr>
        </p:nvSpPr>
        <p:spPr/>
        <p:txBody>
          <a:bodyPr>
            <a:normAutofit fontScale="92500" lnSpcReduction="10000"/>
          </a:bodyPr>
          <a:lstStyle/>
          <a:p>
            <a:r>
              <a:rPr lang="da-DK" dirty="0"/>
              <a:t>Kilde: LPS via Kronikerdatabasen</a:t>
            </a:r>
          </a:p>
        </p:txBody>
      </p:sp>
      <p:pic>
        <p:nvPicPr>
          <p:cNvPr id="4" name="Picture 3">
            <a:extLst>
              <a:ext uri="{FF2B5EF4-FFF2-40B4-BE49-F238E27FC236}">
                <a16:creationId xmlns:a16="http://schemas.microsoft.com/office/drawing/2014/main" id="{B6AD6EA9-8CD4-7682-1139-DEF38E615728}"/>
              </a:ext>
            </a:extLst>
          </p:cNvPr>
          <p:cNvPicPr>
            <a:picLocks noChangeAspect="1"/>
          </p:cNvPicPr>
          <p:nvPr/>
        </p:nvPicPr>
        <p:blipFill>
          <a:blip r:embed="rId2"/>
          <a:stretch>
            <a:fillRect/>
          </a:stretch>
        </p:blipFill>
        <p:spPr>
          <a:xfrm>
            <a:off x="695325" y="727076"/>
            <a:ext cx="10799826" cy="5400675"/>
          </a:xfrm>
          <a:prstGeom prst="rect">
            <a:avLst/>
          </a:prstGeom>
        </p:spPr>
      </p:pic>
    </p:spTree>
    <p:extLst>
      <p:ext uri="{BB962C8B-B14F-4D97-AF65-F5344CB8AC3E}">
        <p14:creationId xmlns:p14="http://schemas.microsoft.com/office/powerpoint/2010/main" val="15222789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72425-20DA-857F-B9A0-60DA78F9D9C9}"/>
            </a:ext>
          </a:extLst>
        </p:cNvPr>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F65FABF-D959-AA96-AAE3-0F34F03B693C}"/>
              </a:ext>
            </a:extLst>
          </p:cNvPr>
          <p:cNvPicPr>
            <a:picLocks noGrp="1" noChangeAspect="1"/>
          </p:cNvPicPr>
          <p:nvPr>
            <p:ph type="pic" sz="half" idx="24"/>
          </p:nvPr>
        </p:nvPicPr>
        <p:blipFill>
          <a:blip r:embed="rId2">
            <a:extLst>
              <a:ext uri="{28A0092B-C50C-407E-A947-70E740481C1C}">
                <a14:useLocalDpi xmlns:a14="http://schemas.microsoft.com/office/drawing/2010/main" val="0"/>
              </a:ext>
            </a:extLst>
          </a:blip>
          <a:srcRect t="11351" b="11351"/>
          <a:stretch/>
        </p:blipFill>
        <p:spPr/>
      </p:pic>
      <p:sp>
        <p:nvSpPr>
          <p:cNvPr id="10" name="Rectangle: Rounded Corners 9">
            <a:extLst>
              <a:ext uri="{FF2B5EF4-FFF2-40B4-BE49-F238E27FC236}">
                <a16:creationId xmlns:a16="http://schemas.microsoft.com/office/drawing/2014/main" id="{D42D671E-D3A1-2CF2-8635-ABF31761166B}"/>
              </a:ext>
            </a:extLst>
          </p:cNvPr>
          <p:cNvSpPr/>
          <p:nvPr/>
        </p:nvSpPr>
        <p:spPr>
          <a:xfrm>
            <a:off x="5157787" y="2614613"/>
            <a:ext cx="833438" cy="441007"/>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3" name="Group 12">
            <a:extLst>
              <a:ext uri="{FF2B5EF4-FFF2-40B4-BE49-F238E27FC236}">
                <a16:creationId xmlns:a16="http://schemas.microsoft.com/office/drawing/2014/main" id="{B3E92F1D-A4E8-9D69-8523-035D5A42873A}"/>
              </a:ext>
            </a:extLst>
          </p:cNvPr>
          <p:cNvGrpSpPr/>
          <p:nvPr/>
        </p:nvGrpSpPr>
        <p:grpSpPr>
          <a:xfrm>
            <a:off x="61424" y="2835116"/>
            <a:ext cx="3162300" cy="2738438"/>
            <a:chOff x="9029701" y="757238"/>
            <a:chExt cx="3162300" cy="2738438"/>
          </a:xfrm>
        </p:grpSpPr>
        <p:sp>
          <p:nvSpPr>
            <p:cNvPr id="9" name="Rounded Rectangle">
              <a:extLst>
                <a:ext uri="{FF2B5EF4-FFF2-40B4-BE49-F238E27FC236}">
                  <a16:creationId xmlns:a16="http://schemas.microsoft.com/office/drawing/2014/main" id="{57C394DD-12E2-AC16-A7E0-E16574015BFF}"/>
                </a:ext>
              </a:extLst>
            </p:cNvPr>
            <p:cNvSpPr/>
            <p:nvPr/>
          </p:nvSpPr>
          <p:spPr>
            <a:xfrm>
              <a:off x="9029701" y="757238"/>
              <a:ext cx="3162300" cy="2738438"/>
            </a:xfrm>
            <a:prstGeom prst="roundRect">
              <a:avLst>
                <a:gd name="adj" fmla="val 9163"/>
              </a:avLst>
            </a:prstGeom>
            <a:solidFill>
              <a:schemeClr val="accent3"/>
            </a:solidFill>
            <a:ln w="12700">
              <a:miter lim="400000"/>
            </a:ln>
          </p:spPr>
          <p:txBody>
            <a:bodyPr lIns="25400" tIns="25400" rIns="25400" bIns="25400" anchor="t"/>
            <a:lstStyle/>
            <a:p>
              <a:pPr>
                <a:lnSpc>
                  <a:spcPct val="100000"/>
                </a:lnSpc>
                <a:spcBef>
                  <a:spcPts val="0"/>
                </a:spcBef>
                <a:defRPr sz="3200" spc="0">
                  <a:solidFill>
                    <a:srgbClr val="FFFFFF"/>
                  </a:solidFill>
                </a:defRPr>
              </a:pPr>
              <a:r>
                <a:rPr lang="da-DK" sz="1400" noProof="0" dirty="0"/>
                <a:t>IHS patienter anbefales LDL&lt;1,4 mmol/l. Søjlerne viser forskellig afgrænsninger. Hvis der klikkes på søjlerne fås en aktuel liste af patienter der opfylder kravet.</a:t>
              </a:r>
            </a:p>
          </p:txBody>
        </p:sp>
        <p:pic>
          <p:nvPicPr>
            <p:cNvPr id="12" name="Picture 11">
              <a:extLst>
                <a:ext uri="{FF2B5EF4-FFF2-40B4-BE49-F238E27FC236}">
                  <a16:creationId xmlns:a16="http://schemas.microsoft.com/office/drawing/2014/main" id="{4F6E20DC-5218-4B51-5AEB-73810EF7D5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20678" y="2092634"/>
              <a:ext cx="2980346" cy="1196357"/>
            </a:xfrm>
            <a:prstGeom prst="rect">
              <a:avLst/>
            </a:prstGeom>
          </p:spPr>
        </p:pic>
      </p:grpSp>
      <p:sp>
        <p:nvSpPr>
          <p:cNvPr id="14" name="Rectangle: Rounded Corners 13">
            <a:extLst>
              <a:ext uri="{FF2B5EF4-FFF2-40B4-BE49-F238E27FC236}">
                <a16:creationId xmlns:a16="http://schemas.microsoft.com/office/drawing/2014/main" id="{FB36CFA6-0493-F190-2EB6-87BF47E30F8B}"/>
              </a:ext>
            </a:extLst>
          </p:cNvPr>
          <p:cNvSpPr/>
          <p:nvPr/>
        </p:nvSpPr>
        <p:spPr>
          <a:xfrm>
            <a:off x="6662737" y="525780"/>
            <a:ext cx="1985963" cy="298132"/>
          </a:xfrm>
          <a:prstGeom prst="roundRect">
            <a:avLst/>
          </a:prstGeom>
          <a:noFill/>
          <a:ln w="57150" cap="flat">
            <a:solidFill>
              <a:srgbClr val="FF0000">
                <a:alpha val="70000"/>
              </a:srgb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Picture 2">
            <a:extLst>
              <a:ext uri="{FF2B5EF4-FFF2-40B4-BE49-F238E27FC236}">
                <a16:creationId xmlns:a16="http://schemas.microsoft.com/office/drawing/2014/main" id="{EE292606-8FCE-5A9C-11D3-3115DAD7161A}"/>
              </a:ext>
            </a:extLst>
          </p:cNvPr>
          <p:cNvPicPr>
            <a:picLocks noChangeAspect="1"/>
          </p:cNvPicPr>
          <p:nvPr/>
        </p:nvPicPr>
        <p:blipFill>
          <a:blip r:embed="rId4"/>
          <a:stretch>
            <a:fillRect/>
          </a:stretch>
        </p:blipFill>
        <p:spPr>
          <a:xfrm>
            <a:off x="5865222" y="3362325"/>
            <a:ext cx="3103232" cy="2223135"/>
          </a:xfrm>
          <a:prstGeom prst="rect">
            <a:avLst/>
          </a:prstGeom>
        </p:spPr>
      </p:pic>
      <p:sp>
        <p:nvSpPr>
          <p:cNvPr id="2" name="Pil: venstre 7">
            <a:extLst>
              <a:ext uri="{FF2B5EF4-FFF2-40B4-BE49-F238E27FC236}">
                <a16:creationId xmlns:a16="http://schemas.microsoft.com/office/drawing/2014/main" id="{03B430B8-E7D5-1B18-3A75-3C112E42CD11}"/>
              </a:ext>
            </a:extLst>
          </p:cNvPr>
          <p:cNvSpPr/>
          <p:nvPr/>
        </p:nvSpPr>
        <p:spPr>
          <a:xfrm rot="19452576">
            <a:off x="4160035" y="3763429"/>
            <a:ext cx="555414" cy="307534"/>
          </a:xfrm>
          <a:prstGeom prst="leftArrow">
            <a:avLst>
              <a:gd name="adj1" fmla="val 40243"/>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rgbClr val="FF0000"/>
              </a:solidFill>
            </a:endParaRPr>
          </a:p>
        </p:txBody>
      </p:sp>
    </p:spTree>
    <p:extLst>
      <p:ext uri="{BB962C8B-B14F-4D97-AF65-F5344CB8AC3E}">
        <p14:creationId xmlns:p14="http://schemas.microsoft.com/office/powerpoint/2010/main" val="19246085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2980783-DC3E-4E28-D0FB-50C5EF21637B}"/>
              </a:ext>
            </a:extLst>
          </p:cNvPr>
          <p:cNvSpPr>
            <a:spLocks noGrp="1"/>
          </p:cNvSpPr>
          <p:nvPr>
            <p:ph type="pic" idx="22"/>
          </p:nvPr>
        </p:nvSpPr>
        <p:spPr/>
        <p:txBody>
          <a:bodyPr/>
          <a:lstStyle/>
          <a:p>
            <a:endParaRPr lang="da-DK"/>
          </a:p>
        </p:txBody>
      </p:sp>
      <p:sp>
        <p:nvSpPr>
          <p:cNvPr id="4" name="Title 3">
            <a:extLst>
              <a:ext uri="{FF2B5EF4-FFF2-40B4-BE49-F238E27FC236}">
                <a16:creationId xmlns:a16="http://schemas.microsoft.com/office/drawing/2014/main" id="{F889B281-D6CA-7CDC-CA4C-396F0D2B53D4}"/>
              </a:ext>
            </a:extLst>
          </p:cNvPr>
          <p:cNvSpPr>
            <a:spLocks noGrp="1"/>
          </p:cNvSpPr>
          <p:nvPr>
            <p:ph type="title"/>
          </p:nvPr>
        </p:nvSpPr>
        <p:spPr>
          <a:xfrm>
            <a:off x="713944" y="1140008"/>
            <a:ext cx="5025266" cy="646331"/>
          </a:xfrm>
        </p:spPr>
        <p:txBody>
          <a:bodyPr>
            <a:normAutofit fontScale="90000"/>
          </a:bodyPr>
          <a:lstStyle/>
          <a:p>
            <a:r>
              <a:rPr lang="da-DK" dirty="0"/>
              <a:t>Mødenoter og implementeringsplan</a:t>
            </a:r>
          </a:p>
        </p:txBody>
      </p:sp>
      <p:sp>
        <p:nvSpPr>
          <p:cNvPr id="6" name="Text Placeholder 5">
            <a:extLst>
              <a:ext uri="{FF2B5EF4-FFF2-40B4-BE49-F238E27FC236}">
                <a16:creationId xmlns:a16="http://schemas.microsoft.com/office/drawing/2014/main" id="{3492FCD0-7CE7-465F-8F2B-FBE437E83202}"/>
              </a:ext>
            </a:extLst>
          </p:cNvPr>
          <p:cNvSpPr>
            <a:spLocks noGrp="1"/>
          </p:cNvSpPr>
          <p:nvPr>
            <p:ph type="body" sz="quarter" idx="41"/>
          </p:nvPr>
        </p:nvSpPr>
        <p:spPr>
          <a:xfrm>
            <a:off x="720208" y="2907051"/>
            <a:ext cx="4385987" cy="2379323"/>
          </a:xfrm>
        </p:spPr>
        <p:txBody>
          <a:bodyPr>
            <a:normAutofit/>
          </a:bodyPr>
          <a:lstStyle/>
          <a:p>
            <a:r>
              <a:rPr lang="da-DK" sz="2000" dirty="0"/>
              <a:t>Brug </a:t>
            </a:r>
            <a:r>
              <a:rPr lang="da-DK" sz="2000" i="1" dirty="0"/>
              <a:t>mødenoterne</a:t>
            </a:r>
            <a:r>
              <a:rPr lang="da-DK" sz="2000" dirty="0"/>
              <a:t> til at notere de vigtigste pointer i løbet af mødet</a:t>
            </a:r>
          </a:p>
          <a:p>
            <a:endParaRPr lang="da-DK" sz="2000" dirty="0"/>
          </a:p>
          <a:p>
            <a:r>
              <a:rPr lang="da-DK" sz="2000" dirty="0"/>
              <a:t>Du skal bruge noterne, når </a:t>
            </a:r>
            <a:r>
              <a:rPr lang="da-DK" sz="2000" i="1" dirty="0"/>
              <a:t>implementeringsplanen</a:t>
            </a:r>
            <a:r>
              <a:rPr lang="da-DK" sz="2000" dirty="0"/>
              <a:t> udfyldes afslutningsvis</a:t>
            </a:r>
          </a:p>
        </p:txBody>
      </p:sp>
      <p:pic>
        <p:nvPicPr>
          <p:cNvPr id="8" name="Billede 4">
            <a:extLst>
              <a:ext uri="{FF2B5EF4-FFF2-40B4-BE49-F238E27FC236}">
                <a16:creationId xmlns:a16="http://schemas.microsoft.com/office/drawing/2014/main" id="{9A2D203B-5DDB-A9AD-0761-77F8BAA1305C}"/>
              </a:ext>
            </a:extLst>
          </p:cNvPr>
          <p:cNvPicPr>
            <a:picLocks noChangeAspect="1"/>
          </p:cNvPicPr>
          <p:nvPr/>
        </p:nvPicPr>
        <p:blipFill>
          <a:blip r:embed="rId2"/>
          <a:stretch>
            <a:fillRect/>
          </a:stretch>
        </p:blipFill>
        <p:spPr>
          <a:xfrm>
            <a:off x="6692504" y="1044741"/>
            <a:ext cx="4528740" cy="2536316"/>
          </a:xfrm>
          <a:prstGeom prst="rect">
            <a:avLst/>
          </a:prstGeom>
          <a:effectLst/>
        </p:spPr>
      </p:pic>
      <p:pic>
        <p:nvPicPr>
          <p:cNvPr id="9" name="Billede 2">
            <a:extLst>
              <a:ext uri="{FF2B5EF4-FFF2-40B4-BE49-F238E27FC236}">
                <a16:creationId xmlns:a16="http://schemas.microsoft.com/office/drawing/2014/main" id="{4AA4D68E-25FE-9F97-3024-C9AFBD41B5FF}"/>
              </a:ext>
            </a:extLst>
          </p:cNvPr>
          <p:cNvPicPr>
            <a:picLocks noChangeAspect="1"/>
          </p:cNvPicPr>
          <p:nvPr/>
        </p:nvPicPr>
        <p:blipFill>
          <a:blip r:embed="rId3"/>
          <a:stretch>
            <a:fillRect/>
          </a:stretch>
        </p:blipFill>
        <p:spPr>
          <a:xfrm>
            <a:off x="6515779" y="4080181"/>
            <a:ext cx="4882190" cy="1550033"/>
          </a:xfrm>
          <a:prstGeom prst="rect">
            <a:avLst/>
          </a:prstGeom>
          <a:effectLst/>
        </p:spPr>
      </p:pic>
    </p:spTree>
    <p:extLst>
      <p:ext uri="{BB962C8B-B14F-4D97-AF65-F5344CB8AC3E}">
        <p14:creationId xmlns:p14="http://schemas.microsoft.com/office/powerpoint/2010/main" val="5025233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F564-D531-A1C5-FF8A-347E69BEE68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1FD6583-4FF5-8616-7129-2CDFF03EE3C4}"/>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B8824742-6D92-2DE5-643F-DCCF6ED5B652}"/>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(5 min.)</a:t>
            </a:r>
          </a:p>
        </p:txBody>
      </p:sp>
      <p:pic>
        <p:nvPicPr>
          <p:cNvPr id="2" name="Graphic 1" descr="Meeting with solid fill">
            <a:extLst>
              <a:ext uri="{FF2B5EF4-FFF2-40B4-BE49-F238E27FC236}">
                <a16:creationId xmlns:a16="http://schemas.microsoft.com/office/drawing/2014/main" id="{F99E0598-1898-2369-5E2B-DB49F60F9E3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4861830C-66F1-89CE-CFA3-B670393E7C6F}"/>
              </a:ext>
            </a:extLst>
          </p:cNvPr>
          <p:cNvSpPr>
            <a:spLocks noGrp="1"/>
          </p:cNvSpPr>
          <p:nvPr>
            <p:ph type="body" sz="quarter" idx="41"/>
          </p:nvPr>
        </p:nvSpPr>
        <p:spPr>
          <a:xfrm>
            <a:off x="714375" y="1762125"/>
            <a:ext cx="4385987" cy="3757612"/>
          </a:xfrm>
        </p:spPr>
        <p:txBody>
          <a:bodyPr>
            <a:normAutofit/>
          </a:bodyPr>
          <a:lstStyle/>
          <a:p>
            <a:pPr marL="514350" indent="-514350">
              <a:buFont typeface="+mj-lt"/>
              <a:buAutoNum type="arabicPeriod"/>
            </a:pPr>
            <a:r>
              <a:rPr lang="da-DK" sz="2000" dirty="0"/>
              <a:t>Hvor mange er ikke i </a:t>
            </a:r>
            <a:r>
              <a:rPr lang="da-DK" sz="2000" dirty="0" err="1"/>
              <a:t>statin</a:t>
            </a:r>
            <a:r>
              <a:rPr lang="da-DK" sz="2000" dirty="0"/>
              <a:t> behandling? Hvad kan forklaringen være?</a:t>
            </a:r>
          </a:p>
          <a:p>
            <a:pPr marL="514350" indent="-514350">
              <a:buFont typeface="+mj-lt"/>
              <a:buAutoNum type="arabicPeriod"/>
            </a:pPr>
            <a:endParaRPr lang="da-DK" sz="2000" dirty="0"/>
          </a:p>
          <a:p>
            <a:pPr marL="514350" indent="-514350">
              <a:buFont typeface="+mj-lt"/>
              <a:buAutoNum type="arabicPeriod"/>
            </a:pPr>
            <a:r>
              <a:rPr lang="da-DK" sz="2000" dirty="0"/>
              <a:t>Patienter der ikke er i </a:t>
            </a:r>
            <a:r>
              <a:rPr lang="da-DK" sz="2000" dirty="0" err="1"/>
              <a:t>statin</a:t>
            </a:r>
            <a:r>
              <a:rPr lang="da-DK" sz="2000" dirty="0"/>
              <a:t> behandling eller har LDL &gt; 1,4 kan findes i overblikket. Vil det være aktuelt for din praksis at finde dem frem.</a:t>
            </a:r>
          </a:p>
        </p:txBody>
      </p:sp>
    </p:spTree>
    <p:extLst>
      <p:ext uri="{BB962C8B-B14F-4D97-AF65-F5344CB8AC3E}">
        <p14:creationId xmlns:p14="http://schemas.microsoft.com/office/powerpoint/2010/main" val="300319817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4C95-AC6E-DC01-9AD0-7CDAB319F293}"/>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C288F5BB-E1B1-6EDE-604A-D2964312626D}"/>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D40799E5-9794-61E2-A847-32CDD3571EEF}"/>
              </a:ext>
            </a:extLst>
          </p:cNvPr>
          <p:cNvSpPr>
            <a:spLocks noGrp="1"/>
          </p:cNvSpPr>
          <p:nvPr>
            <p:ph type="body" sz="quarter" idx="30"/>
          </p:nvPr>
        </p:nvSpPr>
        <p:spPr>
          <a:xfrm>
            <a:off x="720208" y="737091"/>
            <a:ext cx="4385987" cy="248981"/>
          </a:xfrm>
        </p:spPr>
        <p:txBody>
          <a:bodyPr>
            <a:noAutofit/>
          </a:bodyPr>
          <a:lstStyle/>
          <a:p>
            <a:r>
              <a:rPr lang="da-DK" sz="1200" noProof="0" dirty="0"/>
              <a:t>Plenum gennemgang (10 min.)</a:t>
            </a:r>
          </a:p>
        </p:txBody>
      </p:sp>
      <p:pic>
        <p:nvPicPr>
          <p:cNvPr id="2" name="Graphic 1" descr="Teacher with solid fill">
            <a:extLst>
              <a:ext uri="{FF2B5EF4-FFF2-40B4-BE49-F238E27FC236}">
                <a16:creationId xmlns:a16="http://schemas.microsoft.com/office/drawing/2014/main" id="{599AB6DE-8EB0-DFF1-E0E7-1608C450C1B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5EB2BED-9F2F-E35A-D0BF-166994A541B6}"/>
              </a:ext>
            </a:extLst>
          </p:cNvPr>
          <p:cNvSpPr>
            <a:spLocks noGrp="1"/>
          </p:cNvSpPr>
          <p:nvPr>
            <p:ph type="body" sz="quarter" idx="41"/>
          </p:nvPr>
        </p:nvSpPr>
        <p:spPr>
          <a:xfrm>
            <a:off x="714375" y="2437402"/>
            <a:ext cx="4385987" cy="1983196"/>
          </a:xfrm>
        </p:spPr>
        <p:txBody>
          <a:bodyPr>
            <a:normAutofit/>
          </a:bodyPr>
          <a:lstStyle/>
          <a:p>
            <a:pPr marL="514350" indent="-514350">
              <a:buFont typeface="Arial" panose="020B0604020202020204" pitchFamily="34" charset="0"/>
              <a:buChar char="•"/>
            </a:pPr>
            <a:r>
              <a:rPr lang="da-DK" sz="2400" dirty="0"/>
              <a:t>Hvad har I talt om?</a:t>
            </a:r>
          </a:p>
          <a:p>
            <a:pPr marL="514350" indent="-514350">
              <a:buFont typeface="Arial" panose="020B0604020202020204" pitchFamily="34" charset="0"/>
              <a:buChar char="•"/>
            </a:pPr>
            <a:endParaRPr lang="da-DK" sz="2400" dirty="0"/>
          </a:p>
          <a:p>
            <a:pPr marL="514350" indent="-514350">
              <a:buFont typeface="Arial" panose="020B0604020202020204" pitchFamily="34" charset="0"/>
              <a:buChar char="•"/>
            </a:pPr>
            <a:r>
              <a:rPr lang="da-DK" sz="2400" dirty="0"/>
              <a:t>Gode ideer der kan deles?</a:t>
            </a:r>
          </a:p>
        </p:txBody>
      </p:sp>
    </p:spTree>
    <p:extLst>
      <p:ext uri="{BB962C8B-B14F-4D97-AF65-F5344CB8AC3E}">
        <p14:creationId xmlns:p14="http://schemas.microsoft.com/office/powerpoint/2010/main" val="40195413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054A2-0737-DACB-8876-7398F0D3CBC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BE5E632C-57FE-42CC-30A2-642D5B931A3E}"/>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49A49E9B-F99D-4CEA-2AD4-0DE26F577F67}"/>
              </a:ext>
            </a:extLst>
          </p:cNvPr>
          <p:cNvSpPr>
            <a:spLocks noGrp="1"/>
          </p:cNvSpPr>
          <p:nvPr>
            <p:ph type="body" sz="quarter" idx="30"/>
          </p:nvPr>
        </p:nvSpPr>
        <p:spPr>
          <a:xfrm>
            <a:off x="720208" y="737091"/>
            <a:ext cx="4385987" cy="248981"/>
          </a:xfrm>
        </p:spPr>
        <p:txBody>
          <a:bodyPr>
            <a:noAutofit/>
          </a:bodyPr>
          <a:lstStyle/>
          <a:p>
            <a:r>
              <a:rPr lang="da-DK" sz="1200" noProof="0" dirty="0"/>
              <a:t>Notér i mødenoter (</a:t>
            </a:r>
            <a:r>
              <a:rPr lang="da-DK" sz="1200" dirty="0"/>
              <a:t>5</a:t>
            </a:r>
            <a:r>
              <a:rPr lang="da-DK" sz="1200" noProof="0" dirty="0"/>
              <a:t> min.)</a:t>
            </a:r>
          </a:p>
        </p:txBody>
      </p:sp>
      <p:pic>
        <p:nvPicPr>
          <p:cNvPr id="2" name="Graphic 1" descr="Pen with solid fill">
            <a:extLst>
              <a:ext uri="{FF2B5EF4-FFF2-40B4-BE49-F238E27FC236}">
                <a16:creationId xmlns:a16="http://schemas.microsoft.com/office/drawing/2014/main" id="{399D4FBE-0A83-230A-5842-022FA795B1F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04F10DBE-3D82-C228-55F8-095EEF4364E6}"/>
              </a:ext>
            </a:extLst>
          </p:cNvPr>
          <p:cNvSpPr>
            <a:spLocks noGrp="1"/>
          </p:cNvSpPr>
          <p:nvPr>
            <p:ph type="body" sz="quarter" idx="41"/>
          </p:nvPr>
        </p:nvSpPr>
        <p:spPr>
          <a:xfrm>
            <a:off x="714375" y="2437402"/>
            <a:ext cx="4385987" cy="1983196"/>
          </a:xfrm>
        </p:spPr>
        <p:txBody>
          <a:bodyPr>
            <a:normAutofit/>
          </a:bodyPr>
          <a:lstStyle/>
          <a:p>
            <a:pPr marL="514350" indent="-514350">
              <a:buFont typeface="Arial" panose="020B0604020202020204" pitchFamily="34" charset="0"/>
              <a:buChar char="•"/>
            </a:pPr>
            <a:r>
              <a:rPr lang="da-DK" sz="2400" dirty="0"/>
              <a:t>Stille refleksion og notér de vigtigste pointer i tager med jer</a:t>
            </a:r>
          </a:p>
        </p:txBody>
      </p:sp>
    </p:spTree>
    <p:extLst>
      <p:ext uri="{BB962C8B-B14F-4D97-AF65-F5344CB8AC3E}">
        <p14:creationId xmlns:p14="http://schemas.microsoft.com/office/powerpoint/2010/main" val="112070425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5248B-E436-AB25-2B65-6E7245C862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E0613E-98D6-CA87-C793-0E478A04A6E0}"/>
              </a:ext>
            </a:extLst>
          </p:cNvPr>
          <p:cNvSpPr>
            <a:spLocks noGrp="1"/>
          </p:cNvSpPr>
          <p:nvPr>
            <p:ph type="body" sz="quarter" idx="29"/>
          </p:nvPr>
        </p:nvSpPr>
        <p:spPr>
          <a:xfrm>
            <a:off x="724664" y="2326185"/>
            <a:ext cx="10735496" cy="769441"/>
          </a:xfrm>
        </p:spPr>
        <p:txBody>
          <a:bodyPr/>
          <a:lstStyle/>
          <a:p>
            <a:r>
              <a:rPr lang="da-DK" sz="4400" noProof="0" dirty="0"/>
              <a:t>Blok 3: </a:t>
            </a:r>
            <a:r>
              <a:rPr lang="da-DK" sz="4400" dirty="0"/>
              <a:t>Implementering og opfølgning</a:t>
            </a:r>
            <a:endParaRPr lang="da-DK" sz="4400" noProof="0" dirty="0"/>
          </a:p>
        </p:txBody>
      </p:sp>
      <p:sp>
        <p:nvSpPr>
          <p:cNvPr id="3" name="Text Placeholder 2">
            <a:extLst>
              <a:ext uri="{FF2B5EF4-FFF2-40B4-BE49-F238E27FC236}">
                <a16:creationId xmlns:a16="http://schemas.microsoft.com/office/drawing/2014/main" id="{71768440-36E0-7FB3-8DD0-AAFB43DFD563}"/>
              </a:ext>
            </a:extLst>
          </p:cNvPr>
          <p:cNvSpPr>
            <a:spLocks noGrp="1"/>
          </p:cNvSpPr>
          <p:nvPr>
            <p:ph type="body" sz="quarter" idx="30"/>
          </p:nvPr>
        </p:nvSpPr>
        <p:spPr>
          <a:xfrm>
            <a:off x="724664" y="3536507"/>
            <a:ext cx="10735496" cy="2007043"/>
          </a:xfrm>
        </p:spPr>
        <p:txBody>
          <a:bodyPr>
            <a:noAutofit/>
          </a:bodyPr>
          <a:lstStyle/>
          <a:p>
            <a:r>
              <a:rPr lang="da-DK" sz="2000" noProof="0" dirty="0"/>
              <a:t>Samlet tid: 30 minutter</a:t>
            </a:r>
          </a:p>
          <a:p>
            <a:r>
              <a:rPr lang="da-DK" sz="2000" dirty="0">
                <a:cs typeface="Calibri"/>
              </a:rPr>
              <a:t>I skal udfylde implementeringsplanen</a:t>
            </a:r>
          </a:p>
          <a:p>
            <a:endParaRPr lang="da-DK" sz="2000" dirty="0">
              <a:cs typeface="Calibri"/>
            </a:endParaRPr>
          </a:p>
          <a:p>
            <a:r>
              <a:rPr lang="da-DK" sz="2000" dirty="0">
                <a:cs typeface="Calibri"/>
              </a:rPr>
              <a:t>Her skal I sidde sammen med kolleger fra egen praksis. Sololæger går sammen</a:t>
            </a:r>
          </a:p>
        </p:txBody>
      </p:sp>
    </p:spTree>
    <p:extLst>
      <p:ext uri="{BB962C8B-B14F-4D97-AF65-F5344CB8AC3E}">
        <p14:creationId xmlns:p14="http://schemas.microsoft.com/office/powerpoint/2010/main" val="16323064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0488-4CF1-48DC-21B2-2D1A57ED1DAF}"/>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E861A53-E773-7BFF-FB25-28A5FEAC0597}"/>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09705ADA-DD8F-8394-228A-436B9A2DC74F}"/>
              </a:ext>
            </a:extLst>
          </p:cNvPr>
          <p:cNvSpPr>
            <a:spLocks noGrp="1"/>
          </p:cNvSpPr>
          <p:nvPr>
            <p:ph type="body" sz="quarter" idx="30"/>
          </p:nvPr>
        </p:nvSpPr>
        <p:spPr>
          <a:xfrm>
            <a:off x="720208" y="737091"/>
            <a:ext cx="4385987" cy="248981"/>
          </a:xfrm>
        </p:spPr>
        <p:txBody>
          <a:bodyPr>
            <a:noAutofit/>
          </a:bodyPr>
          <a:lstStyle/>
          <a:p>
            <a:r>
              <a:rPr lang="da-DK" sz="1200" noProof="0" dirty="0"/>
              <a:t>Gruppedrøftelse (15 min.)</a:t>
            </a:r>
          </a:p>
        </p:txBody>
      </p:sp>
      <p:pic>
        <p:nvPicPr>
          <p:cNvPr id="2" name="Graphic 1" descr="Meeting with solid fill">
            <a:extLst>
              <a:ext uri="{FF2B5EF4-FFF2-40B4-BE49-F238E27FC236}">
                <a16:creationId xmlns:a16="http://schemas.microsoft.com/office/drawing/2014/main" id="{FF1B900B-0B7F-8672-F0A5-A8B1C67A926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97C5054E-180C-FB96-EC6E-86366E5E3C40}"/>
              </a:ext>
            </a:extLst>
          </p:cNvPr>
          <p:cNvSpPr>
            <a:spLocks noGrp="1"/>
          </p:cNvSpPr>
          <p:nvPr>
            <p:ph type="body" sz="quarter" idx="41"/>
          </p:nvPr>
        </p:nvSpPr>
        <p:spPr>
          <a:xfrm>
            <a:off x="714375" y="3019425"/>
            <a:ext cx="4385987" cy="3028950"/>
          </a:xfrm>
        </p:spPr>
        <p:txBody>
          <a:bodyPr>
            <a:normAutofit fontScale="92500" lnSpcReduction="10000"/>
          </a:bodyPr>
          <a:lstStyle/>
          <a:p>
            <a:pPr marL="514350" indent="-514350">
              <a:buFont typeface="Arial" panose="020B0604020202020204" pitchFamily="34" charset="0"/>
              <a:buChar char="•"/>
            </a:pPr>
            <a:r>
              <a:rPr lang="da-DK" sz="2000" dirty="0"/>
              <a:t>Hvilke gode ideer til organisering af opfølgning og behandling er der kommet på mødet?</a:t>
            </a:r>
          </a:p>
          <a:p>
            <a:pPr marL="514350" indent="-514350">
              <a:buFont typeface="Arial" panose="020B0604020202020204" pitchFamily="34" charset="0"/>
              <a:buChar char="•"/>
            </a:pPr>
            <a:r>
              <a:rPr lang="da-DK" sz="2000" dirty="0"/>
              <a:t>Hvilke ændringer vil det være vigtigst og lettest at gennemføre? </a:t>
            </a:r>
          </a:p>
          <a:p>
            <a:pPr marL="514350" indent="-514350">
              <a:buFont typeface="Arial" panose="020B0604020202020204" pitchFamily="34" charset="0"/>
              <a:buChar char="•"/>
            </a:pPr>
            <a:r>
              <a:rPr lang="da-DK" sz="2000" dirty="0"/>
              <a:t>Hvordan kan ændringer ske? </a:t>
            </a:r>
          </a:p>
          <a:p>
            <a:pPr marL="514350" indent="-514350">
              <a:buFont typeface="Arial" panose="020B0604020202020204" pitchFamily="34" charset="0"/>
              <a:buChar char="•"/>
            </a:pPr>
            <a:r>
              <a:rPr lang="da-DK" sz="2000" dirty="0"/>
              <a:t>Er der retningslinjer/fraser/andet materiale fra klyngemødet der kan bruges? </a:t>
            </a:r>
          </a:p>
        </p:txBody>
      </p:sp>
      <p:sp>
        <p:nvSpPr>
          <p:cNvPr id="3" name="Title 3">
            <a:extLst>
              <a:ext uri="{FF2B5EF4-FFF2-40B4-BE49-F238E27FC236}">
                <a16:creationId xmlns:a16="http://schemas.microsoft.com/office/drawing/2014/main" id="{C25B52DB-6949-2D57-6B61-38E248179D86}"/>
              </a:ext>
            </a:extLst>
          </p:cNvPr>
          <p:cNvSpPr>
            <a:spLocks noGrp="1"/>
          </p:cNvSpPr>
          <p:nvPr>
            <p:ph type="title"/>
          </p:nvPr>
        </p:nvSpPr>
        <p:spPr>
          <a:xfrm>
            <a:off x="713943" y="1140008"/>
            <a:ext cx="4686731" cy="1631767"/>
          </a:xfrm>
        </p:spPr>
        <p:txBody>
          <a:bodyPr>
            <a:normAutofit fontScale="90000"/>
          </a:bodyPr>
          <a:lstStyle/>
          <a:p>
            <a:r>
              <a:rPr lang="da-DK" dirty="0"/>
              <a:t>Drøft og udfyld implementerings-planen</a:t>
            </a:r>
          </a:p>
        </p:txBody>
      </p:sp>
    </p:spTree>
    <p:extLst>
      <p:ext uri="{BB962C8B-B14F-4D97-AF65-F5344CB8AC3E}">
        <p14:creationId xmlns:p14="http://schemas.microsoft.com/office/powerpoint/2010/main" val="14751568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FBA8-5E97-BC3D-D0C8-E85AE7040228}"/>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837E43C-7F11-48B7-DFD4-1651C31E793C}"/>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BBB8C321-8EB2-885D-7F50-2896B6214ED4}"/>
              </a:ext>
            </a:extLst>
          </p:cNvPr>
          <p:cNvSpPr>
            <a:spLocks noGrp="1"/>
          </p:cNvSpPr>
          <p:nvPr>
            <p:ph type="body" sz="quarter" idx="30"/>
          </p:nvPr>
        </p:nvSpPr>
        <p:spPr>
          <a:xfrm>
            <a:off x="720208" y="737091"/>
            <a:ext cx="4385987" cy="248981"/>
          </a:xfrm>
        </p:spPr>
        <p:txBody>
          <a:bodyPr>
            <a:noAutofit/>
          </a:bodyPr>
          <a:lstStyle/>
          <a:p>
            <a:r>
              <a:rPr lang="da-DK" sz="1200" dirty="0"/>
              <a:t>Plenum gennemgang (10 min.)</a:t>
            </a:r>
            <a:endParaRPr lang="da-DK" sz="1200" noProof="0" dirty="0"/>
          </a:p>
        </p:txBody>
      </p:sp>
      <p:pic>
        <p:nvPicPr>
          <p:cNvPr id="2" name="Graphic 1" descr="Teacher with solid fill">
            <a:extLst>
              <a:ext uri="{FF2B5EF4-FFF2-40B4-BE49-F238E27FC236}">
                <a16:creationId xmlns:a16="http://schemas.microsoft.com/office/drawing/2014/main" id="{179B3006-8958-D63E-DC95-316DAF7FE46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B817A6EE-EF79-2EEA-F264-22008EE1BD9A}"/>
              </a:ext>
            </a:extLst>
          </p:cNvPr>
          <p:cNvSpPr>
            <a:spLocks noGrp="1"/>
          </p:cNvSpPr>
          <p:nvPr>
            <p:ph type="body" sz="quarter" idx="41"/>
          </p:nvPr>
        </p:nvSpPr>
        <p:spPr>
          <a:xfrm>
            <a:off x="721001" y="2228850"/>
            <a:ext cx="4385987" cy="2400300"/>
          </a:xfrm>
        </p:spPr>
        <p:txBody>
          <a:bodyPr>
            <a:normAutofit/>
          </a:bodyPr>
          <a:lstStyle/>
          <a:p>
            <a:pPr marL="514350" indent="-514350">
              <a:buFont typeface="Arial" panose="020B0604020202020204" pitchFamily="34" charset="0"/>
              <a:buChar char="•"/>
            </a:pPr>
            <a:r>
              <a:rPr lang="da-DK" sz="2400" dirty="0"/>
              <a:t>Hvad nåede I frem til at ville arbejde videre med derhjemme?</a:t>
            </a:r>
          </a:p>
          <a:p>
            <a:pPr marL="514350" indent="-514350">
              <a:buFont typeface="Arial" panose="020B0604020202020204" pitchFamily="34" charset="0"/>
              <a:buChar char="•"/>
            </a:pPr>
            <a:endParaRPr lang="da-DK" sz="2400" dirty="0"/>
          </a:p>
          <a:p>
            <a:pPr marL="514350" indent="-514350">
              <a:buFont typeface="Arial" panose="020B0604020202020204" pitchFamily="34" charset="0"/>
              <a:buChar char="•"/>
            </a:pPr>
            <a:r>
              <a:rPr lang="da-DK" sz="2400" dirty="0"/>
              <a:t>Hvordan vil I gribe det an?</a:t>
            </a:r>
          </a:p>
        </p:txBody>
      </p:sp>
      <p:sp>
        <p:nvSpPr>
          <p:cNvPr id="3" name="Title 3">
            <a:extLst>
              <a:ext uri="{FF2B5EF4-FFF2-40B4-BE49-F238E27FC236}">
                <a16:creationId xmlns:a16="http://schemas.microsoft.com/office/drawing/2014/main" id="{12DEAFCC-751F-164C-E989-4E6C2DB1B520}"/>
              </a:ext>
            </a:extLst>
          </p:cNvPr>
          <p:cNvSpPr>
            <a:spLocks noGrp="1"/>
          </p:cNvSpPr>
          <p:nvPr>
            <p:ph type="title"/>
          </p:nvPr>
        </p:nvSpPr>
        <p:spPr>
          <a:xfrm>
            <a:off x="713943" y="1140008"/>
            <a:ext cx="4686731" cy="1631767"/>
          </a:xfrm>
        </p:spPr>
        <p:txBody>
          <a:bodyPr>
            <a:normAutofit/>
          </a:bodyPr>
          <a:lstStyle/>
          <a:p>
            <a:r>
              <a:rPr lang="da-DK" dirty="0"/>
              <a:t>Opsamling</a:t>
            </a:r>
          </a:p>
        </p:txBody>
      </p:sp>
    </p:spTree>
    <p:extLst>
      <p:ext uri="{BB962C8B-B14F-4D97-AF65-F5344CB8AC3E}">
        <p14:creationId xmlns:p14="http://schemas.microsoft.com/office/powerpoint/2010/main" val="14151235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7BD35-5DD6-B09A-6BA2-9DD77D70DCC2}"/>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0D036A9F-BF0C-D953-C53A-E235CEE9E3A9}"/>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p:pic>
      <p:pic>
        <p:nvPicPr>
          <p:cNvPr id="2" name="Graphic 1" descr="Bar graph with upward trend with solid fill">
            <a:extLst>
              <a:ext uri="{FF2B5EF4-FFF2-40B4-BE49-F238E27FC236}">
                <a16:creationId xmlns:a16="http://schemas.microsoft.com/office/drawing/2014/main" id="{010C9D66-B6C8-732A-8F2F-DC293558F730}"/>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0D9C31DA-0092-C835-41BE-62A2DEAD6BD5}"/>
              </a:ext>
            </a:extLst>
          </p:cNvPr>
          <p:cNvSpPr>
            <a:spLocks noGrp="1"/>
          </p:cNvSpPr>
          <p:nvPr>
            <p:ph type="body" sz="quarter" idx="41"/>
          </p:nvPr>
        </p:nvSpPr>
        <p:spPr>
          <a:xfrm>
            <a:off x="721001" y="2228849"/>
            <a:ext cx="4385987" cy="3343275"/>
          </a:xfrm>
        </p:spPr>
        <p:txBody>
          <a:bodyPr>
            <a:noAutofit/>
          </a:bodyPr>
          <a:lstStyle/>
          <a:p>
            <a:pPr marL="514350" indent="-514350">
              <a:buFont typeface="Arial" panose="020B0604020202020204" pitchFamily="34" charset="0"/>
              <a:buChar char="•"/>
            </a:pPr>
            <a:r>
              <a:rPr lang="da-DK" sz="2000" dirty="0"/>
              <a:t>Hvordan skal vi følge op på dagens møde?</a:t>
            </a:r>
          </a:p>
          <a:p>
            <a:pPr marL="514350" indent="-514350">
              <a:buFont typeface="Arial" panose="020B0604020202020204" pitchFamily="34" charset="0"/>
              <a:buChar char="•"/>
            </a:pPr>
            <a:endParaRPr lang="da-DK" sz="2000" dirty="0"/>
          </a:p>
          <a:p>
            <a:pPr marL="514350" indent="-514350">
              <a:buFont typeface="Arial" panose="020B0604020202020204" pitchFamily="34" charset="0"/>
              <a:buChar char="•"/>
            </a:pPr>
            <a:r>
              <a:rPr lang="da-DK" sz="2000" dirty="0"/>
              <a:t>Det kan fx gøres ved at fastsætte dato for et opfølgningsmøde, med udgangspunkt i en opgørelse med opdaterede datatræk. Det giver mulighed for at se eventuelle forandringer. </a:t>
            </a:r>
          </a:p>
        </p:txBody>
      </p:sp>
      <p:sp>
        <p:nvSpPr>
          <p:cNvPr id="3" name="Title 3">
            <a:extLst>
              <a:ext uri="{FF2B5EF4-FFF2-40B4-BE49-F238E27FC236}">
                <a16:creationId xmlns:a16="http://schemas.microsoft.com/office/drawing/2014/main" id="{0916CD51-199F-887A-E065-C6BB3BBC2F24}"/>
              </a:ext>
            </a:extLst>
          </p:cNvPr>
          <p:cNvSpPr>
            <a:spLocks noGrp="1"/>
          </p:cNvSpPr>
          <p:nvPr>
            <p:ph type="title"/>
          </p:nvPr>
        </p:nvSpPr>
        <p:spPr>
          <a:xfrm>
            <a:off x="713943" y="1140008"/>
            <a:ext cx="4686731" cy="1631767"/>
          </a:xfrm>
        </p:spPr>
        <p:txBody>
          <a:bodyPr>
            <a:normAutofit/>
          </a:bodyPr>
          <a:lstStyle/>
          <a:p>
            <a:r>
              <a:rPr lang="da-DK" dirty="0"/>
              <a:t>Opfølgning</a:t>
            </a:r>
          </a:p>
        </p:txBody>
      </p:sp>
      <p:sp>
        <p:nvSpPr>
          <p:cNvPr id="12" name="Text Placeholder 11">
            <a:extLst>
              <a:ext uri="{FF2B5EF4-FFF2-40B4-BE49-F238E27FC236}">
                <a16:creationId xmlns:a16="http://schemas.microsoft.com/office/drawing/2014/main" id="{F65E0AA6-CB06-18BD-C4E8-EBE6942890C8}"/>
              </a:ext>
            </a:extLst>
          </p:cNvPr>
          <p:cNvSpPr>
            <a:spLocks noGrp="1"/>
          </p:cNvSpPr>
          <p:nvPr>
            <p:ph type="body" sz="quarter" idx="30"/>
          </p:nvPr>
        </p:nvSpPr>
        <p:spPr/>
        <p:txBody>
          <a:bodyPr/>
          <a:lstStyle/>
          <a:p>
            <a:endParaRPr lang="da-DK"/>
          </a:p>
        </p:txBody>
      </p:sp>
    </p:spTree>
    <p:extLst>
      <p:ext uri="{BB962C8B-B14F-4D97-AF65-F5344CB8AC3E}">
        <p14:creationId xmlns:p14="http://schemas.microsoft.com/office/powerpoint/2010/main" val="77955031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AA977-E763-696F-A504-CB24F74EB0D8}"/>
            </a:ext>
          </a:extLst>
        </p:cNvPr>
        <p:cNvGrpSpPr/>
        <p:nvPr/>
      </p:nvGrpSpPr>
      <p:grpSpPr>
        <a:xfrm>
          <a:off x="0" y="0"/>
          <a:ext cx="0" cy="0"/>
          <a:chOff x="0" y="0"/>
          <a:chExt cx="0" cy="0"/>
        </a:xfrm>
      </p:grpSpPr>
      <p:sp>
        <p:nvSpPr>
          <p:cNvPr id="174" name="Text Placeholder 173">
            <a:extLst>
              <a:ext uri="{FF2B5EF4-FFF2-40B4-BE49-F238E27FC236}">
                <a16:creationId xmlns:a16="http://schemas.microsoft.com/office/drawing/2014/main" id="{5FD35553-EF86-6C7A-2DCB-A6B084CF9412}"/>
              </a:ext>
            </a:extLst>
          </p:cNvPr>
          <p:cNvSpPr>
            <a:spLocks noGrp="1"/>
          </p:cNvSpPr>
          <p:nvPr>
            <p:ph type="body" sz="quarter" idx="39"/>
          </p:nvPr>
        </p:nvSpPr>
        <p:spPr>
          <a:xfrm>
            <a:off x="726023" y="3647590"/>
            <a:ext cx="10740748" cy="745571"/>
          </a:xfrm>
        </p:spPr>
        <p:txBody>
          <a:bodyPr/>
          <a:lstStyle/>
          <a:p>
            <a:r>
              <a:rPr lang="da-DK" noProof="0" dirty="0"/>
              <a:t>Besøg os på KiAP.dk</a:t>
            </a:r>
          </a:p>
        </p:txBody>
      </p:sp>
      <p:sp>
        <p:nvSpPr>
          <p:cNvPr id="171" name="Title 170">
            <a:extLst>
              <a:ext uri="{FF2B5EF4-FFF2-40B4-BE49-F238E27FC236}">
                <a16:creationId xmlns:a16="http://schemas.microsoft.com/office/drawing/2014/main" id="{D9DC18B7-77FB-0535-4756-A611D14798C0}"/>
              </a:ext>
            </a:extLst>
          </p:cNvPr>
          <p:cNvSpPr>
            <a:spLocks noGrp="1"/>
          </p:cNvSpPr>
          <p:nvPr>
            <p:ph type="title"/>
          </p:nvPr>
        </p:nvSpPr>
        <p:spPr>
          <a:xfrm>
            <a:off x="726023" y="2808552"/>
            <a:ext cx="10740748" cy="830997"/>
          </a:xfrm>
        </p:spPr>
        <p:txBody>
          <a:bodyPr/>
          <a:lstStyle/>
          <a:p>
            <a:r>
              <a:rPr lang="da-DK" noProof="0" dirty="0"/>
              <a:t>Tak for i dag</a:t>
            </a:r>
          </a:p>
        </p:txBody>
      </p:sp>
    </p:spTree>
    <p:extLst>
      <p:ext uri="{BB962C8B-B14F-4D97-AF65-F5344CB8AC3E}">
        <p14:creationId xmlns:p14="http://schemas.microsoft.com/office/powerpoint/2010/main" val="330739632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5A8F55-EBD2-68F4-AE1C-0561A824DAD8}"/>
              </a:ext>
            </a:extLst>
          </p:cNvPr>
          <p:cNvSpPr>
            <a:spLocks noGrp="1"/>
          </p:cNvSpPr>
          <p:nvPr>
            <p:ph type="body" sz="quarter" idx="39"/>
          </p:nvPr>
        </p:nvSpPr>
        <p:spPr/>
        <p:txBody>
          <a:bodyPr/>
          <a:lstStyle/>
          <a:p>
            <a:endParaRPr lang="da-DK"/>
          </a:p>
        </p:txBody>
      </p:sp>
      <p:sp>
        <p:nvSpPr>
          <p:cNvPr id="3" name="Title 2">
            <a:extLst>
              <a:ext uri="{FF2B5EF4-FFF2-40B4-BE49-F238E27FC236}">
                <a16:creationId xmlns:a16="http://schemas.microsoft.com/office/drawing/2014/main" id="{1A59A406-2C95-BF9A-B360-A853C71C94BD}"/>
              </a:ext>
            </a:extLst>
          </p:cNvPr>
          <p:cNvSpPr>
            <a:spLocks noGrp="1"/>
          </p:cNvSpPr>
          <p:nvPr>
            <p:ph type="title"/>
          </p:nvPr>
        </p:nvSpPr>
        <p:spPr/>
        <p:txBody>
          <a:bodyPr/>
          <a:lstStyle/>
          <a:p>
            <a:r>
              <a:rPr lang="da-DK" dirty="0"/>
              <a:t>Gruppedrøftelser</a:t>
            </a:r>
          </a:p>
        </p:txBody>
      </p:sp>
      <p:sp>
        <p:nvSpPr>
          <p:cNvPr id="4" name="Text Placeholder 3">
            <a:extLst>
              <a:ext uri="{FF2B5EF4-FFF2-40B4-BE49-F238E27FC236}">
                <a16:creationId xmlns:a16="http://schemas.microsoft.com/office/drawing/2014/main" id="{D0494227-73AF-68DE-41E6-A8ABA2265071}"/>
              </a:ext>
            </a:extLst>
          </p:cNvPr>
          <p:cNvSpPr>
            <a:spLocks noGrp="1"/>
          </p:cNvSpPr>
          <p:nvPr>
            <p:ph type="body" sz="quarter" idx="37"/>
          </p:nvPr>
        </p:nvSpPr>
        <p:spPr/>
        <p:txBody>
          <a:bodyPr/>
          <a:lstStyle/>
          <a:p>
            <a:r>
              <a:rPr lang="da-DK" dirty="0"/>
              <a:t>Blok 1</a:t>
            </a:r>
          </a:p>
        </p:txBody>
      </p:sp>
      <p:sp>
        <p:nvSpPr>
          <p:cNvPr id="5" name="Text Placeholder 4">
            <a:extLst>
              <a:ext uri="{FF2B5EF4-FFF2-40B4-BE49-F238E27FC236}">
                <a16:creationId xmlns:a16="http://schemas.microsoft.com/office/drawing/2014/main" id="{F8CAF0AF-5A85-147A-67C0-A449F0D86F5A}"/>
              </a:ext>
            </a:extLst>
          </p:cNvPr>
          <p:cNvSpPr>
            <a:spLocks noGrp="1"/>
          </p:cNvSpPr>
          <p:nvPr>
            <p:ph type="body" sz="quarter" idx="38"/>
          </p:nvPr>
        </p:nvSpPr>
        <p:spPr/>
        <p:txBody>
          <a:bodyPr/>
          <a:lstStyle/>
          <a:p>
            <a:r>
              <a:rPr lang="da-DK" dirty="0"/>
              <a:t>Under blok 1 skal du </a:t>
            </a:r>
            <a:r>
              <a:rPr lang="da-DK" b="1" i="1" dirty="0"/>
              <a:t>ikke</a:t>
            </a:r>
            <a:r>
              <a:rPr lang="da-DK" dirty="0"/>
              <a:t> sidde sammen med kollegaer fra din egen praksis!</a:t>
            </a:r>
          </a:p>
        </p:txBody>
      </p:sp>
      <p:sp>
        <p:nvSpPr>
          <p:cNvPr id="6" name="Text Placeholder 5">
            <a:extLst>
              <a:ext uri="{FF2B5EF4-FFF2-40B4-BE49-F238E27FC236}">
                <a16:creationId xmlns:a16="http://schemas.microsoft.com/office/drawing/2014/main" id="{B04A18E8-7568-081E-7029-C8749EFC6F49}"/>
              </a:ext>
            </a:extLst>
          </p:cNvPr>
          <p:cNvSpPr>
            <a:spLocks noGrp="1"/>
          </p:cNvSpPr>
          <p:nvPr>
            <p:ph type="body" sz="quarter" idx="40"/>
          </p:nvPr>
        </p:nvSpPr>
        <p:spPr/>
        <p:txBody>
          <a:bodyPr/>
          <a:lstStyle/>
          <a:p>
            <a:r>
              <a:rPr lang="da-DK" dirty="0"/>
              <a:t>Blok 2 og blok 3</a:t>
            </a:r>
          </a:p>
        </p:txBody>
      </p:sp>
      <p:sp>
        <p:nvSpPr>
          <p:cNvPr id="7" name="Text Placeholder 6">
            <a:extLst>
              <a:ext uri="{FF2B5EF4-FFF2-40B4-BE49-F238E27FC236}">
                <a16:creationId xmlns:a16="http://schemas.microsoft.com/office/drawing/2014/main" id="{F8A26C07-EF7D-A325-178A-ACB0A2818CCC}"/>
              </a:ext>
            </a:extLst>
          </p:cNvPr>
          <p:cNvSpPr>
            <a:spLocks noGrp="1"/>
          </p:cNvSpPr>
          <p:nvPr>
            <p:ph type="body" sz="quarter" idx="41"/>
          </p:nvPr>
        </p:nvSpPr>
        <p:spPr/>
        <p:txBody>
          <a:bodyPr/>
          <a:lstStyle/>
          <a:p>
            <a:r>
              <a:rPr lang="da-DK" dirty="0"/>
              <a:t>Under blok 2 og 3 om implementering </a:t>
            </a:r>
            <a:r>
              <a:rPr lang="da-DK" b="1" i="1" dirty="0"/>
              <a:t>skal</a:t>
            </a:r>
            <a:r>
              <a:rPr lang="da-DK" dirty="0"/>
              <a:t> du sidde sammen med kollegaer fra din praksis.</a:t>
            </a:r>
          </a:p>
          <a:p>
            <a:r>
              <a:rPr lang="da-DK" dirty="0"/>
              <a:t>Sololæger sidder sammen.</a:t>
            </a:r>
          </a:p>
        </p:txBody>
      </p:sp>
    </p:spTree>
    <p:extLst>
      <p:ext uri="{BB962C8B-B14F-4D97-AF65-F5344CB8AC3E}">
        <p14:creationId xmlns:p14="http://schemas.microsoft.com/office/powerpoint/2010/main" val="13068787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53567A-BFCE-1C5D-041C-0431A464C90D}"/>
              </a:ext>
            </a:extLst>
          </p:cNvPr>
          <p:cNvSpPr>
            <a:spLocks noGrp="1"/>
          </p:cNvSpPr>
          <p:nvPr>
            <p:ph type="body" sz="quarter" idx="40"/>
          </p:nvPr>
        </p:nvSpPr>
        <p:spPr/>
        <p:txBody>
          <a:bodyPr/>
          <a:lstStyle/>
          <a:p>
            <a:endParaRPr lang="da-DK"/>
          </a:p>
        </p:txBody>
      </p:sp>
      <p:sp>
        <p:nvSpPr>
          <p:cNvPr id="3" name="Title 2">
            <a:extLst>
              <a:ext uri="{FF2B5EF4-FFF2-40B4-BE49-F238E27FC236}">
                <a16:creationId xmlns:a16="http://schemas.microsoft.com/office/drawing/2014/main" id="{BF7EB419-E977-1412-A686-5291FC1CEF7C}"/>
              </a:ext>
            </a:extLst>
          </p:cNvPr>
          <p:cNvSpPr>
            <a:spLocks noGrp="1"/>
          </p:cNvSpPr>
          <p:nvPr>
            <p:ph type="title"/>
          </p:nvPr>
        </p:nvSpPr>
        <p:spPr/>
        <p:txBody>
          <a:bodyPr/>
          <a:lstStyle/>
          <a:p>
            <a:r>
              <a:rPr lang="da-DK" dirty="0"/>
              <a:t>Materialer</a:t>
            </a:r>
          </a:p>
        </p:txBody>
      </p:sp>
      <p:sp>
        <p:nvSpPr>
          <p:cNvPr id="4" name="Text Placeholder 3">
            <a:extLst>
              <a:ext uri="{FF2B5EF4-FFF2-40B4-BE49-F238E27FC236}">
                <a16:creationId xmlns:a16="http://schemas.microsoft.com/office/drawing/2014/main" id="{6813E2A6-1EDE-5DB6-5C56-EF1F7F9BA069}"/>
              </a:ext>
            </a:extLst>
          </p:cNvPr>
          <p:cNvSpPr>
            <a:spLocks noGrp="1"/>
          </p:cNvSpPr>
          <p:nvPr>
            <p:ph type="body" sz="quarter" idx="37"/>
          </p:nvPr>
        </p:nvSpPr>
        <p:spPr/>
        <p:txBody>
          <a:bodyPr/>
          <a:lstStyle/>
          <a:p>
            <a:r>
              <a:rPr lang="da-DK" dirty="0"/>
              <a:t>Grafer</a:t>
            </a:r>
          </a:p>
        </p:txBody>
      </p:sp>
      <p:sp>
        <p:nvSpPr>
          <p:cNvPr id="5" name="Text Placeholder 4">
            <a:extLst>
              <a:ext uri="{FF2B5EF4-FFF2-40B4-BE49-F238E27FC236}">
                <a16:creationId xmlns:a16="http://schemas.microsoft.com/office/drawing/2014/main" id="{E73AD55D-81A3-5A00-4080-CE3117880137}"/>
              </a:ext>
            </a:extLst>
          </p:cNvPr>
          <p:cNvSpPr>
            <a:spLocks noGrp="1"/>
          </p:cNvSpPr>
          <p:nvPr>
            <p:ph type="body" sz="quarter" idx="38"/>
          </p:nvPr>
        </p:nvSpPr>
        <p:spPr>
          <a:xfrm>
            <a:off x="892937" y="3429001"/>
            <a:ext cx="3175480" cy="2535706"/>
          </a:xfrm>
        </p:spPr>
        <p:txBody>
          <a:bodyPr/>
          <a:lstStyle/>
          <a:p>
            <a:r>
              <a:rPr lang="da-DK" dirty="0"/>
              <a:t>Grafer over målepunkter med </a:t>
            </a:r>
            <a:r>
              <a:rPr lang="da-DK" dirty="0" err="1"/>
              <a:t>pseudonymiseret</a:t>
            </a:r>
            <a:r>
              <a:rPr lang="da-DK" dirty="0"/>
              <a:t> ydernumre</a:t>
            </a:r>
          </a:p>
          <a:p>
            <a:r>
              <a:rPr lang="da-DK" dirty="0"/>
              <a:t>Klyngekoordinater har en liste over, hvem der er hvem i graferne.</a:t>
            </a:r>
          </a:p>
        </p:txBody>
      </p:sp>
      <p:sp>
        <p:nvSpPr>
          <p:cNvPr id="6" name="Text Placeholder 5">
            <a:extLst>
              <a:ext uri="{FF2B5EF4-FFF2-40B4-BE49-F238E27FC236}">
                <a16:creationId xmlns:a16="http://schemas.microsoft.com/office/drawing/2014/main" id="{18FCAABD-04C0-C875-8F29-4EBF518C942D}"/>
              </a:ext>
            </a:extLst>
          </p:cNvPr>
          <p:cNvSpPr>
            <a:spLocks noGrp="1"/>
          </p:cNvSpPr>
          <p:nvPr>
            <p:ph type="body" sz="quarter" idx="41"/>
          </p:nvPr>
        </p:nvSpPr>
        <p:spPr/>
        <p:txBody>
          <a:bodyPr/>
          <a:lstStyle/>
          <a:p>
            <a:r>
              <a:rPr lang="da-DK" dirty="0"/>
              <a:t>Mødenoter</a:t>
            </a:r>
          </a:p>
        </p:txBody>
      </p:sp>
      <p:sp>
        <p:nvSpPr>
          <p:cNvPr id="7" name="Text Placeholder 6">
            <a:extLst>
              <a:ext uri="{FF2B5EF4-FFF2-40B4-BE49-F238E27FC236}">
                <a16:creationId xmlns:a16="http://schemas.microsoft.com/office/drawing/2014/main" id="{F339DB6F-48AC-D0CD-461E-AF0E5084D3A8}"/>
              </a:ext>
            </a:extLst>
          </p:cNvPr>
          <p:cNvSpPr>
            <a:spLocks noGrp="1"/>
          </p:cNvSpPr>
          <p:nvPr>
            <p:ph type="body" sz="quarter" idx="42"/>
          </p:nvPr>
        </p:nvSpPr>
        <p:spPr>
          <a:xfrm>
            <a:off x="4523342" y="3429000"/>
            <a:ext cx="3175480" cy="2535706"/>
          </a:xfrm>
        </p:spPr>
        <p:txBody>
          <a:bodyPr/>
          <a:lstStyle/>
          <a:p>
            <a:r>
              <a:rPr lang="da-DK" dirty="0"/>
              <a:t>Ark til at noterer noter fra mødet.</a:t>
            </a:r>
          </a:p>
        </p:txBody>
      </p:sp>
      <p:sp>
        <p:nvSpPr>
          <p:cNvPr id="8" name="Text Placeholder 7">
            <a:extLst>
              <a:ext uri="{FF2B5EF4-FFF2-40B4-BE49-F238E27FC236}">
                <a16:creationId xmlns:a16="http://schemas.microsoft.com/office/drawing/2014/main" id="{EAD371AF-6B3D-05EA-8B6C-B2030513C308}"/>
              </a:ext>
            </a:extLst>
          </p:cNvPr>
          <p:cNvSpPr>
            <a:spLocks noGrp="1"/>
          </p:cNvSpPr>
          <p:nvPr>
            <p:ph type="body" sz="quarter" idx="43"/>
          </p:nvPr>
        </p:nvSpPr>
        <p:spPr>
          <a:xfrm>
            <a:off x="8154542" y="2329540"/>
            <a:ext cx="3174957" cy="954107"/>
          </a:xfrm>
        </p:spPr>
        <p:txBody>
          <a:bodyPr/>
          <a:lstStyle/>
          <a:p>
            <a:r>
              <a:rPr lang="da-DK" dirty="0"/>
              <a:t>Plan for implementering</a:t>
            </a:r>
          </a:p>
        </p:txBody>
      </p:sp>
      <p:sp>
        <p:nvSpPr>
          <p:cNvPr id="9" name="Text Placeholder 8">
            <a:extLst>
              <a:ext uri="{FF2B5EF4-FFF2-40B4-BE49-F238E27FC236}">
                <a16:creationId xmlns:a16="http://schemas.microsoft.com/office/drawing/2014/main" id="{0FE1DC5C-4730-A1FA-8476-41B0A48A7487}"/>
              </a:ext>
            </a:extLst>
          </p:cNvPr>
          <p:cNvSpPr>
            <a:spLocks noGrp="1"/>
          </p:cNvSpPr>
          <p:nvPr>
            <p:ph type="body" sz="quarter" idx="44"/>
          </p:nvPr>
        </p:nvSpPr>
        <p:spPr>
          <a:xfrm>
            <a:off x="8153748" y="3429000"/>
            <a:ext cx="3175480" cy="2535706"/>
          </a:xfrm>
        </p:spPr>
        <p:txBody>
          <a:bodyPr/>
          <a:lstStyle/>
          <a:p>
            <a:r>
              <a:rPr lang="da-DK" dirty="0"/>
              <a:t>Implementeringsplan for praksis, så du kan tage dine egne ideer med hjem.</a:t>
            </a:r>
          </a:p>
        </p:txBody>
      </p:sp>
      <p:sp>
        <p:nvSpPr>
          <p:cNvPr id="10" name="Text Placeholder 3">
            <a:extLst>
              <a:ext uri="{FF2B5EF4-FFF2-40B4-BE49-F238E27FC236}">
                <a16:creationId xmlns:a16="http://schemas.microsoft.com/office/drawing/2014/main" id="{553AE172-51B0-1B74-B911-AA59B7D89CCC}"/>
              </a:ext>
            </a:extLst>
          </p:cNvPr>
          <p:cNvSpPr txBox="1">
            <a:spLocks/>
          </p:cNvSpPr>
          <p:nvPr/>
        </p:nvSpPr>
        <p:spPr>
          <a:xfrm>
            <a:off x="713582" y="1646429"/>
            <a:ext cx="10740748" cy="376681"/>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r>
              <a:rPr lang="da-DK" sz="1600" b="1" dirty="0"/>
              <a:t>Tjek at der på bordet foran dig ligger følgende materiale:</a:t>
            </a:r>
          </a:p>
        </p:txBody>
      </p:sp>
    </p:spTree>
    <p:extLst>
      <p:ext uri="{BB962C8B-B14F-4D97-AF65-F5344CB8AC3E}">
        <p14:creationId xmlns:p14="http://schemas.microsoft.com/office/powerpoint/2010/main" val="4193446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skæmisk Hjertesygdom – forslag 1 - video 1.mp4">
            <a:hlinkClick r:id="" action="ppaction://media"/>
            <a:extLst>
              <a:ext uri="{FF2B5EF4-FFF2-40B4-BE49-F238E27FC236}">
                <a16:creationId xmlns:a16="http://schemas.microsoft.com/office/drawing/2014/main" id="{46BAAA4D-0F3E-1ECA-D510-DFD4BFF93556}"/>
              </a:ext>
            </a:extLst>
          </p:cNvPr>
          <p:cNvPicPr>
            <a:picLocks noGrp="1" noRot="1" noChangeAspect="1"/>
          </p:cNvPicPr>
          <p:nvPr>
            <p:ph type="media" sz="quarter" idx="26"/>
            <a:videoFile r:link="rId1"/>
          </p:nvPr>
        </p:nvPicPr>
        <p:blipFill>
          <a:blip r:embed="rId3"/>
          <a:stretch>
            <a:fillRect/>
          </a:stretch>
        </p:blipFill>
        <p:spPr>
          <a:xfrm>
            <a:off x="336000" y="212596"/>
            <a:ext cx="11520000" cy="6480000"/>
          </a:xfrm>
          <a:prstGeom prst="rect">
            <a:avLst/>
          </a:prstGeom>
        </p:spPr>
      </p:pic>
    </p:spTree>
    <p:extLst>
      <p:ext uri="{BB962C8B-B14F-4D97-AF65-F5344CB8AC3E}">
        <p14:creationId xmlns:p14="http://schemas.microsoft.com/office/powerpoint/2010/main" val="5525719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Overblik over patientlisten for hjertesygdomme MIX">
            <a:hlinkClick r:id="" action="ppaction://media"/>
            <a:extLst>
              <a:ext uri="{FF2B5EF4-FFF2-40B4-BE49-F238E27FC236}">
                <a16:creationId xmlns:a16="http://schemas.microsoft.com/office/drawing/2014/main" id="{DEDD77EB-0F84-102F-A821-30ADC34BFB5E}"/>
              </a:ext>
            </a:extLst>
          </p:cNvPr>
          <p:cNvPicPr>
            <a:picLocks noRot="1" noChangeAspect="1"/>
          </p:cNvPicPr>
          <p:nvPr>
            <a:videoFile r:link="rId1"/>
          </p:nvPr>
        </p:nvPicPr>
        <p:blipFill>
          <a:blip r:embed="rId3"/>
          <a:stretch>
            <a:fillRect/>
          </a:stretch>
        </p:blipFill>
        <p:spPr>
          <a:xfrm>
            <a:off x="361500" y="257175"/>
            <a:ext cx="11469000" cy="6480000"/>
          </a:xfrm>
          <a:prstGeom prst="rect">
            <a:avLst/>
          </a:prstGeom>
        </p:spPr>
      </p:pic>
    </p:spTree>
    <p:extLst>
      <p:ext uri="{BB962C8B-B14F-4D97-AF65-F5344CB8AC3E}">
        <p14:creationId xmlns:p14="http://schemas.microsoft.com/office/powerpoint/2010/main" val="28644511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6C010-3A0C-0D03-ABAE-B39B0C6EA6F5}"/>
              </a:ext>
            </a:extLst>
          </p:cNvPr>
          <p:cNvSpPr>
            <a:spLocks noGrp="1"/>
          </p:cNvSpPr>
          <p:nvPr>
            <p:ph type="body" sz="quarter" idx="38"/>
          </p:nvPr>
        </p:nvSpPr>
        <p:spPr/>
        <p:txBody>
          <a:bodyPr/>
          <a:lstStyle/>
          <a:p>
            <a:pPr marL="171450" indent="-171450">
              <a:buFont typeface="Arial" panose="020B0604020202020204" pitchFamily="34" charset="0"/>
              <a:buChar char="•"/>
            </a:pPr>
            <a:r>
              <a:rPr lang="da-DK" sz="2400" dirty="0"/>
              <a:t>Hjemmeblodtryk (alternativt </a:t>
            </a:r>
            <a:r>
              <a:rPr lang="da-DK" sz="2400" dirty="0" err="1"/>
              <a:t>uobserveret</a:t>
            </a:r>
            <a:r>
              <a:rPr lang="da-DK" sz="2400" dirty="0"/>
              <a:t> BT i klinik)*</a:t>
            </a:r>
          </a:p>
          <a:p>
            <a:pPr marL="171450" indent="-171450">
              <a:buFont typeface="Arial" panose="020B0604020202020204" pitchFamily="34" charset="0"/>
              <a:buChar char="•"/>
            </a:pPr>
            <a:r>
              <a:rPr lang="da-DK" sz="2400" dirty="0"/>
              <a:t>U-</a:t>
            </a:r>
            <a:r>
              <a:rPr lang="da-DK" sz="2400" dirty="0" err="1"/>
              <a:t>alb</a:t>
            </a:r>
            <a:r>
              <a:rPr lang="da-DK" sz="2400" dirty="0"/>
              <a:t>/</a:t>
            </a:r>
            <a:r>
              <a:rPr lang="da-DK" sz="2400" dirty="0" err="1"/>
              <a:t>creatinin</a:t>
            </a:r>
            <a:r>
              <a:rPr lang="da-DK" sz="2400" dirty="0"/>
              <a:t> ratio måling</a:t>
            </a:r>
          </a:p>
          <a:p>
            <a:pPr marL="171450" indent="-171450">
              <a:buFont typeface="Arial" panose="020B0604020202020204" pitchFamily="34" charset="0"/>
              <a:buChar char="•"/>
            </a:pPr>
            <a:r>
              <a:rPr lang="da-DK" sz="2400" dirty="0"/>
              <a:t>Web patient KRAM faktorer</a:t>
            </a:r>
          </a:p>
          <a:p>
            <a:pPr marL="171450" indent="-171450">
              <a:buFont typeface="Arial" panose="020B0604020202020204" pitchFamily="34" charset="0"/>
              <a:buChar char="•"/>
            </a:pPr>
            <a:r>
              <a:rPr lang="da-DK" sz="2400" dirty="0"/>
              <a:t>Medicin afstemning</a:t>
            </a:r>
          </a:p>
          <a:p>
            <a:pPr marL="171450" indent="-171450">
              <a:buFont typeface="Arial" panose="020B0604020202020204" pitchFamily="34" charset="0"/>
              <a:buChar char="•"/>
            </a:pPr>
            <a:endParaRPr lang="da-DK" sz="2400" dirty="0"/>
          </a:p>
          <a:p>
            <a:r>
              <a:rPr lang="da-DK" dirty="0"/>
              <a:t>*Fuldautomatisk blodtryksmåling med 3-6 målinger i et roligt rum efter 5 minutters hvile og over 5 minutter uden tilstedeværelse af sundhedsperson. Læs mere på cardio.dk</a:t>
            </a:r>
          </a:p>
          <a:p>
            <a:endParaRPr lang="da-DK" dirty="0"/>
          </a:p>
        </p:txBody>
      </p:sp>
      <p:sp>
        <p:nvSpPr>
          <p:cNvPr id="3" name="Title 2">
            <a:extLst>
              <a:ext uri="{FF2B5EF4-FFF2-40B4-BE49-F238E27FC236}">
                <a16:creationId xmlns:a16="http://schemas.microsoft.com/office/drawing/2014/main" id="{B5ED0D84-94AF-698C-6974-1C0FDE181C58}"/>
              </a:ext>
            </a:extLst>
          </p:cNvPr>
          <p:cNvSpPr>
            <a:spLocks noGrp="1"/>
          </p:cNvSpPr>
          <p:nvPr>
            <p:ph type="title"/>
          </p:nvPr>
        </p:nvSpPr>
        <p:spPr/>
        <p:txBody>
          <a:bodyPr/>
          <a:lstStyle/>
          <a:p>
            <a:r>
              <a:rPr lang="da-DK" dirty="0"/>
              <a:t>Den årlige status – forundersøgelse</a:t>
            </a:r>
          </a:p>
        </p:txBody>
      </p:sp>
      <p:sp>
        <p:nvSpPr>
          <p:cNvPr id="4" name="Text Placeholder 3">
            <a:extLst>
              <a:ext uri="{FF2B5EF4-FFF2-40B4-BE49-F238E27FC236}">
                <a16:creationId xmlns:a16="http://schemas.microsoft.com/office/drawing/2014/main" id="{14C18258-D773-192F-D2C7-985D7D8273A2}"/>
              </a:ext>
            </a:extLst>
          </p:cNvPr>
          <p:cNvSpPr>
            <a:spLocks noGrp="1"/>
          </p:cNvSpPr>
          <p:nvPr>
            <p:ph type="body" sz="quarter" idx="39"/>
          </p:nvPr>
        </p:nvSpPr>
        <p:spPr/>
        <p:txBody>
          <a:bodyPr/>
          <a:lstStyle/>
          <a:p>
            <a:endParaRPr lang="da-DK"/>
          </a:p>
        </p:txBody>
      </p:sp>
      <p:sp>
        <p:nvSpPr>
          <p:cNvPr id="5" name="Text Placeholder 4">
            <a:extLst>
              <a:ext uri="{FF2B5EF4-FFF2-40B4-BE49-F238E27FC236}">
                <a16:creationId xmlns:a16="http://schemas.microsoft.com/office/drawing/2014/main" id="{C3C7B040-14C0-EFE6-21DF-16BEBC9FAC05}"/>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0563323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8" ma:contentTypeDescription="Opret et nyt dokument." ma:contentTypeScope="" ma:versionID="cb15f124891f241f39b51dbca97a887b">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e6f62a398a2978552f9267db54b281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95C06-8343-4B35-ACE2-038373315665}">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658e924a-6452-4f30-ad3a-cb624d28adc8"/>
    <ds:schemaRef ds:uri="http://purl.org/dc/elements/1.1/"/>
    <ds:schemaRef ds:uri="http://schemas.openxmlformats.org/package/2006/metadata/core-properties"/>
    <ds:schemaRef ds:uri="dc93761f-51ef-4530-9f5e-6cc801282091"/>
    <ds:schemaRef ds:uri="http://www.w3.org/XML/1998/namespace"/>
    <ds:schemaRef ds:uri="http://purl.org/dc/dcmitype/"/>
  </ds:schemaRefs>
</ds:datastoreItem>
</file>

<file path=customXml/itemProps2.xml><?xml version="1.0" encoding="utf-8"?>
<ds:datastoreItem xmlns:ds="http://schemas.openxmlformats.org/officeDocument/2006/customXml" ds:itemID="{95E631B2-73D5-4264-93BC-1FCBD6FE3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0</TotalTime>
  <Words>1734</Words>
  <Application>Microsoft Office PowerPoint</Application>
  <PresentationFormat>Widescreen</PresentationFormat>
  <Paragraphs>201</Paragraphs>
  <Slides>47</Slides>
  <Notes>4</Notes>
  <HiddenSlides>0</HiddenSlides>
  <MMClips>3</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KiAP 2025</vt:lpstr>
      <vt:lpstr>PowerPoint Presentation</vt:lpstr>
      <vt:lpstr>Formål med dagens møde</vt:lpstr>
      <vt:lpstr>Program</vt:lpstr>
      <vt:lpstr>Mødenoter og implementeringsplan</vt:lpstr>
      <vt:lpstr>Gruppedrøftelser</vt:lpstr>
      <vt:lpstr>Materialer</vt:lpstr>
      <vt:lpstr>PowerPoint Presentation</vt:lpstr>
      <vt:lpstr>PowerPoint Presentation</vt:lpstr>
      <vt:lpstr>Den årlige status – forundersøgelse</vt:lpstr>
      <vt:lpstr>Forløbsplansdata: Patientliste</vt:lpstr>
      <vt:lpstr>PowerPoint Presentation</vt:lpstr>
      <vt:lpstr>PowerPoint Presentation</vt:lpstr>
      <vt:lpstr>Forklaringer til grafen om årskontroller</vt:lpstr>
      <vt:lpstr>Fire mulige forklaringer på variation</vt:lpstr>
      <vt:lpstr>PowerPoint Presentation</vt:lpstr>
      <vt:lpstr>PowerPoint Presentation</vt:lpstr>
      <vt:lpstr>Forklaringer til grafen om hjemmeblodtryk</vt:lpstr>
      <vt:lpstr>PowerPoint Presentation</vt:lpstr>
      <vt:lpstr>PowerPoint Presentation</vt:lpstr>
      <vt:lpstr>PowerPoint Presentation</vt:lpstr>
      <vt:lpstr>PowerPoint Presentation</vt:lpstr>
      <vt:lpstr>Forklaringer til grafen om U-alb/kreatinin</vt:lpstr>
      <vt:lpstr>PowerPoint Presentation</vt:lpstr>
      <vt:lpstr>PowerPoint Presentation</vt:lpstr>
      <vt:lpstr>PowerPoint Presentation</vt:lpstr>
      <vt:lpstr>PowerPoint Presentation</vt:lpstr>
      <vt:lpstr>PowerPoint Presentation</vt:lpstr>
      <vt:lpstr>PowerPoint Presentation</vt:lpstr>
      <vt:lpstr>Den årlige status - opsamling</vt:lpstr>
      <vt:lpstr>Den årlige status - opsamling</vt:lpstr>
      <vt:lpstr>Behandlingsalgoritme – et eksempel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Drøft og udfyld implementerings-planen</vt:lpstr>
      <vt:lpstr>Opsamling</vt:lpstr>
      <vt:lpstr>Opfølgning</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Borello Schmidt</dc:creator>
  <cp:lastModifiedBy>Clara Porsdal</cp:lastModifiedBy>
  <cp:revision>2</cp:revision>
  <dcterms:created xsi:type="dcterms:W3CDTF">2025-07-17T06:30:54Z</dcterms:created>
  <dcterms:modified xsi:type="dcterms:W3CDTF">2026-04-21T12:45:03Z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