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7"/>
  </p:notesMasterIdLst>
  <p:sldIdLst>
    <p:sldId id="719" r:id="rId5"/>
    <p:sldId id="716" r:id="rId6"/>
    <p:sldId id="721" r:id="rId7"/>
    <p:sldId id="717" r:id="rId8"/>
    <p:sldId id="720" r:id="rId9"/>
    <p:sldId id="726" r:id="rId10"/>
    <p:sldId id="722" r:id="rId11"/>
    <p:sldId id="723" r:id="rId12"/>
    <p:sldId id="724" r:id="rId13"/>
    <p:sldId id="737" r:id="rId14"/>
    <p:sldId id="740" r:id="rId15"/>
    <p:sldId id="738" r:id="rId16"/>
    <p:sldId id="739" r:id="rId17"/>
    <p:sldId id="733" r:id="rId18"/>
    <p:sldId id="735" r:id="rId19"/>
    <p:sldId id="741" r:id="rId20"/>
    <p:sldId id="727" r:id="rId21"/>
    <p:sldId id="744" r:id="rId22"/>
    <p:sldId id="746" r:id="rId23"/>
    <p:sldId id="745" r:id="rId24"/>
    <p:sldId id="742" r:id="rId25"/>
    <p:sldId id="743" r:id="rId26"/>
    <p:sldId id="730" r:id="rId27"/>
    <p:sldId id="732" r:id="rId28"/>
    <p:sldId id="747" r:id="rId29"/>
    <p:sldId id="736" r:id="rId30"/>
    <p:sldId id="728" r:id="rId31"/>
    <p:sldId id="710" r:id="rId32"/>
    <p:sldId id="748" r:id="rId33"/>
    <p:sldId id="749" r:id="rId34"/>
    <p:sldId id="750" r:id="rId35"/>
    <p:sldId id="729" r:id="rId3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9"/>
            <p14:sldId id="716"/>
            <p14:sldId id="721"/>
            <p14:sldId id="717"/>
            <p14:sldId id="720"/>
            <p14:sldId id="726"/>
            <p14:sldId id="722"/>
            <p14:sldId id="723"/>
            <p14:sldId id="724"/>
            <p14:sldId id="737"/>
            <p14:sldId id="740"/>
            <p14:sldId id="738"/>
            <p14:sldId id="739"/>
            <p14:sldId id="733"/>
            <p14:sldId id="735"/>
            <p14:sldId id="741"/>
            <p14:sldId id="727"/>
            <p14:sldId id="744"/>
            <p14:sldId id="746"/>
            <p14:sldId id="745"/>
            <p14:sldId id="742"/>
            <p14:sldId id="743"/>
            <p14:sldId id="730"/>
            <p14:sldId id="732"/>
            <p14:sldId id="747"/>
            <p14:sldId id="736"/>
            <p14:sldId id="728"/>
            <p14:sldId id="710"/>
            <p14:sldId id="748"/>
            <p14:sldId id="749"/>
            <p14:sldId id="750"/>
            <p14:sldId id="7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7A668-6F45-4990-B24E-5D1F4D1E482B}" v="39" dt="2026-03-23T08:48:53.3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50723" autoAdjust="0"/>
  </p:normalViewPr>
  <p:slideViewPr>
    <p:cSldViewPr snapToGrid="0" showGuides="1">
      <p:cViewPr varScale="1">
        <p:scale>
          <a:sx n="37" d="100"/>
          <a:sy n="37" d="100"/>
        </p:scale>
        <p:origin x="456" y="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Nedre%20luftvejsinfektioner%20-%20resultater%20til%20klynger/26.%20Lolland%20Falster%20Klyngen/Lolland%20Falster%20Klynge_NLVI.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Nedre%20luftvejsinfektioner%20-%20resultater%20til%20klynger/26.%20Lolland%20Falster%20Klyngen/Lolland%20Falster%20Klynge_NLV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Nedre%20luftvejsinfektioner%20-%20resultater%20til%20klynger/26.%20Lolland%20Falster%20Klyngen/Lolland%20Falster%20Klynge_NLVI.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Nedre%20luftvejsinfektioner%20-%20resultater%20til%20klynger/26.%20Lolland%20Falster%20Klyngen/Lolland%20Falster%20Klynge_NLVI.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Nedre%20luftvejsinfektioner%20-%20resultater%20til%20klynger/26.%20Lolland%20Falster%20Klyngen/Lolland%20Falster%20Klynge_NLVI.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'MP1'!$C$7</c:f>
              <c:strCache>
                <c:ptCount val="1"/>
                <c:pt idx="0">
                  <c:v>Antal pr. 1.000</c:v>
                </c:pt>
              </c:strCache>
            </c:strRef>
          </c:tx>
          <c:spPr>
            <a:solidFill>
              <a:srgbClr val="297A77"/>
            </a:solidFill>
            <a:ln>
              <a:noFill/>
            </a:ln>
            <a:effectLst/>
          </c:spPr>
          <c:invertIfNegative val="0"/>
          <c:dPt>
            <c:idx val="21"/>
            <c:invertIfNegative val="0"/>
            <c:bubble3D val="0"/>
            <c:spPr>
              <a:solidFill>
                <a:srgbClr val="524F60"/>
              </a:solidFill>
              <a:ln>
                <a:noFill/>
              </a:ln>
              <a:effectLst/>
            </c:spPr>
            <c:extLst>
              <c:ext xmlns:c16="http://schemas.microsoft.com/office/drawing/2014/chart" uri="{C3380CC4-5D6E-409C-BE32-E72D297353CC}">
                <c16:uniqueId val="{00000001-51FB-4B16-A361-C3E67DD21988}"/>
              </c:ext>
            </c:extLst>
          </c:dPt>
          <c:dPt>
            <c:idx val="22"/>
            <c:invertIfNegative val="0"/>
            <c:bubble3D val="0"/>
            <c:spPr>
              <a:solidFill>
                <a:srgbClr val="FFC174"/>
              </a:solidFill>
              <a:ln>
                <a:noFill/>
              </a:ln>
              <a:effectLst/>
            </c:spPr>
            <c:extLst>
              <c:ext xmlns:c16="http://schemas.microsoft.com/office/drawing/2014/chart" uri="{C3380CC4-5D6E-409C-BE32-E72D297353CC}">
                <c16:uniqueId val="{00000003-51FB-4B16-A361-C3E67DD2198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'MP1'!$B$8:$B$30</c:f>
              <c:strCache>
                <c:ptCount val="23"/>
                <c:pt idx="0">
                  <c:v>A</c:v>
                </c:pt>
                <c:pt idx="1">
                  <c:v>B</c:v>
                </c:pt>
                <c:pt idx="2">
                  <c:v>C</c:v>
                </c:pt>
                <c:pt idx="3">
                  <c:v>D</c:v>
                </c:pt>
                <c:pt idx="4">
                  <c:v>E</c:v>
                </c:pt>
                <c:pt idx="5">
                  <c:v>F</c:v>
                </c:pt>
                <c:pt idx="6">
                  <c:v>G</c:v>
                </c:pt>
                <c:pt idx="7">
                  <c:v>H</c:v>
                </c:pt>
                <c:pt idx="8">
                  <c:v>I</c:v>
                </c:pt>
                <c:pt idx="9">
                  <c:v>J</c:v>
                </c:pt>
                <c:pt idx="10">
                  <c:v>K</c:v>
                </c:pt>
                <c:pt idx="11">
                  <c:v>L</c:v>
                </c:pt>
                <c:pt idx="12">
                  <c:v>M</c:v>
                </c:pt>
                <c:pt idx="13">
                  <c:v>N</c:v>
                </c:pt>
                <c:pt idx="14">
                  <c:v>O</c:v>
                </c:pt>
                <c:pt idx="15">
                  <c:v>P</c:v>
                </c:pt>
                <c:pt idx="16">
                  <c:v>Q</c:v>
                </c:pt>
                <c:pt idx="17">
                  <c:v>R</c:v>
                </c:pt>
                <c:pt idx="18">
                  <c:v>S</c:v>
                </c:pt>
                <c:pt idx="19">
                  <c:v>T</c:v>
                </c:pt>
                <c:pt idx="20">
                  <c:v>Klyngegns.</c:v>
                </c:pt>
                <c:pt idx="21">
                  <c:v>Regionsgns.</c:v>
                </c:pt>
                <c:pt idx="22">
                  <c:v>Nationalt gns.</c:v>
                </c:pt>
              </c:strCache>
            </c:strRef>
          </c:cat>
          <c:val>
            <c:numRef>
              <c:f>'MP1'!$C$8:$C$30</c:f>
              <c:numCache>
                <c:formatCode>General</c:formatCode>
                <c:ptCount val="23"/>
                <c:pt idx="0">
                  <c:v>41</c:v>
                </c:pt>
                <c:pt idx="1">
                  <c:v>37</c:v>
                </c:pt>
                <c:pt idx="2">
                  <c:v>36</c:v>
                </c:pt>
                <c:pt idx="3">
                  <c:v>30</c:v>
                </c:pt>
                <c:pt idx="4">
                  <c:v>28</c:v>
                </c:pt>
                <c:pt idx="5">
                  <c:v>26</c:v>
                </c:pt>
                <c:pt idx="6">
                  <c:v>24</c:v>
                </c:pt>
                <c:pt idx="7">
                  <c:v>23</c:v>
                </c:pt>
                <c:pt idx="8">
                  <c:v>20</c:v>
                </c:pt>
                <c:pt idx="9">
                  <c:v>19</c:v>
                </c:pt>
                <c:pt idx="10">
                  <c:v>17</c:v>
                </c:pt>
                <c:pt idx="11">
                  <c:v>17</c:v>
                </c:pt>
                <c:pt idx="12">
                  <c:v>17</c:v>
                </c:pt>
                <c:pt idx="13">
                  <c:v>15</c:v>
                </c:pt>
                <c:pt idx="14">
                  <c:v>15</c:v>
                </c:pt>
                <c:pt idx="15">
                  <c:v>14</c:v>
                </c:pt>
                <c:pt idx="16">
                  <c:v>14</c:v>
                </c:pt>
                <c:pt idx="17">
                  <c:v>13</c:v>
                </c:pt>
                <c:pt idx="18">
                  <c:v>13</c:v>
                </c:pt>
                <c:pt idx="19">
                  <c:v>8</c:v>
                </c:pt>
                <c:pt idx="20">
                  <c:v>23</c:v>
                </c:pt>
                <c:pt idx="21">
                  <c:v>23</c:v>
                </c:pt>
                <c:pt idx="22">
                  <c:v>19</c:v>
                </c:pt>
              </c:numCache>
            </c:numRef>
          </c:val>
          <c:extLst>
            <c:ext xmlns:c16="http://schemas.microsoft.com/office/drawing/2014/chart" uri="{C3380CC4-5D6E-409C-BE32-E72D297353CC}">
              <c16:uniqueId val="{00000004-51FB-4B16-A361-C3E67DD21988}"/>
            </c:ext>
          </c:extLst>
        </c:ser>
        <c:dLbls>
          <c:showLegendKey val="0"/>
          <c:showVal val="0"/>
          <c:showCatName val="0"/>
          <c:showSerName val="0"/>
          <c:showPercent val="0"/>
          <c:showBubbleSize val="0"/>
        </c:dLbls>
        <c:gapWidth val="219"/>
        <c:overlap val="-27"/>
        <c:axId val="1307048335"/>
        <c:axId val="1307044015"/>
      </c:barChart>
      <c:catAx>
        <c:axId val="130704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07044015"/>
        <c:crosses val="autoZero"/>
        <c:auto val="1"/>
        <c:lblAlgn val="ctr"/>
        <c:lblOffset val="100"/>
        <c:noMultiLvlLbl val="0"/>
      </c:catAx>
      <c:valAx>
        <c:axId val="1307044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1307048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12241624543147E-2"/>
          <c:y val="3.3830552595752177E-2"/>
          <c:w val="0.94941019128222637"/>
          <c:h val="0.8129196248539261"/>
        </c:manualLayout>
      </c:layout>
      <c:lineChart>
        <c:grouping val="standard"/>
        <c:varyColors val="0"/>
        <c:ser>
          <c:idx val="0"/>
          <c:order val="0"/>
          <c:tx>
            <c:strRef>
              <c:f>'MP2'!$B$4</c:f>
              <c:strCache>
                <c:ptCount val="1"/>
                <c:pt idx="0">
                  <c:v>Klyngen</c:v>
                </c:pt>
              </c:strCache>
            </c:strRef>
          </c:tx>
          <c:spPr>
            <a:ln w="28575" cap="rnd">
              <a:solidFill>
                <a:srgbClr val="24615F"/>
              </a:solidFill>
              <a:prstDash val="solid"/>
              <a:round/>
            </a:ln>
            <a:effectLst/>
          </c:spPr>
          <c:marker>
            <c:symbol val="circle"/>
            <c:size val="5"/>
            <c:spPr>
              <a:solidFill>
                <a:srgbClr val="24615F"/>
              </a:solidFill>
              <a:ln w="9525">
                <a:solidFill>
                  <a:schemeClr val="accent1"/>
                </a:solidFill>
              </a:ln>
              <a:effectLst/>
            </c:spPr>
          </c:marker>
          <c:dLbls>
            <c:dLbl>
              <c:idx val="2"/>
              <c:layout>
                <c:manualLayout>
                  <c:x val="-1.6018547680520124E-2"/>
                  <c:y val="2.3618053489234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5D-426F-A1D6-19A125EBFF44}"/>
                </c:ext>
              </c:extLst>
            </c:dLbl>
            <c:dLbl>
              <c:idx val="7"/>
              <c:layout>
                <c:manualLayout>
                  <c:x val="-3.1962927242576807E-4"/>
                  <c:y val="2.50694422511424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5D-426F-A1D6-19A125EBFF44}"/>
                </c:ext>
              </c:extLst>
            </c:dLbl>
            <c:dLbl>
              <c:idx val="11"/>
              <c:layout>
                <c:manualLayout>
                  <c:x val="-2.562331902153533E-3"/>
                  <c:y val="7.7847215411442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5D-426F-A1D6-19A125EBFF4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'MP2'!$A$5:$A$16</c:f>
              <c:numCache>
                <c:formatCode>mmm\-yy</c:formatCode>
                <c:ptCount val="12"/>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numCache>
            </c:numRef>
          </c:cat>
          <c:val>
            <c:numRef>
              <c:f>'MP2'!$B$5:$B$16</c:f>
              <c:numCache>
                <c:formatCode>General</c:formatCode>
                <c:ptCount val="12"/>
                <c:pt idx="0">
                  <c:v>32</c:v>
                </c:pt>
                <c:pt idx="1">
                  <c:v>48</c:v>
                </c:pt>
                <c:pt idx="2">
                  <c:v>38</c:v>
                </c:pt>
                <c:pt idx="3">
                  <c:v>51</c:v>
                </c:pt>
                <c:pt idx="4">
                  <c:v>42</c:v>
                </c:pt>
                <c:pt idx="5">
                  <c:v>50</c:v>
                </c:pt>
                <c:pt idx="6">
                  <c:v>41</c:v>
                </c:pt>
                <c:pt idx="7">
                  <c:v>41</c:v>
                </c:pt>
                <c:pt idx="8">
                  <c:v>48</c:v>
                </c:pt>
                <c:pt idx="9">
                  <c:v>49</c:v>
                </c:pt>
                <c:pt idx="10">
                  <c:v>43</c:v>
                </c:pt>
                <c:pt idx="11">
                  <c:v>38</c:v>
                </c:pt>
              </c:numCache>
            </c:numRef>
          </c:val>
          <c:smooth val="0"/>
          <c:extLst>
            <c:ext xmlns:c16="http://schemas.microsoft.com/office/drawing/2014/chart" uri="{C3380CC4-5D6E-409C-BE32-E72D297353CC}">
              <c16:uniqueId val="{00000003-CF5D-426F-A1D6-19A125EBFF44}"/>
            </c:ext>
          </c:extLst>
        </c:ser>
        <c:ser>
          <c:idx val="1"/>
          <c:order val="1"/>
          <c:tx>
            <c:strRef>
              <c:f>'MP2'!$C$4</c:f>
              <c:strCache>
                <c:ptCount val="1"/>
                <c:pt idx="0">
                  <c:v>Regionen</c:v>
                </c:pt>
              </c:strCache>
            </c:strRef>
          </c:tx>
          <c:spPr>
            <a:ln w="28575" cap="rnd">
              <a:solidFill>
                <a:srgbClr val="524F60"/>
              </a:solidFill>
              <a:prstDash val="solid"/>
              <a:round/>
            </a:ln>
            <a:effectLst/>
          </c:spPr>
          <c:marker>
            <c:symbol val="circle"/>
            <c:size val="5"/>
            <c:spPr>
              <a:solidFill>
                <a:srgbClr val="524F60"/>
              </a:solidFill>
              <a:ln w="9525">
                <a:solidFill>
                  <a:srgbClr val="524F60"/>
                </a:solidFill>
              </a:ln>
              <a:effectLst/>
            </c:spPr>
          </c:marker>
          <c:dLbls>
            <c:dLbl>
              <c:idx val="1"/>
              <c:layout>
                <c:manualLayout>
                  <c:x val="5.6067565743194332E-3"/>
                  <c:y val="-2.9027775238164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5D-426F-A1D6-19A125EBFF44}"/>
                </c:ext>
              </c:extLst>
            </c:dLbl>
            <c:dLbl>
              <c:idx val="7"/>
              <c:layout>
                <c:manualLayout>
                  <c:x val="-4.4854052594555304E-3"/>
                  <c:y val="-2.6388886580149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5D-426F-A1D6-19A125EBFF44}"/>
                </c:ext>
              </c:extLst>
            </c:dLbl>
            <c:dLbl>
              <c:idx val="8"/>
              <c:layout>
                <c:manualLayout>
                  <c:x val="-1.1213513148639648E-3"/>
                  <c:y val="-2.1111109264119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5D-426F-A1D6-19A125EBFF44}"/>
                </c:ext>
              </c:extLst>
            </c:dLbl>
            <c:dLbl>
              <c:idx val="9"/>
              <c:layout>
                <c:manualLayout>
                  <c:x val="-1.1213513148638826E-3"/>
                  <c:y val="-2.90277752381649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5D-426F-A1D6-19A125EBFF4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'MP2'!$A$5:$A$16</c:f>
              <c:numCache>
                <c:formatCode>mmm\-yy</c:formatCode>
                <c:ptCount val="12"/>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numCache>
            </c:numRef>
          </c:cat>
          <c:val>
            <c:numRef>
              <c:f>'MP2'!$C$5:$C$16</c:f>
              <c:numCache>
                <c:formatCode>General</c:formatCode>
                <c:ptCount val="12"/>
                <c:pt idx="0">
                  <c:v>38</c:v>
                </c:pt>
                <c:pt idx="1">
                  <c:v>46</c:v>
                </c:pt>
                <c:pt idx="2">
                  <c:v>47</c:v>
                </c:pt>
                <c:pt idx="3">
                  <c:v>45</c:v>
                </c:pt>
                <c:pt idx="4">
                  <c:v>39</c:v>
                </c:pt>
                <c:pt idx="5">
                  <c:v>40</c:v>
                </c:pt>
                <c:pt idx="6">
                  <c:v>37</c:v>
                </c:pt>
                <c:pt idx="7">
                  <c:v>44</c:v>
                </c:pt>
                <c:pt idx="8">
                  <c:v>42</c:v>
                </c:pt>
                <c:pt idx="9">
                  <c:v>42</c:v>
                </c:pt>
                <c:pt idx="10">
                  <c:v>42</c:v>
                </c:pt>
                <c:pt idx="11">
                  <c:v>45</c:v>
                </c:pt>
              </c:numCache>
            </c:numRef>
          </c:val>
          <c:smooth val="0"/>
          <c:extLst>
            <c:ext xmlns:c16="http://schemas.microsoft.com/office/drawing/2014/chart" uri="{C3380CC4-5D6E-409C-BE32-E72D297353CC}">
              <c16:uniqueId val="{00000008-CF5D-426F-A1D6-19A125EBFF44}"/>
            </c:ext>
          </c:extLst>
        </c:ser>
        <c:ser>
          <c:idx val="2"/>
          <c:order val="2"/>
          <c:tx>
            <c:strRef>
              <c:f>'MP2'!$D$4</c:f>
              <c:strCache>
                <c:ptCount val="1"/>
                <c:pt idx="0">
                  <c:v>Hele landet</c:v>
                </c:pt>
              </c:strCache>
            </c:strRef>
          </c:tx>
          <c:spPr>
            <a:ln w="28575" cap="rnd">
              <a:solidFill>
                <a:srgbClr val="FFC174"/>
              </a:solidFill>
              <a:prstDash val="solid"/>
              <a:round/>
            </a:ln>
            <a:effectLst/>
          </c:spPr>
          <c:marker>
            <c:symbol val="circle"/>
            <c:size val="5"/>
            <c:spPr>
              <a:solidFill>
                <a:srgbClr val="FFC174"/>
              </a:solidFill>
              <a:ln w="9525">
                <a:solidFill>
                  <a:srgbClr val="FFC174"/>
                </a:solidFill>
              </a:ln>
              <a:effectLst/>
            </c:spPr>
          </c:marker>
          <c:dLbls>
            <c:dLbl>
              <c:idx val="0"/>
              <c:layout>
                <c:manualLayout>
                  <c:x val="-2.6110709514295075E-2"/>
                  <c:y val="1.319444329007495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5D-426F-A1D6-19A125EBFF44}"/>
                </c:ext>
              </c:extLst>
            </c:dLbl>
            <c:dLbl>
              <c:idx val="2"/>
              <c:layout>
                <c:manualLayout>
                  <c:x val="-1.9382601625111771E-2"/>
                  <c:y val="2.3881942355035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5D-426F-A1D6-19A125EBFF44}"/>
                </c:ext>
              </c:extLst>
            </c:dLbl>
            <c:dLbl>
              <c:idx val="11"/>
              <c:layout>
                <c:manualLayout>
                  <c:x val="-1.2654493735928475E-2"/>
                  <c:y val="3.4437496987095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5D-426F-A1D6-19A125EBFF44}"/>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'MP2'!$A$5:$A$16</c:f>
              <c:numCache>
                <c:formatCode>mmm\-yy</c:formatCode>
                <c:ptCount val="12"/>
                <c:pt idx="0">
                  <c:v>45658</c:v>
                </c:pt>
                <c:pt idx="1">
                  <c:v>45689</c:v>
                </c:pt>
                <c:pt idx="2">
                  <c:v>45717</c:v>
                </c:pt>
                <c:pt idx="3">
                  <c:v>45748</c:v>
                </c:pt>
                <c:pt idx="4">
                  <c:v>45778</c:v>
                </c:pt>
                <c:pt idx="5">
                  <c:v>45809</c:v>
                </c:pt>
                <c:pt idx="6">
                  <c:v>45839</c:v>
                </c:pt>
                <c:pt idx="7">
                  <c:v>45870</c:v>
                </c:pt>
                <c:pt idx="8">
                  <c:v>45901</c:v>
                </c:pt>
                <c:pt idx="9">
                  <c:v>45931</c:v>
                </c:pt>
                <c:pt idx="10">
                  <c:v>45962</c:v>
                </c:pt>
                <c:pt idx="11">
                  <c:v>45992</c:v>
                </c:pt>
              </c:numCache>
            </c:numRef>
          </c:cat>
          <c:val>
            <c:numRef>
              <c:f>'MP2'!$D$5:$D$16</c:f>
              <c:numCache>
                <c:formatCode>General</c:formatCode>
                <c:ptCount val="12"/>
                <c:pt idx="0">
                  <c:v>38</c:v>
                </c:pt>
                <c:pt idx="1">
                  <c:v>45</c:v>
                </c:pt>
                <c:pt idx="2">
                  <c:v>45</c:v>
                </c:pt>
                <c:pt idx="3">
                  <c:v>43</c:v>
                </c:pt>
                <c:pt idx="4">
                  <c:v>39</c:v>
                </c:pt>
                <c:pt idx="5">
                  <c:v>40</c:v>
                </c:pt>
                <c:pt idx="6">
                  <c:v>36</c:v>
                </c:pt>
                <c:pt idx="7">
                  <c:v>39</c:v>
                </c:pt>
                <c:pt idx="8">
                  <c:v>38</c:v>
                </c:pt>
                <c:pt idx="9">
                  <c:v>39</c:v>
                </c:pt>
                <c:pt idx="10">
                  <c:v>41</c:v>
                </c:pt>
                <c:pt idx="11">
                  <c:v>43</c:v>
                </c:pt>
              </c:numCache>
            </c:numRef>
          </c:val>
          <c:smooth val="0"/>
          <c:extLst>
            <c:ext xmlns:c16="http://schemas.microsoft.com/office/drawing/2014/chart" uri="{C3380CC4-5D6E-409C-BE32-E72D297353CC}">
              <c16:uniqueId val="{0000000C-CF5D-426F-A1D6-19A125EBFF44}"/>
            </c:ext>
          </c:extLst>
        </c:ser>
        <c:dLbls>
          <c:showLegendKey val="0"/>
          <c:showVal val="0"/>
          <c:showCatName val="0"/>
          <c:showSerName val="0"/>
          <c:showPercent val="0"/>
          <c:showBubbleSize val="0"/>
        </c:dLbls>
        <c:marker val="1"/>
        <c:smooth val="0"/>
        <c:axId val="5504975"/>
        <c:axId val="5505455"/>
      </c:lineChart>
      <c:dateAx>
        <c:axId val="55049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505455"/>
        <c:crosses val="autoZero"/>
        <c:auto val="1"/>
        <c:lblOffset val="100"/>
        <c:baseTimeUnit val="months"/>
      </c:dateAx>
      <c:valAx>
        <c:axId val="5505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550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55698376512718"/>
          <c:y val="0.22788729211076017"/>
          <c:w val="0.59063034628369282"/>
          <c:h val="0.71406788317151404"/>
        </c:manualLayout>
      </c:layout>
      <c:barChart>
        <c:barDir val="bar"/>
        <c:grouping val="clustered"/>
        <c:varyColors val="0"/>
        <c:ser>
          <c:idx val="0"/>
          <c:order val="0"/>
          <c:spPr>
            <a:solidFill>
              <a:srgbClr val="ACE3DB"/>
            </a:solidFill>
            <a:ln>
              <a:noFill/>
            </a:ln>
            <a:effectLst/>
          </c:spPr>
          <c:invertIfNegative val="0"/>
          <c:dPt>
            <c:idx val="0"/>
            <c:invertIfNegative val="0"/>
            <c:bubble3D val="0"/>
            <c:spPr>
              <a:solidFill>
                <a:srgbClr val="4FB2AB"/>
              </a:solidFill>
              <a:ln>
                <a:solidFill>
                  <a:srgbClr val="4FB2AB"/>
                </a:solidFill>
                <a:prstDash val="solid"/>
              </a:ln>
              <a:effectLst/>
            </c:spPr>
            <c:extLst>
              <c:ext xmlns:c16="http://schemas.microsoft.com/office/drawing/2014/chart" uri="{C3380CC4-5D6E-409C-BE32-E72D297353CC}">
                <c16:uniqueId val="{00000001-0F98-4372-8F0A-6D415009F60B}"/>
              </c:ext>
            </c:extLst>
          </c:dPt>
          <c:dPt>
            <c:idx val="1"/>
            <c:invertIfNegative val="0"/>
            <c:bubble3D val="0"/>
            <c:spPr>
              <a:solidFill>
                <a:srgbClr val="4FB2AB"/>
              </a:solidFill>
              <a:ln>
                <a:noFill/>
              </a:ln>
              <a:effectLst/>
            </c:spPr>
            <c:extLst>
              <c:ext xmlns:c16="http://schemas.microsoft.com/office/drawing/2014/chart" uri="{C3380CC4-5D6E-409C-BE32-E72D297353CC}">
                <c16:uniqueId val="{00000003-0F98-4372-8F0A-6D415009F60B}"/>
              </c:ext>
            </c:extLst>
          </c:dPt>
          <c:dPt>
            <c:idx val="2"/>
            <c:invertIfNegative val="0"/>
            <c:bubble3D val="0"/>
            <c:spPr>
              <a:solidFill>
                <a:srgbClr val="ACE3DB"/>
              </a:solidFill>
              <a:ln>
                <a:noFill/>
              </a:ln>
              <a:effectLst/>
            </c:spPr>
            <c:extLst>
              <c:ext xmlns:c16="http://schemas.microsoft.com/office/drawing/2014/chart" uri="{C3380CC4-5D6E-409C-BE32-E72D297353CC}">
                <c16:uniqueId val="{00000005-0F98-4372-8F0A-6D415009F60B}"/>
              </c:ext>
            </c:extLst>
          </c:dPt>
          <c:dPt>
            <c:idx val="3"/>
            <c:invertIfNegative val="0"/>
            <c:bubble3D val="0"/>
            <c:spPr>
              <a:solidFill>
                <a:srgbClr val="ACE3DB"/>
              </a:solidFill>
              <a:ln>
                <a:noFill/>
              </a:ln>
              <a:effectLst/>
            </c:spPr>
            <c:extLst>
              <c:ext xmlns:c16="http://schemas.microsoft.com/office/drawing/2014/chart" uri="{C3380CC4-5D6E-409C-BE32-E72D297353CC}">
                <c16:uniqueId val="{00000007-0F98-4372-8F0A-6D415009F60B}"/>
              </c:ext>
            </c:extLst>
          </c:dPt>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98-4372-8F0A-6D415009F60B}"/>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F98-4372-8F0A-6D415009F6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Søjlediagram!$A$10:$A$13</c:f>
              <c:strCache>
                <c:ptCount val="4"/>
                <c:pt idx="0">
                  <c:v>Penicilliner med udvidet spektrum (J01CA)</c:v>
                </c:pt>
                <c:pt idx="1">
                  <c:v>Komb. af penicilliner  incl. beta-lactamase inhib. (J01CR)</c:v>
                </c:pt>
                <c:pt idx="2">
                  <c:v>Macrolider (J01FA), </c:v>
                </c:pt>
                <c:pt idx="3">
                  <c:v>Beta-lactamase sensitive penicilliner (J01CE)</c:v>
                </c:pt>
              </c:strCache>
            </c:strRef>
          </c:cat>
          <c:val>
            <c:numRef>
              <c:f>Søjlediagram!$B$10:$B$13</c:f>
              <c:numCache>
                <c:formatCode>General</c:formatCode>
                <c:ptCount val="4"/>
                <c:pt idx="0">
                  <c:v>2</c:v>
                </c:pt>
                <c:pt idx="1">
                  <c:v>4</c:v>
                </c:pt>
                <c:pt idx="2">
                  <c:v>8</c:v>
                </c:pt>
                <c:pt idx="3">
                  <c:v>11</c:v>
                </c:pt>
              </c:numCache>
            </c:numRef>
          </c:val>
          <c:extLst>
            <c:ext xmlns:c16="http://schemas.microsoft.com/office/drawing/2014/chart" uri="{C3380CC4-5D6E-409C-BE32-E72D297353CC}">
              <c16:uniqueId val="{00000008-0F98-4372-8F0A-6D415009F60B}"/>
            </c:ext>
          </c:extLst>
        </c:ser>
        <c:dLbls>
          <c:showLegendKey val="0"/>
          <c:showVal val="0"/>
          <c:showCatName val="0"/>
          <c:showSerName val="0"/>
          <c:showPercent val="0"/>
          <c:showBubbleSize val="0"/>
        </c:dLbls>
        <c:gapWidth val="182"/>
        <c:axId val="226449823"/>
        <c:axId val="226452223"/>
      </c:barChart>
      <c:catAx>
        <c:axId val="226449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26452223"/>
        <c:crosses val="autoZero"/>
        <c:auto val="1"/>
        <c:lblAlgn val="ctr"/>
        <c:lblOffset val="100"/>
        <c:noMultiLvlLbl val="0"/>
      </c:catAx>
      <c:valAx>
        <c:axId val="2264522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226449823"/>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'MP3'!$C$7</c:f>
              <c:strCache>
                <c:ptCount val="1"/>
                <c:pt idx="0">
                  <c:v>Antal brugere pr. 1000 sikrede</c:v>
                </c:pt>
              </c:strCache>
            </c:strRef>
          </c:tx>
          <c:spPr>
            <a:solidFill>
              <a:srgbClr val="297A77"/>
            </a:solidFill>
            <a:ln>
              <a:noFill/>
            </a:ln>
            <a:effectLst/>
          </c:spPr>
          <c:invertIfNegative val="0"/>
          <c:dPt>
            <c:idx val="17"/>
            <c:invertIfNegative val="0"/>
            <c:bubble3D val="0"/>
            <c:spPr>
              <a:solidFill>
                <a:srgbClr val="24615F"/>
              </a:solidFill>
              <a:ln>
                <a:noFill/>
              </a:ln>
              <a:effectLst/>
            </c:spPr>
            <c:extLst>
              <c:ext xmlns:c16="http://schemas.microsoft.com/office/drawing/2014/chart" uri="{C3380CC4-5D6E-409C-BE32-E72D297353CC}">
                <c16:uniqueId val="{00000001-0904-4DA3-BCF4-01190AAF6142}"/>
              </c:ext>
            </c:extLst>
          </c:dPt>
          <c:dPt>
            <c:idx val="18"/>
            <c:invertIfNegative val="0"/>
            <c:bubble3D val="0"/>
            <c:spPr>
              <a:solidFill>
                <a:srgbClr val="524F60"/>
              </a:solidFill>
              <a:ln>
                <a:noFill/>
              </a:ln>
              <a:effectLst/>
            </c:spPr>
            <c:extLst>
              <c:ext xmlns:c16="http://schemas.microsoft.com/office/drawing/2014/chart" uri="{C3380CC4-5D6E-409C-BE32-E72D297353CC}">
                <c16:uniqueId val="{00000003-0904-4DA3-BCF4-01190AAF6142}"/>
              </c:ext>
            </c:extLst>
          </c:dPt>
          <c:dPt>
            <c:idx val="19"/>
            <c:invertIfNegative val="0"/>
            <c:bubble3D val="0"/>
            <c:spPr>
              <a:solidFill>
                <a:srgbClr val="FFC174"/>
              </a:solidFill>
              <a:ln>
                <a:noFill/>
              </a:ln>
              <a:effectLst/>
            </c:spPr>
            <c:extLst>
              <c:ext xmlns:c16="http://schemas.microsoft.com/office/drawing/2014/chart" uri="{C3380CC4-5D6E-409C-BE32-E72D297353CC}">
                <c16:uniqueId val="{00000005-0904-4DA3-BCF4-01190AAF614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'MP3'!$B$8:$B$27</c:f>
              <c:strCache>
                <c:ptCount val="20"/>
                <c:pt idx="0">
                  <c:v>I</c:v>
                </c:pt>
                <c:pt idx="1">
                  <c:v>N</c:v>
                </c:pt>
                <c:pt idx="2">
                  <c:v>B</c:v>
                </c:pt>
                <c:pt idx="3">
                  <c:v>A</c:v>
                </c:pt>
                <c:pt idx="4">
                  <c:v>R</c:v>
                </c:pt>
                <c:pt idx="5">
                  <c:v>J</c:v>
                </c:pt>
                <c:pt idx="6">
                  <c:v>K</c:v>
                </c:pt>
                <c:pt idx="7">
                  <c:v>L</c:v>
                </c:pt>
                <c:pt idx="8">
                  <c:v>D</c:v>
                </c:pt>
                <c:pt idx="9">
                  <c:v>O</c:v>
                </c:pt>
                <c:pt idx="10">
                  <c:v>M</c:v>
                </c:pt>
                <c:pt idx="11">
                  <c:v>S</c:v>
                </c:pt>
                <c:pt idx="12">
                  <c:v>P</c:v>
                </c:pt>
                <c:pt idx="13">
                  <c:v>G</c:v>
                </c:pt>
                <c:pt idx="14">
                  <c:v>C</c:v>
                </c:pt>
                <c:pt idx="15">
                  <c:v>E</c:v>
                </c:pt>
                <c:pt idx="16">
                  <c:v>F</c:v>
                </c:pt>
                <c:pt idx="17">
                  <c:v>Klyngegns.</c:v>
                </c:pt>
                <c:pt idx="18">
                  <c:v>Regionsgns.</c:v>
                </c:pt>
                <c:pt idx="19">
                  <c:v>Nationalt gns.</c:v>
                </c:pt>
              </c:strCache>
            </c:strRef>
          </c:cat>
          <c:val>
            <c:numRef>
              <c:f>'MP3'!$C$8:$C$27</c:f>
              <c:numCache>
                <c:formatCode>General</c:formatCode>
                <c:ptCount val="20"/>
                <c:pt idx="0">
                  <c:v>15</c:v>
                </c:pt>
                <c:pt idx="1">
                  <c:v>14</c:v>
                </c:pt>
                <c:pt idx="2">
                  <c:v>10</c:v>
                </c:pt>
                <c:pt idx="3">
                  <c:v>8</c:v>
                </c:pt>
                <c:pt idx="4">
                  <c:v>7</c:v>
                </c:pt>
                <c:pt idx="5">
                  <c:v>7</c:v>
                </c:pt>
                <c:pt idx="6">
                  <c:v>6</c:v>
                </c:pt>
                <c:pt idx="7">
                  <c:v>6</c:v>
                </c:pt>
                <c:pt idx="8">
                  <c:v>6</c:v>
                </c:pt>
                <c:pt idx="9">
                  <c:v>4</c:v>
                </c:pt>
                <c:pt idx="10">
                  <c:v>3</c:v>
                </c:pt>
                <c:pt idx="11">
                  <c:v>3</c:v>
                </c:pt>
                <c:pt idx="12">
                  <c:v>2</c:v>
                </c:pt>
                <c:pt idx="13">
                  <c:v>2</c:v>
                </c:pt>
                <c:pt idx="14">
                  <c:v>2</c:v>
                </c:pt>
                <c:pt idx="15">
                  <c:v>1</c:v>
                </c:pt>
                <c:pt idx="16">
                  <c:v>1</c:v>
                </c:pt>
                <c:pt idx="17">
                  <c:v>6</c:v>
                </c:pt>
                <c:pt idx="18">
                  <c:v>4</c:v>
                </c:pt>
                <c:pt idx="19">
                  <c:v>5</c:v>
                </c:pt>
              </c:numCache>
            </c:numRef>
          </c:val>
          <c:extLst>
            <c:ext xmlns:c16="http://schemas.microsoft.com/office/drawing/2014/chart" uri="{C3380CC4-5D6E-409C-BE32-E72D297353CC}">
              <c16:uniqueId val="{00000006-0904-4DA3-BCF4-01190AAF6142}"/>
            </c:ext>
          </c:extLst>
        </c:ser>
        <c:dLbls>
          <c:showLegendKey val="0"/>
          <c:showVal val="0"/>
          <c:showCatName val="0"/>
          <c:showSerName val="0"/>
          <c:showPercent val="0"/>
          <c:showBubbleSize val="0"/>
        </c:dLbls>
        <c:gapWidth val="219"/>
        <c:overlap val="-27"/>
        <c:axId val="618426560"/>
        <c:axId val="618431360"/>
      </c:barChart>
      <c:catAx>
        <c:axId val="61842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18431360"/>
        <c:crosses val="autoZero"/>
        <c:auto val="1"/>
        <c:lblAlgn val="ctr"/>
        <c:lblOffset val="100"/>
        <c:noMultiLvlLbl val="0"/>
      </c:catAx>
      <c:valAx>
        <c:axId val="61843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18426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4FB2AB"/>
            </a:solidFill>
            <a:ln>
              <a:solidFill>
                <a:srgbClr val="ACE3DB"/>
              </a:solidFill>
            </a:ln>
            <a:effectLst/>
          </c:spPr>
          <c:invertIfNegative val="0"/>
          <c:dPt>
            <c:idx val="0"/>
            <c:invertIfNegative val="0"/>
            <c:bubble3D val="0"/>
            <c:spPr>
              <a:solidFill>
                <a:srgbClr val="ACE3DB"/>
              </a:solidFill>
              <a:ln>
                <a:solidFill>
                  <a:srgbClr val="ACE3DB"/>
                </a:solidFill>
              </a:ln>
              <a:effectLst/>
            </c:spPr>
            <c:extLst>
              <c:ext xmlns:c16="http://schemas.microsoft.com/office/drawing/2014/chart" uri="{C3380CC4-5D6E-409C-BE32-E72D297353CC}">
                <c16:uniqueId val="{00000001-26F0-4152-A28D-26FADDC1E868}"/>
              </c:ext>
            </c:extLst>
          </c:dPt>
          <c:dPt>
            <c:idx val="1"/>
            <c:invertIfNegative val="0"/>
            <c:bubble3D val="0"/>
            <c:spPr>
              <a:solidFill>
                <a:srgbClr val="4FB2AB"/>
              </a:solidFill>
              <a:ln>
                <a:solidFill>
                  <a:srgbClr val="ACE3DB"/>
                </a:solidFill>
              </a:ln>
              <a:effectLst/>
            </c:spPr>
            <c:extLst>
              <c:ext xmlns:c16="http://schemas.microsoft.com/office/drawing/2014/chart" uri="{C3380CC4-5D6E-409C-BE32-E72D297353CC}">
                <c16:uniqueId val="{00000003-26F0-4152-A28D-26FADDC1E868}"/>
              </c:ext>
            </c:extLst>
          </c:dPt>
          <c:dPt>
            <c:idx val="2"/>
            <c:invertIfNegative val="0"/>
            <c:bubble3D val="0"/>
            <c:spPr>
              <a:solidFill>
                <a:srgbClr val="4FB2AB"/>
              </a:solidFill>
              <a:ln>
                <a:solidFill>
                  <a:srgbClr val="ACE3DB"/>
                </a:solidFill>
              </a:ln>
              <a:effectLst/>
            </c:spPr>
            <c:extLst>
              <c:ext xmlns:c16="http://schemas.microsoft.com/office/drawing/2014/chart" uri="{C3380CC4-5D6E-409C-BE32-E72D297353CC}">
                <c16:uniqueId val="{00000005-26F0-4152-A28D-26FADDC1E86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'MP4'!$A$10:$A$12</c:f>
              <c:strCache>
                <c:ptCount val="3"/>
                <c:pt idx="0">
                  <c:v>Macrolider (J01FA), Azithromycin (J01FA10)</c:v>
                </c:pt>
                <c:pt idx="1">
                  <c:v>Komb. af penicilliner  incl. beta-lactamase inhib. (J01CR)</c:v>
                </c:pt>
                <c:pt idx="2">
                  <c:v>Penicilliner med udvidet spektrum (J01CA)</c:v>
                </c:pt>
              </c:strCache>
            </c:strRef>
          </c:cat>
          <c:val>
            <c:numRef>
              <c:f>'MP4'!$B$10:$B$12</c:f>
              <c:numCache>
                <c:formatCode>General</c:formatCode>
                <c:ptCount val="3"/>
                <c:pt idx="0">
                  <c:v>1</c:v>
                </c:pt>
                <c:pt idx="1">
                  <c:v>2</c:v>
                </c:pt>
                <c:pt idx="2">
                  <c:v>3</c:v>
                </c:pt>
              </c:numCache>
            </c:numRef>
          </c:val>
          <c:extLst>
            <c:ext xmlns:c16="http://schemas.microsoft.com/office/drawing/2014/chart" uri="{C3380CC4-5D6E-409C-BE32-E72D297353CC}">
              <c16:uniqueId val="{00000006-26F0-4152-A28D-26FADDC1E868}"/>
            </c:ext>
          </c:extLst>
        </c:ser>
        <c:dLbls>
          <c:showLegendKey val="0"/>
          <c:showVal val="0"/>
          <c:showCatName val="0"/>
          <c:showSerName val="0"/>
          <c:showPercent val="0"/>
          <c:showBubbleSize val="0"/>
        </c:dLbls>
        <c:gapWidth val="182"/>
        <c:axId val="1061498576"/>
        <c:axId val="1061511056"/>
      </c:barChart>
      <c:catAx>
        <c:axId val="106149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61511056"/>
        <c:crosses val="autoZero"/>
        <c:auto val="1"/>
        <c:lblAlgn val="ctr"/>
        <c:lblOffset val="100"/>
        <c:noMultiLvlLbl val="0"/>
      </c:catAx>
      <c:valAx>
        <c:axId val="1061511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614985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0.34841</cdr:x>
      <cdr:y>0.13768</cdr:y>
    </cdr:from>
    <cdr:to>
      <cdr:x>0.72766</cdr:x>
      <cdr:y>0.435</cdr:y>
    </cdr:to>
    <cdr:sp macro="" textlink="">
      <cdr:nvSpPr>
        <cdr:cNvPr id="2" name="Tekstfelt 1">
          <a:extLst xmlns:a="http://schemas.openxmlformats.org/drawingml/2006/main">
            <a:ext uri="{FF2B5EF4-FFF2-40B4-BE49-F238E27FC236}">
              <a16:creationId xmlns:a16="http://schemas.microsoft.com/office/drawing/2014/main" id="{A0854B0E-BD75-F624-87BC-AC16D9D330F8}"/>
            </a:ext>
          </a:extLst>
        </cdr:cNvPr>
        <cdr:cNvSpPr txBox="1"/>
      </cdr:nvSpPr>
      <cdr:spPr>
        <a:xfrm xmlns:a="http://schemas.openxmlformats.org/drawingml/2006/main" rot="20320872">
          <a:off x="3740546" y="622577"/>
          <a:ext cx="4071668" cy="134447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p>
      </cdr:txBody>
    </cdr:sp>
  </cdr:relSizeAnchor>
</c:userShapes>
</file>

<file path=ppt/drawings/drawing2.xml><?xml version="1.0" encoding="utf-8"?>
<c:userShapes xmlns:c="http://schemas.openxmlformats.org/drawingml/2006/chart">
  <cdr:relSizeAnchor xmlns:cdr="http://schemas.openxmlformats.org/drawingml/2006/chartDrawing">
    <cdr:from>
      <cdr:x>0.31395</cdr:x>
      <cdr:y>0.10612</cdr:y>
    </cdr:from>
    <cdr:to>
      <cdr:x>0.49034</cdr:x>
      <cdr:y>0.16825</cdr:y>
    </cdr:to>
    <cdr:sp macro="" textlink="">
      <cdr:nvSpPr>
        <cdr:cNvPr id="2" name="Rektangel 1">
          <a:extLst xmlns:a="http://schemas.openxmlformats.org/drawingml/2006/main">
            <a:ext uri="{FF2B5EF4-FFF2-40B4-BE49-F238E27FC236}">
              <a16:creationId xmlns:a16="http://schemas.microsoft.com/office/drawing/2014/main" id="{27232434-B5C8-D1EA-D107-60E5C8D8A6F6}"/>
            </a:ext>
          </a:extLst>
        </cdr:cNvPr>
        <cdr:cNvSpPr/>
      </cdr:nvSpPr>
      <cdr:spPr>
        <a:xfrm xmlns:a="http://schemas.openxmlformats.org/drawingml/2006/main">
          <a:off x="3419056" y="502027"/>
          <a:ext cx="1921040" cy="293934"/>
        </a:xfrm>
        <a:prstGeom xmlns:a="http://schemas.openxmlformats.org/drawingml/2006/main" prst="rect">
          <a:avLst/>
        </a:prstGeom>
        <a:solidFill xmlns:a="http://schemas.openxmlformats.org/drawingml/2006/main">
          <a:srgbClr val="4FB2AB"/>
        </a:solidFill>
        <a:ln xmlns:a="http://schemas.openxmlformats.org/drawingml/2006/main">
          <a:solidFill>
            <a:srgbClr val="4FB2A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da-DK" sz="1200" dirty="0">
              <a:solidFill>
                <a:srgbClr val="FFFFFF"/>
              </a:solidFill>
            </a:rPr>
            <a:t>Bredspektret</a:t>
          </a:r>
          <a:r>
            <a:rPr lang="da-DK" sz="1200" baseline="0" dirty="0">
              <a:solidFill>
                <a:srgbClr val="FFFFFF"/>
              </a:solidFill>
            </a:rPr>
            <a:t> antibiotika</a:t>
          </a:r>
          <a:endParaRPr lang="da-DK" sz="1200" dirty="0">
            <a:solidFill>
              <a:srgbClr val="FFFFFF"/>
            </a:solidFill>
          </a:endParaRPr>
        </a:p>
      </cdr:txBody>
    </cdr:sp>
  </cdr:relSizeAnchor>
  <cdr:relSizeAnchor xmlns:cdr="http://schemas.openxmlformats.org/drawingml/2006/chartDrawing">
    <cdr:from>
      <cdr:x>0.51208</cdr:x>
      <cdr:y>0.10612</cdr:y>
    </cdr:from>
    <cdr:to>
      <cdr:x>0.6843</cdr:x>
      <cdr:y>0.16825</cdr:y>
    </cdr:to>
    <cdr:sp macro="" textlink="">
      <cdr:nvSpPr>
        <cdr:cNvPr id="3" name="Rektangel 2">
          <a:extLst xmlns:a="http://schemas.openxmlformats.org/drawingml/2006/main">
            <a:ext uri="{FF2B5EF4-FFF2-40B4-BE49-F238E27FC236}">
              <a16:creationId xmlns:a16="http://schemas.microsoft.com/office/drawing/2014/main" id="{7867E7D4-9F79-C0B3-0BA3-F28A828A34D4}"/>
            </a:ext>
          </a:extLst>
        </cdr:cNvPr>
        <cdr:cNvSpPr/>
      </cdr:nvSpPr>
      <cdr:spPr>
        <a:xfrm xmlns:a="http://schemas.openxmlformats.org/drawingml/2006/main">
          <a:off x="5576862" y="502027"/>
          <a:ext cx="1875498" cy="293934"/>
        </a:xfrm>
        <a:prstGeom xmlns:a="http://schemas.openxmlformats.org/drawingml/2006/main" prst="rect">
          <a:avLst/>
        </a:prstGeom>
        <a:solidFill xmlns:a="http://schemas.openxmlformats.org/drawingml/2006/main">
          <a:srgbClr val="ACE3DB"/>
        </a:solidFill>
        <a:ln xmlns:a="http://schemas.openxmlformats.org/drawingml/2006/main">
          <a:solidFill>
            <a:srgbClr val="ACE3D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da-DK" sz="1200" dirty="0">
              <a:solidFill>
                <a:sysClr val="windowText" lastClr="000000"/>
              </a:solidFill>
            </a:rPr>
            <a:t>Smalspektret</a:t>
          </a:r>
          <a:r>
            <a:rPr lang="da-DK" sz="1200" baseline="0" dirty="0">
              <a:solidFill>
                <a:sysClr val="windowText" lastClr="000000"/>
              </a:solidFill>
            </a:rPr>
            <a:t> antibiotika</a:t>
          </a:r>
          <a:endParaRPr lang="da-DK" sz="12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0.37632</cdr:x>
      <cdr:y>0</cdr:y>
    </cdr:from>
    <cdr:to>
      <cdr:x>0.75541</cdr:x>
      <cdr:y>0.30297</cdr:y>
    </cdr:to>
    <cdr:sp macro="" textlink="">
      <cdr:nvSpPr>
        <cdr:cNvPr id="2" name="Tekstfelt 1">
          <a:extLst xmlns:a="http://schemas.openxmlformats.org/drawingml/2006/main">
            <a:ext uri="{FF2B5EF4-FFF2-40B4-BE49-F238E27FC236}">
              <a16:creationId xmlns:a16="http://schemas.microsoft.com/office/drawing/2014/main" id="{81B6E01D-915B-D873-647D-2432D67408A5}"/>
            </a:ext>
          </a:extLst>
        </cdr:cNvPr>
        <cdr:cNvSpPr txBox="1"/>
      </cdr:nvSpPr>
      <cdr:spPr>
        <a:xfrm xmlns:a="http://schemas.openxmlformats.org/drawingml/2006/main" rot="20320872">
          <a:off x="4041957" y="-997498"/>
          <a:ext cx="4071668" cy="134447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1pPr>
          <a:lvl2pPr marL="4572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2pPr>
          <a:lvl3pPr marL="9144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3pPr>
          <a:lvl4pPr marL="13716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4pPr>
          <a:lvl5pPr marL="18288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5pPr>
          <a:lvl6pPr marL="22860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6pPr>
          <a:lvl7pPr marL="27432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7pPr>
          <a:lvl8pPr marL="32004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8pPr>
          <a:lvl9pPr marL="36576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9pPr>
        </a:lstStyle>
        <a:p xmlns:a="http://schemas.openxmlformats.org/drawingml/2006/main">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p>
      </cdr:txBody>
    </cdr:sp>
  </cdr:relSizeAnchor>
</c:userShapes>
</file>

<file path=ppt/drawings/drawing4.xml><?xml version="1.0" encoding="utf-8"?>
<c:userShapes xmlns:c="http://schemas.openxmlformats.org/drawingml/2006/chart">
  <cdr:relSizeAnchor xmlns:cdr="http://schemas.openxmlformats.org/drawingml/2006/chartDrawing">
    <cdr:from>
      <cdr:x>0.32114</cdr:x>
      <cdr:y>0</cdr:y>
    </cdr:from>
    <cdr:to>
      <cdr:x>0.5</cdr:x>
      <cdr:y>0.06401</cdr:y>
    </cdr:to>
    <cdr:sp macro="" textlink="">
      <cdr:nvSpPr>
        <cdr:cNvPr id="2" name="Rektangel 1">
          <a:extLst xmlns:a="http://schemas.openxmlformats.org/drawingml/2006/main">
            <a:ext uri="{FF2B5EF4-FFF2-40B4-BE49-F238E27FC236}">
              <a16:creationId xmlns:a16="http://schemas.microsoft.com/office/drawing/2014/main" id="{C433DD0F-A0B8-DBF1-6CE9-83E070048751}"/>
            </a:ext>
          </a:extLst>
        </cdr:cNvPr>
        <cdr:cNvSpPr/>
      </cdr:nvSpPr>
      <cdr:spPr>
        <a:xfrm xmlns:a="http://schemas.openxmlformats.org/drawingml/2006/main">
          <a:off x="3449334" y="0"/>
          <a:ext cx="1921040" cy="293934"/>
        </a:xfrm>
        <a:prstGeom xmlns:a="http://schemas.openxmlformats.org/drawingml/2006/main" prst="rect">
          <a:avLst/>
        </a:prstGeom>
        <a:solidFill xmlns:a="http://schemas.openxmlformats.org/drawingml/2006/main">
          <a:srgbClr val="4FB2AB"/>
        </a:solidFill>
        <a:ln xmlns:a="http://schemas.openxmlformats.org/drawingml/2006/main">
          <a:solidFill>
            <a:srgbClr val="4FB2A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da-DK" sz="1200" dirty="0">
              <a:solidFill>
                <a:srgbClr val="FFFFFF"/>
              </a:solidFill>
            </a:rPr>
            <a:t>Bredspektret</a:t>
          </a:r>
          <a:r>
            <a:rPr lang="da-DK" sz="1200" baseline="0" dirty="0">
              <a:solidFill>
                <a:srgbClr val="FFFFFF"/>
              </a:solidFill>
            </a:rPr>
            <a:t> antibiotika</a:t>
          </a:r>
          <a:endParaRPr lang="da-DK" sz="1200" dirty="0">
            <a:solidFill>
              <a:srgbClr val="FFFFFF"/>
            </a:solidFill>
          </a:endParaRPr>
        </a:p>
      </cdr:txBody>
    </cdr:sp>
  </cdr:relSizeAnchor>
  <cdr:relSizeAnchor xmlns:cdr="http://schemas.openxmlformats.org/drawingml/2006/chartDrawing">
    <cdr:from>
      <cdr:x>0.52566</cdr:x>
      <cdr:y>0</cdr:y>
    </cdr:from>
    <cdr:to>
      <cdr:x>0.70027</cdr:x>
      <cdr:y>0.06401</cdr:y>
    </cdr:to>
    <cdr:sp macro="" textlink="">
      <cdr:nvSpPr>
        <cdr:cNvPr id="4" name="Rektangel 3">
          <a:extLst xmlns:a="http://schemas.openxmlformats.org/drawingml/2006/main">
            <a:ext uri="{FF2B5EF4-FFF2-40B4-BE49-F238E27FC236}">
              <a16:creationId xmlns:a16="http://schemas.microsoft.com/office/drawing/2014/main" id="{D91A76DE-AD59-3833-B08B-B02534EB051F}"/>
            </a:ext>
          </a:extLst>
        </cdr:cNvPr>
        <cdr:cNvSpPr/>
      </cdr:nvSpPr>
      <cdr:spPr>
        <a:xfrm xmlns:a="http://schemas.openxmlformats.org/drawingml/2006/main">
          <a:off x="5645950" y="0"/>
          <a:ext cx="1875498" cy="293934"/>
        </a:xfrm>
        <a:prstGeom xmlns:a="http://schemas.openxmlformats.org/drawingml/2006/main" prst="rect">
          <a:avLst/>
        </a:prstGeom>
        <a:solidFill xmlns:a="http://schemas.openxmlformats.org/drawingml/2006/main">
          <a:srgbClr val="ACE3DB"/>
        </a:solidFill>
        <a:ln xmlns:a="http://schemas.openxmlformats.org/drawingml/2006/main">
          <a:solidFill>
            <a:srgbClr val="ACE3DB"/>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da-DK" sz="1200" dirty="0">
              <a:solidFill>
                <a:sysClr val="windowText" lastClr="000000"/>
              </a:solidFill>
            </a:rPr>
            <a:t>Smalspektret</a:t>
          </a:r>
          <a:r>
            <a:rPr lang="da-DK" sz="1200" baseline="0" dirty="0">
              <a:solidFill>
                <a:sysClr val="windowText" lastClr="000000"/>
              </a:solidFill>
            </a:rPr>
            <a:t> antibiotika</a:t>
          </a:r>
          <a:endParaRPr lang="da-DK" sz="1200"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B861-7081-969D-D692-8335252A8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97F73-8AD8-100F-2F78-6F308EE5A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C98C6-7BF2-8D3B-444C-B6BB6D324115}"/>
              </a:ext>
            </a:extLst>
          </p:cNvPr>
          <p:cNvSpPr>
            <a:spLocks noGrp="1"/>
          </p:cNvSpPr>
          <p:nvPr>
            <p:ph type="body" idx="1"/>
          </p:nvPr>
        </p:nvSpPr>
        <p:spPr/>
        <p:txBody>
          <a:bodyPr/>
          <a:lstStyle/>
          <a:p>
            <a:pPr rtl="0" fontAlgn="base"/>
            <a:r>
              <a:rPr lang="da-DK" sz="1100" b="1"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HUSK:</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Inden klyngemødet</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Sørg for at mødelokalet egner sig til gruppearbejde</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Sørg for at medbring projektor til PowerPoint-præsentation (hvis lokalet ikke har én)</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Sørg for at medbringe skriveredskaber til noter.</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Til klyngemødet</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Medbring mødenoter</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Medbring implementeringsplan</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Medbring uddelingskopier til før og efter pausen (obs! uddelingskopier til efter pausen indeholder praksisdata - uddeles først efter pausen)</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Til klyngelederen</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Medbring evt. en printet version af PowerPoint-præsentationen inkl. noter</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Medbring ”Detaljeret program til mødelederen”. </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rtl="0" fontAlgn="base"/>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Til mødelederen</a:t>
            </a:r>
            <a:r>
              <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rPr>
              <a:t>​</a:t>
            </a:r>
          </a:p>
          <a:p>
            <a:pPr marL="171450" indent="-171450" rtl="0" fontAlgn="base">
              <a:buFont typeface="Arial" panose="020B0604020202020204" pitchFamily="34" charset="0"/>
              <a:buChar char="•"/>
            </a:pPr>
            <a:r>
              <a:rPr lang="da-DK" sz="1100" b="0" i="0" u="none" strike="noStrike" dirty="0">
                <a:effectLst/>
                <a:latin typeface="Calibri" panose="020F0502020204030204" pitchFamily="34" charset="0"/>
                <a:ea typeface="Calibri" panose="020F0502020204030204" pitchFamily="34" charset="0"/>
                <a:cs typeface="Calibri" panose="020F0502020204030204" pitchFamily="34" charset="0"/>
                <a:sym typeface="Helvetica Neue"/>
              </a:rPr>
              <a:t>Obs! Deltagere fra samme praksis skal ikke sidde sammen i starten af klyngemødet</a:t>
            </a:r>
            <a:endParaRPr lang="en-US" sz="1100" b="0" i="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DK" dirty="0"/>
          </a:p>
        </p:txBody>
      </p:sp>
    </p:spTree>
    <p:extLst>
      <p:ext uri="{BB962C8B-B14F-4D97-AF65-F5344CB8AC3E}">
        <p14:creationId xmlns:p14="http://schemas.microsoft.com/office/powerpoint/2010/main" val="360931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Målepunkt 1 viser klyngens brug af antibiotika mod pneumoni opgjort i antal brugere pr. 1.000 sikrede, 18+ år.</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mørke</a:t>
            </a:r>
            <a:r>
              <a:rPr lang="da-DK" sz="1100" b="0" i="0" u="none" strike="noStrike" dirty="0">
                <a:effectLst/>
                <a:highlight>
                  <a:srgbClr val="FFFF00"/>
                </a:highlight>
                <a:latin typeface="+mn-lt"/>
                <a:ea typeface="+mn-ea"/>
                <a:cs typeface="+mn-cs"/>
                <a:sym typeface="Helvetica Neue"/>
              </a:rPr>
              <a:t>grønne</a:t>
            </a:r>
            <a:r>
              <a:rPr lang="da-DK" sz="1100" b="0" i="0" u="none" strike="noStrike" dirty="0">
                <a:effectLst/>
                <a:latin typeface="+mn-lt"/>
                <a:ea typeface="+mn-ea"/>
                <a:cs typeface="+mn-cs"/>
                <a:sym typeface="Helvetica Neue"/>
              </a:rPr>
              <a:t> søjle viser klynges gennemsnit.</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brune søjle viser regionens gennemsnit.</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gule søjle viser det nationale gennemsnit.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Du skal være opmærksom i forhold til tolkningen af variation mellem praksis. Ved et mindre antal recepter vil der være stor usikkerhed. Ligesom en praksispopulation med mange ældre patienter vil give et større antal mange recepter med antibiotika. Man skal derfor ikke tolke for meget omkring forskellene mellem praksis, da et lille antal recepter eller et anderledes patientgrundlag kan have stor betydning for den variation, der ses.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95795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grupper angående målepunkt 1 (10 minutter).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43334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Her ses hvor stor en andel (procent) penicillin V, som klyngen udskriver mod pneumoni ud af den samlede mænge penicillin mod pneumoni – fordelt på måneder.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38372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Her ses hvilke typer af lægemidler, der er mest benyttet i klyngen ifm. deres valg af antibiotika mod pneumoni. Antal brugere pr. 1000 sikrede fordelt på lægemidler.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243263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grupper angående målepunkt 2 (10 minutter).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37816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plenum angående målepunkt 1 og 2 (10 minutter).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507275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Bed evt. deltagerne om at notere de vigtigste pointer i mødenoterne.</a:t>
            </a:r>
          </a:p>
          <a:p>
            <a:endParaRPr lang="da-DK" dirty="0"/>
          </a:p>
        </p:txBody>
      </p:sp>
    </p:spTree>
    <p:extLst>
      <p:ext uri="{BB962C8B-B14F-4D97-AF65-F5344CB8AC3E}">
        <p14:creationId xmlns:p14="http://schemas.microsoft.com/office/powerpoint/2010/main" val="3480342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Mødelederen introducer til blok 2 og til det efterfølgende gruppearbejde: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Introduktionsvideo om diagnostik og behandling af KOL-eksacerbation (4 min.)</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Gennemgang af klyngens data for brug af antibiotika mod KOL-eksacerbation og klyngens brug af penicillin med udvidet spektrum mod KOL-eksacerbation (5 min.)</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Derefter er der sidemandsmandssamtale (10 min) </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Opsamling i plenum (5 min.)</a:t>
            </a:r>
            <a:r>
              <a:rPr lang="da-DK"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Til sidst er der afsat tid til refleksion og til at notere i mødenoter (5 min.).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alt er der afsat 30 min. til blok 2.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61600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Her begynder blok 2 om KOL-eksacerbation. Begynd denne blok ved at vise videoen, hvor Rune introducerer til diagnostik og behandling af KOL-eksacerbation.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2205332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og næste slide opsummerer de pointer, som Rune fremhævede i videoen.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Du kan evt. gennemgå dem igen, inden I ser data for klyngens brug af antibiotika mod KOL-eksacerbation- ellers springer du dem bare over.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83794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D2ADC-1153-7719-796E-ABAF730F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5E590-8FD0-A349-99D6-D6A265EA3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B6822E-3EBB-7E54-93ED-51E3E6DA0B3A}"/>
              </a:ext>
            </a:extLst>
          </p:cNvPr>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Hele klyngemødet varer 2 timer og 30 minutter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Mødet er inddelt i 3 hovedblokke, hvor der vil være en pause efter 2. blok</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1. og 2. blok vil der blive gennemgået data på klyngeniveau, og i 3. blok vil der blive gennemgået data på praksisniveau</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I 3. blok skal deltagere sidde sammen med kollegaer fra egen praksis, da der skal ses og snakkes om praksisdata</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I 3. blok skal deltagere drøfte, om der er behov for ændringer i egen praksis</a:t>
            </a:r>
            <a:endParaRPr lang="en-US" sz="1100" b="0" i="0" dirty="0">
              <a:effectLst/>
              <a:latin typeface="+mn-lt"/>
              <a:ea typeface="+mn-ea"/>
              <a:cs typeface="+mn-cs"/>
              <a:sym typeface="Helvetica Neue"/>
            </a:endParaRPr>
          </a:p>
          <a:p>
            <a:endParaRPr lang="en-DK" dirty="0"/>
          </a:p>
        </p:txBody>
      </p:sp>
    </p:spTree>
    <p:extLst>
      <p:ext uri="{BB962C8B-B14F-4D97-AF65-F5344CB8AC3E}">
        <p14:creationId xmlns:p14="http://schemas.microsoft.com/office/powerpoint/2010/main" val="29134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Her ses målepunkt 3 – klyngens brug af antibiotika mod KOL-eksacerbation opgjort i antal brugere med KOL-eksacerbation pr. 1.000 sikrede, 45+ år.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mørkegrønne søjle viser klynges gennemsnit.</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brune søjle viser regionens gennemsnit.</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gule/orange søjle viser det nationale gennemsnit.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8511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målepunkt 4 ses klyngens brug af penicillin med udvidet spektrum mod KOL-eksacerbation – opgjort i antal brugere pr. 1.000 sikrede fordelt på lægemidler, 45+ år.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440063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grupper angående målepunkt 3 og 4 (10 minutter).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557775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plenum angående målepunkt 3 og 4 (10 minutter).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71511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CF5A1-5BAE-35F0-219A-CB5EE6073F8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F4EE1EF-2DFA-6792-EBE3-DDB5A780F77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56C26D7-57A3-D45A-4D9E-84C52977DB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u="none" dirty="0">
                <a:solidFill>
                  <a:srgbClr val="231F20"/>
                </a:solidFill>
                <a:effectLst/>
                <a:latin typeface="Calibri" panose="020F0502020204030204" pitchFamily="34" charset="0"/>
                <a:ea typeface="Calibri" panose="020F0502020204030204" pitchFamily="34" charset="0"/>
              </a:rPr>
              <a:t>Forklaring til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Bed evt. deltagerne om at notere de vigtigste pointer i mødenoterne.</a:t>
            </a:r>
          </a:p>
          <a:p>
            <a:endParaRPr lang="da-DK" dirty="0"/>
          </a:p>
        </p:txBody>
      </p:sp>
    </p:spTree>
    <p:extLst>
      <p:ext uri="{BB962C8B-B14F-4D97-AF65-F5344CB8AC3E}">
        <p14:creationId xmlns:p14="http://schemas.microsoft.com/office/powerpoint/2010/main" val="111325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Mødelederen introducer formålet med blok 3:</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Deltagerne skal nu, med udgangspunkt i blok 1 og 2 samt data opgjort for egen praksis, drøfte, om der er behov for ændringer i egen praksis.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Kolleger fra samme praksis sidder sammen, og sololæger sidder sammen.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sng" dirty="0">
                <a:effectLst/>
                <a:latin typeface="+mn-lt"/>
                <a:ea typeface="+mn-ea"/>
                <a:cs typeface="+mn-cs"/>
                <a:sym typeface="Helvetica Neue"/>
              </a:rPr>
              <a:t>Uddelingskopier med data på praksisniveau udleveres sammen med plan for implementering</a:t>
            </a:r>
            <a:r>
              <a:rPr lang="da-DK" sz="1100" b="0" i="0" dirty="0">
                <a:effectLst/>
                <a:latin typeface="+mn-lt"/>
                <a:ea typeface="+mn-ea"/>
                <a:cs typeface="+mn-cs"/>
                <a:sym typeface="Helvetica Neue"/>
              </a:rPr>
              <a:t>. ​</a:t>
            </a:r>
          </a:p>
          <a:p>
            <a:pPr rtl="0" fontAlgn="base"/>
            <a:r>
              <a:rPr lang="da-DK"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Deltagerne sætter sig sammen med kolleger fra egen praksis/sololæger sidder sammen (5 min.)</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Gruppearbejde, hvor deltagerne drøfter data på praksisniveau (10 min.)</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Deltagerne introduceres for implementeringsplanen og bliver bedt om at udfylde den (20 min.)</a:t>
            </a:r>
            <a:r>
              <a:rPr lang="en-US"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Opsamling i plenum (15 min.)</a:t>
            </a:r>
            <a:r>
              <a:rPr lang="da-DK" sz="1100" b="0" i="0" dirty="0">
                <a:effectLst/>
                <a:latin typeface="+mn-lt"/>
                <a:ea typeface="+mn-ea"/>
                <a:cs typeface="+mn-cs"/>
                <a:sym typeface="Helvetica Neue"/>
              </a:rPr>
              <a:t>​</a:t>
            </a:r>
          </a:p>
          <a:p>
            <a:pPr marL="228600" indent="-228600" rtl="0" fontAlgn="base">
              <a:buFont typeface="+mj-lt"/>
              <a:buAutoNum type="arabicPeriod"/>
            </a:pPr>
            <a:r>
              <a:rPr lang="da-DK" sz="1100" b="0" i="0" u="none" strike="noStrike" dirty="0">
                <a:effectLst/>
                <a:latin typeface="+mn-lt"/>
                <a:ea typeface="+mn-ea"/>
                <a:cs typeface="+mn-cs"/>
                <a:sym typeface="Helvetica Neue"/>
              </a:rPr>
              <a:t>Afslutningsvist træffes beslutning om, hvordan der skal følges op på emnet (5 min.).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alt er der afsat 55 min. til blok 3.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411212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dialog i grupper på baggrund af praksisdata (10 minutter).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Forslag til, hvad du kan sige: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Først skal I få lov til at se data opgjort for egen praksis. Data med ordinationsmønster for eget ydernummer findes i uddelingskopierne.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har 10 min. til gruppearbejdet, der foregår med kolleger i egen klinik/sololæger sidder sammen.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4535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lægger op til arbejde i grupper angående udfyldning af implementeringsplanen (20 minutter).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Implementeringsplanen skal udfyldes på baggrund af det, der er hørt og drøftet på mødet i dag.</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Forslag til, hvad du kan sige: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 næste 20 min. skal I udfylde implementeringsplanen på baggrund af det, I har hørt og drøftet i blok 1, 2 og i senest, da I så jeres egne praksisdata.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Beskriv hvordan, hvem og hvornår forandringerne skal ske.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973128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 næste 10 min. af mødet bruges i plenum på at høre, hvad grupperne har talt om. </a:t>
            </a:r>
            <a:r>
              <a:rPr lang="da-DK"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Bed et par af grupperne/praksis fortælle, hvad de har svaret til de 3 spørgsmål: Hvad har de talt om, og hvordan de vil tage dagens pointer med hjem, og hvad der kan ændres i deres praksis?</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Den udfyldte plan tages med hjem i praksis, kan hænges op og introduceres til personalet fx på et personalemøde.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702105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En vigtigt del af klyngearbejdet er, at der følges op på de emner, I har gennemgået i klyngen. Derfor er det oplagt, at der er et fast punkt på mødet, hvor der følges op på om der er sket en ændring siden, I sidst havde emnet på dagsordenen.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At skabe forandringer vil tage tid – og det varierer fra emne til emne, hvornår opfølgningen er relevant. </a:t>
            </a:r>
            <a:r>
              <a:rPr lang="da-DK" sz="1100" b="0" i="0" u="none" strike="noStrike" dirty="0" err="1">
                <a:effectLst/>
                <a:latin typeface="+mn-lt"/>
                <a:ea typeface="+mn-ea"/>
                <a:cs typeface="+mn-cs"/>
                <a:sym typeface="Helvetica Neue"/>
              </a:rPr>
              <a:t>KiAP</a:t>
            </a:r>
            <a:r>
              <a:rPr lang="da-DK" sz="1100" b="0" i="0" u="none" strike="noStrike" dirty="0">
                <a:effectLst/>
                <a:latin typeface="+mn-lt"/>
                <a:ea typeface="+mn-ea"/>
                <a:cs typeface="+mn-cs"/>
                <a:sym typeface="Helvetica Neue"/>
              </a:rPr>
              <a:t> anbefaler for denne pakke, at der følges op efter 6 til 12 måneder.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Afslutningsvist på mødet kan I </a:t>
            </a:r>
            <a:r>
              <a:rPr lang="da-DK" sz="1100" b="0" i="0" u="none" strike="noStrike" dirty="0" err="1">
                <a:effectLst/>
                <a:latin typeface="+mn-lt"/>
                <a:ea typeface="+mn-ea"/>
                <a:cs typeface="+mn-cs"/>
                <a:sym typeface="Helvetica Neue"/>
              </a:rPr>
              <a:t>i</a:t>
            </a:r>
            <a:r>
              <a:rPr lang="da-DK" sz="1100" b="0" i="0" u="none" strike="noStrike" dirty="0">
                <a:effectLst/>
                <a:latin typeface="+mn-lt"/>
                <a:ea typeface="+mn-ea"/>
                <a:cs typeface="+mn-cs"/>
                <a:sym typeface="Helvetica Neue"/>
              </a:rPr>
              <a:t> fællesskab beslutte, hvordan I vil følge op på emnet – fx ved at få foretaget et nyt datatræk, der sammenlignes med det fra mødet i dag. Måske er der bestemte pointer fra dagens emne, som, klyngen vurderer, det er vigtigere at arbejde med end andre?</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85515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Forslag til, hvad du kan sige: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dag skal vi beskæftige os med diagnostik og behandling af pneumoni og KOL-eksacerbation.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Vi skal sammen, på baggrund af vores egne data, drøfte vores rutiner og arbejdsgange, dele vores erfaringer og udveksle gode ideer.</a:t>
            </a:r>
            <a:r>
              <a:rPr lang="en-US" sz="1100" b="0" i="0" dirty="0">
                <a:effectLst/>
                <a:latin typeface="+mn-lt"/>
                <a:ea typeface="+mn-ea"/>
                <a:cs typeface="+mn-cs"/>
                <a:sym typeface="Helvetica Neue"/>
              </a:rPr>
              <a:t>​</a:t>
            </a:r>
            <a:br>
              <a:rPr lang="en-US" sz="1100" b="0" i="0" dirty="0">
                <a:effectLst/>
                <a:latin typeface="+mn-lt"/>
                <a:ea typeface="+mn-ea"/>
                <a:cs typeface="+mn-cs"/>
                <a:sym typeface="Helvetica Neue"/>
              </a:rPr>
            </a:br>
            <a:r>
              <a:rPr lang="da-DK" sz="1100" b="0" i="0" u="none" strike="noStrike" dirty="0">
                <a:effectLst/>
                <a:latin typeface="+mn-lt"/>
                <a:ea typeface="+mn-ea"/>
                <a:cs typeface="+mn-cs"/>
                <a:sym typeface="Helvetica Neue"/>
              </a:rPr>
              <a:t>Dette er ikke undervisning i nedre luftvejsinfektioner, men kvalitetsudvikling.</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Formålet med mødet er, med udgangspunkt i data for fire målepunkter, at give os mulighed for at reflektere over klinisk praksis og sammen med gode kolleger overveje, om der er behov for forandringer, og hvordan de i givet fald kan indføres.</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På mødet i dag kommer vi konkret ind på:</a:t>
            </a:r>
            <a:r>
              <a:rPr lang="en-US" sz="1100" b="0" i="0" dirty="0">
                <a:effectLst/>
                <a:latin typeface="+mn-lt"/>
                <a:ea typeface="+mn-ea"/>
                <a:cs typeface="+mn-cs"/>
                <a:sym typeface="Helvetica Neue"/>
              </a:rPr>
              <a:t>​</a:t>
            </a:r>
          </a:p>
          <a:p>
            <a:pPr marL="171450" indent="-171450" rtl="0" fontAlgn="base">
              <a:buFont typeface="Arial" panose="020B0604020202020204" pitchFamily="34" charset="0"/>
              <a:buChar char="•"/>
            </a:pPr>
            <a:r>
              <a:rPr lang="da-DK" sz="1100" b="0" i="0" u="none" strike="noStrike" dirty="0">
                <a:effectLst/>
                <a:latin typeface="+mn-lt"/>
                <a:ea typeface="+mn-ea"/>
                <a:cs typeface="+mn-cs"/>
                <a:sym typeface="Helvetica Neue"/>
              </a:rPr>
              <a:t>Data for antibiotikaforbruget i klyngen og i egen praksis.</a:t>
            </a:r>
            <a:r>
              <a:rPr lang="en-US" sz="1100" b="0" i="0" dirty="0">
                <a:effectLst/>
                <a:latin typeface="+mn-lt"/>
                <a:ea typeface="+mn-ea"/>
                <a:cs typeface="+mn-cs"/>
                <a:sym typeface="Helvetica Neue"/>
              </a:rPr>
              <a:t>​</a:t>
            </a:r>
          </a:p>
          <a:p>
            <a:pPr marL="171450" indent="-171450" rtl="0" fontAlgn="base">
              <a:buFont typeface="Arial" panose="020B0604020202020204" pitchFamily="34" charset="0"/>
              <a:buChar char="•"/>
            </a:pPr>
            <a:r>
              <a:rPr lang="da-DK" sz="1100" b="0" i="0" u="none" strike="noStrike" dirty="0">
                <a:effectLst/>
                <a:latin typeface="+mn-lt"/>
                <a:ea typeface="+mn-ea"/>
                <a:cs typeface="+mn-cs"/>
                <a:sym typeface="Helvetica Neue"/>
              </a:rPr>
              <a:t>Hvor gode er vi til at følge anbefalingerne omkring præparatvalg?</a:t>
            </a:r>
            <a:r>
              <a:rPr lang="en-US" sz="1100" b="0" i="0" dirty="0">
                <a:effectLst/>
                <a:latin typeface="+mn-lt"/>
                <a:ea typeface="+mn-ea"/>
                <a:cs typeface="+mn-cs"/>
                <a:sym typeface="Helvetica Neue"/>
              </a:rPr>
              <a:t>​</a:t>
            </a:r>
          </a:p>
          <a:p>
            <a:pPr marL="171450" indent="-171450" rtl="0" fontAlgn="base">
              <a:buFont typeface="Arial" panose="020B0604020202020204" pitchFamily="34" charset="0"/>
              <a:buChar char="•"/>
            </a:pPr>
            <a:r>
              <a:rPr lang="da-DK" sz="1100" b="0" i="0" u="none" strike="noStrike" dirty="0">
                <a:effectLst/>
                <a:latin typeface="+mn-lt"/>
                <a:ea typeface="+mn-ea"/>
                <a:cs typeface="+mn-cs"/>
                <a:sym typeface="Helvetica Neue"/>
              </a:rPr>
              <a:t>Er der forskelle i måden vi diagnosticerer og behandler på, og i så fald hvorfor?</a:t>
            </a:r>
            <a:r>
              <a:rPr lang="en-US" sz="1100" b="0" i="0" dirty="0">
                <a:effectLst/>
                <a:latin typeface="+mn-lt"/>
                <a:ea typeface="+mn-ea"/>
                <a:cs typeface="+mn-cs"/>
                <a:sym typeface="Helvetica Neue"/>
              </a:rPr>
              <a:t>​</a:t>
            </a:r>
          </a:p>
          <a:p>
            <a:pPr marL="171450" indent="-171450" rtl="0" fontAlgn="base">
              <a:buFont typeface="Arial" panose="020B0604020202020204" pitchFamily="34" charset="0"/>
              <a:buChar char="•"/>
            </a:pPr>
            <a:r>
              <a:rPr lang="da-DK" sz="1100" b="0" i="0" u="none" strike="noStrike" dirty="0">
                <a:effectLst/>
                <a:latin typeface="+mn-lt"/>
                <a:ea typeface="+mn-ea"/>
                <a:cs typeface="+mn-cs"/>
                <a:sym typeface="Helvetica Neue"/>
              </a:rPr>
              <a:t>Overvejelser om, hvorvidt vi vil ændre noget – og hvordan det evt. kan ske.</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5561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endParaRPr lang="da-DK" sz="1100" b="1" u="none" kern="1200" dirty="0">
              <a:solidFill>
                <a:schemeClr val="tx1"/>
              </a:solidFill>
              <a:effectLst/>
              <a:latin typeface="+mn-lt"/>
              <a:ea typeface="+mn-ea"/>
              <a:cs typeface="+mn-cs"/>
            </a:endParaRPr>
          </a:p>
          <a:p>
            <a:r>
              <a:rPr lang="da-DK" dirty="0"/>
              <a:t>I har alle modtaget klyngepakken inden mødet – eller måske har I læst den på </a:t>
            </a:r>
            <a:r>
              <a:rPr lang="da-DK" dirty="0" err="1"/>
              <a:t>KiAP’s</a:t>
            </a:r>
            <a:r>
              <a:rPr lang="da-DK" dirty="0"/>
              <a:t> hjemmeside. I klyngepakken kan I bl.a. se de seks målepunkter, som vi skal beskæftige os med i dag.</a:t>
            </a:r>
          </a:p>
          <a:p>
            <a:r>
              <a:rPr lang="da-DK" dirty="0"/>
              <a:t>I får nu udleveret et ark til mødenoter, hvor I kan notere hovedpointer fra mødet. Da vi skal gennemgå forskellige datatræk og spørgsmål, er det vigtigt at få noteret hovedpointer løbende.</a:t>
            </a:r>
          </a:p>
          <a:p>
            <a:endParaRPr lang="da-DK" dirty="0"/>
          </a:p>
          <a:p>
            <a:r>
              <a:rPr lang="da-DK" dirty="0"/>
              <a:t>Mødenoterne skal I desuden bruge efter pausen, hvor I skal udfylde en implementeringsplan. Den udfyldte plan tages med hjem i praksis, kan hænges op og introduceres til personalet, fx på et personalemøde.</a:t>
            </a:r>
          </a:p>
          <a:p>
            <a:endParaRPr lang="da-DK" dirty="0"/>
          </a:p>
          <a:p>
            <a:r>
              <a:rPr lang="da-DK" dirty="0"/>
              <a:t>Efter pausen får I også udleveret udtræk fra </a:t>
            </a:r>
            <a:r>
              <a:rPr lang="da-DK" dirty="0" err="1"/>
              <a:t>Ordiprax</a:t>
            </a:r>
            <a:r>
              <a:rPr lang="da-DK" dirty="0"/>
              <a:t>+ med data fra jeres egen praksis omkring ordination af antibiotika (det er derfor, jeres ydernummer står på forsiden af materialet).</a:t>
            </a:r>
          </a:p>
          <a:p>
            <a:endParaRPr lang="da-DK" dirty="0"/>
          </a:p>
        </p:txBody>
      </p:sp>
    </p:spTree>
    <p:extLst>
      <p:ext uri="{BB962C8B-B14F-4D97-AF65-F5344CB8AC3E}">
        <p14:creationId xmlns:p14="http://schemas.microsoft.com/office/powerpoint/2010/main" val="351136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Forslag til, hvad du kan sige: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dag skal vi beskæftige os med data hentet fra </a:t>
            </a:r>
            <a:r>
              <a:rPr lang="da-DK" sz="1100" b="0" i="0" u="none" strike="noStrike" dirty="0" err="1">
                <a:effectLst/>
                <a:latin typeface="+mn-lt"/>
                <a:ea typeface="+mn-ea"/>
                <a:cs typeface="+mn-cs"/>
                <a:sym typeface="Helvetica Neue"/>
              </a:rPr>
              <a:t>Ordiprax</a:t>
            </a:r>
            <a:r>
              <a:rPr lang="da-DK" sz="1100" b="0" i="0" u="none" strike="noStrike" dirty="0">
                <a:effectLst/>
                <a:latin typeface="+mn-lt"/>
                <a:ea typeface="+mn-ea"/>
                <a:cs typeface="+mn-cs"/>
                <a:sym typeface="Helvetica Neue"/>
              </a:rPr>
              <a:t>+.</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err="1">
                <a:effectLst/>
                <a:latin typeface="+mn-lt"/>
                <a:ea typeface="+mn-ea"/>
                <a:cs typeface="+mn-cs"/>
                <a:sym typeface="Helvetica Neue"/>
              </a:rPr>
              <a:t>Ordiprax</a:t>
            </a:r>
            <a:r>
              <a:rPr lang="da-DK" sz="1100" b="0" i="0" u="none" strike="noStrike" dirty="0">
                <a:effectLst/>
                <a:latin typeface="+mn-lt"/>
                <a:ea typeface="+mn-ea"/>
                <a:cs typeface="+mn-cs"/>
                <a:sym typeface="Helvetica Neue"/>
              </a:rPr>
              <a:t>+ er en hjemmeside I med fordel kan og bør gå ind og orientere jer på, da hjemmesiden indeholder mange interessante oplysninger, herunder om jeres ordinationer af antibiotika, psykofarmaka og smertestillende lægemidler.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Hvordan du logger på, og hvordan du anvender </a:t>
            </a:r>
            <a:r>
              <a:rPr lang="da-DK" sz="1100" b="0" i="0" u="none" strike="noStrike" dirty="0" err="1">
                <a:effectLst/>
                <a:latin typeface="+mn-lt"/>
                <a:ea typeface="+mn-ea"/>
                <a:cs typeface="+mn-cs"/>
                <a:sym typeface="Helvetica Neue"/>
              </a:rPr>
              <a:t>Ordiprax</a:t>
            </a:r>
            <a:r>
              <a:rPr lang="da-DK" sz="1100" b="0" i="0" u="none" strike="noStrike" dirty="0">
                <a:effectLst/>
                <a:latin typeface="+mn-lt"/>
                <a:ea typeface="+mn-ea"/>
                <a:cs typeface="+mn-cs"/>
                <a:sym typeface="Helvetica Neue"/>
              </a:rPr>
              <a:t>+, kan du finde en vejledning for inde på KiAP.dk.</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Uddybende om valg af data i klyngepakken:</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denne klyngepakke er der udvalgt en række indikationer som specifikation for datatrækket, da antibiotika gives til en lang række tilstande.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Indikationerne er:</a:t>
            </a:r>
            <a:r>
              <a:rPr lang="en-US"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Pneumoni</a:t>
            </a:r>
            <a:r>
              <a:rPr lang="da-DK" sz="1100" b="0" i="0" u="none" strike="noStrike" dirty="0">
                <a:effectLst/>
                <a:latin typeface="+mn-lt"/>
                <a:ea typeface="+mn-ea"/>
                <a:cs typeface="+mn-cs"/>
                <a:sym typeface="Helvetica Neue"/>
              </a:rPr>
              <a:t>: Mod lungebetændelse, mod lungeinfektion</a:t>
            </a:r>
            <a:r>
              <a:rPr lang="en-US"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KOL-eksacerbationer</a:t>
            </a:r>
            <a:r>
              <a:rPr lang="da-DK" sz="1100" b="0" i="0" u="none" strike="noStrike" dirty="0">
                <a:effectLst/>
                <a:latin typeface="+mn-lt"/>
                <a:ea typeface="+mn-ea"/>
                <a:cs typeface="+mn-cs"/>
                <a:sym typeface="Helvetica Neue"/>
              </a:rPr>
              <a:t>: ’Akut forværring af kronisk bronkitis’, ’mod kronisk obstruktiv lungesygdom (KOL)’ (OBS: to mellemrum mellem mod og kronisk), ’mod kronisk obstruktiv lungesygdom (KOL)’, ’akutte forværring af kronisk bronkitis’.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Formålet med brug af indikationer er at sikre patientsikkerheden.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 data, der vises på klyngemødet, vil være påvirket af brugen af indikationer i klyngens klinikker. Hvis der f.eks. er en udbredt brug af generelle indikationer fremfor mere præcise, vil tallene afspejle dette.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Derfor er det oplagt også at drøfte brugen af indikationer på klyngemødet.</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91267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Mødelederen introducer til blok 1 og til det efterfølgende gruppearbejde, der foregår af to omgange: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1. Gennemgang af klyngens data for brug af antibiotika (2 min.).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2. Derefter er der sidemandsmandssamtale (10 min).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3. Gennemgang af klyngens data for brug af penicillin V (2 min.).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4. Derefter er der sidemandsmandssamtale (10 min). </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5. Opsamling i plenum (10 min.)</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6. Til sidst er der afsat tid til refleksion og til at notere i mødenoter (5 min.).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I alt er der afsat 40 min. til blok 1.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40112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Forslag til, hvad du kan sige:</a:t>
            </a:r>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Vi skal nu se en kort video (9 min.), hvor Rune Munck Aabenhus introducerer til det overordnede emne om antibiotikaforbrug samt anbefalingerne til diagnostik og behandling af pneumoni.</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Rune er praktiserende læge på Vesterbro i København og lektor ved forskningsenheden for almen praksis ved Københavns Universitet, hvor han især beskæftiger sig med antibiotikaforbrug i almen praksis og metoder til reduktion af antibiotikaoverforbrug, herunder biomarkører for infektion/inflammation. </a:t>
            </a:r>
            <a:endParaRPr lang="da-DK"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98460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og næste slide opsummerer de pointer, som Rune fremhævede i videoen.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Du kan evt. gennemgå dem igen, inden du viser de første datatræk for pneumoni - ellers springer du dem bare over.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45286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Følgende slide og næste slide opsummerer de pointer, som Rune fremhævede i videoen.</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Du kan evt. gennemgå dem igen, inden du viser de første datatræk for pneumoni - ellers springer du dem bare over. </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65260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https://player.vimeo.com/video/1049979424?app_id=122963"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player.vimeo.com/video/1049978491?app_id=122963"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91B1C-6702-8566-37F1-C4FBE3E6DAA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127C9A-0871-930A-2435-B719C71073C1}"/>
              </a:ext>
            </a:extLst>
          </p:cNvPr>
          <p:cNvSpPr>
            <a:spLocks noGrp="1"/>
          </p:cNvSpPr>
          <p:nvPr>
            <p:ph type="body" sz="quarter" idx="29"/>
          </p:nvPr>
        </p:nvSpPr>
        <p:spPr>
          <a:xfrm>
            <a:off x="619125" y="2387600"/>
            <a:ext cx="10015538" cy="1208088"/>
          </a:xfrm>
        </p:spPr>
        <p:txBody>
          <a:bodyPr>
            <a:noAutofit/>
          </a:bodyPr>
          <a:lstStyle/>
          <a:p>
            <a:r>
              <a:rPr lang="da-DK" noProof="0" dirty="0"/>
              <a:t>Nedre luftvejsinfektioner</a:t>
            </a:r>
          </a:p>
        </p:txBody>
      </p:sp>
      <p:sp>
        <p:nvSpPr>
          <p:cNvPr id="6" name="Text Placeholder 5">
            <a:extLst>
              <a:ext uri="{FF2B5EF4-FFF2-40B4-BE49-F238E27FC236}">
                <a16:creationId xmlns:a16="http://schemas.microsoft.com/office/drawing/2014/main" id="{9EC87F69-EB16-A103-FF70-4EE1AB8A6DC7}"/>
              </a:ext>
            </a:extLst>
          </p:cNvPr>
          <p:cNvSpPr>
            <a:spLocks noGrp="1"/>
          </p:cNvSpPr>
          <p:nvPr>
            <p:ph type="body" sz="quarter" idx="30"/>
          </p:nvPr>
        </p:nvSpPr>
        <p:spPr>
          <a:xfrm>
            <a:off x="618648" y="3610273"/>
            <a:ext cx="10015568" cy="492443"/>
          </a:xfrm>
        </p:spPr>
        <p:txBody>
          <a:bodyPr/>
          <a:lstStyle/>
          <a:p>
            <a:r>
              <a:rPr lang="da-DK" sz="2600" noProof="0" dirty="0"/>
              <a:t>Demoklynge</a:t>
            </a:r>
          </a:p>
        </p:txBody>
      </p:sp>
      <p:sp>
        <p:nvSpPr>
          <p:cNvPr id="7" name="Text Placeholder 6">
            <a:extLst>
              <a:ext uri="{FF2B5EF4-FFF2-40B4-BE49-F238E27FC236}">
                <a16:creationId xmlns:a16="http://schemas.microsoft.com/office/drawing/2014/main" id="{7238E79E-C8BE-23E5-8F83-2CDD7119CEF8}"/>
              </a:ext>
            </a:extLst>
          </p:cNvPr>
          <p:cNvSpPr>
            <a:spLocks noGrp="1"/>
          </p:cNvSpPr>
          <p:nvPr>
            <p:ph type="body" sz="quarter" idx="31"/>
          </p:nvPr>
        </p:nvSpPr>
        <p:spPr>
          <a:xfrm>
            <a:off x="613914" y="4511694"/>
            <a:ext cx="3071966"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24677806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48CBB-1242-08F9-D322-03CB507519A1}"/>
              </a:ext>
            </a:extLst>
          </p:cNvPr>
          <p:cNvSpPr>
            <a:spLocks noGrp="1"/>
          </p:cNvSpPr>
          <p:nvPr>
            <p:ph type="title"/>
          </p:nvPr>
        </p:nvSpPr>
        <p:spPr/>
        <p:txBody>
          <a:bodyPr/>
          <a:lstStyle/>
          <a:p>
            <a:r>
              <a:rPr lang="da-DK" dirty="0"/>
              <a:t>Brug af antibiotika mod pneumoni</a:t>
            </a:r>
          </a:p>
        </p:txBody>
      </p:sp>
      <p:sp>
        <p:nvSpPr>
          <p:cNvPr id="3" name="Pladsholder til tekst 2">
            <a:extLst>
              <a:ext uri="{FF2B5EF4-FFF2-40B4-BE49-F238E27FC236}">
                <a16:creationId xmlns:a16="http://schemas.microsoft.com/office/drawing/2014/main" id="{33BFAB2E-CE28-4F18-3582-BAF5D84B88D9}"/>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sp>
        <p:nvSpPr>
          <p:cNvPr id="4" name="Pladsholder til tekst 3">
            <a:extLst>
              <a:ext uri="{FF2B5EF4-FFF2-40B4-BE49-F238E27FC236}">
                <a16:creationId xmlns:a16="http://schemas.microsoft.com/office/drawing/2014/main" id="{75F05453-B129-C187-74FA-1AB11752DB38}"/>
              </a:ext>
            </a:extLst>
          </p:cNvPr>
          <p:cNvSpPr txBox="1">
            <a:spLocks/>
          </p:cNvSpPr>
          <p:nvPr/>
        </p:nvSpPr>
        <p:spPr>
          <a:xfrm>
            <a:off x="725626" y="1230691"/>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dirty="0"/>
              <a:t>Opgjort i antal brugere pr. 1.000 sikrede, + 18 årige</a:t>
            </a:r>
          </a:p>
        </p:txBody>
      </p:sp>
      <p:graphicFrame>
        <p:nvGraphicFramePr>
          <p:cNvPr id="5" name="Diagram 4">
            <a:extLst>
              <a:ext uri="{FF2B5EF4-FFF2-40B4-BE49-F238E27FC236}">
                <a16:creationId xmlns:a16="http://schemas.microsoft.com/office/drawing/2014/main" id="{04267DB9-9FC3-6B46-9AD8-2C2D1BDBA074}"/>
              </a:ext>
            </a:extLst>
          </p:cNvPr>
          <p:cNvGraphicFramePr>
            <a:graphicFrameLocks/>
          </p:cNvGraphicFramePr>
          <p:nvPr>
            <p:extLst>
              <p:ext uri="{D42A27DB-BD31-4B8C-83A1-F6EECF244321}">
                <p14:modId xmlns:p14="http://schemas.microsoft.com/office/powerpoint/2010/main" val="771255619"/>
              </p:ext>
            </p:extLst>
          </p:nvPr>
        </p:nvGraphicFramePr>
        <p:xfrm>
          <a:off x="727937" y="1607372"/>
          <a:ext cx="10736125" cy="4521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197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F4D2-2483-14FC-C4BF-47D90AFCC15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B983D09-3D40-D263-3728-34ED2B52446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0492D5C3-A0BC-70EE-DDCF-058164DFBBEB}"/>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4AC38473-41F1-2879-D435-569FE305D70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57AC003-FC13-A0D4-591E-E49E288F1041}"/>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dirty="0"/>
              <a:t>Hvordan undersøger du patienterne?</a:t>
            </a:r>
          </a:p>
          <a:p>
            <a:pPr marL="342900" indent="-342900">
              <a:buFont typeface="+mj-lt"/>
              <a:buAutoNum type="arabicPeriod"/>
            </a:pPr>
            <a:r>
              <a:rPr lang="da-DK" sz="1600" noProof="0" dirty="0"/>
              <a:t>Hvornår bruger du CRP?​</a:t>
            </a:r>
          </a:p>
          <a:p>
            <a:pPr marL="342900" indent="-342900">
              <a:buFont typeface="+mj-lt"/>
              <a:buAutoNum type="arabicPeriod"/>
            </a:pPr>
            <a:r>
              <a:rPr lang="da-DK" sz="1600" noProof="0" dirty="0"/>
              <a:t>Hvornår vælger du at behandle/ikke at behandle nedre luftvejsinfektioner med antibiotika?​</a:t>
            </a:r>
          </a:p>
          <a:p>
            <a:pPr marL="342900" indent="-342900">
              <a:buFont typeface="+mj-lt"/>
              <a:buAutoNum type="arabicPeriod"/>
            </a:pPr>
            <a:r>
              <a:rPr lang="da-DK" sz="1600" noProof="0" dirty="0"/>
              <a:t>Hvilke diagnoser bruger du over for patienter med tegn på nedre luftvejsinfektion?</a:t>
            </a:r>
          </a:p>
        </p:txBody>
      </p:sp>
      <p:sp>
        <p:nvSpPr>
          <p:cNvPr id="10" name="Title 2">
            <a:extLst>
              <a:ext uri="{FF2B5EF4-FFF2-40B4-BE49-F238E27FC236}">
                <a16:creationId xmlns:a16="http://schemas.microsoft.com/office/drawing/2014/main" id="{B37471BA-9B4B-C50C-5B49-A1CA426A8458}"/>
              </a:ext>
            </a:extLst>
          </p:cNvPr>
          <p:cNvSpPr>
            <a:spLocks noGrp="1"/>
          </p:cNvSpPr>
          <p:nvPr>
            <p:ph type="title"/>
          </p:nvPr>
        </p:nvSpPr>
        <p:spPr>
          <a:xfrm>
            <a:off x="714030" y="1027249"/>
            <a:ext cx="4398514" cy="1540460"/>
          </a:xfrm>
        </p:spPr>
        <p:txBody>
          <a:bodyPr/>
          <a:lstStyle/>
          <a:p>
            <a:r>
              <a:rPr lang="da-DK" sz="2400" noProof="0" dirty="0"/>
              <a:t>Spørgsmål angående brug af antibiotika mod pneumoni</a:t>
            </a:r>
          </a:p>
        </p:txBody>
      </p:sp>
      <p:sp>
        <p:nvSpPr>
          <p:cNvPr id="13" name="Text Placeholder 9">
            <a:extLst>
              <a:ext uri="{FF2B5EF4-FFF2-40B4-BE49-F238E27FC236}">
                <a16:creationId xmlns:a16="http://schemas.microsoft.com/office/drawing/2014/main" id="{3D086261-1F9C-80D8-EA90-6A8AD8009DCE}"/>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9430250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2ADE-0005-8A24-862B-EE92B1C25F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5E140E-1B0F-025C-251E-5DE2E90035E5}"/>
              </a:ext>
            </a:extLst>
          </p:cNvPr>
          <p:cNvSpPr>
            <a:spLocks noGrp="1"/>
          </p:cNvSpPr>
          <p:nvPr>
            <p:ph type="title"/>
          </p:nvPr>
        </p:nvSpPr>
        <p:spPr/>
        <p:txBody>
          <a:bodyPr/>
          <a:lstStyle/>
          <a:p>
            <a:r>
              <a:rPr lang="da-DK" dirty="0"/>
              <a:t>Brug af penicillin V mod pneumoni</a:t>
            </a:r>
          </a:p>
        </p:txBody>
      </p:sp>
      <p:sp>
        <p:nvSpPr>
          <p:cNvPr id="3" name="Pladsholder til tekst 2">
            <a:extLst>
              <a:ext uri="{FF2B5EF4-FFF2-40B4-BE49-F238E27FC236}">
                <a16:creationId xmlns:a16="http://schemas.microsoft.com/office/drawing/2014/main" id="{8BD81FE5-B450-F254-D135-56939FA14E53}"/>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sp>
        <p:nvSpPr>
          <p:cNvPr id="4" name="Pladsholder til tekst 3">
            <a:extLst>
              <a:ext uri="{FF2B5EF4-FFF2-40B4-BE49-F238E27FC236}">
                <a16:creationId xmlns:a16="http://schemas.microsoft.com/office/drawing/2014/main" id="{0030A3E7-3511-2B98-B347-D3D567C4B7E8}"/>
              </a:ext>
            </a:extLst>
          </p:cNvPr>
          <p:cNvSpPr txBox="1">
            <a:spLocks/>
          </p:cNvSpPr>
          <p:nvPr/>
        </p:nvSpPr>
        <p:spPr>
          <a:xfrm>
            <a:off x="725626" y="1230691"/>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dirty="0"/>
              <a:t>Opgjort i andel antibiotikabehandlende, + 18 årige, der får penicillin (procent) </a:t>
            </a:r>
          </a:p>
        </p:txBody>
      </p:sp>
      <p:graphicFrame>
        <p:nvGraphicFramePr>
          <p:cNvPr id="5" name="Diagram 4">
            <a:extLst>
              <a:ext uri="{FF2B5EF4-FFF2-40B4-BE49-F238E27FC236}">
                <a16:creationId xmlns:a16="http://schemas.microsoft.com/office/drawing/2014/main" id="{E028B760-9A69-D8BC-917F-C2B48F1F4FB1}"/>
              </a:ext>
            </a:extLst>
          </p:cNvPr>
          <p:cNvGraphicFramePr>
            <a:graphicFrameLocks/>
          </p:cNvGraphicFramePr>
          <p:nvPr>
            <p:extLst>
              <p:ext uri="{D42A27DB-BD31-4B8C-83A1-F6EECF244321}">
                <p14:modId xmlns:p14="http://schemas.microsoft.com/office/powerpoint/2010/main" val="98755300"/>
              </p:ext>
            </p:extLst>
          </p:nvPr>
        </p:nvGraphicFramePr>
        <p:xfrm>
          <a:off x="433189" y="1543842"/>
          <a:ext cx="11325621" cy="48126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5B32D836-2434-A559-5C59-422BC28AFE42}"/>
              </a:ext>
            </a:extLst>
          </p:cNvPr>
          <p:cNvSpPr txBox="1"/>
          <p:nvPr/>
        </p:nvSpPr>
        <p:spPr>
          <a:xfrm rot="20320872">
            <a:off x="4370718" y="2531918"/>
            <a:ext cx="407166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5673836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8114-2798-30E3-F420-927960FADA6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93E7A8-566D-DE13-5B26-E49C36AB824D}"/>
              </a:ext>
            </a:extLst>
          </p:cNvPr>
          <p:cNvSpPr>
            <a:spLocks noGrp="1"/>
          </p:cNvSpPr>
          <p:nvPr>
            <p:ph type="title"/>
          </p:nvPr>
        </p:nvSpPr>
        <p:spPr/>
        <p:txBody>
          <a:bodyPr/>
          <a:lstStyle/>
          <a:p>
            <a:r>
              <a:rPr lang="da-DK" dirty="0"/>
              <a:t>Valg af antibiotika mod pneumoni</a:t>
            </a:r>
          </a:p>
        </p:txBody>
      </p:sp>
      <p:sp>
        <p:nvSpPr>
          <p:cNvPr id="3" name="Pladsholder til tekst 2">
            <a:extLst>
              <a:ext uri="{FF2B5EF4-FFF2-40B4-BE49-F238E27FC236}">
                <a16:creationId xmlns:a16="http://schemas.microsoft.com/office/drawing/2014/main" id="{F57B2E86-FB26-5E4D-12C4-BC5AC12F0D2C}"/>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sp>
        <p:nvSpPr>
          <p:cNvPr id="4" name="Pladsholder til tekst 3">
            <a:extLst>
              <a:ext uri="{FF2B5EF4-FFF2-40B4-BE49-F238E27FC236}">
                <a16:creationId xmlns:a16="http://schemas.microsoft.com/office/drawing/2014/main" id="{E4E44A8B-D9D4-FEB1-F4F4-422850EAE294}"/>
              </a:ext>
            </a:extLst>
          </p:cNvPr>
          <p:cNvSpPr txBox="1">
            <a:spLocks/>
          </p:cNvSpPr>
          <p:nvPr/>
        </p:nvSpPr>
        <p:spPr>
          <a:xfrm>
            <a:off x="725626" y="1230691"/>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dirty="0"/>
              <a:t>Opgjort i antal brugere pr. 1.000 sikrede, + 18 årige, fordelt på lægemidler</a:t>
            </a:r>
          </a:p>
        </p:txBody>
      </p:sp>
      <p:graphicFrame>
        <p:nvGraphicFramePr>
          <p:cNvPr id="5" name="Diagram 4">
            <a:extLst>
              <a:ext uri="{FF2B5EF4-FFF2-40B4-BE49-F238E27FC236}">
                <a16:creationId xmlns:a16="http://schemas.microsoft.com/office/drawing/2014/main" id="{9FE1B0D1-1BBA-BAD4-3E63-E52B08906351}"/>
              </a:ext>
            </a:extLst>
          </p:cNvPr>
          <p:cNvGraphicFramePr>
            <a:graphicFrameLocks/>
          </p:cNvGraphicFramePr>
          <p:nvPr>
            <p:extLst>
              <p:ext uri="{D42A27DB-BD31-4B8C-83A1-F6EECF244321}">
                <p14:modId xmlns:p14="http://schemas.microsoft.com/office/powerpoint/2010/main" val="4265104153"/>
              </p:ext>
            </p:extLst>
          </p:nvPr>
        </p:nvGraphicFramePr>
        <p:xfrm>
          <a:off x="506513" y="1267420"/>
          <a:ext cx="10890503" cy="47307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81B6E01D-915B-D873-647D-2432D67408A5}"/>
              </a:ext>
            </a:extLst>
          </p:cNvPr>
          <p:cNvSpPr txBox="1"/>
          <p:nvPr/>
        </p:nvSpPr>
        <p:spPr>
          <a:xfrm rot="20320872">
            <a:off x="4370718" y="2531918"/>
            <a:ext cx="407166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6386633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9805-7F97-86DF-059D-92871CCBF44E}"/>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8800E39-E42F-D6E6-D4BC-F4372251D10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DAD86B1-CC3F-DB14-C419-3ECC1FBA3D65}"/>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6B166757-EAC8-EAD0-3580-90721864ECE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D9F321A-7896-4F69-D040-0DA275A3DF84}"/>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dirty="0"/>
              <a:t>I hvilke situationer, vælger du at udskrive andet end penicillin V?</a:t>
            </a:r>
          </a:p>
          <a:p>
            <a:pPr marL="342900" indent="-342900">
              <a:buFont typeface="+mj-lt"/>
              <a:buAutoNum type="arabicPeriod"/>
            </a:pPr>
            <a:r>
              <a:rPr lang="da-DK" sz="1600" noProof="0" dirty="0"/>
              <a:t>Hvornår bruger du de forskellige typer af antibiotika?</a:t>
            </a:r>
          </a:p>
        </p:txBody>
      </p:sp>
      <p:sp>
        <p:nvSpPr>
          <p:cNvPr id="10" name="Title 2">
            <a:extLst>
              <a:ext uri="{FF2B5EF4-FFF2-40B4-BE49-F238E27FC236}">
                <a16:creationId xmlns:a16="http://schemas.microsoft.com/office/drawing/2014/main" id="{A9645D9B-CAC2-0FC8-5FAF-B29AE9FAE9F2}"/>
              </a:ext>
            </a:extLst>
          </p:cNvPr>
          <p:cNvSpPr>
            <a:spLocks noGrp="1"/>
          </p:cNvSpPr>
          <p:nvPr>
            <p:ph type="title"/>
          </p:nvPr>
        </p:nvSpPr>
        <p:spPr>
          <a:xfrm>
            <a:off x="714030" y="1027249"/>
            <a:ext cx="4398514" cy="1540460"/>
          </a:xfrm>
        </p:spPr>
        <p:txBody>
          <a:bodyPr/>
          <a:lstStyle/>
          <a:p>
            <a:r>
              <a:rPr lang="da-DK" sz="2400" dirty="0"/>
              <a:t>Spørgsmål angående brug af penicillin V</a:t>
            </a:r>
            <a:endParaRPr lang="da-DK" sz="2400" noProof="0" dirty="0"/>
          </a:p>
        </p:txBody>
      </p:sp>
      <p:sp>
        <p:nvSpPr>
          <p:cNvPr id="13" name="Text Placeholder 9">
            <a:extLst>
              <a:ext uri="{FF2B5EF4-FFF2-40B4-BE49-F238E27FC236}">
                <a16:creationId xmlns:a16="http://schemas.microsoft.com/office/drawing/2014/main" id="{74790B79-C148-7D61-89B6-0F7A967121C3}"/>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701438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CFF4E-99A7-7053-EEBD-50FF1768A8C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B5D48F8E-328A-C77C-C8A5-2CA800ADD42F}"/>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F7C76C62-B2D7-6411-A5DC-32C1212389AC}"/>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a:t>
            </a:r>
            <a:r>
              <a:rPr lang="en-GB" sz="1200" dirty="0"/>
              <a:t>5</a:t>
            </a:r>
            <a:r>
              <a:rPr lang="en-GB" sz="1200" noProof="0" dirty="0"/>
              <a:t> min.)</a:t>
            </a:r>
            <a:endParaRPr lang="da-DK" sz="1200" noProof="0" dirty="0"/>
          </a:p>
        </p:txBody>
      </p:sp>
      <p:pic>
        <p:nvPicPr>
          <p:cNvPr id="2" name="Graphic 1" descr="Teacher with solid fill">
            <a:extLst>
              <a:ext uri="{FF2B5EF4-FFF2-40B4-BE49-F238E27FC236}">
                <a16:creationId xmlns:a16="http://schemas.microsoft.com/office/drawing/2014/main" id="{45E74FA3-1BD8-FCDB-2B73-5F504A41B9E5}"/>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09E19936-A5CF-D398-DA02-5B08C6DDCFA9}"/>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sz="1600" noProof="0" dirty="0"/>
              <a:t>Hvad fik I talt om angående diagnostik?</a:t>
            </a:r>
          </a:p>
          <a:p>
            <a:pPr marL="342900" indent="-342900">
              <a:buAutoNum type="arabicPeriod"/>
            </a:pPr>
            <a:r>
              <a:rPr lang="da-DK" dirty="0"/>
              <a:t>Hvad fik I talt om angående behandlingsvarighed?</a:t>
            </a:r>
            <a:endParaRPr lang="da-DK" sz="1600" noProof="0" dirty="0"/>
          </a:p>
        </p:txBody>
      </p:sp>
      <p:sp>
        <p:nvSpPr>
          <p:cNvPr id="8" name="Title 2">
            <a:extLst>
              <a:ext uri="{FF2B5EF4-FFF2-40B4-BE49-F238E27FC236}">
                <a16:creationId xmlns:a16="http://schemas.microsoft.com/office/drawing/2014/main" id="{AD2FC6FC-89DA-F2F2-AC4C-FE99426D26BB}"/>
              </a:ext>
            </a:extLst>
          </p:cNvPr>
          <p:cNvSpPr>
            <a:spLocks noGrp="1"/>
          </p:cNvSpPr>
          <p:nvPr>
            <p:ph type="title"/>
          </p:nvPr>
        </p:nvSpPr>
        <p:spPr>
          <a:xfrm>
            <a:off x="714030" y="1027249"/>
            <a:ext cx="4398514" cy="1540460"/>
          </a:xfrm>
        </p:spPr>
        <p:txBody>
          <a:bodyPr/>
          <a:lstStyle/>
          <a:p>
            <a:r>
              <a:rPr lang="da-DK" sz="2400" noProof="0" dirty="0"/>
              <a:t>Gennemgang af diagnostik og behandlingsvarighed</a:t>
            </a:r>
          </a:p>
        </p:txBody>
      </p:sp>
      <p:sp>
        <p:nvSpPr>
          <p:cNvPr id="13" name="Text Placeholder 9">
            <a:extLst>
              <a:ext uri="{FF2B5EF4-FFF2-40B4-BE49-F238E27FC236}">
                <a16:creationId xmlns:a16="http://schemas.microsoft.com/office/drawing/2014/main" id="{4EC65AF7-6D26-8CE3-E1F6-817DE1BA1BEF}"/>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7944716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CBAD-CB01-3154-B9FF-118530D04BB9}"/>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54965F06-CED6-BC55-15BB-377710412C2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1" y="0"/>
            <a:ext cx="6359769" cy="6858000"/>
          </a:xfrm>
        </p:spPr>
      </p:pic>
      <p:sp>
        <p:nvSpPr>
          <p:cNvPr id="11" name="Text Placeholder 10">
            <a:extLst>
              <a:ext uri="{FF2B5EF4-FFF2-40B4-BE49-F238E27FC236}">
                <a16:creationId xmlns:a16="http://schemas.microsoft.com/office/drawing/2014/main" id="{72EC3B6B-EEC0-A08B-A7F8-5B2F4AA9A754}"/>
              </a:ext>
            </a:extLst>
          </p:cNvPr>
          <p:cNvSpPr>
            <a:spLocks noGrp="1"/>
          </p:cNvSpPr>
          <p:nvPr>
            <p:ph type="body" sz="quarter" idx="30"/>
          </p:nvPr>
        </p:nvSpPr>
        <p:spPr/>
        <p:txBody>
          <a:bodyPr>
            <a:noAutofit/>
          </a:bodyPr>
          <a:lstStyle/>
          <a:p>
            <a:r>
              <a:rPr lang="da-DK" sz="1200" dirty="0"/>
              <a:t>Arbejd selv og notér </a:t>
            </a:r>
            <a:r>
              <a:rPr lang="en-GB" sz="1200" noProof="0" dirty="0"/>
              <a:t>(5 min.)</a:t>
            </a:r>
            <a:endParaRPr lang="da-DK" sz="1200" noProof="0" dirty="0"/>
          </a:p>
        </p:txBody>
      </p:sp>
      <p:sp>
        <p:nvSpPr>
          <p:cNvPr id="4" name="Text Placeholder 4">
            <a:extLst>
              <a:ext uri="{FF2B5EF4-FFF2-40B4-BE49-F238E27FC236}">
                <a16:creationId xmlns:a16="http://schemas.microsoft.com/office/drawing/2014/main" id="{38005B7F-895B-2D7C-CE2E-65D58214370C}"/>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sz="1600" noProof="0" dirty="0"/>
              <a:t>Stille refleksion og notér de vigtigste pointer og ideer til diagnostik og behandlingsvalg</a:t>
            </a:r>
          </a:p>
        </p:txBody>
      </p:sp>
      <p:sp>
        <p:nvSpPr>
          <p:cNvPr id="8" name="Title 2">
            <a:extLst>
              <a:ext uri="{FF2B5EF4-FFF2-40B4-BE49-F238E27FC236}">
                <a16:creationId xmlns:a16="http://schemas.microsoft.com/office/drawing/2014/main" id="{B37EA2F3-EB1F-07AB-1EC2-A74EBF7AA5B0}"/>
              </a:ext>
            </a:extLst>
          </p:cNvPr>
          <p:cNvSpPr>
            <a:spLocks noGrp="1"/>
          </p:cNvSpPr>
          <p:nvPr>
            <p:ph type="title"/>
          </p:nvPr>
        </p:nvSpPr>
        <p:spPr>
          <a:xfrm>
            <a:off x="714030" y="1027249"/>
            <a:ext cx="4398514" cy="1540460"/>
          </a:xfrm>
        </p:spPr>
        <p:txBody>
          <a:bodyPr/>
          <a:lstStyle/>
          <a:p>
            <a:r>
              <a:rPr lang="da-DK" sz="2400" noProof="0" dirty="0"/>
              <a:t>Stille reflektion</a:t>
            </a:r>
          </a:p>
        </p:txBody>
      </p:sp>
      <p:sp>
        <p:nvSpPr>
          <p:cNvPr id="13" name="Text Placeholder 9">
            <a:extLst>
              <a:ext uri="{FF2B5EF4-FFF2-40B4-BE49-F238E27FC236}">
                <a16:creationId xmlns:a16="http://schemas.microsoft.com/office/drawing/2014/main" id="{3F26D720-7BC3-8EAF-9E58-C64E97EFF2B8}"/>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Pen with solid fill">
            <a:extLst>
              <a:ext uri="{FF2B5EF4-FFF2-40B4-BE49-F238E27FC236}">
                <a16:creationId xmlns:a16="http://schemas.microsoft.com/office/drawing/2014/main" id="{DBAEA333-6F0E-37FB-9CA1-B8CECA5FF0B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44266" y="2691196"/>
            <a:ext cx="1475608" cy="1475608"/>
          </a:xfrm>
          <a:prstGeom prst="rect">
            <a:avLst/>
          </a:prstGeom>
        </p:spPr>
      </p:pic>
    </p:spTree>
    <p:extLst>
      <p:ext uri="{BB962C8B-B14F-4D97-AF65-F5344CB8AC3E}">
        <p14:creationId xmlns:p14="http://schemas.microsoft.com/office/powerpoint/2010/main" val="19685225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16431-3B53-5E1B-483F-8C48EBB2303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A02842F-A67D-984E-865B-13E0A1E8EEE4}"/>
              </a:ext>
            </a:extLst>
          </p:cNvPr>
          <p:cNvSpPr>
            <a:spLocks noGrp="1"/>
          </p:cNvSpPr>
          <p:nvPr>
            <p:ph type="body" sz="quarter" idx="29"/>
          </p:nvPr>
        </p:nvSpPr>
        <p:spPr>
          <a:xfrm>
            <a:off x="724664" y="1740634"/>
            <a:ext cx="10735496" cy="1631216"/>
          </a:xfrm>
        </p:spPr>
        <p:txBody>
          <a:bodyPr/>
          <a:lstStyle/>
          <a:p>
            <a:r>
              <a:rPr lang="da-DK" dirty="0"/>
              <a:t>Blok 2: diagnostik og behandling af </a:t>
            </a:r>
            <a:r>
              <a:rPr lang="da-DK"/>
              <a:t>KOL-eksacerbation</a:t>
            </a:r>
            <a:r>
              <a:rPr lang="da-DK" dirty="0"/>
              <a:t> </a:t>
            </a:r>
          </a:p>
        </p:txBody>
      </p:sp>
      <p:sp>
        <p:nvSpPr>
          <p:cNvPr id="3" name="Pladsholder til tekst 2">
            <a:extLst>
              <a:ext uri="{FF2B5EF4-FFF2-40B4-BE49-F238E27FC236}">
                <a16:creationId xmlns:a16="http://schemas.microsoft.com/office/drawing/2014/main" id="{61CA3FE3-B5D3-6633-1085-DD40821287EE}"/>
              </a:ext>
            </a:extLst>
          </p:cNvPr>
          <p:cNvSpPr>
            <a:spLocks noGrp="1"/>
          </p:cNvSpPr>
          <p:nvPr>
            <p:ph type="body" sz="quarter" idx="30"/>
          </p:nvPr>
        </p:nvSpPr>
        <p:spPr/>
        <p:txBody>
          <a:bodyPr/>
          <a:lstStyle/>
          <a:p>
            <a:r>
              <a:rPr lang="da-DK" dirty="0"/>
              <a:t>Samlet tid: 30 minutter</a:t>
            </a:r>
          </a:p>
        </p:txBody>
      </p:sp>
    </p:spTree>
    <p:extLst>
      <p:ext uri="{BB962C8B-B14F-4D97-AF65-F5344CB8AC3E}">
        <p14:creationId xmlns:p14="http://schemas.microsoft.com/office/powerpoint/2010/main" val="6486428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29FF3-06A6-8AA0-855F-B657FB60AA0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BB50785-DF4E-6E3B-A9FF-4995D5857ADC}"/>
              </a:ext>
            </a:extLst>
          </p:cNvPr>
          <p:cNvSpPr>
            <a:spLocks noGrp="1"/>
          </p:cNvSpPr>
          <p:nvPr>
            <p:ph type="title"/>
          </p:nvPr>
        </p:nvSpPr>
        <p:spPr/>
        <p:txBody>
          <a:bodyPr/>
          <a:lstStyle/>
          <a:p>
            <a:r>
              <a:rPr lang="da-DK" dirty="0"/>
              <a:t>Introduktionsvideo (4 min.)</a:t>
            </a:r>
          </a:p>
        </p:txBody>
      </p:sp>
      <p:sp>
        <p:nvSpPr>
          <p:cNvPr id="4" name="Pladsholder til tekst 3">
            <a:extLst>
              <a:ext uri="{FF2B5EF4-FFF2-40B4-BE49-F238E27FC236}">
                <a16:creationId xmlns:a16="http://schemas.microsoft.com/office/drawing/2014/main" id="{D342B2CB-3E12-C5C8-679A-DD76EDFB0B9E}"/>
              </a:ext>
            </a:extLst>
          </p:cNvPr>
          <p:cNvSpPr>
            <a:spLocks noGrp="1"/>
          </p:cNvSpPr>
          <p:nvPr>
            <p:ph type="body" sz="quarter" idx="38"/>
          </p:nvPr>
        </p:nvSpPr>
        <p:spPr/>
        <p:txBody>
          <a:bodyPr>
            <a:normAutofit lnSpcReduction="10000"/>
          </a:bodyPr>
          <a:lstStyle/>
          <a:p>
            <a:r>
              <a:rPr lang="da-DK" dirty="0"/>
              <a:t>Nedre luftvejsinfektioner</a:t>
            </a:r>
          </a:p>
        </p:txBody>
      </p:sp>
      <p:pic>
        <p:nvPicPr>
          <p:cNvPr id="2" name="Onlinemedier 1" title="Nedre luftvejsinfektioner (video 2)">
            <a:hlinkClick r:id="" action="ppaction://media"/>
            <a:extLst>
              <a:ext uri="{FF2B5EF4-FFF2-40B4-BE49-F238E27FC236}">
                <a16:creationId xmlns:a16="http://schemas.microsoft.com/office/drawing/2014/main" id="{99444924-2789-E356-051C-7EA1AA9CC3C9}"/>
              </a:ext>
            </a:extLst>
          </p:cNvPr>
          <p:cNvPicPr>
            <a:picLocks noRot="1" noChangeAspect="1"/>
          </p:cNvPicPr>
          <p:nvPr>
            <a:videoFile r:link="rId1"/>
          </p:nvPr>
        </p:nvPicPr>
        <p:blipFill>
          <a:blip r:embed="rId4"/>
          <a:stretch>
            <a:fillRect/>
          </a:stretch>
        </p:blipFill>
        <p:spPr>
          <a:xfrm>
            <a:off x="2334767" y="1820341"/>
            <a:ext cx="7499964" cy="4225332"/>
          </a:xfrm>
          <a:prstGeom prst="rect">
            <a:avLst/>
          </a:prstGeom>
        </p:spPr>
      </p:pic>
    </p:spTree>
    <p:extLst>
      <p:ext uri="{BB962C8B-B14F-4D97-AF65-F5344CB8AC3E}">
        <p14:creationId xmlns:p14="http://schemas.microsoft.com/office/powerpoint/2010/main" val="1491366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86D3-6C08-21F0-9DC9-2F1FD76658B1}"/>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68E0EB3-F2D5-871B-D839-62E5AA4DB10A}"/>
              </a:ext>
            </a:extLst>
          </p:cNvPr>
          <p:cNvSpPr>
            <a:spLocks noGrp="1"/>
          </p:cNvSpPr>
          <p:nvPr>
            <p:ph type="body" sz="quarter" idx="39"/>
          </p:nvPr>
        </p:nvSpPr>
        <p:spPr/>
        <p:txBody>
          <a:bodyPr/>
          <a:lstStyle/>
          <a:p>
            <a:r>
              <a:rPr lang="da-DK" dirty="0"/>
              <a:t>Nedre luftvejsinfektioner</a:t>
            </a:r>
          </a:p>
        </p:txBody>
      </p:sp>
      <p:sp>
        <p:nvSpPr>
          <p:cNvPr id="3" name="Titel 2">
            <a:extLst>
              <a:ext uri="{FF2B5EF4-FFF2-40B4-BE49-F238E27FC236}">
                <a16:creationId xmlns:a16="http://schemas.microsoft.com/office/drawing/2014/main" id="{1B7A5171-73BB-E756-5218-EEF2AB96BC3C}"/>
              </a:ext>
            </a:extLst>
          </p:cNvPr>
          <p:cNvSpPr>
            <a:spLocks noGrp="1"/>
          </p:cNvSpPr>
          <p:nvPr>
            <p:ph type="title"/>
          </p:nvPr>
        </p:nvSpPr>
        <p:spPr/>
        <p:txBody>
          <a:bodyPr/>
          <a:lstStyle/>
          <a:p>
            <a:r>
              <a:rPr lang="da-DK" dirty="0"/>
              <a:t>Diagnostik af </a:t>
            </a:r>
            <a:r>
              <a:rPr lang="da-DK"/>
              <a:t>KOL-eksacerbation</a:t>
            </a:r>
            <a:endParaRPr lang="da-DK" dirty="0"/>
          </a:p>
        </p:txBody>
      </p:sp>
      <p:sp>
        <p:nvSpPr>
          <p:cNvPr id="4" name="Pladsholder til tekst 3">
            <a:extLst>
              <a:ext uri="{FF2B5EF4-FFF2-40B4-BE49-F238E27FC236}">
                <a16:creationId xmlns:a16="http://schemas.microsoft.com/office/drawing/2014/main" id="{BE9774BC-271D-ECC2-3D60-E0DEDB38F417}"/>
              </a:ext>
            </a:extLst>
          </p:cNvPr>
          <p:cNvSpPr>
            <a:spLocks noGrp="1"/>
          </p:cNvSpPr>
          <p:nvPr>
            <p:ph type="body" sz="quarter" idx="37"/>
          </p:nvPr>
        </p:nvSpPr>
        <p:spPr/>
        <p:txBody>
          <a:bodyPr/>
          <a:lstStyle/>
          <a:p>
            <a:r>
              <a:rPr lang="da-DK" dirty="0"/>
              <a:t>Hvad ved vi?</a:t>
            </a:r>
          </a:p>
        </p:txBody>
      </p:sp>
      <p:sp>
        <p:nvSpPr>
          <p:cNvPr id="5" name="Pladsholder til tekst 4">
            <a:extLst>
              <a:ext uri="{FF2B5EF4-FFF2-40B4-BE49-F238E27FC236}">
                <a16:creationId xmlns:a16="http://schemas.microsoft.com/office/drawing/2014/main" id="{50DD16D2-A287-4019-DF5A-20F185E61780}"/>
              </a:ext>
            </a:extLst>
          </p:cNvPr>
          <p:cNvSpPr>
            <a:spLocks noGrp="1"/>
          </p:cNvSpPr>
          <p:nvPr>
            <p:ph type="body" sz="quarter" idx="38"/>
          </p:nvPr>
        </p:nvSpPr>
        <p:spPr>
          <a:xfrm>
            <a:off x="892936" y="2991086"/>
            <a:ext cx="4819201" cy="2945888"/>
          </a:xfrm>
        </p:spPr>
        <p:txBody>
          <a:bodyPr>
            <a:normAutofit fontScale="85000" lnSpcReduction="10000"/>
          </a:bodyPr>
          <a:lstStyle/>
          <a:p>
            <a:r>
              <a:rPr lang="da-DK" dirty="0"/>
              <a:t>Den kliniske diagnose for akutte </a:t>
            </a:r>
            <a:r>
              <a:rPr lang="da-DK" dirty="0" err="1"/>
              <a:t>exacerbationer</a:t>
            </a:r>
            <a:r>
              <a:rPr lang="da-DK" dirty="0"/>
              <a:t> af KOL vurderes ud fra </a:t>
            </a:r>
            <a:r>
              <a:rPr lang="da-DK" dirty="0" err="1"/>
              <a:t>Anthonissen</a:t>
            </a:r>
            <a:r>
              <a:rPr lang="da-DK" dirty="0"/>
              <a:t> kriterier: ​</a:t>
            </a:r>
          </a:p>
          <a:p>
            <a:r>
              <a:rPr lang="da-DK" dirty="0"/>
              <a:t>A: Øget dyspnø​</a:t>
            </a:r>
          </a:p>
          <a:p>
            <a:r>
              <a:rPr lang="da-DK" dirty="0"/>
              <a:t>B: Øget ekspektorat​</a:t>
            </a:r>
          </a:p>
          <a:p>
            <a:r>
              <a:rPr lang="da-DK" dirty="0"/>
              <a:t>C: Øget </a:t>
            </a:r>
            <a:r>
              <a:rPr lang="da-DK" dirty="0" err="1"/>
              <a:t>purulens</a:t>
            </a:r>
            <a:r>
              <a:rPr lang="da-DK" dirty="0"/>
              <a:t> (ændring i farve) af ekspektorat​</a:t>
            </a:r>
          </a:p>
          <a:p>
            <a:r>
              <a:rPr lang="da-DK" dirty="0"/>
              <a:t>Ved CRP-værdier &lt; 40 er der ikke sikker målbar effekt af antibiotika til patienter med mild til moderat KOL.</a:t>
            </a:r>
          </a:p>
          <a:p>
            <a:r>
              <a:rPr lang="da-DK" dirty="0"/>
              <a:t>Svær KOL (GOLD gruppe 3-4) øger risiko for bakteriel infektion ved akutte </a:t>
            </a:r>
            <a:r>
              <a:rPr lang="da-DK" dirty="0" err="1"/>
              <a:t>exacerbationer</a:t>
            </a:r>
            <a:r>
              <a:rPr lang="da-DK" dirty="0"/>
              <a:t>.​</a:t>
            </a:r>
          </a:p>
        </p:txBody>
      </p:sp>
      <p:sp>
        <p:nvSpPr>
          <p:cNvPr id="6" name="Pladsholder til tekst 5">
            <a:extLst>
              <a:ext uri="{FF2B5EF4-FFF2-40B4-BE49-F238E27FC236}">
                <a16:creationId xmlns:a16="http://schemas.microsoft.com/office/drawing/2014/main" id="{4BFF2AC4-01F3-1C94-1FCD-40CB73E72B23}"/>
              </a:ext>
            </a:extLst>
          </p:cNvPr>
          <p:cNvSpPr>
            <a:spLocks noGrp="1"/>
          </p:cNvSpPr>
          <p:nvPr>
            <p:ph type="body" sz="quarter" idx="40"/>
          </p:nvPr>
        </p:nvSpPr>
        <p:spPr/>
        <p:txBody>
          <a:bodyPr/>
          <a:lstStyle/>
          <a:p>
            <a:r>
              <a:rPr lang="da-DK" dirty="0"/>
              <a:t>Hvad anbefales?</a:t>
            </a:r>
          </a:p>
        </p:txBody>
      </p:sp>
      <p:sp>
        <p:nvSpPr>
          <p:cNvPr id="7" name="Pladsholder til tekst 6">
            <a:extLst>
              <a:ext uri="{FF2B5EF4-FFF2-40B4-BE49-F238E27FC236}">
                <a16:creationId xmlns:a16="http://schemas.microsoft.com/office/drawing/2014/main" id="{8470858F-31D8-2653-E7C5-D2444B838151}"/>
              </a:ext>
            </a:extLst>
          </p:cNvPr>
          <p:cNvSpPr>
            <a:spLocks noGrp="1"/>
          </p:cNvSpPr>
          <p:nvPr>
            <p:ph type="body" sz="quarter" idx="41"/>
          </p:nvPr>
        </p:nvSpPr>
        <p:spPr>
          <a:xfrm>
            <a:off x="6452223" y="2991086"/>
            <a:ext cx="4819201" cy="2945888"/>
          </a:xfrm>
        </p:spPr>
        <p:txBody>
          <a:bodyPr/>
          <a:lstStyle/>
          <a:p>
            <a:pPr marL="285750" indent="-285750">
              <a:buFont typeface="Arial" panose="020B0604020202020204" pitchFamily="34" charset="0"/>
              <a:buChar char="•"/>
            </a:pPr>
            <a:r>
              <a:rPr lang="da-DK" dirty="0"/>
              <a:t>Antibiotika er indiceret, hvis der er </a:t>
            </a:r>
            <a:r>
              <a:rPr lang="da-DK" dirty="0" err="1"/>
              <a:t>purulent</a:t>
            </a:r>
            <a:r>
              <a:rPr lang="da-DK" dirty="0"/>
              <a:t> ekspektorat + 1 andet kriterium (øget dyspnø eller øget </a:t>
            </a:r>
            <a:r>
              <a:rPr lang="da-DK" dirty="0" err="1"/>
              <a:t>ekspektoration</a:t>
            </a:r>
            <a:r>
              <a:rPr lang="da-DK" dirty="0"/>
              <a:t>). </a:t>
            </a:r>
          </a:p>
          <a:p>
            <a:pPr marL="285750" indent="-285750">
              <a:buFont typeface="Arial" panose="020B0604020202020204" pitchFamily="34" charset="0"/>
              <a:buChar char="•"/>
            </a:pPr>
            <a:r>
              <a:rPr lang="da-DK" dirty="0"/>
              <a:t>Ved CRP under 40 anbefales ikke antibiotika</a:t>
            </a:r>
          </a:p>
        </p:txBody>
      </p:sp>
    </p:spTree>
    <p:extLst>
      <p:ext uri="{BB962C8B-B14F-4D97-AF65-F5344CB8AC3E}">
        <p14:creationId xmlns:p14="http://schemas.microsoft.com/office/powerpoint/2010/main" val="601091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F06-5A79-FD79-60FC-1AA12DBF3B92}"/>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9D20A316-C8F8-A6A1-2E78-F40A1D429C4C}"/>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3007BD77-5395-1673-F1B9-A28D49AEBEEE}"/>
              </a:ext>
            </a:extLst>
          </p:cNvPr>
          <p:cNvGraphicFramePr>
            <a:graphicFrameLocks noGrp="1"/>
          </p:cNvGraphicFramePr>
          <p:nvPr>
            <p:extLst>
              <p:ext uri="{D42A27DB-BD31-4B8C-83A1-F6EECF244321}">
                <p14:modId xmlns:p14="http://schemas.microsoft.com/office/powerpoint/2010/main" val="1291207090"/>
              </p:ext>
            </p:extLst>
          </p:nvPr>
        </p:nvGraphicFramePr>
        <p:xfrm>
          <a:off x="727870" y="1570180"/>
          <a:ext cx="10733087" cy="4112648"/>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b="1" noProof="0" dirty="0"/>
                        <a:t>Velkomst og introduktion</a:t>
                      </a:r>
                    </a:p>
                    <a:p>
                      <a:pPr algn="l"/>
                      <a:r>
                        <a:rPr lang="da-DK" sz="1600" noProof="0" dirty="0"/>
                        <a:t>Introduktionsvideo v. praktiserende læge og lektor Rune Munck Aabenhus</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40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Diagnostik og behandling af pneumoni</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demoklyngens data for brug af antibiotika</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30 min.</a:t>
                      </a:r>
                    </a:p>
                  </a:txBody>
                  <a:tcPr marL="180000" marR="180000" marT="90000" marB="90000" anchor="ctr"/>
                </a:tc>
                <a:tc>
                  <a:txBody>
                    <a:bodyPr/>
                    <a:lstStyle/>
                    <a:p>
                      <a:pPr algn="l"/>
                      <a:r>
                        <a:rPr lang="da-DK" sz="1600" b="1" noProof="0" dirty="0"/>
                        <a:t>Blok 2: Diagnostik og behandling af KOL-</a:t>
                      </a:r>
                      <a:r>
                        <a:rPr lang="da-DK" sz="1600" b="1" noProof="0" dirty="0" err="1"/>
                        <a:t>eksacebration</a:t>
                      </a:r>
                      <a:endParaRPr lang="da-DK" sz="1600" b="1"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noProof="0" dirty="0"/>
                        <a:t>Introduktionsvideo v. praktiserende læge og lektor Rune Munck Aabenhus</a:t>
                      </a:r>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noProof="0" dirty="0"/>
                        <a:t>Gennemgang af demoklyngens ydelsesdata for diagnostik af urinvejsinfektioner</a:t>
                      </a:r>
                      <a:endParaRPr lang="da-DK" sz="1600" i="0" noProof="0" dirty="0"/>
                    </a:p>
                    <a:p>
                      <a:pPr marL="0" marR="0" lvl="0" indent="0" algn="l" defTabSz="292100" rtl="0" eaLnBrk="1" fontAlgn="auto" latinLnBrk="0" hangingPunct="1">
                        <a:lnSpc>
                          <a:spcPct val="100000"/>
                        </a:lnSpc>
                        <a:spcBef>
                          <a:spcPts val="0"/>
                        </a:spcBef>
                        <a:spcAft>
                          <a:spcPts val="0"/>
                        </a:spcAft>
                        <a:buClrTx/>
                        <a:buSzTx/>
                        <a:buFontTx/>
                        <a:buNone/>
                        <a:tabLst/>
                        <a:defRPr/>
                      </a:pPr>
                      <a:r>
                        <a:rPr lang="da-DK" sz="1600" i="0" noProof="0" dirty="0"/>
                        <a:t>Samtale med sidemakker og plenum</a:t>
                      </a:r>
                    </a:p>
                  </a:txBody>
                  <a:tcPr marL="180000" marR="180000" marT="90000" marB="90000" anchor="ctr"/>
                </a:tc>
                <a:extLst>
                  <a:ext uri="{0D108BD9-81ED-4DB2-BD59-A6C34878D82A}">
                    <a16:rowId xmlns:a16="http://schemas.microsoft.com/office/drawing/2014/main" val="3893725207"/>
                  </a:ext>
                </a:extLst>
              </a:tr>
              <a:tr h="443644">
                <a:tc>
                  <a:txBody>
                    <a:bodyPr/>
                    <a:lstStyle/>
                    <a:p>
                      <a:r>
                        <a:rPr lang="da-DK" sz="1600" noProof="0" dirty="0"/>
                        <a:t>10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noProof="0" dirty="0"/>
                        <a:t>Pause</a:t>
                      </a:r>
                      <a:endParaRPr lang="da-DK" sz="1600" i="0" noProof="0" dirty="0"/>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55 min.</a:t>
                      </a:r>
                    </a:p>
                  </a:txBody>
                  <a:tcPr marL="180000" marR="180000" marT="90000" marB="90000" anchor="ctr"/>
                </a:tc>
                <a:tc>
                  <a:txBody>
                    <a:bodyPr/>
                    <a:lstStyle/>
                    <a:p>
                      <a:pPr algn="l"/>
                      <a:r>
                        <a:rPr lang="da-DK" sz="1600" b="1" noProof="0" dirty="0"/>
                        <a:t>Blok 3: Implementering og opfølgning – med udgangspunkt i praksisdata</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25963172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8635B-5BDC-27B1-2B22-A763DAEF4928}"/>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976E5D7-CCF5-4423-3F97-C3FA8495C93F}"/>
              </a:ext>
            </a:extLst>
          </p:cNvPr>
          <p:cNvSpPr>
            <a:spLocks noGrp="1"/>
          </p:cNvSpPr>
          <p:nvPr>
            <p:ph type="body" sz="quarter" idx="39"/>
          </p:nvPr>
        </p:nvSpPr>
        <p:spPr/>
        <p:txBody>
          <a:bodyPr/>
          <a:lstStyle/>
          <a:p>
            <a:r>
              <a:rPr lang="da-DK" dirty="0"/>
              <a:t>Nedre luftvejsinfektioner</a:t>
            </a:r>
          </a:p>
        </p:txBody>
      </p:sp>
      <p:sp>
        <p:nvSpPr>
          <p:cNvPr id="3" name="Titel 2">
            <a:extLst>
              <a:ext uri="{FF2B5EF4-FFF2-40B4-BE49-F238E27FC236}">
                <a16:creationId xmlns:a16="http://schemas.microsoft.com/office/drawing/2014/main" id="{8ED421BD-506D-E2AC-DAF7-D89D971DECD9}"/>
              </a:ext>
            </a:extLst>
          </p:cNvPr>
          <p:cNvSpPr>
            <a:spLocks noGrp="1"/>
          </p:cNvSpPr>
          <p:nvPr>
            <p:ph type="title"/>
          </p:nvPr>
        </p:nvSpPr>
        <p:spPr/>
        <p:txBody>
          <a:bodyPr/>
          <a:lstStyle/>
          <a:p>
            <a:r>
              <a:rPr lang="da-DK" dirty="0"/>
              <a:t>Behandlingsvalg af </a:t>
            </a:r>
            <a:r>
              <a:rPr lang="da-DK"/>
              <a:t>KOL-eksacerbation</a:t>
            </a:r>
            <a:endParaRPr lang="da-DK" dirty="0"/>
          </a:p>
        </p:txBody>
      </p:sp>
      <p:sp>
        <p:nvSpPr>
          <p:cNvPr id="4" name="Pladsholder til tekst 3">
            <a:extLst>
              <a:ext uri="{FF2B5EF4-FFF2-40B4-BE49-F238E27FC236}">
                <a16:creationId xmlns:a16="http://schemas.microsoft.com/office/drawing/2014/main" id="{376F66EE-810D-56A4-CAC2-463848402537}"/>
              </a:ext>
            </a:extLst>
          </p:cNvPr>
          <p:cNvSpPr>
            <a:spLocks noGrp="1"/>
          </p:cNvSpPr>
          <p:nvPr>
            <p:ph type="body" sz="quarter" idx="37"/>
          </p:nvPr>
        </p:nvSpPr>
        <p:spPr/>
        <p:txBody>
          <a:bodyPr/>
          <a:lstStyle/>
          <a:p>
            <a:r>
              <a:rPr lang="da-DK" dirty="0"/>
              <a:t>Hvad ved vi?</a:t>
            </a:r>
          </a:p>
        </p:txBody>
      </p:sp>
      <p:sp>
        <p:nvSpPr>
          <p:cNvPr id="5" name="Pladsholder til tekst 4">
            <a:extLst>
              <a:ext uri="{FF2B5EF4-FFF2-40B4-BE49-F238E27FC236}">
                <a16:creationId xmlns:a16="http://schemas.microsoft.com/office/drawing/2014/main" id="{70FB6803-52D2-17DF-AAC2-A7D82B20A02C}"/>
              </a:ext>
            </a:extLst>
          </p:cNvPr>
          <p:cNvSpPr>
            <a:spLocks noGrp="1"/>
          </p:cNvSpPr>
          <p:nvPr>
            <p:ph type="body" sz="quarter" idx="38"/>
          </p:nvPr>
        </p:nvSpPr>
        <p:spPr>
          <a:xfrm>
            <a:off x="892936" y="2991086"/>
            <a:ext cx="4819201" cy="2945888"/>
          </a:xfrm>
        </p:spPr>
        <p:txBody>
          <a:bodyPr>
            <a:normAutofit/>
          </a:bodyPr>
          <a:lstStyle/>
          <a:p>
            <a:r>
              <a:rPr lang="da-DK" sz="1500" dirty="0"/>
              <a:t>De mest almindelige luftvejspatogene bakterier hos KOL-patienter er </a:t>
            </a:r>
            <a:r>
              <a:rPr lang="da-DK" sz="1500" dirty="0" err="1"/>
              <a:t>Haemophilus</a:t>
            </a:r>
            <a:r>
              <a:rPr lang="da-DK" sz="1500" dirty="0"/>
              <a:t> </a:t>
            </a:r>
            <a:r>
              <a:rPr lang="da-DK" sz="1500" dirty="0" err="1"/>
              <a:t>influenzae</a:t>
            </a:r>
            <a:r>
              <a:rPr lang="da-DK" sz="1500" dirty="0"/>
              <a:t>, </a:t>
            </a:r>
            <a:r>
              <a:rPr lang="da-DK" sz="1500" dirty="0" err="1"/>
              <a:t>Streptococcus</a:t>
            </a:r>
            <a:r>
              <a:rPr lang="da-DK" sz="1500" dirty="0"/>
              <a:t> </a:t>
            </a:r>
            <a:r>
              <a:rPr lang="da-DK" sz="1500" dirty="0" err="1"/>
              <a:t>pneumoniae</a:t>
            </a:r>
            <a:r>
              <a:rPr lang="da-DK" sz="1500" dirty="0"/>
              <a:t>, </a:t>
            </a:r>
            <a:r>
              <a:rPr lang="da-DK" sz="1500" dirty="0" err="1"/>
              <a:t>Moraxella</a:t>
            </a:r>
            <a:r>
              <a:rPr lang="da-DK" sz="1500" dirty="0"/>
              <a:t> </a:t>
            </a:r>
            <a:r>
              <a:rPr lang="da-DK" sz="1500" dirty="0" err="1"/>
              <a:t>catarrhalis</a:t>
            </a:r>
            <a:r>
              <a:rPr lang="da-DK" sz="1500" dirty="0"/>
              <a:t>. Penicilliner med udvidet spektrum er effektivt ved de fleste </a:t>
            </a:r>
            <a:r>
              <a:rPr lang="da-DK" sz="1500" dirty="0" err="1"/>
              <a:t>exacerbationer</a:t>
            </a:r>
            <a:r>
              <a:rPr lang="da-DK" sz="1500" dirty="0"/>
              <a:t> af KOL.</a:t>
            </a:r>
          </a:p>
        </p:txBody>
      </p:sp>
      <p:sp>
        <p:nvSpPr>
          <p:cNvPr id="6" name="Pladsholder til tekst 5">
            <a:extLst>
              <a:ext uri="{FF2B5EF4-FFF2-40B4-BE49-F238E27FC236}">
                <a16:creationId xmlns:a16="http://schemas.microsoft.com/office/drawing/2014/main" id="{D73DF8AF-A598-EB5A-D781-9FF9CDA22787}"/>
              </a:ext>
            </a:extLst>
          </p:cNvPr>
          <p:cNvSpPr>
            <a:spLocks noGrp="1"/>
          </p:cNvSpPr>
          <p:nvPr>
            <p:ph type="body" sz="quarter" idx="40"/>
          </p:nvPr>
        </p:nvSpPr>
        <p:spPr/>
        <p:txBody>
          <a:bodyPr/>
          <a:lstStyle/>
          <a:p>
            <a:r>
              <a:rPr lang="da-DK" dirty="0"/>
              <a:t>Hvad anbefales</a:t>
            </a:r>
          </a:p>
        </p:txBody>
      </p:sp>
      <p:sp>
        <p:nvSpPr>
          <p:cNvPr id="7" name="Pladsholder til tekst 6">
            <a:extLst>
              <a:ext uri="{FF2B5EF4-FFF2-40B4-BE49-F238E27FC236}">
                <a16:creationId xmlns:a16="http://schemas.microsoft.com/office/drawing/2014/main" id="{292E336E-1B42-A5D0-0F6F-87312686BB6E}"/>
              </a:ext>
            </a:extLst>
          </p:cNvPr>
          <p:cNvSpPr>
            <a:spLocks noGrp="1"/>
          </p:cNvSpPr>
          <p:nvPr>
            <p:ph type="body" sz="quarter" idx="41"/>
          </p:nvPr>
        </p:nvSpPr>
        <p:spPr>
          <a:xfrm>
            <a:off x="6452223" y="2991086"/>
            <a:ext cx="4819201" cy="2945888"/>
          </a:xfrm>
        </p:spPr>
        <p:txBody>
          <a:bodyPr>
            <a:normAutofit/>
          </a:bodyPr>
          <a:lstStyle/>
          <a:p>
            <a:r>
              <a:rPr lang="da-DK" dirty="0"/>
              <a:t>Brug som førstevalg </a:t>
            </a:r>
            <a:r>
              <a:rPr lang="da-DK" dirty="0" err="1"/>
              <a:t>amoxicillin</a:t>
            </a:r>
            <a:r>
              <a:rPr lang="da-DK" dirty="0"/>
              <a:t> 750 mg 1 x 3 i 5 dage.</a:t>
            </a:r>
          </a:p>
          <a:p>
            <a:endParaRPr lang="da-DK" dirty="0"/>
          </a:p>
        </p:txBody>
      </p:sp>
    </p:spTree>
    <p:extLst>
      <p:ext uri="{BB962C8B-B14F-4D97-AF65-F5344CB8AC3E}">
        <p14:creationId xmlns:p14="http://schemas.microsoft.com/office/powerpoint/2010/main" val="3819218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919BE-70AA-DB7B-F795-E38EC82FEC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3C1EC5-868B-7D14-3666-25FF140675A3}"/>
              </a:ext>
            </a:extLst>
          </p:cNvPr>
          <p:cNvSpPr>
            <a:spLocks noGrp="1"/>
          </p:cNvSpPr>
          <p:nvPr>
            <p:ph type="title"/>
          </p:nvPr>
        </p:nvSpPr>
        <p:spPr/>
        <p:txBody>
          <a:bodyPr/>
          <a:lstStyle/>
          <a:p>
            <a:r>
              <a:rPr lang="da-DK" dirty="0"/>
              <a:t>Brug af antibiotika mod </a:t>
            </a:r>
            <a:r>
              <a:rPr lang="da-DK"/>
              <a:t>KOL-eksacerbation</a:t>
            </a:r>
            <a:endParaRPr lang="da-DK" dirty="0"/>
          </a:p>
        </p:txBody>
      </p:sp>
      <p:sp>
        <p:nvSpPr>
          <p:cNvPr id="3" name="Pladsholder til tekst 2">
            <a:extLst>
              <a:ext uri="{FF2B5EF4-FFF2-40B4-BE49-F238E27FC236}">
                <a16:creationId xmlns:a16="http://schemas.microsoft.com/office/drawing/2014/main" id="{D0C09EAE-E9C4-A648-DBAD-30A82408C56F}"/>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sp>
        <p:nvSpPr>
          <p:cNvPr id="4" name="Pladsholder til tekst 3">
            <a:extLst>
              <a:ext uri="{FF2B5EF4-FFF2-40B4-BE49-F238E27FC236}">
                <a16:creationId xmlns:a16="http://schemas.microsoft.com/office/drawing/2014/main" id="{5B873E90-C2FC-9FBD-30F3-34CDC5513DDE}"/>
              </a:ext>
            </a:extLst>
          </p:cNvPr>
          <p:cNvSpPr txBox="1">
            <a:spLocks/>
          </p:cNvSpPr>
          <p:nvPr/>
        </p:nvSpPr>
        <p:spPr>
          <a:xfrm>
            <a:off x="725626" y="1230691"/>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dirty="0"/>
              <a:t>Opgjort i antal brugere pr. 1.000 sikrede med </a:t>
            </a:r>
            <a:r>
              <a:rPr lang="da-DK" sz="1600"/>
              <a:t>KOL-eksacerbation</a:t>
            </a:r>
            <a:r>
              <a:rPr lang="da-DK" sz="1600" dirty="0"/>
              <a:t>, + 45 årige</a:t>
            </a:r>
          </a:p>
        </p:txBody>
      </p:sp>
      <p:graphicFrame>
        <p:nvGraphicFramePr>
          <p:cNvPr id="5" name="Diagram 4">
            <a:extLst>
              <a:ext uri="{FF2B5EF4-FFF2-40B4-BE49-F238E27FC236}">
                <a16:creationId xmlns:a16="http://schemas.microsoft.com/office/drawing/2014/main" id="{0B951AE8-10F7-3740-B288-A2F57D4098CE}"/>
              </a:ext>
            </a:extLst>
          </p:cNvPr>
          <p:cNvGraphicFramePr>
            <a:graphicFrameLocks/>
          </p:cNvGraphicFramePr>
          <p:nvPr>
            <p:extLst>
              <p:ext uri="{D42A27DB-BD31-4B8C-83A1-F6EECF244321}">
                <p14:modId xmlns:p14="http://schemas.microsoft.com/office/powerpoint/2010/main" val="1154073466"/>
              </p:ext>
            </p:extLst>
          </p:nvPr>
        </p:nvGraphicFramePr>
        <p:xfrm>
          <a:off x="725626" y="1691640"/>
          <a:ext cx="10740747" cy="4437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1285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556B-4E30-7969-C7BE-CAA89FEBC7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2528FC-0108-AAFC-90EF-246B65E4BB90}"/>
              </a:ext>
            </a:extLst>
          </p:cNvPr>
          <p:cNvSpPr>
            <a:spLocks noGrp="1"/>
          </p:cNvSpPr>
          <p:nvPr>
            <p:ph type="title"/>
          </p:nvPr>
        </p:nvSpPr>
        <p:spPr/>
        <p:txBody>
          <a:bodyPr/>
          <a:lstStyle/>
          <a:p>
            <a:r>
              <a:rPr lang="da-DK" dirty="0"/>
              <a:t>Brug af penicillin mod </a:t>
            </a:r>
            <a:r>
              <a:rPr lang="da-DK"/>
              <a:t>KOL-eksacerbation</a:t>
            </a:r>
            <a:endParaRPr lang="da-DK" dirty="0"/>
          </a:p>
        </p:txBody>
      </p:sp>
      <p:sp>
        <p:nvSpPr>
          <p:cNvPr id="3" name="Pladsholder til tekst 2">
            <a:extLst>
              <a:ext uri="{FF2B5EF4-FFF2-40B4-BE49-F238E27FC236}">
                <a16:creationId xmlns:a16="http://schemas.microsoft.com/office/drawing/2014/main" id="{E03E8413-6868-9CFE-8608-02CDAD7D25F1}"/>
              </a:ext>
            </a:extLst>
          </p:cNvPr>
          <p:cNvSpPr>
            <a:spLocks noGrp="1"/>
          </p:cNvSpPr>
          <p:nvPr>
            <p:ph type="body" sz="quarter" idx="10"/>
          </p:nvPr>
        </p:nvSpPr>
        <p:spPr/>
        <p:txBody>
          <a:bodyPr>
            <a:normAutofit fontScale="92500" lnSpcReduction="10000"/>
          </a:bodyPr>
          <a:lstStyle/>
          <a:p>
            <a:r>
              <a:rPr lang="da-DK" dirty="0"/>
              <a:t>Kilde: </a:t>
            </a:r>
            <a:r>
              <a:rPr lang="da-DK" dirty="0" err="1"/>
              <a:t>Ordiprax</a:t>
            </a:r>
            <a:r>
              <a:rPr lang="da-DK" dirty="0"/>
              <a:t>+, perioden måned år til måned år</a:t>
            </a:r>
          </a:p>
        </p:txBody>
      </p:sp>
      <p:sp>
        <p:nvSpPr>
          <p:cNvPr id="4" name="Pladsholder til tekst 3">
            <a:extLst>
              <a:ext uri="{FF2B5EF4-FFF2-40B4-BE49-F238E27FC236}">
                <a16:creationId xmlns:a16="http://schemas.microsoft.com/office/drawing/2014/main" id="{DD79600D-F68B-D173-1156-CB6E90197936}"/>
              </a:ext>
            </a:extLst>
          </p:cNvPr>
          <p:cNvSpPr txBox="1">
            <a:spLocks/>
          </p:cNvSpPr>
          <p:nvPr/>
        </p:nvSpPr>
        <p:spPr>
          <a:xfrm>
            <a:off x="725626" y="1230691"/>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dirty="0"/>
              <a:t>Opgjort i antal brugere pr. 1.000 sikrede med udvidet spektrum, + 45 årige</a:t>
            </a:r>
          </a:p>
        </p:txBody>
      </p:sp>
      <p:graphicFrame>
        <p:nvGraphicFramePr>
          <p:cNvPr id="5" name="Diagram 4">
            <a:extLst>
              <a:ext uri="{FF2B5EF4-FFF2-40B4-BE49-F238E27FC236}">
                <a16:creationId xmlns:a16="http://schemas.microsoft.com/office/drawing/2014/main" id="{B2EEA075-50EF-09B7-8D2B-CF7E0890AF3A}"/>
              </a:ext>
            </a:extLst>
          </p:cNvPr>
          <p:cNvGraphicFramePr>
            <a:graphicFrameLocks/>
          </p:cNvGraphicFramePr>
          <p:nvPr>
            <p:extLst>
              <p:ext uri="{D42A27DB-BD31-4B8C-83A1-F6EECF244321}">
                <p14:modId xmlns:p14="http://schemas.microsoft.com/office/powerpoint/2010/main" val="1188784218"/>
              </p:ext>
            </p:extLst>
          </p:nvPr>
        </p:nvGraphicFramePr>
        <p:xfrm>
          <a:off x="819226" y="1754339"/>
          <a:ext cx="10553548" cy="42280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D3CB3E1F-64CB-6EB1-A725-F01C6DE0993A}"/>
              </a:ext>
            </a:extLst>
          </p:cNvPr>
          <p:cNvSpPr txBox="1"/>
          <p:nvPr/>
        </p:nvSpPr>
        <p:spPr>
          <a:xfrm rot="20320872">
            <a:off x="4530002" y="2448481"/>
            <a:ext cx="4071668"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1pPr>
            <a:lvl2pPr marL="4572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2pPr>
            <a:lvl3pPr marL="9144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3pPr>
            <a:lvl4pPr marL="13716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4pPr>
            <a:lvl5pPr marL="18288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5pPr>
            <a:lvl6pPr marL="22860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6pPr>
            <a:lvl7pPr marL="27432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7pPr>
            <a:lvl8pPr marL="32004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8pPr>
            <a:lvl9pPr marL="3657600" marR="0" indent="0" algn="l" defTabSz="1219169" rtl="0" fontAlgn="auto" latinLnBrk="0" hangingPunct="0">
              <a:lnSpc>
                <a:spcPct val="90000"/>
              </a:lnSpc>
              <a:spcBef>
                <a:spcPts val="225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Helvetica Neue"/>
              </a:defRPr>
            </a:lvl9p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0" i="0" u="none" strike="noStrike" kern="1200"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1537966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1FBE2-818D-7B78-1E60-3AE0AAA8B66D}"/>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7288A6C-0ADA-DF53-55CB-280A489F805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08BE08F-7A68-ED1F-31C9-6B324FD5D5A8}"/>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25BAAA03-0F18-BE5D-36C8-7DACB51ED41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C34893D1-DFFC-0600-B395-AA43F92009A7}"/>
              </a:ext>
            </a:extLst>
          </p:cNvPr>
          <p:cNvSpPr>
            <a:spLocks noGrp="1"/>
          </p:cNvSpPr>
          <p:nvPr>
            <p:ph type="body" sz="quarter" idx="41"/>
          </p:nvPr>
        </p:nvSpPr>
        <p:spPr>
          <a:xfrm>
            <a:off x="721001" y="2691196"/>
            <a:ext cx="4385987" cy="2749021"/>
          </a:xfrm>
        </p:spPr>
        <p:txBody>
          <a:bodyPr>
            <a:normAutofit fontScale="85000" lnSpcReduction="20000"/>
          </a:bodyPr>
          <a:lstStyle/>
          <a:p>
            <a:pPr marL="342900" indent="-342900">
              <a:buFont typeface="+mj-lt"/>
              <a:buAutoNum type="arabicPeriod"/>
            </a:pPr>
            <a:r>
              <a:rPr lang="da-DK" sz="1600" noProof="0" dirty="0"/>
              <a:t>Hvordan undersøger du KOL-patienter, der får en akut forværring?</a:t>
            </a:r>
          </a:p>
          <a:p>
            <a:pPr marL="342900" indent="-342900">
              <a:buFont typeface="+mj-lt"/>
              <a:buAutoNum type="arabicPeriod"/>
            </a:pPr>
            <a:r>
              <a:rPr lang="da-DK" sz="1600" noProof="0" dirty="0"/>
              <a:t>Hvordan anvender du CRP-målinger ved mistænkt KOL-</a:t>
            </a:r>
            <a:r>
              <a:rPr lang="da-DK" sz="1600" noProof="0" dirty="0" err="1"/>
              <a:t>exa</a:t>
            </a:r>
            <a:r>
              <a:rPr lang="da-DK" sz="1600" noProof="0" dirty="0"/>
              <a:t> i klinikken?</a:t>
            </a:r>
          </a:p>
          <a:p>
            <a:pPr marL="342900" indent="-342900">
              <a:buFont typeface="+mj-lt"/>
              <a:buAutoNum type="arabicPeriod"/>
            </a:pPr>
            <a:r>
              <a:rPr lang="da-DK" sz="1600" noProof="0" dirty="0"/>
              <a:t>Hvilken rolle har praksispersonalet i visitation og diagnostik af KOL </a:t>
            </a:r>
            <a:r>
              <a:rPr lang="da-DK" sz="1600" noProof="0" dirty="0" err="1"/>
              <a:t>exacerbationer</a:t>
            </a:r>
            <a:r>
              <a:rPr lang="da-DK" sz="1600" noProof="0" dirty="0"/>
              <a:t>? </a:t>
            </a:r>
          </a:p>
          <a:p>
            <a:pPr marL="342900" indent="-342900">
              <a:buFont typeface="+mj-lt"/>
              <a:buAutoNum type="arabicPeriod"/>
            </a:pPr>
            <a:r>
              <a:rPr lang="da-DK" sz="1600" noProof="0" dirty="0"/>
              <a:t>Hvornår vælger du at behandle/ikke at behandle KOL-</a:t>
            </a:r>
            <a:r>
              <a:rPr lang="da-DK" sz="1600" noProof="0" dirty="0" err="1"/>
              <a:t>exa</a:t>
            </a:r>
            <a:r>
              <a:rPr lang="da-DK" sz="1600" noProof="0" dirty="0"/>
              <a:t> med antibiotika?</a:t>
            </a:r>
          </a:p>
          <a:p>
            <a:pPr marL="342900" indent="-342900">
              <a:buFont typeface="+mj-lt"/>
              <a:buAutoNum type="arabicPeriod"/>
            </a:pPr>
            <a:r>
              <a:rPr lang="da-DK" sz="1600" noProof="0" dirty="0"/>
              <a:t>Hvordan er andelen af recepter med antibiotika med udvidet spektrum ud af alle antibiotika recepter?</a:t>
            </a:r>
          </a:p>
        </p:txBody>
      </p:sp>
      <p:sp>
        <p:nvSpPr>
          <p:cNvPr id="10" name="Title 2">
            <a:extLst>
              <a:ext uri="{FF2B5EF4-FFF2-40B4-BE49-F238E27FC236}">
                <a16:creationId xmlns:a16="http://schemas.microsoft.com/office/drawing/2014/main" id="{3ECDA8A7-D2FB-3480-AF48-715160D17F28}"/>
              </a:ext>
            </a:extLst>
          </p:cNvPr>
          <p:cNvSpPr>
            <a:spLocks noGrp="1"/>
          </p:cNvSpPr>
          <p:nvPr>
            <p:ph type="title"/>
          </p:nvPr>
        </p:nvSpPr>
        <p:spPr>
          <a:xfrm>
            <a:off x="714030" y="1027249"/>
            <a:ext cx="4398514" cy="1540460"/>
          </a:xfrm>
        </p:spPr>
        <p:txBody>
          <a:bodyPr/>
          <a:lstStyle/>
          <a:p>
            <a:r>
              <a:rPr lang="da-DK" sz="2400" noProof="0" dirty="0"/>
              <a:t>Spørgsmål angående </a:t>
            </a:r>
            <a:r>
              <a:rPr lang="da-DK" sz="2400" noProof="0"/>
              <a:t>KOL-eksacerbation</a:t>
            </a:r>
            <a:r>
              <a:rPr lang="da-DK" sz="2400" noProof="0" dirty="0"/>
              <a:t> og penicillin med udvidet spektrum</a:t>
            </a:r>
          </a:p>
        </p:txBody>
      </p:sp>
      <p:sp>
        <p:nvSpPr>
          <p:cNvPr id="13" name="Text Placeholder 9">
            <a:extLst>
              <a:ext uri="{FF2B5EF4-FFF2-40B4-BE49-F238E27FC236}">
                <a16:creationId xmlns:a16="http://schemas.microsoft.com/office/drawing/2014/main" id="{D3A3DDB1-9FFB-D610-0BBF-8321498B9019}"/>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42680310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26A4-EB68-3C0A-A13E-AABA81F5DD28}"/>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3FAF0598-5565-9D61-74FD-1755B145A69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EDAA640B-0696-6CC4-0256-C7B50F11F096}"/>
              </a:ext>
            </a:extLst>
          </p:cNvPr>
          <p:cNvSpPr>
            <a:spLocks noGrp="1"/>
          </p:cNvSpPr>
          <p:nvPr>
            <p:ph type="body" sz="quarter" idx="30"/>
          </p:nvPr>
        </p:nvSpPr>
        <p:spPr/>
        <p:txBody>
          <a:bodyPr>
            <a:noAutofit/>
          </a:bodyPr>
          <a:lstStyle/>
          <a:p>
            <a:r>
              <a:rPr lang="en-GB" sz="1200" noProof="0" dirty="0" err="1"/>
              <a:t>Opsamling</a:t>
            </a:r>
            <a:r>
              <a:rPr lang="en-GB" sz="1200" noProof="0" dirty="0"/>
              <a:t> </a:t>
            </a:r>
            <a:r>
              <a:rPr lang="en-GB" sz="1200" noProof="0" dirty="0" err="1"/>
              <a:t>i</a:t>
            </a:r>
            <a:r>
              <a:rPr lang="en-GB" sz="1200" noProof="0" dirty="0"/>
              <a:t> plenum (10 min.)</a:t>
            </a:r>
            <a:endParaRPr lang="da-DK" sz="1200" noProof="0" dirty="0"/>
          </a:p>
        </p:txBody>
      </p:sp>
      <p:pic>
        <p:nvPicPr>
          <p:cNvPr id="2" name="Graphic 1" descr="Teacher with solid fill">
            <a:extLst>
              <a:ext uri="{FF2B5EF4-FFF2-40B4-BE49-F238E27FC236}">
                <a16:creationId xmlns:a16="http://schemas.microsoft.com/office/drawing/2014/main" id="{0E5565EC-B383-BD67-89BC-C0FD1397149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itle 2">
            <a:extLst>
              <a:ext uri="{FF2B5EF4-FFF2-40B4-BE49-F238E27FC236}">
                <a16:creationId xmlns:a16="http://schemas.microsoft.com/office/drawing/2014/main" id="{705275AB-D616-37B0-40A8-476BF8A5E378}"/>
              </a:ext>
            </a:extLst>
          </p:cNvPr>
          <p:cNvSpPr>
            <a:spLocks noGrp="1"/>
          </p:cNvSpPr>
          <p:nvPr>
            <p:ph type="title"/>
          </p:nvPr>
        </p:nvSpPr>
        <p:spPr>
          <a:xfrm>
            <a:off x="714030" y="1027249"/>
            <a:ext cx="4398514" cy="1540460"/>
          </a:xfrm>
        </p:spPr>
        <p:txBody>
          <a:bodyPr/>
          <a:lstStyle/>
          <a:p>
            <a:r>
              <a:rPr lang="da-DK" sz="2400" dirty="0">
                <a:latin typeface="Arial"/>
                <a:cs typeface="Arial"/>
              </a:rPr>
              <a:t>Gennemgang angående KOL-eksacerbation og penicillin med udvidet spektrum</a:t>
            </a:r>
            <a:endParaRPr lang="da-DK" sz="2400" noProof="0" dirty="0">
              <a:latin typeface="Arial"/>
              <a:cs typeface="Arial"/>
            </a:endParaRPr>
          </a:p>
        </p:txBody>
      </p:sp>
      <p:sp>
        <p:nvSpPr>
          <p:cNvPr id="13" name="Text Placeholder 9">
            <a:extLst>
              <a:ext uri="{FF2B5EF4-FFF2-40B4-BE49-F238E27FC236}">
                <a16:creationId xmlns:a16="http://schemas.microsoft.com/office/drawing/2014/main" id="{2118B617-B7BD-F763-3A46-196C9736DC1A}"/>
              </a:ext>
            </a:extLst>
          </p:cNvPr>
          <p:cNvSpPr>
            <a:spLocks noGrp="1"/>
          </p:cNvSpPr>
          <p:nvPr>
            <p:ph type="body" sz="quarter" idx="29"/>
          </p:nvPr>
        </p:nvSpPr>
        <p:spPr>
          <a:xfrm>
            <a:off x="720208" y="5440218"/>
            <a:ext cx="4385987" cy="680690"/>
          </a:xfrm>
        </p:spPr>
        <p:txBody>
          <a:bodyPr/>
          <a:lstStyle/>
          <a:p>
            <a:endParaRPr lang="da-DK" noProof="0" dirty="0"/>
          </a:p>
        </p:txBody>
      </p:sp>
      <p:sp>
        <p:nvSpPr>
          <p:cNvPr id="5" name="Text Placeholder 4">
            <a:extLst>
              <a:ext uri="{FF2B5EF4-FFF2-40B4-BE49-F238E27FC236}">
                <a16:creationId xmlns:a16="http://schemas.microsoft.com/office/drawing/2014/main" id="{9F0DC9DD-962B-FA1C-7AF7-FEF4A720ACDB}"/>
              </a:ext>
            </a:extLst>
          </p:cNvPr>
          <p:cNvSpPr>
            <a:spLocks noGrp="1"/>
          </p:cNvSpPr>
          <p:nvPr>
            <p:ph type="body" sz="quarter" idx="41"/>
          </p:nvPr>
        </p:nvSpPr>
        <p:spPr>
          <a:xfrm>
            <a:off x="720725" y="2690813"/>
            <a:ext cx="4386263" cy="1044575"/>
          </a:xfrm>
        </p:spPr>
        <p:txBody>
          <a:bodyPr>
            <a:normAutofit/>
          </a:bodyPr>
          <a:lstStyle/>
          <a:p>
            <a:pPr marL="342900" indent="-342900">
              <a:buAutoNum type="arabicPeriod"/>
            </a:pPr>
            <a:r>
              <a:rPr lang="da-DK" sz="1600" noProof="0" dirty="0"/>
              <a:t>Hvad fik I talt om angående diagnostik?</a:t>
            </a:r>
          </a:p>
          <a:p>
            <a:pPr marL="342900" indent="-342900">
              <a:buAutoNum type="arabicPeriod"/>
            </a:pPr>
            <a:r>
              <a:rPr lang="da-DK" dirty="0"/>
              <a:t>Hvad fik I talt om angående behandlingsvarighed?</a:t>
            </a:r>
            <a:endParaRPr lang="da-DK" sz="1600" noProof="0" dirty="0"/>
          </a:p>
        </p:txBody>
      </p:sp>
    </p:spTree>
    <p:extLst>
      <p:ext uri="{BB962C8B-B14F-4D97-AF65-F5344CB8AC3E}">
        <p14:creationId xmlns:p14="http://schemas.microsoft.com/office/powerpoint/2010/main" val="3916383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EBEB-1446-9D03-0063-A6C6FF138BD4}"/>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DF0397ED-0443-22E4-E809-93B1F41209BD}"/>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1" y="0"/>
            <a:ext cx="6359769" cy="6858000"/>
          </a:xfrm>
        </p:spPr>
      </p:pic>
      <p:sp>
        <p:nvSpPr>
          <p:cNvPr id="11" name="Text Placeholder 10">
            <a:extLst>
              <a:ext uri="{FF2B5EF4-FFF2-40B4-BE49-F238E27FC236}">
                <a16:creationId xmlns:a16="http://schemas.microsoft.com/office/drawing/2014/main" id="{066AFF70-1475-CC63-CCE8-9B476F2CAA36}"/>
              </a:ext>
            </a:extLst>
          </p:cNvPr>
          <p:cNvSpPr>
            <a:spLocks noGrp="1"/>
          </p:cNvSpPr>
          <p:nvPr>
            <p:ph type="body" sz="quarter" idx="30"/>
          </p:nvPr>
        </p:nvSpPr>
        <p:spPr/>
        <p:txBody>
          <a:bodyPr>
            <a:noAutofit/>
          </a:bodyPr>
          <a:lstStyle/>
          <a:p>
            <a:r>
              <a:rPr lang="da-DK" sz="1200" dirty="0"/>
              <a:t>Arbejd selv og notér </a:t>
            </a:r>
            <a:r>
              <a:rPr lang="en-GB" sz="1200" noProof="0" dirty="0"/>
              <a:t>(5 min.)</a:t>
            </a:r>
            <a:endParaRPr lang="da-DK" sz="1200" noProof="0" dirty="0"/>
          </a:p>
        </p:txBody>
      </p:sp>
      <p:sp>
        <p:nvSpPr>
          <p:cNvPr id="4" name="Text Placeholder 4">
            <a:extLst>
              <a:ext uri="{FF2B5EF4-FFF2-40B4-BE49-F238E27FC236}">
                <a16:creationId xmlns:a16="http://schemas.microsoft.com/office/drawing/2014/main" id="{A7378DDE-8A1E-8D6E-3089-A46879111E95}"/>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sz="1600" noProof="0" dirty="0"/>
              <a:t>Stille refleksion og notér de vigtigste pointer og ideer til diagnostik og behandlingsvalg</a:t>
            </a:r>
          </a:p>
        </p:txBody>
      </p:sp>
      <p:sp>
        <p:nvSpPr>
          <p:cNvPr id="8" name="Title 2">
            <a:extLst>
              <a:ext uri="{FF2B5EF4-FFF2-40B4-BE49-F238E27FC236}">
                <a16:creationId xmlns:a16="http://schemas.microsoft.com/office/drawing/2014/main" id="{4C405120-24FB-CA6A-0D90-BA9CA56B4D2C}"/>
              </a:ext>
            </a:extLst>
          </p:cNvPr>
          <p:cNvSpPr>
            <a:spLocks noGrp="1"/>
          </p:cNvSpPr>
          <p:nvPr>
            <p:ph type="title"/>
          </p:nvPr>
        </p:nvSpPr>
        <p:spPr>
          <a:xfrm>
            <a:off x="714030" y="1027249"/>
            <a:ext cx="4398514" cy="1540460"/>
          </a:xfrm>
        </p:spPr>
        <p:txBody>
          <a:bodyPr/>
          <a:lstStyle/>
          <a:p>
            <a:r>
              <a:rPr lang="da-DK" sz="2400" noProof="0" dirty="0"/>
              <a:t>Stille reflektion</a:t>
            </a:r>
          </a:p>
        </p:txBody>
      </p:sp>
      <p:sp>
        <p:nvSpPr>
          <p:cNvPr id="13" name="Text Placeholder 9">
            <a:extLst>
              <a:ext uri="{FF2B5EF4-FFF2-40B4-BE49-F238E27FC236}">
                <a16:creationId xmlns:a16="http://schemas.microsoft.com/office/drawing/2014/main" id="{665A6B05-88F8-DC80-B2D8-D8FAD5FE995C}"/>
              </a:ext>
            </a:extLst>
          </p:cNvPr>
          <p:cNvSpPr>
            <a:spLocks noGrp="1"/>
          </p:cNvSpPr>
          <p:nvPr>
            <p:ph type="body" sz="quarter" idx="29"/>
          </p:nvPr>
        </p:nvSpPr>
        <p:spPr>
          <a:xfrm>
            <a:off x="720208" y="5440218"/>
            <a:ext cx="4385987" cy="680690"/>
          </a:xfrm>
        </p:spPr>
        <p:txBody>
          <a:bodyPr/>
          <a:lstStyle/>
          <a:p>
            <a:endParaRPr lang="da-DK" noProof="0" dirty="0"/>
          </a:p>
        </p:txBody>
      </p:sp>
      <p:pic>
        <p:nvPicPr>
          <p:cNvPr id="5" name="Graphic 1" descr="Pen with solid fill">
            <a:extLst>
              <a:ext uri="{FF2B5EF4-FFF2-40B4-BE49-F238E27FC236}">
                <a16:creationId xmlns:a16="http://schemas.microsoft.com/office/drawing/2014/main" id="{B958C371-5C86-28C7-3C4E-C1933BFD275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344266" y="2691196"/>
            <a:ext cx="1475608" cy="1475608"/>
          </a:xfrm>
          <a:prstGeom prst="rect">
            <a:avLst/>
          </a:prstGeom>
        </p:spPr>
      </p:pic>
    </p:spTree>
    <p:extLst>
      <p:ext uri="{BB962C8B-B14F-4D97-AF65-F5344CB8AC3E}">
        <p14:creationId xmlns:p14="http://schemas.microsoft.com/office/powerpoint/2010/main" val="39550034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DD6E892-43F3-733B-6A0B-B26B298AE18D}"/>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12AD07D4-E94B-F210-0DDB-6959C77CDDA2}"/>
              </a:ext>
            </a:extLst>
          </p:cNvPr>
          <p:cNvSpPr>
            <a:spLocks noGrp="1"/>
          </p:cNvSpPr>
          <p:nvPr>
            <p:ph type="body" sz="quarter" idx="30"/>
          </p:nvPr>
        </p:nvSpPr>
        <p:spPr/>
        <p:txBody>
          <a:bodyPr/>
          <a:lstStyle/>
          <a:p>
            <a:r>
              <a:rPr lang="da-DK" dirty="0"/>
              <a:t>Samlet tid: 10 minutter</a:t>
            </a:r>
          </a:p>
        </p:txBody>
      </p:sp>
    </p:spTree>
    <p:extLst>
      <p:ext uri="{BB962C8B-B14F-4D97-AF65-F5344CB8AC3E}">
        <p14:creationId xmlns:p14="http://schemas.microsoft.com/office/powerpoint/2010/main" val="15965961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F3FC-7A2B-ADB8-24B4-451B92F55D97}"/>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D7EBA35-6705-A1FB-2B74-5E38113EC2C2}"/>
              </a:ext>
            </a:extLst>
          </p:cNvPr>
          <p:cNvSpPr>
            <a:spLocks noGrp="1"/>
          </p:cNvSpPr>
          <p:nvPr>
            <p:ph type="body" sz="quarter" idx="29"/>
          </p:nvPr>
        </p:nvSpPr>
        <p:spPr/>
        <p:txBody>
          <a:bodyPr/>
          <a:lstStyle/>
          <a:p>
            <a:r>
              <a:rPr lang="da-DK" dirty="0"/>
              <a:t>Blok 3:</a:t>
            </a:r>
          </a:p>
        </p:txBody>
      </p:sp>
      <p:sp>
        <p:nvSpPr>
          <p:cNvPr id="3" name="Pladsholder til tekst 2">
            <a:extLst>
              <a:ext uri="{FF2B5EF4-FFF2-40B4-BE49-F238E27FC236}">
                <a16:creationId xmlns:a16="http://schemas.microsoft.com/office/drawing/2014/main" id="{6929F16C-063B-5EDE-9200-78CB587E566D}"/>
              </a:ext>
            </a:extLst>
          </p:cNvPr>
          <p:cNvSpPr>
            <a:spLocks noGrp="1"/>
          </p:cNvSpPr>
          <p:nvPr>
            <p:ph type="body" sz="quarter" idx="30"/>
          </p:nvPr>
        </p:nvSpPr>
        <p:spPr/>
        <p:txBody>
          <a:bodyPr/>
          <a:lstStyle/>
          <a:p>
            <a:r>
              <a:rPr lang="da-DK" dirty="0"/>
              <a:t>Samlet tid: 55 minutter</a:t>
            </a:r>
          </a:p>
        </p:txBody>
      </p:sp>
      <p:sp>
        <p:nvSpPr>
          <p:cNvPr id="4" name="Pladsholder til tekst 2">
            <a:extLst>
              <a:ext uri="{FF2B5EF4-FFF2-40B4-BE49-F238E27FC236}">
                <a16:creationId xmlns:a16="http://schemas.microsoft.com/office/drawing/2014/main" id="{50351568-3E1A-2FC1-733C-5B15F54FE1FE}"/>
              </a:ext>
            </a:extLst>
          </p:cNvPr>
          <p:cNvSpPr txBox="1">
            <a:spLocks/>
          </p:cNvSpPr>
          <p:nvPr/>
        </p:nvSpPr>
        <p:spPr>
          <a:xfrm>
            <a:off x="724664" y="5341363"/>
            <a:ext cx="10735496" cy="492443"/>
          </a:xfrm>
          <a:prstGeom prst="rect">
            <a:avLst/>
          </a:prstGeom>
        </p:spPr>
        <p:txBody>
          <a:bodyPr vert="horz" wrap="square" lIns="91440" tIns="45720" rIns="91440" bIns="45720" rtlCol="0" anchor="b">
            <a:normAutofit fontScale="77500" lnSpcReduction="20000"/>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i="1" dirty="0"/>
              <a:t>OBS: Kollegaer fra samme praksis sætter sig sammen, og sololæger sætter sig sammen</a:t>
            </a:r>
          </a:p>
        </p:txBody>
      </p:sp>
    </p:spTree>
    <p:extLst>
      <p:ext uri="{BB962C8B-B14F-4D97-AF65-F5344CB8AC3E}">
        <p14:creationId xmlns:p14="http://schemas.microsoft.com/office/powerpoint/2010/main" val="6017370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dirty="0"/>
              <a:t>Hvor mange patienter sætter I </a:t>
            </a:r>
            <a:r>
              <a:rPr lang="da-DK" sz="1600" noProof="0" dirty="0" err="1"/>
              <a:t>i</a:t>
            </a:r>
            <a:r>
              <a:rPr lang="da-DK" sz="1600" noProof="0" dirty="0"/>
              <a:t> antibiotika-behandling sammenlignet med resten af klyngen? </a:t>
            </a:r>
          </a:p>
          <a:p>
            <a:pPr marL="342900" indent="-342900">
              <a:buFont typeface="+mj-lt"/>
              <a:buAutoNum type="arabicPeriod"/>
            </a:pPr>
            <a:r>
              <a:rPr lang="da-DK" sz="1600" noProof="0" dirty="0"/>
              <a:t>Hvad kan variationen skyldes? (diagnostisk praksis, forskelle i population, statistisk usikkerhed)?</a:t>
            </a:r>
          </a:p>
          <a:p>
            <a:pPr marL="342900" indent="-342900">
              <a:buFont typeface="+mj-lt"/>
              <a:buAutoNum type="arabicPeriod"/>
            </a:pPr>
            <a:r>
              <a:rPr lang="da-DK" sz="1600" noProof="0" dirty="0"/>
              <a:t>Hvornår vælger du at behandle/ikke at behandle nedre luftvejsinfektioner med antibiotika?</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dirty="0"/>
              <a:t>Spørgsmål til praksisdata</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32726814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1A7FF0E-FDA3-8B78-F99E-DCF4C2D61919}"/>
              </a:ext>
            </a:extLst>
          </p:cNvPr>
          <p:cNvSpPr>
            <a:spLocks noGrp="1"/>
          </p:cNvSpPr>
          <p:nvPr>
            <p:ph type="body" sz="quarter" idx="38"/>
          </p:nvPr>
        </p:nvSpPr>
        <p:spPr/>
        <p:txBody>
          <a:bodyPr/>
          <a:lstStyle/>
          <a:p>
            <a:r>
              <a:rPr lang="da-DK" dirty="0"/>
              <a:t>Udfyld implementeringsplanen på baggrund af mødes drøftelser i grupper og refleksioner i plenum.</a:t>
            </a:r>
          </a:p>
          <a:p>
            <a:pPr marL="285750" indent="-285750">
              <a:buFont typeface="Arial" panose="020B0604020202020204" pitchFamily="34" charset="0"/>
              <a:buChar char="•"/>
            </a:pPr>
            <a:r>
              <a:rPr lang="da-DK" dirty="0"/>
              <a:t>Beskriv, hvis der er noget I ønsker at ændre i praksis?</a:t>
            </a:r>
          </a:p>
          <a:p>
            <a:pPr marL="285750" indent="-285750">
              <a:buFont typeface="Arial" panose="020B0604020202020204" pitchFamily="34" charset="0"/>
              <a:buChar char="•"/>
            </a:pPr>
            <a:r>
              <a:rPr lang="da-DK" dirty="0"/>
              <a:t>Beskriv, hvordan, hvem og hvornår ændringerne eventuelt skal ske?</a:t>
            </a:r>
          </a:p>
        </p:txBody>
      </p:sp>
      <p:sp>
        <p:nvSpPr>
          <p:cNvPr id="3" name="Titel 2">
            <a:extLst>
              <a:ext uri="{FF2B5EF4-FFF2-40B4-BE49-F238E27FC236}">
                <a16:creationId xmlns:a16="http://schemas.microsoft.com/office/drawing/2014/main" id="{1883B34F-7D31-4651-E502-AC11024D4053}"/>
              </a:ext>
            </a:extLst>
          </p:cNvPr>
          <p:cNvSpPr>
            <a:spLocks noGrp="1"/>
          </p:cNvSpPr>
          <p:nvPr>
            <p:ph type="title"/>
          </p:nvPr>
        </p:nvSpPr>
        <p:spPr/>
        <p:txBody>
          <a:bodyPr/>
          <a:lstStyle/>
          <a:p>
            <a:r>
              <a:rPr lang="da-DK" dirty="0"/>
              <a:t>Implementeringsplan</a:t>
            </a:r>
          </a:p>
        </p:txBody>
      </p:sp>
      <p:sp>
        <p:nvSpPr>
          <p:cNvPr id="4" name="Pladsholder til tekst 3">
            <a:extLst>
              <a:ext uri="{FF2B5EF4-FFF2-40B4-BE49-F238E27FC236}">
                <a16:creationId xmlns:a16="http://schemas.microsoft.com/office/drawing/2014/main" id="{9ACD77E8-19B8-ABA4-C9B3-09FC40EACE79}"/>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79EB056D-4EDE-F16F-FD8E-829C02D11C0E}"/>
              </a:ext>
            </a:extLst>
          </p:cNvPr>
          <p:cNvSpPr>
            <a:spLocks noGrp="1"/>
          </p:cNvSpPr>
          <p:nvPr>
            <p:ph type="body" sz="quarter" idx="40"/>
          </p:nvPr>
        </p:nvSpPr>
        <p:spPr/>
        <p:txBody>
          <a:bodyPr/>
          <a:lstStyle/>
          <a:p>
            <a:r>
              <a:rPr lang="da-DK" dirty="0"/>
              <a:t>Implementering og opfølgning – udgangspunkt i praksisdata</a:t>
            </a:r>
          </a:p>
        </p:txBody>
      </p:sp>
      <p:pic>
        <p:nvPicPr>
          <p:cNvPr id="6" name="Billede 5">
            <a:extLst>
              <a:ext uri="{FF2B5EF4-FFF2-40B4-BE49-F238E27FC236}">
                <a16:creationId xmlns:a16="http://schemas.microsoft.com/office/drawing/2014/main" id="{1A738F34-E6FC-CF23-84EB-909366761BF6}"/>
              </a:ext>
            </a:extLst>
          </p:cNvPr>
          <p:cNvPicPr>
            <a:picLocks noChangeAspect="1"/>
          </p:cNvPicPr>
          <p:nvPr/>
        </p:nvPicPr>
        <p:blipFill>
          <a:blip r:embed="rId3"/>
          <a:srcRect b="11035"/>
          <a:stretch>
            <a:fillRect/>
          </a:stretch>
        </p:blipFill>
        <p:spPr>
          <a:xfrm>
            <a:off x="2263185" y="3688251"/>
            <a:ext cx="7665630" cy="2658120"/>
          </a:xfrm>
          <a:prstGeom prst="rect">
            <a:avLst/>
          </a:prstGeom>
        </p:spPr>
      </p:pic>
    </p:spTree>
    <p:extLst>
      <p:ext uri="{BB962C8B-B14F-4D97-AF65-F5344CB8AC3E}">
        <p14:creationId xmlns:p14="http://schemas.microsoft.com/office/powerpoint/2010/main" val="209554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2C02A83-F62D-0786-5849-F2FEE9450250}"/>
              </a:ext>
            </a:extLst>
          </p:cNvPr>
          <p:cNvSpPr>
            <a:spLocks noGrp="1"/>
          </p:cNvSpPr>
          <p:nvPr>
            <p:ph type="body" sz="quarter" idx="30"/>
          </p:nvPr>
        </p:nvSpPr>
        <p:spPr>
          <a:xfrm>
            <a:off x="713581" y="4202532"/>
            <a:ext cx="2880000" cy="923330"/>
          </a:xfrm>
        </p:spPr>
        <p:txBody>
          <a:bodyPr/>
          <a:lstStyle/>
          <a:p>
            <a:r>
              <a:rPr lang="da-DK" dirty="0"/>
              <a:t>Tal over antibiotikaforbrug på klynge- og praksisniveau</a:t>
            </a:r>
          </a:p>
        </p:txBody>
      </p:sp>
      <p:sp>
        <p:nvSpPr>
          <p:cNvPr id="3" name="Pladsholder til tekst 2">
            <a:extLst>
              <a:ext uri="{FF2B5EF4-FFF2-40B4-BE49-F238E27FC236}">
                <a16:creationId xmlns:a16="http://schemas.microsoft.com/office/drawing/2014/main" id="{7EA9E9E0-8666-226E-816C-1BD2D77805AB}"/>
              </a:ext>
            </a:extLst>
          </p:cNvPr>
          <p:cNvSpPr>
            <a:spLocks noGrp="1"/>
          </p:cNvSpPr>
          <p:nvPr>
            <p:ph type="body" sz="quarter" idx="31"/>
          </p:nvPr>
        </p:nvSpPr>
        <p:spPr>
          <a:xfrm>
            <a:off x="4654403" y="4202532"/>
            <a:ext cx="2880000" cy="1477328"/>
          </a:xfrm>
        </p:spPr>
        <p:txBody>
          <a:bodyPr/>
          <a:lstStyle/>
          <a:p>
            <a:r>
              <a:rPr lang="da-DK" dirty="0"/>
              <a:t>Diskussion angående hvordan nedre luftvejsinfektioner diagnosticeres og behandles</a:t>
            </a:r>
          </a:p>
        </p:txBody>
      </p:sp>
      <p:sp>
        <p:nvSpPr>
          <p:cNvPr id="4" name="Pladsholder til tekst 3">
            <a:extLst>
              <a:ext uri="{FF2B5EF4-FFF2-40B4-BE49-F238E27FC236}">
                <a16:creationId xmlns:a16="http://schemas.microsoft.com/office/drawing/2014/main" id="{8A2C1770-2424-D8F9-52ED-49FFC8ADC1F7}"/>
              </a:ext>
            </a:extLst>
          </p:cNvPr>
          <p:cNvSpPr>
            <a:spLocks noGrp="1"/>
          </p:cNvSpPr>
          <p:nvPr>
            <p:ph type="body" sz="quarter" idx="32"/>
          </p:nvPr>
        </p:nvSpPr>
        <p:spPr>
          <a:xfrm>
            <a:off x="8580957" y="4202532"/>
            <a:ext cx="2880000" cy="1200329"/>
          </a:xfrm>
        </p:spPr>
        <p:txBody>
          <a:bodyPr/>
          <a:lstStyle/>
          <a:p>
            <a:r>
              <a:rPr lang="da-DK" dirty="0">
                <a:latin typeface="Arial"/>
                <a:cs typeface="Arial"/>
              </a:rPr>
              <a:t>Refleksion over om der kan laves om på noget i processen – og hvordan det evt. kan ske</a:t>
            </a:r>
          </a:p>
        </p:txBody>
      </p:sp>
      <p:sp>
        <p:nvSpPr>
          <p:cNvPr id="5" name="Pladsholder til tekst 4">
            <a:extLst>
              <a:ext uri="{FF2B5EF4-FFF2-40B4-BE49-F238E27FC236}">
                <a16:creationId xmlns:a16="http://schemas.microsoft.com/office/drawing/2014/main" id="{676EC2BB-0D30-9CFB-7324-268321BAE439}"/>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86030291-D1C4-A068-899E-9FDDE0BB2BEE}"/>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0BDE4121-008D-0AE5-AC45-3D771E6FC1A9}"/>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5CE5EBE0-091A-8A42-35C8-E62777863647}"/>
              </a:ext>
            </a:extLst>
          </p:cNvPr>
          <p:cNvSpPr>
            <a:spLocks noGrp="1"/>
          </p:cNvSpPr>
          <p:nvPr>
            <p:ph type="title"/>
          </p:nvPr>
        </p:nvSpPr>
        <p:spPr/>
        <p:txBody>
          <a:bodyPr/>
          <a:lstStyle/>
          <a:p>
            <a:r>
              <a:rPr lang="da-DK" dirty="0"/>
              <a:t>Formål</a:t>
            </a:r>
          </a:p>
        </p:txBody>
      </p:sp>
      <p:sp>
        <p:nvSpPr>
          <p:cNvPr id="9" name="Pladsholder til tekst 8">
            <a:extLst>
              <a:ext uri="{FF2B5EF4-FFF2-40B4-BE49-F238E27FC236}">
                <a16:creationId xmlns:a16="http://schemas.microsoft.com/office/drawing/2014/main" id="{1C5D59B9-0D6C-7DB3-1200-2BC0BB935AFF}"/>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9102668B-CDDE-AA21-2D91-2D7E8C0BB487}"/>
              </a:ext>
            </a:extLst>
          </p:cNvPr>
          <p:cNvSpPr>
            <a:spLocks noGrp="1"/>
          </p:cNvSpPr>
          <p:nvPr>
            <p:ph type="body" sz="quarter" idx="38"/>
          </p:nvPr>
        </p:nvSpPr>
        <p:spPr/>
        <p:txBody>
          <a:bodyPr/>
          <a:lstStyle/>
          <a:p>
            <a:r>
              <a:rPr lang="da-DK" dirty="0"/>
              <a:t>Nedre luftvejsinfektioner</a:t>
            </a:r>
          </a:p>
        </p:txBody>
      </p:sp>
    </p:spTree>
    <p:extLst>
      <p:ext uri="{BB962C8B-B14F-4D97-AF65-F5344CB8AC3E}">
        <p14:creationId xmlns:p14="http://schemas.microsoft.com/office/powerpoint/2010/main" val="4071540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DBAF-E537-5E83-005C-E853063CB8A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6E5D0E5-C133-3A00-AE83-2BC4FD3D57D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1CF95E4-A563-D13D-5D3C-7E501061A56C}"/>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C1A7C145-ED32-850B-E71D-EF13ECA3BCA7}"/>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15B7AD5-4CCF-C790-731A-61946AB844C9}"/>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dirty="0"/>
              <a:t>Hvilke tiltag er det vigtigst og lettest at gennemføre?</a:t>
            </a:r>
          </a:p>
          <a:p>
            <a:pPr marL="342900" indent="-342900">
              <a:buFont typeface="+mj-lt"/>
              <a:buAutoNum type="arabicPeriod"/>
            </a:pPr>
            <a:r>
              <a:rPr lang="da-DK" sz="1600" noProof="0" dirty="0"/>
              <a:t>Hvordan kan det ske?</a:t>
            </a:r>
          </a:p>
          <a:p>
            <a:pPr marL="342900" indent="-342900">
              <a:buFont typeface="+mj-lt"/>
              <a:buAutoNum type="arabicPeriod"/>
            </a:pPr>
            <a:r>
              <a:rPr lang="da-DK" sz="1600" noProof="0" dirty="0"/>
              <a:t>Er der retningslinjer/fraser/andet materiale, der kan deles i gruppen?</a:t>
            </a:r>
          </a:p>
          <a:p>
            <a:pPr marL="342900" indent="-342900">
              <a:buFont typeface="+mj-lt"/>
              <a:buAutoNum type="arabicPeriod"/>
            </a:pPr>
            <a:r>
              <a:rPr lang="da-DK" sz="1600" noProof="0" dirty="0"/>
              <a:t>Hvad vil I tage med hjem til jeres praksis? </a:t>
            </a:r>
          </a:p>
        </p:txBody>
      </p:sp>
      <p:sp>
        <p:nvSpPr>
          <p:cNvPr id="10" name="Title 2">
            <a:extLst>
              <a:ext uri="{FF2B5EF4-FFF2-40B4-BE49-F238E27FC236}">
                <a16:creationId xmlns:a16="http://schemas.microsoft.com/office/drawing/2014/main" id="{655A17F7-5B5D-58AA-46E6-75BA4FA97E06}"/>
              </a:ext>
            </a:extLst>
          </p:cNvPr>
          <p:cNvSpPr>
            <a:spLocks noGrp="1"/>
          </p:cNvSpPr>
          <p:nvPr>
            <p:ph type="title"/>
          </p:nvPr>
        </p:nvSpPr>
        <p:spPr>
          <a:xfrm>
            <a:off x="714030" y="1027249"/>
            <a:ext cx="4398514" cy="1540460"/>
          </a:xfrm>
        </p:spPr>
        <p:txBody>
          <a:bodyPr/>
          <a:lstStyle/>
          <a:p>
            <a:r>
              <a:rPr lang="da-DK" sz="2400" dirty="0"/>
              <a:t>Gennemgang af implementeringsplan</a:t>
            </a:r>
            <a:endParaRPr lang="da-DK" sz="2400" noProof="0" dirty="0"/>
          </a:p>
        </p:txBody>
      </p:sp>
      <p:sp>
        <p:nvSpPr>
          <p:cNvPr id="13" name="Text Placeholder 9">
            <a:extLst>
              <a:ext uri="{FF2B5EF4-FFF2-40B4-BE49-F238E27FC236}">
                <a16:creationId xmlns:a16="http://schemas.microsoft.com/office/drawing/2014/main" id="{754EA3AF-B8BA-1202-1156-9A1B10B97040}"/>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355833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FB94-FE8B-5274-BF6C-756478756FD7}"/>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A399CBA-BC10-6825-A013-DFE970C33A50}"/>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6ADADF3-EF99-2498-E923-9B2BCB3BA7AA}"/>
              </a:ext>
            </a:extLst>
          </p:cNvPr>
          <p:cNvSpPr>
            <a:spLocks noGrp="1"/>
          </p:cNvSpPr>
          <p:nvPr>
            <p:ph type="body" sz="quarter" idx="30"/>
          </p:nvPr>
        </p:nvSpPr>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790679AD-AECB-245F-D92A-1B8354FD97A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07A7A1C0-0192-4CF4-EE5B-ABDF003D2920}"/>
              </a:ext>
            </a:extLst>
          </p:cNvPr>
          <p:cNvSpPr>
            <a:spLocks noGrp="1"/>
          </p:cNvSpPr>
          <p:nvPr>
            <p:ph type="body" sz="quarter" idx="41"/>
          </p:nvPr>
        </p:nvSpPr>
        <p:spPr>
          <a:xfrm>
            <a:off x="721001" y="2691196"/>
            <a:ext cx="4385987" cy="2749021"/>
          </a:xfrm>
        </p:spPr>
        <p:txBody>
          <a:bodyPr>
            <a:normAutofit/>
          </a:bodyPr>
          <a:lstStyle/>
          <a:p>
            <a:pPr marL="342900" indent="-342900">
              <a:buFont typeface="+mj-lt"/>
              <a:buAutoNum type="arabicPeriod"/>
            </a:pPr>
            <a:r>
              <a:rPr lang="da-DK" sz="1600" noProof="0" dirty="0"/>
              <a:t>Hvilke tiltag er det vigtigst og lettest at gennemføre?</a:t>
            </a:r>
          </a:p>
          <a:p>
            <a:pPr marL="342900" indent="-342900">
              <a:buFont typeface="+mj-lt"/>
              <a:buAutoNum type="arabicPeriod"/>
            </a:pPr>
            <a:r>
              <a:rPr lang="da-DK" sz="1600" noProof="0" dirty="0"/>
              <a:t>Hvordan kan det ske?</a:t>
            </a:r>
          </a:p>
          <a:p>
            <a:pPr marL="342900" indent="-342900">
              <a:buFont typeface="+mj-lt"/>
              <a:buAutoNum type="arabicPeriod"/>
            </a:pPr>
            <a:r>
              <a:rPr lang="da-DK" sz="1600" noProof="0" dirty="0"/>
              <a:t>Er der retningslinjer/fraser/andet materiale, der kan deles i gruppen?</a:t>
            </a:r>
          </a:p>
          <a:p>
            <a:pPr marL="342900" indent="-342900">
              <a:buFont typeface="+mj-lt"/>
              <a:buAutoNum type="arabicPeriod"/>
            </a:pPr>
            <a:r>
              <a:rPr lang="da-DK" sz="1600" noProof="0" dirty="0"/>
              <a:t>Hvad vil I tage med hjem til jeres praksis?</a:t>
            </a:r>
          </a:p>
        </p:txBody>
      </p:sp>
      <p:sp>
        <p:nvSpPr>
          <p:cNvPr id="10" name="Title 2">
            <a:extLst>
              <a:ext uri="{FF2B5EF4-FFF2-40B4-BE49-F238E27FC236}">
                <a16:creationId xmlns:a16="http://schemas.microsoft.com/office/drawing/2014/main" id="{4954824F-8EA9-1A9F-82B5-A71A727073E7}"/>
              </a:ext>
            </a:extLst>
          </p:cNvPr>
          <p:cNvSpPr>
            <a:spLocks noGrp="1"/>
          </p:cNvSpPr>
          <p:nvPr>
            <p:ph type="title"/>
          </p:nvPr>
        </p:nvSpPr>
        <p:spPr>
          <a:xfrm>
            <a:off x="714030" y="1027249"/>
            <a:ext cx="4398514" cy="1540460"/>
          </a:xfrm>
        </p:spPr>
        <p:txBody>
          <a:bodyPr/>
          <a:lstStyle/>
          <a:p>
            <a:r>
              <a:rPr lang="da-DK" sz="2400" dirty="0"/>
              <a:t>Opsamling og opfølgning</a:t>
            </a:r>
            <a:endParaRPr lang="da-DK" sz="2400" noProof="0" dirty="0"/>
          </a:p>
        </p:txBody>
      </p:sp>
      <p:sp>
        <p:nvSpPr>
          <p:cNvPr id="13" name="Text Placeholder 9">
            <a:extLst>
              <a:ext uri="{FF2B5EF4-FFF2-40B4-BE49-F238E27FC236}">
                <a16:creationId xmlns:a16="http://schemas.microsoft.com/office/drawing/2014/main" id="{5A3BEA65-E0FC-3EBD-12D7-3FDCC9FE09EA}"/>
              </a:ext>
            </a:extLst>
          </p:cNvPr>
          <p:cNvSpPr>
            <a:spLocks noGrp="1"/>
          </p:cNvSpPr>
          <p:nvPr>
            <p:ph type="body" sz="quarter" idx="29"/>
          </p:nvPr>
        </p:nvSpPr>
        <p:spPr>
          <a:xfrm>
            <a:off x="720208" y="5440218"/>
            <a:ext cx="4385987" cy="680690"/>
          </a:xfrm>
        </p:spPr>
        <p:txBody>
          <a:bodyPr/>
          <a:lstStyle/>
          <a:p>
            <a:endParaRPr lang="da-DK" noProof="0" dirty="0"/>
          </a:p>
        </p:txBody>
      </p:sp>
    </p:spTree>
    <p:extLst>
      <p:ext uri="{BB962C8B-B14F-4D97-AF65-F5344CB8AC3E}">
        <p14:creationId xmlns:p14="http://schemas.microsoft.com/office/powerpoint/2010/main" val="207609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364549-8ED6-2FD9-D4A5-4AFFFFCF4739}"/>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9B04E0-DC29-03EB-A00E-33FA8D7E5DA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349AB11-B0E6-50D5-1244-0C37FC2463AC}"/>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93FF767-6E8D-DFAE-7419-026D137C6A1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ACEEF7C9-7C01-5D29-78E0-2F46B50015AF}"/>
              </a:ext>
            </a:extLst>
          </p:cNvPr>
          <p:cNvSpPr>
            <a:spLocks noGrp="1"/>
          </p:cNvSpPr>
          <p:nvPr>
            <p:ph type="body" sz="quarter" idx="39"/>
          </p:nvPr>
        </p:nvSpPr>
        <p:spPr/>
        <p:txBody>
          <a:bodyPr/>
          <a:lstStyle/>
          <a:p>
            <a:r>
              <a:rPr lang="da-DK" dirty="0"/>
              <a:t>Besøg os på KiAP.dk</a:t>
            </a:r>
          </a:p>
        </p:txBody>
      </p:sp>
      <p:sp>
        <p:nvSpPr>
          <p:cNvPr id="7" name="Titel 6">
            <a:extLst>
              <a:ext uri="{FF2B5EF4-FFF2-40B4-BE49-F238E27FC236}">
                <a16:creationId xmlns:a16="http://schemas.microsoft.com/office/drawing/2014/main" id="{BE96788C-651E-EE3B-FC19-FCF1599BDE98}"/>
              </a:ext>
            </a:extLst>
          </p:cNvPr>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20370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91B1CE-8993-58C6-F3FD-D7747C608EFE}"/>
              </a:ext>
            </a:extLst>
          </p:cNvPr>
          <p:cNvSpPr>
            <a:spLocks noGrp="1"/>
          </p:cNvSpPr>
          <p:nvPr>
            <p:ph type="body" sz="quarter" idx="39"/>
          </p:nvPr>
        </p:nvSpPr>
        <p:spPr/>
        <p:txBody>
          <a:bodyPr>
            <a:normAutofit/>
          </a:bodyPr>
          <a:lstStyle/>
          <a:p>
            <a:r>
              <a:rPr lang="da-DK" dirty="0"/>
              <a:t>Nedre luftvejsinfektioner</a:t>
            </a:r>
          </a:p>
        </p:txBody>
      </p:sp>
      <p:sp>
        <p:nvSpPr>
          <p:cNvPr id="3" name="Titel 2">
            <a:extLst>
              <a:ext uri="{FF2B5EF4-FFF2-40B4-BE49-F238E27FC236}">
                <a16:creationId xmlns:a16="http://schemas.microsoft.com/office/drawing/2014/main" id="{764D3216-3F25-E26E-F229-36C536FDBABF}"/>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719991AD-D3FD-9D42-5334-E491E3B9729E}"/>
              </a:ext>
            </a:extLst>
          </p:cNvPr>
          <p:cNvSpPr>
            <a:spLocks noGrp="1"/>
          </p:cNvSpPr>
          <p:nvPr>
            <p:ph type="body" sz="quarter" idx="37"/>
          </p:nvPr>
        </p:nvSpPr>
        <p:spPr/>
        <p:txBody>
          <a:bodyPr/>
          <a:lstStyle/>
          <a:p>
            <a:r>
              <a:rPr lang="da-DK" dirty="0"/>
              <a:t>Før pausen</a:t>
            </a:r>
          </a:p>
        </p:txBody>
      </p:sp>
      <p:sp>
        <p:nvSpPr>
          <p:cNvPr id="5" name="Pladsholder til tekst 4">
            <a:extLst>
              <a:ext uri="{FF2B5EF4-FFF2-40B4-BE49-F238E27FC236}">
                <a16:creationId xmlns:a16="http://schemas.microsoft.com/office/drawing/2014/main" id="{18DA6753-8B17-134C-BF86-AB4CF57F6040}"/>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r>
              <a:rPr lang="da-DK" dirty="0"/>
              <a:t>Ark til mødenoter: Skriv dine overvejelser og gode ideer ned undervejs og saml op til sidst på mødet. </a:t>
            </a:r>
          </a:p>
          <a:p>
            <a:pPr marL="285750" indent="-285750">
              <a:buFont typeface="Arial" panose="020B0604020202020204" pitchFamily="34" charset="0"/>
              <a:buChar char="•"/>
            </a:pPr>
            <a:r>
              <a:rPr lang="da-DK" dirty="0"/>
              <a:t>Uddelingskopier: Datatræk indeholdende klyngens forbrug af antibiotika</a:t>
            </a:r>
          </a:p>
        </p:txBody>
      </p:sp>
      <p:sp>
        <p:nvSpPr>
          <p:cNvPr id="6" name="Pladsholder til tekst 5">
            <a:extLst>
              <a:ext uri="{FF2B5EF4-FFF2-40B4-BE49-F238E27FC236}">
                <a16:creationId xmlns:a16="http://schemas.microsoft.com/office/drawing/2014/main" id="{F41300AC-3CB5-3D6F-7651-CE4A0D799DA7}"/>
              </a:ext>
            </a:extLst>
          </p:cNvPr>
          <p:cNvSpPr>
            <a:spLocks noGrp="1"/>
          </p:cNvSpPr>
          <p:nvPr>
            <p:ph type="body" sz="quarter" idx="40"/>
          </p:nvPr>
        </p:nvSpPr>
        <p:spPr/>
        <p:txBody>
          <a:bodyPr/>
          <a:lstStyle/>
          <a:p>
            <a:r>
              <a:rPr lang="da-DK" dirty="0"/>
              <a:t>Efter pausen</a:t>
            </a:r>
          </a:p>
        </p:txBody>
      </p:sp>
      <p:sp>
        <p:nvSpPr>
          <p:cNvPr id="7" name="Pladsholder til tekst 6">
            <a:extLst>
              <a:ext uri="{FF2B5EF4-FFF2-40B4-BE49-F238E27FC236}">
                <a16:creationId xmlns:a16="http://schemas.microsoft.com/office/drawing/2014/main" id="{62644BA3-DFD9-6761-92D0-9EBC769E71AC}"/>
              </a:ext>
            </a:extLst>
          </p:cNvPr>
          <p:cNvSpPr>
            <a:spLocks noGrp="1"/>
          </p:cNvSpPr>
          <p:nvPr>
            <p:ph type="body" sz="quarter" idx="41"/>
          </p:nvPr>
        </p:nvSpPr>
        <p:spPr/>
        <p:txBody>
          <a:bodyPr/>
          <a:lstStyle/>
          <a:p>
            <a:pPr marL="285750" indent="-285750">
              <a:buFont typeface="Arial" panose="020B0604020202020204" pitchFamily="34" charset="0"/>
              <a:buChar char="•"/>
            </a:pPr>
            <a:r>
              <a:rPr lang="da-DK" dirty="0"/>
              <a:t>Uddelingskopier: Datatræk indeholdende din praksisforbrug af antibiotika fordelt på forskellige præparater</a:t>
            </a:r>
          </a:p>
          <a:p>
            <a:pPr marL="285750" indent="-285750">
              <a:buFont typeface="Arial" panose="020B0604020202020204" pitchFamily="34" charset="0"/>
              <a:buChar char="•"/>
            </a:pPr>
            <a:r>
              <a:rPr lang="da-DK" dirty="0"/>
              <a:t>Implementeringsplan: Tag dine ideer med hjem</a:t>
            </a:r>
          </a:p>
        </p:txBody>
      </p:sp>
    </p:spTree>
    <p:extLst>
      <p:ext uri="{BB962C8B-B14F-4D97-AF65-F5344CB8AC3E}">
        <p14:creationId xmlns:p14="http://schemas.microsoft.com/office/powerpoint/2010/main" val="7606387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D13F3-93F2-3448-2D0C-15C7269DF6A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90B1D6-9307-0B70-35F0-9E3827226C1D}"/>
              </a:ext>
            </a:extLst>
          </p:cNvPr>
          <p:cNvSpPr>
            <a:spLocks noGrp="1"/>
          </p:cNvSpPr>
          <p:nvPr>
            <p:ph type="body" sz="quarter" idx="38"/>
          </p:nvPr>
        </p:nvSpPr>
        <p:spPr/>
        <p:txBody>
          <a:bodyPr>
            <a:normAutofit lnSpcReduction="10000"/>
          </a:bodyPr>
          <a:lstStyle/>
          <a:p>
            <a:pPr marL="285750" indent="-285750">
              <a:buFont typeface="Arial" panose="020B0604020202020204" pitchFamily="34" charset="0"/>
              <a:buChar char="•"/>
            </a:pPr>
            <a:r>
              <a:rPr lang="da-DK" dirty="0"/>
              <a:t>Data stammer fra </a:t>
            </a:r>
            <a:r>
              <a:rPr lang="da-DK" dirty="0" err="1"/>
              <a:t>Ordiprax</a:t>
            </a:r>
            <a:r>
              <a:rPr lang="da-DK" dirty="0"/>
              <a:t>+, hvor alle praktiserende læger kan få overblik over ordinationer i deres praksis og sammenligne opgørelserne med nationale tal, regionens tal og tal for klyngen.  ​</a:t>
            </a:r>
          </a:p>
          <a:p>
            <a:pPr marL="285750" indent="-285750">
              <a:buFont typeface="Arial" panose="020B0604020202020204" pitchFamily="34" charset="0"/>
              <a:buChar char="•"/>
            </a:pPr>
            <a:r>
              <a:rPr lang="da-DK" dirty="0"/>
              <a:t>Data i </a:t>
            </a:r>
            <a:r>
              <a:rPr lang="da-DK" dirty="0" err="1"/>
              <a:t>Ordiprax</a:t>
            </a:r>
            <a:r>
              <a:rPr lang="da-DK" dirty="0"/>
              <a:t>+ vises for alle indløste recepter på antibiotika​</a:t>
            </a:r>
          </a:p>
          <a:p>
            <a:pPr marL="742950" lvl="1" indent="-285750">
              <a:buFont typeface="Arial" panose="020B0604020202020204" pitchFamily="34" charset="0"/>
              <a:buChar char="•"/>
            </a:pPr>
            <a:r>
              <a:rPr lang="da-DK" sz="1800" dirty="0"/>
              <a:t>Det betyder eksempelvis, at indløsning af 10 recepter med hver 10 tabletter på forskellige dage vil tælle 10 gange så meget som indløsning af en recept med 100 tabletter. ​</a:t>
            </a:r>
          </a:p>
          <a:p>
            <a:pPr marL="742950" lvl="1" indent="-285750">
              <a:buFont typeface="Arial" panose="020B0604020202020204" pitchFamily="34" charset="0"/>
              <a:buChar char="•"/>
            </a:pPr>
            <a:r>
              <a:rPr lang="da-DK" sz="1800" dirty="0"/>
              <a:t>’Vent og hent recepter’ vil kun indgå i datatrækket, såfremt de er indløste.  ​</a:t>
            </a:r>
          </a:p>
          <a:p>
            <a:pPr marL="285750" indent="-285750">
              <a:buFont typeface="Arial" panose="020B0604020202020204" pitchFamily="34" charset="0"/>
              <a:buChar char="•"/>
            </a:pPr>
            <a:r>
              <a:rPr lang="da-DK" dirty="0"/>
              <a:t>Periode for data på dette møde: måned år til måned år</a:t>
            </a:r>
          </a:p>
          <a:p>
            <a:pPr marL="285750" indent="-285750">
              <a:buFont typeface="Arial" panose="020B0604020202020204" pitchFamily="34" charset="0"/>
              <a:buChar char="•"/>
            </a:pPr>
            <a:endParaRPr lang="da-DK" dirty="0">
              <a:highlight>
                <a:srgbClr val="FFFF00"/>
              </a:highlight>
            </a:endParaRPr>
          </a:p>
          <a:p>
            <a:endParaRPr lang="da-DK" dirty="0"/>
          </a:p>
          <a:p>
            <a:r>
              <a:rPr lang="da-DK" i="1" dirty="0"/>
              <a:t>På kiap.dk kan du finde vejledninger til, hvordan du logger på og anvender </a:t>
            </a:r>
            <a:r>
              <a:rPr lang="da-DK" i="1" dirty="0" err="1"/>
              <a:t>Ordiprax</a:t>
            </a:r>
            <a:r>
              <a:rPr lang="da-DK" i="1" dirty="0"/>
              <a:t>+.​​</a:t>
            </a:r>
          </a:p>
        </p:txBody>
      </p:sp>
      <p:sp>
        <p:nvSpPr>
          <p:cNvPr id="3" name="Titel 2">
            <a:extLst>
              <a:ext uri="{FF2B5EF4-FFF2-40B4-BE49-F238E27FC236}">
                <a16:creationId xmlns:a16="http://schemas.microsoft.com/office/drawing/2014/main" id="{BB2A65C0-57B5-CA36-C0E7-380F3F0FC399}"/>
              </a:ext>
            </a:extLst>
          </p:cNvPr>
          <p:cNvSpPr>
            <a:spLocks noGrp="1"/>
          </p:cNvSpPr>
          <p:nvPr>
            <p:ph type="title"/>
          </p:nvPr>
        </p:nvSpPr>
        <p:spPr/>
        <p:txBody>
          <a:bodyPr/>
          <a:lstStyle/>
          <a:p>
            <a:r>
              <a:rPr lang="da-DK" dirty="0"/>
              <a:t>Datakilde</a:t>
            </a:r>
          </a:p>
        </p:txBody>
      </p:sp>
      <p:sp>
        <p:nvSpPr>
          <p:cNvPr id="4" name="Pladsholder til tekst 3">
            <a:extLst>
              <a:ext uri="{FF2B5EF4-FFF2-40B4-BE49-F238E27FC236}">
                <a16:creationId xmlns:a16="http://schemas.microsoft.com/office/drawing/2014/main" id="{A12934B2-45AF-64AE-F795-35F2968706BF}"/>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EF3EC17B-1E11-371F-66E5-97A0951EDF15}"/>
              </a:ext>
            </a:extLst>
          </p:cNvPr>
          <p:cNvSpPr>
            <a:spLocks noGrp="1"/>
          </p:cNvSpPr>
          <p:nvPr>
            <p:ph type="body" sz="quarter" idx="40"/>
          </p:nvPr>
        </p:nvSpPr>
        <p:spPr/>
        <p:txBody>
          <a:bodyPr/>
          <a:lstStyle/>
          <a:p>
            <a:r>
              <a:rPr lang="da-DK" dirty="0"/>
              <a:t>Urinvejsinfektioner</a:t>
            </a:r>
          </a:p>
        </p:txBody>
      </p:sp>
    </p:spTree>
    <p:extLst>
      <p:ext uri="{BB962C8B-B14F-4D97-AF65-F5344CB8AC3E}">
        <p14:creationId xmlns:p14="http://schemas.microsoft.com/office/powerpoint/2010/main" val="476614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64240-31B8-D4E8-C963-2C0F7152565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5B1E95C-78E4-C10B-162F-122EAA8EAD08}"/>
              </a:ext>
            </a:extLst>
          </p:cNvPr>
          <p:cNvSpPr>
            <a:spLocks noGrp="1"/>
          </p:cNvSpPr>
          <p:nvPr>
            <p:ph type="body" sz="quarter" idx="29"/>
          </p:nvPr>
        </p:nvSpPr>
        <p:spPr>
          <a:xfrm>
            <a:off x="724664" y="1740634"/>
            <a:ext cx="10735496" cy="1631216"/>
          </a:xfrm>
        </p:spPr>
        <p:txBody>
          <a:bodyPr/>
          <a:lstStyle/>
          <a:p>
            <a:r>
              <a:rPr lang="da-DK" dirty="0"/>
              <a:t>Blok 1: Diagnostik og behandling af pneumoni </a:t>
            </a:r>
          </a:p>
        </p:txBody>
      </p:sp>
      <p:sp>
        <p:nvSpPr>
          <p:cNvPr id="3" name="Pladsholder til tekst 2">
            <a:extLst>
              <a:ext uri="{FF2B5EF4-FFF2-40B4-BE49-F238E27FC236}">
                <a16:creationId xmlns:a16="http://schemas.microsoft.com/office/drawing/2014/main" id="{5BEB243C-585D-CE21-5604-085FBF42A7BE}"/>
              </a:ext>
            </a:extLst>
          </p:cNvPr>
          <p:cNvSpPr>
            <a:spLocks noGrp="1"/>
          </p:cNvSpPr>
          <p:nvPr>
            <p:ph type="body" sz="quarter" idx="30"/>
          </p:nvPr>
        </p:nvSpPr>
        <p:spPr/>
        <p:txBody>
          <a:bodyPr/>
          <a:lstStyle/>
          <a:p>
            <a:r>
              <a:rPr lang="da-DK" dirty="0"/>
              <a:t>Samlet tid: 40 minutter</a:t>
            </a:r>
          </a:p>
        </p:txBody>
      </p:sp>
    </p:spTree>
    <p:extLst>
      <p:ext uri="{BB962C8B-B14F-4D97-AF65-F5344CB8AC3E}">
        <p14:creationId xmlns:p14="http://schemas.microsoft.com/office/powerpoint/2010/main" val="42105235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9CD0C69-3CBD-C6E7-0B61-4870A4C39391}"/>
              </a:ext>
            </a:extLst>
          </p:cNvPr>
          <p:cNvSpPr>
            <a:spLocks noGrp="1"/>
          </p:cNvSpPr>
          <p:nvPr>
            <p:ph type="title"/>
          </p:nvPr>
        </p:nvSpPr>
        <p:spPr/>
        <p:txBody>
          <a:bodyPr/>
          <a:lstStyle/>
          <a:p>
            <a:r>
              <a:rPr lang="da-DK" dirty="0"/>
              <a:t>Introduktionsvideo (9 min.)</a:t>
            </a:r>
          </a:p>
        </p:txBody>
      </p:sp>
      <p:sp>
        <p:nvSpPr>
          <p:cNvPr id="4" name="Pladsholder til tekst 3">
            <a:extLst>
              <a:ext uri="{FF2B5EF4-FFF2-40B4-BE49-F238E27FC236}">
                <a16:creationId xmlns:a16="http://schemas.microsoft.com/office/drawing/2014/main" id="{9A623668-47A5-C5B9-DF4E-459F4AD3CF0D}"/>
              </a:ext>
            </a:extLst>
          </p:cNvPr>
          <p:cNvSpPr>
            <a:spLocks noGrp="1"/>
          </p:cNvSpPr>
          <p:nvPr>
            <p:ph type="body" sz="quarter" idx="38"/>
          </p:nvPr>
        </p:nvSpPr>
        <p:spPr/>
        <p:txBody>
          <a:bodyPr>
            <a:normAutofit lnSpcReduction="10000"/>
          </a:bodyPr>
          <a:lstStyle/>
          <a:p>
            <a:r>
              <a:rPr lang="da-DK" dirty="0"/>
              <a:t>Nedre luftvejsinfektioner</a:t>
            </a:r>
          </a:p>
        </p:txBody>
      </p:sp>
      <p:pic>
        <p:nvPicPr>
          <p:cNvPr id="5" name="Onlinemedier 4" title="Nedre luftvejsinfektioner (video 1 )">
            <a:hlinkClick r:id="" action="ppaction://media"/>
            <a:extLst>
              <a:ext uri="{FF2B5EF4-FFF2-40B4-BE49-F238E27FC236}">
                <a16:creationId xmlns:a16="http://schemas.microsoft.com/office/drawing/2014/main" id="{32B3D8F4-E3E2-41C4-2792-ED719C19E239}"/>
              </a:ext>
            </a:extLst>
          </p:cNvPr>
          <p:cNvPicPr>
            <a:picLocks noRot="1" noChangeAspect="1"/>
          </p:cNvPicPr>
          <p:nvPr>
            <a:videoFile r:link="rId1"/>
          </p:nvPr>
        </p:nvPicPr>
        <p:blipFill>
          <a:blip r:embed="rId4"/>
          <a:stretch>
            <a:fillRect/>
          </a:stretch>
        </p:blipFill>
        <p:spPr>
          <a:xfrm>
            <a:off x="2334766" y="1897380"/>
            <a:ext cx="7499965" cy="4225332"/>
          </a:xfrm>
          <a:prstGeom prst="rect">
            <a:avLst/>
          </a:prstGeom>
        </p:spPr>
      </p:pic>
    </p:spTree>
    <p:extLst>
      <p:ext uri="{BB962C8B-B14F-4D97-AF65-F5344CB8AC3E}">
        <p14:creationId xmlns:p14="http://schemas.microsoft.com/office/powerpoint/2010/main" val="24120662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AEE0A77-46F6-05E7-AE40-C4560B64F7AC}"/>
              </a:ext>
            </a:extLst>
          </p:cNvPr>
          <p:cNvSpPr>
            <a:spLocks noGrp="1"/>
          </p:cNvSpPr>
          <p:nvPr>
            <p:ph type="body" sz="quarter" idx="39"/>
          </p:nvPr>
        </p:nvSpPr>
        <p:spPr/>
        <p:txBody>
          <a:bodyPr/>
          <a:lstStyle/>
          <a:p>
            <a:r>
              <a:rPr lang="da-DK" dirty="0"/>
              <a:t>Nedre luftvejsinfektioner</a:t>
            </a:r>
          </a:p>
        </p:txBody>
      </p:sp>
      <p:sp>
        <p:nvSpPr>
          <p:cNvPr id="3" name="Titel 2">
            <a:extLst>
              <a:ext uri="{FF2B5EF4-FFF2-40B4-BE49-F238E27FC236}">
                <a16:creationId xmlns:a16="http://schemas.microsoft.com/office/drawing/2014/main" id="{DC4E68E3-DDD1-9E31-57B4-2F894E80FC6A}"/>
              </a:ext>
            </a:extLst>
          </p:cNvPr>
          <p:cNvSpPr>
            <a:spLocks noGrp="1"/>
          </p:cNvSpPr>
          <p:nvPr>
            <p:ph type="title"/>
          </p:nvPr>
        </p:nvSpPr>
        <p:spPr/>
        <p:txBody>
          <a:bodyPr/>
          <a:lstStyle/>
          <a:p>
            <a:r>
              <a:rPr lang="da-DK" dirty="0"/>
              <a:t>Diagnostik af pneumoni</a:t>
            </a:r>
          </a:p>
        </p:txBody>
      </p:sp>
      <p:sp>
        <p:nvSpPr>
          <p:cNvPr id="4" name="Pladsholder til tekst 3">
            <a:extLst>
              <a:ext uri="{FF2B5EF4-FFF2-40B4-BE49-F238E27FC236}">
                <a16:creationId xmlns:a16="http://schemas.microsoft.com/office/drawing/2014/main" id="{A53A4F69-C987-EDE7-E369-51A23C65F3B1}"/>
              </a:ext>
            </a:extLst>
          </p:cNvPr>
          <p:cNvSpPr>
            <a:spLocks noGrp="1"/>
          </p:cNvSpPr>
          <p:nvPr>
            <p:ph type="body" sz="quarter" idx="37"/>
          </p:nvPr>
        </p:nvSpPr>
        <p:spPr/>
        <p:txBody>
          <a:bodyPr/>
          <a:lstStyle/>
          <a:p>
            <a:r>
              <a:rPr lang="da-DK" dirty="0"/>
              <a:t>Hvad ved vi?</a:t>
            </a:r>
          </a:p>
        </p:txBody>
      </p:sp>
      <p:sp>
        <p:nvSpPr>
          <p:cNvPr id="5" name="Pladsholder til tekst 4">
            <a:extLst>
              <a:ext uri="{FF2B5EF4-FFF2-40B4-BE49-F238E27FC236}">
                <a16:creationId xmlns:a16="http://schemas.microsoft.com/office/drawing/2014/main" id="{8553FF2D-9272-188F-21BF-5B018FBFA608}"/>
              </a:ext>
            </a:extLst>
          </p:cNvPr>
          <p:cNvSpPr>
            <a:spLocks noGrp="1"/>
          </p:cNvSpPr>
          <p:nvPr>
            <p:ph type="body" sz="quarter" idx="38"/>
          </p:nvPr>
        </p:nvSpPr>
        <p:spPr>
          <a:xfrm>
            <a:off x="892936" y="2991086"/>
            <a:ext cx="4819201" cy="2945888"/>
          </a:xfrm>
        </p:spPr>
        <p:txBody>
          <a:bodyPr>
            <a:normAutofit/>
          </a:bodyPr>
          <a:lstStyle/>
          <a:p>
            <a:r>
              <a:rPr lang="da-DK" sz="1500" dirty="0"/>
              <a:t>Det er svært klinisk at afgøre, om patienten har en pneumoni. Kun omkring 10 % af de patienter, der fik stillet diagnosen i almen praksis, havde ved efterfølgende undersøgelser på sygehus reelt en pneumoni.​</a:t>
            </a:r>
          </a:p>
        </p:txBody>
      </p:sp>
      <p:sp>
        <p:nvSpPr>
          <p:cNvPr id="6" name="Pladsholder til tekst 5">
            <a:extLst>
              <a:ext uri="{FF2B5EF4-FFF2-40B4-BE49-F238E27FC236}">
                <a16:creationId xmlns:a16="http://schemas.microsoft.com/office/drawing/2014/main" id="{A4397431-AC4B-3352-1500-57CC6A9BA33B}"/>
              </a:ext>
            </a:extLst>
          </p:cNvPr>
          <p:cNvSpPr>
            <a:spLocks noGrp="1"/>
          </p:cNvSpPr>
          <p:nvPr>
            <p:ph type="body" sz="quarter" idx="40"/>
          </p:nvPr>
        </p:nvSpPr>
        <p:spPr/>
        <p:txBody>
          <a:bodyPr/>
          <a:lstStyle/>
          <a:p>
            <a:r>
              <a:rPr lang="da-DK" dirty="0"/>
              <a:t>Hvad anbefales</a:t>
            </a:r>
          </a:p>
        </p:txBody>
      </p:sp>
      <p:sp>
        <p:nvSpPr>
          <p:cNvPr id="7" name="Pladsholder til tekst 6">
            <a:extLst>
              <a:ext uri="{FF2B5EF4-FFF2-40B4-BE49-F238E27FC236}">
                <a16:creationId xmlns:a16="http://schemas.microsoft.com/office/drawing/2014/main" id="{3CBAC211-2AE9-0766-D29A-564E44E1DBA6}"/>
              </a:ext>
            </a:extLst>
          </p:cNvPr>
          <p:cNvSpPr>
            <a:spLocks noGrp="1"/>
          </p:cNvSpPr>
          <p:nvPr>
            <p:ph type="body" sz="quarter" idx="41"/>
          </p:nvPr>
        </p:nvSpPr>
        <p:spPr>
          <a:xfrm>
            <a:off x="6452223" y="2991086"/>
            <a:ext cx="4819201" cy="2945888"/>
          </a:xfrm>
        </p:spPr>
        <p:txBody>
          <a:bodyPr>
            <a:normAutofit fontScale="85000" lnSpcReduction="10000"/>
          </a:bodyPr>
          <a:lstStyle/>
          <a:p>
            <a:r>
              <a:rPr lang="da-DK" dirty="0"/>
              <a:t>Den kliniske diagnose for pneumoni hos voksne bør indeholde:​</a:t>
            </a:r>
          </a:p>
          <a:p>
            <a:pPr marL="285750" indent="-285750">
              <a:buFont typeface="Arial" panose="020B0604020202020204" pitchFamily="34" charset="0"/>
              <a:buChar char="•"/>
            </a:pPr>
            <a:r>
              <a:rPr lang="da-DK" dirty="0"/>
              <a:t>Symptomer på infektion i nedre luftveje (hoste og ét andet symptom fra nedre luftveje f.eks. åndenød, respirationssynkrone smerter, opspyt)</a:t>
            </a:r>
          </a:p>
          <a:p>
            <a:pPr marL="285750" indent="-285750">
              <a:buFont typeface="Arial" panose="020B0604020202020204" pitchFamily="34" charset="0"/>
              <a:buChar char="•"/>
            </a:pPr>
            <a:r>
              <a:rPr lang="da-DK" dirty="0"/>
              <a:t>Ikke tidligere kendt fund ved undersøgelse af thorax (</a:t>
            </a:r>
            <a:r>
              <a:rPr lang="da-DK" dirty="0" err="1"/>
              <a:t>takypnø</a:t>
            </a:r>
            <a:r>
              <a:rPr lang="da-DK" dirty="0"/>
              <a:t>, dæmpning, stetoskopi med bilyde)​</a:t>
            </a:r>
          </a:p>
          <a:p>
            <a:pPr marL="285750" indent="-285750">
              <a:buFont typeface="Arial" panose="020B0604020202020204" pitchFamily="34" charset="0"/>
              <a:buChar char="•"/>
            </a:pPr>
            <a:r>
              <a:rPr lang="da-DK" dirty="0"/>
              <a:t>Tegn på systemisk sygdom (almen påvirkning eller temperatur &gt; 38 °C).</a:t>
            </a:r>
          </a:p>
          <a:p>
            <a:endParaRPr lang="da-DK" dirty="0"/>
          </a:p>
        </p:txBody>
      </p:sp>
    </p:spTree>
    <p:extLst>
      <p:ext uri="{BB962C8B-B14F-4D97-AF65-F5344CB8AC3E}">
        <p14:creationId xmlns:p14="http://schemas.microsoft.com/office/powerpoint/2010/main" val="3652763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A5F35EF-D96D-4ECF-FC03-6FCFF9F1682F}"/>
              </a:ext>
            </a:extLst>
          </p:cNvPr>
          <p:cNvSpPr>
            <a:spLocks noGrp="1"/>
          </p:cNvSpPr>
          <p:nvPr>
            <p:ph type="body" sz="quarter" idx="39"/>
          </p:nvPr>
        </p:nvSpPr>
        <p:spPr/>
        <p:txBody>
          <a:bodyPr/>
          <a:lstStyle/>
          <a:p>
            <a:r>
              <a:rPr lang="da-DK" dirty="0"/>
              <a:t>Nedre luftvejsinfektioner</a:t>
            </a:r>
          </a:p>
        </p:txBody>
      </p:sp>
      <p:sp>
        <p:nvSpPr>
          <p:cNvPr id="3" name="Titel 2">
            <a:extLst>
              <a:ext uri="{FF2B5EF4-FFF2-40B4-BE49-F238E27FC236}">
                <a16:creationId xmlns:a16="http://schemas.microsoft.com/office/drawing/2014/main" id="{6C1A8980-280D-FCD6-5FBC-EC496029E274}"/>
              </a:ext>
            </a:extLst>
          </p:cNvPr>
          <p:cNvSpPr>
            <a:spLocks noGrp="1"/>
          </p:cNvSpPr>
          <p:nvPr>
            <p:ph type="title"/>
          </p:nvPr>
        </p:nvSpPr>
        <p:spPr/>
        <p:txBody>
          <a:bodyPr/>
          <a:lstStyle/>
          <a:p>
            <a:r>
              <a:rPr lang="da-DK" dirty="0"/>
              <a:t>Valg af behandling ved pneumoni</a:t>
            </a:r>
          </a:p>
        </p:txBody>
      </p:sp>
      <p:sp>
        <p:nvSpPr>
          <p:cNvPr id="4" name="Pladsholder til tekst 3">
            <a:extLst>
              <a:ext uri="{FF2B5EF4-FFF2-40B4-BE49-F238E27FC236}">
                <a16:creationId xmlns:a16="http://schemas.microsoft.com/office/drawing/2014/main" id="{DA416103-9A67-1759-746B-0F67F6F27F6D}"/>
              </a:ext>
            </a:extLst>
          </p:cNvPr>
          <p:cNvSpPr>
            <a:spLocks noGrp="1"/>
          </p:cNvSpPr>
          <p:nvPr>
            <p:ph type="body" sz="quarter" idx="37"/>
          </p:nvPr>
        </p:nvSpPr>
        <p:spPr/>
        <p:txBody>
          <a:bodyPr/>
          <a:lstStyle/>
          <a:p>
            <a:r>
              <a:rPr lang="da-DK" dirty="0"/>
              <a:t>Hvad ved vi?</a:t>
            </a:r>
          </a:p>
        </p:txBody>
      </p:sp>
      <p:sp>
        <p:nvSpPr>
          <p:cNvPr id="5" name="Pladsholder til tekst 4">
            <a:extLst>
              <a:ext uri="{FF2B5EF4-FFF2-40B4-BE49-F238E27FC236}">
                <a16:creationId xmlns:a16="http://schemas.microsoft.com/office/drawing/2014/main" id="{E1D63B45-038A-4744-F5A6-CE37FC486369}"/>
              </a:ext>
            </a:extLst>
          </p:cNvPr>
          <p:cNvSpPr>
            <a:spLocks noGrp="1"/>
          </p:cNvSpPr>
          <p:nvPr>
            <p:ph type="body" sz="quarter" idx="38"/>
          </p:nvPr>
        </p:nvSpPr>
        <p:spPr>
          <a:xfrm>
            <a:off x="892936" y="2991086"/>
            <a:ext cx="4819201" cy="2945888"/>
          </a:xfrm>
        </p:spPr>
        <p:txBody>
          <a:bodyPr/>
          <a:lstStyle/>
          <a:p>
            <a:r>
              <a:rPr lang="da-DK" dirty="0"/>
              <a:t>Antibiotikabehandling bør initialt rettes mod </a:t>
            </a:r>
            <a:r>
              <a:rPr lang="da-DK" dirty="0" err="1"/>
              <a:t>pneumokokker</a:t>
            </a:r>
            <a:r>
              <a:rPr lang="da-DK" dirty="0"/>
              <a:t>, som regnes for den farligste bakterie ved pneumoni. Penicillin er det mest effektive antibiotikum til </a:t>
            </a:r>
            <a:r>
              <a:rPr lang="da-DK" dirty="0" err="1"/>
              <a:t>pneumokokker</a:t>
            </a:r>
            <a:r>
              <a:rPr lang="da-DK" dirty="0"/>
              <a:t>.</a:t>
            </a:r>
          </a:p>
          <a:p>
            <a:endParaRPr lang="da-DK" dirty="0"/>
          </a:p>
        </p:txBody>
      </p:sp>
      <p:sp>
        <p:nvSpPr>
          <p:cNvPr id="6" name="Pladsholder til tekst 5">
            <a:extLst>
              <a:ext uri="{FF2B5EF4-FFF2-40B4-BE49-F238E27FC236}">
                <a16:creationId xmlns:a16="http://schemas.microsoft.com/office/drawing/2014/main" id="{017435F9-E401-4E24-92BB-623048721C22}"/>
              </a:ext>
            </a:extLst>
          </p:cNvPr>
          <p:cNvSpPr>
            <a:spLocks noGrp="1"/>
          </p:cNvSpPr>
          <p:nvPr>
            <p:ph type="body" sz="quarter" idx="40"/>
          </p:nvPr>
        </p:nvSpPr>
        <p:spPr/>
        <p:txBody>
          <a:bodyPr/>
          <a:lstStyle/>
          <a:p>
            <a:r>
              <a:rPr lang="da-DK" dirty="0"/>
              <a:t>Hvad anbefales?</a:t>
            </a:r>
          </a:p>
        </p:txBody>
      </p:sp>
      <p:sp>
        <p:nvSpPr>
          <p:cNvPr id="7" name="Pladsholder til tekst 6">
            <a:extLst>
              <a:ext uri="{FF2B5EF4-FFF2-40B4-BE49-F238E27FC236}">
                <a16:creationId xmlns:a16="http://schemas.microsoft.com/office/drawing/2014/main" id="{570EF080-818B-C6A6-19F4-AD4658EB37BA}"/>
              </a:ext>
            </a:extLst>
          </p:cNvPr>
          <p:cNvSpPr>
            <a:spLocks noGrp="1"/>
          </p:cNvSpPr>
          <p:nvPr>
            <p:ph type="body" sz="quarter" idx="41"/>
          </p:nvPr>
        </p:nvSpPr>
        <p:spPr>
          <a:xfrm>
            <a:off x="6452223" y="2991086"/>
            <a:ext cx="4819201" cy="2945888"/>
          </a:xfrm>
        </p:spPr>
        <p:txBody>
          <a:bodyPr/>
          <a:lstStyle/>
          <a:p>
            <a:r>
              <a:rPr lang="da-DK" dirty="0"/>
              <a:t>Førstevalg bør være penicillin V 1 MIE x 4 i 5 dage (f.eks. </a:t>
            </a:r>
            <a:r>
              <a:rPr lang="da-DK" dirty="0" err="1"/>
              <a:t>Pancillin</a:t>
            </a:r>
            <a:r>
              <a:rPr lang="da-DK" dirty="0"/>
              <a:t>, 20 stk.).</a:t>
            </a:r>
          </a:p>
          <a:p>
            <a:endParaRPr lang="da-DK" dirty="0"/>
          </a:p>
        </p:txBody>
      </p:sp>
    </p:spTree>
    <p:extLst>
      <p:ext uri="{BB962C8B-B14F-4D97-AF65-F5344CB8AC3E}">
        <p14:creationId xmlns:p14="http://schemas.microsoft.com/office/powerpoint/2010/main" val="24933917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18b33faf15afd82c3d5bff797e846794">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a11d1195246b0a30d90213d6fbe7efd"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Props1.xml><?xml version="1.0" encoding="utf-8"?>
<ds:datastoreItem xmlns:ds="http://schemas.openxmlformats.org/officeDocument/2006/customXml" ds:itemID="{BE77139F-6E47-480B-854C-12984D0A7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3.xml><?xml version="1.0" encoding="utf-8"?>
<ds:datastoreItem xmlns:ds="http://schemas.openxmlformats.org/officeDocument/2006/customXml" ds:itemID="{8C795C06-8343-4B35-ACE2-038373315665}">
  <ds:schemaRefs>
    <ds:schemaRef ds:uri="http://purl.org/dc/terms/"/>
    <ds:schemaRef ds:uri="http://schemas.openxmlformats.org/package/2006/metadata/core-properties"/>
    <ds:schemaRef ds:uri="658e924a-6452-4f30-ad3a-cb624d28adc8"/>
    <ds:schemaRef ds:uri="http://purl.org/dc/dcmitype/"/>
    <ds:schemaRef ds:uri="http://schemas.microsoft.com/office/2006/documentManagement/types"/>
    <ds:schemaRef ds:uri="http://purl.org/dc/elements/1.1/"/>
    <ds:schemaRef ds:uri="dc93761f-51ef-4530-9f5e-6cc80128209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48</TotalTime>
  <Words>3696</Words>
  <Application>Microsoft Office PowerPoint</Application>
  <PresentationFormat>Widescreen</PresentationFormat>
  <Paragraphs>368</Paragraphs>
  <Slides>32</Slides>
  <Notes>29</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KiAP 2025</vt:lpstr>
      <vt:lpstr>PowerPoint Presentation</vt:lpstr>
      <vt:lpstr>Program</vt:lpstr>
      <vt:lpstr>Formål</vt:lpstr>
      <vt:lpstr>Materiale</vt:lpstr>
      <vt:lpstr>Datakilde</vt:lpstr>
      <vt:lpstr>PowerPoint Presentation</vt:lpstr>
      <vt:lpstr>Introduktionsvideo (9 min.)</vt:lpstr>
      <vt:lpstr>Diagnostik af pneumoni</vt:lpstr>
      <vt:lpstr>Valg af behandling ved pneumoni</vt:lpstr>
      <vt:lpstr>Brug af antibiotika mod pneumoni</vt:lpstr>
      <vt:lpstr>Spørgsmål angående brug af antibiotika mod pneumoni</vt:lpstr>
      <vt:lpstr>Brug af penicillin V mod pneumoni</vt:lpstr>
      <vt:lpstr>Valg af antibiotika mod pneumoni</vt:lpstr>
      <vt:lpstr>Spørgsmål angående brug af penicillin V</vt:lpstr>
      <vt:lpstr>Gennemgang af diagnostik og behandlingsvarighed</vt:lpstr>
      <vt:lpstr>Stille reflektion</vt:lpstr>
      <vt:lpstr>PowerPoint Presentation</vt:lpstr>
      <vt:lpstr>Introduktionsvideo (4 min.)</vt:lpstr>
      <vt:lpstr>Diagnostik af KOL-eksacerbation</vt:lpstr>
      <vt:lpstr>Behandlingsvalg af KOL-eksacerbation</vt:lpstr>
      <vt:lpstr>Brug af antibiotika mod KOL-eksacerbation</vt:lpstr>
      <vt:lpstr>Brug af penicillin mod KOL-eksacerbation</vt:lpstr>
      <vt:lpstr>Spørgsmål angående KOL-eksacerbation og penicillin med udvidet spektrum</vt:lpstr>
      <vt:lpstr>Gennemgang angående KOL-eksacerbation og penicillin med udvidet spektrum</vt:lpstr>
      <vt:lpstr>Stille reflektion</vt:lpstr>
      <vt:lpstr>PowerPoint Presentation</vt:lpstr>
      <vt:lpstr>PowerPoint Presentation</vt:lpstr>
      <vt:lpstr>Spørgsmål til praksisdata</vt:lpstr>
      <vt:lpstr>Implementeringsplan</vt:lpstr>
      <vt:lpstr>Gennemgang af implementeringsplan</vt:lpstr>
      <vt:lpstr>Opsamling og opfølgning</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6</cp:revision>
  <dcterms:created xsi:type="dcterms:W3CDTF">2025-07-29T08:56:30Z</dcterms:created>
  <dcterms:modified xsi:type="dcterms:W3CDTF">2026-04-21T12:45:16Z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