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6"/>
  </p:notesMasterIdLst>
  <p:sldIdLst>
    <p:sldId id="714" r:id="rId5"/>
    <p:sldId id="719" r:id="rId6"/>
    <p:sldId id="720" r:id="rId7"/>
    <p:sldId id="721" r:id="rId8"/>
    <p:sldId id="715" r:id="rId9"/>
    <p:sldId id="722" r:id="rId10"/>
    <p:sldId id="745" r:id="rId11"/>
    <p:sldId id="770" r:id="rId12"/>
    <p:sldId id="728" r:id="rId13"/>
    <p:sldId id="746" r:id="rId14"/>
    <p:sldId id="747" r:id="rId15"/>
    <p:sldId id="748" r:id="rId16"/>
    <p:sldId id="749" r:id="rId17"/>
    <p:sldId id="750" r:id="rId18"/>
    <p:sldId id="771" r:id="rId19"/>
    <p:sldId id="729" r:id="rId20"/>
    <p:sldId id="751" r:id="rId21"/>
    <p:sldId id="752" r:id="rId22"/>
    <p:sldId id="753" r:id="rId23"/>
    <p:sldId id="754" r:id="rId24"/>
    <p:sldId id="755" r:id="rId25"/>
    <p:sldId id="756" r:id="rId26"/>
    <p:sldId id="723" r:id="rId27"/>
    <p:sldId id="724" r:id="rId28"/>
    <p:sldId id="727" r:id="rId29"/>
    <p:sldId id="757" r:id="rId30"/>
    <p:sldId id="758" r:id="rId31"/>
    <p:sldId id="759" r:id="rId32"/>
    <p:sldId id="760" r:id="rId33"/>
    <p:sldId id="725" r:id="rId34"/>
    <p:sldId id="761" r:id="rId35"/>
    <p:sldId id="762" r:id="rId36"/>
    <p:sldId id="772" r:id="rId37"/>
    <p:sldId id="777" r:id="rId38"/>
    <p:sldId id="773" r:id="rId39"/>
    <p:sldId id="774" r:id="rId40"/>
    <p:sldId id="775" r:id="rId41"/>
    <p:sldId id="776" r:id="rId42"/>
    <p:sldId id="710" r:id="rId43"/>
    <p:sldId id="712" r:id="rId44"/>
    <p:sldId id="726" r:id="rId45"/>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714"/>
            <p14:sldId id="719"/>
            <p14:sldId id="720"/>
            <p14:sldId id="721"/>
            <p14:sldId id="715"/>
            <p14:sldId id="722"/>
            <p14:sldId id="745"/>
            <p14:sldId id="770"/>
            <p14:sldId id="728"/>
            <p14:sldId id="746"/>
            <p14:sldId id="747"/>
            <p14:sldId id="748"/>
            <p14:sldId id="749"/>
            <p14:sldId id="750"/>
            <p14:sldId id="771"/>
            <p14:sldId id="729"/>
            <p14:sldId id="751"/>
            <p14:sldId id="752"/>
            <p14:sldId id="753"/>
            <p14:sldId id="754"/>
            <p14:sldId id="755"/>
            <p14:sldId id="756"/>
            <p14:sldId id="723"/>
            <p14:sldId id="724"/>
            <p14:sldId id="727"/>
            <p14:sldId id="757"/>
            <p14:sldId id="758"/>
            <p14:sldId id="759"/>
            <p14:sldId id="760"/>
            <p14:sldId id="725"/>
            <p14:sldId id="761"/>
            <p14:sldId id="762"/>
            <p14:sldId id="772"/>
            <p14:sldId id="777"/>
            <p14:sldId id="773"/>
            <p14:sldId id="774"/>
            <p14:sldId id="775"/>
            <p14:sldId id="776"/>
            <p14:sldId id="710"/>
            <p14:sldId id="712"/>
            <p14:sldId id="726"/>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 id="{DC9FF297-5094-304A-463D-D66600589715}" name="Clara Porsdal" initials="CP" userId="S::cporsdal@kiap.dk::530946f5-2567-433d-b2b8-acdd11cc71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3F5F7"/>
    <a:srgbClr val="5A8181"/>
    <a:srgbClr val="24626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50A25-911B-F607-1BCB-6BE4EF41EB1B}" v="2" dt="2026-04-09T12:27:54.55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2EA_4CE99CFF.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2F6_30E0920A.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2F7_72822AC5.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2EB_97DA5C4A.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2EC_24AB519E.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2ED_A8FB30B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2ED_A8FB30B1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Samarbejde%20og%20f&#230;llesskab/00.%20Baggrundsdokumenter/Figurer_Samarbejde_og_f&#230;llesska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2F1_5765DC8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_2F2_A10E1504.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2F5_A536FB2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32599E"/>
              </a:solidFill>
              <a:ln>
                <a:noFill/>
              </a:ln>
              <a:effectLst/>
            </c:spPr>
            <c:extLst>
              <c:ext xmlns:c16="http://schemas.microsoft.com/office/drawing/2014/chart" uri="{C3380CC4-5D6E-409C-BE32-E72D297353CC}">
                <c16:uniqueId val="{00000001-7B84-4F52-A18F-E4168194B6ED}"/>
              </c:ext>
            </c:extLst>
          </c:dPt>
          <c:dPt>
            <c:idx val="1"/>
            <c:invertIfNegative val="0"/>
            <c:bubble3D val="0"/>
            <c:spPr>
              <a:solidFill>
                <a:srgbClr val="82A1D8"/>
              </a:solidFill>
              <a:ln>
                <a:noFill/>
              </a:ln>
              <a:effectLst/>
            </c:spPr>
            <c:extLst>
              <c:ext xmlns:c16="http://schemas.microsoft.com/office/drawing/2014/chart" uri="{C3380CC4-5D6E-409C-BE32-E72D297353CC}">
                <c16:uniqueId val="{00000003-7B84-4F52-A18F-E4168194B6ED}"/>
              </c:ext>
            </c:extLst>
          </c:dPt>
          <c:dPt>
            <c:idx val="2"/>
            <c:invertIfNegative val="0"/>
            <c:bubble3D val="0"/>
            <c:spPr>
              <a:solidFill>
                <a:srgbClr val="73CFCB"/>
              </a:solidFill>
              <a:ln>
                <a:noFill/>
              </a:ln>
              <a:effectLst/>
            </c:spPr>
            <c:extLst>
              <c:ext xmlns:c16="http://schemas.microsoft.com/office/drawing/2014/chart" uri="{C3380CC4-5D6E-409C-BE32-E72D297353CC}">
                <c16:uniqueId val="{00000005-7B84-4F52-A18F-E4168194B6ED}"/>
              </c:ext>
            </c:extLst>
          </c:dPt>
          <c:dPt>
            <c:idx val="3"/>
            <c:invertIfNegative val="0"/>
            <c:bubble3D val="0"/>
            <c:spPr>
              <a:solidFill>
                <a:srgbClr val="359D98"/>
              </a:solidFill>
              <a:ln>
                <a:noFill/>
              </a:ln>
              <a:effectLst/>
            </c:spPr>
            <c:extLst>
              <c:ext xmlns:c16="http://schemas.microsoft.com/office/drawing/2014/chart" uri="{C3380CC4-5D6E-409C-BE32-E72D297353CC}">
                <c16:uniqueId val="{00000007-7B84-4F52-A18F-E4168194B6ED}"/>
              </c:ext>
            </c:extLst>
          </c:dPt>
          <c:dPt>
            <c:idx val="4"/>
            <c:invertIfNegative val="0"/>
            <c:bubble3D val="0"/>
            <c:spPr>
              <a:solidFill>
                <a:srgbClr val="297A77"/>
              </a:solidFill>
              <a:ln>
                <a:noFill/>
              </a:ln>
              <a:effectLst/>
            </c:spPr>
            <c:extLst>
              <c:ext xmlns:c16="http://schemas.microsoft.com/office/drawing/2014/chart" uri="{C3380CC4-5D6E-409C-BE32-E72D297353CC}">
                <c16:uniqueId val="{00000009-7B84-4F52-A18F-E4168194B6E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'Ark1'!$A$4:$A$8</c:f>
              <c:strCache>
                <c:ptCount val="5"/>
                <c:pt idx="0">
                  <c:v>Meget uenig</c:v>
                </c:pt>
                <c:pt idx="1">
                  <c:v>Uenig</c:v>
                </c:pt>
                <c:pt idx="2">
                  <c:v>Hverken enig eller uenig</c:v>
                </c:pt>
                <c:pt idx="3">
                  <c:v>Enig</c:v>
                </c:pt>
                <c:pt idx="4">
                  <c:v>Meget enig</c:v>
                </c:pt>
              </c:strCache>
            </c:strRef>
          </c:cat>
          <c:val>
            <c:numRef>
              <c:f>'Ark1'!$B$4:$B$8</c:f>
              <c:numCache>
                <c:formatCode>General</c:formatCode>
                <c:ptCount val="5"/>
                <c:pt idx="2">
                  <c:v>5</c:v>
                </c:pt>
                <c:pt idx="3">
                  <c:v>53</c:v>
                </c:pt>
                <c:pt idx="4">
                  <c:v>42</c:v>
                </c:pt>
              </c:numCache>
            </c:numRef>
          </c:val>
          <c:extLst>
            <c:ext xmlns:c16="http://schemas.microsoft.com/office/drawing/2014/chart" uri="{C3380CC4-5D6E-409C-BE32-E72D297353CC}">
              <c16:uniqueId val="{0000000A-7B84-4F52-A18F-E4168194B6ED}"/>
            </c:ext>
          </c:extLst>
        </c:ser>
        <c:dLbls>
          <c:showLegendKey val="0"/>
          <c:showVal val="0"/>
          <c:showCatName val="0"/>
          <c:showSerName val="0"/>
          <c:showPercent val="0"/>
          <c:showBubbleSize val="0"/>
        </c:dLbls>
        <c:gapWidth val="182"/>
        <c:axId val="1871680464"/>
        <c:axId val="1871686704"/>
      </c:barChart>
      <c:catAx>
        <c:axId val="1871680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71686704"/>
        <c:crosses val="autoZero"/>
        <c:auto val="1"/>
        <c:lblAlgn val="ctr"/>
        <c:lblOffset val="100"/>
        <c:noMultiLvlLbl val="0"/>
      </c:catAx>
      <c:valAx>
        <c:axId val="1871686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7168046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3376-4859-979C-11D46945F9E6}"/>
              </c:ext>
            </c:extLst>
          </c:dPt>
          <c:dPt>
            <c:idx val="1"/>
            <c:invertIfNegative val="0"/>
            <c:bubble3D val="0"/>
            <c:spPr>
              <a:solidFill>
                <a:srgbClr val="359D98"/>
              </a:solidFill>
              <a:ln>
                <a:noFill/>
              </a:ln>
              <a:effectLst/>
            </c:spPr>
            <c:extLst>
              <c:ext xmlns:c16="http://schemas.microsoft.com/office/drawing/2014/chart" uri="{C3380CC4-5D6E-409C-BE32-E72D297353CC}">
                <c16:uniqueId val="{00000003-3376-4859-979C-11D46945F9E6}"/>
              </c:ext>
            </c:extLst>
          </c:dPt>
          <c:dPt>
            <c:idx val="2"/>
            <c:invertIfNegative val="0"/>
            <c:bubble3D val="0"/>
            <c:spPr>
              <a:solidFill>
                <a:srgbClr val="73CFCB"/>
              </a:solidFill>
              <a:ln>
                <a:noFill/>
              </a:ln>
              <a:effectLst/>
            </c:spPr>
            <c:extLst>
              <c:ext xmlns:c16="http://schemas.microsoft.com/office/drawing/2014/chart" uri="{C3380CC4-5D6E-409C-BE32-E72D297353CC}">
                <c16:uniqueId val="{00000005-3376-4859-979C-11D46945F9E6}"/>
              </c:ext>
            </c:extLst>
          </c:dPt>
          <c:dPt>
            <c:idx val="3"/>
            <c:invertIfNegative val="0"/>
            <c:bubble3D val="0"/>
            <c:spPr>
              <a:solidFill>
                <a:srgbClr val="82A1D8"/>
              </a:solidFill>
              <a:ln>
                <a:noFill/>
              </a:ln>
              <a:effectLst/>
            </c:spPr>
            <c:extLst>
              <c:ext xmlns:c16="http://schemas.microsoft.com/office/drawing/2014/chart" uri="{C3380CC4-5D6E-409C-BE32-E72D297353CC}">
                <c16:uniqueId val="{00000007-3376-4859-979C-11D46945F9E6}"/>
              </c:ext>
            </c:extLst>
          </c:dPt>
          <c:dPt>
            <c:idx val="4"/>
            <c:invertIfNegative val="0"/>
            <c:bubble3D val="0"/>
            <c:spPr>
              <a:solidFill>
                <a:srgbClr val="32599E"/>
              </a:solidFill>
              <a:ln>
                <a:noFill/>
              </a:ln>
              <a:effectLst/>
            </c:spPr>
            <c:extLst>
              <c:ext xmlns:c16="http://schemas.microsoft.com/office/drawing/2014/chart" uri="{C3380CC4-5D6E-409C-BE32-E72D297353CC}">
                <c16:uniqueId val="{00000009-3376-4859-979C-11D46945F9E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'Ark1'!$A$174:$A$178</c:f>
              <c:strCache>
                <c:ptCount val="5"/>
                <c:pt idx="0">
                  <c:v>I meget høj grad</c:v>
                </c:pt>
                <c:pt idx="1">
                  <c:v>I høj grad</c:v>
                </c:pt>
                <c:pt idx="2">
                  <c:v>I nogen grad</c:v>
                </c:pt>
                <c:pt idx="3">
                  <c:v>I lav grad</c:v>
                </c:pt>
                <c:pt idx="4">
                  <c:v>I  meget lav grad</c:v>
                </c:pt>
              </c:strCache>
            </c:strRef>
          </c:cat>
          <c:val>
            <c:numRef>
              <c:f>'Ark1'!$B$174:$B$178</c:f>
              <c:numCache>
                <c:formatCode>General</c:formatCode>
                <c:ptCount val="5"/>
                <c:pt idx="0">
                  <c:v>32</c:v>
                </c:pt>
                <c:pt idx="1">
                  <c:v>47</c:v>
                </c:pt>
                <c:pt idx="2">
                  <c:v>16</c:v>
                </c:pt>
                <c:pt idx="3">
                  <c:v>5</c:v>
                </c:pt>
              </c:numCache>
            </c:numRef>
          </c:val>
          <c:extLst>
            <c:ext xmlns:c16="http://schemas.microsoft.com/office/drawing/2014/chart" uri="{C3380CC4-5D6E-409C-BE32-E72D297353CC}">
              <c16:uniqueId val="{0000000A-3376-4859-979C-11D46945F9E6}"/>
            </c:ext>
          </c:extLst>
        </c:ser>
        <c:dLbls>
          <c:dLblPos val="outEnd"/>
          <c:showLegendKey val="0"/>
          <c:showVal val="1"/>
          <c:showCatName val="0"/>
          <c:showSerName val="0"/>
          <c:showPercent val="0"/>
          <c:showBubbleSize val="0"/>
        </c:dLbls>
        <c:gapWidth val="219"/>
        <c:overlap val="-27"/>
        <c:axId val="311393360"/>
        <c:axId val="311378000"/>
      </c:barChart>
      <c:catAx>
        <c:axId val="31139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311378000"/>
        <c:crosses val="autoZero"/>
        <c:auto val="1"/>
        <c:lblAlgn val="ctr"/>
        <c:lblOffset val="100"/>
        <c:noMultiLvlLbl val="0"/>
      </c:catAx>
      <c:valAx>
        <c:axId val="31137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3113933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'Ark1'!$A$197</c:f>
              <c:strCache>
                <c:ptCount val="1"/>
                <c:pt idx="0">
                  <c:v>I meget høj grad</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'Ark1'!$B$197:$F$197</c:f>
              <c:numCache>
                <c:formatCode>General</c:formatCode>
                <c:ptCount val="5"/>
                <c:pt idx="0">
                  <c:v>16</c:v>
                </c:pt>
                <c:pt idx="1">
                  <c:v>32</c:v>
                </c:pt>
                <c:pt idx="2">
                  <c:v>16</c:v>
                </c:pt>
                <c:pt idx="3">
                  <c:v>16</c:v>
                </c:pt>
              </c:numCache>
            </c:numRef>
          </c:val>
          <c:extLst>
            <c:ext xmlns:c16="http://schemas.microsoft.com/office/drawing/2014/chart" uri="{C3380CC4-5D6E-409C-BE32-E72D297353CC}">
              <c16:uniqueId val="{00000000-AE93-42C5-BC3C-59B82B48C807}"/>
            </c:ext>
          </c:extLst>
        </c:ser>
        <c:ser>
          <c:idx val="1"/>
          <c:order val="1"/>
          <c:tx>
            <c:strRef>
              <c:f>'Ark1'!$A$198</c:f>
              <c:strCache>
                <c:ptCount val="1"/>
                <c:pt idx="0">
                  <c:v>I høj grad</c:v>
                </c:pt>
              </c:strCache>
            </c:strRef>
          </c:tx>
          <c:spPr>
            <a:solidFill>
              <a:srgbClr val="359D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'Ark1'!$B$198:$F$198</c:f>
              <c:numCache>
                <c:formatCode>General</c:formatCode>
                <c:ptCount val="5"/>
                <c:pt idx="0">
                  <c:v>32</c:v>
                </c:pt>
                <c:pt idx="1">
                  <c:v>53</c:v>
                </c:pt>
                <c:pt idx="2">
                  <c:v>53</c:v>
                </c:pt>
                <c:pt idx="3">
                  <c:v>37</c:v>
                </c:pt>
              </c:numCache>
            </c:numRef>
          </c:val>
          <c:extLst>
            <c:ext xmlns:c16="http://schemas.microsoft.com/office/drawing/2014/chart" uri="{C3380CC4-5D6E-409C-BE32-E72D297353CC}">
              <c16:uniqueId val="{00000001-AE93-42C5-BC3C-59B82B48C807}"/>
            </c:ext>
          </c:extLst>
        </c:ser>
        <c:ser>
          <c:idx val="2"/>
          <c:order val="2"/>
          <c:tx>
            <c:strRef>
              <c:f>'Ark1'!$A$199</c:f>
              <c:strCache>
                <c:ptCount val="1"/>
                <c:pt idx="0">
                  <c:v>I nogen grad</c:v>
                </c:pt>
              </c:strCache>
            </c:strRef>
          </c:tx>
          <c:spPr>
            <a:solidFill>
              <a:srgbClr val="73CF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'Ark1'!$B$199:$F$199</c:f>
              <c:numCache>
                <c:formatCode>General</c:formatCode>
                <c:ptCount val="5"/>
                <c:pt idx="0">
                  <c:v>47</c:v>
                </c:pt>
                <c:pt idx="1">
                  <c:v>16</c:v>
                </c:pt>
                <c:pt idx="2">
                  <c:v>32</c:v>
                </c:pt>
                <c:pt idx="3">
                  <c:v>26</c:v>
                </c:pt>
              </c:numCache>
            </c:numRef>
          </c:val>
          <c:extLst>
            <c:ext xmlns:c16="http://schemas.microsoft.com/office/drawing/2014/chart" uri="{C3380CC4-5D6E-409C-BE32-E72D297353CC}">
              <c16:uniqueId val="{00000002-AE93-42C5-BC3C-59B82B48C807}"/>
            </c:ext>
          </c:extLst>
        </c:ser>
        <c:ser>
          <c:idx val="3"/>
          <c:order val="3"/>
          <c:tx>
            <c:strRef>
              <c:f>'Ark1'!$A$200</c:f>
              <c:strCache>
                <c:ptCount val="1"/>
                <c:pt idx="0">
                  <c:v>I lav grad </c:v>
                </c:pt>
              </c:strCache>
            </c:strRef>
          </c:tx>
          <c:spPr>
            <a:solidFill>
              <a:srgbClr val="82A1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'Ark1'!$B$200:$F$200</c:f>
              <c:numCache>
                <c:formatCode>General</c:formatCode>
                <c:ptCount val="5"/>
                <c:pt idx="0">
                  <c:v>5</c:v>
                </c:pt>
                <c:pt idx="3">
                  <c:v>21</c:v>
                </c:pt>
              </c:numCache>
            </c:numRef>
          </c:val>
          <c:extLst>
            <c:ext xmlns:c16="http://schemas.microsoft.com/office/drawing/2014/chart" uri="{C3380CC4-5D6E-409C-BE32-E72D297353CC}">
              <c16:uniqueId val="{00000003-AE93-42C5-BC3C-59B82B48C807}"/>
            </c:ext>
          </c:extLst>
        </c:ser>
        <c:ser>
          <c:idx val="4"/>
          <c:order val="4"/>
          <c:tx>
            <c:strRef>
              <c:f>'Ark1'!$A$201</c:f>
              <c:strCache>
                <c:ptCount val="1"/>
                <c:pt idx="0">
                  <c:v>I meget lav grad </c:v>
                </c:pt>
              </c:strCache>
            </c:strRef>
          </c:tx>
          <c:spPr>
            <a:solidFill>
              <a:srgbClr val="3259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'Ark1'!$B$201:$F$201</c:f>
              <c:numCache>
                <c:formatCode>General</c:formatCode>
                <c:ptCount val="5"/>
              </c:numCache>
            </c:numRef>
          </c:val>
          <c:extLst>
            <c:ext xmlns:c16="http://schemas.microsoft.com/office/drawing/2014/chart" uri="{C3380CC4-5D6E-409C-BE32-E72D297353CC}">
              <c16:uniqueId val="{00000004-AE93-42C5-BC3C-59B82B48C807}"/>
            </c:ext>
          </c:extLst>
        </c:ser>
        <c:dLbls>
          <c:showLegendKey val="0"/>
          <c:showVal val="0"/>
          <c:showCatName val="0"/>
          <c:showSerName val="0"/>
          <c:showPercent val="0"/>
          <c:showBubbleSize val="0"/>
        </c:dLbls>
        <c:gapWidth val="150"/>
        <c:overlap val="100"/>
        <c:axId val="297679664"/>
        <c:axId val="297678704"/>
      </c:barChart>
      <c:catAx>
        <c:axId val="29767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97678704"/>
        <c:crosses val="autoZero"/>
        <c:auto val="1"/>
        <c:lblAlgn val="ctr"/>
        <c:lblOffset val="100"/>
        <c:noMultiLvlLbl val="0"/>
      </c:catAx>
      <c:valAx>
        <c:axId val="297678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976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30388400386216E-2"/>
          <c:y val="0.18526065708856868"/>
          <c:w val="0.87873544918204138"/>
          <c:h val="0.59881255989693949"/>
        </c:manualLayout>
      </c:layout>
      <c:barChart>
        <c:barDir val="bar"/>
        <c:grouping val="percentStacked"/>
        <c:varyColors val="0"/>
        <c:ser>
          <c:idx val="0"/>
          <c:order val="0"/>
          <c:tx>
            <c:strRef>
              <c:f>'Ark1'!$C$25</c:f>
              <c:strCache>
                <c:ptCount val="1"/>
                <c:pt idx="0">
                  <c:v>I meget høj grad </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'Ark1'!$C$26:$C$29</c:f>
              <c:numCache>
                <c:formatCode>General</c:formatCode>
                <c:ptCount val="4"/>
                <c:pt idx="0">
                  <c:v>21</c:v>
                </c:pt>
                <c:pt idx="1">
                  <c:v>32</c:v>
                </c:pt>
                <c:pt idx="2">
                  <c:v>11</c:v>
                </c:pt>
                <c:pt idx="3">
                  <c:v>26</c:v>
                </c:pt>
              </c:numCache>
            </c:numRef>
          </c:val>
          <c:extLst>
            <c:ext xmlns:c16="http://schemas.microsoft.com/office/drawing/2014/chart" uri="{C3380CC4-5D6E-409C-BE32-E72D297353CC}">
              <c16:uniqueId val="{00000000-1B0C-4717-9E02-354C8EFB3E80}"/>
            </c:ext>
          </c:extLst>
        </c:ser>
        <c:ser>
          <c:idx val="1"/>
          <c:order val="1"/>
          <c:tx>
            <c:strRef>
              <c:f>'Ark1'!$D$25</c:f>
              <c:strCache>
                <c:ptCount val="1"/>
                <c:pt idx="0">
                  <c:v>I høj grad </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'Ark1'!$D$26:$D$29</c:f>
              <c:numCache>
                <c:formatCode>General</c:formatCode>
                <c:ptCount val="4"/>
                <c:pt idx="0">
                  <c:v>32</c:v>
                </c:pt>
                <c:pt idx="1">
                  <c:v>26</c:v>
                </c:pt>
                <c:pt idx="2">
                  <c:v>47</c:v>
                </c:pt>
                <c:pt idx="3">
                  <c:v>11</c:v>
                </c:pt>
              </c:numCache>
            </c:numRef>
          </c:val>
          <c:extLst>
            <c:ext xmlns:c16="http://schemas.microsoft.com/office/drawing/2014/chart" uri="{C3380CC4-5D6E-409C-BE32-E72D297353CC}">
              <c16:uniqueId val="{00000001-1B0C-4717-9E02-354C8EFB3E80}"/>
            </c:ext>
          </c:extLst>
        </c:ser>
        <c:ser>
          <c:idx val="2"/>
          <c:order val="2"/>
          <c:tx>
            <c:strRef>
              <c:f>'Ark1'!$E$25</c:f>
              <c:strCache>
                <c:ptCount val="1"/>
                <c:pt idx="0">
                  <c:v>I nogen grad</c:v>
                </c:pt>
              </c:strCache>
            </c:strRef>
          </c:tx>
          <c:spPr>
            <a:solidFill>
              <a:srgbClr val="73CFC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'Ark1'!$E$26:$E$29</c:f>
              <c:numCache>
                <c:formatCode>General</c:formatCode>
                <c:ptCount val="4"/>
                <c:pt idx="0">
                  <c:v>42</c:v>
                </c:pt>
                <c:pt idx="1">
                  <c:v>37</c:v>
                </c:pt>
                <c:pt idx="2">
                  <c:v>42</c:v>
                </c:pt>
                <c:pt idx="3">
                  <c:v>58</c:v>
                </c:pt>
              </c:numCache>
            </c:numRef>
          </c:val>
          <c:extLst>
            <c:ext xmlns:c16="http://schemas.microsoft.com/office/drawing/2014/chart" uri="{C3380CC4-5D6E-409C-BE32-E72D297353CC}">
              <c16:uniqueId val="{00000002-1B0C-4717-9E02-354C8EFB3E80}"/>
            </c:ext>
          </c:extLst>
        </c:ser>
        <c:ser>
          <c:idx val="3"/>
          <c:order val="3"/>
          <c:tx>
            <c:strRef>
              <c:f>'Ark1'!$F$25</c:f>
              <c:strCache>
                <c:ptCount val="1"/>
                <c:pt idx="0">
                  <c:v>I lav grad</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'Ark1'!$F$26:$F$29</c:f>
              <c:numCache>
                <c:formatCode>General</c:formatCode>
                <c:ptCount val="4"/>
                <c:pt idx="0">
                  <c:v>5</c:v>
                </c:pt>
                <c:pt idx="3">
                  <c:v>5</c:v>
                </c:pt>
              </c:numCache>
            </c:numRef>
          </c:val>
          <c:extLst>
            <c:ext xmlns:c16="http://schemas.microsoft.com/office/drawing/2014/chart" uri="{C3380CC4-5D6E-409C-BE32-E72D297353CC}">
              <c16:uniqueId val="{00000003-1B0C-4717-9E02-354C8EFB3E80}"/>
            </c:ext>
          </c:extLst>
        </c:ser>
        <c:ser>
          <c:idx val="4"/>
          <c:order val="4"/>
          <c:tx>
            <c:strRef>
              <c:f>'Ark1'!$G$25</c:f>
              <c:strCache>
                <c:ptCount val="1"/>
                <c:pt idx="0">
                  <c:v>I meget lav grad</c:v>
                </c:pt>
              </c:strCache>
            </c:strRef>
          </c:tx>
          <c:spPr>
            <a:solidFill>
              <a:srgbClr val="32599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'Ark1'!$G$26:$G$29</c:f>
              <c:numCache>
                <c:formatCode>General</c:formatCode>
                <c:ptCount val="4"/>
                <c:pt idx="1">
                  <c:v>5</c:v>
                </c:pt>
              </c:numCache>
            </c:numRef>
          </c:val>
          <c:extLst>
            <c:ext xmlns:c16="http://schemas.microsoft.com/office/drawing/2014/chart" uri="{C3380CC4-5D6E-409C-BE32-E72D297353CC}">
              <c16:uniqueId val="{00000004-1B0C-4717-9E02-354C8EFB3E80}"/>
            </c:ext>
          </c:extLst>
        </c:ser>
        <c:dLbls>
          <c:showLegendKey val="0"/>
          <c:showVal val="0"/>
          <c:showCatName val="0"/>
          <c:showSerName val="0"/>
          <c:showPercent val="0"/>
          <c:showBubbleSize val="0"/>
        </c:dLbls>
        <c:gapWidth val="150"/>
        <c:overlap val="100"/>
        <c:axId val="1557514511"/>
        <c:axId val="1557509231"/>
      </c:barChart>
      <c:catAx>
        <c:axId val="1557514511"/>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57509231"/>
        <c:crosses val="autoZero"/>
        <c:auto val="1"/>
        <c:lblAlgn val="ctr"/>
        <c:lblOffset val="100"/>
        <c:noMultiLvlLbl val="0"/>
      </c:catAx>
      <c:valAx>
        <c:axId val="1557509231"/>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57514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'Ark1'!$B$43</c:f>
              <c:strCache>
                <c:ptCount val="1"/>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EA56-4EB0-9B11-FEA442CCB49B}"/>
              </c:ext>
            </c:extLst>
          </c:dPt>
          <c:dPt>
            <c:idx val="1"/>
            <c:invertIfNegative val="0"/>
            <c:bubble3D val="0"/>
            <c:spPr>
              <a:solidFill>
                <a:srgbClr val="359D98"/>
              </a:solidFill>
              <a:ln>
                <a:noFill/>
              </a:ln>
              <a:effectLst/>
            </c:spPr>
            <c:extLst>
              <c:ext xmlns:c16="http://schemas.microsoft.com/office/drawing/2014/chart" uri="{C3380CC4-5D6E-409C-BE32-E72D297353CC}">
                <c16:uniqueId val="{00000003-EA56-4EB0-9B11-FEA442CCB49B}"/>
              </c:ext>
            </c:extLst>
          </c:dPt>
          <c:dPt>
            <c:idx val="2"/>
            <c:invertIfNegative val="0"/>
            <c:bubble3D val="0"/>
            <c:spPr>
              <a:solidFill>
                <a:srgbClr val="73CFCB"/>
              </a:solidFill>
              <a:ln>
                <a:noFill/>
              </a:ln>
              <a:effectLst/>
            </c:spPr>
            <c:extLst>
              <c:ext xmlns:c16="http://schemas.microsoft.com/office/drawing/2014/chart" uri="{C3380CC4-5D6E-409C-BE32-E72D297353CC}">
                <c16:uniqueId val="{00000005-EA56-4EB0-9B11-FEA442CCB49B}"/>
              </c:ext>
            </c:extLst>
          </c:dPt>
          <c:dPt>
            <c:idx val="3"/>
            <c:invertIfNegative val="0"/>
            <c:bubble3D val="0"/>
            <c:spPr>
              <a:solidFill>
                <a:srgbClr val="82A1D8"/>
              </a:solidFill>
              <a:ln>
                <a:noFill/>
              </a:ln>
              <a:effectLst/>
            </c:spPr>
            <c:extLst>
              <c:ext xmlns:c16="http://schemas.microsoft.com/office/drawing/2014/chart" uri="{C3380CC4-5D6E-409C-BE32-E72D297353CC}">
                <c16:uniqueId val="{00000007-EA56-4EB0-9B11-FEA442CCB49B}"/>
              </c:ext>
            </c:extLst>
          </c:dPt>
          <c:dPt>
            <c:idx val="4"/>
            <c:invertIfNegative val="0"/>
            <c:bubble3D val="0"/>
            <c:spPr>
              <a:solidFill>
                <a:srgbClr val="32599E"/>
              </a:solidFill>
              <a:ln>
                <a:noFill/>
              </a:ln>
              <a:effectLst/>
            </c:spPr>
            <c:extLst>
              <c:ext xmlns:c16="http://schemas.microsoft.com/office/drawing/2014/chart" uri="{C3380CC4-5D6E-409C-BE32-E72D297353CC}">
                <c16:uniqueId val="{00000009-EA56-4EB0-9B11-FEA442CCB49B}"/>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'Ark1'!$A$44:$A$48</c:f>
              <c:strCache>
                <c:ptCount val="5"/>
                <c:pt idx="0">
                  <c:v>I meget høj grad</c:v>
                </c:pt>
                <c:pt idx="1">
                  <c:v>I høj grad</c:v>
                </c:pt>
                <c:pt idx="2">
                  <c:v>I nogen grad</c:v>
                </c:pt>
                <c:pt idx="3">
                  <c:v>I lav grad</c:v>
                </c:pt>
                <c:pt idx="4">
                  <c:v>I meget lav grad</c:v>
                </c:pt>
              </c:strCache>
            </c:strRef>
          </c:cat>
          <c:val>
            <c:numRef>
              <c:f>'Ark1'!$B$44:$B$48</c:f>
              <c:numCache>
                <c:formatCode>General</c:formatCode>
                <c:ptCount val="5"/>
                <c:pt idx="0">
                  <c:v>32</c:v>
                </c:pt>
                <c:pt idx="1">
                  <c:v>26</c:v>
                </c:pt>
                <c:pt idx="2">
                  <c:v>42</c:v>
                </c:pt>
              </c:numCache>
            </c:numRef>
          </c:val>
          <c:extLst>
            <c:ext xmlns:c16="http://schemas.microsoft.com/office/drawing/2014/chart" uri="{C3380CC4-5D6E-409C-BE32-E72D297353CC}">
              <c16:uniqueId val="{0000000A-EA56-4EB0-9B11-FEA442CCB49B}"/>
            </c:ext>
          </c:extLst>
        </c:ser>
        <c:dLbls>
          <c:showLegendKey val="0"/>
          <c:showVal val="0"/>
          <c:showCatName val="0"/>
          <c:showSerName val="0"/>
          <c:showPercent val="0"/>
          <c:showBubbleSize val="0"/>
        </c:dLbls>
        <c:gapWidth val="219"/>
        <c:overlap val="-27"/>
        <c:axId val="150482495"/>
        <c:axId val="238044959"/>
      </c:barChart>
      <c:catAx>
        <c:axId val="150482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38044959"/>
        <c:crosses val="autoZero"/>
        <c:auto val="1"/>
        <c:lblAlgn val="ctr"/>
        <c:lblOffset val="100"/>
        <c:noMultiLvlLbl val="0"/>
      </c:catAx>
      <c:valAx>
        <c:axId val="238044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0482495"/>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'Ark1'!$C$66</c:f>
              <c:strCache>
                <c:ptCount val="1"/>
                <c:pt idx="0">
                  <c:v>Kortere lægemøder (&lt; 1,5 time)</c:v>
                </c:pt>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9436-434D-8BD7-DE2F4430E916}"/>
              </c:ext>
            </c:extLst>
          </c:dPt>
          <c:dPt>
            <c:idx val="1"/>
            <c:invertIfNegative val="0"/>
            <c:bubble3D val="0"/>
            <c:spPr>
              <a:solidFill>
                <a:srgbClr val="359D98"/>
              </a:solidFill>
              <a:ln>
                <a:noFill/>
              </a:ln>
              <a:effectLst/>
            </c:spPr>
            <c:extLst>
              <c:ext xmlns:c16="http://schemas.microsoft.com/office/drawing/2014/chart" uri="{C3380CC4-5D6E-409C-BE32-E72D297353CC}">
                <c16:uniqueId val="{00000003-9436-434D-8BD7-DE2F4430E916}"/>
              </c:ext>
            </c:extLst>
          </c:dPt>
          <c:dPt>
            <c:idx val="3"/>
            <c:invertIfNegative val="0"/>
            <c:bubble3D val="0"/>
            <c:spPr>
              <a:solidFill>
                <a:srgbClr val="73CFCB"/>
              </a:solidFill>
              <a:ln>
                <a:noFill/>
              </a:ln>
              <a:effectLst/>
            </c:spPr>
            <c:extLst>
              <c:ext xmlns:c16="http://schemas.microsoft.com/office/drawing/2014/chart" uri="{C3380CC4-5D6E-409C-BE32-E72D297353CC}">
                <c16:uniqueId val="{00000005-9436-434D-8BD7-DE2F4430E916}"/>
              </c:ext>
            </c:extLst>
          </c:dPt>
          <c:dPt>
            <c:idx val="4"/>
            <c:invertIfNegative val="0"/>
            <c:bubble3D val="0"/>
            <c:spPr>
              <a:solidFill>
                <a:srgbClr val="82A1D8"/>
              </a:solidFill>
              <a:ln>
                <a:noFill/>
              </a:ln>
              <a:effectLst/>
            </c:spPr>
            <c:extLst>
              <c:ext xmlns:c16="http://schemas.microsoft.com/office/drawing/2014/chart" uri="{C3380CC4-5D6E-409C-BE32-E72D297353CC}">
                <c16:uniqueId val="{00000007-9436-434D-8BD7-DE2F4430E916}"/>
              </c:ext>
            </c:extLst>
          </c:dPt>
          <c:dPt>
            <c:idx val="5"/>
            <c:invertIfNegative val="0"/>
            <c:bubble3D val="0"/>
            <c:spPr>
              <a:solidFill>
                <a:srgbClr val="32599E"/>
              </a:solidFill>
              <a:ln>
                <a:noFill/>
              </a:ln>
              <a:effectLst/>
            </c:spPr>
            <c:extLst>
              <c:ext xmlns:c16="http://schemas.microsoft.com/office/drawing/2014/chart" uri="{C3380CC4-5D6E-409C-BE32-E72D297353CC}">
                <c16:uniqueId val="{00000009-9436-434D-8BD7-DE2F4430E91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'Ark1'!$D$65:$J$65</c:f>
              <c:strCache>
                <c:ptCount val="7"/>
                <c:pt idx="0">
                  <c:v>Dagligt</c:v>
                </c:pt>
                <c:pt idx="1">
                  <c:v>Ugentligt</c:v>
                </c:pt>
                <c:pt idx="2">
                  <c:v>Månedligt</c:v>
                </c:pt>
                <c:pt idx="3">
                  <c:v>Kvartalsvist</c:v>
                </c:pt>
                <c:pt idx="4">
                  <c:v>Halvårligt</c:v>
                </c:pt>
                <c:pt idx="5">
                  <c:v>Årligt</c:v>
                </c:pt>
                <c:pt idx="6">
                  <c:v>Ikke relevant*</c:v>
                </c:pt>
              </c:strCache>
            </c:strRef>
          </c:cat>
          <c:val>
            <c:numRef>
              <c:f>'Ark1'!$D$66:$J$66</c:f>
              <c:numCache>
                <c:formatCode>General</c:formatCode>
                <c:ptCount val="7"/>
                <c:pt idx="0">
                  <c:v>16</c:v>
                </c:pt>
                <c:pt idx="1">
                  <c:v>53</c:v>
                </c:pt>
                <c:pt idx="2">
                  <c:v>21</c:v>
                </c:pt>
                <c:pt idx="3">
                  <c:v>5</c:v>
                </c:pt>
                <c:pt idx="6">
                  <c:v>5</c:v>
                </c:pt>
              </c:numCache>
            </c:numRef>
          </c:val>
          <c:extLst>
            <c:ext xmlns:c16="http://schemas.microsoft.com/office/drawing/2014/chart" uri="{C3380CC4-5D6E-409C-BE32-E72D297353CC}">
              <c16:uniqueId val="{0000000A-9436-434D-8BD7-DE2F4430E916}"/>
            </c:ext>
          </c:extLst>
        </c:ser>
        <c:dLbls>
          <c:dLblPos val="outEnd"/>
          <c:showLegendKey val="0"/>
          <c:showVal val="1"/>
          <c:showCatName val="0"/>
          <c:showSerName val="0"/>
          <c:showPercent val="0"/>
          <c:showBubbleSize val="0"/>
        </c:dLbls>
        <c:gapWidth val="219"/>
        <c:overlap val="-27"/>
        <c:axId val="152642880"/>
        <c:axId val="152643840"/>
      </c:barChart>
      <c:catAx>
        <c:axId val="15264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2643840"/>
        <c:crosses val="autoZero"/>
        <c:auto val="1"/>
        <c:lblAlgn val="ctr"/>
        <c:lblOffset val="100"/>
        <c:noMultiLvlLbl val="0"/>
      </c:catAx>
      <c:valAx>
        <c:axId val="152643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264288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'Ark1'!$C$72</c:f>
              <c:strCache>
                <c:ptCount val="1"/>
                <c:pt idx="0">
                  <c:v>Længere lægemøder ( &gt;1,5 time)</c:v>
                </c:pt>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0F09-452F-BF7D-7413E0631D12}"/>
              </c:ext>
            </c:extLst>
          </c:dPt>
          <c:dPt>
            <c:idx val="1"/>
            <c:invertIfNegative val="0"/>
            <c:bubble3D val="0"/>
            <c:spPr>
              <a:solidFill>
                <a:srgbClr val="359D98"/>
              </a:solidFill>
              <a:ln>
                <a:noFill/>
              </a:ln>
              <a:effectLst/>
            </c:spPr>
            <c:extLst>
              <c:ext xmlns:c16="http://schemas.microsoft.com/office/drawing/2014/chart" uri="{C3380CC4-5D6E-409C-BE32-E72D297353CC}">
                <c16:uniqueId val="{00000003-0F09-452F-BF7D-7413E0631D12}"/>
              </c:ext>
            </c:extLst>
          </c:dPt>
          <c:dPt>
            <c:idx val="3"/>
            <c:invertIfNegative val="0"/>
            <c:bubble3D val="0"/>
            <c:spPr>
              <a:solidFill>
                <a:srgbClr val="73CFCB"/>
              </a:solidFill>
              <a:ln>
                <a:noFill/>
              </a:ln>
              <a:effectLst/>
            </c:spPr>
            <c:extLst>
              <c:ext xmlns:c16="http://schemas.microsoft.com/office/drawing/2014/chart" uri="{C3380CC4-5D6E-409C-BE32-E72D297353CC}">
                <c16:uniqueId val="{00000005-0F09-452F-BF7D-7413E0631D12}"/>
              </c:ext>
            </c:extLst>
          </c:dPt>
          <c:dPt>
            <c:idx val="4"/>
            <c:invertIfNegative val="0"/>
            <c:bubble3D val="0"/>
            <c:spPr>
              <a:solidFill>
                <a:srgbClr val="82A1D8"/>
              </a:solidFill>
              <a:ln>
                <a:noFill/>
              </a:ln>
              <a:effectLst/>
            </c:spPr>
            <c:extLst>
              <c:ext xmlns:c16="http://schemas.microsoft.com/office/drawing/2014/chart" uri="{C3380CC4-5D6E-409C-BE32-E72D297353CC}">
                <c16:uniqueId val="{00000007-0F09-452F-BF7D-7413E0631D12}"/>
              </c:ext>
            </c:extLst>
          </c:dPt>
          <c:dPt>
            <c:idx val="5"/>
            <c:invertIfNegative val="0"/>
            <c:bubble3D val="0"/>
            <c:spPr>
              <a:solidFill>
                <a:srgbClr val="32599E"/>
              </a:solidFill>
              <a:ln>
                <a:noFill/>
              </a:ln>
              <a:effectLst/>
            </c:spPr>
            <c:extLst>
              <c:ext xmlns:c16="http://schemas.microsoft.com/office/drawing/2014/chart" uri="{C3380CC4-5D6E-409C-BE32-E72D297353CC}">
                <c16:uniqueId val="{00000009-0F09-452F-BF7D-7413E0631D12}"/>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'Ark1'!$D$71:$J$71</c:f>
              <c:strCache>
                <c:ptCount val="7"/>
                <c:pt idx="0">
                  <c:v>Dagligt</c:v>
                </c:pt>
                <c:pt idx="1">
                  <c:v>Ugentligt</c:v>
                </c:pt>
                <c:pt idx="2">
                  <c:v>Månedligt</c:v>
                </c:pt>
                <c:pt idx="3">
                  <c:v>Kvartalsvist</c:v>
                </c:pt>
                <c:pt idx="4">
                  <c:v>Halvårligt</c:v>
                </c:pt>
                <c:pt idx="5">
                  <c:v>Årligt</c:v>
                </c:pt>
                <c:pt idx="6">
                  <c:v>Ikke relevant*</c:v>
                </c:pt>
              </c:strCache>
            </c:strRef>
          </c:cat>
          <c:val>
            <c:numRef>
              <c:f>'Ark1'!$D$72:$J$72</c:f>
              <c:numCache>
                <c:formatCode>General</c:formatCode>
                <c:ptCount val="7"/>
                <c:pt idx="0">
                  <c:v>5</c:v>
                </c:pt>
                <c:pt idx="1">
                  <c:v>11</c:v>
                </c:pt>
                <c:pt idx="2">
                  <c:v>5</c:v>
                </c:pt>
                <c:pt idx="3">
                  <c:v>37</c:v>
                </c:pt>
                <c:pt idx="4">
                  <c:v>11</c:v>
                </c:pt>
                <c:pt idx="5">
                  <c:v>26</c:v>
                </c:pt>
                <c:pt idx="6">
                  <c:v>5</c:v>
                </c:pt>
              </c:numCache>
            </c:numRef>
          </c:val>
          <c:extLst>
            <c:ext xmlns:c16="http://schemas.microsoft.com/office/drawing/2014/chart" uri="{C3380CC4-5D6E-409C-BE32-E72D297353CC}">
              <c16:uniqueId val="{0000000A-0F09-452F-BF7D-7413E0631D12}"/>
            </c:ext>
          </c:extLst>
        </c:ser>
        <c:dLbls>
          <c:dLblPos val="outEnd"/>
          <c:showLegendKey val="0"/>
          <c:showVal val="1"/>
          <c:showCatName val="0"/>
          <c:showSerName val="0"/>
          <c:showPercent val="0"/>
          <c:showBubbleSize val="0"/>
        </c:dLbls>
        <c:gapWidth val="219"/>
        <c:overlap val="-27"/>
        <c:axId val="400231824"/>
        <c:axId val="400228944"/>
      </c:barChart>
      <c:catAx>
        <c:axId val="40023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00228944"/>
        <c:crosses val="autoZero"/>
        <c:auto val="1"/>
        <c:lblAlgn val="ctr"/>
        <c:lblOffset val="100"/>
        <c:noMultiLvlLbl val="0"/>
      </c:catAx>
      <c:valAx>
        <c:axId val="40022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0023182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'Ark1'!$B$89</c:f>
              <c:strCache>
                <c:ptCount val="1"/>
                <c:pt idx="0">
                  <c:v>Dagligt</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'Ark1'!$B$90:$B$94</c:f>
              <c:numCache>
                <c:formatCode>General</c:formatCode>
                <c:ptCount val="5"/>
                <c:pt idx="2">
                  <c:v>42</c:v>
                </c:pt>
                <c:pt idx="3">
                  <c:v>16</c:v>
                </c:pt>
                <c:pt idx="4">
                  <c:v>47</c:v>
                </c:pt>
              </c:numCache>
            </c:numRef>
          </c:val>
          <c:extLst>
            <c:ext xmlns:c16="http://schemas.microsoft.com/office/drawing/2014/chart" uri="{C3380CC4-5D6E-409C-BE32-E72D297353CC}">
              <c16:uniqueId val="{00000000-81CD-4267-93F2-BF865977FFD0}"/>
            </c:ext>
          </c:extLst>
        </c:ser>
        <c:ser>
          <c:idx val="1"/>
          <c:order val="1"/>
          <c:tx>
            <c:strRef>
              <c:f>'Ark1'!$C$89</c:f>
              <c:strCache>
                <c:ptCount val="1"/>
                <c:pt idx="0">
                  <c:v>Ugentligt</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'Ark1'!$C$90:$C$94</c:f>
              <c:numCache>
                <c:formatCode>General</c:formatCode>
                <c:ptCount val="5"/>
                <c:pt idx="1">
                  <c:v>26</c:v>
                </c:pt>
                <c:pt idx="2">
                  <c:v>21</c:v>
                </c:pt>
                <c:pt idx="3">
                  <c:v>5</c:v>
                </c:pt>
                <c:pt idx="4">
                  <c:v>37</c:v>
                </c:pt>
              </c:numCache>
            </c:numRef>
          </c:val>
          <c:extLst>
            <c:ext xmlns:c16="http://schemas.microsoft.com/office/drawing/2014/chart" uri="{C3380CC4-5D6E-409C-BE32-E72D297353CC}">
              <c16:uniqueId val="{00000001-81CD-4267-93F2-BF865977FFD0}"/>
            </c:ext>
          </c:extLst>
        </c:ser>
        <c:ser>
          <c:idx val="2"/>
          <c:order val="2"/>
          <c:tx>
            <c:strRef>
              <c:f>'Ark1'!$D$89</c:f>
              <c:strCache>
                <c:ptCount val="1"/>
                <c:pt idx="0">
                  <c:v>Månedligt</c:v>
                </c:pt>
              </c:strCache>
            </c:strRef>
          </c:tx>
          <c:spPr>
            <a:solidFill>
              <a:srgbClr val="73CFC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'Ark1'!$D$90:$D$94</c:f>
              <c:numCache>
                <c:formatCode>General</c:formatCode>
                <c:ptCount val="5"/>
                <c:pt idx="1">
                  <c:v>68</c:v>
                </c:pt>
                <c:pt idx="2">
                  <c:v>26</c:v>
                </c:pt>
                <c:pt idx="3">
                  <c:v>21</c:v>
                </c:pt>
                <c:pt idx="4">
                  <c:v>5</c:v>
                </c:pt>
              </c:numCache>
            </c:numRef>
          </c:val>
          <c:extLst>
            <c:ext xmlns:c16="http://schemas.microsoft.com/office/drawing/2014/chart" uri="{C3380CC4-5D6E-409C-BE32-E72D297353CC}">
              <c16:uniqueId val="{00000002-81CD-4267-93F2-BF865977FFD0}"/>
            </c:ext>
          </c:extLst>
        </c:ser>
        <c:ser>
          <c:idx val="3"/>
          <c:order val="3"/>
          <c:tx>
            <c:strRef>
              <c:f>'Ark1'!$E$89</c:f>
              <c:strCache>
                <c:ptCount val="1"/>
                <c:pt idx="0">
                  <c:v>Kvartalsvist</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'Ark1'!$E$90:$E$94</c:f>
              <c:numCache>
                <c:formatCode>General</c:formatCode>
                <c:ptCount val="5"/>
                <c:pt idx="0">
                  <c:v>16</c:v>
                </c:pt>
                <c:pt idx="3">
                  <c:v>37</c:v>
                </c:pt>
              </c:numCache>
            </c:numRef>
          </c:val>
          <c:extLst>
            <c:ext xmlns:c16="http://schemas.microsoft.com/office/drawing/2014/chart" uri="{C3380CC4-5D6E-409C-BE32-E72D297353CC}">
              <c16:uniqueId val="{00000003-81CD-4267-93F2-BF865977FFD0}"/>
            </c:ext>
          </c:extLst>
        </c:ser>
        <c:ser>
          <c:idx val="4"/>
          <c:order val="4"/>
          <c:tx>
            <c:strRef>
              <c:f>'Ark1'!$F$89</c:f>
              <c:strCache>
                <c:ptCount val="1"/>
                <c:pt idx="0">
                  <c:v>Halvårligt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'Ark1'!$F$90:$F$94</c:f>
              <c:numCache>
                <c:formatCode>General</c:formatCode>
                <c:ptCount val="5"/>
                <c:pt idx="0">
                  <c:v>84</c:v>
                </c:pt>
                <c:pt idx="2">
                  <c:v>5</c:v>
                </c:pt>
                <c:pt idx="3">
                  <c:v>11</c:v>
                </c:pt>
                <c:pt idx="4">
                  <c:v>5</c:v>
                </c:pt>
              </c:numCache>
            </c:numRef>
          </c:val>
          <c:extLst>
            <c:ext xmlns:c16="http://schemas.microsoft.com/office/drawing/2014/chart" uri="{C3380CC4-5D6E-409C-BE32-E72D297353CC}">
              <c16:uniqueId val="{00000004-81CD-4267-93F2-BF865977FFD0}"/>
            </c:ext>
          </c:extLst>
        </c:ser>
        <c:ser>
          <c:idx val="5"/>
          <c:order val="5"/>
          <c:tx>
            <c:strRef>
              <c:f>'Ark1'!$G$89</c:f>
              <c:strCache>
                <c:ptCount val="1"/>
                <c:pt idx="0">
                  <c:v>Årligt</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'Ark1'!$G$90:$G$94</c:f>
              <c:numCache>
                <c:formatCode>General</c:formatCode>
                <c:ptCount val="5"/>
                <c:pt idx="1">
                  <c:v>5</c:v>
                </c:pt>
                <c:pt idx="2">
                  <c:v>5</c:v>
                </c:pt>
                <c:pt idx="3">
                  <c:v>11</c:v>
                </c:pt>
                <c:pt idx="4">
                  <c:v>5</c:v>
                </c:pt>
              </c:numCache>
            </c:numRef>
          </c:val>
          <c:extLst>
            <c:ext xmlns:c16="http://schemas.microsoft.com/office/drawing/2014/chart" uri="{C3380CC4-5D6E-409C-BE32-E72D297353CC}">
              <c16:uniqueId val="{00000005-81CD-4267-93F2-BF865977FFD0}"/>
            </c:ext>
          </c:extLst>
        </c:ser>
        <c:dLbls>
          <c:showLegendKey val="0"/>
          <c:showVal val="0"/>
          <c:showCatName val="0"/>
          <c:showSerName val="0"/>
          <c:showPercent val="0"/>
          <c:showBubbleSize val="0"/>
        </c:dLbls>
        <c:gapWidth val="150"/>
        <c:overlap val="100"/>
        <c:axId val="410062143"/>
        <c:axId val="410066463"/>
      </c:barChart>
      <c:catAx>
        <c:axId val="4100621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0066463"/>
        <c:crosses val="autoZero"/>
        <c:auto val="1"/>
        <c:lblAlgn val="ctr"/>
        <c:lblOffset val="100"/>
        <c:noMultiLvlLbl val="0"/>
      </c:catAx>
      <c:valAx>
        <c:axId val="4100664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0062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'Ark1'!$B$116</c:f>
              <c:strCache>
                <c:ptCount val="1"/>
                <c:pt idx="0">
                  <c:v>Ikke skemalagt</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'Ark1'!$B$117:$B$119</c:f>
              <c:numCache>
                <c:formatCode>General</c:formatCode>
                <c:ptCount val="3"/>
                <c:pt idx="0">
                  <c:v>58</c:v>
                </c:pt>
                <c:pt idx="2">
                  <c:v>5</c:v>
                </c:pt>
              </c:numCache>
            </c:numRef>
          </c:val>
          <c:extLst>
            <c:ext xmlns:c16="http://schemas.microsoft.com/office/drawing/2014/chart" uri="{C3380CC4-5D6E-409C-BE32-E72D297353CC}">
              <c16:uniqueId val="{00000000-12D2-4E4D-A3E0-CE0F58F8B166}"/>
            </c:ext>
          </c:extLst>
        </c:ser>
        <c:ser>
          <c:idx val="1"/>
          <c:order val="1"/>
          <c:tx>
            <c:strRef>
              <c:f>'Ark1'!$C$116</c:f>
              <c:strCache>
                <c:ptCount val="1"/>
                <c:pt idx="0">
                  <c:v>Afholdes fleksibelt</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'Ark1'!$C$117:$C$119</c:f>
              <c:numCache>
                <c:formatCode>General</c:formatCode>
                <c:ptCount val="3"/>
                <c:pt idx="0">
                  <c:v>11</c:v>
                </c:pt>
              </c:numCache>
            </c:numRef>
          </c:val>
          <c:extLst>
            <c:ext xmlns:c16="http://schemas.microsoft.com/office/drawing/2014/chart" uri="{C3380CC4-5D6E-409C-BE32-E72D297353CC}">
              <c16:uniqueId val="{00000001-12D2-4E4D-A3E0-CE0F58F8B166}"/>
            </c:ext>
          </c:extLst>
        </c:ser>
        <c:ser>
          <c:idx val="2"/>
          <c:order val="2"/>
          <c:tx>
            <c:strRef>
              <c:f>'Ark1'!$D$116</c:f>
              <c:strCache>
                <c:ptCount val="1"/>
                <c:pt idx="0">
                  <c:v>Skemalagt - ikke alle samtidigt</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'Ark1'!$D$117:$D$119</c:f>
              <c:numCache>
                <c:formatCode>General</c:formatCode>
                <c:ptCount val="3"/>
                <c:pt idx="0">
                  <c:v>5</c:v>
                </c:pt>
              </c:numCache>
            </c:numRef>
          </c:val>
          <c:extLst>
            <c:ext xmlns:c16="http://schemas.microsoft.com/office/drawing/2014/chart" uri="{C3380CC4-5D6E-409C-BE32-E72D297353CC}">
              <c16:uniqueId val="{00000002-12D2-4E4D-A3E0-CE0F58F8B166}"/>
            </c:ext>
          </c:extLst>
        </c:ser>
        <c:ser>
          <c:idx val="3"/>
          <c:order val="3"/>
          <c:tx>
            <c:strRef>
              <c:f>'Ark1'!$E$116</c:f>
              <c:strCache>
                <c:ptCount val="1"/>
                <c:pt idx="0">
                  <c:v>Skemalagt - alle samtidigt</c:v>
                </c:pt>
              </c:strCache>
            </c:strRef>
          </c:tx>
          <c:spPr>
            <a:solidFill>
              <a:srgbClr val="32599E"/>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'Ark1'!$E$117:$E$119</c:f>
              <c:numCache>
                <c:formatCode>General</c:formatCode>
                <c:ptCount val="3"/>
                <c:pt idx="0">
                  <c:v>26</c:v>
                </c:pt>
                <c:pt idx="1">
                  <c:v>100</c:v>
                </c:pt>
                <c:pt idx="2">
                  <c:v>95</c:v>
                </c:pt>
              </c:numCache>
            </c:numRef>
          </c:val>
          <c:extLst>
            <c:ext xmlns:c16="http://schemas.microsoft.com/office/drawing/2014/chart" uri="{C3380CC4-5D6E-409C-BE32-E72D297353CC}">
              <c16:uniqueId val="{00000003-12D2-4E4D-A3E0-CE0F58F8B166}"/>
            </c:ext>
          </c:extLst>
        </c:ser>
        <c:dLbls>
          <c:dLblPos val="ctr"/>
          <c:showLegendKey val="0"/>
          <c:showVal val="1"/>
          <c:showCatName val="0"/>
          <c:showSerName val="0"/>
          <c:showPercent val="0"/>
          <c:showBubbleSize val="0"/>
        </c:dLbls>
        <c:gapWidth val="150"/>
        <c:overlap val="100"/>
        <c:axId val="1560908415"/>
        <c:axId val="1560904095"/>
      </c:barChart>
      <c:catAx>
        <c:axId val="156090841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60904095"/>
        <c:crosses val="autoZero"/>
        <c:auto val="1"/>
        <c:lblAlgn val="ctr"/>
        <c:lblOffset val="100"/>
        <c:noMultiLvlLbl val="0"/>
      </c:catAx>
      <c:valAx>
        <c:axId val="1560904095"/>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60908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'Ark1'!$B$132</c:f>
              <c:strCache>
                <c:ptCount val="1"/>
                <c:pt idx="0">
                  <c:v>Meget uenig </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'Ark1'!$B$133:$B$140</c:f>
              <c:numCache>
                <c:formatCode>General</c:formatCode>
                <c:ptCount val="8"/>
              </c:numCache>
            </c:numRef>
          </c:val>
          <c:extLst>
            <c:ext xmlns:c16="http://schemas.microsoft.com/office/drawing/2014/chart" uri="{C3380CC4-5D6E-409C-BE32-E72D297353CC}">
              <c16:uniqueId val="{00000000-E070-43D0-A159-F601C319A0AB}"/>
            </c:ext>
          </c:extLst>
        </c:ser>
        <c:ser>
          <c:idx val="1"/>
          <c:order val="1"/>
          <c:tx>
            <c:strRef>
              <c:f>'Ark1'!$C$132</c:f>
              <c:strCache>
                <c:ptCount val="1"/>
                <c:pt idx="0">
                  <c:v>Uenig</c:v>
                </c:pt>
              </c:strCache>
            </c:strRef>
          </c:tx>
          <c:spPr>
            <a:solidFill>
              <a:srgbClr val="359D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'Ark1'!$C$133:$C$140</c:f>
              <c:numCache>
                <c:formatCode>General</c:formatCode>
                <c:ptCount val="8"/>
                <c:pt idx="1">
                  <c:v>16</c:v>
                </c:pt>
              </c:numCache>
            </c:numRef>
          </c:val>
          <c:extLst>
            <c:ext xmlns:c16="http://schemas.microsoft.com/office/drawing/2014/chart" uri="{C3380CC4-5D6E-409C-BE32-E72D297353CC}">
              <c16:uniqueId val="{00000001-E070-43D0-A159-F601C319A0AB}"/>
            </c:ext>
          </c:extLst>
        </c:ser>
        <c:ser>
          <c:idx val="2"/>
          <c:order val="2"/>
          <c:tx>
            <c:strRef>
              <c:f>'Ark1'!$D$132</c:f>
              <c:strCache>
                <c:ptCount val="1"/>
                <c:pt idx="0">
                  <c:v>Hverken eller</c:v>
                </c:pt>
              </c:strCache>
            </c:strRef>
          </c:tx>
          <c:spPr>
            <a:solidFill>
              <a:srgbClr val="73CF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'Ark1'!$D$133:$D$140</c:f>
              <c:numCache>
                <c:formatCode>General</c:formatCode>
                <c:ptCount val="8"/>
                <c:pt idx="0">
                  <c:v>11</c:v>
                </c:pt>
                <c:pt idx="1">
                  <c:v>21</c:v>
                </c:pt>
                <c:pt idx="3">
                  <c:v>26</c:v>
                </c:pt>
                <c:pt idx="5">
                  <c:v>16</c:v>
                </c:pt>
                <c:pt idx="6">
                  <c:v>5</c:v>
                </c:pt>
              </c:numCache>
            </c:numRef>
          </c:val>
          <c:extLst>
            <c:ext xmlns:c16="http://schemas.microsoft.com/office/drawing/2014/chart" uri="{C3380CC4-5D6E-409C-BE32-E72D297353CC}">
              <c16:uniqueId val="{00000002-E070-43D0-A159-F601C319A0AB}"/>
            </c:ext>
          </c:extLst>
        </c:ser>
        <c:ser>
          <c:idx val="3"/>
          <c:order val="3"/>
          <c:tx>
            <c:strRef>
              <c:f>'Ark1'!$E$132</c:f>
              <c:strCache>
                <c:ptCount val="1"/>
                <c:pt idx="0">
                  <c:v>Enig</c:v>
                </c:pt>
              </c:strCache>
            </c:strRef>
          </c:tx>
          <c:spPr>
            <a:solidFill>
              <a:srgbClr val="82A1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'Ark1'!$E$133:$E$140</c:f>
              <c:numCache>
                <c:formatCode>General</c:formatCode>
                <c:ptCount val="8"/>
                <c:pt idx="0">
                  <c:v>74</c:v>
                </c:pt>
                <c:pt idx="1">
                  <c:v>53</c:v>
                </c:pt>
                <c:pt idx="2">
                  <c:v>42</c:v>
                </c:pt>
                <c:pt idx="3">
                  <c:v>32</c:v>
                </c:pt>
                <c:pt idx="4">
                  <c:v>53</c:v>
                </c:pt>
                <c:pt idx="5">
                  <c:v>58</c:v>
                </c:pt>
                <c:pt idx="6">
                  <c:v>53</c:v>
                </c:pt>
                <c:pt idx="7">
                  <c:v>58</c:v>
                </c:pt>
              </c:numCache>
            </c:numRef>
          </c:val>
          <c:extLst>
            <c:ext xmlns:c16="http://schemas.microsoft.com/office/drawing/2014/chart" uri="{C3380CC4-5D6E-409C-BE32-E72D297353CC}">
              <c16:uniqueId val="{00000003-E070-43D0-A159-F601C319A0AB}"/>
            </c:ext>
          </c:extLst>
        </c:ser>
        <c:ser>
          <c:idx val="4"/>
          <c:order val="4"/>
          <c:tx>
            <c:strRef>
              <c:f>'Ark1'!$F$132</c:f>
              <c:strCache>
                <c:ptCount val="1"/>
                <c:pt idx="0">
                  <c:v>Meget enig</c:v>
                </c:pt>
              </c:strCache>
            </c:strRef>
          </c:tx>
          <c:spPr>
            <a:solidFill>
              <a:srgbClr val="3259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'Ark1'!$F$133:$F$140</c:f>
              <c:numCache>
                <c:formatCode>General</c:formatCode>
                <c:ptCount val="8"/>
                <c:pt idx="0">
                  <c:v>16</c:v>
                </c:pt>
                <c:pt idx="1">
                  <c:v>11</c:v>
                </c:pt>
                <c:pt idx="2">
                  <c:v>58</c:v>
                </c:pt>
                <c:pt idx="3">
                  <c:v>42</c:v>
                </c:pt>
                <c:pt idx="4">
                  <c:v>47</c:v>
                </c:pt>
                <c:pt idx="5">
                  <c:v>26</c:v>
                </c:pt>
                <c:pt idx="6">
                  <c:v>42</c:v>
                </c:pt>
                <c:pt idx="7">
                  <c:v>42</c:v>
                </c:pt>
              </c:numCache>
            </c:numRef>
          </c:val>
          <c:extLst>
            <c:ext xmlns:c16="http://schemas.microsoft.com/office/drawing/2014/chart" uri="{C3380CC4-5D6E-409C-BE32-E72D297353CC}">
              <c16:uniqueId val="{00000004-E070-43D0-A159-F601C319A0AB}"/>
            </c:ext>
          </c:extLst>
        </c:ser>
        <c:dLbls>
          <c:dLblPos val="ctr"/>
          <c:showLegendKey val="0"/>
          <c:showVal val="1"/>
          <c:showCatName val="0"/>
          <c:showSerName val="0"/>
          <c:showPercent val="0"/>
          <c:showBubbleSize val="0"/>
        </c:dLbls>
        <c:gapWidth val="150"/>
        <c:overlap val="100"/>
        <c:axId val="597882703"/>
        <c:axId val="592463631"/>
      </c:barChart>
      <c:catAx>
        <c:axId val="597882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92463631"/>
        <c:crosses val="autoZero"/>
        <c:auto val="1"/>
        <c:lblAlgn val="ctr"/>
        <c:lblOffset val="100"/>
        <c:noMultiLvlLbl val="0"/>
      </c:catAx>
      <c:valAx>
        <c:axId val="5924636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97882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9437-4865-973A-A1B39BE90C26}"/>
              </c:ext>
            </c:extLst>
          </c:dPt>
          <c:dPt>
            <c:idx val="1"/>
            <c:invertIfNegative val="0"/>
            <c:bubble3D val="0"/>
            <c:spPr>
              <a:solidFill>
                <a:srgbClr val="359D98"/>
              </a:solidFill>
              <a:ln>
                <a:noFill/>
              </a:ln>
              <a:effectLst/>
            </c:spPr>
            <c:extLst>
              <c:ext xmlns:c16="http://schemas.microsoft.com/office/drawing/2014/chart" uri="{C3380CC4-5D6E-409C-BE32-E72D297353CC}">
                <c16:uniqueId val="{00000003-9437-4865-973A-A1B39BE90C26}"/>
              </c:ext>
            </c:extLst>
          </c:dPt>
          <c:dPt>
            <c:idx val="2"/>
            <c:invertIfNegative val="0"/>
            <c:bubble3D val="0"/>
            <c:spPr>
              <a:solidFill>
                <a:srgbClr val="73CFCB"/>
              </a:solidFill>
              <a:ln>
                <a:noFill/>
              </a:ln>
              <a:effectLst/>
            </c:spPr>
            <c:extLst>
              <c:ext xmlns:c16="http://schemas.microsoft.com/office/drawing/2014/chart" uri="{C3380CC4-5D6E-409C-BE32-E72D297353CC}">
                <c16:uniqueId val="{00000005-9437-4865-973A-A1B39BE90C26}"/>
              </c:ext>
            </c:extLst>
          </c:dPt>
          <c:dPt>
            <c:idx val="3"/>
            <c:invertIfNegative val="0"/>
            <c:bubble3D val="0"/>
            <c:spPr>
              <a:solidFill>
                <a:srgbClr val="82A1D8"/>
              </a:solidFill>
              <a:ln>
                <a:noFill/>
              </a:ln>
              <a:effectLst/>
            </c:spPr>
            <c:extLst>
              <c:ext xmlns:c16="http://schemas.microsoft.com/office/drawing/2014/chart" uri="{C3380CC4-5D6E-409C-BE32-E72D297353CC}">
                <c16:uniqueId val="{00000007-9437-4865-973A-A1B39BE90C26}"/>
              </c:ext>
            </c:extLst>
          </c:dPt>
          <c:dPt>
            <c:idx val="4"/>
            <c:invertIfNegative val="0"/>
            <c:bubble3D val="0"/>
            <c:spPr>
              <a:solidFill>
                <a:srgbClr val="32599E"/>
              </a:solidFill>
              <a:ln>
                <a:noFill/>
              </a:ln>
              <a:effectLst/>
            </c:spPr>
            <c:extLst>
              <c:ext xmlns:c16="http://schemas.microsoft.com/office/drawing/2014/chart" uri="{C3380CC4-5D6E-409C-BE32-E72D297353CC}">
                <c16:uniqueId val="{00000009-9437-4865-973A-A1B39BE90C2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'Ark1'!$A$155:$A$159</c:f>
              <c:strCache>
                <c:ptCount val="5"/>
                <c:pt idx="0">
                  <c:v>I meget høj grad</c:v>
                </c:pt>
                <c:pt idx="1">
                  <c:v>I høj grad</c:v>
                </c:pt>
                <c:pt idx="2">
                  <c:v>I nogen grad</c:v>
                </c:pt>
                <c:pt idx="3">
                  <c:v>I lav grad</c:v>
                </c:pt>
                <c:pt idx="4">
                  <c:v>I meget lav grad</c:v>
                </c:pt>
              </c:strCache>
            </c:strRef>
          </c:cat>
          <c:val>
            <c:numRef>
              <c:f>'Ark1'!$B$155:$B$159</c:f>
              <c:numCache>
                <c:formatCode>General</c:formatCode>
                <c:ptCount val="5"/>
                <c:pt idx="0">
                  <c:v>42</c:v>
                </c:pt>
                <c:pt idx="1">
                  <c:v>37</c:v>
                </c:pt>
                <c:pt idx="2">
                  <c:v>21</c:v>
                </c:pt>
              </c:numCache>
            </c:numRef>
          </c:val>
          <c:extLst>
            <c:ext xmlns:c16="http://schemas.microsoft.com/office/drawing/2014/chart" uri="{C3380CC4-5D6E-409C-BE32-E72D297353CC}">
              <c16:uniqueId val="{0000000A-9437-4865-973A-A1B39BE90C26}"/>
            </c:ext>
          </c:extLst>
        </c:ser>
        <c:dLbls>
          <c:dLblPos val="outEnd"/>
          <c:showLegendKey val="0"/>
          <c:showVal val="1"/>
          <c:showCatName val="0"/>
          <c:showSerName val="0"/>
          <c:showPercent val="0"/>
          <c:showBubbleSize val="0"/>
        </c:dLbls>
        <c:gapWidth val="219"/>
        <c:overlap val="-27"/>
        <c:axId val="416908832"/>
        <c:axId val="416909312"/>
      </c:barChart>
      <c:catAx>
        <c:axId val="41690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6909312"/>
        <c:crosses val="autoZero"/>
        <c:auto val="1"/>
        <c:lblAlgn val="ctr"/>
        <c:lblOffset val="100"/>
        <c:noMultiLvlLbl val="0"/>
      </c:catAx>
      <c:valAx>
        <c:axId val="41690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690883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C2E31-72DF-7CCA-339B-5597B08E4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CF1E2-E704-4C07-3880-B4A829986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4DADE-07D0-8DAB-95EA-180F46303CC3}"/>
              </a:ext>
            </a:extLst>
          </p:cNvPr>
          <p:cNvSpPr>
            <a:spLocks noGrp="1"/>
          </p:cNvSpPr>
          <p:nvPr>
            <p:ph type="body" idx="1"/>
          </p:nvPr>
        </p:nvSpPr>
        <p:spPr/>
        <p:txBody>
          <a:bodyPr/>
          <a:lstStyle/>
          <a:p>
            <a:r>
              <a:rPr lang="da-DK" sz="1100" b="1">
                <a:effectLst/>
                <a:latin typeface="Calibri" panose="020F0502020204030204" pitchFamily="34" charset="0"/>
                <a:ea typeface="Calibri" panose="020F0502020204030204" pitchFamily="34" charset="0"/>
                <a:cs typeface="Calibri" panose="020F0502020204030204" pitchFamily="34" charset="0"/>
              </a:rPr>
              <a:t>Forberedelse inden klyngemødet starter </a:t>
            </a:r>
            <a:endParaRPr lang="da-DK" sz="11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a-DK" sz="1100">
                <a:effectLst/>
                <a:latin typeface="Calibri" panose="020F0502020204030204" pitchFamily="34" charset="0"/>
                <a:ea typeface="Calibri" panose="020F0502020204030204" pitchFamily="34" charset="0"/>
                <a:cs typeface="Calibri" panose="020F0502020204030204" pitchFamily="34" charset="0"/>
              </a:rPr>
              <a:t>Sørg for at mødet foregår i et rum, der er egnet til gruppearbejde. Husk </a:t>
            </a:r>
            <a:r>
              <a:rPr lang="da-DK" sz="1100" err="1">
                <a:effectLst/>
                <a:latin typeface="Calibri" panose="020F0502020204030204" pitchFamily="34" charset="0"/>
                <a:ea typeface="Calibri" panose="020F0502020204030204" pitchFamily="34" charset="0"/>
                <a:cs typeface="Calibri" panose="020F0502020204030204" pitchFamily="34" charset="0"/>
              </a:rPr>
              <a:t>powerpoint</a:t>
            </a:r>
            <a:r>
              <a:rPr lang="da-DK" sz="1100">
                <a:effectLst/>
                <a:latin typeface="Calibri" panose="020F0502020204030204" pitchFamily="34" charset="0"/>
                <a:ea typeface="Calibri" panose="020F0502020204030204" pitchFamily="34" charset="0"/>
                <a:cs typeface="Calibri" panose="020F0502020204030204" pitchFamily="34" charset="0"/>
              </a:rPr>
              <a:t>-projektor og skriveredskaber. Det er vigtigt at bordene er sat op inden deltagerne kommer. </a:t>
            </a:r>
          </a:p>
          <a:p>
            <a:endParaRPr lang="da-DK" sz="1100" b="1">
              <a:effectLst/>
              <a:latin typeface="Calibri" panose="020F0502020204030204" pitchFamily="34" charset="0"/>
              <a:ea typeface="Calibri" panose="020F0502020204030204" pitchFamily="34" charset="0"/>
              <a:cs typeface="Calibri" panose="020F0502020204030204" pitchFamily="34" charset="0"/>
            </a:endParaRPr>
          </a:p>
          <a:p>
            <a:r>
              <a:rPr lang="da-DK" sz="1100" b="1">
                <a:effectLst/>
                <a:latin typeface="Calibri" panose="020F0502020204030204" pitchFamily="34" charset="0"/>
                <a:ea typeface="Calibri" panose="020F0502020204030204" pitchFamily="34" charset="0"/>
                <a:cs typeface="Calibri" panose="020F0502020204030204" pitchFamily="34" charset="0"/>
              </a:rPr>
              <a:t>Placering ved bordene</a:t>
            </a:r>
            <a:endParaRPr lang="da-DK" sz="1100">
              <a:effectLst/>
              <a:latin typeface="Calibri" panose="020F0502020204030204" pitchFamily="34" charset="0"/>
              <a:ea typeface="Calibri" panose="020F0502020204030204" pitchFamily="34" charset="0"/>
              <a:cs typeface="Calibri" panose="020F0502020204030204" pitchFamily="34" charset="0"/>
            </a:endParaRPr>
          </a:p>
          <a:p>
            <a:r>
              <a:rPr lang="da-DK" sz="1100">
                <a:effectLst/>
                <a:latin typeface="Calibri" panose="020F0502020204030204" pitchFamily="34" charset="0"/>
                <a:ea typeface="Calibri" panose="020F0502020204030204" pitchFamily="34" charset="0"/>
                <a:cs typeface="Calibri" panose="020F0502020204030204" pitchFamily="34" charset="0"/>
              </a:rPr>
              <a:t>Deltagerne skal </a:t>
            </a:r>
            <a:r>
              <a:rPr lang="da-DK" sz="1100" u="sng">
                <a:effectLst/>
                <a:latin typeface="Calibri" panose="020F0502020204030204" pitchFamily="34" charset="0"/>
                <a:ea typeface="Calibri" panose="020F0502020204030204" pitchFamily="34" charset="0"/>
                <a:cs typeface="Calibri" panose="020F0502020204030204" pitchFamily="34" charset="0"/>
              </a:rPr>
              <a:t>IKKE</a:t>
            </a:r>
            <a:r>
              <a:rPr lang="da-DK" sz="1100">
                <a:effectLst/>
                <a:latin typeface="Calibri" panose="020F0502020204030204" pitchFamily="34" charset="0"/>
                <a:ea typeface="Calibri" panose="020F0502020204030204" pitchFamily="34" charset="0"/>
                <a:cs typeface="Calibri" panose="020F0502020204030204" pitchFamily="34" charset="0"/>
              </a:rPr>
              <a:t> sidde sammen med kolleger fra egen praksis i de første to blokke. Det er vigtigt at det italesættes, når deltagerne kommer. Skriv det evt. også på tavlen eller på den første slide. Formålet er, at deltagerne kommer til at høre om oplevelser og erfaringer blandt kolleger uden for egen praksis. I den sidste blok (blok 3), hvor fokus er på, om der skal ske ændringer i egen praksis efter mødet, skal de sidde sammen med kolleger fra egen klinik. Sørg for at sololæger sætter sig sammen fra mødets start og også sidder sammen i den sidste del (blok 3) af mødet. Hvis der kun er enkelte sololæger i klyngen, så lav en gruppe bestående af både sololæger og kompagniskabslæger. </a:t>
            </a:r>
          </a:p>
          <a:p>
            <a:r>
              <a:rPr lang="da-DK" sz="1100">
                <a:effectLst/>
                <a:latin typeface="Calibri" panose="020F0502020204030204" pitchFamily="34" charset="0"/>
                <a:ea typeface="Calibri" panose="020F0502020204030204" pitchFamily="34" charset="0"/>
                <a:cs typeface="Calibri" panose="020F0502020204030204" pitchFamily="34" charset="0"/>
              </a:rPr>
              <a:t> </a:t>
            </a:r>
          </a:p>
          <a:p>
            <a:r>
              <a:rPr lang="da-DK" sz="1100" b="1">
                <a:effectLst/>
                <a:latin typeface="Calibri" panose="020F0502020204030204" pitchFamily="34" charset="0"/>
                <a:ea typeface="Calibri" panose="020F0502020204030204" pitchFamily="34" charset="0"/>
                <a:cs typeface="Calibri" panose="020F0502020204030204" pitchFamily="34" charset="0"/>
              </a:rPr>
              <a:t>Materialer til mødet </a:t>
            </a:r>
            <a:endParaRPr lang="da-DK" sz="1100">
              <a:effectLst/>
              <a:latin typeface="Calibri" panose="020F0502020204030204" pitchFamily="34" charset="0"/>
              <a:ea typeface="Calibri" panose="020F0502020204030204" pitchFamily="34" charset="0"/>
              <a:cs typeface="Calibri" panose="020F0502020204030204" pitchFamily="34" charset="0"/>
            </a:endParaRPr>
          </a:p>
          <a:p>
            <a:r>
              <a:rPr lang="da-DK" sz="1100" err="1">
                <a:effectLst/>
                <a:latin typeface="Calibri" panose="020F0502020204030204" pitchFamily="34" charset="0"/>
                <a:ea typeface="Calibri" panose="020F0502020204030204" pitchFamily="34" charset="0"/>
                <a:cs typeface="Calibri" panose="020F0502020204030204" pitchFamily="34" charset="0"/>
              </a:rPr>
              <a:t>KiAP</a:t>
            </a:r>
            <a:r>
              <a:rPr lang="da-DK" sz="1100">
                <a:effectLst/>
                <a:latin typeface="Calibri" panose="020F0502020204030204" pitchFamily="34" charset="0"/>
                <a:ea typeface="Calibri" panose="020F0502020204030204" pitchFamily="34" charset="0"/>
                <a:cs typeface="Calibri" panose="020F0502020204030204" pitchFamily="34" charset="0"/>
              </a:rPr>
              <a:t> har udviklet en række materialer til mødet:</a:t>
            </a:r>
          </a:p>
          <a:p>
            <a:pPr marL="342900" lvl="0" indent="-342900">
              <a:buFont typeface="Calibri" panose="020F0502020204030204" pitchFamily="34" charset="0"/>
              <a:buChar char="-"/>
            </a:pPr>
            <a:r>
              <a:rPr lang="da-DK" sz="1100">
                <a:effectLst/>
                <a:latin typeface="Calibri" panose="020F0502020204030204" pitchFamily="34" charset="0"/>
                <a:ea typeface="Calibri" panose="020F0502020204030204" pitchFamily="34" charset="0"/>
                <a:cs typeface="Calibri" panose="020F0502020204030204" pitchFamily="34" charset="0"/>
              </a:rPr>
              <a:t>Mødenoter, som deltagerne kan notere pointer i løbende under mødet</a:t>
            </a:r>
          </a:p>
          <a:p>
            <a:pPr marL="342900" lvl="0" indent="-342900">
              <a:buFont typeface="Calibri" panose="020F0502020204030204" pitchFamily="34" charset="0"/>
              <a:buChar char="-"/>
            </a:pPr>
            <a:r>
              <a:rPr lang="da-DK" sz="1100">
                <a:effectLst/>
                <a:latin typeface="Calibri" panose="020F0502020204030204" pitchFamily="34" charset="0"/>
                <a:ea typeface="Calibri" panose="020F0502020204030204" pitchFamily="34" charset="0"/>
                <a:cs typeface="Calibri" panose="020F0502020204030204" pitchFamily="34" charset="0"/>
              </a:rPr>
              <a:t>Uddelingskopier, der indeholder alle grafer fra </a:t>
            </a:r>
            <a:r>
              <a:rPr lang="da-DK" sz="1100" err="1">
                <a:effectLst/>
                <a:latin typeface="Calibri" panose="020F0502020204030204" pitchFamily="34" charset="0"/>
                <a:ea typeface="Calibri" panose="020F0502020204030204" pitchFamily="34" charset="0"/>
                <a:cs typeface="Calibri" panose="020F0502020204030204" pitchFamily="34" charset="0"/>
              </a:rPr>
              <a:t>powerpointen</a:t>
            </a:r>
            <a:r>
              <a:rPr lang="da-DK" sz="1100">
                <a:effectLst/>
                <a:latin typeface="Calibri" panose="020F0502020204030204" pitchFamily="34" charset="0"/>
                <a:ea typeface="Calibri" panose="020F0502020204030204" pitchFamily="34" charset="0"/>
                <a:cs typeface="Calibri" panose="020F0502020204030204" pitchFamily="34" charset="0"/>
              </a:rPr>
              <a:t> og spørgsmål til gruppearbejdet</a:t>
            </a:r>
          </a:p>
          <a:p>
            <a:pPr marL="342900" lvl="0" indent="-342900">
              <a:buFont typeface="Calibri" panose="020F0502020204030204" pitchFamily="34" charset="0"/>
              <a:buChar char="-"/>
            </a:pPr>
            <a:r>
              <a:rPr lang="da-DK" sz="1100">
                <a:effectLst/>
                <a:latin typeface="Calibri" panose="020F0502020204030204" pitchFamily="34" charset="0"/>
                <a:ea typeface="Calibri" panose="020F0502020204030204" pitchFamily="34" charset="0"/>
                <a:cs typeface="Calibri" panose="020F0502020204030204" pitchFamily="34" charset="0"/>
              </a:rPr>
              <a:t>Implementeringsplan – som anvendes i blok 3, som hjælp til at foretage evt. ændringer i praksis efter klyngemødet</a:t>
            </a:r>
          </a:p>
          <a:p>
            <a:pPr marL="457200"/>
            <a:r>
              <a:rPr lang="da-DK" sz="1100">
                <a:effectLst/>
                <a:latin typeface="Calibri" panose="020F0502020204030204" pitchFamily="34" charset="0"/>
                <a:ea typeface="Calibri" panose="020F0502020204030204" pitchFamily="34" charset="0"/>
                <a:cs typeface="Calibri" panose="020F0502020204030204" pitchFamily="34" charset="0"/>
              </a:rPr>
              <a:t> </a:t>
            </a:r>
          </a:p>
          <a:p>
            <a:r>
              <a:rPr lang="da-DK" sz="1100">
                <a:effectLst/>
                <a:latin typeface="Calibri" panose="020F0502020204030204" pitchFamily="34" charset="0"/>
                <a:ea typeface="Calibri" panose="020F0502020204030204" pitchFamily="34" charset="0"/>
                <a:cs typeface="Calibri" panose="020F0502020204030204" pitchFamily="34" charset="0"/>
              </a:rPr>
              <a:t>Sørg for at alle materialer er delt ud og ligger på bordene inden mødet begynder. Materialet skal være delt ud på forhånd. Det skaber en god stemning fra start og folk føler sig velkomne.  </a:t>
            </a:r>
          </a:p>
          <a:p>
            <a:r>
              <a:rPr lang="da-DK" sz="1100">
                <a:effectLst/>
                <a:latin typeface="Calibri" panose="020F0502020204030204" pitchFamily="34" charset="0"/>
                <a:ea typeface="Calibri" panose="020F0502020204030204" pitchFamily="34" charset="0"/>
                <a:cs typeface="Calibri" panose="020F0502020204030204" pitchFamily="34" charset="0"/>
              </a:rPr>
              <a:t>Materialerne introduceres på slide 5.</a:t>
            </a:r>
          </a:p>
          <a:p>
            <a:endParaRPr lang="en-DK"/>
          </a:p>
        </p:txBody>
      </p:sp>
    </p:spTree>
    <p:extLst>
      <p:ext uri="{BB962C8B-B14F-4D97-AF65-F5344CB8AC3E}">
        <p14:creationId xmlns:p14="http://schemas.microsoft.com/office/powerpoint/2010/main" val="422113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Søjlediagrammet viser klyngemedlemmernes besvarelse til spørgsmål 2, der på klyngeniveau viser, I hvilken grad det opleves, at der arbejdes med følgende fire forskellige opgaver i deres klinik:</a:t>
            </a:r>
          </a:p>
          <a:p>
            <a:pPr marL="342900" lvl="0" indent="-342900">
              <a:buFont typeface="Calibri" panose="020F0502020204030204" pitchFamily="34" charset="0"/>
              <a:buChar char="-"/>
            </a:pPr>
            <a:r>
              <a:rPr lang="da-DK" sz="1100">
                <a:effectLst/>
                <a:latin typeface="+mn-lt"/>
                <a:ea typeface="Calibri" panose="020F0502020204030204" pitchFamily="34" charset="0"/>
              </a:rPr>
              <a:t>Strategisk ledelse</a:t>
            </a:r>
          </a:p>
          <a:p>
            <a:pPr marL="342900" lvl="0" indent="-342900">
              <a:buFont typeface="Calibri" panose="020F0502020204030204" pitchFamily="34" charset="0"/>
              <a:buChar char="-"/>
            </a:pPr>
            <a:r>
              <a:rPr lang="da-DK" sz="1100">
                <a:effectLst/>
                <a:latin typeface="+mn-lt"/>
                <a:ea typeface="Calibri" panose="020F0502020204030204" pitchFamily="34" charset="0"/>
              </a:rPr>
              <a:t>Driftsledelse</a:t>
            </a:r>
          </a:p>
          <a:p>
            <a:pPr marL="342900" lvl="0" indent="-342900">
              <a:buFont typeface="Calibri" panose="020F0502020204030204" pitchFamily="34" charset="0"/>
              <a:buChar char="-"/>
            </a:pPr>
            <a:r>
              <a:rPr lang="da-DK" sz="1100">
                <a:effectLst/>
                <a:latin typeface="+mn-lt"/>
                <a:ea typeface="Calibri" panose="020F0502020204030204" pitchFamily="34" charset="0"/>
              </a:rPr>
              <a:t>Personaleledelse </a:t>
            </a:r>
          </a:p>
          <a:p>
            <a:pPr marL="342900" lvl="0" indent="-342900">
              <a:buFont typeface="Calibri" panose="020F0502020204030204" pitchFamily="34" charset="0"/>
              <a:buChar char="-"/>
            </a:pPr>
            <a:r>
              <a:rPr lang="da-DK" sz="1100">
                <a:effectLst/>
                <a:latin typeface="+mn-lt"/>
                <a:ea typeface="Calibri" panose="020F0502020204030204" pitchFamily="34" charset="0"/>
              </a:rPr>
              <a:t>Faglig ledelse</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Beskriv hvordan besvarelserne ser ud. Søjlediagrammet viser hvordan i prioriterer at arbejde med ledelse.</a:t>
            </a:r>
          </a:p>
          <a:p>
            <a:endParaRPr lang="da-DK"/>
          </a:p>
        </p:txBody>
      </p:sp>
    </p:spTree>
    <p:extLst>
      <p:ext uri="{BB962C8B-B14F-4D97-AF65-F5344CB8AC3E}">
        <p14:creationId xmlns:p14="http://schemas.microsoft.com/office/powerpoint/2010/main" val="104623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Søjlediagrammet viser klyngemedlemmernes besvarelse til spørgsmål 3, om i hvilken grad det opleves, at ledelsesteamet forholder sig til personlige forhold og trivsel.  </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Beskriv hvordan besvarelserne ser ud. </a:t>
            </a:r>
          </a:p>
          <a:p>
            <a:endParaRPr lang="da-DK"/>
          </a:p>
        </p:txBody>
      </p:sp>
    </p:spTree>
    <p:extLst>
      <p:ext uri="{BB962C8B-B14F-4D97-AF65-F5344CB8AC3E}">
        <p14:creationId xmlns:p14="http://schemas.microsoft.com/office/powerpoint/2010/main" val="50115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De to søjlediagrammer viser klyngemedlemmernes besvarelse til spørgsmål 4 – mødehyppighed for lægemøder med en varighed på hhv. mindre end halvanden time og mere en halvanden time. </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Beskriv hvordan besvarelserne ser ud. Det vi ser på de to søjlediagrammer er, i hvor høj grad I afsætter tid til at mødes med lægekolleger. </a:t>
            </a:r>
          </a:p>
          <a:p>
            <a:endParaRPr lang="da-DK"/>
          </a:p>
        </p:txBody>
      </p:sp>
    </p:spTree>
    <p:extLst>
      <p:ext uri="{BB962C8B-B14F-4D97-AF65-F5344CB8AC3E}">
        <p14:creationId xmlns:p14="http://schemas.microsoft.com/office/powerpoint/2010/main" val="99659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Deltagerne skal blive siddende ved bordet, og tale sammen i mindre grupper a 3-4. (hvis nu bordet består af 6-8 personer er det en fordel at grupperne er mindre, så alle får taletid). </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Mødedeltagerne skal nu i grupperne bruge 10 minutter på at besvare de to spørgsmål om ledelse og lægemøders betydning for ledelse af klinikken. Vær opmærksom på, at sololæger kun skal besvare spørgsmål 1, da de ikke afholder lægemøder.</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Der er afsat 10 minutter til at besvare spørgsmålene. Sololæger skal kun besvare spørgsmål 1. Vi gennemgår kort jeres svar i plenum bagefter. </a:t>
            </a:r>
          </a:p>
          <a:p>
            <a:endParaRPr lang="da-DK"/>
          </a:p>
        </p:txBody>
      </p:sp>
    </p:spTree>
    <p:extLst>
      <p:ext uri="{BB962C8B-B14F-4D97-AF65-F5344CB8AC3E}">
        <p14:creationId xmlns:p14="http://schemas.microsoft.com/office/powerpoint/2010/main" val="206901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Her begynder del 2 af blok 1. I del 2 skal I gennemgå to emner:</a:t>
            </a:r>
          </a:p>
          <a:p>
            <a:pPr marL="171450" indent="-171450">
              <a:buFont typeface="Arial" panose="020B0604020202020204" pitchFamily="34" charset="0"/>
              <a:buChar char="•"/>
            </a:pPr>
            <a:r>
              <a:rPr lang="da-DK" sz="1100">
                <a:effectLst/>
                <a:latin typeface="+mn-lt"/>
                <a:ea typeface="Times New Roman" panose="02020603050405020304" pitchFamily="18" charset="0"/>
              </a:rPr>
              <a:t>Struktur for samarbejdet i klinikken </a:t>
            </a:r>
          </a:p>
          <a:p>
            <a:pPr marL="171450" indent="-171450">
              <a:buFont typeface="Arial" panose="020B0604020202020204" pitchFamily="34" charset="0"/>
              <a:buChar char="•"/>
            </a:pPr>
            <a:r>
              <a:rPr lang="da-DK" sz="1100">
                <a:effectLst/>
                <a:latin typeface="+mn-lt"/>
                <a:ea typeface="Times New Roman" panose="02020603050405020304" pitchFamily="18" charset="0"/>
              </a:rPr>
              <a:t>Samarbejdskultur og fællesskab i klinikken</a:t>
            </a:r>
          </a:p>
          <a:p>
            <a:r>
              <a:rPr lang="da-DK" sz="1100" b="1">
                <a:effectLst/>
                <a:latin typeface="+mn-lt"/>
                <a:ea typeface="Times New Roman" panose="02020603050405020304" pitchFamily="18" charset="0"/>
              </a:rPr>
              <a:t> </a:t>
            </a:r>
            <a:endParaRPr lang="da-DK" sz="1100">
              <a:effectLst/>
              <a:latin typeface="+mn-lt"/>
              <a:ea typeface="Times New Roman" panose="02020603050405020304" pitchFamily="18" charset="0"/>
            </a:endParaRP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Vi begynder del 2 med at se en video. Der er gruppearbejde efter vi har gennemgået begge emner, og der samles først op i plenum til slut i denne del. </a:t>
            </a:r>
          </a:p>
          <a:p>
            <a:endParaRPr lang="da-DK"/>
          </a:p>
        </p:txBody>
      </p:sp>
    </p:spTree>
    <p:extLst>
      <p:ext uri="{BB962C8B-B14F-4D97-AF65-F5344CB8AC3E}">
        <p14:creationId xmlns:p14="http://schemas.microsoft.com/office/powerpoint/2010/main" val="223566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Her vises en video med Ulrik Lange</a:t>
            </a:r>
          </a:p>
          <a:p>
            <a:r>
              <a:rPr lang="da-DK" sz="1100" b="1">
                <a:effectLst/>
                <a:latin typeface="+mn-lt"/>
                <a:ea typeface="Times New Roman" panose="02020603050405020304" pitchFamily="18" charset="0"/>
              </a:rPr>
              <a:t> </a:t>
            </a:r>
            <a:endParaRPr lang="da-DK" sz="1100">
              <a:effectLst/>
              <a:latin typeface="+mn-lt"/>
              <a:ea typeface="Times New Roman" panose="02020603050405020304" pitchFamily="18" charset="0"/>
            </a:endParaRP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Ulrik Lange fortæller om struktur og kultur </a:t>
            </a:r>
          </a:p>
          <a:p>
            <a:endParaRPr lang="da-DK"/>
          </a:p>
        </p:txBody>
      </p:sp>
    </p:spTree>
    <p:extLst>
      <p:ext uri="{BB962C8B-B14F-4D97-AF65-F5344CB8AC3E}">
        <p14:creationId xmlns:p14="http://schemas.microsoft.com/office/powerpoint/2010/main" val="1665889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Søjlediagrammet viser klyngemedlemmernes besvarelse til spørgsmål 5, der afdækker hyppigheden af forskellige møder og sociale arrangementer. </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Søjlediagrammet viser klyngemedlemmernes besvarelse til spørgsmål 6, der viser omfanget af fælles pauser i klinikken.  </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Som facilitator skal du påpege vigtigheden af at holde pauser, pga. det er nødvendigt at restituere og skabelsen af fællesskabsfølelse i klinikken. </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Pauser har en betydning for både trivsel, fællesskab og udførelsen af arbejdet. Det er vigtigt at holde pauser, men hvordan I holder pause skal passe til, hvem I er som personer, og hvordan I har tilrettelagt resten af arbejdsdagen. </a:t>
            </a:r>
            <a:r>
              <a:rPr lang="da-DK" sz="1100">
                <a:solidFill>
                  <a:srgbClr val="1E1E1E"/>
                </a:solidFill>
                <a:effectLst/>
                <a:latin typeface="+mn-lt"/>
                <a:ea typeface="Times New Roman" panose="02020603050405020304" pitchFamily="18" charset="0"/>
              </a:rPr>
              <a:t>Pausernes hyppighed, længde, og hvornår de bliver holdt, skal passe sammen med de opgaver, der skal udføres. </a:t>
            </a:r>
            <a:endParaRPr lang="da-DK" sz="1100">
              <a:effectLst/>
              <a:latin typeface="+mn-lt"/>
              <a:ea typeface="Times New Roman" panose="02020603050405020304" pitchFamily="18" charset="0"/>
            </a:endParaRPr>
          </a:p>
          <a:p>
            <a:endParaRPr lang="da-DK"/>
          </a:p>
        </p:txBody>
      </p:sp>
    </p:spTree>
    <p:extLst>
      <p:ext uri="{BB962C8B-B14F-4D97-AF65-F5344CB8AC3E}">
        <p14:creationId xmlns:p14="http://schemas.microsoft.com/office/powerpoint/2010/main" val="1149794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Søjlediagrammet viser klyngemedlemmernes besvarelse til spørgsmål 6, der viser omfanget af fælles pauser i klinikken.  </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Som facilitator skal du påpege vigtigheden af at holde pauser pga. det er nødvendigt at restituere og skabelsen af fællesskabsfølelse i klinikken. </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Pauser har en betydning for både trivsel, fællesskab og udførelsen af arbejdet. Det er vigtigt at holde pauser, men hvordan I holder pause skal passe til, hvem I er som personer, og hvordan I har tilrettelagt resten af arbejdsdagen. </a:t>
            </a:r>
            <a:r>
              <a:rPr lang="da-DK" sz="1100">
                <a:solidFill>
                  <a:srgbClr val="1E1E1E"/>
                </a:solidFill>
                <a:effectLst/>
                <a:latin typeface="+mn-lt"/>
                <a:ea typeface="Times New Roman" panose="02020603050405020304" pitchFamily="18" charset="0"/>
              </a:rPr>
              <a:t>Pausernes hyppighed, længde, og hvornår de bliver holdt, skal passe sammen med de opgaver, der skal udføres. </a:t>
            </a:r>
            <a:endParaRPr lang="da-DK" sz="1100">
              <a:effectLst/>
              <a:latin typeface="+mn-lt"/>
              <a:ea typeface="Times New Roman" panose="02020603050405020304" pitchFamily="18" charset="0"/>
            </a:endParaRPr>
          </a:p>
          <a:p>
            <a:endParaRPr lang="da-DK"/>
          </a:p>
        </p:txBody>
      </p:sp>
    </p:spTree>
    <p:extLst>
      <p:ext uri="{BB962C8B-B14F-4D97-AF65-F5344CB8AC3E}">
        <p14:creationId xmlns:p14="http://schemas.microsoft.com/office/powerpoint/2010/main" val="280423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latin typeface="+mn-lt"/>
              </a:rPr>
              <a:t>Søjlediagrammet viser klyngemedlemmernes besvarelser på spørgsmål 7, som giver et billede af, hvordan klyngens praksis samlet set fokuserer på at skabe en god kultur i deres klinikker. Det vil sige, hvordan man opfører sig, mens man løser opgaver sammen. Det er vigtigt at have et vedvarende fokus på at skabe en god kultur i teamet, hvor der er en høj grad af psykologisk tryghed. Psykologisk tryghed betyder, at man har tillid til, at man ikke bliver straffet eller ydmyget for at sige sin mening, give input, stille spørgsmål, dele bekymringer eller begå fejl. Dette skaber de bedste betingelser for at løse opgaverne mest effektivt og giver en stærk samarbejdskultur.</a:t>
            </a:r>
          </a:p>
          <a:p>
            <a:endParaRPr lang="da-DK" sz="1100">
              <a:latin typeface="+mn-lt"/>
            </a:endParaRPr>
          </a:p>
          <a:p>
            <a:r>
              <a:rPr lang="da-DK" sz="1100">
                <a:latin typeface="+mn-lt"/>
              </a:rPr>
              <a:t>Som facilitator skal du påpege, at det er vigtigt at skabe et miljø, hvor man hjælper, anerkender og inkluderer hinanden, og hvor man tør tale om svære emner. Det styrker læring og resiliens i klinikken.</a:t>
            </a:r>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Calibri" panose="020F0502020204030204" pitchFamily="34" charset="0"/>
              </a:rPr>
              <a:t>Spørgsmål 7 retter sig til, hvordan samarbejdskulturen er i klinikken</a:t>
            </a:r>
            <a:r>
              <a:rPr lang="da-DK" sz="1100">
                <a:effectLst/>
                <a:latin typeface="+mn-lt"/>
                <a:ea typeface="Times New Roman" panose="02020603050405020304" pitchFamily="18" charset="0"/>
              </a:rPr>
              <a:t>, med andre ord </a:t>
            </a:r>
            <a:r>
              <a:rPr lang="da-DK" sz="1100" b="1" i="1">
                <a:effectLst/>
                <a:latin typeface="+mn-lt"/>
                <a:ea typeface="Times New Roman" panose="02020603050405020304" pitchFamily="18" charset="0"/>
              </a:rPr>
              <a:t>hvordan I gør det, I gør</a:t>
            </a:r>
            <a:r>
              <a:rPr lang="da-DK" sz="1100">
                <a:effectLst/>
                <a:latin typeface="+mn-lt"/>
                <a:ea typeface="Times New Roman" panose="02020603050405020304" pitchFamily="18" charset="0"/>
              </a:rPr>
              <a:t>.</a:t>
            </a:r>
          </a:p>
          <a:p>
            <a:r>
              <a:rPr lang="da-DK" sz="1100">
                <a:effectLst/>
                <a:latin typeface="+mn-lt"/>
                <a:ea typeface="Times New Roman" panose="02020603050405020304" pitchFamily="18" charset="0"/>
              </a:rPr>
              <a:t>Kernen i en kliniks samarbejdskultur handler om, </a:t>
            </a:r>
            <a:r>
              <a:rPr lang="da-DK" sz="1100" b="1">
                <a:effectLst/>
                <a:latin typeface="+mn-lt"/>
                <a:ea typeface="Times New Roman" panose="02020603050405020304" pitchFamily="18" charset="0"/>
              </a:rPr>
              <a:t>hvilken </a:t>
            </a:r>
            <a:r>
              <a:rPr lang="da-DK" sz="1100">
                <a:effectLst/>
                <a:latin typeface="+mn-lt"/>
                <a:ea typeface="Times New Roman" panose="02020603050405020304" pitchFamily="18" charset="0"/>
              </a:rPr>
              <a:t>adfærd I har, og </a:t>
            </a:r>
            <a:r>
              <a:rPr lang="da-DK" sz="1100" b="1">
                <a:effectLst/>
                <a:latin typeface="+mn-lt"/>
                <a:ea typeface="Times New Roman" panose="02020603050405020304" pitchFamily="18" charset="0"/>
              </a:rPr>
              <a:t>hvordan</a:t>
            </a:r>
            <a:r>
              <a:rPr lang="da-DK" sz="1100">
                <a:effectLst/>
                <a:latin typeface="+mn-lt"/>
                <a:ea typeface="Times New Roman" panose="02020603050405020304" pitchFamily="18" charset="0"/>
              </a:rPr>
              <a:t> I taler sammen, når I løser opgaverne; dvs. hvordan I hjælper hinanden, hvordan I taler sammen om, hvordan I løser opgaverne, hvordan I håndterer fejl, hvordan I taler om alt det gode, I gør for patienterne sammen og hver for sig, hvordan I anerkender og inkluderer hinanden osv. Det er summen af de handlinger og værdier, I har i klinikken. </a:t>
            </a:r>
          </a:p>
          <a:p>
            <a:r>
              <a:rPr lang="da-DK" sz="1100">
                <a:effectLst/>
                <a:latin typeface="+mn-lt"/>
                <a:ea typeface="Times New Roman" panose="02020603050405020304" pitchFamily="18" charset="0"/>
              </a:rPr>
              <a:t> </a:t>
            </a:r>
          </a:p>
          <a:p>
            <a:r>
              <a:rPr lang="da-DK" sz="1100">
                <a:latin typeface="+mn-lt"/>
              </a:rPr>
              <a:t>De 7 spørgsmål i skemaet har alle karakter af "jo mere, jo bedre," forstået på den måde, at hvis I er meget enige i alle 7 udsagn, er der stor sandsynlighed for, at I har en god kultur.</a:t>
            </a:r>
          </a:p>
          <a:p>
            <a:endParaRPr lang="da-DK"/>
          </a:p>
        </p:txBody>
      </p:sp>
    </p:spTree>
    <p:extLst>
      <p:ext uri="{BB962C8B-B14F-4D97-AF65-F5344CB8AC3E}">
        <p14:creationId xmlns:p14="http://schemas.microsoft.com/office/powerpoint/2010/main" val="2086529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 </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Deltagerne skal igen sidde sammen 3-4 personer og besvare 3 spørgsmål - I samler efterfølgende op i plenum. </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Som facilitator er det vigtigt, at du påpeger, at der ikke findes en ”</a:t>
            </a:r>
            <a:r>
              <a:rPr lang="da-DK" sz="1100" err="1">
                <a:effectLst/>
                <a:latin typeface="+mn-lt"/>
                <a:ea typeface="Times New Roman" panose="02020603050405020304" pitchFamily="18" charset="0"/>
              </a:rPr>
              <a:t>one</a:t>
            </a:r>
            <a:r>
              <a:rPr lang="da-DK" sz="1100">
                <a:effectLst/>
                <a:latin typeface="+mn-lt"/>
                <a:ea typeface="Times New Roman" panose="02020603050405020304" pitchFamily="18" charset="0"/>
              </a:rPr>
              <a:t> </a:t>
            </a:r>
            <a:r>
              <a:rPr lang="da-DK" sz="1100" err="1">
                <a:effectLst/>
                <a:latin typeface="+mn-lt"/>
                <a:ea typeface="Times New Roman" panose="02020603050405020304" pitchFamily="18" charset="0"/>
              </a:rPr>
              <a:t>size</a:t>
            </a:r>
            <a:r>
              <a:rPr lang="da-DK" sz="1100">
                <a:effectLst/>
                <a:latin typeface="+mn-lt"/>
                <a:ea typeface="Times New Roman" panose="02020603050405020304" pitchFamily="18" charset="0"/>
              </a:rPr>
              <a:t> </a:t>
            </a:r>
            <a:r>
              <a:rPr lang="da-DK" sz="1100" err="1">
                <a:effectLst/>
                <a:latin typeface="+mn-lt"/>
                <a:ea typeface="Times New Roman" panose="02020603050405020304" pitchFamily="18" charset="0"/>
              </a:rPr>
              <a:t>fit’s</a:t>
            </a:r>
            <a:r>
              <a:rPr lang="da-DK" sz="1100">
                <a:effectLst/>
                <a:latin typeface="+mn-lt"/>
                <a:ea typeface="Times New Roman" panose="02020603050405020304" pitchFamily="18" charset="0"/>
              </a:rPr>
              <a:t> all”. Man skal afsætte tid til fælles aktiviteter så som møder og undervisning til at understøtte samarbejdet positivt, og det er vigtigt, at man har en god kultur, hvor man hjælper, anerkender og inkluderer hinanden og taler sammen om det svære med en god tone, men hvordan man samarbejder bedst muligt er individuelt i klinikkerne.</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Refleksionsspørgsmålene er derfor også nogle åbne, beskrivende spørgsmål fremfor nogle lukkede, normative spørgsmål om, hvad der er bedst at gøre. </a:t>
            </a:r>
          </a:p>
          <a:p>
            <a:r>
              <a:rPr lang="da-DK" sz="1100" b="1">
                <a:effectLst/>
                <a:latin typeface="+mn-lt"/>
                <a:ea typeface="Times New Roman" panose="02020603050405020304" pitchFamily="18" charset="0"/>
              </a:rPr>
              <a:t> </a:t>
            </a:r>
            <a:endParaRPr lang="da-DK" sz="1100">
              <a:effectLst/>
              <a:latin typeface="+mn-lt"/>
              <a:ea typeface="Times New Roman" panose="02020603050405020304" pitchFamily="18" charset="0"/>
            </a:endParaRP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Sæt jer sammen i grupperne og sørg for at besvare alle 3 spørgsmål – der er 20 minutter til det. Vi samler efterfølgende op i plenum.</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Formålet med gruppearbejdet er at have en konstruktiv dialog, dele ideer og evt. inspirere hinanden til at styrke ens eget samarbejde.  </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Der findes ikke en ”</a:t>
            </a:r>
            <a:r>
              <a:rPr lang="da-DK" sz="1100" err="1">
                <a:effectLst/>
                <a:latin typeface="+mn-lt"/>
                <a:ea typeface="Times New Roman" panose="02020603050405020304" pitchFamily="18" charset="0"/>
              </a:rPr>
              <a:t>one</a:t>
            </a:r>
            <a:r>
              <a:rPr lang="da-DK" sz="1100">
                <a:effectLst/>
                <a:latin typeface="+mn-lt"/>
                <a:ea typeface="Times New Roman" panose="02020603050405020304" pitchFamily="18" charset="0"/>
              </a:rPr>
              <a:t> </a:t>
            </a:r>
            <a:r>
              <a:rPr lang="da-DK" sz="1100" err="1">
                <a:effectLst/>
                <a:latin typeface="+mn-lt"/>
                <a:ea typeface="Times New Roman" panose="02020603050405020304" pitchFamily="18" charset="0"/>
              </a:rPr>
              <a:t>size</a:t>
            </a:r>
            <a:r>
              <a:rPr lang="da-DK" sz="1100">
                <a:effectLst/>
                <a:latin typeface="+mn-lt"/>
                <a:ea typeface="Times New Roman" panose="02020603050405020304" pitchFamily="18" charset="0"/>
              </a:rPr>
              <a:t> </a:t>
            </a:r>
            <a:r>
              <a:rPr lang="da-DK" sz="1100" err="1">
                <a:effectLst/>
                <a:latin typeface="+mn-lt"/>
                <a:ea typeface="Times New Roman" panose="02020603050405020304" pitchFamily="18" charset="0"/>
              </a:rPr>
              <a:t>fit’s</a:t>
            </a:r>
            <a:r>
              <a:rPr lang="da-DK" sz="1100">
                <a:effectLst/>
                <a:latin typeface="+mn-lt"/>
                <a:ea typeface="Times New Roman" panose="02020603050405020304" pitchFamily="18" charset="0"/>
              </a:rPr>
              <a:t> all”. Det er vigtigt, at man afsætter tid til fælles aktiviteter til at understøtte samarbejdet positivt, og det er vigtigt, at man har en god kultur, hvor man hjælper, anerkender og inkluderer hinanden, og taler sammen om det svære med en god tone, men hvordan man samarbejder bedst muligt er individuelt i klinikkerne.</a:t>
            </a:r>
          </a:p>
          <a:p>
            <a:r>
              <a:rPr lang="da-DK" sz="1100">
                <a:effectLst/>
                <a:latin typeface="+mn-lt"/>
                <a:ea typeface="Times New Roman" panose="02020603050405020304" pitchFamily="18" charset="0"/>
              </a:rPr>
              <a:t> </a:t>
            </a:r>
          </a:p>
          <a:p>
            <a:endParaRPr lang="da-DK"/>
          </a:p>
        </p:txBody>
      </p:sp>
    </p:spTree>
    <p:extLst>
      <p:ext uri="{BB962C8B-B14F-4D97-AF65-F5344CB8AC3E}">
        <p14:creationId xmlns:p14="http://schemas.microsoft.com/office/powerpoint/2010/main" val="104941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FAE36-2886-0C7B-F3C0-B83E2F606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FD7E0-0781-85CE-63BA-56F4032A8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3DF56-0699-9F9C-37B4-DD10E73360F8}"/>
              </a:ext>
            </a:extLst>
          </p:cNvPr>
          <p:cNvSpPr>
            <a:spLocks noGrp="1"/>
          </p:cNvSpPr>
          <p:nvPr>
            <p:ph type="body" idx="1"/>
          </p:nvPr>
        </p:nvSpPr>
        <p:spPr/>
        <p:txBody>
          <a:bodyPr/>
          <a:lstStyle/>
          <a:p>
            <a:r>
              <a:rPr lang="da-DK" sz="1100" b="1">
                <a:effectLst/>
                <a:latin typeface="Calibri" panose="020F0502020204030204" pitchFamily="34" charset="0"/>
                <a:ea typeface="Calibri" panose="020F0502020204030204" pitchFamily="34" charset="0"/>
                <a:cs typeface="Calibri" panose="020F0502020204030204" pitchFamily="34" charset="0"/>
              </a:rPr>
              <a:t>Forklaring til slide: </a:t>
            </a:r>
            <a:endParaRPr lang="da-DK" sz="1100">
              <a:effectLst/>
              <a:latin typeface="Calibri" panose="020F0502020204030204" pitchFamily="34" charset="0"/>
              <a:ea typeface="Calibri" panose="020F0502020204030204" pitchFamily="34" charset="0"/>
              <a:cs typeface="Calibri" panose="020F0502020204030204" pitchFamily="34" charset="0"/>
            </a:endParaRPr>
          </a:p>
          <a:p>
            <a:r>
              <a:rPr lang="da-DK" sz="1100">
                <a:effectLst/>
                <a:latin typeface="Calibri" panose="020F0502020204030204" pitchFamily="34" charset="0"/>
                <a:ea typeface="Calibri" panose="020F0502020204030204" pitchFamily="34" charset="0"/>
                <a:cs typeface="Calibri" panose="020F0502020204030204" pitchFamily="34" charset="0"/>
              </a:rPr>
              <a:t>Her ses programmet for mødet. Hele mødet varer 2,5 time. Mødet er inddelt i 3 hovedblokke med en 15 min. pause efter blok 2</a:t>
            </a:r>
          </a:p>
          <a:p>
            <a:r>
              <a:rPr lang="da-DK" sz="1100" b="1">
                <a:effectLst/>
                <a:latin typeface="Calibri" panose="020F0502020204030204" pitchFamily="34" charset="0"/>
                <a:ea typeface="Calibri" panose="020F0502020204030204" pitchFamily="34" charset="0"/>
                <a:cs typeface="Calibri" panose="020F0502020204030204" pitchFamily="34" charset="0"/>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p>
            <a:r>
              <a:rPr lang="da-DK" sz="1100" b="1">
                <a:effectLst/>
                <a:latin typeface="Calibri" panose="020F0502020204030204" pitchFamily="34" charset="0"/>
                <a:ea typeface="Calibri" panose="020F0502020204030204" pitchFamily="34" charset="0"/>
                <a:cs typeface="Calibri" panose="020F0502020204030204" pitchFamily="34" charset="0"/>
              </a:rPr>
              <a:t>Forslag til, hvad du kan sige:</a:t>
            </a:r>
            <a:endParaRPr lang="da-DK" sz="1100">
              <a:effectLst/>
              <a:latin typeface="Calibri" panose="020F0502020204030204" pitchFamily="34" charset="0"/>
              <a:ea typeface="Calibri" panose="020F0502020204030204" pitchFamily="34" charset="0"/>
              <a:cs typeface="Calibri" panose="020F0502020204030204" pitchFamily="34" charset="0"/>
            </a:endParaRPr>
          </a:p>
          <a:p>
            <a:r>
              <a:rPr lang="da-DK" sz="1100" b="1">
                <a:effectLst/>
                <a:latin typeface="Calibri" panose="020F0502020204030204" pitchFamily="34" charset="0"/>
                <a:ea typeface="Calibri" panose="020F0502020204030204" pitchFamily="34" charset="0"/>
                <a:cs typeface="Calibri" panose="020F0502020204030204" pitchFamily="34" charset="0"/>
              </a:rPr>
              <a:t>I blok 1 </a:t>
            </a:r>
            <a:r>
              <a:rPr lang="da-DK" sz="1100">
                <a:effectLst/>
                <a:latin typeface="Calibri" panose="020F0502020204030204" pitchFamily="34" charset="0"/>
                <a:ea typeface="Calibri" panose="020F0502020204030204" pitchFamily="34" charset="0"/>
                <a:cs typeface="Calibri" panose="020F0502020204030204" pitchFamily="34" charset="0"/>
              </a:rPr>
              <a:t>beskæftiger vi os med ledelse og samarbejde</a:t>
            </a:r>
          </a:p>
          <a:p>
            <a:r>
              <a:rPr lang="da-DK" sz="1100">
                <a:effectLst/>
                <a:latin typeface="Calibri" panose="020F0502020204030204" pitchFamily="34" charset="0"/>
                <a:ea typeface="Calibri" panose="020F0502020204030204" pitchFamily="34" charset="0"/>
                <a:cs typeface="Calibri" panose="020F0502020204030204" pitchFamily="34" charset="0"/>
              </a:rPr>
              <a:t>Ud fra gennemgang af besvarelserne til spørgeskemaet er blok 1 opdelt i temaerne </a:t>
            </a:r>
          </a:p>
          <a:p>
            <a:pPr marL="342900" lvl="0" indent="-342900">
              <a:buFont typeface="Times New Roman" panose="02020603050405020304" pitchFamily="18" charset="0"/>
              <a:buChar char="-"/>
              <a:tabLst>
                <a:tab pos="457200" algn="l"/>
              </a:tabLst>
            </a:pPr>
            <a:r>
              <a:rPr lang="da-DK" sz="1100">
                <a:effectLst/>
                <a:latin typeface="Calibri" panose="020F0502020204030204" pitchFamily="34" charset="0"/>
                <a:ea typeface="Calibri" panose="020F0502020204030204" pitchFamily="34" charset="0"/>
                <a:cs typeface="Calibri" panose="020F0502020204030204" pitchFamily="34" charset="0"/>
              </a:rPr>
              <a:t>Ledelse af samarbejdet i klinikken</a:t>
            </a:r>
          </a:p>
          <a:p>
            <a:pPr marL="342900" lvl="0" indent="-342900">
              <a:buFont typeface="Times New Roman" panose="02020603050405020304" pitchFamily="18" charset="0"/>
              <a:buChar char="-"/>
              <a:tabLst>
                <a:tab pos="457200" algn="l"/>
              </a:tabLst>
            </a:pPr>
            <a:r>
              <a:rPr lang="da-DK" sz="1100">
                <a:effectLst/>
                <a:latin typeface="Calibri" panose="020F0502020204030204" pitchFamily="34" charset="0"/>
                <a:ea typeface="Calibri" panose="020F0502020204030204" pitchFamily="34" charset="0"/>
                <a:cs typeface="Calibri" panose="020F0502020204030204" pitchFamily="34" charset="0"/>
              </a:rPr>
              <a:t>Struktur for samarbejdet i klinikken</a:t>
            </a:r>
          </a:p>
          <a:p>
            <a:pPr marL="342900" lvl="0" indent="-342900">
              <a:buFont typeface="Times New Roman" panose="02020603050405020304" pitchFamily="18" charset="0"/>
              <a:buChar char="-"/>
              <a:tabLst>
                <a:tab pos="457200" algn="l"/>
              </a:tabLst>
            </a:pPr>
            <a:r>
              <a:rPr lang="da-DK" sz="1100">
                <a:effectLst/>
                <a:latin typeface="Calibri" panose="020F0502020204030204" pitchFamily="34" charset="0"/>
                <a:ea typeface="Calibri" panose="020F0502020204030204" pitchFamily="34" charset="0"/>
                <a:cs typeface="Calibri" panose="020F0502020204030204" pitchFamily="34" charset="0"/>
              </a:rPr>
              <a:t>Samarbejdskultur og fællesskab i klinikken</a:t>
            </a:r>
          </a:p>
          <a:p>
            <a:pPr marL="0" lvl="0" indent="0">
              <a:buFont typeface="Times New Roman" panose="02020603050405020304" pitchFamily="18" charset="0"/>
              <a:buNone/>
              <a:tabLst>
                <a:tab pos="457200" algn="l"/>
              </a:tabLst>
            </a:pPr>
            <a:endParaRPr lang="da-DK" sz="1100">
              <a:effectLst/>
              <a:latin typeface="Calibri" panose="020F0502020204030204" pitchFamily="34" charset="0"/>
              <a:ea typeface="Calibri" panose="020F0502020204030204" pitchFamily="34" charset="0"/>
              <a:cs typeface="Calibri" panose="020F0502020204030204" pitchFamily="34" charset="0"/>
            </a:endParaRPr>
          </a:p>
          <a:p>
            <a:r>
              <a:rPr lang="da-DK" sz="1100">
                <a:effectLst/>
                <a:latin typeface="Calibri" panose="020F0502020204030204" pitchFamily="34" charset="0"/>
                <a:ea typeface="Calibri" panose="020F0502020204030204" pitchFamily="34" charset="0"/>
                <a:cs typeface="Calibri" panose="020F0502020204030204" pitchFamily="34" charset="0"/>
              </a:rPr>
              <a:t>Alle resultaterne drøfter vi i mindre grupper ved de borde I sidder ved og samler op i plenum</a:t>
            </a:r>
          </a:p>
          <a:p>
            <a:r>
              <a:rPr lang="da-DK" sz="1100" b="1">
                <a:effectLst/>
                <a:latin typeface="Calibri" panose="020F0502020204030204" pitchFamily="34" charset="0"/>
                <a:ea typeface="Calibri" panose="020F0502020204030204" pitchFamily="34" charset="0"/>
                <a:cs typeface="Calibri" panose="020F0502020204030204" pitchFamily="34" charset="0"/>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p>
            <a:r>
              <a:rPr lang="da-DK" sz="1100" b="1">
                <a:effectLst/>
                <a:latin typeface="Calibri" panose="020F0502020204030204" pitchFamily="34" charset="0"/>
                <a:ea typeface="Calibri" panose="020F0502020204030204" pitchFamily="34" charset="0"/>
                <a:cs typeface="Calibri" panose="020F0502020204030204" pitchFamily="34" charset="0"/>
              </a:rPr>
              <a:t>I blok 2 </a:t>
            </a:r>
            <a:r>
              <a:rPr lang="da-DK" sz="1100">
                <a:effectLst/>
                <a:latin typeface="Calibri" panose="020F0502020204030204" pitchFamily="34" charset="0"/>
                <a:ea typeface="Calibri" panose="020F0502020204030204" pitchFamily="34" charset="0"/>
                <a:cs typeface="Calibri" panose="020F0502020204030204" pitchFamily="34" charset="0"/>
              </a:rPr>
              <a:t>er fokus på kollegial støtte og fællesskab blandt læger i og udenfor klyngen </a:t>
            </a:r>
          </a:p>
          <a:p>
            <a:r>
              <a:rPr lang="da-DK" sz="1100" b="1">
                <a:effectLst/>
                <a:latin typeface="Calibri" panose="020F0502020204030204" pitchFamily="34" charset="0"/>
                <a:ea typeface="Calibri" panose="020F0502020204030204" pitchFamily="34" charset="0"/>
                <a:cs typeface="Calibri" panose="020F0502020204030204" pitchFamily="34" charset="0"/>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p>
            <a:r>
              <a:rPr lang="da-DK" sz="1100" b="1">
                <a:effectLst/>
                <a:latin typeface="Calibri" panose="020F0502020204030204" pitchFamily="34" charset="0"/>
                <a:ea typeface="Calibri" panose="020F0502020204030204" pitchFamily="34" charset="0"/>
                <a:cs typeface="Calibri" panose="020F0502020204030204" pitchFamily="34" charset="0"/>
              </a:rPr>
              <a:t>I blok 3</a:t>
            </a:r>
            <a:r>
              <a:rPr lang="da-DK" sz="1100">
                <a:effectLst/>
                <a:latin typeface="Calibri" panose="020F0502020204030204" pitchFamily="34" charset="0"/>
                <a:ea typeface="Calibri" panose="020F0502020204030204" pitchFamily="34" charset="0"/>
                <a:cs typeface="Calibri" panose="020F0502020204030204" pitchFamily="34" charset="0"/>
              </a:rPr>
              <a:t> har vi fokus på, hvordan vi med udgangspunkt i de resultater vi har set, og det vi har talt om på mødet i dag, kan arbejde videre med området i vores egen klinik. Her vil I også blive præsenteret for de redskaber, der findes hos jeres lokale KAP-enhed, og de tilbud der findes fra PLO-E og fra KIAP. </a:t>
            </a:r>
          </a:p>
          <a:p>
            <a:endParaRPr lang="da-DK" sz="1100">
              <a:effectLst/>
              <a:latin typeface="Calibri" panose="020F0502020204030204" pitchFamily="34" charset="0"/>
              <a:ea typeface="Calibri" panose="020F0502020204030204" pitchFamily="34" charset="0"/>
              <a:cs typeface="Calibri" panose="020F0502020204030204" pitchFamily="34" charset="0"/>
            </a:endParaRPr>
          </a:p>
          <a:p>
            <a:r>
              <a:rPr lang="da-DK" sz="1100">
                <a:effectLst/>
                <a:latin typeface="Calibri" panose="020F0502020204030204" pitchFamily="34" charset="0"/>
                <a:ea typeface="Calibri" panose="020F0502020204030204" pitchFamily="34" charset="0"/>
                <a:cs typeface="Calibri" panose="020F0502020204030204" pitchFamily="34" charset="0"/>
              </a:rPr>
              <a:t>Formålet med mødet er at sætte fokus på det gode samarbejde i klinikken, og værdien af kollegial støtte. </a:t>
            </a:r>
          </a:p>
          <a:p>
            <a:r>
              <a:rPr lang="da-DK" sz="1100">
                <a:effectLst/>
                <a:latin typeface="Calibri" panose="020F0502020204030204" pitchFamily="34" charset="0"/>
                <a:ea typeface="Calibri" panose="020F0502020204030204" pitchFamily="34" charset="0"/>
                <a:cs typeface="Calibri" panose="020F0502020204030204" pitchFamily="34" charset="0"/>
              </a:rPr>
              <a:t> </a:t>
            </a:r>
          </a:p>
          <a:p>
            <a:r>
              <a:rPr lang="da-DK" sz="1100">
                <a:effectLst/>
                <a:latin typeface="Calibri" panose="020F0502020204030204" pitchFamily="34" charset="0"/>
                <a:ea typeface="Calibri" panose="020F0502020204030204" pitchFamily="34" charset="0"/>
                <a:cs typeface="Calibri" panose="020F0502020204030204" pitchFamily="34" charset="0"/>
              </a:rPr>
              <a:t>Der er udviklet en række værktøjer som de enkelte klinikker kan vælge at arbejde videre med efter klyngemødet – det ser vi nærmere på sidst på klyngemødet, og det er også beskrevet i de uddelingskopier, som ligger på jeres borde. </a:t>
            </a:r>
          </a:p>
          <a:p>
            <a:endParaRPr lang="en-DK"/>
          </a:p>
        </p:txBody>
      </p:sp>
    </p:spTree>
    <p:extLst>
      <p:ext uri="{BB962C8B-B14F-4D97-AF65-F5344CB8AC3E}">
        <p14:creationId xmlns:p14="http://schemas.microsoft.com/office/powerpoint/2010/main" val="2431504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Bed deltagerne fortælle om, hvad de har talt om – og hvad de har svaret til de 3 spørgsmål.</a:t>
            </a:r>
          </a:p>
          <a:p>
            <a:endParaRPr lang="da-DK" sz="1100">
              <a:effectLst/>
              <a:latin typeface="+mn-lt"/>
              <a:ea typeface="Times New Roman" panose="02020603050405020304" pitchFamily="18" charset="0"/>
            </a:endParaRP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Lad os høre fra et par grupper. </a:t>
            </a:r>
          </a:p>
          <a:p>
            <a:pPr marL="0" lvl="0" indent="0">
              <a:buFont typeface="+mj-lt"/>
              <a:buNone/>
            </a:pPr>
            <a:r>
              <a:rPr lang="da-DK" sz="1100">
                <a:effectLst/>
                <a:latin typeface="+mn-lt"/>
                <a:ea typeface="Times New Roman" panose="02020603050405020304" pitchFamily="18" charset="0"/>
              </a:rPr>
              <a:t>1. Det første spørgsmål handlede om, hvordan fælles aktiviteter strukturerer jeres samarbejde.</a:t>
            </a:r>
          </a:p>
          <a:p>
            <a:pPr marL="228600" lvl="3" indent="-228600">
              <a:buFont typeface="Arial" panose="020B0604020202020204" pitchFamily="34" charset="0"/>
              <a:buChar char="•"/>
            </a:pPr>
            <a:r>
              <a:rPr lang="da-DK" sz="1100">
                <a:effectLst/>
                <a:latin typeface="+mn-lt"/>
                <a:ea typeface="Times New Roman" panose="02020603050405020304" pitchFamily="18" charset="0"/>
              </a:rPr>
              <a:t>Er der nogle af jer, der har nogle gode pointer til, hvordan I synes jeres fælles tid er brugt bedst?</a:t>
            </a:r>
          </a:p>
          <a:p>
            <a:pPr marL="228600" lvl="3" indent="-228600">
              <a:buFont typeface="Arial" panose="020B0604020202020204" pitchFamily="34" charset="0"/>
              <a:buChar char="•"/>
            </a:pPr>
            <a:r>
              <a:rPr lang="da-DK" sz="1100">
                <a:effectLst/>
                <a:latin typeface="+mn-lt"/>
                <a:ea typeface="Times New Roman" panose="02020603050405020304" pitchFamily="18" charset="0"/>
              </a:rPr>
              <a:t>Er der nogle af jer, der har nogle gode pointer til, hvordan I f.eks. bruger supervision af personalet? Det er flere af jer begyndt på, kan vi se? Hvad giver det til samarbejdet?</a:t>
            </a:r>
          </a:p>
          <a:p>
            <a:pPr marL="0" lvl="0" indent="0">
              <a:buFont typeface="+mj-lt"/>
              <a:buNone/>
            </a:pPr>
            <a:endParaRPr lang="da-DK" sz="1100">
              <a:effectLst/>
              <a:latin typeface="+mn-lt"/>
              <a:ea typeface="Times New Roman" panose="02020603050405020304" pitchFamily="18" charset="0"/>
            </a:endParaRPr>
          </a:p>
          <a:p>
            <a:pPr marL="0" lvl="0" indent="0">
              <a:buFont typeface="+mj-lt"/>
              <a:buNone/>
            </a:pPr>
            <a:r>
              <a:rPr lang="da-DK" sz="1100">
                <a:effectLst/>
                <a:latin typeface="+mn-lt"/>
                <a:ea typeface="Times New Roman" panose="02020603050405020304" pitchFamily="18" charset="0"/>
              </a:rPr>
              <a:t>2. Det andet spørgsmål handler om, hvilken betydning det har for samarbejdet med pauser?</a:t>
            </a:r>
          </a:p>
          <a:p>
            <a:pPr marL="228600" lvl="1" indent="-228600">
              <a:buFont typeface="Arial" panose="020B0604020202020204" pitchFamily="34" charset="0"/>
              <a:buChar char="•"/>
            </a:pPr>
            <a:r>
              <a:rPr lang="da-DK" sz="1100">
                <a:effectLst/>
                <a:latin typeface="+mn-lt"/>
                <a:ea typeface="Times New Roman" panose="02020603050405020304" pitchFamily="18" charset="0"/>
              </a:rPr>
              <a:t>Hvordan bruger I jeres pauser?</a:t>
            </a:r>
          </a:p>
          <a:p>
            <a:pPr marL="228600" lvl="1" indent="-228600">
              <a:buFont typeface="Arial" panose="020B0604020202020204" pitchFamily="34" charset="0"/>
              <a:buChar char="•"/>
            </a:pPr>
            <a:r>
              <a:rPr lang="da-DK" sz="1100">
                <a:effectLst/>
                <a:latin typeface="+mn-lt"/>
                <a:ea typeface="Times New Roman" panose="02020603050405020304" pitchFamily="18" charset="0"/>
              </a:rPr>
              <a:t>Er der nogle af jer, der har fået nogle gode tips til at bruge pauserne bedre eller på en anden måde? </a:t>
            </a:r>
          </a:p>
          <a:p>
            <a:pPr marL="0" lvl="0" indent="0">
              <a:buFont typeface="+mj-lt"/>
              <a:buNone/>
            </a:pPr>
            <a:endParaRPr lang="da-DK" sz="1100">
              <a:effectLst/>
              <a:latin typeface="+mn-lt"/>
              <a:ea typeface="Times New Roman" panose="02020603050405020304" pitchFamily="18" charset="0"/>
            </a:endParaRPr>
          </a:p>
          <a:p>
            <a:pPr marL="0" lvl="0" indent="0">
              <a:buFont typeface="+mj-lt"/>
              <a:buNone/>
            </a:pPr>
            <a:r>
              <a:rPr lang="da-DK" sz="1100">
                <a:effectLst/>
                <a:latin typeface="+mn-lt"/>
                <a:ea typeface="Times New Roman" panose="02020603050405020304" pitchFamily="18" charset="0"/>
              </a:rPr>
              <a:t>3. Det tredje spørgsmål handler om, hvordan I arbejder med at skabe trygge fællesskaber, der fremmer læring, kvalitet og produktivitet?</a:t>
            </a:r>
          </a:p>
          <a:p>
            <a:pPr marL="228600" lvl="0" indent="-228600">
              <a:buFont typeface="Arial" panose="020B0604020202020204" pitchFamily="34" charset="0"/>
              <a:buChar char="•"/>
            </a:pPr>
            <a:r>
              <a:rPr lang="da-DK" sz="1100">
                <a:effectLst/>
                <a:latin typeface="+mn-lt"/>
                <a:ea typeface="Times New Roman" panose="02020603050405020304" pitchFamily="18" charset="0"/>
              </a:rPr>
              <a:t>Hvordan forholder I jer f.eks. til, hvis nogle taler hårdt til hinanden?</a:t>
            </a:r>
          </a:p>
          <a:p>
            <a:pPr marL="228600" lvl="0" indent="-228600">
              <a:buFont typeface="Arial" panose="020B0604020202020204" pitchFamily="34" charset="0"/>
              <a:buChar char="•"/>
            </a:pPr>
            <a:r>
              <a:rPr lang="da-DK" sz="1100">
                <a:effectLst/>
                <a:latin typeface="+mn-lt"/>
                <a:ea typeface="Times New Roman" panose="02020603050405020304" pitchFamily="18" charset="0"/>
              </a:rPr>
              <a:t>Hvordan forholder I jer f.eks. til, hvis I oplever, at tonen, er for hård?</a:t>
            </a:r>
          </a:p>
          <a:p>
            <a:pPr marL="228600" lvl="0" indent="-228600">
              <a:buFont typeface="Arial" panose="020B0604020202020204" pitchFamily="34" charset="0"/>
              <a:buChar char="•"/>
            </a:pPr>
            <a:r>
              <a:rPr lang="da-DK" sz="1100">
                <a:effectLst/>
                <a:latin typeface="+mn-lt"/>
                <a:ea typeface="Times New Roman" panose="02020603050405020304" pitchFamily="18" charset="0"/>
              </a:rPr>
              <a:t>Hvordan får I sagt svære ting til hinanden?</a:t>
            </a:r>
          </a:p>
          <a:p>
            <a:pPr marL="228600" lvl="0" indent="-228600">
              <a:buFont typeface="Arial" panose="020B0604020202020204" pitchFamily="34" charset="0"/>
              <a:buChar char="•"/>
            </a:pPr>
            <a:r>
              <a:rPr lang="da-DK" sz="1100">
                <a:effectLst/>
                <a:latin typeface="+mn-lt"/>
                <a:ea typeface="Times New Roman" panose="02020603050405020304" pitchFamily="18" charset="0"/>
              </a:rPr>
              <a:t>Hvordan husker I at sætte pris på hinanden og hinandens indsatser i hverdagen? </a:t>
            </a:r>
          </a:p>
          <a:p>
            <a:endParaRPr lang="da-DK"/>
          </a:p>
        </p:txBody>
      </p:sp>
    </p:spTree>
    <p:extLst>
      <p:ext uri="{BB962C8B-B14F-4D97-AF65-F5344CB8AC3E}">
        <p14:creationId xmlns:p14="http://schemas.microsoft.com/office/powerpoint/2010/main" val="249669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a:effectLst/>
                <a:latin typeface="+mn-lt"/>
                <a:ea typeface="Times New Roman" panose="02020603050405020304" pitchFamily="18" charset="0"/>
              </a:rPr>
              <a:t>Efter pausen skal deltagerne finde tilbage til de sammen pladser – skift til næste slide, når deltagerne har påbegyndt pause – her står det skrevet, hvordan de skal sidde.</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Sørg for at i sætter jer det samme sted, som I sad inden pausen. </a:t>
            </a:r>
          </a:p>
          <a:p>
            <a:endParaRPr lang="da-DK"/>
          </a:p>
        </p:txBody>
      </p:sp>
    </p:spTree>
    <p:extLst>
      <p:ext uri="{BB962C8B-B14F-4D97-AF65-F5344CB8AC3E}">
        <p14:creationId xmlns:p14="http://schemas.microsoft.com/office/powerpoint/2010/main" val="2532550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mn-lt"/>
              </a:rPr>
              <a:t>Forklaring til slide: </a:t>
            </a:r>
          </a:p>
          <a:p>
            <a:r>
              <a:rPr lang="da-DK" sz="1100" b="0">
                <a:latin typeface="+mn-lt"/>
              </a:rPr>
              <a:t>Blok 2 omhandler kollegial støtte og det fællesskab lægerne oplever at have – i og udenfor klinikken. </a:t>
            </a:r>
          </a:p>
          <a:p>
            <a:endParaRPr lang="da-DK" sz="1100" b="1">
              <a:latin typeface="+mn-lt"/>
            </a:endParaRPr>
          </a:p>
          <a:p>
            <a:r>
              <a:rPr lang="da-DK" sz="1100" b="1" i="0" kern="1200">
                <a:solidFill>
                  <a:schemeClr val="tx1"/>
                </a:solidFill>
                <a:effectLst/>
                <a:latin typeface="+mn-lt"/>
                <a:ea typeface="Calibri" panose="020F0502020204030204" pitchFamily="34" charset="0"/>
                <a:cs typeface="Times New Roman" panose="02020603050405020304" pitchFamily="18" charset="0"/>
              </a:rPr>
              <a:t>Forslag til, hvad du kan sige:</a:t>
            </a:r>
            <a:endParaRPr lang="da-DK" sz="1100" i="0" kern="120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a:latin typeface="+mn-lt"/>
              </a:rPr>
              <a:t>Blok 2 begynder med en video, der introducerer emnet kollegial støtte og fællesskab blandt læger. Herefter skal vi se på besvarelserne, som blandt andet viser, i hvor høj grad I oplever at få den kollegiale støtte, I ønsker, og i hvilke sammenhænge I oplever at få den.</a:t>
            </a:r>
            <a:endParaRPr lang="da-DK" sz="1100" b="0">
              <a:latin typeface="+mn-lt"/>
            </a:endParaRPr>
          </a:p>
          <a:p>
            <a:endParaRPr lang="da-DK"/>
          </a:p>
        </p:txBody>
      </p:sp>
    </p:spTree>
    <p:extLst>
      <p:ext uri="{BB962C8B-B14F-4D97-AF65-F5344CB8AC3E}">
        <p14:creationId xmlns:p14="http://schemas.microsoft.com/office/powerpoint/2010/main" val="1108140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Calibri" panose="020F0502020204030204" pitchFamily="34" charset="0"/>
                <a:ea typeface="Times New Roman" panose="02020603050405020304" pitchFamily="18" charset="0"/>
              </a:rPr>
              <a:t>Forklaring til slide: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Heidi Bøgelund, der ligesom Gunver Lillevang er medforfatter til klyngepakken, fortæller om vigtigheden af et stærkt lægeligt fællesskab.</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b="1">
                <a:effectLst/>
                <a:latin typeface="Calibri" panose="020F0502020204030204" pitchFamily="34" charset="0"/>
                <a:ea typeface="Times New Roman" panose="02020603050405020304" pitchFamily="18" charset="0"/>
              </a:rPr>
              <a:t>Forslag til, hvad du kan sige:</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Heidi Bøgelund, der ligesom Gunver Lillevang er medforfatter til klyngepakken, fortæller om vigtigheden af et stærkt lægeligt fællesskab.</a:t>
            </a:r>
            <a:endParaRPr lang="da-DK" sz="1100">
              <a:effectLst/>
              <a:latin typeface="Times New Roman" panose="02020603050405020304" pitchFamily="18" charset="0"/>
              <a:ea typeface="Times New Roman" panose="02020603050405020304" pitchFamily="18" charset="0"/>
            </a:endParaRPr>
          </a:p>
          <a:p>
            <a:endParaRPr lang="da-DK"/>
          </a:p>
        </p:txBody>
      </p:sp>
    </p:spTree>
    <p:extLst>
      <p:ext uri="{BB962C8B-B14F-4D97-AF65-F5344CB8AC3E}">
        <p14:creationId xmlns:p14="http://schemas.microsoft.com/office/powerpoint/2010/main" val="2096825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Søjlediagrammet viser klyngemedlemmernes besvarelse til spørgsmål 8, der viser, hvordan klyngens medlemmer (samlet set – på klyngeniveau) oplever at få den støtte, de kunne ønske sig fra deres lægekolleger i og udenfor deres klinik. </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Beskriv det i et neutralt sprog. Det kan være ét følsom slide, da der kan være deltagere, der i mindre grad oplever at få den støtte, de ønsker sig.</a:t>
            </a:r>
          </a:p>
          <a:p>
            <a:r>
              <a:rPr lang="da-DK" sz="1100">
                <a:effectLst/>
                <a:latin typeface="+mn-lt"/>
                <a:ea typeface="Times New Roman" panose="02020603050405020304" pitchFamily="18" charset="0"/>
              </a:rPr>
              <a:t>Det er mere en konstatering af fakta, du skal gøre dig, end det er tolkninger.</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Beskriv hvordan besvarelserne ser ud. </a:t>
            </a:r>
          </a:p>
          <a:p>
            <a:endParaRPr lang="da-DK"/>
          </a:p>
        </p:txBody>
      </p:sp>
    </p:spTree>
    <p:extLst>
      <p:ext uri="{BB962C8B-B14F-4D97-AF65-F5344CB8AC3E}">
        <p14:creationId xmlns:p14="http://schemas.microsoft.com/office/powerpoint/2010/main" val="459281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Calibri" panose="020F0502020204030204" pitchFamily="34" charset="0"/>
                <a:ea typeface="Times New Roman" panose="02020603050405020304" pitchFamily="18" charset="0"/>
              </a:rPr>
              <a:t>Forklaring til slide:</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Søjlediagrammet viser klyngemedlemmernes besvarelse til spørgsmål 9. Her ses det, hvordan klyngens medlemmer oplever, at de er opmærksomme på at give støtte til deres kollegaer i og udenfor deres klinik.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Beskriv det i et neutralt sprog. Det er mere en konstatering af fakta, du skal gøre dig, end det er tolkninger.</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b="1">
                <a:effectLst/>
                <a:latin typeface="Calibri" panose="020F0502020204030204" pitchFamily="34" charset="0"/>
                <a:ea typeface="Times New Roman" panose="02020603050405020304" pitchFamily="18" charset="0"/>
              </a:rPr>
              <a:t>Forslag til, hvad du kan sige:</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Beskriv hvordan besvarelserne ser ud. </a:t>
            </a:r>
            <a:endParaRPr lang="da-DK" sz="1100">
              <a:effectLst/>
              <a:latin typeface="Times New Roman" panose="02020603050405020304" pitchFamily="18" charset="0"/>
              <a:ea typeface="Times New Roman" panose="02020603050405020304" pitchFamily="18" charset="0"/>
            </a:endParaRPr>
          </a:p>
          <a:p>
            <a:endParaRPr lang="da-DK"/>
          </a:p>
        </p:txBody>
      </p:sp>
    </p:spTree>
    <p:extLst>
      <p:ext uri="{BB962C8B-B14F-4D97-AF65-F5344CB8AC3E}">
        <p14:creationId xmlns:p14="http://schemas.microsoft.com/office/powerpoint/2010/main" val="229209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Søjlediagrammet viser klyngemedlemmernes besvarelse til spørgsmål 10. </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Beskriv hvordan besvarelserne ser ud. </a:t>
            </a:r>
          </a:p>
          <a:p>
            <a:r>
              <a:rPr lang="da-DK" sz="1100">
                <a:solidFill>
                  <a:srgbClr val="000000"/>
                </a:solidFill>
                <a:effectLst/>
                <a:latin typeface="+mn-lt"/>
                <a:ea typeface="Times New Roman" panose="02020603050405020304" pitchFamily="18" charset="0"/>
              </a:rPr>
              <a:t>Det styrker arbejdsglæden, og gør dig mere modstandsdygtig, hvis du deltager i forskellige kollegiale netværk udenfor klinikken. </a:t>
            </a:r>
            <a:endParaRPr lang="da-DK" sz="1100">
              <a:effectLst/>
              <a:latin typeface="+mn-lt"/>
              <a:ea typeface="Times New Roman" panose="02020603050405020304" pitchFamily="18" charset="0"/>
            </a:endParaRPr>
          </a:p>
          <a:p>
            <a:endParaRPr lang="da-DK"/>
          </a:p>
        </p:txBody>
      </p:sp>
    </p:spTree>
    <p:extLst>
      <p:ext uri="{BB962C8B-B14F-4D97-AF65-F5344CB8AC3E}">
        <p14:creationId xmlns:p14="http://schemas.microsoft.com/office/powerpoint/2010/main" val="3456243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Sæt gang i gruppearbejdet – bed deltagerne besvare de 3 spørgsmål.</a:t>
            </a:r>
          </a:p>
          <a:p>
            <a:r>
              <a:rPr lang="da-DK" sz="1100">
                <a:effectLst/>
                <a:latin typeface="+mn-lt"/>
                <a:ea typeface="Times New Roman" panose="02020603050405020304" pitchFamily="18" charset="0"/>
              </a:rPr>
              <a:t>Bemærk at sololæger kun skal besvare spørgsmål 2 og 3. </a:t>
            </a:r>
          </a:p>
          <a:p>
            <a:r>
              <a:rPr lang="da-DK" sz="1100" b="1">
                <a:effectLst/>
                <a:latin typeface="+mn-lt"/>
                <a:ea typeface="Times New Roman" panose="02020603050405020304" pitchFamily="18" charset="0"/>
              </a:rPr>
              <a:t> </a:t>
            </a:r>
            <a:endParaRPr lang="da-DK" sz="1100">
              <a:effectLst/>
              <a:latin typeface="+mn-lt"/>
              <a:ea typeface="Times New Roman" panose="02020603050405020304" pitchFamily="18" charset="0"/>
            </a:endParaRPr>
          </a:p>
          <a:p>
            <a:r>
              <a:rPr lang="da-DK" sz="1100" b="1">
                <a:effectLst/>
                <a:latin typeface="+mn-lt"/>
                <a:ea typeface="Times New Roman" panose="02020603050405020304" pitchFamily="18" charset="0"/>
              </a:rPr>
              <a:t>Forslag til, hvad du kan sige: </a:t>
            </a:r>
            <a:endParaRPr lang="da-DK" sz="1100">
              <a:effectLst/>
              <a:latin typeface="+mn-lt"/>
              <a:ea typeface="Times New Roman" panose="02020603050405020304" pitchFamily="18" charset="0"/>
            </a:endParaRPr>
          </a:p>
          <a:p>
            <a:r>
              <a:rPr lang="da-DK" sz="1100" b="0">
                <a:latin typeface="+mn-lt"/>
              </a:rPr>
              <a:t>Spørgsmål 1:</a:t>
            </a:r>
            <a:br>
              <a:rPr lang="da-DK" sz="1100" b="0">
                <a:latin typeface="+mn-lt"/>
              </a:rPr>
            </a:br>
            <a:r>
              <a:rPr lang="da-DK" sz="1100" b="0">
                <a:latin typeface="+mn-lt"/>
              </a:rPr>
              <a:t>Det lægelige fællesskab og kollegial støtte er afgørende faktorer for at undgå udvikling af stress og mistrivsel. Hvis I arbejder i en kompagniskabspraksis, er det både positivt og vigtigt, at I viser interesse for hinandens trivsel og passer på hinanden. Det kan I gøre ved at hjælpe og anerkende hinandens indsats.</a:t>
            </a:r>
          </a:p>
          <a:p>
            <a:r>
              <a:rPr lang="da-DK" sz="1100" b="0">
                <a:latin typeface="+mn-lt"/>
              </a:rPr>
              <a:t>Spørgsmål 2 og 3:</a:t>
            </a:r>
            <a:br>
              <a:rPr lang="da-DK" sz="1100" b="0">
                <a:latin typeface="+mn-lt"/>
              </a:rPr>
            </a:br>
            <a:r>
              <a:rPr lang="da-DK" sz="1100" b="0">
                <a:latin typeface="+mn-lt"/>
              </a:rPr>
              <a:t>Det er dog også vigtigt at engagere sig i kollegiale netværk uden for egen praksis. Især som sololæge er det essentielt at søge og tilbyde kollegial støtte udenfor praksismiljøet. Du kan både udvikle dig fagligt og personligt ved at deltage i DGE-grupper, tage kurser eller være en del af en supervisionsgruppe. Dette kan også hjælpe med at afhjælpe den personlige "</a:t>
            </a:r>
            <a:r>
              <a:rPr lang="da-DK" sz="1100" b="0" err="1">
                <a:latin typeface="+mn-lt"/>
              </a:rPr>
              <a:t>ramthed</a:t>
            </a:r>
            <a:r>
              <a:rPr lang="da-DK" sz="1100" b="0">
                <a:latin typeface="+mn-lt"/>
              </a:rPr>
              <a:t>", du kan opleve i arbejdet med patienterne.</a:t>
            </a:r>
          </a:p>
          <a:p>
            <a:endParaRPr lang="da-DK"/>
          </a:p>
        </p:txBody>
      </p:sp>
    </p:spTree>
    <p:extLst>
      <p:ext uri="{BB962C8B-B14F-4D97-AF65-F5344CB8AC3E}">
        <p14:creationId xmlns:p14="http://schemas.microsoft.com/office/powerpoint/2010/main" val="415472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Calibri" panose="020F0502020204030204" pitchFamily="34" charset="0"/>
                <a:ea typeface="Times New Roman" panose="02020603050405020304" pitchFamily="18" charset="0"/>
              </a:rPr>
              <a:t>Forklaring til slide: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Den sidste del af mødet handler om, hvordan I kan arbejde videre med emnet efter klyngemødet.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Undervejs i blok 3 introduceres til de tilbud, der er for at få hjælp og støtte til at arbejde videre i egen klinik.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b="1">
                <a:effectLst/>
                <a:latin typeface="Calibri" panose="020F0502020204030204" pitchFamily="34" charset="0"/>
                <a:ea typeface="Times New Roman" panose="02020603050405020304" pitchFamily="18" charset="0"/>
              </a:rPr>
              <a:t>Forslag til, hvad du kan sige:</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Her er det vigtigt, at I sætter sig sammen med kolleger fra egen praksis, da I skal tale om, hvad I kan bruge dagens møde til, i forhold til jeres samarbejde i klinikken og den kollegiale støtte, I oplever.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Sololæger sidder fortsat sammen og taler om, hvad I tænker I evt. kunne ændre på baggrund af dagens møde.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Undervejs i blok 3 introduceres til de tilbud, der er for at få hjælp og støtte til at arbejde videre i egen klinik. </a:t>
            </a:r>
            <a:endParaRPr lang="da-DK" sz="1100">
              <a:effectLst/>
              <a:latin typeface="Times New Roman" panose="02020603050405020304" pitchFamily="18" charset="0"/>
              <a:ea typeface="Times New Roman" panose="02020603050405020304" pitchFamily="18" charset="0"/>
            </a:endParaRPr>
          </a:p>
          <a:p>
            <a:endParaRPr lang="da-DK"/>
          </a:p>
        </p:txBody>
      </p:sp>
    </p:spTree>
    <p:extLst>
      <p:ext uri="{BB962C8B-B14F-4D97-AF65-F5344CB8AC3E}">
        <p14:creationId xmlns:p14="http://schemas.microsoft.com/office/powerpoint/2010/main" val="738431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Calibri" panose="020F0502020204030204" pitchFamily="34" charset="0"/>
                <a:ea typeface="Times New Roman" panose="02020603050405020304" pitchFamily="18" charset="0"/>
              </a:rPr>
              <a:t>Forklaring til slide:</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De næste 3 slides viser hvilke værktøjer I kan gøre brug af hjemme i klinikken. Der er afsat ti minutter til at gennemgå det (slide 33 til 35).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b="1">
                <a:effectLst/>
                <a:latin typeface="Calibri" panose="020F0502020204030204" pitchFamily="34" charset="0"/>
                <a:ea typeface="Times New Roman" panose="02020603050405020304" pitchFamily="18" charset="0"/>
              </a:rPr>
              <a:t>Forslag til, hvad du kan sige:</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De næste 3 slides viser hvilke værktøjer I kan gøre brug af hjemme i klinikken.</a:t>
            </a:r>
            <a:endParaRPr lang="da-DK"/>
          </a:p>
        </p:txBody>
      </p:sp>
    </p:spTree>
    <p:extLst>
      <p:ext uri="{BB962C8B-B14F-4D97-AF65-F5344CB8AC3E}">
        <p14:creationId xmlns:p14="http://schemas.microsoft.com/office/powerpoint/2010/main" val="168422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 </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Det er vigtigt at slå fast fra begyndelsen af mødet, at et klyngemøde ikke kan afhjælpe store udfordringer i én klinik eller gøre noget ved det generelle arbejdspres, som mange oplever.</a:t>
            </a:r>
          </a:p>
          <a:p>
            <a:r>
              <a:rPr lang="da-DK" sz="1100">
                <a:effectLst/>
                <a:latin typeface="+mn-lt"/>
                <a:ea typeface="Times New Roman" panose="02020603050405020304" pitchFamily="18" charset="0"/>
              </a:rPr>
              <a:t>Derimod kan klyngemødet hjælpe med at sætte fokus på værdien af en god struktur og en god kultur i én klinik.</a:t>
            </a:r>
          </a:p>
          <a:p>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Dialogen på mødet kan inspirere deltagerne til at blive opmærksomme på at styrke samarbejde og kollegialt fællesskab – forhold vi ved har betydning for trivsel og arbejdsglæde.  </a:t>
            </a:r>
          </a:p>
          <a:p>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Med en præsentation af mulige måder at styrke og støtte samarbejde og fællesskab, opfordres klyngens medlemmer til videre arbejde tilbage i klinikkerne – på den måde og i det omfang, det giver mening.</a:t>
            </a:r>
          </a:p>
          <a:p>
            <a:r>
              <a:rPr lang="da-DK" sz="1100" b="1">
                <a:effectLst/>
                <a:latin typeface="+mn-lt"/>
                <a:ea typeface="Times New Roman" panose="02020603050405020304" pitchFamily="18" charset="0"/>
              </a:rPr>
              <a:t> </a:t>
            </a:r>
            <a:endParaRPr lang="da-DK" sz="1100">
              <a:effectLst/>
              <a:latin typeface="+mn-lt"/>
              <a:ea typeface="Times New Roman" panose="02020603050405020304" pitchFamily="18" charset="0"/>
            </a:endParaRP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Der findes ikke en standardmodel, der passer til alle medlemmer/klinikker, derfor kommer vi ikke med færdige løsninger til, hvordan I skal lede og organisere jeres klinikker.</a:t>
            </a:r>
          </a:p>
          <a:p>
            <a:r>
              <a:rPr lang="da-DK" sz="1100">
                <a:effectLst/>
                <a:latin typeface="+mn-lt"/>
                <a:ea typeface="Times New Roman" panose="02020603050405020304" pitchFamily="18" charset="0"/>
              </a:rPr>
              <a:t>Mødet skal ses som en mulighed for inspiration og dialog.</a:t>
            </a:r>
          </a:p>
          <a:p>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Klyngepakken "Samarbejde og fællesskab" kan ikke fjerne det store arbejdspres, I oplever. Men den giver jer mulighed for at undersøge, hvor meget fokus der er på samarbejde og fællesskab i klinikken.</a:t>
            </a:r>
          </a:p>
          <a:p>
            <a:r>
              <a:rPr lang="da-DK" sz="1100">
                <a:effectLst/>
                <a:latin typeface="+mn-lt"/>
                <a:ea typeface="Times New Roman" panose="02020603050405020304" pitchFamily="18" charset="0"/>
              </a:rPr>
              <a:t>Samtidig kan I vurdere, i hvor høj grad I får kollegial støtte både internt i klinikken og fra læger udenfor. Disse faktorer har stor betydning for trivsel og arbejdsglæde, og de er nu vigtigere end nogensinde på grund af de ydre udfordringer.</a:t>
            </a:r>
          </a:p>
          <a:p>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I har alle modtaget klyngepakken via mail før mødet. I klyngepakken finder I blandt andet de målepunkter, vi skal arbejde med i dag, samt en forklaring på, hvorfor netop de punkter er udvalgt.</a:t>
            </a:r>
          </a:p>
          <a:p>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Som forberedelse til mødet har I også haft mulighed for at lytte til en podcast.</a:t>
            </a:r>
          </a:p>
          <a:p>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Efter mødet vil der være forskellige tilbud og værktøjer til rådighed, som I kan benytte jer af.</a:t>
            </a:r>
            <a:endParaRPr lang="da-DK" sz="1100" i="0" u="none">
              <a:solidFill>
                <a:srgbClr val="231F20"/>
              </a:solidFill>
              <a:effectLst/>
              <a:latin typeface="+mn-lt"/>
              <a:ea typeface="Calibri" panose="020F0502020204030204" pitchFamily="34" charset="0"/>
            </a:endParaRPr>
          </a:p>
          <a:p>
            <a:endParaRPr lang="da-DK"/>
          </a:p>
        </p:txBody>
      </p:sp>
    </p:spTree>
    <p:extLst>
      <p:ext uri="{BB962C8B-B14F-4D97-AF65-F5344CB8AC3E}">
        <p14:creationId xmlns:p14="http://schemas.microsoft.com/office/powerpoint/2010/main" val="3969272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Calibri" panose="020F0502020204030204" pitchFamily="34" charset="0"/>
                <a:ea typeface="Times New Roman" panose="02020603050405020304" pitchFamily="18" charset="0"/>
              </a:rPr>
              <a:t>Forklaring til slide:</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De fire værktøjer udviklet af PLO-E præsenteres her.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b="1">
                <a:effectLst/>
                <a:latin typeface="Calibri" panose="020F0502020204030204" pitchFamily="34" charset="0"/>
                <a:ea typeface="Times New Roman" panose="02020603050405020304" pitchFamily="18" charset="0"/>
              </a:rPr>
              <a:t>Forslag til, hvad du kan sige:</a:t>
            </a:r>
            <a:endParaRPr lang="da-DK" sz="1100">
              <a:effectLst/>
              <a:latin typeface="Times New Roman" panose="02020603050405020304" pitchFamily="18" charset="0"/>
              <a:ea typeface="Times New Roman" panose="02020603050405020304" pitchFamily="18" charset="0"/>
            </a:endParaRPr>
          </a:p>
          <a:p>
            <a:pPr>
              <a:lnSpc>
                <a:spcPct val="107000"/>
              </a:lnSpc>
              <a:spcAft>
                <a:spcPts val="800"/>
              </a:spcAft>
            </a:pPr>
            <a:r>
              <a:rPr lang="da-DK" sz="1100" err="1">
                <a:effectLst/>
                <a:latin typeface="Calibri" panose="020F0502020204030204" pitchFamily="34" charset="0"/>
                <a:ea typeface="Times New Roman" panose="02020603050405020304" pitchFamily="18" charset="0"/>
              </a:rPr>
              <a:t>KiAP</a:t>
            </a:r>
            <a:r>
              <a:rPr lang="da-DK" sz="1100">
                <a:effectLst/>
                <a:latin typeface="Calibri" panose="020F0502020204030204" pitchFamily="34" charset="0"/>
                <a:ea typeface="Times New Roman" panose="02020603050405020304" pitchFamily="18" charset="0"/>
              </a:rPr>
              <a:t> og PLO-E har udviklet 4 ”gør det selv” pakker. </a:t>
            </a:r>
            <a:endParaRPr lang="da-DK" sz="1100">
              <a:effectLst/>
              <a:latin typeface="Times New Roman" panose="02020603050405020304" pitchFamily="18" charset="0"/>
              <a:ea typeface="Times New Roman" panose="02020603050405020304" pitchFamily="18" charset="0"/>
            </a:endParaRPr>
          </a:p>
          <a:p>
            <a:pPr>
              <a:lnSpc>
                <a:spcPct val="107000"/>
              </a:lnSpc>
              <a:spcAft>
                <a:spcPts val="800"/>
              </a:spcAft>
            </a:pPr>
            <a:r>
              <a:rPr lang="da-DK" sz="1100">
                <a:effectLst/>
                <a:latin typeface="Calibri" panose="020F0502020204030204" pitchFamily="34" charset="0"/>
                <a:ea typeface="Times New Roman" panose="02020603050405020304" pitchFamily="18" charset="0"/>
              </a:rPr>
              <a:t>1:  Et fælles ledelsesgrundlag   – hjælper jer til at få en tydelig ledelse</a:t>
            </a:r>
          </a:p>
          <a:p>
            <a:pPr>
              <a:lnSpc>
                <a:spcPct val="107000"/>
              </a:lnSpc>
              <a:spcAft>
                <a:spcPts val="800"/>
              </a:spcAft>
            </a:pP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2: Trivsel i ledergruppen – hjælper jer med at skabe bæredygtige relationer</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3: Implementering – hjælper jer med at lykkes med forandringer</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4: Fællesskab og samarbejde – hjælper jer med at spille hinanden gode i klinikken</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Der er yderligere oplysning om indholdet samt en QR-kode der linker til PLO-Es hjemmeside i de udleverede uddelingskopier.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Du bliver guidet igennem pakkerne trin for trin, og det betyder, at I selv kan anvende pakken uden ekstern hjælp. Dog kan det være en fordel for mange klinikker at anvende en ekstern facilitator eks. i form af en fra POL-/KAP-enhederne til at facilitere disse møder.  </a:t>
            </a:r>
            <a:endParaRPr lang="da-DK" sz="1100">
              <a:effectLst/>
              <a:latin typeface="Times New Roman" panose="02020603050405020304" pitchFamily="18" charset="0"/>
              <a:ea typeface="Times New Roman" panose="02020603050405020304" pitchFamily="18" charset="0"/>
            </a:endParaRPr>
          </a:p>
          <a:p>
            <a:endParaRPr lang="da-DK"/>
          </a:p>
        </p:txBody>
      </p:sp>
    </p:spTree>
    <p:extLst>
      <p:ext uri="{BB962C8B-B14F-4D97-AF65-F5344CB8AC3E}">
        <p14:creationId xmlns:p14="http://schemas.microsoft.com/office/powerpoint/2010/main" val="3323800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Calibri" panose="020F0502020204030204" pitchFamily="34" charset="0"/>
                <a:ea typeface="Times New Roman" panose="02020603050405020304" pitchFamily="18" charset="0"/>
              </a:rPr>
              <a:t>Forklaring til slide:</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PLO-E har udviklet et KGE-modul og et DGE-modul, der giver klyngens medlemmer mulighed for at arbejde videre med trivsel og arbejdsglæde. </a:t>
            </a:r>
            <a:endParaRPr lang="da-DK" sz="1100">
              <a:effectLst/>
              <a:latin typeface="Times New Roman" panose="02020603050405020304" pitchFamily="18" charset="0"/>
              <a:ea typeface="Times New Roman" panose="02020603050405020304" pitchFamily="18" charset="0"/>
            </a:endParaRPr>
          </a:p>
          <a:p>
            <a:r>
              <a:rPr lang="da-DK" sz="1100" b="1">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b="1">
                <a:effectLst/>
                <a:latin typeface="Calibri" panose="020F0502020204030204" pitchFamily="34" charset="0"/>
                <a:ea typeface="Times New Roman" panose="02020603050405020304" pitchFamily="18" charset="0"/>
              </a:rPr>
              <a:t>Forslag til, hvad du kan sige:</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Udover praksispakkerne har PLO-E udviklet 2 gruppebaserede moduler i arbejdsglæde og trivsel. Det ene er et KGE-modul for hele klinikken, og det andet er en DGE modul, der kun er for læger. Der skal være en facilitator blandt jer selv til at facilitere disse to møder.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Der er yderligere oplysning om indholdet samt en QR-kode, der linker til PLO-Es hjemmeside i de udleverede uddelingskopier. </a:t>
            </a:r>
            <a:endParaRPr lang="da-DK" sz="1100">
              <a:effectLst/>
              <a:latin typeface="Times New Roman" panose="02020603050405020304" pitchFamily="18" charset="0"/>
              <a:ea typeface="Times New Roman" panose="02020603050405020304" pitchFamily="18" charset="0"/>
            </a:endParaRPr>
          </a:p>
          <a:p>
            <a:endParaRPr lang="da-DK"/>
          </a:p>
        </p:txBody>
      </p:sp>
    </p:spTree>
    <p:extLst>
      <p:ext uri="{BB962C8B-B14F-4D97-AF65-F5344CB8AC3E}">
        <p14:creationId xmlns:p14="http://schemas.microsoft.com/office/powerpoint/2010/main" val="3979298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313F7-DF29-BEA1-DEB7-9785EA5BF7C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B7E9DFC-0098-7DE7-D832-95B659AF24F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F9EB0F9-96B5-243C-D967-6BD2432E6DD4}"/>
              </a:ext>
            </a:extLst>
          </p:cNvPr>
          <p:cNvSpPr>
            <a:spLocks noGrp="1"/>
          </p:cNvSpPr>
          <p:nvPr>
            <p:ph type="body" idx="1"/>
          </p:nvPr>
        </p:nvSpPr>
        <p:spPr/>
        <p:txBody>
          <a:bodyPr/>
          <a:lstStyle/>
          <a:p>
            <a:r>
              <a:rPr lang="da-DK" sz="1100" b="1"/>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a:t>Den regionale KAP-enhed har en række relevante tilbud, som det er godt at klyngens medlemmer kender til. I finder mere information og kontaktoplysninger i de udleverede uddelingskopier. </a:t>
            </a:r>
          </a:p>
          <a:p>
            <a:endParaRPr lang="da-DK"/>
          </a:p>
        </p:txBody>
      </p:sp>
    </p:spTree>
    <p:extLst>
      <p:ext uri="{BB962C8B-B14F-4D97-AF65-F5344CB8AC3E}">
        <p14:creationId xmlns:p14="http://schemas.microsoft.com/office/powerpoint/2010/main" val="1021148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77E64-F0C2-0952-28D1-074612308F6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0E462A6-3D64-4327-66DA-3476095B1EF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8668C54-3537-37F6-9543-2A1FB4D88842}"/>
              </a:ext>
            </a:extLst>
          </p:cNvPr>
          <p:cNvSpPr>
            <a:spLocks noGrp="1"/>
          </p:cNvSpPr>
          <p:nvPr>
            <p:ph type="body" idx="1"/>
          </p:nvPr>
        </p:nvSpPr>
        <p:spPr/>
        <p:txBody>
          <a:bodyPr/>
          <a:lstStyle/>
          <a:p>
            <a:r>
              <a:rPr lang="da-DK" sz="1100" b="1"/>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a:t>Den regionale KAP-enhed har en række relevante tilbud, som det er godt at klyngens medlemmer kender til. I finder mere information og kontaktoplysninger i de udleverede uddelingskopier. </a:t>
            </a:r>
          </a:p>
          <a:p>
            <a:endParaRPr lang="da-DK"/>
          </a:p>
        </p:txBody>
      </p:sp>
    </p:spTree>
    <p:extLst>
      <p:ext uri="{BB962C8B-B14F-4D97-AF65-F5344CB8AC3E}">
        <p14:creationId xmlns:p14="http://schemas.microsoft.com/office/powerpoint/2010/main" val="2625365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CB4F0-B062-9CAA-DA1A-96F343D8B1E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8F966A4-1C7E-7867-526D-99BFD1F0E93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EB7A0F7-B3DA-418F-4866-C6BE5DC4F9C1}"/>
              </a:ext>
            </a:extLst>
          </p:cNvPr>
          <p:cNvSpPr>
            <a:spLocks noGrp="1"/>
          </p:cNvSpPr>
          <p:nvPr>
            <p:ph type="body" idx="1"/>
          </p:nvPr>
        </p:nvSpPr>
        <p:spPr/>
        <p:txBody>
          <a:bodyPr/>
          <a:lstStyle/>
          <a:p>
            <a:r>
              <a:rPr lang="da-DK" sz="1100" b="1"/>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a:t>Den regionale KAP-enhed har en række relevante tilbud, som det er godt at klyngens medlemmer kender til. I finder mere information og kontaktoplysninger i de udleverede uddelingskopier. </a:t>
            </a:r>
          </a:p>
          <a:p>
            <a:endParaRPr lang="da-DK"/>
          </a:p>
        </p:txBody>
      </p:sp>
    </p:spTree>
    <p:extLst>
      <p:ext uri="{BB962C8B-B14F-4D97-AF65-F5344CB8AC3E}">
        <p14:creationId xmlns:p14="http://schemas.microsoft.com/office/powerpoint/2010/main" val="609353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5F923-CA74-956F-B548-B62BC794317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5557A74-B3AC-C004-63CA-AEEB389569C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9BEB591-A6CB-1204-52D4-C13D2ABC5B78}"/>
              </a:ext>
            </a:extLst>
          </p:cNvPr>
          <p:cNvSpPr>
            <a:spLocks noGrp="1"/>
          </p:cNvSpPr>
          <p:nvPr>
            <p:ph type="body" idx="1"/>
          </p:nvPr>
        </p:nvSpPr>
        <p:spPr/>
        <p:txBody>
          <a:bodyPr/>
          <a:lstStyle/>
          <a:p>
            <a:r>
              <a:rPr lang="da-DK" sz="1100" b="1"/>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a:t>Den regionale KAP-enhed har en række relevante tilbud, som det er godt at klyngens medlemmer kender til. I finder mere information og kontaktoplysninger i de udleverede uddelingskopier. </a:t>
            </a:r>
          </a:p>
          <a:p>
            <a:endParaRPr lang="da-DK"/>
          </a:p>
        </p:txBody>
      </p:sp>
    </p:spTree>
    <p:extLst>
      <p:ext uri="{BB962C8B-B14F-4D97-AF65-F5344CB8AC3E}">
        <p14:creationId xmlns:p14="http://schemas.microsoft.com/office/powerpoint/2010/main" val="198138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a:t>Den regionale KAP-enhed har en række relevante tilbud, som det er godt at klyngens medlemmer kender til. I finder mere information og kontaktoplysninger i de udleverede uddelingskopier</a:t>
            </a:r>
            <a:endParaRPr lang="da-DK"/>
          </a:p>
        </p:txBody>
      </p:sp>
    </p:spTree>
    <p:extLst>
      <p:ext uri="{BB962C8B-B14F-4D97-AF65-F5344CB8AC3E}">
        <p14:creationId xmlns:p14="http://schemas.microsoft.com/office/powerpoint/2010/main" val="32519983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Calibri" panose="020F0502020204030204" pitchFamily="34" charset="0"/>
                <a:ea typeface="Times New Roman" panose="02020603050405020304" pitchFamily="18" charset="0"/>
              </a:rPr>
              <a:t>Forklaring til slide: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Introducér til opgaven. Grupperne bruger de næste 10 min. på at besvare spørgsmålene.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 </a:t>
            </a:r>
            <a:endParaRPr lang="da-DK" sz="1100">
              <a:effectLst/>
              <a:latin typeface="Times New Roman" panose="02020603050405020304" pitchFamily="18" charset="0"/>
              <a:ea typeface="Times New Roman" panose="02020603050405020304" pitchFamily="18" charset="0"/>
            </a:endParaRPr>
          </a:p>
          <a:p>
            <a:r>
              <a:rPr lang="da-DK" sz="1100" b="1">
                <a:effectLst/>
                <a:latin typeface="Calibri" panose="020F0502020204030204" pitchFamily="34" charset="0"/>
                <a:ea typeface="Times New Roman" panose="02020603050405020304" pitchFamily="18" charset="0"/>
              </a:rPr>
              <a:t>Forslag til, hvad du kan sige: </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I har nu 10 min. (3 min til hvert spørgsmål) til at tale om, hvad I under gruppearbejdet har talt om og tænkt over kunne forbedres ved jeres eget samarbejde og fællesskab i klinikken. Kig evt. på jeres ark for mødenoter. Skriv ideerne ned på arket. </a:t>
            </a:r>
            <a:endParaRPr lang="da-DK" sz="1100">
              <a:effectLst/>
              <a:latin typeface="Times New Roman" panose="02020603050405020304" pitchFamily="18" charset="0"/>
              <a:ea typeface="Times New Roman" panose="02020603050405020304" pitchFamily="18" charset="0"/>
            </a:endParaRPr>
          </a:p>
          <a:p>
            <a:endParaRPr lang="da-DK"/>
          </a:p>
        </p:txBody>
      </p:sp>
    </p:spTree>
    <p:extLst>
      <p:ext uri="{BB962C8B-B14F-4D97-AF65-F5344CB8AC3E}">
        <p14:creationId xmlns:p14="http://schemas.microsoft.com/office/powerpoint/2010/main" val="1654658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Calibri" panose="020F0502020204030204" pitchFamily="34" charset="0"/>
                <a:ea typeface="Times New Roman" panose="02020603050405020304" pitchFamily="18" charset="0"/>
              </a:rPr>
              <a:t>Forklaring til slide:</a:t>
            </a:r>
            <a:endParaRPr lang="da-DK" sz="1100">
              <a:effectLst/>
              <a:latin typeface="Times New Roman" panose="02020603050405020304" pitchFamily="18" charset="0"/>
              <a:ea typeface="Times New Roman" panose="02020603050405020304" pitchFamily="18" charset="0"/>
            </a:endParaRPr>
          </a:p>
          <a:p>
            <a:r>
              <a:rPr lang="da-DK" sz="1100">
                <a:effectLst/>
                <a:latin typeface="Calibri" panose="020F0502020204030204" pitchFamily="34" charset="0"/>
                <a:ea typeface="Times New Roman" panose="02020603050405020304" pitchFamily="18" charset="0"/>
              </a:rPr>
              <a:t>For de første klynger, der bestiller klyngepakken Samarbejde og fællesskab, vil der afslutningsvist være en QR-kode på den sidste slide, der giver mulighed for at besvare et ganske kort spørgeskema (3-4 spørgsmål) om deres oplevelse af klyngemødet (emnets relevans og brugbarhed). Det vil tage 1 minut at besvare dette. </a:t>
            </a:r>
            <a:endParaRPr lang="da-DK" sz="1100">
              <a:effectLst/>
              <a:latin typeface="Times New Roman" panose="02020603050405020304" pitchFamily="18" charset="0"/>
              <a:ea typeface="Times New Roman" panose="02020603050405020304" pitchFamily="18" charset="0"/>
            </a:endParaRPr>
          </a:p>
          <a:p>
            <a:endParaRPr lang="da-DK"/>
          </a:p>
        </p:txBody>
      </p:sp>
    </p:spTree>
    <p:extLst>
      <p:ext uri="{BB962C8B-B14F-4D97-AF65-F5344CB8AC3E}">
        <p14:creationId xmlns:p14="http://schemas.microsoft.com/office/powerpoint/2010/main" val="164760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 </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For at gøre mødet bedst muligt, og for at støtte implementering efter klyngemødet, har </a:t>
            </a:r>
            <a:r>
              <a:rPr lang="da-DK" sz="1100" err="1">
                <a:effectLst/>
                <a:latin typeface="+mn-lt"/>
                <a:ea typeface="Times New Roman" panose="02020603050405020304" pitchFamily="18" charset="0"/>
              </a:rPr>
              <a:t>KiAP</a:t>
            </a:r>
            <a:r>
              <a:rPr lang="da-DK" sz="1100">
                <a:effectLst/>
                <a:latin typeface="+mn-lt"/>
                <a:ea typeface="Times New Roman" panose="02020603050405020304" pitchFamily="18" charset="0"/>
              </a:rPr>
              <a:t> udviklet følgende materiale:</a:t>
            </a:r>
          </a:p>
          <a:p>
            <a:pPr marL="342900" lvl="0" indent="-342900">
              <a:buFont typeface="Calibri" panose="020F0502020204030204" pitchFamily="34" charset="0"/>
              <a:buChar char="-"/>
            </a:pPr>
            <a:r>
              <a:rPr lang="da-DK" sz="1100">
                <a:effectLst/>
                <a:latin typeface="+mn-lt"/>
                <a:ea typeface="Calibri" panose="020F0502020204030204" pitchFamily="34" charset="0"/>
              </a:rPr>
              <a:t>Mødenoter, som deltagerne kan notere pointer løbende under mødet</a:t>
            </a:r>
          </a:p>
          <a:p>
            <a:pPr marL="342900" lvl="0" indent="-342900">
              <a:buFont typeface="Calibri" panose="020F0502020204030204" pitchFamily="34" charset="0"/>
              <a:buChar char="-"/>
            </a:pPr>
            <a:r>
              <a:rPr lang="da-DK" sz="1100">
                <a:effectLst/>
                <a:latin typeface="+mn-lt"/>
                <a:ea typeface="Calibri" panose="020F0502020204030204" pitchFamily="34" charset="0"/>
              </a:rPr>
              <a:t>Uddelingskopier, der indeholder alle grafer fra </a:t>
            </a:r>
            <a:r>
              <a:rPr lang="da-DK" sz="1100" err="1">
                <a:effectLst/>
                <a:latin typeface="+mn-lt"/>
                <a:ea typeface="Calibri" panose="020F0502020204030204" pitchFamily="34" charset="0"/>
              </a:rPr>
              <a:t>powerpointen</a:t>
            </a:r>
            <a:r>
              <a:rPr lang="da-DK" sz="1100">
                <a:effectLst/>
                <a:latin typeface="+mn-lt"/>
                <a:ea typeface="Calibri" panose="020F0502020204030204" pitchFamily="34" charset="0"/>
              </a:rPr>
              <a:t> og spørgsmål til gruppearbejdet</a:t>
            </a:r>
          </a:p>
          <a:p>
            <a:pPr marL="342900" lvl="0" indent="-342900">
              <a:buFont typeface="Calibri" panose="020F0502020204030204" pitchFamily="34" charset="0"/>
              <a:buChar char="-"/>
            </a:pPr>
            <a:r>
              <a:rPr lang="da-DK" sz="1100">
                <a:effectLst/>
                <a:latin typeface="+mn-lt"/>
                <a:ea typeface="Calibri" panose="020F0502020204030204" pitchFamily="34" charset="0"/>
              </a:rPr>
              <a:t>Implementeringsplan - som anvendes i blok 3, som hjælp til at foretage evt. ændringer i praksis </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På bordene ligger følgende materiale: Ark til mødenoter, uddelingskopier og implementeringsplan. </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Vi gennemgår resultaterne fra spørgeskemaundersøgelsen, og efterfølgende har hver blok gruppearbejde med refleksionsspørgsmål. Det er en god ide at notere hovedpointer løbende på arket til mødenoter – på baggrund af de samtaler i har i grupperne og plenumgennemgangene. </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Hovedpointerne kan I bedre huske, når I har noteret dem, og I skal anvende dem, når I skal udfylde en implementeringsplan. </a:t>
            </a:r>
          </a:p>
          <a:p>
            <a:endParaRPr lang="da-DK"/>
          </a:p>
        </p:txBody>
      </p:sp>
    </p:spTree>
    <p:extLst>
      <p:ext uri="{BB962C8B-B14F-4D97-AF65-F5344CB8AC3E}">
        <p14:creationId xmlns:p14="http://schemas.microsoft.com/office/powerpoint/2010/main" val="51540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sz="1100" b="1" i="0">
                <a:latin typeface="+mn-lt"/>
                <a:cs typeface="Calibri"/>
              </a:rPr>
              <a:t>Forklaring til slide: </a:t>
            </a:r>
          </a:p>
          <a:p>
            <a:pPr>
              <a:defRPr/>
            </a:pPr>
            <a:r>
              <a:rPr lang="da-DK" sz="1100" i="0">
                <a:latin typeface="+mn-lt"/>
                <a:cs typeface="Calibri"/>
              </a:rPr>
              <a:t>Praktiserende læge Gunver Lillevang, der er medforfatter til klyngepakken, introducerer til dagens møde.</a:t>
            </a:r>
            <a:r>
              <a:rPr lang="da-DK" sz="1100" i="0" u="none">
                <a:latin typeface="+mn-lt"/>
                <a:ea typeface="+mn-ea"/>
                <a:cs typeface="Calibri"/>
              </a:rPr>
              <a:t> </a:t>
            </a:r>
            <a:endParaRPr lang="da-DK" sz="1100" i="0" u="none">
              <a:latin typeface="+mn-lt"/>
              <a:ea typeface="+mn-ea"/>
            </a:endParaRPr>
          </a:p>
          <a:p>
            <a:endParaRPr lang="da-DK"/>
          </a:p>
        </p:txBody>
      </p:sp>
    </p:spTree>
    <p:extLst>
      <p:ext uri="{BB962C8B-B14F-4D97-AF65-F5344CB8AC3E}">
        <p14:creationId xmlns:p14="http://schemas.microsoft.com/office/powerpoint/2010/main" val="303540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 </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Mødelederen introducer til blok 1 og til det efterfølgende gruppearbejde. Der er i alt 65 minutter til blok 1:</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p>
          <a:p>
            <a:r>
              <a:rPr lang="da-DK" sz="1100" b="0" i="0" u="none" strike="noStrike">
                <a:effectLst/>
                <a:latin typeface="+mn-lt"/>
                <a:ea typeface="+mn-ea"/>
                <a:cs typeface="+mn-cs"/>
                <a:sym typeface="Helvetica Neue"/>
              </a:rPr>
              <a:t>Blok 1 er inddelt i to dele: Del 1 om ledelse af klinikken og del 2 omhandler struktur for samarbejde og samarbejdskultur. </a:t>
            </a:r>
          </a:p>
          <a:p>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Vi begynder del 1 med at se en kort video om ledelse. Herefter ser vi på fra spørgeskemaet. Og vi ser på de fire typer af ledelse, som videoen beskriver. Blok 1 afsluttes med gruppearbejde om spørgsmål til ledelse og opsamling i plenum. </a:t>
            </a:r>
          </a:p>
          <a:p>
            <a:endParaRPr lang="da-DK"/>
          </a:p>
        </p:txBody>
      </p:sp>
    </p:spTree>
    <p:extLst>
      <p:ext uri="{BB962C8B-B14F-4D97-AF65-F5344CB8AC3E}">
        <p14:creationId xmlns:p14="http://schemas.microsoft.com/office/powerpoint/2010/main" val="364841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 </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Mødelederen introducer til del 1 i blok 1 og til det efterfølgende gruppearbejde. Der er i alt 25 minutter til del 1:</a:t>
            </a:r>
          </a:p>
          <a:p>
            <a:pPr marL="285750" indent="-285750">
              <a:buFont typeface="Arial" panose="020B0604020202020204" pitchFamily="34" charset="0"/>
              <a:buChar char="•"/>
            </a:pPr>
            <a:r>
              <a:rPr lang="da-DK" sz="1100">
                <a:effectLst/>
                <a:latin typeface="+mn-lt"/>
                <a:ea typeface="Times New Roman" panose="02020603050405020304" pitchFamily="18" charset="0"/>
              </a:rPr>
              <a:t>Kort introduktionsvideo ledelse (6 min.)</a:t>
            </a:r>
          </a:p>
          <a:p>
            <a:pPr marL="285750" lvl="0" indent="-285750">
              <a:buFont typeface="Arial" panose="020B0604020202020204" pitchFamily="34" charset="0"/>
              <a:buChar char="•"/>
              <a:tabLst>
                <a:tab pos="457200" algn="l"/>
              </a:tabLst>
            </a:pPr>
            <a:r>
              <a:rPr lang="da-DK" sz="1100">
                <a:effectLst/>
                <a:latin typeface="+mn-lt"/>
                <a:ea typeface="Times New Roman" panose="02020603050405020304" pitchFamily="18" charset="0"/>
              </a:rPr>
              <a:t>Gennemgang af klyngens data for besvarelserne til spørgsmål om ledelse (7 min.)</a:t>
            </a:r>
          </a:p>
          <a:p>
            <a:pPr marL="285750" lvl="0" indent="-285750">
              <a:buFont typeface="Arial" panose="020B0604020202020204" pitchFamily="34" charset="0"/>
              <a:buChar char="•"/>
              <a:tabLst>
                <a:tab pos="457200" algn="l"/>
              </a:tabLst>
            </a:pPr>
            <a:r>
              <a:rPr lang="da-DK" sz="1100">
                <a:effectLst/>
                <a:latin typeface="+mn-lt"/>
                <a:ea typeface="Times New Roman" panose="02020603050405020304" pitchFamily="18" charset="0"/>
              </a:rPr>
              <a:t>Derefter er der gruppearbejde (12 min.)</a:t>
            </a:r>
          </a:p>
          <a:p>
            <a:r>
              <a:rPr lang="da-DK" sz="1100">
                <a:effectLst/>
                <a:latin typeface="+mn-lt"/>
                <a:ea typeface="Times New Roman" panose="02020603050405020304" pitchFamily="18" charset="0"/>
              </a:rPr>
              <a:t> </a:t>
            </a:r>
          </a:p>
          <a:p>
            <a:r>
              <a:rPr lang="da-DK" sz="1100">
                <a:effectLst/>
                <a:latin typeface="+mn-lt"/>
                <a:ea typeface="Times New Roman" panose="02020603050405020304" pitchFamily="18" charset="0"/>
              </a:rPr>
              <a:t>Der samles ikke op efter det første gruppearbejde.</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Vi begynder del 1 med at se en kort video om ledelse. Herefter ser vi på fra spørgeskemaet. Og vi ser på de fire typer af ledelse, som videoen beskriver. Del 1 afsluttes med gruppearbejde om spørgsmål til ledelse og opsamling i plenum. </a:t>
            </a:r>
          </a:p>
          <a:p>
            <a:endParaRPr lang="da-DK"/>
          </a:p>
        </p:txBody>
      </p:sp>
    </p:spTree>
    <p:extLst>
      <p:ext uri="{BB962C8B-B14F-4D97-AF65-F5344CB8AC3E}">
        <p14:creationId xmlns:p14="http://schemas.microsoft.com/office/powerpoint/2010/main" val="74125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Times New Roman" panose="02020603050405020304" pitchFamily="18" charset="0"/>
              </a:rPr>
              <a:t>Forklaring til slide: </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Her vises en video hvor Ulrik Lange fortæller om ledelse (6 min.)</a:t>
            </a:r>
          </a:p>
          <a:p>
            <a:r>
              <a:rPr lang="da-DK" sz="1100">
                <a:effectLst/>
                <a:latin typeface="+mn-lt"/>
                <a:ea typeface="Times New Roman" panose="02020603050405020304" pitchFamily="18" charset="0"/>
              </a:rPr>
              <a:t> </a:t>
            </a:r>
          </a:p>
          <a:p>
            <a:r>
              <a:rPr lang="da-DK" sz="1100" b="1">
                <a:effectLst/>
                <a:latin typeface="+mn-lt"/>
                <a:ea typeface="Times New Roman" panose="02020603050405020304" pitchFamily="18" charset="0"/>
              </a:rPr>
              <a:t>Forslag til, hvad du kan sige:</a:t>
            </a:r>
            <a:endParaRPr lang="da-DK" sz="1100">
              <a:effectLst/>
              <a:latin typeface="+mn-lt"/>
              <a:ea typeface="Times New Roman" panose="02020603050405020304" pitchFamily="18" charset="0"/>
            </a:endParaRPr>
          </a:p>
          <a:p>
            <a:r>
              <a:rPr lang="da-DK" sz="1100">
                <a:effectLst/>
                <a:latin typeface="+mn-lt"/>
                <a:ea typeface="Times New Roman" panose="02020603050405020304" pitchFamily="18" charset="0"/>
              </a:rPr>
              <a:t>Her vises en video hvor Ulrik Lange fortæller om ledelse. Videoen tager 6 minutter</a:t>
            </a:r>
          </a:p>
          <a:p>
            <a:endParaRPr lang="da-DK"/>
          </a:p>
        </p:txBody>
      </p:sp>
    </p:spTree>
    <p:extLst>
      <p:ext uri="{BB962C8B-B14F-4D97-AF65-F5344CB8AC3E}">
        <p14:creationId xmlns:p14="http://schemas.microsoft.com/office/powerpoint/2010/main" val="184877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mn-lt"/>
              </a:rPr>
              <a:t>Forklaring til slide:</a:t>
            </a:r>
            <a:br>
              <a:rPr lang="da-DK" sz="1100">
                <a:latin typeface="+mn-lt"/>
              </a:rPr>
            </a:br>
            <a:r>
              <a:rPr lang="da-DK" sz="1100">
                <a:latin typeface="+mn-lt"/>
              </a:rPr>
              <a:t>Spørgsmål 1 handler om, i hvor høj grad man oplever, at klinikken arbejder sammen om at nå de mål, man har.</a:t>
            </a:r>
          </a:p>
          <a:p>
            <a:r>
              <a:rPr lang="da-DK" sz="1100">
                <a:latin typeface="+mn-lt"/>
              </a:rPr>
              <a:t>Svarene på spørgsmålet giver indsigt i, hvordan situationen ser ud på klyngeniveau.</a:t>
            </a:r>
          </a:p>
          <a:p>
            <a:endParaRPr lang="da-DK" sz="1100" b="1">
              <a:latin typeface="+mn-lt"/>
            </a:endParaRPr>
          </a:p>
          <a:p>
            <a:r>
              <a:rPr lang="da-DK" sz="1100" b="1">
                <a:latin typeface="+mn-lt"/>
              </a:rPr>
              <a:t>Forslag til, hvad du kan sige:</a:t>
            </a:r>
            <a:br>
              <a:rPr lang="da-DK" sz="1100">
                <a:latin typeface="+mn-lt"/>
              </a:rPr>
            </a:br>
            <a:r>
              <a:rPr lang="da-DK" sz="1100">
                <a:latin typeface="+mn-lt"/>
              </a:rPr>
              <a:t>Spørgsmål 1 handler om, i hvor høj grad man oplever, at klinikkens ledelse gør en indsats for at få alle medarbejdere til at samarbejde om at nå de ønskede mål.</a:t>
            </a:r>
          </a:p>
          <a:p>
            <a:r>
              <a:rPr lang="da-DK" sz="1100">
                <a:latin typeface="+mn-lt"/>
              </a:rPr>
              <a:t>Svarene på spørgsmålet giver indsigt i, hvordan det ser ud på klyngeniveau.</a:t>
            </a:r>
          </a:p>
          <a:p>
            <a:endParaRPr lang="da-DK"/>
          </a:p>
        </p:txBody>
      </p:sp>
    </p:spTree>
    <p:extLst>
      <p:ext uri="{BB962C8B-B14F-4D97-AF65-F5344CB8AC3E}">
        <p14:creationId xmlns:p14="http://schemas.microsoft.com/office/powerpoint/2010/main" val="111075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4</a:t>
            </a:r>
            <a:endParaRPr lang="en-DK"/>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err="1"/>
              <a:t>Tekst</a:t>
            </a:r>
            <a:endParaRPr lang="en-GB"/>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err="1"/>
              <a:t>Tekst</a:t>
            </a:r>
            <a:endParaRPr lang="en-GB"/>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err="1"/>
              <a:t>Tekst</a:t>
            </a:r>
            <a:endParaRPr lang="en-GB"/>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err="1"/>
              <a:t>Tekst</a:t>
            </a:r>
            <a:endParaRPr lang="en-GB"/>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err="1"/>
              <a:t>Tekst</a:t>
            </a:r>
            <a:endParaRPr lang="en-GB"/>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err="1"/>
              <a:t>Tekst</a:t>
            </a:r>
            <a:endParaRPr lang="en-GB"/>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a:t> </a:t>
            </a:r>
            <a:endParaRPr/>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err="1"/>
              <a:t>Overskrift</a:t>
            </a:r>
            <a:endParaRPr lang="en-US" spc="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err="1"/>
              <a:t>Underoverskrift</a:t>
            </a:r>
            <a:endParaRPr lang="en-US" spc="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a:t> </a:t>
            </a:r>
            <a:endParaRP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err="1"/>
              <a:t>Tekst</a:t>
            </a:r>
            <a:endParaRPr lang="en-GB"/>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err="1"/>
              <a:t>Bemærkning</a:t>
            </a:r>
            <a:r>
              <a:rPr lang="en-GB"/>
              <a:t> </a:t>
            </a:r>
            <a:r>
              <a:rPr lang="en-GB" err="1"/>
              <a:t>eller</a:t>
            </a:r>
            <a:r>
              <a:rPr lang="en-GB"/>
              <a:t> </a:t>
            </a:r>
            <a:r>
              <a:rPr lang="en-GB" err="1"/>
              <a:t>kilde</a:t>
            </a:r>
            <a:endParaRPr lang="en-US"/>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err="1"/>
              <a:t>Tekst</a:t>
            </a:r>
            <a:endParaRPr lang="en-GB"/>
          </a:p>
          <a:p>
            <a:pPr lvl="0"/>
            <a:r>
              <a:rPr lang="en-GB" err="1"/>
              <a:t>Tekst</a:t>
            </a:r>
            <a:endParaRPr lang="en-GB"/>
          </a:p>
          <a:p>
            <a:pPr lvl="0"/>
            <a:r>
              <a:rPr lang="en-GB" err="1"/>
              <a:t>Tekst</a:t>
            </a:r>
            <a:endParaRPr lang="en-GB"/>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a:t>Kilde: </a:t>
            </a:r>
            <a:r>
              <a:rPr lang="en-GB" sz="1000" i="1" err="1"/>
              <a:t>datakilde</a:t>
            </a:r>
            <a:r>
              <a:rPr lang="en-GB" sz="1000" i="1"/>
              <a:t>, </a:t>
            </a:r>
            <a:r>
              <a:rPr lang="en-GB" sz="1000" i="1" err="1"/>
              <a:t>oktober</a:t>
            </a:r>
            <a:r>
              <a:rPr lang="en-GB" sz="1000" i="1"/>
              <a:t> 20XX – September 20YY</a:t>
            </a:r>
            <a:endParaRPr lang="en-US" sz="1000" i="1"/>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err="1"/>
              <a:t>Instruktioner</a:t>
            </a:r>
            <a:endParaRPr lang="da-DK"/>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a:t>Thomas B. </a:t>
            </a:r>
            <a:r>
              <a:rPr lang="en-GB" err="1"/>
              <a:t>Thriges</a:t>
            </a:r>
            <a:r>
              <a:rPr lang="en-GB"/>
              <a:t> Gade 48, 1. </a:t>
            </a:r>
          </a:p>
          <a:p>
            <a:pPr lvl="0"/>
            <a:r>
              <a:rPr lang="en-GB"/>
              <a:t>5000 Odense C</a:t>
            </a:r>
            <a:endParaRPr lang="en-DK"/>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a:t>Thomas B. </a:t>
            </a:r>
            <a:r>
              <a:rPr lang="en-GB" err="1"/>
              <a:t>Thriges</a:t>
            </a:r>
            <a:r>
              <a:rPr lang="en-GB"/>
              <a:t> Gade 48, 1. </a:t>
            </a:r>
          </a:p>
          <a:p>
            <a:pPr lvl="0"/>
            <a:r>
              <a:rPr lang="en-GB"/>
              <a:t>5000 Odense C</a:t>
            </a:r>
            <a:endParaRPr lang="en-DK"/>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err="1"/>
              <a:t>Tekst</a:t>
            </a:r>
            <a:endParaRPr lang="en-GB"/>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 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video" Target="https://player.vimeo.com/video/1049990668?app_id=122963"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9.xml"/><Relationship Id="rId1" Type="http://schemas.openxmlformats.org/officeDocument/2006/relationships/video" Target="https://player.vimeo.com/video/1049993914?app_id=122963" TargetMode="Externa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17.sv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17.sv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17.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video" Target="https://player.vimeo.com/video/1081731382?app_id=122963"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video" Target="https://player.vimeo.com/video/1049987007?app_id=122963"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AB101-DE73-31BA-5FDF-ACD50E2B02E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DEA97C8-3FC1-0574-575A-A352F0091137}"/>
              </a:ext>
            </a:extLst>
          </p:cNvPr>
          <p:cNvSpPr>
            <a:spLocks noGrp="1"/>
          </p:cNvSpPr>
          <p:nvPr>
            <p:ph type="body" sz="quarter" idx="29"/>
          </p:nvPr>
        </p:nvSpPr>
        <p:spPr>
          <a:xfrm>
            <a:off x="619125" y="2387600"/>
            <a:ext cx="10015538" cy="1208088"/>
          </a:xfrm>
        </p:spPr>
        <p:txBody>
          <a:bodyPr>
            <a:noAutofit/>
          </a:bodyPr>
          <a:lstStyle/>
          <a:p>
            <a:r>
              <a:rPr lang="da-DK" noProof="0"/>
              <a:t>Samarbejde og fællesskab</a:t>
            </a:r>
          </a:p>
        </p:txBody>
      </p:sp>
      <p:sp>
        <p:nvSpPr>
          <p:cNvPr id="6" name="Text Placeholder 5">
            <a:extLst>
              <a:ext uri="{FF2B5EF4-FFF2-40B4-BE49-F238E27FC236}">
                <a16:creationId xmlns:a16="http://schemas.microsoft.com/office/drawing/2014/main" id="{E1E54DB5-111B-7F5B-8985-09149DAD04BE}"/>
              </a:ext>
            </a:extLst>
          </p:cNvPr>
          <p:cNvSpPr>
            <a:spLocks noGrp="1"/>
          </p:cNvSpPr>
          <p:nvPr>
            <p:ph type="body" sz="quarter" idx="30"/>
          </p:nvPr>
        </p:nvSpPr>
        <p:spPr>
          <a:xfrm>
            <a:off x="618648" y="3610273"/>
            <a:ext cx="10015568" cy="492443"/>
          </a:xfrm>
        </p:spPr>
        <p:txBody>
          <a:bodyPr/>
          <a:lstStyle/>
          <a:p>
            <a:r>
              <a:rPr lang="da-DK" sz="2600" noProof="0">
                <a:latin typeface="Arial"/>
                <a:cs typeface="Arial"/>
              </a:rPr>
              <a:t>Demoklynge</a:t>
            </a:r>
          </a:p>
        </p:txBody>
      </p:sp>
      <p:sp>
        <p:nvSpPr>
          <p:cNvPr id="7" name="Text Placeholder 6">
            <a:extLst>
              <a:ext uri="{FF2B5EF4-FFF2-40B4-BE49-F238E27FC236}">
                <a16:creationId xmlns:a16="http://schemas.microsoft.com/office/drawing/2014/main" id="{3A1F6E45-5D33-36E4-F2AE-74492B036218}"/>
              </a:ext>
            </a:extLst>
          </p:cNvPr>
          <p:cNvSpPr>
            <a:spLocks noGrp="1"/>
          </p:cNvSpPr>
          <p:nvPr>
            <p:ph type="body" sz="quarter" idx="31"/>
          </p:nvPr>
        </p:nvSpPr>
        <p:spPr>
          <a:xfrm>
            <a:off x="613913" y="4511694"/>
            <a:ext cx="3174316" cy="542289"/>
          </a:xfrm>
        </p:spPr>
        <p:txBody>
          <a:bodyPr/>
          <a:lstStyle/>
          <a:p>
            <a:r>
              <a:rPr lang="da-DK">
                <a:latin typeface="Arial"/>
                <a:cs typeface="Arial"/>
              </a:rPr>
              <a:t>Klyngemøde</a:t>
            </a:r>
            <a:r>
              <a:rPr lang="da-DK" noProof="0">
                <a:latin typeface="Arial"/>
                <a:cs typeface="Arial"/>
              </a:rPr>
              <a:t> </a:t>
            </a:r>
            <a:r>
              <a:rPr lang="da-DK" noProof="0" err="1">
                <a:latin typeface="Arial"/>
                <a:cs typeface="Arial"/>
              </a:rPr>
              <a:t>dd</a:t>
            </a:r>
            <a:r>
              <a:rPr lang="da-DK" noProof="0">
                <a:latin typeface="Arial"/>
                <a:cs typeface="Arial"/>
              </a:rPr>
              <a:t>-mm-</a:t>
            </a:r>
            <a:r>
              <a:rPr lang="da-DK" noProof="0" err="1">
                <a:latin typeface="Arial"/>
                <a:cs typeface="Arial"/>
              </a:rPr>
              <a:t>yyyy</a:t>
            </a:r>
            <a:endParaRPr lang="da-DK" noProof="0">
              <a:latin typeface="Arial"/>
              <a:cs typeface="Arial"/>
            </a:endParaRPr>
          </a:p>
        </p:txBody>
      </p:sp>
    </p:spTree>
    <p:extLst>
      <p:ext uri="{BB962C8B-B14F-4D97-AF65-F5344CB8AC3E}">
        <p14:creationId xmlns:p14="http://schemas.microsoft.com/office/powerpoint/2010/main" val="41159622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64267-B367-339F-947D-0368F5A3C759}"/>
              </a:ext>
            </a:extLst>
          </p:cNvPr>
          <p:cNvSpPr>
            <a:spLocks noGrp="1"/>
          </p:cNvSpPr>
          <p:nvPr>
            <p:ph type="title"/>
          </p:nvPr>
        </p:nvSpPr>
        <p:spPr/>
        <p:txBody>
          <a:bodyPr>
            <a:noAutofit/>
          </a:bodyPr>
          <a:lstStyle/>
          <a:p>
            <a:r>
              <a:rPr lang="da-DK" sz="2400"/>
              <a:t>Som klinikkens leder(e) gør jeg/vi en indsats løbende for at få alle medarbejdere til at arbejde sammen om de indsatsområder, vi har besluttet og om de resultater, vi som klinik ønsker at opnå? (procent)​</a:t>
            </a:r>
          </a:p>
        </p:txBody>
      </p:sp>
      <p:sp>
        <p:nvSpPr>
          <p:cNvPr id="3" name="Pladsholder til tekst 2">
            <a:extLst>
              <a:ext uri="{FF2B5EF4-FFF2-40B4-BE49-F238E27FC236}">
                <a16:creationId xmlns:a16="http://schemas.microsoft.com/office/drawing/2014/main" id="{6C2A450D-4D95-13B9-8A03-A20476A371AE}"/>
              </a:ext>
            </a:extLst>
          </p:cNvPr>
          <p:cNvSpPr>
            <a:spLocks noGrp="1"/>
          </p:cNvSpPr>
          <p:nvPr>
            <p:ph type="body" sz="quarter" idx="10"/>
          </p:nvPr>
        </p:nvSpPr>
        <p:spPr/>
        <p:txBody>
          <a:bodyPr>
            <a:normAutofit fontScale="92500" lnSpcReduction="10000"/>
          </a:bodyPr>
          <a:lstStyle/>
          <a:p>
            <a:r>
              <a:rPr lang="da-DK"/>
              <a:t>Kilde: Spørgeskema, x antal personer (x %) har besvaret</a:t>
            </a:r>
          </a:p>
        </p:txBody>
      </p:sp>
      <p:graphicFrame>
        <p:nvGraphicFramePr>
          <p:cNvPr id="4" name="Diagram 3">
            <a:extLst>
              <a:ext uri="{FF2B5EF4-FFF2-40B4-BE49-F238E27FC236}">
                <a16:creationId xmlns:a16="http://schemas.microsoft.com/office/drawing/2014/main" id="{3377A4D7-A888-B1C0-B525-4572B5829AFF}"/>
              </a:ext>
            </a:extLst>
          </p:cNvPr>
          <p:cNvGraphicFramePr>
            <a:graphicFrameLocks/>
          </p:cNvGraphicFramePr>
          <p:nvPr>
            <p:extLst>
              <p:ext uri="{D42A27DB-BD31-4B8C-83A1-F6EECF244321}">
                <p14:modId xmlns:p14="http://schemas.microsoft.com/office/powerpoint/2010/main" val="1444970758"/>
              </p:ext>
            </p:extLst>
          </p:nvPr>
        </p:nvGraphicFramePr>
        <p:xfrm>
          <a:off x="1184223" y="1753848"/>
          <a:ext cx="8664316" cy="44642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5C9D8827-5AB6-C367-9726-5EA849325495}"/>
              </a:ext>
            </a:extLst>
          </p:cNvPr>
          <p:cNvSpPr txBox="1"/>
          <p:nvPr/>
        </p:nvSpPr>
        <p:spPr>
          <a:xfrm rot="20248737">
            <a:off x="4120551" y="2481674"/>
            <a:ext cx="395089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2903784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F3DC1-F968-A7E5-5F63-F80A7D42E6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E649D2-62DC-5CEE-C15B-57E6B243B240}"/>
              </a:ext>
            </a:extLst>
          </p:cNvPr>
          <p:cNvSpPr>
            <a:spLocks noGrp="1"/>
          </p:cNvSpPr>
          <p:nvPr>
            <p:ph type="title"/>
          </p:nvPr>
        </p:nvSpPr>
        <p:spPr/>
        <p:txBody>
          <a:bodyPr>
            <a:normAutofit fontScale="90000"/>
          </a:bodyPr>
          <a:lstStyle/>
          <a:p>
            <a:r>
              <a:rPr lang="da-DK"/>
              <a:t>I hvilken grad arbejder vi med følgende opgaver i klinikledelsen? (procent)</a:t>
            </a:r>
          </a:p>
        </p:txBody>
      </p:sp>
      <p:sp>
        <p:nvSpPr>
          <p:cNvPr id="3" name="Pladsholder til tekst 2">
            <a:extLst>
              <a:ext uri="{FF2B5EF4-FFF2-40B4-BE49-F238E27FC236}">
                <a16:creationId xmlns:a16="http://schemas.microsoft.com/office/drawing/2014/main" id="{5D73E2FE-6D1F-53AC-4C6D-6D9557BBBC43}"/>
              </a:ext>
            </a:extLst>
          </p:cNvPr>
          <p:cNvSpPr>
            <a:spLocks noGrp="1"/>
          </p:cNvSpPr>
          <p:nvPr>
            <p:ph type="body" sz="quarter" idx="10"/>
          </p:nvPr>
        </p:nvSpPr>
        <p:spPr/>
        <p:txBody>
          <a:bodyPr>
            <a:normAutofit fontScale="92500" lnSpcReduction="10000"/>
          </a:bodyPr>
          <a:lstStyle/>
          <a:p>
            <a:r>
              <a:rPr lang="da-DK"/>
              <a:t>Kilde: Spørgeskema, x antal personer (x %) har besvaret</a:t>
            </a:r>
          </a:p>
        </p:txBody>
      </p:sp>
      <p:graphicFrame>
        <p:nvGraphicFramePr>
          <p:cNvPr id="4" name="Diagram 3">
            <a:extLst>
              <a:ext uri="{FF2B5EF4-FFF2-40B4-BE49-F238E27FC236}">
                <a16:creationId xmlns:a16="http://schemas.microsoft.com/office/drawing/2014/main" id="{5F55289D-43FE-41B9-5169-36DAA6F12E1A}"/>
              </a:ext>
            </a:extLst>
          </p:cNvPr>
          <p:cNvGraphicFramePr>
            <a:graphicFrameLocks/>
          </p:cNvGraphicFramePr>
          <p:nvPr>
            <p:extLst>
              <p:ext uri="{D42A27DB-BD31-4B8C-83A1-F6EECF244321}">
                <p14:modId xmlns:p14="http://schemas.microsoft.com/office/powerpoint/2010/main" val="3135734146"/>
              </p:ext>
            </p:extLst>
          </p:nvPr>
        </p:nvGraphicFramePr>
        <p:xfrm>
          <a:off x="725626" y="1021050"/>
          <a:ext cx="9856552" cy="51082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071D978E-4789-71A6-6084-FD29170CC833}"/>
              </a:ext>
            </a:extLst>
          </p:cNvPr>
          <p:cNvSpPr txBox="1"/>
          <p:nvPr/>
        </p:nvSpPr>
        <p:spPr>
          <a:xfrm rot="20248737">
            <a:off x="4120551" y="2481674"/>
            <a:ext cx="395089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5476700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B7313-8C68-9ACD-84E8-E77A94FD36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86FB0B-2412-522F-1635-5C4C57EBB300}"/>
              </a:ext>
            </a:extLst>
          </p:cNvPr>
          <p:cNvSpPr>
            <a:spLocks noGrp="1"/>
          </p:cNvSpPr>
          <p:nvPr>
            <p:ph type="title"/>
          </p:nvPr>
        </p:nvSpPr>
        <p:spPr/>
        <p:txBody>
          <a:bodyPr>
            <a:normAutofit fontScale="90000"/>
          </a:bodyPr>
          <a:lstStyle/>
          <a:p>
            <a:r>
              <a:rPr lang="da-DK"/>
              <a:t>I hvilken grad forholder I jer til personlige forhold og trivsel i lederteamet? (procent)</a:t>
            </a:r>
          </a:p>
        </p:txBody>
      </p:sp>
      <p:sp>
        <p:nvSpPr>
          <p:cNvPr id="3" name="Pladsholder til tekst 2">
            <a:extLst>
              <a:ext uri="{FF2B5EF4-FFF2-40B4-BE49-F238E27FC236}">
                <a16:creationId xmlns:a16="http://schemas.microsoft.com/office/drawing/2014/main" id="{1C024302-6C7A-0976-084D-C7DE717C8CA6}"/>
              </a:ext>
            </a:extLst>
          </p:cNvPr>
          <p:cNvSpPr>
            <a:spLocks noGrp="1"/>
          </p:cNvSpPr>
          <p:nvPr>
            <p:ph type="body" sz="quarter" idx="10"/>
          </p:nvPr>
        </p:nvSpPr>
        <p:spPr/>
        <p:txBody>
          <a:bodyPr>
            <a:normAutofit fontScale="92500" lnSpcReduction="10000"/>
          </a:bodyPr>
          <a:lstStyle/>
          <a:p>
            <a:r>
              <a:rPr lang="da-DK"/>
              <a:t>Kilde: Spørgeskema, x antal personer (x %) har besvaret</a:t>
            </a:r>
          </a:p>
        </p:txBody>
      </p:sp>
      <p:graphicFrame>
        <p:nvGraphicFramePr>
          <p:cNvPr id="4" name="Diagram 3">
            <a:extLst>
              <a:ext uri="{FF2B5EF4-FFF2-40B4-BE49-F238E27FC236}">
                <a16:creationId xmlns:a16="http://schemas.microsoft.com/office/drawing/2014/main" id="{8783353F-6E42-FAFA-9409-67CFBAE5C7A5}"/>
              </a:ext>
            </a:extLst>
          </p:cNvPr>
          <p:cNvGraphicFramePr>
            <a:graphicFrameLocks/>
          </p:cNvGraphicFramePr>
          <p:nvPr>
            <p:extLst>
              <p:ext uri="{D42A27DB-BD31-4B8C-83A1-F6EECF244321}">
                <p14:modId xmlns:p14="http://schemas.microsoft.com/office/powerpoint/2010/main" val="2812887099"/>
              </p:ext>
            </p:extLst>
          </p:nvPr>
        </p:nvGraphicFramePr>
        <p:xfrm>
          <a:off x="1556331" y="1486743"/>
          <a:ext cx="8790867" cy="46425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44637234-67D5-954A-C3B2-D7E259B6CBAB}"/>
              </a:ext>
            </a:extLst>
          </p:cNvPr>
          <p:cNvSpPr txBox="1"/>
          <p:nvPr/>
        </p:nvSpPr>
        <p:spPr>
          <a:xfrm rot="20248737">
            <a:off x="4120551" y="2481674"/>
            <a:ext cx="395089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6152073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69DF7-72C4-05EF-6863-0F3ABA11A7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40C18D-6653-9FEE-B6B0-5EC71C7C5B00}"/>
              </a:ext>
            </a:extLst>
          </p:cNvPr>
          <p:cNvSpPr>
            <a:spLocks noGrp="1"/>
          </p:cNvSpPr>
          <p:nvPr>
            <p:ph type="title"/>
          </p:nvPr>
        </p:nvSpPr>
        <p:spPr/>
        <p:txBody>
          <a:bodyPr>
            <a:normAutofit fontScale="90000"/>
          </a:bodyPr>
          <a:lstStyle/>
          <a:p>
            <a:r>
              <a:rPr lang="da-DK"/>
              <a:t>Hvor ofte afholder I følgende lægemøder? (procent)</a:t>
            </a:r>
            <a:r>
              <a:rPr lang="da-DK" b="0"/>
              <a:t>​</a:t>
            </a:r>
            <a:endParaRPr lang="da-DK"/>
          </a:p>
        </p:txBody>
      </p:sp>
      <p:sp>
        <p:nvSpPr>
          <p:cNvPr id="7" name="Text Placeholder 6">
            <a:extLst>
              <a:ext uri="{FF2B5EF4-FFF2-40B4-BE49-F238E27FC236}">
                <a16:creationId xmlns:a16="http://schemas.microsoft.com/office/drawing/2014/main" id="{C4E99D50-016E-041F-4DEE-73DA00B73387}"/>
              </a:ext>
            </a:extLst>
          </p:cNvPr>
          <p:cNvSpPr>
            <a:spLocks noGrp="1"/>
          </p:cNvSpPr>
          <p:nvPr>
            <p:ph type="body" sz="quarter" idx="10"/>
          </p:nvPr>
        </p:nvSpPr>
        <p:spPr/>
        <p:txBody>
          <a:bodyPr>
            <a:normAutofit lnSpcReduction="10000"/>
          </a:bodyPr>
          <a:lstStyle/>
          <a:p>
            <a:r>
              <a:rPr lang="da-DK" sz="900" b="1" baseline="0">
                <a:latin typeface="Arial"/>
              </a:rPr>
              <a:t>Kilde: Spørgeskema, x antal personer (x %) har besvaret</a:t>
            </a:r>
            <a:r>
              <a:rPr lang="da-DK" sz="900">
                <a:latin typeface="Arial"/>
                <a:ea typeface="Arial"/>
                <a:cs typeface="Arial"/>
              </a:rPr>
              <a:t>​</a:t>
            </a:r>
            <a:endParaRPr lang="en-US"/>
          </a:p>
        </p:txBody>
      </p:sp>
      <p:graphicFrame>
        <p:nvGraphicFramePr>
          <p:cNvPr id="3" name="Diagram 2">
            <a:extLst>
              <a:ext uri="{FF2B5EF4-FFF2-40B4-BE49-F238E27FC236}">
                <a16:creationId xmlns:a16="http://schemas.microsoft.com/office/drawing/2014/main" id="{B393C4C2-DDFF-D293-391E-5A200CCDC0C8}"/>
              </a:ext>
            </a:extLst>
          </p:cNvPr>
          <p:cNvGraphicFramePr>
            <a:graphicFrameLocks/>
          </p:cNvGraphicFramePr>
          <p:nvPr>
            <p:extLst>
              <p:ext uri="{D42A27DB-BD31-4B8C-83A1-F6EECF244321}">
                <p14:modId xmlns:p14="http://schemas.microsoft.com/office/powerpoint/2010/main" val="3838760229"/>
              </p:ext>
            </p:extLst>
          </p:nvPr>
        </p:nvGraphicFramePr>
        <p:xfrm>
          <a:off x="725626" y="1747217"/>
          <a:ext cx="3961884" cy="4609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EA84C21C-7797-4F8A-B9D3-A7B40AFC5460}"/>
              </a:ext>
            </a:extLst>
          </p:cNvPr>
          <p:cNvGraphicFramePr>
            <a:graphicFrameLocks/>
          </p:cNvGraphicFramePr>
          <p:nvPr>
            <p:extLst>
              <p:ext uri="{D42A27DB-BD31-4B8C-83A1-F6EECF244321}">
                <p14:modId xmlns:p14="http://schemas.microsoft.com/office/powerpoint/2010/main" val="92818247"/>
              </p:ext>
            </p:extLst>
          </p:nvPr>
        </p:nvGraphicFramePr>
        <p:xfrm>
          <a:off x="5937445" y="1747216"/>
          <a:ext cx="4195906" cy="4382121"/>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felt 4">
            <a:extLst>
              <a:ext uri="{FF2B5EF4-FFF2-40B4-BE49-F238E27FC236}">
                <a16:creationId xmlns:a16="http://schemas.microsoft.com/office/drawing/2014/main" id="{705F74F0-7FE8-30F3-5123-CA1CBF83DC40}"/>
              </a:ext>
            </a:extLst>
          </p:cNvPr>
          <p:cNvSpPr txBox="1"/>
          <p:nvPr/>
        </p:nvSpPr>
        <p:spPr>
          <a:xfrm rot="20248737">
            <a:off x="4120551" y="2481674"/>
            <a:ext cx="395089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8350342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E26E0-788E-741F-29EE-A0F9DB37C558}"/>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3C60F07D-64DC-8A5B-99C2-AD701E70861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D12CF11-BF07-35FD-7373-8485D48EB2C5}"/>
              </a:ext>
            </a:extLst>
          </p:cNvPr>
          <p:cNvSpPr>
            <a:spLocks noGrp="1"/>
          </p:cNvSpPr>
          <p:nvPr>
            <p:ph type="body" sz="quarter" idx="30"/>
          </p:nvPr>
        </p:nvSpPr>
        <p:spPr/>
        <p:txBody>
          <a:bodyPr>
            <a:noAutofit/>
          </a:bodyPr>
          <a:lstStyle/>
          <a:p>
            <a:r>
              <a:rPr lang="da-DK" sz="1200" noProof="0"/>
              <a:t>Gruppedrøftelse (10 min.)</a:t>
            </a:r>
          </a:p>
        </p:txBody>
      </p:sp>
      <p:pic>
        <p:nvPicPr>
          <p:cNvPr id="2" name="Graphic 1" descr="Meeting with solid fill">
            <a:extLst>
              <a:ext uri="{FF2B5EF4-FFF2-40B4-BE49-F238E27FC236}">
                <a16:creationId xmlns:a16="http://schemas.microsoft.com/office/drawing/2014/main" id="{EEC116D0-3585-262D-4AF4-E40379D4868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E4934624-DF78-5675-3B8D-F1C6F4779109}"/>
              </a:ext>
            </a:extLst>
          </p:cNvPr>
          <p:cNvSpPr>
            <a:spLocks noGrp="1"/>
          </p:cNvSpPr>
          <p:nvPr>
            <p:ph type="body" sz="quarter" idx="41"/>
          </p:nvPr>
        </p:nvSpPr>
        <p:spPr>
          <a:xfrm>
            <a:off x="721001" y="2691196"/>
            <a:ext cx="4385987" cy="2749021"/>
          </a:xfrm>
        </p:spPr>
        <p:txBody>
          <a:bodyPr>
            <a:normAutofit/>
          </a:bodyPr>
          <a:lstStyle/>
          <a:p>
            <a:pPr marL="342900" indent="-342900">
              <a:buFont typeface="+mj-lt"/>
              <a:buAutoNum type="arabicPeriod"/>
            </a:pPr>
            <a:r>
              <a:rPr lang="da-DK" sz="1600" noProof="0"/>
              <a:t>Hvordan arbejder du/I med de fire forskellige ledelsesområder i klinikken (strategisk ledelse, faglig ledelse, personaleledelse og driftsledelse?​</a:t>
            </a:r>
          </a:p>
          <a:p>
            <a:pPr marL="342900" indent="-342900">
              <a:buFont typeface="+mj-lt"/>
              <a:buAutoNum type="arabicPeriod"/>
            </a:pPr>
            <a:r>
              <a:rPr lang="da-DK" sz="1600" noProof="0"/>
              <a:t>Giv eksempler på hvordan jeres lægemøder har positiv betydning for samarbejdet i jeres ledelse og i hele klinikken?</a:t>
            </a:r>
          </a:p>
          <a:p>
            <a:r>
              <a:rPr lang="da-DK"/>
              <a:t>Sololæger bevarer kun 1. spørgsmål</a:t>
            </a:r>
            <a:endParaRPr lang="da-DK" sz="1600" noProof="0"/>
          </a:p>
        </p:txBody>
      </p:sp>
      <p:sp>
        <p:nvSpPr>
          <p:cNvPr id="10" name="Title 2">
            <a:extLst>
              <a:ext uri="{FF2B5EF4-FFF2-40B4-BE49-F238E27FC236}">
                <a16:creationId xmlns:a16="http://schemas.microsoft.com/office/drawing/2014/main" id="{7166A32E-EF93-69F7-7550-F32D45BDC71F}"/>
              </a:ext>
            </a:extLst>
          </p:cNvPr>
          <p:cNvSpPr>
            <a:spLocks noGrp="1"/>
          </p:cNvSpPr>
          <p:nvPr>
            <p:ph type="title"/>
          </p:nvPr>
        </p:nvSpPr>
        <p:spPr>
          <a:xfrm>
            <a:off x="714030" y="1027249"/>
            <a:ext cx="4398514" cy="1540460"/>
          </a:xfrm>
        </p:spPr>
        <p:txBody>
          <a:bodyPr/>
          <a:lstStyle/>
          <a:p>
            <a:r>
              <a:rPr lang="da-DK" sz="2400" noProof="0"/>
              <a:t>Gruppearbejde om ledelse</a:t>
            </a:r>
          </a:p>
        </p:txBody>
      </p:sp>
      <p:sp>
        <p:nvSpPr>
          <p:cNvPr id="13" name="Text Placeholder 9">
            <a:extLst>
              <a:ext uri="{FF2B5EF4-FFF2-40B4-BE49-F238E27FC236}">
                <a16:creationId xmlns:a16="http://schemas.microsoft.com/office/drawing/2014/main" id="{6452E6DF-7BDE-8AAD-000E-ACE2A4948872}"/>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39679666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1B88A96-2B85-E07A-F838-D238B8510B86}"/>
              </a:ext>
            </a:extLst>
          </p:cNvPr>
          <p:cNvSpPr>
            <a:spLocks noGrp="1"/>
          </p:cNvSpPr>
          <p:nvPr>
            <p:ph type="body" sz="quarter" idx="29"/>
          </p:nvPr>
        </p:nvSpPr>
        <p:spPr/>
        <p:txBody>
          <a:bodyPr/>
          <a:lstStyle/>
          <a:p>
            <a:r>
              <a:rPr lang="da-DK"/>
              <a:t>Del 2</a:t>
            </a:r>
          </a:p>
        </p:txBody>
      </p:sp>
      <p:sp>
        <p:nvSpPr>
          <p:cNvPr id="3" name="Pladsholder til tekst 2">
            <a:extLst>
              <a:ext uri="{FF2B5EF4-FFF2-40B4-BE49-F238E27FC236}">
                <a16:creationId xmlns:a16="http://schemas.microsoft.com/office/drawing/2014/main" id="{B7B3C67C-EFC8-85AB-551F-8CDF7BF469AF}"/>
              </a:ext>
            </a:extLst>
          </p:cNvPr>
          <p:cNvSpPr>
            <a:spLocks noGrp="1"/>
          </p:cNvSpPr>
          <p:nvPr>
            <p:ph type="body" sz="quarter" idx="30"/>
          </p:nvPr>
        </p:nvSpPr>
        <p:spPr>
          <a:xfrm>
            <a:off x="724664" y="3536507"/>
            <a:ext cx="10735496" cy="1394722"/>
          </a:xfrm>
        </p:spPr>
        <p:txBody>
          <a:bodyPr>
            <a:normAutofit/>
          </a:bodyPr>
          <a:lstStyle/>
          <a:p>
            <a:r>
              <a:rPr lang="da-DK"/>
              <a:t>Struktur for samarbejdet i klinikken </a:t>
            </a:r>
          </a:p>
          <a:p>
            <a:r>
              <a:rPr lang="da-DK"/>
              <a:t>og samarbejdskultur og fællesskab i klinikken</a:t>
            </a:r>
          </a:p>
        </p:txBody>
      </p:sp>
    </p:spTree>
    <p:extLst>
      <p:ext uri="{BB962C8B-B14F-4D97-AF65-F5344CB8AC3E}">
        <p14:creationId xmlns:p14="http://schemas.microsoft.com/office/powerpoint/2010/main" val="28783624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24109-74EA-7E2F-FC71-E296ECC8975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2D42D18-4BFD-5E2B-BFEA-51DB848E6A4D}"/>
              </a:ext>
            </a:extLst>
          </p:cNvPr>
          <p:cNvSpPr>
            <a:spLocks noGrp="1"/>
          </p:cNvSpPr>
          <p:nvPr>
            <p:ph type="title"/>
          </p:nvPr>
        </p:nvSpPr>
        <p:spPr/>
        <p:txBody>
          <a:bodyPr/>
          <a:lstStyle/>
          <a:p>
            <a:r>
              <a:rPr lang="da-DK"/>
              <a:t>Struktur og kultur (5 min.)</a:t>
            </a:r>
          </a:p>
        </p:txBody>
      </p:sp>
      <p:sp>
        <p:nvSpPr>
          <p:cNvPr id="4" name="Pladsholder til tekst 3">
            <a:extLst>
              <a:ext uri="{FF2B5EF4-FFF2-40B4-BE49-F238E27FC236}">
                <a16:creationId xmlns:a16="http://schemas.microsoft.com/office/drawing/2014/main" id="{31855DE8-AD72-290D-243E-A86A6A17B6C7}"/>
              </a:ext>
            </a:extLst>
          </p:cNvPr>
          <p:cNvSpPr>
            <a:spLocks noGrp="1"/>
          </p:cNvSpPr>
          <p:nvPr>
            <p:ph type="body" sz="quarter" idx="38"/>
          </p:nvPr>
        </p:nvSpPr>
        <p:spPr/>
        <p:txBody>
          <a:bodyPr/>
          <a:lstStyle/>
          <a:p>
            <a:endParaRPr lang="da-DK"/>
          </a:p>
        </p:txBody>
      </p:sp>
      <p:pic>
        <p:nvPicPr>
          <p:cNvPr id="5" name="Onlinemedier 4" title="Samarbejde og fællesskab (video 3)">
            <a:hlinkClick r:id="" action="ppaction://media"/>
            <a:extLst>
              <a:ext uri="{FF2B5EF4-FFF2-40B4-BE49-F238E27FC236}">
                <a16:creationId xmlns:a16="http://schemas.microsoft.com/office/drawing/2014/main" id="{A8EBC2E0-E2AC-96EB-A17E-DE0D7B72C1E0}"/>
              </a:ext>
            </a:extLst>
          </p:cNvPr>
          <p:cNvPicPr>
            <a:picLocks noRot="1" noChangeAspect="1"/>
          </p:cNvPicPr>
          <p:nvPr>
            <a:videoFile r:link="rId1"/>
          </p:nvPr>
        </p:nvPicPr>
        <p:blipFill>
          <a:blip r:embed="rId4"/>
          <a:stretch>
            <a:fillRect/>
          </a:stretch>
        </p:blipFill>
        <p:spPr>
          <a:xfrm>
            <a:off x="2154839" y="1682547"/>
            <a:ext cx="7882321" cy="4440165"/>
          </a:xfrm>
          <a:prstGeom prst="rect">
            <a:avLst/>
          </a:prstGeom>
        </p:spPr>
      </p:pic>
    </p:spTree>
    <p:extLst>
      <p:ext uri="{BB962C8B-B14F-4D97-AF65-F5344CB8AC3E}">
        <p14:creationId xmlns:p14="http://schemas.microsoft.com/office/powerpoint/2010/main" val="31337385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A6C47E5-1BBB-92AD-2578-BB54CFB1F0C8}"/>
              </a:ext>
            </a:extLst>
          </p:cNvPr>
          <p:cNvSpPr>
            <a:spLocks noGrp="1"/>
          </p:cNvSpPr>
          <p:nvPr>
            <p:ph type="body" sz="quarter" idx="39"/>
          </p:nvPr>
        </p:nvSpPr>
        <p:spPr/>
        <p:txBody>
          <a:bodyPr/>
          <a:lstStyle/>
          <a:p>
            <a:endParaRPr lang="da-DK"/>
          </a:p>
        </p:txBody>
      </p:sp>
      <p:sp>
        <p:nvSpPr>
          <p:cNvPr id="3" name="Titel 2">
            <a:extLst>
              <a:ext uri="{FF2B5EF4-FFF2-40B4-BE49-F238E27FC236}">
                <a16:creationId xmlns:a16="http://schemas.microsoft.com/office/drawing/2014/main" id="{E1F7EEC7-6485-B48F-FEB6-C2FFC811A4BE}"/>
              </a:ext>
            </a:extLst>
          </p:cNvPr>
          <p:cNvSpPr>
            <a:spLocks noGrp="1"/>
          </p:cNvSpPr>
          <p:nvPr>
            <p:ph type="title"/>
          </p:nvPr>
        </p:nvSpPr>
        <p:spPr/>
        <p:txBody>
          <a:bodyPr/>
          <a:lstStyle/>
          <a:p>
            <a:r>
              <a:rPr lang="da-DK"/>
              <a:t>Pointer vedr. det gode samarbejde</a:t>
            </a:r>
          </a:p>
        </p:txBody>
      </p:sp>
      <p:sp>
        <p:nvSpPr>
          <p:cNvPr id="4" name="Pladsholder til tekst 3">
            <a:extLst>
              <a:ext uri="{FF2B5EF4-FFF2-40B4-BE49-F238E27FC236}">
                <a16:creationId xmlns:a16="http://schemas.microsoft.com/office/drawing/2014/main" id="{953FED0C-A0A6-E1CD-AEB3-2F0EC7655913}"/>
              </a:ext>
            </a:extLst>
          </p:cNvPr>
          <p:cNvSpPr>
            <a:spLocks noGrp="1"/>
          </p:cNvSpPr>
          <p:nvPr>
            <p:ph type="body" sz="quarter" idx="37"/>
          </p:nvPr>
        </p:nvSpPr>
        <p:spPr/>
        <p:txBody>
          <a:bodyPr>
            <a:normAutofit fontScale="77500" lnSpcReduction="20000"/>
          </a:bodyPr>
          <a:lstStyle/>
          <a:p>
            <a:r>
              <a:rPr lang="da-DK"/>
              <a:t>Skab en god struktur (de ”hårde” elementer)</a:t>
            </a:r>
          </a:p>
        </p:txBody>
      </p:sp>
      <p:sp>
        <p:nvSpPr>
          <p:cNvPr id="5" name="Pladsholder til tekst 4">
            <a:extLst>
              <a:ext uri="{FF2B5EF4-FFF2-40B4-BE49-F238E27FC236}">
                <a16:creationId xmlns:a16="http://schemas.microsoft.com/office/drawing/2014/main" id="{74705951-CC7B-2350-11D8-C40740F23FF8}"/>
              </a:ext>
            </a:extLst>
          </p:cNvPr>
          <p:cNvSpPr>
            <a:spLocks noGrp="1"/>
          </p:cNvSpPr>
          <p:nvPr>
            <p:ph type="body" sz="quarter" idx="38"/>
          </p:nvPr>
        </p:nvSpPr>
        <p:spPr/>
        <p:txBody>
          <a:bodyPr/>
          <a:lstStyle/>
          <a:p>
            <a:pPr marL="285750" indent="-285750" fontAlgn="base">
              <a:buFont typeface="Arial" panose="020B0604020202020204" pitchFamily="34" charset="0"/>
              <a:buChar char="•"/>
            </a:pPr>
            <a:r>
              <a:rPr lang="da-DK"/>
              <a:t>Lav en klar rolle- og opgavefordeling dvs. beskriv hvad samarbejder I om og hvem gør hvad? </a:t>
            </a:r>
            <a:r>
              <a:rPr lang="en-US"/>
              <a:t>​</a:t>
            </a:r>
          </a:p>
          <a:p>
            <a:pPr marL="285750" indent="-285750" fontAlgn="base">
              <a:buFont typeface="Arial" panose="020B0604020202020204" pitchFamily="34" charset="0"/>
              <a:buChar char="•"/>
            </a:pPr>
            <a:r>
              <a:rPr lang="da-DK"/>
              <a:t>Lav forventningsafstemning mellem faggrupperne</a:t>
            </a:r>
            <a:r>
              <a:rPr lang="en-US"/>
              <a:t>​</a:t>
            </a:r>
          </a:p>
          <a:p>
            <a:pPr marL="285750" indent="-285750" fontAlgn="base">
              <a:buFont typeface="Arial" panose="020B0604020202020204" pitchFamily="34" charset="0"/>
              <a:buChar char="•"/>
            </a:pPr>
            <a:r>
              <a:rPr lang="da-DK"/>
              <a:t>Brug tid på møder og fælles aktiviteter, så I har mulighed for at drøfte samarbejdet</a:t>
            </a:r>
            <a:endParaRPr lang="en-US"/>
          </a:p>
          <a:p>
            <a:endParaRPr lang="da-DK"/>
          </a:p>
        </p:txBody>
      </p:sp>
      <p:sp>
        <p:nvSpPr>
          <p:cNvPr id="6" name="Pladsholder til tekst 5">
            <a:extLst>
              <a:ext uri="{FF2B5EF4-FFF2-40B4-BE49-F238E27FC236}">
                <a16:creationId xmlns:a16="http://schemas.microsoft.com/office/drawing/2014/main" id="{A589FBFB-6CF8-D68C-BE49-945F2929BA47}"/>
              </a:ext>
            </a:extLst>
          </p:cNvPr>
          <p:cNvSpPr>
            <a:spLocks noGrp="1"/>
          </p:cNvSpPr>
          <p:nvPr>
            <p:ph type="body" sz="quarter" idx="40"/>
          </p:nvPr>
        </p:nvSpPr>
        <p:spPr/>
        <p:txBody>
          <a:bodyPr>
            <a:normAutofit fontScale="77500" lnSpcReduction="20000"/>
          </a:bodyPr>
          <a:lstStyle/>
          <a:p>
            <a:r>
              <a:rPr lang="da-DK"/>
              <a:t>Skab en god kultur (de ”bløde” elementer)</a:t>
            </a:r>
          </a:p>
        </p:txBody>
      </p:sp>
      <p:sp>
        <p:nvSpPr>
          <p:cNvPr id="7" name="Pladsholder til tekst 6">
            <a:extLst>
              <a:ext uri="{FF2B5EF4-FFF2-40B4-BE49-F238E27FC236}">
                <a16:creationId xmlns:a16="http://schemas.microsoft.com/office/drawing/2014/main" id="{E2F34660-215A-096E-0919-C5F37E3AF631}"/>
              </a:ext>
            </a:extLst>
          </p:cNvPr>
          <p:cNvSpPr>
            <a:spLocks noGrp="1"/>
          </p:cNvSpPr>
          <p:nvPr>
            <p:ph type="body" sz="quarter" idx="41"/>
          </p:nvPr>
        </p:nvSpPr>
        <p:spPr/>
        <p:txBody>
          <a:bodyPr/>
          <a:lstStyle/>
          <a:p>
            <a:pPr marL="285750" indent="-285750" fontAlgn="base">
              <a:buFont typeface="Arial" panose="020B0604020202020204" pitchFamily="34" charset="0"/>
              <a:buChar char="•"/>
            </a:pPr>
            <a:r>
              <a:rPr lang="da-DK"/>
              <a:t>Hold pause sammen</a:t>
            </a:r>
            <a:r>
              <a:rPr lang="en-US"/>
              <a:t>​</a:t>
            </a:r>
          </a:p>
          <a:p>
            <a:pPr marL="285750" indent="-285750" fontAlgn="base">
              <a:buFont typeface="Arial" panose="020B0604020202020204" pitchFamily="34" charset="0"/>
              <a:buChar char="•"/>
            </a:pPr>
            <a:r>
              <a:rPr lang="da-DK"/>
              <a:t>Lær hinanden ordentligt at kende </a:t>
            </a:r>
            <a:r>
              <a:rPr lang="en-US"/>
              <a:t>​</a:t>
            </a:r>
          </a:p>
          <a:p>
            <a:pPr marL="285750" indent="-285750" fontAlgn="base">
              <a:buFont typeface="Arial" panose="020B0604020202020204" pitchFamily="34" charset="0"/>
              <a:buChar char="•"/>
            </a:pPr>
            <a:r>
              <a:rPr lang="da-DK"/>
              <a:t>Hjælp og anerkend hinanden </a:t>
            </a:r>
            <a:r>
              <a:rPr lang="en-US"/>
              <a:t>​</a:t>
            </a:r>
          </a:p>
          <a:p>
            <a:pPr marL="285750" indent="-285750" fontAlgn="base">
              <a:buFont typeface="Arial" panose="020B0604020202020204" pitchFamily="34" charset="0"/>
              <a:buChar char="•"/>
            </a:pPr>
            <a:r>
              <a:rPr lang="da-DK"/>
              <a:t>Giv hinanden brugbar feedback </a:t>
            </a:r>
            <a:r>
              <a:rPr lang="en-US"/>
              <a:t>​</a:t>
            </a:r>
          </a:p>
          <a:p>
            <a:pPr marL="285750" indent="-285750" fontAlgn="base">
              <a:buFont typeface="Arial" panose="020B0604020202020204" pitchFamily="34" charset="0"/>
              <a:buChar char="•"/>
            </a:pPr>
            <a:r>
              <a:rPr lang="da-DK"/>
              <a:t>Tag uenigheder op tidligt </a:t>
            </a:r>
            <a:endParaRPr lang="en-US"/>
          </a:p>
        </p:txBody>
      </p:sp>
    </p:spTree>
    <p:extLst>
      <p:ext uri="{BB962C8B-B14F-4D97-AF65-F5344CB8AC3E}">
        <p14:creationId xmlns:p14="http://schemas.microsoft.com/office/powerpoint/2010/main" val="14759142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29ACE-7DDF-2B86-BB10-5C2DC2FADD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F97003-29A5-29FA-3A11-716ECE919451}"/>
              </a:ext>
            </a:extLst>
          </p:cNvPr>
          <p:cNvSpPr>
            <a:spLocks noGrp="1"/>
          </p:cNvSpPr>
          <p:nvPr>
            <p:ph type="title"/>
          </p:nvPr>
        </p:nvSpPr>
        <p:spPr/>
        <p:txBody>
          <a:bodyPr>
            <a:normAutofit fontScale="90000"/>
          </a:bodyPr>
          <a:lstStyle/>
          <a:p>
            <a:r>
              <a:rPr lang="da-DK"/>
              <a:t>Hvor ofte afholder I følgende møder og sociale</a:t>
            </a:r>
            <a:r>
              <a:rPr lang="da-DK" b="0"/>
              <a:t>​</a:t>
            </a:r>
            <a:br>
              <a:rPr lang="da-DK" b="0"/>
            </a:br>
            <a:r>
              <a:rPr lang="da-DK"/>
              <a:t>arrangementer for alle i klinikken? (procent)</a:t>
            </a:r>
          </a:p>
        </p:txBody>
      </p:sp>
      <p:sp>
        <p:nvSpPr>
          <p:cNvPr id="3" name="Pladsholder til tekst 2">
            <a:extLst>
              <a:ext uri="{FF2B5EF4-FFF2-40B4-BE49-F238E27FC236}">
                <a16:creationId xmlns:a16="http://schemas.microsoft.com/office/drawing/2014/main" id="{5D19D96F-DD50-65AA-D18F-77570711C485}"/>
              </a:ext>
            </a:extLst>
          </p:cNvPr>
          <p:cNvSpPr>
            <a:spLocks noGrp="1"/>
          </p:cNvSpPr>
          <p:nvPr>
            <p:ph type="body" sz="quarter" idx="10"/>
          </p:nvPr>
        </p:nvSpPr>
        <p:spPr/>
        <p:txBody>
          <a:bodyPr>
            <a:normAutofit fontScale="92500" lnSpcReduction="10000"/>
          </a:bodyPr>
          <a:lstStyle/>
          <a:p>
            <a:r>
              <a:rPr lang="da-DK"/>
              <a:t>Kilde: Spørgeskema, x antal personer (x %) har besvaret</a:t>
            </a:r>
          </a:p>
        </p:txBody>
      </p:sp>
      <p:graphicFrame>
        <p:nvGraphicFramePr>
          <p:cNvPr id="4" name="Diagram 3">
            <a:extLst>
              <a:ext uri="{FF2B5EF4-FFF2-40B4-BE49-F238E27FC236}">
                <a16:creationId xmlns:a16="http://schemas.microsoft.com/office/drawing/2014/main" id="{9E5B468E-7712-899B-7646-4A89F5D4A25D}"/>
              </a:ext>
            </a:extLst>
          </p:cNvPr>
          <p:cNvGraphicFramePr>
            <a:graphicFrameLocks/>
          </p:cNvGraphicFramePr>
          <p:nvPr>
            <p:extLst>
              <p:ext uri="{D42A27DB-BD31-4B8C-83A1-F6EECF244321}">
                <p14:modId xmlns:p14="http://schemas.microsoft.com/office/powerpoint/2010/main" val="1038828557"/>
              </p:ext>
            </p:extLst>
          </p:nvPr>
        </p:nvGraphicFramePr>
        <p:xfrm>
          <a:off x="1214203" y="1588956"/>
          <a:ext cx="8514413" cy="46575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BE2E5600-431C-E0D5-56A4-84BE07AD213B}"/>
              </a:ext>
            </a:extLst>
          </p:cNvPr>
          <p:cNvSpPr txBox="1"/>
          <p:nvPr/>
        </p:nvSpPr>
        <p:spPr>
          <a:xfrm rot="20248737">
            <a:off x="4120551" y="2481674"/>
            <a:ext cx="395089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105210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0C853-92FF-0AE0-EF96-75F4116636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98D20C-5D91-8AF0-5C26-B177CEE6933A}"/>
              </a:ext>
            </a:extLst>
          </p:cNvPr>
          <p:cNvSpPr>
            <a:spLocks noGrp="1"/>
          </p:cNvSpPr>
          <p:nvPr>
            <p:ph type="title"/>
          </p:nvPr>
        </p:nvSpPr>
        <p:spPr/>
        <p:txBody>
          <a:bodyPr>
            <a:normAutofit fontScale="90000"/>
          </a:bodyPr>
          <a:lstStyle/>
          <a:p>
            <a:r>
              <a:rPr lang="da-DK"/>
              <a:t>I hvilket omfang har I planlagt fælles pauser? (procent) </a:t>
            </a:r>
            <a:r>
              <a:rPr lang="da-DK" b="0"/>
              <a:t>​</a:t>
            </a:r>
            <a:endParaRPr lang="da-DK"/>
          </a:p>
        </p:txBody>
      </p:sp>
      <p:sp>
        <p:nvSpPr>
          <p:cNvPr id="3" name="Pladsholder til tekst 2">
            <a:extLst>
              <a:ext uri="{FF2B5EF4-FFF2-40B4-BE49-F238E27FC236}">
                <a16:creationId xmlns:a16="http://schemas.microsoft.com/office/drawing/2014/main" id="{D6247F4C-0132-FD52-91BC-BA0F15F8F895}"/>
              </a:ext>
            </a:extLst>
          </p:cNvPr>
          <p:cNvSpPr>
            <a:spLocks noGrp="1"/>
          </p:cNvSpPr>
          <p:nvPr>
            <p:ph type="body" sz="quarter" idx="10"/>
          </p:nvPr>
        </p:nvSpPr>
        <p:spPr/>
        <p:txBody>
          <a:bodyPr>
            <a:normAutofit fontScale="92500" lnSpcReduction="10000"/>
          </a:bodyPr>
          <a:lstStyle/>
          <a:p>
            <a:r>
              <a:rPr lang="da-DK"/>
              <a:t>Kilde: Spørgeskema, x antal personer (x %) har besvaret</a:t>
            </a:r>
          </a:p>
        </p:txBody>
      </p:sp>
      <p:graphicFrame>
        <p:nvGraphicFramePr>
          <p:cNvPr id="4" name="Diagram 3">
            <a:extLst>
              <a:ext uri="{FF2B5EF4-FFF2-40B4-BE49-F238E27FC236}">
                <a16:creationId xmlns:a16="http://schemas.microsoft.com/office/drawing/2014/main" id="{D6FD67BD-D837-DB03-FCD8-189A536672C2}"/>
              </a:ext>
            </a:extLst>
          </p:cNvPr>
          <p:cNvGraphicFramePr>
            <a:graphicFrameLocks/>
          </p:cNvGraphicFramePr>
          <p:nvPr>
            <p:extLst>
              <p:ext uri="{D42A27DB-BD31-4B8C-83A1-F6EECF244321}">
                <p14:modId xmlns:p14="http://schemas.microsoft.com/office/powerpoint/2010/main" val="1297382742"/>
              </p:ext>
            </p:extLst>
          </p:nvPr>
        </p:nvGraphicFramePr>
        <p:xfrm>
          <a:off x="1347899" y="1313438"/>
          <a:ext cx="9207731" cy="48824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D17797BE-DB2D-CFF9-1065-9954BA71B3A9}"/>
              </a:ext>
            </a:extLst>
          </p:cNvPr>
          <p:cNvSpPr txBox="1"/>
          <p:nvPr/>
        </p:nvSpPr>
        <p:spPr>
          <a:xfrm rot="20248737">
            <a:off x="4120551" y="2481674"/>
            <a:ext cx="395089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4662933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1E85-CB62-A2D9-53AC-2C8B8D04C115}"/>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332455BC-E03B-F313-83DF-2B7C78D5449C}"/>
              </a:ext>
            </a:extLst>
          </p:cNvPr>
          <p:cNvSpPr>
            <a:spLocks noGrp="1"/>
          </p:cNvSpPr>
          <p:nvPr>
            <p:ph type="title"/>
          </p:nvPr>
        </p:nvSpPr>
        <p:spPr>
          <a:xfrm>
            <a:off x="720208" y="764666"/>
            <a:ext cx="10740748" cy="584775"/>
          </a:xfrm>
        </p:spPr>
        <p:txBody>
          <a:bodyPr/>
          <a:lstStyle/>
          <a:p>
            <a:r>
              <a:rPr lang="da-DK" noProof="0"/>
              <a:t>Program</a:t>
            </a:r>
          </a:p>
        </p:txBody>
      </p:sp>
      <p:graphicFrame>
        <p:nvGraphicFramePr>
          <p:cNvPr id="3" name="Table 2">
            <a:extLst>
              <a:ext uri="{FF2B5EF4-FFF2-40B4-BE49-F238E27FC236}">
                <a16:creationId xmlns:a16="http://schemas.microsoft.com/office/drawing/2014/main" id="{9FAE57FF-5D48-D317-A282-7D41378FEC7E}"/>
              </a:ext>
            </a:extLst>
          </p:cNvPr>
          <p:cNvGraphicFramePr>
            <a:graphicFrameLocks noGrp="1"/>
          </p:cNvGraphicFramePr>
          <p:nvPr>
            <p:extLst>
              <p:ext uri="{D42A27DB-BD31-4B8C-83A1-F6EECF244321}">
                <p14:modId xmlns:p14="http://schemas.microsoft.com/office/powerpoint/2010/main" val="1000226365"/>
              </p:ext>
            </p:extLst>
          </p:nvPr>
        </p:nvGraphicFramePr>
        <p:xfrm>
          <a:off x="727870" y="1570180"/>
          <a:ext cx="10733087" cy="4591184"/>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a:t>10 min.</a:t>
                      </a:r>
                    </a:p>
                  </a:txBody>
                  <a:tcPr marL="180000" marR="180000" marT="90000" marB="90000" anchor="ctr"/>
                </a:tc>
                <a:tc>
                  <a:txBody>
                    <a:bodyPr/>
                    <a:lstStyle/>
                    <a:p>
                      <a:pPr algn="l"/>
                      <a:r>
                        <a:rPr lang="da-DK" sz="1600" noProof="0"/>
                        <a:t>Velkomst og introduktion</a:t>
                      </a:r>
                    </a:p>
                    <a:p>
                      <a:pPr algn="l"/>
                      <a:r>
                        <a:rPr lang="da-DK" sz="1600" noProof="0">
                          <a:solidFill>
                            <a:schemeClr val="bg1"/>
                          </a:solidFill>
                        </a:rPr>
                        <a:t>Introduktion v. Gunvar Lillevang, praktiserende læge og medforfatter til klyngepakken</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a:t>65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a:t>Blok 1: Ledelse og samarbejde</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u="none" noProof="0"/>
                        <a:t>Gennemgang af demoklyngens resultater fra spørgeskemaundersøgelsen</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u="none" noProof="0">
                          <a:solidFill>
                            <a:schemeClr val="bg1"/>
                          </a:solidFill>
                        </a:rPr>
                        <a:t>Ledelse v. Ulrik Lange, ledelses- og organisationskonsulent, læge</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u="none" noProof="0" err="1">
                          <a:solidFill>
                            <a:schemeClr val="bg1"/>
                          </a:solidFill>
                        </a:rPr>
                        <a:t>Strukur</a:t>
                      </a:r>
                      <a:r>
                        <a:rPr lang="da-DK" sz="1600" b="0" u="none" noProof="0">
                          <a:solidFill>
                            <a:schemeClr val="bg1"/>
                          </a:solidFill>
                        </a:rPr>
                        <a:t> og kultur v. Ulrik Lange, ledelses- og organisationskonsulent, læge</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u="none" noProof="0"/>
                        <a:t>Samtale med sidemakker og plenum</a:t>
                      </a:r>
                    </a:p>
                  </a:txBody>
                  <a:tcPr marL="180000" marR="180000" marT="90000" marB="90000" anchor="ctr"/>
                </a:tc>
                <a:extLst>
                  <a:ext uri="{0D108BD9-81ED-4DB2-BD59-A6C34878D82A}">
                    <a16:rowId xmlns:a16="http://schemas.microsoft.com/office/drawing/2014/main" val="4122258881"/>
                  </a:ext>
                </a:extLst>
              </a:tr>
              <a:tr h="434500">
                <a:tc>
                  <a:txBody>
                    <a:bodyPr/>
                    <a:lstStyle/>
                    <a:p>
                      <a:r>
                        <a:rPr lang="da-DK" sz="1600" noProof="0"/>
                        <a:t>15 min.</a:t>
                      </a:r>
                    </a:p>
                  </a:txBody>
                  <a:tcPr marL="180000" marR="180000" marT="90000" marB="90000" anchor="ctr"/>
                </a:tc>
                <a:tc>
                  <a:txBody>
                    <a:bodyPr/>
                    <a:lstStyle/>
                    <a:p>
                      <a:pPr algn="l"/>
                      <a:r>
                        <a:rPr lang="da-DK" sz="1600" noProof="0"/>
                        <a:t>Pause</a:t>
                      </a:r>
                      <a:endParaRPr lang="da-DK" sz="1600" i="1" noProof="0"/>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a:t>25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a:t>Blok 2: Kollegial støtte og fællesskab blandt læger i og udenfor klinikken</a:t>
                      </a:r>
                      <a:br>
                        <a:rPr lang="da-DK" sz="1600" noProof="0"/>
                      </a:br>
                      <a:r>
                        <a:rPr lang="da-DK" sz="1600" b="0" u="none" noProof="0"/>
                        <a:t>Gennemgang af demoklyngens resultater fra spørgeskemaundersøgelsen</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u="none" noProof="0">
                          <a:solidFill>
                            <a:schemeClr val="bg1"/>
                          </a:solidFill>
                        </a:rPr>
                        <a:t>Kollegial støtte og fællesskab v. Heidi Bøgelund Frederiksen, medforfatter til klyngepakke</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u="none" noProof="0"/>
                        <a:t>Samtale med sidemakker og plenum</a:t>
                      </a:r>
                    </a:p>
                  </a:txBody>
                  <a:tcPr marL="180000" marR="180000" marT="90000" marB="90000" anchor="ctr"/>
                </a:tc>
                <a:extLst>
                  <a:ext uri="{0D108BD9-81ED-4DB2-BD59-A6C34878D82A}">
                    <a16:rowId xmlns:a16="http://schemas.microsoft.com/office/drawing/2014/main" val="2190333926"/>
                  </a:ext>
                </a:extLst>
              </a:tr>
              <a:tr h="934444">
                <a:tc>
                  <a:txBody>
                    <a:bodyPr/>
                    <a:lstStyle/>
                    <a:p>
                      <a:r>
                        <a:rPr lang="da-DK" sz="1600" noProof="0"/>
                        <a:t>35 min.</a:t>
                      </a:r>
                    </a:p>
                  </a:txBody>
                  <a:tcPr marL="180000" marR="180000" marT="90000" marB="90000" anchor="ctr"/>
                </a:tc>
                <a:tc>
                  <a:txBody>
                    <a:bodyPr/>
                    <a:lstStyle/>
                    <a:p>
                      <a:pPr algn="l"/>
                      <a:r>
                        <a:rPr lang="da-DK" sz="1600" b="1" noProof="0"/>
                        <a:t>Blok 3: Opsamling og opfølgning</a:t>
                      </a:r>
                      <a:br>
                        <a:rPr lang="da-DK" sz="1600" noProof="0"/>
                      </a:br>
                      <a:r>
                        <a:rPr lang="da-DK" sz="1600" noProof="0"/>
                        <a:t>Opsamling og opfølgning​</a:t>
                      </a:r>
                    </a:p>
                    <a:p>
                      <a:pPr algn="l"/>
                      <a:r>
                        <a:rPr lang="da-DK" sz="1600" noProof="0"/>
                        <a:t>Hvordan følger vi op?</a:t>
                      </a:r>
                      <a:endParaRPr lang="da-DK" sz="1600" i="0" noProof="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14837518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380CF-7CBC-9337-5412-3383C514E8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20B396-B1FA-93EB-A9F8-80404EE6E7AB}"/>
              </a:ext>
            </a:extLst>
          </p:cNvPr>
          <p:cNvSpPr>
            <a:spLocks noGrp="1"/>
          </p:cNvSpPr>
          <p:nvPr>
            <p:ph type="title"/>
          </p:nvPr>
        </p:nvSpPr>
        <p:spPr/>
        <p:txBody>
          <a:bodyPr>
            <a:noAutofit/>
          </a:bodyPr>
          <a:lstStyle/>
          <a:p>
            <a:r>
              <a:rPr lang="da-DK" sz="2800"/>
              <a:t>Når du tænker på det daglige samarbejde med dine læge kollegaer og med praksispersonalet, hvor enig er du så i følgende udsagn? (procent)</a:t>
            </a:r>
          </a:p>
        </p:txBody>
      </p:sp>
      <p:sp>
        <p:nvSpPr>
          <p:cNvPr id="3" name="Pladsholder til tekst 2">
            <a:extLst>
              <a:ext uri="{FF2B5EF4-FFF2-40B4-BE49-F238E27FC236}">
                <a16:creationId xmlns:a16="http://schemas.microsoft.com/office/drawing/2014/main" id="{6B1473B5-F96C-FAB1-7ECE-27B72BE53F0C}"/>
              </a:ext>
            </a:extLst>
          </p:cNvPr>
          <p:cNvSpPr>
            <a:spLocks noGrp="1"/>
          </p:cNvSpPr>
          <p:nvPr>
            <p:ph type="body" sz="quarter" idx="10"/>
          </p:nvPr>
        </p:nvSpPr>
        <p:spPr/>
        <p:txBody>
          <a:bodyPr>
            <a:normAutofit fontScale="92500" lnSpcReduction="10000"/>
          </a:bodyPr>
          <a:lstStyle/>
          <a:p>
            <a:r>
              <a:rPr lang="da-DK"/>
              <a:t>Kilde: Spørgeskema, x antal personer (x %) har besvaret</a:t>
            </a:r>
          </a:p>
        </p:txBody>
      </p:sp>
      <p:graphicFrame>
        <p:nvGraphicFramePr>
          <p:cNvPr id="4" name="Diagram 3">
            <a:extLst>
              <a:ext uri="{FF2B5EF4-FFF2-40B4-BE49-F238E27FC236}">
                <a16:creationId xmlns:a16="http://schemas.microsoft.com/office/drawing/2014/main" id="{B381876F-D7F5-84B0-373D-1B7D4409D24C}"/>
              </a:ext>
            </a:extLst>
          </p:cNvPr>
          <p:cNvGraphicFramePr>
            <a:graphicFrameLocks/>
          </p:cNvGraphicFramePr>
          <p:nvPr>
            <p:extLst>
              <p:ext uri="{D42A27DB-BD31-4B8C-83A1-F6EECF244321}">
                <p14:modId xmlns:p14="http://schemas.microsoft.com/office/powerpoint/2010/main" val="3177945811"/>
              </p:ext>
            </p:extLst>
          </p:nvPr>
        </p:nvGraphicFramePr>
        <p:xfrm>
          <a:off x="1176727" y="1751566"/>
          <a:ext cx="8491928" cy="4612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8768283A-0FB9-1AC7-E4FB-3F8893E9029B}"/>
              </a:ext>
            </a:extLst>
          </p:cNvPr>
          <p:cNvSpPr txBox="1"/>
          <p:nvPr/>
        </p:nvSpPr>
        <p:spPr>
          <a:xfrm rot="20248737">
            <a:off x="4120551" y="2481674"/>
            <a:ext cx="395089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7020546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9FB5B-F4E5-4AEE-7AD7-A29CB7405B2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CFD2613D-4465-FFDC-CCC9-05EFFCEA008E}"/>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5A1A0B6E-8D67-541B-BA3E-B3D9A6362DDC}"/>
              </a:ext>
            </a:extLst>
          </p:cNvPr>
          <p:cNvSpPr>
            <a:spLocks noGrp="1"/>
          </p:cNvSpPr>
          <p:nvPr>
            <p:ph type="body" sz="quarter" idx="30"/>
          </p:nvPr>
        </p:nvSpPr>
        <p:spPr/>
        <p:txBody>
          <a:bodyPr>
            <a:noAutofit/>
          </a:bodyPr>
          <a:lstStyle/>
          <a:p>
            <a:r>
              <a:rPr lang="da-DK" sz="1200" noProof="0"/>
              <a:t>Gruppedrøftelse (20 min.)</a:t>
            </a:r>
          </a:p>
        </p:txBody>
      </p:sp>
      <p:pic>
        <p:nvPicPr>
          <p:cNvPr id="2" name="Graphic 1" descr="Meeting with solid fill">
            <a:extLst>
              <a:ext uri="{FF2B5EF4-FFF2-40B4-BE49-F238E27FC236}">
                <a16:creationId xmlns:a16="http://schemas.microsoft.com/office/drawing/2014/main" id="{BB3E4A62-753B-A016-5A37-8EDDB9D7EE44}"/>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921684BC-E196-CD3C-E4AD-41F147FB2E7C}"/>
              </a:ext>
            </a:extLst>
          </p:cNvPr>
          <p:cNvSpPr>
            <a:spLocks noGrp="1"/>
          </p:cNvSpPr>
          <p:nvPr>
            <p:ph type="body" sz="quarter" idx="41"/>
          </p:nvPr>
        </p:nvSpPr>
        <p:spPr>
          <a:xfrm>
            <a:off x="721001" y="1933732"/>
            <a:ext cx="4385987" cy="4187176"/>
          </a:xfrm>
        </p:spPr>
        <p:txBody>
          <a:bodyPr>
            <a:normAutofit/>
          </a:bodyPr>
          <a:lstStyle/>
          <a:p>
            <a:pPr fontAlgn="base"/>
            <a:r>
              <a:rPr lang="da-DK" b="1"/>
              <a:t>Struktur for fælles tid til samarbejde i klinikken </a:t>
            </a:r>
            <a:r>
              <a:rPr lang="en-US"/>
              <a:t>​</a:t>
            </a:r>
          </a:p>
          <a:p>
            <a:pPr marL="342900" indent="-342900" fontAlgn="base">
              <a:buFont typeface="+mj-lt"/>
              <a:buAutoNum type="arabicPeriod"/>
            </a:pPr>
            <a:r>
              <a:rPr lang="da-DK"/>
              <a:t>Hvad vil du fremhæve som de vigtigste fælles aktiviteter (fx møder, supervision, undervisning, sociale arrangementer etc.) i forhold til at understøtte jeres struktur for samarbejde positivt? Begrund gerne hvorfor? </a:t>
            </a:r>
            <a:r>
              <a:rPr lang="en-US"/>
              <a:t>​</a:t>
            </a:r>
            <a:endParaRPr lang="da-DK"/>
          </a:p>
          <a:p>
            <a:pPr marL="342900" indent="-342900" fontAlgn="base">
              <a:buFont typeface="+mj-lt"/>
              <a:buAutoNum type="arabicPeriod"/>
            </a:pPr>
            <a:r>
              <a:rPr lang="da-DK"/>
              <a:t>Hvilken betydning har det for samarbejdet, at I har de pauser, I har?  </a:t>
            </a:r>
            <a:r>
              <a:rPr lang="en-US"/>
              <a:t>​</a:t>
            </a:r>
          </a:p>
          <a:p>
            <a:pPr fontAlgn="base"/>
            <a:r>
              <a:rPr lang="da-DK" b="1"/>
              <a:t>Samarbejdskultur og fællesskab i klinikken</a:t>
            </a:r>
            <a:endParaRPr lang="da-DK"/>
          </a:p>
          <a:p>
            <a:pPr fontAlgn="base"/>
            <a:r>
              <a:rPr lang="da-DK"/>
              <a:t>1. Hvad gør I for at skabe trygge fællesskaber i klinikkerne, der fremmer læring, kvalitet og produktivitet? </a:t>
            </a:r>
          </a:p>
        </p:txBody>
      </p:sp>
      <p:sp>
        <p:nvSpPr>
          <p:cNvPr id="10" name="Title 2">
            <a:extLst>
              <a:ext uri="{FF2B5EF4-FFF2-40B4-BE49-F238E27FC236}">
                <a16:creationId xmlns:a16="http://schemas.microsoft.com/office/drawing/2014/main" id="{269A4932-512A-E977-5E67-2BEA357535F7}"/>
              </a:ext>
            </a:extLst>
          </p:cNvPr>
          <p:cNvSpPr>
            <a:spLocks noGrp="1"/>
          </p:cNvSpPr>
          <p:nvPr>
            <p:ph type="title"/>
          </p:nvPr>
        </p:nvSpPr>
        <p:spPr>
          <a:xfrm>
            <a:off x="714030" y="1027249"/>
            <a:ext cx="4398514" cy="1540460"/>
          </a:xfrm>
        </p:spPr>
        <p:txBody>
          <a:bodyPr/>
          <a:lstStyle/>
          <a:p>
            <a:r>
              <a:rPr lang="da-DK" sz="2400"/>
              <a:t>Gruppearbejde om struktur og kultur</a:t>
            </a:r>
            <a:endParaRPr lang="da-DK" sz="2400" noProof="0"/>
          </a:p>
        </p:txBody>
      </p:sp>
      <p:sp>
        <p:nvSpPr>
          <p:cNvPr id="13" name="Text Placeholder 9">
            <a:extLst>
              <a:ext uri="{FF2B5EF4-FFF2-40B4-BE49-F238E27FC236}">
                <a16:creationId xmlns:a16="http://schemas.microsoft.com/office/drawing/2014/main" id="{92C7FE12-0796-A964-030D-41F8DBC58F1C}"/>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0356263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79B2-4229-16B9-9CF6-8986651BD4EF}"/>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E890131D-1778-E44D-9CE9-F9CD8D25A27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79D35832-16E4-4B97-0A84-53486BE0D835}"/>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(10 min.)</a:t>
            </a:r>
            <a:endParaRPr lang="da-DK" sz="1200" noProof="0"/>
          </a:p>
        </p:txBody>
      </p:sp>
      <p:pic>
        <p:nvPicPr>
          <p:cNvPr id="2" name="Graphic 1" descr="Teacher with solid fill">
            <a:extLst>
              <a:ext uri="{FF2B5EF4-FFF2-40B4-BE49-F238E27FC236}">
                <a16:creationId xmlns:a16="http://schemas.microsoft.com/office/drawing/2014/main" id="{DA2F4E98-ECC0-42C8-5A28-CFC6892A9B6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8" name="Title 2">
            <a:extLst>
              <a:ext uri="{FF2B5EF4-FFF2-40B4-BE49-F238E27FC236}">
                <a16:creationId xmlns:a16="http://schemas.microsoft.com/office/drawing/2014/main" id="{DF09D362-17A4-D367-955E-411EF71F5CCB}"/>
              </a:ext>
            </a:extLst>
          </p:cNvPr>
          <p:cNvSpPr>
            <a:spLocks noGrp="1"/>
          </p:cNvSpPr>
          <p:nvPr>
            <p:ph type="title"/>
          </p:nvPr>
        </p:nvSpPr>
        <p:spPr>
          <a:xfrm>
            <a:off x="714030" y="1027249"/>
            <a:ext cx="4398514" cy="1540460"/>
          </a:xfrm>
        </p:spPr>
        <p:txBody>
          <a:bodyPr/>
          <a:lstStyle/>
          <a:p>
            <a:r>
              <a:rPr lang="da-DK" sz="2400" noProof="0"/>
              <a:t>Plenum om struktur og kultur</a:t>
            </a:r>
          </a:p>
        </p:txBody>
      </p:sp>
      <p:sp>
        <p:nvSpPr>
          <p:cNvPr id="13" name="Text Placeholder 9">
            <a:extLst>
              <a:ext uri="{FF2B5EF4-FFF2-40B4-BE49-F238E27FC236}">
                <a16:creationId xmlns:a16="http://schemas.microsoft.com/office/drawing/2014/main" id="{36D8B4BE-63BA-2D4D-9273-3455A8C7FB2F}"/>
              </a:ext>
            </a:extLst>
          </p:cNvPr>
          <p:cNvSpPr>
            <a:spLocks noGrp="1"/>
          </p:cNvSpPr>
          <p:nvPr>
            <p:ph type="body" sz="quarter" idx="29"/>
          </p:nvPr>
        </p:nvSpPr>
        <p:spPr>
          <a:xfrm>
            <a:off x="720208" y="5440218"/>
            <a:ext cx="4385987" cy="680690"/>
          </a:xfrm>
        </p:spPr>
        <p:txBody>
          <a:bodyPr/>
          <a:lstStyle/>
          <a:p>
            <a:endParaRPr lang="da-DK" noProof="0"/>
          </a:p>
        </p:txBody>
      </p:sp>
      <p:sp>
        <p:nvSpPr>
          <p:cNvPr id="5" name="Text Placeholder 4">
            <a:extLst>
              <a:ext uri="{FF2B5EF4-FFF2-40B4-BE49-F238E27FC236}">
                <a16:creationId xmlns:a16="http://schemas.microsoft.com/office/drawing/2014/main" id="{62E5E8F9-4055-EABB-AE38-8216A1949C66}"/>
              </a:ext>
            </a:extLst>
          </p:cNvPr>
          <p:cNvSpPr>
            <a:spLocks noGrp="1"/>
          </p:cNvSpPr>
          <p:nvPr>
            <p:ph type="body" sz="quarter" idx="41"/>
          </p:nvPr>
        </p:nvSpPr>
        <p:spPr>
          <a:xfrm>
            <a:off x="721001" y="1933732"/>
            <a:ext cx="4385987" cy="4187176"/>
          </a:xfrm>
        </p:spPr>
        <p:txBody>
          <a:bodyPr>
            <a:normAutofit/>
          </a:bodyPr>
          <a:lstStyle/>
          <a:p>
            <a:pPr fontAlgn="base"/>
            <a:r>
              <a:rPr lang="da-DK" b="1"/>
              <a:t>Struktur for fælles tid til samarbejde i klinikken </a:t>
            </a:r>
            <a:r>
              <a:rPr lang="en-US"/>
              <a:t>​</a:t>
            </a:r>
          </a:p>
          <a:p>
            <a:pPr marL="342900" indent="-342900" fontAlgn="base">
              <a:buFont typeface="+mj-lt"/>
              <a:buAutoNum type="arabicPeriod"/>
            </a:pPr>
            <a:r>
              <a:rPr lang="da-DK"/>
              <a:t>Hvad vil du fremhæve som de vigtigste fælles aktiviteter (fx møder, supervision, undervisning, sociale arrangementer etc.) i forhold til at understøtte jeres struktur for samarbejde positivt? Begrund gerne hvorfor? </a:t>
            </a:r>
            <a:r>
              <a:rPr lang="en-US"/>
              <a:t>​</a:t>
            </a:r>
            <a:endParaRPr lang="da-DK"/>
          </a:p>
          <a:p>
            <a:pPr marL="342900" indent="-342900" fontAlgn="base">
              <a:buFont typeface="+mj-lt"/>
              <a:buAutoNum type="arabicPeriod"/>
            </a:pPr>
            <a:r>
              <a:rPr lang="da-DK"/>
              <a:t>Hvilken betydning har det for samarbejdet, at I har de pauser, I har?  </a:t>
            </a:r>
            <a:r>
              <a:rPr lang="en-US"/>
              <a:t>​</a:t>
            </a:r>
          </a:p>
          <a:p>
            <a:pPr fontAlgn="base"/>
            <a:r>
              <a:rPr lang="da-DK" b="1"/>
              <a:t>Samarbejdskultur og fællesskab i klinikken</a:t>
            </a:r>
            <a:endParaRPr lang="da-DK"/>
          </a:p>
          <a:p>
            <a:pPr fontAlgn="base"/>
            <a:r>
              <a:rPr lang="da-DK"/>
              <a:t>1. Hvad gør I for at skabe trygge fællesskaber i klinikkerne, der fremmer læring, kvalitet og produktivitet? </a:t>
            </a:r>
          </a:p>
        </p:txBody>
      </p:sp>
    </p:spTree>
    <p:extLst>
      <p:ext uri="{BB962C8B-B14F-4D97-AF65-F5344CB8AC3E}">
        <p14:creationId xmlns:p14="http://schemas.microsoft.com/office/powerpoint/2010/main" val="24908519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9D95F-006A-933E-3F08-1C84E34C4C9A}"/>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F7028BC-C32C-F37F-6123-615EE144427A}"/>
              </a:ext>
            </a:extLst>
          </p:cNvPr>
          <p:cNvSpPr>
            <a:spLocks noGrp="1"/>
          </p:cNvSpPr>
          <p:nvPr>
            <p:ph type="body" sz="quarter" idx="29"/>
          </p:nvPr>
        </p:nvSpPr>
        <p:spPr/>
        <p:txBody>
          <a:bodyPr/>
          <a:lstStyle/>
          <a:p>
            <a:r>
              <a:rPr lang="da-DK"/>
              <a:t>Pause</a:t>
            </a:r>
          </a:p>
        </p:txBody>
      </p:sp>
      <p:sp>
        <p:nvSpPr>
          <p:cNvPr id="3" name="Pladsholder til tekst 2">
            <a:extLst>
              <a:ext uri="{FF2B5EF4-FFF2-40B4-BE49-F238E27FC236}">
                <a16:creationId xmlns:a16="http://schemas.microsoft.com/office/drawing/2014/main" id="{72279926-A84D-028A-92B6-8F996CF79F8E}"/>
              </a:ext>
            </a:extLst>
          </p:cNvPr>
          <p:cNvSpPr>
            <a:spLocks noGrp="1"/>
          </p:cNvSpPr>
          <p:nvPr>
            <p:ph type="body" sz="quarter" idx="30"/>
          </p:nvPr>
        </p:nvSpPr>
        <p:spPr/>
        <p:txBody>
          <a:bodyPr/>
          <a:lstStyle/>
          <a:p>
            <a:r>
              <a:rPr lang="da-DK"/>
              <a:t>Samlet tid: 15 minutter</a:t>
            </a:r>
          </a:p>
        </p:txBody>
      </p:sp>
    </p:spTree>
    <p:extLst>
      <p:ext uri="{BB962C8B-B14F-4D97-AF65-F5344CB8AC3E}">
        <p14:creationId xmlns:p14="http://schemas.microsoft.com/office/powerpoint/2010/main" val="10422682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1D91-8866-1BB6-D6F1-0D28C83C3FE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592F69E-8DE1-F514-2577-49EB293E2186}"/>
              </a:ext>
            </a:extLst>
          </p:cNvPr>
          <p:cNvSpPr>
            <a:spLocks noGrp="1"/>
          </p:cNvSpPr>
          <p:nvPr>
            <p:ph type="body" sz="quarter" idx="29"/>
          </p:nvPr>
        </p:nvSpPr>
        <p:spPr>
          <a:xfrm>
            <a:off x="728252" y="1855612"/>
            <a:ext cx="10735496" cy="2400657"/>
          </a:xfrm>
        </p:spPr>
        <p:txBody>
          <a:bodyPr/>
          <a:lstStyle/>
          <a:p>
            <a:r>
              <a:rPr lang="da-DK"/>
              <a:t>Blok 2: Kollegial støtte og fællesskab blandt læger i og udenfor klinikken</a:t>
            </a:r>
          </a:p>
        </p:txBody>
      </p:sp>
      <p:sp>
        <p:nvSpPr>
          <p:cNvPr id="3" name="Pladsholder til tekst 2">
            <a:extLst>
              <a:ext uri="{FF2B5EF4-FFF2-40B4-BE49-F238E27FC236}">
                <a16:creationId xmlns:a16="http://schemas.microsoft.com/office/drawing/2014/main" id="{12054936-280F-EDE6-96B3-B1F11F5D0919}"/>
              </a:ext>
            </a:extLst>
          </p:cNvPr>
          <p:cNvSpPr>
            <a:spLocks noGrp="1"/>
          </p:cNvSpPr>
          <p:nvPr>
            <p:ph type="body" sz="quarter" idx="30"/>
          </p:nvPr>
        </p:nvSpPr>
        <p:spPr>
          <a:xfrm>
            <a:off x="728252" y="4420926"/>
            <a:ext cx="10735496" cy="492443"/>
          </a:xfrm>
        </p:spPr>
        <p:txBody>
          <a:bodyPr/>
          <a:lstStyle/>
          <a:p>
            <a:r>
              <a:rPr lang="da-DK"/>
              <a:t>Samlet tid: 25 minutter</a:t>
            </a:r>
          </a:p>
        </p:txBody>
      </p:sp>
    </p:spTree>
    <p:extLst>
      <p:ext uri="{BB962C8B-B14F-4D97-AF65-F5344CB8AC3E}">
        <p14:creationId xmlns:p14="http://schemas.microsoft.com/office/powerpoint/2010/main" val="35532065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EC53A54-8ECD-1FAE-C626-4D6E2D6BA51B}"/>
              </a:ext>
            </a:extLst>
          </p:cNvPr>
          <p:cNvSpPr>
            <a:spLocks noGrp="1"/>
          </p:cNvSpPr>
          <p:nvPr>
            <p:ph type="title"/>
          </p:nvPr>
        </p:nvSpPr>
        <p:spPr/>
        <p:txBody>
          <a:bodyPr/>
          <a:lstStyle/>
          <a:p>
            <a:r>
              <a:rPr lang="da-DK"/>
              <a:t>Lægelige fællesskab og kollegial (4 min.)</a:t>
            </a:r>
          </a:p>
        </p:txBody>
      </p:sp>
      <p:sp>
        <p:nvSpPr>
          <p:cNvPr id="4" name="Pladsholder til tekst 3">
            <a:extLst>
              <a:ext uri="{FF2B5EF4-FFF2-40B4-BE49-F238E27FC236}">
                <a16:creationId xmlns:a16="http://schemas.microsoft.com/office/drawing/2014/main" id="{3A8DED43-E3A2-8A45-C860-0FBAB4F39DD3}"/>
              </a:ext>
            </a:extLst>
          </p:cNvPr>
          <p:cNvSpPr>
            <a:spLocks noGrp="1"/>
          </p:cNvSpPr>
          <p:nvPr>
            <p:ph type="body" sz="quarter" idx="38"/>
          </p:nvPr>
        </p:nvSpPr>
        <p:spPr/>
        <p:txBody>
          <a:bodyPr/>
          <a:lstStyle/>
          <a:p>
            <a:endParaRPr lang="da-DK"/>
          </a:p>
        </p:txBody>
      </p:sp>
      <p:pic>
        <p:nvPicPr>
          <p:cNvPr id="5" name="Onlinemedier 4" title="Samarbejde og fællesskab (video 4)">
            <a:hlinkClick r:id="" action="ppaction://media"/>
            <a:extLst>
              <a:ext uri="{FF2B5EF4-FFF2-40B4-BE49-F238E27FC236}">
                <a16:creationId xmlns:a16="http://schemas.microsoft.com/office/drawing/2014/main" id="{356AF731-346D-47CE-AE05-A688D14FB564}"/>
              </a:ext>
            </a:extLst>
          </p:cNvPr>
          <p:cNvPicPr>
            <a:picLocks noRot="1" noChangeAspect="1"/>
          </p:cNvPicPr>
          <p:nvPr>
            <a:videoFile r:link="rId1"/>
          </p:nvPr>
        </p:nvPicPr>
        <p:blipFill>
          <a:blip r:embed="rId4"/>
          <a:stretch>
            <a:fillRect/>
          </a:stretch>
        </p:blipFill>
        <p:spPr>
          <a:xfrm>
            <a:off x="2160720" y="1695797"/>
            <a:ext cx="7870560" cy="4433540"/>
          </a:xfrm>
          <a:prstGeom prst="rect">
            <a:avLst/>
          </a:prstGeom>
        </p:spPr>
      </p:pic>
    </p:spTree>
    <p:extLst>
      <p:ext uri="{BB962C8B-B14F-4D97-AF65-F5344CB8AC3E}">
        <p14:creationId xmlns:p14="http://schemas.microsoft.com/office/powerpoint/2010/main" val="19057317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AF594-0AA9-EE15-14AD-BB7996661B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E0AFB0-3031-CD17-E84F-6B68030163B0}"/>
              </a:ext>
            </a:extLst>
          </p:cNvPr>
          <p:cNvSpPr>
            <a:spLocks noGrp="1"/>
          </p:cNvSpPr>
          <p:nvPr>
            <p:ph type="title"/>
          </p:nvPr>
        </p:nvSpPr>
        <p:spPr/>
        <p:txBody>
          <a:bodyPr>
            <a:noAutofit/>
          </a:bodyPr>
          <a:lstStyle/>
          <a:p>
            <a:r>
              <a:rPr lang="da-DK" sz="2800"/>
              <a:t>I hvor høj grad oplever du at få den støtte, du kunne ønske dig fra dine lægekolleger i og/eller udenfor klinikken? (procent)</a:t>
            </a:r>
          </a:p>
        </p:txBody>
      </p:sp>
      <p:sp>
        <p:nvSpPr>
          <p:cNvPr id="3" name="Pladsholder til tekst 2">
            <a:extLst>
              <a:ext uri="{FF2B5EF4-FFF2-40B4-BE49-F238E27FC236}">
                <a16:creationId xmlns:a16="http://schemas.microsoft.com/office/drawing/2014/main" id="{E6B65360-C7B6-2D50-B8AF-3DC258EEDCCA}"/>
              </a:ext>
            </a:extLst>
          </p:cNvPr>
          <p:cNvSpPr>
            <a:spLocks noGrp="1"/>
          </p:cNvSpPr>
          <p:nvPr>
            <p:ph type="body" sz="quarter" idx="10"/>
          </p:nvPr>
        </p:nvSpPr>
        <p:spPr/>
        <p:txBody>
          <a:bodyPr>
            <a:normAutofit fontScale="92500" lnSpcReduction="10000"/>
          </a:bodyPr>
          <a:lstStyle/>
          <a:p>
            <a:r>
              <a:rPr lang="da-DK"/>
              <a:t>Kilde: Spørgeskema, x antal personer (x %) har besvaret</a:t>
            </a:r>
          </a:p>
        </p:txBody>
      </p:sp>
      <p:graphicFrame>
        <p:nvGraphicFramePr>
          <p:cNvPr id="4" name="Diagram 3">
            <a:extLst>
              <a:ext uri="{FF2B5EF4-FFF2-40B4-BE49-F238E27FC236}">
                <a16:creationId xmlns:a16="http://schemas.microsoft.com/office/drawing/2014/main" id="{3C06F4AC-294F-F6A4-6989-33A23BAD53D6}"/>
              </a:ext>
            </a:extLst>
          </p:cNvPr>
          <p:cNvGraphicFramePr>
            <a:graphicFrameLocks/>
          </p:cNvGraphicFramePr>
          <p:nvPr>
            <p:extLst>
              <p:ext uri="{D42A27DB-BD31-4B8C-83A1-F6EECF244321}">
                <p14:modId xmlns:p14="http://schemas.microsoft.com/office/powerpoint/2010/main" val="1469966107"/>
              </p:ext>
            </p:extLst>
          </p:nvPr>
        </p:nvGraphicFramePr>
        <p:xfrm>
          <a:off x="725626" y="1565039"/>
          <a:ext cx="9237232" cy="443102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C6640B1D-F192-F125-6339-724F16DD97B2}"/>
              </a:ext>
            </a:extLst>
          </p:cNvPr>
          <p:cNvSpPr txBox="1"/>
          <p:nvPr/>
        </p:nvSpPr>
        <p:spPr>
          <a:xfrm rot="20248737">
            <a:off x="4120551" y="2481674"/>
            <a:ext cx="395089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7718438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6FB28-674C-0271-55CA-D040C19A0C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24F360-381A-0605-9C26-89387ADCA969}"/>
              </a:ext>
            </a:extLst>
          </p:cNvPr>
          <p:cNvSpPr>
            <a:spLocks noGrp="1"/>
          </p:cNvSpPr>
          <p:nvPr>
            <p:ph type="title"/>
          </p:nvPr>
        </p:nvSpPr>
        <p:spPr/>
        <p:txBody>
          <a:bodyPr>
            <a:noAutofit/>
          </a:bodyPr>
          <a:lstStyle/>
          <a:p>
            <a:r>
              <a:rPr lang="da-DK" sz="2800"/>
              <a:t>I hvor høj grad er du opmærksom på at støtte dine lægekolleger i og/eller udenfor klinikken? (procent)</a:t>
            </a:r>
            <a:r>
              <a:rPr lang="da-DK" sz="2800" b="0"/>
              <a:t>​</a:t>
            </a:r>
            <a:endParaRPr lang="da-DK" sz="2800"/>
          </a:p>
        </p:txBody>
      </p:sp>
      <p:sp>
        <p:nvSpPr>
          <p:cNvPr id="3" name="Pladsholder til tekst 2">
            <a:extLst>
              <a:ext uri="{FF2B5EF4-FFF2-40B4-BE49-F238E27FC236}">
                <a16:creationId xmlns:a16="http://schemas.microsoft.com/office/drawing/2014/main" id="{EFC3373E-B495-D9F3-6522-AD8F83A4258C}"/>
              </a:ext>
            </a:extLst>
          </p:cNvPr>
          <p:cNvSpPr>
            <a:spLocks noGrp="1"/>
          </p:cNvSpPr>
          <p:nvPr>
            <p:ph type="body" sz="quarter" idx="10"/>
          </p:nvPr>
        </p:nvSpPr>
        <p:spPr/>
        <p:txBody>
          <a:bodyPr>
            <a:normAutofit fontScale="92500" lnSpcReduction="10000"/>
          </a:bodyPr>
          <a:lstStyle/>
          <a:p>
            <a:r>
              <a:rPr lang="da-DK"/>
              <a:t>Kilde: Spørgeskema, x antal personer (x %) har besvaret</a:t>
            </a:r>
          </a:p>
        </p:txBody>
      </p:sp>
      <p:graphicFrame>
        <p:nvGraphicFramePr>
          <p:cNvPr id="4" name="Diagram 3">
            <a:extLst>
              <a:ext uri="{FF2B5EF4-FFF2-40B4-BE49-F238E27FC236}">
                <a16:creationId xmlns:a16="http://schemas.microsoft.com/office/drawing/2014/main" id="{9A8A93DB-185B-B9CE-5774-E7E31D384E77}"/>
              </a:ext>
            </a:extLst>
          </p:cNvPr>
          <p:cNvGraphicFramePr>
            <a:graphicFrameLocks/>
          </p:cNvGraphicFramePr>
          <p:nvPr>
            <p:extLst>
              <p:ext uri="{D42A27DB-BD31-4B8C-83A1-F6EECF244321}">
                <p14:modId xmlns:p14="http://schemas.microsoft.com/office/powerpoint/2010/main" val="3482789279"/>
              </p:ext>
            </p:extLst>
          </p:nvPr>
        </p:nvGraphicFramePr>
        <p:xfrm>
          <a:off x="725626" y="1570691"/>
          <a:ext cx="9172541" cy="45586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99C4BCF6-2224-EE34-0520-0C3ACF49FD31}"/>
              </a:ext>
            </a:extLst>
          </p:cNvPr>
          <p:cNvSpPr txBox="1"/>
          <p:nvPr/>
        </p:nvSpPr>
        <p:spPr>
          <a:xfrm rot="20248737">
            <a:off x="4120551" y="2481674"/>
            <a:ext cx="395089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8200238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015E7-FE54-EB89-1388-C36DE49EA3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300CAD-464D-A800-4B0A-A0347EA9C5D2}"/>
              </a:ext>
            </a:extLst>
          </p:cNvPr>
          <p:cNvSpPr>
            <a:spLocks noGrp="1"/>
          </p:cNvSpPr>
          <p:nvPr>
            <p:ph type="title"/>
          </p:nvPr>
        </p:nvSpPr>
        <p:spPr/>
        <p:txBody>
          <a:bodyPr>
            <a:noAutofit/>
          </a:bodyPr>
          <a:lstStyle/>
          <a:p>
            <a:r>
              <a:rPr lang="da-DK" sz="3200"/>
              <a:t>I hvor høj grad oplever du betydningsfuld kollegial støtte ved følgende aktiviteter? (procent</a:t>
            </a:r>
          </a:p>
        </p:txBody>
      </p:sp>
      <p:sp>
        <p:nvSpPr>
          <p:cNvPr id="3" name="Pladsholder til tekst 2">
            <a:extLst>
              <a:ext uri="{FF2B5EF4-FFF2-40B4-BE49-F238E27FC236}">
                <a16:creationId xmlns:a16="http://schemas.microsoft.com/office/drawing/2014/main" id="{1BAC2E9F-F584-7164-D0A2-DCC37CEBA474}"/>
              </a:ext>
            </a:extLst>
          </p:cNvPr>
          <p:cNvSpPr>
            <a:spLocks noGrp="1"/>
          </p:cNvSpPr>
          <p:nvPr>
            <p:ph type="body" sz="quarter" idx="10"/>
          </p:nvPr>
        </p:nvSpPr>
        <p:spPr/>
        <p:txBody>
          <a:bodyPr>
            <a:normAutofit fontScale="92500" lnSpcReduction="10000"/>
          </a:bodyPr>
          <a:lstStyle/>
          <a:p>
            <a:r>
              <a:rPr lang="da-DK"/>
              <a:t>Kilde: Spørgeskema, x antal personer (x %) har besvaret</a:t>
            </a:r>
          </a:p>
        </p:txBody>
      </p:sp>
      <p:graphicFrame>
        <p:nvGraphicFramePr>
          <p:cNvPr id="4" name="Diagram 3">
            <a:extLst>
              <a:ext uri="{FF2B5EF4-FFF2-40B4-BE49-F238E27FC236}">
                <a16:creationId xmlns:a16="http://schemas.microsoft.com/office/drawing/2014/main" id="{C55A76C1-05F9-201E-A744-CAB7C9C0C563}"/>
              </a:ext>
            </a:extLst>
          </p:cNvPr>
          <p:cNvGraphicFramePr>
            <a:graphicFrameLocks/>
          </p:cNvGraphicFramePr>
          <p:nvPr>
            <p:extLst>
              <p:ext uri="{D42A27DB-BD31-4B8C-83A1-F6EECF244321}">
                <p14:modId xmlns:p14="http://schemas.microsoft.com/office/powerpoint/2010/main" val="1199910548"/>
              </p:ext>
            </p:extLst>
          </p:nvPr>
        </p:nvGraphicFramePr>
        <p:xfrm>
          <a:off x="1235292" y="1507096"/>
          <a:ext cx="9024032" cy="46222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362A0A8F-D6C9-6F65-12C9-7F49F49FD962}"/>
              </a:ext>
            </a:extLst>
          </p:cNvPr>
          <p:cNvSpPr txBox="1"/>
          <p:nvPr/>
        </p:nvSpPr>
        <p:spPr>
          <a:xfrm rot="20248737">
            <a:off x="4120551" y="2481674"/>
            <a:ext cx="395089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9211332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C0E78-F88D-AD01-26DA-C82598EB4CB1}"/>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811B6FD0-392B-7078-4D5A-934C9A02157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CDD26256-DB81-6A36-A234-48EF63A8904F}"/>
              </a:ext>
            </a:extLst>
          </p:cNvPr>
          <p:cNvSpPr>
            <a:spLocks noGrp="1"/>
          </p:cNvSpPr>
          <p:nvPr>
            <p:ph type="body" sz="quarter" idx="30"/>
          </p:nvPr>
        </p:nvSpPr>
        <p:spPr/>
        <p:txBody>
          <a:bodyPr>
            <a:noAutofit/>
          </a:bodyPr>
          <a:lstStyle/>
          <a:p>
            <a:r>
              <a:rPr lang="da-DK" sz="1200" noProof="0"/>
              <a:t>Gruppedrøftelse (20 min.)</a:t>
            </a:r>
          </a:p>
        </p:txBody>
      </p:sp>
      <p:pic>
        <p:nvPicPr>
          <p:cNvPr id="2" name="Graphic 1" descr="Meeting with solid fill">
            <a:extLst>
              <a:ext uri="{FF2B5EF4-FFF2-40B4-BE49-F238E27FC236}">
                <a16:creationId xmlns:a16="http://schemas.microsoft.com/office/drawing/2014/main" id="{915E293E-15D1-7465-2A31-E182259C32E8}"/>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10" name="Title 2">
            <a:extLst>
              <a:ext uri="{FF2B5EF4-FFF2-40B4-BE49-F238E27FC236}">
                <a16:creationId xmlns:a16="http://schemas.microsoft.com/office/drawing/2014/main" id="{BC00A0BE-71C4-5CE6-CB2D-8F41FD5010F4}"/>
              </a:ext>
            </a:extLst>
          </p:cNvPr>
          <p:cNvSpPr>
            <a:spLocks noGrp="1"/>
          </p:cNvSpPr>
          <p:nvPr>
            <p:ph type="title"/>
          </p:nvPr>
        </p:nvSpPr>
        <p:spPr>
          <a:xfrm>
            <a:off x="714030" y="1027249"/>
            <a:ext cx="4398514" cy="1540460"/>
          </a:xfrm>
        </p:spPr>
        <p:txBody>
          <a:bodyPr/>
          <a:lstStyle/>
          <a:p>
            <a:r>
              <a:rPr lang="da-DK" sz="2400"/>
              <a:t>Gruppearbejde om kollegial støtte</a:t>
            </a:r>
            <a:endParaRPr lang="da-DK" sz="2400" noProof="0"/>
          </a:p>
        </p:txBody>
      </p:sp>
      <p:sp>
        <p:nvSpPr>
          <p:cNvPr id="13" name="Text Placeholder 9">
            <a:extLst>
              <a:ext uri="{FF2B5EF4-FFF2-40B4-BE49-F238E27FC236}">
                <a16:creationId xmlns:a16="http://schemas.microsoft.com/office/drawing/2014/main" id="{6246F9F1-B4E7-79A3-2623-9D24375EAEF2}"/>
              </a:ext>
            </a:extLst>
          </p:cNvPr>
          <p:cNvSpPr>
            <a:spLocks noGrp="1"/>
          </p:cNvSpPr>
          <p:nvPr>
            <p:ph type="body" sz="quarter" idx="29"/>
          </p:nvPr>
        </p:nvSpPr>
        <p:spPr>
          <a:xfrm>
            <a:off x="720208" y="5440218"/>
            <a:ext cx="4385987" cy="680690"/>
          </a:xfrm>
        </p:spPr>
        <p:txBody>
          <a:bodyPr/>
          <a:lstStyle/>
          <a:p>
            <a:endParaRPr lang="da-DK" noProof="0"/>
          </a:p>
        </p:txBody>
      </p:sp>
      <p:sp>
        <p:nvSpPr>
          <p:cNvPr id="8" name="Text Placeholder 4">
            <a:extLst>
              <a:ext uri="{FF2B5EF4-FFF2-40B4-BE49-F238E27FC236}">
                <a16:creationId xmlns:a16="http://schemas.microsoft.com/office/drawing/2014/main" id="{0C2E05DD-43AB-7659-5F90-FAD84D8840B9}"/>
              </a:ext>
            </a:extLst>
          </p:cNvPr>
          <p:cNvSpPr>
            <a:spLocks noGrp="1"/>
          </p:cNvSpPr>
          <p:nvPr>
            <p:ph type="body" sz="quarter" idx="41"/>
          </p:nvPr>
        </p:nvSpPr>
        <p:spPr>
          <a:xfrm>
            <a:off x="721001" y="2691196"/>
            <a:ext cx="4385987" cy="2749021"/>
          </a:xfrm>
        </p:spPr>
        <p:txBody>
          <a:bodyPr>
            <a:normAutofit/>
          </a:bodyPr>
          <a:lstStyle/>
          <a:p>
            <a:pPr marL="342900" indent="-342900">
              <a:buFont typeface="+mj-lt"/>
              <a:buAutoNum type="arabicPeriod"/>
            </a:pPr>
            <a:r>
              <a:rPr lang="da-DK" sz="1600" noProof="0"/>
              <a:t>Hvad gør I for at styrke det lægelige kollegiale fællesskab i praksissen?</a:t>
            </a:r>
          </a:p>
          <a:p>
            <a:pPr marL="342900" indent="-342900">
              <a:buFont typeface="+mj-lt"/>
              <a:buAutoNum type="arabicPeriod"/>
            </a:pPr>
            <a:r>
              <a:rPr lang="da-DK"/>
              <a:t>Hvad gør du konkret for at støtte dine lægekollegaer i og/eller udenfor klinikken?</a:t>
            </a:r>
          </a:p>
          <a:p>
            <a:pPr marL="342900" indent="-342900">
              <a:buFont typeface="+mj-lt"/>
              <a:buAutoNum type="arabicPeriod"/>
            </a:pPr>
            <a:r>
              <a:rPr lang="da-DK" sz="1600" noProof="0"/>
              <a:t>Hvad gør du konkret for at opsøge støtte, når du har brug for det?</a:t>
            </a:r>
          </a:p>
          <a:p>
            <a:r>
              <a:rPr lang="da-DK"/>
              <a:t>Sololæger bevarer kun 2. og 3. spørgsmål</a:t>
            </a:r>
            <a:endParaRPr lang="da-DK" sz="1600" noProof="0"/>
          </a:p>
        </p:txBody>
      </p:sp>
    </p:spTree>
    <p:extLst>
      <p:ext uri="{BB962C8B-B14F-4D97-AF65-F5344CB8AC3E}">
        <p14:creationId xmlns:p14="http://schemas.microsoft.com/office/powerpoint/2010/main" val="21668317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07DF210-BA28-C163-CE44-DD4F089B6E85}"/>
              </a:ext>
            </a:extLst>
          </p:cNvPr>
          <p:cNvSpPr>
            <a:spLocks noGrp="1"/>
          </p:cNvSpPr>
          <p:nvPr>
            <p:ph type="body" sz="quarter" idx="30"/>
          </p:nvPr>
        </p:nvSpPr>
        <p:spPr>
          <a:xfrm>
            <a:off x="713581" y="4202532"/>
            <a:ext cx="2880000" cy="369332"/>
          </a:xfrm>
        </p:spPr>
        <p:txBody>
          <a:bodyPr/>
          <a:lstStyle/>
          <a:p>
            <a:r>
              <a:rPr lang="da-DK"/>
              <a:t>Inspiration og dialog</a:t>
            </a:r>
          </a:p>
        </p:txBody>
      </p:sp>
      <p:sp>
        <p:nvSpPr>
          <p:cNvPr id="3" name="Pladsholder til tekst 2">
            <a:extLst>
              <a:ext uri="{FF2B5EF4-FFF2-40B4-BE49-F238E27FC236}">
                <a16:creationId xmlns:a16="http://schemas.microsoft.com/office/drawing/2014/main" id="{732400CE-B870-02D2-5962-CDE76CBE8142}"/>
              </a:ext>
            </a:extLst>
          </p:cNvPr>
          <p:cNvSpPr>
            <a:spLocks noGrp="1"/>
          </p:cNvSpPr>
          <p:nvPr>
            <p:ph type="body" sz="quarter" idx="31"/>
          </p:nvPr>
        </p:nvSpPr>
        <p:spPr>
          <a:xfrm>
            <a:off x="4654403" y="4202532"/>
            <a:ext cx="2880000" cy="1200329"/>
          </a:xfrm>
        </p:spPr>
        <p:txBody>
          <a:bodyPr/>
          <a:lstStyle/>
          <a:p>
            <a:r>
              <a:rPr lang="da-DK"/>
              <a:t>Ledelse, struktur og kultur i ens klinik – men der findes ikke en ”</a:t>
            </a:r>
            <a:r>
              <a:rPr lang="da-DK" err="1"/>
              <a:t>one</a:t>
            </a:r>
            <a:r>
              <a:rPr lang="da-DK"/>
              <a:t> </a:t>
            </a:r>
            <a:r>
              <a:rPr lang="da-DK" err="1"/>
              <a:t>size</a:t>
            </a:r>
            <a:r>
              <a:rPr lang="da-DK"/>
              <a:t> </a:t>
            </a:r>
            <a:r>
              <a:rPr lang="da-DK" err="1"/>
              <a:t>fits</a:t>
            </a:r>
            <a:r>
              <a:rPr lang="da-DK"/>
              <a:t> all” klinikker</a:t>
            </a:r>
          </a:p>
        </p:txBody>
      </p:sp>
      <p:sp>
        <p:nvSpPr>
          <p:cNvPr id="4" name="Pladsholder til tekst 3">
            <a:extLst>
              <a:ext uri="{FF2B5EF4-FFF2-40B4-BE49-F238E27FC236}">
                <a16:creationId xmlns:a16="http://schemas.microsoft.com/office/drawing/2014/main" id="{9FA7D337-1597-B632-AE6A-F716179DB487}"/>
              </a:ext>
            </a:extLst>
          </p:cNvPr>
          <p:cNvSpPr>
            <a:spLocks noGrp="1"/>
          </p:cNvSpPr>
          <p:nvPr>
            <p:ph type="body" sz="quarter" idx="32"/>
          </p:nvPr>
        </p:nvSpPr>
        <p:spPr>
          <a:xfrm>
            <a:off x="8450317" y="4202532"/>
            <a:ext cx="3010640" cy="923330"/>
          </a:xfrm>
        </p:spPr>
        <p:txBody>
          <a:bodyPr/>
          <a:lstStyle/>
          <a:p>
            <a:r>
              <a:rPr lang="da-DK"/>
              <a:t>Spørgeskemaundersøgelse på baggrund af x antal personer (x %)</a:t>
            </a:r>
          </a:p>
        </p:txBody>
      </p:sp>
      <p:sp>
        <p:nvSpPr>
          <p:cNvPr id="5" name="Pladsholder til tekst 4">
            <a:extLst>
              <a:ext uri="{FF2B5EF4-FFF2-40B4-BE49-F238E27FC236}">
                <a16:creationId xmlns:a16="http://schemas.microsoft.com/office/drawing/2014/main" id="{7DF1D658-C9ED-30E3-E9CF-57146CA48405}"/>
              </a:ext>
            </a:extLst>
          </p:cNvPr>
          <p:cNvSpPr>
            <a:spLocks noGrp="1"/>
          </p:cNvSpPr>
          <p:nvPr>
            <p:ph type="body" sz="quarter" idx="42"/>
          </p:nvPr>
        </p:nvSpPr>
        <p:spPr/>
        <p:txBody>
          <a:bodyPr/>
          <a:lstStyle/>
          <a:p>
            <a:r>
              <a:rPr lang="da-DK"/>
              <a:t>1</a:t>
            </a:r>
          </a:p>
        </p:txBody>
      </p:sp>
      <p:sp>
        <p:nvSpPr>
          <p:cNvPr id="6" name="Pladsholder til tekst 5">
            <a:extLst>
              <a:ext uri="{FF2B5EF4-FFF2-40B4-BE49-F238E27FC236}">
                <a16:creationId xmlns:a16="http://schemas.microsoft.com/office/drawing/2014/main" id="{BF0DA30E-DB2E-E953-1EF3-5240B216BCF1}"/>
              </a:ext>
            </a:extLst>
          </p:cNvPr>
          <p:cNvSpPr>
            <a:spLocks noGrp="1"/>
          </p:cNvSpPr>
          <p:nvPr>
            <p:ph type="body" sz="quarter" idx="43"/>
          </p:nvPr>
        </p:nvSpPr>
        <p:spPr/>
        <p:txBody>
          <a:bodyPr/>
          <a:lstStyle/>
          <a:p>
            <a:r>
              <a:rPr lang="da-DK"/>
              <a:t>2</a:t>
            </a:r>
          </a:p>
        </p:txBody>
      </p:sp>
      <p:sp>
        <p:nvSpPr>
          <p:cNvPr id="7" name="Pladsholder til tekst 6">
            <a:extLst>
              <a:ext uri="{FF2B5EF4-FFF2-40B4-BE49-F238E27FC236}">
                <a16:creationId xmlns:a16="http://schemas.microsoft.com/office/drawing/2014/main" id="{64EDDBDD-3587-E7F0-6B89-5280E62F4F53}"/>
              </a:ext>
            </a:extLst>
          </p:cNvPr>
          <p:cNvSpPr>
            <a:spLocks noGrp="1"/>
          </p:cNvSpPr>
          <p:nvPr>
            <p:ph type="body" sz="quarter" idx="44"/>
          </p:nvPr>
        </p:nvSpPr>
        <p:spPr/>
        <p:txBody>
          <a:bodyPr/>
          <a:lstStyle/>
          <a:p>
            <a:r>
              <a:rPr lang="da-DK"/>
              <a:t>3</a:t>
            </a:r>
          </a:p>
        </p:txBody>
      </p:sp>
      <p:sp>
        <p:nvSpPr>
          <p:cNvPr id="8" name="Titel 7">
            <a:extLst>
              <a:ext uri="{FF2B5EF4-FFF2-40B4-BE49-F238E27FC236}">
                <a16:creationId xmlns:a16="http://schemas.microsoft.com/office/drawing/2014/main" id="{D7AF8EF9-4134-D7FB-AB17-A911ABBE31F9}"/>
              </a:ext>
            </a:extLst>
          </p:cNvPr>
          <p:cNvSpPr>
            <a:spLocks noGrp="1"/>
          </p:cNvSpPr>
          <p:nvPr>
            <p:ph type="title"/>
          </p:nvPr>
        </p:nvSpPr>
        <p:spPr/>
        <p:txBody>
          <a:bodyPr/>
          <a:lstStyle/>
          <a:p>
            <a:r>
              <a:rPr lang="da-DK"/>
              <a:t>Formål</a:t>
            </a:r>
          </a:p>
        </p:txBody>
      </p:sp>
      <p:sp>
        <p:nvSpPr>
          <p:cNvPr id="9" name="Pladsholder til tekst 8">
            <a:extLst>
              <a:ext uri="{FF2B5EF4-FFF2-40B4-BE49-F238E27FC236}">
                <a16:creationId xmlns:a16="http://schemas.microsoft.com/office/drawing/2014/main" id="{0E149855-624A-07F4-C0C3-B07E8EFF5567}"/>
              </a:ext>
            </a:extLst>
          </p:cNvPr>
          <p:cNvSpPr>
            <a:spLocks noGrp="1"/>
          </p:cNvSpPr>
          <p:nvPr>
            <p:ph type="body" sz="quarter" idx="39"/>
          </p:nvPr>
        </p:nvSpPr>
        <p:spPr/>
        <p:txBody>
          <a:bodyPr/>
          <a:lstStyle/>
          <a:p>
            <a:endParaRPr lang="da-DK"/>
          </a:p>
        </p:txBody>
      </p:sp>
      <p:sp>
        <p:nvSpPr>
          <p:cNvPr id="10" name="Pladsholder til tekst 9">
            <a:extLst>
              <a:ext uri="{FF2B5EF4-FFF2-40B4-BE49-F238E27FC236}">
                <a16:creationId xmlns:a16="http://schemas.microsoft.com/office/drawing/2014/main" id="{7575DF91-7572-48E6-5159-745EA0CB9598}"/>
              </a:ext>
            </a:extLst>
          </p:cNvPr>
          <p:cNvSpPr>
            <a:spLocks noGrp="1"/>
          </p:cNvSpPr>
          <p:nvPr>
            <p:ph type="body" sz="quarter" idx="38"/>
          </p:nvPr>
        </p:nvSpPr>
        <p:spPr/>
        <p:txBody>
          <a:bodyPr/>
          <a:lstStyle/>
          <a:p>
            <a:r>
              <a:rPr lang="da-DK"/>
              <a:t>Samarbejde og fællesskab</a:t>
            </a:r>
          </a:p>
        </p:txBody>
      </p:sp>
    </p:spTree>
    <p:extLst>
      <p:ext uri="{BB962C8B-B14F-4D97-AF65-F5344CB8AC3E}">
        <p14:creationId xmlns:p14="http://schemas.microsoft.com/office/powerpoint/2010/main" val="14165399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53F72-CC27-936A-5DD7-4C26F4AD0EC4}"/>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08E4E36-3C81-58F7-A30B-7CEF188D6378}"/>
              </a:ext>
            </a:extLst>
          </p:cNvPr>
          <p:cNvSpPr>
            <a:spLocks noGrp="1"/>
          </p:cNvSpPr>
          <p:nvPr>
            <p:ph type="body" sz="quarter" idx="29"/>
          </p:nvPr>
        </p:nvSpPr>
        <p:spPr>
          <a:xfrm>
            <a:off x="728252" y="1987972"/>
            <a:ext cx="10735496" cy="1631216"/>
          </a:xfrm>
        </p:spPr>
        <p:txBody>
          <a:bodyPr/>
          <a:lstStyle/>
          <a:p>
            <a:r>
              <a:rPr lang="da-DK"/>
              <a:t>Blok 3: Implementering og opfølgning</a:t>
            </a:r>
          </a:p>
        </p:txBody>
      </p:sp>
      <p:sp>
        <p:nvSpPr>
          <p:cNvPr id="3" name="Pladsholder til tekst 2">
            <a:extLst>
              <a:ext uri="{FF2B5EF4-FFF2-40B4-BE49-F238E27FC236}">
                <a16:creationId xmlns:a16="http://schemas.microsoft.com/office/drawing/2014/main" id="{A8F23EFC-6D55-1B61-BAEF-1319E0CFEB49}"/>
              </a:ext>
            </a:extLst>
          </p:cNvPr>
          <p:cNvSpPr>
            <a:spLocks noGrp="1"/>
          </p:cNvSpPr>
          <p:nvPr>
            <p:ph type="body" sz="quarter" idx="30"/>
          </p:nvPr>
        </p:nvSpPr>
        <p:spPr>
          <a:xfrm>
            <a:off x="728252" y="3783845"/>
            <a:ext cx="10735496" cy="492443"/>
          </a:xfrm>
        </p:spPr>
        <p:txBody>
          <a:bodyPr/>
          <a:lstStyle/>
          <a:p>
            <a:r>
              <a:rPr lang="da-DK"/>
              <a:t>Samlet tid: 35 minutter</a:t>
            </a:r>
          </a:p>
        </p:txBody>
      </p:sp>
      <p:sp>
        <p:nvSpPr>
          <p:cNvPr id="4" name="Pladsholder til tekst 2">
            <a:extLst>
              <a:ext uri="{FF2B5EF4-FFF2-40B4-BE49-F238E27FC236}">
                <a16:creationId xmlns:a16="http://schemas.microsoft.com/office/drawing/2014/main" id="{50351568-3E1A-2FC1-733C-5B15F54FE1FE}"/>
              </a:ext>
            </a:extLst>
          </p:cNvPr>
          <p:cNvSpPr txBox="1">
            <a:spLocks/>
          </p:cNvSpPr>
          <p:nvPr/>
        </p:nvSpPr>
        <p:spPr>
          <a:xfrm>
            <a:off x="728252" y="5180428"/>
            <a:ext cx="10735496" cy="492443"/>
          </a:xfrm>
          <a:prstGeom prst="rect">
            <a:avLst/>
          </a:prstGeom>
        </p:spPr>
        <p:txBody>
          <a:bodyPr vert="horz" wrap="square" lIns="91440" tIns="45720" rIns="91440" bIns="45720" rtlCol="0" anchor="b">
            <a:normAutofit fontScale="77500" lnSpcReduction="20000"/>
          </a:bodyPr>
          <a:lstStyle>
            <a:lvl1pPr marL="0" marR="0" indent="0" algn="ctr"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2600" b="0" i="0" u="none" strike="noStrike" cap="none" spc="0" baseline="0">
                <a:solidFill>
                  <a:srgbClr val="FFFFFF"/>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i="1"/>
              <a:t>OBS: kollegaer fra samme praksis sætter sig sammen, og sololæger sætter sig sammen</a:t>
            </a:r>
          </a:p>
        </p:txBody>
      </p:sp>
    </p:spTree>
    <p:extLst>
      <p:ext uri="{BB962C8B-B14F-4D97-AF65-F5344CB8AC3E}">
        <p14:creationId xmlns:p14="http://schemas.microsoft.com/office/powerpoint/2010/main" val="32801638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53FDF39-35B9-78C4-F1FE-9969E1D4E466}"/>
              </a:ext>
            </a:extLst>
          </p:cNvPr>
          <p:cNvSpPr>
            <a:spLocks noGrp="1"/>
          </p:cNvSpPr>
          <p:nvPr>
            <p:ph type="body" sz="quarter" idx="38"/>
          </p:nvPr>
        </p:nvSpPr>
        <p:spPr/>
        <p:txBody>
          <a:bodyPr/>
          <a:lstStyle/>
          <a:p>
            <a:r>
              <a:rPr lang="da-DK" b="1"/>
              <a:t>Forskellige typer af tilbud</a:t>
            </a:r>
            <a:r>
              <a:rPr lang="da-DK"/>
              <a:t>​</a:t>
            </a:r>
          </a:p>
          <a:p>
            <a:r>
              <a:rPr lang="da-DK"/>
              <a:t>1: Metodekatalog fra PLO-E / </a:t>
            </a:r>
            <a:r>
              <a:rPr lang="da-DK" err="1"/>
              <a:t>KiAP</a:t>
            </a:r>
            <a:r>
              <a:rPr lang="da-DK"/>
              <a:t>​</a:t>
            </a:r>
          </a:p>
          <a:p>
            <a:r>
              <a:rPr lang="da-DK"/>
              <a:t>2: DGE, SGE og KGE-moduler fra PLO-E​</a:t>
            </a:r>
          </a:p>
          <a:p>
            <a:r>
              <a:rPr lang="da-DK"/>
              <a:t>3: Tilbud fra KAP-H’s organisationsteam</a:t>
            </a:r>
          </a:p>
          <a:p>
            <a:endParaRPr lang="da-DK"/>
          </a:p>
          <a:p>
            <a:endParaRPr lang="da-DK"/>
          </a:p>
          <a:p>
            <a:endParaRPr lang="da-DK"/>
          </a:p>
          <a:p>
            <a:endParaRPr lang="da-DK"/>
          </a:p>
          <a:p>
            <a:r>
              <a:rPr lang="da-DK" i="1"/>
              <a:t>OBS: Se uddelingskopier for yderligere information og link</a:t>
            </a:r>
          </a:p>
        </p:txBody>
      </p:sp>
      <p:sp>
        <p:nvSpPr>
          <p:cNvPr id="3" name="Titel 2">
            <a:extLst>
              <a:ext uri="{FF2B5EF4-FFF2-40B4-BE49-F238E27FC236}">
                <a16:creationId xmlns:a16="http://schemas.microsoft.com/office/drawing/2014/main" id="{3876905E-F7A4-5B83-3DC1-97A1E613C24A}"/>
              </a:ext>
            </a:extLst>
          </p:cNvPr>
          <p:cNvSpPr>
            <a:spLocks noGrp="1"/>
          </p:cNvSpPr>
          <p:nvPr>
            <p:ph type="title"/>
          </p:nvPr>
        </p:nvSpPr>
        <p:spPr/>
        <p:txBody>
          <a:bodyPr/>
          <a:lstStyle/>
          <a:p>
            <a:r>
              <a:rPr lang="da-DK"/>
              <a:t>Præsentation af tilbud</a:t>
            </a:r>
          </a:p>
        </p:txBody>
      </p:sp>
      <p:sp>
        <p:nvSpPr>
          <p:cNvPr id="4" name="Pladsholder til tekst 3">
            <a:extLst>
              <a:ext uri="{FF2B5EF4-FFF2-40B4-BE49-F238E27FC236}">
                <a16:creationId xmlns:a16="http://schemas.microsoft.com/office/drawing/2014/main" id="{F80FBEB6-B38A-F2EF-ED8A-808EF744B05C}"/>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460B242A-23B1-BAF7-96CD-631046FDA765}"/>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34058132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840CA49-96BE-7EEC-74F7-3A3E26E61DDD}"/>
              </a:ext>
            </a:extLst>
          </p:cNvPr>
          <p:cNvSpPr>
            <a:spLocks noGrp="1"/>
          </p:cNvSpPr>
          <p:nvPr>
            <p:ph type="body" sz="quarter" idx="38"/>
          </p:nvPr>
        </p:nvSpPr>
        <p:spPr/>
        <p:txBody>
          <a:bodyPr/>
          <a:lstStyle/>
          <a:p>
            <a:pPr fontAlgn="base"/>
            <a:r>
              <a:rPr lang="da-DK" b="1"/>
              <a:t>4 værktøjer til brug i klinikken med podcast til hvert tema</a:t>
            </a:r>
            <a:r>
              <a:rPr lang="en-US"/>
              <a:t>​</a:t>
            </a:r>
          </a:p>
          <a:p>
            <a:pPr marL="342900" indent="-342900" fontAlgn="base">
              <a:buFont typeface="+mj-lt"/>
              <a:buAutoNum type="arabicPeriod"/>
            </a:pPr>
            <a:r>
              <a:rPr lang="da-DK"/>
              <a:t>Et fælles ledelsesgrundlag – hjælper jer til at få en tydelig ledelse </a:t>
            </a:r>
            <a:r>
              <a:rPr lang="en-US"/>
              <a:t>​</a:t>
            </a:r>
          </a:p>
          <a:p>
            <a:pPr marL="342900" indent="-342900" fontAlgn="base">
              <a:buFont typeface="+mj-lt"/>
              <a:buAutoNum type="arabicPeriod"/>
            </a:pPr>
            <a:r>
              <a:rPr lang="da-DK"/>
              <a:t>Trivsel i ledergruppen – hjælper jer med at styrke jeres relationer</a:t>
            </a:r>
            <a:r>
              <a:rPr lang="en-US"/>
              <a:t>​</a:t>
            </a:r>
          </a:p>
          <a:p>
            <a:pPr marL="342900" indent="-342900" fontAlgn="base">
              <a:buFont typeface="+mj-lt"/>
              <a:buAutoNum type="arabicPeriod"/>
            </a:pPr>
            <a:r>
              <a:rPr lang="da-DK"/>
              <a:t>Implementering – hjælper jer med at lykkes med forandringer</a:t>
            </a:r>
            <a:r>
              <a:rPr lang="en-US"/>
              <a:t>​</a:t>
            </a:r>
          </a:p>
          <a:p>
            <a:pPr marL="342900" indent="-342900" fontAlgn="base">
              <a:buFont typeface="+mj-lt"/>
              <a:buAutoNum type="arabicPeriod"/>
            </a:pPr>
            <a:r>
              <a:rPr lang="da-DK"/>
              <a:t>Fællesskab og samarbejde – hjælper jer med at spille hinanden gode i klinikken</a:t>
            </a:r>
            <a:endParaRPr lang="en-US"/>
          </a:p>
          <a:p>
            <a:endParaRPr lang="da-DK"/>
          </a:p>
          <a:p>
            <a:endParaRPr lang="da-DK"/>
          </a:p>
          <a:p>
            <a:endParaRPr lang="da-DK"/>
          </a:p>
          <a:p>
            <a:r>
              <a:rPr lang="da-DK" i="1"/>
              <a:t>OBS: Se uddelingskopier for yderligere information og link</a:t>
            </a:r>
          </a:p>
        </p:txBody>
      </p:sp>
      <p:sp>
        <p:nvSpPr>
          <p:cNvPr id="3" name="Titel 2">
            <a:extLst>
              <a:ext uri="{FF2B5EF4-FFF2-40B4-BE49-F238E27FC236}">
                <a16:creationId xmlns:a16="http://schemas.microsoft.com/office/drawing/2014/main" id="{93C58E41-1212-A678-A23B-103F7D321549}"/>
              </a:ext>
            </a:extLst>
          </p:cNvPr>
          <p:cNvSpPr>
            <a:spLocks noGrp="1"/>
          </p:cNvSpPr>
          <p:nvPr>
            <p:ph type="title"/>
          </p:nvPr>
        </p:nvSpPr>
        <p:spPr/>
        <p:txBody>
          <a:bodyPr>
            <a:normAutofit/>
          </a:bodyPr>
          <a:lstStyle/>
          <a:p>
            <a:r>
              <a:rPr lang="da-DK"/>
              <a:t>Metodekatalog fra PLO-E/</a:t>
            </a:r>
            <a:r>
              <a:rPr lang="da-DK" err="1"/>
              <a:t>KiAP</a:t>
            </a:r>
            <a:endParaRPr lang="da-DK"/>
          </a:p>
        </p:txBody>
      </p:sp>
      <p:sp>
        <p:nvSpPr>
          <p:cNvPr id="4" name="Pladsholder til tekst 3">
            <a:extLst>
              <a:ext uri="{FF2B5EF4-FFF2-40B4-BE49-F238E27FC236}">
                <a16:creationId xmlns:a16="http://schemas.microsoft.com/office/drawing/2014/main" id="{DC8BBBE8-5C82-EB07-B2A1-FB63BC4874BB}"/>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15353273-5F8F-8201-0EEB-333A0A193782}"/>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7491956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8F5EABF-A191-A50B-B37F-A17356752ED0}"/>
              </a:ext>
            </a:extLst>
          </p:cNvPr>
          <p:cNvSpPr>
            <a:spLocks noGrp="1"/>
          </p:cNvSpPr>
          <p:nvPr>
            <p:ph type="body" sz="quarter" idx="40"/>
          </p:nvPr>
        </p:nvSpPr>
        <p:spPr>
          <a:xfrm>
            <a:off x="1194060" y="6311629"/>
            <a:ext cx="10740748" cy="311166"/>
          </a:xfrm>
        </p:spPr>
        <p:txBody>
          <a:bodyPr>
            <a:normAutofit/>
          </a:bodyPr>
          <a:lstStyle/>
          <a:p>
            <a:r>
              <a:rPr lang="da-DK" i="1"/>
              <a:t>OBS: Se uddelingskopier for yderligere information og link</a:t>
            </a:r>
          </a:p>
        </p:txBody>
      </p:sp>
      <p:sp>
        <p:nvSpPr>
          <p:cNvPr id="3" name="Titel 2">
            <a:extLst>
              <a:ext uri="{FF2B5EF4-FFF2-40B4-BE49-F238E27FC236}">
                <a16:creationId xmlns:a16="http://schemas.microsoft.com/office/drawing/2014/main" id="{ADA99149-FA3A-2F9B-0D10-93C77BAB1DD5}"/>
              </a:ext>
            </a:extLst>
          </p:cNvPr>
          <p:cNvSpPr>
            <a:spLocks noGrp="1"/>
          </p:cNvSpPr>
          <p:nvPr>
            <p:ph type="title"/>
          </p:nvPr>
        </p:nvSpPr>
        <p:spPr/>
        <p:txBody>
          <a:bodyPr/>
          <a:lstStyle/>
          <a:p>
            <a:r>
              <a:rPr lang="da-DK"/>
              <a:t>Tilbud fra PLO-E</a:t>
            </a:r>
          </a:p>
        </p:txBody>
      </p:sp>
      <p:sp>
        <p:nvSpPr>
          <p:cNvPr id="4" name="Pladsholder til tekst 3">
            <a:extLst>
              <a:ext uri="{FF2B5EF4-FFF2-40B4-BE49-F238E27FC236}">
                <a16:creationId xmlns:a16="http://schemas.microsoft.com/office/drawing/2014/main" id="{74E3EE74-208C-7AAA-068A-1FB06C214F34}"/>
              </a:ext>
            </a:extLst>
          </p:cNvPr>
          <p:cNvSpPr>
            <a:spLocks noGrp="1"/>
          </p:cNvSpPr>
          <p:nvPr>
            <p:ph type="body" sz="quarter" idx="37"/>
          </p:nvPr>
        </p:nvSpPr>
        <p:spPr/>
        <p:txBody>
          <a:bodyPr/>
          <a:lstStyle/>
          <a:p>
            <a:r>
              <a:rPr lang="da-DK"/>
              <a:t>KGE-modulet</a:t>
            </a:r>
          </a:p>
        </p:txBody>
      </p:sp>
      <p:sp>
        <p:nvSpPr>
          <p:cNvPr id="5" name="Pladsholder til tekst 4">
            <a:extLst>
              <a:ext uri="{FF2B5EF4-FFF2-40B4-BE49-F238E27FC236}">
                <a16:creationId xmlns:a16="http://schemas.microsoft.com/office/drawing/2014/main" id="{5EF36B21-AA20-5A66-9D0B-C8801B9AE72D}"/>
              </a:ext>
            </a:extLst>
          </p:cNvPr>
          <p:cNvSpPr>
            <a:spLocks noGrp="1"/>
          </p:cNvSpPr>
          <p:nvPr>
            <p:ph type="body" sz="quarter" idx="38"/>
          </p:nvPr>
        </p:nvSpPr>
        <p:spPr/>
        <p:txBody>
          <a:bodyPr/>
          <a:lstStyle/>
          <a:p>
            <a:r>
              <a:rPr lang="da-DK"/>
              <a:t>Henvender sig til hele klinikken med et budskab om, at alle har både interesse i og ansvar for et godt og nærende arbejdsmiljø. </a:t>
            </a:r>
          </a:p>
          <a:p>
            <a:endParaRPr lang="da-DK"/>
          </a:p>
        </p:txBody>
      </p:sp>
      <p:sp>
        <p:nvSpPr>
          <p:cNvPr id="6" name="Pladsholder til tekst 5">
            <a:extLst>
              <a:ext uri="{FF2B5EF4-FFF2-40B4-BE49-F238E27FC236}">
                <a16:creationId xmlns:a16="http://schemas.microsoft.com/office/drawing/2014/main" id="{9EAFD98F-A50B-DD4D-2852-32AECD73A09D}"/>
              </a:ext>
            </a:extLst>
          </p:cNvPr>
          <p:cNvSpPr>
            <a:spLocks noGrp="1"/>
          </p:cNvSpPr>
          <p:nvPr>
            <p:ph type="body" sz="quarter" idx="41"/>
          </p:nvPr>
        </p:nvSpPr>
        <p:spPr/>
        <p:txBody>
          <a:bodyPr/>
          <a:lstStyle/>
          <a:p>
            <a:r>
              <a:rPr lang="da-DK"/>
              <a:t>DGE-modulet</a:t>
            </a:r>
          </a:p>
        </p:txBody>
      </p:sp>
      <p:sp>
        <p:nvSpPr>
          <p:cNvPr id="7" name="Pladsholder til tekst 6">
            <a:extLst>
              <a:ext uri="{FF2B5EF4-FFF2-40B4-BE49-F238E27FC236}">
                <a16:creationId xmlns:a16="http://schemas.microsoft.com/office/drawing/2014/main" id="{AF92E645-4E4F-4819-A841-227233420F7C}"/>
              </a:ext>
            </a:extLst>
          </p:cNvPr>
          <p:cNvSpPr>
            <a:spLocks noGrp="1"/>
          </p:cNvSpPr>
          <p:nvPr>
            <p:ph type="body" sz="quarter" idx="42"/>
          </p:nvPr>
        </p:nvSpPr>
        <p:spPr/>
        <p:txBody>
          <a:bodyPr/>
          <a:lstStyle/>
          <a:p>
            <a:r>
              <a:rPr lang="da-DK"/>
              <a:t>Henvender sig til lægegruppen. Det handler om samarbejdet internt i personalegruppen, mellem personale og ledelse samt i ledelsen. </a:t>
            </a:r>
          </a:p>
          <a:p>
            <a:endParaRPr lang="da-DK"/>
          </a:p>
        </p:txBody>
      </p:sp>
      <p:sp>
        <p:nvSpPr>
          <p:cNvPr id="8" name="Pladsholder til tekst 7">
            <a:extLst>
              <a:ext uri="{FF2B5EF4-FFF2-40B4-BE49-F238E27FC236}">
                <a16:creationId xmlns:a16="http://schemas.microsoft.com/office/drawing/2014/main" id="{317A66E7-E201-6AA9-D10D-CCDDDC8508D1}"/>
              </a:ext>
            </a:extLst>
          </p:cNvPr>
          <p:cNvSpPr>
            <a:spLocks noGrp="1"/>
          </p:cNvSpPr>
          <p:nvPr>
            <p:ph type="body" sz="quarter" idx="43"/>
          </p:nvPr>
        </p:nvSpPr>
        <p:spPr/>
        <p:txBody>
          <a:bodyPr/>
          <a:lstStyle/>
          <a:p>
            <a:r>
              <a:rPr lang="da-DK"/>
              <a:t>SGE-modulet</a:t>
            </a:r>
          </a:p>
        </p:txBody>
      </p:sp>
      <p:sp>
        <p:nvSpPr>
          <p:cNvPr id="9" name="Pladsholder til tekst 8">
            <a:extLst>
              <a:ext uri="{FF2B5EF4-FFF2-40B4-BE49-F238E27FC236}">
                <a16:creationId xmlns:a16="http://schemas.microsoft.com/office/drawing/2014/main" id="{D59687DB-46B2-33AC-0F13-19178E1FF5D3}"/>
              </a:ext>
            </a:extLst>
          </p:cNvPr>
          <p:cNvSpPr>
            <a:spLocks noGrp="1"/>
          </p:cNvSpPr>
          <p:nvPr>
            <p:ph type="body" sz="quarter" idx="44"/>
          </p:nvPr>
        </p:nvSpPr>
        <p:spPr/>
        <p:txBody>
          <a:bodyPr/>
          <a:lstStyle/>
          <a:p>
            <a:r>
              <a:rPr lang="da-DK"/>
              <a:t>Henvender sig til lægegruppen. Det handler om god ledelse i almen praksis, og hvordan du kan uddelegere bl.a. dele af behandlingen af patienter og stadig have høj faglig kvalitet.</a:t>
            </a:r>
          </a:p>
          <a:p>
            <a:endParaRPr lang="da-DK"/>
          </a:p>
        </p:txBody>
      </p:sp>
      <p:sp>
        <p:nvSpPr>
          <p:cNvPr id="10" name="Pladsholder til tekst 3">
            <a:extLst>
              <a:ext uri="{FF2B5EF4-FFF2-40B4-BE49-F238E27FC236}">
                <a16:creationId xmlns:a16="http://schemas.microsoft.com/office/drawing/2014/main" id="{53DBFE2D-4C77-2375-5F48-152D4BFC0915}"/>
              </a:ext>
            </a:extLst>
          </p:cNvPr>
          <p:cNvSpPr txBox="1">
            <a:spLocks/>
          </p:cNvSpPr>
          <p:nvPr/>
        </p:nvSpPr>
        <p:spPr>
          <a:xfrm>
            <a:off x="740708" y="1619512"/>
            <a:ext cx="10740748" cy="376681"/>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1600" i="1"/>
              <a:t>OBS: I skal selv facilitere</a:t>
            </a:r>
          </a:p>
        </p:txBody>
      </p:sp>
    </p:spTree>
    <p:extLst>
      <p:ext uri="{BB962C8B-B14F-4D97-AF65-F5344CB8AC3E}">
        <p14:creationId xmlns:p14="http://schemas.microsoft.com/office/powerpoint/2010/main" val="39802321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4D1AC-6B7E-622C-C880-89C7784512C0}"/>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1D40ED31-76E1-783B-5F5E-1552BD1E25A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pic>
        <p:nvPicPr>
          <p:cNvPr id="2" name="Graphic 1" descr="Meeting with solid fill">
            <a:extLst>
              <a:ext uri="{FF2B5EF4-FFF2-40B4-BE49-F238E27FC236}">
                <a16:creationId xmlns:a16="http://schemas.microsoft.com/office/drawing/2014/main" id="{09CD4F55-3E18-EA93-3BDB-F7D3D9FC582B}"/>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559DE82D-414C-41DA-35C0-1742ABD0D51B}"/>
              </a:ext>
            </a:extLst>
          </p:cNvPr>
          <p:cNvSpPr>
            <a:spLocks noGrp="1"/>
          </p:cNvSpPr>
          <p:nvPr>
            <p:ph type="body" sz="quarter" idx="41"/>
          </p:nvPr>
        </p:nvSpPr>
        <p:spPr>
          <a:xfrm>
            <a:off x="720208" y="1888760"/>
            <a:ext cx="4385987" cy="4137285"/>
          </a:xfrm>
        </p:spPr>
        <p:txBody>
          <a:bodyPr>
            <a:normAutofit fontScale="92500" lnSpcReduction="20000"/>
          </a:bodyPr>
          <a:lstStyle/>
          <a:p>
            <a:pPr fontAlgn="base"/>
            <a:r>
              <a:rPr lang="da-DK" b="1"/>
              <a:t>KAP-H har en lang række tilbud relateret til dagens emne og som giver mulighed for at arbejde videre efter klyngemødet</a:t>
            </a:r>
          </a:p>
          <a:p>
            <a:pPr marL="285750" indent="-285750" fontAlgn="base">
              <a:buFont typeface="Arial" panose="020B0604020202020204" pitchFamily="34" charset="0"/>
              <a:buChar char="•"/>
            </a:pPr>
            <a:r>
              <a:rPr lang="en-US" b="1"/>
              <a:t>​</a:t>
            </a:r>
            <a:r>
              <a:rPr lang="da-DK">
                <a:solidFill>
                  <a:srgbClr val="000000"/>
                </a:solidFill>
              </a:rPr>
              <a:t>Praksisbesøg: Om psykologisk tryghed i klinikken​</a:t>
            </a:r>
          </a:p>
          <a:p>
            <a:pPr marL="285750" indent="-285750" fontAlgn="base">
              <a:buFont typeface="Arial" panose="020B0604020202020204" pitchFamily="34" charset="0"/>
              <a:buChar char="•"/>
            </a:pPr>
            <a:r>
              <a:rPr lang="da-DK">
                <a:solidFill>
                  <a:srgbClr val="000000"/>
                </a:solidFill>
              </a:rPr>
              <a:t>Praksisbesøg: Praksisliv – når det ikke er så nemt​</a:t>
            </a:r>
          </a:p>
          <a:p>
            <a:pPr marL="285750" indent="-285750" fontAlgn="base">
              <a:buFont typeface="Arial" panose="020B0604020202020204" pitchFamily="34" charset="0"/>
              <a:buChar char="•"/>
            </a:pPr>
            <a:r>
              <a:rPr lang="da-DK">
                <a:solidFill>
                  <a:srgbClr val="000000"/>
                </a:solidFill>
              </a:rPr>
              <a:t>Praksisbesøg: Samarbejde og personale​</a:t>
            </a:r>
          </a:p>
          <a:p>
            <a:pPr marL="285750" indent="-285750" fontAlgn="base">
              <a:buFont typeface="Arial" panose="020B0604020202020204" pitchFamily="34" charset="0"/>
              <a:buChar char="•"/>
            </a:pPr>
            <a:r>
              <a:rPr lang="da-DK">
                <a:solidFill>
                  <a:srgbClr val="000000"/>
                </a:solidFill>
              </a:rPr>
              <a:t>Praksisbesøg: Værdier og visioner​</a:t>
            </a:r>
          </a:p>
          <a:p>
            <a:pPr marL="285750" indent="-285750" fontAlgn="base">
              <a:buFont typeface="Arial" panose="020B0604020202020204" pitchFamily="34" charset="0"/>
              <a:buChar char="•"/>
            </a:pPr>
            <a:r>
              <a:rPr lang="da-DK">
                <a:solidFill>
                  <a:srgbClr val="000000"/>
                </a:solidFill>
              </a:rPr>
              <a:t>Praksisbesøg: Effektiv klinikdrift​</a:t>
            </a:r>
          </a:p>
          <a:p>
            <a:pPr marL="285750" indent="-285750" fontAlgn="base">
              <a:buFont typeface="Arial" panose="020B0604020202020204" pitchFamily="34" charset="0"/>
              <a:buChar char="•"/>
            </a:pPr>
            <a:r>
              <a:rPr lang="da-DK">
                <a:solidFill>
                  <a:srgbClr val="000000"/>
                </a:solidFill>
              </a:rPr>
              <a:t>DGE-grupper: Miniforløb om ledelse i AP</a:t>
            </a:r>
          </a:p>
          <a:p>
            <a:pPr fontAlgn="base"/>
            <a:endParaRPr lang="da-DK"/>
          </a:p>
          <a:p>
            <a:pPr fontAlgn="base"/>
            <a:r>
              <a:rPr lang="da-DK" i="1"/>
              <a:t>OBS: Se uddelingskopier for yderligere information og link</a:t>
            </a:r>
            <a:endParaRPr lang="da-DK"/>
          </a:p>
        </p:txBody>
      </p:sp>
      <p:sp>
        <p:nvSpPr>
          <p:cNvPr id="10" name="Title 2">
            <a:extLst>
              <a:ext uri="{FF2B5EF4-FFF2-40B4-BE49-F238E27FC236}">
                <a16:creationId xmlns:a16="http://schemas.microsoft.com/office/drawing/2014/main" id="{7B661FC8-DE4B-E319-5524-3A5F925F5F62}"/>
              </a:ext>
            </a:extLst>
          </p:cNvPr>
          <p:cNvSpPr>
            <a:spLocks noGrp="1"/>
          </p:cNvSpPr>
          <p:nvPr>
            <p:ph type="title"/>
          </p:nvPr>
        </p:nvSpPr>
        <p:spPr>
          <a:xfrm>
            <a:off x="714030" y="1027249"/>
            <a:ext cx="4398514" cy="680690"/>
          </a:xfrm>
        </p:spPr>
        <p:txBody>
          <a:bodyPr>
            <a:normAutofit fontScale="90000"/>
          </a:bodyPr>
          <a:lstStyle/>
          <a:p>
            <a:r>
              <a:rPr lang="da-DK" sz="2400"/>
              <a:t>Tilbud fra KAP-H’s organisationsteam</a:t>
            </a:r>
            <a:endParaRPr lang="da-DK" sz="2400" noProof="0"/>
          </a:p>
        </p:txBody>
      </p:sp>
      <p:pic>
        <p:nvPicPr>
          <p:cNvPr id="3" name="Billede 2">
            <a:extLst>
              <a:ext uri="{FF2B5EF4-FFF2-40B4-BE49-F238E27FC236}">
                <a16:creationId xmlns:a16="http://schemas.microsoft.com/office/drawing/2014/main" id="{6F1B02A2-9D00-7B3D-4DE2-382ECEC677D3}"/>
              </a:ext>
            </a:extLst>
          </p:cNvPr>
          <p:cNvPicPr>
            <a:picLocks noChangeAspect="1"/>
          </p:cNvPicPr>
          <p:nvPr/>
        </p:nvPicPr>
        <p:blipFill>
          <a:blip r:embed="rId5"/>
          <a:stretch>
            <a:fillRect/>
          </a:stretch>
        </p:blipFill>
        <p:spPr>
          <a:xfrm>
            <a:off x="7408632" y="2613462"/>
            <a:ext cx="3206968" cy="1631076"/>
          </a:xfrm>
          <a:prstGeom prst="rect">
            <a:avLst/>
          </a:prstGeom>
        </p:spPr>
      </p:pic>
    </p:spTree>
    <p:extLst>
      <p:ext uri="{BB962C8B-B14F-4D97-AF65-F5344CB8AC3E}">
        <p14:creationId xmlns:p14="http://schemas.microsoft.com/office/powerpoint/2010/main" val="418207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6BA55-88F2-2D8D-E338-3D90135707FF}"/>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52D5C677-5D47-368D-74D5-A10AEB8343DA}"/>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pic>
        <p:nvPicPr>
          <p:cNvPr id="2" name="Graphic 1" descr="Meeting with solid fill">
            <a:extLst>
              <a:ext uri="{FF2B5EF4-FFF2-40B4-BE49-F238E27FC236}">
                <a16:creationId xmlns:a16="http://schemas.microsoft.com/office/drawing/2014/main" id="{EF54BDDD-B197-CBA3-374E-8A38285D9DB4}"/>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A7A7E0F4-08BC-9078-A954-516C109F341B}"/>
              </a:ext>
            </a:extLst>
          </p:cNvPr>
          <p:cNvSpPr>
            <a:spLocks noGrp="1"/>
          </p:cNvSpPr>
          <p:nvPr>
            <p:ph type="body" sz="quarter" idx="41"/>
          </p:nvPr>
        </p:nvSpPr>
        <p:spPr>
          <a:xfrm>
            <a:off x="720208" y="1714144"/>
            <a:ext cx="4385987" cy="3429711"/>
          </a:xfrm>
        </p:spPr>
        <p:txBody>
          <a:bodyPr>
            <a:normAutofit/>
          </a:bodyPr>
          <a:lstStyle/>
          <a:p>
            <a:pPr fontAlgn="base"/>
            <a:r>
              <a:rPr lang="da-DK" b="1" err="1"/>
              <a:t>MidtKraft</a:t>
            </a:r>
            <a:r>
              <a:rPr lang="da-DK" b="1"/>
              <a:t> har en række tilbud om ledelse og udvikling i praksis:</a:t>
            </a:r>
            <a:r>
              <a:rPr lang="en-US" b="1"/>
              <a:t>​</a:t>
            </a:r>
            <a:endParaRPr lang="da-DK" b="1"/>
          </a:p>
          <a:p>
            <a:pPr marL="285750" indent="-285750" fontAlgn="base">
              <a:buFont typeface="Arial" panose="020B0604020202020204" pitchFamily="34" charset="0"/>
              <a:buChar char="•"/>
            </a:pPr>
            <a:r>
              <a:rPr lang="da-DK"/>
              <a:t>LUP i praksis – sparring om ledelse og organisation ​</a:t>
            </a:r>
          </a:p>
          <a:p>
            <a:pPr marL="285750" indent="-285750" fontAlgn="base">
              <a:buFont typeface="Arial" panose="020B0604020202020204" pitchFamily="34" charset="0"/>
              <a:buChar char="•"/>
            </a:pPr>
            <a:r>
              <a:rPr lang="da-DK"/>
              <a:t>Den frygtløse praksis – fokus på psykologisk tryghed​</a:t>
            </a:r>
          </a:p>
          <a:p>
            <a:pPr marL="285750" indent="-285750" fontAlgn="base">
              <a:buFont typeface="Arial" panose="020B0604020202020204" pitchFamily="34" charset="0"/>
              <a:buChar char="•"/>
            </a:pPr>
            <a:r>
              <a:rPr lang="da-DK"/>
              <a:t>Ny i praksis</a:t>
            </a:r>
          </a:p>
          <a:p>
            <a:pPr marL="285750" indent="-285750" fontAlgn="base">
              <a:buFont typeface="Arial" panose="020B0604020202020204" pitchFamily="34" charset="0"/>
              <a:buChar char="•"/>
            </a:pPr>
            <a:endParaRPr lang="da-DK"/>
          </a:p>
          <a:p>
            <a:pPr fontAlgn="base"/>
            <a:r>
              <a:rPr lang="da-DK" i="1"/>
              <a:t>OBS: Se uddelingskopier for yderligere information og link</a:t>
            </a:r>
            <a:endParaRPr lang="da-DK"/>
          </a:p>
        </p:txBody>
      </p:sp>
      <p:sp>
        <p:nvSpPr>
          <p:cNvPr id="10" name="Title 2">
            <a:extLst>
              <a:ext uri="{FF2B5EF4-FFF2-40B4-BE49-F238E27FC236}">
                <a16:creationId xmlns:a16="http://schemas.microsoft.com/office/drawing/2014/main" id="{2B69706B-B9DC-665B-FFF1-EB0D79BEF920}"/>
              </a:ext>
            </a:extLst>
          </p:cNvPr>
          <p:cNvSpPr>
            <a:spLocks noGrp="1"/>
          </p:cNvSpPr>
          <p:nvPr>
            <p:ph type="title"/>
          </p:nvPr>
        </p:nvSpPr>
        <p:spPr>
          <a:xfrm>
            <a:off x="714030" y="1027249"/>
            <a:ext cx="4398514" cy="1540460"/>
          </a:xfrm>
        </p:spPr>
        <p:txBody>
          <a:bodyPr/>
          <a:lstStyle/>
          <a:p>
            <a:r>
              <a:rPr lang="da-DK" sz="2400"/>
              <a:t>Tilbud fra </a:t>
            </a:r>
            <a:r>
              <a:rPr lang="da-DK" sz="2400" err="1"/>
              <a:t>MidtKraft</a:t>
            </a:r>
            <a:endParaRPr lang="da-DK" sz="2400" noProof="0"/>
          </a:p>
        </p:txBody>
      </p:sp>
      <p:sp>
        <p:nvSpPr>
          <p:cNvPr id="13" name="Text Placeholder 9">
            <a:extLst>
              <a:ext uri="{FF2B5EF4-FFF2-40B4-BE49-F238E27FC236}">
                <a16:creationId xmlns:a16="http://schemas.microsoft.com/office/drawing/2014/main" id="{398CFC08-1837-C125-E8C5-420E5722DB32}"/>
              </a:ext>
            </a:extLst>
          </p:cNvPr>
          <p:cNvSpPr>
            <a:spLocks noGrp="1"/>
          </p:cNvSpPr>
          <p:nvPr>
            <p:ph type="body" sz="quarter" idx="29"/>
          </p:nvPr>
        </p:nvSpPr>
        <p:spPr>
          <a:xfrm>
            <a:off x="720208" y="5440218"/>
            <a:ext cx="4385987" cy="680690"/>
          </a:xfrm>
        </p:spPr>
        <p:txBody>
          <a:bodyPr/>
          <a:lstStyle/>
          <a:p>
            <a:endParaRPr lang="da-DK" noProof="0"/>
          </a:p>
        </p:txBody>
      </p:sp>
      <p:pic>
        <p:nvPicPr>
          <p:cNvPr id="8" name="Billede 7">
            <a:extLst>
              <a:ext uri="{FF2B5EF4-FFF2-40B4-BE49-F238E27FC236}">
                <a16:creationId xmlns:a16="http://schemas.microsoft.com/office/drawing/2014/main" id="{8AF08624-8BB7-78FE-3551-27E3AE548CD5}"/>
              </a:ext>
            </a:extLst>
          </p:cNvPr>
          <p:cNvPicPr>
            <a:picLocks noChangeAspect="1"/>
          </p:cNvPicPr>
          <p:nvPr/>
        </p:nvPicPr>
        <p:blipFill>
          <a:blip r:embed="rId5"/>
          <a:stretch>
            <a:fillRect/>
          </a:stretch>
        </p:blipFill>
        <p:spPr>
          <a:xfrm>
            <a:off x="7793581" y="2431636"/>
            <a:ext cx="2437069" cy="1994725"/>
          </a:xfrm>
          <a:prstGeom prst="rect">
            <a:avLst/>
          </a:prstGeom>
        </p:spPr>
      </p:pic>
    </p:spTree>
    <p:extLst>
      <p:ext uri="{BB962C8B-B14F-4D97-AF65-F5344CB8AC3E}">
        <p14:creationId xmlns:p14="http://schemas.microsoft.com/office/powerpoint/2010/main" val="6737065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28271-E66B-F44C-C5D8-285F6254126F}"/>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7669A59-C4A6-8D4B-407D-924444356F4F}"/>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pic>
        <p:nvPicPr>
          <p:cNvPr id="2" name="Graphic 1" descr="Meeting with solid fill">
            <a:extLst>
              <a:ext uri="{FF2B5EF4-FFF2-40B4-BE49-F238E27FC236}">
                <a16:creationId xmlns:a16="http://schemas.microsoft.com/office/drawing/2014/main" id="{7F0F6C6C-4DDF-1712-4E80-DA229BA6BF8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0ED0E8DE-4702-0A57-52DE-1C9FCF9E0FDC}"/>
              </a:ext>
            </a:extLst>
          </p:cNvPr>
          <p:cNvSpPr>
            <a:spLocks noGrp="1"/>
          </p:cNvSpPr>
          <p:nvPr>
            <p:ph type="body" sz="quarter" idx="41"/>
          </p:nvPr>
        </p:nvSpPr>
        <p:spPr>
          <a:xfrm>
            <a:off x="720208" y="1714144"/>
            <a:ext cx="4385987" cy="4311902"/>
          </a:xfrm>
        </p:spPr>
        <p:txBody>
          <a:bodyPr>
            <a:normAutofit fontScale="92500"/>
          </a:bodyPr>
          <a:lstStyle/>
          <a:p>
            <a:r>
              <a:rPr lang="da-DK" b="1" err="1"/>
              <a:t>Nord-POL</a:t>
            </a:r>
            <a:r>
              <a:rPr lang="da-DK" b="1"/>
              <a:t> har en lang række tilbud relateret til dagens emne og som giver mulighed for at arbejde videre efter klyngemødet: ​</a:t>
            </a:r>
          </a:p>
          <a:p>
            <a:pPr marL="285750" indent="-285750">
              <a:buFont typeface="Arial" panose="020B0604020202020204" pitchFamily="34" charset="0"/>
              <a:buChar char="•"/>
            </a:pPr>
            <a:r>
              <a:rPr lang="da-DK"/>
              <a:t>Opfølgning på klyngepakken ’Samarbejde &amp; fællesskab’​</a:t>
            </a:r>
          </a:p>
          <a:p>
            <a:pPr marL="285750" indent="-285750">
              <a:buFont typeface="Arial" panose="020B0604020202020204" pitchFamily="34" charset="0"/>
              <a:buChar char="•"/>
            </a:pPr>
            <a:r>
              <a:rPr lang="da-DK"/>
              <a:t>Styrk samarbejdet i klinikken​</a:t>
            </a:r>
          </a:p>
          <a:p>
            <a:pPr marL="285750" indent="-285750">
              <a:buFont typeface="Arial" panose="020B0604020202020204" pitchFamily="34" charset="0"/>
              <a:buChar char="•"/>
            </a:pPr>
            <a:r>
              <a:rPr lang="da-DK"/>
              <a:t>Psykologisk tryghed​</a:t>
            </a:r>
          </a:p>
          <a:p>
            <a:pPr marL="285750" indent="-285750">
              <a:buFont typeface="Arial" panose="020B0604020202020204" pitchFamily="34" charset="0"/>
              <a:buChar char="•"/>
            </a:pPr>
            <a:r>
              <a:rPr lang="da-DK"/>
              <a:t>Det personlige lederskab​</a:t>
            </a:r>
          </a:p>
          <a:p>
            <a:pPr marL="285750" indent="-285750">
              <a:buFont typeface="Arial" panose="020B0604020202020204" pitchFamily="34" charset="0"/>
              <a:buChar char="•"/>
            </a:pPr>
            <a:r>
              <a:rPr lang="da-DK"/>
              <a:t>Hvor vil I hen med jeres praksis?​</a:t>
            </a:r>
          </a:p>
          <a:p>
            <a:pPr marL="285750" indent="-285750">
              <a:buFont typeface="Arial" panose="020B0604020202020204" pitchFamily="34" charset="0"/>
              <a:buChar char="•"/>
            </a:pPr>
            <a:r>
              <a:rPr lang="da-DK"/>
              <a:t>Tilbud om ledelses- og organisationsudvikling​</a:t>
            </a:r>
          </a:p>
          <a:p>
            <a:pPr marL="285750" indent="-285750">
              <a:buFont typeface="Arial" panose="020B0604020202020204" pitchFamily="34" charset="0"/>
              <a:buChar char="•"/>
            </a:pPr>
            <a:endParaRPr lang="da-DK"/>
          </a:p>
          <a:p>
            <a:r>
              <a:rPr lang="da-DK" i="1"/>
              <a:t>OBS: Se uddelingskopier for yderligere information og link</a:t>
            </a:r>
            <a:endParaRPr lang="da-DK"/>
          </a:p>
        </p:txBody>
      </p:sp>
      <p:sp>
        <p:nvSpPr>
          <p:cNvPr id="10" name="Title 2">
            <a:extLst>
              <a:ext uri="{FF2B5EF4-FFF2-40B4-BE49-F238E27FC236}">
                <a16:creationId xmlns:a16="http://schemas.microsoft.com/office/drawing/2014/main" id="{2B3FEC30-B5D5-EF41-12EE-FEA8567C69A5}"/>
              </a:ext>
            </a:extLst>
          </p:cNvPr>
          <p:cNvSpPr>
            <a:spLocks noGrp="1"/>
          </p:cNvSpPr>
          <p:nvPr>
            <p:ph type="title"/>
          </p:nvPr>
        </p:nvSpPr>
        <p:spPr>
          <a:xfrm>
            <a:off x="714030" y="1027249"/>
            <a:ext cx="4398514" cy="680690"/>
          </a:xfrm>
        </p:spPr>
        <p:txBody>
          <a:bodyPr/>
          <a:lstStyle/>
          <a:p>
            <a:r>
              <a:rPr lang="da-DK" sz="2400"/>
              <a:t>Tilbud fra </a:t>
            </a:r>
            <a:r>
              <a:rPr lang="da-DK" sz="2400" err="1"/>
              <a:t>Nord-KAP</a:t>
            </a:r>
            <a:endParaRPr lang="da-DK" sz="2400" noProof="0"/>
          </a:p>
        </p:txBody>
      </p:sp>
      <p:pic>
        <p:nvPicPr>
          <p:cNvPr id="3" name="Billede 2">
            <a:extLst>
              <a:ext uri="{FF2B5EF4-FFF2-40B4-BE49-F238E27FC236}">
                <a16:creationId xmlns:a16="http://schemas.microsoft.com/office/drawing/2014/main" id="{806C994E-10C5-92F9-9635-ED650A9B5374}"/>
              </a:ext>
            </a:extLst>
          </p:cNvPr>
          <p:cNvPicPr>
            <a:picLocks noChangeAspect="1"/>
          </p:cNvPicPr>
          <p:nvPr/>
        </p:nvPicPr>
        <p:blipFill>
          <a:blip r:embed="rId5"/>
          <a:stretch>
            <a:fillRect/>
          </a:stretch>
        </p:blipFill>
        <p:spPr>
          <a:xfrm>
            <a:off x="8274312" y="2606007"/>
            <a:ext cx="2212123" cy="1645985"/>
          </a:xfrm>
          <a:prstGeom prst="rect">
            <a:avLst/>
          </a:prstGeom>
        </p:spPr>
      </p:pic>
    </p:spTree>
    <p:extLst>
      <p:ext uri="{BB962C8B-B14F-4D97-AF65-F5344CB8AC3E}">
        <p14:creationId xmlns:p14="http://schemas.microsoft.com/office/powerpoint/2010/main" val="4642695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1467E-BA02-9011-BA71-5E2DC099C05D}"/>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C5DD4D5-2BC6-6C9D-05CD-334B08B314F1}"/>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pic>
        <p:nvPicPr>
          <p:cNvPr id="2" name="Graphic 1" descr="Meeting with solid fill">
            <a:extLst>
              <a:ext uri="{FF2B5EF4-FFF2-40B4-BE49-F238E27FC236}">
                <a16:creationId xmlns:a16="http://schemas.microsoft.com/office/drawing/2014/main" id="{184623CB-20F0-FB11-2423-74061AA2795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3956E73C-F747-E011-664C-11E83FA83BA4}"/>
              </a:ext>
            </a:extLst>
          </p:cNvPr>
          <p:cNvSpPr>
            <a:spLocks noGrp="1"/>
          </p:cNvSpPr>
          <p:nvPr>
            <p:ph type="body" sz="quarter" idx="41"/>
          </p:nvPr>
        </p:nvSpPr>
        <p:spPr>
          <a:xfrm>
            <a:off x="720208" y="1714144"/>
            <a:ext cx="4691241" cy="4626695"/>
          </a:xfrm>
        </p:spPr>
        <p:txBody>
          <a:bodyPr>
            <a:normAutofit fontScale="85000" lnSpcReduction="20000"/>
          </a:bodyPr>
          <a:lstStyle/>
          <a:p>
            <a:r>
              <a:rPr lang="da-DK" b="1"/>
              <a:t>KAP-S har en lang række tilbud relateret til dagens emne og som giver mulighed for at arbejde videre efter klyngemødet: ​</a:t>
            </a:r>
          </a:p>
          <a:p>
            <a:pPr marL="285750" indent="-285750">
              <a:buFont typeface="Arial" panose="020B0604020202020204" pitchFamily="34" charset="0"/>
              <a:buChar char="•"/>
            </a:pPr>
            <a:r>
              <a:rPr lang="da-DK"/>
              <a:t>Transfer fra klynge til klinik – ”Samarbejde og fællesskab”​</a:t>
            </a:r>
          </a:p>
          <a:p>
            <a:pPr marL="285750" indent="-285750">
              <a:buFont typeface="Arial" panose="020B0604020202020204" pitchFamily="34" charset="0"/>
              <a:buChar char="•"/>
            </a:pPr>
            <a:r>
              <a:rPr lang="da-DK"/>
              <a:t>Arbejdsglæde​</a:t>
            </a:r>
          </a:p>
          <a:p>
            <a:pPr marL="285750" indent="-285750">
              <a:buFont typeface="Arial" panose="020B0604020202020204" pitchFamily="34" charset="0"/>
              <a:buChar char="•"/>
            </a:pPr>
            <a:r>
              <a:rPr lang="da-DK"/>
              <a:t>Redskaber til MUS​</a:t>
            </a:r>
          </a:p>
          <a:p>
            <a:pPr marL="285750" indent="-285750">
              <a:buFont typeface="Arial" panose="020B0604020202020204" pitchFamily="34" charset="0"/>
              <a:buChar char="•"/>
            </a:pPr>
            <a:r>
              <a:rPr lang="da-DK"/>
              <a:t>Vanskelige samtaler: Konflikt, opsigelse eller strukturændringer?​</a:t>
            </a:r>
          </a:p>
          <a:p>
            <a:pPr marL="285750" indent="-285750">
              <a:buFont typeface="Arial" panose="020B0604020202020204" pitchFamily="34" charset="0"/>
              <a:buChar char="•"/>
            </a:pPr>
            <a:r>
              <a:rPr lang="da-DK"/>
              <a:t>Personalehåndbog – Rammer for en god arbejdsplads​</a:t>
            </a:r>
          </a:p>
          <a:p>
            <a:pPr marL="285750" indent="-285750">
              <a:buFont typeface="Arial" panose="020B0604020202020204" pitchFamily="34" charset="0"/>
              <a:buChar char="•"/>
            </a:pPr>
            <a:r>
              <a:rPr lang="da-DK"/>
              <a:t>Forløb med personlig coaching​</a:t>
            </a:r>
          </a:p>
          <a:p>
            <a:pPr marL="285750" indent="-285750">
              <a:buFont typeface="Arial" panose="020B0604020202020204" pitchFamily="34" charset="0"/>
              <a:buChar char="•"/>
            </a:pPr>
            <a:r>
              <a:rPr lang="da-DK"/>
              <a:t>Hjælp til fastkørte personalesituationer​</a:t>
            </a:r>
          </a:p>
          <a:p>
            <a:pPr marL="285750" indent="-285750">
              <a:buFont typeface="Arial" panose="020B0604020202020204" pitchFamily="34" charset="0"/>
              <a:buChar char="•"/>
            </a:pPr>
            <a:r>
              <a:rPr lang="da-DK"/>
              <a:t>Mentor/kollegahjælp</a:t>
            </a:r>
          </a:p>
          <a:p>
            <a:endParaRPr lang="da-DK" i="1"/>
          </a:p>
          <a:p>
            <a:r>
              <a:rPr lang="da-DK" i="1"/>
              <a:t>OBS: Se uddelingskopier for yderligere information og link</a:t>
            </a:r>
            <a:endParaRPr lang="da-DK"/>
          </a:p>
        </p:txBody>
      </p:sp>
      <p:sp>
        <p:nvSpPr>
          <p:cNvPr id="10" name="Title 2">
            <a:extLst>
              <a:ext uri="{FF2B5EF4-FFF2-40B4-BE49-F238E27FC236}">
                <a16:creationId xmlns:a16="http://schemas.microsoft.com/office/drawing/2014/main" id="{ED9C6163-DF1A-4C69-0A63-6980DA7B2A8F}"/>
              </a:ext>
            </a:extLst>
          </p:cNvPr>
          <p:cNvSpPr>
            <a:spLocks noGrp="1"/>
          </p:cNvSpPr>
          <p:nvPr>
            <p:ph type="title"/>
          </p:nvPr>
        </p:nvSpPr>
        <p:spPr>
          <a:xfrm>
            <a:off x="714030" y="1027249"/>
            <a:ext cx="4398514" cy="680690"/>
          </a:xfrm>
        </p:spPr>
        <p:txBody>
          <a:bodyPr/>
          <a:lstStyle/>
          <a:p>
            <a:r>
              <a:rPr lang="da-DK" sz="2400"/>
              <a:t>Tilbud fra KAP-S</a:t>
            </a:r>
            <a:endParaRPr lang="da-DK" sz="2400" noProof="0"/>
          </a:p>
        </p:txBody>
      </p:sp>
      <p:pic>
        <p:nvPicPr>
          <p:cNvPr id="4" name="Billede 3">
            <a:extLst>
              <a:ext uri="{FF2B5EF4-FFF2-40B4-BE49-F238E27FC236}">
                <a16:creationId xmlns:a16="http://schemas.microsoft.com/office/drawing/2014/main" id="{49962928-0126-1013-7755-46A33DDD916F}"/>
              </a:ext>
            </a:extLst>
          </p:cNvPr>
          <p:cNvPicPr>
            <a:picLocks noChangeAspect="1"/>
          </p:cNvPicPr>
          <p:nvPr/>
        </p:nvPicPr>
        <p:blipFill>
          <a:blip r:embed="rId5"/>
          <a:stretch>
            <a:fillRect/>
          </a:stretch>
        </p:blipFill>
        <p:spPr>
          <a:xfrm>
            <a:off x="7465932" y="2615851"/>
            <a:ext cx="3092368" cy="1626297"/>
          </a:xfrm>
          <a:prstGeom prst="rect">
            <a:avLst/>
          </a:prstGeom>
        </p:spPr>
      </p:pic>
    </p:spTree>
    <p:extLst>
      <p:ext uri="{BB962C8B-B14F-4D97-AF65-F5344CB8AC3E}">
        <p14:creationId xmlns:p14="http://schemas.microsoft.com/office/powerpoint/2010/main" val="19489823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21E65EC-F09B-92BF-FAE7-C81729B1BB4A}"/>
              </a:ext>
            </a:extLst>
          </p:cNvPr>
          <p:cNvSpPr>
            <a:spLocks noGrp="1"/>
          </p:cNvSpPr>
          <p:nvPr>
            <p:ph type="body" sz="quarter" idx="40"/>
          </p:nvPr>
        </p:nvSpPr>
        <p:spPr/>
        <p:txBody>
          <a:bodyPr/>
          <a:lstStyle/>
          <a:p>
            <a:endParaRPr lang="da-DK"/>
          </a:p>
        </p:txBody>
      </p:sp>
      <p:sp>
        <p:nvSpPr>
          <p:cNvPr id="3" name="Titel 2">
            <a:extLst>
              <a:ext uri="{FF2B5EF4-FFF2-40B4-BE49-F238E27FC236}">
                <a16:creationId xmlns:a16="http://schemas.microsoft.com/office/drawing/2014/main" id="{979D344C-3177-99DF-C3AF-2990238C0DA0}"/>
              </a:ext>
            </a:extLst>
          </p:cNvPr>
          <p:cNvSpPr>
            <a:spLocks noGrp="1"/>
          </p:cNvSpPr>
          <p:nvPr>
            <p:ph type="title"/>
          </p:nvPr>
        </p:nvSpPr>
        <p:spPr/>
        <p:txBody>
          <a:bodyPr/>
          <a:lstStyle/>
          <a:p>
            <a:r>
              <a:rPr lang="da-DK"/>
              <a:t>Tilbud fra </a:t>
            </a:r>
            <a:r>
              <a:rPr lang="da-DK" err="1"/>
              <a:t>SydKiP</a:t>
            </a:r>
            <a:r>
              <a:rPr lang="da-DK"/>
              <a:t> og </a:t>
            </a:r>
            <a:r>
              <a:rPr lang="da-DK" err="1"/>
              <a:t>SydPOL</a:t>
            </a:r>
            <a:endParaRPr lang="da-DK"/>
          </a:p>
        </p:txBody>
      </p:sp>
      <p:sp>
        <p:nvSpPr>
          <p:cNvPr id="4" name="Pladsholder til tekst 3">
            <a:extLst>
              <a:ext uri="{FF2B5EF4-FFF2-40B4-BE49-F238E27FC236}">
                <a16:creationId xmlns:a16="http://schemas.microsoft.com/office/drawing/2014/main" id="{37FABE18-89BD-34C6-A45E-EC7613B1A7AB}"/>
              </a:ext>
            </a:extLst>
          </p:cNvPr>
          <p:cNvSpPr>
            <a:spLocks noGrp="1"/>
          </p:cNvSpPr>
          <p:nvPr>
            <p:ph type="body" sz="quarter" idx="37"/>
          </p:nvPr>
        </p:nvSpPr>
        <p:spPr>
          <a:xfrm>
            <a:off x="862501" y="2329540"/>
            <a:ext cx="3333495" cy="1508105"/>
          </a:xfrm>
        </p:spPr>
        <p:txBody>
          <a:bodyPr/>
          <a:lstStyle/>
          <a:p>
            <a:r>
              <a:rPr lang="da-DK" sz="1800"/>
              <a:t>Ledelsesudvikling – udviklingsforløb for ledelsen i praksis</a:t>
            </a:r>
            <a:r>
              <a:rPr lang="da-DK" sz="1600"/>
              <a:t>​</a:t>
            </a:r>
          </a:p>
          <a:p>
            <a:endParaRPr lang="da-DK"/>
          </a:p>
        </p:txBody>
      </p:sp>
      <p:sp>
        <p:nvSpPr>
          <p:cNvPr id="5" name="Pladsholder til tekst 4">
            <a:extLst>
              <a:ext uri="{FF2B5EF4-FFF2-40B4-BE49-F238E27FC236}">
                <a16:creationId xmlns:a16="http://schemas.microsoft.com/office/drawing/2014/main" id="{471D6C19-B4BD-038C-46C6-FAF2A32818D6}"/>
              </a:ext>
            </a:extLst>
          </p:cNvPr>
          <p:cNvSpPr>
            <a:spLocks noGrp="1"/>
          </p:cNvSpPr>
          <p:nvPr>
            <p:ph type="body" sz="quarter" idx="38"/>
          </p:nvPr>
        </p:nvSpPr>
        <p:spPr>
          <a:xfrm>
            <a:off x="892937" y="3207895"/>
            <a:ext cx="3175480" cy="2756812"/>
          </a:xfrm>
        </p:spPr>
        <p:txBody>
          <a:bodyPr/>
          <a:lstStyle/>
          <a:p>
            <a:pPr marL="285750" indent="-285750" fontAlgn="base">
              <a:buFont typeface="Arial" panose="020B0604020202020204" pitchFamily="34" charset="0"/>
              <a:buChar char="•"/>
            </a:pPr>
            <a:r>
              <a:rPr lang="da-DK" sz="1600"/>
              <a:t>Fælles visioner</a:t>
            </a:r>
            <a:r>
              <a:rPr lang="en-US" sz="1600"/>
              <a:t>​</a:t>
            </a:r>
          </a:p>
          <a:p>
            <a:pPr marL="285750" indent="-285750" fontAlgn="base">
              <a:buFont typeface="Arial" panose="020B0604020202020204" pitchFamily="34" charset="0"/>
              <a:buChar char="•"/>
            </a:pPr>
            <a:r>
              <a:rPr lang="da-DK" sz="1600"/>
              <a:t>Ledelsescoaching</a:t>
            </a:r>
            <a:r>
              <a:rPr lang="en-US" sz="1600"/>
              <a:t>​</a:t>
            </a:r>
          </a:p>
          <a:p>
            <a:pPr marL="285750" indent="-285750" fontAlgn="base">
              <a:buFont typeface="Arial" panose="020B0604020202020204" pitchFamily="34" charset="0"/>
              <a:buChar char="•"/>
            </a:pPr>
            <a:r>
              <a:rPr lang="da-DK" sz="1600"/>
              <a:t>Fælles ledelsesgrundlag</a:t>
            </a:r>
            <a:r>
              <a:rPr lang="en-US" sz="1600"/>
              <a:t>​</a:t>
            </a:r>
          </a:p>
          <a:p>
            <a:pPr marL="285750" indent="-285750" fontAlgn="base">
              <a:buFont typeface="Arial" panose="020B0604020202020204" pitchFamily="34" charset="0"/>
              <a:buChar char="•"/>
            </a:pPr>
            <a:r>
              <a:rPr lang="da-DK" sz="1600"/>
              <a:t>Brug for en mentor</a:t>
            </a:r>
            <a:r>
              <a:rPr lang="en-US" sz="1600"/>
              <a:t>​</a:t>
            </a:r>
          </a:p>
          <a:p>
            <a:pPr marL="285750" indent="-285750" fontAlgn="base">
              <a:buFont typeface="Arial" panose="020B0604020202020204" pitchFamily="34" charset="0"/>
              <a:buChar char="•"/>
            </a:pPr>
            <a:r>
              <a:rPr lang="da-DK" sz="1600"/>
              <a:t>Akutte problemer</a:t>
            </a:r>
            <a:r>
              <a:rPr lang="en-US" sz="1600"/>
              <a:t>​</a:t>
            </a:r>
          </a:p>
          <a:p>
            <a:endParaRPr lang="da-DK"/>
          </a:p>
        </p:txBody>
      </p:sp>
      <p:sp>
        <p:nvSpPr>
          <p:cNvPr id="6" name="Pladsholder til tekst 5">
            <a:extLst>
              <a:ext uri="{FF2B5EF4-FFF2-40B4-BE49-F238E27FC236}">
                <a16:creationId xmlns:a16="http://schemas.microsoft.com/office/drawing/2014/main" id="{DC68BF62-ED8D-C33A-7BEE-2C969CC4DBF0}"/>
              </a:ext>
            </a:extLst>
          </p:cNvPr>
          <p:cNvSpPr>
            <a:spLocks noGrp="1"/>
          </p:cNvSpPr>
          <p:nvPr>
            <p:ph type="body" sz="quarter" idx="41"/>
          </p:nvPr>
        </p:nvSpPr>
        <p:spPr>
          <a:xfrm>
            <a:off x="4524136" y="2329540"/>
            <a:ext cx="3174957" cy="646331"/>
          </a:xfrm>
        </p:spPr>
        <p:txBody>
          <a:bodyPr/>
          <a:lstStyle/>
          <a:p>
            <a:r>
              <a:rPr lang="da-DK" sz="1800"/>
              <a:t>Praksisudvikling for hele praksis</a:t>
            </a:r>
          </a:p>
        </p:txBody>
      </p:sp>
      <p:sp>
        <p:nvSpPr>
          <p:cNvPr id="7" name="Pladsholder til tekst 6">
            <a:extLst>
              <a:ext uri="{FF2B5EF4-FFF2-40B4-BE49-F238E27FC236}">
                <a16:creationId xmlns:a16="http://schemas.microsoft.com/office/drawing/2014/main" id="{0B55AA57-95CE-B710-57D8-236E0D097C92}"/>
              </a:ext>
            </a:extLst>
          </p:cNvPr>
          <p:cNvSpPr>
            <a:spLocks noGrp="1"/>
          </p:cNvSpPr>
          <p:nvPr>
            <p:ph type="body" sz="quarter" idx="42"/>
          </p:nvPr>
        </p:nvSpPr>
        <p:spPr>
          <a:xfrm>
            <a:off x="4523342" y="3207894"/>
            <a:ext cx="3175480" cy="2756811"/>
          </a:xfrm>
        </p:spPr>
        <p:txBody>
          <a:bodyPr/>
          <a:lstStyle/>
          <a:p>
            <a:pPr marL="285750" indent="-285750" fontAlgn="base">
              <a:buFont typeface="Arial" panose="020B0604020202020204" pitchFamily="34" charset="0"/>
              <a:buChar char="•"/>
            </a:pPr>
            <a:r>
              <a:rPr lang="da-DK"/>
              <a:t>Fælles værdigrundlag</a:t>
            </a:r>
            <a:r>
              <a:rPr lang="en-US"/>
              <a:t>​</a:t>
            </a:r>
          </a:p>
          <a:p>
            <a:pPr marL="285750" indent="-285750" fontAlgn="base">
              <a:buFont typeface="Arial" panose="020B0604020202020204" pitchFamily="34" charset="0"/>
              <a:buChar char="•"/>
            </a:pPr>
            <a:r>
              <a:rPr lang="da-DK"/>
              <a:t>Kend hinandens typer</a:t>
            </a:r>
            <a:r>
              <a:rPr lang="en-US"/>
              <a:t>​</a:t>
            </a:r>
            <a:endParaRPr lang="da-DK"/>
          </a:p>
          <a:p>
            <a:endParaRPr lang="da-DK"/>
          </a:p>
        </p:txBody>
      </p:sp>
      <p:sp>
        <p:nvSpPr>
          <p:cNvPr id="8" name="Pladsholder til tekst 7">
            <a:extLst>
              <a:ext uri="{FF2B5EF4-FFF2-40B4-BE49-F238E27FC236}">
                <a16:creationId xmlns:a16="http://schemas.microsoft.com/office/drawing/2014/main" id="{3A553E06-C504-2F30-3428-97A3A762293D}"/>
              </a:ext>
            </a:extLst>
          </p:cNvPr>
          <p:cNvSpPr>
            <a:spLocks noGrp="1"/>
          </p:cNvSpPr>
          <p:nvPr>
            <p:ph type="body" sz="quarter" idx="43"/>
          </p:nvPr>
        </p:nvSpPr>
        <p:spPr>
          <a:xfrm>
            <a:off x="8092521" y="2329540"/>
            <a:ext cx="3236978" cy="1077218"/>
          </a:xfrm>
        </p:spPr>
        <p:txBody>
          <a:bodyPr/>
          <a:lstStyle/>
          <a:p>
            <a:r>
              <a:rPr lang="da-DK" sz="1600" err="1"/>
              <a:t>SydPOL</a:t>
            </a:r>
            <a:r>
              <a:rPr lang="da-DK" sz="1600"/>
              <a:t>: Tilbud med fokus på, hvordan man kan bevare og styrke arbejdsglæde og trivsel (varighed 4 timer). </a:t>
            </a:r>
            <a:endParaRPr lang="da-DK" sz="2000"/>
          </a:p>
        </p:txBody>
      </p:sp>
      <p:sp>
        <p:nvSpPr>
          <p:cNvPr id="9" name="Pladsholder til tekst 8">
            <a:extLst>
              <a:ext uri="{FF2B5EF4-FFF2-40B4-BE49-F238E27FC236}">
                <a16:creationId xmlns:a16="http://schemas.microsoft.com/office/drawing/2014/main" id="{0AFA6D73-1B57-22CD-A1F4-0BF86D2F8ED5}"/>
              </a:ext>
            </a:extLst>
          </p:cNvPr>
          <p:cNvSpPr>
            <a:spLocks noGrp="1"/>
          </p:cNvSpPr>
          <p:nvPr>
            <p:ph type="body" sz="quarter" idx="44"/>
          </p:nvPr>
        </p:nvSpPr>
        <p:spPr>
          <a:xfrm>
            <a:off x="8154019" y="3429000"/>
            <a:ext cx="3175480" cy="2577426"/>
          </a:xfrm>
        </p:spPr>
        <p:txBody>
          <a:bodyPr>
            <a:normAutofit fontScale="92500" lnSpcReduction="10000"/>
          </a:bodyPr>
          <a:lstStyle/>
          <a:p>
            <a:pPr marL="285750" indent="-285750" fontAlgn="base">
              <a:buFont typeface="Arial" panose="020B0604020202020204" pitchFamily="34" charset="0"/>
              <a:buChar char="•"/>
            </a:pPr>
            <a:r>
              <a:rPr lang="da-DK"/>
              <a:t>Styrke fællesskabsfølelsen i klinikken</a:t>
            </a:r>
            <a:r>
              <a:rPr lang="en-US"/>
              <a:t>​</a:t>
            </a:r>
          </a:p>
          <a:p>
            <a:pPr marL="285750" indent="-285750" fontAlgn="base">
              <a:buFont typeface="Arial" panose="020B0604020202020204" pitchFamily="34" charset="0"/>
              <a:buChar char="•"/>
            </a:pPr>
            <a:r>
              <a:rPr lang="da-DK"/>
              <a:t>Sætte fokus på områder der kan øge trivsel og arbejdsglæde</a:t>
            </a:r>
            <a:r>
              <a:rPr lang="en-US"/>
              <a:t>​</a:t>
            </a:r>
          </a:p>
          <a:p>
            <a:pPr marL="285750" indent="-285750" fontAlgn="base">
              <a:buFont typeface="Arial" panose="020B0604020202020204" pitchFamily="34" charset="0"/>
              <a:buChar char="•"/>
            </a:pPr>
            <a:r>
              <a:rPr lang="da-DK"/>
              <a:t>Sætte fokus på, at trivsel og arbejdsglæde er alles ansvar</a:t>
            </a:r>
          </a:p>
          <a:p>
            <a:endParaRPr lang="da-DK"/>
          </a:p>
        </p:txBody>
      </p:sp>
      <p:sp>
        <p:nvSpPr>
          <p:cNvPr id="11" name="Tekstfelt 10">
            <a:extLst>
              <a:ext uri="{FF2B5EF4-FFF2-40B4-BE49-F238E27FC236}">
                <a16:creationId xmlns:a16="http://schemas.microsoft.com/office/drawing/2014/main" id="{361C4ABA-80E7-806D-B576-23DBAD29185F}"/>
              </a:ext>
            </a:extLst>
          </p:cNvPr>
          <p:cNvSpPr txBox="1"/>
          <p:nvPr/>
        </p:nvSpPr>
        <p:spPr>
          <a:xfrm>
            <a:off x="1179226" y="5723234"/>
            <a:ext cx="7155305" cy="913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ase"/>
            <a:endParaRPr lang="da-DK" i="1"/>
          </a:p>
          <a:p>
            <a:pPr fontAlgn="base"/>
            <a:r>
              <a:rPr lang="da-DK" sz="1400" i="1"/>
              <a:t>OBS: Se uddelingskopier for yderligere information og link</a:t>
            </a:r>
            <a:endParaRPr lang="en-US" sz="1400"/>
          </a:p>
        </p:txBody>
      </p:sp>
    </p:spTree>
    <p:extLst>
      <p:ext uri="{BB962C8B-B14F-4D97-AF65-F5344CB8AC3E}">
        <p14:creationId xmlns:p14="http://schemas.microsoft.com/office/powerpoint/2010/main" val="42439417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FF37A-69B2-4ECA-7190-AA38BFE3D67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A65ECFD3-0CAD-8ED5-C9C4-924A8380B25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21ACAEB-BAC7-DEE4-39C9-4D4A545928DC}"/>
              </a:ext>
            </a:extLst>
          </p:cNvPr>
          <p:cNvSpPr>
            <a:spLocks noGrp="1"/>
          </p:cNvSpPr>
          <p:nvPr>
            <p:ph type="body" sz="quarter" idx="30"/>
          </p:nvPr>
        </p:nvSpPr>
        <p:spPr/>
        <p:txBody>
          <a:bodyPr>
            <a:noAutofit/>
          </a:bodyPr>
          <a:lstStyle/>
          <a:p>
            <a:r>
              <a:rPr lang="da-DK" sz="1200" noProof="0"/>
              <a:t>Gruppedrøftelse (</a:t>
            </a:r>
            <a:r>
              <a:rPr lang="da-DK" sz="1200"/>
              <a:t>20</a:t>
            </a:r>
            <a:r>
              <a:rPr lang="da-DK" sz="1200" noProof="0"/>
              <a:t> min.)</a:t>
            </a:r>
          </a:p>
        </p:txBody>
      </p:sp>
      <p:pic>
        <p:nvPicPr>
          <p:cNvPr id="2" name="Graphic 1" descr="Meeting with solid fill">
            <a:extLst>
              <a:ext uri="{FF2B5EF4-FFF2-40B4-BE49-F238E27FC236}">
                <a16:creationId xmlns:a16="http://schemas.microsoft.com/office/drawing/2014/main" id="{48C1CEDA-CFD9-8536-C7F1-2FCCDC8E4D8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253FA6DF-0526-4534-2384-A1556D8891F9}"/>
              </a:ext>
            </a:extLst>
          </p:cNvPr>
          <p:cNvSpPr>
            <a:spLocks noGrp="1"/>
          </p:cNvSpPr>
          <p:nvPr>
            <p:ph type="body" sz="quarter" idx="41"/>
          </p:nvPr>
        </p:nvSpPr>
        <p:spPr>
          <a:xfrm>
            <a:off x="721001" y="2691196"/>
            <a:ext cx="4385987" cy="3429711"/>
          </a:xfrm>
        </p:spPr>
        <p:txBody>
          <a:bodyPr>
            <a:normAutofit/>
          </a:bodyPr>
          <a:lstStyle/>
          <a:p>
            <a:pPr marL="342900" indent="-342900">
              <a:buFont typeface="+mj-lt"/>
              <a:buAutoNum type="arabicPeriod"/>
            </a:pPr>
            <a:r>
              <a:rPr lang="da-DK" sz="1600" b="1" noProof="0"/>
              <a:t>Ledelse</a:t>
            </a:r>
            <a:r>
              <a:rPr lang="da-DK" sz="1600" noProof="0"/>
              <a:t>: Har I fået ideer til at ændre jeres ledelse, som I vil arbejde videre med? ​</a:t>
            </a:r>
          </a:p>
          <a:p>
            <a:pPr marL="342900" indent="-342900">
              <a:buFont typeface="+mj-lt"/>
              <a:buAutoNum type="arabicPeriod"/>
            </a:pPr>
            <a:r>
              <a:rPr lang="da-DK" sz="1600" b="1" noProof="0"/>
              <a:t>Struktur</a:t>
            </a:r>
            <a:r>
              <a:rPr lang="da-DK" sz="1600" noProof="0"/>
              <a:t>: Har I fået ideer til at ændre jeres fælles aktiviteter  (fx møder, supervision, undervisning, sociale arrangementer etc.) i forhold til at understøtte jeres struktur for samarbejdet positivt?​</a:t>
            </a:r>
          </a:p>
          <a:p>
            <a:pPr marL="342900" indent="-342900">
              <a:buFont typeface="+mj-lt"/>
              <a:buAutoNum type="arabicPeriod"/>
            </a:pPr>
            <a:r>
              <a:rPr lang="da-DK" sz="1600" b="1" noProof="0"/>
              <a:t>Kultur</a:t>
            </a:r>
            <a:r>
              <a:rPr lang="da-DK" sz="1600" noProof="0"/>
              <a:t>: Har I fået ideer til at ændre jeres fællesskab i klinikken i forhold til at understøtte jeres kultur for samarbejdet positivt? </a:t>
            </a:r>
          </a:p>
        </p:txBody>
      </p:sp>
      <p:sp>
        <p:nvSpPr>
          <p:cNvPr id="10" name="Title 2">
            <a:extLst>
              <a:ext uri="{FF2B5EF4-FFF2-40B4-BE49-F238E27FC236}">
                <a16:creationId xmlns:a16="http://schemas.microsoft.com/office/drawing/2014/main" id="{ACEE4A7F-A481-CFD9-ADDF-649F601FF97E}"/>
              </a:ext>
            </a:extLst>
          </p:cNvPr>
          <p:cNvSpPr>
            <a:spLocks noGrp="1"/>
          </p:cNvSpPr>
          <p:nvPr>
            <p:ph type="title"/>
          </p:nvPr>
        </p:nvSpPr>
        <p:spPr>
          <a:xfrm>
            <a:off x="714030" y="1027249"/>
            <a:ext cx="4398514" cy="1540460"/>
          </a:xfrm>
        </p:spPr>
        <p:txBody>
          <a:bodyPr/>
          <a:lstStyle/>
          <a:p>
            <a:r>
              <a:rPr lang="da-DK" sz="2400" noProof="0"/>
              <a:t>Gruppearbejde om det videre arbejde</a:t>
            </a:r>
          </a:p>
        </p:txBody>
      </p:sp>
      <p:sp>
        <p:nvSpPr>
          <p:cNvPr id="13" name="Text Placeholder 9">
            <a:extLst>
              <a:ext uri="{FF2B5EF4-FFF2-40B4-BE49-F238E27FC236}">
                <a16:creationId xmlns:a16="http://schemas.microsoft.com/office/drawing/2014/main" id="{D89E6854-5292-67E8-9BCB-33EED2743CF4}"/>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4717487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7A7A40D-19C4-DE9C-8231-6EB0FD29EFE1}"/>
              </a:ext>
            </a:extLst>
          </p:cNvPr>
          <p:cNvSpPr>
            <a:spLocks noGrp="1"/>
          </p:cNvSpPr>
          <p:nvPr>
            <p:ph type="body" sz="quarter" idx="39"/>
          </p:nvPr>
        </p:nvSpPr>
        <p:spPr/>
        <p:txBody>
          <a:bodyPr>
            <a:normAutofit/>
          </a:bodyPr>
          <a:lstStyle/>
          <a:p>
            <a:r>
              <a:rPr lang="da-DK"/>
              <a:t>Samarbejde og fællesskab</a:t>
            </a:r>
          </a:p>
        </p:txBody>
      </p:sp>
      <p:sp>
        <p:nvSpPr>
          <p:cNvPr id="3" name="Titel 2">
            <a:extLst>
              <a:ext uri="{FF2B5EF4-FFF2-40B4-BE49-F238E27FC236}">
                <a16:creationId xmlns:a16="http://schemas.microsoft.com/office/drawing/2014/main" id="{85232B25-2E23-479F-CB79-451807F93022}"/>
              </a:ext>
            </a:extLst>
          </p:cNvPr>
          <p:cNvSpPr>
            <a:spLocks noGrp="1"/>
          </p:cNvSpPr>
          <p:nvPr>
            <p:ph type="title"/>
          </p:nvPr>
        </p:nvSpPr>
        <p:spPr/>
        <p:txBody>
          <a:bodyPr/>
          <a:lstStyle/>
          <a:p>
            <a:r>
              <a:rPr lang="da-DK"/>
              <a:t>Materiale</a:t>
            </a:r>
          </a:p>
        </p:txBody>
      </p:sp>
      <p:sp>
        <p:nvSpPr>
          <p:cNvPr id="4" name="Pladsholder til tekst 3">
            <a:extLst>
              <a:ext uri="{FF2B5EF4-FFF2-40B4-BE49-F238E27FC236}">
                <a16:creationId xmlns:a16="http://schemas.microsoft.com/office/drawing/2014/main" id="{6114CF6C-3C95-5ADF-4A13-C16AD05778E7}"/>
              </a:ext>
            </a:extLst>
          </p:cNvPr>
          <p:cNvSpPr>
            <a:spLocks noGrp="1"/>
          </p:cNvSpPr>
          <p:nvPr>
            <p:ph type="body" sz="quarter" idx="37"/>
          </p:nvPr>
        </p:nvSpPr>
        <p:spPr/>
        <p:txBody>
          <a:bodyPr/>
          <a:lstStyle/>
          <a:p>
            <a:r>
              <a:rPr lang="da-DK"/>
              <a:t>Før pausen</a:t>
            </a:r>
          </a:p>
        </p:txBody>
      </p:sp>
      <p:sp>
        <p:nvSpPr>
          <p:cNvPr id="5" name="Pladsholder til tekst 4">
            <a:extLst>
              <a:ext uri="{FF2B5EF4-FFF2-40B4-BE49-F238E27FC236}">
                <a16:creationId xmlns:a16="http://schemas.microsoft.com/office/drawing/2014/main" id="{FAD8A677-F8B9-8E0A-CC22-411BEB48A929}"/>
              </a:ext>
            </a:extLst>
          </p:cNvPr>
          <p:cNvSpPr>
            <a:spLocks noGrp="1"/>
          </p:cNvSpPr>
          <p:nvPr>
            <p:ph type="body" sz="quarter" idx="38"/>
          </p:nvPr>
        </p:nvSpPr>
        <p:spPr/>
        <p:txBody>
          <a:bodyPr/>
          <a:lstStyle/>
          <a:p>
            <a:pPr marL="285750" indent="-285750">
              <a:buFont typeface="Arial" panose="020B0604020202020204" pitchFamily="34" charset="0"/>
              <a:buChar char="•"/>
            </a:pPr>
            <a:r>
              <a:rPr lang="da-DK"/>
              <a:t>Ark til mødenoter: Skriv dine overvejelser og gode ideer ned undervejs og saml op med dine kolleger til sidst på mødet. ​</a:t>
            </a:r>
          </a:p>
          <a:p>
            <a:pPr marL="285750" indent="-285750">
              <a:buFont typeface="Arial" panose="020B0604020202020204" pitchFamily="34" charset="0"/>
              <a:buChar char="•"/>
            </a:pPr>
            <a:r>
              <a:rPr lang="da-DK"/>
              <a:t>Uddelingskopier: Resultater fra spørgeskemaundersøgelsen, spørgsmål til gruppearbejde og informationer om, hvordan I kan arbejde videre med emnet efter mødet. </a:t>
            </a:r>
          </a:p>
        </p:txBody>
      </p:sp>
      <p:sp>
        <p:nvSpPr>
          <p:cNvPr id="6" name="Pladsholder til tekst 5">
            <a:extLst>
              <a:ext uri="{FF2B5EF4-FFF2-40B4-BE49-F238E27FC236}">
                <a16:creationId xmlns:a16="http://schemas.microsoft.com/office/drawing/2014/main" id="{C0942BC8-B768-758E-266C-5BDB74B7C55E}"/>
              </a:ext>
            </a:extLst>
          </p:cNvPr>
          <p:cNvSpPr>
            <a:spLocks noGrp="1"/>
          </p:cNvSpPr>
          <p:nvPr>
            <p:ph type="body" sz="quarter" idx="40"/>
          </p:nvPr>
        </p:nvSpPr>
        <p:spPr/>
        <p:txBody>
          <a:bodyPr/>
          <a:lstStyle/>
          <a:p>
            <a:r>
              <a:rPr lang="da-DK"/>
              <a:t>Efter pausen</a:t>
            </a:r>
          </a:p>
        </p:txBody>
      </p:sp>
      <p:sp>
        <p:nvSpPr>
          <p:cNvPr id="7" name="Pladsholder til tekst 6">
            <a:extLst>
              <a:ext uri="{FF2B5EF4-FFF2-40B4-BE49-F238E27FC236}">
                <a16:creationId xmlns:a16="http://schemas.microsoft.com/office/drawing/2014/main" id="{957E0E55-72F2-D55A-EC7E-FAF2D2E53025}"/>
              </a:ext>
            </a:extLst>
          </p:cNvPr>
          <p:cNvSpPr>
            <a:spLocks noGrp="1"/>
          </p:cNvSpPr>
          <p:nvPr>
            <p:ph type="body" sz="quarter" idx="41"/>
          </p:nvPr>
        </p:nvSpPr>
        <p:spPr/>
        <p:txBody>
          <a:bodyPr/>
          <a:lstStyle/>
          <a:p>
            <a:pPr marL="285750" indent="-285750">
              <a:buFont typeface="Arial" panose="020B0604020202020204" pitchFamily="34" charset="0"/>
              <a:buChar char="•"/>
            </a:pPr>
            <a:r>
              <a:rPr lang="da-DK"/>
              <a:t>Plan for implementering i praksis: Tag dine ideer med hjem.</a:t>
            </a:r>
          </a:p>
        </p:txBody>
      </p:sp>
    </p:spTree>
    <p:extLst>
      <p:ext uri="{BB962C8B-B14F-4D97-AF65-F5344CB8AC3E}">
        <p14:creationId xmlns:p14="http://schemas.microsoft.com/office/powerpoint/2010/main" val="5505929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BB735-8EFC-A1F8-F5CC-CE7621651A10}"/>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8A829B56-00AD-D10D-6561-9F7D7BE68FD5}"/>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0B6A98F3-3C31-26CB-B8CB-EBF3B02289C6}"/>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(10 min.)</a:t>
            </a:r>
            <a:endParaRPr lang="da-DK" sz="1200" noProof="0"/>
          </a:p>
        </p:txBody>
      </p:sp>
      <p:pic>
        <p:nvPicPr>
          <p:cNvPr id="2" name="Graphic 1" descr="Teacher with solid fill">
            <a:extLst>
              <a:ext uri="{FF2B5EF4-FFF2-40B4-BE49-F238E27FC236}">
                <a16:creationId xmlns:a16="http://schemas.microsoft.com/office/drawing/2014/main" id="{6D82BD1C-D216-C32E-9A12-8CF2A4EF9858}"/>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A661AFE4-D426-CAC8-1CD8-2EBAF429E135}"/>
              </a:ext>
            </a:extLst>
          </p:cNvPr>
          <p:cNvSpPr>
            <a:spLocks noGrp="1"/>
          </p:cNvSpPr>
          <p:nvPr>
            <p:ph type="body" sz="quarter" idx="41"/>
          </p:nvPr>
        </p:nvSpPr>
        <p:spPr>
          <a:xfrm>
            <a:off x="721001" y="2691197"/>
            <a:ext cx="4385987" cy="1043896"/>
          </a:xfrm>
        </p:spPr>
        <p:txBody>
          <a:bodyPr>
            <a:normAutofit fontScale="77500" lnSpcReduction="20000"/>
          </a:bodyPr>
          <a:lstStyle/>
          <a:p>
            <a:r>
              <a:rPr lang="da-DK" sz="1600" noProof="0"/>
              <a:t>Hvad har I talt om- Hvad har I besluttet?</a:t>
            </a:r>
          </a:p>
          <a:p>
            <a:r>
              <a:rPr lang="da-DK"/>
              <a:t>Hvad nået I frem til, at I ville arbejde videre med i praksis?</a:t>
            </a:r>
          </a:p>
          <a:p>
            <a:r>
              <a:rPr lang="da-DK" sz="1600" noProof="0"/>
              <a:t>Hvordan vil I gribe det an i praksis?</a:t>
            </a:r>
          </a:p>
        </p:txBody>
      </p:sp>
      <p:sp>
        <p:nvSpPr>
          <p:cNvPr id="8" name="Title 2">
            <a:extLst>
              <a:ext uri="{FF2B5EF4-FFF2-40B4-BE49-F238E27FC236}">
                <a16:creationId xmlns:a16="http://schemas.microsoft.com/office/drawing/2014/main" id="{35663032-AA1F-730C-3278-201A76F09BBC}"/>
              </a:ext>
            </a:extLst>
          </p:cNvPr>
          <p:cNvSpPr>
            <a:spLocks noGrp="1"/>
          </p:cNvSpPr>
          <p:nvPr>
            <p:ph type="title"/>
          </p:nvPr>
        </p:nvSpPr>
        <p:spPr>
          <a:xfrm>
            <a:off x="714030" y="1027249"/>
            <a:ext cx="4398514" cy="1540460"/>
          </a:xfrm>
        </p:spPr>
        <p:txBody>
          <a:bodyPr/>
          <a:lstStyle/>
          <a:p>
            <a:r>
              <a:rPr lang="da-DK" sz="2400" noProof="0"/>
              <a:t>Plenum om det videre arbejde</a:t>
            </a:r>
          </a:p>
        </p:txBody>
      </p:sp>
      <p:sp>
        <p:nvSpPr>
          <p:cNvPr id="13" name="Text Placeholder 9">
            <a:extLst>
              <a:ext uri="{FF2B5EF4-FFF2-40B4-BE49-F238E27FC236}">
                <a16:creationId xmlns:a16="http://schemas.microsoft.com/office/drawing/2014/main" id="{40440FD2-BA39-334E-9455-FC2946E3F46E}"/>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38205687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C957D5C-5956-0EBA-D45F-662DB5CEF612}"/>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075D59E2-7C59-AD8C-BC7B-701DF7D3D4FF}"/>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64FB1A1F-6868-4F4D-38D8-3FF6F0C3DB85}"/>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8F873B0C-CDAE-03D3-3ADF-ECE00516557F}"/>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D99F8E28-D8F5-5126-E185-7070C0C0E5D9}"/>
              </a:ext>
            </a:extLst>
          </p:cNvPr>
          <p:cNvSpPr>
            <a:spLocks noGrp="1"/>
          </p:cNvSpPr>
          <p:nvPr>
            <p:ph type="body" sz="quarter" idx="39"/>
          </p:nvPr>
        </p:nvSpPr>
        <p:spPr/>
        <p:txBody>
          <a:bodyPr/>
          <a:lstStyle/>
          <a:p>
            <a:r>
              <a:rPr lang="da-DK"/>
              <a:t>Besøg os på KiAP.dk</a:t>
            </a:r>
          </a:p>
        </p:txBody>
      </p:sp>
      <p:sp>
        <p:nvSpPr>
          <p:cNvPr id="7" name="Titel 6">
            <a:extLst>
              <a:ext uri="{FF2B5EF4-FFF2-40B4-BE49-F238E27FC236}">
                <a16:creationId xmlns:a16="http://schemas.microsoft.com/office/drawing/2014/main" id="{BE381DCB-B293-AEEF-138F-D4DEA35195F5}"/>
              </a:ext>
            </a:extLst>
          </p:cNvPr>
          <p:cNvSpPr>
            <a:spLocks noGrp="1"/>
          </p:cNvSpPr>
          <p:nvPr>
            <p:ph type="title"/>
          </p:nvPr>
        </p:nvSpPr>
        <p:spPr/>
        <p:txBody>
          <a:bodyPr/>
          <a:lstStyle/>
          <a:p>
            <a:r>
              <a:rPr lang="da-DK"/>
              <a:t>Tak for i dag</a:t>
            </a:r>
          </a:p>
        </p:txBody>
      </p:sp>
    </p:spTree>
    <p:extLst>
      <p:ext uri="{BB962C8B-B14F-4D97-AF65-F5344CB8AC3E}">
        <p14:creationId xmlns:p14="http://schemas.microsoft.com/office/powerpoint/2010/main" val="37148284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6DBF0F7-39B1-8CE8-E1FC-EDE20EC494DC}"/>
              </a:ext>
            </a:extLst>
          </p:cNvPr>
          <p:cNvSpPr>
            <a:spLocks noGrp="1"/>
          </p:cNvSpPr>
          <p:nvPr>
            <p:ph type="title"/>
          </p:nvPr>
        </p:nvSpPr>
        <p:spPr/>
        <p:txBody>
          <a:bodyPr/>
          <a:lstStyle/>
          <a:p>
            <a:r>
              <a:rPr lang="da-DK"/>
              <a:t>Introduktionsvideo (3 min.)</a:t>
            </a:r>
          </a:p>
        </p:txBody>
      </p:sp>
      <p:sp>
        <p:nvSpPr>
          <p:cNvPr id="4" name="Pladsholder til tekst 3">
            <a:extLst>
              <a:ext uri="{FF2B5EF4-FFF2-40B4-BE49-F238E27FC236}">
                <a16:creationId xmlns:a16="http://schemas.microsoft.com/office/drawing/2014/main" id="{9CD31234-5738-2C98-4DE7-A4FC5E7AD49A}"/>
              </a:ext>
            </a:extLst>
          </p:cNvPr>
          <p:cNvSpPr>
            <a:spLocks noGrp="1"/>
          </p:cNvSpPr>
          <p:nvPr>
            <p:ph type="body" sz="quarter" idx="38"/>
          </p:nvPr>
        </p:nvSpPr>
        <p:spPr/>
        <p:txBody>
          <a:bodyPr/>
          <a:lstStyle/>
          <a:p>
            <a:r>
              <a:rPr lang="da-DK"/>
              <a:t>Samarbejde og fællesskab</a:t>
            </a:r>
          </a:p>
        </p:txBody>
      </p:sp>
      <p:pic>
        <p:nvPicPr>
          <p:cNvPr id="5" name="Onlinemedier 4" title="Samarbejde og fælleskab (video 1)">
            <a:hlinkClick r:id="" action="ppaction://media"/>
            <a:extLst>
              <a:ext uri="{FF2B5EF4-FFF2-40B4-BE49-F238E27FC236}">
                <a16:creationId xmlns:a16="http://schemas.microsoft.com/office/drawing/2014/main" id="{C26D771A-AA06-DB9C-8459-8D0815192ACC}"/>
              </a:ext>
            </a:extLst>
          </p:cNvPr>
          <p:cNvPicPr>
            <a:picLocks noRot="1" noChangeAspect="1"/>
          </p:cNvPicPr>
          <p:nvPr>
            <a:videoFile r:link="rId1"/>
          </p:nvPr>
        </p:nvPicPr>
        <p:blipFill>
          <a:blip r:embed="rId4"/>
          <a:stretch>
            <a:fillRect/>
          </a:stretch>
        </p:blipFill>
        <p:spPr>
          <a:xfrm>
            <a:off x="2154840" y="1689172"/>
            <a:ext cx="7882319" cy="4440165"/>
          </a:xfrm>
          <a:prstGeom prst="rect">
            <a:avLst/>
          </a:prstGeom>
        </p:spPr>
      </p:pic>
    </p:spTree>
    <p:extLst>
      <p:ext uri="{BB962C8B-B14F-4D97-AF65-F5344CB8AC3E}">
        <p14:creationId xmlns:p14="http://schemas.microsoft.com/office/powerpoint/2010/main" val="28531077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0189669-109E-8438-9664-0189F4BB07B7}"/>
              </a:ext>
            </a:extLst>
          </p:cNvPr>
          <p:cNvSpPr>
            <a:spLocks noGrp="1"/>
          </p:cNvSpPr>
          <p:nvPr>
            <p:ph type="body" sz="quarter" idx="29"/>
          </p:nvPr>
        </p:nvSpPr>
        <p:spPr/>
        <p:txBody>
          <a:bodyPr/>
          <a:lstStyle/>
          <a:p>
            <a:r>
              <a:rPr lang="da-DK"/>
              <a:t>Blok 1: Ledelse og samarbejde</a:t>
            </a:r>
          </a:p>
        </p:txBody>
      </p:sp>
      <p:sp>
        <p:nvSpPr>
          <p:cNvPr id="3" name="Pladsholder til tekst 2">
            <a:extLst>
              <a:ext uri="{FF2B5EF4-FFF2-40B4-BE49-F238E27FC236}">
                <a16:creationId xmlns:a16="http://schemas.microsoft.com/office/drawing/2014/main" id="{131BAFDC-A287-1AF2-F2BD-1DCB3E22CAC4}"/>
              </a:ext>
            </a:extLst>
          </p:cNvPr>
          <p:cNvSpPr>
            <a:spLocks noGrp="1"/>
          </p:cNvSpPr>
          <p:nvPr>
            <p:ph type="body" sz="quarter" idx="30"/>
          </p:nvPr>
        </p:nvSpPr>
        <p:spPr/>
        <p:txBody>
          <a:bodyPr/>
          <a:lstStyle/>
          <a:p>
            <a:r>
              <a:rPr lang="da-DK"/>
              <a:t>Samlet tid: 65 minutter</a:t>
            </a:r>
          </a:p>
        </p:txBody>
      </p:sp>
    </p:spTree>
    <p:extLst>
      <p:ext uri="{BB962C8B-B14F-4D97-AF65-F5344CB8AC3E}">
        <p14:creationId xmlns:p14="http://schemas.microsoft.com/office/powerpoint/2010/main" val="16128055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16221-ED43-D9DC-C3FA-FD36E3ADD6B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ACA50B-7A41-5278-8EA8-FA8D4E810565}"/>
              </a:ext>
            </a:extLst>
          </p:cNvPr>
          <p:cNvSpPr>
            <a:spLocks noGrp="1"/>
          </p:cNvSpPr>
          <p:nvPr>
            <p:ph type="pic" idx="22"/>
          </p:nvPr>
        </p:nvSpPr>
        <p:spPr>
          <a:xfrm>
            <a:off x="5718175" y="728663"/>
            <a:ext cx="5742782" cy="5400675"/>
          </a:xfrm>
        </p:spPr>
        <p:txBody>
          <a:bodyPr/>
          <a:lstStyle/>
          <a:p>
            <a:endParaRPr lang="da-DK" noProof="0"/>
          </a:p>
        </p:txBody>
      </p:sp>
      <p:sp>
        <p:nvSpPr>
          <p:cNvPr id="3" name="Text Placeholder 2">
            <a:extLst>
              <a:ext uri="{FF2B5EF4-FFF2-40B4-BE49-F238E27FC236}">
                <a16:creationId xmlns:a16="http://schemas.microsoft.com/office/drawing/2014/main" id="{10D05E44-4DA0-952D-8EE4-88DE89FD8F3D}"/>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a:p>
        </p:txBody>
      </p:sp>
      <p:sp>
        <p:nvSpPr>
          <p:cNvPr id="4" name="Text Placeholder 3">
            <a:extLst>
              <a:ext uri="{FF2B5EF4-FFF2-40B4-BE49-F238E27FC236}">
                <a16:creationId xmlns:a16="http://schemas.microsoft.com/office/drawing/2014/main" id="{488AF4AF-983A-7B83-0436-558E4A9D7B24}"/>
              </a:ext>
            </a:extLst>
          </p:cNvPr>
          <p:cNvSpPr>
            <a:spLocks noGrp="1"/>
          </p:cNvSpPr>
          <p:nvPr>
            <p:ph type="body" sz="quarter" idx="4294967295"/>
          </p:nvPr>
        </p:nvSpPr>
        <p:spPr>
          <a:xfrm>
            <a:off x="714375" y="735288"/>
            <a:ext cx="4391905" cy="351674"/>
          </a:xfrm>
        </p:spPr>
        <p:txBody>
          <a:bodyPr>
            <a:normAutofit fontScale="55000" lnSpcReduction="20000"/>
          </a:bodyPr>
          <a:lstStyle/>
          <a:p>
            <a:r>
              <a:rPr lang="da-DK" noProof="0"/>
              <a:t>Samarbejde og fællesskab</a:t>
            </a:r>
          </a:p>
        </p:txBody>
      </p:sp>
      <p:sp>
        <p:nvSpPr>
          <p:cNvPr id="5" name="Title 4">
            <a:extLst>
              <a:ext uri="{FF2B5EF4-FFF2-40B4-BE49-F238E27FC236}">
                <a16:creationId xmlns:a16="http://schemas.microsoft.com/office/drawing/2014/main" id="{4BED8A7D-3850-E306-AC9D-19534AD13EB9}"/>
              </a:ext>
            </a:extLst>
          </p:cNvPr>
          <p:cNvSpPr>
            <a:spLocks noGrp="1"/>
          </p:cNvSpPr>
          <p:nvPr>
            <p:ph type="title"/>
          </p:nvPr>
        </p:nvSpPr>
        <p:spPr>
          <a:xfrm>
            <a:off x="720209" y="1235566"/>
            <a:ext cx="4386780" cy="584775"/>
          </a:xfrm>
        </p:spPr>
        <p:txBody>
          <a:bodyPr>
            <a:normAutofit fontScale="90000"/>
          </a:bodyPr>
          <a:lstStyle/>
          <a:p>
            <a:r>
              <a:rPr lang="da-DK" noProof="0"/>
              <a:t>Forløb</a:t>
            </a:r>
          </a:p>
        </p:txBody>
      </p:sp>
      <p:sp>
        <p:nvSpPr>
          <p:cNvPr id="6" name="Text Placeholder 5">
            <a:extLst>
              <a:ext uri="{FF2B5EF4-FFF2-40B4-BE49-F238E27FC236}">
                <a16:creationId xmlns:a16="http://schemas.microsoft.com/office/drawing/2014/main" id="{FD2E8174-07E6-5E82-0DDD-C6E1723A67A0}"/>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a:p>
        </p:txBody>
      </p:sp>
      <p:sp>
        <p:nvSpPr>
          <p:cNvPr id="7" name="Text Placeholder 6">
            <a:extLst>
              <a:ext uri="{FF2B5EF4-FFF2-40B4-BE49-F238E27FC236}">
                <a16:creationId xmlns:a16="http://schemas.microsoft.com/office/drawing/2014/main" id="{67120C85-5F3A-DC07-8801-B3E2CE08BA28}"/>
              </a:ext>
            </a:extLst>
          </p:cNvPr>
          <p:cNvSpPr>
            <a:spLocks noGrp="1"/>
          </p:cNvSpPr>
          <p:nvPr>
            <p:ph type="body" sz="quarter" idx="4294967295"/>
          </p:nvPr>
        </p:nvSpPr>
        <p:spPr>
          <a:xfrm>
            <a:off x="720208" y="2912506"/>
            <a:ext cx="4385987" cy="2231340"/>
          </a:xfrm>
        </p:spPr>
        <p:txBody>
          <a:bodyPr/>
          <a:lstStyle/>
          <a:p>
            <a:pPr marL="0" indent="0">
              <a:buNone/>
            </a:pPr>
            <a:endParaRPr lang="da-DK" noProof="0"/>
          </a:p>
        </p:txBody>
      </p:sp>
      <p:sp>
        <p:nvSpPr>
          <p:cNvPr id="24" name="Line">
            <a:extLst>
              <a:ext uri="{FF2B5EF4-FFF2-40B4-BE49-F238E27FC236}">
                <a16:creationId xmlns:a16="http://schemas.microsoft.com/office/drawing/2014/main" id="{7BD978B9-DD73-DF53-34A3-3758EF2F5AB4}"/>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a:p>
        </p:txBody>
      </p:sp>
      <p:sp>
        <p:nvSpPr>
          <p:cNvPr id="27" name="Circle">
            <a:extLst>
              <a:ext uri="{FF2B5EF4-FFF2-40B4-BE49-F238E27FC236}">
                <a16:creationId xmlns:a16="http://schemas.microsoft.com/office/drawing/2014/main" id="{0C881171-C333-8E7C-D8C7-CE7ABB310526}"/>
              </a:ext>
            </a:extLst>
          </p:cNvPr>
          <p:cNvSpPr txBox="1">
            <a:spLocks/>
          </p:cNvSpPr>
          <p:nvPr/>
        </p:nvSpPr>
        <p:spPr>
          <a:xfrm>
            <a:off x="7089908" y="3566098"/>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9" name="Text Placeholder 14">
            <a:extLst>
              <a:ext uri="{FF2B5EF4-FFF2-40B4-BE49-F238E27FC236}">
                <a16:creationId xmlns:a16="http://schemas.microsoft.com/office/drawing/2014/main" id="{EAE13EDD-7FE4-AE2A-8746-0552ECF77A42}"/>
              </a:ext>
            </a:extLst>
          </p:cNvPr>
          <p:cNvSpPr txBox="1">
            <a:spLocks/>
          </p:cNvSpPr>
          <p:nvPr/>
        </p:nvSpPr>
        <p:spPr>
          <a:xfrm>
            <a:off x="7534935" y="1286856"/>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a:t>Ledelse af klinikken</a:t>
            </a:r>
            <a:endParaRPr lang="da-DK" sz="1600"/>
          </a:p>
        </p:txBody>
      </p:sp>
      <p:sp>
        <p:nvSpPr>
          <p:cNvPr id="30" name="Text Placeholder 14">
            <a:extLst>
              <a:ext uri="{FF2B5EF4-FFF2-40B4-BE49-F238E27FC236}">
                <a16:creationId xmlns:a16="http://schemas.microsoft.com/office/drawing/2014/main" id="{31361550-718D-4B88-334D-A2BAC70C045E}"/>
              </a:ext>
            </a:extLst>
          </p:cNvPr>
          <p:cNvSpPr txBox="1">
            <a:spLocks/>
          </p:cNvSpPr>
          <p:nvPr/>
        </p:nvSpPr>
        <p:spPr>
          <a:xfrm>
            <a:off x="5973484" y="125586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1</a:t>
            </a:r>
          </a:p>
        </p:txBody>
      </p:sp>
      <p:sp>
        <p:nvSpPr>
          <p:cNvPr id="32" name="Text Placeholder 14">
            <a:extLst>
              <a:ext uri="{FF2B5EF4-FFF2-40B4-BE49-F238E27FC236}">
                <a16:creationId xmlns:a16="http://schemas.microsoft.com/office/drawing/2014/main" id="{CD5FB0FC-5D50-923C-6D80-69FB100840E6}"/>
              </a:ext>
            </a:extLst>
          </p:cNvPr>
          <p:cNvSpPr txBox="1">
            <a:spLocks/>
          </p:cNvSpPr>
          <p:nvPr/>
        </p:nvSpPr>
        <p:spPr>
          <a:xfrm>
            <a:off x="5973484" y="342900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2</a:t>
            </a:r>
          </a:p>
        </p:txBody>
      </p:sp>
      <p:sp>
        <p:nvSpPr>
          <p:cNvPr id="36" name="Text Placeholder 14">
            <a:extLst>
              <a:ext uri="{FF2B5EF4-FFF2-40B4-BE49-F238E27FC236}">
                <a16:creationId xmlns:a16="http://schemas.microsoft.com/office/drawing/2014/main" id="{77D3275B-C56A-EDEF-C927-8D41758604F8}"/>
              </a:ext>
            </a:extLst>
          </p:cNvPr>
          <p:cNvSpPr txBox="1">
            <a:spLocks/>
          </p:cNvSpPr>
          <p:nvPr/>
        </p:nvSpPr>
        <p:spPr>
          <a:xfrm>
            <a:off x="7534935" y="3459996"/>
            <a:ext cx="3668119" cy="1134490"/>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a:t>Struktur for samarbejdet i klinikken, samt samarbejdskultur og fællesskab i klinikken</a:t>
            </a:r>
          </a:p>
        </p:txBody>
      </p:sp>
      <p:sp>
        <p:nvSpPr>
          <p:cNvPr id="39" name="Circle">
            <a:extLst>
              <a:ext uri="{FF2B5EF4-FFF2-40B4-BE49-F238E27FC236}">
                <a16:creationId xmlns:a16="http://schemas.microsoft.com/office/drawing/2014/main" id="{E37B27F3-E264-717E-9004-2EA48550D4B8}"/>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Tree>
    <p:extLst>
      <p:ext uri="{BB962C8B-B14F-4D97-AF65-F5344CB8AC3E}">
        <p14:creationId xmlns:p14="http://schemas.microsoft.com/office/powerpoint/2010/main" val="16086793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7708003-9732-C34C-DFAC-BFDDEC96A6F1}"/>
              </a:ext>
            </a:extLst>
          </p:cNvPr>
          <p:cNvSpPr>
            <a:spLocks noGrp="1"/>
          </p:cNvSpPr>
          <p:nvPr>
            <p:ph type="body" sz="quarter" idx="29"/>
          </p:nvPr>
        </p:nvSpPr>
        <p:spPr/>
        <p:txBody>
          <a:bodyPr/>
          <a:lstStyle/>
          <a:p>
            <a:r>
              <a:rPr lang="da-DK"/>
              <a:t>Del 1</a:t>
            </a:r>
          </a:p>
        </p:txBody>
      </p:sp>
      <p:sp>
        <p:nvSpPr>
          <p:cNvPr id="3" name="Pladsholder til tekst 2">
            <a:extLst>
              <a:ext uri="{FF2B5EF4-FFF2-40B4-BE49-F238E27FC236}">
                <a16:creationId xmlns:a16="http://schemas.microsoft.com/office/drawing/2014/main" id="{FB63A15F-62F2-0202-FA27-B137AFA5D02A}"/>
              </a:ext>
            </a:extLst>
          </p:cNvPr>
          <p:cNvSpPr>
            <a:spLocks noGrp="1"/>
          </p:cNvSpPr>
          <p:nvPr>
            <p:ph type="body" sz="quarter" idx="30"/>
          </p:nvPr>
        </p:nvSpPr>
        <p:spPr/>
        <p:txBody>
          <a:bodyPr/>
          <a:lstStyle/>
          <a:p>
            <a:r>
              <a:rPr lang="da-DK"/>
              <a:t>Ledelse af klinikken</a:t>
            </a:r>
          </a:p>
        </p:txBody>
      </p:sp>
    </p:spTree>
    <p:extLst>
      <p:ext uri="{BB962C8B-B14F-4D97-AF65-F5344CB8AC3E}">
        <p14:creationId xmlns:p14="http://schemas.microsoft.com/office/powerpoint/2010/main" val="14191883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A5DCB8-5A84-A2D6-BE4F-966FEFA52F15}"/>
              </a:ext>
            </a:extLst>
          </p:cNvPr>
          <p:cNvSpPr>
            <a:spLocks noGrp="1"/>
          </p:cNvSpPr>
          <p:nvPr>
            <p:ph type="title"/>
          </p:nvPr>
        </p:nvSpPr>
        <p:spPr/>
        <p:txBody>
          <a:bodyPr/>
          <a:lstStyle/>
          <a:p>
            <a:r>
              <a:rPr lang="da-DK"/>
              <a:t>Betydning af ledelse (6 min.)</a:t>
            </a:r>
          </a:p>
        </p:txBody>
      </p:sp>
      <p:sp>
        <p:nvSpPr>
          <p:cNvPr id="4" name="Pladsholder til tekst 3">
            <a:extLst>
              <a:ext uri="{FF2B5EF4-FFF2-40B4-BE49-F238E27FC236}">
                <a16:creationId xmlns:a16="http://schemas.microsoft.com/office/drawing/2014/main" id="{E07F8FF2-3E00-0586-4C48-A6886C1F96BA}"/>
              </a:ext>
            </a:extLst>
          </p:cNvPr>
          <p:cNvSpPr>
            <a:spLocks noGrp="1"/>
          </p:cNvSpPr>
          <p:nvPr>
            <p:ph type="body" sz="quarter" idx="38"/>
          </p:nvPr>
        </p:nvSpPr>
        <p:spPr/>
        <p:txBody>
          <a:bodyPr/>
          <a:lstStyle/>
          <a:p>
            <a:endParaRPr lang="da-DK"/>
          </a:p>
        </p:txBody>
      </p:sp>
      <p:pic>
        <p:nvPicPr>
          <p:cNvPr id="5" name="Onlinemedier 4" title="Samarbejde og fællesskab (video 2)">
            <a:hlinkClick r:id="" action="ppaction://media"/>
            <a:extLst>
              <a:ext uri="{FF2B5EF4-FFF2-40B4-BE49-F238E27FC236}">
                <a16:creationId xmlns:a16="http://schemas.microsoft.com/office/drawing/2014/main" id="{0E501001-7AB1-6441-A3AE-AC1D660EF57C}"/>
              </a:ext>
            </a:extLst>
          </p:cNvPr>
          <p:cNvPicPr>
            <a:picLocks noRot="1" noChangeAspect="1"/>
          </p:cNvPicPr>
          <p:nvPr>
            <a:videoFile r:link="rId1"/>
          </p:nvPr>
        </p:nvPicPr>
        <p:blipFill>
          <a:blip r:embed="rId4"/>
          <a:stretch>
            <a:fillRect/>
          </a:stretch>
        </p:blipFill>
        <p:spPr>
          <a:xfrm>
            <a:off x="2154839" y="1689172"/>
            <a:ext cx="7882321" cy="4440165"/>
          </a:xfrm>
          <a:prstGeom prst="rect">
            <a:avLst/>
          </a:prstGeom>
        </p:spPr>
      </p:pic>
    </p:spTree>
    <p:extLst>
      <p:ext uri="{BB962C8B-B14F-4D97-AF65-F5344CB8AC3E}">
        <p14:creationId xmlns:p14="http://schemas.microsoft.com/office/powerpoint/2010/main" val="34072119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8b33faf15afd82c3d5bff797e846794">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a11d1195246b0a30d90213d6fbe7efd"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95C06-8343-4B35-ACE2-038373315665}">
  <ds:schemaRefs>
    <ds:schemaRef ds:uri="658e924a-6452-4f30-ad3a-cb624d28adc8"/>
    <ds:schemaRef ds:uri="dc93761f-51ef-4530-9f5e-6cc8012820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85BB2EB-BF2F-4B0D-B7B5-2DA864EEBB52}">
  <ds:schemaRefs>
    <ds:schemaRef ds:uri="http://schemas.microsoft.com/sharepoint/v3/contenttype/forms"/>
  </ds:schemaRefs>
</ds:datastoreItem>
</file>

<file path=customXml/itemProps3.xml><?xml version="1.0" encoding="utf-8"?>
<ds:datastoreItem xmlns:ds="http://schemas.openxmlformats.org/officeDocument/2006/customXml" ds:itemID="{858EFC4D-D546-4018-A2E6-64CF12CA0D03}">
  <ds:schemaRefs>
    <ds:schemaRef ds:uri="658e924a-6452-4f30-ad3a-cb624d28adc8"/>
    <ds:schemaRef ds:uri="dc93761f-51ef-4530-9f5e-6cc8012820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KiAP_PowerPoint_template</Template>
  <Application>Microsoft Office PowerPoint</Application>
  <PresentationFormat>Widescreen</PresentationFormat>
  <Slides>41</Slides>
  <Notes>38</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KiAP 2025</vt:lpstr>
      <vt:lpstr>PowerPoint Presentation</vt:lpstr>
      <vt:lpstr>Program</vt:lpstr>
      <vt:lpstr>Formål</vt:lpstr>
      <vt:lpstr>Materiale</vt:lpstr>
      <vt:lpstr>Introduktionsvideo (3 min.)</vt:lpstr>
      <vt:lpstr>PowerPoint Presentation</vt:lpstr>
      <vt:lpstr>Forløb</vt:lpstr>
      <vt:lpstr>PowerPoint Presentation</vt:lpstr>
      <vt:lpstr>Betydning af ledelse (6 min.)</vt:lpstr>
      <vt:lpstr>Som klinikkens leder(e) gør jeg/vi en indsats løbende for at få alle medarbejdere til at arbejde sammen om de indsatsområder, vi har besluttet og om de resultater, vi som klinik ønsker at opnå? (procent)​</vt:lpstr>
      <vt:lpstr>I hvilken grad arbejder vi med følgende opgaver i klinikledelsen? (procent)</vt:lpstr>
      <vt:lpstr>I hvilken grad forholder I jer til personlige forhold og trivsel i lederteamet? (procent)</vt:lpstr>
      <vt:lpstr>Hvor ofte afholder I følgende lægemøder? (procent)​</vt:lpstr>
      <vt:lpstr>Gruppearbejde om ledelse</vt:lpstr>
      <vt:lpstr>PowerPoint Presentation</vt:lpstr>
      <vt:lpstr>Struktur og kultur (5 min.)</vt:lpstr>
      <vt:lpstr>Pointer vedr. det gode samarbejde</vt:lpstr>
      <vt:lpstr>Hvor ofte afholder I følgende møder og sociale​ arrangementer for alle i klinikken? (procent)</vt:lpstr>
      <vt:lpstr>I hvilket omfang har I planlagt fælles pauser? (procent) ​</vt:lpstr>
      <vt:lpstr>Når du tænker på det daglige samarbejde med dine læge kollegaer og med praksispersonalet, hvor enig er du så i følgende udsagn? (procent)</vt:lpstr>
      <vt:lpstr>Gruppearbejde om struktur og kultur</vt:lpstr>
      <vt:lpstr>Plenum om struktur og kultur</vt:lpstr>
      <vt:lpstr>PowerPoint Presentation</vt:lpstr>
      <vt:lpstr>PowerPoint Presentation</vt:lpstr>
      <vt:lpstr>Lægelige fællesskab og kollegial (4 min.)</vt:lpstr>
      <vt:lpstr>I hvor høj grad oplever du at få den støtte, du kunne ønske dig fra dine lægekolleger i og/eller udenfor klinikken? (procent)</vt:lpstr>
      <vt:lpstr>I hvor høj grad er du opmærksom på at støtte dine lægekolleger i og/eller udenfor klinikken? (procent)​</vt:lpstr>
      <vt:lpstr>I hvor høj grad oplever du betydningsfuld kollegial støtte ved følgende aktiviteter? (procent</vt:lpstr>
      <vt:lpstr>Gruppearbejde om kollegial støtte</vt:lpstr>
      <vt:lpstr>PowerPoint Presentation</vt:lpstr>
      <vt:lpstr>Præsentation af tilbud</vt:lpstr>
      <vt:lpstr>Metodekatalog fra PLO-E/KiAP</vt:lpstr>
      <vt:lpstr>Tilbud fra PLO-E</vt:lpstr>
      <vt:lpstr>Tilbud fra KAP-H’s organisationsteam</vt:lpstr>
      <vt:lpstr>Tilbud fra MidtKraft</vt:lpstr>
      <vt:lpstr>Tilbud fra Nord-KAP</vt:lpstr>
      <vt:lpstr>Tilbud fra KAP-S</vt:lpstr>
      <vt:lpstr>Tilbud fra SydKiP og SydPOL</vt:lpstr>
      <vt:lpstr>Gruppearbejde om det videre arbejde</vt:lpstr>
      <vt:lpstr>Plenum om det videre arbejde</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revision>2</cp:revision>
  <dcterms:created xsi:type="dcterms:W3CDTF">2025-07-29T08:56:30Z</dcterms:created>
  <dcterms:modified xsi:type="dcterms:W3CDTF">2026-04-21T12:46:17Z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