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7"/>
  </p:notesMasterIdLst>
  <p:sldIdLst>
    <p:sldId id="714" r:id="rId5"/>
    <p:sldId id="716" r:id="rId6"/>
    <p:sldId id="721" r:id="rId7"/>
    <p:sldId id="717" r:id="rId8"/>
    <p:sldId id="720" r:id="rId9"/>
    <p:sldId id="722" r:id="rId10"/>
    <p:sldId id="723" r:id="rId11"/>
    <p:sldId id="724" r:id="rId12"/>
    <p:sldId id="745" r:id="rId13"/>
    <p:sldId id="753" r:id="rId14"/>
    <p:sldId id="732" r:id="rId15"/>
    <p:sldId id="733" r:id="rId16"/>
    <p:sldId id="734" r:id="rId17"/>
    <p:sldId id="725" r:id="rId18"/>
    <p:sldId id="738" r:id="rId19"/>
    <p:sldId id="735" r:id="rId20"/>
    <p:sldId id="736" r:id="rId21"/>
    <p:sldId id="737" r:id="rId22"/>
    <p:sldId id="739" r:id="rId23"/>
    <p:sldId id="740" r:id="rId24"/>
    <p:sldId id="741" r:id="rId25"/>
    <p:sldId id="726" r:id="rId26"/>
    <p:sldId id="727" r:id="rId27"/>
    <p:sldId id="729" r:id="rId28"/>
    <p:sldId id="743" r:id="rId29"/>
    <p:sldId id="744" r:id="rId30"/>
    <p:sldId id="746" r:id="rId31"/>
    <p:sldId id="748" r:id="rId32"/>
    <p:sldId id="749" r:id="rId33"/>
    <p:sldId id="750" r:id="rId34"/>
    <p:sldId id="752" r:id="rId35"/>
    <p:sldId id="728" r:id="rId36"/>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714"/>
            <p14:sldId id="716"/>
            <p14:sldId id="721"/>
            <p14:sldId id="717"/>
            <p14:sldId id="720"/>
            <p14:sldId id="722"/>
            <p14:sldId id="723"/>
            <p14:sldId id="724"/>
            <p14:sldId id="745"/>
            <p14:sldId id="753"/>
            <p14:sldId id="732"/>
            <p14:sldId id="733"/>
            <p14:sldId id="734"/>
            <p14:sldId id="725"/>
            <p14:sldId id="738"/>
            <p14:sldId id="735"/>
            <p14:sldId id="736"/>
            <p14:sldId id="737"/>
            <p14:sldId id="739"/>
            <p14:sldId id="740"/>
            <p14:sldId id="741"/>
            <p14:sldId id="726"/>
            <p14:sldId id="727"/>
            <p14:sldId id="729"/>
            <p14:sldId id="743"/>
            <p14:sldId id="744"/>
            <p14:sldId id="746"/>
            <p14:sldId id="748"/>
            <p14:sldId id="749"/>
            <p14:sldId id="750"/>
            <p14:sldId id="752"/>
            <p14:sldId id="72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7"/>
    <a:srgbClr val="5A8181"/>
    <a:srgbClr val="246260"/>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689BF-D630-4F79-92C7-F0579216AFF2}" v="14" dt="2026-03-23T11:44:43.177"/>
    <p1510:client id="{363AF731-FF7A-DDC8-7420-23285B84B952}" v="1" dt="2026-03-23T11:46:29.243"/>
    <p1510:client id="{C5F67C5C-2E33-156E-2605-45AC1865CF81}" v="5" dt="2026-03-23T11:58:05.26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62341" autoAdjust="0"/>
  </p:normalViewPr>
  <p:slideViewPr>
    <p:cSldViewPr snapToGrid="0" showGuides="1">
      <p:cViewPr varScale="1">
        <p:scale>
          <a:sx n="41" d="100"/>
          <a:sy n="41" d="100"/>
        </p:scale>
        <p:origin x="56"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Urinvejsinfektioner/20.%20Klynge%20Haderslev%20Kommune%20Vest/Klynge%20Haderslev%20Kommune%20Ve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Urinvejsinfektioner/20.%20Klynge%20Haderslev%20Kommune%20Vest/Kopi%20af%20Urinvejsinfektioner%20klynge%20Haderslev%20kommune%20ve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Urinvejsinfektioner/20.%20Klynge%20Haderslev%20Kommune%20Vest/Kopi%20af%20Urinvejsinfektioner%20klynge%20Haderslev%20kommune%20ve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Urinvejsinfektioner/20.%20Klynge%20Haderslev%20Kommune%20Vest/Kopi%20af%20Urinvejsinfektioner%20klynge%20Haderslev%20kommune%20ves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Urinvejsinfektioner/20.%20Klynge%20Haderslev%20Kommune%20Vest/Kopi%20af%20Urinvejsinfektioner%20klynge%20Haderslev%20kommune%20ves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Urinvejsinfektioner/20.%20Klynge%20Haderslev%20Kommune%20Vest/Klynge%20Haderslev%20Kommune%20Ves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7"/>
            <c:invertIfNegative val="0"/>
            <c:bubble3D val="0"/>
            <c:spPr>
              <a:solidFill>
                <a:srgbClr val="24615F"/>
              </a:solidFill>
              <a:ln>
                <a:noFill/>
              </a:ln>
              <a:effectLst/>
            </c:spPr>
            <c:extLst>
              <c:ext xmlns:c16="http://schemas.microsoft.com/office/drawing/2014/chart" uri="{C3380CC4-5D6E-409C-BE32-E72D297353CC}">
                <c16:uniqueId val="{00000001-1521-46C8-A401-66C3F07BFA17}"/>
              </c:ext>
            </c:extLst>
          </c:dPt>
          <c:dPt>
            <c:idx val="8"/>
            <c:invertIfNegative val="0"/>
            <c:bubble3D val="0"/>
            <c:spPr>
              <a:solidFill>
                <a:srgbClr val="524F60"/>
              </a:solidFill>
              <a:ln>
                <a:noFill/>
              </a:ln>
              <a:effectLst/>
            </c:spPr>
            <c:extLst>
              <c:ext xmlns:c16="http://schemas.microsoft.com/office/drawing/2014/chart" uri="{C3380CC4-5D6E-409C-BE32-E72D297353CC}">
                <c16:uniqueId val="{00000003-1521-46C8-A401-66C3F07BFA17}"/>
              </c:ext>
            </c:extLst>
          </c:dPt>
          <c:dPt>
            <c:idx val="9"/>
            <c:invertIfNegative val="0"/>
            <c:bubble3D val="0"/>
            <c:spPr>
              <a:solidFill>
                <a:srgbClr val="FFC17A"/>
              </a:solidFill>
              <a:ln>
                <a:noFill/>
              </a:ln>
              <a:effectLst/>
            </c:spPr>
            <c:extLst>
              <c:ext xmlns:c16="http://schemas.microsoft.com/office/drawing/2014/chart" uri="{C3380CC4-5D6E-409C-BE32-E72D297353CC}">
                <c16:uniqueId val="{00000005-1521-46C8-A401-66C3F07BFA17}"/>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'MP1 Antibiotika mod UVI'!$B$7:$B$16</c:f>
              <c:strCache>
                <c:ptCount val="10"/>
                <c:pt idx="0">
                  <c:v>3</c:v>
                </c:pt>
                <c:pt idx="1">
                  <c:v>6</c:v>
                </c:pt>
                <c:pt idx="2">
                  <c:v>1</c:v>
                </c:pt>
                <c:pt idx="3">
                  <c:v>4</c:v>
                </c:pt>
                <c:pt idx="4">
                  <c:v>2</c:v>
                </c:pt>
                <c:pt idx="5">
                  <c:v>7</c:v>
                </c:pt>
                <c:pt idx="6">
                  <c:v>5</c:v>
                </c:pt>
                <c:pt idx="7">
                  <c:v>Klynge gennemsnit</c:v>
                </c:pt>
                <c:pt idx="8">
                  <c:v>Regionalt gennemsnit</c:v>
                </c:pt>
                <c:pt idx="9">
                  <c:v>Nationalt gennemsnit</c:v>
                </c:pt>
              </c:strCache>
            </c:strRef>
          </c:cat>
          <c:val>
            <c:numRef>
              <c:f>'MP1 Antibiotika mod UVI'!$C$7:$C$16</c:f>
              <c:numCache>
                <c:formatCode>General</c:formatCode>
                <c:ptCount val="10"/>
                <c:pt idx="0">
                  <c:v>107</c:v>
                </c:pt>
                <c:pt idx="1">
                  <c:v>94</c:v>
                </c:pt>
                <c:pt idx="2">
                  <c:v>92</c:v>
                </c:pt>
                <c:pt idx="3">
                  <c:v>91</c:v>
                </c:pt>
                <c:pt idx="4">
                  <c:v>87</c:v>
                </c:pt>
                <c:pt idx="5">
                  <c:v>78</c:v>
                </c:pt>
                <c:pt idx="6">
                  <c:v>67</c:v>
                </c:pt>
                <c:pt idx="7">
                  <c:v>84</c:v>
                </c:pt>
                <c:pt idx="8">
                  <c:v>80</c:v>
                </c:pt>
                <c:pt idx="9">
                  <c:v>78</c:v>
                </c:pt>
              </c:numCache>
            </c:numRef>
          </c:val>
          <c:extLst>
            <c:ext xmlns:c16="http://schemas.microsoft.com/office/drawing/2014/chart" uri="{C3380CC4-5D6E-409C-BE32-E72D297353CC}">
              <c16:uniqueId val="{00000006-1521-46C8-A401-66C3F07BFA17}"/>
            </c:ext>
          </c:extLst>
        </c:ser>
        <c:dLbls>
          <c:showLegendKey val="0"/>
          <c:showVal val="0"/>
          <c:showCatName val="0"/>
          <c:showSerName val="0"/>
          <c:showPercent val="0"/>
          <c:showBubbleSize val="0"/>
        </c:dLbls>
        <c:gapWidth val="219"/>
        <c:overlap val="-27"/>
        <c:axId val="1895147712"/>
        <c:axId val="1895145312"/>
      </c:barChart>
      <c:catAx>
        <c:axId val="189514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895145312"/>
        <c:crosses val="autoZero"/>
        <c:auto val="1"/>
        <c:lblAlgn val="ctr"/>
        <c:lblOffset val="100"/>
        <c:noMultiLvlLbl val="0"/>
      </c:catAx>
      <c:valAx>
        <c:axId val="1895145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895147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'MP2'!$B$5</c:f>
              <c:strCache>
                <c:ptCount val="1"/>
                <c:pt idx="0">
                  <c:v>Antal pr. 1000</c:v>
                </c:pt>
              </c:strCache>
            </c:strRef>
          </c:tx>
          <c:spPr>
            <a:solidFill>
              <a:srgbClr val="297A77"/>
            </a:solidFill>
            <a:ln>
              <a:noFill/>
            </a:ln>
            <a:effectLst/>
          </c:spPr>
          <c:invertIfNegative val="0"/>
          <c:dPt>
            <c:idx val="7"/>
            <c:invertIfNegative val="0"/>
            <c:bubble3D val="0"/>
            <c:spPr>
              <a:solidFill>
                <a:srgbClr val="24615F"/>
              </a:solidFill>
              <a:ln>
                <a:noFill/>
              </a:ln>
              <a:effectLst/>
            </c:spPr>
            <c:extLst>
              <c:ext xmlns:c16="http://schemas.microsoft.com/office/drawing/2014/chart" uri="{C3380CC4-5D6E-409C-BE32-E72D297353CC}">
                <c16:uniqueId val="{00000001-DED8-497D-95DF-DA0657F2CA52}"/>
              </c:ext>
            </c:extLst>
          </c:dPt>
          <c:dPt>
            <c:idx val="8"/>
            <c:invertIfNegative val="0"/>
            <c:bubble3D val="0"/>
            <c:spPr>
              <a:solidFill>
                <a:srgbClr val="524F60"/>
              </a:solidFill>
              <a:ln>
                <a:noFill/>
              </a:ln>
              <a:effectLst/>
            </c:spPr>
            <c:extLst>
              <c:ext xmlns:c16="http://schemas.microsoft.com/office/drawing/2014/chart" uri="{C3380CC4-5D6E-409C-BE32-E72D297353CC}">
                <c16:uniqueId val="{00000003-DED8-497D-95DF-DA0657F2CA5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'MP2'!$A$6:$A$14</c:f>
              <c:strCache>
                <c:ptCount val="9"/>
                <c:pt idx="0">
                  <c:v>7</c:v>
                </c:pt>
                <c:pt idx="1">
                  <c:v>6</c:v>
                </c:pt>
                <c:pt idx="2">
                  <c:v>1</c:v>
                </c:pt>
                <c:pt idx="3">
                  <c:v>4</c:v>
                </c:pt>
                <c:pt idx="4">
                  <c:v>2</c:v>
                </c:pt>
                <c:pt idx="5">
                  <c:v>3</c:v>
                </c:pt>
                <c:pt idx="6">
                  <c:v>5</c:v>
                </c:pt>
                <c:pt idx="7">
                  <c:v>Klynge gennemsnit</c:v>
                </c:pt>
                <c:pt idx="8">
                  <c:v>Regionalt gennemsnit</c:v>
                </c:pt>
              </c:strCache>
            </c:strRef>
          </c:cat>
          <c:val>
            <c:numRef>
              <c:f>'MP2'!$B$6:$B$14</c:f>
              <c:numCache>
                <c:formatCode>0</c:formatCode>
                <c:ptCount val="9"/>
                <c:pt idx="0">
                  <c:v>502.3</c:v>
                </c:pt>
                <c:pt idx="1">
                  <c:v>413.9</c:v>
                </c:pt>
                <c:pt idx="2">
                  <c:v>312.2</c:v>
                </c:pt>
                <c:pt idx="3">
                  <c:v>312.10000000000002</c:v>
                </c:pt>
                <c:pt idx="4">
                  <c:v>307.2</c:v>
                </c:pt>
                <c:pt idx="5">
                  <c:v>287.39999999999998</c:v>
                </c:pt>
                <c:pt idx="6">
                  <c:v>200.4</c:v>
                </c:pt>
                <c:pt idx="7">
                  <c:v>339.7</c:v>
                </c:pt>
                <c:pt idx="8">
                  <c:v>330.7</c:v>
                </c:pt>
              </c:numCache>
            </c:numRef>
          </c:val>
          <c:extLst>
            <c:ext xmlns:c16="http://schemas.microsoft.com/office/drawing/2014/chart" uri="{C3380CC4-5D6E-409C-BE32-E72D297353CC}">
              <c16:uniqueId val="{00000004-DED8-497D-95DF-DA0657F2CA52}"/>
            </c:ext>
          </c:extLst>
        </c:ser>
        <c:dLbls>
          <c:showLegendKey val="0"/>
          <c:showVal val="0"/>
          <c:showCatName val="0"/>
          <c:showSerName val="0"/>
          <c:showPercent val="0"/>
          <c:showBubbleSize val="0"/>
        </c:dLbls>
        <c:gapWidth val="219"/>
        <c:overlap val="-27"/>
        <c:axId val="1331368544"/>
        <c:axId val="1331373344"/>
      </c:barChart>
      <c:catAx>
        <c:axId val="133136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331373344"/>
        <c:crosses val="autoZero"/>
        <c:auto val="1"/>
        <c:lblAlgn val="ctr"/>
        <c:lblOffset val="100"/>
        <c:noMultiLvlLbl val="0"/>
      </c:catAx>
      <c:valAx>
        <c:axId val="1331373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3313685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'MP3'!$B$5</c:f>
              <c:strCache>
                <c:ptCount val="1"/>
                <c:pt idx="0">
                  <c:v>Antal pr. 1000</c:v>
                </c:pt>
              </c:strCache>
            </c:strRef>
          </c:tx>
          <c:spPr>
            <a:solidFill>
              <a:srgbClr val="297A77"/>
            </a:solidFill>
            <a:ln>
              <a:noFill/>
            </a:ln>
            <a:effectLst/>
          </c:spPr>
          <c:invertIfNegative val="0"/>
          <c:dPt>
            <c:idx val="5"/>
            <c:invertIfNegative val="0"/>
            <c:bubble3D val="0"/>
            <c:spPr>
              <a:solidFill>
                <a:srgbClr val="24615F"/>
              </a:solidFill>
              <a:ln>
                <a:noFill/>
              </a:ln>
              <a:effectLst/>
            </c:spPr>
            <c:extLst>
              <c:ext xmlns:c16="http://schemas.microsoft.com/office/drawing/2014/chart" uri="{C3380CC4-5D6E-409C-BE32-E72D297353CC}">
                <c16:uniqueId val="{00000001-79B3-4882-BC4A-65B1E349BE21}"/>
              </c:ext>
            </c:extLst>
          </c:dPt>
          <c:dPt>
            <c:idx val="6"/>
            <c:invertIfNegative val="0"/>
            <c:bubble3D val="0"/>
            <c:spPr>
              <a:solidFill>
                <a:srgbClr val="524F60"/>
              </a:solidFill>
              <a:ln>
                <a:noFill/>
              </a:ln>
              <a:effectLst/>
            </c:spPr>
            <c:extLst>
              <c:ext xmlns:c16="http://schemas.microsoft.com/office/drawing/2014/chart" uri="{C3380CC4-5D6E-409C-BE32-E72D297353CC}">
                <c16:uniqueId val="{00000003-79B3-4882-BC4A-65B1E349BE2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'MP3'!$A$6:$A$12</c:f>
              <c:strCache>
                <c:ptCount val="7"/>
                <c:pt idx="0">
                  <c:v>1</c:v>
                </c:pt>
                <c:pt idx="1">
                  <c:v>3</c:v>
                </c:pt>
                <c:pt idx="2">
                  <c:v>7</c:v>
                </c:pt>
                <c:pt idx="3">
                  <c:v>2</c:v>
                </c:pt>
                <c:pt idx="4">
                  <c:v>5</c:v>
                </c:pt>
                <c:pt idx="5">
                  <c:v>Klynge gennemsnit</c:v>
                </c:pt>
                <c:pt idx="6">
                  <c:v>Regionalt gennemsnit</c:v>
                </c:pt>
              </c:strCache>
            </c:strRef>
          </c:cat>
          <c:val>
            <c:numRef>
              <c:f>'MP3'!$B$6:$B$12</c:f>
              <c:numCache>
                <c:formatCode>0</c:formatCode>
                <c:ptCount val="7"/>
                <c:pt idx="0">
                  <c:v>233.8</c:v>
                </c:pt>
                <c:pt idx="1">
                  <c:v>211.1</c:v>
                </c:pt>
                <c:pt idx="2">
                  <c:v>195.9</c:v>
                </c:pt>
                <c:pt idx="3">
                  <c:v>59</c:v>
                </c:pt>
                <c:pt idx="4">
                  <c:v>11.4</c:v>
                </c:pt>
                <c:pt idx="5">
                  <c:v>134.19999999999999</c:v>
                </c:pt>
                <c:pt idx="6" formatCode="General">
                  <c:v>98</c:v>
                </c:pt>
              </c:numCache>
            </c:numRef>
          </c:val>
          <c:extLst>
            <c:ext xmlns:c16="http://schemas.microsoft.com/office/drawing/2014/chart" uri="{C3380CC4-5D6E-409C-BE32-E72D297353CC}">
              <c16:uniqueId val="{00000004-79B3-4882-BC4A-65B1E349BE21}"/>
            </c:ext>
          </c:extLst>
        </c:ser>
        <c:dLbls>
          <c:showLegendKey val="0"/>
          <c:showVal val="0"/>
          <c:showCatName val="0"/>
          <c:showSerName val="0"/>
          <c:showPercent val="0"/>
          <c:showBubbleSize val="0"/>
        </c:dLbls>
        <c:gapWidth val="219"/>
        <c:overlap val="-27"/>
        <c:axId val="1599330848"/>
        <c:axId val="1599315968"/>
      </c:barChart>
      <c:catAx>
        <c:axId val="159933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599315968"/>
        <c:crosses val="autoZero"/>
        <c:auto val="1"/>
        <c:lblAlgn val="ctr"/>
        <c:lblOffset val="100"/>
        <c:noMultiLvlLbl val="0"/>
      </c:catAx>
      <c:valAx>
        <c:axId val="1599315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599330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'MP4'!$B$4</c:f>
              <c:strCache>
                <c:ptCount val="1"/>
                <c:pt idx="0">
                  <c:v>Antal pr. 1000</c:v>
                </c:pt>
              </c:strCache>
            </c:strRef>
          </c:tx>
          <c:spPr>
            <a:solidFill>
              <a:srgbClr val="297A77"/>
            </a:solidFill>
            <a:ln>
              <a:noFill/>
            </a:ln>
            <a:effectLst/>
          </c:spPr>
          <c:invertIfNegative val="0"/>
          <c:dPt>
            <c:idx val="6"/>
            <c:invertIfNegative val="0"/>
            <c:bubble3D val="0"/>
            <c:spPr>
              <a:solidFill>
                <a:srgbClr val="24615F"/>
              </a:solidFill>
              <a:ln>
                <a:noFill/>
              </a:ln>
              <a:effectLst/>
            </c:spPr>
            <c:extLst>
              <c:ext xmlns:c16="http://schemas.microsoft.com/office/drawing/2014/chart" uri="{C3380CC4-5D6E-409C-BE32-E72D297353CC}">
                <c16:uniqueId val="{00000001-E6FE-4755-9BB2-D3010506D178}"/>
              </c:ext>
            </c:extLst>
          </c:dPt>
          <c:dPt>
            <c:idx val="7"/>
            <c:invertIfNegative val="0"/>
            <c:bubble3D val="0"/>
            <c:spPr>
              <a:solidFill>
                <a:srgbClr val="524F60"/>
              </a:solidFill>
              <a:ln>
                <a:noFill/>
              </a:ln>
              <a:effectLst/>
            </c:spPr>
            <c:extLst>
              <c:ext xmlns:c16="http://schemas.microsoft.com/office/drawing/2014/chart" uri="{C3380CC4-5D6E-409C-BE32-E72D297353CC}">
                <c16:uniqueId val="{00000003-E6FE-4755-9BB2-D3010506D17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'MP4'!$A$5:$A$12</c:f>
              <c:strCache>
                <c:ptCount val="8"/>
                <c:pt idx="0">
                  <c:v>6</c:v>
                </c:pt>
                <c:pt idx="1">
                  <c:v>4</c:v>
                </c:pt>
                <c:pt idx="2">
                  <c:v>1</c:v>
                </c:pt>
                <c:pt idx="3">
                  <c:v>3</c:v>
                </c:pt>
                <c:pt idx="4">
                  <c:v>2</c:v>
                </c:pt>
                <c:pt idx="5">
                  <c:v>7</c:v>
                </c:pt>
                <c:pt idx="6">
                  <c:v>Klynge gennemsnit</c:v>
                </c:pt>
                <c:pt idx="7">
                  <c:v>Regionalt gennemsnit</c:v>
                </c:pt>
              </c:strCache>
            </c:strRef>
          </c:cat>
          <c:val>
            <c:numRef>
              <c:f>'MP4'!$B$5:$B$12</c:f>
              <c:numCache>
                <c:formatCode>0</c:formatCode>
                <c:ptCount val="8"/>
                <c:pt idx="0">
                  <c:v>189.2</c:v>
                </c:pt>
                <c:pt idx="1">
                  <c:v>186.8</c:v>
                </c:pt>
                <c:pt idx="2">
                  <c:v>181.7</c:v>
                </c:pt>
                <c:pt idx="3">
                  <c:v>124</c:v>
                </c:pt>
                <c:pt idx="4">
                  <c:v>115.7</c:v>
                </c:pt>
                <c:pt idx="5">
                  <c:v>108.3</c:v>
                </c:pt>
                <c:pt idx="6">
                  <c:v>109.7</c:v>
                </c:pt>
                <c:pt idx="7">
                  <c:v>78</c:v>
                </c:pt>
              </c:numCache>
            </c:numRef>
          </c:val>
          <c:extLst>
            <c:ext xmlns:c16="http://schemas.microsoft.com/office/drawing/2014/chart" uri="{C3380CC4-5D6E-409C-BE32-E72D297353CC}">
              <c16:uniqueId val="{00000004-E6FE-4755-9BB2-D3010506D178}"/>
            </c:ext>
          </c:extLst>
        </c:ser>
        <c:dLbls>
          <c:showLegendKey val="0"/>
          <c:showVal val="0"/>
          <c:showCatName val="0"/>
          <c:showSerName val="0"/>
          <c:showPercent val="0"/>
          <c:showBubbleSize val="0"/>
        </c:dLbls>
        <c:gapWidth val="219"/>
        <c:overlap val="-27"/>
        <c:axId val="1595418176"/>
        <c:axId val="1437671200"/>
      </c:barChart>
      <c:catAx>
        <c:axId val="159541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437671200"/>
        <c:crosses val="autoZero"/>
        <c:auto val="1"/>
        <c:lblAlgn val="ctr"/>
        <c:lblOffset val="100"/>
        <c:noMultiLvlLbl val="0"/>
      </c:catAx>
      <c:valAx>
        <c:axId val="1437671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5954181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'MP5'!$B$4</c:f>
              <c:strCache>
                <c:ptCount val="1"/>
                <c:pt idx="0">
                  <c:v>Antal pr. 1000</c:v>
                </c:pt>
              </c:strCache>
            </c:strRef>
          </c:tx>
          <c:spPr>
            <a:solidFill>
              <a:srgbClr val="297A77"/>
            </a:solidFill>
            <a:ln>
              <a:noFill/>
            </a:ln>
            <a:effectLst/>
          </c:spPr>
          <c:invertIfNegative val="0"/>
          <c:dPt>
            <c:idx val="5"/>
            <c:invertIfNegative val="0"/>
            <c:bubble3D val="0"/>
            <c:spPr>
              <a:solidFill>
                <a:srgbClr val="24615F"/>
              </a:solidFill>
              <a:ln>
                <a:noFill/>
              </a:ln>
              <a:effectLst/>
            </c:spPr>
            <c:extLst>
              <c:ext xmlns:c16="http://schemas.microsoft.com/office/drawing/2014/chart" uri="{C3380CC4-5D6E-409C-BE32-E72D297353CC}">
                <c16:uniqueId val="{00000001-5C40-406F-A6A5-5E33E9FB6281}"/>
              </c:ext>
            </c:extLst>
          </c:dPt>
          <c:dPt>
            <c:idx val="6"/>
            <c:invertIfNegative val="0"/>
            <c:bubble3D val="0"/>
            <c:spPr>
              <a:solidFill>
                <a:srgbClr val="524F60"/>
              </a:solidFill>
              <a:ln>
                <a:noFill/>
              </a:ln>
              <a:effectLst/>
            </c:spPr>
            <c:extLst>
              <c:ext xmlns:c16="http://schemas.microsoft.com/office/drawing/2014/chart" uri="{C3380CC4-5D6E-409C-BE32-E72D297353CC}">
                <c16:uniqueId val="{00000003-5C40-406F-A6A5-5E33E9FB628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'MP5'!$A$5:$A$11</c:f>
              <c:strCache>
                <c:ptCount val="7"/>
                <c:pt idx="0">
                  <c:v>1</c:v>
                </c:pt>
                <c:pt idx="1">
                  <c:v>4</c:v>
                </c:pt>
                <c:pt idx="2">
                  <c:v>3</c:v>
                </c:pt>
                <c:pt idx="3">
                  <c:v>7</c:v>
                </c:pt>
                <c:pt idx="4">
                  <c:v>2</c:v>
                </c:pt>
                <c:pt idx="5">
                  <c:v>Klynge gennemsnit</c:v>
                </c:pt>
                <c:pt idx="6">
                  <c:v>Regionalt gennemsnit</c:v>
                </c:pt>
              </c:strCache>
            </c:strRef>
          </c:cat>
          <c:val>
            <c:numRef>
              <c:f>'MP5'!$B$5:$B$11</c:f>
              <c:numCache>
                <c:formatCode>0</c:formatCode>
                <c:ptCount val="7"/>
                <c:pt idx="0">
                  <c:v>185.3</c:v>
                </c:pt>
                <c:pt idx="1">
                  <c:v>177.7</c:v>
                </c:pt>
                <c:pt idx="2">
                  <c:v>125.6</c:v>
                </c:pt>
                <c:pt idx="3">
                  <c:v>107.6</c:v>
                </c:pt>
                <c:pt idx="4">
                  <c:v>97.6</c:v>
                </c:pt>
                <c:pt idx="5">
                  <c:v>98</c:v>
                </c:pt>
                <c:pt idx="6">
                  <c:v>75.400000000000006</c:v>
                </c:pt>
              </c:numCache>
            </c:numRef>
          </c:val>
          <c:extLst>
            <c:ext xmlns:c16="http://schemas.microsoft.com/office/drawing/2014/chart" uri="{C3380CC4-5D6E-409C-BE32-E72D297353CC}">
              <c16:uniqueId val="{00000004-5C40-406F-A6A5-5E33E9FB6281}"/>
            </c:ext>
          </c:extLst>
        </c:ser>
        <c:dLbls>
          <c:showLegendKey val="0"/>
          <c:showVal val="0"/>
          <c:showCatName val="0"/>
          <c:showSerName val="0"/>
          <c:showPercent val="0"/>
          <c:showBubbleSize val="0"/>
        </c:dLbls>
        <c:gapWidth val="219"/>
        <c:overlap val="-27"/>
        <c:axId val="913614832"/>
        <c:axId val="913625392"/>
      </c:barChart>
      <c:catAx>
        <c:axId val="91361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913625392"/>
        <c:crosses val="autoZero"/>
        <c:auto val="1"/>
        <c:lblAlgn val="ctr"/>
        <c:lblOffset val="100"/>
        <c:noMultiLvlLbl val="0"/>
      </c:catAx>
      <c:valAx>
        <c:axId val="913625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913614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3B21-40B7-A6B1-695709F31C7E}"/>
              </c:ext>
            </c:extLst>
          </c:dPt>
          <c:dPt>
            <c:idx val="1"/>
            <c:invertIfNegative val="0"/>
            <c:bubble3D val="0"/>
            <c:spPr>
              <a:solidFill>
                <a:srgbClr val="297A77"/>
              </a:solidFill>
              <a:ln>
                <a:noFill/>
              </a:ln>
              <a:effectLst/>
            </c:spPr>
            <c:extLst>
              <c:ext xmlns:c16="http://schemas.microsoft.com/office/drawing/2014/chart" uri="{C3380CC4-5D6E-409C-BE32-E72D297353CC}">
                <c16:uniqueId val="{00000003-3B21-40B7-A6B1-695709F31C7E}"/>
              </c:ext>
            </c:extLst>
          </c:dPt>
          <c:dPt>
            <c:idx val="2"/>
            <c:invertIfNegative val="0"/>
            <c:bubble3D val="0"/>
            <c:spPr>
              <a:solidFill>
                <a:srgbClr val="297A77"/>
              </a:solidFill>
              <a:ln>
                <a:noFill/>
              </a:ln>
              <a:effectLst/>
            </c:spPr>
            <c:extLst>
              <c:ext xmlns:c16="http://schemas.microsoft.com/office/drawing/2014/chart" uri="{C3380CC4-5D6E-409C-BE32-E72D297353CC}">
                <c16:uniqueId val="{00000005-3B21-40B7-A6B1-695709F31C7E}"/>
              </c:ext>
            </c:extLst>
          </c:dPt>
          <c:dPt>
            <c:idx val="3"/>
            <c:invertIfNegative val="0"/>
            <c:bubble3D val="0"/>
            <c:spPr>
              <a:solidFill>
                <a:srgbClr val="7BCDC4"/>
              </a:solidFill>
              <a:ln>
                <a:noFill/>
              </a:ln>
              <a:effectLst/>
            </c:spPr>
            <c:extLst>
              <c:ext xmlns:c16="http://schemas.microsoft.com/office/drawing/2014/chart" uri="{C3380CC4-5D6E-409C-BE32-E72D297353CC}">
                <c16:uniqueId val="{00000007-3B21-40B7-A6B1-695709F31C7E}"/>
              </c:ext>
            </c:extLst>
          </c:dPt>
          <c:dPt>
            <c:idx val="4"/>
            <c:invertIfNegative val="0"/>
            <c:bubble3D val="0"/>
            <c:spPr>
              <a:solidFill>
                <a:srgbClr val="7BCDC4"/>
              </a:solidFill>
              <a:ln>
                <a:noFill/>
              </a:ln>
              <a:effectLst/>
            </c:spPr>
            <c:extLst>
              <c:ext xmlns:c16="http://schemas.microsoft.com/office/drawing/2014/chart" uri="{C3380CC4-5D6E-409C-BE32-E72D297353CC}">
                <c16:uniqueId val="{00000009-3B21-40B7-A6B1-695709F31C7E}"/>
              </c:ext>
            </c:extLst>
          </c:dPt>
          <c:dPt>
            <c:idx val="5"/>
            <c:invertIfNegative val="0"/>
            <c:bubble3D val="0"/>
            <c:spPr>
              <a:solidFill>
                <a:srgbClr val="7BCDC4"/>
              </a:solidFill>
              <a:ln>
                <a:noFill/>
              </a:ln>
              <a:effectLst/>
            </c:spPr>
            <c:extLst>
              <c:ext xmlns:c16="http://schemas.microsoft.com/office/drawing/2014/chart" uri="{C3380CC4-5D6E-409C-BE32-E72D297353CC}">
                <c16:uniqueId val="{0000000B-3B21-40B7-A6B1-695709F31C7E}"/>
              </c:ext>
            </c:extLst>
          </c:dPt>
          <c:dPt>
            <c:idx val="6"/>
            <c:invertIfNegative val="0"/>
            <c:bubble3D val="0"/>
            <c:spPr>
              <a:solidFill>
                <a:srgbClr val="297A77"/>
              </a:solidFill>
              <a:ln>
                <a:noFill/>
              </a:ln>
              <a:effectLst/>
            </c:spPr>
            <c:extLst>
              <c:ext xmlns:c16="http://schemas.microsoft.com/office/drawing/2014/chart" uri="{C3380CC4-5D6E-409C-BE32-E72D297353CC}">
                <c16:uniqueId val="{0000000D-3B21-40B7-A6B1-695709F31C7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'MP6'!$A$8:$A$14</c:f>
              <c:strCache>
                <c:ptCount val="7"/>
                <c:pt idx="0">
                  <c:v>Penicilliner med udvidet spektrum (J01CA)</c:v>
                </c:pt>
                <c:pt idx="1">
                  <c:v>Komb. af penicilliner  incl. beta-lactamase inhib. (J01CR)</c:v>
                </c:pt>
                <c:pt idx="2">
                  <c:v>Fluorochinoloner (J01MA)</c:v>
                </c:pt>
                <c:pt idx="3">
                  <c:v>Sulfonamider med kort virkningstid (J01EB)</c:v>
                </c:pt>
                <c:pt idx="4">
                  <c:v>Trimethoprim og derivater (J01EA)</c:v>
                </c:pt>
                <c:pt idx="5">
                  <c:v>Nitrofuran-derivater (J01XE)</c:v>
                </c:pt>
                <c:pt idx="6">
                  <c:v>Penicilliner med udvidet spektrum (J01CA)</c:v>
                </c:pt>
              </c:strCache>
            </c:strRef>
          </c:cat>
          <c:val>
            <c:numRef>
              <c:f>'MP6'!$B$8:$B$14</c:f>
              <c:numCache>
                <c:formatCode>General</c:formatCode>
                <c:ptCount val="7"/>
                <c:pt idx="0">
                  <c:v>1</c:v>
                </c:pt>
                <c:pt idx="1">
                  <c:v>2</c:v>
                </c:pt>
                <c:pt idx="2">
                  <c:v>4</c:v>
                </c:pt>
                <c:pt idx="3">
                  <c:v>7</c:v>
                </c:pt>
                <c:pt idx="4">
                  <c:v>9</c:v>
                </c:pt>
                <c:pt idx="5">
                  <c:v>9</c:v>
                </c:pt>
                <c:pt idx="6">
                  <c:v>67</c:v>
                </c:pt>
              </c:numCache>
            </c:numRef>
          </c:val>
          <c:extLst>
            <c:ext xmlns:c16="http://schemas.microsoft.com/office/drawing/2014/chart" uri="{C3380CC4-5D6E-409C-BE32-E72D297353CC}">
              <c16:uniqueId val="{0000000E-3B21-40B7-A6B1-695709F31C7E}"/>
            </c:ext>
          </c:extLst>
        </c:ser>
        <c:dLbls>
          <c:showLegendKey val="0"/>
          <c:showVal val="0"/>
          <c:showCatName val="0"/>
          <c:showSerName val="0"/>
          <c:showPercent val="0"/>
          <c:showBubbleSize val="0"/>
        </c:dLbls>
        <c:gapWidth val="182"/>
        <c:axId val="321491919"/>
        <c:axId val="321481359"/>
      </c:barChart>
      <c:catAx>
        <c:axId val="321491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21481359"/>
        <c:crosses val="autoZero"/>
        <c:auto val="1"/>
        <c:lblAlgn val="ctr"/>
        <c:lblOffset val="100"/>
        <c:noMultiLvlLbl val="0"/>
      </c:catAx>
      <c:valAx>
        <c:axId val="3214813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214919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E2941-85A2-C420-3882-A4E1E3C96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86188-F7AB-0D59-2CEC-33866CD49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E889-A80D-8ECC-5D6C-B9F96A733C58}"/>
              </a:ext>
            </a:extLst>
          </p:cNvPr>
          <p:cNvSpPr>
            <a:spLocks noGrp="1"/>
          </p:cNvSpPr>
          <p:nvPr>
            <p:ph type="body" idx="1"/>
          </p:nvPr>
        </p:nvSpPr>
        <p:spPr/>
        <p:txBody>
          <a:bodyPr/>
          <a:lstStyle/>
          <a:p>
            <a:pPr>
              <a:defRPr/>
            </a:pPr>
            <a:r>
              <a:rPr lang="da-DK" b="1" i="0" dirty="0">
                <a:cs typeface="Calibri"/>
              </a:rPr>
              <a:t>HUSK:</a:t>
            </a:r>
          </a:p>
          <a:p>
            <a:pPr>
              <a:defRPr/>
            </a:pPr>
            <a:endParaRPr lang="da-DK" b="1" i="0" dirty="0">
              <a:cs typeface="Calibri"/>
            </a:endParaRPr>
          </a:p>
          <a:p>
            <a:r>
              <a:rPr lang="da-DK" dirty="0"/>
              <a:t>Sørg for, at mødet foregår i et rum, der er egnet til gruppearbejde. Husk at medbringe PowerPoint-projektor og skriveredskaber.</a:t>
            </a:r>
          </a:p>
          <a:p>
            <a:r>
              <a:rPr lang="da-DK" dirty="0"/>
              <a:t>Medbring mødenoter, implementeringsplan og uddelingskopier med praksisdata (vigtigt, at sidstnævnte først uddeles efter pausen).</a:t>
            </a:r>
          </a:p>
          <a:p>
            <a:r>
              <a:rPr lang="da-DK" dirty="0"/>
              <a:t>Til mødelederen: Print evt. en version af </a:t>
            </a:r>
            <a:r>
              <a:rPr lang="da-DK" dirty="0" err="1"/>
              <a:t>PowerPointet</a:t>
            </a:r>
            <a:r>
              <a:rPr lang="da-DK" dirty="0"/>
              <a:t> inkl. noter og medbring "Detaljeret program til mødelederen."</a:t>
            </a:r>
          </a:p>
          <a:p>
            <a:endParaRPr lang="da-DK" dirty="0"/>
          </a:p>
          <a:p>
            <a:r>
              <a:rPr lang="da-DK" dirty="0"/>
              <a:t>Deltagerne skal til at starte med </a:t>
            </a:r>
            <a:r>
              <a:rPr lang="da-DK" b="1" dirty="0"/>
              <a:t>IKKE</a:t>
            </a:r>
            <a:r>
              <a:rPr lang="da-DK" dirty="0"/>
              <a:t> sidde sammen med kolleger fra egen praksis.</a:t>
            </a:r>
          </a:p>
          <a:p>
            <a:endParaRPr lang="en-DK" dirty="0"/>
          </a:p>
        </p:txBody>
      </p:sp>
    </p:spTree>
    <p:extLst>
      <p:ext uri="{BB962C8B-B14F-4D97-AF65-F5344CB8AC3E}">
        <p14:creationId xmlns:p14="http://schemas.microsoft.com/office/powerpoint/2010/main" val="238379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Forslag til, hvad du kan sige:</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Få patienter ikke et problem ved UVI-opgørelsen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Forskel i praksispopulation: Overvægt af kvinder i praksis?</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Forskel i diagnostik og behandlingsstrategi?</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492957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u="none" dirty="0">
                <a:solidFill>
                  <a:srgbClr val="231F20"/>
                </a:solidFill>
                <a:effectLst/>
                <a:latin typeface="Calibri" panose="020F0502020204030204" pitchFamily="34" charset="0"/>
                <a:ea typeface="Calibri" panose="020F0502020204030204" pitchFamily="34" charset="0"/>
              </a:rPr>
              <a:t>Forklaring til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Bed evt. deltagerne om at notere de vigtigste pointer i mødenoterne.</a:t>
            </a:r>
          </a:p>
          <a:p>
            <a:endParaRPr lang="da-DK" dirty="0"/>
          </a:p>
        </p:txBody>
      </p:sp>
    </p:spTree>
    <p:extLst>
      <p:ext uri="{BB962C8B-B14F-4D97-AF65-F5344CB8AC3E}">
        <p14:creationId xmlns:p14="http://schemas.microsoft.com/office/powerpoint/2010/main" val="3480342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Calibri" panose="020F0502020204030204" pitchFamily="34" charset="0"/>
                <a:ea typeface="Calibri" panose="020F0502020204030204" pitchFamily="34" charset="0"/>
                <a:cs typeface="Calibri" panose="020F0502020204030204" pitchFamily="34" charset="0"/>
              </a:rPr>
              <a:t>Forklaring til slide:</a:t>
            </a:r>
          </a:p>
          <a:p>
            <a:r>
              <a:rPr lang="da-DK" dirty="0">
                <a:latin typeface="Calibri" panose="020F0502020204030204" pitchFamily="34" charset="0"/>
                <a:ea typeface="Calibri" panose="020F0502020204030204" pitchFamily="34" charset="0"/>
                <a:cs typeface="Calibri" panose="020F0502020204030204" pitchFamily="34" charset="0"/>
              </a:rPr>
              <a:t>Mødelederen introducerer til blok 2 og det efterfølgende gruppearbejde, der foregår i to omgange:</a:t>
            </a:r>
          </a:p>
          <a:p>
            <a:endParaRPr lang="da-DK"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a:pPr>
            <a:r>
              <a:rPr lang="da-DK" dirty="0">
                <a:latin typeface="Calibri" panose="020F0502020204030204" pitchFamily="34" charset="0"/>
                <a:ea typeface="Calibri" panose="020F0502020204030204" pitchFamily="34" charset="0"/>
                <a:cs typeface="Calibri" panose="020F0502020204030204" pitchFamily="34" charset="0"/>
              </a:rPr>
              <a:t> Gennemgang af klyngens ydelsesdata (5 min.).</a:t>
            </a:r>
          </a:p>
          <a:p>
            <a:pPr>
              <a:buFont typeface="+mj-lt"/>
              <a:buAutoNum type="arabicPeriod"/>
            </a:pPr>
            <a:r>
              <a:rPr lang="da-DK" dirty="0">
                <a:latin typeface="Calibri" panose="020F0502020204030204" pitchFamily="34" charset="0"/>
                <a:ea typeface="Calibri" panose="020F0502020204030204" pitchFamily="34" charset="0"/>
                <a:cs typeface="Calibri" panose="020F0502020204030204" pitchFamily="34" charset="0"/>
              </a:rPr>
              <a:t> Derefter er der sidemandsmandssamtale (15 min.).</a:t>
            </a:r>
          </a:p>
          <a:p>
            <a:pPr>
              <a:buFont typeface="+mj-lt"/>
              <a:buAutoNum type="arabicPeriod"/>
            </a:pPr>
            <a:r>
              <a:rPr lang="da-DK" dirty="0">
                <a:latin typeface="Calibri" panose="020F0502020204030204" pitchFamily="34" charset="0"/>
                <a:ea typeface="Calibri" panose="020F0502020204030204" pitchFamily="34" charset="0"/>
                <a:cs typeface="Calibri" panose="020F0502020204030204" pitchFamily="34" charset="0"/>
              </a:rPr>
              <a:t> Opsamling i plenum (10 min.).</a:t>
            </a:r>
          </a:p>
          <a:p>
            <a:pPr>
              <a:buFont typeface="+mj-lt"/>
              <a:buAutoNum type="arabicPeriod"/>
            </a:pPr>
            <a:r>
              <a:rPr lang="da-DK" dirty="0">
                <a:latin typeface="Calibri" panose="020F0502020204030204" pitchFamily="34" charset="0"/>
                <a:ea typeface="Calibri" panose="020F0502020204030204" pitchFamily="34" charset="0"/>
                <a:cs typeface="Calibri" panose="020F0502020204030204" pitchFamily="34" charset="0"/>
              </a:rPr>
              <a:t> Til sidst er der afsat tid til refleksion og til at notere i mødenoter (5 min.).</a:t>
            </a:r>
          </a:p>
          <a:p>
            <a:endParaRPr lang="da-DK" dirty="0">
              <a:latin typeface="Calibri" panose="020F0502020204030204" pitchFamily="34" charset="0"/>
              <a:ea typeface="Calibri" panose="020F0502020204030204" pitchFamily="34" charset="0"/>
              <a:cs typeface="Calibri" panose="020F0502020204030204" pitchFamily="34" charset="0"/>
            </a:endParaRPr>
          </a:p>
          <a:p>
            <a:r>
              <a:rPr lang="da-DK" dirty="0">
                <a:latin typeface="Calibri" panose="020F0502020204030204" pitchFamily="34" charset="0"/>
                <a:ea typeface="Calibri" panose="020F0502020204030204" pitchFamily="34" charset="0"/>
                <a:cs typeface="Calibri" panose="020F0502020204030204" pitchFamily="34" charset="0"/>
              </a:rPr>
              <a:t>I alt er der afsat 30 min. til blok 2.</a:t>
            </a:r>
          </a:p>
          <a:p>
            <a:endParaRPr lang="da-DK" dirty="0"/>
          </a:p>
        </p:txBody>
      </p:sp>
    </p:spTree>
    <p:extLst>
      <p:ext uri="{BB962C8B-B14F-4D97-AF65-F5344CB8AC3E}">
        <p14:creationId xmlns:p14="http://schemas.microsoft.com/office/powerpoint/2010/main" val="28883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dirty="0">
                <a:solidFill>
                  <a:srgbClr val="231F20"/>
                </a:solidFill>
                <a:effectLst/>
                <a:latin typeface="Calibri" panose="020F0502020204030204" pitchFamily="34" charset="0"/>
                <a:ea typeface="Calibri" panose="020F0502020204030204" pitchFamily="34" charset="0"/>
              </a:rPr>
              <a:t>Forklaring til slide:</a:t>
            </a:r>
            <a:endParaRPr lang="da-DK" sz="1100" i="0" dirty="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i="0" dirty="0">
                <a:solidFill>
                  <a:srgbClr val="231F20"/>
                </a:solidFill>
                <a:effectLst/>
                <a:latin typeface="Calibri" panose="020F0502020204030204" pitchFamily="34" charset="0"/>
                <a:ea typeface="Calibri" panose="020F0502020204030204" pitchFamily="34" charset="0"/>
              </a:rPr>
              <a:t>Denne og de næste tre slides viser antal ydelser - her ydelse 7101 antal urin </a:t>
            </a:r>
            <a:r>
              <a:rPr lang="da-DK" sz="1100" i="0" dirty="0" err="1">
                <a:solidFill>
                  <a:srgbClr val="231F20"/>
                </a:solidFill>
                <a:effectLst/>
                <a:latin typeface="Calibri" panose="020F0502020204030204" pitchFamily="34" charset="0"/>
                <a:ea typeface="Calibri" panose="020F0502020204030204" pitchFamily="34" charset="0"/>
              </a:rPr>
              <a:t>stix</a:t>
            </a:r>
            <a:r>
              <a:rPr lang="da-DK" sz="1100" i="0" dirty="0">
                <a:solidFill>
                  <a:srgbClr val="231F20"/>
                </a:solidFill>
                <a:effectLst/>
                <a:latin typeface="Calibri" panose="020F0502020204030204" pitchFamily="34" charset="0"/>
                <a:ea typeface="Calibri" panose="020F0502020204030204" pitchFamily="34" charset="0"/>
              </a:rPr>
              <a:t> – for klyngens ydernumre. Variationen mellem ydelserne er udgangspunktet for de spørgsmål, der stilles efterfølgende.</a:t>
            </a:r>
          </a:p>
          <a:p>
            <a:endParaRPr lang="da-DK" dirty="0"/>
          </a:p>
        </p:txBody>
      </p:sp>
    </p:spTree>
    <p:extLst>
      <p:ext uri="{BB962C8B-B14F-4D97-AF65-F5344CB8AC3E}">
        <p14:creationId xmlns:p14="http://schemas.microsoft.com/office/powerpoint/2010/main" val="3464025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p>
          <a:p>
            <a:r>
              <a:rPr lang="da-DK" dirty="0"/>
              <a:t>Her ses variationen i klyngen for ydelse 7122 – fasekontrast </a:t>
            </a:r>
            <a:r>
              <a:rPr lang="da-DK" dirty="0" err="1"/>
              <a:t>urinmikroskopier</a:t>
            </a:r>
            <a:r>
              <a:rPr lang="da-DK" dirty="0"/>
              <a:t>.</a:t>
            </a:r>
          </a:p>
          <a:p>
            <a:endParaRPr lang="da-DK" dirty="0"/>
          </a:p>
        </p:txBody>
      </p:sp>
    </p:spTree>
    <p:extLst>
      <p:ext uri="{BB962C8B-B14F-4D97-AF65-F5344CB8AC3E}">
        <p14:creationId xmlns:p14="http://schemas.microsoft.com/office/powerpoint/2010/main" val="3891848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Forklaring til slide:</a:t>
            </a:r>
            <a:endParaRPr lang="da-DK" sz="1200" i="0" dirty="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Calibri" panose="020F0502020204030204" pitchFamily="34" charset="0"/>
                <a:ea typeface="Calibri" panose="020F0502020204030204" pitchFamily="34" charset="0"/>
                <a:cs typeface="Calibri" panose="020F0502020204030204" pitchFamily="34" charset="0"/>
              </a:rPr>
              <a:t>Her ses variationen i klyngen for ydelse 7189 –</a:t>
            </a:r>
            <a:r>
              <a:rPr lang="da-DK" dirty="0" err="1">
                <a:latin typeface="Calibri" panose="020F0502020204030204" pitchFamily="34" charset="0"/>
                <a:ea typeface="Calibri" panose="020F0502020204030204" pitchFamily="34" charset="0"/>
                <a:cs typeface="Calibri" panose="020F0502020204030204" pitchFamily="34" charset="0"/>
              </a:rPr>
              <a:t>urindyrkninger</a:t>
            </a:r>
            <a:r>
              <a:rPr lang="da-DK" dirty="0">
                <a:latin typeface="Calibri" panose="020F0502020204030204" pitchFamily="34" charset="0"/>
                <a:ea typeface="Calibri" panose="020F0502020204030204" pitchFamily="34" charset="0"/>
                <a:cs typeface="Calibri" panose="020F0502020204030204" pitchFamily="34" charset="0"/>
              </a:rPr>
              <a:t> i eget laboratorium</a:t>
            </a:r>
          </a:p>
          <a:p>
            <a:endParaRPr lang="da-DK" dirty="0"/>
          </a:p>
        </p:txBody>
      </p:sp>
    </p:spTree>
    <p:extLst>
      <p:ext uri="{BB962C8B-B14F-4D97-AF65-F5344CB8AC3E}">
        <p14:creationId xmlns:p14="http://schemas.microsoft.com/office/powerpoint/2010/main" val="2295308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solidFill>
                  <a:srgbClr val="231F20"/>
                </a:solidFill>
                <a:effectLst/>
                <a:latin typeface="Calibri" panose="020F0502020204030204" pitchFamily="34" charset="0"/>
                <a:ea typeface="Calibri" panose="020F0502020204030204" pitchFamily="34" charset="0"/>
              </a:rPr>
              <a:t>Forklaring til slide:</a:t>
            </a:r>
            <a:endParaRPr lang="da-DK" sz="1200" i="0" dirty="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Her ses variationen i klyngen for ydelse 7105 –dyrkning af biologisk materiale i eget laboratorium, bakterier.</a:t>
            </a:r>
          </a:p>
          <a:p>
            <a:endParaRPr lang="da-DK" dirty="0"/>
          </a:p>
        </p:txBody>
      </p:sp>
    </p:spTree>
    <p:extLst>
      <p:ext uri="{BB962C8B-B14F-4D97-AF65-F5344CB8AC3E}">
        <p14:creationId xmlns:p14="http://schemas.microsoft.com/office/powerpoint/2010/main" val="40080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100" b="1" i="0" u="none" dirty="0">
                <a:solidFill>
                  <a:srgbClr val="231F20"/>
                </a:solidFill>
                <a:effectLst/>
                <a:latin typeface="Calibri" panose="020F0502020204030204" pitchFamily="34" charset="0"/>
                <a:ea typeface="Calibri" panose="020F0502020204030204" pitchFamily="34" charset="0"/>
              </a:rPr>
              <a:t>Forklaring til slide:</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100" i="0" u="none" dirty="0">
                <a:solidFill>
                  <a:srgbClr val="231F20"/>
                </a:solidFill>
                <a:effectLst/>
                <a:latin typeface="Calibri" panose="020F0502020204030204" pitchFamily="34" charset="0"/>
                <a:ea typeface="Calibri" panose="020F0502020204030204" pitchFamily="34" charset="0"/>
              </a:rPr>
              <a:t>Sæt gang i samtalerne</a:t>
            </a:r>
          </a:p>
          <a:p>
            <a:endParaRPr lang="da-DK" dirty="0"/>
          </a:p>
        </p:txBody>
      </p:sp>
    </p:spTree>
    <p:extLst>
      <p:ext uri="{BB962C8B-B14F-4D97-AF65-F5344CB8AC3E}">
        <p14:creationId xmlns:p14="http://schemas.microsoft.com/office/powerpoint/2010/main" val="296515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100" b="1" i="0" u="none" dirty="0">
                <a:solidFill>
                  <a:srgbClr val="231F20"/>
                </a:solidFill>
                <a:effectLst/>
                <a:latin typeface="Calibri" panose="020F0502020204030204" pitchFamily="34" charset="0"/>
                <a:ea typeface="Calibri" panose="020F0502020204030204" pitchFamily="34" charset="0"/>
              </a:rPr>
              <a:t>Forklaring til slide:</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100" i="0" u="none" dirty="0">
                <a:solidFill>
                  <a:srgbClr val="231F20"/>
                </a:solidFill>
                <a:effectLst/>
                <a:latin typeface="Calibri" panose="020F0502020204030204" pitchFamily="34" charset="0"/>
                <a:ea typeface="Calibri" panose="020F0502020204030204" pitchFamily="34" charset="0"/>
              </a:rPr>
              <a:t>Gennemgå i plenum hvad der er blevet talt om </a:t>
            </a:r>
          </a:p>
          <a:p>
            <a:endParaRPr lang="da-DK" dirty="0"/>
          </a:p>
        </p:txBody>
      </p:sp>
    </p:spTree>
    <p:extLst>
      <p:ext uri="{BB962C8B-B14F-4D97-AF65-F5344CB8AC3E}">
        <p14:creationId xmlns:p14="http://schemas.microsoft.com/office/powerpoint/2010/main" val="611143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u="none" dirty="0">
                <a:solidFill>
                  <a:srgbClr val="231F20"/>
                </a:solidFill>
                <a:effectLst/>
                <a:latin typeface="Calibri" panose="020F0502020204030204" pitchFamily="34" charset="0"/>
                <a:ea typeface="Calibri" panose="020F0502020204030204" pitchFamily="34" charset="0"/>
              </a:rPr>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Bed deltagerne om at sætte sig sammen med kolleger fra egen praksis , når de kommer tilbage efter pausen.</a:t>
            </a:r>
          </a:p>
          <a:p>
            <a:endParaRPr lang="da-DK" dirty="0"/>
          </a:p>
        </p:txBody>
      </p:sp>
    </p:spTree>
    <p:extLst>
      <p:ext uri="{BB962C8B-B14F-4D97-AF65-F5344CB8AC3E}">
        <p14:creationId xmlns:p14="http://schemas.microsoft.com/office/powerpoint/2010/main" val="126597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D2ADC-1153-7719-796E-ABAF730F0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5E590-8FD0-A349-99D6-D6A265EA3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B6822E-3EBB-7E54-93ED-51E3E6DA0B3A}"/>
              </a:ext>
            </a:extLst>
          </p:cNvPr>
          <p:cNvSpPr>
            <a:spLocks noGrp="1"/>
          </p:cNvSpPr>
          <p:nvPr>
            <p:ph type="body" idx="1"/>
          </p:nvPr>
        </p:nvSpPr>
        <p:spPr/>
        <p:txBody>
          <a:bodyPr/>
          <a:lstStyle/>
          <a:p>
            <a:r>
              <a:rPr lang="da-DK" sz="1100" b="1" dirty="0"/>
              <a:t>Forklaring til slide: </a:t>
            </a:r>
            <a:endParaRPr lang="da-DK" sz="1100" i="0" kern="1200" dirty="0">
              <a:solidFill>
                <a:schemeClr val="tx1"/>
              </a:solidFill>
              <a:effectLst/>
              <a:latin typeface="Calibri" panose="020F0502020204030204" pitchFamily="34" charset="0"/>
              <a:ea typeface="+mn-ea"/>
              <a:cs typeface="Times New Roman" panose="02020603050405020304" pitchFamily="18" charset="0"/>
            </a:endParaRPr>
          </a:p>
          <a:p>
            <a:r>
              <a:rPr lang="da-DK" dirty="0"/>
              <a:t>Hele mødet varer 2,5 time.</a:t>
            </a:r>
          </a:p>
          <a:p>
            <a:endParaRPr lang="da-DK" dirty="0"/>
          </a:p>
          <a:p>
            <a:r>
              <a:rPr lang="da-DK" dirty="0"/>
              <a:t>Mødet er inddelt i 3 hovedblokke med en pause efter blok 2.</a:t>
            </a:r>
          </a:p>
          <a:p>
            <a:r>
              <a:rPr lang="da-DK" dirty="0"/>
              <a:t>I de første 2 blokke gennemgås data på klyngeniveau.</a:t>
            </a:r>
          </a:p>
          <a:p>
            <a:endParaRPr lang="da-DK" dirty="0"/>
          </a:p>
          <a:p>
            <a:r>
              <a:rPr lang="da-DK" dirty="0"/>
              <a:t>Efter pausen sidder klyngens medlemmer sammen med kolleger fra egen praksis og ser på data på ydernummerniveau. Her skal deltagerne, med udgangspunkt i blok 1 og 2 samt data på ydernummerniveau, drøfte, om der er behov for ændringer i egen praksis.</a:t>
            </a:r>
          </a:p>
          <a:p>
            <a:endParaRPr lang="en-DK" dirty="0"/>
          </a:p>
        </p:txBody>
      </p:sp>
    </p:spTree>
    <p:extLst>
      <p:ext uri="{BB962C8B-B14F-4D97-AF65-F5344CB8AC3E}">
        <p14:creationId xmlns:p14="http://schemas.microsoft.com/office/powerpoint/2010/main" val="2913484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i="0" u="none"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Forklaring til slide:</a:t>
            </a:r>
          </a:p>
          <a:p>
            <a:r>
              <a:rPr lang="da-DK" dirty="0">
                <a:latin typeface="Calibri" panose="020F0502020204030204" pitchFamily="34" charset="0"/>
                <a:ea typeface="Calibri" panose="020F0502020204030204" pitchFamily="34" charset="0"/>
                <a:cs typeface="Calibri" panose="020F0502020204030204" pitchFamily="34" charset="0"/>
              </a:rPr>
              <a:t>Mødelederen introducerer formålet med blok 3: Deltagerne skal nu, med udgangspunkt i blok 1 og 2 samt data opgjort for egen praksis, drøfte, om der er behov for ændringer i egen praksis.</a:t>
            </a:r>
          </a:p>
          <a:p>
            <a:endParaRPr lang="da-DK" dirty="0">
              <a:latin typeface="Calibri" panose="020F0502020204030204" pitchFamily="34" charset="0"/>
              <a:ea typeface="Calibri" panose="020F0502020204030204" pitchFamily="34" charset="0"/>
              <a:cs typeface="Calibri" panose="020F0502020204030204" pitchFamily="34" charset="0"/>
            </a:endParaRPr>
          </a:p>
          <a:p>
            <a:r>
              <a:rPr lang="da-DK" dirty="0">
                <a:latin typeface="Calibri" panose="020F0502020204030204" pitchFamily="34" charset="0"/>
                <a:ea typeface="Calibri" panose="020F0502020204030204" pitchFamily="34" charset="0"/>
                <a:cs typeface="Calibri" panose="020F0502020204030204" pitchFamily="34" charset="0"/>
              </a:rPr>
              <a:t>Kolleger fra samme praksis sidder sammen, og sololæger sidder sammen.</a:t>
            </a:r>
          </a:p>
          <a:p>
            <a:endParaRPr lang="da-DK" dirty="0">
              <a:latin typeface="Calibri" panose="020F0502020204030204" pitchFamily="34" charset="0"/>
              <a:ea typeface="Calibri" panose="020F0502020204030204" pitchFamily="34" charset="0"/>
              <a:cs typeface="Calibri" panose="020F0502020204030204" pitchFamily="34" charset="0"/>
            </a:endParaRPr>
          </a:p>
          <a:p>
            <a:r>
              <a:rPr lang="da-DK" dirty="0">
                <a:latin typeface="Calibri" panose="020F0502020204030204" pitchFamily="34" charset="0"/>
                <a:ea typeface="Calibri" panose="020F0502020204030204" pitchFamily="34" charset="0"/>
                <a:cs typeface="Calibri" panose="020F0502020204030204" pitchFamily="34" charset="0"/>
              </a:rPr>
              <a:t>Uddelingskopier med data på praksisniveau udleveres sammen med implementeringsplanen.</a:t>
            </a:r>
          </a:p>
          <a:p>
            <a:endParaRPr lang="da-DK"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a:pPr>
            <a:r>
              <a:rPr lang="da-DK" dirty="0">
                <a:latin typeface="Calibri" panose="020F0502020204030204" pitchFamily="34" charset="0"/>
                <a:ea typeface="Calibri" panose="020F0502020204030204" pitchFamily="34" charset="0"/>
                <a:cs typeface="Calibri" panose="020F0502020204030204" pitchFamily="34" charset="0"/>
              </a:rPr>
              <a:t> Deltagerne sætter sig sammen med kolleger fra egen praksis/sololæger sidder sammen (5 min.)</a:t>
            </a:r>
          </a:p>
          <a:p>
            <a:pPr>
              <a:buFont typeface="+mj-lt"/>
              <a:buAutoNum type="arabicPeriod"/>
            </a:pPr>
            <a:r>
              <a:rPr lang="da-DK" dirty="0">
                <a:latin typeface="Calibri" panose="020F0502020204030204" pitchFamily="34" charset="0"/>
                <a:ea typeface="Calibri" panose="020F0502020204030204" pitchFamily="34" charset="0"/>
                <a:cs typeface="Calibri" panose="020F0502020204030204" pitchFamily="34" charset="0"/>
              </a:rPr>
              <a:t> Introduktionsvideo om behandling af UVI (5 min.)</a:t>
            </a:r>
          </a:p>
          <a:p>
            <a:pPr>
              <a:buFont typeface="+mj-lt"/>
              <a:buAutoNum type="arabicPeriod"/>
            </a:pPr>
            <a:r>
              <a:rPr lang="da-DK" dirty="0">
                <a:latin typeface="Calibri" panose="020F0502020204030204" pitchFamily="34" charset="0"/>
                <a:ea typeface="Calibri" panose="020F0502020204030204" pitchFamily="34" charset="0"/>
                <a:cs typeface="Calibri" panose="020F0502020204030204" pitchFamily="34" charset="0"/>
              </a:rPr>
              <a:t> Gruppearbejde, hvor deltagerne drøfter valg af præparat til behandling af UVI (10 min.)</a:t>
            </a:r>
          </a:p>
          <a:p>
            <a:pPr>
              <a:buFont typeface="+mj-lt"/>
              <a:buAutoNum type="arabicPeriod"/>
            </a:pPr>
            <a:r>
              <a:rPr lang="da-DK" dirty="0">
                <a:latin typeface="Calibri" panose="020F0502020204030204" pitchFamily="34" charset="0"/>
                <a:ea typeface="Calibri" panose="020F0502020204030204" pitchFamily="34" charset="0"/>
                <a:cs typeface="Calibri" panose="020F0502020204030204" pitchFamily="34" charset="0"/>
              </a:rPr>
              <a:t> Deltagerne introduceres for implementeringsplanen og bliver bedt om at udfylde den (20 min.)</a:t>
            </a:r>
          </a:p>
          <a:p>
            <a:pPr>
              <a:buFont typeface="+mj-lt"/>
              <a:buAutoNum type="arabicPeriod"/>
            </a:pPr>
            <a:r>
              <a:rPr lang="da-DK" dirty="0">
                <a:latin typeface="Calibri" panose="020F0502020204030204" pitchFamily="34" charset="0"/>
                <a:ea typeface="Calibri" panose="020F0502020204030204" pitchFamily="34" charset="0"/>
                <a:cs typeface="Calibri" panose="020F0502020204030204" pitchFamily="34" charset="0"/>
              </a:rPr>
              <a:t> Opsamling i plenum (15 min.)</a:t>
            </a:r>
          </a:p>
          <a:p>
            <a:pPr>
              <a:buFont typeface="+mj-lt"/>
              <a:buAutoNum type="arabicPeriod"/>
            </a:pPr>
            <a:r>
              <a:rPr lang="da-DK" dirty="0">
                <a:latin typeface="Calibri" panose="020F0502020204030204" pitchFamily="34" charset="0"/>
                <a:ea typeface="Calibri" panose="020F0502020204030204" pitchFamily="34" charset="0"/>
                <a:cs typeface="Calibri" panose="020F0502020204030204" pitchFamily="34" charset="0"/>
              </a:rPr>
              <a:t> Afslutningsvist træffes beslutning om, hvordan der skal følges op på emnet (5 min.)</a:t>
            </a:r>
          </a:p>
          <a:p>
            <a:endParaRPr lang="da-DK" dirty="0">
              <a:latin typeface="Calibri" panose="020F0502020204030204" pitchFamily="34" charset="0"/>
              <a:ea typeface="Calibri" panose="020F0502020204030204" pitchFamily="34" charset="0"/>
              <a:cs typeface="Calibri" panose="020F0502020204030204" pitchFamily="34" charset="0"/>
            </a:endParaRPr>
          </a:p>
          <a:p>
            <a:r>
              <a:rPr lang="da-DK" dirty="0">
                <a:latin typeface="Calibri" panose="020F0502020204030204" pitchFamily="34" charset="0"/>
                <a:ea typeface="Calibri" panose="020F0502020204030204" pitchFamily="34" charset="0"/>
                <a:cs typeface="Calibri" panose="020F0502020204030204" pitchFamily="34" charset="0"/>
              </a:rPr>
              <a:t>I alt er der afsat 60 min. til blok 3.</a:t>
            </a:r>
          </a:p>
          <a:p>
            <a:endParaRPr lang="da-DK" dirty="0"/>
          </a:p>
        </p:txBody>
      </p:sp>
    </p:spTree>
    <p:extLst>
      <p:ext uri="{BB962C8B-B14F-4D97-AF65-F5344CB8AC3E}">
        <p14:creationId xmlns:p14="http://schemas.microsoft.com/office/powerpoint/2010/main" val="192386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a:t>Forklaring til slide:</a:t>
            </a:r>
            <a:endParaRPr lang="da-DK" i="0" dirty="0"/>
          </a:p>
          <a:p>
            <a:pPr>
              <a:defRPr/>
            </a:pPr>
            <a:r>
              <a:rPr lang="da-DK" i="0" dirty="0"/>
              <a:t>Ved opstart af blok 3 vises en v</a:t>
            </a:r>
            <a:r>
              <a:rPr lang="da-DK" sz="1100" i="0" u="none" dirty="0">
                <a:latin typeface="Calibri"/>
                <a:ea typeface="+mn-ea"/>
                <a:cs typeface="Calibri"/>
              </a:rPr>
              <a:t>ideoen der introducerer til valg af præparat.</a:t>
            </a:r>
            <a:endParaRPr lang="da-DK" sz="1100" i="0" u="none" dirty="0">
              <a:ea typeface="+mn-ea"/>
            </a:endParaRPr>
          </a:p>
          <a:p>
            <a:endParaRPr lang="da-DK" dirty="0"/>
          </a:p>
        </p:txBody>
      </p:sp>
    </p:spTree>
    <p:extLst>
      <p:ext uri="{BB962C8B-B14F-4D97-AF65-F5344CB8AC3E}">
        <p14:creationId xmlns:p14="http://schemas.microsoft.com/office/powerpoint/2010/main" val="1401405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kern="1200" dirty="0">
                <a:solidFill>
                  <a:schemeClr val="tx1"/>
                </a:solidFill>
                <a:effectLst/>
                <a:latin typeface="+mn-lt"/>
                <a:ea typeface="+mn-ea"/>
                <a:cs typeface="+mn-cs"/>
              </a:rPr>
              <a:t>Forklaring til slide:</a:t>
            </a:r>
            <a:endParaRPr lang="da-DK" sz="1100" b="0" i="0" kern="1200" dirty="0">
              <a:solidFill>
                <a:schemeClr val="tx1"/>
              </a:solidFill>
              <a:effectLst/>
              <a:latin typeface="+mn-lt"/>
              <a:ea typeface="+mn-ea"/>
              <a:cs typeface="+mn-cs"/>
            </a:endParaRPr>
          </a:p>
          <a:p>
            <a:r>
              <a:rPr lang="da-DK" dirty="0"/>
              <a:t>På denne slide opsummeres de pointer, som Anne Holm fremlagde i videoen. </a:t>
            </a:r>
            <a:endParaRPr lang="da-DK" i="0" dirty="0"/>
          </a:p>
          <a:p>
            <a:endParaRPr lang="da-DK" dirty="0"/>
          </a:p>
        </p:txBody>
      </p:sp>
    </p:spTree>
    <p:extLst>
      <p:ext uri="{BB962C8B-B14F-4D97-AF65-F5344CB8AC3E}">
        <p14:creationId xmlns:p14="http://schemas.microsoft.com/office/powerpoint/2010/main" val="2500806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dirty="0"/>
              <a:t>Forklaring til slide:</a:t>
            </a:r>
            <a:endParaRPr lang="da-DK" sz="900" i="0" dirty="0">
              <a:solidFill>
                <a:srgbClr val="231F20"/>
              </a:solidFill>
              <a:effectLst/>
              <a:latin typeface="Calibri" panose="020F0502020204030204" pitchFamily="34" charset="0"/>
              <a:ea typeface="Calibri" panose="020F0502020204030204" pitchFamily="34" charset="0"/>
            </a:endParaRPr>
          </a:p>
          <a:p>
            <a:r>
              <a:rPr lang="da-DK" sz="1100" dirty="0"/>
              <a:t>Søjlediagrammet viser det samlede antal indløste recepter mod urinvejsinfektion – fordelt på lægemiddelgrupper. Den blå søjle fra målepunkt 1 (klyngens gennemsnit) er her opdelt i lægemiddelgrupper.</a:t>
            </a:r>
          </a:p>
          <a:p>
            <a:r>
              <a:rPr lang="da-DK" sz="1100" dirty="0"/>
              <a:t>Den grønne farve viser penicilliner som er smalspektret, mens de blå viser bredspektret præparater. I uddelingskopierne kan alle deltagerne se denne opdeling i lægemiddelgruppe for eget ydernummer – og dermed sammenligne deres valg af lægemidler med den samlede fordeling for hele klyngen, som ses i dette søjlediagram.</a:t>
            </a:r>
          </a:p>
          <a:p>
            <a:endParaRPr lang="da-DK" sz="1100" dirty="0"/>
          </a:p>
          <a:p>
            <a:r>
              <a:rPr lang="da-DK" sz="1100" dirty="0"/>
              <a:t>Tallene er opgjort pr. 1.000 sikrede kvinder, der er 18 år og derover. Dermed kan der sammenlignes mellem praksis uafhængigt af patientpopulationens størrelse.</a:t>
            </a:r>
          </a:p>
          <a:p>
            <a:endParaRPr lang="da-DK" sz="1100" dirty="0"/>
          </a:p>
          <a:p>
            <a:r>
              <a:rPr lang="da-DK" sz="1100" dirty="0"/>
              <a:t>Der er anvendt to indikationer for at sikre, at det kun er antibiotika udskrevet mod urinvejsinfektioner: ”Mod blærebetændelse” og ”Mod urinvejsinfektion”.</a:t>
            </a:r>
          </a:p>
          <a:p>
            <a:endParaRPr lang="da-DK" dirty="0"/>
          </a:p>
          <a:p>
            <a:pPr algn="l">
              <a:lnSpc>
                <a:spcPct val="100000"/>
              </a:lnSpc>
            </a:pPr>
            <a:r>
              <a:rPr lang="da-DK" b="1" dirty="0">
                <a:solidFill>
                  <a:srgbClr val="FF0000"/>
                </a:solidFill>
              </a:rPr>
              <a:t>OBS: Hvis værdien -1 gør sig gældende (medbring da denne note, ellers slet).</a:t>
            </a:r>
            <a:endParaRPr lang="en-US" dirty="0">
              <a:solidFill>
                <a:srgbClr val="444444"/>
              </a:solidFill>
            </a:endParaRPr>
          </a:p>
          <a:p>
            <a:pPr marL="171450" indent="-171450" algn="l">
              <a:lnSpc>
                <a:spcPct val="100000"/>
              </a:lnSpc>
              <a:buFont typeface="Wingdings,Sans-Serif"/>
              <a:buChar char="à"/>
            </a:pPr>
            <a:r>
              <a:rPr lang="da-DK" dirty="0"/>
              <a:t>Forklaring bag </a:t>
            </a:r>
            <a:r>
              <a:rPr lang="da-DK" dirty="0" err="1"/>
              <a:t>diskretionering</a:t>
            </a:r>
            <a:r>
              <a:rPr lang="da-DK" dirty="0"/>
              <a:t> og værdien -1. </a:t>
            </a:r>
            <a:endParaRPr lang="en-US" dirty="0">
              <a:solidFill>
                <a:srgbClr val="444444"/>
              </a:solidFill>
            </a:endParaRPr>
          </a:p>
          <a:p>
            <a:pPr algn="l">
              <a:lnSpc>
                <a:spcPct val="100000"/>
              </a:lnSpc>
            </a:pPr>
            <a:r>
              <a:rPr lang="da-DK" dirty="0"/>
              <a:t>”Antal brugere pr. 1000” bliver kun </a:t>
            </a:r>
            <a:r>
              <a:rPr lang="da-DK" dirty="0" err="1"/>
              <a:t>diskretioneret</a:t>
            </a:r>
            <a:r>
              <a:rPr lang="da-DK" dirty="0"/>
              <a:t>, når antal brugere er mellem 1 og 4.</a:t>
            </a:r>
            <a:endParaRPr lang="en-US" dirty="0">
              <a:solidFill>
                <a:srgbClr val="444444"/>
              </a:solidFill>
            </a:endParaRPr>
          </a:p>
          <a:p>
            <a:pPr algn="l">
              <a:lnSpc>
                <a:spcPct val="100000"/>
              </a:lnSpc>
            </a:pPr>
            <a:r>
              <a:rPr lang="da-DK" dirty="0"/>
              <a:t>Dette betyder, at hvis der står -1 ved ”antal brugere pr. 1000”, så dækker det reelt over færre end 5 patienter.</a:t>
            </a:r>
          </a:p>
          <a:p>
            <a:endParaRPr lang="da-DK" dirty="0"/>
          </a:p>
        </p:txBody>
      </p:sp>
    </p:spTree>
    <p:extLst>
      <p:ext uri="{BB962C8B-B14F-4D97-AF65-F5344CB8AC3E}">
        <p14:creationId xmlns:p14="http://schemas.microsoft.com/office/powerpoint/2010/main" val="701665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Forslag til, hvad du kan sige:</a:t>
            </a:r>
            <a:endParaRPr lang="da-DK" sz="1100" kern="1200" dirty="0">
              <a:solidFill>
                <a:schemeClr val="tx1"/>
              </a:solidFill>
              <a:effectLst/>
              <a:latin typeface="+mn-lt"/>
              <a:ea typeface="+mn-ea"/>
              <a:cs typeface="+mn-cs"/>
            </a:endParaRPr>
          </a:p>
          <a:p>
            <a:r>
              <a:rPr lang="da-DK" dirty="0"/>
              <a:t>Først skal I få lov til at se data opgjort for egen praksis. Data med ordinationsmønster for eget ydernummer findes i uddelingskopierne.</a:t>
            </a:r>
          </a:p>
          <a:p>
            <a:r>
              <a:rPr lang="da-DK" dirty="0"/>
              <a:t>I har 10 minutter til gruppearbejdet, som foregår med kolleger fra egen klinik, og sololæger sidder sammen.</a:t>
            </a:r>
          </a:p>
          <a:p>
            <a:endParaRPr lang="da-DK" dirty="0"/>
          </a:p>
        </p:txBody>
      </p:sp>
    </p:spTree>
    <p:extLst>
      <p:ext uri="{BB962C8B-B14F-4D97-AF65-F5344CB8AC3E}">
        <p14:creationId xmlns:p14="http://schemas.microsoft.com/office/powerpoint/2010/main" val="1254654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kern="1200" dirty="0">
                <a:solidFill>
                  <a:schemeClr val="tx1"/>
                </a:solidFill>
                <a:effectLst/>
                <a:latin typeface="+mn-lt"/>
                <a:ea typeface="+mn-ea"/>
                <a:cs typeface="+mn-cs"/>
              </a:rPr>
              <a:t>Forslag til, hvad du kan sige: </a:t>
            </a:r>
          </a:p>
          <a:p>
            <a:r>
              <a:rPr lang="da-DK" dirty="0"/>
              <a:t>De næste 20 minutter skal I bruge på at udfylde implementeringsplanen baseret på det, I har hørt og drøftet i blok 1, 2 og senest, da I så jeres egne praksisdata.</a:t>
            </a:r>
          </a:p>
          <a:p>
            <a:r>
              <a:rPr lang="da-DK" dirty="0"/>
              <a:t>I skal beskrive, hvordan forandringerne skal implementeres, hvem der skal være ansvarlige, og hvornår forandringerne skal finde sted.</a:t>
            </a:r>
          </a:p>
          <a:p>
            <a:endParaRPr lang="da-DK" dirty="0"/>
          </a:p>
        </p:txBody>
      </p:sp>
    </p:spTree>
    <p:extLst>
      <p:ext uri="{BB962C8B-B14F-4D97-AF65-F5344CB8AC3E}">
        <p14:creationId xmlns:p14="http://schemas.microsoft.com/office/powerpoint/2010/main" val="1098940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næste 15 minutter af mødet bruges i plenum på at høre, hvad grupperne har talt om.</a:t>
            </a:r>
          </a:p>
          <a:p>
            <a:endParaRPr lang="da-DK" dirty="0"/>
          </a:p>
          <a:p>
            <a:r>
              <a:rPr lang="da-DK" dirty="0"/>
              <a:t>Bed et par af grupperne eller praksisserne fortælle, hvad de har drøftet i relation til de tre spørgsmål:</a:t>
            </a:r>
          </a:p>
          <a:p>
            <a:pPr>
              <a:buFont typeface="+mj-lt"/>
              <a:buAutoNum type="arabicPeriod"/>
            </a:pPr>
            <a:r>
              <a:rPr lang="da-DK" dirty="0"/>
              <a:t> Hvad har de talt om?</a:t>
            </a:r>
          </a:p>
          <a:p>
            <a:pPr>
              <a:buFont typeface="+mj-lt"/>
              <a:buAutoNum type="arabicPeriod"/>
            </a:pPr>
            <a:r>
              <a:rPr lang="da-DK" dirty="0"/>
              <a:t> Hvordan vil de tage dagens pointer med hjem?</a:t>
            </a:r>
          </a:p>
          <a:p>
            <a:pPr>
              <a:buFont typeface="+mj-lt"/>
              <a:buAutoNum type="arabicPeriod"/>
            </a:pPr>
            <a:r>
              <a:rPr lang="da-DK" dirty="0"/>
              <a:t> Hvad kan ændres i deres praksis?</a:t>
            </a:r>
          </a:p>
          <a:p>
            <a:pPr>
              <a:buFont typeface="+mj-lt"/>
              <a:buNone/>
            </a:pPr>
            <a:endParaRPr lang="da-DK" dirty="0"/>
          </a:p>
          <a:p>
            <a:r>
              <a:rPr lang="da-DK" dirty="0"/>
              <a:t>Den udfyldte implementeringsplan tages med hjem i praksis, kan hænges op og introduceres til personalet, fx på et personalemøde.</a:t>
            </a:r>
          </a:p>
          <a:p>
            <a:endParaRPr lang="da-DK" dirty="0"/>
          </a:p>
        </p:txBody>
      </p:sp>
    </p:spTree>
    <p:extLst>
      <p:ext uri="{BB962C8B-B14F-4D97-AF65-F5344CB8AC3E}">
        <p14:creationId xmlns:p14="http://schemas.microsoft.com/office/powerpoint/2010/main" val="2580859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t>Forklaring til slide:</a:t>
            </a:r>
          </a:p>
          <a:p>
            <a:r>
              <a:rPr lang="da-DK" dirty="0"/>
              <a:t>En vigtig del af klyngearbejdet er, at der følges op på de emner, I har gennemgået i klyngen. Derfor er det oplagt, at der er et fast punkt på mødet, hvor der følges op på, om der er sket en ændring, siden I sidst havde emnet på dagsordenen.</a:t>
            </a:r>
          </a:p>
          <a:p>
            <a:endParaRPr lang="da-DK" dirty="0"/>
          </a:p>
          <a:p>
            <a:r>
              <a:rPr lang="da-DK" dirty="0"/>
              <a:t>At skabe forandringer vil tage tid, og det varierer fra emne til emne, hvornår opfølgningen er relevant. </a:t>
            </a:r>
            <a:r>
              <a:rPr lang="da-DK" dirty="0" err="1"/>
              <a:t>KiAP</a:t>
            </a:r>
            <a:r>
              <a:rPr lang="da-DK" dirty="0"/>
              <a:t> anbefaler for denne pakke, at der følges op efter 6 til 12 måneder.</a:t>
            </a:r>
          </a:p>
          <a:p>
            <a:endParaRPr lang="da-DK" dirty="0"/>
          </a:p>
          <a:p>
            <a:r>
              <a:rPr lang="da-DK" dirty="0"/>
              <a:t>Afslutningsvist på mødet kan I </a:t>
            </a:r>
            <a:r>
              <a:rPr lang="da-DK" dirty="0" err="1"/>
              <a:t>i</a:t>
            </a:r>
            <a:r>
              <a:rPr lang="da-DK" dirty="0"/>
              <a:t> fællesskab beslutte, hvordan I vil følge op på emnet – fx ved at få foretaget et nyt datatræk, der sammenlignes med det fra mødet i dag. Måske er der bestemte pointer fra dagens emne, som klyngen vurderer, det er vigtigere at arbejde med end andre?</a:t>
            </a:r>
          </a:p>
          <a:p>
            <a:endParaRPr lang="da-DK" dirty="0"/>
          </a:p>
        </p:txBody>
      </p:sp>
    </p:spTree>
    <p:extLst>
      <p:ext uri="{BB962C8B-B14F-4D97-AF65-F5344CB8AC3E}">
        <p14:creationId xmlns:p14="http://schemas.microsoft.com/office/powerpoint/2010/main" val="2806460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t>Forklaring til slide:</a:t>
            </a:r>
          </a:p>
          <a:p>
            <a:r>
              <a:rPr lang="da-DK" dirty="0"/>
              <a:t>PLO-E har to KGE-moduler, der giver klyngens medlemmer mulighed for at arbejde videre med emnet urinvejsinfektioner. Du kan henvise til disse moduler for at give deltagerne mulighed for at arbejde yderligere med emnet og sikre implementeringen af de pointer, der er blevet drøftet på dagens møde.</a:t>
            </a:r>
            <a:endParaRPr lang="da-DK" sz="1100" b="0" dirty="0"/>
          </a:p>
          <a:p>
            <a:endParaRPr lang="da-DK" dirty="0"/>
          </a:p>
        </p:txBody>
      </p:sp>
    </p:spTree>
    <p:extLst>
      <p:ext uri="{BB962C8B-B14F-4D97-AF65-F5344CB8AC3E}">
        <p14:creationId xmlns:p14="http://schemas.microsoft.com/office/powerpoint/2010/main" val="193628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endParaRPr lang="da-DK" sz="11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dirty="0"/>
              <a:t>I dag skal vi beskæftige os med diagnostik og behandling af urinvejsinfektioner.</a:t>
            </a:r>
          </a:p>
          <a:p>
            <a:endParaRPr lang="da-DK" dirty="0"/>
          </a:p>
          <a:p>
            <a:r>
              <a:rPr lang="da-DK" dirty="0"/>
              <a:t>Vi skal sammen, på baggrund af vores egne data, drøfte vores rutiner og arbejdsgange, dele vores erfaringer og udveksle gode idéer. Det er ikke undervisning i håndtering af urinvejsinfektioner – men kvalitetsudvikling.</a:t>
            </a:r>
          </a:p>
          <a:p>
            <a:endParaRPr lang="da-DK" dirty="0"/>
          </a:p>
          <a:p>
            <a:r>
              <a:rPr lang="da-DK" dirty="0"/>
              <a:t>Formålet med mødet er, med udgangspunkt i seks målepunkter, at give os mulighed for at reflektere over klinisk praksis i forhold til behandling af urinvejsinfektioner, og sammen med gode kolleger overveje, om der er behov for forandringer, og hvordan de i givet fald kan indføres.</a:t>
            </a:r>
          </a:p>
          <a:p>
            <a:endParaRPr lang="da-DK" dirty="0"/>
          </a:p>
          <a:p>
            <a:r>
              <a:rPr lang="da-DK" dirty="0"/>
              <a:t>På mødet i dag kommer vi konkret ind på:</a:t>
            </a:r>
          </a:p>
          <a:p>
            <a:pPr marL="171450" indent="-171450">
              <a:buFont typeface="Arial" panose="020B0604020202020204" pitchFamily="34" charset="0"/>
              <a:buChar char="•"/>
            </a:pPr>
            <a:r>
              <a:rPr lang="da-DK" dirty="0"/>
              <a:t>Hvordan udskrivning af medicin mod urinvejsinfektioner ser ud.</a:t>
            </a:r>
          </a:p>
          <a:p>
            <a:pPr marL="171450" indent="-171450">
              <a:buFont typeface="Arial" panose="020B0604020202020204" pitchFamily="34" charset="0"/>
              <a:buChar char="•"/>
            </a:pPr>
            <a:r>
              <a:rPr lang="da-DK" dirty="0"/>
              <a:t>Hvordan antallet af ydelser, der belyser diagnostikken, ser ud.</a:t>
            </a:r>
          </a:p>
          <a:p>
            <a:pPr marL="171450" indent="-171450">
              <a:buFont typeface="Arial" panose="020B0604020202020204" pitchFamily="34" charset="0"/>
              <a:buChar char="•"/>
            </a:pPr>
            <a:r>
              <a:rPr lang="da-DK" dirty="0"/>
              <a:t>Er der forskelle i måden, vi behandler på, og i så fald hvorfor?</a:t>
            </a:r>
          </a:p>
          <a:p>
            <a:pPr marL="171450" indent="-171450">
              <a:buFont typeface="Arial" panose="020B0604020202020204" pitchFamily="34" charset="0"/>
              <a:buChar char="•"/>
            </a:pPr>
            <a:r>
              <a:rPr lang="da-DK" dirty="0"/>
              <a:t>Overveje, om vi vil lave om på noget – og hvordan det evt. kan ske?</a:t>
            </a:r>
          </a:p>
          <a:p>
            <a:endParaRPr lang="da-DK" dirty="0"/>
          </a:p>
        </p:txBody>
      </p:sp>
    </p:spTree>
    <p:extLst>
      <p:ext uri="{BB962C8B-B14F-4D97-AF65-F5344CB8AC3E}">
        <p14:creationId xmlns:p14="http://schemas.microsoft.com/office/powerpoint/2010/main" val="35561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endParaRPr lang="da-DK" sz="1100" b="1" u="none" kern="1200" dirty="0">
              <a:solidFill>
                <a:schemeClr val="tx1"/>
              </a:solidFill>
              <a:effectLst/>
              <a:latin typeface="+mn-lt"/>
              <a:ea typeface="+mn-ea"/>
              <a:cs typeface="+mn-cs"/>
            </a:endParaRPr>
          </a:p>
          <a:p>
            <a:r>
              <a:rPr lang="da-DK" dirty="0"/>
              <a:t>I har alle modtaget klyngepakken inden mødet – eller måske har I læst den på </a:t>
            </a:r>
            <a:r>
              <a:rPr lang="da-DK" dirty="0" err="1"/>
              <a:t>KiAP’s</a:t>
            </a:r>
            <a:r>
              <a:rPr lang="da-DK" dirty="0"/>
              <a:t> hjemmeside. I klyngepakken kan I bl.a. se de seks målepunkter, som vi skal beskæftige os med i dag.</a:t>
            </a:r>
          </a:p>
          <a:p>
            <a:r>
              <a:rPr lang="da-DK" dirty="0"/>
              <a:t>I får nu udleveret et ark til mødenoter, hvor I kan notere hovedpointer fra mødet. Da vi skal gennemgå forskellige datatræk og spørgsmål, er det vigtigt at få noteret hovedpointer løbende.</a:t>
            </a:r>
          </a:p>
          <a:p>
            <a:endParaRPr lang="da-DK" dirty="0"/>
          </a:p>
          <a:p>
            <a:r>
              <a:rPr lang="da-DK" dirty="0"/>
              <a:t>Mødenoterne skal I desuden bruge efter pausen, hvor I skal udfylde en implementeringsplan. Den udfyldte plan tages med hjem i praksis, kan hænges op og introduceres til personalet, fx på et personalemøde.</a:t>
            </a:r>
          </a:p>
          <a:p>
            <a:endParaRPr lang="da-DK" dirty="0"/>
          </a:p>
          <a:p>
            <a:r>
              <a:rPr lang="da-DK" dirty="0"/>
              <a:t>Efter pausen får I også udleveret udtræk fra </a:t>
            </a:r>
            <a:r>
              <a:rPr lang="da-DK" dirty="0" err="1"/>
              <a:t>Ordiprax</a:t>
            </a:r>
            <a:r>
              <a:rPr lang="da-DK" dirty="0"/>
              <a:t>+ med data fra jeres egen praksis omkring ordination af antibiotika (det er derfor, jeres ydernummer står på forsiden af materialet).</a:t>
            </a:r>
          </a:p>
          <a:p>
            <a:endParaRPr lang="da-DK" dirty="0"/>
          </a:p>
        </p:txBody>
      </p:sp>
    </p:spTree>
    <p:extLst>
      <p:ext uri="{BB962C8B-B14F-4D97-AF65-F5344CB8AC3E}">
        <p14:creationId xmlns:p14="http://schemas.microsoft.com/office/powerpoint/2010/main" val="351136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Forslag til, hvad du kan sige: </a:t>
            </a:r>
            <a:endParaRPr lang="da-DK" sz="1100" u="non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De data, vi beskæftiger os med i dag, kommer fra </a:t>
            </a:r>
            <a:r>
              <a:rPr lang="da-DK" sz="1100" b="1" dirty="0" err="1">
                <a:latin typeface="Calibri" panose="020F0502020204030204" pitchFamily="34" charset="0"/>
                <a:ea typeface="Calibri" panose="020F0502020204030204" pitchFamily="34" charset="0"/>
                <a:cs typeface="Calibri" panose="020F0502020204030204" pitchFamily="34" charset="0"/>
              </a:rPr>
              <a:t>Ordiprax</a:t>
            </a:r>
            <a:r>
              <a:rPr lang="da-DK" sz="1100" b="1" dirty="0">
                <a:latin typeface="Calibri" panose="020F0502020204030204" pitchFamily="34" charset="0"/>
                <a:ea typeface="Calibri" panose="020F0502020204030204" pitchFamily="34" charset="0"/>
                <a:cs typeface="Calibri" panose="020F0502020204030204" pitchFamily="34" charset="0"/>
              </a:rPr>
              <a:t>+</a:t>
            </a:r>
            <a:r>
              <a:rPr lang="da-DK" sz="1100" dirty="0">
                <a:latin typeface="Calibri" panose="020F0502020204030204" pitchFamily="34" charset="0"/>
                <a:ea typeface="Calibri" panose="020F0502020204030204" pitchFamily="34" charset="0"/>
                <a:cs typeface="Calibri" panose="020F0502020204030204" pitchFamily="34" charset="0"/>
              </a:rPr>
              <a:t>.</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Måske har I også været inde på </a:t>
            </a:r>
            <a:r>
              <a:rPr lang="da-DK" sz="1100" dirty="0" err="1">
                <a:latin typeface="Calibri" panose="020F0502020204030204" pitchFamily="34" charset="0"/>
                <a:ea typeface="Calibri" panose="020F0502020204030204" pitchFamily="34" charset="0"/>
                <a:cs typeface="Calibri" panose="020F0502020204030204" pitchFamily="34" charset="0"/>
              </a:rPr>
              <a:t>Ordiprax</a:t>
            </a:r>
            <a:r>
              <a:rPr lang="da-DK" sz="1100" dirty="0">
                <a:latin typeface="Calibri" panose="020F0502020204030204" pitchFamily="34" charset="0"/>
                <a:ea typeface="Calibri" panose="020F0502020204030204" pitchFamily="34" charset="0"/>
                <a:cs typeface="Calibri" panose="020F0502020204030204" pitchFamily="34" charset="0"/>
              </a:rPr>
              <a:t>+ og orienteret jer her – ellers vil jeg anbefale, at I kigger ind her, da der er mange interessante oplysninger om jeres ordinationer inden for antibiotika, psykofarmaka og smertestillende lægemidler.</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På kiap.dk kan du finde vejledninger til, hvordan du logger på og anvender </a:t>
            </a:r>
            <a:r>
              <a:rPr lang="da-DK" sz="1100" dirty="0" err="1">
                <a:latin typeface="Calibri" panose="020F0502020204030204" pitchFamily="34" charset="0"/>
                <a:ea typeface="Calibri" panose="020F0502020204030204" pitchFamily="34" charset="0"/>
                <a:cs typeface="Calibri" panose="020F0502020204030204" pitchFamily="34" charset="0"/>
              </a:rPr>
              <a:t>Ordiprax</a:t>
            </a:r>
            <a:r>
              <a:rPr lang="da-DK" sz="1100" dirty="0">
                <a:latin typeface="Calibri" panose="020F0502020204030204" pitchFamily="34" charset="0"/>
                <a:ea typeface="Calibri" panose="020F0502020204030204" pitchFamily="34" charset="0"/>
                <a:cs typeface="Calibri" panose="020F0502020204030204" pitchFamily="34" charset="0"/>
              </a:rPr>
              <a:t>+.</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Uddybning omkring valg af data i klyngepakken:</a:t>
            </a:r>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I denne klyngepakke er der udvalgt en række indikationer som specifikation for datatrækket, da antibiotika gives til en lang række tilstande. Indikationerne er:</a:t>
            </a:r>
          </a:p>
          <a:p>
            <a:pPr>
              <a:buFont typeface="Arial" panose="020B0604020202020204" pitchFamily="34" charset="0"/>
              <a:buChar char="•"/>
            </a:pPr>
            <a:r>
              <a:rPr lang="da-DK" sz="1100" b="1" dirty="0">
                <a:latin typeface="Calibri" panose="020F0502020204030204" pitchFamily="34" charset="0"/>
                <a:ea typeface="Calibri" panose="020F0502020204030204" pitchFamily="34" charset="0"/>
                <a:cs typeface="Calibri" panose="020F0502020204030204" pitchFamily="34" charset="0"/>
              </a:rPr>
              <a:t> ’Mod urinvejsinfektion’ og ’Mod blærebetændelse’</a:t>
            </a:r>
            <a:endParaRPr lang="da-DK" sz="11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da-DK" sz="1100" b="1" dirty="0">
                <a:latin typeface="Calibri" panose="020F0502020204030204" pitchFamily="34" charset="0"/>
                <a:ea typeface="Calibri" panose="020F0502020204030204" pitchFamily="34" charset="0"/>
                <a:cs typeface="Calibri" panose="020F0502020204030204" pitchFamily="34" charset="0"/>
              </a:rPr>
              <a:t>’ Mod forebyggelse af urinvejsinfektioner’</a:t>
            </a:r>
            <a:endParaRPr lang="da-DK" sz="1100" dirty="0">
              <a:latin typeface="Calibri" panose="020F0502020204030204" pitchFamily="34" charset="0"/>
              <a:ea typeface="Calibri" panose="020F0502020204030204" pitchFamily="34" charset="0"/>
              <a:cs typeface="Calibri" panose="020F0502020204030204" pitchFamily="34" charset="0"/>
            </a:endParaRP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Formålet med brugen af indikationer er at sikre patientsikkerheden. Data, der vises på klyngemødet, vil være påvirket af brugen af indikationer i klyngens klinikker. Hvis der fx er en udbredt brug af generelle indikationer fremfor mere retvisende, vil tallene derfor afspejle dette. Det er derfor oplagt også at tale om brugen af indikationer på klyngemødet.</a:t>
            </a:r>
          </a:p>
          <a:p>
            <a:endParaRPr lang="da-DK" dirty="0"/>
          </a:p>
        </p:txBody>
      </p:sp>
    </p:spTree>
    <p:extLst>
      <p:ext uri="{BB962C8B-B14F-4D97-AF65-F5344CB8AC3E}">
        <p14:creationId xmlns:p14="http://schemas.microsoft.com/office/powerpoint/2010/main" val="391267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991235" lvl="0" indent="0" algn="l" defTabSz="914400" rtl="0" eaLnBrk="1" fontAlgn="auto" latinLnBrk="0" hangingPunct="1">
              <a:lnSpc>
                <a:spcPct val="110000"/>
              </a:lnSpc>
              <a:spcBef>
                <a:spcPts val="0"/>
              </a:spcBef>
              <a:spcAft>
                <a:spcPts val="0"/>
              </a:spcAft>
              <a:buClrTx/>
              <a:buSzTx/>
              <a:buFontTx/>
              <a:buNone/>
              <a:tabLst/>
              <a:defRPr/>
            </a:pPr>
            <a:r>
              <a:rPr lang="da-DK" sz="1100" b="1" i="0" u="none" spc="-15" dirty="0">
                <a:solidFill>
                  <a:srgbClr val="231F20"/>
                </a:solidFill>
                <a:effectLst/>
                <a:latin typeface="Calibri" panose="020F0502020204030204" pitchFamily="34" charset="0"/>
                <a:ea typeface="Calibri" panose="020F0502020204030204" pitchFamily="34" charset="0"/>
              </a:rPr>
              <a:t>Forslag til, hvad du kan sige:</a:t>
            </a:r>
            <a:endParaRPr lang="da-DK" sz="1100" b="1" i="0" u="none" spc="-15" dirty="0">
              <a:solidFill>
                <a:srgbClr val="231F20"/>
              </a:solidFill>
              <a:effectLst/>
              <a:latin typeface="Calibri" panose="020F0502020204030204" pitchFamily="34" charset="0"/>
            </a:endParaRPr>
          </a:p>
          <a:p>
            <a:r>
              <a:rPr lang="da-DK" sz="1100" i="0" baseline="0" dirty="0"/>
              <a:t>Vi skal nu se en video (7 min.), hvor praktiserende læge og adjunkt ved Københavns Universitet Anne Holm, introducerer til det overordnede emne om antibiotikaforbrug samt anbefalingerne til diagnostik af urinvejsinfektioner.</a:t>
            </a:r>
          </a:p>
          <a:p>
            <a:endParaRPr lang="da-DK" dirty="0"/>
          </a:p>
        </p:txBody>
      </p:sp>
    </p:spTree>
    <p:extLst>
      <p:ext uri="{BB962C8B-B14F-4D97-AF65-F5344CB8AC3E}">
        <p14:creationId xmlns:p14="http://schemas.microsoft.com/office/powerpoint/2010/main" val="348903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Forklaring til slide:</a:t>
            </a:r>
            <a:endParaRPr lang="da-DK"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da-DK" dirty="0">
                <a:latin typeface="Calibri" panose="020F0502020204030204" pitchFamily="34" charset="0"/>
                <a:ea typeface="Calibri" panose="020F0502020204030204" pitchFamily="34" charset="0"/>
                <a:cs typeface="Calibri" panose="020F0502020204030204" pitchFamily="34" charset="0"/>
              </a:rPr>
              <a:t>På denne slide opsummeres de pointer, som Anne Holm fremlagde i videoen. </a:t>
            </a:r>
            <a:endParaRPr lang="da-DK" i="0" dirty="0">
              <a:latin typeface="Calibri" panose="020F0502020204030204" pitchFamily="34" charset="0"/>
              <a:ea typeface="Calibri" panose="020F0502020204030204" pitchFamily="34" charset="0"/>
              <a:cs typeface="Calibri" panose="020F0502020204030204" pitchFamily="34" charset="0"/>
            </a:endParaRPr>
          </a:p>
          <a:p>
            <a:endParaRPr lang="da-DK" dirty="0"/>
          </a:p>
        </p:txBody>
      </p:sp>
    </p:spTree>
    <p:extLst>
      <p:ext uri="{BB962C8B-B14F-4D97-AF65-F5344CB8AC3E}">
        <p14:creationId xmlns:p14="http://schemas.microsoft.com/office/powerpoint/2010/main" val="304233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100" b="1" i="0" u="none" dirty="0">
                <a:solidFill>
                  <a:srgbClr val="231F20"/>
                </a:solidFill>
                <a:effectLst/>
                <a:latin typeface="Calibri" panose="020F0502020204030204" pitchFamily="34" charset="0"/>
                <a:ea typeface="Calibri" panose="020F0502020204030204" pitchFamily="34" charset="0"/>
              </a:rPr>
              <a:t>Forklaring til slide: </a:t>
            </a:r>
          </a:p>
          <a:p>
            <a:r>
              <a:rPr lang="da-DK" dirty="0"/>
              <a:t>Mødelederen introducerer til blok 1 og det efterfølgende gruppearbejde, der foregår i to omgange:</a:t>
            </a:r>
          </a:p>
          <a:p>
            <a:pPr>
              <a:buFont typeface="+mj-lt"/>
              <a:buNone/>
            </a:pPr>
            <a:endParaRPr lang="da-DK" dirty="0"/>
          </a:p>
          <a:p>
            <a:pPr marL="228600" indent="-228600">
              <a:buFont typeface="+mj-lt"/>
              <a:buAutoNum type="arabicPeriod"/>
            </a:pPr>
            <a:r>
              <a:rPr lang="da-DK" dirty="0"/>
              <a:t>Gennemgang af klyngens data for brug af antibiotika til UVI (5 min.).</a:t>
            </a:r>
          </a:p>
          <a:p>
            <a:pPr marL="228600" indent="-228600">
              <a:buFont typeface="+mj-lt"/>
              <a:buAutoNum type="arabicPeriod"/>
            </a:pPr>
            <a:r>
              <a:rPr lang="da-DK" dirty="0"/>
              <a:t>Derefter er der sidemandsmandssamtale om de tilfælde, hvor henholdsvis patienten og plejepersonalet kontakter praksis om UVI (15 min.). </a:t>
            </a:r>
            <a:r>
              <a:rPr lang="da-DK" b="1" dirty="0"/>
              <a:t>OBS:</a:t>
            </a:r>
            <a:r>
              <a:rPr lang="da-DK" dirty="0"/>
              <a:t> Der er spørgsmål til begge forhold fordelt på 2 slides.</a:t>
            </a:r>
          </a:p>
          <a:p>
            <a:pPr marL="228600" indent="-228600">
              <a:buFont typeface="+mj-lt"/>
              <a:buAutoNum type="arabicPeriod"/>
            </a:pPr>
            <a:r>
              <a:rPr lang="da-DK" dirty="0"/>
              <a:t>Opsamling i plenum (10 min.).</a:t>
            </a:r>
          </a:p>
          <a:p>
            <a:pPr marL="228600" indent="-228600">
              <a:buFont typeface="+mj-lt"/>
              <a:buAutoNum type="arabicPeriod"/>
            </a:pPr>
            <a:r>
              <a:rPr lang="da-DK" dirty="0"/>
              <a:t>Til sidst er der afsat tid til refleksion og til at notere i mødenoter (5 min.).</a:t>
            </a:r>
          </a:p>
          <a:p>
            <a:endParaRPr lang="da-DK" dirty="0"/>
          </a:p>
          <a:p>
            <a:r>
              <a:rPr lang="da-DK" dirty="0"/>
              <a:t>I alt er der afsat 35 min. til blok 1.</a:t>
            </a:r>
          </a:p>
          <a:p>
            <a:endParaRPr lang="da-DK" dirty="0"/>
          </a:p>
        </p:txBody>
      </p:sp>
    </p:spTree>
    <p:extLst>
      <p:ext uri="{BB962C8B-B14F-4D97-AF65-F5344CB8AC3E}">
        <p14:creationId xmlns:p14="http://schemas.microsoft.com/office/powerpoint/2010/main" val="1416912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dirty="0">
                <a:latin typeface="Calibri" panose="020F0502020204030204" pitchFamily="34" charset="0"/>
                <a:ea typeface="Calibri" panose="020F0502020204030204" pitchFamily="34" charset="0"/>
                <a:cs typeface="Calibri" panose="020F0502020204030204" pitchFamily="34" charset="0"/>
              </a:rPr>
              <a:t>Forklaring til slide:</a:t>
            </a:r>
          </a:p>
          <a:p>
            <a:r>
              <a:rPr lang="da-DK" dirty="0">
                <a:latin typeface="Calibri" panose="020F0502020204030204" pitchFamily="34" charset="0"/>
                <a:ea typeface="Calibri" panose="020F0502020204030204" pitchFamily="34" charset="0"/>
                <a:cs typeface="Calibri" panose="020F0502020204030204" pitchFamily="34" charset="0"/>
              </a:rPr>
              <a:t>Søjlediagrammet viser klyngens ydernumre opgjort på antal brugere pr. 1.000 sikrede, kvinder, der er 18 år og derover. Dermed kan der sammenlignes mellem praksis uafhængigt af patientpopulationens størrelse.</a:t>
            </a:r>
          </a:p>
          <a:p>
            <a:endParaRPr lang="da-DK" dirty="0">
              <a:latin typeface="Calibri" panose="020F0502020204030204" pitchFamily="34" charset="0"/>
              <a:ea typeface="Calibri" panose="020F0502020204030204" pitchFamily="34" charset="0"/>
              <a:cs typeface="Calibri" panose="020F0502020204030204" pitchFamily="34" charset="0"/>
            </a:endParaRPr>
          </a:p>
          <a:p>
            <a:r>
              <a:rPr lang="da-DK" dirty="0">
                <a:latin typeface="Calibri" panose="020F0502020204030204" pitchFamily="34" charset="0"/>
                <a:ea typeface="Calibri" panose="020F0502020204030204" pitchFamily="34" charset="0"/>
                <a:cs typeface="Calibri" panose="020F0502020204030204" pitchFamily="34" charset="0"/>
              </a:rPr>
              <a:t>Der er anvendt to indikationer for at sikre, at det kun er antibiotika udskrevet mod urinvejsinfektioner, der inddrages i opgørelsen: ”Mod blærebetændelse” og ”Mod urinvejsinfektion”.</a:t>
            </a:r>
          </a:p>
          <a:p>
            <a:r>
              <a:rPr lang="da-DK" dirty="0">
                <a:latin typeface="Calibri" panose="020F0502020204030204" pitchFamily="34" charset="0"/>
                <a:ea typeface="Calibri" panose="020F0502020204030204" pitchFamily="34" charset="0"/>
                <a:cs typeface="Calibri" panose="020F0502020204030204" pitchFamily="34" charset="0"/>
              </a:rPr>
              <a:t>Søjlediagrammet viser variationen mellem klyngens ydernumre – sammenlignet med gennemsnittet for klyngen, gennemsnittet for regionen, og gennemsnittet for alle landets ydernumre.</a:t>
            </a:r>
          </a:p>
          <a:p>
            <a:endParaRPr lang="da-DK" dirty="0">
              <a:latin typeface="Calibri" panose="020F0502020204030204" pitchFamily="34" charset="0"/>
              <a:ea typeface="Calibri" panose="020F0502020204030204" pitchFamily="34" charset="0"/>
              <a:cs typeface="Calibri" panose="020F0502020204030204" pitchFamily="34" charset="0"/>
            </a:endParaRPr>
          </a:p>
          <a:p>
            <a:r>
              <a:rPr lang="da-DK" dirty="0">
                <a:latin typeface="Calibri" panose="020F0502020204030204" pitchFamily="34" charset="0"/>
                <a:ea typeface="Calibri" panose="020F0502020204030204" pitchFamily="34" charset="0"/>
                <a:cs typeface="Calibri" panose="020F0502020204030204" pitchFamily="34" charset="0"/>
              </a:rPr>
              <a:t>I første omgang skal klyngens medlemmer diskutere denne variation. Til sidst på mødet ser de egne data, der viser, hvor de hver især er i søjlediagrammet. I den senere samtale kan dataene og de samtaler, der har været i løbet af mødet, føre til en snak om, hvorvidt der er noget, der skal ændres i egen praksis – og i så fald hvad og hvordan.</a:t>
            </a:r>
          </a:p>
          <a:p>
            <a:endParaRPr lang="da-DK" dirty="0">
              <a:latin typeface="Calibri" panose="020F0502020204030204" pitchFamily="34" charset="0"/>
              <a:ea typeface="Calibri" panose="020F0502020204030204" pitchFamily="34" charset="0"/>
              <a:cs typeface="Calibri" panose="020F0502020204030204" pitchFamily="34" charset="0"/>
            </a:endParaRPr>
          </a:p>
          <a:p>
            <a:endParaRPr lang="da-DK" dirty="0"/>
          </a:p>
        </p:txBody>
      </p:sp>
    </p:spTree>
    <p:extLst>
      <p:ext uri="{BB962C8B-B14F-4D97-AF65-F5344CB8AC3E}">
        <p14:creationId xmlns:p14="http://schemas.microsoft.com/office/powerpoint/2010/main" val="836606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4</a:t>
            </a:r>
            <a:endParaRPr lang="en-DK" dirty="0"/>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dirty="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dirty="0" err="1"/>
              <a:t>Tekst</a:t>
            </a:r>
            <a:endParaRPr lang="en-GB" dirty="0"/>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dirty="0" err="1"/>
              <a:t>Tekst</a:t>
            </a:r>
            <a:endParaRPr lang="en-GB" dirty="0"/>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dirty="0"/>
              <a:t> </a:t>
            </a:r>
            <a:endParaRPr dirty="0"/>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dirty="0" err="1"/>
              <a:t>Overskrift</a:t>
            </a:r>
            <a:endParaRPr lang="en-US" spc="0" dirty="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dirty="0"/>
              <a:t> </a:t>
            </a:r>
            <a:endParaRPr dirty="0"/>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dirty="0" err="1"/>
              <a:t>Tekst</a:t>
            </a:r>
            <a:endParaRPr lang="en-GB" dirty="0"/>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dirty="0" err="1"/>
              <a:t>Bemærkning</a:t>
            </a:r>
            <a:r>
              <a:rPr lang="en-GB" dirty="0"/>
              <a:t> </a:t>
            </a:r>
            <a:r>
              <a:rPr lang="en-GB" dirty="0" err="1"/>
              <a:t>eller</a:t>
            </a:r>
            <a:r>
              <a:rPr lang="en-GB" dirty="0"/>
              <a:t> </a:t>
            </a:r>
            <a:r>
              <a:rPr lang="en-GB" dirty="0" err="1"/>
              <a:t>kilde</a:t>
            </a:r>
            <a:endParaRPr lang="en-US" dirty="0"/>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dirty="0" err="1"/>
              <a:t>Tekst</a:t>
            </a:r>
            <a:endParaRPr lang="en-GB" dirty="0"/>
          </a:p>
          <a:p>
            <a:pPr lvl="0"/>
            <a:r>
              <a:rPr lang="en-GB" dirty="0" err="1"/>
              <a:t>Tekst</a:t>
            </a:r>
            <a:endParaRPr lang="en-GB" dirty="0"/>
          </a:p>
          <a:p>
            <a:pPr lvl="0"/>
            <a:r>
              <a:rPr lang="en-GB" dirty="0" err="1"/>
              <a:t>Tekst</a:t>
            </a:r>
            <a:endParaRPr lang="en-GB" dirty="0"/>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dirty="0"/>
              <a:t>Kilde: </a:t>
            </a:r>
            <a:r>
              <a:rPr lang="en-GB" sz="1000" i="1" dirty="0" err="1"/>
              <a:t>datakilde</a:t>
            </a:r>
            <a:r>
              <a:rPr lang="en-GB" sz="1000" i="1" dirty="0"/>
              <a:t>, </a:t>
            </a:r>
            <a:r>
              <a:rPr lang="en-GB" sz="1000" i="1" dirty="0" err="1"/>
              <a:t>oktober</a:t>
            </a:r>
            <a:r>
              <a:rPr lang="en-GB" sz="1000" i="1" dirty="0"/>
              <a:t> 20XX – September 20YY</a:t>
            </a:r>
            <a:endParaRPr lang="en-US" sz="1000" i="1" dirty="0"/>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dirty="0" err="1"/>
              <a:t>Instruktioner</a:t>
            </a:r>
            <a:endParaRPr lang="da-DK" dirty="0"/>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dirty="0" err="1"/>
              <a:t>Tekst</a:t>
            </a:r>
            <a:endParaRPr lang="en-GB" dirty="0"/>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 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endParaRPr lang="da-DK" dirty="0"/>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dirty="0"/>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video" Target="https://player.vimeo.com/video/1049981503?app_id=122963" TargetMode="Externa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ideo" Target="https://player.vimeo.com/video/1049980670?app_id=122963"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F3C3A-2171-81EF-2831-EA0A09ED539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F71D773-1234-F330-A120-1941A2D172B2}"/>
              </a:ext>
            </a:extLst>
          </p:cNvPr>
          <p:cNvSpPr>
            <a:spLocks noGrp="1"/>
          </p:cNvSpPr>
          <p:nvPr>
            <p:ph type="body" sz="quarter" idx="29"/>
          </p:nvPr>
        </p:nvSpPr>
        <p:spPr>
          <a:xfrm>
            <a:off x="619125" y="2387600"/>
            <a:ext cx="10015538" cy="1208088"/>
          </a:xfrm>
        </p:spPr>
        <p:txBody>
          <a:bodyPr>
            <a:noAutofit/>
          </a:bodyPr>
          <a:lstStyle/>
          <a:p>
            <a:r>
              <a:rPr lang="da-DK" noProof="0" dirty="0"/>
              <a:t>Urinvejsinfektioner</a:t>
            </a:r>
          </a:p>
        </p:txBody>
      </p:sp>
      <p:sp>
        <p:nvSpPr>
          <p:cNvPr id="6" name="Text Placeholder 5">
            <a:extLst>
              <a:ext uri="{FF2B5EF4-FFF2-40B4-BE49-F238E27FC236}">
                <a16:creationId xmlns:a16="http://schemas.microsoft.com/office/drawing/2014/main" id="{B8B5AC18-2185-8F45-48A1-444EBA8C7909}"/>
              </a:ext>
            </a:extLst>
          </p:cNvPr>
          <p:cNvSpPr>
            <a:spLocks noGrp="1"/>
          </p:cNvSpPr>
          <p:nvPr>
            <p:ph type="body" sz="quarter" idx="30"/>
          </p:nvPr>
        </p:nvSpPr>
        <p:spPr>
          <a:xfrm>
            <a:off x="618648" y="3610273"/>
            <a:ext cx="10015568" cy="492443"/>
          </a:xfrm>
        </p:spPr>
        <p:txBody>
          <a:bodyPr/>
          <a:lstStyle/>
          <a:p>
            <a:r>
              <a:rPr lang="da-DK" dirty="0" err="1"/>
              <a:t>Demok</a:t>
            </a:r>
            <a:r>
              <a:rPr lang="da-DK" sz="2600" noProof="0" dirty="0" err="1"/>
              <a:t>lynge</a:t>
            </a:r>
            <a:endParaRPr lang="da-DK" sz="2600" noProof="0" dirty="0"/>
          </a:p>
        </p:txBody>
      </p:sp>
      <p:sp>
        <p:nvSpPr>
          <p:cNvPr id="7" name="Text Placeholder 6">
            <a:extLst>
              <a:ext uri="{FF2B5EF4-FFF2-40B4-BE49-F238E27FC236}">
                <a16:creationId xmlns:a16="http://schemas.microsoft.com/office/drawing/2014/main" id="{54D37BA6-9BC0-6F2C-87AE-904DF27D0B89}"/>
              </a:ext>
            </a:extLst>
          </p:cNvPr>
          <p:cNvSpPr>
            <a:spLocks noGrp="1"/>
          </p:cNvSpPr>
          <p:nvPr>
            <p:ph type="body" sz="quarter" idx="31"/>
          </p:nvPr>
        </p:nvSpPr>
        <p:spPr>
          <a:xfrm>
            <a:off x="613914" y="4511694"/>
            <a:ext cx="3266970" cy="542289"/>
          </a:xfrm>
        </p:spPr>
        <p:txBody>
          <a:bodyPr/>
          <a:lstStyle/>
          <a:p>
            <a:r>
              <a:rPr lang="da-DK" dirty="0"/>
              <a:t>Klyngemøde</a:t>
            </a:r>
            <a:r>
              <a:rPr lang="da-DK" noProof="0" dirty="0"/>
              <a:t> </a:t>
            </a:r>
            <a:r>
              <a:rPr lang="da-DK" noProof="0" dirty="0" err="1"/>
              <a:t>dd</a:t>
            </a:r>
            <a:r>
              <a:rPr lang="da-DK" noProof="0" dirty="0"/>
              <a:t>-mm-</a:t>
            </a:r>
            <a:r>
              <a:rPr lang="da-DK" noProof="0" dirty="0" err="1"/>
              <a:t>yyyy</a:t>
            </a:r>
            <a:endParaRPr lang="da-DK" noProof="0" dirty="0"/>
          </a:p>
        </p:txBody>
      </p:sp>
    </p:spTree>
    <p:extLst>
      <p:ext uri="{BB962C8B-B14F-4D97-AF65-F5344CB8AC3E}">
        <p14:creationId xmlns:p14="http://schemas.microsoft.com/office/powerpoint/2010/main" val="23738448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681928C-9603-DC4B-0737-25ACF48567ED}"/>
              </a:ext>
            </a:extLst>
          </p:cNvPr>
          <p:cNvSpPr>
            <a:spLocks noGrp="1"/>
          </p:cNvSpPr>
          <p:nvPr>
            <p:ph type="body" sz="quarter" idx="30"/>
          </p:nvPr>
        </p:nvSpPr>
        <p:spPr>
          <a:xfrm>
            <a:off x="713581" y="4202532"/>
            <a:ext cx="2880000" cy="646331"/>
          </a:xfrm>
        </p:spPr>
        <p:txBody>
          <a:bodyPr/>
          <a:lstStyle/>
          <a:p>
            <a:r>
              <a:rPr lang="da-DK" dirty="0"/>
              <a:t>Få patienter? (=stor usikkerhed)</a:t>
            </a:r>
          </a:p>
        </p:txBody>
      </p:sp>
      <p:sp>
        <p:nvSpPr>
          <p:cNvPr id="3" name="Pladsholder til tekst 2">
            <a:extLst>
              <a:ext uri="{FF2B5EF4-FFF2-40B4-BE49-F238E27FC236}">
                <a16:creationId xmlns:a16="http://schemas.microsoft.com/office/drawing/2014/main" id="{3E6804F4-5C0A-802A-E24D-01DC6FF2A671}"/>
              </a:ext>
            </a:extLst>
          </p:cNvPr>
          <p:cNvSpPr>
            <a:spLocks noGrp="1"/>
          </p:cNvSpPr>
          <p:nvPr>
            <p:ph type="body" sz="quarter" idx="31"/>
          </p:nvPr>
        </p:nvSpPr>
        <p:spPr>
          <a:xfrm>
            <a:off x="4654403" y="4202532"/>
            <a:ext cx="2880000" cy="923330"/>
          </a:xfrm>
        </p:spPr>
        <p:txBody>
          <a:bodyPr/>
          <a:lstStyle/>
          <a:p>
            <a:r>
              <a:rPr lang="da-DK" dirty="0"/>
              <a:t>Forskel i praksispopulation? (alderssammensætning)</a:t>
            </a:r>
          </a:p>
        </p:txBody>
      </p:sp>
      <p:sp>
        <p:nvSpPr>
          <p:cNvPr id="4" name="Pladsholder til tekst 3">
            <a:extLst>
              <a:ext uri="{FF2B5EF4-FFF2-40B4-BE49-F238E27FC236}">
                <a16:creationId xmlns:a16="http://schemas.microsoft.com/office/drawing/2014/main" id="{D2514B56-852C-B7BB-03A2-593CF5094C0D}"/>
              </a:ext>
            </a:extLst>
          </p:cNvPr>
          <p:cNvSpPr>
            <a:spLocks noGrp="1"/>
          </p:cNvSpPr>
          <p:nvPr>
            <p:ph type="body" sz="quarter" idx="32"/>
          </p:nvPr>
        </p:nvSpPr>
        <p:spPr>
          <a:xfrm>
            <a:off x="8580957" y="4202532"/>
            <a:ext cx="2880000" cy="646331"/>
          </a:xfrm>
        </p:spPr>
        <p:txBody>
          <a:bodyPr/>
          <a:lstStyle/>
          <a:p>
            <a:r>
              <a:rPr lang="da-DK" dirty="0"/>
              <a:t>Forskel i diagnostik og behandlingsstrategi</a:t>
            </a:r>
          </a:p>
        </p:txBody>
      </p:sp>
      <p:sp>
        <p:nvSpPr>
          <p:cNvPr id="5" name="Pladsholder til tekst 4">
            <a:extLst>
              <a:ext uri="{FF2B5EF4-FFF2-40B4-BE49-F238E27FC236}">
                <a16:creationId xmlns:a16="http://schemas.microsoft.com/office/drawing/2014/main" id="{A0AA589C-B041-81B5-8B99-F9475D8AB4F8}"/>
              </a:ext>
            </a:extLst>
          </p:cNvPr>
          <p:cNvSpPr>
            <a:spLocks noGrp="1"/>
          </p:cNvSpPr>
          <p:nvPr>
            <p:ph type="body" sz="quarter" idx="42"/>
          </p:nvPr>
        </p:nvSpPr>
        <p:spPr/>
        <p:txBody>
          <a:bodyPr/>
          <a:lstStyle/>
          <a:p>
            <a:r>
              <a:rPr lang="da-DK" dirty="0"/>
              <a:t>1</a:t>
            </a:r>
          </a:p>
        </p:txBody>
      </p:sp>
      <p:sp>
        <p:nvSpPr>
          <p:cNvPr id="6" name="Pladsholder til tekst 5">
            <a:extLst>
              <a:ext uri="{FF2B5EF4-FFF2-40B4-BE49-F238E27FC236}">
                <a16:creationId xmlns:a16="http://schemas.microsoft.com/office/drawing/2014/main" id="{429A75AA-C400-A171-5B74-DC9C4984900E}"/>
              </a:ext>
            </a:extLst>
          </p:cNvPr>
          <p:cNvSpPr>
            <a:spLocks noGrp="1"/>
          </p:cNvSpPr>
          <p:nvPr>
            <p:ph type="body" sz="quarter" idx="43"/>
          </p:nvPr>
        </p:nvSpPr>
        <p:spPr/>
        <p:txBody>
          <a:bodyPr/>
          <a:lstStyle/>
          <a:p>
            <a:r>
              <a:rPr lang="da-DK" dirty="0"/>
              <a:t>2</a:t>
            </a:r>
          </a:p>
        </p:txBody>
      </p:sp>
      <p:sp>
        <p:nvSpPr>
          <p:cNvPr id="7" name="Pladsholder til tekst 6">
            <a:extLst>
              <a:ext uri="{FF2B5EF4-FFF2-40B4-BE49-F238E27FC236}">
                <a16:creationId xmlns:a16="http://schemas.microsoft.com/office/drawing/2014/main" id="{E9603279-180F-B841-3438-AF78D5B7FA8F}"/>
              </a:ext>
            </a:extLst>
          </p:cNvPr>
          <p:cNvSpPr>
            <a:spLocks noGrp="1"/>
          </p:cNvSpPr>
          <p:nvPr>
            <p:ph type="body" sz="quarter" idx="44"/>
          </p:nvPr>
        </p:nvSpPr>
        <p:spPr/>
        <p:txBody>
          <a:bodyPr/>
          <a:lstStyle/>
          <a:p>
            <a:r>
              <a:rPr lang="da-DK" dirty="0"/>
              <a:t>3</a:t>
            </a:r>
          </a:p>
        </p:txBody>
      </p:sp>
      <p:sp>
        <p:nvSpPr>
          <p:cNvPr id="8" name="Titel 7">
            <a:extLst>
              <a:ext uri="{FF2B5EF4-FFF2-40B4-BE49-F238E27FC236}">
                <a16:creationId xmlns:a16="http://schemas.microsoft.com/office/drawing/2014/main" id="{743117C4-08B3-7149-74D0-AE04DF142C5C}"/>
              </a:ext>
            </a:extLst>
          </p:cNvPr>
          <p:cNvSpPr>
            <a:spLocks noGrp="1"/>
          </p:cNvSpPr>
          <p:nvPr>
            <p:ph type="title"/>
          </p:nvPr>
        </p:nvSpPr>
        <p:spPr/>
        <p:txBody>
          <a:bodyPr/>
          <a:lstStyle/>
          <a:p>
            <a:r>
              <a:rPr lang="da-DK" dirty="0"/>
              <a:t>Forklaring til variation</a:t>
            </a:r>
          </a:p>
        </p:txBody>
      </p:sp>
      <p:sp>
        <p:nvSpPr>
          <p:cNvPr id="10" name="Pladsholder til tekst 9">
            <a:extLst>
              <a:ext uri="{FF2B5EF4-FFF2-40B4-BE49-F238E27FC236}">
                <a16:creationId xmlns:a16="http://schemas.microsoft.com/office/drawing/2014/main" id="{B13669DA-8C2A-3F93-3F2F-6289F9C4A901}"/>
              </a:ext>
            </a:extLst>
          </p:cNvPr>
          <p:cNvSpPr>
            <a:spLocks noGrp="1"/>
          </p:cNvSpPr>
          <p:nvPr>
            <p:ph type="body" sz="quarter" idx="38"/>
          </p:nvPr>
        </p:nvSpPr>
        <p:spPr/>
        <p:txBody>
          <a:bodyPr/>
          <a:lstStyle/>
          <a:p>
            <a:endParaRPr lang="da-DK"/>
          </a:p>
        </p:txBody>
      </p:sp>
    </p:spTree>
    <p:extLst>
      <p:ext uri="{BB962C8B-B14F-4D97-AF65-F5344CB8AC3E}">
        <p14:creationId xmlns:p14="http://schemas.microsoft.com/office/powerpoint/2010/main" val="9817011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7499A-A729-F307-B916-8AFA9243A200}"/>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A7660651-3B43-8A1C-A073-452E55F8C045}"/>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7DCD49B3-BE32-8158-9348-A91941B154E1}"/>
              </a:ext>
            </a:extLst>
          </p:cNvPr>
          <p:cNvSpPr>
            <a:spLocks noGrp="1"/>
          </p:cNvSpPr>
          <p:nvPr>
            <p:ph type="body" sz="quarter" idx="30"/>
          </p:nvPr>
        </p:nvSpPr>
        <p:spPr/>
        <p:txBody>
          <a:bodyPr>
            <a:noAutofit/>
          </a:bodyPr>
          <a:lstStyle/>
          <a:p>
            <a:r>
              <a:rPr lang="da-DK" sz="1200" noProof="0" dirty="0"/>
              <a:t>Gruppedrøftelse (15 min.)</a:t>
            </a:r>
          </a:p>
        </p:txBody>
      </p:sp>
      <p:pic>
        <p:nvPicPr>
          <p:cNvPr id="2" name="Graphic 1" descr="Meeting with solid fill">
            <a:extLst>
              <a:ext uri="{FF2B5EF4-FFF2-40B4-BE49-F238E27FC236}">
                <a16:creationId xmlns:a16="http://schemas.microsoft.com/office/drawing/2014/main" id="{5A6C352F-3248-E3F4-A777-8B0A234109C0}"/>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10" name="Title 2">
            <a:extLst>
              <a:ext uri="{FF2B5EF4-FFF2-40B4-BE49-F238E27FC236}">
                <a16:creationId xmlns:a16="http://schemas.microsoft.com/office/drawing/2014/main" id="{F7D0CC5B-555A-F4CA-32BD-2044170B223B}"/>
              </a:ext>
            </a:extLst>
          </p:cNvPr>
          <p:cNvSpPr>
            <a:spLocks noGrp="1"/>
          </p:cNvSpPr>
          <p:nvPr>
            <p:ph type="title"/>
          </p:nvPr>
        </p:nvSpPr>
        <p:spPr>
          <a:xfrm>
            <a:off x="714030" y="1027249"/>
            <a:ext cx="4398514" cy="1131335"/>
          </a:xfrm>
        </p:spPr>
        <p:txBody>
          <a:bodyPr/>
          <a:lstStyle/>
          <a:p>
            <a:r>
              <a:rPr lang="da-DK" sz="2400" noProof="0" dirty="0"/>
              <a:t>Når patienten eller plejehjemspersonale kontakter praksis</a:t>
            </a:r>
          </a:p>
        </p:txBody>
      </p:sp>
      <p:sp>
        <p:nvSpPr>
          <p:cNvPr id="13" name="Text Placeholder 9">
            <a:extLst>
              <a:ext uri="{FF2B5EF4-FFF2-40B4-BE49-F238E27FC236}">
                <a16:creationId xmlns:a16="http://schemas.microsoft.com/office/drawing/2014/main" id="{70725127-5A35-7F27-7521-B491F1B89425}"/>
              </a:ext>
            </a:extLst>
          </p:cNvPr>
          <p:cNvSpPr>
            <a:spLocks noGrp="1"/>
          </p:cNvSpPr>
          <p:nvPr>
            <p:ph type="body" sz="quarter" idx="29"/>
          </p:nvPr>
        </p:nvSpPr>
        <p:spPr>
          <a:xfrm>
            <a:off x="720208" y="5440218"/>
            <a:ext cx="4385987" cy="680690"/>
          </a:xfrm>
        </p:spPr>
        <p:txBody>
          <a:bodyPr/>
          <a:lstStyle/>
          <a:p>
            <a:endParaRPr lang="da-DK" noProof="0" dirty="0"/>
          </a:p>
        </p:txBody>
      </p:sp>
      <p:sp>
        <p:nvSpPr>
          <p:cNvPr id="8" name="Text Placeholder 4">
            <a:extLst>
              <a:ext uri="{FF2B5EF4-FFF2-40B4-BE49-F238E27FC236}">
                <a16:creationId xmlns:a16="http://schemas.microsoft.com/office/drawing/2014/main" id="{23B0DB92-0048-53F1-4E73-FA26BB0E8D39}"/>
              </a:ext>
            </a:extLst>
          </p:cNvPr>
          <p:cNvSpPr txBox="1">
            <a:spLocks/>
          </p:cNvSpPr>
          <p:nvPr/>
        </p:nvSpPr>
        <p:spPr>
          <a:xfrm>
            <a:off x="721001" y="2158584"/>
            <a:ext cx="4385987" cy="3962324"/>
          </a:xfrm>
          <a:prstGeom prst="rect">
            <a:avLst/>
          </a:prstGeom>
        </p:spPr>
        <p:txBody>
          <a:bodyPr vert="horz" lIns="91440" tIns="45720" rIns="91440" bIns="45720" rtlCol="0">
            <a:normAutofit fontScale="775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b="1"/>
              <a:t>Patienter der kontakter praksis​</a:t>
            </a:r>
          </a:p>
          <a:p>
            <a:pPr marL="285750" indent="-285750">
              <a:buFont typeface="Arial" panose="020B0604020202020204" pitchFamily="34" charset="0"/>
              <a:buChar char="•"/>
            </a:pPr>
            <a:r>
              <a:rPr lang="da-DK"/>
              <a:t>Hvordan håndterer din praksis et ønske over telefon eller mail om en recept på antibiotika for UVI?​</a:t>
            </a:r>
          </a:p>
          <a:p>
            <a:pPr marL="285750" indent="-285750">
              <a:buFont typeface="Arial" panose="020B0604020202020204" pitchFamily="34" charset="0"/>
              <a:buChar char="•"/>
            </a:pPr>
            <a:r>
              <a:rPr lang="da-DK"/>
              <a:t>Hvad siger personalet til patienter, der ringer med UVI symptomer? Har I en instruks/fraser?​</a:t>
            </a:r>
          </a:p>
          <a:p>
            <a:pPr marL="285750" indent="-285750">
              <a:buFont typeface="Arial" panose="020B0604020202020204" pitchFamily="34" charset="0"/>
              <a:buChar char="•"/>
            </a:pPr>
            <a:r>
              <a:rPr lang="da-DK"/>
              <a:t>Hvornår giver I/du (alligevel) antibiotika over telefonen?​</a:t>
            </a:r>
          </a:p>
          <a:p>
            <a:endParaRPr lang="da-DK"/>
          </a:p>
          <a:p>
            <a:r>
              <a:rPr lang="da-DK" b="1"/>
              <a:t>Plejepersonale der kontakter praksis​</a:t>
            </a:r>
          </a:p>
          <a:p>
            <a:pPr marL="285750" indent="-285750">
              <a:buFont typeface="Arial" panose="020B0604020202020204" pitchFamily="34" charset="0"/>
              <a:buChar char="•"/>
            </a:pPr>
            <a:r>
              <a:rPr lang="da-DK"/>
              <a:t>I hvilke kliniske situationer opstår mistanken om UVI hos personalet? Hos dig?​</a:t>
            </a:r>
          </a:p>
          <a:p>
            <a:pPr marL="285750" indent="-285750">
              <a:buFont typeface="Arial" panose="020B0604020202020204" pitchFamily="34" charset="0"/>
              <a:buChar char="•"/>
            </a:pPr>
            <a:r>
              <a:rPr lang="da-DK"/>
              <a:t>Hvordan stilles diagnosen? ​</a:t>
            </a:r>
          </a:p>
          <a:p>
            <a:pPr marL="285750" indent="-285750">
              <a:buFont typeface="Arial" panose="020B0604020202020204" pitchFamily="34" charset="0"/>
              <a:buChar char="•"/>
            </a:pPr>
            <a:r>
              <a:rPr lang="da-DK"/>
              <a:t>Hvilke muligheder er der for at forbedre diagnostikken af UVI hos plejehjemsbeboere?​</a:t>
            </a:r>
          </a:p>
          <a:p>
            <a:pPr marL="285750" indent="-285750">
              <a:buFont typeface="Arial" panose="020B0604020202020204" pitchFamily="34" charset="0"/>
              <a:buChar char="•"/>
            </a:pPr>
            <a:r>
              <a:rPr lang="da-DK"/>
              <a:t>Fraser, procedurer, nye ideer til hvordan telefonordinationer minimeres?</a:t>
            </a:r>
            <a:endParaRPr lang="da-DK" dirty="0"/>
          </a:p>
        </p:txBody>
      </p:sp>
    </p:spTree>
    <p:extLst>
      <p:ext uri="{BB962C8B-B14F-4D97-AF65-F5344CB8AC3E}">
        <p14:creationId xmlns:p14="http://schemas.microsoft.com/office/powerpoint/2010/main" val="27271012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1F412-5C8A-2CFB-0AE2-FE5DD2562202}"/>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48741C4E-EEB6-6B6F-F647-63CFDB03304A}"/>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C0B2905E-469F-3237-3428-E9DC98E3136F}"/>
              </a:ext>
            </a:extLst>
          </p:cNvPr>
          <p:cNvSpPr>
            <a:spLocks noGrp="1"/>
          </p:cNvSpPr>
          <p:nvPr>
            <p:ph type="body" sz="quarter" idx="30"/>
          </p:nvPr>
        </p:nvSpPr>
        <p:spPr/>
        <p:txBody>
          <a:bodyPr>
            <a:noAutofit/>
          </a:bodyPr>
          <a:lstStyle/>
          <a:p>
            <a:r>
              <a:rPr lang="da-DK" sz="1200" noProof="0" dirty="0"/>
              <a:t>Opsamling i plenum (10 min.)</a:t>
            </a:r>
          </a:p>
        </p:txBody>
      </p:sp>
      <p:sp>
        <p:nvSpPr>
          <p:cNvPr id="4" name="Text Placeholder 4">
            <a:extLst>
              <a:ext uri="{FF2B5EF4-FFF2-40B4-BE49-F238E27FC236}">
                <a16:creationId xmlns:a16="http://schemas.microsoft.com/office/drawing/2014/main" id="{388CB890-09EF-BB02-3CF1-2B9FE35942B2}"/>
              </a:ext>
            </a:extLst>
          </p:cNvPr>
          <p:cNvSpPr>
            <a:spLocks noGrp="1"/>
          </p:cNvSpPr>
          <p:nvPr>
            <p:ph type="body" sz="quarter" idx="41"/>
          </p:nvPr>
        </p:nvSpPr>
        <p:spPr>
          <a:xfrm>
            <a:off x="721001" y="2691197"/>
            <a:ext cx="4385987" cy="1043896"/>
          </a:xfrm>
        </p:spPr>
        <p:txBody>
          <a:bodyPr>
            <a:normAutofit fontScale="77500" lnSpcReduction="20000"/>
          </a:bodyPr>
          <a:lstStyle/>
          <a:p>
            <a:pPr marL="285750" indent="-285750">
              <a:buFont typeface="Arial" panose="020B0604020202020204" pitchFamily="34" charset="0"/>
              <a:buChar char="•"/>
            </a:pPr>
            <a:r>
              <a:rPr lang="da-DK" dirty="0"/>
              <a:t>Diskussion i forbindelse med at patienter ringer – hvilke gode og dårligere erfaringer har du?</a:t>
            </a:r>
          </a:p>
          <a:p>
            <a:pPr marL="285750" indent="-285750">
              <a:buFont typeface="Arial" panose="020B0604020202020204" pitchFamily="34" charset="0"/>
              <a:buChar char="•"/>
            </a:pPr>
            <a:r>
              <a:rPr lang="da-DK" dirty="0"/>
              <a:t>Diskussion om personalets erfaringer med svækket patienter - hvilke gode og dårligere erfaringer har du?</a:t>
            </a:r>
          </a:p>
          <a:p>
            <a:pPr marL="285750" indent="-285750">
              <a:buFont typeface="Arial" panose="020B0604020202020204" pitchFamily="34" charset="0"/>
              <a:buChar char="•"/>
            </a:pPr>
            <a:endParaRPr lang="da-DK" sz="1600" noProof="0" dirty="0"/>
          </a:p>
        </p:txBody>
      </p:sp>
      <p:sp>
        <p:nvSpPr>
          <p:cNvPr id="8" name="Title 2">
            <a:extLst>
              <a:ext uri="{FF2B5EF4-FFF2-40B4-BE49-F238E27FC236}">
                <a16:creationId xmlns:a16="http://schemas.microsoft.com/office/drawing/2014/main" id="{6BA619DD-2A43-E6DA-E01E-A47A3F809B54}"/>
              </a:ext>
            </a:extLst>
          </p:cNvPr>
          <p:cNvSpPr>
            <a:spLocks noGrp="1"/>
          </p:cNvSpPr>
          <p:nvPr>
            <p:ph type="title"/>
          </p:nvPr>
        </p:nvSpPr>
        <p:spPr>
          <a:xfrm>
            <a:off x="714030" y="1027249"/>
            <a:ext cx="4398514" cy="1540460"/>
          </a:xfrm>
        </p:spPr>
        <p:txBody>
          <a:bodyPr/>
          <a:lstStyle/>
          <a:p>
            <a:r>
              <a:rPr lang="da-DK" sz="2400" noProof="0" dirty="0"/>
              <a:t>Når patienter eller plejehjemspersonale kontakter praksis</a:t>
            </a:r>
          </a:p>
        </p:txBody>
      </p:sp>
      <p:sp>
        <p:nvSpPr>
          <p:cNvPr id="13" name="Text Placeholder 9">
            <a:extLst>
              <a:ext uri="{FF2B5EF4-FFF2-40B4-BE49-F238E27FC236}">
                <a16:creationId xmlns:a16="http://schemas.microsoft.com/office/drawing/2014/main" id="{3A692115-D263-E31B-E9D6-0E2AF49713B2}"/>
              </a:ext>
            </a:extLst>
          </p:cNvPr>
          <p:cNvSpPr>
            <a:spLocks noGrp="1"/>
          </p:cNvSpPr>
          <p:nvPr>
            <p:ph type="body" sz="quarter" idx="29"/>
          </p:nvPr>
        </p:nvSpPr>
        <p:spPr>
          <a:xfrm>
            <a:off x="720208" y="5440218"/>
            <a:ext cx="4385987" cy="680690"/>
          </a:xfrm>
        </p:spPr>
        <p:txBody>
          <a:bodyPr/>
          <a:lstStyle/>
          <a:p>
            <a:endParaRPr lang="da-DK" noProof="0" dirty="0"/>
          </a:p>
        </p:txBody>
      </p:sp>
      <p:pic>
        <p:nvPicPr>
          <p:cNvPr id="5" name="Graphic 1" descr="Teacher with solid fill">
            <a:extLst>
              <a:ext uri="{FF2B5EF4-FFF2-40B4-BE49-F238E27FC236}">
                <a16:creationId xmlns:a16="http://schemas.microsoft.com/office/drawing/2014/main" id="{8277066C-DE19-592E-E560-AFFA1DCEC7EF}"/>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449198" y="2475341"/>
            <a:ext cx="1475608" cy="1475608"/>
          </a:xfrm>
          <a:prstGeom prst="rect">
            <a:avLst/>
          </a:prstGeom>
        </p:spPr>
      </p:pic>
    </p:spTree>
    <p:extLst>
      <p:ext uri="{BB962C8B-B14F-4D97-AF65-F5344CB8AC3E}">
        <p14:creationId xmlns:p14="http://schemas.microsoft.com/office/powerpoint/2010/main" val="22204284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8CBAD-CB01-3154-B9FF-118530D04BB9}"/>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54965F06-CED6-BC55-15BB-377710412C2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1" y="0"/>
            <a:ext cx="6359769" cy="6858000"/>
          </a:xfrm>
        </p:spPr>
      </p:pic>
      <p:sp>
        <p:nvSpPr>
          <p:cNvPr id="11" name="Text Placeholder 10">
            <a:extLst>
              <a:ext uri="{FF2B5EF4-FFF2-40B4-BE49-F238E27FC236}">
                <a16:creationId xmlns:a16="http://schemas.microsoft.com/office/drawing/2014/main" id="{72EC3B6B-EEC0-A08B-A7F8-5B2F4AA9A754}"/>
              </a:ext>
            </a:extLst>
          </p:cNvPr>
          <p:cNvSpPr>
            <a:spLocks noGrp="1"/>
          </p:cNvSpPr>
          <p:nvPr>
            <p:ph type="body" sz="quarter" idx="30"/>
          </p:nvPr>
        </p:nvSpPr>
        <p:spPr/>
        <p:txBody>
          <a:bodyPr>
            <a:noAutofit/>
          </a:bodyPr>
          <a:lstStyle/>
          <a:p>
            <a:r>
              <a:rPr lang="da-DK" sz="1200" dirty="0"/>
              <a:t>Arbejd selv og notér </a:t>
            </a:r>
            <a:r>
              <a:rPr lang="en-GB" sz="1200" noProof="0" dirty="0"/>
              <a:t>(3 min.)</a:t>
            </a:r>
            <a:endParaRPr lang="da-DK" sz="1200" noProof="0" dirty="0"/>
          </a:p>
        </p:txBody>
      </p:sp>
      <p:sp>
        <p:nvSpPr>
          <p:cNvPr id="4" name="Text Placeholder 4">
            <a:extLst>
              <a:ext uri="{FF2B5EF4-FFF2-40B4-BE49-F238E27FC236}">
                <a16:creationId xmlns:a16="http://schemas.microsoft.com/office/drawing/2014/main" id="{38005B7F-895B-2D7C-CE2E-65D58214370C}"/>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r>
              <a:rPr lang="da-DK" sz="1600" noProof="0" dirty="0"/>
              <a:t>Stille refleksion og notér de vigtigste pointer og ideer til justeringer i jeres praksis.</a:t>
            </a:r>
          </a:p>
        </p:txBody>
      </p:sp>
      <p:sp>
        <p:nvSpPr>
          <p:cNvPr id="8" name="Title 2">
            <a:extLst>
              <a:ext uri="{FF2B5EF4-FFF2-40B4-BE49-F238E27FC236}">
                <a16:creationId xmlns:a16="http://schemas.microsoft.com/office/drawing/2014/main" id="{B37EA2F3-EB1F-07AB-1EC2-A74EBF7AA5B0}"/>
              </a:ext>
            </a:extLst>
          </p:cNvPr>
          <p:cNvSpPr>
            <a:spLocks noGrp="1"/>
          </p:cNvSpPr>
          <p:nvPr>
            <p:ph type="title"/>
          </p:nvPr>
        </p:nvSpPr>
        <p:spPr>
          <a:xfrm>
            <a:off x="714030" y="1027249"/>
            <a:ext cx="4398514" cy="1540460"/>
          </a:xfrm>
        </p:spPr>
        <p:txBody>
          <a:bodyPr/>
          <a:lstStyle/>
          <a:p>
            <a:r>
              <a:rPr lang="da-DK" sz="2400" noProof="0" dirty="0"/>
              <a:t>Stille reflektion</a:t>
            </a:r>
          </a:p>
        </p:txBody>
      </p:sp>
      <p:sp>
        <p:nvSpPr>
          <p:cNvPr id="13" name="Text Placeholder 9">
            <a:extLst>
              <a:ext uri="{FF2B5EF4-FFF2-40B4-BE49-F238E27FC236}">
                <a16:creationId xmlns:a16="http://schemas.microsoft.com/office/drawing/2014/main" id="{3F26D720-7BC3-8EAF-9E58-C64E97EFF2B8}"/>
              </a:ext>
            </a:extLst>
          </p:cNvPr>
          <p:cNvSpPr>
            <a:spLocks noGrp="1"/>
          </p:cNvSpPr>
          <p:nvPr>
            <p:ph type="body" sz="quarter" idx="29"/>
          </p:nvPr>
        </p:nvSpPr>
        <p:spPr>
          <a:xfrm>
            <a:off x="720208" y="5440218"/>
            <a:ext cx="4385987" cy="680690"/>
          </a:xfrm>
        </p:spPr>
        <p:txBody>
          <a:bodyPr/>
          <a:lstStyle/>
          <a:p>
            <a:endParaRPr lang="da-DK" noProof="0" dirty="0"/>
          </a:p>
        </p:txBody>
      </p:sp>
      <p:pic>
        <p:nvPicPr>
          <p:cNvPr id="5" name="Graphic 1" descr="Pen with solid fill">
            <a:extLst>
              <a:ext uri="{FF2B5EF4-FFF2-40B4-BE49-F238E27FC236}">
                <a16:creationId xmlns:a16="http://schemas.microsoft.com/office/drawing/2014/main" id="{DBAEA333-6F0E-37FB-9CA1-B8CECA5FF0B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344266" y="2691196"/>
            <a:ext cx="1475608" cy="1475608"/>
          </a:xfrm>
          <a:prstGeom prst="rect">
            <a:avLst/>
          </a:prstGeom>
        </p:spPr>
      </p:pic>
    </p:spTree>
    <p:extLst>
      <p:ext uri="{BB962C8B-B14F-4D97-AF65-F5344CB8AC3E}">
        <p14:creationId xmlns:p14="http://schemas.microsoft.com/office/powerpoint/2010/main" val="19685225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932D-630B-51E4-59A6-B87AC5B82210}"/>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6864F45-ED53-DC97-639E-3755F36F9822}"/>
              </a:ext>
            </a:extLst>
          </p:cNvPr>
          <p:cNvSpPr>
            <a:spLocks noGrp="1"/>
          </p:cNvSpPr>
          <p:nvPr>
            <p:ph type="body" sz="quarter" idx="29"/>
          </p:nvPr>
        </p:nvSpPr>
        <p:spPr>
          <a:xfrm>
            <a:off x="724664" y="1740634"/>
            <a:ext cx="10735496" cy="1631216"/>
          </a:xfrm>
        </p:spPr>
        <p:txBody>
          <a:bodyPr/>
          <a:lstStyle/>
          <a:p>
            <a:r>
              <a:rPr lang="da-DK" dirty="0"/>
              <a:t>Blok 2: Diagnostik ved urinvejsinfektioner</a:t>
            </a:r>
          </a:p>
        </p:txBody>
      </p:sp>
      <p:sp>
        <p:nvSpPr>
          <p:cNvPr id="3" name="Pladsholder til tekst 2">
            <a:extLst>
              <a:ext uri="{FF2B5EF4-FFF2-40B4-BE49-F238E27FC236}">
                <a16:creationId xmlns:a16="http://schemas.microsoft.com/office/drawing/2014/main" id="{B5E23242-29BE-C509-1FD4-183FE02569A0}"/>
              </a:ext>
            </a:extLst>
          </p:cNvPr>
          <p:cNvSpPr>
            <a:spLocks noGrp="1"/>
          </p:cNvSpPr>
          <p:nvPr>
            <p:ph type="body" sz="quarter" idx="30"/>
          </p:nvPr>
        </p:nvSpPr>
        <p:spPr/>
        <p:txBody>
          <a:bodyPr/>
          <a:lstStyle/>
          <a:p>
            <a:r>
              <a:rPr lang="da-DK" dirty="0"/>
              <a:t>Samlet tid: 30 minutter</a:t>
            </a:r>
          </a:p>
        </p:txBody>
      </p:sp>
    </p:spTree>
    <p:extLst>
      <p:ext uri="{BB962C8B-B14F-4D97-AF65-F5344CB8AC3E}">
        <p14:creationId xmlns:p14="http://schemas.microsoft.com/office/powerpoint/2010/main" val="25423482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A65F5-BC71-4DAD-7BB0-85DFDB04D5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0781A2-A5DE-AD9E-7399-104DA4F9EFC6}"/>
              </a:ext>
            </a:extLst>
          </p:cNvPr>
          <p:cNvSpPr>
            <a:spLocks noGrp="1"/>
          </p:cNvSpPr>
          <p:nvPr>
            <p:ph type="title"/>
          </p:nvPr>
        </p:nvSpPr>
        <p:spPr/>
        <p:txBody>
          <a:bodyPr/>
          <a:lstStyle/>
          <a:p>
            <a:r>
              <a:rPr lang="da-DK" dirty="0"/>
              <a:t>Antal </a:t>
            </a:r>
            <a:r>
              <a:rPr lang="da-DK" dirty="0" err="1"/>
              <a:t>stix</a:t>
            </a:r>
            <a:r>
              <a:rPr lang="da-DK" dirty="0"/>
              <a:t> undersøgelser (ydelse: 7101)</a:t>
            </a:r>
          </a:p>
        </p:txBody>
      </p:sp>
      <p:sp>
        <p:nvSpPr>
          <p:cNvPr id="3" name="Pladsholder til tekst 2">
            <a:extLst>
              <a:ext uri="{FF2B5EF4-FFF2-40B4-BE49-F238E27FC236}">
                <a16:creationId xmlns:a16="http://schemas.microsoft.com/office/drawing/2014/main" id="{724C19AC-3D5E-F600-17BB-7C6774FC2EDF}"/>
              </a:ext>
            </a:extLst>
          </p:cNvPr>
          <p:cNvSpPr>
            <a:spLocks noGrp="1"/>
          </p:cNvSpPr>
          <p:nvPr>
            <p:ph type="body" sz="quarter" idx="10"/>
          </p:nvPr>
        </p:nvSpPr>
        <p:spPr/>
        <p:txBody>
          <a:bodyPr>
            <a:normAutofit fontScale="92500" lnSpcReduction="10000"/>
          </a:bodyPr>
          <a:lstStyle/>
          <a:p>
            <a:r>
              <a:rPr lang="da-DK" dirty="0"/>
              <a:t>Kilde: Region x, perioden måned år til måned år</a:t>
            </a:r>
          </a:p>
        </p:txBody>
      </p:sp>
      <p:graphicFrame>
        <p:nvGraphicFramePr>
          <p:cNvPr id="4" name="Diagram 3">
            <a:extLst>
              <a:ext uri="{FF2B5EF4-FFF2-40B4-BE49-F238E27FC236}">
                <a16:creationId xmlns:a16="http://schemas.microsoft.com/office/drawing/2014/main" id="{6C636840-166C-26ED-576C-AFCE8227516C}"/>
              </a:ext>
            </a:extLst>
          </p:cNvPr>
          <p:cNvGraphicFramePr>
            <a:graphicFrameLocks/>
          </p:cNvGraphicFramePr>
          <p:nvPr>
            <p:extLst>
              <p:ext uri="{D42A27DB-BD31-4B8C-83A1-F6EECF244321}">
                <p14:modId xmlns:p14="http://schemas.microsoft.com/office/powerpoint/2010/main" val="481875354"/>
              </p:ext>
            </p:extLst>
          </p:nvPr>
        </p:nvGraphicFramePr>
        <p:xfrm>
          <a:off x="725626" y="1313438"/>
          <a:ext cx="10809236" cy="48158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85A04EEB-DA5F-1764-6402-EDACE10EC2E8}"/>
              </a:ext>
            </a:extLst>
          </p:cNvPr>
          <p:cNvSpPr txBox="1"/>
          <p:nvPr/>
        </p:nvSpPr>
        <p:spPr>
          <a:xfrm rot="20409818">
            <a:off x="4215539" y="2173641"/>
            <a:ext cx="2960176"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646204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EABBD-7BA7-C8D1-EFD6-4709642F0D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A536A1-ABEF-D1C7-CC9C-115951334119}"/>
              </a:ext>
            </a:extLst>
          </p:cNvPr>
          <p:cNvSpPr>
            <a:spLocks noGrp="1"/>
          </p:cNvSpPr>
          <p:nvPr>
            <p:ph type="title"/>
          </p:nvPr>
        </p:nvSpPr>
        <p:spPr/>
        <p:txBody>
          <a:bodyPr>
            <a:normAutofit fontScale="90000"/>
          </a:bodyPr>
          <a:lstStyle/>
          <a:p>
            <a:r>
              <a:rPr lang="da-DK" dirty="0"/>
              <a:t>Antal fasekontrast </a:t>
            </a:r>
            <a:r>
              <a:rPr lang="da-DK" dirty="0" err="1"/>
              <a:t>urinmikroskopier</a:t>
            </a:r>
            <a:r>
              <a:rPr lang="da-DK" dirty="0"/>
              <a:t> (ydelse 7122)</a:t>
            </a:r>
          </a:p>
        </p:txBody>
      </p:sp>
      <p:sp>
        <p:nvSpPr>
          <p:cNvPr id="3" name="Pladsholder til tekst 2">
            <a:extLst>
              <a:ext uri="{FF2B5EF4-FFF2-40B4-BE49-F238E27FC236}">
                <a16:creationId xmlns:a16="http://schemas.microsoft.com/office/drawing/2014/main" id="{E567B1B7-5576-0952-EB56-3E4B7BF69208}"/>
              </a:ext>
            </a:extLst>
          </p:cNvPr>
          <p:cNvSpPr>
            <a:spLocks noGrp="1"/>
          </p:cNvSpPr>
          <p:nvPr>
            <p:ph type="body" sz="quarter" idx="10"/>
          </p:nvPr>
        </p:nvSpPr>
        <p:spPr/>
        <p:txBody>
          <a:bodyPr>
            <a:normAutofit fontScale="92500" lnSpcReduction="10000"/>
          </a:bodyPr>
          <a:lstStyle/>
          <a:p>
            <a:r>
              <a:rPr lang="da-DK" dirty="0"/>
              <a:t>Kilde: Region X, perioden måned år til måned år</a:t>
            </a:r>
          </a:p>
        </p:txBody>
      </p:sp>
      <p:graphicFrame>
        <p:nvGraphicFramePr>
          <p:cNvPr id="4" name="Diagram 3">
            <a:extLst>
              <a:ext uri="{FF2B5EF4-FFF2-40B4-BE49-F238E27FC236}">
                <a16:creationId xmlns:a16="http://schemas.microsoft.com/office/drawing/2014/main" id="{3022936C-A3C0-755C-1C39-1BB59C101DE3}"/>
              </a:ext>
            </a:extLst>
          </p:cNvPr>
          <p:cNvGraphicFramePr>
            <a:graphicFrameLocks/>
          </p:cNvGraphicFramePr>
          <p:nvPr>
            <p:extLst>
              <p:ext uri="{D42A27DB-BD31-4B8C-83A1-F6EECF244321}">
                <p14:modId xmlns:p14="http://schemas.microsoft.com/office/powerpoint/2010/main" val="298773715"/>
              </p:ext>
            </p:extLst>
          </p:nvPr>
        </p:nvGraphicFramePr>
        <p:xfrm>
          <a:off x="727937" y="1911693"/>
          <a:ext cx="10736125" cy="41672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CAB3BD98-1BCD-373A-5BD2-5C607FF9C547}"/>
              </a:ext>
            </a:extLst>
          </p:cNvPr>
          <p:cNvSpPr txBox="1"/>
          <p:nvPr/>
        </p:nvSpPr>
        <p:spPr>
          <a:xfrm rot="20409818">
            <a:off x="4471677" y="2323638"/>
            <a:ext cx="2960176"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8285878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75D53-2C37-0805-6051-4C0E569FDF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9A0B7B-FF40-087B-BD72-E29A87C73053}"/>
              </a:ext>
            </a:extLst>
          </p:cNvPr>
          <p:cNvSpPr>
            <a:spLocks noGrp="1"/>
          </p:cNvSpPr>
          <p:nvPr>
            <p:ph type="title"/>
          </p:nvPr>
        </p:nvSpPr>
        <p:spPr/>
        <p:txBody>
          <a:bodyPr>
            <a:normAutofit fontScale="90000"/>
          </a:bodyPr>
          <a:lstStyle/>
          <a:p>
            <a:r>
              <a:rPr lang="da-DK" dirty="0"/>
              <a:t>Antal </a:t>
            </a:r>
            <a:r>
              <a:rPr lang="da-DK" dirty="0" err="1"/>
              <a:t>urindyrkninger</a:t>
            </a:r>
            <a:r>
              <a:rPr lang="da-DK" dirty="0"/>
              <a:t> i eget laboratorium (ydelse 7189)</a:t>
            </a:r>
          </a:p>
        </p:txBody>
      </p:sp>
      <p:sp>
        <p:nvSpPr>
          <p:cNvPr id="3" name="Pladsholder til tekst 2">
            <a:extLst>
              <a:ext uri="{FF2B5EF4-FFF2-40B4-BE49-F238E27FC236}">
                <a16:creationId xmlns:a16="http://schemas.microsoft.com/office/drawing/2014/main" id="{E93B3A85-0EBB-4403-332A-19EF6901E83B}"/>
              </a:ext>
            </a:extLst>
          </p:cNvPr>
          <p:cNvSpPr>
            <a:spLocks noGrp="1"/>
          </p:cNvSpPr>
          <p:nvPr>
            <p:ph type="body" sz="quarter" idx="10"/>
          </p:nvPr>
        </p:nvSpPr>
        <p:spPr/>
        <p:txBody>
          <a:bodyPr>
            <a:normAutofit fontScale="92500" lnSpcReduction="10000"/>
          </a:bodyPr>
          <a:lstStyle/>
          <a:p>
            <a:r>
              <a:rPr lang="da-DK" dirty="0"/>
              <a:t>Kilde: Region X perioden måned år til måned år</a:t>
            </a:r>
          </a:p>
        </p:txBody>
      </p:sp>
      <p:graphicFrame>
        <p:nvGraphicFramePr>
          <p:cNvPr id="4" name="Diagram 3">
            <a:extLst>
              <a:ext uri="{FF2B5EF4-FFF2-40B4-BE49-F238E27FC236}">
                <a16:creationId xmlns:a16="http://schemas.microsoft.com/office/drawing/2014/main" id="{49C364CB-6F62-FDE8-68F9-36DC13D61BC3}"/>
              </a:ext>
            </a:extLst>
          </p:cNvPr>
          <p:cNvGraphicFramePr>
            <a:graphicFrameLocks/>
          </p:cNvGraphicFramePr>
          <p:nvPr>
            <p:extLst>
              <p:ext uri="{D42A27DB-BD31-4B8C-83A1-F6EECF244321}">
                <p14:modId xmlns:p14="http://schemas.microsoft.com/office/powerpoint/2010/main" val="2701304082"/>
              </p:ext>
            </p:extLst>
          </p:nvPr>
        </p:nvGraphicFramePr>
        <p:xfrm>
          <a:off x="725626" y="1785937"/>
          <a:ext cx="1073612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9E4C8C35-CC5A-60C1-A75F-3C7DF18886EC}"/>
              </a:ext>
            </a:extLst>
          </p:cNvPr>
          <p:cNvSpPr txBox="1"/>
          <p:nvPr/>
        </p:nvSpPr>
        <p:spPr>
          <a:xfrm rot="20409818">
            <a:off x="4471677" y="2323638"/>
            <a:ext cx="2960176"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9970557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C2278-ABDD-BBAC-EA9B-39511E9EFC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BE82AC-4A2B-C16A-5C60-3339989912EA}"/>
              </a:ext>
            </a:extLst>
          </p:cNvPr>
          <p:cNvSpPr>
            <a:spLocks noGrp="1"/>
          </p:cNvSpPr>
          <p:nvPr>
            <p:ph type="title"/>
          </p:nvPr>
        </p:nvSpPr>
        <p:spPr/>
        <p:txBody>
          <a:bodyPr>
            <a:normAutofit fontScale="90000"/>
          </a:bodyPr>
          <a:lstStyle/>
          <a:p>
            <a:r>
              <a:rPr lang="da-DK" dirty="0"/>
              <a:t>Dyrkning af biologisk materiale i eget laboratorium bakterier (ydelse 7105)</a:t>
            </a:r>
          </a:p>
        </p:txBody>
      </p:sp>
      <p:sp>
        <p:nvSpPr>
          <p:cNvPr id="3" name="Pladsholder til tekst 2">
            <a:extLst>
              <a:ext uri="{FF2B5EF4-FFF2-40B4-BE49-F238E27FC236}">
                <a16:creationId xmlns:a16="http://schemas.microsoft.com/office/drawing/2014/main" id="{3E37C9E9-2D4A-76B5-67AA-914047D3BEC0}"/>
              </a:ext>
            </a:extLst>
          </p:cNvPr>
          <p:cNvSpPr>
            <a:spLocks noGrp="1"/>
          </p:cNvSpPr>
          <p:nvPr>
            <p:ph type="body" sz="quarter" idx="10"/>
          </p:nvPr>
        </p:nvSpPr>
        <p:spPr/>
        <p:txBody>
          <a:bodyPr>
            <a:normAutofit fontScale="92500" lnSpcReduction="10000"/>
          </a:bodyPr>
          <a:lstStyle/>
          <a:p>
            <a:r>
              <a:rPr lang="da-DK" dirty="0"/>
              <a:t>Kilde: Region X, perioden måned år til måned år</a:t>
            </a:r>
          </a:p>
        </p:txBody>
      </p:sp>
      <p:graphicFrame>
        <p:nvGraphicFramePr>
          <p:cNvPr id="4" name="Diagram 3">
            <a:extLst>
              <a:ext uri="{FF2B5EF4-FFF2-40B4-BE49-F238E27FC236}">
                <a16:creationId xmlns:a16="http://schemas.microsoft.com/office/drawing/2014/main" id="{DF795C1F-1F7A-1B94-C8EC-9CA100FEDEA1}"/>
              </a:ext>
            </a:extLst>
          </p:cNvPr>
          <p:cNvGraphicFramePr>
            <a:graphicFrameLocks/>
          </p:cNvGraphicFramePr>
          <p:nvPr>
            <p:extLst>
              <p:ext uri="{D42A27DB-BD31-4B8C-83A1-F6EECF244321}">
                <p14:modId xmlns:p14="http://schemas.microsoft.com/office/powerpoint/2010/main" val="706004735"/>
              </p:ext>
            </p:extLst>
          </p:nvPr>
        </p:nvGraphicFramePr>
        <p:xfrm>
          <a:off x="727937" y="1827883"/>
          <a:ext cx="10736125" cy="4301454"/>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9C12E02E-A90B-ECC4-2A7F-B47F7302D16C}"/>
              </a:ext>
            </a:extLst>
          </p:cNvPr>
          <p:cNvSpPr txBox="1"/>
          <p:nvPr/>
        </p:nvSpPr>
        <p:spPr>
          <a:xfrm rot="20409818">
            <a:off x="4471677" y="2323638"/>
            <a:ext cx="2960176"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1032504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9309-9ADD-B22E-A3F1-D67778E4DEB9}"/>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AEB6BE50-4A4A-BAFB-0789-EC7C69A220F7}"/>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B5916EF3-6729-EF41-44CB-4540E6287617}"/>
              </a:ext>
            </a:extLst>
          </p:cNvPr>
          <p:cNvSpPr>
            <a:spLocks noGrp="1"/>
          </p:cNvSpPr>
          <p:nvPr>
            <p:ph type="body" sz="quarter" idx="30"/>
          </p:nvPr>
        </p:nvSpPr>
        <p:spPr/>
        <p:txBody>
          <a:bodyPr>
            <a:noAutofit/>
          </a:bodyPr>
          <a:lstStyle/>
          <a:p>
            <a:r>
              <a:rPr lang="da-DK" sz="1200" noProof="0" dirty="0"/>
              <a:t>Gruppedrøftelse (15 min.)</a:t>
            </a:r>
          </a:p>
        </p:txBody>
      </p:sp>
      <p:pic>
        <p:nvPicPr>
          <p:cNvPr id="2" name="Graphic 1" descr="Meeting with solid fill">
            <a:extLst>
              <a:ext uri="{FF2B5EF4-FFF2-40B4-BE49-F238E27FC236}">
                <a16:creationId xmlns:a16="http://schemas.microsoft.com/office/drawing/2014/main" id="{19D600A1-648C-1270-D5D3-D46D80CC705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10" name="Title 2">
            <a:extLst>
              <a:ext uri="{FF2B5EF4-FFF2-40B4-BE49-F238E27FC236}">
                <a16:creationId xmlns:a16="http://schemas.microsoft.com/office/drawing/2014/main" id="{99E6DAE8-3D40-E056-2EAF-83E176FAF728}"/>
              </a:ext>
            </a:extLst>
          </p:cNvPr>
          <p:cNvSpPr>
            <a:spLocks noGrp="1"/>
          </p:cNvSpPr>
          <p:nvPr>
            <p:ph type="title"/>
          </p:nvPr>
        </p:nvSpPr>
        <p:spPr>
          <a:xfrm>
            <a:off x="714030" y="1027249"/>
            <a:ext cx="4398514" cy="1131335"/>
          </a:xfrm>
        </p:spPr>
        <p:txBody>
          <a:bodyPr/>
          <a:lstStyle/>
          <a:p>
            <a:r>
              <a:rPr lang="da-DK" sz="2400" noProof="0" dirty="0"/>
              <a:t>Gennemgang af diagnostik af urinvejsinfektioner</a:t>
            </a:r>
          </a:p>
        </p:txBody>
      </p:sp>
      <p:sp>
        <p:nvSpPr>
          <p:cNvPr id="13" name="Text Placeholder 9">
            <a:extLst>
              <a:ext uri="{FF2B5EF4-FFF2-40B4-BE49-F238E27FC236}">
                <a16:creationId xmlns:a16="http://schemas.microsoft.com/office/drawing/2014/main" id="{9F44CE16-C492-EB8A-9389-56A7FA7F59BD}"/>
              </a:ext>
            </a:extLst>
          </p:cNvPr>
          <p:cNvSpPr>
            <a:spLocks noGrp="1"/>
          </p:cNvSpPr>
          <p:nvPr>
            <p:ph type="body" sz="quarter" idx="29"/>
          </p:nvPr>
        </p:nvSpPr>
        <p:spPr>
          <a:xfrm>
            <a:off x="720208" y="5440218"/>
            <a:ext cx="4385987" cy="680690"/>
          </a:xfrm>
        </p:spPr>
        <p:txBody>
          <a:bodyPr/>
          <a:lstStyle/>
          <a:p>
            <a:endParaRPr lang="da-DK" noProof="0" dirty="0"/>
          </a:p>
        </p:txBody>
      </p:sp>
      <p:sp>
        <p:nvSpPr>
          <p:cNvPr id="8" name="Text Placeholder 4">
            <a:extLst>
              <a:ext uri="{FF2B5EF4-FFF2-40B4-BE49-F238E27FC236}">
                <a16:creationId xmlns:a16="http://schemas.microsoft.com/office/drawing/2014/main" id="{A9882A3B-DBDE-0544-720E-98763817739D}"/>
              </a:ext>
            </a:extLst>
          </p:cNvPr>
          <p:cNvSpPr txBox="1">
            <a:spLocks/>
          </p:cNvSpPr>
          <p:nvPr/>
        </p:nvSpPr>
        <p:spPr>
          <a:xfrm>
            <a:off x="721001" y="2158584"/>
            <a:ext cx="4385987" cy="3962324"/>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285750" indent="-285750" fontAlgn="base">
              <a:buFont typeface="Arial" panose="020B0604020202020204" pitchFamily="34" charset="0"/>
              <a:buChar char="•"/>
            </a:pPr>
            <a:r>
              <a:rPr lang="da-DK" dirty="0"/>
              <a:t>Hvordan håndterer I patienter (eller budbringer), der lige kommer forbi med en urin til undersøgelse?</a:t>
            </a:r>
            <a:r>
              <a:rPr lang="en-US" dirty="0"/>
              <a:t>​</a:t>
            </a:r>
          </a:p>
          <a:p>
            <a:pPr marL="285750" indent="-285750" fontAlgn="base">
              <a:buFont typeface="Arial" panose="020B0604020202020204" pitchFamily="34" charset="0"/>
              <a:buChar char="•"/>
            </a:pPr>
            <a:r>
              <a:rPr lang="da-DK" dirty="0"/>
              <a:t>Hvordan indgår </a:t>
            </a:r>
            <a:r>
              <a:rPr lang="da-DK" dirty="0" err="1"/>
              <a:t>stix</a:t>
            </a:r>
            <a:r>
              <a:rPr lang="da-DK" dirty="0"/>
              <a:t>, mikroskopi og D+R i undersøgelsesprogrammet? </a:t>
            </a:r>
            <a:r>
              <a:rPr lang="en-US" dirty="0"/>
              <a:t>​</a:t>
            </a:r>
          </a:p>
          <a:p>
            <a:pPr marL="285750" indent="-285750" fontAlgn="base">
              <a:buFont typeface="Arial" panose="020B0604020202020204" pitchFamily="34" charset="0"/>
              <a:buChar char="•"/>
            </a:pPr>
            <a:r>
              <a:rPr lang="da-DK" dirty="0"/>
              <a:t>Hvilke kriterier har i din praksis for at stille diagnosen UVI?</a:t>
            </a:r>
            <a:r>
              <a:rPr lang="en-US" dirty="0"/>
              <a:t>​</a:t>
            </a:r>
          </a:p>
          <a:p>
            <a:pPr marL="285750" indent="-285750" fontAlgn="base">
              <a:buFont typeface="Arial" panose="020B0604020202020204" pitchFamily="34" charset="0"/>
              <a:buChar char="•"/>
            </a:pPr>
            <a:r>
              <a:rPr lang="da-DK" dirty="0"/>
              <a:t>Hvilken rolle har personale og læge i diagnostik? </a:t>
            </a:r>
            <a:r>
              <a:rPr lang="en-US" dirty="0"/>
              <a:t>​</a:t>
            </a:r>
            <a:endParaRPr lang="da-DK" dirty="0"/>
          </a:p>
          <a:p>
            <a:pPr marL="285750" indent="-285750" fontAlgn="base">
              <a:buFont typeface="Arial" panose="020B0604020202020204" pitchFamily="34" charset="0"/>
              <a:buChar char="•"/>
            </a:pPr>
            <a:r>
              <a:rPr lang="da-DK" dirty="0"/>
              <a:t>Forklarer forskellene i praksis procedurer den variation I så for antibiotikaforbrug?</a:t>
            </a:r>
            <a:endParaRPr lang="en-US" dirty="0"/>
          </a:p>
        </p:txBody>
      </p:sp>
    </p:spTree>
    <p:extLst>
      <p:ext uri="{BB962C8B-B14F-4D97-AF65-F5344CB8AC3E}">
        <p14:creationId xmlns:p14="http://schemas.microsoft.com/office/powerpoint/2010/main" val="4030680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6F06-5A79-FD79-60FC-1AA12DBF3B92}"/>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9D20A316-C8F8-A6A1-2E78-F40A1D429C4C}"/>
              </a:ext>
            </a:extLst>
          </p:cNvPr>
          <p:cNvSpPr>
            <a:spLocks noGrp="1"/>
          </p:cNvSpPr>
          <p:nvPr>
            <p:ph type="title"/>
          </p:nvPr>
        </p:nvSpPr>
        <p:spPr>
          <a:xfrm>
            <a:off x="720208" y="764666"/>
            <a:ext cx="10740748" cy="584775"/>
          </a:xfrm>
        </p:spPr>
        <p:txBody>
          <a:bodyPr/>
          <a:lstStyle/>
          <a:p>
            <a:r>
              <a:rPr lang="da-DK" noProof="0" dirty="0"/>
              <a:t>Program</a:t>
            </a:r>
          </a:p>
        </p:txBody>
      </p:sp>
      <p:graphicFrame>
        <p:nvGraphicFramePr>
          <p:cNvPr id="3" name="Table 2">
            <a:extLst>
              <a:ext uri="{FF2B5EF4-FFF2-40B4-BE49-F238E27FC236}">
                <a16:creationId xmlns:a16="http://schemas.microsoft.com/office/drawing/2014/main" id="{3007BD77-5395-1673-F1B9-A28D49AEBEEE}"/>
              </a:ext>
            </a:extLst>
          </p:cNvPr>
          <p:cNvGraphicFramePr>
            <a:graphicFrameLocks noGrp="1"/>
          </p:cNvGraphicFramePr>
          <p:nvPr>
            <p:extLst>
              <p:ext uri="{D42A27DB-BD31-4B8C-83A1-F6EECF244321}">
                <p14:modId xmlns:p14="http://schemas.microsoft.com/office/powerpoint/2010/main" val="3055359911"/>
              </p:ext>
            </p:extLst>
          </p:nvPr>
        </p:nvGraphicFramePr>
        <p:xfrm>
          <a:off x="727870" y="1570180"/>
          <a:ext cx="10733087" cy="4089724"/>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dirty="0"/>
                        <a:t>15 min.</a:t>
                      </a:r>
                    </a:p>
                  </a:txBody>
                  <a:tcPr marL="180000" marR="180000" marT="90000" marB="90000" anchor="ctr"/>
                </a:tc>
                <a:tc>
                  <a:txBody>
                    <a:bodyPr/>
                    <a:lstStyle/>
                    <a:p>
                      <a:pPr algn="l"/>
                      <a:r>
                        <a:rPr lang="da-DK" sz="1600" b="1" noProof="0" dirty="0"/>
                        <a:t>Velkomst og introduktion</a:t>
                      </a:r>
                    </a:p>
                    <a:p>
                      <a:pPr algn="l"/>
                      <a:r>
                        <a:rPr lang="da-DK" sz="1600" noProof="0" dirty="0"/>
                        <a:t>Introduktionsvideo til Urinvejsinfektioner</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dirty="0"/>
                        <a:t>35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 Telefon og mail kontakt ved urinvejsinfektioner</a:t>
                      </a:r>
                      <a:endParaRPr lang="da-DK" sz="160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dirty="0"/>
                        <a:t>Gennemgang af demoklyngens data for brug af antibiotika</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Samtale med sidemakker og plenum</a:t>
                      </a:r>
                    </a:p>
                  </a:txBody>
                  <a:tcPr marL="180000" marR="180000" marT="90000" marB="90000" anchor="ctr"/>
                </a:tc>
                <a:extLst>
                  <a:ext uri="{0D108BD9-81ED-4DB2-BD59-A6C34878D82A}">
                    <a16:rowId xmlns:a16="http://schemas.microsoft.com/office/drawing/2014/main" val="4122258881"/>
                  </a:ext>
                </a:extLst>
              </a:tr>
              <a:tr h="434500">
                <a:tc>
                  <a:txBody>
                    <a:bodyPr/>
                    <a:lstStyle/>
                    <a:p>
                      <a:r>
                        <a:rPr lang="da-DK" sz="1600" noProof="0" dirty="0"/>
                        <a:t>30 min.</a:t>
                      </a:r>
                    </a:p>
                  </a:txBody>
                  <a:tcPr marL="180000" marR="180000" marT="90000" marB="90000" anchor="ctr"/>
                </a:tc>
                <a:tc>
                  <a:txBody>
                    <a:bodyPr/>
                    <a:lstStyle/>
                    <a:p>
                      <a:pPr algn="l"/>
                      <a:r>
                        <a:rPr lang="da-DK" sz="1600" b="1" noProof="0" dirty="0"/>
                        <a:t>Blok 2: Diagnostik ved urinvejsinfektioner</a:t>
                      </a:r>
                    </a:p>
                    <a:p>
                      <a:pPr marL="0" marR="0" lvl="0" indent="0" algn="l" defTabSz="292100" rtl="0" eaLnBrk="1" fontAlgn="auto" latinLnBrk="0" hangingPunct="1">
                        <a:lnSpc>
                          <a:spcPct val="100000"/>
                        </a:lnSpc>
                        <a:spcBef>
                          <a:spcPts val="0"/>
                        </a:spcBef>
                        <a:spcAft>
                          <a:spcPts val="0"/>
                        </a:spcAft>
                        <a:buClrTx/>
                        <a:buSzTx/>
                        <a:buFontTx/>
                        <a:buNone/>
                        <a:tabLst/>
                        <a:defRPr/>
                      </a:pPr>
                      <a:r>
                        <a:rPr lang="da-DK" sz="1600" noProof="0" dirty="0"/>
                        <a:t>Gennemgang af demoklyngens ydelsesdata for diagnostik af urinvejsinfektioner</a:t>
                      </a:r>
                      <a:endParaRPr lang="da-DK" sz="1600" i="0" noProof="0" dirty="0"/>
                    </a:p>
                    <a:p>
                      <a:pPr marL="0" marR="0" lvl="0" indent="0" algn="l" defTabSz="292100" rtl="0" eaLnBrk="1" fontAlgn="auto" latinLnBrk="0" hangingPunct="1">
                        <a:lnSpc>
                          <a:spcPct val="100000"/>
                        </a:lnSpc>
                        <a:spcBef>
                          <a:spcPts val="0"/>
                        </a:spcBef>
                        <a:spcAft>
                          <a:spcPts val="0"/>
                        </a:spcAft>
                        <a:buClrTx/>
                        <a:buSzTx/>
                        <a:buFontTx/>
                        <a:buNone/>
                        <a:tabLst/>
                        <a:defRPr/>
                      </a:pPr>
                      <a:r>
                        <a:rPr lang="da-DK" sz="1600" i="0" noProof="0" dirty="0"/>
                        <a:t>Samtale med sidemakker og plenum</a:t>
                      </a:r>
                    </a:p>
                  </a:txBody>
                  <a:tcPr marL="180000" marR="180000" marT="90000" marB="90000" anchor="ctr"/>
                </a:tc>
                <a:extLst>
                  <a:ext uri="{0D108BD9-81ED-4DB2-BD59-A6C34878D82A}">
                    <a16:rowId xmlns:a16="http://schemas.microsoft.com/office/drawing/2014/main" val="3893725207"/>
                  </a:ext>
                </a:extLst>
              </a:tr>
              <a:tr h="443644">
                <a:tc>
                  <a:txBody>
                    <a:bodyPr/>
                    <a:lstStyle/>
                    <a:p>
                      <a:r>
                        <a:rPr lang="da-DK" sz="1600" noProof="0" dirty="0"/>
                        <a:t>10 min.</a:t>
                      </a:r>
                    </a:p>
                  </a:txBody>
                  <a:tcPr marL="180000" marR="180000" marT="90000" marB="90000" anchor="ctr"/>
                </a:tc>
                <a:tc>
                  <a:txBody>
                    <a:bodyPr/>
                    <a:lstStyle/>
                    <a:p>
                      <a:pPr marL="0" marR="0" lvl="0" indent="0" algn="l" defTabSz="292100" rtl="0" eaLnBrk="1" fontAlgn="auto" latinLnBrk="0" hangingPunct="1">
                        <a:lnSpc>
                          <a:spcPct val="100000"/>
                        </a:lnSpc>
                        <a:spcBef>
                          <a:spcPts val="0"/>
                        </a:spcBef>
                        <a:spcAft>
                          <a:spcPts val="0"/>
                        </a:spcAft>
                        <a:buClrTx/>
                        <a:buSzTx/>
                        <a:buFontTx/>
                        <a:buNone/>
                        <a:tabLst/>
                        <a:defRPr/>
                      </a:pPr>
                      <a:r>
                        <a:rPr lang="da-DK" sz="1600" b="1" noProof="0" dirty="0"/>
                        <a:t>Pause</a:t>
                      </a:r>
                      <a:endParaRPr lang="da-DK" sz="1600" i="0" noProof="0" dirty="0"/>
                    </a:p>
                  </a:txBody>
                  <a:tcPr marL="180000" marR="180000" marT="90000" marB="90000" anchor="ctr"/>
                </a:tc>
                <a:extLst>
                  <a:ext uri="{0D108BD9-81ED-4DB2-BD59-A6C34878D82A}">
                    <a16:rowId xmlns:a16="http://schemas.microsoft.com/office/drawing/2014/main" val="2190333926"/>
                  </a:ext>
                </a:extLst>
              </a:tr>
              <a:tr h="934444">
                <a:tc>
                  <a:txBody>
                    <a:bodyPr/>
                    <a:lstStyle/>
                    <a:p>
                      <a:r>
                        <a:rPr lang="da-DK" sz="1600" noProof="0" dirty="0"/>
                        <a:t>60 min.</a:t>
                      </a:r>
                    </a:p>
                  </a:txBody>
                  <a:tcPr marL="180000" marR="180000" marT="90000" marB="90000" anchor="ctr"/>
                </a:tc>
                <a:tc>
                  <a:txBody>
                    <a:bodyPr/>
                    <a:lstStyle/>
                    <a:p>
                      <a:pPr algn="l"/>
                      <a:r>
                        <a:rPr lang="da-DK" sz="1600" b="1" noProof="0" dirty="0"/>
                        <a:t>Blok 3: Implementering og opfølgning – med udgangspunkt i praksisdata</a:t>
                      </a:r>
                      <a:br>
                        <a:rPr lang="da-DK" sz="1600" noProof="0" dirty="0"/>
                      </a:br>
                      <a:r>
                        <a:rPr lang="da-DK" sz="1600" noProof="0" dirty="0"/>
                        <a:t>Behandlingsvideo til urinvejsinfektioner</a:t>
                      </a:r>
                    </a:p>
                    <a:p>
                      <a:pPr algn="l"/>
                      <a:r>
                        <a:rPr lang="da-DK" sz="1600" noProof="0" dirty="0"/>
                        <a:t>Opsamling og opfølgning</a:t>
                      </a:r>
                      <a:br>
                        <a:rPr lang="da-DK" sz="1600" noProof="0" dirty="0"/>
                      </a:br>
                      <a:r>
                        <a:rPr lang="da-DK" sz="1600" noProof="0" dirty="0"/>
                        <a:t>Hvordan følger vi op?</a:t>
                      </a:r>
                      <a:endParaRPr lang="da-DK" sz="1600" i="0" noProof="0" dirty="0"/>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25963172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B5253-5E42-D82D-3F44-5A6FCFFAF58A}"/>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4EC9B271-DF98-8A3A-B922-40F720E9E0CA}"/>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B08CC022-CDEC-EA33-0950-1A3801DFE32D}"/>
              </a:ext>
            </a:extLst>
          </p:cNvPr>
          <p:cNvSpPr>
            <a:spLocks noGrp="1"/>
          </p:cNvSpPr>
          <p:nvPr>
            <p:ph type="body" sz="quarter" idx="30"/>
          </p:nvPr>
        </p:nvSpPr>
        <p:spPr/>
        <p:txBody>
          <a:bodyPr>
            <a:noAutofit/>
          </a:bodyPr>
          <a:lstStyle/>
          <a:p>
            <a:r>
              <a:rPr lang="da-DK" sz="1200" noProof="0" dirty="0"/>
              <a:t>Opsamling i plenum (10 min.)</a:t>
            </a:r>
          </a:p>
        </p:txBody>
      </p:sp>
      <p:sp>
        <p:nvSpPr>
          <p:cNvPr id="4" name="Text Placeholder 4">
            <a:extLst>
              <a:ext uri="{FF2B5EF4-FFF2-40B4-BE49-F238E27FC236}">
                <a16:creationId xmlns:a16="http://schemas.microsoft.com/office/drawing/2014/main" id="{BB77C4B8-F912-86D5-D1E6-3DEF77C7E159}"/>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r>
              <a:rPr lang="da-DK" dirty="0"/>
              <a:t>Hvilke gode ideer er der kommet frem i forhold til justeringer af jeres praksis’ standard undersøgelsesprogram?</a:t>
            </a:r>
            <a:endParaRPr lang="da-DK" sz="1600" noProof="0" dirty="0"/>
          </a:p>
        </p:txBody>
      </p:sp>
      <p:sp>
        <p:nvSpPr>
          <p:cNvPr id="8" name="Title 2">
            <a:extLst>
              <a:ext uri="{FF2B5EF4-FFF2-40B4-BE49-F238E27FC236}">
                <a16:creationId xmlns:a16="http://schemas.microsoft.com/office/drawing/2014/main" id="{73BB23B3-B17C-4A9C-CE5D-25100B780277}"/>
              </a:ext>
            </a:extLst>
          </p:cNvPr>
          <p:cNvSpPr>
            <a:spLocks noGrp="1"/>
          </p:cNvSpPr>
          <p:nvPr>
            <p:ph type="title"/>
          </p:nvPr>
        </p:nvSpPr>
        <p:spPr>
          <a:xfrm>
            <a:off x="714030" y="1027249"/>
            <a:ext cx="4398514" cy="1540460"/>
          </a:xfrm>
        </p:spPr>
        <p:txBody>
          <a:bodyPr/>
          <a:lstStyle/>
          <a:p>
            <a:r>
              <a:rPr lang="da-DK" sz="2400" noProof="0" dirty="0"/>
              <a:t>Gennemgang af diagnostik af urinvejsinfektioner</a:t>
            </a:r>
          </a:p>
        </p:txBody>
      </p:sp>
      <p:sp>
        <p:nvSpPr>
          <p:cNvPr id="13" name="Text Placeholder 9">
            <a:extLst>
              <a:ext uri="{FF2B5EF4-FFF2-40B4-BE49-F238E27FC236}">
                <a16:creationId xmlns:a16="http://schemas.microsoft.com/office/drawing/2014/main" id="{5E9D6455-6850-24AD-8DC3-27EB7E162872}"/>
              </a:ext>
            </a:extLst>
          </p:cNvPr>
          <p:cNvSpPr>
            <a:spLocks noGrp="1"/>
          </p:cNvSpPr>
          <p:nvPr>
            <p:ph type="body" sz="quarter" idx="29"/>
          </p:nvPr>
        </p:nvSpPr>
        <p:spPr>
          <a:xfrm>
            <a:off x="720208" y="5440218"/>
            <a:ext cx="4385987" cy="680690"/>
          </a:xfrm>
        </p:spPr>
        <p:txBody>
          <a:bodyPr/>
          <a:lstStyle/>
          <a:p>
            <a:endParaRPr lang="da-DK" noProof="0" dirty="0"/>
          </a:p>
        </p:txBody>
      </p:sp>
      <p:pic>
        <p:nvPicPr>
          <p:cNvPr id="5" name="Graphic 1" descr="Teacher with solid fill">
            <a:extLst>
              <a:ext uri="{FF2B5EF4-FFF2-40B4-BE49-F238E27FC236}">
                <a16:creationId xmlns:a16="http://schemas.microsoft.com/office/drawing/2014/main" id="{4D6FDD89-05B7-48F1-C9E4-38A3EF3D2E08}"/>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449198" y="2475341"/>
            <a:ext cx="1475608" cy="1475608"/>
          </a:xfrm>
          <a:prstGeom prst="rect">
            <a:avLst/>
          </a:prstGeom>
        </p:spPr>
      </p:pic>
    </p:spTree>
    <p:extLst>
      <p:ext uri="{BB962C8B-B14F-4D97-AF65-F5344CB8AC3E}">
        <p14:creationId xmlns:p14="http://schemas.microsoft.com/office/powerpoint/2010/main" val="1473424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CC5F4-BCD7-F53A-E8F5-0631AB268EA0}"/>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3592D9EC-EAC5-DFBD-F29C-9A3003C48F74}"/>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a:xfrm>
            <a:off x="5832231" y="0"/>
            <a:ext cx="6359769" cy="6858000"/>
          </a:xfrm>
        </p:spPr>
      </p:pic>
      <p:sp>
        <p:nvSpPr>
          <p:cNvPr id="11" name="Text Placeholder 10">
            <a:extLst>
              <a:ext uri="{FF2B5EF4-FFF2-40B4-BE49-F238E27FC236}">
                <a16:creationId xmlns:a16="http://schemas.microsoft.com/office/drawing/2014/main" id="{9C08F1A2-1512-350D-F1F6-63A54A14780F}"/>
              </a:ext>
            </a:extLst>
          </p:cNvPr>
          <p:cNvSpPr>
            <a:spLocks noGrp="1"/>
          </p:cNvSpPr>
          <p:nvPr>
            <p:ph type="body" sz="quarter" idx="30"/>
          </p:nvPr>
        </p:nvSpPr>
        <p:spPr/>
        <p:txBody>
          <a:bodyPr>
            <a:noAutofit/>
          </a:bodyPr>
          <a:lstStyle/>
          <a:p>
            <a:r>
              <a:rPr lang="da-DK" sz="1200" dirty="0"/>
              <a:t>Arbejd selv og notér </a:t>
            </a:r>
            <a:r>
              <a:rPr lang="en-GB" sz="1200" noProof="0" dirty="0"/>
              <a:t>(3 min.)</a:t>
            </a:r>
            <a:endParaRPr lang="da-DK" sz="1200" noProof="0" dirty="0"/>
          </a:p>
        </p:txBody>
      </p:sp>
      <p:sp>
        <p:nvSpPr>
          <p:cNvPr id="4" name="Text Placeholder 4">
            <a:extLst>
              <a:ext uri="{FF2B5EF4-FFF2-40B4-BE49-F238E27FC236}">
                <a16:creationId xmlns:a16="http://schemas.microsoft.com/office/drawing/2014/main" id="{32D398F8-F157-5444-C86B-237670275B19}"/>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r>
              <a:rPr lang="da-DK" sz="1600" noProof="0" dirty="0"/>
              <a:t>Stille refleksion og notér de vigtigste pointer og ideer til justeringer i jeres praksis.</a:t>
            </a:r>
          </a:p>
        </p:txBody>
      </p:sp>
      <p:sp>
        <p:nvSpPr>
          <p:cNvPr id="8" name="Title 2">
            <a:extLst>
              <a:ext uri="{FF2B5EF4-FFF2-40B4-BE49-F238E27FC236}">
                <a16:creationId xmlns:a16="http://schemas.microsoft.com/office/drawing/2014/main" id="{7E5EEBA7-2011-F0A9-D839-1948D63A2FB3}"/>
              </a:ext>
            </a:extLst>
          </p:cNvPr>
          <p:cNvSpPr>
            <a:spLocks noGrp="1"/>
          </p:cNvSpPr>
          <p:nvPr>
            <p:ph type="title"/>
          </p:nvPr>
        </p:nvSpPr>
        <p:spPr>
          <a:xfrm>
            <a:off x="714030" y="1027249"/>
            <a:ext cx="4398514" cy="1540460"/>
          </a:xfrm>
        </p:spPr>
        <p:txBody>
          <a:bodyPr/>
          <a:lstStyle/>
          <a:p>
            <a:r>
              <a:rPr lang="da-DK" sz="2400" noProof="0" dirty="0"/>
              <a:t>Stille reflektion</a:t>
            </a:r>
          </a:p>
        </p:txBody>
      </p:sp>
      <p:sp>
        <p:nvSpPr>
          <p:cNvPr id="13" name="Text Placeholder 9">
            <a:extLst>
              <a:ext uri="{FF2B5EF4-FFF2-40B4-BE49-F238E27FC236}">
                <a16:creationId xmlns:a16="http://schemas.microsoft.com/office/drawing/2014/main" id="{C1B3FA2E-93D2-C0BB-9A81-98D492D3ED0B}"/>
              </a:ext>
            </a:extLst>
          </p:cNvPr>
          <p:cNvSpPr>
            <a:spLocks noGrp="1"/>
          </p:cNvSpPr>
          <p:nvPr>
            <p:ph type="body" sz="quarter" idx="29"/>
          </p:nvPr>
        </p:nvSpPr>
        <p:spPr>
          <a:xfrm>
            <a:off x="720208" y="5440218"/>
            <a:ext cx="4385987" cy="680690"/>
          </a:xfrm>
        </p:spPr>
        <p:txBody>
          <a:bodyPr/>
          <a:lstStyle/>
          <a:p>
            <a:endParaRPr lang="da-DK" noProof="0" dirty="0"/>
          </a:p>
        </p:txBody>
      </p:sp>
      <p:pic>
        <p:nvPicPr>
          <p:cNvPr id="5" name="Graphic 1" descr="Pen with solid fill">
            <a:extLst>
              <a:ext uri="{FF2B5EF4-FFF2-40B4-BE49-F238E27FC236}">
                <a16:creationId xmlns:a16="http://schemas.microsoft.com/office/drawing/2014/main" id="{5F219F9E-94AA-3E0E-2DA5-4ECF6F51902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344266" y="2691196"/>
            <a:ext cx="1475608" cy="1475608"/>
          </a:xfrm>
          <a:prstGeom prst="rect">
            <a:avLst/>
          </a:prstGeom>
        </p:spPr>
      </p:pic>
    </p:spTree>
    <p:extLst>
      <p:ext uri="{BB962C8B-B14F-4D97-AF65-F5344CB8AC3E}">
        <p14:creationId xmlns:p14="http://schemas.microsoft.com/office/powerpoint/2010/main" val="30650421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3F856-BA39-5A94-4663-E19A34967405}"/>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CB205C0-F55D-6FD4-301C-BAC4EAFDE99F}"/>
              </a:ext>
            </a:extLst>
          </p:cNvPr>
          <p:cNvSpPr>
            <a:spLocks noGrp="1"/>
          </p:cNvSpPr>
          <p:nvPr>
            <p:ph type="body" sz="quarter" idx="29"/>
          </p:nvPr>
        </p:nvSpPr>
        <p:spPr/>
        <p:txBody>
          <a:bodyPr/>
          <a:lstStyle/>
          <a:p>
            <a:r>
              <a:rPr lang="da-DK" dirty="0"/>
              <a:t>Pause</a:t>
            </a:r>
          </a:p>
        </p:txBody>
      </p:sp>
      <p:sp>
        <p:nvSpPr>
          <p:cNvPr id="3" name="Pladsholder til tekst 2">
            <a:extLst>
              <a:ext uri="{FF2B5EF4-FFF2-40B4-BE49-F238E27FC236}">
                <a16:creationId xmlns:a16="http://schemas.microsoft.com/office/drawing/2014/main" id="{AB07E514-3685-9D30-292F-9EFADB94D5E7}"/>
              </a:ext>
            </a:extLst>
          </p:cNvPr>
          <p:cNvSpPr>
            <a:spLocks noGrp="1"/>
          </p:cNvSpPr>
          <p:nvPr>
            <p:ph type="body" sz="quarter" idx="30"/>
          </p:nvPr>
        </p:nvSpPr>
        <p:spPr/>
        <p:txBody>
          <a:bodyPr/>
          <a:lstStyle/>
          <a:p>
            <a:r>
              <a:rPr lang="da-DK" dirty="0"/>
              <a:t>Samlet tid: 10 minutter</a:t>
            </a:r>
          </a:p>
        </p:txBody>
      </p:sp>
    </p:spTree>
    <p:extLst>
      <p:ext uri="{BB962C8B-B14F-4D97-AF65-F5344CB8AC3E}">
        <p14:creationId xmlns:p14="http://schemas.microsoft.com/office/powerpoint/2010/main" val="1002016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DD1BF-33A0-C604-67DE-D1E9CBBA75D0}"/>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D207663-C69A-8369-68CB-97ACE7AFBCA9}"/>
              </a:ext>
            </a:extLst>
          </p:cNvPr>
          <p:cNvSpPr>
            <a:spLocks noGrp="1"/>
          </p:cNvSpPr>
          <p:nvPr>
            <p:ph type="body" sz="quarter" idx="29"/>
          </p:nvPr>
        </p:nvSpPr>
        <p:spPr>
          <a:xfrm>
            <a:off x="724664" y="971193"/>
            <a:ext cx="10735496" cy="2400657"/>
          </a:xfrm>
        </p:spPr>
        <p:txBody>
          <a:bodyPr/>
          <a:lstStyle/>
          <a:p>
            <a:r>
              <a:rPr lang="da-DK" dirty="0"/>
              <a:t>Blok 3: Implementering og opfølgning – med udgangspunkt i praksisdata</a:t>
            </a:r>
          </a:p>
        </p:txBody>
      </p:sp>
      <p:sp>
        <p:nvSpPr>
          <p:cNvPr id="3" name="Pladsholder til tekst 2">
            <a:extLst>
              <a:ext uri="{FF2B5EF4-FFF2-40B4-BE49-F238E27FC236}">
                <a16:creationId xmlns:a16="http://schemas.microsoft.com/office/drawing/2014/main" id="{C808F9EF-1518-F5D0-4AE3-F8EC6AC50102}"/>
              </a:ext>
            </a:extLst>
          </p:cNvPr>
          <p:cNvSpPr>
            <a:spLocks noGrp="1"/>
          </p:cNvSpPr>
          <p:nvPr>
            <p:ph type="body" sz="quarter" idx="30"/>
          </p:nvPr>
        </p:nvSpPr>
        <p:spPr/>
        <p:txBody>
          <a:bodyPr/>
          <a:lstStyle/>
          <a:p>
            <a:r>
              <a:rPr lang="da-DK" dirty="0"/>
              <a:t>Samlet tid: 60 minutter</a:t>
            </a:r>
          </a:p>
        </p:txBody>
      </p:sp>
      <p:sp>
        <p:nvSpPr>
          <p:cNvPr id="4" name="Pladsholder til tekst 2">
            <a:extLst>
              <a:ext uri="{FF2B5EF4-FFF2-40B4-BE49-F238E27FC236}">
                <a16:creationId xmlns:a16="http://schemas.microsoft.com/office/drawing/2014/main" id="{50351568-3E1A-2FC1-733C-5B15F54FE1FE}"/>
              </a:ext>
            </a:extLst>
          </p:cNvPr>
          <p:cNvSpPr txBox="1">
            <a:spLocks/>
          </p:cNvSpPr>
          <p:nvPr/>
        </p:nvSpPr>
        <p:spPr>
          <a:xfrm>
            <a:off x="810698" y="5012114"/>
            <a:ext cx="10735496" cy="492443"/>
          </a:xfrm>
          <a:prstGeom prst="rect">
            <a:avLst/>
          </a:prstGeom>
        </p:spPr>
        <p:txBody>
          <a:bodyPr vert="horz" wrap="square" lIns="91440" tIns="45720" rIns="91440" bIns="45720" rtlCol="0" anchor="b">
            <a:normAutofit fontScale="77500" lnSpcReduction="20000"/>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260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da-DK"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sz="3600" b="0" i="0" u="none" strike="noStrike" cap="none" spc="0" normalizeH="0" baseline="0">
                <a:ln>
                  <a:noFill/>
                </a:ln>
                <a:solidFill>
                  <a:schemeClr val="bg1"/>
                </a:solidFill>
                <a:effectLst/>
                <a:uFillTx/>
                <a:latin typeface="Arial" panose="020B0604020202020204" pitchFamily="34" charset="0"/>
                <a:ea typeface="+mn-ea"/>
                <a:cs typeface="Arial" panose="020B0604020202020204" pitchFamily="34" charset="0"/>
                <a:sym typeface="Helvetica Neue"/>
              </a:defRPr>
            </a:lvl5pPr>
            <a:lvl6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a:ln>
                  <a:noFill/>
                </a:ln>
                <a:solidFill>
                  <a:srgbClr val="000000"/>
                </a:solidFill>
                <a:effectLst/>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4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Helvetica Neue"/>
              </a:defRPr>
            </a:lvl7pPr>
            <a:lvl8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smtClean="0">
                <a:ln>
                  <a:noFill/>
                </a:ln>
                <a:solidFill>
                  <a:srgbClr val="000000"/>
                </a:solidFill>
                <a:effectLst/>
                <a:uFillTx/>
                <a:latin typeface="+mn-lt"/>
                <a:ea typeface="+mn-ea"/>
                <a:cs typeface="+mn-cs"/>
                <a:sym typeface="Helvetica Neue"/>
              </a:defRPr>
            </a:lvl8pPr>
            <a:lvl9pPr marL="0" marR="0" indent="0" algn="l" defTabSz="412750" rtl="0" eaLnBrk="1" fontAlgn="auto" latinLnBrk="0" hangingPunct="1">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9pPr>
          </a:lstStyle>
          <a:p>
            <a:r>
              <a:rPr lang="da-DK" i="1" dirty="0"/>
              <a:t>OBS: kollegaer fra samme praksis sætter sig sammen, og sololæger sætter sig sammen</a:t>
            </a:r>
          </a:p>
        </p:txBody>
      </p:sp>
    </p:spTree>
    <p:extLst>
      <p:ext uri="{BB962C8B-B14F-4D97-AF65-F5344CB8AC3E}">
        <p14:creationId xmlns:p14="http://schemas.microsoft.com/office/powerpoint/2010/main" val="24430176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99F38-0557-E0A8-ABA7-0C658BA2A87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DB4EDB5-CE2B-1DA3-1C93-BB8128F58318}"/>
              </a:ext>
            </a:extLst>
          </p:cNvPr>
          <p:cNvSpPr>
            <a:spLocks noGrp="1"/>
          </p:cNvSpPr>
          <p:nvPr>
            <p:ph type="title"/>
          </p:nvPr>
        </p:nvSpPr>
        <p:spPr/>
        <p:txBody>
          <a:bodyPr/>
          <a:lstStyle/>
          <a:p>
            <a:r>
              <a:rPr lang="da-DK" dirty="0"/>
              <a:t>Behandlingsvideo (9 min.)</a:t>
            </a:r>
          </a:p>
        </p:txBody>
      </p:sp>
      <p:sp>
        <p:nvSpPr>
          <p:cNvPr id="4" name="Pladsholder til tekst 3">
            <a:extLst>
              <a:ext uri="{FF2B5EF4-FFF2-40B4-BE49-F238E27FC236}">
                <a16:creationId xmlns:a16="http://schemas.microsoft.com/office/drawing/2014/main" id="{CCDE1A9A-DD6B-37C1-F83A-3672C5EE8F1B}"/>
              </a:ext>
            </a:extLst>
          </p:cNvPr>
          <p:cNvSpPr>
            <a:spLocks noGrp="1"/>
          </p:cNvSpPr>
          <p:nvPr>
            <p:ph type="body" sz="quarter" idx="38"/>
          </p:nvPr>
        </p:nvSpPr>
        <p:spPr/>
        <p:txBody>
          <a:bodyPr/>
          <a:lstStyle/>
          <a:p>
            <a:r>
              <a:rPr lang="da-DK" dirty="0"/>
              <a:t>Urinvejsinfektioner</a:t>
            </a:r>
          </a:p>
        </p:txBody>
      </p:sp>
      <p:pic>
        <p:nvPicPr>
          <p:cNvPr id="6" name="Onlinemedier 5" title="Urinvejsinfektioner (video 2)">
            <a:hlinkClick r:id="" action="ppaction://media"/>
            <a:extLst>
              <a:ext uri="{FF2B5EF4-FFF2-40B4-BE49-F238E27FC236}">
                <a16:creationId xmlns:a16="http://schemas.microsoft.com/office/drawing/2014/main" id="{18C80A7C-57D1-1B1F-5A8F-70D1CDC68660}"/>
              </a:ext>
            </a:extLst>
          </p:cNvPr>
          <p:cNvPicPr>
            <a:picLocks noRot="1" noChangeAspect="1"/>
          </p:cNvPicPr>
          <p:nvPr>
            <a:videoFile r:link="rId1"/>
          </p:nvPr>
        </p:nvPicPr>
        <p:blipFill>
          <a:blip r:embed="rId4"/>
          <a:stretch>
            <a:fillRect/>
          </a:stretch>
        </p:blipFill>
        <p:spPr>
          <a:xfrm>
            <a:off x="2169371" y="1703695"/>
            <a:ext cx="7830756" cy="4411118"/>
          </a:xfrm>
          <a:prstGeom prst="rect">
            <a:avLst/>
          </a:prstGeom>
        </p:spPr>
      </p:pic>
    </p:spTree>
    <p:extLst>
      <p:ext uri="{BB962C8B-B14F-4D97-AF65-F5344CB8AC3E}">
        <p14:creationId xmlns:p14="http://schemas.microsoft.com/office/powerpoint/2010/main" val="29400712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424D90-2DA9-6F42-039D-FCD8B48AE3B0}"/>
              </a:ext>
            </a:extLst>
          </p:cNvPr>
          <p:cNvSpPr>
            <a:spLocks noGrp="1"/>
          </p:cNvSpPr>
          <p:nvPr>
            <p:ph type="body" sz="quarter" idx="30"/>
          </p:nvPr>
        </p:nvSpPr>
        <p:spPr>
          <a:xfrm>
            <a:off x="2016601" y="4166444"/>
            <a:ext cx="2880000" cy="923330"/>
          </a:xfrm>
        </p:spPr>
        <p:txBody>
          <a:bodyPr/>
          <a:lstStyle/>
          <a:p>
            <a:r>
              <a:rPr lang="da-DK" dirty="0" err="1"/>
              <a:t>Se-an</a:t>
            </a:r>
            <a:r>
              <a:rPr lang="da-DK" dirty="0"/>
              <a:t> og vent-og-se recept er ufarligt ved ukompliceret UVI</a:t>
            </a:r>
          </a:p>
        </p:txBody>
      </p:sp>
      <p:sp>
        <p:nvSpPr>
          <p:cNvPr id="3" name="Pladsholder til tekst 2">
            <a:extLst>
              <a:ext uri="{FF2B5EF4-FFF2-40B4-BE49-F238E27FC236}">
                <a16:creationId xmlns:a16="http://schemas.microsoft.com/office/drawing/2014/main" id="{1CEBB593-DC4F-FD31-2377-ED30129E5205}"/>
              </a:ext>
            </a:extLst>
          </p:cNvPr>
          <p:cNvSpPr>
            <a:spLocks noGrp="1"/>
          </p:cNvSpPr>
          <p:nvPr>
            <p:ph type="body" sz="quarter" idx="31"/>
          </p:nvPr>
        </p:nvSpPr>
        <p:spPr>
          <a:xfrm>
            <a:off x="7161383" y="4166444"/>
            <a:ext cx="2880000" cy="923330"/>
          </a:xfrm>
        </p:spPr>
        <p:txBody>
          <a:bodyPr/>
          <a:lstStyle/>
          <a:p>
            <a:r>
              <a:rPr lang="da-DK" dirty="0"/>
              <a:t>Førstevalgsbehandlingen er </a:t>
            </a:r>
            <a:r>
              <a:rPr lang="da-DK" dirty="0" err="1"/>
              <a:t>Pivmecillinam</a:t>
            </a:r>
            <a:r>
              <a:rPr lang="da-DK" dirty="0"/>
              <a:t> 400 mg x3 i 3 dage</a:t>
            </a:r>
          </a:p>
        </p:txBody>
      </p:sp>
      <p:sp>
        <p:nvSpPr>
          <p:cNvPr id="4" name="Pladsholder til tekst 3">
            <a:extLst>
              <a:ext uri="{FF2B5EF4-FFF2-40B4-BE49-F238E27FC236}">
                <a16:creationId xmlns:a16="http://schemas.microsoft.com/office/drawing/2014/main" id="{49698D3B-3325-559F-8839-D52AB813CCE0}"/>
              </a:ext>
            </a:extLst>
          </p:cNvPr>
          <p:cNvSpPr>
            <a:spLocks noGrp="1"/>
          </p:cNvSpPr>
          <p:nvPr>
            <p:ph type="body" sz="quarter" idx="42"/>
          </p:nvPr>
        </p:nvSpPr>
        <p:spPr/>
        <p:txBody>
          <a:bodyPr/>
          <a:lstStyle/>
          <a:p>
            <a:r>
              <a:rPr lang="da-DK" dirty="0"/>
              <a:t>1</a:t>
            </a:r>
          </a:p>
        </p:txBody>
      </p:sp>
      <p:sp>
        <p:nvSpPr>
          <p:cNvPr id="5" name="Pladsholder til tekst 4">
            <a:extLst>
              <a:ext uri="{FF2B5EF4-FFF2-40B4-BE49-F238E27FC236}">
                <a16:creationId xmlns:a16="http://schemas.microsoft.com/office/drawing/2014/main" id="{7A339DDE-DB22-42F7-20D1-5074E79E9420}"/>
              </a:ext>
            </a:extLst>
          </p:cNvPr>
          <p:cNvSpPr>
            <a:spLocks noGrp="1"/>
          </p:cNvSpPr>
          <p:nvPr>
            <p:ph type="body" sz="quarter" idx="43"/>
          </p:nvPr>
        </p:nvSpPr>
        <p:spPr/>
        <p:txBody>
          <a:bodyPr/>
          <a:lstStyle/>
          <a:p>
            <a:r>
              <a:rPr lang="da-DK" dirty="0"/>
              <a:t>2</a:t>
            </a:r>
          </a:p>
        </p:txBody>
      </p:sp>
      <p:sp>
        <p:nvSpPr>
          <p:cNvPr id="6" name="Titel 5">
            <a:extLst>
              <a:ext uri="{FF2B5EF4-FFF2-40B4-BE49-F238E27FC236}">
                <a16:creationId xmlns:a16="http://schemas.microsoft.com/office/drawing/2014/main" id="{B76FAC4C-DC20-A5B8-2107-427E83A0203D}"/>
              </a:ext>
            </a:extLst>
          </p:cNvPr>
          <p:cNvSpPr>
            <a:spLocks noGrp="1"/>
          </p:cNvSpPr>
          <p:nvPr>
            <p:ph type="title"/>
          </p:nvPr>
        </p:nvSpPr>
        <p:spPr/>
        <p:txBody>
          <a:bodyPr/>
          <a:lstStyle/>
          <a:p>
            <a:r>
              <a:rPr lang="da-DK" dirty="0"/>
              <a:t>Budskab</a:t>
            </a:r>
          </a:p>
        </p:txBody>
      </p:sp>
      <p:sp>
        <p:nvSpPr>
          <p:cNvPr id="7" name="Pladsholder til tekst 6">
            <a:extLst>
              <a:ext uri="{FF2B5EF4-FFF2-40B4-BE49-F238E27FC236}">
                <a16:creationId xmlns:a16="http://schemas.microsoft.com/office/drawing/2014/main" id="{104A4F86-635D-6318-670F-21E8E12B9DA2}"/>
              </a:ext>
            </a:extLst>
          </p:cNvPr>
          <p:cNvSpPr>
            <a:spLocks noGrp="1"/>
          </p:cNvSpPr>
          <p:nvPr>
            <p:ph type="body" sz="quarter" idx="39"/>
          </p:nvPr>
        </p:nvSpPr>
        <p:spPr/>
        <p:txBody>
          <a:bodyPr/>
          <a:lstStyle/>
          <a:p>
            <a:endParaRPr lang="da-DK"/>
          </a:p>
        </p:txBody>
      </p:sp>
      <p:sp>
        <p:nvSpPr>
          <p:cNvPr id="8" name="Pladsholder til tekst 7">
            <a:extLst>
              <a:ext uri="{FF2B5EF4-FFF2-40B4-BE49-F238E27FC236}">
                <a16:creationId xmlns:a16="http://schemas.microsoft.com/office/drawing/2014/main" id="{8F317080-5D5A-6E7C-F8B8-02F358D91C89}"/>
              </a:ext>
            </a:extLst>
          </p:cNvPr>
          <p:cNvSpPr>
            <a:spLocks noGrp="1"/>
          </p:cNvSpPr>
          <p:nvPr>
            <p:ph type="body" sz="quarter" idx="38"/>
          </p:nvPr>
        </p:nvSpPr>
        <p:spPr/>
        <p:txBody>
          <a:bodyPr/>
          <a:lstStyle/>
          <a:p>
            <a:endParaRPr lang="da-DK"/>
          </a:p>
        </p:txBody>
      </p:sp>
    </p:spTree>
    <p:extLst>
      <p:ext uri="{BB962C8B-B14F-4D97-AF65-F5344CB8AC3E}">
        <p14:creationId xmlns:p14="http://schemas.microsoft.com/office/powerpoint/2010/main" val="17343800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6E265-FD44-95F9-5639-9B7561B6C2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2D8CC4-ED90-50EA-9EF8-ACE17BB0E4FE}"/>
              </a:ext>
            </a:extLst>
          </p:cNvPr>
          <p:cNvSpPr>
            <a:spLocks noGrp="1"/>
          </p:cNvSpPr>
          <p:nvPr>
            <p:ph type="title"/>
          </p:nvPr>
        </p:nvSpPr>
        <p:spPr/>
        <p:txBody>
          <a:bodyPr>
            <a:normAutofit/>
          </a:bodyPr>
          <a:lstStyle/>
          <a:p>
            <a:r>
              <a:rPr lang="da-DK" dirty="0"/>
              <a:t>Klyngens valg af præparat</a:t>
            </a:r>
          </a:p>
        </p:txBody>
      </p:sp>
      <p:sp>
        <p:nvSpPr>
          <p:cNvPr id="3" name="Pladsholder til tekst 2">
            <a:extLst>
              <a:ext uri="{FF2B5EF4-FFF2-40B4-BE49-F238E27FC236}">
                <a16:creationId xmlns:a16="http://schemas.microsoft.com/office/drawing/2014/main" id="{794842A3-D6FE-30AF-F61B-293D92BDC9DC}"/>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perioden måned år til måned år</a:t>
            </a:r>
          </a:p>
        </p:txBody>
      </p:sp>
      <p:graphicFrame>
        <p:nvGraphicFramePr>
          <p:cNvPr id="4" name="Diagram 3">
            <a:extLst>
              <a:ext uri="{FF2B5EF4-FFF2-40B4-BE49-F238E27FC236}">
                <a16:creationId xmlns:a16="http://schemas.microsoft.com/office/drawing/2014/main" id="{5C8B51C4-F022-A20A-354C-F2CD682B4B7E}"/>
              </a:ext>
            </a:extLst>
          </p:cNvPr>
          <p:cNvGraphicFramePr>
            <a:graphicFrameLocks/>
          </p:cNvGraphicFramePr>
          <p:nvPr>
            <p:extLst>
              <p:ext uri="{D42A27DB-BD31-4B8C-83A1-F6EECF244321}">
                <p14:modId xmlns:p14="http://schemas.microsoft.com/office/powerpoint/2010/main" val="1832438563"/>
              </p:ext>
            </p:extLst>
          </p:nvPr>
        </p:nvGraphicFramePr>
        <p:xfrm>
          <a:off x="725626" y="1313438"/>
          <a:ext cx="10736125" cy="46652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felt 4">
            <a:extLst>
              <a:ext uri="{FF2B5EF4-FFF2-40B4-BE49-F238E27FC236}">
                <a16:creationId xmlns:a16="http://schemas.microsoft.com/office/drawing/2014/main" id="{1B2A3699-E0AF-6632-7E80-BE7C9A8FF566}"/>
              </a:ext>
            </a:extLst>
          </p:cNvPr>
          <p:cNvSpPr txBox="1"/>
          <p:nvPr/>
        </p:nvSpPr>
        <p:spPr>
          <a:xfrm rot="20409818">
            <a:off x="4471677" y="2323638"/>
            <a:ext cx="2960176"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9362426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67041-CF8C-475A-1A1F-D67524477537}"/>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279DA8B2-29FE-CD1B-A618-5EADA84A3EC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90E84824-E32D-5993-BE13-36FF033DEC61}"/>
              </a:ext>
            </a:extLst>
          </p:cNvPr>
          <p:cNvSpPr>
            <a:spLocks noGrp="1"/>
          </p:cNvSpPr>
          <p:nvPr>
            <p:ph type="body" sz="quarter" idx="30"/>
          </p:nvPr>
        </p:nvSpPr>
        <p:spPr/>
        <p:txBody>
          <a:bodyPr>
            <a:noAutofit/>
          </a:bodyPr>
          <a:lstStyle/>
          <a:p>
            <a:r>
              <a:rPr lang="da-DK" sz="1200" noProof="0" dirty="0"/>
              <a:t>Gruppedrøftelse (1</a:t>
            </a:r>
            <a:r>
              <a:rPr lang="da-DK" sz="1200" dirty="0"/>
              <a:t>0</a:t>
            </a:r>
            <a:r>
              <a:rPr lang="da-DK" sz="1200" noProof="0" dirty="0"/>
              <a:t> min.)</a:t>
            </a:r>
          </a:p>
        </p:txBody>
      </p:sp>
      <p:pic>
        <p:nvPicPr>
          <p:cNvPr id="2" name="Graphic 1" descr="Meeting with solid fill">
            <a:extLst>
              <a:ext uri="{FF2B5EF4-FFF2-40B4-BE49-F238E27FC236}">
                <a16:creationId xmlns:a16="http://schemas.microsoft.com/office/drawing/2014/main" id="{E1F12706-4021-F7AE-CAA0-80E2B5B3C20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10" name="Title 2">
            <a:extLst>
              <a:ext uri="{FF2B5EF4-FFF2-40B4-BE49-F238E27FC236}">
                <a16:creationId xmlns:a16="http://schemas.microsoft.com/office/drawing/2014/main" id="{FC5BB043-8934-1360-B661-7A9C2AEA9382}"/>
              </a:ext>
            </a:extLst>
          </p:cNvPr>
          <p:cNvSpPr>
            <a:spLocks noGrp="1"/>
          </p:cNvSpPr>
          <p:nvPr>
            <p:ph type="title"/>
          </p:nvPr>
        </p:nvSpPr>
        <p:spPr>
          <a:xfrm>
            <a:off x="714030" y="1027249"/>
            <a:ext cx="4398514" cy="1131335"/>
          </a:xfrm>
        </p:spPr>
        <p:txBody>
          <a:bodyPr/>
          <a:lstStyle/>
          <a:p>
            <a:r>
              <a:rPr lang="da-DK" sz="2400" noProof="0" dirty="0"/>
              <a:t>Spørgsmål til praksisdata </a:t>
            </a:r>
          </a:p>
        </p:txBody>
      </p:sp>
      <p:sp>
        <p:nvSpPr>
          <p:cNvPr id="13" name="Text Placeholder 9">
            <a:extLst>
              <a:ext uri="{FF2B5EF4-FFF2-40B4-BE49-F238E27FC236}">
                <a16:creationId xmlns:a16="http://schemas.microsoft.com/office/drawing/2014/main" id="{C16AB4F8-EBFE-D4F1-18AB-B679A666B86A}"/>
              </a:ext>
            </a:extLst>
          </p:cNvPr>
          <p:cNvSpPr>
            <a:spLocks noGrp="1"/>
          </p:cNvSpPr>
          <p:nvPr>
            <p:ph type="body" sz="quarter" idx="29"/>
          </p:nvPr>
        </p:nvSpPr>
        <p:spPr>
          <a:xfrm>
            <a:off x="720208" y="5440218"/>
            <a:ext cx="4385987" cy="680690"/>
          </a:xfrm>
        </p:spPr>
        <p:txBody>
          <a:bodyPr/>
          <a:lstStyle/>
          <a:p>
            <a:endParaRPr lang="da-DK" noProof="0" dirty="0"/>
          </a:p>
        </p:txBody>
      </p:sp>
      <p:sp>
        <p:nvSpPr>
          <p:cNvPr id="8" name="Text Placeholder 4">
            <a:extLst>
              <a:ext uri="{FF2B5EF4-FFF2-40B4-BE49-F238E27FC236}">
                <a16:creationId xmlns:a16="http://schemas.microsoft.com/office/drawing/2014/main" id="{D5324517-6900-DF86-0138-19BCE8938BED}"/>
              </a:ext>
            </a:extLst>
          </p:cNvPr>
          <p:cNvSpPr txBox="1">
            <a:spLocks/>
          </p:cNvSpPr>
          <p:nvPr/>
        </p:nvSpPr>
        <p:spPr>
          <a:xfrm>
            <a:off x="721001" y="2158584"/>
            <a:ext cx="4385987" cy="3962324"/>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285750" indent="-285750" fontAlgn="base">
              <a:buFont typeface="Arial" panose="020B0604020202020204" pitchFamily="34" charset="0"/>
              <a:buChar char="•"/>
            </a:pPr>
            <a:r>
              <a:rPr lang="da-DK" dirty="0"/>
              <a:t>Hvilken erfaringer har du med vent-og-se recepter?</a:t>
            </a:r>
            <a:r>
              <a:rPr lang="en-US" dirty="0"/>
              <a:t>​</a:t>
            </a:r>
          </a:p>
          <a:p>
            <a:pPr marL="285750" indent="-285750" fontAlgn="base">
              <a:buFont typeface="Arial" panose="020B0604020202020204" pitchFamily="34" charset="0"/>
              <a:buChar char="•"/>
            </a:pPr>
            <a:r>
              <a:rPr lang="da-DK" dirty="0"/>
              <a:t>Hvilket præparat er førstevalg? </a:t>
            </a:r>
            <a:r>
              <a:rPr lang="en-US" dirty="0"/>
              <a:t>​</a:t>
            </a:r>
          </a:p>
          <a:p>
            <a:pPr marL="285750" indent="-285750" fontAlgn="base">
              <a:buFont typeface="Arial" panose="020B0604020202020204" pitchFamily="34" charset="0"/>
              <a:buChar char="•"/>
            </a:pPr>
            <a:r>
              <a:rPr lang="da-DK" dirty="0"/>
              <a:t>Hvor mange dages behandling er standard hos dig?</a:t>
            </a:r>
            <a:endParaRPr lang="en-US" dirty="0"/>
          </a:p>
        </p:txBody>
      </p:sp>
    </p:spTree>
    <p:extLst>
      <p:ext uri="{BB962C8B-B14F-4D97-AF65-F5344CB8AC3E}">
        <p14:creationId xmlns:p14="http://schemas.microsoft.com/office/powerpoint/2010/main" val="40571986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1A7FF0E-FDA3-8B78-F99E-DCF4C2D61919}"/>
              </a:ext>
            </a:extLst>
          </p:cNvPr>
          <p:cNvSpPr>
            <a:spLocks noGrp="1"/>
          </p:cNvSpPr>
          <p:nvPr>
            <p:ph type="body" sz="quarter" idx="38"/>
          </p:nvPr>
        </p:nvSpPr>
        <p:spPr/>
        <p:txBody>
          <a:bodyPr/>
          <a:lstStyle/>
          <a:p>
            <a:r>
              <a:rPr lang="da-DK" dirty="0"/>
              <a:t>Udfyld implementeringsplanen på baggrund af mødes drøftelser i grupper og refleksioner i plenum.</a:t>
            </a:r>
          </a:p>
          <a:p>
            <a:pPr marL="285750" indent="-285750">
              <a:buFont typeface="Arial" panose="020B0604020202020204" pitchFamily="34" charset="0"/>
              <a:buChar char="•"/>
            </a:pPr>
            <a:r>
              <a:rPr lang="da-DK" dirty="0"/>
              <a:t>Beskriv, hvis der er noget I ønsker at ændre i praksis?</a:t>
            </a:r>
          </a:p>
          <a:p>
            <a:pPr marL="285750" indent="-285750">
              <a:buFont typeface="Arial" panose="020B0604020202020204" pitchFamily="34" charset="0"/>
              <a:buChar char="•"/>
            </a:pPr>
            <a:r>
              <a:rPr lang="da-DK" dirty="0"/>
              <a:t>Beskriv, hvordan, hvem og hvornår ændringerne eventuelt skal ske?</a:t>
            </a:r>
          </a:p>
        </p:txBody>
      </p:sp>
      <p:sp>
        <p:nvSpPr>
          <p:cNvPr id="3" name="Titel 2">
            <a:extLst>
              <a:ext uri="{FF2B5EF4-FFF2-40B4-BE49-F238E27FC236}">
                <a16:creationId xmlns:a16="http://schemas.microsoft.com/office/drawing/2014/main" id="{1883B34F-7D31-4651-E502-AC11024D4053}"/>
              </a:ext>
            </a:extLst>
          </p:cNvPr>
          <p:cNvSpPr>
            <a:spLocks noGrp="1"/>
          </p:cNvSpPr>
          <p:nvPr>
            <p:ph type="title"/>
          </p:nvPr>
        </p:nvSpPr>
        <p:spPr/>
        <p:txBody>
          <a:bodyPr/>
          <a:lstStyle/>
          <a:p>
            <a:r>
              <a:rPr lang="da-DK" dirty="0"/>
              <a:t>Implementeringsplan</a:t>
            </a:r>
          </a:p>
        </p:txBody>
      </p:sp>
      <p:sp>
        <p:nvSpPr>
          <p:cNvPr id="4" name="Pladsholder til tekst 3">
            <a:extLst>
              <a:ext uri="{FF2B5EF4-FFF2-40B4-BE49-F238E27FC236}">
                <a16:creationId xmlns:a16="http://schemas.microsoft.com/office/drawing/2014/main" id="{9ACD77E8-19B8-ABA4-C9B3-09FC40EACE79}"/>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79EB056D-4EDE-F16F-FD8E-829C02D11C0E}"/>
              </a:ext>
            </a:extLst>
          </p:cNvPr>
          <p:cNvSpPr>
            <a:spLocks noGrp="1"/>
          </p:cNvSpPr>
          <p:nvPr>
            <p:ph type="body" sz="quarter" idx="40"/>
          </p:nvPr>
        </p:nvSpPr>
        <p:spPr/>
        <p:txBody>
          <a:bodyPr/>
          <a:lstStyle/>
          <a:p>
            <a:r>
              <a:rPr lang="da-DK" dirty="0"/>
              <a:t>Implementering og opfølgning – udgangspunkt i praksisdata</a:t>
            </a:r>
          </a:p>
        </p:txBody>
      </p:sp>
      <p:pic>
        <p:nvPicPr>
          <p:cNvPr id="6" name="Billede 5">
            <a:extLst>
              <a:ext uri="{FF2B5EF4-FFF2-40B4-BE49-F238E27FC236}">
                <a16:creationId xmlns:a16="http://schemas.microsoft.com/office/drawing/2014/main" id="{1A738F34-E6FC-CF23-84EB-909366761BF6}"/>
              </a:ext>
            </a:extLst>
          </p:cNvPr>
          <p:cNvPicPr>
            <a:picLocks noChangeAspect="1"/>
          </p:cNvPicPr>
          <p:nvPr/>
        </p:nvPicPr>
        <p:blipFill>
          <a:blip r:embed="rId3"/>
          <a:srcRect b="11035"/>
          <a:stretch>
            <a:fillRect/>
          </a:stretch>
        </p:blipFill>
        <p:spPr>
          <a:xfrm>
            <a:off x="2263185" y="3688251"/>
            <a:ext cx="7665630" cy="2658120"/>
          </a:xfrm>
          <a:prstGeom prst="rect">
            <a:avLst/>
          </a:prstGeom>
        </p:spPr>
      </p:pic>
    </p:spTree>
    <p:extLst>
      <p:ext uri="{BB962C8B-B14F-4D97-AF65-F5344CB8AC3E}">
        <p14:creationId xmlns:p14="http://schemas.microsoft.com/office/powerpoint/2010/main" val="2095541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2847F-8CB4-759F-CBE7-43DCCA1CB393}"/>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F64EAEC4-017C-16C1-E4EF-82CA93DDB5E0}"/>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1F843E39-2276-A7BE-7A01-B84240E4D0A8}"/>
              </a:ext>
            </a:extLst>
          </p:cNvPr>
          <p:cNvSpPr>
            <a:spLocks noGrp="1"/>
          </p:cNvSpPr>
          <p:nvPr>
            <p:ph type="body" sz="quarter" idx="30"/>
          </p:nvPr>
        </p:nvSpPr>
        <p:spPr/>
        <p:txBody>
          <a:bodyPr>
            <a:noAutofit/>
          </a:bodyPr>
          <a:lstStyle/>
          <a:p>
            <a:r>
              <a:rPr lang="da-DK" sz="1200" noProof="0" dirty="0"/>
              <a:t>Opsamling i plenum (15 min.)</a:t>
            </a:r>
          </a:p>
        </p:txBody>
      </p:sp>
      <p:sp>
        <p:nvSpPr>
          <p:cNvPr id="6" name="Text Placeholder 4">
            <a:extLst>
              <a:ext uri="{FF2B5EF4-FFF2-40B4-BE49-F238E27FC236}">
                <a16:creationId xmlns:a16="http://schemas.microsoft.com/office/drawing/2014/main" id="{7DADDE2A-85B6-073D-1701-FDCFC09C563F}"/>
              </a:ext>
            </a:extLst>
          </p:cNvPr>
          <p:cNvSpPr>
            <a:spLocks noGrp="1"/>
          </p:cNvSpPr>
          <p:nvPr>
            <p:ph type="body" sz="quarter" idx="41"/>
          </p:nvPr>
        </p:nvSpPr>
        <p:spPr>
          <a:xfrm>
            <a:off x="721001" y="2691197"/>
            <a:ext cx="4385987" cy="3429711"/>
          </a:xfrm>
        </p:spPr>
        <p:txBody>
          <a:bodyPr>
            <a:normAutofit/>
          </a:bodyPr>
          <a:lstStyle/>
          <a:p>
            <a:pPr marL="342900" indent="-342900">
              <a:buFont typeface="+mj-lt"/>
              <a:buAutoNum type="arabicPeriod"/>
            </a:pPr>
            <a:r>
              <a:rPr lang="da-DK" sz="1600" noProof="0" dirty="0"/>
              <a:t>Hvad har I talt om?</a:t>
            </a:r>
          </a:p>
          <a:p>
            <a:pPr marL="342900" indent="-342900">
              <a:buFont typeface="Arial" panose="020B0604020202020204" pitchFamily="34" charset="0"/>
              <a:buChar char="•"/>
            </a:pPr>
            <a:r>
              <a:rPr lang="da-DK" sz="1600" noProof="0" dirty="0"/>
              <a:t>Hvilke tiltag er det vigtigst og lettest at gennemføre?</a:t>
            </a:r>
          </a:p>
          <a:p>
            <a:pPr marL="342900" indent="-342900">
              <a:buFont typeface="Arial" panose="020B0604020202020204" pitchFamily="34" charset="0"/>
              <a:buChar char="•"/>
            </a:pPr>
            <a:r>
              <a:rPr lang="da-DK" sz="1600" noProof="0" dirty="0"/>
              <a:t>Hvordan kan det ske?</a:t>
            </a:r>
          </a:p>
          <a:p>
            <a:pPr marL="342900" indent="-342900">
              <a:buFont typeface="Arial" panose="020B0604020202020204" pitchFamily="34" charset="0"/>
              <a:buChar char="•"/>
            </a:pPr>
            <a:r>
              <a:rPr lang="da-DK" sz="1600" noProof="0" dirty="0"/>
              <a:t>Er der retningslinjer/fraser/andet materiale, der kan deles i gruppen?</a:t>
            </a:r>
          </a:p>
          <a:p>
            <a:pPr marL="342900" indent="-342900">
              <a:buFont typeface="Arial" panose="020B0604020202020204" pitchFamily="34" charset="0"/>
              <a:buChar char="•"/>
            </a:pPr>
            <a:r>
              <a:rPr lang="da-DK" sz="1600" noProof="0" dirty="0"/>
              <a:t>Hvad vil I tage med hjem til jeres praksis? </a:t>
            </a:r>
          </a:p>
          <a:p>
            <a:endParaRPr lang="da-DK" sz="1600" noProof="0" dirty="0"/>
          </a:p>
        </p:txBody>
      </p:sp>
      <p:sp>
        <p:nvSpPr>
          <p:cNvPr id="10" name="Title 2">
            <a:extLst>
              <a:ext uri="{FF2B5EF4-FFF2-40B4-BE49-F238E27FC236}">
                <a16:creationId xmlns:a16="http://schemas.microsoft.com/office/drawing/2014/main" id="{7F0E28FB-3B96-B27F-7B59-1BE36F9D7D06}"/>
              </a:ext>
            </a:extLst>
          </p:cNvPr>
          <p:cNvSpPr>
            <a:spLocks noGrp="1"/>
          </p:cNvSpPr>
          <p:nvPr>
            <p:ph type="title"/>
          </p:nvPr>
        </p:nvSpPr>
        <p:spPr>
          <a:xfrm>
            <a:off x="714030" y="1027249"/>
            <a:ext cx="4398514" cy="1540460"/>
          </a:xfrm>
        </p:spPr>
        <p:txBody>
          <a:bodyPr/>
          <a:lstStyle/>
          <a:p>
            <a:r>
              <a:rPr lang="da-DK" sz="2400" noProof="0" dirty="0"/>
              <a:t>Gennemgang</a:t>
            </a:r>
          </a:p>
        </p:txBody>
      </p:sp>
      <p:sp>
        <p:nvSpPr>
          <p:cNvPr id="13" name="Text Placeholder 9">
            <a:extLst>
              <a:ext uri="{FF2B5EF4-FFF2-40B4-BE49-F238E27FC236}">
                <a16:creationId xmlns:a16="http://schemas.microsoft.com/office/drawing/2014/main" id="{BAB347E1-57F1-FE9B-475C-1ABDA847C55F}"/>
              </a:ext>
            </a:extLst>
          </p:cNvPr>
          <p:cNvSpPr>
            <a:spLocks noGrp="1"/>
          </p:cNvSpPr>
          <p:nvPr>
            <p:ph type="body" sz="quarter" idx="29"/>
          </p:nvPr>
        </p:nvSpPr>
        <p:spPr>
          <a:xfrm>
            <a:off x="720208" y="5440218"/>
            <a:ext cx="4385987" cy="680690"/>
          </a:xfrm>
        </p:spPr>
        <p:txBody>
          <a:bodyPr/>
          <a:lstStyle/>
          <a:p>
            <a:endParaRPr lang="da-DK" noProof="0" dirty="0"/>
          </a:p>
        </p:txBody>
      </p:sp>
      <p:pic>
        <p:nvPicPr>
          <p:cNvPr id="3" name="Graphic 1" descr="Teacher with solid fill">
            <a:extLst>
              <a:ext uri="{FF2B5EF4-FFF2-40B4-BE49-F238E27FC236}">
                <a16:creationId xmlns:a16="http://schemas.microsoft.com/office/drawing/2014/main" id="{E333B34A-95D4-76CD-38C3-E805798CA7A4}"/>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Tree>
    <p:extLst>
      <p:ext uri="{BB962C8B-B14F-4D97-AF65-F5344CB8AC3E}">
        <p14:creationId xmlns:p14="http://schemas.microsoft.com/office/powerpoint/2010/main" val="7500402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2C02A83-F62D-0786-5849-F2FEE9450250}"/>
              </a:ext>
            </a:extLst>
          </p:cNvPr>
          <p:cNvSpPr>
            <a:spLocks noGrp="1"/>
          </p:cNvSpPr>
          <p:nvPr>
            <p:ph type="body" sz="quarter" idx="30"/>
          </p:nvPr>
        </p:nvSpPr>
        <p:spPr>
          <a:xfrm>
            <a:off x="713581" y="4202532"/>
            <a:ext cx="2880000" cy="923330"/>
          </a:xfrm>
        </p:spPr>
        <p:txBody>
          <a:bodyPr/>
          <a:lstStyle/>
          <a:p>
            <a:r>
              <a:rPr lang="da-DK" dirty="0"/>
              <a:t>Tal over antibiotikaforbrug på klynge- og praksisniveau</a:t>
            </a:r>
          </a:p>
        </p:txBody>
      </p:sp>
      <p:sp>
        <p:nvSpPr>
          <p:cNvPr id="3" name="Pladsholder til tekst 2">
            <a:extLst>
              <a:ext uri="{FF2B5EF4-FFF2-40B4-BE49-F238E27FC236}">
                <a16:creationId xmlns:a16="http://schemas.microsoft.com/office/drawing/2014/main" id="{7EA9E9E0-8666-226E-816C-1BD2D77805AB}"/>
              </a:ext>
            </a:extLst>
          </p:cNvPr>
          <p:cNvSpPr>
            <a:spLocks noGrp="1"/>
          </p:cNvSpPr>
          <p:nvPr>
            <p:ph type="body" sz="quarter" idx="31"/>
          </p:nvPr>
        </p:nvSpPr>
        <p:spPr>
          <a:xfrm>
            <a:off x="4654403" y="4202532"/>
            <a:ext cx="2880000" cy="1477328"/>
          </a:xfrm>
        </p:spPr>
        <p:txBody>
          <a:bodyPr/>
          <a:lstStyle/>
          <a:p>
            <a:r>
              <a:rPr lang="da-DK" dirty="0"/>
              <a:t>Diskussion angående hvordan urinvejsinfektioner diagnosticeres og behandles</a:t>
            </a:r>
          </a:p>
        </p:txBody>
      </p:sp>
      <p:sp>
        <p:nvSpPr>
          <p:cNvPr id="4" name="Pladsholder til tekst 3">
            <a:extLst>
              <a:ext uri="{FF2B5EF4-FFF2-40B4-BE49-F238E27FC236}">
                <a16:creationId xmlns:a16="http://schemas.microsoft.com/office/drawing/2014/main" id="{8A2C1770-2424-D8F9-52ED-49FFC8ADC1F7}"/>
              </a:ext>
            </a:extLst>
          </p:cNvPr>
          <p:cNvSpPr>
            <a:spLocks noGrp="1"/>
          </p:cNvSpPr>
          <p:nvPr>
            <p:ph type="body" sz="quarter" idx="32"/>
          </p:nvPr>
        </p:nvSpPr>
        <p:spPr>
          <a:xfrm>
            <a:off x="8580957" y="4202532"/>
            <a:ext cx="2880000" cy="1200329"/>
          </a:xfrm>
        </p:spPr>
        <p:txBody>
          <a:bodyPr/>
          <a:lstStyle/>
          <a:p>
            <a:r>
              <a:rPr lang="da-DK" dirty="0"/>
              <a:t>Refleksen over om der kan laves om på noget i processen – og hvordan det evt. kan ske</a:t>
            </a:r>
          </a:p>
        </p:txBody>
      </p:sp>
      <p:sp>
        <p:nvSpPr>
          <p:cNvPr id="5" name="Pladsholder til tekst 4">
            <a:extLst>
              <a:ext uri="{FF2B5EF4-FFF2-40B4-BE49-F238E27FC236}">
                <a16:creationId xmlns:a16="http://schemas.microsoft.com/office/drawing/2014/main" id="{676EC2BB-0D30-9CFB-7324-268321BAE439}"/>
              </a:ext>
            </a:extLst>
          </p:cNvPr>
          <p:cNvSpPr>
            <a:spLocks noGrp="1"/>
          </p:cNvSpPr>
          <p:nvPr>
            <p:ph type="body" sz="quarter" idx="42"/>
          </p:nvPr>
        </p:nvSpPr>
        <p:spPr/>
        <p:txBody>
          <a:bodyPr/>
          <a:lstStyle/>
          <a:p>
            <a:r>
              <a:rPr lang="da-DK" dirty="0"/>
              <a:t>1</a:t>
            </a:r>
          </a:p>
        </p:txBody>
      </p:sp>
      <p:sp>
        <p:nvSpPr>
          <p:cNvPr id="6" name="Pladsholder til tekst 5">
            <a:extLst>
              <a:ext uri="{FF2B5EF4-FFF2-40B4-BE49-F238E27FC236}">
                <a16:creationId xmlns:a16="http://schemas.microsoft.com/office/drawing/2014/main" id="{86030291-D1C4-A068-899E-9FDDE0BB2BEE}"/>
              </a:ext>
            </a:extLst>
          </p:cNvPr>
          <p:cNvSpPr>
            <a:spLocks noGrp="1"/>
          </p:cNvSpPr>
          <p:nvPr>
            <p:ph type="body" sz="quarter" idx="43"/>
          </p:nvPr>
        </p:nvSpPr>
        <p:spPr/>
        <p:txBody>
          <a:bodyPr/>
          <a:lstStyle/>
          <a:p>
            <a:r>
              <a:rPr lang="da-DK" dirty="0"/>
              <a:t>2</a:t>
            </a:r>
          </a:p>
        </p:txBody>
      </p:sp>
      <p:sp>
        <p:nvSpPr>
          <p:cNvPr id="7" name="Pladsholder til tekst 6">
            <a:extLst>
              <a:ext uri="{FF2B5EF4-FFF2-40B4-BE49-F238E27FC236}">
                <a16:creationId xmlns:a16="http://schemas.microsoft.com/office/drawing/2014/main" id="{0BDE4121-008D-0AE5-AC45-3D771E6FC1A9}"/>
              </a:ext>
            </a:extLst>
          </p:cNvPr>
          <p:cNvSpPr>
            <a:spLocks noGrp="1"/>
          </p:cNvSpPr>
          <p:nvPr>
            <p:ph type="body" sz="quarter" idx="44"/>
          </p:nvPr>
        </p:nvSpPr>
        <p:spPr/>
        <p:txBody>
          <a:bodyPr/>
          <a:lstStyle/>
          <a:p>
            <a:r>
              <a:rPr lang="da-DK" dirty="0"/>
              <a:t>3</a:t>
            </a:r>
          </a:p>
        </p:txBody>
      </p:sp>
      <p:sp>
        <p:nvSpPr>
          <p:cNvPr id="8" name="Titel 7">
            <a:extLst>
              <a:ext uri="{FF2B5EF4-FFF2-40B4-BE49-F238E27FC236}">
                <a16:creationId xmlns:a16="http://schemas.microsoft.com/office/drawing/2014/main" id="{5CE5EBE0-091A-8A42-35C8-E62777863647}"/>
              </a:ext>
            </a:extLst>
          </p:cNvPr>
          <p:cNvSpPr>
            <a:spLocks noGrp="1"/>
          </p:cNvSpPr>
          <p:nvPr>
            <p:ph type="title"/>
          </p:nvPr>
        </p:nvSpPr>
        <p:spPr/>
        <p:txBody>
          <a:bodyPr/>
          <a:lstStyle/>
          <a:p>
            <a:r>
              <a:rPr lang="da-DK" dirty="0"/>
              <a:t>Formål</a:t>
            </a:r>
          </a:p>
        </p:txBody>
      </p:sp>
      <p:sp>
        <p:nvSpPr>
          <p:cNvPr id="9" name="Pladsholder til tekst 8">
            <a:extLst>
              <a:ext uri="{FF2B5EF4-FFF2-40B4-BE49-F238E27FC236}">
                <a16:creationId xmlns:a16="http://schemas.microsoft.com/office/drawing/2014/main" id="{1C5D59B9-0D6C-7DB3-1200-2BC0BB935AFF}"/>
              </a:ext>
            </a:extLst>
          </p:cNvPr>
          <p:cNvSpPr>
            <a:spLocks noGrp="1"/>
          </p:cNvSpPr>
          <p:nvPr>
            <p:ph type="body" sz="quarter" idx="39"/>
          </p:nvPr>
        </p:nvSpPr>
        <p:spPr/>
        <p:txBody>
          <a:bodyPr/>
          <a:lstStyle/>
          <a:p>
            <a:endParaRPr lang="da-DK"/>
          </a:p>
        </p:txBody>
      </p:sp>
      <p:sp>
        <p:nvSpPr>
          <p:cNvPr id="10" name="Pladsholder til tekst 9">
            <a:extLst>
              <a:ext uri="{FF2B5EF4-FFF2-40B4-BE49-F238E27FC236}">
                <a16:creationId xmlns:a16="http://schemas.microsoft.com/office/drawing/2014/main" id="{9102668B-CDDE-AA21-2D91-2D7E8C0BB487}"/>
              </a:ext>
            </a:extLst>
          </p:cNvPr>
          <p:cNvSpPr>
            <a:spLocks noGrp="1"/>
          </p:cNvSpPr>
          <p:nvPr>
            <p:ph type="body" sz="quarter" idx="38"/>
          </p:nvPr>
        </p:nvSpPr>
        <p:spPr/>
        <p:txBody>
          <a:bodyPr/>
          <a:lstStyle/>
          <a:p>
            <a:r>
              <a:rPr lang="da-DK" dirty="0"/>
              <a:t>Urinvejsinfektioner</a:t>
            </a:r>
          </a:p>
        </p:txBody>
      </p:sp>
    </p:spTree>
    <p:extLst>
      <p:ext uri="{BB962C8B-B14F-4D97-AF65-F5344CB8AC3E}">
        <p14:creationId xmlns:p14="http://schemas.microsoft.com/office/powerpoint/2010/main" val="4071540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CEAA2BD-26BB-C71A-1A13-8F667E70C174}"/>
              </a:ext>
            </a:extLst>
          </p:cNvPr>
          <p:cNvSpPr>
            <a:spLocks noGrp="1"/>
          </p:cNvSpPr>
          <p:nvPr>
            <p:ph type="body" sz="quarter" idx="38"/>
          </p:nvPr>
        </p:nvSpPr>
        <p:spPr/>
        <p:txBody>
          <a:bodyPr/>
          <a:lstStyle/>
          <a:p>
            <a:r>
              <a:rPr lang="da-DK" dirty="0"/>
              <a:t>Hvordan skal vi i klyngen følge op på dagens møde?</a:t>
            </a:r>
          </a:p>
          <a:p>
            <a:pPr marL="285750" indent="-285750">
              <a:buFont typeface="Arial" panose="020B0604020202020204" pitchFamily="34" charset="0"/>
              <a:buChar char="•"/>
            </a:pPr>
            <a:r>
              <a:rPr lang="da-DK" dirty="0"/>
              <a:t>Eventuelt, fastsættelse af dato for opfølgningsmøde, hvor data vil blive trukket på ny – hvilket giver os mulighed for at se eventuelle forandringer.</a:t>
            </a:r>
          </a:p>
        </p:txBody>
      </p:sp>
      <p:sp>
        <p:nvSpPr>
          <p:cNvPr id="3" name="Titel 2">
            <a:extLst>
              <a:ext uri="{FF2B5EF4-FFF2-40B4-BE49-F238E27FC236}">
                <a16:creationId xmlns:a16="http://schemas.microsoft.com/office/drawing/2014/main" id="{50110B5E-0A51-B0C2-93D5-9151AFE9A97C}"/>
              </a:ext>
            </a:extLst>
          </p:cNvPr>
          <p:cNvSpPr>
            <a:spLocks noGrp="1"/>
          </p:cNvSpPr>
          <p:nvPr>
            <p:ph type="title"/>
          </p:nvPr>
        </p:nvSpPr>
        <p:spPr/>
        <p:txBody>
          <a:bodyPr/>
          <a:lstStyle/>
          <a:p>
            <a:r>
              <a:rPr lang="da-DK" dirty="0"/>
              <a:t>Opsamling og opfølgning</a:t>
            </a:r>
          </a:p>
        </p:txBody>
      </p:sp>
      <p:sp>
        <p:nvSpPr>
          <p:cNvPr id="4" name="Pladsholder til tekst 3">
            <a:extLst>
              <a:ext uri="{FF2B5EF4-FFF2-40B4-BE49-F238E27FC236}">
                <a16:creationId xmlns:a16="http://schemas.microsoft.com/office/drawing/2014/main" id="{33830FAB-80E4-6327-D787-BF5425158381}"/>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5225AD5E-DAEB-27C5-D102-9DF80A52FB05}"/>
              </a:ext>
            </a:extLst>
          </p:cNvPr>
          <p:cNvSpPr>
            <a:spLocks noGrp="1"/>
          </p:cNvSpPr>
          <p:nvPr>
            <p:ph type="body" sz="quarter" idx="40"/>
          </p:nvPr>
        </p:nvSpPr>
        <p:spPr/>
        <p:txBody>
          <a:bodyPr/>
          <a:lstStyle/>
          <a:p>
            <a:r>
              <a:rPr lang="da-DK" dirty="0"/>
              <a:t>Implementering og opfølgning – udgangspunkt i praksisdata</a:t>
            </a:r>
          </a:p>
        </p:txBody>
      </p:sp>
    </p:spTree>
    <p:extLst>
      <p:ext uri="{BB962C8B-B14F-4D97-AF65-F5344CB8AC3E}">
        <p14:creationId xmlns:p14="http://schemas.microsoft.com/office/powerpoint/2010/main" val="22232799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F0E7E3B-5779-7AE5-5E57-5E02EE142F66}"/>
              </a:ext>
            </a:extLst>
          </p:cNvPr>
          <p:cNvSpPr>
            <a:spLocks noGrp="1"/>
          </p:cNvSpPr>
          <p:nvPr>
            <p:ph type="body" sz="quarter" idx="39"/>
          </p:nvPr>
        </p:nvSpPr>
        <p:spPr/>
        <p:txBody>
          <a:bodyPr/>
          <a:lstStyle/>
          <a:p>
            <a:endParaRPr lang="da-DK"/>
          </a:p>
        </p:txBody>
      </p:sp>
      <p:sp>
        <p:nvSpPr>
          <p:cNvPr id="3" name="Titel 2">
            <a:extLst>
              <a:ext uri="{FF2B5EF4-FFF2-40B4-BE49-F238E27FC236}">
                <a16:creationId xmlns:a16="http://schemas.microsoft.com/office/drawing/2014/main" id="{7600ACBB-1EFF-D670-B681-340E46996051}"/>
              </a:ext>
            </a:extLst>
          </p:cNvPr>
          <p:cNvSpPr>
            <a:spLocks noGrp="1"/>
          </p:cNvSpPr>
          <p:nvPr>
            <p:ph type="title"/>
          </p:nvPr>
        </p:nvSpPr>
        <p:spPr>
          <a:xfrm>
            <a:off x="714375" y="1050561"/>
            <a:ext cx="10740748" cy="584775"/>
          </a:xfrm>
        </p:spPr>
        <p:txBody>
          <a:bodyPr>
            <a:normAutofit/>
          </a:bodyPr>
          <a:lstStyle/>
          <a:p>
            <a:r>
              <a:rPr lang="da-DK" dirty="0"/>
              <a:t>Tilbud fra PLO-E</a:t>
            </a:r>
          </a:p>
        </p:txBody>
      </p:sp>
      <p:sp>
        <p:nvSpPr>
          <p:cNvPr id="4" name="Pladsholder til tekst 3">
            <a:extLst>
              <a:ext uri="{FF2B5EF4-FFF2-40B4-BE49-F238E27FC236}">
                <a16:creationId xmlns:a16="http://schemas.microsoft.com/office/drawing/2014/main" id="{467CA94B-7F02-BED5-62A3-5FAC62062544}"/>
              </a:ext>
            </a:extLst>
          </p:cNvPr>
          <p:cNvSpPr>
            <a:spLocks noGrp="1"/>
          </p:cNvSpPr>
          <p:nvPr>
            <p:ph type="body" sz="quarter" idx="37"/>
          </p:nvPr>
        </p:nvSpPr>
        <p:spPr/>
        <p:txBody>
          <a:bodyPr>
            <a:normAutofit fontScale="77500" lnSpcReduction="20000"/>
          </a:bodyPr>
          <a:lstStyle/>
          <a:p>
            <a:r>
              <a:rPr lang="da-DK" dirty="0"/>
              <a:t>Ukompliceret urinvejsinfektioner</a:t>
            </a:r>
          </a:p>
        </p:txBody>
      </p:sp>
      <p:sp>
        <p:nvSpPr>
          <p:cNvPr id="5" name="Pladsholder til tekst 4">
            <a:extLst>
              <a:ext uri="{FF2B5EF4-FFF2-40B4-BE49-F238E27FC236}">
                <a16:creationId xmlns:a16="http://schemas.microsoft.com/office/drawing/2014/main" id="{FDAD34E7-082E-57D3-D203-2F9AE22C22C3}"/>
              </a:ext>
            </a:extLst>
          </p:cNvPr>
          <p:cNvSpPr>
            <a:spLocks noGrp="1"/>
          </p:cNvSpPr>
          <p:nvPr>
            <p:ph type="body" sz="quarter" idx="38"/>
          </p:nvPr>
        </p:nvSpPr>
        <p:spPr>
          <a:xfrm>
            <a:off x="892936" y="3093432"/>
            <a:ext cx="4819201" cy="2625800"/>
          </a:xfrm>
        </p:spPr>
        <p:txBody>
          <a:bodyPr/>
          <a:lstStyle/>
          <a:p>
            <a:pPr marL="285750" indent="-285750">
              <a:buFont typeface="Arial" panose="020B0604020202020204" pitchFamily="34" charset="0"/>
              <a:buChar char="•"/>
            </a:pPr>
            <a:r>
              <a:rPr lang="da-DK" dirty="0"/>
              <a:t>At kvalitetssikre det diagnostiske grundlag for urinvejsinfektioner.</a:t>
            </a:r>
          </a:p>
          <a:p>
            <a:pPr marL="285750" indent="-285750">
              <a:buFont typeface="Arial" panose="020B0604020202020204" pitchFamily="34" charset="0"/>
              <a:buChar char="•"/>
            </a:pPr>
            <a:r>
              <a:rPr lang="da-DK" dirty="0"/>
              <a:t>Hvad er rationelt antibiotikavalg for ukomplicerede </a:t>
            </a:r>
            <a:r>
              <a:rPr lang="da-DK" dirty="0" err="1"/>
              <a:t>UVI’er</a:t>
            </a:r>
            <a:r>
              <a:rPr lang="da-DK" dirty="0"/>
              <a:t>? </a:t>
            </a:r>
          </a:p>
          <a:p>
            <a:pPr marL="285750" indent="-285750">
              <a:buFont typeface="Arial" panose="020B0604020202020204" pitchFamily="34" charset="0"/>
              <a:buChar char="•"/>
            </a:pPr>
            <a:r>
              <a:rPr lang="da-DK" dirty="0"/>
              <a:t>Optimering af ”urinens vej” gennem klinikken – hvem gør hvad?</a:t>
            </a:r>
          </a:p>
          <a:p>
            <a:endParaRPr lang="da-DK" dirty="0"/>
          </a:p>
        </p:txBody>
      </p:sp>
      <p:sp>
        <p:nvSpPr>
          <p:cNvPr id="6" name="Pladsholder til tekst 5">
            <a:extLst>
              <a:ext uri="{FF2B5EF4-FFF2-40B4-BE49-F238E27FC236}">
                <a16:creationId xmlns:a16="http://schemas.microsoft.com/office/drawing/2014/main" id="{08B5D7F5-9109-A849-E7C1-221D550CD485}"/>
              </a:ext>
            </a:extLst>
          </p:cNvPr>
          <p:cNvSpPr>
            <a:spLocks noGrp="1"/>
          </p:cNvSpPr>
          <p:nvPr>
            <p:ph type="body" sz="quarter" idx="40"/>
          </p:nvPr>
        </p:nvSpPr>
        <p:spPr/>
        <p:txBody>
          <a:bodyPr>
            <a:normAutofit fontScale="77500" lnSpcReduction="20000"/>
          </a:bodyPr>
          <a:lstStyle/>
          <a:p>
            <a:r>
              <a:rPr lang="da-DK" dirty="0"/>
              <a:t>Kompliceret urinvejsinfektioner os voksne </a:t>
            </a:r>
          </a:p>
        </p:txBody>
      </p:sp>
      <p:sp>
        <p:nvSpPr>
          <p:cNvPr id="7" name="Pladsholder til tekst 6">
            <a:extLst>
              <a:ext uri="{FF2B5EF4-FFF2-40B4-BE49-F238E27FC236}">
                <a16:creationId xmlns:a16="http://schemas.microsoft.com/office/drawing/2014/main" id="{CBA5CDCA-5615-D78C-D85C-C8EC7EA84BA8}"/>
              </a:ext>
            </a:extLst>
          </p:cNvPr>
          <p:cNvSpPr>
            <a:spLocks noGrp="1"/>
          </p:cNvSpPr>
          <p:nvPr>
            <p:ph type="body" sz="quarter" idx="41"/>
          </p:nvPr>
        </p:nvSpPr>
        <p:spPr>
          <a:xfrm>
            <a:off x="6452223" y="3093432"/>
            <a:ext cx="4819201" cy="2625800"/>
          </a:xfrm>
        </p:spPr>
        <p:txBody>
          <a:bodyPr>
            <a:normAutofit fontScale="92500"/>
          </a:bodyPr>
          <a:lstStyle/>
          <a:p>
            <a:pPr marL="285750" indent="-285750">
              <a:buFont typeface="Arial" panose="020B0604020202020204" pitchFamily="34" charset="0"/>
              <a:buChar char="•"/>
            </a:pPr>
            <a:r>
              <a:rPr lang="da-DK" dirty="0"/>
              <a:t>Hvem er samt at betragte som komplicerede.</a:t>
            </a:r>
          </a:p>
          <a:p>
            <a:pPr marL="285750" indent="-285750">
              <a:buFont typeface="Arial" panose="020B0604020202020204" pitchFamily="34" charset="0"/>
              <a:buChar char="•"/>
            </a:pPr>
            <a:r>
              <a:rPr lang="da-DK" dirty="0"/>
              <a:t>Ledsageproblematikker og </a:t>
            </a:r>
            <a:r>
              <a:rPr lang="da-DK" dirty="0" err="1"/>
              <a:t>differentialdiagnostiske</a:t>
            </a:r>
            <a:r>
              <a:rPr lang="da-DK" dirty="0"/>
              <a:t> overvejelser. </a:t>
            </a:r>
          </a:p>
          <a:p>
            <a:pPr marL="285750" indent="-285750">
              <a:buFont typeface="Arial" panose="020B0604020202020204" pitchFamily="34" charset="0"/>
              <a:buChar char="•"/>
            </a:pPr>
            <a:r>
              <a:rPr lang="da-DK" dirty="0"/>
              <a:t>Hvornår kan det være relevant med forebyggende behandling.</a:t>
            </a:r>
          </a:p>
          <a:p>
            <a:pPr marL="285750" indent="-285750">
              <a:buFont typeface="Arial" panose="020B0604020202020204" pitchFamily="34" charset="0"/>
              <a:buChar char="•"/>
            </a:pPr>
            <a:r>
              <a:rPr lang="da-DK" dirty="0"/>
              <a:t>Kommunikation og samarbejde med plejehjem.</a:t>
            </a:r>
          </a:p>
          <a:p>
            <a:endParaRPr lang="da-DK" dirty="0"/>
          </a:p>
        </p:txBody>
      </p:sp>
      <p:sp>
        <p:nvSpPr>
          <p:cNvPr id="9" name="Tekstfelt 8">
            <a:extLst>
              <a:ext uri="{FF2B5EF4-FFF2-40B4-BE49-F238E27FC236}">
                <a16:creationId xmlns:a16="http://schemas.microsoft.com/office/drawing/2014/main" id="{90D90B4E-A1B9-13BC-9F8A-7DD0DA122FB0}"/>
              </a:ext>
            </a:extLst>
          </p:cNvPr>
          <p:cNvSpPr txBox="1"/>
          <p:nvPr/>
        </p:nvSpPr>
        <p:spPr>
          <a:xfrm>
            <a:off x="739611" y="1681343"/>
            <a:ext cx="10715512" cy="3416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buClr>
                <a:srgbClr val="297A77"/>
              </a:buClr>
              <a:buNone/>
            </a:pPr>
            <a:r>
              <a:rPr lang="da-DK" sz="1800" dirty="0">
                <a:solidFill>
                  <a:schemeClr val="bg1"/>
                </a:solidFill>
              </a:rPr>
              <a:t>PLO-E har følgende KGE-moduler om urinvejsinfektioner</a:t>
            </a:r>
          </a:p>
        </p:txBody>
      </p:sp>
    </p:spTree>
    <p:extLst>
      <p:ext uri="{BB962C8B-B14F-4D97-AF65-F5344CB8AC3E}">
        <p14:creationId xmlns:p14="http://schemas.microsoft.com/office/powerpoint/2010/main" val="40468591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FAED7D0-981E-C588-8B24-25CD57CA2525}"/>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BD9605A6-A92F-BA70-0ED5-DF1770DFABE6}"/>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EA626627-EC6D-2C9B-0ED5-F7CBCE4F765F}"/>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97A4FD2C-F7AE-B672-1F81-90B279393AD3}"/>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294AEABE-FD9D-A1C3-1402-D5DBBBE4495B}"/>
              </a:ext>
            </a:extLst>
          </p:cNvPr>
          <p:cNvSpPr>
            <a:spLocks noGrp="1"/>
          </p:cNvSpPr>
          <p:nvPr>
            <p:ph type="body" sz="quarter" idx="39"/>
          </p:nvPr>
        </p:nvSpPr>
        <p:spPr/>
        <p:txBody>
          <a:bodyPr/>
          <a:lstStyle/>
          <a:p>
            <a:r>
              <a:rPr lang="da-DK" dirty="0"/>
              <a:t>Besøg os på Kiap.dk</a:t>
            </a:r>
          </a:p>
        </p:txBody>
      </p:sp>
      <p:sp>
        <p:nvSpPr>
          <p:cNvPr id="7" name="Titel 6">
            <a:extLst>
              <a:ext uri="{FF2B5EF4-FFF2-40B4-BE49-F238E27FC236}">
                <a16:creationId xmlns:a16="http://schemas.microsoft.com/office/drawing/2014/main" id="{622CB572-5715-7878-4CA4-D20F317C9721}"/>
              </a:ext>
            </a:extLst>
          </p:cNvPr>
          <p:cNvSpPr>
            <a:spLocks noGrp="1"/>
          </p:cNvSpPr>
          <p:nvPr>
            <p:ph type="title"/>
          </p:nvPr>
        </p:nvSpPr>
        <p:spPr/>
        <p:txBody>
          <a:bodyPr/>
          <a:lstStyle/>
          <a:p>
            <a:r>
              <a:rPr lang="da-DK" dirty="0"/>
              <a:t>Tak for i dag</a:t>
            </a:r>
          </a:p>
        </p:txBody>
      </p:sp>
    </p:spTree>
    <p:extLst>
      <p:ext uri="{BB962C8B-B14F-4D97-AF65-F5344CB8AC3E}">
        <p14:creationId xmlns:p14="http://schemas.microsoft.com/office/powerpoint/2010/main" val="34068565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591B1CE-8993-58C6-F3FD-D7747C608EFE}"/>
              </a:ext>
            </a:extLst>
          </p:cNvPr>
          <p:cNvSpPr>
            <a:spLocks noGrp="1"/>
          </p:cNvSpPr>
          <p:nvPr>
            <p:ph type="body" sz="quarter" idx="39"/>
          </p:nvPr>
        </p:nvSpPr>
        <p:spPr/>
        <p:txBody>
          <a:bodyPr>
            <a:normAutofit/>
          </a:bodyPr>
          <a:lstStyle/>
          <a:p>
            <a:r>
              <a:rPr lang="da-DK" dirty="0"/>
              <a:t>Urinvejsinfektioner</a:t>
            </a:r>
          </a:p>
        </p:txBody>
      </p:sp>
      <p:sp>
        <p:nvSpPr>
          <p:cNvPr id="3" name="Titel 2">
            <a:extLst>
              <a:ext uri="{FF2B5EF4-FFF2-40B4-BE49-F238E27FC236}">
                <a16:creationId xmlns:a16="http://schemas.microsoft.com/office/drawing/2014/main" id="{764D3216-3F25-E26E-F229-36C536FDBABF}"/>
              </a:ext>
            </a:extLst>
          </p:cNvPr>
          <p:cNvSpPr>
            <a:spLocks noGrp="1"/>
          </p:cNvSpPr>
          <p:nvPr>
            <p:ph type="title"/>
          </p:nvPr>
        </p:nvSpPr>
        <p:spPr/>
        <p:txBody>
          <a:bodyPr/>
          <a:lstStyle/>
          <a:p>
            <a:r>
              <a:rPr lang="da-DK" dirty="0"/>
              <a:t>Materiale</a:t>
            </a:r>
          </a:p>
        </p:txBody>
      </p:sp>
      <p:sp>
        <p:nvSpPr>
          <p:cNvPr id="4" name="Pladsholder til tekst 3">
            <a:extLst>
              <a:ext uri="{FF2B5EF4-FFF2-40B4-BE49-F238E27FC236}">
                <a16:creationId xmlns:a16="http://schemas.microsoft.com/office/drawing/2014/main" id="{719991AD-D3FD-9D42-5334-E491E3B9729E}"/>
              </a:ext>
            </a:extLst>
          </p:cNvPr>
          <p:cNvSpPr>
            <a:spLocks noGrp="1"/>
          </p:cNvSpPr>
          <p:nvPr>
            <p:ph type="body" sz="quarter" idx="37"/>
          </p:nvPr>
        </p:nvSpPr>
        <p:spPr/>
        <p:txBody>
          <a:bodyPr/>
          <a:lstStyle/>
          <a:p>
            <a:r>
              <a:rPr lang="da-DK" dirty="0"/>
              <a:t>Før pausen</a:t>
            </a:r>
          </a:p>
        </p:txBody>
      </p:sp>
      <p:sp>
        <p:nvSpPr>
          <p:cNvPr id="5" name="Pladsholder til tekst 4">
            <a:extLst>
              <a:ext uri="{FF2B5EF4-FFF2-40B4-BE49-F238E27FC236}">
                <a16:creationId xmlns:a16="http://schemas.microsoft.com/office/drawing/2014/main" id="{18DA6753-8B17-134C-BF86-AB4CF57F6040}"/>
              </a:ext>
            </a:extLst>
          </p:cNvPr>
          <p:cNvSpPr>
            <a:spLocks noGrp="1"/>
          </p:cNvSpPr>
          <p:nvPr>
            <p:ph type="body" sz="quarter" idx="38"/>
          </p:nvPr>
        </p:nvSpPr>
        <p:spPr/>
        <p:txBody>
          <a:bodyPr>
            <a:normAutofit/>
          </a:bodyPr>
          <a:lstStyle/>
          <a:p>
            <a:pPr marL="285750" indent="-285750">
              <a:buFont typeface="Arial" panose="020B0604020202020204" pitchFamily="34" charset="0"/>
              <a:buChar char="•"/>
            </a:pPr>
            <a:r>
              <a:rPr lang="da-DK" dirty="0"/>
              <a:t>Ark til mødenoter: Skriv dine overvejelser og gode ideer ned undervejs og saml op til sidst på mødet. </a:t>
            </a:r>
          </a:p>
          <a:p>
            <a:pPr marL="285750" indent="-285750">
              <a:buFont typeface="Arial" panose="020B0604020202020204" pitchFamily="34" charset="0"/>
              <a:buChar char="•"/>
            </a:pPr>
            <a:r>
              <a:rPr lang="da-DK" dirty="0"/>
              <a:t>Uddelingskopier: Datatræk indeholdende klyngens forbrug af antibiotika og diagnostiske ydelser</a:t>
            </a:r>
          </a:p>
          <a:p>
            <a:pPr marL="285750" indent="-285750">
              <a:buFont typeface="Arial" panose="020B0604020202020204" pitchFamily="34" charset="0"/>
              <a:buChar char="•"/>
            </a:pPr>
            <a:endParaRPr lang="da-DK" dirty="0"/>
          </a:p>
        </p:txBody>
      </p:sp>
      <p:sp>
        <p:nvSpPr>
          <p:cNvPr id="6" name="Pladsholder til tekst 5">
            <a:extLst>
              <a:ext uri="{FF2B5EF4-FFF2-40B4-BE49-F238E27FC236}">
                <a16:creationId xmlns:a16="http://schemas.microsoft.com/office/drawing/2014/main" id="{F41300AC-3CB5-3D6F-7651-CE4A0D799DA7}"/>
              </a:ext>
            </a:extLst>
          </p:cNvPr>
          <p:cNvSpPr>
            <a:spLocks noGrp="1"/>
          </p:cNvSpPr>
          <p:nvPr>
            <p:ph type="body" sz="quarter" idx="40"/>
          </p:nvPr>
        </p:nvSpPr>
        <p:spPr/>
        <p:txBody>
          <a:bodyPr/>
          <a:lstStyle/>
          <a:p>
            <a:r>
              <a:rPr lang="da-DK" dirty="0"/>
              <a:t>Efter pausen</a:t>
            </a:r>
          </a:p>
        </p:txBody>
      </p:sp>
      <p:sp>
        <p:nvSpPr>
          <p:cNvPr id="7" name="Pladsholder til tekst 6">
            <a:extLst>
              <a:ext uri="{FF2B5EF4-FFF2-40B4-BE49-F238E27FC236}">
                <a16:creationId xmlns:a16="http://schemas.microsoft.com/office/drawing/2014/main" id="{62644BA3-DFD9-6761-92D0-9EBC769E71AC}"/>
              </a:ext>
            </a:extLst>
          </p:cNvPr>
          <p:cNvSpPr>
            <a:spLocks noGrp="1"/>
          </p:cNvSpPr>
          <p:nvPr>
            <p:ph type="body" sz="quarter" idx="41"/>
          </p:nvPr>
        </p:nvSpPr>
        <p:spPr/>
        <p:txBody>
          <a:bodyPr/>
          <a:lstStyle/>
          <a:p>
            <a:pPr marL="285750" indent="-285750">
              <a:buFont typeface="Arial" panose="020B0604020202020204" pitchFamily="34" charset="0"/>
              <a:buChar char="•"/>
            </a:pPr>
            <a:r>
              <a:rPr lang="da-DK" dirty="0"/>
              <a:t>Uddelingskopier: Datatræk indeholdende din praksisforbrug af antibiotika fordelt på forskellige præparater</a:t>
            </a:r>
          </a:p>
          <a:p>
            <a:pPr marL="285750" indent="-285750">
              <a:buFont typeface="Arial" panose="020B0604020202020204" pitchFamily="34" charset="0"/>
              <a:buChar char="•"/>
            </a:pPr>
            <a:r>
              <a:rPr lang="da-DK" dirty="0"/>
              <a:t>Implementeringsplan: Tag dine ideer med hjem</a:t>
            </a:r>
          </a:p>
        </p:txBody>
      </p:sp>
    </p:spTree>
    <p:extLst>
      <p:ext uri="{BB962C8B-B14F-4D97-AF65-F5344CB8AC3E}">
        <p14:creationId xmlns:p14="http://schemas.microsoft.com/office/powerpoint/2010/main" val="7606387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D13F3-93F2-3448-2D0C-15C7269DF6AB}"/>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890B1D6-9307-0B70-35F0-9E3827226C1D}"/>
              </a:ext>
            </a:extLst>
          </p:cNvPr>
          <p:cNvSpPr>
            <a:spLocks noGrp="1"/>
          </p:cNvSpPr>
          <p:nvPr>
            <p:ph type="body" sz="quarter" idx="38"/>
          </p:nvPr>
        </p:nvSpPr>
        <p:spPr/>
        <p:txBody>
          <a:bodyPr>
            <a:normAutofit fontScale="92500" lnSpcReduction="20000"/>
          </a:bodyPr>
          <a:lstStyle/>
          <a:p>
            <a:pPr marL="285750" indent="-285750">
              <a:buFont typeface="Arial" panose="020B0604020202020204" pitchFamily="34" charset="0"/>
              <a:buChar char="•"/>
            </a:pPr>
            <a:r>
              <a:rPr lang="da-DK" dirty="0"/>
              <a:t>Data stammer fra </a:t>
            </a:r>
            <a:r>
              <a:rPr lang="da-DK" dirty="0" err="1"/>
              <a:t>Ordiprax</a:t>
            </a:r>
            <a:r>
              <a:rPr lang="da-DK" dirty="0"/>
              <a:t>+, hvor alle praktiserende læger kan få overblik over ordinationer i deres praksis og sammenligne opgørelserne med nationale tal, regionens tal og tal for klyngen.  ​</a:t>
            </a:r>
          </a:p>
          <a:p>
            <a:pPr marL="285750" indent="-285750">
              <a:buFont typeface="Arial" panose="020B0604020202020204" pitchFamily="34" charset="0"/>
              <a:buChar char="•"/>
            </a:pPr>
            <a:r>
              <a:rPr lang="da-DK" dirty="0"/>
              <a:t>Data i </a:t>
            </a:r>
            <a:r>
              <a:rPr lang="da-DK" dirty="0" err="1"/>
              <a:t>Ordiprax</a:t>
            </a:r>
            <a:r>
              <a:rPr lang="da-DK" dirty="0"/>
              <a:t>+ vises for alle indløste recepter på antibiotika​</a:t>
            </a:r>
          </a:p>
          <a:p>
            <a:pPr marL="742950" lvl="1" indent="-285750">
              <a:buFont typeface="Arial" panose="020B0604020202020204" pitchFamily="34" charset="0"/>
              <a:buChar char="•"/>
            </a:pPr>
            <a:r>
              <a:rPr lang="da-DK" sz="1800" dirty="0"/>
              <a:t>Det betyder eksempelvis, at indløsning af 10 recepter med hver 10 tabletter på forskellige dage vil tælle 10 gange så meget som indløsning af en recept med 100 tabletter. ​</a:t>
            </a:r>
          </a:p>
          <a:p>
            <a:pPr marL="742950" lvl="1" indent="-285750">
              <a:buFont typeface="Arial" panose="020B0604020202020204" pitchFamily="34" charset="0"/>
              <a:buChar char="•"/>
            </a:pPr>
            <a:r>
              <a:rPr lang="da-DK" sz="1800" dirty="0"/>
              <a:t>’Vent og hent recepter’ vil kun indgå i datatrækket, såfremt de er indløste.  ​</a:t>
            </a:r>
          </a:p>
          <a:p>
            <a:pPr marL="285750" indent="-285750">
              <a:buFont typeface="Arial" panose="020B0604020202020204" pitchFamily="34" charset="0"/>
              <a:buChar char="•"/>
            </a:pPr>
            <a:r>
              <a:rPr lang="da-DK" dirty="0"/>
              <a:t>Patientpopulationer er begrænset til 18+ årige kvinder.​</a:t>
            </a:r>
          </a:p>
          <a:p>
            <a:pPr marL="285750" indent="-285750">
              <a:buFont typeface="Arial" panose="020B0604020202020204" pitchFamily="34" charset="0"/>
              <a:buChar char="•"/>
            </a:pPr>
            <a:r>
              <a:rPr lang="da-DK" dirty="0"/>
              <a:t>Periode for data på dette møde: måned år til måned år</a:t>
            </a:r>
          </a:p>
          <a:p>
            <a:pPr marL="285750" indent="-285750">
              <a:buFont typeface="Arial" panose="020B0604020202020204" pitchFamily="34" charset="0"/>
              <a:buChar char="•"/>
            </a:pPr>
            <a:r>
              <a:rPr lang="da-DK" dirty="0"/>
              <a:t>Data for brug af diagnostiske ydelser stammer fra oplysninger fra regionen​.</a:t>
            </a:r>
          </a:p>
          <a:p>
            <a:endParaRPr lang="da-DK" dirty="0"/>
          </a:p>
          <a:p>
            <a:r>
              <a:rPr lang="da-DK" i="1" dirty="0"/>
              <a:t>På kiap.dk kan du finde vejledninger til, hvordan du logger på og anvender </a:t>
            </a:r>
            <a:r>
              <a:rPr lang="da-DK" i="1" dirty="0" err="1"/>
              <a:t>Ordiprax</a:t>
            </a:r>
            <a:r>
              <a:rPr lang="da-DK" i="1" dirty="0"/>
              <a:t>+.​​</a:t>
            </a:r>
          </a:p>
        </p:txBody>
      </p:sp>
      <p:sp>
        <p:nvSpPr>
          <p:cNvPr id="3" name="Titel 2">
            <a:extLst>
              <a:ext uri="{FF2B5EF4-FFF2-40B4-BE49-F238E27FC236}">
                <a16:creationId xmlns:a16="http://schemas.microsoft.com/office/drawing/2014/main" id="{BB2A65C0-57B5-CA36-C0E7-380F3F0FC399}"/>
              </a:ext>
            </a:extLst>
          </p:cNvPr>
          <p:cNvSpPr>
            <a:spLocks noGrp="1"/>
          </p:cNvSpPr>
          <p:nvPr>
            <p:ph type="title"/>
          </p:nvPr>
        </p:nvSpPr>
        <p:spPr/>
        <p:txBody>
          <a:bodyPr/>
          <a:lstStyle/>
          <a:p>
            <a:r>
              <a:rPr lang="da-DK" dirty="0"/>
              <a:t>Datakilde</a:t>
            </a:r>
          </a:p>
        </p:txBody>
      </p:sp>
      <p:sp>
        <p:nvSpPr>
          <p:cNvPr id="4" name="Pladsholder til tekst 3">
            <a:extLst>
              <a:ext uri="{FF2B5EF4-FFF2-40B4-BE49-F238E27FC236}">
                <a16:creationId xmlns:a16="http://schemas.microsoft.com/office/drawing/2014/main" id="{A12934B2-45AF-64AE-F795-35F2968706BF}"/>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EF3EC17B-1E11-371F-66E5-97A0951EDF15}"/>
              </a:ext>
            </a:extLst>
          </p:cNvPr>
          <p:cNvSpPr>
            <a:spLocks noGrp="1"/>
          </p:cNvSpPr>
          <p:nvPr>
            <p:ph type="body" sz="quarter" idx="40"/>
          </p:nvPr>
        </p:nvSpPr>
        <p:spPr/>
        <p:txBody>
          <a:bodyPr/>
          <a:lstStyle/>
          <a:p>
            <a:r>
              <a:rPr lang="da-DK" dirty="0"/>
              <a:t>Urinvejsinfektioner</a:t>
            </a:r>
          </a:p>
        </p:txBody>
      </p:sp>
    </p:spTree>
    <p:extLst>
      <p:ext uri="{BB962C8B-B14F-4D97-AF65-F5344CB8AC3E}">
        <p14:creationId xmlns:p14="http://schemas.microsoft.com/office/powerpoint/2010/main" val="4766144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9DF04EC-2965-CFF4-0CFE-67623127B421}"/>
              </a:ext>
            </a:extLst>
          </p:cNvPr>
          <p:cNvSpPr>
            <a:spLocks noGrp="1"/>
          </p:cNvSpPr>
          <p:nvPr>
            <p:ph type="title"/>
          </p:nvPr>
        </p:nvSpPr>
        <p:spPr/>
        <p:txBody>
          <a:bodyPr/>
          <a:lstStyle/>
          <a:p>
            <a:r>
              <a:rPr lang="da-DK" dirty="0"/>
              <a:t>Introduktionsvideo (7 min.)</a:t>
            </a:r>
          </a:p>
        </p:txBody>
      </p:sp>
      <p:sp>
        <p:nvSpPr>
          <p:cNvPr id="4" name="Pladsholder til tekst 3">
            <a:extLst>
              <a:ext uri="{FF2B5EF4-FFF2-40B4-BE49-F238E27FC236}">
                <a16:creationId xmlns:a16="http://schemas.microsoft.com/office/drawing/2014/main" id="{BABE7273-46B5-6754-7C31-94C9558393A5}"/>
              </a:ext>
            </a:extLst>
          </p:cNvPr>
          <p:cNvSpPr>
            <a:spLocks noGrp="1"/>
          </p:cNvSpPr>
          <p:nvPr>
            <p:ph type="body" sz="quarter" idx="38"/>
          </p:nvPr>
        </p:nvSpPr>
        <p:spPr/>
        <p:txBody>
          <a:bodyPr/>
          <a:lstStyle/>
          <a:p>
            <a:r>
              <a:rPr lang="da-DK" dirty="0"/>
              <a:t>Urinvejsinfektioner</a:t>
            </a:r>
          </a:p>
        </p:txBody>
      </p:sp>
      <p:pic>
        <p:nvPicPr>
          <p:cNvPr id="5" name="Onlinemedier 4" title="Urinvejsinfektioner (video 1)">
            <a:hlinkClick r:id="" action="ppaction://media"/>
            <a:extLst>
              <a:ext uri="{FF2B5EF4-FFF2-40B4-BE49-F238E27FC236}">
                <a16:creationId xmlns:a16="http://schemas.microsoft.com/office/drawing/2014/main" id="{AF3242EB-5E50-282F-74EE-AFBE654A1B70}"/>
              </a:ext>
            </a:extLst>
          </p:cNvPr>
          <p:cNvPicPr>
            <a:picLocks noRot="1" noChangeAspect="1"/>
          </p:cNvPicPr>
          <p:nvPr>
            <a:videoFile r:link="rId1"/>
          </p:nvPr>
        </p:nvPicPr>
        <p:blipFill>
          <a:blip r:embed="rId4"/>
          <a:stretch>
            <a:fillRect/>
          </a:stretch>
        </p:blipFill>
        <p:spPr>
          <a:xfrm>
            <a:off x="2160720" y="1699805"/>
            <a:ext cx="7870560" cy="4433540"/>
          </a:xfrm>
          <a:prstGeom prst="rect">
            <a:avLst/>
          </a:prstGeom>
        </p:spPr>
      </p:pic>
    </p:spTree>
    <p:extLst>
      <p:ext uri="{BB962C8B-B14F-4D97-AF65-F5344CB8AC3E}">
        <p14:creationId xmlns:p14="http://schemas.microsoft.com/office/powerpoint/2010/main" val="22346928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E3459F-9EED-BF42-B175-BC22A0F7CD41}"/>
              </a:ext>
            </a:extLst>
          </p:cNvPr>
          <p:cNvSpPr>
            <a:spLocks noGrp="1"/>
          </p:cNvSpPr>
          <p:nvPr>
            <p:ph type="title"/>
          </p:nvPr>
        </p:nvSpPr>
        <p:spPr/>
        <p:txBody>
          <a:bodyPr/>
          <a:lstStyle/>
          <a:p>
            <a:r>
              <a:rPr lang="da-DK" dirty="0"/>
              <a:t>Budskab</a:t>
            </a:r>
          </a:p>
        </p:txBody>
      </p:sp>
      <p:sp>
        <p:nvSpPr>
          <p:cNvPr id="3" name="Pladsholder til tekst 2">
            <a:extLst>
              <a:ext uri="{FF2B5EF4-FFF2-40B4-BE49-F238E27FC236}">
                <a16:creationId xmlns:a16="http://schemas.microsoft.com/office/drawing/2014/main" id="{37FDBB6B-BD02-0BFB-69AA-EC4AA22D8420}"/>
              </a:ext>
            </a:extLst>
          </p:cNvPr>
          <p:cNvSpPr>
            <a:spLocks noGrp="1"/>
          </p:cNvSpPr>
          <p:nvPr>
            <p:ph type="body" sz="quarter" idx="39"/>
          </p:nvPr>
        </p:nvSpPr>
        <p:spPr/>
        <p:txBody>
          <a:bodyPr/>
          <a:lstStyle/>
          <a:p>
            <a:endParaRPr lang="da-DK" dirty="0"/>
          </a:p>
        </p:txBody>
      </p:sp>
      <p:sp>
        <p:nvSpPr>
          <p:cNvPr id="4" name="Pladsholder til tekst 3">
            <a:extLst>
              <a:ext uri="{FF2B5EF4-FFF2-40B4-BE49-F238E27FC236}">
                <a16:creationId xmlns:a16="http://schemas.microsoft.com/office/drawing/2014/main" id="{2127D548-67D3-B728-36D3-2804C2065F5D}"/>
              </a:ext>
            </a:extLst>
          </p:cNvPr>
          <p:cNvSpPr>
            <a:spLocks noGrp="1"/>
          </p:cNvSpPr>
          <p:nvPr>
            <p:ph type="body" sz="quarter" idx="38"/>
          </p:nvPr>
        </p:nvSpPr>
        <p:spPr/>
        <p:txBody>
          <a:bodyPr/>
          <a:lstStyle/>
          <a:p>
            <a:r>
              <a:rPr lang="da-DK" dirty="0"/>
              <a:t>Urinvejsinfektioner</a:t>
            </a:r>
          </a:p>
        </p:txBody>
      </p:sp>
      <p:sp>
        <p:nvSpPr>
          <p:cNvPr id="5" name="Pladsholder til tekst 4">
            <a:extLst>
              <a:ext uri="{FF2B5EF4-FFF2-40B4-BE49-F238E27FC236}">
                <a16:creationId xmlns:a16="http://schemas.microsoft.com/office/drawing/2014/main" id="{99A2A463-8E9B-FF3E-791A-1D5B07ECCEBC}"/>
              </a:ext>
            </a:extLst>
          </p:cNvPr>
          <p:cNvSpPr>
            <a:spLocks noGrp="1"/>
          </p:cNvSpPr>
          <p:nvPr>
            <p:ph type="body" sz="quarter" idx="30"/>
          </p:nvPr>
        </p:nvSpPr>
        <p:spPr>
          <a:xfrm>
            <a:off x="713581" y="4233012"/>
            <a:ext cx="2492579" cy="646331"/>
          </a:xfrm>
        </p:spPr>
        <p:txBody>
          <a:bodyPr/>
          <a:lstStyle/>
          <a:p>
            <a:r>
              <a:rPr lang="da-DK" dirty="0"/>
              <a:t>UVI diagnosen kræver urinundersøgelse</a:t>
            </a:r>
          </a:p>
        </p:txBody>
      </p:sp>
      <p:sp>
        <p:nvSpPr>
          <p:cNvPr id="6" name="Pladsholder til tekst 5">
            <a:extLst>
              <a:ext uri="{FF2B5EF4-FFF2-40B4-BE49-F238E27FC236}">
                <a16:creationId xmlns:a16="http://schemas.microsoft.com/office/drawing/2014/main" id="{18B45357-CA9E-A9F4-D4A0-62DD059B4062}"/>
              </a:ext>
            </a:extLst>
          </p:cNvPr>
          <p:cNvSpPr>
            <a:spLocks noGrp="1"/>
          </p:cNvSpPr>
          <p:nvPr>
            <p:ph type="body" sz="quarter" idx="40"/>
          </p:nvPr>
        </p:nvSpPr>
        <p:spPr>
          <a:xfrm>
            <a:off x="8969686" y="4233012"/>
            <a:ext cx="2492579" cy="923330"/>
          </a:xfrm>
        </p:spPr>
        <p:txBody>
          <a:bodyPr/>
          <a:lstStyle/>
          <a:p>
            <a:r>
              <a:rPr lang="da-DK" dirty="0"/>
              <a:t>Skrøbelige ældre, UVI usandsynlig uden UVI symptomer</a:t>
            </a:r>
          </a:p>
        </p:txBody>
      </p:sp>
      <p:sp>
        <p:nvSpPr>
          <p:cNvPr id="7" name="Pladsholder til tekst 6">
            <a:extLst>
              <a:ext uri="{FF2B5EF4-FFF2-40B4-BE49-F238E27FC236}">
                <a16:creationId xmlns:a16="http://schemas.microsoft.com/office/drawing/2014/main" id="{C1D523FE-3E7F-4735-DAF6-3CFD14F41B8F}"/>
              </a:ext>
            </a:extLst>
          </p:cNvPr>
          <p:cNvSpPr>
            <a:spLocks noGrp="1"/>
          </p:cNvSpPr>
          <p:nvPr>
            <p:ph type="body" sz="quarter" idx="41"/>
          </p:nvPr>
        </p:nvSpPr>
        <p:spPr>
          <a:xfrm>
            <a:off x="3483286" y="4233012"/>
            <a:ext cx="2492579" cy="646331"/>
          </a:xfrm>
        </p:spPr>
        <p:txBody>
          <a:bodyPr/>
          <a:lstStyle/>
          <a:p>
            <a:r>
              <a:rPr lang="da-DK" dirty="0"/>
              <a:t>Urin </a:t>
            </a:r>
            <a:r>
              <a:rPr lang="da-DK" dirty="0" err="1"/>
              <a:t>stix</a:t>
            </a:r>
            <a:r>
              <a:rPr lang="da-DK" dirty="0"/>
              <a:t> er pålidelige hvis entydig eller D+R</a:t>
            </a:r>
          </a:p>
        </p:txBody>
      </p:sp>
      <p:sp>
        <p:nvSpPr>
          <p:cNvPr id="8" name="Pladsholder til tekst 7">
            <a:extLst>
              <a:ext uri="{FF2B5EF4-FFF2-40B4-BE49-F238E27FC236}">
                <a16:creationId xmlns:a16="http://schemas.microsoft.com/office/drawing/2014/main" id="{BFBA28CD-BBB2-D355-24F6-EF24929B0067}"/>
              </a:ext>
            </a:extLst>
          </p:cNvPr>
          <p:cNvSpPr>
            <a:spLocks noGrp="1"/>
          </p:cNvSpPr>
          <p:nvPr>
            <p:ph type="body" sz="quarter" idx="42"/>
          </p:nvPr>
        </p:nvSpPr>
        <p:spPr>
          <a:xfrm>
            <a:off x="6226486" y="4233012"/>
            <a:ext cx="2492579" cy="1200329"/>
          </a:xfrm>
        </p:spPr>
        <p:txBody>
          <a:bodyPr/>
          <a:lstStyle/>
          <a:p>
            <a:r>
              <a:rPr lang="da-DK" dirty="0"/>
              <a:t>Mikroskopi er i kyndige hænder pålidelige (ved tvivl: D+R)</a:t>
            </a:r>
          </a:p>
        </p:txBody>
      </p:sp>
      <p:sp>
        <p:nvSpPr>
          <p:cNvPr id="9" name="Pladsholder til tekst 8">
            <a:extLst>
              <a:ext uri="{FF2B5EF4-FFF2-40B4-BE49-F238E27FC236}">
                <a16:creationId xmlns:a16="http://schemas.microsoft.com/office/drawing/2014/main" id="{130BA3E1-4647-C179-EFC0-C73C4B44221C}"/>
              </a:ext>
            </a:extLst>
          </p:cNvPr>
          <p:cNvSpPr>
            <a:spLocks noGrp="1"/>
          </p:cNvSpPr>
          <p:nvPr>
            <p:ph type="body" sz="quarter" idx="47"/>
          </p:nvPr>
        </p:nvSpPr>
        <p:spPr/>
        <p:txBody>
          <a:bodyPr/>
          <a:lstStyle/>
          <a:p>
            <a:r>
              <a:rPr lang="da-DK" dirty="0"/>
              <a:t>1</a:t>
            </a:r>
          </a:p>
        </p:txBody>
      </p:sp>
      <p:sp>
        <p:nvSpPr>
          <p:cNvPr id="10" name="Pladsholder til tekst 9">
            <a:extLst>
              <a:ext uri="{FF2B5EF4-FFF2-40B4-BE49-F238E27FC236}">
                <a16:creationId xmlns:a16="http://schemas.microsoft.com/office/drawing/2014/main" id="{B2F12A83-AAB7-FB60-CD6A-7FAEB3066026}"/>
              </a:ext>
            </a:extLst>
          </p:cNvPr>
          <p:cNvSpPr>
            <a:spLocks noGrp="1"/>
          </p:cNvSpPr>
          <p:nvPr>
            <p:ph type="body" sz="quarter" idx="48"/>
          </p:nvPr>
        </p:nvSpPr>
        <p:spPr/>
        <p:txBody>
          <a:bodyPr/>
          <a:lstStyle/>
          <a:p>
            <a:r>
              <a:rPr lang="da-DK" dirty="0"/>
              <a:t>2</a:t>
            </a:r>
          </a:p>
        </p:txBody>
      </p:sp>
      <p:sp>
        <p:nvSpPr>
          <p:cNvPr id="11" name="Pladsholder til tekst 10">
            <a:extLst>
              <a:ext uri="{FF2B5EF4-FFF2-40B4-BE49-F238E27FC236}">
                <a16:creationId xmlns:a16="http://schemas.microsoft.com/office/drawing/2014/main" id="{3AD14DB3-16B1-0D1C-04ED-2AF50D5207DD}"/>
              </a:ext>
            </a:extLst>
          </p:cNvPr>
          <p:cNvSpPr>
            <a:spLocks noGrp="1"/>
          </p:cNvSpPr>
          <p:nvPr>
            <p:ph type="body" sz="quarter" idx="49"/>
          </p:nvPr>
        </p:nvSpPr>
        <p:spPr/>
        <p:txBody>
          <a:bodyPr/>
          <a:lstStyle/>
          <a:p>
            <a:r>
              <a:rPr lang="da-DK" dirty="0"/>
              <a:t>3</a:t>
            </a:r>
          </a:p>
        </p:txBody>
      </p:sp>
      <p:sp>
        <p:nvSpPr>
          <p:cNvPr id="12" name="Pladsholder til tekst 11">
            <a:extLst>
              <a:ext uri="{FF2B5EF4-FFF2-40B4-BE49-F238E27FC236}">
                <a16:creationId xmlns:a16="http://schemas.microsoft.com/office/drawing/2014/main" id="{2524DCDC-9BB1-FA81-962A-4C1CCB953FAC}"/>
              </a:ext>
            </a:extLst>
          </p:cNvPr>
          <p:cNvSpPr>
            <a:spLocks noGrp="1"/>
          </p:cNvSpPr>
          <p:nvPr>
            <p:ph type="body" sz="quarter" idx="50"/>
          </p:nvPr>
        </p:nvSpPr>
        <p:spPr/>
        <p:txBody>
          <a:bodyPr/>
          <a:lstStyle/>
          <a:p>
            <a:r>
              <a:rPr lang="da-DK" dirty="0"/>
              <a:t>4</a:t>
            </a:r>
          </a:p>
        </p:txBody>
      </p:sp>
    </p:spTree>
    <p:extLst>
      <p:ext uri="{BB962C8B-B14F-4D97-AF65-F5344CB8AC3E}">
        <p14:creationId xmlns:p14="http://schemas.microsoft.com/office/powerpoint/2010/main" val="17591820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A6977A2-2082-4AFE-D783-1B57E406EBDC}"/>
              </a:ext>
            </a:extLst>
          </p:cNvPr>
          <p:cNvSpPr>
            <a:spLocks noGrp="1"/>
          </p:cNvSpPr>
          <p:nvPr>
            <p:ph type="body" sz="quarter" idx="29"/>
          </p:nvPr>
        </p:nvSpPr>
        <p:spPr>
          <a:xfrm>
            <a:off x="724664" y="1740634"/>
            <a:ext cx="10735496" cy="1631216"/>
          </a:xfrm>
        </p:spPr>
        <p:txBody>
          <a:bodyPr/>
          <a:lstStyle/>
          <a:p>
            <a:r>
              <a:rPr lang="da-DK" dirty="0"/>
              <a:t>Blok 1: Telefon og mail kontakt ved urinvejsinfektioner</a:t>
            </a:r>
          </a:p>
        </p:txBody>
      </p:sp>
      <p:sp>
        <p:nvSpPr>
          <p:cNvPr id="3" name="Pladsholder til tekst 2">
            <a:extLst>
              <a:ext uri="{FF2B5EF4-FFF2-40B4-BE49-F238E27FC236}">
                <a16:creationId xmlns:a16="http://schemas.microsoft.com/office/drawing/2014/main" id="{B34CA1D5-A756-206A-F65F-5B35573C9BC9}"/>
              </a:ext>
            </a:extLst>
          </p:cNvPr>
          <p:cNvSpPr>
            <a:spLocks noGrp="1"/>
          </p:cNvSpPr>
          <p:nvPr>
            <p:ph type="body" sz="quarter" idx="30"/>
          </p:nvPr>
        </p:nvSpPr>
        <p:spPr/>
        <p:txBody>
          <a:bodyPr/>
          <a:lstStyle/>
          <a:p>
            <a:r>
              <a:rPr lang="da-DK" dirty="0"/>
              <a:t>Samlet tid: 35 minutter</a:t>
            </a:r>
          </a:p>
        </p:txBody>
      </p:sp>
    </p:spTree>
    <p:extLst>
      <p:ext uri="{BB962C8B-B14F-4D97-AF65-F5344CB8AC3E}">
        <p14:creationId xmlns:p14="http://schemas.microsoft.com/office/powerpoint/2010/main" val="25408366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11D33-27A2-3094-160A-AE93757662F2}"/>
              </a:ext>
            </a:extLst>
          </p:cNvPr>
          <p:cNvSpPr>
            <a:spLocks noGrp="1"/>
          </p:cNvSpPr>
          <p:nvPr>
            <p:ph type="title"/>
          </p:nvPr>
        </p:nvSpPr>
        <p:spPr/>
        <p:txBody>
          <a:bodyPr/>
          <a:lstStyle/>
          <a:p>
            <a:r>
              <a:rPr lang="da-DK" dirty="0"/>
              <a:t>Klyngens brug af antibiotika til UVI</a:t>
            </a:r>
          </a:p>
        </p:txBody>
      </p:sp>
      <p:sp>
        <p:nvSpPr>
          <p:cNvPr id="3" name="Pladsholder til tekst 2">
            <a:extLst>
              <a:ext uri="{FF2B5EF4-FFF2-40B4-BE49-F238E27FC236}">
                <a16:creationId xmlns:a16="http://schemas.microsoft.com/office/drawing/2014/main" id="{156CB93F-4C60-A052-F17C-CE599EC9622F}"/>
              </a:ext>
            </a:extLst>
          </p:cNvPr>
          <p:cNvSpPr>
            <a:spLocks noGrp="1"/>
          </p:cNvSpPr>
          <p:nvPr>
            <p:ph type="body" sz="quarter" idx="38"/>
          </p:nvPr>
        </p:nvSpPr>
        <p:spPr/>
        <p:txBody>
          <a:bodyPr/>
          <a:lstStyle/>
          <a:p>
            <a:endParaRPr lang="da-DK"/>
          </a:p>
        </p:txBody>
      </p:sp>
      <p:sp>
        <p:nvSpPr>
          <p:cNvPr id="7" name="Pladsholder til tekst 2">
            <a:extLst>
              <a:ext uri="{FF2B5EF4-FFF2-40B4-BE49-F238E27FC236}">
                <a16:creationId xmlns:a16="http://schemas.microsoft.com/office/drawing/2014/main" id="{140D5879-5683-BDBD-ABCD-ACC57935FC56}"/>
              </a:ext>
            </a:extLst>
          </p:cNvPr>
          <p:cNvSpPr txBox="1">
            <a:spLocks/>
          </p:cNvSpPr>
          <p:nvPr/>
        </p:nvSpPr>
        <p:spPr>
          <a:xfrm>
            <a:off x="9027042" y="6122712"/>
            <a:ext cx="2583711" cy="227136"/>
          </a:xfrm>
          <a:prstGeom prst="rect">
            <a:avLst/>
          </a:prstGeom>
        </p:spPr>
        <p:txBody>
          <a:bodyPr lIns="91440" tIns="45720" rIns="91440" bIns="45720" anchor="t">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b="1">
                <a:latin typeface="Arial"/>
                <a:cs typeface="Arial"/>
              </a:rPr>
              <a:t>Kilde: Ordiprax+, perioden måned år til måned år</a:t>
            </a:r>
          </a:p>
        </p:txBody>
      </p:sp>
      <p:graphicFrame>
        <p:nvGraphicFramePr>
          <p:cNvPr id="4" name="Diagram 3">
            <a:extLst>
              <a:ext uri="{FF2B5EF4-FFF2-40B4-BE49-F238E27FC236}">
                <a16:creationId xmlns:a16="http://schemas.microsoft.com/office/drawing/2014/main" id="{07FA87CA-6F21-E2D4-6BC6-7C19C9DCB814}"/>
              </a:ext>
            </a:extLst>
          </p:cNvPr>
          <p:cNvGraphicFramePr>
            <a:graphicFrameLocks/>
          </p:cNvGraphicFramePr>
          <p:nvPr>
            <p:extLst>
              <p:ext uri="{D42A27DB-BD31-4B8C-83A1-F6EECF244321}">
                <p14:modId xmlns:p14="http://schemas.microsoft.com/office/powerpoint/2010/main" val="3811153518"/>
              </p:ext>
            </p:extLst>
          </p:nvPr>
        </p:nvGraphicFramePr>
        <p:xfrm>
          <a:off x="737671" y="1675269"/>
          <a:ext cx="10764838" cy="43882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F5C6A57E-CC77-8880-CF97-75690B1011F6}"/>
              </a:ext>
            </a:extLst>
          </p:cNvPr>
          <p:cNvSpPr txBox="1"/>
          <p:nvPr/>
        </p:nvSpPr>
        <p:spPr>
          <a:xfrm rot="20409818">
            <a:off x="3812583" y="2235634"/>
            <a:ext cx="2960176"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4076978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18b33faf15afd82c3d5bff797e846794">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da11d1195246b0a30d90213d6fbe7efd"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E79401-50CC-4234-9D14-610E3D8F3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795C06-8343-4B35-ACE2-038373315665}">
  <ds:schemaRefs>
    <ds:schemaRef ds:uri="http://purl.org/dc/terms/"/>
    <ds:schemaRef ds:uri="dc93761f-51ef-4530-9f5e-6cc801282091"/>
    <ds:schemaRef ds:uri="http://purl.org/dc/dcmitype/"/>
    <ds:schemaRef ds:uri="http://www.w3.org/XML/1998/namespace"/>
    <ds:schemaRef ds:uri="658e924a-6452-4f30-ad3a-cb624d28adc8"/>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185BB2EB-BF2F-4B0D-B7B5-2DA864EEBB52}">
  <ds:schemaRefs>
    <ds:schemaRef ds:uri="http://schemas.microsoft.com/sharepoint/v3/contenttype/forms"/>
  </ds:schemaRefs>
</ds:datastoreItem>
</file>

<file path=docMetadata/LabelInfo.xml><?xml version="1.0" encoding="utf-8"?>
<clbl:labelList xmlns:clbl="http://schemas.microsoft.com/office/2020/mipLabelMetadata">
  <clbl:label id="{3404a6b3-1831-48f2-9073-aef655f4d9e1}" enabled="0" method="" siteId="{3404a6b3-1831-48f2-9073-aef655f4d9e1}" removed="1"/>
</clbl:labelList>
</file>

<file path=docProps/app.xml><?xml version="1.0" encoding="utf-8"?>
<Properties xmlns="http://schemas.openxmlformats.org/officeDocument/2006/extended-properties" xmlns:vt="http://schemas.openxmlformats.org/officeDocument/2006/docPropsVTypes">
  <Template>KiAP_PowerPoint_template</Template>
  <TotalTime>82</TotalTime>
  <Words>3291</Words>
  <Application>Microsoft Office PowerPoint</Application>
  <PresentationFormat>Widescreen</PresentationFormat>
  <Paragraphs>313</Paragraphs>
  <Slides>32</Slides>
  <Notes>28</Notes>
  <HiddenSlides>0</HiddenSlides>
  <MMClips>2</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KiAP 2025</vt:lpstr>
      <vt:lpstr>PowerPoint Presentation</vt:lpstr>
      <vt:lpstr>Program</vt:lpstr>
      <vt:lpstr>Formål</vt:lpstr>
      <vt:lpstr>Materiale</vt:lpstr>
      <vt:lpstr>Datakilde</vt:lpstr>
      <vt:lpstr>Introduktionsvideo (7 min.)</vt:lpstr>
      <vt:lpstr>Budskab</vt:lpstr>
      <vt:lpstr>PowerPoint Presentation</vt:lpstr>
      <vt:lpstr>Klyngens brug af antibiotika til UVI</vt:lpstr>
      <vt:lpstr>Forklaring til variation</vt:lpstr>
      <vt:lpstr>Når patienten eller plejehjemspersonale kontakter praksis</vt:lpstr>
      <vt:lpstr>Når patienter eller plejehjemspersonale kontakter praksis</vt:lpstr>
      <vt:lpstr>Stille reflektion</vt:lpstr>
      <vt:lpstr>PowerPoint Presentation</vt:lpstr>
      <vt:lpstr>Antal stix undersøgelser (ydelse: 7101)</vt:lpstr>
      <vt:lpstr>Antal fasekontrast urinmikroskopier (ydelse 7122)</vt:lpstr>
      <vt:lpstr>Antal urindyrkninger i eget laboratorium (ydelse 7189)</vt:lpstr>
      <vt:lpstr>Dyrkning af biologisk materiale i eget laboratorium bakterier (ydelse 7105)</vt:lpstr>
      <vt:lpstr>Gennemgang af diagnostik af urinvejsinfektioner</vt:lpstr>
      <vt:lpstr>Gennemgang af diagnostik af urinvejsinfektioner</vt:lpstr>
      <vt:lpstr>Stille reflektion</vt:lpstr>
      <vt:lpstr>PowerPoint Presentation</vt:lpstr>
      <vt:lpstr>PowerPoint Presentation</vt:lpstr>
      <vt:lpstr>Behandlingsvideo (9 min.)</vt:lpstr>
      <vt:lpstr>Budskab</vt:lpstr>
      <vt:lpstr>Klyngens valg af præparat</vt:lpstr>
      <vt:lpstr>Spørgsmål til praksisdata </vt:lpstr>
      <vt:lpstr>Implementeringsplan</vt:lpstr>
      <vt:lpstr>Gennemgang</vt:lpstr>
      <vt:lpstr>Opsamling og opfølgning</vt:lpstr>
      <vt:lpstr>Tilbud fra PLO-E</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Caroline Stub Neubert</cp:lastModifiedBy>
  <cp:revision>9</cp:revision>
  <dcterms:created xsi:type="dcterms:W3CDTF">2025-07-29T08:56:30Z</dcterms:created>
  <dcterms:modified xsi:type="dcterms:W3CDTF">2026-04-21T12:47:12Z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