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47"/>
  </p:notesMasterIdLst>
  <p:sldIdLst>
    <p:sldId id="714" r:id="rId5"/>
    <p:sldId id="715" r:id="rId6"/>
    <p:sldId id="716" r:id="rId7"/>
    <p:sldId id="717" r:id="rId8"/>
    <p:sldId id="721" r:id="rId9"/>
    <p:sldId id="722" r:id="rId10"/>
    <p:sldId id="724" r:id="rId11"/>
    <p:sldId id="726" r:id="rId12"/>
    <p:sldId id="728" r:id="rId13"/>
    <p:sldId id="729" r:id="rId14"/>
    <p:sldId id="730" r:id="rId15"/>
    <p:sldId id="731" r:id="rId16"/>
    <p:sldId id="732" r:id="rId17"/>
    <p:sldId id="733" r:id="rId18"/>
    <p:sldId id="734" r:id="rId19"/>
    <p:sldId id="735" r:id="rId20"/>
    <p:sldId id="736" r:id="rId21"/>
    <p:sldId id="710" r:id="rId22"/>
    <p:sldId id="737" r:id="rId23"/>
    <p:sldId id="738" r:id="rId24"/>
    <p:sldId id="758" r:id="rId25"/>
    <p:sldId id="739" r:id="rId26"/>
    <p:sldId id="740" r:id="rId27"/>
    <p:sldId id="741" r:id="rId28"/>
    <p:sldId id="742" r:id="rId29"/>
    <p:sldId id="743" r:id="rId30"/>
    <p:sldId id="744" r:id="rId31"/>
    <p:sldId id="745" r:id="rId32"/>
    <p:sldId id="746" r:id="rId33"/>
    <p:sldId id="747" r:id="rId34"/>
    <p:sldId id="748" r:id="rId35"/>
    <p:sldId id="749" r:id="rId36"/>
    <p:sldId id="713" r:id="rId37"/>
    <p:sldId id="750" r:id="rId38"/>
    <p:sldId id="751" r:id="rId39"/>
    <p:sldId id="752" r:id="rId40"/>
    <p:sldId id="753" r:id="rId41"/>
    <p:sldId id="754" r:id="rId42"/>
    <p:sldId id="756" r:id="rId43"/>
    <p:sldId id="757" r:id="rId44"/>
    <p:sldId id="759" r:id="rId45"/>
    <p:sldId id="761" r:id="rId46"/>
  </p:sldIdLst>
  <p:sldSz cx="12192000" cy="6858000"/>
  <p:notesSz cx="6858000" cy="9144000"/>
  <p:defaultTextStyle>
    <a:defPPr marL="0" marR="0" indent="0" algn="l" defTabSz="4572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22860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45720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68580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91440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114300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137160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160020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182880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521415D9-36F7-43E2-AB2F-B90AF26B5E84}">
      <p14:sectionLst xmlns:p14="http://schemas.microsoft.com/office/powerpoint/2010/main">
        <p14:section name="Præsentation" id="{008ABB3A-2289-AF44-9DB0-81BA9228FDD1}">
          <p14:sldIdLst>
            <p14:sldId id="714"/>
            <p14:sldId id="715"/>
            <p14:sldId id="716"/>
            <p14:sldId id="717"/>
            <p14:sldId id="721"/>
            <p14:sldId id="722"/>
            <p14:sldId id="724"/>
            <p14:sldId id="726"/>
            <p14:sldId id="728"/>
            <p14:sldId id="729"/>
            <p14:sldId id="730"/>
            <p14:sldId id="731"/>
            <p14:sldId id="732"/>
            <p14:sldId id="733"/>
            <p14:sldId id="734"/>
            <p14:sldId id="735"/>
            <p14:sldId id="736"/>
            <p14:sldId id="710"/>
            <p14:sldId id="737"/>
            <p14:sldId id="738"/>
            <p14:sldId id="758"/>
            <p14:sldId id="739"/>
            <p14:sldId id="740"/>
            <p14:sldId id="741"/>
            <p14:sldId id="742"/>
            <p14:sldId id="743"/>
            <p14:sldId id="744"/>
            <p14:sldId id="745"/>
            <p14:sldId id="746"/>
            <p14:sldId id="747"/>
            <p14:sldId id="748"/>
            <p14:sldId id="749"/>
            <p14:sldId id="713"/>
            <p14:sldId id="750"/>
            <p14:sldId id="751"/>
            <p14:sldId id="752"/>
            <p14:sldId id="753"/>
            <p14:sldId id="754"/>
            <p14:sldId id="756"/>
            <p14:sldId id="757"/>
            <p14:sldId id="759"/>
            <p14:sldId id="7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0EBCF96-6EF1-0BE9-5F84-887D14DB75A1}" name="Marcus Fahlstrom" initials="MF" userId="S::Marcus.Fahlstrom@akqa.com::6069dfd7-4def-48d5-82ac-12ba5891da1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3F5F7"/>
    <a:srgbClr val="5A8181"/>
    <a:srgbClr val="246260"/>
    <a:srgbClr val="000000"/>
    <a:srgbClr val="DADCDE"/>
    <a:srgbClr val="F7F5EE"/>
    <a:srgbClr val="1E4D4B"/>
    <a:srgbClr val="1F4242"/>
    <a:srgbClr val="F8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15AF64-86FB-465F-917E-61D68C99F875}" v="62" dt="2026-03-23T09:26:30.44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–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–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–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–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Light Style 3 –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–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–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8213" autoAdjust="0"/>
  </p:normalViewPr>
  <p:slideViewPr>
    <p:cSldViewPr snapToGrid="0">
      <p:cViewPr varScale="1">
        <p:scale>
          <a:sx n="37" d="100"/>
          <a:sy n="37" d="100"/>
        </p:scale>
        <p:origin x="6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kiap.sharepoint.com/sites/KiAPKbenhavn/Shared%20Documents/Palliation/00.%20Baggrundsdokumenter/Baggrundsdokumenter%20opdelt%20og%20materiale%20til%20afsendelse/Til%20hospitalet/Sp&#248;rgeskema%20skabelon%20-%20hospital%20og%20kommune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kiap.sharepoint.com/sites/KiAPKbenhavn/Shared%20Documents/Palliation/00.%20Baggrundsdokumenter/Baggrundsdokumenter%20opdelt%20og%20materiale%20til%20afsendelse/Til%20hospitalet/Sp&#248;rgeskema%20skabelon%20-%20hospital%20og%20kommun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kiap.sharepoint.com/sites/KiAPKbenhavn/Shared%20Documents/Palliation/00.%20Baggrundsdokumenter/Baggrundsdokumenter%20opdelt%20og%20materiale%20til%20afsendelse/Til%20hospitalet/Sp&#248;rgeskema%20skabelon%20-%20hospital%20og%20kommun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kiap.sharepoint.com/sites/KiAPKbenhavn/Shared%20Documents/Palliation/00.%20Baggrundsdokumenter/Baggrundsdokumenter%20opdelt%20og%20materiale%20til%20afsendelse/Til%20hospitalet/Sp&#248;rgeskema%20skabelon%20-%20hospital%20og%20kommun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kiap.sharepoint.com/sites/KiAPKbenhavn/Shared%20Documents/Palliation/00.%20Baggrundsdokumenter/Baggrundsdokumenter%20opdelt%20og%20materiale%20til%20afsendelse/Til%20hospitalet/Sp&#248;rgeskema%20skabelon%20-%20hospital%20og%20kommun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kiap.sharepoint.com/sites/KiAPKbenhavn/Shared%20Documents/Palliation/00.%20Baggrundsdokumenter/Baggrundsdokumenter%20opdelt%20og%20materiale%20til%20afsendelse/Til%20hospitalet/Sp&#248;rgeskema%20skabelon%20-%20hospital%20og%20kommun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kiap.sharepoint.com/sites/KiAPKbenhavn/Shared%20Documents/Palliation/00.%20Baggrundsdokumenter/Baggrundsdokumenter%20opdelt%20og%20materiale%20til%20afsendelse/Til%20hospitalet/Sp&#248;rgeskema%20skabelon%20-%20hospital%20og%20kommun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kiap.sharepoint.com/sites/KiAPKbenhavn/Shared%20Documents/Palliation/00.%20Baggrundsdokumenter/Baggrundsdokumenter%20opdelt%20og%20materiale%20til%20afsendelse/Til%20hospitalet/Sp&#248;rgeskema%20skabelon%20-%20hospital%20og%20kommun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kiap.sharepoint.com/sites/KiAPKbenhavn/Shared%20Documents/Palliation/00.%20Baggrundsdokumenter/Baggrundsdokumenter%20opdelt%20og%20materiale%20til%20afsendelse/Til%20hospitalet/Sp&#248;rgeskema%20skabelon%20-%20hospital%20og%20kommune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'Hospital '!$I$11</c:f>
              <c:strCache>
                <c:ptCount val="1"/>
                <c:pt idx="0">
                  <c:v>Andel af respondenter</c:v>
                </c:pt>
              </c:strCache>
            </c:strRef>
          </c:tx>
          <c:spPr>
            <a:solidFill>
              <a:srgbClr val="297A7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'Hospital '!$B$12:$B$16</c:f>
              <c:strCache>
                <c:ptCount val="5"/>
                <c:pt idx="0">
                  <c:v>Ingen </c:v>
                </c:pt>
                <c:pt idx="1">
                  <c:v>1-5 </c:v>
                </c:pt>
                <c:pt idx="2">
                  <c:v>6-10 </c:v>
                </c:pt>
                <c:pt idx="3">
                  <c:v>&gt;10 </c:v>
                </c:pt>
                <c:pt idx="4">
                  <c:v>Ved ikke </c:v>
                </c:pt>
              </c:strCache>
            </c:strRef>
          </c:cat>
          <c:val>
            <c:numRef>
              <c:f>'Hospital '!$I$12:$I$16</c:f>
              <c:numCache>
                <c:formatCode>0%</c:formatCode>
                <c:ptCount val="5"/>
                <c:pt idx="0">
                  <c:v>8.6956521739130432E-2</c:v>
                </c:pt>
                <c:pt idx="1">
                  <c:v>0.2608695652173913</c:v>
                </c:pt>
                <c:pt idx="2">
                  <c:v>0.21739130434782608</c:v>
                </c:pt>
                <c:pt idx="3">
                  <c:v>0.34782608695652173</c:v>
                </c:pt>
                <c:pt idx="4">
                  <c:v>8.6956521739130432E-2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84-437A-B0AC-9313119059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4487232"/>
        <c:axId val="1064486752"/>
      </c:barChart>
      <c:catAx>
        <c:axId val="106448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064486752"/>
        <c:crosses val="autoZero"/>
        <c:auto val="1"/>
        <c:lblAlgn val="ctr"/>
        <c:lblOffset val="100"/>
        <c:noMultiLvlLbl val="0"/>
      </c:catAx>
      <c:valAx>
        <c:axId val="106448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06448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da-DK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'Hospital '!$I$29</c:f>
              <c:strCache>
                <c:ptCount val="1"/>
                <c:pt idx="0">
                  <c:v>Andel af respondenter</c:v>
                </c:pt>
              </c:strCache>
            </c:strRef>
          </c:tx>
          <c:spPr>
            <a:solidFill>
              <a:srgbClr val="297A7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'Hospital '!$B$30:$B$33</c:f>
              <c:strCache>
                <c:ptCount val="4"/>
                <c:pt idx="0">
                  <c:v>Ja </c:v>
                </c:pt>
                <c:pt idx="1">
                  <c:v>Nej, kender redskabet, men benytter det ikke  </c:v>
                </c:pt>
                <c:pt idx="2">
                  <c:v>Nej, kender ikke redskabet </c:v>
                </c:pt>
                <c:pt idx="3">
                  <c:v>Ved ikke  </c:v>
                </c:pt>
              </c:strCache>
            </c:strRef>
          </c:cat>
          <c:val>
            <c:numRef>
              <c:f>'Hospital '!$I$30:$I$33</c:f>
              <c:numCache>
                <c:formatCode>0%</c:formatCode>
                <c:ptCount val="4"/>
                <c:pt idx="0">
                  <c:v>0.39130434782608697</c:v>
                </c:pt>
                <c:pt idx="1">
                  <c:v>0.30434782608695654</c:v>
                </c:pt>
                <c:pt idx="2">
                  <c:v>0.21739130434782608</c:v>
                </c:pt>
                <c:pt idx="3">
                  <c:v>8.6956521739130432E-2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38-4F79-A2EA-2FEC92F45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4394112"/>
        <c:axId val="1064398432"/>
      </c:barChart>
      <c:catAx>
        <c:axId val="106439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064398432"/>
        <c:crosses val="autoZero"/>
        <c:auto val="1"/>
        <c:lblAlgn val="ctr"/>
        <c:lblOffset val="100"/>
        <c:noMultiLvlLbl val="0"/>
      </c:catAx>
      <c:valAx>
        <c:axId val="106439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064394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da-D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'Hospital '!$I$45</c:f>
              <c:strCache>
                <c:ptCount val="1"/>
                <c:pt idx="0">
                  <c:v>Andel af respondenter</c:v>
                </c:pt>
              </c:strCache>
            </c:strRef>
          </c:tx>
          <c:spPr>
            <a:solidFill>
              <a:srgbClr val="297A7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'Hospital '!$B$46:$B$51</c:f>
              <c:strCache>
                <c:ptCount val="6"/>
                <c:pt idx="0">
                  <c:v>Vi markerer ved at diagnosekode </c:v>
                </c:pt>
                <c:pt idx="1">
                  <c:v>Vi bruger kalenderen som reminder system </c:v>
                </c:pt>
                <c:pt idx="2">
                  <c:v>Vi skriver en remindertekst eller bruger anden markering, som alle kender </c:v>
                </c:pt>
                <c:pt idx="3">
                  <c:v>Vi markerer, hvem der er patientansvarlig læge </c:v>
                </c:pt>
                <c:pt idx="4">
                  <c:v>Vi giver patienten en opfølgende tid </c:v>
                </c:pt>
                <c:pt idx="5">
                  <c:v>Andet (fortæl dine kolleger herom på klyngemødet) </c:v>
                </c:pt>
              </c:strCache>
            </c:strRef>
          </c:cat>
          <c:val>
            <c:numRef>
              <c:f>'Hospital '!$I$46:$I$51</c:f>
              <c:numCache>
                <c:formatCode>0%</c:formatCode>
                <c:ptCount val="6"/>
                <c:pt idx="0">
                  <c:v>0.30434782608695654</c:v>
                </c:pt>
                <c:pt idx="1">
                  <c:v>0.2608695652173913</c:v>
                </c:pt>
                <c:pt idx="2">
                  <c:v>0.13043478260869565</c:v>
                </c:pt>
                <c:pt idx="3">
                  <c:v>8.6956521739130432E-2</c:v>
                </c:pt>
                <c:pt idx="4">
                  <c:v>0.17391304347826086</c:v>
                </c:pt>
                <c:pt idx="5">
                  <c:v>4.3478260869565216E-2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79-49D7-8AB0-7F3014C53C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00393119"/>
        <c:axId val="1200394079"/>
      </c:barChart>
      <c:catAx>
        <c:axId val="1200393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200394079"/>
        <c:crosses val="autoZero"/>
        <c:auto val="1"/>
        <c:lblAlgn val="ctr"/>
        <c:lblOffset val="100"/>
        <c:noMultiLvlLbl val="0"/>
      </c:catAx>
      <c:valAx>
        <c:axId val="12003940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200393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da-D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'Hospital '!$I$63</c:f>
              <c:strCache>
                <c:ptCount val="1"/>
                <c:pt idx="0">
                  <c:v>Andel af respondenter</c:v>
                </c:pt>
              </c:strCache>
            </c:strRef>
          </c:tx>
          <c:spPr>
            <a:solidFill>
              <a:srgbClr val="297A7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'Hospital '!$B$64:$B$67</c:f>
              <c:strCache>
                <c:ptCount val="4"/>
                <c:pt idx="0">
                  <c:v>Ja </c:v>
                </c:pt>
                <c:pt idx="1">
                  <c:v>Delvist </c:v>
                </c:pt>
                <c:pt idx="2">
                  <c:v>Nej </c:v>
                </c:pt>
                <c:pt idx="3">
                  <c:v>Ved ikke </c:v>
                </c:pt>
              </c:strCache>
            </c:strRef>
          </c:cat>
          <c:val>
            <c:numRef>
              <c:f>'Hospital '!$I$64:$I$67</c:f>
              <c:numCache>
                <c:formatCode>0%</c:formatCode>
                <c:ptCount val="4"/>
                <c:pt idx="0">
                  <c:v>0.34782608695652173</c:v>
                </c:pt>
                <c:pt idx="1">
                  <c:v>0.21739130434782608</c:v>
                </c:pt>
                <c:pt idx="2">
                  <c:v>0.30434782608695654</c:v>
                </c:pt>
                <c:pt idx="3">
                  <c:v>0.13043478260869565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D4-4031-852D-329DE41813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2800592"/>
        <c:axId val="982801072"/>
      </c:barChart>
      <c:catAx>
        <c:axId val="98280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982801072"/>
        <c:crosses val="autoZero"/>
        <c:auto val="1"/>
        <c:lblAlgn val="ctr"/>
        <c:lblOffset val="100"/>
        <c:noMultiLvlLbl val="0"/>
      </c:catAx>
      <c:valAx>
        <c:axId val="982801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982800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da-D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'Hospital '!$I$83</c:f>
              <c:strCache>
                <c:ptCount val="1"/>
                <c:pt idx="0">
                  <c:v>Andel af respondenter</c:v>
                </c:pt>
              </c:strCache>
            </c:strRef>
          </c:tx>
          <c:spPr>
            <a:solidFill>
              <a:srgbClr val="297A7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'Hospital '!$B$84:$B$89</c:f>
              <c:strCache>
                <c:ptCount val="6"/>
                <c:pt idx="0">
                  <c:v>Altid </c:v>
                </c:pt>
                <c:pt idx="1">
                  <c:v>Ofte </c:v>
                </c:pt>
                <c:pt idx="2">
                  <c:v>Nogle gange </c:v>
                </c:pt>
                <c:pt idx="3">
                  <c:v>Sjældent </c:v>
                </c:pt>
                <c:pt idx="4">
                  <c:v>Aldrig </c:v>
                </c:pt>
                <c:pt idx="5">
                  <c:v>Ved ikke </c:v>
                </c:pt>
              </c:strCache>
            </c:strRef>
          </c:cat>
          <c:val>
            <c:numRef>
              <c:f>'Hospital '!$I$84:$I$89</c:f>
              <c:numCache>
                <c:formatCode>0%</c:formatCode>
                <c:ptCount val="6"/>
                <c:pt idx="0">
                  <c:v>0.13043478260869565</c:v>
                </c:pt>
                <c:pt idx="1">
                  <c:v>0.2608695652173913</c:v>
                </c:pt>
                <c:pt idx="2">
                  <c:v>0.34782608695652173</c:v>
                </c:pt>
                <c:pt idx="3">
                  <c:v>8.6956521739130432E-2</c:v>
                </c:pt>
                <c:pt idx="4">
                  <c:v>0.13043478260869565</c:v>
                </c:pt>
                <c:pt idx="5">
                  <c:v>4.3478260869565216E-2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C7-4155-BEC4-59119A39EE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0240192"/>
        <c:axId val="410238272"/>
      </c:barChart>
      <c:catAx>
        <c:axId val="41024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10238272"/>
        <c:crosses val="autoZero"/>
        <c:auto val="1"/>
        <c:lblAlgn val="ctr"/>
        <c:lblOffset val="100"/>
        <c:noMultiLvlLbl val="0"/>
      </c:catAx>
      <c:valAx>
        <c:axId val="410238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10240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da-DK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'Hospital '!$I$103</c:f>
              <c:strCache>
                <c:ptCount val="1"/>
                <c:pt idx="0">
                  <c:v>Andel af respondenter </c:v>
                </c:pt>
              </c:strCache>
            </c:strRef>
          </c:tx>
          <c:spPr>
            <a:solidFill>
              <a:srgbClr val="297A7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'Hospital '!$B$104:$B$108</c:f>
              <c:strCache>
                <c:ptCount val="5"/>
                <c:pt idx="0">
                  <c:v>Jeg kender i meget høj grad til tilbuddet </c:v>
                </c:pt>
                <c:pt idx="1">
                  <c:v>Jeg kender i høj grad til tilbuddet </c:v>
                </c:pt>
                <c:pt idx="2">
                  <c:v>Jeg kender i nogen grad til tilbuddet </c:v>
                </c:pt>
                <c:pt idx="3">
                  <c:v>Jeg kender i mindre grad til tilbuddet </c:v>
                </c:pt>
                <c:pt idx="4">
                  <c:v>Jeg kender slet ikke til tilbuddet </c:v>
                </c:pt>
              </c:strCache>
            </c:strRef>
          </c:cat>
          <c:val>
            <c:numRef>
              <c:f>'Hospital '!$I$104:$I$108</c:f>
              <c:numCache>
                <c:formatCode>0%</c:formatCode>
                <c:ptCount val="5"/>
                <c:pt idx="0">
                  <c:v>0.13043478260869565</c:v>
                </c:pt>
                <c:pt idx="1">
                  <c:v>0.30434782608695654</c:v>
                </c:pt>
                <c:pt idx="2">
                  <c:v>0.34782608695652173</c:v>
                </c:pt>
                <c:pt idx="3">
                  <c:v>0.13043478260869565</c:v>
                </c:pt>
                <c:pt idx="4">
                  <c:v>8.6956521739130432E-2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0F-4907-B7AF-4E43CAB716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3139072"/>
        <c:axId val="311724592"/>
      </c:barChart>
      <c:catAx>
        <c:axId val="38313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11724592"/>
        <c:crosses val="autoZero"/>
        <c:auto val="1"/>
        <c:lblAlgn val="ctr"/>
        <c:lblOffset val="100"/>
        <c:noMultiLvlLbl val="0"/>
      </c:catAx>
      <c:valAx>
        <c:axId val="31172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83139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da-DK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'Hospital '!$I$121</c:f>
              <c:strCache>
                <c:ptCount val="1"/>
                <c:pt idx="0">
                  <c:v>Andel respondenter </c:v>
                </c:pt>
              </c:strCache>
            </c:strRef>
          </c:tx>
          <c:spPr>
            <a:solidFill>
              <a:srgbClr val="297A7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'Hospital '!$B$122:$B$127</c:f>
              <c:strCache>
                <c:ptCount val="6"/>
                <c:pt idx="0">
                  <c:v>Meget god </c:v>
                </c:pt>
                <c:pt idx="1">
                  <c:v>God </c:v>
                </c:pt>
                <c:pt idx="2">
                  <c:v>Lidt blandet </c:v>
                </c:pt>
                <c:pt idx="3">
                  <c:v>Mindre god </c:v>
                </c:pt>
                <c:pt idx="4">
                  <c:v>Dårlig </c:v>
                </c:pt>
                <c:pt idx="5">
                  <c:v>Ved ikke </c:v>
                </c:pt>
              </c:strCache>
            </c:strRef>
          </c:cat>
          <c:val>
            <c:numRef>
              <c:f>'Hospital '!$I$122:$I$127</c:f>
              <c:numCache>
                <c:formatCode>0%</c:formatCode>
                <c:ptCount val="6"/>
                <c:pt idx="0">
                  <c:v>0.17391304347826086</c:v>
                </c:pt>
                <c:pt idx="1">
                  <c:v>0.2608695652173913</c:v>
                </c:pt>
                <c:pt idx="2">
                  <c:v>0.30434782608695654</c:v>
                </c:pt>
                <c:pt idx="3">
                  <c:v>0.13043478260869565</c:v>
                </c:pt>
                <c:pt idx="4">
                  <c:v>8.6956521739130432E-2</c:v>
                </c:pt>
                <c:pt idx="5">
                  <c:v>4.3478260869565216E-2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2D-4945-B022-51CC108887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9542976"/>
        <c:axId val="819543456"/>
      </c:barChart>
      <c:catAx>
        <c:axId val="81954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819543456"/>
        <c:crosses val="autoZero"/>
        <c:auto val="1"/>
        <c:lblAlgn val="ctr"/>
        <c:lblOffset val="100"/>
        <c:noMultiLvlLbl val="0"/>
      </c:catAx>
      <c:valAx>
        <c:axId val="819543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819542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da-DK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'Hospital '!$I$141</c:f>
              <c:strCache>
                <c:ptCount val="1"/>
                <c:pt idx="0">
                  <c:v>Andel af respondenter</c:v>
                </c:pt>
              </c:strCache>
            </c:strRef>
          </c:tx>
          <c:spPr>
            <a:solidFill>
              <a:srgbClr val="297A7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'Hospital '!$B$142:$B$147</c:f>
              <c:strCache>
                <c:ptCount val="6"/>
                <c:pt idx="0">
                  <c:v>Altid </c:v>
                </c:pt>
                <c:pt idx="1">
                  <c:v>Ofte </c:v>
                </c:pt>
                <c:pt idx="2">
                  <c:v>Nogle gange </c:v>
                </c:pt>
                <c:pt idx="3">
                  <c:v>Sjældent </c:v>
                </c:pt>
                <c:pt idx="4">
                  <c:v>Aldrig </c:v>
                </c:pt>
                <c:pt idx="5">
                  <c:v>Ved ikke </c:v>
                </c:pt>
              </c:strCache>
            </c:strRef>
          </c:cat>
          <c:val>
            <c:numRef>
              <c:f>'Hospital '!$I$142:$I$147</c:f>
              <c:numCache>
                <c:formatCode>0%</c:formatCode>
                <c:ptCount val="6"/>
                <c:pt idx="0">
                  <c:v>0.13043478260869565</c:v>
                </c:pt>
                <c:pt idx="1">
                  <c:v>0.30434782608695654</c:v>
                </c:pt>
                <c:pt idx="2">
                  <c:v>0.13043478260869565</c:v>
                </c:pt>
                <c:pt idx="3">
                  <c:v>0.21739130434782608</c:v>
                </c:pt>
                <c:pt idx="4">
                  <c:v>0.13043478260869565</c:v>
                </c:pt>
                <c:pt idx="5">
                  <c:v>8.6956521739130432E-2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69-437B-BAE8-C334E75E59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6499407"/>
        <c:axId val="1106499887"/>
      </c:barChart>
      <c:catAx>
        <c:axId val="1106499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06499887"/>
        <c:crosses val="autoZero"/>
        <c:auto val="1"/>
        <c:lblAlgn val="ctr"/>
        <c:lblOffset val="100"/>
        <c:noMultiLvlLbl val="0"/>
      </c:catAx>
      <c:valAx>
        <c:axId val="11064998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064994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da-DK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'Hospital '!$I$162</c:f>
              <c:strCache>
                <c:ptCount val="1"/>
                <c:pt idx="0">
                  <c:v>Andel af respondenter</c:v>
                </c:pt>
              </c:strCache>
            </c:strRef>
          </c:tx>
          <c:spPr>
            <a:solidFill>
              <a:srgbClr val="297A7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'Hospital '!$B$163:$B$168</c:f>
              <c:strCache>
                <c:ptCount val="6"/>
                <c:pt idx="0">
                  <c:v>Altid </c:v>
                </c:pt>
                <c:pt idx="1">
                  <c:v>Ofte </c:v>
                </c:pt>
                <c:pt idx="2">
                  <c:v>Nogle gange </c:v>
                </c:pt>
                <c:pt idx="3">
                  <c:v>Sjældent </c:v>
                </c:pt>
                <c:pt idx="4">
                  <c:v>Aldrig </c:v>
                </c:pt>
                <c:pt idx="5">
                  <c:v>Ved ikke </c:v>
                </c:pt>
              </c:strCache>
            </c:strRef>
          </c:cat>
          <c:val>
            <c:numRef>
              <c:f>'Hospital '!$I$163:$I$168</c:f>
              <c:numCache>
                <c:formatCode>0%</c:formatCode>
                <c:ptCount val="6"/>
                <c:pt idx="0">
                  <c:v>8.6956521739130432E-2</c:v>
                </c:pt>
                <c:pt idx="1">
                  <c:v>0.2608695652173913</c:v>
                </c:pt>
                <c:pt idx="2">
                  <c:v>0.30434782608695654</c:v>
                </c:pt>
                <c:pt idx="3">
                  <c:v>0.17391304347826086</c:v>
                </c:pt>
                <c:pt idx="4">
                  <c:v>0.13043478260869565</c:v>
                </c:pt>
                <c:pt idx="5">
                  <c:v>4.3478260869565216E-2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5F-42C7-9E71-B24C8C12B4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7835040"/>
        <c:axId val="437835520"/>
      </c:barChart>
      <c:catAx>
        <c:axId val="43783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37835520"/>
        <c:crosses val="autoZero"/>
        <c:auto val="1"/>
        <c:lblAlgn val="ctr"/>
        <c:lblOffset val="100"/>
        <c:noMultiLvlLbl val="0"/>
      </c:catAx>
      <c:valAx>
        <c:axId val="437835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37835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0.36283</cdr:x>
      <cdr:y>0</cdr:y>
    </cdr:from>
    <cdr:to>
      <cdr:x>0.72176</cdr:x>
      <cdr:y>0.30567</cdr:y>
    </cdr:to>
    <cdr:sp macro="" textlink="">
      <cdr:nvSpPr>
        <cdr:cNvPr id="2" name="Tekstfelt 1">
          <a:extLst xmlns:a="http://schemas.openxmlformats.org/drawingml/2006/main">
            <a:ext uri="{FF2B5EF4-FFF2-40B4-BE49-F238E27FC236}">
              <a16:creationId xmlns:a16="http://schemas.microsoft.com/office/drawing/2014/main" id="{B5689134-CF84-9AD5-92F3-A40F42848F00}"/>
            </a:ext>
          </a:extLst>
        </cdr:cNvPr>
        <cdr:cNvSpPr txBox="1"/>
      </cdr:nvSpPr>
      <cdr:spPr>
        <a:xfrm xmlns:a="http://schemas.openxmlformats.org/drawingml/2006/main" rot="20244548">
          <a:off x="3895360" y="-1042242"/>
          <a:ext cx="3853543" cy="13444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square" lIns="50800" tIns="50800" rIns="50800" bIns="50800" numCol="1" spcCol="38100" rtlCol="0" anchor="ctr">
          <a:spAutoFit/>
        </a:bodyPr>
        <a:lstStyle xmlns:a="http://schemas.openxmlformats.org/drawingml/2006/main"/>
        <a:p xmlns:a="http://schemas.openxmlformats.org/drawingml/2006/main">
          <a:pPr marL="0" marR="0" indent="0" algn="l" defTabSz="2438338" rtl="0" fontAlgn="auto" latinLnBrk="0" hangingPunct="0">
            <a:lnSpc>
              <a:spcPct val="90000"/>
            </a:lnSpc>
            <a:spcBef>
              <a:spcPts val="450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da-DK" sz="4800" b="0" i="0" u="none" strike="noStrike" kern="1200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rPr>
            <a:t>Eksempel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8" name="Shape 309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99" name="Shape 309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1pPr>
    <a:lvl2pPr indent="1143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2pPr>
    <a:lvl3pPr indent="2286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3pPr>
    <a:lvl4pPr indent="3429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4pPr>
    <a:lvl5pPr indent="4572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5pPr>
    <a:lvl6pPr indent="5715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6pPr>
    <a:lvl7pPr indent="6858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7pPr>
    <a:lvl8pPr indent="8001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8pPr>
    <a:lvl9pPr indent="9144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95324-D63B-9764-7386-17FAFC9EF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DC71C0-52E0-689F-142A-0CEA42A47C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451B99-A311-BB59-BE4B-685F7706EE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457789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Forklaring til slide: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0" dirty="0"/>
              <a:t>Forslag til afsat tid til de enkelte dele ses af sliden. Vær opmærksom på at afsætte god tid til sidemandssamtale og plenumdrøftelse.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Forslag til, hvad du kan sige: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1" dirty="0"/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da-DK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 1. blok ser vi først på resultater fra spørgeskemaundersøgelsen, der vedr. hvordan vi har organiseret de palliative forløb i klinikken og samler op på det, vi har hørt, med sidemanden.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da-DK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da-DK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Dernæst ser vi en kort video om rettighed i indsatserne, og som giver input til, hvilke redskaber man kan bruge til at identificere patienterne og til den løbende behovsvurdering. 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da-DK" sz="1100" kern="100" dirty="0">
              <a:effectLst/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da-DK" b="0" dirty="0"/>
              <a:t>Vi slutter af med en fælles drøftelse af, hvad vi har hørt og tager med os hjem i forhold til organisering af det palliative forløb i klinikken. 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72754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/>
              <a:t>Forklaring til slide: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0"/>
              <a:t>Denne slide oplister de spørgsmål i spørgeskemaet, klyngens medlemmer har svaret på omkring organisering i klinikken. </a:t>
            </a: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3307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0">
              <a:defRPr/>
            </a:pPr>
            <a:r>
              <a:rPr lang="da-DK" b="1" dirty="0"/>
              <a:t>Forklaring til slide:</a:t>
            </a:r>
          </a:p>
          <a:p>
            <a:endParaRPr lang="da-DK" dirty="0"/>
          </a:p>
          <a:p>
            <a:r>
              <a:rPr lang="da-DK" dirty="0"/>
              <a:t>Antal patienter – resultat fra spørgeskemaet.</a:t>
            </a:r>
            <a:endParaRPr lang="da-DK" dirty="0">
              <a:cs typeface="Calibri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29082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0">
              <a:defRPr/>
            </a:pPr>
            <a:r>
              <a:rPr lang="da-DK" b="1"/>
              <a:t>Forklaring til slide:</a:t>
            </a:r>
          </a:p>
          <a:p>
            <a:endParaRPr lang="da-DK"/>
          </a:p>
          <a:p>
            <a:r>
              <a:rPr lang="da-DK"/>
              <a:t>Benytter du overraskelsesspørgsmålet – resultat fra spørgeskemaet.</a:t>
            </a:r>
            <a:endParaRPr lang="da-DK">
              <a:cs typeface="Calibri"/>
            </a:endParaRP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96724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0">
              <a:defRPr/>
            </a:pPr>
            <a:r>
              <a:rPr lang="da-DK" b="1"/>
              <a:t>Forklaring til slide:</a:t>
            </a:r>
          </a:p>
          <a:p>
            <a:endParaRPr lang="da-DK"/>
          </a:p>
          <a:p>
            <a:r>
              <a:rPr lang="da-DK"/>
              <a:t>Markering i journal – resultat fra spørgeskemaet.</a:t>
            </a:r>
            <a:endParaRPr lang="da-DK">
              <a:cs typeface="Calibri"/>
            </a:endParaRP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9503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0">
              <a:defRPr/>
            </a:pPr>
            <a:r>
              <a:rPr lang="da-DK" b="1"/>
              <a:t>Forklaring til slide:</a:t>
            </a:r>
          </a:p>
          <a:p>
            <a:endParaRPr lang="da-DK"/>
          </a:p>
          <a:p>
            <a:r>
              <a:rPr lang="da-DK"/>
              <a:t>Systematik i klinikken – resultat fra spørgeskemaet.</a:t>
            </a:r>
            <a:endParaRPr lang="da-DK">
              <a:cs typeface="Calibri"/>
            </a:endParaRP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3252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0">
              <a:defRPr/>
            </a:pPr>
            <a:r>
              <a:rPr lang="da-DK" b="1"/>
              <a:t>Forklaring til slide:</a:t>
            </a:r>
          </a:p>
          <a:p>
            <a:endParaRPr lang="da-DK"/>
          </a:p>
          <a:p>
            <a:r>
              <a:rPr lang="da-DK"/>
              <a:t>Sender i breve – resultat fra spørgeskemaet.</a:t>
            </a:r>
            <a:endParaRPr lang="da-DK">
              <a:cs typeface="Calibri"/>
            </a:endParaRP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59924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0">
              <a:defRPr/>
            </a:pPr>
            <a:r>
              <a:rPr lang="da-DK" b="1" dirty="0">
                <a:latin typeface="Calibri" panose="020F0502020204030204" pitchFamily="34" charset="0"/>
                <a:ea typeface="Times New Roman" panose="02020603050405020304" pitchFamily="18" charset="0"/>
              </a:rPr>
              <a:t>Forklaring til slide: </a:t>
            </a:r>
          </a:p>
          <a:p>
            <a:endParaRPr lang="da-DK" dirty="0"/>
          </a:p>
          <a:p>
            <a:r>
              <a:rPr lang="da-DK" dirty="0"/>
              <a:t>Lav et kort oprids af de vigtigste pointer fra klyngens besvarelser. 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338020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867">
              <a:defRPr/>
            </a:pPr>
            <a:r>
              <a:rPr lang="da-DK" b="1" dirty="0"/>
              <a:t>Forklaring til slide:</a:t>
            </a:r>
          </a:p>
          <a:p>
            <a:endParaRPr lang="da-DK" dirty="0"/>
          </a:p>
          <a:p>
            <a:r>
              <a:rPr lang="da-DK" dirty="0"/>
              <a:t>Drøft besvarelserne fra spørgeskemaet, som I netop har fået præsenteret i plenum, og besvar spørgsmålene på sliden. </a:t>
            </a:r>
          </a:p>
          <a:p>
            <a:endParaRPr lang="da-DK" dirty="0"/>
          </a:p>
          <a:p>
            <a:r>
              <a:rPr lang="da-DK" sz="1100" b="0" i="0" u="none" strike="noStrike" dirty="0">
                <a:effectLst/>
                <a:latin typeface="+mn-lt"/>
                <a:ea typeface="+mn-ea"/>
                <a:cs typeface="+mn-cs"/>
                <a:sym typeface="Helvetica Neue"/>
              </a:rPr>
              <a:t>Lav en kort opsamling i plenum – hvor du ”plukker” et par grupper ud, og spørger hvad de har talt om. </a:t>
            </a:r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747975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991235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100" b="1" i="0" u="none" spc="-15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Forslag til, hvad du kan sige:</a:t>
            </a:r>
          </a:p>
          <a:p>
            <a:pPr marL="0" marR="991235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100" b="1" i="0" u="none" spc="-15">
              <a:solidFill>
                <a:srgbClr val="231F20"/>
              </a:solidFill>
              <a:effectLst/>
              <a:latin typeface="Calibri" panose="020F0502020204030204" pitchFamily="34" charset="0"/>
            </a:endParaRPr>
          </a:p>
          <a:p>
            <a:pPr>
              <a:defRPr/>
            </a:pPr>
            <a:r>
              <a:rPr lang="da-DK" sz="1100" i="0" baseline="0"/>
              <a:t>Vi skal nu se endnu en video med praktiserende læge </a:t>
            </a:r>
            <a:r>
              <a:rPr lang="da-DK" sz="1100" i="0">
                <a:latin typeface="Calibri"/>
                <a:cs typeface="Calibri"/>
              </a:rPr>
              <a:t>Helle Ibsen.</a:t>
            </a:r>
          </a:p>
          <a:p>
            <a:pPr>
              <a:defRPr/>
            </a:pPr>
            <a:endParaRPr lang="da-DK" sz="1100" i="0">
              <a:latin typeface="Calibri"/>
              <a:ea typeface="+mn-ea"/>
              <a:cs typeface="Calibri"/>
            </a:endParaRPr>
          </a:p>
          <a:p>
            <a:pPr>
              <a:defRPr/>
            </a:pPr>
            <a:r>
              <a:rPr lang="da-DK" sz="1100" i="0" u="none">
                <a:latin typeface="Calibri"/>
                <a:ea typeface="+mn-ea"/>
                <a:cs typeface="Calibri"/>
              </a:rPr>
              <a:t>Videoen introducerer til den palliative tilgang i klinikken, systematik i indsatsen og om redskaber til identifikation og behovsvurdering. </a:t>
            </a:r>
            <a:endParaRPr lang="da-DK" sz="1100" i="0" baseline="0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3292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C9E98-F46A-6DD6-94C7-FCAFF6366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68266B-62A7-C8D2-5A96-F8E9877F9A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8931C1-EFD4-774D-49BD-3912D064C4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100" b="1" dirty="0">
                <a:latin typeface="Aptos" panose="020B0004020202020204" pitchFamily="34" charset="0"/>
              </a:rPr>
              <a:t>Forklaring til slide: </a:t>
            </a:r>
          </a:p>
          <a:p>
            <a:endParaRPr lang="da-DK" sz="1100" dirty="0">
              <a:latin typeface="Aptos" panose="020B0004020202020204" pitchFamily="34" charset="0"/>
            </a:endParaRPr>
          </a:p>
          <a:p>
            <a:r>
              <a:rPr lang="da-DK" sz="1100" dirty="0">
                <a:latin typeface="Aptos" panose="020B0004020202020204" pitchFamily="34" charset="0"/>
              </a:rPr>
              <a:t>Mødet er inddelt i 3 hovedblokke med en pause efter 1. blok.</a:t>
            </a:r>
          </a:p>
          <a:p>
            <a:endParaRPr lang="da-DK" sz="1100" dirty="0">
              <a:latin typeface="Aptos" panose="020B0004020202020204" pitchFamily="34" charset="0"/>
            </a:endParaRPr>
          </a:p>
          <a:p>
            <a:r>
              <a:rPr lang="da-DK" sz="1100" dirty="0">
                <a:latin typeface="Aptos" panose="020B0004020202020204" pitchFamily="34" charset="0"/>
              </a:rPr>
              <a:t>Mødet er sat til samlet at tage 2 timer og 30 minutter; herunder en </a:t>
            </a:r>
            <a:r>
              <a:rPr lang="da-DK" sz="1100" kern="12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introduktion til mødet og emnet og de 3 hovedblokke.</a:t>
            </a:r>
          </a:p>
          <a:p>
            <a:endParaRPr lang="da-DK" sz="1100" kern="1200" dirty="0">
              <a:solidFill>
                <a:schemeClr val="tx1"/>
              </a:solidFill>
              <a:effectLst/>
              <a:latin typeface="Aptos" panose="020B0004020202020204" pitchFamily="34" charset="0"/>
              <a:ea typeface="+mn-ea"/>
              <a:cs typeface="+mn-cs"/>
            </a:endParaRPr>
          </a:p>
          <a:p>
            <a:r>
              <a:rPr lang="da-DK" sz="1100" kern="12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Mødet kan ændres og tilpasses, hvis klyngen finder andet indhold relevant.</a:t>
            </a:r>
            <a:endParaRPr lang="da-DK" sz="1100" dirty="0">
              <a:latin typeface="Aptos" panose="020B0004020202020204" pitchFamily="34" charset="0"/>
            </a:endParaRPr>
          </a:p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438202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da-DK" sz="11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Forklaring til slide:</a:t>
            </a:r>
          </a:p>
          <a:p>
            <a:pPr rtl="0" fontAlgn="base"/>
            <a:endParaRPr lang="da-DK" sz="11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/>
              <a:t>På denne slide opsummeres de pointer, som blev fremlagt i videoen. </a:t>
            </a:r>
            <a:endParaRPr lang="da-DK" i="0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82840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867">
              <a:defRPr/>
            </a:pPr>
            <a:r>
              <a:rPr lang="da-DK" b="1"/>
              <a:t>Forklaring til slide:</a:t>
            </a:r>
          </a:p>
          <a:p>
            <a:endParaRPr lang="da-DK"/>
          </a:p>
          <a:p>
            <a:r>
              <a:rPr lang="da-DK"/>
              <a:t>Her ses billeder af de 2 præsenterede redskaber til identifikation og behovsvurdering i videoen.</a:t>
            </a: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10503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A752E-4BC2-8A4E-D2EB-B7482E2B3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64DD654A-6905-C2A3-01F7-F35D766249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DBF13B5C-9092-81E7-EA6C-6A1F27BF48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da-DK" b="1"/>
              <a:t>Forklaring til slide:</a:t>
            </a:r>
          </a:p>
          <a:p>
            <a:endParaRPr lang="da-DK" b="0"/>
          </a:p>
          <a:p>
            <a:r>
              <a:rPr lang="da-DK"/>
              <a:t>Skriv de vigtigste input op på en tavle, whiteboard eller flipover. Husk at opsummer hovedpointerne til sidst. Hvad har I talt om?</a:t>
            </a:r>
            <a:endParaRPr lang="da-DK" b="0">
              <a:cs typeface="Calibri" panose="020F0502020204030204"/>
            </a:endParaRP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9199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Forklaring til slide: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0" dirty="0"/>
              <a:t>Forslag til afsat tid til de enkelte dele ses af sliden. Vær opmærksom på at afsætte god tid til sidemandssamtale og spørgsmål og dialog med hospitalet i plenum.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Forslag til, hvad du kan sige: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1" dirty="0"/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da-DK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 2. blok fokuserer vi på vores samarbejde med </a:t>
            </a:r>
            <a:r>
              <a:rPr lang="da-DK" sz="1100" dirty="0">
                <a:cs typeface="Calibri"/>
              </a:rPr>
              <a:t>palliativ enhed/team </a:t>
            </a:r>
            <a:r>
              <a:rPr lang="da-DK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på hospitalet.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da-DK" sz="11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da-DK" sz="11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Først</a:t>
            </a:r>
            <a:r>
              <a:rPr lang="da-DK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da-DK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skal vi </a:t>
            </a:r>
            <a:r>
              <a:rPr lang="da-DK" b="0" dirty="0"/>
              <a:t>gennemgå svarerne fra spørgeskemaundersøgelsen om kendskabet til og oplevelsen af samarbejdet med den specialiserede indsats på hospitalet, efterfulgt af en kort sidemandssamtale.  </a:t>
            </a:r>
          </a:p>
          <a:p>
            <a:endParaRPr lang="da-DK" b="0" dirty="0"/>
          </a:p>
          <a:p>
            <a:pPr marR="313055" lvl="0">
              <a:spcAft>
                <a:spcPts val="0"/>
              </a:spcAft>
              <a:buClr>
                <a:srgbClr val="297A77"/>
              </a:buClr>
              <a:buSzPct val="105000"/>
              <a:tabLst>
                <a:tab pos="520700" algn="l"/>
                <a:tab pos="521335" algn="l"/>
              </a:tabLst>
            </a:pPr>
            <a:r>
              <a:rPr lang="da-DK" sz="11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Dernæst </a:t>
            </a:r>
            <a:r>
              <a:rPr lang="da-DK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vil vores gæster fra hospitalet præsentere det palliative tilbud, herunder </a:t>
            </a:r>
            <a:r>
              <a:rPr lang="da-DK" sz="11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</a:t>
            </a:r>
            <a:r>
              <a:rPr lang="da-DK" sz="1100" dirty="0">
                <a:solidFill>
                  <a:srgbClr val="FF0000"/>
                </a:solidFill>
              </a:rPr>
              <a:t>vordan er den specialiserede indsats er organiseret, hvad består den af ,og hvad der er vigtigt for enheden/teamet i forhold til kommunikationen med egen læge.</a:t>
            </a:r>
          </a:p>
          <a:p>
            <a:pPr>
              <a:buClr>
                <a:srgbClr val="297A77"/>
              </a:buClr>
              <a:buSzPct val="105000"/>
              <a:tabLst>
                <a:tab pos="520700" algn="l"/>
                <a:tab pos="521335" algn="l"/>
              </a:tabLst>
            </a:pPr>
            <a:endParaRPr lang="da-DK" sz="1100" dirty="0">
              <a:solidFill>
                <a:srgbClr val="FF0000"/>
              </a:solidFill>
            </a:endParaRPr>
          </a:p>
          <a:p>
            <a:pPr>
              <a:buClr>
                <a:srgbClr val="297A77"/>
              </a:buClr>
              <a:buSzPct val="105000"/>
              <a:tabLst>
                <a:tab pos="520700" algn="l"/>
                <a:tab pos="521335" algn="l"/>
              </a:tabLst>
            </a:pPr>
            <a:r>
              <a:rPr lang="da-DK" sz="1100" dirty="0">
                <a:solidFill>
                  <a:srgbClr val="FF0000"/>
                </a:solidFill>
              </a:rPr>
              <a:t>Vi slutter af med en fælles dialog om, hvad vi i fællesskab kan gøre for at styrke samarbejdet. 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953951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/>
              <a:t>Forklaring til slide: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0"/>
              <a:t>Denne slide oplister de spørgsmål i spørgeskemaet, klyngens medlemmer har svaret på omkring samarbejdet med kommunen. </a:t>
            </a: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58860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0">
              <a:defRPr/>
            </a:pPr>
            <a:r>
              <a:rPr lang="da-DK" b="1"/>
              <a:t>Forklaring til slide:</a:t>
            </a:r>
          </a:p>
          <a:p>
            <a:endParaRPr lang="da-DK"/>
          </a:p>
          <a:p>
            <a:r>
              <a:rPr lang="da-DK"/>
              <a:t>Kendskab – resultat fra spørgeskemaet.</a:t>
            </a:r>
            <a:endParaRPr lang="da-DK">
              <a:cs typeface="Calibri"/>
            </a:endParaRP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27028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0">
              <a:defRPr/>
            </a:pPr>
            <a:r>
              <a:rPr lang="da-DK" b="1"/>
              <a:t>Forklaring til slide:</a:t>
            </a:r>
          </a:p>
          <a:p>
            <a:endParaRPr lang="da-DK"/>
          </a:p>
          <a:p>
            <a:r>
              <a:rPr lang="da-DK"/>
              <a:t>Kommunikation – resultat fra spørgeskemaet.</a:t>
            </a:r>
            <a:endParaRPr lang="da-DK">
              <a:cs typeface="Calibri"/>
            </a:endParaRP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8693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0">
              <a:defRPr/>
            </a:pPr>
            <a:r>
              <a:rPr lang="da-DK" b="1" dirty="0"/>
              <a:t>Forklaring til slide:</a:t>
            </a:r>
          </a:p>
          <a:p>
            <a:endParaRPr lang="da-DK" dirty="0"/>
          </a:p>
          <a:p>
            <a:r>
              <a:rPr lang="da-DK" dirty="0"/>
              <a:t>Patienttype – resultat fra spørgeskemaet.</a:t>
            </a:r>
            <a:endParaRPr lang="da-DK" dirty="0">
              <a:cs typeface="Calibri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276532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0">
              <a:defRPr/>
            </a:pPr>
            <a:r>
              <a:rPr lang="da-DK" b="1"/>
              <a:t>Forklaring til slide:</a:t>
            </a:r>
          </a:p>
          <a:p>
            <a:endParaRPr lang="da-DK"/>
          </a:p>
          <a:p>
            <a:r>
              <a:rPr lang="da-DK"/>
              <a:t>Koordination af besøg i hjemmet – resultat fra spørgeskemaet.</a:t>
            </a:r>
            <a:endParaRPr lang="da-DK">
              <a:cs typeface="Calibri"/>
            </a:endParaRP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53330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0">
              <a:defRPr/>
            </a:pPr>
            <a:r>
              <a:rPr lang="da-DK" b="1"/>
              <a:t>Forklaring til slide:</a:t>
            </a:r>
          </a:p>
          <a:p>
            <a:endParaRPr lang="da-DK"/>
          </a:p>
          <a:p>
            <a:r>
              <a:rPr lang="da-DK"/>
              <a:t>Hvad fungerer godt i samarbejdet – resultat fra spørgeskemaet</a:t>
            </a:r>
          </a:p>
        </p:txBody>
      </p:sp>
    </p:spTree>
    <p:extLst>
      <p:ext uri="{BB962C8B-B14F-4D97-AF65-F5344CB8AC3E}">
        <p14:creationId xmlns:p14="http://schemas.microsoft.com/office/powerpoint/2010/main" val="1088185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100" b="1" dirty="0"/>
              <a:t>Forklaring til slide: </a:t>
            </a:r>
          </a:p>
          <a:p>
            <a:endParaRPr lang="da-DK" sz="11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1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 kan du kort præsentere formålet med dagens møde.</a:t>
            </a:r>
          </a:p>
          <a:p>
            <a:endParaRPr lang="da-DK" sz="11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100" b="1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Forslag til, hvad du kan sige: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1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1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Formålet med dagens klyngemøde er at styrke samarbejdet mellem almen praksis og det specialiserede palliative tilbud på hospitalet. </a:t>
            </a:r>
          </a:p>
          <a:p>
            <a:endParaRPr lang="da-DK" sz="11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1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 baggrund af besvarelserne af det udsendte spørgeskema skal vi sammen blive klogere på vores rutiner og arbejdsgange, dele vores erfaringer og udveksle idéer til at styrke organiseringen af palliative forløb i klinikken. </a:t>
            </a:r>
          </a:p>
          <a:p>
            <a:endParaRPr lang="da-DK" sz="11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i="0" dirty="0">
                <a:cs typeface="Calibri"/>
              </a:rPr>
              <a:t>Derudover skal vi sammen med palliativ enhed/team drøfte, hvordan vores samarbejde fungerer på nuværende tidspunkt, og hvordan det eventuelt kan forbedres i fremtiden.</a:t>
            </a:r>
            <a:endParaRPr lang="da-DK" sz="1100" i="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a-DK" sz="1100" dirty="0"/>
          </a:p>
          <a:p>
            <a:pPr>
              <a:defRPr/>
            </a:pPr>
            <a:endParaRPr lang="da-DK" sz="1100" i="0" kern="1200" dirty="0"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483902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0">
              <a:defRPr/>
            </a:pPr>
            <a:r>
              <a:rPr lang="da-DK" b="1"/>
              <a:t>Forklaring til slide:</a:t>
            </a:r>
          </a:p>
          <a:p>
            <a:endParaRPr lang="da-DK"/>
          </a:p>
          <a:p>
            <a:r>
              <a:rPr lang="da-DK"/>
              <a:t>Noget du savner i samarbejdet – resultat fra spørgeskemaet.</a:t>
            </a:r>
            <a:endParaRPr lang="da-DK">
              <a:cs typeface="Calibri"/>
            </a:endParaRP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04873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0">
              <a:defRPr/>
            </a:pPr>
            <a:r>
              <a:rPr lang="da-DK" b="1">
                <a:latin typeface="Calibri" panose="020F0502020204030204" pitchFamily="34" charset="0"/>
                <a:ea typeface="Times New Roman" panose="02020603050405020304" pitchFamily="18" charset="0"/>
              </a:rPr>
              <a:t>Forklaring til slide: </a:t>
            </a:r>
          </a:p>
          <a:p>
            <a:endParaRPr lang="da-DK"/>
          </a:p>
          <a:p>
            <a:r>
              <a:rPr lang="da-DK"/>
              <a:t>Lav et kort oprids af de vigtigste pointer fra klyngens besvarelser. </a:t>
            </a: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49851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>
                <a:latin typeface="Calibri" panose="020F0502020204030204" pitchFamily="34" charset="0"/>
                <a:ea typeface="Times New Roman" panose="02020603050405020304" pitchFamily="18" charset="0"/>
              </a:rPr>
              <a:t>Forklaring til slide: </a:t>
            </a:r>
          </a:p>
          <a:p>
            <a:pPr algn="l"/>
            <a:endParaRPr lang="da-DK" b="0" u="sng">
              <a:cs typeface="Calibri" panose="020F0502020204030204"/>
            </a:endParaRPr>
          </a:p>
          <a:p>
            <a:pPr algn="l"/>
            <a:r>
              <a:rPr lang="da-DK" b="0" u="none">
                <a:cs typeface="Calibri" panose="020F0502020204030204"/>
              </a:rPr>
              <a:t>Oplæg fra palliativ enhed/team. </a:t>
            </a: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29746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A92DE-AF81-FBC9-1AE9-557A6A13E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E4244764-2BB7-0F13-7E85-9F43C8E0E1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36907F8B-D02E-5E9E-1A95-37CBB244D8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da-DK" b="1">
                <a:cs typeface="Calibri" panose="020F0502020204030204"/>
              </a:rPr>
              <a:t>Forslag til hvad du kan sige: </a:t>
            </a:r>
          </a:p>
          <a:p>
            <a:pPr algn="l"/>
            <a:endParaRPr lang="da-DK" b="1">
              <a:cs typeface="Calibri" panose="020F0502020204030204"/>
            </a:endParaRPr>
          </a:p>
          <a:p>
            <a:pPr algn="l"/>
            <a:r>
              <a:rPr lang="da-DK" b="1">
                <a:cs typeface="Calibri" panose="020F0502020204030204"/>
              </a:rPr>
              <a:t>Forslag til hvad du kan sige</a:t>
            </a:r>
          </a:p>
          <a:p>
            <a:pPr algn="l"/>
            <a:endParaRPr lang="da-DK" b="1">
              <a:cs typeface="Calibri" panose="020F0502020204030204"/>
            </a:endParaRPr>
          </a:p>
          <a:p>
            <a:pPr algn="l"/>
            <a:r>
              <a:rPr lang="da-DK" b="0">
                <a:cs typeface="Calibri" panose="020F0502020204030204"/>
              </a:rPr>
              <a:t>Så er det blevet tid til dialog med palliativ enhed/team.</a:t>
            </a:r>
          </a:p>
          <a:p>
            <a:pPr algn="l"/>
            <a:endParaRPr lang="da-DK" b="0">
              <a:cs typeface="Calibri" panose="020F0502020204030204"/>
            </a:endParaRPr>
          </a:p>
          <a:p>
            <a:pPr algn="l"/>
            <a:r>
              <a:rPr lang="da-DK" b="0" u="sng">
                <a:cs typeface="Calibri" panose="020F0502020204030204"/>
              </a:rPr>
              <a:t>Her kan du tage udgangspunkt i pointer fra de tidligere plenumdiskussioner eller snakke om hospitalets oplæg.</a:t>
            </a: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75715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Forslag til, hvad du kan sige: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1" dirty="0"/>
          </a:p>
          <a:p>
            <a:pPr defTabSz="914320">
              <a:defRPr/>
            </a:pPr>
            <a:r>
              <a:rPr lang="da-DK" dirty="0"/>
              <a:t>De sidste 30 min. af mødet samler vi op på hovedpointerne fra mødets 2 blokke og træffer beslutning om, hvilke ændringer, vi ønsker at foretage – i palliativ enhed/team og i praksis, og hvordan vi konkret følger på det, vi aftaler.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da-DK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da-DK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Først sætter vi os sammen i egen praksis. Sololæger går sammen. Her snakker vi om, hvad vi helt konkret vil gå hjem og gøre anderledes på baggrund af det, vi har erfaret og talt om i dag.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da-DK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da-DK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Dernæst samler vi op i plenum sammen med hospitalet og træffer beslutning om, hvad der skal ændres i samarbejdet, hvem gør hvad, og hvordan følger vi bedst op på mødet. Det kunne for eksempel være, om der skal arbejdes videre med det i samarbejde med PKO, om der skal vælges en kontaktperson, om der skal laves et opfølgningsmøde (for eksempel om 12-måneder med nyt spørgeskema fra </a:t>
            </a:r>
            <a:r>
              <a:rPr lang="da-DK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KiAP</a:t>
            </a:r>
            <a:r>
              <a:rPr lang="da-DK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 eller lignende.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383833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87BF4-C6BB-9D98-77F2-60ED6557D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E14F42FF-98B7-A55E-B8B9-C4157BDB31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85013827-C902-5CA4-5AFD-AECB91333C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>
                <a:latin typeface="Calibri" panose="020F0502020204030204" pitchFamily="34" charset="0"/>
                <a:ea typeface="Times New Roman" panose="02020603050405020304" pitchFamily="18" charset="0"/>
              </a:rPr>
              <a:t>Forklaring til slide: </a:t>
            </a:r>
          </a:p>
          <a:p>
            <a:pPr algn="l"/>
            <a:endParaRPr lang="da-DK" b="0" u="sng">
              <a:cs typeface="Calibri" panose="020F0502020204030204"/>
            </a:endParaRPr>
          </a:p>
          <a:p>
            <a:pPr algn="l"/>
            <a:r>
              <a:rPr lang="da-DK" b="0" u="none">
                <a:cs typeface="Calibri" panose="020F0502020204030204"/>
              </a:rPr>
              <a:t>Her skal klyngen sætte sig sammen i egen praksis og sololæger går sammen. De skal snakke om, hvad de vil gøre, når de kommer hjem i egen praksis på baggrund af det, de har hørt på dette klyngemøde.</a:t>
            </a:r>
          </a:p>
          <a:p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87081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4737B-EC7D-0ADF-3613-A46F504DD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0C1D6B3E-ED45-C27B-9FF7-5EFF413BBD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8FB8E76C-6AE0-9D2F-6FA9-67051420CD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da-DK" b="1" u="none" dirty="0">
                <a:cs typeface="Calibri" panose="020F0502020204030204"/>
              </a:rPr>
              <a:t>Forklaring til slide: </a:t>
            </a:r>
          </a:p>
          <a:p>
            <a:pPr algn="l"/>
            <a:endParaRPr lang="da-DK" b="0" u="sng" dirty="0"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0" u="none" dirty="0">
                <a:cs typeface="Calibri" panose="020F0502020204030204"/>
              </a:rPr>
              <a:t>Spørg</a:t>
            </a:r>
            <a:r>
              <a:rPr lang="da-DK" b="1" u="none" dirty="0">
                <a:cs typeface="Calibri" panose="020F0502020204030204"/>
              </a:rPr>
              <a:t> </a:t>
            </a:r>
            <a:r>
              <a:rPr lang="da-DK" b="0" u="none" dirty="0">
                <a:cs typeface="Calibri" panose="020F0502020204030204"/>
              </a:rPr>
              <a:t>til hvad de forskellige praksis vil gøre, når de kommer hjem fra klyngemødet. Henvis evt. til, hvad andre klynger har gjort (slide 3). </a:t>
            </a:r>
          </a:p>
          <a:p>
            <a:pPr algn="l"/>
            <a:endParaRPr lang="da-DK" b="0" u="none" dirty="0">
              <a:cs typeface="Calibri" panose="020F0502020204030204"/>
            </a:endParaRPr>
          </a:p>
          <a:p>
            <a:pPr algn="l"/>
            <a:r>
              <a:rPr lang="da-DK" b="0" u="none" dirty="0">
                <a:cs typeface="Calibri" panose="020F0502020204030204"/>
              </a:rPr>
              <a:t>Herefter kan I aftale,  hvordan I gerne vil følge op på dagens møde i klyngen. </a:t>
            </a:r>
            <a:r>
              <a:rPr lang="da-DK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Det kunne for eksempel være, om der skal arbejdes videre med det via PKO-ordningen, om der skal vælges en kontaktperson, om der skal laves et opfølgningsmøde (for eksempel om 12-måneder med nyt spørgeskema fra </a:t>
            </a:r>
            <a:r>
              <a:rPr lang="da-DK" sz="1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KiAP</a:t>
            </a:r>
            <a:r>
              <a:rPr lang="da-DK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 eller lignende.</a:t>
            </a:r>
          </a:p>
          <a:p>
            <a:pPr algn="l"/>
            <a:endParaRPr lang="da-DK" b="0" u="none" dirty="0">
              <a:cs typeface="Calibri" panose="020F0502020204030204"/>
            </a:endParaRPr>
          </a:p>
          <a:p>
            <a:pPr algn="l"/>
            <a:r>
              <a:rPr lang="da-DK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Skriv ned hvad I aftaler, så I kan sende aftalerne ud til klyngens medlemmer efter mødet. </a:t>
            </a:r>
          </a:p>
          <a:p>
            <a:pPr algn="l"/>
            <a:endParaRPr lang="da-DK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a-DK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Vær opmærksom på, at </a:t>
            </a:r>
            <a:r>
              <a:rPr lang="da-DK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KiAP</a:t>
            </a:r>
            <a:r>
              <a:rPr lang="da-DK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tilbyder opfølgningspakker til alle klyngepakker.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928064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/>
              <a:t>Forklaring til slide: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0"/>
              <a:t>Følgende slide viser oplysninger om tilbud om palliation fra den regionale kvalitetsenhed samt link til SGE-forløb om den dødende patient.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1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60357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Forklaring til slide: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0" dirty="0"/>
              <a:t>Følgende slide viser link til den nye </a:t>
            </a:r>
            <a:r>
              <a:rPr lang="da-DK" b="0" dirty="0" err="1"/>
              <a:t>palliationsvejleding</a:t>
            </a:r>
            <a:r>
              <a:rPr lang="da-DK" b="0" dirty="0"/>
              <a:t> fra DSAM og til </a:t>
            </a:r>
            <a:r>
              <a:rPr lang="da-DK" b="0" dirty="0" err="1"/>
              <a:t>App’en</a:t>
            </a:r>
            <a:r>
              <a:rPr lang="da-DK" b="0"/>
              <a:t> ”Palliation i praksis”. </a:t>
            </a:r>
            <a:endParaRPr lang="da-DK" b="1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27464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2286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/>
              <a:t>Tak for besøget og tak for god ro og orden!</a:t>
            </a: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8846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/>
              <a:t>Forslag til, hvad du kan sige:</a:t>
            </a:r>
          </a:p>
          <a:p>
            <a:endParaRPr lang="da-DK" dirty="0"/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da-DK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Inden mødet</a:t>
            </a:r>
            <a:r>
              <a:rPr lang="da-DK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har alle haft mulighed for at besvare et spørgeskema, hvilket vil danne baggrund for resultaterne.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da-DK" sz="11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da-DK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På mødet </a:t>
            </a:r>
            <a:r>
              <a:rPr lang="da-DK" sz="11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bliver I præsenteret for resultaterne af klyngens spørgeskemaundersøgelse. </a:t>
            </a:r>
          </a:p>
          <a:p>
            <a:endParaRPr lang="da-DK" dirty="0"/>
          </a:p>
          <a:p>
            <a:r>
              <a:rPr lang="da-DK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 slutningen af mødet</a:t>
            </a:r>
            <a:r>
              <a:rPr lang="da-DK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skal vi beslutte om der er noget i samarbejdet, der skal ændres, og hvordan vi får fulgt op på vores aftaler. </a:t>
            </a:r>
          </a:p>
          <a:p>
            <a:endParaRPr lang="da-DK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 at sikre, at der bliver fulgt op, skal vi have udpeget en referent - enten fra klyngen eller </a:t>
            </a:r>
            <a:r>
              <a:rPr lang="da-DK" sz="1100" dirty="0">
                <a:cs typeface="Calibri"/>
              </a:rPr>
              <a:t>palliativ enhed/team</a:t>
            </a:r>
            <a:r>
              <a:rPr lang="da-DK" sz="1100" kern="100" dirty="0">
                <a:effectLst/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da-DK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(OBS: Aftal dette på forhånd med </a:t>
            </a:r>
            <a:r>
              <a:rPr lang="da-DK" sz="1100" dirty="0">
                <a:cs typeface="Calibri"/>
              </a:rPr>
              <a:t>palliativ enhed/team</a:t>
            </a:r>
            <a:r>
              <a:rPr lang="da-DK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769662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28202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100" b="1"/>
              <a:t>Forklaring til slide: </a:t>
            </a:r>
          </a:p>
          <a:p>
            <a:endParaRPr lang="da-DK" sz="1100" u="non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100" u="non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Præsentér repræsentanterne fra hospitalets </a:t>
            </a:r>
            <a:r>
              <a:rPr lang="da-DK" sz="1100">
                <a:cs typeface="Calibri"/>
              </a:rPr>
              <a:t>palliative enhed/team</a:t>
            </a:r>
            <a:r>
              <a:rPr lang="da-DK" sz="1100" u="non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som er til stede på dagens møde. </a:t>
            </a:r>
            <a:endParaRPr lang="da-DK" sz="1600" u="none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6427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a-DK" sz="1100" b="1" i="0">
                <a:latin typeface="Calibri"/>
                <a:cs typeface="Calibri"/>
              </a:rPr>
              <a:t>Forklaring til slide: </a:t>
            </a:r>
          </a:p>
          <a:p>
            <a:pPr>
              <a:defRPr/>
            </a:pPr>
            <a:endParaRPr lang="da-DK" sz="1100" i="0">
              <a:latin typeface="Calibri"/>
              <a:cs typeface="Calibri"/>
            </a:endParaRPr>
          </a:p>
          <a:p>
            <a:pPr>
              <a:defRPr/>
            </a:pPr>
            <a:r>
              <a:rPr lang="da-DK" sz="1100" i="0">
                <a:latin typeface="Calibri"/>
                <a:cs typeface="Calibri"/>
              </a:rPr>
              <a:t>Her vises en introduktionsvideo med Helle Ibsen, </a:t>
            </a:r>
            <a:r>
              <a:rPr lang="da-DK" sz="1600" b="0" i="0" u="none" strike="noStrike" baseline="0">
                <a:latin typeface="SourceSansPro-Regular"/>
              </a:rPr>
              <a:t>speciallæge i almen medicin og formand for den arbejdsgruppe i DSAM, der har udarbejdet den nye palliationsvejledning. </a:t>
            </a:r>
            <a:endParaRPr lang="da-DK" sz="1100" i="0">
              <a:latin typeface="Calibri"/>
              <a:cs typeface="Calibri"/>
            </a:endParaRPr>
          </a:p>
          <a:p>
            <a:pPr>
              <a:defRPr/>
            </a:pPr>
            <a:endParaRPr lang="da-DK" sz="1100" i="0">
              <a:latin typeface="Calibri"/>
              <a:ea typeface="+mn-ea"/>
              <a:cs typeface="Calibri"/>
            </a:endParaRPr>
          </a:p>
          <a:p>
            <a:pPr>
              <a:defRPr/>
            </a:pPr>
            <a:r>
              <a:rPr lang="da-DK" sz="1100" i="0" u="none">
                <a:latin typeface="Calibri"/>
                <a:ea typeface="+mn-ea"/>
                <a:cs typeface="Calibri"/>
              </a:rPr>
              <a:t>Videoen introducerer til almen praksis’ rolle som gennemgående sundhedsperson, den palliative tilgang, og til samarbejdet med hospitalet om den specialiserede palliation. </a:t>
            </a: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1044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da-DK" sz="11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Forklaring til slide:</a:t>
            </a:r>
          </a:p>
          <a:p>
            <a:pPr rtl="0" fontAlgn="base"/>
            <a:endParaRPr lang="da-DK" sz="11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/>
              <a:t>På denne slide opsummeres de pointer, som blev fremlagt i videoen. </a:t>
            </a:r>
            <a:endParaRPr lang="da-DK" i="0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6236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da-DK" sz="11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Forklaring til slide:</a:t>
            </a:r>
          </a:p>
          <a:p>
            <a:pPr rtl="0" fontAlgn="base"/>
            <a:endParaRPr lang="da-DK" sz="11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da-DK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denne og den næste slide opsummeres, hvad den basale palliative indsats består af, og hvilke typer af medarbejdere, der varetager opgaven.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634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da-DK" sz="11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Forslag til, hvad du kan sige:</a:t>
            </a:r>
          </a:p>
          <a:p>
            <a:pPr rtl="0" fontAlgn="base"/>
            <a:endParaRPr lang="da-DK" sz="1100" b="1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da-DK" sz="11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Palliationsområdet er ikke kun beriget af en ny vejledning fra DSAM. Området fremhæves også i forbindelse med den nye sundhedsreform og i Kræftplan V, hvor både den basale og den specialiserede palliation fremhæves som områder, man ønsker at styrke. </a:t>
            </a: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9769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G">
            <a:extLst>
              <a:ext uri="{FF2B5EF4-FFF2-40B4-BE49-F238E27FC236}">
                <a16:creationId xmlns:a16="http://schemas.microsoft.com/office/drawing/2014/main" id="{312B587F-30B0-AB56-AD79-485E591057CB}"/>
              </a:ext>
            </a:extLst>
          </p:cNvPr>
          <p:cNvSpPr/>
          <p:nvPr userDrawn="1"/>
        </p:nvSpPr>
        <p:spPr>
          <a:xfrm flipV="1">
            <a:off x="0" y="-23450"/>
            <a:ext cx="11457016" cy="5275390"/>
          </a:xfrm>
          <a:prstGeom prst="round1Rect">
            <a:avLst>
              <a:gd name="adj" fmla="val 27702"/>
            </a:avLst>
          </a:prstGeom>
          <a:gradFill flip="none" rotWithShape="1">
            <a:gsLst>
              <a:gs pos="62000">
                <a:srgbClr val="246260"/>
              </a:gs>
              <a:gs pos="88000">
                <a:srgbClr val="1E4D4B"/>
              </a:gs>
            </a:gsLst>
            <a:path path="circle">
              <a:fillToRect l="100000" t="100000"/>
            </a:path>
            <a:tileRect r="-100000" b="-10000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DK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" name="Logo" descr="A logo with blue dots&#10;&#10;AI-generated content may be incorrect.">
            <a:extLst>
              <a:ext uri="{FF2B5EF4-FFF2-40B4-BE49-F238E27FC236}">
                <a16:creationId xmlns:a16="http://schemas.microsoft.com/office/drawing/2014/main" id="{C1EB14EB-B032-7A14-4E5C-BB21DE39F6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7" y="5668161"/>
            <a:ext cx="739745" cy="753060"/>
          </a:xfrm>
          <a:prstGeom prst="rect">
            <a:avLst/>
          </a:prstGeom>
        </p:spPr>
      </p:pic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B56AE436-DF31-7A01-E4AC-33BE67C559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1361" y="2733325"/>
            <a:ext cx="10015568" cy="861774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 marL="0" marR="0" indent="0" algn="l" defTabSz="412750" rtl="0" eaLnBrk="1" fontAlgn="auto" latinLnBrk="0" hangingPunct="1">
              <a:lnSpc>
                <a:spcPts val="66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 panose="020B0604020202020204" pitchFamily="34" charset="0"/>
              <a:buNone/>
              <a:tabLst/>
              <a:defRPr sz="5000" b="1">
                <a:solidFill>
                  <a:srgbClr val="FFFFFF"/>
                </a:solidFill>
              </a:defRPr>
            </a:lvl1pPr>
          </a:lstStyle>
          <a:p>
            <a:pPr marL="0" marR="0" lvl="0" indent="0" algn="l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en-US" spc="0" err="1"/>
              <a:t>Overskrift</a:t>
            </a:r>
            <a:endParaRPr lang="en-US" spc="0"/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03AFBACC-31E7-0D41-E00D-16BB813353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40568" y="3610273"/>
            <a:ext cx="10015568" cy="492443"/>
          </a:xfrm>
          <a:prstGeom prst="rect">
            <a:avLst/>
          </a:prstGeom>
        </p:spPr>
        <p:txBody>
          <a:bodyPr wrap="square" anchor="t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6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hangingPunct="1"/>
            <a:r>
              <a:rPr lang="en-US" spc="0" err="1"/>
              <a:t>Underoverskrift</a:t>
            </a:r>
            <a:endParaRPr lang="en-US" spc="0"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297A2DA9-E70A-2BE1-F11A-2B7FF68A609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35835" y="4511694"/>
            <a:ext cx="1554346" cy="54228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0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hangingPunct="1"/>
            <a:r>
              <a:rPr lang="en-US" spc="0"/>
              <a:t>Dato</a:t>
            </a:r>
          </a:p>
        </p:txBody>
      </p:sp>
    </p:spTree>
    <p:extLst>
      <p:ext uri="{BB962C8B-B14F-4D97-AF65-F5344CB8AC3E}">
        <p14:creationId xmlns:p14="http://schemas.microsoft.com/office/powerpoint/2010/main" val="125451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76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757A297-48B0-931C-42E0-4D124F18C9F0}"/>
              </a:ext>
            </a:extLst>
          </p:cNvPr>
          <p:cNvSpPr/>
          <p:nvPr userDrawn="1"/>
        </p:nvSpPr>
        <p:spPr>
          <a:xfrm>
            <a:off x="4268970" y="2964437"/>
            <a:ext cx="928800" cy="928800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413422F-B637-BD3B-3443-6A43536EDA62}"/>
              </a:ext>
            </a:extLst>
          </p:cNvPr>
          <p:cNvSpPr/>
          <p:nvPr userDrawn="1"/>
        </p:nvSpPr>
        <p:spPr>
          <a:xfrm>
            <a:off x="9806699" y="2964437"/>
            <a:ext cx="928800" cy="928800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A69355F-C01E-DAA4-0C67-6139D64DACBA}"/>
              </a:ext>
            </a:extLst>
          </p:cNvPr>
          <p:cNvSpPr/>
          <p:nvPr userDrawn="1"/>
        </p:nvSpPr>
        <p:spPr>
          <a:xfrm>
            <a:off x="7037835" y="2964437"/>
            <a:ext cx="928800" cy="928800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7B975A0-F1C1-9037-B435-18C26D0CDD37}"/>
              </a:ext>
            </a:extLst>
          </p:cNvPr>
          <p:cNvSpPr/>
          <p:nvPr userDrawn="1"/>
        </p:nvSpPr>
        <p:spPr>
          <a:xfrm>
            <a:off x="1500105" y="2964437"/>
            <a:ext cx="928800" cy="928800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Picture 4" descr="A logo with blue dots&#10;&#10;AI-generated content may be incorrect.">
            <a:extLst>
              <a:ext uri="{FF2B5EF4-FFF2-40B4-BE49-F238E27FC236}">
                <a16:creationId xmlns:a16="http://schemas.microsoft.com/office/drawing/2014/main" id="{E85EA6AE-C95A-80D5-3650-4E058230ED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21" name="Slide Number">
            <a:extLst>
              <a:ext uri="{FF2B5EF4-FFF2-40B4-BE49-F238E27FC236}">
                <a16:creationId xmlns:a16="http://schemas.microsoft.com/office/drawing/2014/main" id="{821465F0-D867-638B-56BB-6C2BE888E275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55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B6A6B145-DF80-4DB5-646B-1A3941B1B8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581" y="1149681"/>
            <a:ext cx="10740748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>
              <a:lnSpc>
                <a:spcPct val="80000"/>
              </a:lnSpc>
              <a:tabLst>
                <a:tab pos="750888" algn="l"/>
              </a:tabLst>
              <a:defRPr sz="4000" spc="0" baseline="0"/>
            </a:lvl1pPr>
          </a:lstStyle>
          <a:p>
            <a:r>
              <a:rPr lang="en-GB" err="1"/>
              <a:t>Overskrift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0B423AF-AEB9-7235-DF3A-B5DD36A6D19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13581" y="1822802"/>
            <a:ext cx="10740748" cy="3766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Underoverskrift</a:t>
            </a:r>
            <a:endParaRPr lang="en-DK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280394E1-C977-A5D6-A9E8-1CB0A3E2FDB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4375" y="735288"/>
            <a:ext cx="10740748" cy="308712"/>
          </a:xfrm>
        </p:spPr>
        <p:txBody>
          <a:bodyPr anchor="ctr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a-DK"/>
              <a:t>Tema</a:t>
            </a:r>
            <a:endParaRPr lang="en-DK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4FB17B54-A0FA-3B1B-6C88-103FF86B56A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3581" y="4233012"/>
            <a:ext cx="2492579" cy="92333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None/>
              <a:tabLst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conset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CD53E475-8DB0-1464-2B1E-2DB33030282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969686" y="4233012"/>
            <a:ext cx="2492579" cy="92333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None/>
              <a:tabLst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conset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7524981C-560A-3E61-2B7F-783DB5A056C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483286" y="4233012"/>
            <a:ext cx="2492579" cy="92333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None/>
              <a:tabLst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conset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E0A857F7-042A-F7EA-AB65-4995E935530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226486" y="4233012"/>
            <a:ext cx="2492579" cy="92333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None/>
              <a:tabLst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conset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4D159230-4DF0-A0AA-C477-7450950EED8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475054" y="3065752"/>
            <a:ext cx="960568" cy="7455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1</a:t>
            </a:r>
            <a:endParaRPr lang="en-DK"/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F62D4E30-C9EA-79EF-2E45-0502440A6B1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228887" y="3065752"/>
            <a:ext cx="960568" cy="7455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2</a:t>
            </a:r>
            <a:endParaRPr lang="en-DK"/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6D98D1B-2224-4868-C2C3-0321E23B0E6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982720" y="3065752"/>
            <a:ext cx="960568" cy="7455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3</a:t>
            </a:r>
            <a:endParaRPr lang="en-DK"/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FBD174AB-6E12-B09D-EA19-538643750C7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736552" y="3065752"/>
            <a:ext cx="960568" cy="7455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4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84337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4AF3001E-0223-B886-B5FB-F5A4076B3510}"/>
              </a:ext>
            </a:extLst>
          </p:cNvPr>
          <p:cNvSpPr>
            <a:spLocks noGrp="1"/>
          </p:cNvSpPr>
          <p:nvPr>
            <p:ph type="pic" sz="half" idx="22" hasCustomPrompt="1"/>
          </p:nvPr>
        </p:nvSpPr>
        <p:spPr>
          <a:xfrm>
            <a:off x="720206" y="1963182"/>
            <a:ext cx="2480193" cy="1224000"/>
          </a:xfrm>
          <a:prstGeom prst="roundRect">
            <a:avLst>
              <a:gd name="adj" fmla="val 2806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pic>
        <p:nvPicPr>
          <p:cNvPr id="28" name="Picture 27" descr="A logo with blue dots&#10;&#10;AI-generated content may be incorrect.">
            <a:extLst>
              <a:ext uri="{FF2B5EF4-FFF2-40B4-BE49-F238E27FC236}">
                <a16:creationId xmlns:a16="http://schemas.microsoft.com/office/drawing/2014/main" id="{448B9F87-7FEC-84C8-2AC3-445D67E7D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BFB49D66-F911-C7DC-69C8-4D584CEC4A8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20207" y="3206247"/>
            <a:ext cx="2480193" cy="34214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Navn</a:t>
            </a:r>
            <a:endParaRPr lang="en-US"/>
          </a:p>
        </p:txBody>
      </p:sp>
      <p:sp>
        <p:nvSpPr>
          <p:cNvPr id="48" name="Text Placeholder 14">
            <a:extLst>
              <a:ext uri="{FF2B5EF4-FFF2-40B4-BE49-F238E27FC236}">
                <a16:creationId xmlns:a16="http://schemas.microsoft.com/office/drawing/2014/main" id="{75226D8A-716F-9DFA-4FF6-C4568A1C7DA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20207" y="3689404"/>
            <a:ext cx="2480192" cy="31091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Titel</a:t>
            </a:r>
          </a:p>
        </p:txBody>
      </p:sp>
      <p:sp>
        <p:nvSpPr>
          <p:cNvPr id="64" name="Slide Number">
            <a:extLst>
              <a:ext uri="{FF2B5EF4-FFF2-40B4-BE49-F238E27FC236}">
                <a16:creationId xmlns:a16="http://schemas.microsoft.com/office/drawing/2014/main" id="{DF3DCCE6-F8B6-7E73-6092-8716E16B377D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55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E4E6A673-89DC-7A09-B86D-0C4A954AFB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5" y="1131409"/>
            <a:ext cx="10740748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>
              <a:lnSpc>
                <a:spcPct val="80000"/>
              </a:lnSpc>
              <a:tabLst>
                <a:tab pos="750888" algn="l"/>
              </a:tabLst>
              <a:defRPr sz="4000" spc="0" baseline="0"/>
            </a:lvl1pPr>
          </a:lstStyle>
          <a:p>
            <a:r>
              <a:rPr lang="en-GB" err="1"/>
              <a:t>Overskrift</a:t>
            </a:r>
            <a:endParaRPr lang="en-US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0491CB5E-F0C3-65F4-ADD3-BD42B6163B1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4375" y="735288"/>
            <a:ext cx="10740748" cy="310919"/>
          </a:xfrm>
        </p:spPr>
        <p:txBody>
          <a:bodyPr anchor="ctr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a-DK"/>
              <a:t>Tema</a:t>
            </a:r>
            <a:endParaRPr lang="en-DK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752DEF7C-EF94-6672-7D9E-A02729AD08BB}"/>
              </a:ext>
            </a:extLst>
          </p:cNvPr>
          <p:cNvSpPr>
            <a:spLocks noGrp="1"/>
          </p:cNvSpPr>
          <p:nvPr>
            <p:ph type="pic" sz="half" idx="59" hasCustomPrompt="1"/>
          </p:nvPr>
        </p:nvSpPr>
        <p:spPr>
          <a:xfrm>
            <a:off x="3466718" y="1963182"/>
            <a:ext cx="2480193" cy="1224000"/>
          </a:xfrm>
          <a:prstGeom prst="roundRect">
            <a:avLst>
              <a:gd name="adj" fmla="val 2806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EEC4819B-A00D-1170-438E-F6AE7BEE9BC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466719" y="3206247"/>
            <a:ext cx="2480193" cy="34214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Navn</a:t>
            </a:r>
            <a:endParaRPr lang="en-US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40DFC0F0-4F0D-4F16-5A94-4C5AD7469EE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466719" y="3689404"/>
            <a:ext cx="2480192" cy="31091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Titel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57BB9B00-35D9-01DA-F171-CD3F0B795A4D}"/>
              </a:ext>
            </a:extLst>
          </p:cNvPr>
          <p:cNvSpPr>
            <a:spLocks noGrp="1"/>
          </p:cNvSpPr>
          <p:nvPr>
            <p:ph type="pic" sz="half" idx="62" hasCustomPrompt="1"/>
          </p:nvPr>
        </p:nvSpPr>
        <p:spPr>
          <a:xfrm>
            <a:off x="6213232" y="1963182"/>
            <a:ext cx="2480193" cy="1224000"/>
          </a:xfrm>
          <a:prstGeom prst="roundRect">
            <a:avLst>
              <a:gd name="adj" fmla="val 2806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790C96B-542E-2659-1E25-1A6F4447812F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213233" y="3206247"/>
            <a:ext cx="2480193" cy="34214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Navn</a:t>
            </a:r>
            <a:endParaRPr lang="en-U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C5250122-B854-AA82-94C6-B48D38703CB2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213233" y="3689404"/>
            <a:ext cx="2480192" cy="31091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Titel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E684E747-5158-A00C-21D8-E98EE46EADE5}"/>
              </a:ext>
            </a:extLst>
          </p:cNvPr>
          <p:cNvSpPr>
            <a:spLocks noGrp="1"/>
          </p:cNvSpPr>
          <p:nvPr>
            <p:ph type="pic" sz="half" idx="65" hasCustomPrompt="1"/>
          </p:nvPr>
        </p:nvSpPr>
        <p:spPr>
          <a:xfrm>
            <a:off x="8982936" y="1963182"/>
            <a:ext cx="2480193" cy="1224000"/>
          </a:xfrm>
          <a:prstGeom prst="roundRect">
            <a:avLst>
              <a:gd name="adj" fmla="val 2806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A29E1757-1659-5231-E2B6-37A38F99D3A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982937" y="3206247"/>
            <a:ext cx="2480193" cy="34214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Navn</a:t>
            </a:r>
            <a:endParaRPr lang="en-US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D2132B4A-0F16-F2F3-4130-5480A7BA6176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982937" y="3689404"/>
            <a:ext cx="2480192" cy="31091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Titel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385B056E-4AD5-D4C4-A626-844F967F717A}"/>
              </a:ext>
            </a:extLst>
          </p:cNvPr>
          <p:cNvSpPr>
            <a:spLocks noGrp="1"/>
          </p:cNvSpPr>
          <p:nvPr>
            <p:ph type="pic" sz="half" idx="68" hasCustomPrompt="1"/>
          </p:nvPr>
        </p:nvSpPr>
        <p:spPr>
          <a:xfrm>
            <a:off x="728872" y="4110090"/>
            <a:ext cx="2480193" cy="1224000"/>
          </a:xfrm>
          <a:prstGeom prst="roundRect">
            <a:avLst>
              <a:gd name="adj" fmla="val 2806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50083704-2A67-F828-9E71-8FA636C12894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728873" y="5353155"/>
            <a:ext cx="2480193" cy="34214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Navn</a:t>
            </a:r>
            <a:endParaRPr lang="en-US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3BDBE77B-D93A-1596-6763-8D89F66943BE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728873" y="5836312"/>
            <a:ext cx="2480192" cy="31091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Titel</a:t>
            </a:r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F99B41E3-9493-4632-6672-481123803436}"/>
              </a:ext>
            </a:extLst>
          </p:cNvPr>
          <p:cNvSpPr>
            <a:spLocks noGrp="1"/>
          </p:cNvSpPr>
          <p:nvPr>
            <p:ph type="pic" sz="half" idx="71" hasCustomPrompt="1"/>
          </p:nvPr>
        </p:nvSpPr>
        <p:spPr>
          <a:xfrm>
            <a:off x="3475384" y="4110090"/>
            <a:ext cx="2480193" cy="1224000"/>
          </a:xfrm>
          <a:prstGeom prst="roundRect">
            <a:avLst>
              <a:gd name="adj" fmla="val 2806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34D26204-CCE9-6875-6109-FA2782DDC2AB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3475385" y="5353155"/>
            <a:ext cx="2480193" cy="34214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Navn</a:t>
            </a:r>
            <a:endParaRPr lang="en-US"/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0934F0D0-72EB-F5C6-2144-CE60D1612D23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3475385" y="5836312"/>
            <a:ext cx="2480192" cy="31091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Titel</a:t>
            </a:r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BF28DC21-C5CE-0055-7C2E-719C052BB56D}"/>
              </a:ext>
            </a:extLst>
          </p:cNvPr>
          <p:cNvSpPr>
            <a:spLocks noGrp="1"/>
          </p:cNvSpPr>
          <p:nvPr>
            <p:ph type="pic" sz="half" idx="74" hasCustomPrompt="1"/>
          </p:nvPr>
        </p:nvSpPr>
        <p:spPr>
          <a:xfrm>
            <a:off x="6221898" y="4110090"/>
            <a:ext cx="2480193" cy="1224000"/>
          </a:xfrm>
          <a:prstGeom prst="roundRect">
            <a:avLst>
              <a:gd name="adj" fmla="val 2806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3416A175-E79A-E46D-18D4-C41AF983AE75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6221899" y="5353155"/>
            <a:ext cx="2480193" cy="34214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Navn</a:t>
            </a:r>
            <a:endParaRPr lang="en-US"/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265578FA-7E0E-7DC2-2CB9-30B11582C986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6221899" y="5836312"/>
            <a:ext cx="2480192" cy="31091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Titel</a:t>
            </a:r>
          </a:p>
        </p:txBody>
      </p:sp>
      <p:sp>
        <p:nvSpPr>
          <p:cNvPr id="33" name="Picture Placeholder 6">
            <a:extLst>
              <a:ext uri="{FF2B5EF4-FFF2-40B4-BE49-F238E27FC236}">
                <a16:creationId xmlns:a16="http://schemas.microsoft.com/office/drawing/2014/main" id="{A2C2523A-6F33-E7B2-788D-0893E315C935}"/>
              </a:ext>
            </a:extLst>
          </p:cNvPr>
          <p:cNvSpPr>
            <a:spLocks noGrp="1"/>
          </p:cNvSpPr>
          <p:nvPr>
            <p:ph type="pic" sz="half" idx="77" hasCustomPrompt="1"/>
          </p:nvPr>
        </p:nvSpPr>
        <p:spPr>
          <a:xfrm>
            <a:off x="8991602" y="4110090"/>
            <a:ext cx="2480193" cy="1224000"/>
          </a:xfrm>
          <a:prstGeom prst="roundRect">
            <a:avLst>
              <a:gd name="adj" fmla="val 2806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9B0259DE-E628-4C90-046E-71710B0F60E4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8991603" y="5353155"/>
            <a:ext cx="2480193" cy="34214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Navn</a:t>
            </a:r>
            <a:endParaRPr lang="en-US"/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317B82C3-43C5-6D41-B635-358C40B85242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8991603" y="5836312"/>
            <a:ext cx="2480192" cy="31091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05771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fo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">
            <a:extLst>
              <a:ext uri="{FF2B5EF4-FFF2-40B4-BE49-F238E27FC236}">
                <a16:creationId xmlns:a16="http://schemas.microsoft.com/office/drawing/2014/main" id="{8A9E7A6A-F604-83F6-2651-AFC9BB37BB8D}"/>
              </a:ext>
            </a:extLst>
          </p:cNvPr>
          <p:cNvSpPr/>
          <p:nvPr userDrawn="1"/>
        </p:nvSpPr>
        <p:spPr>
          <a:xfrm>
            <a:off x="6240957" y="2140429"/>
            <a:ext cx="5220000" cy="3985772"/>
          </a:xfrm>
          <a:prstGeom prst="roundRect">
            <a:avLst>
              <a:gd name="adj" fmla="val 2279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rtl="0">
              <a:lnSpc>
                <a:spcPct val="100000"/>
              </a:lnSpc>
              <a:defRPr sz="3200" spc="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4" name="Rounded Rectangle">
            <a:extLst>
              <a:ext uri="{FF2B5EF4-FFF2-40B4-BE49-F238E27FC236}">
                <a16:creationId xmlns:a16="http://schemas.microsoft.com/office/drawing/2014/main" id="{CAA65DEE-DBC4-2B68-385D-0434677DD25D}"/>
              </a:ext>
            </a:extLst>
          </p:cNvPr>
          <p:cNvSpPr/>
          <p:nvPr userDrawn="1"/>
        </p:nvSpPr>
        <p:spPr>
          <a:xfrm>
            <a:off x="713582" y="2140429"/>
            <a:ext cx="5220000" cy="3982284"/>
          </a:xfrm>
          <a:prstGeom prst="roundRect">
            <a:avLst>
              <a:gd name="adj" fmla="val 2343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</a:defRPr>
            </a:pPr>
            <a:endParaRPr sz="1600"/>
          </a:p>
        </p:txBody>
      </p:sp>
      <p:pic>
        <p:nvPicPr>
          <p:cNvPr id="4" name="Picture 3" descr="A logo with blue dots&#10;&#10;AI-generated content may be incorrect.">
            <a:extLst>
              <a:ext uri="{FF2B5EF4-FFF2-40B4-BE49-F238E27FC236}">
                <a16:creationId xmlns:a16="http://schemas.microsoft.com/office/drawing/2014/main" id="{67B1DE0C-8947-65D0-B963-52B7E84BB5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20" name="Slide Number">
            <a:extLst>
              <a:ext uri="{FF2B5EF4-FFF2-40B4-BE49-F238E27FC236}">
                <a16:creationId xmlns:a16="http://schemas.microsoft.com/office/drawing/2014/main" id="{783285FA-87E3-0416-26A5-46538C4A8A53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55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D0A62E3C-7F1B-0D9E-F91E-1A68ACEDF5D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14375" y="735288"/>
            <a:ext cx="10740748" cy="311051"/>
          </a:xfrm>
        </p:spPr>
        <p:txBody>
          <a:bodyPr anchor="ctr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a-DK"/>
              <a:t>Tema</a:t>
            </a:r>
            <a:endParaRPr lang="en-DK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0618EE30-CFEC-E5A8-5025-B6AF4164C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008" y="1141966"/>
            <a:ext cx="10740748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>
              <a:lnSpc>
                <a:spcPct val="80000"/>
              </a:lnSpc>
              <a:tabLst>
                <a:tab pos="750888" algn="l"/>
              </a:tabLst>
              <a:defRPr sz="4000" spc="0" baseline="0"/>
            </a:lvl1pPr>
          </a:lstStyle>
          <a:p>
            <a:r>
              <a:rPr lang="en-GB" err="1"/>
              <a:t>Overskrift</a:t>
            </a:r>
            <a:endParaRPr lang="en-US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CC871F1A-BE62-BC7F-7620-ED32D51DC0E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93730" y="2329541"/>
            <a:ext cx="4818407" cy="6615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Overskrift</a:t>
            </a:r>
            <a:endParaRPr lang="en-DK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7747BC4-0BEC-43A8-7A96-A171E89401B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92936" y="3311174"/>
            <a:ext cx="4819201" cy="262580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err="1"/>
              <a:t>Tekst</a:t>
            </a:r>
            <a:endParaRPr lang="en-GB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99D6AC21-6590-24B7-2231-F2AD6F44A86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453017" y="2329541"/>
            <a:ext cx="4818407" cy="6615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Overskrift</a:t>
            </a:r>
            <a:endParaRPr lang="en-DK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5DFE6FAC-14FA-C6C4-2E5A-CA6C237BA19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452223" y="3311174"/>
            <a:ext cx="4819201" cy="262580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err="1"/>
              <a:t>Tekst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73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fo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go with blue dots&#10;&#10;AI-generated content may be incorrect.">
            <a:extLst>
              <a:ext uri="{FF2B5EF4-FFF2-40B4-BE49-F238E27FC236}">
                <a16:creationId xmlns:a16="http://schemas.microsoft.com/office/drawing/2014/main" id="{112C96D6-0ADC-F5F5-A689-C4F777D5F8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25" name="Slide Number">
            <a:extLst>
              <a:ext uri="{FF2B5EF4-FFF2-40B4-BE49-F238E27FC236}">
                <a16:creationId xmlns:a16="http://schemas.microsoft.com/office/drawing/2014/main" id="{9876F5C1-1EF2-EC56-2A8F-F246D1581709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55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82886198-559A-B665-656E-651892B2FA7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14375" y="735288"/>
            <a:ext cx="10740748" cy="311166"/>
          </a:xfrm>
        </p:spPr>
        <p:txBody>
          <a:bodyPr anchor="ctr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a-DK"/>
              <a:t>Tema</a:t>
            </a:r>
            <a:endParaRPr lang="en-DK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ED9DE57-79CC-4C60-4A11-997682F22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582" y="1134766"/>
            <a:ext cx="10740748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>
              <a:lnSpc>
                <a:spcPct val="80000"/>
              </a:lnSpc>
              <a:tabLst>
                <a:tab pos="750888" algn="l"/>
              </a:tabLst>
              <a:defRPr sz="4000" spc="0" baseline="0"/>
            </a:lvl1pPr>
          </a:lstStyle>
          <a:p>
            <a:r>
              <a:rPr lang="en-GB" err="1"/>
              <a:t>Overskrift</a:t>
            </a:r>
            <a:endParaRPr lang="en-US"/>
          </a:p>
        </p:txBody>
      </p:sp>
      <p:sp>
        <p:nvSpPr>
          <p:cNvPr id="8" name="Rounded Rectangle">
            <a:extLst>
              <a:ext uri="{FF2B5EF4-FFF2-40B4-BE49-F238E27FC236}">
                <a16:creationId xmlns:a16="http://schemas.microsoft.com/office/drawing/2014/main" id="{3EF41EF0-5D41-01F8-6E7F-A036A387096D}"/>
              </a:ext>
            </a:extLst>
          </p:cNvPr>
          <p:cNvSpPr/>
          <p:nvPr userDrawn="1"/>
        </p:nvSpPr>
        <p:spPr>
          <a:xfrm>
            <a:off x="713582" y="2140430"/>
            <a:ext cx="3487357" cy="3982283"/>
          </a:xfrm>
          <a:prstGeom prst="roundRect">
            <a:avLst>
              <a:gd name="adj" fmla="val 2343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FB6A1C0-09AD-A40C-5BE6-D1B4BAC25B7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93731" y="2329541"/>
            <a:ext cx="3174957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8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Overskrift</a:t>
            </a:r>
            <a:endParaRPr lang="en-DK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B1AB984-92E0-03A3-EF0A-545A7104628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92937" y="3041873"/>
            <a:ext cx="3175480" cy="2922834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err="1"/>
              <a:t>Tekst</a:t>
            </a:r>
            <a:endParaRPr lang="en-GB"/>
          </a:p>
        </p:txBody>
      </p:sp>
      <p:sp>
        <p:nvSpPr>
          <p:cNvPr id="26" name="Rounded Rectangle">
            <a:extLst>
              <a:ext uri="{FF2B5EF4-FFF2-40B4-BE49-F238E27FC236}">
                <a16:creationId xmlns:a16="http://schemas.microsoft.com/office/drawing/2014/main" id="{9A4673AC-379A-C967-11EA-EFFD5730E32E}"/>
              </a:ext>
            </a:extLst>
          </p:cNvPr>
          <p:cNvSpPr/>
          <p:nvPr userDrawn="1"/>
        </p:nvSpPr>
        <p:spPr>
          <a:xfrm>
            <a:off x="4343987" y="2140429"/>
            <a:ext cx="3487357" cy="3982283"/>
          </a:xfrm>
          <a:prstGeom prst="roundRect">
            <a:avLst>
              <a:gd name="adj" fmla="val 2343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8A463060-775F-BE10-56F6-93C2AC4ACB9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524136" y="2329540"/>
            <a:ext cx="3174957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8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Overskrift</a:t>
            </a:r>
            <a:endParaRPr lang="en-DK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AC7076C5-DEDB-D13F-DC7E-BACEE292426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523342" y="3041872"/>
            <a:ext cx="3175480" cy="2922834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err="1"/>
              <a:t>Tekst</a:t>
            </a:r>
            <a:endParaRPr lang="en-GB"/>
          </a:p>
        </p:txBody>
      </p:sp>
      <p:sp>
        <p:nvSpPr>
          <p:cNvPr id="31" name="Rounded Rectangle">
            <a:extLst>
              <a:ext uri="{FF2B5EF4-FFF2-40B4-BE49-F238E27FC236}">
                <a16:creationId xmlns:a16="http://schemas.microsoft.com/office/drawing/2014/main" id="{702D65B9-4A3B-EAC8-BCD1-3B86AB3981D0}"/>
              </a:ext>
            </a:extLst>
          </p:cNvPr>
          <p:cNvSpPr/>
          <p:nvPr userDrawn="1"/>
        </p:nvSpPr>
        <p:spPr>
          <a:xfrm>
            <a:off x="7974393" y="2140429"/>
            <a:ext cx="3487357" cy="3982283"/>
          </a:xfrm>
          <a:prstGeom prst="roundRect">
            <a:avLst>
              <a:gd name="adj" fmla="val 2343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6AB248A-3091-DC42-0BE4-728CF1FE66E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154542" y="2329540"/>
            <a:ext cx="3174957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8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Overskrift</a:t>
            </a:r>
            <a:endParaRPr lang="en-DK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A2D65120-BFD2-DFFA-1FE9-139F71ECE24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153748" y="3041872"/>
            <a:ext cx="3175480" cy="2922834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err="1"/>
              <a:t>Tekst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04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nfo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with blue dots&#10;&#10;AI-generated content may be incorrect.">
            <a:extLst>
              <a:ext uri="{FF2B5EF4-FFF2-40B4-BE49-F238E27FC236}">
                <a16:creationId xmlns:a16="http://schemas.microsoft.com/office/drawing/2014/main" id="{CE93F7CD-8F51-3CCD-6D26-B1DC292B8F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38" name="Slide Number">
            <a:extLst>
              <a:ext uri="{FF2B5EF4-FFF2-40B4-BE49-F238E27FC236}">
                <a16:creationId xmlns:a16="http://schemas.microsoft.com/office/drawing/2014/main" id="{595CF73A-4D3D-D9C3-143F-DE8EF5E687B6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55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F729867E-31D0-5804-3861-213C6611A1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14375" y="735288"/>
            <a:ext cx="10740748" cy="311166"/>
          </a:xfrm>
        </p:spPr>
        <p:txBody>
          <a:bodyPr anchor="ctr">
            <a:noAutofit/>
          </a:bodyPr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a-DK"/>
              <a:t>Tema</a:t>
            </a:r>
            <a:endParaRPr lang="en-DK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CC3DB5B-5995-96E9-0B93-92EF2311E9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583" y="1134766"/>
            <a:ext cx="10740748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>
              <a:lnSpc>
                <a:spcPct val="80000"/>
              </a:lnSpc>
              <a:tabLst>
                <a:tab pos="750888" algn="l"/>
              </a:tabLst>
              <a:defRPr sz="4000" spc="0" baseline="0"/>
            </a:lvl1pPr>
          </a:lstStyle>
          <a:p>
            <a:r>
              <a:rPr lang="en-GB" err="1"/>
              <a:t>Overskrift</a:t>
            </a:r>
            <a:endParaRPr lang="en-US"/>
          </a:p>
        </p:txBody>
      </p:sp>
      <p:sp>
        <p:nvSpPr>
          <p:cNvPr id="7" name="Rounded Rectangle">
            <a:extLst>
              <a:ext uri="{FF2B5EF4-FFF2-40B4-BE49-F238E27FC236}">
                <a16:creationId xmlns:a16="http://schemas.microsoft.com/office/drawing/2014/main" id="{4B4C54B0-66D5-183A-DA50-51594C29C81A}"/>
              </a:ext>
            </a:extLst>
          </p:cNvPr>
          <p:cNvSpPr/>
          <p:nvPr userDrawn="1"/>
        </p:nvSpPr>
        <p:spPr>
          <a:xfrm>
            <a:off x="713583" y="2140429"/>
            <a:ext cx="2506695" cy="3982284"/>
          </a:xfrm>
          <a:prstGeom prst="roundRect">
            <a:avLst>
              <a:gd name="adj" fmla="val 2343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DAA9C49-90BF-C9F8-4EE4-5543B804658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93731" y="2329541"/>
            <a:ext cx="2114563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8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Overskrift</a:t>
            </a:r>
            <a:endParaRPr lang="en-DK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BFD83DDC-139A-A69A-8054-925BA67C45C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92937" y="3041873"/>
            <a:ext cx="2115306" cy="2922833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err="1"/>
              <a:t>Tekst</a:t>
            </a:r>
            <a:endParaRPr lang="en-GB"/>
          </a:p>
        </p:txBody>
      </p:sp>
      <p:sp>
        <p:nvSpPr>
          <p:cNvPr id="29" name="Rounded Rectangle">
            <a:extLst>
              <a:ext uri="{FF2B5EF4-FFF2-40B4-BE49-F238E27FC236}">
                <a16:creationId xmlns:a16="http://schemas.microsoft.com/office/drawing/2014/main" id="{545829F9-C687-8D8B-28A1-17FA37836EA9}"/>
              </a:ext>
            </a:extLst>
          </p:cNvPr>
          <p:cNvSpPr/>
          <p:nvPr userDrawn="1"/>
        </p:nvSpPr>
        <p:spPr>
          <a:xfrm>
            <a:off x="3450157" y="2140429"/>
            <a:ext cx="2506695" cy="3982284"/>
          </a:xfrm>
          <a:prstGeom prst="roundRect">
            <a:avLst>
              <a:gd name="adj" fmla="val 2343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EC3B20D3-7E5A-6861-A38E-3FA467B11A7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630305" y="2329541"/>
            <a:ext cx="2114563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8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Overskrift</a:t>
            </a:r>
            <a:endParaRPr lang="en-DK"/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F355B383-69D7-71F4-4D74-C13D833383A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629511" y="3041873"/>
            <a:ext cx="2115306" cy="2922833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err="1"/>
              <a:t>Tekst</a:t>
            </a:r>
            <a:endParaRPr lang="en-GB"/>
          </a:p>
        </p:txBody>
      </p:sp>
      <p:sp>
        <p:nvSpPr>
          <p:cNvPr id="40" name="Rounded Rectangle">
            <a:extLst>
              <a:ext uri="{FF2B5EF4-FFF2-40B4-BE49-F238E27FC236}">
                <a16:creationId xmlns:a16="http://schemas.microsoft.com/office/drawing/2014/main" id="{E4A1B7CB-9023-5E49-428E-41A2EF10BD9B}"/>
              </a:ext>
            </a:extLst>
          </p:cNvPr>
          <p:cNvSpPr/>
          <p:nvPr userDrawn="1"/>
        </p:nvSpPr>
        <p:spPr>
          <a:xfrm>
            <a:off x="6186731" y="2140429"/>
            <a:ext cx="2506695" cy="3982284"/>
          </a:xfrm>
          <a:prstGeom prst="roundRect">
            <a:avLst>
              <a:gd name="adj" fmla="val 2343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9F37B231-3652-48BA-C380-D195655E180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73505" y="2329541"/>
            <a:ext cx="2114563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8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Overskrift</a:t>
            </a:r>
            <a:endParaRPr lang="en-DK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2E7F7F3B-3941-CF41-A42C-692E0B2E8F3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72711" y="3041873"/>
            <a:ext cx="2115306" cy="2922833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err="1"/>
              <a:t>Tekst</a:t>
            </a:r>
            <a:endParaRPr lang="en-GB"/>
          </a:p>
        </p:txBody>
      </p:sp>
      <p:sp>
        <p:nvSpPr>
          <p:cNvPr id="44" name="Rounded Rectangle">
            <a:extLst>
              <a:ext uri="{FF2B5EF4-FFF2-40B4-BE49-F238E27FC236}">
                <a16:creationId xmlns:a16="http://schemas.microsoft.com/office/drawing/2014/main" id="{F5456FC0-822A-B9A3-2C09-F1E82F62EAB8}"/>
              </a:ext>
            </a:extLst>
          </p:cNvPr>
          <p:cNvSpPr/>
          <p:nvPr userDrawn="1"/>
        </p:nvSpPr>
        <p:spPr>
          <a:xfrm>
            <a:off x="8956435" y="2140429"/>
            <a:ext cx="2506695" cy="3982284"/>
          </a:xfrm>
          <a:prstGeom prst="roundRect">
            <a:avLst>
              <a:gd name="adj" fmla="val 2343"/>
            </a:avLst>
          </a:prstGeom>
          <a:solidFill>
            <a:srgbClr val="1F424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2A7D93FC-7C22-AAE8-FC41-3C42CFB2A9A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136583" y="2329541"/>
            <a:ext cx="2114563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8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Overskrift</a:t>
            </a:r>
            <a:endParaRPr lang="en-DK"/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397C8E65-EE78-4F34-D234-E85C3C22544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29163" y="3041873"/>
            <a:ext cx="2115306" cy="2922833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err="1"/>
              <a:t>Tekst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17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3215119-67CC-BE9B-FB17-7CB6B0B1DD0A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713582" y="728663"/>
            <a:ext cx="5022056" cy="5392245"/>
          </a:xfrm>
          <a:prstGeom prst="roundRect">
            <a:avLst>
              <a:gd name="adj" fmla="val 1801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pic>
        <p:nvPicPr>
          <p:cNvPr id="2" name="Picture 1" descr="A logo with blue dots&#10;&#10;AI-generated content may be incorrect.">
            <a:extLst>
              <a:ext uri="{FF2B5EF4-FFF2-40B4-BE49-F238E27FC236}">
                <a16:creationId xmlns:a16="http://schemas.microsoft.com/office/drawing/2014/main" id="{96DD84E1-8DFD-42BD-5798-D97F6537A9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12" name="Slide Number">
            <a:extLst>
              <a:ext uri="{FF2B5EF4-FFF2-40B4-BE49-F238E27FC236}">
                <a16:creationId xmlns:a16="http://schemas.microsoft.com/office/drawing/2014/main" id="{2E1C1399-8DE9-2F9C-C9FD-DDB0E6B73AF3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55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BF354D0-43FC-01E8-76A1-4E740DD97E4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56364" y="5606618"/>
            <a:ext cx="4385987" cy="516983"/>
          </a:xfrm>
        </p:spPr>
        <p:txBody>
          <a:bodyPr wrap="square" anchor="b">
            <a:spAutoFit/>
          </a:bodyPr>
          <a:lstStyle>
            <a:lvl1pPr marL="0" indent="0">
              <a:lnSpc>
                <a:spcPct val="110000"/>
              </a:lnSpc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1863C49-7752-6124-12EB-0F19AB0B27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0100" y="1142701"/>
            <a:ext cx="4398514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4000" spc="0" baseline="0"/>
            </a:lvl1pPr>
          </a:lstStyle>
          <a:p>
            <a:r>
              <a:rPr lang="en-GB" err="1"/>
              <a:t>Overskrift</a:t>
            </a:r>
            <a:endParaRPr lang="en-US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81B4B4A5-6059-7E98-716E-F67AD86EA40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56364" y="749318"/>
            <a:ext cx="4385987" cy="328583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>
              <a:lnSpc>
                <a:spcPct val="110000"/>
              </a:lnSpc>
            </a:pPr>
            <a:r>
              <a:rPr lang="en-US"/>
              <a:t>Tema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44E2F60-BB33-209E-D6E8-AB10D818C2C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456364" y="2909745"/>
            <a:ext cx="4385987" cy="104389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/>
              <a:t>Kort </a:t>
            </a:r>
            <a:r>
              <a:rPr lang="en-GB" err="1"/>
              <a:t>tekst</a:t>
            </a:r>
            <a:r>
              <a:rPr lang="en-GB"/>
              <a:t>…</a:t>
            </a:r>
            <a:endParaRPr lang="en-DK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1175E97-53E8-0FF3-113B-1DAA3F918C7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455967" y="1868308"/>
            <a:ext cx="4386780" cy="3516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Underoverskrift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9688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13" userDrawn="1">
          <p15:clr>
            <a:srgbClr val="FBAE40"/>
          </p15:clr>
        </p15:guide>
        <p15:guide id="2" pos="4067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me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9A02D2A-2E8B-68F6-417D-DF0465F813EF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6452791" y="728663"/>
            <a:ext cx="5008166" cy="5400675"/>
          </a:xfrm>
          <a:prstGeom prst="roundRect">
            <a:avLst>
              <a:gd name="adj" fmla="val 1444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pic>
        <p:nvPicPr>
          <p:cNvPr id="4" name="Picture 3" descr="A logo with blue dots&#10;&#10;AI-generated content may be incorrect.">
            <a:extLst>
              <a:ext uri="{FF2B5EF4-FFF2-40B4-BE49-F238E27FC236}">
                <a16:creationId xmlns:a16="http://schemas.microsoft.com/office/drawing/2014/main" id="{A046EA84-657A-C68E-675B-F5B7258BCE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10" name="Slide Number">
            <a:extLst>
              <a:ext uri="{FF2B5EF4-FFF2-40B4-BE49-F238E27FC236}">
                <a16:creationId xmlns:a16="http://schemas.microsoft.com/office/drawing/2014/main" id="{CDF19416-F05C-A2CA-F94B-19F42EEEE63E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55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916AF97C-F7C7-DF1E-3AA1-97A60AC2C06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0208" y="5603925"/>
            <a:ext cx="4385987" cy="516983"/>
          </a:xfrm>
        </p:spPr>
        <p:txBody>
          <a:bodyPr wrap="square" anchor="b">
            <a:spAutoFit/>
          </a:bodyPr>
          <a:lstStyle>
            <a:lvl1pPr marL="0" indent="0">
              <a:lnSpc>
                <a:spcPct val="110000"/>
              </a:lnSpc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A433A447-D68D-90F2-1E2B-66C136F1F4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944" y="1140008"/>
            <a:ext cx="4398514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4000" spc="0" baseline="0"/>
            </a:lvl1pPr>
          </a:lstStyle>
          <a:p>
            <a:r>
              <a:rPr lang="en-GB" err="1"/>
              <a:t>Overskrift</a:t>
            </a:r>
            <a:endParaRPr lang="en-US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94C0A4DF-459B-F91A-21A5-7553815E9D0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0208" y="746625"/>
            <a:ext cx="4385987" cy="328583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>
              <a:lnSpc>
                <a:spcPct val="110000"/>
              </a:lnSpc>
            </a:pPr>
            <a:r>
              <a:rPr lang="en-US"/>
              <a:t>Tema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F7C98E7-B0EC-E406-6F23-08D66EC6DED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20208" y="2907052"/>
            <a:ext cx="4385987" cy="104389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/>
              <a:t>Kort </a:t>
            </a:r>
            <a:r>
              <a:rPr lang="en-GB" err="1"/>
              <a:t>tekst</a:t>
            </a:r>
            <a:r>
              <a:rPr lang="en-GB"/>
              <a:t>…</a:t>
            </a:r>
            <a:endParaRPr lang="en-DK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83BAF9F-5914-F511-BDC8-002CBACEDC1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19811" y="1865615"/>
            <a:ext cx="4386780" cy="3516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Underoverskrift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91445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02" userDrawn="1">
          <p15:clr>
            <a:srgbClr val="FBAE40"/>
          </p15:clr>
        </p15:guide>
        <p15:guide id="2" pos="4067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og medie X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FA23B49D-9718-43B4-203B-035DF8D3A771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5832232" y="0"/>
            <a:ext cx="6359769" cy="6858000"/>
          </a:xfrm>
          <a:prstGeom prst="rect">
            <a:avLst/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  <a:endParaRPr/>
          </a:p>
        </p:txBody>
      </p:sp>
      <p:pic>
        <p:nvPicPr>
          <p:cNvPr id="2" name="Picture 1" descr="A logo with blue dots&#10;&#10;AI-generated content may be incorrect.">
            <a:extLst>
              <a:ext uri="{FF2B5EF4-FFF2-40B4-BE49-F238E27FC236}">
                <a16:creationId xmlns:a16="http://schemas.microsoft.com/office/drawing/2014/main" id="{D955C726-BC1D-C59C-CF95-55F28541E0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DDCD8E20-EA38-ECF7-2A7D-E8EC2C1C5D6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0208" y="5603925"/>
            <a:ext cx="4385987" cy="516983"/>
          </a:xfrm>
        </p:spPr>
        <p:txBody>
          <a:bodyPr wrap="square" anchor="b">
            <a:spAutoFit/>
          </a:bodyPr>
          <a:lstStyle>
            <a:lvl1pPr marL="0" indent="0">
              <a:lnSpc>
                <a:spcPct val="110000"/>
              </a:lnSpc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202161ED-A852-3F3F-C115-57AFD16BD2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944" y="1140008"/>
            <a:ext cx="4398514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4000" spc="0" baseline="0"/>
            </a:lvl1pPr>
          </a:lstStyle>
          <a:p>
            <a:r>
              <a:rPr lang="en-GB" err="1"/>
              <a:t>Overskrift</a:t>
            </a:r>
            <a:endParaRPr lang="en-US"/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2A9FE7B4-0D59-DA15-CDFC-B041D57FD2E1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>
                <a:buFont typeface="Arial" panose="020B0604020202020204" pitchFamily="34" charset="0"/>
                <a:buNone/>
              </a:pPr>
              <a:t>‹#›</a:t>
            </a:fld>
            <a:endParaRPr lang="en-US" sz="55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1EE8116-6F81-5ED0-2140-5907CBA3EA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0208" y="746625"/>
            <a:ext cx="4385987" cy="328583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>
              <a:lnSpc>
                <a:spcPct val="110000"/>
              </a:lnSpc>
            </a:pPr>
            <a:r>
              <a:rPr lang="en-US"/>
              <a:t>Tema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DF822D1-DA68-1DFA-9A87-BE64EACD4B1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20208" y="2907052"/>
            <a:ext cx="4385987" cy="104389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/>
              <a:t>Kort </a:t>
            </a:r>
            <a:r>
              <a:rPr lang="en-GB" err="1"/>
              <a:t>tekst</a:t>
            </a:r>
            <a:r>
              <a:rPr lang="en-GB"/>
              <a:t>…</a:t>
            </a:r>
            <a:endParaRPr lang="en-DK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DF81189-68FE-232C-73B1-E052DFDC7CA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19811" y="1865615"/>
            <a:ext cx="4386780" cy="3516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Underoverskrift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57943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70">
          <p15:clr>
            <a:srgbClr val="FBAE40"/>
          </p15:clr>
        </p15:guide>
        <p15:guide id="2" pos="321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-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of Rectangle 2">
            <a:extLst>
              <a:ext uri="{FF2B5EF4-FFF2-40B4-BE49-F238E27FC236}">
                <a16:creationId xmlns:a16="http://schemas.microsoft.com/office/drawing/2014/main" id="{4B3FF1A1-D772-7F88-F1C2-D3A45D7423DF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0"/>
            </a:avLst>
          </a:prstGeom>
          <a:gradFill flip="none" rotWithShape="1">
            <a:gsLst>
              <a:gs pos="62000">
                <a:srgbClr val="246260"/>
              </a:gs>
              <a:gs pos="88000">
                <a:srgbClr val="1E4D4B"/>
              </a:gs>
            </a:gsLst>
            <a:path path="circle">
              <a:fillToRect l="100000" t="100000"/>
            </a:path>
            <a:tileRect r="-100000" b="-10000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DK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5C037C-B2F9-48C1-C019-1B4C342970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208" y="6312516"/>
            <a:ext cx="345456" cy="350292"/>
          </a:xfrm>
          <a:prstGeom prst="rect">
            <a:avLst/>
          </a:prstGeom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58263ACD-5407-AAE1-54C9-2881C2248DD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4664" y="2510076"/>
            <a:ext cx="10735496" cy="861774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lnSpc>
                <a:spcPct val="100000"/>
              </a:lnSpc>
              <a:defRPr sz="5000" b="1">
                <a:solidFill>
                  <a:srgbClr val="FFFFFF"/>
                </a:solidFill>
              </a:defRPr>
            </a:lvl1pPr>
          </a:lstStyle>
          <a:p>
            <a:pPr hangingPunct="1"/>
            <a:r>
              <a:rPr lang="en-GB" err="1"/>
              <a:t>Overskrift</a:t>
            </a:r>
            <a:endParaRPr lang="en-US" spc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6450D907-E667-7F87-4248-948701CF8CD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4664" y="3536507"/>
            <a:ext cx="10735496" cy="492443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 algn="ctr">
              <a:lnSpc>
                <a:spcPct val="100000"/>
              </a:lnSpc>
              <a:defRPr sz="2600" b="0">
                <a:solidFill>
                  <a:srgbClr val="FFFFFF"/>
                </a:solidFill>
              </a:defRPr>
            </a:lvl1pPr>
          </a:lstStyle>
          <a:p>
            <a:pPr hangingPunct="1"/>
            <a:r>
              <a:rPr lang="en-GB" err="1"/>
              <a:t>Underoverskrift</a:t>
            </a:r>
            <a:endParaRPr lang="en-US" spc="0"/>
          </a:p>
        </p:txBody>
      </p:sp>
      <p:sp>
        <p:nvSpPr>
          <p:cNvPr id="20" name="Slide Number">
            <a:extLst>
              <a:ext uri="{FF2B5EF4-FFF2-40B4-BE49-F238E27FC236}">
                <a16:creationId xmlns:a16="http://schemas.microsoft.com/office/drawing/2014/main" id="{4ED7287E-B48F-16E4-6E46-92F5599AB26A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550" b="0" i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94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- Sand">
    <p:bg>
      <p:bgPr>
        <a:solidFill>
          <a:srgbClr val="F7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3558F8AE-DEC7-0364-AC02-C8CD48BE656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038850" y="3371850"/>
            <a:ext cx="114300" cy="114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B3FF09-265D-E0C1-85DA-CD2146E8DA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208" y="6312170"/>
            <a:ext cx="345456" cy="350983"/>
          </a:xfrm>
          <a:prstGeom prst="rect">
            <a:avLst/>
          </a:prstGeom>
        </p:spPr>
      </p:pic>
      <p:sp>
        <p:nvSpPr>
          <p:cNvPr id="15" name="Slide Number">
            <a:extLst>
              <a:ext uri="{FF2B5EF4-FFF2-40B4-BE49-F238E27FC236}">
                <a16:creationId xmlns:a16="http://schemas.microsoft.com/office/drawing/2014/main" id="{3E4C1459-C5DD-D58C-0C51-81EDC3F0B657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55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9234BE4C-D6CC-90EF-CB77-5A99C533D5D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4664" y="2510076"/>
            <a:ext cx="10735496" cy="861774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lnSpc>
                <a:spcPct val="100000"/>
              </a:lnSpc>
              <a:defRPr sz="5000" b="1">
                <a:solidFill>
                  <a:schemeClr val="bg1"/>
                </a:solidFill>
              </a:defRPr>
            </a:lvl1pPr>
          </a:lstStyle>
          <a:p>
            <a:pPr hangingPunct="1"/>
            <a:r>
              <a:rPr lang="en-GB" err="1"/>
              <a:t>Overskrift</a:t>
            </a:r>
            <a:endParaRPr lang="en-US" spc="0"/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7549DB09-9D42-0B3B-E7FF-266CE96FEE6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4664" y="3536507"/>
            <a:ext cx="10735496" cy="492443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 algn="ctr">
              <a:lnSpc>
                <a:spcPct val="100000"/>
              </a:lnSpc>
              <a:defRPr sz="2600" b="0">
                <a:solidFill>
                  <a:schemeClr val="bg1"/>
                </a:solidFill>
              </a:defRPr>
            </a:lvl1pPr>
          </a:lstStyle>
          <a:p>
            <a:pPr hangingPunct="1"/>
            <a:r>
              <a:rPr lang="en-GB" err="1"/>
              <a:t>Underoverskrift</a:t>
            </a:r>
            <a:endParaRPr lang="en-US" spc="0"/>
          </a:p>
        </p:txBody>
      </p:sp>
    </p:spTree>
    <p:extLst>
      <p:ext uri="{BB962C8B-B14F-4D97-AF65-F5344CB8AC3E}">
        <p14:creationId xmlns:p14="http://schemas.microsoft.com/office/powerpoint/2010/main" val="318643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G">
            <a:extLst>
              <a:ext uri="{FF2B5EF4-FFF2-40B4-BE49-F238E27FC236}">
                <a16:creationId xmlns:a16="http://schemas.microsoft.com/office/drawing/2014/main" id="{AEC19C36-E784-4918-3650-03D8297DB751}"/>
              </a:ext>
            </a:extLst>
          </p:cNvPr>
          <p:cNvSpPr/>
          <p:nvPr userDrawn="1"/>
        </p:nvSpPr>
        <p:spPr>
          <a:xfrm flipV="1">
            <a:off x="0" y="-23450"/>
            <a:ext cx="11457016" cy="5275390"/>
          </a:xfrm>
          <a:prstGeom prst="round1Rect">
            <a:avLst>
              <a:gd name="adj" fmla="val 27702"/>
            </a:avLst>
          </a:prstGeom>
          <a:gradFill flip="none" rotWithShape="1">
            <a:gsLst>
              <a:gs pos="67000">
                <a:srgbClr val="504D5E"/>
              </a:gs>
              <a:gs pos="100000">
                <a:srgbClr val="2F2D3E"/>
              </a:gs>
            </a:gsLst>
            <a:path path="circle">
              <a:fillToRect l="100000" t="100000"/>
            </a:path>
            <a:tileRect r="-100000" b="-10000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DK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9" name="Logo" descr="A logo with blue dots&#10;&#10;AI-generated content may be incorrect.">
            <a:extLst>
              <a:ext uri="{FF2B5EF4-FFF2-40B4-BE49-F238E27FC236}">
                <a16:creationId xmlns:a16="http://schemas.microsoft.com/office/drawing/2014/main" id="{7B3DBCDE-9E6B-6074-BE16-95B33CFBA4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7" y="5668161"/>
            <a:ext cx="739745" cy="753060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569D0B8B-A19C-6ADE-D43C-8CA920C164A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1361" y="2733325"/>
            <a:ext cx="10015568" cy="861774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 marL="0" marR="0" indent="0" algn="l" defTabSz="412750" rtl="0" eaLnBrk="1" fontAlgn="auto" latinLnBrk="0" hangingPunct="1">
              <a:lnSpc>
                <a:spcPts val="66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 panose="020B0604020202020204" pitchFamily="34" charset="0"/>
              <a:buNone/>
              <a:tabLst/>
              <a:defRPr sz="5000" b="1">
                <a:solidFill>
                  <a:srgbClr val="FFFFFF"/>
                </a:solidFill>
              </a:defRPr>
            </a:lvl1pPr>
          </a:lstStyle>
          <a:p>
            <a:pPr marL="0" marR="0" lvl="0" indent="0" algn="l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en-US" spc="0" err="1"/>
              <a:t>Overskrift</a:t>
            </a:r>
            <a:endParaRPr lang="en-US" spc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94A11669-CC24-B093-4DE0-FA5FA34F114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40568" y="3610273"/>
            <a:ext cx="10015568" cy="492443"/>
          </a:xfrm>
          <a:prstGeom prst="rect">
            <a:avLst/>
          </a:prstGeom>
        </p:spPr>
        <p:txBody>
          <a:bodyPr wrap="square" anchor="t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6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hangingPunct="1"/>
            <a:r>
              <a:rPr lang="en-US" spc="0" err="1"/>
              <a:t>Underoverskrift</a:t>
            </a:r>
            <a:endParaRPr lang="en-US" spc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FD104F4-3C99-447F-7F5E-B4EE3C9804C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35835" y="4511694"/>
            <a:ext cx="1554346" cy="54228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0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hangingPunct="1"/>
            <a:r>
              <a:rPr lang="en-US" spc="0"/>
              <a:t>Dato</a:t>
            </a:r>
          </a:p>
        </p:txBody>
      </p:sp>
    </p:spTree>
    <p:extLst>
      <p:ext uri="{BB962C8B-B14F-4D97-AF65-F5344CB8AC3E}">
        <p14:creationId xmlns:p14="http://schemas.microsoft.com/office/powerpoint/2010/main" val="118449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76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of Rectangle 7">
            <a:extLst>
              <a:ext uri="{FF2B5EF4-FFF2-40B4-BE49-F238E27FC236}">
                <a16:creationId xmlns:a16="http://schemas.microsoft.com/office/drawing/2014/main" id="{BD83C580-52B8-C455-8A0F-E0E9ED069FBF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0"/>
            </a:avLst>
          </a:prstGeom>
          <a:gradFill flip="none" rotWithShape="1">
            <a:gsLst>
              <a:gs pos="67000">
                <a:srgbClr val="504D5E"/>
              </a:gs>
              <a:gs pos="100000">
                <a:srgbClr val="2F2D3E"/>
              </a:gs>
            </a:gsLst>
            <a:path path="circle">
              <a:fillToRect l="100000" t="100000"/>
            </a:path>
            <a:tileRect r="-100000" b="-10000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DK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DFBB5F-A1B1-696A-BF25-785C6C9AE3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208" y="6312516"/>
            <a:ext cx="345456" cy="35029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558F8AE-DEC7-0364-AC02-C8CD48BE656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8850" y="3371850"/>
            <a:ext cx="114300" cy="114300"/>
          </a:xfrm>
          <a:prstGeom prst="rect">
            <a:avLst/>
          </a:prstGeom>
        </p:spPr>
      </p:pic>
      <p:sp>
        <p:nvSpPr>
          <p:cNvPr id="7" name="Slide Number">
            <a:extLst>
              <a:ext uri="{FF2B5EF4-FFF2-40B4-BE49-F238E27FC236}">
                <a16:creationId xmlns:a16="http://schemas.microsoft.com/office/drawing/2014/main" id="{4F056A9A-F053-7076-498D-DF0C7B1157B3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550" b="0" i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8391BA96-CD8D-0035-0BAD-BCEE44194FB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4664" y="2510076"/>
            <a:ext cx="10735496" cy="861774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lnSpc>
                <a:spcPct val="100000"/>
              </a:lnSpc>
              <a:defRPr sz="5000" b="1">
                <a:solidFill>
                  <a:srgbClr val="FFFFFF"/>
                </a:solidFill>
              </a:defRPr>
            </a:lvl1pPr>
          </a:lstStyle>
          <a:p>
            <a:pPr hangingPunct="1"/>
            <a:r>
              <a:rPr lang="en-GB" err="1"/>
              <a:t>Overskrift</a:t>
            </a:r>
            <a:endParaRPr lang="en-US" spc="0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51CA371D-EAF6-E52D-E204-0E92B8858FE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4664" y="3536507"/>
            <a:ext cx="10735496" cy="492443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 algn="ctr">
              <a:lnSpc>
                <a:spcPct val="100000"/>
              </a:lnSpc>
              <a:defRPr sz="2600" b="0">
                <a:solidFill>
                  <a:srgbClr val="FFFFFF"/>
                </a:solidFill>
              </a:defRPr>
            </a:lvl1pPr>
          </a:lstStyle>
          <a:p>
            <a:pPr hangingPunct="1"/>
            <a:r>
              <a:rPr lang="en-GB" err="1"/>
              <a:t>Underoverskrift</a:t>
            </a:r>
            <a:endParaRPr lang="en-US" spc="0"/>
          </a:p>
        </p:txBody>
      </p:sp>
    </p:spTree>
    <p:extLst>
      <p:ext uri="{BB962C8B-B14F-4D97-AF65-F5344CB8AC3E}">
        <p14:creationId xmlns:p14="http://schemas.microsoft.com/office/powerpoint/2010/main" val="280436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ærmbillede Stor -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blue dots&#10;&#10;AI-generated content may be incorrect.">
            <a:extLst>
              <a:ext uri="{FF2B5EF4-FFF2-40B4-BE49-F238E27FC236}">
                <a16:creationId xmlns:a16="http://schemas.microsoft.com/office/drawing/2014/main" id="{D955C726-BC1D-C59C-CF95-55F28541E0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CFA4311-3A6B-1D76-6284-09C07C9B7B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" t="19963" r="-222" b="20259"/>
          <a:stretch>
            <a:fillRect/>
          </a:stretch>
        </p:blipFill>
        <p:spPr bwMode="auto">
          <a:xfrm>
            <a:off x="821941" y="0"/>
            <a:ext cx="10548117" cy="629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8B736DD5-2B5F-38E7-14D0-3BA6B41AD459}"/>
              </a:ext>
            </a:extLst>
          </p:cNvPr>
          <p:cNvSpPr>
            <a:spLocks noGrp="1"/>
          </p:cNvSpPr>
          <p:nvPr>
            <p:ph type="pic" sz="half" idx="24" hasCustomPrompt="1"/>
          </p:nvPr>
        </p:nvSpPr>
        <p:spPr>
          <a:xfrm>
            <a:off x="2286000" y="525780"/>
            <a:ext cx="7597140" cy="5059680"/>
          </a:xfrm>
          <a:prstGeom prst="roundRect">
            <a:avLst>
              <a:gd name="adj" fmla="val 0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9288BA47-E57B-AA61-9045-90B18175FFDC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55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24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ærmbillede -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blue dots&#10;&#10;AI-generated content may be incorrect.">
            <a:extLst>
              <a:ext uri="{FF2B5EF4-FFF2-40B4-BE49-F238E27FC236}">
                <a16:creationId xmlns:a16="http://schemas.microsoft.com/office/drawing/2014/main" id="{D955C726-BC1D-C59C-CF95-55F28541E0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CFA4311-3A6B-1D76-6284-09C07C9B7B3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" t="19963" r="-222" b="20259"/>
          <a:stretch>
            <a:fillRect/>
          </a:stretch>
        </p:blipFill>
        <p:spPr bwMode="auto">
          <a:xfrm>
            <a:off x="4471520" y="1050779"/>
            <a:ext cx="7780011" cy="464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8B736DD5-2B5F-38E7-14D0-3BA6B41AD459}"/>
              </a:ext>
            </a:extLst>
          </p:cNvPr>
          <p:cNvSpPr>
            <a:spLocks noGrp="1"/>
          </p:cNvSpPr>
          <p:nvPr>
            <p:ph type="pic" sz="half" idx="24" hasCustomPrompt="1"/>
          </p:nvPr>
        </p:nvSpPr>
        <p:spPr>
          <a:xfrm>
            <a:off x="5785875" y="1585652"/>
            <a:ext cx="5426081" cy="3614999"/>
          </a:xfrm>
          <a:prstGeom prst="roundRect">
            <a:avLst>
              <a:gd name="adj" fmla="val 0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  <a:endParaRPr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E384E983-CBD4-D938-C55F-F3B2FAB6EBB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312305" y="4311496"/>
            <a:ext cx="2828495" cy="889154"/>
          </a:xfrm>
        </p:spPr>
        <p:txBody>
          <a:bodyPr wrap="square" anchor="b">
            <a:spAutoFit/>
          </a:bodyPr>
          <a:lstStyle>
            <a:lvl1pPr marL="0" indent="0" algn="r">
              <a:lnSpc>
                <a:spcPct val="11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9288BA47-E57B-AA61-9045-90B18175FFDC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>
                <a:buFont typeface="Arial" panose="020B0604020202020204" pitchFamily="34" charset="0"/>
                <a:buNone/>
              </a:pPr>
              <a:t>‹#›</a:t>
            </a:fld>
            <a:endParaRPr lang="en-US" sz="55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0A805259-A95A-AF89-D3FD-1BC59A64FC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031" y="1156433"/>
            <a:ext cx="4382212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4000" spc="0" baseline="0"/>
            </a:lvl1pPr>
          </a:lstStyle>
          <a:p>
            <a:r>
              <a:rPr lang="en-GB" err="1"/>
              <a:t>Overskrift</a:t>
            </a:r>
            <a:endParaRPr lang="en-US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4E6A3DC9-66C5-ACF3-45EA-D5F0463E335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0209" y="737093"/>
            <a:ext cx="4376206" cy="31368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>
              <a:lnSpc>
                <a:spcPct val="110000"/>
              </a:lnSpc>
            </a:pPr>
            <a:r>
              <a:rPr lang="en-US"/>
              <a:t>Tema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FD1178CD-B7A9-CCBD-717B-E3A626F4A3F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15886" y="1973567"/>
            <a:ext cx="4387882" cy="196860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en-GB" err="1"/>
              <a:t>Tekst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54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31" userDrawn="1">
          <p15:clr>
            <a:srgbClr val="FBAE40"/>
          </p15:clr>
        </p15:guide>
        <p15:guide id="2" orient="horz" pos="354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ærmbillede - Mob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919912012_A_hand_holding_an_iPhone_mockup_white_background_hig_d0703df8-77c8-4761-a5f3-97b86d4b47ba-2.png" descr="j919912012_A_hand_holding_an_iPhone_mockup_white_background_hig_d0703df8-77c8-4761-a5f3-97b86d4b47ba-2.png">
            <a:extLst>
              <a:ext uri="{FF2B5EF4-FFF2-40B4-BE49-F238E27FC236}">
                <a16:creationId xmlns:a16="http://schemas.microsoft.com/office/drawing/2014/main" id="{CCF90F73-DD6A-79F8-2D5B-0928B35819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38894" y="737093"/>
            <a:ext cx="5191929" cy="6161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3" h="21597" extrusionOk="0">
                <a:moveTo>
                  <a:pt x="6853" y="2"/>
                </a:moveTo>
                <a:cubicBezTo>
                  <a:pt x="3078" y="7"/>
                  <a:pt x="3084" y="7"/>
                  <a:pt x="2710" y="175"/>
                </a:cubicBezTo>
                <a:cubicBezTo>
                  <a:pt x="2469" y="284"/>
                  <a:pt x="2253" y="495"/>
                  <a:pt x="2141" y="733"/>
                </a:cubicBezTo>
                <a:cubicBezTo>
                  <a:pt x="2076" y="873"/>
                  <a:pt x="2067" y="949"/>
                  <a:pt x="2055" y="1560"/>
                </a:cubicBezTo>
                <a:cubicBezTo>
                  <a:pt x="2048" y="1931"/>
                  <a:pt x="2029" y="2245"/>
                  <a:pt x="2012" y="2260"/>
                </a:cubicBezTo>
                <a:cubicBezTo>
                  <a:pt x="1970" y="2296"/>
                  <a:pt x="1972" y="2942"/>
                  <a:pt x="2014" y="2963"/>
                </a:cubicBezTo>
                <a:cubicBezTo>
                  <a:pt x="2048" y="2981"/>
                  <a:pt x="2063" y="3460"/>
                  <a:pt x="2030" y="3488"/>
                </a:cubicBezTo>
                <a:cubicBezTo>
                  <a:pt x="2006" y="3509"/>
                  <a:pt x="2004" y="4465"/>
                  <a:pt x="2029" y="4485"/>
                </a:cubicBezTo>
                <a:cubicBezTo>
                  <a:pt x="2058" y="4510"/>
                  <a:pt x="2052" y="4683"/>
                  <a:pt x="2022" y="4699"/>
                </a:cubicBezTo>
                <a:cubicBezTo>
                  <a:pt x="1994" y="4714"/>
                  <a:pt x="2004" y="5774"/>
                  <a:pt x="2033" y="5814"/>
                </a:cubicBezTo>
                <a:cubicBezTo>
                  <a:pt x="2043" y="5827"/>
                  <a:pt x="2048" y="6035"/>
                  <a:pt x="2045" y="6277"/>
                </a:cubicBezTo>
                <a:cubicBezTo>
                  <a:pt x="2039" y="6780"/>
                  <a:pt x="2029" y="6801"/>
                  <a:pt x="1772" y="6833"/>
                </a:cubicBezTo>
                <a:cubicBezTo>
                  <a:pt x="1689" y="6844"/>
                  <a:pt x="1443" y="6891"/>
                  <a:pt x="1227" y="6937"/>
                </a:cubicBezTo>
                <a:cubicBezTo>
                  <a:pt x="1011" y="6984"/>
                  <a:pt x="738" y="7033"/>
                  <a:pt x="619" y="7046"/>
                </a:cubicBezTo>
                <a:cubicBezTo>
                  <a:pt x="362" y="7074"/>
                  <a:pt x="255" y="7105"/>
                  <a:pt x="182" y="7176"/>
                </a:cubicBezTo>
                <a:cubicBezTo>
                  <a:pt x="35" y="7318"/>
                  <a:pt x="-37" y="7570"/>
                  <a:pt x="19" y="7746"/>
                </a:cubicBezTo>
                <a:cubicBezTo>
                  <a:pt x="64" y="7886"/>
                  <a:pt x="342" y="8243"/>
                  <a:pt x="493" y="8354"/>
                </a:cubicBezTo>
                <a:cubicBezTo>
                  <a:pt x="674" y="8488"/>
                  <a:pt x="852" y="8530"/>
                  <a:pt x="1467" y="8583"/>
                </a:cubicBezTo>
                <a:lnTo>
                  <a:pt x="2031" y="8631"/>
                </a:lnTo>
                <a:lnTo>
                  <a:pt x="2031" y="8783"/>
                </a:lnTo>
                <a:lnTo>
                  <a:pt x="2031" y="8936"/>
                </a:lnTo>
                <a:lnTo>
                  <a:pt x="1865" y="8967"/>
                </a:lnTo>
                <a:cubicBezTo>
                  <a:pt x="1636" y="9011"/>
                  <a:pt x="1569" y="9047"/>
                  <a:pt x="1294" y="9263"/>
                </a:cubicBezTo>
                <a:cubicBezTo>
                  <a:pt x="1162" y="9366"/>
                  <a:pt x="958" y="9491"/>
                  <a:pt x="841" y="9540"/>
                </a:cubicBezTo>
                <a:cubicBezTo>
                  <a:pt x="479" y="9692"/>
                  <a:pt x="321" y="9894"/>
                  <a:pt x="320" y="10204"/>
                </a:cubicBezTo>
                <a:cubicBezTo>
                  <a:pt x="319" y="10349"/>
                  <a:pt x="341" y="10412"/>
                  <a:pt x="464" y="10625"/>
                </a:cubicBezTo>
                <a:cubicBezTo>
                  <a:pt x="629" y="10910"/>
                  <a:pt x="680" y="10957"/>
                  <a:pt x="905" y="11029"/>
                </a:cubicBezTo>
                <a:cubicBezTo>
                  <a:pt x="1035" y="11071"/>
                  <a:pt x="1070" y="11095"/>
                  <a:pt x="1078" y="11154"/>
                </a:cubicBezTo>
                <a:cubicBezTo>
                  <a:pt x="1087" y="11212"/>
                  <a:pt x="1067" y="11237"/>
                  <a:pt x="981" y="11276"/>
                </a:cubicBezTo>
                <a:cubicBezTo>
                  <a:pt x="574" y="11461"/>
                  <a:pt x="363" y="11833"/>
                  <a:pt x="393" y="12315"/>
                </a:cubicBezTo>
                <a:cubicBezTo>
                  <a:pt x="422" y="12794"/>
                  <a:pt x="634" y="13021"/>
                  <a:pt x="1174" y="13151"/>
                </a:cubicBezTo>
                <a:cubicBezTo>
                  <a:pt x="1202" y="13157"/>
                  <a:pt x="1190" y="13198"/>
                  <a:pt x="1133" y="13281"/>
                </a:cubicBezTo>
                <a:cubicBezTo>
                  <a:pt x="1088" y="13347"/>
                  <a:pt x="1052" y="13427"/>
                  <a:pt x="1052" y="13459"/>
                </a:cubicBezTo>
                <a:cubicBezTo>
                  <a:pt x="1051" y="13490"/>
                  <a:pt x="1000" y="13597"/>
                  <a:pt x="937" y="13697"/>
                </a:cubicBezTo>
                <a:cubicBezTo>
                  <a:pt x="781" y="13947"/>
                  <a:pt x="731" y="14177"/>
                  <a:pt x="783" y="14404"/>
                </a:cubicBezTo>
                <a:cubicBezTo>
                  <a:pt x="837" y="14635"/>
                  <a:pt x="882" y="14702"/>
                  <a:pt x="1087" y="14858"/>
                </a:cubicBezTo>
                <a:cubicBezTo>
                  <a:pt x="1320" y="15034"/>
                  <a:pt x="1618" y="15170"/>
                  <a:pt x="2080" y="15311"/>
                </a:cubicBezTo>
                <a:cubicBezTo>
                  <a:pt x="2291" y="15376"/>
                  <a:pt x="2712" y="15538"/>
                  <a:pt x="3017" y="15671"/>
                </a:cubicBezTo>
                <a:cubicBezTo>
                  <a:pt x="3321" y="15805"/>
                  <a:pt x="3888" y="16040"/>
                  <a:pt x="4277" y="16194"/>
                </a:cubicBezTo>
                <a:cubicBezTo>
                  <a:pt x="4845" y="16418"/>
                  <a:pt x="5097" y="16538"/>
                  <a:pt x="5564" y="16803"/>
                </a:cubicBezTo>
                <a:cubicBezTo>
                  <a:pt x="6018" y="17061"/>
                  <a:pt x="6180" y="17170"/>
                  <a:pt x="6305" y="17302"/>
                </a:cubicBezTo>
                <a:cubicBezTo>
                  <a:pt x="6392" y="17394"/>
                  <a:pt x="6594" y="17577"/>
                  <a:pt x="6752" y="17708"/>
                </a:cubicBezTo>
                <a:cubicBezTo>
                  <a:pt x="6911" y="17840"/>
                  <a:pt x="7147" y="18067"/>
                  <a:pt x="7276" y="18214"/>
                </a:cubicBezTo>
                <a:cubicBezTo>
                  <a:pt x="7596" y="18576"/>
                  <a:pt x="9110" y="19851"/>
                  <a:pt x="9536" y="20117"/>
                </a:cubicBezTo>
                <a:cubicBezTo>
                  <a:pt x="9714" y="20228"/>
                  <a:pt x="10028" y="20409"/>
                  <a:pt x="10234" y="20519"/>
                </a:cubicBezTo>
                <a:cubicBezTo>
                  <a:pt x="10440" y="20629"/>
                  <a:pt x="10654" y="20745"/>
                  <a:pt x="10709" y="20777"/>
                </a:cubicBezTo>
                <a:cubicBezTo>
                  <a:pt x="10764" y="20809"/>
                  <a:pt x="10925" y="20903"/>
                  <a:pt x="11066" y="20985"/>
                </a:cubicBezTo>
                <a:cubicBezTo>
                  <a:pt x="11207" y="21067"/>
                  <a:pt x="11537" y="21224"/>
                  <a:pt x="11798" y="21333"/>
                </a:cubicBezTo>
                <a:lnTo>
                  <a:pt x="12272" y="21531"/>
                </a:lnTo>
                <a:lnTo>
                  <a:pt x="12348" y="21597"/>
                </a:lnTo>
                <a:lnTo>
                  <a:pt x="21563" y="21597"/>
                </a:lnTo>
                <a:cubicBezTo>
                  <a:pt x="21233" y="21246"/>
                  <a:pt x="20857" y="20834"/>
                  <a:pt x="20238" y="20139"/>
                </a:cubicBezTo>
                <a:cubicBezTo>
                  <a:pt x="19714" y="19551"/>
                  <a:pt x="19204" y="18981"/>
                  <a:pt x="19104" y="18873"/>
                </a:cubicBezTo>
                <a:cubicBezTo>
                  <a:pt x="19004" y="18765"/>
                  <a:pt x="18781" y="18519"/>
                  <a:pt x="18608" y="18326"/>
                </a:cubicBezTo>
                <a:cubicBezTo>
                  <a:pt x="18435" y="18133"/>
                  <a:pt x="18210" y="17885"/>
                  <a:pt x="18108" y="17775"/>
                </a:cubicBezTo>
                <a:cubicBezTo>
                  <a:pt x="18006" y="17665"/>
                  <a:pt x="17819" y="17459"/>
                  <a:pt x="17691" y="17316"/>
                </a:cubicBezTo>
                <a:cubicBezTo>
                  <a:pt x="17563" y="17174"/>
                  <a:pt x="17327" y="16917"/>
                  <a:pt x="17166" y="16745"/>
                </a:cubicBezTo>
                <a:cubicBezTo>
                  <a:pt x="17005" y="16573"/>
                  <a:pt x="16826" y="16362"/>
                  <a:pt x="16769" y="16277"/>
                </a:cubicBezTo>
                <a:cubicBezTo>
                  <a:pt x="16712" y="16193"/>
                  <a:pt x="16588" y="16014"/>
                  <a:pt x="16494" y="15881"/>
                </a:cubicBezTo>
                <a:cubicBezTo>
                  <a:pt x="16215" y="15489"/>
                  <a:pt x="16161" y="15356"/>
                  <a:pt x="15896" y="14412"/>
                </a:cubicBezTo>
                <a:cubicBezTo>
                  <a:pt x="15711" y="13755"/>
                  <a:pt x="15664" y="13309"/>
                  <a:pt x="15630" y="11900"/>
                </a:cubicBezTo>
                <a:cubicBezTo>
                  <a:pt x="15609" y="11022"/>
                  <a:pt x="15579" y="10817"/>
                  <a:pt x="15426" y="10472"/>
                </a:cubicBezTo>
                <a:cubicBezTo>
                  <a:pt x="15238" y="10045"/>
                  <a:pt x="15085" y="9595"/>
                  <a:pt x="15033" y="9318"/>
                </a:cubicBezTo>
                <a:cubicBezTo>
                  <a:pt x="15003" y="9156"/>
                  <a:pt x="14964" y="8972"/>
                  <a:pt x="14947" y="8909"/>
                </a:cubicBezTo>
                <a:cubicBezTo>
                  <a:pt x="14930" y="8845"/>
                  <a:pt x="14909" y="8731"/>
                  <a:pt x="14899" y="8656"/>
                </a:cubicBezTo>
                <a:cubicBezTo>
                  <a:pt x="14890" y="8580"/>
                  <a:pt x="14859" y="8424"/>
                  <a:pt x="14830" y="8308"/>
                </a:cubicBezTo>
                <a:cubicBezTo>
                  <a:pt x="14801" y="8193"/>
                  <a:pt x="14763" y="8023"/>
                  <a:pt x="14746" y="7931"/>
                </a:cubicBezTo>
                <a:cubicBezTo>
                  <a:pt x="14728" y="7839"/>
                  <a:pt x="14684" y="7711"/>
                  <a:pt x="14648" y="7648"/>
                </a:cubicBezTo>
                <a:cubicBezTo>
                  <a:pt x="14612" y="7585"/>
                  <a:pt x="14582" y="7501"/>
                  <a:pt x="14582" y="7460"/>
                </a:cubicBezTo>
                <a:cubicBezTo>
                  <a:pt x="14582" y="7420"/>
                  <a:pt x="14550" y="7316"/>
                  <a:pt x="14510" y="7228"/>
                </a:cubicBezTo>
                <a:cubicBezTo>
                  <a:pt x="14452" y="7100"/>
                  <a:pt x="14376" y="7018"/>
                  <a:pt x="14128" y="6812"/>
                </a:cubicBezTo>
                <a:cubicBezTo>
                  <a:pt x="13447" y="6245"/>
                  <a:pt x="13348" y="6149"/>
                  <a:pt x="13160" y="5877"/>
                </a:cubicBezTo>
                <a:cubicBezTo>
                  <a:pt x="13053" y="5722"/>
                  <a:pt x="12952" y="5611"/>
                  <a:pt x="12902" y="5591"/>
                </a:cubicBezTo>
                <a:cubicBezTo>
                  <a:pt x="12807" y="5555"/>
                  <a:pt x="12789" y="5522"/>
                  <a:pt x="12673" y="5190"/>
                </a:cubicBezTo>
                <a:cubicBezTo>
                  <a:pt x="12626" y="5057"/>
                  <a:pt x="12477" y="4761"/>
                  <a:pt x="12342" y="4531"/>
                </a:cubicBezTo>
                <a:cubicBezTo>
                  <a:pt x="12146" y="4198"/>
                  <a:pt x="12076" y="4103"/>
                  <a:pt x="11990" y="4062"/>
                </a:cubicBezTo>
                <a:cubicBezTo>
                  <a:pt x="11870" y="4003"/>
                  <a:pt x="11716" y="4014"/>
                  <a:pt x="11616" y="4091"/>
                </a:cubicBezTo>
                <a:cubicBezTo>
                  <a:pt x="11579" y="4119"/>
                  <a:pt x="11543" y="4128"/>
                  <a:pt x="11524" y="4112"/>
                </a:cubicBezTo>
                <a:cubicBezTo>
                  <a:pt x="11488" y="4081"/>
                  <a:pt x="11466" y="3591"/>
                  <a:pt x="11432" y="2023"/>
                </a:cubicBezTo>
                <a:cubicBezTo>
                  <a:pt x="11407" y="905"/>
                  <a:pt x="11403" y="853"/>
                  <a:pt x="11331" y="700"/>
                </a:cubicBezTo>
                <a:cubicBezTo>
                  <a:pt x="11176" y="374"/>
                  <a:pt x="10906" y="166"/>
                  <a:pt x="10495" y="55"/>
                </a:cubicBezTo>
                <a:cubicBezTo>
                  <a:pt x="10280" y="-2"/>
                  <a:pt x="10237" y="-3"/>
                  <a:pt x="6853" y="2"/>
                </a:cubicBezTo>
                <a:close/>
                <a:moveTo>
                  <a:pt x="9736" y="425"/>
                </a:moveTo>
                <a:cubicBezTo>
                  <a:pt x="10220" y="429"/>
                  <a:pt x="10306" y="442"/>
                  <a:pt x="10380" y="465"/>
                </a:cubicBezTo>
                <a:cubicBezTo>
                  <a:pt x="10590" y="533"/>
                  <a:pt x="10770" y="676"/>
                  <a:pt x="10854" y="841"/>
                </a:cubicBezTo>
                <a:cubicBezTo>
                  <a:pt x="10923" y="977"/>
                  <a:pt x="10923" y="982"/>
                  <a:pt x="10961" y="7766"/>
                </a:cubicBezTo>
                <a:cubicBezTo>
                  <a:pt x="10988" y="12785"/>
                  <a:pt x="10988" y="14585"/>
                  <a:pt x="10961" y="14671"/>
                </a:cubicBezTo>
                <a:cubicBezTo>
                  <a:pt x="10904" y="14849"/>
                  <a:pt x="10736" y="15018"/>
                  <a:pt x="10526" y="15106"/>
                </a:cubicBezTo>
                <a:lnTo>
                  <a:pt x="10343" y="15183"/>
                </a:lnTo>
                <a:lnTo>
                  <a:pt x="6802" y="15197"/>
                </a:lnTo>
                <a:cubicBezTo>
                  <a:pt x="4625" y="15206"/>
                  <a:pt x="3225" y="15201"/>
                  <a:pt x="3166" y="15185"/>
                </a:cubicBezTo>
                <a:cubicBezTo>
                  <a:pt x="2924" y="15118"/>
                  <a:pt x="2692" y="14914"/>
                  <a:pt x="2619" y="14706"/>
                </a:cubicBezTo>
                <a:cubicBezTo>
                  <a:pt x="2596" y="14641"/>
                  <a:pt x="2578" y="12885"/>
                  <a:pt x="2566" y="9529"/>
                </a:cubicBezTo>
                <a:cubicBezTo>
                  <a:pt x="2555" y="6736"/>
                  <a:pt x="2537" y="3699"/>
                  <a:pt x="2526" y="2781"/>
                </a:cubicBezTo>
                <a:cubicBezTo>
                  <a:pt x="2506" y="1294"/>
                  <a:pt x="2510" y="1094"/>
                  <a:pt x="2557" y="956"/>
                </a:cubicBezTo>
                <a:cubicBezTo>
                  <a:pt x="2627" y="753"/>
                  <a:pt x="2796" y="589"/>
                  <a:pt x="3017" y="509"/>
                </a:cubicBezTo>
                <a:lnTo>
                  <a:pt x="3190" y="446"/>
                </a:lnTo>
                <a:lnTo>
                  <a:pt x="6707" y="430"/>
                </a:lnTo>
                <a:cubicBezTo>
                  <a:pt x="8371" y="423"/>
                  <a:pt x="9252" y="420"/>
                  <a:pt x="9736" y="425"/>
                </a:cubicBezTo>
                <a:close/>
                <a:moveTo>
                  <a:pt x="11468" y="7263"/>
                </a:moveTo>
                <a:cubicBezTo>
                  <a:pt x="11480" y="7259"/>
                  <a:pt x="11538" y="7319"/>
                  <a:pt x="11598" y="7396"/>
                </a:cubicBezTo>
                <a:cubicBezTo>
                  <a:pt x="11657" y="7472"/>
                  <a:pt x="11838" y="7628"/>
                  <a:pt x="11999" y="7742"/>
                </a:cubicBezTo>
                <a:lnTo>
                  <a:pt x="12291" y="7950"/>
                </a:lnTo>
                <a:lnTo>
                  <a:pt x="12232" y="8024"/>
                </a:lnTo>
                <a:cubicBezTo>
                  <a:pt x="12155" y="8119"/>
                  <a:pt x="12155" y="8549"/>
                  <a:pt x="12232" y="8898"/>
                </a:cubicBezTo>
                <a:cubicBezTo>
                  <a:pt x="12261" y="9029"/>
                  <a:pt x="12274" y="9145"/>
                  <a:pt x="12261" y="9156"/>
                </a:cubicBezTo>
                <a:cubicBezTo>
                  <a:pt x="12248" y="9166"/>
                  <a:pt x="12055" y="9039"/>
                  <a:pt x="11830" y="8874"/>
                </a:cubicBezTo>
                <a:lnTo>
                  <a:pt x="11422" y="8575"/>
                </a:lnTo>
                <a:lnTo>
                  <a:pt x="11433" y="7923"/>
                </a:lnTo>
                <a:cubicBezTo>
                  <a:pt x="11440" y="7564"/>
                  <a:pt x="11456" y="7267"/>
                  <a:pt x="11468" y="726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F0203553-58F5-8CF7-366E-4345CE9244FF}"/>
              </a:ext>
            </a:extLst>
          </p:cNvPr>
          <p:cNvSpPr>
            <a:spLocks noGrp="1"/>
          </p:cNvSpPr>
          <p:nvPr>
            <p:ph type="pic" sz="half" idx="24" hasCustomPrompt="1"/>
          </p:nvPr>
        </p:nvSpPr>
        <p:spPr>
          <a:xfrm>
            <a:off x="7646704" y="857966"/>
            <a:ext cx="2047741" cy="4221561"/>
          </a:xfrm>
          <a:prstGeom prst="roundRect">
            <a:avLst>
              <a:gd name="adj" fmla="val 10323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pic>
        <p:nvPicPr>
          <p:cNvPr id="2" name="Picture 1" descr="A logo with blue dots&#10;&#10;AI-generated content may be incorrect.">
            <a:extLst>
              <a:ext uri="{FF2B5EF4-FFF2-40B4-BE49-F238E27FC236}">
                <a16:creationId xmlns:a16="http://schemas.microsoft.com/office/drawing/2014/main" id="{D955C726-BC1D-C59C-CF95-55F28541E0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14" name="Slide Number">
            <a:extLst>
              <a:ext uri="{FF2B5EF4-FFF2-40B4-BE49-F238E27FC236}">
                <a16:creationId xmlns:a16="http://schemas.microsoft.com/office/drawing/2014/main" id="{45A3784C-FE39-A544-9114-D71CB758B98A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550" b="0" i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BA096E32-E0B9-F347-FEC2-3AC8070CAEA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0208" y="5778763"/>
            <a:ext cx="5992018" cy="342145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110000"/>
              </a:lnSpc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err="1"/>
              <a:t>Bemærkning</a:t>
            </a:r>
            <a:r>
              <a:rPr lang="en-GB"/>
              <a:t> </a:t>
            </a:r>
            <a:r>
              <a:rPr lang="en-GB" err="1"/>
              <a:t>eller</a:t>
            </a:r>
            <a:r>
              <a:rPr lang="en-GB"/>
              <a:t> </a:t>
            </a:r>
            <a:r>
              <a:rPr lang="en-GB" err="1"/>
              <a:t>kilde</a:t>
            </a:r>
            <a:endParaRPr lang="en-US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B9552E76-7248-DEEA-3E2D-B0EBC1F3071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4375" y="735288"/>
            <a:ext cx="6000103" cy="351674"/>
          </a:xfrm>
        </p:spPr>
        <p:txBody>
          <a:bodyPr anchor="ctr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a-DK"/>
              <a:t>Tema</a:t>
            </a:r>
            <a:endParaRPr lang="en-DK"/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CBEB21BD-3CB1-1629-76BE-91884F69EB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125" y="1202368"/>
            <a:ext cx="5993101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>
              <a:lnSpc>
                <a:spcPct val="80000"/>
              </a:lnSpc>
              <a:tabLst>
                <a:tab pos="750888" algn="l"/>
              </a:tabLst>
              <a:defRPr sz="4000" spc="0" baseline="0"/>
            </a:lvl1pPr>
          </a:lstStyle>
          <a:p>
            <a:r>
              <a:rPr lang="en-GB" err="1"/>
              <a:t>Overskrift</a:t>
            </a:r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16F898-D3F6-E24B-C11A-10B33FE901B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19125" y="1897119"/>
            <a:ext cx="5993101" cy="461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Underoverskrift</a:t>
            </a:r>
            <a:endParaRPr lang="en-DK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65C0BCEC-6302-3B65-2154-234165916D1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0208" y="2635200"/>
            <a:ext cx="5992018" cy="2508646"/>
          </a:xfrm>
        </p:spPr>
        <p:txBody>
          <a:bodyPr>
            <a:normAutofit/>
          </a:bodyPr>
          <a:lstStyle>
            <a:lvl1pPr marL="571500" indent="-571500"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GB" err="1"/>
              <a:t>Tekst</a:t>
            </a:r>
            <a:endParaRPr lang="en-GB"/>
          </a:p>
          <a:p>
            <a:pPr lvl="0"/>
            <a:r>
              <a:rPr lang="en-GB" err="1"/>
              <a:t>Tekst</a:t>
            </a:r>
            <a:endParaRPr lang="en-GB"/>
          </a:p>
          <a:p>
            <a:pPr lvl="0"/>
            <a:r>
              <a:rPr lang="en-GB" err="1"/>
              <a:t>Tekst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55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 canvas med k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7DED83-004C-6E1F-1091-AAA46DC7D8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626" y="728663"/>
            <a:ext cx="10740748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>
              <a:lnSpc>
                <a:spcPct val="80000"/>
              </a:lnSpc>
              <a:tabLst>
                <a:tab pos="750888" algn="l"/>
              </a:tabLst>
              <a:defRPr sz="4000" spc="0" baseline="0"/>
            </a:lvl1pPr>
          </a:lstStyle>
          <a:p>
            <a:r>
              <a:rPr lang="en-GB" err="1"/>
              <a:t>Overskrift</a:t>
            </a:r>
            <a:endParaRPr lang="en-US"/>
          </a:p>
        </p:txBody>
      </p:sp>
      <p:pic>
        <p:nvPicPr>
          <p:cNvPr id="4" name="Picture 3" descr="A logo with blue dots&#10;&#10;AI-generated content may be incorrect.">
            <a:extLst>
              <a:ext uri="{FF2B5EF4-FFF2-40B4-BE49-F238E27FC236}">
                <a16:creationId xmlns:a16="http://schemas.microsoft.com/office/drawing/2014/main" id="{79466588-5C06-F803-02FA-E2A62C9A40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5" name="Slide Number">
            <a:extLst>
              <a:ext uri="{FF2B5EF4-FFF2-40B4-BE49-F238E27FC236}">
                <a16:creationId xmlns:a16="http://schemas.microsoft.com/office/drawing/2014/main" id="{20238901-5186-54EE-110F-6374661DF463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55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691154-A363-36E5-A2CA-6BC0C107C2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1765" y="6129338"/>
            <a:ext cx="5509986" cy="227136"/>
          </a:xfrm>
        </p:spPr>
        <p:txBody>
          <a:bodyPr>
            <a:normAutofit/>
          </a:bodyPr>
          <a:lstStyle>
            <a:lvl1pPr algn="r">
              <a:defRPr sz="1000" b="1"/>
            </a:lvl1pPr>
          </a:lstStyle>
          <a:p>
            <a:pPr algn="r" hangingPunct="1"/>
            <a:r>
              <a:rPr lang="en-GB" sz="1000" i="1"/>
              <a:t>Kilde: </a:t>
            </a:r>
            <a:r>
              <a:rPr lang="en-GB" sz="1000" i="1" err="1"/>
              <a:t>datakilde</a:t>
            </a:r>
            <a:r>
              <a:rPr lang="en-GB" sz="1000" i="1"/>
              <a:t>, </a:t>
            </a:r>
            <a:r>
              <a:rPr lang="en-GB" sz="1000" i="1" err="1"/>
              <a:t>oktober</a:t>
            </a:r>
            <a:r>
              <a:rPr lang="en-GB" sz="1000" i="1"/>
              <a:t> 20XX – September 20YY</a:t>
            </a:r>
            <a:endParaRPr lang="en-US" sz="1000" i="1"/>
          </a:p>
        </p:txBody>
      </p:sp>
    </p:spTree>
    <p:extLst>
      <p:ext uri="{BB962C8B-B14F-4D97-AF65-F5344CB8AC3E}">
        <p14:creationId xmlns:p14="http://schemas.microsoft.com/office/powerpoint/2010/main" val="178931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Media Placeholder 29">
            <a:extLst>
              <a:ext uri="{FF2B5EF4-FFF2-40B4-BE49-F238E27FC236}">
                <a16:creationId xmlns:a16="http://schemas.microsoft.com/office/drawing/2014/main" id="{0B4E84CA-466B-43BA-82EF-908E1D2432A6}"/>
              </a:ext>
            </a:extLst>
          </p:cNvPr>
          <p:cNvSpPr>
            <a:spLocks noGrp="1"/>
          </p:cNvSpPr>
          <p:nvPr>
            <p:ph type="media" sz="quarter" idx="26"/>
          </p:nvPr>
        </p:nvSpPr>
        <p:spPr>
          <a:xfrm>
            <a:off x="714376" y="728663"/>
            <a:ext cx="10760870" cy="5400675"/>
          </a:xfrm>
          <a:prstGeom prst="roundRect">
            <a:avLst>
              <a:gd name="adj" fmla="val 4567"/>
            </a:avLst>
          </a:prstGeom>
          <a:solidFill>
            <a:srgbClr val="F3F5F7"/>
          </a:solidFill>
        </p:spPr>
        <p:txBody>
          <a:bodyPr/>
          <a:lstStyle/>
          <a:p>
            <a:r>
              <a:rPr lang="da-DK"/>
              <a:t>Klik på ikonet for at tilføje et medie</a:t>
            </a:r>
          </a:p>
        </p:txBody>
      </p:sp>
      <p:pic>
        <p:nvPicPr>
          <p:cNvPr id="4" name="KiAP logo" descr="A logo with blue dots&#10;&#10;AI-generated content may be incorrect.">
            <a:extLst>
              <a:ext uri="{FF2B5EF4-FFF2-40B4-BE49-F238E27FC236}">
                <a16:creationId xmlns:a16="http://schemas.microsoft.com/office/drawing/2014/main" id="{63DFBB5F-A1B1-696A-BF25-785C6C9AE3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2" name="Slide Number">
            <a:extLst>
              <a:ext uri="{FF2B5EF4-FFF2-40B4-BE49-F238E27FC236}">
                <a16:creationId xmlns:a16="http://schemas.microsoft.com/office/drawing/2014/main" id="{59FABC4E-1C32-019A-09F1-E20DE8647FE3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55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FB7A877-BACE-90F4-489D-70738B1F412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97635" y="102953"/>
            <a:ext cx="4973982" cy="4553572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1200">
                <a:solidFill>
                  <a:srgbClr val="5A8181"/>
                </a:solidFill>
              </a:defRPr>
            </a:lvl1pPr>
            <a:lvl2pPr>
              <a:defRPr sz="100">
                <a:solidFill>
                  <a:srgbClr val="246260"/>
                </a:solidFill>
              </a:defRPr>
            </a:lvl2pPr>
            <a:lvl3pPr>
              <a:defRPr sz="100">
                <a:solidFill>
                  <a:srgbClr val="246260"/>
                </a:solidFill>
              </a:defRPr>
            </a:lvl3pPr>
            <a:lvl4pPr>
              <a:defRPr sz="100">
                <a:solidFill>
                  <a:srgbClr val="246260"/>
                </a:solidFill>
              </a:defRPr>
            </a:lvl4pPr>
            <a:lvl5pPr>
              <a:defRPr sz="100">
                <a:solidFill>
                  <a:srgbClr val="246260"/>
                </a:solidFill>
              </a:defRPr>
            </a:lvl5pPr>
          </a:lstStyle>
          <a:p>
            <a:pPr lvl="0"/>
            <a:r>
              <a:rPr lang="en-US" err="1"/>
              <a:t>Instruktioner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141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B1158027-E04D-85E2-DFD7-BAFCDDABA2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581" y="1149681"/>
            <a:ext cx="10740748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>
              <a:lnSpc>
                <a:spcPct val="80000"/>
              </a:lnSpc>
              <a:tabLst>
                <a:tab pos="750888" algn="l"/>
              </a:tabLst>
              <a:defRPr sz="4000" spc="0" baseline="0"/>
            </a:lvl1pPr>
          </a:lstStyle>
          <a:p>
            <a:r>
              <a:rPr lang="en-GB" err="1"/>
              <a:t>Overskrift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5E409D6-4923-52C8-36B3-37924D30364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13581" y="1822802"/>
            <a:ext cx="10740748" cy="3766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Underoverskrift</a:t>
            </a:r>
            <a:endParaRPr lang="en-DK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56C00A5-879D-BF80-7DB9-7AD30706277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4375" y="735288"/>
            <a:ext cx="10740748" cy="308712"/>
          </a:xfrm>
        </p:spPr>
        <p:txBody>
          <a:bodyPr anchor="ctr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a-DK"/>
              <a:t>Tema</a:t>
            </a:r>
            <a:endParaRPr lang="en-DK"/>
          </a:p>
        </p:txBody>
      </p:sp>
      <p:sp>
        <p:nvSpPr>
          <p:cNvPr id="10" name="SmartArt Placeholder 9">
            <a:extLst>
              <a:ext uri="{FF2B5EF4-FFF2-40B4-BE49-F238E27FC236}">
                <a16:creationId xmlns:a16="http://schemas.microsoft.com/office/drawing/2014/main" id="{BCA2E3A6-2DCE-F9BD-6BFF-07372F5FFEBA}"/>
              </a:ext>
            </a:extLst>
          </p:cNvPr>
          <p:cNvSpPr>
            <a:spLocks noGrp="1"/>
          </p:cNvSpPr>
          <p:nvPr>
            <p:ph type="dgm" sz="quarter" idx="40"/>
          </p:nvPr>
        </p:nvSpPr>
        <p:spPr>
          <a:xfrm>
            <a:off x="713581" y="2287829"/>
            <a:ext cx="10748169" cy="3841509"/>
          </a:xfrm>
          <a:prstGeom prst="roundRect">
            <a:avLst/>
          </a:prstGeom>
          <a:solidFill>
            <a:srgbClr val="F3F5F7"/>
          </a:solidFill>
        </p:spPr>
        <p:txBody>
          <a:bodyPr/>
          <a:lstStyle/>
          <a:p>
            <a:r>
              <a:rPr lang="da-DK"/>
              <a:t>Klik på ikonet for at tilføje SmartArt-grafik</a:t>
            </a:r>
          </a:p>
        </p:txBody>
      </p:sp>
    </p:spTree>
    <p:extLst>
      <p:ext uri="{BB962C8B-B14F-4D97-AF65-F5344CB8AC3E}">
        <p14:creationId xmlns:p14="http://schemas.microsoft.com/office/powerpoint/2010/main" val="355971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- Mør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3E8768C-FE37-E8A6-ED06-6A41898345B1}"/>
              </a:ext>
            </a:extLst>
          </p:cNvPr>
          <p:cNvSpPr/>
          <p:nvPr userDrawn="1"/>
        </p:nvSpPr>
        <p:spPr>
          <a:xfrm flipV="1">
            <a:off x="714375" y="734155"/>
            <a:ext cx="10747375" cy="5387120"/>
          </a:xfrm>
          <a:prstGeom prst="roundRect">
            <a:avLst>
              <a:gd name="adj" fmla="val 4330"/>
            </a:avLst>
          </a:prstGeom>
          <a:gradFill flip="none" rotWithShape="1">
            <a:gsLst>
              <a:gs pos="62000">
                <a:srgbClr val="246260"/>
              </a:gs>
              <a:gs pos="88000">
                <a:srgbClr val="1E4D4B"/>
              </a:gs>
            </a:gsLst>
            <a:path path="circle">
              <a:fillToRect l="100000" t="100000"/>
            </a:path>
            <a:tileRect r="-100000" b="-10000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DK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" name="Picture 3" descr="A logo with blue dots&#10;&#10;AI-generated content may be incorrect.">
            <a:extLst>
              <a:ext uri="{FF2B5EF4-FFF2-40B4-BE49-F238E27FC236}">
                <a16:creationId xmlns:a16="http://schemas.microsoft.com/office/drawing/2014/main" id="{63DFBB5F-A1B1-696A-BF25-785C6C9AE3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12F229B3-FDEB-D4F1-3428-45CAA05E778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79207" y="5459792"/>
            <a:ext cx="7147885" cy="4046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>
              <a:defRPr lang="en-US" sz="2000" dirty="0" smtClean="0">
                <a:solidFill>
                  <a:srgbClr val="FFFFFF"/>
                </a:solidFill>
              </a:defRPr>
            </a:lvl1pPr>
          </a:lstStyle>
          <a:p>
            <a:pPr lvl="0">
              <a:lnSpc>
                <a:spcPct val="110000"/>
              </a:lnSpc>
            </a:pPr>
            <a:r>
              <a:rPr lang="en-US" err="1"/>
              <a:t>Navn</a:t>
            </a:r>
            <a:r>
              <a:rPr lang="en-US"/>
              <a:t>, </a:t>
            </a:r>
            <a:r>
              <a:rPr lang="en-US" err="1"/>
              <a:t>titel</a:t>
            </a:r>
            <a:r>
              <a:rPr lang="en-US"/>
              <a:t> &amp; </a:t>
            </a:r>
            <a:r>
              <a:rPr lang="en-US" err="1"/>
              <a:t>virksomhed</a:t>
            </a:r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4889DFB-DC97-939B-24FC-84B0655965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7010" y="1937156"/>
            <a:ext cx="9037980" cy="142192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>
              <a:lnSpc>
                <a:spcPct val="80000"/>
              </a:lnSpc>
              <a:defRPr sz="3600" spc="-75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558F8AE-DEC7-0364-AC02-C8CD48BE656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8850" y="3371850"/>
            <a:ext cx="114300" cy="114300"/>
          </a:xfrm>
          <a:prstGeom prst="rect">
            <a:avLst/>
          </a:prstGeom>
        </p:spPr>
      </p:pic>
      <p:sp>
        <p:nvSpPr>
          <p:cNvPr id="22" name="Slide Number">
            <a:extLst>
              <a:ext uri="{FF2B5EF4-FFF2-40B4-BE49-F238E27FC236}">
                <a16:creationId xmlns:a16="http://schemas.microsoft.com/office/drawing/2014/main" id="{8C734B8A-1D3A-8686-ABE9-2118E5E44460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55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4" descr="Open quotation mark with solid fill">
            <a:extLst>
              <a:ext uri="{FF2B5EF4-FFF2-40B4-BE49-F238E27FC236}">
                <a16:creationId xmlns:a16="http://schemas.microsoft.com/office/drawing/2014/main" id="{0401BA41-B68E-FED5-73B4-BAE80189A4F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78850" y="1034669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8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- Lys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G">
            <a:extLst>
              <a:ext uri="{FF2B5EF4-FFF2-40B4-BE49-F238E27FC236}">
                <a16:creationId xmlns:a16="http://schemas.microsoft.com/office/drawing/2014/main" id="{8F65216A-8D3C-EFE8-77E6-3D8C5202CC75}"/>
              </a:ext>
            </a:extLst>
          </p:cNvPr>
          <p:cNvSpPr>
            <a:spLocks/>
          </p:cNvSpPr>
          <p:nvPr userDrawn="1"/>
        </p:nvSpPr>
        <p:spPr>
          <a:xfrm>
            <a:off x="720208" y="728663"/>
            <a:ext cx="10740749" cy="5400675"/>
          </a:xfrm>
          <a:prstGeom prst="roundRect">
            <a:avLst>
              <a:gd name="adj" fmla="val 4090"/>
            </a:avLst>
          </a:prstGeom>
          <a:solidFill>
            <a:srgbClr val="F3F5F7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</a:defRPr>
            </a:pPr>
            <a:endParaRPr sz="1600"/>
          </a:p>
        </p:txBody>
      </p:sp>
      <p:pic>
        <p:nvPicPr>
          <p:cNvPr id="4" name="Picture 3" descr="A logo with blue dots&#10;&#10;AI-generated content may be incorrect.">
            <a:extLst>
              <a:ext uri="{FF2B5EF4-FFF2-40B4-BE49-F238E27FC236}">
                <a16:creationId xmlns:a16="http://schemas.microsoft.com/office/drawing/2014/main" id="{63DFBB5F-A1B1-696A-BF25-785C6C9AE3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558F8AE-DEC7-0364-AC02-C8CD48BE656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8850" y="3371850"/>
            <a:ext cx="114300" cy="114300"/>
          </a:xfrm>
          <a:prstGeom prst="rect">
            <a:avLst/>
          </a:prstGeom>
        </p:spPr>
      </p:pic>
      <p:sp>
        <p:nvSpPr>
          <p:cNvPr id="2" name="Slide Number">
            <a:extLst>
              <a:ext uri="{FF2B5EF4-FFF2-40B4-BE49-F238E27FC236}">
                <a16:creationId xmlns:a16="http://schemas.microsoft.com/office/drawing/2014/main" id="{AA4B9261-F09F-9B49-4F9F-4550C4667C16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55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5C4C01FA-8456-D98E-90F5-195BC9FECE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79207" y="5459792"/>
            <a:ext cx="7147885" cy="4046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>
              <a:defRPr lang="en-US" sz="2000" dirty="0" smtClean="0">
                <a:solidFill>
                  <a:schemeClr val="accent2"/>
                </a:solidFill>
              </a:defRPr>
            </a:lvl1pPr>
          </a:lstStyle>
          <a:p>
            <a:pPr lvl="0">
              <a:lnSpc>
                <a:spcPct val="110000"/>
              </a:lnSpc>
            </a:pPr>
            <a:r>
              <a:rPr lang="en-US" err="1"/>
              <a:t>Navn</a:t>
            </a:r>
            <a:r>
              <a:rPr lang="en-US"/>
              <a:t>, </a:t>
            </a:r>
            <a:r>
              <a:rPr lang="en-US" err="1"/>
              <a:t>titel</a:t>
            </a:r>
            <a:r>
              <a:rPr lang="en-US"/>
              <a:t> &amp; </a:t>
            </a:r>
            <a:r>
              <a:rPr lang="en-US" err="1"/>
              <a:t>virksomhed</a:t>
            </a:r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D94A24D6-FD47-16D1-77BF-D86839B61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7010" y="1937156"/>
            <a:ext cx="9037980" cy="142192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>
              <a:lnSpc>
                <a:spcPct val="80000"/>
              </a:lnSpc>
              <a:defRPr sz="3600" spc="-75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35BA4D17-3B62-959E-D0F6-F4590E178D9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78850" y="1034669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88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e med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iAP logo" descr="A logo with blue dots&#10;&#10;AI-generated content may be incorrect.">
            <a:extLst>
              <a:ext uri="{FF2B5EF4-FFF2-40B4-BE49-F238E27FC236}">
                <a16:creationId xmlns:a16="http://schemas.microsoft.com/office/drawing/2014/main" id="{63DFBB5F-A1B1-696A-BF25-785C6C9AE3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416314D5-3821-F23B-1B63-0EE41E4F7E80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720208" y="1689172"/>
            <a:ext cx="10740749" cy="4440165"/>
          </a:xfrm>
          <a:prstGeom prst="roundRect">
            <a:avLst>
              <a:gd name="adj" fmla="val 1801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sp>
        <p:nvSpPr>
          <p:cNvPr id="29" name="Slide Number">
            <a:extLst>
              <a:ext uri="{FF2B5EF4-FFF2-40B4-BE49-F238E27FC236}">
                <a16:creationId xmlns:a16="http://schemas.microsoft.com/office/drawing/2014/main" id="{5FF8ED0D-E49D-84C7-F600-B1838B901779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55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14527CC-B485-FC0C-FA67-E250EF099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5" y="1031339"/>
            <a:ext cx="10740748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>
              <a:lnSpc>
                <a:spcPct val="80000"/>
              </a:lnSpc>
              <a:tabLst>
                <a:tab pos="750888" algn="l"/>
              </a:tabLst>
              <a:defRPr sz="4000" spc="0" baseline="0"/>
            </a:lvl1pPr>
          </a:lstStyle>
          <a:p>
            <a:r>
              <a:rPr lang="en-GB" err="1"/>
              <a:t>Overskrift</a:t>
            </a:r>
            <a:endParaRPr lang="en-US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3C6F58B2-B5D6-004A-A631-0FED9796BC8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4375" y="735288"/>
            <a:ext cx="10740748" cy="222993"/>
          </a:xfrm>
        </p:spPr>
        <p:txBody>
          <a:bodyPr anchor="ctr">
            <a:noAutofit/>
          </a:bodyPr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a-DK"/>
              <a:t>Tema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6883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S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G">
            <a:extLst>
              <a:ext uri="{FF2B5EF4-FFF2-40B4-BE49-F238E27FC236}">
                <a16:creationId xmlns:a16="http://schemas.microsoft.com/office/drawing/2014/main" id="{C1FCAB9D-C925-4673-E321-BE097BC78A9B}"/>
              </a:ext>
            </a:extLst>
          </p:cNvPr>
          <p:cNvSpPr/>
          <p:nvPr userDrawn="1"/>
        </p:nvSpPr>
        <p:spPr>
          <a:xfrm flipV="1">
            <a:off x="0" y="-23450"/>
            <a:ext cx="11457016" cy="5275390"/>
          </a:xfrm>
          <a:prstGeom prst="round1Rect">
            <a:avLst>
              <a:gd name="adj" fmla="val 27702"/>
            </a:avLst>
          </a:prstGeom>
          <a:solidFill>
            <a:srgbClr val="F8F5E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DK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" name="Logo" descr="A logo with blue dots&#10;&#10;AI-generated content may be incorrect.">
            <a:extLst>
              <a:ext uri="{FF2B5EF4-FFF2-40B4-BE49-F238E27FC236}">
                <a16:creationId xmlns:a16="http://schemas.microsoft.com/office/drawing/2014/main" id="{E7F0C8A5-4311-0B5C-C854-0582766D96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7" y="5668161"/>
            <a:ext cx="739745" cy="753060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B1A02A3B-1217-B2FD-9FBD-0EE9A0A3FD2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6121" y="2733325"/>
            <a:ext cx="10015568" cy="861774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 marL="0" marR="0" indent="0" algn="l" defTabSz="412750" rtl="0" eaLnBrk="1" fontAlgn="auto" latinLnBrk="0" hangingPunct="1">
              <a:lnSpc>
                <a:spcPts val="66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 panose="020B0604020202020204" pitchFamily="34" charset="0"/>
              <a:buNone/>
              <a:tabLst/>
              <a:defRPr sz="50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en-US" spc="0" err="1"/>
              <a:t>Overskrift</a:t>
            </a:r>
            <a:endParaRPr lang="en-US" spc="0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57350F4F-49CF-03C7-FBD7-93505276C78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5328" y="3610273"/>
            <a:ext cx="10015568" cy="492443"/>
          </a:xfrm>
          <a:prstGeom prst="rect">
            <a:avLst/>
          </a:prstGeom>
        </p:spPr>
        <p:txBody>
          <a:bodyPr wrap="square" anchor="t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hangingPunct="1"/>
            <a:r>
              <a:rPr lang="en-US" spc="0" err="1"/>
              <a:t>Underoverskrift</a:t>
            </a:r>
            <a:endParaRPr lang="en-US" spc="0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CC26A0A6-DAA0-11FF-7AFC-1483C0E0C7D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20595" y="4511694"/>
            <a:ext cx="1554346" cy="54228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hangingPunct="1"/>
            <a:r>
              <a:rPr lang="en-US" spc="0"/>
              <a:t>Dato</a:t>
            </a:r>
          </a:p>
        </p:txBody>
      </p:sp>
    </p:spTree>
    <p:extLst>
      <p:ext uri="{BB962C8B-B14F-4D97-AF65-F5344CB8AC3E}">
        <p14:creationId xmlns:p14="http://schemas.microsoft.com/office/powerpoint/2010/main" val="372935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766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e X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iAP logo" descr="A logo with blue dots&#10;&#10;AI-generated content may be incorrect.">
            <a:extLst>
              <a:ext uri="{FF2B5EF4-FFF2-40B4-BE49-F238E27FC236}">
                <a16:creationId xmlns:a16="http://schemas.microsoft.com/office/drawing/2014/main" id="{63DFBB5F-A1B1-696A-BF25-785C6C9AE3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416314D5-3821-F23B-1B63-0EE41E4F7E80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720208" y="737093"/>
            <a:ext cx="10740749" cy="5392244"/>
          </a:xfrm>
          <a:prstGeom prst="roundRect">
            <a:avLst>
              <a:gd name="adj" fmla="val 1801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59FABC4E-1C32-019A-09F1-E20DE8647FE3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55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2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i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iAP logo" descr="A logo with blue dots&#10;&#10;AI-generated content may be incorrect.">
            <a:extLst>
              <a:ext uri="{FF2B5EF4-FFF2-40B4-BE49-F238E27FC236}">
                <a16:creationId xmlns:a16="http://schemas.microsoft.com/office/drawing/2014/main" id="{63DFBB5F-A1B1-696A-BF25-785C6C9AE3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416314D5-3821-F23B-1B63-0EE41E4F7E80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720208" y="737093"/>
            <a:ext cx="5216954" cy="5392244"/>
          </a:xfrm>
          <a:prstGeom prst="roundRect">
            <a:avLst>
              <a:gd name="adj" fmla="val 1801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6E3B01B9-6FEB-7C2A-6144-06C828387238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55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CB9A328-3821-59D5-EEB6-E1231FF194B6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6250043" y="737093"/>
            <a:ext cx="5210914" cy="5392244"/>
          </a:xfrm>
          <a:prstGeom prst="roundRect">
            <a:avLst>
              <a:gd name="adj" fmla="val 1801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/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9797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i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iAP logo" descr="A logo with blue dots&#10;&#10;AI-generated content may be incorrect.">
            <a:extLst>
              <a:ext uri="{FF2B5EF4-FFF2-40B4-BE49-F238E27FC236}">
                <a16:creationId xmlns:a16="http://schemas.microsoft.com/office/drawing/2014/main" id="{63DFBB5F-A1B1-696A-BF25-785C6C9AE3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416314D5-3821-F23B-1B63-0EE41E4F7E80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720208" y="737093"/>
            <a:ext cx="3375274" cy="5392244"/>
          </a:xfrm>
          <a:prstGeom prst="roundRect">
            <a:avLst>
              <a:gd name="adj" fmla="val 1801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6E3B01B9-6FEB-7C2A-6144-06C828387238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55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2E75541-D1A1-D60F-69F1-959FCC7C3248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8085683" y="737093"/>
            <a:ext cx="3375274" cy="5392244"/>
          </a:xfrm>
          <a:prstGeom prst="roundRect">
            <a:avLst>
              <a:gd name="adj" fmla="val 1801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CB9A328-3821-59D5-EEB6-E1231FF194B6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4408363" y="737093"/>
            <a:ext cx="3375274" cy="5392244"/>
          </a:xfrm>
          <a:prstGeom prst="roundRect">
            <a:avLst>
              <a:gd name="adj" fmla="val 1801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/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5120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i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iAP logo" descr="A logo with blue dots&#10;&#10;AI-generated content may be incorrect.">
            <a:extLst>
              <a:ext uri="{FF2B5EF4-FFF2-40B4-BE49-F238E27FC236}">
                <a16:creationId xmlns:a16="http://schemas.microsoft.com/office/drawing/2014/main" id="{63DFBB5F-A1B1-696A-BF25-785C6C9AE3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416314D5-3821-F23B-1B63-0EE41E4F7E80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720208" y="737093"/>
            <a:ext cx="2911993" cy="5392244"/>
          </a:xfrm>
          <a:prstGeom prst="roundRect">
            <a:avLst>
              <a:gd name="adj" fmla="val 1801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989919-72B0-8542-53C4-8A3948CE955E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3984108" y="737094"/>
            <a:ext cx="7476849" cy="2502056"/>
          </a:xfrm>
          <a:prstGeom prst="roundRect">
            <a:avLst>
              <a:gd name="adj" fmla="val 1801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7A0C83B-CA23-DF71-7E6E-6B4332E1ADD3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3984108" y="3619994"/>
            <a:ext cx="7476849" cy="2502056"/>
          </a:xfrm>
          <a:prstGeom prst="roundRect">
            <a:avLst>
              <a:gd name="adj" fmla="val 1801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0ACF17A1-D078-C859-FA49-C8E52ECAB573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55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27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i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iAP logo" descr="A logo with blue dots&#10;&#10;AI-generated content may be incorrect.">
            <a:extLst>
              <a:ext uri="{FF2B5EF4-FFF2-40B4-BE49-F238E27FC236}">
                <a16:creationId xmlns:a16="http://schemas.microsoft.com/office/drawing/2014/main" id="{63DFBB5F-A1B1-696A-BF25-785C6C9AE3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416314D5-3821-F23B-1B63-0EE41E4F7E80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8548964" y="737093"/>
            <a:ext cx="2911993" cy="5392244"/>
          </a:xfrm>
          <a:prstGeom prst="roundRect">
            <a:avLst>
              <a:gd name="adj" fmla="val 1801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989919-72B0-8542-53C4-8A3948CE955E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720208" y="737094"/>
            <a:ext cx="3559693" cy="2502056"/>
          </a:xfrm>
          <a:prstGeom prst="roundRect">
            <a:avLst>
              <a:gd name="adj" fmla="val 1801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7A0C83B-CA23-DF71-7E6E-6B4332E1ADD3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720208" y="3619994"/>
            <a:ext cx="7476849" cy="2502056"/>
          </a:xfrm>
          <a:prstGeom prst="roundRect">
            <a:avLst>
              <a:gd name="adj" fmla="val 1801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DB3238B-A7E8-EB2E-8412-E6BFE7FA19FE}"/>
              </a:ext>
            </a:extLst>
          </p:cNvPr>
          <p:cNvSpPr>
            <a:spLocks noGrp="1"/>
          </p:cNvSpPr>
          <p:nvPr>
            <p:ph type="pic" idx="24" hasCustomPrompt="1"/>
          </p:nvPr>
        </p:nvSpPr>
        <p:spPr>
          <a:xfrm>
            <a:off x="4638158" y="737094"/>
            <a:ext cx="3559693" cy="2502056"/>
          </a:xfrm>
          <a:prstGeom prst="roundRect">
            <a:avLst>
              <a:gd name="adj" fmla="val 1801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E983A155-0F2E-3280-5AA8-295B1064F4B1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55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76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i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iAP logo" descr="A logo with blue dots&#10;&#10;AI-generated content may be incorrect.">
            <a:extLst>
              <a:ext uri="{FF2B5EF4-FFF2-40B4-BE49-F238E27FC236}">
                <a16:creationId xmlns:a16="http://schemas.microsoft.com/office/drawing/2014/main" id="{63DFBB5F-A1B1-696A-BF25-785C6C9AE3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989919-72B0-8542-53C4-8A3948CE955E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720208" y="737094"/>
            <a:ext cx="3246486" cy="2502056"/>
          </a:xfrm>
          <a:prstGeom prst="roundRect">
            <a:avLst>
              <a:gd name="adj" fmla="val 1801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E983A155-0F2E-3280-5AA8-295B1064F4B1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55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C037E42D-F3F5-E544-76CC-F31B0A510C71}"/>
              </a:ext>
            </a:extLst>
          </p:cNvPr>
          <p:cNvSpPr>
            <a:spLocks noGrp="1"/>
          </p:cNvSpPr>
          <p:nvPr>
            <p:ph type="pic" idx="29" hasCustomPrompt="1"/>
          </p:nvPr>
        </p:nvSpPr>
        <p:spPr>
          <a:xfrm>
            <a:off x="4472758" y="737094"/>
            <a:ext cx="3246486" cy="2502056"/>
          </a:xfrm>
          <a:prstGeom prst="roundRect">
            <a:avLst>
              <a:gd name="adj" fmla="val 1801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8E3CEBEA-F739-9FD1-623E-28502C2AEEEA}"/>
              </a:ext>
            </a:extLst>
          </p:cNvPr>
          <p:cNvSpPr>
            <a:spLocks noGrp="1"/>
          </p:cNvSpPr>
          <p:nvPr>
            <p:ph type="pic" idx="30" hasCustomPrompt="1"/>
          </p:nvPr>
        </p:nvSpPr>
        <p:spPr>
          <a:xfrm>
            <a:off x="8215712" y="737094"/>
            <a:ext cx="3246486" cy="2502056"/>
          </a:xfrm>
          <a:prstGeom prst="roundRect">
            <a:avLst>
              <a:gd name="adj" fmla="val 1801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B606D9F-55F3-F214-A524-5960D4C812DD}"/>
              </a:ext>
            </a:extLst>
          </p:cNvPr>
          <p:cNvSpPr>
            <a:spLocks noGrp="1"/>
          </p:cNvSpPr>
          <p:nvPr>
            <p:ph type="pic" idx="31" hasCustomPrompt="1"/>
          </p:nvPr>
        </p:nvSpPr>
        <p:spPr>
          <a:xfrm>
            <a:off x="720208" y="3618850"/>
            <a:ext cx="3246486" cy="2505055"/>
          </a:xfrm>
          <a:prstGeom prst="roundRect">
            <a:avLst>
              <a:gd name="adj" fmla="val 1801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8253164-27E1-6FA1-8303-E9396324CF68}"/>
              </a:ext>
            </a:extLst>
          </p:cNvPr>
          <p:cNvSpPr>
            <a:spLocks noGrp="1"/>
          </p:cNvSpPr>
          <p:nvPr>
            <p:ph type="pic" idx="32" hasCustomPrompt="1"/>
          </p:nvPr>
        </p:nvSpPr>
        <p:spPr>
          <a:xfrm>
            <a:off x="4472758" y="3618850"/>
            <a:ext cx="3246486" cy="2505055"/>
          </a:xfrm>
          <a:prstGeom prst="roundRect">
            <a:avLst>
              <a:gd name="adj" fmla="val 1801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5D42E103-FC8E-B4D2-39C1-0F3E00AACA1F}"/>
              </a:ext>
            </a:extLst>
          </p:cNvPr>
          <p:cNvSpPr>
            <a:spLocks noGrp="1"/>
          </p:cNvSpPr>
          <p:nvPr>
            <p:ph type="pic" idx="33" hasCustomPrompt="1"/>
          </p:nvPr>
        </p:nvSpPr>
        <p:spPr>
          <a:xfrm>
            <a:off x="8215712" y="3618850"/>
            <a:ext cx="3246486" cy="2505055"/>
          </a:xfrm>
          <a:prstGeom prst="roundRect">
            <a:avLst>
              <a:gd name="adj" fmla="val 1801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/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1421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 for i dag - Sand">
    <p:bg>
      <p:bgPr>
        <a:solidFill>
          <a:srgbClr val="F7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dots in a circle&#10;&#10;AI-generated content may be incorrect.">
            <a:extLst>
              <a:ext uri="{FF2B5EF4-FFF2-40B4-BE49-F238E27FC236}">
                <a16:creationId xmlns:a16="http://schemas.microsoft.com/office/drawing/2014/main" id="{ED8215FF-BB10-D9F4-CDD4-14037C4F6E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10" y="728662"/>
            <a:ext cx="1471999" cy="82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0C0241-2FE2-7DE8-04E6-6252D9C1E07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1000" y="5719420"/>
            <a:ext cx="1702886" cy="415498"/>
          </a:xfrm>
        </p:spPr>
        <p:txBody>
          <a:bodyPr wrap="square">
            <a:spAutoFit/>
          </a:bodyPr>
          <a:lstStyle>
            <a:lvl1pPr>
              <a:spcAft>
                <a:spcPts val="600"/>
              </a:spcAft>
              <a:defRPr lang="en-DK" sz="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Thomas B. </a:t>
            </a:r>
            <a:r>
              <a:rPr lang="en-GB" err="1"/>
              <a:t>Thriges</a:t>
            </a:r>
            <a:r>
              <a:rPr lang="en-GB"/>
              <a:t> Gade 48, 1. </a:t>
            </a:r>
          </a:p>
          <a:p>
            <a:pPr lvl="0"/>
            <a:r>
              <a:rPr lang="en-GB"/>
              <a:t>5000 Odense C</a:t>
            </a:r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5B7568E-1F93-EC0B-F143-7EF9ECA2740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583543" y="5719420"/>
            <a:ext cx="2844800" cy="415498"/>
          </a:xfrm>
        </p:spPr>
        <p:txBody>
          <a:bodyPr wrap="square">
            <a:spAutoFit/>
          </a:bodyPr>
          <a:lstStyle>
            <a:lvl1pPr>
              <a:spcAft>
                <a:spcPts val="600"/>
              </a:spcAft>
              <a:defRPr lang="en-DK" sz="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C/O Det </a:t>
            </a:r>
            <a:r>
              <a:rPr lang="en-GB" err="1"/>
              <a:t>Almenmedicinske</a:t>
            </a:r>
            <a:r>
              <a:rPr lang="en-GB"/>
              <a:t> Hus, </a:t>
            </a:r>
            <a:r>
              <a:rPr lang="en-GB" err="1"/>
              <a:t>Stockholmsgade</a:t>
            </a:r>
            <a:r>
              <a:rPr lang="en-GB"/>
              <a:t> 55, </a:t>
            </a:r>
            <a:r>
              <a:rPr lang="en-GB" err="1"/>
              <a:t>st.</a:t>
            </a:r>
            <a:endParaRPr lang="en-GB"/>
          </a:p>
          <a:p>
            <a:pPr lvl="0"/>
            <a:r>
              <a:rPr lang="en-GB"/>
              <a:t>2100 København </a:t>
            </a:r>
            <a:r>
              <a:rPr lang="en-GB" err="1"/>
              <a:t>Ø</a:t>
            </a:r>
            <a:endParaRPr lang="en-DK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5CDF88E-5FB4-DB25-EBC1-42ABB6F0AFD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1002" y="3309657"/>
            <a:ext cx="10740748" cy="7455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Besøg</a:t>
            </a:r>
            <a:r>
              <a:rPr lang="en-GB"/>
              <a:t> </a:t>
            </a:r>
            <a:r>
              <a:rPr lang="en-GB" err="1"/>
              <a:t>os</a:t>
            </a:r>
            <a:r>
              <a:rPr lang="en-GB"/>
              <a:t> </a:t>
            </a:r>
            <a:r>
              <a:rPr lang="en-GB" err="1"/>
              <a:t>på</a:t>
            </a:r>
            <a:r>
              <a:rPr lang="en-GB"/>
              <a:t> </a:t>
            </a:r>
            <a:r>
              <a:rPr lang="en-GB" err="1"/>
              <a:t>KiAP.dk</a:t>
            </a:r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F5DBDB1-1DAA-702B-AF04-8E3218D4771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1000" y="5423809"/>
            <a:ext cx="1702886" cy="246221"/>
          </a:xfrm>
        </p:spPr>
        <p:txBody>
          <a:bodyPr wrap="square">
            <a:spAutoFit/>
          </a:bodyPr>
          <a:lstStyle>
            <a:lvl1pPr>
              <a:defRPr lang="en-DK" sz="10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KiAP</a:t>
            </a:r>
            <a:r>
              <a:rPr lang="en-GB"/>
              <a:t> Odense</a:t>
            </a:r>
            <a:endParaRPr lang="en-DK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06DEB05-76C2-C199-3BB5-513354F8168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583543" y="5423809"/>
            <a:ext cx="2844800" cy="246221"/>
          </a:xfrm>
        </p:spPr>
        <p:txBody>
          <a:bodyPr wrap="square">
            <a:spAutoFit/>
          </a:bodyPr>
          <a:lstStyle>
            <a:lvl1pPr>
              <a:defRPr lang="en-DK" sz="10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KiAP</a:t>
            </a:r>
            <a:r>
              <a:rPr lang="en-GB"/>
              <a:t> København</a:t>
            </a:r>
            <a:endParaRPr lang="en-DK"/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23E42DCF-8A36-49E3-A7B4-31ADD4D15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208" y="2470619"/>
            <a:ext cx="10740748" cy="8309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>
              <a:lnSpc>
                <a:spcPct val="80000"/>
              </a:lnSpc>
              <a:tabLst>
                <a:tab pos="750888" algn="l"/>
              </a:tabLst>
              <a:defRPr sz="6000" spc="0" baseline="0"/>
            </a:lvl1pPr>
          </a:lstStyle>
          <a:p>
            <a:r>
              <a:rPr lang="en-GB"/>
              <a:t>Tak for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dag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 for i dag - Grøn">
    <p:bg>
      <p:bgPr>
        <a:solidFill>
          <a:srgbClr val="2462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6E71184C-21DF-56D6-11DE-70E5F4FBA9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98" y="737411"/>
            <a:ext cx="1472371" cy="82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BF1B936-7431-6CA9-570B-1E68DE7F228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1000" y="5719420"/>
            <a:ext cx="1702886" cy="415498"/>
          </a:xfrm>
        </p:spPr>
        <p:txBody>
          <a:bodyPr wrap="square">
            <a:spAutoFit/>
          </a:bodyPr>
          <a:lstStyle>
            <a:lvl1pPr>
              <a:spcAft>
                <a:spcPts val="600"/>
              </a:spcAft>
              <a:defRPr lang="en-DK" sz="800" dirty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Thomas B. </a:t>
            </a:r>
            <a:r>
              <a:rPr lang="en-GB" err="1"/>
              <a:t>Thriges</a:t>
            </a:r>
            <a:r>
              <a:rPr lang="en-GB"/>
              <a:t> Gade 48, 1. </a:t>
            </a:r>
          </a:p>
          <a:p>
            <a:pPr lvl="0"/>
            <a:r>
              <a:rPr lang="en-GB"/>
              <a:t>5000 Odense C</a:t>
            </a:r>
            <a:endParaRPr lang="en-DK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628827-F0A9-B66E-F03E-8C0422D05EB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583543" y="5719420"/>
            <a:ext cx="2844800" cy="415498"/>
          </a:xfrm>
        </p:spPr>
        <p:txBody>
          <a:bodyPr wrap="square">
            <a:spAutoFit/>
          </a:bodyPr>
          <a:lstStyle>
            <a:lvl1pPr>
              <a:spcAft>
                <a:spcPts val="600"/>
              </a:spcAft>
              <a:defRPr lang="en-DK" sz="800" dirty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C/O Det </a:t>
            </a:r>
            <a:r>
              <a:rPr lang="en-GB" err="1"/>
              <a:t>Almenmedicinske</a:t>
            </a:r>
            <a:r>
              <a:rPr lang="en-GB"/>
              <a:t> Hus, </a:t>
            </a:r>
            <a:r>
              <a:rPr lang="en-GB" err="1"/>
              <a:t>Stockholmsgade</a:t>
            </a:r>
            <a:r>
              <a:rPr lang="en-GB"/>
              <a:t> 55, </a:t>
            </a:r>
            <a:r>
              <a:rPr lang="en-GB" err="1"/>
              <a:t>st.</a:t>
            </a:r>
            <a:endParaRPr lang="en-GB"/>
          </a:p>
          <a:p>
            <a:pPr lvl="0"/>
            <a:r>
              <a:rPr lang="en-GB"/>
              <a:t>2100 København </a:t>
            </a:r>
            <a:r>
              <a:rPr lang="en-GB" err="1"/>
              <a:t>Ø</a:t>
            </a:r>
            <a:endParaRPr lang="en-DK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E9E8DCC-F347-6518-C216-473B1F8E6A1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1000" y="5423809"/>
            <a:ext cx="1702886" cy="246221"/>
          </a:xfrm>
        </p:spPr>
        <p:txBody>
          <a:bodyPr wrap="square">
            <a:spAutoFit/>
          </a:bodyPr>
          <a:lstStyle>
            <a:lvl1pPr>
              <a:defRPr lang="en-DK" sz="1000" b="1" i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KiAP</a:t>
            </a:r>
            <a:r>
              <a:rPr lang="en-GB"/>
              <a:t> Odense</a:t>
            </a:r>
            <a:endParaRPr lang="en-DK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6E0D1D0-3527-58D5-4DE6-09067C96E7B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583543" y="5423809"/>
            <a:ext cx="2844800" cy="246221"/>
          </a:xfrm>
        </p:spPr>
        <p:txBody>
          <a:bodyPr wrap="square">
            <a:spAutoFit/>
          </a:bodyPr>
          <a:lstStyle>
            <a:lvl1pPr>
              <a:defRPr lang="en-DK" sz="1000" b="1" i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KiAP</a:t>
            </a:r>
            <a:r>
              <a:rPr lang="en-GB"/>
              <a:t> København</a:t>
            </a:r>
            <a:endParaRPr lang="en-DK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15B18D7-4327-C54C-8D0A-16B3C43A4CF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1002" y="3309657"/>
            <a:ext cx="10740748" cy="7455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Besøg</a:t>
            </a:r>
            <a:r>
              <a:rPr lang="en-GB"/>
              <a:t> </a:t>
            </a:r>
            <a:r>
              <a:rPr lang="en-GB" err="1"/>
              <a:t>os</a:t>
            </a:r>
            <a:r>
              <a:rPr lang="en-GB"/>
              <a:t> </a:t>
            </a:r>
            <a:r>
              <a:rPr lang="en-GB" err="1"/>
              <a:t>på</a:t>
            </a:r>
            <a:r>
              <a:rPr lang="en-GB"/>
              <a:t> </a:t>
            </a:r>
            <a:r>
              <a:rPr lang="en-GB" err="1"/>
              <a:t>KiAP.dk</a:t>
            </a:r>
            <a:endParaRPr lang="en-DK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6FCFEFD-A5A2-B67F-B22A-6C8F489003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208" y="2470619"/>
            <a:ext cx="10740748" cy="8309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>
              <a:lnSpc>
                <a:spcPct val="80000"/>
              </a:lnSpc>
              <a:tabLst>
                <a:tab pos="750888" algn="l"/>
              </a:tabLst>
              <a:defRPr sz="6000" spc="0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Tak for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dag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1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51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with blue dots&#10;&#10;AI-generated content may be incorrect.">
            <a:extLst>
              <a:ext uri="{FF2B5EF4-FFF2-40B4-BE49-F238E27FC236}">
                <a16:creationId xmlns:a16="http://schemas.microsoft.com/office/drawing/2014/main" id="{E85EA6AE-C95A-80D5-3650-4E058230ED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16" name="Slide Number">
            <a:extLst>
              <a:ext uri="{FF2B5EF4-FFF2-40B4-BE49-F238E27FC236}">
                <a16:creationId xmlns:a16="http://schemas.microsoft.com/office/drawing/2014/main" id="{6D2240C5-0603-263B-E031-06B533211898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55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26F5F4-9DA5-A28F-5182-EDBA5818B0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581" y="1149681"/>
            <a:ext cx="10740748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>
              <a:lnSpc>
                <a:spcPct val="80000"/>
              </a:lnSpc>
              <a:tabLst>
                <a:tab pos="750888" algn="l"/>
              </a:tabLst>
              <a:defRPr sz="4000" spc="0" baseline="0"/>
            </a:lvl1pPr>
          </a:lstStyle>
          <a:p>
            <a:r>
              <a:rPr lang="en-GB" err="1"/>
              <a:t>Overskrift</a:t>
            </a:r>
            <a:endParaRPr lang="en-US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596B965D-E18E-7509-B9FC-36666C2147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4375" y="735288"/>
            <a:ext cx="10740748" cy="308712"/>
          </a:xfrm>
        </p:spPr>
        <p:txBody>
          <a:bodyPr anchor="ctr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a-DK"/>
              <a:t>Tema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5040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, lab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with blue dots&#10;&#10;AI-generated content may be incorrect.">
            <a:extLst>
              <a:ext uri="{FF2B5EF4-FFF2-40B4-BE49-F238E27FC236}">
                <a16:creationId xmlns:a16="http://schemas.microsoft.com/office/drawing/2014/main" id="{A046EA84-657A-C68E-675B-F5B7258BCE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15" name="Slide Number">
            <a:extLst>
              <a:ext uri="{FF2B5EF4-FFF2-40B4-BE49-F238E27FC236}">
                <a16:creationId xmlns:a16="http://schemas.microsoft.com/office/drawing/2014/main" id="{8798C6E7-A174-F6FF-2CA7-B38246DBAF31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55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19E2096-EF7B-3A24-22E6-8FF4AD4E997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20207" y="2287829"/>
            <a:ext cx="10755037" cy="3834883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GB" err="1"/>
              <a:t>Tekst</a:t>
            </a:r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F78700-07B4-ED96-8449-3D967C916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581" y="1149681"/>
            <a:ext cx="10740748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>
              <a:lnSpc>
                <a:spcPct val="80000"/>
              </a:lnSpc>
              <a:tabLst>
                <a:tab pos="750888" algn="l"/>
              </a:tabLst>
              <a:defRPr sz="4000" spc="0" baseline="0"/>
            </a:lvl1pPr>
          </a:lstStyle>
          <a:p>
            <a:r>
              <a:rPr lang="en-GB" err="1"/>
              <a:t>Overskrift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4AD434E-C5C5-7620-F4CB-C31880831EE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13581" y="1822802"/>
            <a:ext cx="10740748" cy="3766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Underoverskrift</a:t>
            </a:r>
            <a:endParaRPr lang="en-DK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A67A9FA5-71DA-75D0-3795-A19E652041A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14375" y="735288"/>
            <a:ext cx="10740748" cy="308712"/>
          </a:xfrm>
        </p:spPr>
        <p:txBody>
          <a:bodyPr anchor="ctr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a-DK"/>
              <a:t>Tema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03157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&amp; medie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blue dots&#10;&#10;AI-generated content may be incorrect.">
            <a:extLst>
              <a:ext uri="{FF2B5EF4-FFF2-40B4-BE49-F238E27FC236}">
                <a16:creationId xmlns:a16="http://schemas.microsoft.com/office/drawing/2014/main" id="{D955C726-BC1D-C59C-CF95-55F28541E0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CBBFCFD-3429-ADA0-185F-F6F500DB95EF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734497" y="1897380"/>
            <a:ext cx="10740748" cy="4225332"/>
          </a:xfrm>
          <a:prstGeom prst="roundRect">
            <a:avLst>
              <a:gd name="adj" fmla="val 1444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  <a:endParaRPr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C753DB1D-97B3-FE0C-67EB-93D249DBA697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55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4BF2420-53A2-74A1-CE8C-42E9728755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208" y="1235566"/>
            <a:ext cx="10740748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>
              <a:lnSpc>
                <a:spcPct val="80000"/>
              </a:lnSpc>
              <a:tabLst>
                <a:tab pos="750888" algn="l"/>
              </a:tabLst>
              <a:defRPr sz="4000" spc="0" baseline="0"/>
            </a:lvl1pPr>
          </a:lstStyle>
          <a:p>
            <a:r>
              <a:rPr lang="en-GB" err="1"/>
              <a:t>Overskrift</a:t>
            </a:r>
            <a:endParaRPr lang="en-US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D4DC1A2F-7E48-DFD4-00CB-D2C929177E2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4375" y="735288"/>
            <a:ext cx="10740748" cy="351674"/>
          </a:xfrm>
        </p:spPr>
        <p:txBody>
          <a:bodyPr anchor="ctr"/>
          <a:lstStyle>
            <a:lvl1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a-DK"/>
              <a:t>Tema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29285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7680" userDrawn="1">
          <p15:clr>
            <a:srgbClr val="FBAE40"/>
          </p15:clr>
        </p15:guide>
        <p15:guide id="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B730CAE-6FC3-2876-1967-A6E75958894A}"/>
              </a:ext>
            </a:extLst>
          </p:cNvPr>
          <p:cNvSpPr/>
          <p:nvPr userDrawn="1"/>
        </p:nvSpPr>
        <p:spPr>
          <a:xfrm>
            <a:off x="5634659" y="3027993"/>
            <a:ext cx="928800" cy="928800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Picture 4" descr="A logo with blue dots&#10;&#10;AI-generated content may be incorrect.">
            <a:extLst>
              <a:ext uri="{FF2B5EF4-FFF2-40B4-BE49-F238E27FC236}">
                <a16:creationId xmlns:a16="http://schemas.microsoft.com/office/drawing/2014/main" id="{E85EA6AE-C95A-80D5-3650-4E058230ED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6F58E5D9-881A-D94C-75BB-031E41488A7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94271" y="4297681"/>
            <a:ext cx="4403458" cy="156966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None/>
              <a:tabLst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conset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conset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</a:t>
            </a:r>
          </a:p>
        </p:txBody>
      </p:sp>
      <p:sp>
        <p:nvSpPr>
          <p:cNvPr id="57" name="Slide Number">
            <a:extLst>
              <a:ext uri="{FF2B5EF4-FFF2-40B4-BE49-F238E27FC236}">
                <a16:creationId xmlns:a16="http://schemas.microsoft.com/office/drawing/2014/main" id="{33A43FDD-A246-4752-A55E-453EE1D4D815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55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4D5584D-A109-C303-20C1-0BC92033C50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615716" y="3141952"/>
            <a:ext cx="960568" cy="7455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1</a:t>
            </a:r>
            <a:endParaRPr lang="en-DK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0AD882F-A349-2F2C-2693-B120AEDB12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581" y="1149681"/>
            <a:ext cx="10740748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>
              <a:lnSpc>
                <a:spcPct val="80000"/>
              </a:lnSpc>
              <a:tabLst>
                <a:tab pos="750888" algn="l"/>
              </a:tabLst>
              <a:defRPr sz="4000" spc="0" baseline="0"/>
            </a:lvl1pPr>
          </a:lstStyle>
          <a:p>
            <a:r>
              <a:rPr lang="en-GB" err="1"/>
              <a:t>Overskrift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8A64BA6-F18C-12EC-2C5D-6E78CCA0C32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13581" y="1822802"/>
            <a:ext cx="10740748" cy="3766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Underoverskrift</a:t>
            </a:r>
            <a:endParaRPr lang="en-DK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584FABA7-E5F2-A43B-12CA-5B2CB8EA4E7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4375" y="735288"/>
            <a:ext cx="10740748" cy="308712"/>
          </a:xfrm>
        </p:spPr>
        <p:txBody>
          <a:bodyPr anchor="ctr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a-DK"/>
              <a:t>Tema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96038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46703246-29B7-AE3B-1D7A-46C1B2A144FB}"/>
              </a:ext>
            </a:extLst>
          </p:cNvPr>
          <p:cNvSpPr/>
          <p:nvPr userDrawn="1"/>
        </p:nvSpPr>
        <p:spPr>
          <a:xfrm>
            <a:off x="8135471" y="3038993"/>
            <a:ext cx="928800" cy="928800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E3C2C17-FC17-14BA-2CB6-5EC513210D3A}"/>
              </a:ext>
            </a:extLst>
          </p:cNvPr>
          <p:cNvSpPr/>
          <p:nvPr userDrawn="1"/>
        </p:nvSpPr>
        <p:spPr>
          <a:xfrm>
            <a:off x="2993051" y="3042392"/>
            <a:ext cx="928800" cy="928800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Picture 4" descr="A logo with blue dots&#10;&#10;AI-generated content may be incorrect.">
            <a:extLst>
              <a:ext uri="{FF2B5EF4-FFF2-40B4-BE49-F238E27FC236}">
                <a16:creationId xmlns:a16="http://schemas.microsoft.com/office/drawing/2014/main" id="{E85EA6AE-C95A-80D5-3650-4E058230ED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6F58E5D9-881A-D94C-75BB-031E41488A7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016601" y="4166444"/>
            <a:ext cx="2880000" cy="92333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None/>
              <a:tabLst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conset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tempor</a:t>
            </a:r>
            <a:endParaRPr lang="en-US"/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385A924C-02E2-81A8-8117-A273943E1DE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161383" y="4166444"/>
            <a:ext cx="2880000" cy="92333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None/>
              <a:tabLst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conset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tempor</a:t>
            </a:r>
            <a:endParaRPr lang="en-US"/>
          </a:p>
        </p:txBody>
      </p:sp>
      <p:sp>
        <p:nvSpPr>
          <p:cNvPr id="57" name="Slide Number">
            <a:extLst>
              <a:ext uri="{FF2B5EF4-FFF2-40B4-BE49-F238E27FC236}">
                <a16:creationId xmlns:a16="http://schemas.microsoft.com/office/drawing/2014/main" id="{33A43FDD-A246-4752-A55E-453EE1D4D815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55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4BE1B82-783E-6161-CF36-7BE75967C6E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959583" y="3151584"/>
            <a:ext cx="960568" cy="7455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1</a:t>
            </a:r>
            <a:endParaRPr lang="en-DK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208F65E-F90B-9027-1C2D-BD67E2BFA15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129487" y="3151584"/>
            <a:ext cx="960568" cy="7455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2</a:t>
            </a:r>
            <a:endParaRPr lang="en-DK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855251A7-B780-26CA-3A36-37ECD3A0E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581" y="1149681"/>
            <a:ext cx="10740748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>
              <a:lnSpc>
                <a:spcPct val="80000"/>
              </a:lnSpc>
              <a:tabLst>
                <a:tab pos="750888" algn="l"/>
              </a:tabLst>
              <a:defRPr sz="4000" spc="0" baseline="0"/>
            </a:lvl1pPr>
          </a:lstStyle>
          <a:p>
            <a:r>
              <a:rPr lang="en-GB" err="1"/>
              <a:t>Overskrift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B38A57D-9056-B704-EB8B-F695094EB91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13581" y="1822802"/>
            <a:ext cx="10740748" cy="3766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Underoverskrift</a:t>
            </a:r>
            <a:endParaRPr lang="en-DK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2EA9AD62-E741-AACB-A948-F187F9CA8FA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4375" y="735288"/>
            <a:ext cx="10740748" cy="308712"/>
          </a:xfrm>
        </p:spPr>
        <p:txBody>
          <a:bodyPr anchor="ctr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a-DK"/>
              <a:t>Tema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33682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8541449-CED7-6B89-D9D2-06DDB9877FBB}"/>
              </a:ext>
            </a:extLst>
          </p:cNvPr>
          <p:cNvSpPr/>
          <p:nvPr userDrawn="1"/>
        </p:nvSpPr>
        <p:spPr>
          <a:xfrm>
            <a:off x="9550292" y="3086777"/>
            <a:ext cx="928800" cy="928800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8263E66-01E8-DEF8-4EF5-FEBBDCFCD9CD}"/>
              </a:ext>
            </a:extLst>
          </p:cNvPr>
          <p:cNvSpPr/>
          <p:nvPr userDrawn="1"/>
        </p:nvSpPr>
        <p:spPr>
          <a:xfrm>
            <a:off x="5621053" y="3086777"/>
            <a:ext cx="928800" cy="928800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95BB78B-27B5-ACE1-27E7-7BC3588C16C3}"/>
              </a:ext>
            </a:extLst>
          </p:cNvPr>
          <p:cNvSpPr/>
          <p:nvPr userDrawn="1"/>
        </p:nvSpPr>
        <p:spPr>
          <a:xfrm>
            <a:off x="1691814" y="3086777"/>
            <a:ext cx="928800" cy="928800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Picture 4" descr="A logo with blue dots&#10;&#10;AI-generated content may be incorrect.">
            <a:extLst>
              <a:ext uri="{FF2B5EF4-FFF2-40B4-BE49-F238E27FC236}">
                <a16:creationId xmlns:a16="http://schemas.microsoft.com/office/drawing/2014/main" id="{E85EA6AE-C95A-80D5-3650-4E058230ED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6F58E5D9-881A-D94C-75BB-031E41488A7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3581" y="4202532"/>
            <a:ext cx="2880000" cy="92333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None/>
              <a:tabLst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conset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tempor</a:t>
            </a:r>
            <a:endParaRPr lang="en-US"/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385A924C-02E2-81A8-8117-A273943E1DE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54403" y="4202532"/>
            <a:ext cx="2880000" cy="92333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None/>
              <a:tabLst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conset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tempor</a:t>
            </a:r>
            <a:endParaRPr lang="en-US"/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B3B69203-6932-6208-8CCA-738C061743C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580957" y="4202532"/>
            <a:ext cx="2880000" cy="92333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None/>
              <a:tabLst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conset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tempor</a:t>
            </a:r>
            <a:endParaRPr lang="en-US"/>
          </a:p>
        </p:txBody>
      </p:sp>
      <p:sp>
        <p:nvSpPr>
          <p:cNvPr id="57" name="Slide Number">
            <a:extLst>
              <a:ext uri="{FF2B5EF4-FFF2-40B4-BE49-F238E27FC236}">
                <a16:creationId xmlns:a16="http://schemas.microsoft.com/office/drawing/2014/main" id="{33A43FDD-A246-4752-A55E-453EE1D4D815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55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4BE1B82-783E-6161-CF36-7BE75967C6E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656563" y="3187672"/>
            <a:ext cx="960568" cy="7455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1</a:t>
            </a:r>
            <a:endParaRPr lang="en-DK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208F65E-F90B-9027-1C2D-BD67E2BFA15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595925" y="3187672"/>
            <a:ext cx="960568" cy="7455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2</a:t>
            </a:r>
            <a:endParaRPr lang="en-DK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27C7260-AEF7-49B2-E19C-B3915358DFE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535288" y="3187672"/>
            <a:ext cx="960568" cy="7455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3</a:t>
            </a:r>
            <a:endParaRPr lang="en-DK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1D92A779-7CAD-D4E6-700F-1173ADF613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581" y="1149681"/>
            <a:ext cx="10740748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>
              <a:lnSpc>
                <a:spcPct val="80000"/>
              </a:lnSpc>
              <a:tabLst>
                <a:tab pos="750888" algn="l"/>
              </a:tabLst>
              <a:defRPr sz="4000" spc="0" baseline="0"/>
            </a:lvl1pPr>
          </a:lstStyle>
          <a:p>
            <a:r>
              <a:rPr lang="en-GB" err="1"/>
              <a:t>Overskrift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0018EF8-7E28-FACF-4695-8B6681307A5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13581" y="1822802"/>
            <a:ext cx="10740748" cy="3766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Underoverskrift</a:t>
            </a:r>
            <a:endParaRPr lang="en-DK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5AC3583F-DCC8-A6E6-DE44-A0DF2773D79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4375" y="735288"/>
            <a:ext cx="10740748" cy="308712"/>
          </a:xfrm>
        </p:spPr>
        <p:txBody>
          <a:bodyPr anchor="ctr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a-DK"/>
              <a:t>Tema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74709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21870B0-267C-A4F3-29B6-151CC4421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81" y="1171860"/>
            <a:ext cx="10747375" cy="83099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189CDE1F-20DD-7580-A153-E7C524C2B364}"/>
              </a:ext>
            </a:extLst>
          </p:cNvPr>
          <p:cNvSpPr txBox="1">
            <a:spLocks/>
          </p:cNvSpPr>
          <p:nvPr userDrawn="1"/>
        </p:nvSpPr>
        <p:spPr>
          <a:xfrm>
            <a:off x="2734849" y="3429000"/>
            <a:ext cx="3932237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742950" marR="0" indent="-74295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+mj-lt"/>
              <a:buAutoNum type="arabicPeriod"/>
              <a:tabLst/>
              <a:defRPr lang="da-DK" sz="3600" b="0" i="0" u="none" strike="noStrike" cap="none" spc="0" baseline="0" dirty="0" smtClean="0">
                <a:solidFill>
                  <a:schemeClr val="bg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  <a:lvl2pPr marL="45720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+mj-lt"/>
              <a:buNone/>
              <a:tabLst/>
              <a:defRPr lang="da-DK" sz="3600" b="0" i="0" u="none" strike="noStrike" cap="none" spc="0" baseline="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2pPr>
            <a:lvl3pPr marL="17145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+mj-lt"/>
              <a:buNone/>
              <a:tabLst/>
              <a:defRPr lang="da-DK" sz="3600" b="0" i="0" u="none" strike="noStrike" cap="none" spc="0" baseline="0" dirty="0" smtClean="0">
                <a:solidFill>
                  <a:schemeClr val="bg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3pPr>
            <a:lvl4pPr marL="62865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+mj-lt"/>
              <a:buNone/>
              <a:tabLst/>
              <a:defRPr lang="da-DK" sz="3600" b="0" i="0" u="none" strike="noStrike" cap="none" spc="0" baseline="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4pPr>
            <a:lvl5pPr marL="108585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anose="020B0604020202020204" pitchFamily="34" charset="0"/>
              <a:buNone/>
              <a:tabLst/>
              <a:defRPr sz="3600" b="0" i="0" u="none" strike="noStrike" cap="none" spc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5pPr>
            <a:lvl6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600" b="0" i="0" u="none" strike="noStrike" cap="none" spc="0" baseline="0" dirty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i="0" u="none" strike="noStrike" cap="none" spc="0" baseline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7pPr>
            <a:lvl8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600" b="0" i="0" u="none" strike="noStrike" cap="none" spc="0" baseline="0" dirty="0" smtClean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endParaRPr lang="en-DK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DD265F-2032-0B37-38E6-68FC3E7CA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4374" y="2700268"/>
            <a:ext cx="10746581" cy="3429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DK" sz="3600"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DK" sz="3600"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DK" sz="3600"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DK" sz="3600"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DK" sz="3600"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805" r:id="rId2"/>
    <p:sldLayoutId id="2147483804" r:id="rId3"/>
    <p:sldLayoutId id="2147483811" r:id="rId4"/>
    <p:sldLayoutId id="2147483814" r:id="rId5"/>
    <p:sldLayoutId id="2147483799" r:id="rId6"/>
    <p:sldLayoutId id="2147483658" r:id="rId7"/>
    <p:sldLayoutId id="2147483832" r:id="rId8"/>
    <p:sldLayoutId id="2147483828" r:id="rId9"/>
    <p:sldLayoutId id="2147483812" r:id="rId10"/>
    <p:sldLayoutId id="2147483803" r:id="rId11"/>
    <p:sldLayoutId id="2147483664" r:id="rId12"/>
    <p:sldLayoutId id="2147483667" r:id="rId13"/>
    <p:sldLayoutId id="2147483670" r:id="rId14"/>
    <p:sldLayoutId id="2147483673" r:id="rId15"/>
    <p:sldLayoutId id="2147483655" r:id="rId16"/>
    <p:sldLayoutId id="2147483831" r:id="rId17"/>
    <p:sldLayoutId id="2147483806" r:id="rId18"/>
    <p:sldLayoutId id="2147483808" r:id="rId19"/>
    <p:sldLayoutId id="2147483809" r:id="rId20"/>
    <p:sldLayoutId id="2147483800" r:id="rId21"/>
    <p:sldLayoutId id="2147483830" r:id="rId22"/>
    <p:sldLayoutId id="2147483682" r:id="rId23"/>
    <p:sldLayoutId id="2147483833" r:id="rId24"/>
    <p:sldLayoutId id="2147483834" r:id="rId25"/>
    <p:sldLayoutId id="2147483835" r:id="rId26"/>
    <p:sldLayoutId id="2147483685" r:id="rId27"/>
    <p:sldLayoutId id="2147483810" r:id="rId28"/>
    <p:sldLayoutId id="2147483827" r:id="rId29"/>
    <p:sldLayoutId id="2147483816" r:id="rId30"/>
    <p:sldLayoutId id="2147483822" r:id="rId31"/>
    <p:sldLayoutId id="2147483817" r:id="rId32"/>
    <p:sldLayoutId id="2147483818" r:id="rId33"/>
    <p:sldLayoutId id="2147483819" r:id="rId34"/>
    <p:sldLayoutId id="2147483820" r:id="rId35"/>
    <p:sldLayoutId id="2147483821" r:id="rId36"/>
    <p:sldLayoutId id="2147483829" r:id="rId37"/>
    <p:sldLayoutId id="2147483794" r:id="rId38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 ftr="0" dt="0"/>
  <p:txStyles>
    <p:titleStyle>
      <a:lvl1pPr marL="0" marR="0" indent="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75" baseline="0"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1pPr>
      <a:lvl2pPr marL="0" marR="0" indent="22860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1" i="0" u="none" strike="noStrike" cap="none" spc="-116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1" i="0" u="none" strike="noStrike" cap="none" spc="-116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1" i="0" u="none" strike="noStrike" cap="none" spc="-116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1" i="0" u="none" strike="noStrike" cap="none" spc="-116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1" i="0" u="none" strike="noStrike" cap="none" spc="-116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1" i="0" u="none" strike="noStrike" cap="none" spc="-116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1" i="0" u="none" strike="noStrike" cap="none" spc="-116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1" i="0" u="none" strike="noStrike" cap="none" spc="-116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41275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Tx/>
        <a:buSzPct val="90000"/>
        <a:buFont typeface="Arial" panose="020B0604020202020204" pitchFamily="34" charset="0"/>
        <a:buNone/>
        <a:tabLst/>
        <a:defRPr lang="en-GB" sz="3600" b="0" i="0" u="none" strike="noStrike" cap="none" spc="0" baseline="0" dirty="0" smtClean="0">
          <a:solidFill>
            <a:schemeClr val="bg1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1pPr>
      <a:lvl2pPr marL="457200" marR="0" indent="0" algn="l" defTabSz="41275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Tx/>
        <a:buSzPct val="90000"/>
        <a:buFont typeface="Arial" panose="020B0604020202020204" pitchFamily="34" charset="0"/>
        <a:buNone/>
        <a:tabLst/>
        <a:defRPr lang="en-GB" sz="3600" b="0" i="0" u="none" strike="noStrike" cap="none" spc="0" baseline="0" dirty="0" smtClean="0">
          <a:solidFill>
            <a:schemeClr val="bg1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2pPr>
      <a:lvl3pPr marL="1200150" marR="0" indent="-285750" algn="l" defTabSz="41275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Tx/>
        <a:buSzPct val="90000"/>
        <a:buFont typeface="Arial" panose="020B0604020202020204" pitchFamily="34" charset="0"/>
        <a:buChar char="•"/>
        <a:tabLst/>
        <a:defRPr lang="da-DK" sz="3600" b="0" i="0" u="none" strike="noStrike" cap="none" spc="0" baseline="0" dirty="0" smtClean="0">
          <a:solidFill>
            <a:schemeClr val="bg1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3pPr>
      <a:lvl4pPr marL="1657350" marR="0" indent="-285750" algn="l" defTabSz="41275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Tx/>
        <a:buSzPct val="90000"/>
        <a:buFont typeface="Arial" panose="020B0604020202020204" pitchFamily="34" charset="0"/>
        <a:buChar char="•"/>
        <a:tabLst/>
        <a:defRPr lang="en-GB" sz="3600" b="0" i="0" u="none" strike="noStrike" cap="none" spc="0" baseline="0" dirty="0" smtClean="0">
          <a:solidFill>
            <a:schemeClr val="bg1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4pPr>
      <a:lvl5pPr marL="1085850" marR="0" indent="0" algn="l" defTabSz="41275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Tx/>
        <a:buSzPct val="90000"/>
        <a:buFont typeface="Arial" panose="020B0604020202020204" pitchFamily="34" charset="0"/>
        <a:buNone/>
        <a:tabLst/>
        <a:defRPr sz="3600" b="0" i="0" u="none" strike="noStrike" cap="none" spc="0" baseline="0">
          <a:solidFill>
            <a:schemeClr val="bg1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5pPr>
      <a:lvl6pPr marL="0" marR="0" indent="0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lang="en-US" sz="3600" b="0" i="0" u="none" strike="noStrike" cap="none" spc="0" baseline="0" dirty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41275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lang="en-US" sz="1400" b="0" i="0" u="none" strike="noStrike" cap="none" spc="0" baseline="0" dirty="0" smtClean="0"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7pPr>
      <a:lvl8pPr marL="0" marR="0" indent="0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lang="en-US" sz="3600" b="0" i="0" u="none" strike="noStrike" cap="none" spc="0" baseline="0" dirty="0" smtClean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9" userDrawn="1">
          <p15:clr>
            <a:srgbClr val="F26B43"/>
          </p15:clr>
        </p15:guide>
        <p15:guide id="2" pos="450" userDrawn="1">
          <p15:clr>
            <a:srgbClr val="F26B43"/>
          </p15:clr>
        </p15:guide>
        <p15:guide id="3" orient="horz" pos="3861" userDrawn="1">
          <p15:clr>
            <a:srgbClr val="F26B43"/>
          </p15:clr>
        </p15:guide>
        <p15:guide id="4" pos="72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player.vimeo.com/video/1082853597?h=db2ad1ff52&amp;amp;app_id=122963" TargetMode="Externa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sv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sv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eger.dk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9.xml"/><Relationship Id="rId1" Type="http://schemas.openxmlformats.org/officeDocument/2006/relationships/video" Target="https://player.vimeo.com/video/1082853498?h=1d5a1414a0&amp;amp;app_id=122963" TargetMode="Externa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3A003-DC2A-65A7-E032-02C1D3032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CD777E-98D8-BC6A-E19E-334A13C09E0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19125" y="2387600"/>
            <a:ext cx="10015538" cy="1208088"/>
          </a:xfrm>
        </p:spPr>
        <p:txBody>
          <a:bodyPr>
            <a:noAutofit/>
          </a:bodyPr>
          <a:lstStyle/>
          <a:p>
            <a:r>
              <a:rPr lang="da-DK" noProof="0"/>
              <a:t>Palliation i almen praksis – og samarbejdet med </a:t>
            </a:r>
            <a:r>
              <a:rPr lang="da-DK"/>
              <a:t>hospitalet</a:t>
            </a:r>
            <a:endParaRPr lang="da-DK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A2DF41-DBC9-2FD9-D62E-27E500B3405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18648" y="3610273"/>
            <a:ext cx="10015568" cy="492443"/>
          </a:xfrm>
        </p:spPr>
        <p:txBody>
          <a:bodyPr/>
          <a:lstStyle/>
          <a:p>
            <a:r>
              <a:rPr lang="da-DK" dirty="0">
                <a:latin typeface="Arial"/>
                <a:cs typeface="Arial"/>
              </a:rPr>
              <a:t>Demoklynge</a:t>
            </a:r>
            <a:endParaRPr lang="da-DK" sz="2600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9FA5A6-873F-612B-F59C-445719964BF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13914" y="4511694"/>
            <a:ext cx="3189990" cy="542289"/>
          </a:xfrm>
        </p:spPr>
        <p:txBody>
          <a:bodyPr/>
          <a:lstStyle/>
          <a:p>
            <a:r>
              <a:rPr lang="da-DK" dirty="0"/>
              <a:t>Klyngemøde</a:t>
            </a:r>
            <a:r>
              <a:rPr lang="da-DK" noProof="0" dirty="0"/>
              <a:t> </a:t>
            </a:r>
            <a:r>
              <a:rPr lang="da-DK" noProof="0" dirty="0" err="1"/>
              <a:t>dd</a:t>
            </a:r>
            <a:r>
              <a:rPr lang="da-DK" noProof="0" dirty="0"/>
              <a:t>-mm-</a:t>
            </a:r>
            <a:r>
              <a:rPr lang="da-DK" noProof="0" dirty="0" err="1"/>
              <a:t>yyyy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20255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8517C556-4C75-9554-5FC8-58F395C792D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24664" y="1740634"/>
            <a:ext cx="10735496" cy="1631216"/>
          </a:xfrm>
        </p:spPr>
        <p:txBody>
          <a:bodyPr/>
          <a:lstStyle/>
          <a:p>
            <a:r>
              <a:rPr lang="da-DK"/>
              <a:t>Blok 1: Organisering af palliative forløb i klinikken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976E7D8-FEA8-30F3-6B0E-9551509EEBC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da-DK"/>
              <a:t>Samlet tid: 40 minutter</a:t>
            </a:r>
          </a:p>
        </p:txBody>
      </p:sp>
    </p:spTree>
    <p:extLst>
      <p:ext uri="{BB962C8B-B14F-4D97-AF65-F5344CB8AC3E}">
        <p14:creationId xmlns:p14="http://schemas.microsoft.com/office/powerpoint/2010/main" val="35582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8C48AD13-6738-7D1B-AAA5-BE370087F17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a-DK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 skal nu se svarene fra spørgeskemaundersøgelsens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a-DK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spørgsmål om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da-DK" sz="2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Hvor mange patienter har du haft i et palliativt forløb det seneste år?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da-DK" sz="2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Benytter du overraskelsesspørgsmålet: ”Ville det overraske mig, hvis denne patient dør indenfor de næste 12 måneder?” til identifikation af patienter med palliative behov?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da-DK" sz="2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Hvordan markerer du patienter med palliative behov i klinikkens journalsystem?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da-DK" sz="2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Har I </a:t>
            </a:r>
            <a:r>
              <a:rPr kumimoji="0" lang="da-DK" sz="2000" b="0" i="0" u="none" strike="noStrike" kern="1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da-DK" sz="2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klinikken en systematik i forhold til terminaltilskud, terminalerklæring (LÆ165) og vurdering af behandlingsniveau/genoplivning for patienter i palliativt forløb?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da-DK" sz="2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Har I </a:t>
            </a:r>
            <a:r>
              <a:rPr kumimoji="0" lang="da-DK" sz="2000" b="0" i="0" u="none" strike="noStrike" kern="1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da-DK" sz="2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klinikken en systematik i forhold til at kontakte patienter med en alvorlig livstruende sygdom?</a:t>
            </a:r>
          </a:p>
          <a:p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E5A53ED-6925-17CC-13C0-E04BD14C7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Organisering af palliative forløb i klinikken 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238EE53-7172-3FFD-58ED-B439D4A1F8B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1C30F3A-FAF0-B0F6-E08C-D63177F5305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228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3301BC-35C0-CE65-74FC-2A77C64E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Hvor mange patienter har du haft i et palliativt forløb det seneste år?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D06D6CB-4E86-648D-F579-C11DD15F4B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Kilde: Spørgeskema, x antal personer (x %) har besvaret</a:t>
            </a:r>
            <a:r>
              <a:rPr lang="da-DK" b="0" dirty="0"/>
              <a:t>​</a:t>
            </a:r>
            <a:endParaRPr lang="da-DK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CF231DC-5E38-7D31-F2DE-8B433AD5BE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2078057"/>
              </p:ext>
            </p:extLst>
          </p:nvPr>
        </p:nvGraphicFramePr>
        <p:xfrm>
          <a:off x="725626" y="1730829"/>
          <a:ext cx="10736125" cy="4398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271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4BA61E-646D-66E5-9B46-A636C936B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2800"/>
              <a:t>Benytter du overraskelsesspørgsmålet: ”Ville det overraske mig, hvis denne patient dør inden for de næste 12 måneder?” til identifikation af patienter med palliative behov?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552BE92-D42A-F632-FF00-68C8828B4C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Kilde: Spørgeskema, x antal personer (x %) har besvaret</a:t>
            </a:r>
            <a:r>
              <a:rPr lang="da-DK" b="0" dirty="0"/>
              <a:t>​</a:t>
            </a:r>
            <a:endParaRPr lang="da-DK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B45D641-2F51-75E2-7CFE-CFCB4EA387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2481663"/>
              </p:ext>
            </p:extLst>
          </p:nvPr>
        </p:nvGraphicFramePr>
        <p:xfrm>
          <a:off x="725627" y="1877786"/>
          <a:ext cx="10736124" cy="4251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kstfelt 1">
            <a:extLst>
              <a:ext uri="{FF2B5EF4-FFF2-40B4-BE49-F238E27FC236}">
                <a16:creationId xmlns:a16="http://schemas.microsoft.com/office/drawing/2014/main" id="{14445B08-190E-3867-76B6-0A305EF0E055}"/>
              </a:ext>
            </a:extLst>
          </p:cNvPr>
          <p:cNvSpPr txBox="1"/>
          <p:nvPr/>
        </p:nvSpPr>
        <p:spPr>
          <a:xfrm rot="20244548">
            <a:off x="4742816" y="2002024"/>
            <a:ext cx="3853543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4800" b="0" i="0" u="none" strike="noStrike" kern="120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Eksempel </a:t>
            </a:r>
          </a:p>
        </p:txBody>
      </p:sp>
    </p:spTree>
    <p:extLst>
      <p:ext uri="{BB962C8B-B14F-4D97-AF65-F5344CB8AC3E}">
        <p14:creationId xmlns:p14="http://schemas.microsoft.com/office/powerpoint/2010/main" val="359782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49481-159F-EF58-42EC-9415DFA92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>
                <a:latin typeface="Arial"/>
                <a:cs typeface="Arial"/>
              </a:rPr>
              <a:t>Hvordan markerer du patienter med palliative behov i klinikkens journalsystem?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3E7FDA1-B645-8CE5-9034-D8EAF816A6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Kilde: Spørgeskema, x antal personer (x %) har besvaret</a:t>
            </a:r>
            <a:r>
              <a:rPr lang="da-DK" b="0" dirty="0"/>
              <a:t>​</a:t>
            </a:r>
            <a:endParaRPr lang="da-DK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80113E0-81D5-F521-CD3D-EA24FF05DE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6618806"/>
              </p:ext>
            </p:extLst>
          </p:nvPr>
        </p:nvGraphicFramePr>
        <p:xfrm>
          <a:off x="725626" y="1698171"/>
          <a:ext cx="10736125" cy="4431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kstfelt 1">
            <a:extLst>
              <a:ext uri="{FF2B5EF4-FFF2-40B4-BE49-F238E27FC236}">
                <a16:creationId xmlns:a16="http://schemas.microsoft.com/office/drawing/2014/main" id="{14445B08-190E-3867-76B6-0A305EF0E055}"/>
              </a:ext>
            </a:extLst>
          </p:cNvPr>
          <p:cNvSpPr txBox="1"/>
          <p:nvPr/>
        </p:nvSpPr>
        <p:spPr>
          <a:xfrm rot="20244548">
            <a:off x="4410766" y="2002025"/>
            <a:ext cx="3853543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4800" b="0" i="0" u="none" strike="noStrike" kern="120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Eksempel </a:t>
            </a:r>
          </a:p>
        </p:txBody>
      </p:sp>
    </p:spTree>
    <p:extLst>
      <p:ext uri="{BB962C8B-B14F-4D97-AF65-F5344CB8AC3E}">
        <p14:creationId xmlns:p14="http://schemas.microsoft.com/office/powerpoint/2010/main" val="28087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45DBBA-7C5C-750D-CA40-E2D95CA5C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2800"/>
              <a:t>Har klinikken en systematik i forhold til terminaltilskud, terminalerklæring (LÆ165) og vurdering af behandlingsniveau/genoplivning for patienter i palliative forløb?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182F465-072A-0CE6-E9D9-1656ED784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Kilde: Spørgeskema, x antal personer (x %) har besvaret</a:t>
            </a:r>
            <a:r>
              <a:rPr lang="da-DK" b="0" dirty="0"/>
              <a:t>​</a:t>
            </a:r>
            <a:endParaRPr lang="da-DK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F847126-19F9-A05E-4B7A-B3D725AD63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9979043"/>
              </p:ext>
            </p:extLst>
          </p:nvPr>
        </p:nvGraphicFramePr>
        <p:xfrm>
          <a:off x="725627" y="2171700"/>
          <a:ext cx="10736124" cy="3957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kstfelt 1">
            <a:extLst>
              <a:ext uri="{FF2B5EF4-FFF2-40B4-BE49-F238E27FC236}">
                <a16:creationId xmlns:a16="http://schemas.microsoft.com/office/drawing/2014/main" id="{14445B08-190E-3867-76B6-0A305EF0E055}"/>
              </a:ext>
            </a:extLst>
          </p:cNvPr>
          <p:cNvSpPr txBox="1"/>
          <p:nvPr/>
        </p:nvSpPr>
        <p:spPr>
          <a:xfrm rot="20244548">
            <a:off x="4166918" y="2239180"/>
            <a:ext cx="3853543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4800" b="0" i="0" u="none" strike="noStrike" kern="120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Eksempel </a:t>
            </a:r>
          </a:p>
        </p:txBody>
      </p:sp>
    </p:spTree>
    <p:extLst>
      <p:ext uri="{BB962C8B-B14F-4D97-AF65-F5344CB8AC3E}">
        <p14:creationId xmlns:p14="http://schemas.microsoft.com/office/powerpoint/2010/main" val="129716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96B2EE-D81D-8FAE-96CF-10AC04DF9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3200"/>
              <a:t>Har I </a:t>
            </a:r>
            <a:r>
              <a:rPr lang="da-DK" sz="3200" err="1"/>
              <a:t>i</a:t>
            </a:r>
            <a:r>
              <a:rPr lang="da-DK" sz="3200"/>
              <a:t> klinikken en systematik i forhold til at kontakte patienter med alvorlige livstruende sygdom?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8C41511-ACF1-4610-76ED-1E7F451992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Kilde: Spørgeskema, x antal personer (x %) har besvaret</a:t>
            </a:r>
            <a:r>
              <a:rPr lang="da-DK" b="0" dirty="0"/>
              <a:t>​</a:t>
            </a:r>
            <a:endParaRPr lang="da-DK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D44D754-D8CE-A06D-E780-AD81FEB8FF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6410285"/>
              </p:ext>
            </p:extLst>
          </p:nvPr>
        </p:nvGraphicFramePr>
        <p:xfrm>
          <a:off x="725627" y="1632857"/>
          <a:ext cx="10736124" cy="4496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kstfelt 1">
            <a:extLst>
              <a:ext uri="{FF2B5EF4-FFF2-40B4-BE49-F238E27FC236}">
                <a16:creationId xmlns:a16="http://schemas.microsoft.com/office/drawing/2014/main" id="{14445B08-190E-3867-76B6-0A305EF0E055}"/>
              </a:ext>
            </a:extLst>
          </p:cNvPr>
          <p:cNvSpPr txBox="1"/>
          <p:nvPr/>
        </p:nvSpPr>
        <p:spPr>
          <a:xfrm rot="20244548">
            <a:off x="4166917" y="2321440"/>
            <a:ext cx="3853543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4800" b="0" i="0" u="none" strike="noStrike" kern="120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Eksempel </a:t>
            </a:r>
          </a:p>
        </p:txBody>
      </p:sp>
    </p:spTree>
    <p:extLst>
      <p:ext uri="{BB962C8B-B14F-4D97-AF65-F5344CB8AC3E}">
        <p14:creationId xmlns:p14="http://schemas.microsoft.com/office/powerpoint/2010/main" val="144105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25858630-D127-317F-8B89-97BE3EF33AC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da-DK" dirty="0"/>
              <a:t>Klyngens medlemmer mener…</a:t>
            </a:r>
          </a:p>
          <a:p>
            <a:endParaRPr lang="da-DK" dirty="0"/>
          </a:p>
          <a:p>
            <a:r>
              <a:rPr lang="da-DK" dirty="0"/>
              <a:t>Flere oplever…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29FED93-35BC-3752-7429-E74178F9C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Kort opsummering af klynges besvarelser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07F2749-1CB0-083B-CF9C-766752B129E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EFAA922-04D3-C440-5E88-1D17261B9A3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135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FF37A-69B2-4ECA-7190-AA38BFE3D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een and white background&#10;&#10;AI-generated content may be incorrect.">
            <a:extLst>
              <a:ext uri="{FF2B5EF4-FFF2-40B4-BE49-F238E27FC236}">
                <a16:creationId xmlns:a16="http://schemas.microsoft.com/office/drawing/2014/main" id="{A65ECFD3-0CAD-8ED5-C9C4-924A8380B25C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2" r="23892"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1ACAEB-BAC7-DEE4-39C9-4D4A545928D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>
            <a:noAutofit/>
          </a:bodyPr>
          <a:lstStyle/>
          <a:p>
            <a:r>
              <a:rPr lang="da-DK" sz="1200" noProof="0"/>
              <a:t>Gruppedrøftelse (10 min.)</a:t>
            </a:r>
          </a:p>
        </p:txBody>
      </p:sp>
      <p:pic>
        <p:nvPicPr>
          <p:cNvPr id="2" name="Graphic 1" descr="Meeting with solid fill">
            <a:extLst>
              <a:ext uri="{FF2B5EF4-FFF2-40B4-BE49-F238E27FC236}">
                <a16:creationId xmlns:a16="http://schemas.microsoft.com/office/drawing/2014/main" id="{48C1CEDA-CFD9-8536-C7F1-2FCCDC8E4D8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274312" y="2691197"/>
            <a:ext cx="1475608" cy="1475608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53FA6DF-0526-4534-2384-A1556D8891F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21001" y="2691196"/>
            <a:ext cx="4385987" cy="205225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noProof="0"/>
              <a:t>Hvad tænker du om klynges resultater fra spørgeskemaet?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/>
              <a:t>Hvordan har I </a:t>
            </a:r>
            <a:r>
              <a:rPr lang="da-DK" err="1"/>
              <a:t>i</a:t>
            </a:r>
            <a:r>
              <a:rPr lang="da-DK"/>
              <a:t> klinikken organiseret arbejdet?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noProof="0"/>
              <a:t>Er der noget dine kollegaer gør, som du gerne vil vide mere om?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ACEE4A7F-A481-CFD9-ADDF-649F601FF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030" y="1027249"/>
            <a:ext cx="4398514" cy="1540460"/>
          </a:xfrm>
        </p:spPr>
        <p:txBody>
          <a:bodyPr/>
          <a:lstStyle/>
          <a:p>
            <a:r>
              <a:rPr lang="da-DK" sz="2400" noProof="0"/>
              <a:t>Sidemandssamtale angående resultaterne fra spørgeskemaet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D89E6854-5292-67E8-9BCB-33EED2743CF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20208" y="5440218"/>
            <a:ext cx="4385987" cy="680690"/>
          </a:xfrm>
        </p:spPr>
        <p:txBody>
          <a:bodyPr/>
          <a:lstStyle/>
          <a:p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94091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264BD76-DD15-AD52-1F7C-9918C7599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/>
              <a:t>Video: Redskaber til identifikation og behovsvurdering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4FD314D-00F1-792F-CE74-BB6A8F56D4A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>
            <a:normAutofit lnSpcReduction="10000"/>
          </a:bodyPr>
          <a:lstStyle/>
          <a:p>
            <a:endParaRPr lang="da-DK"/>
          </a:p>
        </p:txBody>
      </p:sp>
      <p:pic>
        <p:nvPicPr>
          <p:cNvPr id="7" name="Onlinemedier 2" title="Palliation - Redskaber til identifikation og behovsvurdering">
            <a:hlinkClick r:id="" action="ppaction://media"/>
            <a:extLst>
              <a:ext uri="{FF2B5EF4-FFF2-40B4-BE49-F238E27FC236}">
                <a16:creationId xmlns:a16="http://schemas.microsoft.com/office/drawing/2014/main" id="{F1998E03-F3B0-B87D-F240-06234D079D5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27092" y="2321987"/>
            <a:ext cx="7754168" cy="436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5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D2010-D377-2558-D4E8-32D5A63DF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1">
            <a:extLst>
              <a:ext uri="{FF2B5EF4-FFF2-40B4-BE49-F238E27FC236}">
                <a16:creationId xmlns:a16="http://schemas.microsoft.com/office/drawing/2014/main" id="{D67C1D4D-E4B0-ACFA-C8CD-4FDF3251F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208" y="764666"/>
            <a:ext cx="10740748" cy="584775"/>
          </a:xfrm>
        </p:spPr>
        <p:txBody>
          <a:bodyPr/>
          <a:lstStyle/>
          <a:p>
            <a:r>
              <a:rPr lang="da-DK" noProof="0"/>
              <a:t>Program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2A0BDFA-283B-3674-BCE7-BB82B77AA0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725688"/>
              </p:ext>
            </p:extLst>
          </p:nvPr>
        </p:nvGraphicFramePr>
        <p:xfrm>
          <a:off x="727869" y="1444450"/>
          <a:ext cx="10733087" cy="4824860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1570329">
                  <a:extLst>
                    <a:ext uri="{9D8B030D-6E8A-4147-A177-3AD203B41FA5}">
                      <a16:colId xmlns:a16="http://schemas.microsoft.com/office/drawing/2014/main" val="3640038049"/>
                    </a:ext>
                  </a:extLst>
                </a:gridCol>
                <a:gridCol w="9162758">
                  <a:extLst>
                    <a:ext uri="{9D8B030D-6E8A-4147-A177-3AD203B41FA5}">
                      <a16:colId xmlns:a16="http://schemas.microsoft.com/office/drawing/2014/main" val="1804512729"/>
                    </a:ext>
                  </a:extLst>
                </a:gridCol>
              </a:tblGrid>
              <a:tr h="434500">
                <a:tc>
                  <a:txBody>
                    <a:bodyPr/>
                    <a:lstStyle/>
                    <a:p>
                      <a:r>
                        <a:rPr lang="da-DK" sz="1600" noProof="0"/>
                        <a:t>15 min.</a:t>
                      </a:r>
                    </a:p>
                  </a:txBody>
                  <a:tcPr marL="180000" marR="180000" marT="90000" marB="90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600" noProof="0"/>
                        <a:t>Velkomst og introduktion</a:t>
                      </a:r>
                    </a:p>
                  </a:txBody>
                  <a:tcPr marL="180000" marR="180000" marT="90000" marB="90000" anchor="ctr"/>
                </a:tc>
                <a:extLst>
                  <a:ext uri="{0D108BD9-81ED-4DB2-BD59-A6C34878D82A}">
                    <a16:rowId xmlns:a16="http://schemas.microsoft.com/office/drawing/2014/main" val="3722927222"/>
                  </a:ext>
                </a:extLst>
              </a:tr>
              <a:tr h="684472">
                <a:tc>
                  <a:txBody>
                    <a:bodyPr/>
                    <a:lstStyle/>
                    <a:p>
                      <a:r>
                        <a:rPr lang="da-DK" sz="1600" noProof="0"/>
                        <a:t>40 min.</a:t>
                      </a:r>
                    </a:p>
                  </a:txBody>
                  <a:tcPr marL="180000" marR="180000" marT="90000" marB="90000" anchor="ctr"/>
                </a:tc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1" noProof="0"/>
                        <a:t>Blok 1: Organisering af palliative forløb i klinikken</a:t>
                      </a:r>
                      <a:endParaRPr lang="da-DK" sz="1600" noProof="0"/>
                    </a:p>
                    <a:p>
                      <a:pPr marL="0" marR="0" lvl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a-DK" sz="1600" noProof="0"/>
                        <a:t>Gennemgang af resultater fra spørgeskemaundersøgelsen</a:t>
                      </a:r>
                    </a:p>
                    <a:p>
                      <a:pPr marL="0" marR="0" lvl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a-DK" sz="1600" i="0" noProof="0"/>
                        <a:t>Sidemandssamtale</a:t>
                      </a:r>
                    </a:p>
                    <a:p>
                      <a:pPr marL="0" marR="0" lvl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a-DK" sz="1600" i="0" noProof="0"/>
                        <a:t>Video: Identifikation og behovsvurdering</a:t>
                      </a:r>
                    </a:p>
                    <a:p>
                      <a:pPr marL="0" marR="0" lvl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a-DK" sz="1600" i="0" noProof="0"/>
                        <a:t>Fælles drøftelse i plenum</a:t>
                      </a:r>
                    </a:p>
                  </a:txBody>
                  <a:tcPr marL="180000" marR="180000" marT="90000" marB="90000" anchor="ctr"/>
                </a:tc>
                <a:extLst>
                  <a:ext uri="{0D108BD9-81ED-4DB2-BD59-A6C34878D82A}">
                    <a16:rowId xmlns:a16="http://schemas.microsoft.com/office/drawing/2014/main" val="4122258881"/>
                  </a:ext>
                </a:extLst>
              </a:tr>
              <a:tr h="436600">
                <a:tc>
                  <a:txBody>
                    <a:bodyPr/>
                    <a:lstStyle/>
                    <a:p>
                      <a:r>
                        <a:rPr lang="da-DK" sz="1600" noProof="0"/>
                        <a:t>15 min.</a:t>
                      </a:r>
                    </a:p>
                  </a:txBody>
                  <a:tcPr marL="180000" marR="180000" marT="90000" marB="90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600" b="1" i="0" noProof="0"/>
                        <a:t>Pause</a:t>
                      </a:r>
                    </a:p>
                  </a:txBody>
                  <a:tcPr marL="180000" marR="180000" marT="90000" marB="90000" anchor="ctr"/>
                </a:tc>
                <a:extLst>
                  <a:ext uri="{0D108BD9-81ED-4DB2-BD59-A6C34878D82A}">
                    <a16:rowId xmlns:a16="http://schemas.microsoft.com/office/drawing/2014/main" val="1505203635"/>
                  </a:ext>
                </a:extLst>
              </a:tr>
              <a:tr h="434500">
                <a:tc>
                  <a:txBody>
                    <a:bodyPr/>
                    <a:lstStyle/>
                    <a:p>
                      <a:r>
                        <a:rPr lang="da-DK" sz="1600" noProof="0"/>
                        <a:t>50 min.</a:t>
                      </a:r>
                    </a:p>
                  </a:txBody>
                  <a:tcPr marL="180000" marR="180000" marT="90000" marB="90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600" b="1" i="0" noProof="0"/>
                        <a:t>Blok 2: Samarbejdet med palliativt team/enhed</a:t>
                      </a:r>
                    </a:p>
                    <a:p>
                      <a:pPr marL="0" marR="0" lvl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a-DK" sz="1600" noProof="0"/>
                        <a:t>Gennemgang af resultater fra spørgeskemaundersøgelsen</a:t>
                      </a:r>
                    </a:p>
                    <a:p>
                      <a:pPr marL="0" marR="0" lvl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a-DK" sz="1600" i="0" noProof="0"/>
                        <a:t>Sidemandssamtale</a:t>
                      </a:r>
                      <a:endParaRPr lang="da-DK" sz="1600" b="1" i="0" noProof="0"/>
                    </a:p>
                    <a:p>
                      <a:pPr marL="0" marR="0" lvl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a-DK" sz="1600" b="0" i="0" noProof="0"/>
                        <a:t>Oplæg fra palliativ enhed/team</a:t>
                      </a:r>
                    </a:p>
                    <a:p>
                      <a:pPr marL="0" marR="0" lvl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a-DK" sz="1600" b="0" i="0" noProof="0"/>
                        <a:t>Spørgsmål og dialog med enheden/teamet i plenum</a:t>
                      </a:r>
                    </a:p>
                  </a:txBody>
                  <a:tcPr marL="180000" marR="180000" marT="90000" marB="90000" anchor="ctr"/>
                </a:tc>
                <a:extLst>
                  <a:ext uri="{0D108BD9-81ED-4DB2-BD59-A6C34878D82A}">
                    <a16:rowId xmlns:a16="http://schemas.microsoft.com/office/drawing/2014/main" val="3893725207"/>
                  </a:ext>
                </a:extLst>
              </a:tr>
              <a:tr h="684472">
                <a:tc>
                  <a:txBody>
                    <a:bodyPr/>
                    <a:lstStyle/>
                    <a:p>
                      <a:r>
                        <a:rPr lang="da-DK" sz="1600" noProof="0"/>
                        <a:t>25 min.</a:t>
                      </a:r>
                    </a:p>
                  </a:txBody>
                  <a:tcPr marL="180000" marR="180000" marT="90000" marB="90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600" b="1" noProof="0"/>
                        <a:t>Blok 3: opsamling og opfølgning </a:t>
                      </a:r>
                      <a:br>
                        <a:rPr lang="da-DK" sz="1600" noProof="0"/>
                      </a:br>
                      <a:r>
                        <a:rPr lang="da-DK" sz="1600" noProof="0"/>
                        <a:t>Samtale i egen praksis – hvad kan vi gøre anderledes i klinikken</a:t>
                      </a:r>
                    </a:p>
                    <a:p>
                      <a:pPr algn="l"/>
                      <a:r>
                        <a:rPr lang="da-DK" sz="1600" i="0" noProof="0"/>
                        <a:t>Hvad skal ændres i samarbejdet – hvem gør hvad?</a:t>
                      </a:r>
                    </a:p>
                    <a:p>
                      <a:pPr algn="l"/>
                      <a:r>
                        <a:rPr lang="da-DK" sz="1600" i="0" noProof="0"/>
                        <a:t>Hvordan følger vi op?</a:t>
                      </a:r>
                    </a:p>
                  </a:txBody>
                  <a:tcPr marL="180000" marR="180000" marT="90000" marB="90000" anchor="ctr"/>
                </a:tc>
                <a:extLst>
                  <a:ext uri="{0D108BD9-81ED-4DB2-BD59-A6C34878D82A}">
                    <a16:rowId xmlns:a16="http://schemas.microsoft.com/office/drawing/2014/main" val="2190333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28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BB3AFE-50C6-E2F0-4333-A9CF2A705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Budskaber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67D9503-481D-65F9-39E8-12BD6858C2F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481A4A0-4918-EB3A-6DC3-27DA1815E8C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110071C-1345-7419-1FC2-01B23B75B1A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13581" y="4233012"/>
            <a:ext cx="2492579" cy="923330"/>
          </a:xfrm>
        </p:spPr>
        <p:txBody>
          <a:bodyPr/>
          <a:lstStyle/>
          <a:p>
            <a:r>
              <a:rPr lang="da-DK"/>
              <a:t>Naturligt at alle personalegrupper deltager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2429D1AE-17FA-D8EE-128A-58E2D476E20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969686" y="4233012"/>
            <a:ext cx="2492579" cy="646331"/>
          </a:xfrm>
        </p:spPr>
        <p:txBody>
          <a:bodyPr/>
          <a:lstStyle/>
          <a:p>
            <a:r>
              <a:rPr lang="da-DK"/>
              <a:t>Brug tjeklisten fra </a:t>
            </a:r>
            <a:r>
              <a:rPr lang="da-DK" err="1"/>
              <a:t>DSAM’s</a:t>
            </a:r>
            <a:r>
              <a:rPr lang="da-DK"/>
              <a:t> vejledning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676E9957-FD3E-5F32-6179-0AFC40A7FD8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483286" y="4233012"/>
            <a:ext cx="2492579" cy="646331"/>
          </a:xfrm>
        </p:spPr>
        <p:txBody>
          <a:bodyPr/>
          <a:lstStyle/>
          <a:p>
            <a:r>
              <a:rPr lang="da-DK"/>
              <a:t>Vigtigt med systematik i indsatserne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DD101ECC-A8B5-6983-C98E-28AF5A19DF35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26486" y="4233012"/>
            <a:ext cx="2492579" cy="2031325"/>
          </a:xfrm>
        </p:spPr>
        <p:txBody>
          <a:bodyPr/>
          <a:lstStyle/>
          <a:p>
            <a:r>
              <a:rPr lang="da-DK"/>
              <a:t>Redskaber til identifikation: Overraskelsesspørgsmål og SPICT samt redskab til behovsvurdering: EORTC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DDD400BB-D79C-382B-C32C-D290E90B58A0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da-DK"/>
              <a:t>1</a:t>
            </a:r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EF3F5F12-E19A-43C0-8113-07E6BC5F89FF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da-DK"/>
              <a:t>2</a:t>
            </a:r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4EB54112-FBA8-5783-24A0-2BF6848EDA65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da-DK"/>
              <a:t>3</a:t>
            </a:r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2E28C55F-3D2A-BDA9-45C3-EB206FCB2AC7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da-DK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9494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9D437BD2-BD33-1C42-8731-25D99553A22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6E30FC7-DB5A-B1DD-EF2A-B35B9529E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EORTC og SPICT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3114491-ED00-C51A-9213-3B371C4EF61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31E4E06-DF11-4B49-0E11-39C45252CD2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Billede 5" descr="Et billede, der indeholder tekst, skærmbillede, Font/skrifttype, nummer/tal&#10;&#10;Automatisk genereret beskrivelse">
            <a:extLst>
              <a:ext uri="{FF2B5EF4-FFF2-40B4-BE49-F238E27FC236}">
                <a16:creationId xmlns:a16="http://schemas.microsoft.com/office/drawing/2014/main" id="{1F313808-61ED-4B09-6E19-B71E0D04B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671" y="1840137"/>
            <a:ext cx="5023988" cy="4161486"/>
          </a:xfrm>
          <a:prstGeom prst="rect">
            <a:avLst/>
          </a:prstGeom>
        </p:spPr>
      </p:pic>
      <p:pic>
        <p:nvPicPr>
          <p:cNvPr id="7" name="Billede 6" descr="Et billede, der indeholder tekst, elektronik, computer, skærmbillede&#10;&#10;Automatisk genereret beskrivelse">
            <a:extLst>
              <a:ext uri="{FF2B5EF4-FFF2-40B4-BE49-F238E27FC236}">
                <a16:creationId xmlns:a16="http://schemas.microsoft.com/office/drawing/2014/main" id="{73481637-561B-FE04-1E6C-78A6DC8EDF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0343" y="1534433"/>
            <a:ext cx="5140126" cy="416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2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45C95-6BD3-5F21-0827-33952AF5A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6" descr="A green and white background&#10;&#10;AI-generated content may be incorrect.">
            <a:extLst>
              <a:ext uri="{FF2B5EF4-FFF2-40B4-BE49-F238E27FC236}">
                <a16:creationId xmlns:a16="http://schemas.microsoft.com/office/drawing/2014/main" id="{96D4473E-5580-391A-765E-7B09FB00F10E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2" r="23892"/>
          <a:stretch/>
        </p:blipFill>
        <p:spPr>
          <a:xfrm>
            <a:off x="5832232" y="0"/>
            <a:ext cx="6359769" cy="6858000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E6BB79D-6B36-28CF-7CE9-B35C5E28365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>
            <a:noAutofit/>
          </a:bodyPr>
          <a:lstStyle/>
          <a:p>
            <a:r>
              <a:rPr lang="en-GB" sz="1200" noProof="0" err="1"/>
              <a:t>Opsamling</a:t>
            </a:r>
            <a:r>
              <a:rPr lang="en-GB" sz="1200" noProof="0"/>
              <a:t> </a:t>
            </a:r>
            <a:r>
              <a:rPr lang="en-GB" sz="1200" noProof="0" err="1"/>
              <a:t>i</a:t>
            </a:r>
            <a:r>
              <a:rPr lang="en-GB" sz="1200" noProof="0"/>
              <a:t> plenum (15 min.)</a:t>
            </a:r>
            <a:endParaRPr lang="da-DK" sz="1200" noProof="0"/>
          </a:p>
        </p:txBody>
      </p:sp>
      <p:pic>
        <p:nvPicPr>
          <p:cNvPr id="2" name="Graphic 1" descr="Teacher with solid fill">
            <a:extLst>
              <a:ext uri="{FF2B5EF4-FFF2-40B4-BE49-F238E27FC236}">
                <a16:creationId xmlns:a16="http://schemas.microsoft.com/office/drawing/2014/main" id="{B7005973-C17B-24A6-12AF-59160EBC2F5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274312" y="2691197"/>
            <a:ext cx="1475608" cy="1475608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44C2EB26-4699-09C2-BA0F-7112DF59A8E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21001" y="2691197"/>
            <a:ext cx="4385987" cy="1043896"/>
          </a:xfrm>
        </p:spPr>
        <p:txBody>
          <a:bodyPr>
            <a:normAutofit/>
          </a:bodyPr>
          <a:lstStyle/>
          <a:p>
            <a:r>
              <a:rPr lang="da-DK" sz="1600" noProof="0"/>
              <a:t>Hvad talte i om i sidemadssamtalen </a:t>
            </a:r>
          </a:p>
          <a:p>
            <a:r>
              <a:rPr lang="da-DK"/>
              <a:t>Har i spørgsmål til videoen</a:t>
            </a:r>
            <a:endParaRPr lang="da-DK" sz="1600" noProof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2B915545-8AA2-ECC2-1968-52E98C76A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030" y="1027249"/>
            <a:ext cx="4398514" cy="1540460"/>
          </a:xfrm>
        </p:spPr>
        <p:txBody>
          <a:bodyPr/>
          <a:lstStyle/>
          <a:p>
            <a:r>
              <a:rPr lang="da-DK" sz="2400" noProof="0"/>
              <a:t>Opsamling i plenum: Hvad har i særligt bemærket? 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006217C-E086-C2CE-0E88-6F220AC0C19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20208" y="5440218"/>
            <a:ext cx="4385987" cy="680690"/>
          </a:xfrm>
        </p:spPr>
        <p:txBody>
          <a:bodyPr/>
          <a:lstStyle/>
          <a:p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40418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B00F8724-0E02-AC8A-35C0-321BBBD5355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da-DK"/>
              <a:t>Pause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430ED58-1E47-0E8D-7385-999C38A54F3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da-DK"/>
              <a:t>Samlet tid: 15 minutter</a:t>
            </a:r>
          </a:p>
        </p:txBody>
      </p:sp>
    </p:spTree>
    <p:extLst>
      <p:ext uri="{BB962C8B-B14F-4D97-AF65-F5344CB8AC3E}">
        <p14:creationId xmlns:p14="http://schemas.microsoft.com/office/powerpoint/2010/main" val="371338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D6E532ED-EDA5-C9F7-1549-731D9229162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24664" y="1740634"/>
            <a:ext cx="10735496" cy="1631216"/>
          </a:xfrm>
        </p:spPr>
        <p:txBody>
          <a:bodyPr/>
          <a:lstStyle/>
          <a:p>
            <a:r>
              <a:rPr lang="da-DK"/>
              <a:t>Blok 2: Samarbejdet med palliativt team/enhed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C0F5160-140C-C451-AEFB-D5D77979D02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da-DK"/>
              <a:t>Samlet tid: 50 minutter</a:t>
            </a:r>
          </a:p>
        </p:txBody>
      </p:sp>
    </p:spTree>
    <p:extLst>
      <p:ext uri="{BB962C8B-B14F-4D97-AF65-F5344CB8AC3E}">
        <p14:creationId xmlns:p14="http://schemas.microsoft.com/office/powerpoint/2010/main" val="293447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2805ACA8-D1CD-4069-141F-930CEE18B7D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Vi skal nu se svarene fra spørgeskemaundersøgelsens spørgsmål om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Hvor godt er dit kendskab til det kommunens tilbud til palliative patienter ?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Hvordan oplever du kommunikationen med kommunen om patienter i palliative forløb?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Har I en systematik i kommunikation til kommunen/plejehjem i din praksis (fx fraser)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Koordinerer du dit besøg med hjemmeplejen, så de er til stede ved besøget?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Hvad fungerer godt i dit samarbejde med kommunen om patienter i palliative forløb?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Er der noget, du savner i dit samarbejde med kommunen om patienter i palliative forløb?</a:t>
            </a:r>
          </a:p>
          <a:p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B633499-8201-3210-5B56-B0BC7A021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Samarbejde med palliativt team/enhed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C0E7C58-A621-9D63-1C0D-153FC1C7695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779D644-60F5-67C5-85CA-45CD173307B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532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913530-3442-2C67-0FC1-399472359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/>
              <a:t>Hvor godt er dit kendskab til det specialiserede palliative tilbud på hospitalet?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3C4F926-8D0D-B0D6-787F-25926F7A03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Kilde: Spørgeskema, x antal personer (x %) har besvaret</a:t>
            </a:r>
            <a:r>
              <a:rPr lang="da-DK" b="0" dirty="0"/>
              <a:t>​</a:t>
            </a:r>
            <a:endParaRPr lang="da-DK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73C0CD8-E8C6-C000-6928-D30B76C900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9839652"/>
              </p:ext>
            </p:extLst>
          </p:nvPr>
        </p:nvGraphicFramePr>
        <p:xfrm>
          <a:off x="849087" y="1681843"/>
          <a:ext cx="10612664" cy="4447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kstfelt 1">
            <a:extLst>
              <a:ext uri="{FF2B5EF4-FFF2-40B4-BE49-F238E27FC236}">
                <a16:creationId xmlns:a16="http://schemas.microsoft.com/office/drawing/2014/main" id="{31D21126-0763-D27A-7457-F09DCFD137C3}"/>
              </a:ext>
            </a:extLst>
          </p:cNvPr>
          <p:cNvSpPr txBox="1"/>
          <p:nvPr/>
        </p:nvSpPr>
        <p:spPr>
          <a:xfrm rot="20244548">
            <a:off x="4166917" y="2321440"/>
            <a:ext cx="3853543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4800" b="0" i="0" u="none" strike="noStrike" kern="120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Eksempel </a:t>
            </a:r>
          </a:p>
        </p:txBody>
      </p:sp>
    </p:spTree>
    <p:extLst>
      <p:ext uri="{BB962C8B-B14F-4D97-AF65-F5344CB8AC3E}">
        <p14:creationId xmlns:p14="http://schemas.microsoft.com/office/powerpoint/2010/main" val="113138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81B8A2-FADF-6615-BB10-34649F106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/>
              <a:t>Hvordan oplever du kommunikationen med palliativ enhed/team om patienter i palliative forløb?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6973747-9178-9505-C4FD-A1CB838BA9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Kilde: Spørgeskema, x antal personer (x %) har besvaret</a:t>
            </a:r>
            <a:r>
              <a:rPr lang="da-DK" b="0" dirty="0"/>
              <a:t>​</a:t>
            </a:r>
            <a:endParaRPr lang="da-DK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732C576-44E2-7473-F0CC-C25056DD1A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6627608"/>
              </p:ext>
            </p:extLst>
          </p:nvPr>
        </p:nvGraphicFramePr>
        <p:xfrm>
          <a:off x="725627" y="2106387"/>
          <a:ext cx="10736124" cy="402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kstfelt 1">
            <a:extLst>
              <a:ext uri="{FF2B5EF4-FFF2-40B4-BE49-F238E27FC236}">
                <a16:creationId xmlns:a16="http://schemas.microsoft.com/office/drawing/2014/main" id="{E7C30340-7AE8-21D5-BB02-48D408E1B3D1}"/>
              </a:ext>
            </a:extLst>
          </p:cNvPr>
          <p:cNvSpPr txBox="1"/>
          <p:nvPr/>
        </p:nvSpPr>
        <p:spPr>
          <a:xfrm rot="20244548">
            <a:off x="4166917" y="2321440"/>
            <a:ext cx="3853543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4800" b="0" i="0" u="none" strike="noStrike" kern="120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Eksempel </a:t>
            </a:r>
          </a:p>
        </p:txBody>
      </p:sp>
    </p:spTree>
    <p:extLst>
      <p:ext uri="{BB962C8B-B14F-4D97-AF65-F5344CB8AC3E}">
        <p14:creationId xmlns:p14="http://schemas.microsoft.com/office/powerpoint/2010/main" val="143973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3FA310-F3B6-B626-9248-C63EE1956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3000"/>
              <a:t>Oplever du, at du og palliativ enhed/team på hospitalet er enige om, hvilke typer af patienter, der skal tilbydes palliativ forløb på hospitalet?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670600B-6D7D-D179-F511-16C71840A0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Kilde: Spørgeskema, x antal personer (x %) har besvaret</a:t>
            </a:r>
            <a:r>
              <a:rPr lang="da-DK" b="0" dirty="0"/>
              <a:t>​</a:t>
            </a:r>
            <a:endParaRPr lang="da-DK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7022872-2DC7-1E5A-C3BF-86A4B3E8F2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9012371"/>
              </p:ext>
            </p:extLst>
          </p:nvPr>
        </p:nvGraphicFramePr>
        <p:xfrm>
          <a:off x="725627" y="1894115"/>
          <a:ext cx="10736124" cy="4235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kstfelt 1">
            <a:extLst>
              <a:ext uri="{FF2B5EF4-FFF2-40B4-BE49-F238E27FC236}">
                <a16:creationId xmlns:a16="http://schemas.microsoft.com/office/drawing/2014/main" id="{A87C6E86-ED40-62A9-3EDA-08718FA5BC85}"/>
              </a:ext>
            </a:extLst>
          </p:cNvPr>
          <p:cNvSpPr txBox="1"/>
          <p:nvPr/>
        </p:nvSpPr>
        <p:spPr>
          <a:xfrm rot="20244548">
            <a:off x="4166917" y="2321440"/>
            <a:ext cx="3853543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4800" b="0" i="0" u="none" strike="noStrike" kern="120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Eksempel </a:t>
            </a:r>
          </a:p>
        </p:txBody>
      </p:sp>
    </p:spTree>
    <p:extLst>
      <p:ext uri="{BB962C8B-B14F-4D97-AF65-F5344CB8AC3E}">
        <p14:creationId xmlns:p14="http://schemas.microsoft.com/office/powerpoint/2010/main" val="123400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A78E35-8BA5-CE95-5043-F2BFFE17C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/>
              <a:t>Koordinere du dit besøg i hjemmet med palliativ enhed/team, så de er tilstede ved besøget?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CA68533-7231-7E96-781F-4E3863FED8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Kilde: Spørgeskema, x antal personer (x %) har besvaret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EF6FCB6-AC1E-F623-A7AB-9E38F3944B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9742425"/>
              </p:ext>
            </p:extLst>
          </p:nvPr>
        </p:nvGraphicFramePr>
        <p:xfrm>
          <a:off x="725626" y="1632857"/>
          <a:ext cx="10736125" cy="4496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kstfelt 1">
            <a:extLst>
              <a:ext uri="{FF2B5EF4-FFF2-40B4-BE49-F238E27FC236}">
                <a16:creationId xmlns:a16="http://schemas.microsoft.com/office/drawing/2014/main" id="{425D6023-FFBA-D609-423D-0AFF90757174}"/>
              </a:ext>
            </a:extLst>
          </p:cNvPr>
          <p:cNvSpPr txBox="1"/>
          <p:nvPr/>
        </p:nvSpPr>
        <p:spPr>
          <a:xfrm rot="20244548">
            <a:off x="4166917" y="2321440"/>
            <a:ext cx="3853543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4800" b="0" i="0" u="none" strike="noStrike" kern="120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Eksempel </a:t>
            </a:r>
          </a:p>
        </p:txBody>
      </p:sp>
    </p:spTree>
    <p:extLst>
      <p:ext uri="{BB962C8B-B14F-4D97-AF65-F5344CB8AC3E}">
        <p14:creationId xmlns:p14="http://schemas.microsoft.com/office/powerpoint/2010/main" val="104641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F99E5-767B-E2AF-4028-546C547DC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FF002F-B432-3326-84C7-2EB968E1B99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13581" y="4202532"/>
            <a:ext cx="2880000" cy="2031325"/>
          </a:xfrm>
        </p:spPr>
        <p:txBody>
          <a:bodyPr/>
          <a:lstStyle/>
          <a:p>
            <a:r>
              <a:rPr lang="da-DK" noProof="0"/>
              <a:t>Dele erfaringer med organiseringen af palliative forløb i klinikken med fokus på identifikation og behovsvurdering af patienterne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5E9C94-28CD-AAF9-6B3C-CB621537BCA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654403" y="4202532"/>
            <a:ext cx="2880000" cy="1200329"/>
          </a:xfrm>
        </p:spPr>
        <p:txBody>
          <a:bodyPr/>
          <a:lstStyle/>
          <a:p>
            <a:r>
              <a:rPr lang="da-DK" noProof="0"/>
              <a:t>Styrke samarbejdet mellem </a:t>
            </a:r>
            <a:r>
              <a:rPr lang="da-DK"/>
              <a:t>hospitalet</a:t>
            </a:r>
            <a:r>
              <a:rPr lang="da-DK" noProof="0"/>
              <a:t> og almen praksis om den basale palliative indsats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35BEE2-94A5-715E-2DD9-2DB855D9F5F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580957" y="4202532"/>
            <a:ext cx="2880000" cy="1200329"/>
          </a:xfrm>
        </p:spPr>
        <p:txBody>
          <a:bodyPr/>
          <a:lstStyle/>
          <a:p>
            <a:r>
              <a:rPr lang="da-DK" noProof="0"/>
              <a:t>Overveje </a:t>
            </a:r>
            <a:r>
              <a:rPr lang="da-DK"/>
              <a:t>om vi ska</a:t>
            </a:r>
            <a:r>
              <a:rPr lang="da-DK" noProof="0"/>
              <a:t>l ændre på noget i samarbejdet og hvordan det kan ske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8F50B0-A18F-0199-A591-C9ED3EDFD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208" y="1235566"/>
            <a:ext cx="10740748" cy="584775"/>
          </a:xfrm>
        </p:spPr>
        <p:txBody>
          <a:bodyPr/>
          <a:lstStyle/>
          <a:p>
            <a:r>
              <a:rPr lang="da-DK" noProof="0"/>
              <a:t>Formål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227FE5-8595-33BC-5E0C-A92F6F369AC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14375" y="735288"/>
            <a:ext cx="10740748" cy="351674"/>
          </a:xfrm>
        </p:spPr>
        <p:txBody>
          <a:bodyPr>
            <a:normAutofit fontScale="55000" lnSpcReduction="20000"/>
          </a:bodyPr>
          <a:lstStyle/>
          <a:p>
            <a:endParaRPr lang="da-DK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8656D4-6ACA-D300-60DC-B595740B2D6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da-DK" noProof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D66C514-BEE9-080F-452B-B17D18AE53C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da-DK" noProof="0"/>
              <a:t>2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C41323-D1D6-54A6-7F4B-0E044D0D523D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da-DK" noProof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0132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6CC001-8DBA-2E28-EAEC-AF4421C6C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/>
              <a:t>Hvad fungerer godt i dit samarbejde med palliativ enhed/team om palliative forløb?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DD4A72E-FF61-8814-0AF4-475EF3EC46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Kilde: Spørgeskema, x antal personer (x %) har besvaret</a:t>
            </a:r>
            <a:r>
              <a:rPr lang="da-DK" b="0" dirty="0"/>
              <a:t>​</a:t>
            </a:r>
            <a:endParaRPr lang="da-DK" dirty="0"/>
          </a:p>
        </p:txBody>
      </p:sp>
      <p:sp>
        <p:nvSpPr>
          <p:cNvPr id="5" name="Pladsholder til tekst 1">
            <a:extLst>
              <a:ext uri="{FF2B5EF4-FFF2-40B4-BE49-F238E27FC236}">
                <a16:creationId xmlns:a16="http://schemas.microsoft.com/office/drawing/2014/main" id="{ED0A15C1-7BD4-17F4-6329-65F71D164013}"/>
              </a:ext>
            </a:extLst>
          </p:cNvPr>
          <p:cNvSpPr>
            <a:spLocks noGrp="1"/>
          </p:cNvSpPr>
          <p:nvPr/>
        </p:nvSpPr>
        <p:spPr>
          <a:xfrm>
            <a:off x="706714" y="1803946"/>
            <a:ext cx="10755037" cy="3834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anose="020B0604020202020204" pitchFamily="34" charset="0"/>
              <a:buNone/>
              <a:tabLst/>
              <a:defRPr lang="en-GB" sz="1800" b="0" i="0" u="none" strike="noStrike" cap="none" spc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  <a:lvl2pPr marL="45720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anose="020B0604020202020204" pitchFamily="34" charset="0"/>
              <a:buNone/>
              <a:tabLst/>
              <a:defRPr lang="en-GB" sz="3600" b="0" i="0" u="none" strike="noStrike" cap="none" spc="0" baseline="0" dirty="0" smtClean="0">
                <a:solidFill>
                  <a:schemeClr val="bg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2pPr>
            <a:lvl3pPr marL="1200150" marR="0" indent="-28575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 lang="da-DK" sz="3600" b="0" i="0" u="none" strike="noStrike" cap="none" spc="0" baseline="0" dirty="0" smtClean="0">
                <a:solidFill>
                  <a:schemeClr val="bg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3pPr>
            <a:lvl4pPr marL="1657350" marR="0" indent="-28575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 lang="en-GB" sz="3600" b="0" i="0" u="none" strike="noStrike" cap="none" spc="0" baseline="0" dirty="0" smtClean="0">
                <a:solidFill>
                  <a:schemeClr val="bg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4pPr>
            <a:lvl5pPr marL="108585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anose="020B0604020202020204" pitchFamily="34" charset="0"/>
              <a:buNone/>
              <a:tabLst/>
              <a:defRPr sz="3600" b="0" i="0" u="none" strike="noStrike" cap="none" spc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5pPr>
            <a:lvl6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600" b="0" i="0" u="none" strike="noStrike" cap="none" spc="0" baseline="0" dirty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i="0" u="none" strike="noStrike" cap="none" spc="0" baseline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7pPr>
            <a:lvl8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600" b="0" i="0" u="none" strike="noStrike" cap="none" spc="0" baseline="0" dirty="0" smtClean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>
              <a:buClr>
                <a:srgbClr val="246260"/>
              </a:buClr>
              <a:buSzPct val="100000"/>
            </a:pPr>
            <a:r>
              <a:rPr lang="da-DK" dirty="0"/>
              <a:t>Fritekst</a:t>
            </a:r>
          </a:p>
          <a:p>
            <a:pPr marL="285750" indent="-285750">
              <a:buClr>
                <a:srgbClr val="246260"/>
              </a:buClr>
              <a:buSzPct val="100000"/>
              <a:buFont typeface="Arial" panose="020B0604020202020204" pitchFamily="34" charset="0"/>
              <a:buChar char="•"/>
            </a:pPr>
            <a:r>
              <a:rPr lang="da-DK" dirty="0"/>
              <a:t>Spørgeskemabesvarelse</a:t>
            </a:r>
          </a:p>
          <a:p>
            <a:pPr marL="285750" indent="-285750">
              <a:buClr>
                <a:srgbClr val="246260"/>
              </a:buClr>
              <a:buSzPct val="100000"/>
              <a:buFont typeface="Arial" panose="020B0604020202020204" pitchFamily="34" charset="0"/>
              <a:buChar char="•"/>
            </a:pPr>
            <a:r>
              <a:rPr lang="da-DK" dirty="0"/>
              <a:t>Spørgeskemabesvarelse</a:t>
            </a:r>
          </a:p>
          <a:p>
            <a:pPr marL="285750" indent="-285750">
              <a:buClr>
                <a:srgbClr val="246260"/>
              </a:buClr>
              <a:buSzPct val="100000"/>
              <a:buFont typeface="Arial" panose="020B0604020202020204" pitchFamily="34" charset="0"/>
              <a:buChar char="•"/>
            </a:pPr>
            <a:r>
              <a:rPr lang="da-DK" dirty="0"/>
              <a:t>Spørgeskemabesvarelse</a:t>
            </a:r>
          </a:p>
        </p:txBody>
      </p:sp>
    </p:spTree>
    <p:extLst>
      <p:ext uri="{BB962C8B-B14F-4D97-AF65-F5344CB8AC3E}">
        <p14:creationId xmlns:p14="http://schemas.microsoft.com/office/powerpoint/2010/main" val="49287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D7C2F5-5C07-2BAA-979A-51FA678BB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/>
              <a:t>Er der noget du savner i dit samarbejde med palliativ enhed/team om patienter i palliative forløb?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FCADA10-72BC-0EB2-80C9-959C181C12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Kilde: Spørgeskema, x antal personer (x %) har besvaret</a:t>
            </a:r>
            <a:r>
              <a:rPr lang="da-DK" b="0" dirty="0"/>
              <a:t>​</a:t>
            </a:r>
            <a:endParaRPr lang="da-DK" dirty="0"/>
          </a:p>
        </p:txBody>
      </p:sp>
      <p:sp>
        <p:nvSpPr>
          <p:cNvPr id="4" name="Pladsholder til tekst 1">
            <a:extLst>
              <a:ext uri="{FF2B5EF4-FFF2-40B4-BE49-F238E27FC236}">
                <a16:creationId xmlns:a16="http://schemas.microsoft.com/office/drawing/2014/main" id="{A6A36C14-F808-A9A5-BE76-0DABC8AD398E}"/>
              </a:ext>
            </a:extLst>
          </p:cNvPr>
          <p:cNvSpPr>
            <a:spLocks noGrp="1"/>
          </p:cNvSpPr>
          <p:nvPr/>
        </p:nvSpPr>
        <p:spPr>
          <a:xfrm>
            <a:off x="725626" y="2114189"/>
            <a:ext cx="10755037" cy="3834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anose="020B0604020202020204" pitchFamily="34" charset="0"/>
              <a:buNone/>
              <a:tabLst/>
              <a:defRPr lang="en-GB" sz="1800" b="0" i="0" u="none" strike="noStrike" cap="none" spc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  <a:lvl2pPr marL="45720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anose="020B0604020202020204" pitchFamily="34" charset="0"/>
              <a:buNone/>
              <a:tabLst/>
              <a:defRPr lang="en-GB" sz="3600" b="0" i="0" u="none" strike="noStrike" cap="none" spc="0" baseline="0" dirty="0" smtClean="0">
                <a:solidFill>
                  <a:schemeClr val="bg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2pPr>
            <a:lvl3pPr marL="1200150" marR="0" indent="-28575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 lang="da-DK" sz="3600" b="0" i="0" u="none" strike="noStrike" cap="none" spc="0" baseline="0" dirty="0" smtClean="0">
                <a:solidFill>
                  <a:schemeClr val="bg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3pPr>
            <a:lvl4pPr marL="1657350" marR="0" indent="-28575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 lang="en-GB" sz="3600" b="0" i="0" u="none" strike="noStrike" cap="none" spc="0" baseline="0" dirty="0" smtClean="0">
                <a:solidFill>
                  <a:schemeClr val="bg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4pPr>
            <a:lvl5pPr marL="108585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anose="020B0604020202020204" pitchFamily="34" charset="0"/>
              <a:buNone/>
              <a:tabLst/>
              <a:defRPr sz="3600" b="0" i="0" u="none" strike="noStrike" cap="none" spc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5pPr>
            <a:lvl6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600" b="0" i="0" u="none" strike="noStrike" cap="none" spc="0" baseline="0" dirty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i="0" u="none" strike="noStrike" cap="none" spc="0" baseline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7pPr>
            <a:lvl8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600" b="0" i="0" u="none" strike="noStrike" cap="none" spc="0" baseline="0" dirty="0" smtClean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>
              <a:buClr>
                <a:srgbClr val="246260"/>
              </a:buClr>
              <a:buSzPct val="100000"/>
            </a:pPr>
            <a:r>
              <a:rPr lang="da-DK" dirty="0"/>
              <a:t>Fritekst</a:t>
            </a:r>
          </a:p>
          <a:p>
            <a:pPr marL="285750" indent="-285750">
              <a:buClr>
                <a:srgbClr val="246260"/>
              </a:buClr>
              <a:buSzPct val="100000"/>
              <a:buFont typeface="Arial" panose="020B0604020202020204" pitchFamily="34" charset="0"/>
              <a:buChar char="•"/>
            </a:pPr>
            <a:r>
              <a:rPr lang="da-DK" dirty="0"/>
              <a:t>Spørgeskemabesvarelse</a:t>
            </a:r>
          </a:p>
          <a:p>
            <a:pPr marL="285750" indent="-285750">
              <a:buClr>
                <a:srgbClr val="246260"/>
              </a:buClr>
              <a:buSzPct val="100000"/>
              <a:buFont typeface="Arial" panose="020B0604020202020204" pitchFamily="34" charset="0"/>
              <a:buChar char="•"/>
            </a:pPr>
            <a:r>
              <a:rPr lang="da-DK" dirty="0"/>
              <a:t>Spørgeskemabesvarelse</a:t>
            </a:r>
          </a:p>
          <a:p>
            <a:pPr marL="285750" indent="-285750">
              <a:buClr>
                <a:srgbClr val="246260"/>
              </a:buClr>
              <a:buSzPct val="100000"/>
              <a:buFont typeface="Arial" panose="020B0604020202020204" pitchFamily="34" charset="0"/>
              <a:buChar char="•"/>
            </a:pPr>
            <a:r>
              <a:rPr lang="da-DK" dirty="0"/>
              <a:t>Spørgeskemabesvarelse</a:t>
            </a:r>
          </a:p>
        </p:txBody>
      </p:sp>
    </p:spTree>
    <p:extLst>
      <p:ext uri="{BB962C8B-B14F-4D97-AF65-F5344CB8AC3E}">
        <p14:creationId xmlns:p14="http://schemas.microsoft.com/office/powerpoint/2010/main" val="277981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8546F8CF-5A22-55AB-98B2-49F7B9C6A30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da-DK" dirty="0"/>
              <a:t>Klynges medlemmer mener…</a:t>
            </a:r>
          </a:p>
          <a:p>
            <a:endParaRPr lang="da-DK" dirty="0"/>
          </a:p>
          <a:p>
            <a:r>
              <a:rPr lang="da-DK" dirty="0"/>
              <a:t>Flere oplever…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56ED872-C3CA-7154-DB61-E7289962B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Kort opsummering af klynges besvarelse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FA56D3A-1EA4-702C-B301-EC24FB5940B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F45EB66-278D-6D01-CCD5-EB8BC011012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501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CB10C-51FF-33B5-870A-2C2E17D59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6" descr="A green and white background&#10;&#10;AI-generated content may be incorrect.">
            <a:extLst>
              <a:ext uri="{FF2B5EF4-FFF2-40B4-BE49-F238E27FC236}">
                <a16:creationId xmlns:a16="http://schemas.microsoft.com/office/drawing/2014/main" id="{A6E5381A-2E6A-A1D9-3148-DBA1115CC23C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2" r="23892"/>
          <a:stretch/>
        </p:blipFill>
        <p:spPr>
          <a:xfrm>
            <a:off x="5832232" y="0"/>
            <a:ext cx="6359769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70AFF67-37A4-6F01-9A05-4426F5FCE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030" y="1027249"/>
            <a:ext cx="4398514" cy="1540460"/>
          </a:xfrm>
        </p:spPr>
        <p:txBody>
          <a:bodyPr/>
          <a:lstStyle/>
          <a:p>
            <a:r>
              <a:rPr lang="da-DK" sz="2400" noProof="0"/>
              <a:t>Oplæg fra </a:t>
            </a:r>
            <a:r>
              <a:rPr lang="da-DK" sz="2400"/>
              <a:t>palliativ enhed/team</a:t>
            </a:r>
            <a:endParaRPr lang="da-DK" sz="2400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E7DA8A-F8C5-28D3-FC37-9636949B1C6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>
            <a:noAutofit/>
          </a:bodyPr>
          <a:lstStyle/>
          <a:p>
            <a:r>
              <a:rPr lang="da-DK" sz="1200" noProof="0"/>
              <a:t>Oplæg fra kommunen (20 min.)</a:t>
            </a:r>
          </a:p>
        </p:txBody>
      </p:sp>
      <p:pic>
        <p:nvPicPr>
          <p:cNvPr id="2" name="Graphic 1" descr="Schoolhouse with solid fill">
            <a:extLst>
              <a:ext uri="{FF2B5EF4-FFF2-40B4-BE49-F238E27FC236}">
                <a16:creationId xmlns:a16="http://schemas.microsoft.com/office/drawing/2014/main" id="{7C3C0F9D-C6F3-B780-03CC-70D80716BC6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274312" y="2691197"/>
            <a:ext cx="1475608" cy="1475608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A5CD0B-C0E2-3520-521C-82DE35123DA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21001" y="2148840"/>
            <a:ext cx="4385987" cy="3962535"/>
          </a:xfrm>
        </p:spPr>
        <p:txBody>
          <a:bodyPr>
            <a:normAutofit fontScale="92500" lnSpcReduction="10000"/>
          </a:bodyPr>
          <a:lstStyle/>
          <a:p>
            <a:pPr marR="313055">
              <a:buClr>
                <a:srgbClr val="297A77"/>
              </a:buClr>
              <a:buSzPct val="105000"/>
              <a:tabLst>
                <a:tab pos="520700" algn="l"/>
                <a:tab pos="521335" algn="l"/>
              </a:tabLst>
            </a:pPr>
            <a:r>
              <a:rPr lang="da-DK" u="sng" dirty="0">
                <a:cs typeface="Calibri"/>
              </a:rPr>
              <a:t>Forslag til emner:</a:t>
            </a:r>
          </a:p>
          <a:p>
            <a:pPr marL="285750" marR="313055" lvl="0" indent="-285750">
              <a:spcAft>
                <a:spcPts val="0"/>
              </a:spcAft>
              <a:buClr>
                <a:srgbClr val="297A77"/>
              </a:buClr>
              <a:buSzPct val="105000"/>
              <a:buFont typeface="Arial" panose="020B0604020202020204" pitchFamily="34" charset="0"/>
              <a:buChar char="•"/>
              <a:tabLst>
                <a:tab pos="520700" algn="l"/>
                <a:tab pos="521335" algn="l"/>
              </a:tabLst>
            </a:pPr>
            <a:r>
              <a:rPr lang="da-DK" dirty="0"/>
              <a:t>Hvordan er den specialiserede palliation organiseret på hospitalet, og hvad består den af?</a:t>
            </a:r>
          </a:p>
          <a:p>
            <a:pPr marL="285750" marR="313055" lvl="0" indent="-285750">
              <a:spcAft>
                <a:spcPts val="0"/>
              </a:spcAft>
              <a:buClr>
                <a:srgbClr val="297A77"/>
              </a:buClr>
              <a:buSzPct val="105000"/>
              <a:buFont typeface="Arial" panose="020B0604020202020204" pitchFamily="34" charset="0"/>
              <a:buChar char="•"/>
              <a:tabLst>
                <a:tab pos="520700" algn="l"/>
                <a:tab pos="521335" algn="l"/>
              </a:tabLst>
            </a:pPr>
            <a:r>
              <a:rPr lang="da-DK" dirty="0"/>
              <a:t>Hvad er vigtigt for palliativ enhed/team i forhold til kommunikation med egen læge? Ønsker til brugen af elektroniske kommunikation. </a:t>
            </a:r>
          </a:p>
          <a:p>
            <a:pPr marL="285750" marR="313055" lvl="0" indent="-285750">
              <a:spcAft>
                <a:spcPts val="0"/>
              </a:spcAft>
              <a:buClr>
                <a:srgbClr val="297A77"/>
              </a:buClr>
              <a:buSzPct val="105000"/>
              <a:buFont typeface="Arial" panose="020B0604020202020204" pitchFamily="34" charset="0"/>
              <a:buChar char="•"/>
              <a:tabLst>
                <a:tab pos="520700" algn="l"/>
                <a:tab pos="521335" algn="l"/>
              </a:tabLst>
            </a:pPr>
            <a:r>
              <a:rPr lang="da-DK" dirty="0"/>
              <a:t>Hvad kan palliativ enhed/team gøre for at styrke samarbejdet? Hvad kan praktiserende læge gøre? </a:t>
            </a:r>
          </a:p>
          <a:p>
            <a:pPr>
              <a:buClr>
                <a:srgbClr val="297A77"/>
              </a:buClr>
              <a:buSzPct val="105000"/>
              <a:tabLst>
                <a:tab pos="520700" algn="l"/>
                <a:tab pos="521335" algn="l"/>
              </a:tabLst>
            </a:pPr>
            <a:endParaRPr lang="da-DK" dirty="0"/>
          </a:p>
          <a:p>
            <a:pPr>
              <a:buClr>
                <a:srgbClr val="297A77"/>
              </a:buClr>
              <a:buSzPct val="105000"/>
              <a:tabLst>
                <a:tab pos="520700" algn="l"/>
                <a:tab pos="521335" algn="l"/>
              </a:tabLst>
            </a:pPr>
            <a:r>
              <a:rPr lang="da-DK" i="1" dirty="0">
                <a:cs typeface="Calibri"/>
              </a:rPr>
              <a:t>[OBS: Her er der anledning til at svare på de spørgsmål/kommentarer, som lægerne har stillet i spørgeskemaundersøgelse]</a:t>
            </a:r>
          </a:p>
          <a:p>
            <a:endParaRPr lang="da-DK" sz="1600" noProof="0" dirty="0"/>
          </a:p>
        </p:txBody>
      </p:sp>
    </p:spTree>
    <p:extLst>
      <p:ext uri="{BB962C8B-B14F-4D97-AF65-F5344CB8AC3E}">
        <p14:creationId xmlns:p14="http://schemas.microsoft.com/office/powerpoint/2010/main" val="414028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4188E-8287-ABB7-E301-AAD228073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6" descr="A green and white background&#10;&#10;AI-generated content may be incorrect.">
            <a:extLst>
              <a:ext uri="{FF2B5EF4-FFF2-40B4-BE49-F238E27FC236}">
                <a16:creationId xmlns:a16="http://schemas.microsoft.com/office/drawing/2014/main" id="{6E2689FE-B7CE-8689-6835-E71906AD4B23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2" r="23892"/>
          <a:stretch/>
        </p:blipFill>
        <p:spPr>
          <a:xfrm>
            <a:off x="5832232" y="0"/>
            <a:ext cx="6359769" cy="6858000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621A21-DA7B-2819-8BF4-A6CCAD06B19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>
            <a:noAutofit/>
          </a:bodyPr>
          <a:lstStyle/>
          <a:p>
            <a:r>
              <a:rPr lang="en-GB" sz="1200" noProof="0" err="1"/>
              <a:t>Opsamling</a:t>
            </a:r>
            <a:r>
              <a:rPr lang="en-GB" sz="1200" noProof="0"/>
              <a:t> </a:t>
            </a:r>
            <a:r>
              <a:rPr lang="en-GB" sz="1200" noProof="0" err="1"/>
              <a:t>i</a:t>
            </a:r>
            <a:r>
              <a:rPr lang="en-GB" sz="1200" noProof="0"/>
              <a:t> plenum (</a:t>
            </a:r>
            <a:r>
              <a:rPr lang="en-GB" sz="1200"/>
              <a:t>20</a:t>
            </a:r>
            <a:r>
              <a:rPr lang="en-GB" sz="1200" noProof="0"/>
              <a:t> min.)</a:t>
            </a:r>
            <a:endParaRPr lang="da-DK" sz="1200" noProof="0"/>
          </a:p>
        </p:txBody>
      </p:sp>
      <p:pic>
        <p:nvPicPr>
          <p:cNvPr id="2" name="Graphic 1" descr="Teacher with solid fill">
            <a:extLst>
              <a:ext uri="{FF2B5EF4-FFF2-40B4-BE49-F238E27FC236}">
                <a16:creationId xmlns:a16="http://schemas.microsoft.com/office/drawing/2014/main" id="{202D1427-8DF9-EFAD-C8CF-7BC33A7F7CA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274312" y="2691197"/>
            <a:ext cx="1475608" cy="1475608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B26C004-EBED-27A6-6848-BDB492FEC4B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21001" y="2183130"/>
            <a:ext cx="4385987" cy="3028949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noProof="0"/>
              <a:t>Hvor kan vi i fællesskab blive bedre til at samarbejde?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/>
              <a:t>Er der patientgrupper, som vi er i tvivl om, hvordan vi skal håndtere, og som derfor falder mellem to stole?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noProof="0"/>
              <a:t>Kan vi indføre mere systematisk brug af skemaet EORTC OLQ 15-PAL til behovsvurdering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/>
              <a:t>Brug af terminalerklæring?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noProof="0"/>
              <a:t>Kan vi bruge koordinationsmøder mere?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/>
              <a:t>Brug af direkte telefonlinjer?</a:t>
            </a:r>
            <a:endParaRPr lang="da-DK" sz="1600" noProof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29C225EA-AFBE-9F37-8F09-630ADA52C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030" y="1027249"/>
            <a:ext cx="4398514" cy="1540460"/>
          </a:xfrm>
        </p:spPr>
        <p:txBody>
          <a:bodyPr/>
          <a:lstStyle/>
          <a:p>
            <a:r>
              <a:rPr lang="da-DK" sz="2400" noProof="0"/>
              <a:t>Spørgsmål og dialog med </a:t>
            </a:r>
            <a:r>
              <a:rPr lang="da-DK" sz="2400"/>
              <a:t>palliativ enhed/team</a:t>
            </a:r>
            <a:endParaRPr lang="da-DK" sz="2400" noProof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C42D673-9AF2-1EA6-0C1D-92FBCACF2B3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20208" y="5440218"/>
            <a:ext cx="4385987" cy="680690"/>
          </a:xfrm>
        </p:spPr>
        <p:txBody>
          <a:bodyPr/>
          <a:lstStyle/>
          <a:p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422440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1C1A94B0-4ED8-CA1D-5E6D-E091ABC3961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da-DK"/>
              <a:t>Blok 3: Opsamling og opfølgning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53AD03B-FC7D-ABE4-77E0-9F6436300EC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da-DK"/>
              <a:t>Samlet tid: 30 minutter</a:t>
            </a:r>
          </a:p>
        </p:txBody>
      </p:sp>
      <p:sp>
        <p:nvSpPr>
          <p:cNvPr id="4" name="Pladsholder til tekst 2">
            <a:extLst>
              <a:ext uri="{FF2B5EF4-FFF2-40B4-BE49-F238E27FC236}">
                <a16:creationId xmlns:a16="http://schemas.microsoft.com/office/drawing/2014/main" id="{FC644ECC-1521-D79C-746B-BBB05A02B6F6}"/>
              </a:ext>
            </a:extLst>
          </p:cNvPr>
          <p:cNvSpPr txBox="1">
            <a:spLocks/>
          </p:cNvSpPr>
          <p:nvPr/>
        </p:nvSpPr>
        <p:spPr>
          <a:xfrm>
            <a:off x="724664" y="5311967"/>
            <a:ext cx="10735496" cy="492443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>
            <a:lvl1pPr marL="0" marR="0" indent="0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anose="020B0604020202020204" pitchFamily="34" charset="0"/>
              <a:buNone/>
              <a:tabLst/>
              <a:defRPr lang="en-GB" sz="2600" b="0" i="0" u="none" strike="noStrike" cap="none" spc="0" baseline="0">
                <a:solidFill>
                  <a:srgbClr val="FFFFFF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  <a:lvl2pPr marL="45720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anose="020B0604020202020204" pitchFamily="34" charset="0"/>
              <a:buNone/>
              <a:tabLst/>
              <a:defRPr lang="en-GB" sz="3600" b="0" i="0" u="none" strike="noStrike" cap="none" spc="0" baseline="0" dirty="0" smtClean="0">
                <a:solidFill>
                  <a:schemeClr val="bg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2pPr>
            <a:lvl3pPr marL="1200150" marR="0" indent="-28575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 lang="da-DK" sz="3600" b="0" i="0" u="none" strike="noStrike" cap="none" spc="0" baseline="0" dirty="0" smtClean="0">
                <a:solidFill>
                  <a:schemeClr val="bg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3pPr>
            <a:lvl4pPr marL="1657350" marR="0" indent="-28575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 lang="en-GB" sz="3600" b="0" i="0" u="none" strike="noStrike" cap="none" spc="0" baseline="0" dirty="0" smtClean="0">
                <a:solidFill>
                  <a:schemeClr val="bg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4pPr>
            <a:lvl5pPr marL="108585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anose="020B0604020202020204" pitchFamily="34" charset="0"/>
              <a:buNone/>
              <a:tabLst/>
              <a:defRPr sz="3600" b="0" i="0" u="none" strike="noStrike" cap="none" spc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5pPr>
            <a:lvl6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600" b="0" i="0" u="none" strike="noStrike" cap="none" spc="0" baseline="0" dirty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i="0" u="none" strike="noStrike" cap="none" spc="0" baseline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7pPr>
            <a:lvl8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600" b="0" i="0" u="none" strike="noStrike" cap="none" spc="0" baseline="0" dirty="0" smtClean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da-DK" sz="2400" i="1"/>
              <a:t>Sæt jer sammen i egen praksis. Sololæger går sammen</a:t>
            </a:r>
          </a:p>
        </p:txBody>
      </p:sp>
    </p:spTree>
    <p:extLst>
      <p:ext uri="{BB962C8B-B14F-4D97-AF65-F5344CB8AC3E}">
        <p14:creationId xmlns:p14="http://schemas.microsoft.com/office/powerpoint/2010/main" val="2658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FB7EC-5906-E8E9-367F-E47D6847A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een and white background&#10;&#10;AI-generated content may be incorrect.">
            <a:extLst>
              <a:ext uri="{FF2B5EF4-FFF2-40B4-BE49-F238E27FC236}">
                <a16:creationId xmlns:a16="http://schemas.microsoft.com/office/drawing/2014/main" id="{176EEDE6-8A53-A400-FA42-0DC55FCFDD98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2" r="23892"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B6958A-A30D-8010-D14D-9B82E2F7253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>
            <a:noAutofit/>
          </a:bodyPr>
          <a:lstStyle/>
          <a:p>
            <a:r>
              <a:rPr lang="da-DK" sz="1200" noProof="0"/>
              <a:t>Gruppedrøftelse (15 min.)</a:t>
            </a:r>
          </a:p>
        </p:txBody>
      </p:sp>
      <p:pic>
        <p:nvPicPr>
          <p:cNvPr id="2" name="Graphic 1" descr="Meeting with solid fill">
            <a:extLst>
              <a:ext uri="{FF2B5EF4-FFF2-40B4-BE49-F238E27FC236}">
                <a16:creationId xmlns:a16="http://schemas.microsoft.com/office/drawing/2014/main" id="{1FEF026D-49F9-B18C-B1EB-FD4B5EB6A5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274312" y="2691197"/>
            <a:ext cx="1475608" cy="1475608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62D26FF-5A22-8E49-B8CF-45D80C285922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21001" y="2691196"/>
            <a:ext cx="4385987" cy="2452304"/>
          </a:xfrm>
        </p:spPr>
        <p:txBody>
          <a:bodyPr>
            <a:normAutofit fontScale="92500"/>
          </a:bodyPr>
          <a:lstStyle/>
          <a:p>
            <a:r>
              <a:rPr lang="da-DK" sz="1600" noProof="0"/>
              <a:t>Hvad vil i gøre hjemme i egen praksis? eksempelvis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noProof="0"/>
              <a:t>Bruge overraskelsesspørgsmålene og SPICT til identifikation og EORTC til behovsvurdering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/>
              <a:t>Opdatering af klinikkens fraser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noProof="0"/>
              <a:t>Bruge </a:t>
            </a:r>
            <a:r>
              <a:rPr lang="da-DK" sz="1600" noProof="0" err="1"/>
              <a:t>DSAM’s</a:t>
            </a:r>
            <a:r>
              <a:rPr lang="da-DK" sz="1600" noProof="0"/>
              <a:t> tjekliste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noProof="0"/>
              <a:t>Brug af kommunikationsveje i samarbejdet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6A667BC0-964B-53A4-1175-9C33F7F98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030" y="1027249"/>
            <a:ext cx="4398514" cy="1540460"/>
          </a:xfrm>
        </p:spPr>
        <p:txBody>
          <a:bodyPr/>
          <a:lstStyle/>
          <a:p>
            <a:r>
              <a:rPr lang="da-DK" sz="2400" noProof="0"/>
              <a:t>Gruppearbejde i egen praksis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34430FB-AE51-210E-BEB3-C24D9EEFBFE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20208" y="5440218"/>
            <a:ext cx="4385987" cy="680690"/>
          </a:xfrm>
        </p:spPr>
        <p:txBody>
          <a:bodyPr/>
          <a:lstStyle/>
          <a:p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99022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658FF-9947-CAF7-BDC5-6A3DAE718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6" descr="A green and white background&#10;&#10;AI-generated content may be incorrect.">
            <a:extLst>
              <a:ext uri="{FF2B5EF4-FFF2-40B4-BE49-F238E27FC236}">
                <a16:creationId xmlns:a16="http://schemas.microsoft.com/office/drawing/2014/main" id="{53F8046D-EBED-A98E-780D-86A01876EBB9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2" r="23892"/>
          <a:stretch/>
        </p:blipFill>
        <p:spPr>
          <a:xfrm>
            <a:off x="5832232" y="0"/>
            <a:ext cx="6359769" cy="6858000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735D290-701A-1FC1-A2F5-D8A2E0EB28B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>
            <a:noAutofit/>
          </a:bodyPr>
          <a:lstStyle/>
          <a:p>
            <a:r>
              <a:rPr lang="en-GB" sz="1200" noProof="0" err="1"/>
              <a:t>Opsamling</a:t>
            </a:r>
            <a:r>
              <a:rPr lang="en-GB" sz="1200" noProof="0"/>
              <a:t> </a:t>
            </a:r>
            <a:r>
              <a:rPr lang="en-GB" sz="1200" noProof="0" err="1"/>
              <a:t>i</a:t>
            </a:r>
            <a:r>
              <a:rPr lang="en-GB" sz="1200" noProof="0"/>
              <a:t> plenum (15 min.)</a:t>
            </a:r>
            <a:endParaRPr lang="da-DK" sz="1200" noProof="0"/>
          </a:p>
        </p:txBody>
      </p:sp>
      <p:pic>
        <p:nvPicPr>
          <p:cNvPr id="2" name="Graphic 1" descr="Teacher with solid fill">
            <a:extLst>
              <a:ext uri="{FF2B5EF4-FFF2-40B4-BE49-F238E27FC236}">
                <a16:creationId xmlns:a16="http://schemas.microsoft.com/office/drawing/2014/main" id="{7731F657-4F6B-1834-2FD2-C4741D4586F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274312" y="2691197"/>
            <a:ext cx="1475608" cy="1475608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BAF4069-955B-0168-237D-E479439FA52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21001" y="2468880"/>
            <a:ext cx="4385987" cy="2743199"/>
          </a:xfrm>
        </p:spPr>
        <p:txBody>
          <a:bodyPr>
            <a:normAutofit fontScale="92500" lnSpcReduction="20000"/>
          </a:bodyPr>
          <a:lstStyle/>
          <a:p>
            <a:r>
              <a:rPr lang="da-DK" sz="1600" noProof="0"/>
              <a:t>Opsamling fra gruppearbejdet: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/>
              <a:t>Hvad vil i gå hjem og gøre i jeres praksis?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/>
              <a:t>Hvad tænker palliativ enhed/team?</a:t>
            </a:r>
          </a:p>
          <a:p>
            <a:r>
              <a:rPr lang="da-DK"/>
              <a:t>Opfølgning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/>
              <a:t>Hvad aftaler vi konkret at gøre efter mødet? I praksis? I kommunen?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/>
              <a:t>Hvem gør hvad? Skal der fx arbejdes videre i PKO?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/>
              <a:t>Hvornår og hvordan følger vi op i klyngen?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5289A482-66F4-2C6B-4967-36EDDC4B8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030" y="1027249"/>
            <a:ext cx="4398514" cy="1540460"/>
          </a:xfrm>
        </p:spPr>
        <p:txBody>
          <a:bodyPr/>
          <a:lstStyle/>
          <a:p>
            <a:r>
              <a:rPr lang="da-DK" sz="2400" noProof="0"/>
              <a:t>Opsamling og opfølgning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95BF6163-993D-FD00-F9CE-BAE350094A8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20208" y="5440218"/>
            <a:ext cx="4385987" cy="680690"/>
          </a:xfrm>
        </p:spPr>
        <p:txBody>
          <a:bodyPr/>
          <a:lstStyle/>
          <a:p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78867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77B0EA67-793B-7090-5A99-E798A76BE3B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3325C51-FBDA-0EDE-FBF6-7D1B26DCD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3400"/>
              <a:t>Tilbud fra din regionale kvalitetsenhed og PLO-E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EA3DB82-05C6-3920-7C59-0AC8B378A5E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da-DK"/>
              <a:t>KAP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0A588BD-BCFB-148F-482C-AE1A450AEFA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da-DK" dirty="0"/>
              <a:t>KAP kontakt oplysninger og konkrete tilbud</a:t>
            </a:r>
          </a:p>
          <a:p>
            <a:r>
              <a:rPr lang="da-DK" dirty="0"/>
              <a:t>(indhold modtages fra KIAP)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72A654AA-BEC4-A687-4E09-6597B476C37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da-DK"/>
              <a:t>PLO-E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2EEFB955-46C3-5542-EBE7-FF14AE36ED7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452223" y="3031522"/>
            <a:ext cx="4819201" cy="2625800"/>
          </a:xfrm>
        </p:spPr>
        <p:txBody>
          <a:bodyPr/>
          <a:lstStyle/>
          <a:p>
            <a:r>
              <a:rPr lang="da-DK" dirty="0"/>
              <a:t>PLO-E har udviklet et SGE-forløb for læger og praksispersonale om den dødende patient</a:t>
            </a:r>
          </a:p>
          <a:p>
            <a:r>
              <a:rPr lang="da-DK" dirty="0"/>
              <a:t>Se mere på: </a:t>
            </a:r>
            <a:r>
              <a:rPr lang="da-DK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www.laeger.dk</a:t>
            </a:r>
            <a:r>
              <a:rPr lang="da-DK" dirty="0"/>
              <a:t> eller scan</a:t>
            </a:r>
            <a:br>
              <a:rPr lang="da-DK" dirty="0"/>
            </a:br>
            <a:r>
              <a:rPr lang="da-DK" dirty="0"/>
              <a:t>QR-koden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CF19507A-F534-EF27-08A9-0C71B8449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1743" y="4295867"/>
            <a:ext cx="1481536" cy="148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0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D9CB4B8A-C94F-7A66-6BE7-D1585475F3F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B634052-8FDE-D473-1902-4080B59FB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400"/>
              <a:t>Link til ny vejledning fra DSAM og palliationsapp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1682F71-2106-5424-0868-7BB1981DFDA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da-DK"/>
              <a:t>DSAM vejledning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6EBD42B5-F1B2-584E-0D10-EC4C5A77A6F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3158AB03-9836-62E0-728B-87980FAE6BD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da-DK"/>
              <a:t>Palliation i praksis - app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D392780F-3CBC-F1F7-DAB4-AF722521E8C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BF67BE7F-F3D4-6268-3945-EE8E9857F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22" y="3287347"/>
            <a:ext cx="2649627" cy="2649627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939B48B3-F973-2ECD-5229-3B41AC931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985" y="3287346"/>
            <a:ext cx="2649627" cy="264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9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2841B2F9-D8E8-0169-B89F-4613E120F123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da-DK"/>
              <a:t>Palliation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987EADE-07F0-D8B2-8641-2351041E6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Materiale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12D839E-33FF-93ED-A91D-FAF6A9681CD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da-DK"/>
              <a:t>Inden mødet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0976761-C99E-2AD5-D643-7E1DDD5FF58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da-DK"/>
              <a:t>Besvaret et spørgeskema om emnet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47DEAB4E-64B8-98EB-060C-4C538696427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da-DK"/>
              <a:t>Under mødet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A34E45C0-F644-EB8B-CA7A-52292F751BA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/>
              <a:t>Uddelingekopier</a:t>
            </a:r>
            <a:r>
              <a:rPr lang="da-DK" dirty="0"/>
              <a:t>: resultaterne af spørgeskemaundersøgelsen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Print af SPICT, EORTC-skemaer og tjekliste fra DSAM</a:t>
            </a:r>
          </a:p>
        </p:txBody>
      </p:sp>
    </p:spTree>
    <p:extLst>
      <p:ext uri="{BB962C8B-B14F-4D97-AF65-F5344CB8AC3E}">
        <p14:creationId xmlns:p14="http://schemas.microsoft.com/office/powerpoint/2010/main" val="142357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07C45DFD-41B8-7564-2A6A-762CA26AAD1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73CB322-B54C-A59C-54C3-A464EA89D0E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0F3D200-E211-D6C1-D3FC-A99E3013FA2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14C45EE-F5DA-96C4-E716-4DEAEBF0A52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54E50844-3F07-15A8-E530-F96D19274A33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da-DK"/>
              <a:t>Besøg os på KiAP.dk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E8238C0E-54F4-4007-77AB-E4D89E3F0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Tak for i dag</a:t>
            </a:r>
          </a:p>
        </p:txBody>
      </p:sp>
    </p:spTree>
    <p:extLst>
      <p:ext uri="{BB962C8B-B14F-4D97-AF65-F5344CB8AC3E}">
        <p14:creationId xmlns:p14="http://schemas.microsoft.com/office/powerpoint/2010/main" val="79917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49342A26-EAE6-8B2D-AC7D-89153BF9A0E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a-DK" dirty="0"/>
              <a:t>Sundhedsstyrelsen. Anbefalinger for den palliative indsats. Version 1. 2017. </a:t>
            </a:r>
            <a:r>
              <a:rPr lang="en-US" dirty="0"/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a-DK" dirty="0"/>
              <a:t>Regionernes Kliniske Kvalitetsudviklingsprogram (RKKP). Dansk Palliativ Database: Årsrapport 2023. Regionernes Kliniske Kvalitetsudviklingsprogram (RKKP), juni 2024.</a:t>
            </a:r>
            <a:r>
              <a:rPr lang="en-US" dirty="0"/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a-DK" dirty="0"/>
              <a:t>Dansk Selskab for Almen Medicin: Palliation (klinisk vejledning), 2024. </a:t>
            </a:r>
            <a:endParaRPr lang="en-US" dirty="0"/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4045EBE-39BA-5972-49D4-F999F188E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Referencer og kilder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A68CE66-4CB5-94C5-BD6D-92093099DB43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3A138B4-71EF-A53B-4053-1E35FE8B1DF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385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678CA519-B460-D40A-FD86-E75468CDC89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pPr fontAlgn="base"/>
            <a:r>
              <a:rPr lang="da-DK" dirty="0"/>
              <a:t>​Klyngepakken er udarbejdet af </a:t>
            </a:r>
            <a:r>
              <a:rPr lang="da-DK" dirty="0" err="1"/>
              <a:t>KiAP</a:t>
            </a:r>
            <a:r>
              <a:rPr lang="da-DK" dirty="0"/>
              <a:t> i samarbejde med udpeget DSAM repræsentant og praktiserende læge Thomas </a:t>
            </a:r>
            <a:r>
              <a:rPr lang="da-DK" dirty="0" err="1"/>
              <a:t>Gorlén</a:t>
            </a:r>
            <a:r>
              <a:rPr lang="da-DK" dirty="0"/>
              <a:t> og praktiserende læge Helle Ibsen. </a:t>
            </a:r>
            <a:r>
              <a:rPr lang="en-US" dirty="0"/>
              <a:t>​</a:t>
            </a:r>
          </a:p>
          <a:p>
            <a:pPr fontAlgn="base"/>
            <a:r>
              <a:rPr lang="da-DK" dirty="0"/>
              <a:t>I podcasten medvirker hjemmesygeplejerske Anne Seeberg Christiansen, Haderslev Kommuner og overlæge Benedikte Skøtt Frederiksen, afsnit for lindrende behandling på Herlev-Gentofte hospital. </a:t>
            </a:r>
            <a:r>
              <a:rPr lang="en-US" dirty="0"/>
              <a:t>​</a:t>
            </a:r>
          </a:p>
          <a:p>
            <a:pPr fontAlgn="base"/>
            <a:r>
              <a:rPr lang="da-DK" dirty="0"/>
              <a:t>Der er desuden indhentet input fra Københavns, Aalborg, Odense, Halsnæs og Randers Kommune. </a:t>
            </a:r>
            <a:endParaRPr lang="en-US" dirty="0"/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66DC764-2253-204F-79F5-E7F71D93D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Bidragsydere 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BA8F5D5-3585-C772-FC2A-C193DD84349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05CEE96-7959-D578-A85F-7C4D7AFE8B4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036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FF325B4-9874-C9F7-DE41-24FC8DAC2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3200" dirty="0">
                <a:solidFill>
                  <a:schemeClr val="bg1"/>
                </a:solidFill>
              </a:rPr>
              <a:t>Præsentation af repræsentanterne fra palliativ enhed/team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20872ED-E93B-87F7-47DC-3729AA19A3C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1B17A0A-65E8-A94A-0CF0-7BFD8A1B1C2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da-DK"/>
              <a:t>Palliation</a:t>
            </a:r>
          </a:p>
        </p:txBody>
      </p:sp>
      <p:pic>
        <p:nvPicPr>
          <p:cNvPr id="18" name="Graphic 1031" descr="Schoolhouse with solid fill">
            <a:extLst>
              <a:ext uri="{FF2B5EF4-FFF2-40B4-BE49-F238E27FC236}">
                <a16:creationId xmlns:a16="http://schemas.microsoft.com/office/drawing/2014/main" id="{D1335FE6-2E9B-7878-C080-58CF9E3EC61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150199" y="2537359"/>
            <a:ext cx="1341284" cy="1341284"/>
          </a:xfrm>
          <a:prstGeom prst="rect">
            <a:avLst/>
          </a:prstGeom>
        </p:spPr>
      </p:pic>
      <p:pic>
        <p:nvPicPr>
          <p:cNvPr id="19" name="Graphic 1031" descr="Schoolhouse with solid fill">
            <a:extLst>
              <a:ext uri="{FF2B5EF4-FFF2-40B4-BE49-F238E27FC236}">
                <a16:creationId xmlns:a16="http://schemas.microsoft.com/office/drawing/2014/main" id="{6E5AFFE9-9004-7CA3-AD24-74373097EFE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25358" y="2537359"/>
            <a:ext cx="1341284" cy="1341284"/>
          </a:xfrm>
          <a:prstGeom prst="rect">
            <a:avLst/>
          </a:prstGeom>
        </p:spPr>
      </p:pic>
      <p:pic>
        <p:nvPicPr>
          <p:cNvPr id="20" name="Graphic 1031" descr="Schoolhouse with solid fill">
            <a:extLst>
              <a:ext uri="{FF2B5EF4-FFF2-40B4-BE49-F238E27FC236}">
                <a16:creationId xmlns:a16="http://schemas.microsoft.com/office/drawing/2014/main" id="{F29474BD-79F9-A814-DB59-0F3CAEDEAE6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00517" y="2537359"/>
            <a:ext cx="1341284" cy="1341284"/>
          </a:xfrm>
          <a:prstGeom prst="rect">
            <a:avLst/>
          </a:prstGeom>
        </p:spPr>
      </p:pic>
      <p:sp>
        <p:nvSpPr>
          <p:cNvPr id="21" name="Text Placeholder 36">
            <a:extLst>
              <a:ext uri="{FF2B5EF4-FFF2-40B4-BE49-F238E27FC236}">
                <a16:creationId xmlns:a16="http://schemas.microsoft.com/office/drawing/2014/main" id="{EDC58231-4C47-6A15-44C9-602B41A09BFF}"/>
              </a:ext>
            </a:extLst>
          </p:cNvPr>
          <p:cNvSpPr txBox="1">
            <a:spLocks/>
          </p:cNvSpPr>
          <p:nvPr/>
        </p:nvSpPr>
        <p:spPr>
          <a:xfrm>
            <a:off x="1552374" y="3878643"/>
            <a:ext cx="2536934" cy="1341284"/>
          </a:xfrm>
          <a:prstGeom prst="rect">
            <a:avLst/>
          </a:prstGeom>
        </p:spPr>
        <p:txBody>
          <a:bodyPr/>
          <a:lstStyle>
            <a:lvl1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anose="020B0604020202020204" pitchFamily="34" charset="0"/>
              <a:buNone/>
              <a:tabLst/>
              <a:defRPr lang="en-GB" sz="3600" b="0" i="0" u="none" strike="noStrike" cap="none" spc="0" baseline="0" dirty="0" smtClean="0">
                <a:solidFill>
                  <a:schemeClr val="bg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  <a:lvl2pPr marL="45720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anose="020B0604020202020204" pitchFamily="34" charset="0"/>
              <a:buNone/>
              <a:tabLst/>
              <a:defRPr lang="en-GB" sz="3600" b="0" i="0" u="none" strike="noStrike" cap="none" spc="0" baseline="0" dirty="0" smtClean="0">
                <a:solidFill>
                  <a:schemeClr val="bg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2pPr>
            <a:lvl3pPr marL="1200150" marR="0" indent="-28575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 lang="da-DK" sz="3600" b="0" i="0" u="none" strike="noStrike" cap="none" spc="0" baseline="0" dirty="0" smtClean="0">
                <a:solidFill>
                  <a:schemeClr val="bg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3pPr>
            <a:lvl4pPr marL="1657350" marR="0" indent="-28575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 lang="en-GB" sz="3600" b="0" i="0" u="none" strike="noStrike" cap="none" spc="0" baseline="0" dirty="0" smtClean="0">
                <a:solidFill>
                  <a:schemeClr val="bg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4pPr>
            <a:lvl5pPr marL="108585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anose="020B0604020202020204" pitchFamily="34" charset="0"/>
              <a:buNone/>
              <a:tabLst/>
              <a:defRPr sz="3600" b="0" i="0" u="none" strike="noStrike" cap="none" spc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5pPr>
            <a:lvl6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600" b="0" i="0" u="none" strike="noStrike" cap="none" spc="0" baseline="0" dirty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i="0" u="none" strike="noStrike" cap="none" spc="0" baseline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7pPr>
            <a:lvl8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600" b="0" i="0" u="none" strike="noStrike" cap="none" spc="0" baseline="0" dirty="0" smtClean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/>
            <a:r>
              <a:rPr lang="da-DK" sz="1600"/>
              <a:t>Fornavn Efternavn</a:t>
            </a:r>
          </a:p>
          <a:p>
            <a:pPr algn="ctr"/>
            <a:r>
              <a:rPr lang="da-DK" sz="1600"/>
              <a:t>Titel</a:t>
            </a:r>
          </a:p>
        </p:txBody>
      </p:sp>
      <p:sp>
        <p:nvSpPr>
          <p:cNvPr id="22" name="Text Placeholder 36">
            <a:extLst>
              <a:ext uri="{FF2B5EF4-FFF2-40B4-BE49-F238E27FC236}">
                <a16:creationId xmlns:a16="http://schemas.microsoft.com/office/drawing/2014/main" id="{CA3ACC06-212C-6EDE-7E41-D4AAC5C51256}"/>
              </a:ext>
            </a:extLst>
          </p:cNvPr>
          <p:cNvSpPr txBox="1">
            <a:spLocks/>
          </p:cNvSpPr>
          <p:nvPr/>
        </p:nvSpPr>
        <p:spPr>
          <a:xfrm>
            <a:off x="4827533" y="3878643"/>
            <a:ext cx="2536934" cy="1341284"/>
          </a:xfrm>
          <a:prstGeom prst="rect">
            <a:avLst/>
          </a:prstGeom>
        </p:spPr>
        <p:txBody>
          <a:bodyPr/>
          <a:lstStyle>
            <a:lvl1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anose="020B0604020202020204" pitchFamily="34" charset="0"/>
              <a:buNone/>
              <a:tabLst/>
              <a:defRPr lang="en-GB" sz="3600" b="0" i="0" u="none" strike="noStrike" cap="none" spc="0" baseline="0" dirty="0" smtClean="0">
                <a:solidFill>
                  <a:schemeClr val="bg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  <a:lvl2pPr marL="45720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anose="020B0604020202020204" pitchFamily="34" charset="0"/>
              <a:buNone/>
              <a:tabLst/>
              <a:defRPr lang="en-GB" sz="3600" b="0" i="0" u="none" strike="noStrike" cap="none" spc="0" baseline="0" dirty="0" smtClean="0">
                <a:solidFill>
                  <a:schemeClr val="bg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2pPr>
            <a:lvl3pPr marL="1200150" marR="0" indent="-28575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 lang="da-DK" sz="3600" b="0" i="0" u="none" strike="noStrike" cap="none" spc="0" baseline="0" dirty="0" smtClean="0">
                <a:solidFill>
                  <a:schemeClr val="bg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3pPr>
            <a:lvl4pPr marL="1657350" marR="0" indent="-28575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 lang="en-GB" sz="3600" b="0" i="0" u="none" strike="noStrike" cap="none" spc="0" baseline="0" dirty="0" smtClean="0">
                <a:solidFill>
                  <a:schemeClr val="bg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4pPr>
            <a:lvl5pPr marL="108585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anose="020B0604020202020204" pitchFamily="34" charset="0"/>
              <a:buNone/>
              <a:tabLst/>
              <a:defRPr sz="3600" b="0" i="0" u="none" strike="noStrike" cap="none" spc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5pPr>
            <a:lvl6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600" b="0" i="0" u="none" strike="noStrike" cap="none" spc="0" baseline="0" dirty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i="0" u="none" strike="noStrike" cap="none" spc="0" baseline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7pPr>
            <a:lvl8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600" b="0" i="0" u="none" strike="noStrike" cap="none" spc="0" baseline="0" dirty="0" smtClean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/>
            <a:r>
              <a:rPr lang="da-DK" sz="1600"/>
              <a:t>Fornavn Efternavn</a:t>
            </a:r>
          </a:p>
          <a:p>
            <a:pPr algn="ctr"/>
            <a:r>
              <a:rPr lang="da-DK" sz="1600"/>
              <a:t>Titel</a:t>
            </a:r>
          </a:p>
        </p:txBody>
      </p:sp>
      <p:sp>
        <p:nvSpPr>
          <p:cNvPr id="23" name="Text Placeholder 36">
            <a:extLst>
              <a:ext uri="{FF2B5EF4-FFF2-40B4-BE49-F238E27FC236}">
                <a16:creationId xmlns:a16="http://schemas.microsoft.com/office/drawing/2014/main" id="{36C74C9C-1896-A730-D6FB-080B3A41CDD2}"/>
              </a:ext>
            </a:extLst>
          </p:cNvPr>
          <p:cNvSpPr txBox="1">
            <a:spLocks/>
          </p:cNvSpPr>
          <p:nvPr/>
        </p:nvSpPr>
        <p:spPr>
          <a:xfrm>
            <a:off x="8102692" y="3878643"/>
            <a:ext cx="2536934" cy="1341284"/>
          </a:xfrm>
          <a:prstGeom prst="rect">
            <a:avLst/>
          </a:prstGeom>
        </p:spPr>
        <p:txBody>
          <a:bodyPr/>
          <a:lstStyle>
            <a:lvl1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anose="020B0604020202020204" pitchFamily="34" charset="0"/>
              <a:buNone/>
              <a:tabLst/>
              <a:defRPr lang="en-GB" sz="3600" b="0" i="0" u="none" strike="noStrike" cap="none" spc="0" baseline="0" dirty="0" smtClean="0">
                <a:solidFill>
                  <a:schemeClr val="bg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  <a:lvl2pPr marL="45720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anose="020B0604020202020204" pitchFamily="34" charset="0"/>
              <a:buNone/>
              <a:tabLst/>
              <a:defRPr lang="en-GB" sz="3600" b="0" i="0" u="none" strike="noStrike" cap="none" spc="0" baseline="0" dirty="0" smtClean="0">
                <a:solidFill>
                  <a:schemeClr val="bg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2pPr>
            <a:lvl3pPr marL="1200150" marR="0" indent="-28575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 lang="da-DK" sz="3600" b="0" i="0" u="none" strike="noStrike" cap="none" spc="0" baseline="0" dirty="0" smtClean="0">
                <a:solidFill>
                  <a:schemeClr val="bg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3pPr>
            <a:lvl4pPr marL="1657350" marR="0" indent="-28575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 lang="en-GB" sz="3600" b="0" i="0" u="none" strike="noStrike" cap="none" spc="0" baseline="0" dirty="0" smtClean="0">
                <a:solidFill>
                  <a:schemeClr val="bg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4pPr>
            <a:lvl5pPr marL="108585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anose="020B0604020202020204" pitchFamily="34" charset="0"/>
              <a:buNone/>
              <a:tabLst/>
              <a:defRPr sz="3600" b="0" i="0" u="none" strike="noStrike" cap="none" spc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5pPr>
            <a:lvl6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600" b="0" i="0" u="none" strike="noStrike" cap="none" spc="0" baseline="0" dirty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i="0" u="none" strike="noStrike" cap="none" spc="0" baseline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7pPr>
            <a:lvl8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600" b="0" i="0" u="none" strike="noStrike" cap="none" spc="0" baseline="0" dirty="0" smtClean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/>
            <a:r>
              <a:rPr lang="da-DK" sz="1600"/>
              <a:t>Fornavn Efternavn</a:t>
            </a:r>
          </a:p>
          <a:p>
            <a:pPr algn="ctr"/>
            <a:r>
              <a:rPr lang="da-DK" sz="160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99246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9544217-6952-B38B-D910-08C280273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Introduktion video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013E65D-667F-56D3-8E7C-50322F333E0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Onlinemedier 5" title="Palliation - Intro video hospital">
            <a:hlinkClick r:id="" action="ppaction://media"/>
            <a:extLst>
              <a:ext uri="{FF2B5EF4-FFF2-40B4-BE49-F238E27FC236}">
                <a16:creationId xmlns:a16="http://schemas.microsoft.com/office/drawing/2014/main" id="{FD18C661-57CC-5DD4-058B-16D94023B63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01041" y="1616114"/>
            <a:ext cx="8367415" cy="471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9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868C5E-D595-D2F0-8889-8FEA2F22E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Budskaber 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7D1A155-BB34-F369-91E7-5E8C70C39263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AC9CA65-5110-A412-9E8C-DB806652DC5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F58A0C9-3CC2-142F-6B0A-B06994E6E73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13581" y="4233012"/>
            <a:ext cx="2492579" cy="646331"/>
          </a:xfrm>
        </p:spPr>
        <p:txBody>
          <a:bodyPr/>
          <a:lstStyle/>
          <a:p>
            <a:r>
              <a:rPr lang="da-DK"/>
              <a:t>Ny vejledning for DSAM (2024)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1C31188B-5D2E-C3F7-0ABC-87D3EFE77CD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969686" y="4233012"/>
            <a:ext cx="2492579" cy="923330"/>
          </a:xfrm>
        </p:spPr>
        <p:txBody>
          <a:bodyPr/>
          <a:lstStyle/>
          <a:p>
            <a:r>
              <a:rPr lang="da-DK"/>
              <a:t>Rådgivning fra palliativ enhed/team på hospitalet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FB72C09D-9FDD-7D6B-75F7-DD5013D227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483286" y="4233012"/>
            <a:ext cx="2492579" cy="1754326"/>
          </a:xfrm>
        </p:spPr>
        <p:txBody>
          <a:bodyPr/>
          <a:lstStyle/>
          <a:p>
            <a:r>
              <a:rPr lang="da-DK"/>
              <a:t>Den palliative tilgang, omfatter alle med en livstruende sygdom og der kan være palliative behov allerede fra diagnosetidspunktet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F10CF8E8-3795-D1E7-22E5-FBD79D7F89F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26486" y="4233012"/>
            <a:ext cx="2492579" cy="1200329"/>
          </a:xfrm>
        </p:spPr>
        <p:txBody>
          <a:bodyPr/>
          <a:lstStyle/>
          <a:p>
            <a:r>
              <a:rPr lang="da-DK"/>
              <a:t>Den praktiserende læge er den eneste gennemgående sundhedsperson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00FF82A3-8A9F-6FB8-7950-EA9535D9F9F2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da-DK"/>
              <a:t>1</a:t>
            </a:r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1D54D7F4-99DE-4CAF-E448-30B9583A9092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da-DK"/>
              <a:t>2</a:t>
            </a:r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9BE0F989-B86D-E4F8-768B-0D319E91E0A6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da-DK"/>
              <a:t>3</a:t>
            </a:r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CD8BC513-0746-55E3-945F-E7A7F03DEE23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da-DK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0604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A3E42363-7F0E-1EA6-055A-F2E0C868422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a-DK" sz="2000" b="0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fontAlgn="base"/>
            <a:r>
              <a:rPr lang="da-DK" sz="2400" i="1" u="sng" dirty="0"/>
              <a:t>Den specialiserede palliative indsats </a:t>
            </a:r>
            <a:r>
              <a:rPr lang="da-DK" sz="2400" i="1" dirty="0"/>
              <a:t>er målrettet </a:t>
            </a:r>
            <a:r>
              <a:rPr lang="da-DK" sz="2400" b="1" i="1" dirty="0"/>
              <a:t>behov af en høj sværhedsgrad </a:t>
            </a:r>
            <a:r>
              <a:rPr lang="da-DK" sz="2400" i="1" dirty="0"/>
              <a:t>inden for enkelte problemområder og med flere sammenhængende problemområder. </a:t>
            </a:r>
          </a:p>
          <a:p>
            <a:pPr fontAlgn="base"/>
            <a:r>
              <a:rPr lang="da-DK" sz="2400" i="1" dirty="0"/>
              <a:t>Specialiseret palliativ indsats ydes af </a:t>
            </a:r>
            <a:r>
              <a:rPr lang="da-DK" sz="2400" b="1" i="1" dirty="0"/>
              <a:t>fagpersoner</a:t>
            </a:r>
            <a:r>
              <a:rPr lang="da-DK" sz="2400" i="1" dirty="0"/>
              <a:t> i de dele af sundhedsvæsenet, som har palliation som deres hovedopgave. Dvs. palliative teams, palliative afdelinger på sygehuse og hospices. </a:t>
            </a:r>
          </a:p>
          <a:p>
            <a:pPr fontAlgn="base"/>
            <a:r>
              <a:rPr lang="da-DK" sz="2400" i="1" dirty="0"/>
              <a:t>Den specialiserede indsats kan foregå under indlæggelse, ambulant, i patientens hjem/plejebolig eller på en sygehusafdeling (via palliativt team). </a:t>
            </a:r>
          </a:p>
          <a:p>
            <a:pPr fontAlgn="base"/>
            <a:endParaRPr lang="da-DK" sz="2000" i="1" dirty="0"/>
          </a:p>
          <a:p>
            <a:pPr fontAlgn="base"/>
            <a:r>
              <a:rPr lang="da-DK" dirty="0"/>
              <a:t>Reference: Anbefalinger for den palliative indsats, Sundhedsstyrelsen, 2017. </a:t>
            </a:r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E5D5904-0A46-E904-222F-164368DA4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Den specialiserede palliative indsats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684C9F1-1977-33EA-B636-DDB52D5F845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da-DK"/>
              <a:t>- I samarbejde med hospitalet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59FCC56-E58A-4270-63CC-F0D7D039F2E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467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0AC1A1-1D78-03B1-FD80-D70604B6B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/>
              <a:t>Palliation i sundhedsreformen og kræftplan V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A6A5A96-FACC-2346-24F9-8E5C1337373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da-DK"/>
              <a:t>Aftalepartierne er enige om: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CAAD38B-5DEF-7E0D-672E-6DCEBEF5854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CB4C53C-A257-C9FB-9664-6E777387776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13581" y="4233012"/>
            <a:ext cx="2492579" cy="1477328"/>
          </a:xfrm>
        </p:spPr>
        <p:txBody>
          <a:bodyPr/>
          <a:lstStyle/>
          <a:p>
            <a:r>
              <a:rPr lang="da-DK"/>
              <a:t>At de basale palliative indsatser skal løftes fx med mere tid til palliation og kompetenceløft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B4C3017F-CA5B-1113-C8B6-51D6E5426C3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969686" y="4233012"/>
            <a:ext cx="2492579" cy="1200329"/>
          </a:xfrm>
        </p:spPr>
        <p:txBody>
          <a:bodyPr/>
          <a:lstStyle/>
          <a:p>
            <a:r>
              <a:rPr lang="da-DK"/>
              <a:t>At kræftplan V vil have positiv effekt for andre patientgrupper end kræft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26850E2C-C36C-426A-3170-DF8F0FDB2020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483286" y="4233012"/>
            <a:ext cx="2492579" cy="1754326"/>
          </a:xfrm>
        </p:spPr>
        <p:txBody>
          <a:bodyPr/>
          <a:lstStyle/>
          <a:p>
            <a:r>
              <a:rPr lang="da-DK"/>
              <a:t>At de regionale tilbud vedr. specialiseret palliation skal styrkes fx udgående palliative teams eller hospiceteams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EF354B4A-15CF-DBEF-7C6F-A20C8C3484EC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26486" y="4233012"/>
            <a:ext cx="2492579" cy="1477328"/>
          </a:xfrm>
        </p:spPr>
        <p:txBody>
          <a:bodyPr/>
          <a:lstStyle/>
          <a:p>
            <a:r>
              <a:rPr lang="da-DK"/>
              <a:t>At den konkrete udmøntning af midlerne hertil kan drøftes i sundhedsrådene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66369B7F-BBBC-91D8-6AD3-616E851C5AA2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da-DK"/>
              <a:t>1</a:t>
            </a:r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6769AD2C-391A-72F4-AAD4-3E8FEEDC2F25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da-DK"/>
              <a:t>2</a:t>
            </a:r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55FDA02F-B8DF-27CD-1CF0-24B461892CD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da-DK"/>
              <a:t>3</a:t>
            </a:r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896F902B-D8E7-592C-0C31-DA490E461BF8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da-DK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6301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KiAP 2025">
  <a:themeElements>
    <a:clrScheme name="KiAP 2025">
      <a:dk1>
        <a:srgbClr val="000000"/>
      </a:dk1>
      <a:lt1>
        <a:srgbClr val="000000"/>
      </a:lt1>
      <a:dk2>
        <a:srgbClr val="171817"/>
      </a:dk2>
      <a:lt2>
        <a:srgbClr val="171817"/>
      </a:lt2>
      <a:accent1>
        <a:srgbClr val="23615F"/>
      </a:accent1>
      <a:accent2>
        <a:srgbClr val="297976"/>
      </a:accent2>
      <a:accent3>
        <a:srgbClr val="359791"/>
      </a:accent3>
      <a:accent4>
        <a:srgbClr val="7ACDC4"/>
      </a:accent4>
      <a:accent5>
        <a:srgbClr val="ABE2DB"/>
      </a:accent5>
      <a:accent6>
        <a:srgbClr val="27242B"/>
      </a:accent6>
      <a:hlink>
        <a:srgbClr val="297976"/>
      </a:hlink>
      <a:folHlink>
        <a:srgbClr val="29797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1" id="{FEF1F945-AA10-453C-B01E-CCB8A96A92D2}" vid="{3EC10722-4F43-482F-9989-6459E22D2A39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0808341755914FB2524EC801CAABAD" ma:contentTypeVersion="18" ma:contentTypeDescription="Create a new document." ma:contentTypeScope="" ma:versionID="18b33faf15afd82c3d5bff797e846794">
  <xsd:schema xmlns:xsd="http://www.w3.org/2001/XMLSchema" xmlns:xs="http://www.w3.org/2001/XMLSchema" xmlns:p="http://schemas.microsoft.com/office/2006/metadata/properties" xmlns:ns2="dc93761f-51ef-4530-9f5e-6cc801282091" xmlns:ns3="658e924a-6452-4f30-ad3a-cb624d28adc8" targetNamespace="http://schemas.microsoft.com/office/2006/metadata/properties" ma:root="true" ma:fieldsID="da11d1195246b0a30d90213d6fbe7efd" ns2:_="" ns3:_="">
    <xsd:import namespace="dc93761f-51ef-4530-9f5e-6cc801282091"/>
    <xsd:import namespace="658e924a-6452-4f30-ad3a-cb624d28ad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93761f-51ef-4530-9f5e-6cc8012820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3b18725-0062-458b-ba13-ac6484c606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8e924a-6452-4f30-ad3a-cb624d28adc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01a246-b52e-4929-a2f4-f35e0cfc399c}" ma:internalName="TaxCatchAll" ma:showField="CatchAllData" ma:web="658e924a-6452-4f30-ad3a-cb624d28ad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c93761f-51ef-4530-9f5e-6cc801282091">
      <Terms xmlns="http://schemas.microsoft.com/office/infopath/2007/PartnerControls"/>
    </lcf76f155ced4ddcb4097134ff3c332f>
    <TaxCatchAll xmlns="658e924a-6452-4f30-ad3a-cb624d28adc8" xsi:nil="true"/>
  </documentManagement>
</p:properties>
</file>

<file path=customXml/itemProps1.xml><?xml version="1.0" encoding="utf-8"?>
<ds:datastoreItem xmlns:ds="http://schemas.openxmlformats.org/officeDocument/2006/customXml" ds:itemID="{185BB2EB-BF2F-4B0D-B7B5-2DA864EEBB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AF2149-0A7B-4236-A0B5-52F819547F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93761f-51ef-4530-9f5e-6cc801282091"/>
    <ds:schemaRef ds:uri="658e924a-6452-4f30-ad3a-cb624d28ad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795C06-8343-4B35-ACE2-038373315665}">
  <ds:schemaRefs>
    <ds:schemaRef ds:uri="http://schemas.microsoft.com/office/infopath/2007/PartnerControls"/>
    <ds:schemaRef ds:uri="http://schemas.microsoft.com/office/2006/documentManagement/types"/>
    <ds:schemaRef ds:uri="dc93761f-51ef-4530-9f5e-6cc801282091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658e924a-6452-4f30-ad3a-cb624d28adc8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KiAP_PowerPoint_template</Template>
  <TotalTime>34</TotalTime>
  <Words>3218</Words>
  <Application>Microsoft Office PowerPoint</Application>
  <PresentationFormat>Widescreen</PresentationFormat>
  <Paragraphs>389</Paragraphs>
  <Slides>42</Slides>
  <Notes>40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KiAP 2025</vt:lpstr>
      <vt:lpstr>PowerPoint Presentation</vt:lpstr>
      <vt:lpstr>Program</vt:lpstr>
      <vt:lpstr>Formål</vt:lpstr>
      <vt:lpstr>Materiale</vt:lpstr>
      <vt:lpstr>Præsentation af repræsentanterne fra palliativ enhed/team</vt:lpstr>
      <vt:lpstr>Introduktion video</vt:lpstr>
      <vt:lpstr>Budskaber </vt:lpstr>
      <vt:lpstr>Den specialiserede palliative indsats</vt:lpstr>
      <vt:lpstr>Palliation i sundhedsreformen og kræftplan V</vt:lpstr>
      <vt:lpstr>PowerPoint Presentation</vt:lpstr>
      <vt:lpstr>Organisering af palliative forløb i klinikken </vt:lpstr>
      <vt:lpstr>Hvor mange patienter har du haft i et palliativt forløb det seneste år?</vt:lpstr>
      <vt:lpstr>Benytter du overraskelsesspørgsmålet: ”Ville det overraske mig, hvis denne patient dør inden for de næste 12 måneder?” til identifikation af patienter med palliative behov?</vt:lpstr>
      <vt:lpstr>Hvordan markerer du patienter med palliative behov i klinikkens journalsystem?</vt:lpstr>
      <vt:lpstr>Har klinikken en systematik i forhold til terminaltilskud, terminalerklæring (LÆ165) og vurdering af behandlingsniveau/genoplivning for patienter i palliative forløb?</vt:lpstr>
      <vt:lpstr>Har I i klinikken en systematik i forhold til at kontakte patienter med alvorlige livstruende sygdom?</vt:lpstr>
      <vt:lpstr>Kort opsummering af klynges besvarelser</vt:lpstr>
      <vt:lpstr>Sidemandssamtale angående resultaterne fra spørgeskemaet</vt:lpstr>
      <vt:lpstr>Video: Redskaber til identifikation og behovsvurdering</vt:lpstr>
      <vt:lpstr>Budskaber</vt:lpstr>
      <vt:lpstr>EORTC og SPICT</vt:lpstr>
      <vt:lpstr>Opsamling i plenum: Hvad har i særligt bemærket? </vt:lpstr>
      <vt:lpstr>PowerPoint Presentation</vt:lpstr>
      <vt:lpstr>PowerPoint Presentation</vt:lpstr>
      <vt:lpstr>Samarbejde med palliativt team/enhed</vt:lpstr>
      <vt:lpstr>Hvor godt er dit kendskab til det specialiserede palliative tilbud på hospitalet?</vt:lpstr>
      <vt:lpstr>Hvordan oplever du kommunikationen med palliativ enhed/team om patienter i palliative forløb?</vt:lpstr>
      <vt:lpstr>Oplever du, at du og palliativ enhed/team på hospitalet er enige om, hvilke typer af patienter, der skal tilbydes palliativ forløb på hospitalet?</vt:lpstr>
      <vt:lpstr>Koordinere du dit besøg i hjemmet med palliativ enhed/team, så de er tilstede ved besøget?</vt:lpstr>
      <vt:lpstr>Hvad fungerer godt i dit samarbejde med palliativ enhed/team om palliative forløb?</vt:lpstr>
      <vt:lpstr>Er der noget du savner i dit samarbejde med palliativ enhed/team om patienter i palliative forløb?</vt:lpstr>
      <vt:lpstr>Kort opsummering af klynges besvarelse</vt:lpstr>
      <vt:lpstr>Oplæg fra palliativ enhed/team</vt:lpstr>
      <vt:lpstr>Spørgsmål og dialog med palliativ enhed/team</vt:lpstr>
      <vt:lpstr>PowerPoint Presentation</vt:lpstr>
      <vt:lpstr>Gruppearbejde i egen praksis</vt:lpstr>
      <vt:lpstr>Opsamling og opfølgning</vt:lpstr>
      <vt:lpstr>Tilbud fra din regionale kvalitetsenhed og PLO-E</vt:lpstr>
      <vt:lpstr>Link til ny vejledning fra DSAM og palliationsapp</vt:lpstr>
      <vt:lpstr>Tak for i dag</vt:lpstr>
      <vt:lpstr>Referencer og kilder</vt:lpstr>
      <vt:lpstr>Bidragsydere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Clara Porsdal</dc:creator>
  <cp:lastModifiedBy>Caroline Stub Neubert</cp:lastModifiedBy>
  <cp:revision>5</cp:revision>
  <dcterms:created xsi:type="dcterms:W3CDTF">2025-07-29T08:56:30Z</dcterms:created>
  <dcterms:modified xsi:type="dcterms:W3CDTF">2026-04-21T12:45:50Z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0x010100D70808341755914FB2524EC801CAABAD</vt:lpwstr>
  </property>
  <property fmtid="{D5CDD505-2E9C-101B-9397-08002B2CF9AE}" pid="3" name="MediaServiceImageTags">
    <vt:lpwstr/>
  </property>
  <property fmtid="{D5CDD505-2E9C-101B-9397-08002B2CF9AE}" pid="4" name="Order">
    <vt:r8>871300</vt:r8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</Properties>
</file>