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9"/>
  </p:notesMasterIdLst>
  <p:sldIdLst>
    <p:sldId id="714" r:id="rId5"/>
    <p:sldId id="715" r:id="rId6"/>
    <p:sldId id="716" r:id="rId7"/>
    <p:sldId id="723" r:id="rId8"/>
    <p:sldId id="717" r:id="rId9"/>
    <p:sldId id="721" r:id="rId10"/>
    <p:sldId id="722" r:id="rId11"/>
    <p:sldId id="724" r:id="rId12"/>
    <p:sldId id="725" r:id="rId13"/>
    <p:sldId id="726" r:id="rId14"/>
    <p:sldId id="727" r:id="rId15"/>
    <p:sldId id="728" r:id="rId16"/>
    <p:sldId id="729" r:id="rId17"/>
    <p:sldId id="730" r:id="rId18"/>
    <p:sldId id="731" r:id="rId19"/>
    <p:sldId id="732" r:id="rId20"/>
    <p:sldId id="733" r:id="rId21"/>
    <p:sldId id="734" r:id="rId22"/>
    <p:sldId id="735" r:id="rId23"/>
    <p:sldId id="736" r:id="rId24"/>
    <p:sldId id="710" r:id="rId25"/>
    <p:sldId id="737" r:id="rId26"/>
    <p:sldId id="738" r:id="rId27"/>
    <p:sldId id="739" r:id="rId28"/>
    <p:sldId id="740" r:id="rId29"/>
    <p:sldId id="741" r:id="rId30"/>
    <p:sldId id="742" r:id="rId31"/>
    <p:sldId id="743" r:id="rId32"/>
    <p:sldId id="744" r:id="rId33"/>
    <p:sldId id="745" r:id="rId34"/>
    <p:sldId id="746" r:id="rId35"/>
    <p:sldId id="747" r:id="rId36"/>
    <p:sldId id="748" r:id="rId37"/>
    <p:sldId id="749" r:id="rId38"/>
    <p:sldId id="713" r:id="rId39"/>
    <p:sldId id="750" r:id="rId40"/>
    <p:sldId id="751" r:id="rId41"/>
    <p:sldId id="752" r:id="rId42"/>
    <p:sldId id="753" r:id="rId43"/>
    <p:sldId id="754" r:id="rId44"/>
    <p:sldId id="756" r:id="rId45"/>
    <p:sldId id="757" r:id="rId46"/>
    <p:sldId id="759" r:id="rId47"/>
    <p:sldId id="761" r:id="rId48"/>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4"/>
            <p14:sldId id="715"/>
            <p14:sldId id="716"/>
            <p14:sldId id="723"/>
            <p14:sldId id="717"/>
            <p14:sldId id="721"/>
            <p14:sldId id="722"/>
            <p14:sldId id="724"/>
            <p14:sldId id="725"/>
            <p14:sldId id="726"/>
            <p14:sldId id="727"/>
            <p14:sldId id="728"/>
            <p14:sldId id="729"/>
            <p14:sldId id="730"/>
            <p14:sldId id="731"/>
            <p14:sldId id="732"/>
            <p14:sldId id="733"/>
            <p14:sldId id="734"/>
            <p14:sldId id="735"/>
            <p14:sldId id="736"/>
            <p14:sldId id="710"/>
            <p14:sldId id="737"/>
            <p14:sldId id="738"/>
            <p14:sldId id="739"/>
            <p14:sldId id="740"/>
            <p14:sldId id="741"/>
            <p14:sldId id="742"/>
            <p14:sldId id="743"/>
            <p14:sldId id="744"/>
            <p14:sldId id="745"/>
            <p14:sldId id="746"/>
            <p14:sldId id="747"/>
            <p14:sldId id="748"/>
            <p14:sldId id="749"/>
            <p14:sldId id="713"/>
            <p14:sldId id="750"/>
            <p14:sldId id="751"/>
            <p14:sldId id="752"/>
            <p14:sldId id="753"/>
            <p14:sldId id="754"/>
            <p14:sldId id="756"/>
            <p14:sldId id="757"/>
            <p14:sldId id="759"/>
            <p14:sldId id="76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7"/>
    <a:srgbClr val="5A8181"/>
    <a:srgbClr val="246260"/>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C7B91-F715-4D1A-8E70-960D34E42B9C}" v="79" dt="2026-03-23T09:45:55.36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1" autoAdjust="0"/>
    <p:restoredTop sz="68124" autoAdjust="0"/>
  </p:normalViewPr>
  <p:slideViewPr>
    <p:cSldViewPr snapToGrid="0" showGuides="1">
      <p:cViewPr varScale="1">
        <p:scale>
          <a:sx n="41" d="100"/>
          <a:sy n="41" d="100"/>
        </p:scale>
        <p:origin x="40" y="1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iap.sharepoint.com/sites/KiAPKbenhavn/Shared%20Documents/Palliation/00.%20Baggrundsdokumenter/Baggrundsdokumenter%20opdelt%20og%20materiale%20til%20afsendelse/Til%20hospitalet/Sp&#248;rgeskema%20skabelon%20-%20hospital%20og%20kommun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Kommune!$I$11</c:f>
              <c:strCache>
                <c:ptCount val="1"/>
                <c:pt idx="0">
                  <c:v>Andel af respondenter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Kommune!$B$12:$B$16</c:f>
              <c:strCache>
                <c:ptCount val="5"/>
                <c:pt idx="0">
                  <c:v>Ingen </c:v>
                </c:pt>
                <c:pt idx="1">
                  <c:v>1-5 </c:v>
                </c:pt>
                <c:pt idx="2">
                  <c:v>6-10 </c:v>
                </c:pt>
                <c:pt idx="3">
                  <c:v>&gt;10 </c:v>
                </c:pt>
                <c:pt idx="4">
                  <c:v>Ved ikke </c:v>
                </c:pt>
              </c:strCache>
            </c:strRef>
          </c:cat>
          <c:val>
            <c:numRef>
              <c:f>Kommune!$I$12:$I$16</c:f>
              <c:numCache>
                <c:formatCode>0%</c:formatCode>
                <c:ptCount val="5"/>
                <c:pt idx="0">
                  <c:v>8.6956521739130432E-2</c:v>
                </c:pt>
                <c:pt idx="1">
                  <c:v>0.2608695652173913</c:v>
                </c:pt>
                <c:pt idx="2">
                  <c:v>0.21739130434782608</c:v>
                </c:pt>
                <c:pt idx="3">
                  <c:v>0.34782608695652173</c:v>
                </c:pt>
                <c:pt idx="4">
                  <c:v>8.6956521739130432E-2</c:v>
                </c:pt>
              </c:numCache>
            </c:numRef>
          </c:val>
          <c:extLst>
            <c:ext xmlns:c16="http://schemas.microsoft.com/office/drawing/2014/chart" uri="{C3380CC4-5D6E-409C-BE32-E72D297353CC}">
              <c16:uniqueId val="{00000000-9325-4281-BF6D-6986C62AE0CD}"/>
            </c:ext>
          </c:extLst>
        </c:ser>
        <c:dLbls>
          <c:showLegendKey val="0"/>
          <c:showVal val="0"/>
          <c:showCatName val="0"/>
          <c:showSerName val="0"/>
          <c:showPercent val="0"/>
          <c:showBubbleSize val="0"/>
        </c:dLbls>
        <c:gapWidth val="219"/>
        <c:overlap val="-27"/>
        <c:axId val="1197849759"/>
        <c:axId val="1197843999"/>
      </c:barChart>
      <c:catAx>
        <c:axId val="119784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197843999"/>
        <c:crosses val="autoZero"/>
        <c:auto val="1"/>
        <c:lblAlgn val="ctr"/>
        <c:lblOffset val="100"/>
        <c:noMultiLvlLbl val="0"/>
      </c:catAx>
      <c:valAx>
        <c:axId val="1197843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197849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Kommune!$I$29</c:f>
              <c:strCache>
                <c:ptCount val="1"/>
                <c:pt idx="0">
                  <c:v>Andel af respondenter</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Kommune!$B$30:$B$33</c:f>
              <c:strCache>
                <c:ptCount val="4"/>
                <c:pt idx="0">
                  <c:v>Ja </c:v>
                </c:pt>
                <c:pt idx="1">
                  <c:v>Nej, kender redskabet, men benytter det ikke  </c:v>
                </c:pt>
                <c:pt idx="2">
                  <c:v>Nej, kender ikke redskabet </c:v>
                </c:pt>
                <c:pt idx="3">
                  <c:v>Ved ikke  </c:v>
                </c:pt>
              </c:strCache>
            </c:strRef>
          </c:cat>
          <c:val>
            <c:numRef>
              <c:f>Kommune!$I$30:$I$33</c:f>
              <c:numCache>
                <c:formatCode>0%</c:formatCode>
                <c:ptCount val="4"/>
                <c:pt idx="0">
                  <c:v>0.39130434782608697</c:v>
                </c:pt>
                <c:pt idx="1">
                  <c:v>0.30434782608695654</c:v>
                </c:pt>
                <c:pt idx="2">
                  <c:v>0.21739130434782608</c:v>
                </c:pt>
                <c:pt idx="3">
                  <c:v>8.6956521739130432E-2</c:v>
                </c:pt>
              </c:numCache>
            </c:numRef>
          </c:val>
          <c:extLst>
            <c:ext xmlns:c16="http://schemas.microsoft.com/office/drawing/2014/chart" uri="{C3380CC4-5D6E-409C-BE32-E72D297353CC}">
              <c16:uniqueId val="{00000000-3456-452F-B61D-7713F12554B1}"/>
            </c:ext>
          </c:extLst>
        </c:ser>
        <c:dLbls>
          <c:showLegendKey val="0"/>
          <c:showVal val="0"/>
          <c:showCatName val="0"/>
          <c:showSerName val="0"/>
          <c:showPercent val="0"/>
          <c:showBubbleSize val="0"/>
        </c:dLbls>
        <c:gapWidth val="219"/>
        <c:overlap val="-27"/>
        <c:axId val="1212078399"/>
        <c:axId val="1212072639"/>
      </c:barChart>
      <c:catAx>
        <c:axId val="1212078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12072639"/>
        <c:crosses val="autoZero"/>
        <c:auto val="1"/>
        <c:lblAlgn val="ctr"/>
        <c:lblOffset val="100"/>
        <c:noMultiLvlLbl val="0"/>
      </c:catAx>
      <c:valAx>
        <c:axId val="1212072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120783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Kommune!$I$45</c:f>
              <c:strCache>
                <c:ptCount val="1"/>
                <c:pt idx="0">
                  <c:v>Andel af respondenter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Kommune!$B$46:$B$51</c:f>
              <c:strCache>
                <c:ptCount val="6"/>
                <c:pt idx="0">
                  <c:v>Vi markerer ved at diagnosekode </c:v>
                </c:pt>
                <c:pt idx="1">
                  <c:v>Vi bruger kalenderen som reminder system </c:v>
                </c:pt>
                <c:pt idx="2">
                  <c:v>Vi skriver en remindertekst eller bruger anden markering, som alle kender </c:v>
                </c:pt>
                <c:pt idx="3">
                  <c:v>Vi markerer, hvem der er patientansvarlig læge </c:v>
                </c:pt>
                <c:pt idx="4">
                  <c:v>Vi giver patienten en opfølgende tid </c:v>
                </c:pt>
                <c:pt idx="5">
                  <c:v>Andet (fortæl dine kolleger herom på klyngemødet) </c:v>
                </c:pt>
              </c:strCache>
            </c:strRef>
          </c:cat>
          <c:val>
            <c:numRef>
              <c:f>Kommune!$I$46:$I$51</c:f>
              <c:numCache>
                <c:formatCode>0%</c:formatCode>
                <c:ptCount val="6"/>
                <c:pt idx="0">
                  <c:v>0.30434782608695654</c:v>
                </c:pt>
                <c:pt idx="1">
                  <c:v>0.2608695652173913</c:v>
                </c:pt>
                <c:pt idx="2">
                  <c:v>0.13043478260869565</c:v>
                </c:pt>
                <c:pt idx="3">
                  <c:v>8.6956521739130432E-2</c:v>
                </c:pt>
                <c:pt idx="4">
                  <c:v>0.17391304347826086</c:v>
                </c:pt>
                <c:pt idx="5">
                  <c:v>4.3478260869565216E-2</c:v>
                </c:pt>
              </c:numCache>
            </c:numRef>
          </c:val>
          <c:extLst>
            <c:ext xmlns:c16="http://schemas.microsoft.com/office/drawing/2014/chart" uri="{C3380CC4-5D6E-409C-BE32-E72D297353CC}">
              <c16:uniqueId val="{00000000-D15C-493D-A076-8267F62756DC}"/>
            </c:ext>
          </c:extLst>
        </c:ser>
        <c:dLbls>
          <c:showLegendKey val="0"/>
          <c:showVal val="0"/>
          <c:showCatName val="0"/>
          <c:showSerName val="0"/>
          <c:showPercent val="0"/>
          <c:showBubbleSize val="0"/>
        </c:dLbls>
        <c:gapWidth val="219"/>
        <c:overlap val="-27"/>
        <c:axId val="982801072"/>
        <c:axId val="396523488"/>
      </c:barChart>
      <c:catAx>
        <c:axId val="98280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96523488"/>
        <c:crosses val="autoZero"/>
        <c:auto val="1"/>
        <c:lblAlgn val="ctr"/>
        <c:lblOffset val="100"/>
        <c:noMultiLvlLbl val="0"/>
      </c:catAx>
      <c:valAx>
        <c:axId val="396523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828010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Kommune!$I$63</c:f>
              <c:strCache>
                <c:ptCount val="1"/>
                <c:pt idx="0">
                  <c:v>Andel af respondenter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Kommune!$B$64:$B$67</c:f>
              <c:strCache>
                <c:ptCount val="4"/>
                <c:pt idx="0">
                  <c:v>Ja </c:v>
                </c:pt>
                <c:pt idx="1">
                  <c:v>Delvist </c:v>
                </c:pt>
                <c:pt idx="2">
                  <c:v>Nej </c:v>
                </c:pt>
                <c:pt idx="3">
                  <c:v>Ved ikke </c:v>
                </c:pt>
              </c:strCache>
            </c:strRef>
          </c:cat>
          <c:val>
            <c:numRef>
              <c:f>Kommune!$I$64:$I$67</c:f>
              <c:numCache>
                <c:formatCode>0%</c:formatCode>
                <c:ptCount val="4"/>
                <c:pt idx="0">
                  <c:v>0.34782608695652173</c:v>
                </c:pt>
                <c:pt idx="1">
                  <c:v>0.21739130434782608</c:v>
                </c:pt>
                <c:pt idx="2">
                  <c:v>0.30434782608695654</c:v>
                </c:pt>
                <c:pt idx="3">
                  <c:v>0.13043478260869565</c:v>
                </c:pt>
              </c:numCache>
            </c:numRef>
          </c:val>
          <c:extLst>
            <c:ext xmlns:c16="http://schemas.microsoft.com/office/drawing/2014/chart" uri="{C3380CC4-5D6E-409C-BE32-E72D297353CC}">
              <c16:uniqueId val="{00000000-33AF-4A81-9FDC-EB90A9157115}"/>
            </c:ext>
          </c:extLst>
        </c:ser>
        <c:dLbls>
          <c:showLegendKey val="0"/>
          <c:showVal val="0"/>
          <c:showCatName val="0"/>
          <c:showSerName val="0"/>
          <c:showPercent val="0"/>
          <c:showBubbleSize val="0"/>
        </c:dLbls>
        <c:gapWidth val="219"/>
        <c:overlap val="-27"/>
        <c:axId val="1090437215"/>
        <c:axId val="1090441055"/>
      </c:barChart>
      <c:catAx>
        <c:axId val="109043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090441055"/>
        <c:crosses val="autoZero"/>
        <c:auto val="1"/>
        <c:lblAlgn val="ctr"/>
        <c:lblOffset val="100"/>
        <c:noMultiLvlLbl val="0"/>
      </c:catAx>
      <c:valAx>
        <c:axId val="10904410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0904372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Kommune!$I$83</c:f>
              <c:strCache>
                <c:ptCount val="1"/>
                <c:pt idx="0">
                  <c:v>Andel af respondenter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Kommune!$B$84:$B$89</c:f>
              <c:strCache>
                <c:ptCount val="6"/>
                <c:pt idx="0">
                  <c:v>Altid </c:v>
                </c:pt>
                <c:pt idx="1">
                  <c:v>Ofte </c:v>
                </c:pt>
                <c:pt idx="2">
                  <c:v>Nogle gange </c:v>
                </c:pt>
                <c:pt idx="3">
                  <c:v>Sjældent </c:v>
                </c:pt>
                <c:pt idx="4">
                  <c:v>Aldrig </c:v>
                </c:pt>
                <c:pt idx="5">
                  <c:v>Ved ikke </c:v>
                </c:pt>
              </c:strCache>
            </c:strRef>
          </c:cat>
          <c:val>
            <c:numRef>
              <c:f>Kommune!$I$84:$I$89</c:f>
              <c:numCache>
                <c:formatCode>0%</c:formatCode>
                <c:ptCount val="6"/>
                <c:pt idx="0">
                  <c:v>0.13043478260869565</c:v>
                </c:pt>
                <c:pt idx="1">
                  <c:v>0.2608695652173913</c:v>
                </c:pt>
                <c:pt idx="2">
                  <c:v>0.34782608695652173</c:v>
                </c:pt>
                <c:pt idx="3">
                  <c:v>8.6956521739130432E-2</c:v>
                </c:pt>
                <c:pt idx="4">
                  <c:v>0.13043478260869565</c:v>
                </c:pt>
                <c:pt idx="5">
                  <c:v>4.3478260869565216E-2</c:v>
                </c:pt>
              </c:numCache>
            </c:numRef>
          </c:val>
          <c:extLst>
            <c:ext xmlns:c16="http://schemas.microsoft.com/office/drawing/2014/chart" uri="{C3380CC4-5D6E-409C-BE32-E72D297353CC}">
              <c16:uniqueId val="{00000000-54E3-490E-B728-5BBBD0CC578D}"/>
            </c:ext>
          </c:extLst>
        </c:ser>
        <c:dLbls>
          <c:showLegendKey val="0"/>
          <c:showVal val="0"/>
          <c:showCatName val="0"/>
          <c:showSerName val="0"/>
          <c:showPercent val="0"/>
          <c:showBubbleSize val="0"/>
        </c:dLbls>
        <c:gapWidth val="219"/>
        <c:overlap val="-27"/>
        <c:axId val="1073906480"/>
        <c:axId val="1073914160"/>
      </c:barChart>
      <c:catAx>
        <c:axId val="107390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073914160"/>
        <c:crosses val="autoZero"/>
        <c:auto val="1"/>
        <c:lblAlgn val="ctr"/>
        <c:lblOffset val="100"/>
        <c:noMultiLvlLbl val="0"/>
      </c:catAx>
      <c:valAx>
        <c:axId val="1073914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0739064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Kommune!$I$103</c:f>
              <c:strCache>
                <c:ptCount val="1"/>
                <c:pt idx="0">
                  <c:v>Andel af respondenter </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Kommune!$B$104:$B$108</c:f>
              <c:strCache>
                <c:ptCount val="5"/>
                <c:pt idx="0">
                  <c:v>Jeg kender i meget høj grad til tilbuddet </c:v>
                </c:pt>
                <c:pt idx="1">
                  <c:v>Jeg kender i høj grad til tilbuddet </c:v>
                </c:pt>
                <c:pt idx="2">
                  <c:v>Jeg kender i nogen grad til tilbuddet </c:v>
                </c:pt>
                <c:pt idx="3">
                  <c:v>Jeg kender i mindre grad til tilbuddet </c:v>
                </c:pt>
                <c:pt idx="4">
                  <c:v>Jeg kender slet ikke til tilbuddet </c:v>
                </c:pt>
              </c:strCache>
            </c:strRef>
          </c:cat>
          <c:val>
            <c:numRef>
              <c:f>Kommune!$I$104:$I$108</c:f>
              <c:numCache>
                <c:formatCode>0%</c:formatCode>
                <c:ptCount val="5"/>
                <c:pt idx="0">
                  <c:v>0.13043478260869565</c:v>
                </c:pt>
                <c:pt idx="1">
                  <c:v>0.30434782608695654</c:v>
                </c:pt>
                <c:pt idx="2">
                  <c:v>0.34782608695652173</c:v>
                </c:pt>
                <c:pt idx="3">
                  <c:v>0.13043478260869565</c:v>
                </c:pt>
                <c:pt idx="4">
                  <c:v>8.6956521739130432E-2</c:v>
                </c:pt>
              </c:numCache>
            </c:numRef>
          </c:val>
          <c:extLst>
            <c:ext xmlns:c16="http://schemas.microsoft.com/office/drawing/2014/chart" uri="{C3380CC4-5D6E-409C-BE32-E72D297353CC}">
              <c16:uniqueId val="{00000000-7C79-4193-801C-A61F605F0C36}"/>
            </c:ext>
          </c:extLst>
        </c:ser>
        <c:dLbls>
          <c:showLegendKey val="0"/>
          <c:showVal val="0"/>
          <c:showCatName val="0"/>
          <c:showSerName val="0"/>
          <c:showPercent val="0"/>
          <c:showBubbleSize val="0"/>
        </c:dLbls>
        <c:gapWidth val="219"/>
        <c:overlap val="-27"/>
        <c:axId val="533188000"/>
        <c:axId val="533189920"/>
      </c:barChart>
      <c:catAx>
        <c:axId val="53318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33189920"/>
        <c:crosses val="autoZero"/>
        <c:auto val="1"/>
        <c:lblAlgn val="ctr"/>
        <c:lblOffset val="100"/>
        <c:noMultiLvlLbl val="0"/>
      </c:catAx>
      <c:valAx>
        <c:axId val="533189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33188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Kommune!$I$121</c:f>
              <c:strCache>
                <c:ptCount val="1"/>
                <c:pt idx="0">
                  <c:v>Andel respondenter </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Kommune!$B$122:$B$127</c:f>
              <c:strCache>
                <c:ptCount val="6"/>
                <c:pt idx="0">
                  <c:v>Meget god </c:v>
                </c:pt>
                <c:pt idx="1">
                  <c:v>God </c:v>
                </c:pt>
                <c:pt idx="2">
                  <c:v>Lidt blandet </c:v>
                </c:pt>
                <c:pt idx="3">
                  <c:v>Mindre god </c:v>
                </c:pt>
                <c:pt idx="4">
                  <c:v>Dårlig </c:v>
                </c:pt>
                <c:pt idx="5">
                  <c:v>Ved ikke </c:v>
                </c:pt>
              </c:strCache>
            </c:strRef>
          </c:cat>
          <c:val>
            <c:numRef>
              <c:f>Kommune!$I$122:$I$127</c:f>
              <c:numCache>
                <c:formatCode>0%</c:formatCode>
                <c:ptCount val="6"/>
                <c:pt idx="0">
                  <c:v>0.17391304347826086</c:v>
                </c:pt>
                <c:pt idx="1">
                  <c:v>0.2608695652173913</c:v>
                </c:pt>
                <c:pt idx="2">
                  <c:v>0.30434782608695654</c:v>
                </c:pt>
                <c:pt idx="3">
                  <c:v>0.13043478260869565</c:v>
                </c:pt>
                <c:pt idx="4">
                  <c:v>8.6956521739130432E-2</c:v>
                </c:pt>
                <c:pt idx="5">
                  <c:v>4.3478260869565216E-2</c:v>
                </c:pt>
              </c:numCache>
            </c:numRef>
          </c:val>
          <c:extLst>
            <c:ext xmlns:c16="http://schemas.microsoft.com/office/drawing/2014/chart" uri="{C3380CC4-5D6E-409C-BE32-E72D297353CC}">
              <c16:uniqueId val="{00000000-404C-4CF6-BA18-D7012EE1096F}"/>
            </c:ext>
          </c:extLst>
        </c:ser>
        <c:dLbls>
          <c:showLegendKey val="0"/>
          <c:showVal val="0"/>
          <c:showCatName val="0"/>
          <c:showSerName val="0"/>
          <c:showPercent val="0"/>
          <c:showBubbleSize val="0"/>
        </c:dLbls>
        <c:gapWidth val="219"/>
        <c:overlap val="-27"/>
        <c:axId val="1093649375"/>
        <c:axId val="1093649855"/>
      </c:barChart>
      <c:catAx>
        <c:axId val="109364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93649855"/>
        <c:crosses val="autoZero"/>
        <c:auto val="1"/>
        <c:lblAlgn val="ctr"/>
        <c:lblOffset val="100"/>
        <c:noMultiLvlLbl val="0"/>
      </c:catAx>
      <c:valAx>
        <c:axId val="1093649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93649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Kommune!$I$141</c:f>
              <c:strCache>
                <c:ptCount val="1"/>
                <c:pt idx="0">
                  <c:v>Andel af respondenter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Kommune!$B$142:$B$145</c:f>
              <c:strCache>
                <c:ptCount val="4"/>
                <c:pt idx="0">
                  <c:v>Ja </c:v>
                </c:pt>
                <c:pt idx="1">
                  <c:v>Delvist </c:v>
                </c:pt>
                <c:pt idx="2">
                  <c:v>Nej </c:v>
                </c:pt>
                <c:pt idx="3">
                  <c:v>Ved ikke </c:v>
                </c:pt>
              </c:strCache>
            </c:strRef>
          </c:cat>
          <c:val>
            <c:numRef>
              <c:f>Kommune!$I$142:$I$145</c:f>
              <c:numCache>
                <c:formatCode>0%</c:formatCode>
                <c:ptCount val="4"/>
                <c:pt idx="0">
                  <c:v>0.30434782608695654</c:v>
                </c:pt>
                <c:pt idx="1">
                  <c:v>0.30434782608695654</c:v>
                </c:pt>
                <c:pt idx="2">
                  <c:v>0.17391304347826086</c:v>
                </c:pt>
                <c:pt idx="3">
                  <c:v>0.21739130434782608</c:v>
                </c:pt>
              </c:numCache>
            </c:numRef>
          </c:val>
          <c:extLst>
            <c:ext xmlns:c16="http://schemas.microsoft.com/office/drawing/2014/chart" uri="{C3380CC4-5D6E-409C-BE32-E72D297353CC}">
              <c16:uniqueId val="{00000000-6756-42F4-A9F6-87B470A7152B}"/>
            </c:ext>
          </c:extLst>
        </c:ser>
        <c:dLbls>
          <c:showLegendKey val="0"/>
          <c:showVal val="0"/>
          <c:showCatName val="0"/>
          <c:showSerName val="0"/>
          <c:showPercent val="0"/>
          <c:showBubbleSize val="0"/>
        </c:dLbls>
        <c:gapWidth val="219"/>
        <c:overlap val="-27"/>
        <c:axId val="311731104"/>
        <c:axId val="311734464"/>
      </c:barChart>
      <c:catAx>
        <c:axId val="31173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11734464"/>
        <c:crosses val="autoZero"/>
        <c:auto val="1"/>
        <c:lblAlgn val="ctr"/>
        <c:lblOffset val="100"/>
        <c:noMultiLvlLbl val="0"/>
      </c:catAx>
      <c:valAx>
        <c:axId val="311734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11731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Kommune!$I$162</c:f>
              <c:strCache>
                <c:ptCount val="1"/>
                <c:pt idx="0">
                  <c:v>Andel af respondenter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Kommune!$B$163:$B$168</c:f>
              <c:strCache>
                <c:ptCount val="6"/>
                <c:pt idx="0">
                  <c:v>Altid </c:v>
                </c:pt>
                <c:pt idx="1">
                  <c:v>Ofte </c:v>
                </c:pt>
                <c:pt idx="2">
                  <c:v>Nogle gange </c:v>
                </c:pt>
                <c:pt idx="3">
                  <c:v>Sjældent </c:v>
                </c:pt>
                <c:pt idx="4">
                  <c:v>Aldrig </c:v>
                </c:pt>
                <c:pt idx="5">
                  <c:v>Ved ikke </c:v>
                </c:pt>
              </c:strCache>
            </c:strRef>
          </c:cat>
          <c:val>
            <c:numRef>
              <c:f>Kommune!$I$163:$I$168</c:f>
              <c:numCache>
                <c:formatCode>0%</c:formatCode>
                <c:ptCount val="6"/>
                <c:pt idx="0">
                  <c:v>8.6956521739130432E-2</c:v>
                </c:pt>
                <c:pt idx="1">
                  <c:v>0.2608695652173913</c:v>
                </c:pt>
                <c:pt idx="2">
                  <c:v>0.30434782608695654</c:v>
                </c:pt>
                <c:pt idx="3">
                  <c:v>0.17391304347826086</c:v>
                </c:pt>
                <c:pt idx="4">
                  <c:v>0.13043478260869565</c:v>
                </c:pt>
                <c:pt idx="5">
                  <c:v>4.3478260869565216E-2</c:v>
                </c:pt>
              </c:numCache>
            </c:numRef>
          </c:val>
          <c:extLst>
            <c:ext xmlns:c16="http://schemas.microsoft.com/office/drawing/2014/chart" uri="{C3380CC4-5D6E-409C-BE32-E72D297353CC}">
              <c16:uniqueId val="{00000000-0EF4-48E9-907D-1C9CE88B84AD}"/>
            </c:ext>
          </c:extLst>
        </c:ser>
        <c:dLbls>
          <c:showLegendKey val="0"/>
          <c:showVal val="0"/>
          <c:showCatName val="0"/>
          <c:showSerName val="0"/>
          <c:showPercent val="0"/>
          <c:showBubbleSize val="0"/>
        </c:dLbls>
        <c:gapWidth val="219"/>
        <c:overlap val="-27"/>
        <c:axId val="382870944"/>
        <c:axId val="382877184"/>
      </c:barChart>
      <c:catAx>
        <c:axId val="38287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82877184"/>
        <c:crosses val="autoZero"/>
        <c:auto val="1"/>
        <c:lblAlgn val="ctr"/>
        <c:lblOffset val="100"/>
        <c:noMultiLvlLbl val="0"/>
      </c:catAx>
      <c:valAx>
        <c:axId val="38287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82870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0.34669</cdr:x>
      <cdr:y>0</cdr:y>
    </cdr:from>
    <cdr:to>
      <cdr:x>0.65331</cdr:x>
      <cdr:y>0.30506</cdr:y>
    </cdr:to>
    <cdr:sp macro="" textlink="">
      <cdr:nvSpPr>
        <cdr:cNvPr id="2" name="Tekstfelt 1">
          <a:extLst xmlns:a="http://schemas.openxmlformats.org/drawingml/2006/main">
            <a:ext uri="{FF2B5EF4-FFF2-40B4-BE49-F238E27FC236}">
              <a16:creationId xmlns:a16="http://schemas.microsoft.com/office/drawing/2014/main" id="{74634FD4-08C3-F634-70EF-42C1F6148EAE}"/>
            </a:ext>
          </a:extLst>
        </cdr:cNvPr>
        <cdr:cNvSpPr txBox="1"/>
      </cdr:nvSpPr>
      <cdr:spPr>
        <a:xfrm xmlns:a="http://schemas.openxmlformats.org/drawingml/2006/main" rot="20555044">
          <a:off x="3722141" y="-1260302"/>
          <a:ext cx="3291840" cy="134447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95324-D63B-9764-7386-17FAFC9EF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C71C0-52E0-689F-142A-0CEA42A47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51B99-A311-BB59-BE4B-685F7706EE62}"/>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345778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kern="1200" dirty="0">
                <a:solidFill>
                  <a:schemeClr val="tx1"/>
                </a:solidFill>
                <a:effectLst/>
                <a:latin typeface="+mn-lt"/>
                <a:ea typeface="+mn-ea"/>
                <a:cs typeface="+mn-cs"/>
              </a:rPr>
              <a:t>Forklaring til slide:</a:t>
            </a:r>
          </a:p>
          <a:p>
            <a:pPr rtl="0" fontAlgn="base"/>
            <a:endParaRPr lang="da-DK" sz="1100" b="1" i="0" kern="1200" dirty="0">
              <a:solidFill>
                <a:schemeClr val="tx1"/>
              </a:solidFill>
              <a:effectLst/>
              <a:latin typeface="+mn-lt"/>
              <a:ea typeface="+mn-ea"/>
              <a:cs typeface="+mn-cs"/>
            </a:endParaRPr>
          </a:p>
          <a:p>
            <a:pPr rtl="0" fontAlgn="base"/>
            <a:r>
              <a:rPr lang="da-DK" sz="1100" b="0" i="0" kern="1200" dirty="0">
                <a:solidFill>
                  <a:schemeClr val="tx1"/>
                </a:solidFill>
                <a:effectLst/>
                <a:latin typeface="+mn-lt"/>
                <a:ea typeface="+mn-ea"/>
                <a:cs typeface="+mn-cs"/>
              </a:rPr>
              <a:t>I denne og den næste slide opsummeres, hvad den basale palliative indsats består af, og hvilke typer af medarbejdere, der varetager opgaven. </a:t>
            </a:r>
          </a:p>
          <a:p>
            <a:endParaRPr lang="da-DK" dirty="0"/>
          </a:p>
        </p:txBody>
      </p:sp>
    </p:spTree>
    <p:extLst>
      <p:ext uri="{BB962C8B-B14F-4D97-AF65-F5344CB8AC3E}">
        <p14:creationId xmlns:p14="http://schemas.microsoft.com/office/powerpoint/2010/main" val="3263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4775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kern="1200" dirty="0">
                <a:solidFill>
                  <a:schemeClr val="tx1"/>
                </a:solidFill>
                <a:effectLst/>
                <a:latin typeface="+mn-lt"/>
                <a:ea typeface="+mn-ea"/>
                <a:cs typeface="+mn-cs"/>
              </a:rPr>
              <a:t>Forslag til, hvad du kan sige:</a:t>
            </a:r>
          </a:p>
          <a:p>
            <a:pPr rtl="0" fontAlgn="base"/>
            <a:endParaRPr lang="da-DK" sz="1100" b="1" i="0" kern="1200" dirty="0">
              <a:solidFill>
                <a:schemeClr val="tx1"/>
              </a:solidFill>
              <a:effectLst/>
              <a:latin typeface="+mn-lt"/>
              <a:ea typeface="+mn-ea"/>
              <a:cs typeface="+mn-cs"/>
            </a:endParaRPr>
          </a:p>
          <a:p>
            <a:pPr rtl="0" fontAlgn="base"/>
            <a:r>
              <a:rPr lang="da-DK" sz="1100" b="0" i="0" kern="1200" dirty="0">
                <a:solidFill>
                  <a:schemeClr val="tx1"/>
                </a:solidFill>
                <a:effectLst/>
                <a:latin typeface="+mn-lt"/>
                <a:ea typeface="+mn-ea"/>
                <a:cs typeface="+mn-cs"/>
              </a:rPr>
              <a:t>Palliationsområdet er ikke kun beriget af en ny vejledning fra DSAM. Området fremhæves også i forbindelse med den nye sundhedsreform og i Kræftplan V, hvor både den basale og den specialiserede palliation fremhæves som områder, man ønsker at styrke. </a:t>
            </a:r>
          </a:p>
          <a:p>
            <a:endParaRPr lang="da-DK" dirty="0"/>
          </a:p>
        </p:txBody>
      </p:sp>
    </p:spTree>
    <p:extLst>
      <p:ext uri="{BB962C8B-B14F-4D97-AF65-F5344CB8AC3E}">
        <p14:creationId xmlns:p14="http://schemas.microsoft.com/office/powerpoint/2010/main" val="277976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Forslag til afsat tid til de enkelte dele ses af sliden. Vær opmærksom på at afsætte god tid til sidemandssamtale og plenumdrøftelse.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pPr>
              <a:lnSpc>
                <a:spcPct val="115000"/>
              </a:lnSpc>
              <a:spcAft>
                <a:spcPts val="800"/>
              </a:spcAft>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Aptos" panose="020B0004020202020204" pitchFamily="34" charset="0"/>
                <a:ea typeface="Aptos" panose="020B0004020202020204" pitchFamily="34" charset="0"/>
                <a:cs typeface="Arial" panose="020B0604020202020204" pitchFamily="34" charset="0"/>
              </a:rPr>
              <a:t>I 1. blok ser vi først på resultater fra spørgeskemaundersøgelsen, der vedr. hvordan vi har organiseret de palliative forløb i klinikken og samler op på det, vi har hørt, med sidemanden.</a:t>
            </a:r>
          </a:p>
          <a:p>
            <a:pPr>
              <a:lnSpc>
                <a:spcPct val="115000"/>
              </a:lnSpc>
              <a:spcAft>
                <a:spcPts val="800"/>
              </a:spcAft>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Aptos" panose="020B0004020202020204" pitchFamily="34" charset="0"/>
                <a:ea typeface="Aptos" panose="020B0004020202020204" pitchFamily="34" charset="0"/>
                <a:cs typeface="Arial" panose="020B0604020202020204" pitchFamily="34" charset="0"/>
              </a:rPr>
              <a:t>Dernæst ser vi en kort video om rettighed i indsatserne, og som giver input til, hvilke redskaber man kan bruge til at identificere patienterne og til den løbende behovsvurdering.  </a:t>
            </a:r>
          </a:p>
          <a:p>
            <a:pPr>
              <a:lnSpc>
                <a:spcPct val="115000"/>
              </a:lnSpc>
              <a:spcAft>
                <a:spcPts val="800"/>
              </a:spcAft>
            </a:pPr>
            <a:endParaRPr lang="da-DK" sz="1100" kern="100" dirty="0">
              <a:effectLst/>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da-DK" b="0" dirty="0"/>
              <a:t>Vi slutter af med en fælles drøftelse af, hvad vi har hørt og tager med os hjem i forhold til organisering af det palliative forløb i klinikken.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da-DK" b="0" dirty="0"/>
          </a:p>
          <a:p>
            <a:endParaRPr lang="da-DK" dirty="0"/>
          </a:p>
        </p:txBody>
      </p:sp>
    </p:spTree>
    <p:extLst>
      <p:ext uri="{BB962C8B-B14F-4D97-AF65-F5344CB8AC3E}">
        <p14:creationId xmlns:p14="http://schemas.microsoft.com/office/powerpoint/2010/main" val="137275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Denne slide oplister de spørgsmål i spørgeskemaet, klyngens medlemmer har svaret på omkring organisering i klinikken. </a:t>
            </a:r>
          </a:p>
          <a:p>
            <a:endParaRPr lang="da-DK" dirty="0"/>
          </a:p>
        </p:txBody>
      </p:sp>
    </p:spTree>
    <p:extLst>
      <p:ext uri="{BB962C8B-B14F-4D97-AF65-F5344CB8AC3E}">
        <p14:creationId xmlns:p14="http://schemas.microsoft.com/office/powerpoint/2010/main" val="241330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Antal patienter – resultat fra spørgeskemaet.</a:t>
            </a:r>
            <a:endParaRPr lang="da-DK" dirty="0">
              <a:cs typeface="Calibri"/>
            </a:endParaRPr>
          </a:p>
          <a:p>
            <a:endParaRPr lang="da-DK" dirty="0"/>
          </a:p>
        </p:txBody>
      </p:sp>
    </p:spTree>
    <p:extLst>
      <p:ext uri="{BB962C8B-B14F-4D97-AF65-F5344CB8AC3E}">
        <p14:creationId xmlns:p14="http://schemas.microsoft.com/office/powerpoint/2010/main" val="72908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Benytter du overraskelsesspørgsmålet – resultat fra spørgeskemaet.</a:t>
            </a:r>
            <a:endParaRPr lang="da-DK" dirty="0">
              <a:cs typeface="Calibri"/>
            </a:endParaRPr>
          </a:p>
          <a:p>
            <a:endParaRPr lang="da-DK" dirty="0"/>
          </a:p>
        </p:txBody>
      </p:sp>
    </p:spTree>
    <p:extLst>
      <p:ext uri="{BB962C8B-B14F-4D97-AF65-F5344CB8AC3E}">
        <p14:creationId xmlns:p14="http://schemas.microsoft.com/office/powerpoint/2010/main" val="337967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Markering i journal – resultat fra spørgeskemaet.</a:t>
            </a:r>
            <a:endParaRPr lang="da-DK" dirty="0">
              <a:cs typeface="Calibri"/>
            </a:endParaRPr>
          </a:p>
          <a:p>
            <a:endParaRPr lang="da-DK" dirty="0"/>
          </a:p>
        </p:txBody>
      </p:sp>
    </p:spTree>
    <p:extLst>
      <p:ext uri="{BB962C8B-B14F-4D97-AF65-F5344CB8AC3E}">
        <p14:creationId xmlns:p14="http://schemas.microsoft.com/office/powerpoint/2010/main" val="117950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Systematik i klinikken – resultat fra spørgeskemaet.</a:t>
            </a:r>
            <a:endParaRPr lang="da-DK" dirty="0">
              <a:cs typeface="Calibri"/>
            </a:endParaRPr>
          </a:p>
          <a:p>
            <a:endParaRPr lang="da-DK" dirty="0"/>
          </a:p>
        </p:txBody>
      </p:sp>
    </p:spTree>
    <p:extLst>
      <p:ext uri="{BB962C8B-B14F-4D97-AF65-F5344CB8AC3E}">
        <p14:creationId xmlns:p14="http://schemas.microsoft.com/office/powerpoint/2010/main" val="1353252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Sender i breve – resultat fra spørgeskemaet.</a:t>
            </a:r>
            <a:endParaRPr lang="da-DK" dirty="0">
              <a:cs typeface="Calibri"/>
            </a:endParaRPr>
          </a:p>
          <a:p>
            <a:endParaRPr lang="da-DK" dirty="0"/>
          </a:p>
        </p:txBody>
      </p:sp>
    </p:spTree>
    <p:extLst>
      <p:ext uri="{BB962C8B-B14F-4D97-AF65-F5344CB8AC3E}">
        <p14:creationId xmlns:p14="http://schemas.microsoft.com/office/powerpoint/2010/main" val="179599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C9E98-F46A-6DD6-94C7-FCAFF6366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8266B-62A7-C8D2-5A96-F8E9877F9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931C1-EFD4-774D-49BD-3912D064C4CD}"/>
              </a:ext>
            </a:extLst>
          </p:cNvPr>
          <p:cNvSpPr>
            <a:spLocks noGrp="1"/>
          </p:cNvSpPr>
          <p:nvPr>
            <p:ph type="body" idx="1"/>
          </p:nvPr>
        </p:nvSpPr>
        <p:spPr/>
        <p:txBody>
          <a:bodyPr/>
          <a:lstStyle/>
          <a:p>
            <a:r>
              <a:rPr lang="da-DK" sz="1100" b="1" dirty="0"/>
              <a:t>Forklaring til slide: </a:t>
            </a:r>
          </a:p>
          <a:p>
            <a:endParaRPr lang="da-DK" sz="1100" dirty="0"/>
          </a:p>
          <a:p>
            <a:r>
              <a:rPr lang="da-DK" sz="1100" dirty="0"/>
              <a:t>Mødet er inddelt i 3 hovedblokke med en pause efter 1. blok.</a:t>
            </a:r>
          </a:p>
          <a:p>
            <a:endParaRPr lang="da-DK" sz="1100" dirty="0"/>
          </a:p>
          <a:p>
            <a:r>
              <a:rPr lang="da-DK" sz="1100" dirty="0"/>
              <a:t>Mødet er sat til samlet at tage 2 timer og 30 minutter; herunder en </a:t>
            </a:r>
            <a:r>
              <a:rPr lang="da-DK" sz="1100" kern="1200" dirty="0">
                <a:solidFill>
                  <a:schemeClr val="tx1"/>
                </a:solidFill>
                <a:effectLst/>
                <a:latin typeface="+mn-lt"/>
                <a:ea typeface="+mn-ea"/>
                <a:cs typeface="+mn-cs"/>
              </a:rPr>
              <a:t>introduktion til mødet og emnet og de 3 hovedblokke.</a:t>
            </a:r>
          </a:p>
          <a:p>
            <a:endParaRPr lang="da-DK" sz="1100" kern="1200" dirty="0">
              <a:solidFill>
                <a:schemeClr val="tx1"/>
              </a:solidFill>
              <a:effectLst/>
              <a:latin typeface="+mn-lt"/>
              <a:ea typeface="+mn-ea"/>
              <a:cs typeface="+mn-cs"/>
            </a:endParaRPr>
          </a:p>
          <a:p>
            <a:r>
              <a:rPr lang="da-DK" sz="1100" kern="1200" dirty="0">
                <a:solidFill>
                  <a:schemeClr val="tx1"/>
                </a:solidFill>
                <a:effectLst/>
                <a:latin typeface="+mn-lt"/>
                <a:ea typeface="+mn-ea"/>
                <a:cs typeface="+mn-cs"/>
              </a:rPr>
              <a:t>Mødet kan ændres og tilpasses, hvis klyngen finder andet indhold relevant.</a:t>
            </a:r>
            <a:endParaRPr lang="da-DK" sz="1100" dirty="0"/>
          </a:p>
          <a:p>
            <a:endParaRPr lang="en-DK" dirty="0"/>
          </a:p>
        </p:txBody>
      </p:sp>
    </p:spTree>
    <p:extLst>
      <p:ext uri="{BB962C8B-B14F-4D97-AF65-F5344CB8AC3E}">
        <p14:creationId xmlns:p14="http://schemas.microsoft.com/office/powerpoint/2010/main" val="143820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latin typeface="Calibri" panose="020F0502020204030204" pitchFamily="34" charset="0"/>
                <a:ea typeface="Times New Roman" panose="02020603050405020304" pitchFamily="18" charset="0"/>
              </a:rPr>
              <a:t>Forklaring til slide: </a:t>
            </a:r>
          </a:p>
          <a:p>
            <a:endParaRPr lang="da-DK" dirty="0"/>
          </a:p>
          <a:p>
            <a:r>
              <a:rPr lang="da-DK" dirty="0"/>
              <a:t>Lav et kort oprids af de vigtigste pointer fra klyngens besvarelser. </a:t>
            </a:r>
          </a:p>
          <a:p>
            <a:endParaRPr lang="da-DK" dirty="0"/>
          </a:p>
        </p:txBody>
      </p:sp>
    </p:spTree>
    <p:extLst>
      <p:ext uri="{BB962C8B-B14F-4D97-AF65-F5344CB8AC3E}">
        <p14:creationId xmlns:p14="http://schemas.microsoft.com/office/powerpoint/2010/main" val="273380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p>
          <a:p>
            <a:endParaRPr lang="da-DK" dirty="0"/>
          </a:p>
          <a:p>
            <a:r>
              <a:rPr lang="da-DK" dirty="0"/>
              <a:t>Drøft besvarelserne fra spørgeskemaet, som I netop har fået præsenteret i plenum, og besvar spørgsmålene på sliden. </a:t>
            </a:r>
          </a:p>
          <a:p>
            <a:endParaRPr lang="da-DK" dirty="0"/>
          </a:p>
          <a:p>
            <a:r>
              <a:rPr lang="da-DK" dirty="0"/>
              <a:t>Lav en kort opsamling i plenum, hvor du ”plukker” et par grupper ud, og spørger hvad de har talt om</a:t>
            </a:r>
          </a:p>
          <a:p>
            <a:endParaRPr lang="da-DK" dirty="0"/>
          </a:p>
          <a:p>
            <a:endParaRPr lang="da-DK" dirty="0"/>
          </a:p>
        </p:txBody>
      </p:sp>
    </p:spTree>
    <p:extLst>
      <p:ext uri="{BB962C8B-B14F-4D97-AF65-F5344CB8AC3E}">
        <p14:creationId xmlns:p14="http://schemas.microsoft.com/office/powerpoint/2010/main" val="237479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100" b="1" i="0" u="none" spc="-15" dirty="0">
                <a:solidFill>
                  <a:srgbClr val="231F20"/>
                </a:solidFill>
                <a:effectLst/>
                <a:latin typeface="Calibri" panose="020F0502020204030204" pitchFamily="34" charset="0"/>
                <a:ea typeface="Calibri" panose="020F0502020204030204" pitchFamily="34" charset="0"/>
              </a:rPr>
              <a:t>Forslag til, hvad du kan sige: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100" b="1" i="0" u="none" spc="-15" dirty="0">
              <a:solidFill>
                <a:srgbClr val="231F20"/>
              </a:solidFill>
              <a:effectLst/>
              <a:latin typeface="Calibri" panose="020F0502020204030204" pitchFamily="34" charset="0"/>
            </a:endParaRPr>
          </a:p>
          <a:p>
            <a:pPr>
              <a:defRPr/>
            </a:pPr>
            <a:r>
              <a:rPr lang="da-DK" sz="1100" i="0" baseline="0" dirty="0"/>
              <a:t>Vi skal nu se endnu en video med praktiserende læge </a:t>
            </a:r>
            <a:r>
              <a:rPr lang="da-DK" sz="1100" i="0" dirty="0">
                <a:latin typeface="Calibri"/>
                <a:cs typeface="Calibri"/>
              </a:rPr>
              <a:t>Helle Ibsen.</a:t>
            </a:r>
          </a:p>
          <a:p>
            <a:pPr>
              <a:defRPr/>
            </a:pPr>
            <a:endParaRPr lang="da-DK" sz="1100" i="0" dirty="0">
              <a:latin typeface="Calibri"/>
              <a:ea typeface="+mn-ea"/>
              <a:cs typeface="Calibri"/>
            </a:endParaRPr>
          </a:p>
          <a:p>
            <a:pPr>
              <a:defRPr/>
            </a:pPr>
            <a:r>
              <a:rPr lang="da-DK" sz="1100" i="0" u="none" dirty="0">
                <a:latin typeface="Calibri"/>
                <a:ea typeface="+mn-ea"/>
                <a:cs typeface="Calibri"/>
              </a:rPr>
              <a:t>Videoen introducerer til den palliative tilgang i klinikken, systematik i indsatsen og om redskaber til identifikation og behovsvurdering. </a:t>
            </a:r>
            <a:endParaRPr lang="da-DK" sz="1100" i="0" baseline="0" dirty="0"/>
          </a:p>
          <a:p>
            <a:endParaRPr lang="da-DK" dirty="0"/>
          </a:p>
        </p:txBody>
      </p:sp>
    </p:spTree>
    <p:extLst>
      <p:ext uri="{BB962C8B-B14F-4D97-AF65-F5344CB8AC3E}">
        <p14:creationId xmlns:p14="http://schemas.microsoft.com/office/powerpoint/2010/main" val="1373292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kern="1200" dirty="0">
                <a:solidFill>
                  <a:schemeClr val="tx1"/>
                </a:solidFill>
                <a:effectLst/>
                <a:latin typeface="+mn-lt"/>
                <a:ea typeface="+mn-ea"/>
                <a:cs typeface="+mn-cs"/>
              </a:rPr>
              <a:t>Forklaring til slide:</a:t>
            </a:r>
          </a:p>
          <a:p>
            <a:pPr rtl="0" fontAlgn="base"/>
            <a:endParaRPr lang="da-DK" sz="1100" b="0" i="0" kern="1200" dirty="0">
              <a:solidFill>
                <a:schemeClr val="tx1"/>
              </a:solidFill>
              <a:effectLst/>
              <a:latin typeface="+mn-lt"/>
              <a:ea typeface="+mn-ea"/>
              <a:cs typeface="+mn-cs"/>
            </a:endParaRPr>
          </a:p>
          <a:p>
            <a:r>
              <a:rPr lang="da-DK" dirty="0"/>
              <a:t>På denne slide opsummeres de pointer, som blev fremlagt i videoen. </a:t>
            </a:r>
            <a:endParaRPr lang="da-DK" i="0" dirty="0"/>
          </a:p>
          <a:p>
            <a:endParaRPr lang="da-DK" dirty="0"/>
          </a:p>
        </p:txBody>
      </p:sp>
    </p:spTree>
    <p:extLst>
      <p:ext uri="{BB962C8B-B14F-4D97-AF65-F5344CB8AC3E}">
        <p14:creationId xmlns:p14="http://schemas.microsoft.com/office/powerpoint/2010/main" val="1238284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A752E-4BC2-8A4E-D2EB-B7482E2B375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4DD654A-6905-C2A3-01F7-F35D7662491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BF13B5C-9092-81E7-EA6C-6A1F27BF4838}"/>
              </a:ext>
            </a:extLst>
          </p:cNvPr>
          <p:cNvSpPr>
            <a:spLocks noGrp="1"/>
          </p:cNvSpPr>
          <p:nvPr>
            <p:ph type="body" idx="1"/>
          </p:nvPr>
        </p:nvSpPr>
        <p:spPr/>
        <p:txBody>
          <a:bodyPr/>
          <a:lstStyle/>
          <a:p>
            <a:pPr algn="l"/>
            <a:r>
              <a:rPr lang="da-DK" b="1" dirty="0"/>
              <a:t>Forklaring til slide:</a:t>
            </a:r>
          </a:p>
          <a:p>
            <a:endParaRPr lang="da-DK" b="0" dirty="0"/>
          </a:p>
          <a:p>
            <a:r>
              <a:rPr lang="da-DK" dirty="0"/>
              <a:t>Skriv de vigtigste input op på en tavle, whiteboard eller flipover. Husk at opsummer hovedpointerne til sidst. Hvad har I talt om?</a:t>
            </a:r>
            <a:endParaRPr lang="da-DK" b="0" dirty="0">
              <a:cs typeface="Calibri" panose="020F0502020204030204"/>
            </a:endParaRPr>
          </a:p>
          <a:p>
            <a:endParaRPr lang="da-DK" dirty="0"/>
          </a:p>
        </p:txBody>
      </p:sp>
    </p:spTree>
    <p:extLst>
      <p:ext uri="{BB962C8B-B14F-4D97-AF65-F5344CB8AC3E}">
        <p14:creationId xmlns:p14="http://schemas.microsoft.com/office/powerpoint/2010/main" val="366919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Forslag til afsat tid til de enkelte dele ses af sliden. Vær opmærksom på at afsætte god tid til sidemandssamtale og spørgsmål og dialog med kommunen i plenum.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a:lnSpc>
                <a:spcPct val="115000"/>
              </a:lnSpc>
              <a:spcAft>
                <a:spcPts val="800"/>
              </a:spcAft>
            </a:pPr>
            <a:r>
              <a:rPr lang="da-DK" sz="1100" kern="100" dirty="0">
                <a:effectLst/>
                <a:latin typeface="Aptos" panose="020B0004020202020204" pitchFamily="34" charset="0"/>
                <a:ea typeface="Aptos" panose="020B0004020202020204" pitchFamily="34" charset="0"/>
                <a:cs typeface="Arial" panose="020B0604020202020204" pitchFamily="34" charset="0"/>
              </a:rPr>
              <a:t>I 2. blok fokuserer vi på vores samarbejde med kommunen om den basale palliation. </a:t>
            </a:r>
          </a:p>
          <a:p>
            <a:pPr>
              <a:lnSpc>
                <a:spcPct val="115000"/>
              </a:lnSpc>
              <a:spcAft>
                <a:spcPts val="800"/>
              </a:spcAft>
            </a:pPr>
            <a:endParaRPr lang="da-DK" sz="1100" b="1" kern="100" dirty="0">
              <a:effectLst/>
              <a:latin typeface="Aptos" panose="020B0004020202020204" pitchFamily="34" charset="0"/>
              <a:ea typeface="Aptos" panose="020B0004020202020204" pitchFamily="34" charset="0"/>
              <a:cs typeface="Arial" panose="020B0604020202020204" pitchFamily="34" charset="0"/>
            </a:endParaRPr>
          </a:p>
          <a:p>
            <a:r>
              <a:rPr lang="da-DK" sz="1100" b="0" kern="100" dirty="0">
                <a:effectLst/>
                <a:latin typeface="Aptos" panose="020B0004020202020204" pitchFamily="34" charset="0"/>
                <a:ea typeface="Aptos" panose="020B0004020202020204" pitchFamily="34" charset="0"/>
                <a:cs typeface="Arial" panose="020B0604020202020204" pitchFamily="34" charset="0"/>
              </a:rPr>
              <a:t>Først</a:t>
            </a:r>
            <a:r>
              <a:rPr lang="da-DK" sz="1100" b="1" kern="100" dirty="0">
                <a:effectLst/>
                <a:latin typeface="Aptos" panose="020B0004020202020204" pitchFamily="34" charset="0"/>
                <a:ea typeface="Aptos" panose="020B0004020202020204" pitchFamily="34" charset="0"/>
                <a:cs typeface="Arial" panose="020B0604020202020204" pitchFamily="34" charset="0"/>
              </a:rPr>
              <a:t> </a:t>
            </a:r>
            <a:r>
              <a:rPr lang="da-DK" sz="1100" kern="100" dirty="0">
                <a:effectLst/>
                <a:latin typeface="Aptos" panose="020B0004020202020204" pitchFamily="34" charset="0"/>
                <a:ea typeface="Aptos" panose="020B0004020202020204" pitchFamily="34" charset="0"/>
                <a:cs typeface="Arial" panose="020B0604020202020204" pitchFamily="34" charset="0"/>
              </a:rPr>
              <a:t>skal vi </a:t>
            </a:r>
            <a:r>
              <a:rPr lang="da-DK" b="0" dirty="0"/>
              <a:t>gennemgå svarerne fra spørgeskemaundersøgelsen om kendskabet til og oplevelsen af samarbejdet med kommunen, efterfulgt af en kort sidemandssamtale.  </a:t>
            </a:r>
          </a:p>
          <a:p>
            <a:endParaRPr lang="da-DK" b="0" dirty="0"/>
          </a:p>
          <a:p>
            <a:pPr marR="313055" lvl="0">
              <a:spcAft>
                <a:spcPts val="0"/>
              </a:spcAft>
              <a:buClr>
                <a:srgbClr val="297A77"/>
              </a:buClr>
              <a:buSzPct val="105000"/>
              <a:tabLst>
                <a:tab pos="520700" algn="l"/>
                <a:tab pos="521335" algn="l"/>
              </a:tabLst>
            </a:pPr>
            <a:r>
              <a:rPr lang="da-DK" sz="1100" b="0" kern="100" dirty="0">
                <a:effectLst/>
                <a:latin typeface="Aptos" panose="020B0004020202020204" pitchFamily="34" charset="0"/>
                <a:ea typeface="Aptos" panose="020B0004020202020204" pitchFamily="34" charset="0"/>
                <a:cs typeface="Arial" panose="020B0604020202020204" pitchFamily="34" charset="0"/>
              </a:rPr>
              <a:t>Dernæst </a:t>
            </a:r>
            <a:r>
              <a:rPr lang="da-DK" sz="1100" kern="100" dirty="0">
                <a:effectLst/>
                <a:latin typeface="Aptos" panose="020B0004020202020204" pitchFamily="34" charset="0"/>
                <a:ea typeface="Aptos" panose="020B0004020202020204" pitchFamily="34" charset="0"/>
                <a:cs typeface="Arial" panose="020B0604020202020204" pitchFamily="34" charset="0"/>
              </a:rPr>
              <a:t>vil vores gæster fra kommunen præsentere det kommunale tilbud, herunder </a:t>
            </a:r>
            <a:r>
              <a:rPr lang="da-DK" sz="11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h</a:t>
            </a:r>
            <a:r>
              <a:rPr lang="da-DK" sz="1100" dirty="0">
                <a:solidFill>
                  <a:srgbClr val="FF0000"/>
                </a:solidFill>
              </a:rPr>
              <a:t>vordan er den basale palliation organiseret i kommunen, hvad består den af, og hvad der er vigtigt for kommunen i forhold til kommunikationen med egen læge.</a:t>
            </a:r>
          </a:p>
          <a:p>
            <a:pPr>
              <a:buClr>
                <a:srgbClr val="297A77"/>
              </a:buClr>
              <a:buSzPct val="105000"/>
              <a:tabLst>
                <a:tab pos="520700" algn="l"/>
                <a:tab pos="521335" algn="l"/>
              </a:tabLst>
            </a:pPr>
            <a:endParaRPr lang="da-DK" sz="1100" dirty="0">
              <a:solidFill>
                <a:srgbClr val="FF0000"/>
              </a:solidFill>
            </a:endParaRPr>
          </a:p>
          <a:p>
            <a:pPr>
              <a:buClr>
                <a:srgbClr val="297A77"/>
              </a:buClr>
              <a:buSzPct val="105000"/>
              <a:tabLst>
                <a:tab pos="520700" algn="l"/>
                <a:tab pos="521335" algn="l"/>
              </a:tabLst>
            </a:pPr>
            <a:r>
              <a:rPr lang="da-DK" sz="1100" dirty="0">
                <a:solidFill>
                  <a:srgbClr val="FF0000"/>
                </a:solidFill>
              </a:rPr>
              <a:t>Vi slutter af med en fælles dialog om, hvad vi i fællesskab kan gøre for at styrke samarbejdet.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endParaRPr lang="da-DK" dirty="0"/>
          </a:p>
        </p:txBody>
      </p:sp>
    </p:spTree>
    <p:extLst>
      <p:ext uri="{BB962C8B-B14F-4D97-AF65-F5344CB8AC3E}">
        <p14:creationId xmlns:p14="http://schemas.microsoft.com/office/powerpoint/2010/main" val="2295395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Denne slide oplister de spørgsmål i spørgeskemaet, klyngens medlemmer har svaret på omkring samarbejdet med kommunen. </a:t>
            </a:r>
          </a:p>
          <a:p>
            <a:endParaRPr lang="da-DK" dirty="0"/>
          </a:p>
        </p:txBody>
      </p:sp>
    </p:spTree>
    <p:extLst>
      <p:ext uri="{BB962C8B-B14F-4D97-AF65-F5344CB8AC3E}">
        <p14:creationId xmlns:p14="http://schemas.microsoft.com/office/powerpoint/2010/main" val="1725886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Kendskab – resultat fra spørgeskemaet.</a:t>
            </a:r>
            <a:endParaRPr lang="da-DK" dirty="0">
              <a:cs typeface="Calibri"/>
            </a:endParaRPr>
          </a:p>
          <a:p>
            <a:endParaRPr lang="da-DK" dirty="0"/>
          </a:p>
        </p:txBody>
      </p:sp>
    </p:spTree>
    <p:extLst>
      <p:ext uri="{BB962C8B-B14F-4D97-AF65-F5344CB8AC3E}">
        <p14:creationId xmlns:p14="http://schemas.microsoft.com/office/powerpoint/2010/main" val="2352702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Kommunikation – resultat fra spørgeskemaet.</a:t>
            </a:r>
            <a:endParaRPr lang="da-DK" dirty="0">
              <a:cs typeface="Calibri"/>
            </a:endParaRPr>
          </a:p>
          <a:p>
            <a:endParaRPr lang="da-DK" dirty="0"/>
          </a:p>
        </p:txBody>
      </p:sp>
    </p:spTree>
    <p:extLst>
      <p:ext uri="{BB962C8B-B14F-4D97-AF65-F5344CB8AC3E}">
        <p14:creationId xmlns:p14="http://schemas.microsoft.com/office/powerpoint/2010/main" val="275869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Systematik i kommunikation – resultat fra spørgeskemaet.</a:t>
            </a:r>
            <a:endParaRPr lang="da-DK" dirty="0">
              <a:cs typeface="Calibri"/>
            </a:endParaRPr>
          </a:p>
          <a:p>
            <a:endParaRPr lang="da-DK" dirty="0"/>
          </a:p>
        </p:txBody>
      </p:sp>
    </p:spTree>
    <p:extLst>
      <p:ext uri="{BB962C8B-B14F-4D97-AF65-F5344CB8AC3E}">
        <p14:creationId xmlns:p14="http://schemas.microsoft.com/office/powerpoint/2010/main" val="232765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Forklaring til slide: </a:t>
            </a:r>
          </a:p>
          <a:p>
            <a:endParaRPr lang="da-DK" sz="1100" u="sng"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Her kan du kort præsentere formålet med dagens møde.</a:t>
            </a:r>
          </a:p>
          <a:p>
            <a:endParaRPr lang="da-DK" sz="11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u="sng"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Formålet med dagens klyngemøde er at styrke samarbejdet mellem almen praksis og de funktioner i kommunen, som tager sig af patienter i palliative forløb.</a:t>
            </a:r>
          </a:p>
          <a:p>
            <a:endParaRPr lang="da-DK" sz="1100" u="none"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På baggrund af besvarelserne af det udsendte spørgeskema skal vi sammen blive klogere på vores rutiner og arbejdsgange, dele vores erfaringer og udveksle idéer til at styrke organiseringen af palliative forløb i klinikken. </a:t>
            </a:r>
          </a:p>
          <a:p>
            <a:endParaRPr lang="da-DK" sz="11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a:cs typeface="Calibri"/>
              </a:rPr>
              <a:t>Derudover skal vi sammen med kommunen drøfte, hvordan vores samarbejde fungerer på nuværende tidspunkt, og hvordan det kan forbedres i fremtiden.</a:t>
            </a:r>
            <a:endParaRPr lang="da-DK" sz="11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4248390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Koordination af besøg i hjemmet – resultat fra spørgeskemaet.</a:t>
            </a:r>
            <a:endParaRPr lang="da-DK" dirty="0">
              <a:cs typeface="Calibri"/>
            </a:endParaRPr>
          </a:p>
          <a:p>
            <a:endParaRPr lang="da-DK" dirty="0"/>
          </a:p>
        </p:txBody>
      </p:sp>
    </p:spTree>
    <p:extLst>
      <p:ext uri="{BB962C8B-B14F-4D97-AF65-F5344CB8AC3E}">
        <p14:creationId xmlns:p14="http://schemas.microsoft.com/office/powerpoint/2010/main" val="3075333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Hvad fungerer godt i samarbejdet – resultat fra spørgeskemaet</a:t>
            </a:r>
          </a:p>
        </p:txBody>
      </p:sp>
    </p:spTree>
    <p:extLst>
      <p:ext uri="{BB962C8B-B14F-4D97-AF65-F5344CB8AC3E}">
        <p14:creationId xmlns:p14="http://schemas.microsoft.com/office/powerpoint/2010/main" val="1088185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t>Forklaring til slide:</a:t>
            </a:r>
          </a:p>
          <a:p>
            <a:endParaRPr lang="da-DK" dirty="0"/>
          </a:p>
          <a:p>
            <a:r>
              <a:rPr lang="da-DK" dirty="0"/>
              <a:t>Noget du savner i samarbejdet – resultat fra spørgeskemaet.</a:t>
            </a:r>
            <a:endParaRPr lang="da-DK" dirty="0">
              <a:cs typeface="Calibri"/>
            </a:endParaRPr>
          </a:p>
          <a:p>
            <a:endParaRPr lang="da-DK" dirty="0"/>
          </a:p>
        </p:txBody>
      </p:sp>
    </p:spTree>
    <p:extLst>
      <p:ext uri="{BB962C8B-B14F-4D97-AF65-F5344CB8AC3E}">
        <p14:creationId xmlns:p14="http://schemas.microsoft.com/office/powerpoint/2010/main" val="1850487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dirty="0">
                <a:latin typeface="Calibri" panose="020F0502020204030204" pitchFamily="34" charset="0"/>
                <a:ea typeface="Times New Roman" panose="02020603050405020304" pitchFamily="18" charset="0"/>
              </a:rPr>
              <a:t>Forklaring til slide: </a:t>
            </a:r>
          </a:p>
          <a:p>
            <a:endParaRPr lang="da-DK" dirty="0"/>
          </a:p>
          <a:p>
            <a:r>
              <a:rPr lang="da-DK" dirty="0"/>
              <a:t>Lav et kort oprids af de vigtigste pointer fra klyngens besvarelser. </a:t>
            </a:r>
          </a:p>
          <a:p>
            <a:endParaRPr lang="da-DK" dirty="0"/>
          </a:p>
        </p:txBody>
      </p:sp>
    </p:spTree>
    <p:extLst>
      <p:ext uri="{BB962C8B-B14F-4D97-AF65-F5344CB8AC3E}">
        <p14:creationId xmlns:p14="http://schemas.microsoft.com/office/powerpoint/2010/main" val="1284985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latin typeface="Calibri" panose="020F0502020204030204" pitchFamily="34" charset="0"/>
                <a:ea typeface="Times New Roman" panose="02020603050405020304" pitchFamily="18" charset="0"/>
              </a:rPr>
              <a:t>Forklaring til slide: </a:t>
            </a:r>
          </a:p>
          <a:p>
            <a:pPr algn="l"/>
            <a:endParaRPr lang="da-DK" b="0" u="sng" dirty="0">
              <a:cs typeface="Calibri" panose="020F0502020204030204"/>
            </a:endParaRPr>
          </a:p>
          <a:p>
            <a:pPr algn="l"/>
            <a:r>
              <a:rPr lang="da-DK" b="0" u="none" dirty="0">
                <a:cs typeface="Calibri" panose="020F0502020204030204"/>
              </a:rPr>
              <a:t>Det kommunale palliative tilbuds oplæg.</a:t>
            </a:r>
          </a:p>
          <a:p>
            <a:endParaRPr lang="da-DK" dirty="0"/>
          </a:p>
        </p:txBody>
      </p:sp>
    </p:spTree>
    <p:extLst>
      <p:ext uri="{BB962C8B-B14F-4D97-AF65-F5344CB8AC3E}">
        <p14:creationId xmlns:p14="http://schemas.microsoft.com/office/powerpoint/2010/main" val="1872974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2DE-AF81-FBC9-1AE9-557A6A13EF5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4244764-2BB7-0F13-7E85-9F43C8E0E18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6907F8B-D02E-5E9E-1A95-37CBB244D8AA}"/>
              </a:ext>
            </a:extLst>
          </p:cNvPr>
          <p:cNvSpPr>
            <a:spLocks noGrp="1"/>
          </p:cNvSpPr>
          <p:nvPr>
            <p:ph type="body" idx="1"/>
          </p:nvPr>
        </p:nvSpPr>
        <p:spPr/>
        <p:txBody>
          <a:bodyPr/>
          <a:lstStyle/>
          <a:p>
            <a:pPr algn="l"/>
            <a:r>
              <a:rPr lang="da-DK" b="1" dirty="0">
                <a:cs typeface="Calibri" panose="020F0502020204030204"/>
              </a:rPr>
              <a:t>Forslag til hvad du kan sige: </a:t>
            </a:r>
          </a:p>
          <a:p>
            <a:pPr algn="l"/>
            <a:endParaRPr lang="da-DK" b="1" dirty="0">
              <a:cs typeface="Calibri" panose="020F0502020204030204"/>
            </a:endParaRPr>
          </a:p>
          <a:p>
            <a:pPr algn="l"/>
            <a:r>
              <a:rPr lang="da-DK" b="0" dirty="0">
                <a:cs typeface="Calibri" panose="020F0502020204030204"/>
              </a:rPr>
              <a:t>Så er det blevet tid til dialog med kommunen. </a:t>
            </a:r>
          </a:p>
          <a:p>
            <a:pPr algn="l"/>
            <a:endParaRPr lang="da-DK" b="0" dirty="0">
              <a:cs typeface="Calibri" panose="020F0502020204030204"/>
            </a:endParaRPr>
          </a:p>
          <a:p>
            <a:pPr algn="l"/>
            <a:r>
              <a:rPr lang="da-DK" b="0" u="sng" dirty="0">
                <a:cs typeface="Calibri" panose="020F0502020204030204"/>
              </a:rPr>
              <a:t>Her kan du tage udgangspunkt i pointer fra de tidligere plenumdiskussioner eller snakke om kommunen oplæg.</a:t>
            </a:r>
          </a:p>
          <a:p>
            <a:endParaRPr lang="da-DK" dirty="0"/>
          </a:p>
        </p:txBody>
      </p:sp>
    </p:spTree>
    <p:extLst>
      <p:ext uri="{BB962C8B-B14F-4D97-AF65-F5344CB8AC3E}">
        <p14:creationId xmlns:p14="http://schemas.microsoft.com/office/powerpoint/2010/main" val="4167571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defTabSz="914320">
              <a:defRPr/>
            </a:pPr>
            <a:r>
              <a:rPr lang="da-DK" dirty="0"/>
              <a:t>De sidste 30 min. af mødet samler vi op på hovedpointerne fra mødets 2 blokke og træffer beslutning om, hvilke ændringer, vi ønsker at foretage – i kommunen og i praksis, og hvordan vi konkret følger på det, vi aftaler. </a:t>
            </a:r>
          </a:p>
          <a:p>
            <a:pPr>
              <a:lnSpc>
                <a:spcPct val="115000"/>
              </a:lnSpc>
              <a:spcAft>
                <a:spcPts val="800"/>
              </a:spcAft>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da-DK" sz="1100" kern="100" dirty="0">
                <a:effectLst/>
                <a:latin typeface="Aptos" panose="020B0004020202020204" pitchFamily="34" charset="0"/>
                <a:ea typeface="Aptos" panose="020B0004020202020204" pitchFamily="34" charset="0"/>
                <a:cs typeface="Arial" panose="020B0604020202020204" pitchFamily="34" charset="0"/>
              </a:rPr>
              <a:t>Først sætter vi os sammen i egen praksis. Sololæger går sammen. Her snakker vi om, hvad vi helt konkret vil gå hjem og gøre anderledes på baggrund af det, vi har erfaret og talt om i dag. </a:t>
            </a:r>
          </a:p>
          <a:p>
            <a:pPr>
              <a:lnSpc>
                <a:spcPct val="115000"/>
              </a:lnSpc>
              <a:spcAft>
                <a:spcPts val="800"/>
              </a:spcAft>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Aptos" panose="020B0004020202020204" pitchFamily="34" charset="0"/>
                <a:ea typeface="Aptos" panose="020B0004020202020204" pitchFamily="34" charset="0"/>
                <a:cs typeface="Arial" panose="020B0604020202020204" pitchFamily="34" charset="0"/>
              </a:rPr>
              <a:t>Dernæst samler vi op i plenum sammen med kommunen og træffer beslutning om, hvad der skal ændres i samarbejdet, hvem gør hvad, og hvordan følger vi bedst op på mødet. Det kunne for eksempel være, om der skal arbejdes videre med det i KLU, om der skal vælges en kontaktperson, om der skal laves et opfølgningsmøde (for eksempel om 12-måneder med nyt spørgeskema fra </a:t>
            </a:r>
            <a:r>
              <a:rPr lang="da-DK" sz="1100" kern="100" dirty="0" err="1">
                <a:effectLst/>
                <a:latin typeface="Aptos" panose="020B0004020202020204" pitchFamily="34" charset="0"/>
                <a:ea typeface="Aptos" panose="020B0004020202020204" pitchFamily="34" charset="0"/>
                <a:cs typeface="Arial" panose="020B0604020202020204" pitchFamily="34" charset="0"/>
              </a:rPr>
              <a:t>KiAP</a:t>
            </a:r>
            <a:r>
              <a:rPr lang="da-DK" sz="1100" kern="100" dirty="0">
                <a:effectLst/>
                <a:latin typeface="Aptos" panose="020B0004020202020204" pitchFamily="34" charset="0"/>
                <a:ea typeface="Aptos" panose="020B0004020202020204" pitchFamily="34" charset="0"/>
                <a:cs typeface="Arial" panose="020B0604020202020204" pitchFamily="34" charset="0"/>
              </a:rPr>
              <a:t>) eller lignende.</a:t>
            </a:r>
          </a:p>
          <a:p>
            <a:endParaRPr lang="da-DK" dirty="0"/>
          </a:p>
        </p:txBody>
      </p:sp>
    </p:spTree>
    <p:extLst>
      <p:ext uri="{BB962C8B-B14F-4D97-AF65-F5344CB8AC3E}">
        <p14:creationId xmlns:p14="http://schemas.microsoft.com/office/powerpoint/2010/main" val="2038383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87BF4-C6BB-9D98-77F2-60ED6557D0F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14F42FF-98B7-A55E-B8B9-C4157BDB318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5013827-C902-5CA4-5AFD-AECB91333C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latin typeface="Calibri" panose="020F0502020204030204" pitchFamily="34" charset="0"/>
                <a:ea typeface="Times New Roman" panose="02020603050405020304" pitchFamily="18" charset="0"/>
              </a:rPr>
              <a:t>Forklaring til slide: </a:t>
            </a:r>
          </a:p>
          <a:p>
            <a:pPr algn="l"/>
            <a:endParaRPr lang="da-DK" b="0" u="sng" dirty="0">
              <a:cs typeface="Calibri" panose="020F0502020204030204"/>
            </a:endParaRPr>
          </a:p>
          <a:p>
            <a:pPr algn="l"/>
            <a:r>
              <a:rPr lang="da-DK" b="0" u="none" dirty="0">
                <a:cs typeface="Calibri" panose="020F0502020204030204"/>
              </a:rPr>
              <a:t>Her skal klyngen sætte sig sammen i egen praksis og sololæger går sammen. De skal snakke om, hvad de vil gøre, når de kommer hjem i egen praksis på baggrund af det, de har hørt på dette klyngemøde.</a:t>
            </a:r>
          </a:p>
          <a:p>
            <a:endParaRPr lang="da-DK" dirty="0"/>
          </a:p>
          <a:p>
            <a:endParaRPr lang="da-DK" dirty="0"/>
          </a:p>
        </p:txBody>
      </p:sp>
    </p:spTree>
    <p:extLst>
      <p:ext uri="{BB962C8B-B14F-4D97-AF65-F5344CB8AC3E}">
        <p14:creationId xmlns:p14="http://schemas.microsoft.com/office/powerpoint/2010/main" val="3258708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737B-EC7D-0ADF-3613-A46F504DD63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C1D6B3E-ED45-C27B-9FF7-5EFF413BBDB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B8E76C-6AE0-9D2F-6FA9-67051420CD7C}"/>
              </a:ext>
            </a:extLst>
          </p:cNvPr>
          <p:cNvSpPr>
            <a:spLocks noGrp="1"/>
          </p:cNvSpPr>
          <p:nvPr>
            <p:ph type="body" idx="1"/>
          </p:nvPr>
        </p:nvSpPr>
        <p:spPr/>
        <p:txBody>
          <a:bodyPr/>
          <a:lstStyle/>
          <a:p>
            <a:pPr algn="l"/>
            <a:r>
              <a:rPr lang="da-DK" b="1" u="none" dirty="0">
                <a:cs typeface="Calibri" panose="020F0502020204030204"/>
              </a:rPr>
              <a:t>Forklaring til slide: </a:t>
            </a:r>
          </a:p>
          <a:p>
            <a:pPr algn="l"/>
            <a:endParaRPr lang="da-DK" b="0" u="sng" dirty="0">
              <a:cs typeface="Calibri" panose="020F0502020204030204"/>
            </a:endParaRPr>
          </a:p>
          <a:p>
            <a:pPr algn="l"/>
            <a:r>
              <a:rPr lang="da-DK" b="0" u="none" dirty="0">
                <a:cs typeface="Calibri" panose="020F0502020204030204"/>
              </a:rPr>
              <a:t>Spørg</a:t>
            </a:r>
            <a:r>
              <a:rPr lang="da-DK" b="1" u="none" dirty="0">
                <a:cs typeface="Calibri" panose="020F0502020204030204"/>
              </a:rPr>
              <a:t> </a:t>
            </a:r>
            <a:r>
              <a:rPr lang="da-DK" b="0" u="none" dirty="0">
                <a:cs typeface="Calibri" panose="020F0502020204030204"/>
              </a:rPr>
              <a:t>til hvad de forskellige praksis vil gøre, når de kommer hjem fra klyngemødet. Henvis evt. til, hvad andre klynger har gjort (slide 3). </a:t>
            </a:r>
          </a:p>
          <a:p>
            <a:pPr algn="l"/>
            <a:endParaRPr lang="da-DK" b="0" u="none" dirty="0">
              <a:cs typeface="Calibri" panose="020F0502020204030204"/>
            </a:endParaRPr>
          </a:p>
          <a:p>
            <a:pPr algn="l"/>
            <a:r>
              <a:rPr lang="da-DK" b="0" u="none" dirty="0">
                <a:cs typeface="Calibri" panose="020F0502020204030204"/>
              </a:rPr>
              <a:t>Herefter kan I aftale, hvordan I gerne vil følge op på dagens møde i klyngen. </a:t>
            </a:r>
            <a:r>
              <a:rPr lang="da-DK" sz="1100" kern="100" dirty="0">
                <a:effectLst/>
                <a:latin typeface="Aptos" panose="020B0004020202020204" pitchFamily="34" charset="0"/>
                <a:ea typeface="Aptos" panose="020B0004020202020204" pitchFamily="34" charset="0"/>
                <a:cs typeface="Arial" panose="020B0604020202020204" pitchFamily="34" charset="0"/>
              </a:rPr>
              <a:t>Det kunne for eksempel være, om der skal arbejdes videre med det i KLU, om der skal vælges en kontaktperson, om der skal laves et opfølgningsmøde (for eksempel om 12-måneder med nyt spørgeskema fra </a:t>
            </a:r>
            <a:r>
              <a:rPr lang="da-DK" sz="1100" kern="100" dirty="0" err="1">
                <a:effectLst/>
                <a:latin typeface="Aptos" panose="020B0004020202020204" pitchFamily="34" charset="0"/>
                <a:ea typeface="Aptos" panose="020B0004020202020204" pitchFamily="34" charset="0"/>
                <a:cs typeface="Arial" panose="020B0604020202020204" pitchFamily="34" charset="0"/>
              </a:rPr>
              <a:t>KiAP</a:t>
            </a:r>
            <a:r>
              <a:rPr lang="da-DK" sz="1100" kern="100" dirty="0">
                <a:effectLst/>
                <a:latin typeface="Aptos" panose="020B0004020202020204" pitchFamily="34" charset="0"/>
                <a:ea typeface="Aptos" panose="020B0004020202020204" pitchFamily="34" charset="0"/>
                <a:cs typeface="Arial" panose="020B0604020202020204" pitchFamily="34" charset="0"/>
              </a:rPr>
              <a:t>) eller lignende.</a:t>
            </a:r>
          </a:p>
          <a:p>
            <a:pPr algn="l"/>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algn="l"/>
            <a:r>
              <a:rPr lang="da-DK" sz="1100" kern="100" dirty="0">
                <a:effectLst/>
                <a:latin typeface="Aptos" panose="020B0004020202020204" pitchFamily="34" charset="0"/>
                <a:ea typeface="Aptos" panose="020B0004020202020204" pitchFamily="34" charset="0"/>
                <a:cs typeface="Arial" panose="020B0604020202020204" pitchFamily="34" charset="0"/>
              </a:rPr>
              <a:t>Skriv ned hvad I aftaler, så I kan sende aftalerne ud til klyngens medlemmer efter mødet. </a:t>
            </a:r>
          </a:p>
          <a:p>
            <a:pPr algn="l"/>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algn="l"/>
            <a:r>
              <a:rPr lang="da-DK" sz="1100" kern="100" dirty="0">
                <a:effectLst/>
                <a:latin typeface="Aptos" panose="020B0004020202020204" pitchFamily="34" charset="0"/>
                <a:ea typeface="Aptos" panose="020B0004020202020204" pitchFamily="34" charset="0"/>
                <a:cs typeface="Arial" panose="020B0604020202020204" pitchFamily="34" charset="0"/>
              </a:rPr>
              <a:t>Vær opmærksom på, at </a:t>
            </a:r>
            <a:r>
              <a:rPr lang="da-DK" sz="1100" kern="100" dirty="0" err="1">
                <a:effectLst/>
                <a:latin typeface="Aptos" panose="020B0004020202020204" pitchFamily="34" charset="0"/>
                <a:ea typeface="Aptos" panose="020B0004020202020204" pitchFamily="34" charset="0"/>
                <a:cs typeface="Arial" panose="020B0604020202020204" pitchFamily="34" charset="0"/>
              </a:rPr>
              <a:t>KiAP</a:t>
            </a:r>
            <a:r>
              <a:rPr lang="da-DK" sz="1100" kern="100" dirty="0">
                <a:effectLst/>
                <a:latin typeface="Aptos" panose="020B0004020202020204" pitchFamily="34" charset="0"/>
                <a:ea typeface="Aptos" panose="020B0004020202020204" pitchFamily="34" charset="0"/>
                <a:cs typeface="Arial" panose="020B0604020202020204" pitchFamily="34" charset="0"/>
              </a:rPr>
              <a:t> tilbyder opfølgningspakker til alle klyngepakker. </a:t>
            </a:r>
          </a:p>
          <a:p>
            <a:endParaRPr lang="da-DK" dirty="0"/>
          </a:p>
        </p:txBody>
      </p:sp>
    </p:spTree>
    <p:extLst>
      <p:ext uri="{BB962C8B-B14F-4D97-AF65-F5344CB8AC3E}">
        <p14:creationId xmlns:p14="http://schemas.microsoft.com/office/powerpoint/2010/main" val="892806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Følgende slide viser oplysninger om tilbud om palliation fra den regionale kvalitetsenhed samt link til SGE-forløb om den dødende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endParaRPr lang="da-DK" dirty="0"/>
          </a:p>
        </p:txBody>
      </p:sp>
    </p:spTree>
    <p:extLst>
      <p:ext uri="{BB962C8B-B14F-4D97-AF65-F5344CB8AC3E}">
        <p14:creationId xmlns:p14="http://schemas.microsoft.com/office/powerpoint/2010/main" val="95603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Forklaring til slide: </a:t>
            </a:r>
          </a:p>
          <a:p>
            <a:endParaRPr lang="da-DK" sz="1100" u="sng"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På denne slide er der citater fra andre klynger, der har haft klyngepakken om palliation i samarbejdet med kommunen, og om hvad der kom ud af mødet. Formålet med sliden er at spore deltagerne ind på formålet med mødet, og på de forbedringstiltag, der kan være relevante at foretage efter klyngemødet – både hos kommunen og i den enkelte klinik. </a:t>
            </a:r>
          </a:p>
          <a:p>
            <a:endParaRPr lang="da-DK" dirty="0"/>
          </a:p>
        </p:txBody>
      </p:sp>
    </p:spTree>
    <p:extLst>
      <p:ext uri="{BB962C8B-B14F-4D97-AF65-F5344CB8AC3E}">
        <p14:creationId xmlns:p14="http://schemas.microsoft.com/office/powerpoint/2010/main" val="2963212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Følgende slide viser link til den nye </a:t>
            </a:r>
            <a:r>
              <a:rPr lang="da-DK" b="0" dirty="0" err="1"/>
              <a:t>palliationsvejleding</a:t>
            </a:r>
            <a:r>
              <a:rPr lang="da-DK" b="0" dirty="0"/>
              <a:t> fra DSAM og til </a:t>
            </a:r>
            <a:r>
              <a:rPr lang="da-DK" b="0" dirty="0" err="1"/>
              <a:t>App’en</a:t>
            </a:r>
            <a:r>
              <a:rPr lang="da-DK" b="0" dirty="0"/>
              <a:t> ”Palliation i praksis”. </a:t>
            </a:r>
            <a:endParaRPr lang="da-DK" b="1" dirty="0"/>
          </a:p>
          <a:p>
            <a:endParaRPr lang="da-DK" dirty="0"/>
          </a:p>
        </p:txBody>
      </p:sp>
    </p:spTree>
    <p:extLst>
      <p:ext uri="{BB962C8B-B14F-4D97-AF65-F5344CB8AC3E}">
        <p14:creationId xmlns:p14="http://schemas.microsoft.com/office/powerpoint/2010/main" val="512746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dirty="0"/>
              <a:t>Tak for besøget og tak for god ro og orden!</a:t>
            </a:r>
          </a:p>
          <a:p>
            <a:endParaRPr lang="da-DK" dirty="0"/>
          </a:p>
        </p:txBody>
      </p:sp>
    </p:spTree>
    <p:extLst>
      <p:ext uri="{BB962C8B-B14F-4D97-AF65-F5344CB8AC3E}">
        <p14:creationId xmlns:p14="http://schemas.microsoft.com/office/powerpoint/2010/main" val="3348846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82820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hvad du kan sige:</a:t>
            </a:r>
          </a:p>
          <a:p>
            <a:endParaRPr lang="da-DK" dirty="0"/>
          </a:p>
          <a:p>
            <a:pPr>
              <a:lnSpc>
                <a:spcPct val="115000"/>
              </a:lnSpc>
              <a:spcAft>
                <a:spcPts val="800"/>
              </a:spcAft>
            </a:pPr>
            <a:r>
              <a:rPr lang="da-DK" sz="1100" b="1" kern="100" dirty="0">
                <a:effectLst/>
                <a:latin typeface="Aptos" panose="020B0004020202020204" pitchFamily="34" charset="0"/>
                <a:ea typeface="Aptos" panose="020B0004020202020204" pitchFamily="34" charset="0"/>
                <a:cs typeface="Arial" panose="020B0604020202020204" pitchFamily="34" charset="0"/>
              </a:rPr>
              <a:t>Inden mødet</a:t>
            </a:r>
            <a:r>
              <a:rPr lang="da-DK" sz="1100" kern="100" dirty="0">
                <a:effectLst/>
                <a:latin typeface="Aptos" panose="020B0004020202020204" pitchFamily="34" charset="0"/>
                <a:ea typeface="Aptos" panose="020B0004020202020204" pitchFamily="34" charset="0"/>
                <a:cs typeface="Arial" panose="020B0604020202020204" pitchFamily="34" charset="0"/>
              </a:rPr>
              <a:t> har alle haft mulighed for at besvare et spørgeskema, hvilket vil danne baggrund for resultaterne.</a:t>
            </a:r>
          </a:p>
          <a:p>
            <a:pPr>
              <a:lnSpc>
                <a:spcPct val="115000"/>
              </a:lnSpc>
              <a:spcAft>
                <a:spcPts val="800"/>
              </a:spcAft>
            </a:pPr>
            <a:endParaRPr lang="da-DK" sz="1100" b="1" kern="100" dirty="0">
              <a:effectLst/>
              <a:latin typeface="Aptos" panose="020B0004020202020204" pitchFamily="34" charset="0"/>
              <a:ea typeface="Aptos" panose="020B0004020202020204" pitchFamily="34" charset="0"/>
              <a:cs typeface="Arial" panose="020B0604020202020204" pitchFamily="34" charset="0"/>
            </a:endParaRPr>
          </a:p>
          <a:p>
            <a:r>
              <a:rPr lang="da-DK" sz="1100" b="1" kern="100" dirty="0">
                <a:effectLst/>
                <a:latin typeface="Aptos" panose="020B0004020202020204" pitchFamily="34" charset="0"/>
                <a:ea typeface="Aptos" panose="020B0004020202020204" pitchFamily="34" charset="0"/>
                <a:cs typeface="Arial" panose="020B0604020202020204" pitchFamily="34" charset="0"/>
              </a:rPr>
              <a:t>På mødet </a:t>
            </a:r>
            <a:r>
              <a:rPr lang="da-DK" sz="1100" b="0" kern="100" dirty="0">
                <a:effectLst/>
                <a:latin typeface="Aptos" panose="020B0004020202020204" pitchFamily="34" charset="0"/>
                <a:ea typeface="Aptos" panose="020B0004020202020204" pitchFamily="34" charset="0"/>
                <a:cs typeface="Arial" panose="020B0604020202020204" pitchFamily="34" charset="0"/>
              </a:rPr>
              <a:t>bliver I præsenteret for resultaterne af klyngens spørgeskemaundersøgelse. </a:t>
            </a:r>
          </a:p>
          <a:p>
            <a:endParaRPr lang="da-DK" dirty="0"/>
          </a:p>
          <a:p>
            <a:r>
              <a:rPr lang="da-DK" sz="1100" b="1" kern="100" dirty="0">
                <a:effectLst/>
                <a:latin typeface="Aptos" panose="020B0004020202020204" pitchFamily="34" charset="0"/>
                <a:ea typeface="Aptos" panose="020B0004020202020204" pitchFamily="34" charset="0"/>
                <a:cs typeface="Arial" panose="020B0604020202020204" pitchFamily="34" charset="0"/>
              </a:rPr>
              <a:t>I slutningen af mødet</a:t>
            </a:r>
            <a:r>
              <a:rPr lang="da-DK" sz="1100" kern="100" dirty="0">
                <a:effectLst/>
                <a:latin typeface="Aptos" panose="020B0004020202020204" pitchFamily="34" charset="0"/>
                <a:ea typeface="Aptos" panose="020B0004020202020204" pitchFamily="34" charset="0"/>
                <a:cs typeface="Arial" panose="020B0604020202020204" pitchFamily="34" charset="0"/>
              </a:rPr>
              <a:t> skal vi beslutte om der er noget i samarbejdet, der skal ændres, og hvordan vi får fulgt op på vores aftaler. </a:t>
            </a:r>
          </a:p>
          <a:p>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r>
              <a:rPr lang="da-DK" sz="1100" kern="100" dirty="0">
                <a:effectLst/>
                <a:latin typeface="Aptos" panose="020B0004020202020204" pitchFamily="34" charset="0"/>
                <a:ea typeface="Aptos" panose="020B0004020202020204" pitchFamily="34" charset="0"/>
                <a:cs typeface="Arial" panose="020B0604020202020204" pitchFamily="34" charset="0"/>
              </a:rPr>
              <a:t>For at sikre, at der bliver fulgt op, skal vi have udpeget en referent - enten fra klyngen (fx den kommunale praksiskonsulent) eller kommunen. (OBS: Aftal dette på forhånd med kommunen).</a:t>
            </a:r>
          </a:p>
          <a:p>
            <a:endParaRPr lang="da-DK" dirty="0"/>
          </a:p>
        </p:txBody>
      </p:sp>
    </p:spTree>
    <p:extLst>
      <p:ext uri="{BB962C8B-B14F-4D97-AF65-F5344CB8AC3E}">
        <p14:creationId xmlns:p14="http://schemas.microsoft.com/office/powerpoint/2010/main" val="297696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t>Forklaring til slide: </a:t>
            </a:r>
          </a:p>
          <a:p>
            <a:endParaRPr lang="da-DK" sz="1100" u="none" kern="1200" dirty="0">
              <a:solidFill>
                <a:schemeClr val="tx1"/>
              </a:solidFill>
              <a:effectLst/>
              <a:latin typeface="+mn-lt"/>
              <a:ea typeface="+mn-ea"/>
              <a:cs typeface="+mn-cs"/>
            </a:endParaRPr>
          </a:p>
          <a:p>
            <a:r>
              <a:rPr lang="da-DK" sz="1100" u="none" kern="1200" dirty="0">
                <a:solidFill>
                  <a:schemeClr val="tx1"/>
                </a:solidFill>
                <a:effectLst/>
                <a:latin typeface="+mn-lt"/>
                <a:ea typeface="+mn-ea"/>
                <a:cs typeface="+mn-cs"/>
              </a:rPr>
              <a:t>Præsentér repræsentanterne fra kommunen, som er til stede på dagens møde. </a:t>
            </a:r>
            <a:endParaRPr lang="da-DK" sz="1600" u="none" dirty="0"/>
          </a:p>
          <a:p>
            <a:endParaRPr lang="da-DK" dirty="0"/>
          </a:p>
        </p:txBody>
      </p:sp>
    </p:spTree>
    <p:extLst>
      <p:ext uri="{BB962C8B-B14F-4D97-AF65-F5344CB8AC3E}">
        <p14:creationId xmlns:p14="http://schemas.microsoft.com/office/powerpoint/2010/main" val="242642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sz="1100" b="1" i="0" dirty="0">
                <a:latin typeface="Calibri"/>
                <a:cs typeface="Calibri"/>
              </a:rPr>
              <a:t>Forklaring til slide: </a:t>
            </a:r>
          </a:p>
          <a:p>
            <a:pPr>
              <a:defRPr/>
            </a:pPr>
            <a:endParaRPr lang="da-DK" sz="1100" i="0" dirty="0">
              <a:latin typeface="Calibri"/>
              <a:cs typeface="Calibri"/>
            </a:endParaRPr>
          </a:p>
          <a:p>
            <a:pPr>
              <a:defRPr/>
            </a:pPr>
            <a:r>
              <a:rPr lang="da-DK" sz="1100" i="0" dirty="0">
                <a:latin typeface="Calibri"/>
                <a:cs typeface="Calibri"/>
              </a:rPr>
              <a:t>Her vises en introduktionsvideo med Helle Ibsen, </a:t>
            </a:r>
            <a:r>
              <a:rPr lang="da-DK" sz="1600" b="0" i="0" u="none" strike="noStrike" baseline="0" dirty="0">
                <a:latin typeface="SourceSansPro-Regular"/>
              </a:rPr>
              <a:t>speciallæge i almen medicin og formand for den arbejdsgruppe i DSAM, der har udarbejdet den nye palliationsvejledning. </a:t>
            </a:r>
            <a:endParaRPr lang="da-DK" sz="1100" i="0" dirty="0">
              <a:latin typeface="Calibri"/>
              <a:cs typeface="Calibri"/>
            </a:endParaRPr>
          </a:p>
          <a:p>
            <a:pPr>
              <a:defRPr/>
            </a:pPr>
            <a:endParaRPr lang="da-DK" sz="1100" i="0" dirty="0">
              <a:latin typeface="Calibri"/>
              <a:ea typeface="+mn-ea"/>
              <a:cs typeface="Calibri"/>
            </a:endParaRPr>
          </a:p>
          <a:p>
            <a:pPr>
              <a:defRPr/>
            </a:pPr>
            <a:r>
              <a:rPr lang="da-DK" sz="1100" i="0" u="none" dirty="0">
                <a:latin typeface="Calibri"/>
                <a:ea typeface="+mn-ea"/>
                <a:cs typeface="Calibri"/>
              </a:rPr>
              <a:t>Videoen introducerer til almen praksis’ rolle som gennemgående sundhedsperson, den palliative tilgang, og hvad der er vigtigt i forhold til samarbejdet med kommunen om den basale palliation. </a:t>
            </a:r>
          </a:p>
          <a:p>
            <a:endParaRPr lang="da-DK" dirty="0"/>
          </a:p>
        </p:txBody>
      </p:sp>
    </p:spTree>
    <p:extLst>
      <p:ext uri="{BB962C8B-B14F-4D97-AF65-F5344CB8AC3E}">
        <p14:creationId xmlns:p14="http://schemas.microsoft.com/office/powerpoint/2010/main" val="122104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kern="1200" dirty="0">
                <a:solidFill>
                  <a:schemeClr val="tx1"/>
                </a:solidFill>
                <a:effectLst/>
                <a:latin typeface="+mn-lt"/>
                <a:ea typeface="+mn-ea"/>
                <a:cs typeface="+mn-cs"/>
              </a:rPr>
              <a:t>Forklaring til slide:</a:t>
            </a:r>
          </a:p>
          <a:p>
            <a:pPr rtl="0" fontAlgn="base"/>
            <a:endParaRPr lang="da-DK" sz="1100" b="0" i="0" kern="1200" dirty="0">
              <a:solidFill>
                <a:schemeClr val="tx1"/>
              </a:solidFill>
              <a:effectLst/>
              <a:latin typeface="+mn-lt"/>
              <a:ea typeface="+mn-ea"/>
              <a:cs typeface="+mn-cs"/>
            </a:endParaRPr>
          </a:p>
          <a:p>
            <a:r>
              <a:rPr lang="da-DK" dirty="0"/>
              <a:t>På denne slide opsummeres de pointer, som blev fremlagt i videoen. </a:t>
            </a:r>
            <a:endParaRPr lang="da-DK" i="0" dirty="0"/>
          </a:p>
          <a:p>
            <a:endParaRPr lang="da-DK" dirty="0"/>
          </a:p>
        </p:txBody>
      </p:sp>
    </p:spTree>
    <p:extLst>
      <p:ext uri="{BB962C8B-B14F-4D97-AF65-F5344CB8AC3E}">
        <p14:creationId xmlns:p14="http://schemas.microsoft.com/office/powerpoint/2010/main" val="213623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p>
          <a:p>
            <a:endParaRPr lang="da-DK" dirty="0"/>
          </a:p>
          <a:p>
            <a:r>
              <a:rPr lang="da-DK" dirty="0"/>
              <a:t>Her ses billeder af de 2 præsenterede redskaber til identifikation og behovsvurdering i videoen</a:t>
            </a:r>
          </a:p>
        </p:txBody>
      </p:sp>
    </p:spTree>
    <p:extLst>
      <p:ext uri="{BB962C8B-B14F-4D97-AF65-F5344CB8AC3E}">
        <p14:creationId xmlns:p14="http://schemas.microsoft.com/office/powerpoint/2010/main" val="182084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ideo" Target="https://player.vimeo.com/video/1082853597?h=db2ad1ff52&amp;amp;app_id=122963" TargetMode="Externa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25.sv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hyperlink" Target="http://www.laeger.dk/"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video" Target="https://player.vimeo.com/video/1082853525?h=a8e329481f&amp;amp;app_id=122963"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3A003-DC2A-65A7-E032-02C1D3032A4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CCD777E-98D8-BC6A-E19E-334A13C09E03}"/>
              </a:ext>
            </a:extLst>
          </p:cNvPr>
          <p:cNvSpPr>
            <a:spLocks noGrp="1"/>
          </p:cNvSpPr>
          <p:nvPr>
            <p:ph type="body" sz="quarter" idx="29"/>
          </p:nvPr>
        </p:nvSpPr>
        <p:spPr>
          <a:xfrm>
            <a:off x="619125" y="2387600"/>
            <a:ext cx="10015538" cy="1208088"/>
          </a:xfrm>
        </p:spPr>
        <p:txBody>
          <a:bodyPr>
            <a:noAutofit/>
          </a:bodyPr>
          <a:lstStyle/>
          <a:p>
            <a:r>
              <a:rPr lang="da-DK" noProof="0" dirty="0"/>
              <a:t>Palliation i almen praksis – og samarbejdet med kommune</a:t>
            </a:r>
          </a:p>
        </p:txBody>
      </p:sp>
      <p:sp>
        <p:nvSpPr>
          <p:cNvPr id="6" name="Text Placeholder 5">
            <a:extLst>
              <a:ext uri="{FF2B5EF4-FFF2-40B4-BE49-F238E27FC236}">
                <a16:creationId xmlns:a16="http://schemas.microsoft.com/office/drawing/2014/main" id="{E0A2DF41-DBC9-2FD9-D62E-27E500B34053}"/>
              </a:ext>
            </a:extLst>
          </p:cNvPr>
          <p:cNvSpPr>
            <a:spLocks noGrp="1"/>
          </p:cNvSpPr>
          <p:nvPr>
            <p:ph type="body" sz="quarter" idx="30"/>
          </p:nvPr>
        </p:nvSpPr>
        <p:spPr>
          <a:xfrm>
            <a:off x="618648" y="3610273"/>
            <a:ext cx="10015568" cy="492443"/>
          </a:xfrm>
        </p:spPr>
        <p:txBody>
          <a:bodyPr/>
          <a:lstStyle/>
          <a:p>
            <a:r>
              <a:rPr lang="da-DK" sz="2600" noProof="0" dirty="0"/>
              <a:t>Demoklynge</a:t>
            </a:r>
          </a:p>
        </p:txBody>
      </p:sp>
      <p:sp>
        <p:nvSpPr>
          <p:cNvPr id="7" name="Text Placeholder 6">
            <a:extLst>
              <a:ext uri="{FF2B5EF4-FFF2-40B4-BE49-F238E27FC236}">
                <a16:creationId xmlns:a16="http://schemas.microsoft.com/office/drawing/2014/main" id="{379FA5A6-873F-612B-F59C-445719964BF2}"/>
              </a:ext>
            </a:extLst>
          </p:cNvPr>
          <p:cNvSpPr>
            <a:spLocks noGrp="1"/>
          </p:cNvSpPr>
          <p:nvPr>
            <p:ph type="body" sz="quarter" idx="31"/>
          </p:nvPr>
        </p:nvSpPr>
        <p:spPr>
          <a:xfrm>
            <a:off x="613913" y="4511694"/>
            <a:ext cx="3140963" cy="542289"/>
          </a:xfrm>
        </p:spPr>
        <p:txBody>
          <a:bodyPr/>
          <a:lstStyle/>
          <a:p>
            <a:r>
              <a:rPr lang="da-DK" dirty="0"/>
              <a:t>Klyngemøde</a:t>
            </a:r>
            <a:r>
              <a:rPr lang="da-DK" noProof="0" dirty="0"/>
              <a:t>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12025524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3E42363-7F0E-1EA6-055A-F2E0C8684228}"/>
              </a:ext>
            </a:extLst>
          </p:cNvPr>
          <p:cNvSpPr>
            <a:spLocks noGrp="1"/>
          </p:cNvSpPr>
          <p:nvPr>
            <p:ph type="body" sz="quarter" idx="38"/>
          </p:nvPr>
        </p:nvSpPr>
        <p:spPr/>
        <p:txBody>
          <a:bodyPr>
            <a:normAutofit fontScale="85000" lnSpcReduction="20000"/>
          </a:bodyPr>
          <a:lstStyle/>
          <a:p>
            <a:pPr marL="0" marR="0" lvl="0" indent="0" algn="l" defTabSz="914400" rtl="0" eaLnBrk="1" fontAlgn="base" latinLnBrk="0" hangingPunct="1">
              <a:lnSpc>
                <a:spcPct val="100000"/>
              </a:lnSpc>
              <a:spcBef>
                <a:spcPts val="1000"/>
              </a:spcBef>
              <a:spcAft>
                <a:spcPts val="0"/>
              </a:spcAft>
              <a:buClrTx/>
              <a:buSzTx/>
              <a:buFont typeface="Arial"/>
              <a:buNone/>
              <a:tabLst/>
              <a:defRPr/>
            </a:pPr>
            <a:endParaRPr kumimoji="0" lang="da-DK" sz="20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1000"/>
              </a:spcBef>
              <a:spcAft>
                <a:spcPts val="0"/>
              </a:spcAft>
              <a:buClrTx/>
              <a:buSzTx/>
              <a:buFont typeface="Arial"/>
              <a:buNone/>
              <a:tabLst/>
              <a:defRPr/>
            </a:pPr>
            <a:r>
              <a:rPr kumimoji="0" lang="da-DK" sz="2400" b="0" i="1" u="sng" strike="noStrike" kern="1200" cap="none" spc="0" normalizeH="0" baseline="0" noProof="0" dirty="0">
                <a:ln>
                  <a:noFill/>
                </a:ln>
                <a:solidFill>
                  <a:prstClr val="black"/>
                </a:solidFill>
                <a:effectLst/>
                <a:uLnTx/>
                <a:uFillTx/>
                <a:latin typeface="Calibri" panose="020F0502020204030204"/>
                <a:ea typeface="+mn-ea"/>
                <a:cs typeface="+mn-cs"/>
              </a:rPr>
              <a:t>Den basale palliative indsats </a:t>
            </a:r>
            <a:r>
              <a:rPr kumimoji="0" lang="da-DK" sz="2400" b="0" i="1" u="none" strike="noStrike" kern="1200" cap="none" spc="0" normalizeH="0" baseline="0" noProof="0" dirty="0">
                <a:ln>
                  <a:noFill/>
                </a:ln>
                <a:solidFill>
                  <a:prstClr val="black"/>
                </a:solidFill>
                <a:effectLst/>
                <a:uLnTx/>
                <a:uFillTx/>
                <a:latin typeface="Calibri" panose="020F0502020204030204"/>
                <a:ea typeface="+mn-ea"/>
                <a:cs typeface="+mn-cs"/>
              </a:rPr>
              <a:t>er målrettet </a:t>
            </a:r>
            <a:r>
              <a:rPr kumimoji="0" lang="da-DK" sz="2400" b="1" i="1" u="none" strike="noStrike" kern="1200" cap="none" spc="0" normalizeH="0" baseline="0" noProof="0" dirty="0">
                <a:ln>
                  <a:noFill/>
                </a:ln>
                <a:effectLst/>
                <a:uLnTx/>
                <a:uFillTx/>
                <a:latin typeface="Calibri" panose="020F0502020204030204"/>
                <a:ea typeface="+mn-ea"/>
                <a:cs typeface="+mn-cs"/>
              </a:rPr>
              <a:t>mennesker med afgrænsede palliative behov </a:t>
            </a:r>
            <a:r>
              <a:rPr kumimoji="0" lang="da-DK" sz="2400" b="0" i="1" u="none" strike="noStrike" kern="1200" cap="none" spc="0" normalizeH="0" baseline="0" noProof="0" dirty="0">
                <a:ln>
                  <a:noFill/>
                </a:ln>
                <a:solidFill>
                  <a:prstClr val="black"/>
                </a:solidFill>
                <a:effectLst/>
                <a:uLnTx/>
                <a:uFillTx/>
                <a:latin typeface="Calibri" panose="020F0502020204030204"/>
                <a:ea typeface="+mn-ea"/>
                <a:cs typeface="+mn-cs"/>
              </a:rPr>
              <a:t>inden for få problemområder. </a:t>
            </a:r>
          </a:p>
          <a:p>
            <a:pPr marL="0" marR="0" lvl="0" indent="0" algn="l" defTabSz="914400" rtl="0" eaLnBrk="1" fontAlgn="base" latinLnBrk="0" hangingPunct="1">
              <a:lnSpc>
                <a:spcPct val="100000"/>
              </a:lnSpc>
              <a:spcBef>
                <a:spcPts val="1000"/>
              </a:spcBef>
              <a:spcAft>
                <a:spcPts val="0"/>
              </a:spcAft>
              <a:buClrTx/>
              <a:buSzTx/>
              <a:buFont typeface="Arial"/>
              <a:buNone/>
              <a:tabLst/>
              <a:defRPr/>
            </a:pPr>
            <a:r>
              <a:rPr kumimoji="0" lang="da-DK" sz="2400" b="0" i="1" u="none" strike="noStrike" kern="1200" cap="none" spc="0" normalizeH="0" baseline="0" noProof="0" dirty="0">
                <a:ln>
                  <a:noFill/>
                </a:ln>
                <a:solidFill>
                  <a:prstClr val="black"/>
                </a:solidFill>
                <a:effectLst/>
                <a:uLnTx/>
                <a:uFillTx/>
                <a:latin typeface="Calibri" panose="020F0502020204030204"/>
                <a:ea typeface="+mn-ea"/>
                <a:cs typeface="+mn-cs"/>
              </a:rPr>
              <a:t>Basal palliativ indsats ydes af</a:t>
            </a:r>
            <a:r>
              <a:rPr kumimoji="0" lang="da-DK" sz="2400" b="1" i="1" u="none" strike="noStrike" kern="1200" cap="none" spc="0" normalizeH="0" baseline="0" noProof="0" dirty="0">
                <a:ln>
                  <a:noFill/>
                </a:ln>
                <a:effectLst/>
                <a:uLnTx/>
                <a:uFillTx/>
                <a:latin typeface="Calibri" panose="020F0502020204030204"/>
                <a:ea typeface="+mn-ea"/>
                <a:cs typeface="+mn-cs"/>
              </a:rPr>
              <a:t> fagpersoner </a:t>
            </a:r>
            <a:r>
              <a:rPr kumimoji="0" lang="da-DK" sz="2400" b="0" i="1" u="none" strike="noStrike" kern="1200" cap="none" spc="0" normalizeH="0" baseline="0" noProof="0" dirty="0">
                <a:ln>
                  <a:noFill/>
                </a:ln>
                <a:solidFill>
                  <a:prstClr val="black"/>
                </a:solidFill>
                <a:effectLst/>
                <a:uLnTx/>
                <a:uFillTx/>
                <a:latin typeface="Calibri" panose="020F0502020204030204"/>
                <a:ea typeface="+mn-ea"/>
                <a:cs typeface="+mn-cs"/>
              </a:rPr>
              <a:t>i de dele af sundhedsvæsenet, som ikke har palliation som deres hovedopgave. Dvs. hospitaler, kommuner og almen praksis og den øvrige praksissektor, og involverer alle fagpersoner som varetager pleje, omsorg og behandling. </a:t>
            </a:r>
          </a:p>
          <a:p>
            <a:pPr marL="0" marR="0" lvl="0" indent="0" algn="l" defTabSz="914400" rtl="0" eaLnBrk="1" fontAlgn="base" latinLnBrk="0" hangingPunct="1">
              <a:lnSpc>
                <a:spcPct val="100000"/>
              </a:lnSpc>
              <a:spcBef>
                <a:spcPts val="1000"/>
              </a:spcBef>
              <a:spcAft>
                <a:spcPts val="0"/>
              </a:spcAft>
              <a:buClrTx/>
              <a:buSzTx/>
              <a:buFont typeface="Arial"/>
              <a:buNone/>
              <a:tabLst/>
              <a:defRPr/>
            </a:pPr>
            <a:r>
              <a:rPr kumimoji="0" lang="da-DK" sz="2400" b="0" i="1" u="none" strike="noStrike" kern="1200" cap="none" spc="0" normalizeH="0" baseline="0" noProof="0" dirty="0">
                <a:ln>
                  <a:noFill/>
                </a:ln>
                <a:solidFill>
                  <a:prstClr val="black"/>
                </a:solidFill>
                <a:effectLst/>
                <a:uLnTx/>
                <a:uFillTx/>
                <a:latin typeface="Calibri" panose="020F0502020204030204"/>
                <a:ea typeface="+mn-ea"/>
                <a:cs typeface="+mn-cs"/>
              </a:rPr>
              <a:t>Indsatsen varetages dermed som en </a:t>
            </a:r>
            <a:r>
              <a:rPr kumimoji="0" lang="da-DK" sz="2400" b="1" i="1" u="none" strike="noStrike" kern="1200" cap="none" spc="0" normalizeH="0" baseline="0" noProof="0" dirty="0">
                <a:ln>
                  <a:noFill/>
                </a:ln>
                <a:effectLst/>
                <a:uLnTx/>
                <a:uFillTx/>
                <a:latin typeface="Calibri" panose="020F0502020204030204"/>
                <a:ea typeface="+mn-ea"/>
                <a:cs typeface="+mn-cs"/>
              </a:rPr>
              <a:t>integreret del af pleje- og behandlingsforløb</a:t>
            </a:r>
            <a:r>
              <a:rPr kumimoji="0" lang="da-DK" sz="2400" b="0" i="1" u="none" strike="noStrike" kern="1200" cap="none" spc="0" normalizeH="0" baseline="0" noProof="0" dirty="0">
                <a:ln>
                  <a:noFill/>
                </a:ln>
                <a:solidFill>
                  <a:prstClr val="black"/>
                </a:solidFill>
                <a:effectLst/>
                <a:uLnTx/>
                <a:uFillTx/>
                <a:latin typeface="Calibri" panose="020F0502020204030204"/>
                <a:ea typeface="+mn-ea"/>
                <a:cs typeface="+mn-cs"/>
              </a:rPr>
              <a:t> sideløbende med diagnostik og anden behandling.</a:t>
            </a:r>
          </a:p>
          <a:p>
            <a:pPr marL="0" marR="0" lvl="0" indent="0" algn="l" defTabSz="914400" rtl="0" eaLnBrk="1" fontAlgn="base" latinLnBrk="0" hangingPunct="1">
              <a:lnSpc>
                <a:spcPct val="100000"/>
              </a:lnSpc>
              <a:spcBef>
                <a:spcPts val="1000"/>
              </a:spcBef>
              <a:spcAft>
                <a:spcPts val="0"/>
              </a:spcAft>
              <a:buClrTx/>
              <a:buSzTx/>
              <a:buFont typeface="Arial"/>
              <a:buNone/>
              <a:tabLst/>
              <a:defRPr/>
            </a:pPr>
            <a:endParaRPr kumimoji="0" lang="da-DK"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1000"/>
              </a:spcBef>
              <a:spcAft>
                <a:spcPts val="0"/>
              </a:spcAft>
              <a:buClrTx/>
              <a:buSzTx/>
              <a:buFont typeface="Arial"/>
              <a:buNone/>
              <a:tabLst/>
              <a:defRPr/>
            </a:pPr>
            <a:endParaRPr kumimoji="0" lang="da-DK"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1000"/>
              </a:spcBef>
              <a:spcAft>
                <a:spcPts val="0"/>
              </a:spcAft>
              <a:buClrTx/>
              <a:buSzTx/>
              <a:buFont typeface="Arial"/>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1000"/>
              </a:spcBef>
              <a:spcAft>
                <a:spcPts val="0"/>
              </a:spcAft>
              <a:buClrTx/>
              <a:buSzTx/>
              <a:buFont typeface="Arial"/>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Reference: Anbefalinger for den palliative indsats, Sundhedsstyrelsen, 2017. </a:t>
            </a:r>
          </a:p>
          <a:p>
            <a:endParaRPr lang="da-DK" dirty="0"/>
          </a:p>
        </p:txBody>
      </p:sp>
      <p:sp>
        <p:nvSpPr>
          <p:cNvPr id="3" name="Titel 2">
            <a:extLst>
              <a:ext uri="{FF2B5EF4-FFF2-40B4-BE49-F238E27FC236}">
                <a16:creationId xmlns:a16="http://schemas.microsoft.com/office/drawing/2014/main" id="{8E5D5904-0A46-E904-222F-164368DA48B8}"/>
              </a:ext>
            </a:extLst>
          </p:cNvPr>
          <p:cNvSpPr>
            <a:spLocks noGrp="1"/>
          </p:cNvSpPr>
          <p:nvPr>
            <p:ph type="title"/>
          </p:nvPr>
        </p:nvSpPr>
        <p:spPr/>
        <p:txBody>
          <a:bodyPr/>
          <a:lstStyle/>
          <a:p>
            <a:r>
              <a:rPr lang="da-DK" dirty="0"/>
              <a:t>Den basale palliative indsats</a:t>
            </a:r>
          </a:p>
        </p:txBody>
      </p:sp>
      <p:sp>
        <p:nvSpPr>
          <p:cNvPr id="4" name="Pladsholder til tekst 3">
            <a:extLst>
              <a:ext uri="{FF2B5EF4-FFF2-40B4-BE49-F238E27FC236}">
                <a16:creationId xmlns:a16="http://schemas.microsoft.com/office/drawing/2014/main" id="{B684C9F1-1977-33EA-B636-DDB52D5F845E}"/>
              </a:ext>
            </a:extLst>
          </p:cNvPr>
          <p:cNvSpPr>
            <a:spLocks noGrp="1"/>
          </p:cNvSpPr>
          <p:nvPr>
            <p:ph type="body" sz="quarter" idx="39"/>
          </p:nvPr>
        </p:nvSpPr>
        <p:spPr/>
        <p:txBody>
          <a:bodyPr/>
          <a:lstStyle/>
          <a:p>
            <a:r>
              <a:rPr lang="da-DK" dirty="0"/>
              <a:t>- I samarbejde med kommunen</a:t>
            </a:r>
          </a:p>
        </p:txBody>
      </p:sp>
      <p:sp>
        <p:nvSpPr>
          <p:cNvPr id="5" name="Pladsholder til tekst 4">
            <a:extLst>
              <a:ext uri="{FF2B5EF4-FFF2-40B4-BE49-F238E27FC236}">
                <a16:creationId xmlns:a16="http://schemas.microsoft.com/office/drawing/2014/main" id="{D59FCC56-E58A-4270-63CC-F0D7D039F2EA}"/>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2146772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F4D102A-716F-644B-EA0A-FFADF04EE14A}"/>
              </a:ext>
            </a:extLst>
          </p:cNvPr>
          <p:cNvSpPr>
            <a:spLocks noGrp="1"/>
          </p:cNvSpPr>
          <p:nvPr>
            <p:ph type="body" sz="quarter" idx="38"/>
          </p:nvPr>
        </p:nvSpPr>
        <p:spPr/>
        <p:txBody>
          <a:bodyPr/>
          <a:lstStyle/>
          <a:p>
            <a:pPr marL="0" marR="0" lvl="0" indent="0" algn="l" defTabSz="914400" rtl="0" eaLnBrk="1" fontAlgn="base" latinLnBrk="0" hangingPunct="1">
              <a:lnSpc>
                <a:spcPct val="90000"/>
              </a:lnSpc>
              <a:spcBef>
                <a:spcPts val="1000"/>
              </a:spcBef>
              <a:spcAft>
                <a:spcPts val="0"/>
              </a:spcAft>
              <a:buClrTx/>
              <a:buSzTx/>
              <a:buFont typeface="Arial"/>
              <a:buNone/>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Basal palliativ indsats leveres af forskellige organisatoriske enheder og faggrupper, fx:</a:t>
            </a:r>
          </a:p>
          <a:p>
            <a:pPr marL="0" marR="0" lvl="0" indent="0" algn="l" defTabSz="914400" rtl="0" eaLnBrk="1" fontAlgn="base" latinLnBrk="0" hangingPunct="1">
              <a:lnSpc>
                <a:spcPct val="90000"/>
              </a:lnSpc>
              <a:spcBef>
                <a:spcPts val="1000"/>
              </a:spcBef>
              <a:spcAft>
                <a:spcPts val="0"/>
              </a:spcAft>
              <a:buClrTx/>
              <a:buSzTx/>
              <a:buFont typeface="Arial"/>
              <a:buNone/>
              <a:tabLst/>
              <a:defRPr/>
            </a:pPr>
            <a:endPar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8600" marR="0" lvl="0" indent="-228600" algn="l" defTabSz="914400" rtl="0" eaLnBrk="1" fontAlgn="base" latinLnBrk="0" hangingPunct="1">
              <a:lnSpc>
                <a:spcPct val="90000"/>
              </a:lnSpc>
              <a:spcBef>
                <a:spcPts val="1000"/>
              </a:spcBef>
              <a:spcAft>
                <a:spcPts val="0"/>
              </a:spcAft>
              <a:buClrTx/>
              <a:buSzTx/>
              <a:buFont typeface="Arial"/>
              <a:buChar char="•"/>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Hjemmeplejen/hjemmesygeplejen</a:t>
            </a:r>
          </a:p>
          <a:p>
            <a:pPr marL="228600" marR="0" lvl="0" indent="-228600" algn="l" defTabSz="914400" rtl="0" eaLnBrk="1" fontAlgn="base" latinLnBrk="0" hangingPunct="1">
              <a:lnSpc>
                <a:spcPct val="90000"/>
              </a:lnSpc>
              <a:spcBef>
                <a:spcPts val="1000"/>
              </a:spcBef>
              <a:spcAft>
                <a:spcPts val="0"/>
              </a:spcAft>
              <a:buClrTx/>
              <a:buSzTx/>
              <a:buFont typeface="Arial"/>
              <a:buChar char="•"/>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Kommunale palliative sygeplejeteams</a:t>
            </a:r>
          </a:p>
          <a:p>
            <a:pPr marL="228600" marR="0" lvl="0" indent="-228600" algn="l" defTabSz="914400" rtl="0" eaLnBrk="1" fontAlgn="base" latinLnBrk="0" hangingPunct="1">
              <a:lnSpc>
                <a:spcPct val="90000"/>
              </a:lnSpc>
              <a:spcBef>
                <a:spcPts val="1000"/>
              </a:spcBef>
              <a:spcAft>
                <a:spcPts val="0"/>
              </a:spcAft>
              <a:buClrTx/>
              <a:buSzTx/>
              <a:buFont typeface="Arial"/>
              <a:buChar char="•"/>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Kommunale institutioner med særlige palliative pladser/tilbud</a:t>
            </a:r>
          </a:p>
          <a:p>
            <a:pPr marL="228600" marR="0" lvl="0" indent="-228600" algn="l" defTabSz="914400" rtl="0" eaLnBrk="1" fontAlgn="base" latinLnBrk="0" hangingPunct="1">
              <a:lnSpc>
                <a:spcPct val="90000"/>
              </a:lnSpc>
              <a:spcBef>
                <a:spcPts val="1000"/>
              </a:spcBef>
              <a:spcAft>
                <a:spcPts val="0"/>
              </a:spcAft>
              <a:buClrTx/>
              <a:buSzTx/>
              <a:buFont typeface="Arial"/>
              <a:buChar char="•"/>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Kommunale akutteams</a:t>
            </a:r>
          </a:p>
          <a:p>
            <a:pPr marL="228600" marR="0" lvl="0" indent="-228600" algn="l" defTabSz="914400" rtl="0" eaLnBrk="1" fontAlgn="base" latinLnBrk="0" hangingPunct="1">
              <a:lnSpc>
                <a:spcPct val="90000"/>
              </a:lnSpc>
              <a:spcBef>
                <a:spcPts val="1000"/>
              </a:spcBef>
              <a:spcAft>
                <a:spcPts val="0"/>
              </a:spcAft>
              <a:buClrTx/>
              <a:buSzTx/>
              <a:buFont typeface="Arial"/>
              <a:buChar char="•"/>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Plejeboliger (herunder faste plejehjemslæger)</a:t>
            </a:r>
          </a:p>
          <a:p>
            <a:pPr marL="228600" marR="0" lvl="0" indent="-228600" algn="l" defTabSz="914400" rtl="0" eaLnBrk="1" fontAlgn="base" latinLnBrk="0" hangingPunct="1">
              <a:lnSpc>
                <a:spcPct val="90000"/>
              </a:lnSpc>
              <a:spcBef>
                <a:spcPts val="1000"/>
              </a:spcBef>
              <a:spcAft>
                <a:spcPts val="0"/>
              </a:spcAft>
              <a:buClrTx/>
              <a:buSzTx/>
              <a:buFont typeface="Arial"/>
              <a:buChar char="•"/>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Fysioterapeuter og ergoterapeuter</a:t>
            </a:r>
          </a:p>
          <a:p>
            <a:pPr marL="228600" marR="0" lvl="0" indent="-228600" algn="l" defTabSz="914400" rtl="0" eaLnBrk="1" fontAlgn="base" latinLnBrk="0" hangingPunct="1">
              <a:lnSpc>
                <a:spcPct val="90000"/>
              </a:lnSpc>
              <a:spcBef>
                <a:spcPts val="1000"/>
              </a:spcBef>
              <a:spcAft>
                <a:spcPts val="0"/>
              </a:spcAft>
              <a:buClrTx/>
              <a:buSzTx/>
              <a:buFont typeface="Arial"/>
              <a:buChar char="•"/>
              <a:tabLst/>
              <a:defRPr/>
            </a:pPr>
            <a:r>
              <a:rPr kumimoji="0" lang="da-DK" sz="1900" b="0" i="0" u="none" strike="noStrike" kern="1200" cap="none" spc="0" normalizeH="0" baseline="0" noProof="0" dirty="0">
                <a:ln>
                  <a:noFill/>
                </a:ln>
                <a:solidFill>
                  <a:prstClr val="black"/>
                </a:solidFill>
                <a:effectLst/>
                <a:uLnTx/>
                <a:uFillTx/>
                <a:latin typeface="Calibri" panose="020F0502020204030204"/>
                <a:ea typeface="+mn-ea"/>
                <a:cs typeface="Calibri"/>
              </a:rPr>
              <a:t>Praktiserende læger</a:t>
            </a:r>
          </a:p>
          <a:p>
            <a:endParaRPr lang="da-DK" dirty="0"/>
          </a:p>
        </p:txBody>
      </p:sp>
      <p:sp>
        <p:nvSpPr>
          <p:cNvPr id="3" name="Titel 2">
            <a:extLst>
              <a:ext uri="{FF2B5EF4-FFF2-40B4-BE49-F238E27FC236}">
                <a16:creationId xmlns:a16="http://schemas.microsoft.com/office/drawing/2014/main" id="{7DE1CE5B-C328-479B-01AA-75F48F41098C}"/>
              </a:ext>
            </a:extLst>
          </p:cNvPr>
          <p:cNvSpPr>
            <a:spLocks noGrp="1"/>
          </p:cNvSpPr>
          <p:nvPr>
            <p:ph type="title"/>
          </p:nvPr>
        </p:nvSpPr>
        <p:spPr/>
        <p:txBody>
          <a:bodyPr/>
          <a:lstStyle/>
          <a:p>
            <a:r>
              <a:rPr lang="da-DK" dirty="0"/>
              <a:t>Den basale palliative indsats</a:t>
            </a:r>
          </a:p>
        </p:txBody>
      </p:sp>
      <p:sp>
        <p:nvSpPr>
          <p:cNvPr id="4" name="Pladsholder til tekst 3">
            <a:extLst>
              <a:ext uri="{FF2B5EF4-FFF2-40B4-BE49-F238E27FC236}">
                <a16:creationId xmlns:a16="http://schemas.microsoft.com/office/drawing/2014/main" id="{6D786F3B-587E-EF11-5CED-30F28EC23E8C}"/>
              </a:ext>
            </a:extLst>
          </p:cNvPr>
          <p:cNvSpPr>
            <a:spLocks noGrp="1"/>
          </p:cNvSpPr>
          <p:nvPr>
            <p:ph type="body" sz="quarter" idx="39"/>
          </p:nvPr>
        </p:nvSpPr>
        <p:spPr/>
        <p:txBody>
          <a:bodyPr/>
          <a:lstStyle/>
          <a:p>
            <a:r>
              <a:rPr lang="da-DK" dirty="0"/>
              <a:t>- I samarbejde med kommunen</a:t>
            </a:r>
          </a:p>
        </p:txBody>
      </p:sp>
      <p:sp>
        <p:nvSpPr>
          <p:cNvPr id="5" name="Pladsholder til tekst 4">
            <a:extLst>
              <a:ext uri="{FF2B5EF4-FFF2-40B4-BE49-F238E27FC236}">
                <a16:creationId xmlns:a16="http://schemas.microsoft.com/office/drawing/2014/main" id="{321E7D54-DA8D-BC6B-E6D7-272C69BDD377}"/>
              </a:ext>
            </a:extLst>
          </p:cNvPr>
          <p:cNvSpPr>
            <a:spLocks noGrp="1"/>
          </p:cNvSpPr>
          <p:nvPr>
            <p:ph type="body" sz="quarter" idx="40"/>
          </p:nvPr>
        </p:nvSpPr>
        <p:spPr/>
        <p:txBody>
          <a:bodyPr/>
          <a:lstStyle/>
          <a:p>
            <a:endParaRPr lang="da-DK"/>
          </a:p>
        </p:txBody>
      </p:sp>
      <p:pic>
        <p:nvPicPr>
          <p:cNvPr id="1026" name="Picture 2" descr="Patienter med livstruende sygdom skal have palliation til tiden | Vælg Klogt">
            <a:extLst>
              <a:ext uri="{FF2B5EF4-FFF2-40B4-BE49-F238E27FC236}">
                <a16:creationId xmlns:a16="http://schemas.microsoft.com/office/drawing/2014/main" id="{566D718D-F53D-EA2F-C41B-30F34DBC0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399" y="3951020"/>
            <a:ext cx="4306769" cy="22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276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AC1A1-1D78-03B1-FD80-D70604B6B321}"/>
              </a:ext>
            </a:extLst>
          </p:cNvPr>
          <p:cNvSpPr>
            <a:spLocks noGrp="1"/>
          </p:cNvSpPr>
          <p:nvPr>
            <p:ph type="title"/>
          </p:nvPr>
        </p:nvSpPr>
        <p:spPr/>
        <p:txBody>
          <a:bodyPr>
            <a:normAutofit fontScale="90000"/>
          </a:bodyPr>
          <a:lstStyle/>
          <a:p>
            <a:r>
              <a:rPr lang="da-DK" dirty="0"/>
              <a:t>Palliation i sundhedsreformen og Kræftplan V</a:t>
            </a:r>
          </a:p>
        </p:txBody>
      </p:sp>
      <p:sp>
        <p:nvSpPr>
          <p:cNvPr id="3" name="Pladsholder til tekst 2">
            <a:extLst>
              <a:ext uri="{FF2B5EF4-FFF2-40B4-BE49-F238E27FC236}">
                <a16:creationId xmlns:a16="http://schemas.microsoft.com/office/drawing/2014/main" id="{3A6A5A96-FACC-2346-24F9-8E5C13373734}"/>
              </a:ext>
            </a:extLst>
          </p:cNvPr>
          <p:cNvSpPr>
            <a:spLocks noGrp="1"/>
          </p:cNvSpPr>
          <p:nvPr>
            <p:ph type="body" sz="quarter" idx="39"/>
          </p:nvPr>
        </p:nvSpPr>
        <p:spPr/>
        <p:txBody>
          <a:bodyPr/>
          <a:lstStyle/>
          <a:p>
            <a:r>
              <a:rPr lang="da-DK" dirty="0"/>
              <a:t>Aftalepartierne er enige om:</a:t>
            </a:r>
          </a:p>
        </p:txBody>
      </p:sp>
      <p:sp>
        <p:nvSpPr>
          <p:cNvPr id="4" name="Pladsholder til tekst 3">
            <a:extLst>
              <a:ext uri="{FF2B5EF4-FFF2-40B4-BE49-F238E27FC236}">
                <a16:creationId xmlns:a16="http://schemas.microsoft.com/office/drawing/2014/main" id="{8CAAD38B-5DEF-7E0D-672E-6DCEBEF58548}"/>
              </a:ext>
            </a:extLst>
          </p:cNvPr>
          <p:cNvSpPr>
            <a:spLocks noGrp="1"/>
          </p:cNvSpPr>
          <p:nvPr>
            <p:ph type="body" sz="quarter" idx="38"/>
          </p:nvPr>
        </p:nvSpPr>
        <p:spPr/>
        <p:txBody>
          <a:bodyPr/>
          <a:lstStyle/>
          <a:p>
            <a:endParaRPr lang="da-DK"/>
          </a:p>
        </p:txBody>
      </p:sp>
      <p:sp>
        <p:nvSpPr>
          <p:cNvPr id="5" name="Pladsholder til tekst 4">
            <a:extLst>
              <a:ext uri="{FF2B5EF4-FFF2-40B4-BE49-F238E27FC236}">
                <a16:creationId xmlns:a16="http://schemas.microsoft.com/office/drawing/2014/main" id="{CCB4C53C-A257-C9FB-9664-6E7773877768}"/>
              </a:ext>
            </a:extLst>
          </p:cNvPr>
          <p:cNvSpPr>
            <a:spLocks noGrp="1"/>
          </p:cNvSpPr>
          <p:nvPr>
            <p:ph type="body" sz="quarter" idx="30"/>
          </p:nvPr>
        </p:nvSpPr>
        <p:spPr>
          <a:xfrm>
            <a:off x="713581" y="4233012"/>
            <a:ext cx="2492579" cy="1477328"/>
          </a:xfrm>
        </p:spPr>
        <p:txBody>
          <a:bodyPr/>
          <a:lstStyle/>
          <a:p>
            <a:r>
              <a:rPr lang="da-DK" dirty="0"/>
              <a:t>At de basale palliative indsatser skal løftes fx med mere tid til palliation og kompetenceløft</a:t>
            </a:r>
          </a:p>
        </p:txBody>
      </p:sp>
      <p:sp>
        <p:nvSpPr>
          <p:cNvPr id="6" name="Pladsholder til tekst 5">
            <a:extLst>
              <a:ext uri="{FF2B5EF4-FFF2-40B4-BE49-F238E27FC236}">
                <a16:creationId xmlns:a16="http://schemas.microsoft.com/office/drawing/2014/main" id="{B4C3017F-CA5B-1113-C8B6-51D6E5426C30}"/>
              </a:ext>
            </a:extLst>
          </p:cNvPr>
          <p:cNvSpPr>
            <a:spLocks noGrp="1"/>
          </p:cNvSpPr>
          <p:nvPr>
            <p:ph type="body" sz="quarter" idx="40"/>
          </p:nvPr>
        </p:nvSpPr>
        <p:spPr>
          <a:xfrm>
            <a:off x="8969686" y="4233012"/>
            <a:ext cx="2492579" cy="1200329"/>
          </a:xfrm>
        </p:spPr>
        <p:txBody>
          <a:bodyPr/>
          <a:lstStyle/>
          <a:p>
            <a:r>
              <a:rPr lang="da-DK" dirty="0"/>
              <a:t>At kræftplan V vil have positiv effekt for andre patientgrupper end kræft</a:t>
            </a:r>
          </a:p>
        </p:txBody>
      </p:sp>
      <p:sp>
        <p:nvSpPr>
          <p:cNvPr id="7" name="Pladsholder til tekst 6">
            <a:extLst>
              <a:ext uri="{FF2B5EF4-FFF2-40B4-BE49-F238E27FC236}">
                <a16:creationId xmlns:a16="http://schemas.microsoft.com/office/drawing/2014/main" id="{26850E2C-C36C-426A-3170-DF8F0FDB2020}"/>
              </a:ext>
            </a:extLst>
          </p:cNvPr>
          <p:cNvSpPr>
            <a:spLocks noGrp="1"/>
          </p:cNvSpPr>
          <p:nvPr>
            <p:ph type="body" sz="quarter" idx="41"/>
          </p:nvPr>
        </p:nvSpPr>
        <p:spPr>
          <a:xfrm>
            <a:off x="3483286" y="4233012"/>
            <a:ext cx="2492579" cy="1754326"/>
          </a:xfrm>
        </p:spPr>
        <p:txBody>
          <a:bodyPr/>
          <a:lstStyle/>
          <a:p>
            <a:r>
              <a:rPr lang="da-DK" dirty="0"/>
              <a:t>At de regionale tilbud vedr. specialiseret palliation skal styrkes fx udgående palliative teams eller hospiceteams</a:t>
            </a:r>
          </a:p>
        </p:txBody>
      </p:sp>
      <p:sp>
        <p:nvSpPr>
          <p:cNvPr id="8" name="Pladsholder til tekst 7">
            <a:extLst>
              <a:ext uri="{FF2B5EF4-FFF2-40B4-BE49-F238E27FC236}">
                <a16:creationId xmlns:a16="http://schemas.microsoft.com/office/drawing/2014/main" id="{EF354B4A-15CF-DBEF-7C6F-A20C8C3484EC}"/>
              </a:ext>
            </a:extLst>
          </p:cNvPr>
          <p:cNvSpPr>
            <a:spLocks noGrp="1"/>
          </p:cNvSpPr>
          <p:nvPr>
            <p:ph type="body" sz="quarter" idx="42"/>
          </p:nvPr>
        </p:nvSpPr>
        <p:spPr>
          <a:xfrm>
            <a:off x="6226486" y="4233012"/>
            <a:ext cx="2492579" cy="1477328"/>
          </a:xfrm>
        </p:spPr>
        <p:txBody>
          <a:bodyPr/>
          <a:lstStyle/>
          <a:p>
            <a:r>
              <a:rPr lang="da-DK" dirty="0"/>
              <a:t>At den konkrete udmøntning af midlerne hertil kan drøftes i sundhedsrådene</a:t>
            </a:r>
          </a:p>
        </p:txBody>
      </p:sp>
      <p:sp>
        <p:nvSpPr>
          <p:cNvPr id="9" name="Pladsholder til tekst 8">
            <a:extLst>
              <a:ext uri="{FF2B5EF4-FFF2-40B4-BE49-F238E27FC236}">
                <a16:creationId xmlns:a16="http://schemas.microsoft.com/office/drawing/2014/main" id="{66369B7F-BBBC-91D8-6AD3-616E851C5AA2}"/>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6769AD2C-391A-72F4-AAD4-3E8FEEDC2F25}"/>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55FDA02F-B8DF-27CD-1CF0-24B461892CDD}"/>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896F902B-D8E7-592C-0C31-DA490E461BF8}"/>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14630126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17C556-4C75-9554-5FC8-58F395C792DE}"/>
              </a:ext>
            </a:extLst>
          </p:cNvPr>
          <p:cNvSpPr>
            <a:spLocks noGrp="1"/>
          </p:cNvSpPr>
          <p:nvPr>
            <p:ph type="body" sz="quarter" idx="29"/>
          </p:nvPr>
        </p:nvSpPr>
        <p:spPr>
          <a:xfrm>
            <a:off x="724664" y="1740634"/>
            <a:ext cx="10735496" cy="1631216"/>
          </a:xfrm>
        </p:spPr>
        <p:txBody>
          <a:bodyPr/>
          <a:lstStyle/>
          <a:p>
            <a:r>
              <a:rPr lang="da-DK" dirty="0"/>
              <a:t>Blok 1: Organisering af palliative forløb i klinikken</a:t>
            </a:r>
          </a:p>
        </p:txBody>
      </p:sp>
      <p:sp>
        <p:nvSpPr>
          <p:cNvPr id="3" name="Pladsholder til tekst 2">
            <a:extLst>
              <a:ext uri="{FF2B5EF4-FFF2-40B4-BE49-F238E27FC236}">
                <a16:creationId xmlns:a16="http://schemas.microsoft.com/office/drawing/2014/main" id="{B976E7D8-FEA8-30F3-6B0E-9551509EEBCA}"/>
              </a:ext>
            </a:extLst>
          </p:cNvPr>
          <p:cNvSpPr>
            <a:spLocks noGrp="1"/>
          </p:cNvSpPr>
          <p:nvPr>
            <p:ph type="body" sz="quarter" idx="30"/>
          </p:nvPr>
        </p:nvSpPr>
        <p:spPr/>
        <p:txBody>
          <a:bodyPr/>
          <a:lstStyle/>
          <a:p>
            <a:r>
              <a:rPr lang="da-DK" dirty="0"/>
              <a:t>Samlet tid: 40 minutter</a:t>
            </a:r>
          </a:p>
        </p:txBody>
      </p:sp>
    </p:spTree>
    <p:extLst>
      <p:ext uri="{BB962C8B-B14F-4D97-AF65-F5344CB8AC3E}">
        <p14:creationId xmlns:p14="http://schemas.microsoft.com/office/powerpoint/2010/main" val="3558291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48AD13-6738-7D1B-AAA5-BE370087F173}"/>
              </a:ext>
            </a:extLst>
          </p:cNvPr>
          <p:cNvSpPr>
            <a:spLocks noGrp="1"/>
          </p:cNvSpPr>
          <p:nvPr>
            <p:ph type="body" sz="quarter" idx="38"/>
          </p:nvPr>
        </p:nvSpPr>
        <p:spPr/>
        <p:txBody>
          <a:bodyPr>
            <a:normAutofit fontScale="85000" lnSpcReduction="20000"/>
          </a:body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da-DK" sz="2600" b="0" i="0" u="none" strike="noStrike" kern="1200" cap="none" spc="0" normalizeH="0" baseline="0" noProof="0" dirty="0">
                <a:ln>
                  <a:noFill/>
                </a:ln>
                <a:solidFill>
                  <a:prstClr val="black"/>
                </a:solidFill>
                <a:effectLst/>
                <a:uLnTx/>
                <a:uFillTx/>
                <a:latin typeface="Calibri" panose="020F0502020204030204"/>
                <a:ea typeface="+mn-ea"/>
                <a:cs typeface="+mn-cs"/>
              </a:rPr>
              <a:t>Vi skal nu se svarene fra spørgeskemaundersøgelsens </a:t>
            </a:r>
          </a:p>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da-DK" sz="2600" b="0" i="0" u="none" strike="noStrike" kern="1200" cap="none" spc="0" normalizeH="0" baseline="0" noProof="0" dirty="0">
                <a:ln>
                  <a:noFill/>
                </a:ln>
                <a:solidFill>
                  <a:prstClr val="black"/>
                </a:solidFill>
                <a:effectLst/>
                <a:uLnTx/>
                <a:uFillTx/>
                <a:latin typeface="Calibri" panose="020F0502020204030204"/>
                <a:ea typeface="+mn-ea"/>
                <a:cs typeface="+mn-cs"/>
              </a:rPr>
              <a:t>spørgsmål om</a:t>
            </a:r>
          </a:p>
          <a:p>
            <a:pPr marL="228600" marR="0" lvl="0" indent="-228600" algn="l" defTabSz="914400" rtl="0" eaLnBrk="1" fontAlgn="auto" latinLnBrk="0" hangingPunct="1">
              <a:lnSpc>
                <a:spcPct val="110000"/>
              </a:lnSpc>
              <a:spcBef>
                <a:spcPts val="1000"/>
              </a:spcBef>
              <a:spcAft>
                <a:spcPts val="800"/>
              </a:spcAft>
              <a:buClrTx/>
              <a:buSzTx/>
              <a:buFontTx/>
              <a:buChar char="-"/>
              <a:tabLst/>
              <a:defRPr/>
            </a:pPr>
            <a:r>
              <a:rPr kumimoji="0" lang="da-DK" sz="20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Hvor mange patienter har du haft i et palliativt forløb det seneste år?</a:t>
            </a:r>
          </a:p>
          <a:p>
            <a:pPr marL="228600" marR="0" lvl="0" indent="-228600" algn="l" defTabSz="914400" rtl="0" eaLnBrk="1" fontAlgn="auto" latinLnBrk="0" hangingPunct="1">
              <a:lnSpc>
                <a:spcPct val="110000"/>
              </a:lnSpc>
              <a:spcBef>
                <a:spcPts val="1000"/>
              </a:spcBef>
              <a:spcAft>
                <a:spcPts val="800"/>
              </a:spcAft>
              <a:buClrTx/>
              <a:buSzTx/>
              <a:buFontTx/>
              <a:buChar char="-"/>
              <a:tabLst/>
              <a:defRPr/>
            </a:pPr>
            <a:r>
              <a:rPr kumimoji="0" lang="da-DK" sz="20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Benytter du overraskelsesspørgsmålet: ”Ville det overraske mig, hvis denne patient dør indenfor de næste 12 måneder?” til identifikation af patienter med palliative behov?</a:t>
            </a:r>
          </a:p>
          <a:p>
            <a:pPr marL="228600" marR="0" lvl="0" indent="-228600" algn="l" defTabSz="914400" rtl="0" eaLnBrk="1" fontAlgn="auto" latinLnBrk="0" hangingPunct="1">
              <a:lnSpc>
                <a:spcPct val="110000"/>
              </a:lnSpc>
              <a:spcBef>
                <a:spcPts val="1000"/>
              </a:spcBef>
              <a:spcAft>
                <a:spcPts val="800"/>
              </a:spcAft>
              <a:buClrTx/>
              <a:buSzTx/>
              <a:buFontTx/>
              <a:buChar char="-"/>
              <a:tabLst/>
              <a:defRPr/>
            </a:pPr>
            <a:r>
              <a:rPr kumimoji="0" lang="da-DK" sz="20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Hvordan markerer du patienter med palliative behov i klinikkens journalsystem?</a:t>
            </a:r>
          </a:p>
          <a:p>
            <a:pPr marL="228600" marR="0" lvl="0" indent="-228600" algn="l" defTabSz="914400" rtl="0" eaLnBrk="1" fontAlgn="auto" latinLnBrk="0" hangingPunct="1">
              <a:lnSpc>
                <a:spcPct val="110000"/>
              </a:lnSpc>
              <a:spcBef>
                <a:spcPts val="1000"/>
              </a:spcBef>
              <a:spcAft>
                <a:spcPts val="800"/>
              </a:spcAft>
              <a:buClrTx/>
              <a:buSzTx/>
              <a:buFontTx/>
              <a:buChar char="-"/>
              <a:tabLst/>
              <a:defRPr/>
            </a:pPr>
            <a:r>
              <a:rPr kumimoji="0" lang="da-DK" sz="20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Har I </a:t>
            </a:r>
            <a:r>
              <a:rPr kumimoji="0" lang="da-DK" sz="2000" b="0" i="0" u="none" strike="noStrike" kern="1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i</a:t>
            </a:r>
            <a:r>
              <a:rPr kumimoji="0" lang="da-DK" sz="20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klinikken en systematik i forhold til terminaltilskud, terminalerklæring (LÆ165) og vurdering af behandlingsniveau/genoplivning for patienter i palliativt forløb?</a:t>
            </a:r>
          </a:p>
          <a:p>
            <a:pPr marL="228600" marR="0" lvl="0" indent="-228600" algn="l" defTabSz="914400" rtl="0" eaLnBrk="1" fontAlgn="auto" latinLnBrk="0" hangingPunct="1">
              <a:lnSpc>
                <a:spcPct val="110000"/>
              </a:lnSpc>
              <a:spcBef>
                <a:spcPts val="1000"/>
              </a:spcBef>
              <a:spcAft>
                <a:spcPts val="800"/>
              </a:spcAft>
              <a:buClrTx/>
              <a:buSzTx/>
              <a:buFontTx/>
              <a:buChar char="-"/>
              <a:tabLst/>
              <a:defRPr/>
            </a:pPr>
            <a:r>
              <a:rPr kumimoji="0" lang="da-DK" sz="20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Har I </a:t>
            </a:r>
            <a:r>
              <a:rPr kumimoji="0" lang="da-DK" sz="2000" b="0" i="0" u="none" strike="noStrike" kern="1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i</a:t>
            </a:r>
            <a:r>
              <a:rPr kumimoji="0" lang="da-DK" sz="2000" b="0" i="0" u="none" strike="noStrike" kern="1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klinikken en systematik i forhold til at kontakte patienter med en alvorlig livstruende sygdom?</a:t>
            </a:r>
          </a:p>
          <a:p>
            <a:endParaRPr lang="da-DK" dirty="0"/>
          </a:p>
        </p:txBody>
      </p:sp>
      <p:sp>
        <p:nvSpPr>
          <p:cNvPr id="3" name="Titel 2">
            <a:extLst>
              <a:ext uri="{FF2B5EF4-FFF2-40B4-BE49-F238E27FC236}">
                <a16:creationId xmlns:a16="http://schemas.microsoft.com/office/drawing/2014/main" id="{7E5A53ED-6925-17CC-13C0-E04BD14C7C27}"/>
              </a:ext>
            </a:extLst>
          </p:cNvPr>
          <p:cNvSpPr>
            <a:spLocks noGrp="1"/>
          </p:cNvSpPr>
          <p:nvPr>
            <p:ph type="title"/>
          </p:nvPr>
        </p:nvSpPr>
        <p:spPr/>
        <p:txBody>
          <a:bodyPr/>
          <a:lstStyle/>
          <a:p>
            <a:r>
              <a:rPr lang="da-DK" dirty="0"/>
              <a:t>Organisering af palliative forløb i klinikken </a:t>
            </a:r>
          </a:p>
        </p:txBody>
      </p:sp>
      <p:sp>
        <p:nvSpPr>
          <p:cNvPr id="4" name="Pladsholder til tekst 3">
            <a:extLst>
              <a:ext uri="{FF2B5EF4-FFF2-40B4-BE49-F238E27FC236}">
                <a16:creationId xmlns:a16="http://schemas.microsoft.com/office/drawing/2014/main" id="{9238EE53-7172-3FFD-58ED-B439D4A1F8BB}"/>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71C30F3A-FAF0-B0F6-E08C-D63177F53052}"/>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9922810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301BC-35C0-CE65-74FC-2A77C64E2980}"/>
              </a:ext>
            </a:extLst>
          </p:cNvPr>
          <p:cNvSpPr>
            <a:spLocks noGrp="1"/>
          </p:cNvSpPr>
          <p:nvPr>
            <p:ph type="title"/>
          </p:nvPr>
        </p:nvSpPr>
        <p:spPr/>
        <p:txBody>
          <a:bodyPr>
            <a:normAutofit fontScale="90000"/>
          </a:bodyPr>
          <a:lstStyle/>
          <a:p>
            <a:r>
              <a:rPr lang="da-DK" dirty="0"/>
              <a:t>Hvor mange patienter har du haft i et palliativt forløb det seneste år?</a:t>
            </a:r>
          </a:p>
        </p:txBody>
      </p:sp>
      <p:sp>
        <p:nvSpPr>
          <p:cNvPr id="3" name="Pladsholder til tekst 2">
            <a:extLst>
              <a:ext uri="{FF2B5EF4-FFF2-40B4-BE49-F238E27FC236}">
                <a16:creationId xmlns:a16="http://schemas.microsoft.com/office/drawing/2014/main" id="{BD06D6CB-4E86-648D-F579-C11DD15F4BDA}"/>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52D0E56E-1E73-EAAE-A189-F544F9D68FA6}"/>
              </a:ext>
            </a:extLst>
          </p:cNvPr>
          <p:cNvGraphicFramePr>
            <a:graphicFrameLocks/>
          </p:cNvGraphicFramePr>
          <p:nvPr>
            <p:extLst>
              <p:ext uri="{D42A27DB-BD31-4B8C-83A1-F6EECF244321}">
                <p14:modId xmlns:p14="http://schemas.microsoft.com/office/powerpoint/2010/main" val="2030457843"/>
              </p:ext>
            </p:extLst>
          </p:nvPr>
        </p:nvGraphicFramePr>
        <p:xfrm>
          <a:off x="725627" y="1722119"/>
          <a:ext cx="10736124" cy="4407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27153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BA61E-646D-66E5-9B46-A636C936B8C8}"/>
              </a:ext>
            </a:extLst>
          </p:cNvPr>
          <p:cNvSpPr>
            <a:spLocks noGrp="1"/>
          </p:cNvSpPr>
          <p:nvPr>
            <p:ph type="title"/>
          </p:nvPr>
        </p:nvSpPr>
        <p:spPr/>
        <p:txBody>
          <a:bodyPr>
            <a:noAutofit/>
          </a:bodyPr>
          <a:lstStyle/>
          <a:p>
            <a:r>
              <a:rPr lang="da-DK" sz="2800" dirty="0"/>
              <a:t>Benytter du overraskelsesspørgsmålet: ”ville det overraske mig, hvis denne patient dør inden for de næste 12 måneder?” til identifikation af patienter med palliative behov?</a:t>
            </a:r>
          </a:p>
        </p:txBody>
      </p:sp>
      <p:sp>
        <p:nvSpPr>
          <p:cNvPr id="3" name="Pladsholder til tekst 2">
            <a:extLst>
              <a:ext uri="{FF2B5EF4-FFF2-40B4-BE49-F238E27FC236}">
                <a16:creationId xmlns:a16="http://schemas.microsoft.com/office/drawing/2014/main" id="{D552BE92-D42A-F632-FF00-68C8828B4C95}"/>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16223827-4218-FFA9-2556-FFF062CA5F7D}"/>
              </a:ext>
            </a:extLst>
          </p:cNvPr>
          <p:cNvGraphicFramePr>
            <a:graphicFrameLocks/>
          </p:cNvGraphicFramePr>
          <p:nvPr>
            <p:extLst>
              <p:ext uri="{D42A27DB-BD31-4B8C-83A1-F6EECF244321}">
                <p14:modId xmlns:p14="http://schemas.microsoft.com/office/powerpoint/2010/main" val="336655445"/>
              </p:ext>
            </p:extLst>
          </p:nvPr>
        </p:nvGraphicFramePr>
        <p:xfrm>
          <a:off x="725625" y="1905000"/>
          <a:ext cx="10736125" cy="4224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1">
            <a:extLst>
              <a:ext uri="{FF2B5EF4-FFF2-40B4-BE49-F238E27FC236}">
                <a16:creationId xmlns:a16="http://schemas.microsoft.com/office/drawing/2014/main" id="{7826FE84-99A4-C344-A3E1-FDF42E393CAD}"/>
              </a:ext>
            </a:extLst>
          </p:cNvPr>
          <p:cNvSpPr txBox="1"/>
          <p:nvPr/>
        </p:nvSpPr>
        <p:spPr>
          <a:xfrm rot="20555044">
            <a:off x="4450080" y="2756764"/>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35978221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49481-159F-EF58-42EC-9415DFA92E20}"/>
              </a:ext>
            </a:extLst>
          </p:cNvPr>
          <p:cNvSpPr>
            <a:spLocks noGrp="1"/>
          </p:cNvSpPr>
          <p:nvPr>
            <p:ph type="title"/>
          </p:nvPr>
        </p:nvSpPr>
        <p:spPr/>
        <p:txBody>
          <a:bodyPr>
            <a:normAutofit fontScale="90000"/>
          </a:bodyPr>
          <a:lstStyle/>
          <a:p>
            <a:r>
              <a:rPr lang="da-DK" dirty="0"/>
              <a:t>Hvordan markere du patienter med palliative behov i klinikkens journalsystem?</a:t>
            </a:r>
          </a:p>
        </p:txBody>
      </p:sp>
      <p:sp>
        <p:nvSpPr>
          <p:cNvPr id="3" name="Pladsholder til tekst 2">
            <a:extLst>
              <a:ext uri="{FF2B5EF4-FFF2-40B4-BE49-F238E27FC236}">
                <a16:creationId xmlns:a16="http://schemas.microsoft.com/office/drawing/2014/main" id="{F3E7FDA1-B645-8CE5-9034-D8EAF816A65B}"/>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B69EE2E7-C657-FE6A-3B0F-3B1388CCBBD3}"/>
              </a:ext>
            </a:extLst>
          </p:cNvPr>
          <p:cNvGraphicFramePr>
            <a:graphicFrameLocks/>
          </p:cNvGraphicFramePr>
          <p:nvPr>
            <p:extLst>
              <p:ext uri="{D42A27DB-BD31-4B8C-83A1-F6EECF244321}">
                <p14:modId xmlns:p14="http://schemas.microsoft.com/office/powerpoint/2010/main" val="2373596625"/>
              </p:ext>
            </p:extLst>
          </p:nvPr>
        </p:nvGraphicFramePr>
        <p:xfrm>
          <a:off x="725627" y="1691641"/>
          <a:ext cx="10736124" cy="44376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1">
            <a:extLst>
              <a:ext uri="{FF2B5EF4-FFF2-40B4-BE49-F238E27FC236}">
                <a16:creationId xmlns:a16="http://schemas.microsoft.com/office/drawing/2014/main" id="{7826FE84-99A4-C344-A3E1-FDF42E393CAD}"/>
              </a:ext>
            </a:extLst>
          </p:cNvPr>
          <p:cNvSpPr txBox="1"/>
          <p:nvPr/>
        </p:nvSpPr>
        <p:spPr>
          <a:xfrm rot="20555044">
            <a:off x="4447768" y="2153457"/>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2808756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5DBBA-7C5C-750D-CA40-E2D95CA5C162}"/>
              </a:ext>
            </a:extLst>
          </p:cNvPr>
          <p:cNvSpPr>
            <a:spLocks noGrp="1"/>
          </p:cNvSpPr>
          <p:nvPr>
            <p:ph type="title"/>
          </p:nvPr>
        </p:nvSpPr>
        <p:spPr/>
        <p:txBody>
          <a:bodyPr>
            <a:noAutofit/>
          </a:bodyPr>
          <a:lstStyle/>
          <a:p>
            <a:r>
              <a:rPr lang="da-DK" sz="2800" dirty="0"/>
              <a:t>Har klinikken en systematik i forhold til terminaltilskud, terminalerklæring (LÆ165) og vurdering af behandlingsniveau/genoplivning for patienter i palliative forløb?</a:t>
            </a:r>
          </a:p>
        </p:txBody>
      </p:sp>
      <p:sp>
        <p:nvSpPr>
          <p:cNvPr id="3" name="Pladsholder til tekst 2">
            <a:extLst>
              <a:ext uri="{FF2B5EF4-FFF2-40B4-BE49-F238E27FC236}">
                <a16:creationId xmlns:a16="http://schemas.microsoft.com/office/drawing/2014/main" id="{6182F465-072A-0CE6-E9D9-1656ED784300}"/>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5" name="Diagram 4">
            <a:extLst>
              <a:ext uri="{FF2B5EF4-FFF2-40B4-BE49-F238E27FC236}">
                <a16:creationId xmlns:a16="http://schemas.microsoft.com/office/drawing/2014/main" id="{1CEFBB0E-86F6-B66F-0BAB-E179240DB8A4}"/>
              </a:ext>
            </a:extLst>
          </p:cNvPr>
          <p:cNvGraphicFramePr>
            <a:graphicFrameLocks/>
          </p:cNvGraphicFramePr>
          <p:nvPr>
            <p:extLst>
              <p:ext uri="{D42A27DB-BD31-4B8C-83A1-F6EECF244321}">
                <p14:modId xmlns:p14="http://schemas.microsoft.com/office/powerpoint/2010/main" val="476685536"/>
              </p:ext>
            </p:extLst>
          </p:nvPr>
        </p:nvGraphicFramePr>
        <p:xfrm>
          <a:off x="838201" y="2148841"/>
          <a:ext cx="10623550" cy="39804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1">
            <a:extLst>
              <a:ext uri="{FF2B5EF4-FFF2-40B4-BE49-F238E27FC236}">
                <a16:creationId xmlns:a16="http://schemas.microsoft.com/office/drawing/2014/main" id="{7826FE84-99A4-C344-A3E1-FDF42E393CAD}"/>
              </a:ext>
            </a:extLst>
          </p:cNvPr>
          <p:cNvSpPr txBox="1"/>
          <p:nvPr/>
        </p:nvSpPr>
        <p:spPr>
          <a:xfrm rot="20555044">
            <a:off x="4504056" y="2332801"/>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2971609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6B2EE-D81D-8FAE-96CF-10AC04DF9234}"/>
              </a:ext>
            </a:extLst>
          </p:cNvPr>
          <p:cNvSpPr>
            <a:spLocks noGrp="1"/>
          </p:cNvSpPr>
          <p:nvPr>
            <p:ph type="title"/>
          </p:nvPr>
        </p:nvSpPr>
        <p:spPr/>
        <p:txBody>
          <a:bodyPr>
            <a:noAutofit/>
          </a:bodyPr>
          <a:lstStyle/>
          <a:p>
            <a:r>
              <a:rPr lang="da-DK" sz="3200" dirty="0"/>
              <a:t>Har I </a:t>
            </a:r>
            <a:r>
              <a:rPr lang="da-DK" sz="3200" dirty="0" err="1"/>
              <a:t>i</a:t>
            </a:r>
            <a:r>
              <a:rPr lang="da-DK" sz="3200" dirty="0"/>
              <a:t> klinikken en systematik i forhold til at kontakte patienter med alvorlige livstruende sygdom?</a:t>
            </a:r>
          </a:p>
        </p:txBody>
      </p:sp>
      <p:sp>
        <p:nvSpPr>
          <p:cNvPr id="3" name="Pladsholder til tekst 2">
            <a:extLst>
              <a:ext uri="{FF2B5EF4-FFF2-40B4-BE49-F238E27FC236}">
                <a16:creationId xmlns:a16="http://schemas.microsoft.com/office/drawing/2014/main" id="{48C41511-ACF1-4610-76ED-1E7F45199217}"/>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5" name="Diagram 4">
            <a:extLst>
              <a:ext uri="{FF2B5EF4-FFF2-40B4-BE49-F238E27FC236}">
                <a16:creationId xmlns:a16="http://schemas.microsoft.com/office/drawing/2014/main" id="{424922DA-E9BC-191F-5E17-1E68F4F4BC12}"/>
              </a:ext>
            </a:extLst>
          </p:cNvPr>
          <p:cNvGraphicFramePr>
            <a:graphicFrameLocks/>
          </p:cNvGraphicFramePr>
          <p:nvPr>
            <p:extLst>
              <p:ext uri="{D42A27DB-BD31-4B8C-83A1-F6EECF244321}">
                <p14:modId xmlns:p14="http://schemas.microsoft.com/office/powerpoint/2010/main" val="362533129"/>
              </p:ext>
            </p:extLst>
          </p:nvPr>
        </p:nvGraphicFramePr>
        <p:xfrm>
          <a:off x="838200" y="1645921"/>
          <a:ext cx="10623551" cy="44834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1">
            <a:extLst>
              <a:ext uri="{FF2B5EF4-FFF2-40B4-BE49-F238E27FC236}">
                <a16:creationId xmlns:a16="http://schemas.microsoft.com/office/drawing/2014/main" id="{7826FE84-99A4-C344-A3E1-FDF42E393CAD}"/>
              </a:ext>
            </a:extLst>
          </p:cNvPr>
          <p:cNvSpPr txBox="1"/>
          <p:nvPr/>
        </p:nvSpPr>
        <p:spPr>
          <a:xfrm rot="20555044">
            <a:off x="4504054" y="2446797"/>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4410569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D2010-D377-2558-D4E8-32D5A63DF608}"/>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D67C1D4D-E4B0-ACFA-C8CD-4FDF3251FB4A}"/>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12A0BDFA-283B-3674-BCE7-BB82B77AA069}"/>
              </a:ext>
            </a:extLst>
          </p:cNvPr>
          <p:cNvGraphicFramePr>
            <a:graphicFrameLocks noGrp="1"/>
          </p:cNvGraphicFramePr>
          <p:nvPr>
            <p:extLst>
              <p:ext uri="{D42A27DB-BD31-4B8C-83A1-F6EECF244321}">
                <p14:modId xmlns:p14="http://schemas.microsoft.com/office/powerpoint/2010/main" val="1577767146"/>
              </p:ext>
            </p:extLst>
          </p:nvPr>
        </p:nvGraphicFramePr>
        <p:xfrm>
          <a:off x="727869" y="1444450"/>
          <a:ext cx="10733087" cy="482486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15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40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Organisering af palliative forløb i klinikken</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resultater fra spørgeskemaundersøgelsen</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Sidemandssamtale</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Video: Identifikation og behovsvurdering</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Fælles drøftelse i plenum</a:t>
                      </a:r>
                    </a:p>
                  </a:txBody>
                  <a:tcPr marL="180000" marR="180000" marT="90000" marB="90000" anchor="ctr"/>
                </a:tc>
                <a:extLst>
                  <a:ext uri="{0D108BD9-81ED-4DB2-BD59-A6C34878D82A}">
                    <a16:rowId xmlns:a16="http://schemas.microsoft.com/office/drawing/2014/main" val="4122258881"/>
                  </a:ext>
                </a:extLst>
              </a:tr>
              <a:tr h="436600">
                <a:tc>
                  <a:txBody>
                    <a:bodyPr/>
                    <a:lstStyle/>
                    <a:p>
                      <a:r>
                        <a:rPr lang="da-DK" sz="1600" noProof="0" dirty="0"/>
                        <a:t>15 min.</a:t>
                      </a:r>
                    </a:p>
                  </a:txBody>
                  <a:tcPr marL="180000" marR="180000" marT="90000" marB="90000" anchor="ctr"/>
                </a:tc>
                <a:tc>
                  <a:txBody>
                    <a:bodyPr/>
                    <a:lstStyle/>
                    <a:p>
                      <a:pPr algn="l"/>
                      <a:r>
                        <a:rPr lang="da-DK" sz="1600" b="1" i="0" noProof="0" dirty="0"/>
                        <a:t>Pause</a:t>
                      </a:r>
                    </a:p>
                  </a:txBody>
                  <a:tcPr marL="180000" marR="180000" marT="90000" marB="90000" anchor="ctr"/>
                </a:tc>
                <a:extLst>
                  <a:ext uri="{0D108BD9-81ED-4DB2-BD59-A6C34878D82A}">
                    <a16:rowId xmlns:a16="http://schemas.microsoft.com/office/drawing/2014/main" val="1505203635"/>
                  </a:ext>
                </a:extLst>
              </a:tr>
              <a:tr h="434500">
                <a:tc>
                  <a:txBody>
                    <a:bodyPr/>
                    <a:lstStyle/>
                    <a:p>
                      <a:r>
                        <a:rPr lang="da-DK" sz="1600" noProof="0" dirty="0"/>
                        <a:t>50 min.</a:t>
                      </a:r>
                    </a:p>
                  </a:txBody>
                  <a:tcPr marL="180000" marR="180000" marT="90000" marB="90000" anchor="ctr"/>
                </a:tc>
                <a:tc>
                  <a:txBody>
                    <a:bodyPr/>
                    <a:lstStyle/>
                    <a:p>
                      <a:pPr algn="l"/>
                      <a:r>
                        <a:rPr lang="da-DK" sz="1600" b="1" i="0" noProof="0" dirty="0"/>
                        <a:t>Blok 2: Samarbejdet med kommunen</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resultater fra spørgeskemaundersøgelsen</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Sidemandssamtale</a:t>
                      </a:r>
                      <a:endParaRPr lang="da-DK" sz="1600" b="1" i="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b="0" i="0" noProof="0" dirty="0"/>
                        <a:t>Oplæg fra kommunen</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b="0" i="0" noProof="0" dirty="0"/>
                        <a:t>Spørgsmål og dialog med kommunen i plenum</a:t>
                      </a:r>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25 min.</a:t>
                      </a:r>
                    </a:p>
                  </a:txBody>
                  <a:tcPr marL="180000" marR="180000" marT="90000" marB="90000" anchor="ctr"/>
                </a:tc>
                <a:tc>
                  <a:txBody>
                    <a:bodyPr/>
                    <a:lstStyle/>
                    <a:p>
                      <a:pPr algn="l"/>
                      <a:r>
                        <a:rPr lang="da-DK" sz="1600" b="1" noProof="0" dirty="0"/>
                        <a:t>Blok 3: opsamling og opfølgning </a:t>
                      </a:r>
                      <a:br>
                        <a:rPr lang="da-DK" sz="1600" noProof="0" dirty="0"/>
                      </a:br>
                      <a:r>
                        <a:rPr lang="da-DK" sz="1600" noProof="0" dirty="0"/>
                        <a:t>Samtale i egen praksis – hvad kan vi gøre anderledes i klinikken</a:t>
                      </a:r>
                    </a:p>
                    <a:p>
                      <a:pPr algn="l"/>
                      <a:r>
                        <a:rPr lang="da-DK" sz="1600" i="0" noProof="0" dirty="0"/>
                        <a:t>Hvad skal ændres i samarbejdet – hvem gør hvad?</a:t>
                      </a:r>
                    </a:p>
                    <a:p>
                      <a:pPr algn="l"/>
                      <a:r>
                        <a:rPr lang="da-DK" sz="1600" i="0" noProof="0" dirty="0"/>
                        <a:t>Hvordan følger vi op?</a:t>
                      </a:r>
                    </a:p>
                  </a:txBody>
                  <a:tcPr marL="180000" marR="180000" marT="90000" marB="90000" anchor="ctr"/>
                </a:tc>
                <a:extLst>
                  <a:ext uri="{0D108BD9-81ED-4DB2-BD59-A6C34878D82A}">
                    <a16:rowId xmlns:a16="http://schemas.microsoft.com/office/drawing/2014/main" val="2190333926"/>
                  </a:ext>
                </a:extLst>
              </a:tr>
            </a:tbl>
          </a:graphicData>
        </a:graphic>
      </p:graphicFrame>
    </p:spTree>
    <p:extLst>
      <p:ext uri="{BB962C8B-B14F-4D97-AF65-F5344CB8AC3E}">
        <p14:creationId xmlns:p14="http://schemas.microsoft.com/office/powerpoint/2010/main" val="23932849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5858630-D127-317F-8B89-97BE3EF33AC1}"/>
              </a:ext>
            </a:extLst>
          </p:cNvPr>
          <p:cNvSpPr>
            <a:spLocks noGrp="1"/>
          </p:cNvSpPr>
          <p:nvPr>
            <p:ph type="body" sz="quarter" idx="38"/>
          </p:nvPr>
        </p:nvSpPr>
        <p:spPr/>
        <p:txBody>
          <a:bodyPr/>
          <a:lstStyle/>
          <a:p>
            <a:r>
              <a:rPr lang="da-DK" dirty="0"/>
              <a:t>Klyngens medlemmer mener…</a:t>
            </a:r>
          </a:p>
          <a:p>
            <a:endParaRPr lang="da-DK" dirty="0"/>
          </a:p>
          <a:p>
            <a:r>
              <a:rPr lang="da-DK" dirty="0"/>
              <a:t>Flere oplever…</a:t>
            </a:r>
          </a:p>
        </p:txBody>
      </p:sp>
      <p:sp>
        <p:nvSpPr>
          <p:cNvPr id="3" name="Titel 2">
            <a:extLst>
              <a:ext uri="{FF2B5EF4-FFF2-40B4-BE49-F238E27FC236}">
                <a16:creationId xmlns:a16="http://schemas.microsoft.com/office/drawing/2014/main" id="{A29FED93-35BC-3752-7429-E74178F9C789}"/>
              </a:ext>
            </a:extLst>
          </p:cNvPr>
          <p:cNvSpPr>
            <a:spLocks noGrp="1"/>
          </p:cNvSpPr>
          <p:nvPr>
            <p:ph type="title"/>
          </p:nvPr>
        </p:nvSpPr>
        <p:spPr/>
        <p:txBody>
          <a:bodyPr/>
          <a:lstStyle/>
          <a:p>
            <a:r>
              <a:rPr lang="da-DK" dirty="0"/>
              <a:t>Kort opsummering af klynges besvarelser</a:t>
            </a:r>
          </a:p>
        </p:txBody>
      </p:sp>
      <p:sp>
        <p:nvSpPr>
          <p:cNvPr id="4" name="Pladsholder til tekst 3">
            <a:extLst>
              <a:ext uri="{FF2B5EF4-FFF2-40B4-BE49-F238E27FC236}">
                <a16:creationId xmlns:a16="http://schemas.microsoft.com/office/drawing/2014/main" id="{E07F2749-1CB0-083B-CF9C-766752B129E8}"/>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0EFAA922-04D3-C440-5E88-1D17261B9A35}"/>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39213566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F37A-69B2-4ECA-7190-AA38BFE3D67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65ECFD3-0CAD-8ED5-C9C4-924A8380B25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1ACAEB-BAC7-DEE4-39C9-4D4A545928DC}"/>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48C1CEDA-CFD9-8536-C7F1-2FCCDC8E4D8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253FA6DF-0526-4534-2384-A1556D8891F9}"/>
              </a:ext>
            </a:extLst>
          </p:cNvPr>
          <p:cNvSpPr>
            <a:spLocks noGrp="1"/>
          </p:cNvSpPr>
          <p:nvPr>
            <p:ph type="body" sz="quarter" idx="41"/>
          </p:nvPr>
        </p:nvSpPr>
        <p:spPr>
          <a:xfrm>
            <a:off x="721001" y="2691196"/>
            <a:ext cx="4385987" cy="2052253"/>
          </a:xfrm>
        </p:spPr>
        <p:txBody>
          <a:bodyPr>
            <a:normAutofit/>
          </a:bodyPr>
          <a:lstStyle/>
          <a:p>
            <a:pPr marL="285750" indent="-285750">
              <a:buFont typeface="Arial" panose="020B0604020202020204" pitchFamily="34" charset="0"/>
              <a:buChar char="•"/>
            </a:pPr>
            <a:r>
              <a:rPr lang="da-DK" sz="1600" noProof="0" dirty="0"/>
              <a:t>Hvad tænker du om klynges resultater fra spørgeskemaet?</a:t>
            </a:r>
          </a:p>
          <a:p>
            <a:pPr marL="285750" indent="-285750">
              <a:buFont typeface="Arial" panose="020B0604020202020204" pitchFamily="34" charset="0"/>
              <a:buChar char="•"/>
            </a:pPr>
            <a:r>
              <a:rPr lang="da-DK" dirty="0"/>
              <a:t>Hvordan har I </a:t>
            </a:r>
            <a:r>
              <a:rPr lang="da-DK" dirty="0" err="1"/>
              <a:t>i</a:t>
            </a:r>
            <a:r>
              <a:rPr lang="da-DK" dirty="0"/>
              <a:t> klinikken organiseret arbejdet?</a:t>
            </a:r>
          </a:p>
          <a:p>
            <a:pPr marL="285750" indent="-285750">
              <a:buFont typeface="Arial" panose="020B0604020202020204" pitchFamily="34" charset="0"/>
              <a:buChar char="•"/>
            </a:pPr>
            <a:r>
              <a:rPr lang="da-DK" sz="1600" noProof="0" dirty="0"/>
              <a:t>Er der noget dine kollegaer gør, som du gerne vil vide mere om?</a:t>
            </a:r>
          </a:p>
        </p:txBody>
      </p:sp>
      <p:sp>
        <p:nvSpPr>
          <p:cNvPr id="10" name="Title 2">
            <a:extLst>
              <a:ext uri="{FF2B5EF4-FFF2-40B4-BE49-F238E27FC236}">
                <a16:creationId xmlns:a16="http://schemas.microsoft.com/office/drawing/2014/main" id="{ACEE4A7F-A481-CFD9-ADDF-649F601FF97E}"/>
              </a:ext>
            </a:extLst>
          </p:cNvPr>
          <p:cNvSpPr>
            <a:spLocks noGrp="1"/>
          </p:cNvSpPr>
          <p:nvPr>
            <p:ph type="title"/>
          </p:nvPr>
        </p:nvSpPr>
        <p:spPr>
          <a:xfrm>
            <a:off x="714030" y="1027249"/>
            <a:ext cx="4398514" cy="1540460"/>
          </a:xfrm>
        </p:spPr>
        <p:txBody>
          <a:bodyPr/>
          <a:lstStyle/>
          <a:p>
            <a:r>
              <a:rPr lang="da-DK" sz="2400" noProof="0" dirty="0"/>
              <a:t>Sidemandssamtale angående resultaterne fra spørgeskemaet</a:t>
            </a:r>
          </a:p>
        </p:txBody>
      </p:sp>
      <p:sp>
        <p:nvSpPr>
          <p:cNvPr id="13" name="Text Placeholder 9">
            <a:extLst>
              <a:ext uri="{FF2B5EF4-FFF2-40B4-BE49-F238E27FC236}">
                <a16:creationId xmlns:a16="http://schemas.microsoft.com/office/drawing/2014/main" id="{D89E6854-5292-67E8-9BCB-33EED2743CF4}"/>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940917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64BD76-DD15-AD52-1F7C-9918C7599628}"/>
              </a:ext>
            </a:extLst>
          </p:cNvPr>
          <p:cNvSpPr>
            <a:spLocks noGrp="1"/>
          </p:cNvSpPr>
          <p:nvPr>
            <p:ph type="title"/>
          </p:nvPr>
        </p:nvSpPr>
        <p:spPr/>
        <p:txBody>
          <a:bodyPr>
            <a:normAutofit fontScale="90000"/>
          </a:bodyPr>
          <a:lstStyle/>
          <a:p>
            <a:r>
              <a:rPr lang="da-DK" dirty="0"/>
              <a:t>Video: Redskaber til identifikation og behovsvurdering</a:t>
            </a:r>
          </a:p>
        </p:txBody>
      </p:sp>
      <p:sp>
        <p:nvSpPr>
          <p:cNvPr id="4" name="Pladsholder til tekst 3">
            <a:extLst>
              <a:ext uri="{FF2B5EF4-FFF2-40B4-BE49-F238E27FC236}">
                <a16:creationId xmlns:a16="http://schemas.microsoft.com/office/drawing/2014/main" id="{04FD314D-00F1-792F-CE74-BB6A8F56D4A2}"/>
              </a:ext>
            </a:extLst>
          </p:cNvPr>
          <p:cNvSpPr>
            <a:spLocks noGrp="1"/>
          </p:cNvSpPr>
          <p:nvPr>
            <p:ph type="body" sz="quarter" idx="38"/>
          </p:nvPr>
        </p:nvSpPr>
        <p:spPr/>
        <p:txBody>
          <a:bodyPr>
            <a:normAutofit lnSpcReduction="10000"/>
          </a:bodyPr>
          <a:lstStyle/>
          <a:p>
            <a:endParaRPr lang="da-DK"/>
          </a:p>
        </p:txBody>
      </p:sp>
      <p:pic>
        <p:nvPicPr>
          <p:cNvPr id="5" name="Onlinemedier 5" title="Palliation - Redskaber til identifikation og behovsvurdering">
            <a:hlinkClick r:id="" action="ppaction://media"/>
            <a:extLst>
              <a:ext uri="{FF2B5EF4-FFF2-40B4-BE49-F238E27FC236}">
                <a16:creationId xmlns:a16="http://schemas.microsoft.com/office/drawing/2014/main" id="{2B0A0BEA-1761-58A7-70E4-79B8D1F2E828}"/>
              </a:ext>
            </a:extLst>
          </p:cNvPr>
          <p:cNvPicPr>
            <a:picLocks noGrp="1" noRot="1" noChangeAspect="1"/>
          </p:cNvPicPr>
          <p:nvPr>
            <p:ph type="pic" idx="22"/>
            <a:videoFile r:link="rId1"/>
          </p:nvPr>
        </p:nvPicPr>
        <p:blipFill>
          <a:blip r:embed="rId4"/>
          <a:srcRect t="15082" b="15082"/>
          <a:stretch>
            <a:fillRect/>
          </a:stretch>
        </p:blipFill>
        <p:spPr>
          <a:xfrm>
            <a:off x="910590" y="2148523"/>
            <a:ext cx="10544533" cy="4148618"/>
          </a:xfrm>
          <a:prstGeom prst="rect">
            <a:avLst/>
          </a:prstGeom>
        </p:spPr>
      </p:pic>
    </p:spTree>
    <p:extLst>
      <p:ext uri="{BB962C8B-B14F-4D97-AF65-F5344CB8AC3E}">
        <p14:creationId xmlns:p14="http://schemas.microsoft.com/office/powerpoint/2010/main" val="14010503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B3AFE-50C6-E2F0-4333-A9CF2A705DCB}"/>
              </a:ext>
            </a:extLst>
          </p:cNvPr>
          <p:cNvSpPr>
            <a:spLocks noGrp="1"/>
          </p:cNvSpPr>
          <p:nvPr>
            <p:ph type="title"/>
          </p:nvPr>
        </p:nvSpPr>
        <p:spPr/>
        <p:txBody>
          <a:bodyPr/>
          <a:lstStyle/>
          <a:p>
            <a:r>
              <a:rPr lang="da-DK" dirty="0"/>
              <a:t>Budskaber</a:t>
            </a:r>
          </a:p>
        </p:txBody>
      </p:sp>
      <p:sp>
        <p:nvSpPr>
          <p:cNvPr id="3" name="Pladsholder til tekst 2">
            <a:extLst>
              <a:ext uri="{FF2B5EF4-FFF2-40B4-BE49-F238E27FC236}">
                <a16:creationId xmlns:a16="http://schemas.microsoft.com/office/drawing/2014/main" id="{067D9503-481D-65F9-39E8-12BD6858C2FC}"/>
              </a:ext>
            </a:extLst>
          </p:cNvPr>
          <p:cNvSpPr>
            <a:spLocks noGrp="1"/>
          </p:cNvSpPr>
          <p:nvPr>
            <p:ph type="body" sz="quarter" idx="39"/>
          </p:nvPr>
        </p:nvSpPr>
        <p:spPr/>
        <p:txBody>
          <a:bodyPr/>
          <a:lstStyle/>
          <a:p>
            <a:endParaRPr lang="da-DK"/>
          </a:p>
        </p:txBody>
      </p:sp>
      <p:sp>
        <p:nvSpPr>
          <p:cNvPr id="4" name="Pladsholder til tekst 3">
            <a:extLst>
              <a:ext uri="{FF2B5EF4-FFF2-40B4-BE49-F238E27FC236}">
                <a16:creationId xmlns:a16="http://schemas.microsoft.com/office/drawing/2014/main" id="{5481A4A0-4918-EB3A-6DC3-27DA1815E8CD}"/>
              </a:ext>
            </a:extLst>
          </p:cNvPr>
          <p:cNvSpPr>
            <a:spLocks noGrp="1"/>
          </p:cNvSpPr>
          <p:nvPr>
            <p:ph type="body" sz="quarter" idx="38"/>
          </p:nvPr>
        </p:nvSpPr>
        <p:spPr/>
        <p:txBody>
          <a:bodyPr/>
          <a:lstStyle/>
          <a:p>
            <a:endParaRPr lang="da-DK"/>
          </a:p>
        </p:txBody>
      </p:sp>
      <p:sp>
        <p:nvSpPr>
          <p:cNvPr id="5" name="Pladsholder til tekst 4">
            <a:extLst>
              <a:ext uri="{FF2B5EF4-FFF2-40B4-BE49-F238E27FC236}">
                <a16:creationId xmlns:a16="http://schemas.microsoft.com/office/drawing/2014/main" id="{D110071C-1345-7419-1FC2-01B23B75B1A8}"/>
              </a:ext>
            </a:extLst>
          </p:cNvPr>
          <p:cNvSpPr>
            <a:spLocks noGrp="1"/>
          </p:cNvSpPr>
          <p:nvPr>
            <p:ph type="body" sz="quarter" idx="30"/>
          </p:nvPr>
        </p:nvSpPr>
        <p:spPr>
          <a:xfrm>
            <a:off x="713581" y="4233012"/>
            <a:ext cx="2492579" cy="923330"/>
          </a:xfrm>
        </p:spPr>
        <p:txBody>
          <a:bodyPr/>
          <a:lstStyle/>
          <a:p>
            <a:r>
              <a:rPr lang="da-DK" dirty="0"/>
              <a:t>Naturligt at alle personalegrupper deltager</a:t>
            </a:r>
          </a:p>
        </p:txBody>
      </p:sp>
      <p:sp>
        <p:nvSpPr>
          <p:cNvPr id="6" name="Pladsholder til tekst 5">
            <a:extLst>
              <a:ext uri="{FF2B5EF4-FFF2-40B4-BE49-F238E27FC236}">
                <a16:creationId xmlns:a16="http://schemas.microsoft.com/office/drawing/2014/main" id="{2429D1AE-17FA-D8EE-128A-58E2D476E206}"/>
              </a:ext>
            </a:extLst>
          </p:cNvPr>
          <p:cNvSpPr>
            <a:spLocks noGrp="1"/>
          </p:cNvSpPr>
          <p:nvPr>
            <p:ph type="body" sz="quarter" idx="40"/>
          </p:nvPr>
        </p:nvSpPr>
        <p:spPr>
          <a:xfrm>
            <a:off x="8969686" y="4233012"/>
            <a:ext cx="2492579" cy="646331"/>
          </a:xfrm>
        </p:spPr>
        <p:txBody>
          <a:bodyPr/>
          <a:lstStyle/>
          <a:p>
            <a:r>
              <a:rPr lang="da-DK" dirty="0"/>
              <a:t>Brug tjeklisten fra </a:t>
            </a:r>
            <a:r>
              <a:rPr lang="da-DK" dirty="0" err="1"/>
              <a:t>DSAM’s</a:t>
            </a:r>
            <a:r>
              <a:rPr lang="da-DK" dirty="0"/>
              <a:t> vejledning</a:t>
            </a:r>
          </a:p>
        </p:txBody>
      </p:sp>
      <p:sp>
        <p:nvSpPr>
          <p:cNvPr id="7" name="Pladsholder til tekst 6">
            <a:extLst>
              <a:ext uri="{FF2B5EF4-FFF2-40B4-BE49-F238E27FC236}">
                <a16:creationId xmlns:a16="http://schemas.microsoft.com/office/drawing/2014/main" id="{676E9957-FD3E-5F32-6179-0AFC40A7FD89}"/>
              </a:ext>
            </a:extLst>
          </p:cNvPr>
          <p:cNvSpPr>
            <a:spLocks noGrp="1"/>
          </p:cNvSpPr>
          <p:nvPr>
            <p:ph type="body" sz="quarter" idx="41"/>
          </p:nvPr>
        </p:nvSpPr>
        <p:spPr>
          <a:xfrm>
            <a:off x="3483286" y="4233012"/>
            <a:ext cx="2492579" cy="646331"/>
          </a:xfrm>
        </p:spPr>
        <p:txBody>
          <a:bodyPr/>
          <a:lstStyle/>
          <a:p>
            <a:r>
              <a:rPr lang="da-DK" dirty="0"/>
              <a:t>Vigtigt med systematik i indsatserne</a:t>
            </a:r>
          </a:p>
        </p:txBody>
      </p:sp>
      <p:sp>
        <p:nvSpPr>
          <p:cNvPr id="8" name="Pladsholder til tekst 7">
            <a:extLst>
              <a:ext uri="{FF2B5EF4-FFF2-40B4-BE49-F238E27FC236}">
                <a16:creationId xmlns:a16="http://schemas.microsoft.com/office/drawing/2014/main" id="{DD101ECC-A8B5-6983-C98E-28AF5A19DF35}"/>
              </a:ext>
            </a:extLst>
          </p:cNvPr>
          <p:cNvSpPr>
            <a:spLocks noGrp="1"/>
          </p:cNvSpPr>
          <p:nvPr>
            <p:ph type="body" sz="quarter" idx="42"/>
          </p:nvPr>
        </p:nvSpPr>
        <p:spPr>
          <a:xfrm>
            <a:off x="6226486" y="4233012"/>
            <a:ext cx="2492579" cy="2031325"/>
          </a:xfrm>
        </p:spPr>
        <p:txBody>
          <a:bodyPr/>
          <a:lstStyle/>
          <a:p>
            <a:r>
              <a:rPr lang="da-DK" dirty="0"/>
              <a:t>Redskaber til identifikation: Overraskelsesspørgsmål og SPICT samt redskab til behovsvurdering: EORTC</a:t>
            </a:r>
          </a:p>
        </p:txBody>
      </p:sp>
      <p:sp>
        <p:nvSpPr>
          <p:cNvPr id="9" name="Pladsholder til tekst 8">
            <a:extLst>
              <a:ext uri="{FF2B5EF4-FFF2-40B4-BE49-F238E27FC236}">
                <a16:creationId xmlns:a16="http://schemas.microsoft.com/office/drawing/2014/main" id="{DDD400BB-D79C-382B-C32C-D290E90B58A0}"/>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EF3F5F12-E19A-43C0-8113-07E6BC5F89FF}"/>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4EB54112-FBA8-5783-24A0-2BF6848EDA65}"/>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2E28C55F-3D2A-BDA9-45C3-EB206FCB2AC7}"/>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24949490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5C95-6BD3-5F21-0827-33952AF5AB68}"/>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96D4473E-5580-391A-765E-7B09FB00F10E}"/>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1E6BB79D-6B36-28CF-7CE9-B35C5E28365D}"/>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(15 min.)</a:t>
            </a:r>
            <a:endParaRPr lang="da-DK" sz="1200" noProof="0" dirty="0"/>
          </a:p>
        </p:txBody>
      </p:sp>
      <p:pic>
        <p:nvPicPr>
          <p:cNvPr id="2" name="Graphic 1" descr="Teacher with solid fill">
            <a:extLst>
              <a:ext uri="{FF2B5EF4-FFF2-40B4-BE49-F238E27FC236}">
                <a16:creationId xmlns:a16="http://schemas.microsoft.com/office/drawing/2014/main" id="{B7005973-C17B-24A6-12AF-59160EBC2F5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44C2EB26-4699-09C2-BA0F-7112DF59A8EE}"/>
              </a:ext>
            </a:extLst>
          </p:cNvPr>
          <p:cNvSpPr>
            <a:spLocks noGrp="1"/>
          </p:cNvSpPr>
          <p:nvPr>
            <p:ph type="body" sz="quarter" idx="41"/>
          </p:nvPr>
        </p:nvSpPr>
        <p:spPr>
          <a:xfrm>
            <a:off x="721001" y="2691197"/>
            <a:ext cx="4385987" cy="1043896"/>
          </a:xfrm>
        </p:spPr>
        <p:txBody>
          <a:bodyPr>
            <a:normAutofit/>
          </a:bodyPr>
          <a:lstStyle/>
          <a:p>
            <a:r>
              <a:rPr lang="da-DK" sz="1600" noProof="0" dirty="0"/>
              <a:t>Hvad talte i om i sidemadssamtalen </a:t>
            </a:r>
          </a:p>
          <a:p>
            <a:r>
              <a:rPr lang="da-DK" dirty="0"/>
              <a:t>Har i spørgsmål til videoen</a:t>
            </a:r>
            <a:endParaRPr lang="da-DK" sz="1600" noProof="0" dirty="0"/>
          </a:p>
        </p:txBody>
      </p:sp>
      <p:sp>
        <p:nvSpPr>
          <p:cNvPr id="8" name="Title 2">
            <a:extLst>
              <a:ext uri="{FF2B5EF4-FFF2-40B4-BE49-F238E27FC236}">
                <a16:creationId xmlns:a16="http://schemas.microsoft.com/office/drawing/2014/main" id="{2B915545-8AA2-ECC2-1968-52E98C76A9DC}"/>
              </a:ext>
            </a:extLst>
          </p:cNvPr>
          <p:cNvSpPr>
            <a:spLocks noGrp="1"/>
          </p:cNvSpPr>
          <p:nvPr>
            <p:ph type="title"/>
          </p:nvPr>
        </p:nvSpPr>
        <p:spPr>
          <a:xfrm>
            <a:off x="714030" y="1027249"/>
            <a:ext cx="4398514" cy="1540460"/>
          </a:xfrm>
        </p:spPr>
        <p:txBody>
          <a:bodyPr/>
          <a:lstStyle/>
          <a:p>
            <a:r>
              <a:rPr lang="da-DK" sz="2400" noProof="0" dirty="0"/>
              <a:t>Opsamling i plenum: Hvad har i særligt bemærket? </a:t>
            </a:r>
          </a:p>
        </p:txBody>
      </p:sp>
      <p:sp>
        <p:nvSpPr>
          <p:cNvPr id="13" name="Text Placeholder 9">
            <a:extLst>
              <a:ext uri="{FF2B5EF4-FFF2-40B4-BE49-F238E27FC236}">
                <a16:creationId xmlns:a16="http://schemas.microsoft.com/office/drawing/2014/main" id="{7006217C-E086-C2CE-0E88-6F220AC0C19F}"/>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4041877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00F8724-0E02-AC8A-35C0-321BBBD53551}"/>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4430ED58-1E47-0E8D-7385-999C38A54F3A}"/>
              </a:ext>
            </a:extLst>
          </p:cNvPr>
          <p:cNvSpPr>
            <a:spLocks noGrp="1"/>
          </p:cNvSpPr>
          <p:nvPr>
            <p:ph type="body" sz="quarter" idx="30"/>
          </p:nvPr>
        </p:nvSpPr>
        <p:spPr/>
        <p:txBody>
          <a:bodyPr/>
          <a:lstStyle/>
          <a:p>
            <a:r>
              <a:rPr lang="da-DK" dirty="0"/>
              <a:t>Samlet tid: 15 minutter</a:t>
            </a:r>
          </a:p>
        </p:txBody>
      </p:sp>
    </p:spTree>
    <p:extLst>
      <p:ext uri="{BB962C8B-B14F-4D97-AF65-F5344CB8AC3E}">
        <p14:creationId xmlns:p14="http://schemas.microsoft.com/office/powerpoint/2010/main" val="37133854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6E532ED-EDA5-C9F7-1549-731D92291622}"/>
              </a:ext>
            </a:extLst>
          </p:cNvPr>
          <p:cNvSpPr>
            <a:spLocks noGrp="1"/>
          </p:cNvSpPr>
          <p:nvPr>
            <p:ph type="body" sz="quarter" idx="29"/>
          </p:nvPr>
        </p:nvSpPr>
        <p:spPr>
          <a:xfrm>
            <a:off x="724664" y="1740634"/>
            <a:ext cx="10735496" cy="1631216"/>
          </a:xfrm>
        </p:spPr>
        <p:txBody>
          <a:bodyPr/>
          <a:lstStyle/>
          <a:p>
            <a:r>
              <a:rPr lang="da-DK" dirty="0"/>
              <a:t>Blok 2: Samarbejdet med kommunen</a:t>
            </a:r>
          </a:p>
        </p:txBody>
      </p:sp>
      <p:sp>
        <p:nvSpPr>
          <p:cNvPr id="3" name="Pladsholder til tekst 2">
            <a:extLst>
              <a:ext uri="{FF2B5EF4-FFF2-40B4-BE49-F238E27FC236}">
                <a16:creationId xmlns:a16="http://schemas.microsoft.com/office/drawing/2014/main" id="{FC0F5160-140C-C451-AEFB-D5D77979D028}"/>
              </a:ext>
            </a:extLst>
          </p:cNvPr>
          <p:cNvSpPr>
            <a:spLocks noGrp="1"/>
          </p:cNvSpPr>
          <p:nvPr>
            <p:ph type="body" sz="quarter" idx="30"/>
          </p:nvPr>
        </p:nvSpPr>
        <p:spPr/>
        <p:txBody>
          <a:bodyPr/>
          <a:lstStyle/>
          <a:p>
            <a:r>
              <a:rPr lang="da-DK" dirty="0"/>
              <a:t>Samlet tid: 50 minutter</a:t>
            </a:r>
          </a:p>
        </p:txBody>
      </p:sp>
    </p:spTree>
    <p:extLst>
      <p:ext uri="{BB962C8B-B14F-4D97-AF65-F5344CB8AC3E}">
        <p14:creationId xmlns:p14="http://schemas.microsoft.com/office/powerpoint/2010/main" val="29344717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805ACA8-D1CD-4069-141F-930CEE18B7D8}"/>
              </a:ext>
            </a:extLst>
          </p:cNvPr>
          <p:cNvSpPr>
            <a:spLocks noGrp="1"/>
          </p:cNvSpPr>
          <p:nvPr>
            <p:ph type="body" sz="quarter" idx="38"/>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800" b="0" i="0" u="none" strike="noStrike" kern="1200" cap="none" spc="0" normalizeH="0" baseline="0" noProof="0" dirty="0">
                <a:ln>
                  <a:noFill/>
                </a:ln>
                <a:solidFill>
                  <a:prstClr val="black"/>
                </a:solidFill>
                <a:effectLst/>
                <a:uLnTx/>
                <a:uFillTx/>
                <a:latin typeface="+mj-lt"/>
                <a:ea typeface="+mn-ea"/>
                <a:cs typeface="+mn-cs"/>
              </a:rPr>
              <a:t>Vi skal nu se svarene fra spørgeskemaundersøgelsens spørgsmål om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2000" b="0" i="0" u="none" strike="noStrike" kern="100" cap="none" spc="0" normalizeH="0" baseline="0" noProof="0" dirty="0">
                <a:ln>
                  <a:noFill/>
                </a:ln>
                <a:solidFill>
                  <a:prstClr val="black"/>
                </a:solidFill>
                <a:effectLst/>
                <a:uLnTx/>
                <a:uFillTx/>
                <a:latin typeface="+mj-lt"/>
                <a:ea typeface="Aptos" panose="020B0004020202020204" pitchFamily="34" charset="0"/>
                <a:cs typeface="Times New Roman" panose="02020603050405020304" pitchFamily="18" charset="0"/>
              </a:rPr>
              <a:t>Hvor godt er dit kendskab til det kommunens tilbud til palliative patienter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2000" b="0" i="0" u="none" strike="noStrike" kern="100" cap="none" spc="0" normalizeH="0" baseline="0" noProof="0" dirty="0">
                <a:ln>
                  <a:noFill/>
                </a:ln>
                <a:solidFill>
                  <a:prstClr val="black"/>
                </a:solidFill>
                <a:effectLst/>
                <a:uLnTx/>
                <a:uFillTx/>
                <a:latin typeface="+mj-lt"/>
                <a:ea typeface="Aptos" panose="020B0004020202020204" pitchFamily="34" charset="0"/>
                <a:cs typeface="Times New Roman" panose="02020603050405020304" pitchFamily="18" charset="0"/>
              </a:rPr>
              <a:t>Hvordan oplever du kommunikationen med kommunen om patienter i palliative forløb?</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da-DK" sz="2000" b="0" i="0" u="none" strike="noStrike" kern="100" cap="none" spc="0" normalizeH="0" baseline="0" noProof="0" dirty="0">
                <a:ln>
                  <a:noFill/>
                </a:ln>
                <a:solidFill>
                  <a:prstClr val="black"/>
                </a:solidFill>
                <a:effectLst/>
                <a:uLnTx/>
                <a:uFillTx/>
                <a:latin typeface="+mj-lt"/>
                <a:ea typeface="+mn-ea"/>
                <a:cs typeface="Times New Roman" panose="02020603050405020304" pitchFamily="18" charset="0"/>
              </a:rPr>
              <a:t>Har I en systematik i kommunikation til kommunen/plejehjem i din praksis (fx fraser)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da-DK" sz="2000" b="0" i="0" u="none" strike="noStrike" kern="100" cap="none" spc="0" normalizeH="0" baseline="0" noProof="0" dirty="0">
                <a:ln>
                  <a:noFill/>
                </a:ln>
                <a:solidFill>
                  <a:prstClr val="black"/>
                </a:solidFill>
                <a:effectLst/>
                <a:uLnTx/>
                <a:uFillTx/>
                <a:latin typeface="+mj-lt"/>
                <a:ea typeface="+mn-ea"/>
                <a:cs typeface="Times New Roman" panose="02020603050405020304" pitchFamily="18" charset="0"/>
              </a:rPr>
              <a:t>Koordinerer du dit besøg med hjemmeplejen, så de er til stede ved besøget?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da-DK" sz="2000" b="0" i="0" u="none" strike="noStrike" kern="100" cap="none" spc="0" normalizeH="0" baseline="0" noProof="0" dirty="0">
                <a:ln>
                  <a:noFill/>
                </a:ln>
                <a:solidFill>
                  <a:prstClr val="black"/>
                </a:solidFill>
                <a:effectLst/>
                <a:uLnTx/>
                <a:uFillTx/>
                <a:latin typeface="+mj-lt"/>
                <a:ea typeface="+mn-ea"/>
                <a:cs typeface="Times New Roman" panose="02020603050405020304" pitchFamily="18" charset="0"/>
              </a:rPr>
              <a:t>Hvad fungerer godt i dit samarbejde med kommunen om patienter i palliative forløb?</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da-DK" sz="2000" b="0" i="0" u="none" strike="noStrike" kern="100" cap="none" spc="0" normalizeH="0" baseline="0" noProof="0" dirty="0">
                <a:ln>
                  <a:noFill/>
                </a:ln>
                <a:solidFill>
                  <a:prstClr val="black"/>
                </a:solidFill>
                <a:effectLst/>
                <a:uLnTx/>
                <a:uFillTx/>
                <a:latin typeface="+mj-lt"/>
                <a:ea typeface="+mn-ea"/>
                <a:cs typeface="Times New Roman" panose="02020603050405020304" pitchFamily="18" charset="0"/>
              </a:rPr>
              <a:t>Er der noget, du savner i dit samarbejde med kommunen om patienter i palliative forløb?</a:t>
            </a:r>
          </a:p>
          <a:p>
            <a:endParaRPr lang="da-DK" dirty="0"/>
          </a:p>
        </p:txBody>
      </p:sp>
      <p:sp>
        <p:nvSpPr>
          <p:cNvPr id="3" name="Titel 2">
            <a:extLst>
              <a:ext uri="{FF2B5EF4-FFF2-40B4-BE49-F238E27FC236}">
                <a16:creationId xmlns:a16="http://schemas.microsoft.com/office/drawing/2014/main" id="{3B633499-8201-3210-5B56-B0BC7A0214BD}"/>
              </a:ext>
            </a:extLst>
          </p:cNvPr>
          <p:cNvSpPr>
            <a:spLocks noGrp="1"/>
          </p:cNvSpPr>
          <p:nvPr>
            <p:ph type="title"/>
          </p:nvPr>
        </p:nvSpPr>
        <p:spPr/>
        <p:txBody>
          <a:bodyPr/>
          <a:lstStyle/>
          <a:p>
            <a:r>
              <a:rPr lang="da-DK" dirty="0"/>
              <a:t>Samarbejde med kommunen</a:t>
            </a:r>
          </a:p>
        </p:txBody>
      </p:sp>
      <p:sp>
        <p:nvSpPr>
          <p:cNvPr id="4" name="Pladsholder til tekst 3">
            <a:extLst>
              <a:ext uri="{FF2B5EF4-FFF2-40B4-BE49-F238E27FC236}">
                <a16:creationId xmlns:a16="http://schemas.microsoft.com/office/drawing/2014/main" id="{CC0E7C58-A621-9D63-1C0D-153FC1C76955}"/>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5779D644-60F5-67C5-85CA-45CD173307BE}"/>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4853247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13530-3442-2C67-0FC1-399472359079}"/>
              </a:ext>
            </a:extLst>
          </p:cNvPr>
          <p:cNvSpPr>
            <a:spLocks noGrp="1"/>
          </p:cNvSpPr>
          <p:nvPr>
            <p:ph type="title"/>
          </p:nvPr>
        </p:nvSpPr>
        <p:spPr/>
        <p:txBody>
          <a:bodyPr>
            <a:normAutofit fontScale="90000"/>
          </a:bodyPr>
          <a:lstStyle/>
          <a:p>
            <a:r>
              <a:rPr lang="da-DK" dirty="0"/>
              <a:t>Hvor godt er dit kendskab til kommunens palliative tilbud?</a:t>
            </a:r>
          </a:p>
        </p:txBody>
      </p:sp>
      <p:sp>
        <p:nvSpPr>
          <p:cNvPr id="3" name="Pladsholder til tekst 2">
            <a:extLst>
              <a:ext uri="{FF2B5EF4-FFF2-40B4-BE49-F238E27FC236}">
                <a16:creationId xmlns:a16="http://schemas.microsoft.com/office/drawing/2014/main" id="{63C4F926-8D0D-B0D6-787F-25926F7A033A}"/>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A52FCC36-04D7-279C-572C-9E9C3F620988}"/>
              </a:ext>
            </a:extLst>
          </p:cNvPr>
          <p:cNvGraphicFramePr>
            <a:graphicFrameLocks/>
          </p:cNvGraphicFramePr>
          <p:nvPr>
            <p:extLst>
              <p:ext uri="{D42A27DB-BD31-4B8C-83A1-F6EECF244321}">
                <p14:modId xmlns:p14="http://schemas.microsoft.com/office/powerpoint/2010/main" val="3988202137"/>
              </p:ext>
            </p:extLst>
          </p:nvPr>
        </p:nvGraphicFramePr>
        <p:xfrm>
          <a:off x="725625" y="1722119"/>
          <a:ext cx="10736125" cy="44072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1">
            <a:extLst>
              <a:ext uri="{FF2B5EF4-FFF2-40B4-BE49-F238E27FC236}">
                <a16:creationId xmlns:a16="http://schemas.microsoft.com/office/drawing/2014/main" id="{7826FE84-99A4-C344-A3E1-FDF42E393CAD}"/>
              </a:ext>
            </a:extLst>
          </p:cNvPr>
          <p:cNvSpPr txBox="1"/>
          <p:nvPr/>
        </p:nvSpPr>
        <p:spPr>
          <a:xfrm rot="20555044">
            <a:off x="4450080" y="2756764"/>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1313834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1B8A2-FADF-6615-BB10-34649F1063C4}"/>
              </a:ext>
            </a:extLst>
          </p:cNvPr>
          <p:cNvSpPr>
            <a:spLocks noGrp="1"/>
          </p:cNvSpPr>
          <p:nvPr>
            <p:ph type="title"/>
          </p:nvPr>
        </p:nvSpPr>
        <p:spPr/>
        <p:txBody>
          <a:bodyPr>
            <a:normAutofit fontScale="90000"/>
          </a:bodyPr>
          <a:lstStyle/>
          <a:p>
            <a:r>
              <a:rPr lang="da-DK" dirty="0"/>
              <a:t>Hvordan oplever du kommunikationen med kommunen om patienter i palliative forløb?</a:t>
            </a:r>
          </a:p>
        </p:txBody>
      </p:sp>
      <p:sp>
        <p:nvSpPr>
          <p:cNvPr id="3" name="Pladsholder til tekst 2">
            <a:extLst>
              <a:ext uri="{FF2B5EF4-FFF2-40B4-BE49-F238E27FC236}">
                <a16:creationId xmlns:a16="http://schemas.microsoft.com/office/drawing/2014/main" id="{26973747-9178-9505-C4FD-A1CB838BA9AA}"/>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5C148274-67A9-F7A7-E39B-004A81F5EC13}"/>
              </a:ext>
            </a:extLst>
          </p:cNvPr>
          <p:cNvGraphicFramePr>
            <a:graphicFrameLocks/>
          </p:cNvGraphicFramePr>
          <p:nvPr>
            <p:extLst>
              <p:ext uri="{D42A27DB-BD31-4B8C-83A1-F6EECF244321}">
                <p14:modId xmlns:p14="http://schemas.microsoft.com/office/powerpoint/2010/main" val="4238019799"/>
              </p:ext>
            </p:extLst>
          </p:nvPr>
        </p:nvGraphicFramePr>
        <p:xfrm>
          <a:off x="838200" y="1676400"/>
          <a:ext cx="10623551" cy="44529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1">
            <a:extLst>
              <a:ext uri="{FF2B5EF4-FFF2-40B4-BE49-F238E27FC236}">
                <a16:creationId xmlns:a16="http://schemas.microsoft.com/office/drawing/2014/main" id="{7826FE84-99A4-C344-A3E1-FDF42E393CAD}"/>
              </a:ext>
            </a:extLst>
          </p:cNvPr>
          <p:cNvSpPr txBox="1"/>
          <p:nvPr/>
        </p:nvSpPr>
        <p:spPr>
          <a:xfrm rot="20555044">
            <a:off x="4450080" y="2756764"/>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4397385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F99E5-767B-E2AF-4028-546C547DC7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FF002F-B432-3326-84C7-2EB968E1B99D}"/>
              </a:ext>
            </a:extLst>
          </p:cNvPr>
          <p:cNvSpPr>
            <a:spLocks noGrp="1"/>
          </p:cNvSpPr>
          <p:nvPr>
            <p:ph type="body" sz="quarter" idx="30"/>
          </p:nvPr>
        </p:nvSpPr>
        <p:spPr>
          <a:xfrm>
            <a:off x="713581" y="4202532"/>
            <a:ext cx="2880000" cy="2031325"/>
          </a:xfrm>
        </p:spPr>
        <p:txBody>
          <a:bodyPr/>
          <a:lstStyle/>
          <a:p>
            <a:r>
              <a:rPr lang="da-DK" noProof="0" dirty="0"/>
              <a:t>Dele erfaringer med organiseringen af palliative forløb i klinikken med fokus på identifikation og behovsvurdering af patienterne </a:t>
            </a:r>
          </a:p>
        </p:txBody>
      </p:sp>
      <p:sp>
        <p:nvSpPr>
          <p:cNvPr id="3" name="Text Placeholder 2">
            <a:extLst>
              <a:ext uri="{FF2B5EF4-FFF2-40B4-BE49-F238E27FC236}">
                <a16:creationId xmlns:a16="http://schemas.microsoft.com/office/drawing/2014/main" id="{715E9C94-28CD-AAF9-6B3C-CB621537BCA7}"/>
              </a:ext>
            </a:extLst>
          </p:cNvPr>
          <p:cNvSpPr>
            <a:spLocks noGrp="1"/>
          </p:cNvSpPr>
          <p:nvPr>
            <p:ph type="body" sz="quarter" idx="31"/>
          </p:nvPr>
        </p:nvSpPr>
        <p:spPr>
          <a:xfrm>
            <a:off x="4654403" y="4202532"/>
            <a:ext cx="2880000" cy="1200329"/>
          </a:xfrm>
        </p:spPr>
        <p:txBody>
          <a:bodyPr/>
          <a:lstStyle/>
          <a:p>
            <a:r>
              <a:rPr lang="da-DK" noProof="0" dirty="0"/>
              <a:t>Styrke samarbejdet mellem kommune og almen praksis om den basale palliative indsats</a:t>
            </a:r>
          </a:p>
        </p:txBody>
      </p:sp>
      <p:sp>
        <p:nvSpPr>
          <p:cNvPr id="4" name="Text Placeholder 3">
            <a:extLst>
              <a:ext uri="{FF2B5EF4-FFF2-40B4-BE49-F238E27FC236}">
                <a16:creationId xmlns:a16="http://schemas.microsoft.com/office/drawing/2014/main" id="{5635BEE2-94A5-715E-2DD9-2DB855D9F5FD}"/>
              </a:ext>
            </a:extLst>
          </p:cNvPr>
          <p:cNvSpPr>
            <a:spLocks noGrp="1"/>
          </p:cNvSpPr>
          <p:nvPr>
            <p:ph type="body" sz="quarter" idx="32"/>
          </p:nvPr>
        </p:nvSpPr>
        <p:spPr>
          <a:xfrm>
            <a:off x="8580957" y="4202532"/>
            <a:ext cx="2880000" cy="923330"/>
          </a:xfrm>
        </p:spPr>
        <p:txBody>
          <a:bodyPr/>
          <a:lstStyle/>
          <a:p>
            <a:r>
              <a:rPr lang="da-DK" noProof="0" dirty="0"/>
              <a:t>Overveje hvad vi evt. skal ændre i samarbejdet og hvordan det kan ske</a:t>
            </a:r>
          </a:p>
        </p:txBody>
      </p:sp>
      <p:sp>
        <p:nvSpPr>
          <p:cNvPr id="5" name="Title 4">
            <a:extLst>
              <a:ext uri="{FF2B5EF4-FFF2-40B4-BE49-F238E27FC236}">
                <a16:creationId xmlns:a16="http://schemas.microsoft.com/office/drawing/2014/main" id="{F38F50B0-A18F-0199-A591-C9ED3EDFDBD3}"/>
              </a:ext>
            </a:extLst>
          </p:cNvPr>
          <p:cNvSpPr>
            <a:spLocks noGrp="1"/>
          </p:cNvSpPr>
          <p:nvPr>
            <p:ph type="title"/>
          </p:nvPr>
        </p:nvSpPr>
        <p:spPr>
          <a:xfrm>
            <a:off x="720208" y="1235566"/>
            <a:ext cx="10740748" cy="584775"/>
          </a:xfrm>
        </p:spPr>
        <p:txBody>
          <a:bodyPr/>
          <a:lstStyle/>
          <a:p>
            <a:r>
              <a:rPr lang="da-DK" noProof="0" dirty="0"/>
              <a:t>Formål</a:t>
            </a:r>
          </a:p>
        </p:txBody>
      </p:sp>
      <p:sp>
        <p:nvSpPr>
          <p:cNvPr id="7" name="Text Placeholder 6">
            <a:extLst>
              <a:ext uri="{FF2B5EF4-FFF2-40B4-BE49-F238E27FC236}">
                <a16:creationId xmlns:a16="http://schemas.microsoft.com/office/drawing/2014/main" id="{89227FE5-8595-33BC-5E0C-A92F6F369ACA}"/>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8" name="Text Placeholder 7">
            <a:extLst>
              <a:ext uri="{FF2B5EF4-FFF2-40B4-BE49-F238E27FC236}">
                <a16:creationId xmlns:a16="http://schemas.microsoft.com/office/drawing/2014/main" id="{F48656D4-6ACA-D300-60DC-B595740B2D62}"/>
              </a:ext>
            </a:extLst>
          </p:cNvPr>
          <p:cNvSpPr>
            <a:spLocks noGrp="1"/>
          </p:cNvSpPr>
          <p:nvPr>
            <p:ph type="body" sz="quarter" idx="42"/>
          </p:nvPr>
        </p:nvSpPr>
        <p:spPr/>
        <p:txBody>
          <a:bodyPr/>
          <a:lstStyle/>
          <a:p>
            <a:r>
              <a:rPr lang="da-DK" noProof="0" dirty="0"/>
              <a:t>1</a:t>
            </a:r>
          </a:p>
        </p:txBody>
      </p:sp>
      <p:sp>
        <p:nvSpPr>
          <p:cNvPr id="9" name="Text Placeholder 8">
            <a:extLst>
              <a:ext uri="{FF2B5EF4-FFF2-40B4-BE49-F238E27FC236}">
                <a16:creationId xmlns:a16="http://schemas.microsoft.com/office/drawing/2014/main" id="{4D66C514-BEE9-080F-452B-B17D18AE53CD}"/>
              </a:ext>
            </a:extLst>
          </p:cNvPr>
          <p:cNvSpPr>
            <a:spLocks noGrp="1"/>
          </p:cNvSpPr>
          <p:nvPr>
            <p:ph type="body" sz="quarter" idx="43"/>
          </p:nvPr>
        </p:nvSpPr>
        <p:spPr/>
        <p:txBody>
          <a:bodyPr/>
          <a:lstStyle/>
          <a:p>
            <a:r>
              <a:rPr lang="da-DK" noProof="0" dirty="0"/>
              <a:t>2</a:t>
            </a:r>
          </a:p>
        </p:txBody>
      </p:sp>
      <p:sp>
        <p:nvSpPr>
          <p:cNvPr id="10" name="Text Placeholder 9">
            <a:extLst>
              <a:ext uri="{FF2B5EF4-FFF2-40B4-BE49-F238E27FC236}">
                <a16:creationId xmlns:a16="http://schemas.microsoft.com/office/drawing/2014/main" id="{5FC41323-D1D6-54A6-7F4B-0E044D0D523D}"/>
              </a:ext>
            </a:extLst>
          </p:cNvPr>
          <p:cNvSpPr>
            <a:spLocks noGrp="1"/>
          </p:cNvSpPr>
          <p:nvPr>
            <p:ph type="body" sz="quarter" idx="44"/>
          </p:nvPr>
        </p:nvSpPr>
        <p:spPr/>
        <p:txBody>
          <a:bodyPr/>
          <a:lstStyle/>
          <a:p>
            <a:r>
              <a:rPr lang="da-DK" noProof="0" dirty="0"/>
              <a:t>3</a:t>
            </a:r>
          </a:p>
        </p:txBody>
      </p:sp>
    </p:spTree>
    <p:extLst>
      <p:ext uri="{BB962C8B-B14F-4D97-AF65-F5344CB8AC3E}">
        <p14:creationId xmlns:p14="http://schemas.microsoft.com/office/powerpoint/2010/main" val="41013235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FA310-F3B6-B626-9248-C63EE1956C86}"/>
              </a:ext>
            </a:extLst>
          </p:cNvPr>
          <p:cNvSpPr>
            <a:spLocks noGrp="1"/>
          </p:cNvSpPr>
          <p:nvPr>
            <p:ph type="title"/>
          </p:nvPr>
        </p:nvSpPr>
        <p:spPr/>
        <p:txBody>
          <a:bodyPr>
            <a:normAutofit fontScale="90000"/>
          </a:bodyPr>
          <a:lstStyle/>
          <a:p>
            <a:r>
              <a:rPr lang="da-DK" dirty="0"/>
              <a:t>Har I en systematik i kommunikation til kommunen/plejehjem i din praksis (fx fraser)?</a:t>
            </a:r>
          </a:p>
        </p:txBody>
      </p:sp>
      <p:sp>
        <p:nvSpPr>
          <p:cNvPr id="3" name="Pladsholder til tekst 2">
            <a:extLst>
              <a:ext uri="{FF2B5EF4-FFF2-40B4-BE49-F238E27FC236}">
                <a16:creationId xmlns:a16="http://schemas.microsoft.com/office/drawing/2014/main" id="{1670600B-6D7D-D179-F511-16C71840A080}"/>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graphicFrame>
        <p:nvGraphicFramePr>
          <p:cNvPr id="4" name="Diagram 3">
            <a:extLst>
              <a:ext uri="{FF2B5EF4-FFF2-40B4-BE49-F238E27FC236}">
                <a16:creationId xmlns:a16="http://schemas.microsoft.com/office/drawing/2014/main" id="{BF8F71B7-AADE-6C5C-CDBF-063C52A3D3ED}"/>
              </a:ext>
            </a:extLst>
          </p:cNvPr>
          <p:cNvGraphicFramePr>
            <a:graphicFrameLocks/>
          </p:cNvGraphicFramePr>
          <p:nvPr>
            <p:extLst>
              <p:ext uri="{D42A27DB-BD31-4B8C-83A1-F6EECF244321}">
                <p14:modId xmlns:p14="http://schemas.microsoft.com/office/powerpoint/2010/main" val="4274844396"/>
              </p:ext>
            </p:extLst>
          </p:nvPr>
        </p:nvGraphicFramePr>
        <p:xfrm>
          <a:off x="868680" y="1615439"/>
          <a:ext cx="10485120" cy="45138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1">
            <a:extLst>
              <a:ext uri="{FF2B5EF4-FFF2-40B4-BE49-F238E27FC236}">
                <a16:creationId xmlns:a16="http://schemas.microsoft.com/office/drawing/2014/main" id="{7826FE84-99A4-C344-A3E1-FDF42E393CAD}"/>
              </a:ext>
            </a:extLst>
          </p:cNvPr>
          <p:cNvSpPr txBox="1"/>
          <p:nvPr/>
        </p:nvSpPr>
        <p:spPr>
          <a:xfrm rot="20555044">
            <a:off x="4450080" y="2756764"/>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2340017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78E35-8BA5-CE95-5043-F2BFFE17C6B6}"/>
              </a:ext>
            </a:extLst>
          </p:cNvPr>
          <p:cNvSpPr>
            <a:spLocks noGrp="1"/>
          </p:cNvSpPr>
          <p:nvPr>
            <p:ph type="title"/>
          </p:nvPr>
        </p:nvSpPr>
        <p:spPr/>
        <p:txBody>
          <a:bodyPr>
            <a:normAutofit fontScale="90000"/>
          </a:bodyPr>
          <a:lstStyle/>
          <a:p>
            <a:r>
              <a:rPr lang="da-DK" dirty="0"/>
              <a:t>Koordinere du dit besøg i hjemmet med hjemmeplejen, så de er tilstede ved besøget?</a:t>
            </a:r>
          </a:p>
        </p:txBody>
      </p:sp>
      <p:sp>
        <p:nvSpPr>
          <p:cNvPr id="3" name="Pladsholder til tekst 2">
            <a:extLst>
              <a:ext uri="{FF2B5EF4-FFF2-40B4-BE49-F238E27FC236}">
                <a16:creationId xmlns:a16="http://schemas.microsoft.com/office/drawing/2014/main" id="{BCA68533-7231-7E96-781F-4E3863FED8E7}"/>
              </a:ext>
            </a:extLst>
          </p:cNvPr>
          <p:cNvSpPr>
            <a:spLocks noGrp="1"/>
          </p:cNvSpPr>
          <p:nvPr>
            <p:ph type="body" sz="quarter" idx="10"/>
          </p:nvPr>
        </p:nvSpPr>
        <p:spPr/>
        <p:txBody>
          <a:bodyPr>
            <a:normAutofit fontScale="92500" lnSpcReduction="10000"/>
          </a:bodyPr>
          <a:lstStyle/>
          <a:p>
            <a:r>
              <a:rPr lang="da-DK" dirty="0"/>
              <a:t>Kilde: Spørgeskema, x antal personer (x %) har besvaret</a:t>
            </a:r>
          </a:p>
        </p:txBody>
      </p:sp>
      <p:graphicFrame>
        <p:nvGraphicFramePr>
          <p:cNvPr id="4" name="Diagram 3">
            <a:extLst>
              <a:ext uri="{FF2B5EF4-FFF2-40B4-BE49-F238E27FC236}">
                <a16:creationId xmlns:a16="http://schemas.microsoft.com/office/drawing/2014/main" id="{757D82DA-994B-CA67-5465-1FE9A675DB44}"/>
              </a:ext>
            </a:extLst>
          </p:cNvPr>
          <p:cNvGraphicFramePr>
            <a:graphicFrameLocks/>
          </p:cNvGraphicFramePr>
          <p:nvPr>
            <p:extLst>
              <p:ext uri="{D42A27DB-BD31-4B8C-83A1-F6EECF244321}">
                <p14:modId xmlns:p14="http://schemas.microsoft.com/office/powerpoint/2010/main" val="4024787945"/>
              </p:ext>
            </p:extLst>
          </p:nvPr>
        </p:nvGraphicFramePr>
        <p:xfrm>
          <a:off x="725626" y="1722121"/>
          <a:ext cx="10597694" cy="44072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1">
            <a:extLst>
              <a:ext uri="{FF2B5EF4-FFF2-40B4-BE49-F238E27FC236}">
                <a16:creationId xmlns:a16="http://schemas.microsoft.com/office/drawing/2014/main" id="{7826FE84-99A4-C344-A3E1-FDF42E393CAD}"/>
              </a:ext>
            </a:extLst>
          </p:cNvPr>
          <p:cNvSpPr txBox="1"/>
          <p:nvPr/>
        </p:nvSpPr>
        <p:spPr>
          <a:xfrm rot="20555044">
            <a:off x="4450080" y="2756764"/>
            <a:ext cx="329184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r>
              <a:rPr kumimoji="0" lang="da-DK" sz="4800" b="0" i="0" u="none" strike="noStrike" kern="1200" cap="none" spc="0" normalizeH="0" dirty="0">
                <a:ln>
                  <a:noFill/>
                </a:ln>
                <a:solidFill>
                  <a:srgbClr val="000000"/>
                </a:solidFill>
                <a:effectLst/>
                <a:uFillTx/>
                <a:latin typeface="+mn-lt"/>
                <a:ea typeface="+mn-ea"/>
                <a:cs typeface="+mn-cs"/>
                <a:sym typeface="Helvetica Neue"/>
              </a:rPr>
              <a:t> </a:t>
            </a:r>
            <a:endParaRPr kumimoji="0" lang="da-DK" sz="4800" b="0" i="0" u="none" strike="noStrike" kern="1200"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046417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CC001-8DBA-2E28-EAEC-AF4421C6CAA1}"/>
              </a:ext>
            </a:extLst>
          </p:cNvPr>
          <p:cNvSpPr>
            <a:spLocks noGrp="1"/>
          </p:cNvSpPr>
          <p:nvPr>
            <p:ph type="title"/>
          </p:nvPr>
        </p:nvSpPr>
        <p:spPr/>
        <p:txBody>
          <a:bodyPr>
            <a:normAutofit fontScale="90000"/>
          </a:bodyPr>
          <a:lstStyle/>
          <a:p>
            <a:r>
              <a:rPr lang="da-DK" dirty="0"/>
              <a:t>Hvad fungerer godt i dit samarbejde med kommunen om palliative forløb?</a:t>
            </a:r>
          </a:p>
        </p:txBody>
      </p:sp>
      <p:sp>
        <p:nvSpPr>
          <p:cNvPr id="3" name="Pladsholder til tekst 2">
            <a:extLst>
              <a:ext uri="{FF2B5EF4-FFF2-40B4-BE49-F238E27FC236}">
                <a16:creationId xmlns:a16="http://schemas.microsoft.com/office/drawing/2014/main" id="{DDD4A72E-FF61-8814-0AF4-475EF3EC46D0}"/>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sp>
        <p:nvSpPr>
          <p:cNvPr id="4" name="Pladsholder til tekst 1">
            <a:extLst>
              <a:ext uri="{FF2B5EF4-FFF2-40B4-BE49-F238E27FC236}">
                <a16:creationId xmlns:a16="http://schemas.microsoft.com/office/drawing/2014/main" id="{ED0A15C1-7BD4-17F4-6329-65F71D164013}"/>
              </a:ext>
            </a:extLst>
          </p:cNvPr>
          <p:cNvSpPr>
            <a:spLocks noGrp="1"/>
          </p:cNvSpPr>
          <p:nvPr/>
        </p:nvSpPr>
        <p:spPr>
          <a:xfrm>
            <a:off x="725626" y="1983999"/>
            <a:ext cx="10755037" cy="3834883"/>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buClr>
                <a:srgbClr val="246260"/>
              </a:buClr>
              <a:buSzPct val="100000"/>
            </a:pPr>
            <a:r>
              <a:rPr lang="da-DK" dirty="0"/>
              <a:t>Fritekst</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Tree>
    <p:extLst>
      <p:ext uri="{BB962C8B-B14F-4D97-AF65-F5344CB8AC3E}">
        <p14:creationId xmlns:p14="http://schemas.microsoft.com/office/powerpoint/2010/main" val="4928757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7C2F5-5C07-2BAA-979A-51FA678BBA9B}"/>
              </a:ext>
            </a:extLst>
          </p:cNvPr>
          <p:cNvSpPr>
            <a:spLocks noGrp="1"/>
          </p:cNvSpPr>
          <p:nvPr>
            <p:ph type="title"/>
          </p:nvPr>
        </p:nvSpPr>
        <p:spPr/>
        <p:txBody>
          <a:bodyPr>
            <a:normAutofit fontScale="90000"/>
          </a:bodyPr>
          <a:lstStyle/>
          <a:p>
            <a:r>
              <a:rPr lang="da-DK" dirty="0"/>
              <a:t>Er der noget du savner i dit samarbejde med kommunen om patienter i palliative forløb?</a:t>
            </a:r>
          </a:p>
        </p:txBody>
      </p:sp>
      <p:sp>
        <p:nvSpPr>
          <p:cNvPr id="3" name="Pladsholder til tekst 2">
            <a:extLst>
              <a:ext uri="{FF2B5EF4-FFF2-40B4-BE49-F238E27FC236}">
                <a16:creationId xmlns:a16="http://schemas.microsoft.com/office/drawing/2014/main" id="{5FCADA10-72BC-0EB2-80C9-959C181C125C}"/>
              </a:ext>
            </a:extLst>
          </p:cNvPr>
          <p:cNvSpPr>
            <a:spLocks noGrp="1"/>
          </p:cNvSpPr>
          <p:nvPr>
            <p:ph type="body" sz="quarter" idx="10"/>
          </p:nvPr>
        </p:nvSpPr>
        <p:spPr/>
        <p:txBody>
          <a:bodyPr>
            <a:normAutofit fontScale="92500" lnSpcReduction="10000"/>
          </a:bodyPr>
          <a:lstStyle/>
          <a:p>
            <a:r>
              <a:rPr lang="da-DK" dirty="0"/>
              <a:t>Kilde: Spørgeskema, x antal personer (x %) har besvaret</a:t>
            </a:r>
            <a:r>
              <a:rPr lang="da-DK" b="0" dirty="0"/>
              <a:t>​</a:t>
            </a:r>
            <a:endParaRPr lang="da-DK" dirty="0"/>
          </a:p>
        </p:txBody>
      </p:sp>
      <p:sp>
        <p:nvSpPr>
          <p:cNvPr id="4" name="Pladsholder til tekst 1">
            <a:extLst>
              <a:ext uri="{FF2B5EF4-FFF2-40B4-BE49-F238E27FC236}">
                <a16:creationId xmlns:a16="http://schemas.microsoft.com/office/drawing/2014/main" id="{FA8D925A-AC54-FFBD-C730-61C35E629E1B}"/>
              </a:ext>
            </a:extLst>
          </p:cNvPr>
          <p:cNvSpPr>
            <a:spLocks noGrp="1"/>
          </p:cNvSpPr>
          <p:nvPr/>
        </p:nvSpPr>
        <p:spPr>
          <a:xfrm>
            <a:off x="725626" y="1803946"/>
            <a:ext cx="10755037" cy="3834883"/>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buClr>
                <a:srgbClr val="246260"/>
              </a:buClr>
              <a:buSzPct val="100000"/>
            </a:pPr>
            <a:r>
              <a:rPr lang="da-DK" dirty="0"/>
              <a:t>Fritekst</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Tree>
    <p:extLst>
      <p:ext uri="{BB962C8B-B14F-4D97-AF65-F5344CB8AC3E}">
        <p14:creationId xmlns:p14="http://schemas.microsoft.com/office/powerpoint/2010/main" val="27798100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46F8CF-5A22-55AB-98B2-49F7B9C6A306}"/>
              </a:ext>
            </a:extLst>
          </p:cNvPr>
          <p:cNvSpPr>
            <a:spLocks noGrp="1"/>
          </p:cNvSpPr>
          <p:nvPr>
            <p:ph type="body" sz="quarter" idx="38"/>
          </p:nvPr>
        </p:nvSpPr>
        <p:spPr/>
        <p:txBody>
          <a:bodyPr/>
          <a:lstStyle/>
          <a:p>
            <a:r>
              <a:rPr lang="da-DK" dirty="0"/>
              <a:t>Klynges medlemmer mener…</a:t>
            </a:r>
          </a:p>
          <a:p>
            <a:endParaRPr lang="da-DK" dirty="0"/>
          </a:p>
          <a:p>
            <a:r>
              <a:rPr lang="da-DK" dirty="0"/>
              <a:t>Flere oplever…</a:t>
            </a:r>
          </a:p>
        </p:txBody>
      </p:sp>
      <p:sp>
        <p:nvSpPr>
          <p:cNvPr id="3" name="Titel 2">
            <a:extLst>
              <a:ext uri="{FF2B5EF4-FFF2-40B4-BE49-F238E27FC236}">
                <a16:creationId xmlns:a16="http://schemas.microsoft.com/office/drawing/2014/main" id="{956ED872-C3CA-7154-DB61-E7289962B2DD}"/>
              </a:ext>
            </a:extLst>
          </p:cNvPr>
          <p:cNvSpPr>
            <a:spLocks noGrp="1"/>
          </p:cNvSpPr>
          <p:nvPr>
            <p:ph type="title"/>
          </p:nvPr>
        </p:nvSpPr>
        <p:spPr/>
        <p:txBody>
          <a:bodyPr/>
          <a:lstStyle/>
          <a:p>
            <a:r>
              <a:rPr lang="da-DK" dirty="0"/>
              <a:t>Kort opsummering af klynges besvarelse</a:t>
            </a:r>
          </a:p>
        </p:txBody>
      </p:sp>
      <p:sp>
        <p:nvSpPr>
          <p:cNvPr id="4" name="Pladsholder til tekst 3">
            <a:extLst>
              <a:ext uri="{FF2B5EF4-FFF2-40B4-BE49-F238E27FC236}">
                <a16:creationId xmlns:a16="http://schemas.microsoft.com/office/drawing/2014/main" id="{8FA56D3A-1EA4-702C-B301-EC24FB5940B2}"/>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8F45EB66-278D-6D01-CCD5-EB8BC011012F}"/>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39650166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B10C-51FF-33B5-870A-2C2E17D596C6}"/>
            </a:ext>
          </a:extLst>
        </p:cNvPr>
        <p:cNvGrpSpPr/>
        <p:nvPr/>
      </p:nvGrpSpPr>
      <p:grpSpPr>
        <a:xfrm>
          <a:off x="0" y="0"/>
          <a:ext cx="0" cy="0"/>
          <a:chOff x="0" y="0"/>
          <a:chExt cx="0" cy="0"/>
        </a:xfrm>
      </p:grpSpPr>
      <p:pic>
        <p:nvPicPr>
          <p:cNvPr id="4" name="Picture Placeholder 6" descr="A green and white background&#10;&#10;AI-generated content may be incorrect.">
            <a:extLst>
              <a:ext uri="{FF2B5EF4-FFF2-40B4-BE49-F238E27FC236}">
                <a16:creationId xmlns:a16="http://schemas.microsoft.com/office/drawing/2014/main" id="{A6E5381A-2E6A-A1D9-3148-DBA1115CC23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3" name="Title 2">
            <a:extLst>
              <a:ext uri="{FF2B5EF4-FFF2-40B4-BE49-F238E27FC236}">
                <a16:creationId xmlns:a16="http://schemas.microsoft.com/office/drawing/2014/main" id="{970AFF67-37A4-6F01-9A05-4426F5FCE311}"/>
              </a:ext>
            </a:extLst>
          </p:cNvPr>
          <p:cNvSpPr>
            <a:spLocks noGrp="1"/>
          </p:cNvSpPr>
          <p:nvPr>
            <p:ph type="title"/>
          </p:nvPr>
        </p:nvSpPr>
        <p:spPr>
          <a:xfrm>
            <a:off x="714030" y="1027249"/>
            <a:ext cx="4398514" cy="1540460"/>
          </a:xfrm>
        </p:spPr>
        <p:txBody>
          <a:bodyPr/>
          <a:lstStyle/>
          <a:p>
            <a:r>
              <a:rPr lang="da-DK" sz="2400" noProof="0" dirty="0"/>
              <a:t>Oplæg fra kommunen</a:t>
            </a:r>
          </a:p>
        </p:txBody>
      </p:sp>
      <p:sp>
        <p:nvSpPr>
          <p:cNvPr id="11" name="Text Placeholder 10">
            <a:extLst>
              <a:ext uri="{FF2B5EF4-FFF2-40B4-BE49-F238E27FC236}">
                <a16:creationId xmlns:a16="http://schemas.microsoft.com/office/drawing/2014/main" id="{90E7DA8A-F8C5-28D3-FC37-9636949B1C68}"/>
              </a:ext>
            </a:extLst>
          </p:cNvPr>
          <p:cNvSpPr>
            <a:spLocks noGrp="1"/>
          </p:cNvSpPr>
          <p:nvPr>
            <p:ph type="body" sz="quarter" idx="30"/>
          </p:nvPr>
        </p:nvSpPr>
        <p:spPr/>
        <p:txBody>
          <a:bodyPr>
            <a:noAutofit/>
          </a:bodyPr>
          <a:lstStyle/>
          <a:p>
            <a:r>
              <a:rPr lang="da-DK" sz="1200" noProof="0" dirty="0"/>
              <a:t>Oplæg fra kommunen (20 min.)</a:t>
            </a:r>
          </a:p>
        </p:txBody>
      </p:sp>
      <p:pic>
        <p:nvPicPr>
          <p:cNvPr id="2" name="Graphic 1" descr="Schoolhouse with solid fill">
            <a:extLst>
              <a:ext uri="{FF2B5EF4-FFF2-40B4-BE49-F238E27FC236}">
                <a16:creationId xmlns:a16="http://schemas.microsoft.com/office/drawing/2014/main" id="{7C3C0F9D-C6F3-B780-03CC-70D80716BC6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FA5CD0B-C0E2-3520-521C-82DE35123DA4}"/>
              </a:ext>
            </a:extLst>
          </p:cNvPr>
          <p:cNvSpPr>
            <a:spLocks noGrp="1"/>
          </p:cNvSpPr>
          <p:nvPr>
            <p:ph type="body" sz="quarter" idx="41"/>
          </p:nvPr>
        </p:nvSpPr>
        <p:spPr>
          <a:xfrm>
            <a:off x="721001" y="2148840"/>
            <a:ext cx="4385987" cy="4205465"/>
          </a:xfrm>
        </p:spPr>
        <p:txBody>
          <a:bodyPr>
            <a:normAutofit fontScale="92500" lnSpcReduction="10000"/>
          </a:bodyPr>
          <a:lstStyle/>
          <a:p>
            <a:pPr marR="313055">
              <a:buClr>
                <a:srgbClr val="297A77"/>
              </a:buClr>
              <a:buSzPct val="105000"/>
              <a:tabLst>
                <a:tab pos="520700" algn="l"/>
                <a:tab pos="521335" algn="l"/>
              </a:tabLst>
            </a:pPr>
            <a:r>
              <a:rPr lang="da-DK" u="sng" dirty="0">
                <a:cs typeface="Calibri"/>
              </a:rPr>
              <a:t>Forslag til emner:</a:t>
            </a:r>
          </a:p>
          <a:p>
            <a:pPr marL="285750" marR="313055" lvl="0" indent="-285750">
              <a:spcAft>
                <a:spcPts val="0"/>
              </a:spcAft>
              <a:buClr>
                <a:srgbClr val="297A77"/>
              </a:buClr>
              <a:buSzPct val="105000"/>
              <a:buFont typeface="Arial" panose="020B0604020202020204" pitchFamily="34" charset="0"/>
              <a:buChar char="•"/>
              <a:tabLst>
                <a:tab pos="520700" algn="l"/>
                <a:tab pos="521335" algn="l"/>
              </a:tabLst>
            </a:pPr>
            <a:r>
              <a:rPr lang="da-DK" dirty="0"/>
              <a:t>Hvordan er den basale palliation organiseret i kommunen, og hvad består den af?</a:t>
            </a:r>
            <a:br>
              <a:rPr lang="da-DK" dirty="0"/>
            </a:br>
            <a:endParaRPr lang="da-DK" dirty="0"/>
          </a:p>
          <a:p>
            <a:pPr marL="285750" indent="-285750">
              <a:buClr>
                <a:srgbClr val="297A77"/>
              </a:buClr>
              <a:buSzPct val="105000"/>
              <a:buFont typeface="Arial" panose="020B0604020202020204" pitchFamily="34" charset="0"/>
              <a:buChar char="•"/>
              <a:tabLst>
                <a:tab pos="520700" algn="l"/>
                <a:tab pos="521335" algn="l"/>
              </a:tabLst>
            </a:pPr>
            <a:r>
              <a:rPr lang="da-DK" dirty="0"/>
              <a:t>Hvad er vigtigt for kommunen i forhold til kommunikation med egen læge? Ønsker til brugen af elektroniske kommunikation. </a:t>
            </a:r>
          </a:p>
          <a:p>
            <a:pPr marL="285750" indent="-285750">
              <a:buClr>
                <a:srgbClr val="297A77"/>
              </a:buClr>
              <a:buSzPct val="105000"/>
              <a:buFont typeface="Arial" panose="020B0604020202020204" pitchFamily="34" charset="0"/>
              <a:buChar char="•"/>
              <a:tabLst>
                <a:tab pos="520700" algn="l"/>
                <a:tab pos="521335" algn="l"/>
              </a:tabLst>
            </a:pPr>
            <a:r>
              <a:rPr lang="da-DK" dirty="0"/>
              <a:t>Hvad kan kommunen gøre for at styrke samarbejdet? Hvad kan praktiserende læge gøre? </a:t>
            </a:r>
          </a:p>
          <a:p>
            <a:pPr>
              <a:buClr>
                <a:srgbClr val="297A77"/>
              </a:buClr>
              <a:buSzPct val="105000"/>
              <a:tabLst>
                <a:tab pos="520700" algn="l"/>
                <a:tab pos="521335" algn="l"/>
              </a:tabLst>
            </a:pPr>
            <a:endParaRPr lang="da-DK" dirty="0"/>
          </a:p>
          <a:p>
            <a:pPr>
              <a:buClr>
                <a:srgbClr val="297A77"/>
              </a:buClr>
              <a:buSzPct val="105000"/>
              <a:tabLst>
                <a:tab pos="520700" algn="l"/>
                <a:tab pos="521335" algn="l"/>
              </a:tabLst>
            </a:pPr>
            <a:r>
              <a:rPr lang="da-DK" i="1" dirty="0">
                <a:cs typeface="Calibri"/>
              </a:rPr>
              <a:t>[OBS: Her er der anledning til at svare på de spørgsmål/kommentarer, som lægerne har stillet i spørgeskemaundersøgelse]</a:t>
            </a:r>
          </a:p>
          <a:p>
            <a:endParaRPr lang="da-DK" sz="1600" noProof="0" dirty="0"/>
          </a:p>
        </p:txBody>
      </p:sp>
    </p:spTree>
    <p:extLst>
      <p:ext uri="{BB962C8B-B14F-4D97-AF65-F5344CB8AC3E}">
        <p14:creationId xmlns:p14="http://schemas.microsoft.com/office/powerpoint/2010/main" val="4140281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4188E-8287-ABB7-E301-AAD228073FEE}"/>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6E2689FE-B7CE-8689-6835-E71906AD4B2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FB621A21-DA7B-2819-8BF4-A6CCAD06B197}"/>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a:t>
            </a:r>
            <a:r>
              <a:rPr lang="en-GB" sz="1200" dirty="0"/>
              <a:t>20</a:t>
            </a:r>
            <a:r>
              <a:rPr lang="en-GB" sz="1200" noProof="0" dirty="0"/>
              <a:t> min.)</a:t>
            </a:r>
            <a:endParaRPr lang="da-DK" sz="1200" noProof="0" dirty="0"/>
          </a:p>
        </p:txBody>
      </p:sp>
      <p:pic>
        <p:nvPicPr>
          <p:cNvPr id="2" name="Graphic 1" descr="Teacher with solid fill">
            <a:extLst>
              <a:ext uri="{FF2B5EF4-FFF2-40B4-BE49-F238E27FC236}">
                <a16:creationId xmlns:a16="http://schemas.microsoft.com/office/drawing/2014/main" id="{202D1427-8DF9-EFAD-C8CF-7BC33A7F7CA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0B26C004-EBED-27A6-6848-BDB492FEC4BF}"/>
              </a:ext>
            </a:extLst>
          </p:cNvPr>
          <p:cNvSpPr>
            <a:spLocks noGrp="1"/>
          </p:cNvSpPr>
          <p:nvPr>
            <p:ph type="body" sz="quarter" idx="41"/>
          </p:nvPr>
        </p:nvSpPr>
        <p:spPr>
          <a:xfrm>
            <a:off x="721001" y="2183130"/>
            <a:ext cx="4385987" cy="3028949"/>
          </a:xfrm>
        </p:spPr>
        <p:txBody>
          <a:bodyPr>
            <a:normAutofit fontScale="92500" lnSpcReduction="20000"/>
          </a:bodyPr>
          <a:lstStyle/>
          <a:p>
            <a:pPr marL="285750" indent="-285750">
              <a:buFont typeface="Arial" panose="020B0604020202020204" pitchFamily="34" charset="0"/>
              <a:buChar char="•"/>
            </a:pPr>
            <a:r>
              <a:rPr lang="da-DK" sz="1600" noProof="0" dirty="0"/>
              <a:t>Hvor kan vi i fællesskab blive bedre til at samarbejde?</a:t>
            </a:r>
          </a:p>
          <a:p>
            <a:pPr marL="285750" indent="-285750">
              <a:buFont typeface="Arial" panose="020B0604020202020204" pitchFamily="34" charset="0"/>
              <a:buChar char="•"/>
            </a:pPr>
            <a:r>
              <a:rPr lang="da-DK" dirty="0"/>
              <a:t>Er der patientgrupper, som vi er i tvivl om, hvordan vi skal håndtere, og som derfor falder mellem to stole?</a:t>
            </a:r>
          </a:p>
          <a:p>
            <a:pPr marL="285750" indent="-285750">
              <a:buFont typeface="Arial" panose="020B0604020202020204" pitchFamily="34" charset="0"/>
              <a:buChar char="•"/>
            </a:pPr>
            <a:r>
              <a:rPr lang="da-DK" sz="1600" noProof="0" dirty="0"/>
              <a:t>Kan vi indføre mere systematisk brug af skemaet EORTC OLQ 15-PAL til behovsvurdering</a:t>
            </a:r>
          </a:p>
          <a:p>
            <a:pPr marL="285750" indent="-285750">
              <a:buFont typeface="Arial" panose="020B0604020202020204" pitchFamily="34" charset="0"/>
              <a:buChar char="•"/>
            </a:pPr>
            <a:r>
              <a:rPr lang="da-DK" dirty="0"/>
              <a:t>Brug af terminalerklæring?</a:t>
            </a:r>
          </a:p>
          <a:p>
            <a:pPr marL="285750" indent="-285750">
              <a:buFont typeface="Arial" panose="020B0604020202020204" pitchFamily="34" charset="0"/>
              <a:buChar char="•"/>
            </a:pPr>
            <a:r>
              <a:rPr lang="da-DK" sz="1600" noProof="0" dirty="0"/>
              <a:t>Kan vi bruge koordinationsmøder mere?</a:t>
            </a:r>
          </a:p>
          <a:p>
            <a:pPr marL="285750" indent="-285750">
              <a:buFont typeface="Arial" panose="020B0604020202020204" pitchFamily="34" charset="0"/>
              <a:buChar char="•"/>
            </a:pPr>
            <a:r>
              <a:rPr lang="da-DK" dirty="0"/>
              <a:t>Brug af direkte telefonlinjer?</a:t>
            </a:r>
            <a:endParaRPr lang="da-DK" sz="1600" noProof="0" dirty="0"/>
          </a:p>
        </p:txBody>
      </p:sp>
      <p:sp>
        <p:nvSpPr>
          <p:cNvPr id="8" name="Title 2">
            <a:extLst>
              <a:ext uri="{FF2B5EF4-FFF2-40B4-BE49-F238E27FC236}">
                <a16:creationId xmlns:a16="http://schemas.microsoft.com/office/drawing/2014/main" id="{29C225EA-AFBE-9F37-8F09-630ADA52CB06}"/>
              </a:ext>
            </a:extLst>
          </p:cNvPr>
          <p:cNvSpPr>
            <a:spLocks noGrp="1"/>
          </p:cNvSpPr>
          <p:nvPr>
            <p:ph type="title"/>
          </p:nvPr>
        </p:nvSpPr>
        <p:spPr>
          <a:xfrm>
            <a:off x="714030" y="1027249"/>
            <a:ext cx="4398514" cy="1540460"/>
          </a:xfrm>
        </p:spPr>
        <p:txBody>
          <a:bodyPr/>
          <a:lstStyle/>
          <a:p>
            <a:r>
              <a:rPr lang="da-DK" sz="2400" noProof="0" dirty="0"/>
              <a:t>Spørgsmål og dialog med kommunen</a:t>
            </a:r>
          </a:p>
        </p:txBody>
      </p:sp>
      <p:sp>
        <p:nvSpPr>
          <p:cNvPr id="13" name="Text Placeholder 9">
            <a:extLst>
              <a:ext uri="{FF2B5EF4-FFF2-40B4-BE49-F238E27FC236}">
                <a16:creationId xmlns:a16="http://schemas.microsoft.com/office/drawing/2014/main" id="{4C42D673-9AF2-1EA6-0C1D-92FBCACF2B3B}"/>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42244060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C1A94B0-4ED8-CA1D-5E6D-E091ABC3961D}"/>
              </a:ext>
            </a:extLst>
          </p:cNvPr>
          <p:cNvSpPr>
            <a:spLocks noGrp="1"/>
          </p:cNvSpPr>
          <p:nvPr>
            <p:ph type="body" sz="quarter" idx="29"/>
          </p:nvPr>
        </p:nvSpPr>
        <p:spPr/>
        <p:txBody>
          <a:bodyPr/>
          <a:lstStyle/>
          <a:p>
            <a:r>
              <a:rPr lang="da-DK" dirty="0"/>
              <a:t>Blok 3: Opsamling og opfølgning</a:t>
            </a:r>
          </a:p>
        </p:txBody>
      </p:sp>
      <p:sp>
        <p:nvSpPr>
          <p:cNvPr id="3" name="Pladsholder til tekst 2">
            <a:extLst>
              <a:ext uri="{FF2B5EF4-FFF2-40B4-BE49-F238E27FC236}">
                <a16:creationId xmlns:a16="http://schemas.microsoft.com/office/drawing/2014/main" id="{453AD03B-FC7D-ABE4-77E0-9F6436300EC5}"/>
              </a:ext>
            </a:extLst>
          </p:cNvPr>
          <p:cNvSpPr>
            <a:spLocks noGrp="1"/>
          </p:cNvSpPr>
          <p:nvPr>
            <p:ph type="body" sz="quarter" idx="30"/>
          </p:nvPr>
        </p:nvSpPr>
        <p:spPr/>
        <p:txBody>
          <a:bodyPr/>
          <a:lstStyle/>
          <a:p>
            <a:r>
              <a:rPr lang="da-DK" dirty="0"/>
              <a:t>Samlet tid: 30 minutter</a:t>
            </a:r>
          </a:p>
        </p:txBody>
      </p:sp>
      <p:sp>
        <p:nvSpPr>
          <p:cNvPr id="4" name="Pladsholder til tekst 2">
            <a:extLst>
              <a:ext uri="{FF2B5EF4-FFF2-40B4-BE49-F238E27FC236}">
                <a16:creationId xmlns:a16="http://schemas.microsoft.com/office/drawing/2014/main" id="{FC644ECC-1521-D79C-746B-BBB05A02B6F6}"/>
              </a:ext>
            </a:extLst>
          </p:cNvPr>
          <p:cNvSpPr txBox="1">
            <a:spLocks/>
          </p:cNvSpPr>
          <p:nvPr/>
        </p:nvSpPr>
        <p:spPr>
          <a:xfrm>
            <a:off x="724664" y="5311967"/>
            <a:ext cx="10735496" cy="492443"/>
          </a:xfrm>
          <a:prstGeom prst="rect">
            <a:avLst/>
          </a:prstGeom>
        </p:spPr>
        <p:txBody>
          <a:bodyPr vert="horz" wrap="square" lIns="91440" tIns="45720" rIns="91440" bIns="45720" rtlCol="0" anchor="b">
            <a:normAutofit/>
          </a:bodyPr>
          <a:lstStyle>
            <a:lvl1pPr marL="0" marR="0" indent="0" algn="ctr"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2600" b="0" i="0" u="none" strike="noStrike" cap="none" spc="0" baseline="0">
                <a:solidFill>
                  <a:srgbClr val="FFFFFF"/>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2400" i="1" dirty="0"/>
              <a:t>Sæt jer sammen i egen praksis. Sololæger går sammen</a:t>
            </a:r>
          </a:p>
        </p:txBody>
      </p:sp>
    </p:spTree>
    <p:extLst>
      <p:ext uri="{BB962C8B-B14F-4D97-AF65-F5344CB8AC3E}">
        <p14:creationId xmlns:p14="http://schemas.microsoft.com/office/powerpoint/2010/main" val="2658328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FB7EC-5906-E8E9-367F-E47D6847AF2D}"/>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176EEDE6-8A53-A400-FA42-0DC55FCFDD98}"/>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29B6958A-A30D-8010-D14D-9B82E2F7253B}"/>
              </a:ext>
            </a:extLst>
          </p:cNvPr>
          <p:cNvSpPr>
            <a:spLocks noGrp="1"/>
          </p:cNvSpPr>
          <p:nvPr>
            <p:ph type="body" sz="quarter" idx="30"/>
          </p:nvPr>
        </p:nvSpPr>
        <p:spPr/>
        <p:txBody>
          <a:bodyPr>
            <a:noAutofit/>
          </a:bodyPr>
          <a:lstStyle/>
          <a:p>
            <a:r>
              <a:rPr lang="da-DK" sz="1200" noProof="0" dirty="0"/>
              <a:t>Gruppedrøftelse (15 min.)</a:t>
            </a:r>
          </a:p>
        </p:txBody>
      </p:sp>
      <p:pic>
        <p:nvPicPr>
          <p:cNvPr id="2" name="Graphic 1" descr="Meeting with solid fill">
            <a:extLst>
              <a:ext uri="{FF2B5EF4-FFF2-40B4-BE49-F238E27FC236}">
                <a16:creationId xmlns:a16="http://schemas.microsoft.com/office/drawing/2014/main" id="{1FEF026D-49F9-B18C-B1EB-FD4B5EB6A56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F62D26FF-5A22-8E49-B8CF-45D80C285922}"/>
              </a:ext>
            </a:extLst>
          </p:cNvPr>
          <p:cNvSpPr>
            <a:spLocks noGrp="1"/>
          </p:cNvSpPr>
          <p:nvPr>
            <p:ph type="body" sz="quarter" idx="41"/>
          </p:nvPr>
        </p:nvSpPr>
        <p:spPr>
          <a:xfrm>
            <a:off x="721001" y="2691196"/>
            <a:ext cx="4385987" cy="2452304"/>
          </a:xfrm>
        </p:spPr>
        <p:txBody>
          <a:bodyPr>
            <a:normAutofit fontScale="92500"/>
          </a:bodyPr>
          <a:lstStyle/>
          <a:p>
            <a:r>
              <a:rPr lang="da-DK" sz="1600" noProof="0" dirty="0"/>
              <a:t>Hvad vil i gøre hjemme i egen praksis? eksempelvis</a:t>
            </a:r>
          </a:p>
          <a:p>
            <a:pPr marL="285750" indent="-285750">
              <a:buFont typeface="Arial" panose="020B0604020202020204" pitchFamily="34" charset="0"/>
              <a:buChar char="•"/>
            </a:pPr>
            <a:r>
              <a:rPr lang="da-DK" sz="1600" noProof="0" dirty="0"/>
              <a:t>Bruge overraskelsesspørgsmålene og SPICT til identifikation og EORTC til behovsvurdering</a:t>
            </a:r>
          </a:p>
          <a:p>
            <a:pPr marL="285750" indent="-285750">
              <a:buFont typeface="Arial" panose="020B0604020202020204" pitchFamily="34" charset="0"/>
              <a:buChar char="•"/>
            </a:pPr>
            <a:r>
              <a:rPr lang="da-DK" dirty="0"/>
              <a:t>Opdatering af klinikkens fraser</a:t>
            </a:r>
          </a:p>
          <a:p>
            <a:pPr marL="285750" indent="-285750">
              <a:buFont typeface="Arial" panose="020B0604020202020204" pitchFamily="34" charset="0"/>
              <a:buChar char="•"/>
            </a:pPr>
            <a:r>
              <a:rPr lang="da-DK" sz="1600" noProof="0" dirty="0"/>
              <a:t>Bruge </a:t>
            </a:r>
            <a:r>
              <a:rPr lang="da-DK" sz="1600" noProof="0" dirty="0" err="1"/>
              <a:t>DSAM’s</a:t>
            </a:r>
            <a:r>
              <a:rPr lang="da-DK" sz="1600" noProof="0" dirty="0"/>
              <a:t> tjekliste</a:t>
            </a:r>
          </a:p>
          <a:p>
            <a:pPr marL="285750" indent="-285750">
              <a:buFont typeface="Arial" panose="020B0604020202020204" pitchFamily="34" charset="0"/>
              <a:buChar char="•"/>
            </a:pPr>
            <a:r>
              <a:rPr lang="da-DK" sz="1600" noProof="0" dirty="0"/>
              <a:t>Brug af kommunikationsveje i samarbejdet</a:t>
            </a:r>
          </a:p>
        </p:txBody>
      </p:sp>
      <p:sp>
        <p:nvSpPr>
          <p:cNvPr id="10" name="Title 2">
            <a:extLst>
              <a:ext uri="{FF2B5EF4-FFF2-40B4-BE49-F238E27FC236}">
                <a16:creationId xmlns:a16="http://schemas.microsoft.com/office/drawing/2014/main" id="{6A667BC0-964B-53A4-1175-9C33F7F98640}"/>
              </a:ext>
            </a:extLst>
          </p:cNvPr>
          <p:cNvSpPr>
            <a:spLocks noGrp="1"/>
          </p:cNvSpPr>
          <p:nvPr>
            <p:ph type="title"/>
          </p:nvPr>
        </p:nvSpPr>
        <p:spPr>
          <a:xfrm>
            <a:off x="714030" y="1027249"/>
            <a:ext cx="4398514" cy="1540460"/>
          </a:xfrm>
        </p:spPr>
        <p:txBody>
          <a:bodyPr/>
          <a:lstStyle/>
          <a:p>
            <a:r>
              <a:rPr lang="da-DK" sz="2400" noProof="0" dirty="0"/>
              <a:t>Gruppearbejde i egen praksis</a:t>
            </a:r>
          </a:p>
        </p:txBody>
      </p:sp>
      <p:sp>
        <p:nvSpPr>
          <p:cNvPr id="13" name="Text Placeholder 9">
            <a:extLst>
              <a:ext uri="{FF2B5EF4-FFF2-40B4-BE49-F238E27FC236}">
                <a16:creationId xmlns:a16="http://schemas.microsoft.com/office/drawing/2014/main" id="{134430FB-AE51-210E-BEB3-C24D9EEFBFED}"/>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990225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658FF-9947-CAF7-BDC5-6A3DAE718E43}"/>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53F8046D-EBED-A98E-780D-86A01876EBB9}"/>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F735D290-701A-1FC1-A2F5-D8A2E0EB28B6}"/>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a:t>
            </a:r>
            <a:r>
              <a:rPr lang="en-GB" sz="1200" dirty="0"/>
              <a:t>20</a:t>
            </a:r>
            <a:r>
              <a:rPr lang="en-GB" sz="1200" noProof="0" dirty="0"/>
              <a:t> min.)</a:t>
            </a:r>
            <a:endParaRPr lang="da-DK" sz="1200" noProof="0" dirty="0"/>
          </a:p>
        </p:txBody>
      </p:sp>
      <p:pic>
        <p:nvPicPr>
          <p:cNvPr id="2" name="Graphic 1" descr="Teacher with solid fill">
            <a:extLst>
              <a:ext uri="{FF2B5EF4-FFF2-40B4-BE49-F238E27FC236}">
                <a16:creationId xmlns:a16="http://schemas.microsoft.com/office/drawing/2014/main" id="{7731F657-4F6B-1834-2FD2-C4741D4586F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BBAF4069-955B-0168-237D-E479439FA525}"/>
              </a:ext>
            </a:extLst>
          </p:cNvPr>
          <p:cNvSpPr>
            <a:spLocks noGrp="1"/>
          </p:cNvSpPr>
          <p:nvPr>
            <p:ph type="body" sz="quarter" idx="41"/>
          </p:nvPr>
        </p:nvSpPr>
        <p:spPr>
          <a:xfrm>
            <a:off x="721001" y="2468880"/>
            <a:ext cx="4385987" cy="2743199"/>
          </a:xfrm>
        </p:spPr>
        <p:txBody>
          <a:bodyPr>
            <a:normAutofit fontScale="92500" lnSpcReduction="20000"/>
          </a:bodyPr>
          <a:lstStyle/>
          <a:p>
            <a:r>
              <a:rPr lang="da-DK" sz="1600" noProof="0" dirty="0"/>
              <a:t>Opsamling fra gruppearbejdet: </a:t>
            </a:r>
          </a:p>
          <a:p>
            <a:pPr marL="285750" indent="-285750">
              <a:buFont typeface="Arial" panose="020B0604020202020204" pitchFamily="34" charset="0"/>
              <a:buChar char="•"/>
            </a:pPr>
            <a:r>
              <a:rPr lang="da-DK" dirty="0"/>
              <a:t>Hvad vil i gå hjem og gøre i jeres praksis?</a:t>
            </a:r>
          </a:p>
          <a:p>
            <a:pPr marL="285750" indent="-285750">
              <a:buFont typeface="Arial" panose="020B0604020202020204" pitchFamily="34" charset="0"/>
              <a:buChar char="•"/>
            </a:pPr>
            <a:r>
              <a:rPr lang="da-DK" dirty="0"/>
              <a:t>Hvad tænker kommunen?</a:t>
            </a:r>
          </a:p>
          <a:p>
            <a:r>
              <a:rPr lang="da-DK"/>
              <a:t>Opfølgning</a:t>
            </a:r>
            <a:endParaRPr lang="da-DK" dirty="0"/>
          </a:p>
          <a:p>
            <a:pPr marL="285750" indent="-285750">
              <a:buFont typeface="Arial" panose="020B0604020202020204" pitchFamily="34" charset="0"/>
              <a:buChar char="•"/>
            </a:pPr>
            <a:r>
              <a:rPr lang="da-DK" dirty="0"/>
              <a:t>Hvad aftaler vi konkret at gøre efter mødet? I praksis? I kommunen?</a:t>
            </a:r>
          </a:p>
          <a:p>
            <a:pPr marL="285750" indent="-285750">
              <a:buFont typeface="Arial" panose="020B0604020202020204" pitchFamily="34" charset="0"/>
              <a:buChar char="•"/>
            </a:pPr>
            <a:r>
              <a:rPr lang="da-DK" dirty="0"/>
              <a:t>Hvem gør hvad? Skal der fx arbejdes videre i KLU?</a:t>
            </a:r>
          </a:p>
          <a:p>
            <a:pPr marL="285750" indent="-285750">
              <a:buFont typeface="Arial" panose="020B0604020202020204" pitchFamily="34" charset="0"/>
              <a:buChar char="•"/>
            </a:pPr>
            <a:r>
              <a:rPr lang="da-DK" dirty="0"/>
              <a:t>Hvornår og hvordan følger vi op i klyngen?</a:t>
            </a:r>
          </a:p>
        </p:txBody>
      </p:sp>
      <p:sp>
        <p:nvSpPr>
          <p:cNvPr id="8" name="Title 2">
            <a:extLst>
              <a:ext uri="{FF2B5EF4-FFF2-40B4-BE49-F238E27FC236}">
                <a16:creationId xmlns:a16="http://schemas.microsoft.com/office/drawing/2014/main" id="{5289A482-66F4-2C6B-4967-36EDDC4B8E60}"/>
              </a:ext>
            </a:extLst>
          </p:cNvPr>
          <p:cNvSpPr>
            <a:spLocks noGrp="1"/>
          </p:cNvSpPr>
          <p:nvPr>
            <p:ph type="title"/>
          </p:nvPr>
        </p:nvSpPr>
        <p:spPr>
          <a:xfrm>
            <a:off x="714030" y="1027249"/>
            <a:ext cx="4398514" cy="1540460"/>
          </a:xfrm>
        </p:spPr>
        <p:txBody>
          <a:bodyPr/>
          <a:lstStyle/>
          <a:p>
            <a:r>
              <a:rPr lang="da-DK" sz="2400" noProof="0" dirty="0"/>
              <a:t>Opsamling og opfølgning</a:t>
            </a:r>
          </a:p>
        </p:txBody>
      </p:sp>
      <p:sp>
        <p:nvSpPr>
          <p:cNvPr id="13" name="Text Placeholder 9">
            <a:extLst>
              <a:ext uri="{FF2B5EF4-FFF2-40B4-BE49-F238E27FC236}">
                <a16:creationId xmlns:a16="http://schemas.microsoft.com/office/drawing/2014/main" id="{95BF6163-993D-FD00-F9CE-BAE350094A86}"/>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7886763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9D6675B-90DD-51EE-98D0-05AB72596610}"/>
              </a:ext>
            </a:extLst>
          </p:cNvPr>
          <p:cNvSpPr>
            <a:spLocks noGrp="1"/>
          </p:cNvSpPr>
          <p:nvPr>
            <p:ph type="title"/>
          </p:nvPr>
        </p:nvSpPr>
        <p:spPr/>
        <p:txBody>
          <a:bodyPr/>
          <a:lstStyle/>
          <a:p>
            <a:r>
              <a:rPr lang="da-DK" dirty="0"/>
              <a:t>Erfaring med klyngepakker</a:t>
            </a:r>
          </a:p>
        </p:txBody>
      </p:sp>
      <p:sp>
        <p:nvSpPr>
          <p:cNvPr id="4" name="Pladsholder til tekst 3">
            <a:extLst>
              <a:ext uri="{FF2B5EF4-FFF2-40B4-BE49-F238E27FC236}">
                <a16:creationId xmlns:a16="http://schemas.microsoft.com/office/drawing/2014/main" id="{66127F49-388E-470D-E3BA-9828520044E3}"/>
              </a:ext>
            </a:extLst>
          </p:cNvPr>
          <p:cNvSpPr>
            <a:spLocks noGrp="1"/>
          </p:cNvSpPr>
          <p:nvPr>
            <p:ph type="body" sz="quarter" idx="39"/>
          </p:nvPr>
        </p:nvSpPr>
        <p:spPr/>
        <p:txBody>
          <a:bodyPr/>
          <a:lstStyle/>
          <a:p>
            <a:r>
              <a:rPr lang="da-DK" dirty="0"/>
              <a:t>Citater fra andre klynger</a:t>
            </a:r>
          </a:p>
        </p:txBody>
      </p:sp>
      <p:sp>
        <p:nvSpPr>
          <p:cNvPr id="5" name="Pladsholder til tekst 4">
            <a:extLst>
              <a:ext uri="{FF2B5EF4-FFF2-40B4-BE49-F238E27FC236}">
                <a16:creationId xmlns:a16="http://schemas.microsoft.com/office/drawing/2014/main" id="{CB9A6D08-C956-ED80-E43F-94A90832717B}"/>
              </a:ext>
            </a:extLst>
          </p:cNvPr>
          <p:cNvSpPr>
            <a:spLocks noGrp="1"/>
          </p:cNvSpPr>
          <p:nvPr>
            <p:ph type="body" sz="quarter" idx="40"/>
          </p:nvPr>
        </p:nvSpPr>
        <p:spPr/>
        <p:txBody>
          <a:bodyPr/>
          <a:lstStyle/>
          <a:p>
            <a:endParaRPr lang="da-DK"/>
          </a:p>
        </p:txBody>
      </p:sp>
      <p:pic>
        <p:nvPicPr>
          <p:cNvPr id="6" name="Billede 5">
            <a:extLst>
              <a:ext uri="{FF2B5EF4-FFF2-40B4-BE49-F238E27FC236}">
                <a16:creationId xmlns:a16="http://schemas.microsoft.com/office/drawing/2014/main" id="{A05A20C9-7DFC-A34E-7C92-4AC507EA93F0}"/>
              </a:ext>
            </a:extLst>
          </p:cNvPr>
          <p:cNvPicPr>
            <a:picLocks noChangeAspect="1"/>
          </p:cNvPicPr>
          <p:nvPr/>
        </p:nvPicPr>
        <p:blipFill>
          <a:blip r:embed="rId3"/>
          <a:stretch>
            <a:fillRect/>
          </a:stretch>
        </p:blipFill>
        <p:spPr>
          <a:xfrm>
            <a:off x="10470411" y="5518670"/>
            <a:ext cx="1233634" cy="1257822"/>
          </a:xfrm>
          <a:prstGeom prst="rect">
            <a:avLst/>
          </a:prstGeom>
        </p:spPr>
      </p:pic>
      <p:pic>
        <p:nvPicPr>
          <p:cNvPr id="8" name="Grafik 7" descr="Anførselstegn med massiv udfyldning">
            <a:extLst>
              <a:ext uri="{FF2B5EF4-FFF2-40B4-BE49-F238E27FC236}">
                <a16:creationId xmlns:a16="http://schemas.microsoft.com/office/drawing/2014/main" id="{09EB9915-3A19-8A6F-61B1-E3735D7642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314" y="2331838"/>
            <a:ext cx="829467" cy="829467"/>
          </a:xfrm>
          <a:prstGeom prst="rect">
            <a:avLst/>
          </a:prstGeom>
        </p:spPr>
      </p:pic>
      <p:sp>
        <p:nvSpPr>
          <p:cNvPr id="9" name="Taleboble: rektangel med afrundede hjørner 8">
            <a:extLst>
              <a:ext uri="{FF2B5EF4-FFF2-40B4-BE49-F238E27FC236}">
                <a16:creationId xmlns:a16="http://schemas.microsoft.com/office/drawing/2014/main" id="{56B39196-3132-8FFB-D0A0-4EB2824D9F1A}"/>
              </a:ext>
            </a:extLst>
          </p:cNvPr>
          <p:cNvSpPr/>
          <p:nvPr/>
        </p:nvSpPr>
        <p:spPr>
          <a:xfrm>
            <a:off x="4620805" y="1750351"/>
            <a:ext cx="5750241" cy="1354327"/>
          </a:xfrm>
          <a:prstGeom prst="wedgeRoundRectCallout">
            <a:avLst>
              <a:gd name="adj1" fmla="val 21454"/>
              <a:gd name="adj2" fmla="val 59703"/>
              <a:gd name="adj3" fmla="val 16667"/>
            </a:avLst>
          </a:prstGeom>
          <a:solidFill>
            <a:srgbClr val="297A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aleboble: rektangel med afrundede hjørner 9">
            <a:extLst>
              <a:ext uri="{FF2B5EF4-FFF2-40B4-BE49-F238E27FC236}">
                <a16:creationId xmlns:a16="http://schemas.microsoft.com/office/drawing/2014/main" id="{A4A2ABB7-BF4C-02F2-DFE5-27182AE8E34E}"/>
              </a:ext>
            </a:extLst>
          </p:cNvPr>
          <p:cNvSpPr/>
          <p:nvPr/>
        </p:nvSpPr>
        <p:spPr>
          <a:xfrm>
            <a:off x="682834" y="3309507"/>
            <a:ext cx="6813092" cy="1186760"/>
          </a:xfrm>
          <a:prstGeom prst="wedgeRoundRectCallout">
            <a:avLst>
              <a:gd name="adj1" fmla="val -23708"/>
              <a:gd name="adj2" fmla="val 61056"/>
              <a:gd name="adj3" fmla="val 16667"/>
            </a:avLst>
          </a:prstGeom>
          <a:solidFill>
            <a:srgbClr val="297A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4E3B1A83-1C02-9BAD-640D-6D8B71011538}"/>
              </a:ext>
            </a:extLst>
          </p:cNvPr>
          <p:cNvSpPr txBox="1"/>
          <p:nvPr/>
        </p:nvSpPr>
        <p:spPr>
          <a:xfrm>
            <a:off x="906478" y="3368567"/>
            <a:ext cx="6435589" cy="1056379"/>
          </a:xfrm>
          <a:prstGeom prst="rect">
            <a:avLst/>
          </a:prstGeom>
          <a:noFill/>
        </p:spPr>
        <p:txBody>
          <a:bodyPr wrap="square" rtlCol="0">
            <a:spAutoFit/>
          </a:bodyPr>
          <a:lstStyle/>
          <a:p>
            <a:pPr>
              <a:lnSpc>
                <a:spcPct val="107000"/>
              </a:lnSpc>
              <a:spcAft>
                <a:spcPts val="800"/>
              </a:spcAft>
              <a:buNone/>
            </a:pPr>
            <a:r>
              <a:rPr lang="da-DK" sz="2000" i="1" dirty="0">
                <a:solidFill>
                  <a:srgbClr val="FFFFFF"/>
                </a:solidFill>
              </a:rPr>
              <a:t>”Vi vil i min klinik se på om systematikken er i orden, som den er, eller om patienterne skal have stjernestatus, så de kan ringe på akutnummeret” </a:t>
            </a:r>
            <a:endParaRPr lang="da-DK" sz="2400" dirty="0">
              <a:solidFill>
                <a:schemeClr val="bg1"/>
              </a:solidFill>
            </a:endParaRPr>
          </a:p>
        </p:txBody>
      </p:sp>
      <p:sp>
        <p:nvSpPr>
          <p:cNvPr id="13" name="Taleboble: rektangel med afrundede hjørner 12">
            <a:extLst>
              <a:ext uri="{FF2B5EF4-FFF2-40B4-BE49-F238E27FC236}">
                <a16:creationId xmlns:a16="http://schemas.microsoft.com/office/drawing/2014/main" id="{36512414-5DE1-A2B8-F490-E8946A0CA5D8}"/>
              </a:ext>
            </a:extLst>
          </p:cNvPr>
          <p:cNvSpPr/>
          <p:nvPr/>
        </p:nvSpPr>
        <p:spPr>
          <a:xfrm>
            <a:off x="682834" y="4783903"/>
            <a:ext cx="6237867" cy="1287415"/>
          </a:xfrm>
          <a:prstGeom prst="wedgeRoundRectCallout">
            <a:avLst>
              <a:gd name="adj1" fmla="val 21454"/>
              <a:gd name="adj2" fmla="val 59703"/>
              <a:gd name="adj3" fmla="val 16667"/>
            </a:avLst>
          </a:prstGeom>
          <a:solidFill>
            <a:srgbClr val="297A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2292ED8B-A235-2D95-1ADB-745DFD117C83}"/>
              </a:ext>
            </a:extLst>
          </p:cNvPr>
          <p:cNvSpPr txBox="1"/>
          <p:nvPr/>
        </p:nvSpPr>
        <p:spPr>
          <a:xfrm>
            <a:off x="713314" y="4954215"/>
            <a:ext cx="6237866" cy="1606081"/>
          </a:xfrm>
          <a:prstGeom prst="rect">
            <a:avLst/>
          </a:prstGeom>
          <a:noFill/>
        </p:spPr>
        <p:txBody>
          <a:bodyPr wrap="square" rtlCol="0">
            <a:spAutoFit/>
          </a:bodyPr>
          <a:lstStyle/>
          <a:p>
            <a:r>
              <a:rPr lang="da-DK" sz="2400" i="1" dirty="0">
                <a:solidFill>
                  <a:srgbClr val="FFFFFF"/>
                </a:solidFill>
              </a:rPr>
              <a:t>”</a:t>
            </a:r>
            <a:r>
              <a:rPr lang="da-DK" sz="2000" i="1" dirty="0">
                <a:solidFill>
                  <a:srgbClr val="FFFFFF"/>
                </a:solidFill>
              </a:rPr>
              <a:t>Vi deler fraser på klyngeplatformen og starter næste klyngemøde med, at hver klinik fortæller 5 min. om, hvad de har arbejdet med siden sidste møde”</a:t>
            </a:r>
          </a:p>
          <a:p>
            <a:endParaRPr lang="da-DK" sz="2400" dirty="0">
              <a:solidFill>
                <a:schemeClr val="bg1"/>
              </a:solidFill>
            </a:endParaRPr>
          </a:p>
        </p:txBody>
      </p:sp>
      <p:sp>
        <p:nvSpPr>
          <p:cNvPr id="15" name="Tekstfelt 14">
            <a:extLst>
              <a:ext uri="{FF2B5EF4-FFF2-40B4-BE49-F238E27FC236}">
                <a16:creationId xmlns:a16="http://schemas.microsoft.com/office/drawing/2014/main" id="{B3BB31F7-333B-9BCC-415F-0480C547E477}"/>
              </a:ext>
            </a:extLst>
          </p:cNvPr>
          <p:cNvSpPr txBox="1"/>
          <p:nvPr/>
        </p:nvSpPr>
        <p:spPr>
          <a:xfrm>
            <a:off x="4739321" y="1822802"/>
            <a:ext cx="5750240" cy="1827680"/>
          </a:xfrm>
          <a:prstGeom prst="rect">
            <a:avLst/>
          </a:prstGeom>
          <a:noFill/>
        </p:spPr>
        <p:txBody>
          <a:bodyPr wrap="square" rtlCol="0">
            <a:spAutoFit/>
          </a:bodyPr>
          <a:lstStyle/>
          <a:p>
            <a:r>
              <a:rPr lang="da-DK" sz="2000" i="1" dirty="0">
                <a:solidFill>
                  <a:srgbClr val="FFFFFF"/>
                </a:solidFill>
              </a:rPr>
              <a:t>”Jeg skal til at bruge EORTC og have en skabelon til palliative samtaler. Jeg har også fået god inspiration til opsporing af patienter i tidlig palliativ fase, som ellers er svære at få øje på” </a:t>
            </a:r>
          </a:p>
          <a:p>
            <a:endParaRPr lang="da-DK" sz="2400" i="1" dirty="0">
              <a:solidFill>
                <a:schemeClr val="bg1"/>
              </a:solidFill>
            </a:endParaRPr>
          </a:p>
        </p:txBody>
      </p:sp>
      <p:sp>
        <p:nvSpPr>
          <p:cNvPr id="2" name="Taleboble: rektangel med afrundede hjørner 1">
            <a:extLst>
              <a:ext uri="{FF2B5EF4-FFF2-40B4-BE49-F238E27FC236}">
                <a16:creationId xmlns:a16="http://schemas.microsoft.com/office/drawing/2014/main" id="{2095C896-BD82-E080-A85B-D30D26D96AAD}"/>
              </a:ext>
            </a:extLst>
          </p:cNvPr>
          <p:cNvSpPr/>
          <p:nvPr/>
        </p:nvSpPr>
        <p:spPr>
          <a:xfrm>
            <a:off x="7719570" y="3507329"/>
            <a:ext cx="2888507" cy="1887631"/>
          </a:xfrm>
          <a:prstGeom prst="wedgeRoundRectCallout">
            <a:avLst>
              <a:gd name="adj1" fmla="val 21454"/>
              <a:gd name="adj2" fmla="val 59703"/>
              <a:gd name="adj3" fmla="val 16667"/>
            </a:avLst>
          </a:prstGeom>
          <a:solidFill>
            <a:srgbClr val="297A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4">
            <a:extLst>
              <a:ext uri="{FF2B5EF4-FFF2-40B4-BE49-F238E27FC236}">
                <a16:creationId xmlns:a16="http://schemas.microsoft.com/office/drawing/2014/main" id="{1B79F520-FE0B-B180-CF72-C5A1C1EA4B10}"/>
              </a:ext>
            </a:extLst>
          </p:cNvPr>
          <p:cNvSpPr txBox="1"/>
          <p:nvPr/>
        </p:nvSpPr>
        <p:spPr>
          <a:xfrm>
            <a:off x="7801206" y="3185008"/>
            <a:ext cx="3175982" cy="2455031"/>
          </a:xfrm>
          <a:prstGeom prst="rect">
            <a:avLst/>
          </a:prstGeom>
          <a:no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endParaRPr lang="da-DK" sz="2400" i="1" dirty="0">
              <a:solidFill>
                <a:sysClr val="window" lastClr="FFFFFF"/>
              </a:solidFill>
            </a:endParaRPr>
          </a:p>
          <a:p>
            <a:r>
              <a:rPr lang="da-DK" sz="2000" i="1" dirty="0">
                <a:solidFill>
                  <a:sysClr val="window" lastClr="FFFFFF"/>
                </a:solidFill>
              </a:rPr>
              <a:t>”Kommunen har sendt en liste til os over specialsygeplejersker i hver hjemmeplejegruppe” </a:t>
            </a:r>
          </a:p>
          <a:p>
            <a:endParaRPr lang="da-DK" sz="2400" i="1" dirty="0">
              <a:solidFill>
                <a:sysClr val="window" lastClr="FFFFFF"/>
              </a:solidFill>
            </a:endParaRPr>
          </a:p>
        </p:txBody>
      </p:sp>
    </p:spTree>
    <p:extLst>
      <p:ext uri="{BB962C8B-B14F-4D97-AF65-F5344CB8AC3E}">
        <p14:creationId xmlns:p14="http://schemas.microsoft.com/office/powerpoint/2010/main" val="29727635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7B0EA67-793B-7090-5A99-E798A76BE3BF}"/>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33325C51-FBDA-0EDE-FBF6-7D1B26DCDCEF}"/>
              </a:ext>
            </a:extLst>
          </p:cNvPr>
          <p:cNvSpPr>
            <a:spLocks noGrp="1"/>
          </p:cNvSpPr>
          <p:nvPr>
            <p:ph type="title"/>
          </p:nvPr>
        </p:nvSpPr>
        <p:spPr/>
        <p:txBody>
          <a:bodyPr>
            <a:noAutofit/>
          </a:bodyPr>
          <a:lstStyle/>
          <a:p>
            <a:r>
              <a:rPr lang="da-DK" sz="3400" dirty="0"/>
              <a:t>Tilbud fra din regionale kvalitetsenhed og PLO-E</a:t>
            </a:r>
          </a:p>
        </p:txBody>
      </p:sp>
      <p:sp>
        <p:nvSpPr>
          <p:cNvPr id="4" name="Pladsholder til tekst 3">
            <a:extLst>
              <a:ext uri="{FF2B5EF4-FFF2-40B4-BE49-F238E27FC236}">
                <a16:creationId xmlns:a16="http://schemas.microsoft.com/office/drawing/2014/main" id="{FEA3DB82-05C6-3920-7C59-0AC8B378A5E7}"/>
              </a:ext>
            </a:extLst>
          </p:cNvPr>
          <p:cNvSpPr>
            <a:spLocks noGrp="1"/>
          </p:cNvSpPr>
          <p:nvPr>
            <p:ph type="body" sz="quarter" idx="37"/>
          </p:nvPr>
        </p:nvSpPr>
        <p:spPr/>
        <p:txBody>
          <a:bodyPr/>
          <a:lstStyle/>
          <a:p>
            <a:r>
              <a:rPr lang="da-DK" dirty="0"/>
              <a:t>KAP</a:t>
            </a:r>
          </a:p>
        </p:txBody>
      </p:sp>
      <p:sp>
        <p:nvSpPr>
          <p:cNvPr id="5" name="Pladsholder til tekst 4">
            <a:extLst>
              <a:ext uri="{FF2B5EF4-FFF2-40B4-BE49-F238E27FC236}">
                <a16:creationId xmlns:a16="http://schemas.microsoft.com/office/drawing/2014/main" id="{D0A588BD-BCFB-148F-482C-AE1A450AEFA1}"/>
              </a:ext>
            </a:extLst>
          </p:cNvPr>
          <p:cNvSpPr>
            <a:spLocks noGrp="1"/>
          </p:cNvSpPr>
          <p:nvPr>
            <p:ph type="body" sz="quarter" idx="38"/>
          </p:nvPr>
        </p:nvSpPr>
        <p:spPr/>
        <p:txBody>
          <a:bodyPr/>
          <a:lstStyle/>
          <a:p>
            <a:r>
              <a:rPr lang="da-DK" dirty="0"/>
              <a:t>KAP kontakt oplysninger og konkrete tilbud</a:t>
            </a:r>
          </a:p>
          <a:p>
            <a:r>
              <a:rPr lang="da-DK" dirty="0"/>
              <a:t>(indhold modtages fra KIAP)</a:t>
            </a:r>
          </a:p>
        </p:txBody>
      </p:sp>
      <p:sp>
        <p:nvSpPr>
          <p:cNvPr id="6" name="Pladsholder til tekst 5">
            <a:extLst>
              <a:ext uri="{FF2B5EF4-FFF2-40B4-BE49-F238E27FC236}">
                <a16:creationId xmlns:a16="http://schemas.microsoft.com/office/drawing/2014/main" id="{72A654AA-BEC4-A687-4E09-6597B476C379}"/>
              </a:ext>
            </a:extLst>
          </p:cNvPr>
          <p:cNvSpPr>
            <a:spLocks noGrp="1"/>
          </p:cNvSpPr>
          <p:nvPr>
            <p:ph type="body" sz="quarter" idx="40"/>
          </p:nvPr>
        </p:nvSpPr>
        <p:spPr/>
        <p:txBody>
          <a:bodyPr/>
          <a:lstStyle/>
          <a:p>
            <a:r>
              <a:rPr lang="da-DK" dirty="0"/>
              <a:t>PLO-E</a:t>
            </a:r>
          </a:p>
        </p:txBody>
      </p:sp>
      <p:sp>
        <p:nvSpPr>
          <p:cNvPr id="7" name="Pladsholder til tekst 6">
            <a:extLst>
              <a:ext uri="{FF2B5EF4-FFF2-40B4-BE49-F238E27FC236}">
                <a16:creationId xmlns:a16="http://schemas.microsoft.com/office/drawing/2014/main" id="{2EEFB955-46C3-5542-EBE7-FF14AE36ED74}"/>
              </a:ext>
            </a:extLst>
          </p:cNvPr>
          <p:cNvSpPr>
            <a:spLocks noGrp="1"/>
          </p:cNvSpPr>
          <p:nvPr>
            <p:ph type="body" sz="quarter" idx="41"/>
          </p:nvPr>
        </p:nvSpPr>
        <p:spPr/>
        <p:txBody>
          <a:bodyPr/>
          <a:lstStyle/>
          <a:p>
            <a:r>
              <a:rPr lang="da-DK" dirty="0"/>
              <a:t>PLO-E har udviklet et SGE-forløb for læger og praksispersonale om den dødende patient</a:t>
            </a:r>
          </a:p>
          <a:p>
            <a:r>
              <a:rPr lang="da-DK" dirty="0"/>
              <a:t>Se mere på: </a:t>
            </a:r>
            <a:r>
              <a:rPr lang="da-DK" dirty="0">
                <a:hlinkClick r:id="rId3">
                  <a:extLst>
                    <a:ext uri="{A12FA001-AC4F-418D-AE19-62706E023703}">
                      <ahyp:hlinkClr xmlns:ahyp="http://schemas.microsoft.com/office/drawing/2018/hyperlinkcolor" val="tx"/>
                    </a:ext>
                  </a:extLst>
                </a:hlinkClick>
              </a:rPr>
              <a:t>www.laeger.dk</a:t>
            </a:r>
            <a:r>
              <a:rPr lang="da-DK" dirty="0"/>
              <a:t> eller scan </a:t>
            </a:r>
            <a:br>
              <a:rPr lang="da-DK" dirty="0"/>
            </a:br>
            <a:r>
              <a:rPr lang="da-DK" dirty="0"/>
              <a:t>QR-koden</a:t>
            </a:r>
          </a:p>
        </p:txBody>
      </p:sp>
      <p:pic>
        <p:nvPicPr>
          <p:cNvPr id="8" name="Billede 7">
            <a:extLst>
              <a:ext uri="{FF2B5EF4-FFF2-40B4-BE49-F238E27FC236}">
                <a16:creationId xmlns:a16="http://schemas.microsoft.com/office/drawing/2014/main" id="{A9C642B5-BF77-1EA9-9C6C-F885DF95496D}"/>
              </a:ext>
            </a:extLst>
          </p:cNvPr>
          <p:cNvPicPr>
            <a:picLocks noChangeAspect="1"/>
          </p:cNvPicPr>
          <p:nvPr/>
        </p:nvPicPr>
        <p:blipFill>
          <a:blip r:embed="rId4"/>
          <a:stretch>
            <a:fillRect/>
          </a:stretch>
        </p:blipFill>
        <p:spPr>
          <a:xfrm>
            <a:off x="9789888" y="4455438"/>
            <a:ext cx="1481536" cy="1481536"/>
          </a:xfrm>
          <a:prstGeom prst="rect">
            <a:avLst/>
          </a:prstGeom>
        </p:spPr>
      </p:pic>
    </p:spTree>
    <p:extLst>
      <p:ext uri="{BB962C8B-B14F-4D97-AF65-F5344CB8AC3E}">
        <p14:creationId xmlns:p14="http://schemas.microsoft.com/office/powerpoint/2010/main" val="2611608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9CB4B8A-C94F-7A66-6BE7-D1585475F3F7}"/>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EB634052-8FDE-D473-1902-4080B59FB8DD}"/>
              </a:ext>
            </a:extLst>
          </p:cNvPr>
          <p:cNvSpPr>
            <a:spLocks noGrp="1"/>
          </p:cNvSpPr>
          <p:nvPr>
            <p:ph type="title"/>
          </p:nvPr>
        </p:nvSpPr>
        <p:spPr/>
        <p:txBody>
          <a:bodyPr>
            <a:normAutofit/>
          </a:bodyPr>
          <a:lstStyle/>
          <a:p>
            <a:r>
              <a:rPr lang="da-DK" sz="3400" dirty="0"/>
              <a:t>Link til ny vejledning fra DSAM og palliationsapp</a:t>
            </a:r>
          </a:p>
        </p:txBody>
      </p:sp>
      <p:sp>
        <p:nvSpPr>
          <p:cNvPr id="4" name="Pladsholder til tekst 3">
            <a:extLst>
              <a:ext uri="{FF2B5EF4-FFF2-40B4-BE49-F238E27FC236}">
                <a16:creationId xmlns:a16="http://schemas.microsoft.com/office/drawing/2014/main" id="{B1682F71-2106-5424-0868-7BB1981DFDA8}"/>
              </a:ext>
            </a:extLst>
          </p:cNvPr>
          <p:cNvSpPr>
            <a:spLocks noGrp="1"/>
          </p:cNvSpPr>
          <p:nvPr>
            <p:ph type="body" sz="quarter" idx="37"/>
          </p:nvPr>
        </p:nvSpPr>
        <p:spPr/>
        <p:txBody>
          <a:bodyPr/>
          <a:lstStyle/>
          <a:p>
            <a:r>
              <a:rPr lang="da-DK" dirty="0"/>
              <a:t>DSAM vejledning</a:t>
            </a:r>
          </a:p>
        </p:txBody>
      </p:sp>
      <p:sp>
        <p:nvSpPr>
          <p:cNvPr id="5" name="Pladsholder til tekst 4">
            <a:extLst>
              <a:ext uri="{FF2B5EF4-FFF2-40B4-BE49-F238E27FC236}">
                <a16:creationId xmlns:a16="http://schemas.microsoft.com/office/drawing/2014/main" id="{6EBD42B5-F1B2-584E-0D10-EC4C5A77A6F5}"/>
              </a:ext>
            </a:extLst>
          </p:cNvPr>
          <p:cNvSpPr>
            <a:spLocks noGrp="1"/>
          </p:cNvSpPr>
          <p:nvPr>
            <p:ph type="body" sz="quarter" idx="38"/>
          </p:nvPr>
        </p:nvSpPr>
        <p:spPr/>
        <p:txBody>
          <a:bodyPr/>
          <a:lstStyle/>
          <a:p>
            <a:endParaRPr lang="da-DK" dirty="0"/>
          </a:p>
        </p:txBody>
      </p:sp>
      <p:sp>
        <p:nvSpPr>
          <p:cNvPr id="6" name="Pladsholder til tekst 5">
            <a:extLst>
              <a:ext uri="{FF2B5EF4-FFF2-40B4-BE49-F238E27FC236}">
                <a16:creationId xmlns:a16="http://schemas.microsoft.com/office/drawing/2014/main" id="{3158AB03-9836-62E0-728B-87980FAE6BD3}"/>
              </a:ext>
            </a:extLst>
          </p:cNvPr>
          <p:cNvSpPr>
            <a:spLocks noGrp="1"/>
          </p:cNvSpPr>
          <p:nvPr>
            <p:ph type="body" sz="quarter" idx="40"/>
          </p:nvPr>
        </p:nvSpPr>
        <p:spPr/>
        <p:txBody>
          <a:bodyPr/>
          <a:lstStyle/>
          <a:p>
            <a:r>
              <a:rPr lang="da-DK" dirty="0"/>
              <a:t>Palliation i praksis - app</a:t>
            </a:r>
          </a:p>
        </p:txBody>
      </p:sp>
      <p:sp>
        <p:nvSpPr>
          <p:cNvPr id="7" name="Pladsholder til tekst 6">
            <a:extLst>
              <a:ext uri="{FF2B5EF4-FFF2-40B4-BE49-F238E27FC236}">
                <a16:creationId xmlns:a16="http://schemas.microsoft.com/office/drawing/2014/main" id="{D392780F-3CBC-F1F7-DAB4-AF722521E8C9}"/>
              </a:ext>
            </a:extLst>
          </p:cNvPr>
          <p:cNvSpPr>
            <a:spLocks noGrp="1"/>
          </p:cNvSpPr>
          <p:nvPr>
            <p:ph type="body" sz="quarter" idx="41"/>
          </p:nvPr>
        </p:nvSpPr>
        <p:spPr/>
        <p:txBody>
          <a:bodyPr/>
          <a:lstStyle/>
          <a:p>
            <a:endParaRPr lang="da-DK"/>
          </a:p>
        </p:txBody>
      </p:sp>
      <p:pic>
        <p:nvPicPr>
          <p:cNvPr id="9" name="Billede 8">
            <a:extLst>
              <a:ext uri="{FF2B5EF4-FFF2-40B4-BE49-F238E27FC236}">
                <a16:creationId xmlns:a16="http://schemas.microsoft.com/office/drawing/2014/main" id="{CA7D5B7F-7AE7-6AD0-F178-E4A5389AA9E6}"/>
              </a:ext>
            </a:extLst>
          </p:cNvPr>
          <p:cNvPicPr>
            <a:picLocks noChangeAspect="1"/>
          </p:cNvPicPr>
          <p:nvPr/>
        </p:nvPicPr>
        <p:blipFill>
          <a:blip r:embed="rId3"/>
          <a:stretch>
            <a:fillRect/>
          </a:stretch>
        </p:blipFill>
        <p:spPr>
          <a:xfrm>
            <a:off x="1977722" y="3287347"/>
            <a:ext cx="2649627" cy="2649627"/>
          </a:xfrm>
          <a:prstGeom prst="rect">
            <a:avLst/>
          </a:prstGeom>
        </p:spPr>
      </p:pic>
      <p:pic>
        <p:nvPicPr>
          <p:cNvPr id="11" name="Billede 10">
            <a:extLst>
              <a:ext uri="{FF2B5EF4-FFF2-40B4-BE49-F238E27FC236}">
                <a16:creationId xmlns:a16="http://schemas.microsoft.com/office/drawing/2014/main" id="{DEEA3952-51FF-2261-7B00-7BEA08055FE6}"/>
              </a:ext>
            </a:extLst>
          </p:cNvPr>
          <p:cNvPicPr>
            <a:picLocks noChangeAspect="1"/>
          </p:cNvPicPr>
          <p:nvPr/>
        </p:nvPicPr>
        <p:blipFill>
          <a:blip r:embed="rId4"/>
          <a:stretch>
            <a:fillRect/>
          </a:stretch>
        </p:blipFill>
        <p:spPr>
          <a:xfrm>
            <a:off x="7473985" y="3287346"/>
            <a:ext cx="2649627" cy="2649627"/>
          </a:xfrm>
          <a:prstGeom prst="rect">
            <a:avLst/>
          </a:prstGeom>
        </p:spPr>
      </p:pic>
    </p:spTree>
    <p:extLst>
      <p:ext uri="{BB962C8B-B14F-4D97-AF65-F5344CB8AC3E}">
        <p14:creationId xmlns:p14="http://schemas.microsoft.com/office/powerpoint/2010/main" val="37337942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7C45DFD-41B8-7564-2A6A-762CA26AAD1B}"/>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C73CB322-B54C-A59C-54C3-A464EA89D0E0}"/>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90F3D200-E211-D6C1-D3FC-A99E3013FA24}"/>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314C45EE-F5DA-96C4-E716-4DEAEBF0A525}"/>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54E50844-3F07-15A8-E530-F96D19274A33}"/>
              </a:ext>
            </a:extLst>
          </p:cNvPr>
          <p:cNvSpPr>
            <a:spLocks noGrp="1"/>
          </p:cNvSpPr>
          <p:nvPr>
            <p:ph type="body" sz="quarter" idx="39"/>
          </p:nvPr>
        </p:nvSpPr>
        <p:spPr/>
        <p:txBody>
          <a:bodyPr/>
          <a:lstStyle/>
          <a:p>
            <a:r>
              <a:rPr lang="da-DK" dirty="0"/>
              <a:t>Besøg os på KiAP.dk</a:t>
            </a:r>
          </a:p>
        </p:txBody>
      </p:sp>
      <p:sp>
        <p:nvSpPr>
          <p:cNvPr id="7" name="Titel 6">
            <a:extLst>
              <a:ext uri="{FF2B5EF4-FFF2-40B4-BE49-F238E27FC236}">
                <a16:creationId xmlns:a16="http://schemas.microsoft.com/office/drawing/2014/main" id="{E8238C0E-54F4-4007-77AB-E4D89E3F01EB}"/>
              </a:ext>
            </a:extLst>
          </p:cNvPr>
          <p:cNvSpPr>
            <a:spLocks noGrp="1"/>
          </p:cNvSpPr>
          <p:nvPr>
            <p:ph type="title"/>
          </p:nvPr>
        </p:nvSpPr>
        <p:spPr/>
        <p:txBody>
          <a:bodyPr/>
          <a:lstStyle/>
          <a:p>
            <a:r>
              <a:rPr lang="da-DK" dirty="0"/>
              <a:t>Tak for i dag</a:t>
            </a:r>
          </a:p>
        </p:txBody>
      </p:sp>
    </p:spTree>
    <p:extLst>
      <p:ext uri="{BB962C8B-B14F-4D97-AF65-F5344CB8AC3E}">
        <p14:creationId xmlns:p14="http://schemas.microsoft.com/office/powerpoint/2010/main" val="799178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9342A26-EAE6-8B2D-AC7D-89153BF9A0EE}"/>
              </a:ext>
            </a:extLst>
          </p:cNvPr>
          <p:cNvSpPr>
            <a:spLocks noGrp="1"/>
          </p:cNvSpPr>
          <p:nvPr>
            <p:ph type="body" sz="quarter" idx="38"/>
          </p:nvPr>
        </p:nvSpPr>
        <p:spPr/>
        <p:txBody>
          <a:bodyPr/>
          <a:lstStyle/>
          <a:p>
            <a:pPr marL="285750" indent="-285750" fontAlgn="base">
              <a:buFont typeface="Arial" panose="020B0604020202020204" pitchFamily="34" charset="0"/>
              <a:buChar char="•"/>
            </a:pPr>
            <a:r>
              <a:rPr lang="da-DK" dirty="0"/>
              <a:t>Sundhedsstyrelsen. Anbefalinger for den palliative indsats. Version 1. 2017. </a:t>
            </a:r>
            <a:r>
              <a:rPr lang="en-US" dirty="0"/>
              <a:t>​</a:t>
            </a:r>
          </a:p>
          <a:p>
            <a:pPr marL="285750" indent="-285750" fontAlgn="base">
              <a:buFont typeface="Arial" panose="020B0604020202020204" pitchFamily="34" charset="0"/>
              <a:buChar char="•"/>
            </a:pPr>
            <a:r>
              <a:rPr lang="da-DK" dirty="0"/>
              <a:t>Regionernes Kliniske Kvalitetsudviklingsprogram (RKKP). Dansk Palliativ Database: Årsrapport 2023. Regionernes Kliniske Kvalitetsudviklingsprogram (RKKP), juni 2024.</a:t>
            </a:r>
            <a:r>
              <a:rPr lang="en-US" dirty="0"/>
              <a:t>​</a:t>
            </a:r>
          </a:p>
          <a:p>
            <a:pPr marL="285750" indent="-285750" fontAlgn="base">
              <a:buFont typeface="Arial" panose="020B0604020202020204" pitchFamily="34" charset="0"/>
              <a:buChar char="•"/>
            </a:pPr>
            <a:r>
              <a:rPr lang="da-DK" dirty="0"/>
              <a:t>Dansk Selskab for Almen Medicin: Palliation (klinisk vejledning), 2024. </a:t>
            </a:r>
            <a:endParaRPr lang="en-US" dirty="0"/>
          </a:p>
          <a:p>
            <a:endParaRPr lang="da-DK" dirty="0"/>
          </a:p>
        </p:txBody>
      </p:sp>
      <p:sp>
        <p:nvSpPr>
          <p:cNvPr id="3" name="Titel 2">
            <a:extLst>
              <a:ext uri="{FF2B5EF4-FFF2-40B4-BE49-F238E27FC236}">
                <a16:creationId xmlns:a16="http://schemas.microsoft.com/office/drawing/2014/main" id="{44045EBE-39BA-5972-49D4-F999F188ED16}"/>
              </a:ext>
            </a:extLst>
          </p:cNvPr>
          <p:cNvSpPr>
            <a:spLocks noGrp="1"/>
          </p:cNvSpPr>
          <p:nvPr>
            <p:ph type="title"/>
          </p:nvPr>
        </p:nvSpPr>
        <p:spPr/>
        <p:txBody>
          <a:bodyPr/>
          <a:lstStyle/>
          <a:p>
            <a:r>
              <a:rPr lang="da-DK" dirty="0"/>
              <a:t>Referencer og kilder</a:t>
            </a:r>
          </a:p>
        </p:txBody>
      </p:sp>
      <p:sp>
        <p:nvSpPr>
          <p:cNvPr id="4" name="Pladsholder til tekst 3">
            <a:extLst>
              <a:ext uri="{FF2B5EF4-FFF2-40B4-BE49-F238E27FC236}">
                <a16:creationId xmlns:a16="http://schemas.microsoft.com/office/drawing/2014/main" id="{EA68CE66-4CB5-94C5-BD6D-92093099DB43}"/>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B3A138B4-71EF-A53B-4053-1E35FE8B1DF7}"/>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42738518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78CA519-B460-D40A-FD86-E75468CDC89D}"/>
              </a:ext>
            </a:extLst>
          </p:cNvPr>
          <p:cNvSpPr>
            <a:spLocks noGrp="1"/>
          </p:cNvSpPr>
          <p:nvPr>
            <p:ph type="body" sz="quarter" idx="38"/>
          </p:nvPr>
        </p:nvSpPr>
        <p:spPr/>
        <p:txBody>
          <a:bodyPr/>
          <a:lstStyle/>
          <a:p>
            <a:pPr fontAlgn="base"/>
            <a:r>
              <a:rPr lang="da-DK" dirty="0"/>
              <a:t>​Klyngepakken er udarbejdet af </a:t>
            </a:r>
            <a:r>
              <a:rPr lang="da-DK" dirty="0" err="1"/>
              <a:t>KiAP</a:t>
            </a:r>
            <a:r>
              <a:rPr lang="da-DK" dirty="0"/>
              <a:t> i samarbejde med udpeget DSAM repræsentant og praktiserende læge Thomas </a:t>
            </a:r>
            <a:r>
              <a:rPr lang="da-DK" dirty="0" err="1"/>
              <a:t>Gorlén</a:t>
            </a:r>
            <a:r>
              <a:rPr lang="da-DK" dirty="0"/>
              <a:t> og praktiserende læge Helle Ibsen. </a:t>
            </a:r>
            <a:r>
              <a:rPr lang="en-US" dirty="0"/>
              <a:t>​</a:t>
            </a:r>
          </a:p>
          <a:p>
            <a:pPr fontAlgn="base"/>
            <a:r>
              <a:rPr lang="da-DK" dirty="0"/>
              <a:t>I podcasten medvirker hjemmesygeplejerske Anne Seeberg Christiansen, Haderslev Kommuner og overlæge Benedikte Skøtt Frederiksen, afsnit for lindrende behandling på Herlev-Gentofte hospital. </a:t>
            </a:r>
            <a:r>
              <a:rPr lang="en-US" dirty="0"/>
              <a:t>​</a:t>
            </a:r>
          </a:p>
          <a:p>
            <a:pPr fontAlgn="base"/>
            <a:r>
              <a:rPr lang="da-DK" dirty="0"/>
              <a:t>Der er desuden indhentet input fra Københavns, Aalborg, Odense, Halsnæs og Randers Kommune. </a:t>
            </a:r>
            <a:endParaRPr lang="en-US" dirty="0"/>
          </a:p>
          <a:p>
            <a:endParaRPr lang="da-DK" dirty="0"/>
          </a:p>
        </p:txBody>
      </p:sp>
      <p:sp>
        <p:nvSpPr>
          <p:cNvPr id="3" name="Titel 2">
            <a:extLst>
              <a:ext uri="{FF2B5EF4-FFF2-40B4-BE49-F238E27FC236}">
                <a16:creationId xmlns:a16="http://schemas.microsoft.com/office/drawing/2014/main" id="{166DC764-2253-204F-79F5-E7F71D93D8A9}"/>
              </a:ext>
            </a:extLst>
          </p:cNvPr>
          <p:cNvSpPr>
            <a:spLocks noGrp="1"/>
          </p:cNvSpPr>
          <p:nvPr>
            <p:ph type="title"/>
          </p:nvPr>
        </p:nvSpPr>
        <p:spPr/>
        <p:txBody>
          <a:bodyPr/>
          <a:lstStyle/>
          <a:p>
            <a:r>
              <a:rPr lang="da-DK" dirty="0"/>
              <a:t>Bidragsydere </a:t>
            </a:r>
          </a:p>
        </p:txBody>
      </p:sp>
      <p:sp>
        <p:nvSpPr>
          <p:cNvPr id="4" name="Pladsholder til tekst 3">
            <a:extLst>
              <a:ext uri="{FF2B5EF4-FFF2-40B4-BE49-F238E27FC236}">
                <a16:creationId xmlns:a16="http://schemas.microsoft.com/office/drawing/2014/main" id="{EBA8F5D5-3585-C772-FC2A-C193DD843499}"/>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805CEE96-7959-D578-A85F-7C4D7AFE8B46}"/>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7303604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841B2F9-D8E8-0169-B89F-4613E120F123}"/>
              </a:ext>
            </a:extLst>
          </p:cNvPr>
          <p:cNvSpPr>
            <a:spLocks noGrp="1"/>
          </p:cNvSpPr>
          <p:nvPr>
            <p:ph type="body" sz="quarter" idx="39"/>
          </p:nvPr>
        </p:nvSpPr>
        <p:spPr/>
        <p:txBody>
          <a:bodyPr/>
          <a:lstStyle/>
          <a:p>
            <a:r>
              <a:rPr lang="da-DK" dirty="0"/>
              <a:t>Palliation </a:t>
            </a:r>
          </a:p>
        </p:txBody>
      </p:sp>
      <p:sp>
        <p:nvSpPr>
          <p:cNvPr id="3" name="Titel 2">
            <a:extLst>
              <a:ext uri="{FF2B5EF4-FFF2-40B4-BE49-F238E27FC236}">
                <a16:creationId xmlns:a16="http://schemas.microsoft.com/office/drawing/2014/main" id="{7987EADE-07F0-D8B2-8641-2351041E62C1}"/>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B12D839E-33FF-93ED-A91D-FAF6A9681CDD}"/>
              </a:ext>
            </a:extLst>
          </p:cNvPr>
          <p:cNvSpPr>
            <a:spLocks noGrp="1"/>
          </p:cNvSpPr>
          <p:nvPr>
            <p:ph type="body" sz="quarter" idx="37"/>
          </p:nvPr>
        </p:nvSpPr>
        <p:spPr/>
        <p:txBody>
          <a:bodyPr/>
          <a:lstStyle/>
          <a:p>
            <a:r>
              <a:rPr lang="da-DK" dirty="0"/>
              <a:t>Inden mødet</a:t>
            </a:r>
          </a:p>
        </p:txBody>
      </p:sp>
      <p:sp>
        <p:nvSpPr>
          <p:cNvPr id="5" name="Pladsholder til tekst 4">
            <a:extLst>
              <a:ext uri="{FF2B5EF4-FFF2-40B4-BE49-F238E27FC236}">
                <a16:creationId xmlns:a16="http://schemas.microsoft.com/office/drawing/2014/main" id="{E0976761-C99E-2AD5-D643-7E1DDD5FF58F}"/>
              </a:ext>
            </a:extLst>
          </p:cNvPr>
          <p:cNvSpPr>
            <a:spLocks noGrp="1"/>
          </p:cNvSpPr>
          <p:nvPr>
            <p:ph type="body" sz="quarter" idx="38"/>
          </p:nvPr>
        </p:nvSpPr>
        <p:spPr/>
        <p:txBody>
          <a:bodyPr/>
          <a:lstStyle/>
          <a:p>
            <a:r>
              <a:rPr lang="da-DK" dirty="0"/>
              <a:t>Besvaret et spørgeskema om emnet</a:t>
            </a:r>
          </a:p>
        </p:txBody>
      </p:sp>
      <p:sp>
        <p:nvSpPr>
          <p:cNvPr id="6" name="Pladsholder til tekst 5">
            <a:extLst>
              <a:ext uri="{FF2B5EF4-FFF2-40B4-BE49-F238E27FC236}">
                <a16:creationId xmlns:a16="http://schemas.microsoft.com/office/drawing/2014/main" id="{47DEAB4E-64B8-98EB-060C-4C5386964278}"/>
              </a:ext>
            </a:extLst>
          </p:cNvPr>
          <p:cNvSpPr>
            <a:spLocks noGrp="1"/>
          </p:cNvSpPr>
          <p:nvPr>
            <p:ph type="body" sz="quarter" idx="40"/>
          </p:nvPr>
        </p:nvSpPr>
        <p:spPr/>
        <p:txBody>
          <a:bodyPr/>
          <a:lstStyle/>
          <a:p>
            <a:r>
              <a:rPr lang="da-DK" dirty="0"/>
              <a:t>Under mødet</a:t>
            </a:r>
          </a:p>
        </p:txBody>
      </p:sp>
      <p:sp>
        <p:nvSpPr>
          <p:cNvPr id="7" name="Pladsholder til tekst 6">
            <a:extLst>
              <a:ext uri="{FF2B5EF4-FFF2-40B4-BE49-F238E27FC236}">
                <a16:creationId xmlns:a16="http://schemas.microsoft.com/office/drawing/2014/main" id="{A34E45C0-F644-EB8B-CA7A-52292F751BA9}"/>
              </a:ext>
            </a:extLst>
          </p:cNvPr>
          <p:cNvSpPr>
            <a:spLocks noGrp="1"/>
          </p:cNvSpPr>
          <p:nvPr>
            <p:ph type="body" sz="quarter" idx="41"/>
          </p:nvPr>
        </p:nvSpPr>
        <p:spPr/>
        <p:txBody>
          <a:bodyPr/>
          <a:lstStyle/>
          <a:p>
            <a:pPr marL="285750" indent="-285750">
              <a:buFont typeface="Arial" panose="020B0604020202020204" pitchFamily="34" charset="0"/>
              <a:buChar char="•"/>
            </a:pPr>
            <a:r>
              <a:rPr lang="da-DK" dirty="0" err="1"/>
              <a:t>Uddelingekopier</a:t>
            </a:r>
            <a:r>
              <a:rPr lang="da-DK" dirty="0"/>
              <a:t>: resultaterne af spørgeskemaundersøgelsen</a:t>
            </a:r>
          </a:p>
          <a:p>
            <a:pPr marL="285750" indent="-285750">
              <a:buFont typeface="Arial" panose="020B0604020202020204" pitchFamily="34" charset="0"/>
              <a:buChar char="•"/>
            </a:pPr>
            <a:r>
              <a:rPr lang="da-DK" dirty="0"/>
              <a:t>Print af SPICT, EORTC-skemaer og tjekliste fra DSAM</a:t>
            </a:r>
          </a:p>
          <a:p>
            <a:endParaRPr lang="da-DK" i="1" dirty="0">
              <a:solidFill>
                <a:srgbClr val="FF0000"/>
              </a:solidFill>
            </a:endParaRPr>
          </a:p>
        </p:txBody>
      </p:sp>
    </p:spTree>
    <p:extLst>
      <p:ext uri="{BB962C8B-B14F-4D97-AF65-F5344CB8AC3E}">
        <p14:creationId xmlns:p14="http://schemas.microsoft.com/office/powerpoint/2010/main" val="14235772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F325B4-9874-C9F7-DE41-24FC8DAC2D8A}"/>
              </a:ext>
            </a:extLst>
          </p:cNvPr>
          <p:cNvSpPr>
            <a:spLocks noGrp="1"/>
          </p:cNvSpPr>
          <p:nvPr>
            <p:ph type="title"/>
          </p:nvPr>
        </p:nvSpPr>
        <p:spPr/>
        <p:txBody>
          <a:bodyPr>
            <a:noAutofit/>
          </a:bodyPr>
          <a:lstStyle/>
          <a:p>
            <a:r>
              <a:rPr lang="da-DK" sz="3200" dirty="0">
                <a:solidFill>
                  <a:schemeClr val="bg1"/>
                </a:solidFill>
              </a:rPr>
              <a:t>Demo-kommune</a:t>
            </a:r>
          </a:p>
        </p:txBody>
      </p:sp>
      <p:sp>
        <p:nvSpPr>
          <p:cNvPr id="4" name="Pladsholder til tekst 3">
            <a:extLst>
              <a:ext uri="{FF2B5EF4-FFF2-40B4-BE49-F238E27FC236}">
                <a16:creationId xmlns:a16="http://schemas.microsoft.com/office/drawing/2014/main" id="{520872ED-E93B-87F7-47DC-3729AA19A3C5}"/>
              </a:ext>
            </a:extLst>
          </p:cNvPr>
          <p:cNvSpPr>
            <a:spLocks noGrp="1"/>
          </p:cNvSpPr>
          <p:nvPr>
            <p:ph type="body" sz="quarter" idx="39"/>
          </p:nvPr>
        </p:nvSpPr>
        <p:spPr/>
        <p:txBody>
          <a:bodyPr/>
          <a:lstStyle/>
          <a:p>
            <a:r>
              <a:rPr lang="da-DK" dirty="0"/>
              <a:t>Præsentation af repræsentanter fra demo-kommune</a:t>
            </a:r>
          </a:p>
        </p:txBody>
      </p:sp>
      <p:sp>
        <p:nvSpPr>
          <p:cNvPr id="5" name="Pladsholder til tekst 4">
            <a:extLst>
              <a:ext uri="{FF2B5EF4-FFF2-40B4-BE49-F238E27FC236}">
                <a16:creationId xmlns:a16="http://schemas.microsoft.com/office/drawing/2014/main" id="{F1B17A0A-65E8-A94A-0CF0-7BFD8A1B1C2C}"/>
              </a:ext>
            </a:extLst>
          </p:cNvPr>
          <p:cNvSpPr>
            <a:spLocks noGrp="1"/>
          </p:cNvSpPr>
          <p:nvPr>
            <p:ph type="body" sz="quarter" idx="40"/>
          </p:nvPr>
        </p:nvSpPr>
        <p:spPr/>
        <p:txBody>
          <a:bodyPr/>
          <a:lstStyle/>
          <a:p>
            <a:r>
              <a:rPr lang="da-DK" dirty="0"/>
              <a:t>Palliation</a:t>
            </a:r>
          </a:p>
        </p:txBody>
      </p:sp>
      <p:pic>
        <p:nvPicPr>
          <p:cNvPr id="18" name="Graphic 1031" descr="Schoolhouse with solid fill">
            <a:extLst>
              <a:ext uri="{FF2B5EF4-FFF2-40B4-BE49-F238E27FC236}">
                <a16:creationId xmlns:a16="http://schemas.microsoft.com/office/drawing/2014/main" id="{D1335FE6-2E9B-7878-C080-58CF9E3EC61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150199" y="2537359"/>
            <a:ext cx="1341284" cy="1341284"/>
          </a:xfrm>
          <a:prstGeom prst="rect">
            <a:avLst/>
          </a:prstGeom>
        </p:spPr>
      </p:pic>
      <p:pic>
        <p:nvPicPr>
          <p:cNvPr id="19" name="Graphic 1031" descr="Schoolhouse with solid fill">
            <a:extLst>
              <a:ext uri="{FF2B5EF4-FFF2-40B4-BE49-F238E27FC236}">
                <a16:creationId xmlns:a16="http://schemas.microsoft.com/office/drawing/2014/main" id="{6E5AFFE9-9004-7CA3-AD24-74373097EFE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425358" y="2537359"/>
            <a:ext cx="1341284" cy="1341284"/>
          </a:xfrm>
          <a:prstGeom prst="rect">
            <a:avLst/>
          </a:prstGeom>
        </p:spPr>
      </p:pic>
      <p:pic>
        <p:nvPicPr>
          <p:cNvPr id="20" name="Graphic 1031" descr="Schoolhouse with solid fill">
            <a:extLst>
              <a:ext uri="{FF2B5EF4-FFF2-40B4-BE49-F238E27FC236}">
                <a16:creationId xmlns:a16="http://schemas.microsoft.com/office/drawing/2014/main" id="{F29474BD-79F9-A814-DB59-0F3CAEDEAE6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700517" y="2537359"/>
            <a:ext cx="1341284" cy="1341284"/>
          </a:xfrm>
          <a:prstGeom prst="rect">
            <a:avLst/>
          </a:prstGeom>
        </p:spPr>
      </p:pic>
      <p:sp>
        <p:nvSpPr>
          <p:cNvPr id="21" name="Text Placeholder 36">
            <a:extLst>
              <a:ext uri="{FF2B5EF4-FFF2-40B4-BE49-F238E27FC236}">
                <a16:creationId xmlns:a16="http://schemas.microsoft.com/office/drawing/2014/main" id="{EDC58231-4C47-6A15-44C9-602B41A09BFF}"/>
              </a:ext>
            </a:extLst>
          </p:cNvPr>
          <p:cNvSpPr txBox="1">
            <a:spLocks/>
          </p:cNvSpPr>
          <p:nvPr/>
        </p:nvSpPr>
        <p:spPr>
          <a:xfrm>
            <a:off x="1552374"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
        <p:nvSpPr>
          <p:cNvPr id="22" name="Text Placeholder 36">
            <a:extLst>
              <a:ext uri="{FF2B5EF4-FFF2-40B4-BE49-F238E27FC236}">
                <a16:creationId xmlns:a16="http://schemas.microsoft.com/office/drawing/2014/main" id="{CA3ACC06-212C-6EDE-7E41-D4AAC5C51256}"/>
              </a:ext>
            </a:extLst>
          </p:cNvPr>
          <p:cNvSpPr txBox="1">
            <a:spLocks/>
          </p:cNvSpPr>
          <p:nvPr/>
        </p:nvSpPr>
        <p:spPr>
          <a:xfrm>
            <a:off x="4827533"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
        <p:nvSpPr>
          <p:cNvPr id="23" name="Text Placeholder 36">
            <a:extLst>
              <a:ext uri="{FF2B5EF4-FFF2-40B4-BE49-F238E27FC236}">
                <a16:creationId xmlns:a16="http://schemas.microsoft.com/office/drawing/2014/main" id="{36C74C9C-1896-A730-D6FB-080B3A41CDD2}"/>
              </a:ext>
            </a:extLst>
          </p:cNvPr>
          <p:cNvSpPr txBox="1">
            <a:spLocks/>
          </p:cNvSpPr>
          <p:nvPr/>
        </p:nvSpPr>
        <p:spPr>
          <a:xfrm>
            <a:off x="8102692"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Tree>
    <p:extLst>
      <p:ext uri="{BB962C8B-B14F-4D97-AF65-F5344CB8AC3E}">
        <p14:creationId xmlns:p14="http://schemas.microsoft.com/office/powerpoint/2010/main" val="19924688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544217-6952-B38B-D910-08C280273E1D}"/>
              </a:ext>
            </a:extLst>
          </p:cNvPr>
          <p:cNvSpPr>
            <a:spLocks noGrp="1"/>
          </p:cNvSpPr>
          <p:nvPr>
            <p:ph type="title"/>
          </p:nvPr>
        </p:nvSpPr>
        <p:spPr/>
        <p:txBody>
          <a:bodyPr/>
          <a:lstStyle/>
          <a:p>
            <a:r>
              <a:rPr lang="da-DK" dirty="0"/>
              <a:t>Introduktion video</a:t>
            </a:r>
          </a:p>
        </p:txBody>
      </p:sp>
      <p:sp>
        <p:nvSpPr>
          <p:cNvPr id="4" name="Pladsholder til tekst 3">
            <a:extLst>
              <a:ext uri="{FF2B5EF4-FFF2-40B4-BE49-F238E27FC236}">
                <a16:creationId xmlns:a16="http://schemas.microsoft.com/office/drawing/2014/main" id="{7013E65D-667F-56D3-8E7C-50322F333E08}"/>
              </a:ext>
            </a:extLst>
          </p:cNvPr>
          <p:cNvSpPr>
            <a:spLocks noGrp="1"/>
          </p:cNvSpPr>
          <p:nvPr>
            <p:ph type="body" sz="quarter" idx="38"/>
          </p:nvPr>
        </p:nvSpPr>
        <p:spPr/>
        <p:txBody>
          <a:bodyPr/>
          <a:lstStyle/>
          <a:p>
            <a:endParaRPr lang="da-DK"/>
          </a:p>
        </p:txBody>
      </p:sp>
      <p:pic>
        <p:nvPicPr>
          <p:cNvPr id="5" name="Onlinemedier 2" title="Palliation - Intro video kommune">
            <a:hlinkClick r:id="" action="ppaction://media"/>
            <a:extLst>
              <a:ext uri="{FF2B5EF4-FFF2-40B4-BE49-F238E27FC236}">
                <a16:creationId xmlns:a16="http://schemas.microsoft.com/office/drawing/2014/main" id="{E2C89B88-C8A3-CDAA-6E4C-B26014E95E71}"/>
              </a:ext>
            </a:extLst>
          </p:cNvPr>
          <p:cNvPicPr>
            <a:picLocks noGrp="1" noRot="1" noChangeAspect="1"/>
          </p:cNvPicPr>
          <p:nvPr>
            <p:ph type="pic" idx="21"/>
            <a:videoFile r:link="rId1"/>
          </p:nvPr>
        </p:nvPicPr>
        <p:blipFill>
          <a:blip r:embed="rId4"/>
          <a:srcRect t="13312" b="13312"/>
          <a:stretch>
            <a:fillRect/>
          </a:stretch>
        </p:blipFill>
        <p:spPr>
          <a:xfrm>
            <a:off x="720725" y="1689100"/>
            <a:ext cx="10741025" cy="4440238"/>
          </a:xfrm>
          <a:prstGeom prst="rect">
            <a:avLst/>
          </a:prstGeom>
        </p:spPr>
      </p:pic>
    </p:spTree>
    <p:extLst>
      <p:ext uri="{BB962C8B-B14F-4D97-AF65-F5344CB8AC3E}">
        <p14:creationId xmlns:p14="http://schemas.microsoft.com/office/powerpoint/2010/main" val="31450965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68C5E-D595-D2F0-8889-8FEA2F22E7D7}"/>
              </a:ext>
            </a:extLst>
          </p:cNvPr>
          <p:cNvSpPr>
            <a:spLocks noGrp="1"/>
          </p:cNvSpPr>
          <p:nvPr>
            <p:ph type="title"/>
          </p:nvPr>
        </p:nvSpPr>
        <p:spPr/>
        <p:txBody>
          <a:bodyPr/>
          <a:lstStyle/>
          <a:p>
            <a:r>
              <a:rPr lang="da-DK" dirty="0"/>
              <a:t>Budskaber </a:t>
            </a:r>
          </a:p>
        </p:txBody>
      </p:sp>
      <p:sp>
        <p:nvSpPr>
          <p:cNvPr id="3" name="Pladsholder til tekst 2">
            <a:extLst>
              <a:ext uri="{FF2B5EF4-FFF2-40B4-BE49-F238E27FC236}">
                <a16:creationId xmlns:a16="http://schemas.microsoft.com/office/drawing/2014/main" id="{67D1A155-BB34-F369-91E7-5E8C70C39263}"/>
              </a:ext>
            </a:extLst>
          </p:cNvPr>
          <p:cNvSpPr>
            <a:spLocks noGrp="1"/>
          </p:cNvSpPr>
          <p:nvPr>
            <p:ph type="body" sz="quarter" idx="39"/>
          </p:nvPr>
        </p:nvSpPr>
        <p:spPr/>
        <p:txBody>
          <a:bodyPr/>
          <a:lstStyle/>
          <a:p>
            <a:endParaRPr lang="da-DK"/>
          </a:p>
        </p:txBody>
      </p:sp>
      <p:sp>
        <p:nvSpPr>
          <p:cNvPr id="4" name="Pladsholder til tekst 3">
            <a:extLst>
              <a:ext uri="{FF2B5EF4-FFF2-40B4-BE49-F238E27FC236}">
                <a16:creationId xmlns:a16="http://schemas.microsoft.com/office/drawing/2014/main" id="{0AC9CA65-5110-A412-9E8C-DB806652DC59}"/>
              </a:ext>
            </a:extLst>
          </p:cNvPr>
          <p:cNvSpPr>
            <a:spLocks noGrp="1"/>
          </p:cNvSpPr>
          <p:nvPr>
            <p:ph type="body" sz="quarter" idx="38"/>
          </p:nvPr>
        </p:nvSpPr>
        <p:spPr/>
        <p:txBody>
          <a:bodyPr/>
          <a:lstStyle/>
          <a:p>
            <a:endParaRPr lang="da-DK"/>
          </a:p>
        </p:txBody>
      </p:sp>
      <p:sp>
        <p:nvSpPr>
          <p:cNvPr id="5" name="Pladsholder til tekst 4">
            <a:extLst>
              <a:ext uri="{FF2B5EF4-FFF2-40B4-BE49-F238E27FC236}">
                <a16:creationId xmlns:a16="http://schemas.microsoft.com/office/drawing/2014/main" id="{0F58A0C9-3CC2-142F-6B0A-B06994E6E736}"/>
              </a:ext>
            </a:extLst>
          </p:cNvPr>
          <p:cNvSpPr>
            <a:spLocks noGrp="1"/>
          </p:cNvSpPr>
          <p:nvPr>
            <p:ph type="body" sz="quarter" idx="30"/>
          </p:nvPr>
        </p:nvSpPr>
        <p:spPr>
          <a:xfrm>
            <a:off x="713581" y="4233012"/>
            <a:ext cx="2492579" cy="646331"/>
          </a:xfrm>
        </p:spPr>
        <p:txBody>
          <a:bodyPr/>
          <a:lstStyle/>
          <a:p>
            <a:r>
              <a:rPr lang="da-DK" dirty="0"/>
              <a:t>Ny vejledning for DSAM (2024)</a:t>
            </a:r>
          </a:p>
        </p:txBody>
      </p:sp>
      <p:sp>
        <p:nvSpPr>
          <p:cNvPr id="6" name="Pladsholder til tekst 5">
            <a:extLst>
              <a:ext uri="{FF2B5EF4-FFF2-40B4-BE49-F238E27FC236}">
                <a16:creationId xmlns:a16="http://schemas.microsoft.com/office/drawing/2014/main" id="{1C31188B-5D2E-C3F7-0ABC-87D3EFE77CDE}"/>
              </a:ext>
            </a:extLst>
          </p:cNvPr>
          <p:cNvSpPr>
            <a:spLocks noGrp="1"/>
          </p:cNvSpPr>
          <p:nvPr>
            <p:ph type="body" sz="quarter" idx="40"/>
          </p:nvPr>
        </p:nvSpPr>
        <p:spPr>
          <a:xfrm>
            <a:off x="8969686" y="4233012"/>
            <a:ext cx="2492579" cy="1200329"/>
          </a:xfrm>
        </p:spPr>
        <p:txBody>
          <a:bodyPr/>
          <a:lstStyle/>
          <a:p>
            <a:r>
              <a:rPr lang="da-DK" dirty="0"/>
              <a:t>Samarbejdet med kommunen er essentielt for det gode forløb</a:t>
            </a:r>
          </a:p>
        </p:txBody>
      </p:sp>
      <p:sp>
        <p:nvSpPr>
          <p:cNvPr id="7" name="Pladsholder til tekst 6">
            <a:extLst>
              <a:ext uri="{FF2B5EF4-FFF2-40B4-BE49-F238E27FC236}">
                <a16:creationId xmlns:a16="http://schemas.microsoft.com/office/drawing/2014/main" id="{FB72C09D-9FDD-7D6B-75F7-DD5013D227D3}"/>
              </a:ext>
            </a:extLst>
          </p:cNvPr>
          <p:cNvSpPr>
            <a:spLocks noGrp="1"/>
          </p:cNvSpPr>
          <p:nvPr>
            <p:ph type="body" sz="quarter" idx="41"/>
          </p:nvPr>
        </p:nvSpPr>
        <p:spPr>
          <a:xfrm>
            <a:off x="3483286" y="4233012"/>
            <a:ext cx="2492579" cy="1754326"/>
          </a:xfrm>
        </p:spPr>
        <p:txBody>
          <a:bodyPr/>
          <a:lstStyle/>
          <a:p>
            <a:r>
              <a:rPr lang="da-DK" dirty="0"/>
              <a:t>Den palliative tilgang, omfatter alle med en livstruende sygdom og der kan være palliative behov allerede fra diagnosetidspunktet</a:t>
            </a:r>
          </a:p>
        </p:txBody>
      </p:sp>
      <p:sp>
        <p:nvSpPr>
          <p:cNvPr id="8" name="Pladsholder til tekst 7">
            <a:extLst>
              <a:ext uri="{FF2B5EF4-FFF2-40B4-BE49-F238E27FC236}">
                <a16:creationId xmlns:a16="http://schemas.microsoft.com/office/drawing/2014/main" id="{F10CF8E8-3795-D1E7-22E5-FBD79D7F89FB}"/>
              </a:ext>
            </a:extLst>
          </p:cNvPr>
          <p:cNvSpPr>
            <a:spLocks noGrp="1"/>
          </p:cNvSpPr>
          <p:nvPr>
            <p:ph type="body" sz="quarter" idx="42"/>
          </p:nvPr>
        </p:nvSpPr>
        <p:spPr>
          <a:xfrm>
            <a:off x="6226486" y="4233012"/>
            <a:ext cx="2492579" cy="1200329"/>
          </a:xfrm>
        </p:spPr>
        <p:txBody>
          <a:bodyPr/>
          <a:lstStyle/>
          <a:p>
            <a:r>
              <a:rPr lang="da-DK" dirty="0"/>
              <a:t>Den praktiserende læge er den eneste gennemgående sundhedsperson</a:t>
            </a:r>
          </a:p>
        </p:txBody>
      </p:sp>
      <p:sp>
        <p:nvSpPr>
          <p:cNvPr id="9" name="Pladsholder til tekst 8">
            <a:extLst>
              <a:ext uri="{FF2B5EF4-FFF2-40B4-BE49-F238E27FC236}">
                <a16:creationId xmlns:a16="http://schemas.microsoft.com/office/drawing/2014/main" id="{00FF82A3-8A9F-6FB8-7950-EA9535D9F9F2}"/>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1D54D7F4-99DE-4CAF-E448-30B9583A9092}"/>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9BE0F989-B86D-E4F8-768B-0D319E91E0A6}"/>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CD8BC513-0746-55E3-945F-E7A7F03DEE23}"/>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32060438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9090A3-E810-D26C-C242-516C1700A891}"/>
              </a:ext>
            </a:extLst>
          </p:cNvPr>
          <p:cNvSpPr>
            <a:spLocks noGrp="1"/>
          </p:cNvSpPr>
          <p:nvPr>
            <p:ph type="title"/>
          </p:nvPr>
        </p:nvSpPr>
        <p:spPr/>
        <p:txBody>
          <a:bodyPr/>
          <a:lstStyle/>
          <a:p>
            <a:r>
              <a:rPr lang="da-DK" dirty="0"/>
              <a:t>EROTC og SPICT</a:t>
            </a:r>
          </a:p>
        </p:txBody>
      </p:sp>
      <p:sp>
        <p:nvSpPr>
          <p:cNvPr id="4" name="Pladsholder til tekst 3">
            <a:extLst>
              <a:ext uri="{FF2B5EF4-FFF2-40B4-BE49-F238E27FC236}">
                <a16:creationId xmlns:a16="http://schemas.microsoft.com/office/drawing/2014/main" id="{5991219F-FF71-E590-63A4-7D4BE9B4E23E}"/>
              </a:ext>
            </a:extLst>
          </p:cNvPr>
          <p:cNvSpPr>
            <a:spLocks noGrp="1"/>
          </p:cNvSpPr>
          <p:nvPr>
            <p:ph type="body" sz="quarter" idx="38"/>
          </p:nvPr>
        </p:nvSpPr>
        <p:spPr/>
        <p:txBody>
          <a:bodyPr>
            <a:normAutofit lnSpcReduction="10000"/>
          </a:bodyPr>
          <a:lstStyle/>
          <a:p>
            <a:endParaRPr lang="da-DK"/>
          </a:p>
        </p:txBody>
      </p:sp>
      <p:pic>
        <p:nvPicPr>
          <p:cNvPr id="5" name="Billede 4" descr="Et billede, der indeholder tekst, skærmbillede, Font/skrifttype, nummer/tal&#10;&#10;Automatisk genereret beskrivelse">
            <a:extLst>
              <a:ext uri="{FF2B5EF4-FFF2-40B4-BE49-F238E27FC236}">
                <a16:creationId xmlns:a16="http://schemas.microsoft.com/office/drawing/2014/main" id="{0C542D5D-945C-E6FE-09AA-9C3E21D5C9B7}"/>
              </a:ext>
            </a:extLst>
          </p:cNvPr>
          <p:cNvPicPr>
            <a:picLocks noChangeAspect="1"/>
          </p:cNvPicPr>
          <p:nvPr/>
        </p:nvPicPr>
        <p:blipFill>
          <a:blip r:embed="rId3"/>
          <a:stretch>
            <a:fillRect/>
          </a:stretch>
        </p:blipFill>
        <p:spPr>
          <a:xfrm>
            <a:off x="714375" y="1968945"/>
            <a:ext cx="5023988" cy="4161486"/>
          </a:xfrm>
          <a:prstGeom prst="rect">
            <a:avLst/>
          </a:prstGeom>
        </p:spPr>
      </p:pic>
      <p:pic>
        <p:nvPicPr>
          <p:cNvPr id="6" name="Billede 5" descr="Et billede, der indeholder tekst, elektronik, computer, skærmbillede&#10;&#10;Automatisk genereret beskrivelse">
            <a:extLst>
              <a:ext uri="{FF2B5EF4-FFF2-40B4-BE49-F238E27FC236}">
                <a16:creationId xmlns:a16="http://schemas.microsoft.com/office/drawing/2014/main" id="{0DB72D2F-A304-4351-41F0-438785B2E89D}"/>
              </a:ext>
            </a:extLst>
          </p:cNvPr>
          <p:cNvPicPr>
            <a:picLocks noChangeAspect="1"/>
          </p:cNvPicPr>
          <p:nvPr/>
        </p:nvPicPr>
        <p:blipFill>
          <a:blip r:embed="rId4"/>
          <a:stretch>
            <a:fillRect/>
          </a:stretch>
        </p:blipFill>
        <p:spPr>
          <a:xfrm>
            <a:off x="6220614" y="1640587"/>
            <a:ext cx="5140126" cy="4161486"/>
          </a:xfrm>
          <a:prstGeom prst="rect">
            <a:avLst/>
          </a:prstGeom>
        </p:spPr>
      </p:pic>
    </p:spTree>
    <p:extLst>
      <p:ext uri="{BB962C8B-B14F-4D97-AF65-F5344CB8AC3E}">
        <p14:creationId xmlns:p14="http://schemas.microsoft.com/office/powerpoint/2010/main" val="3611044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8b33faf15afd82c3d5bff797e846794">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a11d1195246b0a30d90213d6fbe7efd"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054EAB-7115-4313-B1DA-89506CF41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95C06-8343-4B35-ACE2-038373315665}">
  <ds:schemaRefs>
    <ds:schemaRef ds:uri="http://purl.org/dc/terms/"/>
    <ds:schemaRef ds:uri="http://schemas.openxmlformats.org/package/2006/metadata/core-properties"/>
    <ds:schemaRef ds:uri="http://purl.org/dc/dcmitype/"/>
    <ds:schemaRef ds:uri="658e924a-6452-4f30-ad3a-cb624d28adc8"/>
    <ds:schemaRef ds:uri="dc93761f-51ef-4530-9f5e-6cc8012820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139</TotalTime>
  <Words>3391</Words>
  <Application>Microsoft Office PowerPoint</Application>
  <PresentationFormat>Widescreen</PresentationFormat>
  <Paragraphs>409</Paragraphs>
  <Slides>44</Slides>
  <Notes>42</Notes>
  <HiddenSlides>0</HiddenSlides>
  <MMClips>2</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KiAP 2025</vt:lpstr>
      <vt:lpstr>PowerPoint Presentation</vt:lpstr>
      <vt:lpstr>Program</vt:lpstr>
      <vt:lpstr>Formål</vt:lpstr>
      <vt:lpstr>Erfaring med klyngepakker</vt:lpstr>
      <vt:lpstr>Materiale</vt:lpstr>
      <vt:lpstr>Demo-kommune</vt:lpstr>
      <vt:lpstr>Introduktion video</vt:lpstr>
      <vt:lpstr>Budskaber </vt:lpstr>
      <vt:lpstr>EROTC og SPICT</vt:lpstr>
      <vt:lpstr>Den basale palliative indsats</vt:lpstr>
      <vt:lpstr>Den basale palliative indsats</vt:lpstr>
      <vt:lpstr>Palliation i sundhedsreformen og Kræftplan V</vt:lpstr>
      <vt:lpstr>PowerPoint Presentation</vt:lpstr>
      <vt:lpstr>Organisering af palliative forløb i klinikken </vt:lpstr>
      <vt:lpstr>Hvor mange patienter har du haft i et palliativt forløb det seneste år?</vt:lpstr>
      <vt:lpstr>Benytter du overraskelsesspørgsmålet: ”ville det overraske mig, hvis denne patient dør inden for de næste 12 måneder?” til identifikation af patienter med palliative behov?</vt:lpstr>
      <vt:lpstr>Hvordan markere du patienter med palliative behov i klinikkens journalsystem?</vt:lpstr>
      <vt:lpstr>Har klinikken en systematik i forhold til terminaltilskud, terminalerklæring (LÆ165) og vurdering af behandlingsniveau/genoplivning for patienter i palliative forløb?</vt:lpstr>
      <vt:lpstr>Har I i klinikken en systematik i forhold til at kontakte patienter med alvorlige livstruende sygdom?</vt:lpstr>
      <vt:lpstr>Kort opsummering af klynges besvarelser</vt:lpstr>
      <vt:lpstr>Sidemandssamtale angående resultaterne fra spørgeskemaet</vt:lpstr>
      <vt:lpstr>Video: Redskaber til identifikation og behovsvurdering</vt:lpstr>
      <vt:lpstr>Budskaber</vt:lpstr>
      <vt:lpstr>Opsamling i plenum: Hvad har i særligt bemærket? </vt:lpstr>
      <vt:lpstr>PowerPoint Presentation</vt:lpstr>
      <vt:lpstr>PowerPoint Presentation</vt:lpstr>
      <vt:lpstr>Samarbejde med kommunen</vt:lpstr>
      <vt:lpstr>Hvor godt er dit kendskab til kommunens palliative tilbud?</vt:lpstr>
      <vt:lpstr>Hvordan oplever du kommunikationen med kommunen om patienter i palliative forløb?</vt:lpstr>
      <vt:lpstr>Har I en systematik i kommunikation til kommunen/plejehjem i din praksis (fx fraser)?</vt:lpstr>
      <vt:lpstr>Koordinere du dit besøg i hjemmet med hjemmeplejen, så de er tilstede ved besøget?</vt:lpstr>
      <vt:lpstr>Hvad fungerer godt i dit samarbejde med kommunen om palliative forløb?</vt:lpstr>
      <vt:lpstr>Er der noget du savner i dit samarbejde med kommunen om patienter i palliative forløb?</vt:lpstr>
      <vt:lpstr>Kort opsummering af klynges besvarelse</vt:lpstr>
      <vt:lpstr>Oplæg fra kommunen</vt:lpstr>
      <vt:lpstr>Spørgsmål og dialog med kommunen</vt:lpstr>
      <vt:lpstr>PowerPoint Presentation</vt:lpstr>
      <vt:lpstr>Gruppearbejde i egen praksis</vt:lpstr>
      <vt:lpstr>Opsamling og opfølgning</vt:lpstr>
      <vt:lpstr>Tilbud fra din regionale kvalitetsenhed og PLO-E</vt:lpstr>
      <vt:lpstr>Link til ny vejledning fra DSAM og palliationsapp</vt:lpstr>
      <vt:lpstr>Tak for i dag</vt:lpstr>
      <vt:lpstr>Referencer og kilder</vt:lpstr>
      <vt:lpstr>Bidragsydere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Caroline Stub Neubert</cp:lastModifiedBy>
  <cp:revision>5</cp:revision>
  <dcterms:created xsi:type="dcterms:W3CDTF">2025-07-29T08:56:30Z</dcterms:created>
  <dcterms:modified xsi:type="dcterms:W3CDTF">2026-04-21T12:45:34Z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