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694" r:id="rId2"/>
    <p:sldId id="1791" r:id="rId3"/>
    <p:sldId id="1812" r:id="rId4"/>
    <p:sldId id="1813" r:id="rId5"/>
    <p:sldId id="1817" r:id="rId6"/>
    <p:sldId id="18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A2AD7-0904-45E4-A193-548C4687AC7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9E329-113C-4AC3-B426-958FED64C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0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0938" y="552450"/>
            <a:ext cx="4910137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2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4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2299C-73F4-B145-4A0C-27FD44F80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C7142-4E95-8B3B-B786-447A829DA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E3386-30F0-ED30-82F0-412BE0B20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98EC-0798-FC6D-5248-ACA65F787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71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25015-D239-61EA-2343-FA17276E1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564FC-5204-5473-E884-FF28EB1F5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DA7B9-26E4-B84B-28BA-AD5011C82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89233-EA7D-85BB-1884-838348EDC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EE1B2-BCD5-0B26-52D4-BA1CCC14E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82842-6421-411B-D6E8-08644C754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4DBA1-A4C2-346F-0968-0BB57B653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51824-485C-AAC2-890C-D4E09B214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0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625C5-4C28-7F44-BE01-1AC528769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23FC3-894B-39B1-8C26-92838926F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EF001-DB4E-8777-097E-B751C4928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C961E-BC94-8421-6BCC-2C15D8EB4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0096-DE88-BA0E-F3D2-0047479CA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AD9F8-957A-4A79-FC5B-0BBDF8D5D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67287-64A8-26D0-3887-7318C0A0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295EA-92A0-E27A-85B5-3F13E493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DC803-38D7-55D2-FC39-FAF051EC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6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EFBF-9226-38C3-53F2-438E409A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729D7-2020-EAFB-CB9A-7FD0F7A11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68188-A4EC-51DF-4C1E-CDEEFAE2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30B19-81F6-8C41-5FE6-E2DBC41E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7C6CF-1655-F0CD-12B7-149579E0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4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99953-5CA4-E709-3059-DA0C9B33C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EC57D-1ACC-3C89-FB0C-14E5D0E1C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98F76-37CC-0C89-7BBA-4B0F6FE5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6B601-DB9D-6954-9187-9DB1B050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7884-0B1E-2C7A-31B1-09653562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8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03274" y="297525"/>
            <a:ext cx="10585450" cy="62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0282" rIns="150282" bIns="150282" numCol="1" spcCol="1270" anchor="b" anchorCtr="0">
            <a:noAutofit/>
          </a:bodyPr>
          <a:lstStyle>
            <a:lvl1pPr>
              <a:defRPr lang="en-GB"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1333500">
              <a:lnSpc>
                <a:spcPct val="90000"/>
              </a:lnSpc>
              <a:spcAft>
                <a:spcPct val="3500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61D8-CBFB-4154-BEDD-B5420297CFCA}" type="datetime1">
              <a:rPr lang="en-IE" smtClean="0"/>
              <a:t>26/09/2025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04C-F4EF-4BB6-9302-28162CF19523}" type="slidenum">
              <a:rPr lang="en-IE" smtClean="0"/>
              <a:pPr/>
              <a:t>‹#›</a:t>
            </a:fld>
            <a:endParaRPr lang="en-I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514D76-9FB9-4D32-89B5-1A35011ACE65}"/>
              </a:ext>
            </a:extLst>
          </p:cNvPr>
          <p:cNvCxnSpPr/>
          <p:nvPr userDrawn="1"/>
        </p:nvCxnSpPr>
        <p:spPr>
          <a:xfrm>
            <a:off x="803274" y="923925"/>
            <a:ext cx="10585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5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727075"/>
            <a:r>
              <a:rPr lang="en-GB" sz="1000" b="1">
                <a:solidFill>
                  <a:prstClr val="white"/>
                </a:solidFill>
              </a:rPr>
              <a:t>Trinity College Dublin, </a:t>
            </a:r>
            <a:r>
              <a:rPr lang="en-GB" sz="1000">
                <a:solidFill>
                  <a:prstClr val="white"/>
                </a:solidFill>
              </a:rPr>
              <a:t>The University of Dublin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899" y="3715200"/>
            <a:ext cx="10001252" cy="554850"/>
          </a:xfrm>
        </p:spPr>
        <p:txBody>
          <a:bodyPr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0132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87833"/>
            <a:ext cx="4638725" cy="123865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4234-6A8F-4AEA-A7D5-C08E8F0039A7}" type="datetime1">
              <a:rPr lang="en-IE" smtClean="0"/>
              <a:t>26/09/2025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04C-F4EF-4BB6-9302-28162CF1952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355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E5DA-B83F-6F80-8806-2BC328B8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16BE7-2A22-7376-77BA-C7239082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3EF0D-C857-CF86-776B-1966D4C1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709E8-B577-C783-75E2-D7C8EBE0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FB809-5C39-7576-B6CE-B2B82138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A2C6-F093-B2AD-69FD-0214BC45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629E9-DADD-A6A9-3440-91AB0999F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29C-8FB1-037D-47BF-06008C26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DF87-D75A-6504-B209-8B495496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075B-9670-0E8F-9FCA-0099BC03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1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0D80-E102-2FE3-8623-D90E3B42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560F-B058-2BB1-42F5-3C2FCDCB9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A93A5-20CB-D3D1-0A22-ADD027F34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5CDA6-51C9-70D4-068F-E865F81B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AA5B2-B29C-0243-731E-ABE7E327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BA7A2-A3CC-EC19-6049-ECAE1D07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0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36F8-7A79-7672-11B8-9E07C2D9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FF0E9-54BF-06D4-CAF1-9D16F3AC5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0F9B7-1A8A-C3D3-F2DD-ABFBF2307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58121-3533-674B-39AE-7ED926075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00C39-7023-AA31-802D-5FB54C1DE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72DB6-0C1D-C6B2-CBA8-A61A05D7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9FD5C-A102-ABDC-0DCB-8AD82431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1F66D-BDA0-B1D0-0E46-EC7327C9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7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4243-9CBB-6D21-3D73-2F7A6C10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B528D-23D2-9987-F03D-BA73CEA4F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5474D-817A-ADBC-1C80-76497E43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50C0D-E34B-11FA-42F5-39ABDE0A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6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D1658-BFF5-A1EF-7359-1AE08EAE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48BF1-19B1-10C5-0C2A-301C288B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B1BC2-5681-0EFD-6976-727908C5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0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D574-0129-3E4E-BC86-B3B43177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C4DD3-0261-C103-6061-3F3DFEFC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241FB-AF56-21F9-6375-C70C3F1D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FC286-7765-2FF0-5878-A10D5BA8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EF629-2693-171A-E6F2-E740CD0A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8817F-AA8B-4F28-1963-7DE0A1E4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8F52-474F-1C27-EBFB-4461F6C7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BF5C1-4B9F-B0E3-DACB-80544B5D0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41F25-5505-C057-29A6-B53E9BB20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E9C6E-E5AE-7EA6-C11F-9B244E99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C69B-E576-DFD2-DCDF-FA378313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B3BCB-36DC-F07B-9772-74D196FB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2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1EB8A-D5D0-F533-3C60-DB4442D1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B5FA3-047D-FF2A-1A2B-672775A44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FD42B-3860-B17F-6C45-470E73FFE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EFF0F-E69F-4E41-B38B-9F5B0CA3EB92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66ECB-14DB-6739-FAB4-3B02B5081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41ABD-4330-669D-FFA3-3F6E0BC4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91AD55-2939-414B-9CE0-7F03A3742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quality@tcd.i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d.ie/equal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d.ie/equality/resources-and-activities/trai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www.tcd.ie/itservices/our-services/it-skills-development/online-learning-with-linkedin-learn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quality@tcd.i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iangular abstract 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09900"/>
            <a:ext cx="12191999" cy="3486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0855" y="0"/>
            <a:ext cx="40644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9399" y="-238125"/>
            <a:ext cx="4064401" cy="6496050"/>
          </a:xfrm>
          <a:solidFill>
            <a:schemeClr val="tx2">
              <a:alpha val="40000"/>
            </a:schemeClr>
          </a:solidFill>
        </p:spPr>
        <p:txBody>
          <a:bodyPr vert="horz" lIns="360000" tIns="0" rIns="0" bIns="0" rtlCol="0" anchor="ctr" anchorCtr="0">
            <a:noAutofit/>
          </a:bodyPr>
          <a:lstStyle/>
          <a:p>
            <a:pPr>
              <a:lnSpc>
                <a:spcPct val="85000"/>
              </a:lnSpc>
              <a:spcBef>
                <a:spcPts val="1417"/>
              </a:spcBef>
              <a:buClr>
                <a:schemeClr val="tx2"/>
              </a:buClr>
              <a:buFont typeface="Arial" panose="020B0604020202020204" pitchFamily="34" charset="0"/>
            </a:pPr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Equality, Diversity and Inclusion</a:t>
            </a:r>
            <a:b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An intro to what the </a:t>
            </a:r>
            <a:b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EDI Office can support you with at Trinity</a:t>
            </a:r>
            <a:endParaRPr lang="en-GB" sz="48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04C-F4EF-4BB6-9302-28162CF19523}" type="slidenum">
              <a:rPr lang="en-IE" smtClean="0">
                <a:solidFill>
                  <a:prstClr val="white"/>
                </a:solidFill>
              </a:rPr>
              <a:pPr/>
              <a:t>1</a:t>
            </a:fld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698D0-959E-AF4F-BE77-A1E95A65525A}"/>
              </a:ext>
            </a:extLst>
          </p:cNvPr>
          <p:cNvSpPr/>
          <p:nvPr/>
        </p:nvSpPr>
        <p:spPr>
          <a:xfrm>
            <a:off x="-1" y="3009900"/>
            <a:ext cx="7280855" cy="1078689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0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/>
              <a:t>What We Do</a:t>
            </a:r>
            <a:endParaRPr lang="en-US" sz="320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7469B00-5C86-904B-BF7A-770002EE3FB7}"/>
              </a:ext>
            </a:extLst>
          </p:cNvPr>
          <p:cNvSpPr txBox="1">
            <a:spLocks/>
          </p:cNvSpPr>
          <p:nvPr/>
        </p:nvSpPr>
        <p:spPr>
          <a:xfrm>
            <a:off x="803273" y="1451938"/>
            <a:ext cx="5511263" cy="4836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1417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22225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01613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Minion Pro" pitchFamily="18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185738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None/>
              <a:tabLst/>
              <a:defRPr/>
            </a:pPr>
            <a:endParaRPr kumimoji="0" lang="en-IE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Clr>
                <a:srgbClr val="0E73B9"/>
              </a:buClr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467DB1-E671-415E-95DA-D2AFDD47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04C-F4EF-4BB6-9302-28162CF19523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70A7F-F165-C2D3-39A1-CCCF2F3D153B}"/>
              </a:ext>
            </a:extLst>
          </p:cNvPr>
          <p:cNvSpPr txBox="1"/>
          <p:nvPr/>
        </p:nvSpPr>
        <p:spPr>
          <a:xfrm>
            <a:off x="771037" y="1031420"/>
            <a:ext cx="543382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r>
              <a:rPr lang="en-IE" sz="2000" dirty="0">
                <a:solidFill>
                  <a:prstClr val="black"/>
                </a:solidFill>
                <a:latin typeface="Calibri" panose="020F0502020204030204"/>
              </a:rPr>
              <a:t>Your main point of contact is Joel McKeever, the Trinity Equality Officer at </a:t>
            </a:r>
            <a:r>
              <a:rPr lang="en-IE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equality@tcd.ie</a:t>
            </a:r>
            <a:r>
              <a:rPr lang="en-I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r>
              <a:rPr lang="en-IE" sz="2000" dirty="0">
                <a:solidFill>
                  <a:prstClr val="black"/>
                </a:solidFill>
                <a:latin typeface="Calibri" panose="020F0502020204030204"/>
              </a:rPr>
              <a:t>We are actively working to create a fair and equitable Trinity community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r>
              <a:rPr lang="en-IE" sz="2000" dirty="0">
                <a:solidFill>
                  <a:prstClr val="black"/>
                </a:solidFill>
                <a:latin typeface="Calibri" panose="020F0502020204030204"/>
              </a:rPr>
              <a:t>We lead local and national conversations that underpin Trinity’s responsibility to create a meaningfully equitable and inclusive society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r>
              <a:rPr lang="en-IE" sz="2000" dirty="0">
                <a:solidFill>
                  <a:prstClr val="black"/>
                </a:solidFill>
                <a:latin typeface="Calibri" panose="020F0502020204030204"/>
              </a:rPr>
              <a:t>Working at every level, from the daily life of students to the long-term future of the university, to create an intersectional, inclusive experience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r>
              <a:rPr lang="en-IE" sz="2000" dirty="0">
                <a:solidFill>
                  <a:prstClr val="black"/>
                </a:solidFill>
                <a:latin typeface="Calibri" panose="020F0502020204030204"/>
              </a:rPr>
              <a:t>We work in the understanding that more always needs t</a:t>
            </a:r>
            <a:r>
              <a:rPr lang="en-IE" sz="2000" dirty="0"/>
              <a:t>o be done</a:t>
            </a:r>
          </a:p>
        </p:txBody>
      </p:sp>
      <p:pic>
        <p:nvPicPr>
          <p:cNvPr id="5" name="Picture 4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84C85FDD-D052-B338-1D70-72154439B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72" y="1558583"/>
            <a:ext cx="5202254" cy="39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8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FE8862-539D-BA64-B4C1-B494B5611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27712D3-CADD-075B-7633-86CCC97DDCFC}"/>
              </a:ext>
            </a:extLst>
          </p:cNvPr>
          <p:cNvSpPr txBox="1">
            <a:spLocks/>
          </p:cNvSpPr>
          <p:nvPr/>
        </p:nvSpPr>
        <p:spPr>
          <a:xfrm>
            <a:off x="803273" y="1451938"/>
            <a:ext cx="5511263" cy="4836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1417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22225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01613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Minion Pro" pitchFamily="18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185738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None/>
              <a:tabLst/>
              <a:defRPr/>
            </a:pPr>
            <a:endParaRPr kumimoji="0" lang="en-IE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Clr>
                <a:srgbClr val="0E73B9"/>
              </a:buClr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 shot of a chart&#10;&#10;Description automatically generated">
            <a:extLst>
              <a:ext uri="{FF2B5EF4-FFF2-40B4-BE49-F238E27FC236}">
                <a16:creationId xmlns:a16="http://schemas.microsoft.com/office/drawing/2014/main" id="{81CCA082-DCA2-42E3-4CFA-9789419BF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234055"/>
            <a:ext cx="5152534" cy="5623945"/>
          </a:xfrm>
          <a:prstGeom prst="rect">
            <a:avLst/>
          </a:prstGeom>
        </p:spPr>
      </p:pic>
      <p:pic>
        <p:nvPicPr>
          <p:cNvPr id="7" name="Picture 6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E427AF8C-3460-0E2F-5853-2DE1D46757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>
          <a:xfrm>
            <a:off x="8736705" y="541413"/>
            <a:ext cx="3455295" cy="3117992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3A7BDD7-7E26-FCBF-6379-9EE036EB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297525"/>
            <a:ext cx="10585450" cy="626400"/>
          </a:xfrm>
        </p:spPr>
        <p:txBody>
          <a:bodyPr/>
          <a:lstStyle/>
          <a:p>
            <a:pPr algn="ctr"/>
            <a:r>
              <a:rPr lang="en-GB" dirty="0"/>
              <a:t>Equality areas we support with (including but not limited to…)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02821-06B9-BBAD-BA99-02DE829D2D85}"/>
              </a:ext>
            </a:extLst>
          </p:cNvPr>
          <p:cNvSpPr txBox="1"/>
          <p:nvPr/>
        </p:nvSpPr>
        <p:spPr>
          <a:xfrm>
            <a:off x="3925615" y="6394886"/>
            <a:ext cx="4170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/>
              <a:t>Not yet a specifically protected ground in equality law, but may be soon</a:t>
            </a:r>
            <a:endParaRPr lang="en-GB" sz="10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97DE1AF-2673-A601-55FB-BC5C8EAE3354}"/>
              </a:ext>
            </a:extLst>
          </p:cNvPr>
          <p:cNvSpPr/>
          <p:nvPr/>
        </p:nvSpPr>
        <p:spPr>
          <a:xfrm rot="11843389">
            <a:off x="6211237" y="6134129"/>
            <a:ext cx="401355" cy="2113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CF0C1E-C783-23EA-AF6F-8700D7CFF842}"/>
              </a:ext>
            </a:extLst>
          </p:cNvPr>
          <p:cNvCxnSpPr/>
          <p:nvPr/>
        </p:nvCxnSpPr>
        <p:spPr>
          <a:xfrm>
            <a:off x="1095375" y="923925"/>
            <a:ext cx="9744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2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1C93C-9630-DFF3-9603-57C621623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2D16DB-3AF2-2402-E22F-D7875F9F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What we support societies and students with?</a:t>
            </a:r>
            <a:endParaRPr lang="en-US" sz="320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AD00BFA-C013-89A2-5909-AE9E389BE073}"/>
              </a:ext>
            </a:extLst>
          </p:cNvPr>
          <p:cNvSpPr txBox="1">
            <a:spLocks/>
          </p:cNvSpPr>
          <p:nvPr/>
        </p:nvSpPr>
        <p:spPr>
          <a:xfrm>
            <a:off x="803273" y="1451938"/>
            <a:ext cx="5511263" cy="4836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1417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22225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01613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Minion Pro" pitchFamily="18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185738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None/>
              <a:tabLst/>
              <a:defRPr/>
            </a:pPr>
            <a:endParaRPr kumimoji="0" lang="en-IE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Clr>
                <a:srgbClr val="0E73B9"/>
              </a:buClr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 typeface="Arial" panose="020B0604020202020204" pitchFamily="34" charset="0"/>
              <a:buChar char="»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47D00-9ACB-EF6D-A565-C21F4AD8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404C-F4EF-4BB6-9302-28162CF19523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A99E3-2778-053E-6D23-490D2C45F2E0}"/>
              </a:ext>
            </a:extLst>
          </p:cNvPr>
          <p:cNvSpPr txBox="1"/>
          <p:nvPr/>
        </p:nvSpPr>
        <p:spPr>
          <a:xfrm>
            <a:off x="670650" y="2184953"/>
            <a:ext cx="4821381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tabLst/>
              <a:defRPr/>
            </a:pPr>
            <a:r>
              <a:rPr lang="en-IE" b="1" dirty="0">
                <a:solidFill>
                  <a:prstClr val="black"/>
                </a:solidFill>
                <a:latin typeface="Calibri" panose="020F0502020204030204"/>
              </a:rPr>
              <a:t>We offer guidance, resources, and good practice templates to support CSC, societies and individual students. 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This helps with: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Tx/>
              <a:buChar char="-"/>
              <a:tabLst/>
              <a:defRPr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Knowing your rights and who can give you advice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Tx/>
              <a:buChar char="-"/>
              <a:tabLst/>
              <a:defRPr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Making society events accessible, interesting, and inclusive for all kinds of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Tx/>
              <a:buChar char="-"/>
              <a:tabLst/>
              <a:defRPr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Giving you clear steps to follow to resolve issues when they come 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Tx/>
              <a:buChar char="-"/>
              <a:tabLst/>
              <a:defRPr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BD819-331A-EE0E-3E16-C8C086E12C0D}"/>
              </a:ext>
            </a:extLst>
          </p:cNvPr>
          <p:cNvSpPr txBox="1"/>
          <p:nvPr/>
        </p:nvSpPr>
        <p:spPr>
          <a:xfrm>
            <a:off x="6095999" y="1802955"/>
            <a:ext cx="4821381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tabLst/>
              <a:defRPr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Tx/>
              <a:buChar char="-"/>
              <a:tabLst/>
              <a:defRPr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How to make emails, social media, visual material accessible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Tx/>
              <a:buChar char="-"/>
              <a:tabLst/>
              <a:defRPr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How to organise events in an accessible and inclusive way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Tx/>
              <a:buChar char="-"/>
              <a:tabLst/>
              <a:defRPr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How to learn more about the different cultures and minority communities on campus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E73B9"/>
              </a:buClr>
              <a:buSzTx/>
              <a:buFontTx/>
              <a:buChar char="-"/>
              <a:tabLst/>
              <a:defRPr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How to develop your own skills and knowledge on these topics as a society member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A395EC-E16A-1A2E-B61F-4D307D63BAB8}"/>
              </a:ext>
            </a:extLst>
          </p:cNvPr>
          <p:cNvCxnSpPr>
            <a:cxnSpLocks/>
          </p:cNvCxnSpPr>
          <p:nvPr/>
        </p:nvCxnSpPr>
        <p:spPr>
          <a:xfrm>
            <a:off x="5775649" y="2184953"/>
            <a:ext cx="0" cy="3861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02B5C2-C370-ACC6-0F5A-C231DC35C90E}"/>
              </a:ext>
            </a:extLst>
          </p:cNvPr>
          <p:cNvSpPr txBox="1"/>
          <p:nvPr/>
        </p:nvSpPr>
        <p:spPr>
          <a:xfrm>
            <a:off x="803273" y="1279837"/>
            <a:ext cx="10794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prstClr val="black"/>
                </a:solidFill>
                <a:latin typeface="Calibri" panose="020F0502020204030204"/>
              </a:rPr>
              <a:t>See resources and FAQs on our website: </a:t>
            </a:r>
            <a:r>
              <a:rPr lang="en-IE" sz="3200" b="1" dirty="0">
                <a:solidFill>
                  <a:prstClr val="black"/>
                </a:solidFill>
                <a:latin typeface="Calibri" panose="020F0502020204030204"/>
                <a:hlinkClick r:id="rId3"/>
              </a:rPr>
              <a:t>www.tcd.ie/equality</a:t>
            </a:r>
            <a:r>
              <a:rPr lang="en-IE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0966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4995E-B442-800B-B532-B6738A6C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CDBFDC-2258-F889-3813-0ECED65F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Other Resources available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E1AC-30B9-5519-9DE2-B6A28B88E832}"/>
              </a:ext>
            </a:extLst>
          </p:cNvPr>
          <p:cNvSpPr txBox="1"/>
          <p:nvPr/>
        </p:nvSpPr>
        <p:spPr>
          <a:xfrm>
            <a:off x="803274" y="1233464"/>
            <a:ext cx="63719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u="sng" dirty="0">
                <a:hlinkClick r:id="rId3"/>
              </a:rPr>
              <a:t>Training</a:t>
            </a:r>
            <a:r>
              <a:rPr lang="en-IE" sz="1600" b="1" dirty="0"/>
              <a:t>: </a:t>
            </a:r>
            <a:r>
              <a:rPr lang="en-IE" sz="1600" dirty="0"/>
              <a:t>recommended training options for Trinity students and staff including online modules:</a:t>
            </a:r>
            <a:br>
              <a:rPr lang="en-IE" sz="1600" dirty="0"/>
            </a:br>
            <a:endParaRPr lang="en-IE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1600" b="1" dirty="0"/>
              <a:t>Let’s Talk about Race in the Higher Education Sector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1600" b="1" dirty="0"/>
              <a:t>EDI in Higher Education</a:t>
            </a:r>
          </a:p>
          <a:p>
            <a:pPr fontAlgn="base"/>
            <a:endParaRPr lang="en-IE" sz="1600" b="1" dirty="0"/>
          </a:p>
          <a:p>
            <a:r>
              <a:rPr lang="en-IE" sz="1600" b="1" u="sng" dirty="0">
                <a:hlinkClick r:id="rId4"/>
              </a:rPr>
              <a:t>LinkedIn Learning</a:t>
            </a:r>
            <a:r>
              <a:rPr lang="en-IE" sz="1600" dirty="0"/>
              <a:t> available to staff and students:</a:t>
            </a:r>
            <a:br>
              <a:rPr lang="en-IE" sz="1600" dirty="0"/>
            </a:br>
            <a:endParaRPr lang="en-IE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1600" b="1" dirty="0"/>
              <a:t>Equity First: The Path to Inclusion and Belonging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1600" b="1" dirty="0"/>
              <a:t>How to Engage Meaningfully in Allyship and Anti-Racism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1600" b="1" dirty="0"/>
              <a:t>Bystander Training: From Bystander to Upstander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1600" b="1" dirty="0"/>
              <a:t>Cultivating Cultural Competence and Inclusion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1600" b="1" dirty="0"/>
              <a:t>Becoming a Male Ally at Work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E" sz="16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E" sz="1600" b="1" dirty="0"/>
          </a:p>
          <a:p>
            <a:pPr fontAlgn="base"/>
            <a:r>
              <a:rPr lang="en-IE" sz="1600" b="1" dirty="0"/>
              <a:t>Additional training and support from the EDI Office:</a:t>
            </a:r>
          </a:p>
          <a:p>
            <a:pPr fontAlgn="base"/>
            <a:endParaRPr lang="en-IE" sz="16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1600" dirty="0"/>
              <a:t>We will be working to make society specific training available in the near future – watch this space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1600" dirty="0"/>
              <a:t>In the meantime, if you have an area of particular importance or an EDI question we can support with, get in touch</a:t>
            </a:r>
          </a:p>
        </p:txBody>
      </p:sp>
      <p:pic>
        <p:nvPicPr>
          <p:cNvPr id="4" name="Picture 3" descr="A person looking at a computer screen&#10;&#10;AI-generated content may be incorrect.">
            <a:extLst>
              <a:ext uri="{FF2B5EF4-FFF2-40B4-BE49-F238E27FC236}">
                <a16:creationId xmlns:a16="http://schemas.microsoft.com/office/drawing/2014/main" id="{BE866231-36D5-5855-0A96-A2B1F6D09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25" y="1965344"/>
            <a:ext cx="3226427" cy="32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1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B46D4-2D58-890D-3255-3B6BD0E72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8BC758-4D51-EFFB-844A-F5405B5F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How to Find Us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14420-7DAF-5AD6-7FFB-3681450ACE57}"/>
              </a:ext>
            </a:extLst>
          </p:cNvPr>
          <p:cNvSpPr txBox="1"/>
          <p:nvPr/>
        </p:nvSpPr>
        <p:spPr>
          <a:xfrm>
            <a:off x="564778" y="1424214"/>
            <a:ext cx="461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Contact Us:</a:t>
            </a:r>
          </a:p>
          <a:p>
            <a:endParaRPr lang="en-IE" sz="2000" b="1" dirty="0"/>
          </a:p>
          <a:p>
            <a:r>
              <a:rPr lang="en-IE" sz="2000" dirty="0"/>
              <a:t>Email: </a:t>
            </a:r>
            <a:r>
              <a:rPr lang="en-IE" sz="2000" dirty="0">
                <a:hlinkClick r:id="rId3"/>
              </a:rPr>
              <a:t>equality@tcd.ie</a:t>
            </a:r>
            <a:endParaRPr lang="en-IE" sz="2000" dirty="0"/>
          </a:p>
          <a:p>
            <a:r>
              <a:rPr lang="en-IE" sz="2000" dirty="0"/>
              <a:t>Phone: 01 896 4034</a:t>
            </a:r>
          </a:p>
          <a:p>
            <a:r>
              <a:rPr lang="en-IE" sz="2000" dirty="0"/>
              <a:t>Office: Room 2054, 2</a:t>
            </a:r>
            <a:r>
              <a:rPr lang="en-IE" sz="2000" baseline="30000" dirty="0"/>
              <a:t>nd</a:t>
            </a:r>
            <a:r>
              <a:rPr lang="en-IE" sz="2000" dirty="0"/>
              <a:t> Floor, Arts Building</a:t>
            </a:r>
            <a:endParaRPr lang="en-GB" sz="2000" dirty="0"/>
          </a:p>
        </p:txBody>
      </p:sp>
      <p:pic>
        <p:nvPicPr>
          <p:cNvPr id="9" name="Picture 8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F15E5F6-B3C0-0751-7F5B-3F4E2F8E6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2" y="3555719"/>
            <a:ext cx="3714912" cy="2529380"/>
          </a:xfrm>
          <a:prstGeom prst="rect">
            <a:avLst/>
          </a:prstGeom>
        </p:spPr>
      </p:pic>
      <p:pic>
        <p:nvPicPr>
          <p:cNvPr id="11" name="Picture 10" descr="A map of a city&#10;&#10;AI-generated content may be incorrect.">
            <a:extLst>
              <a:ext uri="{FF2B5EF4-FFF2-40B4-BE49-F238E27FC236}">
                <a16:creationId xmlns:a16="http://schemas.microsoft.com/office/drawing/2014/main" id="{4E98BA93-E0B8-0D06-79FA-A4845206ED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29" y="1570838"/>
            <a:ext cx="6219922" cy="4450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75D035F-44CA-601B-9C9B-40B7C543B407}"/>
              </a:ext>
            </a:extLst>
          </p:cNvPr>
          <p:cNvSpPr/>
          <p:nvPr/>
        </p:nvSpPr>
        <p:spPr>
          <a:xfrm>
            <a:off x="7550458" y="4473710"/>
            <a:ext cx="1098842" cy="544286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3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432</Words>
  <Application>Microsoft Office PowerPoint</Application>
  <PresentationFormat>Widescreen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Equality, Diversity and Inclusion  An intro to what the  EDI Office can support you with at Trinity</vt:lpstr>
      <vt:lpstr>What We Do</vt:lpstr>
      <vt:lpstr>Equality areas we support with (including but not limited to…)</vt:lpstr>
      <vt:lpstr>What we support societies and students with?</vt:lpstr>
      <vt:lpstr>Other Resources available</vt:lpstr>
      <vt:lpstr>How to Find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Mc Keever</dc:creator>
  <cp:lastModifiedBy>Joel Mc Keever</cp:lastModifiedBy>
  <cp:revision>3</cp:revision>
  <dcterms:created xsi:type="dcterms:W3CDTF">2025-09-26T11:45:04Z</dcterms:created>
  <dcterms:modified xsi:type="dcterms:W3CDTF">2025-09-26T19:03:46Z</dcterms:modified>
</cp:coreProperties>
</file>