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27"/>
  </p:notesMasterIdLst>
  <p:sldIdLst>
    <p:sldId id="447" r:id="rId6"/>
    <p:sldId id="717" r:id="rId7"/>
    <p:sldId id="730" r:id="rId8"/>
    <p:sldId id="731" r:id="rId9"/>
    <p:sldId id="718" r:id="rId10"/>
    <p:sldId id="726" r:id="rId11"/>
    <p:sldId id="729" r:id="rId12"/>
    <p:sldId id="727" r:id="rId13"/>
    <p:sldId id="705" r:id="rId14"/>
    <p:sldId id="706" r:id="rId15"/>
    <p:sldId id="707" r:id="rId16"/>
    <p:sldId id="704" r:id="rId17"/>
    <p:sldId id="699" r:id="rId18"/>
    <p:sldId id="732" r:id="rId19"/>
    <p:sldId id="702" r:id="rId20"/>
    <p:sldId id="716" r:id="rId21"/>
    <p:sldId id="715" r:id="rId22"/>
    <p:sldId id="264" r:id="rId23"/>
    <p:sldId id="725" r:id="rId24"/>
    <p:sldId id="723" r:id="rId25"/>
    <p:sldId id="724"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D594DE-CB7B-4BC4-9499-A55DD449C2AD}">
          <p14:sldIdLst>
            <p14:sldId id="447"/>
            <p14:sldId id="717"/>
            <p14:sldId id="730"/>
            <p14:sldId id="731"/>
            <p14:sldId id="718"/>
            <p14:sldId id="726"/>
            <p14:sldId id="729"/>
            <p14:sldId id="727"/>
            <p14:sldId id="705"/>
            <p14:sldId id="706"/>
            <p14:sldId id="707"/>
            <p14:sldId id="704"/>
            <p14:sldId id="699"/>
            <p14:sldId id="732"/>
            <p14:sldId id="702"/>
            <p14:sldId id="716"/>
            <p14:sldId id="715"/>
            <p14:sldId id="264"/>
            <p14:sldId id="725"/>
            <p14:sldId id="723"/>
            <p14:sldId id="72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Robertson" initials="RR" lastIdx="1" clrIdx="0">
    <p:extLst>
      <p:ext uri="{19B8F6BF-5375-455C-9EA6-DF929625EA0E}">
        <p15:presenceInfo xmlns:p15="http://schemas.microsoft.com/office/powerpoint/2012/main" userId="S::rrobertson@ncbwash.com::9b20dddd-e3be-4807-8817-8e7dd16a37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66"/>
    <a:srgbClr val="CC3300"/>
    <a:srgbClr val="64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1"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cbops\ncb_shared\Accounting%20Department\Stock%20-%20NACB\Proxy\2025%20Shareholder%20Meeting\2025%20Annual%20Meeting%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Earnings Trend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246813323164497E-2"/>
          <c:y val="3.0509942377510577E-2"/>
          <c:w val="0.88965173599323166"/>
          <c:h val="0.73137653438895156"/>
        </c:manualLayout>
      </c:layout>
      <c:barChart>
        <c:barDir val="col"/>
        <c:grouping val="clustered"/>
        <c:varyColors val="0"/>
        <c:ser>
          <c:idx val="0"/>
          <c:order val="0"/>
          <c:tx>
            <c:strRef>
              <c:f>Earnings!$A$31</c:f>
              <c:strCache>
                <c:ptCount val="1"/>
                <c:pt idx="0">
                  <c:v>Pre-tax Pre-provision Profit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Earnings!$E$30:$J$30</c:f>
              <c:numCache>
                <c:formatCode>General</c:formatCode>
                <c:ptCount val="6"/>
                <c:pt idx="0">
                  <c:v>2020</c:v>
                </c:pt>
                <c:pt idx="1">
                  <c:v>2021</c:v>
                </c:pt>
                <c:pt idx="2">
                  <c:v>2022</c:v>
                </c:pt>
                <c:pt idx="3">
                  <c:v>2023</c:v>
                </c:pt>
                <c:pt idx="4">
                  <c:v>2024</c:v>
                </c:pt>
                <c:pt idx="5">
                  <c:v>2025</c:v>
                </c:pt>
              </c:numCache>
            </c:numRef>
          </c:cat>
          <c:val>
            <c:numRef>
              <c:f>Earnings!$E$31:$J$31</c:f>
              <c:numCache>
                <c:formatCode>_("$"* #,##0_);_("$"* \(#,##0\);_("$"* "-"??_);_(@_)</c:formatCode>
                <c:ptCount val="6"/>
                <c:pt idx="0">
                  <c:v>5406.1559999999999</c:v>
                </c:pt>
                <c:pt idx="1">
                  <c:v>5914.4080000000004</c:v>
                </c:pt>
                <c:pt idx="2">
                  <c:v>5107.0600000000004</c:v>
                </c:pt>
                <c:pt idx="3">
                  <c:v>5982.393</c:v>
                </c:pt>
                <c:pt idx="4">
                  <c:v>9123.5689999999995</c:v>
                </c:pt>
                <c:pt idx="5">
                  <c:v>11297.844999999999</c:v>
                </c:pt>
              </c:numCache>
            </c:numRef>
          </c:val>
          <c:extLst>
            <c:ext xmlns:c16="http://schemas.microsoft.com/office/drawing/2014/chart" uri="{C3380CC4-5D6E-409C-BE32-E72D297353CC}">
              <c16:uniqueId val="{00000000-EA7A-4C83-B028-F2E3F4FFDA90}"/>
            </c:ext>
          </c:extLst>
        </c:ser>
        <c:ser>
          <c:idx val="1"/>
          <c:order val="1"/>
          <c:tx>
            <c:strRef>
              <c:f>Earnings!$A$32</c:f>
              <c:strCache>
                <c:ptCount val="1"/>
                <c:pt idx="0">
                  <c:v>Net Income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Earnings!$E$30:$J$30</c:f>
              <c:numCache>
                <c:formatCode>General</c:formatCode>
                <c:ptCount val="6"/>
                <c:pt idx="0">
                  <c:v>2020</c:v>
                </c:pt>
                <c:pt idx="1">
                  <c:v>2021</c:v>
                </c:pt>
                <c:pt idx="2">
                  <c:v>2022</c:v>
                </c:pt>
                <c:pt idx="3">
                  <c:v>2023</c:v>
                </c:pt>
                <c:pt idx="4">
                  <c:v>2024</c:v>
                </c:pt>
                <c:pt idx="5">
                  <c:v>2025</c:v>
                </c:pt>
              </c:numCache>
            </c:numRef>
          </c:cat>
          <c:val>
            <c:numRef>
              <c:f>Earnings!$E$32:$J$32</c:f>
              <c:numCache>
                <c:formatCode>_("$"* #,##0_);_("$"* \(#,##0\);_("$"* "-"??_);_(@_)</c:formatCode>
                <c:ptCount val="6"/>
                <c:pt idx="0">
                  <c:v>2647.982</c:v>
                </c:pt>
                <c:pt idx="1">
                  <c:v>4646.1530000000002</c:v>
                </c:pt>
                <c:pt idx="2">
                  <c:v>4587.5479999999998</c:v>
                </c:pt>
                <c:pt idx="3">
                  <c:v>4363.3559999999998</c:v>
                </c:pt>
                <c:pt idx="4">
                  <c:v>6381.2389999999996</c:v>
                </c:pt>
                <c:pt idx="5">
                  <c:v>7033.3909999999996</c:v>
                </c:pt>
              </c:numCache>
            </c:numRef>
          </c:val>
          <c:extLst>
            <c:ext xmlns:c16="http://schemas.microsoft.com/office/drawing/2014/chart" uri="{C3380CC4-5D6E-409C-BE32-E72D297353CC}">
              <c16:uniqueId val="{00000001-EA7A-4C83-B028-F2E3F4FFDA90}"/>
            </c:ext>
          </c:extLst>
        </c:ser>
        <c:dLbls>
          <c:dLblPos val="outEnd"/>
          <c:showLegendKey val="0"/>
          <c:showVal val="1"/>
          <c:showCatName val="0"/>
          <c:showSerName val="0"/>
          <c:showPercent val="0"/>
          <c:showBubbleSize val="0"/>
        </c:dLbls>
        <c:gapWidth val="150"/>
        <c:axId val="926908584"/>
        <c:axId val="926908912"/>
      </c:barChart>
      <c:catAx>
        <c:axId val="926908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908912"/>
        <c:crosses val="autoZero"/>
        <c:auto val="1"/>
        <c:lblAlgn val="ctr"/>
        <c:lblOffset val="100"/>
        <c:noMultiLvlLbl val="0"/>
      </c:catAx>
      <c:valAx>
        <c:axId val="92690891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908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2024 &amp;</a:t>
            </a:r>
            <a:r>
              <a:rPr lang="en-US" baseline="0" dirty="0"/>
              <a:t> 2025 Bank Capital Levels</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Capital!$A$6</c:f>
              <c:strCache>
                <c:ptCount val="1"/>
                <c:pt idx="0">
                  <c:v>Well- Capitalized Threshold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Capital!$B$5:$C$5</c:f>
              <c:strCache>
                <c:ptCount val="2"/>
                <c:pt idx="0">
                  <c:v>Tier 1 Leverage Ratio</c:v>
                </c:pt>
                <c:pt idx="1">
                  <c:v>Total Risk-Based Capital Ratio</c:v>
                </c:pt>
              </c:strCache>
            </c:strRef>
          </c:cat>
          <c:val>
            <c:numRef>
              <c:f>Capital!$B$6:$C$6</c:f>
              <c:numCache>
                <c:formatCode>0.00%</c:formatCode>
                <c:ptCount val="2"/>
                <c:pt idx="0">
                  <c:v>0.05</c:v>
                </c:pt>
                <c:pt idx="1">
                  <c:v>0.1</c:v>
                </c:pt>
              </c:numCache>
            </c:numRef>
          </c:val>
          <c:extLst>
            <c:ext xmlns:c16="http://schemas.microsoft.com/office/drawing/2014/chart" uri="{C3380CC4-5D6E-409C-BE32-E72D297353CC}">
              <c16:uniqueId val="{00000000-C731-4C37-8E02-7A3A7EACC781}"/>
            </c:ext>
          </c:extLst>
        </c:ser>
        <c:ser>
          <c:idx val="1"/>
          <c:order val="1"/>
          <c:tx>
            <c:strRef>
              <c:f>Capital!$A$7</c:f>
              <c:strCache>
                <c:ptCount val="1"/>
                <c:pt idx="0">
                  <c:v>2024 Capital Level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Capital!$B$5:$C$5</c:f>
              <c:strCache>
                <c:ptCount val="2"/>
                <c:pt idx="0">
                  <c:v>Tier 1 Leverage Ratio</c:v>
                </c:pt>
                <c:pt idx="1">
                  <c:v>Total Risk-Based Capital Ratio</c:v>
                </c:pt>
              </c:strCache>
            </c:strRef>
          </c:cat>
          <c:val>
            <c:numRef>
              <c:f>Capital!$B$7:$C$7</c:f>
              <c:numCache>
                <c:formatCode>0.00%</c:formatCode>
                <c:ptCount val="2"/>
                <c:pt idx="0">
                  <c:v>0.10979999999999999</c:v>
                </c:pt>
                <c:pt idx="1">
                  <c:v>0.16980000000000001</c:v>
                </c:pt>
              </c:numCache>
            </c:numRef>
          </c:val>
          <c:extLst>
            <c:ext xmlns:c16="http://schemas.microsoft.com/office/drawing/2014/chart" uri="{C3380CC4-5D6E-409C-BE32-E72D297353CC}">
              <c16:uniqueId val="{00000001-C731-4C37-8E02-7A3A7EACC781}"/>
            </c:ext>
          </c:extLst>
        </c:ser>
        <c:ser>
          <c:idx val="2"/>
          <c:order val="2"/>
          <c:tx>
            <c:strRef>
              <c:f>Capital!$A$8</c:f>
              <c:strCache>
                <c:ptCount val="1"/>
                <c:pt idx="0">
                  <c:v>2025 Capital Level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Capital!$B$5:$C$5</c:f>
              <c:strCache>
                <c:ptCount val="2"/>
                <c:pt idx="0">
                  <c:v>Tier 1 Leverage Ratio</c:v>
                </c:pt>
                <c:pt idx="1">
                  <c:v>Total Risk-Based Capital Ratio</c:v>
                </c:pt>
              </c:strCache>
            </c:strRef>
          </c:cat>
          <c:val>
            <c:numRef>
              <c:f>Capital!$B$8:$C$8</c:f>
              <c:numCache>
                <c:formatCode>0.00%</c:formatCode>
                <c:ptCount val="2"/>
                <c:pt idx="0">
                  <c:v>0.1134</c:v>
                </c:pt>
                <c:pt idx="1">
                  <c:v>0.16950000000000001</c:v>
                </c:pt>
              </c:numCache>
            </c:numRef>
          </c:val>
          <c:extLst>
            <c:ext xmlns:c16="http://schemas.microsoft.com/office/drawing/2014/chart" uri="{C3380CC4-5D6E-409C-BE32-E72D297353CC}">
              <c16:uniqueId val="{00000002-C731-4C37-8E02-7A3A7EACC781}"/>
            </c:ext>
          </c:extLst>
        </c:ser>
        <c:dLbls>
          <c:dLblPos val="outEnd"/>
          <c:showLegendKey val="0"/>
          <c:showVal val="1"/>
          <c:showCatName val="0"/>
          <c:showSerName val="0"/>
          <c:showPercent val="0"/>
          <c:showBubbleSize val="0"/>
        </c:dLbls>
        <c:gapWidth val="150"/>
        <c:axId val="926908584"/>
        <c:axId val="926908912"/>
      </c:barChart>
      <c:catAx>
        <c:axId val="926908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908912"/>
        <c:crosses val="autoZero"/>
        <c:auto val="1"/>
        <c:lblAlgn val="ctr"/>
        <c:lblOffset val="100"/>
        <c:noMultiLvlLbl val="0"/>
      </c:catAx>
      <c:valAx>
        <c:axId val="926908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908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Share</a:t>
            </a:r>
            <a:r>
              <a:rPr lang="en-US" baseline="0"/>
              <a:t> Price Trend</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StockPrice!$A$6</c:f>
              <c:strCache>
                <c:ptCount val="1"/>
                <c:pt idx="0">
                  <c:v>Share Price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457033169972839E-3"/>
                  <c:y val="-2.9952907896695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80-4F95-8C22-7818176717F3}"/>
                </c:ext>
              </c:extLst>
            </c:dLbl>
            <c:dLbl>
              <c:idx val="3"/>
              <c:layout>
                <c:manualLayout>
                  <c:x val="-1.23743222744459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80-4F95-8C22-7818176717F3}"/>
                </c:ext>
              </c:extLst>
            </c:dLbl>
            <c:dLbl>
              <c:idx val="4"/>
              <c:layout>
                <c:manualLayout>
                  <c:x val="2.0601368243484873E-2"/>
                  <c:y val="5.9905815793389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F-4E64-A9BE-CB81BD6FCB97}"/>
                </c:ext>
              </c:extLst>
            </c:dLbl>
            <c:dLbl>
              <c:idx val="6"/>
              <c:layout>
                <c:manualLayout>
                  <c:x val="1.8728516584986248E-3"/>
                  <c:y val="1.1981163158678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CF-4E64-A9BE-CB81BD6FCB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StockPrice!$C$5:$I$5</c:f>
              <c:strCache>
                <c:ptCount val="7"/>
                <c:pt idx="0">
                  <c:v>2020</c:v>
                </c:pt>
                <c:pt idx="1">
                  <c:v>2021</c:v>
                </c:pt>
                <c:pt idx="2">
                  <c:v>2022</c:v>
                </c:pt>
                <c:pt idx="3">
                  <c:v>2023</c:v>
                </c:pt>
                <c:pt idx="4">
                  <c:v>2024</c:v>
                </c:pt>
                <c:pt idx="5">
                  <c:v>2025</c:v>
                </c:pt>
                <c:pt idx="6">
                  <c:v>1Q26</c:v>
                </c:pt>
              </c:strCache>
            </c:strRef>
          </c:cat>
          <c:val>
            <c:numRef>
              <c:f>StockPrice!$C$6:$I$6</c:f>
              <c:numCache>
                <c:formatCode>"$"#,##0.00_);\("$"#,##0.00\)</c:formatCode>
                <c:ptCount val="7"/>
                <c:pt idx="0">
                  <c:v>40.75</c:v>
                </c:pt>
                <c:pt idx="1">
                  <c:v>49.25</c:v>
                </c:pt>
                <c:pt idx="2">
                  <c:v>41.25</c:v>
                </c:pt>
                <c:pt idx="3">
                  <c:v>43.1875</c:v>
                </c:pt>
                <c:pt idx="4">
                  <c:v>63</c:v>
                </c:pt>
                <c:pt idx="5">
                  <c:v>67</c:v>
                </c:pt>
                <c:pt idx="6">
                  <c:v>66.489999999999995</c:v>
                </c:pt>
              </c:numCache>
            </c:numRef>
          </c:val>
          <c:extLst>
            <c:ext xmlns:c16="http://schemas.microsoft.com/office/drawing/2014/chart" uri="{C3380CC4-5D6E-409C-BE32-E72D297353CC}">
              <c16:uniqueId val="{00000001-81CF-4E64-A9BE-CB81BD6FCB97}"/>
            </c:ext>
          </c:extLst>
        </c:ser>
        <c:ser>
          <c:idx val="1"/>
          <c:order val="1"/>
          <c:tx>
            <c:strRef>
              <c:f>StockPrice!$A$7</c:f>
              <c:strCache>
                <c:ptCount val="1"/>
                <c:pt idx="0">
                  <c:v>Book Value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855664926487587E-2"/>
                  <c:y val="8.985872369008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CF-4E64-A9BE-CB81BD6FCB97}"/>
                </c:ext>
              </c:extLst>
            </c:dLbl>
            <c:dLbl>
              <c:idx val="1"/>
              <c:layout>
                <c:manualLayout>
                  <c:x val="2.9965626535977927E-2"/>
                  <c:y val="-2.9952907896695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CF-4E64-A9BE-CB81BD6FCB97}"/>
                </c:ext>
              </c:extLst>
            </c:dLbl>
            <c:dLbl>
              <c:idx val="2"/>
              <c:layout>
                <c:manualLayout>
                  <c:x val="1.8063433043267445E-2"/>
                  <c:y val="-3.5906225228414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CF-4E64-A9BE-CB81BD6FCB97}"/>
                </c:ext>
              </c:extLst>
            </c:dLbl>
            <c:dLbl>
              <c:idx val="3"/>
              <c:layout>
                <c:manualLayout>
                  <c:x val="9.5537554878607611E-3"/>
                  <c:y val="-1.7754055494011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CF-4E64-A9BE-CB81BD6FCB97}"/>
                </c:ext>
              </c:extLst>
            </c:dLbl>
            <c:dLbl>
              <c:idx val="4"/>
              <c:layout>
                <c:manualLayout>
                  <c:x val="9.5537554878607611E-3"/>
                  <c:y val="1.54623042654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F-4E64-A9BE-CB81BD6FCB97}"/>
                </c:ext>
              </c:extLst>
            </c:dLbl>
            <c:dLbl>
              <c:idx val="6"/>
              <c:layout>
                <c:manualLayout>
                  <c:x val="1.12371099509917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1CF-4E64-A9BE-CB81BD6FCB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StockPrice!$C$5:$I$5</c:f>
              <c:strCache>
                <c:ptCount val="7"/>
                <c:pt idx="0">
                  <c:v>2020</c:v>
                </c:pt>
                <c:pt idx="1">
                  <c:v>2021</c:v>
                </c:pt>
                <c:pt idx="2">
                  <c:v>2022</c:v>
                </c:pt>
                <c:pt idx="3">
                  <c:v>2023</c:v>
                </c:pt>
                <c:pt idx="4">
                  <c:v>2024</c:v>
                </c:pt>
                <c:pt idx="5">
                  <c:v>2025</c:v>
                </c:pt>
                <c:pt idx="6">
                  <c:v>1Q26</c:v>
                </c:pt>
              </c:strCache>
            </c:strRef>
          </c:cat>
          <c:val>
            <c:numRef>
              <c:f>StockPrice!$C$7:$I$7</c:f>
              <c:numCache>
                <c:formatCode>"$"#,##0.00_);\("$"#,##0.00\)</c:formatCode>
                <c:ptCount val="7"/>
                <c:pt idx="0">
                  <c:v>46.712499999999999</c:v>
                </c:pt>
                <c:pt idx="1">
                  <c:v>47.872500000000002</c:v>
                </c:pt>
                <c:pt idx="2">
                  <c:v>42.052500000000002</c:v>
                </c:pt>
                <c:pt idx="3">
                  <c:v>46.392499999999998</c:v>
                </c:pt>
                <c:pt idx="4">
                  <c:v>51.57</c:v>
                </c:pt>
                <c:pt idx="5">
                  <c:v>58.78</c:v>
                </c:pt>
                <c:pt idx="6">
                  <c:v>59.47</c:v>
                </c:pt>
              </c:numCache>
            </c:numRef>
          </c:val>
          <c:extLst>
            <c:ext xmlns:c16="http://schemas.microsoft.com/office/drawing/2014/chart" uri="{C3380CC4-5D6E-409C-BE32-E72D297353CC}">
              <c16:uniqueId val="{00000005-81CF-4E64-A9BE-CB81BD6FCB97}"/>
            </c:ext>
          </c:extLst>
        </c:ser>
        <c:dLbls>
          <c:showLegendKey val="0"/>
          <c:showVal val="1"/>
          <c:showCatName val="0"/>
          <c:showSerName val="0"/>
          <c:showPercent val="0"/>
          <c:showBubbleSize val="0"/>
        </c:dLbls>
        <c:gapWidth val="219"/>
        <c:overlap val="-27"/>
        <c:axId val="1074429968"/>
        <c:axId val="1074428984"/>
      </c:barChart>
      <c:lineChart>
        <c:grouping val="standard"/>
        <c:varyColors val="0"/>
        <c:ser>
          <c:idx val="2"/>
          <c:order val="2"/>
          <c:tx>
            <c:strRef>
              <c:f>StockPrice!$A$8</c:f>
              <c:strCache>
                <c:ptCount val="1"/>
                <c:pt idx="0">
                  <c:v>Price to Book Value</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0"/>
              <c:layout>
                <c:manualLayout>
                  <c:x val="-1.8728516584986282E-2"/>
                  <c:y val="-4.7924652634712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80-4F95-8C22-7818176717F3}"/>
                </c:ext>
              </c:extLst>
            </c:dLbl>
            <c:dLbl>
              <c:idx val="1"/>
              <c:layout>
                <c:manualLayout>
                  <c:x val="-1.3109961609490442E-2"/>
                  <c:y val="-2.0967035527686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CF-4E64-A9BE-CB81BD6FCB97}"/>
                </c:ext>
              </c:extLst>
            </c:dLbl>
            <c:dLbl>
              <c:idx val="2"/>
              <c:layout>
                <c:manualLayout>
                  <c:x val="-1.2310989128946771E-3"/>
                  <c:y val="-4.26098475719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1CF-4E64-A9BE-CB81BD6FCB97}"/>
                </c:ext>
              </c:extLst>
            </c:dLbl>
            <c:dLbl>
              <c:idx val="3"/>
              <c:layout>
                <c:manualLayout>
                  <c:x val="-3.1057779243288366E-2"/>
                  <c:y val="-2.5291103349560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CF-4E64-A9BE-CB81BD6FCB97}"/>
                </c:ext>
              </c:extLst>
            </c:dLbl>
            <c:dLbl>
              <c:idx val="4"/>
              <c:layout>
                <c:manualLayout>
                  <c:x val="-4.3075588145468371E-2"/>
                  <c:y val="-1.4976453948347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CF-4E64-A9BE-CB81BD6FCB97}"/>
                </c:ext>
              </c:extLst>
            </c:dLbl>
            <c:dLbl>
              <c:idx val="5"/>
              <c:layout>
                <c:manualLayout>
                  <c:x val="-1.8728516584986248E-3"/>
                  <c:y val="-7.787756053140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1CF-4E64-A9BE-CB81BD6FCB97}"/>
                </c:ext>
              </c:extLst>
            </c:dLbl>
            <c:dLbl>
              <c:idx val="6"/>
              <c:layout>
                <c:manualLayout>
                  <c:x val="-1.8728516584986248E-2"/>
                  <c:y val="-0.110825759217771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1CF-4E64-A9BE-CB81BD6FCB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StockPrice!$C$5:$I$5</c:f>
              <c:strCache>
                <c:ptCount val="7"/>
                <c:pt idx="0">
                  <c:v>2020</c:v>
                </c:pt>
                <c:pt idx="1">
                  <c:v>2021</c:v>
                </c:pt>
                <c:pt idx="2">
                  <c:v>2022</c:v>
                </c:pt>
                <c:pt idx="3">
                  <c:v>2023</c:v>
                </c:pt>
                <c:pt idx="4">
                  <c:v>2024</c:v>
                </c:pt>
                <c:pt idx="5">
                  <c:v>2025</c:v>
                </c:pt>
                <c:pt idx="6">
                  <c:v>1Q26</c:v>
                </c:pt>
              </c:strCache>
            </c:strRef>
          </c:cat>
          <c:val>
            <c:numRef>
              <c:f>StockPrice!$C$8:$I$8</c:f>
              <c:numCache>
                <c:formatCode>0%</c:formatCode>
                <c:ptCount val="7"/>
                <c:pt idx="0">
                  <c:v>0.87235750602087236</c:v>
                </c:pt>
                <c:pt idx="1">
                  <c:v>1.0287743485299492</c:v>
                </c:pt>
                <c:pt idx="2">
                  <c:v>0.98091671125378987</c:v>
                </c:pt>
                <c:pt idx="3">
                  <c:v>0.93091555747157406</c:v>
                </c:pt>
                <c:pt idx="4">
                  <c:v>1.2216404886561953</c:v>
                </c:pt>
                <c:pt idx="5">
                  <c:v>1.1398434841782918</c:v>
                </c:pt>
                <c:pt idx="6">
                  <c:v>1.1180427106103916</c:v>
                </c:pt>
              </c:numCache>
            </c:numRef>
          </c:val>
          <c:smooth val="0"/>
          <c:extLst>
            <c:ext xmlns:c16="http://schemas.microsoft.com/office/drawing/2014/chart" uri="{C3380CC4-5D6E-409C-BE32-E72D297353CC}">
              <c16:uniqueId val="{00000008-81CF-4E64-A9BE-CB81BD6FCB97}"/>
            </c:ext>
          </c:extLst>
        </c:ser>
        <c:dLbls>
          <c:showLegendKey val="0"/>
          <c:showVal val="1"/>
          <c:showCatName val="0"/>
          <c:showSerName val="0"/>
          <c:showPercent val="0"/>
          <c:showBubbleSize val="0"/>
        </c:dLbls>
        <c:marker val="1"/>
        <c:smooth val="0"/>
        <c:axId val="1074426032"/>
        <c:axId val="1074421768"/>
      </c:lineChart>
      <c:catAx>
        <c:axId val="1074429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28984"/>
        <c:crosses val="autoZero"/>
        <c:auto val="1"/>
        <c:lblAlgn val="ctr"/>
        <c:lblOffset val="100"/>
        <c:noMultiLvlLbl val="0"/>
      </c:catAx>
      <c:valAx>
        <c:axId val="1074428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29968"/>
        <c:crosses val="autoZero"/>
        <c:crossBetween val="between"/>
      </c:valAx>
      <c:valAx>
        <c:axId val="107442176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26032"/>
        <c:crosses val="max"/>
        <c:crossBetween val="between"/>
      </c:valAx>
      <c:catAx>
        <c:axId val="1074426032"/>
        <c:scaling>
          <c:orientation val="minMax"/>
        </c:scaling>
        <c:delete val="1"/>
        <c:axPos val="b"/>
        <c:numFmt formatCode="General" sourceLinked="1"/>
        <c:majorTickMark val="none"/>
        <c:minorTickMark val="none"/>
        <c:tickLblPos val="nextTo"/>
        <c:crossAx val="1074421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Share</a:t>
            </a:r>
            <a:r>
              <a:rPr lang="en-US" baseline="0"/>
              <a:t> Price Trend</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'StockPrice PE'!$A$6</c:f>
              <c:strCache>
                <c:ptCount val="1"/>
                <c:pt idx="0">
                  <c:v>Share Price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1.23743222744459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0-4606-AE22-80182BE769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'StockPrice PE'!$C$5:$I$5</c:f>
              <c:strCache>
                <c:ptCount val="7"/>
                <c:pt idx="0">
                  <c:v>2020</c:v>
                </c:pt>
                <c:pt idx="1">
                  <c:v>2021</c:v>
                </c:pt>
                <c:pt idx="2">
                  <c:v>2022</c:v>
                </c:pt>
                <c:pt idx="3">
                  <c:v>2023</c:v>
                </c:pt>
                <c:pt idx="4">
                  <c:v>2024</c:v>
                </c:pt>
                <c:pt idx="5">
                  <c:v>2025</c:v>
                </c:pt>
                <c:pt idx="6">
                  <c:v>1Q26</c:v>
                </c:pt>
              </c:strCache>
            </c:strRef>
          </c:cat>
          <c:val>
            <c:numRef>
              <c:f>'StockPrice PE'!$C$6:$I$6</c:f>
              <c:numCache>
                <c:formatCode>"$"#,##0.00_);\("$"#,##0.00\)</c:formatCode>
                <c:ptCount val="7"/>
                <c:pt idx="0">
                  <c:v>40.75</c:v>
                </c:pt>
                <c:pt idx="1">
                  <c:v>49.25</c:v>
                </c:pt>
                <c:pt idx="2">
                  <c:v>41.25</c:v>
                </c:pt>
                <c:pt idx="3">
                  <c:v>43.1875</c:v>
                </c:pt>
                <c:pt idx="4">
                  <c:v>63</c:v>
                </c:pt>
                <c:pt idx="5">
                  <c:v>67</c:v>
                </c:pt>
                <c:pt idx="6">
                  <c:v>66.489999999999995</c:v>
                </c:pt>
              </c:numCache>
            </c:numRef>
          </c:val>
          <c:extLst>
            <c:ext xmlns:c16="http://schemas.microsoft.com/office/drawing/2014/chart" uri="{C3380CC4-5D6E-409C-BE32-E72D297353CC}">
              <c16:uniqueId val="{00000001-A653-4C65-A7A7-4F0790A894AA}"/>
            </c:ext>
          </c:extLst>
        </c:ser>
        <c:ser>
          <c:idx val="1"/>
          <c:order val="1"/>
          <c:tx>
            <c:strRef>
              <c:f>'StockPrice PE'!$A$7</c:f>
              <c:strCache>
                <c:ptCount val="1"/>
                <c:pt idx="0">
                  <c:v>Book Value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3.1173386178076891E-2"/>
                  <c:y val="-1.4939169130339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50-4606-AE22-80182BE769BB}"/>
                </c:ext>
              </c:extLst>
            </c:dLbl>
            <c:dLbl>
              <c:idx val="3"/>
              <c:layout>
                <c:manualLayout>
                  <c:x val="2.0623870457408327E-3"/>
                  <c:y val="-1.775410315497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53-4C65-A7A7-4F0790A894AA}"/>
                </c:ext>
              </c:extLst>
            </c:dLbl>
            <c:dLbl>
              <c:idx val="4"/>
              <c:layout>
                <c:manualLayout>
                  <c:x val="2.0623870457409841E-3"/>
                  <c:y val="-2.8406565047958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53-4C65-A7A7-4F0790A894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'StockPrice PE'!$C$5:$I$5</c:f>
              <c:strCache>
                <c:ptCount val="7"/>
                <c:pt idx="0">
                  <c:v>2020</c:v>
                </c:pt>
                <c:pt idx="1">
                  <c:v>2021</c:v>
                </c:pt>
                <c:pt idx="2">
                  <c:v>2022</c:v>
                </c:pt>
                <c:pt idx="3">
                  <c:v>2023</c:v>
                </c:pt>
                <c:pt idx="4">
                  <c:v>2024</c:v>
                </c:pt>
                <c:pt idx="5">
                  <c:v>2025</c:v>
                </c:pt>
                <c:pt idx="6">
                  <c:v>1Q26</c:v>
                </c:pt>
              </c:strCache>
            </c:strRef>
          </c:cat>
          <c:val>
            <c:numRef>
              <c:f>'StockPrice PE'!$C$7:$I$7</c:f>
              <c:numCache>
                <c:formatCode>"$"#,##0.00_);\("$"#,##0.00\)</c:formatCode>
                <c:ptCount val="7"/>
                <c:pt idx="0">
                  <c:v>46.712499999999999</c:v>
                </c:pt>
                <c:pt idx="1">
                  <c:v>47.872500000000002</c:v>
                </c:pt>
                <c:pt idx="2">
                  <c:v>42.052500000000002</c:v>
                </c:pt>
                <c:pt idx="3">
                  <c:v>46.392499999999998</c:v>
                </c:pt>
                <c:pt idx="4">
                  <c:v>51.57</c:v>
                </c:pt>
                <c:pt idx="5">
                  <c:v>58.78</c:v>
                </c:pt>
                <c:pt idx="6">
                  <c:v>59.47</c:v>
                </c:pt>
              </c:numCache>
            </c:numRef>
          </c:val>
          <c:extLst>
            <c:ext xmlns:c16="http://schemas.microsoft.com/office/drawing/2014/chart" uri="{C3380CC4-5D6E-409C-BE32-E72D297353CC}">
              <c16:uniqueId val="{00000005-A653-4C65-A7A7-4F0790A894AA}"/>
            </c:ext>
          </c:extLst>
        </c:ser>
        <c:dLbls>
          <c:showLegendKey val="0"/>
          <c:showVal val="1"/>
          <c:showCatName val="0"/>
          <c:showSerName val="0"/>
          <c:showPercent val="0"/>
          <c:showBubbleSize val="0"/>
        </c:dLbls>
        <c:gapWidth val="219"/>
        <c:overlap val="-27"/>
        <c:axId val="1074429968"/>
        <c:axId val="1074428984"/>
      </c:barChart>
      <c:lineChart>
        <c:grouping val="standard"/>
        <c:varyColors val="0"/>
        <c:ser>
          <c:idx val="2"/>
          <c:order val="2"/>
          <c:tx>
            <c:strRef>
              <c:f>'StockPrice PE'!$A$8</c:f>
              <c:strCache>
                <c:ptCount val="1"/>
                <c:pt idx="0">
                  <c:v>Price to LTM EPS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0"/>
              <c:layout>
                <c:manualLayout>
                  <c:x val="-2.5732024857684319E-2"/>
                  <c:y val="-6.0245278928525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50-4606-AE22-80182BE769BB}"/>
                </c:ext>
              </c:extLst>
            </c:dLbl>
            <c:dLbl>
              <c:idx val="1"/>
              <c:layout>
                <c:manualLayout>
                  <c:x val="2.1191079294563511E-2"/>
                  <c:y val="-2.4098111571410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53-4C65-A7A7-4F0790A894AA}"/>
                </c:ext>
              </c:extLst>
            </c:dLbl>
            <c:dLbl>
              <c:idx val="2"/>
              <c:layout>
                <c:manualLayout>
                  <c:x val="3.2069206394080417E-2"/>
                  <c:y val="-0.129965432492318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53-4C65-A7A7-4F0790A894AA}"/>
                </c:ext>
              </c:extLst>
            </c:dLbl>
            <c:dLbl>
              <c:idx val="3"/>
              <c:layout>
                <c:manualLayout>
                  <c:x val="2.7359733349955548E-2"/>
                  <c:y val="-9.1764470370470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53-4C65-A7A7-4F0790A894AA}"/>
                </c:ext>
              </c:extLst>
            </c:dLbl>
            <c:dLbl>
              <c:idx val="4"/>
              <c:layout>
                <c:manualLayout>
                  <c:x val="2.5732024857684263E-2"/>
                  <c:y val="-2.7110375517836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53-4C65-A7A7-4F0790A894AA}"/>
                </c:ext>
              </c:extLst>
            </c:dLbl>
            <c:dLbl>
              <c:idx val="5"/>
              <c:layout>
                <c:manualLayout>
                  <c:x val="3.632756450496602E-2"/>
                  <c:y val="-6.6269806821378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53-4C65-A7A7-4F0790A894AA}"/>
                </c:ext>
              </c:extLst>
            </c:dLbl>
            <c:dLbl>
              <c:idx val="6"/>
              <c:layout>
                <c:manualLayout>
                  <c:x val="2.7245673378724515E-2"/>
                  <c:y val="-7.2294334714231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53-4C65-A7A7-4F0790A894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'StockPrice PE'!$C$5:$I$5</c:f>
              <c:strCache>
                <c:ptCount val="7"/>
                <c:pt idx="0">
                  <c:v>2020</c:v>
                </c:pt>
                <c:pt idx="1">
                  <c:v>2021</c:v>
                </c:pt>
                <c:pt idx="2">
                  <c:v>2022</c:v>
                </c:pt>
                <c:pt idx="3">
                  <c:v>2023</c:v>
                </c:pt>
                <c:pt idx="4">
                  <c:v>2024</c:v>
                </c:pt>
                <c:pt idx="5">
                  <c:v>2025</c:v>
                </c:pt>
                <c:pt idx="6">
                  <c:v>1Q26</c:v>
                </c:pt>
              </c:strCache>
            </c:strRef>
          </c:cat>
          <c:val>
            <c:numRef>
              <c:f>'StockPrice PE'!$C$8:$I$8</c:f>
              <c:numCache>
                <c:formatCode>_(* #,##0.0_);_(* \(#,##0.0\);_(* "-"??_);_(@_)</c:formatCode>
                <c:ptCount val="7"/>
                <c:pt idx="0">
                  <c:v>17.60259179265659</c:v>
                </c:pt>
                <c:pt idx="1">
                  <c:v>12.138016019716574</c:v>
                </c:pt>
                <c:pt idx="2">
                  <c:v>10.325406758448059</c:v>
                </c:pt>
                <c:pt idx="3">
                  <c:v>11.387607119314437</c:v>
                </c:pt>
                <c:pt idx="4">
                  <c:v>11.351351351351351</c:v>
                </c:pt>
                <c:pt idx="5">
                  <c:v>10.947712418300654</c:v>
                </c:pt>
                <c:pt idx="6">
                  <c:v>11.923078660466231</c:v>
                </c:pt>
              </c:numCache>
            </c:numRef>
          </c:val>
          <c:smooth val="0"/>
          <c:extLst>
            <c:ext xmlns:c16="http://schemas.microsoft.com/office/drawing/2014/chart" uri="{C3380CC4-5D6E-409C-BE32-E72D297353CC}">
              <c16:uniqueId val="{00000008-A653-4C65-A7A7-4F0790A894AA}"/>
            </c:ext>
          </c:extLst>
        </c:ser>
        <c:dLbls>
          <c:showLegendKey val="0"/>
          <c:showVal val="1"/>
          <c:showCatName val="0"/>
          <c:showSerName val="0"/>
          <c:showPercent val="0"/>
          <c:showBubbleSize val="0"/>
        </c:dLbls>
        <c:marker val="1"/>
        <c:smooth val="0"/>
        <c:axId val="1074426032"/>
        <c:axId val="1074421768"/>
      </c:lineChart>
      <c:catAx>
        <c:axId val="1074429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28984"/>
        <c:crosses val="autoZero"/>
        <c:auto val="1"/>
        <c:lblAlgn val="ctr"/>
        <c:lblOffset val="100"/>
        <c:noMultiLvlLbl val="0"/>
      </c:catAx>
      <c:valAx>
        <c:axId val="1074428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29968"/>
        <c:crosses val="autoZero"/>
        <c:crossBetween val="between"/>
      </c:valAx>
      <c:valAx>
        <c:axId val="1074421768"/>
        <c:scaling>
          <c:orientation val="minMax"/>
        </c:scaling>
        <c:delete val="0"/>
        <c:axPos val="r"/>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26032"/>
        <c:crosses val="max"/>
        <c:crossBetween val="between"/>
      </c:valAx>
      <c:catAx>
        <c:axId val="1074426032"/>
        <c:scaling>
          <c:orientation val="minMax"/>
        </c:scaling>
        <c:delete val="1"/>
        <c:axPos val="b"/>
        <c:numFmt formatCode="General" sourceLinked="1"/>
        <c:majorTickMark val="none"/>
        <c:minorTickMark val="none"/>
        <c:tickLblPos val="nextTo"/>
        <c:crossAx val="1074421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Loans &amp; Deposits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'Loans&amp;Deposits'!$A$5</c:f>
              <c:strCache>
                <c:ptCount val="1"/>
                <c:pt idx="0">
                  <c:v>Loans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'Loans&amp;Deposits'!$C$4:$H$4</c:f>
              <c:numCache>
                <c:formatCode>General</c:formatCode>
                <c:ptCount val="6"/>
                <c:pt idx="0">
                  <c:v>2020</c:v>
                </c:pt>
                <c:pt idx="1">
                  <c:v>2021</c:v>
                </c:pt>
                <c:pt idx="2">
                  <c:v>2022</c:v>
                </c:pt>
                <c:pt idx="3">
                  <c:v>2023</c:v>
                </c:pt>
                <c:pt idx="4">
                  <c:v>2024</c:v>
                </c:pt>
                <c:pt idx="5">
                  <c:v>2025</c:v>
                </c:pt>
              </c:numCache>
            </c:numRef>
          </c:cat>
          <c:val>
            <c:numRef>
              <c:f>'Loans&amp;Deposits'!$C$5:$H$5</c:f>
              <c:numCache>
                <c:formatCode>_("$"* #,##0_);_("$"* \(#,##0\);_("$"* "-"??_);_(@_)</c:formatCode>
                <c:ptCount val="6"/>
                <c:pt idx="0">
                  <c:v>440819.25925999996</c:v>
                </c:pt>
                <c:pt idx="1">
                  <c:v>396453.30453000008</c:v>
                </c:pt>
                <c:pt idx="2">
                  <c:v>425149.41899999999</c:v>
                </c:pt>
                <c:pt idx="3">
                  <c:v>496982.06300000002</c:v>
                </c:pt>
                <c:pt idx="4">
                  <c:v>519151.91200000001</c:v>
                </c:pt>
                <c:pt idx="5">
                  <c:v>541877.86300000001</c:v>
                </c:pt>
              </c:numCache>
            </c:numRef>
          </c:val>
          <c:extLst>
            <c:ext xmlns:c16="http://schemas.microsoft.com/office/drawing/2014/chart" uri="{C3380CC4-5D6E-409C-BE32-E72D297353CC}">
              <c16:uniqueId val="{00000000-1A97-4C74-B7E8-193D12D64C7C}"/>
            </c:ext>
          </c:extLst>
        </c:ser>
        <c:ser>
          <c:idx val="1"/>
          <c:order val="1"/>
          <c:tx>
            <c:strRef>
              <c:f>'Loans&amp;Deposits'!$A$6</c:f>
              <c:strCache>
                <c:ptCount val="1"/>
                <c:pt idx="0">
                  <c:v>Deposits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1.1799410029498417E-2"/>
                  <c:y val="8.8008800880088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24-4E5A-9A39-FCF9E71B97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'Loans&amp;Deposits'!$C$4:$H$4</c:f>
              <c:numCache>
                <c:formatCode>General</c:formatCode>
                <c:ptCount val="6"/>
                <c:pt idx="0">
                  <c:v>2020</c:v>
                </c:pt>
                <c:pt idx="1">
                  <c:v>2021</c:v>
                </c:pt>
                <c:pt idx="2">
                  <c:v>2022</c:v>
                </c:pt>
                <c:pt idx="3">
                  <c:v>2023</c:v>
                </c:pt>
                <c:pt idx="4">
                  <c:v>2024</c:v>
                </c:pt>
                <c:pt idx="5">
                  <c:v>2025</c:v>
                </c:pt>
              </c:numCache>
            </c:numRef>
          </c:cat>
          <c:val>
            <c:numRef>
              <c:f>'Loans&amp;Deposits'!$C$6:$H$6</c:f>
              <c:numCache>
                <c:formatCode>_("$"* #,##0_);_("$"* \(#,##0\);_("$"* "-"??_);_(@_)</c:formatCode>
                <c:ptCount val="6"/>
                <c:pt idx="0">
                  <c:v>532443.85259999998</c:v>
                </c:pt>
                <c:pt idx="1">
                  <c:v>657115.61399999994</c:v>
                </c:pt>
                <c:pt idx="2">
                  <c:v>571751.40099999995</c:v>
                </c:pt>
                <c:pt idx="3">
                  <c:v>580649.25699999998</c:v>
                </c:pt>
                <c:pt idx="4">
                  <c:v>628205.1</c:v>
                </c:pt>
                <c:pt idx="5">
                  <c:v>678191.978</c:v>
                </c:pt>
              </c:numCache>
            </c:numRef>
          </c:val>
          <c:extLst>
            <c:ext xmlns:c16="http://schemas.microsoft.com/office/drawing/2014/chart" uri="{C3380CC4-5D6E-409C-BE32-E72D297353CC}">
              <c16:uniqueId val="{00000002-1A97-4C74-B7E8-193D12D64C7C}"/>
            </c:ext>
          </c:extLst>
        </c:ser>
        <c:dLbls>
          <c:showLegendKey val="0"/>
          <c:showVal val="1"/>
          <c:showCatName val="0"/>
          <c:showSerName val="0"/>
          <c:showPercent val="0"/>
          <c:showBubbleSize val="0"/>
        </c:dLbls>
        <c:gapWidth val="219"/>
        <c:overlap val="-27"/>
        <c:axId val="923544248"/>
        <c:axId val="923545888"/>
      </c:barChart>
      <c:lineChart>
        <c:grouping val="standard"/>
        <c:varyColors val="0"/>
        <c:ser>
          <c:idx val="2"/>
          <c:order val="2"/>
          <c:tx>
            <c:strRef>
              <c:f>'Loans&amp;Deposits'!$A$7</c:f>
              <c:strCache>
                <c:ptCount val="1"/>
                <c:pt idx="0">
                  <c:v>Loan-to-Deposit Ratio</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0"/>
              <c:layout>
                <c:manualLayout>
                  <c:x val="-5.5442051667982752E-2"/>
                  <c:y val="3.2231830734034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97-4C74-B7E8-193D12D64C7C}"/>
                </c:ext>
              </c:extLst>
            </c:dLbl>
            <c:dLbl>
              <c:idx val="1"/>
              <c:layout>
                <c:manualLayout>
                  <c:x val="-7.961262738285256E-2"/>
                  <c:y val="2.3430946031570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97-4C74-B7E8-193D12D64C7C}"/>
                </c:ext>
              </c:extLst>
            </c:dLbl>
            <c:dLbl>
              <c:idx val="2"/>
              <c:layout>
                <c:manualLayout>
                  <c:x val="-5.6047197640117993E-2"/>
                  <c:y val="-5.2805280528052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97-4C74-B7E8-193D12D64C7C}"/>
                </c:ext>
              </c:extLst>
            </c:dLbl>
            <c:dLbl>
              <c:idx val="3"/>
              <c:layout>
                <c:manualLayout>
                  <c:x val="-1.2232413938466613E-2"/>
                  <c:y val="-5.6404223358750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97-4C74-B7E8-193D12D64C7C}"/>
                </c:ext>
              </c:extLst>
            </c:dLbl>
            <c:dLbl>
              <c:idx val="4"/>
              <c:layout>
                <c:manualLayout>
                  <c:x val="-5.0968391410276932E-2"/>
                  <c:y val="-5.327065539437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97-4C74-B7E8-193D12D64C7C}"/>
                </c:ext>
              </c:extLst>
            </c:dLbl>
            <c:dLbl>
              <c:idx val="5"/>
              <c:layout>
                <c:manualLayout>
                  <c:x val="-3.1853918725442076E-2"/>
                  <c:y val="-5.1344479682320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97-4C74-B7E8-193D12D64C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'Loans&amp;Deposits'!$C$4:$H$4</c:f>
              <c:numCache>
                <c:formatCode>General</c:formatCode>
                <c:ptCount val="6"/>
                <c:pt idx="0">
                  <c:v>2020</c:v>
                </c:pt>
                <c:pt idx="1">
                  <c:v>2021</c:v>
                </c:pt>
                <c:pt idx="2">
                  <c:v>2022</c:v>
                </c:pt>
                <c:pt idx="3">
                  <c:v>2023</c:v>
                </c:pt>
                <c:pt idx="4">
                  <c:v>2024</c:v>
                </c:pt>
                <c:pt idx="5">
                  <c:v>2025</c:v>
                </c:pt>
              </c:numCache>
            </c:numRef>
          </c:cat>
          <c:val>
            <c:numRef>
              <c:f>'Loans&amp;Deposits'!$C$7:$H$7</c:f>
              <c:numCache>
                <c:formatCode>0.0%</c:formatCode>
                <c:ptCount val="6"/>
                <c:pt idx="0">
                  <c:v>0.82791689134434754</c:v>
                </c:pt>
                <c:pt idx="1">
                  <c:v>0.60332351885036795</c:v>
                </c:pt>
                <c:pt idx="2">
                  <c:v>0.74359138999293861</c:v>
                </c:pt>
                <c:pt idx="3">
                  <c:v>0.85590751561058143</c:v>
                </c:pt>
                <c:pt idx="4">
                  <c:v>0.82640512151206669</c:v>
                </c:pt>
                <c:pt idx="5">
                  <c:v>0.79900364583787509</c:v>
                </c:pt>
              </c:numCache>
            </c:numRef>
          </c:val>
          <c:smooth val="0"/>
          <c:extLst>
            <c:ext xmlns:c16="http://schemas.microsoft.com/office/drawing/2014/chart" uri="{C3380CC4-5D6E-409C-BE32-E72D297353CC}">
              <c16:uniqueId val="{00000009-1A97-4C74-B7E8-193D12D64C7C}"/>
            </c:ext>
          </c:extLst>
        </c:ser>
        <c:dLbls>
          <c:showLegendKey val="0"/>
          <c:showVal val="1"/>
          <c:showCatName val="0"/>
          <c:showSerName val="0"/>
          <c:showPercent val="0"/>
          <c:showBubbleSize val="0"/>
        </c:dLbls>
        <c:marker val="1"/>
        <c:smooth val="0"/>
        <c:axId val="923557696"/>
        <c:axId val="923555728"/>
      </c:lineChart>
      <c:catAx>
        <c:axId val="923544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545888"/>
        <c:crosses val="autoZero"/>
        <c:auto val="1"/>
        <c:lblAlgn val="ctr"/>
        <c:lblOffset val="100"/>
        <c:noMultiLvlLbl val="0"/>
      </c:catAx>
      <c:valAx>
        <c:axId val="9235458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544248"/>
        <c:crosses val="autoZero"/>
        <c:crossBetween val="between"/>
      </c:valAx>
      <c:valAx>
        <c:axId val="92355572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557696"/>
        <c:crosses val="max"/>
        <c:crossBetween val="between"/>
      </c:valAx>
      <c:catAx>
        <c:axId val="923557696"/>
        <c:scaling>
          <c:orientation val="minMax"/>
        </c:scaling>
        <c:delete val="1"/>
        <c:axPos val="b"/>
        <c:numFmt formatCode="General" sourceLinked="1"/>
        <c:majorTickMark val="none"/>
        <c:minorTickMark val="none"/>
        <c:tickLblPos val="nextTo"/>
        <c:crossAx val="923555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3407370170237"/>
          <c:y val="3.1335679643750336E-2"/>
          <c:w val="0.82465341598681241"/>
          <c:h val="0.82498258032296967"/>
        </c:manualLayout>
      </c:layout>
      <c:barChart>
        <c:barDir val="col"/>
        <c:grouping val="clustered"/>
        <c:varyColors val="0"/>
        <c:ser>
          <c:idx val="0"/>
          <c:order val="0"/>
          <c:tx>
            <c:strRef>
              <c:f>CostofFunds!$R$8</c:f>
              <c:strCache>
                <c:ptCount val="1"/>
                <c:pt idx="0">
                  <c:v>Deposits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CostofFunds!$T$7:$Y$7</c:f>
              <c:numCache>
                <c:formatCode>General</c:formatCode>
                <c:ptCount val="6"/>
                <c:pt idx="0">
                  <c:v>2020</c:v>
                </c:pt>
                <c:pt idx="1">
                  <c:v>2021</c:v>
                </c:pt>
                <c:pt idx="2">
                  <c:v>2022</c:v>
                </c:pt>
                <c:pt idx="3">
                  <c:v>2023</c:v>
                </c:pt>
                <c:pt idx="4">
                  <c:v>2024</c:v>
                </c:pt>
                <c:pt idx="5">
                  <c:v>2025</c:v>
                </c:pt>
              </c:numCache>
            </c:numRef>
          </c:cat>
          <c:val>
            <c:numRef>
              <c:f>CostofFunds!$T$8:$Y$8</c:f>
              <c:numCache>
                <c:formatCode>_("$"* #,##0_);_("$"* \(#,##0\);_("$"* "-"??_);_(@_)</c:formatCode>
                <c:ptCount val="6"/>
                <c:pt idx="0">
                  <c:v>532443.85259999998</c:v>
                </c:pt>
                <c:pt idx="1">
                  <c:v>657115.61399999994</c:v>
                </c:pt>
                <c:pt idx="2">
                  <c:v>571751.40099999995</c:v>
                </c:pt>
                <c:pt idx="3">
                  <c:v>580649.25699999998</c:v>
                </c:pt>
                <c:pt idx="4">
                  <c:v>628205.1</c:v>
                </c:pt>
                <c:pt idx="5">
                  <c:v>678192</c:v>
                </c:pt>
              </c:numCache>
            </c:numRef>
          </c:val>
          <c:extLst>
            <c:ext xmlns:c16="http://schemas.microsoft.com/office/drawing/2014/chart" uri="{C3380CC4-5D6E-409C-BE32-E72D297353CC}">
              <c16:uniqueId val="{00000000-330A-4BFC-9D47-FF6D09E71042}"/>
            </c:ext>
          </c:extLst>
        </c:ser>
        <c:dLbls>
          <c:showLegendKey val="0"/>
          <c:showVal val="1"/>
          <c:showCatName val="0"/>
          <c:showSerName val="0"/>
          <c:showPercent val="0"/>
          <c:showBubbleSize val="0"/>
        </c:dLbls>
        <c:gapWidth val="219"/>
        <c:axId val="923544248"/>
        <c:axId val="923545888"/>
      </c:barChart>
      <c:lineChart>
        <c:grouping val="standard"/>
        <c:varyColors val="0"/>
        <c:ser>
          <c:idx val="1"/>
          <c:order val="1"/>
          <c:tx>
            <c:strRef>
              <c:f>CostofFunds!$R$9</c:f>
              <c:strCache>
                <c:ptCount val="1"/>
                <c:pt idx="0">
                  <c:v>Non-interest bearing deposit %</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dLbl>
              <c:idx val="0"/>
              <c:layout>
                <c:manualLayout>
                  <c:x val="1.4643985998768753E-2"/>
                  <c:y val="-5.5181208524808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0A-4BFC-9D47-FF6D09E71042}"/>
                </c:ext>
              </c:extLst>
            </c:dLbl>
            <c:dLbl>
              <c:idx val="1"/>
              <c:layout>
                <c:manualLayout>
                  <c:x val="1.2232413938466464E-2"/>
                  <c:y val="-2.1934975750625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0A-4BFC-9D47-FF6D09E71042}"/>
                </c:ext>
              </c:extLst>
            </c:dLbl>
            <c:dLbl>
              <c:idx val="2"/>
              <c:layout>
                <c:manualLayout>
                  <c:x val="1.1799410029498417E-2"/>
                  <c:y val="8.8008800880088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0A-4BFC-9D47-FF6D09E71042}"/>
                </c:ext>
              </c:extLst>
            </c:dLbl>
            <c:dLbl>
              <c:idx val="3"/>
              <c:layout>
                <c:manualLayout>
                  <c:x val="1.7428244069851211E-2"/>
                  <c:y val="-2.8146942173492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0A-4BFC-9D47-FF6D09E71042}"/>
                </c:ext>
              </c:extLst>
            </c:dLbl>
            <c:dLbl>
              <c:idx val="4"/>
              <c:layout>
                <c:manualLayout>
                  <c:x val="1.7428244069851211E-2"/>
                  <c:y val="-3.5190605001314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0A-4BFC-9D47-FF6D09E71042}"/>
                </c:ext>
              </c:extLst>
            </c:dLbl>
            <c:dLbl>
              <c:idx val="5"/>
              <c:layout>
                <c:manualLayout>
                  <c:x val="4.8230345090017951E-3"/>
                  <c:y val="-2.3460403334209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BD-42A6-BAD5-552AF37237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CostofFunds!$T$7:$Y$7</c:f>
              <c:numCache>
                <c:formatCode>General</c:formatCode>
                <c:ptCount val="6"/>
                <c:pt idx="0">
                  <c:v>2020</c:v>
                </c:pt>
                <c:pt idx="1">
                  <c:v>2021</c:v>
                </c:pt>
                <c:pt idx="2">
                  <c:v>2022</c:v>
                </c:pt>
                <c:pt idx="3">
                  <c:v>2023</c:v>
                </c:pt>
                <c:pt idx="4">
                  <c:v>2024</c:v>
                </c:pt>
                <c:pt idx="5">
                  <c:v>2025</c:v>
                </c:pt>
              </c:numCache>
            </c:numRef>
          </c:cat>
          <c:val>
            <c:numRef>
              <c:f>CostofFunds!$T$9:$Y$9</c:f>
              <c:numCache>
                <c:formatCode>0.0%</c:formatCode>
                <c:ptCount val="6"/>
                <c:pt idx="0">
                  <c:v>0.32286846615007758</c:v>
                </c:pt>
                <c:pt idx="1">
                  <c:v>0.40864954093146844</c:v>
                </c:pt>
                <c:pt idx="2">
                  <c:v>0.36386762085083196</c:v>
                </c:pt>
                <c:pt idx="3">
                  <c:v>0.28478813673914682</c:v>
                </c:pt>
                <c:pt idx="4">
                  <c:v>0.2750047906328682</c:v>
                </c:pt>
                <c:pt idx="5">
                  <c:v>0.25669279496071906</c:v>
                </c:pt>
              </c:numCache>
            </c:numRef>
          </c:val>
          <c:smooth val="0"/>
          <c:extLst>
            <c:ext xmlns:c16="http://schemas.microsoft.com/office/drawing/2014/chart" uri="{C3380CC4-5D6E-409C-BE32-E72D297353CC}">
              <c16:uniqueId val="{00000007-330A-4BFC-9D47-FF6D09E71042}"/>
            </c:ext>
          </c:extLst>
        </c:ser>
        <c:dLbls>
          <c:showLegendKey val="0"/>
          <c:showVal val="0"/>
          <c:showCatName val="0"/>
          <c:showSerName val="0"/>
          <c:showPercent val="0"/>
          <c:showBubbleSize val="0"/>
        </c:dLbls>
        <c:marker val="1"/>
        <c:smooth val="0"/>
        <c:axId val="1258045952"/>
        <c:axId val="1258053824"/>
      </c:lineChart>
      <c:catAx>
        <c:axId val="923544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545888"/>
        <c:crosses val="autoZero"/>
        <c:auto val="1"/>
        <c:lblAlgn val="ctr"/>
        <c:lblOffset val="100"/>
        <c:noMultiLvlLbl val="0"/>
      </c:catAx>
      <c:valAx>
        <c:axId val="9235458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544248"/>
        <c:crosses val="autoZero"/>
        <c:crossBetween val="between"/>
      </c:valAx>
      <c:valAx>
        <c:axId val="1258053824"/>
        <c:scaling>
          <c:orientation val="minMax"/>
          <c:max val="0.60000000000000009"/>
          <c:min val="0.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8045952"/>
        <c:crosses val="max"/>
        <c:crossBetween val="between"/>
      </c:valAx>
      <c:catAx>
        <c:axId val="1258045952"/>
        <c:scaling>
          <c:orientation val="minMax"/>
        </c:scaling>
        <c:delete val="1"/>
        <c:axPos val="b"/>
        <c:numFmt formatCode="General" sourceLinked="1"/>
        <c:majorTickMark val="out"/>
        <c:minorTickMark val="none"/>
        <c:tickLblPos val="nextTo"/>
        <c:crossAx val="12580538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CostofFunds!$B$6</c:f>
              <c:strCache>
                <c:ptCount val="1"/>
                <c:pt idx="0">
                  <c:v>%</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8EC-4EED-BB9A-D63A47BB6FD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8EC-4EED-BB9A-D63A47BB6FD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8EC-4EED-BB9A-D63A47BB6FD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8EC-4EED-BB9A-D63A47BB6FD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8EC-4EED-BB9A-D63A47BB6FD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8EC-4EED-BB9A-D63A47BB6FD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98EC-4EED-BB9A-D63A47BB6FD8}"/>
                </c:ext>
              </c:extLst>
            </c:dLbl>
            <c:dLbl>
              <c:idx val="1"/>
              <c:layout>
                <c:manualLayout>
                  <c:x val="0.13888888888888878"/>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EC-4EED-BB9A-D63A47BB6FD8}"/>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98EC-4EED-BB9A-D63A47BB6FD8}"/>
                </c:ext>
              </c:extLst>
            </c:dLbl>
            <c:dLbl>
              <c:idx val="3"/>
              <c:layout>
                <c:manualLayout>
                  <c:x val="-4.7222222222222221E-2"/>
                  <c:y val="6.944444444444444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EC-4EED-BB9A-D63A47BB6FD8}"/>
                </c:ext>
              </c:extLst>
            </c:dLbl>
            <c:dLbl>
              <c:idx val="4"/>
              <c:layout>
                <c:manualLayout>
                  <c:x val="2.2222222222222247E-2"/>
                  <c:y val="4.629629629629608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EC-4EED-BB9A-D63A47BB6FD8}"/>
                </c:ext>
              </c:extLst>
            </c:dLbl>
            <c:dLbl>
              <c:idx val="5"/>
              <c:layout>
                <c:manualLayout>
                  <c:x val="2.222222222222222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EC-4EED-BB9A-D63A47BB6FD8}"/>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CostofFunds!$A$7:$A$12</c:f>
              <c:strCache>
                <c:ptCount val="6"/>
                <c:pt idx="0">
                  <c:v>Non-interest-bearing</c:v>
                </c:pt>
                <c:pt idx="1">
                  <c:v>Interest checking</c:v>
                </c:pt>
                <c:pt idx="2">
                  <c:v>Money market accounts</c:v>
                </c:pt>
                <c:pt idx="3">
                  <c:v>Savings accounts</c:v>
                </c:pt>
                <c:pt idx="4">
                  <c:v>CD's &lt; $250,000</c:v>
                </c:pt>
                <c:pt idx="5">
                  <c:v>CD's &gt;/= $250,000</c:v>
                </c:pt>
              </c:strCache>
            </c:strRef>
          </c:cat>
          <c:val>
            <c:numRef>
              <c:f>CostofFunds!$B$7:$B$12</c:f>
              <c:numCache>
                <c:formatCode>0.0%</c:formatCode>
                <c:ptCount val="6"/>
                <c:pt idx="0">
                  <c:v>0.25669279496071906</c:v>
                </c:pt>
                <c:pt idx="1">
                  <c:v>0.12707315922334678</c:v>
                </c:pt>
                <c:pt idx="2">
                  <c:v>0.38591431335079152</c:v>
                </c:pt>
                <c:pt idx="3">
                  <c:v>2.8363649232075874E-2</c:v>
                </c:pt>
                <c:pt idx="4">
                  <c:v>7.6242421025314366E-2</c:v>
                </c:pt>
                <c:pt idx="5">
                  <c:v>0.12571366220775237</c:v>
                </c:pt>
              </c:numCache>
            </c:numRef>
          </c:val>
          <c:extLst>
            <c:ext xmlns:c16="http://schemas.microsoft.com/office/drawing/2014/chart" uri="{C3380CC4-5D6E-409C-BE32-E72D297353CC}">
              <c16:uniqueId val="{0000000C-98EC-4EED-BB9A-D63A47BB6FD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Assets Under</a:t>
            </a:r>
            <a:r>
              <a:rPr lang="en-US" sz="1600" baseline="0" dirty="0"/>
              <a:t> Management and Fee Based Assets Historical Growth ($MM)</a:t>
            </a:r>
            <a:endParaRPr lang="en-US" sz="1600" dirty="0"/>
          </a:p>
        </c:rich>
      </c:tx>
      <c:layout>
        <c:manualLayout>
          <c:xMode val="edge"/>
          <c:yMode val="edge"/>
          <c:x val="0.1474613210064182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080009532974192E-2"/>
          <c:y val="0.19398456337553419"/>
          <c:w val="0.91964549012106578"/>
          <c:h val="0.62436407428363505"/>
        </c:manualLayout>
      </c:layout>
      <c:barChart>
        <c:barDir val="col"/>
        <c:grouping val="clustered"/>
        <c:varyColors val="0"/>
        <c:ser>
          <c:idx val="0"/>
          <c:order val="0"/>
          <c:tx>
            <c:strRef>
              <c:f>NCFG!$D$26</c:f>
              <c:strCache>
                <c:ptCount val="1"/>
                <c:pt idx="0">
                  <c:v>AUM</c:v>
                </c:pt>
              </c:strCache>
            </c:strRef>
          </c:tx>
          <c:spPr>
            <a:solidFill>
              <a:schemeClr val="accent1"/>
            </a:solidFill>
            <a:ln>
              <a:noFill/>
            </a:ln>
            <a:effectLst/>
          </c:spPr>
          <c:invertIfNegative val="0"/>
          <c:cat>
            <c:numRef>
              <c:f>NCFG!$C$27:$C$32</c:f>
              <c:numCache>
                <c:formatCode>General</c:formatCode>
                <c:ptCount val="6"/>
                <c:pt idx="0">
                  <c:v>2020</c:v>
                </c:pt>
                <c:pt idx="1">
                  <c:v>2021</c:v>
                </c:pt>
                <c:pt idx="2">
                  <c:v>2022</c:v>
                </c:pt>
                <c:pt idx="3">
                  <c:v>2023</c:v>
                </c:pt>
                <c:pt idx="4">
                  <c:v>2024</c:v>
                </c:pt>
                <c:pt idx="5">
                  <c:v>2025</c:v>
                </c:pt>
              </c:numCache>
            </c:numRef>
          </c:cat>
          <c:val>
            <c:numRef>
              <c:f>NCFG!$D$27:$D$32</c:f>
              <c:numCache>
                <c:formatCode>General</c:formatCode>
                <c:ptCount val="6"/>
                <c:pt idx="0">
                  <c:v>300.89999999999998</c:v>
                </c:pt>
                <c:pt idx="1">
                  <c:v>356.7</c:v>
                </c:pt>
                <c:pt idx="2">
                  <c:v>331.9</c:v>
                </c:pt>
                <c:pt idx="3" formatCode="_(* #,##0.0_);_(* \(#,##0.0\);_(* &quot;-&quot;??_);_(@_)">
                  <c:v>369</c:v>
                </c:pt>
                <c:pt idx="4" formatCode="_(* #,##0.0_);_(* \(#,##0.0\);_(* &quot;-&quot;??_);_(@_)">
                  <c:v>407.3</c:v>
                </c:pt>
                <c:pt idx="5" formatCode="_(* #,##0.0_);_(* \(#,##0.0\);_(* &quot;-&quot;??_);_(@_)">
                  <c:v>472.4</c:v>
                </c:pt>
              </c:numCache>
            </c:numRef>
          </c:val>
          <c:extLst>
            <c:ext xmlns:c16="http://schemas.microsoft.com/office/drawing/2014/chart" uri="{C3380CC4-5D6E-409C-BE32-E72D297353CC}">
              <c16:uniqueId val="{00000000-B03A-4394-B74B-E10CA5D5BD4C}"/>
            </c:ext>
          </c:extLst>
        </c:ser>
        <c:ser>
          <c:idx val="1"/>
          <c:order val="1"/>
          <c:tx>
            <c:strRef>
              <c:f>NCFG!$E$26</c:f>
              <c:strCache>
                <c:ptCount val="1"/>
                <c:pt idx="0">
                  <c:v>Fee Based Assets</c:v>
                </c:pt>
              </c:strCache>
            </c:strRef>
          </c:tx>
          <c:spPr>
            <a:solidFill>
              <a:schemeClr val="accent2"/>
            </a:solidFill>
            <a:ln>
              <a:noFill/>
            </a:ln>
            <a:effectLst/>
          </c:spPr>
          <c:invertIfNegative val="0"/>
          <c:cat>
            <c:numRef>
              <c:f>NCFG!$C$27:$C$32</c:f>
              <c:numCache>
                <c:formatCode>General</c:formatCode>
                <c:ptCount val="6"/>
                <c:pt idx="0">
                  <c:v>2020</c:v>
                </c:pt>
                <c:pt idx="1">
                  <c:v>2021</c:v>
                </c:pt>
                <c:pt idx="2">
                  <c:v>2022</c:v>
                </c:pt>
                <c:pt idx="3">
                  <c:v>2023</c:v>
                </c:pt>
                <c:pt idx="4">
                  <c:v>2024</c:v>
                </c:pt>
                <c:pt idx="5">
                  <c:v>2025</c:v>
                </c:pt>
              </c:numCache>
            </c:numRef>
          </c:cat>
          <c:val>
            <c:numRef>
              <c:f>NCFG!$E$27:$E$32</c:f>
              <c:numCache>
                <c:formatCode>General</c:formatCode>
                <c:ptCount val="6"/>
                <c:pt idx="0">
                  <c:v>215.9</c:v>
                </c:pt>
                <c:pt idx="1">
                  <c:v>270.39999999999998</c:v>
                </c:pt>
                <c:pt idx="2">
                  <c:v>248.3</c:v>
                </c:pt>
                <c:pt idx="3">
                  <c:v>291.39999999999998</c:v>
                </c:pt>
                <c:pt idx="4">
                  <c:v>325.3</c:v>
                </c:pt>
                <c:pt idx="5">
                  <c:v>388.3</c:v>
                </c:pt>
              </c:numCache>
            </c:numRef>
          </c:val>
          <c:extLst>
            <c:ext xmlns:c16="http://schemas.microsoft.com/office/drawing/2014/chart" uri="{C3380CC4-5D6E-409C-BE32-E72D297353CC}">
              <c16:uniqueId val="{00000001-B03A-4394-B74B-E10CA5D5BD4C}"/>
            </c:ext>
          </c:extLst>
        </c:ser>
        <c:dLbls>
          <c:showLegendKey val="0"/>
          <c:showVal val="0"/>
          <c:showCatName val="0"/>
          <c:showSerName val="0"/>
          <c:showPercent val="0"/>
          <c:showBubbleSize val="0"/>
        </c:dLbls>
        <c:gapWidth val="219"/>
        <c:overlap val="-27"/>
        <c:axId val="755672904"/>
        <c:axId val="755673232"/>
      </c:barChart>
      <c:catAx>
        <c:axId val="75567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73232"/>
        <c:crosses val="autoZero"/>
        <c:auto val="1"/>
        <c:lblAlgn val="ctr"/>
        <c:lblOffset val="100"/>
        <c:noMultiLvlLbl val="0"/>
      </c:catAx>
      <c:valAx>
        <c:axId val="7556732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72904"/>
        <c:crosses val="autoZero"/>
        <c:crossBetween val="between"/>
      </c:valAx>
      <c:spPr>
        <a:noFill/>
        <a:ln>
          <a:noFill/>
        </a:ln>
        <a:effectLst/>
      </c:spPr>
    </c:plotArea>
    <c:legend>
      <c:legendPos val="b"/>
      <c:layout>
        <c:manualLayout>
          <c:xMode val="edge"/>
          <c:yMode val="edge"/>
          <c:x val="0.31798520740214464"/>
          <c:y val="0.90229188661321513"/>
          <c:w val="0.3678077423487367"/>
          <c:h val="7.76618375792666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Gross Income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NCFG!$P$25</c:f>
              <c:strCache>
                <c:ptCount val="1"/>
                <c:pt idx="0">
                  <c:v>Gross Income</c:v>
                </c:pt>
              </c:strCache>
            </c:strRef>
          </c:tx>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NCFG!$O$26:$O$31</c:f>
              <c:numCache>
                <c:formatCode>General</c:formatCode>
                <c:ptCount val="6"/>
                <c:pt idx="0">
                  <c:v>2020</c:v>
                </c:pt>
                <c:pt idx="1">
                  <c:v>2021</c:v>
                </c:pt>
                <c:pt idx="2">
                  <c:v>2022</c:v>
                </c:pt>
                <c:pt idx="3">
                  <c:v>2023</c:v>
                </c:pt>
                <c:pt idx="4">
                  <c:v>2024</c:v>
                </c:pt>
                <c:pt idx="5">
                  <c:v>2025</c:v>
                </c:pt>
              </c:numCache>
            </c:numRef>
          </c:cat>
          <c:val>
            <c:numRef>
              <c:f>NCFG!$P$26:$P$31</c:f>
              <c:numCache>
                <c:formatCode>_(* #,##0_);_(* \(#,##0\);_(* "-"??_);_(@_)</c:formatCode>
                <c:ptCount val="6"/>
                <c:pt idx="0">
                  <c:v>1311428</c:v>
                </c:pt>
                <c:pt idx="1">
                  <c:v>1764260</c:v>
                </c:pt>
                <c:pt idx="2">
                  <c:v>1861187</c:v>
                </c:pt>
                <c:pt idx="3">
                  <c:v>1937204</c:v>
                </c:pt>
                <c:pt idx="4">
                  <c:v>2194200</c:v>
                </c:pt>
                <c:pt idx="5">
                  <c:v>2424907</c:v>
                </c:pt>
              </c:numCache>
            </c:numRef>
          </c:val>
          <c:extLst>
            <c:ext xmlns:c16="http://schemas.microsoft.com/office/drawing/2014/chart" uri="{C3380CC4-5D6E-409C-BE32-E72D297353CC}">
              <c16:uniqueId val="{00000002-E62A-4CCF-A47F-AF8A77F6FBAF}"/>
            </c:ext>
          </c:extLst>
        </c:ser>
        <c:dLbls>
          <c:dLblPos val="outEnd"/>
          <c:showLegendKey val="0"/>
          <c:showVal val="1"/>
          <c:showCatName val="0"/>
          <c:showSerName val="0"/>
          <c:showPercent val="0"/>
          <c:showBubbleSize val="0"/>
        </c:dLbls>
        <c:gapWidth val="115"/>
        <c:overlap val="-20"/>
        <c:axId val="1091918664"/>
        <c:axId val="1091920960"/>
      </c:barChart>
      <c:catAx>
        <c:axId val="10919186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920960"/>
        <c:crosses val="autoZero"/>
        <c:auto val="1"/>
        <c:lblAlgn val="ctr"/>
        <c:lblOffset val="100"/>
        <c:noMultiLvlLbl val="0"/>
      </c:catAx>
      <c:valAx>
        <c:axId val="1091920960"/>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918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Asset Quality Trend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'Asset Quality'!$A$12</c:f>
              <c:strCache>
                <c:ptCount val="1"/>
                <c:pt idx="0">
                  <c:v>ACL to Total Loans</c:v>
                </c:pt>
              </c:strCache>
            </c:strRef>
          </c:tx>
          <c:spPr>
            <a:gradFill rotWithShape="1">
              <a:gsLst>
                <a:gs pos="0">
                  <a:schemeClr val="accent3">
                    <a:tint val="98000"/>
                    <a:lumMod val="110000"/>
                  </a:schemeClr>
                </a:gs>
                <a:gs pos="84000">
                  <a:schemeClr val="accent3">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'Asset Quality'!$B$12:$G$12</c:f>
              <c:numCache>
                <c:formatCode>0.00%</c:formatCode>
                <c:ptCount val="6"/>
                <c:pt idx="0">
                  <c:v>1.3899999999999999E-2</c:v>
                </c:pt>
                <c:pt idx="1">
                  <c:v>1.4999999999999999E-2</c:v>
                </c:pt>
                <c:pt idx="2">
                  <c:v>1.1900000000000001E-2</c:v>
                </c:pt>
                <c:pt idx="3">
                  <c:v>1.0999999999999999E-2</c:v>
                </c:pt>
                <c:pt idx="4">
                  <c:v>1.18E-2</c:v>
                </c:pt>
                <c:pt idx="5">
                  <c:v>1.21E-2</c:v>
                </c:pt>
              </c:numCache>
            </c:numRef>
          </c:val>
          <c:extLst>
            <c:ext xmlns:c16="http://schemas.microsoft.com/office/drawing/2014/chart" uri="{C3380CC4-5D6E-409C-BE32-E72D297353CC}">
              <c16:uniqueId val="{00000001-612F-4574-B320-C0DBBB3D9243}"/>
            </c:ext>
          </c:extLst>
        </c:ser>
        <c:ser>
          <c:idx val="0"/>
          <c:order val="1"/>
          <c:tx>
            <c:strRef>
              <c:f>'Asset Quality'!$A$11</c:f>
              <c:strCache>
                <c:ptCount val="1"/>
                <c:pt idx="0">
                  <c:v>NPL to Total Loans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'Asset Quality'!$B$10:$G$10</c:f>
              <c:numCache>
                <c:formatCode>General</c:formatCode>
                <c:ptCount val="6"/>
                <c:pt idx="0">
                  <c:v>2020</c:v>
                </c:pt>
                <c:pt idx="1">
                  <c:v>2021</c:v>
                </c:pt>
                <c:pt idx="2">
                  <c:v>2022</c:v>
                </c:pt>
                <c:pt idx="3">
                  <c:v>2023</c:v>
                </c:pt>
                <c:pt idx="4">
                  <c:v>2024</c:v>
                </c:pt>
                <c:pt idx="5">
                  <c:v>2025</c:v>
                </c:pt>
              </c:numCache>
            </c:numRef>
          </c:cat>
          <c:val>
            <c:numRef>
              <c:f>'Asset Quality'!$B$11:$G$11</c:f>
              <c:numCache>
                <c:formatCode>0.00%</c:formatCode>
                <c:ptCount val="6"/>
                <c:pt idx="0">
                  <c:v>3.1828418802647214E-3</c:v>
                </c:pt>
                <c:pt idx="1">
                  <c:v>6.7091633985831101E-4</c:v>
                </c:pt>
                <c:pt idx="2">
                  <c:v>5.3197767630019975E-4</c:v>
                </c:pt>
                <c:pt idx="3">
                  <c:v>0</c:v>
                </c:pt>
                <c:pt idx="4">
                  <c:v>6.1315598121114111E-3</c:v>
                </c:pt>
                <c:pt idx="5">
                  <c:v>2.5499999999999998E-2</c:v>
                </c:pt>
              </c:numCache>
            </c:numRef>
          </c:val>
          <c:extLst>
            <c:ext xmlns:c16="http://schemas.microsoft.com/office/drawing/2014/chart" uri="{C3380CC4-5D6E-409C-BE32-E72D297353CC}">
              <c16:uniqueId val="{00000000-F4E0-433C-86F7-A8616E6EF0AF}"/>
            </c:ext>
          </c:extLst>
        </c:ser>
        <c:ser>
          <c:idx val="1"/>
          <c:order val="2"/>
          <c:tx>
            <c:strRef>
              <c:f>'Asset Quality'!$A$13</c:f>
              <c:strCache>
                <c:ptCount val="1"/>
                <c:pt idx="0">
                  <c:v>Net Charge-off Ratio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'Asset Quality'!$B$10:$G$10</c:f>
              <c:numCache>
                <c:formatCode>General</c:formatCode>
                <c:ptCount val="6"/>
                <c:pt idx="0">
                  <c:v>2020</c:v>
                </c:pt>
                <c:pt idx="1">
                  <c:v>2021</c:v>
                </c:pt>
                <c:pt idx="2">
                  <c:v>2022</c:v>
                </c:pt>
                <c:pt idx="3">
                  <c:v>2023</c:v>
                </c:pt>
                <c:pt idx="4">
                  <c:v>2024</c:v>
                </c:pt>
                <c:pt idx="5">
                  <c:v>2025</c:v>
                </c:pt>
              </c:numCache>
            </c:numRef>
          </c:cat>
          <c:val>
            <c:numRef>
              <c:f>'Asset Quality'!$B$13:$G$13</c:f>
              <c:numCache>
                <c:formatCode>0.00%</c:formatCode>
                <c:ptCount val="6"/>
                <c:pt idx="0">
                  <c:v>2.0000000000000001E-4</c:v>
                </c:pt>
                <c:pt idx="1">
                  <c:v>0</c:v>
                </c:pt>
                <c:pt idx="2">
                  <c:v>0</c:v>
                </c:pt>
                <c:pt idx="3">
                  <c:v>0</c:v>
                </c:pt>
                <c:pt idx="4">
                  <c:v>0</c:v>
                </c:pt>
                <c:pt idx="5">
                  <c:v>2.5999999999999999E-3</c:v>
                </c:pt>
              </c:numCache>
            </c:numRef>
          </c:val>
          <c:extLst>
            <c:ext xmlns:c16="http://schemas.microsoft.com/office/drawing/2014/chart" uri="{C3380CC4-5D6E-409C-BE32-E72D297353CC}">
              <c16:uniqueId val="{00000001-F4E0-433C-86F7-A8616E6EF0AF}"/>
            </c:ext>
          </c:extLst>
        </c:ser>
        <c:dLbls>
          <c:showLegendKey val="0"/>
          <c:showVal val="1"/>
          <c:showCatName val="0"/>
          <c:showSerName val="0"/>
          <c:showPercent val="0"/>
          <c:showBubbleSize val="0"/>
        </c:dLbls>
        <c:gapWidth val="150"/>
        <c:axId val="1031652000"/>
        <c:axId val="1031652328"/>
      </c:barChart>
      <c:catAx>
        <c:axId val="103165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652328"/>
        <c:crosses val="autoZero"/>
        <c:auto val="1"/>
        <c:lblAlgn val="ctr"/>
        <c:lblOffset val="100"/>
        <c:noMultiLvlLbl val="0"/>
      </c:catAx>
      <c:valAx>
        <c:axId val="1031652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65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0.18971</cdr:x>
      <cdr:y>0.09629</cdr:y>
    </cdr:from>
    <cdr:to>
      <cdr:x>0.86071</cdr:x>
      <cdr:y>0.26557</cdr:y>
    </cdr:to>
    <cdr:cxnSp macro="">
      <cdr:nvCxnSpPr>
        <cdr:cNvPr id="3" name="Straight Arrow Connector 2">
          <a:extLst xmlns:a="http://schemas.openxmlformats.org/drawingml/2006/main">
            <a:ext uri="{FF2B5EF4-FFF2-40B4-BE49-F238E27FC236}">
              <a16:creationId xmlns:a16="http://schemas.microsoft.com/office/drawing/2014/main" id="{324A5E9C-3A4A-4535-9A41-2F28F8138B2C}"/>
            </a:ext>
          </a:extLst>
        </cdr:cNvPr>
        <cdr:cNvCxnSpPr/>
      </cdr:nvCxnSpPr>
      <cdr:spPr>
        <a:xfrm xmlns:a="http://schemas.openxmlformats.org/drawingml/2006/main" flipV="1">
          <a:off x="999088" y="312762"/>
          <a:ext cx="3533731" cy="549816"/>
        </a:xfrm>
        <a:prstGeom xmlns:a="http://schemas.openxmlformats.org/drawingml/2006/main" prst="straightConnector1">
          <a:avLst/>
        </a:prstGeom>
        <a:ln xmlns:a="http://schemas.openxmlformats.org/drawingml/2006/main">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1A3B39-CAB3-4940-B603-956C970DD305}" type="datetimeFigureOut">
              <a:rPr lang="en-US" smtClean="0"/>
              <a:t>4/27/2026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DBDDB3-41E7-42DD-9A72-AF91F8C1F364}" type="slidenum">
              <a:rPr lang="en-US" smtClean="0"/>
              <a:t>‹#›</a:t>
            </a:fld>
            <a:endParaRPr lang="en-US" dirty="0"/>
          </a:p>
        </p:txBody>
      </p:sp>
    </p:spTree>
    <p:extLst>
      <p:ext uri="{BB962C8B-B14F-4D97-AF65-F5344CB8AC3E}">
        <p14:creationId xmlns:p14="http://schemas.microsoft.com/office/powerpoint/2010/main" val="31816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276" rtl="0" eaLnBrk="1" fontAlgn="base" latinLnBrk="0" hangingPunct="1">
              <a:lnSpc>
                <a:spcPct val="100000"/>
              </a:lnSpc>
              <a:spcBef>
                <a:spcPct val="0"/>
              </a:spcBef>
              <a:spcAft>
                <a:spcPct val="0"/>
              </a:spcAft>
              <a:buClrTx/>
              <a:buSzTx/>
              <a:buFontTx/>
              <a:buNone/>
              <a:tabLst/>
              <a:defRPr/>
            </a:pPr>
            <a:fld id="{271FEEF9-B3B0-4287-85A6-99B109921EA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276"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BDDB3-41E7-42DD-9A72-AF91F8C1F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71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6354429-9A97-4AA9-9C50-DC688FA555DF}" type="datetime1">
              <a:rPr lang="en-US" smtClean="0"/>
              <a:t>4/27/2026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F79E1-71ED-4366-9A1E-601337714333}" type="datetime1">
              <a:rPr lang="en-US" smtClean="0"/>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48AB53D-A0F0-4A98-8A6D-288CB391331E}" type="datetime1">
              <a:rPr lang="en-US" smtClean="0"/>
              <a:t>4/27/2026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bwMode="auto">
          <a:xfrm>
            <a:off x="0" y="0"/>
            <a:ext cx="16933" cy="12700"/>
          </a:xfrm>
          <a:prstGeom prst="octagon">
            <a:avLst/>
          </a:prstGeom>
          <a:noFill/>
          <a:ln w="9525" algn="ctr">
            <a:noFill/>
            <a:miter lim="800000"/>
            <a:headEnd/>
            <a:tailEnd/>
          </a:ln>
          <a:effectLst/>
          <a:extLst>
            <a:ext uri="{909E8E84-426E-40DD-AFC4-6F175D3DCCD1}">
              <a14:hiddenFill xmlns:a14="http://schemas.microsoft.com/office/drawing/2010/main">
                <a:solidFill>
                  <a:srgbClr val="003768"/>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6" name="Text Placeholder 5"/>
          <p:cNvSpPr>
            <a:spLocks noGrp="1"/>
          </p:cNvSpPr>
          <p:nvPr>
            <p:ph type="body" sz="quarter" idx="11"/>
          </p:nvPr>
        </p:nvSpPr>
        <p:spPr>
          <a:xfrm>
            <a:off x="378883" y="6584414"/>
            <a:ext cx="11460480" cy="86177"/>
          </a:xfrm>
        </p:spPr>
        <p:txBody>
          <a:bodyPr anchor="b">
            <a:spAutoFit/>
          </a:bodyPr>
          <a:lstStyle>
            <a:lvl1pPr marL="228600" indent="-228600">
              <a:spcAft>
                <a:spcPts val="0"/>
              </a:spcAft>
              <a:buNone/>
              <a:defRPr lang="en-US" sz="700" dirty="0" smtClean="0">
                <a:solidFill>
                  <a:schemeClr val="tx1"/>
                </a:solidFill>
                <a:latin typeface="+mj-lt"/>
                <a:ea typeface="+mn-ea"/>
                <a:cs typeface="Arial" pitchFamily="34" charset="0"/>
              </a:defRPr>
            </a:lvl1pPr>
          </a:lstStyle>
          <a:p>
            <a:pPr marL="228600" lvl="0" indent="-228600" algn="l" rtl="0" eaLnBrk="1" fontAlgn="base" hangingPunct="1">
              <a:spcBef>
                <a:spcPts val="0"/>
              </a:spcBef>
              <a:spcAft>
                <a:spcPts val="0"/>
              </a:spcAft>
              <a:buClrTx/>
              <a:buSzPct val="100000"/>
              <a:buFont typeface="+mj-lt"/>
              <a:buAutoNum type="arabicParenR"/>
            </a:pPr>
            <a:r>
              <a:rPr lang="en-US" dirty="0"/>
              <a:t>Edit Master text styles</a:t>
            </a:r>
          </a:p>
        </p:txBody>
      </p:sp>
      <p:sp>
        <p:nvSpPr>
          <p:cNvPr id="22" name="Content Placeholder 21"/>
          <p:cNvSpPr>
            <a:spLocks noGrp="1"/>
          </p:cNvSpPr>
          <p:nvPr>
            <p:ph sz="quarter" idx="12"/>
          </p:nvPr>
        </p:nvSpPr>
        <p:spPr>
          <a:xfrm>
            <a:off x="355600" y="1066800"/>
            <a:ext cx="11480800" cy="5029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a:latin typeface="+mj-lt"/>
              </a:defRPr>
            </a:lvl1pPr>
          </a:lstStyle>
          <a:p>
            <a:pPr lvl="0"/>
            <a:r>
              <a:rPr lang="en-US" dirty="0"/>
              <a:t>Click to edit Master title style</a:t>
            </a:r>
          </a:p>
        </p:txBody>
      </p:sp>
    </p:spTree>
    <p:extLst>
      <p:ext uri="{BB962C8B-B14F-4D97-AF65-F5344CB8AC3E}">
        <p14:creationId xmlns:p14="http://schemas.microsoft.com/office/powerpoint/2010/main" val="2000509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title bar">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bwMode="auto">
          <a:xfrm>
            <a:off x="0" y="0"/>
            <a:ext cx="16933" cy="12700"/>
          </a:xfrm>
          <a:prstGeom prst="octagon">
            <a:avLst/>
          </a:prstGeom>
          <a:noFill/>
          <a:ln w="9525" algn="ctr">
            <a:noFill/>
            <a:miter lim="800000"/>
            <a:headEnd/>
            <a:tailEnd/>
          </a:ln>
          <a:effectLst/>
          <a:extLst>
            <a:ext uri="{909E8E84-426E-40DD-AFC4-6F175D3DCCD1}">
              <a14:hiddenFill xmlns:a14="http://schemas.microsoft.com/office/drawing/2010/main">
                <a:solidFill>
                  <a:srgbClr val="003768"/>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4" name="Text Placeholder 3"/>
          <p:cNvSpPr>
            <a:spLocks noGrp="1"/>
          </p:cNvSpPr>
          <p:nvPr>
            <p:ph type="body" sz="quarter" idx="10"/>
          </p:nvPr>
        </p:nvSpPr>
        <p:spPr>
          <a:xfrm>
            <a:off x="378883" y="1078548"/>
            <a:ext cx="11480800" cy="201168"/>
          </a:xfrm>
          <a:solidFill>
            <a:srgbClr val="969FA7"/>
          </a:solidFill>
        </p:spPr>
        <p:txBody>
          <a:bodyPr anchor="ctr"/>
          <a:lstStyle>
            <a:lvl1pPr marL="0" indent="0" algn="ctr">
              <a:buNone/>
              <a:defRPr sz="1300" b="1">
                <a:solidFill>
                  <a:schemeClr val="bg1"/>
                </a:solidFill>
              </a:defRPr>
            </a:lvl1pPr>
          </a:lstStyle>
          <a:p>
            <a:pPr lvl="0"/>
            <a:r>
              <a:rPr lang="en-US" dirty="0"/>
              <a:t>Edit Master text styles</a:t>
            </a:r>
          </a:p>
        </p:txBody>
      </p:sp>
      <p:sp>
        <p:nvSpPr>
          <p:cNvPr id="6" name="Content Placeholder 5"/>
          <p:cNvSpPr>
            <a:spLocks noGrp="1"/>
          </p:cNvSpPr>
          <p:nvPr>
            <p:ph sz="quarter" idx="12"/>
          </p:nvPr>
        </p:nvSpPr>
        <p:spPr>
          <a:xfrm>
            <a:off x="355600" y="1524000"/>
            <a:ext cx="11480800" cy="4572000"/>
          </a:xfrm>
        </p:spPr>
        <p:txBody>
          <a:bodyPr/>
          <a:lstStyle>
            <a:lvl1pPr>
              <a:defRPr sz="1200"/>
            </a:lvl1pPr>
            <a:lvl2pPr>
              <a:defRPr sz="12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9" name="Text Placeholder 5"/>
          <p:cNvSpPr>
            <a:spLocks noGrp="1"/>
          </p:cNvSpPr>
          <p:nvPr>
            <p:ph type="body" sz="quarter" idx="11"/>
          </p:nvPr>
        </p:nvSpPr>
        <p:spPr>
          <a:xfrm>
            <a:off x="378883" y="6584414"/>
            <a:ext cx="11460480" cy="86177"/>
          </a:xfrm>
        </p:spPr>
        <p:txBody>
          <a:bodyPr anchor="b">
            <a:spAutoFit/>
          </a:bodyPr>
          <a:lstStyle>
            <a:lvl1pPr marL="228600" indent="-228600">
              <a:spcAft>
                <a:spcPts val="0"/>
              </a:spcAft>
              <a:buNone/>
              <a:defRPr lang="en-US" sz="700" dirty="0" smtClean="0">
                <a:solidFill>
                  <a:schemeClr val="tx1"/>
                </a:solidFill>
                <a:latin typeface="+mj-lt"/>
                <a:ea typeface="+mn-ea"/>
                <a:cs typeface="Arial" pitchFamily="34" charset="0"/>
              </a:defRPr>
            </a:lvl1pPr>
          </a:lstStyle>
          <a:p>
            <a:pPr marL="228600" lvl="0" indent="-228600" algn="l" rtl="0" eaLnBrk="1" fontAlgn="base" hangingPunct="1">
              <a:spcBef>
                <a:spcPts val="0"/>
              </a:spcBef>
              <a:spcAft>
                <a:spcPts val="0"/>
              </a:spcAft>
              <a:buClrTx/>
              <a:buSzPct val="100000"/>
              <a:buFont typeface="+mj-lt"/>
              <a:buAutoNum type="arabicParenR"/>
            </a:pPr>
            <a:r>
              <a:rPr lang="en-US" dirty="0"/>
              <a:t>Edit Master text styles</a:t>
            </a:r>
          </a:p>
        </p:txBody>
      </p:sp>
    </p:spTree>
    <p:extLst>
      <p:ext uri="{BB962C8B-B14F-4D97-AF65-F5344CB8AC3E}">
        <p14:creationId xmlns:p14="http://schemas.microsoft.com/office/powerpoint/2010/main" val="374753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w/ title bar">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bwMode="auto">
          <a:xfrm>
            <a:off x="0" y="0"/>
            <a:ext cx="16933" cy="12700"/>
          </a:xfrm>
          <a:prstGeom prst="octagon">
            <a:avLst/>
          </a:prstGeom>
          <a:noFill/>
          <a:ln w="9525" algn="ctr">
            <a:noFill/>
            <a:miter lim="800000"/>
            <a:headEnd/>
            <a:tailEnd/>
          </a:ln>
          <a:effectLst/>
          <a:extLst>
            <a:ext uri="{909E8E84-426E-40DD-AFC4-6F175D3DCCD1}">
              <a14:hiddenFill xmlns:a14="http://schemas.microsoft.com/office/drawing/2010/main">
                <a:solidFill>
                  <a:srgbClr val="003768"/>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4" name="Text Placeholder 3"/>
          <p:cNvSpPr>
            <a:spLocks noGrp="1"/>
          </p:cNvSpPr>
          <p:nvPr>
            <p:ph type="body" sz="quarter" idx="10"/>
          </p:nvPr>
        </p:nvSpPr>
        <p:spPr>
          <a:xfrm>
            <a:off x="378883" y="1078548"/>
            <a:ext cx="5486400" cy="201168"/>
          </a:xfrm>
          <a:solidFill>
            <a:srgbClr val="969FA7"/>
          </a:solidFill>
        </p:spPr>
        <p:txBody>
          <a:bodyPr anchor="ctr"/>
          <a:lstStyle>
            <a:lvl1pPr marL="0" indent="0" algn="ctr">
              <a:buNone/>
              <a:defRPr sz="1300" b="1">
                <a:solidFill>
                  <a:schemeClr val="bg1"/>
                </a:solidFill>
              </a:defRPr>
            </a:lvl1pPr>
          </a:lstStyle>
          <a:p>
            <a:pPr lvl="0"/>
            <a:r>
              <a:rPr lang="en-US" dirty="0"/>
              <a:t>Edit Master text styles</a:t>
            </a:r>
          </a:p>
        </p:txBody>
      </p:sp>
      <p:sp>
        <p:nvSpPr>
          <p:cNvPr id="8" name="Text Placeholder 3"/>
          <p:cNvSpPr>
            <a:spLocks noGrp="1"/>
          </p:cNvSpPr>
          <p:nvPr>
            <p:ph type="body" sz="quarter" idx="11"/>
          </p:nvPr>
        </p:nvSpPr>
        <p:spPr>
          <a:xfrm>
            <a:off x="6345767" y="1078548"/>
            <a:ext cx="5486400" cy="201168"/>
          </a:xfrm>
          <a:solidFill>
            <a:srgbClr val="969FA7"/>
          </a:solidFill>
        </p:spPr>
        <p:txBody>
          <a:bodyPr anchor="ctr"/>
          <a:lstStyle>
            <a:lvl1pPr marL="0" indent="0" algn="ctr">
              <a:buNone/>
              <a:defRPr sz="1300" b="1">
                <a:solidFill>
                  <a:schemeClr val="bg1"/>
                </a:solidFill>
              </a:defRPr>
            </a:lvl1pPr>
          </a:lstStyle>
          <a:p>
            <a:pPr lvl="0"/>
            <a:r>
              <a:rPr lang="en-US" dirty="0"/>
              <a:t>Edit Master text styles</a:t>
            </a:r>
          </a:p>
        </p:txBody>
      </p:sp>
      <p:sp>
        <p:nvSpPr>
          <p:cNvPr id="6" name="Content Placeholder 5"/>
          <p:cNvSpPr>
            <a:spLocks noGrp="1"/>
          </p:cNvSpPr>
          <p:nvPr>
            <p:ph sz="quarter" idx="12"/>
          </p:nvPr>
        </p:nvSpPr>
        <p:spPr>
          <a:xfrm>
            <a:off x="355600" y="1524000"/>
            <a:ext cx="5486400" cy="4572000"/>
          </a:xfrm>
        </p:spPr>
        <p:txBody>
          <a:bodyPr/>
          <a:lstStyle>
            <a:lvl1pPr>
              <a:defRPr sz="1200"/>
            </a:lvl1pPr>
            <a:lvl2pPr>
              <a:defRPr sz="12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350000" y="1524000"/>
            <a:ext cx="5486400" cy="4572000"/>
          </a:xfrm>
        </p:spPr>
        <p:txBody>
          <a:bodyPr/>
          <a:lstStyle>
            <a:lvl1pPr>
              <a:defRPr sz="1200"/>
            </a:lvl1pPr>
            <a:lvl2pPr>
              <a:defRPr sz="12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94816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txBox="1">
            <a:spLocks/>
          </p:cNvSpPr>
          <p:nvPr userDrawn="1"/>
        </p:nvSpPr>
        <p:spPr bwMode="auto">
          <a:xfrm>
            <a:off x="378883" y="3789164"/>
            <a:ext cx="5486400" cy="201168"/>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rtl="0" eaLnBrk="1" fontAlgn="base" hangingPunct="1">
              <a:spcBef>
                <a:spcPts val="0"/>
              </a:spcBef>
              <a:spcAft>
                <a:spcPts val="600"/>
              </a:spcAft>
              <a:buClr>
                <a:srgbClr val="C00000"/>
              </a:buClr>
              <a:buSzPct val="100000"/>
              <a:buFont typeface="Wingdings" panose="05000000000000000000" pitchFamily="2" charset="2"/>
              <a:buNone/>
              <a:defRPr sz="1300" b="1">
                <a:solidFill>
                  <a:schemeClr val="bg1"/>
                </a:solidFill>
                <a:latin typeface="Arial" pitchFamily="34" charset="0"/>
                <a:ea typeface="+mn-ea"/>
                <a:cs typeface="Arial" pitchFamily="34" charset="0"/>
              </a:defRPr>
            </a:lvl1pPr>
            <a:lvl2pPr marL="569913" indent="-222250" algn="l" rtl="0" eaLnBrk="1" fontAlgn="base" hangingPunct="1">
              <a:spcBef>
                <a:spcPts val="0"/>
              </a:spcBef>
              <a:spcAft>
                <a:spcPts val="600"/>
              </a:spcAft>
              <a:buClr>
                <a:srgbClr val="C00000"/>
              </a:buClr>
              <a:buSzPct val="100000"/>
              <a:buFont typeface="Arial" panose="020B0604020202020204" pitchFamily="34" charset="0"/>
              <a:buChar char="•"/>
              <a:defRPr sz="1400">
                <a:solidFill>
                  <a:schemeClr val="tx1"/>
                </a:solidFill>
                <a:latin typeface="Arial" pitchFamily="34" charset="0"/>
                <a:cs typeface="Arial" pitchFamily="34" charset="0"/>
              </a:defRPr>
            </a:lvl2pPr>
            <a:lvl3pPr marL="911225" indent="-223838" algn="l" rtl="0" eaLnBrk="1" fontAlgn="base" hangingPunct="1">
              <a:spcBef>
                <a:spcPts val="0"/>
              </a:spcBef>
              <a:spcAft>
                <a:spcPts val="600"/>
              </a:spcAft>
              <a:buClr>
                <a:srgbClr val="C00000"/>
              </a:buClr>
              <a:buSzPct val="50000"/>
              <a:buFont typeface="Wingdings" panose="05000000000000000000" pitchFamily="2" charset="2"/>
              <a:buChar char="ü"/>
              <a:defRPr sz="1400">
                <a:solidFill>
                  <a:schemeClr val="tx1"/>
                </a:solidFill>
                <a:latin typeface="Arial" pitchFamily="34" charset="0"/>
                <a:cs typeface="Arial" pitchFamily="34" charset="0"/>
              </a:defRPr>
            </a:lvl3pPr>
            <a:lvl4pPr marL="1257300" indent="-231775" algn="l" rtl="0" eaLnBrk="1" fontAlgn="base" hangingPunct="1">
              <a:spcBef>
                <a:spcPts val="0"/>
              </a:spcBef>
              <a:spcAft>
                <a:spcPts val="600"/>
              </a:spcAft>
              <a:buClr>
                <a:srgbClr val="C00000"/>
              </a:buClr>
              <a:buSzPct val="50000"/>
              <a:buFont typeface="Wingdings" panose="05000000000000000000" pitchFamily="2" charset="2"/>
              <a:buChar char="ü"/>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lvl="0"/>
            <a:r>
              <a:rPr lang="en-US" sz="1300" dirty="0"/>
              <a:t>Edit Master text styles</a:t>
            </a:r>
          </a:p>
        </p:txBody>
      </p:sp>
      <p:sp>
        <p:nvSpPr>
          <p:cNvPr id="4" name="Text Placeholder 8"/>
          <p:cNvSpPr txBox="1">
            <a:spLocks/>
          </p:cNvSpPr>
          <p:nvPr userDrawn="1"/>
        </p:nvSpPr>
        <p:spPr bwMode="auto">
          <a:xfrm>
            <a:off x="6345767" y="3789164"/>
            <a:ext cx="5486400" cy="201168"/>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rtl="0" eaLnBrk="1" fontAlgn="base" hangingPunct="1">
              <a:spcBef>
                <a:spcPts val="0"/>
              </a:spcBef>
              <a:spcAft>
                <a:spcPts val="600"/>
              </a:spcAft>
              <a:buClr>
                <a:srgbClr val="C00000"/>
              </a:buClr>
              <a:buSzPct val="100000"/>
              <a:buFont typeface="Wingdings" panose="05000000000000000000" pitchFamily="2" charset="2"/>
              <a:buNone/>
              <a:defRPr sz="1300" b="1">
                <a:solidFill>
                  <a:schemeClr val="bg1"/>
                </a:solidFill>
                <a:latin typeface="Arial" pitchFamily="34" charset="0"/>
                <a:ea typeface="+mn-ea"/>
                <a:cs typeface="Arial" pitchFamily="34" charset="0"/>
              </a:defRPr>
            </a:lvl1pPr>
            <a:lvl2pPr marL="569913" indent="-222250" algn="l" rtl="0" eaLnBrk="1" fontAlgn="base" hangingPunct="1">
              <a:spcBef>
                <a:spcPts val="0"/>
              </a:spcBef>
              <a:spcAft>
                <a:spcPts val="600"/>
              </a:spcAft>
              <a:buClr>
                <a:srgbClr val="C00000"/>
              </a:buClr>
              <a:buSzPct val="100000"/>
              <a:buFont typeface="Arial" panose="020B0604020202020204" pitchFamily="34" charset="0"/>
              <a:buChar char="•"/>
              <a:defRPr sz="1400">
                <a:solidFill>
                  <a:schemeClr val="tx1"/>
                </a:solidFill>
                <a:latin typeface="Arial" pitchFamily="34" charset="0"/>
                <a:cs typeface="Arial" pitchFamily="34" charset="0"/>
              </a:defRPr>
            </a:lvl2pPr>
            <a:lvl3pPr marL="911225" indent="-223838" algn="l" rtl="0" eaLnBrk="1" fontAlgn="base" hangingPunct="1">
              <a:spcBef>
                <a:spcPts val="0"/>
              </a:spcBef>
              <a:spcAft>
                <a:spcPts val="600"/>
              </a:spcAft>
              <a:buClr>
                <a:srgbClr val="C00000"/>
              </a:buClr>
              <a:buSzPct val="50000"/>
              <a:buFont typeface="Wingdings" panose="05000000000000000000" pitchFamily="2" charset="2"/>
              <a:buChar char="ü"/>
              <a:defRPr sz="1400">
                <a:solidFill>
                  <a:schemeClr val="tx1"/>
                </a:solidFill>
                <a:latin typeface="Arial" pitchFamily="34" charset="0"/>
                <a:cs typeface="Arial" pitchFamily="34" charset="0"/>
              </a:defRPr>
            </a:lvl3pPr>
            <a:lvl4pPr marL="1257300" indent="-231775" algn="l" rtl="0" eaLnBrk="1" fontAlgn="base" hangingPunct="1">
              <a:spcBef>
                <a:spcPts val="0"/>
              </a:spcBef>
              <a:spcAft>
                <a:spcPts val="600"/>
              </a:spcAft>
              <a:buClr>
                <a:srgbClr val="C00000"/>
              </a:buClr>
              <a:buSzPct val="50000"/>
              <a:buFont typeface="Wingdings" panose="05000000000000000000" pitchFamily="2" charset="2"/>
              <a:buChar char="ü"/>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lvl="0"/>
            <a:r>
              <a:rPr lang="en-US" sz="1300" dirty="0"/>
              <a:t>Edit Master text styles</a:t>
            </a:r>
          </a:p>
        </p:txBody>
      </p:sp>
      <p:sp>
        <p:nvSpPr>
          <p:cNvPr id="5" name="Text Placeholder 3"/>
          <p:cNvSpPr>
            <a:spLocks noGrp="1"/>
          </p:cNvSpPr>
          <p:nvPr>
            <p:ph type="body" sz="quarter" idx="10"/>
          </p:nvPr>
        </p:nvSpPr>
        <p:spPr>
          <a:xfrm>
            <a:off x="378883" y="1078548"/>
            <a:ext cx="5486400" cy="201168"/>
          </a:xfrm>
          <a:solidFill>
            <a:srgbClr val="969FA7"/>
          </a:solidFill>
        </p:spPr>
        <p:txBody>
          <a:bodyPr anchor="ctr"/>
          <a:lstStyle>
            <a:lvl1pPr marL="0" indent="0" algn="ctr">
              <a:buNone/>
              <a:defRPr sz="1300" b="1">
                <a:solidFill>
                  <a:schemeClr val="bg1"/>
                </a:solidFill>
              </a:defRPr>
            </a:lvl1pPr>
          </a:lstStyle>
          <a:p>
            <a:pPr lvl="0"/>
            <a:r>
              <a:rPr lang="en-US" dirty="0"/>
              <a:t>Edit Master text styles</a:t>
            </a:r>
          </a:p>
        </p:txBody>
      </p:sp>
      <p:sp>
        <p:nvSpPr>
          <p:cNvPr id="6" name="Text Placeholder 3"/>
          <p:cNvSpPr>
            <a:spLocks noGrp="1"/>
          </p:cNvSpPr>
          <p:nvPr>
            <p:ph type="body" sz="quarter" idx="11"/>
          </p:nvPr>
        </p:nvSpPr>
        <p:spPr>
          <a:xfrm>
            <a:off x="6345767" y="1078548"/>
            <a:ext cx="5486400" cy="201168"/>
          </a:xfrm>
          <a:solidFill>
            <a:srgbClr val="969FA7"/>
          </a:solidFill>
        </p:spPr>
        <p:txBody>
          <a:bodyPr anchor="ctr"/>
          <a:lstStyle>
            <a:lvl1pPr marL="0" indent="0" algn="ctr">
              <a:buNone/>
              <a:defRPr sz="1300" b="1">
                <a:solidFill>
                  <a:schemeClr val="bg1"/>
                </a:solidFill>
              </a:defRPr>
            </a:lvl1pPr>
          </a:lstStyle>
          <a:p>
            <a:pPr lvl="0"/>
            <a:r>
              <a:rPr lang="en-US" dirty="0"/>
              <a:t>Edit Master text styles</a:t>
            </a:r>
          </a:p>
        </p:txBody>
      </p:sp>
      <p:sp>
        <p:nvSpPr>
          <p:cNvPr id="7"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2694814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6945" y="1078549"/>
            <a:ext cx="11465223" cy="5179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it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5"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237894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Line 20"/>
          <p:cNvSpPr>
            <a:spLocks noChangeShapeType="1"/>
          </p:cNvSpPr>
          <p:nvPr/>
        </p:nvSpPr>
        <p:spPr bwMode="auto">
          <a:xfrm>
            <a:off x="355600" y="6697663"/>
            <a:ext cx="11480800" cy="0"/>
          </a:xfrm>
          <a:prstGeom prst="line">
            <a:avLst/>
          </a:prstGeom>
          <a:noFill/>
          <a:ln w="12700">
            <a:solidFill>
              <a:schemeClr val="bg1">
                <a:lumMod val="75000"/>
              </a:schemeClr>
            </a:solidFill>
            <a:round/>
            <a:headEnd/>
            <a:tailEnd/>
          </a:ln>
          <a:effectLst/>
        </p:spPr>
        <p:txBody>
          <a:bodyPr/>
          <a:lstStyle/>
          <a:p>
            <a:pPr>
              <a:spcAft>
                <a:spcPct val="25000"/>
              </a:spcAft>
              <a:buClr>
                <a:srgbClr val="003768"/>
              </a:buClr>
              <a:buSzPct val="100000"/>
              <a:buFont typeface="Arial" charset="0"/>
              <a:buChar char="•"/>
              <a:defRPr/>
            </a:pPr>
            <a:endParaRPr lang="en-US" sz="1800" dirty="0"/>
          </a:p>
        </p:txBody>
      </p:sp>
      <p:sp>
        <p:nvSpPr>
          <p:cNvPr id="9" name="Rectangle 3"/>
          <p:cNvSpPr>
            <a:spLocks noGrp="1" noChangeArrowheads="1"/>
          </p:cNvSpPr>
          <p:nvPr>
            <p:ph idx="1"/>
          </p:nvPr>
        </p:nvSpPr>
        <p:spPr bwMode="auto">
          <a:xfrm>
            <a:off x="366945" y="1078549"/>
            <a:ext cx="11465223" cy="5179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6"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78755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Line 20"/>
          <p:cNvSpPr>
            <a:spLocks noChangeShapeType="1"/>
          </p:cNvSpPr>
          <p:nvPr/>
        </p:nvSpPr>
        <p:spPr bwMode="auto">
          <a:xfrm>
            <a:off x="355600" y="6697663"/>
            <a:ext cx="11480800" cy="0"/>
          </a:xfrm>
          <a:prstGeom prst="line">
            <a:avLst/>
          </a:prstGeom>
          <a:noFill/>
          <a:ln w="12700">
            <a:solidFill>
              <a:schemeClr val="bg1">
                <a:lumMod val="75000"/>
              </a:schemeClr>
            </a:solidFill>
            <a:round/>
            <a:headEnd/>
            <a:tailEnd/>
          </a:ln>
          <a:effectLst/>
        </p:spPr>
        <p:txBody>
          <a:bodyPr/>
          <a:lstStyle/>
          <a:p>
            <a:pPr>
              <a:spcAft>
                <a:spcPct val="25000"/>
              </a:spcAft>
              <a:buClr>
                <a:srgbClr val="003768"/>
              </a:buClr>
              <a:buSzPct val="100000"/>
              <a:buFont typeface="Arial" charset="0"/>
              <a:buChar char="•"/>
              <a:defRPr/>
            </a:pPr>
            <a:endParaRPr lang="en-US" sz="1800" dirty="0"/>
          </a:p>
        </p:txBody>
      </p:sp>
      <p:sp>
        <p:nvSpPr>
          <p:cNvPr id="12" name="Rectangle 2"/>
          <p:cNvSpPr>
            <a:spLocks noGrp="1" noChangeArrowheads="1"/>
          </p:cNvSpPr>
          <p:nvPr>
            <p:ph type="title"/>
          </p:nvPr>
        </p:nvSpPr>
        <p:spPr bwMode="auto">
          <a:xfrm>
            <a:off x="378883" y="951548"/>
            <a:ext cx="11457517"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 name="Rectangle 3"/>
          <p:cNvSpPr>
            <a:spLocks noGrp="1" noChangeArrowheads="1"/>
          </p:cNvSpPr>
          <p:nvPr>
            <p:ph idx="1"/>
          </p:nvPr>
        </p:nvSpPr>
        <p:spPr bwMode="auto">
          <a:xfrm>
            <a:off x="366945" y="1393794"/>
            <a:ext cx="11465223" cy="5179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3040454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Title - No Sub">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bwMode="auto">
          <a:xfrm>
            <a:off x="0" y="0"/>
            <a:ext cx="16933" cy="12700"/>
          </a:xfrm>
          <a:prstGeom prst="octagon">
            <a:avLst/>
          </a:prstGeom>
          <a:noFill/>
          <a:ln w="9525" algn="ctr">
            <a:noFill/>
            <a:miter lim="800000"/>
            <a:headEnd/>
            <a:tailEnd/>
          </a:ln>
          <a:effectLst/>
          <a:extLst>
            <a:ext uri="{909E8E84-426E-40DD-AFC4-6F175D3DCCD1}">
              <a14:hiddenFill xmlns:a14="http://schemas.microsoft.com/office/drawing/2010/main">
                <a:solidFill>
                  <a:srgbClr val="003768"/>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4" name="Content Placeholder 3"/>
          <p:cNvSpPr>
            <a:spLocks noGrp="1"/>
          </p:cNvSpPr>
          <p:nvPr>
            <p:ph sz="half" idx="2" hasCustomPrompt="1"/>
          </p:nvPr>
        </p:nvSpPr>
        <p:spPr>
          <a:xfrm>
            <a:off x="554183" y="1290918"/>
            <a:ext cx="11083636" cy="5002306"/>
          </a:xfrm>
        </p:spPr>
        <p:txBody>
          <a:bodyPr/>
          <a:lstStyle>
            <a:lvl1pPr>
              <a:defRPr/>
            </a:lvl1pPr>
          </a:lstStyle>
          <a:p>
            <a:pPr lvl="0"/>
            <a:r>
              <a:rPr lang="en-US" dirty="0"/>
              <a:t>Level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79527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362A7-E678-43AD-9E44-326F1288DCD9}" type="datetime1">
              <a:rPr lang="en-US" smtClean="0"/>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_Slide_Title._Cover"/>
          <p:cNvSpPr>
            <a:spLocks noChangeArrowheads="1"/>
          </p:cNvSpPr>
          <p:nvPr userDrawn="1">
            <p:custDataLst>
              <p:tags r:id="rId1"/>
            </p:custDataLst>
          </p:nvPr>
        </p:nvSpPr>
        <p:spPr bwMode="auto">
          <a:xfrm>
            <a:off x="355600" y="304806"/>
            <a:ext cx="11480800" cy="658809"/>
          </a:xfrm>
          <a:prstGeom prst="rect">
            <a:avLst/>
          </a:prstGeom>
          <a:solidFill>
            <a:schemeClr val="accent1"/>
          </a:solidFill>
          <a:ln w="9525">
            <a:noFill/>
            <a:miter lim="800000"/>
            <a:headEnd/>
            <a:tailEnd/>
          </a:ln>
        </p:spPr>
        <p:txBody>
          <a:bodyPr wrap="none" anchor="ctr"/>
          <a:lstStyle/>
          <a:p>
            <a:pPr algn="ctr"/>
            <a:endParaRPr lang="en-US" sz="1800" dirty="0">
              <a:latin typeface="Arial" charset="0"/>
            </a:endParaRPr>
          </a:p>
        </p:txBody>
      </p:sp>
      <p:sp>
        <p:nvSpPr>
          <p:cNvPr id="4" name="Rectangle 3"/>
          <p:cNvSpPr/>
          <p:nvPr userDrawn="1"/>
        </p:nvSpPr>
        <p:spPr bwMode="auto">
          <a:xfrm>
            <a:off x="11845923" y="6648448"/>
            <a:ext cx="346076" cy="209552"/>
          </a:xfrm>
          <a:prstGeom prst="rect">
            <a:avLst/>
          </a:prstGeom>
          <a:solidFill>
            <a:schemeClr val="bg1"/>
          </a:solidFill>
          <a:ln w="9525" algn="ctr">
            <a:noFill/>
            <a:miter lim="800000"/>
            <a:headEnd/>
            <a:tailEnd/>
          </a:ln>
          <a:effec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5"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313172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ingle Title - No Sub">
    <p:spTree>
      <p:nvGrpSpPr>
        <p:cNvPr id="1" name=""/>
        <p:cNvGrpSpPr/>
        <p:nvPr/>
      </p:nvGrpSpPr>
      <p:grpSpPr>
        <a:xfrm>
          <a:off x="0" y="0"/>
          <a:ext cx="0" cy="0"/>
          <a:chOff x="0" y="0"/>
          <a:chExt cx="0" cy="0"/>
        </a:xfrm>
      </p:grpSpPr>
      <p:sp>
        <p:nvSpPr>
          <p:cNvPr id="6" name="Do not remove" hidden="1"/>
          <p:cNvSpPr/>
          <p:nvPr userDrawn="1">
            <p:custDataLst>
              <p:tags r:id="rId1"/>
            </p:custDataLst>
          </p:nvPr>
        </p:nvSpPr>
        <p:spPr bwMode="auto">
          <a:xfrm>
            <a:off x="0" y="0"/>
            <a:ext cx="16933" cy="12700"/>
          </a:xfrm>
          <a:prstGeom prst="octagon">
            <a:avLst/>
          </a:prstGeom>
          <a:noFill/>
          <a:ln w="9525" algn="ctr">
            <a:noFill/>
            <a:miter lim="800000"/>
            <a:headEnd/>
            <a:tailEnd/>
          </a:ln>
          <a:effectLst/>
          <a:extLst>
            <a:ext uri="{909E8E84-426E-40DD-AFC4-6F175D3DCCD1}">
              <a14:hiddenFill xmlns:a14="http://schemas.microsoft.com/office/drawing/2010/main">
                <a:solidFill>
                  <a:srgbClr val="003768"/>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2" name="Title 1"/>
          <p:cNvSpPr>
            <a:spLocks noGrp="1"/>
          </p:cNvSpPr>
          <p:nvPr>
            <p:ph type="title" hasCustomPrompt="1"/>
          </p:nvPr>
        </p:nvSpPr>
        <p:spPr/>
        <p:txBody>
          <a:bodyPr/>
          <a:lstStyle/>
          <a:p>
            <a:r>
              <a:rPr lang="en-US" dirty="0"/>
              <a:t>Page Title</a:t>
            </a:r>
          </a:p>
        </p:txBody>
      </p:sp>
      <p:sp>
        <p:nvSpPr>
          <p:cNvPr id="4" name="Content 1"/>
          <p:cNvSpPr>
            <a:spLocks noGrp="1"/>
          </p:cNvSpPr>
          <p:nvPr>
            <p:ph sz="half" idx="2" hasCustomPrompt="1"/>
          </p:nvPr>
        </p:nvSpPr>
        <p:spPr>
          <a:xfrm>
            <a:off x="355601" y="1290917"/>
            <a:ext cx="11483761" cy="4921624"/>
          </a:xfrm>
        </p:spPr>
        <p:txBody>
          <a:bodyPr/>
          <a:lstStyle>
            <a:lvl1pPr>
              <a:defRPr/>
            </a:lvl1pPr>
          </a:lstStyle>
          <a:p>
            <a:pPr lvl="0"/>
            <a:r>
              <a:rPr lang="en-US" dirty="0"/>
              <a:t>Level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4"/>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1847251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eft, Right Halves - No Sub">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bwMode="auto">
          <a:xfrm>
            <a:off x="0" y="0"/>
            <a:ext cx="16933" cy="12700"/>
          </a:xfrm>
          <a:prstGeom prst="octagon">
            <a:avLst/>
          </a:prstGeom>
          <a:noFill/>
          <a:ln w="9525" algn="ctr">
            <a:noFill/>
            <a:miter lim="800000"/>
            <a:headEnd/>
            <a:tailEnd/>
          </a:ln>
          <a:effectLst/>
          <a:extLst>
            <a:ext uri="{909E8E84-426E-40DD-AFC4-6F175D3DCCD1}">
              <a14:hiddenFill xmlns:a14="http://schemas.microsoft.com/office/drawing/2010/main">
                <a:solidFill>
                  <a:srgbClr val="003768"/>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1348" tIns="45672" rIns="91348" bIns="45672" rtlCol="0" anchor="ctr"/>
          <a:lstStyle/>
          <a:p>
            <a:pPr algn="ctr" eaLnBrk="1" hangingPunct="1">
              <a:spcBef>
                <a:spcPct val="50000"/>
              </a:spcBef>
              <a:buClrTx/>
              <a:buFontTx/>
              <a:buNone/>
            </a:pPr>
            <a:endParaRPr lang="en-US" sz="1800" b="1" dirty="0">
              <a:solidFill>
                <a:schemeClr val="bg1"/>
              </a:solidFill>
              <a:latin typeface="+mj-lt"/>
              <a:cs typeface="Arial" charset="0"/>
            </a:endParaRPr>
          </a:p>
        </p:txBody>
      </p:sp>
      <p:sp>
        <p:nvSpPr>
          <p:cNvPr id="13" name="Content 2"/>
          <p:cNvSpPr>
            <a:spLocks noGrp="1"/>
          </p:cNvSpPr>
          <p:nvPr>
            <p:ph sz="half" idx="14" hasCustomPrompt="1"/>
          </p:nvPr>
        </p:nvSpPr>
        <p:spPr>
          <a:xfrm>
            <a:off x="6361655" y="1484556"/>
            <a:ext cx="5486400" cy="4679576"/>
          </a:xfrm>
        </p:spPr>
        <p:txBody>
          <a:bodyPr/>
          <a:lstStyle>
            <a:lvl1pPr>
              <a:defRPr/>
            </a:lvl1pPr>
          </a:lstStyle>
          <a:p>
            <a:pPr lvl="0"/>
            <a:r>
              <a:rPr lang="en-US" dirty="0"/>
              <a:t>Level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ar 2"/>
          <p:cNvSpPr>
            <a:spLocks noGrp="1"/>
          </p:cNvSpPr>
          <p:nvPr>
            <p:ph sz="half" idx="13" hasCustomPrompt="1"/>
          </p:nvPr>
        </p:nvSpPr>
        <p:spPr>
          <a:xfrm>
            <a:off x="6361655" y="1403873"/>
            <a:ext cx="5486400" cy="8068"/>
          </a:xfrm>
          <a:solidFill>
            <a:schemeClr val="tx2"/>
          </a:solidFill>
        </p:spPr>
        <p:txBody>
          <a:bodyPr tIns="0" rIns="0" bIns="36576" anchor="b" anchorCtr="0">
            <a:noAutofit/>
          </a:bodyPr>
          <a:lstStyle>
            <a:lvl1pPr>
              <a:spcBef>
                <a:spcPts val="0"/>
              </a:spcBef>
              <a:spcAft>
                <a:spcPts val="0"/>
              </a:spcAft>
              <a:defRPr/>
            </a:lvl1pPr>
          </a:lstStyle>
          <a:p>
            <a:pPr lvl="0"/>
            <a:r>
              <a:rPr lang="en-US" dirty="0"/>
              <a:t>Title</a:t>
            </a:r>
          </a:p>
        </p:txBody>
      </p:sp>
      <p:sp>
        <p:nvSpPr>
          <p:cNvPr id="11" name="Content 1"/>
          <p:cNvSpPr>
            <a:spLocks noGrp="1"/>
          </p:cNvSpPr>
          <p:nvPr>
            <p:ph sz="half" idx="12" hasCustomPrompt="1"/>
          </p:nvPr>
        </p:nvSpPr>
        <p:spPr>
          <a:xfrm>
            <a:off x="360661" y="1484556"/>
            <a:ext cx="5486400" cy="4679576"/>
          </a:xfrm>
        </p:spPr>
        <p:txBody>
          <a:bodyPr/>
          <a:lstStyle>
            <a:lvl1pPr>
              <a:defRPr/>
            </a:lvl1pPr>
          </a:lstStyle>
          <a:p>
            <a:pPr lvl="0"/>
            <a:r>
              <a:rPr lang="en-US" dirty="0"/>
              <a:t>Level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Bar 1"/>
          <p:cNvSpPr>
            <a:spLocks noGrp="1"/>
          </p:cNvSpPr>
          <p:nvPr>
            <p:ph sz="half" idx="2" hasCustomPrompt="1"/>
          </p:nvPr>
        </p:nvSpPr>
        <p:spPr>
          <a:xfrm>
            <a:off x="360661" y="1403873"/>
            <a:ext cx="5486400" cy="8068"/>
          </a:xfrm>
          <a:solidFill>
            <a:schemeClr val="tx2"/>
          </a:solidFill>
        </p:spPr>
        <p:txBody>
          <a:bodyPr tIns="0" rIns="0" bIns="36576" anchor="b" anchorCtr="0">
            <a:noAutofit/>
          </a:bodyPr>
          <a:lstStyle>
            <a:lvl1pPr>
              <a:spcBef>
                <a:spcPts val="0"/>
              </a:spcBef>
              <a:spcAft>
                <a:spcPts val="0"/>
              </a:spcAft>
              <a:defRPr/>
            </a:lvl1pPr>
          </a:lstStyle>
          <a:p>
            <a:pPr lvl="0"/>
            <a:r>
              <a:rPr lang="en-US" dirty="0"/>
              <a:t>Title</a:t>
            </a:r>
          </a:p>
        </p:txBody>
      </p:sp>
      <p:sp>
        <p:nvSpPr>
          <p:cNvPr id="3" name="Slide Number Placeholder 2"/>
          <p:cNvSpPr>
            <a:spLocks noGrp="1"/>
          </p:cNvSpPr>
          <p:nvPr>
            <p:ph type="sldNum" sz="quarter" idx="15"/>
          </p:nvPr>
        </p:nvSpPr>
        <p:spPr/>
        <p:txBody>
          <a:bodyPr/>
          <a:lstStyle/>
          <a:p>
            <a:endParaRPr lang="en-US" dirty="0"/>
          </a:p>
        </p:txBody>
      </p:sp>
      <p:sp>
        <p:nvSpPr>
          <p:cNvPr id="10" name="Title 1"/>
          <p:cNvSpPr>
            <a:spLocks noGrp="1"/>
          </p:cNvSpPr>
          <p:nvPr>
            <p:ph type="title" hasCustomPrompt="1"/>
          </p:nvPr>
        </p:nvSpPr>
        <p:spPr>
          <a:xfrm>
            <a:off x="378883" y="546735"/>
            <a:ext cx="10363200" cy="381000"/>
          </a:xfrm>
        </p:spPr>
        <p:txBody>
          <a:bodyPr/>
          <a:lstStyle/>
          <a:p>
            <a:r>
              <a:rPr lang="en-US" dirty="0"/>
              <a:t>Page Title</a:t>
            </a:r>
          </a:p>
        </p:txBody>
      </p:sp>
      <p:sp>
        <p:nvSpPr>
          <p:cNvPr id="14" name="Text Placeholder 5"/>
          <p:cNvSpPr>
            <a:spLocks noGrp="1"/>
          </p:cNvSpPr>
          <p:nvPr>
            <p:ph type="body" sz="quarter" idx="16"/>
          </p:nvPr>
        </p:nvSpPr>
        <p:spPr>
          <a:xfrm>
            <a:off x="378883" y="6543223"/>
            <a:ext cx="11460480" cy="86177"/>
          </a:xfrm>
        </p:spPr>
        <p:txBody>
          <a:bodyPr anchor="b">
            <a:spAutoFit/>
          </a:bodyPr>
          <a:lstStyle>
            <a:lvl1pPr marL="228600" indent="-228600">
              <a:spcAft>
                <a:spcPts val="0"/>
              </a:spcAft>
              <a:buClrTx/>
              <a:buFont typeface="+mj-lt"/>
              <a:buAutoNum type="arabicParenR"/>
              <a:defRPr sz="700"/>
            </a:lvl1pPr>
          </a:lstStyle>
          <a:p>
            <a:pPr lvl="0"/>
            <a:r>
              <a:rPr lang="en-US" dirty="0"/>
              <a:t>Edit Master text styles</a:t>
            </a:r>
          </a:p>
        </p:txBody>
      </p:sp>
    </p:spTree>
    <p:extLst>
      <p:ext uri="{BB962C8B-B14F-4D97-AF65-F5344CB8AC3E}">
        <p14:creationId xmlns:p14="http://schemas.microsoft.com/office/powerpoint/2010/main" val="184654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34209A5-FE65-4BD7-8F76-CE68AEEBFF7D}" type="datetime1">
              <a:rPr lang="en-US" smtClean="0"/>
              <a:t>4/27/2026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45BD2F-60A1-4FEB-BB31-F6EF162B82EE}" type="datetime1">
              <a:rPr lang="en-US" smtClean="0"/>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10846-BE2B-4AA3-8DE8-D15458D0171F}" type="datetime1">
              <a:rPr lang="en-US" smtClean="0"/>
              <a:t>4/27/2026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BA146-E727-4A5D-9C92-29D9ED9FBA34}" type="datetime1">
              <a:rPr lang="en-US" smtClean="0"/>
              <a:t>4/27/2026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C1690-B1F2-4F58-AFB8-9F6D8577C9BD}" type="datetime1">
              <a:rPr lang="en-US" smtClean="0"/>
              <a:t>4/27/2026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9F4B260-3987-44AF-A3B6-1329D5D64571}" type="datetime1">
              <a:rPr lang="en-US" smtClean="0"/>
              <a:t>4/27/2026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E24CB7-C626-4E03-834F-1E008624C4F6}" type="datetime1">
              <a:rPr lang="en-US" smtClean="0"/>
              <a:t>4/27/2026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ABD801C-AA7B-4F0E-8954-36E507A011BD}" type="datetime1">
              <a:rPr lang="en-US" smtClean="0"/>
              <a:t>4/27/2026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_Slide_Title._Cover"/>
          <p:cNvSpPr>
            <a:spLocks noChangeArrowheads="1"/>
          </p:cNvSpPr>
          <p:nvPr>
            <p:custDataLst>
              <p:tags r:id="rId13"/>
            </p:custDataLst>
          </p:nvPr>
        </p:nvSpPr>
        <p:spPr bwMode="auto">
          <a:xfrm>
            <a:off x="355600" y="114503"/>
            <a:ext cx="3759200" cy="137401"/>
          </a:xfrm>
          <a:prstGeom prst="rect">
            <a:avLst/>
          </a:prstGeom>
          <a:solidFill>
            <a:srgbClr val="1A3260"/>
          </a:solidFill>
          <a:ln w="9525">
            <a:noFill/>
            <a:miter lim="800000"/>
            <a:headEnd/>
            <a:tailEnd/>
          </a:ln>
        </p:spPr>
        <p:txBody>
          <a:bodyPr wrap="none" anchor="ctr"/>
          <a:lstStyle/>
          <a:p>
            <a:pPr algn="ctr"/>
            <a:endParaRPr lang="en-US" sz="1800" dirty="0">
              <a:latin typeface="Arial" charset="0"/>
            </a:endParaRPr>
          </a:p>
        </p:txBody>
      </p:sp>
      <p:sp>
        <p:nvSpPr>
          <p:cNvPr id="8" name="_Slide_Title._Cover"/>
          <p:cNvSpPr>
            <a:spLocks noChangeArrowheads="1"/>
          </p:cNvSpPr>
          <p:nvPr>
            <p:custDataLst>
              <p:tags r:id="rId14"/>
            </p:custDataLst>
          </p:nvPr>
        </p:nvSpPr>
        <p:spPr bwMode="auto">
          <a:xfrm>
            <a:off x="355600" y="304806"/>
            <a:ext cx="11480800" cy="658809"/>
          </a:xfrm>
          <a:prstGeom prst="rect">
            <a:avLst/>
          </a:prstGeom>
          <a:solidFill>
            <a:schemeClr val="accent1"/>
          </a:solidFill>
          <a:ln w="9525">
            <a:noFill/>
            <a:miter lim="800000"/>
            <a:headEnd/>
            <a:tailEnd/>
          </a:ln>
        </p:spPr>
        <p:txBody>
          <a:bodyPr wrap="none" anchor="ctr"/>
          <a:lstStyle/>
          <a:p>
            <a:pPr algn="ctr"/>
            <a:endParaRPr lang="en-US" sz="1800" dirty="0">
              <a:latin typeface="Arial" charset="0"/>
            </a:endParaRPr>
          </a:p>
        </p:txBody>
      </p:sp>
      <p:sp>
        <p:nvSpPr>
          <p:cNvPr id="1026" name="Rectangle 2"/>
          <p:cNvSpPr>
            <a:spLocks noGrp="1" noChangeArrowheads="1"/>
          </p:cNvSpPr>
          <p:nvPr>
            <p:ph type="title"/>
          </p:nvPr>
        </p:nvSpPr>
        <p:spPr bwMode="auto">
          <a:xfrm>
            <a:off x="378883" y="546735"/>
            <a:ext cx="103632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91696" y="1066800"/>
            <a:ext cx="11444704" cy="502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82964" name="Line 20"/>
          <p:cNvSpPr>
            <a:spLocks noChangeShapeType="1"/>
          </p:cNvSpPr>
          <p:nvPr/>
        </p:nvSpPr>
        <p:spPr bwMode="auto">
          <a:xfrm>
            <a:off x="355600" y="6697663"/>
            <a:ext cx="11480800" cy="0"/>
          </a:xfrm>
          <a:prstGeom prst="line">
            <a:avLst/>
          </a:prstGeom>
          <a:noFill/>
          <a:ln w="12700">
            <a:solidFill>
              <a:schemeClr val="bg1">
                <a:lumMod val="75000"/>
              </a:schemeClr>
            </a:solidFill>
            <a:round/>
            <a:headEnd/>
            <a:tailEnd/>
          </a:ln>
          <a:effectLst/>
        </p:spPr>
        <p:txBody>
          <a:bodyPr/>
          <a:lstStyle/>
          <a:p>
            <a:pPr>
              <a:spcAft>
                <a:spcPct val="25000"/>
              </a:spcAft>
              <a:buClr>
                <a:srgbClr val="003768"/>
              </a:buClr>
              <a:buSzPct val="100000"/>
              <a:buFont typeface="Arial" charset="0"/>
              <a:buChar char="•"/>
              <a:defRPr/>
            </a:pPr>
            <a:endParaRPr lang="en-US" sz="1800" dirty="0"/>
          </a:p>
        </p:txBody>
      </p:sp>
      <p:sp>
        <p:nvSpPr>
          <p:cNvPr id="10" name="Rectangle 10"/>
          <p:cNvSpPr txBox="1">
            <a:spLocks noChangeArrowheads="1"/>
          </p:cNvSpPr>
          <p:nvPr/>
        </p:nvSpPr>
        <p:spPr bwMode="auto">
          <a:xfrm>
            <a:off x="11281833" y="6580188"/>
            <a:ext cx="914400" cy="220662"/>
          </a:xfrm>
          <a:prstGeom prst="rect">
            <a:avLst/>
          </a:prstGeom>
          <a:noFill/>
          <a:ln w="9525">
            <a:noFill/>
            <a:miter lim="800000"/>
            <a:headEnd/>
            <a:tailEnd/>
          </a:ln>
          <a:effectLst/>
        </p:spPr>
        <p:txBody>
          <a:bodyPr/>
          <a:lstStyle>
            <a:lvl1pPr>
              <a:defRPr/>
            </a:lvl1pPr>
          </a:lstStyle>
          <a:p>
            <a:pPr algn="r" eaLnBrk="0" hangingPunct="0">
              <a:defRPr/>
            </a:pPr>
            <a:fld id="{82833EE9-CC29-4353-969C-E60C599F533E}" type="slidenum">
              <a:rPr lang="en-US" sz="1100" b="0" smtClean="0">
                <a:solidFill>
                  <a:schemeClr val="tx1"/>
                </a:solidFill>
                <a:latin typeface="Arial" panose="020B0604020202020204" pitchFamily="34" charset="0"/>
                <a:cs typeface="Arial" panose="020B0604020202020204" pitchFamily="34" charset="0"/>
              </a:rPr>
              <a:pPr algn="r" eaLnBrk="0" hangingPunct="0">
                <a:defRPr/>
              </a:pPr>
              <a:t>‹#›</a:t>
            </a:fld>
            <a:endParaRPr lang="en-US" sz="1100" b="0" dirty="0">
              <a:solidFill>
                <a:schemeClr val="tx1"/>
              </a:solidFill>
              <a:latin typeface="Arial" panose="020B0604020202020204" pitchFamily="34" charset="0"/>
              <a:cs typeface="Arial" panose="020B0604020202020204" pitchFamily="34" charset="0"/>
            </a:endParaRPr>
          </a:p>
        </p:txBody>
      </p:sp>
      <p:sp>
        <p:nvSpPr>
          <p:cNvPr id="47" name="Rectangle 46"/>
          <p:cNvSpPr>
            <a:spLocks noChangeAspect="1"/>
          </p:cNvSpPr>
          <p:nvPr userDrawn="1"/>
        </p:nvSpPr>
        <p:spPr>
          <a:xfrm flipH="1">
            <a:off x="-946864" y="474562"/>
            <a:ext cx="650240" cy="548640"/>
          </a:xfrm>
          <a:prstGeom prst="rect">
            <a:avLst/>
          </a:prstGeom>
          <a:solidFill>
            <a:srgbClr val="1A3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26</a:t>
            </a:r>
            <a:br>
              <a:rPr lang="en-US" sz="1000" dirty="0">
                <a:solidFill>
                  <a:schemeClr val="bg1"/>
                </a:solidFill>
              </a:rPr>
            </a:br>
            <a:r>
              <a:rPr lang="en-US" sz="1000" dirty="0">
                <a:solidFill>
                  <a:schemeClr val="bg1"/>
                </a:solidFill>
              </a:rPr>
              <a:t>50</a:t>
            </a:r>
            <a:br>
              <a:rPr lang="en-US" sz="1000" dirty="0">
                <a:solidFill>
                  <a:schemeClr val="bg1"/>
                </a:solidFill>
              </a:rPr>
            </a:br>
            <a:r>
              <a:rPr lang="en-US" sz="1000" dirty="0">
                <a:solidFill>
                  <a:schemeClr val="bg1"/>
                </a:solidFill>
              </a:rPr>
              <a:t>96</a:t>
            </a:r>
          </a:p>
        </p:txBody>
      </p:sp>
      <p:sp>
        <p:nvSpPr>
          <p:cNvPr id="48" name="Rectangle 47"/>
          <p:cNvSpPr>
            <a:spLocks noChangeAspect="1"/>
          </p:cNvSpPr>
          <p:nvPr userDrawn="1"/>
        </p:nvSpPr>
        <p:spPr>
          <a:xfrm flipH="1">
            <a:off x="-946864" y="2419930"/>
            <a:ext cx="65024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155</a:t>
            </a:r>
            <a:br>
              <a:rPr lang="en-US" sz="1000" dirty="0">
                <a:solidFill>
                  <a:schemeClr val="tx1"/>
                </a:solidFill>
              </a:rPr>
            </a:br>
            <a:r>
              <a:rPr lang="en-US" sz="1000" dirty="0">
                <a:solidFill>
                  <a:schemeClr val="tx1"/>
                </a:solidFill>
              </a:rPr>
              <a:t>195</a:t>
            </a:r>
            <a:br>
              <a:rPr lang="en-US" sz="1000" dirty="0">
                <a:solidFill>
                  <a:schemeClr val="tx1"/>
                </a:solidFill>
              </a:rPr>
            </a:br>
            <a:r>
              <a:rPr lang="en-US" sz="1000" dirty="0">
                <a:solidFill>
                  <a:schemeClr val="tx1"/>
                </a:solidFill>
              </a:rPr>
              <a:t>217</a:t>
            </a:r>
          </a:p>
        </p:txBody>
      </p:sp>
      <p:sp>
        <p:nvSpPr>
          <p:cNvPr id="49" name="Rectangle 48"/>
          <p:cNvSpPr>
            <a:spLocks noChangeAspect="1"/>
          </p:cNvSpPr>
          <p:nvPr userDrawn="1"/>
        </p:nvSpPr>
        <p:spPr>
          <a:xfrm flipH="1">
            <a:off x="-946864" y="1771472"/>
            <a:ext cx="650240" cy="548640"/>
          </a:xfrm>
          <a:prstGeom prst="rect">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2"/>
                </a:solidFill>
              </a:rPr>
              <a:t>150</a:t>
            </a:r>
          </a:p>
          <a:p>
            <a:pPr algn="ctr"/>
            <a:r>
              <a:rPr lang="en-US" sz="1000" dirty="0">
                <a:solidFill>
                  <a:schemeClr val="tx2"/>
                </a:solidFill>
              </a:rPr>
              <a:t>159</a:t>
            </a:r>
          </a:p>
          <a:p>
            <a:pPr algn="ctr"/>
            <a:r>
              <a:rPr lang="en-US" sz="1000" dirty="0">
                <a:solidFill>
                  <a:schemeClr val="tx2"/>
                </a:solidFill>
              </a:rPr>
              <a:t>167</a:t>
            </a:r>
          </a:p>
        </p:txBody>
      </p:sp>
      <p:sp>
        <p:nvSpPr>
          <p:cNvPr id="50" name="Rectangle 49"/>
          <p:cNvSpPr>
            <a:spLocks noChangeAspect="1"/>
          </p:cNvSpPr>
          <p:nvPr userDrawn="1"/>
        </p:nvSpPr>
        <p:spPr>
          <a:xfrm flipH="1">
            <a:off x="-946864" y="1123018"/>
            <a:ext cx="650240" cy="548640"/>
          </a:xfrm>
          <a:prstGeom prst="rect">
            <a:avLst/>
          </a:prstGeom>
          <a:solidFill>
            <a:srgbClr val="459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69</a:t>
            </a:r>
          </a:p>
          <a:p>
            <a:pPr algn="ctr"/>
            <a:r>
              <a:rPr lang="en-US" sz="1000" dirty="0">
                <a:solidFill>
                  <a:schemeClr val="bg1"/>
                </a:solidFill>
              </a:rPr>
              <a:t>144</a:t>
            </a:r>
          </a:p>
          <a:p>
            <a:pPr algn="ctr"/>
            <a:r>
              <a:rPr lang="en-US" sz="1000" dirty="0">
                <a:solidFill>
                  <a:schemeClr val="bg1"/>
                </a:solidFill>
              </a:rPr>
              <a:t>184</a:t>
            </a:r>
          </a:p>
        </p:txBody>
      </p:sp>
      <p:sp>
        <p:nvSpPr>
          <p:cNvPr id="51" name="Rectangle 50"/>
          <p:cNvSpPr>
            <a:spLocks noChangeAspect="1"/>
          </p:cNvSpPr>
          <p:nvPr userDrawn="1"/>
        </p:nvSpPr>
        <p:spPr>
          <a:xfrm flipH="1">
            <a:off x="-946864" y="3068386"/>
            <a:ext cx="650240" cy="548640"/>
          </a:xfrm>
          <a:prstGeom prst="rect">
            <a:avLst/>
          </a:prstGeom>
          <a:solidFill>
            <a:srgbClr val="33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51</a:t>
            </a:r>
          </a:p>
          <a:p>
            <a:pPr algn="ctr"/>
            <a:r>
              <a:rPr lang="en-US" sz="1000" dirty="0">
                <a:solidFill>
                  <a:schemeClr val="bg1"/>
                </a:solidFill>
              </a:rPr>
              <a:t>62</a:t>
            </a:r>
          </a:p>
          <a:p>
            <a:pPr algn="ctr"/>
            <a:r>
              <a:rPr lang="en-US" sz="1000" dirty="0">
                <a:solidFill>
                  <a:schemeClr val="bg1"/>
                </a:solidFill>
              </a:rPr>
              <a:t>72</a:t>
            </a:r>
          </a:p>
        </p:txBody>
      </p:sp>
      <p:pic>
        <p:nvPicPr>
          <p:cNvPr id="57" name="Picture 56" descr="A close up of a logo&#10;&#10;Description generated with high confidence">
            <a:extLst>
              <a:ext uri="{FF2B5EF4-FFF2-40B4-BE49-F238E27FC236}">
                <a16:creationId xmlns:a16="http://schemas.microsoft.com/office/drawing/2014/main" id="{ECA786C5-5D10-49BB-9C40-5E74C9B6EE8D}"/>
              </a:ext>
            </a:extLst>
          </p:cNvPr>
          <p:cNvPicPr>
            <a:picLocks noChangeAspect="1"/>
          </p:cNvPicPr>
          <p:nvPr userDrawn="1"/>
        </p:nvPicPr>
        <p:blipFill>
          <a:blip r:embed="rId17"/>
          <a:stretch>
            <a:fillRect/>
          </a:stretch>
        </p:blipFill>
        <p:spPr>
          <a:xfrm>
            <a:off x="9194013" y="441054"/>
            <a:ext cx="2671323" cy="386313"/>
          </a:xfrm>
          <a:prstGeom prst="rect">
            <a:avLst/>
          </a:prstGeom>
        </p:spPr>
      </p:pic>
      <p:sp>
        <p:nvSpPr>
          <p:cNvPr id="58" name="_Slide_Title._Cover"/>
          <p:cNvSpPr>
            <a:spLocks noChangeArrowheads="1"/>
          </p:cNvSpPr>
          <p:nvPr userDrawn="1">
            <p:custDataLst>
              <p:tags r:id="rId15"/>
            </p:custDataLst>
          </p:nvPr>
        </p:nvSpPr>
        <p:spPr bwMode="auto">
          <a:xfrm>
            <a:off x="4216400" y="114503"/>
            <a:ext cx="3759200" cy="137401"/>
          </a:xfrm>
          <a:prstGeom prst="rect">
            <a:avLst/>
          </a:prstGeom>
          <a:solidFill>
            <a:schemeClr val="accent2"/>
          </a:solidFill>
          <a:ln w="9525">
            <a:noFill/>
            <a:miter lim="800000"/>
            <a:headEnd/>
            <a:tailEnd/>
          </a:ln>
        </p:spPr>
        <p:txBody>
          <a:bodyPr wrap="none" anchor="ctr"/>
          <a:lstStyle/>
          <a:p>
            <a:pPr algn="ctr"/>
            <a:endParaRPr lang="en-US" sz="1800" dirty="0">
              <a:latin typeface="Arial" charset="0"/>
            </a:endParaRPr>
          </a:p>
        </p:txBody>
      </p:sp>
      <p:sp>
        <p:nvSpPr>
          <p:cNvPr id="59" name="_Slide_Title._Cover"/>
          <p:cNvSpPr>
            <a:spLocks noChangeArrowheads="1"/>
          </p:cNvSpPr>
          <p:nvPr userDrawn="1">
            <p:custDataLst>
              <p:tags r:id="rId16"/>
            </p:custDataLst>
          </p:nvPr>
        </p:nvSpPr>
        <p:spPr bwMode="auto">
          <a:xfrm>
            <a:off x="8077200" y="114503"/>
            <a:ext cx="3759200" cy="137401"/>
          </a:xfrm>
          <a:prstGeom prst="rect">
            <a:avLst/>
          </a:prstGeom>
          <a:solidFill>
            <a:schemeClr val="bg1">
              <a:lumMod val="75000"/>
            </a:schemeClr>
          </a:solidFill>
          <a:ln w="9525">
            <a:noFill/>
            <a:miter lim="800000"/>
            <a:headEnd/>
            <a:tailEnd/>
          </a:ln>
        </p:spPr>
        <p:txBody>
          <a:bodyPr wrap="none" anchor="ctr"/>
          <a:lstStyle/>
          <a:p>
            <a:pPr algn="ctr"/>
            <a:endParaRPr lang="en-US" sz="1800" dirty="0">
              <a:latin typeface="Arial" charset="0"/>
            </a:endParaRPr>
          </a:p>
        </p:txBody>
      </p:sp>
      <p:sp>
        <p:nvSpPr>
          <p:cNvPr id="17" name="Rectangle 16"/>
          <p:cNvSpPr>
            <a:spLocks noChangeAspect="1"/>
          </p:cNvSpPr>
          <p:nvPr userDrawn="1"/>
        </p:nvSpPr>
        <p:spPr>
          <a:xfrm flipH="1">
            <a:off x="-946864" y="3716842"/>
            <a:ext cx="650240" cy="548640"/>
          </a:xfrm>
          <a:prstGeom prst="rect">
            <a:avLst/>
          </a:prstGeom>
          <a:solidFill>
            <a:srgbClr val="9B8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155</a:t>
            </a:r>
          </a:p>
          <a:p>
            <a:pPr algn="ctr"/>
            <a:r>
              <a:rPr lang="en-US" sz="1000" dirty="0">
                <a:solidFill>
                  <a:schemeClr val="bg1"/>
                </a:solidFill>
              </a:rPr>
              <a:t>130</a:t>
            </a:r>
          </a:p>
          <a:p>
            <a:pPr algn="ctr"/>
            <a:r>
              <a:rPr lang="en-US" sz="1000" dirty="0">
                <a:solidFill>
                  <a:schemeClr val="bg1"/>
                </a:solidFill>
              </a:rPr>
              <a:t>26</a:t>
            </a:r>
          </a:p>
        </p:txBody>
      </p:sp>
      <p:sp>
        <p:nvSpPr>
          <p:cNvPr id="18" name="Rectangle 17"/>
          <p:cNvSpPr>
            <a:spLocks noChangeAspect="1"/>
          </p:cNvSpPr>
          <p:nvPr userDrawn="1"/>
        </p:nvSpPr>
        <p:spPr>
          <a:xfrm flipH="1">
            <a:off x="-946864" y="4365298"/>
            <a:ext cx="650240" cy="548640"/>
          </a:xfrm>
          <a:prstGeom prst="rect">
            <a:avLst/>
          </a:prstGeom>
          <a:solidFill>
            <a:srgbClr val="E9D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233</a:t>
            </a:r>
          </a:p>
          <a:p>
            <a:pPr algn="ctr"/>
            <a:r>
              <a:rPr lang="en-US" sz="1000" dirty="0">
                <a:solidFill>
                  <a:schemeClr val="tx1"/>
                </a:solidFill>
              </a:rPr>
              <a:t>210</a:t>
            </a:r>
          </a:p>
          <a:p>
            <a:pPr algn="ctr"/>
            <a:r>
              <a:rPr lang="en-US" sz="1000" dirty="0">
                <a:solidFill>
                  <a:schemeClr val="tx1"/>
                </a:solidFill>
              </a:rPr>
              <a:t>117</a:t>
            </a:r>
          </a:p>
        </p:txBody>
      </p:sp>
      <p:sp>
        <p:nvSpPr>
          <p:cNvPr id="19" name="Rectangle 18"/>
          <p:cNvSpPr>
            <a:spLocks noChangeAspect="1"/>
          </p:cNvSpPr>
          <p:nvPr userDrawn="1"/>
        </p:nvSpPr>
        <p:spPr>
          <a:xfrm flipH="1">
            <a:off x="-946864" y="5013754"/>
            <a:ext cx="650240" cy="548640"/>
          </a:xfrm>
          <a:prstGeom prst="rect">
            <a:avLst/>
          </a:prstGeom>
          <a:solidFill>
            <a:srgbClr val="F8F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248</a:t>
            </a:r>
          </a:p>
          <a:p>
            <a:pPr algn="ctr"/>
            <a:r>
              <a:rPr lang="en-US" sz="1000" dirty="0">
                <a:solidFill>
                  <a:schemeClr val="tx1"/>
                </a:solidFill>
              </a:rPr>
              <a:t>240</a:t>
            </a:r>
          </a:p>
          <a:p>
            <a:pPr algn="ctr"/>
            <a:r>
              <a:rPr lang="en-US" sz="1000" dirty="0">
                <a:solidFill>
                  <a:schemeClr val="tx1"/>
                </a:solidFill>
              </a:rPr>
              <a:t>209</a:t>
            </a:r>
          </a:p>
        </p:txBody>
      </p:sp>
    </p:spTree>
    <p:extLst>
      <p:ext uri="{BB962C8B-B14F-4D97-AF65-F5344CB8AC3E}">
        <p14:creationId xmlns:p14="http://schemas.microsoft.com/office/powerpoint/2010/main" val="166949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45720" algn="l" rtl="0" eaLnBrk="1" fontAlgn="base" hangingPunct="1">
        <a:spcBef>
          <a:spcPct val="0"/>
        </a:spcBef>
        <a:spcAft>
          <a:spcPct val="0"/>
        </a:spcAft>
        <a:defRPr sz="2400" b="1" i="0">
          <a:solidFill>
            <a:schemeClr val="bg1"/>
          </a:solidFill>
          <a:latin typeface="+mj-lt"/>
          <a:ea typeface="+mj-ea"/>
          <a:cs typeface="Arial" pitchFamily="34" charset="0"/>
        </a:defRPr>
      </a:lvl1pPr>
      <a:lvl2pPr algn="l" rtl="0" eaLnBrk="1" fontAlgn="base" hangingPunct="1">
        <a:spcBef>
          <a:spcPct val="0"/>
        </a:spcBef>
        <a:spcAft>
          <a:spcPct val="0"/>
        </a:spcAft>
        <a:defRPr sz="1600" i="1">
          <a:solidFill>
            <a:schemeClr val="tx1"/>
          </a:solidFill>
          <a:latin typeface="Book Antiqua" pitchFamily="18" charset="0"/>
        </a:defRPr>
      </a:lvl2pPr>
      <a:lvl3pPr algn="l" rtl="0" eaLnBrk="1" fontAlgn="base" hangingPunct="1">
        <a:spcBef>
          <a:spcPct val="0"/>
        </a:spcBef>
        <a:spcAft>
          <a:spcPct val="0"/>
        </a:spcAft>
        <a:defRPr sz="1600" i="1">
          <a:solidFill>
            <a:schemeClr val="tx1"/>
          </a:solidFill>
          <a:latin typeface="Book Antiqua" pitchFamily="18" charset="0"/>
        </a:defRPr>
      </a:lvl3pPr>
      <a:lvl4pPr algn="l" rtl="0" eaLnBrk="1" fontAlgn="base" hangingPunct="1">
        <a:spcBef>
          <a:spcPct val="0"/>
        </a:spcBef>
        <a:spcAft>
          <a:spcPct val="0"/>
        </a:spcAft>
        <a:defRPr sz="1600" i="1">
          <a:solidFill>
            <a:schemeClr val="tx1"/>
          </a:solidFill>
          <a:latin typeface="Book Antiqua" pitchFamily="18" charset="0"/>
        </a:defRPr>
      </a:lvl4pPr>
      <a:lvl5pPr algn="l" rtl="0" eaLnBrk="1" fontAlgn="base" hangingPunct="1">
        <a:spcBef>
          <a:spcPct val="0"/>
        </a:spcBef>
        <a:spcAft>
          <a:spcPct val="0"/>
        </a:spcAft>
        <a:defRPr sz="1600" i="1">
          <a:solidFill>
            <a:schemeClr val="tx1"/>
          </a:solidFill>
          <a:latin typeface="Book Antiqua" pitchFamily="18" charset="0"/>
        </a:defRPr>
      </a:lvl5pPr>
      <a:lvl6pPr marL="457200" algn="l" rtl="0" eaLnBrk="1" fontAlgn="base" hangingPunct="1">
        <a:spcBef>
          <a:spcPct val="0"/>
        </a:spcBef>
        <a:spcAft>
          <a:spcPct val="0"/>
        </a:spcAft>
        <a:defRPr sz="1600" i="1">
          <a:solidFill>
            <a:schemeClr val="tx1"/>
          </a:solidFill>
          <a:latin typeface="Book Antiqua" pitchFamily="18" charset="0"/>
        </a:defRPr>
      </a:lvl6pPr>
      <a:lvl7pPr marL="914400" algn="l" rtl="0" eaLnBrk="1" fontAlgn="base" hangingPunct="1">
        <a:spcBef>
          <a:spcPct val="0"/>
        </a:spcBef>
        <a:spcAft>
          <a:spcPct val="0"/>
        </a:spcAft>
        <a:defRPr sz="1600" i="1">
          <a:solidFill>
            <a:schemeClr val="tx1"/>
          </a:solidFill>
          <a:latin typeface="Book Antiqua" pitchFamily="18" charset="0"/>
        </a:defRPr>
      </a:lvl7pPr>
      <a:lvl8pPr marL="1371600" algn="l" rtl="0" eaLnBrk="1" fontAlgn="base" hangingPunct="1">
        <a:spcBef>
          <a:spcPct val="0"/>
        </a:spcBef>
        <a:spcAft>
          <a:spcPct val="0"/>
        </a:spcAft>
        <a:defRPr sz="1600" i="1">
          <a:solidFill>
            <a:schemeClr val="tx1"/>
          </a:solidFill>
          <a:latin typeface="Book Antiqua" pitchFamily="18" charset="0"/>
        </a:defRPr>
      </a:lvl8pPr>
      <a:lvl9pPr marL="1828800" algn="l" rtl="0" eaLnBrk="1" fontAlgn="base" hangingPunct="1">
        <a:spcBef>
          <a:spcPct val="0"/>
        </a:spcBef>
        <a:spcAft>
          <a:spcPct val="0"/>
        </a:spcAft>
        <a:defRPr sz="1600" i="1">
          <a:solidFill>
            <a:schemeClr val="tx1"/>
          </a:solidFill>
          <a:latin typeface="Book Antiqua" pitchFamily="18" charset="0"/>
        </a:defRPr>
      </a:lvl9pPr>
    </p:titleStyle>
    <p:body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68">
          <p15:clr>
            <a:srgbClr val="F26B43"/>
          </p15:clr>
        </p15:guide>
        <p15:guide id="4" pos="5592">
          <p15:clr>
            <a:srgbClr val="F26B43"/>
          </p15:clr>
        </p15:guide>
        <p15:guide id="5" orient="horz" pos="4176">
          <p15:clr>
            <a:srgbClr val="F26B43"/>
          </p15:clr>
        </p15:guide>
        <p15:guide id="6" orient="horz" pos="3840">
          <p15:clr>
            <a:srgbClr val="F26B43"/>
          </p15:clr>
        </p15:guide>
        <p15:guide id="7" orient="horz" pos="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8346" y="4848629"/>
            <a:ext cx="11475308" cy="1722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4F50428A-5D0F-47A0-A6E1-CD18F860B9CB}"/>
              </a:ext>
            </a:extLst>
          </p:cNvPr>
          <p:cNvPicPr>
            <a:picLocks noChangeAspect="1"/>
          </p:cNvPicPr>
          <p:nvPr/>
        </p:nvPicPr>
        <p:blipFill>
          <a:blip r:embed="rId4"/>
          <a:srcRect/>
          <a:stretch/>
        </p:blipFill>
        <p:spPr>
          <a:xfrm>
            <a:off x="4028461" y="3832685"/>
            <a:ext cx="3995866" cy="770484"/>
          </a:xfrm>
          <a:prstGeom prst="rect">
            <a:avLst/>
          </a:prstGeom>
        </p:spPr>
      </p:pic>
      <p:sp>
        <p:nvSpPr>
          <p:cNvPr id="9" name="Rectangle 8"/>
          <p:cNvSpPr>
            <a:spLocks noChangeAspect="1" noChangeArrowheads="1"/>
          </p:cNvSpPr>
          <p:nvPr>
            <p:custDataLst>
              <p:tags r:id="rId1"/>
            </p:custDataLst>
          </p:nvPr>
        </p:nvSpPr>
        <p:spPr bwMode="auto">
          <a:xfrm>
            <a:off x="2452689" y="5241523"/>
            <a:ext cx="7286625" cy="1065068"/>
          </a:xfrm>
          <a:prstGeom prst="rect">
            <a:avLst/>
          </a:prstGeom>
          <a:noFill/>
          <a:ln w="9525" algn="ctr">
            <a:noFill/>
            <a:miter lim="800000"/>
            <a:headEnd/>
            <a:tailEnd/>
          </a:ln>
        </p:spPr>
        <p:txBody>
          <a:bodyPr lIns="0" tIns="0" rIns="0" bIns="0"/>
          <a:lstStyle/>
          <a:p>
            <a:pPr algn="ctr" defTabSz="914400" eaLnBrk="0" fontAlgn="base" hangingPunct="0">
              <a:spcBef>
                <a:spcPct val="20000"/>
              </a:spcBef>
              <a:spcAft>
                <a:spcPct val="0"/>
              </a:spcAft>
            </a:pPr>
            <a:endParaRPr lang="en-US" sz="2000" b="1" dirty="0">
              <a:solidFill>
                <a:srgbClr val="FFFFFF"/>
              </a:solidFill>
              <a:latin typeface="+mj-lt"/>
              <a:cs typeface="Arial" pitchFamily="34" charset="0"/>
            </a:endParaRPr>
          </a:p>
          <a:p>
            <a:pPr algn="ctr" defTabSz="914400" eaLnBrk="0" fontAlgn="base" hangingPunct="0">
              <a:spcBef>
                <a:spcPct val="20000"/>
              </a:spcBef>
              <a:spcAft>
                <a:spcPct val="0"/>
              </a:spcAft>
            </a:pPr>
            <a:r>
              <a:rPr lang="en-US" sz="2400" b="1" dirty="0">
                <a:solidFill>
                  <a:srgbClr val="FFFFFF"/>
                </a:solidFill>
                <a:latin typeface="+mj-lt"/>
                <a:cs typeface="Arial" pitchFamily="34" charset="0"/>
              </a:rPr>
              <a:t>2026 ANNUAL SHAREHOLDERS’ MEETING</a:t>
            </a:r>
          </a:p>
        </p:txBody>
      </p:sp>
      <p:sp>
        <p:nvSpPr>
          <p:cNvPr id="2" name="TextBox 1">
            <a:extLst>
              <a:ext uri="{FF2B5EF4-FFF2-40B4-BE49-F238E27FC236}">
                <a16:creationId xmlns:a16="http://schemas.microsoft.com/office/drawing/2014/main" id="{F1FA74B6-253D-49DF-87EC-C6D3A812AA3D}"/>
              </a:ext>
            </a:extLst>
          </p:cNvPr>
          <p:cNvSpPr txBox="1"/>
          <p:nvPr/>
        </p:nvSpPr>
        <p:spPr>
          <a:xfrm>
            <a:off x="5114176" y="3143061"/>
            <a:ext cx="2295332" cy="307777"/>
          </a:xfrm>
          <a:prstGeom prst="rect">
            <a:avLst/>
          </a:prstGeom>
          <a:noFill/>
        </p:spPr>
        <p:txBody>
          <a:bodyPr wrap="square" rtlCol="0">
            <a:spAutoFit/>
          </a:bodyPr>
          <a:lstStyle/>
          <a:p>
            <a:pPr algn="ctr" defTabSz="914400" fontAlgn="base">
              <a:spcBef>
                <a:spcPct val="0"/>
              </a:spcBef>
              <a:spcAft>
                <a:spcPct val="0"/>
              </a:spcAft>
            </a:pPr>
            <a:r>
              <a:rPr lang="en-US" sz="1400" dirty="0">
                <a:solidFill>
                  <a:srgbClr val="000000"/>
                </a:solidFill>
                <a:latin typeface="Gill Sans MT" panose="020B0502020104020203"/>
                <a:cs typeface="Arial" panose="020B0604020202020204" pitchFamily="34" charset="0"/>
              </a:rPr>
              <a:t>(OTCPK: NACB)</a:t>
            </a:r>
          </a:p>
        </p:txBody>
      </p:sp>
      <p:pic>
        <p:nvPicPr>
          <p:cNvPr id="6" name="Picture 5">
            <a:extLst>
              <a:ext uri="{FF2B5EF4-FFF2-40B4-BE49-F238E27FC236}">
                <a16:creationId xmlns:a16="http://schemas.microsoft.com/office/drawing/2014/main" id="{DF99F31C-B8E4-4B6E-A2D5-197500C93808}"/>
              </a:ext>
            </a:extLst>
          </p:cNvPr>
          <p:cNvPicPr>
            <a:picLocks noChangeAspect="1"/>
          </p:cNvPicPr>
          <p:nvPr/>
        </p:nvPicPr>
        <p:blipFill>
          <a:blip r:embed="rId5"/>
          <a:stretch>
            <a:fillRect/>
          </a:stretch>
        </p:blipFill>
        <p:spPr>
          <a:xfrm>
            <a:off x="3887659" y="1437493"/>
            <a:ext cx="4748366" cy="17055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81192" y="170408"/>
            <a:ext cx="11029616" cy="1319725"/>
          </a:xfrm>
        </p:spPr>
        <p:txBody>
          <a:bodyPr/>
          <a:lstStyle/>
          <a:p>
            <a:r>
              <a:rPr lang="en-US" dirty="0"/>
              <a:t>Earnings Growth trends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802949" y="1062498"/>
            <a:ext cx="4462294" cy="427635"/>
          </a:xfrm>
          <a:prstGeom prst="rect">
            <a:avLst/>
          </a:prstGeom>
        </p:spPr>
      </p:pic>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168742" y="5956137"/>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14" name="Text Placeholder 22">
            <a:extLst>
              <a:ext uri="{FF2B5EF4-FFF2-40B4-BE49-F238E27FC236}">
                <a16:creationId xmlns:a16="http://schemas.microsoft.com/office/drawing/2014/main" id="{8791119B-C8C6-464A-9EAA-A82A99833056}"/>
              </a:ext>
            </a:extLst>
          </p:cNvPr>
          <p:cNvSpPr txBox="1">
            <a:spLocks/>
          </p:cNvSpPr>
          <p:nvPr/>
        </p:nvSpPr>
        <p:spPr bwMode="auto">
          <a:xfrm>
            <a:off x="7812269" y="2267952"/>
            <a:ext cx="3798537" cy="228541"/>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None/>
              <a:defRPr lang="en-US" sz="1300" b="1" kern="1200">
                <a:solidFill>
                  <a:schemeClr val="bg1"/>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None/>
              <a:tabLst/>
              <a:defRPr/>
            </a:pPr>
            <a:r>
              <a:rPr kumimoji="0" lang="en-US" sz="1300" b="1" i="0" u="none" strike="noStrike" kern="1200" cap="none" spc="0" normalizeH="0" baseline="0" noProof="0">
                <a:ln>
                  <a:noFill/>
                </a:ln>
                <a:solidFill>
                  <a:srgbClr val="FFFFFF"/>
                </a:solidFill>
                <a:effectLst/>
                <a:uLnTx/>
                <a:uFillTx/>
                <a:latin typeface="Gill Sans MT" panose="020B0502020104020203"/>
                <a:ea typeface="+mn-ea"/>
                <a:cs typeface="+mn-cs"/>
              </a:rPr>
              <a:t>Analysis</a:t>
            </a:r>
            <a:endParaRPr kumimoji="0" lang="en-US" sz="130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7" name="Content Placeholder 23">
            <a:extLst>
              <a:ext uri="{FF2B5EF4-FFF2-40B4-BE49-F238E27FC236}">
                <a16:creationId xmlns:a16="http://schemas.microsoft.com/office/drawing/2014/main" id="{41106A1C-1370-4885-B6E6-FCE71BBC7E79}"/>
              </a:ext>
            </a:extLst>
          </p:cNvPr>
          <p:cNvSpPr txBox="1">
            <a:spLocks/>
          </p:cNvSpPr>
          <p:nvPr/>
        </p:nvSpPr>
        <p:spPr bwMode="auto">
          <a:xfrm>
            <a:off x="7812270" y="2496493"/>
            <a:ext cx="3798537" cy="37089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2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2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1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5-Year CAGR:</a:t>
            </a:r>
          </a:p>
          <a:p>
            <a:pPr marL="457200" marR="0" lvl="1" indent="-171450" algn="l" defTabSz="457200" rtl="0" eaLnBrk="1" fontAlgn="base" latinLnBrk="0" hangingPunct="1">
              <a:lnSpc>
                <a:spcPct val="100000"/>
              </a:lnSpc>
              <a:spcBef>
                <a:spcPts val="0"/>
              </a:spcBef>
              <a:spcAft>
                <a:spcPts val="0"/>
              </a:spcAft>
              <a:buClr>
                <a:srgbClr val="4590B8"/>
              </a:buClr>
              <a:buSzPct val="92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15.9% for Pre-tax pre-provision profit</a:t>
            </a:r>
          </a:p>
          <a:p>
            <a:pPr marL="457200" marR="0" lvl="1" indent="-171450" algn="l" defTabSz="457200" rtl="0" eaLnBrk="1" fontAlgn="base" latinLnBrk="0" hangingPunct="1">
              <a:lnSpc>
                <a:spcPct val="100000"/>
              </a:lnSpc>
              <a:spcBef>
                <a:spcPts val="0"/>
              </a:spcBef>
              <a:spcAft>
                <a:spcPts val="0"/>
              </a:spcAft>
              <a:buClr>
                <a:srgbClr val="4590B8"/>
              </a:buClr>
              <a:buSzPct val="92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21.6% for Net income</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lang="en-US" sz="1400" dirty="0">
              <a:solidFill>
                <a:srgbClr val="000000"/>
              </a:solidFill>
              <a:latin typeface="Gill Sans MT" panose="020B0502020104020203"/>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Pre-tax pre-provision profit:</a:t>
            </a:r>
          </a:p>
          <a:p>
            <a:pPr marL="508000" lvl="1" indent="-171450">
              <a:spcAft>
                <a:spcPts val="300"/>
              </a:spcAft>
              <a:buClr>
                <a:srgbClr val="4590B8"/>
              </a:buClr>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favorably impacted by PPP loan fees in 2020 and 2021</a:t>
            </a:r>
          </a:p>
          <a:p>
            <a:pPr marL="508000" lvl="1" indent="-171450">
              <a:spcAft>
                <a:spcPts val="300"/>
              </a:spcAft>
              <a:buClr>
                <a:srgbClr val="4590B8"/>
              </a:buClr>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Improvement in 2024 &amp; 2025 due to productivity improvements, cost reductions, deposit growth and a favorable funding mix</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Net income in 2022 (and somewhat in 2021) was favorably impacted by a reversal of loan loss reserves booked in 2020 ($2.1 million) due to </a:t>
            </a:r>
            <a:r>
              <a:rPr lang="en-US" sz="1400" dirty="0">
                <a:solidFill>
                  <a:srgbClr val="000000"/>
                </a:solidFill>
                <a:latin typeface="Gill Sans MT" panose="020B0502020104020203"/>
              </a:rPr>
              <a:t>the </a:t>
            </a: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uncertainty of the pandemic</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C21B50CD-4EB1-D661-1DB7-70A72658605C}"/>
              </a:ext>
            </a:extLst>
          </p:cNvPr>
          <p:cNvSpPr txBox="1"/>
          <p:nvPr/>
        </p:nvSpPr>
        <p:spPr>
          <a:xfrm rot="20390967">
            <a:off x="3800021" y="3014059"/>
            <a:ext cx="1481358" cy="276999"/>
          </a:xfrm>
          <a:prstGeom prst="rect">
            <a:avLst/>
          </a:prstGeom>
          <a:noFill/>
        </p:spPr>
        <p:txBody>
          <a:bodyPr wrap="square" rtlCol="0">
            <a:spAutoFit/>
          </a:bodyPr>
          <a:lstStyle/>
          <a:p>
            <a:r>
              <a:rPr lang="en-US" sz="1200" b="1" dirty="0"/>
              <a:t>CAGR 15.9% </a:t>
            </a:r>
          </a:p>
        </p:txBody>
      </p:sp>
      <p:cxnSp>
        <p:nvCxnSpPr>
          <p:cNvPr id="10" name="Straight Arrow Connector 9">
            <a:extLst>
              <a:ext uri="{FF2B5EF4-FFF2-40B4-BE49-F238E27FC236}">
                <a16:creationId xmlns:a16="http://schemas.microsoft.com/office/drawing/2014/main" id="{3388EBE1-B0E2-35B8-169D-7F2856E36E1B}"/>
              </a:ext>
            </a:extLst>
          </p:cNvPr>
          <p:cNvCxnSpPr>
            <a:cxnSpLocks/>
          </p:cNvCxnSpPr>
          <p:nvPr/>
        </p:nvCxnSpPr>
        <p:spPr>
          <a:xfrm flipV="1">
            <a:off x="1502875" y="2575994"/>
            <a:ext cx="4925634" cy="1697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BDB3F1F9-2744-4EFA-B4CA-464F6D9AD87B}"/>
              </a:ext>
            </a:extLst>
          </p:cNvPr>
          <p:cNvGraphicFramePr>
            <a:graphicFrameLocks/>
          </p:cNvGraphicFramePr>
          <p:nvPr>
            <p:extLst>
              <p:ext uri="{D42A27DB-BD31-4B8C-83A1-F6EECF244321}">
                <p14:modId xmlns:p14="http://schemas.microsoft.com/office/powerpoint/2010/main" val="1243910006"/>
              </p:ext>
            </p:extLst>
          </p:nvPr>
        </p:nvGraphicFramePr>
        <p:xfrm>
          <a:off x="379361" y="2254431"/>
          <a:ext cx="6972938" cy="453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44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97521" y="341858"/>
            <a:ext cx="5786951" cy="1319725"/>
          </a:xfrm>
        </p:spPr>
        <p:txBody>
          <a:bodyPr/>
          <a:lstStyle/>
          <a:p>
            <a:r>
              <a:rPr lang="en-US" dirty="0"/>
              <a:t>Loan &amp; deposit Growth trends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802949" y="1062498"/>
            <a:ext cx="4462294" cy="427635"/>
          </a:xfrm>
          <a:prstGeom prst="rect">
            <a:avLst/>
          </a:prstGeom>
        </p:spPr>
      </p:pic>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168742" y="5956137"/>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14" name="Text Placeholder 22">
            <a:extLst>
              <a:ext uri="{FF2B5EF4-FFF2-40B4-BE49-F238E27FC236}">
                <a16:creationId xmlns:a16="http://schemas.microsoft.com/office/drawing/2014/main" id="{8791119B-C8C6-464A-9EAA-A82A99833056}"/>
              </a:ext>
            </a:extLst>
          </p:cNvPr>
          <p:cNvSpPr txBox="1">
            <a:spLocks/>
          </p:cNvSpPr>
          <p:nvPr/>
        </p:nvSpPr>
        <p:spPr bwMode="auto">
          <a:xfrm>
            <a:off x="7812268" y="1949592"/>
            <a:ext cx="3798537" cy="228541"/>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None/>
              <a:defRPr lang="en-US" sz="1300" b="1" kern="1200">
                <a:solidFill>
                  <a:schemeClr val="bg1"/>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None/>
              <a:tabLst/>
              <a:defRPr/>
            </a:pPr>
            <a:r>
              <a:rPr kumimoji="0" lang="en-US" sz="1300" b="1" i="0" u="none" strike="noStrike" kern="1200" cap="none" spc="0" normalizeH="0" baseline="0" noProof="0">
                <a:ln>
                  <a:noFill/>
                </a:ln>
                <a:solidFill>
                  <a:srgbClr val="FFFFFF"/>
                </a:solidFill>
                <a:effectLst/>
                <a:uLnTx/>
                <a:uFillTx/>
                <a:latin typeface="Gill Sans MT" panose="020B0502020104020203"/>
                <a:ea typeface="+mn-ea"/>
                <a:cs typeface="+mn-cs"/>
              </a:rPr>
              <a:t>Analysis</a:t>
            </a:r>
            <a:endParaRPr kumimoji="0" lang="en-US" sz="130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Content Placeholder 23">
            <a:extLst>
              <a:ext uri="{FF2B5EF4-FFF2-40B4-BE49-F238E27FC236}">
                <a16:creationId xmlns:a16="http://schemas.microsoft.com/office/drawing/2014/main" id="{573BCCB1-FF36-4206-8F5B-9007BFD1DAB2}"/>
              </a:ext>
            </a:extLst>
          </p:cNvPr>
          <p:cNvSpPr txBox="1">
            <a:spLocks/>
          </p:cNvSpPr>
          <p:nvPr/>
        </p:nvSpPr>
        <p:spPr bwMode="auto">
          <a:xfrm>
            <a:off x="7812268" y="2412614"/>
            <a:ext cx="3798537" cy="42798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2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2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1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Healthy and balanced </a:t>
            </a:r>
            <a:r>
              <a:rPr lang="en-US" sz="1400" dirty="0">
                <a:solidFill>
                  <a:srgbClr val="000000"/>
                </a:solidFill>
                <a:latin typeface="Gill Sans MT" panose="020B0502020104020203"/>
              </a:rPr>
              <a:t>growth over the past five years:</a:t>
            </a:r>
          </a:p>
          <a:p>
            <a:pPr marL="508000" lvl="1" indent="-171450">
              <a:spcAft>
                <a:spcPts val="300"/>
              </a:spcAft>
              <a:buClr>
                <a:srgbClr val="4590B8"/>
              </a:buClr>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 Loans 4.2% CAGR (5yr)</a:t>
            </a:r>
          </a:p>
          <a:p>
            <a:pPr marL="508000" lvl="1" indent="-171450">
              <a:spcAft>
                <a:spcPts val="300"/>
              </a:spcAft>
              <a:buClr>
                <a:srgbClr val="4590B8"/>
              </a:buClr>
              <a:defRPr/>
            </a:pPr>
            <a:r>
              <a:rPr lang="en-US" sz="1400" dirty="0">
                <a:solidFill>
                  <a:srgbClr val="000000"/>
                </a:solidFill>
                <a:latin typeface="Gill Sans MT" panose="020B0502020104020203"/>
              </a:rPr>
              <a:t> Deposits 5.0% CAGR (5yr)</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Loan-to-Deposit ratio decreased in 2025 ending the year at 79.9% due to strong deposit growth and </a:t>
            </a:r>
            <a:r>
              <a:rPr lang="en-US" sz="1400" dirty="0">
                <a:solidFill>
                  <a:srgbClr val="000000"/>
                </a:solidFill>
                <a:latin typeface="Gill Sans MT" panose="020B0502020104020203"/>
              </a:rPr>
              <a:t>remains more conservative than our local DC peer bank median of 94%</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Bank management continued to focus on more balanced growth in 2025 with customer deposit growth providing funding for loan growth</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aphicFrame>
        <p:nvGraphicFramePr>
          <p:cNvPr id="4" name="Chart 3">
            <a:extLst>
              <a:ext uri="{FF2B5EF4-FFF2-40B4-BE49-F238E27FC236}">
                <a16:creationId xmlns:a16="http://schemas.microsoft.com/office/drawing/2014/main" id="{CF56231F-EDB6-450B-9E3A-0CE8DE65CB4A}"/>
              </a:ext>
            </a:extLst>
          </p:cNvPr>
          <p:cNvGraphicFramePr>
            <a:graphicFrameLocks/>
          </p:cNvGraphicFramePr>
          <p:nvPr>
            <p:extLst>
              <p:ext uri="{D42A27DB-BD31-4B8C-83A1-F6EECF244321}">
                <p14:modId xmlns:p14="http://schemas.microsoft.com/office/powerpoint/2010/main" val="2181761453"/>
              </p:ext>
            </p:extLst>
          </p:nvPr>
        </p:nvGraphicFramePr>
        <p:xfrm>
          <a:off x="510224" y="1949592"/>
          <a:ext cx="6777816" cy="4452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039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81192" y="170408"/>
            <a:ext cx="11029616" cy="1319725"/>
          </a:xfrm>
        </p:spPr>
        <p:txBody>
          <a:bodyPr/>
          <a:lstStyle/>
          <a:p>
            <a:r>
              <a:rPr lang="en-US" dirty="0"/>
              <a:t>Valuable core deposits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802949" y="1062498"/>
            <a:ext cx="4462294" cy="427635"/>
          </a:xfrm>
          <a:prstGeom prst="rect">
            <a:avLst/>
          </a:prstGeom>
        </p:spPr>
      </p:pic>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168742" y="5956137"/>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8" name="Text Placeholder 9">
            <a:extLst>
              <a:ext uri="{FF2B5EF4-FFF2-40B4-BE49-F238E27FC236}">
                <a16:creationId xmlns:a16="http://schemas.microsoft.com/office/drawing/2014/main" id="{32FEDB36-D943-490F-8937-0B9EE529870E}"/>
              </a:ext>
            </a:extLst>
          </p:cNvPr>
          <p:cNvSpPr txBox="1">
            <a:spLocks/>
          </p:cNvSpPr>
          <p:nvPr/>
        </p:nvSpPr>
        <p:spPr bwMode="auto">
          <a:xfrm>
            <a:off x="480117" y="1893771"/>
            <a:ext cx="5197323" cy="227185"/>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None/>
              <a:defRPr lang="en-US" sz="1300" b="1" kern="1200">
                <a:solidFill>
                  <a:schemeClr val="bg1"/>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None/>
              <a:tabLst/>
              <a:defRPr/>
            </a:pPr>
            <a:r>
              <a:rPr kumimoji="0" lang="en-US" sz="1300" b="1" i="0" u="none" strike="noStrike" kern="1200" cap="none" spc="0" normalizeH="0" baseline="0" noProof="0">
                <a:ln>
                  <a:noFill/>
                </a:ln>
                <a:solidFill>
                  <a:srgbClr val="FFFFFF"/>
                </a:solidFill>
                <a:effectLst/>
                <a:uLnTx/>
                <a:uFillTx/>
                <a:latin typeface="Gill Sans MT" panose="020B0502020104020203"/>
                <a:ea typeface="+mn-ea"/>
                <a:cs typeface="+mn-cs"/>
              </a:rPr>
              <a:t>Historical Deposit Growth ($000’s)</a:t>
            </a:r>
            <a:endParaRPr kumimoji="0" lang="en-US" sz="130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9" name="Text Placeholder 10">
            <a:extLst>
              <a:ext uri="{FF2B5EF4-FFF2-40B4-BE49-F238E27FC236}">
                <a16:creationId xmlns:a16="http://schemas.microsoft.com/office/drawing/2014/main" id="{1D89D29F-2265-422C-AC44-F2F9CA7F8C41}"/>
              </a:ext>
            </a:extLst>
          </p:cNvPr>
          <p:cNvSpPr txBox="1">
            <a:spLocks/>
          </p:cNvSpPr>
          <p:nvPr/>
        </p:nvSpPr>
        <p:spPr bwMode="auto">
          <a:xfrm>
            <a:off x="5868744" y="1887366"/>
            <a:ext cx="5873918" cy="228350"/>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None/>
              <a:defRPr lang="en-US" sz="1300" b="1" kern="1200">
                <a:solidFill>
                  <a:schemeClr val="bg1"/>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None/>
              <a:tabLst/>
              <a:defRPr/>
            </a:pPr>
            <a:r>
              <a:rPr kumimoji="0" lang="en-US" sz="1300" b="1" i="0" u="none" strike="noStrike" kern="1200" cap="none" spc="0" normalizeH="0" baseline="0" noProof="0" dirty="0">
                <a:ln>
                  <a:noFill/>
                </a:ln>
                <a:solidFill>
                  <a:srgbClr val="FFFFFF"/>
                </a:solidFill>
                <a:effectLst/>
                <a:uLnTx/>
                <a:uFillTx/>
                <a:latin typeface="Gill Sans MT" panose="020B0502020104020203"/>
                <a:ea typeface="+mn-ea"/>
                <a:cs typeface="+mn-cs"/>
              </a:rPr>
              <a:t>Deposit Composition (12/31/2025)</a:t>
            </a:r>
          </a:p>
        </p:txBody>
      </p:sp>
      <p:sp>
        <p:nvSpPr>
          <p:cNvPr id="12" name="TextBox 11">
            <a:extLst>
              <a:ext uri="{FF2B5EF4-FFF2-40B4-BE49-F238E27FC236}">
                <a16:creationId xmlns:a16="http://schemas.microsoft.com/office/drawing/2014/main" id="{91AD1069-4851-4692-8EF8-9B4BBB15EED8}"/>
              </a:ext>
            </a:extLst>
          </p:cNvPr>
          <p:cNvSpPr txBox="1"/>
          <p:nvPr/>
        </p:nvSpPr>
        <p:spPr>
          <a:xfrm>
            <a:off x="6627282" y="2159500"/>
            <a:ext cx="4114800" cy="365760"/>
          </a:xfrm>
          <a:prstGeom prst="rect">
            <a:avLst/>
          </a:prstGeom>
          <a:noFill/>
          <a:ln w="12700">
            <a:solidFill>
              <a:srgbClr val="1A3260"/>
            </a:solid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0"/>
              </a:spcBef>
              <a:spcAft>
                <a:spcPct val="0"/>
              </a:spcAft>
            </a:pPr>
            <a:r>
              <a:rPr lang="en-US" b="1" u="sng" dirty="0">
                <a:solidFill>
                  <a:srgbClr val="1A3260"/>
                </a:solidFill>
                <a:cs typeface="Arial" pitchFamily="34" charset="0"/>
              </a:rPr>
              <a:t>2025 Cost:</a:t>
            </a:r>
          </a:p>
          <a:p>
            <a:pPr algn="ctr" defTabSz="914400" fontAlgn="base">
              <a:spcBef>
                <a:spcPct val="0"/>
              </a:spcBef>
              <a:spcAft>
                <a:spcPct val="0"/>
              </a:spcAft>
            </a:pPr>
            <a:r>
              <a:rPr lang="en-US" b="1">
                <a:solidFill>
                  <a:srgbClr val="1A3260"/>
                </a:solidFill>
                <a:cs typeface="Arial" pitchFamily="34" charset="0"/>
              </a:rPr>
              <a:t>1.43%</a:t>
            </a:r>
            <a:endParaRPr lang="en-US" b="1" dirty="0">
              <a:solidFill>
                <a:srgbClr val="1A3260"/>
              </a:solidFill>
              <a:cs typeface="Arial" pitchFamily="34" charset="0"/>
            </a:endParaRPr>
          </a:p>
        </p:txBody>
      </p:sp>
      <p:sp>
        <p:nvSpPr>
          <p:cNvPr id="15" name="Content Placeholder 11">
            <a:extLst>
              <a:ext uri="{FF2B5EF4-FFF2-40B4-BE49-F238E27FC236}">
                <a16:creationId xmlns:a16="http://schemas.microsoft.com/office/drawing/2014/main" id="{8EB2FE53-0735-480B-9438-B9A4D99878F0}"/>
              </a:ext>
            </a:extLst>
          </p:cNvPr>
          <p:cNvSpPr txBox="1">
            <a:spLocks/>
          </p:cNvSpPr>
          <p:nvPr/>
        </p:nvSpPr>
        <p:spPr bwMode="auto">
          <a:xfrm>
            <a:off x="336430" y="5621897"/>
            <a:ext cx="10832312" cy="1112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2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2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1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228600" marR="0" lvl="0" indent="-182880" algn="l"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High quality deposit portfolio with cost of total deposits only 1.43% for 2025 which is low-cost relative to DC metro area competitors’ median (lower by more than 100 bps)</a:t>
            </a:r>
          </a:p>
          <a:p>
            <a:pPr marL="228600" marR="0" lvl="0" indent="-182880" algn="l"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Robust core deposit base with less reliance on time deposits than DC metro area peer group </a:t>
            </a:r>
          </a:p>
          <a:p>
            <a:pPr marL="228600" marR="0" lvl="0" indent="-182880" algn="l"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$5 million in brokered deposits</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6" name="TextBox 15">
            <a:extLst>
              <a:ext uri="{FF2B5EF4-FFF2-40B4-BE49-F238E27FC236}">
                <a16:creationId xmlns:a16="http://schemas.microsoft.com/office/drawing/2014/main" id="{0019E451-D177-4DBE-93B8-5310EEBE9165}"/>
              </a:ext>
            </a:extLst>
          </p:cNvPr>
          <p:cNvSpPr txBox="1"/>
          <p:nvPr/>
        </p:nvSpPr>
        <p:spPr>
          <a:xfrm rot="20959405">
            <a:off x="3612142" y="2372103"/>
            <a:ext cx="1139761" cy="275515"/>
          </a:xfrm>
          <a:prstGeom prst="rect">
            <a:avLst/>
          </a:prstGeom>
          <a:noFill/>
        </p:spPr>
        <p:txBody>
          <a:bodyPr wrap="square" rtlCol="0">
            <a:spAutoFit/>
          </a:bodyPr>
          <a:lstStyle/>
          <a:p>
            <a:pPr defTabSz="914400" fontAlgn="base">
              <a:spcBef>
                <a:spcPct val="0"/>
              </a:spcBef>
              <a:spcAft>
                <a:spcPct val="0"/>
              </a:spcAft>
            </a:pPr>
            <a:r>
              <a:rPr lang="en-US" sz="1200" b="1" dirty="0">
                <a:solidFill>
                  <a:srgbClr val="000000"/>
                </a:solidFill>
                <a:cs typeface="Arial" panose="020B0604020202020204" pitchFamily="34" charset="0"/>
              </a:rPr>
              <a:t>CAGR: 5.0%</a:t>
            </a:r>
          </a:p>
        </p:txBody>
      </p:sp>
      <p:graphicFrame>
        <p:nvGraphicFramePr>
          <p:cNvPr id="10" name="Chart 9">
            <a:extLst>
              <a:ext uri="{FF2B5EF4-FFF2-40B4-BE49-F238E27FC236}">
                <a16:creationId xmlns:a16="http://schemas.microsoft.com/office/drawing/2014/main" id="{A2D08A08-0485-451A-BF5B-987E043E9EB8}"/>
              </a:ext>
            </a:extLst>
          </p:cNvPr>
          <p:cNvGraphicFramePr>
            <a:graphicFrameLocks/>
          </p:cNvGraphicFramePr>
          <p:nvPr>
            <p:extLst>
              <p:ext uri="{D42A27DB-BD31-4B8C-83A1-F6EECF244321}">
                <p14:modId xmlns:p14="http://schemas.microsoft.com/office/powerpoint/2010/main" val="3509538035"/>
              </p:ext>
            </p:extLst>
          </p:nvPr>
        </p:nvGraphicFramePr>
        <p:xfrm>
          <a:off x="6398682" y="266432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2D08A08-0485-451A-BF5B-987E043E9EB8}"/>
              </a:ext>
            </a:extLst>
          </p:cNvPr>
          <p:cNvGraphicFramePr>
            <a:graphicFrameLocks/>
          </p:cNvGraphicFramePr>
          <p:nvPr>
            <p:extLst>
              <p:ext uri="{D42A27DB-BD31-4B8C-83A1-F6EECF244321}">
                <p14:modId xmlns:p14="http://schemas.microsoft.com/office/powerpoint/2010/main" val="898377372"/>
              </p:ext>
            </p:extLst>
          </p:nvPr>
        </p:nvGraphicFramePr>
        <p:xfrm>
          <a:off x="6398682" y="266432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91E5EDFB-3B2A-4780-B222-0DAA626CE852}"/>
              </a:ext>
            </a:extLst>
          </p:cNvPr>
          <p:cNvGraphicFramePr>
            <a:graphicFrameLocks/>
          </p:cNvGraphicFramePr>
          <p:nvPr>
            <p:extLst>
              <p:ext uri="{D42A27DB-BD31-4B8C-83A1-F6EECF244321}">
                <p14:modId xmlns:p14="http://schemas.microsoft.com/office/powerpoint/2010/main" val="1782551690"/>
              </p:ext>
            </p:extLst>
          </p:nvPr>
        </p:nvGraphicFramePr>
        <p:xfrm>
          <a:off x="445581" y="2212498"/>
          <a:ext cx="5266394" cy="32480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A2D08A08-0485-451A-BF5B-987E043E9EB8}"/>
              </a:ext>
            </a:extLst>
          </p:cNvPr>
          <p:cNvGraphicFramePr>
            <a:graphicFrameLocks/>
          </p:cNvGraphicFramePr>
          <p:nvPr>
            <p:extLst>
              <p:ext uri="{D42A27DB-BD31-4B8C-83A1-F6EECF244321}">
                <p14:modId xmlns:p14="http://schemas.microsoft.com/office/powerpoint/2010/main" val="1313881200"/>
              </p:ext>
            </p:extLst>
          </p:nvPr>
        </p:nvGraphicFramePr>
        <p:xfrm>
          <a:off x="6398682" y="2664326"/>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5131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41A398E-CA20-4937-906B-3E3F9A2BF623}"/>
              </a:ext>
            </a:extLst>
          </p:cNvPr>
          <p:cNvGraphicFramePr>
            <a:graphicFrameLocks/>
          </p:cNvGraphicFramePr>
          <p:nvPr>
            <p:extLst>
              <p:ext uri="{D42A27DB-BD31-4B8C-83A1-F6EECF244321}">
                <p14:modId xmlns:p14="http://schemas.microsoft.com/office/powerpoint/2010/main" val="135962260"/>
              </p:ext>
            </p:extLst>
          </p:nvPr>
        </p:nvGraphicFramePr>
        <p:xfrm>
          <a:off x="589952" y="2701777"/>
          <a:ext cx="5554671" cy="3346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21">
            <a:extLst>
              <a:ext uri="{FF2B5EF4-FFF2-40B4-BE49-F238E27FC236}">
                <a16:creationId xmlns:a16="http://schemas.microsoft.com/office/drawing/2014/main" id="{99C7810C-637F-4F67-9486-DABDBB23E2F2}"/>
              </a:ext>
            </a:extLst>
          </p:cNvPr>
          <p:cNvGraphicFramePr>
            <a:graphicFrameLocks noGrp="1"/>
          </p:cNvGraphicFramePr>
          <p:nvPr>
            <p:ph idx="1"/>
            <p:extLst>
              <p:ext uri="{D42A27DB-BD31-4B8C-83A1-F6EECF244321}">
                <p14:modId xmlns:p14="http://schemas.microsoft.com/office/powerpoint/2010/main" val="653636535"/>
              </p:ext>
            </p:extLst>
          </p:nvPr>
        </p:nvGraphicFramePr>
        <p:xfrm>
          <a:off x="6954161" y="2613114"/>
          <a:ext cx="5151380" cy="30299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465195" y="713793"/>
            <a:ext cx="10946144" cy="646330"/>
          </a:xfrm>
        </p:spPr>
        <p:txBody>
          <a:bodyPr>
            <a:normAutofit/>
          </a:bodyPr>
          <a:lstStyle/>
          <a:p>
            <a:pPr>
              <a:lnSpc>
                <a:spcPct val="90000"/>
              </a:lnSpc>
            </a:pPr>
            <a:r>
              <a:rPr lang="en-US" sz="2400" dirty="0"/>
              <a:t>National Capital Financial Group</a:t>
            </a:r>
          </a:p>
        </p:txBody>
      </p:sp>
      <p:sp>
        <p:nvSpPr>
          <p:cNvPr id="10" name="Slide Number Placeholder 9">
            <a:extLst>
              <a:ext uri="{FF2B5EF4-FFF2-40B4-BE49-F238E27FC236}">
                <a16:creationId xmlns:a16="http://schemas.microsoft.com/office/drawing/2014/main" id="{FBD8B36E-CDDE-4EDF-B037-EDC5ED88899E}"/>
              </a:ext>
            </a:extLst>
          </p:cNvPr>
          <p:cNvSpPr>
            <a:spLocks noGrp="1"/>
          </p:cNvSpPr>
          <p:nvPr>
            <p:ph type="sldNum" sz="quarter" idx="12"/>
          </p:nvPr>
        </p:nvSpPr>
        <p:spPr>
          <a:xfrm>
            <a:off x="11150082" y="6400800"/>
            <a:ext cx="460726"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lang="en-US" sz="1100" dirty="0">
                <a:solidFill>
                  <a:schemeClr val="tx1"/>
                </a:solidFill>
                <a:latin typeface="Gill Sans MT" panose="020B0502020104020203"/>
              </a:rPr>
              <a:t>12</a:t>
            </a:r>
            <a:endParaRPr kumimoji="0" lang="en-US" sz="11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17" name="TextBox 16">
            <a:extLst>
              <a:ext uri="{FF2B5EF4-FFF2-40B4-BE49-F238E27FC236}">
                <a16:creationId xmlns:a16="http://schemas.microsoft.com/office/drawing/2014/main" id="{A5B3E4C2-C970-431E-8B61-0AC6A25B050F}"/>
              </a:ext>
            </a:extLst>
          </p:cNvPr>
          <p:cNvSpPr txBox="1"/>
          <p:nvPr/>
        </p:nvSpPr>
        <p:spPr>
          <a:xfrm>
            <a:off x="2727888" y="1836664"/>
            <a:ext cx="6027576" cy="646331"/>
          </a:xfrm>
          <a:prstGeom prst="rect">
            <a:avLst/>
          </a:prstGeom>
          <a:noFill/>
        </p:spPr>
        <p:txBody>
          <a:bodyPr wrap="square" rtlCol="0">
            <a:spAutoFit/>
          </a:bodyPr>
          <a:lstStyle/>
          <a:p>
            <a:pPr algn="ctr"/>
            <a:r>
              <a:rPr lang="en-US" sz="2000" b="1" dirty="0"/>
              <a:t>Record growth and income 2020-2025</a:t>
            </a:r>
          </a:p>
          <a:p>
            <a:endParaRPr lang="en-US" sz="1600" dirty="0"/>
          </a:p>
        </p:txBody>
      </p:sp>
      <p:cxnSp>
        <p:nvCxnSpPr>
          <p:cNvPr id="4" name="Straight Connector 3">
            <a:extLst>
              <a:ext uri="{FF2B5EF4-FFF2-40B4-BE49-F238E27FC236}">
                <a16:creationId xmlns:a16="http://schemas.microsoft.com/office/drawing/2014/main" id="{C7B32A66-09A3-444D-9727-05819196FFEA}"/>
              </a:ext>
            </a:extLst>
          </p:cNvPr>
          <p:cNvCxnSpPr>
            <a:cxnSpLocks/>
          </p:cNvCxnSpPr>
          <p:nvPr/>
        </p:nvCxnSpPr>
        <p:spPr>
          <a:xfrm flipV="1">
            <a:off x="1335923" y="3429000"/>
            <a:ext cx="4257384" cy="71812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37184C-8B63-4B40-8A55-15671DBA418F}"/>
              </a:ext>
            </a:extLst>
          </p:cNvPr>
          <p:cNvSpPr txBox="1"/>
          <p:nvPr/>
        </p:nvSpPr>
        <p:spPr>
          <a:xfrm rot="20983449">
            <a:off x="4225056" y="3347748"/>
            <a:ext cx="1026021" cy="261610"/>
          </a:xfrm>
          <a:prstGeom prst="rect">
            <a:avLst/>
          </a:prstGeom>
          <a:noFill/>
        </p:spPr>
        <p:txBody>
          <a:bodyPr wrap="square" rtlCol="0">
            <a:spAutoFit/>
          </a:bodyPr>
          <a:lstStyle/>
          <a:p>
            <a:r>
              <a:rPr lang="en-US" sz="1100" b="1" dirty="0"/>
              <a:t>CAGR 7.3%</a:t>
            </a:r>
          </a:p>
        </p:txBody>
      </p:sp>
      <p:cxnSp>
        <p:nvCxnSpPr>
          <p:cNvPr id="11" name="Straight Connector 10">
            <a:extLst>
              <a:ext uri="{FF2B5EF4-FFF2-40B4-BE49-F238E27FC236}">
                <a16:creationId xmlns:a16="http://schemas.microsoft.com/office/drawing/2014/main" id="{F16541AC-CA83-47A2-91B8-EC1EC481C1A9}"/>
              </a:ext>
            </a:extLst>
          </p:cNvPr>
          <p:cNvCxnSpPr>
            <a:cxnSpLocks/>
          </p:cNvCxnSpPr>
          <p:nvPr/>
        </p:nvCxnSpPr>
        <p:spPr>
          <a:xfrm flipV="1">
            <a:off x="1598471" y="3779402"/>
            <a:ext cx="4257384" cy="71812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8C9BDD-DDC3-429C-B532-858D7836CB89}"/>
              </a:ext>
            </a:extLst>
          </p:cNvPr>
          <p:cNvSpPr txBox="1"/>
          <p:nvPr/>
        </p:nvSpPr>
        <p:spPr>
          <a:xfrm rot="21111623">
            <a:off x="4708081" y="3691203"/>
            <a:ext cx="1085144" cy="253916"/>
          </a:xfrm>
          <a:prstGeom prst="rect">
            <a:avLst/>
          </a:prstGeom>
          <a:noFill/>
        </p:spPr>
        <p:txBody>
          <a:bodyPr wrap="square" rtlCol="0">
            <a:spAutoFit/>
          </a:bodyPr>
          <a:lstStyle/>
          <a:p>
            <a:r>
              <a:rPr lang="en-US" sz="1050" b="1" dirty="0"/>
              <a:t>CAGR 9.5%</a:t>
            </a:r>
          </a:p>
        </p:txBody>
      </p:sp>
      <p:cxnSp>
        <p:nvCxnSpPr>
          <p:cNvPr id="14" name="Straight Arrow Connector 13">
            <a:extLst>
              <a:ext uri="{FF2B5EF4-FFF2-40B4-BE49-F238E27FC236}">
                <a16:creationId xmlns:a16="http://schemas.microsoft.com/office/drawing/2014/main" id="{C6A232FE-F44F-4FF6-AFB2-C267E18CC126}"/>
              </a:ext>
            </a:extLst>
          </p:cNvPr>
          <p:cNvCxnSpPr>
            <a:cxnSpLocks/>
          </p:cNvCxnSpPr>
          <p:nvPr/>
        </p:nvCxnSpPr>
        <p:spPr>
          <a:xfrm flipV="1">
            <a:off x="9985972" y="3429000"/>
            <a:ext cx="1459106" cy="1867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1C84544-4382-4268-A82A-B5F16CE9F7EF}"/>
              </a:ext>
            </a:extLst>
          </p:cNvPr>
          <p:cNvSpPr txBox="1"/>
          <p:nvPr/>
        </p:nvSpPr>
        <p:spPr>
          <a:xfrm rot="18423283">
            <a:off x="10555113" y="4121680"/>
            <a:ext cx="984221" cy="253916"/>
          </a:xfrm>
          <a:prstGeom prst="rect">
            <a:avLst/>
          </a:prstGeom>
          <a:noFill/>
        </p:spPr>
        <p:txBody>
          <a:bodyPr wrap="square" rtlCol="0">
            <a:spAutoFit/>
          </a:bodyPr>
          <a:lstStyle/>
          <a:p>
            <a:r>
              <a:rPr lang="en-US" sz="1050" b="1" dirty="0"/>
              <a:t>CAGR 13.1%</a:t>
            </a:r>
          </a:p>
        </p:txBody>
      </p:sp>
      <p:pic>
        <p:nvPicPr>
          <p:cNvPr id="5" name="Picture 4">
            <a:extLst>
              <a:ext uri="{FF2B5EF4-FFF2-40B4-BE49-F238E27FC236}">
                <a16:creationId xmlns:a16="http://schemas.microsoft.com/office/drawing/2014/main" id="{873B4C40-D644-3628-745A-770A85295E05}"/>
              </a:ext>
            </a:extLst>
          </p:cNvPr>
          <p:cNvPicPr>
            <a:picLocks noChangeAspect="1"/>
          </p:cNvPicPr>
          <p:nvPr/>
        </p:nvPicPr>
        <p:blipFill>
          <a:blip r:embed="rId4"/>
          <a:srcRect/>
          <a:stretch/>
        </p:blipFill>
        <p:spPr>
          <a:xfrm>
            <a:off x="6802949" y="1062498"/>
            <a:ext cx="4462294" cy="427635"/>
          </a:xfrm>
          <a:prstGeom prst="rect">
            <a:avLst/>
          </a:prstGeom>
        </p:spPr>
      </p:pic>
    </p:spTree>
    <p:extLst>
      <p:ext uri="{BB962C8B-B14F-4D97-AF65-F5344CB8AC3E}">
        <p14:creationId xmlns:p14="http://schemas.microsoft.com/office/powerpoint/2010/main" val="106878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97520" y="402635"/>
            <a:ext cx="5117479" cy="1319725"/>
          </a:xfrm>
        </p:spPr>
        <p:txBody>
          <a:bodyPr/>
          <a:lstStyle/>
          <a:p>
            <a:r>
              <a:rPr lang="en-US" dirty="0"/>
              <a:t>Prudent credit culture drives asset quality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802949" y="1062498"/>
            <a:ext cx="4462294" cy="427635"/>
          </a:xfrm>
          <a:prstGeom prst="rect">
            <a:avLst/>
          </a:prstGeom>
        </p:spPr>
      </p:pic>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168742" y="5956137"/>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8" name="Text Placeholder 5">
            <a:extLst>
              <a:ext uri="{FF2B5EF4-FFF2-40B4-BE49-F238E27FC236}">
                <a16:creationId xmlns:a16="http://schemas.microsoft.com/office/drawing/2014/main" id="{D41A91B0-200B-4270-B0B4-4358DACCE491}"/>
              </a:ext>
            </a:extLst>
          </p:cNvPr>
          <p:cNvSpPr txBox="1">
            <a:spLocks/>
          </p:cNvSpPr>
          <p:nvPr/>
        </p:nvSpPr>
        <p:spPr bwMode="auto">
          <a:xfrm>
            <a:off x="421399" y="1921296"/>
            <a:ext cx="11336492" cy="202085"/>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noAutofit/>
          </a:bodyPr>
          <a:lstStyle>
            <a:lvl1pPr marL="201717" indent="-201717" algn="l" defTabSz="457200" rtl="0" eaLnBrk="1" fontAlgn="base" latinLnBrk="0" hangingPunct="1">
              <a:lnSpc>
                <a:spcPct val="80000"/>
              </a:lnSpc>
              <a:spcBef>
                <a:spcPts val="0"/>
              </a:spcBef>
              <a:spcAft>
                <a:spcPts val="0"/>
              </a:spcAft>
              <a:buClr>
                <a:schemeClr val="accent2"/>
              </a:buClr>
              <a:buSzPct val="92000"/>
              <a:buFont typeface="Wingdings 2" panose="05020102010507070707" pitchFamily="18" charset="2"/>
              <a:buAutoNum type="arabicParenR"/>
              <a:defRPr lang="en-US" sz="618" b="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618"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618"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618">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618">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ts val="0"/>
              </a:spcBef>
              <a:spcAft>
                <a:spcPts val="0"/>
              </a:spcAft>
              <a:buClr>
                <a:srgbClr val="4590B8"/>
              </a:buClr>
              <a:buSzPct val="92000"/>
              <a:buFont typeface="Wingdings 2" panose="05020102010507070707" pitchFamily="18" charset="2"/>
              <a:buNone/>
              <a:tabLst/>
              <a:defRPr/>
            </a:pPr>
            <a:r>
              <a:rPr kumimoji="0" lang="en-US" sz="1300" b="0" i="0" u="none" strike="noStrike" kern="1200" cap="none" spc="0" normalizeH="0" baseline="0" noProof="0" dirty="0">
                <a:ln>
                  <a:noFill/>
                </a:ln>
                <a:solidFill>
                  <a:srgbClr val="FFFFFF"/>
                </a:solidFill>
                <a:effectLst/>
                <a:uLnTx/>
                <a:uFillTx/>
                <a:latin typeface="Gill Sans MT" panose="020B0502020104020203"/>
                <a:ea typeface="+mn-ea"/>
                <a:cs typeface="+mn-cs"/>
              </a:rPr>
              <a:t>Credit Quality Highlights</a:t>
            </a:r>
          </a:p>
        </p:txBody>
      </p:sp>
      <p:sp>
        <p:nvSpPr>
          <p:cNvPr id="14" name="Text Placeholder 13">
            <a:extLst>
              <a:ext uri="{FF2B5EF4-FFF2-40B4-BE49-F238E27FC236}">
                <a16:creationId xmlns:a16="http://schemas.microsoft.com/office/drawing/2014/main" id="{99D06A10-0F06-4164-988C-D0C2666A29B2}"/>
              </a:ext>
            </a:extLst>
          </p:cNvPr>
          <p:cNvSpPr txBox="1">
            <a:spLocks/>
          </p:cNvSpPr>
          <p:nvPr/>
        </p:nvSpPr>
        <p:spPr bwMode="auto">
          <a:xfrm>
            <a:off x="501223" y="6235085"/>
            <a:ext cx="8666850" cy="8617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228600" indent="-228600" algn="l" defTabSz="457200" rtl="0" eaLnBrk="1" fontAlgn="base" latinLnBrk="0" hangingPunct="1">
              <a:lnSpc>
                <a:spcPct val="80000"/>
              </a:lnSpc>
              <a:spcBef>
                <a:spcPct val="20000"/>
              </a:spcBef>
              <a:spcAft>
                <a:spcPts val="0"/>
              </a:spcAft>
              <a:buClrTx/>
              <a:buSzPct val="92000"/>
              <a:buFont typeface="+mj-lt"/>
              <a:buAutoNum type="arabicParenR"/>
              <a:defRPr lang="en-US" sz="7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l" defTabSz="457200" rtl="0" eaLnBrk="1" fontAlgn="base" latinLnBrk="0" hangingPunct="1">
              <a:lnSpc>
                <a:spcPct val="80000"/>
              </a:lnSpc>
              <a:spcBef>
                <a:spcPct val="20000"/>
              </a:spcBef>
              <a:spcAft>
                <a:spcPts val="0"/>
              </a:spcAft>
              <a:buClrTx/>
              <a:buSzPct val="92000"/>
              <a:buFont typeface="+mj-lt"/>
              <a:buNone/>
              <a:tabLst/>
              <a:defRPr/>
            </a:pPr>
            <a:r>
              <a:rPr kumimoji="0" lang="en-US" sz="700" b="0" i="0" u="none" strike="noStrike" kern="1200" cap="none" spc="0" normalizeH="0" baseline="0" noProof="0">
                <a:ln>
                  <a:noFill/>
                </a:ln>
                <a:solidFill>
                  <a:srgbClr val="000000"/>
                </a:solidFill>
                <a:effectLst/>
                <a:uLnTx/>
                <a:uFillTx/>
                <a:latin typeface="Gill Sans MT" panose="020B0502020104020203"/>
                <a:ea typeface="+mn-ea"/>
                <a:cs typeface="+mn-cs"/>
              </a:rPr>
              <a:t>Note: Nonperforming loans include loans on nonaccrual and 90+ days past due</a:t>
            </a: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5" name="Content Placeholder 8">
            <a:extLst>
              <a:ext uri="{FF2B5EF4-FFF2-40B4-BE49-F238E27FC236}">
                <a16:creationId xmlns:a16="http://schemas.microsoft.com/office/drawing/2014/main" id="{CEADA8E8-C41C-4FC4-992F-47E7288B4E5F}"/>
              </a:ext>
            </a:extLst>
          </p:cNvPr>
          <p:cNvSpPr txBox="1">
            <a:spLocks/>
          </p:cNvSpPr>
          <p:nvPr/>
        </p:nvSpPr>
        <p:spPr bwMode="auto">
          <a:xfrm>
            <a:off x="421399" y="2179458"/>
            <a:ext cx="11189406" cy="13197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228600" marR="0" lvl="0" indent="-182880" algn="l" defTabSz="457200" rtl="0" eaLnBrk="1" fontAlgn="base" latinLnBrk="0" hangingPunct="1">
              <a:lnSpc>
                <a:spcPct val="80000"/>
              </a:lnSpc>
              <a:spcBef>
                <a:spcPts val="600"/>
              </a:spcBef>
              <a:spcAft>
                <a:spcPts val="600"/>
              </a:spcAft>
              <a:buClr>
                <a:srgbClr val="4590B8"/>
              </a:buClr>
              <a:buSzPct val="75000"/>
              <a:buFont typeface="Wingdings" panose="05000000000000000000" pitchFamily="2" charset="2"/>
              <a:buChar char="n"/>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Low historic nonperforming assets has been supported by conservative approach to provisioning reserves. Recent problem loans primarily originated from voucher-tenanted multifamily housing projects. The Bank is continuing to work multiple paths to cost-effectively resolve these problem loans. </a:t>
            </a:r>
          </a:p>
          <a:p>
            <a:pPr marL="228600" marR="0" lvl="0" indent="-182880" algn="l" defTabSz="457200" rtl="0" eaLnBrk="1" fontAlgn="base" latinLnBrk="0" hangingPunct="1">
              <a:lnSpc>
                <a:spcPct val="80000"/>
              </a:lnSpc>
              <a:spcBef>
                <a:spcPts val="600"/>
              </a:spcBef>
              <a:spcAft>
                <a:spcPts val="600"/>
              </a:spcAft>
              <a:buClr>
                <a:srgbClr val="4590B8"/>
              </a:buClr>
              <a:buSzPct val="75000"/>
              <a:buFont typeface="Wingdings" panose="05000000000000000000" pitchFamily="2" charset="2"/>
              <a:buChar char="n"/>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Non-performing loans on December 31, 2025 was $13.8 million and was mainly from two borrowers in the multifamily housing space.</a:t>
            </a:r>
            <a:endParaRPr kumimoji="0" lang="en-US" sz="1059"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33363" marR="0" lvl="0" indent="-306000" algn="l" defTabSz="457200" rtl="0" eaLnBrk="1" fontAlgn="base" latinLnBrk="0" hangingPunct="1">
              <a:lnSpc>
                <a:spcPct val="80000"/>
              </a:lnSpc>
              <a:spcBef>
                <a:spcPct val="20000"/>
              </a:spcBef>
              <a:spcAft>
                <a:spcPts val="0"/>
              </a:spcAft>
              <a:buClr>
                <a:srgbClr val="4590B8"/>
              </a:buClr>
              <a:buSzPct val="92000"/>
              <a:buFont typeface="Wingdings 2" panose="05020102010507070707" pitchFamily="18" charset="2"/>
              <a:buChar char=""/>
              <a:tabLst/>
              <a:defRPr/>
            </a:pPr>
            <a:endParaRPr kumimoji="0" lang="en-US" sz="1059"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6" name="Text Placeholder 5">
            <a:extLst>
              <a:ext uri="{FF2B5EF4-FFF2-40B4-BE49-F238E27FC236}">
                <a16:creationId xmlns:a16="http://schemas.microsoft.com/office/drawing/2014/main" id="{66A138AD-9EB6-4528-81CD-38E8CCE54757}"/>
              </a:ext>
            </a:extLst>
          </p:cNvPr>
          <p:cNvSpPr txBox="1">
            <a:spLocks/>
          </p:cNvSpPr>
          <p:nvPr/>
        </p:nvSpPr>
        <p:spPr bwMode="auto">
          <a:xfrm>
            <a:off x="434110" y="3117168"/>
            <a:ext cx="11336491" cy="192895"/>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noAutofit/>
          </a:bodyPr>
          <a:lstStyle>
            <a:lvl1pPr marL="201717" indent="-201717" algn="l" defTabSz="457200" rtl="0" eaLnBrk="1" fontAlgn="base" latinLnBrk="0" hangingPunct="1">
              <a:lnSpc>
                <a:spcPct val="80000"/>
              </a:lnSpc>
              <a:spcBef>
                <a:spcPts val="0"/>
              </a:spcBef>
              <a:spcAft>
                <a:spcPts val="0"/>
              </a:spcAft>
              <a:buClr>
                <a:schemeClr val="accent2"/>
              </a:buClr>
              <a:buSzPct val="92000"/>
              <a:buFont typeface="Wingdings 2" panose="05020102010507070707" pitchFamily="18" charset="2"/>
              <a:buAutoNum type="arabicParenR"/>
              <a:defRPr lang="en-US" sz="618" b="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618"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618"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618">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618">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ts val="0"/>
              </a:spcBef>
              <a:spcAft>
                <a:spcPts val="0"/>
              </a:spcAft>
              <a:buClr>
                <a:srgbClr val="4590B8"/>
              </a:buClr>
              <a:buSzPct val="92000"/>
              <a:buFont typeface="Wingdings 2" panose="05020102010507070707" pitchFamily="18" charset="2"/>
              <a:buNone/>
              <a:tabLst/>
              <a:defRPr/>
            </a:pPr>
            <a:r>
              <a:rPr kumimoji="0" lang="en-US" sz="1300" b="0" i="0" u="none" strike="noStrike" kern="1200" cap="none" spc="0" normalizeH="0" baseline="0" noProof="0" dirty="0">
                <a:ln>
                  <a:noFill/>
                </a:ln>
                <a:solidFill>
                  <a:srgbClr val="FFFFFF"/>
                </a:solidFill>
                <a:effectLst/>
                <a:uLnTx/>
                <a:uFillTx/>
                <a:latin typeface="Gill Sans MT" panose="020B0502020104020203"/>
                <a:ea typeface="+mn-ea"/>
                <a:cs typeface="+mn-cs"/>
              </a:rPr>
              <a:t>Asset Quality</a:t>
            </a:r>
          </a:p>
        </p:txBody>
      </p:sp>
      <p:graphicFrame>
        <p:nvGraphicFramePr>
          <p:cNvPr id="4" name="Chart 3">
            <a:extLst>
              <a:ext uri="{FF2B5EF4-FFF2-40B4-BE49-F238E27FC236}">
                <a16:creationId xmlns:a16="http://schemas.microsoft.com/office/drawing/2014/main" id="{16B67427-1675-4E3D-A724-832DF0BD2189}"/>
              </a:ext>
            </a:extLst>
          </p:cNvPr>
          <p:cNvGraphicFramePr>
            <a:graphicFrameLocks/>
          </p:cNvGraphicFramePr>
          <p:nvPr/>
        </p:nvGraphicFramePr>
        <p:xfrm>
          <a:off x="421398" y="3429001"/>
          <a:ext cx="11189407" cy="2892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03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81192" y="170408"/>
            <a:ext cx="11029616" cy="1319725"/>
          </a:xfrm>
        </p:spPr>
        <p:txBody>
          <a:bodyPr/>
          <a:lstStyle/>
          <a:p>
            <a:r>
              <a:rPr lang="en-US" dirty="0"/>
              <a:t>Strong capital Levels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802949" y="1062498"/>
            <a:ext cx="4462294" cy="427635"/>
          </a:xfrm>
          <a:prstGeom prst="rect">
            <a:avLst/>
          </a:prstGeom>
        </p:spPr>
      </p:pic>
      <p:graphicFrame>
        <p:nvGraphicFramePr>
          <p:cNvPr id="6" name="Chart 5">
            <a:extLst>
              <a:ext uri="{FF2B5EF4-FFF2-40B4-BE49-F238E27FC236}">
                <a16:creationId xmlns:a16="http://schemas.microsoft.com/office/drawing/2014/main" id="{C9566DDC-0EC1-413D-8D39-09522FD4472B}"/>
              </a:ext>
            </a:extLst>
          </p:cNvPr>
          <p:cNvGraphicFramePr>
            <a:graphicFrameLocks/>
          </p:cNvGraphicFramePr>
          <p:nvPr/>
        </p:nvGraphicFramePr>
        <p:xfrm>
          <a:off x="695325" y="2655566"/>
          <a:ext cx="470535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47661AD-4152-4E4A-9C57-12F3EB0DA421}"/>
              </a:ext>
            </a:extLst>
          </p:cNvPr>
          <p:cNvSpPr txBox="1"/>
          <p:nvPr/>
        </p:nvSpPr>
        <p:spPr>
          <a:xfrm>
            <a:off x="7057292" y="2513096"/>
            <a:ext cx="3953608"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Tier 1 Leverage ratio remained strong at 11.34% in 2025</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Total Risk-based Capital ratio remained very strong at 16.95% of risk-weighted assets</a:t>
            </a:r>
          </a:p>
        </p:txBody>
      </p:sp>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168742" y="5956137"/>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graphicFrame>
        <p:nvGraphicFramePr>
          <p:cNvPr id="4" name="Chart 3">
            <a:extLst>
              <a:ext uri="{FF2B5EF4-FFF2-40B4-BE49-F238E27FC236}">
                <a16:creationId xmlns:a16="http://schemas.microsoft.com/office/drawing/2014/main" id="{7ABDBF85-AA92-4343-A009-301D58E68489}"/>
              </a:ext>
            </a:extLst>
          </p:cNvPr>
          <p:cNvGraphicFramePr>
            <a:graphicFrameLocks/>
          </p:cNvGraphicFramePr>
          <p:nvPr>
            <p:extLst>
              <p:ext uri="{D42A27DB-BD31-4B8C-83A1-F6EECF244321}">
                <p14:modId xmlns:p14="http://schemas.microsoft.com/office/powerpoint/2010/main" val="376425954"/>
              </p:ext>
            </p:extLst>
          </p:nvPr>
        </p:nvGraphicFramePr>
        <p:xfrm>
          <a:off x="430604" y="1985962"/>
          <a:ext cx="6241799" cy="3970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458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D10F-65C5-8C8B-0F15-6C14F8AA0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E4CA5-1FF4-5DF6-1665-CE760303DBB4}"/>
              </a:ext>
            </a:extLst>
          </p:cNvPr>
          <p:cNvSpPr>
            <a:spLocks noGrp="1"/>
          </p:cNvSpPr>
          <p:nvPr>
            <p:ph type="title"/>
          </p:nvPr>
        </p:nvSpPr>
        <p:spPr>
          <a:xfrm>
            <a:off x="571955" y="305844"/>
            <a:ext cx="5692859" cy="1319725"/>
          </a:xfrm>
        </p:spPr>
        <p:txBody>
          <a:bodyPr/>
          <a:lstStyle/>
          <a:p>
            <a:r>
              <a:rPr lang="en-US" dirty="0"/>
              <a:t>Focus on Productivity – 4Q25 vs. 4Q24 </a:t>
            </a:r>
          </a:p>
        </p:txBody>
      </p:sp>
      <p:pic>
        <p:nvPicPr>
          <p:cNvPr id="7" name="Picture 6">
            <a:extLst>
              <a:ext uri="{FF2B5EF4-FFF2-40B4-BE49-F238E27FC236}">
                <a16:creationId xmlns:a16="http://schemas.microsoft.com/office/drawing/2014/main" id="{FEFD6C36-18CB-12C1-2401-D0A616B8D202}"/>
              </a:ext>
            </a:extLst>
          </p:cNvPr>
          <p:cNvPicPr>
            <a:picLocks noChangeAspect="1"/>
          </p:cNvPicPr>
          <p:nvPr/>
        </p:nvPicPr>
        <p:blipFill>
          <a:blip r:embed="rId2"/>
          <a:srcRect/>
          <a:stretch/>
        </p:blipFill>
        <p:spPr>
          <a:xfrm>
            <a:off x="6802949" y="1062498"/>
            <a:ext cx="4462294" cy="427635"/>
          </a:xfrm>
          <a:prstGeom prst="rect">
            <a:avLst/>
          </a:prstGeom>
        </p:spPr>
      </p:pic>
      <p:sp>
        <p:nvSpPr>
          <p:cNvPr id="11" name="TextBox 10">
            <a:extLst>
              <a:ext uri="{FF2B5EF4-FFF2-40B4-BE49-F238E27FC236}">
                <a16:creationId xmlns:a16="http://schemas.microsoft.com/office/drawing/2014/main" id="{6F058C86-F661-0120-33FA-7460D02D1045}"/>
              </a:ext>
            </a:extLst>
          </p:cNvPr>
          <p:cNvSpPr txBox="1"/>
          <p:nvPr/>
        </p:nvSpPr>
        <p:spPr>
          <a:xfrm>
            <a:off x="8450718" y="1732851"/>
            <a:ext cx="3272021" cy="49859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indent="-285750">
              <a:buClr>
                <a:srgbClr val="4590B8"/>
              </a:buClr>
              <a:buFont typeface="Wingdings" panose="05000000000000000000" pitchFamily="2" charset="2"/>
              <a:buChar char="§"/>
              <a:defRPr/>
            </a:pPr>
            <a:r>
              <a:rPr lang="en-US" sz="1400" dirty="0">
                <a:solidFill>
                  <a:prstClr val="black"/>
                </a:solidFill>
                <a:latin typeface="Gill Sans MT" panose="020B0502020104020203"/>
              </a:rPr>
              <a:t>The post-pandemic economic conditions, including the rapid increase in interest rates beginning in 2022 caused the bank to shift its focus to cost efficiency and moderating growth to optimize ROA</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Since 2Q22, we have been comparing ourselves against a 12-bank DC peer group ($300 mil - $8.0 </a:t>
            </a:r>
            <a:r>
              <a:rPr kumimoji="0" lang="en-US" sz="1400" b="0" i="0" u="none" strike="noStrike" kern="1200" cap="none" spc="0" normalizeH="0" baseline="0" noProof="0" dirty="0" err="1">
                <a:ln>
                  <a:noFill/>
                </a:ln>
                <a:solidFill>
                  <a:prstClr val="black"/>
                </a:solidFill>
                <a:effectLst/>
                <a:uLnTx/>
                <a:uFillTx/>
                <a:latin typeface="Gill Sans MT" panose="020B0502020104020203"/>
                <a:ea typeface="+mn-ea"/>
                <a:cs typeface="+mn-cs"/>
              </a:rPr>
              <a:t>bil</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as well as a subset 7-bank DC peer group ($300 mil - $1.5 </a:t>
            </a:r>
            <a:r>
              <a:rPr kumimoji="0" lang="en-US" sz="1400" b="0" i="0" u="none" strike="noStrike" kern="1200" cap="none" spc="0" normalizeH="0" baseline="0" noProof="0" dirty="0" err="1">
                <a:ln>
                  <a:noFill/>
                </a:ln>
                <a:solidFill>
                  <a:prstClr val="black"/>
                </a:solidFill>
                <a:effectLst/>
                <a:uLnTx/>
                <a:uFillTx/>
                <a:latin typeface="Gill Sans MT" panose="020B0502020104020203"/>
                <a:ea typeface="+mn-ea"/>
                <a:cs typeface="+mn-cs"/>
              </a:rPr>
              <a:t>bil</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lang="en-US" sz="1400" dirty="0">
                <a:solidFill>
                  <a:prstClr val="black"/>
                </a:solidFill>
                <a:latin typeface="Gill Sans MT" panose="020B0502020104020203"/>
              </a:rPr>
              <a:t>We measure using five important productivity metrics at the bank level</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lang="en-US" sz="1400" dirty="0">
              <a:solidFill>
                <a:prstClr val="black"/>
              </a:solidFill>
              <a:latin typeface="Gill Sans MT" panose="020B0502020104020203"/>
            </a:endParaRPr>
          </a:p>
          <a:p>
            <a:pPr marL="285750" indent="-285750">
              <a:buClr>
                <a:srgbClr val="4590B8"/>
              </a:buClr>
              <a:buFont typeface="Wingdings" panose="05000000000000000000" pitchFamily="2" charset="2"/>
              <a:buChar char="§"/>
              <a:defRPr/>
            </a:pPr>
            <a:r>
              <a:rPr lang="en-US" sz="1400" dirty="0">
                <a:solidFill>
                  <a:prstClr val="black"/>
                </a:solidFill>
                <a:latin typeface="Gill Sans MT" panose="020B0502020104020203"/>
              </a:rPr>
              <a:t>From 2Q22 to 4Q25, we have improved from the bottom quartile to the top quartile median performance</a:t>
            </a:r>
          </a:p>
          <a:p>
            <a:pPr marL="742950" lvl="1" indent="-285750">
              <a:buClr>
                <a:srgbClr val="4590B8"/>
              </a:buClr>
              <a:buFont typeface="Wingdings" panose="05000000000000000000" pitchFamily="2" charset="2"/>
              <a:buChar char="§"/>
              <a:defRPr/>
            </a:pPr>
            <a:r>
              <a:rPr lang="en-US" sz="1200" dirty="0">
                <a:solidFill>
                  <a:prstClr val="black"/>
                </a:solidFill>
                <a:latin typeface="Gill Sans MT" panose="020B0502020104020203"/>
              </a:rPr>
              <a:t>At 4Q24 we were above median performance</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405A2AEE-4BDA-E1B8-2839-74012B557C7E}"/>
              </a:ext>
            </a:extLst>
          </p:cNvPr>
          <p:cNvSpPr>
            <a:spLocks noGrp="1"/>
          </p:cNvSpPr>
          <p:nvPr>
            <p:ph type="sldNum" sz="quarter" idx="12"/>
          </p:nvPr>
        </p:nvSpPr>
        <p:spPr>
          <a:xfrm>
            <a:off x="11280675" y="6376460"/>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87B96D42-04A1-BDEB-F613-F7637F0D1D17}"/>
              </a:ext>
            </a:extLst>
          </p:cNvPr>
          <p:cNvPicPr>
            <a:picLocks noChangeAspect="1"/>
          </p:cNvPicPr>
          <p:nvPr/>
        </p:nvPicPr>
        <p:blipFill>
          <a:blip r:embed="rId3"/>
          <a:stretch>
            <a:fillRect/>
          </a:stretch>
        </p:blipFill>
        <p:spPr>
          <a:xfrm>
            <a:off x="476670" y="4308982"/>
            <a:ext cx="7827672" cy="2399392"/>
          </a:xfrm>
          <a:prstGeom prst="rect">
            <a:avLst/>
          </a:prstGeom>
        </p:spPr>
      </p:pic>
      <p:pic>
        <p:nvPicPr>
          <p:cNvPr id="8" name="Picture 7">
            <a:extLst>
              <a:ext uri="{FF2B5EF4-FFF2-40B4-BE49-F238E27FC236}">
                <a16:creationId xmlns:a16="http://schemas.microsoft.com/office/drawing/2014/main" id="{F6469A5A-736B-E106-F034-AEEBB9634637}"/>
              </a:ext>
            </a:extLst>
          </p:cNvPr>
          <p:cNvPicPr>
            <a:picLocks noChangeAspect="1"/>
          </p:cNvPicPr>
          <p:nvPr/>
        </p:nvPicPr>
        <p:blipFill>
          <a:blip r:embed="rId4"/>
          <a:stretch>
            <a:fillRect/>
          </a:stretch>
        </p:blipFill>
        <p:spPr>
          <a:xfrm>
            <a:off x="469261" y="1761005"/>
            <a:ext cx="7827264" cy="2464836"/>
          </a:xfrm>
          <a:prstGeom prst="rect">
            <a:avLst/>
          </a:prstGeom>
        </p:spPr>
      </p:pic>
    </p:spTree>
    <p:extLst>
      <p:ext uri="{BB962C8B-B14F-4D97-AF65-F5344CB8AC3E}">
        <p14:creationId xmlns:p14="http://schemas.microsoft.com/office/powerpoint/2010/main" val="43595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3"/>
          <a:srcRect/>
          <a:stretch/>
        </p:blipFill>
        <p:spPr>
          <a:xfrm>
            <a:off x="6802949" y="1062498"/>
            <a:ext cx="4462294" cy="427635"/>
          </a:xfrm>
          <a:prstGeom prst="rect">
            <a:avLst/>
          </a:prstGeom>
        </p:spPr>
      </p:pic>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267073" y="6420043"/>
            <a:ext cx="442066" cy="36512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Content Placeholder 23">
            <a:extLst>
              <a:ext uri="{FF2B5EF4-FFF2-40B4-BE49-F238E27FC236}">
                <a16:creationId xmlns:a16="http://schemas.microsoft.com/office/drawing/2014/main" id="{30F36D21-1315-4B23-8F9C-E0FAA3675B36}"/>
              </a:ext>
            </a:extLst>
          </p:cNvPr>
          <p:cNvSpPr txBox="1">
            <a:spLocks/>
          </p:cNvSpPr>
          <p:nvPr/>
        </p:nvSpPr>
        <p:spPr bwMode="auto">
          <a:xfrm>
            <a:off x="5850385" y="2399225"/>
            <a:ext cx="5928173" cy="40208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2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2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1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1Q26 Earnings of $1,053,000 decreased 37.1% compared to 1Q25</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Pre-tax pre-provision earnings increased </a:t>
            </a:r>
            <a:r>
              <a:rPr lang="en-US" sz="1400" dirty="0">
                <a:solidFill>
                  <a:srgbClr val="000000"/>
                </a:solidFill>
                <a:latin typeface="Gill Sans MT" panose="020B0502020104020203"/>
              </a:rPr>
              <a:t>32</a:t>
            </a: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.6% in 1Q26 compared to 1Q25 primarily due to net interest </a:t>
            </a:r>
            <a:r>
              <a:rPr lang="en-US" sz="1400" dirty="0">
                <a:solidFill>
                  <a:srgbClr val="000000"/>
                </a:solidFill>
                <a:latin typeface="Gill Sans MT" panose="020B0502020104020203"/>
              </a:rPr>
              <a:t>income growth</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508000" lvl="1" indent="-171450">
              <a:spcAft>
                <a:spcPts val="300"/>
              </a:spcAft>
              <a:buClr>
                <a:srgbClr val="4590B8"/>
              </a:buClr>
              <a:defRPr/>
            </a:pPr>
            <a:r>
              <a:rPr lang="en-US" sz="1400" dirty="0">
                <a:solidFill>
                  <a:srgbClr val="000000"/>
                </a:solidFill>
                <a:latin typeface="Gill Sans MT" panose="020B0502020104020203"/>
              </a:rPr>
              <a:t>Operating revenue increased by 10.3% </a:t>
            </a:r>
          </a:p>
          <a:p>
            <a:pPr marL="508000" lvl="1" indent="-171450">
              <a:spcAft>
                <a:spcPts val="300"/>
              </a:spcAft>
              <a:buClr>
                <a:srgbClr val="4590B8"/>
              </a:buClr>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Operating expenses </a:t>
            </a:r>
            <a:r>
              <a:rPr kumimoji="0" lang="en-US" sz="1400" b="1" u="sng" strike="noStrike" kern="1200" cap="none" spc="0" normalizeH="0" baseline="0" noProof="0" dirty="0">
                <a:ln>
                  <a:noFill/>
                </a:ln>
                <a:solidFill>
                  <a:srgbClr val="000000"/>
                </a:solidFill>
                <a:effectLst/>
                <a:uLnTx/>
                <a:uFillTx/>
                <a:latin typeface="Gill Sans MT" panose="020B0502020104020203"/>
                <a:ea typeface="+mn-ea"/>
                <a:cs typeface="+mn-cs"/>
              </a:rPr>
              <a:t>decreased</a:t>
            </a: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 by </a:t>
            </a:r>
            <a:r>
              <a:rPr lang="en-US" sz="1400" dirty="0">
                <a:solidFill>
                  <a:srgbClr val="000000"/>
                </a:solidFill>
                <a:latin typeface="Gill Sans MT" panose="020B0502020104020203"/>
              </a:rPr>
              <a:t>1.0</a:t>
            </a: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a:t>
            </a:r>
          </a:p>
          <a:p>
            <a:pPr marL="508000" lvl="1" indent="-171450">
              <a:spcAft>
                <a:spcPts val="300"/>
              </a:spcAft>
              <a:buClr>
                <a:srgbClr val="4590B8"/>
              </a:buClr>
              <a:defRPr/>
            </a:pPr>
            <a:r>
              <a:rPr lang="en-US" sz="1400" dirty="0">
                <a:solidFill>
                  <a:srgbClr val="000000"/>
                </a:solidFill>
                <a:latin typeface="Gill Sans MT" panose="020B0502020104020203"/>
              </a:rPr>
              <a:t>Efficiency ratio improved to 59.6%</a:t>
            </a:r>
            <a:endParaRPr kumimoji="0" lang="en-US" sz="1400" i="0"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Quarterly balance sheet fluctuations in 1Q26:</a:t>
            </a:r>
          </a:p>
          <a:p>
            <a:pPr marL="508000" marR="0" lvl="1"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Loans decreased $12 million</a:t>
            </a:r>
          </a:p>
          <a:p>
            <a:pPr marL="508000" marR="0" lvl="1"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Deposits decreased $28 million</a:t>
            </a:r>
          </a:p>
          <a:p>
            <a:pPr marL="336550" marR="0" lvl="1" indent="0" algn="l" defTabSz="457200" rtl="0" eaLnBrk="1" fontAlgn="base" latinLnBrk="0" hangingPunct="1">
              <a:lnSpc>
                <a:spcPct val="80000"/>
              </a:lnSpc>
              <a:spcBef>
                <a:spcPct val="20000"/>
              </a:spcBef>
              <a:spcAft>
                <a:spcPts val="300"/>
              </a:spcAft>
              <a:buClr>
                <a:srgbClr val="4590B8"/>
              </a:buClr>
              <a:buSzPct val="92000"/>
              <a:buNone/>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Bank has very strong available funding sources with the Federal Reserve and FHLB with combined lendable collateral value of $226 million.</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9" name="Text Placeholder 22">
            <a:extLst>
              <a:ext uri="{FF2B5EF4-FFF2-40B4-BE49-F238E27FC236}">
                <a16:creationId xmlns:a16="http://schemas.microsoft.com/office/drawing/2014/main" id="{FE575E48-C145-4B29-8546-7B3A159D0EB2}"/>
              </a:ext>
            </a:extLst>
          </p:cNvPr>
          <p:cNvSpPr txBox="1">
            <a:spLocks/>
          </p:cNvSpPr>
          <p:nvPr/>
        </p:nvSpPr>
        <p:spPr bwMode="auto">
          <a:xfrm>
            <a:off x="5850385" y="1908771"/>
            <a:ext cx="5858754" cy="427635"/>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None/>
              <a:defRPr lang="en-US" sz="1300" b="1" kern="1200">
                <a:solidFill>
                  <a:schemeClr val="bg1"/>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None/>
              <a:tabLst/>
              <a:defRPr/>
            </a:pPr>
            <a:r>
              <a:rPr kumimoji="0" lang="en-US" sz="1400" b="1" i="0" u="none" strike="noStrike" kern="1200" cap="none" spc="0" normalizeH="0" baseline="0" noProof="0">
                <a:ln>
                  <a:noFill/>
                </a:ln>
                <a:solidFill>
                  <a:srgbClr val="FFFFFF"/>
                </a:solidFill>
                <a:effectLst/>
                <a:uLnTx/>
                <a:uFillTx/>
                <a:latin typeface="Gill Sans MT" panose="020B0502020104020203"/>
                <a:ea typeface="+mn-ea"/>
                <a:cs typeface="+mn-cs"/>
              </a:rPr>
              <a:t>Highlights</a:t>
            </a:r>
            <a:endParaRPr kumimoji="0" lang="en-US" sz="140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 name="Title 5">
            <a:extLst>
              <a:ext uri="{FF2B5EF4-FFF2-40B4-BE49-F238E27FC236}">
                <a16:creationId xmlns:a16="http://schemas.microsoft.com/office/drawing/2014/main" id="{2C7FA624-6C6F-D07E-AC39-D6F5BFD32F10}"/>
              </a:ext>
            </a:extLst>
          </p:cNvPr>
          <p:cNvSpPr>
            <a:spLocks noGrp="1"/>
          </p:cNvSpPr>
          <p:nvPr>
            <p:ph type="title"/>
          </p:nvPr>
        </p:nvSpPr>
        <p:spPr>
          <a:xfrm>
            <a:off x="581192" y="702156"/>
            <a:ext cx="11029616" cy="787977"/>
          </a:xfrm>
        </p:spPr>
        <p:txBody>
          <a:bodyPr/>
          <a:lstStyle/>
          <a:p>
            <a:r>
              <a:rPr lang="en-US" dirty="0"/>
              <a:t>1Q26 Financial Results</a:t>
            </a:r>
          </a:p>
        </p:txBody>
      </p:sp>
      <p:pic>
        <p:nvPicPr>
          <p:cNvPr id="5" name="Picture 4">
            <a:extLst>
              <a:ext uri="{FF2B5EF4-FFF2-40B4-BE49-F238E27FC236}">
                <a16:creationId xmlns:a16="http://schemas.microsoft.com/office/drawing/2014/main" id="{F8E7485F-829B-331A-C80A-9E71FF86B040}"/>
              </a:ext>
            </a:extLst>
          </p:cNvPr>
          <p:cNvPicPr>
            <a:picLocks noChangeAspect="1"/>
          </p:cNvPicPr>
          <p:nvPr/>
        </p:nvPicPr>
        <p:blipFill>
          <a:blip r:embed="rId4"/>
          <a:stretch>
            <a:fillRect/>
          </a:stretch>
        </p:blipFill>
        <p:spPr>
          <a:xfrm>
            <a:off x="482861" y="1908771"/>
            <a:ext cx="5248656" cy="4341607"/>
          </a:xfrm>
          <a:prstGeom prst="rect">
            <a:avLst/>
          </a:prstGeom>
        </p:spPr>
      </p:pic>
    </p:spTree>
    <p:extLst>
      <p:ext uri="{BB962C8B-B14F-4D97-AF65-F5344CB8AC3E}">
        <p14:creationId xmlns:p14="http://schemas.microsoft.com/office/powerpoint/2010/main" val="125858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81192" y="170408"/>
            <a:ext cx="11029616" cy="1319725"/>
          </a:xfrm>
        </p:spPr>
        <p:txBody>
          <a:bodyPr/>
          <a:lstStyle/>
          <a:p>
            <a:r>
              <a:rPr lang="en-US" dirty="0"/>
              <a:t>Per Share Trends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755977" y="990730"/>
            <a:ext cx="4484539" cy="429768"/>
          </a:xfrm>
          <a:prstGeom prst="rect">
            <a:avLst/>
          </a:prstGeom>
        </p:spPr>
      </p:pic>
      <p:graphicFrame>
        <p:nvGraphicFramePr>
          <p:cNvPr id="6" name="Chart 5">
            <a:extLst>
              <a:ext uri="{FF2B5EF4-FFF2-40B4-BE49-F238E27FC236}">
                <a16:creationId xmlns:a16="http://schemas.microsoft.com/office/drawing/2014/main" id="{C9566DDC-0EC1-413D-8D39-09522FD4472B}"/>
              </a:ext>
            </a:extLst>
          </p:cNvPr>
          <p:cNvGraphicFramePr>
            <a:graphicFrameLocks/>
          </p:cNvGraphicFramePr>
          <p:nvPr/>
        </p:nvGraphicFramePr>
        <p:xfrm>
          <a:off x="695325" y="2655566"/>
          <a:ext cx="470535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00FEE68E-8DC5-4B8C-BF93-A4CA4BF30A4F}"/>
              </a:ext>
            </a:extLst>
          </p:cNvPr>
          <p:cNvSpPr>
            <a:spLocks noGrp="1"/>
          </p:cNvSpPr>
          <p:nvPr>
            <p:ph type="sldNum" sz="quarter" idx="12"/>
          </p:nvPr>
        </p:nvSpPr>
        <p:spPr>
          <a:xfrm>
            <a:off x="11198678" y="5956137"/>
            <a:ext cx="412129" cy="365125"/>
          </a:xfrm>
        </p:spPr>
        <p:txBody>
          <a:bodyPr/>
          <a:lstStyle/>
          <a:p>
            <a:fld id="{D57F1E4F-1CFF-5643-939E-217C01CDF565}" type="slidenum">
              <a:rPr lang="en-US" sz="1200" smtClean="0">
                <a:solidFill>
                  <a:schemeClr val="tx1"/>
                </a:solidFill>
              </a:rPr>
              <a:pPr/>
              <a:t>18</a:t>
            </a:fld>
            <a:endParaRPr lang="en-US" dirty="0">
              <a:solidFill>
                <a:schemeClr val="tx1"/>
              </a:solidFill>
            </a:endParaRPr>
          </a:p>
        </p:txBody>
      </p:sp>
      <p:sp>
        <p:nvSpPr>
          <p:cNvPr id="10" name="TextBox 9">
            <a:extLst>
              <a:ext uri="{FF2B5EF4-FFF2-40B4-BE49-F238E27FC236}">
                <a16:creationId xmlns:a16="http://schemas.microsoft.com/office/drawing/2014/main" id="{35655526-CBF5-48C7-822B-7B9626262C29}"/>
              </a:ext>
            </a:extLst>
          </p:cNvPr>
          <p:cNvSpPr txBox="1"/>
          <p:nvPr/>
        </p:nvSpPr>
        <p:spPr>
          <a:xfrm>
            <a:off x="7451134" y="1708270"/>
            <a:ext cx="3953608" cy="43704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Stock price at 3/31/26 of $66.49 compared to book value at 3/31/26 of $59.47</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lang="en-US" sz="2000" dirty="0">
                <a:solidFill>
                  <a:prstClr val="black"/>
                </a:solidFill>
                <a:latin typeface="Gill Sans MT" panose="020B0502020104020203"/>
              </a:rPr>
              <a:t>2</a:t>
            </a:r>
            <a:r>
              <a:rPr lang="en-US" sz="2000" baseline="30000" dirty="0">
                <a:solidFill>
                  <a:prstClr val="black"/>
                </a:solidFill>
                <a:latin typeface="Gill Sans MT" panose="020B0502020104020203"/>
              </a:rPr>
              <a:t>nd</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quarter dividend of $0.2</a:t>
            </a:r>
            <a:r>
              <a:rPr lang="en-US" sz="2000" dirty="0">
                <a:solidFill>
                  <a:prstClr val="black"/>
                </a:solidFill>
                <a:latin typeface="Gill Sans MT" panose="020B0502020104020203"/>
              </a:rPr>
              <a:t>6</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reflects a 23.8% increase over prior year</a:t>
            </a: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lang="en-US" sz="2000" dirty="0">
              <a:solidFill>
                <a:prstClr val="black"/>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lang="en-US" sz="2000" dirty="0">
                <a:solidFill>
                  <a:prstClr val="black"/>
                </a:solidFill>
                <a:latin typeface="Gill Sans MT" panose="020B0502020104020203"/>
              </a:rPr>
              <a:t>In addition to a $0.26 per share quarterly dividend, your Board approved a share repurchase program of up to $900,000 good until February 28, 2027</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47442563-67E9-F43F-E4AD-2F73D0F3EA46}"/>
              </a:ext>
            </a:extLst>
          </p:cNvPr>
          <p:cNvSpPr txBox="1"/>
          <p:nvPr/>
        </p:nvSpPr>
        <p:spPr>
          <a:xfrm>
            <a:off x="400591" y="6391747"/>
            <a:ext cx="5615640" cy="261610"/>
          </a:xfrm>
          <a:prstGeom prst="rect">
            <a:avLst/>
          </a:prstGeom>
          <a:noFill/>
        </p:spPr>
        <p:txBody>
          <a:bodyPr wrap="none" rtlCol="0">
            <a:spAutoFit/>
          </a:bodyPr>
          <a:lstStyle/>
          <a:p>
            <a:r>
              <a:rPr lang="en-US" sz="1100" dirty="0"/>
              <a:t>Per share data reflects the 4:1 stock split paid in the form of a dividend on November 26, 2024</a:t>
            </a:r>
          </a:p>
        </p:txBody>
      </p:sp>
      <p:graphicFrame>
        <p:nvGraphicFramePr>
          <p:cNvPr id="9" name="Chart 8">
            <a:extLst>
              <a:ext uri="{FF2B5EF4-FFF2-40B4-BE49-F238E27FC236}">
                <a16:creationId xmlns:a16="http://schemas.microsoft.com/office/drawing/2014/main" id="{9AC7197D-CC7A-40C8-AB20-D76D42436732}"/>
              </a:ext>
            </a:extLst>
          </p:cNvPr>
          <p:cNvGraphicFramePr>
            <a:graphicFrameLocks/>
          </p:cNvGraphicFramePr>
          <p:nvPr>
            <p:extLst>
              <p:ext uri="{D42A27DB-BD31-4B8C-83A1-F6EECF244321}">
                <p14:modId xmlns:p14="http://schemas.microsoft.com/office/powerpoint/2010/main" val="1094803952"/>
              </p:ext>
            </p:extLst>
          </p:nvPr>
        </p:nvGraphicFramePr>
        <p:xfrm>
          <a:off x="463966" y="1916367"/>
          <a:ext cx="6781103" cy="42399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593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F2F8-C6C8-DF92-EBCA-1078167C9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74C13-5055-29BC-2400-190E1B424B44}"/>
              </a:ext>
            </a:extLst>
          </p:cNvPr>
          <p:cNvSpPr>
            <a:spLocks noGrp="1"/>
          </p:cNvSpPr>
          <p:nvPr>
            <p:ph type="title"/>
          </p:nvPr>
        </p:nvSpPr>
        <p:spPr>
          <a:xfrm>
            <a:off x="581192" y="170408"/>
            <a:ext cx="11029616" cy="1319725"/>
          </a:xfrm>
        </p:spPr>
        <p:txBody>
          <a:bodyPr/>
          <a:lstStyle/>
          <a:p>
            <a:r>
              <a:rPr lang="en-US" dirty="0"/>
              <a:t>Share Price-to-Earnings Trends </a:t>
            </a:r>
          </a:p>
        </p:txBody>
      </p:sp>
      <p:pic>
        <p:nvPicPr>
          <p:cNvPr id="7" name="Picture 6">
            <a:extLst>
              <a:ext uri="{FF2B5EF4-FFF2-40B4-BE49-F238E27FC236}">
                <a16:creationId xmlns:a16="http://schemas.microsoft.com/office/drawing/2014/main" id="{5254F7F7-0DED-A702-E15E-B9CE4572DAAA}"/>
              </a:ext>
            </a:extLst>
          </p:cNvPr>
          <p:cNvPicPr>
            <a:picLocks noChangeAspect="1"/>
          </p:cNvPicPr>
          <p:nvPr/>
        </p:nvPicPr>
        <p:blipFill>
          <a:blip r:embed="rId2"/>
          <a:srcRect/>
          <a:stretch/>
        </p:blipFill>
        <p:spPr>
          <a:xfrm>
            <a:off x="6755977" y="990730"/>
            <a:ext cx="4484539" cy="429768"/>
          </a:xfrm>
          <a:prstGeom prst="rect">
            <a:avLst/>
          </a:prstGeom>
        </p:spPr>
      </p:pic>
      <p:graphicFrame>
        <p:nvGraphicFramePr>
          <p:cNvPr id="6" name="Chart 5">
            <a:extLst>
              <a:ext uri="{FF2B5EF4-FFF2-40B4-BE49-F238E27FC236}">
                <a16:creationId xmlns:a16="http://schemas.microsoft.com/office/drawing/2014/main" id="{B66D365E-80C4-CFB6-A42A-6F77A5C11CF1}"/>
              </a:ext>
            </a:extLst>
          </p:cNvPr>
          <p:cNvGraphicFramePr>
            <a:graphicFrameLocks/>
          </p:cNvGraphicFramePr>
          <p:nvPr/>
        </p:nvGraphicFramePr>
        <p:xfrm>
          <a:off x="695325" y="2655566"/>
          <a:ext cx="470535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A8F8236-B9B5-B998-993D-437B368C2021}"/>
              </a:ext>
            </a:extLst>
          </p:cNvPr>
          <p:cNvSpPr>
            <a:spLocks noGrp="1"/>
          </p:cNvSpPr>
          <p:nvPr>
            <p:ph type="sldNum" sz="quarter" idx="12"/>
          </p:nvPr>
        </p:nvSpPr>
        <p:spPr>
          <a:xfrm>
            <a:off x="11198678" y="5956137"/>
            <a:ext cx="412129" cy="365125"/>
          </a:xfrm>
        </p:spPr>
        <p:txBody>
          <a:bodyPr/>
          <a:lstStyle/>
          <a:p>
            <a:fld id="{D57F1E4F-1CFF-5643-939E-217C01CDF565}" type="slidenum">
              <a:rPr lang="en-US" sz="1200" smtClean="0">
                <a:solidFill>
                  <a:schemeClr val="tx1"/>
                </a:solidFill>
              </a:rPr>
              <a:pPr/>
              <a:t>19</a:t>
            </a:fld>
            <a:endParaRPr lang="en-US" dirty="0">
              <a:solidFill>
                <a:schemeClr val="tx1"/>
              </a:solidFill>
            </a:endParaRPr>
          </a:p>
        </p:txBody>
      </p:sp>
      <p:sp>
        <p:nvSpPr>
          <p:cNvPr id="8" name="TextBox 7">
            <a:extLst>
              <a:ext uri="{FF2B5EF4-FFF2-40B4-BE49-F238E27FC236}">
                <a16:creationId xmlns:a16="http://schemas.microsoft.com/office/drawing/2014/main" id="{B130E470-EEE8-9010-1009-06C79AE2A1AC}"/>
              </a:ext>
            </a:extLst>
          </p:cNvPr>
          <p:cNvSpPr txBox="1"/>
          <p:nvPr/>
        </p:nvSpPr>
        <p:spPr>
          <a:xfrm>
            <a:off x="400591" y="6391747"/>
            <a:ext cx="5615640" cy="261610"/>
          </a:xfrm>
          <a:prstGeom prst="rect">
            <a:avLst/>
          </a:prstGeom>
          <a:noFill/>
        </p:spPr>
        <p:txBody>
          <a:bodyPr wrap="none" rtlCol="0">
            <a:spAutoFit/>
          </a:bodyPr>
          <a:lstStyle/>
          <a:p>
            <a:r>
              <a:rPr lang="en-US" sz="1100" dirty="0"/>
              <a:t>Per share data reflects the 4:1 stock split paid in the form of a dividend on November 26, 2024</a:t>
            </a:r>
          </a:p>
        </p:txBody>
      </p:sp>
      <p:graphicFrame>
        <p:nvGraphicFramePr>
          <p:cNvPr id="5" name="Chart 4">
            <a:extLst>
              <a:ext uri="{FF2B5EF4-FFF2-40B4-BE49-F238E27FC236}">
                <a16:creationId xmlns:a16="http://schemas.microsoft.com/office/drawing/2014/main" id="{22DB75D7-9184-493A-A684-83C6F4B4D80F}"/>
              </a:ext>
            </a:extLst>
          </p:cNvPr>
          <p:cNvGraphicFramePr>
            <a:graphicFrameLocks/>
          </p:cNvGraphicFramePr>
          <p:nvPr>
            <p:extLst>
              <p:ext uri="{D42A27DB-BD31-4B8C-83A1-F6EECF244321}">
                <p14:modId xmlns:p14="http://schemas.microsoft.com/office/powerpoint/2010/main" val="2924673427"/>
              </p:ext>
            </p:extLst>
          </p:nvPr>
        </p:nvGraphicFramePr>
        <p:xfrm>
          <a:off x="461334" y="1885344"/>
          <a:ext cx="8390323" cy="42160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1175189-75CD-8017-B346-EE0178E77913}"/>
              </a:ext>
            </a:extLst>
          </p:cNvPr>
          <p:cNvSpPr txBox="1"/>
          <p:nvPr/>
        </p:nvSpPr>
        <p:spPr>
          <a:xfrm>
            <a:off x="9306961" y="2034679"/>
            <a:ext cx="2423705" cy="40626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lang="en-US" sz="2000" dirty="0">
                <a:solidFill>
                  <a:prstClr val="black"/>
                </a:solidFill>
                <a:latin typeface="Gill Sans MT" panose="020B0502020104020203"/>
              </a:rPr>
              <a:t>Price-to-Earnings (LTM EPS) has remained fairly stable in low double digits over the past four years</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
                <a:srgbClr val="4590B8"/>
              </a:buClr>
              <a:buSzTx/>
              <a:buFont typeface="Wingdings" panose="05000000000000000000" pitchFamily="2" charset="2"/>
              <a:buChar char="§"/>
              <a:tabLst/>
              <a:defRPr/>
            </a:pPr>
            <a:r>
              <a:rPr lang="en-US" sz="2000" dirty="0">
                <a:solidFill>
                  <a:prstClr val="black"/>
                </a:solidFill>
                <a:latin typeface="Gill Sans MT" panose="020B0502020104020203"/>
              </a:rPr>
              <a:t>Increases in EPS have helped support an increasing share price</a:t>
            </a:r>
          </a:p>
        </p:txBody>
      </p:sp>
    </p:spTree>
    <p:extLst>
      <p:ext uri="{BB962C8B-B14F-4D97-AF65-F5344CB8AC3E}">
        <p14:creationId xmlns:p14="http://schemas.microsoft.com/office/powerpoint/2010/main" val="920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D552-7241-1871-14C6-717775D09DFD}"/>
              </a:ext>
            </a:extLst>
          </p:cNvPr>
          <p:cNvSpPr>
            <a:spLocks noGrp="1"/>
          </p:cNvSpPr>
          <p:nvPr>
            <p:ph type="title"/>
          </p:nvPr>
        </p:nvSpPr>
        <p:spPr/>
        <p:txBody>
          <a:bodyPr>
            <a:normAutofit/>
          </a:bodyPr>
          <a:lstStyle/>
          <a:p>
            <a:r>
              <a:rPr lang="en-US" sz="3200" dirty="0">
                <a:solidFill>
                  <a:srgbClr val="FFFFFF"/>
                </a:solidFill>
              </a:rPr>
              <a:t>chairman’s remarks</a:t>
            </a:r>
            <a:endParaRPr lang="en-US" sz="3200" dirty="0"/>
          </a:p>
        </p:txBody>
      </p:sp>
      <p:sp>
        <p:nvSpPr>
          <p:cNvPr id="3" name="Content Placeholder 2">
            <a:extLst>
              <a:ext uri="{FF2B5EF4-FFF2-40B4-BE49-F238E27FC236}">
                <a16:creationId xmlns:a16="http://schemas.microsoft.com/office/drawing/2014/main" id="{0F5D435A-6F46-982E-4A70-8A8E93289F22}"/>
              </a:ext>
            </a:extLst>
          </p:cNvPr>
          <p:cNvSpPr>
            <a:spLocks noGrp="1"/>
          </p:cNvSpPr>
          <p:nvPr>
            <p:ph idx="1"/>
          </p:nvPr>
        </p:nvSpPr>
        <p:spPr>
          <a:xfrm>
            <a:off x="470266" y="2005220"/>
            <a:ext cx="11051514" cy="2685490"/>
          </a:xfrm>
        </p:spPr>
        <p:txBody>
          <a:bodyPr>
            <a:normAutofit/>
          </a:bodyPr>
          <a:lstStyle/>
          <a:p>
            <a:pPr marL="630000" lvl="2" indent="0">
              <a:buNone/>
            </a:pPr>
            <a:endParaRPr lang="en-US" dirty="0">
              <a:solidFill>
                <a:schemeClr val="tx1"/>
              </a:solidFill>
            </a:endParaRPr>
          </a:p>
          <a:p>
            <a:pPr marL="630000" lvl="2" indent="0">
              <a:buNone/>
            </a:pPr>
            <a:endParaRPr lang="en-US" dirty="0">
              <a:solidFill>
                <a:srgbClr val="FF0000"/>
              </a:solidFill>
            </a:endParaRPr>
          </a:p>
          <a:p>
            <a:pPr lvl="2">
              <a:buFontTx/>
              <a:buChar char="-"/>
            </a:pPr>
            <a:endParaRPr lang="en-US" sz="1200" dirty="0">
              <a:solidFill>
                <a:srgbClr val="FF0000"/>
              </a:solidFill>
            </a:endParaRPr>
          </a:p>
          <a:p>
            <a:pPr lvl="1"/>
            <a:endParaRPr lang="en-US" sz="1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0F1CEA4-66E1-3D99-7497-F4D5A2D8851E}"/>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2</a:t>
            </a:fld>
            <a:endParaRPr lang="en-US" sz="1100" dirty="0">
              <a:solidFill>
                <a:schemeClr val="tx1"/>
              </a:solidFill>
              <a:latin typeface="Gill Sans MT" panose="020B0502020104020203"/>
            </a:endParaRPr>
          </a:p>
        </p:txBody>
      </p:sp>
      <p:sp>
        <p:nvSpPr>
          <p:cNvPr id="7" name="TextBox 6">
            <a:extLst>
              <a:ext uri="{FF2B5EF4-FFF2-40B4-BE49-F238E27FC236}">
                <a16:creationId xmlns:a16="http://schemas.microsoft.com/office/drawing/2014/main" id="{A5D702B6-6015-C9C6-B7DE-85E44805796D}"/>
              </a:ext>
            </a:extLst>
          </p:cNvPr>
          <p:cNvSpPr txBox="1"/>
          <p:nvPr/>
        </p:nvSpPr>
        <p:spPr>
          <a:xfrm>
            <a:off x="4436231" y="5951930"/>
            <a:ext cx="3319535" cy="369332"/>
          </a:xfrm>
          <a:prstGeom prst="rect">
            <a:avLst/>
          </a:prstGeom>
          <a:noFill/>
        </p:spPr>
        <p:txBody>
          <a:bodyPr wrap="square" rtlCol="0">
            <a:spAutoFit/>
          </a:bodyPr>
          <a:lstStyle/>
          <a:p>
            <a:pPr algn="ctr"/>
            <a:r>
              <a:rPr lang="en-US" dirty="0"/>
              <a:t>Richard B. (Randy) Anderson, Jr.</a:t>
            </a:r>
          </a:p>
        </p:txBody>
      </p:sp>
      <p:pic>
        <p:nvPicPr>
          <p:cNvPr id="6" name="Picture 5">
            <a:extLst>
              <a:ext uri="{FF2B5EF4-FFF2-40B4-BE49-F238E27FC236}">
                <a16:creationId xmlns:a16="http://schemas.microsoft.com/office/drawing/2014/main" id="{26946B0A-90B8-09A1-BB2E-8B640B289EA1}"/>
              </a:ext>
            </a:extLst>
          </p:cNvPr>
          <p:cNvPicPr>
            <a:picLocks noChangeAspect="1"/>
          </p:cNvPicPr>
          <p:nvPr/>
        </p:nvPicPr>
        <p:blipFill>
          <a:blip r:embed="rId2"/>
          <a:srcRect/>
          <a:stretch/>
        </p:blipFill>
        <p:spPr>
          <a:xfrm>
            <a:off x="6802949" y="1062498"/>
            <a:ext cx="4462294" cy="427635"/>
          </a:xfrm>
          <a:prstGeom prst="rect">
            <a:avLst/>
          </a:prstGeom>
        </p:spPr>
      </p:pic>
      <p:pic>
        <p:nvPicPr>
          <p:cNvPr id="1026" name="Picture 2">
            <a:extLst>
              <a:ext uri="{FF2B5EF4-FFF2-40B4-BE49-F238E27FC236}">
                <a16:creationId xmlns:a16="http://schemas.microsoft.com/office/drawing/2014/main" id="{55DFCF79-8EEF-6066-E538-5D796FD09A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399" y="2005220"/>
            <a:ext cx="50292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5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D552-7241-1871-14C6-717775D09DFD}"/>
              </a:ext>
            </a:extLst>
          </p:cNvPr>
          <p:cNvSpPr>
            <a:spLocks noGrp="1"/>
          </p:cNvSpPr>
          <p:nvPr>
            <p:ph type="title"/>
          </p:nvPr>
        </p:nvSpPr>
        <p:spPr/>
        <p:txBody>
          <a:bodyPr>
            <a:normAutofit/>
          </a:bodyPr>
          <a:lstStyle/>
          <a:p>
            <a:r>
              <a:rPr lang="en-US" sz="3200" dirty="0">
                <a:solidFill>
                  <a:srgbClr val="FFFFFF"/>
                </a:solidFill>
              </a:rPr>
              <a:t>Congratulations &amp; Thank you</a:t>
            </a:r>
            <a:endParaRPr lang="en-US" sz="3200" dirty="0"/>
          </a:p>
        </p:txBody>
      </p:sp>
      <p:sp>
        <p:nvSpPr>
          <p:cNvPr id="4" name="Slide Number Placeholder 3">
            <a:extLst>
              <a:ext uri="{FF2B5EF4-FFF2-40B4-BE49-F238E27FC236}">
                <a16:creationId xmlns:a16="http://schemas.microsoft.com/office/drawing/2014/main" id="{A0F1CEA4-66E1-3D99-7497-F4D5A2D8851E}"/>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20</a:t>
            </a:fld>
            <a:endParaRPr lang="en-US" sz="1100" dirty="0">
              <a:solidFill>
                <a:schemeClr val="tx1"/>
              </a:solidFill>
              <a:latin typeface="Gill Sans MT" panose="020B0502020104020203"/>
            </a:endParaRPr>
          </a:p>
        </p:txBody>
      </p:sp>
      <p:sp>
        <p:nvSpPr>
          <p:cNvPr id="6" name="Content Placeholder 2">
            <a:extLst>
              <a:ext uri="{FF2B5EF4-FFF2-40B4-BE49-F238E27FC236}">
                <a16:creationId xmlns:a16="http://schemas.microsoft.com/office/drawing/2014/main" id="{BB0BEB19-7A3C-EA65-24EC-709EF39384F0}"/>
              </a:ext>
            </a:extLst>
          </p:cNvPr>
          <p:cNvSpPr txBox="1">
            <a:spLocks/>
          </p:cNvSpPr>
          <p:nvPr/>
        </p:nvSpPr>
        <p:spPr>
          <a:xfrm>
            <a:off x="1529731" y="5956137"/>
            <a:ext cx="9132536" cy="99808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dirty="0">
                <a:solidFill>
                  <a:schemeClr val="tx1"/>
                </a:solidFill>
              </a:rPr>
              <a:t>Please join us in thanking Kathy Didden for her 18 years of dedicated service (2008–2026) on the Boards of Directors of National Capital Bank and National Capital Bancorp, Inc.</a:t>
            </a:r>
            <a:endParaRPr lang="en-US" dirty="0">
              <a:solidFill>
                <a:srgbClr val="FF0000"/>
              </a:solidFill>
            </a:endParaRPr>
          </a:p>
          <a:p>
            <a:pPr lvl="1"/>
            <a:endParaRPr lang="en-US" sz="1400" dirty="0"/>
          </a:p>
          <a:p>
            <a:pPr marL="0" indent="0">
              <a:buFont typeface="Wingdings 2" panose="05020102010507070707" pitchFamily="18" charset="2"/>
              <a:buNone/>
            </a:pPr>
            <a:endParaRPr lang="en-US" dirty="0"/>
          </a:p>
          <a:p>
            <a:endParaRPr lang="en-US" dirty="0"/>
          </a:p>
        </p:txBody>
      </p:sp>
      <p:pic>
        <p:nvPicPr>
          <p:cNvPr id="8" name="Picture 7">
            <a:extLst>
              <a:ext uri="{FF2B5EF4-FFF2-40B4-BE49-F238E27FC236}">
                <a16:creationId xmlns:a16="http://schemas.microsoft.com/office/drawing/2014/main" id="{5CAB66FC-9F91-E458-4344-52AA6022D0CC}"/>
              </a:ext>
            </a:extLst>
          </p:cNvPr>
          <p:cNvPicPr>
            <a:picLocks noChangeAspect="1"/>
          </p:cNvPicPr>
          <p:nvPr/>
        </p:nvPicPr>
        <p:blipFill>
          <a:blip r:embed="rId2"/>
          <a:srcRect/>
          <a:stretch/>
        </p:blipFill>
        <p:spPr>
          <a:xfrm>
            <a:off x="7750205" y="1153276"/>
            <a:ext cx="3515037" cy="336857"/>
          </a:xfrm>
          <a:prstGeom prst="rect">
            <a:avLst/>
          </a:prstGeom>
        </p:spPr>
      </p:pic>
      <p:pic>
        <p:nvPicPr>
          <p:cNvPr id="9" name="Picture 8">
            <a:extLst>
              <a:ext uri="{FF2B5EF4-FFF2-40B4-BE49-F238E27FC236}">
                <a16:creationId xmlns:a16="http://schemas.microsoft.com/office/drawing/2014/main" id="{8D09995A-DA4F-2EFB-BD45-5167FBAD5FC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4411973" y="1993900"/>
            <a:ext cx="3368053" cy="3368432"/>
          </a:xfrm>
          <a:prstGeom prst="rect">
            <a:avLst/>
          </a:prstGeom>
        </p:spPr>
      </p:pic>
    </p:spTree>
    <p:extLst>
      <p:ext uri="{BB962C8B-B14F-4D97-AF65-F5344CB8AC3E}">
        <p14:creationId xmlns:p14="http://schemas.microsoft.com/office/powerpoint/2010/main" val="147151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D552-7241-1871-14C6-717775D09DFD}"/>
              </a:ext>
            </a:extLst>
          </p:cNvPr>
          <p:cNvSpPr>
            <a:spLocks noGrp="1"/>
          </p:cNvSpPr>
          <p:nvPr>
            <p:ph type="title"/>
          </p:nvPr>
        </p:nvSpPr>
        <p:spPr/>
        <p:txBody>
          <a:bodyPr>
            <a:normAutofit/>
          </a:bodyPr>
          <a:lstStyle/>
          <a:p>
            <a:r>
              <a:rPr lang="en-US" sz="3200" dirty="0">
                <a:solidFill>
                  <a:srgbClr val="FFFFFF"/>
                </a:solidFill>
              </a:rPr>
              <a:t>Thank you for joining us</a:t>
            </a:r>
            <a:endParaRPr lang="en-US" sz="3200" dirty="0"/>
          </a:p>
        </p:txBody>
      </p:sp>
      <p:sp>
        <p:nvSpPr>
          <p:cNvPr id="3" name="Content Placeholder 2">
            <a:extLst>
              <a:ext uri="{FF2B5EF4-FFF2-40B4-BE49-F238E27FC236}">
                <a16:creationId xmlns:a16="http://schemas.microsoft.com/office/drawing/2014/main" id="{0F5D435A-6F46-982E-4A70-8A8E93289F22}"/>
              </a:ext>
            </a:extLst>
          </p:cNvPr>
          <p:cNvSpPr>
            <a:spLocks noGrp="1"/>
          </p:cNvSpPr>
          <p:nvPr>
            <p:ph idx="1"/>
          </p:nvPr>
        </p:nvSpPr>
        <p:spPr>
          <a:xfrm>
            <a:off x="470266" y="2005220"/>
            <a:ext cx="11051514" cy="2685490"/>
          </a:xfrm>
        </p:spPr>
        <p:txBody>
          <a:bodyPr>
            <a:normAutofit/>
          </a:bodyPr>
          <a:lstStyle/>
          <a:p>
            <a:pPr marL="630000" lvl="2" indent="0">
              <a:buNone/>
            </a:pPr>
            <a:endParaRPr lang="en-US" dirty="0">
              <a:solidFill>
                <a:schemeClr val="tx1"/>
              </a:solidFill>
            </a:endParaRPr>
          </a:p>
          <a:p>
            <a:pPr marL="630000" lvl="2" indent="0">
              <a:buNone/>
            </a:pPr>
            <a:endParaRPr lang="en-US" dirty="0">
              <a:solidFill>
                <a:srgbClr val="FF0000"/>
              </a:solidFill>
            </a:endParaRPr>
          </a:p>
          <a:p>
            <a:pPr lvl="2">
              <a:buFontTx/>
              <a:buChar char="-"/>
            </a:pPr>
            <a:endParaRPr lang="en-US" sz="1200" dirty="0">
              <a:solidFill>
                <a:srgbClr val="FF0000"/>
              </a:solidFill>
            </a:endParaRPr>
          </a:p>
          <a:p>
            <a:pPr lvl="1"/>
            <a:endParaRPr lang="en-US" sz="1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0F1CEA4-66E1-3D99-7497-F4D5A2D8851E}"/>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21</a:t>
            </a:fld>
            <a:endParaRPr lang="en-US" sz="1100" dirty="0">
              <a:solidFill>
                <a:schemeClr val="tx1"/>
              </a:solidFill>
              <a:latin typeface="Gill Sans MT" panose="020B0502020104020203"/>
            </a:endParaRPr>
          </a:p>
        </p:txBody>
      </p:sp>
      <p:sp>
        <p:nvSpPr>
          <p:cNvPr id="6" name="TextBox 5">
            <a:extLst>
              <a:ext uri="{FF2B5EF4-FFF2-40B4-BE49-F238E27FC236}">
                <a16:creationId xmlns:a16="http://schemas.microsoft.com/office/drawing/2014/main" id="{9AD895F2-11AD-EA32-0597-208BE4EF2A33}"/>
              </a:ext>
            </a:extLst>
          </p:cNvPr>
          <p:cNvSpPr txBox="1"/>
          <p:nvPr/>
        </p:nvSpPr>
        <p:spPr>
          <a:xfrm>
            <a:off x="4848357" y="4350978"/>
            <a:ext cx="2295332" cy="307777"/>
          </a:xfrm>
          <a:prstGeom prst="rect">
            <a:avLst/>
          </a:prstGeom>
          <a:noFill/>
        </p:spPr>
        <p:txBody>
          <a:bodyPr wrap="square" rtlCol="0">
            <a:spAutoFit/>
          </a:bodyPr>
          <a:lstStyle/>
          <a:p>
            <a:pPr algn="ctr" defTabSz="914400" fontAlgn="base">
              <a:spcBef>
                <a:spcPct val="0"/>
              </a:spcBef>
              <a:spcAft>
                <a:spcPct val="0"/>
              </a:spcAft>
            </a:pPr>
            <a:r>
              <a:rPr lang="en-US" sz="1400" dirty="0">
                <a:solidFill>
                  <a:srgbClr val="000000"/>
                </a:solidFill>
                <a:latin typeface="Gill Sans MT" panose="020B0502020104020203"/>
                <a:cs typeface="Arial" panose="020B0604020202020204" pitchFamily="34" charset="0"/>
              </a:rPr>
              <a:t>(OTCPK: NACB)</a:t>
            </a:r>
          </a:p>
        </p:txBody>
      </p:sp>
      <p:pic>
        <p:nvPicPr>
          <p:cNvPr id="8" name="Picture 7">
            <a:extLst>
              <a:ext uri="{FF2B5EF4-FFF2-40B4-BE49-F238E27FC236}">
                <a16:creationId xmlns:a16="http://schemas.microsoft.com/office/drawing/2014/main" id="{E022AB87-BBF2-54EA-831E-BC327425F9E4}"/>
              </a:ext>
            </a:extLst>
          </p:cNvPr>
          <p:cNvPicPr>
            <a:picLocks noChangeAspect="1"/>
          </p:cNvPicPr>
          <p:nvPr/>
        </p:nvPicPr>
        <p:blipFill>
          <a:blip r:embed="rId2"/>
          <a:stretch>
            <a:fillRect/>
          </a:stretch>
        </p:blipFill>
        <p:spPr>
          <a:xfrm>
            <a:off x="3721817" y="2663923"/>
            <a:ext cx="4748366" cy="1705568"/>
          </a:xfrm>
          <a:prstGeom prst="rect">
            <a:avLst/>
          </a:prstGeom>
        </p:spPr>
      </p:pic>
    </p:spTree>
    <p:extLst>
      <p:ext uri="{BB962C8B-B14F-4D97-AF65-F5344CB8AC3E}">
        <p14:creationId xmlns:p14="http://schemas.microsoft.com/office/powerpoint/2010/main" val="231716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91A77-FC36-3E33-397F-0CE1F9E1BD8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65B402-F58D-F8AB-A12C-846BC99F4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3C9DCB-28D8-BC3F-F789-5A81E2DA4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BF9240-B83D-28B7-54DF-D731D320D615}"/>
              </a:ext>
            </a:extLst>
          </p:cNvPr>
          <p:cNvSpPr>
            <a:spLocks noGrp="1"/>
          </p:cNvSpPr>
          <p:nvPr>
            <p:ph type="title"/>
          </p:nvPr>
        </p:nvSpPr>
        <p:spPr>
          <a:xfrm>
            <a:off x="803189" y="1209184"/>
            <a:ext cx="3089189" cy="4734416"/>
          </a:xfrm>
        </p:spPr>
        <p:txBody>
          <a:bodyPr anchor="ctr">
            <a:normAutofit/>
          </a:bodyPr>
          <a:lstStyle/>
          <a:p>
            <a:r>
              <a:rPr lang="en-US" dirty="0">
                <a:solidFill>
                  <a:srgbClr val="FFFFFF"/>
                </a:solidFill>
              </a:rPr>
              <a:t>2025 </a:t>
            </a:r>
            <a:br>
              <a:rPr lang="en-US" dirty="0">
                <a:solidFill>
                  <a:srgbClr val="FFFFFF"/>
                </a:solidFill>
              </a:rPr>
            </a:br>
            <a:r>
              <a:rPr lang="en-US" dirty="0">
                <a:solidFill>
                  <a:srgbClr val="FFFFFF"/>
                </a:solidFill>
              </a:rPr>
              <a:t>highlights</a:t>
            </a:r>
            <a:endParaRPr lang="en-US" dirty="0"/>
          </a:p>
        </p:txBody>
      </p:sp>
      <p:sp>
        <p:nvSpPr>
          <p:cNvPr id="17" name="Rectangle 16">
            <a:extLst>
              <a:ext uri="{FF2B5EF4-FFF2-40B4-BE49-F238E27FC236}">
                <a16:creationId xmlns:a16="http://schemas.microsoft.com/office/drawing/2014/main" id="{AFC34C73-C4A7-F552-B3D0-97FDE5A1E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4A0AA38D-7B9B-8476-7A0E-A98191361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18563F0-6085-36E0-923D-E6847A336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white text on a black background&#10;&#10;AI-generated content may be incorrect.">
            <a:extLst>
              <a:ext uri="{FF2B5EF4-FFF2-40B4-BE49-F238E27FC236}">
                <a16:creationId xmlns:a16="http://schemas.microsoft.com/office/drawing/2014/main" id="{DEFE11B2-83DD-3875-BCC7-1C8A5175B146}"/>
              </a:ext>
            </a:extLst>
          </p:cNvPr>
          <p:cNvPicPr>
            <a:picLocks noChangeAspect="1"/>
          </p:cNvPicPr>
          <p:nvPr/>
        </p:nvPicPr>
        <p:blipFill>
          <a:blip r:embed="rId2"/>
          <a:stretch/>
        </p:blipFill>
        <p:spPr>
          <a:xfrm>
            <a:off x="4561870" y="4722242"/>
            <a:ext cx="7183597" cy="688428"/>
          </a:xfrm>
          <a:prstGeom prst="rect">
            <a:avLst/>
          </a:prstGeom>
        </p:spPr>
      </p:pic>
      <p:sp>
        <p:nvSpPr>
          <p:cNvPr id="4" name="Slide Number Placeholder 3">
            <a:extLst>
              <a:ext uri="{FF2B5EF4-FFF2-40B4-BE49-F238E27FC236}">
                <a16:creationId xmlns:a16="http://schemas.microsoft.com/office/drawing/2014/main" id="{71AAA0CE-35D9-DD64-10AB-B5BE4B8ED94D}"/>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3</a:t>
            </a:fld>
            <a:endParaRPr lang="en-US" sz="1100" dirty="0">
              <a:solidFill>
                <a:schemeClr val="tx1"/>
              </a:solidFill>
              <a:latin typeface="Gill Sans MT" panose="020B0502020104020203"/>
            </a:endParaRPr>
          </a:p>
        </p:txBody>
      </p:sp>
      <p:sp>
        <p:nvSpPr>
          <p:cNvPr id="7" name="TextBox 6">
            <a:extLst>
              <a:ext uri="{FF2B5EF4-FFF2-40B4-BE49-F238E27FC236}">
                <a16:creationId xmlns:a16="http://schemas.microsoft.com/office/drawing/2014/main" id="{DEC39209-DB87-8767-BA09-5B6858D51FDC}"/>
              </a:ext>
            </a:extLst>
          </p:cNvPr>
          <p:cNvSpPr txBox="1"/>
          <p:nvPr/>
        </p:nvSpPr>
        <p:spPr>
          <a:xfrm>
            <a:off x="4471830" y="1125913"/>
            <a:ext cx="6946639" cy="4900957"/>
          </a:xfrm>
          <a:prstGeom prst="rect">
            <a:avLst/>
          </a:prstGeom>
          <a:noFill/>
        </p:spPr>
        <p:txBody>
          <a:bodyPr wrap="square" rtlCol="0">
            <a:spAutoFit/>
          </a:bodyPr>
          <a:lstStyle/>
          <a:p>
            <a:pPr marL="306000" marR="0" lvl="0" indent="-306000" algn="l"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Char char=""/>
              <a:tabLst/>
              <a:defRPr/>
            </a:pPr>
            <a:r>
              <a:rPr kumimoji="0" lang="en-US" b="1" i="0" u="none" strike="noStrike" kern="1200" cap="none" spc="0" normalizeH="0" baseline="0" noProof="0" dirty="0">
                <a:ln>
                  <a:noFill/>
                </a:ln>
                <a:effectLst/>
                <a:uLnTx/>
                <a:uFillTx/>
                <a:ea typeface="+mn-ea"/>
                <a:cs typeface="+mn-cs"/>
              </a:rPr>
              <a:t>Sustained Growth in Core Deposits and Client Relationships</a:t>
            </a:r>
            <a:r>
              <a:rPr kumimoji="0" lang="en-US" b="0" i="0" u="none" strike="noStrike" kern="1200" cap="none" spc="0" normalizeH="0" baseline="0" noProof="0" dirty="0">
                <a:ln>
                  <a:noFill/>
                </a:ln>
                <a:effectLst/>
                <a:uLnTx/>
                <a:uFillTx/>
                <a:ea typeface="+mn-ea"/>
                <a:cs typeface="+mn-cs"/>
              </a:rPr>
              <a:t>: Continued success in expanding deposits while deepening long‑term customer relationships.</a:t>
            </a:r>
          </a:p>
          <a:p>
            <a:pPr marL="306000" marR="0" lvl="0" indent="-306000" algn="l"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Char char=""/>
              <a:tabLst/>
              <a:defRPr/>
            </a:pPr>
            <a:r>
              <a:rPr kumimoji="0" lang="en-US" b="1" i="0" u="none" strike="noStrike" kern="1200" cap="none" spc="0" normalizeH="0" baseline="0" noProof="0" dirty="0">
                <a:ln>
                  <a:noFill/>
                </a:ln>
                <a:effectLst/>
                <a:uLnTx/>
                <a:uFillTx/>
                <a:ea typeface="+mn-ea"/>
                <a:cs typeface="+mn-cs"/>
              </a:rPr>
              <a:t>Disciplined Execution of a Balanced Growth Strategy: </a:t>
            </a:r>
            <a:r>
              <a:rPr kumimoji="0" lang="en-US" b="0" i="0" u="none" strike="noStrike" kern="1200" cap="none" spc="0" normalizeH="0" baseline="0" noProof="0" dirty="0">
                <a:ln>
                  <a:noFill/>
                </a:ln>
                <a:effectLst/>
                <a:uLnTx/>
                <a:uFillTx/>
                <a:ea typeface="+mn-ea"/>
                <a:cs typeface="+mn-cs"/>
              </a:rPr>
              <a:t>Ongoing focus on funding loan growth through customer deposits, maintaining strong liquidity and low cost of funds while supporting earnings performance. </a:t>
            </a:r>
          </a:p>
          <a:p>
            <a:pPr marL="306000" marR="0" lvl="0" indent="-306000" algn="l"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Char char=""/>
              <a:tabLst/>
              <a:defRPr/>
            </a:pPr>
            <a:r>
              <a:rPr kumimoji="0" lang="en-US" b="1" i="0" u="none" strike="noStrike" kern="1200" cap="none" spc="0" normalizeH="0" baseline="0" noProof="0" dirty="0">
                <a:ln>
                  <a:noFill/>
                </a:ln>
                <a:effectLst/>
                <a:uLnTx/>
                <a:uFillTx/>
                <a:ea typeface="+mn-ea"/>
                <a:cs typeface="+mn-cs"/>
              </a:rPr>
              <a:t>Expansion of SBA Lending Capabilities: </a:t>
            </a:r>
            <a:r>
              <a:rPr kumimoji="0" lang="en-US" b="0" i="0" u="none" strike="noStrike" kern="1200" cap="none" spc="0" normalizeH="0" baseline="0" noProof="0" dirty="0">
                <a:ln>
                  <a:noFill/>
                </a:ln>
                <a:effectLst/>
                <a:uLnTx/>
                <a:uFillTx/>
                <a:ea typeface="+mn-ea"/>
                <a:cs typeface="+mn-cs"/>
              </a:rPr>
              <a:t>Continued emphasis on SBA 7(a) and 504 lending as a strategic driver of commercial and industrial growth and net interest income. </a:t>
            </a:r>
          </a:p>
          <a:p>
            <a:pPr marL="306000" marR="0" lvl="0" indent="-306000" algn="l"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Char char=""/>
              <a:tabLst/>
              <a:defRPr/>
            </a:pPr>
            <a:r>
              <a:rPr kumimoji="0" lang="en-US" b="1" i="0" u="none" strike="noStrike" kern="1200" cap="none" spc="0" normalizeH="0" baseline="0" noProof="0" dirty="0">
                <a:ln>
                  <a:noFill/>
                </a:ln>
                <a:effectLst/>
                <a:uLnTx/>
                <a:uFillTx/>
                <a:ea typeface="+mn-ea"/>
                <a:cs typeface="+mn-cs"/>
              </a:rPr>
              <a:t>Advancement of Innovation Initiatives</a:t>
            </a:r>
            <a:r>
              <a:rPr kumimoji="0" lang="en-US" b="0" i="0" u="none" strike="noStrike" kern="1200" cap="none" spc="0" normalizeH="0" baseline="0" noProof="0" dirty="0">
                <a:ln>
                  <a:noFill/>
                </a:ln>
                <a:effectLst/>
                <a:uLnTx/>
                <a:uFillTx/>
                <a:ea typeface="+mn-ea"/>
                <a:cs typeface="+mn-cs"/>
              </a:rPr>
              <a:t>: Exploration and expansion of innovation efforts, including evaluation of Microsoft Copilot to enhance productivity and operational efficiency. </a:t>
            </a:r>
          </a:p>
          <a:p>
            <a:pPr marL="306000" marR="0" lvl="0" indent="-306000" algn="l"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Char char=""/>
              <a:tabLst/>
              <a:defRPr/>
            </a:pPr>
            <a:r>
              <a:rPr kumimoji="0" lang="en-US" b="1" i="0" u="none" strike="noStrike" kern="1200" cap="none" spc="0" normalizeH="0" baseline="0" noProof="0" dirty="0">
                <a:ln>
                  <a:noFill/>
                </a:ln>
                <a:effectLst/>
                <a:uLnTx/>
                <a:uFillTx/>
                <a:ea typeface="+mn-ea"/>
                <a:cs typeface="+mn-cs"/>
              </a:rPr>
              <a:t>Leadership Milestone: </a:t>
            </a:r>
            <a:r>
              <a:rPr kumimoji="0" lang="en-US" b="0" i="0" u="none" strike="noStrike" kern="1200" cap="none" spc="0" normalizeH="0" baseline="0" noProof="0" dirty="0">
                <a:ln>
                  <a:noFill/>
                </a:ln>
                <a:effectLst/>
                <a:uLnTx/>
                <a:uFillTx/>
                <a:ea typeface="+mn-ea"/>
                <a:cs typeface="+mn-cs"/>
              </a:rPr>
              <a:t>Recognition of Debra Keats for her 30‑year anniversary with NCB, celebrating her long‑standing leadership and contributions to the Bank and its communities.</a:t>
            </a:r>
          </a:p>
          <a:p>
            <a:pPr fontAlgn="t">
              <a:lnSpc>
                <a:spcPts val="1500"/>
              </a:lnSpc>
              <a:buNone/>
            </a:pPr>
            <a:endParaRPr lang="en-US" dirty="0"/>
          </a:p>
        </p:txBody>
      </p:sp>
    </p:spTree>
    <p:extLst>
      <p:ext uri="{BB962C8B-B14F-4D97-AF65-F5344CB8AC3E}">
        <p14:creationId xmlns:p14="http://schemas.microsoft.com/office/powerpoint/2010/main" val="87292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71F84E-2DE1-B779-0190-639AF1E8443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77488A9-A525-BD43-8160-0C3460B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F50E30-0C1D-9719-4013-6D2ED405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59CAB7-1195-141A-1FE8-69F16DCBF49D}"/>
              </a:ext>
            </a:extLst>
          </p:cNvPr>
          <p:cNvSpPr>
            <a:spLocks noGrp="1"/>
          </p:cNvSpPr>
          <p:nvPr>
            <p:ph type="title"/>
          </p:nvPr>
        </p:nvSpPr>
        <p:spPr>
          <a:xfrm>
            <a:off x="803189" y="1209184"/>
            <a:ext cx="3089189" cy="4734416"/>
          </a:xfrm>
        </p:spPr>
        <p:txBody>
          <a:bodyPr anchor="ctr">
            <a:normAutofit/>
          </a:bodyPr>
          <a:lstStyle/>
          <a:p>
            <a:r>
              <a:rPr lang="en-US" dirty="0">
                <a:solidFill>
                  <a:srgbClr val="FFFFFF"/>
                </a:solidFill>
              </a:rPr>
              <a:t>2025 Community Highlights</a:t>
            </a:r>
            <a:endParaRPr lang="en-US" dirty="0"/>
          </a:p>
        </p:txBody>
      </p:sp>
      <p:sp>
        <p:nvSpPr>
          <p:cNvPr id="17" name="Rectangle 16">
            <a:extLst>
              <a:ext uri="{FF2B5EF4-FFF2-40B4-BE49-F238E27FC236}">
                <a16:creationId xmlns:a16="http://schemas.microsoft.com/office/drawing/2014/main" id="{376F498C-9A1E-421D-0E06-0A5A4FA70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60126DA7-3E48-F619-0F03-E12B1D433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A2F86832-6B41-D6E4-092E-5515280C7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white text on a black background&#10;&#10;AI-generated content may be incorrect.">
            <a:extLst>
              <a:ext uri="{FF2B5EF4-FFF2-40B4-BE49-F238E27FC236}">
                <a16:creationId xmlns:a16="http://schemas.microsoft.com/office/drawing/2014/main" id="{94FEC068-C738-EE0B-4913-DAE9D9E81D89}"/>
              </a:ext>
            </a:extLst>
          </p:cNvPr>
          <p:cNvPicPr>
            <a:picLocks noChangeAspect="1"/>
          </p:cNvPicPr>
          <p:nvPr/>
        </p:nvPicPr>
        <p:blipFill>
          <a:blip r:embed="rId2"/>
          <a:stretch/>
        </p:blipFill>
        <p:spPr>
          <a:xfrm>
            <a:off x="4561870" y="4722242"/>
            <a:ext cx="7183597" cy="688428"/>
          </a:xfrm>
          <a:prstGeom prst="rect">
            <a:avLst/>
          </a:prstGeom>
        </p:spPr>
      </p:pic>
      <p:sp>
        <p:nvSpPr>
          <p:cNvPr id="4" name="Slide Number Placeholder 3">
            <a:extLst>
              <a:ext uri="{FF2B5EF4-FFF2-40B4-BE49-F238E27FC236}">
                <a16:creationId xmlns:a16="http://schemas.microsoft.com/office/drawing/2014/main" id="{404576B3-69D2-8851-5D85-E4D286C29422}"/>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4</a:t>
            </a:fld>
            <a:endParaRPr lang="en-US" sz="1100" dirty="0">
              <a:solidFill>
                <a:schemeClr val="tx1"/>
              </a:solidFill>
              <a:latin typeface="Gill Sans MT" panose="020B0502020104020203"/>
            </a:endParaRPr>
          </a:p>
        </p:txBody>
      </p:sp>
      <p:sp>
        <p:nvSpPr>
          <p:cNvPr id="7" name="TextBox 6">
            <a:extLst>
              <a:ext uri="{FF2B5EF4-FFF2-40B4-BE49-F238E27FC236}">
                <a16:creationId xmlns:a16="http://schemas.microsoft.com/office/drawing/2014/main" id="{9BE9EAE1-06AA-3DB3-FB4C-B38A375722DD}"/>
              </a:ext>
            </a:extLst>
          </p:cNvPr>
          <p:cNvSpPr txBox="1"/>
          <p:nvPr/>
        </p:nvSpPr>
        <p:spPr>
          <a:xfrm>
            <a:off x="4561870" y="947865"/>
            <a:ext cx="6311125" cy="4153060"/>
          </a:xfrm>
          <a:prstGeom prst="rect">
            <a:avLst/>
          </a:prstGeom>
          <a:noFill/>
        </p:spPr>
        <p:txBody>
          <a:bodyPr wrap="square" rtlCol="0">
            <a:spAutoFit/>
          </a:bodyPr>
          <a:lstStyle/>
          <a:p>
            <a:r>
              <a:rPr lang="en-US" b="1" dirty="0"/>
              <a:t>Community is at the core of everything we do. </a:t>
            </a:r>
          </a:p>
          <a:p>
            <a:r>
              <a:rPr lang="en-US" sz="800" dirty="0"/>
              <a:t>  </a:t>
            </a:r>
          </a:p>
          <a:p>
            <a:r>
              <a:rPr lang="en-US" dirty="0"/>
              <a:t>This year, NCB continued supporting community organizations’ missions through the National Capital Bank Fund</a:t>
            </a:r>
          </a:p>
          <a:p>
            <a:endParaRPr lang="en-US" sz="800" dirty="0"/>
          </a:p>
          <a:p>
            <a:pPr marL="324000" lvl="1" indent="0">
              <a:buNone/>
            </a:pPr>
            <a:r>
              <a:rPr lang="en-US" dirty="0"/>
              <a:t>Charitable Giving – $128,018</a:t>
            </a:r>
          </a:p>
          <a:p>
            <a:pPr marL="324000" lvl="1" indent="0">
              <a:buNone/>
            </a:pPr>
            <a:r>
              <a:rPr lang="en-US" dirty="0"/>
              <a:t>Volunteer Hours – 1,058</a:t>
            </a:r>
          </a:p>
          <a:p>
            <a:pPr marL="324000" lvl="1" indent="0">
              <a:buNone/>
            </a:pPr>
            <a:endParaRPr lang="en-US" sz="800" dirty="0"/>
          </a:p>
          <a:p>
            <a:r>
              <a:rPr lang="en-US" dirty="0"/>
              <a:t>Follow us on LinkedIn, Facebook, and Instagram to see featured Bank activities and community highlights.</a:t>
            </a:r>
          </a:p>
          <a:p>
            <a:pPr marL="324000" lvl="1" indent="0">
              <a:buNone/>
            </a:pPr>
            <a:endParaRPr lang="en-US" b="1" dirty="0"/>
          </a:p>
          <a:p>
            <a:endParaRPr lang="en-US" dirty="0"/>
          </a:p>
          <a:p>
            <a:pPr lvl="2">
              <a:buFontTx/>
              <a:buChar char="-"/>
            </a:pPr>
            <a:endParaRPr lang="en-US" dirty="0"/>
          </a:p>
          <a:p>
            <a:pPr marL="630000" lvl="2" indent="0">
              <a:buNone/>
            </a:pPr>
            <a:endParaRPr lang="en-US" dirty="0"/>
          </a:p>
          <a:p>
            <a:pPr lvl="2">
              <a:buFontTx/>
              <a:buChar char="-"/>
            </a:pPr>
            <a:endParaRPr lang="en-US" dirty="0"/>
          </a:p>
          <a:p>
            <a:pPr fontAlgn="t">
              <a:lnSpc>
                <a:spcPts val="1500"/>
              </a:lnSpc>
              <a:buNone/>
            </a:pPr>
            <a:endParaRPr lang="en-US" dirty="0"/>
          </a:p>
        </p:txBody>
      </p:sp>
      <p:pic>
        <p:nvPicPr>
          <p:cNvPr id="3" name="Picture 2">
            <a:extLst>
              <a:ext uri="{FF2B5EF4-FFF2-40B4-BE49-F238E27FC236}">
                <a16:creationId xmlns:a16="http://schemas.microsoft.com/office/drawing/2014/main" id="{7C162AB4-60D4-A662-118A-14BCBE751243}"/>
              </a:ext>
            </a:extLst>
          </p:cNvPr>
          <p:cNvPicPr>
            <a:picLocks noChangeAspect="1"/>
          </p:cNvPicPr>
          <p:nvPr/>
        </p:nvPicPr>
        <p:blipFill>
          <a:blip r:embed="rId3">
            <a:extLst>
              <a:ext uri="{28A0092B-C50C-407E-A947-70E740481C1C}">
                <a14:useLocalDpi xmlns:a14="http://schemas.microsoft.com/office/drawing/2010/main"/>
              </a:ext>
            </a:extLst>
          </a:blip>
          <a:srcRect t="4263"/>
          <a:stretch>
            <a:fillRect/>
          </a:stretch>
        </p:blipFill>
        <p:spPr>
          <a:xfrm>
            <a:off x="4626192" y="3649295"/>
            <a:ext cx="4037793" cy="2145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3651DA6-9655-7E95-FABC-C50926E485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17432" y="4337723"/>
            <a:ext cx="3636692" cy="2145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981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D552-7241-1871-14C6-717775D09DFD}"/>
              </a:ext>
            </a:extLst>
          </p:cNvPr>
          <p:cNvSpPr>
            <a:spLocks noGrp="1"/>
          </p:cNvSpPr>
          <p:nvPr>
            <p:ph type="title"/>
          </p:nvPr>
        </p:nvSpPr>
        <p:spPr/>
        <p:txBody>
          <a:bodyPr>
            <a:normAutofit/>
          </a:bodyPr>
          <a:lstStyle/>
          <a:p>
            <a:r>
              <a:rPr lang="en-US" sz="3200" dirty="0"/>
              <a:t>Q1 2026 Recap </a:t>
            </a:r>
          </a:p>
        </p:txBody>
      </p:sp>
      <p:sp>
        <p:nvSpPr>
          <p:cNvPr id="3" name="Content Placeholder 2">
            <a:extLst>
              <a:ext uri="{FF2B5EF4-FFF2-40B4-BE49-F238E27FC236}">
                <a16:creationId xmlns:a16="http://schemas.microsoft.com/office/drawing/2014/main" id="{0F5D435A-6F46-982E-4A70-8A8E93289F22}"/>
              </a:ext>
            </a:extLst>
          </p:cNvPr>
          <p:cNvSpPr>
            <a:spLocks noGrp="1"/>
          </p:cNvSpPr>
          <p:nvPr>
            <p:ph idx="1"/>
          </p:nvPr>
        </p:nvSpPr>
        <p:spPr>
          <a:xfrm>
            <a:off x="419578" y="1850475"/>
            <a:ext cx="11302521" cy="4677326"/>
          </a:xfrm>
        </p:spPr>
        <p:txBody>
          <a:bodyPr>
            <a:normAutofit/>
          </a:bodyPr>
          <a:lstStyle/>
          <a:p>
            <a:pPr>
              <a:lnSpc>
                <a:spcPct val="150000"/>
              </a:lnSpc>
            </a:pPr>
            <a:r>
              <a:rPr lang="en-US" b="1" dirty="0">
                <a:solidFill>
                  <a:schemeClr val="tx1"/>
                </a:solidFill>
              </a:rPr>
              <a:t>Expanded commercial payment capabilities: </a:t>
            </a:r>
            <a:r>
              <a:rPr lang="en-US" dirty="0">
                <a:solidFill>
                  <a:schemeClr val="tx1"/>
                </a:solidFill>
              </a:rPr>
              <a:t>Introduction of Zelle® for Small Business, providing faster and more flexible payment options for commercial clients.</a:t>
            </a:r>
            <a:endParaRPr lang="en-US" b="1" dirty="0">
              <a:solidFill>
                <a:schemeClr val="tx1"/>
              </a:solidFill>
            </a:endParaRPr>
          </a:p>
          <a:p>
            <a:pPr>
              <a:lnSpc>
                <a:spcPct val="150000"/>
              </a:lnSpc>
            </a:pPr>
            <a:r>
              <a:rPr lang="en-US" b="1" dirty="0">
                <a:solidFill>
                  <a:schemeClr val="tx1"/>
                </a:solidFill>
              </a:rPr>
              <a:t>Engaging the next generation of customers: </a:t>
            </a:r>
            <a:r>
              <a:rPr lang="en-US" dirty="0">
                <a:solidFill>
                  <a:schemeClr val="tx1"/>
                </a:solidFill>
              </a:rPr>
              <a:t>Targeted efforts to attract younger customers through Next Gen Checking and Capitol Kids’ Club Savings Accounts, as featured on our website.</a:t>
            </a:r>
          </a:p>
          <a:p>
            <a:pPr>
              <a:lnSpc>
                <a:spcPct val="150000"/>
              </a:lnSpc>
            </a:pPr>
            <a:r>
              <a:rPr lang="en-US" b="1" dirty="0">
                <a:solidFill>
                  <a:schemeClr val="tx1"/>
                </a:solidFill>
              </a:rPr>
              <a:t>Community education and outreach: </a:t>
            </a:r>
            <a:r>
              <a:rPr lang="en-US" dirty="0">
                <a:solidFill>
                  <a:schemeClr val="tx1"/>
                </a:solidFill>
              </a:rPr>
              <a:t>Hosted an in‑branch event for community members focused on online banking basics and digital banking tools.</a:t>
            </a:r>
          </a:p>
          <a:p>
            <a:pPr>
              <a:lnSpc>
                <a:spcPct val="150000"/>
              </a:lnSpc>
            </a:pPr>
            <a:r>
              <a:rPr lang="en-US" b="1" dirty="0">
                <a:solidFill>
                  <a:schemeClr val="tx1"/>
                </a:solidFill>
              </a:rPr>
              <a:t>Innovation and regulatory oversight: </a:t>
            </a:r>
            <a:r>
              <a:rPr lang="en-US" dirty="0">
                <a:solidFill>
                  <a:schemeClr val="tx1"/>
                </a:solidFill>
              </a:rPr>
              <a:t>The Innovation Committee continues to evaluate emerging technologies while closely monitoring developments in Stablecoin regulation.</a:t>
            </a:r>
          </a:p>
        </p:txBody>
      </p:sp>
      <p:sp>
        <p:nvSpPr>
          <p:cNvPr id="4" name="Slide Number Placeholder 3">
            <a:extLst>
              <a:ext uri="{FF2B5EF4-FFF2-40B4-BE49-F238E27FC236}">
                <a16:creationId xmlns:a16="http://schemas.microsoft.com/office/drawing/2014/main" id="{A0F1CEA4-66E1-3D99-7497-F4D5A2D8851E}"/>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5</a:t>
            </a:fld>
            <a:endParaRPr lang="en-US" sz="1100" dirty="0">
              <a:solidFill>
                <a:schemeClr val="tx1"/>
              </a:solidFill>
              <a:latin typeface="Gill Sans MT" panose="020B0502020104020203"/>
            </a:endParaRPr>
          </a:p>
        </p:txBody>
      </p:sp>
      <p:pic>
        <p:nvPicPr>
          <p:cNvPr id="6" name="Picture 5">
            <a:extLst>
              <a:ext uri="{FF2B5EF4-FFF2-40B4-BE49-F238E27FC236}">
                <a16:creationId xmlns:a16="http://schemas.microsoft.com/office/drawing/2014/main" id="{8CADB773-659F-2CDF-AC0F-783AC4A9841D}"/>
              </a:ext>
            </a:extLst>
          </p:cNvPr>
          <p:cNvPicPr>
            <a:picLocks noChangeAspect="1"/>
          </p:cNvPicPr>
          <p:nvPr/>
        </p:nvPicPr>
        <p:blipFill>
          <a:blip r:embed="rId2"/>
          <a:srcRect/>
          <a:stretch/>
        </p:blipFill>
        <p:spPr>
          <a:xfrm>
            <a:off x="6802949" y="1062498"/>
            <a:ext cx="4462294" cy="427635"/>
          </a:xfrm>
          <a:prstGeom prst="rect">
            <a:avLst/>
          </a:prstGeom>
        </p:spPr>
      </p:pic>
    </p:spTree>
    <p:extLst>
      <p:ext uri="{BB962C8B-B14F-4D97-AF65-F5344CB8AC3E}">
        <p14:creationId xmlns:p14="http://schemas.microsoft.com/office/powerpoint/2010/main" val="91937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B8A4-4713-F465-23E4-DDE045BEE559}"/>
              </a:ext>
            </a:extLst>
          </p:cNvPr>
          <p:cNvSpPr>
            <a:spLocks noGrp="1"/>
          </p:cNvSpPr>
          <p:nvPr>
            <p:ph type="title"/>
          </p:nvPr>
        </p:nvSpPr>
        <p:spPr/>
        <p:txBody>
          <a:bodyPr/>
          <a:lstStyle/>
          <a:p>
            <a:r>
              <a:rPr lang="en-US" dirty="0"/>
              <a:t>Retirement announcements</a:t>
            </a:r>
          </a:p>
        </p:txBody>
      </p:sp>
      <p:pic>
        <p:nvPicPr>
          <p:cNvPr id="7" name="Content Placeholder 6">
            <a:extLst>
              <a:ext uri="{FF2B5EF4-FFF2-40B4-BE49-F238E27FC236}">
                <a16:creationId xmlns:a16="http://schemas.microsoft.com/office/drawing/2014/main" id="{563EBFBB-0211-BBA5-C3DB-7FBA58238891}"/>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l="5789" r="2612"/>
          <a:stretch>
            <a:fillRect/>
          </a:stretch>
        </p:blipFill>
        <p:spPr>
          <a:xfrm>
            <a:off x="1538576" y="2227263"/>
            <a:ext cx="3633787" cy="3633787"/>
          </a:xfrm>
          <a:prstGeom prst="rect">
            <a:avLst/>
          </a:prstGeom>
        </p:spPr>
      </p:pic>
      <p:sp>
        <p:nvSpPr>
          <p:cNvPr id="5" name="Slide Number Placeholder 4">
            <a:extLst>
              <a:ext uri="{FF2B5EF4-FFF2-40B4-BE49-F238E27FC236}">
                <a16:creationId xmlns:a16="http://schemas.microsoft.com/office/drawing/2014/main" id="{8B31A2A3-9D89-3304-333D-344DA616AC58}"/>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6</a:t>
            </a:fld>
            <a:endParaRPr lang="en-US" sz="1100" dirty="0">
              <a:solidFill>
                <a:schemeClr val="tx1"/>
              </a:solidFill>
              <a:latin typeface="Gill Sans MT" panose="020B0502020104020203"/>
            </a:endParaRPr>
          </a:p>
        </p:txBody>
      </p:sp>
      <p:pic>
        <p:nvPicPr>
          <p:cNvPr id="18" name="Content Placeholder 17">
            <a:extLst>
              <a:ext uri="{FF2B5EF4-FFF2-40B4-BE49-F238E27FC236}">
                <a16:creationId xmlns:a16="http://schemas.microsoft.com/office/drawing/2014/main" id="{78D55D9F-5FDE-9920-81C5-B3FEA51C70F9}"/>
              </a:ext>
            </a:extLst>
          </p:cNvPr>
          <p:cNvPicPr>
            <a:picLocks noGrp="1" noChangeAspect="1"/>
          </p:cNvPicPr>
          <p:nvPr>
            <p:ph sz="half" idx="2"/>
          </p:nvPr>
        </p:nvPicPr>
        <p:blipFill>
          <a:blip r:embed="rId3"/>
          <a:stretch>
            <a:fillRect/>
          </a:stretch>
        </p:blipFill>
        <p:spPr>
          <a:xfrm>
            <a:off x="7019639" y="2227262"/>
            <a:ext cx="3633787" cy="3633787"/>
          </a:xfrm>
          <a:prstGeom prst="rect">
            <a:avLst/>
          </a:prstGeom>
        </p:spPr>
      </p:pic>
      <p:sp>
        <p:nvSpPr>
          <p:cNvPr id="19" name="TextBox 18">
            <a:extLst>
              <a:ext uri="{FF2B5EF4-FFF2-40B4-BE49-F238E27FC236}">
                <a16:creationId xmlns:a16="http://schemas.microsoft.com/office/drawing/2014/main" id="{20723026-2AA9-429C-AAFE-6C7814299FF8}"/>
              </a:ext>
            </a:extLst>
          </p:cNvPr>
          <p:cNvSpPr txBox="1"/>
          <p:nvPr/>
        </p:nvSpPr>
        <p:spPr>
          <a:xfrm>
            <a:off x="2224389" y="5956137"/>
            <a:ext cx="2262159" cy="646331"/>
          </a:xfrm>
          <a:prstGeom prst="rect">
            <a:avLst/>
          </a:prstGeom>
          <a:noFill/>
        </p:spPr>
        <p:txBody>
          <a:bodyPr wrap="none" rtlCol="0">
            <a:spAutoFit/>
          </a:bodyPr>
          <a:lstStyle>
            <a:defPPr>
              <a:defRPr lang="en-US"/>
            </a:defPPr>
            <a:lvl1pPr algn="ctr"/>
          </a:lstStyle>
          <a:p>
            <a:r>
              <a:rPr lang="en-US" dirty="0"/>
              <a:t>Randy Rabe</a:t>
            </a:r>
          </a:p>
          <a:p>
            <a:r>
              <a:rPr lang="en-US" dirty="0"/>
              <a:t>Chief Financial Officer</a:t>
            </a:r>
          </a:p>
        </p:txBody>
      </p:sp>
      <p:sp>
        <p:nvSpPr>
          <p:cNvPr id="20" name="TextBox 19">
            <a:extLst>
              <a:ext uri="{FF2B5EF4-FFF2-40B4-BE49-F238E27FC236}">
                <a16:creationId xmlns:a16="http://schemas.microsoft.com/office/drawing/2014/main" id="{56241D4C-B65A-4889-07DF-ECE510B1AA9D}"/>
              </a:ext>
            </a:extLst>
          </p:cNvPr>
          <p:cNvSpPr txBox="1"/>
          <p:nvPr/>
        </p:nvSpPr>
        <p:spPr>
          <a:xfrm>
            <a:off x="7797529" y="5956137"/>
            <a:ext cx="2078005" cy="646331"/>
          </a:xfrm>
          <a:prstGeom prst="rect">
            <a:avLst/>
          </a:prstGeom>
          <a:noFill/>
        </p:spPr>
        <p:txBody>
          <a:bodyPr wrap="none" rtlCol="0">
            <a:spAutoFit/>
          </a:bodyPr>
          <a:lstStyle/>
          <a:p>
            <a:pPr algn="ctr"/>
            <a:r>
              <a:rPr lang="en-US" dirty="0"/>
              <a:t>Richard Johnson</a:t>
            </a:r>
          </a:p>
          <a:p>
            <a:pPr algn="ctr"/>
            <a:r>
              <a:rPr lang="en-US" dirty="0"/>
              <a:t>Chief Credit Officer</a:t>
            </a:r>
          </a:p>
        </p:txBody>
      </p:sp>
    </p:spTree>
    <p:extLst>
      <p:ext uri="{BB962C8B-B14F-4D97-AF65-F5344CB8AC3E}">
        <p14:creationId xmlns:p14="http://schemas.microsoft.com/office/powerpoint/2010/main" val="388950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A04A-01B7-CCB0-13FB-BFF8AA8F736D}"/>
              </a:ext>
            </a:extLst>
          </p:cNvPr>
          <p:cNvSpPr>
            <a:spLocks noGrp="1"/>
          </p:cNvSpPr>
          <p:nvPr>
            <p:ph type="title"/>
          </p:nvPr>
        </p:nvSpPr>
        <p:spPr/>
        <p:txBody>
          <a:bodyPr/>
          <a:lstStyle/>
          <a:p>
            <a:r>
              <a:rPr lang="en-US" dirty="0"/>
              <a:t>Management Announcements</a:t>
            </a:r>
          </a:p>
        </p:txBody>
      </p:sp>
      <p:sp>
        <p:nvSpPr>
          <p:cNvPr id="5" name="Slide Number Placeholder 4">
            <a:extLst>
              <a:ext uri="{FF2B5EF4-FFF2-40B4-BE49-F238E27FC236}">
                <a16:creationId xmlns:a16="http://schemas.microsoft.com/office/drawing/2014/main" id="{5580F608-0962-7BD6-B660-81C2334D9307}"/>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7</a:t>
            </a:fld>
            <a:endParaRPr lang="en-US" sz="1100" dirty="0">
              <a:solidFill>
                <a:schemeClr val="tx1"/>
              </a:solidFill>
              <a:latin typeface="Gill Sans MT" panose="020B0502020104020203"/>
            </a:endParaRPr>
          </a:p>
        </p:txBody>
      </p:sp>
      <p:sp>
        <p:nvSpPr>
          <p:cNvPr id="8" name="TextBox 7">
            <a:extLst>
              <a:ext uri="{FF2B5EF4-FFF2-40B4-BE49-F238E27FC236}">
                <a16:creationId xmlns:a16="http://schemas.microsoft.com/office/drawing/2014/main" id="{54A5CAD4-F5DE-3BC5-2207-546968232CD8}"/>
              </a:ext>
            </a:extLst>
          </p:cNvPr>
          <p:cNvSpPr txBox="1"/>
          <p:nvPr/>
        </p:nvSpPr>
        <p:spPr>
          <a:xfrm>
            <a:off x="3500095" y="5200157"/>
            <a:ext cx="2262159" cy="646331"/>
          </a:xfrm>
          <a:prstGeom prst="rect">
            <a:avLst/>
          </a:prstGeom>
          <a:noFill/>
        </p:spPr>
        <p:txBody>
          <a:bodyPr wrap="none" rtlCol="0">
            <a:spAutoFit/>
          </a:bodyPr>
          <a:lstStyle>
            <a:defPPr>
              <a:defRPr lang="en-US"/>
            </a:defPPr>
            <a:lvl1pPr algn="ctr"/>
          </a:lstStyle>
          <a:p>
            <a:r>
              <a:rPr lang="en-US" dirty="0"/>
              <a:t>William Bauder</a:t>
            </a:r>
          </a:p>
          <a:p>
            <a:r>
              <a:rPr lang="en-US" dirty="0"/>
              <a:t>Chief Financial Officer</a:t>
            </a:r>
          </a:p>
        </p:txBody>
      </p:sp>
      <p:sp>
        <p:nvSpPr>
          <p:cNvPr id="9" name="TextBox 8">
            <a:extLst>
              <a:ext uri="{FF2B5EF4-FFF2-40B4-BE49-F238E27FC236}">
                <a16:creationId xmlns:a16="http://schemas.microsoft.com/office/drawing/2014/main" id="{5956C140-CD49-C90F-D011-775AE1772F35}"/>
              </a:ext>
            </a:extLst>
          </p:cNvPr>
          <p:cNvSpPr txBox="1"/>
          <p:nvPr/>
        </p:nvSpPr>
        <p:spPr>
          <a:xfrm>
            <a:off x="6521821" y="5200156"/>
            <a:ext cx="2078005" cy="646331"/>
          </a:xfrm>
          <a:prstGeom prst="rect">
            <a:avLst/>
          </a:prstGeom>
          <a:noFill/>
        </p:spPr>
        <p:txBody>
          <a:bodyPr wrap="none" rtlCol="0">
            <a:spAutoFit/>
          </a:bodyPr>
          <a:lstStyle/>
          <a:p>
            <a:pPr algn="ctr"/>
            <a:r>
              <a:rPr lang="en-US" dirty="0"/>
              <a:t>Shaun Ahmad</a:t>
            </a:r>
          </a:p>
          <a:p>
            <a:pPr algn="ctr"/>
            <a:r>
              <a:rPr lang="en-US" dirty="0"/>
              <a:t>Chief Credit Officer</a:t>
            </a:r>
          </a:p>
        </p:txBody>
      </p:sp>
      <p:pic>
        <p:nvPicPr>
          <p:cNvPr id="10" name="Content Placeholder 9">
            <a:extLst>
              <a:ext uri="{FF2B5EF4-FFF2-40B4-BE49-F238E27FC236}">
                <a16:creationId xmlns:a16="http://schemas.microsoft.com/office/drawing/2014/main" id="{70DCB84D-9B48-3F30-36BC-473C9E75E463}"/>
              </a:ext>
            </a:extLst>
          </p:cNvPr>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6183647" y="2575569"/>
            <a:ext cx="2754354" cy="2522988"/>
          </a:xfrm>
          <a:prstGeom prst="rect">
            <a:avLst/>
          </a:prstGeom>
        </p:spPr>
      </p:pic>
      <p:pic>
        <p:nvPicPr>
          <p:cNvPr id="11" name="Picture 2">
            <a:extLst>
              <a:ext uri="{FF2B5EF4-FFF2-40B4-BE49-F238E27FC236}">
                <a16:creationId xmlns:a16="http://schemas.microsoft.com/office/drawing/2014/main" id="{15292D69-4558-EAB1-50BA-23505336698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a:ext>
            </a:extLst>
          </a:blip>
          <a:srcRect r="7368" b="7435"/>
          <a:stretch>
            <a:fillRect/>
          </a:stretch>
        </p:blipFill>
        <p:spPr bwMode="auto">
          <a:xfrm>
            <a:off x="3253998" y="2575569"/>
            <a:ext cx="2754354" cy="25229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yan McKinley">
            <a:extLst>
              <a:ext uri="{FF2B5EF4-FFF2-40B4-BE49-F238E27FC236}">
                <a16:creationId xmlns:a16="http://schemas.microsoft.com/office/drawing/2014/main" id="{18E044DE-7A10-974E-632A-9DEF737827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11" r="4544"/>
          <a:stretch>
            <a:fillRect/>
          </a:stretch>
        </p:blipFill>
        <p:spPr bwMode="auto">
          <a:xfrm>
            <a:off x="366010" y="2575569"/>
            <a:ext cx="2754354" cy="2522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4AA359-C751-B7F8-7E1B-BE62979A3942}"/>
              </a:ext>
            </a:extLst>
          </p:cNvPr>
          <p:cNvSpPr txBox="1"/>
          <p:nvPr/>
        </p:nvSpPr>
        <p:spPr>
          <a:xfrm>
            <a:off x="646572" y="5200158"/>
            <a:ext cx="2193229" cy="646331"/>
          </a:xfrm>
          <a:prstGeom prst="rect">
            <a:avLst/>
          </a:prstGeom>
          <a:noFill/>
        </p:spPr>
        <p:txBody>
          <a:bodyPr wrap="none" rtlCol="0">
            <a:spAutoFit/>
          </a:bodyPr>
          <a:lstStyle/>
          <a:p>
            <a:pPr algn="ctr"/>
            <a:r>
              <a:rPr lang="en-US" dirty="0"/>
              <a:t>Ryan McKinley</a:t>
            </a:r>
          </a:p>
          <a:p>
            <a:pPr algn="ctr"/>
            <a:r>
              <a:rPr lang="en-US" dirty="0"/>
              <a:t>Chief Lending Officer</a:t>
            </a:r>
          </a:p>
        </p:txBody>
      </p:sp>
      <p:pic>
        <p:nvPicPr>
          <p:cNvPr id="6" name="Picture 5">
            <a:extLst>
              <a:ext uri="{FF2B5EF4-FFF2-40B4-BE49-F238E27FC236}">
                <a16:creationId xmlns:a16="http://schemas.microsoft.com/office/drawing/2014/main" id="{8927D829-51DC-E3A9-B99E-5CF215C24EED}"/>
              </a:ext>
            </a:extLst>
          </p:cNvPr>
          <p:cNvPicPr>
            <a:picLocks noChangeAspect="1"/>
          </p:cNvPicPr>
          <p:nvPr/>
        </p:nvPicPr>
        <p:blipFill>
          <a:blip r:embed="rId5"/>
          <a:srcRect t="2638" b="5761"/>
          <a:stretch>
            <a:fillRect/>
          </a:stretch>
        </p:blipFill>
        <p:spPr>
          <a:xfrm>
            <a:off x="9071635" y="2575569"/>
            <a:ext cx="2754355" cy="2522989"/>
          </a:xfrm>
          <a:prstGeom prst="rect">
            <a:avLst/>
          </a:prstGeom>
        </p:spPr>
      </p:pic>
      <p:sp>
        <p:nvSpPr>
          <p:cNvPr id="7" name="TextBox 6">
            <a:extLst>
              <a:ext uri="{FF2B5EF4-FFF2-40B4-BE49-F238E27FC236}">
                <a16:creationId xmlns:a16="http://schemas.microsoft.com/office/drawing/2014/main" id="{BFCCB143-55CF-0FDD-9543-65B61E380D90}"/>
              </a:ext>
            </a:extLst>
          </p:cNvPr>
          <p:cNvSpPr txBox="1"/>
          <p:nvPr/>
        </p:nvSpPr>
        <p:spPr>
          <a:xfrm>
            <a:off x="9071635" y="5200155"/>
            <a:ext cx="2870983" cy="646331"/>
          </a:xfrm>
          <a:prstGeom prst="rect">
            <a:avLst/>
          </a:prstGeom>
          <a:noFill/>
        </p:spPr>
        <p:txBody>
          <a:bodyPr wrap="square" rtlCol="0">
            <a:spAutoFit/>
          </a:bodyPr>
          <a:lstStyle/>
          <a:p>
            <a:pPr algn="ctr"/>
            <a:r>
              <a:rPr lang="en-US" dirty="0"/>
              <a:t>Ian Kilby</a:t>
            </a:r>
          </a:p>
          <a:p>
            <a:pPr algn="ctr"/>
            <a:r>
              <a:rPr lang="en-US" dirty="0"/>
              <a:t>Risk and Innovation Director</a:t>
            </a:r>
          </a:p>
        </p:txBody>
      </p:sp>
    </p:spTree>
    <p:extLst>
      <p:ext uri="{BB962C8B-B14F-4D97-AF65-F5344CB8AC3E}">
        <p14:creationId xmlns:p14="http://schemas.microsoft.com/office/powerpoint/2010/main" val="86980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63B2DB-0A10-5E08-29C2-3F9F0372224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7CB113E-AD81-CCAB-98DC-921CE4A73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B7CAE5-9D9E-B51A-D2B1-265032B38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F15CF24-F1B7-AB0F-8F93-640484CAB337}"/>
              </a:ext>
            </a:extLst>
          </p:cNvPr>
          <p:cNvSpPr>
            <a:spLocks noGrp="1"/>
          </p:cNvSpPr>
          <p:nvPr>
            <p:ph type="title"/>
          </p:nvPr>
        </p:nvSpPr>
        <p:spPr>
          <a:xfrm>
            <a:off x="803189" y="1209184"/>
            <a:ext cx="3089189" cy="4734416"/>
          </a:xfrm>
        </p:spPr>
        <p:txBody>
          <a:bodyPr anchor="ctr">
            <a:normAutofit/>
          </a:bodyPr>
          <a:lstStyle/>
          <a:p>
            <a:r>
              <a:rPr lang="en-US" dirty="0"/>
              <a:t>2026 and moving forward</a:t>
            </a:r>
          </a:p>
        </p:txBody>
      </p:sp>
      <p:sp>
        <p:nvSpPr>
          <p:cNvPr id="17" name="Rectangle 16">
            <a:extLst>
              <a:ext uri="{FF2B5EF4-FFF2-40B4-BE49-F238E27FC236}">
                <a16:creationId xmlns:a16="http://schemas.microsoft.com/office/drawing/2014/main" id="{72D2C4A2-1B99-0ABA-E48D-7359DA85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69182499-FB6C-9835-791F-3398EBFA7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0FA64D46-FC7C-BCC0-604D-B10CDAF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white text on a black background&#10;&#10;AI-generated content may be incorrect.">
            <a:extLst>
              <a:ext uri="{FF2B5EF4-FFF2-40B4-BE49-F238E27FC236}">
                <a16:creationId xmlns:a16="http://schemas.microsoft.com/office/drawing/2014/main" id="{04C977B1-C1A5-3489-1057-CDC8C29A9FAE}"/>
              </a:ext>
            </a:extLst>
          </p:cNvPr>
          <p:cNvPicPr>
            <a:picLocks noChangeAspect="1"/>
          </p:cNvPicPr>
          <p:nvPr/>
        </p:nvPicPr>
        <p:blipFill>
          <a:blip r:embed="rId2"/>
          <a:stretch/>
        </p:blipFill>
        <p:spPr>
          <a:xfrm>
            <a:off x="4561870" y="4722242"/>
            <a:ext cx="7183597" cy="688428"/>
          </a:xfrm>
          <a:prstGeom prst="rect">
            <a:avLst/>
          </a:prstGeom>
        </p:spPr>
      </p:pic>
      <p:sp>
        <p:nvSpPr>
          <p:cNvPr id="4" name="Slide Number Placeholder 3">
            <a:extLst>
              <a:ext uri="{FF2B5EF4-FFF2-40B4-BE49-F238E27FC236}">
                <a16:creationId xmlns:a16="http://schemas.microsoft.com/office/drawing/2014/main" id="{9005916E-3621-722C-EAAE-1EC48F1D74F4}"/>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a:spcAft>
                <a:spcPts val="600"/>
              </a:spcAft>
            </a:pPr>
            <a:fld id="{D57F1E4F-1CFF-5643-939E-217C01CDF565}" type="slidenum">
              <a:rPr lang="en-US" sz="1100">
                <a:solidFill>
                  <a:schemeClr val="tx1"/>
                </a:solidFill>
                <a:latin typeface="Gill Sans MT" panose="020B0502020104020203"/>
              </a:rPr>
              <a:pPr>
                <a:spcAft>
                  <a:spcPts val="600"/>
                </a:spcAft>
              </a:pPr>
              <a:t>8</a:t>
            </a:fld>
            <a:endParaRPr lang="en-US" sz="1100" dirty="0">
              <a:solidFill>
                <a:schemeClr val="tx1"/>
              </a:solidFill>
              <a:latin typeface="Gill Sans MT" panose="020B0502020104020203"/>
            </a:endParaRPr>
          </a:p>
        </p:txBody>
      </p:sp>
      <p:sp>
        <p:nvSpPr>
          <p:cNvPr id="7" name="TextBox 6">
            <a:extLst>
              <a:ext uri="{FF2B5EF4-FFF2-40B4-BE49-F238E27FC236}">
                <a16:creationId xmlns:a16="http://schemas.microsoft.com/office/drawing/2014/main" id="{1AA47136-57CB-7A14-866D-A5B467F231F7}"/>
              </a:ext>
            </a:extLst>
          </p:cNvPr>
          <p:cNvSpPr txBox="1"/>
          <p:nvPr/>
        </p:nvSpPr>
        <p:spPr>
          <a:xfrm>
            <a:off x="4561870" y="1166437"/>
            <a:ext cx="6311125" cy="4819909"/>
          </a:xfrm>
          <a:prstGeom prst="rect">
            <a:avLst/>
          </a:prstGeom>
          <a:noFill/>
        </p:spPr>
        <p:txBody>
          <a:bodyPr wrap="square" rtlCol="0">
            <a:spAutoFit/>
          </a:bodyPr>
          <a:lstStyle/>
          <a:p>
            <a:pPr fontAlgn="t">
              <a:lnSpc>
                <a:spcPts val="1600"/>
              </a:lnSpc>
              <a:buNone/>
            </a:pPr>
            <a:r>
              <a:rPr lang="en-US" b="1" dirty="0"/>
              <a:t>Operational Efficiency &amp; Infrastructure</a:t>
            </a:r>
          </a:p>
          <a:p>
            <a:pPr fontAlgn="t">
              <a:lnSpc>
                <a:spcPts val="1600"/>
              </a:lnSpc>
              <a:buNone/>
            </a:pPr>
            <a:r>
              <a:rPr lang="en-US" dirty="0"/>
              <a:t>Enhancing internal reporting, analytics, and infrastructure to improve efficiency, scalability, and decision‑making in support of balanced asset growth and disciplined expense management.</a:t>
            </a:r>
          </a:p>
          <a:p>
            <a:pPr fontAlgn="t">
              <a:lnSpc>
                <a:spcPts val="1600"/>
              </a:lnSpc>
              <a:buNone/>
            </a:pPr>
            <a:endParaRPr lang="en-US" dirty="0"/>
          </a:p>
          <a:p>
            <a:pPr fontAlgn="t">
              <a:lnSpc>
                <a:spcPts val="1600"/>
              </a:lnSpc>
              <a:buNone/>
            </a:pPr>
            <a:r>
              <a:rPr lang="en-US" b="1" dirty="0"/>
              <a:t>Credit &amp; Risk Management</a:t>
            </a:r>
          </a:p>
          <a:p>
            <a:pPr fontAlgn="t">
              <a:lnSpc>
                <a:spcPts val="1600"/>
              </a:lnSpc>
              <a:buNone/>
            </a:pPr>
            <a:r>
              <a:rPr lang="en-US" dirty="0"/>
              <a:t>Maintaining a strong focus on credit quality through enhanced monitoring and stress testing, ensuring the Bank remains resilient and well‑positioned amid economic uncertainty and changing conditions in the Washington, D.C. market.</a:t>
            </a:r>
          </a:p>
          <a:p>
            <a:pPr fontAlgn="t">
              <a:lnSpc>
                <a:spcPts val="1600"/>
              </a:lnSpc>
              <a:buNone/>
            </a:pPr>
            <a:endParaRPr lang="en-US" dirty="0"/>
          </a:p>
          <a:p>
            <a:pPr fontAlgn="t">
              <a:lnSpc>
                <a:spcPts val="1600"/>
              </a:lnSpc>
              <a:buNone/>
            </a:pPr>
            <a:r>
              <a:rPr lang="en-US" b="1" dirty="0"/>
              <a:t>Relationship Growth</a:t>
            </a:r>
          </a:p>
          <a:p>
            <a:pPr fontAlgn="t">
              <a:lnSpc>
                <a:spcPts val="1600"/>
              </a:lnSpc>
            </a:pPr>
            <a:r>
              <a:rPr lang="en-US" dirty="0"/>
              <a:t>Sustaining proactive client outreach and relationship management to identify risks, support client needs, and deepen relationships across retail and commercial customer segments. Advance strategic market expansion efforts through continued evaluation and pursuit of a future Tysons, Virginia location.</a:t>
            </a:r>
          </a:p>
          <a:p>
            <a:pPr fontAlgn="t">
              <a:lnSpc>
                <a:spcPts val="1600"/>
              </a:lnSpc>
              <a:buNone/>
            </a:pPr>
            <a:endParaRPr lang="en-US" dirty="0"/>
          </a:p>
          <a:p>
            <a:pPr fontAlgn="t">
              <a:lnSpc>
                <a:spcPts val="1600"/>
              </a:lnSpc>
              <a:buNone/>
            </a:pPr>
            <a:r>
              <a:rPr lang="en-US" b="1" dirty="0"/>
              <a:t>Shareholder Value</a:t>
            </a:r>
          </a:p>
          <a:p>
            <a:pPr fontAlgn="t">
              <a:lnSpc>
                <a:spcPts val="1600"/>
              </a:lnSpc>
              <a:buNone/>
            </a:pPr>
            <a:r>
              <a:rPr lang="en-US" dirty="0"/>
              <a:t>Continuing to execute on a balanced growth strategy focused on prudent asset growth, strong capital levels, liquidity management, and long‑term shareholder value creation.</a:t>
            </a:r>
          </a:p>
          <a:p>
            <a:pPr fontAlgn="t">
              <a:lnSpc>
                <a:spcPts val="1500"/>
              </a:lnSpc>
              <a:buNone/>
            </a:pPr>
            <a:endParaRPr lang="en-US" dirty="0"/>
          </a:p>
        </p:txBody>
      </p:sp>
    </p:spTree>
    <p:extLst>
      <p:ext uri="{BB962C8B-B14F-4D97-AF65-F5344CB8AC3E}">
        <p14:creationId xmlns:p14="http://schemas.microsoft.com/office/powerpoint/2010/main" val="52573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BEF9-B423-40E1-ABFA-7551ABB2930B}"/>
              </a:ext>
            </a:extLst>
          </p:cNvPr>
          <p:cNvSpPr>
            <a:spLocks noGrp="1"/>
          </p:cNvSpPr>
          <p:nvPr>
            <p:ph type="title"/>
          </p:nvPr>
        </p:nvSpPr>
        <p:spPr>
          <a:xfrm>
            <a:off x="581192" y="170408"/>
            <a:ext cx="11029616" cy="1319725"/>
          </a:xfrm>
        </p:spPr>
        <p:txBody>
          <a:bodyPr/>
          <a:lstStyle/>
          <a:p>
            <a:r>
              <a:rPr lang="en-US" dirty="0"/>
              <a:t>Financial Highlights </a:t>
            </a:r>
          </a:p>
        </p:txBody>
      </p:sp>
      <p:pic>
        <p:nvPicPr>
          <p:cNvPr id="7" name="Picture 6">
            <a:extLst>
              <a:ext uri="{FF2B5EF4-FFF2-40B4-BE49-F238E27FC236}">
                <a16:creationId xmlns:a16="http://schemas.microsoft.com/office/drawing/2014/main" id="{ECA786C5-5D10-49BB-9C40-5E74C9B6EE8D}"/>
              </a:ext>
            </a:extLst>
          </p:cNvPr>
          <p:cNvPicPr>
            <a:picLocks noChangeAspect="1"/>
          </p:cNvPicPr>
          <p:nvPr/>
        </p:nvPicPr>
        <p:blipFill>
          <a:blip r:embed="rId2"/>
          <a:srcRect/>
          <a:stretch/>
        </p:blipFill>
        <p:spPr>
          <a:xfrm>
            <a:off x="6802949" y="1062498"/>
            <a:ext cx="4462294" cy="427635"/>
          </a:xfrm>
          <a:prstGeom prst="rect">
            <a:avLst/>
          </a:prstGeom>
        </p:spPr>
      </p:pic>
      <p:sp>
        <p:nvSpPr>
          <p:cNvPr id="3" name="Slide Number Placeholder 2">
            <a:extLst>
              <a:ext uri="{FF2B5EF4-FFF2-40B4-BE49-F238E27FC236}">
                <a16:creationId xmlns:a16="http://schemas.microsoft.com/office/drawing/2014/main" id="{070DE7CE-7869-4A2A-8123-74085D56633A}"/>
              </a:ext>
            </a:extLst>
          </p:cNvPr>
          <p:cNvSpPr>
            <a:spLocks noGrp="1"/>
          </p:cNvSpPr>
          <p:nvPr>
            <p:ph type="sldNum" sz="quarter" idx="12"/>
          </p:nvPr>
        </p:nvSpPr>
        <p:spPr>
          <a:xfrm>
            <a:off x="11168742" y="5956137"/>
            <a:ext cx="44206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i="0" u="none" strike="noStrike" kern="1200" cap="none" spc="0" normalizeH="0" baseline="0" noProof="0" smtClean="0">
                <a:ln>
                  <a:noFill/>
                </a:ln>
                <a:solidFill>
                  <a:schemeClr val="tx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15" name="Text Placeholder 22">
            <a:extLst>
              <a:ext uri="{FF2B5EF4-FFF2-40B4-BE49-F238E27FC236}">
                <a16:creationId xmlns:a16="http://schemas.microsoft.com/office/drawing/2014/main" id="{A765EB13-87E7-4E30-BEED-B3075CACE10C}"/>
              </a:ext>
            </a:extLst>
          </p:cNvPr>
          <p:cNvSpPr txBox="1">
            <a:spLocks/>
          </p:cNvSpPr>
          <p:nvPr/>
        </p:nvSpPr>
        <p:spPr bwMode="auto">
          <a:xfrm>
            <a:off x="5989320" y="1873319"/>
            <a:ext cx="5779604" cy="228541"/>
          </a:xfrm>
          <a:prstGeom prst="rect">
            <a:avLst/>
          </a:prstGeom>
          <a:solidFill>
            <a:srgbClr val="969FA7"/>
          </a:solidFill>
          <a:ln w="9525">
            <a:noFill/>
            <a:miter lim="800000"/>
            <a:headEnd/>
            <a:tailEnd/>
          </a:ln>
        </p:spPr>
        <p:txBody>
          <a:bodyPr vert="horz" wrap="square" lIns="0" tIns="0" rIns="0" bIns="0" numCol="1" anchor="ctr" anchorCtr="0" compatLnSpc="1">
            <a:prstTxWarp prst="textNoShape">
              <a:avLst/>
            </a:prstTxWarp>
          </a:bodyPr>
          <a:lstStyle>
            <a:lvl1pPr marL="0" indent="0" algn="ctr"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None/>
              <a:defRPr lang="en-US" sz="1300" b="1" kern="1200">
                <a:solidFill>
                  <a:schemeClr val="bg1"/>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600" kern="1200" dirty="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4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4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0" marR="0" lvl="0" indent="0" algn="ctr" defTabSz="457200" rtl="0" eaLnBrk="1" fontAlgn="base" latinLnBrk="0" hangingPunct="1">
              <a:lnSpc>
                <a:spcPct val="80000"/>
              </a:lnSpc>
              <a:spcBef>
                <a:spcPct val="20000"/>
              </a:spcBef>
              <a:spcAft>
                <a:spcPts val="600"/>
              </a:spcAft>
              <a:buClr>
                <a:srgbClr val="4590B8"/>
              </a:buClr>
              <a:buSzPct val="92000"/>
              <a:buFont typeface="Wingdings 2" panose="05020102010507070707" pitchFamily="18" charset="2"/>
              <a:buNone/>
              <a:tabLst/>
              <a:defRPr/>
            </a:pPr>
            <a:r>
              <a:rPr kumimoji="0" lang="en-US" sz="1400" b="1" i="0" u="none" strike="noStrike" kern="1200" cap="none" spc="0" normalizeH="0" baseline="0" noProof="0" dirty="0">
                <a:ln>
                  <a:noFill/>
                </a:ln>
                <a:solidFill>
                  <a:srgbClr val="FFFFFF"/>
                </a:solidFill>
                <a:effectLst/>
                <a:uLnTx/>
                <a:uFillTx/>
                <a:latin typeface="Gill Sans MT" panose="020B0502020104020203"/>
                <a:ea typeface="+mn-ea"/>
                <a:cs typeface="+mn-cs"/>
              </a:rPr>
              <a:t>Highlights</a:t>
            </a:r>
          </a:p>
        </p:txBody>
      </p:sp>
      <p:sp>
        <p:nvSpPr>
          <p:cNvPr id="16" name="Content Placeholder 23">
            <a:extLst>
              <a:ext uri="{FF2B5EF4-FFF2-40B4-BE49-F238E27FC236}">
                <a16:creationId xmlns:a16="http://schemas.microsoft.com/office/drawing/2014/main" id="{3774C49B-A80D-45D1-BE73-C1487B7B964E}"/>
              </a:ext>
            </a:extLst>
          </p:cNvPr>
          <p:cNvSpPr txBox="1">
            <a:spLocks/>
          </p:cNvSpPr>
          <p:nvPr/>
        </p:nvSpPr>
        <p:spPr bwMode="auto">
          <a:xfrm>
            <a:off x="5989320" y="2153778"/>
            <a:ext cx="5850857" cy="42194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1pPr>
            <a:lvl2pPr marL="569913" indent="-306000" algn="l" defTabSz="457200" rtl="0" eaLnBrk="1" fontAlgn="base" latinLnBrk="0" hangingPunct="1">
              <a:lnSpc>
                <a:spcPct val="80000"/>
              </a:lnSpc>
              <a:spcBef>
                <a:spcPct val="20000"/>
              </a:spcBef>
              <a:spcAft>
                <a:spcPts val="600"/>
              </a:spcAft>
              <a:buClr>
                <a:schemeClr val="accent2"/>
              </a:buClr>
              <a:buSzPct val="92000"/>
              <a:buFont typeface="Wingdings 2" panose="05020102010507070707" pitchFamily="18" charset="2"/>
              <a:buChar char=""/>
              <a:defRPr lang="en-US" sz="1200" kern="1200">
                <a:solidFill>
                  <a:schemeClr val="tx2"/>
                </a:solidFill>
                <a:latin typeface="+mn-lt"/>
                <a:ea typeface="+mn-ea"/>
                <a:cs typeface="+mn-cs"/>
              </a:defRPr>
            </a:lvl2pPr>
            <a:lvl3pPr marL="687387" indent="0" algn="l" rtl="0" eaLnBrk="1" fontAlgn="base" hangingPunct="1">
              <a:spcBef>
                <a:spcPts val="0"/>
              </a:spcBef>
              <a:spcAft>
                <a:spcPts val="600"/>
              </a:spcAft>
              <a:buClr>
                <a:srgbClr val="B4B5B5"/>
              </a:buClr>
              <a:buSzPct val="50000"/>
              <a:buFont typeface="Wingdings" panose="05000000000000000000" pitchFamily="2" charset="2"/>
              <a:buNone/>
              <a:defRPr sz="1200" baseline="0">
                <a:solidFill>
                  <a:schemeClr val="tx1"/>
                </a:solidFill>
                <a:latin typeface="Arial" pitchFamily="34" charset="0"/>
                <a:cs typeface="Arial" pitchFamily="34" charset="0"/>
              </a:defRPr>
            </a:lvl3pPr>
            <a:lvl4pPr marL="1025525" indent="0" algn="l" rtl="0" eaLnBrk="1" fontAlgn="base" hangingPunct="1">
              <a:spcBef>
                <a:spcPts val="0"/>
              </a:spcBef>
              <a:spcAft>
                <a:spcPts val="600"/>
              </a:spcAft>
              <a:buClr>
                <a:srgbClr val="BCDBE5"/>
              </a:buClr>
              <a:buSzPct val="50000"/>
              <a:buFont typeface="Wingdings" panose="05000000000000000000" pitchFamily="2" charset="2"/>
              <a:buNone/>
              <a:defRPr sz="1200">
                <a:solidFill>
                  <a:schemeClr val="tx1"/>
                </a:solidFill>
                <a:latin typeface="Arial" pitchFamily="34" charset="0"/>
                <a:cs typeface="Arial" pitchFamily="34" charset="0"/>
              </a:defRPr>
            </a:lvl4pPr>
            <a:lvl5pPr marL="1604963" indent="-233363" algn="l" rtl="0" eaLnBrk="1" fontAlgn="base" hangingPunct="1">
              <a:spcBef>
                <a:spcPct val="0"/>
              </a:spcBef>
              <a:spcAft>
                <a:spcPct val="25000"/>
              </a:spcAft>
              <a:buClr>
                <a:srgbClr val="003768"/>
              </a:buClr>
              <a:buSzPct val="50000"/>
              <a:buFont typeface="Wingdings" pitchFamily="2" charset="2"/>
              <a:defRPr sz="1100">
                <a:solidFill>
                  <a:schemeClr val="tx1"/>
                </a:solidFill>
                <a:latin typeface="+mn-lt"/>
              </a:defRPr>
            </a:lvl5pPr>
            <a:lvl6pPr marL="20621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eaLnBrk="1" fontAlgn="base" hangingPunct="1">
              <a:spcBef>
                <a:spcPct val="0"/>
              </a:spcBef>
              <a:spcAft>
                <a:spcPct val="25000"/>
              </a:spcAft>
              <a:buClr>
                <a:srgbClr val="003768"/>
              </a:buClr>
              <a:buSzPct val="50000"/>
              <a:buFont typeface="Wingdings" pitchFamily="2" charset="2"/>
              <a:defRPr sz="1200">
                <a:solidFill>
                  <a:schemeClr val="tx1"/>
                </a:solidFill>
                <a:latin typeface="+mn-lt"/>
              </a:defRPr>
            </a:lvl9pPr>
          </a:lstStyle>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2025 Earnings of $7,033,000 and EPS of $6.12 improved </a:t>
            </a:r>
            <a:r>
              <a:rPr lang="en-US" sz="1600" dirty="0">
                <a:solidFill>
                  <a:srgbClr val="000000"/>
                </a:solidFill>
                <a:latin typeface="Gill Sans MT" panose="020B0502020104020203"/>
              </a:rPr>
              <a:t>10</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0" marR="0" lvl="0" indent="0" algn="l" defTabSz="457200" rtl="0" eaLnBrk="1" fontAlgn="base" latinLnBrk="0" hangingPunct="1">
              <a:lnSpc>
                <a:spcPct val="80000"/>
              </a:lnSpc>
              <a:spcBef>
                <a:spcPct val="20000"/>
              </a:spcBef>
              <a:spcAft>
                <a:spcPts val="300"/>
              </a:spcAft>
              <a:buClr>
                <a:srgbClr val="4590B8"/>
              </a:buClr>
              <a:buSzPct val="92000"/>
              <a:buNone/>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Pre-provision earnings increased </a:t>
            </a:r>
            <a:r>
              <a:rPr lang="en-US" sz="1600" dirty="0">
                <a:solidFill>
                  <a:srgbClr val="000000"/>
                </a:solidFill>
                <a:latin typeface="Gill Sans MT" panose="020B0502020104020203"/>
              </a:rPr>
              <a:t>23.8</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 as:</a:t>
            </a:r>
          </a:p>
          <a:p>
            <a:pPr marL="457200" marR="0" lvl="1" indent="-171450" algn="l" defTabSz="457200" rtl="0" eaLnBrk="1" fontAlgn="base" latinLnBrk="0" hangingPunct="1">
              <a:lnSpc>
                <a:spcPct val="100000"/>
              </a:lnSpc>
              <a:spcBef>
                <a:spcPts val="0"/>
              </a:spcBef>
              <a:spcAft>
                <a:spcPts val="0"/>
              </a:spcAft>
              <a:buClr>
                <a:srgbClr val="4590B8"/>
              </a:buClr>
              <a:buSzPct val="92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Operating revenue increased 10.3%</a:t>
            </a:r>
          </a:p>
          <a:p>
            <a:pPr marL="457200" marR="0" lvl="1" indent="-171450" algn="l" defTabSz="457200" rtl="0" eaLnBrk="1" fontAlgn="base" latinLnBrk="0" hangingPunct="1">
              <a:lnSpc>
                <a:spcPct val="100000"/>
              </a:lnSpc>
              <a:spcBef>
                <a:spcPts val="0"/>
              </a:spcBef>
              <a:spcAft>
                <a:spcPts val="0"/>
              </a:spcAft>
              <a:buClr>
                <a:srgbClr val="4590B8"/>
              </a:buClr>
              <a:buSzPct val="92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Operating expenses </a:t>
            </a:r>
            <a:r>
              <a:rPr lang="en-US" sz="1600" b="0" u="none" dirty="0">
                <a:solidFill>
                  <a:srgbClr val="000000"/>
                </a:solidFill>
                <a:latin typeface="Gill Sans MT" panose="020B0502020104020203"/>
              </a:rPr>
              <a:t>in</a:t>
            </a:r>
            <a:r>
              <a:rPr kumimoji="0" lang="en-US" sz="1600" i="0" strike="noStrike" kern="1200" cap="none" spc="0" normalizeH="0" baseline="0" noProof="0" dirty="0">
                <a:ln>
                  <a:noFill/>
                </a:ln>
                <a:solidFill>
                  <a:srgbClr val="000000"/>
                </a:solidFill>
                <a:effectLst/>
                <a:uLnTx/>
                <a:uFillTx/>
                <a:latin typeface="Gill Sans MT" panose="020B0502020104020203"/>
                <a:ea typeface="+mn-ea"/>
                <a:cs typeface="+mn-cs"/>
              </a:rPr>
              <a:t>creased</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 3.5%</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Balance sheet growth:</a:t>
            </a:r>
          </a:p>
          <a:p>
            <a:pPr marL="457200" marR="0" lvl="1" indent="-171450" algn="l" defTabSz="457200" rtl="0" eaLnBrk="1" fontAlgn="base" latinLnBrk="0" hangingPunct="1">
              <a:lnSpc>
                <a:spcPct val="100000"/>
              </a:lnSpc>
              <a:spcBef>
                <a:spcPts val="0"/>
              </a:spcBef>
              <a:spcAft>
                <a:spcPts val="0"/>
              </a:spcAft>
              <a:buClr>
                <a:srgbClr val="4590B8"/>
              </a:buClr>
              <a:buSzPct val="92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Loans: $23 million (4.4%)</a:t>
            </a:r>
          </a:p>
          <a:p>
            <a:pPr marL="457200" marR="0" lvl="1" indent="-171450" algn="l" defTabSz="457200" rtl="0" eaLnBrk="1" fontAlgn="base" latinLnBrk="0" hangingPunct="1">
              <a:lnSpc>
                <a:spcPct val="100000"/>
              </a:lnSpc>
              <a:spcBef>
                <a:spcPts val="0"/>
              </a:spcBef>
              <a:spcAft>
                <a:spcPts val="0"/>
              </a:spcAft>
              <a:buClr>
                <a:srgbClr val="4590B8"/>
              </a:buClr>
              <a:buSzPct val="92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Deposits $</a:t>
            </a:r>
            <a:r>
              <a:rPr lang="en-US" sz="1600" dirty="0">
                <a:solidFill>
                  <a:srgbClr val="000000"/>
                </a:solidFill>
                <a:latin typeface="Gill Sans MT" panose="020B0502020104020203"/>
              </a:rPr>
              <a:t>50</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 million (8.0%)</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lang="en-US" sz="1600" dirty="0">
                <a:solidFill>
                  <a:srgbClr val="000000"/>
                </a:solidFill>
                <a:latin typeface="Gill Sans MT" panose="020B0502020104020203"/>
              </a:rPr>
              <a:t>Strong deposit growth allowed for a decrease in borrowings of $9 million to $0</a:t>
            </a: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Capital levels remain stable and well above regulatory requirements</a:t>
            </a: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171450" marR="0" lvl="0" indent="-171450" algn="l" defTabSz="457200" rtl="0" eaLnBrk="1" fontAlgn="base" latinLnBrk="0" hangingPunct="1">
              <a:lnSpc>
                <a:spcPct val="80000"/>
              </a:lnSpc>
              <a:spcBef>
                <a:spcPct val="20000"/>
              </a:spcBef>
              <a:spcAft>
                <a:spcPts val="300"/>
              </a:spcAft>
              <a:buClr>
                <a:srgbClr val="4590B8"/>
              </a:buClr>
              <a:buSzPct val="92000"/>
              <a:buFont typeface="Wingdings 2" panose="05020102010507070707" pitchFamily="18" charset="2"/>
              <a:buChar char=""/>
              <a:tabLst/>
              <a:defRPr/>
            </a:pP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0C0E5527-934B-46CB-93A1-E3AF934DE823}"/>
              </a:ext>
            </a:extLst>
          </p:cNvPr>
          <p:cNvSpPr txBox="1"/>
          <p:nvPr/>
        </p:nvSpPr>
        <p:spPr>
          <a:xfrm>
            <a:off x="581192" y="1490133"/>
            <a:ext cx="1674497" cy="276999"/>
          </a:xfrm>
          <a:prstGeom prst="rect">
            <a:avLst/>
          </a:prstGeom>
          <a:noFill/>
        </p:spPr>
        <p:txBody>
          <a:bodyPr wrap="none" rtlCol="0">
            <a:spAutoFit/>
          </a:bodyPr>
          <a:lstStyle/>
          <a:p>
            <a:r>
              <a:rPr lang="en-US" sz="1200" dirty="0">
                <a:solidFill>
                  <a:schemeClr val="bg1"/>
                </a:solidFill>
              </a:rPr>
              <a:t>$000’s except per share</a:t>
            </a:r>
          </a:p>
        </p:txBody>
      </p:sp>
      <p:pic>
        <p:nvPicPr>
          <p:cNvPr id="6" name="Picture 5">
            <a:extLst>
              <a:ext uri="{FF2B5EF4-FFF2-40B4-BE49-F238E27FC236}">
                <a16:creationId xmlns:a16="http://schemas.microsoft.com/office/drawing/2014/main" id="{87D5E8F0-AB3C-ADBF-E27C-A15DF72D22BC}"/>
              </a:ext>
            </a:extLst>
          </p:cNvPr>
          <p:cNvPicPr>
            <a:picLocks noChangeAspect="1"/>
          </p:cNvPicPr>
          <p:nvPr/>
        </p:nvPicPr>
        <p:blipFill>
          <a:blip r:embed="rId3"/>
          <a:stretch>
            <a:fillRect/>
          </a:stretch>
        </p:blipFill>
        <p:spPr>
          <a:xfrm>
            <a:off x="581192" y="1827139"/>
            <a:ext cx="4818870" cy="4965192"/>
          </a:xfrm>
          <a:prstGeom prst="rect">
            <a:avLst/>
          </a:prstGeom>
        </p:spPr>
      </p:pic>
    </p:spTree>
    <p:extLst>
      <p:ext uri="{BB962C8B-B14F-4D97-AF65-F5344CB8AC3E}">
        <p14:creationId xmlns:p14="http://schemas.microsoft.com/office/powerpoint/2010/main" val="1217211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HOLDSTITLE" val="true"/>
  <p:tag name="FORMATSSHAPE" val="_Slide_Title._Cover"/>
  <p:tag name="FORMATSSLIDEID" val="344"/>
  <p:tag name="POSITIONSHAPE" val="_Slide_Title._Cover"/>
  <p:tag name="POSITIONSLIDEID" val="344"/>
  <p:tag name="SIZESHAPE" val="_Slide_Title._Cover"/>
  <p:tag name="SIZESLIDEID" val="344"/>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FORMATSSHAPE" val="Rectangle 2"/>
  <p:tag name="FORMATSSLIDEID" val="344"/>
  <p:tag name="POSITIONSHAPE" val="Rectangle 2"/>
  <p:tag name="POSITIONSLIDEID" val="344"/>
  <p:tag name="SIZESHAPE" val="Rectangle 2"/>
  <p:tag name="SIZESLIDEID" val="344"/>
</p:tagLst>
</file>

<file path=ppt/tags/tag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HOLDSTITLE" val="true"/>
  <p:tag name="FORMATSSHAPE" val="_Slide_Title._Cover"/>
  <p:tag name="FORMATSSLIDEID" val="344"/>
  <p:tag name="POSITIONSHAPE" val="_Slide_Title._Cover"/>
  <p:tag name="POSITIONSLIDEID" val="344"/>
  <p:tag name="SIZESHAPE" val="_Slide_Title._Cover"/>
  <p:tag name="SIZESLIDEID" val="344"/>
</p:tagLst>
</file>

<file path=ppt/tags/tag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HOLDSTITLE" val="true"/>
  <p:tag name="FORMATSSHAPE" val="_Slide_Title._Cover"/>
  <p:tag name="FORMATSSLIDEID" val="344"/>
  <p:tag name="POSITIONSHAPE" val="_Slide_Title._Cover"/>
  <p:tag name="POSITIONSLIDEID" val="344"/>
  <p:tag name="SIZESHAPE" val="_Slide_Title._Cover"/>
  <p:tag name="SIZESLIDEID" val="344"/>
</p:tagLst>
</file>

<file path=ppt/tags/tag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HOLDSTITLE" val="true"/>
  <p:tag name="FORMATSSHAPE" val="_Slide_Title._Cover"/>
  <p:tag name="FORMATSSLIDEID" val="344"/>
  <p:tag name="POSITIONSHAPE" val="_Slide_Title._Cover"/>
  <p:tag name="POSITIONSLIDEID" val="344"/>
  <p:tag name="SIZESHAPE" val="_Slide_Title._Cover"/>
  <p:tag name="SIZESLIDEID" val="344"/>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HOLDSTITLE" val="true"/>
  <p:tag name="FORMATSSHAPE" val="_Slide_Title._Cover"/>
  <p:tag name="FORMATSSLIDEID" val="344"/>
  <p:tag name="POSITIONSHAPE" val="_Slide_Title._Cover"/>
  <p:tag name="POSITIONSLIDEID" val="344"/>
  <p:tag name="SIZESHAPE" val="_Slide_Title._Cover"/>
  <p:tag name="SIZESLIDEID" val="344"/>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Blank">
  <a:themeElements>
    <a:clrScheme name="Custom 1">
      <a:dk1>
        <a:srgbClr val="000000"/>
      </a:dk1>
      <a:lt1>
        <a:srgbClr val="FFFFFF"/>
      </a:lt1>
      <a:dk2>
        <a:srgbClr val="000000"/>
      </a:dk2>
      <a:lt2>
        <a:srgbClr val="808080"/>
      </a:lt2>
      <a:accent1>
        <a:srgbClr val="1A3260"/>
      </a:accent1>
      <a:accent2>
        <a:srgbClr val="4590B8"/>
      </a:accent2>
      <a:accent3>
        <a:srgbClr val="969FA7"/>
      </a:accent3>
      <a:accent4>
        <a:srgbClr val="000000"/>
      </a:accent4>
      <a:accent5>
        <a:srgbClr val="333E48"/>
      </a:accent5>
      <a:accent6>
        <a:srgbClr val="9BC3D9"/>
      </a:accent6>
      <a:hlink>
        <a:srgbClr val="C4C9CE"/>
      </a:hlink>
      <a:folHlink>
        <a:srgbClr val="0000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3768"/>
        </a:solidFill>
        <a:ln w="9525" algn="ctr">
          <a:solidFill>
            <a:schemeClr val="tx1"/>
          </a:solidFill>
          <a:miter lim="800000"/>
          <a:headEnd/>
          <a:tailEnd/>
        </a:ln>
        <a:effectLst/>
      </a:spPr>
      <a:bodyPr lIns="91348" tIns="45672" rIns="91348" bIns="45672" anchor="ctr"/>
      <a:lstStyle>
        <a:defPPr algn="ctr" eaLnBrk="1" hangingPunct="1">
          <a:spcBef>
            <a:spcPct val="50000"/>
          </a:spcBef>
          <a:buClrTx/>
          <a:buFontTx/>
          <a:buNone/>
          <a:defRPr b="1" dirty="0" smtClean="0">
            <a:solidFill>
              <a:schemeClr val="bg1"/>
            </a:solidFill>
            <a:latin typeface="+mj-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
            <a:srgbClr val="003768"/>
          </a:buClr>
          <a:buSzPct val="100000"/>
          <a:buFont typeface="Arial" charset="0"/>
          <a:buChar char="•"/>
          <a:tabLst/>
          <a:defRPr kumimoji="0" lang="en-US" sz="12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003768"/>
        </a:accent1>
        <a:accent2>
          <a:srgbClr val="6487BE"/>
        </a:accent2>
        <a:accent3>
          <a:srgbClr val="FFFFFF"/>
        </a:accent3>
        <a:accent4>
          <a:srgbClr val="000000"/>
        </a:accent4>
        <a:accent5>
          <a:srgbClr val="AAAEB9"/>
        </a:accent5>
        <a:accent6>
          <a:srgbClr val="5A7AAC"/>
        </a:accent6>
        <a:hlink>
          <a:srgbClr val="6B2146"/>
        </a:hlink>
        <a:folHlink>
          <a:srgbClr val="FFBB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A7FA51541694692BC1C8F0615D3FD" ma:contentTypeVersion="13" ma:contentTypeDescription="Create a new document." ma:contentTypeScope="" ma:versionID="ee4da56b566231fe73d36a19a3b54081">
  <xsd:schema xmlns:xsd="http://www.w3.org/2001/XMLSchema" xmlns:xs="http://www.w3.org/2001/XMLSchema" xmlns:p="http://schemas.microsoft.com/office/2006/metadata/properties" xmlns:ns3="1b39eb43-3fd5-4f80-9306-8d3f668c159f" xmlns:ns4="db17cf3a-57c8-4175-a5dc-4745729f4319" targetNamespace="http://schemas.microsoft.com/office/2006/metadata/properties" ma:root="true" ma:fieldsID="fe3b9df18cbb1460323dfe269c1970d9" ns3:_="" ns4:_="">
    <xsd:import namespace="1b39eb43-3fd5-4f80-9306-8d3f668c159f"/>
    <xsd:import namespace="db17cf3a-57c8-4175-a5dc-4745729f431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ServiceDateTaken"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9eb43-3fd5-4f80-9306-8d3f668c159f"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17cf3a-57c8-4175-a5dc-4745729f431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b39eb43-3fd5-4f80-9306-8d3f668c15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D8640-E9C2-4AEF-A7C8-F8D22925F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39eb43-3fd5-4f80-9306-8d3f668c159f"/>
    <ds:schemaRef ds:uri="db17cf3a-57c8-4175-a5dc-4745729f4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33339D-D644-430D-A0DA-3D7934FB2E3D}">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b17cf3a-57c8-4175-a5dc-4745729f4319"/>
    <ds:schemaRef ds:uri="1b39eb43-3fd5-4f80-9306-8d3f668c159f"/>
  </ds:schemaRefs>
</ds:datastoreItem>
</file>

<file path=customXml/itemProps3.xml><?xml version="1.0" encoding="utf-8"?>
<ds:datastoreItem xmlns:ds="http://schemas.openxmlformats.org/officeDocument/2006/customXml" ds:itemID="{E62F0582-8054-4B2C-AAC9-8709A28FC7A8}">
  <ds:schemaRefs>
    <ds:schemaRef ds:uri="http://schemas.microsoft.com/sharepoint/v3/contenttype/forms"/>
  </ds:schemaRefs>
</ds:datastoreItem>
</file>

<file path=docMetadata/LabelInfo.xml><?xml version="1.0" encoding="utf-8"?>
<clbl:labelList xmlns:clbl="http://schemas.microsoft.com/office/2020/mipLabelMetadata">
  <clbl:label id="{91fe32fd-8e1c-45f1-b6d9-7b025ba077ef}" enabled="1" method="Standard" siteId="{6150e995-0426-4cb4-a54c-5f7e78dcacf6}" contentBits="0" removed="0"/>
</clbl:labelList>
</file>

<file path=docProps/app.xml><?xml version="1.0" encoding="utf-8"?>
<Properties xmlns="http://schemas.openxmlformats.org/officeDocument/2006/extended-properties" xmlns:vt="http://schemas.openxmlformats.org/officeDocument/2006/docPropsVTypes">
  <TotalTime>37967</TotalTime>
  <Words>1479</Words>
  <Application>Microsoft Office PowerPoint</Application>
  <PresentationFormat>Widescreen</PresentationFormat>
  <Paragraphs>250</Paragraphs>
  <Slides>21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Book Antiqua</vt:lpstr>
      <vt:lpstr>Calibri</vt:lpstr>
      <vt:lpstr>Courier New</vt:lpstr>
      <vt:lpstr>Gill Sans MT</vt:lpstr>
      <vt:lpstr>Wingdings</vt:lpstr>
      <vt:lpstr>Wingdings 2</vt:lpstr>
      <vt:lpstr>Dividend</vt:lpstr>
      <vt:lpstr>Blank</vt:lpstr>
      <vt:lpstr>PowerPoint Presentation</vt:lpstr>
      <vt:lpstr>chairman’s remarks</vt:lpstr>
      <vt:lpstr>2025  highlights</vt:lpstr>
      <vt:lpstr>2025 Community Highlights</vt:lpstr>
      <vt:lpstr>Q1 2026 Recap </vt:lpstr>
      <vt:lpstr>Retirement announcements</vt:lpstr>
      <vt:lpstr>Management Announcements</vt:lpstr>
      <vt:lpstr>2026 and moving forward</vt:lpstr>
      <vt:lpstr>Financial Highlights </vt:lpstr>
      <vt:lpstr>Earnings Growth trends </vt:lpstr>
      <vt:lpstr>Loan &amp; deposit Growth trends </vt:lpstr>
      <vt:lpstr>Valuable core deposits </vt:lpstr>
      <vt:lpstr>National Capital Financial Group</vt:lpstr>
      <vt:lpstr>Prudent credit culture drives asset quality </vt:lpstr>
      <vt:lpstr>Strong capital Levels </vt:lpstr>
      <vt:lpstr>Focus on Productivity – 4Q25 vs. 4Q24 </vt:lpstr>
      <vt:lpstr>1Q26 Financial Results</vt:lpstr>
      <vt:lpstr>Per Share Trends </vt:lpstr>
      <vt:lpstr>Share Price-to-Earnings Trends </vt:lpstr>
      <vt:lpstr>Congratulations &amp; Thank you</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Robin P. Robertson</dc:creator>
  <cp:lastModifiedBy>Claire O'Connor</cp:lastModifiedBy>
  <cp:revision>446</cp:revision>
  <cp:lastPrinted>2021-06-25T13:49:22Z</cp:lastPrinted>
  <dcterms:created xsi:type="dcterms:W3CDTF">2019-02-05T19:18:38Z</dcterms:created>
  <dcterms:modified xsi:type="dcterms:W3CDTF">2026-04-27T20:55:19Z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0x010100E2CA7FA51541694692BC1C8F0615D3FD</vt:lpwstr>
  </property>
</Properties>
</file>