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2" r:id="rId1"/>
  </p:sldMasterIdLst>
  <p:notesMasterIdLst>
    <p:notesMasterId r:id="rId20"/>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5" r:id="rId15"/>
    <p:sldId id="271" r:id="rId16"/>
    <p:sldId id="276" r:id="rId17"/>
    <p:sldId id="272" r:id="rId18"/>
    <p:sldId id="274" r:id="rId19"/>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3" roundtripDataSignature="AMtx7mj3+xLv8uDtjDQnEmD9W3piKk8T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C7FE92-B1BA-468D-80B8-559B9EF142F1}">
  <a:tblStyle styleId="{A4C7FE92-B1BA-468D-80B8-559B9EF142F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F7986014-F1B7-43CF-8727-46A575418FEC}" styleName="Table_1">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accent4"/>
              </a:solidFill>
              <a:prstDash val="solid"/>
              <a:round/>
              <a:headEnd type="none" w="sm" len="sm"/>
              <a:tailEnd type="none" w="sm" len="sm"/>
            </a:ln>
          </a:top>
          <a:bottom>
            <a:ln w="12700" cap="flat" cmpd="sng">
              <a:solidFill>
                <a:schemeClr val="accent4"/>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fill>
          <a:solidFill>
            <a:schemeClr val="accent4">
              <a:alpha val="20000"/>
            </a:schemeClr>
          </a:solidFill>
        </a:fill>
      </a:tcStyle>
    </a:band1H>
    <a:band2H>
      <a:tcTxStyle/>
      <a:tcStyle>
        <a:tcBdr/>
      </a:tcStyle>
    </a:band2H>
    <a:band1V>
      <a:tcTxStyle/>
      <a:tcStyle>
        <a:tcBdr/>
        <a:fill>
          <a:solidFill>
            <a:schemeClr val="accent4">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accent4"/>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accent4"/>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2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93"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1.fntdata"/><Relationship Id="rId9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9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8"/>
        <p:cNvGrpSpPr/>
        <p:nvPr/>
      </p:nvGrpSpPr>
      <p:grpSpPr>
        <a:xfrm>
          <a:off x="0" y="0"/>
          <a:ext cx="0" cy="0"/>
          <a:chOff x="0" y="0"/>
          <a:chExt cx="0" cy="0"/>
        </a:xfrm>
      </p:grpSpPr>
      <p:sp>
        <p:nvSpPr>
          <p:cNvPr id="49" name="Google Shape;49;p90"/>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9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91"/>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91"/>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4"/>
        <p:cNvGrpSpPr/>
        <p:nvPr/>
      </p:nvGrpSpPr>
      <p:grpSpPr>
        <a:xfrm>
          <a:off x="0" y="0"/>
          <a:ext cx="0" cy="0"/>
          <a:chOff x="0" y="0"/>
          <a:chExt cx="0" cy="0"/>
        </a:xfrm>
      </p:grpSpPr>
      <p:sp>
        <p:nvSpPr>
          <p:cNvPr id="55" name="Google Shape;55;p9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2"/>
          <p:cNvSpPr txBox="1">
            <a:spLocks noGrp="1"/>
          </p:cNvSpPr>
          <p:nvPr>
            <p:ph type="body" idx="1"/>
          </p:nvPr>
        </p:nvSpPr>
        <p:spPr>
          <a:xfrm>
            <a:off x="628650" y="1825625"/>
            <a:ext cx="38671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 name="Google Shape;57;p92"/>
          <p:cNvSpPr txBox="1">
            <a:spLocks noGrp="1"/>
          </p:cNvSpPr>
          <p:nvPr>
            <p:ph type="body" idx="2"/>
          </p:nvPr>
        </p:nvSpPr>
        <p:spPr>
          <a:xfrm>
            <a:off x="4648200" y="1825625"/>
            <a:ext cx="38671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3"/>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3"/>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3"/>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2"/>
        <p:cNvGrpSpPr/>
        <p:nvPr/>
      </p:nvGrpSpPr>
      <p:grpSpPr>
        <a:xfrm>
          <a:off x="0" y="0"/>
          <a:ext cx="0" cy="0"/>
          <a:chOff x="0" y="0"/>
          <a:chExt cx="0" cy="0"/>
        </a:xfrm>
      </p:grpSpPr>
      <p:sp>
        <p:nvSpPr>
          <p:cNvPr id="63" name="Google Shape;63;p94"/>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94"/>
          <p:cNvSpPr>
            <a:spLocks noGrp="1"/>
          </p:cNvSpPr>
          <p:nvPr>
            <p:ph type="pic" idx="2"/>
          </p:nvPr>
        </p:nvSpPr>
        <p:spPr>
          <a:xfrm>
            <a:off x="3887788" y="987425"/>
            <a:ext cx="4629150" cy="4873625"/>
          </a:xfrm>
          <a:prstGeom prst="rect">
            <a:avLst/>
          </a:prstGeom>
          <a:noFill/>
          <a:ln>
            <a:noFill/>
          </a:ln>
        </p:spPr>
      </p:sp>
      <p:sp>
        <p:nvSpPr>
          <p:cNvPr id="65" name="Google Shape;65;p94"/>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6"/>
        <p:cNvGrpSpPr/>
        <p:nvPr/>
      </p:nvGrpSpPr>
      <p:grpSpPr>
        <a:xfrm>
          <a:off x="0" y="0"/>
          <a:ext cx="0" cy="0"/>
          <a:chOff x="0" y="0"/>
          <a:chExt cx="0" cy="0"/>
        </a:xfrm>
      </p:grpSpPr>
      <p:sp>
        <p:nvSpPr>
          <p:cNvPr id="67" name="Google Shape;67;p9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95"/>
          <p:cNvSpPr txBox="1">
            <a:spLocks noGrp="1"/>
          </p:cNvSpPr>
          <p:nvPr>
            <p:ph type="body" idx="1"/>
          </p:nvPr>
        </p:nvSpPr>
        <p:spPr>
          <a:xfrm rot="5400000">
            <a:off x="2640013" y="-185737"/>
            <a:ext cx="3863975"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9"/>
        <p:cNvGrpSpPr/>
        <p:nvPr/>
      </p:nvGrpSpPr>
      <p:grpSpPr>
        <a:xfrm>
          <a:off x="0" y="0"/>
          <a:ext cx="0" cy="0"/>
          <a:chOff x="0" y="0"/>
          <a:chExt cx="0" cy="0"/>
        </a:xfrm>
      </p:grpSpPr>
      <p:sp>
        <p:nvSpPr>
          <p:cNvPr id="70" name="Google Shape;70;p9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96"/>
          <p:cNvSpPr txBox="1">
            <a:spLocks noGrp="1"/>
          </p:cNvSpPr>
          <p:nvPr>
            <p:ph type="body" idx="1"/>
          </p:nvPr>
        </p:nvSpPr>
        <p:spPr>
          <a:xfrm rot="5400000">
            <a:off x="604044" y="389731"/>
            <a:ext cx="5811838" cy="57626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A88B70-F03F-46D8-89AA-AAB4D646D8BA}" type="datetimeFigureOut">
              <a:rPr lang="en-GB" smtClean="0"/>
              <a:t>19/05/2023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7B0DAF-265E-4948-98FC-3889FD16DFF9}" type="slidenum">
              <a:rPr lang="en-GB" smtClean="0"/>
              <a:t>‹#›</a:t>
            </a:fld>
            <a:endParaRPr lang="en-GB"/>
          </a:p>
        </p:txBody>
      </p:sp>
    </p:spTree>
    <p:extLst>
      <p:ext uri="{BB962C8B-B14F-4D97-AF65-F5344CB8AC3E}">
        <p14:creationId xmlns:p14="http://schemas.microsoft.com/office/powerpoint/2010/main" val="812660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Google Shape;31;p8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 name="Google Shape;32;p84"/>
          <p:cNvSpPr txBox="1">
            <a:spLocks noGrp="1"/>
          </p:cNvSpPr>
          <p:nvPr>
            <p:ph type="body" idx="1"/>
          </p:nvPr>
        </p:nvSpPr>
        <p:spPr>
          <a:xfrm>
            <a:off x="628650" y="1825625"/>
            <a:ext cx="7886700" cy="3863975"/>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33" name="Google Shape;33;p84"/>
          <p:cNvPicPr preferRelativeResize="0"/>
          <p:nvPr/>
        </p:nvPicPr>
        <p:blipFill rotWithShape="1">
          <a:blip r:embed="rId10">
            <a:alphaModFix/>
          </a:blip>
          <a:srcRect/>
          <a:stretch/>
        </p:blipFill>
        <p:spPr>
          <a:xfrm>
            <a:off x="628650" y="5851207"/>
            <a:ext cx="1089879" cy="785167"/>
          </a:xfrm>
          <a:prstGeom prst="rect">
            <a:avLst/>
          </a:prstGeom>
          <a:noFill/>
          <a:ln>
            <a:noFill/>
          </a:ln>
        </p:spPr>
      </p:pic>
      <p:pic>
        <p:nvPicPr>
          <p:cNvPr id="34" name="Google Shape;34;p84"/>
          <p:cNvPicPr preferRelativeResize="0"/>
          <p:nvPr/>
        </p:nvPicPr>
        <p:blipFill rotWithShape="1">
          <a:blip r:embed="rId11">
            <a:alphaModFix/>
          </a:blip>
          <a:srcRect l="1945" t="3272" r="3048" b="1279"/>
          <a:stretch/>
        </p:blipFill>
        <p:spPr>
          <a:xfrm>
            <a:off x="7774718" y="5824537"/>
            <a:ext cx="740632" cy="102932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Fluency Focus:</a:t>
            </a:r>
            <a:br>
              <a:rPr lang="en-GB" dirty="0" smtClean="0"/>
            </a:br>
            <a:r>
              <a:rPr lang="en-GB" smtClean="0"/>
              <a:t>Lesson 7 </a:t>
            </a:r>
            <a:r>
              <a:rPr lang="en-GB" dirty="0" smtClean="0"/>
              <a:t>– the Railway Children</a:t>
            </a:r>
            <a:endParaRPr lang="en-GB" dirty="0"/>
          </a:p>
        </p:txBody>
      </p:sp>
    </p:spTree>
    <p:extLst>
      <p:ext uri="{BB962C8B-B14F-4D97-AF65-F5344CB8AC3E}">
        <p14:creationId xmlns:p14="http://schemas.microsoft.com/office/powerpoint/2010/main" val="2029594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945" y="239365"/>
            <a:ext cx="8744288" cy="4358879"/>
          </a:xfrm>
        </p:spPr>
        <p:txBody>
          <a:bodyPr numCol="1">
            <a:noAutofit/>
          </a:bodyPr>
          <a:lstStyle/>
          <a:p>
            <a:pPr marL="0" indent="0">
              <a:lnSpc>
                <a:spcPct val="120000"/>
              </a:lnSpc>
              <a:buNone/>
            </a:pPr>
            <a:r>
              <a:rPr lang="en-GB" sz="2400" dirty="0"/>
              <a:t>Phrased Reading</a:t>
            </a:r>
          </a:p>
          <a:p>
            <a:pPr marL="0" indent="0">
              <a:lnSpc>
                <a:spcPct val="120000"/>
              </a:lnSpc>
              <a:buNone/>
            </a:pPr>
            <a:r>
              <a:rPr lang="en-GB" sz="2400" b="1" i="1" dirty="0"/>
              <a:t>Let’s do this part together</a:t>
            </a:r>
            <a:r>
              <a:rPr lang="en-GB" sz="2400" b="1" i="1" dirty="0" smtClean="0"/>
              <a:t>!</a:t>
            </a:r>
            <a:endParaRPr lang="en-GB" sz="2400" dirty="0" smtClean="0"/>
          </a:p>
          <a:p>
            <a:pPr marL="0" indent="0">
              <a:lnSpc>
                <a:spcPct val="120000"/>
              </a:lnSpc>
              <a:buNone/>
            </a:pPr>
            <a:endParaRPr lang="en-GB" sz="2400" dirty="0" smtClean="0"/>
          </a:p>
          <a:p>
            <a:pPr marL="0" indent="0">
              <a:lnSpc>
                <a:spcPct val="120000"/>
              </a:lnSpc>
              <a:buNone/>
            </a:pPr>
            <a:r>
              <a:rPr lang="en-GB" sz="2400" dirty="0" smtClean="0"/>
              <a:t>It </a:t>
            </a:r>
            <a:r>
              <a:rPr lang="en-GB" sz="2400" dirty="0"/>
              <a:t>seemed that the train came on as fast as ever. It was very near now.</a:t>
            </a:r>
          </a:p>
          <a:p>
            <a:pPr marL="0" indent="0">
              <a:lnSpc>
                <a:spcPct val="120000"/>
              </a:lnSpc>
              <a:buNone/>
            </a:pPr>
            <a:r>
              <a:rPr lang="en-GB" sz="2400" dirty="0"/>
              <a:t>'Keep off the line, you silly cuckoo!' said Peter, fiercely.</a:t>
            </a:r>
          </a:p>
          <a:p>
            <a:pPr marL="0" indent="0">
              <a:lnSpc>
                <a:spcPct val="120000"/>
              </a:lnSpc>
              <a:buNone/>
            </a:pPr>
            <a:r>
              <a:rPr lang="en-GB" sz="2400" dirty="0"/>
              <a:t>'It's no good,' Bobbie said again.</a:t>
            </a:r>
          </a:p>
          <a:p>
            <a:pPr marL="0" indent="0">
              <a:lnSpc>
                <a:spcPct val="120000"/>
              </a:lnSpc>
              <a:buNone/>
            </a:pPr>
            <a:endParaRPr lang="en-GB" dirty="0" smtClean="0"/>
          </a:p>
          <a:p>
            <a:pPr marL="0" indent="0">
              <a:lnSpc>
                <a:spcPct val="120000"/>
              </a:lnSpc>
              <a:buNone/>
            </a:pPr>
            <a:endParaRPr lang="en-GB" dirty="0"/>
          </a:p>
        </p:txBody>
      </p:sp>
    </p:spTree>
    <p:extLst>
      <p:ext uri="{BB962C8B-B14F-4D97-AF65-F5344CB8AC3E}">
        <p14:creationId xmlns:p14="http://schemas.microsoft.com/office/powerpoint/2010/main" val="32140710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94" y="0"/>
            <a:ext cx="8744288" cy="4358879"/>
          </a:xfrm>
        </p:spPr>
        <p:txBody>
          <a:bodyPr numCol="1">
            <a:noAutofit/>
          </a:bodyPr>
          <a:lstStyle/>
          <a:p>
            <a:pPr marL="0" indent="0">
              <a:lnSpc>
                <a:spcPct val="120000"/>
              </a:lnSpc>
              <a:buNone/>
            </a:pPr>
            <a:r>
              <a:rPr lang="en-GB" sz="2200" b="1" i="1" dirty="0"/>
              <a:t>Your turn</a:t>
            </a:r>
            <a:r>
              <a:rPr lang="en-GB" sz="2200" b="1" i="1" dirty="0" smtClean="0"/>
              <a:t>!</a:t>
            </a:r>
            <a:endParaRPr lang="en-GB" sz="2200" dirty="0" smtClean="0"/>
          </a:p>
          <a:p>
            <a:pPr marL="0" indent="0">
              <a:lnSpc>
                <a:spcPct val="120000"/>
              </a:lnSpc>
              <a:buNone/>
            </a:pPr>
            <a:r>
              <a:rPr lang="en-GB" sz="2200" dirty="0"/>
              <a:t>'Stand back!' cried Peter, suddenly, and he dragged Phyllis back by the arm. But Bobbie cried, 'Not yet, not yet!' and waved her two flags right over the line. The front of the engine looked black and enormous. Its voice was loud and harsh</a:t>
            </a:r>
            <a:r>
              <a:rPr lang="en-GB" sz="2200" dirty="0" smtClean="0"/>
              <a:t>.</a:t>
            </a:r>
          </a:p>
          <a:p>
            <a:pPr marL="0" indent="0">
              <a:lnSpc>
                <a:spcPct val="120000"/>
              </a:lnSpc>
              <a:buNone/>
            </a:pPr>
            <a:r>
              <a:rPr lang="en-GB" sz="2200" dirty="0"/>
              <a:t>'Oh, stop, stop, stop!' cried Bobbie. No one heard her. At least Peter and Phyllis didn't, for the oncoming rush of the train covered the sound of her voice with a mountain of sound. But afterwards she used to wonder whether the engine itself had not heard her. It seemed almost as though it had — for it slackened swiftly, slackened and stopped, not twenty yards from the place where Bobbie's two flags waved over the line. She saw the great black engine stop dead, but somehow she could not stop waving the flags. </a:t>
            </a:r>
          </a:p>
        </p:txBody>
      </p:sp>
    </p:spTree>
    <p:extLst>
      <p:ext uri="{BB962C8B-B14F-4D97-AF65-F5344CB8AC3E}">
        <p14:creationId xmlns:p14="http://schemas.microsoft.com/office/powerpoint/2010/main" val="1042588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399" y="295121"/>
            <a:ext cx="8744288" cy="4358879"/>
          </a:xfrm>
        </p:spPr>
        <p:txBody>
          <a:bodyPr numCol="1">
            <a:noAutofit/>
          </a:bodyPr>
          <a:lstStyle/>
          <a:p>
            <a:pPr marL="0" indent="0">
              <a:lnSpc>
                <a:spcPct val="120000"/>
              </a:lnSpc>
              <a:buNone/>
            </a:pPr>
            <a:r>
              <a:rPr lang="en-GB" sz="2300" dirty="0" smtClean="0"/>
              <a:t>And </a:t>
            </a:r>
            <a:r>
              <a:rPr lang="en-GB" sz="2300" dirty="0"/>
              <a:t>when the driver and the fireman had got off the engine and Peter and Phyllis had gone to meet them and pour out their excited tale of the awful mound just round the corner, Bobbie still waved the flags but more and more feebly and jerkily.</a:t>
            </a:r>
          </a:p>
          <a:p>
            <a:pPr marL="0" indent="0">
              <a:lnSpc>
                <a:spcPct val="120000"/>
              </a:lnSpc>
              <a:buNone/>
            </a:pPr>
            <a:r>
              <a:rPr lang="en-GB" sz="2300" dirty="0"/>
              <a:t>When the others turned towards her she was lying across the line with her hands flung forward and still gripping the sticks of the little red flannel flags.</a:t>
            </a:r>
          </a:p>
        </p:txBody>
      </p:sp>
    </p:spTree>
    <p:extLst>
      <p:ext uri="{BB962C8B-B14F-4D97-AF65-F5344CB8AC3E}">
        <p14:creationId xmlns:p14="http://schemas.microsoft.com/office/powerpoint/2010/main" val="10446460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921" y="0"/>
            <a:ext cx="8854646" cy="4358879"/>
          </a:xfrm>
        </p:spPr>
        <p:txBody>
          <a:bodyPr numCol="1">
            <a:noAutofit/>
          </a:bodyPr>
          <a:lstStyle/>
          <a:p>
            <a:pPr marL="0" indent="0">
              <a:lnSpc>
                <a:spcPct val="100000"/>
              </a:lnSpc>
              <a:buNone/>
            </a:pPr>
            <a:r>
              <a:rPr lang="en-GB" sz="2200" b="1" dirty="0" smtClean="0"/>
              <a:t>Echo Reading</a:t>
            </a:r>
            <a:endParaRPr lang="en-GB" sz="2200" dirty="0"/>
          </a:p>
          <a:p>
            <a:pPr marL="0" indent="0">
              <a:lnSpc>
                <a:spcPct val="100000"/>
              </a:lnSpc>
              <a:buNone/>
            </a:pPr>
            <a:r>
              <a:rPr lang="en-GB" sz="2200" dirty="0"/>
              <a:t>'Stand firm</a:t>
            </a:r>
            <a:r>
              <a:rPr lang="en-GB" sz="2200" dirty="0" smtClean="0"/>
              <a:t>,‘ /  </a:t>
            </a:r>
            <a:r>
              <a:rPr lang="en-GB" sz="2200" dirty="0"/>
              <a:t>said Peter</a:t>
            </a:r>
            <a:r>
              <a:rPr lang="en-GB" sz="2200" dirty="0" smtClean="0"/>
              <a:t>, / </a:t>
            </a:r>
            <a:r>
              <a:rPr lang="en-GB" sz="2200" dirty="0"/>
              <a:t>'and wave like mad! </a:t>
            </a:r>
            <a:r>
              <a:rPr lang="en-GB" sz="2200" dirty="0" smtClean="0"/>
              <a:t>// When </a:t>
            </a:r>
            <a:r>
              <a:rPr lang="en-GB" sz="2200" dirty="0"/>
              <a:t>it gets to that big furze bush step back, </a:t>
            </a:r>
            <a:r>
              <a:rPr lang="en-GB" sz="2200" dirty="0" smtClean="0"/>
              <a:t>/ but </a:t>
            </a:r>
            <a:r>
              <a:rPr lang="en-GB" sz="2200" dirty="0"/>
              <a:t>go on waving! </a:t>
            </a:r>
            <a:r>
              <a:rPr lang="en-GB" sz="2200" dirty="0" smtClean="0"/>
              <a:t>// Don't </a:t>
            </a:r>
            <a:r>
              <a:rPr lang="en-GB" sz="2200" dirty="0"/>
              <a:t>stand on the line, </a:t>
            </a:r>
            <a:r>
              <a:rPr lang="en-GB" sz="2200" dirty="0" smtClean="0"/>
              <a:t>/ Bobbie</a:t>
            </a:r>
            <a:r>
              <a:rPr lang="en-GB" sz="2200" dirty="0"/>
              <a:t>!' </a:t>
            </a:r>
            <a:r>
              <a:rPr lang="en-GB" sz="2200" dirty="0" smtClean="0"/>
              <a:t>//The </a:t>
            </a:r>
            <a:r>
              <a:rPr lang="en-GB" sz="2200" dirty="0"/>
              <a:t>train came rattling along very, very fast</a:t>
            </a:r>
            <a:r>
              <a:rPr lang="en-GB" sz="2200" dirty="0" smtClean="0"/>
              <a:t>. //</a:t>
            </a:r>
            <a:endParaRPr lang="en-GB" sz="2200" dirty="0"/>
          </a:p>
          <a:p>
            <a:pPr marL="0" indent="0">
              <a:lnSpc>
                <a:spcPct val="100000"/>
              </a:lnSpc>
              <a:buNone/>
            </a:pPr>
            <a:r>
              <a:rPr lang="en-GB" sz="2200" dirty="0"/>
              <a:t>'They don't see us! </a:t>
            </a:r>
            <a:r>
              <a:rPr lang="en-GB" sz="2200" dirty="0" smtClean="0"/>
              <a:t>/ They </a:t>
            </a:r>
            <a:r>
              <a:rPr lang="en-GB" sz="2200" dirty="0"/>
              <a:t>won't see us! </a:t>
            </a:r>
            <a:r>
              <a:rPr lang="en-GB" sz="2200" dirty="0" smtClean="0"/>
              <a:t>/ It's </a:t>
            </a:r>
            <a:r>
              <a:rPr lang="en-GB" sz="2200" dirty="0"/>
              <a:t>all no good!' </a:t>
            </a:r>
            <a:r>
              <a:rPr lang="en-GB" sz="2200" dirty="0" smtClean="0"/>
              <a:t>/ cried </a:t>
            </a:r>
            <a:r>
              <a:rPr lang="en-GB" sz="2200" dirty="0"/>
              <a:t>Bobbie</a:t>
            </a:r>
            <a:r>
              <a:rPr lang="en-GB" sz="2200" dirty="0" smtClean="0"/>
              <a:t>.//</a:t>
            </a:r>
            <a:endParaRPr lang="en-GB" sz="2200" dirty="0"/>
          </a:p>
          <a:p>
            <a:pPr marL="0" indent="0">
              <a:lnSpc>
                <a:spcPct val="100000"/>
              </a:lnSpc>
              <a:buNone/>
            </a:pPr>
            <a:r>
              <a:rPr lang="en-GB" sz="2200" dirty="0"/>
              <a:t>The two little flags on the line swayed </a:t>
            </a:r>
            <a:r>
              <a:rPr lang="en-GB" sz="2200" dirty="0" smtClean="0"/>
              <a:t>/ as </a:t>
            </a:r>
            <a:r>
              <a:rPr lang="en-GB" sz="2200" dirty="0"/>
              <a:t>the nearing train shook and loosened the heaps of loose stones that held them up</a:t>
            </a:r>
            <a:r>
              <a:rPr lang="en-GB" sz="2200" dirty="0" smtClean="0"/>
              <a:t>. // </a:t>
            </a:r>
            <a:r>
              <a:rPr lang="en-GB" sz="2200" dirty="0"/>
              <a:t>One of them slowly leaned </a:t>
            </a:r>
            <a:r>
              <a:rPr lang="en-GB" sz="2200" dirty="0" smtClean="0"/>
              <a:t>over / </a:t>
            </a:r>
            <a:r>
              <a:rPr lang="en-GB" sz="2200" dirty="0"/>
              <a:t>and fell on the line. </a:t>
            </a:r>
            <a:r>
              <a:rPr lang="en-GB" sz="2200" dirty="0" smtClean="0"/>
              <a:t>// Bobbie </a:t>
            </a:r>
            <a:r>
              <a:rPr lang="en-GB" sz="2200" dirty="0"/>
              <a:t>jumped forward and caught it up</a:t>
            </a:r>
            <a:r>
              <a:rPr lang="en-GB" sz="2200" dirty="0" smtClean="0"/>
              <a:t>,/ </a:t>
            </a:r>
            <a:r>
              <a:rPr lang="en-GB" sz="2200" dirty="0"/>
              <a:t>and waved it</a:t>
            </a:r>
            <a:r>
              <a:rPr lang="en-GB" sz="2200" dirty="0" smtClean="0"/>
              <a:t>; // </a:t>
            </a:r>
            <a:r>
              <a:rPr lang="en-GB" sz="2200" dirty="0"/>
              <a:t>her hands did not tremble now</a:t>
            </a:r>
            <a:r>
              <a:rPr lang="en-GB" sz="2200" dirty="0" smtClean="0"/>
              <a:t>. //</a:t>
            </a:r>
            <a:endParaRPr lang="en-GB" sz="2200" dirty="0"/>
          </a:p>
          <a:p>
            <a:pPr marL="0" indent="0">
              <a:lnSpc>
                <a:spcPct val="100000"/>
              </a:lnSpc>
              <a:buNone/>
            </a:pPr>
            <a:r>
              <a:rPr lang="en-GB" sz="2200" dirty="0"/>
              <a:t>It seemed that the train came on as fast as ever</a:t>
            </a:r>
            <a:r>
              <a:rPr lang="en-GB" sz="2200" dirty="0" smtClean="0"/>
              <a:t>. // </a:t>
            </a:r>
            <a:r>
              <a:rPr lang="en-GB" sz="2200" dirty="0"/>
              <a:t>It was very near now</a:t>
            </a:r>
            <a:r>
              <a:rPr lang="en-GB" sz="2200" dirty="0" smtClean="0"/>
              <a:t>. //</a:t>
            </a:r>
            <a:endParaRPr lang="en-GB" sz="2200" dirty="0"/>
          </a:p>
          <a:p>
            <a:pPr marL="0" indent="0">
              <a:lnSpc>
                <a:spcPct val="100000"/>
              </a:lnSpc>
              <a:buNone/>
            </a:pPr>
            <a:r>
              <a:rPr lang="en-GB" sz="2200" dirty="0"/>
              <a:t>'Keep off the line, you silly cuckoo!' </a:t>
            </a:r>
            <a:r>
              <a:rPr lang="en-GB" sz="2200" dirty="0" smtClean="0"/>
              <a:t>/ said </a:t>
            </a:r>
            <a:r>
              <a:rPr lang="en-GB" sz="2200" dirty="0"/>
              <a:t>Peter, </a:t>
            </a:r>
            <a:r>
              <a:rPr lang="en-GB" sz="2200" dirty="0" smtClean="0"/>
              <a:t>/ fiercely. //</a:t>
            </a:r>
            <a:endParaRPr lang="en-GB" sz="2200" dirty="0"/>
          </a:p>
          <a:p>
            <a:pPr marL="0" indent="0">
              <a:lnSpc>
                <a:spcPct val="100000"/>
              </a:lnSpc>
              <a:buNone/>
            </a:pPr>
            <a:r>
              <a:rPr lang="en-GB" sz="2200" dirty="0"/>
              <a:t>'It's no good,' </a:t>
            </a:r>
            <a:r>
              <a:rPr lang="en-GB" sz="2200" dirty="0" smtClean="0"/>
              <a:t>/ Bobbie </a:t>
            </a:r>
            <a:r>
              <a:rPr lang="en-GB" sz="2200" dirty="0"/>
              <a:t>said again</a:t>
            </a:r>
            <a:r>
              <a:rPr lang="en-GB" sz="2200" dirty="0" smtClean="0"/>
              <a:t>. //</a:t>
            </a:r>
            <a:endParaRPr lang="en-GB" sz="2200" dirty="0"/>
          </a:p>
        </p:txBody>
      </p:sp>
    </p:spTree>
    <p:extLst>
      <p:ext uri="{BB962C8B-B14F-4D97-AF65-F5344CB8AC3E}">
        <p14:creationId xmlns:p14="http://schemas.microsoft.com/office/powerpoint/2010/main" val="1168308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Paired reading</a:t>
            </a:r>
            <a:endParaRPr lang="en-GB" dirty="0"/>
          </a:p>
        </p:txBody>
      </p:sp>
      <p:pic>
        <p:nvPicPr>
          <p:cNvPr id="5" name="Picture 4"/>
          <p:cNvPicPr>
            <a:picLocks noChangeAspect="1"/>
          </p:cNvPicPr>
          <p:nvPr/>
        </p:nvPicPr>
        <p:blipFill rotWithShape="1">
          <a:blip r:embed="rId2"/>
          <a:srcRect l="36595" t="22569" r="21889" b="5498"/>
          <a:stretch/>
        </p:blipFill>
        <p:spPr>
          <a:xfrm>
            <a:off x="2280900" y="1345090"/>
            <a:ext cx="4889336" cy="4762888"/>
          </a:xfrm>
          <a:prstGeom prst="rect">
            <a:avLst/>
          </a:prstGeom>
        </p:spPr>
      </p:pic>
    </p:spTree>
    <p:extLst>
      <p:ext uri="{BB962C8B-B14F-4D97-AF65-F5344CB8AC3E}">
        <p14:creationId xmlns:p14="http://schemas.microsoft.com/office/powerpoint/2010/main" val="39100585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Performance reading</a:t>
            </a:r>
            <a:endParaRPr lang="en-GB" dirty="0"/>
          </a:p>
        </p:txBody>
      </p:sp>
      <p:sp>
        <p:nvSpPr>
          <p:cNvPr id="3" name="Content Placeholder 2"/>
          <p:cNvSpPr>
            <a:spLocks noGrp="1"/>
          </p:cNvSpPr>
          <p:nvPr>
            <p:ph idx="1"/>
          </p:nvPr>
        </p:nvSpPr>
        <p:spPr/>
        <p:txBody>
          <a:bodyPr/>
          <a:lstStyle/>
          <a:p>
            <a:r>
              <a:rPr lang="en-GB" dirty="0" smtClean="0"/>
              <a:t>Time for you to show off your amazing reading!</a:t>
            </a:r>
          </a:p>
          <a:p>
            <a:r>
              <a:rPr lang="en-GB" dirty="0" smtClean="0"/>
              <a:t>In groups of four, divide the text into speech and narration. Two of you will deliver the speech and two the </a:t>
            </a:r>
            <a:r>
              <a:rPr lang="en-GB" dirty="0" smtClean="0"/>
              <a:t>narration</a:t>
            </a:r>
            <a:endParaRPr lang="en-GB" dirty="0" smtClean="0"/>
          </a:p>
          <a:p>
            <a:r>
              <a:rPr lang="en-GB" dirty="0" smtClean="0"/>
              <a:t>The characters are Peter, Phyllis and Bobbie</a:t>
            </a:r>
          </a:p>
          <a:p>
            <a:r>
              <a:rPr lang="en-GB" dirty="0" smtClean="0"/>
              <a:t>Maybe you can make the train sound too!</a:t>
            </a:r>
            <a:endParaRPr lang="en-GB" dirty="0"/>
          </a:p>
        </p:txBody>
      </p:sp>
    </p:spTree>
    <p:extLst>
      <p:ext uri="{BB962C8B-B14F-4D97-AF65-F5344CB8AC3E}">
        <p14:creationId xmlns:p14="http://schemas.microsoft.com/office/powerpoint/2010/main" val="39928339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Comprehension</a:t>
            </a:r>
            <a:endParaRPr lang="en-GB" dirty="0"/>
          </a:p>
        </p:txBody>
      </p:sp>
      <p:sp>
        <p:nvSpPr>
          <p:cNvPr id="3" name="Content Placeholder 2"/>
          <p:cNvSpPr>
            <a:spLocks noGrp="1"/>
          </p:cNvSpPr>
          <p:nvPr>
            <p:ph idx="1"/>
          </p:nvPr>
        </p:nvSpPr>
        <p:spPr>
          <a:xfrm>
            <a:off x="628650" y="1870364"/>
            <a:ext cx="7886700" cy="4031672"/>
          </a:xfrm>
        </p:spPr>
        <p:txBody>
          <a:bodyPr>
            <a:normAutofit/>
          </a:bodyPr>
          <a:lstStyle/>
          <a:p>
            <a:pPr marL="0" indent="0">
              <a:lnSpc>
                <a:spcPct val="100000"/>
              </a:lnSpc>
              <a:buNone/>
            </a:pPr>
            <a:r>
              <a:rPr lang="en-GB" dirty="0" smtClean="0"/>
              <a:t>1. What </a:t>
            </a:r>
            <a:r>
              <a:rPr lang="en-GB" dirty="0"/>
              <a:t>did the writer want the reader to </a:t>
            </a:r>
            <a:r>
              <a:rPr lang="en-GB" dirty="0" smtClean="0"/>
              <a:t>feel</a:t>
            </a:r>
            <a:r>
              <a:rPr lang="en-GB" dirty="0"/>
              <a:t>?  How did they </a:t>
            </a:r>
            <a:r>
              <a:rPr lang="en-GB" dirty="0" smtClean="0"/>
              <a:t>achieve </a:t>
            </a:r>
            <a:r>
              <a:rPr lang="en-GB" dirty="0"/>
              <a:t>this</a:t>
            </a:r>
            <a:r>
              <a:rPr lang="en-GB" dirty="0" smtClean="0"/>
              <a:t>?</a:t>
            </a:r>
          </a:p>
          <a:p>
            <a:pPr marL="0" indent="0">
              <a:lnSpc>
                <a:spcPct val="100000"/>
              </a:lnSpc>
              <a:buNone/>
            </a:pPr>
            <a:endParaRPr lang="en-GB" dirty="0" smtClean="0"/>
          </a:p>
          <a:p>
            <a:pPr marL="0" indent="0">
              <a:lnSpc>
                <a:spcPct val="100000"/>
              </a:lnSpc>
              <a:buNone/>
            </a:pPr>
            <a:r>
              <a:rPr lang="en-GB" dirty="0" smtClean="0"/>
              <a:t>The writer wanted the reader to…</a:t>
            </a:r>
          </a:p>
          <a:p>
            <a:pPr marL="0" indent="0">
              <a:lnSpc>
                <a:spcPct val="100000"/>
              </a:lnSpc>
              <a:buNone/>
            </a:pPr>
            <a:r>
              <a:rPr lang="en-GB" dirty="0" smtClean="0"/>
              <a:t>They did this by…</a:t>
            </a:r>
            <a:endParaRPr lang="en-GB" dirty="0"/>
          </a:p>
        </p:txBody>
      </p:sp>
    </p:spTree>
    <p:extLst>
      <p:ext uri="{BB962C8B-B14F-4D97-AF65-F5344CB8AC3E}">
        <p14:creationId xmlns:p14="http://schemas.microsoft.com/office/powerpoint/2010/main" val="4116145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Comprehension</a:t>
            </a:r>
            <a:endParaRPr lang="en-GB" dirty="0"/>
          </a:p>
        </p:txBody>
      </p:sp>
      <p:sp>
        <p:nvSpPr>
          <p:cNvPr id="3" name="Content Placeholder 2"/>
          <p:cNvSpPr>
            <a:spLocks noGrp="1"/>
          </p:cNvSpPr>
          <p:nvPr>
            <p:ph idx="1"/>
          </p:nvPr>
        </p:nvSpPr>
        <p:spPr>
          <a:xfrm>
            <a:off x="628650" y="1483112"/>
            <a:ext cx="7886700" cy="4371278"/>
          </a:xfrm>
        </p:spPr>
        <p:txBody>
          <a:bodyPr>
            <a:normAutofit/>
          </a:bodyPr>
          <a:lstStyle/>
          <a:p>
            <a:pPr marL="0" indent="0">
              <a:lnSpc>
                <a:spcPct val="120000"/>
              </a:lnSpc>
              <a:buNone/>
            </a:pPr>
            <a:endParaRPr lang="en-GB" dirty="0"/>
          </a:p>
          <a:p>
            <a:pPr marL="0" indent="0">
              <a:lnSpc>
                <a:spcPct val="120000"/>
              </a:lnSpc>
              <a:buNone/>
            </a:pPr>
            <a:r>
              <a:rPr lang="en-GB" dirty="0" smtClean="0"/>
              <a:t>2. Why do you think Bobbie fainted?</a:t>
            </a:r>
          </a:p>
          <a:p>
            <a:pPr marL="0" indent="0">
              <a:lnSpc>
                <a:spcPct val="120000"/>
              </a:lnSpc>
              <a:buNone/>
            </a:pPr>
            <a:endParaRPr lang="en-GB" dirty="0" smtClean="0"/>
          </a:p>
          <a:p>
            <a:pPr marL="0" indent="0">
              <a:lnSpc>
                <a:spcPct val="120000"/>
              </a:lnSpc>
              <a:buNone/>
            </a:pPr>
            <a:r>
              <a:rPr lang="en-GB" dirty="0"/>
              <a:t/>
            </a:r>
            <a:br>
              <a:rPr lang="en-GB" dirty="0"/>
            </a:br>
            <a:r>
              <a:rPr lang="en-GB" dirty="0" smtClean="0"/>
              <a:t>I think she fainted because…</a:t>
            </a:r>
          </a:p>
        </p:txBody>
      </p:sp>
    </p:spTree>
    <p:extLst>
      <p:ext uri="{BB962C8B-B14F-4D97-AF65-F5344CB8AC3E}">
        <p14:creationId xmlns:p14="http://schemas.microsoft.com/office/powerpoint/2010/main" val="25613599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Comprehension</a:t>
            </a:r>
            <a:endParaRPr lang="en-GB" dirty="0"/>
          </a:p>
        </p:txBody>
      </p:sp>
      <p:sp>
        <p:nvSpPr>
          <p:cNvPr id="3" name="Content Placeholder 2"/>
          <p:cNvSpPr>
            <a:spLocks noGrp="1"/>
          </p:cNvSpPr>
          <p:nvPr>
            <p:ph idx="1"/>
          </p:nvPr>
        </p:nvSpPr>
        <p:spPr/>
        <p:txBody>
          <a:bodyPr/>
          <a:lstStyle/>
          <a:p>
            <a:pPr marL="0" indent="0">
              <a:lnSpc>
                <a:spcPct val="100000"/>
              </a:lnSpc>
              <a:buNone/>
            </a:pPr>
            <a:r>
              <a:rPr lang="en-GB" dirty="0" smtClean="0"/>
              <a:t>3. Choose </a:t>
            </a:r>
            <a:r>
              <a:rPr lang="en-GB" dirty="0"/>
              <a:t>a key image or </a:t>
            </a:r>
            <a:r>
              <a:rPr lang="en-GB" dirty="0" smtClean="0"/>
              <a:t>moment in the extract.  </a:t>
            </a:r>
            <a:r>
              <a:rPr lang="en-GB" dirty="0"/>
              <a:t>Explain why </a:t>
            </a:r>
            <a:r>
              <a:rPr lang="en-GB" dirty="0" smtClean="0"/>
              <a:t>it stood out to you.</a:t>
            </a:r>
          </a:p>
          <a:p>
            <a:pPr marL="0" indent="0">
              <a:lnSpc>
                <a:spcPct val="100000"/>
              </a:lnSpc>
              <a:buNone/>
            </a:pPr>
            <a:endParaRPr lang="en-GB" dirty="0"/>
          </a:p>
          <a:p>
            <a:pPr marL="0" indent="0">
              <a:lnSpc>
                <a:spcPct val="100000"/>
              </a:lnSpc>
              <a:buNone/>
            </a:pPr>
            <a:r>
              <a:rPr lang="en-GB" dirty="0" smtClean="0"/>
              <a:t>A key image / moment is…</a:t>
            </a:r>
          </a:p>
          <a:p>
            <a:pPr marL="0" indent="0">
              <a:lnSpc>
                <a:spcPct val="100000"/>
              </a:lnSpc>
              <a:buNone/>
            </a:pPr>
            <a:r>
              <a:rPr lang="en-GB" dirty="0" smtClean="0"/>
              <a:t>It stood out to me because…</a:t>
            </a:r>
            <a:endParaRPr lang="en-GB" dirty="0"/>
          </a:p>
        </p:txBody>
      </p:sp>
    </p:spTree>
    <p:extLst>
      <p:ext uri="{BB962C8B-B14F-4D97-AF65-F5344CB8AC3E}">
        <p14:creationId xmlns:p14="http://schemas.microsoft.com/office/powerpoint/2010/main" val="21502928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Vocabulary</a:t>
            </a:r>
            <a:endParaRPr lang="en-GB" dirty="0"/>
          </a:p>
        </p:txBody>
      </p:sp>
      <p:sp>
        <p:nvSpPr>
          <p:cNvPr id="9" name="Content Placeholder 8"/>
          <p:cNvSpPr>
            <a:spLocks noGrp="1"/>
          </p:cNvSpPr>
          <p:nvPr>
            <p:ph idx="1"/>
          </p:nvPr>
        </p:nvSpPr>
        <p:spPr/>
        <p:txBody>
          <a:bodyPr/>
          <a:lstStyle/>
          <a:p>
            <a:pPr marL="0" indent="0">
              <a:buNone/>
            </a:pPr>
            <a:r>
              <a:rPr lang="en-GB" dirty="0" smtClean="0"/>
              <a:t>flannel</a:t>
            </a:r>
          </a:p>
          <a:p>
            <a:pPr marL="0" indent="0">
              <a:buNone/>
            </a:pPr>
            <a:endParaRPr lang="en-GB" dirty="0" smtClean="0"/>
          </a:p>
          <a:p>
            <a:pPr marL="0" indent="0">
              <a:buNone/>
            </a:pPr>
            <a:r>
              <a:rPr lang="en-GB" dirty="0" smtClean="0"/>
              <a:t>furze bush</a:t>
            </a:r>
            <a:r>
              <a:rPr lang="en-GB" dirty="0"/>
              <a:t>	</a:t>
            </a:r>
            <a:endParaRPr lang="en-GB" dirty="0" smtClean="0"/>
          </a:p>
          <a:p>
            <a:pPr marL="0" indent="0">
              <a:buNone/>
            </a:pPr>
            <a:endParaRPr lang="en-GB" dirty="0"/>
          </a:p>
          <a:p>
            <a:pPr marL="0" indent="0">
              <a:buNone/>
            </a:pPr>
            <a:r>
              <a:rPr lang="en-GB" dirty="0" smtClean="0"/>
              <a:t>cuckoo</a:t>
            </a:r>
          </a:p>
          <a:p>
            <a:pPr marL="0" indent="0">
              <a:buNone/>
            </a:pPr>
            <a:endParaRPr lang="en-GB" dirty="0" smtClean="0"/>
          </a:p>
          <a:p>
            <a:pPr marL="0" indent="0">
              <a:buNone/>
            </a:pPr>
            <a:r>
              <a:rPr lang="en-GB" dirty="0"/>
              <a:t>harsh</a:t>
            </a:r>
          </a:p>
          <a:p>
            <a:pPr marL="0" indent="0">
              <a:buNone/>
            </a:pPr>
            <a:endParaRPr lang="en-GB" dirty="0"/>
          </a:p>
        </p:txBody>
      </p:sp>
    </p:spTree>
    <p:extLst>
      <p:ext uri="{BB962C8B-B14F-4D97-AF65-F5344CB8AC3E}">
        <p14:creationId xmlns:p14="http://schemas.microsoft.com/office/powerpoint/2010/main" val="1820005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Vocabulary</a:t>
            </a:r>
            <a:endParaRPr lang="en-GB" dirty="0"/>
          </a:p>
        </p:txBody>
      </p:sp>
      <p:sp>
        <p:nvSpPr>
          <p:cNvPr id="9" name="Content Placeholder 8"/>
          <p:cNvSpPr>
            <a:spLocks noGrp="1"/>
          </p:cNvSpPr>
          <p:nvPr>
            <p:ph idx="1"/>
          </p:nvPr>
        </p:nvSpPr>
        <p:spPr/>
        <p:txBody>
          <a:bodyPr/>
          <a:lstStyle/>
          <a:p>
            <a:pPr marL="0" indent="0">
              <a:buNone/>
            </a:pPr>
            <a:r>
              <a:rPr lang="en-GB" dirty="0" smtClean="0"/>
              <a:t>oncoming</a:t>
            </a:r>
          </a:p>
          <a:p>
            <a:pPr marL="0" indent="0">
              <a:buNone/>
            </a:pPr>
            <a:endParaRPr lang="en-GB" dirty="0"/>
          </a:p>
          <a:p>
            <a:pPr marL="0" indent="0">
              <a:buNone/>
            </a:pPr>
            <a:r>
              <a:rPr lang="en-GB" dirty="0"/>
              <a:t>slackened</a:t>
            </a:r>
          </a:p>
          <a:p>
            <a:pPr marL="0" indent="0">
              <a:buNone/>
            </a:pPr>
            <a:endParaRPr lang="en-GB" dirty="0" smtClean="0"/>
          </a:p>
          <a:p>
            <a:pPr marL="0" indent="0">
              <a:buNone/>
            </a:pPr>
            <a:r>
              <a:rPr lang="en-GB" dirty="0"/>
              <a:t>swiftly</a:t>
            </a:r>
          </a:p>
          <a:p>
            <a:pPr marL="0" indent="0">
              <a:buNone/>
            </a:pPr>
            <a:endParaRPr lang="en-GB" dirty="0" smtClean="0"/>
          </a:p>
          <a:p>
            <a:pPr marL="0" indent="0">
              <a:buNone/>
            </a:pPr>
            <a:r>
              <a:rPr lang="en-GB" dirty="0"/>
              <a:t>feebly</a:t>
            </a:r>
          </a:p>
          <a:p>
            <a:pPr marL="0" indent="0">
              <a:buNone/>
            </a:pPr>
            <a:endParaRPr lang="en-GB" dirty="0"/>
          </a:p>
        </p:txBody>
      </p:sp>
    </p:spTree>
    <p:extLst>
      <p:ext uri="{BB962C8B-B14F-4D97-AF65-F5344CB8AC3E}">
        <p14:creationId xmlns:p14="http://schemas.microsoft.com/office/powerpoint/2010/main" val="538120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668" y="276856"/>
            <a:ext cx="8247674" cy="4358879"/>
          </a:xfrm>
        </p:spPr>
        <p:txBody>
          <a:bodyPr numCol="1">
            <a:noAutofit/>
          </a:bodyPr>
          <a:lstStyle/>
          <a:p>
            <a:pPr marL="0" indent="0">
              <a:lnSpc>
                <a:spcPct val="120000"/>
              </a:lnSpc>
              <a:buNone/>
            </a:pPr>
            <a:r>
              <a:rPr lang="en-GB" sz="2000" b="1" dirty="0"/>
              <a:t>The Railway Children by Edith </a:t>
            </a:r>
            <a:r>
              <a:rPr lang="en-GB" sz="2000" b="1" dirty="0" smtClean="0"/>
              <a:t>Nesbitt</a:t>
            </a:r>
            <a:endParaRPr lang="en-GB" sz="2000" dirty="0"/>
          </a:p>
          <a:p>
            <a:pPr marL="0" indent="0">
              <a:lnSpc>
                <a:spcPct val="120000"/>
              </a:lnSpc>
              <a:buNone/>
            </a:pPr>
            <a:r>
              <a:rPr lang="en-GB" sz="2000" dirty="0"/>
              <a:t>It seemed to her that they had been standing there for hours and hours, holding those silly little red flannel flags that no one would ever notice. The train wouldn't care. It would go rushing by them and tear round the corner and go crashing into that awful mound. And everyone would be killed. Her hands grew very cold and trembled so that she could hardly hold the flag. And then came the distant rumble and hum of the metals, and a puff of white steam showed far away along the stretch of line.</a:t>
            </a:r>
          </a:p>
          <a:p>
            <a:pPr marL="0" indent="0">
              <a:lnSpc>
                <a:spcPct val="120000"/>
              </a:lnSpc>
              <a:buNone/>
            </a:pPr>
            <a:r>
              <a:rPr lang="en-GB" sz="2000" dirty="0"/>
              <a:t>'Stand firm,' said Peter, 'and wave like mad! When it gets to that big furze bush step back, but go on waving! Don't stand on the line, Bobbie!' The train came rattling along very, very fast.</a:t>
            </a:r>
          </a:p>
          <a:p>
            <a:pPr marL="0" indent="0">
              <a:lnSpc>
                <a:spcPct val="120000"/>
              </a:lnSpc>
              <a:buNone/>
            </a:pPr>
            <a:r>
              <a:rPr lang="en-GB" sz="2000" dirty="0"/>
              <a:t>'They don't see us! They won't see us! It's all no good!' cried Bobbie.</a:t>
            </a:r>
          </a:p>
        </p:txBody>
      </p:sp>
    </p:spTree>
    <p:extLst>
      <p:ext uri="{BB962C8B-B14F-4D97-AF65-F5344CB8AC3E}">
        <p14:creationId xmlns:p14="http://schemas.microsoft.com/office/powerpoint/2010/main" val="1174092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097" y="283970"/>
            <a:ext cx="8744288" cy="4358879"/>
          </a:xfrm>
        </p:spPr>
        <p:txBody>
          <a:bodyPr numCol="1">
            <a:noAutofit/>
          </a:bodyPr>
          <a:lstStyle/>
          <a:p>
            <a:pPr marL="0" indent="0">
              <a:lnSpc>
                <a:spcPct val="120000"/>
              </a:lnSpc>
              <a:buNone/>
            </a:pPr>
            <a:r>
              <a:rPr lang="en-GB" sz="2000" dirty="0"/>
              <a:t>The two little flags on the line swayed as the nearing train shook and loosened the heaps of loose stones that held them up. One of them slowly leaned over and fell on the line. Bobbie jumped forward and caught it up, and waved it; her hands did not tremble now.</a:t>
            </a:r>
          </a:p>
          <a:p>
            <a:pPr marL="0" indent="0">
              <a:lnSpc>
                <a:spcPct val="120000"/>
              </a:lnSpc>
              <a:buNone/>
            </a:pPr>
            <a:r>
              <a:rPr lang="en-GB" sz="2000" dirty="0"/>
              <a:t>It seemed that the train came on as fast as ever. It was very near now.</a:t>
            </a:r>
          </a:p>
          <a:p>
            <a:pPr marL="0" indent="0">
              <a:lnSpc>
                <a:spcPct val="120000"/>
              </a:lnSpc>
              <a:buNone/>
            </a:pPr>
            <a:r>
              <a:rPr lang="en-GB" sz="2000" dirty="0"/>
              <a:t>'Keep off the line, you silly cuckoo!' said Peter, fiercely.</a:t>
            </a:r>
          </a:p>
          <a:p>
            <a:pPr marL="0" indent="0">
              <a:lnSpc>
                <a:spcPct val="120000"/>
              </a:lnSpc>
              <a:buNone/>
            </a:pPr>
            <a:r>
              <a:rPr lang="en-GB" sz="2000" dirty="0"/>
              <a:t>'It's no good,' Bobbie said again.</a:t>
            </a:r>
          </a:p>
          <a:p>
            <a:pPr marL="0" indent="0">
              <a:lnSpc>
                <a:spcPct val="120000"/>
              </a:lnSpc>
              <a:buNone/>
            </a:pPr>
            <a:r>
              <a:rPr lang="en-GB" sz="2000" dirty="0"/>
              <a:t>'Stand back!' cried Peter, suddenly, and he dragged Phyllis back by the arm. But Bobbie cried, 'Not yet, not yet!' and waved her two flags right over the line. The front of the engine looked black and enormous. Its voice was loud and </a:t>
            </a:r>
            <a:r>
              <a:rPr lang="en-GB" sz="2000" dirty="0" smtClean="0"/>
              <a:t>harsh.</a:t>
            </a:r>
            <a:endParaRPr lang="en-GB" sz="2000" dirty="0"/>
          </a:p>
        </p:txBody>
      </p:sp>
    </p:spTree>
    <p:extLst>
      <p:ext uri="{BB962C8B-B14F-4D97-AF65-F5344CB8AC3E}">
        <p14:creationId xmlns:p14="http://schemas.microsoft.com/office/powerpoint/2010/main" val="1609801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9551" y="172458"/>
            <a:ext cx="8744288" cy="4358879"/>
          </a:xfrm>
        </p:spPr>
        <p:txBody>
          <a:bodyPr numCol="1">
            <a:noAutofit/>
          </a:bodyPr>
          <a:lstStyle/>
          <a:p>
            <a:pPr marL="0" indent="0">
              <a:lnSpc>
                <a:spcPct val="120000"/>
              </a:lnSpc>
              <a:buNone/>
            </a:pPr>
            <a:r>
              <a:rPr lang="en-GB" sz="2000" dirty="0"/>
              <a:t>'Oh, stop, stop, stop!' cried Bobbie. No one heard her. At least Peter and Phyllis didn't, for the oncoming rush of the train covered the sound of her voice with a mountain of sound. But afterwards she used to wonder whether the engine itself had not heard her. It seemed almost as though it had — for it slackened swiftly, slackened and stopped, not twenty yards from the place where Bobbie's two flags waved over the line. She saw the great black engine stop dead, but somehow she could not stop waving the flags. And when the driver and the fireman had got off the engine and Peter and Phyllis had gone to meet them and pour out their excited tale of the awful mound just round the corner, Bobbie still waved the flags but more and more feebly and jerkily.</a:t>
            </a:r>
          </a:p>
          <a:p>
            <a:pPr marL="0" indent="0">
              <a:lnSpc>
                <a:spcPct val="120000"/>
              </a:lnSpc>
              <a:buNone/>
            </a:pPr>
            <a:r>
              <a:rPr lang="en-GB" sz="2000" dirty="0"/>
              <a:t>When the others turned towards her she was lying across the line with her hands flung forward and still gripping the sticks of the little red flannel flags.</a:t>
            </a:r>
          </a:p>
        </p:txBody>
      </p:sp>
    </p:spTree>
    <p:extLst>
      <p:ext uri="{BB962C8B-B14F-4D97-AF65-F5344CB8AC3E}">
        <p14:creationId xmlns:p14="http://schemas.microsoft.com/office/powerpoint/2010/main" val="1007411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a:t>
            </a:r>
            <a:endParaRPr lang="en-GB" dirty="0"/>
          </a:p>
        </p:txBody>
      </p:sp>
      <p:sp>
        <p:nvSpPr>
          <p:cNvPr id="3" name="Content Placeholder 2"/>
          <p:cNvSpPr>
            <a:spLocks noGrp="1"/>
          </p:cNvSpPr>
          <p:nvPr>
            <p:ph idx="1"/>
          </p:nvPr>
        </p:nvSpPr>
        <p:spPr/>
        <p:txBody>
          <a:bodyPr/>
          <a:lstStyle/>
          <a:p>
            <a:pPr lvl="0"/>
            <a:r>
              <a:rPr lang="en-GB" dirty="0" smtClean="0"/>
              <a:t>What happened in the extract?</a:t>
            </a:r>
            <a:endParaRPr lang="en-GB" dirty="0"/>
          </a:p>
          <a:p>
            <a:pPr lvl="0"/>
            <a:r>
              <a:rPr lang="en-GB" dirty="0"/>
              <a:t>Who </a:t>
            </a:r>
            <a:r>
              <a:rPr lang="en-GB" dirty="0" smtClean="0"/>
              <a:t>were the main characters?</a:t>
            </a:r>
            <a:endParaRPr lang="en-GB" dirty="0"/>
          </a:p>
          <a:p>
            <a:pPr lvl="0"/>
            <a:r>
              <a:rPr lang="en-GB" dirty="0" smtClean="0"/>
              <a:t>Why do you think Bobbie kept waving the flags even though the train had stopped?  </a:t>
            </a:r>
            <a:endParaRPr lang="en-GB" dirty="0"/>
          </a:p>
          <a:p>
            <a:pPr lvl="0"/>
            <a:r>
              <a:rPr lang="en-GB" dirty="0" smtClean="0"/>
              <a:t>What sort of atmosphere was the writer trying to create in this extract?</a:t>
            </a:r>
            <a:endParaRPr lang="en-GB" dirty="0"/>
          </a:p>
        </p:txBody>
      </p:sp>
    </p:spTree>
    <p:extLst>
      <p:ext uri="{BB962C8B-B14F-4D97-AF65-F5344CB8AC3E}">
        <p14:creationId xmlns:p14="http://schemas.microsoft.com/office/powerpoint/2010/main" val="149933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028" y="466427"/>
            <a:ext cx="8247674" cy="4358879"/>
          </a:xfrm>
        </p:spPr>
        <p:txBody>
          <a:bodyPr numCol="1">
            <a:noAutofit/>
          </a:bodyPr>
          <a:lstStyle/>
          <a:p>
            <a:pPr marL="0" indent="0">
              <a:lnSpc>
                <a:spcPct val="120000"/>
              </a:lnSpc>
              <a:buNone/>
            </a:pPr>
            <a:r>
              <a:rPr lang="en-GB" sz="2400" b="1" dirty="0" smtClean="0"/>
              <a:t>Phrased Reading</a:t>
            </a:r>
            <a:endParaRPr lang="en-GB" sz="2400" dirty="0"/>
          </a:p>
          <a:p>
            <a:pPr marL="0" indent="0">
              <a:lnSpc>
                <a:spcPct val="120000"/>
              </a:lnSpc>
              <a:buNone/>
            </a:pPr>
            <a:r>
              <a:rPr lang="en-GB" sz="2400" dirty="0"/>
              <a:t>It seemed to </a:t>
            </a:r>
            <a:r>
              <a:rPr lang="en-GB" sz="2400" dirty="0" smtClean="0"/>
              <a:t>her / </a:t>
            </a:r>
            <a:r>
              <a:rPr lang="en-GB" sz="2400" dirty="0"/>
              <a:t>that they had been standing there for hours and hours</a:t>
            </a:r>
            <a:r>
              <a:rPr lang="en-GB" sz="2400" dirty="0" smtClean="0"/>
              <a:t>,/ </a:t>
            </a:r>
            <a:r>
              <a:rPr lang="en-GB" sz="2400" dirty="0"/>
              <a:t>holding those silly little red flannel </a:t>
            </a:r>
            <a:r>
              <a:rPr lang="en-GB" sz="2400" dirty="0" smtClean="0"/>
              <a:t>flags / </a:t>
            </a:r>
            <a:r>
              <a:rPr lang="en-GB" sz="2400" dirty="0"/>
              <a:t>that no one would ever notice. </a:t>
            </a:r>
            <a:r>
              <a:rPr lang="en-GB" sz="2400" dirty="0" smtClean="0"/>
              <a:t>// The </a:t>
            </a:r>
            <a:r>
              <a:rPr lang="en-GB" sz="2400" dirty="0"/>
              <a:t>train wouldn't care</a:t>
            </a:r>
            <a:r>
              <a:rPr lang="en-GB" sz="2400" dirty="0" smtClean="0"/>
              <a:t>. // </a:t>
            </a:r>
            <a:r>
              <a:rPr lang="en-GB" sz="2400" dirty="0"/>
              <a:t>It would go rushing by </a:t>
            </a:r>
            <a:r>
              <a:rPr lang="en-GB" sz="2400" dirty="0" smtClean="0"/>
              <a:t>them / </a:t>
            </a:r>
            <a:r>
              <a:rPr lang="en-GB" sz="2400" dirty="0"/>
              <a:t>and tear round the corner </a:t>
            </a:r>
            <a:r>
              <a:rPr lang="en-GB" sz="2400" dirty="0" smtClean="0"/>
              <a:t>/ and </a:t>
            </a:r>
            <a:r>
              <a:rPr lang="en-GB" sz="2400" dirty="0"/>
              <a:t>go crashing into that awful mound. </a:t>
            </a:r>
            <a:r>
              <a:rPr lang="en-GB" sz="2400" dirty="0" smtClean="0"/>
              <a:t>// And </a:t>
            </a:r>
            <a:r>
              <a:rPr lang="en-GB" sz="2400" dirty="0"/>
              <a:t>everyone would be killed. </a:t>
            </a:r>
            <a:r>
              <a:rPr lang="en-GB" sz="2400" dirty="0" smtClean="0"/>
              <a:t>// Her </a:t>
            </a:r>
            <a:r>
              <a:rPr lang="en-GB" sz="2400" dirty="0"/>
              <a:t>hands grew very cold </a:t>
            </a:r>
            <a:r>
              <a:rPr lang="en-GB" sz="2400" dirty="0" smtClean="0"/>
              <a:t>/ and </a:t>
            </a:r>
            <a:r>
              <a:rPr lang="en-GB" sz="2400" dirty="0"/>
              <a:t>trembled so that she could hardly hold the flag</a:t>
            </a:r>
            <a:r>
              <a:rPr lang="en-GB" sz="2400" dirty="0" smtClean="0"/>
              <a:t>. // </a:t>
            </a:r>
            <a:r>
              <a:rPr lang="en-GB" sz="2400" dirty="0"/>
              <a:t>And then came the distant rumble and hum of the metals</a:t>
            </a:r>
            <a:r>
              <a:rPr lang="en-GB" sz="2400" dirty="0" smtClean="0"/>
              <a:t>, / </a:t>
            </a:r>
            <a:r>
              <a:rPr lang="en-GB" sz="2400" dirty="0"/>
              <a:t>and a puff of white steam showed far away </a:t>
            </a:r>
            <a:r>
              <a:rPr lang="en-GB" sz="2400" dirty="0" smtClean="0"/>
              <a:t>/ along </a:t>
            </a:r>
            <a:r>
              <a:rPr lang="en-GB" sz="2400" dirty="0"/>
              <a:t>the stretch of line.</a:t>
            </a:r>
          </a:p>
        </p:txBody>
      </p:sp>
    </p:spTree>
    <p:extLst>
      <p:ext uri="{BB962C8B-B14F-4D97-AF65-F5344CB8AC3E}">
        <p14:creationId xmlns:p14="http://schemas.microsoft.com/office/powerpoint/2010/main" val="958288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92" y="0"/>
            <a:ext cx="8744288" cy="4358879"/>
          </a:xfrm>
        </p:spPr>
        <p:txBody>
          <a:bodyPr numCol="1">
            <a:noAutofit/>
          </a:bodyPr>
          <a:lstStyle/>
          <a:p>
            <a:pPr marL="0" indent="0">
              <a:lnSpc>
                <a:spcPct val="120000"/>
              </a:lnSpc>
              <a:buNone/>
            </a:pPr>
            <a:r>
              <a:rPr lang="en-GB" sz="2400" dirty="0"/>
              <a:t>Phrased Reading</a:t>
            </a:r>
          </a:p>
          <a:p>
            <a:pPr marL="0" indent="0">
              <a:lnSpc>
                <a:spcPct val="120000"/>
              </a:lnSpc>
              <a:buNone/>
            </a:pPr>
            <a:r>
              <a:rPr lang="en-GB" sz="2400" b="1" i="1" dirty="0"/>
              <a:t>Let’s do this part together</a:t>
            </a:r>
            <a:r>
              <a:rPr lang="en-GB" sz="2400" b="1" i="1" dirty="0" smtClean="0"/>
              <a:t>!</a:t>
            </a:r>
            <a:endParaRPr lang="en-GB" sz="2400" dirty="0" smtClean="0"/>
          </a:p>
          <a:p>
            <a:pPr marL="0" indent="0">
              <a:lnSpc>
                <a:spcPct val="120000"/>
              </a:lnSpc>
              <a:buNone/>
            </a:pPr>
            <a:r>
              <a:rPr lang="en-GB" sz="2400" dirty="0"/>
              <a:t>'Stand firm,' said Peter, 'and wave like mad! When it gets to that big furze bush step back, but go on waving! Don't stand on the line, Bobbie!' The train came rattling along very, very fast.</a:t>
            </a:r>
          </a:p>
          <a:p>
            <a:pPr marL="0" indent="0">
              <a:lnSpc>
                <a:spcPct val="120000"/>
              </a:lnSpc>
              <a:buNone/>
            </a:pPr>
            <a:r>
              <a:rPr lang="en-GB" sz="2400" dirty="0"/>
              <a:t>'They don't see us! They won't see us! It's all no good!' cried Bobbie</a:t>
            </a:r>
            <a:r>
              <a:rPr lang="en-GB" sz="2400" dirty="0" smtClean="0"/>
              <a:t>.</a:t>
            </a:r>
          </a:p>
          <a:p>
            <a:pPr marL="0" indent="0">
              <a:lnSpc>
                <a:spcPct val="120000"/>
              </a:lnSpc>
              <a:buNone/>
            </a:pPr>
            <a:r>
              <a:rPr lang="en-GB" sz="2400" dirty="0"/>
              <a:t>The two little flags on the line swayed as the nearing train shook and loosened the heaps of loose stones that held them up. One of them slowly leaned over and fell on the line. Bobbie jumped forward and caught it up, and waved it; her hands did not tremble now.</a:t>
            </a:r>
          </a:p>
          <a:p>
            <a:pPr marL="0" indent="0">
              <a:lnSpc>
                <a:spcPct val="120000"/>
              </a:lnSpc>
              <a:buNone/>
            </a:pPr>
            <a:endParaRPr lang="en-GB" sz="2400" dirty="0" smtClean="0"/>
          </a:p>
          <a:p>
            <a:pPr marL="0" indent="0">
              <a:lnSpc>
                <a:spcPct val="120000"/>
              </a:lnSpc>
              <a:buNone/>
            </a:pPr>
            <a:endParaRPr lang="en-GB" sz="2400" dirty="0"/>
          </a:p>
        </p:txBody>
      </p:sp>
    </p:spTree>
    <p:extLst>
      <p:ext uri="{BB962C8B-B14F-4D97-AF65-F5344CB8AC3E}">
        <p14:creationId xmlns:p14="http://schemas.microsoft.com/office/powerpoint/2010/main" val="2174999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1412</Words>
  <Application>Microsoft Office PowerPoint</Application>
  <PresentationFormat>On-screen Show (4:3)</PresentationFormat>
  <Paragraphs>79</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Custom Design</vt:lpstr>
      <vt:lpstr>Fluency Focus: Lesson 7 – the Railway Children</vt:lpstr>
      <vt:lpstr>Vocabulary</vt:lpstr>
      <vt:lpstr>Vocabulary</vt:lpstr>
      <vt:lpstr>PowerPoint Presentation</vt:lpstr>
      <vt:lpstr>PowerPoint Presentation</vt:lpstr>
      <vt:lpstr>PowerPoint Presentation</vt:lpstr>
      <vt:lpstr>Discussion</vt:lpstr>
      <vt:lpstr>PowerPoint Presentation</vt:lpstr>
      <vt:lpstr>PowerPoint Presentation</vt:lpstr>
      <vt:lpstr>PowerPoint Presentation</vt:lpstr>
      <vt:lpstr>PowerPoint Presentation</vt:lpstr>
      <vt:lpstr>PowerPoint Presentation</vt:lpstr>
      <vt:lpstr>PowerPoint Presentation</vt:lpstr>
      <vt:lpstr>Paired reading</vt:lpstr>
      <vt:lpstr>Performance reading</vt:lpstr>
      <vt:lpstr>Comprehension</vt:lpstr>
      <vt:lpstr>Comprehension</vt:lpstr>
      <vt:lpstr>Comprehension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Fluency Focus</dc:title>
  <dc:creator>alex quigley</dc:creator>
  <cp:lastModifiedBy>Nicola Jacobs</cp:lastModifiedBy>
  <cp:revision>14</cp:revision>
  <dcterms:created xsi:type="dcterms:W3CDTF">2019-09-10T00:13:28Z</dcterms:created>
  <dcterms:modified xsi:type="dcterms:W3CDTF">2023-05-19T14:15:11Z</dcterms:modified>
</cp:coreProperties>
</file>