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2" roundtripDataSignature="AMtx7miGGKnUa2/0Z0i6G6VibebpRDeK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 name="Google Shape;45;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 name="Google Shape;56;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 name="Google Shape;62;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 name="Google Shape;82;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90"/>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90"/>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 name="Shape 16"/>
        <p:cNvGrpSpPr/>
        <p:nvPr/>
      </p:nvGrpSpPr>
      <p:grpSpPr>
        <a:xfrm>
          <a:off x="0" y="0"/>
          <a:ext cx="0" cy="0"/>
          <a:chOff x="0" y="0"/>
          <a:chExt cx="0" cy="0"/>
        </a:xfrm>
      </p:grpSpPr>
      <p:sp>
        <p:nvSpPr>
          <p:cNvPr id="17" name="Google Shape;17;p3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3"/>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19" name="Google Shape;19;p3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0" name="Google Shape;20;p3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1" name="Google Shape;21;p3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91"/>
          <p:cNvSpPr txBox="1"/>
          <p:nvPr>
            <p:ph type="title"/>
          </p:nvPr>
        </p:nvSpPr>
        <p:spPr>
          <a:xfrm>
            <a:off x="623888" y="1709738"/>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91"/>
          <p:cNvSpPr txBox="1"/>
          <p:nvPr>
            <p:ph idx="1" type="body"/>
          </p:nvPr>
        </p:nvSpPr>
        <p:spPr>
          <a:xfrm>
            <a:off x="623888" y="4589463"/>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 name="Shape 25"/>
        <p:cNvGrpSpPr/>
        <p:nvPr/>
      </p:nvGrpSpPr>
      <p:grpSpPr>
        <a:xfrm>
          <a:off x="0" y="0"/>
          <a:ext cx="0" cy="0"/>
          <a:chOff x="0" y="0"/>
          <a:chExt cx="0" cy="0"/>
        </a:xfrm>
      </p:grpSpPr>
      <p:sp>
        <p:nvSpPr>
          <p:cNvPr id="26" name="Google Shape;26;p9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92"/>
          <p:cNvSpPr txBox="1"/>
          <p:nvPr>
            <p:ph idx="1" type="body"/>
          </p:nvPr>
        </p:nvSpPr>
        <p:spPr>
          <a:xfrm>
            <a:off x="628650" y="1825625"/>
            <a:ext cx="386715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92"/>
          <p:cNvSpPr txBox="1"/>
          <p:nvPr>
            <p:ph idx="2" type="body"/>
          </p:nvPr>
        </p:nvSpPr>
        <p:spPr>
          <a:xfrm>
            <a:off x="4648200" y="1825625"/>
            <a:ext cx="386715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9" name="Shape 29"/>
        <p:cNvGrpSpPr/>
        <p:nvPr/>
      </p:nvGrpSpPr>
      <p:grpSpPr>
        <a:xfrm>
          <a:off x="0" y="0"/>
          <a:ext cx="0" cy="0"/>
          <a:chOff x="0" y="0"/>
          <a:chExt cx="0" cy="0"/>
        </a:xfrm>
      </p:grpSpPr>
      <p:sp>
        <p:nvSpPr>
          <p:cNvPr id="30" name="Google Shape;30;p93"/>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93"/>
          <p:cNvSpPr txBox="1"/>
          <p:nvPr>
            <p:ph idx="1" type="body"/>
          </p:nvPr>
        </p:nvSpPr>
        <p:spPr>
          <a:xfrm>
            <a:off x="3887788" y="987425"/>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2" name="Google Shape;32;p93"/>
          <p:cNvSpPr txBox="1"/>
          <p:nvPr>
            <p:ph idx="2" type="body"/>
          </p:nvPr>
        </p:nvSpPr>
        <p:spPr>
          <a:xfrm>
            <a:off x="630238" y="2057400"/>
            <a:ext cx="294957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3" name="Shape 33"/>
        <p:cNvGrpSpPr/>
        <p:nvPr/>
      </p:nvGrpSpPr>
      <p:grpSpPr>
        <a:xfrm>
          <a:off x="0" y="0"/>
          <a:ext cx="0" cy="0"/>
          <a:chOff x="0" y="0"/>
          <a:chExt cx="0" cy="0"/>
        </a:xfrm>
      </p:grpSpPr>
      <p:sp>
        <p:nvSpPr>
          <p:cNvPr id="34" name="Google Shape;34;p94"/>
          <p:cNvSpPr txBox="1"/>
          <p:nvPr>
            <p:ph type="title"/>
          </p:nvPr>
        </p:nvSpPr>
        <p:spPr>
          <a:xfrm>
            <a:off x="630238" y="457200"/>
            <a:ext cx="2949575"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94"/>
          <p:cNvSpPr/>
          <p:nvPr>
            <p:ph idx="2" type="pic"/>
          </p:nvPr>
        </p:nvSpPr>
        <p:spPr>
          <a:xfrm>
            <a:off x="3887788" y="987425"/>
            <a:ext cx="4629150" cy="4873625"/>
          </a:xfrm>
          <a:prstGeom prst="rect">
            <a:avLst/>
          </a:prstGeom>
          <a:noFill/>
          <a:ln>
            <a:noFill/>
          </a:ln>
        </p:spPr>
      </p:sp>
      <p:sp>
        <p:nvSpPr>
          <p:cNvPr id="36" name="Google Shape;36;p94"/>
          <p:cNvSpPr txBox="1"/>
          <p:nvPr>
            <p:ph idx="1" type="body"/>
          </p:nvPr>
        </p:nvSpPr>
        <p:spPr>
          <a:xfrm>
            <a:off x="630238" y="2057400"/>
            <a:ext cx="2949575"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7" name="Shape 37"/>
        <p:cNvGrpSpPr/>
        <p:nvPr/>
      </p:nvGrpSpPr>
      <p:grpSpPr>
        <a:xfrm>
          <a:off x="0" y="0"/>
          <a:ext cx="0" cy="0"/>
          <a:chOff x="0" y="0"/>
          <a:chExt cx="0" cy="0"/>
        </a:xfrm>
      </p:grpSpPr>
      <p:sp>
        <p:nvSpPr>
          <p:cNvPr id="38" name="Google Shape;38;p95"/>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95"/>
          <p:cNvSpPr txBox="1"/>
          <p:nvPr>
            <p:ph idx="1" type="body"/>
          </p:nvPr>
        </p:nvSpPr>
        <p:spPr>
          <a:xfrm rot="5400000">
            <a:off x="2640013" y="-185737"/>
            <a:ext cx="3863975"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0" name="Shape 40"/>
        <p:cNvGrpSpPr/>
        <p:nvPr/>
      </p:nvGrpSpPr>
      <p:grpSpPr>
        <a:xfrm>
          <a:off x="0" y="0"/>
          <a:ext cx="0" cy="0"/>
          <a:chOff x="0" y="0"/>
          <a:chExt cx="0" cy="0"/>
        </a:xfrm>
      </p:grpSpPr>
      <p:sp>
        <p:nvSpPr>
          <p:cNvPr id="41" name="Google Shape;41;p96"/>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96"/>
          <p:cNvSpPr txBox="1"/>
          <p:nvPr>
            <p:ph idx="1" type="body"/>
          </p:nvPr>
        </p:nvSpPr>
        <p:spPr>
          <a:xfrm rot="5400000">
            <a:off x="604044" y="389731"/>
            <a:ext cx="5811838" cy="57626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4"/>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4"/>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2" name="Google Shape;12;p84"/>
          <p:cNvPicPr preferRelativeResize="0"/>
          <p:nvPr/>
        </p:nvPicPr>
        <p:blipFill>
          <a:blip r:embed="rId1">
            <a:alphaModFix/>
          </a:blip>
          <a:stretch>
            <a:fillRect/>
          </a:stretch>
        </p:blipFill>
        <p:spPr>
          <a:xfrm>
            <a:off x="7134150" y="5558024"/>
            <a:ext cx="1590177" cy="99892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Arial"/>
              <a:buNone/>
            </a:pPr>
            <a:r>
              <a:rPr lang="en-US"/>
              <a:t>Fluency Focus:</a:t>
            </a:r>
            <a:br>
              <a:rPr lang="en-US"/>
            </a:br>
            <a:r>
              <a:rPr lang="en-US"/>
              <a:t>Lesson 18 – Moons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Vocabulary</a:t>
            </a:r>
            <a:endParaRPr/>
          </a:p>
        </p:txBody>
      </p:sp>
      <p:sp>
        <p:nvSpPr>
          <p:cNvPr id="53" name="Google Shape;53;p2"/>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800"/>
              <a:buNone/>
            </a:pPr>
            <a:r>
              <a:rPr lang="en-US"/>
              <a:t>orbit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collision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accumulated</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25"/>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Vocabulary</a:t>
            </a:r>
            <a:endParaRPr/>
          </a:p>
        </p:txBody>
      </p:sp>
      <p:sp>
        <p:nvSpPr>
          <p:cNvPr id="59" name="Google Shape;59;p25"/>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asteroid</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volcanic or geologic activity</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4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Vocabulary</a:t>
            </a:r>
            <a:endParaRPr/>
          </a:p>
        </p:txBody>
      </p:sp>
      <p:sp>
        <p:nvSpPr>
          <p:cNvPr id="65" name="Google Shape;65;p43"/>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volcanic plumes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rPr lang="en-US"/>
              <a:t>astronomer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44"/>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Moons</a:t>
            </a:r>
            <a:endParaRPr/>
          </a:p>
        </p:txBody>
      </p:sp>
      <p:pic>
        <p:nvPicPr>
          <p:cNvPr id="71" name="Google Shape;71;p44"/>
          <p:cNvPicPr preferRelativeResize="0"/>
          <p:nvPr/>
        </p:nvPicPr>
        <p:blipFill rotWithShape="1">
          <a:blip r:embed="rId3">
            <a:alphaModFix/>
          </a:blip>
          <a:srcRect b="0" l="0" r="0" t="0"/>
          <a:stretch/>
        </p:blipFill>
        <p:spPr>
          <a:xfrm flipH="1">
            <a:off x="7526914" y="0"/>
            <a:ext cx="1617086" cy="1213338"/>
          </a:xfrm>
          <a:prstGeom prst="rect">
            <a:avLst/>
          </a:prstGeom>
          <a:noFill/>
          <a:ln>
            <a:noFill/>
          </a:ln>
        </p:spPr>
      </p:pic>
      <p:sp>
        <p:nvSpPr>
          <p:cNvPr id="72" name="Google Shape;72;p44"/>
          <p:cNvSpPr/>
          <p:nvPr/>
        </p:nvSpPr>
        <p:spPr>
          <a:xfrm>
            <a:off x="324465" y="5850194"/>
            <a:ext cx="1730477" cy="100780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3" name="Google Shape;73;p44"/>
          <p:cNvSpPr/>
          <p:nvPr/>
        </p:nvSpPr>
        <p:spPr>
          <a:xfrm>
            <a:off x="7261123" y="5692877"/>
            <a:ext cx="1745225" cy="1165123"/>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 name="Google Shape;74;p44"/>
          <p:cNvSpPr txBox="1"/>
          <p:nvPr>
            <p:ph idx="1" type="body"/>
          </p:nvPr>
        </p:nvSpPr>
        <p:spPr>
          <a:xfrm>
            <a:off x="628650" y="1578463"/>
            <a:ext cx="7886700" cy="5279537"/>
          </a:xfrm>
          <a:prstGeom prst="rect">
            <a:avLst/>
          </a:prstGeom>
          <a:noFill/>
          <a:ln>
            <a:noFill/>
          </a:ln>
        </p:spPr>
        <p:txBody>
          <a:bodyPr anchorCtr="0" anchor="t" bIns="45700" lIns="91425" spcFirstLastPara="1" rIns="91425" wrap="square" tIns="45700">
            <a:normAutofit fontScale="77500" lnSpcReduction="20000"/>
          </a:bodyPr>
          <a:lstStyle/>
          <a:p>
            <a:pPr indent="0" lvl="0" marL="50800" rtl="0" algn="l">
              <a:lnSpc>
                <a:spcPct val="120000"/>
              </a:lnSpc>
              <a:spcBef>
                <a:spcPts val="1000"/>
              </a:spcBef>
              <a:spcAft>
                <a:spcPts val="0"/>
              </a:spcAft>
              <a:buSzPct val="129032"/>
              <a:buNone/>
            </a:pPr>
            <a:r>
              <a:rPr lang="en-US"/>
              <a:t>A moon is an object that orbits a planet or something else that is not a star. Objects that orbit other objects are also called ‘satellites’, so moons are sometimes called ‘natural satellites’. People have launched many artificial satellites into orbit around Earth, but these are not considered moons.</a:t>
            </a:r>
            <a:endParaRPr/>
          </a:p>
          <a:p>
            <a:pPr indent="0" lvl="0" marL="50800" rtl="0" algn="l">
              <a:lnSpc>
                <a:spcPct val="120000"/>
              </a:lnSpc>
              <a:spcBef>
                <a:spcPts val="1000"/>
              </a:spcBef>
              <a:spcAft>
                <a:spcPts val="0"/>
              </a:spcAft>
              <a:buSzPct val="129032"/>
              <a:buNone/>
            </a:pPr>
            <a:r>
              <a:rPr lang="en-US"/>
              <a:t>The planet or body that a moon orbits is called its ‘primary’. Just as gravity holds the planets in our solar system in orbit around the sun, gravity also keeps moons in orbit around their primaries.</a:t>
            </a:r>
            <a:endParaRPr/>
          </a:p>
          <a:p>
            <a:pPr indent="0" lvl="0" marL="50800" rtl="0" algn="l">
              <a:lnSpc>
                <a:spcPct val="120000"/>
              </a:lnSpc>
              <a:spcBef>
                <a:spcPts val="1000"/>
              </a:spcBef>
              <a:spcAft>
                <a:spcPts val="0"/>
              </a:spcAft>
              <a:buSzPct val="129032"/>
              <a:buNone/>
            </a:pPr>
            <a:r>
              <a:rPr lang="en-US"/>
              <a:t>Many moons formed at the same time as their primary. Gravity pulled bits of dust and gas together into larger and larger clumps of material. Eventually, the smaller clump of material (moon) began orbiting the larger clump (primary).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2"/>
          <p:cNvSpPr txBox="1"/>
          <p:nvPr>
            <p:ph idx="1" type="body"/>
          </p:nvPr>
        </p:nvSpPr>
        <p:spPr>
          <a:xfrm>
            <a:off x="619432" y="521110"/>
            <a:ext cx="7998094" cy="6336889"/>
          </a:xfrm>
          <a:prstGeom prst="rect">
            <a:avLst/>
          </a:prstGeom>
          <a:solidFill>
            <a:schemeClr val="lt1"/>
          </a:solidFill>
          <a:ln>
            <a:noFill/>
          </a:ln>
        </p:spPr>
        <p:txBody>
          <a:bodyPr anchorCtr="0" anchor="t" bIns="45700" lIns="91425" spcFirstLastPara="1" rIns="91425" wrap="square" tIns="45700">
            <a:noAutofit/>
          </a:bodyPr>
          <a:lstStyle/>
          <a:p>
            <a:pPr indent="0" lvl="0" marL="50800" rtl="0" algn="l">
              <a:lnSpc>
                <a:spcPct val="90000"/>
              </a:lnSpc>
              <a:spcBef>
                <a:spcPts val="1000"/>
              </a:spcBef>
              <a:spcAft>
                <a:spcPts val="0"/>
              </a:spcAft>
              <a:buSzPts val="2800"/>
              <a:buNone/>
            </a:pPr>
            <a:r>
              <a:rPr lang="en-US" sz="2200"/>
              <a:t>Some moons formed in other ways. Earth's moon may have formed when an object the size of Mars crashed into the planet. The collision sprayed a huge amount of material into orbit around Earth. This material slowly accumulated into one large body, our moon. Other moons in our solar system were once asteroids, chunks of rock that are too small to be planets. These asteroids came too close to their primary and were pulled into orbit by the force of gravity.</a:t>
            </a:r>
            <a:endParaRPr/>
          </a:p>
          <a:p>
            <a:pPr indent="0" lvl="0" marL="50800" rtl="0" algn="l">
              <a:lnSpc>
                <a:spcPct val="90000"/>
              </a:lnSpc>
              <a:spcBef>
                <a:spcPts val="1000"/>
              </a:spcBef>
              <a:spcAft>
                <a:spcPts val="0"/>
              </a:spcAft>
              <a:buSzPts val="2800"/>
              <a:buNone/>
            </a:pPr>
            <a:r>
              <a:rPr lang="en-US" sz="2200"/>
              <a:t>Most moons are made of rock, but many also contain a large amount of ice, gas, and other chemicals. Europa, a large moon orbiting Jupiter, has an icy surface that may cover a liquid ocean of water.</a:t>
            </a:r>
            <a:endParaRPr/>
          </a:p>
          <a:p>
            <a:pPr indent="0" lvl="0" marL="50800" rtl="0" algn="l">
              <a:lnSpc>
                <a:spcPct val="90000"/>
              </a:lnSpc>
              <a:spcBef>
                <a:spcPts val="1000"/>
              </a:spcBef>
              <a:spcAft>
                <a:spcPts val="0"/>
              </a:spcAft>
              <a:buSzPts val="2800"/>
              <a:buNone/>
            </a:pPr>
            <a:r>
              <a:rPr lang="en-US" sz="2200"/>
              <a:t>Some moons have volcanic or geologic activity. For example, scientists have observed volcanic plumes rising 300 kilometres from the surface of Io, another one of Jupiter’s moons. Other moons, including Earth's moon, show little or no signs of geologic activity, though they may have been more active in the past.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9"/>
          <p:cNvSpPr/>
          <p:nvPr/>
        </p:nvSpPr>
        <p:spPr>
          <a:xfrm>
            <a:off x="8229600" y="5545394"/>
            <a:ext cx="658761" cy="121920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 name="Google Shape;85;p39"/>
          <p:cNvSpPr txBox="1"/>
          <p:nvPr>
            <p:ph idx="1" type="body"/>
          </p:nvPr>
        </p:nvSpPr>
        <p:spPr>
          <a:xfrm>
            <a:off x="580103" y="432619"/>
            <a:ext cx="7875639" cy="6434174"/>
          </a:xfrm>
          <a:prstGeom prst="rect">
            <a:avLst/>
          </a:prstGeom>
          <a:solidFill>
            <a:schemeClr val="lt1"/>
          </a:solidFill>
          <a:ln>
            <a:noFill/>
          </a:ln>
        </p:spPr>
        <p:txBody>
          <a:bodyPr anchorCtr="0" anchor="t" bIns="45700" lIns="91425" spcFirstLastPara="1" rIns="91425" wrap="square" tIns="45700">
            <a:noAutofit/>
          </a:bodyPr>
          <a:lstStyle/>
          <a:p>
            <a:pPr indent="0" lvl="0" marL="50800" rtl="0" algn="l">
              <a:lnSpc>
                <a:spcPct val="90000"/>
              </a:lnSpc>
              <a:spcBef>
                <a:spcPts val="1000"/>
              </a:spcBef>
              <a:spcAft>
                <a:spcPts val="0"/>
              </a:spcAft>
              <a:buSzPts val="2800"/>
              <a:buNone/>
            </a:pPr>
            <a:r>
              <a:rPr lang="en-US" sz="2200"/>
              <a:t>As of 2010, astronomers had discovered 166 moons circling planets in our solar system. Ninety-nine of these have been discovered since 2000. Jupiter has the most known moons, with 63. Saturn has 60 named moons, Uranus has 27, and Neptune has 13. Mars has just two, and Earth has only one. Venus and Mercury have no moons.</a:t>
            </a:r>
            <a:endParaRPr/>
          </a:p>
          <a:p>
            <a:pPr indent="0" lvl="0" marL="50800" rtl="0" algn="l">
              <a:lnSpc>
                <a:spcPct val="90000"/>
              </a:lnSpc>
              <a:spcBef>
                <a:spcPts val="1000"/>
              </a:spcBef>
              <a:spcAft>
                <a:spcPts val="0"/>
              </a:spcAft>
              <a:buSzPts val="2800"/>
              <a:buNone/>
            </a:pPr>
            <a:r>
              <a:rPr lang="en-US" sz="2200"/>
              <a:t>Because moons are relatively small, none have yet been discovered outside the solar system, but there are likely trillions of moons throughout the universe.</a:t>
            </a:r>
            <a:endParaRPr/>
          </a:p>
          <a:p>
            <a:pPr indent="0" lvl="0" marL="50800" rtl="0" algn="l">
              <a:lnSpc>
                <a:spcPct val="90000"/>
              </a:lnSpc>
              <a:spcBef>
                <a:spcPts val="1000"/>
              </a:spcBef>
              <a:spcAft>
                <a:spcPts val="0"/>
              </a:spcAft>
              <a:buSzPts val="2800"/>
              <a:buNone/>
            </a:pPr>
            <a:r>
              <a:t/>
            </a:r>
            <a:endParaRPr sz="2000"/>
          </a:p>
        </p:txBody>
      </p:sp>
      <p:sp>
        <p:nvSpPr>
          <p:cNvPr id="86" name="Google Shape;86;p39"/>
          <p:cNvSpPr txBox="1"/>
          <p:nvPr/>
        </p:nvSpPr>
        <p:spPr>
          <a:xfrm>
            <a:off x="727587" y="3658264"/>
            <a:ext cx="7728155" cy="301621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50800" marR="0" rtl="0" algn="l">
              <a:lnSpc>
                <a:spcPct val="100000"/>
              </a:lnSpc>
              <a:spcBef>
                <a:spcPts val="0"/>
              </a:spcBef>
              <a:spcAft>
                <a:spcPts val="0"/>
              </a:spcAft>
              <a:buClr>
                <a:srgbClr val="000000"/>
              </a:buClr>
              <a:buSzPts val="2200"/>
              <a:buFont typeface="Arial"/>
              <a:buNone/>
            </a:pPr>
            <a:r>
              <a:rPr b="1" i="1" lang="en-US" sz="2200" u="none" cap="none" strike="noStrike">
                <a:solidFill>
                  <a:srgbClr val="000000"/>
                </a:solidFill>
                <a:latin typeface="Arial"/>
                <a:ea typeface="Arial"/>
                <a:cs typeface="Arial"/>
                <a:sym typeface="Arial"/>
              </a:rPr>
              <a:t>Fun Fact – Supermoon!</a:t>
            </a:r>
            <a:endParaRPr/>
          </a:p>
          <a:p>
            <a:pPr indent="0" lvl="0" marL="50800" marR="0" rtl="0" algn="l">
              <a:lnSpc>
                <a:spcPct val="100000"/>
              </a:lnSpc>
              <a:spcBef>
                <a:spcPts val="0"/>
              </a:spcBef>
              <a:spcAft>
                <a:spcPts val="0"/>
              </a:spcAft>
              <a:buClr>
                <a:srgbClr val="000000"/>
              </a:buClr>
              <a:buSzPts val="1400"/>
              <a:buFont typeface="Arial"/>
              <a:buNone/>
            </a:pPr>
            <a:r>
              <a:t/>
            </a:r>
            <a:endParaRPr b="0" i="1" sz="1400" u="none" cap="none" strike="noStrike">
              <a:solidFill>
                <a:srgbClr val="000000"/>
              </a:solidFill>
              <a:latin typeface="Arial"/>
              <a:ea typeface="Arial"/>
              <a:cs typeface="Arial"/>
              <a:sym typeface="Arial"/>
            </a:endParaRPr>
          </a:p>
          <a:p>
            <a:pPr indent="0" lvl="0" marL="50800" marR="0" rtl="0" algn="l">
              <a:lnSpc>
                <a:spcPct val="100000"/>
              </a:lnSpc>
              <a:spcBef>
                <a:spcPts val="0"/>
              </a:spcBef>
              <a:spcAft>
                <a:spcPts val="0"/>
              </a:spcAft>
              <a:buClr>
                <a:srgbClr val="000000"/>
              </a:buClr>
              <a:buSzPts val="2200"/>
              <a:buFont typeface="Arial"/>
              <a:buNone/>
            </a:pPr>
            <a:r>
              <a:rPr b="0" i="1" lang="en-US" sz="2200" u="none" cap="none" strike="noStrike">
                <a:solidFill>
                  <a:srgbClr val="000000"/>
                </a:solidFill>
                <a:latin typeface="Arial"/>
                <a:ea typeface="Arial"/>
                <a:cs typeface="Arial"/>
                <a:sym typeface="Arial"/>
              </a:rPr>
              <a:t>The largest moon in the solar system is Ganymede, which orbits Jupiter. Its diameter, or maximum distance across, is 5,262 kilometres (3,270 miles), larger than the planet Mercury. In 1610, Italian astronomer Galileo Galilei discovered Ganymede and three other planet-size moons circling Jupiter. They were the first moons discovered orbiting a planet other than Earth.</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41"/>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Comprehension</a:t>
            </a:r>
            <a:endParaRPr/>
          </a:p>
        </p:txBody>
      </p:sp>
      <p:sp>
        <p:nvSpPr>
          <p:cNvPr id="92" name="Google Shape;92;p41"/>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Did any information in the text surprise you?</a:t>
            </a:r>
            <a:endParaRPr/>
          </a:p>
          <a:p>
            <a:pPr indent="-406400" lvl="0" marL="457200" rtl="0" algn="l">
              <a:lnSpc>
                <a:spcPct val="90000"/>
              </a:lnSpc>
              <a:spcBef>
                <a:spcPts val="1000"/>
              </a:spcBef>
              <a:spcAft>
                <a:spcPts val="0"/>
              </a:spcAft>
              <a:buSzPts val="2800"/>
              <a:buChar char="•"/>
            </a:pPr>
            <a:r>
              <a:rPr lang="en-US"/>
              <a:t>What is the definition of a ‘primary’ in the context of this text?</a:t>
            </a:r>
            <a:endParaRPr/>
          </a:p>
          <a:p>
            <a:pPr indent="-406400" lvl="0" marL="457200" rtl="0" algn="l">
              <a:lnSpc>
                <a:spcPct val="90000"/>
              </a:lnSpc>
              <a:spcBef>
                <a:spcPts val="1000"/>
              </a:spcBef>
              <a:spcAft>
                <a:spcPts val="0"/>
              </a:spcAft>
              <a:buSzPts val="2800"/>
              <a:buChar char="•"/>
            </a:pPr>
            <a:r>
              <a:rPr lang="en-US"/>
              <a:t>Can you name two ways in which moons are formed?</a:t>
            </a:r>
            <a:endParaRPr/>
          </a:p>
          <a:p>
            <a:pPr indent="-406400" lvl="0" marL="457200" rtl="0" algn="l">
              <a:lnSpc>
                <a:spcPct val="90000"/>
              </a:lnSpc>
              <a:spcBef>
                <a:spcPts val="1000"/>
              </a:spcBef>
              <a:spcAft>
                <a:spcPts val="0"/>
              </a:spcAft>
              <a:buSzPts val="2800"/>
              <a:buChar char="•"/>
            </a:pPr>
            <a:r>
              <a:rPr lang="en-US"/>
              <a:t>Why has nobody discovered moons outside of our solar system yet?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40"/>
          <p:cNvSpPr txBox="1"/>
          <p:nvPr>
            <p:ph type="title"/>
          </p:nvPr>
        </p:nvSpPr>
        <p:spPr>
          <a:xfrm>
            <a:off x="747252" y="289061"/>
            <a:ext cx="633242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Phrased reading</a:t>
            </a:r>
            <a:endParaRPr sz="1800"/>
          </a:p>
        </p:txBody>
      </p:sp>
      <p:sp>
        <p:nvSpPr>
          <p:cNvPr id="98" name="Google Shape;98;p40"/>
          <p:cNvSpPr txBox="1"/>
          <p:nvPr>
            <p:ph idx="1" type="body"/>
          </p:nvPr>
        </p:nvSpPr>
        <p:spPr>
          <a:xfrm>
            <a:off x="668594" y="1524000"/>
            <a:ext cx="7924799" cy="5334000"/>
          </a:xfrm>
          <a:prstGeom prst="rect">
            <a:avLst/>
          </a:prstGeom>
          <a:solidFill>
            <a:schemeClr val="lt1"/>
          </a:solidFill>
          <a:ln>
            <a:noFill/>
          </a:ln>
        </p:spPr>
        <p:txBody>
          <a:bodyPr anchorCtr="0" anchor="t" bIns="45700" lIns="91425" spcFirstLastPara="1" rIns="91425" wrap="square" tIns="45700">
            <a:noAutofit/>
          </a:bodyPr>
          <a:lstStyle/>
          <a:p>
            <a:pPr indent="0" lvl="0" marL="50800" rtl="0" algn="l">
              <a:lnSpc>
                <a:spcPct val="90000"/>
              </a:lnSpc>
              <a:spcBef>
                <a:spcPts val="1000"/>
              </a:spcBef>
              <a:spcAft>
                <a:spcPts val="0"/>
              </a:spcAft>
              <a:buSzPts val="2800"/>
              <a:buNone/>
            </a:pPr>
            <a:r>
              <a:rPr lang="en-US" sz="2200"/>
              <a:t>A moon is an object that orbits a planet/ or something else that is not a star.// Objects that orbit other objects are also called ‘satellites’,/ so moons are sometimes called ‘natural satellites’.// People have launched many artificial satellites into orbit around Earth,/ but these are not considered moons.//</a:t>
            </a:r>
            <a:endParaRPr sz="2200"/>
          </a:p>
          <a:p>
            <a:pPr indent="0" lvl="0" marL="50800" rtl="0" algn="l">
              <a:lnSpc>
                <a:spcPct val="90000"/>
              </a:lnSpc>
              <a:spcBef>
                <a:spcPts val="1000"/>
              </a:spcBef>
              <a:spcAft>
                <a:spcPts val="0"/>
              </a:spcAft>
              <a:buSzPts val="2800"/>
              <a:buNone/>
            </a:pPr>
            <a:r>
              <a:rPr lang="en-US" sz="2200"/>
              <a:t>The planet/ or body that a moon orbits/ is called its ‘primary’.// Just as gravity holds the planets in our solar system/ in orbit around the sun,/ gravity also keeps moons in orbit/ around their primaries.//</a:t>
            </a:r>
            <a:endParaRPr sz="2200"/>
          </a:p>
          <a:p>
            <a:pPr indent="0" lvl="0" marL="50800" rtl="0" algn="l">
              <a:lnSpc>
                <a:spcPct val="90000"/>
              </a:lnSpc>
              <a:spcBef>
                <a:spcPts val="1000"/>
              </a:spcBef>
              <a:spcAft>
                <a:spcPts val="0"/>
              </a:spcAft>
              <a:buSzPts val="2800"/>
              <a:buNone/>
            </a:pPr>
            <a:r>
              <a:rPr lang="en-US" sz="2200"/>
              <a:t>Many moons formed at the same time as their primary.// Gravity pulled bits of dust and gas together/ into larger and larger clumps of material.// Eventually,/ the smaller clump of material/ (moon)/ began orbiting the larger clump/ (primary).//</a:t>
            </a:r>
            <a:endParaRPr sz="2200"/>
          </a:p>
          <a:p>
            <a:pPr indent="0" lvl="0" marL="50800" rtl="0" algn="l">
              <a:lnSpc>
                <a:spcPct val="90000"/>
              </a:lnSpc>
              <a:spcBef>
                <a:spcPts val="1000"/>
              </a:spcBef>
              <a:spcAft>
                <a:spcPts val="0"/>
              </a:spcAft>
              <a:buSzPts val="2800"/>
              <a:buNone/>
            </a:pPr>
            <a:r>
              <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9"/>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Let’s do this one together</a:t>
            </a:r>
            <a:endParaRPr/>
          </a:p>
        </p:txBody>
      </p:sp>
      <p:sp>
        <p:nvSpPr>
          <p:cNvPr id="104" name="Google Shape;104;p9"/>
          <p:cNvSpPr txBox="1"/>
          <p:nvPr>
            <p:ph idx="1" type="body"/>
          </p:nvPr>
        </p:nvSpPr>
        <p:spPr>
          <a:xfrm>
            <a:off x="628650" y="1690688"/>
            <a:ext cx="7886700" cy="3863975"/>
          </a:xfrm>
          <a:prstGeom prst="rect">
            <a:avLst/>
          </a:prstGeom>
          <a:noFill/>
          <a:ln>
            <a:noFill/>
          </a:ln>
        </p:spPr>
        <p:txBody>
          <a:bodyPr anchorCtr="0" anchor="t" bIns="45700" lIns="91425" spcFirstLastPara="1" rIns="91425" wrap="square" tIns="45700">
            <a:normAutofit/>
          </a:bodyPr>
          <a:lstStyle/>
          <a:p>
            <a:pPr indent="0" lvl="0" marL="50800" rtl="0" algn="l">
              <a:lnSpc>
                <a:spcPct val="100000"/>
              </a:lnSpc>
              <a:spcBef>
                <a:spcPts val="1000"/>
              </a:spcBef>
              <a:spcAft>
                <a:spcPts val="0"/>
              </a:spcAft>
              <a:buSzPts val="2800"/>
              <a:buNone/>
            </a:pPr>
            <a:r>
              <a:rPr lang="en-US" sz="2400"/>
              <a:t>Some moons formed in other ways. Earth's moon may have formed when an object the size of Mars crashed into the planet. The collision sprayed a huge amount of material into orbit around Earth. This material slowly accumulated into one large body, our moon. Other moons in our solar system were once asteroids, chunks of rock that are too small to be planets. These asteroids came too close to their primary and were pulled into orbit by the force of gravity.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0"/>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Your turn</a:t>
            </a:r>
            <a:endParaRPr/>
          </a:p>
        </p:txBody>
      </p:sp>
      <p:sp>
        <p:nvSpPr>
          <p:cNvPr id="110" name="Google Shape;110;p10"/>
          <p:cNvSpPr txBox="1"/>
          <p:nvPr>
            <p:ph idx="1" type="body"/>
          </p:nvPr>
        </p:nvSpPr>
        <p:spPr>
          <a:xfrm>
            <a:off x="628650" y="1491328"/>
            <a:ext cx="7886700" cy="4290040"/>
          </a:xfrm>
          <a:prstGeom prst="rect">
            <a:avLst/>
          </a:prstGeom>
          <a:noFill/>
          <a:ln>
            <a:noFill/>
          </a:ln>
        </p:spPr>
        <p:txBody>
          <a:bodyPr anchorCtr="0" anchor="t" bIns="45700" lIns="91425" spcFirstLastPara="1" rIns="91425" wrap="square" tIns="45700">
            <a:normAutofit/>
          </a:bodyPr>
          <a:lstStyle/>
          <a:p>
            <a:pPr indent="0" lvl="0" marL="50800" rtl="0" algn="l">
              <a:lnSpc>
                <a:spcPct val="100000"/>
              </a:lnSpc>
              <a:spcBef>
                <a:spcPts val="1000"/>
              </a:spcBef>
              <a:spcAft>
                <a:spcPts val="0"/>
              </a:spcAft>
              <a:buSzPts val="2800"/>
              <a:buNone/>
            </a:pPr>
            <a:r>
              <a:rPr lang="en-US" sz="2400"/>
              <a:t>Most moons are made of rock, but many also contain a large amount of ice, gas, and other chemicals. Europa, a large moon orbiting Jupiter, has an icy surface that may cover a liquid ocean of water.</a:t>
            </a:r>
            <a:endParaRPr/>
          </a:p>
          <a:p>
            <a:pPr indent="0" lvl="0" marL="50800" rtl="0" algn="l">
              <a:lnSpc>
                <a:spcPct val="100000"/>
              </a:lnSpc>
              <a:spcBef>
                <a:spcPts val="1000"/>
              </a:spcBef>
              <a:spcAft>
                <a:spcPts val="0"/>
              </a:spcAft>
              <a:buSzPts val="2800"/>
              <a:buNone/>
            </a:pPr>
            <a:r>
              <a:rPr lang="en-US" sz="2400"/>
              <a:t>Some moons have volcanic or geologic activity. For example, scientists have observed volcanic plumes rising 300 kilometres from the surface of Io, another one of Jupiter’s moons. Other moons, including Earth's moon, show little or no signs of geologic activity, though they may have been more active in the past.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3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Echo reading</a:t>
            </a:r>
            <a:endParaRPr/>
          </a:p>
        </p:txBody>
      </p:sp>
      <p:sp>
        <p:nvSpPr>
          <p:cNvPr id="116" name="Google Shape;116;p37"/>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Imagine that you are a science TV presenter like Brian Cox</a:t>
            </a:r>
            <a:endParaRPr/>
          </a:p>
          <a:p>
            <a:pPr indent="-406400" lvl="0" marL="457200" rtl="0" algn="l">
              <a:lnSpc>
                <a:spcPct val="90000"/>
              </a:lnSpc>
              <a:spcBef>
                <a:spcPts val="1000"/>
              </a:spcBef>
              <a:spcAft>
                <a:spcPts val="0"/>
              </a:spcAft>
              <a:buSzPts val="2800"/>
              <a:buChar char="•"/>
            </a:pPr>
            <a:r>
              <a:rPr lang="en-US"/>
              <a:t>Let’s echo one section in that enthusiastic and informative style</a:t>
            </a:r>
            <a:endParaRPr/>
          </a:p>
        </p:txBody>
      </p:sp>
      <p:pic>
        <p:nvPicPr>
          <p:cNvPr id="117" name="Google Shape;117;p37"/>
          <p:cNvPicPr preferRelativeResize="0"/>
          <p:nvPr/>
        </p:nvPicPr>
        <p:blipFill rotWithShape="1">
          <a:blip r:embed="rId3">
            <a:alphaModFix/>
          </a:blip>
          <a:srcRect b="0" l="34999" r="15616" t="0"/>
          <a:stretch/>
        </p:blipFill>
        <p:spPr>
          <a:xfrm>
            <a:off x="7729350" y="0"/>
            <a:ext cx="1414650" cy="16113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42"/>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Echo reading</a:t>
            </a:r>
            <a:endParaRPr/>
          </a:p>
        </p:txBody>
      </p:sp>
      <p:sp>
        <p:nvSpPr>
          <p:cNvPr id="123" name="Google Shape;123;p42"/>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0" lvl="0" marL="50800" rtl="0" algn="l">
              <a:lnSpc>
                <a:spcPct val="100000"/>
              </a:lnSpc>
              <a:spcBef>
                <a:spcPts val="1000"/>
              </a:spcBef>
              <a:spcAft>
                <a:spcPts val="0"/>
              </a:spcAft>
              <a:buSzPts val="2800"/>
              <a:buNone/>
            </a:pPr>
            <a:r>
              <a:rPr lang="en-US" sz="2400"/>
              <a:t>Some moons formed in other ways. Earth's moon may have formed when an object the size of Mars crashed into the planet. The collision sprayed a huge amount of material into orbit around Earth. This material slowly accumulated into one large body, our moon. Other moons in our solar system were once asteroids, chunks of rock that are too small to be planets. These asteroids came too close to their primary and were pulled into orbit by the force of gravity.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9"/>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Paired reading</a:t>
            </a:r>
            <a:endParaRPr/>
          </a:p>
        </p:txBody>
      </p:sp>
      <p:sp>
        <p:nvSpPr>
          <p:cNvPr id="129" name="Google Shape;129;p29"/>
          <p:cNvSpPr/>
          <p:nvPr/>
        </p:nvSpPr>
        <p:spPr>
          <a:xfrm>
            <a:off x="628650" y="1690688"/>
            <a:ext cx="7511740" cy="3579441"/>
          </a:xfrm>
          <a:prstGeom prst="rect">
            <a:avLst/>
          </a:prstGeom>
          <a:noFill/>
          <a:ln>
            <a:noFill/>
          </a:ln>
        </p:spPr>
        <p:txBody>
          <a:bodyPr anchorCtr="0" anchor="t" bIns="45700" lIns="91425" spcFirstLastPara="1" rIns="91425" wrap="square" tIns="45700">
            <a:spAutoFit/>
          </a:bodyPr>
          <a:lstStyle/>
          <a:p>
            <a:pPr indent="-406400" lvl="0" marL="4572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Now you are going to listen to your partner reading in this science presenter style</a:t>
            </a:r>
            <a:endParaRPr b="0" i="0" sz="2800" u="none" cap="none" strike="noStrike">
              <a:solidFill>
                <a:schemeClr val="dk1"/>
              </a:solidFill>
              <a:latin typeface="Arial"/>
              <a:ea typeface="Arial"/>
              <a:cs typeface="Arial"/>
              <a:sym typeface="Arial"/>
            </a:endParaRPr>
          </a:p>
          <a:p>
            <a:pPr indent="-406400" lvl="0" marL="4572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Use the Fluency Scale to evaluate their reading </a:t>
            </a:r>
            <a:endParaRPr/>
          </a:p>
          <a:p>
            <a:pPr indent="-406400" lvl="0" marL="4572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Tell your partner two things you liked about their reading and one thing they could improve</a:t>
            </a:r>
            <a:endParaRPr/>
          </a:p>
          <a:p>
            <a:pPr indent="-406400" lvl="0" marL="4572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Then swap over!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0"/>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Paired reading</a:t>
            </a:r>
            <a:endParaRPr/>
          </a:p>
        </p:txBody>
      </p:sp>
      <p:pic>
        <p:nvPicPr>
          <p:cNvPr id="135" name="Google Shape;135;p30"/>
          <p:cNvPicPr preferRelativeResize="0"/>
          <p:nvPr/>
        </p:nvPicPr>
        <p:blipFill rotWithShape="1">
          <a:blip r:embed="rId3">
            <a:alphaModFix/>
          </a:blip>
          <a:srcRect b="5498" l="36595" r="21889" t="22569"/>
          <a:stretch/>
        </p:blipFill>
        <p:spPr>
          <a:xfrm>
            <a:off x="2280900" y="1345090"/>
            <a:ext cx="4889336" cy="476288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38"/>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Performance reading</a:t>
            </a:r>
            <a:endParaRPr/>
          </a:p>
        </p:txBody>
      </p:sp>
      <p:sp>
        <p:nvSpPr>
          <p:cNvPr id="141" name="Google Shape;141;p38"/>
          <p:cNvSpPr txBox="1"/>
          <p:nvPr>
            <p:ph idx="1" type="body"/>
          </p:nvPr>
        </p:nvSpPr>
        <p:spPr>
          <a:xfrm>
            <a:off x="628650" y="1825625"/>
            <a:ext cx="7886700" cy="3863975"/>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Time to show off your amazing reading!</a:t>
            </a:r>
            <a:endParaRPr/>
          </a:p>
          <a:p>
            <a:pPr indent="-406400" lvl="0" marL="457200" rtl="0" algn="l">
              <a:lnSpc>
                <a:spcPct val="90000"/>
              </a:lnSpc>
              <a:spcBef>
                <a:spcPts val="1000"/>
              </a:spcBef>
              <a:spcAft>
                <a:spcPts val="0"/>
              </a:spcAft>
              <a:buSzPts val="2800"/>
              <a:buChar char="•"/>
            </a:pPr>
            <a:r>
              <a:rPr lang="en-US"/>
              <a:t>Are there any volunteers who would like to present a section of the text to the class?</a:t>
            </a:r>
            <a:endParaRPr/>
          </a:p>
          <a:p>
            <a:pPr indent="-406400" lvl="0" marL="457200" rtl="0" algn="l">
              <a:lnSpc>
                <a:spcPct val="90000"/>
              </a:lnSpc>
              <a:spcBef>
                <a:spcPts val="1000"/>
              </a:spcBef>
              <a:spcAft>
                <a:spcPts val="0"/>
              </a:spcAft>
              <a:buSzPts val="2800"/>
              <a:buChar char="•"/>
            </a:pPr>
            <a:r>
              <a:rPr lang="en-US"/>
              <a:t>Remember to imagine you’re filming a science TV programme</a:t>
            </a:r>
            <a:endParaRPr/>
          </a:p>
        </p:txBody>
      </p:sp>
      <p:pic>
        <p:nvPicPr>
          <p:cNvPr id="142" name="Google Shape;142;p38"/>
          <p:cNvPicPr preferRelativeResize="0"/>
          <p:nvPr/>
        </p:nvPicPr>
        <p:blipFill rotWithShape="1">
          <a:blip r:embed="rId3">
            <a:alphaModFix/>
          </a:blip>
          <a:srcRect b="0" l="34999" r="15616" t="0"/>
          <a:stretch/>
        </p:blipFill>
        <p:spPr>
          <a:xfrm>
            <a:off x="7729350" y="0"/>
            <a:ext cx="1414650" cy="16113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2019-09-10T00:13:28Z</dcterms:created>
  <dc:creator>alex quigley</dc:creator>
</cp:coreProperties>
</file>