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71" r:id="rId15"/>
    <p:sldId id="272" r:id="rId16"/>
    <p:sldId id="280" r:id="rId17"/>
    <p:sldId id="274" r:id="rId18"/>
    <p:sldId id="275" r:id="rId19"/>
    <p:sldId id="276" r:id="rId20"/>
    <p:sldId id="277" r:id="rId21"/>
    <p:sldId id="278" r:id="rId22"/>
  </p:sldIdLst>
  <p:sldSz cx="9144000" cy="5143500" type="screen16x9"/>
  <p:notesSz cx="6858000" cy="9144000"/>
  <p:embeddedFontLst>
    <p:embeddedFont>
      <p:font typeface="Poppins" pitchFamily="2" charset="77"/>
      <p:regular r:id="rId24"/>
      <p:bold r:id="rId25"/>
      <p:italic r:id="rId26"/>
      <p:boldItalic r:id="rId27"/>
    </p:embeddedFont>
    <p:embeddedFont>
      <p:font typeface="Poppins SemiBold" pitchFamily="2" charset="77"/>
      <p:regular r:id="rId28"/>
      <p:bold r:id="rId29"/>
      <p:italic r:id="rId30"/>
      <p:boldItalic r:id="rId31"/>
    </p:embeddedFont>
    <p:embeddedFont>
      <p:font typeface="Proxima Nova" panose="02000506030000020004" pitchFamily="2" charset="0"/>
      <p:regular r:id="rId32"/>
      <p:bold r:id="rId33"/>
    </p:embeddedFont>
    <p:embeddedFont>
      <p:font typeface="Proxima Nova Extrabold" panose="02000506030000020004" pitchFamily="2" charset="0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A7"/>
    <a:srgbClr val="006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883700-D845-47DE-9074-142399A18C5E}" v="16" dt="2025-08-11T04:46:11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/>
    <p:restoredTop sz="78340"/>
  </p:normalViewPr>
  <p:slideViewPr>
    <p:cSldViewPr snapToGrid="0">
      <p:cViewPr>
        <p:scale>
          <a:sx n="120" d="100"/>
          <a:sy n="120" d="100"/>
        </p:scale>
        <p:origin x="127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Please note: This presentation includes embedded videos that you can play in the slides. You may need to ”allow” this presentation to do so. Check for a pop up or notification asking you to “Allow” or “Enable Content”.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1692c1369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71692c1369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/video/1105977874</a:t>
            </a:r>
            <a:endParaRPr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4f5ae066e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4f5ae066e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1692c1369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71692c1369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/video/1107129497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F82ACF64-E79F-FB17-D17B-913BDB6C4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40bf4638d_0_10:notes">
            <a:extLst>
              <a:ext uri="{FF2B5EF4-FFF2-40B4-BE49-F238E27FC236}">
                <a16:creationId xmlns:a16="http://schemas.microsoft.com/office/drawing/2014/main" id="{0B47D246-9543-0DD2-5FCF-6C1C5B6F90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740bf4638d_0_10:notes">
            <a:extLst>
              <a:ext uri="{FF2B5EF4-FFF2-40B4-BE49-F238E27FC236}">
                <a16:creationId xmlns:a16="http://schemas.microsoft.com/office/drawing/2014/main" id="{8791BCA9-7CF3-ADA1-C7D0-6A027492B2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/video/1107129509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863616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1692c1369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71692c1369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/video/1105977501</a:t>
            </a:r>
            <a:endParaRPr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1692c1369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71692c1369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>
          <a:extLst>
            <a:ext uri="{FF2B5EF4-FFF2-40B4-BE49-F238E27FC236}">
              <a16:creationId xmlns:a16="http://schemas.microsoft.com/office/drawing/2014/main" id="{0F5E8319-B6BB-0DBE-04B9-66FE1391B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1692c1369_1_164:notes">
            <a:extLst>
              <a:ext uri="{FF2B5EF4-FFF2-40B4-BE49-F238E27FC236}">
                <a16:creationId xmlns:a16="http://schemas.microsoft.com/office/drawing/2014/main" id="{1F2A20FB-06D5-2CC3-6D91-783D2669F4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71692c1369_1_164:notes">
            <a:extLst>
              <a:ext uri="{FF2B5EF4-FFF2-40B4-BE49-F238E27FC236}">
                <a16:creationId xmlns:a16="http://schemas.microsoft.com/office/drawing/2014/main" id="{D245A28D-D9D3-B5E4-A3DF-E6B7B5781F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/video/1107488698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585949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71692c1369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71692c1369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/video/1105977767</a:t>
            </a:r>
            <a:endParaRPr b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1692c1369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71692c1369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1692c1369_1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71692c1369_1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3f9aeb37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3f9aeb37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30b0614b6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30b0614b6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3f9aeb37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73f9aeb37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b05ab014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b05ab014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1692c1369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1692c1369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1692c136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71692c136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0b0614b6a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0b0614b6a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dirty="0"/>
              <a:t>https://</a:t>
            </a:r>
            <a:r>
              <a:rPr lang="en-GB" dirty="0" err="1"/>
              <a:t>player.vimeo.com</a:t>
            </a:r>
            <a:r>
              <a:rPr lang="en-GB" dirty="0"/>
              <a:t>/video/1105977368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1692c1369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71692c1369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/video/1105003404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1692c1369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1692c1369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Please use this link if video doesn’t play in-slide: </a:t>
            </a:r>
            <a:r>
              <a:rPr lang="en-GB" b="0" dirty="0"/>
              <a:t>https://</a:t>
            </a:r>
            <a:r>
              <a:rPr lang="en-GB" b="0" dirty="0" err="1"/>
              <a:t>player.vimeo.com</a:t>
            </a:r>
            <a:r>
              <a:rPr lang="en-GB" b="0" dirty="0"/>
              <a:t>/video/1104697923</a:t>
            </a:r>
            <a:endParaRPr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1692c1369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1692c1369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86325" y="-125"/>
            <a:ext cx="3757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D1A5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roxima Nova"/>
              <a:buNone/>
              <a:defRPr sz="28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Char char="●"/>
              <a:defRPr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1105977874?app_id=122963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1107129497?app_id=122963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1107129509?app_id=122963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1105977501?app_id=122963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1107488698?app_id=122963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1105977767?app_id=122963" TargetMode="Externa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1105977368?app_id=122963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1105003404?app_id=122963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player.vimeo.com/video/1104697923?app_id=122963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5400000">
            <a:off x="1078900" y="-497550"/>
            <a:ext cx="3980700" cy="61386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5117950" y="752850"/>
            <a:ext cx="1020600" cy="1020600"/>
          </a:xfrm>
          <a:prstGeom prst="donut">
            <a:avLst>
              <a:gd name="adj" fmla="val 173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01725" y="1278925"/>
            <a:ext cx="4736100" cy="17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Welcome to Our Phone-Free School</a:t>
            </a: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44450" y="1415199"/>
            <a:ext cx="57275" cy="136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58" name="Google Shape;58;p13" title="6683e417685ae7bc342653ae_aftd-hero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0050" y="579680"/>
            <a:ext cx="3981600" cy="3982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9" name="Google Shape;59;p13" title="6683d5aeb5da3da62b268eab_AFTD Logo White.p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50" y="3797250"/>
            <a:ext cx="272987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622375" y="494075"/>
            <a:ext cx="8009700" cy="97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dirty="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Mental Well-Being Will Improve</a:t>
            </a:r>
            <a:endParaRPr sz="3800" dirty="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37" name="Google Shape;137;p22"/>
          <p:cNvCxnSpPr>
            <a:cxnSpLocks/>
          </p:cNvCxnSpPr>
          <p:nvPr/>
        </p:nvCxnSpPr>
        <p:spPr>
          <a:xfrm>
            <a:off x="723729" y="1186361"/>
            <a:ext cx="6938943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22"/>
          <p:cNvSpPr txBox="1"/>
          <p:nvPr/>
        </p:nvSpPr>
        <p:spPr>
          <a:xfrm>
            <a:off x="613877" y="1513881"/>
            <a:ext cx="3974481" cy="121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Strong relationships are important factors in mental health too.</a:t>
            </a:r>
            <a:endParaRPr sz="28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2" name="Online Media 1" title="White Text Slide 10 - Jonathan Haidt">
            <a:hlinkClick r:id="" action="ppaction://media"/>
            <a:extLst>
              <a:ext uri="{FF2B5EF4-FFF2-40B4-BE49-F238E27FC236}">
                <a16:creationId xmlns:a16="http://schemas.microsoft.com/office/drawing/2014/main" id="{A2626F28-8EED-567C-0C31-46B10CDBC0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46096" y="1595229"/>
            <a:ext cx="3974481" cy="2238790"/>
          </a:xfrm>
          <a:prstGeom prst="rect">
            <a:avLst/>
          </a:prstGeom>
        </p:spPr>
      </p:pic>
      <p:cxnSp>
        <p:nvCxnSpPr>
          <p:cNvPr id="4" name="Google Shape;105;p18">
            <a:extLst>
              <a:ext uri="{FF2B5EF4-FFF2-40B4-BE49-F238E27FC236}">
                <a16:creationId xmlns:a16="http://schemas.microsoft.com/office/drawing/2014/main" id="{196BAD11-666E-4EA4-E6E8-C2FBAFDE7245}"/>
              </a:ext>
            </a:extLst>
          </p:cNvPr>
          <p:cNvCxnSpPr>
            <a:cxnSpLocks/>
          </p:cNvCxnSpPr>
          <p:nvPr/>
        </p:nvCxnSpPr>
        <p:spPr>
          <a:xfrm>
            <a:off x="4946096" y="3982040"/>
            <a:ext cx="3974481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/>
          <p:nvPr/>
        </p:nvSpPr>
        <p:spPr>
          <a:xfrm>
            <a:off x="6981225" y="0"/>
            <a:ext cx="2170800" cy="5135100"/>
          </a:xfrm>
          <a:prstGeom prst="rect">
            <a:avLst/>
          </a:prstGeom>
          <a:solidFill>
            <a:srgbClr val="87C5CF">
              <a:alpha val="49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649175" y="1500825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7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BENEFIT:</a:t>
            </a:r>
            <a:endParaRPr sz="37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649175" y="2111623"/>
            <a:ext cx="5596500" cy="12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Safer Schools</a:t>
            </a:r>
            <a:endParaRPr sz="600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" name="Google Shape;67;p14">
            <a:extLst>
              <a:ext uri="{FF2B5EF4-FFF2-40B4-BE49-F238E27FC236}">
                <a16:creationId xmlns:a16="http://schemas.microsoft.com/office/drawing/2014/main" id="{89C6312D-AC15-D647-DACB-2E5E1753B892}"/>
              </a:ext>
            </a:extLst>
          </p:cNvPr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8;p14">
            <a:extLst>
              <a:ext uri="{FF2B5EF4-FFF2-40B4-BE49-F238E27FC236}">
                <a16:creationId xmlns:a16="http://schemas.microsoft.com/office/drawing/2014/main" id="{2D510A31-5837-D5A2-3BD8-B6FB4DDE0672}"/>
              </a:ext>
            </a:extLst>
          </p:cNvPr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/>
        </p:nvSpPr>
        <p:spPr>
          <a:xfrm>
            <a:off x="423845" y="1457975"/>
            <a:ext cx="4795136" cy="225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Though giving up our devices can feel like letting go of a life preserver in the ocean, experts agree that schools are safer without them.</a:t>
            </a:r>
            <a:endParaRPr sz="28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393775" y="4178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Our School Is Safer</a:t>
            </a:r>
            <a:endParaRPr sz="420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55" name="Google Shape;155;p24"/>
          <p:cNvCxnSpPr>
            <a:cxnSpLocks/>
          </p:cNvCxnSpPr>
          <p:nvPr/>
        </p:nvCxnSpPr>
        <p:spPr>
          <a:xfrm>
            <a:off x="519075" y="1167900"/>
            <a:ext cx="4699906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Online Media 1" title="Clayton Cranford SRO">
            <a:hlinkClick r:id="" action="ppaction://media"/>
            <a:extLst>
              <a:ext uri="{FF2B5EF4-FFF2-40B4-BE49-F238E27FC236}">
                <a16:creationId xmlns:a16="http://schemas.microsoft.com/office/drawing/2014/main" id="{072AAEC9-45B4-F4D3-85CD-CCE170E74E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55729" y="120840"/>
            <a:ext cx="2781740" cy="4935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64DB8345-2463-26D3-84EA-F2060E75F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>
            <a:extLst>
              <a:ext uri="{FF2B5EF4-FFF2-40B4-BE49-F238E27FC236}">
                <a16:creationId xmlns:a16="http://schemas.microsoft.com/office/drawing/2014/main" id="{E6A698FC-CAE8-3628-4B89-61AF48DC9411}"/>
              </a:ext>
            </a:extLst>
          </p:cNvPr>
          <p:cNvSpPr txBox="1"/>
          <p:nvPr/>
        </p:nvSpPr>
        <p:spPr>
          <a:xfrm>
            <a:off x="393775" y="1488138"/>
            <a:ext cx="5023614" cy="156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Distracted students can’t hear announcements over the loudspeaker or urgent direction from adults. </a:t>
            </a:r>
            <a:endParaRPr sz="28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68" name="Google Shape;168;p26">
            <a:extLst>
              <a:ext uri="{FF2B5EF4-FFF2-40B4-BE49-F238E27FC236}">
                <a16:creationId xmlns:a16="http://schemas.microsoft.com/office/drawing/2014/main" id="{EC8AD9C6-364E-4D48-A2F5-91061D5CF9E4}"/>
              </a:ext>
            </a:extLst>
          </p:cNvPr>
          <p:cNvSpPr txBox="1"/>
          <p:nvPr/>
        </p:nvSpPr>
        <p:spPr>
          <a:xfrm>
            <a:off x="393775" y="4178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Our School Is Safer</a:t>
            </a:r>
            <a:endParaRPr sz="420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69" name="Google Shape;169;p26">
            <a:extLst>
              <a:ext uri="{FF2B5EF4-FFF2-40B4-BE49-F238E27FC236}">
                <a16:creationId xmlns:a16="http://schemas.microsoft.com/office/drawing/2014/main" id="{9C00D91B-C39F-C2B3-E53F-C2B6E707CBC4}"/>
              </a:ext>
            </a:extLst>
          </p:cNvPr>
          <p:cNvCxnSpPr>
            <a:cxnSpLocks/>
          </p:cNvCxnSpPr>
          <p:nvPr/>
        </p:nvCxnSpPr>
        <p:spPr>
          <a:xfrm>
            <a:off x="486091" y="1167900"/>
            <a:ext cx="4741517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Online Media 4" title="Deanna Albert Principal">
            <a:hlinkClick r:id="" action="ppaction://media"/>
            <a:extLst>
              <a:ext uri="{FF2B5EF4-FFF2-40B4-BE49-F238E27FC236}">
                <a16:creationId xmlns:a16="http://schemas.microsoft.com/office/drawing/2014/main" id="{F0CBCA85-9455-5015-DB17-17B5C4E1D5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51096" y="129578"/>
            <a:ext cx="2753447" cy="48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8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/>
        </p:nvSpPr>
        <p:spPr>
          <a:xfrm>
            <a:off x="480811" y="1539353"/>
            <a:ext cx="4091189" cy="225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Phone-free schools report a significant decrease in bullying, fights and associated cruelty from social media.</a:t>
            </a:r>
            <a:endParaRPr sz="28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5623675" y="4299299"/>
            <a:ext cx="34344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Courtesy of Smartphone Free Childhood U.S.</a:t>
            </a:r>
            <a:endParaRPr sz="11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393775" y="4178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Our School Is Safer</a:t>
            </a:r>
            <a:endParaRPr sz="420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84" name="Google Shape;184;p28"/>
          <p:cNvCxnSpPr>
            <a:cxnSpLocks/>
          </p:cNvCxnSpPr>
          <p:nvPr/>
        </p:nvCxnSpPr>
        <p:spPr>
          <a:xfrm>
            <a:off x="500435" y="1165025"/>
            <a:ext cx="4744425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Online Media 2" title="14 - Catrina Bailey and Blake Fabrikant">
            <a:hlinkClick r:id="" action="ppaction://media"/>
            <a:extLst>
              <a:ext uri="{FF2B5EF4-FFF2-40B4-BE49-F238E27FC236}">
                <a16:creationId xmlns:a16="http://schemas.microsoft.com/office/drawing/2014/main" id="{6E14A678-AC00-FE87-9043-F644356A525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67035" y="1632808"/>
            <a:ext cx="4038374" cy="2282372"/>
          </a:xfrm>
          <a:prstGeom prst="rect">
            <a:avLst/>
          </a:prstGeom>
        </p:spPr>
      </p:pic>
      <p:cxnSp>
        <p:nvCxnSpPr>
          <p:cNvPr id="2" name="Google Shape;105;p18">
            <a:extLst>
              <a:ext uri="{FF2B5EF4-FFF2-40B4-BE49-F238E27FC236}">
                <a16:creationId xmlns:a16="http://schemas.microsoft.com/office/drawing/2014/main" id="{ABFD4543-E0B3-F776-1134-ED1EE0664A2B}"/>
              </a:ext>
            </a:extLst>
          </p:cNvPr>
          <p:cNvCxnSpPr>
            <a:cxnSpLocks/>
          </p:cNvCxnSpPr>
          <p:nvPr/>
        </p:nvCxnSpPr>
        <p:spPr>
          <a:xfrm>
            <a:off x="4767035" y="4085557"/>
            <a:ext cx="4038374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9" title="16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/>
        </p:nvSpPr>
        <p:spPr>
          <a:xfrm>
            <a:off x="649175" y="1216154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BENEFIT:</a:t>
            </a:r>
            <a:endParaRPr sz="37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649175" y="1826952"/>
            <a:ext cx="55965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Improved Education</a:t>
            </a:r>
            <a:endParaRPr sz="6000" dirty="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97">
          <a:extLst>
            <a:ext uri="{FF2B5EF4-FFF2-40B4-BE49-F238E27FC236}">
              <a16:creationId xmlns:a16="http://schemas.microsoft.com/office/drawing/2014/main" id="{CF1BE91D-9800-83A2-B7EA-A5961AED1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>
            <a:extLst>
              <a:ext uri="{FF2B5EF4-FFF2-40B4-BE49-F238E27FC236}">
                <a16:creationId xmlns:a16="http://schemas.microsoft.com/office/drawing/2014/main" id="{DDBC3A82-C58F-4C35-67AF-95C974F2812F}"/>
              </a:ext>
            </a:extLst>
          </p:cNvPr>
          <p:cNvSpPr txBox="1"/>
          <p:nvPr/>
        </p:nvSpPr>
        <p:spPr>
          <a:xfrm>
            <a:off x="622375" y="4940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Our Education Will Improve</a:t>
            </a:r>
            <a:endParaRPr sz="420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99" name="Google Shape;199;p30">
            <a:extLst>
              <a:ext uri="{FF2B5EF4-FFF2-40B4-BE49-F238E27FC236}">
                <a16:creationId xmlns:a16="http://schemas.microsoft.com/office/drawing/2014/main" id="{5A698AD6-6B12-C3A4-FE71-C6D4889BDC01}"/>
              </a:ext>
            </a:extLst>
          </p:cNvPr>
          <p:cNvCxnSpPr>
            <a:cxnSpLocks/>
          </p:cNvCxnSpPr>
          <p:nvPr/>
        </p:nvCxnSpPr>
        <p:spPr>
          <a:xfrm>
            <a:off x="705441" y="1241225"/>
            <a:ext cx="6704650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30">
            <a:extLst>
              <a:ext uri="{FF2B5EF4-FFF2-40B4-BE49-F238E27FC236}">
                <a16:creationId xmlns:a16="http://schemas.microsoft.com/office/drawing/2014/main" id="{BD795957-B2B1-EEED-F2F5-4A02432C0B2B}"/>
              </a:ext>
            </a:extLst>
          </p:cNvPr>
          <p:cNvSpPr txBox="1"/>
          <p:nvPr/>
        </p:nvSpPr>
        <p:spPr>
          <a:xfrm>
            <a:off x="622375" y="1436598"/>
            <a:ext cx="3842395" cy="338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Ultimately, schools are where we go to gain knowledge and build habits that will serve us for life.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Bite-sized content is shortening our attention spans and undermining memory.</a:t>
            </a:r>
            <a:endParaRPr lang="en-US"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</a:endParaRPr>
          </a:p>
        </p:txBody>
      </p:sp>
      <p:pic>
        <p:nvPicPr>
          <p:cNvPr id="3" name="Online Media 2" title="16 copy - Various students and Sherry Turkle">
            <a:hlinkClick r:id="" action="ppaction://media"/>
            <a:extLst>
              <a:ext uri="{FF2B5EF4-FFF2-40B4-BE49-F238E27FC236}">
                <a16:creationId xmlns:a16="http://schemas.microsoft.com/office/drawing/2014/main" id="{6A1F6D1B-EF3C-0707-061D-951CF732B4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67250" y="1597858"/>
            <a:ext cx="3956731" cy="2164443"/>
          </a:xfrm>
          <a:prstGeom prst="rect">
            <a:avLst/>
          </a:prstGeom>
        </p:spPr>
      </p:pic>
      <p:cxnSp>
        <p:nvCxnSpPr>
          <p:cNvPr id="4" name="Google Shape;105;p18">
            <a:extLst>
              <a:ext uri="{FF2B5EF4-FFF2-40B4-BE49-F238E27FC236}">
                <a16:creationId xmlns:a16="http://schemas.microsoft.com/office/drawing/2014/main" id="{CCF6B8B5-41D9-C0AE-B5C7-4002D405D143}"/>
              </a:ext>
            </a:extLst>
          </p:cNvPr>
          <p:cNvCxnSpPr>
            <a:cxnSpLocks/>
          </p:cNvCxnSpPr>
          <p:nvPr/>
        </p:nvCxnSpPr>
        <p:spPr>
          <a:xfrm>
            <a:off x="4667250" y="3930281"/>
            <a:ext cx="3956731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5451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/>
        </p:nvSpPr>
        <p:spPr>
          <a:xfrm>
            <a:off x="622375" y="4940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Our Education Will Improve</a:t>
            </a:r>
            <a:endParaRPr sz="420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207" name="Google Shape;207;p31"/>
          <p:cNvCxnSpPr>
            <a:cxnSpLocks/>
          </p:cNvCxnSpPr>
          <p:nvPr/>
        </p:nvCxnSpPr>
        <p:spPr>
          <a:xfrm>
            <a:off x="705441" y="1241225"/>
            <a:ext cx="6747782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31"/>
          <p:cNvSpPr txBox="1"/>
          <p:nvPr/>
        </p:nvSpPr>
        <p:spPr>
          <a:xfrm>
            <a:off x="641267" y="1398750"/>
            <a:ext cx="4008371" cy="328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Distracted students interact less with their teachers and the topics they’re teaching. </a:t>
            </a:r>
            <a:endParaRPr lang="en-US" sz="28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Teachers in phone-free schools talk about their classrooms coming back to life!</a:t>
            </a:r>
            <a:endParaRPr sz="28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5736023" y="4114475"/>
            <a:ext cx="34344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Courtesy of Smartphone Free Childhood U.S.</a:t>
            </a:r>
            <a:endParaRPr sz="1100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Online Media 1" title="Slide 17 - Blake and Catrina">
            <a:hlinkClick r:id="" action="ppaction://media"/>
            <a:extLst>
              <a:ext uri="{FF2B5EF4-FFF2-40B4-BE49-F238E27FC236}">
                <a16:creationId xmlns:a16="http://schemas.microsoft.com/office/drawing/2014/main" id="{72BCB3A5-E485-CD45-CBBB-0F574CCD65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92033" y="1514675"/>
            <a:ext cx="3880747" cy="2168306"/>
          </a:xfrm>
          <a:prstGeom prst="rect">
            <a:avLst/>
          </a:prstGeom>
        </p:spPr>
      </p:pic>
      <p:cxnSp>
        <p:nvCxnSpPr>
          <p:cNvPr id="4" name="Google Shape;105;p18">
            <a:extLst>
              <a:ext uri="{FF2B5EF4-FFF2-40B4-BE49-F238E27FC236}">
                <a16:creationId xmlns:a16="http://schemas.microsoft.com/office/drawing/2014/main" id="{AFEBC2E5-1B62-5779-820E-3D7DCF0B2631}"/>
              </a:ext>
            </a:extLst>
          </p:cNvPr>
          <p:cNvCxnSpPr>
            <a:cxnSpLocks/>
          </p:cNvCxnSpPr>
          <p:nvPr/>
        </p:nvCxnSpPr>
        <p:spPr>
          <a:xfrm>
            <a:off x="5001177" y="3866273"/>
            <a:ext cx="3880747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649175" y="1013177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SUMMARY</a:t>
            </a:r>
            <a:endParaRPr sz="37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649175" y="1623975"/>
            <a:ext cx="5596500" cy="2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Why We’re Making This Change</a:t>
            </a:r>
            <a:endParaRPr sz="600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18" name="Google Shape;218;p32"/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2"/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/>
        </p:nvSpPr>
        <p:spPr>
          <a:xfrm>
            <a:off x="622375" y="494075"/>
            <a:ext cx="7901100" cy="1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Why We’re Making </a:t>
            </a:r>
            <a:br>
              <a:rPr lang="en-GB" sz="400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</a:br>
            <a:r>
              <a:rPr lang="en-GB" sz="400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This Change</a:t>
            </a:r>
            <a:endParaRPr sz="400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225" name="Google Shape;225;p33"/>
          <p:cNvCxnSpPr/>
          <p:nvPr/>
        </p:nvCxnSpPr>
        <p:spPr>
          <a:xfrm>
            <a:off x="705441" y="1622225"/>
            <a:ext cx="4429200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33"/>
          <p:cNvSpPr txBox="1"/>
          <p:nvPr/>
        </p:nvSpPr>
        <p:spPr>
          <a:xfrm>
            <a:off x="622375" y="1779750"/>
            <a:ext cx="4254425" cy="3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Phone-free schools are happier, safer, and more social. They also produce better academic results. </a:t>
            </a:r>
            <a:endParaRPr sz="24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It can be hard to adjust at first, </a:t>
            </a:r>
            <a:r>
              <a:rPr lang="en-GB" sz="2400" dirty="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but it's worth it. </a:t>
            </a:r>
            <a:r>
              <a:rPr lang="en-GB" sz="24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Welcome to our phone-free school, and the opportunity to learn without distraction.</a:t>
            </a:r>
            <a:endParaRPr sz="24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227" name="Google Shape;227;p33" title="poster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436" y="598159"/>
            <a:ext cx="3050105" cy="3947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descr="6.png" title="6.png"/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984389" y="23326"/>
            <a:ext cx="2157284" cy="513768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49175" y="1013177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INTRODUCTION</a:t>
            </a:r>
            <a:endParaRPr sz="37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49175" y="1623975"/>
            <a:ext cx="5596500" cy="2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Why We’re Making This Change</a:t>
            </a:r>
            <a:endParaRPr sz="6000" dirty="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/>
          <p:nvPr/>
        </p:nvSpPr>
        <p:spPr>
          <a:xfrm>
            <a:off x="6981225" y="0"/>
            <a:ext cx="2170800" cy="5135100"/>
          </a:xfrm>
          <a:prstGeom prst="rect">
            <a:avLst/>
          </a:prstGeom>
          <a:solidFill>
            <a:srgbClr val="87C5CF">
              <a:alpha val="49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4"/>
          <p:cNvSpPr txBox="1"/>
          <p:nvPr/>
        </p:nvSpPr>
        <p:spPr>
          <a:xfrm>
            <a:off x="488425" y="464975"/>
            <a:ext cx="5596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LOCAL POLICY DETAILS</a:t>
            </a:r>
            <a:endParaRPr sz="21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35" name="Google Shape;235;p34"/>
          <p:cNvSpPr/>
          <p:nvPr/>
        </p:nvSpPr>
        <p:spPr>
          <a:xfrm>
            <a:off x="-528533" y="4291017"/>
            <a:ext cx="1296600" cy="1296600"/>
          </a:xfrm>
          <a:prstGeom prst="ellipse">
            <a:avLst/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4"/>
          <p:cNvSpPr/>
          <p:nvPr/>
        </p:nvSpPr>
        <p:spPr>
          <a:xfrm>
            <a:off x="205550" y="4713892"/>
            <a:ext cx="1020600" cy="1020600"/>
          </a:xfrm>
          <a:prstGeom prst="donut">
            <a:avLst>
              <a:gd name="adj" fmla="val 173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4"/>
          <p:cNvSpPr/>
          <p:nvPr/>
        </p:nvSpPr>
        <p:spPr>
          <a:xfrm>
            <a:off x="-170261" y="580420"/>
            <a:ext cx="625200" cy="169800"/>
          </a:xfrm>
          <a:prstGeom prst="rect">
            <a:avLst/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 txBox="1"/>
          <p:nvPr/>
        </p:nvSpPr>
        <p:spPr>
          <a:xfrm>
            <a:off x="454950" y="1233750"/>
            <a:ext cx="5843100" cy="391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lang="en-GB" sz="20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is and isn’t allowed</a:t>
            </a:r>
            <a:endParaRPr sz="20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lang="en-GB" sz="20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devices will be collected, stored and returned</a:t>
            </a:r>
            <a:endParaRPr sz="20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lang="en-GB" sz="20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students should do when they need to contact their parents, and vice versa</a:t>
            </a:r>
            <a:endParaRPr sz="20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lang="en-GB" sz="20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Consequences of violating the rules</a:t>
            </a:r>
            <a:endParaRPr sz="20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 SemiBold"/>
              <a:buChar char="●"/>
            </a:pPr>
            <a:r>
              <a:rPr lang="en-GB" sz="20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Does the policy apply to faculty and staff?</a:t>
            </a:r>
            <a:endParaRPr sz="20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5" title="1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C80C14-F4B7-0C65-5812-A06F12DCC7A8}"/>
              </a:ext>
            </a:extLst>
          </p:cNvPr>
          <p:cNvSpPr/>
          <p:nvPr/>
        </p:nvSpPr>
        <p:spPr>
          <a:xfrm>
            <a:off x="-1" y="-1"/>
            <a:ext cx="9143999" cy="5143325"/>
          </a:xfrm>
          <a:prstGeom prst="rect">
            <a:avLst/>
          </a:prstGeom>
          <a:solidFill>
            <a:srgbClr val="0097A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Google Shape;244;p35"/>
          <p:cNvSpPr txBox="1"/>
          <p:nvPr/>
        </p:nvSpPr>
        <p:spPr>
          <a:xfrm>
            <a:off x="1773750" y="2110650"/>
            <a:ext cx="5596500" cy="922200"/>
          </a:xfrm>
          <a:prstGeom prst="rect">
            <a:avLst/>
          </a:prstGeom>
          <a:noFill/>
          <a:ln>
            <a:noFill/>
          </a:ln>
          <a:effectLst>
            <a:outerShdw blurRad="71438" dist="28575" dir="15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ln w="0"/>
                <a:solidFill>
                  <a:schemeClr val="bg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QUESTIONS?</a:t>
            </a:r>
            <a:endParaRPr sz="6000" dirty="0">
              <a:ln w="0"/>
              <a:solidFill>
                <a:schemeClr val="bg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4" name="Google Shape;225;p33">
            <a:extLst>
              <a:ext uri="{FF2B5EF4-FFF2-40B4-BE49-F238E27FC236}">
                <a16:creationId xmlns:a16="http://schemas.microsoft.com/office/drawing/2014/main" id="{7D580183-2D55-B19C-D56B-774350BE0CE1}"/>
              </a:ext>
            </a:extLst>
          </p:cNvPr>
          <p:cNvCxnSpPr>
            <a:cxnSpLocks/>
          </p:cNvCxnSpPr>
          <p:nvPr/>
        </p:nvCxnSpPr>
        <p:spPr>
          <a:xfrm>
            <a:off x="2229441" y="3032850"/>
            <a:ext cx="4688194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4359000" y="464975"/>
            <a:ext cx="414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Why We’re Making This Change</a:t>
            </a:r>
            <a:endParaRPr sz="210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337250" y="1535950"/>
            <a:ext cx="4585200" cy="21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Welcome to our phone-free school. </a:t>
            </a:r>
            <a:endParaRPr sz="1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solidFill>
                  <a:srgbClr val="0EE0E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1800" dirty="0">
              <a:solidFill>
                <a:srgbClr val="0EE0E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algn="r">
              <a:buClr>
                <a:schemeClr val="dk1"/>
              </a:buClr>
              <a:buSzPts val="1100"/>
            </a:pPr>
            <a:r>
              <a:rPr lang="en-GB" sz="1800" dirty="0">
                <a:solidFill>
                  <a:srgbClr val="0EE0E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 are part of a phenomenon. </a:t>
            </a:r>
            <a:r>
              <a:rPr lang="en-GB" sz="18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 of right now, more than 30 U.S. states, along with many individual schools, are adopting phone (and smartwatch) free policies.</a:t>
            </a:r>
            <a:endParaRPr sz="18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8598689" y="580420"/>
            <a:ext cx="625200" cy="169800"/>
          </a:xfrm>
          <a:prstGeom prst="rect">
            <a:avLst/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3169000" y="3224003"/>
            <a:ext cx="1020600" cy="1020600"/>
          </a:xfrm>
          <a:prstGeom prst="donut">
            <a:avLst>
              <a:gd name="adj" fmla="val 173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781650" y="894997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 title="Screenshot 2025-07-31 at 2.26.05 P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72" y="818800"/>
            <a:ext cx="3441300" cy="344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4359000" y="464975"/>
            <a:ext cx="414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Why We’re Making This Change</a:t>
            </a:r>
            <a:endParaRPr sz="210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337250" y="1535950"/>
            <a:ext cx="4585200" cy="29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is this happening? When students do not have access to their phones and smartwatches during school hours, </a:t>
            </a:r>
            <a:r>
              <a:rPr lang="en-GB" sz="1800">
                <a:solidFill>
                  <a:srgbClr val="0EE0E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they are more engaged socially and academically, and safer. </a:t>
            </a:r>
            <a:endParaRPr sz="1800">
              <a:solidFill>
                <a:srgbClr val="0EE0E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 know this from science, and experience.  Let’s look at each benefit in more detail.</a:t>
            </a:r>
            <a:endParaRPr sz="1800">
              <a:solidFill>
                <a:srgbClr val="0EE0E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EE0E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8598689" y="580420"/>
            <a:ext cx="625200" cy="169800"/>
          </a:xfrm>
          <a:prstGeom prst="rect">
            <a:avLst/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3169000" y="3224003"/>
            <a:ext cx="1020600" cy="1020600"/>
          </a:xfrm>
          <a:prstGeom prst="donut">
            <a:avLst>
              <a:gd name="adj" fmla="val 173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781650" y="894997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6" title="4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72" y="818800"/>
            <a:ext cx="3441300" cy="344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 title="10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649175" y="1328902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BENEFIT:</a:t>
            </a:r>
            <a:endParaRPr sz="37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49175" y="1939700"/>
            <a:ext cx="55965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Improved Social Skills</a:t>
            </a:r>
            <a:endParaRPr sz="6000" dirty="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622375" y="1521752"/>
            <a:ext cx="3678845" cy="1217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When our phones are out our social skills decline.</a:t>
            </a:r>
            <a:endParaRPr sz="28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622375" y="4940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dirty="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Social Skills Will Improve</a:t>
            </a:r>
            <a:endParaRPr sz="4200" dirty="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05" name="Google Shape;105;p18"/>
          <p:cNvCxnSpPr>
            <a:cxnSpLocks/>
          </p:cNvCxnSpPr>
          <p:nvPr/>
        </p:nvCxnSpPr>
        <p:spPr>
          <a:xfrm>
            <a:off x="705441" y="1241225"/>
            <a:ext cx="6135371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Online Media 1" title="Slide 6 - Sherry Turkle">
            <a:hlinkClick r:id="" action="ppaction://media"/>
            <a:extLst>
              <a:ext uri="{FF2B5EF4-FFF2-40B4-BE49-F238E27FC236}">
                <a16:creationId xmlns:a16="http://schemas.microsoft.com/office/drawing/2014/main" id="{FEADCB73-2337-E4BC-36E1-9DA9D44079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3379" y="1634961"/>
            <a:ext cx="4235382" cy="2387877"/>
          </a:xfrm>
          <a:prstGeom prst="rect">
            <a:avLst/>
          </a:prstGeom>
        </p:spPr>
      </p:pic>
      <p:cxnSp>
        <p:nvCxnSpPr>
          <p:cNvPr id="4" name="Google Shape;105;p18">
            <a:extLst>
              <a:ext uri="{FF2B5EF4-FFF2-40B4-BE49-F238E27FC236}">
                <a16:creationId xmlns:a16="http://schemas.microsoft.com/office/drawing/2014/main" id="{179CC7A5-173E-3874-D82B-EACEA21CF531}"/>
              </a:ext>
            </a:extLst>
          </p:cNvPr>
          <p:cNvCxnSpPr>
            <a:cxnSpLocks/>
          </p:cNvCxnSpPr>
          <p:nvPr/>
        </p:nvCxnSpPr>
        <p:spPr>
          <a:xfrm>
            <a:off x="4572000" y="4124468"/>
            <a:ext cx="4245893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622375" y="494075"/>
            <a:ext cx="6947100" cy="10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dirty="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Social Skills Will Improve</a:t>
            </a:r>
            <a:endParaRPr sz="4200" dirty="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622375" y="1520092"/>
            <a:ext cx="3884126" cy="225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Schools with phone bans report an overall lift in morale, and deeper relationships between students, staff, and each other.</a:t>
            </a:r>
            <a:endParaRPr sz="28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2" name="Online Media 1" title="Slide 7 - Will and Adriana">
            <a:hlinkClick r:id="" action="ppaction://media"/>
            <a:extLst>
              <a:ext uri="{FF2B5EF4-FFF2-40B4-BE49-F238E27FC236}">
                <a16:creationId xmlns:a16="http://schemas.microsoft.com/office/drawing/2014/main" id="{E945D33C-873A-9301-894C-45A9CDAC99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27300" y="1690529"/>
            <a:ext cx="4191899" cy="2381664"/>
          </a:xfrm>
          <a:prstGeom prst="rect">
            <a:avLst/>
          </a:prstGeom>
        </p:spPr>
      </p:pic>
      <p:cxnSp>
        <p:nvCxnSpPr>
          <p:cNvPr id="4" name="Google Shape;105;p18">
            <a:extLst>
              <a:ext uri="{FF2B5EF4-FFF2-40B4-BE49-F238E27FC236}">
                <a16:creationId xmlns:a16="http://schemas.microsoft.com/office/drawing/2014/main" id="{2894639C-2C0A-AE92-0801-0406A4BBDBEC}"/>
              </a:ext>
            </a:extLst>
          </p:cNvPr>
          <p:cNvCxnSpPr>
            <a:cxnSpLocks/>
          </p:cNvCxnSpPr>
          <p:nvPr/>
        </p:nvCxnSpPr>
        <p:spPr>
          <a:xfrm>
            <a:off x="705441" y="1241225"/>
            <a:ext cx="6135371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05;p18">
            <a:extLst>
              <a:ext uri="{FF2B5EF4-FFF2-40B4-BE49-F238E27FC236}">
                <a16:creationId xmlns:a16="http://schemas.microsoft.com/office/drawing/2014/main" id="{3D78F79E-FBAA-3924-11E6-A553BCEB4128}"/>
              </a:ext>
            </a:extLst>
          </p:cNvPr>
          <p:cNvCxnSpPr>
            <a:cxnSpLocks/>
          </p:cNvCxnSpPr>
          <p:nvPr/>
        </p:nvCxnSpPr>
        <p:spPr>
          <a:xfrm>
            <a:off x="4717865" y="4198608"/>
            <a:ext cx="4201334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622375" y="551545"/>
            <a:ext cx="6947100" cy="89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Social Skills Will Improve</a:t>
            </a:r>
            <a:endParaRPr lang="en-US" sz="3200" dirty="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cxnSp>
        <p:nvCxnSpPr>
          <p:cNvPr id="120" name="Google Shape;120;p20"/>
          <p:cNvCxnSpPr>
            <a:cxnSpLocks/>
          </p:cNvCxnSpPr>
          <p:nvPr/>
        </p:nvCxnSpPr>
        <p:spPr>
          <a:xfrm>
            <a:off x="707574" y="1151270"/>
            <a:ext cx="4704685" cy="0"/>
          </a:xfrm>
          <a:prstGeom prst="straightConnector1">
            <a:avLst/>
          </a:prstGeom>
          <a:noFill/>
          <a:ln w="38100" cap="flat" cmpd="sng">
            <a:solidFill>
              <a:srgbClr val="0EE0E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121;p20"/>
          <p:cNvSpPr txBox="1"/>
          <p:nvPr/>
        </p:nvSpPr>
        <p:spPr>
          <a:xfrm>
            <a:off x="622375" y="1551150"/>
            <a:ext cx="4789884" cy="156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Improved social skills will last the rest of our lives, same as reading, writing and arithmetic.</a:t>
            </a:r>
            <a:endParaRPr sz="28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3" name="Online Media 2" title="Slide 8 - Darice Johnson">
            <a:hlinkClick r:id="" action="ppaction://media"/>
            <a:extLst>
              <a:ext uri="{FF2B5EF4-FFF2-40B4-BE49-F238E27FC236}">
                <a16:creationId xmlns:a16="http://schemas.microsoft.com/office/drawing/2014/main" id="{19211864-6284-9244-CD03-F9CCAC6BE9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79697" y="106135"/>
            <a:ext cx="2789464" cy="49493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E80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 title="Screenshot 2025-07-31 at 8.49.05 AM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000" y="0"/>
            <a:ext cx="216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667463" y="1013177"/>
            <a:ext cx="55965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BENEFIT:</a:t>
            </a:r>
            <a:endParaRPr sz="37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667463" y="1623975"/>
            <a:ext cx="5596500" cy="27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000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0EE0E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Improved Mental Well-Being</a:t>
            </a:r>
            <a:endParaRPr sz="6000" dirty="0">
              <a:solidFill>
                <a:srgbClr val="0EE0E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lt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-389825" y="4067775"/>
            <a:ext cx="1296600" cy="12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/>
          <p:nvPr/>
        </p:nvSpPr>
        <p:spPr>
          <a:xfrm>
            <a:off x="205550" y="4490650"/>
            <a:ext cx="1020600" cy="1020600"/>
          </a:xfrm>
          <a:prstGeom prst="donut">
            <a:avLst>
              <a:gd name="adj" fmla="val 17382"/>
            </a:avLst>
          </a:prstGeom>
          <a:solidFill>
            <a:srgbClr val="87C5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I CURRICULU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705</Words>
  <Application>Microsoft Macintosh PowerPoint</Application>
  <PresentationFormat>On-screen Show (16:9)</PresentationFormat>
  <Paragraphs>67</Paragraphs>
  <Slides>21</Slides>
  <Notes>21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Proxima Nova Extrabold</vt:lpstr>
      <vt:lpstr>Poppins</vt:lpstr>
      <vt:lpstr>Poppins SemiBold</vt:lpstr>
      <vt:lpstr>Arial</vt:lpstr>
      <vt:lpstr>Proxima Nova</vt:lpstr>
      <vt:lpstr>SUI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 Price</cp:lastModifiedBy>
  <cp:revision>18</cp:revision>
  <dcterms:modified xsi:type="dcterms:W3CDTF">2025-08-11T16:29:37Z</dcterms:modified>
</cp:coreProperties>
</file>