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71" r:id="rId16"/>
    <p:sldId id="272" r:id="rId17"/>
    <p:sldId id="280" r:id="rId18"/>
    <p:sldId id="274" r:id="rId19"/>
    <p:sldId id="275" r:id="rId20"/>
    <p:sldId id="281" r:id="rId21"/>
    <p:sldId id="277" r:id="rId22"/>
    <p:sldId id="278" r:id="rId23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26"/>
    </p:embeddedFont>
    <p:embeddedFont>
      <p:font typeface="Poppins SemiBold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A7"/>
    <a:srgbClr val="006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83700-D845-47DE-9074-142399A18C5E}" v="16" dt="2025-08-11T04:46:11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/>
    <p:restoredTop sz="78296"/>
  </p:normalViewPr>
  <p:slideViewPr>
    <p:cSldViewPr snapToGrid="0">
      <p:cViewPr varScale="1">
        <p:scale>
          <a:sx n="139" d="100"/>
          <a:sy n="139" d="100"/>
        </p:scale>
        <p:origin x="97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6" d="100"/>
          <a:sy n="106" d="100"/>
        </p:scale>
        <p:origin x="39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3DFBE2-67EB-B89C-91DF-8B11B3BD2D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619A5-6A1B-A8FA-835D-05A3F9100F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80D8C-B075-214E-A7A1-03E661AD88C6}" type="datetimeFigureOut">
              <a:rPr lang="en-US" smtClean="0"/>
              <a:t>9/4/25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5FF99-63FE-355F-AA71-D670856ED5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E8512-270F-5173-6DCC-D1DAA94E30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B2776-F50D-5F4C-8597-A89D32FD3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49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1692c1369_1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71692c1369_1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1692c1369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1692c1369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1692c1369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71692c1369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/video/1105977874</a:t>
            </a:r>
            <a:endParaRPr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4f5ae066e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4f5ae066e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1692c1369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1692c1369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/video/1107129497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F82ACF64-E79F-FB17-D17B-913BDB6C4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40bf4638d_0_10:notes">
            <a:extLst>
              <a:ext uri="{FF2B5EF4-FFF2-40B4-BE49-F238E27FC236}">
                <a16:creationId xmlns:a16="http://schemas.microsoft.com/office/drawing/2014/main" id="{0B47D246-9543-0DD2-5FCF-6C1C5B6F90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740bf4638d_0_10:notes">
            <a:extLst>
              <a:ext uri="{FF2B5EF4-FFF2-40B4-BE49-F238E27FC236}">
                <a16:creationId xmlns:a16="http://schemas.microsoft.com/office/drawing/2014/main" id="{8791BCA9-7CF3-ADA1-C7D0-6A027492B2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/video/1107129509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863616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1692c1369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71692c1369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/video/1105977501</a:t>
            </a:r>
            <a:endParaRPr b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1692c1369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71692c1369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0F5E8319-B6BB-0DBE-04B9-66FE1391B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1692c1369_1_164:notes">
            <a:extLst>
              <a:ext uri="{FF2B5EF4-FFF2-40B4-BE49-F238E27FC236}">
                <a16:creationId xmlns:a16="http://schemas.microsoft.com/office/drawing/2014/main" id="{1F2A20FB-06D5-2CC3-6D91-783D2669F4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71692c1369_1_164:notes">
            <a:extLst>
              <a:ext uri="{FF2B5EF4-FFF2-40B4-BE49-F238E27FC236}">
                <a16:creationId xmlns:a16="http://schemas.microsoft.com/office/drawing/2014/main" id="{D245A28D-D9D3-B5E4-A3DF-E6B7B5781F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/video/1107488698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585949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71692c1369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71692c1369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/video/1105977767</a:t>
            </a:r>
            <a:endParaRPr b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1692c1369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71692c1369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Please note: This presentation includes embedded videos that you can play in the slides. You may need to ”allow” this presentation to do so. Check for a pop up or notification asking you to “Allow” or “Enable Content”.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E9400F81-65F0-6B87-488E-7CEC2BC67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1692c1369_1_189:notes">
            <a:extLst>
              <a:ext uri="{FF2B5EF4-FFF2-40B4-BE49-F238E27FC236}">
                <a16:creationId xmlns:a16="http://schemas.microsoft.com/office/drawing/2014/main" id="{3AF28A7E-B80A-B43A-99C7-6A549A0DCA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71692c1369_1_189:notes">
            <a:extLst>
              <a:ext uri="{FF2B5EF4-FFF2-40B4-BE49-F238E27FC236}">
                <a16:creationId xmlns:a16="http://schemas.microsoft.com/office/drawing/2014/main" id="{EDF859BE-EC1E-0A12-5831-4308B4C1DB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  <p:extLst>
      <p:ext uri="{BB962C8B-B14F-4D97-AF65-F5344CB8AC3E}">
        <p14:creationId xmlns:p14="http://schemas.microsoft.com/office/powerpoint/2010/main" val="1611201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30b0614b6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30b0614b6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3f9aeb37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73f9aeb37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3f9aeb37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3f9aeb37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b05ab014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b05ab014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1692c1369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1692c1369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1692c136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71692c136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0b0614b6a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30b0614b6a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dirty="0"/>
              <a:t>https://</a:t>
            </a:r>
            <a:r>
              <a:rPr lang="en-GB" dirty="0" err="1"/>
              <a:t>player.vimeo.com</a:t>
            </a:r>
            <a:r>
              <a:rPr lang="en-GB" dirty="0"/>
              <a:t>/video/1105977368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1692c1369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71692c1369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/video/1105003404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1692c1369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1692c1369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/video/1104697923</a:t>
            </a:r>
            <a:endParaRPr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D1A5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05977874?app_id=122963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07129497?app_id=122963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07129509?app_id=122963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05977501?app_id=122963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07488698?app_id=122963" TargetMode="Externa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05977767?app_id=122963" TargetMode="Externa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05977368?app_id=122963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05003404?app_id=122963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04697923?app_id=122963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/>
        </p:nvSpPr>
        <p:spPr>
          <a:xfrm>
            <a:off x="622375" y="442120"/>
            <a:ext cx="7901101" cy="82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includes embedded videos to play.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your school or district’s security settings, you may need to allow playback. If prompted, please select “Enable Content” (or a similar option).</a:t>
            </a:r>
          </a:p>
        </p:txBody>
      </p:sp>
      <p:sp>
        <p:nvSpPr>
          <p:cNvPr id="4" name="Google Shape;226;p33">
            <a:extLst>
              <a:ext uri="{FF2B5EF4-FFF2-40B4-BE49-F238E27FC236}">
                <a16:creationId xmlns:a16="http://schemas.microsoft.com/office/drawing/2014/main" id="{EB3115AE-9400-3A5B-4A14-B24F00B171BE}"/>
              </a:ext>
            </a:extLst>
          </p:cNvPr>
          <p:cNvSpPr txBox="1"/>
          <p:nvPr/>
        </p:nvSpPr>
        <p:spPr>
          <a:xfrm>
            <a:off x="622375" y="4302740"/>
            <a:ext cx="7901100" cy="39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videos do not load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direct links are also provided in the speaker notes for each slide.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44A37-A070-0970-7B32-FC8AA2316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28" y="1441119"/>
            <a:ext cx="3850272" cy="2507450"/>
          </a:xfrm>
          <a:prstGeom prst="rect">
            <a:avLst/>
          </a:prstGeom>
        </p:spPr>
      </p:pic>
      <p:sp>
        <p:nvSpPr>
          <p:cNvPr id="7" name="Google Shape;226;p33">
            <a:extLst>
              <a:ext uri="{FF2B5EF4-FFF2-40B4-BE49-F238E27FC236}">
                <a16:creationId xmlns:a16="http://schemas.microsoft.com/office/drawing/2014/main" id="{49329DCB-71DA-70A0-B047-686D00452627}"/>
              </a:ext>
            </a:extLst>
          </p:cNvPr>
          <p:cNvSpPr txBox="1"/>
          <p:nvPr/>
        </p:nvSpPr>
        <p:spPr>
          <a:xfrm>
            <a:off x="4843306" y="2264708"/>
            <a:ext cx="3416439" cy="61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a security warning or similar popup and click ”Enable Content”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 title="Screenshot 2025-07-31 at 8.49.05 AM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0"/>
            <a:ext cx="216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667463" y="1013177"/>
            <a:ext cx="55965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 dirty="0">
                <a:solidFill>
                  <a:schemeClr val="lt1"/>
                </a:solidFill>
                <a:latin typeface="Arial Black" panose="020B0604020202020204" pitchFamily="34" charset="0"/>
                <a:ea typeface="Proxima Nova Extrabold"/>
                <a:cs typeface="Arial Black" panose="020B0604020202020204" pitchFamily="34" charset="0"/>
                <a:sym typeface="Proxima Nova Extrabold"/>
              </a:rPr>
              <a:t>BENEFIT:</a:t>
            </a:r>
            <a:endParaRPr sz="3700" b="1" dirty="0">
              <a:solidFill>
                <a:schemeClr val="lt1"/>
              </a:solidFill>
              <a:latin typeface="Arial Black" panose="020B0604020202020204" pitchFamily="34" charset="0"/>
              <a:ea typeface="Proxima Nova Extrabold"/>
              <a:cs typeface="Arial Black" panose="020B0604020202020204" pitchFamily="34" charset="0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 Black" panose="020B0604020202020204" pitchFamily="34" charset="0"/>
              <a:ea typeface="Proxima Nova Extrabold"/>
              <a:cs typeface="Arial Black" panose="020B0604020202020204" pitchFamily="34" charset="0"/>
              <a:sym typeface="Proxima Nova Extrabold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667463" y="1623975"/>
            <a:ext cx="5596500" cy="27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Improved Mental Well-Being</a:t>
            </a:r>
            <a:endParaRPr sz="60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-389825" y="4067775"/>
            <a:ext cx="1296600" cy="12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205550" y="4490650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/>
        </p:nvSpPr>
        <p:spPr>
          <a:xfrm>
            <a:off x="622375" y="494075"/>
            <a:ext cx="8009700" cy="97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Mental Well-Being Will Improve</a:t>
            </a:r>
            <a:endParaRPr sz="38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cxnSp>
        <p:nvCxnSpPr>
          <p:cNvPr id="137" name="Google Shape;137;p22"/>
          <p:cNvCxnSpPr>
            <a:cxnSpLocks/>
          </p:cNvCxnSpPr>
          <p:nvPr/>
        </p:nvCxnSpPr>
        <p:spPr>
          <a:xfrm>
            <a:off x="723729" y="1186361"/>
            <a:ext cx="7159882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22"/>
          <p:cNvSpPr txBox="1"/>
          <p:nvPr/>
        </p:nvSpPr>
        <p:spPr>
          <a:xfrm>
            <a:off x="613877" y="1513881"/>
            <a:ext cx="3974481" cy="10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Strong relationships are important factors in mental health too.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pic>
        <p:nvPicPr>
          <p:cNvPr id="2" name="Online Media 1" title="White Text Slide 10 - Jonathan Haidt">
            <a:hlinkClick r:id="" action="ppaction://media"/>
            <a:extLst>
              <a:ext uri="{FF2B5EF4-FFF2-40B4-BE49-F238E27FC236}">
                <a16:creationId xmlns:a16="http://schemas.microsoft.com/office/drawing/2014/main" id="{A2626F28-8EED-567C-0C31-46B10CDBC0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46096" y="1595229"/>
            <a:ext cx="3974481" cy="2238790"/>
          </a:xfrm>
          <a:prstGeom prst="rect">
            <a:avLst/>
          </a:prstGeom>
        </p:spPr>
      </p:pic>
      <p:cxnSp>
        <p:nvCxnSpPr>
          <p:cNvPr id="4" name="Google Shape;105;p18">
            <a:extLst>
              <a:ext uri="{FF2B5EF4-FFF2-40B4-BE49-F238E27FC236}">
                <a16:creationId xmlns:a16="http://schemas.microsoft.com/office/drawing/2014/main" id="{196BAD11-666E-4EA4-E6E8-C2FBAFDE7245}"/>
              </a:ext>
            </a:extLst>
          </p:cNvPr>
          <p:cNvCxnSpPr>
            <a:cxnSpLocks/>
          </p:cNvCxnSpPr>
          <p:nvPr/>
        </p:nvCxnSpPr>
        <p:spPr>
          <a:xfrm>
            <a:off x="4946096" y="3982040"/>
            <a:ext cx="3974481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A3ECC3-F8ED-5A44-E9F2-AA79DB9EF3CC}"/>
              </a:ext>
            </a:extLst>
          </p:cNvPr>
          <p:cNvSpPr txBox="1"/>
          <p:nvPr/>
        </p:nvSpPr>
        <p:spPr>
          <a:xfrm>
            <a:off x="4852905" y="4012912"/>
            <a:ext cx="1583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play video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0"/>
            <a:ext cx="216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/>
          <p:nvPr/>
        </p:nvSpPr>
        <p:spPr>
          <a:xfrm>
            <a:off x="6981225" y="0"/>
            <a:ext cx="2170800" cy="5135100"/>
          </a:xfrm>
          <a:prstGeom prst="rect">
            <a:avLst/>
          </a:prstGeom>
          <a:solidFill>
            <a:srgbClr val="87C5CF">
              <a:alpha val="49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649175" y="1500825"/>
            <a:ext cx="55965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700" b="1" dirty="0">
                <a:solidFill>
                  <a:schemeClr val="lt1"/>
                </a:solidFill>
                <a:latin typeface="Arial Black" panose="020B0604020202020204" pitchFamily="34" charset="0"/>
                <a:ea typeface="Proxima Nova Extrabold"/>
                <a:cs typeface="Arial Black" panose="020B0604020202020204" pitchFamily="34" charset="0"/>
                <a:sym typeface="Proxima Nova Extrabold"/>
              </a:rPr>
              <a:t>BENEFIT:</a:t>
            </a:r>
            <a:endParaRPr sz="3700" b="1" dirty="0">
              <a:solidFill>
                <a:schemeClr val="lt1"/>
              </a:solidFill>
              <a:latin typeface="Arial Black" panose="020B0604020202020204" pitchFamily="34" charset="0"/>
              <a:ea typeface="Proxima Nova Extrabold"/>
              <a:cs typeface="Arial Black" panose="020B0604020202020204" pitchFamily="34" charset="0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 Black" panose="020B0604020202020204" pitchFamily="34" charset="0"/>
              <a:ea typeface="Proxima Nova Extrabold"/>
              <a:cs typeface="Arial Black" panose="020B0604020202020204" pitchFamily="34" charset="0"/>
              <a:sym typeface="Proxima Nova Extrabold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649175" y="2111623"/>
            <a:ext cx="5596500" cy="12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Safer Schools</a:t>
            </a:r>
            <a:endParaRPr sz="60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3" name="Google Shape;67;p14">
            <a:extLst>
              <a:ext uri="{FF2B5EF4-FFF2-40B4-BE49-F238E27FC236}">
                <a16:creationId xmlns:a16="http://schemas.microsoft.com/office/drawing/2014/main" id="{89C6312D-AC15-D647-DACB-2E5E1753B892}"/>
              </a:ext>
            </a:extLst>
          </p:cNvPr>
          <p:cNvSpPr/>
          <p:nvPr/>
        </p:nvSpPr>
        <p:spPr>
          <a:xfrm>
            <a:off x="-389825" y="4067775"/>
            <a:ext cx="1296600" cy="12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8;p14">
            <a:extLst>
              <a:ext uri="{FF2B5EF4-FFF2-40B4-BE49-F238E27FC236}">
                <a16:creationId xmlns:a16="http://schemas.microsoft.com/office/drawing/2014/main" id="{2D510A31-5837-D5A2-3BD8-B6FB4DDE0672}"/>
              </a:ext>
            </a:extLst>
          </p:cNvPr>
          <p:cNvSpPr/>
          <p:nvPr/>
        </p:nvSpPr>
        <p:spPr>
          <a:xfrm>
            <a:off x="205550" y="4490650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/>
        </p:nvSpPr>
        <p:spPr>
          <a:xfrm>
            <a:off x="423845" y="1457975"/>
            <a:ext cx="4795136" cy="166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Though giving up our devices can feel like letting go of a life preserver in the ocean, experts agree that schools are safer without them.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393775" y="417875"/>
            <a:ext cx="69471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Our School Is Safer</a:t>
            </a:r>
            <a:endParaRPr sz="42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cxnSp>
        <p:nvCxnSpPr>
          <p:cNvPr id="155" name="Google Shape;155;p24"/>
          <p:cNvCxnSpPr>
            <a:cxnSpLocks/>
          </p:cNvCxnSpPr>
          <p:nvPr/>
        </p:nvCxnSpPr>
        <p:spPr>
          <a:xfrm>
            <a:off x="519075" y="1167900"/>
            <a:ext cx="4934374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Online Media 1" title="Clayton Cranford SRO">
            <a:hlinkClick r:id="" action="ppaction://media"/>
            <a:extLst>
              <a:ext uri="{FF2B5EF4-FFF2-40B4-BE49-F238E27FC236}">
                <a16:creationId xmlns:a16="http://schemas.microsoft.com/office/drawing/2014/main" id="{072AAEC9-45B4-F4D3-85CD-CCE170E74E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55729" y="120840"/>
            <a:ext cx="2781740" cy="4935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EC66C2-2ABA-8A39-1C48-2AE1FF36DE2E}"/>
              </a:ext>
            </a:extLst>
          </p:cNvPr>
          <p:cNvSpPr txBox="1"/>
          <p:nvPr/>
        </p:nvSpPr>
        <p:spPr>
          <a:xfrm>
            <a:off x="4427244" y="4771788"/>
            <a:ext cx="1583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play video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64DB8345-2463-26D3-84EA-F2060E75F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>
            <a:extLst>
              <a:ext uri="{FF2B5EF4-FFF2-40B4-BE49-F238E27FC236}">
                <a16:creationId xmlns:a16="http://schemas.microsoft.com/office/drawing/2014/main" id="{E6A698FC-CAE8-3628-4B89-61AF48DC9411}"/>
              </a:ext>
            </a:extLst>
          </p:cNvPr>
          <p:cNvSpPr txBox="1"/>
          <p:nvPr/>
        </p:nvSpPr>
        <p:spPr>
          <a:xfrm>
            <a:off x="393775" y="1488138"/>
            <a:ext cx="4568518" cy="136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Distracted students can’t hear announcements over the loudspeaker or urgent direction from adults. 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168" name="Google Shape;168;p26">
            <a:extLst>
              <a:ext uri="{FF2B5EF4-FFF2-40B4-BE49-F238E27FC236}">
                <a16:creationId xmlns:a16="http://schemas.microsoft.com/office/drawing/2014/main" id="{EC8AD9C6-364E-4D48-A2F5-91061D5CF9E4}"/>
              </a:ext>
            </a:extLst>
          </p:cNvPr>
          <p:cNvSpPr txBox="1"/>
          <p:nvPr/>
        </p:nvSpPr>
        <p:spPr>
          <a:xfrm>
            <a:off x="393775" y="417875"/>
            <a:ext cx="69471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Our School Is Safer</a:t>
            </a:r>
            <a:endParaRPr sz="42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cxnSp>
        <p:nvCxnSpPr>
          <p:cNvPr id="169" name="Google Shape;169;p26">
            <a:extLst>
              <a:ext uri="{FF2B5EF4-FFF2-40B4-BE49-F238E27FC236}">
                <a16:creationId xmlns:a16="http://schemas.microsoft.com/office/drawing/2014/main" id="{9C00D91B-C39F-C2B3-E53F-C2B6E707CBC4}"/>
              </a:ext>
            </a:extLst>
          </p:cNvPr>
          <p:cNvCxnSpPr>
            <a:cxnSpLocks/>
          </p:cNvCxnSpPr>
          <p:nvPr/>
        </p:nvCxnSpPr>
        <p:spPr>
          <a:xfrm>
            <a:off x="486091" y="1167900"/>
            <a:ext cx="4931298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Online Media 4" title="Deanna Albert Principal">
            <a:hlinkClick r:id="" action="ppaction://media"/>
            <a:extLst>
              <a:ext uri="{FF2B5EF4-FFF2-40B4-BE49-F238E27FC236}">
                <a16:creationId xmlns:a16="http://schemas.microsoft.com/office/drawing/2014/main" id="{F0CBCA85-9455-5015-DB17-17B5C4E1D5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51096" y="129578"/>
            <a:ext cx="2753447" cy="4884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6E248-88D0-5AB6-111A-E64B205D11AB}"/>
              </a:ext>
            </a:extLst>
          </p:cNvPr>
          <p:cNvSpPr txBox="1"/>
          <p:nvPr/>
        </p:nvSpPr>
        <p:spPr>
          <a:xfrm>
            <a:off x="4417476" y="4725625"/>
            <a:ext cx="1583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play video</a:t>
            </a:r>
          </a:p>
        </p:txBody>
      </p:sp>
    </p:spTree>
    <p:extLst>
      <p:ext uri="{BB962C8B-B14F-4D97-AF65-F5344CB8AC3E}">
        <p14:creationId xmlns:p14="http://schemas.microsoft.com/office/powerpoint/2010/main" val="204638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/>
        </p:nvSpPr>
        <p:spPr>
          <a:xfrm>
            <a:off x="480811" y="1539353"/>
            <a:ext cx="4091189" cy="166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Phone-free schools report a significant decrease in bullying, fights and associated cruelty from social media.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5728181" y="4101562"/>
            <a:ext cx="3181734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lt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Courtesy of Smartphone Free Childhood U.S.</a:t>
            </a:r>
            <a:endParaRPr sz="900" dirty="0">
              <a:solidFill>
                <a:schemeClr val="lt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393775" y="417875"/>
            <a:ext cx="69471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Our School Is Safer</a:t>
            </a:r>
            <a:endParaRPr sz="42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cxnSp>
        <p:nvCxnSpPr>
          <p:cNvPr id="184" name="Google Shape;184;p28"/>
          <p:cNvCxnSpPr>
            <a:cxnSpLocks/>
          </p:cNvCxnSpPr>
          <p:nvPr/>
        </p:nvCxnSpPr>
        <p:spPr>
          <a:xfrm>
            <a:off x="500435" y="1165025"/>
            <a:ext cx="4953014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Online Media 2" title="14 - Catrina Bailey and Blake Fabrikant">
            <a:hlinkClick r:id="" action="ppaction://media"/>
            <a:extLst>
              <a:ext uri="{FF2B5EF4-FFF2-40B4-BE49-F238E27FC236}">
                <a16:creationId xmlns:a16="http://schemas.microsoft.com/office/drawing/2014/main" id="{6E14A678-AC00-FE87-9043-F644356A52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67035" y="1632808"/>
            <a:ext cx="4038374" cy="2282372"/>
          </a:xfrm>
          <a:prstGeom prst="rect">
            <a:avLst/>
          </a:prstGeom>
        </p:spPr>
      </p:pic>
      <p:cxnSp>
        <p:nvCxnSpPr>
          <p:cNvPr id="2" name="Google Shape;105;p18">
            <a:extLst>
              <a:ext uri="{FF2B5EF4-FFF2-40B4-BE49-F238E27FC236}">
                <a16:creationId xmlns:a16="http://schemas.microsoft.com/office/drawing/2014/main" id="{ABFD4543-E0B3-F776-1134-ED1EE0664A2B}"/>
              </a:ext>
            </a:extLst>
          </p:cNvPr>
          <p:cNvCxnSpPr>
            <a:cxnSpLocks/>
          </p:cNvCxnSpPr>
          <p:nvPr/>
        </p:nvCxnSpPr>
        <p:spPr>
          <a:xfrm>
            <a:off x="4767035" y="4085557"/>
            <a:ext cx="4038374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6A1D39-32C1-6E7A-0DCA-839490F79AF9}"/>
              </a:ext>
            </a:extLst>
          </p:cNvPr>
          <p:cNvSpPr txBox="1"/>
          <p:nvPr/>
        </p:nvSpPr>
        <p:spPr>
          <a:xfrm>
            <a:off x="4679130" y="4117254"/>
            <a:ext cx="1583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play video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9" title="16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0"/>
            <a:ext cx="216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/>
          <p:nvPr/>
        </p:nvSpPr>
        <p:spPr>
          <a:xfrm>
            <a:off x="649175" y="1216154"/>
            <a:ext cx="55965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 dirty="0">
                <a:solidFill>
                  <a:schemeClr val="lt1"/>
                </a:solidFill>
                <a:latin typeface="Arial Black" panose="020B0604020202020204" pitchFamily="34" charset="0"/>
                <a:ea typeface="Proxima Nova Extrabold"/>
                <a:cs typeface="Arial Black" panose="020B0604020202020204" pitchFamily="34" charset="0"/>
                <a:sym typeface="Proxima Nova Extrabold"/>
              </a:rPr>
              <a:t>BENEFIT:</a:t>
            </a:r>
            <a:endParaRPr sz="3700" b="1" dirty="0">
              <a:solidFill>
                <a:schemeClr val="lt1"/>
              </a:solidFill>
              <a:latin typeface="Arial Black" panose="020B0604020202020204" pitchFamily="34" charset="0"/>
              <a:ea typeface="Proxima Nova Extrabold"/>
              <a:cs typeface="Arial Black" panose="020B0604020202020204" pitchFamily="34" charset="0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 Black" panose="020B0604020202020204" pitchFamily="34" charset="0"/>
              <a:ea typeface="Proxima Nova Extrabold"/>
              <a:cs typeface="Arial Black" panose="020B0604020202020204" pitchFamily="34" charset="0"/>
              <a:sym typeface="Proxima Nova Extrabold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649175" y="1826952"/>
            <a:ext cx="55965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Improved Education</a:t>
            </a:r>
            <a:endParaRPr sz="60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-389825" y="4067775"/>
            <a:ext cx="1296600" cy="12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/>
          <p:nvPr/>
        </p:nvSpPr>
        <p:spPr>
          <a:xfrm>
            <a:off x="205550" y="4490650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97">
          <a:extLst>
            <a:ext uri="{FF2B5EF4-FFF2-40B4-BE49-F238E27FC236}">
              <a16:creationId xmlns:a16="http://schemas.microsoft.com/office/drawing/2014/main" id="{CF1BE91D-9800-83A2-B7EA-A5961AED1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>
            <a:extLst>
              <a:ext uri="{FF2B5EF4-FFF2-40B4-BE49-F238E27FC236}">
                <a16:creationId xmlns:a16="http://schemas.microsoft.com/office/drawing/2014/main" id="{DDBC3A82-C58F-4C35-67AF-95C974F2812F}"/>
              </a:ext>
            </a:extLst>
          </p:cNvPr>
          <p:cNvSpPr txBox="1"/>
          <p:nvPr/>
        </p:nvSpPr>
        <p:spPr>
          <a:xfrm>
            <a:off x="622374" y="494075"/>
            <a:ext cx="7309513" cy="102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Our Education Will Improve</a:t>
            </a:r>
            <a:endParaRPr sz="42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cxnSp>
        <p:nvCxnSpPr>
          <p:cNvPr id="199" name="Google Shape;199;p30">
            <a:extLst>
              <a:ext uri="{FF2B5EF4-FFF2-40B4-BE49-F238E27FC236}">
                <a16:creationId xmlns:a16="http://schemas.microsoft.com/office/drawing/2014/main" id="{5A698AD6-6B12-C3A4-FE71-C6D4889BDC01}"/>
              </a:ext>
            </a:extLst>
          </p:cNvPr>
          <p:cNvCxnSpPr>
            <a:cxnSpLocks/>
          </p:cNvCxnSpPr>
          <p:nvPr/>
        </p:nvCxnSpPr>
        <p:spPr>
          <a:xfrm>
            <a:off x="705441" y="1241225"/>
            <a:ext cx="7005175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Google Shape;200;p30">
            <a:extLst>
              <a:ext uri="{FF2B5EF4-FFF2-40B4-BE49-F238E27FC236}">
                <a16:creationId xmlns:a16="http://schemas.microsoft.com/office/drawing/2014/main" id="{BD795957-B2B1-EEED-F2F5-4A02432C0B2B}"/>
              </a:ext>
            </a:extLst>
          </p:cNvPr>
          <p:cNvSpPr txBox="1"/>
          <p:nvPr/>
        </p:nvSpPr>
        <p:spPr>
          <a:xfrm>
            <a:off x="622375" y="1436598"/>
            <a:ext cx="3842395" cy="313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Ultimately, schools are where we go to gain knowledge and build habits that will serve us for life.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Bite-sized content is shortening our attention spans and undermining memory.</a:t>
            </a:r>
            <a:endParaRPr lang="en-US"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</a:endParaRPr>
          </a:p>
        </p:txBody>
      </p:sp>
      <p:pic>
        <p:nvPicPr>
          <p:cNvPr id="3" name="Online Media 2" title="16 copy - Various students and Sherry Turkle">
            <a:hlinkClick r:id="" action="ppaction://media"/>
            <a:extLst>
              <a:ext uri="{FF2B5EF4-FFF2-40B4-BE49-F238E27FC236}">
                <a16:creationId xmlns:a16="http://schemas.microsoft.com/office/drawing/2014/main" id="{6A1F6D1B-EF3C-0707-061D-951CF732B4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67250" y="1597858"/>
            <a:ext cx="3956731" cy="2164443"/>
          </a:xfrm>
          <a:prstGeom prst="rect">
            <a:avLst/>
          </a:prstGeom>
        </p:spPr>
      </p:pic>
      <p:cxnSp>
        <p:nvCxnSpPr>
          <p:cNvPr id="4" name="Google Shape;105;p18">
            <a:extLst>
              <a:ext uri="{FF2B5EF4-FFF2-40B4-BE49-F238E27FC236}">
                <a16:creationId xmlns:a16="http://schemas.microsoft.com/office/drawing/2014/main" id="{CCF6B8B5-41D9-C0AE-B5C7-4002D405D143}"/>
              </a:ext>
            </a:extLst>
          </p:cNvPr>
          <p:cNvCxnSpPr>
            <a:cxnSpLocks/>
          </p:cNvCxnSpPr>
          <p:nvPr/>
        </p:nvCxnSpPr>
        <p:spPr>
          <a:xfrm>
            <a:off x="4667250" y="3930281"/>
            <a:ext cx="3956731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5713049-11E7-E069-42EB-AD6F23D1ACBF}"/>
              </a:ext>
            </a:extLst>
          </p:cNvPr>
          <p:cNvSpPr txBox="1"/>
          <p:nvPr/>
        </p:nvSpPr>
        <p:spPr>
          <a:xfrm>
            <a:off x="4568018" y="3964756"/>
            <a:ext cx="1583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play video</a:t>
            </a:r>
          </a:p>
        </p:txBody>
      </p:sp>
    </p:spTree>
    <p:extLst>
      <p:ext uri="{BB962C8B-B14F-4D97-AF65-F5344CB8AC3E}">
        <p14:creationId xmlns:p14="http://schemas.microsoft.com/office/powerpoint/2010/main" val="2554518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/>
        </p:nvSpPr>
        <p:spPr>
          <a:xfrm>
            <a:off x="622375" y="494075"/>
            <a:ext cx="7320146" cy="102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Our Education Will Improve</a:t>
            </a:r>
            <a:endParaRPr sz="42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cxnSp>
        <p:nvCxnSpPr>
          <p:cNvPr id="207" name="Google Shape;207;p31"/>
          <p:cNvCxnSpPr>
            <a:cxnSpLocks/>
          </p:cNvCxnSpPr>
          <p:nvPr/>
        </p:nvCxnSpPr>
        <p:spPr>
          <a:xfrm>
            <a:off x="705441" y="1241225"/>
            <a:ext cx="6996937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31"/>
          <p:cNvSpPr txBox="1"/>
          <p:nvPr/>
        </p:nvSpPr>
        <p:spPr>
          <a:xfrm>
            <a:off x="641267" y="1398750"/>
            <a:ext cx="4164497" cy="284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Distracted students interact less with their teachers and the topics they’re teaching. </a:t>
            </a:r>
            <a:endParaRPr lang="en-US"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Teachers in phone-free schools talk about their classrooms coming back to life!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6581221" y="3894780"/>
            <a:ext cx="34344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lt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Courtesy of Smartphone Free Childhood U.S.</a:t>
            </a:r>
            <a:endParaRPr sz="800" dirty="0">
              <a:solidFill>
                <a:schemeClr val="lt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pic>
        <p:nvPicPr>
          <p:cNvPr id="2" name="Online Media 1" title="Slide 17 - Blake and Catrina">
            <a:hlinkClick r:id="" action="ppaction://media"/>
            <a:extLst>
              <a:ext uri="{FF2B5EF4-FFF2-40B4-BE49-F238E27FC236}">
                <a16:creationId xmlns:a16="http://schemas.microsoft.com/office/drawing/2014/main" id="{72BCB3A5-E485-CD45-CBBB-0F574CCD65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92033" y="1514675"/>
            <a:ext cx="3880747" cy="2168306"/>
          </a:xfrm>
          <a:prstGeom prst="rect">
            <a:avLst/>
          </a:prstGeom>
        </p:spPr>
      </p:pic>
      <p:cxnSp>
        <p:nvCxnSpPr>
          <p:cNvPr id="4" name="Google Shape;105;p18">
            <a:extLst>
              <a:ext uri="{FF2B5EF4-FFF2-40B4-BE49-F238E27FC236}">
                <a16:creationId xmlns:a16="http://schemas.microsoft.com/office/drawing/2014/main" id="{AFEBC2E5-1B62-5779-820E-3D7DCF0B2631}"/>
              </a:ext>
            </a:extLst>
          </p:cNvPr>
          <p:cNvCxnSpPr>
            <a:cxnSpLocks/>
          </p:cNvCxnSpPr>
          <p:nvPr/>
        </p:nvCxnSpPr>
        <p:spPr>
          <a:xfrm>
            <a:off x="5001177" y="3866273"/>
            <a:ext cx="3880747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0941387-A152-DCC3-7D77-405954234DE2}"/>
              </a:ext>
            </a:extLst>
          </p:cNvPr>
          <p:cNvSpPr txBox="1"/>
          <p:nvPr/>
        </p:nvSpPr>
        <p:spPr>
          <a:xfrm>
            <a:off x="4913047" y="3901460"/>
            <a:ext cx="1583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play video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0"/>
            <a:ext cx="216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/>
        </p:nvSpPr>
        <p:spPr>
          <a:xfrm>
            <a:off x="649175" y="1013177"/>
            <a:ext cx="55965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 dirty="0">
                <a:solidFill>
                  <a:schemeClr val="lt1"/>
                </a:solidFill>
                <a:latin typeface="Arial Black" panose="020B0604020202020204" pitchFamily="34" charset="0"/>
                <a:ea typeface="Proxima Nova Extrabold"/>
                <a:cs typeface="Arial Black" panose="020B0604020202020204" pitchFamily="34" charset="0"/>
                <a:sym typeface="Proxima Nova Extrabold"/>
              </a:rPr>
              <a:t>SUMMARY</a:t>
            </a:r>
            <a:endParaRPr sz="3700" b="1" dirty="0">
              <a:solidFill>
                <a:schemeClr val="lt1"/>
              </a:solidFill>
              <a:latin typeface="Arial Black" panose="020B0604020202020204" pitchFamily="34" charset="0"/>
              <a:ea typeface="Proxima Nova Extrabold"/>
              <a:cs typeface="Arial Black" panose="020B0604020202020204" pitchFamily="34" charset="0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 Black" panose="020B0604020202020204" pitchFamily="34" charset="0"/>
              <a:ea typeface="Proxima Nova Extrabold"/>
              <a:cs typeface="Arial Black" panose="020B0604020202020204" pitchFamily="34" charset="0"/>
              <a:sym typeface="Proxima Nova Extrabold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649175" y="1623975"/>
            <a:ext cx="5596500" cy="27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Why We’re Making This Change</a:t>
            </a:r>
            <a:endParaRPr sz="60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218" name="Google Shape;218;p32"/>
          <p:cNvSpPr/>
          <p:nvPr/>
        </p:nvSpPr>
        <p:spPr>
          <a:xfrm>
            <a:off x="-389825" y="4067775"/>
            <a:ext cx="1296600" cy="12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2"/>
          <p:cNvSpPr/>
          <p:nvPr/>
        </p:nvSpPr>
        <p:spPr>
          <a:xfrm>
            <a:off x="205550" y="4490650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5400000">
            <a:off x="1078900" y="-497550"/>
            <a:ext cx="3980700" cy="6138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5117950" y="752850"/>
            <a:ext cx="1020600" cy="1020600"/>
          </a:xfrm>
          <a:prstGeom prst="donut">
            <a:avLst>
              <a:gd name="adj" fmla="val 173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01725" y="1278925"/>
            <a:ext cx="4736100" cy="17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Welcome to Our Phone-Free School</a:t>
            </a: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44450" y="1377950"/>
            <a:ext cx="57275" cy="14287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58" name="Google Shape;58;p13" title="6683e417685ae7bc342653ae_aftd-hero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050" y="579680"/>
            <a:ext cx="3981600" cy="398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" name="Google Shape;59;p13" title="6683d5aeb5da3da62b268eab_AFTD Logo White.pn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0" y="3797250"/>
            <a:ext cx="2729875" cy="5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223">
          <a:extLst>
            <a:ext uri="{FF2B5EF4-FFF2-40B4-BE49-F238E27FC236}">
              <a16:creationId xmlns:a16="http://schemas.microsoft.com/office/drawing/2014/main" id="{3AB4AD42-77C2-29E0-6156-E66473941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>
            <a:extLst>
              <a:ext uri="{FF2B5EF4-FFF2-40B4-BE49-F238E27FC236}">
                <a16:creationId xmlns:a16="http://schemas.microsoft.com/office/drawing/2014/main" id="{BD5C5D3B-C058-3727-0BB9-E8E4126B1F08}"/>
              </a:ext>
            </a:extLst>
          </p:cNvPr>
          <p:cNvSpPr txBox="1"/>
          <p:nvPr/>
        </p:nvSpPr>
        <p:spPr>
          <a:xfrm>
            <a:off x="622375" y="494075"/>
            <a:ext cx="7901100" cy="89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Why We’re Making This Change</a:t>
            </a:r>
            <a:endParaRPr sz="32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cxnSp>
        <p:nvCxnSpPr>
          <p:cNvPr id="225" name="Google Shape;225;p33">
            <a:extLst>
              <a:ext uri="{FF2B5EF4-FFF2-40B4-BE49-F238E27FC236}">
                <a16:creationId xmlns:a16="http://schemas.microsoft.com/office/drawing/2014/main" id="{0B429AE6-0D21-76B4-A743-AD60D1BFFAEF}"/>
              </a:ext>
            </a:extLst>
          </p:cNvPr>
          <p:cNvCxnSpPr>
            <a:cxnSpLocks/>
          </p:cNvCxnSpPr>
          <p:nvPr/>
        </p:nvCxnSpPr>
        <p:spPr>
          <a:xfrm>
            <a:off x="738895" y="1086967"/>
            <a:ext cx="6085651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33">
            <a:extLst>
              <a:ext uri="{FF2B5EF4-FFF2-40B4-BE49-F238E27FC236}">
                <a16:creationId xmlns:a16="http://schemas.microsoft.com/office/drawing/2014/main" id="{C3986F6B-A549-761B-8F2D-BFA23CE3F60A}"/>
              </a:ext>
            </a:extLst>
          </p:cNvPr>
          <p:cNvSpPr txBox="1"/>
          <p:nvPr/>
        </p:nvSpPr>
        <p:spPr>
          <a:xfrm>
            <a:off x="633526" y="1233342"/>
            <a:ext cx="4254425" cy="3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Phone-free schools are happier, safer, and more social. They also produce better academic results. 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It can be hard to adjust at first, </a:t>
            </a:r>
            <a:r>
              <a:rPr lang="en-GB" sz="24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but it's worth it. </a:t>
            </a: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Welcome to our phone-free school, and the opportunity to learn without distraction.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pic>
        <p:nvPicPr>
          <p:cNvPr id="227" name="Google Shape;227;p33" title="poster.jpg">
            <a:extLst>
              <a:ext uri="{FF2B5EF4-FFF2-40B4-BE49-F238E27FC236}">
                <a16:creationId xmlns:a16="http://schemas.microsoft.com/office/drawing/2014/main" id="{60F563CD-5FC9-4F96-328A-D78075D6834E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971" y="1346709"/>
            <a:ext cx="2520336" cy="326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55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0"/>
            <a:ext cx="216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4"/>
          <p:cNvSpPr/>
          <p:nvPr/>
        </p:nvSpPr>
        <p:spPr>
          <a:xfrm>
            <a:off x="6981225" y="0"/>
            <a:ext cx="2170800" cy="5135100"/>
          </a:xfrm>
          <a:prstGeom prst="rect">
            <a:avLst/>
          </a:prstGeom>
          <a:solidFill>
            <a:srgbClr val="87C5CF">
              <a:alpha val="49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4"/>
          <p:cNvSpPr txBox="1"/>
          <p:nvPr/>
        </p:nvSpPr>
        <p:spPr>
          <a:xfrm>
            <a:off x="488425" y="464975"/>
            <a:ext cx="5596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LOCAL POLICY DETAILS</a:t>
            </a:r>
            <a:endParaRPr sz="21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235" name="Google Shape;235;p34"/>
          <p:cNvSpPr/>
          <p:nvPr/>
        </p:nvSpPr>
        <p:spPr>
          <a:xfrm>
            <a:off x="-528533" y="4291017"/>
            <a:ext cx="1296600" cy="1296600"/>
          </a:xfrm>
          <a:prstGeom prst="ellipse">
            <a:avLst/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4"/>
          <p:cNvSpPr/>
          <p:nvPr/>
        </p:nvSpPr>
        <p:spPr>
          <a:xfrm>
            <a:off x="205550" y="4713892"/>
            <a:ext cx="1020600" cy="1020600"/>
          </a:xfrm>
          <a:prstGeom prst="donut">
            <a:avLst>
              <a:gd name="adj" fmla="val 173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4"/>
          <p:cNvSpPr/>
          <p:nvPr/>
        </p:nvSpPr>
        <p:spPr>
          <a:xfrm>
            <a:off x="-170261" y="580420"/>
            <a:ext cx="625200" cy="169800"/>
          </a:xfrm>
          <a:prstGeom prst="rect">
            <a:avLst/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4"/>
          <p:cNvSpPr txBox="1"/>
          <p:nvPr/>
        </p:nvSpPr>
        <p:spPr>
          <a:xfrm>
            <a:off x="454950" y="1233750"/>
            <a:ext cx="5843100" cy="330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lang="en-GB" sz="2000" b="1" dirty="0">
                <a:solidFill>
                  <a:schemeClr val="lt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What is and isn’t allowed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lang="en-GB" sz="2000" b="1" dirty="0">
                <a:solidFill>
                  <a:schemeClr val="lt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How devices will be collected, stored and returned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lang="en-GB" sz="2000" b="1" dirty="0">
                <a:solidFill>
                  <a:schemeClr val="lt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What students should do when they need to contact their parents, and vice versa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lang="en-GB" sz="2000" b="1" dirty="0">
                <a:solidFill>
                  <a:schemeClr val="lt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Consequences of violating the rules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lang="en-GB" sz="2000" b="1" dirty="0">
                <a:solidFill>
                  <a:schemeClr val="lt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Does the policy apply to faculty and staff?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dirty="0">
              <a:solidFill>
                <a:schemeClr val="lt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lt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5" title="1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C80C14-F4B7-0C65-5812-A06F12DCC7A8}"/>
              </a:ext>
            </a:extLst>
          </p:cNvPr>
          <p:cNvSpPr/>
          <p:nvPr/>
        </p:nvSpPr>
        <p:spPr>
          <a:xfrm>
            <a:off x="-1" y="-1"/>
            <a:ext cx="9143999" cy="5143325"/>
          </a:xfrm>
          <a:prstGeom prst="rect">
            <a:avLst/>
          </a:prstGeom>
          <a:solidFill>
            <a:srgbClr val="0097A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Google Shape;244;p35"/>
          <p:cNvSpPr txBox="1"/>
          <p:nvPr/>
        </p:nvSpPr>
        <p:spPr>
          <a:xfrm>
            <a:off x="1673682" y="2110731"/>
            <a:ext cx="5796631" cy="921860"/>
          </a:xfrm>
          <a:prstGeom prst="rect">
            <a:avLst/>
          </a:prstGeom>
          <a:noFill/>
          <a:ln>
            <a:noFill/>
          </a:ln>
          <a:effectLst>
            <a:outerShdw blurRad="71438" dist="28575" dir="15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ln w="0"/>
                <a:solidFill>
                  <a:schemeClr val="bg1"/>
                </a:solidFill>
                <a:latin typeface="Arial Black" panose="020B0604020202020204" pitchFamily="34" charset="0"/>
                <a:ea typeface="Proxima Nova Extrabold"/>
                <a:cs typeface="Arial Black" panose="020B0604020202020204" pitchFamily="34" charset="0"/>
                <a:sym typeface="Proxima Nova Extrabold"/>
              </a:rPr>
              <a:t>QUESTIONS?</a:t>
            </a:r>
            <a:endParaRPr sz="6000" b="1" dirty="0">
              <a:ln w="0"/>
              <a:solidFill>
                <a:schemeClr val="bg1"/>
              </a:solidFill>
              <a:latin typeface="Arial Black" panose="020B0604020202020204" pitchFamily="34" charset="0"/>
              <a:ea typeface="Proxima Nova Extrabold"/>
              <a:cs typeface="Arial Black" panose="020B0604020202020204" pitchFamily="34" charset="0"/>
              <a:sym typeface="Proxima Nova Extrabold"/>
            </a:endParaRPr>
          </a:p>
        </p:txBody>
      </p:sp>
      <p:cxnSp>
        <p:nvCxnSpPr>
          <p:cNvPr id="4" name="Google Shape;225;p33">
            <a:extLst>
              <a:ext uri="{FF2B5EF4-FFF2-40B4-BE49-F238E27FC236}">
                <a16:creationId xmlns:a16="http://schemas.microsoft.com/office/drawing/2014/main" id="{7D580183-2D55-B19C-D56B-774350BE0CE1}"/>
              </a:ext>
            </a:extLst>
          </p:cNvPr>
          <p:cNvCxnSpPr>
            <a:cxnSpLocks/>
          </p:cNvCxnSpPr>
          <p:nvPr/>
        </p:nvCxnSpPr>
        <p:spPr>
          <a:xfrm>
            <a:off x="1919416" y="3032850"/>
            <a:ext cx="5313406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 descr="6.png" title="6.png"/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984389" y="23326"/>
            <a:ext cx="2157284" cy="513768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49175" y="1013177"/>
            <a:ext cx="55965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 dirty="0">
                <a:solidFill>
                  <a:schemeClr val="lt1"/>
                </a:solidFill>
                <a:latin typeface="Arial Black" panose="020B0604020202020204" pitchFamily="34" charset="0"/>
                <a:ea typeface="Proxima Nova Extrabold"/>
                <a:cs typeface="Arial Black" panose="020B0604020202020204" pitchFamily="34" charset="0"/>
                <a:sym typeface="Proxima Nova Extrabold"/>
              </a:rPr>
              <a:t>INTRODUCTION</a:t>
            </a:r>
            <a:endParaRPr sz="3700" b="1" dirty="0">
              <a:solidFill>
                <a:schemeClr val="lt1"/>
              </a:solidFill>
              <a:latin typeface="Arial Black" panose="020B0604020202020204" pitchFamily="34" charset="0"/>
              <a:ea typeface="Proxima Nova Extrabold"/>
              <a:cs typeface="Arial Black" panose="020B0604020202020204" pitchFamily="34" charset="0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 Black" panose="020B0604020202020204" pitchFamily="34" charset="0"/>
              <a:ea typeface="Proxima Nova Extrabold"/>
              <a:cs typeface="Arial Black" panose="020B0604020202020204" pitchFamily="34" charset="0"/>
              <a:sym typeface="Proxima Nova Extrabol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49175" y="1623975"/>
            <a:ext cx="5596500" cy="27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Why We’re Making This Change</a:t>
            </a:r>
            <a:endParaRPr sz="60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-389825" y="4067775"/>
            <a:ext cx="1296600" cy="12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205550" y="4490650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3919800" y="464975"/>
            <a:ext cx="4585200" cy="76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Why We’re Making This Change</a:t>
            </a:r>
            <a:endParaRPr sz="21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572000" y="1535950"/>
            <a:ext cx="4350450" cy="212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Welcome to our phone-free school. </a:t>
            </a:r>
            <a:endParaRPr sz="1800" b="1" dirty="0">
              <a:solidFill>
                <a:schemeClr val="lt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rgbClr val="0EE0E0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 </a:t>
            </a:r>
            <a:endParaRPr sz="1800" b="1" dirty="0">
              <a:solidFill>
                <a:srgbClr val="0EE0E0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en-GB" sz="1800" b="1" dirty="0">
                <a:solidFill>
                  <a:srgbClr val="0EE0E0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We are part of a phenomenon. </a:t>
            </a:r>
            <a:r>
              <a:rPr lang="en-GB" sz="1800" b="1" dirty="0">
                <a:solidFill>
                  <a:schemeClr val="lt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As of right now, more than 30 U.S. states, along with many individual schools, are adopting phone (and smartwatch) free policies.</a:t>
            </a:r>
            <a:endParaRPr sz="1800" b="1" dirty="0">
              <a:solidFill>
                <a:schemeClr val="lt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8598689" y="580420"/>
            <a:ext cx="625200" cy="169800"/>
          </a:xfrm>
          <a:prstGeom prst="rect">
            <a:avLst/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3169000" y="3224003"/>
            <a:ext cx="1020600" cy="1020600"/>
          </a:xfrm>
          <a:prstGeom prst="donut">
            <a:avLst>
              <a:gd name="adj" fmla="val 173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781650" y="894997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 title="Screenshot 2025-07-31 at 2.26.05 PM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72" y="818800"/>
            <a:ext cx="3441300" cy="344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3919800" y="464975"/>
            <a:ext cx="4585200" cy="76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Why We’re Making This Change</a:t>
            </a:r>
            <a:endParaRPr sz="21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831492" y="1332895"/>
            <a:ext cx="4090957" cy="323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Why is this happening?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When students do not have access to their phones and smartwatches during school hours, </a:t>
            </a:r>
            <a:r>
              <a:rPr lang="en-GB" sz="1800" b="1" dirty="0">
                <a:solidFill>
                  <a:srgbClr val="0EE0E0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they are more engaged socially and academically, and safer. </a:t>
            </a:r>
            <a:endParaRPr sz="1800" b="1" dirty="0">
              <a:solidFill>
                <a:srgbClr val="0EE0E0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We know this from science, and experience. Let’s look at each benefit in more detail.</a:t>
            </a:r>
            <a:endParaRPr sz="1800" b="1" dirty="0">
              <a:solidFill>
                <a:srgbClr val="0EE0E0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EE0E0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8598689" y="580420"/>
            <a:ext cx="625200" cy="169800"/>
          </a:xfrm>
          <a:prstGeom prst="rect">
            <a:avLst/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3169000" y="3224003"/>
            <a:ext cx="1020600" cy="1020600"/>
          </a:xfrm>
          <a:prstGeom prst="donut">
            <a:avLst>
              <a:gd name="adj" fmla="val 173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781650" y="894997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6" title="4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72" y="818800"/>
            <a:ext cx="3441300" cy="344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 title="10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0"/>
            <a:ext cx="216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649175" y="1328902"/>
            <a:ext cx="55965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 dirty="0">
                <a:solidFill>
                  <a:schemeClr val="lt1"/>
                </a:solidFill>
                <a:latin typeface="Arial Black" panose="020B0604020202020204" pitchFamily="34" charset="0"/>
                <a:ea typeface="Proxima Nova Extrabold"/>
                <a:cs typeface="Arial Black" panose="020B0604020202020204" pitchFamily="34" charset="0"/>
                <a:sym typeface="Proxima Nova Extrabold"/>
              </a:rPr>
              <a:t>BENEFIT:</a:t>
            </a:r>
            <a:endParaRPr sz="3700" b="1" dirty="0">
              <a:solidFill>
                <a:schemeClr val="lt1"/>
              </a:solidFill>
              <a:latin typeface="Arial Black" panose="020B0604020202020204" pitchFamily="34" charset="0"/>
              <a:ea typeface="Proxima Nova Extrabold"/>
              <a:cs typeface="Arial Black" panose="020B0604020202020204" pitchFamily="34" charset="0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 Black" panose="020B0604020202020204" pitchFamily="34" charset="0"/>
              <a:ea typeface="Proxima Nova Extrabold"/>
              <a:cs typeface="Arial Black" panose="020B0604020202020204" pitchFamily="34" charset="0"/>
              <a:sym typeface="Proxima Nova Extrabold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49175" y="1939700"/>
            <a:ext cx="55965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Improved Social Skills</a:t>
            </a:r>
            <a:endParaRPr sz="60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-389825" y="4067775"/>
            <a:ext cx="1296600" cy="12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205550" y="4490650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622375" y="1521752"/>
            <a:ext cx="3269401" cy="10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When our phones are out our social skills decline.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622375" y="494075"/>
            <a:ext cx="69471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Social Skills Will Improve</a:t>
            </a:r>
            <a:endParaRPr sz="42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cxnSp>
        <p:nvCxnSpPr>
          <p:cNvPr id="105" name="Google Shape;105;p18"/>
          <p:cNvCxnSpPr>
            <a:cxnSpLocks/>
          </p:cNvCxnSpPr>
          <p:nvPr/>
        </p:nvCxnSpPr>
        <p:spPr>
          <a:xfrm>
            <a:off x="705441" y="1241225"/>
            <a:ext cx="6439638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Online Media 1" title="Slide 6 - Sherry Turkle">
            <a:hlinkClick r:id="" action="ppaction://media"/>
            <a:extLst>
              <a:ext uri="{FF2B5EF4-FFF2-40B4-BE49-F238E27FC236}">
                <a16:creationId xmlns:a16="http://schemas.microsoft.com/office/drawing/2014/main" id="{FEADCB73-2337-E4BC-36E1-9DA9D44079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3379" y="1634961"/>
            <a:ext cx="4235382" cy="2387877"/>
          </a:xfrm>
          <a:prstGeom prst="rect">
            <a:avLst/>
          </a:prstGeom>
        </p:spPr>
      </p:pic>
      <p:cxnSp>
        <p:nvCxnSpPr>
          <p:cNvPr id="4" name="Google Shape;105;p18">
            <a:extLst>
              <a:ext uri="{FF2B5EF4-FFF2-40B4-BE49-F238E27FC236}">
                <a16:creationId xmlns:a16="http://schemas.microsoft.com/office/drawing/2014/main" id="{179CC7A5-173E-3874-D82B-EACEA21CF531}"/>
              </a:ext>
            </a:extLst>
          </p:cNvPr>
          <p:cNvCxnSpPr>
            <a:cxnSpLocks/>
          </p:cNvCxnSpPr>
          <p:nvPr/>
        </p:nvCxnSpPr>
        <p:spPr>
          <a:xfrm>
            <a:off x="4572000" y="4124468"/>
            <a:ext cx="4245893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C5FDE32-E920-F8FB-0A91-FAF5C527A9A8}"/>
              </a:ext>
            </a:extLst>
          </p:cNvPr>
          <p:cNvSpPr txBox="1"/>
          <p:nvPr/>
        </p:nvSpPr>
        <p:spPr>
          <a:xfrm>
            <a:off x="4482790" y="4156427"/>
            <a:ext cx="1583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play video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622375" y="494075"/>
            <a:ext cx="69471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Social Skills Will Improve</a:t>
            </a:r>
            <a:endParaRPr sz="42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622375" y="1520092"/>
            <a:ext cx="3581635" cy="195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Schools with phone bans report an overall lift in morale, and deeper relationships between students, staff, and each other.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pic>
        <p:nvPicPr>
          <p:cNvPr id="2" name="Online Media 1" title="Slide 7 - Will and Adriana">
            <a:hlinkClick r:id="" action="ppaction://media"/>
            <a:extLst>
              <a:ext uri="{FF2B5EF4-FFF2-40B4-BE49-F238E27FC236}">
                <a16:creationId xmlns:a16="http://schemas.microsoft.com/office/drawing/2014/main" id="{E945D33C-873A-9301-894C-45A9CDAC99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27300" y="1690529"/>
            <a:ext cx="4191899" cy="2381664"/>
          </a:xfrm>
          <a:prstGeom prst="rect">
            <a:avLst/>
          </a:prstGeom>
        </p:spPr>
      </p:pic>
      <p:cxnSp>
        <p:nvCxnSpPr>
          <p:cNvPr id="4" name="Google Shape;105;p18">
            <a:extLst>
              <a:ext uri="{FF2B5EF4-FFF2-40B4-BE49-F238E27FC236}">
                <a16:creationId xmlns:a16="http://schemas.microsoft.com/office/drawing/2014/main" id="{2894639C-2C0A-AE92-0801-0406A4BBDBEC}"/>
              </a:ext>
            </a:extLst>
          </p:cNvPr>
          <p:cNvCxnSpPr>
            <a:cxnSpLocks/>
          </p:cNvCxnSpPr>
          <p:nvPr/>
        </p:nvCxnSpPr>
        <p:spPr>
          <a:xfrm>
            <a:off x="705441" y="1241225"/>
            <a:ext cx="6436764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05;p18">
            <a:extLst>
              <a:ext uri="{FF2B5EF4-FFF2-40B4-BE49-F238E27FC236}">
                <a16:creationId xmlns:a16="http://schemas.microsoft.com/office/drawing/2014/main" id="{3D78F79E-FBAA-3924-11E6-A553BCEB4128}"/>
              </a:ext>
            </a:extLst>
          </p:cNvPr>
          <p:cNvCxnSpPr>
            <a:cxnSpLocks/>
          </p:cNvCxnSpPr>
          <p:nvPr/>
        </p:nvCxnSpPr>
        <p:spPr>
          <a:xfrm>
            <a:off x="4717865" y="4198608"/>
            <a:ext cx="4201334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779087-5BC3-8F01-D1B7-B40DDED20D3B}"/>
              </a:ext>
            </a:extLst>
          </p:cNvPr>
          <p:cNvSpPr txBox="1"/>
          <p:nvPr/>
        </p:nvSpPr>
        <p:spPr>
          <a:xfrm>
            <a:off x="4626481" y="4230629"/>
            <a:ext cx="1583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play video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622375" y="551545"/>
            <a:ext cx="6947100" cy="89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EE0E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Social Skills Will Improve</a:t>
            </a:r>
            <a:endParaRPr lang="en-US" sz="3200" b="1" dirty="0">
              <a:solidFill>
                <a:srgbClr val="0EE0E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cxnSp>
        <p:nvCxnSpPr>
          <p:cNvPr id="120" name="Google Shape;120;p20"/>
          <p:cNvCxnSpPr>
            <a:cxnSpLocks/>
          </p:cNvCxnSpPr>
          <p:nvPr/>
        </p:nvCxnSpPr>
        <p:spPr>
          <a:xfrm>
            <a:off x="707574" y="1151270"/>
            <a:ext cx="4927107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20"/>
          <p:cNvSpPr txBox="1"/>
          <p:nvPr/>
        </p:nvSpPr>
        <p:spPr>
          <a:xfrm>
            <a:off x="622375" y="1551150"/>
            <a:ext cx="4789884" cy="10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Improved social skills will last the rest of our lives, same as reading, writing and arithmetic.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pic>
        <p:nvPicPr>
          <p:cNvPr id="3" name="Online Media 2" title="Slide 8 - Darice Johnson">
            <a:hlinkClick r:id="" action="ppaction://media"/>
            <a:extLst>
              <a:ext uri="{FF2B5EF4-FFF2-40B4-BE49-F238E27FC236}">
                <a16:creationId xmlns:a16="http://schemas.microsoft.com/office/drawing/2014/main" id="{19211864-6284-9244-CD03-F9CCAC6BE9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79697" y="106135"/>
            <a:ext cx="2789464" cy="49493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A2C8A4-CA96-BC9F-AE85-4055E153733C}"/>
              </a:ext>
            </a:extLst>
          </p:cNvPr>
          <p:cNvSpPr txBox="1"/>
          <p:nvPr/>
        </p:nvSpPr>
        <p:spPr>
          <a:xfrm>
            <a:off x="4842944" y="4760366"/>
            <a:ext cx="1583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play video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UI CURRICUL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815</Words>
  <Application>Microsoft Macintosh PowerPoint</Application>
  <PresentationFormat>On-screen Show (16:9)</PresentationFormat>
  <Paragraphs>81</Paragraphs>
  <Slides>22</Slides>
  <Notes>22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 Black</vt:lpstr>
      <vt:lpstr>Poppins SemiBold</vt:lpstr>
      <vt:lpstr>Arial</vt:lpstr>
      <vt:lpstr>SUI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 Price</cp:lastModifiedBy>
  <cp:revision>25</cp:revision>
  <dcterms:modified xsi:type="dcterms:W3CDTF">2025-09-04T14:33:49Z</dcterms:modified>
</cp:coreProperties>
</file>