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6" r:id="rId2"/>
  </p:sldMasterIdLst>
  <p:sldIdLst>
    <p:sldId id="257" r:id="rId3"/>
    <p:sldId id="259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0" r:id="rId16"/>
    <p:sldId id="263" r:id="rId17"/>
    <p:sldId id="264" r:id="rId18"/>
    <p:sldId id="276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14AC1-9286-4FBB-ADA7-D5E35F772C9E}" v="15" dt="2026-02-20T09:01:44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a Vistiaho" userId="1d548209-0022-4a83-a6ca-e93e93338e70" providerId="ADAL" clId="{54CA96D6-C154-44D6-94DF-BEF0043D592D}"/>
    <pc:docChg chg="undo custSel addSld delSld modSld sldOrd">
      <pc:chgData name="Milla Vistiaho" userId="1d548209-0022-4a83-a6ca-e93e93338e70" providerId="ADAL" clId="{54CA96D6-C154-44D6-94DF-BEF0043D592D}" dt="2026-02-20T09:02:00.049" v="6239" actId="20577"/>
      <pc:docMkLst>
        <pc:docMk/>
      </pc:docMkLst>
      <pc:sldChg chg="modSp mod">
        <pc:chgData name="Milla Vistiaho" userId="1d548209-0022-4a83-a6ca-e93e93338e70" providerId="ADAL" clId="{54CA96D6-C154-44D6-94DF-BEF0043D592D}" dt="2026-02-20T08:54:36.284" v="5970" actId="20577"/>
        <pc:sldMkLst>
          <pc:docMk/>
          <pc:sldMk cId="4043737824" sldId="257"/>
        </pc:sldMkLst>
        <pc:spChg chg="mod">
          <ac:chgData name="Milla Vistiaho" userId="1d548209-0022-4a83-a6ca-e93e93338e70" providerId="ADAL" clId="{54CA96D6-C154-44D6-94DF-BEF0043D592D}" dt="2026-02-20T08:54:36.284" v="5970" actId="20577"/>
          <ac:spMkLst>
            <pc:docMk/>
            <pc:sldMk cId="4043737824" sldId="257"/>
            <ac:spMk id="3" creationId="{A8E9CFF2-3777-4FF4-A759-8491175B0B7C}"/>
          </ac:spMkLst>
        </pc:spChg>
      </pc:sldChg>
      <pc:sldChg chg="modSp mod">
        <pc:chgData name="Milla Vistiaho" userId="1d548209-0022-4a83-a6ca-e93e93338e70" providerId="ADAL" clId="{54CA96D6-C154-44D6-94DF-BEF0043D592D}" dt="2026-02-20T08:55:16.358" v="6013" actId="20577"/>
        <pc:sldMkLst>
          <pc:docMk/>
          <pc:sldMk cId="3263473564" sldId="259"/>
        </pc:sldMkLst>
        <pc:spChg chg="mod">
          <ac:chgData name="Milla Vistiaho" userId="1d548209-0022-4a83-a6ca-e93e93338e70" providerId="ADAL" clId="{54CA96D6-C154-44D6-94DF-BEF0043D592D}" dt="2026-02-20T08:55:16.358" v="6013" actId="20577"/>
          <ac:spMkLst>
            <pc:docMk/>
            <pc:sldMk cId="3263473564" sldId="259"/>
            <ac:spMk id="3" creationId="{F1280577-D1B0-FE32-5044-CEB3B2576DD8}"/>
          </ac:spMkLst>
        </pc:spChg>
      </pc:sldChg>
      <pc:sldChg chg="modSp mod">
        <pc:chgData name="Milla Vistiaho" userId="1d548209-0022-4a83-a6ca-e93e93338e70" providerId="ADAL" clId="{54CA96D6-C154-44D6-94DF-BEF0043D592D}" dt="2026-02-20T08:57:49.408" v="6165" actId="20577"/>
        <pc:sldMkLst>
          <pc:docMk/>
          <pc:sldMk cId="3977993365" sldId="263"/>
        </pc:sldMkLst>
        <pc:spChg chg="mod">
          <ac:chgData name="Milla Vistiaho" userId="1d548209-0022-4a83-a6ca-e93e93338e70" providerId="ADAL" clId="{54CA96D6-C154-44D6-94DF-BEF0043D592D}" dt="2026-02-20T08:57:49.408" v="6165" actId="20577"/>
          <ac:spMkLst>
            <pc:docMk/>
            <pc:sldMk cId="3977993365" sldId="263"/>
            <ac:spMk id="3" creationId="{2D518C3D-E2F3-A906-F063-C4978D2C1F0B}"/>
          </ac:spMkLst>
        </pc:spChg>
      </pc:sldChg>
      <pc:sldChg chg="modSp mod">
        <pc:chgData name="Milla Vistiaho" userId="1d548209-0022-4a83-a6ca-e93e93338e70" providerId="ADAL" clId="{54CA96D6-C154-44D6-94DF-BEF0043D592D}" dt="2026-02-20T09:02:00.049" v="6239" actId="20577"/>
        <pc:sldMkLst>
          <pc:docMk/>
          <pc:sldMk cId="1387994382" sldId="264"/>
        </pc:sldMkLst>
        <pc:spChg chg="mod">
          <ac:chgData name="Milla Vistiaho" userId="1d548209-0022-4a83-a6ca-e93e93338e70" providerId="ADAL" clId="{54CA96D6-C154-44D6-94DF-BEF0043D592D}" dt="2026-02-20T09:02:00.049" v="6239" actId="20577"/>
          <ac:spMkLst>
            <pc:docMk/>
            <pc:sldMk cId="1387994382" sldId="264"/>
            <ac:spMk id="3" creationId="{B2659723-C18E-3BF7-72CA-E72ADC31187E}"/>
          </ac:spMkLst>
        </pc:spChg>
      </pc:sldChg>
      <pc:sldChg chg="add ord">
        <pc:chgData name="Milla Vistiaho" userId="1d548209-0022-4a83-a6ca-e93e93338e70" providerId="ADAL" clId="{54CA96D6-C154-44D6-94DF-BEF0043D592D}" dt="2026-01-27T10:26:46.366" v="4559"/>
        <pc:sldMkLst>
          <pc:docMk/>
          <pc:sldMk cId="4158877849" sldId="265"/>
        </pc:sldMkLst>
      </pc:sldChg>
      <pc:sldChg chg="delSp add ord setBg delDesignElem">
        <pc:chgData name="Milla Vistiaho" userId="1d548209-0022-4a83-a6ca-e93e93338e70" providerId="ADAL" clId="{54CA96D6-C154-44D6-94DF-BEF0043D592D}" dt="2026-01-27T10:26:36.476" v="4557"/>
        <pc:sldMkLst>
          <pc:docMk/>
          <pc:sldMk cId="2404181143" sldId="266"/>
        </pc:sldMkLst>
      </pc:sldChg>
      <pc:sldChg chg="add ord">
        <pc:chgData name="Milla Vistiaho" userId="1d548209-0022-4a83-a6ca-e93e93338e70" providerId="ADAL" clId="{54CA96D6-C154-44D6-94DF-BEF0043D592D}" dt="2026-01-27T10:27:10.347" v="4562"/>
        <pc:sldMkLst>
          <pc:docMk/>
          <pc:sldMk cId="2416194107" sldId="267"/>
        </pc:sldMkLst>
      </pc:sldChg>
      <pc:sldChg chg="add ord">
        <pc:chgData name="Milla Vistiaho" userId="1d548209-0022-4a83-a6ca-e93e93338e70" providerId="ADAL" clId="{54CA96D6-C154-44D6-94DF-BEF0043D592D}" dt="2026-01-27T10:28:06.537" v="4565"/>
        <pc:sldMkLst>
          <pc:docMk/>
          <pc:sldMk cId="3909138242" sldId="268"/>
        </pc:sldMkLst>
      </pc:sldChg>
      <pc:sldChg chg="add del ord">
        <pc:chgData name="Milla Vistiaho" userId="1d548209-0022-4a83-a6ca-e93e93338e70" providerId="ADAL" clId="{54CA96D6-C154-44D6-94DF-BEF0043D592D}" dt="2026-01-27T10:29:04.299" v="4570"/>
        <pc:sldMkLst>
          <pc:docMk/>
          <pc:sldMk cId="1422715622" sldId="269"/>
        </pc:sldMkLst>
      </pc:sldChg>
      <pc:sldChg chg="add ord">
        <pc:chgData name="Milla Vistiaho" userId="1d548209-0022-4a83-a6ca-e93e93338e70" providerId="ADAL" clId="{54CA96D6-C154-44D6-94DF-BEF0043D592D}" dt="2026-01-27T10:30:08.166" v="4573"/>
        <pc:sldMkLst>
          <pc:docMk/>
          <pc:sldMk cId="1585384342" sldId="270"/>
        </pc:sldMkLst>
      </pc:sldChg>
      <pc:sldChg chg="add ord">
        <pc:chgData name="Milla Vistiaho" userId="1d548209-0022-4a83-a6ca-e93e93338e70" providerId="ADAL" clId="{54CA96D6-C154-44D6-94DF-BEF0043D592D}" dt="2026-01-27T10:30:26.566" v="4576"/>
        <pc:sldMkLst>
          <pc:docMk/>
          <pc:sldMk cId="1814557215" sldId="271"/>
        </pc:sldMkLst>
      </pc:sldChg>
      <pc:sldChg chg="add ord">
        <pc:chgData name="Milla Vistiaho" userId="1d548209-0022-4a83-a6ca-e93e93338e70" providerId="ADAL" clId="{54CA96D6-C154-44D6-94DF-BEF0043D592D}" dt="2026-01-27T10:30:55.770" v="4579"/>
        <pc:sldMkLst>
          <pc:docMk/>
          <pc:sldMk cId="239227941" sldId="272"/>
        </pc:sldMkLst>
      </pc:sldChg>
      <pc:sldChg chg="add ord">
        <pc:chgData name="Milla Vistiaho" userId="1d548209-0022-4a83-a6ca-e93e93338e70" providerId="ADAL" clId="{54CA96D6-C154-44D6-94DF-BEF0043D592D}" dt="2026-01-27T10:31:15.273" v="4582"/>
        <pc:sldMkLst>
          <pc:docMk/>
          <pc:sldMk cId="1055175220" sldId="273"/>
        </pc:sldMkLst>
      </pc:sldChg>
      <pc:sldChg chg="add ord">
        <pc:chgData name="Milla Vistiaho" userId="1d548209-0022-4a83-a6ca-e93e93338e70" providerId="ADAL" clId="{54CA96D6-C154-44D6-94DF-BEF0043D592D}" dt="2026-01-27T10:31:49.173" v="4585"/>
        <pc:sldMkLst>
          <pc:docMk/>
          <pc:sldMk cId="968957070" sldId="274"/>
        </pc:sldMkLst>
      </pc:sldChg>
      <pc:sldChg chg="add ord">
        <pc:chgData name="Milla Vistiaho" userId="1d548209-0022-4a83-a6ca-e93e93338e70" providerId="ADAL" clId="{54CA96D6-C154-44D6-94DF-BEF0043D592D}" dt="2026-01-27T10:32:15.195" v="4588"/>
        <pc:sldMkLst>
          <pc:docMk/>
          <pc:sldMk cId="32789309" sldId="275"/>
        </pc:sldMkLst>
      </pc:sldChg>
      <pc:sldChg chg="modSp new mod">
        <pc:chgData name="Milla Vistiaho" userId="1d548209-0022-4a83-a6ca-e93e93338e70" providerId="ADAL" clId="{54CA96D6-C154-44D6-94DF-BEF0043D592D}" dt="2026-01-27T12:06:42.029" v="5929" actId="20577"/>
        <pc:sldMkLst>
          <pc:docMk/>
          <pc:sldMk cId="4025830911" sldId="276"/>
        </pc:sldMkLst>
        <pc:spChg chg="mod">
          <ac:chgData name="Milla Vistiaho" userId="1d548209-0022-4a83-a6ca-e93e93338e70" providerId="ADAL" clId="{54CA96D6-C154-44D6-94DF-BEF0043D592D}" dt="2026-01-27T11:45:07.667" v="5354" actId="20577"/>
          <ac:spMkLst>
            <pc:docMk/>
            <pc:sldMk cId="4025830911" sldId="276"/>
            <ac:spMk id="2" creationId="{AA43B7DF-837E-A433-5901-F11883E23083}"/>
          </ac:spMkLst>
        </pc:spChg>
        <pc:spChg chg="mod">
          <ac:chgData name="Milla Vistiaho" userId="1d548209-0022-4a83-a6ca-e93e93338e70" providerId="ADAL" clId="{54CA96D6-C154-44D6-94DF-BEF0043D592D}" dt="2026-01-27T12:06:42.029" v="5929" actId="20577"/>
          <ac:spMkLst>
            <pc:docMk/>
            <pc:sldMk cId="4025830911" sldId="276"/>
            <ac:spMk id="3" creationId="{8D33BCDD-099E-AA9D-3E9E-C5E9BF4F96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C66B4D-91FC-B610-D0B5-828B8E38C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75965CE-269D-3361-EAAD-9F191C098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EE4C1C-C844-819A-ADBA-3DE14394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1608-A81E-4E02-853C-52B4EAB24C1D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C3FA14-B164-245B-B59C-BC46D4AF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0421BE-0C50-B8A4-03B0-6CE7916F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0505-8C88-40DC-AA0C-135FAF537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638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91F042-AD4B-BC9A-814B-4D781C13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1CBA6C8-DEBE-924A-EA0D-434C814A6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B18BB0-AC4F-3261-7220-210CC606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1608-A81E-4E02-853C-52B4EAB24C1D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639496-E665-61D8-E491-13D37959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1C579B-BEFE-FF35-E4A5-04A4606E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0505-8C88-40DC-AA0C-135FAF537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15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C8A35CA-B73C-D36D-C94F-19828DB00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45EBC72-9A1C-F58E-4B80-F682B905F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81EA76-2D95-82E5-0EFE-5DAA42C4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1608-A81E-4E02-853C-52B4EAB24C1D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F234F9-2FD8-396A-9492-CB5F9981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9BB240-2410-C4E6-78F5-5D4C3853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0505-8C88-40DC-AA0C-135FAF537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1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i-FI"/>
              <a:t>Muokkaa alaotsikon perustyyliä napsautt.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33519F-843D-4D32-BA64-656BC6AC4DA3}" type="datetime1">
              <a:rPr lang="fi-FI" smtClean="0"/>
              <a:t>20.2.2026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22FAF7-BBDF-26CC-316F-2D431280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4DAD49-8C58-70D0-8F31-2867F209C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8ED6CF-A34E-046E-7CF3-234847B0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1608-A81E-4E02-853C-52B4EAB24C1D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2BEA6C-8CD9-B963-C6EF-C6BA2FAE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AA0A75-E8F5-53EB-5F24-36BCDA13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0505-8C88-40DC-AA0C-135FAF537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65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1E09DE-1609-D5C7-721E-A2D29865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3500E2-3AD4-A65E-FEE6-C41E2CABB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B5BF66-8BEB-E01E-AC1C-DC44EF1F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1608-A81E-4E02-853C-52B4EAB24C1D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C74B08-2EE8-D522-E3DE-BB5D3B5E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DFB6F4-7CE4-76EE-AC0F-E691B757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0505-8C88-40DC-AA0C-135FAF537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89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181711-AEB8-9655-639B-D107C2CF7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4B6D5A-F226-8D1D-3171-C21C9841E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16841D9-C009-D28A-9BC7-9AEFF2D60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8E19C03-C023-F2F7-D4AF-CF99EC62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1608-A81E-4E02-853C-52B4EAB24C1D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A8E8A7C-1014-8D9B-42B5-720515DE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7BE5500-DBBA-19A2-DA53-8A5DDF65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0505-8C88-40DC-AA0C-135FAF537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96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176D1D-894C-44D8-2935-AD013633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E797E-9B4B-6417-9FA5-0A29EDB5A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0B1B63-968D-89A4-1FD4-4EF04A4DB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93812B8-1E44-7C95-C7C9-CBA7667D7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C762462-306D-946E-D4A9-636F069D6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7A5B248-7758-6758-4FEE-D1031691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1608-A81E-4E02-853C-52B4EAB24C1D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F0480C8-5F7E-F7CC-0F9C-A5FD5544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672028-566E-6073-1F25-08E2D270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0505-8C88-40DC-AA0C-135FAF537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47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F5522B-165B-1D72-391C-4F6063A0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43267CF-E369-4122-3FDA-8E03D3A7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1608-A81E-4E02-853C-52B4EAB24C1D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74683C9-9CB9-4B7C-ABA0-070AE1EC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128900E-553A-2127-BEEB-7DB71854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0505-8C88-40DC-AA0C-135FAF537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41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BD4C591-C80E-2873-4842-7EA09CBC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1608-A81E-4E02-853C-52B4EAB24C1D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2312EF8-0DBC-2E43-6A3A-B7487951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415E3F-38A2-D5AB-BE3A-2D6EF6CC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0505-8C88-40DC-AA0C-135FAF537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3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4DEB7F-16D8-0F90-2A22-5E056493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AC92C3-8289-FEE6-A30D-256CEB654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FEC7F28-A837-81A5-6BD1-CC8697231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E4B973-3A77-F224-035C-8E82995A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1608-A81E-4E02-853C-52B4EAB24C1D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5CBBFF1-2519-4920-57DF-0E01985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C407939-F9D2-1A4E-B7E7-6E501976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0505-8C88-40DC-AA0C-135FAF537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68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BC61F3-6C4B-A1F7-D802-7BE75873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67FF97E-E78A-6C94-DFAF-6B5580D4D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AEF4BF1-D0FB-D8CD-0103-581732CE1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943083-7E91-76D4-E353-585EA471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1608-A81E-4E02-853C-52B4EAB24C1D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69F6C5-1CA9-6AED-D755-E7F0DB92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415A1B3-099A-BF7D-84F2-39903E52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0505-8C88-40DC-AA0C-135FAF537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35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A160A8E-FB07-8198-698A-F4D7869D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031689-A959-B128-6B4C-EDCB4DBD5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56C393-26E5-4945-B184-1A47B4BF4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1608-A81E-4E02-853C-52B4EAB24C1D}" type="datetimeFigureOut">
              <a:rPr lang="fi-FI" smtClean="0"/>
              <a:t>20.2.2026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62E9BF-5097-2649-7866-7EE3F1F4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5C5C34-098D-D80C-E9FB-9B057325D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0505-8C88-40DC-AA0C-135FAF537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66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"/>
              <a:t>Muokkaa otsikon perustyyliä napsauttamalla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E6343564-1337-43E5-904A-A7BD9FFE90C2}" type="datetime1">
              <a:rPr lang="fi-FI" smtClean="0"/>
              <a:t>20.2.2026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uorakulmi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fi" sz="4800" dirty="0"/>
              <a:t>Omavalvontaohjel-man seurantaraportti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rtl="0"/>
            <a:r>
              <a:rPr lang="fi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2025 (1-3/25, 4-6/25, 7-9/25, 10-12/25)</a:t>
            </a:r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 descr="Kuva, joka sisältää kohteen teksti, Fontti, Grafiikka, valkoinen&#10;&#10;Kuvaus luotu automaattisesti">
            <a:extLst>
              <a:ext uri="{FF2B5EF4-FFF2-40B4-BE49-F238E27FC236}">
                <a16:creationId xmlns:a16="http://schemas.microsoft.com/office/drawing/2014/main" id="{C4C1878E-5078-BBB3-603A-87F1A04E5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77" y="5946516"/>
            <a:ext cx="2853180" cy="665594"/>
          </a:xfrm>
          <a:prstGeom prst="rect">
            <a:avLst/>
          </a:prstGeom>
        </p:spPr>
      </p:pic>
      <p:pic>
        <p:nvPicPr>
          <p:cNvPr id="8" name="Kuva 7" descr="Kuva, joka sisältää kohteen piha-, jalkineet, maa, ruoho&#10;&#10;Kuvaus luotu automaattisesti">
            <a:extLst>
              <a:ext uri="{FF2B5EF4-FFF2-40B4-BE49-F238E27FC236}">
                <a16:creationId xmlns:a16="http://schemas.microsoft.com/office/drawing/2014/main" id="{F56B33FD-BED2-1383-F0F2-65EF025E1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0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EB041-1C13-D9E2-3946-7DE8A3D9E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Fontti, Grafiikka, valkoinen&#10;&#10;Kuvaus luotu automaattisesti">
            <a:extLst>
              <a:ext uri="{FF2B5EF4-FFF2-40B4-BE49-F238E27FC236}">
                <a16:creationId xmlns:a16="http://schemas.microsoft.com/office/drawing/2014/main" id="{4E86165D-256B-C1FE-2EF4-E1887F299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77" y="5946516"/>
            <a:ext cx="2853180" cy="665594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59E42EBB-8D78-6518-43E2-AEE43ABE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Olen saanut tukea, apua tai ohjausta muutokseen (asteikko 1-5)  (n=41)</a:t>
            </a:r>
          </a:p>
        </p:txBody>
      </p:sp>
      <p:pic>
        <p:nvPicPr>
          <p:cNvPr id="7170" name="Picture 2" descr="Formsin vastausdiagrammi. Kysymyksen otsikko: 7) Olen saanut tukea, apua tai ohjausta muutokseen  (yleisarvioni palvelusta asteikolla 1-5). Vastausten määrä: 41 vastausta.">
            <a:extLst>
              <a:ext uri="{FF2B5EF4-FFF2-40B4-BE49-F238E27FC236}">
                <a16:creationId xmlns:a16="http://schemas.microsoft.com/office/drawing/2014/main" id="{ADB0999F-4DFA-2BEC-0D87-8F46FB7ED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9369" r="1166" b="6488"/>
          <a:stretch>
            <a:fillRect/>
          </a:stretch>
        </p:blipFill>
        <p:spPr bwMode="auto">
          <a:xfrm>
            <a:off x="487680" y="2143559"/>
            <a:ext cx="10373360" cy="38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0EA81-B2AD-1C21-9DE5-F9AF87B4B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Fontti, Grafiikka, valkoinen&#10;&#10;Kuvaus luotu automaattisesti">
            <a:extLst>
              <a:ext uri="{FF2B5EF4-FFF2-40B4-BE49-F238E27FC236}">
                <a16:creationId xmlns:a16="http://schemas.microsoft.com/office/drawing/2014/main" id="{BBF4E3CD-9514-B498-D76A-8D1631662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77" y="5946516"/>
            <a:ext cx="2853180" cy="665594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E88E8294-CE50-46D3-E232-7BF45FF4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Työntekijä on ollut helposti tavoitettavissa (asteikko 1-5)  (n=41)</a:t>
            </a:r>
          </a:p>
        </p:txBody>
      </p:sp>
      <p:pic>
        <p:nvPicPr>
          <p:cNvPr id="8194" name="Picture 2" descr="Formsin vastausdiagrammi. Kysymyksen otsikko: 8) Työntekijä on ollut helposti tavoitettavissa (yleisarvioni palvelusta asteikolla 1-5). Vastausten määrä: 41 vastausta.">
            <a:extLst>
              <a:ext uri="{FF2B5EF4-FFF2-40B4-BE49-F238E27FC236}">
                <a16:creationId xmlns:a16="http://schemas.microsoft.com/office/drawing/2014/main" id="{6B6C78A1-6F15-97A5-CCAA-90C44BE35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2" t="23491"/>
          <a:stretch>
            <a:fillRect/>
          </a:stretch>
        </p:blipFill>
        <p:spPr bwMode="auto">
          <a:xfrm>
            <a:off x="599439" y="2067935"/>
            <a:ext cx="10015523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7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16D00-59ED-20CD-04FE-D9C809B26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Fontti, Grafiikka, valkoinen&#10;&#10;Kuvaus luotu automaattisesti">
            <a:extLst>
              <a:ext uri="{FF2B5EF4-FFF2-40B4-BE49-F238E27FC236}">
                <a16:creationId xmlns:a16="http://schemas.microsoft.com/office/drawing/2014/main" id="{98F754F9-8813-6251-01AA-9F4E16B0A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77" y="5946516"/>
            <a:ext cx="2853180" cy="665594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089273B2-5447-F9DF-C9A6-46217582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Työntekijä esittää asiat ymmärrettävällä tavalla(asteikko 1-5)  (n=41)</a:t>
            </a:r>
          </a:p>
        </p:txBody>
      </p:sp>
      <p:pic>
        <p:nvPicPr>
          <p:cNvPr id="9218" name="Picture 2" descr="Formsin vastausdiagrammi. Kysymyksen otsikko: 9) Työntekijä esittää asiat ymmärrettävällä tavalla       (yleisarvioni palvelusta asteikolla 1-5). Vastausten määrä: 41 vastausta.">
            <a:extLst>
              <a:ext uri="{FF2B5EF4-FFF2-40B4-BE49-F238E27FC236}">
                <a16:creationId xmlns:a16="http://schemas.microsoft.com/office/drawing/2014/main" id="{1361FCE0-B097-A7D9-8FF9-E41F025D7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24364" r="5501" b="5515"/>
          <a:stretch>
            <a:fillRect/>
          </a:stretch>
        </p:blipFill>
        <p:spPr bwMode="auto">
          <a:xfrm>
            <a:off x="934720" y="2072641"/>
            <a:ext cx="10058400" cy="38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95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C0B13-DE6D-737E-15EA-4BE9578D6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Fontti, Grafiikka, valkoinen&#10;&#10;Kuvaus luotu automaattisesti">
            <a:extLst>
              <a:ext uri="{FF2B5EF4-FFF2-40B4-BE49-F238E27FC236}">
                <a16:creationId xmlns:a16="http://schemas.microsoft.com/office/drawing/2014/main" id="{24D5B0A7-D31E-C547-3059-6E5571E20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77" y="5946516"/>
            <a:ext cx="2853180" cy="665594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831F8817-EFD8-350E-7E15-A3262CC3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Työntekijällä on riittävästi aikaa paneutua asiani käsittelyyn (asteikko 1-5)  (n=41)</a:t>
            </a:r>
          </a:p>
        </p:txBody>
      </p:sp>
      <p:pic>
        <p:nvPicPr>
          <p:cNvPr id="11266" name="Picture 2" descr="Formsin vastausdiagrammi. Kysymyksen otsikko: 10) Työntekijällä on riittävästi aikaa paneutua asiani käsittelyyn (yleisarvioni palvelusta asteikolla 1-5). Vastausten määrä: 41 vastausta.">
            <a:extLst>
              <a:ext uri="{FF2B5EF4-FFF2-40B4-BE49-F238E27FC236}">
                <a16:creationId xmlns:a16="http://schemas.microsoft.com/office/drawing/2014/main" id="{C7FD7653-E838-0759-625B-8E28574E3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8223" r="4917" b="6546"/>
          <a:stretch>
            <a:fillRect/>
          </a:stretch>
        </p:blipFill>
        <p:spPr bwMode="auto">
          <a:xfrm>
            <a:off x="762000" y="2113281"/>
            <a:ext cx="9987280" cy="38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48FE35-A8CB-69AD-5968-E401BF1B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Riskien arvioinnin 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C52737-0DF6-96B9-2F60-804837F1F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Tunnistetut riskit:</a:t>
            </a:r>
          </a:p>
          <a:p>
            <a:r>
              <a:rPr lang="fi-FI" dirty="0"/>
              <a:t>Työtehtävän vaativuus, psykososiaalisen työn kuormitus</a:t>
            </a:r>
          </a:p>
          <a:p>
            <a:r>
              <a:rPr lang="fi-FI" dirty="0"/>
              <a:t>Väkivallan uhka</a:t>
            </a:r>
          </a:p>
          <a:p>
            <a:r>
              <a:rPr lang="fi-FI" dirty="0"/>
              <a:t>Bakteerit ja virukset</a:t>
            </a:r>
          </a:p>
          <a:p>
            <a:r>
              <a:rPr lang="fi-FI" dirty="0"/>
              <a:t>Liikenteessä tapahtuvat riskit </a:t>
            </a:r>
          </a:p>
          <a:p>
            <a:r>
              <a:rPr lang="fi-FI" dirty="0"/>
              <a:t>Riskit tunnistettu ja niihin ennalta varauduttu, riskeistä ei ole muodostunut vaaratapahtumia tai toimenpiteitä vaativia toimenpiteitä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6775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E16FFA-05DC-120D-A76A-7094A27D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Palvelutoiminnan poikkeamat/haitta ja vaaratapahtumat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518C3D-E2F3-A906-F063-C4978D2C1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9/25 Etelä-Savo asiakkaan uhkaava käytös</a:t>
            </a:r>
          </a:p>
          <a:p>
            <a:r>
              <a:rPr lang="fi-FI" dirty="0"/>
              <a:t>-&gt; ei seurauksia/toimenpiteitä, tilanne käsitelty ja purettu työntekijän ja esihenkilön kesken, työskentelyn päättyminen</a:t>
            </a:r>
          </a:p>
          <a:p>
            <a:r>
              <a:rPr lang="fi-FI" dirty="0"/>
              <a:t>9/25 PK asiakkaan uhkaava käytös</a:t>
            </a:r>
          </a:p>
          <a:p>
            <a:r>
              <a:rPr lang="fi-FI" dirty="0"/>
              <a:t>-&gt; ei seurauksia/toimenpiteitä, tilanne käsitelty ja purettu työntekijän ja esihenkilön kesken, työskentely kotiympäristössä päätetty.</a:t>
            </a:r>
          </a:p>
          <a:p>
            <a:r>
              <a:rPr lang="fi-FI" dirty="0"/>
              <a:t>10/25 Tietoturva poikkeama. </a:t>
            </a:r>
            <a:r>
              <a:rPr lang="fi-FI" dirty="0" err="1"/>
              <a:t>Varhan</a:t>
            </a:r>
            <a:r>
              <a:rPr lang="fi-FI" dirty="0"/>
              <a:t> sosiaalityöntekijän lähettämän viestin sisältö muuttunut. Jatkotoimenpiteet </a:t>
            </a:r>
            <a:r>
              <a:rPr lang="fi-FI" dirty="0" err="1"/>
              <a:t>Varhan</a:t>
            </a:r>
            <a:r>
              <a:rPr lang="fi-FI" dirty="0"/>
              <a:t> tietoturvan osalta sisäisesti.</a:t>
            </a:r>
          </a:p>
          <a:p>
            <a:r>
              <a:rPr lang="fi-FI" dirty="0"/>
              <a:t>11/2025 Asiakkaan uhkaava ja epäasiallinen käytös. Vaihdettu työtekijät asiakkuuteen.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799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AE68D3-289C-5135-EA40-A376D1B4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Palvelutoiminnan palautteet ja reklamaatiot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659723-C18E-3BF7-72CA-E72ADC311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1/25 Helsinki, ilmoituksessa pyydetty vastaamaan työntekijän käytökseen sosiaalityöntekijää kohtaan, perhetyön osaamiseen sekä koosteiden toimitukseen. Vastattu edellä kuvattuihin asioihin, joista todettu, ettei ilmoitus johda toimenpiteisiin tai korjaustarpeisiin Tukiperhe.fi osalta </a:t>
            </a:r>
          </a:p>
          <a:p>
            <a:r>
              <a:rPr lang="fi-FI" dirty="0"/>
              <a:t>2/25 </a:t>
            </a:r>
            <a:r>
              <a:rPr lang="fi-FI" dirty="0" err="1"/>
              <a:t>Varhan</a:t>
            </a:r>
            <a:r>
              <a:rPr lang="fi-FI" dirty="0"/>
              <a:t> raportoinnista. Suppeat, sisällöltään kevyet. Toimenpiteet: raportit korjattu ja toimitettu eteenpäin. </a:t>
            </a:r>
          </a:p>
          <a:p>
            <a:r>
              <a:rPr lang="fi-FI" dirty="0"/>
              <a:t>8/25 </a:t>
            </a:r>
            <a:r>
              <a:rPr lang="fi-FI" dirty="0" err="1"/>
              <a:t>Luvn</a:t>
            </a:r>
            <a:r>
              <a:rPr lang="fi-FI" dirty="0"/>
              <a:t> tukihenkilötoiminnan maksulliseen toimintaan liittyen. Vastattu reklamaatioon, toiminnan puitesopimus ei edellytä asiakkaan kuljettamista eikä maksullista toimintaa. Toimenpiteet: ei vaadi toimenpiteitä. </a:t>
            </a:r>
            <a:r>
              <a:rPr lang="fi-FI" dirty="0" err="1"/>
              <a:t>Tukiperhe.fi:llä</a:t>
            </a:r>
            <a:r>
              <a:rPr lang="fi-FI" dirty="0"/>
              <a:t> on käytössä kuukausittainen toimintaraha ammatillisessa tukihenkilötoiminnassa käytettäväksi.</a:t>
            </a:r>
          </a:p>
          <a:p>
            <a:r>
              <a:rPr lang="fi-FI" dirty="0"/>
              <a:t>10/25 Helsinki asiakkaan ja perheohjaajien vuorovaikutukseen perustuva, vastattu pyyntöön. Vastattu asiakkaan kokemuksesta nouseviin asioihin, joista todettu, ettei johda toimenpiteisiin tai korjaustarpeisiin Tukiperhe.fi osalta. </a:t>
            </a:r>
          </a:p>
          <a:p>
            <a:r>
              <a:rPr lang="fi-FI" dirty="0"/>
              <a:t>12/25 </a:t>
            </a:r>
            <a:r>
              <a:rPr lang="fi-FI" dirty="0" err="1"/>
              <a:t>Vake</a:t>
            </a:r>
            <a:r>
              <a:rPr lang="fi-FI" dirty="0"/>
              <a:t> työskentelyn intensiteetin esille tuomiseen, esihenkilön osallistuminen aloitustapaamiseen, raporttien toimittamisen tapaan/aikatauluun. Vastattu esitettyihin asioihin. Selvityksen mukaan aihetta on käsitelty kattavasti ja mietitty asianmukaisesti toimintamalleja vuorovaikutukseen, oman työntekijän nimeämiseen ja asiakirjojen toimittamiseen. Selvitys ei anna aihetta tässä vaiheessa enempään ja tämän valvonta-asian </a:t>
            </a:r>
            <a:r>
              <a:rPr lang="fi-FI"/>
              <a:t>käsittely päättyy.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7994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43B7DF-837E-A433-5901-F11883E2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Palvelutoiminnan palautteet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33BCDD-099E-AA9D-3E9E-C5E9BF4F9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Useilla alueilla (Helsinki, </a:t>
            </a:r>
            <a:r>
              <a:rPr lang="fi-FI" dirty="0" err="1"/>
              <a:t>Luvn</a:t>
            </a:r>
            <a:r>
              <a:rPr lang="fi-FI" dirty="0"/>
              <a:t>, </a:t>
            </a:r>
            <a:r>
              <a:rPr lang="fi-FI" dirty="0" err="1"/>
              <a:t>Vake</a:t>
            </a:r>
            <a:r>
              <a:rPr lang="fi-FI" dirty="0"/>
              <a:t>, </a:t>
            </a:r>
            <a:r>
              <a:rPr lang="fi-FI" dirty="0" err="1"/>
              <a:t>Varha</a:t>
            </a:r>
            <a:r>
              <a:rPr lang="fi-FI" dirty="0"/>
              <a:t>, Pohjois-Savo)  tyytyväisyys tilaajan osalta tietyn työntekijän työskentelyyn.</a:t>
            </a:r>
          </a:p>
          <a:p>
            <a:r>
              <a:rPr lang="fi-FI" dirty="0" err="1"/>
              <a:t>Varhan</a:t>
            </a:r>
            <a:r>
              <a:rPr lang="fi-FI" dirty="0"/>
              <a:t> työntekijöiden laadukkaasta ja vaikuttavasta työskentelystä</a:t>
            </a:r>
          </a:p>
          <a:p>
            <a:r>
              <a:rPr lang="fi-FI" dirty="0"/>
              <a:t>Itä-Uusimaa tyytyväisyys tukiperhetoiminnan toteuttamisesta</a:t>
            </a:r>
          </a:p>
          <a:p>
            <a:r>
              <a:rPr lang="fi-FI" dirty="0"/>
              <a:t>Helsinki positiivinen palaute laadukkaasta kirjaamisesta </a:t>
            </a:r>
            <a:r>
              <a:rPr lang="fi-FI"/>
              <a:t>ja raportoinnista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583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6DBC0F-4EEE-D252-F17A-08741DD3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Seuranta ja kehittäminen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280577-D1B0-FE32-5044-CEB3B2576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sz="2000" dirty="0"/>
              <a:t>Tukiperhe.fi toteuttaa omavalvontaohjelman seurantaa neljä kertaa vuodessa. </a:t>
            </a:r>
          </a:p>
          <a:p>
            <a:r>
              <a:rPr lang="fi-FI" sz="2000" dirty="0"/>
              <a:t>Tässä raportissa on koottu omavalvontaohjelman seuranta kootusti 1.1-31.3.2025, 1.4-30.6.2025,1.7-30.9.2025 ja 1.10-31.12.2025 osalta</a:t>
            </a:r>
          </a:p>
          <a:p>
            <a:r>
              <a:rPr lang="fi-FI" sz="2000" dirty="0"/>
              <a:t>1/25 kehitimme asiakastyytyväisyys kyselyn uuden kyselylomakkeen.</a:t>
            </a:r>
          </a:p>
          <a:p>
            <a:r>
              <a:rPr lang="fi-FI" sz="2000" dirty="0"/>
              <a:t>3/2 Riskien arviointi, jokaisella toiminta-alueellamme</a:t>
            </a:r>
          </a:p>
          <a:p>
            <a:r>
              <a:rPr lang="fi-FI" sz="2000" dirty="0"/>
              <a:t>4/25 Julkaisimme asiakastyytyväisyyskyselyn</a:t>
            </a:r>
          </a:p>
          <a:p>
            <a:r>
              <a:rPr lang="fi-FI" sz="2000" dirty="0"/>
              <a:t>4/25 Omavalvontasuunnitelman päivitys </a:t>
            </a:r>
          </a:p>
          <a:p>
            <a:r>
              <a:rPr lang="fi-FI" sz="2000" dirty="0"/>
              <a:t>4/25 Tietosuoja- ja tietoturvakoulutus  </a:t>
            </a:r>
          </a:p>
          <a:p>
            <a:r>
              <a:rPr lang="fi-FI" sz="2000" dirty="0"/>
              <a:t>5/25 Valvonta- ja tarkastuskäynti Helsinki, Vantaa ja Kerava</a:t>
            </a:r>
          </a:p>
          <a:p>
            <a:r>
              <a:rPr lang="fi-FI" sz="2000" dirty="0"/>
              <a:t>8/25 Omavalvontasuunnitelman läpikäynti</a:t>
            </a:r>
          </a:p>
          <a:p>
            <a:r>
              <a:rPr lang="fi-FI" sz="2000" dirty="0"/>
              <a:t>9/25 Sosiaalihuollon kirjaamisen peruskurssi</a:t>
            </a:r>
          </a:p>
          <a:p>
            <a:r>
              <a:rPr lang="fi-FI" sz="2000" dirty="0"/>
              <a:t>9/25 Riskien arviointi kaikilla toiminta-alueilla</a:t>
            </a:r>
          </a:p>
          <a:p>
            <a:r>
              <a:rPr lang="fi-FI" sz="2000" dirty="0"/>
              <a:t>10/25 </a:t>
            </a:r>
            <a:r>
              <a:rPr lang="fi-FI" sz="2000" dirty="0" err="1"/>
              <a:t>Varhan</a:t>
            </a:r>
            <a:r>
              <a:rPr lang="fi-FI" sz="2000" dirty="0"/>
              <a:t> suunniteltu Valvonta- ja tarkastuskäynti</a:t>
            </a:r>
          </a:p>
          <a:p>
            <a:r>
              <a:rPr lang="fi-FI" sz="2000" dirty="0"/>
              <a:t>11/25 Omavalvontasuunnitelman päivitys</a:t>
            </a:r>
          </a:p>
          <a:p>
            <a:r>
              <a:rPr lang="fi-FI" sz="2000" dirty="0"/>
              <a:t>11/25 Asiakaspalautteen käsittely ja tavoitteet vuodelle 2026</a:t>
            </a:r>
          </a:p>
          <a:p>
            <a:r>
              <a:rPr lang="fi-FI" sz="2000" dirty="0"/>
              <a:t>12/25 Alueelliset kehittämispäivät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347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fi" sz="4800" dirty="0"/>
              <a:t>Asiakaspalautteet, kaikki HVA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i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12-2025</a:t>
            </a:r>
          </a:p>
        </p:txBody>
      </p:sp>
      <p:pic>
        <p:nvPicPr>
          <p:cNvPr id="6" name="Kuva 5" descr="Kuva, joka sisältää kohteen teksti, Fontti, Grafiikka, valkoinen&#10;&#10;Kuvaus luotu automaattisesti">
            <a:extLst>
              <a:ext uri="{FF2B5EF4-FFF2-40B4-BE49-F238E27FC236}">
                <a16:creationId xmlns:a16="http://schemas.microsoft.com/office/drawing/2014/main" id="{C4C1878E-5078-BBB3-603A-87F1A04E5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77" y="5946516"/>
            <a:ext cx="2853180" cy="665594"/>
          </a:xfrm>
          <a:prstGeom prst="rect">
            <a:avLst/>
          </a:prstGeom>
        </p:spPr>
      </p:pic>
      <p:pic>
        <p:nvPicPr>
          <p:cNvPr id="8" name="Kuva 7" descr="Kuva, joka sisältää kohteen piha-, jalkineet, maa, ruoho&#10;&#10;Kuvaus luotu automaattisesti">
            <a:extLst>
              <a:ext uri="{FF2B5EF4-FFF2-40B4-BE49-F238E27FC236}">
                <a16:creationId xmlns:a16="http://schemas.microsoft.com/office/drawing/2014/main" id="{F56B33FD-BED2-1383-F0F2-65EF025E1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0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8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Fontti, Grafiikka, valkoinen&#10;&#10;Kuvaus luotu automaattisesti">
            <a:extLst>
              <a:ext uri="{FF2B5EF4-FFF2-40B4-BE49-F238E27FC236}">
                <a16:creationId xmlns:a16="http://schemas.microsoft.com/office/drawing/2014/main" id="{987F2CFE-CB42-1FC3-F707-067A0E80D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77" y="5946516"/>
            <a:ext cx="2853180" cy="665594"/>
          </a:xfrm>
          <a:prstGeom prst="rect">
            <a:avLst/>
          </a:prstGeom>
        </p:spPr>
      </p:pic>
      <p:pic>
        <p:nvPicPr>
          <p:cNvPr id="1026" name="Picture 2" descr="Formsin vastausdiagrammi. Kysymyksen otsikko: Hyvinvointialueeni . Vastausten määrä: 37 vastausta.">
            <a:extLst>
              <a:ext uri="{FF2B5EF4-FFF2-40B4-BE49-F238E27FC236}">
                <a16:creationId xmlns:a16="http://schemas.microsoft.com/office/drawing/2014/main" id="{F953F75C-11D7-A1A8-9E2B-16DD05952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2" t="17867" r="52223" b="8685"/>
          <a:stretch>
            <a:fillRect/>
          </a:stretch>
        </p:blipFill>
        <p:spPr bwMode="auto">
          <a:xfrm>
            <a:off x="613898" y="1338787"/>
            <a:ext cx="4620576" cy="448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EF8B0F4-6C57-03DE-7B6F-6ADB1D16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Hyvinvointialueeni (n=37)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AE3BB89-F61E-531C-48F7-029C3F2B9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709" y="2490656"/>
            <a:ext cx="1476581" cy="187668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4A3EE5E-4132-5A79-4887-B00B6C369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290" y="2423972"/>
            <a:ext cx="1362265" cy="194337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D78ECF7-89A8-05C2-3FA5-5A4EC0160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223" y="2431258"/>
            <a:ext cx="1667108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7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C909C-174D-0824-0362-1A9B9EBE7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Fontti, Grafiikka, valkoinen&#10;&#10;Kuvaus luotu automaattisesti">
            <a:extLst>
              <a:ext uri="{FF2B5EF4-FFF2-40B4-BE49-F238E27FC236}">
                <a16:creationId xmlns:a16="http://schemas.microsoft.com/office/drawing/2014/main" id="{E4CDD0B2-66C4-65A7-582C-730DA36F9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77" y="5946516"/>
            <a:ext cx="2853180" cy="665594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85257435-5FAC-F57D-187C-4E72F6CEB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Olen saanut asiallista kohtelua (asteikko 1-5)  (n=41)</a:t>
            </a:r>
          </a:p>
        </p:txBody>
      </p:sp>
      <p:pic>
        <p:nvPicPr>
          <p:cNvPr id="2050" name="Picture 2" descr="Formsin vastausdiagrammi. Kysymyksen otsikko: 1) Olen saanut asiallista kohtelua (yleisarvioni palvelusta asteikolla 1-5). Vastausten määrä: 41 vastausta.">
            <a:extLst>
              <a:ext uri="{FF2B5EF4-FFF2-40B4-BE49-F238E27FC236}">
                <a16:creationId xmlns:a16="http://schemas.microsoft.com/office/drawing/2014/main" id="{9046EA8C-6F79-B8AB-E202-8D7A928B6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24363" r="-1583" b="397"/>
          <a:stretch>
            <a:fillRect/>
          </a:stretch>
        </p:blipFill>
        <p:spPr bwMode="auto">
          <a:xfrm>
            <a:off x="706120" y="2087303"/>
            <a:ext cx="10647680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9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6211C-B08F-6C10-99FC-4DA0A9172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Fontti, Grafiikka, valkoinen&#10;&#10;Kuvaus luotu automaattisesti">
            <a:extLst>
              <a:ext uri="{FF2B5EF4-FFF2-40B4-BE49-F238E27FC236}">
                <a16:creationId xmlns:a16="http://schemas.microsoft.com/office/drawing/2014/main" id="{F6DAA1C4-1379-9B61-6693-B1443D50C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77" y="5946516"/>
            <a:ext cx="2853180" cy="665594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ACA9815A-FC14-FD8B-F041-EB155010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Saamani palvelu on ollut asiantuntevaa (asteikko 1-5)  (n=41)</a:t>
            </a:r>
          </a:p>
        </p:txBody>
      </p:sp>
      <p:pic>
        <p:nvPicPr>
          <p:cNvPr id="3074" name="Picture 2" descr="Formsin vastausdiagrammi. Kysymyksen otsikko: 2) Saamani palvelu on ollut asiantuntevaa  (yleisarvioni palvelusta asteikolla 1-5). Vastausten määrä: 41 vastausta.">
            <a:extLst>
              <a:ext uri="{FF2B5EF4-FFF2-40B4-BE49-F238E27FC236}">
                <a16:creationId xmlns:a16="http://schemas.microsoft.com/office/drawing/2014/main" id="{427D255D-E8A7-6C00-9011-D87AAFC1C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9" t="23627"/>
          <a:stretch>
            <a:fillRect/>
          </a:stretch>
        </p:blipFill>
        <p:spPr bwMode="auto">
          <a:xfrm>
            <a:off x="924791" y="2109355"/>
            <a:ext cx="9944100" cy="38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3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C8814-3C48-CB89-148B-FC76F3955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Fontti, Grafiikka, valkoinen&#10;&#10;Kuvaus luotu automaattisesti">
            <a:extLst>
              <a:ext uri="{FF2B5EF4-FFF2-40B4-BE49-F238E27FC236}">
                <a16:creationId xmlns:a16="http://schemas.microsoft.com/office/drawing/2014/main" id="{CCC5EFF0-362A-4699-29BB-F6E9DDC62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77" y="5946516"/>
            <a:ext cx="2853180" cy="665594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7C0730AA-9392-9820-1150-07B174B7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Saamani palvelu on vastannut tarpeitani (asteikko 1-5)  (n=41)</a:t>
            </a:r>
          </a:p>
        </p:txBody>
      </p:sp>
      <p:pic>
        <p:nvPicPr>
          <p:cNvPr id="4098" name="Picture 2" descr="Formsin vastausdiagrammi. Kysymyksen otsikko: 3) Saamani palvelu on vastannut tarpeitani (yleisarvioni palvelusta asteikolla 1-5). Vastausten määrä: 41 vastausta.">
            <a:extLst>
              <a:ext uri="{FF2B5EF4-FFF2-40B4-BE49-F238E27FC236}">
                <a16:creationId xmlns:a16="http://schemas.microsoft.com/office/drawing/2014/main" id="{EC7E1354-B926-9C92-C132-57646AE83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8" t="25126" r="1" b="742"/>
          <a:stretch>
            <a:fillRect/>
          </a:stretch>
        </p:blipFill>
        <p:spPr bwMode="auto">
          <a:xfrm>
            <a:off x="838200" y="2144135"/>
            <a:ext cx="10025683" cy="38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71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4DF31-77B5-75BA-9273-B4517ADD8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Fontti, Grafiikka, valkoinen&#10;&#10;Kuvaus luotu automaattisesti">
            <a:extLst>
              <a:ext uri="{FF2B5EF4-FFF2-40B4-BE49-F238E27FC236}">
                <a16:creationId xmlns:a16="http://schemas.microsoft.com/office/drawing/2014/main" id="{19FBB75E-9B05-CBD1-7FAF-F19792968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77" y="5946516"/>
            <a:ext cx="2853180" cy="665594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A2738803-AB16-04AE-917B-0C4B8DC1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Saamani palvelu on parantanut perheemme elämäntilannetta (asteikko 1-5)  (n=41)</a:t>
            </a:r>
          </a:p>
        </p:txBody>
      </p:sp>
      <p:pic>
        <p:nvPicPr>
          <p:cNvPr id="5124" name="Picture 4" descr="Formsin vastausdiagrammi. Kysymyksen otsikko: 5) Saamani palvelu on parantanut perheemme elämäntilannetta (yleisarvioni palvelusta asteikolla 1-5). Vastausten määrä: 41 vastausta.">
            <a:extLst>
              <a:ext uri="{FF2B5EF4-FFF2-40B4-BE49-F238E27FC236}">
                <a16:creationId xmlns:a16="http://schemas.microsoft.com/office/drawing/2014/main" id="{50593393-2C3A-E38A-CDC6-AEA4165A4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24516"/>
          <a:stretch>
            <a:fillRect/>
          </a:stretch>
        </p:blipFill>
        <p:spPr bwMode="auto">
          <a:xfrm>
            <a:off x="629920" y="1950720"/>
            <a:ext cx="10424160" cy="41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8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63D01-DBDA-0202-9151-3B2FE849B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Fontti, Grafiikka, valkoinen&#10;&#10;Kuvaus luotu automaattisesti">
            <a:extLst>
              <a:ext uri="{FF2B5EF4-FFF2-40B4-BE49-F238E27FC236}">
                <a16:creationId xmlns:a16="http://schemas.microsoft.com/office/drawing/2014/main" id="{DD0ECEB4-1FDA-CC10-CA9A-505D43BD6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77" y="5946516"/>
            <a:ext cx="2853180" cy="665594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D9BADB2F-2867-790B-B67B-1D70E743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Tilanteessamme on tapahtunut muutosta työskentelyn aikana (asteikko 1-5)  (n=41)</a:t>
            </a:r>
          </a:p>
        </p:txBody>
      </p:sp>
      <p:pic>
        <p:nvPicPr>
          <p:cNvPr id="6148" name="Picture 4" descr="Formsin vastausdiagrammi. Kysymyksen otsikko: 6) Tilanteessamme on tapahtunut muutosta työskentelyn aikana  (yleisarvioni palvelusta asteikolla 1-5). Vastausten määrä: 41 vastausta.">
            <a:extLst>
              <a:ext uri="{FF2B5EF4-FFF2-40B4-BE49-F238E27FC236}">
                <a16:creationId xmlns:a16="http://schemas.microsoft.com/office/drawing/2014/main" id="{B6CF7802-4F34-06D8-2DF7-BB6C65F7B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7" t="28424"/>
          <a:stretch>
            <a:fillRect/>
          </a:stretch>
        </p:blipFill>
        <p:spPr bwMode="auto">
          <a:xfrm>
            <a:off x="1153160" y="1988878"/>
            <a:ext cx="9885680" cy="39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57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55_TF56160789" id="{EC292589-23A5-4911-B1FB-F1D04A48FA99}" vid="{88188127-3B64-41BF-A762-E81AA013BF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5677</TotalTime>
  <Words>577</Words>
  <Application>Microsoft Office PowerPoint</Application>
  <PresentationFormat>Laajakuva</PresentationFormat>
  <Paragraphs>61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Franklin Gothic Book</vt:lpstr>
      <vt:lpstr>Office-teema</vt:lpstr>
      <vt:lpstr>1_RetrospectVTI</vt:lpstr>
      <vt:lpstr>Omavalvontaohjel-man seurantaraportti</vt:lpstr>
      <vt:lpstr>Seuranta ja kehittäminen</vt:lpstr>
      <vt:lpstr>Asiakaspalautteet, kaikki HVA</vt:lpstr>
      <vt:lpstr>Hyvinvointialueeni (n=37)</vt:lpstr>
      <vt:lpstr>Olen saanut asiallista kohtelua (asteikko 1-5)  (n=41)</vt:lpstr>
      <vt:lpstr>Saamani palvelu on ollut asiantuntevaa (asteikko 1-5)  (n=41)</vt:lpstr>
      <vt:lpstr>Saamani palvelu on vastannut tarpeitani (asteikko 1-5)  (n=41)</vt:lpstr>
      <vt:lpstr>Saamani palvelu on parantanut perheemme elämäntilannetta (asteikko 1-5)  (n=41)</vt:lpstr>
      <vt:lpstr>Tilanteessamme on tapahtunut muutosta työskentelyn aikana (asteikko 1-5)  (n=41)</vt:lpstr>
      <vt:lpstr>Olen saanut tukea, apua tai ohjausta muutokseen (asteikko 1-5)  (n=41)</vt:lpstr>
      <vt:lpstr>Työntekijä on ollut helposti tavoitettavissa (asteikko 1-5)  (n=41)</vt:lpstr>
      <vt:lpstr>Työntekijä esittää asiat ymmärrettävällä tavalla(asteikko 1-5)  (n=41)</vt:lpstr>
      <vt:lpstr>Työntekijällä on riittävästi aikaa paneutua asiani käsittelyyn (asteikko 1-5)  (n=41)</vt:lpstr>
      <vt:lpstr>Riskien arvioinnin tulokset</vt:lpstr>
      <vt:lpstr>Palvelutoiminnan poikkeamat/haitta ja vaaratapahtumat</vt:lpstr>
      <vt:lpstr>Palvelutoiminnan palautteet ja reklamaatiot</vt:lpstr>
      <vt:lpstr>Palvelutoiminnan palautteet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Vuosikello</dc:title>
  <dc:creator>Milla Vistiaho</dc:creator>
  <cp:lastModifiedBy>Milla Vistiaho</cp:lastModifiedBy>
  <cp:revision>20</cp:revision>
  <dcterms:created xsi:type="dcterms:W3CDTF">2023-11-23T17:06:29Z</dcterms:created>
  <dcterms:modified xsi:type="dcterms:W3CDTF">2026-02-20T09:02:02Z</dcterms:modified>
</cp:coreProperties>
</file>