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2" r:id="rId1"/>
    <p:sldMasterId id="2147483746" r:id="rId2"/>
    <p:sldMasterId id="2147483749" r:id="rId3"/>
    <p:sldMasterId id="2147483752" r:id="rId4"/>
    <p:sldMasterId id="2147483754" r:id="rId5"/>
    <p:sldMasterId id="2147483783" r:id="rId6"/>
  </p:sldMasterIdLst>
  <p:notesMasterIdLst>
    <p:notesMasterId r:id="rId18"/>
  </p:notesMasterIdLst>
  <p:sldIdLst>
    <p:sldId id="2144866783" r:id="rId7"/>
    <p:sldId id="2144866784" r:id="rId8"/>
    <p:sldId id="2144866785" r:id="rId9"/>
    <p:sldId id="2144866786" r:id="rId10"/>
    <p:sldId id="2144866792" r:id="rId11"/>
    <p:sldId id="2144866793" r:id="rId12"/>
    <p:sldId id="2144866787" r:id="rId13"/>
    <p:sldId id="2144866791" r:id="rId14"/>
    <p:sldId id="2144866788" r:id="rId15"/>
    <p:sldId id="2144866789" r:id="rId16"/>
    <p:sldId id="494" r:id="rId17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 userDrawn="1">
          <p15:clr>
            <a:srgbClr val="A4A3A4"/>
          </p15:clr>
        </p15:guide>
        <p15:guide id="2" pos="7272" userDrawn="1">
          <p15:clr>
            <a:srgbClr val="A4A3A4"/>
          </p15:clr>
        </p15:guide>
        <p15:guide id="3" pos="432" userDrawn="1">
          <p15:clr>
            <a:srgbClr val="A4A3A4"/>
          </p15:clr>
        </p15:guide>
        <p15:guide id="4" orient="horz" pos="1920" userDrawn="1">
          <p15:clr>
            <a:srgbClr val="A4A3A4"/>
          </p15:clr>
        </p15:guide>
        <p15:guide id="5" orient="horz" pos="37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7878"/>
    <a:srgbClr val="00C1EE"/>
    <a:srgbClr val="ED7D31"/>
    <a:srgbClr val="087FB3"/>
    <a:srgbClr val="595959"/>
    <a:srgbClr val="590000"/>
    <a:srgbClr val="666666"/>
    <a:srgbClr val="FFFFFF"/>
    <a:srgbClr val="00CDC8"/>
    <a:srgbClr val="407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70E9F1-C267-DB49-941C-4F9D31CBE0F4}" v="4" dt="2024-05-08T12:59:26.1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163" autoAdjust="0"/>
  </p:normalViewPr>
  <p:slideViewPr>
    <p:cSldViewPr snapToGrid="0" snapToObjects="1" showGuides="1">
      <p:cViewPr varScale="1">
        <p:scale>
          <a:sx n="102" d="100"/>
          <a:sy n="102" d="100"/>
        </p:scale>
        <p:origin x="512" y="184"/>
      </p:cViewPr>
      <p:guideLst>
        <p:guide orient="horz" pos="3816"/>
        <p:guide pos="7272"/>
        <p:guide pos="432"/>
        <p:guide orient="horz" pos="1920"/>
        <p:guide orient="horz" pos="37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AB838F-EE25-448D-92E3-40E594DAAB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357" cy="482171"/>
          </a:xfrm>
          <a:prstGeom prst="rect">
            <a:avLst/>
          </a:prstGeom>
        </p:spPr>
        <p:txBody>
          <a:bodyPr vert="horz" lIns="96636" tIns="48318" rIns="96636" bIns="4831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C60B-D47A-4080-AB9B-759B33F029B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210" y="0"/>
            <a:ext cx="3170357" cy="482171"/>
          </a:xfrm>
          <a:prstGeom prst="rect">
            <a:avLst/>
          </a:prstGeom>
        </p:spPr>
        <p:txBody>
          <a:bodyPr vert="horz" lIns="96636" tIns="48318" rIns="96636" bIns="4831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02DF8D-4833-41E8-82DE-86BC8B394B5E}" type="datetimeFigureOut">
              <a:rPr lang="en-US"/>
              <a:pPr>
                <a:defRPr/>
              </a:pPr>
              <a:t>7/22/25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1AF6F77-A22F-4B51-AF3B-D629653378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6" tIns="48318" rIns="96636" bIns="4831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C537151-0412-48DA-B00C-ECF108EB98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0867" y="4620395"/>
            <a:ext cx="5853468" cy="3781062"/>
          </a:xfrm>
          <a:prstGeom prst="rect">
            <a:avLst/>
          </a:prstGeom>
        </p:spPr>
        <p:txBody>
          <a:bodyPr vert="horz" lIns="96636" tIns="48318" rIns="96636" bIns="4831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712C30-6CCE-4D63-B21B-1A471505524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119032"/>
            <a:ext cx="3170357" cy="482170"/>
          </a:xfrm>
          <a:prstGeom prst="rect">
            <a:avLst/>
          </a:prstGeom>
        </p:spPr>
        <p:txBody>
          <a:bodyPr vert="horz" lIns="96636" tIns="48318" rIns="96636" bIns="4831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FD230-104A-48EA-A874-F6F9CED835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210" y="9119032"/>
            <a:ext cx="3170357" cy="482170"/>
          </a:xfrm>
          <a:prstGeom prst="rect">
            <a:avLst/>
          </a:prstGeom>
        </p:spPr>
        <p:txBody>
          <a:bodyPr vert="horz" lIns="96636" tIns="48318" rIns="96636" bIns="48318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B1D116-E074-45CF-8970-6BA1C08C8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21CAEBB1-1922-4B74-98BD-140AD4207D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8788" y="720725"/>
            <a:ext cx="6397625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CD14CE93-6DB1-4CF7-9B5B-1746419FF6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D9FD5370-ACCA-4C20-BB9F-0E24D848CB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6395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840" indent="-301236" defTabSz="96395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70" indent="-240988" defTabSz="96395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174" indent="-240988" defTabSz="96395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779" indent="-240988" defTabSz="96395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42729" indent="-240988" defTabSz="9639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11679" indent="-240988" defTabSz="9639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0629" indent="-240988" defTabSz="9639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9580" indent="-240988" defTabSz="9639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639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B7BCD5-220C-4274-B089-FD0FDF60942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Gill Sans"/>
              </a:rPr>
              <a:pPr marL="0" marR="0" lvl="0" indent="0" algn="r" defTabSz="9639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Gill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28" y="331027"/>
            <a:ext cx="10790950" cy="76352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0">
                <a:solidFill>
                  <a:srgbClr val="087FB3"/>
                </a:solidFill>
                <a:effectLst/>
                <a:latin typeface="Avenir  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228" y="1474838"/>
            <a:ext cx="10780174" cy="4409127"/>
          </a:xfrm>
          <a:prstGeom prst="rect">
            <a:avLst/>
          </a:prstGeom>
        </p:spPr>
        <p:txBody>
          <a:bodyPr>
            <a:noAutofit/>
          </a:bodyPr>
          <a:lstStyle>
            <a:lvl1pPr marL="236538" indent="-236538" algn="l">
              <a:lnSpc>
                <a:spcPct val="100000"/>
              </a:lnSpc>
              <a:spcBef>
                <a:spcPts val="600"/>
              </a:spcBef>
              <a:buClr>
                <a:srgbClr val="B26000"/>
              </a:buClr>
              <a:defRPr sz="2000">
                <a:solidFill>
                  <a:srgbClr val="666666"/>
                </a:solidFill>
                <a:latin typeface="Avenir  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220663" algn="l">
              <a:spcBef>
                <a:spcPts val="250"/>
              </a:spcBef>
              <a:buClr>
                <a:srgbClr val="B26000"/>
              </a:buClr>
              <a:buFont typeface="Courier New" panose="02070309020205020404" pitchFamily="49" charset="0"/>
              <a:buChar char="o"/>
              <a:defRPr sz="1800">
                <a:solidFill>
                  <a:srgbClr val="666666"/>
                </a:solidFill>
                <a:latin typeface="Avenir  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93738" indent="-236538" algn="l">
              <a:buClr>
                <a:srgbClr val="B26000"/>
              </a:buClr>
              <a:buFont typeface="Wingdings" panose="05000000000000000000" pitchFamily="2" charset="2"/>
              <a:buChar char="§"/>
              <a:defRPr sz="1400">
                <a:solidFill>
                  <a:srgbClr val="666666"/>
                </a:solidFill>
                <a:latin typeface="Avenir  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914400" indent="-176213" algn="l">
              <a:buClr>
                <a:srgbClr val="B26000"/>
              </a:buClr>
              <a:defRPr sz="1400">
                <a:solidFill>
                  <a:srgbClr val="666666"/>
                </a:solidFill>
                <a:latin typeface="Avenir  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54125" indent="-222250" algn="l">
              <a:buClr>
                <a:srgbClr val="B26000"/>
              </a:buClr>
              <a:defRPr sz="1200">
                <a:solidFill>
                  <a:srgbClr val="666666"/>
                </a:solidFill>
                <a:latin typeface="Avenir  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C1C4C-9FE6-45BE-A75A-3E5CFB0DA0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62385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venir  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/>
              <a:t>GenieMD, Inc - Confidential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375A4-B9FA-4F45-92DB-D1AF132814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589342" y="6277133"/>
            <a:ext cx="993058" cy="365125"/>
          </a:xfrm>
          <a:prstGeom prst="rect">
            <a:avLst/>
          </a:prstGeom>
        </p:spPr>
        <p:txBody>
          <a:bodyPr anchor="ctr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venir  "/>
              </a:defRPr>
            </a:lvl1pPr>
          </a:lstStyle>
          <a:p>
            <a:pPr>
              <a:defRPr/>
            </a:pPr>
            <a:fld id="{DF0CF4F3-0D53-4D68-B1FB-563AE755F9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A black and orange text&#10;&#10;Description automatically generated">
            <a:extLst>
              <a:ext uri="{FF2B5EF4-FFF2-40B4-BE49-F238E27FC236}">
                <a16:creationId xmlns:a16="http://schemas.microsoft.com/office/drawing/2014/main" id="{A5AD7081-7475-155C-B815-4CE9AB7E06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228" y="6262385"/>
            <a:ext cx="138960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2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7D13-BC22-96C8-5B63-F76DFA255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9538B-FED6-3B62-5F7B-FADAF96D4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BF97E-8E51-D7B8-D36D-43315BE7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9F37-3F8A-6F48-8ADA-B3C4B9303CE9}" type="datetimeFigureOut">
              <a:rPr lang="en-US" smtClean="0"/>
              <a:t>7/22/25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1D98B-2730-317F-01C1-FAD0E0932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36843-A59C-D05D-4D5B-DA6955F5F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D71D-24DD-8E4E-9C8E-67467DCE2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0584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BFFA3-E233-5931-9385-92C4F8820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08E76-1135-B3CE-0021-0C7EFE5A8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00907-82CF-1551-9E31-DF3E3D023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9F37-3F8A-6F48-8ADA-B3C4B9303CE9}" type="datetimeFigureOut">
              <a:rPr lang="en-US" smtClean="0"/>
              <a:t>7/22/25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9C308-250F-6724-5F87-00A79923F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6363B-C5E8-47B3-0322-AE32B95F9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D71D-24DD-8E4E-9C8E-67467DCE2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4480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D6B6A-F0EC-6371-C9CD-26AE98520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6623F-46D2-B634-69B4-F3102468F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0633F4-23C4-3F9E-30A5-5E31ABAA0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9CC9A-7591-16AC-2204-766044641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9F37-3F8A-6F48-8ADA-B3C4B9303CE9}" type="datetimeFigureOut">
              <a:rPr lang="en-US" smtClean="0"/>
              <a:t>7/22/25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2398B3-942D-3E0C-AAF9-CBECAE909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C876B-42DD-2A96-32A3-BAA516CF0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D71D-24DD-8E4E-9C8E-67467DCE2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51070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4CE6B-BA4A-7CDC-682F-A35FA32DE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821D2-32B0-34F3-D0A2-96622DF0F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7A681-DB50-B917-6491-6AB6DBC13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7BE51F-5CB6-E8F8-D773-7110D1BDD2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292829-510F-BFFF-B2CE-B8D7A5488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1902F5-E99B-33AC-025E-8274C71F0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9F37-3F8A-6F48-8ADA-B3C4B9303CE9}" type="datetimeFigureOut">
              <a:rPr lang="en-US" smtClean="0"/>
              <a:t>7/22/25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D6BBF8-88C2-E7D6-CC68-5A195568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369D78-219E-0B7E-03D9-A625A8C01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D71D-24DD-8E4E-9C8E-67467DCE2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98296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209FE-1B38-52DC-843B-38C3BE48D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1171D-16C3-7502-ADDF-BF6420FBD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9F37-3F8A-6F48-8ADA-B3C4B9303CE9}" type="datetimeFigureOut">
              <a:rPr lang="en-US" smtClean="0"/>
              <a:t>7/22/25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94EE4C-1BEA-3E79-F903-E9A949908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E1658-880D-41C5-0E0D-8262BCB71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D71D-24DD-8E4E-9C8E-67467DCE2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92690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11E271-5CA7-CD74-29B5-791377E09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9F37-3F8A-6F48-8ADA-B3C4B9303CE9}" type="datetimeFigureOut">
              <a:rPr lang="en-US" smtClean="0"/>
              <a:t>7/22/25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B36078-F83F-D8A0-038F-051F1349E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8CE0F-9606-A1BC-1502-0D7595DE6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D71D-24DD-8E4E-9C8E-67467DCE2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98522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5FB1B-FF30-30AF-DEC5-1FBE5CA65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06308-826E-E6F9-6CAC-4A2AB306F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0F5D2-CB61-7B17-9DBA-2EE8D7764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975A9-8B87-BAFE-C849-E7C86E912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9F37-3F8A-6F48-8ADA-B3C4B9303CE9}" type="datetimeFigureOut">
              <a:rPr lang="en-US" smtClean="0"/>
              <a:t>7/22/25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5017D7-9018-900E-4555-22B1D30E9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EDD80-B5BC-89C9-A7E6-8C093A470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D71D-24DD-8E4E-9C8E-67467DCE2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22611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405FB-0289-921C-628F-BC39016A1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FB6050-7DC1-DDF5-D0BD-088097EF9B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5B8320-E703-C99A-3D9C-90F53E6D3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D8FB7-B5D2-7697-3505-5771D2F95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9F37-3F8A-6F48-8ADA-B3C4B9303CE9}" type="datetimeFigureOut">
              <a:rPr lang="en-US" smtClean="0"/>
              <a:t>7/22/25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46096-9CE5-6972-7A97-4480DDD24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1E926-5F76-8B72-53DA-6C542EAA3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D71D-24DD-8E4E-9C8E-67467DCE2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17893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050A-3CDA-96EC-6711-504C757EB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F8B0AF-1D7A-376F-2851-BC42B976A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C6CA7-D5E0-5FA2-981C-023659DB1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9F37-3F8A-6F48-8ADA-B3C4B9303CE9}" type="datetimeFigureOut">
              <a:rPr lang="en-US" smtClean="0"/>
              <a:t>7/22/25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47D92-CBEE-66CA-D566-7A8785D44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B54A7-326F-4437-E3A2-A43A1DEBD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D71D-24DD-8E4E-9C8E-67467DCE2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66268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17640A-7FA4-90EF-2342-8C5DD6FEF8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CAC191-0DD5-DDB6-9162-FF42DCA0A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8E199-BBD9-5FD4-623D-9A451FFE5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9F37-3F8A-6F48-8ADA-B3C4B9303CE9}" type="datetimeFigureOut">
              <a:rPr lang="en-US" smtClean="0"/>
              <a:t>7/22/25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69F35-8BB1-5444-109D-1F17999C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A124C-AF0F-AFF1-9ED8-0BEF93377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D71D-24DD-8E4E-9C8E-67467DCE2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74464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9603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087FB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8246"/>
            <a:ext cx="10515600" cy="4628717"/>
          </a:xfrm>
        </p:spPr>
        <p:txBody>
          <a:bodyPr>
            <a:noAutofit/>
          </a:bodyPr>
          <a:lstStyle>
            <a:lvl1pPr marL="228600" indent="-228600">
              <a:spcBef>
                <a:spcPts val="600"/>
              </a:spcBef>
              <a:buClr>
                <a:srgbClr val="B36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228600">
              <a:buClr>
                <a:srgbClr val="B36000"/>
              </a:buClr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800" indent="-228600">
              <a:buClr>
                <a:srgbClr val="B36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914400" indent="-228600">
              <a:buClr>
                <a:srgbClr val="B36000"/>
              </a:buClr>
              <a:buFont typeface="Wingdings" panose="05000000000000000000" pitchFamily="2" charset="2"/>
              <a:buChar char="q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143000" indent="-228600">
              <a:buClr>
                <a:srgbClr val="B36000"/>
              </a:buClr>
              <a:buFont typeface="Wingdings" panose="05000000000000000000" pitchFamily="2" charset="2"/>
              <a:buChar char="ü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0E0F326-1AFE-4F47-AAF0-A88B9C4BFE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3175"/>
            <a:ext cx="4114800" cy="365125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GenieMD, Inc - Confidential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25C0F1-BCD5-4AF4-AADC-C52BC1F775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A4805C-5782-4389-8B30-A2211CCA6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43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28" y="331027"/>
            <a:ext cx="10790950" cy="76352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0">
                <a:solidFill>
                  <a:srgbClr val="087FB3"/>
                </a:solidFill>
                <a:effectLst/>
                <a:latin typeface="Avenir  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228" y="1474838"/>
            <a:ext cx="10780174" cy="4409127"/>
          </a:xfrm>
          <a:prstGeom prst="rect">
            <a:avLst/>
          </a:prstGeom>
        </p:spPr>
        <p:txBody>
          <a:bodyPr>
            <a:noAutofit/>
          </a:bodyPr>
          <a:lstStyle>
            <a:lvl1pPr marL="236538" indent="-236538" algn="l">
              <a:lnSpc>
                <a:spcPct val="100000"/>
              </a:lnSpc>
              <a:spcBef>
                <a:spcPts val="600"/>
              </a:spcBef>
              <a:buClr>
                <a:srgbClr val="B26000"/>
              </a:buClr>
              <a:defRPr sz="2000">
                <a:solidFill>
                  <a:srgbClr val="666666"/>
                </a:solidFill>
                <a:latin typeface="Avenir  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220663" algn="l">
              <a:spcBef>
                <a:spcPts val="250"/>
              </a:spcBef>
              <a:buClr>
                <a:srgbClr val="B26000"/>
              </a:buClr>
              <a:buFont typeface="Courier New" panose="02070309020205020404" pitchFamily="49" charset="0"/>
              <a:buChar char="o"/>
              <a:defRPr sz="1800">
                <a:solidFill>
                  <a:srgbClr val="666666"/>
                </a:solidFill>
                <a:latin typeface="Avenir  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93738" indent="-236538" algn="l">
              <a:buClr>
                <a:srgbClr val="B26000"/>
              </a:buClr>
              <a:buFont typeface="Wingdings" panose="05000000000000000000" pitchFamily="2" charset="2"/>
              <a:buChar char="§"/>
              <a:defRPr sz="1400">
                <a:solidFill>
                  <a:srgbClr val="666666"/>
                </a:solidFill>
                <a:latin typeface="Avenir  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914400" indent="-176213" algn="l">
              <a:buClr>
                <a:srgbClr val="B26000"/>
              </a:buClr>
              <a:defRPr sz="1400">
                <a:solidFill>
                  <a:srgbClr val="666666"/>
                </a:solidFill>
                <a:latin typeface="Avenir  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54125" indent="-222250" algn="l">
              <a:buClr>
                <a:srgbClr val="B26000"/>
              </a:buClr>
              <a:defRPr sz="1200">
                <a:solidFill>
                  <a:srgbClr val="666666"/>
                </a:solidFill>
                <a:latin typeface="Avenir  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C1C4C-9FE6-45BE-A75A-3E5CFB0DA0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62385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venir  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/>
              <a:t>GenieMD, Inc - Confidential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375A4-B9FA-4F45-92DB-D1AF132814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589342" y="6277133"/>
            <a:ext cx="993058" cy="365125"/>
          </a:xfrm>
          <a:prstGeom prst="rect">
            <a:avLst/>
          </a:prstGeom>
        </p:spPr>
        <p:txBody>
          <a:bodyPr anchor="ctr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venir  "/>
              </a:defRPr>
            </a:lvl1pPr>
          </a:lstStyle>
          <a:p>
            <a:pPr>
              <a:defRPr/>
            </a:pPr>
            <a:fld id="{DF0CF4F3-0D53-4D68-B1FB-563AE755F9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A black and orange text&#10;&#10;Description automatically generated">
            <a:extLst>
              <a:ext uri="{FF2B5EF4-FFF2-40B4-BE49-F238E27FC236}">
                <a16:creationId xmlns:a16="http://schemas.microsoft.com/office/drawing/2014/main" id="{A5AD7081-7475-155C-B815-4CE9AB7E06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228" y="6262385"/>
            <a:ext cx="138960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2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038007A0-CB35-436E-8AFB-FCCC7E1EE2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5997575"/>
            <a:ext cx="2284413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28" y="222200"/>
            <a:ext cx="10790950" cy="763526"/>
          </a:xfrm>
        </p:spPr>
        <p:txBody>
          <a:bodyPr>
            <a:normAutofit/>
          </a:bodyPr>
          <a:lstStyle>
            <a:lvl1pPr algn="l">
              <a:defRPr sz="4800" b="1">
                <a:solidFill>
                  <a:srgbClr val="087FB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228" y="1291136"/>
            <a:ext cx="10780174" cy="4592830"/>
          </a:xfrm>
        </p:spPr>
        <p:txBody>
          <a:bodyPr>
            <a:noAutofit/>
          </a:bodyPr>
          <a:lstStyle>
            <a:lvl1pPr marL="309007" indent="-309007" algn="l">
              <a:buClr>
                <a:srgbClr val="B26000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15897" indent="-306891" algn="l">
              <a:buClr>
                <a:srgbClr val="B26000"/>
              </a:buClr>
              <a:buFont typeface="Courier New" panose="02070309020205020404" pitchFamily="49" charset="0"/>
              <a:buChar char="o"/>
              <a:defRPr sz="2134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4591" indent="-306891" algn="l">
              <a:buClr>
                <a:srgbClr val="B26000"/>
              </a:buClr>
              <a:buFont typeface="Wingdings" panose="05000000000000000000" pitchFamily="2" charset="2"/>
              <a:buChar char="§"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3596" indent="-309007" algn="l">
              <a:buClr>
                <a:srgbClr val="B26000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80488" indent="-306891" algn="l">
              <a:buClr>
                <a:srgbClr val="B26000"/>
              </a:buClr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C1C4C-9FE6-45BE-A75A-3E5CFB0DA0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GenieMD, Inc - Confidential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375A4-B9FA-4F45-92DB-D1AF132814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F0CF4F3-0D53-4D68-B1FB-563AE755F9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127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764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038007A0-CB35-436E-8AFB-FCCC7E1EE2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02" y="6197556"/>
            <a:ext cx="1680511" cy="50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28" y="331027"/>
            <a:ext cx="10790950" cy="76352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0">
                <a:solidFill>
                  <a:srgbClr val="087FB3"/>
                </a:solidFill>
                <a:effectLst/>
                <a:latin typeface="Avenir  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228" y="1474838"/>
            <a:ext cx="10780174" cy="4409127"/>
          </a:xfrm>
          <a:prstGeom prst="rect">
            <a:avLst/>
          </a:prstGeom>
        </p:spPr>
        <p:txBody>
          <a:bodyPr>
            <a:noAutofit/>
          </a:bodyPr>
          <a:lstStyle>
            <a:lvl1pPr marL="236538" indent="-236538" algn="l">
              <a:lnSpc>
                <a:spcPct val="100000"/>
              </a:lnSpc>
              <a:spcBef>
                <a:spcPts val="600"/>
              </a:spcBef>
              <a:buClr>
                <a:srgbClr val="B26000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venir  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220663" algn="l">
              <a:spcBef>
                <a:spcPts val="250"/>
              </a:spcBef>
              <a:buClr>
                <a:srgbClr val="B26000"/>
              </a:buClr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venir  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93738" indent="-236538" algn="l">
              <a:buClr>
                <a:srgbClr val="B26000"/>
              </a:buClr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venir  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914400" indent="-176213" algn="l">
              <a:buClr>
                <a:srgbClr val="B26000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venir  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54125" indent="-222250" algn="l">
              <a:buClr>
                <a:srgbClr val="B2600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venir  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C1C4C-9FE6-45BE-A75A-3E5CFB0DA0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62385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GenieMD, Inc - Confidential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375A4-B9FA-4F45-92DB-D1AF132814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589342" y="6277133"/>
            <a:ext cx="993058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0CF4F3-0D53-4D68-B1FB-563AE755F9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0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038007A0-CB35-436E-8AFB-FCCC7E1EE2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02" y="6197556"/>
            <a:ext cx="1680511" cy="50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28" y="331027"/>
            <a:ext cx="10790950" cy="76352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0">
                <a:solidFill>
                  <a:srgbClr val="087FB3"/>
                </a:solidFill>
                <a:effectLst/>
                <a:latin typeface="Avenir  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228" y="1474838"/>
            <a:ext cx="10780174" cy="4409127"/>
          </a:xfrm>
          <a:prstGeom prst="rect">
            <a:avLst/>
          </a:prstGeom>
        </p:spPr>
        <p:txBody>
          <a:bodyPr>
            <a:noAutofit/>
          </a:bodyPr>
          <a:lstStyle>
            <a:lvl1pPr marL="236538" indent="-236538" algn="l">
              <a:lnSpc>
                <a:spcPct val="100000"/>
              </a:lnSpc>
              <a:spcBef>
                <a:spcPts val="600"/>
              </a:spcBef>
              <a:buClr>
                <a:srgbClr val="B26000"/>
              </a:buClr>
              <a:defRPr sz="2000">
                <a:solidFill>
                  <a:srgbClr val="666666"/>
                </a:solidFill>
                <a:latin typeface="Avenir  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220663" algn="l">
              <a:spcBef>
                <a:spcPts val="250"/>
              </a:spcBef>
              <a:buClr>
                <a:srgbClr val="B26000"/>
              </a:buClr>
              <a:buFont typeface="Courier New" panose="02070309020205020404" pitchFamily="49" charset="0"/>
              <a:buChar char="o"/>
              <a:defRPr sz="1800">
                <a:solidFill>
                  <a:srgbClr val="666666"/>
                </a:solidFill>
                <a:latin typeface="Avenir  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93738" indent="-236538" algn="l">
              <a:buClr>
                <a:srgbClr val="B26000"/>
              </a:buClr>
              <a:buFont typeface="Wingdings" panose="05000000000000000000" pitchFamily="2" charset="2"/>
              <a:buChar char="§"/>
              <a:defRPr sz="1400">
                <a:solidFill>
                  <a:srgbClr val="666666"/>
                </a:solidFill>
                <a:latin typeface="Avenir  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914400" indent="-176213" algn="l">
              <a:buClr>
                <a:srgbClr val="B26000"/>
              </a:buClr>
              <a:defRPr sz="1400">
                <a:solidFill>
                  <a:srgbClr val="666666"/>
                </a:solidFill>
                <a:latin typeface="Avenir  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54125" indent="-222250" algn="l">
              <a:buClr>
                <a:srgbClr val="B26000"/>
              </a:buClr>
              <a:defRPr sz="1200">
                <a:solidFill>
                  <a:srgbClr val="666666"/>
                </a:solidFill>
                <a:latin typeface="Avenir  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C1C4C-9FE6-45BE-A75A-3E5CFB0DA0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62385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GenieMD, Inc - Confidential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375A4-B9FA-4F45-92DB-D1AF132814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589342" y="6277133"/>
            <a:ext cx="993058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0CF4F3-0D53-4D68-B1FB-563AE755F9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8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2635A5-B051-4459-8E22-4414489A861B}"/>
              </a:ext>
            </a:extLst>
          </p:cNvPr>
          <p:cNvSpPr txBox="1"/>
          <p:nvPr userDrawn="1"/>
        </p:nvSpPr>
        <p:spPr>
          <a:xfrm>
            <a:off x="600363" y="1438460"/>
            <a:ext cx="6446982" cy="12401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  <a:latin typeface="Avenir  "/>
              </a:rPr>
              <a:t>Unified Virtual Care 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ED7D31"/>
                </a:solidFill>
                <a:latin typeface="Avenir  "/>
              </a:rPr>
              <a:t>Providing a Full End-to-End Solution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venir  "/>
            </a:endParaRPr>
          </a:p>
        </p:txBody>
      </p:sp>
      <p:pic>
        <p:nvPicPr>
          <p:cNvPr id="6" name="Picture 5" descr="A black and orange text&#10;&#10;Description automatically generated">
            <a:extLst>
              <a:ext uri="{FF2B5EF4-FFF2-40B4-BE49-F238E27FC236}">
                <a16:creationId xmlns:a16="http://schemas.microsoft.com/office/drawing/2014/main" id="{BB0F3E4A-1590-3FA6-9B12-C82C769E8C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1752" y="4279913"/>
            <a:ext cx="3684204" cy="96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0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28" y="331027"/>
            <a:ext cx="10790950" cy="76352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0">
                <a:solidFill>
                  <a:srgbClr val="087FB3"/>
                </a:solidFill>
                <a:effectLst/>
                <a:latin typeface="Avenir  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228" y="1474838"/>
            <a:ext cx="10780174" cy="4409127"/>
          </a:xfrm>
          <a:prstGeom prst="rect">
            <a:avLst/>
          </a:prstGeom>
        </p:spPr>
        <p:txBody>
          <a:bodyPr>
            <a:noAutofit/>
          </a:bodyPr>
          <a:lstStyle>
            <a:lvl1pPr marL="236538" indent="-236538" algn="l">
              <a:lnSpc>
                <a:spcPct val="100000"/>
              </a:lnSpc>
              <a:spcBef>
                <a:spcPts val="600"/>
              </a:spcBef>
              <a:buClr>
                <a:srgbClr val="B26000"/>
              </a:buClr>
              <a:defRPr sz="2000">
                <a:solidFill>
                  <a:srgbClr val="666666"/>
                </a:solidFill>
                <a:latin typeface="Avenir  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220663" algn="l">
              <a:spcBef>
                <a:spcPts val="250"/>
              </a:spcBef>
              <a:buClr>
                <a:srgbClr val="B26000"/>
              </a:buClr>
              <a:buFont typeface="Courier New" panose="02070309020205020404" pitchFamily="49" charset="0"/>
              <a:buChar char="o"/>
              <a:defRPr sz="1800">
                <a:solidFill>
                  <a:srgbClr val="666666"/>
                </a:solidFill>
                <a:latin typeface="Avenir  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93738" indent="-236538" algn="l">
              <a:buClr>
                <a:srgbClr val="B26000"/>
              </a:buClr>
              <a:buFont typeface="Wingdings" panose="05000000000000000000" pitchFamily="2" charset="2"/>
              <a:buChar char="§"/>
              <a:defRPr sz="1400">
                <a:solidFill>
                  <a:srgbClr val="666666"/>
                </a:solidFill>
                <a:latin typeface="Avenir  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914400" indent="-176213" algn="l">
              <a:buClr>
                <a:srgbClr val="B26000"/>
              </a:buClr>
              <a:defRPr sz="1400">
                <a:solidFill>
                  <a:srgbClr val="666666"/>
                </a:solidFill>
                <a:latin typeface="Avenir  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54125" indent="-222250" algn="l">
              <a:buClr>
                <a:srgbClr val="B26000"/>
              </a:buClr>
              <a:defRPr sz="1200">
                <a:solidFill>
                  <a:srgbClr val="666666"/>
                </a:solidFill>
                <a:latin typeface="Avenir  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C1C4C-9FE6-45BE-A75A-3E5CFB0DA0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62385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GenieMD, Inc - Confidential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375A4-B9FA-4F45-92DB-D1AF132814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589342" y="6277133"/>
            <a:ext cx="993058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0CF4F3-0D53-4D68-B1FB-563AE755F9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 descr="A black and orange text&#10;&#10;Description automatically generated">
            <a:extLst>
              <a:ext uri="{FF2B5EF4-FFF2-40B4-BE49-F238E27FC236}">
                <a16:creationId xmlns:a16="http://schemas.microsoft.com/office/drawing/2014/main" id="{9DE9BFED-2F54-E39C-768D-3D3DB83FC9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725" y="6229243"/>
            <a:ext cx="1641865" cy="43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57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81A84-DE85-331C-A181-45133CEFF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94F8B8-A4D9-5C9D-ED1F-2C396E208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EED56-36E5-4C3C-1F02-C5518689E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9F37-3F8A-6F48-8ADA-B3C4B9303CE9}" type="datetimeFigureOut">
              <a:rPr lang="en-US" smtClean="0"/>
              <a:t>7/22/25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54463-C072-9FF1-4D56-BADEE5D83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E2E51-B884-486A-C6A6-F946544B7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D71D-24DD-8E4E-9C8E-67467DCE2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0469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6A29C3-8EA0-A13E-DD0C-57311C5E82DD}"/>
              </a:ext>
            </a:extLst>
          </p:cNvPr>
          <p:cNvSpPr txBox="1"/>
          <p:nvPr userDrawn="1"/>
        </p:nvSpPr>
        <p:spPr>
          <a:xfrm>
            <a:off x="775470" y="2595287"/>
            <a:ext cx="10640754" cy="1240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Digital Care </a:t>
            </a:r>
            <a:r>
              <a:rPr lang="en-US" sz="5400" b="1" dirty="0">
                <a:solidFill>
                  <a:srgbClr val="44546A"/>
                </a:solidFill>
                <a:latin typeface="Calibri Light" panose="020F0302020204030204"/>
              </a:rPr>
              <a:t>Services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7E1FAAB-28E4-DF2C-1D80-80BF3D050A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46410" y="784444"/>
            <a:ext cx="5007593" cy="15060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7D5804-86D3-CE77-0986-9A831B749299}"/>
              </a:ext>
            </a:extLst>
          </p:cNvPr>
          <p:cNvSpPr txBox="1"/>
          <p:nvPr userDrawn="1"/>
        </p:nvSpPr>
        <p:spPr>
          <a:xfrm>
            <a:off x="775470" y="4250013"/>
            <a:ext cx="10640754" cy="20497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BD1F7F-1145-AB94-FC40-B61B02C63F30}"/>
              </a:ext>
            </a:extLst>
          </p:cNvPr>
          <p:cNvSpPr txBox="1"/>
          <p:nvPr userDrawn="1"/>
        </p:nvSpPr>
        <p:spPr>
          <a:xfrm>
            <a:off x="3046356" y="5065964"/>
            <a:ext cx="6434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Enterprise class virtual care platform and clinical services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09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Calibri Light" panose="020F0302020204030204" pitchFamily="34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Calibri Light" panose="020F0302020204030204" pitchFamily="34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Calibri Light" panose="020F0302020204030204" pitchFamily="34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Calibri Light" panose="020F0302020204030204" pitchFamily="34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Calibri Light" panose="020F0302020204030204" pitchFamily="34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Calibri Light" panose="020F0302020204030204" pitchFamily="34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Calibri Light" panose="020F0302020204030204" pitchFamily="34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Calibri Light" panose="020F0302020204030204" pitchFamily="34" charset="0"/>
        </a:defRPr>
      </a:lvl9pPr>
    </p:titleStyle>
    <p:bodyStyle>
      <a:lvl1pPr marL="114300" indent="-114300" algn="l" defTabSz="4572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1pPr>
      <a:lvl2pPr marL="342900" indent="-114300" algn="l" defTabSz="457200" rtl="0" eaLnBrk="0" fontAlgn="base" hangingPunct="0">
        <a:lnSpc>
          <a:spcPct val="90000"/>
        </a:lnSpc>
        <a:spcBef>
          <a:spcPts val="25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2pPr>
      <a:lvl3pPr marL="571500" indent="-114300" algn="l" defTabSz="457200" rtl="0" eaLnBrk="0" fontAlgn="base" hangingPunct="0">
        <a:lnSpc>
          <a:spcPct val="90000"/>
        </a:lnSpc>
        <a:spcBef>
          <a:spcPts val="25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bg1"/>
          </a:solidFill>
          <a:latin typeface="+mn-lt"/>
          <a:ea typeface="+mn-ea"/>
          <a:cs typeface="+mn-cs"/>
        </a:defRPr>
      </a:lvl3pPr>
      <a:lvl4pPr marL="800100" indent="-114300" algn="l" defTabSz="457200" rtl="0" eaLnBrk="0" fontAlgn="base" hangingPunct="0">
        <a:lnSpc>
          <a:spcPct val="90000"/>
        </a:lnSpc>
        <a:spcBef>
          <a:spcPts val="250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bg1"/>
          </a:solidFill>
          <a:latin typeface="+mn-lt"/>
          <a:ea typeface="+mn-ea"/>
          <a:cs typeface="+mn-cs"/>
        </a:defRPr>
      </a:lvl4pPr>
      <a:lvl5pPr marL="1028700" indent="-114300" algn="l" defTabSz="457200" rtl="0" eaLnBrk="0" fontAlgn="base" hangingPunct="0">
        <a:lnSpc>
          <a:spcPct val="90000"/>
        </a:lnSpc>
        <a:spcBef>
          <a:spcPts val="250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bg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5F3EEFB-753B-4560-8C7F-EDDD695CB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83A5FB6-059B-43AF-A46B-3E923CB318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7D2D7-586B-412E-8751-4252FF56B0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GenieMD, Inc - Confidential </a:t>
            </a:r>
            <a:endParaRPr lang="en-US" dirty="0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E8940B3D-9736-436E-BB8E-BD9EEC4288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6346825"/>
            <a:ext cx="11080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5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</p:sldLayoutIdLst>
  <p:hf hd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Calibri Light" panose="020F0302020204030204" pitchFamily="34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Calibri Light" panose="020F0302020204030204" pitchFamily="34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Calibri Light" panose="020F0302020204030204" pitchFamily="34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Calibri Light" panose="020F0302020204030204" pitchFamily="34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Calibri Light" panose="020F0302020204030204" pitchFamily="34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Calibri Light" panose="020F0302020204030204" pitchFamily="34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Calibri Light" panose="020F0302020204030204" pitchFamily="34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Calibri Light" panose="020F0302020204030204" pitchFamily="34" charset="0"/>
        </a:defRPr>
      </a:lvl9pPr>
    </p:titleStyle>
    <p:bodyStyle>
      <a:lvl1pPr marL="114300" indent="-114300" algn="l" defTabSz="4572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1pPr>
      <a:lvl2pPr marL="342900" indent="-114300" algn="l" defTabSz="457200" rtl="0" eaLnBrk="0" fontAlgn="base" hangingPunct="0">
        <a:lnSpc>
          <a:spcPct val="90000"/>
        </a:lnSpc>
        <a:spcBef>
          <a:spcPts val="25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2pPr>
      <a:lvl3pPr marL="571500" indent="-114300" algn="l" defTabSz="457200" rtl="0" eaLnBrk="0" fontAlgn="base" hangingPunct="0">
        <a:lnSpc>
          <a:spcPct val="90000"/>
        </a:lnSpc>
        <a:spcBef>
          <a:spcPts val="25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bg1"/>
          </a:solidFill>
          <a:latin typeface="+mn-lt"/>
          <a:ea typeface="+mn-ea"/>
          <a:cs typeface="+mn-cs"/>
        </a:defRPr>
      </a:lvl3pPr>
      <a:lvl4pPr marL="800100" indent="-114300" algn="l" defTabSz="457200" rtl="0" eaLnBrk="0" fontAlgn="base" hangingPunct="0">
        <a:lnSpc>
          <a:spcPct val="90000"/>
        </a:lnSpc>
        <a:spcBef>
          <a:spcPts val="250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bg1"/>
          </a:solidFill>
          <a:latin typeface="+mn-lt"/>
          <a:ea typeface="+mn-ea"/>
          <a:cs typeface="+mn-cs"/>
        </a:defRPr>
      </a:lvl4pPr>
      <a:lvl5pPr marL="1028700" indent="-114300" algn="l" defTabSz="457200" rtl="0" eaLnBrk="0" fontAlgn="base" hangingPunct="0">
        <a:lnSpc>
          <a:spcPct val="90000"/>
        </a:lnSpc>
        <a:spcBef>
          <a:spcPts val="250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bg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ith curly hair&#10;&#10;Description automatically generated with medium confidence">
            <a:extLst>
              <a:ext uri="{FF2B5EF4-FFF2-40B4-BE49-F238E27FC236}">
                <a16:creationId xmlns:a16="http://schemas.microsoft.com/office/drawing/2014/main" id="{5BD8FE7F-7297-FA20-258B-D6E96261E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406" t="12432" r="29365" b="13179"/>
          <a:stretch/>
        </p:blipFill>
        <p:spPr>
          <a:xfrm>
            <a:off x="5260524" y="0"/>
            <a:ext cx="6931476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A535DA7-5718-5CC3-96E1-AA190365E38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97025" y="2019212"/>
            <a:ext cx="9425763" cy="317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87FB3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FFFFFF"/>
                </a:solidFill>
                <a:latin typeface="Calibri Light" panose="020F0302020204030204" pitchFamily="34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FFFFFF"/>
                </a:solidFill>
                <a:latin typeface="Calibri Light" panose="020F0302020204030204" pitchFamily="34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FFFFFF"/>
                </a:solidFill>
                <a:latin typeface="Calibri Light" panose="020F0302020204030204" pitchFamily="34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FFFFFF"/>
                </a:solidFill>
                <a:latin typeface="Calibri Light" panose="020F0302020204030204" pitchFamily="34" charset="0"/>
              </a:defRPr>
            </a:lvl5pPr>
            <a:lvl6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FFFFFF"/>
                </a:solidFill>
                <a:latin typeface="Calibri Light" panose="020F0302020204030204" pitchFamily="34" charset="0"/>
              </a:defRPr>
            </a:lvl6pPr>
            <a:lvl7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FFFFFF"/>
                </a:solidFill>
                <a:latin typeface="Calibri Light" panose="020F0302020204030204" pitchFamily="34" charset="0"/>
              </a:defRPr>
            </a:lvl7pPr>
            <a:lvl8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FFFFFF"/>
                </a:solidFill>
                <a:latin typeface="Calibri Light" panose="020F0302020204030204" pitchFamily="34" charset="0"/>
              </a:defRPr>
            </a:lvl8pPr>
            <a:lvl9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FFFFFF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defTabSz="4572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Access.</a:t>
            </a:r>
          </a:p>
          <a:p>
            <a:pPr marL="0" marR="0" lvl="0" indent="0" defTabSz="4572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Engagement.</a:t>
            </a:r>
          </a:p>
          <a:p>
            <a:pPr marL="0" marR="0" lvl="0" indent="0" defTabSz="4572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Outcomes.</a:t>
            </a:r>
          </a:p>
          <a:p>
            <a:pPr marL="0" marR="0" lvl="0" indent="0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Enterprise class virtual care platform and services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985D3E4-2899-3D22-A22E-4CC67E24AEF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7025" y="481906"/>
            <a:ext cx="2577970" cy="77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1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</p:sldLayoutIdLst>
  <p:hf hd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Calibri Light" panose="020F0302020204030204" pitchFamily="34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Calibri Light" panose="020F0302020204030204" pitchFamily="34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Calibri Light" panose="020F0302020204030204" pitchFamily="34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Calibri Light" panose="020F0302020204030204" pitchFamily="34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Calibri Light" panose="020F0302020204030204" pitchFamily="34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Calibri Light" panose="020F0302020204030204" pitchFamily="34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Calibri Light" panose="020F0302020204030204" pitchFamily="34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Calibri Light" panose="020F0302020204030204" pitchFamily="34" charset="0"/>
        </a:defRPr>
      </a:lvl9pPr>
    </p:titleStyle>
    <p:bodyStyle>
      <a:lvl1pPr marL="114300" indent="-114300" algn="l" defTabSz="4572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1pPr>
      <a:lvl2pPr marL="342900" indent="-114300" algn="l" defTabSz="457200" rtl="0" eaLnBrk="0" fontAlgn="base" hangingPunct="0">
        <a:lnSpc>
          <a:spcPct val="90000"/>
        </a:lnSpc>
        <a:spcBef>
          <a:spcPts val="25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2pPr>
      <a:lvl3pPr marL="571500" indent="-114300" algn="l" defTabSz="457200" rtl="0" eaLnBrk="0" fontAlgn="base" hangingPunct="0">
        <a:lnSpc>
          <a:spcPct val="90000"/>
        </a:lnSpc>
        <a:spcBef>
          <a:spcPts val="25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bg1"/>
          </a:solidFill>
          <a:latin typeface="+mn-lt"/>
          <a:ea typeface="+mn-ea"/>
          <a:cs typeface="+mn-cs"/>
        </a:defRPr>
      </a:lvl3pPr>
      <a:lvl4pPr marL="800100" indent="-114300" algn="l" defTabSz="457200" rtl="0" eaLnBrk="0" fontAlgn="base" hangingPunct="0">
        <a:lnSpc>
          <a:spcPct val="90000"/>
        </a:lnSpc>
        <a:spcBef>
          <a:spcPts val="250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bg1"/>
          </a:solidFill>
          <a:latin typeface="+mn-lt"/>
          <a:ea typeface="+mn-ea"/>
          <a:cs typeface="+mn-cs"/>
        </a:defRPr>
      </a:lvl4pPr>
      <a:lvl5pPr marL="1028700" indent="-114300" algn="l" defTabSz="457200" rtl="0" eaLnBrk="0" fontAlgn="base" hangingPunct="0">
        <a:lnSpc>
          <a:spcPct val="90000"/>
        </a:lnSpc>
        <a:spcBef>
          <a:spcPts val="250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bg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6A29C3-8EA0-A13E-DD0C-57311C5E82DD}"/>
              </a:ext>
            </a:extLst>
          </p:cNvPr>
          <p:cNvSpPr txBox="1"/>
          <p:nvPr userDrawn="1"/>
        </p:nvSpPr>
        <p:spPr>
          <a:xfrm>
            <a:off x="775470" y="2595287"/>
            <a:ext cx="10640754" cy="1240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Digital Care </a:t>
            </a:r>
            <a:r>
              <a:rPr lang="en-US" sz="5400" b="1" dirty="0">
                <a:solidFill>
                  <a:srgbClr val="44546A"/>
                </a:solidFill>
                <a:latin typeface="Calibri Light" panose="020F0302020204030204"/>
              </a:rPr>
              <a:t>Services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7E1FAAB-28E4-DF2C-1D80-80BF3D050A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46410" y="784444"/>
            <a:ext cx="5007593" cy="15060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7D5804-86D3-CE77-0986-9A831B749299}"/>
              </a:ext>
            </a:extLst>
          </p:cNvPr>
          <p:cNvSpPr txBox="1"/>
          <p:nvPr userDrawn="1"/>
        </p:nvSpPr>
        <p:spPr>
          <a:xfrm>
            <a:off x="775470" y="4250013"/>
            <a:ext cx="10640754" cy="20497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BD1F7F-1145-AB94-FC40-B61B02C63F30}"/>
              </a:ext>
            </a:extLst>
          </p:cNvPr>
          <p:cNvSpPr txBox="1"/>
          <p:nvPr userDrawn="1"/>
        </p:nvSpPr>
        <p:spPr>
          <a:xfrm>
            <a:off x="3046356" y="5065964"/>
            <a:ext cx="6434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Enterprise class virtual care platform and clinical services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74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hf hd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Calibri Light" panose="020F0302020204030204" pitchFamily="34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Calibri Light" panose="020F0302020204030204" pitchFamily="34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Calibri Light" panose="020F0302020204030204" pitchFamily="34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Calibri Light" panose="020F0302020204030204" pitchFamily="34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Calibri Light" panose="020F0302020204030204" pitchFamily="34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Calibri Light" panose="020F0302020204030204" pitchFamily="34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Calibri Light" panose="020F0302020204030204" pitchFamily="34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Calibri Light" panose="020F0302020204030204" pitchFamily="34" charset="0"/>
        </a:defRPr>
      </a:lvl9pPr>
    </p:titleStyle>
    <p:bodyStyle>
      <a:lvl1pPr marL="114300" indent="-114300" algn="l" defTabSz="4572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1pPr>
      <a:lvl2pPr marL="342900" indent="-114300" algn="l" defTabSz="457200" rtl="0" eaLnBrk="0" fontAlgn="base" hangingPunct="0">
        <a:lnSpc>
          <a:spcPct val="90000"/>
        </a:lnSpc>
        <a:spcBef>
          <a:spcPts val="25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2pPr>
      <a:lvl3pPr marL="571500" indent="-114300" algn="l" defTabSz="457200" rtl="0" eaLnBrk="0" fontAlgn="base" hangingPunct="0">
        <a:lnSpc>
          <a:spcPct val="90000"/>
        </a:lnSpc>
        <a:spcBef>
          <a:spcPts val="25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bg1"/>
          </a:solidFill>
          <a:latin typeface="+mn-lt"/>
          <a:ea typeface="+mn-ea"/>
          <a:cs typeface="+mn-cs"/>
        </a:defRPr>
      </a:lvl3pPr>
      <a:lvl4pPr marL="800100" indent="-114300" algn="l" defTabSz="457200" rtl="0" eaLnBrk="0" fontAlgn="base" hangingPunct="0">
        <a:lnSpc>
          <a:spcPct val="90000"/>
        </a:lnSpc>
        <a:spcBef>
          <a:spcPts val="250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bg1"/>
          </a:solidFill>
          <a:latin typeface="+mn-lt"/>
          <a:ea typeface="+mn-ea"/>
          <a:cs typeface="+mn-cs"/>
        </a:defRPr>
      </a:lvl4pPr>
      <a:lvl5pPr marL="1028700" indent="-114300" algn="l" defTabSz="457200" rtl="0" eaLnBrk="0" fontAlgn="base" hangingPunct="0">
        <a:lnSpc>
          <a:spcPct val="90000"/>
        </a:lnSpc>
        <a:spcBef>
          <a:spcPts val="250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bg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97D5804-86D3-CE77-0986-9A831B749299}"/>
              </a:ext>
            </a:extLst>
          </p:cNvPr>
          <p:cNvSpPr txBox="1"/>
          <p:nvPr userDrawn="1"/>
        </p:nvSpPr>
        <p:spPr>
          <a:xfrm>
            <a:off x="775470" y="4250013"/>
            <a:ext cx="10640754" cy="20497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9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</p:sldLayoutIdLst>
  <p:hf hd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Calibri Light" panose="020F0302020204030204" pitchFamily="34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Calibri Light" panose="020F0302020204030204" pitchFamily="34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Calibri Light" panose="020F0302020204030204" pitchFamily="34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Calibri Light" panose="020F0302020204030204" pitchFamily="34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Calibri Light" panose="020F0302020204030204" pitchFamily="34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Calibri Light" panose="020F0302020204030204" pitchFamily="34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Calibri Light" panose="020F0302020204030204" pitchFamily="34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Calibri Light" panose="020F0302020204030204" pitchFamily="34" charset="0"/>
        </a:defRPr>
      </a:lvl9pPr>
    </p:titleStyle>
    <p:bodyStyle>
      <a:lvl1pPr marL="114300" indent="-114300" algn="l" defTabSz="4572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1pPr>
      <a:lvl2pPr marL="342900" indent="-114300" algn="l" defTabSz="457200" rtl="0" eaLnBrk="0" fontAlgn="base" hangingPunct="0">
        <a:lnSpc>
          <a:spcPct val="90000"/>
        </a:lnSpc>
        <a:spcBef>
          <a:spcPts val="25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2pPr>
      <a:lvl3pPr marL="571500" indent="-114300" algn="l" defTabSz="457200" rtl="0" eaLnBrk="0" fontAlgn="base" hangingPunct="0">
        <a:lnSpc>
          <a:spcPct val="90000"/>
        </a:lnSpc>
        <a:spcBef>
          <a:spcPts val="25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bg1"/>
          </a:solidFill>
          <a:latin typeface="+mn-lt"/>
          <a:ea typeface="+mn-ea"/>
          <a:cs typeface="+mn-cs"/>
        </a:defRPr>
      </a:lvl3pPr>
      <a:lvl4pPr marL="800100" indent="-114300" algn="l" defTabSz="457200" rtl="0" eaLnBrk="0" fontAlgn="base" hangingPunct="0">
        <a:lnSpc>
          <a:spcPct val="90000"/>
        </a:lnSpc>
        <a:spcBef>
          <a:spcPts val="250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bg1"/>
          </a:solidFill>
          <a:latin typeface="+mn-lt"/>
          <a:ea typeface="+mn-ea"/>
          <a:cs typeface="+mn-cs"/>
        </a:defRPr>
      </a:lvl4pPr>
      <a:lvl5pPr marL="1028700" indent="-114300" algn="l" defTabSz="457200" rtl="0" eaLnBrk="0" fontAlgn="base" hangingPunct="0">
        <a:lnSpc>
          <a:spcPct val="90000"/>
        </a:lnSpc>
        <a:spcBef>
          <a:spcPts val="250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bg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0CC267-6A9A-178A-35DE-8E1E78B37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76B0E-CEBA-4685-CF1F-8FFAC6791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70B45-7F0B-DBB9-DD83-20A330FC21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89F37-3F8A-6F48-8ADA-B3C4B9303CE9}" type="datetimeFigureOut">
              <a:rPr lang="en-US" smtClean="0"/>
              <a:t>7/22/25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D5F1A-4D30-3AEE-F9A8-F4B4D9229E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1C3BF-8124-DC5F-0FA0-D7ED967B2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ED71D-24DD-8E4E-9C8E-67467DCE26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51B5F5-E6D5-8DCF-483F-2BB81879E68C}"/>
              </a:ext>
            </a:extLst>
          </p:cNvPr>
          <p:cNvSpPr txBox="1"/>
          <p:nvPr userDrawn="1"/>
        </p:nvSpPr>
        <p:spPr>
          <a:xfrm>
            <a:off x="775470" y="2595287"/>
            <a:ext cx="10640754" cy="1240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Digital Care </a:t>
            </a:r>
            <a:r>
              <a:rPr lang="en-US" sz="5400" b="1" dirty="0">
                <a:solidFill>
                  <a:srgbClr val="44546A"/>
                </a:solidFill>
                <a:latin typeface="Calibri Light" panose="020F0302020204030204"/>
              </a:rPr>
              <a:t>Services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C074677-6BCE-151A-7A24-3AE80990255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546410" y="784444"/>
            <a:ext cx="5007593" cy="15060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544E23-5816-A065-ABEF-583FE5E1A088}"/>
              </a:ext>
            </a:extLst>
          </p:cNvPr>
          <p:cNvSpPr txBox="1"/>
          <p:nvPr userDrawn="1"/>
        </p:nvSpPr>
        <p:spPr>
          <a:xfrm>
            <a:off x="775470" y="4250013"/>
            <a:ext cx="10640754" cy="20497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7FD761-60B0-CE25-0628-8816505826B6}"/>
              </a:ext>
            </a:extLst>
          </p:cNvPr>
          <p:cNvSpPr txBox="1"/>
          <p:nvPr userDrawn="1"/>
        </p:nvSpPr>
        <p:spPr>
          <a:xfrm>
            <a:off x="3046356" y="5065964"/>
            <a:ext cx="6434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Enterprise class virtual care platform and clinical services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19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://www.amdtelemedicine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0D1D739-EDC4-4BE6-A073-9B157E1F9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CDD35A4-E546-4AF3-A8B9-AC24C5C9F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3852070 w 12192000"/>
              <a:gd name="connsiteY1" fmla="*/ 0 h 6858000"/>
              <a:gd name="connsiteX2" fmla="*/ 3878367 w 12192000"/>
              <a:gd name="connsiteY2" fmla="*/ 23504 h 6858000"/>
              <a:gd name="connsiteX3" fmla="*/ 3885324 w 12192000"/>
              <a:gd name="connsiteY3" fmla="*/ 84795 h 6858000"/>
              <a:gd name="connsiteX4" fmla="*/ 3820400 w 12192000"/>
              <a:gd name="connsiteY4" fmla="*/ 131127 h 6858000"/>
              <a:gd name="connsiteX5" fmla="*/ 3631811 w 12192000"/>
              <a:gd name="connsiteY5" fmla="*/ 219929 h 6858000"/>
              <a:gd name="connsiteX6" fmla="*/ 4327428 w 12192000"/>
              <a:gd name="connsiteY6" fmla="*/ 351201 h 6858000"/>
              <a:gd name="connsiteX7" fmla="*/ 4080099 w 12192000"/>
              <a:gd name="connsiteY7" fmla="*/ 432279 h 6858000"/>
              <a:gd name="connsiteX8" fmla="*/ 3823492 w 12192000"/>
              <a:gd name="connsiteY8" fmla="*/ 490194 h 6858000"/>
              <a:gd name="connsiteX9" fmla="*/ 3545246 w 12192000"/>
              <a:gd name="connsiteY9" fmla="*/ 532664 h 6858000"/>
              <a:gd name="connsiteX10" fmla="*/ 3291732 w 12192000"/>
              <a:gd name="connsiteY10" fmla="*/ 617605 h 6858000"/>
              <a:gd name="connsiteX11" fmla="*/ 3953340 w 12192000"/>
              <a:gd name="connsiteY11" fmla="*/ 652353 h 6858000"/>
              <a:gd name="connsiteX12" fmla="*/ 3610170 w 12192000"/>
              <a:gd name="connsiteY12" fmla="*/ 729572 h 6858000"/>
              <a:gd name="connsiteX13" fmla="*/ 3328832 w 12192000"/>
              <a:gd name="connsiteY13" fmla="*/ 829957 h 6858000"/>
              <a:gd name="connsiteX14" fmla="*/ 3130966 w 12192000"/>
              <a:gd name="connsiteY14" fmla="*/ 876288 h 6858000"/>
              <a:gd name="connsiteX15" fmla="*/ 2920736 w 12192000"/>
              <a:gd name="connsiteY15" fmla="*/ 887872 h 6858000"/>
              <a:gd name="connsiteX16" fmla="*/ 2871269 w 12192000"/>
              <a:gd name="connsiteY16" fmla="*/ 961228 h 6858000"/>
              <a:gd name="connsiteX17" fmla="*/ 2936195 w 12192000"/>
              <a:gd name="connsiteY17" fmla="*/ 1038448 h 6858000"/>
              <a:gd name="connsiteX18" fmla="*/ 3035126 w 12192000"/>
              <a:gd name="connsiteY18" fmla="*/ 1046168 h 6858000"/>
              <a:gd name="connsiteX19" fmla="*/ 3625627 w 12192000"/>
              <a:gd name="connsiteY19" fmla="*/ 1065474 h 6858000"/>
              <a:gd name="connsiteX20" fmla="*/ 1733551 w 12192000"/>
              <a:gd name="connsiteY20" fmla="*/ 1235355 h 6858000"/>
              <a:gd name="connsiteX21" fmla="*/ 1990156 w 12192000"/>
              <a:gd name="connsiteY21" fmla="*/ 1339602 h 6858000"/>
              <a:gd name="connsiteX22" fmla="*/ 2076722 w 12192000"/>
              <a:gd name="connsiteY22" fmla="*/ 1625311 h 6858000"/>
              <a:gd name="connsiteX23" fmla="*/ 2392067 w 12192000"/>
              <a:gd name="connsiteY23" fmla="*/ 1787470 h 6858000"/>
              <a:gd name="connsiteX24" fmla="*/ 2596115 w 12192000"/>
              <a:gd name="connsiteY24" fmla="*/ 1845385 h 6858000"/>
              <a:gd name="connsiteX25" fmla="*/ 3062950 w 12192000"/>
              <a:gd name="connsiteY25" fmla="*/ 1930326 h 6858000"/>
              <a:gd name="connsiteX26" fmla="*/ 3130966 w 12192000"/>
              <a:gd name="connsiteY26" fmla="*/ 2069319 h 6858000"/>
              <a:gd name="connsiteX27" fmla="*/ 3189708 w 12192000"/>
              <a:gd name="connsiteY27" fmla="*/ 2223754 h 6858000"/>
              <a:gd name="connsiteX28" fmla="*/ 3313373 w 12192000"/>
              <a:gd name="connsiteY28" fmla="*/ 2324141 h 6858000"/>
              <a:gd name="connsiteX29" fmla="*/ 2351877 w 12192000"/>
              <a:gd name="connsiteY29" fmla="*/ 2308697 h 6858000"/>
              <a:gd name="connsiteX30" fmla="*/ 3437038 w 12192000"/>
              <a:gd name="connsiteY30" fmla="*/ 2633017 h 6858000"/>
              <a:gd name="connsiteX31" fmla="*/ 3341198 w 12192000"/>
              <a:gd name="connsiteY31" fmla="*/ 2760427 h 6858000"/>
              <a:gd name="connsiteX32" fmla="*/ 3934791 w 12192000"/>
              <a:gd name="connsiteY32" fmla="*/ 2934169 h 6858000"/>
              <a:gd name="connsiteX33" fmla="*/ 3616352 w 12192000"/>
              <a:gd name="connsiteY33" fmla="*/ 2953473 h 6858000"/>
              <a:gd name="connsiteX34" fmla="*/ 5468240 w 12192000"/>
              <a:gd name="connsiteY34" fmla="*/ 3679329 h 6858000"/>
              <a:gd name="connsiteX35" fmla="*/ 8111582 w 12192000"/>
              <a:gd name="connsiteY35" fmla="*/ 4204418 h 6858000"/>
              <a:gd name="connsiteX36" fmla="*/ 9144186 w 12192000"/>
              <a:gd name="connsiteY36" fmla="*/ 4304802 h 6858000"/>
              <a:gd name="connsiteX37" fmla="*/ 10319004 w 12192000"/>
              <a:gd name="connsiteY37" fmla="*/ 4273915 h 6858000"/>
              <a:gd name="connsiteX38" fmla="*/ 12053408 w 12192000"/>
              <a:gd name="connsiteY38" fmla="*/ 3907125 h 6858000"/>
              <a:gd name="connsiteX39" fmla="*/ 12192000 w 12192000"/>
              <a:gd name="connsiteY39" fmla="*/ 3841157 h 6858000"/>
              <a:gd name="connsiteX40" fmla="*/ 12192000 w 12192000"/>
              <a:gd name="connsiteY40" fmla="*/ 6858000 h 6858000"/>
              <a:gd name="connsiteX41" fmla="*/ 0 w 12192000"/>
              <a:gd name="connsiteY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3852070" y="0"/>
                </a:lnTo>
                <a:lnTo>
                  <a:pt x="3878367" y="23504"/>
                </a:lnTo>
                <a:cubicBezTo>
                  <a:pt x="3887642" y="39430"/>
                  <a:pt x="3891507" y="59700"/>
                  <a:pt x="3885324" y="84795"/>
                </a:cubicBezTo>
                <a:cubicBezTo>
                  <a:pt x="3876049" y="123406"/>
                  <a:pt x="3845133" y="123406"/>
                  <a:pt x="3820400" y="131127"/>
                </a:cubicBezTo>
                <a:cubicBezTo>
                  <a:pt x="3764751" y="154292"/>
                  <a:pt x="3696735" y="138849"/>
                  <a:pt x="3631811" y="219929"/>
                </a:cubicBezTo>
                <a:cubicBezTo>
                  <a:pt x="3879141" y="262399"/>
                  <a:pt x="4117198" y="181318"/>
                  <a:pt x="4327428" y="351201"/>
                </a:cubicBezTo>
                <a:cubicBezTo>
                  <a:pt x="4250138" y="436142"/>
                  <a:pt x="4163572" y="416836"/>
                  <a:pt x="4080099" y="432279"/>
                </a:cubicBezTo>
                <a:cubicBezTo>
                  <a:pt x="3993533" y="447725"/>
                  <a:pt x="3910058" y="474751"/>
                  <a:pt x="3823492" y="490194"/>
                </a:cubicBezTo>
                <a:cubicBezTo>
                  <a:pt x="3730743" y="509498"/>
                  <a:pt x="3637993" y="513360"/>
                  <a:pt x="3545246" y="532664"/>
                </a:cubicBezTo>
                <a:cubicBezTo>
                  <a:pt x="3467954" y="548109"/>
                  <a:pt x="3384480" y="521081"/>
                  <a:pt x="3291732" y="617605"/>
                </a:cubicBezTo>
                <a:cubicBezTo>
                  <a:pt x="3520513" y="687103"/>
                  <a:pt x="3727651" y="582857"/>
                  <a:pt x="3953340" y="652353"/>
                </a:cubicBezTo>
                <a:cubicBezTo>
                  <a:pt x="3820400" y="714129"/>
                  <a:pt x="3712194" y="694824"/>
                  <a:pt x="3610170" y="729572"/>
                </a:cubicBezTo>
                <a:cubicBezTo>
                  <a:pt x="3517420" y="764322"/>
                  <a:pt x="3406122" y="725712"/>
                  <a:pt x="3328832" y="829957"/>
                </a:cubicBezTo>
                <a:cubicBezTo>
                  <a:pt x="3270090" y="911035"/>
                  <a:pt x="3208258" y="922618"/>
                  <a:pt x="3130966" y="876288"/>
                </a:cubicBezTo>
                <a:cubicBezTo>
                  <a:pt x="3062950" y="833818"/>
                  <a:pt x="2988752" y="845400"/>
                  <a:pt x="2920736" y="887872"/>
                </a:cubicBezTo>
                <a:cubicBezTo>
                  <a:pt x="2896004" y="903315"/>
                  <a:pt x="2871269" y="922618"/>
                  <a:pt x="2871269" y="961228"/>
                </a:cubicBezTo>
                <a:cubicBezTo>
                  <a:pt x="2871269" y="1015283"/>
                  <a:pt x="2902186" y="1030726"/>
                  <a:pt x="2936195" y="1038448"/>
                </a:cubicBezTo>
                <a:cubicBezTo>
                  <a:pt x="2967111" y="1046168"/>
                  <a:pt x="3004210" y="1053891"/>
                  <a:pt x="3035126" y="1046168"/>
                </a:cubicBezTo>
                <a:cubicBezTo>
                  <a:pt x="3232990" y="1003700"/>
                  <a:pt x="3427764" y="1073194"/>
                  <a:pt x="3625627" y="1065474"/>
                </a:cubicBezTo>
                <a:cubicBezTo>
                  <a:pt x="3004210" y="1231494"/>
                  <a:pt x="2376610" y="1177441"/>
                  <a:pt x="1733551" y="1235355"/>
                </a:cubicBezTo>
                <a:cubicBezTo>
                  <a:pt x="1817025" y="1351183"/>
                  <a:pt x="1925232" y="1254661"/>
                  <a:pt x="1990156" y="1339602"/>
                </a:cubicBezTo>
                <a:cubicBezTo>
                  <a:pt x="1928323" y="1517205"/>
                  <a:pt x="1953057" y="1613728"/>
                  <a:pt x="2076722" y="1625311"/>
                </a:cubicBezTo>
                <a:cubicBezTo>
                  <a:pt x="2197295" y="1636894"/>
                  <a:pt x="2327143" y="1575118"/>
                  <a:pt x="2392067" y="1787470"/>
                </a:cubicBezTo>
                <a:cubicBezTo>
                  <a:pt x="2410617" y="1853106"/>
                  <a:pt x="2525008" y="1833802"/>
                  <a:pt x="2596115" y="1845385"/>
                </a:cubicBezTo>
                <a:cubicBezTo>
                  <a:pt x="2750696" y="1872411"/>
                  <a:pt x="2914554" y="1845385"/>
                  <a:pt x="3062950" y="1930326"/>
                </a:cubicBezTo>
                <a:cubicBezTo>
                  <a:pt x="3121692" y="1961213"/>
                  <a:pt x="3161883" y="1984378"/>
                  <a:pt x="3130966" y="2069319"/>
                </a:cubicBezTo>
                <a:cubicBezTo>
                  <a:pt x="3100050" y="2158121"/>
                  <a:pt x="3140242" y="2189008"/>
                  <a:pt x="3189708" y="2223754"/>
                </a:cubicBezTo>
                <a:cubicBezTo>
                  <a:pt x="3226808" y="2250784"/>
                  <a:pt x="3282457" y="2243060"/>
                  <a:pt x="3313373" y="2324141"/>
                </a:cubicBezTo>
                <a:cubicBezTo>
                  <a:pt x="2988752" y="2312558"/>
                  <a:pt x="2673405" y="2246923"/>
                  <a:pt x="2351877" y="2308697"/>
                </a:cubicBezTo>
                <a:cubicBezTo>
                  <a:pt x="2704323" y="2463134"/>
                  <a:pt x="3090776" y="2455412"/>
                  <a:pt x="3437038" y="2633017"/>
                </a:cubicBezTo>
                <a:cubicBezTo>
                  <a:pt x="3424671" y="2694791"/>
                  <a:pt x="3344289" y="2667764"/>
                  <a:pt x="3341198" y="2760427"/>
                </a:cubicBezTo>
                <a:cubicBezTo>
                  <a:pt x="3523603" y="2856951"/>
                  <a:pt x="3743110" y="2791314"/>
                  <a:pt x="3934791" y="2934169"/>
                </a:cubicBezTo>
                <a:cubicBezTo>
                  <a:pt x="3823492" y="2999805"/>
                  <a:pt x="3721469" y="2891699"/>
                  <a:pt x="3616352" y="2953473"/>
                </a:cubicBezTo>
                <a:cubicBezTo>
                  <a:pt x="3650361" y="3046136"/>
                  <a:pt x="5189993" y="3617555"/>
                  <a:pt x="5468240" y="3679329"/>
                </a:cubicBezTo>
                <a:cubicBezTo>
                  <a:pt x="6034007" y="3806740"/>
                  <a:pt x="7663296" y="4131059"/>
                  <a:pt x="8111582" y="4204418"/>
                </a:cubicBezTo>
                <a:cubicBezTo>
                  <a:pt x="8457844" y="4258470"/>
                  <a:pt x="8801016" y="4300942"/>
                  <a:pt x="9144186" y="4304802"/>
                </a:cubicBezTo>
                <a:cubicBezTo>
                  <a:pt x="9536822" y="4308663"/>
                  <a:pt x="9926368" y="4289359"/>
                  <a:pt x="10319004" y="4273915"/>
                </a:cubicBezTo>
                <a:cubicBezTo>
                  <a:pt x="10906415" y="4250750"/>
                  <a:pt x="11484549" y="4158087"/>
                  <a:pt x="12053408" y="3907125"/>
                </a:cubicBezTo>
                <a:lnTo>
                  <a:pt x="12192000" y="3841157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01EE1A-24F0-BCF9-84AE-0F7575BEE868}"/>
              </a:ext>
            </a:extLst>
          </p:cNvPr>
          <p:cNvSpPr txBox="1"/>
          <p:nvPr/>
        </p:nvSpPr>
        <p:spPr>
          <a:xfrm>
            <a:off x="4354686" y="753187"/>
            <a:ext cx="7268147" cy="175437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 "/>
                <a:ea typeface="+mn-ea"/>
                <a:cs typeface="+mn-cs"/>
              </a:rPr>
              <a:t>Unified Virtual Care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 "/>
                <a:ea typeface="+mn-ea"/>
                <a:cs typeface="+mn-cs"/>
              </a:rPr>
              <a:t>CCM/RTM Program Launch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700" dirty="0">
                <a:solidFill>
                  <a:srgbClr val="FF0000"/>
                </a:solidFill>
                <a:latin typeface="Avenir  "/>
              </a:rPr>
              <a:t>Monday</a:t>
            </a:r>
            <a:r>
              <a:rPr lang="en-US" sz="3700" dirty="0">
                <a:solidFill>
                  <a:prstClr val="black"/>
                </a:solidFill>
                <a:latin typeface="Avenir  "/>
              </a:rPr>
              <a:t> </a:t>
            </a:r>
            <a:r>
              <a:rPr lang="en-US" sz="3700" dirty="0">
                <a:solidFill>
                  <a:srgbClr val="FF0000"/>
                </a:solidFill>
                <a:latin typeface="Avenir  "/>
              </a:rPr>
              <a:t>May 6, 2024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enir  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FB5F5-D016-B28F-0192-602298E30A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GenieMD, Inc - Confidential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601EE7-CC15-8AC4-2602-3CC51C8DF787}"/>
              </a:ext>
            </a:extLst>
          </p:cNvPr>
          <p:cNvSpPr txBox="1"/>
          <p:nvPr/>
        </p:nvSpPr>
        <p:spPr>
          <a:xfrm>
            <a:off x="775470" y="4250013"/>
            <a:ext cx="10640754" cy="20497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3" name="Picture 2" descr="A black and orange text&#10;&#10;Description automatically generated">
            <a:extLst>
              <a:ext uri="{FF2B5EF4-FFF2-40B4-BE49-F238E27FC236}">
                <a16:creationId xmlns:a16="http://schemas.microsoft.com/office/drawing/2014/main" id="{775A0C33-3805-BC3C-9765-1B3F5E193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625" y="4425784"/>
            <a:ext cx="4028937" cy="105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F1ECE-5493-0DA3-0D7D-F61A47DE7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Care Plan</a:t>
            </a:r>
          </a:p>
        </p:txBody>
      </p:sp>
      <p:pic>
        <p:nvPicPr>
          <p:cNvPr id="7" name="Content Placeholder 6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CA382A63-C782-E496-5F63-B2C7E631F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8298" y="1474788"/>
            <a:ext cx="5387491" cy="440848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BC6582-6BA3-9F3C-AB51-953FE382EE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GenieMD, Inc - Confidential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46491C-0773-6B7E-5B9C-F7514144E4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0CF4F3-0D53-4D68-B1FB-563AE755F90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02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>
            <a:extLst>
              <a:ext uri="{FF2B5EF4-FFF2-40B4-BE49-F238E27FC236}">
                <a16:creationId xmlns:a16="http://schemas.microsoft.com/office/drawing/2014/main" id="{8D49120F-5C84-40FF-B469-122AD5FFD76C}"/>
              </a:ext>
            </a:extLst>
          </p:cNvPr>
          <p:cNvSpPr/>
          <p:nvPr/>
        </p:nvSpPr>
        <p:spPr>
          <a:xfrm>
            <a:off x="4775126" y="2937098"/>
            <a:ext cx="2641747" cy="666847"/>
          </a:xfrm>
          <a:prstGeom prst="rect">
            <a:avLst/>
          </a:prstGeom>
          <a:ln w="12700">
            <a:miter lim="400000"/>
          </a:ln>
        </p:spPr>
        <p:txBody>
          <a:bodyPr wrap="none" lIns="25399" tIns="25399" rIns="25399" bIns="25399" anchor="ctr">
            <a:spAutoFit/>
          </a:bodyPr>
          <a:lstStyle>
            <a:lvl1pPr>
              <a:defRPr sz="7200">
                <a:solidFill>
                  <a:srgbClr val="FFFFFF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lvl1pPr>
          </a:lstStyle>
          <a:p>
            <a:pPr marL="0" marR="0" lvl="0" indent="0" algn="ctr" defTabSz="4127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87FB3"/>
                </a:solidFill>
                <a:effectLst/>
                <a:uLnTx/>
                <a:uFillTx/>
                <a:latin typeface="Avenir Book" panose="02000503020000020003" pitchFamily="2" charset="0"/>
                <a:cs typeface="Arial" panose="020B0604020202020204" pitchFamily="34" charset="0"/>
                <a:sym typeface="Montserrat-Bold"/>
              </a:rPr>
              <a:t>Thank you!</a:t>
            </a:r>
          </a:p>
        </p:txBody>
      </p:sp>
      <p:pic>
        <p:nvPicPr>
          <p:cNvPr id="33795" name="Picture 2">
            <a:extLst>
              <a:ext uri="{FF2B5EF4-FFF2-40B4-BE49-F238E27FC236}">
                <a16:creationId xmlns:a16="http://schemas.microsoft.com/office/drawing/2014/main" id="{D90E22FF-1692-457C-BB85-EE295FBDE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49" y="1207194"/>
            <a:ext cx="41783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Footer Placeholder 1">
            <a:extLst>
              <a:ext uri="{FF2B5EF4-FFF2-40B4-BE49-F238E27FC236}">
                <a16:creationId xmlns:a16="http://schemas.microsoft.com/office/drawing/2014/main" id="{CD8EFD77-AF88-479D-9D93-4A4EABC7EBB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Gill Sans"/>
              </a:rPr>
              <a:t>GenieMD, Inc - Confidential </a:t>
            </a:r>
          </a:p>
        </p:txBody>
      </p:sp>
      <p:sp>
        <p:nvSpPr>
          <p:cNvPr id="33797" name="Slide Number Placeholder 3">
            <a:extLst>
              <a:ext uri="{FF2B5EF4-FFF2-40B4-BE49-F238E27FC236}">
                <a16:creationId xmlns:a16="http://schemas.microsoft.com/office/drawing/2014/main" id="{E10C8CDB-5DD8-4344-84CC-47BDE836909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BF98AF-A047-43E1-AFE7-07414D608D9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Gill Sans"/>
              </a:rPr>
              <a:pPr marL="0" marR="0" lvl="0" indent="0" algn="r" defTabSz="1217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Gill Sans"/>
            </a:endParaRPr>
          </a:p>
        </p:txBody>
      </p:sp>
      <p:sp>
        <p:nvSpPr>
          <p:cNvPr id="33798" name="Rectangle 10">
            <a:extLst>
              <a:ext uri="{FF2B5EF4-FFF2-40B4-BE49-F238E27FC236}">
                <a16:creationId xmlns:a16="http://schemas.microsoft.com/office/drawing/2014/main" id="{1AE203D4-DF70-42E3-A80B-0C961DFE3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6265" y="4086532"/>
            <a:ext cx="6859470" cy="87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695" tIns="22859" rIns="45695" bIns="22859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217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 "/>
                <a:ea typeface="Heiti SC Light"/>
                <a:cs typeface="Heiti SC Light"/>
                <a:sym typeface="Gill Sans"/>
              </a:rPr>
              <a:t>(925) 460 - 9191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 "/>
                <a:ea typeface="Calibri" panose="020F0502020204030204" pitchFamily="34" charset="0"/>
                <a:cs typeface="Times New Roman" panose="02020603050405020304" pitchFamily="18" charset="0"/>
                <a:sym typeface="Gill Sans"/>
              </a:rPr>
              <a:t> </a:t>
            </a:r>
          </a:p>
          <a:p>
            <a:pPr marL="0" marR="0" lvl="0" indent="0" algn="ctr" defTabSz="1217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 "/>
                <a:ea typeface="Calibri" panose="020F0502020204030204" pitchFamily="34" charset="0"/>
                <a:cs typeface="Times New Roman" panose="02020603050405020304" pitchFamily="18" charset="0"/>
                <a:sym typeface="Gill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www.Geni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venir  "/>
                <a:ea typeface="Calibri" panose="020F0502020204030204" pitchFamily="34" charset="0"/>
                <a:cs typeface="Times New Roman" panose="02020603050405020304" pitchFamily="18" charset="0"/>
                <a:sym typeface="Gill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eMD.com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 "/>
                <a:ea typeface="Calibri" panose="020F0502020204030204" pitchFamily="34" charset="0"/>
                <a:cs typeface="Times New Roman" panose="02020603050405020304" pitchFamily="18" charset="0"/>
                <a:sym typeface="Gill Sans"/>
              </a:rPr>
              <a:t>  </a:t>
            </a:r>
          </a:p>
          <a:p>
            <a:pPr marL="0" marR="0" lvl="0" indent="0" algn="l" defTabSz="1217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 "/>
              <a:ea typeface="Calibri" panose="020F0502020204030204" pitchFamily="34" charset="0"/>
              <a:cs typeface="Times New Roman" panose="02020603050405020304" pitchFamily="18" charset="0"/>
              <a:sym typeface="Gill Sans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0E1D6-F396-F8E8-C8C9-353CCE675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39C7D-6A39-B268-BC61-E45FA4E66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314" y="1224436"/>
            <a:ext cx="10815863" cy="4764884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Patients that “initially” qualify for RTM/CCM are registered, insurance is verified, consent is acquired and a provider is identified to go through an initial new patient assessment.</a:t>
            </a: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The initial assessment is placed in the General Call Back Pool. All providers that are licensed in patient location and have been onboarded on patient insurance are notified.</a:t>
            </a: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Once a provider takes the case the following steps should be followed: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Patient must be called using Video – A video link is sent to the patient to join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The entire case, including video call and charting, should be at least </a:t>
            </a:r>
            <a:r>
              <a:rPr lang="en-US" sz="1600" b="1" dirty="0">
                <a:solidFill>
                  <a:schemeClr val="tx1"/>
                </a:solidFill>
              </a:rPr>
              <a:t>15 mins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If medical necessity is determined, patients is approved for RTM/CCM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Documentation must reflect that you spoke with patient about RTM/CCM enrollment – a CMS requirement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Unlike cash pays, provider needs to specify </a:t>
            </a:r>
            <a:r>
              <a:rPr lang="en-US" sz="1600" b="1" dirty="0">
                <a:solidFill>
                  <a:schemeClr val="tx1"/>
                </a:solidFill>
              </a:rPr>
              <a:t>ALL ICD10 codes </a:t>
            </a:r>
            <a:r>
              <a:rPr lang="en-US" sz="1600" dirty="0">
                <a:solidFill>
                  <a:schemeClr val="tx1"/>
                </a:solidFill>
              </a:rPr>
              <a:t>associated with patient chronic conditions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 CMS approved list is attached.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Once approved for enrollment, a care managers contacts the patient and develops the care plan and sends it back to you for approval. You will have a monthly care plan to review.</a:t>
            </a:r>
            <a:br>
              <a:rPr lang="en-US" sz="1600" dirty="0"/>
            </a:br>
            <a:endParaRPr lang="en-US" sz="1600" dirty="0"/>
          </a:p>
          <a:p>
            <a:r>
              <a:rPr lang="en-US" sz="1800" dirty="0">
                <a:solidFill>
                  <a:schemeClr val="tx1"/>
                </a:solidFill>
              </a:rPr>
              <a:t>As needed patient will submit a new encounter for questions, refills, and other common health issues.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A56513-C619-33D2-2330-99D1ED2116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GenieMD, Inc - Confidential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26B2D-4C62-BD60-F2F5-AEE2DAA958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0CF4F3-0D53-4D68-B1FB-563AE755F90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145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3FEC8-8862-248D-D02D-24044AD5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Encounters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8B378E3E-0272-0304-79F3-1C97657B9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5254" y="1474788"/>
            <a:ext cx="7053579" cy="440848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4A99F2-E1B6-F43E-1762-5F5427DE96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GenieMD, Inc - Confidential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094D1D-E4D5-4A04-AA7E-11339D9E12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0CF4F3-0D53-4D68-B1FB-563AE755F90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38BA8B92-BCAC-E2DB-A97F-7AC575851F3E}"/>
              </a:ext>
            </a:extLst>
          </p:cNvPr>
          <p:cNvSpPr/>
          <p:nvPr/>
        </p:nvSpPr>
        <p:spPr>
          <a:xfrm>
            <a:off x="802228" y="2650511"/>
            <a:ext cx="1428750" cy="1042988"/>
          </a:xfrm>
          <a:prstGeom prst="wedgeRoundRectCallout">
            <a:avLst>
              <a:gd name="adj1" fmla="val 82863"/>
              <a:gd name="adj2" fmla="val 3142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Care Plans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873FD44D-78AD-7677-0AA3-AC8CC47570A6}"/>
              </a:ext>
            </a:extLst>
          </p:cNvPr>
          <p:cNvSpPr/>
          <p:nvPr/>
        </p:nvSpPr>
        <p:spPr>
          <a:xfrm>
            <a:off x="8743903" y="1727821"/>
            <a:ext cx="3120148" cy="2138123"/>
          </a:xfrm>
          <a:prstGeom prst="wedgeRoundRectCallout">
            <a:avLst>
              <a:gd name="adj1" fmla="val -98590"/>
              <a:gd name="adj2" fmla="val 4820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Matching Criteria</a:t>
            </a:r>
          </a:p>
          <a:p>
            <a:pPr algn="ctr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Provider licensed in patient 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Provider is credentialed with patient insurance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4C5C1512-62D0-EBFF-6D40-8360BCA457D1}"/>
              </a:ext>
            </a:extLst>
          </p:cNvPr>
          <p:cNvSpPr/>
          <p:nvPr/>
        </p:nvSpPr>
        <p:spPr>
          <a:xfrm>
            <a:off x="3883022" y="3441750"/>
            <a:ext cx="1671957" cy="1042988"/>
          </a:xfrm>
          <a:prstGeom prst="wedgeRoundRectCallout">
            <a:avLst>
              <a:gd name="adj1" fmla="val -43628"/>
              <a:gd name="adj2" fmla="val -7839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Cases will in Waiting Room</a:t>
            </a:r>
          </a:p>
          <a:p>
            <a:pPr algn="ctr"/>
            <a:r>
              <a:rPr lang="en-US" dirty="0"/>
              <a:t>Bucket</a:t>
            </a:r>
          </a:p>
        </p:txBody>
      </p:sp>
    </p:spTree>
    <p:extLst>
      <p:ext uri="{BB962C8B-B14F-4D97-AF65-F5344CB8AC3E}">
        <p14:creationId xmlns:p14="http://schemas.microsoft.com/office/powerpoint/2010/main" val="3842968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screenshot of a computer&#10;&#10;Description automatically generated">
            <a:extLst>
              <a:ext uri="{FF2B5EF4-FFF2-40B4-BE49-F238E27FC236}">
                <a16:creationId xmlns:a16="http://schemas.microsoft.com/office/drawing/2014/main" id="{B7C0DC51-9D58-E18A-9B1E-4B249D356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5254" y="1474788"/>
            <a:ext cx="7053579" cy="440848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27BED6-A5A9-D65B-A3E4-3CF79CF12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Encounter Information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AD4FD0-4AEA-90D2-47D5-9DFB5B0BA9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GenieMD, Inc - Confidential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EEC87F-6938-A5E6-5D64-1E81850961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0CF4F3-0D53-4D68-B1FB-563AE755F90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A43938EB-5420-77E4-A740-493679FA5191}"/>
              </a:ext>
            </a:extLst>
          </p:cNvPr>
          <p:cNvSpPr/>
          <p:nvPr/>
        </p:nvSpPr>
        <p:spPr>
          <a:xfrm>
            <a:off x="3334176" y="3372660"/>
            <a:ext cx="1408847" cy="763526"/>
          </a:xfrm>
          <a:prstGeom prst="wedgeRoundRectCallout">
            <a:avLst>
              <a:gd name="adj1" fmla="val 93562"/>
              <a:gd name="adj2" fmla="val -103333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Join Waiting Room</a:t>
            </a:r>
          </a:p>
        </p:txBody>
      </p:sp>
    </p:spTree>
    <p:extLst>
      <p:ext uri="{BB962C8B-B14F-4D97-AF65-F5344CB8AC3E}">
        <p14:creationId xmlns:p14="http://schemas.microsoft.com/office/powerpoint/2010/main" val="2562738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16391-C3D4-2AAE-0AB8-EE2A4A42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discuss with the patient &amp;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71F47-7350-F464-A379-262ACB4AC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Autofit/>
          </a:bodyPr>
          <a:lstStyle/>
          <a:p>
            <a:pPr marL="236220" indent="-236220"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venir Book"/>
                <a:ea typeface="Open Sans"/>
                <a:cs typeface="Open Sans"/>
              </a:rPr>
              <a:t>Specifically speak about participation in the requested program</a:t>
            </a:r>
            <a:endParaRPr lang="en-US" sz="2400" dirty="0">
              <a:latin typeface="Avenir Book"/>
              <a:ea typeface="Open Sans"/>
              <a:cs typeface="Open Sans"/>
            </a:endParaRPr>
          </a:p>
          <a:p>
            <a:pPr marL="236220" indent="-236220"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venir Book"/>
                <a:ea typeface="Open Sans"/>
                <a:cs typeface="Open Sans"/>
              </a:rPr>
              <a:t>Validated that they are not currently in another RPM/CCM/RTM program</a:t>
            </a:r>
          </a:p>
          <a:p>
            <a:pPr marL="236220" indent="-236220"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venir Book"/>
                <a:ea typeface="Open Sans"/>
                <a:cs typeface="Open Sans"/>
              </a:rPr>
              <a:t>Establish what specific chronic conditions to be managed</a:t>
            </a:r>
          </a:p>
          <a:p>
            <a:pPr marL="236220" indent="-236220"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venir Book"/>
                <a:ea typeface="Open Sans"/>
                <a:cs typeface="Open Sans"/>
              </a:rPr>
              <a:t>Get verbal consent to enroll in the program and </a:t>
            </a:r>
            <a:r>
              <a:rPr lang="en-US" sz="2400" dirty="0">
                <a:solidFill>
                  <a:srgbClr val="000000"/>
                </a:solidFill>
                <a:latin typeface="Avenir Book"/>
                <a:ea typeface="Open Sans"/>
                <a:cs typeface="Open Sans"/>
              </a:rPr>
              <a:t>document</a:t>
            </a:r>
          </a:p>
          <a:p>
            <a:pPr marL="236220" indent="-236220"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venir Book"/>
                <a:ea typeface="Open Sans"/>
                <a:cs typeface="Open Sans"/>
              </a:rPr>
              <a:t>Mention &amp; Document that there might be a copay</a:t>
            </a:r>
          </a:p>
          <a:p>
            <a:pPr marL="236220" indent="-236220"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venir Book"/>
                <a:ea typeface="Open Sans"/>
                <a:cs typeface="Open Sans"/>
              </a:rPr>
              <a:t>Mention &amp; Document that patient can unroll at </a:t>
            </a:r>
            <a:r>
              <a:rPr lang="en-US" sz="2400" dirty="0">
                <a:solidFill>
                  <a:srgbClr val="000000"/>
                </a:solidFill>
                <a:latin typeface="Avenir Book"/>
                <a:ea typeface="Open Sans"/>
                <a:cs typeface="Open Sans"/>
              </a:rPr>
              <a:t>any time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venir Book"/>
                <a:ea typeface="Open Sans"/>
                <a:cs typeface="Open Sans"/>
              </a:rPr>
              <a:t>.</a:t>
            </a:r>
          </a:p>
          <a:p>
            <a:pPr marL="236220" indent="-236220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Avenir Book"/>
                <a:ea typeface="Open Sans"/>
                <a:cs typeface="Open Sans"/>
              </a:rPr>
              <a:t>For RPM/RTM one chronic condition is required.</a:t>
            </a:r>
          </a:p>
          <a:p>
            <a:pPr marL="236220" indent="-236220"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venir Book"/>
                <a:ea typeface="Open Sans"/>
                <a:cs typeface="Open Sans"/>
              </a:rPr>
              <a:t>For CCM at least two chronic conditions are required.</a:t>
            </a:r>
          </a:p>
          <a:p>
            <a:pPr marL="236220" indent="-236220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Avenir Book"/>
                <a:ea typeface="Open Sans"/>
                <a:cs typeface="Open Sans"/>
              </a:rPr>
              <a:t>A Care Manager will be contracting you to complete the enrollment process.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Avenir Book" panose="02000503020000020003" pitchFamily="2" charset="0"/>
            </a:endParaRPr>
          </a:p>
          <a:p>
            <a:pPr marL="0" indent="-236220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000000"/>
              </a:solidFill>
              <a:latin typeface="Avenir Book" panose="02000503020000020003" pitchFamily="2" charset="0"/>
            </a:endParaRPr>
          </a:p>
          <a:p>
            <a:pPr marL="236220" indent="-236220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B60C8F-3666-F8BA-9718-89C98C3977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GenieMD, Inc - Confidential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6177E-6211-DC73-8424-D67F1B5204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0CF4F3-0D53-4D68-B1FB-563AE755F90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426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3E450-911B-DDEE-5C22-F2DAB7062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Chronic Condition based on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13D9D-F553-3659-C6A6-6F209AFCD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Book" panose="02000503020000020003" pitchFamily="2" charset="0"/>
              </a:rPr>
              <a:t>Hypertension, Diabetes, Mental Health, COPD, Asthma, Obesity, Respiratory, Heart Disease/Heart Failure, Kidney Disease, Cancer, HIV, Depression, Chronic Pain and Fatigue, Hyperlipidemia, Rheumatoid Arthritis/Osteoarthritis, Anxiety Disorders. Fibromyalgia, Hypothyroidism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4B4269-4E6A-9D2E-498B-F05397484E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GenieMD, Inc - Confidential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A382CB-5EA5-A1D9-BE51-3C9CF3BAAC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0CF4F3-0D53-4D68-B1FB-563AE755F90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969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CE37C-6C8E-AF6A-A61B-6CF637AC9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Completing the Case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1D0A6554-F255-83C9-5BEB-EF4BF474C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8121" y="1474788"/>
            <a:ext cx="5887845" cy="440848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5EBE21-08E5-CB35-A7C7-636A4E52F3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GenieMD, Inc - Confidential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A5EA56-A425-7813-A29A-1C33AA12C9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0CF4F3-0D53-4D68-B1FB-563AE755F90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7BA7D013-80F2-FA7B-3072-A935A4D1296B}"/>
              </a:ext>
            </a:extLst>
          </p:cNvPr>
          <p:cNvSpPr/>
          <p:nvPr/>
        </p:nvSpPr>
        <p:spPr>
          <a:xfrm>
            <a:off x="1300163" y="1978999"/>
            <a:ext cx="1559465" cy="1042988"/>
          </a:xfrm>
          <a:prstGeom prst="wedgeRoundRectCallout">
            <a:avLst>
              <a:gd name="adj1" fmla="val 82863"/>
              <a:gd name="adj2" fmla="val 3142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ICD10 Codes: May us common codes.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89A31B43-4A0B-4C35-9FCC-B66CC4BA405A}"/>
              </a:ext>
            </a:extLst>
          </p:cNvPr>
          <p:cNvSpPr/>
          <p:nvPr/>
        </p:nvSpPr>
        <p:spPr>
          <a:xfrm>
            <a:off x="802228" y="3164349"/>
            <a:ext cx="1938337" cy="1042988"/>
          </a:xfrm>
          <a:prstGeom prst="wedgeRoundRectCallout">
            <a:avLst>
              <a:gd name="adj1" fmla="val 97522"/>
              <a:gd name="adj2" fmla="val -555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Program</a:t>
            </a:r>
          </a:p>
          <a:p>
            <a:pPr algn="ctr"/>
            <a:r>
              <a:rPr lang="en-US" dirty="0"/>
              <a:t>Approve or set other reasons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09757D94-735E-293B-1465-94791703D6E4}"/>
              </a:ext>
            </a:extLst>
          </p:cNvPr>
          <p:cNvSpPr/>
          <p:nvPr/>
        </p:nvSpPr>
        <p:spPr>
          <a:xfrm>
            <a:off x="1181100" y="4349699"/>
            <a:ext cx="1559465" cy="1042988"/>
          </a:xfrm>
          <a:prstGeom prst="wedgeRoundRectCallout">
            <a:avLst>
              <a:gd name="adj1" fmla="val 92025"/>
              <a:gd name="adj2" fmla="val -5898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CPT Code </a:t>
            </a:r>
          </a:p>
          <a:p>
            <a:pPr algn="ctr"/>
            <a:r>
              <a:rPr lang="en-US" sz="1400" dirty="0"/>
              <a:t>Preprogrammed</a:t>
            </a:r>
          </a:p>
        </p:txBody>
      </p:sp>
    </p:spTree>
    <p:extLst>
      <p:ext uri="{BB962C8B-B14F-4D97-AF65-F5344CB8AC3E}">
        <p14:creationId xmlns:p14="http://schemas.microsoft.com/office/powerpoint/2010/main" val="3466650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0A55E-EB8C-FA71-B92B-5CD4DA0B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Approved Chronic Conditions (ICD10 Codes)</a:t>
            </a:r>
          </a:p>
        </p:txBody>
      </p:sp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D0554495-7426-32D5-7961-3D56CEA52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1914" y="1314450"/>
            <a:ext cx="4348381" cy="271773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117A56-9F08-3C56-D58D-ACD7B79F22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GenieMD, Inc - Confidential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FA37F0-B454-C076-AA0F-0CFA4B54F5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0CF4F3-0D53-4D68-B1FB-563AE755F90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B61DD76-AA29-9678-A458-C5F9A991A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92" y="1292502"/>
            <a:ext cx="801872" cy="4786681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5B2AFFC1-728E-6E9C-21AD-40D4CE79B394}"/>
              </a:ext>
            </a:extLst>
          </p:cNvPr>
          <p:cNvSpPr/>
          <p:nvPr/>
        </p:nvSpPr>
        <p:spPr>
          <a:xfrm>
            <a:off x="802228" y="3429000"/>
            <a:ext cx="1408847" cy="763526"/>
          </a:xfrm>
          <a:prstGeom prst="wedgeRoundRectCallout">
            <a:avLst>
              <a:gd name="adj1" fmla="val -52674"/>
              <a:gd name="adj2" fmla="val 16912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Help</a:t>
            </a:r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9B29BCC9-8574-9F40-A3BB-8FE8DD298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350" y="2614613"/>
            <a:ext cx="4617720" cy="2886075"/>
          </a:xfrm>
          <a:prstGeom prst="rect">
            <a:avLst/>
          </a:prstGeom>
        </p:spPr>
      </p:pic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702E0917-9BA6-05AE-05A4-D3B5B9969D01}"/>
              </a:ext>
            </a:extLst>
          </p:cNvPr>
          <p:cNvSpPr/>
          <p:nvPr/>
        </p:nvSpPr>
        <p:spPr>
          <a:xfrm>
            <a:off x="2935401" y="3061191"/>
            <a:ext cx="1408847" cy="763526"/>
          </a:xfrm>
          <a:prstGeom prst="wedgeRoundRectCallout">
            <a:avLst>
              <a:gd name="adj1" fmla="val -12109"/>
              <a:gd name="adj2" fmla="val -11718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ICD10 Codes</a:t>
            </a:r>
          </a:p>
        </p:txBody>
      </p:sp>
    </p:spTree>
    <p:extLst>
      <p:ext uri="{BB962C8B-B14F-4D97-AF65-F5344CB8AC3E}">
        <p14:creationId xmlns:p14="http://schemas.microsoft.com/office/powerpoint/2010/main" val="3110071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0630E-9E3A-5724-A2D8-EC1CE603F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Plan Approval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82FC8C61-C3FF-E8E5-9C2A-56F876781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5254" y="1474788"/>
            <a:ext cx="7053579" cy="440848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ACCBD9-1F58-5672-D041-D5B8EB1620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GenieMD, Inc - Confidential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798B9D-A2F2-15A2-54A3-392899B8DF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0CF4F3-0D53-4D68-B1FB-563AE755F90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BEBA096C-C9F5-EF33-E45E-7C34BD4BA877}"/>
              </a:ext>
            </a:extLst>
          </p:cNvPr>
          <p:cNvSpPr/>
          <p:nvPr/>
        </p:nvSpPr>
        <p:spPr>
          <a:xfrm>
            <a:off x="6915150" y="871537"/>
            <a:ext cx="1945228" cy="1585913"/>
          </a:xfrm>
          <a:prstGeom prst="wedgeRoundRectCallout">
            <a:avLst>
              <a:gd name="adj1" fmla="val -52325"/>
              <a:gd name="adj2" fmla="val 10916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View Care Plan</a:t>
            </a:r>
          </a:p>
          <a:p>
            <a:pPr algn="ctr"/>
            <a:r>
              <a:rPr lang="en-US" dirty="0"/>
              <a:t>And Approve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8ADEAF2C-F0B4-8466-5821-82BBAEB042C1}"/>
              </a:ext>
            </a:extLst>
          </p:cNvPr>
          <p:cNvSpPr/>
          <p:nvPr/>
        </p:nvSpPr>
        <p:spPr>
          <a:xfrm>
            <a:off x="1123950" y="2386012"/>
            <a:ext cx="1945228" cy="1585913"/>
          </a:xfrm>
          <a:prstGeom prst="wedgeRoundRectCallout">
            <a:avLst>
              <a:gd name="adj1" fmla="val 145987"/>
              <a:gd name="adj2" fmla="val 64123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Approved Care Plans are </a:t>
            </a:r>
            <a:r>
              <a:rPr lang="en-US" dirty="0" err="1"/>
              <a:t>FAXed</a:t>
            </a:r>
            <a:r>
              <a:rPr lang="en-US" dirty="0"/>
              <a:t> to PCP</a:t>
            </a:r>
          </a:p>
        </p:txBody>
      </p:sp>
    </p:spTree>
    <p:extLst>
      <p:ext uri="{BB962C8B-B14F-4D97-AF65-F5344CB8AC3E}">
        <p14:creationId xmlns:p14="http://schemas.microsoft.com/office/powerpoint/2010/main" val="195818446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319285</TotalTime>
  <Words>549</Words>
  <Application>Microsoft Macintosh PowerPoint</Application>
  <PresentationFormat>Widescreen</PresentationFormat>
  <Paragraphs>81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Avenir  </vt:lpstr>
      <vt:lpstr>Avenir Book</vt:lpstr>
      <vt:lpstr>Calibri</vt:lpstr>
      <vt:lpstr>Calibri Light</vt:lpstr>
      <vt:lpstr>Courier New</vt:lpstr>
      <vt:lpstr>Open Sans</vt:lpstr>
      <vt:lpstr>Wingdings</vt:lpstr>
      <vt:lpstr>Custom Design</vt:lpstr>
      <vt:lpstr>1_Custom Design</vt:lpstr>
      <vt:lpstr>2_Custom Design</vt:lpstr>
      <vt:lpstr>3_Custom Design</vt:lpstr>
      <vt:lpstr>4_Custom Design</vt:lpstr>
      <vt:lpstr>Office Theme</vt:lpstr>
      <vt:lpstr>PowerPoint Presentation</vt:lpstr>
      <vt:lpstr>Program Overview</vt:lpstr>
      <vt:lpstr>Patient Encounters</vt:lpstr>
      <vt:lpstr>Encounter Information</vt:lpstr>
      <vt:lpstr>What to discuss with the patient &amp; Document</vt:lpstr>
      <vt:lpstr>Common Chronic Condition based on History</vt:lpstr>
      <vt:lpstr>Completing the Case</vt:lpstr>
      <vt:lpstr>Approved Chronic Conditions (ICD10 Codes)</vt:lpstr>
      <vt:lpstr>Care Plan Approval</vt:lpstr>
      <vt:lpstr>Typical Care Plan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Soheil Saadat</dc:creator>
  <cp:lastModifiedBy>Rami Afshar</cp:lastModifiedBy>
  <cp:revision>489</cp:revision>
  <cp:lastPrinted>2023-03-09T18:56:41Z</cp:lastPrinted>
  <dcterms:created xsi:type="dcterms:W3CDTF">2021-06-23T19:53:38Z</dcterms:created>
  <dcterms:modified xsi:type="dcterms:W3CDTF">2025-07-23T18:23:43Z</dcterms:modified>
</cp:coreProperties>
</file>