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70"/>
    <p:restoredTop sz="96327"/>
  </p:normalViewPr>
  <p:slideViewPr>
    <p:cSldViewPr snapToGrid="0" snapToObjects="1">
      <p:cViewPr varScale="1">
        <p:scale>
          <a:sx n="134" d="100"/>
          <a:sy n="134" d="100"/>
        </p:scale>
        <p:origin x="416"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4423D7-07DD-8D47-8A90-731C931A709C}" type="datetimeFigureOut">
              <a:rPr lang="en-US" smtClean="0"/>
              <a:t>3/23/21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1416629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4423D7-07DD-8D47-8A90-731C931A709C}" type="datetimeFigureOut">
              <a:rPr lang="en-US" smtClean="0"/>
              <a:t>3/23/21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1321357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4423D7-07DD-8D47-8A90-731C931A709C}" type="datetimeFigureOut">
              <a:rPr lang="en-US" smtClean="0"/>
              <a:t>3/23/21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1596161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4423D7-07DD-8D47-8A90-731C931A709C}" type="datetimeFigureOut">
              <a:rPr lang="en-US" smtClean="0"/>
              <a:t>3/23/21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387953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4423D7-07DD-8D47-8A90-731C931A709C}" type="datetimeFigureOut">
              <a:rPr lang="en-US" smtClean="0"/>
              <a:t>3/23/21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4181804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4423D7-07DD-8D47-8A90-731C931A709C}" type="datetimeFigureOut">
              <a:rPr lang="en-US" smtClean="0"/>
              <a:t>3/23/21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3829647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4423D7-07DD-8D47-8A90-731C931A709C}" type="datetimeFigureOut">
              <a:rPr lang="en-US" smtClean="0"/>
              <a:t>3/23/21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1478870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4423D7-07DD-8D47-8A90-731C931A709C}" type="datetimeFigureOut">
              <a:rPr lang="en-US" smtClean="0"/>
              <a:t>3/23/21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2828675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4423D7-07DD-8D47-8A90-731C931A709C}" type="datetimeFigureOut">
              <a:rPr lang="en-US" smtClean="0"/>
              <a:t>3/23/21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4082219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4423D7-07DD-8D47-8A90-731C931A709C}" type="datetimeFigureOut">
              <a:rPr lang="en-US" smtClean="0"/>
              <a:t>3/23/21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3346705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4423D7-07DD-8D47-8A90-731C931A709C}" type="datetimeFigureOut">
              <a:rPr lang="en-US" smtClean="0"/>
              <a:t>3/23/21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017492-4AAA-7443-875D-5A74917FD20E}" type="slidenum">
              <a:rPr lang="en-US" smtClean="0"/>
              <a:t>‹#›</a:t>
            </a:fld>
            <a:endParaRPr lang="en-US"/>
          </a:p>
        </p:txBody>
      </p:sp>
    </p:spTree>
    <p:extLst>
      <p:ext uri="{BB962C8B-B14F-4D97-AF65-F5344CB8AC3E}">
        <p14:creationId xmlns:p14="http://schemas.microsoft.com/office/powerpoint/2010/main" val="3278022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4423D7-07DD-8D47-8A90-731C931A709C}" type="datetimeFigureOut">
              <a:rPr lang="en-US" smtClean="0"/>
              <a:t>3/23/21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017492-4AAA-7443-875D-5A74917FD20E}" type="slidenum">
              <a:rPr lang="en-US" smtClean="0"/>
              <a:t>‹#›</a:t>
            </a:fld>
            <a:endParaRPr lang="en-US"/>
          </a:p>
        </p:txBody>
      </p:sp>
    </p:spTree>
    <p:extLst>
      <p:ext uri="{BB962C8B-B14F-4D97-AF65-F5344CB8AC3E}">
        <p14:creationId xmlns:p14="http://schemas.microsoft.com/office/powerpoint/2010/main" val="2525676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help.brightfunds.org/getting-started-with-bright-funds"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Rectangle"/>
          <p:cNvSpPr/>
          <p:nvPr/>
        </p:nvSpPr>
        <p:spPr>
          <a:xfrm rot="1035219">
            <a:off x="-1838436" y="-1342381"/>
            <a:ext cx="5015913" cy="8207716"/>
          </a:xfrm>
          <a:prstGeom prst="rect">
            <a:avLst/>
          </a:prstGeom>
          <a:solidFill>
            <a:srgbClr val="02AEDC"/>
          </a:solidFill>
          <a:ln w="12700">
            <a:miter lim="400000"/>
          </a:ln>
          <a:effectLst>
            <a:outerShdw blurRad="279400" dist="25400" dir="480000" rotWithShape="0">
              <a:srgbClr val="000000">
                <a:alpha val="30000"/>
              </a:srgbClr>
            </a:outerShdw>
          </a:effectLst>
        </p:spPr>
        <p:txBody>
          <a:bodyPr lIns="19050" tIns="19050" rIns="19050" bIns="19050" anchor="ctr"/>
          <a:lstStyle/>
          <a:p>
            <a:pPr defTabSz="584200">
              <a:lnSpc>
                <a:spcPct val="120000"/>
              </a:lnSpc>
              <a:buSzPct val="100000"/>
              <a:defRPr sz="4500">
                <a:solidFill>
                  <a:srgbClr val="2F2D2D"/>
                </a:solidFill>
                <a:latin typeface="Proxima Nova Lt"/>
                <a:ea typeface="Proxima Nova Lt"/>
                <a:cs typeface="Proxima Nova Lt"/>
                <a:sym typeface="Proxima Nova Semibold"/>
              </a:defRPr>
            </a:pPr>
            <a:endParaRPr lang="en-US" sz="1200" dirty="0">
              <a:solidFill>
                <a:schemeClr val="bg1"/>
              </a:solidFill>
              <a:sym typeface="Proxima Nova Semibold"/>
            </a:endParaRPr>
          </a:p>
        </p:txBody>
      </p:sp>
      <p:sp>
        <p:nvSpPr>
          <p:cNvPr id="157" name="One home for every employee to do good…"/>
          <p:cNvSpPr txBox="1"/>
          <p:nvPr/>
        </p:nvSpPr>
        <p:spPr>
          <a:xfrm>
            <a:off x="308113" y="980403"/>
            <a:ext cx="4160263" cy="63081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ormAutofit/>
          </a:bodyPr>
          <a:lstStyle/>
          <a:p>
            <a:pPr algn="l">
              <a:lnSpc>
                <a:spcPct val="120000"/>
              </a:lnSpc>
              <a:defRPr sz="4000" i="1">
                <a:solidFill>
                  <a:srgbClr val="FFFFFF"/>
                </a:solidFill>
                <a:latin typeface="Proxima Nova Lt"/>
                <a:ea typeface="Proxima Nova Lt"/>
                <a:cs typeface="Proxima Nova Lt"/>
                <a:sym typeface="Proxima Nova Semibold"/>
              </a:defRPr>
            </a:pPr>
            <a:r>
              <a:rPr sz="1500" dirty="0"/>
              <a:t>One home </a:t>
            </a:r>
            <a:r>
              <a:rPr lang="en-US" sz="1500" dirty="0"/>
              <a:t>for social </a:t>
            </a:r>
            <a:r>
              <a:rPr sz="1500" dirty="0"/>
              <a:t>good </a:t>
            </a:r>
          </a:p>
          <a:p>
            <a:pPr algn="l">
              <a:lnSpc>
                <a:spcPct val="120000"/>
              </a:lnSpc>
              <a:defRPr sz="4000">
                <a:solidFill>
                  <a:srgbClr val="FFFFFF"/>
                </a:solidFill>
                <a:latin typeface="Proxima Nova Lt"/>
                <a:ea typeface="Proxima Nova Lt"/>
                <a:cs typeface="Proxima Nova Lt"/>
                <a:sym typeface="Proxima Nova Semibold"/>
              </a:defRPr>
            </a:pPr>
            <a:endParaRPr sz="1500" dirty="0"/>
          </a:p>
        </p:txBody>
      </p:sp>
      <p:pic>
        <p:nvPicPr>
          <p:cNvPr id="3" name="Picture 2">
            <a:extLst>
              <a:ext uri="{FF2B5EF4-FFF2-40B4-BE49-F238E27FC236}">
                <a16:creationId xmlns:a16="http://schemas.microsoft.com/office/drawing/2014/main" id="{2B5AE430-36EF-E24E-A619-0BF0D50A3DDE}"/>
              </a:ext>
            </a:extLst>
          </p:cNvPr>
          <p:cNvPicPr>
            <a:picLocks noChangeAspect="1"/>
          </p:cNvPicPr>
          <p:nvPr/>
        </p:nvPicPr>
        <p:blipFill>
          <a:blip r:embed="rId2"/>
          <a:stretch>
            <a:fillRect/>
          </a:stretch>
        </p:blipFill>
        <p:spPr>
          <a:xfrm>
            <a:off x="6874106" y="91440"/>
            <a:ext cx="2146249" cy="634343"/>
          </a:xfrm>
          <a:prstGeom prst="rect">
            <a:avLst/>
          </a:prstGeom>
        </p:spPr>
      </p:pic>
      <p:sp>
        <p:nvSpPr>
          <p:cNvPr id="5" name="Rectangle 4">
            <a:extLst>
              <a:ext uri="{FF2B5EF4-FFF2-40B4-BE49-F238E27FC236}">
                <a16:creationId xmlns:a16="http://schemas.microsoft.com/office/drawing/2014/main" id="{BF8C20ED-B288-2C49-8D8A-BB514EECCE8E}"/>
              </a:ext>
            </a:extLst>
          </p:cNvPr>
          <p:cNvSpPr/>
          <p:nvPr/>
        </p:nvSpPr>
        <p:spPr>
          <a:xfrm>
            <a:off x="258176" y="574463"/>
            <a:ext cx="3121367" cy="400110"/>
          </a:xfrm>
          <a:prstGeom prst="rect">
            <a:avLst/>
          </a:prstGeom>
        </p:spPr>
        <p:txBody>
          <a:bodyPr wrap="none">
            <a:spAutoFit/>
          </a:bodyPr>
          <a:lstStyle/>
          <a:p>
            <a:r>
              <a:rPr lang="en-US" sz="2000" b="1" dirty="0">
                <a:solidFill>
                  <a:schemeClr val="bg1"/>
                </a:solidFill>
                <a:latin typeface="Proxima Nova Rg" panose="02000506030000020004" pitchFamily="2" charset="77"/>
              </a:rPr>
              <a:t>Welcome to Bright Funds</a:t>
            </a:r>
          </a:p>
        </p:txBody>
      </p:sp>
      <p:sp>
        <p:nvSpPr>
          <p:cNvPr id="14" name="One home for every employee to do good…">
            <a:extLst>
              <a:ext uri="{FF2B5EF4-FFF2-40B4-BE49-F238E27FC236}">
                <a16:creationId xmlns:a16="http://schemas.microsoft.com/office/drawing/2014/main" id="{967CCE28-AA36-D54E-9ED0-9E4D3508E57A}"/>
              </a:ext>
            </a:extLst>
          </p:cNvPr>
          <p:cNvSpPr txBox="1"/>
          <p:nvPr/>
        </p:nvSpPr>
        <p:spPr>
          <a:xfrm>
            <a:off x="308111" y="1611219"/>
            <a:ext cx="3021495" cy="140033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ormAutofit fontScale="62500" lnSpcReduction="20000"/>
          </a:bodyPr>
          <a:lstStyle/>
          <a:p>
            <a:pPr defTabSz="584200">
              <a:lnSpc>
                <a:spcPct val="120000"/>
              </a:lnSpc>
              <a:buSzPct val="100000"/>
              <a:defRPr sz="4500">
                <a:solidFill>
                  <a:srgbClr val="2F2D2D"/>
                </a:solidFill>
                <a:latin typeface="Proxima Nova Lt"/>
                <a:ea typeface="Proxima Nova Lt"/>
                <a:cs typeface="Proxima Nova Lt"/>
                <a:sym typeface="Proxima Nova Semibold"/>
              </a:defRPr>
            </a:pPr>
            <a:r>
              <a:rPr lang="en-US" sz="2200" dirty="0">
                <a:solidFill>
                  <a:schemeClr val="bg1"/>
                </a:solidFill>
              </a:rPr>
              <a:t>Donate to your favorite causes and explore new ways to give back together.</a:t>
            </a:r>
          </a:p>
          <a:p>
            <a:pPr defTabSz="584200">
              <a:lnSpc>
                <a:spcPct val="120000"/>
              </a:lnSpc>
              <a:buSzPct val="100000"/>
              <a:defRPr sz="4500">
                <a:solidFill>
                  <a:srgbClr val="2F2D2D"/>
                </a:solidFill>
                <a:latin typeface="Proxima Nova Lt"/>
                <a:ea typeface="Proxima Nova Lt"/>
                <a:cs typeface="Proxima Nova Lt"/>
                <a:sym typeface="Proxima Nova Semibold"/>
              </a:defRPr>
            </a:pPr>
            <a:endParaRPr lang="en-US" sz="2200" dirty="0">
              <a:solidFill>
                <a:schemeClr val="bg1"/>
              </a:solidFill>
            </a:endParaRPr>
          </a:p>
          <a:p>
            <a:pPr defTabSz="584200">
              <a:lnSpc>
                <a:spcPct val="120000"/>
              </a:lnSpc>
              <a:buSzPct val="100000"/>
              <a:defRPr sz="4500">
                <a:solidFill>
                  <a:srgbClr val="2F2D2D"/>
                </a:solidFill>
                <a:latin typeface="Proxima Nova Lt"/>
                <a:ea typeface="Proxima Nova Lt"/>
                <a:cs typeface="Proxima Nova Lt"/>
                <a:sym typeface="Proxima Nova Semibold"/>
              </a:defRPr>
            </a:pPr>
            <a:r>
              <a:rPr lang="en-US" sz="2200" dirty="0">
                <a:solidFill>
                  <a:schemeClr val="bg1"/>
                </a:solidFill>
              </a:rPr>
              <a:t>Up to </a:t>
            </a:r>
            <a:r>
              <a:rPr lang="en-US" sz="2200" dirty="0">
                <a:solidFill>
                  <a:srgbClr val="FF0000"/>
                </a:solidFill>
                <a:highlight>
                  <a:srgbClr val="FFFF00"/>
                </a:highlight>
              </a:rPr>
              <a:t>$500 </a:t>
            </a:r>
            <a:r>
              <a:rPr lang="en-US" sz="2200" dirty="0">
                <a:solidFill>
                  <a:schemeClr val="bg1"/>
                </a:solidFill>
              </a:rPr>
              <a:t>in donation matching available per person per year.</a:t>
            </a:r>
          </a:p>
          <a:p>
            <a:pPr defTabSz="584200">
              <a:lnSpc>
                <a:spcPct val="120000"/>
              </a:lnSpc>
              <a:buSzPct val="100000"/>
              <a:defRPr sz="4500">
                <a:solidFill>
                  <a:srgbClr val="2F2D2D"/>
                </a:solidFill>
                <a:latin typeface="Proxima Nova Lt"/>
                <a:ea typeface="Proxima Nova Lt"/>
                <a:cs typeface="Proxima Nova Lt"/>
                <a:sym typeface="Proxima Nova Semibold"/>
              </a:defRPr>
            </a:pPr>
            <a:endParaRPr lang="en-US" sz="2200" dirty="0">
              <a:solidFill>
                <a:schemeClr val="bg1"/>
              </a:solidFill>
            </a:endParaRPr>
          </a:p>
          <a:p>
            <a:pPr defTabSz="584200">
              <a:lnSpc>
                <a:spcPct val="120000"/>
              </a:lnSpc>
              <a:buSzPct val="100000"/>
              <a:defRPr sz="4500">
                <a:solidFill>
                  <a:srgbClr val="2F2D2D"/>
                </a:solidFill>
                <a:latin typeface="Proxima Nova Lt"/>
                <a:ea typeface="Proxima Nova Lt"/>
                <a:cs typeface="Proxima Nova Lt"/>
                <a:sym typeface="Proxima Nova Semibold"/>
              </a:defRPr>
            </a:pPr>
            <a:endParaRPr lang="en-US" sz="1600" dirty="0">
              <a:solidFill>
                <a:schemeClr val="bg1"/>
              </a:solidFill>
            </a:endParaRPr>
          </a:p>
          <a:p>
            <a:pPr marL="285750" indent="-285750" algn="l">
              <a:lnSpc>
                <a:spcPct val="120000"/>
              </a:lnSpc>
              <a:buFont typeface="Arial" panose="020B0604020202020204" pitchFamily="34" charset="0"/>
              <a:buChar char="•"/>
              <a:defRPr sz="4000">
                <a:solidFill>
                  <a:srgbClr val="FFFFFF"/>
                </a:solidFill>
                <a:latin typeface="Proxima Nova Lt"/>
                <a:ea typeface="Proxima Nova Lt"/>
                <a:cs typeface="Proxima Nova Lt"/>
                <a:sym typeface="Proxima Nova Semibold"/>
              </a:defRPr>
            </a:pPr>
            <a:endParaRPr sz="1500" dirty="0"/>
          </a:p>
        </p:txBody>
      </p:sp>
      <p:sp>
        <p:nvSpPr>
          <p:cNvPr id="6" name="Rectangle 5">
            <a:extLst>
              <a:ext uri="{FF2B5EF4-FFF2-40B4-BE49-F238E27FC236}">
                <a16:creationId xmlns:a16="http://schemas.microsoft.com/office/drawing/2014/main" id="{1F3BA6EE-7729-7B42-BB7F-DE9455EE42B5}"/>
              </a:ext>
            </a:extLst>
          </p:cNvPr>
          <p:cNvSpPr/>
          <p:nvPr/>
        </p:nvSpPr>
        <p:spPr>
          <a:xfrm>
            <a:off x="3750515" y="1095115"/>
            <a:ext cx="5269840" cy="5429435"/>
          </a:xfrm>
          <a:prstGeom prst="rect">
            <a:avLst/>
          </a:prstGeom>
        </p:spPr>
        <p:txBody>
          <a:bodyPr wrap="square">
            <a:spAutoFit/>
          </a:bodyPr>
          <a:lstStyle/>
          <a:p>
            <a:pPr>
              <a:lnSpc>
                <a:spcPct val="115000"/>
              </a:lnSpc>
            </a:pPr>
            <a:r>
              <a:rPr lang="en-US" sz="1400" b="1" dirty="0">
                <a:latin typeface="Proxima Nova Rg" panose="02000506030000020004" pitchFamily="2" charset="77"/>
                <a:ea typeface="Arial" panose="020B0604020202020204" pitchFamily="34" charset="0"/>
              </a:rPr>
              <a:t>What is Bright Funds?</a:t>
            </a:r>
          </a:p>
          <a:p>
            <a:pPr>
              <a:lnSpc>
                <a:spcPct val="115000"/>
              </a:lnSpc>
            </a:pPr>
            <a:r>
              <a:rPr lang="en-US" sz="1400" dirty="0">
                <a:latin typeface="Proxima Nova Rg" panose="02000506030000020004" pitchFamily="2" charset="77"/>
                <a:ea typeface="Arial" panose="020B0604020202020204" pitchFamily="34" charset="0"/>
              </a:rPr>
              <a:t>Bright Funds is the technology provider that powers charitable giving and volunteering programs at </a:t>
            </a:r>
            <a:r>
              <a:rPr lang="en-US" sz="1400" dirty="0">
                <a:highlight>
                  <a:srgbClr val="FFFF00"/>
                </a:highlight>
                <a:latin typeface="Proxima Nova Rg" panose="02000506030000020004" pitchFamily="2" charset="77"/>
                <a:ea typeface="Arial" panose="020B0604020202020204" pitchFamily="34" charset="0"/>
              </a:rPr>
              <a:t>our company</a:t>
            </a:r>
            <a:r>
              <a:rPr lang="en-US" sz="1400" dirty="0">
                <a:latin typeface="Proxima Nova Rg" panose="02000506030000020004" pitchFamily="2" charset="77"/>
                <a:ea typeface="Arial" panose="020B0604020202020204" pitchFamily="34" charset="0"/>
              </a:rPr>
              <a:t>.</a:t>
            </a:r>
          </a:p>
          <a:p>
            <a:pPr>
              <a:lnSpc>
                <a:spcPct val="115000"/>
              </a:lnSpc>
            </a:pPr>
            <a:endParaRPr lang="en-US" sz="1400" dirty="0">
              <a:latin typeface="Proxima Nova Rg" panose="02000506030000020004" pitchFamily="2" charset="77"/>
              <a:ea typeface="Arial" panose="020B0604020202020204" pitchFamily="34" charset="0"/>
            </a:endParaRPr>
          </a:p>
          <a:p>
            <a:pPr>
              <a:lnSpc>
                <a:spcPct val="115000"/>
              </a:lnSpc>
            </a:pPr>
            <a:r>
              <a:rPr lang="en-US" sz="1400" dirty="0">
                <a:latin typeface="Proxima Nova Rg" panose="02000506030000020004" pitchFamily="2" charset="77"/>
                <a:ea typeface="Arial" panose="020B0604020202020204" pitchFamily="34" charset="0"/>
              </a:rPr>
              <a:t>On Bright Funds you can:</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Make personal donations </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Set up recurring donations</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Request company matching gifts for your donations</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Fundraise with colleagues</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Record personal volunteer activities</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Create volunteer events and invite colleagues</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Discover new volunteering opportunities</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Track all your giving and volunteering activities in one place</a:t>
            </a:r>
          </a:p>
          <a:p>
            <a:pPr marL="342900" marR="0" lvl="0" indent="-342900">
              <a:lnSpc>
                <a:spcPct val="115000"/>
              </a:lnSpc>
              <a:spcBef>
                <a:spcPts val="0"/>
              </a:spcBef>
              <a:spcAft>
                <a:spcPts val="0"/>
              </a:spcAft>
              <a:buFont typeface="Arial" panose="020B0604020202020204" pitchFamily="34" charset="0"/>
              <a:buChar char="●"/>
            </a:pPr>
            <a:r>
              <a:rPr lang="en-US" sz="1400" dirty="0">
                <a:latin typeface="Proxima Nova Rg" panose="02000506030000020004" pitchFamily="2" charset="77"/>
                <a:ea typeface="Arial" panose="020B0604020202020204" pitchFamily="34" charset="0"/>
              </a:rPr>
              <a:t>And more!</a:t>
            </a:r>
          </a:p>
          <a:p>
            <a:pPr marR="0" lvl="0">
              <a:lnSpc>
                <a:spcPct val="115000"/>
              </a:lnSpc>
              <a:spcBef>
                <a:spcPts val="0"/>
              </a:spcBef>
              <a:spcAft>
                <a:spcPts val="0"/>
              </a:spcAft>
            </a:pPr>
            <a:endParaRPr lang="en-US" sz="1400" dirty="0">
              <a:latin typeface="Proxima Nova Rg" panose="02000506030000020004" pitchFamily="2" charset="77"/>
              <a:ea typeface="Arial" panose="020B0604020202020204" pitchFamily="34" charset="0"/>
            </a:endParaRPr>
          </a:p>
          <a:p>
            <a:r>
              <a:rPr lang="en-US" sz="1400" b="1" dirty="0">
                <a:latin typeface="Proxima Nova Rg" panose="02000506030000020004" pitchFamily="2" charset="77"/>
              </a:rPr>
              <a:t>How do I access Bright Funds?</a:t>
            </a:r>
            <a:endParaRPr lang="en-US" sz="1400" dirty="0">
              <a:latin typeface="Proxima Nova Rg" panose="02000506030000020004" pitchFamily="2" charset="77"/>
            </a:endParaRPr>
          </a:p>
          <a:p>
            <a:r>
              <a:rPr lang="en-US" sz="1400" dirty="0">
                <a:latin typeface="Proxima Nova Rg" panose="02000506030000020004" pitchFamily="2" charset="77"/>
              </a:rPr>
              <a:t>Visit </a:t>
            </a:r>
            <a:r>
              <a:rPr lang="en-US" sz="1400" dirty="0">
                <a:highlight>
                  <a:srgbClr val="FFFF00"/>
                </a:highlight>
                <a:latin typeface="Proxima Nova Rg" panose="02000506030000020004" pitchFamily="2" charset="77"/>
              </a:rPr>
              <a:t>your-company-</a:t>
            </a:r>
            <a:r>
              <a:rPr lang="en-US" sz="1400" dirty="0" err="1">
                <a:highlight>
                  <a:srgbClr val="FFFF00"/>
                </a:highlight>
                <a:latin typeface="Proxima Nova Rg" panose="02000506030000020004" pitchFamily="2" charset="77"/>
              </a:rPr>
              <a:t>domain</a:t>
            </a:r>
            <a:r>
              <a:rPr lang="en-US" sz="1400" dirty="0" err="1">
                <a:latin typeface="Proxima Nova Rg" panose="02000506030000020004" pitchFamily="2" charset="77"/>
              </a:rPr>
              <a:t>.brightfunds.org</a:t>
            </a:r>
            <a:r>
              <a:rPr lang="en-US" sz="1400" dirty="0">
                <a:latin typeface="Proxima Nova Rg" panose="02000506030000020004" pitchFamily="2" charset="77"/>
              </a:rPr>
              <a:t> and login with your work email.</a:t>
            </a:r>
          </a:p>
          <a:p>
            <a:pPr marL="342900" marR="0" lvl="0" indent="-342900">
              <a:lnSpc>
                <a:spcPct val="115000"/>
              </a:lnSpc>
              <a:spcBef>
                <a:spcPts val="0"/>
              </a:spcBef>
              <a:spcAft>
                <a:spcPts val="0"/>
              </a:spcAft>
              <a:buFont typeface="Arial" panose="020B0604020202020204" pitchFamily="34" charset="0"/>
              <a:buChar char="●"/>
            </a:pPr>
            <a:endParaRPr lang="en-US" sz="1400" dirty="0">
              <a:latin typeface="Proxima Nova Rg" panose="02000506030000020004" pitchFamily="2" charset="77"/>
              <a:ea typeface="Arial" panose="020B0604020202020204" pitchFamily="34" charset="0"/>
            </a:endParaRPr>
          </a:p>
          <a:p>
            <a:pPr marR="0" lvl="0">
              <a:lnSpc>
                <a:spcPct val="115000"/>
              </a:lnSpc>
              <a:spcBef>
                <a:spcPts val="0"/>
              </a:spcBef>
              <a:spcAft>
                <a:spcPts val="0"/>
              </a:spcAft>
            </a:pPr>
            <a:r>
              <a:rPr lang="en-US" sz="1400" b="1" dirty="0">
                <a:latin typeface="Proxima Nova Rg" panose="02000506030000020004" pitchFamily="2" charset="77"/>
                <a:ea typeface="Arial" panose="020B0604020202020204" pitchFamily="34" charset="0"/>
              </a:rPr>
              <a:t>Questions?</a:t>
            </a:r>
          </a:p>
          <a:p>
            <a:pPr>
              <a:lnSpc>
                <a:spcPct val="115000"/>
              </a:lnSpc>
            </a:pPr>
            <a:r>
              <a:rPr lang="en-US" sz="1400" dirty="0">
                <a:latin typeface="Proxima Nova Rg" panose="02000506030000020004" pitchFamily="2" charset="77"/>
              </a:rPr>
              <a:t>Visit the </a:t>
            </a:r>
            <a:r>
              <a:rPr lang="en-US" sz="1400" dirty="0">
                <a:latin typeface="Proxima Nova Rg" panose="02000506030000020004" pitchFamily="2" charset="77"/>
                <a:hlinkClick r:id="rId3"/>
              </a:rPr>
              <a:t>Bright Funds Help Center</a:t>
            </a:r>
            <a:r>
              <a:rPr lang="en-US" sz="1400" dirty="0">
                <a:latin typeface="Proxima Nova Rg" panose="02000506030000020004" pitchFamily="2" charset="77"/>
              </a:rPr>
              <a:t> anytime.</a:t>
            </a:r>
          </a:p>
          <a:p>
            <a:pPr marR="0" lvl="0">
              <a:lnSpc>
                <a:spcPct val="115000"/>
              </a:lnSpc>
              <a:spcBef>
                <a:spcPts val="0"/>
              </a:spcBef>
              <a:spcAft>
                <a:spcPts val="0"/>
              </a:spcAft>
            </a:pPr>
            <a:endParaRPr lang="en-US" sz="1400" dirty="0">
              <a:latin typeface="Proxima Nova Rg" panose="02000506030000020004" pitchFamily="2" charset="77"/>
              <a:ea typeface="Arial" panose="020B0604020202020204" pitchFamily="34" charset="0"/>
            </a:endParaRPr>
          </a:p>
        </p:txBody>
      </p:sp>
      <p:sp>
        <p:nvSpPr>
          <p:cNvPr id="17" name="One home for every employee to do good…">
            <a:extLst>
              <a:ext uri="{FF2B5EF4-FFF2-40B4-BE49-F238E27FC236}">
                <a16:creationId xmlns:a16="http://schemas.microsoft.com/office/drawing/2014/main" id="{F449AE7F-2056-A044-BB4D-99480EAEAFDA}"/>
              </a:ext>
            </a:extLst>
          </p:cNvPr>
          <p:cNvSpPr txBox="1"/>
          <p:nvPr/>
        </p:nvSpPr>
        <p:spPr>
          <a:xfrm>
            <a:off x="308111" y="3031436"/>
            <a:ext cx="2405511" cy="140033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ormAutofit fontScale="47500" lnSpcReduction="20000"/>
          </a:bodyPr>
          <a:lstStyle/>
          <a:p>
            <a:pPr defTabSz="584200">
              <a:lnSpc>
                <a:spcPct val="120000"/>
              </a:lnSpc>
              <a:buSzPct val="100000"/>
              <a:defRPr sz="4500">
                <a:solidFill>
                  <a:srgbClr val="2F2D2D"/>
                </a:solidFill>
                <a:latin typeface="Proxima Nova Lt"/>
                <a:ea typeface="Proxima Nova Lt"/>
                <a:cs typeface="Proxima Nova Lt"/>
                <a:sym typeface="Proxima Nova Semibold"/>
              </a:defRPr>
            </a:pPr>
            <a:r>
              <a:rPr lang="en-US" sz="2400" i="1" dirty="0">
                <a:solidFill>
                  <a:schemeClr val="bg1"/>
                </a:solidFill>
                <a:sym typeface="Proxima Nova Semibold"/>
              </a:rPr>
              <a:t>Our giving back program exists to supplement the contributions of employees to nonprofits in our communities. Everyone is passionate about different causes and we want to support what you care about by doubling your charitable impact. </a:t>
            </a:r>
          </a:p>
          <a:p>
            <a:pPr defTabSz="584200">
              <a:lnSpc>
                <a:spcPct val="120000"/>
              </a:lnSpc>
              <a:buSzPct val="100000"/>
              <a:defRPr sz="4500">
                <a:solidFill>
                  <a:srgbClr val="2F2D2D"/>
                </a:solidFill>
                <a:latin typeface="Proxima Nova Lt"/>
                <a:ea typeface="Proxima Nova Lt"/>
                <a:cs typeface="Proxima Nova Lt"/>
                <a:sym typeface="Proxima Nova Semibold"/>
              </a:defRPr>
            </a:pPr>
            <a:endParaRPr lang="en-US" sz="2200" dirty="0">
              <a:solidFill>
                <a:schemeClr val="bg1"/>
              </a:solidFill>
            </a:endParaRPr>
          </a:p>
          <a:p>
            <a:pPr defTabSz="584200">
              <a:lnSpc>
                <a:spcPct val="120000"/>
              </a:lnSpc>
              <a:buSzPct val="100000"/>
              <a:defRPr sz="4500">
                <a:solidFill>
                  <a:srgbClr val="2F2D2D"/>
                </a:solidFill>
                <a:latin typeface="Proxima Nova Lt"/>
                <a:ea typeface="Proxima Nova Lt"/>
                <a:cs typeface="Proxima Nova Lt"/>
                <a:sym typeface="Proxima Nova Semibold"/>
              </a:defRPr>
            </a:pPr>
            <a:endParaRPr lang="en-US" sz="2200" dirty="0">
              <a:solidFill>
                <a:schemeClr val="bg1"/>
              </a:solidFill>
            </a:endParaRPr>
          </a:p>
          <a:p>
            <a:pPr defTabSz="584200">
              <a:lnSpc>
                <a:spcPct val="120000"/>
              </a:lnSpc>
              <a:buSzPct val="100000"/>
              <a:defRPr sz="4500">
                <a:solidFill>
                  <a:srgbClr val="2F2D2D"/>
                </a:solidFill>
                <a:latin typeface="Proxima Nova Lt"/>
                <a:ea typeface="Proxima Nova Lt"/>
                <a:cs typeface="Proxima Nova Lt"/>
                <a:sym typeface="Proxima Nova Semibold"/>
              </a:defRPr>
            </a:pPr>
            <a:endParaRPr lang="en-US" sz="1600" dirty="0">
              <a:solidFill>
                <a:schemeClr val="bg1"/>
              </a:solidFill>
            </a:endParaRPr>
          </a:p>
          <a:p>
            <a:pPr marL="285750" indent="-285750" algn="l">
              <a:lnSpc>
                <a:spcPct val="120000"/>
              </a:lnSpc>
              <a:buFont typeface="Arial" panose="020B0604020202020204" pitchFamily="34" charset="0"/>
              <a:buChar char="•"/>
              <a:defRPr sz="4000">
                <a:solidFill>
                  <a:srgbClr val="FFFFFF"/>
                </a:solidFill>
                <a:latin typeface="Proxima Nova Lt"/>
                <a:ea typeface="Proxima Nova Lt"/>
                <a:cs typeface="Proxima Nova Lt"/>
                <a:sym typeface="Proxima Nova Semibold"/>
              </a:defRPr>
            </a:pPr>
            <a:endParaRPr sz="1500" dirty="0"/>
          </a:p>
        </p:txBody>
      </p:sp>
    </p:spTree>
    <p:extLst>
      <p:ext uri="{BB962C8B-B14F-4D97-AF65-F5344CB8AC3E}">
        <p14:creationId xmlns:p14="http://schemas.microsoft.com/office/powerpoint/2010/main" val="24869463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TotalTime>
  <Words>176</Words>
  <Application>Microsoft Macintosh PowerPoint</Application>
  <PresentationFormat>Letter Paper (8.5x11 in)</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Proxima Nova</vt:lpstr>
      <vt:lpstr>Proxima Nova Lt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cp:revision>
  <dcterms:created xsi:type="dcterms:W3CDTF">2021-01-28T01:10:41Z</dcterms:created>
  <dcterms:modified xsi:type="dcterms:W3CDTF">2021-03-24T00:42:25Z</dcterms:modified>
</cp:coreProperties>
</file>