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4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709"/>
  </p:normalViewPr>
  <p:slideViewPr>
    <p:cSldViewPr snapToGrid="0" snapToObjects="1">
      <p:cViewPr varScale="1">
        <p:scale>
          <a:sx n="38" d="100"/>
          <a:sy n="38" d="100"/>
        </p:scale>
        <p:origin x="216" y="5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0" name="Shape 14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2012156" y="2298700"/>
            <a:ext cx="20359688" cy="4648200"/>
          </a:xfrm>
          <a:prstGeom prst="rect">
            <a:avLst/>
          </a:prstGeom>
        </p:spPr>
        <p:txBody>
          <a:bodyPr anchor="t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1927464" y="12446000"/>
            <a:ext cx="418187" cy="469900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94" name="Image uploaded from iOS.jpg" descr="Image uploaded from iO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5244" y="6262489"/>
            <a:ext cx="4864165" cy="865172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243840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110" name="hires-sanjose-26.jpg" descr="hires-sanjose-26.jpg"/>
          <p:cNvPicPr>
            <a:picLocks noChangeAspect="1"/>
          </p:cNvPicPr>
          <p:nvPr/>
        </p:nvPicPr>
        <p:blipFill>
          <a:blip r:embed="rId2">
            <a:alphaModFix amt="58317"/>
          </a:blip>
          <a:srcRect l="3837" t="13774"/>
          <a:stretch>
            <a:fillRect/>
          </a:stretch>
        </p:blipFill>
        <p:spPr>
          <a:xfrm>
            <a:off x="1244893" y="1223531"/>
            <a:ext cx="24088545" cy="1439964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itle Text"/>
          <p:cNvSpPr txBox="1">
            <a:spLocks noGrp="1"/>
          </p:cNvSpPr>
          <p:nvPr>
            <p:ph type="title"/>
          </p:nvPr>
        </p:nvSpPr>
        <p:spPr>
          <a:xfrm>
            <a:off x="2012156" y="2298700"/>
            <a:ext cx="20359688" cy="4648200"/>
          </a:xfrm>
          <a:prstGeom prst="rect">
            <a:avLst/>
          </a:prstGeom>
        </p:spPr>
        <p:txBody>
          <a:bodyPr anchor="t"/>
          <a:lstStyle/>
          <a:p>
            <a:r>
              <a:t>Title Text</a:t>
            </a:r>
          </a:p>
        </p:txBody>
      </p:sp>
      <p:sp>
        <p:nvSpPr>
          <p:cNvPr id="11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1927464" y="12446000"/>
            <a:ext cx="418187" cy="469900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120" name="bright-funds_logo_gem.png" descr="bright-funds_logo_ge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9916" y="12299950"/>
            <a:ext cx="666751" cy="762000"/>
          </a:xfrm>
          <a:prstGeom prst="rect">
            <a:avLst/>
          </a:prstGeom>
          <a:ln w="12700">
            <a:miter lim="400000"/>
          </a:ln>
        </p:spPr>
      </p:pic>
      <p:sp>
        <p:nvSpPr>
          <p:cNvPr id="121" name="Image"/>
          <p:cNvSpPr>
            <a:spLocks noGrp="1"/>
          </p:cNvSpPr>
          <p:nvPr>
            <p:ph type="pic" sz="quarter" idx="13"/>
          </p:nvPr>
        </p:nvSpPr>
        <p:spPr>
          <a:xfrm>
            <a:off x="3218060" y="12304717"/>
            <a:ext cx="2523972" cy="70166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/ story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0051769" y="12874719"/>
            <a:ext cx="391263" cy="422276"/>
          </a:xfrm>
          <a:prstGeom prst="rect">
            <a:avLst/>
          </a:prstGeom>
        </p:spPr>
        <p:txBody>
          <a:bodyPr lIns="71437" tIns="71437" rIns="71437" bIns="71437" anchor="ctr"/>
          <a:lstStyle>
            <a:lvl1pPr algn="r" defTabSz="821531">
              <a:defRPr sz="1800" b="1">
                <a:solidFill>
                  <a:srgbClr val="2F2D2D"/>
                </a:solidFill>
                <a:latin typeface="+mj-lt"/>
                <a:ea typeface="+mj-ea"/>
                <a:cs typeface="+mj-cs"/>
                <a:sym typeface="Proxima Nov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129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0969" y="12835825"/>
            <a:ext cx="2021700" cy="535782"/>
          </a:xfrm>
          <a:prstGeom prst="rect">
            <a:avLst/>
          </a:prstGeom>
          <a:ln w="12700">
            <a:miter lim="400000"/>
          </a:ln>
        </p:spPr>
      </p:pic>
      <p:sp>
        <p:nvSpPr>
          <p:cNvPr id="130" name="Rectangle"/>
          <p:cNvSpPr/>
          <p:nvPr/>
        </p:nvSpPr>
        <p:spPr>
          <a:xfrm>
            <a:off x="3048000" y="900475"/>
            <a:ext cx="17405148" cy="11608595"/>
          </a:xfrm>
          <a:prstGeom prst="rect">
            <a:avLst/>
          </a:prstGeom>
          <a:solidFill>
            <a:srgbClr val="F8F8F8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 defTabSz="821531"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1" name="Image"/>
          <p:cNvSpPr>
            <a:spLocks noGrp="1"/>
          </p:cNvSpPr>
          <p:nvPr>
            <p:ph type="pic" sz="quarter" idx="13"/>
          </p:nvPr>
        </p:nvSpPr>
        <p:spPr>
          <a:xfrm>
            <a:off x="3040952" y="3575943"/>
            <a:ext cx="8945372" cy="715013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32" name="Challenging environment"/>
          <p:cNvSpPr txBox="1">
            <a:spLocks noGrp="1"/>
          </p:cNvSpPr>
          <p:nvPr>
            <p:ph type="body" sz="quarter" idx="14"/>
          </p:nvPr>
        </p:nvSpPr>
        <p:spPr>
          <a:xfrm>
            <a:off x="12418486" y="3283939"/>
            <a:ext cx="7500938" cy="2159896"/>
          </a:xfrm>
          <a:prstGeom prst="rect">
            <a:avLst/>
          </a:prstGeom>
        </p:spPr>
        <p:txBody>
          <a:bodyPr lIns="71437" tIns="71437" rIns="71437" bIns="71437" anchor="t"/>
          <a:lstStyle>
            <a:lvl1pPr marL="0" indent="0" defTabSz="821531">
              <a:spcBef>
                <a:spcPts val="0"/>
              </a:spcBef>
              <a:buSzTx/>
              <a:buNone/>
              <a:defRPr sz="5800" b="1">
                <a:solidFill>
                  <a:srgbClr val="000000">
                    <a:alpha val="40000"/>
                  </a:srgbClr>
                </a:solidFill>
                <a:latin typeface="+mj-lt"/>
                <a:ea typeface="+mj-ea"/>
                <a:cs typeface="+mj-cs"/>
                <a:sym typeface="Proxima Nova"/>
              </a:defRPr>
            </a:lvl1pPr>
          </a:lstStyle>
          <a:p>
            <a:r>
              <a:t>Challenging environment</a:t>
            </a:r>
          </a:p>
        </p:txBody>
      </p:sp>
      <p:sp>
        <p:nvSpPr>
          <p:cNvPr id="133" name="62% of global consumers would take a pay cut to work for a more responsible company."/>
          <p:cNvSpPr txBox="1">
            <a:spLocks noGrp="1"/>
          </p:cNvSpPr>
          <p:nvPr>
            <p:ph type="body" sz="quarter" idx="15"/>
          </p:nvPr>
        </p:nvSpPr>
        <p:spPr>
          <a:xfrm>
            <a:off x="12418486" y="5212885"/>
            <a:ext cx="7500938" cy="5126297"/>
          </a:xfrm>
          <a:prstGeom prst="rect">
            <a:avLst/>
          </a:prstGeom>
        </p:spPr>
        <p:txBody>
          <a:bodyPr lIns="71437" tIns="71437" rIns="71437" bIns="71437" anchor="t"/>
          <a:lstStyle/>
          <a:p>
            <a:pPr marL="0" indent="0" defTabSz="821531">
              <a:spcBef>
                <a:spcPts val="0"/>
              </a:spcBef>
              <a:buSzTx/>
              <a:buNone/>
              <a:defRPr sz="5800" b="1">
                <a:solidFill>
                  <a:srgbClr val="2F2D2D"/>
                </a:solidFill>
                <a:latin typeface="+mj-lt"/>
                <a:ea typeface="+mj-ea"/>
                <a:cs typeface="+mj-cs"/>
                <a:sym typeface="Proxima Nova"/>
              </a:defRPr>
            </a:pPr>
            <a:r>
              <a:rPr>
                <a:solidFill>
                  <a:srgbClr val="02AEDC"/>
                </a:solidFill>
              </a:rPr>
              <a:t>62%</a:t>
            </a:r>
            <a:r>
              <a:t> of global consumers would take a pay cut to work for a </a:t>
            </a:r>
            <a:r>
              <a:rPr>
                <a:solidFill>
                  <a:srgbClr val="02AEDC"/>
                </a:solidFill>
              </a:rPr>
              <a:t>more responsible company</a:t>
            </a:r>
            <a:r>
              <a:t>.</a:t>
            </a: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13"/>
          </p:nvPr>
        </p:nvSpPr>
        <p:spPr>
          <a:xfrm>
            <a:off x="3125968" y="673100"/>
            <a:ext cx="18135601" cy="8737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635000" y="9448800"/>
            <a:ext cx="23114000" cy="20066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35000" y="115189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sz="half" idx="13"/>
          </p:nvPr>
        </p:nvSpPr>
        <p:spPr>
          <a:xfrm>
            <a:off x="13165980" y="1104900"/>
            <a:ext cx="9525001" cy="11506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1651000" y="1104900"/>
            <a:ext cx="10223500" cy="5613400"/>
          </a:xfrm>
          <a:prstGeom prst="rect">
            <a:avLst/>
          </a:prstGeom>
        </p:spPr>
        <p:txBody>
          <a:bodyPr anchor="b"/>
          <a:lstStyle>
            <a:lvl1pPr>
              <a:lnSpc>
                <a:spcPct val="100000"/>
              </a:lnSpc>
              <a:defRPr sz="8400" b="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651000" y="6845300"/>
            <a:ext cx="10223500" cy="5765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sz="half" idx="13"/>
          </p:nvPr>
        </p:nvSpPr>
        <p:spPr>
          <a:xfrm>
            <a:off x="13169900" y="3238500"/>
            <a:ext cx="9525000" cy="9207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689100" y="3238500"/>
            <a:ext cx="10007600" cy="92075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4500"/>
            </a:lvl1pPr>
            <a:lvl2pPr marL="1117600" indent="-558800">
              <a:spcBef>
                <a:spcPts val="4500"/>
              </a:spcBef>
              <a:defRPr sz="4500"/>
            </a:lvl2pPr>
            <a:lvl3pPr marL="1676400" indent="-558800">
              <a:spcBef>
                <a:spcPts val="4500"/>
              </a:spcBef>
              <a:defRPr sz="4500"/>
            </a:lvl3pPr>
            <a:lvl4pPr marL="2235200" indent="-558800">
              <a:spcBef>
                <a:spcPts val="4500"/>
              </a:spcBef>
              <a:defRPr sz="4500"/>
            </a:lvl4pPr>
            <a:lvl5pPr marL="2794000" indent="-558800">
              <a:spcBef>
                <a:spcPts val="4500"/>
              </a:spcBef>
              <a:defRPr sz="45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1778000"/>
            <a:ext cx="21005800" cy="101473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>
            <a:off x="15760700" y="70485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>
            <a:off x="15760700" y="11303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idx="15"/>
          </p:nvPr>
        </p:nvSpPr>
        <p:spPr>
          <a:xfrm>
            <a:off x="1206500" y="1130300"/>
            <a:ext cx="141732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1689100" y="9525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99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3238500"/>
            <a:ext cx="21005800" cy="9207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 spd="med"/>
  <p:txStyles>
    <p:titleStyle>
      <a:lvl1pPr marL="0" marR="0" indent="0" algn="ctr" defTabSz="825500" rtl="0" latinLnBrk="0">
        <a:lnSpc>
          <a:spcPct val="12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none" spc="0" baseline="0">
          <a:ln>
            <a:noFill/>
          </a:ln>
          <a:solidFill>
            <a:srgbClr val="2F2D2D"/>
          </a:solidFill>
          <a:uFillTx/>
          <a:latin typeface="+mj-lt"/>
          <a:ea typeface="+mj-ea"/>
          <a:cs typeface="+mj-cs"/>
          <a:sym typeface="Proxima Nova"/>
        </a:defRPr>
      </a:lvl1pPr>
      <a:lvl2pPr marL="0" marR="0" indent="228600" algn="ctr" defTabSz="825500" rtl="0" latinLnBrk="0">
        <a:lnSpc>
          <a:spcPct val="12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none" spc="0" baseline="0">
          <a:ln>
            <a:noFill/>
          </a:ln>
          <a:solidFill>
            <a:srgbClr val="2F2D2D"/>
          </a:solidFill>
          <a:uFillTx/>
          <a:latin typeface="+mj-lt"/>
          <a:ea typeface="+mj-ea"/>
          <a:cs typeface="+mj-cs"/>
          <a:sym typeface="Proxima Nova"/>
        </a:defRPr>
      </a:lvl2pPr>
      <a:lvl3pPr marL="0" marR="0" indent="457200" algn="ctr" defTabSz="825500" rtl="0" latinLnBrk="0">
        <a:lnSpc>
          <a:spcPct val="12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none" spc="0" baseline="0">
          <a:ln>
            <a:noFill/>
          </a:ln>
          <a:solidFill>
            <a:srgbClr val="2F2D2D"/>
          </a:solidFill>
          <a:uFillTx/>
          <a:latin typeface="+mj-lt"/>
          <a:ea typeface="+mj-ea"/>
          <a:cs typeface="+mj-cs"/>
          <a:sym typeface="Proxima Nova"/>
        </a:defRPr>
      </a:lvl3pPr>
      <a:lvl4pPr marL="0" marR="0" indent="685800" algn="ctr" defTabSz="825500" rtl="0" latinLnBrk="0">
        <a:lnSpc>
          <a:spcPct val="12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none" spc="0" baseline="0">
          <a:ln>
            <a:noFill/>
          </a:ln>
          <a:solidFill>
            <a:srgbClr val="2F2D2D"/>
          </a:solidFill>
          <a:uFillTx/>
          <a:latin typeface="+mj-lt"/>
          <a:ea typeface="+mj-ea"/>
          <a:cs typeface="+mj-cs"/>
          <a:sym typeface="Proxima Nova"/>
        </a:defRPr>
      </a:lvl4pPr>
      <a:lvl5pPr marL="0" marR="0" indent="914400" algn="ctr" defTabSz="825500" rtl="0" latinLnBrk="0">
        <a:lnSpc>
          <a:spcPct val="12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none" spc="0" baseline="0">
          <a:ln>
            <a:noFill/>
          </a:ln>
          <a:solidFill>
            <a:srgbClr val="2F2D2D"/>
          </a:solidFill>
          <a:uFillTx/>
          <a:latin typeface="+mj-lt"/>
          <a:ea typeface="+mj-ea"/>
          <a:cs typeface="+mj-cs"/>
          <a:sym typeface="Proxima Nova"/>
        </a:defRPr>
      </a:lvl5pPr>
      <a:lvl6pPr marL="0" marR="0" indent="1143000" algn="ctr" defTabSz="825500" rtl="0" latinLnBrk="0">
        <a:lnSpc>
          <a:spcPct val="12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none" spc="0" baseline="0">
          <a:ln>
            <a:noFill/>
          </a:ln>
          <a:solidFill>
            <a:srgbClr val="2F2D2D"/>
          </a:solidFill>
          <a:uFillTx/>
          <a:latin typeface="+mj-lt"/>
          <a:ea typeface="+mj-ea"/>
          <a:cs typeface="+mj-cs"/>
          <a:sym typeface="Proxima Nova"/>
        </a:defRPr>
      </a:lvl6pPr>
      <a:lvl7pPr marL="0" marR="0" indent="1371600" algn="ctr" defTabSz="825500" rtl="0" latinLnBrk="0">
        <a:lnSpc>
          <a:spcPct val="12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none" spc="0" baseline="0">
          <a:ln>
            <a:noFill/>
          </a:ln>
          <a:solidFill>
            <a:srgbClr val="2F2D2D"/>
          </a:solidFill>
          <a:uFillTx/>
          <a:latin typeface="+mj-lt"/>
          <a:ea typeface="+mj-ea"/>
          <a:cs typeface="+mj-cs"/>
          <a:sym typeface="Proxima Nova"/>
        </a:defRPr>
      </a:lvl7pPr>
      <a:lvl8pPr marL="0" marR="0" indent="1600200" algn="ctr" defTabSz="825500" rtl="0" latinLnBrk="0">
        <a:lnSpc>
          <a:spcPct val="12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none" spc="0" baseline="0">
          <a:ln>
            <a:noFill/>
          </a:ln>
          <a:solidFill>
            <a:srgbClr val="2F2D2D"/>
          </a:solidFill>
          <a:uFillTx/>
          <a:latin typeface="+mj-lt"/>
          <a:ea typeface="+mj-ea"/>
          <a:cs typeface="+mj-cs"/>
          <a:sym typeface="Proxima Nova"/>
        </a:defRPr>
      </a:lvl8pPr>
      <a:lvl9pPr marL="0" marR="0" indent="1828800" algn="ctr" defTabSz="825500" rtl="0" latinLnBrk="0">
        <a:lnSpc>
          <a:spcPct val="12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none" spc="0" baseline="0">
          <a:ln>
            <a:noFill/>
          </a:ln>
          <a:solidFill>
            <a:srgbClr val="2F2D2D"/>
          </a:solidFill>
          <a:uFillTx/>
          <a:latin typeface="+mj-lt"/>
          <a:ea typeface="+mj-ea"/>
          <a:cs typeface="+mj-cs"/>
          <a:sym typeface="Proxima Nova"/>
        </a:defRPr>
      </a:lvl9pPr>
    </p:titleStyle>
    <p:bodyStyle>
      <a:lvl1pPr marL="63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127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90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254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317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381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444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508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571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Unlocking Accenture’s Potential to Innovate &amp; Improve the World"/>
          <p:cNvSpPr txBox="1">
            <a:spLocks noGrp="1"/>
          </p:cNvSpPr>
          <p:nvPr>
            <p:ph type="ctrTitle"/>
          </p:nvPr>
        </p:nvSpPr>
        <p:spPr>
          <a:xfrm>
            <a:off x="4069556" y="11434167"/>
            <a:ext cx="11954074" cy="2511227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FFFFFF"/>
                </a:solidFill>
              </a:defRPr>
            </a:lvl1pPr>
          </a:lstStyle>
          <a:p>
            <a:r>
              <a:t>Unlocking Accenture’s Potential to Innovate &amp; Improve the World</a:t>
            </a:r>
          </a:p>
        </p:txBody>
      </p:sp>
      <p:sp>
        <p:nvSpPr>
          <p:cNvPr id="143" name="Rectangle"/>
          <p:cNvSpPr/>
          <p:nvPr/>
        </p:nvSpPr>
        <p:spPr>
          <a:xfrm rot="1800000">
            <a:off x="-5571104" y="5673908"/>
            <a:ext cx="13844202" cy="11343036"/>
          </a:xfrm>
          <a:prstGeom prst="rect">
            <a:avLst/>
          </a:prstGeom>
          <a:solidFill>
            <a:srgbClr val="AFE1F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4" name="Rectangle"/>
          <p:cNvSpPr/>
          <p:nvPr/>
        </p:nvSpPr>
        <p:spPr>
          <a:xfrm rot="1800000">
            <a:off x="7530689" y="12493369"/>
            <a:ext cx="12382535" cy="7311012"/>
          </a:xfrm>
          <a:prstGeom prst="rect">
            <a:avLst/>
          </a:prstGeom>
          <a:solidFill>
            <a:srgbClr val="86CEB8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5" name="Rectangle"/>
          <p:cNvSpPr/>
          <p:nvPr/>
        </p:nvSpPr>
        <p:spPr>
          <a:xfrm rot="1800000">
            <a:off x="13082700" y="-948668"/>
            <a:ext cx="17367569" cy="16275194"/>
          </a:xfrm>
          <a:prstGeom prst="rect">
            <a:avLst/>
          </a:prstGeom>
          <a:solidFill>
            <a:srgbClr val="02AEDC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46" name="imac.png" descr="imac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800000">
            <a:off x="-8700963" y="5898996"/>
            <a:ext cx="19071001" cy="115542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7" name="iphone.png" descr="iphon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00000">
            <a:off x="7639942" y="10872167"/>
            <a:ext cx="4813301" cy="82931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8" name="bright-funds_logo_horizontal_white.png" descr="bright-funds_logo_horizontal_whit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10151" y="1540393"/>
            <a:ext cx="2864663" cy="762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9" name="ipad.png" descr="ipa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800000">
            <a:off x="12284766" y="3827045"/>
            <a:ext cx="14387642" cy="10228182"/>
          </a:xfrm>
          <a:prstGeom prst="rect">
            <a:avLst/>
          </a:prstGeom>
          <a:ln w="12700">
            <a:miter lim="400000"/>
          </a:ln>
        </p:spPr>
      </p:pic>
      <p:sp>
        <p:nvSpPr>
          <p:cNvPr id="150" name="Bright Funds + Zenefits…"/>
          <p:cNvSpPr txBox="1"/>
          <p:nvPr/>
        </p:nvSpPr>
        <p:spPr>
          <a:xfrm>
            <a:off x="2538617" y="1738367"/>
            <a:ext cx="9952505" cy="30867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pPr algn="l">
              <a:lnSpc>
                <a:spcPct val="120000"/>
              </a:lnSpc>
              <a:defRPr b="1">
                <a:solidFill>
                  <a:srgbClr val="2F2D2D"/>
                </a:solidFill>
                <a:latin typeface="+mj-lt"/>
                <a:ea typeface="+mj-ea"/>
                <a:cs typeface="+mj-cs"/>
                <a:sym typeface="Proxima Nova"/>
              </a:defRPr>
            </a:pPr>
            <a:r>
              <a:rPr lang="en-US" dirty="0"/>
              <a:t>Bright Funds + [Company Name]</a:t>
            </a:r>
            <a:endParaRPr dirty="0"/>
          </a:p>
          <a:p>
            <a:pPr algn="l">
              <a:lnSpc>
                <a:spcPct val="120000"/>
              </a:lnSpc>
              <a:defRPr b="1">
                <a:solidFill>
                  <a:srgbClr val="2F2D2D"/>
                </a:solidFill>
                <a:latin typeface="+mj-lt"/>
                <a:ea typeface="+mj-ea"/>
                <a:cs typeface="+mj-cs"/>
                <a:sym typeface="Proxima Nova"/>
              </a:defRPr>
            </a:pPr>
            <a:r>
              <a:rPr b="0" dirty="0"/>
              <a:t>unlocking everyone’s potential to do good 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Rectangle"/>
          <p:cNvSpPr/>
          <p:nvPr/>
        </p:nvSpPr>
        <p:spPr>
          <a:xfrm rot="1200000">
            <a:off x="-1895983" y="-3497509"/>
            <a:ext cx="9411459" cy="18443568"/>
          </a:xfrm>
          <a:prstGeom prst="rect">
            <a:avLst/>
          </a:prstGeom>
          <a:solidFill>
            <a:srgbClr val="02AEDC"/>
          </a:solidFill>
          <a:ln w="12700">
            <a:miter lim="400000"/>
          </a:ln>
          <a:effectLst>
            <a:outerShdw blurRad="279400" dist="25400" dir="480000" rotWithShape="0">
              <a:srgbClr val="000000">
                <a:alpha val="3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3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22049993" y="400050"/>
            <a:ext cx="295657" cy="46990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>
            <a:lvl1pPr algn="r">
              <a:defRPr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</a:lstStyle>
          <a:p>
            <a:fld id="{86CB4B4D-7CA3-9044-876B-883B54F8677D}" type="slidenum">
              <a:t>2</a:t>
            </a:fld>
            <a:endParaRPr/>
          </a:p>
        </p:txBody>
      </p:sp>
      <p:sp>
        <p:nvSpPr>
          <p:cNvPr id="154" name="Rectangle"/>
          <p:cNvSpPr/>
          <p:nvPr/>
        </p:nvSpPr>
        <p:spPr>
          <a:xfrm>
            <a:off x="-38100" y="0"/>
            <a:ext cx="24460200" cy="1270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2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55" name="bright-funds_logo_gem.png" descr="bright-funds_logo_ge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9916" y="254000"/>
            <a:ext cx="666751" cy="762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6" name="3"/>
          <p:cNvSpPr txBox="1"/>
          <p:nvPr/>
        </p:nvSpPr>
        <p:spPr>
          <a:xfrm>
            <a:off x="22056394" y="400050"/>
            <a:ext cx="289256" cy="469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 algn="r">
              <a:defRPr sz="2400"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</a:lstStyle>
          <a:p>
            <a:r>
              <a:t>3</a:t>
            </a:r>
          </a:p>
        </p:txBody>
      </p:sp>
      <p:sp>
        <p:nvSpPr>
          <p:cNvPr id="157" name="One home for every employee to do good…"/>
          <p:cNvSpPr txBox="1"/>
          <p:nvPr/>
        </p:nvSpPr>
        <p:spPr>
          <a:xfrm>
            <a:off x="790831" y="2557671"/>
            <a:ext cx="6117945" cy="10125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pPr algn="l">
              <a:lnSpc>
                <a:spcPct val="120000"/>
              </a:lnSpc>
              <a:defRPr sz="4000" i="1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pPr>
            <a:r>
              <a:rPr dirty="0"/>
              <a:t>One home for every employee to do good </a:t>
            </a:r>
          </a:p>
          <a:p>
            <a:pPr algn="l">
              <a:lnSpc>
                <a:spcPct val="120000"/>
              </a:lnSpc>
              <a:defRPr sz="40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pPr>
            <a:endParaRPr dirty="0"/>
          </a:p>
          <a:p>
            <a:pPr algn="l">
              <a:lnSpc>
                <a:spcPct val="120000"/>
              </a:lnSpc>
              <a:defRPr sz="40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pPr>
            <a:r>
              <a:rPr dirty="0"/>
              <a:t>Easily support to your own causes and participate in </a:t>
            </a:r>
            <a:r>
              <a:rPr lang="en-US" dirty="0"/>
              <a:t>[Company Name]’s </a:t>
            </a:r>
            <a:r>
              <a:rPr dirty="0"/>
              <a:t>signature programs through your personal Bright Funds account</a:t>
            </a:r>
          </a:p>
        </p:txBody>
      </p:sp>
      <p:pic>
        <p:nvPicPr>
          <p:cNvPr id="158" name="uUanwvJyRmIbGMaayGKEwoAX4sg7_wxArQ5m__PsosdZjY_F-YBZ_TOjHgPdr_4WZI5YufCpAVg4zzWsCvou1n1whYrAsoI28UtZ4hrO-4HCQxpSKn070WPyMzCPVY5p3hpZsrA3.png" descr="uUanwvJyRmIbGMaayGKEwoAX4sg7_wxArQ5m__PsosdZjY_F-YBZ_TOjHgPdr_4WZI5YufCpAVg4zzWsCvou1n1whYrAsoI28UtZ4hrO-4HCQxpSKn070WPyMzCPVY5p3hpZsrA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849" y="3275913"/>
            <a:ext cx="17548629" cy="911432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Rectangle"/>
          <p:cNvSpPr/>
          <p:nvPr/>
        </p:nvSpPr>
        <p:spPr>
          <a:xfrm rot="1200000">
            <a:off x="-1895983" y="-3497509"/>
            <a:ext cx="9411459" cy="18443568"/>
          </a:xfrm>
          <a:prstGeom prst="rect">
            <a:avLst/>
          </a:prstGeom>
          <a:solidFill>
            <a:srgbClr val="02AEDC"/>
          </a:solidFill>
          <a:ln w="12700">
            <a:miter lim="400000"/>
          </a:ln>
          <a:effectLst>
            <a:outerShdw blurRad="279400" dist="25400" dir="480000" rotWithShape="0">
              <a:srgbClr val="000000">
                <a:alpha val="3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1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22056394" y="400050"/>
            <a:ext cx="289256" cy="46990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>
            <a:lvl1pPr algn="r">
              <a:defRPr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</a:lstStyle>
          <a:p>
            <a:fld id="{86CB4B4D-7CA3-9044-876B-883B54F8677D}" type="slidenum">
              <a:t>3</a:t>
            </a:fld>
            <a:endParaRPr/>
          </a:p>
        </p:txBody>
      </p:sp>
      <p:sp>
        <p:nvSpPr>
          <p:cNvPr id="162" name="Rectangle"/>
          <p:cNvSpPr/>
          <p:nvPr/>
        </p:nvSpPr>
        <p:spPr>
          <a:xfrm>
            <a:off x="-38100" y="0"/>
            <a:ext cx="24460200" cy="1270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2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63" name="bright-funds_logo_gem.png" descr="bright-funds_logo_ge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9916" y="254000"/>
            <a:ext cx="666751" cy="762000"/>
          </a:xfrm>
          <a:prstGeom prst="rect">
            <a:avLst/>
          </a:prstGeom>
          <a:ln w="12700">
            <a:miter lim="400000"/>
          </a:ln>
        </p:spPr>
      </p:pic>
      <p:sp>
        <p:nvSpPr>
          <p:cNvPr id="164" name="3"/>
          <p:cNvSpPr txBox="1"/>
          <p:nvPr/>
        </p:nvSpPr>
        <p:spPr>
          <a:xfrm>
            <a:off x="22056394" y="400050"/>
            <a:ext cx="289256" cy="469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 algn="r">
              <a:defRPr sz="2400"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</a:lstStyle>
          <a:p>
            <a:r>
              <a:t>3</a:t>
            </a:r>
          </a:p>
        </p:txBody>
      </p:sp>
      <p:sp>
        <p:nvSpPr>
          <p:cNvPr id="165" name="Organize and track volunteer activities at local offices and participate in Zenefits-wide initiatives"/>
          <p:cNvSpPr txBox="1"/>
          <p:nvPr/>
        </p:nvSpPr>
        <p:spPr>
          <a:xfrm>
            <a:off x="790831" y="2557671"/>
            <a:ext cx="6556789" cy="58733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 algn="l">
              <a:lnSpc>
                <a:spcPct val="120000"/>
              </a:lnSpc>
              <a:defRPr sz="48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</a:lstStyle>
          <a:p>
            <a:r>
              <a:rPr dirty="0"/>
              <a:t>Organize and track volunteer activities at local offices and participate in </a:t>
            </a:r>
            <a:r>
              <a:rPr lang="en-US" dirty="0"/>
              <a:t>[Company Name]</a:t>
            </a:r>
            <a:r>
              <a:rPr dirty="0"/>
              <a:t>-wide initiatives</a:t>
            </a:r>
          </a:p>
        </p:txBody>
      </p:sp>
      <p:pic>
        <p:nvPicPr>
          <p:cNvPr id="166" name="fnNsl0zStvZypffOZ8M3_MTwEr8TE8Y4xuT5u1Xm-Z949_Uof2ShkGG-hTjMipu_valuq1RZBT0J2Zoi0J1P2liOhV8Edxm7RGNtlopg-tLvWuoEmOcPX78IOp0n215O1P9xopA9.png" descr="fnNsl0zStvZypffOZ8M3_MTwEr8TE8Y4xuT5u1Xm-Z949_Uof2ShkGG-hTjMipu_valuq1RZBT0J2Zoi0J1P2liOhV8Edxm7RGNtlopg-tLvWuoEmOcPX78IOp0n215O1P9xopA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2153" y="1881669"/>
            <a:ext cx="18952308" cy="131244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Rectangle"/>
          <p:cNvSpPr/>
          <p:nvPr/>
        </p:nvSpPr>
        <p:spPr>
          <a:xfrm>
            <a:off x="634999" y="634999"/>
            <a:ext cx="23114001" cy="12446001"/>
          </a:xfrm>
          <a:prstGeom prst="rect">
            <a:avLst/>
          </a:prstGeom>
          <a:solidFill>
            <a:srgbClr val="F8F8F8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8F8F8"/>
                </a:solidFill>
              </a:defRPr>
            </a:pPr>
            <a:endParaRPr/>
          </a:p>
        </p:txBody>
      </p:sp>
      <p:sp>
        <p:nvSpPr>
          <p:cNvPr id="169" name="Rectangle"/>
          <p:cNvSpPr/>
          <p:nvPr/>
        </p:nvSpPr>
        <p:spPr>
          <a:xfrm rot="1200000">
            <a:off x="-1497605" y="-3311243"/>
            <a:ext cx="9411459" cy="18443568"/>
          </a:xfrm>
          <a:prstGeom prst="rect">
            <a:avLst/>
          </a:prstGeom>
          <a:solidFill>
            <a:srgbClr val="02AEDC"/>
          </a:solidFill>
          <a:ln w="12700">
            <a:miter lim="400000"/>
          </a:ln>
          <a:effectLst>
            <a:outerShdw blurRad="279400" dist="25400" dir="480000" rotWithShape="0">
              <a:srgbClr val="000000">
                <a:alpha val="3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0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22054565" y="400050"/>
            <a:ext cx="291085" cy="46990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>
            <a:lvl1pPr algn="r">
              <a:defRPr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</a:lstStyle>
          <a:p>
            <a:fld id="{86CB4B4D-7CA3-9044-876B-883B54F8677D}" type="slidenum">
              <a:t>4</a:t>
            </a:fld>
            <a:endParaRPr/>
          </a:p>
        </p:txBody>
      </p:sp>
      <p:sp>
        <p:nvSpPr>
          <p:cNvPr id="171" name="Rectangle"/>
          <p:cNvSpPr/>
          <p:nvPr/>
        </p:nvSpPr>
        <p:spPr>
          <a:xfrm>
            <a:off x="-38100" y="0"/>
            <a:ext cx="24460200" cy="1270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2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72" name="bright-funds_logo_gem.png" descr="bright-funds_logo_ge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9916" y="254000"/>
            <a:ext cx="666751" cy="762000"/>
          </a:xfrm>
          <a:prstGeom prst="rect">
            <a:avLst/>
          </a:prstGeom>
          <a:ln w="12700">
            <a:miter lim="400000"/>
          </a:ln>
        </p:spPr>
      </p:pic>
      <p:sp>
        <p:nvSpPr>
          <p:cNvPr id="173" name="4"/>
          <p:cNvSpPr txBox="1"/>
          <p:nvPr/>
        </p:nvSpPr>
        <p:spPr>
          <a:xfrm>
            <a:off x="22054565" y="400050"/>
            <a:ext cx="291085" cy="469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 algn="r">
              <a:defRPr sz="2400"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</a:lstStyle>
          <a:p>
            <a:r>
              <a:t>4</a:t>
            </a:r>
          </a:p>
        </p:txBody>
      </p:sp>
      <p:sp>
        <p:nvSpPr>
          <p:cNvPr id="174" name="Support causes that are important to the Zenefits community.…"/>
          <p:cNvSpPr txBox="1"/>
          <p:nvPr/>
        </p:nvSpPr>
        <p:spPr>
          <a:xfrm>
            <a:off x="790831" y="2557671"/>
            <a:ext cx="6239202" cy="81570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normAutofit fontScale="92500" lnSpcReduction="20000"/>
          </a:bodyPr>
          <a:lstStyle/>
          <a:p>
            <a:pPr algn="l" defTabSz="775969">
              <a:lnSpc>
                <a:spcPct val="120000"/>
              </a:lnSpc>
              <a:defRPr sz="4512" b="1" i="1">
                <a:solidFill>
                  <a:srgbClr val="FFFFFF"/>
                </a:solidFill>
                <a:latin typeface="+mj-lt"/>
                <a:ea typeface="+mj-ea"/>
                <a:cs typeface="+mj-cs"/>
                <a:sym typeface="Proxima Nova"/>
              </a:defRPr>
            </a:pPr>
            <a:r>
              <a:rPr dirty="0"/>
              <a:t>Support causes that are important to the </a:t>
            </a:r>
            <a:r>
              <a:rPr lang="en-US" dirty="0"/>
              <a:t>[Company Name]</a:t>
            </a:r>
          </a:p>
          <a:p>
            <a:pPr algn="l" defTabSz="775969">
              <a:lnSpc>
                <a:spcPct val="120000"/>
              </a:lnSpc>
              <a:defRPr sz="4512" b="1" i="1">
                <a:solidFill>
                  <a:srgbClr val="FFFFFF"/>
                </a:solidFill>
                <a:latin typeface="+mj-lt"/>
                <a:ea typeface="+mj-ea"/>
                <a:cs typeface="+mj-cs"/>
                <a:sym typeface="Proxima Nova"/>
              </a:defRPr>
            </a:pPr>
            <a:r>
              <a:rPr dirty="0"/>
              <a:t>community. </a:t>
            </a:r>
          </a:p>
          <a:p>
            <a:pPr algn="l" defTabSz="775969">
              <a:lnSpc>
                <a:spcPct val="120000"/>
              </a:lnSpc>
              <a:defRPr sz="4512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pPr>
            <a:endParaRPr dirty="0"/>
          </a:p>
          <a:p>
            <a:pPr algn="l" defTabSz="775969">
              <a:lnSpc>
                <a:spcPct val="120000"/>
              </a:lnSpc>
              <a:defRPr sz="4512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pPr>
            <a:r>
              <a:rPr dirty="0"/>
              <a:t>Give to your personal causes, colleagues’ causes, or key nonprofit partners at </a:t>
            </a:r>
            <a:r>
              <a:rPr lang="en-US" dirty="0"/>
              <a:t>[Company Name].</a:t>
            </a:r>
          </a:p>
          <a:p>
            <a:pPr algn="l" defTabSz="775969">
              <a:lnSpc>
                <a:spcPct val="120000"/>
              </a:lnSpc>
              <a:defRPr sz="4512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pPr>
            <a:r>
              <a:rPr lang="en-US" dirty="0"/>
              <a:t>
</a:t>
            </a:r>
            <a:endParaRPr dirty="0"/>
          </a:p>
        </p:txBody>
      </p:sp>
      <p:sp>
        <p:nvSpPr>
          <p:cNvPr id="175" name="LOGO"/>
          <p:cNvSpPr txBox="1"/>
          <p:nvPr/>
        </p:nvSpPr>
        <p:spPr>
          <a:xfrm>
            <a:off x="3208124" y="253999"/>
            <a:ext cx="1722203" cy="76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3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LOGO</a:t>
            </a:r>
          </a:p>
        </p:txBody>
      </p:sp>
      <p:pic>
        <p:nvPicPr>
          <p:cNvPr id="176" name="n3aYeIFgqurseytk-DwbpseSz-2rk9XI5L0xSncAYeW2rfIGiHVTpkxQtL4iBj1y6RClUyYHdx9ZZu-z-wzC_RCXJfJ8oPJZzFzklECTQf-bGA2jkXdCJNpC3XnVz-4ybEzgH82p.png" descr="n3aYeIFgqurseytk-DwbpseSz-2rk9XI5L0xSncAYeW2rfIGiHVTpkxQtL4iBj1y6RClUyYHdx9ZZu-z-wzC_RCXJfJ8oPJZzFzklECTQf-bGA2jkXdCJNpC3XnVz-4ybEzgH82p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3186" y="3097193"/>
            <a:ext cx="15157241" cy="942614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Rectangle"/>
          <p:cNvSpPr/>
          <p:nvPr/>
        </p:nvSpPr>
        <p:spPr>
          <a:xfrm>
            <a:off x="-1112436" y="-584278"/>
            <a:ext cx="28579112" cy="15561771"/>
          </a:xfrm>
          <a:prstGeom prst="rect">
            <a:avLst/>
          </a:prstGeom>
          <a:solidFill>
            <a:srgbClr val="F8F8F8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8F8F8"/>
                </a:solidFill>
              </a:defRPr>
            </a:pPr>
            <a:endParaRPr/>
          </a:p>
        </p:txBody>
      </p:sp>
      <p:sp>
        <p:nvSpPr>
          <p:cNvPr id="179" name="Rectangle"/>
          <p:cNvSpPr/>
          <p:nvPr/>
        </p:nvSpPr>
        <p:spPr>
          <a:xfrm rot="1200000">
            <a:off x="-1895983" y="-3497509"/>
            <a:ext cx="9411459" cy="18443568"/>
          </a:xfrm>
          <a:prstGeom prst="rect">
            <a:avLst/>
          </a:prstGeom>
          <a:solidFill>
            <a:srgbClr val="02AEDC"/>
          </a:solidFill>
          <a:ln w="12700">
            <a:miter lim="400000"/>
          </a:ln>
          <a:effectLst>
            <a:outerShdw blurRad="279400" dist="25400" dir="480000" rotWithShape="0">
              <a:srgbClr val="000000">
                <a:alpha val="3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0" name="Take advantage of Zenefits employee perks"/>
          <p:cNvSpPr txBox="1">
            <a:spLocks noGrp="1"/>
          </p:cNvSpPr>
          <p:nvPr>
            <p:ph type="ctrTitle"/>
          </p:nvPr>
        </p:nvSpPr>
        <p:spPr>
          <a:xfrm>
            <a:off x="825162" y="1888016"/>
            <a:ext cx="6135821" cy="9939968"/>
          </a:xfrm>
          <a:prstGeom prst="rect">
            <a:avLst/>
          </a:prstGeom>
        </p:spPr>
        <p:txBody>
          <a:bodyPr/>
          <a:lstStyle/>
          <a:p>
            <a:pPr algn="l">
              <a:defRPr sz="5900" b="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pPr>
            <a:r>
              <a:rPr dirty="0"/>
              <a:t>Take advantage of </a:t>
            </a:r>
            <a:r>
              <a:rPr lang="en-US" dirty="0"/>
              <a:t>[Company Name] </a:t>
            </a:r>
            <a:r>
              <a:rPr dirty="0"/>
              <a:t>employee perks</a:t>
            </a:r>
          </a:p>
          <a:p>
            <a:pPr algn="l" defTabSz="584200">
              <a:defRPr sz="5000">
                <a:solidFill>
                  <a:srgbClr val="53585F"/>
                </a:solidFill>
              </a:defRPr>
            </a:pPr>
            <a:endParaRPr dirty="0"/>
          </a:p>
        </p:txBody>
      </p:sp>
      <p:sp>
        <p:nvSpPr>
          <p:cNvPr id="181" name="$XXX in individual matching gifts available every year…"/>
          <p:cNvSpPr txBox="1"/>
          <p:nvPr/>
        </p:nvSpPr>
        <p:spPr>
          <a:xfrm>
            <a:off x="9173050" y="3239769"/>
            <a:ext cx="13217770" cy="73710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pPr marL="228600" indent="-228600" algn="l" defTabSz="584200">
              <a:lnSpc>
                <a:spcPct val="120000"/>
              </a:lnSpc>
              <a:buSzPct val="100000"/>
              <a:buChar char="•"/>
              <a:defRPr sz="4500">
                <a:solidFill>
                  <a:srgbClr val="2F2D2D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pPr>
            <a:r>
              <a:t>$XXX in individual matching gifts available every year</a:t>
            </a:r>
          </a:p>
          <a:p>
            <a:pPr marL="228600" indent="-228600" algn="l" defTabSz="584200">
              <a:lnSpc>
                <a:spcPct val="120000"/>
              </a:lnSpc>
              <a:buSzPct val="100000"/>
              <a:buChar char="•"/>
              <a:defRPr sz="4500">
                <a:solidFill>
                  <a:srgbClr val="2F2D2D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pPr>
            <a:endParaRPr/>
          </a:p>
          <a:p>
            <a:pPr marL="228600" indent="-228600" algn="l" defTabSz="584200">
              <a:lnSpc>
                <a:spcPct val="120000"/>
              </a:lnSpc>
              <a:buSzPct val="100000"/>
              <a:buChar char="•"/>
              <a:defRPr sz="4500">
                <a:solidFill>
                  <a:srgbClr val="2F2D2D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pPr>
            <a:r>
              <a:t>Double your impact! Make your donation(s) directly on Bright Funds and automatically submit your donation for a matching gift </a:t>
            </a:r>
          </a:p>
          <a:p>
            <a:pPr lvl="1" algn="l" defTabSz="584200">
              <a:lnSpc>
                <a:spcPct val="120000"/>
              </a:lnSpc>
              <a:defRPr sz="4500">
                <a:solidFill>
                  <a:srgbClr val="2F2D2D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pPr>
            <a:r>
              <a:rPr>
                <a:latin typeface="+mj-lt"/>
                <a:ea typeface="+mj-ea"/>
                <a:cs typeface="+mj-cs"/>
                <a:sym typeface="Proxima Nova"/>
              </a:rPr>
              <a:t>(or easily upload a receipt if you made the donation directly to the nonprofit)</a:t>
            </a:r>
          </a:p>
        </p:txBody>
      </p:sp>
      <p:sp>
        <p:nvSpPr>
          <p:cNvPr id="182" name="Rectangle"/>
          <p:cNvSpPr/>
          <p:nvPr/>
        </p:nvSpPr>
        <p:spPr>
          <a:xfrm>
            <a:off x="-38100" y="0"/>
            <a:ext cx="24460200" cy="1270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2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83" name="bright-funds_logo_gem.png" descr="bright-funds_logo_ge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9916" y="254000"/>
            <a:ext cx="666751" cy="762000"/>
          </a:xfrm>
          <a:prstGeom prst="rect">
            <a:avLst/>
          </a:prstGeom>
          <a:ln w="12700">
            <a:miter lim="400000"/>
          </a:ln>
        </p:spPr>
      </p:pic>
      <p:sp>
        <p:nvSpPr>
          <p:cNvPr id="184" name="5"/>
          <p:cNvSpPr txBox="1"/>
          <p:nvPr/>
        </p:nvSpPr>
        <p:spPr>
          <a:xfrm>
            <a:off x="22048470" y="400050"/>
            <a:ext cx="297181" cy="469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 algn="r">
              <a:defRPr sz="2400"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</a:lstStyle>
          <a:p>
            <a:r>
              <a:t>5</a:t>
            </a:r>
          </a:p>
        </p:txBody>
      </p:sp>
      <p:sp>
        <p:nvSpPr>
          <p:cNvPr id="185" name="LOGO"/>
          <p:cNvSpPr txBox="1"/>
          <p:nvPr/>
        </p:nvSpPr>
        <p:spPr>
          <a:xfrm>
            <a:off x="3208124" y="253999"/>
            <a:ext cx="1722203" cy="76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3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LOGO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Rectangle"/>
          <p:cNvSpPr/>
          <p:nvPr/>
        </p:nvSpPr>
        <p:spPr>
          <a:xfrm>
            <a:off x="-1112436" y="-584278"/>
            <a:ext cx="28579112" cy="15561771"/>
          </a:xfrm>
          <a:prstGeom prst="rect">
            <a:avLst/>
          </a:prstGeom>
          <a:solidFill>
            <a:srgbClr val="F8F8F8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8F8F8"/>
                </a:solidFill>
              </a:defRPr>
            </a:pPr>
            <a:endParaRPr/>
          </a:p>
        </p:txBody>
      </p:sp>
      <p:sp>
        <p:nvSpPr>
          <p:cNvPr id="188" name="Rectangle"/>
          <p:cNvSpPr/>
          <p:nvPr/>
        </p:nvSpPr>
        <p:spPr>
          <a:xfrm rot="1200000">
            <a:off x="-1895983" y="-3497509"/>
            <a:ext cx="9411459" cy="18443568"/>
          </a:xfrm>
          <a:prstGeom prst="rect">
            <a:avLst/>
          </a:prstGeom>
          <a:solidFill>
            <a:srgbClr val="02AEDC"/>
          </a:solidFill>
          <a:ln w="12700">
            <a:miter lim="400000"/>
          </a:ln>
          <a:effectLst>
            <a:outerShdw blurRad="279400" dist="25400" dir="480000" rotWithShape="0">
              <a:srgbClr val="000000">
                <a:alpha val="3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9" name="Take advantage of Zenefits employee perks"/>
          <p:cNvSpPr txBox="1">
            <a:spLocks noGrp="1"/>
          </p:cNvSpPr>
          <p:nvPr>
            <p:ph type="ctrTitle"/>
          </p:nvPr>
        </p:nvSpPr>
        <p:spPr>
          <a:xfrm>
            <a:off x="825162" y="1888016"/>
            <a:ext cx="6135821" cy="9939968"/>
          </a:xfrm>
          <a:prstGeom prst="rect">
            <a:avLst/>
          </a:prstGeom>
        </p:spPr>
        <p:txBody>
          <a:bodyPr/>
          <a:lstStyle/>
          <a:p>
            <a:pPr algn="l">
              <a:defRPr sz="5900" b="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pPr>
            <a:r>
              <a:rPr dirty="0"/>
              <a:t>Take advantage of </a:t>
            </a:r>
            <a:r>
              <a:rPr lang="en-US" dirty="0"/>
              <a:t>[Company Name] </a:t>
            </a:r>
            <a:r>
              <a:rPr dirty="0"/>
              <a:t>employee perks</a:t>
            </a:r>
          </a:p>
          <a:p>
            <a:pPr algn="l" defTabSz="584200">
              <a:defRPr sz="5000">
                <a:solidFill>
                  <a:srgbClr val="53585F"/>
                </a:solidFill>
              </a:defRPr>
            </a:pPr>
            <a:endParaRPr dirty="0"/>
          </a:p>
        </p:txBody>
      </p:sp>
      <p:sp>
        <p:nvSpPr>
          <p:cNvPr id="190" name="Make recurring donations so you can set it and forget it, providing consistent support to your favorite causes…"/>
          <p:cNvSpPr txBox="1"/>
          <p:nvPr/>
        </p:nvSpPr>
        <p:spPr>
          <a:xfrm>
            <a:off x="9656707" y="2533467"/>
            <a:ext cx="13217769" cy="947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normAutofit lnSpcReduction="10000"/>
          </a:bodyPr>
          <a:lstStyle/>
          <a:p>
            <a:pPr marL="228600" indent="-228600" algn="l" defTabSz="584200">
              <a:lnSpc>
                <a:spcPct val="120000"/>
              </a:lnSpc>
              <a:spcBef>
                <a:spcPts val="600"/>
              </a:spcBef>
              <a:buSzPct val="100000"/>
              <a:buChar char="•"/>
              <a:defRPr sz="4500">
                <a:solidFill>
                  <a:srgbClr val="2F2D2D"/>
                </a:solidFill>
                <a:latin typeface="+mj-lt"/>
                <a:ea typeface="+mj-ea"/>
                <a:cs typeface="+mj-cs"/>
                <a:sym typeface="Proxima Nova"/>
              </a:defRPr>
            </a:pPr>
            <a:r>
              <a:rPr dirty="0"/>
              <a:t>Make recurring donations so you can </a:t>
            </a:r>
            <a:r>
              <a:rPr dirty="0">
                <a:latin typeface="Proxima Nova Semibold"/>
                <a:ea typeface="Proxima Nova Semibold"/>
                <a:cs typeface="Proxima Nova Semibold"/>
                <a:sym typeface="Proxima Nova Semibold"/>
              </a:rPr>
              <a:t>set it and forget it</a:t>
            </a:r>
            <a:r>
              <a:rPr dirty="0"/>
              <a:t>, providing consistent support to your favorite causes</a:t>
            </a:r>
          </a:p>
          <a:p>
            <a:pPr marL="228600" indent="-228600" algn="l" defTabSz="584200">
              <a:lnSpc>
                <a:spcPct val="120000"/>
              </a:lnSpc>
              <a:spcBef>
                <a:spcPts val="600"/>
              </a:spcBef>
              <a:buSzPct val="100000"/>
              <a:buChar char="•"/>
              <a:defRPr sz="4500">
                <a:solidFill>
                  <a:srgbClr val="2F2D2D"/>
                </a:solidFill>
                <a:latin typeface="+mj-lt"/>
                <a:ea typeface="+mj-ea"/>
                <a:cs typeface="+mj-cs"/>
                <a:sym typeface="Proxima Nova"/>
              </a:defRPr>
            </a:pPr>
            <a:r>
              <a:rPr dirty="0"/>
              <a:t>Give to an existing Fund for strategic support to a </a:t>
            </a:r>
            <a:r>
              <a:rPr dirty="0">
                <a:latin typeface="Proxima Nova Semibold"/>
                <a:ea typeface="Proxima Nova Semibold"/>
                <a:cs typeface="Proxima Nova Semibold"/>
                <a:sym typeface="Proxima Nova Semibold"/>
              </a:rPr>
              <a:t>curated list of nonprofits</a:t>
            </a:r>
          </a:p>
          <a:p>
            <a:pPr marL="228600" indent="-228600" algn="l" defTabSz="584200">
              <a:lnSpc>
                <a:spcPct val="120000"/>
              </a:lnSpc>
              <a:spcBef>
                <a:spcPts val="600"/>
              </a:spcBef>
              <a:buSzPct val="100000"/>
              <a:buChar char="•"/>
              <a:defRPr sz="4500">
                <a:solidFill>
                  <a:srgbClr val="2F2D2D"/>
                </a:solidFill>
                <a:latin typeface="+mj-lt"/>
                <a:ea typeface="+mj-ea"/>
                <a:cs typeface="+mj-cs"/>
                <a:sym typeface="Proxima Nova"/>
              </a:defRPr>
            </a:pPr>
            <a:r>
              <a:rPr dirty="0"/>
              <a:t>Create your own custom Fund</a:t>
            </a:r>
            <a:r>
              <a:rPr dirty="0">
                <a:latin typeface="Proxima Nova Semibold"/>
                <a:ea typeface="Proxima Nova Semibold"/>
                <a:cs typeface="Proxima Nova Semibold"/>
                <a:sym typeface="Proxima Nova Semibold"/>
              </a:rPr>
              <a:t> </a:t>
            </a:r>
            <a:r>
              <a:rPr dirty="0"/>
              <a:t>and </a:t>
            </a:r>
            <a:r>
              <a:rPr dirty="0">
                <a:latin typeface="Proxima Nova Semibold"/>
                <a:ea typeface="Proxima Nova Semibold"/>
                <a:cs typeface="Proxima Nova Semibold"/>
                <a:sym typeface="Proxima Nova Semibold"/>
              </a:rPr>
              <a:t>share with your colleagues</a:t>
            </a:r>
          </a:p>
          <a:p>
            <a:pPr marL="228600" indent="-228600" algn="l" defTabSz="584200">
              <a:lnSpc>
                <a:spcPct val="120000"/>
              </a:lnSpc>
              <a:spcBef>
                <a:spcPts val="600"/>
              </a:spcBef>
              <a:buSzPct val="100000"/>
              <a:buChar char="•"/>
              <a:defRPr sz="4500">
                <a:solidFill>
                  <a:srgbClr val="2F2D2D"/>
                </a:solidFill>
                <a:latin typeface="+mj-lt"/>
                <a:ea typeface="+mj-ea"/>
                <a:cs typeface="+mj-cs"/>
                <a:sym typeface="Proxima Nova"/>
              </a:defRPr>
            </a:pPr>
            <a:endParaRPr dirty="0"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marL="228600" indent="-228600" algn="l" defTabSz="584200">
              <a:lnSpc>
                <a:spcPct val="120000"/>
              </a:lnSpc>
              <a:spcBef>
                <a:spcPts val="600"/>
              </a:spcBef>
              <a:buSzPct val="100000"/>
              <a:buChar char="•"/>
              <a:defRPr sz="4500">
                <a:solidFill>
                  <a:srgbClr val="2F2D2D"/>
                </a:solidFill>
                <a:latin typeface="+mj-lt"/>
                <a:ea typeface="+mj-ea"/>
                <a:cs typeface="+mj-cs"/>
                <a:sym typeface="Proxima Nova"/>
              </a:defRPr>
            </a:pPr>
            <a:r>
              <a:rPr dirty="0"/>
              <a:t>Discover and sign up for volunteering events </a:t>
            </a:r>
          </a:p>
          <a:p>
            <a:pPr marL="228600" indent="-228600" algn="l" defTabSz="584200">
              <a:lnSpc>
                <a:spcPct val="120000"/>
              </a:lnSpc>
              <a:spcBef>
                <a:spcPts val="600"/>
              </a:spcBef>
              <a:buSzPct val="100000"/>
              <a:buChar char="•"/>
              <a:defRPr sz="4500">
                <a:solidFill>
                  <a:srgbClr val="2F2D2D"/>
                </a:solidFill>
                <a:latin typeface="+mj-lt"/>
                <a:ea typeface="+mj-ea"/>
                <a:cs typeface="+mj-cs"/>
                <a:sym typeface="Proxima Nova"/>
              </a:defRPr>
            </a:pPr>
            <a:r>
              <a:rPr dirty="0"/>
              <a:t>Easily organize team volunteer events</a:t>
            </a:r>
          </a:p>
          <a:p>
            <a:pPr marL="228600" indent="-228600" algn="l" defTabSz="584200">
              <a:lnSpc>
                <a:spcPct val="120000"/>
              </a:lnSpc>
              <a:spcBef>
                <a:spcPts val="600"/>
              </a:spcBef>
              <a:buSzPct val="100000"/>
              <a:buChar char="•"/>
              <a:defRPr sz="4500">
                <a:solidFill>
                  <a:srgbClr val="2F2D2D"/>
                </a:solidFill>
                <a:latin typeface="+mj-lt"/>
                <a:ea typeface="+mj-ea"/>
                <a:cs typeface="+mj-cs"/>
                <a:sym typeface="Proxima Nova"/>
              </a:defRPr>
            </a:pPr>
            <a:r>
              <a:rPr dirty="0"/>
              <a:t>Track your personal volunteering hours</a:t>
            </a:r>
          </a:p>
        </p:txBody>
      </p:sp>
      <p:sp>
        <p:nvSpPr>
          <p:cNvPr id="191" name="Rectangle"/>
          <p:cNvSpPr/>
          <p:nvPr/>
        </p:nvSpPr>
        <p:spPr>
          <a:xfrm>
            <a:off x="-38100" y="0"/>
            <a:ext cx="24460200" cy="1270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2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92" name="bright-funds_logo_gem.png" descr="bright-funds_logo_ge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9916" y="254000"/>
            <a:ext cx="666751" cy="762000"/>
          </a:xfrm>
          <a:prstGeom prst="rect">
            <a:avLst/>
          </a:prstGeom>
          <a:ln w="12700">
            <a:miter lim="400000"/>
          </a:ln>
        </p:spPr>
      </p:pic>
      <p:sp>
        <p:nvSpPr>
          <p:cNvPr id="193" name="6"/>
          <p:cNvSpPr txBox="1"/>
          <p:nvPr/>
        </p:nvSpPr>
        <p:spPr>
          <a:xfrm>
            <a:off x="22048165" y="400050"/>
            <a:ext cx="297486" cy="469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 algn="r">
              <a:defRPr sz="2400"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</a:lstStyle>
          <a:p>
            <a:r>
              <a:t>6</a:t>
            </a:r>
          </a:p>
        </p:txBody>
      </p:sp>
      <p:sp>
        <p:nvSpPr>
          <p:cNvPr id="194" name="LOGO"/>
          <p:cNvSpPr txBox="1"/>
          <p:nvPr/>
        </p:nvSpPr>
        <p:spPr>
          <a:xfrm>
            <a:off x="3208124" y="253999"/>
            <a:ext cx="1722203" cy="76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3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LOGO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Agenda for…"/>
          <p:cNvSpPr txBox="1">
            <a:spLocks noGrp="1"/>
          </p:cNvSpPr>
          <p:nvPr>
            <p:ph type="ctrTitle"/>
          </p:nvPr>
        </p:nvSpPr>
        <p:spPr>
          <a:xfrm>
            <a:off x="2012156" y="1731367"/>
            <a:ext cx="5741889" cy="5005587"/>
          </a:xfrm>
          <a:prstGeom prst="rect">
            <a:avLst/>
          </a:prstGeom>
        </p:spPr>
        <p:txBody>
          <a:bodyPr/>
          <a:lstStyle/>
          <a:p>
            <a:pPr algn="l">
              <a:defRPr>
                <a:solidFill>
                  <a:srgbClr val="FFFFFF"/>
                </a:solidFill>
              </a:defRPr>
            </a:pPr>
            <a:r>
              <a:t>Agenda for </a:t>
            </a:r>
          </a:p>
          <a:p>
            <a:pPr algn="l">
              <a:defRPr>
                <a:solidFill>
                  <a:srgbClr val="FFFFFF"/>
                </a:solidFill>
              </a:defRPr>
            </a:pPr>
            <a:r>
              <a:t>November 15th,</a:t>
            </a:r>
          </a:p>
          <a:p>
            <a:pPr algn="l">
              <a:defRPr>
                <a:solidFill>
                  <a:srgbClr val="FFFFFF"/>
                </a:solidFill>
              </a:defRPr>
            </a:pPr>
            <a:r>
              <a:t>2017</a:t>
            </a:r>
          </a:p>
        </p:txBody>
      </p:sp>
      <p:sp>
        <p:nvSpPr>
          <p:cNvPr id="197" name="Rectangle"/>
          <p:cNvSpPr/>
          <p:nvPr/>
        </p:nvSpPr>
        <p:spPr>
          <a:xfrm rot="1800000">
            <a:off x="-5571104" y="5673908"/>
            <a:ext cx="13844202" cy="11343036"/>
          </a:xfrm>
          <a:prstGeom prst="rect">
            <a:avLst/>
          </a:prstGeom>
          <a:solidFill>
            <a:srgbClr val="AFE1F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98" name="Rectangle"/>
          <p:cNvSpPr/>
          <p:nvPr/>
        </p:nvSpPr>
        <p:spPr>
          <a:xfrm rot="1800000">
            <a:off x="7517989" y="12493369"/>
            <a:ext cx="12382535" cy="7311012"/>
          </a:xfrm>
          <a:prstGeom prst="rect">
            <a:avLst/>
          </a:prstGeom>
          <a:solidFill>
            <a:srgbClr val="F9BA06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99" name="Rectangle"/>
          <p:cNvSpPr/>
          <p:nvPr/>
        </p:nvSpPr>
        <p:spPr>
          <a:xfrm rot="1800000">
            <a:off x="13070000" y="-948668"/>
            <a:ext cx="17367569" cy="16275194"/>
          </a:xfrm>
          <a:prstGeom prst="rect">
            <a:avLst/>
          </a:prstGeom>
          <a:solidFill>
            <a:srgbClr val="02AEDC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00" name="Rectangle"/>
          <p:cNvSpPr/>
          <p:nvPr/>
        </p:nvSpPr>
        <p:spPr>
          <a:xfrm rot="1800000">
            <a:off x="-1966800" y="-9622768"/>
            <a:ext cx="17367569" cy="16275193"/>
          </a:xfrm>
          <a:prstGeom prst="rect">
            <a:avLst/>
          </a:prstGeom>
          <a:solidFill>
            <a:srgbClr val="86CFB9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205" name="Group"/>
          <p:cNvGrpSpPr/>
          <p:nvPr/>
        </p:nvGrpSpPr>
        <p:grpSpPr>
          <a:xfrm>
            <a:off x="0" y="0"/>
            <a:ext cx="24384000" cy="1270000"/>
            <a:chOff x="38100" y="0"/>
            <a:chExt cx="24384000" cy="1270000"/>
          </a:xfrm>
        </p:grpSpPr>
        <p:sp>
          <p:nvSpPr>
            <p:cNvPr id="201" name="Rectangle"/>
            <p:cNvSpPr/>
            <p:nvPr/>
          </p:nvSpPr>
          <p:spPr>
            <a:xfrm>
              <a:off x="38100" y="0"/>
              <a:ext cx="24384000" cy="127000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2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  <p:pic>
          <p:nvPicPr>
            <p:cNvPr id="202" name="bright-funds_logo_gem.png" descr="bright-funds_logo_gem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68016" y="254000"/>
              <a:ext cx="666751" cy="7620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03" name="7"/>
            <p:cNvSpPr txBox="1"/>
            <p:nvPr/>
          </p:nvSpPr>
          <p:spPr>
            <a:xfrm>
              <a:off x="22107296" y="400050"/>
              <a:ext cx="276454" cy="4699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t">
              <a:spAutoFit/>
            </a:bodyPr>
            <a:lstStyle>
              <a:lvl1pPr algn="r">
                <a:defRPr sz="2400">
                  <a:latin typeface="Proxima Nova Semibold"/>
                  <a:ea typeface="Proxima Nova Semibold"/>
                  <a:cs typeface="Proxima Nova Semibold"/>
                  <a:sym typeface="Proxima Nova Semibold"/>
                </a:defRPr>
              </a:lvl1pPr>
            </a:lstStyle>
            <a:p>
              <a:r>
                <a:t>7</a:t>
              </a:r>
            </a:p>
          </p:txBody>
        </p:sp>
        <p:sp>
          <p:nvSpPr>
            <p:cNvPr id="204" name="Rectangle"/>
            <p:cNvSpPr/>
            <p:nvPr/>
          </p:nvSpPr>
          <p:spPr>
            <a:xfrm>
              <a:off x="3098800" y="254000"/>
              <a:ext cx="12700" cy="762000"/>
            </a:xfrm>
            <a:prstGeom prst="rect">
              <a:avLst/>
            </a:prstGeom>
            <a:solidFill>
              <a:srgbClr val="E6E6E6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206" name="Thank you!"/>
          <p:cNvSpPr txBox="1"/>
          <p:nvPr/>
        </p:nvSpPr>
        <p:spPr>
          <a:xfrm>
            <a:off x="8509781" y="6153371"/>
            <a:ext cx="7917188" cy="27352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 algn="l">
              <a:lnSpc>
                <a:spcPct val="120000"/>
              </a:lnSpc>
              <a:defRPr sz="8500" b="1">
                <a:solidFill>
                  <a:srgbClr val="FFFFFF"/>
                </a:solidFill>
                <a:latin typeface="+mj-lt"/>
                <a:ea typeface="+mj-ea"/>
                <a:cs typeface="+mj-cs"/>
                <a:sym typeface="Proxima Nova"/>
              </a:defRPr>
            </a:lvl1pPr>
          </a:lstStyle>
          <a:p>
            <a:r>
              <a:t>Thank you!</a:t>
            </a:r>
          </a:p>
        </p:txBody>
      </p:sp>
      <p:sp>
        <p:nvSpPr>
          <p:cNvPr id="207" name="LOGO"/>
          <p:cNvSpPr txBox="1"/>
          <p:nvPr/>
        </p:nvSpPr>
        <p:spPr>
          <a:xfrm>
            <a:off x="3208124" y="253999"/>
            <a:ext cx="1722203" cy="76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3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LOGO</a:t>
            </a:r>
          </a:p>
        </p:txBody>
      </p:sp>
    </p:spTree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Proxima Nova"/>
        <a:ea typeface="Proxima Nova"/>
        <a:cs typeface="Proxima Nova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Proxima Nova"/>
        <a:ea typeface="Proxima Nova"/>
        <a:cs typeface="Proxima Nova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251</Words>
  <Application>Microsoft Macintosh PowerPoint</Application>
  <PresentationFormat>Custom</PresentationFormat>
  <Paragraphs>42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Helvetica</vt:lpstr>
      <vt:lpstr>Helvetica Light</vt:lpstr>
      <vt:lpstr>Helvetica Neue</vt:lpstr>
      <vt:lpstr>Proxima Nova</vt:lpstr>
      <vt:lpstr>Proxima Nova Semibold</vt:lpstr>
      <vt:lpstr>White</vt:lpstr>
      <vt:lpstr>Unlocking Accenture’s Potential to Innovate &amp; Improve the World</vt:lpstr>
      <vt:lpstr>PowerPoint Presentation</vt:lpstr>
      <vt:lpstr>PowerPoint Presentation</vt:lpstr>
      <vt:lpstr>PowerPoint Presentation</vt:lpstr>
      <vt:lpstr>Take advantage of [Company Name] employee perks </vt:lpstr>
      <vt:lpstr>Take advantage of [Company Name] employee perks </vt:lpstr>
      <vt:lpstr>Agenda for  November 15th, 2017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Unlocking Accenture’s Potential to Innovate &amp; Improve the World</dc:title>
  <cp:lastModifiedBy>Microsoft Office User</cp:lastModifiedBy>
  <cp:revision>4</cp:revision>
  <dcterms:modified xsi:type="dcterms:W3CDTF">2020-04-01T23:52:27Z</dcterms:modified>
</cp:coreProperties>
</file>