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228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457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685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914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11430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1371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1600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1828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1" i="0" u="none" strike="noStrike" cap="none" spc="0" normalizeH="0" baseline="0">
        <a:ln>
          <a:noFill/>
        </a:ln>
        <a:solidFill>
          <a:srgbClr val="2F2D2D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64" d="100"/>
          <a:sy n="64" d="100"/>
        </p:scale>
        <p:origin x="1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right Funds…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2259231"/>
          </a:xfrm>
          <a:prstGeom prst="rect">
            <a:avLst/>
          </a:prstGeom>
        </p:spPr>
        <p:txBody>
          <a:bodyPr/>
          <a:lstStyle/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Bright Funds </a:t>
            </a:r>
          </a:p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+ </a:t>
            </a:r>
          </a:p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Your Company</a:t>
            </a:r>
          </a:p>
        </p:txBody>
      </p:sp>
      <p:sp>
        <p:nvSpPr>
          <p:cNvPr id="15" name="Giving designed to unlock passion &amp; capital for local and global impact"/>
          <p:cNvSpPr txBox="1">
            <a:spLocks noGrp="1"/>
          </p:cNvSpPr>
          <p:nvPr>
            <p:ph type="body" sz="quarter" idx="14"/>
          </p:nvPr>
        </p:nvSpPr>
        <p:spPr>
          <a:xfrm>
            <a:off x="972820" y="3635646"/>
            <a:ext cx="7031078" cy="318098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02AED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Giving designed to unlock passion &amp; capital for local and global impact</a:t>
            </a:r>
          </a:p>
        </p:txBody>
      </p:sp>
      <p:sp>
        <p:nvSpPr>
          <p:cNvPr id="16" name="Prepared for [Company Name]     |     Date of Presentation"/>
          <p:cNvSpPr txBox="1">
            <a:spLocks noGrp="1"/>
          </p:cNvSpPr>
          <p:nvPr>
            <p:ph type="body" sz="quarter" idx="15"/>
          </p:nvPr>
        </p:nvSpPr>
        <p:spPr>
          <a:xfrm>
            <a:off x="5693723" y="9146747"/>
            <a:ext cx="6701477" cy="3175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sz="14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Prepared for [Company Name]     |     Date of Presentation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sections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40" name="Funds align people to causes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Funds align people to causes</a:t>
            </a:r>
          </a:p>
        </p:txBody>
      </p:sp>
      <p:sp>
        <p:nvSpPr>
          <p:cNvPr id="141" name="Each Fund consists of a group of nonprofits that work together to accomplish good"/>
          <p:cNvSpPr txBox="1">
            <a:spLocks noGrp="1"/>
          </p:cNvSpPr>
          <p:nvPr>
            <p:ph type="body" sz="quarter" idx="14"/>
          </p:nvPr>
        </p:nvSpPr>
        <p:spPr>
          <a:xfrm>
            <a:off x="972820" y="16925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Each Fund consists of a group of nonprofits that work together to accomplish good</a:t>
            </a:r>
          </a:p>
        </p:txBody>
      </p:sp>
      <p:sp>
        <p:nvSpPr>
          <p:cNvPr id="142" name="Flagship Funds"/>
          <p:cNvSpPr txBox="1">
            <a:spLocks noGrp="1"/>
          </p:cNvSpPr>
          <p:nvPr>
            <p:ph type="body" sz="quarter" idx="15"/>
          </p:nvPr>
        </p:nvSpPr>
        <p:spPr>
          <a:xfrm>
            <a:off x="1096204" y="4745533"/>
            <a:ext cx="3175001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Flagship Funds</a:t>
            </a:r>
          </a:p>
        </p:txBody>
      </p:sp>
      <p:sp>
        <p:nvSpPr>
          <p:cNvPr id="143" name="Flagship Funds help you tackle the world's largest issues through groups of carefully researched nonprofits."/>
          <p:cNvSpPr txBox="1"/>
          <p:nvPr/>
        </p:nvSpPr>
        <p:spPr>
          <a:xfrm>
            <a:off x="1096204" y="5280643"/>
            <a:ext cx="3175001" cy="172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r>
              <a:t>Flagship Funds help you tackle the world's largest issues through groups of carefully researched nonprofits.</a:t>
            </a:r>
          </a:p>
        </p:txBody>
      </p:sp>
      <p:sp>
        <p:nvSpPr>
          <p:cNvPr id="144" name="Community Created Funds"/>
          <p:cNvSpPr txBox="1">
            <a:spLocks noGrp="1"/>
          </p:cNvSpPr>
          <p:nvPr>
            <p:ph type="body" sz="quarter" idx="16"/>
          </p:nvPr>
        </p:nvSpPr>
        <p:spPr>
          <a:xfrm>
            <a:off x="4914900" y="4745533"/>
            <a:ext cx="3175000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Community Created Funds</a:t>
            </a:r>
          </a:p>
        </p:txBody>
      </p:sp>
      <p:sp>
        <p:nvSpPr>
          <p:cNvPr id="145" name="Funds created by all members of Bright Funds."/>
          <p:cNvSpPr txBox="1">
            <a:spLocks noGrp="1"/>
          </p:cNvSpPr>
          <p:nvPr>
            <p:ph type="body" sz="quarter" idx="17"/>
          </p:nvPr>
        </p:nvSpPr>
        <p:spPr>
          <a:xfrm>
            <a:off x="4914900" y="5280643"/>
            <a:ext cx="3175000" cy="71628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Funds created by all members of Bright Funds.</a:t>
            </a:r>
          </a:p>
        </p:txBody>
      </p:sp>
      <p:sp>
        <p:nvSpPr>
          <p:cNvPr id="146" name="Disaster Relief Funds"/>
          <p:cNvSpPr txBox="1">
            <a:spLocks noGrp="1"/>
          </p:cNvSpPr>
          <p:nvPr>
            <p:ph type="body" sz="quarter" idx="18"/>
          </p:nvPr>
        </p:nvSpPr>
        <p:spPr>
          <a:xfrm>
            <a:off x="8733595" y="4745533"/>
            <a:ext cx="3175001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Disaster Relief Funds</a:t>
            </a:r>
          </a:p>
        </p:txBody>
      </p:sp>
      <p:sp>
        <p:nvSpPr>
          <p:cNvPr id="147" name="When a disaster strikes, support relief and recovery."/>
          <p:cNvSpPr txBox="1">
            <a:spLocks noGrp="1"/>
          </p:cNvSpPr>
          <p:nvPr>
            <p:ph type="body" sz="quarter" idx="19"/>
          </p:nvPr>
        </p:nvSpPr>
        <p:spPr>
          <a:xfrm>
            <a:off x="8733595" y="5280643"/>
            <a:ext cx="3175001" cy="71628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When a disaster strikes, support relief and recovery.</a:t>
            </a:r>
          </a:p>
        </p:txBody>
      </p:sp>
      <p:sp>
        <p:nvSpPr>
          <p:cNvPr id="148" name="Line"/>
          <p:cNvSpPr/>
          <p:nvPr/>
        </p:nvSpPr>
        <p:spPr>
          <a:xfrm>
            <a:off x="1023362" y="3924300"/>
            <a:ext cx="1877319" cy="0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igning a Fund 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Identify"/>
          <p:cNvSpPr txBox="1"/>
          <p:nvPr/>
        </p:nvSpPr>
        <p:spPr>
          <a:xfrm>
            <a:off x="1303020" y="1311821"/>
            <a:ext cx="9837540" cy="185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7000">
                <a:solidFill>
                  <a:srgbClr val="000000"/>
                </a:solidFill>
              </a:defRPr>
            </a:lvl1pPr>
          </a:lstStyle>
          <a:p>
            <a:r>
              <a:t>Identify</a:t>
            </a:r>
          </a:p>
        </p:txBody>
      </p:sp>
      <p:sp>
        <p:nvSpPr>
          <p:cNvPr id="158" name="causes in need of support"/>
          <p:cNvSpPr txBox="1"/>
          <p:nvPr/>
        </p:nvSpPr>
        <p:spPr>
          <a:xfrm>
            <a:off x="1303020" y="2391321"/>
            <a:ext cx="3268018" cy="150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r>
              <a:t>causes in need of support</a:t>
            </a:r>
          </a:p>
        </p:txBody>
      </p:sp>
      <p:sp>
        <p:nvSpPr>
          <p:cNvPr id="159" name="Designing a Fund"/>
          <p:cNvSpPr txBox="1"/>
          <p:nvPr/>
        </p:nvSpPr>
        <p:spPr>
          <a:xfrm>
            <a:off x="1303020" y="956221"/>
            <a:ext cx="4365675" cy="83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>
                    <a:alpha val="40000"/>
                  </a:srgbClr>
                </a:solidFill>
              </a:defRPr>
            </a:lvl1pPr>
          </a:lstStyle>
          <a:p>
            <a:r>
              <a:t>Designing a Fund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73" y="1967819"/>
            <a:ext cx="8366633" cy="6585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" y="3854450"/>
            <a:ext cx="3093836" cy="306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igning a Fund ste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search"/>
          <p:cNvSpPr txBox="1"/>
          <p:nvPr/>
        </p:nvSpPr>
        <p:spPr>
          <a:xfrm>
            <a:off x="3322320" y="5413921"/>
            <a:ext cx="9837540" cy="185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7000">
                <a:solidFill>
                  <a:srgbClr val="000000"/>
                </a:solidFill>
              </a:defRPr>
            </a:lvl1pPr>
          </a:lstStyle>
          <a:p>
            <a:r>
              <a:t>Research</a:t>
            </a:r>
          </a:p>
        </p:txBody>
      </p:sp>
      <p:sp>
        <p:nvSpPr>
          <p:cNvPr id="171" name="Key parts of the cause  to build a holistic picture of the problem"/>
          <p:cNvSpPr txBox="1"/>
          <p:nvPr/>
        </p:nvSpPr>
        <p:spPr>
          <a:xfrm>
            <a:off x="3322320" y="6493421"/>
            <a:ext cx="4365675" cy="21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r>
              <a:t>Key parts of the cause  to build a holistic picture of the problem</a:t>
            </a:r>
          </a:p>
        </p:txBody>
      </p:sp>
      <p:sp>
        <p:nvSpPr>
          <p:cNvPr id="172" name="Designing a Fund"/>
          <p:cNvSpPr txBox="1"/>
          <p:nvPr/>
        </p:nvSpPr>
        <p:spPr>
          <a:xfrm>
            <a:off x="3322320" y="5058321"/>
            <a:ext cx="4365675" cy="7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>
                    <a:alpha val="40000"/>
                  </a:srgbClr>
                </a:solidFill>
              </a:defRPr>
            </a:lvl1pPr>
          </a:lstStyle>
          <a:p>
            <a:r>
              <a:t>Designing a Fund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82" y="0"/>
            <a:ext cx="8148436" cy="774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igning a Fund ste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291120"/>
            <a:ext cx="13415772" cy="88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elect"/>
          <p:cNvSpPr txBox="1"/>
          <p:nvPr/>
        </p:nvSpPr>
        <p:spPr>
          <a:xfrm>
            <a:off x="8592819" y="1121321"/>
            <a:ext cx="9837540" cy="185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7000">
                <a:solidFill>
                  <a:srgbClr val="000000"/>
                </a:solidFill>
              </a:defRPr>
            </a:lvl1pPr>
          </a:lstStyle>
          <a:p>
            <a:r>
              <a:t>Select</a:t>
            </a:r>
          </a:p>
        </p:txBody>
      </p:sp>
      <p:sp>
        <p:nvSpPr>
          <p:cNvPr id="184" name="Highly impactful and proven organizations that work in these cause areas"/>
          <p:cNvSpPr txBox="1"/>
          <p:nvPr/>
        </p:nvSpPr>
        <p:spPr>
          <a:xfrm>
            <a:off x="8592819" y="2200821"/>
            <a:ext cx="4365676" cy="248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</a:lstStyle>
          <a:p>
            <a:r>
              <a:t>Highly impactful and proven organizations that work in these cause areas</a:t>
            </a:r>
          </a:p>
        </p:txBody>
      </p:sp>
      <p:sp>
        <p:nvSpPr>
          <p:cNvPr id="185" name="Designing a Fund"/>
          <p:cNvSpPr txBox="1"/>
          <p:nvPr/>
        </p:nvSpPr>
        <p:spPr>
          <a:xfrm>
            <a:off x="8592819" y="765721"/>
            <a:ext cx="4365676" cy="70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>
                    <a:alpha val="40000"/>
                  </a:srgbClr>
                </a:solidFill>
              </a:defRPr>
            </a:lvl1pPr>
          </a:lstStyle>
          <a:p>
            <a:r>
              <a:t>Designing a Fund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duct T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95" name="Feature title"/>
          <p:cNvSpPr txBox="1">
            <a:spLocks noGrp="1"/>
          </p:cNvSpPr>
          <p:nvPr>
            <p:ph type="body" sz="quarter" idx="13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Feature title</a:t>
            </a:r>
          </a:p>
        </p:txBody>
      </p:sp>
      <p:sp>
        <p:nvSpPr>
          <p:cNvPr id="196" name="Short explanation around the benefit of the feature. Concise is good :)"/>
          <p:cNvSpPr txBox="1">
            <a:spLocks noGrp="1"/>
          </p:cNvSpPr>
          <p:nvPr>
            <p:ph type="body" sz="quarter" idx="14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Short explanation around the benefit of the feature. Concise is good :)</a:t>
            </a:r>
          </a:p>
        </p:txBody>
      </p:sp>
      <p:sp>
        <p:nvSpPr>
          <p:cNvPr id="197" name="Image"/>
          <p:cNvSpPr>
            <a:spLocks noGrp="1"/>
          </p:cNvSpPr>
          <p:nvPr>
            <p:ph type="pic" idx="15"/>
          </p:nvPr>
        </p:nvSpPr>
        <p:spPr>
          <a:xfrm>
            <a:off x="1800057" y="3460526"/>
            <a:ext cx="9404686" cy="584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duct Tour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07" name="Feature title"/>
          <p:cNvSpPr txBox="1">
            <a:spLocks noGrp="1"/>
          </p:cNvSpPr>
          <p:nvPr>
            <p:ph type="body" sz="quarter" idx="13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Feature title</a:t>
            </a:r>
          </a:p>
        </p:txBody>
      </p:sp>
      <p:sp>
        <p:nvSpPr>
          <p:cNvPr id="208" name="Short explanation around the benefit of the feature. Concise is good :)"/>
          <p:cNvSpPr txBox="1">
            <a:spLocks noGrp="1"/>
          </p:cNvSpPr>
          <p:nvPr>
            <p:ph type="body" sz="quarter" idx="14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Short explanation around the benefit of the feature. Concise is good :)</a:t>
            </a:r>
          </a:p>
        </p:txBody>
      </p:sp>
      <p:sp>
        <p:nvSpPr>
          <p:cNvPr id="209" name="Image"/>
          <p:cNvSpPr>
            <a:spLocks noGrp="1"/>
          </p:cNvSpPr>
          <p:nvPr>
            <p:ph type="pic" idx="15"/>
          </p:nvPr>
        </p:nvSpPr>
        <p:spPr>
          <a:xfrm>
            <a:off x="1800057" y="3460526"/>
            <a:ext cx="9404686" cy="584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duct Tour more copy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9" name="Feature title"/>
          <p:cNvSpPr txBox="1">
            <a:spLocks noGrp="1"/>
          </p:cNvSpPr>
          <p:nvPr>
            <p:ph type="body" sz="quarter" idx="13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Feature title</a:t>
            </a:r>
          </a:p>
        </p:txBody>
      </p:sp>
      <p:sp>
        <p:nvSpPr>
          <p:cNvPr id="220" name="Short explanation"/>
          <p:cNvSpPr txBox="1">
            <a:spLocks noGrp="1"/>
          </p:cNvSpPr>
          <p:nvPr>
            <p:ph type="body" sz="quarter" idx="14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Short explanation</a:t>
            </a:r>
          </a:p>
        </p:txBody>
      </p:sp>
      <p:sp>
        <p:nvSpPr>
          <p:cNvPr id="221" name="Personal-giving: support charitable causes, give strategically and see your impact. Bright Funds Labs designs &amp; creates new experiences with a focus on the emotional rewards of giving."/>
          <p:cNvSpPr txBox="1">
            <a:spLocks noGrp="1"/>
          </p:cNvSpPr>
          <p:nvPr>
            <p:ph type="body" sz="quarter" idx="15"/>
          </p:nvPr>
        </p:nvSpPr>
        <p:spPr>
          <a:xfrm>
            <a:off x="3962400" y="2528154"/>
            <a:ext cx="5080000" cy="13868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Personal-giving: support charitable causes, give strategically and see your impact. Bright Funds Labs designs &amp; creates new experiences with a focus on the emotional rewards of giving.</a:t>
            </a:r>
          </a:p>
        </p:txBody>
      </p:sp>
      <p:sp>
        <p:nvSpPr>
          <p:cNvPr id="222" name="Image"/>
          <p:cNvSpPr>
            <a:spLocks noGrp="1"/>
          </p:cNvSpPr>
          <p:nvPr>
            <p:ph type="pic" idx="16"/>
          </p:nvPr>
        </p:nvSpPr>
        <p:spPr>
          <a:xfrm>
            <a:off x="1199960" y="4129418"/>
            <a:ext cx="10604880" cy="52963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duct Tour horizonta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635000" y="640337"/>
            <a:ext cx="12376994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2" name="Feature title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Feature title</a:t>
            </a:r>
          </a:p>
        </p:txBody>
      </p:sp>
      <p:sp>
        <p:nvSpPr>
          <p:cNvPr id="233" name="Short explanation"/>
          <p:cNvSpPr txBox="1">
            <a:spLocks noGrp="1"/>
          </p:cNvSpPr>
          <p:nvPr>
            <p:ph type="body" sz="quarter" idx="14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Short explanation</a:t>
            </a:r>
          </a:p>
        </p:txBody>
      </p:sp>
      <p:sp>
        <p:nvSpPr>
          <p:cNvPr id="234" name="Image"/>
          <p:cNvSpPr>
            <a:spLocks noGrp="1"/>
          </p:cNvSpPr>
          <p:nvPr>
            <p:ph type="pic" idx="15"/>
          </p:nvPr>
        </p:nvSpPr>
        <p:spPr>
          <a:xfrm>
            <a:off x="5467968" y="2579675"/>
            <a:ext cx="11059161" cy="6877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Personal-giving: support charitable causes, give strategically and see your impact. Bright Funds Labs designs &amp; creates new experiences with a focus on the emotional rewards of giving."/>
          <p:cNvSpPr txBox="1">
            <a:spLocks noGrp="1"/>
          </p:cNvSpPr>
          <p:nvPr>
            <p:ph type="body" sz="quarter" idx="16"/>
          </p:nvPr>
        </p:nvSpPr>
        <p:spPr>
          <a:xfrm>
            <a:off x="1036319" y="2722879"/>
            <a:ext cx="5080001" cy="13868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Personal-giving: support charitable causes, give strategically and see your impact. Bright Funds Labs designs &amp; creates new experiences with a focus on the emotional rewards of giving.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duct Tour horizontal bleed 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"/>
          <p:cNvSpPr/>
          <p:nvPr/>
        </p:nvSpPr>
        <p:spPr>
          <a:xfrm>
            <a:off x="635000" y="640337"/>
            <a:ext cx="12376994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5" name="Feature title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Feature title</a:t>
            </a:r>
          </a:p>
        </p:txBody>
      </p:sp>
      <p:sp>
        <p:nvSpPr>
          <p:cNvPr id="246" name="Short explanation"/>
          <p:cNvSpPr txBox="1">
            <a:spLocks noGrp="1"/>
          </p:cNvSpPr>
          <p:nvPr>
            <p:ph type="body" sz="quarter" idx="14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Short explanation</a:t>
            </a:r>
          </a:p>
        </p:txBody>
      </p:sp>
      <p:sp>
        <p:nvSpPr>
          <p:cNvPr id="247" name="Image"/>
          <p:cNvSpPr>
            <a:spLocks noGrp="1"/>
          </p:cNvSpPr>
          <p:nvPr>
            <p:ph type="pic" idx="15"/>
          </p:nvPr>
        </p:nvSpPr>
        <p:spPr>
          <a:xfrm>
            <a:off x="5467968" y="2579675"/>
            <a:ext cx="11059161" cy="68775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8" name="Personal-giving: support charitable causes, give strategically and see your impact. Bright Funds Labs designs &amp; creates new experiences with a focus on the emotional rewards of giving."/>
          <p:cNvSpPr txBox="1">
            <a:spLocks noGrp="1"/>
          </p:cNvSpPr>
          <p:nvPr>
            <p:ph type="body" sz="quarter" idx="16"/>
          </p:nvPr>
        </p:nvSpPr>
        <p:spPr>
          <a:xfrm>
            <a:off x="1036319" y="2722879"/>
            <a:ext cx="5080001" cy="13868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Personal-giving: support charitable causes, give strategically and see your impact. Bright Funds Labs designs &amp; creates new experiences with a focus on the emotional rewards of giving.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Empowering employees at over 30 companies with an emotionally rewarding experience"/>
          <p:cNvSpPr txBox="1">
            <a:spLocks noGrp="1"/>
          </p:cNvSpPr>
          <p:nvPr>
            <p:ph type="body" sz="quarter" idx="13"/>
          </p:nvPr>
        </p:nvSpPr>
        <p:spPr>
          <a:xfrm>
            <a:off x="398734" y="1692546"/>
            <a:ext cx="12003079" cy="162746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Empowering employees at over 30 companies with an emotionally rewarding experience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35" y="3840312"/>
            <a:ext cx="1675942" cy="634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917" y="4752723"/>
            <a:ext cx="1245342" cy="50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010" y="7979488"/>
            <a:ext cx="1398527" cy="423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124" y="7718045"/>
            <a:ext cx="870804" cy="870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185" y="7919487"/>
            <a:ext cx="1589413" cy="46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379" y="5851090"/>
            <a:ext cx="1437654" cy="3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1372" y="7001727"/>
            <a:ext cx="1666431" cy="24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76" y="6872508"/>
            <a:ext cx="1902900" cy="502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4510" y="3845385"/>
            <a:ext cx="1909877" cy="46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5636" y="5641959"/>
            <a:ext cx="1201595" cy="672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7680" y="6607954"/>
            <a:ext cx="981011" cy="77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res.png" descr="imgre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7853" y="4905761"/>
            <a:ext cx="166643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Sunpower-Logo.jpg" descr="Sunpower-Log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0076" y="3906648"/>
            <a:ext cx="2092309" cy="502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MLOGO_red_5rgb.jpg" descr="MLOGO_red_5rgb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41441" y="4826394"/>
            <a:ext cx="1523168" cy="33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res.jpg" descr="imgres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36227" y="5730928"/>
            <a:ext cx="1427175" cy="50215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Loved and trusted by leading companies"/>
          <p:cNvSpPr txBox="1">
            <a:spLocks noGrp="1"/>
          </p:cNvSpPr>
          <p:nvPr>
            <p:ph type="body" sz="quarter" idx="14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 defTabSz="578358">
              <a:defRPr sz="4158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Loved and trusted by leading companies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71CDF3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5" name="Line"/>
          <p:cNvSpPr/>
          <p:nvPr/>
        </p:nvSpPr>
        <p:spPr>
          <a:xfrm>
            <a:off x="1023362" y="3289300"/>
            <a:ext cx="1877319" cy="0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6" name="Bright Funds…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2259231"/>
          </a:xfrm>
          <a:prstGeom prst="rect">
            <a:avLst/>
          </a:prstGeom>
        </p:spPr>
        <p:txBody>
          <a:bodyPr/>
          <a:lstStyle/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Bright Funds </a:t>
            </a:r>
          </a:p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+ </a:t>
            </a:r>
          </a:p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Your Company</a:t>
            </a:r>
          </a:p>
        </p:txBody>
      </p:sp>
      <p:sp>
        <p:nvSpPr>
          <p:cNvPr id="27" name="Giving designed to unlock passion &amp; capital for local and global impact"/>
          <p:cNvSpPr txBox="1">
            <a:spLocks noGrp="1"/>
          </p:cNvSpPr>
          <p:nvPr>
            <p:ph type="body" sz="quarter" idx="14"/>
          </p:nvPr>
        </p:nvSpPr>
        <p:spPr>
          <a:xfrm>
            <a:off x="972820" y="3635646"/>
            <a:ext cx="7031078" cy="318098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Giving designed to unlock passion &amp; capital for local and global impact</a:t>
            </a: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Prepared for [Company Name]     |     Date of Presentation"/>
          <p:cNvSpPr txBox="1">
            <a:spLocks noGrp="1"/>
          </p:cNvSpPr>
          <p:nvPr>
            <p:ph type="body" sz="quarter" idx="15"/>
          </p:nvPr>
        </p:nvSpPr>
        <p:spPr>
          <a:xfrm>
            <a:off x="5693723" y="9146747"/>
            <a:ext cx="6701477" cy="3175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sz="14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Prepared for [Company Name]     |     Date of Presentation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eatur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ecure and all-in-one? Done."/>
          <p:cNvSpPr txBox="1">
            <a:spLocks noGrp="1"/>
          </p:cNvSpPr>
          <p:nvPr>
            <p:ph type="body" sz="quarter" idx="13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Secure and all-in-one? Done.</a:t>
            </a:r>
          </a:p>
        </p:txBody>
      </p:sp>
      <p:sp>
        <p:nvSpPr>
          <p:cNvPr id="283" name="Global…"/>
          <p:cNvSpPr txBox="1"/>
          <p:nvPr/>
        </p:nvSpPr>
        <p:spPr>
          <a:xfrm>
            <a:off x="4957660" y="2308190"/>
            <a:ext cx="3252979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Global</a:t>
            </a:r>
          </a:p>
          <a:p>
            <a:pPr>
              <a:lnSpc>
                <a:spcPct val="150000"/>
              </a:lnSpc>
              <a:defRPr sz="1800" b="0"/>
            </a:pPr>
            <a:r>
              <a:t>One global platform</a:t>
            </a:r>
          </a:p>
          <a:p>
            <a:pPr>
              <a:lnSpc>
                <a:spcPct val="150000"/>
              </a:lnSpc>
              <a:defRPr sz="1800" b="0"/>
            </a:pPr>
            <a:r>
              <a:t>Charities in over 100 countries</a:t>
            </a:r>
          </a:p>
          <a:p>
            <a:pPr>
              <a:lnSpc>
                <a:spcPct val="150000"/>
              </a:lnSpc>
              <a:defRPr sz="1800" b="0"/>
            </a:pPr>
            <a:r>
              <a:t>139 currencies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nonprofit addition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NGO search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customer support</a:t>
            </a:r>
          </a:p>
        </p:txBody>
      </p:sp>
      <p:sp>
        <p:nvSpPr>
          <p:cNvPr id="284" name="Reporting…"/>
          <p:cNvSpPr txBox="1"/>
          <p:nvPr/>
        </p:nvSpPr>
        <p:spPr>
          <a:xfrm>
            <a:off x="9460322" y="2308190"/>
            <a:ext cx="2983460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Reporting</a:t>
            </a:r>
          </a:p>
          <a:p>
            <a:pPr>
              <a:lnSpc>
                <a:spcPct val="150000"/>
              </a:lnSpc>
              <a:defRPr sz="1800" b="0"/>
            </a:pPr>
            <a:r>
              <a:t>All-in-one admin experience</a:t>
            </a:r>
          </a:p>
          <a:p>
            <a:pPr>
              <a:lnSpc>
                <a:spcPct val="150000"/>
              </a:lnSpc>
              <a:defRPr sz="1800" b="0"/>
            </a:pPr>
            <a:r>
              <a:t>Real-time reports</a:t>
            </a:r>
          </a:p>
          <a:p>
            <a:pPr>
              <a:lnSpc>
                <a:spcPct val="150000"/>
              </a:lnSpc>
              <a:defRPr sz="1800" b="0"/>
            </a:pPr>
            <a:r>
              <a:t>Engagement metrics</a:t>
            </a:r>
          </a:p>
          <a:p>
            <a:pPr>
              <a:lnSpc>
                <a:spcPct val="150000"/>
              </a:lnSpc>
              <a:defRPr sz="1800" b="0"/>
            </a:pPr>
            <a:r>
              <a:t>Company goals</a:t>
            </a:r>
          </a:p>
          <a:p>
            <a:pPr>
              <a:lnSpc>
                <a:spcPct val="150000"/>
              </a:lnSpc>
              <a:defRPr sz="1800" b="0"/>
            </a:pPr>
            <a:r>
              <a:t>Customizable reports</a:t>
            </a:r>
          </a:p>
          <a:p>
            <a:pPr>
              <a:lnSpc>
                <a:spcPct val="150000"/>
              </a:lnSpc>
              <a:defRPr sz="1800" b="0"/>
            </a:pPr>
            <a:r>
              <a:t>Downloadable reports</a:t>
            </a:r>
          </a:p>
        </p:txBody>
      </p:sp>
      <p:sp>
        <p:nvSpPr>
          <p:cNvPr id="285" name="Strategic Giving…"/>
          <p:cNvSpPr txBox="1"/>
          <p:nvPr/>
        </p:nvSpPr>
        <p:spPr>
          <a:xfrm>
            <a:off x="4957660" y="5731136"/>
            <a:ext cx="3124278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Strategic Giving</a:t>
            </a:r>
          </a:p>
          <a:p>
            <a:pPr>
              <a:lnSpc>
                <a:spcPct val="150000"/>
              </a:lnSpc>
              <a:defRPr sz="1800" b="0"/>
            </a:pPr>
            <a:r>
              <a:t>Funds of vetted nonprofits</a:t>
            </a:r>
          </a:p>
          <a:p>
            <a:pPr>
              <a:lnSpc>
                <a:spcPct val="150000"/>
              </a:lnSpc>
              <a:defRPr sz="1800" b="0"/>
            </a:pPr>
            <a:r>
              <a:t>Company spotlight nonprofits</a:t>
            </a:r>
          </a:p>
          <a:p>
            <a:pPr>
              <a:lnSpc>
                <a:spcPct val="150000"/>
              </a:lnSpc>
              <a:defRPr sz="1800" b="0"/>
            </a:pPr>
            <a:r>
              <a:t>Nonprofit data</a:t>
            </a:r>
          </a:p>
          <a:p>
            <a:pPr>
              <a:lnSpc>
                <a:spcPct val="150000"/>
              </a:lnSpc>
              <a:defRPr sz="1800" b="0"/>
            </a:pPr>
            <a:r>
              <a:t>Nonprofit impact stories</a:t>
            </a:r>
          </a:p>
          <a:p>
            <a:pPr>
              <a:lnSpc>
                <a:spcPct val="150000"/>
              </a:lnSpc>
              <a:defRPr sz="1800" b="0"/>
            </a:pPr>
            <a:r>
              <a:t>Disaster relief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2877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297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717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4137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4557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4977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5397205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5817132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6237059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6656986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7076914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74968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2877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3297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3717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4137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4557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4977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6325132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6745059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7164986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7584914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80048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2877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3297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3717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4137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4557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4977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49" y="2199224"/>
            <a:ext cx="381001" cy="370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594" y="2103483"/>
            <a:ext cx="393714" cy="469380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Giving and Volunteering…"/>
          <p:cNvSpPr txBox="1"/>
          <p:nvPr/>
        </p:nvSpPr>
        <p:spPr>
          <a:xfrm>
            <a:off x="1069019" y="2308190"/>
            <a:ext cx="3797519" cy="666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Giving and Volunteering</a:t>
            </a:r>
          </a:p>
          <a:p>
            <a:pPr>
              <a:lnSpc>
                <a:spcPct val="150000"/>
              </a:lnSpc>
              <a:defRPr sz="1800" b="0"/>
            </a:pPr>
            <a:r>
              <a:t>Support any 501(c)(3) </a:t>
            </a:r>
          </a:p>
          <a:p>
            <a:pPr>
              <a:lnSpc>
                <a:spcPct val="150000"/>
              </a:lnSpc>
              <a:defRPr sz="1800" b="0"/>
            </a:pPr>
            <a:r>
              <a:t>Matching</a:t>
            </a:r>
          </a:p>
          <a:p>
            <a:pPr>
              <a:lnSpc>
                <a:spcPct val="150000"/>
              </a:lnSpc>
              <a:defRPr sz="1800" b="0"/>
            </a:pPr>
            <a:r>
              <a:t>Credit Grants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giving</a:t>
            </a:r>
          </a:p>
          <a:p>
            <a:pPr>
              <a:lnSpc>
                <a:spcPct val="150000"/>
              </a:lnSpc>
              <a:defRPr sz="1800" b="0"/>
            </a:pPr>
            <a:r>
              <a:t>Real-time reporting </a:t>
            </a:r>
          </a:p>
          <a:p>
            <a:pPr>
              <a:lnSpc>
                <a:spcPct val="150000"/>
              </a:lnSpc>
              <a:defRPr sz="1800" b="0"/>
            </a:pPr>
            <a:r>
              <a:t>One-time and recurring</a:t>
            </a:r>
          </a:p>
          <a:p>
            <a:pPr>
              <a:lnSpc>
                <a:spcPct val="150000"/>
              </a:lnSpc>
              <a:defRPr sz="1800" b="0"/>
            </a:pPr>
            <a:r>
              <a:t>Payroll integration</a:t>
            </a:r>
          </a:p>
          <a:p>
            <a:pPr>
              <a:lnSpc>
                <a:spcPct val="150000"/>
              </a:lnSpc>
              <a:defRPr sz="1800" b="0"/>
            </a:pPr>
            <a:r>
              <a:t>Strategic giving</a:t>
            </a:r>
          </a:p>
          <a:p>
            <a:pPr>
              <a:lnSpc>
                <a:spcPct val="150000"/>
              </a:lnSpc>
              <a:defRPr sz="1800" b="0"/>
            </a:pPr>
            <a:r>
              <a:t>Nonprofit impact stories</a:t>
            </a:r>
          </a:p>
          <a:p>
            <a:pPr>
              <a:lnSpc>
                <a:spcPct val="150000"/>
              </a:lnSpc>
              <a:defRPr sz="1800" b="0"/>
            </a:pPr>
            <a:r>
              <a:t>Disaster relief</a:t>
            </a:r>
          </a:p>
          <a:p>
            <a:pPr>
              <a:lnSpc>
                <a:spcPct val="150000"/>
              </a:lnSpc>
              <a:defRPr sz="1800" b="0"/>
            </a:pPr>
            <a:r>
              <a:t>Dollars for Doers</a:t>
            </a:r>
          </a:p>
          <a:p>
            <a:pPr>
              <a:lnSpc>
                <a:spcPct val="150000"/>
              </a:lnSpc>
              <a:defRPr sz="1800" b="0"/>
            </a:pPr>
            <a:r>
              <a:t>Nonprofit profiles</a:t>
            </a:r>
          </a:p>
          <a:p>
            <a:pPr>
              <a:lnSpc>
                <a:spcPct val="150000"/>
              </a:lnSpc>
              <a:defRPr sz="1800" b="0"/>
            </a:pPr>
            <a:r>
              <a:t>Volunteer tracking</a:t>
            </a:r>
          </a:p>
          <a:p>
            <a:pPr>
              <a:lnSpc>
                <a:spcPct val="150000"/>
              </a:lnSpc>
              <a:defRPr sz="1800" b="0"/>
            </a:pPr>
            <a:r>
              <a:t>Nonprofit sourced volunteerism opportunities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489" y="5524205"/>
            <a:ext cx="385924" cy="502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195" y="2244696"/>
            <a:ext cx="431808" cy="3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79159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8335041"/>
            <a:ext cx="144892" cy="112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We share Under Armour’s DNA for passion, design, and a relentless pursuit of innovation.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2259231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We share Under Armour’s DNA for passion, design, and a relentless pursuit of innovation.</a:t>
            </a:r>
          </a:p>
        </p:txBody>
      </p:sp>
      <p:sp>
        <p:nvSpPr>
          <p:cNvPr id="329" name="We look forward to a true partnership in which we think BIG to build a better world."/>
          <p:cNvSpPr txBox="1">
            <a:spLocks noGrp="1"/>
          </p:cNvSpPr>
          <p:nvPr>
            <p:ph type="body" sz="quarter" idx="14"/>
          </p:nvPr>
        </p:nvSpPr>
        <p:spPr>
          <a:xfrm>
            <a:off x="1074420" y="3198640"/>
            <a:ext cx="7031078" cy="318098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02AED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We look forward to a true partnership in which we think BIG to build a better world.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43" y="6502512"/>
            <a:ext cx="3174114" cy="841177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sz="4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20000"/>
              </a:lnSpc>
              <a:defRPr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20000"/>
              </a:lnSpc>
              <a:defRPr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20000"/>
              </a:lnSpc>
              <a:defRPr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20000"/>
              </a:lnSpc>
              <a:defRPr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eatur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ecure and all-in-one? Done."/>
          <p:cNvSpPr txBox="1">
            <a:spLocks noGrp="1"/>
          </p:cNvSpPr>
          <p:nvPr>
            <p:ph type="body" sz="quarter" idx="13"/>
          </p:nvPr>
        </p:nvSpPr>
        <p:spPr>
          <a:xfrm>
            <a:off x="1583630" y="816521"/>
            <a:ext cx="9837540" cy="8708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Secure and all-in-one? Done.</a:t>
            </a:r>
          </a:p>
        </p:txBody>
      </p:sp>
      <p:sp>
        <p:nvSpPr>
          <p:cNvPr id="350" name="Global…"/>
          <p:cNvSpPr txBox="1"/>
          <p:nvPr/>
        </p:nvSpPr>
        <p:spPr>
          <a:xfrm>
            <a:off x="4957660" y="2435190"/>
            <a:ext cx="3252979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Global</a:t>
            </a:r>
          </a:p>
          <a:p>
            <a:pPr>
              <a:lnSpc>
                <a:spcPct val="150000"/>
              </a:lnSpc>
              <a:defRPr sz="1800" b="0"/>
            </a:pPr>
            <a:r>
              <a:t>One global platform</a:t>
            </a:r>
          </a:p>
          <a:p>
            <a:pPr>
              <a:lnSpc>
                <a:spcPct val="150000"/>
              </a:lnSpc>
              <a:defRPr sz="1800" b="0"/>
            </a:pPr>
            <a:r>
              <a:t>Charities in over 100 countries</a:t>
            </a:r>
          </a:p>
          <a:p>
            <a:pPr>
              <a:lnSpc>
                <a:spcPct val="150000"/>
              </a:lnSpc>
              <a:defRPr sz="1800" b="0"/>
            </a:pPr>
            <a:r>
              <a:t>139 currencies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nonprofit addition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NGO search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customer support</a:t>
            </a:r>
          </a:p>
        </p:txBody>
      </p:sp>
      <p:sp>
        <p:nvSpPr>
          <p:cNvPr id="351" name="Reporting…"/>
          <p:cNvSpPr txBox="1"/>
          <p:nvPr/>
        </p:nvSpPr>
        <p:spPr>
          <a:xfrm>
            <a:off x="9460322" y="2435190"/>
            <a:ext cx="2983460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Reporting</a:t>
            </a:r>
          </a:p>
          <a:p>
            <a:pPr>
              <a:lnSpc>
                <a:spcPct val="150000"/>
              </a:lnSpc>
              <a:defRPr sz="1800" b="0"/>
            </a:pPr>
            <a:r>
              <a:t>All-in-one admin experience</a:t>
            </a:r>
          </a:p>
          <a:p>
            <a:pPr>
              <a:lnSpc>
                <a:spcPct val="150000"/>
              </a:lnSpc>
              <a:defRPr sz="1800" b="0"/>
            </a:pPr>
            <a:r>
              <a:t>Real-time reports</a:t>
            </a:r>
          </a:p>
          <a:p>
            <a:pPr>
              <a:lnSpc>
                <a:spcPct val="150000"/>
              </a:lnSpc>
              <a:defRPr sz="1800" b="0"/>
            </a:pPr>
            <a:r>
              <a:t>Engagement metrics</a:t>
            </a:r>
          </a:p>
          <a:p>
            <a:pPr>
              <a:lnSpc>
                <a:spcPct val="150000"/>
              </a:lnSpc>
              <a:defRPr sz="1800" b="0"/>
            </a:pPr>
            <a:r>
              <a:t>Company goals</a:t>
            </a:r>
          </a:p>
          <a:p>
            <a:pPr>
              <a:lnSpc>
                <a:spcPct val="150000"/>
              </a:lnSpc>
              <a:defRPr sz="1800" b="0"/>
            </a:pPr>
            <a:r>
              <a:t>Customizable reports</a:t>
            </a:r>
          </a:p>
          <a:p>
            <a:pPr>
              <a:lnSpc>
                <a:spcPct val="150000"/>
              </a:lnSpc>
              <a:defRPr sz="1800" b="0"/>
            </a:pPr>
            <a:r>
              <a:t>Downloadable reports</a:t>
            </a:r>
          </a:p>
        </p:txBody>
      </p:sp>
      <p:sp>
        <p:nvSpPr>
          <p:cNvPr id="352" name="Strategic Giving…"/>
          <p:cNvSpPr txBox="1"/>
          <p:nvPr/>
        </p:nvSpPr>
        <p:spPr>
          <a:xfrm>
            <a:off x="4957660" y="5858136"/>
            <a:ext cx="3124278" cy="247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Strategic Giving</a:t>
            </a:r>
          </a:p>
          <a:p>
            <a:pPr>
              <a:lnSpc>
                <a:spcPct val="150000"/>
              </a:lnSpc>
              <a:defRPr sz="1800" b="0"/>
            </a:pPr>
            <a:r>
              <a:t>Funds of vetted nonprofits</a:t>
            </a:r>
          </a:p>
          <a:p>
            <a:pPr>
              <a:lnSpc>
                <a:spcPct val="150000"/>
              </a:lnSpc>
              <a:defRPr sz="1800" b="0"/>
            </a:pPr>
            <a:r>
              <a:t>Company spotlight nonprofits</a:t>
            </a:r>
          </a:p>
          <a:p>
            <a:pPr>
              <a:lnSpc>
                <a:spcPct val="150000"/>
              </a:lnSpc>
              <a:defRPr sz="1800" b="0"/>
            </a:pPr>
            <a:r>
              <a:t>Nonprofit data</a:t>
            </a:r>
          </a:p>
          <a:p>
            <a:pPr>
              <a:lnSpc>
                <a:spcPct val="150000"/>
              </a:lnSpc>
              <a:defRPr sz="1800" b="0"/>
            </a:pPr>
            <a:r>
              <a:t>Nonprofit impact stories</a:t>
            </a:r>
          </a:p>
          <a:p>
            <a:pPr>
              <a:lnSpc>
                <a:spcPct val="150000"/>
              </a:lnSpc>
              <a:defRPr sz="1800" b="0"/>
            </a:pPr>
            <a:r>
              <a:t>Disaster relief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004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424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844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4264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4684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5104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5524205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5944132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6364059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6783986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7203914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76238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3004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3424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3844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4264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4684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5104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6452132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6872059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7291986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7711914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81318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3004641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3424568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3844495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4264423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4684350"/>
            <a:ext cx="144892" cy="1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05" y="5104277"/>
            <a:ext cx="144892" cy="11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49" y="2326224"/>
            <a:ext cx="381001" cy="370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594" y="2230483"/>
            <a:ext cx="393714" cy="46938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Giving and Volunteering…"/>
          <p:cNvSpPr txBox="1"/>
          <p:nvPr/>
        </p:nvSpPr>
        <p:spPr>
          <a:xfrm>
            <a:off x="1069019" y="2435190"/>
            <a:ext cx="2638959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02AEDC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Giving and Volunteering</a:t>
            </a:r>
          </a:p>
          <a:p>
            <a:pPr>
              <a:lnSpc>
                <a:spcPct val="150000"/>
              </a:lnSpc>
              <a:defRPr sz="1800" b="0"/>
            </a:pPr>
            <a:r>
              <a:t>Support any 501(c)(3) </a:t>
            </a:r>
          </a:p>
          <a:p>
            <a:pPr>
              <a:lnSpc>
                <a:spcPct val="150000"/>
              </a:lnSpc>
              <a:defRPr sz="1800" b="0"/>
            </a:pPr>
            <a:r>
              <a:t>International giving</a:t>
            </a:r>
          </a:p>
          <a:p>
            <a:pPr>
              <a:lnSpc>
                <a:spcPct val="150000"/>
              </a:lnSpc>
              <a:defRPr sz="1800" b="0"/>
            </a:pPr>
            <a:r>
              <a:t>Matching</a:t>
            </a:r>
          </a:p>
          <a:p>
            <a:pPr>
              <a:lnSpc>
                <a:spcPct val="150000"/>
              </a:lnSpc>
              <a:defRPr sz="1800" b="0"/>
            </a:pPr>
            <a:r>
              <a:t>Real-time reporting </a:t>
            </a:r>
          </a:p>
          <a:p>
            <a:pPr>
              <a:lnSpc>
                <a:spcPct val="150000"/>
              </a:lnSpc>
              <a:defRPr sz="1800" b="0"/>
            </a:pPr>
            <a:r>
              <a:t>One-time and recurring</a:t>
            </a:r>
          </a:p>
          <a:p>
            <a:pPr>
              <a:lnSpc>
                <a:spcPct val="150000"/>
              </a:lnSpc>
              <a:defRPr sz="1800" b="0"/>
            </a:pPr>
            <a:r>
              <a:t>Payroll integration</a:t>
            </a:r>
          </a:p>
          <a:p>
            <a:pPr>
              <a:lnSpc>
                <a:spcPct val="150000"/>
              </a:lnSpc>
              <a:defRPr sz="1800" b="0"/>
            </a:pPr>
            <a:r>
              <a:t>Strategic giving</a:t>
            </a:r>
          </a:p>
          <a:p>
            <a:pPr>
              <a:lnSpc>
                <a:spcPct val="150000"/>
              </a:lnSpc>
              <a:defRPr sz="1800" b="0"/>
            </a:pPr>
            <a:r>
              <a:t>Nonprofit impact stories</a:t>
            </a:r>
          </a:p>
          <a:p>
            <a:pPr>
              <a:lnSpc>
                <a:spcPct val="150000"/>
              </a:lnSpc>
              <a:defRPr sz="1800" b="0"/>
            </a:pPr>
            <a:r>
              <a:t>Disaster relief</a:t>
            </a:r>
          </a:p>
          <a:p>
            <a:pPr>
              <a:lnSpc>
                <a:spcPct val="150000"/>
              </a:lnSpc>
              <a:defRPr sz="1800" b="0"/>
            </a:pPr>
            <a:r>
              <a:t>Volunteer tracking </a:t>
            </a:r>
          </a:p>
          <a:p>
            <a:pPr>
              <a:lnSpc>
                <a:spcPct val="150000"/>
              </a:lnSpc>
              <a:defRPr sz="1800" b="0"/>
            </a:pPr>
            <a:r>
              <a:t>Dollars for Doers</a:t>
            </a:r>
          </a:p>
          <a:p>
            <a:pPr>
              <a:lnSpc>
                <a:spcPct val="150000"/>
              </a:lnSpc>
              <a:defRPr sz="1800" b="0"/>
            </a:pPr>
            <a:r>
              <a:t>Nonprofit profiles</a:t>
            </a:r>
          </a:p>
        </p:txBody>
      </p:sp>
      <p:pic>
        <p:nvPicPr>
          <p:cNvPr id="38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489" y="5651205"/>
            <a:ext cx="385924" cy="502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195" y="2371696"/>
            <a:ext cx="431808" cy="380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Slide -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0" name="Who we are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Who we are</a:t>
            </a:r>
          </a:p>
        </p:txBody>
      </p:sp>
      <p:sp>
        <p:nvSpPr>
          <p:cNvPr id="41" name="Bright Funds partners with leading companies who want to empower their people to do good.…"/>
          <p:cNvSpPr txBox="1">
            <a:spLocks noGrp="1"/>
          </p:cNvSpPr>
          <p:nvPr>
            <p:ph type="body" idx="14"/>
          </p:nvPr>
        </p:nvSpPr>
        <p:spPr>
          <a:xfrm>
            <a:off x="972820" y="1616346"/>
            <a:ext cx="11059161" cy="707768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Bright Funds partners with leading companies who want to empower their people to do good.</a:t>
            </a:r>
          </a:p>
          <a:p>
            <a: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We create products people love to use, </a:t>
            </a:r>
            <a:br/>
            <a:r>
              <a:t>built to help everyone realize their potential for good.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Slide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51" name="Who we are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Who we are</a:t>
            </a:r>
          </a:p>
        </p:txBody>
      </p:sp>
      <p:sp>
        <p:nvSpPr>
          <p:cNvPr id="52" name="Bright Funds partners with leading companies who want to empower their people to do good.…"/>
          <p:cNvSpPr txBox="1">
            <a:spLocks noGrp="1"/>
          </p:cNvSpPr>
          <p:nvPr>
            <p:ph type="body" idx="14"/>
          </p:nvPr>
        </p:nvSpPr>
        <p:spPr>
          <a:xfrm>
            <a:off x="972820" y="1616346"/>
            <a:ext cx="11059161" cy="707768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Bright Funds partners with leading companies who want to empower their people to do good.</a:t>
            </a:r>
          </a:p>
          <a:p>
            <a: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We create products people love to use, </a:t>
            </a:r>
            <a:br/>
            <a:r>
              <a:t>built to help everyone realize their potential for good.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Slide - Blue B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62" name="“Bright Funds is providing the infrastructure for the VMware Foundation programs.…"/>
          <p:cNvSpPr txBox="1">
            <a:spLocks noGrp="1"/>
          </p:cNvSpPr>
          <p:nvPr>
            <p:ph type="body" idx="13"/>
          </p:nvPr>
        </p:nvSpPr>
        <p:spPr>
          <a:xfrm>
            <a:off x="972820" y="816521"/>
            <a:ext cx="11059161" cy="7077683"/>
          </a:xfrm>
          <a:prstGeom prst="rect">
            <a:avLst/>
          </a:prstGeom>
        </p:spPr>
        <p:txBody>
          <a:bodyPr/>
          <a:lstStyle/>
          <a:p>
            <a:pPr algn="l"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“Bright Funds is providing the infrastructure for the VMware Foundation programs. </a:t>
            </a:r>
          </a:p>
          <a:p>
            <a:pPr algn="l"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algn="l"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But they’re more than that. They’re a tech start-up whose mission is to disrupt the existing charitable giving space.”</a:t>
            </a:r>
          </a:p>
        </p:txBody>
      </p:sp>
      <p:sp>
        <p:nvSpPr>
          <p:cNvPr id="63" name="Jessamine Chin…"/>
          <p:cNvSpPr txBox="1">
            <a:spLocks noGrp="1"/>
          </p:cNvSpPr>
          <p:nvPr>
            <p:ph type="body" sz="half" idx="14"/>
          </p:nvPr>
        </p:nvSpPr>
        <p:spPr>
          <a:xfrm>
            <a:off x="972820" y="4750981"/>
            <a:ext cx="9837540" cy="3107949"/>
          </a:xfrm>
          <a:prstGeom prst="rect">
            <a:avLst/>
          </a:prstGeom>
        </p:spPr>
        <p:txBody>
          <a:bodyPr/>
          <a:lstStyle/>
          <a:p>
            <a:pPr algn="l">
              <a:defRPr sz="4200" b="1">
                <a:solidFill>
                  <a:srgbClr val="000018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Jessamine Chin</a:t>
            </a:r>
          </a:p>
          <a:p>
            <a:pPr algn="l">
              <a:defRPr sz="4200" b="1">
                <a:solidFill>
                  <a:srgbClr val="000018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Sr. Corporate Citizenship Manager, VMware Foundation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rizontal sections -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3" name="Bright Funds empowers communities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Bright Funds empowers communities</a:t>
            </a:r>
          </a:p>
        </p:txBody>
      </p:sp>
      <p:sp>
        <p:nvSpPr>
          <p:cNvPr id="74" name="We help you make the positive impact you want to see in the world."/>
          <p:cNvSpPr txBox="1">
            <a:spLocks noGrp="1"/>
          </p:cNvSpPr>
          <p:nvPr>
            <p:ph type="body" sz="quarter" idx="14"/>
          </p:nvPr>
        </p:nvSpPr>
        <p:spPr>
          <a:xfrm>
            <a:off x="972820" y="16925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We help you make the positive impact you want to see in the world.</a:t>
            </a:r>
          </a:p>
        </p:txBody>
      </p:sp>
      <p:sp>
        <p:nvSpPr>
          <p:cNvPr id="75" name="Everyday donors"/>
          <p:cNvSpPr txBox="1">
            <a:spLocks noGrp="1"/>
          </p:cNvSpPr>
          <p:nvPr>
            <p:ph type="body" sz="quarter" idx="15"/>
          </p:nvPr>
        </p:nvSpPr>
        <p:spPr>
          <a:xfrm>
            <a:off x="970730" y="4464838"/>
            <a:ext cx="1883665" cy="3810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>
              <a:defRPr sz="1800">
                <a:solidFill>
                  <a:srgbClr val="0B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 Everyday donors</a:t>
            </a:r>
          </a:p>
        </p:txBody>
      </p:sp>
      <p:sp>
        <p:nvSpPr>
          <p:cNvPr id="76" name="Personal-giving: support charitable causes, give strategically and see your impact. Bright Funds Labs designs &amp; creates new experiences with a focus on the emotional rewards of giving."/>
          <p:cNvSpPr txBox="1">
            <a:spLocks noGrp="1"/>
          </p:cNvSpPr>
          <p:nvPr>
            <p:ph type="body" sz="quarter" idx="16"/>
          </p:nvPr>
        </p:nvSpPr>
        <p:spPr>
          <a:xfrm>
            <a:off x="4233182" y="4138138"/>
            <a:ext cx="6631150" cy="105156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Personal-giving: support charitable causes, give strategically and see your impact. Bright Funds Labs designs &amp; creates new experiences with a focus on the emotional rewards of giving.</a:t>
            </a:r>
          </a:p>
        </p:txBody>
      </p:sp>
      <p:sp>
        <p:nvSpPr>
          <p:cNvPr id="77" name="Companies"/>
          <p:cNvSpPr txBox="1">
            <a:spLocks noGrp="1"/>
          </p:cNvSpPr>
          <p:nvPr>
            <p:ph type="body" sz="quarter" idx="17"/>
          </p:nvPr>
        </p:nvSpPr>
        <p:spPr>
          <a:xfrm>
            <a:off x="1024883" y="5866049"/>
            <a:ext cx="1267359" cy="38100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1800">
                <a:solidFill>
                  <a:srgbClr val="0B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Companies</a:t>
            </a:r>
          </a:p>
        </p:txBody>
      </p:sp>
      <p:sp>
        <p:nvSpPr>
          <p:cNvPr id="78" name="[Your community]"/>
          <p:cNvSpPr txBox="1">
            <a:spLocks noGrp="1"/>
          </p:cNvSpPr>
          <p:nvPr>
            <p:ph type="body" sz="quarter" idx="18"/>
          </p:nvPr>
        </p:nvSpPr>
        <p:spPr>
          <a:xfrm>
            <a:off x="952797" y="7521260"/>
            <a:ext cx="2040841" cy="68580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1900">
                <a:solidFill>
                  <a:srgbClr val="0B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[Your community]</a:t>
            </a:r>
          </a:p>
        </p:txBody>
      </p:sp>
      <p:sp>
        <p:nvSpPr>
          <p:cNvPr id="79" name="An all-in-one giving, matching and volunteering program that…"/>
          <p:cNvSpPr txBox="1">
            <a:spLocks noGrp="1"/>
          </p:cNvSpPr>
          <p:nvPr>
            <p:ph type="body" sz="quarter" idx="19"/>
          </p:nvPr>
        </p:nvSpPr>
        <p:spPr>
          <a:xfrm>
            <a:off x="4233182" y="5788561"/>
            <a:ext cx="6631150" cy="7162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 sz="1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An all-in-one giving, matching and volunteering program that</a:t>
            </a:r>
          </a:p>
          <a:p>
            <a:pPr algn="l">
              <a:lnSpc>
                <a:spcPct val="120000"/>
              </a:lnSpc>
              <a:defRPr sz="1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employees love and companies trust. </a:t>
            </a:r>
          </a:p>
        </p:txBody>
      </p:sp>
      <p:sp>
        <p:nvSpPr>
          <p:cNvPr id="80" name="An experience designed exclusively for [Your Company]."/>
          <p:cNvSpPr txBox="1">
            <a:spLocks noGrp="1"/>
          </p:cNvSpPr>
          <p:nvPr>
            <p:ph type="body" sz="quarter" idx="20"/>
          </p:nvPr>
        </p:nvSpPr>
        <p:spPr>
          <a:xfrm>
            <a:off x="4233182" y="7494427"/>
            <a:ext cx="6631150" cy="38100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An experience designed exclusively for [Your Company].</a:t>
            </a:r>
          </a:p>
        </p:txBody>
      </p:sp>
      <p:sp>
        <p:nvSpPr>
          <p:cNvPr id="81" name="Rectangle"/>
          <p:cNvSpPr/>
          <p:nvPr/>
        </p:nvSpPr>
        <p:spPr>
          <a:xfrm>
            <a:off x="900822" y="7058414"/>
            <a:ext cx="10466555" cy="12939"/>
          </a:xfrm>
          <a:prstGeom prst="rect">
            <a:avLst/>
          </a:prstGeom>
          <a:solidFill>
            <a:srgbClr val="DCDCD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2" name="Rectangle"/>
          <p:cNvSpPr/>
          <p:nvPr/>
        </p:nvSpPr>
        <p:spPr>
          <a:xfrm>
            <a:off x="907661" y="5447707"/>
            <a:ext cx="10466555" cy="12939"/>
          </a:xfrm>
          <a:prstGeom prst="rect">
            <a:avLst/>
          </a:prstGeom>
          <a:solidFill>
            <a:srgbClr val="DCDCD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20" y="6062042"/>
            <a:ext cx="250690" cy="16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43" y="4570680"/>
            <a:ext cx="250690" cy="16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43" y="7632020"/>
            <a:ext cx="250690" cy="169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ign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33" y="2641318"/>
            <a:ext cx="9511788" cy="945546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tangle"/>
          <p:cNvSpPr/>
          <p:nvPr/>
        </p:nvSpPr>
        <p:spPr>
          <a:xfrm>
            <a:off x="0" y="8876446"/>
            <a:ext cx="13004801" cy="8835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At the soul of Bright Funds is our focus on an emotionally rewarding giving experience. Everything we do starts with the simple questions, how will this make giving better?"/>
          <p:cNvSpPr txBox="1">
            <a:spLocks noGrp="1"/>
          </p:cNvSpPr>
          <p:nvPr>
            <p:ph type="body" sz="quarter" idx="13"/>
          </p:nvPr>
        </p:nvSpPr>
        <p:spPr>
          <a:xfrm>
            <a:off x="1036319" y="2722879"/>
            <a:ext cx="5080001" cy="13868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2F2D2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At the soul of Bright Funds is our focus on an emotionally rewarding giving experience. Everything we do starts with the simple questions, how will this make giving better?</a:t>
            </a:r>
          </a:p>
        </p:txBody>
      </p:sp>
      <p:sp>
        <p:nvSpPr>
          <p:cNvPr id="97" name="Connect with donors through design"/>
          <p:cNvSpPr txBox="1">
            <a:spLocks noGrp="1"/>
          </p:cNvSpPr>
          <p:nvPr>
            <p:ph type="body" sz="quarter" idx="14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Connect with donors through design</a:t>
            </a:r>
          </a:p>
        </p:txBody>
      </p:sp>
      <p:sp>
        <p:nvSpPr>
          <p:cNvPr id="98" name="Offer the best giving experience"/>
          <p:cNvSpPr txBox="1">
            <a:spLocks noGrp="1"/>
          </p:cNvSpPr>
          <p:nvPr>
            <p:ph type="body" sz="quarter" idx="15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Offer the best giving experience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ign - blue b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0" y="8876446"/>
            <a:ext cx="13004801" cy="8835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Rectangle"/>
          <p:cNvSpPr/>
          <p:nvPr/>
        </p:nvSpPr>
        <p:spPr>
          <a:xfrm>
            <a:off x="635000" y="640337"/>
            <a:ext cx="12369801" cy="8255001"/>
          </a:xfrm>
          <a:prstGeom prst="rect">
            <a:avLst/>
          </a:prstGeom>
          <a:solidFill>
            <a:srgbClr val="71CD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At the soul of Bright Funds is our focus on an emotionally rewarding giving experience. Everything we do starts with the simple questions, how will this make giving better?"/>
          <p:cNvSpPr txBox="1">
            <a:spLocks noGrp="1"/>
          </p:cNvSpPr>
          <p:nvPr>
            <p:ph type="body" sz="quarter" idx="13"/>
          </p:nvPr>
        </p:nvSpPr>
        <p:spPr>
          <a:xfrm>
            <a:off x="1036319" y="2722879"/>
            <a:ext cx="5080001" cy="138684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t>At the soul of Bright Funds is our focus on an emotionally rewarding giving experience. Everything we do starts with the simple questions, how will this make giving better?</a:t>
            </a:r>
          </a:p>
        </p:txBody>
      </p:sp>
      <p:sp>
        <p:nvSpPr>
          <p:cNvPr id="110" name="Connect with donors through design"/>
          <p:cNvSpPr txBox="1">
            <a:spLocks noGrp="1"/>
          </p:cNvSpPr>
          <p:nvPr>
            <p:ph type="body" sz="quarter" idx="14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Connect with donors through design</a:t>
            </a:r>
          </a:p>
        </p:txBody>
      </p:sp>
      <p:sp>
        <p:nvSpPr>
          <p:cNvPr id="111" name="Offer the best giving experience"/>
          <p:cNvSpPr txBox="1">
            <a:spLocks noGrp="1"/>
          </p:cNvSpPr>
          <p:nvPr>
            <p:ph type="body" sz="quarter" idx="15"/>
          </p:nvPr>
        </p:nvSpPr>
        <p:spPr>
          <a:xfrm>
            <a:off x="972820" y="16163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Offer the best giving experience</a:t>
            </a:r>
          </a:p>
        </p:txBody>
      </p:sp>
      <p:pic>
        <p:nvPicPr>
          <p:cNvPr id="112" name="Image" descr="Image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529933" y="2641318"/>
            <a:ext cx="9516302" cy="946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sections -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72188" y="9146747"/>
            <a:ext cx="297613" cy="31750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2" name="Funds align people to causes"/>
          <p:cNvSpPr txBox="1">
            <a:spLocks noGrp="1"/>
          </p:cNvSpPr>
          <p:nvPr>
            <p:ph type="body" sz="quarter" idx="13"/>
          </p:nvPr>
        </p:nvSpPr>
        <p:spPr>
          <a:xfrm>
            <a:off x="972820" y="816521"/>
            <a:ext cx="9837540" cy="870804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Funds align people to causes</a:t>
            </a:r>
          </a:p>
        </p:txBody>
      </p:sp>
      <p:sp>
        <p:nvSpPr>
          <p:cNvPr id="123" name="Each Fund consists of a group of nonprofits that work together to accomplish good"/>
          <p:cNvSpPr txBox="1">
            <a:spLocks noGrp="1"/>
          </p:cNvSpPr>
          <p:nvPr>
            <p:ph type="body" sz="quarter" idx="14"/>
          </p:nvPr>
        </p:nvSpPr>
        <p:spPr>
          <a:xfrm>
            <a:off x="972820" y="1692546"/>
            <a:ext cx="11059161" cy="156038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42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Each Fund consists of a group of nonprofits that work together to accomplish good</a:t>
            </a:r>
          </a:p>
        </p:txBody>
      </p:sp>
      <p:sp>
        <p:nvSpPr>
          <p:cNvPr id="124" name="Flagship Funds"/>
          <p:cNvSpPr txBox="1">
            <a:spLocks noGrp="1"/>
          </p:cNvSpPr>
          <p:nvPr>
            <p:ph type="body" sz="quarter" idx="15"/>
          </p:nvPr>
        </p:nvSpPr>
        <p:spPr>
          <a:xfrm>
            <a:off x="1096204" y="4745533"/>
            <a:ext cx="3175001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Flagship Funds</a:t>
            </a:r>
          </a:p>
        </p:txBody>
      </p:sp>
      <p:sp>
        <p:nvSpPr>
          <p:cNvPr id="125" name="Flagship Funds help you tackle the world's largest issues through groups of carefully researched nonprofits."/>
          <p:cNvSpPr txBox="1"/>
          <p:nvPr/>
        </p:nvSpPr>
        <p:spPr>
          <a:xfrm>
            <a:off x="1096204" y="5280643"/>
            <a:ext cx="3175001" cy="172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 b="0"/>
            </a:lvl1pPr>
          </a:lstStyle>
          <a:p>
            <a:r>
              <a:t>Flagship Funds help you tackle the world's largest issues through groups of carefully researched nonprofits.</a:t>
            </a:r>
          </a:p>
        </p:txBody>
      </p:sp>
      <p:sp>
        <p:nvSpPr>
          <p:cNvPr id="126" name="Community Created Funds"/>
          <p:cNvSpPr txBox="1">
            <a:spLocks noGrp="1"/>
          </p:cNvSpPr>
          <p:nvPr>
            <p:ph type="body" sz="quarter" idx="16"/>
          </p:nvPr>
        </p:nvSpPr>
        <p:spPr>
          <a:xfrm>
            <a:off x="4914900" y="4745533"/>
            <a:ext cx="3175000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Community Created Funds</a:t>
            </a:r>
          </a:p>
        </p:txBody>
      </p:sp>
      <p:sp>
        <p:nvSpPr>
          <p:cNvPr id="127" name="Funds created by all members of Bright Funds."/>
          <p:cNvSpPr txBox="1">
            <a:spLocks noGrp="1"/>
          </p:cNvSpPr>
          <p:nvPr>
            <p:ph type="body" sz="quarter" idx="17"/>
          </p:nvPr>
        </p:nvSpPr>
        <p:spPr>
          <a:xfrm>
            <a:off x="4914900" y="5280643"/>
            <a:ext cx="3175000" cy="71628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Funds created by all members of Bright Funds.</a:t>
            </a:r>
          </a:p>
        </p:txBody>
      </p:sp>
      <p:sp>
        <p:nvSpPr>
          <p:cNvPr id="128" name="Disaster Relief Funds"/>
          <p:cNvSpPr txBox="1">
            <a:spLocks noGrp="1"/>
          </p:cNvSpPr>
          <p:nvPr>
            <p:ph type="body" sz="quarter" idx="18"/>
          </p:nvPr>
        </p:nvSpPr>
        <p:spPr>
          <a:xfrm>
            <a:off x="8733595" y="4745533"/>
            <a:ext cx="3175001" cy="381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1800" b="1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Disaster Relief Funds</a:t>
            </a:r>
          </a:p>
        </p:txBody>
      </p:sp>
      <p:sp>
        <p:nvSpPr>
          <p:cNvPr id="129" name="When a disaster strikes, support relief and recovery."/>
          <p:cNvSpPr txBox="1">
            <a:spLocks noGrp="1"/>
          </p:cNvSpPr>
          <p:nvPr>
            <p:ph type="body" sz="quarter" idx="19"/>
          </p:nvPr>
        </p:nvSpPr>
        <p:spPr>
          <a:xfrm>
            <a:off x="8733595" y="5280643"/>
            <a:ext cx="3175001" cy="71628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120000"/>
              </a:lnSpc>
              <a:defRPr sz="1800">
                <a:solidFill>
                  <a:srgbClr val="2F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When a disaster strikes, support relief and recovery.</a:t>
            </a:r>
          </a:p>
        </p:txBody>
      </p:sp>
      <p:sp>
        <p:nvSpPr>
          <p:cNvPr id="130" name="Line"/>
          <p:cNvSpPr/>
          <p:nvPr/>
        </p:nvSpPr>
        <p:spPr>
          <a:xfrm>
            <a:off x="1023362" y="3924300"/>
            <a:ext cx="1877319" cy="0"/>
          </a:xfrm>
          <a:prstGeom prst="line">
            <a:avLst/>
          </a:prstGeom>
          <a:ln w="50800">
            <a:solidFill>
              <a:srgbClr val="000000">
                <a:alpha val="4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635000" y="640337"/>
            <a:ext cx="11747501" cy="8255001"/>
          </a:xfrm>
          <a:prstGeom prst="rect">
            <a:avLst/>
          </a:prstGeom>
          <a:solidFill>
            <a:srgbClr val="F8F8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1023362" y="3289300"/>
            <a:ext cx="1877319" cy="0"/>
          </a:xfrm>
          <a:prstGeom prst="line">
            <a:avLst/>
          </a:prstGeom>
          <a:ln w="50800">
            <a:solidFill>
              <a:srgbClr val="000000">
                <a:alpha val="4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5000" y="9127697"/>
            <a:ext cx="1437654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98438" y="9251950"/>
            <a:ext cx="297613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algn="r">
              <a:lnSpc>
                <a:spcPct val="100000"/>
              </a:lnSpc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Bright Funds…"/>
          <p:cNvSpPr txBox="1">
            <a:spLocks noGrp="1"/>
          </p:cNvSpPr>
          <p:nvPr>
            <p:ph type="body" idx="13"/>
          </p:nvPr>
        </p:nvSpPr>
        <p:spPr>
          <a:xfrm>
            <a:off x="972820" y="1376414"/>
            <a:ext cx="9837540" cy="2259232"/>
          </a:xfrm>
          <a:prstGeom prst="rect">
            <a:avLst/>
          </a:prstGeom>
        </p:spPr>
        <p:txBody>
          <a:bodyPr/>
          <a:lstStyle/>
          <a:p>
            <a:pPr algn="l">
              <a:defRPr sz="4200" b="1">
                <a:solidFill>
                  <a:srgbClr val="000000">
                    <a:alpha val="40000"/>
                  </a:srgbClr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/>
              <a:t>Bright Funds </a:t>
            </a:r>
          </a:p>
        </p:txBody>
      </p:sp>
      <p:sp>
        <p:nvSpPr>
          <p:cNvPr id="396" name="Communications Plan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Communications Plan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48820" y="9146747"/>
            <a:ext cx="220981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99" name="Pre-launch Email Comms"/>
          <p:cNvSpPr txBox="1"/>
          <p:nvPr/>
        </p:nvSpPr>
        <p:spPr>
          <a:xfrm>
            <a:off x="4147994" y="986784"/>
            <a:ext cx="44253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92500" lnSpcReduction="10000"/>
          </a:bodyPr>
          <a:lstStyle>
            <a:lvl1pPr>
              <a:defRPr sz="3000"/>
            </a:lvl1pPr>
          </a:lstStyle>
          <a:p>
            <a:r>
              <a:t>Pre-launch Email Comms</a:t>
            </a:r>
          </a:p>
        </p:txBody>
      </p:sp>
      <p:sp>
        <p:nvSpPr>
          <p:cNvPr id="400" name="Identify leadership (executives, ambassadors) to introduce the program…"/>
          <p:cNvSpPr txBox="1"/>
          <p:nvPr/>
        </p:nvSpPr>
        <p:spPr>
          <a:xfrm>
            <a:off x="1087629" y="1599428"/>
            <a:ext cx="10077277" cy="315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>
              <a:spcBef>
                <a:spcPts val="1200"/>
              </a:spcBef>
              <a:defRPr sz="1800"/>
            </a:pPr>
            <a:endParaRPr dirty="0"/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Identify leadership (executives, ambassadors) to introduce the program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Cadence of internal campaign emails - before, during, and after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Teaser emails/internal messages pre-launch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Collaborate on email copy to promote </a:t>
            </a:r>
            <a:r>
              <a:rPr lang="en-US" dirty="0"/>
              <a:t>your</a:t>
            </a:r>
            <a:r>
              <a:rPr dirty="0"/>
              <a:t> giving and volunteering programs 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Trigger welcome email from Bright Funds on/before launch day, or elect to send </a:t>
            </a:r>
            <a:r>
              <a:rPr lang="en-US" dirty="0"/>
              <a:t>your own</a:t>
            </a:r>
            <a:r>
              <a:rPr dirty="0"/>
              <a:t> welcome email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5C7F2-8CDD-8340-ACF5-4C78C0A13FDC}"/>
              </a:ext>
            </a:extLst>
          </p:cNvPr>
          <p:cNvSpPr txBox="1"/>
          <p:nvPr/>
        </p:nvSpPr>
        <p:spPr>
          <a:xfrm>
            <a:off x="3240157" y="4929809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rmAutofit/>
          </a:bodyPr>
          <a:lstStyle/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1" i="0" u="none" strike="noStrike" cap="none" spc="0" normalizeH="0" baseline="0" dirty="0">
              <a:ln>
                <a:noFill/>
              </a:ln>
              <a:solidFill>
                <a:srgbClr val="2F2D2D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1131" y="9146747"/>
            <a:ext cx="218670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03" name="Pre-launch Comms - Other Channels"/>
          <p:cNvSpPr txBox="1"/>
          <p:nvPr/>
        </p:nvSpPr>
        <p:spPr>
          <a:xfrm>
            <a:off x="3121452" y="1087042"/>
            <a:ext cx="63973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92500" lnSpcReduction="10000"/>
          </a:bodyPr>
          <a:lstStyle>
            <a:lvl1pPr>
              <a:defRPr sz="3000"/>
            </a:lvl1pPr>
          </a:lstStyle>
          <a:p>
            <a:r>
              <a:t>Pre-launch Comms - Other Channels</a:t>
            </a:r>
          </a:p>
        </p:txBody>
      </p:sp>
      <p:sp>
        <p:nvSpPr>
          <p:cNvPr id="404" name="Digital and print posters for offices…"/>
          <p:cNvSpPr txBox="1"/>
          <p:nvPr/>
        </p:nvSpPr>
        <p:spPr>
          <a:xfrm>
            <a:off x="1185326" y="2057747"/>
            <a:ext cx="10462249" cy="47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Digital and print posters for offices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Custom videos, blog posts, and social media streams 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Leverage existing employee resource groups, ambassador network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Marketing assets for launch - branded t-shirts, cookie giveaway, stickers, sunglasses, </a:t>
            </a:r>
            <a:r>
              <a:rPr dirty="0" err="1"/>
              <a:t>etc</a:t>
            </a:r>
            <a:endParaRPr dirty="0"/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Lunch and learns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Webinars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Intranet banner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In-person events pre-launch (town halls, CEO support, </a:t>
            </a:r>
            <a:r>
              <a:rPr dirty="0" err="1"/>
              <a:t>etc</a:t>
            </a:r>
            <a:r>
              <a:rPr dirty="0"/>
              <a:t>)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Bright Funds + </a:t>
            </a:r>
            <a:r>
              <a:rPr lang="en-US" dirty="0"/>
              <a:t>your company’s custom</a:t>
            </a:r>
            <a:r>
              <a:rPr dirty="0"/>
              <a:t> FAQs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Any location-specific custom communications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49353" y="9146747"/>
            <a:ext cx="220447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07" name="Launch!"/>
          <p:cNvSpPr txBox="1"/>
          <p:nvPr/>
        </p:nvSpPr>
        <p:spPr>
          <a:xfrm>
            <a:off x="5710808" y="1022239"/>
            <a:ext cx="146418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92500" lnSpcReduction="10000"/>
          </a:bodyPr>
          <a:lstStyle>
            <a:lvl1pPr>
              <a:defRPr sz="3000"/>
            </a:lvl1pPr>
          </a:lstStyle>
          <a:p>
            <a:r>
              <a:t>Launch!</a:t>
            </a:r>
          </a:p>
        </p:txBody>
      </p:sp>
      <p:sp>
        <p:nvSpPr>
          <p:cNvPr id="408" name="Decide length of launch campaign (one day, one week, etc)…"/>
          <p:cNvSpPr txBox="1"/>
          <p:nvPr/>
        </p:nvSpPr>
        <p:spPr>
          <a:xfrm>
            <a:off x="1185326" y="2057747"/>
            <a:ext cx="10634148" cy="47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Decide length of launch campaign (one day, one week, </a:t>
            </a:r>
            <a:r>
              <a:rPr dirty="0" err="1"/>
              <a:t>etc</a:t>
            </a:r>
            <a:r>
              <a:rPr dirty="0"/>
              <a:t>)</a:t>
            </a:r>
          </a:p>
          <a:p>
            <a:pPr marL="666750" lvl="1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Example: launch week kicks off on Monday, additional events and comms throughout the week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Run a giving or volunteerism campaign 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In-office events at HQ and national offices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Lunch and learn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Launch week competitions + rewards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Bring in nonprofit partners to present on partnership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Welcome credits to “seed accounts” on launch day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Create custom pop-up messages (via Intercom) on Bright Funds platform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Promote </a:t>
            </a:r>
            <a:r>
              <a:rPr lang="en-US" dirty="0"/>
              <a:t>your custom company</a:t>
            </a:r>
            <a:r>
              <a:rPr dirty="0"/>
              <a:t> Funds highlighting nonprofit partners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47397" y="9146747"/>
            <a:ext cx="222404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11" name="Program Awareness"/>
          <p:cNvSpPr txBox="1"/>
          <p:nvPr/>
        </p:nvSpPr>
        <p:spPr>
          <a:xfrm>
            <a:off x="4619619" y="979271"/>
            <a:ext cx="35966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92500" lnSpcReduction="10000"/>
          </a:bodyPr>
          <a:lstStyle>
            <a:lvl1pPr>
              <a:defRPr sz="3000"/>
            </a:lvl1pPr>
          </a:lstStyle>
          <a:p>
            <a:r>
              <a:t>Program Awareness</a:t>
            </a:r>
          </a:p>
        </p:txBody>
      </p:sp>
      <p:sp>
        <p:nvSpPr>
          <p:cNvPr id="412" name="Include program kit in new hire orientation and recruiting collateral…"/>
          <p:cNvSpPr txBox="1"/>
          <p:nvPr/>
        </p:nvSpPr>
        <p:spPr>
          <a:xfrm>
            <a:off x="1016576" y="2014779"/>
            <a:ext cx="10971648" cy="233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Include program kit in new hire orientation and recruiting collateral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Ongoing custom posters, videos, and social media streams 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Leverage existing employee resource groups, ambassador networks</a:t>
            </a:r>
          </a:p>
          <a:p>
            <a:pPr marL="222250" indent="-222250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Include Bright Funds tutorial in relevant company trainings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47397" y="9146747"/>
            <a:ext cx="222404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15" name="Skyrocket Participation"/>
          <p:cNvSpPr txBox="1"/>
          <p:nvPr/>
        </p:nvSpPr>
        <p:spPr>
          <a:xfrm>
            <a:off x="4388893" y="1053597"/>
            <a:ext cx="4239714" cy="54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78358">
              <a:defRPr sz="2970"/>
            </a:lvl1pPr>
          </a:lstStyle>
          <a:p>
            <a:r>
              <a:t>Skyrocket Participation</a:t>
            </a:r>
          </a:p>
        </p:txBody>
      </p:sp>
      <p:sp>
        <p:nvSpPr>
          <p:cNvPr id="416" name="Use credit grants to reward and incentivize employees (referrals, competitions, recognition)…"/>
          <p:cNvSpPr txBox="1"/>
          <p:nvPr/>
        </p:nvSpPr>
        <p:spPr>
          <a:xfrm>
            <a:off x="1360897" y="2039367"/>
            <a:ext cx="10283006" cy="439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Use credit grants to reward and incentivize employees (referrals, competitions, recognition)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Celebrate new hire and work anniversary milestones with automated credit grants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Raffle VIP experiences like an exclusive lunch with a C-Suite executive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Competitions between offices for additional benefits (matches, credit grants, other prizes)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8599" y="9146747"/>
            <a:ext cx="211202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19" name="Innovative Engagement"/>
          <p:cNvSpPr txBox="1"/>
          <p:nvPr/>
        </p:nvSpPr>
        <p:spPr>
          <a:xfrm>
            <a:off x="4313311" y="1050099"/>
            <a:ext cx="420166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normAutofit fontScale="92500" lnSpcReduction="10000"/>
          </a:bodyPr>
          <a:lstStyle>
            <a:lvl1pPr>
              <a:defRPr sz="3000"/>
            </a:lvl1pPr>
          </a:lstStyle>
          <a:p>
            <a:r>
              <a:t>Innovative Engagement</a:t>
            </a:r>
          </a:p>
        </p:txBody>
      </p:sp>
      <p:sp>
        <p:nvSpPr>
          <p:cNvPr id="420" name="Reward Zenefits volunteers with automated virtual badges…"/>
          <p:cNvSpPr txBox="1"/>
          <p:nvPr/>
        </p:nvSpPr>
        <p:spPr>
          <a:xfrm>
            <a:off x="1337718" y="1948958"/>
            <a:ext cx="10329364" cy="30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Reward volunteers with automated virtual badges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Design tailored platform experiences for employees in different locations through on-platform custom messaging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Create a signature Corporate Citizenship Awards event to recognize top employees serving their communities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Put on bake sales using Bright Funds!</a:t>
            </a:r>
          </a:p>
          <a:p>
            <a:pPr marL="234597" indent="-234597">
              <a:spcBef>
                <a:spcPts val="1200"/>
              </a:spcBef>
              <a:buSzPct val="75000"/>
              <a:buChar char="•"/>
              <a:defRPr sz="1800" b="0"/>
            </a:pPr>
            <a:r>
              <a:rPr dirty="0"/>
              <a:t>Feature strategic Funds with nonprofit partners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2F2D2D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1" i="0" u="none" strike="noStrike" cap="none" spc="0" normalizeH="0" baseline="0">
            <a:ln>
              <a:noFill/>
            </a:ln>
            <a:solidFill>
              <a:srgbClr val="2F2D2D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1" i="0" u="none" strike="noStrike" cap="none" spc="0" normalizeH="0" baseline="0">
            <a:ln>
              <a:noFill/>
            </a:ln>
            <a:solidFill>
              <a:srgbClr val="2F2D2D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379</Words>
  <Application>Microsoft Macintosh PowerPoint</Application>
  <PresentationFormat>Custom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Avenir Roman</vt:lpstr>
      <vt:lpstr>Helvetica Light</vt:lpstr>
      <vt:lpstr>Proxima Nova</vt:lpstr>
      <vt:lpstr>Proxima Nova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</cp:revision>
  <dcterms:modified xsi:type="dcterms:W3CDTF">2020-04-01T23:54:15Z</dcterms:modified>
</cp:coreProperties>
</file>