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16.xml" ContentType="application/vnd.openxmlformats-officedocument.presentationml.notesSlide+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charts/chart2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handoutMasterIdLst>
    <p:handoutMasterId r:id="rId43"/>
  </p:handoutMasterIdLst>
  <p:sldIdLst>
    <p:sldId id="301" r:id="rId2"/>
    <p:sldId id="256" r:id="rId3"/>
    <p:sldId id="303" r:id="rId4"/>
    <p:sldId id="304" r:id="rId5"/>
    <p:sldId id="350" r:id="rId6"/>
    <p:sldId id="352" r:id="rId7"/>
    <p:sldId id="351" r:id="rId8"/>
    <p:sldId id="354" r:id="rId9"/>
    <p:sldId id="356" r:id="rId10"/>
    <p:sldId id="355" r:id="rId11"/>
    <p:sldId id="353" r:id="rId12"/>
    <p:sldId id="357" r:id="rId13"/>
    <p:sldId id="377" r:id="rId14"/>
    <p:sldId id="359" r:id="rId15"/>
    <p:sldId id="361" r:id="rId16"/>
    <p:sldId id="378" r:id="rId17"/>
    <p:sldId id="376" r:id="rId18"/>
    <p:sldId id="375" r:id="rId19"/>
    <p:sldId id="384" r:id="rId20"/>
    <p:sldId id="362" r:id="rId21"/>
    <p:sldId id="344" r:id="rId22"/>
    <p:sldId id="381" r:id="rId23"/>
    <p:sldId id="330" r:id="rId24"/>
    <p:sldId id="321" r:id="rId25"/>
    <p:sldId id="298" r:id="rId26"/>
    <p:sldId id="326" r:id="rId27"/>
    <p:sldId id="308" r:id="rId28"/>
    <p:sldId id="313" r:id="rId29"/>
    <p:sldId id="388" r:id="rId30"/>
    <p:sldId id="373" r:id="rId31"/>
    <p:sldId id="366" r:id="rId32"/>
    <p:sldId id="315" r:id="rId33"/>
    <p:sldId id="389" r:id="rId34"/>
    <p:sldId id="368" r:id="rId35"/>
    <p:sldId id="372" r:id="rId36"/>
    <p:sldId id="391" r:id="rId37"/>
    <p:sldId id="349" r:id="rId38"/>
    <p:sldId id="367" r:id="rId39"/>
    <p:sldId id="387" r:id="rId40"/>
    <p:sldId id="328"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72" autoAdjust="0"/>
    <p:restoredTop sz="78237" autoAdjust="0"/>
  </p:normalViewPr>
  <p:slideViewPr>
    <p:cSldViewPr showGuides="1">
      <p:cViewPr varScale="1">
        <p:scale>
          <a:sx n="121" d="100"/>
          <a:sy n="121" d="100"/>
        </p:scale>
        <p:origin x="1432" y="168"/>
      </p:cViewPr>
      <p:guideLst>
        <p:guide orient="horz" pos="2160"/>
        <p:guide pos="2880"/>
      </p:guideLst>
    </p:cSldViewPr>
  </p:slideViewPr>
  <p:outlineViewPr>
    <p:cViewPr>
      <p:scale>
        <a:sx n="33" d="100"/>
        <a:sy n="33" d="100"/>
      </p:scale>
      <p:origin x="48" y="21870"/>
    </p:cViewPr>
  </p:outlineViewPr>
  <p:notesTextViewPr>
    <p:cViewPr>
      <p:scale>
        <a:sx n="75" d="100"/>
        <a:sy n="75" d="100"/>
      </p:scale>
      <p:origin x="0" y="0"/>
    </p:cViewPr>
  </p:notesTextViewPr>
  <p:sorterViewPr>
    <p:cViewPr>
      <p:scale>
        <a:sx n="90" d="100"/>
        <a:sy n="90" d="100"/>
      </p:scale>
      <p:origin x="0" y="1356"/>
    </p:cViewPr>
  </p:sorterViewPr>
  <p:notesViewPr>
    <p:cSldViewPr showGuides="1">
      <p:cViewPr varScale="1">
        <p:scale>
          <a:sx n="48" d="100"/>
          <a:sy n="48" d="100"/>
        </p:scale>
        <p:origin x="-270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6.xml"/><Relationship Id="rId1" Type="http://schemas.microsoft.com/office/2011/relationships/chartStyle" Target="style6.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7.xml"/><Relationship Id="rId1" Type="http://schemas.microsoft.com/office/2011/relationships/chartStyle" Target="style7.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9.xml"/><Relationship Id="rId1" Type="http://schemas.microsoft.com/office/2011/relationships/chartStyle" Target="style9.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wey.OPD\Desktop\2013\YEAR%20END\2013%20ANNUAL%20REPORT%20STAT_CHARTS.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0.11910176009905063"/>
          <c:y val="2.0296760350211693E-2"/>
          <c:w val="0.85839784778488293"/>
          <c:h val="0.92892389800821162"/>
        </c:manualLayout>
      </c:layout>
      <c:barChart>
        <c:barDir val="col"/>
        <c:grouping val="clustered"/>
        <c:varyColors val="0"/>
        <c:ser>
          <c:idx val="1"/>
          <c:order val="0"/>
          <c:invertIfNegative val="0"/>
          <c:dPt>
            <c:idx val="0"/>
            <c:invertIfNegative val="0"/>
            <c:bubble3D val="0"/>
            <c:spPr>
              <a:solidFill>
                <a:schemeClr val="accent2"/>
              </a:solidFill>
              <a:ln w="25400" cap="flat" cmpd="sng" algn="ctr">
                <a:solidFill>
                  <a:schemeClr val="accent2"/>
                </a:solidFill>
                <a:prstDash val="solid"/>
              </a:ln>
              <a:effectLst/>
            </c:spPr>
            <c:extLst>
              <c:ext xmlns:c16="http://schemas.microsoft.com/office/drawing/2014/chart" uri="{C3380CC4-5D6E-409C-BE32-E72D297353CC}">
                <c16:uniqueId val="{00000001-13F9-4086-98B8-EB4DC48BA1A4}"/>
              </c:ext>
            </c:extLst>
          </c:dPt>
          <c:dPt>
            <c:idx val="1"/>
            <c:invertIfNegative val="0"/>
            <c:bubble3D val="0"/>
            <c:spPr>
              <a:solidFill>
                <a:schemeClr val="accent3"/>
              </a:solidFill>
            </c:spPr>
            <c:extLst>
              <c:ext xmlns:c16="http://schemas.microsoft.com/office/drawing/2014/chart" uri="{C3380CC4-5D6E-409C-BE32-E72D297353CC}">
                <c16:uniqueId val="{00000003-13F9-4086-98B8-EB4DC48BA1A4}"/>
              </c:ext>
            </c:extLst>
          </c:dPt>
          <c:dPt>
            <c:idx val="2"/>
            <c:invertIfNegative val="0"/>
            <c:bubble3D val="0"/>
            <c:spPr>
              <a:solidFill>
                <a:schemeClr val="accent4"/>
              </a:solidFill>
            </c:spPr>
            <c:extLst>
              <c:ext xmlns:c16="http://schemas.microsoft.com/office/drawing/2014/chart" uri="{C3380CC4-5D6E-409C-BE32-E72D297353CC}">
                <c16:uniqueId val="{00000005-13F9-4086-98B8-EB4DC48BA1A4}"/>
              </c:ext>
            </c:extLst>
          </c:dPt>
          <c:dPt>
            <c:idx val="3"/>
            <c:invertIfNegative val="0"/>
            <c:bubble3D val="0"/>
            <c:spPr>
              <a:solidFill>
                <a:schemeClr val="accent6"/>
              </a:solidFill>
            </c:spPr>
            <c:extLst>
              <c:ext xmlns:c16="http://schemas.microsoft.com/office/drawing/2014/chart" uri="{C3380CC4-5D6E-409C-BE32-E72D297353CC}">
                <c16:uniqueId val="{00000007-13F9-4086-98B8-EB4DC48BA1A4}"/>
              </c:ext>
            </c:extLst>
          </c:dPt>
          <c:dPt>
            <c:idx val="4"/>
            <c:invertIfNegative val="0"/>
            <c:bubble3D val="0"/>
            <c:spPr>
              <a:solidFill>
                <a:schemeClr val="accent1"/>
              </a:solidFill>
            </c:spPr>
            <c:extLst>
              <c:ext xmlns:c16="http://schemas.microsoft.com/office/drawing/2014/chart" uri="{C3380CC4-5D6E-409C-BE32-E72D297353CC}">
                <c16:uniqueId val="{00000009-13F9-4086-98B8-EB4DC48BA1A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 ADULT ARRESTS'!$A$11:$A$15</c:f>
              <c:numCache>
                <c:formatCode>General</c:formatCode>
                <c:ptCount val="5"/>
                <c:pt idx="0">
                  <c:v>2021</c:v>
                </c:pt>
                <c:pt idx="1">
                  <c:v>2022</c:v>
                </c:pt>
                <c:pt idx="2">
                  <c:v>2023</c:v>
                </c:pt>
                <c:pt idx="3">
                  <c:v>2024</c:v>
                </c:pt>
                <c:pt idx="4">
                  <c:v>2025</c:v>
                </c:pt>
              </c:numCache>
            </c:numRef>
          </c:cat>
          <c:val>
            <c:numRef>
              <c:f>'# ADULT ARRESTS'!$G$11:$G$15</c:f>
              <c:numCache>
                <c:formatCode>General</c:formatCode>
                <c:ptCount val="5"/>
                <c:pt idx="0">
                  <c:v>306</c:v>
                </c:pt>
                <c:pt idx="1">
                  <c:v>340</c:v>
                </c:pt>
                <c:pt idx="2">
                  <c:v>281</c:v>
                </c:pt>
                <c:pt idx="3">
                  <c:v>225</c:v>
                </c:pt>
                <c:pt idx="4">
                  <c:v>259</c:v>
                </c:pt>
              </c:numCache>
            </c:numRef>
          </c:val>
          <c:extLst>
            <c:ext xmlns:c16="http://schemas.microsoft.com/office/drawing/2014/chart" uri="{C3380CC4-5D6E-409C-BE32-E72D297353CC}">
              <c16:uniqueId val="{0000000A-13F9-4086-98B8-EB4DC48BA1A4}"/>
            </c:ext>
          </c:extLst>
        </c:ser>
        <c:dLbls>
          <c:showLegendKey val="0"/>
          <c:showVal val="1"/>
          <c:showCatName val="0"/>
          <c:showSerName val="0"/>
          <c:showPercent val="0"/>
          <c:showBubbleSize val="0"/>
        </c:dLbls>
        <c:gapWidth val="150"/>
        <c:axId val="401351384"/>
        <c:axId val="401355696"/>
      </c:barChart>
      <c:catAx>
        <c:axId val="401351384"/>
        <c:scaling>
          <c:orientation val="minMax"/>
        </c:scaling>
        <c:delete val="0"/>
        <c:axPos val="b"/>
        <c:numFmt formatCode="General" sourceLinked="1"/>
        <c:majorTickMark val="out"/>
        <c:minorTickMark val="none"/>
        <c:tickLblPos val="nextTo"/>
        <c:txPr>
          <a:bodyPr rot="0" vert="horz"/>
          <a:lstStyle/>
          <a:p>
            <a:pPr>
              <a:defRPr/>
            </a:pPr>
            <a:endParaRPr lang="en-US"/>
          </a:p>
        </c:txPr>
        <c:crossAx val="401355696"/>
        <c:crosses val="autoZero"/>
        <c:auto val="1"/>
        <c:lblAlgn val="ctr"/>
        <c:lblOffset val="100"/>
        <c:noMultiLvlLbl val="0"/>
      </c:catAx>
      <c:valAx>
        <c:axId val="401355696"/>
        <c:scaling>
          <c:orientation val="minMax"/>
        </c:scaling>
        <c:delete val="0"/>
        <c:axPos val="l"/>
        <c:majorGridlines/>
        <c:numFmt formatCode="General" sourceLinked="1"/>
        <c:majorTickMark val="out"/>
        <c:minorTickMark val="none"/>
        <c:tickLblPos val="nextTo"/>
        <c:txPr>
          <a:bodyPr rot="0" vert="horz"/>
          <a:lstStyle/>
          <a:p>
            <a:pPr>
              <a:defRPr/>
            </a:pPr>
            <a:endParaRPr lang="en-US"/>
          </a:p>
        </c:txPr>
        <c:crossAx val="401351384"/>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74506306503353747"/>
          <c:y val="7.7125025482468079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6243018802977496"/>
          <c:y val="0.12237881059470265"/>
          <c:w val="0.50621800402645956"/>
          <c:h val="0.87762118940529732"/>
        </c:manualLayout>
      </c:layout>
      <c:pieChart>
        <c:varyColors val="1"/>
        <c:ser>
          <c:idx val="1"/>
          <c:order val="0"/>
          <c:tx>
            <c:strRef>
              <c:f>'TOP 10 CRIMES'!$W$1</c:f>
              <c:strCache>
                <c:ptCount val="1"/>
                <c:pt idx="0">
                  <c:v>2025 = 368</c:v>
                </c:pt>
              </c:strCache>
            </c:strRef>
          </c:tx>
          <c:dPt>
            <c:idx val="0"/>
            <c:bubble3D val="0"/>
            <c:spPr>
              <a:solidFill>
                <a:schemeClr val="accent2"/>
              </a:solidFill>
              <a:ln>
                <a:noFill/>
              </a:ln>
              <a:effectLst/>
            </c:spPr>
            <c:extLst>
              <c:ext xmlns:c16="http://schemas.microsoft.com/office/drawing/2014/chart" uri="{C3380CC4-5D6E-409C-BE32-E72D297353CC}">
                <c16:uniqueId val="{00000001-F470-4813-9198-C72EFB077B58}"/>
              </c:ext>
            </c:extLst>
          </c:dPt>
          <c:dPt>
            <c:idx val="1"/>
            <c:bubble3D val="0"/>
            <c:spPr>
              <a:solidFill>
                <a:schemeClr val="accent5"/>
              </a:solidFill>
              <a:ln>
                <a:noFill/>
              </a:ln>
              <a:effectLst/>
            </c:spPr>
            <c:extLst>
              <c:ext xmlns:c16="http://schemas.microsoft.com/office/drawing/2014/chart" uri="{C3380CC4-5D6E-409C-BE32-E72D297353CC}">
                <c16:uniqueId val="{00000003-F470-4813-9198-C72EFB077B58}"/>
              </c:ext>
            </c:extLst>
          </c:dPt>
          <c:dPt>
            <c:idx val="2"/>
            <c:bubble3D val="0"/>
            <c:spPr>
              <a:solidFill>
                <a:schemeClr val="accent4"/>
              </a:solidFill>
              <a:ln>
                <a:noFill/>
              </a:ln>
              <a:effectLst/>
            </c:spPr>
            <c:extLst>
              <c:ext xmlns:c16="http://schemas.microsoft.com/office/drawing/2014/chart" uri="{C3380CC4-5D6E-409C-BE32-E72D297353CC}">
                <c16:uniqueId val="{00000005-F470-4813-9198-C72EFB077B58}"/>
              </c:ext>
            </c:extLst>
          </c:dPt>
          <c:dPt>
            <c:idx val="3"/>
            <c:bubble3D val="0"/>
            <c:spPr>
              <a:solidFill>
                <a:schemeClr val="accent6"/>
              </a:solidFill>
              <a:ln>
                <a:noFill/>
              </a:ln>
              <a:effectLst/>
            </c:spPr>
            <c:extLst>
              <c:ext xmlns:c16="http://schemas.microsoft.com/office/drawing/2014/chart" uri="{C3380CC4-5D6E-409C-BE32-E72D297353CC}">
                <c16:uniqueId val="{00000007-F470-4813-9198-C72EFB077B58}"/>
              </c:ext>
            </c:extLst>
          </c:dPt>
          <c:dPt>
            <c:idx val="4"/>
            <c:bubble3D val="0"/>
            <c:spPr>
              <a:solidFill>
                <a:schemeClr val="accent5">
                  <a:lumMod val="40000"/>
                  <a:lumOff val="60000"/>
                </a:schemeClr>
              </a:solidFill>
              <a:ln>
                <a:noFill/>
              </a:ln>
              <a:effectLst/>
            </c:spPr>
            <c:extLst>
              <c:ext xmlns:c16="http://schemas.microsoft.com/office/drawing/2014/chart" uri="{C3380CC4-5D6E-409C-BE32-E72D297353CC}">
                <c16:uniqueId val="{00000009-F470-4813-9198-C72EFB077B58}"/>
              </c:ext>
            </c:extLst>
          </c:dPt>
          <c:dPt>
            <c:idx val="5"/>
            <c:bubble3D val="0"/>
            <c:spPr>
              <a:solidFill>
                <a:schemeClr val="accent3">
                  <a:lumMod val="60000"/>
                  <a:lumOff val="40000"/>
                </a:schemeClr>
              </a:solidFill>
              <a:ln>
                <a:noFill/>
              </a:ln>
              <a:effectLst/>
            </c:spPr>
            <c:extLst>
              <c:ext xmlns:c16="http://schemas.microsoft.com/office/drawing/2014/chart" uri="{C3380CC4-5D6E-409C-BE32-E72D297353CC}">
                <c16:uniqueId val="{0000000B-F470-4813-9198-C72EFB077B58}"/>
              </c:ext>
            </c:extLst>
          </c:dPt>
          <c:dPt>
            <c:idx val="6"/>
            <c:bubble3D val="0"/>
            <c:spPr>
              <a:solidFill>
                <a:schemeClr val="accent3">
                  <a:lumMod val="50000"/>
                </a:schemeClr>
              </a:solidFill>
              <a:ln>
                <a:noFill/>
              </a:ln>
              <a:effectLst/>
            </c:spPr>
            <c:extLst>
              <c:ext xmlns:c16="http://schemas.microsoft.com/office/drawing/2014/chart" uri="{C3380CC4-5D6E-409C-BE32-E72D297353CC}">
                <c16:uniqueId val="{0000000D-F470-4813-9198-C72EFB077B58}"/>
              </c:ext>
            </c:extLst>
          </c:dPt>
          <c:dPt>
            <c:idx val="7"/>
            <c:bubble3D val="0"/>
            <c:spPr>
              <a:solidFill>
                <a:schemeClr val="accent5">
                  <a:lumMod val="75000"/>
                </a:schemeClr>
              </a:solidFill>
              <a:ln>
                <a:solidFill>
                  <a:schemeClr val="accent5">
                    <a:lumMod val="75000"/>
                  </a:schemeClr>
                </a:solidFill>
              </a:ln>
              <a:effectLst/>
            </c:spPr>
            <c:extLst>
              <c:ext xmlns:c16="http://schemas.microsoft.com/office/drawing/2014/chart" uri="{C3380CC4-5D6E-409C-BE32-E72D297353CC}">
                <c16:uniqueId val="{0000000F-F470-4813-9198-C72EFB077B58}"/>
              </c:ext>
            </c:extLst>
          </c:dPt>
          <c:dPt>
            <c:idx val="8"/>
            <c:bubble3D val="0"/>
            <c:spPr>
              <a:solidFill>
                <a:schemeClr val="accent6">
                  <a:lumMod val="75000"/>
                </a:schemeClr>
              </a:solidFill>
              <a:ln>
                <a:solidFill>
                  <a:schemeClr val="accent6">
                    <a:lumMod val="75000"/>
                  </a:schemeClr>
                </a:solidFill>
              </a:ln>
              <a:effectLst/>
            </c:spPr>
            <c:extLst>
              <c:ext xmlns:c16="http://schemas.microsoft.com/office/drawing/2014/chart" uri="{C3380CC4-5D6E-409C-BE32-E72D297353CC}">
                <c16:uniqueId val="{00000011-F470-4813-9198-C72EFB077B58}"/>
              </c:ext>
            </c:extLst>
          </c:dPt>
          <c:dPt>
            <c:idx val="9"/>
            <c:bubble3D val="0"/>
            <c:spPr>
              <a:solidFill>
                <a:schemeClr val="accent4">
                  <a:lumMod val="60000"/>
                  <a:lumOff val="40000"/>
                </a:schemeClr>
              </a:solidFill>
              <a:ln>
                <a:noFill/>
              </a:ln>
              <a:effectLst/>
            </c:spPr>
            <c:extLst>
              <c:ext xmlns:c16="http://schemas.microsoft.com/office/drawing/2014/chart" uri="{C3380CC4-5D6E-409C-BE32-E72D297353CC}">
                <c16:uniqueId val="{00000013-F470-4813-9198-C72EFB077B58}"/>
              </c:ext>
            </c:extLst>
          </c:dPt>
          <c:dPt>
            <c:idx val="10"/>
            <c:bubble3D val="0"/>
            <c:spPr>
              <a:solidFill>
                <a:schemeClr val="accent3"/>
              </a:solidFill>
              <a:ln>
                <a:solidFill>
                  <a:schemeClr val="accent3"/>
                </a:solidFill>
              </a:ln>
              <a:effectLst/>
            </c:spPr>
            <c:extLst>
              <c:ext xmlns:c16="http://schemas.microsoft.com/office/drawing/2014/chart" uri="{C3380CC4-5D6E-409C-BE32-E72D297353CC}">
                <c16:uniqueId val="{00000015-F470-4813-9198-C72EFB077B58}"/>
              </c:ext>
            </c:extLst>
          </c:dPt>
          <c:dPt>
            <c:idx val="11"/>
            <c:bubble3D val="0"/>
            <c:spPr>
              <a:solidFill>
                <a:schemeClr val="accent4">
                  <a:lumMod val="80000"/>
                </a:schemeClr>
              </a:solidFill>
              <a:ln>
                <a:noFill/>
              </a:ln>
              <a:effectLst/>
            </c:spPr>
            <c:extLst>
              <c:ext xmlns:c16="http://schemas.microsoft.com/office/drawing/2014/chart" uri="{C3380CC4-5D6E-409C-BE32-E72D297353CC}">
                <c16:uniqueId val="{00000017-F470-4813-9198-C72EFB077B58}"/>
              </c:ext>
            </c:extLst>
          </c:dPt>
          <c:dLbls>
            <c:dLbl>
              <c:idx val="4"/>
              <c:layout>
                <c:manualLayout>
                  <c:x val="2.2856521709592126E-2"/>
                  <c:y val="-5.391321698822734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470-4813-9198-C72EFB077B5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'TOP 10 CRIMES'!$C$3:$C$14</c:f>
              <c:strCache>
                <c:ptCount val="12"/>
                <c:pt idx="0">
                  <c:v>LARCENY THEFT</c:v>
                </c:pt>
                <c:pt idx="1">
                  <c:v>BURGLARY/B&amp;E</c:v>
                </c:pt>
                <c:pt idx="2">
                  <c:v>ASSAULT</c:v>
                </c:pt>
                <c:pt idx="3">
                  <c:v>FRAUD</c:v>
                </c:pt>
                <c:pt idx="4">
                  <c:v>RAPE</c:v>
                </c:pt>
                <c:pt idx="5">
                  <c:v>DRIVING UNDER THE INFLUENCE</c:v>
                </c:pt>
                <c:pt idx="6">
                  <c:v>LIQUOR LAW VIOLATIONS</c:v>
                </c:pt>
                <c:pt idx="7">
                  <c:v>VANDALISM</c:v>
                </c:pt>
                <c:pt idx="8">
                  <c:v>TRESPASS OF REAL PROPERTY</c:v>
                </c:pt>
                <c:pt idx="9">
                  <c:v>DISORDERLY CONDUCT</c:v>
                </c:pt>
                <c:pt idx="10">
                  <c:v>FORCIBLEE FONDLING</c:v>
                </c:pt>
                <c:pt idx="11">
                  <c:v>ALL OTHER OFFENSES</c:v>
                </c:pt>
              </c:strCache>
            </c:strRef>
          </c:cat>
          <c:val>
            <c:numRef>
              <c:f>'TOP 10 CRIMES'!$W$3:$W$14</c:f>
              <c:numCache>
                <c:formatCode>General</c:formatCode>
                <c:ptCount val="12"/>
                <c:pt idx="0">
                  <c:v>128</c:v>
                </c:pt>
                <c:pt idx="1">
                  <c:v>9</c:v>
                </c:pt>
                <c:pt idx="2">
                  <c:v>55</c:v>
                </c:pt>
                <c:pt idx="3">
                  <c:v>14</c:v>
                </c:pt>
                <c:pt idx="4">
                  <c:v>6</c:v>
                </c:pt>
                <c:pt idx="5">
                  <c:v>8</c:v>
                </c:pt>
                <c:pt idx="7">
                  <c:v>25</c:v>
                </c:pt>
                <c:pt idx="8">
                  <c:v>17</c:v>
                </c:pt>
                <c:pt idx="9">
                  <c:v>7</c:v>
                </c:pt>
                <c:pt idx="10">
                  <c:v>6</c:v>
                </c:pt>
                <c:pt idx="11">
                  <c:v>93</c:v>
                </c:pt>
              </c:numCache>
            </c:numRef>
          </c:val>
          <c:extLst>
            <c:ext xmlns:c16="http://schemas.microsoft.com/office/drawing/2014/chart" uri="{C3380CC4-5D6E-409C-BE32-E72D297353CC}">
              <c16:uniqueId val="{00000018-F470-4813-9198-C72EFB077B58}"/>
            </c:ext>
          </c:extLst>
        </c:ser>
        <c:dLbls>
          <c:dLblPos val="bestFit"/>
          <c:showLegendKey val="0"/>
          <c:showVal val="1"/>
          <c:showCatName val="0"/>
          <c:showSerName val="0"/>
          <c:showPercent val="0"/>
          <c:showBubbleSize val="0"/>
          <c:showLeaderLines val="1"/>
        </c:dLbls>
        <c:firstSliceAng val="0"/>
      </c:pieChart>
      <c:spPr>
        <a:noFill/>
        <a:ln w="25400">
          <a:noFill/>
        </a:ln>
        <a:effectLst/>
      </c:spPr>
    </c:plotArea>
    <c:legend>
      <c:legendPos val="r"/>
      <c:layout>
        <c:manualLayout>
          <c:xMode val="edge"/>
          <c:yMode val="edge"/>
          <c:x val="0.70818946242830771"/>
          <c:y val="0.16606223668116335"/>
          <c:w val="0.24497265966754156"/>
          <c:h val="0.8129470049605870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98356823044181E-2"/>
          <c:y val="5.6563744138724233E-2"/>
          <c:w val="0.86019563731004212"/>
          <c:h val="0.81887935356395058"/>
        </c:manualLayout>
      </c:layout>
      <c:barChart>
        <c:barDir val="col"/>
        <c:grouping val="clustered"/>
        <c:varyColors val="0"/>
        <c:ser>
          <c:idx val="1"/>
          <c:order val="0"/>
          <c:tx>
            <c:strRef>
              <c:f>'DV VIO'!$M$1</c:f>
              <c:strCache>
                <c:ptCount val="1"/>
                <c:pt idx="0">
                  <c:v>2021 = 37</c:v>
                </c:pt>
              </c:strCache>
            </c:strRef>
          </c:tx>
          <c:spPr>
            <a:solidFill>
              <a:schemeClr val="accent2"/>
            </a:solidFill>
          </c:spPr>
          <c:invertIfNegative val="0"/>
          <c:cat>
            <c:strRef>
              <c:f>'DV VIO'!$A$2:$A$9</c:f>
              <c:strCache>
                <c:ptCount val="7"/>
                <c:pt idx="0">
                  <c:v>PROSECUTION DENIED</c:v>
                </c:pt>
                <c:pt idx="1">
                  <c:v>VICTIM REFUSES PROSECUTION</c:v>
                </c:pt>
                <c:pt idx="2">
                  <c:v>SETTLED BY POLICE</c:v>
                </c:pt>
                <c:pt idx="3">
                  <c:v>REFER TO OTHER AGENCY</c:v>
                </c:pt>
                <c:pt idx="4">
                  <c:v>JUVENILE OFFENDER</c:v>
                </c:pt>
                <c:pt idx="5">
                  <c:v>ARRESTED</c:v>
                </c:pt>
                <c:pt idx="6">
                  <c:v>NOT CLEARED</c:v>
                </c:pt>
              </c:strCache>
            </c:strRef>
          </c:cat>
          <c:val>
            <c:numRef>
              <c:f>'DV VIO'!$M$2:$M$9</c:f>
              <c:numCache>
                <c:formatCode>General</c:formatCode>
                <c:ptCount val="7"/>
                <c:pt idx="0">
                  <c:v>8</c:v>
                </c:pt>
                <c:pt idx="1">
                  <c:v>3</c:v>
                </c:pt>
                <c:pt idx="2">
                  <c:v>1</c:v>
                </c:pt>
                <c:pt idx="3">
                  <c:v>0</c:v>
                </c:pt>
                <c:pt idx="4">
                  <c:v>9</c:v>
                </c:pt>
                <c:pt idx="5">
                  <c:v>12</c:v>
                </c:pt>
                <c:pt idx="6">
                  <c:v>4</c:v>
                </c:pt>
              </c:numCache>
            </c:numRef>
          </c:val>
          <c:extLst>
            <c:ext xmlns:c16="http://schemas.microsoft.com/office/drawing/2014/chart" uri="{C3380CC4-5D6E-409C-BE32-E72D297353CC}">
              <c16:uniqueId val="{00000000-5641-41C2-BC95-8F77756D5585}"/>
            </c:ext>
          </c:extLst>
        </c:ser>
        <c:ser>
          <c:idx val="2"/>
          <c:order val="1"/>
          <c:tx>
            <c:strRef>
              <c:f>'DV VIO'!$N$1</c:f>
              <c:strCache>
                <c:ptCount val="1"/>
                <c:pt idx="0">
                  <c:v>2022 = 43</c:v>
                </c:pt>
              </c:strCache>
            </c:strRef>
          </c:tx>
          <c:spPr>
            <a:solidFill>
              <a:schemeClr val="accent3"/>
            </a:solidFill>
          </c:spPr>
          <c:invertIfNegative val="0"/>
          <c:cat>
            <c:strRef>
              <c:f>'DV VIO'!$A$2:$A$9</c:f>
              <c:strCache>
                <c:ptCount val="7"/>
                <c:pt idx="0">
                  <c:v>PROSECUTION DENIED</c:v>
                </c:pt>
                <c:pt idx="1">
                  <c:v>VICTIM REFUSES PROSECUTION</c:v>
                </c:pt>
                <c:pt idx="2">
                  <c:v>SETTLED BY POLICE</c:v>
                </c:pt>
                <c:pt idx="3">
                  <c:v>REFER TO OTHER AGENCY</c:v>
                </c:pt>
                <c:pt idx="4">
                  <c:v>JUVENILE OFFENDER</c:v>
                </c:pt>
                <c:pt idx="5">
                  <c:v>ARRESTED</c:v>
                </c:pt>
                <c:pt idx="6">
                  <c:v>NOT CLEARED</c:v>
                </c:pt>
              </c:strCache>
            </c:strRef>
          </c:cat>
          <c:val>
            <c:numRef>
              <c:f>'DV VIO'!$N$2:$N$9</c:f>
              <c:numCache>
                <c:formatCode>General</c:formatCode>
                <c:ptCount val="7"/>
                <c:pt idx="0">
                  <c:v>12</c:v>
                </c:pt>
                <c:pt idx="1">
                  <c:v>1</c:v>
                </c:pt>
                <c:pt idx="2">
                  <c:v>0</c:v>
                </c:pt>
                <c:pt idx="3">
                  <c:v>1</c:v>
                </c:pt>
                <c:pt idx="4">
                  <c:v>8</c:v>
                </c:pt>
                <c:pt idx="5">
                  <c:v>16</c:v>
                </c:pt>
                <c:pt idx="6">
                  <c:v>5</c:v>
                </c:pt>
              </c:numCache>
            </c:numRef>
          </c:val>
          <c:extLst>
            <c:ext xmlns:c16="http://schemas.microsoft.com/office/drawing/2014/chart" uri="{C3380CC4-5D6E-409C-BE32-E72D297353CC}">
              <c16:uniqueId val="{00000001-5641-41C2-BC95-8F77756D5585}"/>
            </c:ext>
          </c:extLst>
        </c:ser>
        <c:ser>
          <c:idx val="3"/>
          <c:order val="2"/>
          <c:tx>
            <c:strRef>
              <c:f>'DV VIO'!$O$1</c:f>
              <c:strCache>
                <c:ptCount val="1"/>
                <c:pt idx="0">
                  <c:v>2023 = 24</c:v>
                </c:pt>
              </c:strCache>
            </c:strRef>
          </c:tx>
          <c:spPr>
            <a:solidFill>
              <a:schemeClr val="accent4"/>
            </a:solidFill>
          </c:spPr>
          <c:invertIfNegative val="0"/>
          <c:cat>
            <c:strRef>
              <c:f>'DV VIO'!$A$2:$A$9</c:f>
              <c:strCache>
                <c:ptCount val="7"/>
                <c:pt idx="0">
                  <c:v>PROSECUTION DENIED</c:v>
                </c:pt>
                <c:pt idx="1">
                  <c:v>VICTIM REFUSES PROSECUTION</c:v>
                </c:pt>
                <c:pt idx="2">
                  <c:v>SETTLED BY POLICE</c:v>
                </c:pt>
                <c:pt idx="3">
                  <c:v>REFER TO OTHER AGENCY</c:v>
                </c:pt>
                <c:pt idx="4">
                  <c:v>JUVENILE OFFENDER</c:v>
                </c:pt>
                <c:pt idx="5">
                  <c:v>ARRESTED</c:v>
                </c:pt>
                <c:pt idx="6">
                  <c:v>NOT CLEARED</c:v>
                </c:pt>
              </c:strCache>
            </c:strRef>
          </c:cat>
          <c:val>
            <c:numRef>
              <c:f>'DV VIO'!$O$2:$O$9</c:f>
              <c:numCache>
                <c:formatCode>General</c:formatCode>
                <c:ptCount val="7"/>
                <c:pt idx="0">
                  <c:v>5</c:v>
                </c:pt>
                <c:pt idx="1">
                  <c:v>0</c:v>
                </c:pt>
                <c:pt idx="2">
                  <c:v>2</c:v>
                </c:pt>
                <c:pt idx="3">
                  <c:v>1</c:v>
                </c:pt>
                <c:pt idx="4">
                  <c:v>4</c:v>
                </c:pt>
                <c:pt idx="5">
                  <c:v>12</c:v>
                </c:pt>
                <c:pt idx="6">
                  <c:v>0</c:v>
                </c:pt>
              </c:numCache>
            </c:numRef>
          </c:val>
          <c:extLst>
            <c:ext xmlns:c16="http://schemas.microsoft.com/office/drawing/2014/chart" uri="{C3380CC4-5D6E-409C-BE32-E72D297353CC}">
              <c16:uniqueId val="{00000002-5641-41C2-BC95-8F77756D5585}"/>
            </c:ext>
          </c:extLst>
        </c:ser>
        <c:ser>
          <c:idx val="4"/>
          <c:order val="3"/>
          <c:tx>
            <c:strRef>
              <c:f>'DV VIO'!$P$1</c:f>
              <c:strCache>
                <c:ptCount val="1"/>
                <c:pt idx="0">
                  <c:v>2024 = 28</c:v>
                </c:pt>
              </c:strCache>
            </c:strRef>
          </c:tx>
          <c:spPr>
            <a:solidFill>
              <a:schemeClr val="accent6"/>
            </a:solidFill>
          </c:spPr>
          <c:invertIfNegative val="0"/>
          <c:cat>
            <c:strRef>
              <c:f>'DV VIO'!$A$2:$A$9</c:f>
              <c:strCache>
                <c:ptCount val="7"/>
                <c:pt idx="0">
                  <c:v>PROSECUTION DENIED</c:v>
                </c:pt>
                <c:pt idx="1">
                  <c:v>VICTIM REFUSES PROSECUTION</c:v>
                </c:pt>
                <c:pt idx="2">
                  <c:v>SETTLED BY POLICE</c:v>
                </c:pt>
                <c:pt idx="3">
                  <c:v>REFER TO OTHER AGENCY</c:v>
                </c:pt>
                <c:pt idx="4">
                  <c:v>JUVENILE OFFENDER</c:v>
                </c:pt>
                <c:pt idx="5">
                  <c:v>ARRESTED</c:v>
                </c:pt>
                <c:pt idx="6">
                  <c:v>NOT CLEARED</c:v>
                </c:pt>
              </c:strCache>
            </c:strRef>
          </c:cat>
          <c:val>
            <c:numRef>
              <c:f>'DV VIO'!$P$2:$P$9</c:f>
              <c:numCache>
                <c:formatCode>General</c:formatCode>
                <c:ptCount val="7"/>
                <c:pt idx="0">
                  <c:v>9</c:v>
                </c:pt>
                <c:pt idx="1">
                  <c:v>11</c:v>
                </c:pt>
                <c:pt idx="2">
                  <c:v>1</c:v>
                </c:pt>
                <c:pt idx="3">
                  <c:v>1</c:v>
                </c:pt>
                <c:pt idx="4">
                  <c:v>1</c:v>
                </c:pt>
                <c:pt idx="5">
                  <c:v>5</c:v>
                </c:pt>
                <c:pt idx="6">
                  <c:v>0</c:v>
                </c:pt>
              </c:numCache>
            </c:numRef>
          </c:val>
          <c:extLst>
            <c:ext xmlns:c16="http://schemas.microsoft.com/office/drawing/2014/chart" uri="{C3380CC4-5D6E-409C-BE32-E72D297353CC}">
              <c16:uniqueId val="{00000003-5641-41C2-BC95-8F77756D5585}"/>
            </c:ext>
          </c:extLst>
        </c:ser>
        <c:ser>
          <c:idx val="0"/>
          <c:order val="4"/>
          <c:tx>
            <c:strRef>
              <c:f>'DV VIO'!$Q$1</c:f>
              <c:strCache>
                <c:ptCount val="1"/>
                <c:pt idx="0">
                  <c:v>2025 = 16</c:v>
                </c:pt>
              </c:strCache>
            </c:strRef>
          </c:tx>
          <c:spPr>
            <a:solidFill>
              <a:schemeClr val="accent1"/>
            </a:solidFill>
          </c:spPr>
          <c:invertIfNegative val="0"/>
          <c:dPt>
            <c:idx val="5"/>
            <c:invertIfNegative val="0"/>
            <c:bubble3D val="0"/>
            <c:spPr>
              <a:solidFill>
                <a:schemeClr val="accent1"/>
              </a:solidFill>
              <a:ln>
                <a:solidFill>
                  <a:srgbClr val="C00000"/>
                </a:solidFill>
              </a:ln>
            </c:spPr>
            <c:extLst>
              <c:ext xmlns:c16="http://schemas.microsoft.com/office/drawing/2014/chart" uri="{C3380CC4-5D6E-409C-BE32-E72D297353CC}">
                <c16:uniqueId val="{00000005-5641-41C2-BC95-8F77756D558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'DV VIO'!$A$2:$A$9</c:f>
              <c:strCache>
                <c:ptCount val="7"/>
                <c:pt idx="0">
                  <c:v>PROSECUTION DENIED</c:v>
                </c:pt>
                <c:pt idx="1">
                  <c:v>VICTIM REFUSES PROSECUTION</c:v>
                </c:pt>
                <c:pt idx="2">
                  <c:v>SETTLED BY POLICE</c:v>
                </c:pt>
                <c:pt idx="3">
                  <c:v>REFER TO OTHER AGENCY</c:v>
                </c:pt>
                <c:pt idx="4">
                  <c:v>JUVENILE OFFENDER</c:v>
                </c:pt>
                <c:pt idx="5">
                  <c:v>ARRESTED</c:v>
                </c:pt>
                <c:pt idx="6">
                  <c:v>NOT CLEARED</c:v>
                </c:pt>
              </c:strCache>
            </c:strRef>
          </c:cat>
          <c:val>
            <c:numRef>
              <c:f>'DV VIO'!$Q$2:$Q$9</c:f>
              <c:numCache>
                <c:formatCode>General</c:formatCode>
                <c:ptCount val="7"/>
                <c:pt idx="0">
                  <c:v>2</c:v>
                </c:pt>
                <c:pt idx="1">
                  <c:v>2</c:v>
                </c:pt>
                <c:pt idx="2">
                  <c:v>1</c:v>
                </c:pt>
                <c:pt idx="4">
                  <c:v>6</c:v>
                </c:pt>
                <c:pt idx="5">
                  <c:v>5</c:v>
                </c:pt>
              </c:numCache>
            </c:numRef>
          </c:val>
          <c:extLst>
            <c:ext xmlns:c16="http://schemas.microsoft.com/office/drawing/2014/chart" uri="{C3380CC4-5D6E-409C-BE32-E72D297353CC}">
              <c16:uniqueId val="{00000006-5641-41C2-BC95-8F77756D5585}"/>
            </c:ext>
          </c:extLst>
        </c:ser>
        <c:dLbls>
          <c:showLegendKey val="0"/>
          <c:showVal val="0"/>
          <c:showCatName val="0"/>
          <c:showSerName val="0"/>
          <c:showPercent val="0"/>
          <c:showBubbleSize val="0"/>
        </c:dLbls>
        <c:gapWidth val="150"/>
        <c:axId val="401133696"/>
        <c:axId val="401125856"/>
      </c:barChart>
      <c:catAx>
        <c:axId val="401133696"/>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01125856"/>
        <c:crosses val="autoZero"/>
        <c:auto val="0"/>
        <c:lblAlgn val="ctr"/>
        <c:lblOffset val="100"/>
        <c:noMultiLvlLbl val="0"/>
      </c:catAx>
      <c:valAx>
        <c:axId val="401125856"/>
        <c:scaling>
          <c:orientation val="minMax"/>
        </c:scaling>
        <c:delete val="0"/>
        <c:axPos val="l"/>
        <c:majorGridlines/>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01133696"/>
        <c:crosses val="autoZero"/>
        <c:crossBetween val="between"/>
      </c:valAx>
    </c:plotArea>
    <c:legend>
      <c:legendPos val="r"/>
      <c:overlay val="0"/>
      <c:txPr>
        <a:bodyPr/>
        <a:lstStyle/>
        <a:p>
          <a:pPr>
            <a:defRPr sz="10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606639447846797"/>
          <c:y val="4.3277573482439248E-2"/>
          <c:w val="0.53502025361583894"/>
          <c:h val="0.90158725992583355"/>
        </c:manualLayout>
      </c:layout>
      <c:barChart>
        <c:barDir val="bar"/>
        <c:grouping val="clustered"/>
        <c:varyColors val="0"/>
        <c:ser>
          <c:idx val="4"/>
          <c:order val="0"/>
          <c:tx>
            <c:strRef>
              <c:f>'ADULT OVI'!$Q$1</c:f>
              <c:strCache>
                <c:ptCount val="1"/>
                <c:pt idx="0">
                  <c:v>2025 = 14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OVI'!$A$2:$A$14</c:f>
              <c:strCache>
                <c:ptCount val="13"/>
                <c:pt idx="0">
                  <c:v>REFUSAL TO SUBMIT TO BAC TEST</c:v>
                </c:pt>
                <c:pt idx="1">
                  <c:v>OPERATIONS AFTER UNDERAGE (21) CONSUMPTION</c:v>
                </c:pt>
                <c:pt idx="2">
                  <c:v>BAC BLOOD 0.02 TO 0.08 AGED UNDER 21</c:v>
                </c:pt>
                <c:pt idx="3">
                  <c:v>BAC BLOOD OVER 0.170</c:v>
                </c:pt>
                <c:pt idx="4">
                  <c:v>PHYS CNTRL UNDER THE INFLUENCE</c:v>
                </c:pt>
                <c:pt idx="5">
                  <c:v>BAC BLOOD 0.08 TO 0.170</c:v>
                </c:pt>
                <c:pt idx="6">
                  <c:v>BAC BREATH OVER 0.170</c:v>
                </c:pt>
                <c:pt idx="7">
                  <c:v>BAC BREATH 0.08 TO 0.170</c:v>
                </c:pt>
                <c:pt idx="8">
                  <c:v>BAC URINE OVER 0.238</c:v>
                </c:pt>
                <c:pt idx="9">
                  <c:v>OVI - UNDER INFLUENCE OF ALCOHOL</c:v>
                </c:pt>
                <c:pt idx="10">
                  <c:v>MARIJUANA IN BLOOD OR URINE</c:v>
                </c:pt>
                <c:pt idx="11">
                  <c:v>COCAINE IN BLOOD OR URINE</c:v>
                </c:pt>
                <c:pt idx="12">
                  <c:v>OVI - UNDER INFLUENCE OF DRUGS</c:v>
                </c:pt>
              </c:strCache>
            </c:strRef>
          </c:cat>
          <c:val>
            <c:numRef>
              <c:f>'ADULT OVI'!$Q$2:$Q$14</c:f>
              <c:numCache>
                <c:formatCode>General</c:formatCode>
                <c:ptCount val="13"/>
                <c:pt idx="0">
                  <c:v>3</c:v>
                </c:pt>
                <c:pt idx="4">
                  <c:v>1</c:v>
                </c:pt>
                <c:pt idx="7">
                  <c:v>2</c:v>
                </c:pt>
                <c:pt idx="9">
                  <c:v>7</c:v>
                </c:pt>
                <c:pt idx="12">
                  <c:v>1</c:v>
                </c:pt>
              </c:numCache>
            </c:numRef>
          </c:val>
          <c:extLst>
            <c:ext xmlns:c16="http://schemas.microsoft.com/office/drawing/2014/chart" uri="{C3380CC4-5D6E-409C-BE32-E72D297353CC}">
              <c16:uniqueId val="{00000000-C5F1-4081-A850-4DC41684C022}"/>
            </c:ext>
          </c:extLst>
        </c:ser>
        <c:ser>
          <c:idx val="0"/>
          <c:order val="1"/>
          <c:tx>
            <c:strRef>
              <c:f>'ADULT OVI'!$P$1</c:f>
              <c:strCache>
                <c:ptCount val="1"/>
                <c:pt idx="0">
                  <c:v>2024 = 10</c:v>
                </c:pt>
              </c:strCache>
            </c:strRef>
          </c:tx>
          <c:spPr>
            <a:solidFill>
              <a:schemeClr val="accent6"/>
            </a:solidFill>
            <a:ln>
              <a:noFill/>
            </a:ln>
            <a:effectLst/>
          </c:spPr>
          <c:invertIfNegative val="0"/>
          <c:cat>
            <c:strRef>
              <c:f>'ADULT OVI'!$A$2:$A$14</c:f>
              <c:strCache>
                <c:ptCount val="13"/>
                <c:pt idx="0">
                  <c:v>REFUSAL TO SUBMIT TO BAC TEST</c:v>
                </c:pt>
                <c:pt idx="1">
                  <c:v>OPERATIONS AFTER UNDERAGE (21) CONSUMPTION</c:v>
                </c:pt>
                <c:pt idx="2">
                  <c:v>BAC BLOOD 0.02 TO 0.08 AGED UNDER 21</c:v>
                </c:pt>
                <c:pt idx="3">
                  <c:v>BAC BLOOD OVER 0.170</c:v>
                </c:pt>
                <c:pt idx="4">
                  <c:v>PHYS CNTRL UNDER THE INFLUENCE</c:v>
                </c:pt>
                <c:pt idx="5">
                  <c:v>BAC BLOOD 0.08 TO 0.170</c:v>
                </c:pt>
                <c:pt idx="6">
                  <c:v>BAC BREATH OVER 0.170</c:v>
                </c:pt>
                <c:pt idx="7">
                  <c:v>BAC BREATH 0.08 TO 0.170</c:v>
                </c:pt>
                <c:pt idx="8">
                  <c:v>BAC URINE OVER 0.238</c:v>
                </c:pt>
                <c:pt idx="9">
                  <c:v>OVI - UNDER INFLUENCE OF ALCOHOL</c:v>
                </c:pt>
                <c:pt idx="10">
                  <c:v>MARIJUANA IN BLOOD OR URINE</c:v>
                </c:pt>
                <c:pt idx="11">
                  <c:v>COCAINE IN BLOOD OR URINE</c:v>
                </c:pt>
                <c:pt idx="12">
                  <c:v>OVI - UNDER INFLUENCE OF DRUGS</c:v>
                </c:pt>
              </c:strCache>
            </c:strRef>
          </c:cat>
          <c:val>
            <c:numRef>
              <c:f>'ADULT OVI'!$P$2:$P$14</c:f>
              <c:numCache>
                <c:formatCode>General</c:formatCode>
                <c:ptCount val="13"/>
                <c:pt idx="0">
                  <c:v>1</c:v>
                </c:pt>
                <c:pt idx="4">
                  <c:v>1</c:v>
                </c:pt>
                <c:pt idx="5">
                  <c:v>1</c:v>
                </c:pt>
                <c:pt idx="9">
                  <c:v>7</c:v>
                </c:pt>
              </c:numCache>
            </c:numRef>
          </c:val>
          <c:extLst>
            <c:ext xmlns:c16="http://schemas.microsoft.com/office/drawing/2014/chart" uri="{C3380CC4-5D6E-409C-BE32-E72D297353CC}">
              <c16:uniqueId val="{00000001-C5F1-4081-A850-4DC41684C022}"/>
            </c:ext>
          </c:extLst>
        </c:ser>
        <c:ser>
          <c:idx val="1"/>
          <c:order val="2"/>
          <c:tx>
            <c:strRef>
              <c:f>'ADULT OVI'!$O$1</c:f>
              <c:strCache>
                <c:ptCount val="1"/>
                <c:pt idx="0">
                  <c:v>2023 = 25</c:v>
                </c:pt>
              </c:strCache>
            </c:strRef>
          </c:tx>
          <c:spPr>
            <a:solidFill>
              <a:schemeClr val="accent4"/>
            </a:solidFill>
            <a:ln>
              <a:noFill/>
            </a:ln>
            <a:effectLst/>
          </c:spPr>
          <c:invertIfNegative val="0"/>
          <c:cat>
            <c:strRef>
              <c:f>'ADULT OVI'!$A$2:$A$14</c:f>
              <c:strCache>
                <c:ptCount val="13"/>
                <c:pt idx="0">
                  <c:v>REFUSAL TO SUBMIT TO BAC TEST</c:v>
                </c:pt>
                <c:pt idx="1">
                  <c:v>OPERATIONS AFTER UNDERAGE (21) CONSUMPTION</c:v>
                </c:pt>
                <c:pt idx="2">
                  <c:v>BAC BLOOD 0.02 TO 0.08 AGED UNDER 21</c:v>
                </c:pt>
                <c:pt idx="3">
                  <c:v>BAC BLOOD OVER 0.170</c:v>
                </c:pt>
                <c:pt idx="4">
                  <c:v>PHYS CNTRL UNDER THE INFLUENCE</c:v>
                </c:pt>
                <c:pt idx="5">
                  <c:v>BAC BLOOD 0.08 TO 0.170</c:v>
                </c:pt>
                <c:pt idx="6">
                  <c:v>BAC BREATH OVER 0.170</c:v>
                </c:pt>
                <c:pt idx="7">
                  <c:v>BAC BREATH 0.08 TO 0.170</c:v>
                </c:pt>
                <c:pt idx="8">
                  <c:v>BAC URINE OVER 0.238</c:v>
                </c:pt>
                <c:pt idx="9">
                  <c:v>OVI - UNDER INFLUENCE OF ALCOHOL</c:v>
                </c:pt>
                <c:pt idx="10">
                  <c:v>MARIJUANA IN BLOOD OR URINE</c:v>
                </c:pt>
                <c:pt idx="11">
                  <c:v>COCAINE IN BLOOD OR URINE</c:v>
                </c:pt>
                <c:pt idx="12">
                  <c:v>OVI - UNDER INFLUENCE OF DRUGS</c:v>
                </c:pt>
              </c:strCache>
            </c:strRef>
          </c:cat>
          <c:val>
            <c:numRef>
              <c:f>'ADULT OVI'!$O$2:$O$14</c:f>
              <c:numCache>
                <c:formatCode>General</c:formatCode>
                <c:ptCount val="13"/>
                <c:pt idx="0">
                  <c:v>4</c:v>
                </c:pt>
                <c:pt idx="1">
                  <c:v>0</c:v>
                </c:pt>
                <c:pt idx="2">
                  <c:v>0</c:v>
                </c:pt>
                <c:pt idx="3">
                  <c:v>0</c:v>
                </c:pt>
                <c:pt idx="4">
                  <c:v>6</c:v>
                </c:pt>
                <c:pt idx="5">
                  <c:v>0</c:v>
                </c:pt>
                <c:pt idx="6">
                  <c:v>2</c:v>
                </c:pt>
                <c:pt idx="7">
                  <c:v>1</c:v>
                </c:pt>
                <c:pt idx="8">
                  <c:v>1</c:v>
                </c:pt>
                <c:pt idx="9">
                  <c:v>10</c:v>
                </c:pt>
                <c:pt idx="10">
                  <c:v>0</c:v>
                </c:pt>
                <c:pt idx="11">
                  <c:v>0</c:v>
                </c:pt>
                <c:pt idx="12">
                  <c:v>1</c:v>
                </c:pt>
              </c:numCache>
            </c:numRef>
          </c:val>
          <c:extLst>
            <c:ext xmlns:c16="http://schemas.microsoft.com/office/drawing/2014/chart" uri="{C3380CC4-5D6E-409C-BE32-E72D297353CC}">
              <c16:uniqueId val="{00000002-C5F1-4081-A850-4DC41684C022}"/>
            </c:ext>
          </c:extLst>
        </c:ser>
        <c:ser>
          <c:idx val="2"/>
          <c:order val="3"/>
          <c:tx>
            <c:strRef>
              <c:f>'ADULT OVI'!$N$1</c:f>
              <c:strCache>
                <c:ptCount val="1"/>
                <c:pt idx="0">
                  <c:v>2022 = 10</c:v>
                </c:pt>
              </c:strCache>
            </c:strRef>
          </c:tx>
          <c:spPr>
            <a:solidFill>
              <a:schemeClr val="accent3"/>
            </a:solidFill>
            <a:ln>
              <a:noFill/>
            </a:ln>
            <a:effectLst/>
          </c:spPr>
          <c:invertIfNegative val="0"/>
          <c:cat>
            <c:strRef>
              <c:f>'ADULT OVI'!$A$2:$A$14</c:f>
              <c:strCache>
                <c:ptCount val="13"/>
                <c:pt idx="0">
                  <c:v>REFUSAL TO SUBMIT TO BAC TEST</c:v>
                </c:pt>
                <c:pt idx="1">
                  <c:v>OPERATIONS AFTER UNDERAGE (21) CONSUMPTION</c:v>
                </c:pt>
                <c:pt idx="2">
                  <c:v>BAC BLOOD 0.02 TO 0.08 AGED UNDER 21</c:v>
                </c:pt>
                <c:pt idx="3">
                  <c:v>BAC BLOOD OVER 0.170</c:v>
                </c:pt>
                <c:pt idx="4">
                  <c:v>PHYS CNTRL UNDER THE INFLUENCE</c:v>
                </c:pt>
                <c:pt idx="5">
                  <c:v>BAC BLOOD 0.08 TO 0.170</c:v>
                </c:pt>
                <c:pt idx="6">
                  <c:v>BAC BREATH OVER 0.170</c:v>
                </c:pt>
                <c:pt idx="7">
                  <c:v>BAC BREATH 0.08 TO 0.170</c:v>
                </c:pt>
                <c:pt idx="8">
                  <c:v>BAC URINE OVER 0.238</c:v>
                </c:pt>
                <c:pt idx="9">
                  <c:v>OVI - UNDER INFLUENCE OF ALCOHOL</c:v>
                </c:pt>
                <c:pt idx="10">
                  <c:v>MARIJUANA IN BLOOD OR URINE</c:v>
                </c:pt>
                <c:pt idx="11">
                  <c:v>COCAINE IN BLOOD OR URINE</c:v>
                </c:pt>
                <c:pt idx="12">
                  <c:v>OVI - UNDER INFLUENCE OF DRUGS</c:v>
                </c:pt>
              </c:strCache>
            </c:strRef>
          </c:cat>
          <c:val>
            <c:numRef>
              <c:f>'ADULT OVI'!$N$2:$N$14</c:f>
              <c:numCache>
                <c:formatCode>General</c:formatCode>
                <c:ptCount val="13"/>
                <c:pt idx="0">
                  <c:v>1</c:v>
                </c:pt>
                <c:pt idx="1">
                  <c:v>0</c:v>
                </c:pt>
                <c:pt idx="2">
                  <c:v>0</c:v>
                </c:pt>
                <c:pt idx="3">
                  <c:v>0</c:v>
                </c:pt>
                <c:pt idx="4">
                  <c:v>0</c:v>
                </c:pt>
                <c:pt idx="5">
                  <c:v>0</c:v>
                </c:pt>
                <c:pt idx="6">
                  <c:v>2</c:v>
                </c:pt>
                <c:pt idx="7">
                  <c:v>1</c:v>
                </c:pt>
                <c:pt idx="8">
                  <c:v>1</c:v>
                </c:pt>
                <c:pt idx="9">
                  <c:v>4</c:v>
                </c:pt>
                <c:pt idx="10">
                  <c:v>0</c:v>
                </c:pt>
                <c:pt idx="11">
                  <c:v>0</c:v>
                </c:pt>
                <c:pt idx="12">
                  <c:v>1</c:v>
                </c:pt>
              </c:numCache>
            </c:numRef>
          </c:val>
          <c:extLst>
            <c:ext xmlns:c16="http://schemas.microsoft.com/office/drawing/2014/chart" uri="{C3380CC4-5D6E-409C-BE32-E72D297353CC}">
              <c16:uniqueId val="{00000003-C5F1-4081-A850-4DC41684C022}"/>
            </c:ext>
          </c:extLst>
        </c:ser>
        <c:ser>
          <c:idx val="3"/>
          <c:order val="4"/>
          <c:tx>
            <c:strRef>
              <c:f>'ADULT OVI'!$M$1</c:f>
              <c:strCache>
                <c:ptCount val="1"/>
                <c:pt idx="0">
                  <c:v>2021 = 5</c:v>
                </c:pt>
              </c:strCache>
            </c:strRef>
          </c:tx>
          <c:spPr>
            <a:solidFill>
              <a:schemeClr val="accent2"/>
            </a:solidFill>
            <a:ln>
              <a:noFill/>
            </a:ln>
            <a:effectLst/>
          </c:spPr>
          <c:invertIfNegative val="0"/>
          <c:cat>
            <c:strRef>
              <c:f>'ADULT OVI'!$A$2:$A$14</c:f>
              <c:strCache>
                <c:ptCount val="13"/>
                <c:pt idx="0">
                  <c:v>REFUSAL TO SUBMIT TO BAC TEST</c:v>
                </c:pt>
                <c:pt idx="1">
                  <c:v>OPERATIONS AFTER UNDERAGE (21) CONSUMPTION</c:v>
                </c:pt>
                <c:pt idx="2">
                  <c:v>BAC BLOOD 0.02 TO 0.08 AGED UNDER 21</c:v>
                </c:pt>
                <c:pt idx="3">
                  <c:v>BAC BLOOD OVER 0.170</c:v>
                </c:pt>
                <c:pt idx="4">
                  <c:v>PHYS CNTRL UNDER THE INFLUENCE</c:v>
                </c:pt>
                <c:pt idx="5">
                  <c:v>BAC BLOOD 0.08 TO 0.170</c:v>
                </c:pt>
                <c:pt idx="6">
                  <c:v>BAC BREATH OVER 0.170</c:v>
                </c:pt>
                <c:pt idx="7">
                  <c:v>BAC BREATH 0.08 TO 0.170</c:v>
                </c:pt>
                <c:pt idx="8">
                  <c:v>BAC URINE OVER 0.238</c:v>
                </c:pt>
                <c:pt idx="9">
                  <c:v>OVI - UNDER INFLUENCE OF ALCOHOL</c:v>
                </c:pt>
                <c:pt idx="10">
                  <c:v>MARIJUANA IN BLOOD OR URINE</c:v>
                </c:pt>
                <c:pt idx="11">
                  <c:v>COCAINE IN BLOOD OR URINE</c:v>
                </c:pt>
                <c:pt idx="12">
                  <c:v>OVI - UNDER INFLUENCE OF DRUGS</c:v>
                </c:pt>
              </c:strCache>
            </c:strRef>
          </c:cat>
          <c:val>
            <c:numRef>
              <c:f>'ADULT OVI'!$M$2:$M$14</c:f>
              <c:numCache>
                <c:formatCode>General</c:formatCode>
                <c:ptCount val="13"/>
                <c:pt idx="0">
                  <c:v>1</c:v>
                </c:pt>
                <c:pt idx="1">
                  <c:v>0</c:v>
                </c:pt>
                <c:pt idx="2">
                  <c:v>0</c:v>
                </c:pt>
                <c:pt idx="3">
                  <c:v>0</c:v>
                </c:pt>
                <c:pt idx="4">
                  <c:v>0</c:v>
                </c:pt>
                <c:pt idx="5">
                  <c:v>0</c:v>
                </c:pt>
                <c:pt idx="6">
                  <c:v>1</c:v>
                </c:pt>
                <c:pt idx="7">
                  <c:v>0</c:v>
                </c:pt>
                <c:pt idx="9">
                  <c:v>2</c:v>
                </c:pt>
                <c:pt idx="10">
                  <c:v>0</c:v>
                </c:pt>
                <c:pt idx="11">
                  <c:v>0</c:v>
                </c:pt>
                <c:pt idx="12">
                  <c:v>1</c:v>
                </c:pt>
              </c:numCache>
            </c:numRef>
          </c:val>
          <c:extLst>
            <c:ext xmlns:c16="http://schemas.microsoft.com/office/drawing/2014/chart" uri="{C3380CC4-5D6E-409C-BE32-E72D297353CC}">
              <c16:uniqueId val="{00000004-C5F1-4081-A850-4DC41684C022}"/>
            </c:ext>
          </c:extLst>
        </c:ser>
        <c:dLbls>
          <c:showLegendKey val="0"/>
          <c:showVal val="0"/>
          <c:showCatName val="0"/>
          <c:showSerName val="0"/>
          <c:showPercent val="0"/>
          <c:showBubbleSize val="0"/>
        </c:dLbls>
        <c:gapWidth val="182"/>
        <c:axId val="401128208"/>
        <c:axId val="401132912"/>
      </c:barChart>
      <c:catAx>
        <c:axId val="401128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132912"/>
        <c:crosses val="autoZero"/>
        <c:auto val="1"/>
        <c:lblAlgn val="ctr"/>
        <c:lblOffset val="100"/>
        <c:noMultiLvlLbl val="0"/>
      </c:catAx>
      <c:valAx>
        <c:axId val="4011329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128208"/>
        <c:crosses val="autoZero"/>
        <c:crossBetween val="between"/>
      </c:valAx>
      <c:spPr>
        <a:noFill/>
        <a:ln>
          <a:noFill/>
        </a:ln>
        <a:effectLst/>
      </c:spPr>
    </c:plotArea>
    <c:legend>
      <c:legendPos val="r"/>
      <c:layout>
        <c:manualLayout>
          <c:xMode val="edge"/>
          <c:yMode val="edge"/>
          <c:x val="0.85552233724709537"/>
          <c:y val="0.31887783879596104"/>
          <c:w val="9.7849834742879366E-2"/>
          <c:h val="0.284658535653075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72750790347542"/>
          <c:y val="7.8840289472486454E-3"/>
          <c:w val="0.6497332220166866"/>
          <c:h val="0.94125686815947396"/>
        </c:manualLayout>
      </c:layout>
      <c:barChart>
        <c:barDir val="bar"/>
        <c:grouping val="clustered"/>
        <c:varyColors val="0"/>
        <c:ser>
          <c:idx val="4"/>
          <c:order val="0"/>
          <c:tx>
            <c:strRef>
              <c:f>'ADULT DRUG'!$Q$1</c:f>
              <c:strCache>
                <c:ptCount val="1"/>
                <c:pt idx="0">
                  <c:v>2025 = 28</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'ADULT DRUG'!$A$2:$A$22</c:f>
              <c:strCache>
                <c:ptCount val="21"/>
                <c:pt idx="0">
                  <c:v>CONTROLLED SUBSTANCE - POSSESS</c:v>
                </c:pt>
                <c:pt idx="1">
                  <c:v>MARIJUANA - TRAFFICKING</c:v>
                </c:pt>
                <c:pt idx="2">
                  <c:v>POSSESS OF  DANGEROUS DRUGS</c:v>
                </c:pt>
                <c:pt idx="3">
                  <c:v>TRAFFICKING IN DRUGS</c:v>
                </c:pt>
                <c:pt idx="4">
                  <c:v>PERMITTING DRUG ABUSE</c:v>
                </c:pt>
                <c:pt idx="5">
                  <c:v>DRUG ABUSE (FREE TEXT)</c:v>
                </c:pt>
                <c:pt idx="6">
                  <c:v>BARBITURATE - POSSESS</c:v>
                </c:pt>
                <c:pt idx="7">
                  <c:v>AMPHETAMINE - POSSESS</c:v>
                </c:pt>
                <c:pt idx="8">
                  <c:v>MARIJUANA - POSSESS</c:v>
                </c:pt>
                <c:pt idx="9">
                  <c:v>MARIJUANA - SELL</c:v>
                </c:pt>
                <c:pt idx="10">
                  <c:v>MARIJUANA - PARA POSSESS</c:v>
                </c:pt>
                <c:pt idx="11">
                  <c:v>DRUG PARAPHERNALIA POSSESS</c:v>
                </c:pt>
                <c:pt idx="12">
                  <c:v>NARCOTIC EQUIP - POSSESS</c:v>
                </c:pt>
                <c:pt idx="13">
                  <c:v>COCAINE - POSSESS</c:v>
                </c:pt>
                <c:pt idx="14">
                  <c:v>COCAINE - SELL</c:v>
                </c:pt>
                <c:pt idx="15">
                  <c:v>OPIUM OR DERIV. - POSSESS</c:v>
                </c:pt>
                <c:pt idx="16">
                  <c:v>HEROIN - POSSESS</c:v>
                </c:pt>
                <c:pt idx="17">
                  <c:v>HEROIN - SELL</c:v>
                </c:pt>
                <c:pt idx="18">
                  <c:v>HALLUCINOGEN - POSSESS</c:v>
                </c:pt>
                <c:pt idx="19">
                  <c:v>HALLUCINOGEN - MANUF</c:v>
                </c:pt>
                <c:pt idx="20">
                  <c:v>SYNTHETIC NARCOTIC - SELL</c:v>
                </c:pt>
              </c:strCache>
            </c:strRef>
          </c:cat>
          <c:val>
            <c:numRef>
              <c:f>'ADULT DRUG'!$Q$2:$Q$22</c:f>
              <c:numCache>
                <c:formatCode>General</c:formatCode>
                <c:ptCount val="21"/>
                <c:pt idx="2">
                  <c:v>16</c:v>
                </c:pt>
                <c:pt idx="3">
                  <c:v>3</c:v>
                </c:pt>
                <c:pt idx="11">
                  <c:v>9</c:v>
                </c:pt>
              </c:numCache>
            </c:numRef>
          </c:val>
          <c:extLst>
            <c:ext xmlns:c16="http://schemas.microsoft.com/office/drawing/2014/chart" uri="{C3380CC4-5D6E-409C-BE32-E72D297353CC}">
              <c16:uniqueId val="{00000000-CE6D-41D6-A5BF-DC0E8E9B21C3}"/>
            </c:ext>
          </c:extLst>
        </c:ser>
        <c:ser>
          <c:idx val="3"/>
          <c:order val="1"/>
          <c:tx>
            <c:strRef>
              <c:f>'ADULT DRUG'!$P$1</c:f>
              <c:strCache>
                <c:ptCount val="1"/>
                <c:pt idx="0">
                  <c:v>2024 = 10</c:v>
                </c:pt>
              </c:strCache>
            </c:strRef>
          </c:tx>
          <c:spPr>
            <a:solidFill>
              <a:schemeClr val="accent6"/>
            </a:solidFill>
          </c:spPr>
          <c:invertIfNegative val="0"/>
          <c:cat>
            <c:strRef>
              <c:f>'ADULT DRUG'!$A$2:$A$22</c:f>
              <c:strCache>
                <c:ptCount val="21"/>
                <c:pt idx="0">
                  <c:v>CONTROLLED SUBSTANCE - POSSESS</c:v>
                </c:pt>
                <c:pt idx="1">
                  <c:v>MARIJUANA - TRAFFICKING</c:v>
                </c:pt>
                <c:pt idx="2">
                  <c:v>POSSESS OF  DANGEROUS DRUGS</c:v>
                </c:pt>
                <c:pt idx="3">
                  <c:v>TRAFFICKING IN DRUGS</c:v>
                </c:pt>
                <c:pt idx="4">
                  <c:v>PERMITTING DRUG ABUSE</c:v>
                </c:pt>
                <c:pt idx="5">
                  <c:v>DRUG ABUSE (FREE TEXT)</c:v>
                </c:pt>
                <c:pt idx="6">
                  <c:v>BARBITURATE - POSSESS</c:v>
                </c:pt>
                <c:pt idx="7">
                  <c:v>AMPHETAMINE - POSSESS</c:v>
                </c:pt>
                <c:pt idx="8">
                  <c:v>MARIJUANA - POSSESS</c:v>
                </c:pt>
                <c:pt idx="9">
                  <c:v>MARIJUANA - SELL</c:v>
                </c:pt>
                <c:pt idx="10">
                  <c:v>MARIJUANA - PARA POSSESS</c:v>
                </c:pt>
                <c:pt idx="11">
                  <c:v>DRUG PARAPHERNALIA POSSESS</c:v>
                </c:pt>
                <c:pt idx="12">
                  <c:v>NARCOTIC EQUIP - POSSESS</c:v>
                </c:pt>
                <c:pt idx="13">
                  <c:v>COCAINE - POSSESS</c:v>
                </c:pt>
                <c:pt idx="14">
                  <c:v>COCAINE - SELL</c:v>
                </c:pt>
                <c:pt idx="15">
                  <c:v>OPIUM OR DERIV. - POSSESS</c:v>
                </c:pt>
                <c:pt idx="16">
                  <c:v>HEROIN - POSSESS</c:v>
                </c:pt>
                <c:pt idx="17">
                  <c:v>HEROIN - SELL</c:v>
                </c:pt>
                <c:pt idx="18">
                  <c:v>HALLUCINOGEN - POSSESS</c:v>
                </c:pt>
                <c:pt idx="19">
                  <c:v>HALLUCINOGEN - MANUF</c:v>
                </c:pt>
                <c:pt idx="20">
                  <c:v>SYNTHETIC NARCOTIC - SELL</c:v>
                </c:pt>
              </c:strCache>
            </c:strRef>
          </c:cat>
          <c:val>
            <c:numRef>
              <c:f>'ADULT DRUG'!$P$2:$P$22</c:f>
              <c:numCache>
                <c:formatCode>General</c:formatCode>
                <c:ptCount val="21"/>
                <c:pt idx="0">
                  <c:v>2</c:v>
                </c:pt>
                <c:pt idx="2">
                  <c:v>2</c:v>
                </c:pt>
                <c:pt idx="3">
                  <c:v>2</c:v>
                </c:pt>
                <c:pt idx="8">
                  <c:v>2</c:v>
                </c:pt>
                <c:pt idx="11">
                  <c:v>1</c:v>
                </c:pt>
                <c:pt idx="13">
                  <c:v>1</c:v>
                </c:pt>
              </c:numCache>
            </c:numRef>
          </c:val>
          <c:extLst>
            <c:ext xmlns:c16="http://schemas.microsoft.com/office/drawing/2014/chart" uri="{C3380CC4-5D6E-409C-BE32-E72D297353CC}">
              <c16:uniqueId val="{00000001-CE6D-41D6-A5BF-DC0E8E9B21C3}"/>
            </c:ext>
          </c:extLst>
        </c:ser>
        <c:ser>
          <c:idx val="2"/>
          <c:order val="2"/>
          <c:tx>
            <c:strRef>
              <c:f>'ADULT DRUG'!$O$1</c:f>
              <c:strCache>
                <c:ptCount val="1"/>
                <c:pt idx="0">
                  <c:v>2023 = 12</c:v>
                </c:pt>
              </c:strCache>
            </c:strRef>
          </c:tx>
          <c:spPr>
            <a:solidFill>
              <a:schemeClr val="accent4"/>
            </a:solidFill>
          </c:spPr>
          <c:invertIfNegative val="0"/>
          <c:cat>
            <c:strRef>
              <c:f>'ADULT DRUG'!$A$2:$A$22</c:f>
              <c:strCache>
                <c:ptCount val="21"/>
                <c:pt idx="0">
                  <c:v>CONTROLLED SUBSTANCE - POSSESS</c:v>
                </c:pt>
                <c:pt idx="1">
                  <c:v>MARIJUANA - TRAFFICKING</c:v>
                </c:pt>
                <c:pt idx="2">
                  <c:v>POSSESS OF  DANGEROUS DRUGS</c:v>
                </c:pt>
                <c:pt idx="3">
                  <c:v>TRAFFICKING IN DRUGS</c:v>
                </c:pt>
                <c:pt idx="4">
                  <c:v>PERMITTING DRUG ABUSE</c:v>
                </c:pt>
                <c:pt idx="5">
                  <c:v>DRUG ABUSE (FREE TEXT)</c:v>
                </c:pt>
                <c:pt idx="6">
                  <c:v>BARBITURATE - POSSESS</c:v>
                </c:pt>
                <c:pt idx="7">
                  <c:v>AMPHETAMINE - POSSESS</c:v>
                </c:pt>
                <c:pt idx="8">
                  <c:v>MARIJUANA - POSSESS</c:v>
                </c:pt>
                <c:pt idx="9">
                  <c:v>MARIJUANA - SELL</c:v>
                </c:pt>
                <c:pt idx="10">
                  <c:v>MARIJUANA - PARA POSSESS</c:v>
                </c:pt>
                <c:pt idx="11">
                  <c:v>DRUG PARAPHERNALIA POSSESS</c:v>
                </c:pt>
                <c:pt idx="12">
                  <c:v>NARCOTIC EQUIP - POSSESS</c:v>
                </c:pt>
                <c:pt idx="13">
                  <c:v>COCAINE - POSSESS</c:v>
                </c:pt>
                <c:pt idx="14">
                  <c:v>COCAINE - SELL</c:v>
                </c:pt>
                <c:pt idx="15">
                  <c:v>OPIUM OR DERIV. - POSSESS</c:v>
                </c:pt>
                <c:pt idx="16">
                  <c:v>HEROIN - POSSESS</c:v>
                </c:pt>
                <c:pt idx="17">
                  <c:v>HEROIN - SELL</c:v>
                </c:pt>
                <c:pt idx="18">
                  <c:v>HALLUCINOGEN - POSSESS</c:v>
                </c:pt>
                <c:pt idx="19">
                  <c:v>HALLUCINOGEN - MANUF</c:v>
                </c:pt>
                <c:pt idx="20">
                  <c:v>SYNTHETIC NARCOTIC - SELL</c:v>
                </c:pt>
              </c:strCache>
            </c:strRef>
          </c:cat>
          <c:val>
            <c:numRef>
              <c:f>'ADULT DRUG'!$O$2:$O$22</c:f>
              <c:numCache>
                <c:formatCode>General</c:formatCode>
                <c:ptCount val="21"/>
                <c:pt idx="0">
                  <c:v>1</c:v>
                </c:pt>
                <c:pt idx="2">
                  <c:v>2</c:v>
                </c:pt>
                <c:pt idx="7">
                  <c:v>1</c:v>
                </c:pt>
                <c:pt idx="8">
                  <c:v>4</c:v>
                </c:pt>
                <c:pt idx="10">
                  <c:v>3</c:v>
                </c:pt>
                <c:pt idx="12">
                  <c:v>1</c:v>
                </c:pt>
              </c:numCache>
            </c:numRef>
          </c:val>
          <c:extLst>
            <c:ext xmlns:c16="http://schemas.microsoft.com/office/drawing/2014/chart" uri="{C3380CC4-5D6E-409C-BE32-E72D297353CC}">
              <c16:uniqueId val="{00000002-CE6D-41D6-A5BF-DC0E8E9B21C3}"/>
            </c:ext>
          </c:extLst>
        </c:ser>
        <c:ser>
          <c:idx val="0"/>
          <c:order val="3"/>
          <c:tx>
            <c:strRef>
              <c:f>'ADULT DRUG'!$N$1</c:f>
              <c:strCache>
                <c:ptCount val="1"/>
                <c:pt idx="0">
                  <c:v>2022 = 28</c:v>
                </c:pt>
              </c:strCache>
            </c:strRef>
          </c:tx>
          <c:spPr>
            <a:solidFill>
              <a:schemeClr val="accent3"/>
            </a:solidFill>
          </c:spPr>
          <c:invertIfNegative val="0"/>
          <c:cat>
            <c:strRef>
              <c:f>'ADULT DRUG'!$A$2:$A$22</c:f>
              <c:strCache>
                <c:ptCount val="21"/>
                <c:pt idx="0">
                  <c:v>CONTROLLED SUBSTANCE - POSSESS</c:v>
                </c:pt>
                <c:pt idx="1">
                  <c:v>MARIJUANA - TRAFFICKING</c:v>
                </c:pt>
                <c:pt idx="2">
                  <c:v>POSSESS OF  DANGEROUS DRUGS</c:v>
                </c:pt>
                <c:pt idx="3">
                  <c:v>TRAFFICKING IN DRUGS</c:v>
                </c:pt>
                <c:pt idx="4">
                  <c:v>PERMITTING DRUG ABUSE</c:v>
                </c:pt>
                <c:pt idx="5">
                  <c:v>DRUG ABUSE (FREE TEXT)</c:v>
                </c:pt>
                <c:pt idx="6">
                  <c:v>BARBITURATE - POSSESS</c:v>
                </c:pt>
                <c:pt idx="7">
                  <c:v>AMPHETAMINE - POSSESS</c:v>
                </c:pt>
                <c:pt idx="8">
                  <c:v>MARIJUANA - POSSESS</c:v>
                </c:pt>
                <c:pt idx="9">
                  <c:v>MARIJUANA - SELL</c:v>
                </c:pt>
                <c:pt idx="10">
                  <c:v>MARIJUANA - PARA POSSESS</c:v>
                </c:pt>
                <c:pt idx="11">
                  <c:v>DRUG PARAPHERNALIA POSSESS</c:v>
                </c:pt>
                <c:pt idx="12">
                  <c:v>NARCOTIC EQUIP - POSSESS</c:v>
                </c:pt>
                <c:pt idx="13">
                  <c:v>COCAINE - POSSESS</c:v>
                </c:pt>
                <c:pt idx="14">
                  <c:v>COCAINE - SELL</c:v>
                </c:pt>
                <c:pt idx="15">
                  <c:v>OPIUM OR DERIV. - POSSESS</c:v>
                </c:pt>
                <c:pt idx="16">
                  <c:v>HEROIN - POSSESS</c:v>
                </c:pt>
                <c:pt idx="17">
                  <c:v>HEROIN - SELL</c:v>
                </c:pt>
                <c:pt idx="18">
                  <c:v>HALLUCINOGEN - POSSESS</c:v>
                </c:pt>
                <c:pt idx="19">
                  <c:v>HALLUCINOGEN - MANUF</c:v>
                </c:pt>
                <c:pt idx="20">
                  <c:v>SYNTHETIC NARCOTIC - SELL</c:v>
                </c:pt>
              </c:strCache>
            </c:strRef>
          </c:cat>
          <c:val>
            <c:numRef>
              <c:f>'ADULT DRUG'!$N$2:$N$22</c:f>
              <c:numCache>
                <c:formatCode>General</c:formatCode>
                <c:ptCount val="21"/>
                <c:pt idx="0">
                  <c:v>6</c:v>
                </c:pt>
                <c:pt idx="1">
                  <c:v>1</c:v>
                </c:pt>
                <c:pt idx="2">
                  <c:v>1</c:v>
                </c:pt>
                <c:pt idx="3">
                  <c:v>4</c:v>
                </c:pt>
                <c:pt idx="4">
                  <c:v>1</c:v>
                </c:pt>
                <c:pt idx="5">
                  <c:v>0</c:v>
                </c:pt>
                <c:pt idx="6">
                  <c:v>0</c:v>
                </c:pt>
                <c:pt idx="7">
                  <c:v>0</c:v>
                </c:pt>
                <c:pt idx="8">
                  <c:v>7</c:v>
                </c:pt>
                <c:pt idx="9">
                  <c:v>0</c:v>
                </c:pt>
                <c:pt idx="10">
                  <c:v>1</c:v>
                </c:pt>
                <c:pt idx="11">
                  <c:v>2</c:v>
                </c:pt>
                <c:pt idx="12">
                  <c:v>3</c:v>
                </c:pt>
                <c:pt idx="13">
                  <c:v>1</c:v>
                </c:pt>
                <c:pt idx="14">
                  <c:v>0</c:v>
                </c:pt>
                <c:pt idx="15">
                  <c:v>0</c:v>
                </c:pt>
                <c:pt idx="16">
                  <c:v>1</c:v>
                </c:pt>
                <c:pt idx="17">
                  <c:v>0</c:v>
                </c:pt>
                <c:pt idx="18">
                  <c:v>0</c:v>
                </c:pt>
                <c:pt idx="19">
                  <c:v>0</c:v>
                </c:pt>
                <c:pt idx="20">
                  <c:v>0</c:v>
                </c:pt>
              </c:numCache>
            </c:numRef>
          </c:val>
          <c:extLst>
            <c:ext xmlns:c16="http://schemas.microsoft.com/office/drawing/2014/chart" uri="{C3380CC4-5D6E-409C-BE32-E72D297353CC}">
              <c16:uniqueId val="{00000003-CE6D-41D6-A5BF-DC0E8E9B21C3}"/>
            </c:ext>
          </c:extLst>
        </c:ser>
        <c:ser>
          <c:idx val="1"/>
          <c:order val="4"/>
          <c:tx>
            <c:strRef>
              <c:f>'ADULT DRUG'!$M$1</c:f>
              <c:strCache>
                <c:ptCount val="1"/>
                <c:pt idx="0">
                  <c:v>2021 = 18</c:v>
                </c:pt>
              </c:strCache>
            </c:strRef>
          </c:tx>
          <c:spPr>
            <a:solidFill>
              <a:schemeClr val="accent2"/>
            </a:solidFill>
            <a:ln>
              <a:solidFill>
                <a:schemeClr val="accent2"/>
              </a:solidFill>
            </a:ln>
          </c:spPr>
          <c:invertIfNegative val="0"/>
          <c:cat>
            <c:strRef>
              <c:f>'ADULT DRUG'!$A$2:$A$22</c:f>
              <c:strCache>
                <c:ptCount val="21"/>
                <c:pt idx="0">
                  <c:v>CONTROLLED SUBSTANCE - POSSESS</c:v>
                </c:pt>
                <c:pt idx="1">
                  <c:v>MARIJUANA - TRAFFICKING</c:v>
                </c:pt>
                <c:pt idx="2">
                  <c:v>POSSESS OF  DANGEROUS DRUGS</c:v>
                </c:pt>
                <c:pt idx="3">
                  <c:v>TRAFFICKING IN DRUGS</c:v>
                </c:pt>
                <c:pt idx="4">
                  <c:v>PERMITTING DRUG ABUSE</c:v>
                </c:pt>
                <c:pt idx="5">
                  <c:v>DRUG ABUSE (FREE TEXT)</c:v>
                </c:pt>
                <c:pt idx="6">
                  <c:v>BARBITURATE - POSSESS</c:v>
                </c:pt>
                <c:pt idx="7">
                  <c:v>AMPHETAMINE - POSSESS</c:v>
                </c:pt>
                <c:pt idx="8">
                  <c:v>MARIJUANA - POSSESS</c:v>
                </c:pt>
                <c:pt idx="9">
                  <c:v>MARIJUANA - SELL</c:v>
                </c:pt>
                <c:pt idx="10">
                  <c:v>MARIJUANA - PARA POSSESS</c:v>
                </c:pt>
                <c:pt idx="11">
                  <c:v>DRUG PARAPHERNALIA POSSESS</c:v>
                </c:pt>
                <c:pt idx="12">
                  <c:v>NARCOTIC EQUIP - POSSESS</c:v>
                </c:pt>
                <c:pt idx="13">
                  <c:v>COCAINE - POSSESS</c:v>
                </c:pt>
                <c:pt idx="14">
                  <c:v>COCAINE - SELL</c:v>
                </c:pt>
                <c:pt idx="15">
                  <c:v>OPIUM OR DERIV. - POSSESS</c:v>
                </c:pt>
                <c:pt idx="16">
                  <c:v>HEROIN - POSSESS</c:v>
                </c:pt>
                <c:pt idx="17">
                  <c:v>HEROIN - SELL</c:v>
                </c:pt>
                <c:pt idx="18">
                  <c:v>HALLUCINOGEN - POSSESS</c:v>
                </c:pt>
                <c:pt idx="19">
                  <c:v>HALLUCINOGEN - MANUF</c:v>
                </c:pt>
                <c:pt idx="20">
                  <c:v>SYNTHETIC NARCOTIC - SELL</c:v>
                </c:pt>
              </c:strCache>
            </c:strRef>
          </c:cat>
          <c:val>
            <c:numRef>
              <c:f>'ADULT DRUG'!$M$2:$M$22</c:f>
              <c:numCache>
                <c:formatCode>General</c:formatCode>
                <c:ptCount val="21"/>
                <c:pt idx="2">
                  <c:v>1</c:v>
                </c:pt>
                <c:pt idx="3">
                  <c:v>0</c:v>
                </c:pt>
                <c:pt idx="4">
                  <c:v>0</c:v>
                </c:pt>
                <c:pt idx="5">
                  <c:v>0</c:v>
                </c:pt>
                <c:pt idx="6">
                  <c:v>0</c:v>
                </c:pt>
                <c:pt idx="7">
                  <c:v>0</c:v>
                </c:pt>
                <c:pt idx="8">
                  <c:v>8</c:v>
                </c:pt>
                <c:pt idx="9">
                  <c:v>1</c:v>
                </c:pt>
                <c:pt idx="10">
                  <c:v>4</c:v>
                </c:pt>
                <c:pt idx="11">
                  <c:v>4</c:v>
                </c:pt>
                <c:pt idx="12">
                  <c:v>0</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04-CE6D-41D6-A5BF-DC0E8E9B21C3}"/>
            </c:ext>
          </c:extLst>
        </c:ser>
        <c:dLbls>
          <c:showLegendKey val="0"/>
          <c:showVal val="0"/>
          <c:showCatName val="0"/>
          <c:showSerName val="0"/>
          <c:showPercent val="0"/>
          <c:showBubbleSize val="0"/>
        </c:dLbls>
        <c:gapWidth val="150"/>
        <c:axId val="401129384"/>
        <c:axId val="401134480"/>
      </c:barChart>
      <c:catAx>
        <c:axId val="401129384"/>
        <c:scaling>
          <c:orientation val="minMax"/>
        </c:scaling>
        <c:delete val="0"/>
        <c:axPos val="l"/>
        <c:numFmt formatCode="General" sourceLinked="1"/>
        <c:majorTickMark val="out"/>
        <c:minorTickMark val="none"/>
        <c:tickLblPos val="nextTo"/>
        <c:txPr>
          <a:bodyPr rot="0" vert="horz"/>
          <a:lstStyle/>
          <a:p>
            <a:pPr>
              <a:defRPr sz="750" baseline="0"/>
            </a:pPr>
            <a:endParaRPr lang="en-US"/>
          </a:p>
        </c:txPr>
        <c:crossAx val="401134480"/>
        <c:crossesAt val="0"/>
        <c:auto val="1"/>
        <c:lblAlgn val="ctr"/>
        <c:lblOffset val="100"/>
        <c:noMultiLvlLbl val="0"/>
      </c:catAx>
      <c:valAx>
        <c:axId val="401134480"/>
        <c:scaling>
          <c:orientation val="minMax"/>
        </c:scaling>
        <c:delete val="0"/>
        <c:axPos val="b"/>
        <c:majorGridlines/>
        <c:numFmt formatCode="General" sourceLinked="1"/>
        <c:majorTickMark val="out"/>
        <c:minorTickMark val="none"/>
        <c:tickLblPos val="nextTo"/>
        <c:spPr>
          <a:ln>
            <a:solidFill>
              <a:schemeClr val="accent3"/>
            </a:solidFill>
          </a:ln>
        </c:spPr>
        <c:txPr>
          <a:bodyPr rot="0" vert="horz"/>
          <a:lstStyle/>
          <a:p>
            <a:pPr>
              <a:defRPr sz="1000" b="0" i="0" u="none" strike="noStrike" baseline="0">
                <a:solidFill>
                  <a:srgbClr val="000000"/>
                </a:solidFill>
                <a:latin typeface="Calibri"/>
                <a:ea typeface="Calibri"/>
                <a:cs typeface="Calibri"/>
              </a:defRPr>
            </a:pPr>
            <a:endParaRPr lang="en-US"/>
          </a:p>
        </c:txPr>
        <c:crossAx val="401129384"/>
        <c:crosses val="autoZero"/>
        <c:crossBetween val="between"/>
      </c:valAx>
    </c:plotArea>
    <c:legend>
      <c:legendPos val="r"/>
      <c:layout>
        <c:manualLayout>
          <c:xMode val="edge"/>
          <c:yMode val="edge"/>
          <c:x val="0.88433590035342013"/>
          <c:y val="0.24544520807731404"/>
          <c:w val="8.6670805001212478E-2"/>
          <c:h val="0.17420918483455464"/>
        </c:manualLayout>
      </c:layout>
      <c:overlay val="0"/>
      <c:txPr>
        <a:bodyPr/>
        <a:lstStyle/>
        <a:p>
          <a:pPr>
            <a:defRPr sz="10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122243912663958"/>
          <c:y val="5.0065789020466933E-2"/>
          <c:w val="0.60520796569671453"/>
          <c:h val="0.85564903486164279"/>
        </c:manualLayout>
      </c:layout>
      <c:barChart>
        <c:barDir val="bar"/>
        <c:grouping val="clustered"/>
        <c:varyColors val="0"/>
        <c:ser>
          <c:idx val="0"/>
          <c:order val="0"/>
          <c:tx>
            <c:strRef>
              <c:f>ACCIDENTS!$Q$1</c:f>
              <c:strCache>
                <c:ptCount val="1"/>
                <c:pt idx="0">
                  <c:v>2025 = 116</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ACCIDENTS!$A$2:$A$9</c:f>
              <c:strCache>
                <c:ptCount val="8"/>
                <c:pt idx="0">
                  <c:v>HIT SKIP</c:v>
                </c:pt>
                <c:pt idx="1">
                  <c:v>PRIVATE PROPERTY</c:v>
                </c:pt>
                <c:pt idx="2">
                  <c:v>FATALITIES</c:v>
                </c:pt>
                <c:pt idx="3">
                  <c:v>PEDESTRIAN RELATED</c:v>
                </c:pt>
                <c:pt idx="4">
                  <c:v>INJURED PERSONS</c:v>
                </c:pt>
                <c:pt idx="5">
                  <c:v>INJURY ACCIDENTS</c:v>
                </c:pt>
                <c:pt idx="6">
                  <c:v>PROPERTY DAMAGE ONLY</c:v>
                </c:pt>
                <c:pt idx="7">
                  <c:v>VEHICLES INVOLVED</c:v>
                </c:pt>
              </c:strCache>
            </c:strRef>
          </c:cat>
          <c:val>
            <c:numRef>
              <c:f>ACCIDENTS!$Q$2:$Q$8</c:f>
              <c:numCache>
                <c:formatCode>General</c:formatCode>
                <c:ptCount val="7"/>
                <c:pt idx="0">
                  <c:v>20</c:v>
                </c:pt>
                <c:pt idx="1">
                  <c:v>28</c:v>
                </c:pt>
                <c:pt idx="2">
                  <c:v>0</c:v>
                </c:pt>
                <c:pt idx="3">
                  <c:v>1</c:v>
                </c:pt>
                <c:pt idx="4">
                  <c:v>29</c:v>
                </c:pt>
                <c:pt idx="5">
                  <c:v>20</c:v>
                </c:pt>
                <c:pt idx="6">
                  <c:v>96</c:v>
                </c:pt>
              </c:numCache>
            </c:numRef>
          </c:val>
          <c:extLst>
            <c:ext xmlns:c16="http://schemas.microsoft.com/office/drawing/2014/chart" uri="{C3380CC4-5D6E-409C-BE32-E72D297353CC}">
              <c16:uniqueId val="{00000000-9127-4F3E-AFF7-D72F23818651}"/>
            </c:ext>
          </c:extLst>
        </c:ser>
        <c:ser>
          <c:idx val="1"/>
          <c:order val="1"/>
          <c:tx>
            <c:strRef>
              <c:f>ACCIDENTS!$P$1</c:f>
              <c:strCache>
                <c:ptCount val="1"/>
                <c:pt idx="0">
                  <c:v>2024 = 101</c:v>
                </c:pt>
              </c:strCache>
            </c:strRef>
          </c:tx>
          <c:spPr>
            <a:solidFill>
              <a:schemeClr val="accent6"/>
            </a:solidFill>
          </c:spPr>
          <c:invertIfNegative val="0"/>
          <c:cat>
            <c:strRef>
              <c:f>ACCIDENTS!$A$2:$A$9</c:f>
              <c:strCache>
                <c:ptCount val="8"/>
                <c:pt idx="0">
                  <c:v>HIT SKIP</c:v>
                </c:pt>
                <c:pt idx="1">
                  <c:v>PRIVATE PROPERTY</c:v>
                </c:pt>
                <c:pt idx="2">
                  <c:v>FATALITIES</c:v>
                </c:pt>
                <c:pt idx="3">
                  <c:v>PEDESTRIAN RELATED</c:v>
                </c:pt>
                <c:pt idx="4">
                  <c:v>INJURED PERSONS</c:v>
                </c:pt>
                <c:pt idx="5">
                  <c:v>INJURY ACCIDENTS</c:v>
                </c:pt>
                <c:pt idx="6">
                  <c:v>PROPERTY DAMAGE ONLY</c:v>
                </c:pt>
                <c:pt idx="7">
                  <c:v>VEHICLES INVOLVED</c:v>
                </c:pt>
              </c:strCache>
            </c:strRef>
          </c:cat>
          <c:val>
            <c:numRef>
              <c:f>ACCIDENTS!$P$2:$P$8</c:f>
              <c:numCache>
                <c:formatCode>General</c:formatCode>
                <c:ptCount val="7"/>
                <c:pt idx="0">
                  <c:v>11</c:v>
                </c:pt>
                <c:pt idx="1">
                  <c:v>23</c:v>
                </c:pt>
                <c:pt idx="2">
                  <c:v>0</c:v>
                </c:pt>
                <c:pt idx="3">
                  <c:v>3</c:v>
                </c:pt>
                <c:pt idx="4">
                  <c:v>29</c:v>
                </c:pt>
                <c:pt idx="5">
                  <c:v>22</c:v>
                </c:pt>
                <c:pt idx="6">
                  <c:v>57</c:v>
                </c:pt>
              </c:numCache>
            </c:numRef>
          </c:val>
          <c:extLst>
            <c:ext xmlns:c16="http://schemas.microsoft.com/office/drawing/2014/chart" uri="{C3380CC4-5D6E-409C-BE32-E72D297353CC}">
              <c16:uniqueId val="{00000001-9127-4F3E-AFF7-D72F23818651}"/>
            </c:ext>
          </c:extLst>
        </c:ser>
        <c:ser>
          <c:idx val="2"/>
          <c:order val="2"/>
          <c:tx>
            <c:strRef>
              <c:f>ACCIDENTS!$O$1</c:f>
              <c:strCache>
                <c:ptCount val="1"/>
                <c:pt idx="0">
                  <c:v>2023 = 103</c:v>
                </c:pt>
              </c:strCache>
            </c:strRef>
          </c:tx>
          <c:spPr>
            <a:solidFill>
              <a:schemeClr val="accent4"/>
            </a:solidFill>
          </c:spPr>
          <c:invertIfNegative val="0"/>
          <c:cat>
            <c:strRef>
              <c:f>ACCIDENTS!$A$2:$A$9</c:f>
              <c:strCache>
                <c:ptCount val="8"/>
                <c:pt idx="0">
                  <c:v>HIT SKIP</c:v>
                </c:pt>
                <c:pt idx="1">
                  <c:v>PRIVATE PROPERTY</c:v>
                </c:pt>
                <c:pt idx="2">
                  <c:v>FATALITIES</c:v>
                </c:pt>
                <c:pt idx="3">
                  <c:v>PEDESTRIAN RELATED</c:v>
                </c:pt>
                <c:pt idx="4">
                  <c:v>INJURED PERSONS</c:v>
                </c:pt>
                <c:pt idx="5">
                  <c:v>INJURY ACCIDENTS</c:v>
                </c:pt>
                <c:pt idx="6">
                  <c:v>PROPERTY DAMAGE ONLY</c:v>
                </c:pt>
                <c:pt idx="7">
                  <c:v>VEHICLES INVOLVED</c:v>
                </c:pt>
              </c:strCache>
            </c:strRef>
          </c:cat>
          <c:val>
            <c:numRef>
              <c:f>ACCIDENTS!$O$2:$O$8</c:f>
              <c:numCache>
                <c:formatCode>General</c:formatCode>
                <c:ptCount val="7"/>
                <c:pt idx="0">
                  <c:v>2</c:v>
                </c:pt>
                <c:pt idx="1">
                  <c:v>35</c:v>
                </c:pt>
                <c:pt idx="2">
                  <c:v>0</c:v>
                </c:pt>
                <c:pt idx="3">
                  <c:v>1</c:v>
                </c:pt>
                <c:pt idx="4">
                  <c:v>18</c:v>
                </c:pt>
                <c:pt idx="5">
                  <c:v>14</c:v>
                </c:pt>
              </c:numCache>
            </c:numRef>
          </c:val>
          <c:extLst>
            <c:ext xmlns:c16="http://schemas.microsoft.com/office/drawing/2014/chart" uri="{C3380CC4-5D6E-409C-BE32-E72D297353CC}">
              <c16:uniqueId val="{00000002-9127-4F3E-AFF7-D72F23818651}"/>
            </c:ext>
          </c:extLst>
        </c:ser>
        <c:ser>
          <c:idx val="5"/>
          <c:order val="3"/>
          <c:tx>
            <c:strRef>
              <c:f>ACCIDENTS!$N$1</c:f>
              <c:strCache>
                <c:ptCount val="1"/>
                <c:pt idx="0">
                  <c:v>2022 = 107</c:v>
                </c:pt>
              </c:strCache>
            </c:strRef>
          </c:tx>
          <c:spPr>
            <a:solidFill>
              <a:schemeClr val="accent3"/>
            </a:solidFill>
          </c:spPr>
          <c:invertIfNegative val="0"/>
          <c:cat>
            <c:strRef>
              <c:f>ACCIDENTS!$A$2:$A$9</c:f>
              <c:strCache>
                <c:ptCount val="8"/>
                <c:pt idx="0">
                  <c:v>HIT SKIP</c:v>
                </c:pt>
                <c:pt idx="1">
                  <c:v>PRIVATE PROPERTY</c:v>
                </c:pt>
                <c:pt idx="2">
                  <c:v>FATALITIES</c:v>
                </c:pt>
                <c:pt idx="3">
                  <c:v>PEDESTRIAN RELATED</c:v>
                </c:pt>
                <c:pt idx="4">
                  <c:v>INJURED PERSONS</c:v>
                </c:pt>
                <c:pt idx="5">
                  <c:v>INJURY ACCIDENTS</c:v>
                </c:pt>
                <c:pt idx="6">
                  <c:v>PROPERTY DAMAGE ONLY</c:v>
                </c:pt>
                <c:pt idx="7">
                  <c:v>VEHICLES INVOLVED</c:v>
                </c:pt>
              </c:strCache>
            </c:strRef>
          </c:cat>
          <c:val>
            <c:numRef>
              <c:f>ACCIDENTS!$N$2:$N$8</c:f>
              <c:numCache>
                <c:formatCode>General</c:formatCode>
                <c:ptCount val="7"/>
                <c:pt idx="0">
                  <c:v>8</c:v>
                </c:pt>
                <c:pt idx="1">
                  <c:v>27</c:v>
                </c:pt>
                <c:pt idx="2">
                  <c:v>0</c:v>
                </c:pt>
                <c:pt idx="3">
                  <c:v>1</c:v>
                </c:pt>
                <c:pt idx="4">
                  <c:v>23</c:v>
                </c:pt>
                <c:pt idx="5">
                  <c:v>13</c:v>
                </c:pt>
              </c:numCache>
            </c:numRef>
          </c:val>
          <c:extLst>
            <c:ext xmlns:c16="http://schemas.microsoft.com/office/drawing/2014/chart" uri="{C3380CC4-5D6E-409C-BE32-E72D297353CC}">
              <c16:uniqueId val="{00000003-9127-4F3E-AFF7-D72F23818651}"/>
            </c:ext>
          </c:extLst>
        </c:ser>
        <c:ser>
          <c:idx val="3"/>
          <c:order val="4"/>
          <c:tx>
            <c:strRef>
              <c:f>ACCIDENTS!$M$1</c:f>
              <c:strCache>
                <c:ptCount val="1"/>
                <c:pt idx="0">
                  <c:v>2021 = 85</c:v>
                </c:pt>
              </c:strCache>
            </c:strRef>
          </c:tx>
          <c:spPr>
            <a:solidFill>
              <a:schemeClr val="accent2"/>
            </a:solidFill>
          </c:spPr>
          <c:invertIfNegative val="0"/>
          <c:cat>
            <c:strRef>
              <c:f>ACCIDENTS!$A$2:$A$9</c:f>
              <c:strCache>
                <c:ptCount val="8"/>
                <c:pt idx="0">
                  <c:v>HIT SKIP</c:v>
                </c:pt>
                <c:pt idx="1">
                  <c:v>PRIVATE PROPERTY</c:v>
                </c:pt>
                <c:pt idx="2">
                  <c:v>FATALITIES</c:v>
                </c:pt>
                <c:pt idx="3">
                  <c:v>PEDESTRIAN RELATED</c:v>
                </c:pt>
                <c:pt idx="4">
                  <c:v>INJURED PERSONS</c:v>
                </c:pt>
                <c:pt idx="5">
                  <c:v>INJURY ACCIDENTS</c:v>
                </c:pt>
                <c:pt idx="6">
                  <c:v>PROPERTY DAMAGE ONLY</c:v>
                </c:pt>
                <c:pt idx="7">
                  <c:v>VEHICLES INVOLVED</c:v>
                </c:pt>
              </c:strCache>
            </c:strRef>
          </c:cat>
          <c:val>
            <c:numRef>
              <c:f>ACCIDENTS!$M$2:$M$8</c:f>
              <c:numCache>
                <c:formatCode>General</c:formatCode>
                <c:ptCount val="7"/>
                <c:pt idx="0">
                  <c:v>8</c:v>
                </c:pt>
                <c:pt idx="1">
                  <c:v>23</c:v>
                </c:pt>
                <c:pt idx="2">
                  <c:v>0</c:v>
                </c:pt>
                <c:pt idx="3">
                  <c:v>3</c:v>
                </c:pt>
                <c:pt idx="4">
                  <c:v>18</c:v>
                </c:pt>
                <c:pt idx="5">
                  <c:v>13</c:v>
                </c:pt>
              </c:numCache>
            </c:numRef>
          </c:val>
          <c:extLst>
            <c:ext xmlns:c16="http://schemas.microsoft.com/office/drawing/2014/chart" uri="{C3380CC4-5D6E-409C-BE32-E72D297353CC}">
              <c16:uniqueId val="{00000004-9127-4F3E-AFF7-D72F23818651}"/>
            </c:ext>
          </c:extLst>
        </c:ser>
        <c:dLbls>
          <c:showLegendKey val="0"/>
          <c:showVal val="0"/>
          <c:showCatName val="0"/>
          <c:showSerName val="0"/>
          <c:showPercent val="0"/>
          <c:showBubbleSize val="0"/>
        </c:dLbls>
        <c:gapWidth val="150"/>
        <c:axId val="401144280"/>
        <c:axId val="401145064"/>
      </c:barChart>
      <c:catAx>
        <c:axId val="401144280"/>
        <c:scaling>
          <c:orientation val="minMax"/>
        </c:scaling>
        <c:delete val="0"/>
        <c:axPos val="l"/>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01145064"/>
        <c:crosses val="autoZero"/>
        <c:auto val="1"/>
        <c:lblAlgn val="ctr"/>
        <c:lblOffset val="100"/>
        <c:noMultiLvlLbl val="0"/>
      </c:catAx>
      <c:valAx>
        <c:axId val="401145064"/>
        <c:scaling>
          <c:orientation val="minMax"/>
        </c:scaling>
        <c:delete val="0"/>
        <c:axPos val="b"/>
        <c:majorGridlines/>
        <c:minorGridlines>
          <c:spPr>
            <a:ln>
              <a:noFill/>
            </a:ln>
          </c:spPr>
        </c:min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01144280"/>
        <c:crosses val="autoZero"/>
        <c:crossBetween val="between"/>
      </c:valAx>
      <c:spPr>
        <a:ln>
          <a:solidFill>
            <a:schemeClr val="accent1"/>
          </a:solidFill>
        </a:ln>
      </c:spPr>
    </c:plotArea>
    <c:legend>
      <c:legendPos val="r"/>
      <c:overlay val="0"/>
      <c:txPr>
        <a:bodyPr/>
        <a:lstStyle/>
        <a:p>
          <a:pPr>
            <a:defRPr sz="10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672137233621445E-2"/>
          <c:y val="5.6030183727034118E-2"/>
          <c:w val="0.86262637309225243"/>
          <c:h val="0.77853707597698008"/>
        </c:manualLayout>
      </c:layout>
      <c:barChart>
        <c:barDir val="col"/>
        <c:grouping val="clustered"/>
        <c:varyColors val="0"/>
        <c:dLbls>
          <c:dLblPos val="outEnd"/>
          <c:showLegendKey val="0"/>
          <c:showVal val="1"/>
          <c:showCatName val="0"/>
          <c:showSerName val="0"/>
          <c:showPercent val="0"/>
          <c:showBubbleSize val="0"/>
        </c:dLbls>
        <c:gapWidth val="150"/>
        <c:axId val="360700408"/>
        <c:axId val="360700800"/>
      </c:barChart>
      <c:catAx>
        <c:axId val="360700408"/>
        <c:scaling>
          <c:orientation val="minMax"/>
        </c:scaling>
        <c:delete val="1"/>
        <c:axPos val="b"/>
        <c:numFmt formatCode="General" sourceLinked="1"/>
        <c:majorTickMark val="out"/>
        <c:minorTickMark val="none"/>
        <c:tickLblPos val="nextTo"/>
        <c:crossAx val="360700800"/>
        <c:crosses val="autoZero"/>
        <c:auto val="1"/>
        <c:lblAlgn val="ctr"/>
        <c:lblOffset val="100"/>
        <c:noMultiLvlLbl val="0"/>
      </c:catAx>
      <c:valAx>
        <c:axId val="360700800"/>
        <c:scaling>
          <c:orientation val="minMax"/>
          <c:max val="35"/>
        </c:scaling>
        <c:delete val="1"/>
        <c:axPos val="l"/>
        <c:numFmt formatCode="General" sourceLinked="1"/>
        <c:majorTickMark val="out"/>
        <c:minorTickMark val="none"/>
        <c:tickLblPos val="nextTo"/>
        <c:crossAx val="360700408"/>
        <c:crosses val="autoZero"/>
        <c:crossBetween val="between"/>
        <c:majorUnit val="5"/>
      </c:valAx>
      <c:spPr>
        <a:noFill/>
        <a:ln w="25400">
          <a:noFill/>
        </a:ln>
        <a:effectLst/>
      </c:spPr>
    </c:plotArea>
    <c:plotVisOnly val="1"/>
    <c:dispBlanksAs val="gap"/>
    <c:showDLblsOverMax val="0"/>
  </c:chart>
  <c:spPr>
    <a:noFill/>
    <a:ln w="9525" cap="flat" cmpd="sng" algn="ctr">
      <a:noFill/>
      <a:prstDash val="solid"/>
    </a:ln>
    <a:effectLst/>
  </c:spPr>
  <c:txPr>
    <a:bodyPr/>
    <a:lstStyle/>
    <a:p>
      <a:pPr>
        <a:defRPr sz="1000" b="0" i="0" u="none" strike="noStrike" baseline="0">
          <a:solidFill>
            <a:srgbClr val="000000"/>
          </a:solidFill>
          <a:latin typeface="Calibri"/>
          <a:ea typeface="Calibri"/>
          <a:cs typeface="Calibri"/>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672137233621445E-2"/>
          <c:y val="5.6030183727034118E-2"/>
          <c:w val="0.84719433152899282"/>
          <c:h val="0.7196103091280257"/>
        </c:manualLayout>
      </c:layout>
      <c:barChart>
        <c:barDir val="col"/>
        <c:grouping val="clustered"/>
        <c:varyColors val="0"/>
        <c:ser>
          <c:idx val="0"/>
          <c:order val="0"/>
          <c:tx>
            <c:strRef>
              <c:f>'ADULT LIQ LAW'!$Q$1</c:f>
              <c:strCache>
                <c:ptCount val="1"/>
                <c:pt idx="0">
                  <c:v>2021 = 3</c:v>
                </c:pt>
              </c:strCache>
            </c:strRef>
          </c:tx>
          <c:spPr>
            <a:solidFill>
              <a:schemeClr val="accent2"/>
            </a:solidFill>
            <a:ln>
              <a:noFill/>
            </a:ln>
            <a:effectLst/>
          </c:spPr>
          <c:invertIfNegative val="0"/>
          <c:cat>
            <c:strRef>
              <c:f>'ADULT LIQ LAW'!$A$2:$A$7</c:f>
              <c:strCache>
                <c:ptCount val="6"/>
                <c:pt idx="0">
                  <c:v>LIQUOR - SALES TO MINOR</c:v>
                </c:pt>
                <c:pt idx="1">
                  <c:v>LIQUOR POSSESS - CONSUMPTION IN MV</c:v>
                </c:pt>
                <c:pt idx="2">
                  <c:v>LIQUOR POSSESS - TO MINOR (KEG LAWS)</c:v>
                </c:pt>
                <c:pt idx="3">
                  <c:v>LIQUOR POSSESS - UNDERAGE PROHIBITIONS</c:v>
                </c:pt>
                <c:pt idx="4">
                  <c:v>OPEN CONTAINER PUBLIC PLACE</c:v>
                </c:pt>
                <c:pt idx="5">
                  <c:v>OPEN CONTAINER MOTOR VEHICLE</c:v>
                </c:pt>
              </c:strCache>
            </c:strRef>
          </c:cat>
          <c:val>
            <c:numRef>
              <c:f>'ADULT LIQ LAW'!$Q$2:$Q$7</c:f>
              <c:numCache>
                <c:formatCode>General</c:formatCode>
                <c:ptCount val="6"/>
                <c:pt idx="0">
                  <c:v>0</c:v>
                </c:pt>
                <c:pt idx="1">
                  <c:v>0</c:v>
                </c:pt>
                <c:pt idx="2">
                  <c:v>0</c:v>
                </c:pt>
                <c:pt idx="3">
                  <c:v>1</c:v>
                </c:pt>
                <c:pt idx="4">
                  <c:v>0</c:v>
                </c:pt>
                <c:pt idx="5">
                  <c:v>2</c:v>
                </c:pt>
              </c:numCache>
            </c:numRef>
          </c:val>
          <c:extLst>
            <c:ext xmlns:c16="http://schemas.microsoft.com/office/drawing/2014/chart" uri="{C3380CC4-5D6E-409C-BE32-E72D297353CC}">
              <c16:uniqueId val="{00000000-4D5A-421A-AC9D-97B89B893344}"/>
            </c:ext>
          </c:extLst>
        </c:ser>
        <c:ser>
          <c:idx val="1"/>
          <c:order val="1"/>
          <c:tx>
            <c:strRef>
              <c:f>'ADULT LIQ LAW'!$R$1</c:f>
              <c:strCache>
                <c:ptCount val="1"/>
                <c:pt idx="0">
                  <c:v>2022 = 1</c:v>
                </c:pt>
              </c:strCache>
            </c:strRef>
          </c:tx>
          <c:spPr>
            <a:solidFill>
              <a:schemeClr val="accent3"/>
            </a:solidFill>
            <a:ln>
              <a:noFill/>
            </a:ln>
            <a:effectLst/>
          </c:spPr>
          <c:invertIfNegative val="0"/>
          <c:dPt>
            <c:idx val="5"/>
            <c:invertIfNegative val="0"/>
            <c:bubble3D val="0"/>
            <c:spPr>
              <a:solidFill>
                <a:schemeClr val="accent3"/>
              </a:solidFill>
              <a:ln>
                <a:noFill/>
              </a:ln>
              <a:effectLst/>
            </c:spPr>
            <c:extLst>
              <c:ext xmlns:c16="http://schemas.microsoft.com/office/drawing/2014/chart" uri="{C3380CC4-5D6E-409C-BE32-E72D297353CC}">
                <c16:uniqueId val="{00000000-39C0-4057-8D44-49160E9B8710}"/>
              </c:ext>
            </c:extLst>
          </c:dPt>
          <c:cat>
            <c:strRef>
              <c:f>'ADULT LIQ LAW'!$A$2:$A$7</c:f>
              <c:strCache>
                <c:ptCount val="6"/>
                <c:pt idx="0">
                  <c:v>LIQUOR - SALES TO MINOR</c:v>
                </c:pt>
                <c:pt idx="1">
                  <c:v>LIQUOR POSSESS - CONSUMPTION IN MV</c:v>
                </c:pt>
                <c:pt idx="2">
                  <c:v>LIQUOR POSSESS - TO MINOR (KEG LAWS)</c:v>
                </c:pt>
                <c:pt idx="3">
                  <c:v>LIQUOR POSSESS - UNDERAGE PROHIBITIONS</c:v>
                </c:pt>
                <c:pt idx="4">
                  <c:v>OPEN CONTAINER PUBLIC PLACE</c:v>
                </c:pt>
                <c:pt idx="5">
                  <c:v>OPEN CONTAINER MOTOR VEHICLE</c:v>
                </c:pt>
              </c:strCache>
            </c:strRef>
          </c:cat>
          <c:val>
            <c:numRef>
              <c:f>'ADULT LIQ LAW'!$R$2:$R$7</c:f>
              <c:numCache>
                <c:formatCode>General</c:formatCode>
                <c:ptCount val="6"/>
                <c:pt idx="0">
                  <c:v>0</c:v>
                </c:pt>
                <c:pt idx="1">
                  <c:v>0</c:v>
                </c:pt>
                <c:pt idx="2">
                  <c:v>0</c:v>
                </c:pt>
                <c:pt idx="3">
                  <c:v>0</c:v>
                </c:pt>
                <c:pt idx="4">
                  <c:v>0</c:v>
                </c:pt>
                <c:pt idx="5">
                  <c:v>1</c:v>
                </c:pt>
              </c:numCache>
            </c:numRef>
          </c:val>
          <c:extLst>
            <c:ext xmlns:c16="http://schemas.microsoft.com/office/drawing/2014/chart" uri="{C3380CC4-5D6E-409C-BE32-E72D297353CC}">
              <c16:uniqueId val="{00000001-4D5A-421A-AC9D-97B89B893344}"/>
            </c:ext>
          </c:extLst>
        </c:ser>
        <c:ser>
          <c:idx val="2"/>
          <c:order val="2"/>
          <c:tx>
            <c:strRef>
              <c:f>'ADULT LIQ LAW'!$S$1</c:f>
              <c:strCache>
                <c:ptCount val="1"/>
                <c:pt idx="0">
                  <c:v>2023 = 2</c:v>
                </c:pt>
              </c:strCache>
            </c:strRef>
          </c:tx>
          <c:spPr>
            <a:solidFill>
              <a:schemeClr val="accent4"/>
            </a:solidFill>
            <a:ln>
              <a:noFill/>
            </a:ln>
            <a:effectLst/>
          </c:spPr>
          <c:invertIfNegative val="0"/>
          <c:cat>
            <c:strRef>
              <c:f>'ADULT LIQ LAW'!$A$2:$A$7</c:f>
              <c:strCache>
                <c:ptCount val="6"/>
                <c:pt idx="0">
                  <c:v>LIQUOR - SALES TO MINOR</c:v>
                </c:pt>
                <c:pt idx="1">
                  <c:v>LIQUOR POSSESS - CONSUMPTION IN MV</c:v>
                </c:pt>
                <c:pt idx="2">
                  <c:v>LIQUOR POSSESS - TO MINOR (KEG LAWS)</c:v>
                </c:pt>
                <c:pt idx="3">
                  <c:v>LIQUOR POSSESS - UNDERAGE PROHIBITIONS</c:v>
                </c:pt>
                <c:pt idx="4">
                  <c:v>OPEN CONTAINER PUBLIC PLACE</c:v>
                </c:pt>
                <c:pt idx="5">
                  <c:v>OPEN CONTAINER MOTOR VEHICLE</c:v>
                </c:pt>
              </c:strCache>
            </c:strRef>
          </c:cat>
          <c:val>
            <c:numRef>
              <c:f>'ADULT LIQ LAW'!$S$2:$S$7</c:f>
              <c:numCache>
                <c:formatCode>General</c:formatCode>
                <c:ptCount val="6"/>
                <c:pt idx="0">
                  <c:v>0</c:v>
                </c:pt>
                <c:pt idx="1">
                  <c:v>0</c:v>
                </c:pt>
                <c:pt idx="2">
                  <c:v>0</c:v>
                </c:pt>
                <c:pt idx="3">
                  <c:v>0</c:v>
                </c:pt>
                <c:pt idx="4">
                  <c:v>0</c:v>
                </c:pt>
                <c:pt idx="5">
                  <c:v>2</c:v>
                </c:pt>
              </c:numCache>
            </c:numRef>
          </c:val>
          <c:extLst>
            <c:ext xmlns:c16="http://schemas.microsoft.com/office/drawing/2014/chart" uri="{C3380CC4-5D6E-409C-BE32-E72D297353CC}">
              <c16:uniqueId val="{00000002-4D5A-421A-AC9D-97B89B893344}"/>
            </c:ext>
          </c:extLst>
        </c:ser>
        <c:ser>
          <c:idx val="3"/>
          <c:order val="3"/>
          <c:tx>
            <c:strRef>
              <c:f>'ADULT LIQ LAW'!$T$1</c:f>
              <c:strCache>
                <c:ptCount val="1"/>
                <c:pt idx="0">
                  <c:v>2024 = 5</c:v>
                </c:pt>
              </c:strCache>
            </c:strRef>
          </c:tx>
          <c:spPr>
            <a:solidFill>
              <a:schemeClr val="accent6"/>
            </a:solidFill>
            <a:ln>
              <a:noFill/>
            </a:ln>
            <a:effectLst/>
          </c:spPr>
          <c:invertIfNegative val="0"/>
          <c:cat>
            <c:strRef>
              <c:f>'ADULT LIQ LAW'!$A$2:$A$7</c:f>
              <c:strCache>
                <c:ptCount val="6"/>
                <c:pt idx="0">
                  <c:v>LIQUOR - SALES TO MINOR</c:v>
                </c:pt>
                <c:pt idx="1">
                  <c:v>LIQUOR POSSESS - CONSUMPTION IN MV</c:v>
                </c:pt>
                <c:pt idx="2">
                  <c:v>LIQUOR POSSESS - TO MINOR (KEG LAWS)</c:v>
                </c:pt>
                <c:pt idx="3">
                  <c:v>LIQUOR POSSESS - UNDERAGE PROHIBITIONS</c:v>
                </c:pt>
                <c:pt idx="4">
                  <c:v>OPEN CONTAINER PUBLIC PLACE</c:v>
                </c:pt>
                <c:pt idx="5">
                  <c:v>OPEN CONTAINER MOTOR VEHICLE</c:v>
                </c:pt>
              </c:strCache>
            </c:strRef>
          </c:cat>
          <c:val>
            <c:numRef>
              <c:f>'ADULT LIQ LAW'!$T$2:$T$7</c:f>
              <c:numCache>
                <c:formatCode>General</c:formatCode>
                <c:ptCount val="6"/>
                <c:pt idx="3">
                  <c:v>3</c:v>
                </c:pt>
                <c:pt idx="5">
                  <c:v>2</c:v>
                </c:pt>
              </c:numCache>
            </c:numRef>
          </c:val>
          <c:extLst>
            <c:ext xmlns:c16="http://schemas.microsoft.com/office/drawing/2014/chart" uri="{C3380CC4-5D6E-409C-BE32-E72D297353CC}">
              <c16:uniqueId val="{00000003-4D5A-421A-AC9D-97B89B893344}"/>
            </c:ext>
          </c:extLst>
        </c:ser>
        <c:ser>
          <c:idx val="4"/>
          <c:order val="4"/>
          <c:tx>
            <c:strRef>
              <c:f>'ADULT LIQ LAW'!$U$1</c:f>
              <c:strCache>
                <c:ptCount val="1"/>
                <c:pt idx="0">
                  <c:v>2025 =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'ADULT LIQ LAW'!$A$2:$A$7</c:f>
              <c:strCache>
                <c:ptCount val="6"/>
                <c:pt idx="0">
                  <c:v>LIQUOR - SALES TO MINOR</c:v>
                </c:pt>
                <c:pt idx="1">
                  <c:v>LIQUOR POSSESS - CONSUMPTION IN MV</c:v>
                </c:pt>
                <c:pt idx="2">
                  <c:v>LIQUOR POSSESS - TO MINOR (KEG LAWS)</c:v>
                </c:pt>
                <c:pt idx="3">
                  <c:v>LIQUOR POSSESS - UNDERAGE PROHIBITIONS</c:v>
                </c:pt>
                <c:pt idx="4">
                  <c:v>OPEN CONTAINER PUBLIC PLACE</c:v>
                </c:pt>
                <c:pt idx="5">
                  <c:v>OPEN CONTAINER MOTOR VEHICLE</c:v>
                </c:pt>
              </c:strCache>
            </c:strRef>
          </c:cat>
          <c:val>
            <c:numRef>
              <c:f>'ADULT LIQ LAW'!$U$2:$U$7</c:f>
              <c:numCache>
                <c:formatCode>General</c:formatCode>
                <c:ptCount val="6"/>
                <c:pt idx="5">
                  <c:v>1</c:v>
                </c:pt>
              </c:numCache>
            </c:numRef>
          </c:val>
          <c:extLst>
            <c:ext xmlns:c16="http://schemas.microsoft.com/office/drawing/2014/chart" uri="{C3380CC4-5D6E-409C-BE32-E72D297353CC}">
              <c16:uniqueId val="{00000004-4D5A-421A-AC9D-97B89B893344}"/>
            </c:ext>
          </c:extLst>
        </c:ser>
        <c:dLbls>
          <c:showLegendKey val="0"/>
          <c:showVal val="0"/>
          <c:showCatName val="0"/>
          <c:showSerName val="0"/>
          <c:showPercent val="0"/>
          <c:showBubbleSize val="0"/>
        </c:dLbls>
        <c:gapWidth val="150"/>
        <c:axId val="401134872"/>
        <c:axId val="401149768"/>
      </c:barChart>
      <c:catAx>
        <c:axId val="401134872"/>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000" b="0" i="0" u="none" strike="noStrike" kern="1200" baseline="0">
                <a:solidFill>
                  <a:srgbClr val="000000"/>
                </a:solidFill>
                <a:latin typeface="Calibri"/>
                <a:ea typeface="Calibri"/>
                <a:cs typeface="Calibri"/>
              </a:defRPr>
            </a:pPr>
            <a:endParaRPr lang="en-US"/>
          </a:p>
        </c:txPr>
        <c:crossAx val="401149768"/>
        <c:crosses val="autoZero"/>
        <c:auto val="1"/>
        <c:lblAlgn val="ctr"/>
        <c:lblOffset val="100"/>
        <c:noMultiLvlLbl val="0"/>
      </c:catAx>
      <c:valAx>
        <c:axId val="401149768"/>
        <c:scaling>
          <c:orientation val="minMax"/>
          <c:max val="1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000" b="0" i="0" u="none" strike="noStrike" kern="1200" baseline="0">
                <a:solidFill>
                  <a:srgbClr val="000000"/>
                </a:solidFill>
                <a:latin typeface="Calibri"/>
                <a:ea typeface="Calibri"/>
                <a:cs typeface="Calibri"/>
              </a:defRPr>
            </a:pPr>
            <a:endParaRPr lang="en-US"/>
          </a:p>
        </c:txPr>
        <c:crossAx val="401134872"/>
        <c:crosses val="autoZero"/>
        <c:crossBetween val="between"/>
        <c:maj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Calibri"/>
              <a:ea typeface="Calibri"/>
              <a:cs typeface="Calibri"/>
            </a:defRPr>
          </a:pPr>
          <a:endParaRPr lang="en-US"/>
        </a:p>
      </c:txPr>
    </c:legend>
    <c:plotVisOnly val="1"/>
    <c:dispBlanksAs val="gap"/>
    <c:showDLblsOverMax val="0"/>
  </c:chart>
  <c:spPr>
    <a:noFill/>
    <a:ln w="9525" cap="flat" cmpd="sng" algn="ctr">
      <a:noFill/>
      <a:prstDash val="solid"/>
    </a:ln>
    <a:effectLst/>
  </c:spPr>
  <c:txPr>
    <a:bodyPr/>
    <a:lstStyle/>
    <a:p>
      <a:pPr>
        <a:defRPr sz="1000" b="0" i="0" u="none" strike="noStrike" baseline="0">
          <a:solidFill>
            <a:srgbClr val="000000"/>
          </a:solidFill>
          <a:latin typeface="Calibri"/>
          <a:ea typeface="Calibri"/>
          <a:cs typeface="Calibri"/>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4"/>
          <c:order val="0"/>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'COMMUNITY HOURS'!$A$2:$A$4</c:f>
              <c:strCache>
                <c:ptCount val="3"/>
                <c:pt idx="0">
                  <c:v>TARGETED ENFORCEMENT</c:v>
                </c:pt>
                <c:pt idx="1">
                  <c:v>BIKE PATROL</c:v>
                </c:pt>
                <c:pt idx="2">
                  <c:v>FOOT PATROL</c:v>
                </c:pt>
              </c:strCache>
            </c:strRef>
          </c:cat>
          <c:val>
            <c:numRef>
              <c:f>'COMMUNITY HOURS'!$B$2:$B$4</c:f>
              <c:numCache>
                <c:formatCode>General</c:formatCode>
                <c:ptCount val="3"/>
                <c:pt idx="0">
                  <c:v>46</c:v>
                </c:pt>
                <c:pt idx="1">
                  <c:v>0</c:v>
                </c:pt>
                <c:pt idx="2">
                  <c:v>370</c:v>
                </c:pt>
              </c:numCache>
            </c:numRef>
          </c:val>
          <c:extLst>
            <c:ext xmlns:c16="http://schemas.microsoft.com/office/drawing/2014/chart" uri="{C3380CC4-5D6E-409C-BE32-E72D297353CC}">
              <c16:uniqueId val="{00000000-9C0C-4E5B-8C15-25D192C657C1}"/>
            </c:ext>
          </c:extLst>
        </c:ser>
        <c:dLbls>
          <c:showLegendKey val="0"/>
          <c:showVal val="1"/>
          <c:showCatName val="0"/>
          <c:showSerName val="0"/>
          <c:showPercent val="0"/>
          <c:showBubbleSize val="0"/>
        </c:dLbls>
        <c:gapWidth val="150"/>
        <c:axId val="401138008"/>
        <c:axId val="401144672"/>
      </c:barChart>
      <c:valAx>
        <c:axId val="401144672"/>
        <c:scaling>
          <c:orientation val="minMax"/>
        </c:scaling>
        <c:delete val="0"/>
        <c:axPos val="b"/>
        <c:majorGridlines/>
        <c:numFmt formatCode="General" sourceLinked="1"/>
        <c:majorTickMark val="out"/>
        <c:minorTickMark val="none"/>
        <c:tickLblPos val="nextTo"/>
        <c:txPr>
          <a:bodyPr rot="0" vert="horz"/>
          <a:lstStyle/>
          <a:p>
            <a:pPr>
              <a:defRPr/>
            </a:pPr>
            <a:endParaRPr lang="en-US"/>
          </a:p>
        </c:txPr>
        <c:crossAx val="401138008"/>
        <c:crosses val="autoZero"/>
        <c:crossBetween val="between"/>
      </c:valAx>
      <c:catAx>
        <c:axId val="401138008"/>
        <c:scaling>
          <c:orientation val="minMax"/>
        </c:scaling>
        <c:delete val="0"/>
        <c:axPos val="l"/>
        <c:numFmt formatCode="General" sourceLinked="1"/>
        <c:majorTickMark val="out"/>
        <c:minorTickMark val="none"/>
        <c:tickLblPos val="nextTo"/>
        <c:txPr>
          <a:bodyPr rot="0" vert="horz"/>
          <a:lstStyle/>
          <a:p>
            <a:pPr>
              <a:defRPr/>
            </a:pPr>
            <a:endParaRPr lang="en-US"/>
          </a:p>
        </c:txPr>
        <c:crossAx val="401144672"/>
        <c:crosses val="autoZero"/>
        <c:auto val="1"/>
        <c:lblAlgn val="ctr"/>
        <c:lblOffset val="100"/>
        <c:noMultiLvlLbl val="0"/>
      </c:cat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91168838937867"/>
          <c:y val="2.8679655654369821E-2"/>
          <c:w val="0.61577559368798196"/>
          <c:h val="0.77110061242344885"/>
        </c:manualLayout>
      </c:layout>
      <c:barChart>
        <c:barDir val="bar"/>
        <c:grouping val="clustered"/>
        <c:varyColors val="0"/>
        <c:ser>
          <c:idx val="0"/>
          <c:order val="0"/>
          <c:tx>
            <c:strRef>
              <c:f>'TRAFFIC STOPS'!$K$1</c:f>
              <c:strCache>
                <c:ptCount val="1"/>
                <c:pt idx="0">
                  <c:v>2025 = 470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'TRAFFIC STOPS'!$A$2:$A$4</c:f>
              <c:strCache>
                <c:ptCount val="3"/>
                <c:pt idx="0">
                  <c:v>CITATIONS ISSUED</c:v>
                </c:pt>
                <c:pt idx="1">
                  <c:v>WRITTEN WARNINGS</c:v>
                </c:pt>
                <c:pt idx="2">
                  <c:v>VERBAL WARNINGS</c:v>
                </c:pt>
              </c:strCache>
            </c:strRef>
          </c:cat>
          <c:val>
            <c:numRef>
              <c:f>'TRAFFIC STOPS'!$K$2:$K$4</c:f>
              <c:numCache>
                <c:formatCode>General</c:formatCode>
                <c:ptCount val="3"/>
                <c:pt idx="0">
                  <c:v>37</c:v>
                </c:pt>
                <c:pt idx="1">
                  <c:v>44</c:v>
                </c:pt>
                <c:pt idx="2">
                  <c:v>389</c:v>
                </c:pt>
              </c:numCache>
            </c:numRef>
          </c:val>
          <c:extLst>
            <c:ext xmlns:c16="http://schemas.microsoft.com/office/drawing/2014/chart" uri="{C3380CC4-5D6E-409C-BE32-E72D297353CC}">
              <c16:uniqueId val="{00000000-C2C8-4670-8FCA-8DCCE61DE35E}"/>
            </c:ext>
          </c:extLst>
        </c:ser>
        <c:dLbls>
          <c:showLegendKey val="0"/>
          <c:showVal val="0"/>
          <c:showCatName val="0"/>
          <c:showSerName val="0"/>
          <c:showPercent val="0"/>
          <c:showBubbleSize val="0"/>
        </c:dLbls>
        <c:gapWidth val="150"/>
        <c:axId val="401139576"/>
        <c:axId val="401139968"/>
      </c:barChart>
      <c:valAx>
        <c:axId val="401139968"/>
        <c:scaling>
          <c:orientation val="minMax"/>
          <c:max val="500"/>
          <c:min val="0"/>
        </c:scaling>
        <c:delete val="0"/>
        <c:axPos val="b"/>
        <c:majorGridlines/>
        <c:numFmt formatCode="General" sourceLinked="1"/>
        <c:majorTickMark val="out"/>
        <c:minorTickMark val="none"/>
        <c:tickLblPos val="nextTo"/>
        <c:txPr>
          <a:bodyPr rot="0" vert="horz"/>
          <a:lstStyle/>
          <a:p>
            <a:pPr>
              <a:defRPr/>
            </a:pPr>
            <a:endParaRPr lang="en-US"/>
          </a:p>
        </c:txPr>
        <c:crossAx val="401139576"/>
        <c:crosses val="autoZero"/>
        <c:crossBetween val="between"/>
        <c:majorUnit val="50"/>
      </c:valAx>
      <c:catAx>
        <c:axId val="401139576"/>
        <c:scaling>
          <c:orientation val="minMax"/>
        </c:scaling>
        <c:delete val="0"/>
        <c:axPos val="l"/>
        <c:numFmt formatCode="General" sourceLinked="1"/>
        <c:majorTickMark val="out"/>
        <c:minorTickMark val="none"/>
        <c:tickLblPos val="nextTo"/>
        <c:txPr>
          <a:bodyPr rot="0" vert="horz"/>
          <a:lstStyle/>
          <a:p>
            <a:pPr>
              <a:defRPr/>
            </a:pPr>
            <a:endParaRPr lang="en-US"/>
          </a:p>
        </c:txPr>
        <c:crossAx val="401139968"/>
        <c:crosses val="autoZero"/>
        <c:auto val="1"/>
        <c:lblAlgn val="ctr"/>
        <c:lblOffset val="100"/>
        <c:noMultiLvlLbl val="0"/>
      </c:catAx>
    </c:plotArea>
    <c:legend>
      <c:legendPos val="r"/>
      <c:layout>
        <c:manualLayout>
          <c:xMode val="edge"/>
          <c:yMode val="edge"/>
          <c:x val="0.83100761977402393"/>
          <c:y val="0.46776665185435123"/>
          <c:w val="0.11858476198856031"/>
          <c:h val="6.4466696291297518E-2"/>
        </c:manualLayout>
      </c:layout>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FEMALES</a:t>
            </a:r>
          </a:p>
        </c:rich>
      </c:tx>
      <c:layout>
        <c:manualLayout>
          <c:xMode val="edge"/>
          <c:yMode val="edge"/>
          <c:x val="0.40155041252726309"/>
          <c:y val="3.538544783209800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502110876569269"/>
          <c:y val="0.19531021713297644"/>
          <c:w val="0.60825100629844542"/>
          <c:h val="0.66023262458453269"/>
        </c:manualLayout>
      </c:layout>
      <c:pieChart>
        <c:varyColors val="1"/>
        <c:ser>
          <c:idx val="0"/>
          <c:order val="0"/>
          <c:tx>
            <c:strRef>
              <c:f>Sheet1!$B$1</c:f>
              <c:strCache>
                <c:ptCount val="1"/>
                <c:pt idx="0">
                  <c:v>Females</c:v>
                </c:pt>
              </c:strCache>
            </c:strRef>
          </c:tx>
          <c:explosion val="4"/>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2D-2A4D-863B-059DDC48EC0C}"/>
              </c:ext>
            </c:extLst>
          </c:dPt>
          <c:dPt>
            <c:idx val="1"/>
            <c:bubble3D val="0"/>
            <c:explosion val="0"/>
            <c:spPr>
              <a:solidFill>
                <a:schemeClr val="accent2"/>
              </a:solidFill>
              <a:ln w="19050">
                <a:solidFill>
                  <a:schemeClr val="lt1"/>
                </a:solidFill>
              </a:ln>
              <a:effectLst/>
            </c:spPr>
            <c:extLst>
              <c:ext xmlns:c16="http://schemas.microsoft.com/office/drawing/2014/chart" uri="{C3380CC4-5D6E-409C-BE32-E72D297353CC}">
                <c16:uniqueId val="{00000003-662D-2A4D-863B-059DDC48EC0C}"/>
              </c:ext>
            </c:extLst>
          </c:dPt>
          <c:dPt>
            <c:idx val="2"/>
            <c:bubble3D val="0"/>
            <c:explosion val="0"/>
            <c:spPr>
              <a:solidFill>
                <a:schemeClr val="accent3"/>
              </a:solidFill>
              <a:ln w="19050">
                <a:solidFill>
                  <a:schemeClr val="lt1"/>
                </a:solidFill>
              </a:ln>
              <a:effectLst/>
            </c:spPr>
            <c:extLst>
              <c:ext xmlns:c16="http://schemas.microsoft.com/office/drawing/2014/chart" uri="{C3380CC4-5D6E-409C-BE32-E72D297353CC}">
                <c16:uniqueId val="{00000005-662D-2A4D-863B-059DDC48EC0C}"/>
              </c:ext>
            </c:extLst>
          </c:dPt>
          <c:dPt>
            <c:idx val="3"/>
            <c:bubble3D val="0"/>
            <c:explosion val="0"/>
            <c:spPr>
              <a:solidFill>
                <a:schemeClr val="accent4"/>
              </a:solidFill>
              <a:ln w="19050">
                <a:solidFill>
                  <a:schemeClr val="lt1"/>
                </a:solidFill>
              </a:ln>
              <a:effectLst/>
            </c:spPr>
            <c:extLst>
              <c:ext xmlns:c16="http://schemas.microsoft.com/office/drawing/2014/chart" uri="{C3380CC4-5D6E-409C-BE32-E72D297353CC}">
                <c16:uniqueId val="{00000007-662D-2A4D-863B-059DDC48EC0C}"/>
              </c:ext>
            </c:extLst>
          </c:dPt>
          <c:dPt>
            <c:idx val="4"/>
            <c:bubble3D val="0"/>
            <c:explosion val="0"/>
            <c:spPr>
              <a:solidFill>
                <a:schemeClr val="accent5"/>
              </a:solidFill>
              <a:ln w="19050">
                <a:solidFill>
                  <a:schemeClr val="lt1"/>
                </a:solidFill>
              </a:ln>
              <a:effectLst/>
            </c:spPr>
            <c:extLst>
              <c:ext xmlns:c16="http://schemas.microsoft.com/office/drawing/2014/chart" uri="{C3380CC4-5D6E-409C-BE32-E72D297353CC}">
                <c16:uniqueId val="{00000009-662D-2A4D-863B-059DDC48EC0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62D-2A4D-863B-059DDC48EC0C}"/>
              </c:ext>
            </c:extLst>
          </c:dPt>
          <c:dPt>
            <c:idx val="6"/>
            <c:bubble3D val="0"/>
            <c:explosion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A48-4088-BC65-6E8864B3309F}"/>
              </c:ext>
            </c:extLst>
          </c:dPt>
          <c:dLbls>
            <c:dLbl>
              <c:idx val="0"/>
              <c:delete val="1"/>
              <c:extLst>
                <c:ext xmlns:c15="http://schemas.microsoft.com/office/drawing/2012/chart" uri="{CE6537A1-D6FC-4f65-9D91-7224C49458BB}"/>
                <c:ext xmlns:c16="http://schemas.microsoft.com/office/drawing/2014/chart" uri="{C3380CC4-5D6E-409C-BE32-E72D297353CC}">
                  <c16:uniqueId val="{00000001-662D-2A4D-863B-059DDC48EC0C}"/>
                </c:ext>
              </c:extLst>
            </c:dLbl>
            <c:dLbl>
              <c:idx val="1"/>
              <c:layout>
                <c:manualLayout>
                  <c:x val="0.16399249985869005"/>
                  <c:y val="2.1231268699258801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662D-2A4D-863B-059DDC48EC0C}"/>
                </c:ext>
              </c:extLst>
            </c:dLbl>
            <c:dLbl>
              <c:idx val="2"/>
              <c:layout>
                <c:manualLayout>
                  <c:x val="4.0224575437037211E-2"/>
                  <c:y val="0.10615634349629396"/>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662D-2A4D-863B-059DDC48EC0C}"/>
                </c:ext>
              </c:extLst>
            </c:dLbl>
            <c:dLbl>
              <c:idx val="3"/>
              <c:layout>
                <c:manualLayout>
                  <c:x val="-8.2115235059352379E-2"/>
                  <c:y val="-7.1364133494990267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662D-2A4D-863B-059DDC48EC0C}"/>
                </c:ext>
              </c:extLst>
            </c:dLbl>
            <c:dLbl>
              <c:idx val="4"/>
              <c:layout>
                <c:manualLayout>
                  <c:x val="-0.1856518866324795"/>
                  <c:y val="-3.5385447832098002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662D-2A4D-863B-059DDC48EC0C}"/>
                </c:ext>
              </c:extLst>
            </c:dLbl>
            <c:dLbl>
              <c:idx val="5"/>
              <c:layout>
                <c:manualLayout>
                  <c:x val="-0.36767042719159149"/>
                  <c:y val="0.13315859869736696"/>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191509445078493"/>
                      <c:h val="0.1047283808743473"/>
                    </c:manualLayout>
                  </c15:layout>
                </c:ext>
                <c:ext xmlns:c16="http://schemas.microsoft.com/office/drawing/2014/chart" uri="{C3380CC4-5D6E-409C-BE32-E72D297353CC}">
                  <c16:uniqueId val="{0000000B-662D-2A4D-863B-059DDC48EC0C}"/>
                </c:ext>
              </c:extLst>
            </c:dLbl>
            <c:dLbl>
              <c:idx val="6"/>
              <c:tx>
                <c:rich>
                  <a:bodyPr/>
                  <a:lstStyle/>
                  <a:p>
                    <a:fld id="{31D30985-556E-411F-A1ED-BA503489B477}" type="CATEGORYNAME">
                      <a:rPr lang="en-US" sz="1000"/>
                      <a:pPr/>
                      <a:t>[CATEGORY NAME]</a:t>
                    </a:fld>
                    <a:r>
                      <a:rPr lang="en-US" baseline="0" dirty="0"/>
                      <a:t>, </a:t>
                    </a:r>
                    <a:fld id="{8AEB47A2-CF66-4C39-9CC8-161ACAD80E19}" type="VALUE">
                      <a:rPr lang="en-US" baseline="0"/>
                      <a:pPr/>
                      <a:t>[VALUE]</a:t>
                    </a:fld>
                    <a:r>
                      <a:rPr lang="en-US" baseline="0" dirty="0"/>
                      <a:t>, </a:t>
                    </a:r>
                    <a:fld id="{3F7B1C50-E340-47FA-A58D-E519CAA9F57C}" type="PERCENTAGE">
                      <a:rPr lang="en-US" baseline="0"/>
                      <a:pPr/>
                      <a:t>[PERCENTAGE]</a:t>
                    </a:fld>
                    <a:endParaRPr lang="en-US" baseline="0" dirty="0"/>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A48-4088-BC65-6E8864B3309F}"/>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Sheet1!$A$2:$A$8</c:f>
              <c:strCache>
                <c:ptCount val="7"/>
                <c:pt idx="1">
                  <c:v>ASIAN</c:v>
                </c:pt>
                <c:pt idx="2">
                  <c:v>BLACK</c:v>
                </c:pt>
                <c:pt idx="3">
                  <c:v>WHITE</c:v>
                </c:pt>
                <c:pt idx="4">
                  <c:v>HISPANIC</c:v>
                </c:pt>
                <c:pt idx="5">
                  <c:v>INDIAN</c:v>
                </c:pt>
                <c:pt idx="6">
                  <c:v>UNKNOWN FEMALE</c:v>
                </c:pt>
              </c:strCache>
            </c:strRef>
          </c:cat>
          <c:val>
            <c:numRef>
              <c:f>Sheet1!$B$2:$B$8</c:f>
              <c:numCache>
                <c:formatCode>General</c:formatCode>
                <c:ptCount val="7"/>
                <c:pt idx="1">
                  <c:v>8</c:v>
                </c:pt>
                <c:pt idx="2">
                  <c:v>47</c:v>
                </c:pt>
                <c:pt idx="3">
                  <c:v>156</c:v>
                </c:pt>
                <c:pt idx="4">
                  <c:v>12</c:v>
                </c:pt>
                <c:pt idx="5">
                  <c:v>0</c:v>
                </c:pt>
                <c:pt idx="6">
                  <c:v>8</c:v>
                </c:pt>
              </c:numCache>
            </c:numRef>
          </c:val>
          <c:extLst>
            <c:ext xmlns:c16="http://schemas.microsoft.com/office/drawing/2014/chart" uri="{C3380CC4-5D6E-409C-BE32-E72D297353CC}">
              <c16:uniqueId val="{0000000C-662D-2A4D-863B-059DDC48EC0C}"/>
            </c:ext>
          </c:extLst>
        </c:ser>
        <c:dLbls>
          <c:showLegendKey val="0"/>
          <c:showVal val="0"/>
          <c:showCatName val="0"/>
          <c:showSerName val="0"/>
          <c:showPercent val="0"/>
          <c:showBubbleSize val="0"/>
          <c:showLeaderLines val="0"/>
        </c:dLbls>
        <c:firstSliceAng val="0"/>
      </c:pieChart>
      <c:spPr>
        <a:noFill/>
        <a:ln>
          <a:noFill/>
        </a:ln>
        <a:effectLst/>
      </c:spPr>
    </c:plotArea>
    <c:legend>
      <c:legendPos val="b"/>
      <c:legendEntry>
        <c:idx val="0"/>
        <c:delete val="1"/>
      </c:legendEntry>
      <c:legendEntry>
        <c:idx val="6"/>
        <c:delete val="1"/>
      </c:legendEntry>
      <c:layout>
        <c:manualLayout>
          <c:xMode val="edge"/>
          <c:yMode val="edge"/>
          <c:x val="0"/>
          <c:y val="0.85552873939202789"/>
          <c:w val="0.98240034732982895"/>
          <c:h val="0.144471256067333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31767182948285"/>
          <c:y val="0.11903007353088497"/>
          <c:w val="0.51946367281012951"/>
          <c:h val="0.80277253511250035"/>
        </c:manualLayout>
      </c:layout>
      <c:barChart>
        <c:barDir val="bar"/>
        <c:grouping val="clustered"/>
        <c:varyColors val="0"/>
        <c:ser>
          <c:idx val="0"/>
          <c:order val="0"/>
          <c:tx>
            <c:strRef>
              <c:f>'ADULT SUM'!$W$1</c:f>
              <c:strCache>
                <c:ptCount val="1"/>
                <c:pt idx="0">
                  <c:v>2025 = 368</c:v>
                </c:pt>
              </c:strCache>
            </c:strRef>
          </c:tx>
          <c:spPr>
            <a:solidFill>
              <a:schemeClr val="accent1"/>
            </a:solidFill>
            <a:ln>
              <a:noFill/>
            </a:ln>
            <a:effectLst/>
          </c:spPr>
          <c:invertIfNegative val="0"/>
          <c:dPt>
            <c:idx val="2"/>
            <c:invertIfNegative val="0"/>
            <c:bubble3D val="0"/>
            <c:extLst>
              <c:ext xmlns:c16="http://schemas.microsoft.com/office/drawing/2014/chart" uri="{C3380CC4-5D6E-409C-BE32-E72D297353CC}">
                <c16:uniqueId val="{00000000-849F-4D4D-B3ED-EAC200674F0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'ADULT SUM'!$C$2:$C$25</c:f>
              <c:strCache>
                <c:ptCount val="24"/>
                <c:pt idx="0">
                  <c:v>MISC ORDINANCES</c:v>
                </c:pt>
                <c:pt idx="1">
                  <c:v>TRESPASSING</c:v>
                </c:pt>
                <c:pt idx="2">
                  <c:v>SPEED</c:v>
                </c:pt>
                <c:pt idx="3">
                  <c:v>DUS (FRA/12PT./NOL)</c:v>
                </c:pt>
                <c:pt idx="4">
                  <c:v>OVI</c:v>
                </c:pt>
                <c:pt idx="5">
                  <c:v>TRAFFIC (ALL OTHER)</c:v>
                </c:pt>
                <c:pt idx="6">
                  <c:v>DISORDERLY CONDUCT </c:v>
                </c:pt>
                <c:pt idx="7">
                  <c:v>WEAPONS VIOLATIONS</c:v>
                </c:pt>
                <c:pt idx="8">
                  <c:v>CONTEMPT</c:v>
                </c:pt>
                <c:pt idx="9">
                  <c:v>OBSTRUCTING OFFICIAL BUSINESS</c:v>
                </c:pt>
                <c:pt idx="10">
                  <c:v>LIQUOR SALES / POSSESSION</c:v>
                </c:pt>
                <c:pt idx="11">
                  <c:v>OFFENSES AGAINST FAMILY/DV</c:v>
                </c:pt>
                <c:pt idx="12">
                  <c:v>SEX OFFENSES (EXCLUDING RAPE)</c:v>
                </c:pt>
                <c:pt idx="13">
                  <c:v>DRUG RELATED OFFENSES</c:v>
                </c:pt>
                <c:pt idx="14">
                  <c:v>VANDALISM / CRIMINAL DAMAGING</c:v>
                </c:pt>
                <c:pt idx="15">
                  <c:v>RECEIVE STOLEN PROPERTY</c:v>
                </c:pt>
                <c:pt idx="16">
                  <c:v>FORGERY / FRAUD</c:v>
                </c:pt>
                <c:pt idx="17">
                  <c:v>MOTOR VEHICLE THEFT</c:v>
                </c:pt>
                <c:pt idx="18">
                  <c:v>LARCENY THEFT</c:v>
                </c:pt>
                <c:pt idx="19">
                  <c:v>BURGLARY</c:v>
                </c:pt>
                <c:pt idx="20">
                  <c:v>ASSAULT</c:v>
                </c:pt>
                <c:pt idx="21">
                  <c:v>ROBBERY</c:v>
                </c:pt>
                <c:pt idx="22">
                  <c:v>RAPE</c:v>
                </c:pt>
                <c:pt idx="23">
                  <c:v>MURDER / ATTEMPTED MURDER</c:v>
                </c:pt>
              </c:strCache>
            </c:strRef>
          </c:cat>
          <c:val>
            <c:numRef>
              <c:f>'ADULT SUM'!$W$2:$W$25</c:f>
              <c:numCache>
                <c:formatCode>General</c:formatCode>
                <c:ptCount val="24"/>
                <c:pt idx="0">
                  <c:v>9</c:v>
                </c:pt>
                <c:pt idx="1">
                  <c:v>10</c:v>
                </c:pt>
                <c:pt idx="2">
                  <c:v>8</c:v>
                </c:pt>
                <c:pt idx="3">
                  <c:v>27</c:v>
                </c:pt>
                <c:pt idx="4">
                  <c:v>14</c:v>
                </c:pt>
                <c:pt idx="5">
                  <c:v>48</c:v>
                </c:pt>
                <c:pt idx="6">
                  <c:v>4</c:v>
                </c:pt>
                <c:pt idx="7">
                  <c:v>1</c:v>
                </c:pt>
                <c:pt idx="8">
                  <c:v>51</c:v>
                </c:pt>
                <c:pt idx="9">
                  <c:v>12</c:v>
                </c:pt>
                <c:pt idx="10">
                  <c:v>1</c:v>
                </c:pt>
                <c:pt idx="11">
                  <c:v>5</c:v>
                </c:pt>
                <c:pt idx="12">
                  <c:v>3</c:v>
                </c:pt>
                <c:pt idx="13">
                  <c:v>28</c:v>
                </c:pt>
                <c:pt idx="14">
                  <c:v>4</c:v>
                </c:pt>
                <c:pt idx="15">
                  <c:v>0</c:v>
                </c:pt>
                <c:pt idx="16">
                  <c:v>13</c:v>
                </c:pt>
                <c:pt idx="17">
                  <c:v>0</c:v>
                </c:pt>
                <c:pt idx="18">
                  <c:v>97</c:v>
                </c:pt>
                <c:pt idx="19">
                  <c:v>8</c:v>
                </c:pt>
                <c:pt idx="20">
                  <c:v>19</c:v>
                </c:pt>
                <c:pt idx="21">
                  <c:v>6</c:v>
                </c:pt>
                <c:pt idx="22">
                  <c:v>0</c:v>
                </c:pt>
                <c:pt idx="23">
                  <c:v>0</c:v>
                </c:pt>
              </c:numCache>
            </c:numRef>
          </c:val>
          <c:extLst>
            <c:ext xmlns:c16="http://schemas.microsoft.com/office/drawing/2014/chart" uri="{C3380CC4-5D6E-409C-BE32-E72D297353CC}">
              <c16:uniqueId val="{00000001-849F-4D4D-B3ED-EAC200674F03}"/>
            </c:ext>
          </c:extLst>
        </c:ser>
        <c:ser>
          <c:idx val="2"/>
          <c:order val="1"/>
          <c:tx>
            <c:strRef>
              <c:f>'ADULT SUM'!$V$1</c:f>
              <c:strCache>
                <c:ptCount val="1"/>
                <c:pt idx="0">
                  <c:v>2024 = 308</c:v>
                </c:pt>
              </c:strCache>
            </c:strRef>
          </c:tx>
          <c:spPr>
            <a:solidFill>
              <a:schemeClr val="accent6"/>
            </a:solidFill>
            <a:ln>
              <a:noFill/>
            </a:ln>
            <a:effectLst/>
          </c:spPr>
          <c:invertIfNegative val="0"/>
          <c:cat>
            <c:strRef>
              <c:f>'ADULT SUM'!$C$2:$C$25</c:f>
              <c:strCache>
                <c:ptCount val="24"/>
                <c:pt idx="0">
                  <c:v>MISC ORDINANCES</c:v>
                </c:pt>
                <c:pt idx="1">
                  <c:v>TRESPASSING</c:v>
                </c:pt>
                <c:pt idx="2">
                  <c:v>SPEED</c:v>
                </c:pt>
                <c:pt idx="3">
                  <c:v>DUS (FRA/12PT./NOL)</c:v>
                </c:pt>
                <c:pt idx="4">
                  <c:v>OVI</c:v>
                </c:pt>
                <c:pt idx="5">
                  <c:v>TRAFFIC (ALL OTHER)</c:v>
                </c:pt>
                <c:pt idx="6">
                  <c:v>DISORDERLY CONDUCT </c:v>
                </c:pt>
                <c:pt idx="7">
                  <c:v>WEAPONS VIOLATIONS</c:v>
                </c:pt>
                <c:pt idx="8">
                  <c:v>CONTEMPT</c:v>
                </c:pt>
                <c:pt idx="9">
                  <c:v>OBSTRUCTING OFFICIAL BUSINESS</c:v>
                </c:pt>
                <c:pt idx="10">
                  <c:v>LIQUOR SALES / POSSESSION</c:v>
                </c:pt>
                <c:pt idx="11">
                  <c:v>OFFENSES AGAINST FAMILY/DV</c:v>
                </c:pt>
                <c:pt idx="12">
                  <c:v>SEX OFFENSES (EXCLUDING RAPE)</c:v>
                </c:pt>
                <c:pt idx="13">
                  <c:v>DRUG RELATED OFFENSES</c:v>
                </c:pt>
                <c:pt idx="14">
                  <c:v>VANDALISM / CRIMINAL DAMAGING</c:v>
                </c:pt>
                <c:pt idx="15">
                  <c:v>RECEIVE STOLEN PROPERTY</c:v>
                </c:pt>
                <c:pt idx="16">
                  <c:v>FORGERY / FRAUD</c:v>
                </c:pt>
                <c:pt idx="17">
                  <c:v>MOTOR VEHICLE THEFT</c:v>
                </c:pt>
                <c:pt idx="18">
                  <c:v>LARCENY THEFT</c:v>
                </c:pt>
                <c:pt idx="19">
                  <c:v>BURGLARY</c:v>
                </c:pt>
                <c:pt idx="20">
                  <c:v>ASSAULT</c:v>
                </c:pt>
                <c:pt idx="21">
                  <c:v>ROBBERY</c:v>
                </c:pt>
                <c:pt idx="22">
                  <c:v>RAPE</c:v>
                </c:pt>
                <c:pt idx="23">
                  <c:v>MURDER / ATTEMPTED MURDER</c:v>
                </c:pt>
              </c:strCache>
            </c:strRef>
          </c:cat>
          <c:val>
            <c:numRef>
              <c:f>'ADULT SUM'!$V$2:$V$25</c:f>
              <c:numCache>
                <c:formatCode>General</c:formatCode>
                <c:ptCount val="24"/>
                <c:pt idx="0">
                  <c:v>16</c:v>
                </c:pt>
                <c:pt idx="1">
                  <c:v>4</c:v>
                </c:pt>
                <c:pt idx="2">
                  <c:v>5</c:v>
                </c:pt>
                <c:pt idx="3">
                  <c:v>35</c:v>
                </c:pt>
                <c:pt idx="4">
                  <c:v>10</c:v>
                </c:pt>
                <c:pt idx="5">
                  <c:v>49</c:v>
                </c:pt>
                <c:pt idx="6">
                  <c:v>4</c:v>
                </c:pt>
                <c:pt idx="7">
                  <c:v>9</c:v>
                </c:pt>
                <c:pt idx="8">
                  <c:v>43</c:v>
                </c:pt>
                <c:pt idx="9">
                  <c:v>7</c:v>
                </c:pt>
                <c:pt idx="10">
                  <c:v>5</c:v>
                </c:pt>
                <c:pt idx="11">
                  <c:v>14</c:v>
                </c:pt>
                <c:pt idx="12">
                  <c:v>1</c:v>
                </c:pt>
                <c:pt idx="13">
                  <c:v>10</c:v>
                </c:pt>
                <c:pt idx="14">
                  <c:v>5</c:v>
                </c:pt>
                <c:pt idx="15">
                  <c:v>2</c:v>
                </c:pt>
                <c:pt idx="16">
                  <c:v>2</c:v>
                </c:pt>
                <c:pt idx="17">
                  <c:v>2</c:v>
                </c:pt>
                <c:pt idx="18">
                  <c:v>57</c:v>
                </c:pt>
                <c:pt idx="19">
                  <c:v>7</c:v>
                </c:pt>
                <c:pt idx="20">
                  <c:v>19</c:v>
                </c:pt>
                <c:pt idx="21">
                  <c:v>1</c:v>
                </c:pt>
                <c:pt idx="22">
                  <c:v>1</c:v>
                </c:pt>
                <c:pt idx="23">
                  <c:v>0</c:v>
                </c:pt>
              </c:numCache>
            </c:numRef>
          </c:val>
          <c:extLst>
            <c:ext xmlns:c16="http://schemas.microsoft.com/office/drawing/2014/chart" uri="{C3380CC4-5D6E-409C-BE32-E72D297353CC}">
              <c16:uniqueId val="{00000002-849F-4D4D-B3ED-EAC200674F03}"/>
            </c:ext>
          </c:extLst>
        </c:ser>
        <c:ser>
          <c:idx val="1"/>
          <c:order val="2"/>
          <c:tx>
            <c:strRef>
              <c:f>'ADULT SUM'!$U$1</c:f>
              <c:strCache>
                <c:ptCount val="1"/>
                <c:pt idx="0">
                  <c:v>2023 = 378</c:v>
                </c:pt>
              </c:strCache>
            </c:strRef>
          </c:tx>
          <c:spPr>
            <a:solidFill>
              <a:schemeClr val="accent4"/>
            </a:solidFill>
            <a:ln>
              <a:noFill/>
            </a:ln>
            <a:effectLst/>
          </c:spPr>
          <c:invertIfNegative val="0"/>
          <c:cat>
            <c:strRef>
              <c:f>'ADULT SUM'!$C$2:$C$25</c:f>
              <c:strCache>
                <c:ptCount val="24"/>
                <c:pt idx="0">
                  <c:v>MISC ORDINANCES</c:v>
                </c:pt>
                <c:pt idx="1">
                  <c:v>TRESPASSING</c:v>
                </c:pt>
                <c:pt idx="2">
                  <c:v>SPEED</c:v>
                </c:pt>
                <c:pt idx="3">
                  <c:v>DUS (FRA/12PT./NOL)</c:v>
                </c:pt>
                <c:pt idx="4">
                  <c:v>OVI</c:v>
                </c:pt>
                <c:pt idx="5">
                  <c:v>TRAFFIC (ALL OTHER)</c:v>
                </c:pt>
                <c:pt idx="6">
                  <c:v>DISORDERLY CONDUCT </c:v>
                </c:pt>
                <c:pt idx="7">
                  <c:v>WEAPONS VIOLATIONS</c:v>
                </c:pt>
                <c:pt idx="8">
                  <c:v>CONTEMPT</c:v>
                </c:pt>
                <c:pt idx="9">
                  <c:v>OBSTRUCTING OFFICIAL BUSINESS</c:v>
                </c:pt>
                <c:pt idx="10">
                  <c:v>LIQUOR SALES / POSSESSION</c:v>
                </c:pt>
                <c:pt idx="11">
                  <c:v>OFFENSES AGAINST FAMILY/DV</c:v>
                </c:pt>
                <c:pt idx="12">
                  <c:v>SEX OFFENSES (EXCLUDING RAPE)</c:v>
                </c:pt>
                <c:pt idx="13">
                  <c:v>DRUG RELATED OFFENSES</c:v>
                </c:pt>
                <c:pt idx="14">
                  <c:v>VANDALISM / CRIMINAL DAMAGING</c:v>
                </c:pt>
                <c:pt idx="15">
                  <c:v>RECEIVE STOLEN PROPERTY</c:v>
                </c:pt>
                <c:pt idx="16">
                  <c:v>FORGERY / FRAUD</c:v>
                </c:pt>
                <c:pt idx="17">
                  <c:v>MOTOR VEHICLE THEFT</c:v>
                </c:pt>
                <c:pt idx="18">
                  <c:v>LARCENY THEFT</c:v>
                </c:pt>
                <c:pt idx="19">
                  <c:v>BURGLARY</c:v>
                </c:pt>
                <c:pt idx="20">
                  <c:v>ASSAULT</c:v>
                </c:pt>
                <c:pt idx="21">
                  <c:v>ROBBERY</c:v>
                </c:pt>
                <c:pt idx="22">
                  <c:v>RAPE</c:v>
                </c:pt>
                <c:pt idx="23">
                  <c:v>MURDER / ATTEMPTED MURDER</c:v>
                </c:pt>
              </c:strCache>
            </c:strRef>
          </c:cat>
          <c:val>
            <c:numRef>
              <c:f>'ADULT SUM'!$U$2:$U$25</c:f>
              <c:numCache>
                <c:formatCode>General</c:formatCode>
                <c:ptCount val="24"/>
                <c:pt idx="0">
                  <c:v>6</c:v>
                </c:pt>
                <c:pt idx="1">
                  <c:v>6</c:v>
                </c:pt>
                <c:pt idx="2">
                  <c:v>38</c:v>
                </c:pt>
                <c:pt idx="3">
                  <c:v>49</c:v>
                </c:pt>
                <c:pt idx="4">
                  <c:v>25</c:v>
                </c:pt>
                <c:pt idx="5">
                  <c:v>49</c:v>
                </c:pt>
                <c:pt idx="6">
                  <c:v>4</c:v>
                </c:pt>
                <c:pt idx="7">
                  <c:v>1</c:v>
                </c:pt>
                <c:pt idx="8">
                  <c:v>59</c:v>
                </c:pt>
                <c:pt idx="9">
                  <c:v>15</c:v>
                </c:pt>
                <c:pt idx="10">
                  <c:v>2</c:v>
                </c:pt>
                <c:pt idx="11">
                  <c:v>18</c:v>
                </c:pt>
                <c:pt idx="12">
                  <c:v>3</c:v>
                </c:pt>
                <c:pt idx="13">
                  <c:v>12</c:v>
                </c:pt>
                <c:pt idx="14">
                  <c:v>5</c:v>
                </c:pt>
                <c:pt idx="15">
                  <c:v>1</c:v>
                </c:pt>
                <c:pt idx="16">
                  <c:v>0</c:v>
                </c:pt>
                <c:pt idx="17">
                  <c:v>0</c:v>
                </c:pt>
                <c:pt idx="18">
                  <c:v>49</c:v>
                </c:pt>
                <c:pt idx="19">
                  <c:v>4</c:v>
                </c:pt>
                <c:pt idx="20">
                  <c:v>22</c:v>
                </c:pt>
                <c:pt idx="21">
                  <c:v>2</c:v>
                </c:pt>
                <c:pt idx="22">
                  <c:v>2</c:v>
                </c:pt>
                <c:pt idx="23">
                  <c:v>6</c:v>
                </c:pt>
              </c:numCache>
            </c:numRef>
          </c:val>
          <c:extLst>
            <c:ext xmlns:c16="http://schemas.microsoft.com/office/drawing/2014/chart" uri="{C3380CC4-5D6E-409C-BE32-E72D297353CC}">
              <c16:uniqueId val="{00000003-849F-4D4D-B3ED-EAC200674F03}"/>
            </c:ext>
          </c:extLst>
        </c:ser>
        <c:dLbls>
          <c:showLegendKey val="0"/>
          <c:showVal val="0"/>
          <c:showCatName val="0"/>
          <c:showSerName val="0"/>
          <c:showPercent val="0"/>
          <c:showBubbleSize val="0"/>
        </c:dLbls>
        <c:gapWidth val="247"/>
        <c:axId val="401131736"/>
        <c:axId val="401127424"/>
      </c:barChart>
      <c:catAx>
        <c:axId val="401131736"/>
        <c:scaling>
          <c:orientation val="minMax"/>
        </c:scaling>
        <c:delete val="0"/>
        <c:axPos val="l"/>
        <c:majorGridlines>
          <c:spPr>
            <a:ln w="9525" cap="flat" cmpd="sng" algn="ctr">
              <a:no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401127424"/>
        <c:crosses val="autoZero"/>
        <c:auto val="1"/>
        <c:lblAlgn val="ctr"/>
        <c:lblOffset val="100"/>
        <c:noMultiLvlLbl val="0"/>
      </c:catAx>
      <c:valAx>
        <c:axId val="401127424"/>
        <c:scaling>
          <c:orientation val="minMax"/>
          <c:max val="350"/>
          <c:min val="0"/>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401131736"/>
        <c:crosses val="autoZero"/>
        <c:crossBetween val="between"/>
        <c:majorUnit val="50"/>
      </c:valAx>
      <c:spPr>
        <a:noFill/>
        <a:ln>
          <a:noFill/>
        </a:ln>
        <a:effectLst/>
      </c:spPr>
    </c:plotArea>
    <c:legend>
      <c:legendPos val="r"/>
      <c:layout>
        <c:manualLayout>
          <c:xMode val="edge"/>
          <c:yMode val="edge"/>
          <c:x val="0.84000620114793345"/>
          <c:y val="0.43559115225100681"/>
          <c:w val="0.10321724207550979"/>
          <c:h val="0.1288176954979864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51730647275489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03E-FA47-9E34-80A896A0CE4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03E-FA47-9E34-80A896A0CE43}"/>
              </c:ext>
            </c:extLst>
          </c:dPt>
          <c:dPt>
            <c:idx val="2"/>
            <c:bubble3D val="0"/>
            <c:explosion val="3"/>
            <c:spPr>
              <a:solidFill>
                <a:schemeClr val="accent1"/>
              </a:solidFill>
              <a:ln w="19050">
                <a:solidFill>
                  <a:schemeClr val="lt1"/>
                </a:solidFill>
              </a:ln>
              <a:effectLst/>
            </c:spPr>
            <c:extLst>
              <c:ext xmlns:c16="http://schemas.microsoft.com/office/drawing/2014/chart" uri="{C3380CC4-5D6E-409C-BE32-E72D297353CC}">
                <c16:uniqueId val="{00000005-703E-FA47-9E34-80A896A0CE43}"/>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03E-FA47-9E34-80A896A0CE43}"/>
              </c:ext>
            </c:extLst>
          </c:dPt>
          <c:dPt>
            <c:idx val="4"/>
            <c:bubble3D val="0"/>
            <c:spPr>
              <a:solidFill>
                <a:schemeClr val="accent4"/>
              </a:solidFill>
              <a:ln w="19050">
                <a:solidFill>
                  <a:schemeClr val="lt1"/>
                </a:solidFill>
              </a:ln>
              <a:effectLst/>
            </c:spPr>
            <c:extLst>
              <c:ext xmlns:c16="http://schemas.microsoft.com/office/drawing/2014/chart" uri="{C3380CC4-5D6E-409C-BE32-E72D297353CC}">
                <c16:uniqueId val="{00000009-703E-FA47-9E34-80A896A0CE43}"/>
              </c:ext>
            </c:extLst>
          </c:dPt>
          <c:dPt>
            <c:idx val="5"/>
            <c:bubble3D val="0"/>
            <c:spPr>
              <a:solidFill>
                <a:schemeClr val="accent2"/>
              </a:solidFill>
              <a:ln w="19050">
                <a:solidFill>
                  <a:schemeClr val="lt1"/>
                </a:solidFill>
              </a:ln>
              <a:effectLst/>
            </c:spPr>
            <c:extLst>
              <c:ext xmlns:c16="http://schemas.microsoft.com/office/drawing/2014/chart" uri="{C3380CC4-5D6E-409C-BE32-E72D297353CC}">
                <c16:uniqueId val="{0000000B-F048-433C-ADFC-F9C5BBA61AEE}"/>
              </c:ext>
            </c:extLst>
          </c:dPt>
          <c:dPt>
            <c:idx val="6"/>
            <c:bubble3D val="0"/>
            <c:explosion val="9"/>
            <c:spPr>
              <a:solidFill>
                <a:schemeClr val="accent1">
                  <a:lumMod val="60000"/>
                </a:schemeClr>
              </a:solidFill>
              <a:ln w="19050">
                <a:solidFill>
                  <a:schemeClr val="lt1"/>
                </a:solidFill>
              </a:ln>
              <a:effectLst/>
            </c:spPr>
            <c:extLst>
              <c:ext xmlns:c16="http://schemas.microsoft.com/office/drawing/2014/chart" uri="{C3380CC4-5D6E-409C-BE32-E72D297353CC}">
                <c16:uniqueId val="{0000000D-F048-433C-ADFC-F9C5BBA61AE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048-433C-ADFC-F9C5BBA61AEE}"/>
              </c:ext>
            </c:extLst>
          </c:dPt>
          <c:dLbls>
            <c:dLbl>
              <c:idx val="0"/>
              <c:layout>
                <c:manualLayout>
                  <c:x val="-3.7631294262972716E-2"/>
                  <c:y val="1.9765763574162244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0685131030638779"/>
                      <c:h val="0.10025083419849902"/>
                    </c:manualLayout>
                  </c15:layout>
                </c:ext>
                <c:ext xmlns:c16="http://schemas.microsoft.com/office/drawing/2014/chart" uri="{C3380CC4-5D6E-409C-BE32-E72D297353CC}">
                  <c16:uniqueId val="{00000001-703E-FA47-9E34-80A896A0CE43}"/>
                </c:ext>
              </c:extLst>
            </c:dLbl>
            <c:dLbl>
              <c:idx val="1"/>
              <c:layout>
                <c:manualLayout>
                  <c:x val="-0.34416444312213895"/>
                  <c:y val="7.6811153536546592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13549459664557045"/>
                      <c:h val="0.10805552256645813"/>
                    </c:manualLayout>
                  </c15:layout>
                </c:ext>
                <c:ext xmlns:c16="http://schemas.microsoft.com/office/drawing/2014/chart" uri="{C3380CC4-5D6E-409C-BE32-E72D297353CC}">
                  <c16:uniqueId val="{00000003-703E-FA47-9E34-80A896A0CE43}"/>
                </c:ext>
              </c:extLst>
            </c:dLbl>
            <c:dLbl>
              <c:idx val="2"/>
              <c:layout>
                <c:manualLayout>
                  <c:x val="7.5307265822096223E-2"/>
                  <c:y val="7.0047320396949248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03E-FA47-9E34-80A896A0CE43}"/>
                </c:ext>
              </c:extLst>
            </c:dLbl>
            <c:dLbl>
              <c:idx val="3"/>
              <c:layout>
                <c:manualLayout>
                  <c:x val="-2.7557701922010687E-3"/>
                  <c:y val="0.16810198172425286"/>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03E-FA47-9E34-80A896A0CE43}"/>
                </c:ext>
              </c:extLst>
            </c:dLbl>
            <c:dLbl>
              <c:idx val="4"/>
              <c:layout>
                <c:manualLayout>
                  <c:x val="0"/>
                  <c:y val="6.3382714420619934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03E-FA47-9E34-80A896A0CE43}"/>
                </c:ext>
              </c:extLst>
            </c:dLbl>
            <c:dLbl>
              <c:idx val="5"/>
              <c:layout>
                <c:manualLayout>
                  <c:x val="-0.16142274210586771"/>
                  <c:y val="-6.7754167665581011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048-433C-ADFC-F9C5BBA61AEE}"/>
                </c:ext>
              </c:extLst>
            </c:dLbl>
            <c:dLbl>
              <c:idx val="6"/>
              <c:layout>
                <c:manualLayout>
                  <c:x val="0.26006997339278687"/>
                  <c:y val="-3.713037732649589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048-433C-ADFC-F9C5BBA61AEE}"/>
                </c:ext>
              </c:extLst>
            </c:dLbl>
            <c:dLbl>
              <c:idx val="7"/>
              <c:layout>
                <c:manualLayout>
                  <c:x val="-0.33779203440672317"/>
                  <c:y val="0.21040547151680997"/>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048-433C-ADFC-F9C5BBA61AEE}"/>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Sheet1!$A$2:$A$9</c:f>
              <c:strCache>
                <c:ptCount val="7"/>
                <c:pt idx="1">
                  <c:v>ASIAN</c:v>
                </c:pt>
                <c:pt idx="2">
                  <c:v>HISPANIC</c:v>
                </c:pt>
                <c:pt idx="3">
                  <c:v>BLACK</c:v>
                </c:pt>
                <c:pt idx="4">
                  <c:v>WHITE</c:v>
                </c:pt>
                <c:pt idx="5">
                  <c:v>UNKNOWN</c:v>
                </c:pt>
                <c:pt idx="6">
                  <c:v>INDIAN</c:v>
                </c:pt>
              </c:strCache>
            </c:strRef>
          </c:cat>
          <c:val>
            <c:numRef>
              <c:f>Sheet1!$B$2:$B$9</c:f>
              <c:numCache>
                <c:formatCode>General</c:formatCode>
                <c:ptCount val="8"/>
                <c:pt idx="1">
                  <c:v>8</c:v>
                </c:pt>
                <c:pt idx="2">
                  <c:v>17</c:v>
                </c:pt>
                <c:pt idx="3">
                  <c:v>54</c:v>
                </c:pt>
                <c:pt idx="4">
                  <c:v>152</c:v>
                </c:pt>
                <c:pt idx="5">
                  <c:v>5</c:v>
                </c:pt>
                <c:pt idx="6">
                  <c:v>4</c:v>
                </c:pt>
              </c:numCache>
            </c:numRef>
          </c:val>
          <c:extLst>
            <c:ext xmlns:c16="http://schemas.microsoft.com/office/drawing/2014/chart" uri="{C3380CC4-5D6E-409C-BE32-E72D297353CC}">
              <c16:uniqueId val="{0000000A-703E-FA47-9E34-80A896A0CE43}"/>
            </c:ext>
          </c:extLst>
        </c:ser>
        <c:dLbls>
          <c:showLegendKey val="0"/>
          <c:showVal val="0"/>
          <c:showCatName val="0"/>
          <c:showSerName val="0"/>
          <c:showPercent val="0"/>
          <c:showBubbleSize val="0"/>
          <c:showLeaderLines val="0"/>
        </c:dLbls>
        <c:firstSliceAng val="0"/>
      </c:pieChart>
      <c:spPr>
        <a:noFill/>
        <a:ln>
          <a:noFill/>
        </a:ln>
        <a:effectLst/>
      </c:spPr>
    </c:plotArea>
    <c:legend>
      <c:legendPos val="b"/>
      <c:legendEntry>
        <c:idx val="0"/>
        <c:delete val="1"/>
      </c:legendEntry>
      <c:legendEntry>
        <c:idx val="7"/>
        <c:delete val="1"/>
      </c:legendEntry>
      <c:layout>
        <c:manualLayout>
          <c:xMode val="edge"/>
          <c:yMode val="edge"/>
          <c:x val="0.11796976261896826"/>
          <c:y val="0.87490807899651368"/>
          <c:w val="0.75808197237344022"/>
          <c:h val="0.121997653282188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8181684598283"/>
          <c:y val="6.9841269841269843E-2"/>
          <c:w val="0.64501319917530597"/>
          <c:h val="0.77643380577427823"/>
        </c:manualLayout>
      </c:layout>
      <c:barChart>
        <c:barDir val="bar"/>
        <c:grouping val="clustered"/>
        <c:varyColors val="0"/>
        <c:ser>
          <c:idx val="2"/>
          <c:order val="0"/>
          <c:tx>
            <c:strRef>
              <c:f>'PARK CITES'!$Q$1</c:f>
              <c:strCache>
                <c:ptCount val="1"/>
                <c:pt idx="0">
                  <c:v>2025 = 456</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'PARK CITES'!$A$2:$A$5</c:f>
              <c:strCache>
                <c:ptCount val="4"/>
                <c:pt idx="0">
                  <c:v>$ UNPAID</c:v>
                </c:pt>
                <c:pt idx="1">
                  <c:v>$ PAID</c:v>
                </c:pt>
                <c:pt idx="2">
                  <c:v># PAID</c:v>
                </c:pt>
                <c:pt idx="3">
                  <c:v># ISSUED</c:v>
                </c:pt>
              </c:strCache>
            </c:strRef>
          </c:cat>
          <c:val>
            <c:numRef>
              <c:f>'PARK CITES'!$Q$2:$Q$5</c:f>
              <c:numCache>
                <c:formatCode>"$"#,##0</c:formatCode>
                <c:ptCount val="4"/>
                <c:pt idx="0">
                  <c:v>1540</c:v>
                </c:pt>
                <c:pt idx="1">
                  <c:v>6295</c:v>
                </c:pt>
                <c:pt idx="2" formatCode="General">
                  <c:v>421</c:v>
                </c:pt>
                <c:pt idx="3" formatCode="General">
                  <c:v>456</c:v>
                </c:pt>
              </c:numCache>
            </c:numRef>
          </c:val>
          <c:extLst>
            <c:ext xmlns:c16="http://schemas.microsoft.com/office/drawing/2014/chart" uri="{C3380CC4-5D6E-409C-BE32-E72D297353CC}">
              <c16:uniqueId val="{00000000-B2C8-4D2E-A993-CD8E6A685B97}"/>
            </c:ext>
          </c:extLst>
        </c:ser>
        <c:ser>
          <c:idx val="4"/>
          <c:order val="1"/>
          <c:tx>
            <c:strRef>
              <c:f>'PARK CITES'!$P$1</c:f>
              <c:strCache>
                <c:ptCount val="1"/>
                <c:pt idx="0">
                  <c:v>2024 = 338</c:v>
                </c:pt>
              </c:strCache>
            </c:strRef>
          </c:tx>
          <c:spPr>
            <a:solidFill>
              <a:schemeClr val="accent6"/>
            </a:solidFill>
          </c:spPr>
          <c:invertIfNegative val="0"/>
          <c:cat>
            <c:strRef>
              <c:f>'PARK CITES'!$A$2:$A$5</c:f>
              <c:strCache>
                <c:ptCount val="4"/>
                <c:pt idx="0">
                  <c:v>$ UNPAID</c:v>
                </c:pt>
                <c:pt idx="1">
                  <c:v>$ PAID</c:v>
                </c:pt>
                <c:pt idx="2">
                  <c:v># PAID</c:v>
                </c:pt>
                <c:pt idx="3">
                  <c:v># ISSUED</c:v>
                </c:pt>
              </c:strCache>
            </c:strRef>
          </c:cat>
          <c:val>
            <c:numRef>
              <c:f>'PARK CITES'!$N$2:$N$5</c:f>
              <c:numCache>
                <c:formatCode>"$"#,##0_);[Red]\("$"#,##0\)</c:formatCode>
                <c:ptCount val="4"/>
                <c:pt idx="0">
                  <c:v>540</c:v>
                </c:pt>
                <c:pt idx="1">
                  <c:v>4835</c:v>
                </c:pt>
                <c:pt idx="2" formatCode="General">
                  <c:v>347</c:v>
                </c:pt>
                <c:pt idx="3" formatCode="General">
                  <c:v>370</c:v>
                </c:pt>
              </c:numCache>
            </c:numRef>
          </c:val>
          <c:extLst>
            <c:ext xmlns:c16="http://schemas.microsoft.com/office/drawing/2014/chart" uri="{C3380CC4-5D6E-409C-BE32-E72D297353CC}">
              <c16:uniqueId val="{00000001-B2C8-4D2E-A993-CD8E6A685B97}"/>
            </c:ext>
          </c:extLst>
        </c:ser>
        <c:ser>
          <c:idx val="3"/>
          <c:order val="2"/>
          <c:tx>
            <c:strRef>
              <c:f>'PARK CITES'!$O$1</c:f>
              <c:strCache>
                <c:ptCount val="1"/>
                <c:pt idx="0">
                  <c:v>2023 = 493</c:v>
                </c:pt>
              </c:strCache>
            </c:strRef>
          </c:tx>
          <c:spPr>
            <a:solidFill>
              <a:schemeClr val="accent4"/>
            </a:solidFill>
          </c:spPr>
          <c:invertIfNegative val="0"/>
          <c:cat>
            <c:strRef>
              <c:f>'PARK CITES'!$A$2:$A$5</c:f>
              <c:strCache>
                <c:ptCount val="4"/>
                <c:pt idx="0">
                  <c:v>$ UNPAID</c:v>
                </c:pt>
                <c:pt idx="1">
                  <c:v>$ PAID</c:v>
                </c:pt>
                <c:pt idx="2">
                  <c:v># PAID</c:v>
                </c:pt>
                <c:pt idx="3">
                  <c:v># ISSUED</c:v>
                </c:pt>
              </c:strCache>
            </c:strRef>
          </c:cat>
          <c:val>
            <c:numRef>
              <c:f>'PARK CITES'!$O$2:$O$5</c:f>
              <c:numCache>
                <c:formatCode>"$"#,##0_);[Red]\("$"#,##0\)</c:formatCode>
                <c:ptCount val="4"/>
                <c:pt idx="0">
                  <c:v>1010</c:v>
                </c:pt>
                <c:pt idx="1">
                  <c:v>10375</c:v>
                </c:pt>
                <c:pt idx="2" formatCode="General">
                  <c:v>461</c:v>
                </c:pt>
                <c:pt idx="3" formatCode="General">
                  <c:v>493</c:v>
                </c:pt>
              </c:numCache>
            </c:numRef>
          </c:val>
          <c:extLst>
            <c:ext xmlns:c16="http://schemas.microsoft.com/office/drawing/2014/chart" uri="{C3380CC4-5D6E-409C-BE32-E72D297353CC}">
              <c16:uniqueId val="{00000002-B2C8-4D2E-A993-CD8E6A685B97}"/>
            </c:ext>
          </c:extLst>
        </c:ser>
        <c:ser>
          <c:idx val="0"/>
          <c:order val="3"/>
          <c:tx>
            <c:strRef>
              <c:f>'PARK CITES'!$N$1</c:f>
              <c:strCache>
                <c:ptCount val="1"/>
                <c:pt idx="0">
                  <c:v>2022 = 370</c:v>
                </c:pt>
              </c:strCache>
            </c:strRef>
          </c:tx>
          <c:spPr>
            <a:solidFill>
              <a:schemeClr val="accent3"/>
            </a:solidFill>
          </c:spPr>
          <c:invertIfNegative val="0"/>
          <c:cat>
            <c:strRef>
              <c:f>'PARK CITES'!$A$2:$A$5</c:f>
              <c:strCache>
                <c:ptCount val="4"/>
                <c:pt idx="0">
                  <c:v>$ UNPAID</c:v>
                </c:pt>
                <c:pt idx="1">
                  <c:v>$ PAID</c:v>
                </c:pt>
                <c:pt idx="2">
                  <c:v># PAID</c:v>
                </c:pt>
                <c:pt idx="3">
                  <c:v># ISSUED</c:v>
                </c:pt>
              </c:strCache>
            </c:strRef>
          </c:cat>
          <c:val>
            <c:numRef>
              <c:f>'PARK CITES'!$P$2:$P$5</c:f>
              <c:numCache>
                <c:formatCode>"$"#,##0</c:formatCode>
                <c:ptCount val="4"/>
                <c:pt idx="0">
                  <c:v>1005</c:v>
                </c:pt>
                <c:pt idx="1">
                  <c:v>6935</c:v>
                </c:pt>
                <c:pt idx="2" formatCode="General">
                  <c:v>223</c:v>
                </c:pt>
                <c:pt idx="3" formatCode="General">
                  <c:v>338</c:v>
                </c:pt>
              </c:numCache>
            </c:numRef>
          </c:val>
          <c:extLst>
            <c:ext xmlns:c16="http://schemas.microsoft.com/office/drawing/2014/chart" uri="{C3380CC4-5D6E-409C-BE32-E72D297353CC}">
              <c16:uniqueId val="{00000003-B2C8-4D2E-A993-CD8E6A685B97}"/>
            </c:ext>
          </c:extLst>
        </c:ser>
        <c:ser>
          <c:idx val="1"/>
          <c:order val="4"/>
          <c:tx>
            <c:strRef>
              <c:f>'PARK CITES'!$M$1</c:f>
              <c:strCache>
                <c:ptCount val="1"/>
                <c:pt idx="0">
                  <c:v>2021 = 784</c:v>
                </c:pt>
              </c:strCache>
            </c:strRef>
          </c:tx>
          <c:invertIfNegative val="0"/>
          <c:cat>
            <c:strRef>
              <c:f>'PARK CITES'!$A$2:$A$5</c:f>
              <c:strCache>
                <c:ptCount val="4"/>
                <c:pt idx="0">
                  <c:v>$ UNPAID</c:v>
                </c:pt>
                <c:pt idx="1">
                  <c:v>$ PAID</c:v>
                </c:pt>
                <c:pt idx="2">
                  <c:v># PAID</c:v>
                </c:pt>
                <c:pt idx="3">
                  <c:v># ISSUED</c:v>
                </c:pt>
              </c:strCache>
            </c:strRef>
          </c:cat>
          <c:val>
            <c:numRef>
              <c:f>'PARK CITES'!$Q$2:$Q$5</c:f>
              <c:numCache>
                <c:formatCode>"$"#,##0</c:formatCode>
                <c:ptCount val="4"/>
                <c:pt idx="0">
                  <c:v>1540</c:v>
                </c:pt>
                <c:pt idx="1">
                  <c:v>6295</c:v>
                </c:pt>
                <c:pt idx="2" formatCode="General">
                  <c:v>421</c:v>
                </c:pt>
                <c:pt idx="3" formatCode="General">
                  <c:v>456</c:v>
                </c:pt>
              </c:numCache>
            </c:numRef>
          </c:val>
          <c:extLst>
            <c:ext xmlns:c16="http://schemas.microsoft.com/office/drawing/2014/chart" uri="{C3380CC4-5D6E-409C-BE32-E72D297353CC}">
              <c16:uniqueId val="{00000004-B2C8-4D2E-A993-CD8E6A685B97}"/>
            </c:ext>
          </c:extLst>
        </c:ser>
        <c:dLbls>
          <c:showLegendKey val="0"/>
          <c:showVal val="0"/>
          <c:showCatName val="0"/>
          <c:showSerName val="0"/>
          <c:showPercent val="0"/>
          <c:showBubbleSize val="0"/>
        </c:dLbls>
        <c:gapWidth val="150"/>
        <c:axId val="401143104"/>
        <c:axId val="401145456"/>
      </c:barChart>
      <c:valAx>
        <c:axId val="401145456"/>
        <c:scaling>
          <c:orientation val="minMax"/>
          <c:max val="10500"/>
          <c:min val="0"/>
        </c:scaling>
        <c:delete val="0"/>
        <c:axPos val="b"/>
        <c:majorGridlines/>
        <c:numFmt formatCode="&quot;$&quot;#,##0" sourceLinked="1"/>
        <c:majorTickMark val="out"/>
        <c:minorTickMark val="none"/>
        <c:tickLblPos val="nextTo"/>
        <c:txPr>
          <a:bodyPr rot="0" vert="horz"/>
          <a:lstStyle/>
          <a:p>
            <a:pPr>
              <a:defRPr/>
            </a:pPr>
            <a:endParaRPr lang="en-US"/>
          </a:p>
        </c:txPr>
        <c:crossAx val="401143104"/>
        <c:crosses val="autoZero"/>
        <c:crossBetween val="between"/>
      </c:valAx>
      <c:catAx>
        <c:axId val="401143104"/>
        <c:scaling>
          <c:orientation val="minMax"/>
        </c:scaling>
        <c:delete val="0"/>
        <c:axPos val="l"/>
        <c:numFmt formatCode="General" sourceLinked="1"/>
        <c:majorTickMark val="out"/>
        <c:minorTickMark val="none"/>
        <c:tickLblPos val="nextTo"/>
        <c:txPr>
          <a:bodyPr rot="0" vert="horz"/>
          <a:lstStyle/>
          <a:p>
            <a:pPr>
              <a:defRPr/>
            </a:pPr>
            <a:endParaRPr lang="en-US"/>
          </a:p>
        </c:txPr>
        <c:crossAx val="401145456"/>
        <c:crosses val="autoZero"/>
        <c:auto val="1"/>
        <c:lblAlgn val="ctr"/>
        <c:lblOffset val="100"/>
        <c:noMultiLvlLbl val="0"/>
      </c:catAx>
    </c:plotArea>
    <c:legend>
      <c:legendPos val="r"/>
      <c:layout>
        <c:manualLayout>
          <c:xMode val="edge"/>
          <c:yMode val="edge"/>
          <c:x val="0.83430956432549086"/>
          <c:y val="5.6227611548556454E-2"/>
          <c:w val="0.15106520434826168"/>
          <c:h val="0.48221102362204726"/>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218654236177951E-2"/>
          <c:y val="5.5146082235636516E-2"/>
          <c:w val="0.73419695015333575"/>
          <c:h val="0.85801320988722563"/>
        </c:manualLayout>
      </c:layout>
      <c:barChart>
        <c:barDir val="col"/>
        <c:grouping val="clustered"/>
        <c:varyColors val="0"/>
        <c:ser>
          <c:idx val="0"/>
          <c:order val="0"/>
          <c:tx>
            <c:strRef>
              <c:f>'ADULT BY TYPE'!$Q$1</c:f>
              <c:strCache>
                <c:ptCount val="1"/>
                <c:pt idx="0">
                  <c:v>2021 = 376</c:v>
                </c:pt>
              </c:strCache>
            </c:strRef>
          </c:tx>
          <c:spPr>
            <a:solidFill>
              <a:schemeClr val="accent2"/>
            </a:solidFill>
            <a:ln>
              <a:noFill/>
            </a:ln>
            <a:effectLst/>
          </c:spPr>
          <c:invertIfNegative val="0"/>
          <c:cat>
            <c:strRef>
              <c:f>'ADULT BY TYPE'!$A$2:$A$6</c:f>
              <c:strCache>
                <c:ptCount val="5"/>
                <c:pt idx="0">
                  <c:v>BENCH WARRANT</c:v>
                </c:pt>
                <c:pt idx="1">
                  <c:v>OVI</c:v>
                </c:pt>
                <c:pt idx="2">
                  <c:v>FELONY</c:v>
                </c:pt>
                <c:pt idx="3">
                  <c:v>MISDEMEANOR</c:v>
                </c:pt>
                <c:pt idx="4">
                  <c:v>TRAFFIC</c:v>
                </c:pt>
              </c:strCache>
            </c:strRef>
          </c:cat>
          <c:val>
            <c:numRef>
              <c:f>'ADULT BY TYPE'!$Q$2:$Q$6</c:f>
              <c:numCache>
                <c:formatCode>General</c:formatCode>
                <c:ptCount val="5"/>
                <c:pt idx="0">
                  <c:v>50</c:v>
                </c:pt>
                <c:pt idx="1">
                  <c:v>5</c:v>
                </c:pt>
                <c:pt idx="2">
                  <c:v>34</c:v>
                </c:pt>
                <c:pt idx="3">
                  <c:v>98</c:v>
                </c:pt>
                <c:pt idx="4">
                  <c:v>189</c:v>
                </c:pt>
              </c:numCache>
            </c:numRef>
          </c:val>
          <c:extLst>
            <c:ext xmlns:c16="http://schemas.microsoft.com/office/drawing/2014/chart" uri="{C3380CC4-5D6E-409C-BE32-E72D297353CC}">
              <c16:uniqueId val="{00000000-4FA8-4662-90CE-34121A2FD54D}"/>
            </c:ext>
          </c:extLst>
        </c:ser>
        <c:ser>
          <c:idx val="1"/>
          <c:order val="1"/>
          <c:tx>
            <c:strRef>
              <c:f>'ADULT BY TYPE'!$R$1</c:f>
              <c:strCache>
                <c:ptCount val="1"/>
                <c:pt idx="0">
                  <c:v>2022 = 450</c:v>
                </c:pt>
              </c:strCache>
            </c:strRef>
          </c:tx>
          <c:spPr>
            <a:solidFill>
              <a:schemeClr val="accent3"/>
            </a:solidFill>
            <a:ln>
              <a:noFill/>
            </a:ln>
            <a:effectLst/>
          </c:spPr>
          <c:invertIfNegative val="0"/>
          <c:cat>
            <c:strRef>
              <c:f>'ADULT BY TYPE'!$A$2:$A$6</c:f>
              <c:strCache>
                <c:ptCount val="5"/>
                <c:pt idx="0">
                  <c:v>BENCH WARRANT</c:v>
                </c:pt>
                <c:pt idx="1">
                  <c:v>OVI</c:v>
                </c:pt>
                <c:pt idx="2">
                  <c:v>FELONY</c:v>
                </c:pt>
                <c:pt idx="3">
                  <c:v>MISDEMEANOR</c:v>
                </c:pt>
                <c:pt idx="4">
                  <c:v>TRAFFIC</c:v>
                </c:pt>
              </c:strCache>
            </c:strRef>
          </c:cat>
          <c:val>
            <c:numRef>
              <c:f>'ADULT BY TYPE'!$R$2:$R$6</c:f>
              <c:numCache>
                <c:formatCode>General</c:formatCode>
                <c:ptCount val="5"/>
                <c:pt idx="0">
                  <c:v>67</c:v>
                </c:pt>
                <c:pt idx="1">
                  <c:v>10</c:v>
                </c:pt>
                <c:pt idx="2">
                  <c:v>91</c:v>
                </c:pt>
                <c:pt idx="3">
                  <c:v>112</c:v>
                </c:pt>
                <c:pt idx="4">
                  <c:v>170</c:v>
                </c:pt>
              </c:numCache>
            </c:numRef>
          </c:val>
          <c:extLst>
            <c:ext xmlns:c16="http://schemas.microsoft.com/office/drawing/2014/chart" uri="{C3380CC4-5D6E-409C-BE32-E72D297353CC}">
              <c16:uniqueId val="{00000001-4FA8-4662-90CE-34121A2FD54D}"/>
            </c:ext>
          </c:extLst>
        </c:ser>
        <c:ser>
          <c:idx val="2"/>
          <c:order val="2"/>
          <c:tx>
            <c:strRef>
              <c:f>'ADULT BY TYPE'!$S$1</c:f>
              <c:strCache>
                <c:ptCount val="1"/>
                <c:pt idx="0">
                  <c:v>2023 = 378</c:v>
                </c:pt>
              </c:strCache>
            </c:strRef>
          </c:tx>
          <c:spPr>
            <a:solidFill>
              <a:schemeClr val="accent4"/>
            </a:solidFill>
            <a:ln>
              <a:noFill/>
            </a:ln>
            <a:effectLst/>
          </c:spPr>
          <c:invertIfNegative val="0"/>
          <c:cat>
            <c:strRef>
              <c:f>'ADULT BY TYPE'!$A$2:$A$6</c:f>
              <c:strCache>
                <c:ptCount val="5"/>
                <c:pt idx="0">
                  <c:v>BENCH WARRANT</c:v>
                </c:pt>
                <c:pt idx="1">
                  <c:v>OVI</c:v>
                </c:pt>
                <c:pt idx="2">
                  <c:v>FELONY</c:v>
                </c:pt>
                <c:pt idx="3">
                  <c:v>MISDEMEANOR</c:v>
                </c:pt>
                <c:pt idx="4">
                  <c:v>TRAFFIC</c:v>
                </c:pt>
              </c:strCache>
            </c:strRef>
          </c:cat>
          <c:val>
            <c:numRef>
              <c:f>'ADULT BY TYPE'!$S$2:$S$6</c:f>
              <c:numCache>
                <c:formatCode>General</c:formatCode>
                <c:ptCount val="5"/>
                <c:pt idx="0">
                  <c:v>55</c:v>
                </c:pt>
                <c:pt idx="1">
                  <c:v>25</c:v>
                </c:pt>
                <c:pt idx="2">
                  <c:v>55</c:v>
                </c:pt>
                <c:pt idx="3">
                  <c:v>116</c:v>
                </c:pt>
                <c:pt idx="4">
                  <c:v>127</c:v>
                </c:pt>
              </c:numCache>
            </c:numRef>
          </c:val>
          <c:extLst>
            <c:ext xmlns:c16="http://schemas.microsoft.com/office/drawing/2014/chart" uri="{C3380CC4-5D6E-409C-BE32-E72D297353CC}">
              <c16:uniqueId val="{00000002-4FA8-4662-90CE-34121A2FD54D}"/>
            </c:ext>
          </c:extLst>
        </c:ser>
        <c:ser>
          <c:idx val="3"/>
          <c:order val="3"/>
          <c:tx>
            <c:strRef>
              <c:f>'ADULT BY TYPE'!$T$1</c:f>
              <c:strCache>
                <c:ptCount val="1"/>
                <c:pt idx="0">
                  <c:v>2024 = 308</c:v>
                </c:pt>
              </c:strCache>
            </c:strRef>
          </c:tx>
          <c:spPr>
            <a:solidFill>
              <a:schemeClr val="accent6"/>
            </a:solidFill>
            <a:ln>
              <a:noFill/>
            </a:ln>
            <a:effectLst/>
          </c:spPr>
          <c:invertIfNegative val="0"/>
          <c:cat>
            <c:strRef>
              <c:f>'ADULT BY TYPE'!$A$2:$A$6</c:f>
              <c:strCache>
                <c:ptCount val="5"/>
                <c:pt idx="0">
                  <c:v>BENCH WARRANT</c:v>
                </c:pt>
                <c:pt idx="1">
                  <c:v>OVI</c:v>
                </c:pt>
                <c:pt idx="2">
                  <c:v>FELONY</c:v>
                </c:pt>
                <c:pt idx="3">
                  <c:v>MISDEMEANOR</c:v>
                </c:pt>
                <c:pt idx="4">
                  <c:v>TRAFFIC</c:v>
                </c:pt>
              </c:strCache>
            </c:strRef>
          </c:cat>
          <c:val>
            <c:numRef>
              <c:f>'ADULT BY TYPE'!$T$2:$T$6</c:f>
              <c:numCache>
                <c:formatCode>General</c:formatCode>
                <c:ptCount val="5"/>
                <c:pt idx="0">
                  <c:v>46</c:v>
                </c:pt>
                <c:pt idx="1">
                  <c:v>10</c:v>
                </c:pt>
                <c:pt idx="2">
                  <c:v>55</c:v>
                </c:pt>
                <c:pt idx="3">
                  <c:v>114</c:v>
                </c:pt>
                <c:pt idx="4">
                  <c:v>83</c:v>
                </c:pt>
              </c:numCache>
            </c:numRef>
          </c:val>
          <c:extLst>
            <c:ext xmlns:c16="http://schemas.microsoft.com/office/drawing/2014/chart" uri="{C3380CC4-5D6E-409C-BE32-E72D297353CC}">
              <c16:uniqueId val="{00000003-4FA8-4662-90CE-34121A2FD54D}"/>
            </c:ext>
          </c:extLst>
        </c:ser>
        <c:ser>
          <c:idx val="4"/>
          <c:order val="4"/>
          <c:tx>
            <c:strRef>
              <c:f>'ADULT BY TYPE'!$U$1</c:f>
              <c:strCache>
                <c:ptCount val="1"/>
                <c:pt idx="0">
                  <c:v>2025 = 368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'ADULT BY TYPE'!$A$2:$A$6</c:f>
              <c:strCache>
                <c:ptCount val="5"/>
                <c:pt idx="0">
                  <c:v>BENCH WARRANT</c:v>
                </c:pt>
                <c:pt idx="1">
                  <c:v>OVI</c:v>
                </c:pt>
                <c:pt idx="2">
                  <c:v>FELONY</c:v>
                </c:pt>
                <c:pt idx="3">
                  <c:v>MISDEMEANOR</c:v>
                </c:pt>
                <c:pt idx="4">
                  <c:v>TRAFFIC</c:v>
                </c:pt>
              </c:strCache>
            </c:strRef>
          </c:cat>
          <c:val>
            <c:numRef>
              <c:f>'ADULT BY TYPE'!$U$2:$U$6</c:f>
              <c:numCache>
                <c:formatCode>General</c:formatCode>
                <c:ptCount val="5"/>
                <c:pt idx="0">
                  <c:v>53</c:v>
                </c:pt>
                <c:pt idx="1">
                  <c:v>14</c:v>
                </c:pt>
                <c:pt idx="2">
                  <c:v>79</c:v>
                </c:pt>
                <c:pt idx="3">
                  <c:v>156</c:v>
                </c:pt>
                <c:pt idx="4">
                  <c:v>66</c:v>
                </c:pt>
              </c:numCache>
            </c:numRef>
          </c:val>
          <c:extLst>
            <c:ext xmlns:c16="http://schemas.microsoft.com/office/drawing/2014/chart" uri="{C3380CC4-5D6E-409C-BE32-E72D297353CC}">
              <c16:uniqueId val="{00000004-4FA8-4662-90CE-34121A2FD54D}"/>
            </c:ext>
          </c:extLst>
        </c:ser>
        <c:dLbls>
          <c:showLegendKey val="0"/>
          <c:showVal val="0"/>
          <c:showCatName val="0"/>
          <c:showSerName val="0"/>
          <c:showPercent val="0"/>
          <c:showBubbleSize val="0"/>
        </c:dLbls>
        <c:gapWidth val="150"/>
        <c:axId val="401126248"/>
        <c:axId val="401136048"/>
      </c:barChart>
      <c:catAx>
        <c:axId val="401126248"/>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000" b="0" i="0" u="none" strike="noStrike" kern="1200" baseline="0">
                <a:solidFill>
                  <a:srgbClr val="000000"/>
                </a:solidFill>
                <a:latin typeface="Calibri"/>
                <a:ea typeface="Calibri"/>
                <a:cs typeface="Calibri"/>
              </a:defRPr>
            </a:pPr>
            <a:endParaRPr lang="en-US"/>
          </a:p>
        </c:txPr>
        <c:crossAx val="401136048"/>
        <c:crosses val="autoZero"/>
        <c:auto val="1"/>
        <c:lblAlgn val="ctr"/>
        <c:lblOffset val="100"/>
        <c:noMultiLvlLbl val="0"/>
      </c:catAx>
      <c:valAx>
        <c:axId val="401136048"/>
        <c:scaling>
          <c:orientation val="minMax"/>
          <c:max val="3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000" b="0" i="0" u="none" strike="noStrike" kern="1200" baseline="0">
                <a:solidFill>
                  <a:srgbClr val="000000"/>
                </a:solidFill>
                <a:latin typeface="Calibri"/>
                <a:ea typeface="Calibri"/>
                <a:cs typeface="Calibri"/>
              </a:defRPr>
            </a:pPr>
            <a:endParaRPr lang="en-US"/>
          </a:p>
        </c:txPr>
        <c:crossAx val="401126248"/>
        <c:crosses val="autoZero"/>
        <c:crossBetween val="between"/>
        <c:majorUnit val="50"/>
      </c:valAx>
      <c:spPr>
        <a:solidFill>
          <a:schemeClr val="bg1"/>
        </a:solidFill>
        <a:ln>
          <a:solidFill>
            <a:schemeClr val="tx1"/>
          </a:solidFill>
        </a:ln>
        <a:effectLst/>
      </c:spPr>
    </c:plotArea>
    <c:legend>
      <c:legendPos val="r"/>
      <c:layout>
        <c:manualLayout>
          <c:xMode val="edge"/>
          <c:yMode val="edge"/>
          <c:x val="0.87475529541021124"/>
          <c:y val="0.37045484699028008"/>
          <c:w val="0.11108428567051687"/>
          <c:h val="0.22533225402899404"/>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Calibri"/>
              <a:ea typeface="Calibri"/>
              <a:cs typeface="Calibri"/>
            </a:defRPr>
          </a:pPr>
          <a:endParaRPr lang="en-US"/>
        </a:p>
      </c:txPr>
    </c:legend>
    <c:plotVisOnly val="1"/>
    <c:dispBlanksAs val="gap"/>
    <c:showDLblsOverMax val="0"/>
  </c:chart>
  <c:spPr>
    <a:noFill/>
    <a:ln w="9525" cap="flat" cmpd="sng" algn="ctr">
      <a:noFill/>
      <a:prstDash val="solid"/>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17072472859589"/>
          <c:y val="3.3033033033033031E-2"/>
          <c:w val="0.84721636210568019"/>
          <c:h val="0.89173677614622449"/>
        </c:manualLayout>
      </c:layout>
      <c:barChart>
        <c:barDir val="bar"/>
        <c:grouping val="clustered"/>
        <c:varyColors val="0"/>
        <c:dLbls>
          <c:showLegendKey val="0"/>
          <c:showVal val="1"/>
          <c:showCatName val="0"/>
          <c:showSerName val="0"/>
          <c:showPercent val="0"/>
          <c:showBubbleSize val="0"/>
        </c:dLbls>
        <c:gapWidth val="150"/>
        <c:axId val="360714128"/>
        <c:axId val="360712952"/>
      </c:barChart>
      <c:catAx>
        <c:axId val="360714128"/>
        <c:scaling>
          <c:orientation val="maxMin"/>
        </c:scaling>
        <c:delete val="0"/>
        <c:axPos val="l"/>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60712952"/>
        <c:crosses val="autoZero"/>
        <c:auto val="1"/>
        <c:lblAlgn val="ctr"/>
        <c:lblOffset val="100"/>
        <c:noMultiLvlLbl val="0"/>
      </c:catAx>
      <c:valAx>
        <c:axId val="360712952"/>
        <c:scaling>
          <c:orientation val="minMax"/>
        </c:scaling>
        <c:delete val="0"/>
        <c:axPos val="t"/>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60714128"/>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87974872911916"/>
          <c:y val="0.10826333874311625"/>
          <c:w val="0.84721636210568019"/>
          <c:h val="0.89173677614622449"/>
        </c:manualLayout>
      </c:layout>
      <c:barChart>
        <c:barDir val="bar"/>
        <c:grouping val="clustered"/>
        <c:varyColors val="0"/>
        <c:dLbls>
          <c:showLegendKey val="0"/>
          <c:showVal val="1"/>
          <c:showCatName val="0"/>
          <c:showSerName val="0"/>
          <c:showPercent val="0"/>
          <c:showBubbleSize val="0"/>
        </c:dLbls>
        <c:gapWidth val="150"/>
        <c:axId val="360707856"/>
        <c:axId val="360713344"/>
      </c:barChart>
      <c:catAx>
        <c:axId val="360707856"/>
        <c:scaling>
          <c:orientation val="maxMin"/>
        </c:scaling>
        <c:delete val="0"/>
        <c:axPos val="l"/>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60713344"/>
        <c:crosses val="autoZero"/>
        <c:auto val="1"/>
        <c:lblAlgn val="ctr"/>
        <c:lblOffset val="100"/>
        <c:noMultiLvlLbl val="0"/>
      </c:catAx>
      <c:valAx>
        <c:axId val="360713344"/>
        <c:scaling>
          <c:orientation val="minMax"/>
        </c:scaling>
        <c:delete val="0"/>
        <c:axPos val="t"/>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60707856"/>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96602034817496"/>
          <c:y val="6.0215258327608386E-2"/>
          <c:w val="0.84721636210568019"/>
          <c:h val="0.89173677614622449"/>
        </c:manualLayout>
      </c:layout>
      <c:barChart>
        <c:barDir val="bar"/>
        <c:grouping val="clustered"/>
        <c:varyColors val="0"/>
        <c:dLbls>
          <c:dLblPos val="outEnd"/>
          <c:showLegendKey val="0"/>
          <c:showVal val="1"/>
          <c:showCatName val="0"/>
          <c:showSerName val="0"/>
          <c:showPercent val="0"/>
          <c:showBubbleSize val="0"/>
        </c:dLbls>
        <c:gapWidth val="150"/>
        <c:axId val="360714912"/>
        <c:axId val="360708248"/>
      </c:barChart>
      <c:catAx>
        <c:axId val="360714912"/>
        <c:scaling>
          <c:orientation val="maxMin"/>
        </c:scaling>
        <c:delete val="0"/>
        <c:axPos val="l"/>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60708248"/>
        <c:crosses val="autoZero"/>
        <c:auto val="1"/>
        <c:lblAlgn val="ctr"/>
        <c:lblOffset val="100"/>
        <c:noMultiLvlLbl val="0"/>
      </c:catAx>
      <c:valAx>
        <c:axId val="360708248"/>
        <c:scaling>
          <c:orientation val="minMax"/>
        </c:scaling>
        <c:delete val="0"/>
        <c:axPos val="t"/>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60714912"/>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17435261352678"/>
          <c:y val="6.3198106948040886E-2"/>
          <c:w val="0.84721636210568019"/>
          <c:h val="0.89173677614622449"/>
        </c:manualLayout>
      </c:layout>
      <c:barChart>
        <c:barDir val="bar"/>
        <c:grouping val="clustered"/>
        <c:varyColors val="0"/>
        <c:ser>
          <c:idx val="2"/>
          <c:order val="0"/>
          <c:tx>
            <c:strRef>
              <c:f>'# JUV ARRESTS'!$A$4</c:f>
              <c:strCache>
                <c:ptCount val="1"/>
                <c:pt idx="0">
                  <c:v>2012</c:v>
                </c:pt>
              </c:strCache>
            </c:strRef>
          </c:tx>
          <c:spPr>
            <a:solidFill>
              <a:schemeClr val="accent2"/>
            </a:solidFill>
          </c:spPr>
          <c:invertIfNegative val="0"/>
          <c:dPt>
            <c:idx val="1"/>
            <c:invertIfNegative val="0"/>
            <c:bubble3D val="0"/>
            <c:spPr>
              <a:solidFill>
                <a:schemeClr val="accent3"/>
              </a:solidFill>
            </c:spPr>
            <c:extLst>
              <c:ext xmlns:c16="http://schemas.microsoft.com/office/drawing/2014/chart" uri="{C3380CC4-5D6E-409C-BE32-E72D297353CC}">
                <c16:uniqueId val="{00000001-4777-4D3C-8588-E049EC63700F}"/>
              </c:ext>
            </c:extLst>
          </c:dPt>
          <c:dPt>
            <c:idx val="2"/>
            <c:invertIfNegative val="0"/>
            <c:bubble3D val="0"/>
            <c:spPr>
              <a:solidFill>
                <a:schemeClr val="accent4"/>
              </a:solidFill>
            </c:spPr>
            <c:extLst>
              <c:ext xmlns:c16="http://schemas.microsoft.com/office/drawing/2014/chart" uri="{C3380CC4-5D6E-409C-BE32-E72D297353CC}">
                <c16:uniqueId val="{00000003-4777-4D3C-8588-E049EC63700F}"/>
              </c:ext>
            </c:extLst>
          </c:dPt>
          <c:dPt>
            <c:idx val="3"/>
            <c:invertIfNegative val="0"/>
            <c:bubble3D val="0"/>
            <c:spPr>
              <a:solidFill>
                <a:schemeClr val="accent6"/>
              </a:solidFill>
            </c:spPr>
            <c:extLst>
              <c:ext xmlns:c16="http://schemas.microsoft.com/office/drawing/2014/chart" uri="{C3380CC4-5D6E-409C-BE32-E72D297353CC}">
                <c16:uniqueId val="{00000005-4777-4D3C-8588-E049EC63700F}"/>
              </c:ext>
            </c:extLst>
          </c:dPt>
          <c:dPt>
            <c:idx val="4"/>
            <c:invertIfNegative val="0"/>
            <c:bubble3D val="0"/>
            <c:spPr>
              <a:solidFill>
                <a:schemeClr val="accent1"/>
              </a:solidFill>
            </c:spPr>
            <c:extLst>
              <c:ext xmlns:c16="http://schemas.microsoft.com/office/drawing/2014/chart" uri="{C3380CC4-5D6E-409C-BE32-E72D297353CC}">
                <c16:uniqueId val="{00000007-4777-4D3C-8588-E049EC63700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 JUV ARRESTS'!$A$13:$A$17</c:f>
              <c:numCache>
                <c:formatCode>General</c:formatCode>
                <c:ptCount val="5"/>
                <c:pt idx="0">
                  <c:v>2021</c:v>
                </c:pt>
                <c:pt idx="1">
                  <c:v>2022</c:v>
                </c:pt>
                <c:pt idx="2">
                  <c:v>2023</c:v>
                </c:pt>
                <c:pt idx="3">
                  <c:v>2024</c:v>
                </c:pt>
                <c:pt idx="4">
                  <c:v>2025</c:v>
                </c:pt>
              </c:numCache>
            </c:numRef>
          </c:cat>
          <c:val>
            <c:numRef>
              <c:f>'# JUV ARRESTS'!$J$13:$J$17</c:f>
              <c:numCache>
                <c:formatCode>General</c:formatCode>
                <c:ptCount val="5"/>
                <c:pt idx="0">
                  <c:v>103</c:v>
                </c:pt>
                <c:pt idx="1">
                  <c:v>68</c:v>
                </c:pt>
                <c:pt idx="2">
                  <c:v>33</c:v>
                </c:pt>
                <c:pt idx="3">
                  <c:v>39</c:v>
                </c:pt>
                <c:pt idx="4">
                  <c:v>42</c:v>
                </c:pt>
              </c:numCache>
            </c:numRef>
          </c:val>
          <c:extLst>
            <c:ext xmlns:c16="http://schemas.microsoft.com/office/drawing/2014/chart" uri="{C3380CC4-5D6E-409C-BE32-E72D297353CC}">
              <c16:uniqueId val="{00000008-4777-4D3C-8588-E049EC63700F}"/>
            </c:ext>
          </c:extLst>
        </c:ser>
        <c:dLbls>
          <c:showLegendKey val="0"/>
          <c:showVal val="1"/>
          <c:showCatName val="0"/>
          <c:showSerName val="0"/>
          <c:showPercent val="0"/>
          <c:showBubbleSize val="0"/>
        </c:dLbls>
        <c:gapWidth val="150"/>
        <c:axId val="401137224"/>
        <c:axId val="401135264"/>
      </c:barChart>
      <c:catAx>
        <c:axId val="401137224"/>
        <c:scaling>
          <c:orientation val="maxMin"/>
        </c:scaling>
        <c:delete val="0"/>
        <c:axPos val="l"/>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01135264"/>
        <c:crosses val="autoZero"/>
        <c:auto val="1"/>
        <c:lblAlgn val="ctr"/>
        <c:lblOffset val="100"/>
        <c:noMultiLvlLbl val="0"/>
      </c:catAx>
      <c:valAx>
        <c:axId val="401135264"/>
        <c:scaling>
          <c:orientation val="minMax"/>
        </c:scaling>
        <c:delete val="0"/>
        <c:axPos val="t"/>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01137224"/>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022934392395347"/>
          <c:y val="2.6353751813217644E-2"/>
          <c:w val="0.53783259805290295"/>
          <c:h val="0.90601996067106016"/>
        </c:manualLayout>
      </c:layout>
      <c:barChart>
        <c:barDir val="bar"/>
        <c:grouping val="clustered"/>
        <c:varyColors val="0"/>
        <c:ser>
          <c:idx val="0"/>
          <c:order val="0"/>
          <c:tx>
            <c:strRef>
              <c:f>'JUV SUM'!$U$1</c:f>
              <c:strCache>
                <c:ptCount val="1"/>
                <c:pt idx="0">
                  <c:v>2025 = 50</c:v>
                </c:pt>
              </c:strCache>
            </c:strRef>
          </c:tx>
          <c:invertIfNegative val="0"/>
          <c:dPt>
            <c:idx val="13"/>
            <c:invertIfNegative val="0"/>
            <c:bubble3D val="0"/>
            <c:spPr>
              <a:solidFill>
                <a:schemeClr val="accent1"/>
              </a:solidFill>
            </c:spPr>
            <c:extLst>
              <c:ext xmlns:c16="http://schemas.microsoft.com/office/drawing/2014/chart" uri="{C3380CC4-5D6E-409C-BE32-E72D297353CC}">
                <c16:uniqueId val="{00000001-B17E-4137-98CE-42B7DDB45D1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'JUV SUM'!$A$2:$A$29</c:f>
              <c:strCache>
                <c:ptCount val="26"/>
                <c:pt idx="0">
                  <c:v>UNRULY</c:v>
                </c:pt>
                <c:pt idx="1">
                  <c:v>MISC ORDINANCES</c:v>
                </c:pt>
                <c:pt idx="2">
                  <c:v>CURFEW / RUNAWAYS </c:v>
                </c:pt>
                <c:pt idx="3">
                  <c:v>TRESPASSING</c:v>
                </c:pt>
                <c:pt idx="4">
                  <c:v>SPEED</c:v>
                </c:pt>
                <c:pt idx="5">
                  <c:v>DUS (FRA/12PT./NOL)</c:v>
                </c:pt>
                <c:pt idx="6">
                  <c:v>OVI</c:v>
                </c:pt>
                <c:pt idx="7">
                  <c:v>TRAFFIC (ALL OTHER)</c:v>
                </c:pt>
                <c:pt idx="8">
                  <c:v>DISORDERLY CONDUCT </c:v>
                </c:pt>
                <c:pt idx="9">
                  <c:v>WEAPONS VIOLATIONS</c:v>
                </c:pt>
                <c:pt idx="10">
                  <c:v>CONTEMPT</c:v>
                </c:pt>
                <c:pt idx="11">
                  <c:v>OBSTRUCTING OFFICIAL BUSINESS</c:v>
                </c:pt>
                <c:pt idx="12">
                  <c:v>LIQUOR SALES / POSSESSION</c:v>
                </c:pt>
                <c:pt idx="13">
                  <c:v>OFFENSES AGAINST FAMILY / DV</c:v>
                </c:pt>
                <c:pt idx="14">
                  <c:v>SEX OFFENSES (EXCLUDING RAPE)</c:v>
                </c:pt>
                <c:pt idx="15">
                  <c:v>DRUG RELATED OFFENSES</c:v>
                </c:pt>
                <c:pt idx="16">
                  <c:v>VANDALISM / CRIMINAL DAMAGING</c:v>
                </c:pt>
                <c:pt idx="17">
                  <c:v>RECEIVE STOLEN PROPERTY</c:v>
                </c:pt>
                <c:pt idx="18">
                  <c:v>FORGERY / FRAUD</c:v>
                </c:pt>
                <c:pt idx="19">
                  <c:v>MOTOR VEHICLE THEFT</c:v>
                </c:pt>
                <c:pt idx="20">
                  <c:v>LARCENY THEFT</c:v>
                </c:pt>
                <c:pt idx="21">
                  <c:v>BURGLARY</c:v>
                </c:pt>
                <c:pt idx="22">
                  <c:v>ASSAULT</c:v>
                </c:pt>
                <c:pt idx="23">
                  <c:v>ROBBERY</c:v>
                </c:pt>
                <c:pt idx="24">
                  <c:v>ARSON</c:v>
                </c:pt>
                <c:pt idx="25">
                  <c:v>RAPE</c:v>
                </c:pt>
              </c:strCache>
            </c:strRef>
          </c:cat>
          <c:val>
            <c:numRef>
              <c:f>'JUV SUM'!$U$2:$U$29</c:f>
              <c:numCache>
                <c:formatCode>General</c:formatCode>
                <c:ptCount val="26"/>
                <c:pt idx="0">
                  <c:v>12</c:v>
                </c:pt>
                <c:pt idx="1">
                  <c:v>1</c:v>
                </c:pt>
                <c:pt idx="2">
                  <c:v>3</c:v>
                </c:pt>
                <c:pt idx="3">
                  <c:v>9</c:v>
                </c:pt>
                <c:pt idx="7">
                  <c:v>2</c:v>
                </c:pt>
                <c:pt idx="10">
                  <c:v>2</c:v>
                </c:pt>
                <c:pt idx="13">
                  <c:v>8</c:v>
                </c:pt>
                <c:pt idx="16">
                  <c:v>1</c:v>
                </c:pt>
                <c:pt idx="17">
                  <c:v>1</c:v>
                </c:pt>
                <c:pt idx="20">
                  <c:v>4</c:v>
                </c:pt>
                <c:pt idx="22">
                  <c:v>7</c:v>
                </c:pt>
              </c:numCache>
            </c:numRef>
          </c:val>
          <c:extLst>
            <c:ext xmlns:c16="http://schemas.microsoft.com/office/drawing/2014/chart" uri="{C3380CC4-5D6E-409C-BE32-E72D297353CC}">
              <c16:uniqueId val="{00000000-AE28-4FB6-9FB2-2F742C01B486}"/>
            </c:ext>
          </c:extLst>
        </c:ser>
        <c:ser>
          <c:idx val="2"/>
          <c:order val="1"/>
          <c:tx>
            <c:strRef>
              <c:f>'JUV SUM'!$T$1</c:f>
              <c:strCache>
                <c:ptCount val="1"/>
                <c:pt idx="0">
                  <c:v>2024 = 52</c:v>
                </c:pt>
              </c:strCache>
            </c:strRef>
          </c:tx>
          <c:spPr>
            <a:solidFill>
              <a:schemeClr val="accent6"/>
            </a:solidFill>
            <a:ln>
              <a:solidFill>
                <a:schemeClr val="accent3"/>
              </a:solidFill>
            </a:ln>
          </c:spPr>
          <c:invertIfNegative val="0"/>
          <c:cat>
            <c:strRef>
              <c:f>'JUV SUM'!$A$2:$A$29</c:f>
              <c:strCache>
                <c:ptCount val="26"/>
                <c:pt idx="0">
                  <c:v>UNRULY</c:v>
                </c:pt>
                <c:pt idx="1">
                  <c:v>MISC ORDINANCES</c:v>
                </c:pt>
                <c:pt idx="2">
                  <c:v>CURFEW / RUNAWAYS </c:v>
                </c:pt>
                <c:pt idx="3">
                  <c:v>TRESPASSING</c:v>
                </c:pt>
                <c:pt idx="4">
                  <c:v>SPEED</c:v>
                </c:pt>
                <c:pt idx="5">
                  <c:v>DUS (FRA/12PT./NOL)</c:v>
                </c:pt>
                <c:pt idx="6">
                  <c:v>OVI</c:v>
                </c:pt>
                <c:pt idx="7">
                  <c:v>TRAFFIC (ALL OTHER)</c:v>
                </c:pt>
                <c:pt idx="8">
                  <c:v>DISORDERLY CONDUCT </c:v>
                </c:pt>
                <c:pt idx="9">
                  <c:v>WEAPONS VIOLATIONS</c:v>
                </c:pt>
                <c:pt idx="10">
                  <c:v>CONTEMPT</c:v>
                </c:pt>
                <c:pt idx="11">
                  <c:v>OBSTRUCTING OFFICIAL BUSINESS</c:v>
                </c:pt>
                <c:pt idx="12">
                  <c:v>LIQUOR SALES / POSSESSION</c:v>
                </c:pt>
                <c:pt idx="13">
                  <c:v>OFFENSES AGAINST FAMILY / DV</c:v>
                </c:pt>
                <c:pt idx="14">
                  <c:v>SEX OFFENSES (EXCLUDING RAPE)</c:v>
                </c:pt>
                <c:pt idx="15">
                  <c:v>DRUG RELATED OFFENSES</c:v>
                </c:pt>
                <c:pt idx="16">
                  <c:v>VANDALISM / CRIMINAL DAMAGING</c:v>
                </c:pt>
                <c:pt idx="17">
                  <c:v>RECEIVE STOLEN PROPERTY</c:v>
                </c:pt>
                <c:pt idx="18">
                  <c:v>FORGERY / FRAUD</c:v>
                </c:pt>
                <c:pt idx="19">
                  <c:v>MOTOR VEHICLE THEFT</c:v>
                </c:pt>
                <c:pt idx="20">
                  <c:v>LARCENY THEFT</c:v>
                </c:pt>
                <c:pt idx="21">
                  <c:v>BURGLARY</c:v>
                </c:pt>
                <c:pt idx="22">
                  <c:v>ASSAULT</c:v>
                </c:pt>
                <c:pt idx="23">
                  <c:v>ROBBERY</c:v>
                </c:pt>
                <c:pt idx="24">
                  <c:v>ARSON</c:v>
                </c:pt>
                <c:pt idx="25">
                  <c:v>RAPE</c:v>
                </c:pt>
              </c:strCache>
            </c:strRef>
          </c:cat>
          <c:val>
            <c:numRef>
              <c:f>'JUV SUM'!$T$2:$T$29</c:f>
              <c:numCache>
                <c:formatCode>General</c:formatCode>
                <c:ptCount val="26"/>
                <c:pt idx="0">
                  <c:v>18</c:v>
                </c:pt>
                <c:pt idx="1">
                  <c:v>1</c:v>
                </c:pt>
                <c:pt idx="2">
                  <c:v>6</c:v>
                </c:pt>
                <c:pt idx="7">
                  <c:v>2</c:v>
                </c:pt>
                <c:pt idx="11">
                  <c:v>4</c:v>
                </c:pt>
                <c:pt idx="12">
                  <c:v>2</c:v>
                </c:pt>
                <c:pt idx="13">
                  <c:v>1</c:v>
                </c:pt>
                <c:pt idx="15">
                  <c:v>2</c:v>
                </c:pt>
                <c:pt idx="20">
                  <c:v>8</c:v>
                </c:pt>
                <c:pt idx="22">
                  <c:v>8</c:v>
                </c:pt>
              </c:numCache>
            </c:numRef>
          </c:val>
          <c:extLst>
            <c:ext xmlns:c16="http://schemas.microsoft.com/office/drawing/2014/chart" uri="{C3380CC4-5D6E-409C-BE32-E72D297353CC}">
              <c16:uniqueId val="{00000001-AE28-4FB6-9FB2-2F742C01B486}"/>
            </c:ext>
          </c:extLst>
        </c:ser>
        <c:ser>
          <c:idx val="1"/>
          <c:order val="2"/>
          <c:tx>
            <c:strRef>
              <c:f>'JUV SUM'!$S$1</c:f>
              <c:strCache>
                <c:ptCount val="1"/>
                <c:pt idx="0">
                  <c:v>2023 = 33</c:v>
                </c:pt>
              </c:strCache>
            </c:strRef>
          </c:tx>
          <c:spPr>
            <a:solidFill>
              <a:schemeClr val="accent4"/>
            </a:solidFill>
          </c:spPr>
          <c:invertIfNegative val="0"/>
          <c:cat>
            <c:strRef>
              <c:f>'JUV SUM'!$A$2:$A$29</c:f>
              <c:strCache>
                <c:ptCount val="26"/>
                <c:pt idx="0">
                  <c:v>UNRULY</c:v>
                </c:pt>
                <c:pt idx="1">
                  <c:v>MISC ORDINANCES</c:v>
                </c:pt>
                <c:pt idx="2">
                  <c:v>CURFEW / RUNAWAYS </c:v>
                </c:pt>
                <c:pt idx="3">
                  <c:v>TRESPASSING</c:v>
                </c:pt>
                <c:pt idx="4">
                  <c:v>SPEED</c:v>
                </c:pt>
                <c:pt idx="5">
                  <c:v>DUS (FRA/12PT./NOL)</c:v>
                </c:pt>
                <c:pt idx="6">
                  <c:v>OVI</c:v>
                </c:pt>
                <c:pt idx="7">
                  <c:v>TRAFFIC (ALL OTHER)</c:v>
                </c:pt>
                <c:pt idx="8">
                  <c:v>DISORDERLY CONDUCT </c:v>
                </c:pt>
                <c:pt idx="9">
                  <c:v>WEAPONS VIOLATIONS</c:v>
                </c:pt>
                <c:pt idx="10">
                  <c:v>CONTEMPT</c:v>
                </c:pt>
                <c:pt idx="11">
                  <c:v>OBSTRUCTING OFFICIAL BUSINESS</c:v>
                </c:pt>
                <c:pt idx="12">
                  <c:v>LIQUOR SALES / POSSESSION</c:v>
                </c:pt>
                <c:pt idx="13">
                  <c:v>OFFENSES AGAINST FAMILY / DV</c:v>
                </c:pt>
                <c:pt idx="14">
                  <c:v>SEX OFFENSES (EXCLUDING RAPE)</c:v>
                </c:pt>
                <c:pt idx="15">
                  <c:v>DRUG RELATED OFFENSES</c:v>
                </c:pt>
                <c:pt idx="16">
                  <c:v>VANDALISM / CRIMINAL DAMAGING</c:v>
                </c:pt>
                <c:pt idx="17">
                  <c:v>RECEIVE STOLEN PROPERTY</c:v>
                </c:pt>
                <c:pt idx="18">
                  <c:v>FORGERY / FRAUD</c:v>
                </c:pt>
                <c:pt idx="19">
                  <c:v>MOTOR VEHICLE THEFT</c:v>
                </c:pt>
                <c:pt idx="20">
                  <c:v>LARCENY THEFT</c:v>
                </c:pt>
                <c:pt idx="21">
                  <c:v>BURGLARY</c:v>
                </c:pt>
                <c:pt idx="22">
                  <c:v>ASSAULT</c:v>
                </c:pt>
                <c:pt idx="23">
                  <c:v>ROBBERY</c:v>
                </c:pt>
                <c:pt idx="24">
                  <c:v>ARSON</c:v>
                </c:pt>
                <c:pt idx="25">
                  <c:v>RAPE</c:v>
                </c:pt>
              </c:strCache>
            </c:strRef>
          </c:cat>
          <c:val>
            <c:numRef>
              <c:f>'JUV SUM'!$S$2:$S$29</c:f>
              <c:numCache>
                <c:formatCode>General</c:formatCode>
                <c:ptCount val="26"/>
                <c:pt idx="0">
                  <c:v>8</c:v>
                </c:pt>
                <c:pt idx="1">
                  <c:v>0</c:v>
                </c:pt>
                <c:pt idx="2">
                  <c:v>2</c:v>
                </c:pt>
                <c:pt idx="3">
                  <c:v>0</c:v>
                </c:pt>
                <c:pt idx="4">
                  <c:v>0</c:v>
                </c:pt>
                <c:pt idx="5">
                  <c:v>0</c:v>
                </c:pt>
                <c:pt idx="6">
                  <c:v>0</c:v>
                </c:pt>
                <c:pt idx="7">
                  <c:v>1</c:v>
                </c:pt>
                <c:pt idx="8">
                  <c:v>0</c:v>
                </c:pt>
                <c:pt idx="9">
                  <c:v>0</c:v>
                </c:pt>
                <c:pt idx="10">
                  <c:v>1</c:v>
                </c:pt>
                <c:pt idx="11">
                  <c:v>0</c:v>
                </c:pt>
                <c:pt idx="12">
                  <c:v>4</c:v>
                </c:pt>
                <c:pt idx="13">
                  <c:v>4</c:v>
                </c:pt>
                <c:pt idx="14">
                  <c:v>1</c:v>
                </c:pt>
                <c:pt idx="15">
                  <c:v>0</c:v>
                </c:pt>
                <c:pt idx="16">
                  <c:v>1</c:v>
                </c:pt>
                <c:pt idx="17">
                  <c:v>0</c:v>
                </c:pt>
                <c:pt idx="18">
                  <c:v>0</c:v>
                </c:pt>
                <c:pt idx="19">
                  <c:v>0</c:v>
                </c:pt>
                <c:pt idx="20">
                  <c:v>2</c:v>
                </c:pt>
                <c:pt idx="21">
                  <c:v>0</c:v>
                </c:pt>
                <c:pt idx="22">
                  <c:v>9</c:v>
                </c:pt>
                <c:pt idx="23">
                  <c:v>0</c:v>
                </c:pt>
                <c:pt idx="24">
                  <c:v>0</c:v>
                </c:pt>
                <c:pt idx="25">
                  <c:v>0</c:v>
                </c:pt>
              </c:numCache>
            </c:numRef>
          </c:val>
          <c:extLst>
            <c:ext xmlns:c16="http://schemas.microsoft.com/office/drawing/2014/chart" uri="{C3380CC4-5D6E-409C-BE32-E72D297353CC}">
              <c16:uniqueId val="{00000002-AE28-4FB6-9FB2-2F742C01B486}"/>
            </c:ext>
          </c:extLst>
        </c:ser>
        <c:ser>
          <c:idx val="3"/>
          <c:order val="3"/>
          <c:tx>
            <c:strRef>
              <c:f>'JUV SUM'!$R$1</c:f>
              <c:strCache>
                <c:ptCount val="1"/>
                <c:pt idx="0">
                  <c:v>2022 = 102</c:v>
                </c:pt>
              </c:strCache>
            </c:strRef>
          </c:tx>
          <c:spPr>
            <a:solidFill>
              <a:schemeClr val="accent3"/>
            </a:solidFill>
          </c:spPr>
          <c:invertIfNegative val="0"/>
          <c:cat>
            <c:strRef>
              <c:f>'JUV SUM'!$A$2:$A$29</c:f>
              <c:strCache>
                <c:ptCount val="26"/>
                <c:pt idx="0">
                  <c:v>UNRULY</c:v>
                </c:pt>
                <c:pt idx="1">
                  <c:v>MISC ORDINANCES</c:v>
                </c:pt>
                <c:pt idx="2">
                  <c:v>CURFEW / RUNAWAYS </c:v>
                </c:pt>
                <c:pt idx="3">
                  <c:v>TRESPASSING</c:v>
                </c:pt>
                <c:pt idx="4">
                  <c:v>SPEED</c:v>
                </c:pt>
                <c:pt idx="5">
                  <c:v>DUS (FRA/12PT./NOL)</c:v>
                </c:pt>
                <c:pt idx="6">
                  <c:v>OVI</c:v>
                </c:pt>
                <c:pt idx="7">
                  <c:v>TRAFFIC (ALL OTHER)</c:v>
                </c:pt>
                <c:pt idx="8">
                  <c:v>DISORDERLY CONDUCT </c:v>
                </c:pt>
                <c:pt idx="9">
                  <c:v>WEAPONS VIOLATIONS</c:v>
                </c:pt>
                <c:pt idx="10">
                  <c:v>CONTEMPT</c:v>
                </c:pt>
                <c:pt idx="11">
                  <c:v>OBSTRUCTING OFFICIAL BUSINESS</c:v>
                </c:pt>
                <c:pt idx="12">
                  <c:v>LIQUOR SALES / POSSESSION</c:v>
                </c:pt>
                <c:pt idx="13">
                  <c:v>OFFENSES AGAINST FAMILY / DV</c:v>
                </c:pt>
                <c:pt idx="14">
                  <c:v>SEX OFFENSES (EXCLUDING RAPE)</c:v>
                </c:pt>
                <c:pt idx="15">
                  <c:v>DRUG RELATED OFFENSES</c:v>
                </c:pt>
                <c:pt idx="16">
                  <c:v>VANDALISM / CRIMINAL DAMAGING</c:v>
                </c:pt>
                <c:pt idx="17">
                  <c:v>RECEIVE STOLEN PROPERTY</c:v>
                </c:pt>
                <c:pt idx="18">
                  <c:v>FORGERY / FRAUD</c:v>
                </c:pt>
                <c:pt idx="19">
                  <c:v>MOTOR VEHICLE THEFT</c:v>
                </c:pt>
                <c:pt idx="20">
                  <c:v>LARCENY THEFT</c:v>
                </c:pt>
                <c:pt idx="21">
                  <c:v>BURGLARY</c:v>
                </c:pt>
                <c:pt idx="22">
                  <c:v>ASSAULT</c:v>
                </c:pt>
                <c:pt idx="23">
                  <c:v>ROBBERY</c:v>
                </c:pt>
                <c:pt idx="24">
                  <c:v>ARSON</c:v>
                </c:pt>
                <c:pt idx="25">
                  <c:v>RAPE</c:v>
                </c:pt>
              </c:strCache>
            </c:strRef>
          </c:cat>
          <c:val>
            <c:numRef>
              <c:f>'JUV SUM'!$R$2:$R$29</c:f>
              <c:numCache>
                <c:formatCode>General</c:formatCode>
                <c:ptCount val="26"/>
                <c:pt idx="0">
                  <c:v>33</c:v>
                </c:pt>
                <c:pt idx="1">
                  <c:v>3</c:v>
                </c:pt>
                <c:pt idx="2">
                  <c:v>6</c:v>
                </c:pt>
                <c:pt idx="3">
                  <c:v>0</c:v>
                </c:pt>
                <c:pt idx="4">
                  <c:v>1</c:v>
                </c:pt>
                <c:pt idx="5">
                  <c:v>1</c:v>
                </c:pt>
                <c:pt idx="6">
                  <c:v>0</c:v>
                </c:pt>
                <c:pt idx="7">
                  <c:v>3</c:v>
                </c:pt>
                <c:pt idx="8">
                  <c:v>2</c:v>
                </c:pt>
                <c:pt idx="9">
                  <c:v>2</c:v>
                </c:pt>
                <c:pt idx="10">
                  <c:v>0</c:v>
                </c:pt>
                <c:pt idx="11">
                  <c:v>6</c:v>
                </c:pt>
                <c:pt idx="12">
                  <c:v>2</c:v>
                </c:pt>
                <c:pt idx="13">
                  <c:v>9</c:v>
                </c:pt>
                <c:pt idx="14">
                  <c:v>1</c:v>
                </c:pt>
                <c:pt idx="15">
                  <c:v>1</c:v>
                </c:pt>
                <c:pt idx="16">
                  <c:v>4</c:v>
                </c:pt>
                <c:pt idx="17">
                  <c:v>0</c:v>
                </c:pt>
                <c:pt idx="18">
                  <c:v>2</c:v>
                </c:pt>
                <c:pt idx="19">
                  <c:v>0</c:v>
                </c:pt>
                <c:pt idx="20">
                  <c:v>8</c:v>
                </c:pt>
                <c:pt idx="21">
                  <c:v>1</c:v>
                </c:pt>
                <c:pt idx="22">
                  <c:v>17</c:v>
                </c:pt>
                <c:pt idx="23">
                  <c:v>0</c:v>
                </c:pt>
                <c:pt idx="24">
                  <c:v>0</c:v>
                </c:pt>
                <c:pt idx="25">
                  <c:v>0</c:v>
                </c:pt>
              </c:numCache>
            </c:numRef>
          </c:val>
          <c:extLst>
            <c:ext xmlns:c16="http://schemas.microsoft.com/office/drawing/2014/chart" uri="{C3380CC4-5D6E-409C-BE32-E72D297353CC}">
              <c16:uniqueId val="{00000003-AE28-4FB6-9FB2-2F742C01B486}"/>
            </c:ext>
          </c:extLst>
        </c:ser>
        <c:dLbls>
          <c:showLegendKey val="0"/>
          <c:showVal val="0"/>
          <c:showCatName val="0"/>
          <c:showSerName val="0"/>
          <c:showPercent val="0"/>
          <c:showBubbleSize val="0"/>
        </c:dLbls>
        <c:gapWidth val="150"/>
        <c:axId val="401127032"/>
        <c:axId val="401133304"/>
      </c:barChart>
      <c:catAx>
        <c:axId val="401127032"/>
        <c:scaling>
          <c:orientation val="minMax"/>
        </c:scaling>
        <c:delete val="0"/>
        <c:axPos val="l"/>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01133304"/>
        <c:crosses val="autoZero"/>
        <c:auto val="1"/>
        <c:lblAlgn val="ctr"/>
        <c:lblOffset val="100"/>
        <c:noMultiLvlLbl val="0"/>
      </c:catAx>
      <c:valAx>
        <c:axId val="401133304"/>
        <c:scaling>
          <c:orientation val="minMax"/>
          <c:max val="55"/>
          <c:min val="0"/>
        </c:scaling>
        <c:delete val="0"/>
        <c:axPos val="b"/>
        <c:majorGridlines>
          <c:spPr>
            <a:ln>
              <a:solidFill>
                <a:schemeClr val="accent3"/>
              </a:solidFill>
            </a:ln>
          </c:spPr>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01127032"/>
        <c:crosses val="autoZero"/>
        <c:crossBetween val="between"/>
        <c:majorUnit val="10"/>
      </c:valAx>
    </c:plotArea>
    <c:legend>
      <c:legendPos val="r"/>
      <c:layout>
        <c:manualLayout>
          <c:xMode val="edge"/>
          <c:yMode val="edge"/>
          <c:x val="0.85689709539372372"/>
          <c:y val="0.42185086803908539"/>
          <c:w val="0.1063084475551667"/>
          <c:h val="0.25187346869605431"/>
        </c:manualLayout>
      </c:layout>
      <c:overlay val="0"/>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510194906192279"/>
          <c:y val="0"/>
          <c:w val="0.5211782576257884"/>
          <c:h val="0.83251264323665575"/>
        </c:manualLayout>
      </c:layout>
      <c:barChart>
        <c:barDir val="bar"/>
        <c:grouping val="clustered"/>
        <c:varyColors val="0"/>
        <c:ser>
          <c:idx val="0"/>
          <c:order val="0"/>
          <c:tx>
            <c:strRef>
              <c:f>'JUV BY TYPE'!$Q$1</c:f>
              <c:strCache>
                <c:ptCount val="1"/>
                <c:pt idx="0">
                  <c:v>2025 = 50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'JUV BY TYPE'!$A$2:$A$7</c:f>
              <c:strCache>
                <c:ptCount val="6"/>
                <c:pt idx="0">
                  <c:v>STATUS</c:v>
                </c:pt>
                <c:pt idx="1">
                  <c:v>BENCH WARRANT</c:v>
                </c:pt>
                <c:pt idx="2">
                  <c:v>FELONY</c:v>
                </c:pt>
                <c:pt idx="3">
                  <c:v>OVI</c:v>
                </c:pt>
                <c:pt idx="4">
                  <c:v>MISDEMEANOR</c:v>
                </c:pt>
                <c:pt idx="5">
                  <c:v>TRAFFIC</c:v>
                </c:pt>
              </c:strCache>
            </c:strRef>
          </c:cat>
          <c:val>
            <c:numRef>
              <c:f>'JUV BY TYPE'!$Q$2:$Q$7</c:f>
              <c:numCache>
                <c:formatCode>General</c:formatCode>
                <c:ptCount val="6"/>
                <c:pt idx="0">
                  <c:v>15</c:v>
                </c:pt>
                <c:pt idx="1">
                  <c:v>2</c:v>
                </c:pt>
                <c:pt idx="2">
                  <c:v>3</c:v>
                </c:pt>
                <c:pt idx="4">
                  <c:v>28</c:v>
                </c:pt>
                <c:pt idx="5">
                  <c:v>2</c:v>
                </c:pt>
              </c:numCache>
            </c:numRef>
          </c:val>
          <c:extLst>
            <c:ext xmlns:c16="http://schemas.microsoft.com/office/drawing/2014/chart" uri="{C3380CC4-5D6E-409C-BE32-E72D297353CC}">
              <c16:uniqueId val="{00000000-3E15-4DC8-8729-81FBF331AFA2}"/>
            </c:ext>
          </c:extLst>
        </c:ser>
        <c:ser>
          <c:idx val="4"/>
          <c:order val="1"/>
          <c:tx>
            <c:strRef>
              <c:f>'JUV BY TYPE'!$P$1</c:f>
              <c:strCache>
                <c:ptCount val="1"/>
                <c:pt idx="0">
                  <c:v>2024 = 52</c:v>
                </c:pt>
              </c:strCache>
            </c:strRef>
          </c:tx>
          <c:spPr>
            <a:solidFill>
              <a:schemeClr val="accent6"/>
            </a:solidFill>
            <a:ln>
              <a:noFill/>
            </a:ln>
            <a:effectLst/>
          </c:spPr>
          <c:invertIfNegative val="0"/>
          <c:cat>
            <c:strRef>
              <c:f>'JUV BY TYPE'!$A$2:$A$7</c:f>
              <c:strCache>
                <c:ptCount val="6"/>
                <c:pt idx="0">
                  <c:v>STATUS</c:v>
                </c:pt>
                <c:pt idx="1">
                  <c:v>BENCH WARRANT</c:v>
                </c:pt>
                <c:pt idx="2">
                  <c:v>FELONY</c:v>
                </c:pt>
                <c:pt idx="3">
                  <c:v>OVI</c:v>
                </c:pt>
                <c:pt idx="4">
                  <c:v>MISDEMEANOR</c:v>
                </c:pt>
                <c:pt idx="5">
                  <c:v>TRAFFIC</c:v>
                </c:pt>
              </c:strCache>
            </c:strRef>
          </c:cat>
          <c:val>
            <c:numRef>
              <c:f>'JUV BY TYPE'!$P$2:$P$7</c:f>
              <c:numCache>
                <c:formatCode>General</c:formatCode>
                <c:ptCount val="6"/>
                <c:pt idx="0">
                  <c:v>26</c:v>
                </c:pt>
                <c:pt idx="1">
                  <c:v>0</c:v>
                </c:pt>
                <c:pt idx="2">
                  <c:v>2</c:v>
                </c:pt>
                <c:pt idx="3">
                  <c:v>0</c:v>
                </c:pt>
                <c:pt idx="4">
                  <c:v>22</c:v>
                </c:pt>
                <c:pt idx="5">
                  <c:v>2</c:v>
                </c:pt>
              </c:numCache>
            </c:numRef>
          </c:val>
          <c:extLst>
            <c:ext xmlns:c16="http://schemas.microsoft.com/office/drawing/2014/chart" uri="{C3380CC4-5D6E-409C-BE32-E72D297353CC}">
              <c16:uniqueId val="{00000001-3E15-4DC8-8729-81FBF331AFA2}"/>
            </c:ext>
          </c:extLst>
        </c:ser>
        <c:ser>
          <c:idx val="3"/>
          <c:order val="2"/>
          <c:tx>
            <c:strRef>
              <c:f>'JUV BY TYPE'!$O$1</c:f>
              <c:strCache>
                <c:ptCount val="1"/>
                <c:pt idx="0">
                  <c:v>2023 = 32</c:v>
                </c:pt>
              </c:strCache>
            </c:strRef>
          </c:tx>
          <c:spPr>
            <a:solidFill>
              <a:schemeClr val="accent4"/>
            </a:solidFill>
            <a:ln>
              <a:noFill/>
            </a:ln>
            <a:effectLst/>
          </c:spPr>
          <c:invertIfNegative val="0"/>
          <c:cat>
            <c:strRef>
              <c:f>'JUV BY TYPE'!$A$2:$A$7</c:f>
              <c:strCache>
                <c:ptCount val="6"/>
                <c:pt idx="0">
                  <c:v>STATUS</c:v>
                </c:pt>
                <c:pt idx="1">
                  <c:v>BENCH WARRANT</c:v>
                </c:pt>
                <c:pt idx="2">
                  <c:v>FELONY</c:v>
                </c:pt>
                <c:pt idx="3">
                  <c:v>OVI</c:v>
                </c:pt>
                <c:pt idx="4">
                  <c:v>MISDEMEANOR</c:v>
                </c:pt>
                <c:pt idx="5">
                  <c:v>TRAFFIC</c:v>
                </c:pt>
              </c:strCache>
            </c:strRef>
          </c:cat>
          <c:val>
            <c:numRef>
              <c:f>'JUV BY TYPE'!$O$2:$O$7</c:f>
              <c:numCache>
                <c:formatCode>General</c:formatCode>
                <c:ptCount val="6"/>
                <c:pt idx="0">
                  <c:v>14</c:v>
                </c:pt>
                <c:pt idx="1">
                  <c:v>0</c:v>
                </c:pt>
                <c:pt idx="2">
                  <c:v>0</c:v>
                </c:pt>
                <c:pt idx="3">
                  <c:v>0</c:v>
                </c:pt>
                <c:pt idx="4">
                  <c:v>17</c:v>
                </c:pt>
                <c:pt idx="5">
                  <c:v>1</c:v>
                </c:pt>
              </c:numCache>
            </c:numRef>
          </c:val>
          <c:extLst>
            <c:ext xmlns:c16="http://schemas.microsoft.com/office/drawing/2014/chart" uri="{C3380CC4-5D6E-409C-BE32-E72D297353CC}">
              <c16:uniqueId val="{00000002-3E15-4DC8-8729-81FBF331AFA2}"/>
            </c:ext>
          </c:extLst>
        </c:ser>
        <c:ser>
          <c:idx val="2"/>
          <c:order val="3"/>
          <c:tx>
            <c:strRef>
              <c:f>'JUV BY TYPE'!$N$1</c:f>
              <c:strCache>
                <c:ptCount val="1"/>
                <c:pt idx="0">
                  <c:v>2022 = 102</c:v>
                </c:pt>
              </c:strCache>
            </c:strRef>
          </c:tx>
          <c:spPr>
            <a:solidFill>
              <a:schemeClr val="accent3"/>
            </a:solidFill>
            <a:ln>
              <a:noFill/>
            </a:ln>
            <a:effectLst/>
          </c:spPr>
          <c:invertIfNegative val="0"/>
          <c:cat>
            <c:strRef>
              <c:f>'JUV BY TYPE'!$A$2:$A$7</c:f>
              <c:strCache>
                <c:ptCount val="6"/>
                <c:pt idx="0">
                  <c:v>STATUS</c:v>
                </c:pt>
                <c:pt idx="1">
                  <c:v>BENCH WARRANT</c:v>
                </c:pt>
                <c:pt idx="2">
                  <c:v>FELONY</c:v>
                </c:pt>
                <c:pt idx="3">
                  <c:v>OVI</c:v>
                </c:pt>
                <c:pt idx="4">
                  <c:v>MISDEMEANOR</c:v>
                </c:pt>
                <c:pt idx="5">
                  <c:v>TRAFFIC</c:v>
                </c:pt>
              </c:strCache>
            </c:strRef>
          </c:cat>
          <c:val>
            <c:numRef>
              <c:f>'JUV BY TYPE'!$N$2:$N$7</c:f>
              <c:numCache>
                <c:formatCode>General</c:formatCode>
                <c:ptCount val="6"/>
                <c:pt idx="0">
                  <c:v>41</c:v>
                </c:pt>
                <c:pt idx="1">
                  <c:v>0</c:v>
                </c:pt>
                <c:pt idx="2">
                  <c:v>11</c:v>
                </c:pt>
                <c:pt idx="3">
                  <c:v>0</c:v>
                </c:pt>
                <c:pt idx="4">
                  <c:v>45</c:v>
                </c:pt>
                <c:pt idx="5">
                  <c:v>5</c:v>
                </c:pt>
              </c:numCache>
            </c:numRef>
          </c:val>
          <c:extLst>
            <c:ext xmlns:c16="http://schemas.microsoft.com/office/drawing/2014/chart" uri="{C3380CC4-5D6E-409C-BE32-E72D297353CC}">
              <c16:uniqueId val="{00000003-3E15-4DC8-8729-81FBF331AFA2}"/>
            </c:ext>
          </c:extLst>
        </c:ser>
        <c:dLbls>
          <c:showLegendKey val="0"/>
          <c:showVal val="0"/>
          <c:showCatName val="0"/>
          <c:showSerName val="0"/>
          <c:showPercent val="0"/>
          <c:showBubbleSize val="0"/>
        </c:dLbls>
        <c:gapWidth val="150"/>
        <c:axId val="401136440"/>
        <c:axId val="401125072"/>
      </c:barChart>
      <c:catAx>
        <c:axId val="401136440"/>
        <c:scaling>
          <c:orientation val="minMax"/>
        </c:scaling>
        <c:delete val="0"/>
        <c:axPos val="l"/>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rgbClr val="000000"/>
                </a:solidFill>
                <a:latin typeface="Calibri"/>
                <a:ea typeface="Calibri"/>
                <a:cs typeface="Calibri"/>
              </a:defRPr>
            </a:pPr>
            <a:endParaRPr lang="en-US"/>
          </a:p>
        </c:txPr>
        <c:crossAx val="401125072"/>
        <c:crosses val="autoZero"/>
        <c:auto val="1"/>
        <c:lblAlgn val="ctr"/>
        <c:lblOffset val="100"/>
        <c:noMultiLvlLbl val="0"/>
      </c:catAx>
      <c:valAx>
        <c:axId val="401125072"/>
        <c:scaling>
          <c:orientation val="minMax"/>
        </c:scaling>
        <c:delete val="0"/>
        <c:axPos val="b"/>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000" b="0" i="0" u="none" strike="noStrike" kern="1200" baseline="0">
                <a:solidFill>
                  <a:srgbClr val="000000"/>
                </a:solidFill>
                <a:latin typeface="Calibri"/>
                <a:ea typeface="Calibri"/>
                <a:cs typeface="Calibri"/>
              </a:defRPr>
            </a:pPr>
            <a:endParaRPr lang="en-US"/>
          </a:p>
        </c:txPr>
        <c:crossAx val="401136440"/>
        <c:crosses val="autoZero"/>
        <c:crossBetween val="between"/>
      </c:valAx>
      <c:spPr>
        <a:noFill/>
        <a:ln>
          <a:noFill/>
        </a:ln>
        <a:effectLst/>
      </c:spPr>
    </c:plotArea>
    <c:legend>
      <c:legendPos val="r"/>
      <c:layout>
        <c:manualLayout>
          <c:xMode val="edge"/>
          <c:yMode val="edge"/>
          <c:x val="0.82236415978728916"/>
          <c:y val="0.377504085598863"/>
          <c:w val="0.10471687566831923"/>
          <c:h val="0.28182333792830389"/>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Calibri"/>
              <a:ea typeface="Calibri"/>
              <a:cs typeface="Calibri"/>
            </a:defRPr>
          </a:pPr>
          <a:endParaRPr lang="en-US"/>
        </a:p>
      </c:txPr>
    </c:legend>
    <c:plotVisOnly val="1"/>
    <c:dispBlanksAs val="gap"/>
    <c:showDLblsOverMax val="0"/>
  </c:chart>
  <c:spPr>
    <a:noFill/>
    <a:ln w="9525" cap="flat" cmpd="sng" algn="ctr">
      <a:noFill/>
      <a:prstDash val="solid"/>
    </a:ln>
    <a:effectLst/>
  </c:spPr>
  <c:txPr>
    <a:bodyPr/>
    <a:lstStyle/>
    <a:p>
      <a:pPr>
        <a:defRPr sz="1000" b="0" i="0" u="none" strike="noStrike" baseline="0">
          <a:solidFill>
            <a:srgbClr val="000000"/>
          </a:solidFill>
          <a:latin typeface="Calibri"/>
          <a:ea typeface="Calibri"/>
          <a:cs typeface="Calibri"/>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0.20205</cdr:x>
      <cdr:y>0.15806</cdr:y>
    </cdr:from>
    <cdr:to>
      <cdr:x>0.29143</cdr:x>
      <cdr:y>0.3129</cdr:y>
    </cdr:to>
    <cdr:sp macro="" textlink="">
      <cdr:nvSpPr>
        <cdr:cNvPr id="2" name="TextBox 1"/>
        <cdr:cNvSpPr txBox="1"/>
      </cdr:nvSpPr>
      <cdr:spPr>
        <a:xfrm xmlns:a="http://schemas.openxmlformats.org/drawingml/2006/main">
          <a:off x="2066925" y="9334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2"/>
            <a:ext cx="3038476" cy="465138"/>
          </a:xfrm>
          <a:prstGeom prst="rect">
            <a:avLst/>
          </a:prstGeom>
        </p:spPr>
        <p:txBody>
          <a:bodyPr vert="horz" lIns="92742" tIns="46370" rIns="92742" bIns="46370" rtlCol="0"/>
          <a:lstStyle>
            <a:lvl1pPr algn="l">
              <a:defRPr sz="1100"/>
            </a:lvl1pPr>
          </a:lstStyle>
          <a:p>
            <a:endParaRPr lang="en-US" dirty="0"/>
          </a:p>
        </p:txBody>
      </p:sp>
      <p:sp>
        <p:nvSpPr>
          <p:cNvPr id="3" name="Date Placeholder 2"/>
          <p:cNvSpPr>
            <a:spLocks noGrp="1"/>
          </p:cNvSpPr>
          <p:nvPr>
            <p:ph type="dt" sz="quarter" idx="1"/>
          </p:nvPr>
        </p:nvSpPr>
        <p:spPr>
          <a:xfrm>
            <a:off x="3970348" y="2"/>
            <a:ext cx="3038476" cy="465138"/>
          </a:xfrm>
          <a:prstGeom prst="rect">
            <a:avLst/>
          </a:prstGeom>
        </p:spPr>
        <p:txBody>
          <a:bodyPr vert="horz" lIns="92742" tIns="46370" rIns="92742" bIns="46370" rtlCol="0"/>
          <a:lstStyle>
            <a:lvl1pPr algn="r">
              <a:defRPr sz="1100"/>
            </a:lvl1pPr>
          </a:lstStyle>
          <a:p>
            <a:fld id="{7B429002-8B96-4783-ADDE-3CBE4E6D49D5}" type="datetimeFigureOut">
              <a:rPr lang="en-US" smtClean="0"/>
              <a:pPr/>
              <a:t>6/4/26</a:t>
            </a:fld>
            <a:endParaRPr lang="en-US" dirty="0"/>
          </a:p>
        </p:txBody>
      </p:sp>
      <p:sp>
        <p:nvSpPr>
          <p:cNvPr id="4" name="Footer Placeholder 3"/>
          <p:cNvSpPr>
            <a:spLocks noGrp="1"/>
          </p:cNvSpPr>
          <p:nvPr>
            <p:ph type="ftr" sz="quarter" idx="2"/>
          </p:nvPr>
        </p:nvSpPr>
        <p:spPr>
          <a:xfrm>
            <a:off x="10" y="8829677"/>
            <a:ext cx="3038476" cy="465138"/>
          </a:xfrm>
          <a:prstGeom prst="rect">
            <a:avLst/>
          </a:prstGeom>
        </p:spPr>
        <p:txBody>
          <a:bodyPr vert="horz" lIns="92742" tIns="46370" rIns="92742" bIns="46370"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348" y="8829677"/>
            <a:ext cx="3038476" cy="465138"/>
          </a:xfrm>
          <a:prstGeom prst="rect">
            <a:avLst/>
          </a:prstGeom>
        </p:spPr>
        <p:txBody>
          <a:bodyPr vert="horz" lIns="92742" tIns="46370" rIns="92742" bIns="46370" rtlCol="0" anchor="b"/>
          <a:lstStyle>
            <a:lvl1pPr algn="r">
              <a:defRPr sz="1100"/>
            </a:lvl1pPr>
          </a:lstStyle>
          <a:p>
            <a:fld id="{C7178738-87B1-4D21-8197-5CFC0C1EC1E9}" type="slidenum">
              <a:rPr lang="en-US" smtClean="0"/>
              <a:pPr/>
              <a:t>‹#›</a:t>
            </a:fld>
            <a:endParaRPr lang="en-US" dirty="0"/>
          </a:p>
        </p:txBody>
      </p:sp>
    </p:spTree>
    <p:extLst>
      <p:ext uri="{BB962C8B-B14F-4D97-AF65-F5344CB8AC3E}">
        <p14:creationId xmlns:p14="http://schemas.microsoft.com/office/powerpoint/2010/main" val="3138835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4492" tIns="47246" rIns="94492" bIns="47246" rtlCol="0"/>
          <a:lstStyle>
            <a:lvl1pPr algn="l">
              <a:defRPr sz="11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4492" tIns="47246" rIns="94492" bIns="47246" rtlCol="0"/>
          <a:lstStyle>
            <a:lvl1pPr algn="r">
              <a:defRPr sz="1100"/>
            </a:lvl1pPr>
          </a:lstStyle>
          <a:p>
            <a:fld id="{208868C4-6D50-480D-A984-B77D8FAC5F8C}" type="datetimeFigureOut">
              <a:rPr lang="en-US" smtClean="0"/>
              <a:pPr/>
              <a:t>6/4/26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4492" tIns="47246" rIns="94492" bIns="4724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4492" tIns="47246" rIns="94492" bIns="47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4820"/>
          </a:xfrm>
          <a:prstGeom prst="rect">
            <a:avLst/>
          </a:prstGeom>
        </p:spPr>
        <p:txBody>
          <a:bodyPr vert="horz" lIns="94492" tIns="47246" rIns="94492" bIns="47246"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0939" y="8829969"/>
            <a:ext cx="3037840" cy="464820"/>
          </a:xfrm>
          <a:prstGeom prst="rect">
            <a:avLst/>
          </a:prstGeom>
        </p:spPr>
        <p:txBody>
          <a:bodyPr vert="horz" lIns="94492" tIns="47246" rIns="94492" bIns="47246" rtlCol="0" anchor="b"/>
          <a:lstStyle>
            <a:lvl1pPr algn="r">
              <a:defRPr sz="1100"/>
            </a:lvl1pPr>
          </a:lstStyle>
          <a:p>
            <a:fld id="{E27D0434-94C4-442E-B465-F4FC2B078517}" type="slidenum">
              <a:rPr lang="en-US" smtClean="0"/>
              <a:pPr/>
              <a:t>‹#›</a:t>
            </a:fld>
            <a:endParaRPr lang="en-US" dirty="0"/>
          </a:p>
        </p:txBody>
      </p:sp>
    </p:spTree>
    <p:extLst>
      <p:ext uri="{BB962C8B-B14F-4D97-AF65-F5344CB8AC3E}">
        <p14:creationId xmlns:p14="http://schemas.microsoft.com/office/powerpoint/2010/main" val="3594577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1</a:t>
            </a:fld>
            <a:endParaRPr lang="en-US" dirty="0"/>
          </a:p>
        </p:txBody>
      </p:sp>
    </p:spTree>
    <p:extLst>
      <p:ext uri="{BB962C8B-B14F-4D97-AF65-F5344CB8AC3E}">
        <p14:creationId xmlns:p14="http://schemas.microsoft.com/office/powerpoint/2010/main" val="161261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10</a:t>
            </a:fld>
            <a:endParaRPr lang="en-US" dirty="0"/>
          </a:p>
        </p:txBody>
      </p:sp>
    </p:spTree>
    <p:extLst>
      <p:ext uri="{BB962C8B-B14F-4D97-AF65-F5344CB8AC3E}">
        <p14:creationId xmlns:p14="http://schemas.microsoft.com/office/powerpoint/2010/main" val="1466584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11</a:t>
            </a:fld>
            <a:endParaRPr lang="en-US" dirty="0"/>
          </a:p>
        </p:txBody>
      </p:sp>
    </p:spTree>
    <p:extLst>
      <p:ext uri="{BB962C8B-B14F-4D97-AF65-F5344CB8AC3E}">
        <p14:creationId xmlns:p14="http://schemas.microsoft.com/office/powerpoint/2010/main" val="2671781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12</a:t>
            </a:fld>
            <a:endParaRPr lang="en-US" dirty="0"/>
          </a:p>
        </p:txBody>
      </p:sp>
    </p:spTree>
    <p:extLst>
      <p:ext uri="{BB962C8B-B14F-4D97-AF65-F5344CB8AC3E}">
        <p14:creationId xmlns:p14="http://schemas.microsoft.com/office/powerpoint/2010/main" val="4048100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13</a:t>
            </a:fld>
            <a:endParaRPr lang="en-US" dirty="0"/>
          </a:p>
        </p:txBody>
      </p:sp>
    </p:spTree>
    <p:extLst>
      <p:ext uri="{BB962C8B-B14F-4D97-AF65-F5344CB8AC3E}">
        <p14:creationId xmlns:p14="http://schemas.microsoft.com/office/powerpoint/2010/main" val="4192051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14</a:t>
            </a:fld>
            <a:endParaRPr lang="en-US" dirty="0"/>
          </a:p>
        </p:txBody>
      </p:sp>
    </p:spTree>
    <p:extLst>
      <p:ext uri="{BB962C8B-B14F-4D97-AF65-F5344CB8AC3E}">
        <p14:creationId xmlns:p14="http://schemas.microsoft.com/office/powerpoint/2010/main" val="1069050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15</a:t>
            </a:fld>
            <a:endParaRPr lang="en-US" dirty="0"/>
          </a:p>
        </p:txBody>
      </p:sp>
    </p:spTree>
    <p:extLst>
      <p:ext uri="{BB962C8B-B14F-4D97-AF65-F5344CB8AC3E}">
        <p14:creationId xmlns:p14="http://schemas.microsoft.com/office/powerpoint/2010/main" val="4028480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16</a:t>
            </a:fld>
            <a:endParaRPr lang="en-US" dirty="0"/>
          </a:p>
        </p:txBody>
      </p:sp>
    </p:spTree>
    <p:extLst>
      <p:ext uri="{BB962C8B-B14F-4D97-AF65-F5344CB8AC3E}">
        <p14:creationId xmlns:p14="http://schemas.microsoft.com/office/powerpoint/2010/main" val="176648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17</a:t>
            </a:fld>
            <a:endParaRPr lang="en-US" dirty="0"/>
          </a:p>
        </p:txBody>
      </p:sp>
    </p:spTree>
    <p:extLst>
      <p:ext uri="{BB962C8B-B14F-4D97-AF65-F5344CB8AC3E}">
        <p14:creationId xmlns:p14="http://schemas.microsoft.com/office/powerpoint/2010/main" val="2303261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18</a:t>
            </a:fld>
            <a:endParaRPr lang="en-US" dirty="0"/>
          </a:p>
        </p:txBody>
      </p:sp>
    </p:spTree>
    <p:extLst>
      <p:ext uri="{BB962C8B-B14F-4D97-AF65-F5344CB8AC3E}">
        <p14:creationId xmlns:p14="http://schemas.microsoft.com/office/powerpoint/2010/main" val="828977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19</a:t>
            </a:fld>
            <a:endParaRPr lang="en-US" dirty="0"/>
          </a:p>
        </p:txBody>
      </p:sp>
    </p:spTree>
    <p:extLst>
      <p:ext uri="{BB962C8B-B14F-4D97-AF65-F5344CB8AC3E}">
        <p14:creationId xmlns:p14="http://schemas.microsoft.com/office/powerpoint/2010/main" val="1942853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2</a:t>
            </a:fld>
            <a:endParaRPr lang="en-US" dirty="0"/>
          </a:p>
        </p:txBody>
      </p:sp>
    </p:spTree>
    <p:extLst>
      <p:ext uri="{BB962C8B-B14F-4D97-AF65-F5344CB8AC3E}">
        <p14:creationId xmlns:p14="http://schemas.microsoft.com/office/powerpoint/2010/main" val="3822978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20</a:t>
            </a:fld>
            <a:endParaRPr lang="en-US" dirty="0"/>
          </a:p>
        </p:txBody>
      </p:sp>
    </p:spTree>
    <p:extLst>
      <p:ext uri="{BB962C8B-B14F-4D97-AF65-F5344CB8AC3E}">
        <p14:creationId xmlns:p14="http://schemas.microsoft.com/office/powerpoint/2010/main" val="230159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21</a:t>
            </a:fld>
            <a:endParaRPr lang="en-US" dirty="0"/>
          </a:p>
        </p:txBody>
      </p:sp>
    </p:spTree>
    <p:extLst>
      <p:ext uri="{BB962C8B-B14F-4D97-AF65-F5344CB8AC3E}">
        <p14:creationId xmlns:p14="http://schemas.microsoft.com/office/powerpoint/2010/main" val="4016624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22</a:t>
            </a:fld>
            <a:endParaRPr lang="en-US" dirty="0"/>
          </a:p>
        </p:txBody>
      </p:sp>
    </p:spTree>
    <p:extLst>
      <p:ext uri="{BB962C8B-B14F-4D97-AF65-F5344CB8AC3E}">
        <p14:creationId xmlns:p14="http://schemas.microsoft.com/office/powerpoint/2010/main" val="915112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23</a:t>
            </a:fld>
            <a:endParaRPr lang="en-US" dirty="0"/>
          </a:p>
        </p:txBody>
      </p:sp>
    </p:spTree>
    <p:extLst>
      <p:ext uri="{BB962C8B-B14F-4D97-AF65-F5344CB8AC3E}">
        <p14:creationId xmlns:p14="http://schemas.microsoft.com/office/powerpoint/2010/main" val="3821932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24</a:t>
            </a:fld>
            <a:endParaRPr lang="en-US" dirty="0"/>
          </a:p>
        </p:txBody>
      </p:sp>
    </p:spTree>
    <p:extLst>
      <p:ext uri="{BB962C8B-B14F-4D97-AF65-F5344CB8AC3E}">
        <p14:creationId xmlns:p14="http://schemas.microsoft.com/office/powerpoint/2010/main" val="1744914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25</a:t>
            </a:fld>
            <a:endParaRPr lang="en-US" dirty="0"/>
          </a:p>
        </p:txBody>
      </p:sp>
    </p:spTree>
    <p:extLst>
      <p:ext uri="{BB962C8B-B14F-4D97-AF65-F5344CB8AC3E}">
        <p14:creationId xmlns:p14="http://schemas.microsoft.com/office/powerpoint/2010/main" val="4246925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26</a:t>
            </a:fld>
            <a:endParaRPr lang="en-US" dirty="0"/>
          </a:p>
        </p:txBody>
      </p:sp>
    </p:spTree>
    <p:extLst>
      <p:ext uri="{BB962C8B-B14F-4D97-AF65-F5344CB8AC3E}">
        <p14:creationId xmlns:p14="http://schemas.microsoft.com/office/powerpoint/2010/main" val="2664842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27</a:t>
            </a:fld>
            <a:endParaRPr lang="en-US" dirty="0"/>
          </a:p>
        </p:txBody>
      </p:sp>
    </p:spTree>
    <p:extLst>
      <p:ext uri="{BB962C8B-B14F-4D97-AF65-F5344CB8AC3E}">
        <p14:creationId xmlns:p14="http://schemas.microsoft.com/office/powerpoint/2010/main" val="3067936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28</a:t>
            </a:fld>
            <a:endParaRPr lang="en-US" dirty="0"/>
          </a:p>
        </p:txBody>
      </p:sp>
    </p:spTree>
    <p:extLst>
      <p:ext uri="{BB962C8B-B14F-4D97-AF65-F5344CB8AC3E}">
        <p14:creationId xmlns:p14="http://schemas.microsoft.com/office/powerpoint/2010/main" val="3932034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30</a:t>
            </a:fld>
            <a:endParaRPr lang="en-US" dirty="0"/>
          </a:p>
        </p:txBody>
      </p:sp>
    </p:spTree>
    <p:extLst>
      <p:ext uri="{BB962C8B-B14F-4D97-AF65-F5344CB8AC3E}">
        <p14:creationId xmlns:p14="http://schemas.microsoft.com/office/powerpoint/2010/main" val="3506717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3</a:t>
            </a:fld>
            <a:endParaRPr lang="en-US" dirty="0"/>
          </a:p>
        </p:txBody>
      </p:sp>
    </p:spTree>
    <p:extLst>
      <p:ext uri="{BB962C8B-B14F-4D97-AF65-F5344CB8AC3E}">
        <p14:creationId xmlns:p14="http://schemas.microsoft.com/office/powerpoint/2010/main" val="3443234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31</a:t>
            </a:fld>
            <a:endParaRPr lang="en-US" dirty="0"/>
          </a:p>
        </p:txBody>
      </p:sp>
    </p:spTree>
    <p:extLst>
      <p:ext uri="{BB962C8B-B14F-4D97-AF65-F5344CB8AC3E}">
        <p14:creationId xmlns:p14="http://schemas.microsoft.com/office/powerpoint/2010/main" val="2691679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32</a:t>
            </a:fld>
            <a:endParaRPr lang="en-US" dirty="0"/>
          </a:p>
        </p:txBody>
      </p:sp>
    </p:spTree>
    <p:extLst>
      <p:ext uri="{BB962C8B-B14F-4D97-AF65-F5344CB8AC3E}">
        <p14:creationId xmlns:p14="http://schemas.microsoft.com/office/powerpoint/2010/main" val="2356438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34</a:t>
            </a:fld>
            <a:endParaRPr lang="en-US" dirty="0"/>
          </a:p>
        </p:txBody>
      </p:sp>
    </p:spTree>
    <p:extLst>
      <p:ext uri="{BB962C8B-B14F-4D97-AF65-F5344CB8AC3E}">
        <p14:creationId xmlns:p14="http://schemas.microsoft.com/office/powerpoint/2010/main" val="25739918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35</a:t>
            </a:fld>
            <a:endParaRPr lang="en-US" dirty="0"/>
          </a:p>
        </p:txBody>
      </p:sp>
    </p:spTree>
    <p:extLst>
      <p:ext uri="{BB962C8B-B14F-4D97-AF65-F5344CB8AC3E}">
        <p14:creationId xmlns:p14="http://schemas.microsoft.com/office/powerpoint/2010/main" val="4278505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7D0434-94C4-442E-B465-F4FC2B078517}" type="slidenum">
              <a:rPr lang="en-US" smtClean="0"/>
              <a:pPr/>
              <a:t>36</a:t>
            </a:fld>
            <a:endParaRPr lang="en-US" dirty="0"/>
          </a:p>
        </p:txBody>
      </p:sp>
    </p:spTree>
    <p:extLst>
      <p:ext uri="{BB962C8B-B14F-4D97-AF65-F5344CB8AC3E}">
        <p14:creationId xmlns:p14="http://schemas.microsoft.com/office/powerpoint/2010/main" val="784046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37</a:t>
            </a:fld>
            <a:endParaRPr lang="en-US" dirty="0"/>
          </a:p>
        </p:txBody>
      </p:sp>
    </p:spTree>
    <p:extLst>
      <p:ext uri="{BB962C8B-B14F-4D97-AF65-F5344CB8AC3E}">
        <p14:creationId xmlns:p14="http://schemas.microsoft.com/office/powerpoint/2010/main" val="3083548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38</a:t>
            </a:fld>
            <a:endParaRPr lang="en-US" dirty="0"/>
          </a:p>
        </p:txBody>
      </p:sp>
    </p:spTree>
    <p:extLst>
      <p:ext uri="{BB962C8B-B14F-4D97-AF65-F5344CB8AC3E}">
        <p14:creationId xmlns:p14="http://schemas.microsoft.com/office/powerpoint/2010/main" val="13622468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39</a:t>
            </a:fld>
            <a:endParaRPr lang="en-US" dirty="0"/>
          </a:p>
        </p:txBody>
      </p:sp>
    </p:spTree>
    <p:extLst>
      <p:ext uri="{BB962C8B-B14F-4D97-AF65-F5344CB8AC3E}">
        <p14:creationId xmlns:p14="http://schemas.microsoft.com/office/powerpoint/2010/main" val="25399142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40</a:t>
            </a:fld>
            <a:endParaRPr lang="en-US" dirty="0"/>
          </a:p>
        </p:txBody>
      </p:sp>
    </p:spTree>
    <p:extLst>
      <p:ext uri="{BB962C8B-B14F-4D97-AF65-F5344CB8AC3E}">
        <p14:creationId xmlns:p14="http://schemas.microsoft.com/office/powerpoint/2010/main" val="182137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4</a:t>
            </a:fld>
            <a:endParaRPr lang="en-US" dirty="0"/>
          </a:p>
        </p:txBody>
      </p:sp>
    </p:spTree>
    <p:extLst>
      <p:ext uri="{BB962C8B-B14F-4D97-AF65-F5344CB8AC3E}">
        <p14:creationId xmlns:p14="http://schemas.microsoft.com/office/powerpoint/2010/main" val="222113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5</a:t>
            </a:fld>
            <a:endParaRPr lang="en-US" dirty="0"/>
          </a:p>
        </p:txBody>
      </p:sp>
    </p:spTree>
    <p:extLst>
      <p:ext uri="{BB962C8B-B14F-4D97-AF65-F5344CB8AC3E}">
        <p14:creationId xmlns:p14="http://schemas.microsoft.com/office/powerpoint/2010/main" val="1163751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6</a:t>
            </a:fld>
            <a:endParaRPr lang="en-US" dirty="0"/>
          </a:p>
        </p:txBody>
      </p:sp>
    </p:spTree>
    <p:extLst>
      <p:ext uri="{BB962C8B-B14F-4D97-AF65-F5344CB8AC3E}">
        <p14:creationId xmlns:p14="http://schemas.microsoft.com/office/powerpoint/2010/main" val="3383803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7</a:t>
            </a:fld>
            <a:endParaRPr lang="en-US" dirty="0"/>
          </a:p>
        </p:txBody>
      </p:sp>
    </p:spTree>
    <p:extLst>
      <p:ext uri="{BB962C8B-B14F-4D97-AF65-F5344CB8AC3E}">
        <p14:creationId xmlns:p14="http://schemas.microsoft.com/office/powerpoint/2010/main" val="4283444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8</a:t>
            </a:fld>
            <a:endParaRPr lang="en-US" dirty="0"/>
          </a:p>
        </p:txBody>
      </p:sp>
    </p:spTree>
    <p:extLst>
      <p:ext uri="{BB962C8B-B14F-4D97-AF65-F5344CB8AC3E}">
        <p14:creationId xmlns:p14="http://schemas.microsoft.com/office/powerpoint/2010/main" val="1231393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D0434-94C4-442E-B465-F4FC2B078517}" type="slidenum">
              <a:rPr lang="en-US" smtClean="0"/>
              <a:pPr/>
              <a:t>9</a:t>
            </a:fld>
            <a:endParaRPr lang="en-US" dirty="0"/>
          </a:p>
        </p:txBody>
      </p:sp>
    </p:spTree>
    <p:extLst>
      <p:ext uri="{BB962C8B-B14F-4D97-AF65-F5344CB8AC3E}">
        <p14:creationId xmlns:p14="http://schemas.microsoft.com/office/powerpoint/2010/main" val="2786311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16FA1B-814F-4670-A433-4AA0A38D0614}" type="datetimeFigureOut">
              <a:rPr lang="en-US" smtClean="0"/>
              <a:pPr/>
              <a:t>6/4/26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B9AF8-AF2C-461E-93D5-598BA9BBDBF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16FA1B-814F-4670-A433-4AA0A38D0614}" type="datetimeFigureOut">
              <a:rPr lang="en-US" smtClean="0"/>
              <a:pPr/>
              <a:t>6/4/26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B9AF8-AF2C-461E-93D5-598BA9BBDBF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16FA1B-814F-4670-A433-4AA0A38D0614}" type="datetimeFigureOut">
              <a:rPr lang="en-US" smtClean="0"/>
              <a:pPr/>
              <a:t>6/4/26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B9AF8-AF2C-461E-93D5-598BA9BBDBF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16FA1B-814F-4670-A433-4AA0A38D0614}" type="datetimeFigureOut">
              <a:rPr lang="en-US" smtClean="0"/>
              <a:pPr/>
              <a:t>6/4/26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B9AF8-AF2C-461E-93D5-598BA9BBDBF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16FA1B-814F-4670-A433-4AA0A38D0614}" type="datetimeFigureOut">
              <a:rPr lang="en-US" smtClean="0"/>
              <a:pPr/>
              <a:t>6/4/26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B9AF8-AF2C-461E-93D5-598BA9BBDBF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16FA1B-814F-4670-A433-4AA0A38D0614}" type="datetimeFigureOut">
              <a:rPr lang="en-US" smtClean="0"/>
              <a:pPr/>
              <a:t>6/4/26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B9AF8-AF2C-461E-93D5-598BA9BBDBF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16FA1B-814F-4670-A433-4AA0A38D0614}" type="datetimeFigureOut">
              <a:rPr lang="en-US" smtClean="0"/>
              <a:pPr/>
              <a:t>6/4/26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B9AF8-AF2C-461E-93D5-598BA9BBDBF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16FA1B-814F-4670-A433-4AA0A38D0614}" type="datetimeFigureOut">
              <a:rPr lang="en-US" smtClean="0"/>
              <a:pPr/>
              <a:t>6/4/26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B9AF8-AF2C-461E-93D5-598BA9BBDBF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6FA1B-814F-4670-A433-4AA0A38D0614}" type="datetimeFigureOut">
              <a:rPr lang="en-US" smtClean="0"/>
              <a:pPr/>
              <a:t>6/4/26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B9AF8-AF2C-461E-93D5-598BA9BBDBF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16FA1B-814F-4670-A433-4AA0A38D0614}" type="datetimeFigureOut">
              <a:rPr lang="en-US" smtClean="0"/>
              <a:pPr/>
              <a:t>6/4/26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B9AF8-AF2C-461E-93D5-598BA9BBDBF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16FA1B-814F-4670-A433-4AA0A38D0614}" type="datetimeFigureOut">
              <a:rPr lang="en-US" smtClean="0"/>
              <a:pPr/>
              <a:t>6/4/26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B9AF8-AF2C-461E-93D5-598BA9BBDBF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6FA1B-814F-4670-A433-4AA0A38D0614}" type="datetimeFigureOut">
              <a:rPr lang="en-US" smtClean="0"/>
              <a:pPr/>
              <a:t>6/4/26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B9AF8-AF2C-461E-93D5-598BA9BBDBF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chart" Target="../charts/chart2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025 Annual Report">
            <a:extLst>
              <a:ext uri="{FF2B5EF4-FFF2-40B4-BE49-F238E27FC236}">
                <a16:creationId xmlns:a16="http://schemas.microsoft.com/office/drawing/2014/main" id="{393504B6-DC04-7D81-5F8C-21BC369DAFD7}"/>
              </a:ext>
            </a:extLst>
          </p:cNvPr>
          <p:cNvSpPr>
            <a:spLocks noGrp="1"/>
          </p:cNvSpPr>
          <p:nvPr>
            <p:ph type="title"/>
          </p:nvPr>
        </p:nvSpPr>
        <p:spPr>
          <a:xfrm>
            <a:off x="6588224" y="3645024"/>
            <a:ext cx="2448272" cy="2564904"/>
          </a:xfrm>
        </p:spPr>
        <p:txBody>
          <a:bodyPr>
            <a:normAutofit/>
          </a:bodyPr>
          <a:lstStyle/>
          <a:p>
            <a:r>
              <a:rPr lang="en-US" sz="3200" b="1" dirty="0"/>
              <a:t>2025 </a:t>
            </a:r>
            <a:br>
              <a:rPr lang="en-US" sz="3200" b="1" dirty="0"/>
            </a:br>
            <a:r>
              <a:rPr lang="en-US" sz="3200" b="1" dirty="0"/>
              <a:t>ANNUAL REPORT</a:t>
            </a:r>
          </a:p>
        </p:txBody>
      </p:sp>
      <p:pic>
        <p:nvPicPr>
          <p:cNvPr id="7" name="City of Oberlin Logo" title="City of Oberlin Logo"/>
          <p:cNvPicPr>
            <a:picLocks noChangeAspect="1" noChangeArrowheads="1"/>
          </p:cNvPicPr>
          <p:nvPr/>
        </p:nvPicPr>
        <p:blipFill>
          <a:blip r:embed="rId3" cstate="print"/>
          <a:srcRect/>
          <a:stretch>
            <a:fillRect/>
          </a:stretch>
        </p:blipFill>
        <p:spPr bwMode="auto">
          <a:xfrm>
            <a:off x="571472" y="357166"/>
            <a:ext cx="1071570" cy="1043458"/>
          </a:xfrm>
          <a:prstGeom prst="rect">
            <a:avLst/>
          </a:prstGeom>
          <a:noFill/>
          <a:ln w="9525">
            <a:noFill/>
            <a:miter lim="800000"/>
            <a:headEnd/>
            <a:tailEnd/>
          </a:ln>
          <a:effectLst/>
        </p:spPr>
      </p:pic>
      <p:pic>
        <p:nvPicPr>
          <p:cNvPr id="6" name="Oberlin Police Badge" descr="Oberlin Police Department Badge" title="Oberlin Police Department Badge"/>
          <p:cNvPicPr>
            <a:picLocks noGrp="1" noChangeAspect="1"/>
          </p:cNvPicPr>
          <p:nvPr>
            <p:ph idx="1"/>
          </p:nvPr>
        </p:nvPicPr>
        <p:blipFill>
          <a:blip r:embed="rId4" cstate="print"/>
          <a:srcRect l="16120" t="14445" r="14507" b="14845"/>
          <a:stretch>
            <a:fillRect/>
          </a:stretch>
        </p:blipFill>
        <p:spPr>
          <a:xfrm>
            <a:off x="3059832" y="1052737"/>
            <a:ext cx="3096344" cy="4104456"/>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2019-2023 juvenile charged offenses by type" title="Juvenile Charged Offenses by type"/>
          <p:cNvSpPr>
            <a:spLocks noGrp="1"/>
          </p:cNvSpPr>
          <p:nvPr>
            <p:ph type="title"/>
          </p:nvPr>
        </p:nvSpPr>
        <p:spPr>
          <a:xfrm>
            <a:off x="457200" y="274638"/>
            <a:ext cx="7931224" cy="994122"/>
          </a:xfrm>
        </p:spPr>
        <p:txBody>
          <a:bodyPr>
            <a:normAutofit/>
          </a:bodyPr>
          <a:lstStyle/>
          <a:p>
            <a:r>
              <a:rPr lang="en-US" sz="1800" dirty="0"/>
              <a:t>OBERLIN POLICE DEPARTMENT </a:t>
            </a:r>
            <a:br>
              <a:rPr lang="en-US" sz="3200" dirty="0"/>
            </a:br>
            <a:r>
              <a:rPr lang="en-US" sz="2900" dirty="0"/>
              <a:t>Charged Offenses by Type (Juvenile)</a:t>
            </a:r>
          </a:p>
        </p:txBody>
      </p:sp>
      <p:sp>
        <p:nvSpPr>
          <p:cNvPr id="5" name="Footer Placeholder 4" descr="Note status offenses were added in 2009" title="Added Status Offenses"/>
          <p:cNvSpPr>
            <a:spLocks noGrp="1"/>
          </p:cNvSpPr>
          <p:nvPr>
            <p:ph type="ftr" sz="quarter" idx="11"/>
          </p:nvPr>
        </p:nvSpPr>
        <p:spPr>
          <a:xfrm>
            <a:off x="2370584" y="5733256"/>
            <a:ext cx="4104456" cy="628179"/>
          </a:xfrm>
        </p:spPr>
        <p:txBody>
          <a:bodyPr/>
          <a:lstStyle/>
          <a:p>
            <a:r>
              <a:rPr lang="en-US" dirty="0"/>
              <a:t>Status Offenses were added in 2009 - Charges which do not apply to adults (Unruly Juveniles, Truancy, Curfew violations....)</a:t>
            </a:r>
          </a:p>
        </p:txBody>
      </p:sp>
      <p:graphicFrame>
        <p:nvGraphicFramePr>
          <p:cNvPr id="6" name="JUV BY TYPE">
            <a:extLst>
              <a:ext uri="{FF2B5EF4-FFF2-40B4-BE49-F238E27FC236}">
                <a16:creationId xmlns:a16="http://schemas.microsoft.com/office/drawing/2014/main" id="{00000000-0008-0000-0600-00000300000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22702439"/>
              </p:ext>
            </p:extLst>
          </p:nvPr>
        </p:nvGraphicFramePr>
        <p:xfrm>
          <a:off x="457200" y="1415206"/>
          <a:ext cx="8229600" cy="431521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2020-2023 Federal Offenses" title="Federally Mandated Reportable Offenses"/>
          <p:cNvSpPr>
            <a:spLocks noGrp="1"/>
          </p:cNvSpPr>
          <p:nvPr>
            <p:ph type="title"/>
          </p:nvPr>
        </p:nvSpPr>
        <p:spPr>
          <a:xfrm>
            <a:off x="457200" y="188640"/>
            <a:ext cx="8229600" cy="1437414"/>
          </a:xfrm>
        </p:spPr>
        <p:txBody>
          <a:bodyPr>
            <a:normAutofit/>
          </a:bodyPr>
          <a:lstStyle/>
          <a:p>
            <a:r>
              <a:rPr lang="en-US" sz="2200" dirty="0"/>
              <a:t>OBERLIN POLICE DEPARTMENT </a:t>
            </a:r>
            <a:br>
              <a:rPr lang="en-US" sz="2200" dirty="0"/>
            </a:br>
            <a:r>
              <a:rPr lang="en-US" sz="2900" dirty="0"/>
              <a:t>Top 10 Crimes Reported</a:t>
            </a:r>
            <a:br>
              <a:rPr lang="en-US" sz="2900" dirty="0"/>
            </a:br>
            <a:r>
              <a:rPr lang="en-US" sz="2900" dirty="0"/>
              <a:t>2025</a:t>
            </a:r>
          </a:p>
        </p:txBody>
      </p:sp>
      <p:graphicFrame>
        <p:nvGraphicFramePr>
          <p:cNvPr id="6" name="ADULT SUM" descr="Pie graph displaying top 10 crimes reported in 2025&#10;">
            <a:extLst>
              <a:ext uri="{FF2B5EF4-FFF2-40B4-BE49-F238E27FC236}">
                <a16:creationId xmlns:a16="http://schemas.microsoft.com/office/drawing/2014/main" id="{00000000-0008-0000-0200-000002000000}"/>
              </a:ext>
            </a:extLst>
          </p:cNvPr>
          <p:cNvGraphicFramePr>
            <a:graphicFrameLocks noGrp="1"/>
          </p:cNvGraphicFramePr>
          <p:nvPr>
            <p:ph idx="1"/>
            <p:extLst>
              <p:ext uri="{D42A27DB-BD31-4B8C-83A1-F6EECF244321}">
                <p14:modId xmlns:p14="http://schemas.microsoft.com/office/powerpoint/2010/main" val="1201712280"/>
              </p:ext>
            </p:extLst>
          </p:nvPr>
        </p:nvGraphicFramePr>
        <p:xfrm>
          <a:off x="457200" y="1412776"/>
          <a:ext cx="8229600" cy="492239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OBERLIN POLICE DEPARTMENT </a:t>
            </a:r>
            <a:br>
              <a:rPr lang="en-US" sz="1800" dirty="0"/>
            </a:br>
            <a:r>
              <a:rPr lang="en-US" sz="2900" dirty="0"/>
              <a:t>Domestic Violence</a:t>
            </a:r>
          </a:p>
        </p:txBody>
      </p:sp>
      <p:graphicFrame>
        <p:nvGraphicFramePr>
          <p:cNvPr id="6" name="DV VIO" descr="Domestic Violence cases from 2021 through 2025&#10;">
            <a:extLst>
              <a:ext uri="{FF2B5EF4-FFF2-40B4-BE49-F238E27FC236}">
                <a16:creationId xmlns:a16="http://schemas.microsoft.com/office/drawing/2014/main" id="{00000000-0008-0000-0700-000002000000}"/>
              </a:ext>
            </a:extLst>
          </p:cNvPr>
          <p:cNvGraphicFramePr>
            <a:graphicFrameLocks noGrp="1"/>
          </p:cNvGraphicFramePr>
          <p:nvPr>
            <p:ph idx="1"/>
            <p:extLst>
              <p:ext uri="{D42A27DB-BD31-4B8C-83A1-F6EECF244321}">
                <p14:modId xmlns:p14="http://schemas.microsoft.com/office/powerpoint/2010/main" val="95778504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OBERLIN POLICE DEPARTMENT </a:t>
            </a:r>
            <a:br>
              <a:rPr lang="en-US" dirty="0"/>
            </a:br>
            <a:r>
              <a:rPr lang="en-US" sz="2900" dirty="0"/>
              <a:t>OVI – Under the Influence Drugs/Liquor (Adult)</a:t>
            </a:r>
          </a:p>
        </p:txBody>
      </p:sp>
      <p:graphicFrame>
        <p:nvGraphicFramePr>
          <p:cNvPr id="6" name="ADULT OVI" descr="Bar graph showing OVI charges for 2021 through 2025&#10;">
            <a:extLst>
              <a:ext uri="{FF2B5EF4-FFF2-40B4-BE49-F238E27FC236}">
                <a16:creationId xmlns:a16="http://schemas.microsoft.com/office/drawing/2014/main" id="{00000000-0008-0000-0900-000002000000}"/>
              </a:ext>
            </a:extLst>
          </p:cNvPr>
          <p:cNvGraphicFramePr>
            <a:graphicFrameLocks noGrp="1"/>
          </p:cNvGraphicFramePr>
          <p:nvPr>
            <p:ph idx="1"/>
            <p:extLst>
              <p:ext uri="{D42A27DB-BD31-4B8C-83A1-F6EECF244321}">
                <p14:modId xmlns:p14="http://schemas.microsoft.com/office/powerpoint/2010/main" val="369891272"/>
              </p:ext>
            </p:extLst>
          </p:nvPr>
        </p:nvGraphicFramePr>
        <p:xfrm>
          <a:off x="457200" y="1417638"/>
          <a:ext cx="8229600" cy="51657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OBERLIN POLICE DEPARTMENT </a:t>
            </a:r>
            <a:br>
              <a:rPr lang="en-US" sz="1800" dirty="0"/>
            </a:br>
            <a:r>
              <a:rPr lang="en-US" sz="2900" dirty="0"/>
              <a:t>Drug Offenses (Adult)</a:t>
            </a:r>
          </a:p>
        </p:txBody>
      </p:sp>
      <p:graphicFrame>
        <p:nvGraphicFramePr>
          <p:cNvPr id="6" name="ADULT DRUG" descr="Drug Offense Adult Charges from 2021 through 2025&#10;">
            <a:extLst>
              <a:ext uri="{FF2B5EF4-FFF2-40B4-BE49-F238E27FC236}">
                <a16:creationId xmlns:a16="http://schemas.microsoft.com/office/drawing/2014/main" id="{00000000-0008-0000-0A00-000002000000}"/>
              </a:ext>
            </a:extLst>
          </p:cNvPr>
          <p:cNvGraphicFramePr>
            <a:graphicFrameLocks noGrp="1"/>
          </p:cNvGraphicFramePr>
          <p:nvPr>
            <p:ph idx="1"/>
            <p:extLst>
              <p:ext uri="{D42A27DB-BD31-4B8C-83A1-F6EECF244321}">
                <p14:modId xmlns:p14="http://schemas.microsoft.com/office/powerpoint/2010/main" val="1837591458"/>
              </p:ext>
            </p:extLst>
          </p:nvPr>
        </p:nvGraphicFramePr>
        <p:xfrm>
          <a:off x="457200" y="1600200"/>
          <a:ext cx="8229600" cy="49831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OBERLIN POLICE DEPARTMENT </a:t>
            </a:r>
            <a:br>
              <a:rPr lang="en-US" sz="1800" dirty="0"/>
            </a:br>
            <a:r>
              <a:rPr lang="en-US" sz="2900" dirty="0"/>
              <a:t>Accidents</a:t>
            </a:r>
          </a:p>
        </p:txBody>
      </p:sp>
      <p:graphicFrame>
        <p:nvGraphicFramePr>
          <p:cNvPr id="5" name="ACCIDENT" descr="Bar graph displaying accidents from 2021 through 2025&#10;">
            <a:extLst>
              <a:ext uri="{FF2B5EF4-FFF2-40B4-BE49-F238E27FC236}">
                <a16:creationId xmlns:a16="http://schemas.microsoft.com/office/drawing/2014/main" id="{00000000-0008-0000-0C00-000002000000}"/>
              </a:ext>
            </a:extLst>
          </p:cNvPr>
          <p:cNvGraphicFramePr>
            <a:graphicFrameLocks noGrp="1"/>
          </p:cNvGraphicFramePr>
          <p:nvPr>
            <p:ph idx="1"/>
            <p:extLst>
              <p:ext uri="{D42A27DB-BD31-4B8C-83A1-F6EECF244321}">
                <p14:modId xmlns:p14="http://schemas.microsoft.com/office/powerpoint/2010/main" val="3188515506"/>
              </p:ext>
            </p:extLst>
          </p:nvPr>
        </p:nvGraphicFramePr>
        <p:xfrm>
          <a:off x="457200" y="1600200"/>
          <a:ext cx="8229600" cy="48531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dult Liquor Law Violations"/>
          <p:cNvSpPr>
            <a:spLocks noGrp="1"/>
          </p:cNvSpPr>
          <p:nvPr>
            <p:ph type="title"/>
          </p:nvPr>
        </p:nvSpPr>
        <p:spPr/>
        <p:txBody>
          <a:bodyPr>
            <a:normAutofit/>
          </a:bodyPr>
          <a:lstStyle/>
          <a:p>
            <a:r>
              <a:rPr lang="en-US" sz="1800" dirty="0"/>
              <a:t>OBERLIN POLICE DEPARTMENT </a:t>
            </a:r>
            <a:br>
              <a:rPr lang="en-US" sz="1800" dirty="0"/>
            </a:br>
            <a:r>
              <a:rPr lang="en-US" sz="2900" dirty="0"/>
              <a:t>Liquor Law Violations (Adults)</a:t>
            </a:r>
          </a:p>
        </p:txBody>
      </p:sp>
      <p:graphicFrame>
        <p:nvGraphicFramePr>
          <p:cNvPr id="6" name="ADULT LIQ LAW" descr="Bar Graph of 2020-2024 adult liquor law violations" hidden="1" title="Adult Liquor Law Violations"/>
          <p:cNvGraphicFramePr>
            <a:graphicFrameLocks noGrp="1"/>
          </p:cNvGraphicFramePr>
          <p:nvPr>
            <p:ph idx="1"/>
            <p:extLst>
              <p:ext uri="{D42A27DB-BD31-4B8C-83A1-F6EECF244321}">
                <p14:modId xmlns:p14="http://schemas.microsoft.com/office/powerpoint/2010/main" val="1832383330"/>
              </p:ext>
            </p:extLst>
          </p:nvPr>
        </p:nvGraphicFramePr>
        <p:xfrm>
          <a:off x="457200" y="1417638"/>
          <a:ext cx="8229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ADULT LIQ LAW" descr="Liquor Law Adult Violations for 2021 through 2025">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370003400"/>
              </p:ext>
            </p:extLst>
          </p:nvPr>
        </p:nvGraphicFramePr>
        <p:xfrm>
          <a:off x="457200" y="1772816"/>
          <a:ext cx="7987665" cy="402122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mmunity Based Activity" descr="2023 Community Hours Bar Graph" title="Community Hours"/>
          <p:cNvSpPr>
            <a:spLocks noGrp="1"/>
          </p:cNvSpPr>
          <p:nvPr>
            <p:ph type="title"/>
          </p:nvPr>
        </p:nvSpPr>
        <p:spPr/>
        <p:txBody>
          <a:bodyPr>
            <a:normAutofit/>
          </a:bodyPr>
          <a:lstStyle/>
          <a:p>
            <a:r>
              <a:rPr lang="en-US" sz="1800" dirty="0"/>
              <a:t>OBERLIN POLICE DEPARTMENT</a:t>
            </a:r>
            <a:br>
              <a:rPr lang="en-US" sz="1800" dirty="0"/>
            </a:br>
            <a:r>
              <a:rPr lang="en-US" sz="2900" dirty="0"/>
              <a:t>Community Based Activity</a:t>
            </a:r>
          </a:p>
        </p:txBody>
      </p:sp>
      <p:graphicFrame>
        <p:nvGraphicFramePr>
          <p:cNvPr id="5" name="PARK CITES" descr="Totals for 2025 of Community Based Activity such as Foot Patrol, Bike Patrol and Targeted Enforcement">
            <a:extLst>
              <a:ext uri="{FF2B5EF4-FFF2-40B4-BE49-F238E27FC236}">
                <a16:creationId xmlns:a16="http://schemas.microsoft.com/office/drawing/2014/main" id="{00000000-0008-0000-0E00-000002000000}"/>
              </a:ext>
            </a:extLst>
          </p:cNvPr>
          <p:cNvGraphicFramePr>
            <a:graphicFrameLocks/>
          </p:cNvGraphicFramePr>
          <p:nvPr>
            <p:extLst>
              <p:ext uri="{D42A27DB-BD31-4B8C-83A1-F6EECF244321}">
                <p14:modId xmlns:p14="http://schemas.microsoft.com/office/powerpoint/2010/main" val="3252638054"/>
              </p:ext>
            </p:extLst>
          </p:nvPr>
        </p:nvGraphicFramePr>
        <p:xfrm>
          <a:off x="1043608" y="2200859"/>
          <a:ext cx="6624736" cy="38924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fontScale="90000"/>
          </a:bodyPr>
          <a:lstStyle/>
          <a:p>
            <a:r>
              <a:rPr lang="en-US" sz="2000" dirty="0"/>
              <a:t>OBERLIN POLICE DEPARTMENT</a:t>
            </a:r>
            <a:br>
              <a:rPr lang="en-US" sz="2000" dirty="0"/>
            </a:br>
            <a:r>
              <a:rPr lang="en-US" sz="3200" dirty="0"/>
              <a:t>Traffic Stops</a:t>
            </a:r>
            <a:br>
              <a:rPr lang="en-US" sz="3200" dirty="0"/>
            </a:br>
            <a:r>
              <a:rPr lang="en-US" sz="3200" dirty="0"/>
              <a:t>2025</a:t>
            </a:r>
          </a:p>
        </p:txBody>
      </p:sp>
      <p:graphicFrame>
        <p:nvGraphicFramePr>
          <p:cNvPr id="6" name="PARK CITES" descr="2025 Traffic Stops">
            <a:extLst>
              <a:ext uri="{FF2B5EF4-FFF2-40B4-BE49-F238E27FC236}">
                <a16:creationId xmlns:a16="http://schemas.microsoft.com/office/drawing/2014/main" id="{00000000-0008-0000-0D00-000002000000}"/>
              </a:ext>
            </a:extLst>
          </p:cNvPr>
          <p:cNvGraphicFramePr>
            <a:graphicFrameLocks noGrp="1"/>
          </p:cNvGraphicFramePr>
          <p:nvPr>
            <p:ph idx="1"/>
            <p:extLst>
              <p:ext uri="{D42A27DB-BD31-4B8C-83A1-F6EECF244321}">
                <p14:modId xmlns:p14="http://schemas.microsoft.com/office/powerpoint/2010/main" val="3986158738"/>
              </p:ext>
            </p:extLst>
          </p:nvPr>
        </p:nvGraphicFramePr>
        <p:xfrm>
          <a:off x="457200" y="1711349"/>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314990"/>
            <a:ext cx="8003232" cy="1754326"/>
          </a:xfrm>
        </p:spPr>
        <p:txBody>
          <a:bodyPr wrap="square">
            <a:spAutoFit/>
          </a:bodyPr>
          <a:lstStyle/>
          <a:p>
            <a:pPr algn="ctr"/>
            <a:r>
              <a:rPr lang="en-US" sz="3600" dirty="0"/>
              <a:t>Ohio Collaborative Demographics Report of Self-Initiated Traffic Stops 2025</a:t>
            </a:r>
            <a:br>
              <a:rPr lang="en-US" sz="3600" dirty="0"/>
            </a:br>
            <a:r>
              <a:rPr lang="en-US" sz="3600" dirty="0"/>
              <a:t>(Standard 3.2017.6/D)</a:t>
            </a:r>
          </a:p>
        </p:txBody>
      </p:sp>
      <p:graphicFrame>
        <p:nvGraphicFramePr>
          <p:cNvPr id="10" name="Content Placeholder 9" descr="White, 240 or 71%&#10;Black, 71 or 21%&#10;Asian, 5 or 1%&#10;Hispanic, 8 or 3%&#10;Indian, 1 or 0%&#10;" title="Report of Self-Initiated Traffic Stops 2023 Females"/>
          <p:cNvGraphicFramePr>
            <a:graphicFrameLocks noGrp="1"/>
          </p:cNvGraphicFramePr>
          <p:nvPr>
            <p:ph sz="half" idx="1"/>
            <p:extLst>
              <p:ext uri="{D42A27DB-BD31-4B8C-83A1-F6EECF244321}">
                <p14:modId xmlns:p14="http://schemas.microsoft.com/office/powerpoint/2010/main" val="2186860722"/>
              </p:ext>
            </p:extLst>
          </p:nvPr>
        </p:nvGraphicFramePr>
        <p:xfrm>
          <a:off x="179512" y="2073526"/>
          <a:ext cx="4680520" cy="4312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descr="White, 272 or 59%&#10;Black, 135 or 29%&#10;Asian, 21 or 5%&#10;Hispanic, 25 or 5%&#10;Indian, 3 or 1%" title="Report of Self-Initiated Traffic Stops 2023 Males"/>
          <p:cNvGraphicFramePr>
            <a:graphicFrameLocks noGrp="1"/>
          </p:cNvGraphicFramePr>
          <p:nvPr>
            <p:ph sz="half" idx="2"/>
            <p:extLst>
              <p:ext uri="{D42A27DB-BD31-4B8C-83A1-F6EECF244321}">
                <p14:modId xmlns:p14="http://schemas.microsoft.com/office/powerpoint/2010/main" val="431493279"/>
              </p:ext>
            </p:extLst>
          </p:nvPr>
        </p:nvGraphicFramePr>
        <p:xfrm>
          <a:off x="4283968" y="2276872"/>
          <a:ext cx="4536504" cy="41044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5032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ity of Oberlin Logo" title="City of Oberlin Logo"/>
          <p:cNvPicPr>
            <a:picLocks noChangeAspect="1" noChangeArrowheads="1"/>
          </p:cNvPicPr>
          <p:nvPr/>
        </p:nvPicPr>
        <p:blipFill>
          <a:blip r:embed="rId3" cstate="print"/>
          <a:srcRect/>
          <a:stretch>
            <a:fillRect/>
          </a:stretch>
        </p:blipFill>
        <p:spPr bwMode="auto">
          <a:xfrm>
            <a:off x="571472" y="357166"/>
            <a:ext cx="1071570" cy="1043458"/>
          </a:xfrm>
          <a:prstGeom prst="rect">
            <a:avLst/>
          </a:prstGeom>
          <a:noFill/>
          <a:ln w="9525">
            <a:noFill/>
            <a:miter lim="800000"/>
            <a:headEnd/>
            <a:tailEnd/>
          </a:ln>
          <a:effectLst/>
        </p:spPr>
      </p:pic>
      <p:sp>
        <p:nvSpPr>
          <p:cNvPr id="4" name="Oberlin Police Department Annual Report 2025" title="Oberlin Police Department Annual Report 2022"/>
          <p:cNvSpPr>
            <a:spLocks noGrp="1"/>
          </p:cNvSpPr>
          <p:nvPr>
            <p:ph type="title"/>
          </p:nvPr>
        </p:nvSpPr>
        <p:spPr>
          <a:xfrm>
            <a:off x="457200" y="274638"/>
            <a:ext cx="8229600" cy="1154098"/>
          </a:xfrm>
        </p:spPr>
        <p:txBody>
          <a:bodyPr>
            <a:noAutofit/>
          </a:bodyPr>
          <a:lstStyle/>
          <a:p>
            <a:r>
              <a:rPr lang="en-US" sz="2400" dirty="0"/>
              <a:t>OBERLIN POLICE DEPARTMENT</a:t>
            </a:r>
            <a:br>
              <a:rPr lang="en-US" sz="2400" dirty="0"/>
            </a:br>
            <a:r>
              <a:rPr lang="en-US" sz="1800" dirty="0"/>
              <a:t>ANNUAL REPORT</a:t>
            </a:r>
            <a:br>
              <a:rPr lang="en-US" sz="2400" dirty="0"/>
            </a:br>
            <a:r>
              <a:rPr lang="en-US" sz="2400" dirty="0"/>
              <a:t>2025</a:t>
            </a:r>
          </a:p>
        </p:txBody>
      </p:sp>
      <p:pic>
        <p:nvPicPr>
          <p:cNvPr id="10" name="Oberlin Police Badge" descr="OPD Badge" title="OPD Badge"/>
          <p:cNvPicPr>
            <a:picLocks noChangeAspect="1"/>
          </p:cNvPicPr>
          <p:nvPr/>
        </p:nvPicPr>
        <p:blipFill>
          <a:blip r:embed="rId4" cstate="print"/>
          <a:stretch>
            <a:fillRect/>
          </a:stretch>
        </p:blipFill>
        <p:spPr>
          <a:xfrm>
            <a:off x="7786710" y="214290"/>
            <a:ext cx="915705" cy="1285884"/>
          </a:xfrm>
          <a:prstGeom prst="rect">
            <a:avLst/>
          </a:prstGeom>
        </p:spPr>
      </p:pic>
      <p:sp>
        <p:nvSpPr>
          <p:cNvPr id="3" name="Letter from Chief Warfield"/>
          <p:cNvSpPr>
            <a:spLocks noGrp="1"/>
          </p:cNvSpPr>
          <p:nvPr>
            <p:ph idx="1"/>
          </p:nvPr>
        </p:nvSpPr>
        <p:spPr>
          <a:xfrm>
            <a:off x="568982" y="1588216"/>
            <a:ext cx="8229600" cy="4525963"/>
          </a:xfrm>
        </p:spPr>
        <p:txBody>
          <a:bodyPr>
            <a:noAutofit/>
          </a:bodyPr>
          <a:lstStyle/>
          <a:p>
            <a:pPr marL="0" indent="0">
              <a:buNone/>
            </a:pPr>
            <a:r>
              <a:rPr lang="en-US" sz="1200" dirty="0"/>
              <a:t>On behalf of the Oberlin Police Department, I am honored to share our 2025 Annual Report with the community we proudly serve.</a:t>
            </a:r>
          </a:p>
          <a:p>
            <a:pPr marL="0" indent="0">
              <a:buNone/>
            </a:pPr>
            <a:endParaRPr lang="en-US" sz="1200" dirty="0"/>
          </a:p>
          <a:p>
            <a:pPr marL="0" indent="0">
              <a:buNone/>
            </a:pPr>
            <a:r>
              <a:rPr lang="en-US" sz="1200" dirty="0"/>
              <a:t>Every day, the men and women of this department work to ensure that Oberlin remains a safe, welcoming, and vibrant place for all. Behind every call for service, every patrol shift, and every community event is a dedicated professional committed not just to enforcing the law, but to serving people.</a:t>
            </a:r>
          </a:p>
          <a:p>
            <a:pPr marL="0" indent="0">
              <a:buNone/>
            </a:pPr>
            <a:endParaRPr lang="en-US" sz="1200" dirty="0"/>
          </a:p>
          <a:p>
            <a:pPr marL="0" indent="0">
              <a:buNone/>
            </a:pPr>
            <a:r>
              <a:rPr lang="en-US" sz="1200" dirty="0"/>
              <a:t>In 2025, we strengthened our relationships with residents, schools, businesses, and community partners. We continued expanding opportunities for dialogue, transparency, and collaboration because we understand that trust is earned through communication, presence, and consistency.</a:t>
            </a:r>
          </a:p>
          <a:p>
            <a:pPr marL="0" indent="0">
              <a:buNone/>
            </a:pPr>
            <a:endParaRPr lang="en-US" sz="1200" dirty="0"/>
          </a:p>
          <a:p>
            <a:pPr marL="0" indent="0">
              <a:buNone/>
            </a:pPr>
            <a:r>
              <a:rPr lang="en-US" sz="1200" dirty="0"/>
              <a:t>This report provides crime statistics and activity data from the past year, but it also reflects something more meaningful — the partnerships that make public safety possible. We believe that effective policing is built on mutual respect, shared responsibility, and open conversation.</a:t>
            </a:r>
          </a:p>
          <a:p>
            <a:pPr marL="0" indent="0">
              <a:buNone/>
            </a:pPr>
            <a:endParaRPr lang="en-US" sz="1200" dirty="0"/>
          </a:p>
          <a:p>
            <a:pPr marL="0" indent="0">
              <a:buNone/>
            </a:pPr>
            <a:r>
              <a:rPr lang="en-US" sz="1200" dirty="0"/>
              <a:t>As we move into 2026, our focus remains on listening, learning, and growing alongside our community. We are committed to expanding outreach efforts, enhancing transparency, and ensuring that every member of Oberlin feels seen, heard, and protected.</a:t>
            </a:r>
          </a:p>
          <a:p>
            <a:pPr marL="0" indent="0">
              <a:buNone/>
            </a:pPr>
            <a:endParaRPr lang="en-US" sz="1200" dirty="0"/>
          </a:p>
          <a:p>
            <a:pPr marL="0" indent="0">
              <a:buNone/>
            </a:pPr>
            <a:r>
              <a:rPr lang="en-US" sz="1200" dirty="0"/>
              <a:t>Public safety is strongest when it is shared. We are grateful for your continued support and partnership as we work together to keep Oberlin safe and united.</a:t>
            </a:r>
          </a:p>
          <a:p>
            <a:pPr marL="0" indent="0">
              <a:buNone/>
            </a:pPr>
            <a:endParaRPr lang="en-US" sz="1200" dirty="0"/>
          </a:p>
          <a:p>
            <a:pPr marL="0" indent="0">
              <a:buNone/>
            </a:pPr>
            <a:r>
              <a:rPr lang="en-US" sz="1200" dirty="0"/>
              <a:t>Respectfully,</a:t>
            </a:r>
            <a:br>
              <a:rPr lang="en-US" sz="1200" dirty="0"/>
            </a:br>
            <a:r>
              <a:rPr lang="en-US" sz="1200" b="1" dirty="0"/>
              <a:t>C. Ryan Warfield</a:t>
            </a:r>
            <a:br>
              <a:rPr lang="en-US" sz="1200" dirty="0"/>
            </a:br>
            <a:r>
              <a:rPr lang="en-US" sz="1200" dirty="0"/>
              <a:t>Chief of Police</a:t>
            </a:r>
            <a:br>
              <a:rPr lang="en-US" sz="1200" dirty="0"/>
            </a:b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808" y="188640"/>
            <a:ext cx="8229600" cy="1143000"/>
          </a:xfrm>
        </p:spPr>
        <p:txBody>
          <a:bodyPr>
            <a:normAutofit/>
          </a:bodyPr>
          <a:lstStyle/>
          <a:p>
            <a:r>
              <a:rPr lang="en-US" sz="1800" dirty="0"/>
              <a:t>OBERLIN POLICE DEPARTMENT </a:t>
            </a:r>
            <a:br>
              <a:rPr lang="en-US" dirty="0"/>
            </a:br>
            <a:r>
              <a:rPr lang="en-US" sz="2900" dirty="0"/>
              <a:t>Parking Citations</a:t>
            </a:r>
          </a:p>
        </p:txBody>
      </p:sp>
      <p:graphicFrame>
        <p:nvGraphicFramePr>
          <p:cNvPr id="5" name="PARK CITES" descr="Parking Citations for 2025 for Issued, Number Paid, Amount Paid and Amount Unpaid">
            <a:extLst>
              <a:ext uri="{FF2B5EF4-FFF2-40B4-BE49-F238E27FC236}">
                <a16:creationId xmlns:a16="http://schemas.microsoft.com/office/drawing/2014/main" id="{00000000-0008-0000-0F00-000002000000}"/>
              </a:ext>
            </a:extLst>
          </p:cNvPr>
          <p:cNvGraphicFramePr>
            <a:graphicFrameLocks noGrp="1"/>
          </p:cNvGraphicFramePr>
          <p:nvPr>
            <p:ph idx="1"/>
            <p:extLst>
              <p:ext uri="{D42A27DB-BD31-4B8C-83A1-F6EECF244321}">
                <p14:modId xmlns:p14="http://schemas.microsoft.com/office/powerpoint/2010/main" val="419515835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ity Logo" descr="City of Oberlin tree logo &#10;Live, Learn, Lead" title="City of Oberlin Logo"/>
          <p:cNvPicPr>
            <a:picLocks noChangeAspect="1" noChangeArrowheads="1"/>
          </p:cNvPicPr>
          <p:nvPr/>
        </p:nvPicPr>
        <p:blipFill>
          <a:blip r:embed="rId3" cstate="print"/>
          <a:srcRect/>
          <a:stretch>
            <a:fillRect/>
          </a:stretch>
        </p:blipFill>
        <p:spPr bwMode="auto">
          <a:xfrm>
            <a:off x="571472" y="357166"/>
            <a:ext cx="1071570" cy="1043458"/>
          </a:xfrm>
          <a:prstGeom prst="rect">
            <a:avLst/>
          </a:prstGeom>
          <a:noFill/>
          <a:ln w="9525">
            <a:noFill/>
            <a:miter lim="800000"/>
            <a:headEnd/>
            <a:tailEnd/>
          </a:ln>
          <a:effectLst/>
        </p:spPr>
      </p:pic>
      <p:sp>
        <p:nvSpPr>
          <p:cNvPr id="4" name="Use of Force"/>
          <p:cNvSpPr>
            <a:spLocks noGrp="1"/>
          </p:cNvSpPr>
          <p:nvPr>
            <p:ph type="title"/>
          </p:nvPr>
        </p:nvSpPr>
        <p:spPr>
          <a:xfrm>
            <a:off x="457200" y="274638"/>
            <a:ext cx="8229600" cy="1154098"/>
          </a:xfrm>
        </p:spPr>
        <p:txBody>
          <a:bodyPr>
            <a:noAutofit/>
          </a:bodyPr>
          <a:lstStyle/>
          <a:p>
            <a:r>
              <a:rPr lang="en-US" sz="2400" dirty="0"/>
              <a:t>OBERLIN POLICE DEPARTMENT</a:t>
            </a:r>
            <a:br>
              <a:rPr lang="en-US" sz="2400" dirty="0"/>
            </a:br>
            <a:r>
              <a:rPr lang="en-US" sz="2400" dirty="0"/>
              <a:t>USE OF FORCE</a:t>
            </a:r>
          </a:p>
        </p:txBody>
      </p:sp>
      <p:pic>
        <p:nvPicPr>
          <p:cNvPr id="6" name="OPD Badge" descr="OPD SMALL.jpg" title="Oberlin Police Department Badge"/>
          <p:cNvPicPr>
            <a:picLocks noChangeAspect="1"/>
          </p:cNvPicPr>
          <p:nvPr/>
        </p:nvPicPr>
        <p:blipFill>
          <a:blip r:embed="rId4" cstate="print"/>
          <a:stretch>
            <a:fillRect/>
          </a:stretch>
        </p:blipFill>
        <p:spPr>
          <a:xfrm>
            <a:off x="7786710" y="214290"/>
            <a:ext cx="915705" cy="1285884"/>
          </a:xfrm>
          <a:prstGeom prst="rect">
            <a:avLst/>
          </a:prstGeom>
        </p:spPr>
      </p:pic>
      <p:graphicFrame>
        <p:nvGraphicFramePr>
          <p:cNvPr id="9" name="Chart 2024 vs 2025" title="Oberlin Police Dept. Use of Force Stats"/>
          <p:cNvGraphicFramePr>
            <a:graphicFrameLocks noGrp="1"/>
          </p:cNvGraphicFramePr>
          <p:nvPr>
            <p:extLst>
              <p:ext uri="{D42A27DB-BD31-4B8C-83A1-F6EECF244321}">
                <p14:modId xmlns:p14="http://schemas.microsoft.com/office/powerpoint/2010/main" val="3588776583"/>
              </p:ext>
            </p:extLst>
          </p:nvPr>
        </p:nvGraphicFramePr>
        <p:xfrm>
          <a:off x="935596" y="1527021"/>
          <a:ext cx="7272807" cy="3492050"/>
        </p:xfrm>
        <a:graphic>
          <a:graphicData uri="http://schemas.openxmlformats.org/drawingml/2006/table">
            <a:tbl>
              <a:tblPr firstRow="1" bandRow="1">
                <a:tableStyleId>{5C22544A-7EE6-4342-B048-85BDC9FD1C3A}</a:tableStyleId>
              </a:tblPr>
              <a:tblGrid>
                <a:gridCol w="2375783">
                  <a:extLst>
                    <a:ext uri="{9D8B030D-6E8A-4147-A177-3AD203B41FA5}">
                      <a16:colId xmlns:a16="http://schemas.microsoft.com/office/drawing/2014/main" val="20000"/>
                    </a:ext>
                  </a:extLst>
                </a:gridCol>
                <a:gridCol w="2375783">
                  <a:extLst>
                    <a:ext uri="{9D8B030D-6E8A-4147-A177-3AD203B41FA5}">
                      <a16:colId xmlns:a16="http://schemas.microsoft.com/office/drawing/2014/main" val="20001"/>
                    </a:ext>
                  </a:extLst>
                </a:gridCol>
                <a:gridCol w="2521241">
                  <a:extLst>
                    <a:ext uri="{9D8B030D-6E8A-4147-A177-3AD203B41FA5}">
                      <a16:colId xmlns:a16="http://schemas.microsoft.com/office/drawing/2014/main" val="20002"/>
                    </a:ext>
                  </a:extLst>
                </a:gridCol>
              </a:tblGrid>
              <a:tr h="377840">
                <a:tc>
                  <a:txBody>
                    <a:bodyPr/>
                    <a:lstStyle/>
                    <a:p>
                      <a:pPr algn="ctr"/>
                      <a:r>
                        <a:rPr lang="en-US" sz="1200" dirty="0"/>
                        <a:t>Category</a:t>
                      </a:r>
                    </a:p>
                  </a:txBody>
                  <a:tcPr>
                    <a:solidFill>
                      <a:schemeClr val="accent1">
                        <a:lumMod val="75000"/>
                      </a:schemeClr>
                    </a:solidFill>
                  </a:tcPr>
                </a:tc>
                <a:tc>
                  <a:txBody>
                    <a:bodyPr/>
                    <a:lstStyle/>
                    <a:p>
                      <a:pPr algn="ctr"/>
                      <a:r>
                        <a:rPr lang="en-US" sz="1200" dirty="0"/>
                        <a:t>2024 Data</a:t>
                      </a:r>
                    </a:p>
                  </a:txBody>
                  <a:tcPr>
                    <a:solidFill>
                      <a:schemeClr val="accent1">
                        <a:lumMod val="75000"/>
                      </a:schemeClr>
                    </a:solidFill>
                  </a:tcPr>
                </a:tc>
                <a:tc>
                  <a:txBody>
                    <a:bodyPr/>
                    <a:lstStyle/>
                    <a:p>
                      <a:pPr algn="ctr"/>
                      <a:r>
                        <a:rPr lang="en-US" sz="1200" dirty="0"/>
                        <a:t>2025</a:t>
                      </a:r>
                      <a:r>
                        <a:rPr lang="en-US" sz="1200" baseline="0" dirty="0"/>
                        <a:t> </a:t>
                      </a:r>
                      <a:r>
                        <a:rPr lang="en-US" sz="1200" dirty="0"/>
                        <a:t>Data</a:t>
                      </a:r>
                    </a:p>
                  </a:txBody>
                  <a:tcPr>
                    <a:solidFill>
                      <a:schemeClr val="accent1">
                        <a:lumMod val="75000"/>
                      </a:schemeClr>
                    </a:solidFill>
                  </a:tcPr>
                </a:tc>
                <a:extLst>
                  <a:ext uri="{0D108BD9-81ED-4DB2-BD59-A6C34878D82A}">
                    <a16:rowId xmlns:a16="http://schemas.microsoft.com/office/drawing/2014/main" val="10000"/>
                  </a:ext>
                </a:extLst>
              </a:tr>
              <a:tr h="361690">
                <a:tc>
                  <a:txBody>
                    <a:bodyPr/>
                    <a:lstStyle/>
                    <a:p>
                      <a:pPr algn="ctr"/>
                      <a:r>
                        <a:rPr lang="en-US" sz="1200" dirty="0"/>
                        <a:t>Service Calls</a:t>
                      </a:r>
                    </a:p>
                  </a:txBody>
                  <a:tcPr/>
                </a:tc>
                <a:tc>
                  <a:txBody>
                    <a:bodyPr/>
                    <a:lstStyle/>
                    <a:p>
                      <a:pPr algn="ctr"/>
                      <a:r>
                        <a:rPr lang="en-US" sz="1200" dirty="0"/>
                        <a:t>10,713</a:t>
                      </a:r>
                    </a:p>
                  </a:txBody>
                  <a:tcPr/>
                </a:tc>
                <a:tc>
                  <a:txBody>
                    <a:bodyPr/>
                    <a:lstStyle/>
                    <a:p>
                      <a:pPr algn="ctr"/>
                      <a:r>
                        <a:rPr lang="en-US" sz="1200" dirty="0">
                          <a:solidFill>
                            <a:schemeClr val="tx1"/>
                          </a:solidFill>
                        </a:rPr>
                        <a:t>11,754</a:t>
                      </a:r>
                    </a:p>
                  </a:txBody>
                  <a:tcPr/>
                </a:tc>
                <a:extLst>
                  <a:ext uri="{0D108BD9-81ED-4DB2-BD59-A6C34878D82A}">
                    <a16:rowId xmlns:a16="http://schemas.microsoft.com/office/drawing/2014/main" val="10001"/>
                  </a:ext>
                </a:extLst>
              </a:tr>
              <a:tr h="361690">
                <a:tc>
                  <a:txBody>
                    <a:bodyPr/>
                    <a:lstStyle/>
                    <a:p>
                      <a:pPr algn="ctr"/>
                      <a:r>
                        <a:rPr lang="en-US" sz="1200" dirty="0"/>
                        <a:t>Incident Reports</a:t>
                      </a:r>
                    </a:p>
                  </a:txBody>
                  <a:tcPr/>
                </a:tc>
                <a:tc>
                  <a:txBody>
                    <a:bodyPr/>
                    <a:lstStyle/>
                    <a:p>
                      <a:pPr algn="ctr"/>
                      <a:r>
                        <a:rPr lang="en-US" sz="1200" dirty="0"/>
                        <a:t>404</a:t>
                      </a:r>
                    </a:p>
                  </a:txBody>
                  <a:tcPr/>
                </a:tc>
                <a:tc>
                  <a:txBody>
                    <a:bodyPr/>
                    <a:lstStyle/>
                    <a:p>
                      <a:pPr algn="ctr"/>
                      <a:r>
                        <a:rPr lang="en-US" sz="1200" dirty="0">
                          <a:solidFill>
                            <a:schemeClr val="tx1"/>
                          </a:solidFill>
                        </a:rPr>
                        <a:t>325</a:t>
                      </a:r>
                    </a:p>
                  </a:txBody>
                  <a:tcPr anchor="ctr"/>
                </a:tc>
                <a:extLst>
                  <a:ext uri="{0D108BD9-81ED-4DB2-BD59-A6C34878D82A}">
                    <a16:rowId xmlns:a16="http://schemas.microsoft.com/office/drawing/2014/main" val="10002"/>
                  </a:ext>
                </a:extLst>
              </a:tr>
              <a:tr h="272790">
                <a:tc>
                  <a:txBody>
                    <a:bodyPr/>
                    <a:lstStyle/>
                    <a:p>
                      <a:pPr algn="ctr"/>
                      <a:r>
                        <a:rPr lang="en-US" sz="1200" dirty="0"/>
                        <a:t>Total Force</a:t>
                      </a:r>
                      <a:r>
                        <a:rPr lang="en-US" sz="1200" baseline="0" dirty="0"/>
                        <a:t> Reports</a:t>
                      </a:r>
                      <a:endParaRPr lang="en-US" sz="1200" dirty="0"/>
                    </a:p>
                  </a:txBody>
                  <a:tcPr/>
                </a:tc>
                <a:tc>
                  <a:txBody>
                    <a:bodyPr/>
                    <a:lstStyle/>
                    <a:p>
                      <a:pPr algn="ctr"/>
                      <a:r>
                        <a:rPr lang="en-US" sz="1200" dirty="0"/>
                        <a:t>6</a:t>
                      </a:r>
                    </a:p>
                  </a:txBody>
                  <a:tcPr/>
                </a:tc>
                <a:tc>
                  <a:txBody>
                    <a:bodyPr/>
                    <a:lstStyle/>
                    <a:p>
                      <a:pPr algn="ctr"/>
                      <a:r>
                        <a:rPr lang="en-US" sz="1200" dirty="0"/>
                        <a:t>3</a:t>
                      </a:r>
                    </a:p>
                  </a:txBody>
                  <a:tcPr anchor="ctr"/>
                </a:tc>
                <a:extLst>
                  <a:ext uri="{0D108BD9-81ED-4DB2-BD59-A6C34878D82A}">
                    <a16:rowId xmlns:a16="http://schemas.microsoft.com/office/drawing/2014/main" val="10003"/>
                  </a:ext>
                </a:extLst>
              </a:tr>
              <a:tr h="272937">
                <a:tc>
                  <a:txBody>
                    <a:bodyPr/>
                    <a:lstStyle/>
                    <a:p>
                      <a:pPr algn="ctr"/>
                      <a:r>
                        <a:rPr lang="en-US" sz="1200" dirty="0"/>
                        <a:t>Physical Force</a:t>
                      </a:r>
                    </a:p>
                  </a:txBody>
                  <a:tcPr/>
                </a:tc>
                <a:tc>
                  <a:txBody>
                    <a:bodyPr/>
                    <a:lstStyle/>
                    <a:p>
                      <a:pPr algn="ctr"/>
                      <a:r>
                        <a:rPr lang="en-US" sz="1200" dirty="0"/>
                        <a:t>6</a:t>
                      </a:r>
                    </a:p>
                  </a:txBody>
                  <a:tcPr/>
                </a:tc>
                <a:tc>
                  <a:txBody>
                    <a:bodyPr/>
                    <a:lstStyle/>
                    <a:p>
                      <a:pPr algn="ctr"/>
                      <a:r>
                        <a:rPr lang="en-US" sz="1200" dirty="0"/>
                        <a:t>3</a:t>
                      </a:r>
                    </a:p>
                  </a:txBody>
                  <a:tcPr anchor="ctr"/>
                </a:tc>
                <a:extLst>
                  <a:ext uri="{0D108BD9-81ED-4DB2-BD59-A6C34878D82A}">
                    <a16:rowId xmlns:a16="http://schemas.microsoft.com/office/drawing/2014/main" val="10004"/>
                  </a:ext>
                </a:extLst>
              </a:tr>
              <a:tr h="313574">
                <a:tc>
                  <a:txBody>
                    <a:bodyPr/>
                    <a:lstStyle/>
                    <a:p>
                      <a:pPr algn="ctr"/>
                      <a:r>
                        <a:rPr lang="en-US" sz="1200" dirty="0"/>
                        <a:t>ECD (Taser)</a:t>
                      </a:r>
                    </a:p>
                  </a:txBody>
                  <a:tcPr/>
                </a:tc>
                <a:tc>
                  <a:txBody>
                    <a:bodyPr/>
                    <a:lstStyle/>
                    <a:p>
                      <a:pPr algn="ctr"/>
                      <a:r>
                        <a:rPr lang="en-US" sz="1200" dirty="0"/>
                        <a:t>0</a:t>
                      </a:r>
                    </a:p>
                  </a:txBody>
                  <a:tcPr/>
                </a:tc>
                <a:tc>
                  <a:txBody>
                    <a:bodyPr/>
                    <a:lstStyle/>
                    <a:p>
                      <a:pPr algn="ctr"/>
                      <a:r>
                        <a:rPr lang="en-US" sz="1200" dirty="0"/>
                        <a:t>0</a:t>
                      </a:r>
                    </a:p>
                  </a:txBody>
                  <a:tcPr anchor="ctr"/>
                </a:tc>
                <a:extLst>
                  <a:ext uri="{0D108BD9-81ED-4DB2-BD59-A6C34878D82A}">
                    <a16:rowId xmlns:a16="http://schemas.microsoft.com/office/drawing/2014/main" val="10005"/>
                  </a:ext>
                </a:extLst>
              </a:tr>
              <a:tr h="313574">
                <a:tc>
                  <a:txBody>
                    <a:bodyPr/>
                    <a:lstStyle/>
                    <a:p>
                      <a:pPr algn="ctr"/>
                      <a:r>
                        <a:rPr lang="en-US" sz="1200" dirty="0"/>
                        <a:t>Chemical</a:t>
                      </a:r>
                    </a:p>
                  </a:txBody>
                  <a:tcPr/>
                </a:tc>
                <a:tc>
                  <a:txBody>
                    <a:bodyPr/>
                    <a:lstStyle/>
                    <a:p>
                      <a:pPr algn="ctr"/>
                      <a:r>
                        <a:rPr lang="en-US" sz="1200" dirty="0"/>
                        <a:t>0</a:t>
                      </a:r>
                    </a:p>
                  </a:txBody>
                  <a:tcPr/>
                </a:tc>
                <a:tc>
                  <a:txBody>
                    <a:bodyPr/>
                    <a:lstStyle/>
                    <a:p>
                      <a:pPr algn="ctr"/>
                      <a:r>
                        <a:rPr lang="en-US" sz="1200" dirty="0"/>
                        <a:t>1</a:t>
                      </a:r>
                    </a:p>
                  </a:txBody>
                  <a:tcPr anchor="ctr"/>
                </a:tc>
                <a:extLst>
                  <a:ext uri="{0D108BD9-81ED-4DB2-BD59-A6C34878D82A}">
                    <a16:rowId xmlns:a16="http://schemas.microsoft.com/office/drawing/2014/main" val="10006"/>
                  </a:ext>
                </a:extLst>
              </a:tr>
              <a:tr h="273043">
                <a:tc>
                  <a:txBody>
                    <a:bodyPr/>
                    <a:lstStyle/>
                    <a:p>
                      <a:pPr algn="ctr"/>
                      <a:r>
                        <a:rPr lang="en-US" sz="1200" dirty="0"/>
                        <a:t>K-9</a:t>
                      </a:r>
                    </a:p>
                  </a:txBody>
                  <a:tcPr/>
                </a:tc>
                <a:tc>
                  <a:txBody>
                    <a:bodyPr/>
                    <a:lstStyle/>
                    <a:p>
                      <a:pPr algn="ctr"/>
                      <a:r>
                        <a:rPr lang="en-US" sz="1200" dirty="0"/>
                        <a:t>0</a:t>
                      </a:r>
                    </a:p>
                  </a:txBody>
                  <a:tcPr/>
                </a:tc>
                <a:tc>
                  <a:txBody>
                    <a:bodyPr/>
                    <a:lstStyle/>
                    <a:p>
                      <a:pPr algn="ctr"/>
                      <a:r>
                        <a:rPr lang="en-US" sz="1200" dirty="0"/>
                        <a:t>0</a:t>
                      </a:r>
                    </a:p>
                  </a:txBody>
                  <a:tcPr anchor="ctr"/>
                </a:tc>
                <a:extLst>
                  <a:ext uri="{0D108BD9-81ED-4DB2-BD59-A6C34878D82A}">
                    <a16:rowId xmlns:a16="http://schemas.microsoft.com/office/drawing/2014/main" val="10007"/>
                  </a:ext>
                </a:extLst>
              </a:tr>
              <a:tr h="313574">
                <a:tc>
                  <a:txBody>
                    <a:bodyPr/>
                    <a:lstStyle/>
                    <a:p>
                      <a:pPr algn="ctr"/>
                      <a:r>
                        <a:rPr lang="en-US" sz="1200" dirty="0"/>
                        <a:t>Impact</a:t>
                      </a:r>
                      <a:r>
                        <a:rPr lang="en-US" sz="1200" baseline="0" dirty="0"/>
                        <a:t> Weapons</a:t>
                      </a:r>
                      <a:endParaRPr lang="en-US" sz="1200" dirty="0"/>
                    </a:p>
                  </a:txBody>
                  <a:tcPr/>
                </a:tc>
                <a:tc>
                  <a:txBody>
                    <a:bodyPr/>
                    <a:lstStyle/>
                    <a:p>
                      <a:pPr algn="ctr"/>
                      <a:r>
                        <a:rPr lang="en-US" sz="1200" dirty="0"/>
                        <a:t>0</a:t>
                      </a:r>
                    </a:p>
                  </a:txBody>
                  <a:tcPr/>
                </a:tc>
                <a:tc>
                  <a:txBody>
                    <a:bodyPr/>
                    <a:lstStyle/>
                    <a:p>
                      <a:pPr algn="ctr"/>
                      <a:r>
                        <a:rPr lang="en-US" sz="1200" dirty="0"/>
                        <a:t>0</a:t>
                      </a:r>
                    </a:p>
                  </a:txBody>
                  <a:tcPr anchor="ctr"/>
                </a:tc>
                <a:extLst>
                  <a:ext uri="{0D108BD9-81ED-4DB2-BD59-A6C34878D82A}">
                    <a16:rowId xmlns:a16="http://schemas.microsoft.com/office/drawing/2014/main" val="10008"/>
                  </a:ext>
                </a:extLst>
              </a:tr>
              <a:tr h="313574">
                <a:tc>
                  <a:txBody>
                    <a:bodyPr/>
                    <a:lstStyle/>
                    <a:p>
                      <a:pPr algn="ctr"/>
                      <a:r>
                        <a:rPr lang="en-US" sz="1200" dirty="0"/>
                        <a:t>Firearms</a:t>
                      </a:r>
                    </a:p>
                  </a:txBody>
                  <a:tcPr/>
                </a:tc>
                <a:tc>
                  <a:txBody>
                    <a:bodyPr/>
                    <a:lstStyle/>
                    <a:p>
                      <a:pPr algn="ctr"/>
                      <a:r>
                        <a:rPr lang="en-US" sz="1200" dirty="0"/>
                        <a:t>0</a:t>
                      </a:r>
                    </a:p>
                  </a:txBody>
                  <a:tcPr/>
                </a:tc>
                <a:tc>
                  <a:txBody>
                    <a:bodyPr/>
                    <a:lstStyle/>
                    <a:p>
                      <a:pPr algn="ctr"/>
                      <a:r>
                        <a:rPr lang="en-US" sz="1200" dirty="0"/>
                        <a:t>0</a:t>
                      </a:r>
                    </a:p>
                  </a:txBody>
                  <a:tcPr anchor="ctr"/>
                </a:tc>
                <a:extLst>
                  <a:ext uri="{0D108BD9-81ED-4DB2-BD59-A6C34878D82A}">
                    <a16:rowId xmlns:a16="http://schemas.microsoft.com/office/drawing/2014/main" val="10009"/>
                  </a:ext>
                </a:extLst>
              </a:tr>
              <a:tr h="313574">
                <a:tc>
                  <a:txBody>
                    <a:bodyPr/>
                    <a:lstStyle/>
                    <a:p>
                      <a:pPr algn="ctr"/>
                      <a:r>
                        <a:rPr lang="en-US" sz="1200" dirty="0"/>
                        <a:t>Other</a:t>
                      </a:r>
                    </a:p>
                  </a:txBody>
                  <a:tcPr/>
                </a:tc>
                <a:tc>
                  <a:txBody>
                    <a:bodyPr/>
                    <a:lstStyle/>
                    <a:p>
                      <a:pPr algn="ctr"/>
                      <a:r>
                        <a:rPr lang="en-US" sz="1200" dirty="0"/>
                        <a:t>0</a:t>
                      </a:r>
                    </a:p>
                  </a:txBody>
                  <a:tcPr/>
                </a:tc>
                <a:tc>
                  <a:txBody>
                    <a:bodyPr/>
                    <a:lstStyle/>
                    <a:p>
                      <a:pPr algn="ctr"/>
                      <a:r>
                        <a:rPr lang="en-US" sz="1200" dirty="0"/>
                        <a:t>0</a:t>
                      </a:r>
                    </a:p>
                  </a:txBody>
                  <a:tcPr anchor="ctr"/>
                </a:tc>
                <a:extLst>
                  <a:ext uri="{0D108BD9-81ED-4DB2-BD59-A6C34878D82A}">
                    <a16:rowId xmlns:a16="http://schemas.microsoft.com/office/drawing/2014/main" val="10010"/>
                  </a:ext>
                </a:extLst>
              </a:tr>
            </a:tbl>
          </a:graphicData>
        </a:graphic>
      </p:graphicFrame>
      <p:sp>
        <p:nvSpPr>
          <p:cNvPr id="3" name="Explaination"/>
          <p:cNvSpPr txBox="1"/>
          <p:nvPr/>
        </p:nvSpPr>
        <p:spPr>
          <a:xfrm>
            <a:off x="971755" y="5301208"/>
            <a:ext cx="7272807" cy="1384995"/>
          </a:xfrm>
          <a:prstGeom prst="rect">
            <a:avLst/>
          </a:prstGeom>
          <a:noFill/>
        </p:spPr>
        <p:txBody>
          <a:bodyPr wrap="square" rtlCol="0">
            <a:spAutoFit/>
          </a:bodyPr>
          <a:lstStyle/>
          <a:p>
            <a:r>
              <a:rPr lang="en-US" sz="1200" dirty="0"/>
              <a:t>The total number of force reports may not equal the sum of individual force categories noted, as a single force report may have involved application of multiple force options.</a:t>
            </a:r>
          </a:p>
          <a:p>
            <a:endParaRPr lang="en-US" sz="1200" dirty="0"/>
          </a:p>
          <a:p>
            <a:r>
              <a:rPr lang="en-US" sz="1200" dirty="0"/>
              <a:t>The use of force is dependent on a variety of factors and data can vary significantly from  year to year as an officer’s force response is dictated by subject actions.  However, the department data is in line with the expected trends nationally regarding police use of force, in that police use force in a small percentage of public contacts, and that when force is used, it is typically at the lower end of the force spectrum.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ffic Crashes"/>
          <p:cNvSpPr>
            <a:spLocks noGrp="1"/>
          </p:cNvSpPr>
          <p:nvPr>
            <p:ph type="title"/>
          </p:nvPr>
        </p:nvSpPr>
        <p:spPr/>
        <p:txBody>
          <a:bodyPr>
            <a:normAutofit/>
          </a:bodyPr>
          <a:lstStyle/>
          <a:p>
            <a:r>
              <a:rPr lang="en-US" sz="2400" dirty="0"/>
              <a:t>2025 TRAFFIC CRASHES</a:t>
            </a:r>
          </a:p>
        </p:txBody>
      </p:sp>
      <p:sp>
        <p:nvSpPr>
          <p:cNvPr id="3" name="Crash Totals  by Breakdown"/>
          <p:cNvSpPr>
            <a:spLocks noGrp="1"/>
          </p:cNvSpPr>
          <p:nvPr>
            <p:ph idx="1"/>
          </p:nvPr>
        </p:nvSpPr>
        <p:spPr>
          <a:xfrm>
            <a:off x="545762" y="1916832"/>
            <a:ext cx="8229600" cy="4525963"/>
          </a:xfrm>
        </p:spPr>
        <p:txBody>
          <a:bodyPr>
            <a:normAutofit/>
          </a:bodyPr>
          <a:lstStyle/>
          <a:p>
            <a:pPr marL="0" indent="0">
              <a:buNone/>
            </a:pPr>
            <a:r>
              <a:rPr lang="en-US" sz="1600" dirty="0"/>
              <a:t>In 2025, there were a total of 116 crashes reported by the Oberlin Police Department through the State of Ohio’s OH-1 Crash Reports.</a:t>
            </a:r>
          </a:p>
          <a:p>
            <a:endParaRPr lang="en-US" sz="1600" dirty="0"/>
          </a:p>
          <a:p>
            <a:pPr marL="0" indent="0">
              <a:buNone/>
            </a:pPr>
            <a:r>
              <a:rPr lang="en-US" sz="1600" dirty="0"/>
              <a:t>       The breakdown of crashes is as follows:</a:t>
            </a:r>
          </a:p>
          <a:p>
            <a:pPr marL="0" indent="0">
              <a:buNone/>
            </a:pPr>
            <a:endParaRPr lang="en-US" sz="1600" dirty="0"/>
          </a:p>
          <a:p>
            <a:pPr lvl="1">
              <a:buFont typeface="Wingdings" panose="05000000000000000000" pitchFamily="2" charset="2"/>
              <a:buChar char="Ø"/>
            </a:pPr>
            <a:r>
              <a:rPr lang="en-US" sz="1600" dirty="0"/>
              <a:t>	0  Fatal</a:t>
            </a:r>
          </a:p>
          <a:p>
            <a:pPr lvl="1">
              <a:buFont typeface="Wingdings" panose="05000000000000000000" pitchFamily="2" charset="2"/>
              <a:buChar char="Ø"/>
            </a:pPr>
            <a:r>
              <a:rPr lang="en-US" sz="1600" dirty="0"/>
              <a:t>   20  Injury </a:t>
            </a:r>
          </a:p>
          <a:p>
            <a:pPr lvl="1">
              <a:buFont typeface="Wingdings" panose="05000000000000000000" pitchFamily="2" charset="2"/>
              <a:buChar char="Ø"/>
            </a:pPr>
            <a:r>
              <a:rPr lang="en-US" sz="1600" dirty="0"/>
              <a:t>   96 Property Damage Only</a:t>
            </a:r>
          </a:p>
          <a:p>
            <a:pPr marL="457200" lvl="1" indent="0">
              <a:buNone/>
            </a:pPr>
            <a:endParaRPr lang="en-US" sz="1600" dirty="0">
              <a:solidFill>
                <a:srgbClr val="FF0000"/>
              </a:solidFill>
            </a:endParaRPr>
          </a:p>
          <a:p>
            <a:pPr marL="457200" lvl="1" indent="0">
              <a:buNone/>
            </a:pPr>
            <a:r>
              <a:rPr lang="en-US" sz="1600" dirty="0"/>
              <a:t>A further breakdown based on location and severity of damage:</a:t>
            </a:r>
          </a:p>
          <a:p>
            <a:pPr marL="457200" lvl="1" indent="0">
              <a:buNone/>
            </a:pPr>
            <a:endParaRPr lang="en-US" sz="1600" dirty="0"/>
          </a:p>
          <a:p>
            <a:pPr lvl="1">
              <a:buFont typeface="Wingdings" panose="05000000000000000000" pitchFamily="2" charset="2"/>
              <a:buChar char="§"/>
            </a:pPr>
            <a:r>
              <a:rPr lang="en-US" sz="1600" dirty="0"/>
              <a:t>28 Private Property Crashes</a:t>
            </a:r>
          </a:p>
          <a:p>
            <a:pPr lvl="1">
              <a:buFont typeface="Wingdings" panose="05000000000000000000" pitchFamily="2" charset="2"/>
              <a:buChar char="§"/>
            </a:pPr>
            <a:r>
              <a:rPr lang="en-US" sz="1600" dirty="0"/>
              <a:t>88 Reportable Crashes (on the roadway)</a:t>
            </a:r>
          </a:p>
        </p:txBody>
      </p:sp>
      <p:pic>
        <p:nvPicPr>
          <p:cNvPr id="4" name="City of Oberlin Logo" descr="City of Oberlin logo with three and the words, Live, Learn, Lead&#10;" title="City of Oberlin logo"/>
          <p:cNvPicPr>
            <a:picLocks noChangeAspect="1" noChangeArrowheads="1"/>
          </p:cNvPicPr>
          <p:nvPr/>
        </p:nvPicPr>
        <p:blipFill>
          <a:blip r:embed="rId3" cstate="print"/>
          <a:srcRect/>
          <a:stretch>
            <a:fillRect/>
          </a:stretch>
        </p:blipFill>
        <p:spPr bwMode="auto">
          <a:xfrm>
            <a:off x="571472" y="357166"/>
            <a:ext cx="1071570" cy="1043458"/>
          </a:xfrm>
          <a:prstGeom prst="rect">
            <a:avLst/>
          </a:prstGeom>
          <a:noFill/>
          <a:ln w="9525">
            <a:noFill/>
            <a:miter lim="800000"/>
            <a:headEnd/>
            <a:tailEnd/>
          </a:ln>
          <a:effectLst/>
        </p:spPr>
      </p:pic>
      <p:pic>
        <p:nvPicPr>
          <p:cNvPr id="5" name="OPD Badge" descr="OPD SMALL.jpg" title="OPD Badge"/>
          <p:cNvPicPr>
            <a:picLocks noChangeAspect="1"/>
          </p:cNvPicPr>
          <p:nvPr/>
        </p:nvPicPr>
        <p:blipFill>
          <a:blip r:embed="rId4" cstate="print"/>
          <a:stretch>
            <a:fillRect/>
          </a:stretch>
        </p:blipFill>
        <p:spPr>
          <a:xfrm>
            <a:off x="7786710" y="214290"/>
            <a:ext cx="915705" cy="1285884"/>
          </a:xfrm>
          <a:prstGeom prst="rect">
            <a:avLst/>
          </a:prstGeom>
        </p:spPr>
      </p:pic>
    </p:spTree>
    <p:extLst>
      <p:ext uri="{BB962C8B-B14F-4D97-AF65-F5344CB8AC3E}">
        <p14:creationId xmlns:p14="http://schemas.microsoft.com/office/powerpoint/2010/main" val="1098621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hicle Report"/>
          <p:cNvSpPr>
            <a:spLocks noGrp="1"/>
          </p:cNvSpPr>
          <p:nvPr>
            <p:ph type="title"/>
          </p:nvPr>
        </p:nvSpPr>
        <p:spPr>
          <a:xfrm>
            <a:off x="629117" y="204162"/>
            <a:ext cx="8407379" cy="1568653"/>
          </a:xfrm>
          <a:noFill/>
        </p:spPr>
        <p:txBody>
          <a:bodyPr>
            <a:noAutofit/>
          </a:bodyPr>
          <a:lstStyle/>
          <a:p>
            <a:r>
              <a:rPr lang="en-US" sz="2400" dirty="0"/>
              <a:t>OBERLIN POLICE DEPARTMENT</a:t>
            </a:r>
            <a:br>
              <a:rPr lang="en-US" sz="2400" dirty="0"/>
            </a:br>
            <a:r>
              <a:rPr lang="en-US" sz="2400" dirty="0"/>
              <a:t>VEHICLE REPORT</a:t>
            </a:r>
            <a:br>
              <a:rPr lang="en-US" sz="2400" dirty="0"/>
            </a:br>
            <a:r>
              <a:rPr lang="en-US" sz="2400" dirty="0"/>
              <a:t>2025</a:t>
            </a:r>
          </a:p>
        </p:txBody>
      </p:sp>
      <p:graphicFrame>
        <p:nvGraphicFramePr>
          <p:cNvPr id="11" name="List of Vehicles" descr="List of all current vehicles, condition, mileage and hours" title="2022 Vehicle Report"/>
          <p:cNvGraphicFramePr>
            <a:graphicFrameLocks noGrp="1"/>
          </p:cNvGraphicFramePr>
          <p:nvPr>
            <p:extLst>
              <p:ext uri="{D42A27DB-BD31-4B8C-83A1-F6EECF244321}">
                <p14:modId xmlns:p14="http://schemas.microsoft.com/office/powerpoint/2010/main" val="4054269874"/>
              </p:ext>
            </p:extLst>
          </p:nvPr>
        </p:nvGraphicFramePr>
        <p:xfrm>
          <a:off x="323528" y="1553628"/>
          <a:ext cx="8712968" cy="4863026"/>
        </p:xfrm>
        <a:graphic>
          <a:graphicData uri="http://schemas.openxmlformats.org/drawingml/2006/table">
            <a:tbl>
              <a:tblPr firstRow="1"/>
              <a:tblGrid>
                <a:gridCol w="407148">
                  <a:extLst>
                    <a:ext uri="{9D8B030D-6E8A-4147-A177-3AD203B41FA5}">
                      <a16:colId xmlns:a16="http://schemas.microsoft.com/office/drawing/2014/main" val="20000"/>
                    </a:ext>
                  </a:extLst>
                </a:gridCol>
                <a:gridCol w="770671">
                  <a:extLst>
                    <a:ext uri="{9D8B030D-6E8A-4147-A177-3AD203B41FA5}">
                      <a16:colId xmlns:a16="http://schemas.microsoft.com/office/drawing/2014/main" val="20001"/>
                    </a:ext>
                  </a:extLst>
                </a:gridCol>
                <a:gridCol w="2391477">
                  <a:extLst>
                    <a:ext uri="{9D8B030D-6E8A-4147-A177-3AD203B41FA5}">
                      <a16:colId xmlns:a16="http://schemas.microsoft.com/office/drawing/2014/main" val="20002"/>
                    </a:ext>
                  </a:extLst>
                </a:gridCol>
                <a:gridCol w="2041141">
                  <a:extLst>
                    <a:ext uri="{9D8B030D-6E8A-4147-A177-3AD203B41FA5}">
                      <a16:colId xmlns:a16="http://schemas.microsoft.com/office/drawing/2014/main" val="20003"/>
                    </a:ext>
                  </a:extLst>
                </a:gridCol>
                <a:gridCol w="1143040">
                  <a:extLst>
                    <a:ext uri="{9D8B030D-6E8A-4147-A177-3AD203B41FA5}">
                      <a16:colId xmlns:a16="http://schemas.microsoft.com/office/drawing/2014/main" val="20004"/>
                    </a:ext>
                  </a:extLst>
                </a:gridCol>
                <a:gridCol w="1061394">
                  <a:extLst>
                    <a:ext uri="{9D8B030D-6E8A-4147-A177-3AD203B41FA5}">
                      <a16:colId xmlns:a16="http://schemas.microsoft.com/office/drawing/2014/main" val="20005"/>
                    </a:ext>
                  </a:extLst>
                </a:gridCol>
                <a:gridCol w="898097">
                  <a:extLst>
                    <a:ext uri="{9D8B030D-6E8A-4147-A177-3AD203B41FA5}">
                      <a16:colId xmlns:a16="http://schemas.microsoft.com/office/drawing/2014/main" val="20006"/>
                    </a:ext>
                  </a:extLst>
                </a:gridCol>
              </a:tblGrid>
              <a:tr h="543874">
                <a:tc>
                  <a:txBody>
                    <a:bodyPr/>
                    <a:lstStyle/>
                    <a:p>
                      <a:pPr algn="ctr" fontAlgn="b"/>
                      <a:r>
                        <a:rPr lang="en-US" sz="1200" b="0" i="0" u="none" strike="noStrike" dirty="0">
                          <a:solidFill>
                            <a:srgbClr val="000000"/>
                          </a:solidFill>
                          <a:latin typeface="+mn-lt"/>
                        </a:rPr>
                        <a:t>Unit #</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Year</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Vehicle Description</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Current Assignment</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Odometer         Year End</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Mileage</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Hours</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73044">
                <a:tc>
                  <a:txBody>
                    <a:bodyPr/>
                    <a:lstStyle/>
                    <a:p>
                      <a:pPr algn="ctr" fontAlgn="b"/>
                      <a:r>
                        <a:rPr lang="en-US" sz="1200" b="0" i="0" u="none" strike="noStrike" dirty="0">
                          <a:solidFill>
                            <a:srgbClr val="000000"/>
                          </a:solidFill>
                          <a:latin typeface="+mn-lt"/>
                        </a:rPr>
                        <a:t>915</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2009</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Malibu</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Surplus</a:t>
                      </a:r>
                    </a:p>
                  </a:txBody>
                  <a:tcPr marL="9525" marR="9525" marT="9525" marB="0" anchor="b">
                    <a:lnL>
                      <a:noFill/>
                    </a:lnL>
                    <a:lnR>
                      <a:noFill/>
                    </a:lnR>
                    <a:lnT>
                      <a:noFill/>
                    </a:lnT>
                    <a:lnB>
                      <a:noFill/>
                    </a:lnB>
                  </a:tcPr>
                </a:tc>
                <a:tc>
                  <a:txBody>
                    <a:bodyPr/>
                    <a:lstStyle/>
                    <a:p>
                      <a:pPr algn="ctr" fontAlgn="b"/>
                      <a:endParaRPr lang="en-US" sz="12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n-US" sz="12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ctr" fontAlgn="b"/>
                      <a:endParaRPr lang="en-US" sz="1200" b="0" i="0" u="none" strike="noStrike" dirty="0">
                        <a:solidFill>
                          <a:srgbClr val="000000"/>
                        </a:solidFill>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338374">
                <a:tc>
                  <a:txBody>
                    <a:bodyPr/>
                    <a:lstStyle/>
                    <a:p>
                      <a:pPr algn="ctr" fontAlgn="b"/>
                      <a:r>
                        <a:rPr lang="en-US" sz="1200" b="0" i="0" u="none" strike="noStrike" dirty="0">
                          <a:solidFill>
                            <a:srgbClr val="000000"/>
                          </a:solidFill>
                          <a:latin typeface="+mn-lt"/>
                        </a:rPr>
                        <a:t>922</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2017</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Ford</a:t>
                      </a:r>
                      <a:r>
                        <a:rPr lang="en-US" sz="1200" b="0" i="0" u="none" strike="noStrike" baseline="0" dirty="0">
                          <a:solidFill>
                            <a:srgbClr val="000000"/>
                          </a:solidFill>
                          <a:latin typeface="+mn-lt"/>
                        </a:rPr>
                        <a:t> Explorer</a:t>
                      </a:r>
                      <a:endParaRPr lang="en-US" sz="12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Part-Time</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76,827</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2,430</a:t>
                      </a:r>
                    </a:p>
                  </a:txBody>
                  <a:tcPr marL="9525" marR="9525" marT="9525" marB="0" anchor="b">
                    <a:lnL>
                      <a:noFill/>
                    </a:lnL>
                    <a:lnR>
                      <a:noFill/>
                    </a:lnR>
                    <a:lnT>
                      <a:noFill/>
                    </a:lnT>
                    <a:lnB>
                      <a:noFill/>
                    </a:lnB>
                  </a:tcPr>
                </a:tc>
                <a:tc>
                  <a:txBody>
                    <a:bodyPr/>
                    <a:lstStyle/>
                    <a:p>
                      <a:pPr algn="ctr" fontAlgn="b"/>
                      <a:endParaRPr lang="en-US" sz="1200" b="0" i="0" u="none" strike="noStrike" dirty="0">
                        <a:solidFill>
                          <a:srgbClr val="000000"/>
                        </a:solidFill>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306545">
                <a:tc>
                  <a:txBody>
                    <a:bodyPr/>
                    <a:lstStyle/>
                    <a:p>
                      <a:pPr algn="ctr" fontAlgn="b"/>
                      <a:r>
                        <a:rPr lang="en-US" sz="1200" b="0" i="0" u="none" strike="noStrike" dirty="0">
                          <a:solidFill>
                            <a:srgbClr val="000000"/>
                          </a:solidFill>
                          <a:latin typeface="+mn-lt"/>
                        </a:rPr>
                        <a:t>923</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2017</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Ford Explorer</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Patrol</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63,327</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10,148</a:t>
                      </a:r>
                    </a:p>
                  </a:txBody>
                  <a:tcPr marL="9525" marR="9525" marT="9525" marB="0" anchor="b">
                    <a:lnL>
                      <a:noFill/>
                    </a:lnL>
                    <a:lnR>
                      <a:noFill/>
                    </a:lnR>
                    <a:lnT>
                      <a:noFill/>
                    </a:lnT>
                    <a:lnB>
                      <a:noFill/>
                    </a:lnB>
                  </a:tcPr>
                </a:tc>
                <a:tc>
                  <a:txBody>
                    <a:bodyPr/>
                    <a:lstStyle/>
                    <a:p>
                      <a:pPr algn="ctr" fontAlgn="b"/>
                      <a:endParaRPr lang="en-US" sz="1200" b="0" i="0" u="none" strike="noStrike" dirty="0">
                        <a:solidFill>
                          <a:srgbClr val="000000"/>
                        </a:solidFill>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306545">
                <a:tc>
                  <a:txBody>
                    <a:bodyPr/>
                    <a:lstStyle/>
                    <a:p>
                      <a:pPr algn="ctr" fontAlgn="b"/>
                      <a:r>
                        <a:rPr lang="en-US" sz="1200" b="0" i="0" u="none" strike="noStrike" dirty="0">
                          <a:solidFill>
                            <a:srgbClr val="000000"/>
                          </a:solidFill>
                          <a:latin typeface="+mn-lt"/>
                        </a:rPr>
                        <a:t>924</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2017</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Ford Taurus</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Auxiliary</a:t>
                      </a:r>
                    </a:p>
                  </a:txBody>
                  <a:tcPr marL="9525" marR="9525" marT="9525" marB="0" anchor="b">
                    <a:lnL>
                      <a:noFill/>
                    </a:lnL>
                    <a:lnR>
                      <a:noFill/>
                    </a:lnR>
                    <a:lnT>
                      <a:noFill/>
                    </a:lnT>
                    <a:lnB>
                      <a:noFill/>
                    </a:lnB>
                  </a:tcPr>
                </a:tc>
                <a:tc>
                  <a:txBody>
                    <a:bodyPr/>
                    <a:lstStyle/>
                    <a:p>
                      <a:pPr algn="ctr" fontAlgn="b"/>
                      <a:r>
                        <a:rPr lang="en-US" sz="1200" b="0" i="0" u="none" strike="noStrike" dirty="0">
                          <a:solidFill>
                            <a:schemeClr val="tx1"/>
                          </a:solidFill>
                          <a:latin typeface="+mn-lt"/>
                        </a:rPr>
                        <a:t>67,073</a:t>
                      </a:r>
                    </a:p>
                  </a:txBody>
                  <a:tcPr marL="9525" marR="9525" marT="9525" marB="0" anchor="b">
                    <a:lnL>
                      <a:noFill/>
                    </a:lnL>
                    <a:lnR>
                      <a:noFill/>
                    </a:lnR>
                    <a:lnT>
                      <a:noFill/>
                    </a:lnT>
                    <a:lnB>
                      <a:noFill/>
                    </a:lnB>
                  </a:tcPr>
                </a:tc>
                <a:tc>
                  <a:txBody>
                    <a:bodyPr/>
                    <a:lstStyle/>
                    <a:p>
                      <a:pPr algn="ctr" fontAlgn="b"/>
                      <a:r>
                        <a:rPr lang="en-US" sz="1200" b="0" i="0" u="none" strike="noStrike" dirty="0">
                          <a:solidFill>
                            <a:schemeClr val="tx1"/>
                          </a:solidFill>
                          <a:latin typeface="+mn-lt"/>
                        </a:rPr>
                        <a:t>1,453</a:t>
                      </a:r>
                    </a:p>
                  </a:txBody>
                  <a:tcPr marL="9525" marR="9525" marT="9525" marB="0" anchor="b">
                    <a:lnL>
                      <a:noFill/>
                    </a:lnL>
                    <a:lnR>
                      <a:noFill/>
                    </a:lnR>
                    <a:lnT>
                      <a:noFill/>
                    </a:lnT>
                    <a:lnB>
                      <a:noFill/>
                    </a:lnB>
                  </a:tcPr>
                </a:tc>
                <a:tc>
                  <a:txBody>
                    <a:bodyPr/>
                    <a:lstStyle/>
                    <a:p>
                      <a:pPr algn="ctr" fontAlgn="b"/>
                      <a:r>
                        <a:rPr lang="en-US" sz="1200" b="0" i="0" u="none" strike="noStrike" dirty="0">
                          <a:solidFill>
                            <a:schemeClr val="tx1"/>
                          </a:solidFill>
                          <a:latin typeface="+mn-lt"/>
                        </a:rPr>
                        <a:t>11,265</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82835">
                <a:tc>
                  <a:txBody>
                    <a:bodyPr/>
                    <a:lstStyle/>
                    <a:p>
                      <a:pPr algn="ctr" fontAlgn="b"/>
                      <a:r>
                        <a:rPr lang="en-US" sz="1200" b="0" i="0" u="none" strike="noStrike" dirty="0">
                          <a:solidFill>
                            <a:srgbClr val="000000"/>
                          </a:solidFill>
                          <a:latin typeface="+mn-lt"/>
                        </a:rPr>
                        <a:t>926</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2019</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Ford Explorer</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Patrol</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64,750</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4,832</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18,183</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306545">
                <a:tc>
                  <a:txBody>
                    <a:bodyPr/>
                    <a:lstStyle/>
                    <a:p>
                      <a:pPr algn="ctr" fontAlgn="b"/>
                      <a:r>
                        <a:rPr lang="en-US" sz="1200" b="0" i="0" u="none" strike="noStrike" dirty="0">
                          <a:solidFill>
                            <a:srgbClr val="000000"/>
                          </a:solidFill>
                          <a:latin typeface="+mn-lt"/>
                        </a:rPr>
                        <a:t>927</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2019</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Ford Explorer</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Patrol</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70,144</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11,646</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1,791</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277148">
                <a:tc>
                  <a:txBody>
                    <a:bodyPr/>
                    <a:lstStyle/>
                    <a:p>
                      <a:pPr algn="ctr" fontAlgn="b"/>
                      <a:r>
                        <a:rPr lang="en-US" sz="1200" b="0" i="0" u="none" strike="noStrike" dirty="0">
                          <a:solidFill>
                            <a:srgbClr val="000000"/>
                          </a:solidFill>
                          <a:latin typeface="+mn-lt"/>
                        </a:rPr>
                        <a:t>928</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2020</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Ford Fusion</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Detective</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35,664</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8,981</a:t>
                      </a:r>
                    </a:p>
                  </a:txBody>
                  <a:tcPr marL="9525" marR="9525" marT="9525" marB="0" anchor="b">
                    <a:lnL>
                      <a:noFill/>
                    </a:lnL>
                    <a:lnR>
                      <a:noFill/>
                    </a:lnR>
                    <a:lnT>
                      <a:noFill/>
                    </a:lnT>
                    <a:lnB>
                      <a:noFill/>
                    </a:lnB>
                  </a:tcPr>
                </a:tc>
                <a:tc>
                  <a:txBody>
                    <a:bodyPr/>
                    <a:lstStyle/>
                    <a:p>
                      <a:pPr algn="ctr" fontAlgn="b"/>
                      <a:endParaRPr lang="en-US" sz="1200" b="0" i="0" u="none" strike="noStrike" dirty="0">
                        <a:solidFill>
                          <a:srgbClr val="000000"/>
                        </a:solidFill>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277148">
                <a:tc>
                  <a:txBody>
                    <a:bodyPr/>
                    <a:lstStyle/>
                    <a:p>
                      <a:pPr algn="ctr" fontAlgn="b"/>
                      <a:r>
                        <a:rPr lang="en-US" sz="1200" b="0" i="0" u="none" strike="noStrike" dirty="0">
                          <a:solidFill>
                            <a:srgbClr val="000000"/>
                          </a:solidFill>
                          <a:latin typeface="+mn-lt"/>
                        </a:rPr>
                        <a:t>929</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2020</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Ford Explorer Hybrid</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Patrol</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99,452</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12,417</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3,535</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277148">
                <a:tc>
                  <a:txBody>
                    <a:bodyPr/>
                    <a:lstStyle/>
                    <a:p>
                      <a:pPr algn="ctr" fontAlgn="b"/>
                      <a:r>
                        <a:rPr lang="en-US" sz="1200" b="0" i="0" u="none" strike="noStrike" dirty="0">
                          <a:solidFill>
                            <a:srgbClr val="000000"/>
                          </a:solidFill>
                          <a:latin typeface="+mn-lt"/>
                        </a:rPr>
                        <a:t>930</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2021</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Ford Explorer Hybrid</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Patrol</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41,461</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9,401</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2,522</a:t>
                      </a: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288080">
                <a:tc>
                  <a:txBody>
                    <a:bodyPr/>
                    <a:lstStyle/>
                    <a:p>
                      <a:pPr algn="ctr" fontAlgn="b"/>
                      <a:r>
                        <a:rPr lang="en-US" sz="1200" b="0" i="0" u="none" strike="noStrike" dirty="0">
                          <a:solidFill>
                            <a:srgbClr val="000000"/>
                          </a:solidFill>
                          <a:latin typeface="+mn-lt"/>
                        </a:rPr>
                        <a:t>931</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2021</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Ford</a:t>
                      </a:r>
                      <a:r>
                        <a:rPr lang="en-US" sz="1200" b="0" i="0" u="none" strike="noStrike" baseline="0" dirty="0">
                          <a:solidFill>
                            <a:srgbClr val="000000"/>
                          </a:solidFill>
                          <a:latin typeface="+mn-lt"/>
                        </a:rPr>
                        <a:t> Explorer Hybrid</a:t>
                      </a:r>
                      <a:endParaRPr lang="en-US" sz="12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Patrol</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56,303</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13,373</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2,674</a:t>
                      </a: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277148">
                <a:tc>
                  <a:txBody>
                    <a:bodyPr/>
                    <a:lstStyle/>
                    <a:p>
                      <a:pPr algn="ctr" fontAlgn="b"/>
                      <a:r>
                        <a:rPr lang="en-US" sz="1200" b="0" i="0" u="none" strike="noStrike" dirty="0">
                          <a:solidFill>
                            <a:srgbClr val="000000"/>
                          </a:solidFill>
                          <a:latin typeface="+mn-lt"/>
                        </a:rPr>
                        <a:t>932</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2022</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Ford Explorer</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Chief</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33,763</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21,477</a:t>
                      </a:r>
                    </a:p>
                  </a:txBody>
                  <a:tcPr marL="9525" marR="9525" marT="9525" marB="0" anchor="b">
                    <a:lnL>
                      <a:noFill/>
                    </a:lnL>
                    <a:lnR>
                      <a:noFill/>
                    </a:lnR>
                    <a:lnT>
                      <a:noFill/>
                    </a:lnT>
                    <a:lnB>
                      <a:noFill/>
                    </a:lnB>
                  </a:tcPr>
                </a:tc>
                <a:tc>
                  <a:txBody>
                    <a:bodyPr/>
                    <a:lstStyle/>
                    <a:p>
                      <a:pPr algn="ctr" fontAlgn="b"/>
                      <a:endParaRPr lang="en-US" sz="1200" b="0" i="0" u="none" strike="noStrike" dirty="0">
                        <a:solidFill>
                          <a:srgbClr val="000000"/>
                        </a:solidFill>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r h="277148">
                <a:tc>
                  <a:txBody>
                    <a:bodyPr/>
                    <a:lstStyle/>
                    <a:p>
                      <a:pPr algn="ctr" fontAlgn="b"/>
                      <a:r>
                        <a:rPr lang="en-US" sz="1200" b="0" i="0" u="none" strike="noStrike" dirty="0">
                          <a:solidFill>
                            <a:srgbClr val="000000"/>
                          </a:solidFill>
                          <a:latin typeface="+mn-lt"/>
                        </a:rPr>
                        <a:t>933</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2023</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Ford</a:t>
                      </a:r>
                      <a:r>
                        <a:rPr lang="en-US" sz="1200" b="0" i="0" u="none" strike="noStrike" baseline="0" dirty="0">
                          <a:solidFill>
                            <a:srgbClr val="000000"/>
                          </a:solidFill>
                          <a:latin typeface="+mn-lt"/>
                        </a:rPr>
                        <a:t> Explorer</a:t>
                      </a:r>
                      <a:endParaRPr lang="en-US" sz="12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Lieutenant</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9,670</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5,280</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112</a:t>
                      </a:r>
                    </a:p>
                  </a:txBody>
                  <a:tcPr marL="9525" marR="9525" marT="9525" marB="0" anchor="b">
                    <a:lnL>
                      <a:noFill/>
                    </a:lnL>
                    <a:lnR>
                      <a:noFill/>
                    </a:lnR>
                    <a:lnT>
                      <a:noFill/>
                    </a:lnT>
                    <a:lnB>
                      <a:noFill/>
                    </a:lnB>
                  </a:tcPr>
                </a:tc>
                <a:extLst>
                  <a:ext uri="{0D108BD9-81ED-4DB2-BD59-A6C34878D82A}">
                    <a16:rowId xmlns:a16="http://schemas.microsoft.com/office/drawing/2014/main" val="10013"/>
                  </a:ext>
                </a:extLst>
              </a:tr>
              <a:tr h="277148">
                <a:tc>
                  <a:txBody>
                    <a:bodyPr/>
                    <a:lstStyle/>
                    <a:p>
                      <a:pPr algn="ctr" fontAlgn="b"/>
                      <a:r>
                        <a:rPr lang="en-US" sz="1200" b="0" i="0" u="none" strike="noStrike" dirty="0">
                          <a:solidFill>
                            <a:srgbClr val="000000"/>
                          </a:solidFill>
                          <a:latin typeface="+mn-lt"/>
                        </a:rPr>
                        <a:t>934</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2023</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Ford Explorer</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Patrol</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16,861</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13,078</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3,126</a:t>
                      </a:r>
                    </a:p>
                  </a:txBody>
                  <a:tcPr marL="9525" marR="9525" marT="9525" marB="0" anchor="b">
                    <a:lnL>
                      <a:noFill/>
                    </a:lnL>
                    <a:lnR>
                      <a:noFill/>
                    </a:lnR>
                    <a:lnT>
                      <a:noFill/>
                    </a:lnT>
                    <a:lnB>
                      <a:noFill/>
                    </a:lnB>
                  </a:tcPr>
                </a:tc>
                <a:extLst>
                  <a:ext uri="{0D108BD9-81ED-4DB2-BD59-A6C34878D82A}">
                    <a16:rowId xmlns:a16="http://schemas.microsoft.com/office/drawing/2014/main" val="10014"/>
                  </a:ext>
                </a:extLst>
              </a:tr>
              <a:tr h="277148">
                <a:tc>
                  <a:txBody>
                    <a:bodyPr/>
                    <a:lstStyle/>
                    <a:p>
                      <a:pPr algn="ctr" fontAlgn="b"/>
                      <a:r>
                        <a:rPr lang="en-US" sz="1200" b="0" i="0" u="none" strike="noStrike" dirty="0">
                          <a:solidFill>
                            <a:srgbClr val="000000"/>
                          </a:solidFill>
                          <a:latin typeface="+mn-lt"/>
                        </a:rPr>
                        <a:t>935</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2024</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Ford Explorer</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Patrol</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12,580</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12,473</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3,164</a:t>
                      </a:r>
                    </a:p>
                  </a:txBody>
                  <a:tcPr marL="9525" marR="9525" marT="9525" marB="0" anchor="b">
                    <a:lnL>
                      <a:noFill/>
                    </a:lnL>
                    <a:lnR>
                      <a:noFill/>
                    </a:lnR>
                    <a:lnT>
                      <a:noFill/>
                    </a:lnT>
                    <a:lnB>
                      <a:noFill/>
                    </a:lnB>
                  </a:tcPr>
                </a:tc>
                <a:extLst>
                  <a:ext uri="{0D108BD9-81ED-4DB2-BD59-A6C34878D82A}">
                    <a16:rowId xmlns:a16="http://schemas.microsoft.com/office/drawing/2014/main" val="10015"/>
                  </a:ext>
                </a:extLst>
              </a:tr>
              <a:tr h="277148">
                <a:tc>
                  <a:txBody>
                    <a:bodyPr/>
                    <a:lstStyle/>
                    <a:p>
                      <a:pPr algn="ctr" fontAlgn="b"/>
                      <a:r>
                        <a:rPr lang="en-US" sz="1200" b="0" i="0" u="none" strike="noStrike" dirty="0">
                          <a:solidFill>
                            <a:srgbClr val="000000"/>
                          </a:solidFill>
                          <a:latin typeface="+mn-lt"/>
                        </a:rPr>
                        <a:t>936</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2025</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Ford Explorer</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latin typeface="+mn-lt"/>
                        </a:rPr>
                        <a:t>Patrol</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2,612</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2,612</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latin typeface="+mn-lt"/>
                        </a:rPr>
                        <a:t>1,041</a:t>
                      </a:r>
                    </a:p>
                  </a:txBody>
                  <a:tcPr marL="9525" marR="9525" marT="9525" marB="0" anchor="b">
                    <a:lnL>
                      <a:noFill/>
                    </a:lnL>
                    <a:lnR>
                      <a:noFill/>
                    </a:lnR>
                    <a:lnT>
                      <a:noFill/>
                    </a:lnT>
                    <a:lnB>
                      <a:noFill/>
                    </a:lnB>
                  </a:tcPr>
                </a:tc>
                <a:extLst>
                  <a:ext uri="{0D108BD9-81ED-4DB2-BD59-A6C34878D82A}">
                    <a16:rowId xmlns:a16="http://schemas.microsoft.com/office/drawing/2014/main" val="10016"/>
                  </a:ext>
                </a:extLst>
              </a:tr>
            </a:tbl>
          </a:graphicData>
        </a:graphic>
      </p:graphicFrame>
      <p:pic>
        <p:nvPicPr>
          <p:cNvPr id="7" name="City of Oberlin Logo" descr="City of Oberlin logo with tree and words Live, Learn, Lead." title="City of Oberlin Logo"/>
          <p:cNvPicPr>
            <a:picLocks noChangeAspect="1" noChangeArrowheads="1"/>
          </p:cNvPicPr>
          <p:nvPr/>
        </p:nvPicPr>
        <p:blipFill>
          <a:blip r:embed="rId3" cstate="print"/>
          <a:srcRect/>
          <a:stretch>
            <a:fillRect/>
          </a:stretch>
        </p:blipFill>
        <p:spPr bwMode="auto">
          <a:xfrm>
            <a:off x="571472" y="357166"/>
            <a:ext cx="1071570" cy="1043458"/>
          </a:xfrm>
          <a:prstGeom prst="rect">
            <a:avLst/>
          </a:prstGeom>
          <a:noFill/>
          <a:ln w="9525">
            <a:noFill/>
            <a:miter lim="800000"/>
            <a:headEnd/>
            <a:tailEnd/>
          </a:ln>
          <a:effectLst/>
        </p:spPr>
      </p:pic>
      <p:pic>
        <p:nvPicPr>
          <p:cNvPr id="8" name="OPD Badge" descr="OPD SMALL.jpg" title="OPD Badge"/>
          <p:cNvPicPr>
            <a:picLocks noChangeAspect="1"/>
          </p:cNvPicPr>
          <p:nvPr/>
        </p:nvPicPr>
        <p:blipFill>
          <a:blip r:embed="rId4" cstate="print"/>
          <a:stretch>
            <a:fillRect/>
          </a:stretch>
        </p:blipFill>
        <p:spPr>
          <a:xfrm>
            <a:off x="7786710" y="214290"/>
            <a:ext cx="915705" cy="128588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ff Changes"/>
          <p:cNvSpPr>
            <a:spLocks noGrp="1"/>
          </p:cNvSpPr>
          <p:nvPr>
            <p:ph type="title"/>
          </p:nvPr>
        </p:nvSpPr>
        <p:spPr>
          <a:xfrm>
            <a:off x="527533" y="349174"/>
            <a:ext cx="8229600" cy="1152128"/>
          </a:xfrm>
        </p:spPr>
        <p:txBody>
          <a:bodyPr>
            <a:noAutofit/>
          </a:bodyPr>
          <a:lstStyle/>
          <a:p>
            <a:br>
              <a:rPr lang="en-US" sz="2400" dirty="0"/>
            </a:br>
            <a:r>
              <a:rPr lang="en-US" sz="2400" dirty="0"/>
              <a:t>OBERLIN POLICE DEPARTMENT</a:t>
            </a:r>
            <a:br>
              <a:rPr lang="en-US" sz="2400" dirty="0"/>
            </a:br>
            <a:br>
              <a:rPr lang="en-US" sz="2400" dirty="0"/>
            </a:br>
            <a:r>
              <a:rPr lang="en-US" sz="1800" dirty="0"/>
              <a:t>STAFF CHANGES</a:t>
            </a:r>
            <a:br>
              <a:rPr lang="en-US" sz="1800" dirty="0"/>
            </a:br>
            <a:r>
              <a:rPr lang="en-US" sz="1800" dirty="0"/>
              <a:t>2025</a:t>
            </a:r>
            <a:br>
              <a:rPr lang="en-US" sz="1800" dirty="0"/>
            </a:br>
            <a:br>
              <a:rPr lang="en-US" sz="2000" dirty="0"/>
            </a:br>
            <a:endParaRPr lang="en-US" sz="2000" dirty="0"/>
          </a:p>
        </p:txBody>
      </p:sp>
      <p:sp>
        <p:nvSpPr>
          <p:cNvPr id="17" name="Hires, Promotions &amp; Retirements"/>
          <p:cNvSpPr>
            <a:spLocks noGrp="1"/>
          </p:cNvSpPr>
          <p:nvPr>
            <p:ph sz="half" idx="2"/>
          </p:nvPr>
        </p:nvSpPr>
        <p:spPr>
          <a:xfrm>
            <a:off x="249846" y="1052736"/>
            <a:ext cx="8644307" cy="5279504"/>
          </a:xfrm>
        </p:spPr>
        <p:txBody>
          <a:bodyPr>
            <a:normAutofit fontScale="25000" lnSpcReduction="20000"/>
          </a:bodyPr>
          <a:lstStyle/>
          <a:p>
            <a:pPr>
              <a:lnSpc>
                <a:spcPct val="120000"/>
              </a:lnSpc>
              <a:buNone/>
            </a:pPr>
            <a:r>
              <a:rPr lang="en-US" sz="2100" dirty="0"/>
              <a:t>       </a:t>
            </a:r>
          </a:p>
          <a:p>
            <a:pPr algn="ctr">
              <a:lnSpc>
                <a:spcPct val="120000"/>
              </a:lnSpc>
              <a:buNone/>
            </a:pPr>
            <a:endParaRPr lang="en-US" sz="4500" u="sng" dirty="0"/>
          </a:p>
          <a:p>
            <a:pPr algn="ctr">
              <a:lnSpc>
                <a:spcPct val="120000"/>
              </a:lnSpc>
              <a:buNone/>
            </a:pPr>
            <a:endParaRPr lang="en-US" sz="4500" u="sng" dirty="0"/>
          </a:p>
          <a:p>
            <a:pPr algn="ctr">
              <a:lnSpc>
                <a:spcPct val="120000"/>
              </a:lnSpc>
              <a:buNone/>
            </a:pPr>
            <a:r>
              <a:rPr lang="en-US" sz="5600" b="1" u="sng" dirty="0"/>
              <a:t>NEW HIRES</a:t>
            </a:r>
          </a:p>
          <a:p>
            <a:pPr algn="ctr">
              <a:lnSpc>
                <a:spcPct val="120000"/>
              </a:lnSpc>
              <a:buNone/>
            </a:pPr>
            <a:endParaRPr lang="en-US" sz="4500" u="sng" dirty="0"/>
          </a:p>
          <a:p>
            <a:pPr algn="ctr">
              <a:lnSpc>
                <a:spcPct val="120000"/>
              </a:lnSpc>
              <a:buNone/>
            </a:pPr>
            <a:r>
              <a:rPr lang="en-US" sz="4800" dirty="0"/>
              <a:t>Timothy McGlugritch, John Kubicki and Brandon Tolliver were hired in July 2025 as lateral patrol officers. </a:t>
            </a:r>
          </a:p>
          <a:p>
            <a:pPr>
              <a:lnSpc>
                <a:spcPct val="120000"/>
              </a:lnSpc>
              <a:buNone/>
            </a:pPr>
            <a:endParaRPr lang="en-US" sz="4800" dirty="0"/>
          </a:p>
          <a:p>
            <a:pPr algn="ctr">
              <a:lnSpc>
                <a:spcPct val="120000"/>
              </a:lnSpc>
              <a:buNone/>
            </a:pPr>
            <a:r>
              <a:rPr lang="en-US" sz="4800" dirty="0"/>
              <a:t>Tenzella Shadid was hired in November as a full-time dispatcher.</a:t>
            </a:r>
          </a:p>
          <a:p>
            <a:pPr algn="ctr">
              <a:lnSpc>
                <a:spcPct val="120000"/>
              </a:lnSpc>
              <a:buNone/>
            </a:pPr>
            <a:endParaRPr lang="en-US" sz="4500" u="sng" dirty="0"/>
          </a:p>
          <a:p>
            <a:pPr algn="ctr">
              <a:lnSpc>
                <a:spcPct val="120000"/>
              </a:lnSpc>
              <a:buNone/>
            </a:pPr>
            <a:endParaRPr lang="en-US" sz="4500" u="sng" dirty="0"/>
          </a:p>
          <a:p>
            <a:pPr algn="ctr">
              <a:lnSpc>
                <a:spcPct val="120000"/>
              </a:lnSpc>
              <a:buNone/>
            </a:pPr>
            <a:r>
              <a:rPr lang="en-US" sz="5600" b="1" u="sng" dirty="0"/>
              <a:t>PROMOTIONS</a:t>
            </a:r>
          </a:p>
          <a:p>
            <a:pPr algn="ctr">
              <a:lnSpc>
                <a:spcPct val="120000"/>
              </a:lnSpc>
              <a:buNone/>
            </a:pPr>
            <a:endParaRPr lang="en-US" sz="4800" b="1" u="sng" dirty="0"/>
          </a:p>
          <a:p>
            <a:pPr algn="ctr">
              <a:lnSpc>
                <a:spcPct val="120000"/>
              </a:lnSpc>
              <a:buNone/>
            </a:pPr>
            <a:r>
              <a:rPr lang="en-US" sz="4800" dirty="0"/>
              <a:t>Jacob Crossan was promoted to Sergeant on October 24, 2025.</a:t>
            </a:r>
          </a:p>
          <a:p>
            <a:pPr algn="ctr">
              <a:lnSpc>
                <a:spcPct val="120000"/>
              </a:lnSpc>
              <a:buNone/>
            </a:pPr>
            <a:endParaRPr lang="en-US" sz="4800" dirty="0"/>
          </a:p>
          <a:p>
            <a:pPr algn="ctr">
              <a:lnSpc>
                <a:spcPct val="120000"/>
              </a:lnSpc>
              <a:buNone/>
            </a:pPr>
            <a:r>
              <a:rPr lang="en-US" sz="4800" dirty="0"/>
              <a:t>Mark Reynolds was promoted to Auxiliary Captain on December 1, 2025.</a:t>
            </a:r>
          </a:p>
          <a:p>
            <a:pPr algn="ctr">
              <a:lnSpc>
                <a:spcPct val="120000"/>
              </a:lnSpc>
              <a:buNone/>
            </a:pPr>
            <a:endParaRPr lang="en-US" sz="5600" b="1" u="sng" dirty="0"/>
          </a:p>
          <a:p>
            <a:pPr algn="ctr">
              <a:lnSpc>
                <a:spcPct val="120000"/>
              </a:lnSpc>
              <a:buNone/>
            </a:pPr>
            <a:endParaRPr lang="en-US" sz="5600" b="1" u="sng" dirty="0"/>
          </a:p>
          <a:p>
            <a:pPr algn="ctr">
              <a:lnSpc>
                <a:spcPct val="120000"/>
              </a:lnSpc>
              <a:buNone/>
            </a:pPr>
            <a:r>
              <a:rPr lang="en-US" sz="5600" b="1" u="sng" dirty="0"/>
              <a:t>RETIREMENTS</a:t>
            </a:r>
          </a:p>
          <a:p>
            <a:pPr algn="ctr">
              <a:lnSpc>
                <a:spcPct val="120000"/>
              </a:lnSpc>
              <a:buNone/>
            </a:pPr>
            <a:endParaRPr lang="en-US" sz="5600" b="1" u="sng" dirty="0"/>
          </a:p>
          <a:p>
            <a:pPr algn="ctr">
              <a:lnSpc>
                <a:spcPct val="120000"/>
              </a:lnSpc>
              <a:buNone/>
            </a:pPr>
            <a:r>
              <a:rPr lang="en-US" sz="4800" dirty="0"/>
              <a:t>Sergeant Steve Chapman retired on July 4, 2025, after serving the Oberlin community for 25 years</a:t>
            </a:r>
          </a:p>
          <a:p>
            <a:pPr algn="ctr">
              <a:lnSpc>
                <a:spcPct val="120000"/>
              </a:lnSpc>
              <a:buNone/>
            </a:pPr>
            <a:endParaRPr lang="en-US" sz="4800" dirty="0"/>
          </a:p>
          <a:p>
            <a:pPr algn="ctr">
              <a:lnSpc>
                <a:spcPct val="120000"/>
              </a:lnSpc>
              <a:buNone/>
            </a:pPr>
            <a:r>
              <a:rPr lang="en-US" sz="4800" dirty="0"/>
              <a:t>James Vidovich retired as Auxiliary Captain on September 30, 2025, having worked in the Auxiliary Unit for 16 years.</a:t>
            </a:r>
          </a:p>
          <a:p>
            <a:pPr>
              <a:lnSpc>
                <a:spcPct val="120000"/>
              </a:lnSpc>
              <a:buNone/>
            </a:pPr>
            <a:endParaRPr lang="en-US" sz="2100" dirty="0"/>
          </a:p>
          <a:p>
            <a:pPr>
              <a:lnSpc>
                <a:spcPct val="120000"/>
              </a:lnSpc>
              <a:buNone/>
            </a:pPr>
            <a:endParaRPr lang="en-US" sz="2100" dirty="0"/>
          </a:p>
          <a:p>
            <a:pPr>
              <a:lnSpc>
                <a:spcPct val="120000"/>
              </a:lnSpc>
              <a:buNone/>
            </a:pPr>
            <a:r>
              <a:rPr lang="en-US" sz="2100" dirty="0"/>
              <a:t>	</a:t>
            </a:r>
          </a:p>
          <a:p>
            <a:pPr>
              <a:lnSpc>
                <a:spcPct val="120000"/>
              </a:lnSpc>
              <a:buNone/>
            </a:pPr>
            <a:endParaRPr lang="en-US" sz="4200" dirty="0"/>
          </a:p>
          <a:p>
            <a:pPr>
              <a:lnSpc>
                <a:spcPct val="120000"/>
              </a:lnSpc>
              <a:buNone/>
            </a:pPr>
            <a:endParaRPr lang="en-US" sz="1200" dirty="0"/>
          </a:p>
          <a:p>
            <a:pPr>
              <a:buNone/>
            </a:pPr>
            <a:endParaRPr lang="en-US" sz="1200" dirty="0"/>
          </a:p>
          <a:p>
            <a:pPr>
              <a:buNone/>
            </a:pPr>
            <a:endParaRPr lang="en-US" sz="1200" dirty="0"/>
          </a:p>
          <a:p>
            <a:pPr>
              <a:buNone/>
            </a:pPr>
            <a:r>
              <a:rPr lang="en-US" sz="1600" dirty="0"/>
              <a:t>		      </a:t>
            </a:r>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4000" dirty="0"/>
          </a:p>
          <a:p>
            <a:pPr>
              <a:buNone/>
            </a:pPr>
            <a:endParaRPr lang="en-US" sz="1200" dirty="0"/>
          </a:p>
          <a:p>
            <a:pPr>
              <a:buNone/>
            </a:pPr>
            <a:endParaRPr lang="en-US" sz="1200" dirty="0"/>
          </a:p>
          <a:p>
            <a:pPr>
              <a:buNone/>
            </a:pPr>
            <a:endParaRPr lang="en-US" sz="1200" dirty="0"/>
          </a:p>
          <a:p>
            <a:pPr>
              <a:buNone/>
            </a:pPr>
            <a:endParaRPr lang="en-US" sz="4300" dirty="0"/>
          </a:p>
          <a:p>
            <a:pPr>
              <a:buNone/>
            </a:pPr>
            <a:endParaRPr lang="en-US" sz="1200" dirty="0"/>
          </a:p>
          <a:p>
            <a:pPr>
              <a:buNone/>
            </a:pPr>
            <a:endParaRPr lang="en-US" sz="1200" dirty="0"/>
          </a:p>
          <a:p>
            <a:pPr>
              <a:buNone/>
            </a:pPr>
            <a:endParaRPr lang="en-US" sz="1200" dirty="0"/>
          </a:p>
          <a:p>
            <a:pPr>
              <a:buNone/>
            </a:pPr>
            <a:endParaRPr lang="en-US" sz="1200" dirty="0"/>
          </a:p>
          <a:p>
            <a:pPr>
              <a:buNone/>
            </a:pPr>
            <a:endParaRPr lang="en-US" sz="1200" dirty="0"/>
          </a:p>
          <a:p>
            <a:pPr>
              <a:buNone/>
            </a:pPr>
            <a:r>
              <a:rPr lang="en-US" sz="1200" dirty="0"/>
              <a:t>.</a:t>
            </a:r>
          </a:p>
          <a:p>
            <a:pPr>
              <a:buNone/>
            </a:pPr>
            <a:endParaRPr lang="en-US" sz="1200" dirty="0"/>
          </a:p>
        </p:txBody>
      </p:sp>
      <p:pic>
        <p:nvPicPr>
          <p:cNvPr id="7" name="City of Oberlin Logo" descr="City of Oberlin logo with tree with the words Live, Lead, Learn" title="City of Oberlin logo"/>
          <p:cNvPicPr>
            <a:picLocks noChangeAspect="1" noChangeArrowheads="1"/>
          </p:cNvPicPr>
          <p:nvPr/>
        </p:nvPicPr>
        <p:blipFill>
          <a:blip r:embed="rId3" cstate="print"/>
          <a:srcRect/>
          <a:stretch>
            <a:fillRect/>
          </a:stretch>
        </p:blipFill>
        <p:spPr bwMode="auto">
          <a:xfrm>
            <a:off x="611560" y="188640"/>
            <a:ext cx="1071570" cy="1043458"/>
          </a:xfrm>
          <a:prstGeom prst="rect">
            <a:avLst/>
          </a:prstGeom>
          <a:noFill/>
          <a:ln w="9525">
            <a:noFill/>
            <a:miter lim="800000"/>
            <a:headEnd/>
            <a:tailEnd/>
          </a:ln>
          <a:effectLst/>
        </p:spPr>
      </p:pic>
      <p:pic>
        <p:nvPicPr>
          <p:cNvPr id="6" name="OPD Badge" descr="OPD SMALL.jpg" title="OPD Badge"/>
          <p:cNvPicPr>
            <a:picLocks noChangeAspect="1"/>
          </p:cNvPicPr>
          <p:nvPr/>
        </p:nvPicPr>
        <p:blipFill>
          <a:blip r:embed="rId4" cstate="print"/>
          <a:stretch>
            <a:fillRect/>
          </a:stretch>
        </p:blipFill>
        <p:spPr>
          <a:xfrm>
            <a:off x="7308304" y="188640"/>
            <a:ext cx="915705" cy="128588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ghlights of 2025 Training"/>
          <p:cNvSpPr>
            <a:spLocks noGrp="1"/>
          </p:cNvSpPr>
          <p:nvPr>
            <p:ph idx="1"/>
          </p:nvPr>
        </p:nvSpPr>
        <p:spPr>
          <a:xfrm>
            <a:off x="441585" y="476672"/>
            <a:ext cx="8147248" cy="5760640"/>
          </a:xfrm>
        </p:spPr>
        <p:txBody>
          <a:bodyPr>
            <a:noAutofit/>
          </a:bodyPr>
          <a:lstStyle/>
          <a:p>
            <a:pPr algn="ctr">
              <a:buNone/>
            </a:pPr>
            <a:endParaRPr lang="en-US" sz="1400" b="1" dirty="0"/>
          </a:p>
          <a:p>
            <a:pPr>
              <a:buNone/>
            </a:pPr>
            <a:r>
              <a:rPr lang="en-US" sz="1600" dirty="0"/>
              <a:t>	</a:t>
            </a:r>
          </a:p>
          <a:p>
            <a:pPr>
              <a:buNone/>
            </a:pPr>
            <a:endParaRPr lang="en-US" sz="1600" dirty="0"/>
          </a:p>
          <a:p>
            <a:pPr>
              <a:buNone/>
            </a:pPr>
            <a:endParaRPr lang="en-US" sz="1600" dirty="0"/>
          </a:p>
          <a:p>
            <a:pPr>
              <a:buNone/>
            </a:pPr>
            <a:endParaRPr lang="en-US" sz="1600" dirty="0"/>
          </a:p>
          <a:p>
            <a:pPr>
              <a:buNone/>
            </a:pPr>
            <a:r>
              <a:rPr lang="en-US" sz="1600" dirty="0"/>
              <a:t>	This department strives to ensure all employees are offered both in-service and outside training to maintain current skills and further professional development.  Employees continue to meet annual Ohio training requirements including firearms qualification,  Taser training, CPR/First Aid, LEADS certification and Intoxilyzer certification.  Lexipol training bulletins continue to be issued monthly. </a:t>
            </a:r>
          </a:p>
          <a:p>
            <a:pPr>
              <a:buNone/>
            </a:pPr>
            <a:endParaRPr lang="en-US" sz="1600" dirty="0"/>
          </a:p>
          <a:p>
            <a:pPr>
              <a:buNone/>
            </a:pPr>
            <a:r>
              <a:rPr lang="en-US" sz="1600" dirty="0"/>
              <a:t>	Training highlights for 2025 include:</a:t>
            </a:r>
          </a:p>
          <a:p>
            <a:pPr marL="457200" lvl="1" indent="0">
              <a:buNone/>
            </a:pPr>
            <a:endParaRPr lang="en-US" sz="1200" dirty="0"/>
          </a:p>
          <a:p>
            <a:r>
              <a:rPr lang="en-US" sz="1600" dirty="0"/>
              <a:t>The State of Ohio mandated 24 hours of Continuing Professional Training (CPT) for all sworn officers. Use of Force, Ethics Laws, Legal Updates and Search &amp; Seizure are some of the required topics for training.  </a:t>
            </a:r>
          </a:p>
          <a:p>
            <a:r>
              <a:rPr lang="en-US" sz="1600" dirty="0"/>
              <a:t>Some other covered topics included Officer Trauma &amp; Wellness, Domestic Violence, Vehicle Dynamics, Report Writing and Leadership.</a:t>
            </a:r>
          </a:p>
          <a:p>
            <a:r>
              <a:rPr lang="en-US" sz="1600" dirty="0"/>
              <a:t>Officer Koleszar attended a Field Training Officer (FTO) course for 24 hours.</a:t>
            </a:r>
          </a:p>
          <a:p>
            <a:r>
              <a:rPr lang="en-US" sz="1600" dirty="0"/>
              <a:t>Officer Bynum-Robinson attended a School Resource Officer Basic training class for 40 hours.</a:t>
            </a:r>
          </a:p>
          <a:p>
            <a:pPr marL="0" indent="0">
              <a:buNone/>
            </a:pPr>
            <a:endParaRPr lang="en-US" dirty="0"/>
          </a:p>
          <a:p>
            <a:pPr marL="457200" lvl="1" indent="0">
              <a:buNone/>
            </a:pPr>
            <a:endParaRPr lang="en-US" sz="1600" dirty="0"/>
          </a:p>
          <a:p>
            <a:pPr lvl="1">
              <a:buFont typeface="Wingdings" panose="05000000000000000000" pitchFamily="2" charset="2"/>
              <a:buChar char="§"/>
            </a:pPr>
            <a:endParaRPr lang="en-US" sz="1600" dirty="0"/>
          </a:p>
          <a:p>
            <a:pPr marL="457200" lvl="1" indent="0">
              <a:buNone/>
            </a:pPr>
            <a:endParaRPr lang="en-US" sz="1600" dirty="0"/>
          </a:p>
          <a:p>
            <a:pPr marL="457200" lvl="1" indent="0">
              <a:buNone/>
            </a:pPr>
            <a:endParaRPr lang="en-US" sz="1600" dirty="0"/>
          </a:p>
          <a:p>
            <a:pPr marL="457200" lvl="1" indent="0">
              <a:buNone/>
            </a:pPr>
            <a:endParaRPr lang="en-US" sz="1600" dirty="0"/>
          </a:p>
          <a:p>
            <a:pPr marL="0" lvl="0" indent="0">
              <a:buNone/>
            </a:pPr>
            <a:endParaRPr lang="en-US" sz="1600" dirty="0"/>
          </a:p>
          <a:p>
            <a:pPr lvl="1">
              <a:buFont typeface="Wingdings" panose="05000000000000000000" pitchFamily="2" charset="2"/>
              <a:buChar char="§"/>
            </a:pPr>
            <a:endParaRPr lang="en-US" sz="1600" dirty="0"/>
          </a:p>
          <a:p>
            <a:pPr marL="457200" lvl="1" indent="0">
              <a:buNone/>
            </a:pPr>
            <a:endParaRPr lang="en-US" sz="1200" dirty="0"/>
          </a:p>
          <a:p>
            <a:pPr lvl="1">
              <a:buFont typeface="Wingdings" panose="05000000000000000000" pitchFamily="2" charset="2"/>
              <a:buChar char="§"/>
            </a:pPr>
            <a:endParaRPr lang="en-US" sz="1600" dirty="0"/>
          </a:p>
          <a:p>
            <a:pPr marL="457200" lvl="1" indent="0">
              <a:buNone/>
            </a:pPr>
            <a:endParaRPr lang="en-US" sz="1600" dirty="0"/>
          </a:p>
          <a:p>
            <a:pPr marL="457200" lvl="1" indent="0">
              <a:buNone/>
            </a:pPr>
            <a:r>
              <a:rPr lang="en-US" sz="1200" dirty="0"/>
              <a:t>	</a:t>
            </a:r>
          </a:p>
        </p:txBody>
      </p:sp>
      <p:sp>
        <p:nvSpPr>
          <p:cNvPr id="4" name="Training"/>
          <p:cNvSpPr>
            <a:spLocks noGrp="1"/>
          </p:cNvSpPr>
          <p:nvPr>
            <p:ph type="title"/>
          </p:nvPr>
        </p:nvSpPr>
        <p:spPr>
          <a:xfrm>
            <a:off x="467544" y="0"/>
            <a:ext cx="8219256" cy="1340768"/>
          </a:xfrm>
        </p:spPr>
        <p:txBody>
          <a:bodyPr>
            <a:noAutofit/>
          </a:bodyPr>
          <a:lstStyle/>
          <a:p>
            <a:br>
              <a:rPr lang="en-US" sz="2400" dirty="0"/>
            </a:br>
            <a:r>
              <a:rPr lang="en-US" sz="2400" dirty="0"/>
              <a:t>OBERLIN POLICE DEPARTMENT</a:t>
            </a:r>
            <a:br>
              <a:rPr lang="en-US" sz="2400" dirty="0"/>
            </a:br>
            <a:br>
              <a:rPr lang="en-US" sz="2400" dirty="0"/>
            </a:br>
            <a:r>
              <a:rPr lang="en-US" sz="1800" dirty="0"/>
              <a:t>TRAINING</a:t>
            </a:r>
            <a:br>
              <a:rPr lang="en-US" sz="2400" dirty="0"/>
            </a:br>
            <a:endParaRPr lang="en-US" sz="2400" dirty="0"/>
          </a:p>
        </p:txBody>
      </p:sp>
      <p:pic>
        <p:nvPicPr>
          <p:cNvPr id="7" name="City of Oberlin Logo" descr="Oberlin city logo with tree and words, live, learn, lead" title="City of Oberlin logo"/>
          <p:cNvPicPr>
            <a:picLocks noChangeAspect="1" noChangeArrowheads="1"/>
          </p:cNvPicPr>
          <p:nvPr/>
        </p:nvPicPr>
        <p:blipFill>
          <a:blip r:embed="rId3" cstate="print"/>
          <a:srcRect/>
          <a:stretch>
            <a:fillRect/>
          </a:stretch>
        </p:blipFill>
        <p:spPr bwMode="auto">
          <a:xfrm>
            <a:off x="539552" y="260648"/>
            <a:ext cx="1071570" cy="1043458"/>
          </a:xfrm>
          <a:prstGeom prst="rect">
            <a:avLst/>
          </a:prstGeom>
          <a:noFill/>
          <a:ln w="9525">
            <a:noFill/>
            <a:miter lim="800000"/>
            <a:headEnd/>
            <a:tailEnd/>
          </a:ln>
          <a:effectLst/>
        </p:spPr>
      </p:pic>
      <p:pic>
        <p:nvPicPr>
          <p:cNvPr id="8" name="OPD Badge" descr="OPD SMALL.jpg" title="OPD Badge"/>
          <p:cNvPicPr>
            <a:picLocks noChangeAspect="1"/>
          </p:cNvPicPr>
          <p:nvPr/>
        </p:nvPicPr>
        <p:blipFill>
          <a:blip r:embed="rId4" cstate="print"/>
          <a:stretch>
            <a:fillRect/>
          </a:stretch>
        </p:blipFill>
        <p:spPr>
          <a:xfrm>
            <a:off x="7884368" y="214290"/>
            <a:ext cx="818047" cy="114874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ity of Oberlin Logo" descr="Oberlin city logo with tree and words live, learn, lead" title="City of Oberlin logo"/>
          <p:cNvPicPr>
            <a:picLocks noChangeAspect="1" noChangeArrowheads="1"/>
          </p:cNvPicPr>
          <p:nvPr/>
        </p:nvPicPr>
        <p:blipFill>
          <a:blip r:embed="rId3" cstate="print"/>
          <a:srcRect/>
          <a:stretch>
            <a:fillRect/>
          </a:stretch>
        </p:blipFill>
        <p:spPr bwMode="auto">
          <a:xfrm>
            <a:off x="571472" y="357166"/>
            <a:ext cx="1071570" cy="1043458"/>
          </a:xfrm>
          <a:prstGeom prst="rect">
            <a:avLst/>
          </a:prstGeom>
          <a:noFill/>
          <a:ln w="9525">
            <a:noFill/>
            <a:miter lim="800000"/>
            <a:headEnd/>
            <a:tailEnd/>
          </a:ln>
          <a:effectLst/>
        </p:spPr>
      </p:pic>
      <p:sp>
        <p:nvSpPr>
          <p:cNvPr id="4" name="Training Highlights"/>
          <p:cNvSpPr>
            <a:spLocks noGrp="1"/>
          </p:cNvSpPr>
          <p:nvPr>
            <p:ph type="title"/>
          </p:nvPr>
        </p:nvSpPr>
        <p:spPr>
          <a:xfrm>
            <a:off x="457200" y="274638"/>
            <a:ext cx="8229600" cy="1154098"/>
          </a:xfrm>
        </p:spPr>
        <p:txBody>
          <a:bodyPr>
            <a:noAutofit/>
          </a:bodyPr>
          <a:lstStyle/>
          <a:p>
            <a:r>
              <a:rPr lang="en-US" sz="2400" dirty="0"/>
              <a:t>OBERLIN POLICE DEPARTMENT</a:t>
            </a:r>
            <a:br>
              <a:rPr lang="en-US" sz="2400" dirty="0"/>
            </a:br>
            <a:r>
              <a:rPr lang="en-US" sz="2400" dirty="0"/>
              <a:t>TRAINING HIGHLIGHTS</a:t>
            </a:r>
            <a:br>
              <a:rPr lang="en-US" sz="2400" dirty="0"/>
            </a:br>
            <a:endParaRPr lang="en-US" sz="2400" dirty="0"/>
          </a:p>
        </p:txBody>
      </p:sp>
      <p:pic>
        <p:nvPicPr>
          <p:cNvPr id="8" name="OPD Badge" descr="OPD SMALL.jpg" title="OPD Badge"/>
          <p:cNvPicPr>
            <a:picLocks noChangeAspect="1"/>
          </p:cNvPicPr>
          <p:nvPr/>
        </p:nvPicPr>
        <p:blipFill>
          <a:blip r:embed="rId4" cstate="print"/>
          <a:stretch>
            <a:fillRect/>
          </a:stretch>
        </p:blipFill>
        <p:spPr>
          <a:xfrm>
            <a:off x="7786710" y="214290"/>
            <a:ext cx="915705" cy="1285884"/>
          </a:xfrm>
          <a:prstGeom prst="rect">
            <a:avLst/>
          </a:prstGeom>
        </p:spPr>
      </p:pic>
      <p:sp>
        <p:nvSpPr>
          <p:cNvPr id="5" name="Page 2 Highlights of Training"/>
          <p:cNvSpPr>
            <a:spLocks noGrp="1"/>
          </p:cNvSpPr>
          <p:nvPr>
            <p:ph idx="1"/>
          </p:nvPr>
        </p:nvSpPr>
        <p:spPr>
          <a:xfrm>
            <a:off x="1223628" y="1400624"/>
            <a:ext cx="6696744" cy="5385625"/>
          </a:xfrm>
        </p:spPr>
        <p:txBody>
          <a:bodyPr>
            <a:noAutofit/>
          </a:bodyPr>
          <a:lstStyle/>
          <a:p>
            <a:pPr algn="ctr">
              <a:buNone/>
            </a:pPr>
            <a:endParaRPr lang="en-US" sz="1400" b="1" dirty="0"/>
          </a:p>
          <a:p>
            <a:pPr>
              <a:spcBef>
                <a:spcPts val="0"/>
              </a:spcBef>
            </a:pPr>
            <a:endParaRPr lang="en-US" sz="1600" dirty="0"/>
          </a:p>
          <a:p>
            <a:pPr lvl="0"/>
            <a:r>
              <a:rPr lang="en-US" sz="1400" dirty="0"/>
              <a:t>Sgt. Crossan and Detective Wiley attended  online classes on Property &amp; Evidence Management and Supervising Property &amp; Evidence Rooms.</a:t>
            </a:r>
          </a:p>
          <a:p>
            <a:pPr marL="0" lvl="0" indent="0">
              <a:buNone/>
            </a:pPr>
            <a:endParaRPr lang="en-US" sz="1400" dirty="0"/>
          </a:p>
          <a:p>
            <a:r>
              <a:rPr lang="en-US" sz="1400" dirty="0"/>
              <a:t>Detective Wiley attended a 3-hour Child Abuse Investigations class online and a 24-hour class on Reid Technique Investigations.</a:t>
            </a:r>
          </a:p>
          <a:p>
            <a:pPr marL="0" lvl="0" indent="0">
              <a:buNone/>
            </a:pPr>
            <a:endParaRPr lang="en-US" sz="1400" dirty="0"/>
          </a:p>
          <a:p>
            <a:r>
              <a:rPr lang="en-US" sz="1400" dirty="0"/>
              <a:t>Officer Kastanis attended an 8 hour Drone Legal Update class.</a:t>
            </a:r>
            <a:endParaRPr lang="en-US" sz="1400" dirty="0">
              <a:highlight>
                <a:srgbClr val="FFFF00"/>
              </a:highlight>
            </a:endParaRPr>
          </a:p>
          <a:p>
            <a:pPr marL="0" lvl="0" indent="0">
              <a:buNone/>
            </a:pPr>
            <a:endParaRPr lang="en-US" sz="1400" dirty="0"/>
          </a:p>
          <a:p>
            <a:pPr lvl="0"/>
            <a:r>
              <a:rPr lang="en-US" sz="1400" dirty="0"/>
              <a:t>Sgt. Lett and Officer Koleszar attended a 16-hour Virtual Reality Instructor class.</a:t>
            </a:r>
          </a:p>
          <a:p>
            <a:pPr lvl="0"/>
            <a:endParaRPr lang="en-US" sz="1400" dirty="0">
              <a:highlight>
                <a:srgbClr val="FFFF00"/>
              </a:highlight>
            </a:endParaRPr>
          </a:p>
          <a:p>
            <a:pPr lvl="0"/>
            <a:r>
              <a:rPr lang="en-US" sz="1400" dirty="0"/>
              <a:t>Officer </a:t>
            </a:r>
            <a:r>
              <a:rPr lang="en-US" sz="1400" dirty="0" err="1"/>
              <a:t>McGlugritch</a:t>
            </a:r>
            <a:r>
              <a:rPr lang="en-US" sz="1400" dirty="0"/>
              <a:t> attended a 20 hour class on Critical Evidence in Cell Phone Investigations.</a:t>
            </a:r>
          </a:p>
          <a:p>
            <a:pPr lvl="0"/>
            <a:endParaRPr lang="en-US" sz="1400" dirty="0">
              <a:highlight>
                <a:srgbClr val="FFFF00"/>
              </a:highlight>
            </a:endParaRPr>
          </a:p>
          <a:p>
            <a:pPr lvl="0"/>
            <a:r>
              <a:rPr lang="en-US" sz="1400" dirty="0"/>
              <a:t>Dispatcher White attended an Active Attack Integrated Response class for 16 hours.</a:t>
            </a:r>
          </a:p>
          <a:p>
            <a:pPr marL="0" lvl="0" indent="0">
              <a:buNone/>
            </a:pPr>
            <a:endParaRPr lang="en-US" sz="1600" dirty="0"/>
          </a:p>
          <a:p>
            <a:pPr marL="0" lvl="0" indent="0">
              <a:buNone/>
            </a:pPr>
            <a:endParaRPr lang="en-US" sz="1600" dirty="0"/>
          </a:p>
          <a:p>
            <a:pPr marL="0" lvl="0" indent="0">
              <a:buNone/>
            </a:pPr>
            <a:endParaRPr lang="en-US" sz="1600" dirty="0"/>
          </a:p>
          <a:p>
            <a:pPr marL="0" lvl="0" indent="0">
              <a:buNone/>
            </a:pPr>
            <a:endParaRPr lang="en-US" sz="1600" dirty="0"/>
          </a:p>
          <a:p>
            <a:pPr lvl="0"/>
            <a:endParaRPr lang="en-US" sz="1600" dirty="0"/>
          </a:p>
          <a:p>
            <a:pPr lvl="8">
              <a:buNone/>
            </a:pPr>
            <a:r>
              <a:rPr lang="en-US" sz="1600" dirty="0"/>
              <a:t>		</a:t>
            </a:r>
          </a:p>
          <a:p>
            <a:pPr lvl="8"/>
            <a:r>
              <a:rPr lang="en-US" sz="400" dirty="0"/>
              <a:t>							</a:t>
            </a:r>
          </a:p>
          <a:p>
            <a:pPr>
              <a:buNone/>
            </a:pPr>
            <a:r>
              <a:rPr lang="en-US" sz="1600" dirty="0"/>
              <a:t>						</a:t>
            </a:r>
          </a:p>
          <a:p>
            <a:pPr>
              <a:buNone/>
            </a:pPr>
            <a:endParaRPr lang="en-US" sz="1600" dirty="0"/>
          </a:p>
          <a:p>
            <a:pPr>
              <a:buNone/>
            </a:pPr>
            <a:r>
              <a:rPr lang="en-US" sz="1600" dirty="0"/>
              <a:t>						</a:t>
            </a:r>
          </a:p>
          <a:p>
            <a:pPr algn="ctr">
              <a:buNone/>
            </a:pPr>
            <a:r>
              <a:rPr lang="en-US" sz="1600" dirty="0"/>
              <a:t>		</a:t>
            </a:r>
          </a:p>
          <a:p>
            <a:pPr lvl="0">
              <a:spcBef>
                <a:spcPts val="0"/>
              </a:spcBef>
              <a:buNone/>
            </a:pPr>
            <a:endParaRPr lang="en-US" sz="1600" dirty="0"/>
          </a:p>
          <a:p>
            <a:pPr>
              <a:spcBef>
                <a:spcPts val="0"/>
              </a:spcBef>
              <a:buNone/>
            </a:pPr>
            <a:r>
              <a:rPr lang="en-US" sz="160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vestigations"/>
          <p:cNvSpPr>
            <a:spLocks noGrp="1"/>
          </p:cNvSpPr>
          <p:nvPr>
            <p:ph type="title"/>
          </p:nvPr>
        </p:nvSpPr>
        <p:spPr>
          <a:xfrm>
            <a:off x="482376" y="357166"/>
            <a:ext cx="8229600" cy="1154098"/>
          </a:xfrm>
        </p:spPr>
        <p:txBody>
          <a:bodyPr>
            <a:noAutofit/>
          </a:bodyPr>
          <a:lstStyle/>
          <a:p>
            <a:r>
              <a:rPr lang="en-US" sz="2400" dirty="0"/>
              <a:t>OBERLIN POLICE DEPARTMENT</a:t>
            </a:r>
            <a:br>
              <a:rPr lang="en-US" sz="2400" dirty="0"/>
            </a:br>
            <a:r>
              <a:rPr lang="en-US" sz="2400" dirty="0"/>
              <a:t>INVESTIGATIONS</a:t>
            </a:r>
          </a:p>
        </p:txBody>
      </p:sp>
      <p:sp>
        <p:nvSpPr>
          <p:cNvPr id="5" name="Summary of 2025 Investigations"/>
          <p:cNvSpPr>
            <a:spLocks noGrp="1"/>
          </p:cNvSpPr>
          <p:nvPr>
            <p:ph idx="1"/>
          </p:nvPr>
        </p:nvSpPr>
        <p:spPr>
          <a:xfrm>
            <a:off x="755576" y="1487461"/>
            <a:ext cx="7215238" cy="5688632"/>
          </a:xfrm>
          <a:solidFill>
            <a:schemeClr val="bg1"/>
          </a:solidFill>
        </p:spPr>
        <p:txBody>
          <a:bodyPr>
            <a:noAutofit/>
          </a:bodyPr>
          <a:lstStyle/>
          <a:p>
            <a:pPr algn="ctr">
              <a:buNone/>
            </a:pPr>
            <a:r>
              <a:rPr lang="en-US" sz="2400" dirty="0"/>
              <a:t>2025   </a:t>
            </a:r>
            <a:r>
              <a:rPr lang="en-US" sz="1800" dirty="0"/>
              <a:t> </a:t>
            </a:r>
            <a:endParaRPr lang="en-US" sz="1100" dirty="0"/>
          </a:p>
          <a:p>
            <a:pPr algn="just">
              <a:spcBef>
                <a:spcPts val="0"/>
              </a:spcBef>
              <a:buNone/>
            </a:pPr>
            <a:r>
              <a:rPr lang="en-US" sz="1600" dirty="0"/>
              <a:t>	</a:t>
            </a:r>
          </a:p>
          <a:p>
            <a:pPr algn="just">
              <a:spcBef>
                <a:spcPts val="0"/>
              </a:spcBef>
              <a:buNone/>
            </a:pPr>
            <a:endParaRPr lang="en-US" sz="1600" dirty="0"/>
          </a:p>
          <a:p>
            <a:pPr algn="just">
              <a:spcBef>
                <a:spcPts val="0"/>
              </a:spcBef>
              <a:buNone/>
            </a:pPr>
            <a:r>
              <a:rPr lang="en-US" sz="1600" dirty="0"/>
              <a:t>	Bashshar Wiley is assigned to the Detective Bureau and is the primary investigator for the department for 2025.  Detective Wiley investigated and/or was involved in 32 investigations in 2025.</a:t>
            </a:r>
            <a:r>
              <a:rPr lang="en-US" sz="1600" dirty="0">
                <a:solidFill>
                  <a:srgbClr val="FFFF00"/>
                </a:solidFill>
              </a:rPr>
              <a:t> </a:t>
            </a:r>
            <a:r>
              <a:rPr lang="en-US" sz="1600" dirty="0"/>
              <a:t>Thirty of these cases led to indictments and two have not yet been presented.  This is in addition to several misdemeanor investigations leading to arrests.</a:t>
            </a:r>
          </a:p>
          <a:p>
            <a:pPr algn="just">
              <a:spcBef>
                <a:spcPts val="0"/>
              </a:spcBef>
              <a:buNone/>
            </a:pPr>
            <a:endParaRPr lang="en-US" sz="1600" dirty="0"/>
          </a:p>
          <a:p>
            <a:pPr algn="just">
              <a:spcBef>
                <a:spcPts val="0"/>
              </a:spcBef>
              <a:buNone/>
            </a:pPr>
            <a:r>
              <a:rPr lang="en-US" sz="1600" dirty="0"/>
              <a:t>	In addition, Detective Wiley worked with several outside agencies regarding suspicious drug activity. A search warrant was executed and multiple drugs, firearms and currency were confiscated.  </a:t>
            </a:r>
          </a:p>
          <a:p>
            <a:pPr algn="just">
              <a:spcBef>
                <a:spcPts val="0"/>
              </a:spcBef>
              <a:buNone/>
            </a:pPr>
            <a:endParaRPr lang="en-US" sz="1600" dirty="0"/>
          </a:p>
          <a:p>
            <a:pPr algn="just">
              <a:spcBef>
                <a:spcPts val="0"/>
              </a:spcBef>
              <a:buNone/>
            </a:pPr>
            <a:r>
              <a:rPr lang="en-US" sz="1600" dirty="0"/>
              <a:t>	In May 2025, Detective Wiley spoke at Kendal-At-Oberlin regarding scams and frauds.  </a:t>
            </a:r>
          </a:p>
          <a:p>
            <a:pPr algn="just">
              <a:spcBef>
                <a:spcPts val="0"/>
              </a:spcBef>
              <a:buNone/>
            </a:pPr>
            <a:r>
              <a:rPr lang="en-US" sz="1600" dirty="0"/>
              <a:t>	</a:t>
            </a:r>
          </a:p>
          <a:p>
            <a:pPr algn="just">
              <a:spcBef>
                <a:spcPts val="0"/>
              </a:spcBef>
              <a:buNone/>
            </a:pPr>
            <a:endParaRPr lang="en-US" sz="1600" dirty="0"/>
          </a:p>
          <a:p>
            <a:pPr lvl="1" algn="just">
              <a:spcBef>
                <a:spcPts val="0"/>
              </a:spcBef>
              <a:buFont typeface="Wingdings" panose="05000000000000000000" pitchFamily="2" charset="2"/>
              <a:buChar char="Ø"/>
            </a:pPr>
            <a:endParaRPr lang="en-US" sz="1200" dirty="0"/>
          </a:p>
          <a:p>
            <a:pPr algn="just">
              <a:spcBef>
                <a:spcPts val="0"/>
              </a:spcBef>
              <a:buNone/>
            </a:pPr>
            <a:endParaRPr lang="en-US" sz="1600" dirty="0"/>
          </a:p>
          <a:p>
            <a:pPr algn="just">
              <a:spcBef>
                <a:spcPts val="0"/>
              </a:spcBef>
              <a:buFont typeface="Wingdings" panose="05000000000000000000" pitchFamily="2" charset="2"/>
              <a:buChar char="Ø"/>
            </a:pPr>
            <a:endParaRPr lang="en-US" sz="1600" dirty="0"/>
          </a:p>
          <a:p>
            <a:pPr marL="0" indent="0" algn="just">
              <a:spcBef>
                <a:spcPts val="0"/>
              </a:spcBef>
              <a:buNone/>
            </a:pPr>
            <a:r>
              <a:rPr lang="en-US" sz="1600" dirty="0"/>
              <a:t>	</a:t>
            </a:r>
          </a:p>
          <a:p>
            <a:pPr>
              <a:spcBef>
                <a:spcPts val="0"/>
              </a:spcBef>
              <a:buNone/>
            </a:pPr>
            <a:r>
              <a:rPr lang="en-US" sz="1600" dirty="0"/>
              <a:t>	      		      	</a:t>
            </a:r>
          </a:p>
          <a:p>
            <a:pPr marL="914400" indent="-393700">
              <a:spcBef>
                <a:spcPts val="0"/>
              </a:spcBef>
              <a:buFont typeface="Wingdings" pitchFamily="2" charset="2"/>
              <a:buChar char="Ø"/>
            </a:pPr>
            <a:endParaRPr lang="en-US" sz="1600" dirty="0"/>
          </a:p>
          <a:p>
            <a:pPr marL="914400" indent="-393700">
              <a:spcBef>
                <a:spcPts val="0"/>
              </a:spcBef>
              <a:buNone/>
            </a:pPr>
            <a:r>
              <a:rPr lang="en-US" sz="1600" dirty="0"/>
              <a:t> </a:t>
            </a:r>
          </a:p>
          <a:p>
            <a:pPr marL="914400" indent="-393700">
              <a:spcBef>
                <a:spcPts val="0"/>
              </a:spcBef>
              <a:buNone/>
            </a:pPr>
            <a:endParaRPr lang="en-US" sz="1600" dirty="0"/>
          </a:p>
          <a:p>
            <a:pPr>
              <a:spcBef>
                <a:spcPts val="0"/>
              </a:spcBef>
              <a:buNone/>
            </a:pPr>
            <a:endParaRPr lang="en-US" sz="1600" dirty="0"/>
          </a:p>
          <a:p>
            <a:pPr lvl="2">
              <a:spcBef>
                <a:spcPts val="0"/>
              </a:spcBef>
              <a:buNone/>
            </a:pPr>
            <a:endParaRPr lang="en-US" sz="1600" dirty="0"/>
          </a:p>
          <a:p>
            <a:pPr lvl="2">
              <a:spcBef>
                <a:spcPts val="0"/>
              </a:spcBef>
            </a:pPr>
            <a:endParaRPr lang="en-US" sz="1600" dirty="0"/>
          </a:p>
          <a:p>
            <a:pPr lvl="2">
              <a:spcBef>
                <a:spcPts val="0"/>
              </a:spcBef>
              <a:buNone/>
            </a:pPr>
            <a:endParaRPr lang="en-US" sz="1600" dirty="0"/>
          </a:p>
          <a:p>
            <a:pPr>
              <a:spcBef>
                <a:spcPts val="0"/>
              </a:spcBef>
              <a:buNone/>
            </a:pPr>
            <a:endParaRPr lang="en-US" sz="1600" dirty="0"/>
          </a:p>
          <a:p>
            <a:pPr>
              <a:spcBef>
                <a:spcPts val="0"/>
              </a:spcBef>
              <a:buNone/>
            </a:pPr>
            <a:endParaRPr lang="en-US" sz="1600" dirty="0"/>
          </a:p>
          <a:p>
            <a:pPr>
              <a:spcBef>
                <a:spcPts val="0"/>
              </a:spcBef>
              <a:buNone/>
            </a:pPr>
            <a:endParaRPr lang="en-US" sz="1600" dirty="0"/>
          </a:p>
          <a:p>
            <a:pPr>
              <a:spcBef>
                <a:spcPts val="0"/>
              </a:spcBef>
              <a:buNone/>
            </a:pPr>
            <a:endParaRPr lang="en-US" sz="1600" dirty="0"/>
          </a:p>
          <a:p>
            <a:pPr>
              <a:spcBef>
                <a:spcPts val="0"/>
              </a:spcBef>
              <a:buNone/>
            </a:pPr>
            <a:r>
              <a:rPr lang="en-US" sz="1600" dirty="0"/>
              <a:t>	</a:t>
            </a:r>
            <a:endParaRPr lang="en-US" sz="1200" dirty="0"/>
          </a:p>
          <a:p>
            <a:pPr>
              <a:spcBef>
                <a:spcPts val="0"/>
              </a:spcBef>
              <a:buNone/>
            </a:pPr>
            <a:r>
              <a:rPr lang="en-US" sz="1600" dirty="0"/>
              <a:t>	     	</a:t>
            </a:r>
          </a:p>
          <a:p>
            <a:pPr>
              <a:spcBef>
                <a:spcPts val="0"/>
              </a:spcBef>
              <a:buNone/>
            </a:pPr>
            <a:endParaRPr lang="en-US" sz="1600" dirty="0"/>
          </a:p>
          <a:p>
            <a:pPr>
              <a:buNone/>
            </a:pPr>
            <a:endParaRPr lang="en-US" sz="1600" dirty="0"/>
          </a:p>
          <a:p>
            <a:pPr>
              <a:buNone/>
            </a:pPr>
            <a:endParaRPr lang="en-US" sz="1600" dirty="0"/>
          </a:p>
          <a:p>
            <a:pPr marL="0" indent="0">
              <a:buNone/>
            </a:pPr>
            <a:r>
              <a:rPr lang="en-US" sz="1400" dirty="0"/>
              <a:t>			</a:t>
            </a:r>
          </a:p>
          <a:p>
            <a:pPr>
              <a:buNone/>
            </a:pPr>
            <a:r>
              <a:rPr lang="en-US" sz="1600" dirty="0"/>
              <a:t>	</a:t>
            </a:r>
          </a:p>
          <a:p>
            <a:pPr>
              <a:buNone/>
            </a:pPr>
            <a:r>
              <a:rPr lang="en-US" sz="1600" dirty="0"/>
              <a:t>				</a:t>
            </a:r>
          </a:p>
          <a:p>
            <a:pPr>
              <a:buNone/>
            </a:pPr>
            <a:endParaRPr lang="en-US" sz="1600" dirty="0"/>
          </a:p>
          <a:p>
            <a:pPr>
              <a:buNone/>
            </a:pPr>
            <a:r>
              <a:rPr lang="en-US" sz="1600" dirty="0"/>
              <a:t>	</a:t>
            </a:r>
          </a:p>
        </p:txBody>
      </p:sp>
      <p:pic>
        <p:nvPicPr>
          <p:cNvPr id="7" name="City of Oberlin Logo" descr="Oberlin city logo with tree and words live, learn and lead" title="City of Oberlin logo"/>
          <p:cNvPicPr>
            <a:picLocks noChangeAspect="1" noChangeArrowheads="1"/>
          </p:cNvPicPr>
          <p:nvPr/>
        </p:nvPicPr>
        <p:blipFill>
          <a:blip r:embed="rId3" cstate="print"/>
          <a:srcRect/>
          <a:stretch>
            <a:fillRect/>
          </a:stretch>
        </p:blipFill>
        <p:spPr bwMode="auto">
          <a:xfrm>
            <a:off x="571472" y="357166"/>
            <a:ext cx="1071570" cy="1043458"/>
          </a:xfrm>
          <a:prstGeom prst="rect">
            <a:avLst/>
          </a:prstGeom>
          <a:noFill/>
          <a:ln w="9525">
            <a:noFill/>
            <a:miter lim="800000"/>
            <a:headEnd/>
            <a:tailEnd/>
          </a:ln>
          <a:effectLst/>
        </p:spPr>
      </p:pic>
      <p:pic>
        <p:nvPicPr>
          <p:cNvPr id="6" name="OPD Badge" descr="OPD SMALL.jpg" title="OPD Badge"/>
          <p:cNvPicPr>
            <a:picLocks noChangeAspect="1"/>
          </p:cNvPicPr>
          <p:nvPr/>
        </p:nvPicPr>
        <p:blipFill>
          <a:blip r:embed="rId4" cstate="print"/>
          <a:stretch>
            <a:fillRect/>
          </a:stretch>
        </p:blipFill>
        <p:spPr>
          <a:xfrm>
            <a:off x="7786710" y="214290"/>
            <a:ext cx="915705" cy="128588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ity of Oberlin Logo" descr="Oberlin city logo with tree and words live, learn, lead" title="City of Oberlin logo"/>
          <p:cNvPicPr>
            <a:picLocks noChangeAspect="1" noChangeArrowheads="1"/>
          </p:cNvPicPr>
          <p:nvPr/>
        </p:nvPicPr>
        <p:blipFill>
          <a:blip r:embed="rId3" cstate="print"/>
          <a:srcRect/>
          <a:stretch>
            <a:fillRect/>
          </a:stretch>
        </p:blipFill>
        <p:spPr bwMode="auto">
          <a:xfrm>
            <a:off x="571472" y="357166"/>
            <a:ext cx="1071570" cy="1043458"/>
          </a:xfrm>
          <a:prstGeom prst="rect">
            <a:avLst/>
          </a:prstGeom>
          <a:noFill/>
          <a:ln w="9525">
            <a:noFill/>
            <a:miter lim="800000"/>
            <a:headEnd/>
            <a:tailEnd/>
          </a:ln>
          <a:effectLst/>
        </p:spPr>
      </p:pic>
      <p:sp>
        <p:nvSpPr>
          <p:cNvPr id="4" name="School Resource Officer"/>
          <p:cNvSpPr>
            <a:spLocks noGrp="1"/>
          </p:cNvSpPr>
          <p:nvPr>
            <p:ph type="title"/>
          </p:nvPr>
        </p:nvSpPr>
        <p:spPr>
          <a:xfrm>
            <a:off x="457200" y="274638"/>
            <a:ext cx="8229600" cy="1154098"/>
          </a:xfrm>
        </p:spPr>
        <p:txBody>
          <a:bodyPr>
            <a:noAutofit/>
          </a:bodyPr>
          <a:lstStyle/>
          <a:p>
            <a:r>
              <a:rPr lang="en-US" sz="2400" dirty="0"/>
              <a:t>OBERLIN POLICE DEPARTMENT</a:t>
            </a:r>
            <a:br>
              <a:rPr lang="en-US" sz="2400" dirty="0"/>
            </a:br>
            <a:r>
              <a:rPr lang="en-US" sz="2400" dirty="0"/>
              <a:t>SCHOOL RESOURCE OFFICER</a:t>
            </a:r>
          </a:p>
        </p:txBody>
      </p:sp>
      <p:pic>
        <p:nvPicPr>
          <p:cNvPr id="6" name="OPD Badge" descr="OPD SMALL.jpg" title="OPD badge"/>
          <p:cNvPicPr>
            <a:picLocks noChangeAspect="1"/>
          </p:cNvPicPr>
          <p:nvPr/>
        </p:nvPicPr>
        <p:blipFill>
          <a:blip r:embed="rId4" cstate="print"/>
          <a:stretch>
            <a:fillRect/>
          </a:stretch>
        </p:blipFill>
        <p:spPr>
          <a:xfrm>
            <a:off x="7740352" y="260648"/>
            <a:ext cx="915705" cy="1285884"/>
          </a:xfrm>
          <a:prstGeom prst="rect">
            <a:avLst/>
          </a:prstGeom>
        </p:spPr>
      </p:pic>
      <p:sp>
        <p:nvSpPr>
          <p:cNvPr id="5" name="SRO Activity"/>
          <p:cNvSpPr>
            <a:spLocks noGrp="1"/>
          </p:cNvSpPr>
          <p:nvPr>
            <p:ph idx="1"/>
          </p:nvPr>
        </p:nvSpPr>
        <p:spPr>
          <a:xfrm>
            <a:off x="1043608" y="980728"/>
            <a:ext cx="7215238" cy="5256584"/>
          </a:xfrm>
        </p:spPr>
        <p:txBody>
          <a:bodyPr wrap="square">
            <a:noAutofit/>
          </a:bodyPr>
          <a:lstStyle/>
          <a:p>
            <a:pPr marL="0" indent="0">
              <a:spcBef>
                <a:spcPts val="0"/>
              </a:spcBef>
              <a:buNone/>
            </a:pPr>
            <a:endParaRPr lang="en-US" sz="1400" dirty="0"/>
          </a:p>
          <a:p>
            <a:pPr algn="ctr">
              <a:buNone/>
            </a:pPr>
            <a:endParaRPr lang="en-US" sz="1600" dirty="0"/>
          </a:p>
          <a:p>
            <a:pPr>
              <a:buNone/>
            </a:pPr>
            <a:r>
              <a:rPr lang="en-US" sz="1600" dirty="0"/>
              <a:t>	Patrol Officer Billie </a:t>
            </a:r>
            <a:r>
              <a:rPr lang="en-US" sz="1600" dirty="0" err="1"/>
              <a:t>Neadham</a:t>
            </a:r>
            <a:r>
              <a:rPr lang="en-US" sz="1600" dirty="0"/>
              <a:t> was assigned as our School Resource Officer, dividing his time between all the Oberlin Public Schools.  Officer Morgan Robinson replaced Officer </a:t>
            </a:r>
            <a:r>
              <a:rPr lang="en-US" sz="1600" dirty="0" err="1"/>
              <a:t>Neadham</a:t>
            </a:r>
            <a:r>
              <a:rPr lang="en-US" sz="1600" dirty="0"/>
              <a:t> in the fall of 2025 as the School Resource Officer.</a:t>
            </a:r>
          </a:p>
          <a:p>
            <a:pPr>
              <a:buNone/>
            </a:pPr>
            <a:endParaRPr lang="en-US" sz="1600" dirty="0"/>
          </a:p>
          <a:p>
            <a:pPr>
              <a:buNone/>
            </a:pPr>
            <a:r>
              <a:rPr lang="en-US" sz="1600" dirty="0"/>
              <a:t>	SRO officers remain visible throughout the school district participating in many school activities. They monitor and interact with students during lunch, assist and monitor lock down drills and fire drills and attends counseling sessions with guidance counselors for students.  SRO officers participate in safety presentations, attend Safety Coalition meetings and assist with regular calls for service.</a:t>
            </a:r>
          </a:p>
          <a:p>
            <a:pPr>
              <a:buNone/>
            </a:pPr>
            <a:endParaRPr lang="en-US" sz="1600" dirty="0"/>
          </a:p>
          <a:p>
            <a:pPr>
              <a:buNone/>
            </a:pPr>
            <a:r>
              <a:rPr lang="en-US" sz="1600" dirty="0"/>
              <a:t>  </a:t>
            </a:r>
          </a:p>
          <a:p>
            <a:pPr>
              <a:buNone/>
            </a:pPr>
            <a:r>
              <a:rPr lang="en-US" sz="1600" dirty="0"/>
              <a:t>	</a:t>
            </a:r>
          </a:p>
          <a:p>
            <a:pPr>
              <a:buNone/>
            </a:pPr>
            <a:r>
              <a:rPr lang="en-US" sz="1600" dirty="0"/>
              <a:t>	</a:t>
            </a:r>
            <a:endParaRPr lang="en-US" sz="1600" dirty="0">
              <a:solidFill>
                <a:srgbClr val="FF0000"/>
              </a:solidFill>
            </a:endParaRPr>
          </a:p>
        </p:txBody>
      </p:sp>
      <p:pic>
        <p:nvPicPr>
          <p:cNvPr id="2" name="Officer Billie Neadham" descr="PICTURE OF SCHOOL RESOURCE OFFICER BILLIE  NEADHAM ALONG WITH A JUVENILE FROM OBERLIN SCHOOLS" title="SCHOOL RESOURCE OFFICER BILLIE NEADHAM"/>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1954" y="4318463"/>
            <a:ext cx="2127356" cy="1918849"/>
          </a:xfrm>
          <a:prstGeom prst="rect">
            <a:avLst/>
          </a:prstGeom>
        </p:spPr>
      </p:pic>
      <p:pic>
        <p:nvPicPr>
          <p:cNvPr id="8" name="Officer Morgan Robinson" descr="SRO Robinson at Safety Town">
            <a:extLst>
              <a:ext uri="{FF2B5EF4-FFF2-40B4-BE49-F238E27FC236}">
                <a16:creationId xmlns:a16="http://schemas.microsoft.com/office/drawing/2014/main" id="{9C878C16-1EA5-45F8-A514-3F7CBCA0F5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364088" y="4266336"/>
            <a:ext cx="1507138" cy="200951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venile Diversion Program"/>
          <p:cNvSpPr>
            <a:spLocks noGrp="1"/>
          </p:cNvSpPr>
          <p:nvPr>
            <p:ph type="title"/>
          </p:nvPr>
        </p:nvSpPr>
        <p:spPr/>
        <p:txBody>
          <a:bodyPr>
            <a:normAutofit/>
          </a:bodyPr>
          <a:lstStyle/>
          <a:p>
            <a:r>
              <a:rPr lang="en-US" sz="2400" dirty="0"/>
              <a:t>OBERLIN POLICE DEPARTMENT</a:t>
            </a:r>
            <a:br>
              <a:rPr lang="en-US" sz="2400" dirty="0"/>
            </a:br>
            <a:r>
              <a:rPr lang="en-US" sz="2400" dirty="0"/>
              <a:t>JUVENILE DIVERSION PROGRAM</a:t>
            </a:r>
          </a:p>
        </p:txBody>
      </p:sp>
      <p:sp>
        <p:nvSpPr>
          <p:cNvPr id="3" name="Program Details"/>
          <p:cNvSpPr>
            <a:spLocks noGrp="1"/>
          </p:cNvSpPr>
          <p:nvPr>
            <p:ph idx="1"/>
          </p:nvPr>
        </p:nvSpPr>
        <p:spPr>
          <a:xfrm>
            <a:off x="729989" y="1536072"/>
            <a:ext cx="8229600" cy="4525963"/>
          </a:xfrm>
        </p:spPr>
        <p:txBody>
          <a:bodyPr/>
          <a:lstStyle/>
          <a:p>
            <a:pPr marL="0" indent="0" algn="ctr">
              <a:buNone/>
            </a:pPr>
            <a:endParaRPr lang="en-US" sz="2000" dirty="0"/>
          </a:p>
          <a:p>
            <a:pPr marL="0" indent="0" algn="ctr">
              <a:buNone/>
            </a:pPr>
            <a:endParaRPr lang="en-US" sz="2000" dirty="0"/>
          </a:p>
          <a:p>
            <a:pPr marL="0" indent="0">
              <a:spcBef>
                <a:spcPts val="0"/>
              </a:spcBef>
              <a:buNone/>
            </a:pPr>
            <a:r>
              <a:rPr lang="en-US" sz="1600" dirty="0"/>
              <a:t>The Oberlin Police Department’s Juvenile Diversion Program provides an informal and community-based program for delinquent and unruly juvenile offenders.</a:t>
            </a:r>
          </a:p>
          <a:p>
            <a:pPr marL="0" indent="0">
              <a:spcBef>
                <a:spcPts val="0"/>
              </a:spcBef>
              <a:buNone/>
            </a:pPr>
            <a:endParaRPr lang="en-US" sz="1600" dirty="0"/>
          </a:p>
          <a:p>
            <a:pPr marL="0" indent="0">
              <a:spcBef>
                <a:spcPts val="0"/>
              </a:spcBef>
              <a:buNone/>
            </a:pPr>
            <a:r>
              <a:rPr lang="en-US" sz="1600" dirty="0"/>
              <a:t>The goal of the program is to reduce juvenile recidivism by improving decision-making, enhancing self-esteem and strengthening familial and social relationships.  This program serves as a child advocate for dependent, neglected and abused children.</a:t>
            </a:r>
          </a:p>
          <a:p>
            <a:pPr marL="0" indent="0">
              <a:spcBef>
                <a:spcPts val="0"/>
              </a:spcBef>
              <a:buNone/>
            </a:pPr>
            <a:endParaRPr lang="en-US" sz="1600" dirty="0"/>
          </a:p>
          <a:p>
            <a:pPr marL="0" indent="0">
              <a:spcBef>
                <a:spcPts val="0"/>
              </a:spcBef>
              <a:buNone/>
            </a:pPr>
            <a:r>
              <a:rPr lang="en-US" sz="1600" dirty="0"/>
              <a:t>Parents have been very receptive to the program and appreciate the fact that Oberlin Police Department has this program to give their child a second chance.</a:t>
            </a:r>
          </a:p>
          <a:p>
            <a:pPr marL="0" indent="0">
              <a:spcBef>
                <a:spcPts val="0"/>
              </a:spcBef>
              <a:buNone/>
            </a:pPr>
            <a:endParaRPr lang="en-US" sz="1600" dirty="0"/>
          </a:p>
          <a:p>
            <a:pPr marL="0" indent="0">
              <a:spcBef>
                <a:spcPts val="0"/>
              </a:spcBef>
              <a:buNone/>
            </a:pPr>
            <a:r>
              <a:rPr lang="en-US" sz="1600" dirty="0"/>
              <a:t>We are in the process of creating a community service hours project to add to the program.  We currently refer juveniles to resources in reference to the crimes they committed.</a:t>
            </a:r>
          </a:p>
          <a:p>
            <a:pPr marL="0" indent="0">
              <a:spcBef>
                <a:spcPts val="0"/>
              </a:spcBef>
              <a:buNone/>
            </a:pPr>
            <a:endParaRPr lang="en-US" sz="1600" dirty="0"/>
          </a:p>
          <a:p>
            <a:pPr marL="0" indent="0">
              <a:buNone/>
            </a:pPr>
            <a:endParaRPr lang="en-US" sz="2000" dirty="0"/>
          </a:p>
          <a:p>
            <a:pPr marL="0" indent="0">
              <a:buNone/>
            </a:pPr>
            <a:endParaRPr lang="en-US" sz="2000" dirty="0"/>
          </a:p>
          <a:p>
            <a:pPr marL="0" indent="0" algn="ctr">
              <a:buNone/>
            </a:pPr>
            <a:endParaRPr lang="en-US" dirty="0"/>
          </a:p>
          <a:p>
            <a:pPr marL="0" indent="0" algn="ctr">
              <a:buNone/>
            </a:pPr>
            <a:endParaRPr lang="en-US" sz="1400" dirty="0"/>
          </a:p>
        </p:txBody>
      </p:sp>
      <p:pic>
        <p:nvPicPr>
          <p:cNvPr id="4" name="City of Oberlin Logo" descr="Oberlin city logo with tree and words live, learn, lead" title="City of Oberlin logo"/>
          <p:cNvPicPr>
            <a:picLocks noChangeAspect="1" noChangeArrowheads="1"/>
          </p:cNvPicPr>
          <p:nvPr/>
        </p:nvPicPr>
        <p:blipFill>
          <a:blip r:embed="rId2" cstate="print"/>
          <a:srcRect/>
          <a:stretch>
            <a:fillRect/>
          </a:stretch>
        </p:blipFill>
        <p:spPr bwMode="auto">
          <a:xfrm>
            <a:off x="571472" y="357166"/>
            <a:ext cx="1071570" cy="1043458"/>
          </a:xfrm>
          <a:prstGeom prst="rect">
            <a:avLst/>
          </a:prstGeom>
          <a:noFill/>
          <a:ln w="9525">
            <a:noFill/>
            <a:miter lim="800000"/>
            <a:headEnd/>
            <a:tailEnd/>
          </a:ln>
          <a:effectLst/>
        </p:spPr>
      </p:pic>
      <p:pic>
        <p:nvPicPr>
          <p:cNvPr id="5" name="OPD Badge" descr="OPD SMALL.jpg" title="OPD Badge"/>
          <p:cNvPicPr>
            <a:picLocks noChangeAspect="1"/>
          </p:cNvPicPr>
          <p:nvPr/>
        </p:nvPicPr>
        <p:blipFill>
          <a:blip r:embed="rId3" cstate="print"/>
          <a:stretch>
            <a:fillRect/>
          </a:stretch>
        </p:blipFill>
        <p:spPr>
          <a:xfrm>
            <a:off x="7867518" y="235953"/>
            <a:ext cx="915705" cy="1285884"/>
          </a:xfrm>
          <a:prstGeom prst="rect">
            <a:avLst/>
          </a:prstGeom>
        </p:spPr>
      </p:pic>
    </p:spTree>
    <p:extLst>
      <p:ext uri="{BB962C8B-B14F-4D97-AF65-F5344CB8AC3E}">
        <p14:creationId xmlns:p14="http://schemas.microsoft.com/office/powerpoint/2010/main" val="422239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erlin Police Mission Statement, Core Values and Vision Statement and"/>
          <p:cNvSpPr>
            <a:spLocks noGrp="1"/>
          </p:cNvSpPr>
          <p:nvPr>
            <p:ph idx="1"/>
          </p:nvPr>
        </p:nvSpPr>
        <p:spPr>
          <a:xfrm>
            <a:off x="1071538" y="857232"/>
            <a:ext cx="7000924" cy="5268931"/>
          </a:xfrm>
        </p:spPr>
        <p:txBody>
          <a:bodyPr>
            <a:noAutofit/>
          </a:bodyPr>
          <a:lstStyle/>
          <a:p>
            <a:pPr marL="0" indent="0" algn="ctr">
              <a:spcBef>
                <a:spcPts val="0"/>
              </a:spcBef>
              <a:buNone/>
            </a:pPr>
            <a:endParaRPr lang="en-US" sz="1400" b="1" dirty="0"/>
          </a:p>
          <a:p>
            <a:pPr marL="0" indent="0" algn="ctr">
              <a:spcBef>
                <a:spcPts val="0"/>
              </a:spcBef>
              <a:buNone/>
            </a:pPr>
            <a:r>
              <a:rPr lang="en-US" sz="1800" dirty="0"/>
              <a:t>OUR MISSION</a:t>
            </a:r>
          </a:p>
          <a:p>
            <a:pPr marL="0" indent="0">
              <a:spcBef>
                <a:spcPts val="0"/>
              </a:spcBef>
              <a:buNone/>
            </a:pPr>
            <a:endParaRPr lang="en-US" sz="1400" dirty="0"/>
          </a:p>
          <a:p>
            <a:pPr marL="0" indent="0" algn="ctr">
              <a:spcBef>
                <a:spcPts val="0"/>
              </a:spcBef>
              <a:buNone/>
            </a:pPr>
            <a:r>
              <a:rPr lang="en-US" sz="1200" dirty="0"/>
              <a:t>The Oberlin Police Department’s mission is to enhance the quality of life in our community </a:t>
            </a:r>
          </a:p>
          <a:p>
            <a:pPr marL="0" indent="0" algn="ctr">
              <a:spcBef>
                <a:spcPts val="0"/>
              </a:spcBef>
              <a:buNone/>
            </a:pPr>
            <a:r>
              <a:rPr lang="en-US" sz="1200" dirty="0"/>
              <a:t>through the protection of life and property, fair and unbiased law enforcement, </a:t>
            </a:r>
          </a:p>
          <a:p>
            <a:pPr marL="0" indent="0" algn="ctr">
              <a:spcBef>
                <a:spcPts val="0"/>
              </a:spcBef>
              <a:buNone/>
            </a:pPr>
            <a:r>
              <a:rPr lang="en-US" sz="1200" dirty="0"/>
              <a:t>and community partnerships.</a:t>
            </a:r>
          </a:p>
          <a:p>
            <a:pPr marL="0" indent="0">
              <a:spcBef>
                <a:spcPts val="0"/>
              </a:spcBef>
              <a:buNone/>
            </a:pPr>
            <a:endParaRPr lang="en-US" sz="1400" dirty="0"/>
          </a:p>
          <a:p>
            <a:pPr marL="0" indent="0" algn="ctr">
              <a:spcBef>
                <a:spcPts val="0"/>
              </a:spcBef>
              <a:buNone/>
            </a:pPr>
            <a:r>
              <a:rPr lang="en-US" sz="1800" dirty="0"/>
              <a:t>CORE VALUES(T.R.I.P.)</a:t>
            </a:r>
          </a:p>
          <a:p>
            <a:pPr marL="0" indent="0">
              <a:spcBef>
                <a:spcPts val="0"/>
              </a:spcBef>
              <a:buNone/>
            </a:pPr>
            <a:r>
              <a:rPr lang="en-US" sz="1400" dirty="0"/>
              <a:t>	</a:t>
            </a:r>
          </a:p>
          <a:p>
            <a:pPr marL="400050" lvl="1" indent="-457200" algn="just">
              <a:spcBef>
                <a:spcPts val="0"/>
              </a:spcBef>
              <a:buNone/>
            </a:pPr>
            <a:r>
              <a:rPr lang="en-US" sz="1200" b="1" dirty="0"/>
              <a:t>Teamwork</a:t>
            </a:r>
            <a:r>
              <a:rPr lang="en-US" sz="1200" dirty="0"/>
              <a:t> – Oberlin Police Department recognizes its most important resources are the members of the department and the citizens of the community, and realizes that only through a true partnership can there be success.</a:t>
            </a:r>
          </a:p>
          <a:p>
            <a:pPr marL="400050" lvl="1" indent="-457200" algn="just">
              <a:spcBef>
                <a:spcPts val="0"/>
              </a:spcBef>
              <a:buNone/>
            </a:pPr>
            <a:r>
              <a:rPr lang="en-US" sz="1200" b="1" dirty="0"/>
              <a:t>Respect</a:t>
            </a:r>
            <a:r>
              <a:rPr lang="en-US" sz="1200" dirty="0"/>
              <a:t> – Oberlin Police Department will treat all persons in a dignified and courteous manner and demonstrate an understanding of their cultural diversity in dealing with the public in our public and private contacts.</a:t>
            </a:r>
          </a:p>
          <a:p>
            <a:pPr marL="400050" lvl="1" indent="-457200" algn="just">
              <a:spcBef>
                <a:spcPts val="0"/>
              </a:spcBef>
              <a:buNone/>
            </a:pPr>
            <a:r>
              <a:rPr lang="en-US" sz="1200" b="1" dirty="0"/>
              <a:t>Integrity </a:t>
            </a:r>
            <a:r>
              <a:rPr lang="en-US" sz="1200" dirty="0"/>
              <a:t>– Oberlin Police Department will uphold the highest moral and ethical standards. We serve with honesty and pride in maintaining the public’s trust and will accept responsibility for our decisions and actions.</a:t>
            </a:r>
          </a:p>
          <a:p>
            <a:pPr marL="400050" lvl="1" indent="-457200" algn="just">
              <a:spcBef>
                <a:spcPts val="0"/>
              </a:spcBef>
              <a:buNone/>
            </a:pPr>
            <a:r>
              <a:rPr lang="en-US" sz="1200" b="1" dirty="0"/>
              <a:t>Professionalism</a:t>
            </a:r>
            <a:r>
              <a:rPr lang="en-US" sz="1200" dirty="0"/>
              <a:t> – Oberlin Police Department is committed to ensuring those citizens who require the Department’s services will receive the quality and expertise of a true law enforcement professional. </a:t>
            </a:r>
          </a:p>
          <a:p>
            <a:pPr marL="0" indent="0">
              <a:spcBef>
                <a:spcPts val="0"/>
              </a:spcBef>
              <a:buNone/>
            </a:pPr>
            <a:endParaRPr lang="en-US" sz="1400" dirty="0"/>
          </a:p>
          <a:p>
            <a:pPr marL="0" indent="0" algn="ctr">
              <a:spcBef>
                <a:spcPts val="0"/>
              </a:spcBef>
              <a:buNone/>
            </a:pPr>
            <a:r>
              <a:rPr lang="en-US" sz="1800" dirty="0"/>
              <a:t>VISION STATEMENT</a:t>
            </a:r>
          </a:p>
          <a:p>
            <a:pPr marL="0" indent="0">
              <a:spcBef>
                <a:spcPts val="0"/>
              </a:spcBef>
              <a:buNone/>
            </a:pPr>
            <a:endParaRPr lang="en-US" sz="1400" dirty="0"/>
          </a:p>
          <a:p>
            <a:pPr marL="0" indent="0" algn="ctr">
              <a:spcBef>
                <a:spcPts val="0"/>
              </a:spcBef>
              <a:buNone/>
            </a:pPr>
            <a:r>
              <a:rPr lang="en-US" sz="1200" dirty="0"/>
              <a:t>To provide the best possible opportunity to live, work and raise a family in a safe  </a:t>
            </a:r>
          </a:p>
          <a:p>
            <a:pPr marL="0" indent="0" algn="ctr">
              <a:spcBef>
                <a:spcPts val="0"/>
              </a:spcBef>
              <a:buNone/>
            </a:pPr>
            <a:r>
              <a:rPr lang="en-US" sz="1200" dirty="0"/>
              <a:t> community, by preserving the peace and by reducing both the reality and  perception of crime.</a:t>
            </a:r>
          </a:p>
        </p:txBody>
      </p:sp>
      <p:pic>
        <p:nvPicPr>
          <p:cNvPr id="8" name="Oberlin Police Badge" descr="OPD SMALL.jpg" title="OPD Badge"/>
          <p:cNvPicPr>
            <a:picLocks noChangeAspect="1"/>
          </p:cNvPicPr>
          <p:nvPr/>
        </p:nvPicPr>
        <p:blipFill>
          <a:blip r:embed="rId3" cstate="print"/>
          <a:stretch>
            <a:fillRect/>
          </a:stretch>
        </p:blipFill>
        <p:spPr>
          <a:xfrm>
            <a:off x="7786710" y="214290"/>
            <a:ext cx="915705" cy="1285884"/>
          </a:xfrm>
          <a:prstGeom prst="rect">
            <a:avLst/>
          </a:prstGeom>
        </p:spPr>
      </p:pic>
      <p:sp>
        <p:nvSpPr>
          <p:cNvPr id="4" name="Oberlin Police Department"/>
          <p:cNvSpPr>
            <a:spLocks noGrp="1"/>
          </p:cNvSpPr>
          <p:nvPr>
            <p:ph type="title"/>
          </p:nvPr>
        </p:nvSpPr>
        <p:spPr>
          <a:xfrm>
            <a:off x="457200" y="274638"/>
            <a:ext cx="8229600" cy="1154098"/>
          </a:xfrm>
        </p:spPr>
        <p:txBody>
          <a:bodyPr>
            <a:noAutofit/>
          </a:bodyPr>
          <a:lstStyle/>
          <a:p>
            <a:r>
              <a:rPr lang="en-US" sz="2400" dirty="0"/>
              <a:t>OBERLIN POLICE DEPARTMENT</a:t>
            </a:r>
          </a:p>
        </p:txBody>
      </p:sp>
      <p:pic>
        <p:nvPicPr>
          <p:cNvPr id="7" name="City of Oberlin Logo" title="City of Oberlin Logo"/>
          <p:cNvPicPr>
            <a:picLocks noChangeAspect="1" noChangeArrowheads="1"/>
          </p:cNvPicPr>
          <p:nvPr/>
        </p:nvPicPr>
        <p:blipFill>
          <a:blip r:embed="rId4" cstate="print"/>
          <a:srcRect/>
          <a:stretch>
            <a:fillRect/>
          </a:stretch>
        </p:blipFill>
        <p:spPr bwMode="auto">
          <a:xfrm>
            <a:off x="571472" y="357166"/>
            <a:ext cx="1071570" cy="1043458"/>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mmunicaitons Unit"/>
          <p:cNvSpPr>
            <a:spLocks noGrp="1"/>
          </p:cNvSpPr>
          <p:nvPr>
            <p:ph type="title"/>
          </p:nvPr>
        </p:nvSpPr>
        <p:spPr>
          <a:xfrm>
            <a:off x="457289" y="0"/>
            <a:ext cx="8229600" cy="1540996"/>
          </a:xfrm>
        </p:spPr>
        <p:txBody>
          <a:bodyPr>
            <a:normAutofit/>
          </a:bodyPr>
          <a:lstStyle/>
          <a:p>
            <a:r>
              <a:rPr lang="en-US" sz="3200" dirty="0"/>
              <a:t>OBERLIN POLICE DEPARTMENT</a:t>
            </a:r>
            <a:br>
              <a:rPr lang="en-US" sz="3200" dirty="0"/>
            </a:br>
            <a:r>
              <a:rPr lang="en-US" sz="2400" dirty="0"/>
              <a:t>COMMUNICATIONS UNIT</a:t>
            </a:r>
            <a:endParaRPr lang="en-US" sz="3200" dirty="0"/>
          </a:p>
        </p:txBody>
      </p:sp>
      <p:sp>
        <p:nvSpPr>
          <p:cNvPr id="6" name="2025 Stats for Dispatch"/>
          <p:cNvSpPr txBox="1"/>
          <p:nvPr/>
        </p:nvSpPr>
        <p:spPr>
          <a:xfrm>
            <a:off x="834531" y="1898162"/>
            <a:ext cx="7474937" cy="4524315"/>
          </a:xfrm>
          <a:prstGeom prst="rect">
            <a:avLst/>
          </a:prstGeom>
          <a:noFill/>
        </p:spPr>
        <p:txBody>
          <a:bodyPr wrap="square" rtlCol="0">
            <a:spAutoFit/>
          </a:bodyPr>
          <a:lstStyle/>
          <a:p>
            <a:pPr algn="ctr"/>
            <a:endParaRPr lang="en-US" sz="1600" dirty="0"/>
          </a:p>
          <a:p>
            <a:r>
              <a:rPr lang="en-US" sz="1600" dirty="0"/>
              <a:t>The Communications Unit consists of seven Dispatchers and a Supervisor.  Sergeant Jessica Beyer is the Unit’s Supervisor.  The Unit is the primary public safety answering point for all emergency and non-emergency calls for service and the primary processing center for dispatching officers to calls for service.  The Communications Center is staffed 24/7.</a:t>
            </a:r>
          </a:p>
          <a:p>
            <a:endParaRPr lang="en-US" sz="1600" dirty="0"/>
          </a:p>
          <a:p>
            <a:endParaRPr lang="en-US" sz="1600" dirty="0"/>
          </a:p>
          <a:p>
            <a:pPr marL="801688" indent="-225425">
              <a:buFont typeface="Wingdings" pitchFamily="2" charset="2"/>
              <a:buChar char="Ø"/>
            </a:pPr>
            <a:r>
              <a:rPr lang="en-US" sz="1600" dirty="0"/>
              <a:t> The Communication Center received 5,209</a:t>
            </a:r>
            <a:r>
              <a:rPr lang="en-US" sz="1600" dirty="0">
                <a:solidFill>
                  <a:srgbClr val="FF0000"/>
                </a:solidFill>
              </a:rPr>
              <a:t> </a:t>
            </a:r>
            <a:r>
              <a:rPr lang="en-US" sz="1600" dirty="0"/>
              <a:t>calls in 2025.</a:t>
            </a:r>
          </a:p>
          <a:p>
            <a:pPr marL="801688" indent="-225425"/>
            <a:endParaRPr lang="en-US" sz="1600" dirty="0"/>
          </a:p>
          <a:p>
            <a:pPr marL="801688" indent="-225425"/>
            <a:endParaRPr lang="en-US" sz="1600" dirty="0"/>
          </a:p>
          <a:p>
            <a:pPr marL="798513" lvl="1" indent="-231775">
              <a:buFont typeface="Wingdings" pitchFamily="2" charset="2"/>
              <a:buChar char="Ø"/>
            </a:pPr>
            <a:r>
              <a:rPr lang="en-US" sz="1600" dirty="0"/>
              <a:t>All dispatchers participated in online training with PowerPhone and monthly training through Lexipol.</a:t>
            </a:r>
          </a:p>
          <a:p>
            <a:pPr marL="798513" lvl="1" indent="-231775">
              <a:buFont typeface="Wingdings" pitchFamily="2" charset="2"/>
              <a:buChar char="Ø"/>
            </a:pPr>
            <a:endParaRPr lang="en-US" sz="1600" dirty="0"/>
          </a:p>
          <a:p>
            <a:pPr marL="566738" lvl="1"/>
            <a:endParaRPr lang="en-US" sz="1600" dirty="0"/>
          </a:p>
          <a:p>
            <a:pPr marL="566738" lvl="1"/>
            <a:endParaRPr lang="en-US" sz="1600" dirty="0"/>
          </a:p>
          <a:p>
            <a:pPr marL="566738" lvl="1"/>
            <a:endParaRPr lang="en-US" sz="1600" dirty="0"/>
          </a:p>
          <a:p>
            <a:pPr marL="560388" lvl="1" indent="6350">
              <a:buFont typeface="Wingdings" pitchFamily="2" charset="2"/>
              <a:buChar char="Ø"/>
            </a:pPr>
            <a:endParaRPr lang="en-US" sz="1600" dirty="0"/>
          </a:p>
        </p:txBody>
      </p:sp>
      <p:pic>
        <p:nvPicPr>
          <p:cNvPr id="2" name="City of Oberlin Logo" descr="Oberlin city logo with tree and words live, learn, lead" title="City of Oberlin logo"/>
          <p:cNvPicPr>
            <a:picLocks noChangeAspect="1" noChangeArrowheads="1"/>
          </p:cNvPicPr>
          <p:nvPr/>
        </p:nvPicPr>
        <p:blipFill>
          <a:blip r:embed="rId3" cstate="print"/>
          <a:srcRect/>
          <a:stretch>
            <a:fillRect/>
          </a:stretch>
        </p:blipFill>
        <p:spPr bwMode="auto">
          <a:xfrm>
            <a:off x="571472" y="357166"/>
            <a:ext cx="1071570" cy="1043458"/>
          </a:xfrm>
          <a:prstGeom prst="rect">
            <a:avLst/>
          </a:prstGeom>
          <a:noFill/>
          <a:ln w="9525">
            <a:noFill/>
            <a:miter lim="800000"/>
            <a:headEnd/>
            <a:tailEnd/>
          </a:ln>
          <a:effectLst/>
        </p:spPr>
      </p:pic>
      <p:pic>
        <p:nvPicPr>
          <p:cNvPr id="3" name="OPD Badge" descr="OPD SMALL.jpg" title="OPD badge"/>
          <p:cNvPicPr>
            <a:picLocks noChangeAspect="1"/>
          </p:cNvPicPr>
          <p:nvPr/>
        </p:nvPicPr>
        <p:blipFill>
          <a:blip r:embed="rId4" cstate="print"/>
          <a:stretch>
            <a:fillRect/>
          </a:stretch>
        </p:blipFill>
        <p:spPr>
          <a:xfrm>
            <a:off x="7771095" y="251325"/>
            <a:ext cx="854779" cy="120032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ity of Oberlin Logo" descr="Oberlin city logo with tree and words live, learn, lead" title="City of Oberlin logo"/>
          <p:cNvPicPr>
            <a:picLocks noChangeAspect="1" noChangeArrowheads="1"/>
          </p:cNvPicPr>
          <p:nvPr/>
        </p:nvPicPr>
        <p:blipFill>
          <a:blip r:embed="rId3" cstate="print"/>
          <a:srcRect/>
          <a:stretch>
            <a:fillRect/>
          </a:stretch>
        </p:blipFill>
        <p:spPr bwMode="auto">
          <a:xfrm>
            <a:off x="571472" y="357166"/>
            <a:ext cx="1071570" cy="1043458"/>
          </a:xfrm>
          <a:prstGeom prst="rect">
            <a:avLst/>
          </a:prstGeom>
          <a:noFill/>
          <a:ln w="9525">
            <a:noFill/>
            <a:miter lim="800000"/>
            <a:headEnd/>
            <a:tailEnd/>
          </a:ln>
          <a:effectLst/>
        </p:spPr>
      </p:pic>
      <p:sp>
        <p:nvSpPr>
          <p:cNvPr id="2" name="Explorer Post Title"/>
          <p:cNvSpPr>
            <a:spLocks noGrp="1"/>
          </p:cNvSpPr>
          <p:nvPr>
            <p:ph type="title"/>
          </p:nvPr>
        </p:nvSpPr>
        <p:spPr/>
        <p:txBody>
          <a:bodyPr/>
          <a:lstStyle/>
          <a:p>
            <a:r>
              <a:rPr lang="en-US" sz="2400" dirty="0"/>
              <a:t>OBERLIN POLICE DEPARTMENT</a:t>
            </a:r>
            <a:r>
              <a:rPr lang="en-US" dirty="0"/>
              <a:t>                            </a:t>
            </a:r>
          </a:p>
        </p:txBody>
      </p:sp>
      <p:pic>
        <p:nvPicPr>
          <p:cNvPr id="5" name="OPD Badge" descr="OPD SMALL.jpg" title="OPD Badge"/>
          <p:cNvPicPr>
            <a:picLocks noChangeAspect="1"/>
          </p:cNvPicPr>
          <p:nvPr/>
        </p:nvPicPr>
        <p:blipFill>
          <a:blip r:embed="rId4" cstate="print"/>
          <a:stretch>
            <a:fillRect/>
          </a:stretch>
        </p:blipFill>
        <p:spPr>
          <a:xfrm>
            <a:off x="7786710" y="214290"/>
            <a:ext cx="915705" cy="1285884"/>
          </a:xfrm>
          <a:prstGeom prst="rect">
            <a:avLst/>
          </a:prstGeom>
        </p:spPr>
      </p:pic>
      <p:sp>
        <p:nvSpPr>
          <p:cNvPr id="8" name="Explorer Post 2478 Activities">
            <a:extLst>
              <a:ext uri="{FF2B5EF4-FFF2-40B4-BE49-F238E27FC236}">
                <a16:creationId xmlns:a16="http://schemas.microsoft.com/office/drawing/2014/main" id="{73DA08F9-70C3-EFD4-40AB-E24196678520}"/>
              </a:ext>
            </a:extLst>
          </p:cNvPr>
          <p:cNvSpPr txBox="1"/>
          <p:nvPr/>
        </p:nvSpPr>
        <p:spPr>
          <a:xfrm>
            <a:off x="791580" y="1161231"/>
            <a:ext cx="7560840" cy="3077766"/>
          </a:xfrm>
          <a:prstGeom prst="rect">
            <a:avLst/>
          </a:prstGeom>
          <a:noFill/>
        </p:spPr>
        <p:txBody>
          <a:bodyPr wrap="square" rtlCol="0">
            <a:spAutoFit/>
          </a:bodyPr>
          <a:lstStyle/>
          <a:p>
            <a:pPr algn="ctr">
              <a:spcBef>
                <a:spcPts val="0"/>
              </a:spcBef>
              <a:buNone/>
            </a:pPr>
            <a:r>
              <a:rPr lang="en-US" dirty="0"/>
              <a:t>EXPLORER POST #2478</a:t>
            </a:r>
          </a:p>
          <a:p>
            <a:pPr>
              <a:spcBef>
                <a:spcPts val="0"/>
              </a:spcBef>
              <a:buNone/>
            </a:pPr>
            <a:endParaRPr lang="en-US" sz="1600" dirty="0"/>
          </a:p>
          <a:p>
            <a:pPr>
              <a:spcBef>
                <a:spcPts val="0"/>
              </a:spcBef>
              <a:buNone/>
            </a:pPr>
            <a:r>
              <a:rPr lang="en-US" sz="1600" dirty="0"/>
              <a:t>The Oberlin Police Department Explorer Post 2478 has been in existence for 30 years.  Explorers are open to males and females, ages 14-20, with interest in law enforcement and community service.  In 2025, the department had 2 active Police Explorers.  The Police Explorers Program was supervised and coordinated by Officer Billie Neadham, Officer Ilene Gonzalez and Dispatcher Arianna Tevis.</a:t>
            </a:r>
          </a:p>
          <a:p>
            <a:pPr>
              <a:spcBef>
                <a:spcPts val="0"/>
              </a:spcBef>
              <a:buNone/>
            </a:pPr>
            <a:endParaRPr lang="en-US" sz="1600" dirty="0"/>
          </a:p>
          <a:p>
            <a:pPr>
              <a:spcBef>
                <a:spcPts val="0"/>
              </a:spcBef>
              <a:buNone/>
            </a:pPr>
            <a:r>
              <a:rPr lang="en-US" sz="1600" dirty="0"/>
              <a:t>The Explorers participate in the Heart of Ohio Planning and Competition held in April every year.  The Explorers have participated in the Big Parade, Safety Town, National Night Out,  Halloween, the Christmas Parade and Shop With A Cop.</a:t>
            </a:r>
          </a:p>
          <a:p>
            <a:pPr>
              <a:spcBef>
                <a:spcPts val="0"/>
              </a:spcBef>
              <a:buNone/>
            </a:pPr>
            <a:endParaRPr lang="en-US" sz="1600" dirty="0"/>
          </a:p>
        </p:txBody>
      </p:sp>
      <p:pic>
        <p:nvPicPr>
          <p:cNvPr id="3" name="Explorer Group Photo" descr="PHOTO OF OBERLIN POLICE EXPLORERS AT 2024 HEART OF OHIO PLANNING AND COMPETITION" title="OBERLIN POLICE EXPLORER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8282" y="4581127"/>
            <a:ext cx="3157733" cy="2105155"/>
          </a:xfrm>
          <a:prstGeom prst="rect">
            <a:avLst/>
          </a:prstGeom>
        </p:spPr>
      </p:pic>
      <p:pic>
        <p:nvPicPr>
          <p:cNvPr id="9" name="Explorer Put In Bay Photo" descr="PHOTO OF OBERLIN POLICE EXPLORERS AT PUT IN BAY SIGN" title="OBERLIN POLICE EXPLORERS AT PUT IN BAY"/>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9505" y="4581127"/>
            <a:ext cx="2832315" cy="212423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ity of Oberlin Logo" descr="Oberlin city logo with tree and words live, learn, lead" title="City of Oberlin logo"/>
          <p:cNvPicPr>
            <a:picLocks noChangeAspect="1" noChangeArrowheads="1"/>
          </p:cNvPicPr>
          <p:nvPr/>
        </p:nvPicPr>
        <p:blipFill>
          <a:blip r:embed="rId3" cstate="print"/>
          <a:srcRect/>
          <a:stretch>
            <a:fillRect/>
          </a:stretch>
        </p:blipFill>
        <p:spPr bwMode="auto">
          <a:xfrm>
            <a:off x="571472" y="357166"/>
            <a:ext cx="1071570" cy="1043458"/>
          </a:xfrm>
          <a:prstGeom prst="rect">
            <a:avLst/>
          </a:prstGeom>
          <a:noFill/>
          <a:ln w="9525">
            <a:noFill/>
            <a:miter lim="800000"/>
            <a:headEnd/>
            <a:tailEnd/>
          </a:ln>
          <a:effectLst/>
        </p:spPr>
      </p:pic>
      <p:sp>
        <p:nvSpPr>
          <p:cNvPr id="4" name="Jail Operations Title"/>
          <p:cNvSpPr>
            <a:spLocks noGrp="1"/>
          </p:cNvSpPr>
          <p:nvPr>
            <p:ph type="title"/>
          </p:nvPr>
        </p:nvSpPr>
        <p:spPr>
          <a:xfrm>
            <a:off x="457200" y="274638"/>
            <a:ext cx="8229600" cy="1154098"/>
          </a:xfrm>
        </p:spPr>
        <p:txBody>
          <a:bodyPr>
            <a:noAutofit/>
          </a:bodyPr>
          <a:lstStyle/>
          <a:p>
            <a:r>
              <a:rPr lang="en-US" sz="2400" dirty="0"/>
              <a:t>OBERLIN POLICE DEPARTMENT</a:t>
            </a:r>
            <a:br>
              <a:rPr lang="en-US" sz="2400" dirty="0"/>
            </a:br>
            <a:r>
              <a:rPr lang="en-US" sz="2400" dirty="0"/>
              <a:t>JAIL OPERATIONS</a:t>
            </a:r>
          </a:p>
        </p:txBody>
      </p:sp>
      <p:pic>
        <p:nvPicPr>
          <p:cNvPr id="6" name="OPD Badge" descr="OPD SMALL.jpg" title="OPD Badge"/>
          <p:cNvPicPr>
            <a:picLocks noChangeAspect="1"/>
          </p:cNvPicPr>
          <p:nvPr/>
        </p:nvPicPr>
        <p:blipFill>
          <a:blip r:embed="rId4" cstate="print"/>
          <a:stretch>
            <a:fillRect/>
          </a:stretch>
        </p:blipFill>
        <p:spPr>
          <a:xfrm>
            <a:off x="7786710" y="214290"/>
            <a:ext cx="915705" cy="1285884"/>
          </a:xfrm>
          <a:prstGeom prst="rect">
            <a:avLst/>
          </a:prstGeom>
        </p:spPr>
      </p:pic>
      <p:sp>
        <p:nvSpPr>
          <p:cNvPr id="5" name="2025 Jail Stats"/>
          <p:cNvSpPr>
            <a:spLocks noGrp="1"/>
          </p:cNvSpPr>
          <p:nvPr>
            <p:ph idx="1"/>
          </p:nvPr>
        </p:nvSpPr>
        <p:spPr>
          <a:xfrm>
            <a:off x="964381" y="1582702"/>
            <a:ext cx="7215238" cy="3502482"/>
          </a:xfrm>
        </p:spPr>
        <p:txBody>
          <a:bodyPr>
            <a:noAutofit/>
          </a:bodyPr>
          <a:lstStyle/>
          <a:p>
            <a:pPr marL="0" indent="0">
              <a:spcBef>
                <a:spcPts val="0"/>
              </a:spcBef>
              <a:buNone/>
            </a:pPr>
            <a:endParaRPr lang="en-US" sz="1400" dirty="0"/>
          </a:p>
          <a:p>
            <a:pPr>
              <a:spcBef>
                <a:spcPts val="0"/>
              </a:spcBef>
              <a:buNone/>
            </a:pPr>
            <a:endParaRPr lang="en-US" sz="1200" dirty="0"/>
          </a:p>
          <a:p>
            <a:pPr>
              <a:buNone/>
            </a:pPr>
            <a:r>
              <a:rPr lang="en-US" sz="1600" dirty="0"/>
              <a:t>	</a:t>
            </a:r>
          </a:p>
          <a:p>
            <a:pPr>
              <a:buNone/>
            </a:pPr>
            <a:r>
              <a:rPr lang="en-US" sz="1600" dirty="0"/>
              <a:t>	A self audit of the Oberlin City Jail in 2025 was completed with no deficiencies noted.  The inspection was subsequently approved by the Ohio Department of Rehabilitation and Corrections.  The Oberlin City Jail also passed an annual fire inspection conducted by the Oberlin Fire Department and a health inspection conducted by the Lorain County Health Department.</a:t>
            </a:r>
          </a:p>
          <a:p>
            <a:pPr>
              <a:buNone/>
            </a:pPr>
            <a:endParaRPr lang="en-US" sz="1200" dirty="0"/>
          </a:p>
          <a:p>
            <a:pPr>
              <a:buNone/>
            </a:pPr>
            <a:r>
              <a:rPr lang="en-US" sz="1600" dirty="0"/>
              <a:t>	At least 242 adult prisoners were temporarily held in the jail by our department and outside agencies.  This includes new arrests and prisoners held for court appearances at Oberlin Municipal Court.  One juvenile was temporarily held in the Oberlin City Jail or a secure room of the police department in 2025.</a:t>
            </a:r>
            <a:endParaRPr lang="en-US" sz="1200" dirty="0"/>
          </a:p>
          <a:p>
            <a:pPr>
              <a:buNone/>
            </a:pPr>
            <a:r>
              <a:rPr lang="en-US" sz="1600" dirty="0"/>
              <a:t>	</a:t>
            </a:r>
          </a:p>
          <a:p>
            <a:pPr>
              <a:buNone/>
            </a:pPr>
            <a:r>
              <a:rPr lang="en-US" sz="1600"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ity of Oberlin Logo" descr="Oberlin city logo with tree and words live, learn, lead" title="City of Oberlin logo"/>
          <p:cNvPicPr>
            <a:picLocks noChangeAspect="1" noChangeArrowheads="1"/>
          </p:cNvPicPr>
          <p:nvPr/>
        </p:nvPicPr>
        <p:blipFill>
          <a:blip r:embed="rId2" cstate="print"/>
          <a:srcRect/>
          <a:stretch>
            <a:fillRect/>
          </a:stretch>
        </p:blipFill>
        <p:spPr bwMode="auto">
          <a:xfrm>
            <a:off x="571472" y="357166"/>
            <a:ext cx="1071570" cy="1043458"/>
          </a:xfrm>
          <a:prstGeom prst="rect">
            <a:avLst/>
          </a:prstGeom>
          <a:noFill/>
          <a:ln w="9525">
            <a:noFill/>
            <a:miter lim="800000"/>
            <a:headEnd/>
            <a:tailEnd/>
          </a:ln>
          <a:effectLst/>
        </p:spPr>
      </p:pic>
      <p:sp>
        <p:nvSpPr>
          <p:cNvPr id="2" name="Drone Unit"/>
          <p:cNvSpPr>
            <a:spLocks noGrp="1"/>
          </p:cNvSpPr>
          <p:nvPr>
            <p:ph type="title"/>
          </p:nvPr>
        </p:nvSpPr>
        <p:spPr/>
        <p:txBody>
          <a:bodyPr>
            <a:normAutofit/>
          </a:bodyPr>
          <a:lstStyle/>
          <a:p>
            <a:r>
              <a:rPr lang="en-US" sz="2400" dirty="0"/>
              <a:t>OBERLIN POLICE DEPARTMENT</a:t>
            </a:r>
            <a:br>
              <a:rPr lang="en-US" sz="2400" dirty="0"/>
            </a:br>
            <a:r>
              <a:rPr lang="en-US" sz="2400" dirty="0"/>
              <a:t>DRONE UNIT</a:t>
            </a:r>
          </a:p>
        </p:txBody>
      </p:sp>
      <p:pic>
        <p:nvPicPr>
          <p:cNvPr id="5" name="OPD Badge" descr="OPD SMALL.jpg" title="OPD Badge"/>
          <p:cNvPicPr>
            <a:picLocks noChangeAspect="1"/>
          </p:cNvPicPr>
          <p:nvPr/>
        </p:nvPicPr>
        <p:blipFill>
          <a:blip r:embed="rId3" cstate="print"/>
          <a:stretch>
            <a:fillRect/>
          </a:stretch>
        </p:blipFill>
        <p:spPr>
          <a:xfrm>
            <a:off x="7786710" y="214290"/>
            <a:ext cx="915705" cy="1285884"/>
          </a:xfrm>
          <a:prstGeom prst="rect">
            <a:avLst/>
          </a:prstGeom>
        </p:spPr>
      </p:pic>
      <p:sp>
        <p:nvSpPr>
          <p:cNvPr id="3" name="Drone Unit Stats"/>
          <p:cNvSpPr>
            <a:spLocks noGrp="1"/>
          </p:cNvSpPr>
          <p:nvPr>
            <p:ph idx="1"/>
          </p:nvPr>
        </p:nvSpPr>
        <p:spPr>
          <a:xfrm>
            <a:off x="457200" y="1988840"/>
            <a:ext cx="8229600" cy="4654870"/>
          </a:xfrm>
        </p:spPr>
        <p:txBody>
          <a:bodyPr>
            <a:normAutofit/>
          </a:bodyPr>
          <a:lstStyle/>
          <a:p>
            <a:pPr marL="0" indent="0">
              <a:buNone/>
            </a:pPr>
            <a:r>
              <a:rPr lang="en-US" sz="1600" dirty="0"/>
              <a:t>The Oberlin Police Department Drone UAV Unit consists of four trained officers: </a:t>
            </a:r>
          </a:p>
          <a:p>
            <a:pPr marL="0" indent="0">
              <a:buNone/>
            </a:pPr>
            <a:endParaRPr lang="en-US" sz="1600" dirty="0"/>
          </a:p>
          <a:p>
            <a:pPr marL="0" indent="0">
              <a:buNone/>
            </a:pPr>
            <a:r>
              <a:rPr lang="en-US" sz="1600" dirty="0"/>
              <a:t>	Sgt. Jake Crossan</a:t>
            </a:r>
          </a:p>
          <a:p>
            <a:pPr marL="0" indent="0">
              <a:buNone/>
            </a:pPr>
            <a:r>
              <a:rPr lang="en-US" sz="1600" dirty="0"/>
              <a:t>	</a:t>
            </a:r>
            <a:r>
              <a:rPr lang="en-US" sz="1600" dirty="0" err="1"/>
              <a:t>Ptl</a:t>
            </a:r>
            <a:r>
              <a:rPr lang="en-US" sz="1600" dirty="0"/>
              <a:t>. Mike Kastanis</a:t>
            </a:r>
          </a:p>
          <a:p>
            <a:pPr marL="0" indent="0">
              <a:buNone/>
            </a:pPr>
            <a:r>
              <a:rPr lang="en-US" sz="1600" dirty="0"/>
              <a:t>	</a:t>
            </a:r>
            <a:r>
              <a:rPr lang="en-US" sz="1600" dirty="0" err="1"/>
              <a:t>Ptl</a:t>
            </a:r>
            <a:r>
              <a:rPr lang="en-US" sz="1600" dirty="0"/>
              <a:t>. Zachary Nilges</a:t>
            </a:r>
          </a:p>
          <a:p>
            <a:pPr marL="0" indent="0">
              <a:buNone/>
            </a:pPr>
            <a:r>
              <a:rPr lang="en-US" sz="1600" dirty="0"/>
              <a:t>	</a:t>
            </a:r>
            <a:r>
              <a:rPr lang="en-US" sz="1600" dirty="0" err="1"/>
              <a:t>Ptl</a:t>
            </a:r>
            <a:r>
              <a:rPr lang="en-US" sz="1600" dirty="0"/>
              <a:t>. John Kubicki</a:t>
            </a:r>
          </a:p>
          <a:p>
            <a:pPr marL="0" indent="0">
              <a:buNone/>
            </a:pPr>
            <a:endParaRPr lang="en-US" sz="1600" dirty="0"/>
          </a:p>
          <a:p>
            <a:pPr marL="0" indent="0">
              <a:buNone/>
            </a:pPr>
            <a:r>
              <a:rPr lang="en-US" sz="1600" dirty="0"/>
              <a:t>The Oberlin Police Department Drone Unit operates two drones/UAVs.  For the year 2025, the department purchased a DJI </a:t>
            </a:r>
            <a:r>
              <a:rPr lang="en-US" sz="1600" dirty="0" err="1"/>
              <a:t>Matrice</a:t>
            </a:r>
            <a:r>
              <a:rPr lang="en-US" sz="1600" dirty="0"/>
              <a:t> 4 thermal which is used as the main/over watch drone.  The </a:t>
            </a:r>
            <a:r>
              <a:rPr lang="en-US" sz="1600" dirty="0" err="1"/>
              <a:t>Matrice</a:t>
            </a:r>
            <a:r>
              <a:rPr lang="en-US" sz="1600" dirty="0"/>
              <a:t> has advanced thermal capabilities and a flight time of 47 minutes per battery.  The Unit continues to use the small and versatile DJI </a:t>
            </a:r>
            <a:r>
              <a:rPr lang="en-US" sz="1600" dirty="0" err="1"/>
              <a:t>Avata</a:t>
            </a:r>
            <a:r>
              <a:rPr lang="en-US" sz="1600" dirty="0"/>
              <a:t> 2.  This drone is used for interior buildings and training due to its easy learning capabilities.</a:t>
            </a:r>
          </a:p>
          <a:p>
            <a:pPr marL="0" indent="0">
              <a:buNone/>
            </a:pPr>
            <a:endParaRPr lang="en-US" sz="1600" dirty="0"/>
          </a:p>
          <a:p>
            <a:pPr marL="0" indent="0">
              <a:buNone/>
            </a:pPr>
            <a:r>
              <a:rPr lang="en-US" sz="1600" dirty="0"/>
              <a:t>The Oberlin Police Department’s Drone Unit has joined the Lorain County Joint Drone Initiative which is a partnership with County police &amp; fire departments for quick deployment in case of emergencies.</a:t>
            </a:r>
          </a:p>
          <a:p>
            <a:pPr marL="0" indent="0">
              <a:buNone/>
            </a:pPr>
            <a:endParaRPr lang="en-US" sz="1400" dirty="0"/>
          </a:p>
          <a:p>
            <a:endParaRPr lang="en-US" sz="1400" dirty="0"/>
          </a:p>
          <a:p>
            <a:pPr marL="0" indent="0">
              <a:buNone/>
            </a:pPr>
            <a:endParaRPr lang="en-US" sz="1400" dirty="0"/>
          </a:p>
          <a:p>
            <a:pPr marL="0" indent="0">
              <a:buNone/>
            </a:pPr>
            <a:endParaRPr lang="en-US" sz="1800" dirty="0"/>
          </a:p>
        </p:txBody>
      </p:sp>
      <p:pic>
        <p:nvPicPr>
          <p:cNvPr id="6" name="Drone Photo" descr="Photo of Drone" title="Drone Uni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6696" y="2492896"/>
            <a:ext cx="1296144" cy="1296144"/>
          </a:xfrm>
          <a:prstGeom prst="rect">
            <a:avLst/>
          </a:prstGeom>
        </p:spPr>
      </p:pic>
    </p:spTree>
    <p:extLst>
      <p:ext uri="{BB962C8B-B14F-4D97-AF65-F5344CB8AC3E}">
        <p14:creationId xmlns:p14="http://schemas.microsoft.com/office/powerpoint/2010/main" val="411318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ity of Oberlin Logo" descr="Oberlin city logo with tree and words live, learn, lead" title="City of Oberlin logo"/>
          <p:cNvPicPr>
            <a:picLocks noChangeAspect="1" noChangeArrowheads="1"/>
          </p:cNvPicPr>
          <p:nvPr/>
        </p:nvPicPr>
        <p:blipFill>
          <a:blip r:embed="rId3" cstate="print"/>
          <a:srcRect/>
          <a:stretch>
            <a:fillRect/>
          </a:stretch>
        </p:blipFill>
        <p:spPr bwMode="auto">
          <a:xfrm>
            <a:off x="323528" y="274638"/>
            <a:ext cx="1071570" cy="1043458"/>
          </a:xfrm>
          <a:prstGeom prst="rect">
            <a:avLst/>
          </a:prstGeom>
          <a:noFill/>
          <a:ln w="9525">
            <a:noFill/>
            <a:miter lim="800000"/>
            <a:headEnd/>
            <a:tailEnd/>
          </a:ln>
          <a:effectLst/>
        </p:spPr>
      </p:pic>
      <p:sp>
        <p:nvSpPr>
          <p:cNvPr id="5" name="Crime Prevention"/>
          <p:cNvSpPr>
            <a:spLocks noGrp="1"/>
          </p:cNvSpPr>
          <p:nvPr>
            <p:ph type="title"/>
          </p:nvPr>
        </p:nvSpPr>
        <p:spPr>
          <a:xfrm>
            <a:off x="457200" y="274638"/>
            <a:ext cx="8229600" cy="1143000"/>
          </a:xfrm>
        </p:spPr>
        <p:txBody>
          <a:bodyPr>
            <a:noAutofit/>
          </a:bodyPr>
          <a:lstStyle/>
          <a:p>
            <a:r>
              <a:rPr lang="en-US" sz="2400" dirty="0"/>
              <a:t>OBERLIN POLICE DEPARTMENT</a:t>
            </a:r>
            <a:br>
              <a:rPr lang="en-US" sz="2400" dirty="0"/>
            </a:br>
            <a:r>
              <a:rPr lang="en-US" sz="2400" dirty="0"/>
              <a:t>CRIME PREVENTION</a:t>
            </a:r>
          </a:p>
        </p:txBody>
      </p:sp>
      <p:pic>
        <p:nvPicPr>
          <p:cNvPr id="3" name="OPD Badge" descr="OPD SMALL.jpg" title="OPD Badge"/>
          <p:cNvPicPr>
            <a:picLocks noChangeAspect="1"/>
          </p:cNvPicPr>
          <p:nvPr/>
        </p:nvPicPr>
        <p:blipFill>
          <a:blip r:embed="rId4" cstate="print"/>
          <a:stretch>
            <a:fillRect/>
          </a:stretch>
        </p:blipFill>
        <p:spPr>
          <a:xfrm>
            <a:off x="7786710" y="214290"/>
            <a:ext cx="915705" cy="1285884"/>
          </a:xfrm>
          <a:prstGeom prst="rect">
            <a:avLst/>
          </a:prstGeom>
        </p:spPr>
      </p:pic>
      <p:sp>
        <p:nvSpPr>
          <p:cNvPr id="8" name="National Night Out">
            <a:extLst>
              <a:ext uri="{FF2B5EF4-FFF2-40B4-BE49-F238E27FC236}">
                <a16:creationId xmlns:a16="http://schemas.microsoft.com/office/drawing/2014/main" id="{8DF8C1FB-709D-9BD0-F79A-8CB80E26ED15}"/>
              </a:ext>
            </a:extLst>
          </p:cNvPr>
          <p:cNvSpPr>
            <a:spLocks noGrp="1"/>
          </p:cNvSpPr>
          <p:nvPr>
            <p:ph idx="1"/>
          </p:nvPr>
        </p:nvSpPr>
        <p:spPr/>
        <p:txBody>
          <a:bodyPr>
            <a:normAutofit/>
          </a:bodyPr>
          <a:lstStyle/>
          <a:p>
            <a:pPr marL="0" indent="0">
              <a:buNone/>
            </a:pPr>
            <a:endParaRPr lang="en-US" sz="1600" dirty="0"/>
          </a:p>
          <a:p>
            <a:pPr marL="0" indent="0">
              <a:buNone/>
            </a:pPr>
            <a:endParaRPr lang="en-US" sz="1600" dirty="0"/>
          </a:p>
          <a:p>
            <a:pPr marL="0" indent="0">
              <a:buNone/>
            </a:pPr>
            <a:r>
              <a:rPr lang="en-US" sz="1600" dirty="0"/>
              <a:t>National Night Out is celebrated the first Tuesday in August each year.  This event gives residents an opportunity to interact with officers and discuss ways to prevent crime in neighborhoods in a relaxed setting.</a:t>
            </a:r>
          </a:p>
        </p:txBody>
      </p:sp>
      <p:pic>
        <p:nvPicPr>
          <p:cNvPr id="4" name="OCPA Logo" descr="Logo " title="Ohio Crime Prevention Associa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840" y="3730620"/>
            <a:ext cx="2636749" cy="152718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ncilliary Assignments"/>
          <p:cNvSpPr>
            <a:spLocks noGrp="1"/>
          </p:cNvSpPr>
          <p:nvPr>
            <p:ph type="title"/>
          </p:nvPr>
        </p:nvSpPr>
        <p:spPr/>
        <p:txBody>
          <a:bodyPr>
            <a:normAutofit/>
          </a:bodyPr>
          <a:lstStyle/>
          <a:p>
            <a:r>
              <a:rPr lang="en-US" sz="3200" dirty="0"/>
              <a:t>OBERLIN POLICE DEPARTMENT</a:t>
            </a:r>
            <a:br>
              <a:rPr lang="en-US" sz="3200" dirty="0"/>
            </a:br>
            <a:r>
              <a:rPr lang="en-US" sz="2400" dirty="0"/>
              <a:t>ANCILLIARY ASSIGNMENTS</a:t>
            </a:r>
            <a:endParaRPr lang="en-US" sz="3200" dirty="0"/>
          </a:p>
        </p:txBody>
      </p:sp>
      <p:pic>
        <p:nvPicPr>
          <p:cNvPr id="2" name="City of Oberlin Logo" descr="Oberlin city logo with tree and words live, learn, lead" title="City of Oberlin logo"/>
          <p:cNvPicPr>
            <a:picLocks noChangeAspect="1" noChangeArrowheads="1"/>
          </p:cNvPicPr>
          <p:nvPr/>
        </p:nvPicPr>
        <p:blipFill>
          <a:blip r:embed="rId3" cstate="print"/>
          <a:srcRect/>
          <a:stretch>
            <a:fillRect/>
          </a:stretch>
        </p:blipFill>
        <p:spPr bwMode="auto">
          <a:xfrm>
            <a:off x="467544" y="332656"/>
            <a:ext cx="1071570" cy="1043458"/>
          </a:xfrm>
          <a:prstGeom prst="rect">
            <a:avLst/>
          </a:prstGeom>
          <a:noFill/>
          <a:ln w="9525">
            <a:noFill/>
            <a:miter lim="800000"/>
            <a:headEnd/>
            <a:tailEnd/>
          </a:ln>
          <a:effectLst/>
        </p:spPr>
      </p:pic>
      <p:pic>
        <p:nvPicPr>
          <p:cNvPr id="3" name="OPD Badge" descr="OPD SMALL.jpg" title="OPD Badge"/>
          <p:cNvPicPr>
            <a:picLocks noChangeAspect="1"/>
          </p:cNvPicPr>
          <p:nvPr/>
        </p:nvPicPr>
        <p:blipFill>
          <a:blip r:embed="rId4" cstate="print"/>
          <a:stretch>
            <a:fillRect/>
          </a:stretch>
        </p:blipFill>
        <p:spPr>
          <a:xfrm>
            <a:off x="7740352" y="260648"/>
            <a:ext cx="915705" cy="1285884"/>
          </a:xfrm>
          <a:prstGeom prst="rect">
            <a:avLst/>
          </a:prstGeom>
        </p:spPr>
      </p:pic>
      <p:sp>
        <p:nvSpPr>
          <p:cNvPr id="5" name="Ancilliary Stats for 2025"/>
          <p:cNvSpPr/>
          <p:nvPr/>
        </p:nvSpPr>
        <p:spPr>
          <a:xfrm>
            <a:off x="1003329" y="1475656"/>
            <a:ext cx="7128792" cy="4247317"/>
          </a:xfrm>
          <a:prstGeom prst="rect">
            <a:avLst/>
          </a:prstGeom>
        </p:spPr>
        <p:txBody>
          <a:bodyPr wrap="square">
            <a:spAutoFit/>
          </a:bodyPr>
          <a:lstStyle/>
          <a:p>
            <a:pPr marL="280988" indent="-280988"/>
            <a:endParaRPr lang="en-US" dirty="0"/>
          </a:p>
          <a:p>
            <a:pPr marL="280988" indent="-280988">
              <a:buFont typeface="Arial" pitchFamily="34" charset="0"/>
              <a:buChar char="•"/>
            </a:pPr>
            <a:r>
              <a:rPr lang="en-US" dirty="0"/>
              <a:t>Abandoned Bike Unit: Officer Robinson oversees the Abandoned Bike Unit in 2025 and continues to inventory the abandoned bicycles.  Bicycles older than 90 days are either donated or scrapped.  17 bikes were transferred to the bike barn in 2025.</a:t>
            </a:r>
          </a:p>
          <a:p>
            <a:endParaRPr lang="en-US" dirty="0"/>
          </a:p>
          <a:p>
            <a:pPr marL="280988" indent="-280988">
              <a:buFont typeface="Arial" pitchFamily="34" charset="0"/>
              <a:buChar char="•"/>
            </a:pPr>
            <a:r>
              <a:rPr lang="en-US" dirty="0"/>
              <a:t>Project LifeSaver:  Sgt. Durica is trained to operate Project Lifesaver equipment.  The program is used to help locate individuals who are at risk of wandering away due to dementia, autism, etc. There is currently one Oberlin resident participating in the program.</a:t>
            </a:r>
          </a:p>
          <a:p>
            <a:pPr marL="280988" indent="-280988">
              <a:buFont typeface="Arial" pitchFamily="34" charset="0"/>
              <a:buChar char="•"/>
            </a:pPr>
            <a:endParaRPr lang="en-US" dirty="0"/>
          </a:p>
          <a:p>
            <a:pPr marL="280988" indent="-280988">
              <a:buFont typeface="Arial" pitchFamily="34" charset="0"/>
              <a:buChar char="•"/>
            </a:pPr>
            <a:r>
              <a:rPr lang="en-US" dirty="0"/>
              <a:t>Lost and Found:  75 items were turned in and entered into our Lost and Found; 35 items were returned to owner, 38 items were destroyed, one item was claimed by the finder after a 30-day hold, and one item was donated to Goodwill at the owner’s request.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ity of Oberlin Logo" descr="Oberlin city logo with tree and words live, learn, lead" title="City of Oberlin logo"/>
          <p:cNvPicPr>
            <a:picLocks noChangeAspect="1" noChangeArrowheads="1"/>
          </p:cNvPicPr>
          <p:nvPr/>
        </p:nvPicPr>
        <p:blipFill>
          <a:blip r:embed="rId3" cstate="print"/>
          <a:srcRect/>
          <a:stretch>
            <a:fillRect/>
          </a:stretch>
        </p:blipFill>
        <p:spPr bwMode="auto">
          <a:xfrm>
            <a:off x="179512" y="324409"/>
            <a:ext cx="1071570" cy="1043458"/>
          </a:xfrm>
          <a:prstGeom prst="rect">
            <a:avLst/>
          </a:prstGeom>
          <a:noFill/>
          <a:ln w="9525">
            <a:noFill/>
            <a:miter lim="800000"/>
            <a:headEnd/>
            <a:tailEnd/>
          </a:ln>
          <a:effectLst/>
        </p:spPr>
      </p:pic>
      <p:sp>
        <p:nvSpPr>
          <p:cNvPr id="2" name="Honor Guard"/>
          <p:cNvSpPr>
            <a:spLocks noGrp="1"/>
          </p:cNvSpPr>
          <p:nvPr>
            <p:ph type="title"/>
          </p:nvPr>
        </p:nvSpPr>
        <p:spPr/>
        <p:txBody>
          <a:bodyPr>
            <a:normAutofit/>
          </a:bodyPr>
          <a:lstStyle/>
          <a:p>
            <a:r>
              <a:rPr lang="en-US" sz="3600" dirty="0"/>
              <a:t>OBERLIN POLICE DEPARTMENT</a:t>
            </a:r>
            <a:br>
              <a:rPr lang="en-US" dirty="0"/>
            </a:br>
            <a:r>
              <a:rPr lang="en-US" sz="2700" dirty="0"/>
              <a:t>HONOR GUARD</a:t>
            </a:r>
          </a:p>
        </p:txBody>
      </p:sp>
      <p:pic>
        <p:nvPicPr>
          <p:cNvPr id="5" name="OPD Badge" descr="OPD SMALL.jpg" title="OPD Badge"/>
          <p:cNvPicPr>
            <a:picLocks noChangeAspect="1"/>
          </p:cNvPicPr>
          <p:nvPr/>
        </p:nvPicPr>
        <p:blipFill>
          <a:blip r:embed="rId4" cstate="print"/>
          <a:stretch>
            <a:fillRect/>
          </a:stretch>
        </p:blipFill>
        <p:spPr>
          <a:xfrm>
            <a:off x="7712383" y="324409"/>
            <a:ext cx="915705" cy="1285884"/>
          </a:xfrm>
          <a:prstGeom prst="rect">
            <a:avLst/>
          </a:prstGeom>
        </p:spPr>
      </p:pic>
      <p:pic>
        <p:nvPicPr>
          <p:cNvPr id="7" name="LC Memorial Honor Guard Photo" descr="Honor Guard Officers standing by cruiser in downtown Elyria">
            <a:extLst>
              <a:ext uri="{FF2B5EF4-FFF2-40B4-BE49-F238E27FC236}">
                <a16:creationId xmlns:a16="http://schemas.microsoft.com/office/drawing/2014/main" id="{F10C0692-D1BB-4DAA-9F45-F22550606B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388405" y="1464852"/>
            <a:ext cx="2388312" cy="2492998"/>
          </a:xfrm>
          <a:prstGeom prst="rect">
            <a:avLst/>
          </a:prstGeom>
        </p:spPr>
      </p:pic>
      <p:pic>
        <p:nvPicPr>
          <p:cNvPr id="8" name="Honor Guard Photo" descr="Honor Guard Officers">
            <a:extLst>
              <a:ext uri="{FF2B5EF4-FFF2-40B4-BE49-F238E27FC236}">
                <a16:creationId xmlns:a16="http://schemas.microsoft.com/office/drawing/2014/main" id="{9C672230-DC42-4546-A1B9-3D1E34C757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7984" y="1605003"/>
            <a:ext cx="3440368" cy="2293019"/>
          </a:xfrm>
          <a:prstGeom prst="rect">
            <a:avLst/>
          </a:prstGeom>
        </p:spPr>
      </p:pic>
      <p:sp>
        <p:nvSpPr>
          <p:cNvPr id="3" name="2025 Honor Guard Activities"/>
          <p:cNvSpPr>
            <a:spLocks noGrp="1"/>
          </p:cNvSpPr>
          <p:nvPr>
            <p:ph idx="1"/>
          </p:nvPr>
        </p:nvSpPr>
        <p:spPr>
          <a:xfrm>
            <a:off x="457200" y="3912482"/>
            <a:ext cx="8229600" cy="2700300"/>
          </a:xfrm>
        </p:spPr>
        <p:txBody>
          <a:bodyPr/>
          <a:lstStyle/>
          <a:p>
            <a:pPr marL="0" indent="0">
              <a:spcBef>
                <a:spcPts val="0"/>
              </a:spcBef>
              <a:buNone/>
            </a:pPr>
            <a:endParaRPr lang="en-US" sz="1800" dirty="0"/>
          </a:p>
          <a:p>
            <a:pPr marL="0" indent="0">
              <a:spcBef>
                <a:spcPts val="0"/>
              </a:spcBef>
              <a:buNone/>
            </a:pPr>
            <a:r>
              <a:rPr lang="en-US" sz="1800" dirty="0"/>
              <a:t>In 2025, members of the Oberlin Police Honor Guard attended the Lorain County    Police Memorial and the Greater Cleveland Peace Officers Memorial.</a:t>
            </a:r>
          </a:p>
          <a:p>
            <a:pPr marL="0" indent="0">
              <a:spcBef>
                <a:spcPts val="0"/>
              </a:spcBef>
              <a:buNone/>
            </a:pPr>
            <a:endParaRPr lang="en-US" sz="1800" dirty="0"/>
          </a:p>
          <a:p>
            <a:pPr marL="0" indent="0">
              <a:spcBef>
                <a:spcPts val="0"/>
              </a:spcBef>
              <a:buNone/>
            </a:pPr>
            <a:r>
              <a:rPr lang="en-US" sz="1800" dirty="0"/>
              <a:t>The OPD Honor Guard participated in funeral events for Patrol Officer Neadham in May.</a:t>
            </a:r>
          </a:p>
          <a:p>
            <a:pPr marL="0" indent="0">
              <a:spcBef>
                <a:spcPts val="0"/>
              </a:spcBef>
              <a:buNone/>
            </a:pPr>
            <a:endParaRPr lang="en-US" sz="1800" dirty="0"/>
          </a:p>
          <a:p>
            <a:pPr marL="0" indent="0">
              <a:spcBef>
                <a:spcPts val="0"/>
              </a:spcBef>
              <a:buNone/>
            </a:pPr>
            <a:r>
              <a:rPr lang="en-US" sz="1800" dirty="0"/>
              <a:t>Oberlin Police Honor Guard attended the funerals for fallen Lorain Patrol Officer Phillip Wagner and Sheffield Village Police Lieutenant Aaron Bober.</a:t>
            </a:r>
          </a:p>
        </p:txBody>
      </p:sp>
    </p:spTree>
    <p:extLst>
      <p:ext uri="{BB962C8B-B14F-4D97-AF65-F5344CB8AC3E}">
        <p14:creationId xmlns:p14="http://schemas.microsoft.com/office/powerpoint/2010/main" val="2592230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ity of Oberlin Logo" descr="Oberlin City logo with tree and words live, learn, lead" title="City of Oberlin logo"/>
          <p:cNvPicPr>
            <a:picLocks noChangeAspect="1" noChangeArrowheads="1"/>
          </p:cNvPicPr>
          <p:nvPr/>
        </p:nvPicPr>
        <p:blipFill>
          <a:blip r:embed="rId3" cstate="print"/>
          <a:srcRect/>
          <a:stretch>
            <a:fillRect/>
          </a:stretch>
        </p:blipFill>
        <p:spPr bwMode="auto">
          <a:xfrm>
            <a:off x="571472" y="357166"/>
            <a:ext cx="1071570" cy="1043458"/>
          </a:xfrm>
          <a:prstGeom prst="rect">
            <a:avLst/>
          </a:prstGeom>
          <a:noFill/>
          <a:ln w="9525">
            <a:noFill/>
            <a:miter lim="800000"/>
            <a:headEnd/>
            <a:tailEnd/>
          </a:ln>
          <a:effectLst/>
        </p:spPr>
      </p:pic>
      <p:sp>
        <p:nvSpPr>
          <p:cNvPr id="2" name="Community Outreach"/>
          <p:cNvSpPr>
            <a:spLocks noGrp="1"/>
          </p:cNvSpPr>
          <p:nvPr>
            <p:ph type="title"/>
          </p:nvPr>
        </p:nvSpPr>
        <p:spPr>
          <a:xfrm>
            <a:off x="457200" y="332656"/>
            <a:ext cx="8229600" cy="936104"/>
          </a:xfrm>
          <a:noFill/>
        </p:spPr>
        <p:txBody>
          <a:bodyPr>
            <a:normAutofit/>
          </a:bodyPr>
          <a:lstStyle/>
          <a:p>
            <a:r>
              <a:rPr lang="en-US" sz="2400" dirty="0"/>
              <a:t>OBERLIN POLICE DEPARTMENT</a:t>
            </a:r>
            <a:br>
              <a:rPr lang="en-US" sz="1400" dirty="0"/>
            </a:br>
            <a:r>
              <a:rPr lang="en-US" sz="800" dirty="0"/>
              <a:t> </a:t>
            </a:r>
            <a:br>
              <a:rPr lang="en-US" sz="2400" dirty="0"/>
            </a:br>
            <a:r>
              <a:rPr lang="en-US" sz="1800" dirty="0"/>
              <a:t>COMMUNITY OUTREACH</a:t>
            </a:r>
            <a:endParaRPr lang="en-US" sz="2400" dirty="0"/>
          </a:p>
        </p:txBody>
      </p:sp>
      <p:pic>
        <p:nvPicPr>
          <p:cNvPr id="5" name="OPD Badge" descr="OPD SMALL.jpg" title="OPD Badge"/>
          <p:cNvPicPr>
            <a:picLocks noChangeAspect="1"/>
          </p:cNvPicPr>
          <p:nvPr/>
        </p:nvPicPr>
        <p:blipFill>
          <a:blip r:embed="rId4" cstate="print"/>
          <a:stretch>
            <a:fillRect/>
          </a:stretch>
        </p:blipFill>
        <p:spPr>
          <a:xfrm>
            <a:off x="7786710" y="214290"/>
            <a:ext cx="915705" cy="1285884"/>
          </a:xfrm>
          <a:prstGeom prst="rect">
            <a:avLst/>
          </a:prstGeom>
        </p:spPr>
      </p:pic>
      <p:sp>
        <p:nvSpPr>
          <p:cNvPr id="24" name="Community Activities"/>
          <p:cNvSpPr/>
          <p:nvPr/>
        </p:nvSpPr>
        <p:spPr>
          <a:xfrm>
            <a:off x="899592" y="1618540"/>
            <a:ext cx="7704856" cy="2923877"/>
          </a:xfrm>
          <a:prstGeom prst="rect">
            <a:avLst/>
          </a:prstGeom>
        </p:spPr>
        <p:txBody>
          <a:bodyPr wrap="square">
            <a:spAutoFit/>
          </a:bodyPr>
          <a:lstStyle/>
          <a:p>
            <a:r>
              <a:rPr lang="en-US" sz="1600" dirty="0"/>
              <a:t>The department continues to effort to enhance community policing, the department implemented the following strategies:</a:t>
            </a:r>
          </a:p>
          <a:p>
            <a:endParaRPr lang="en-US" sz="1600" dirty="0"/>
          </a:p>
          <a:p>
            <a:pPr marL="1312863" lvl="2"/>
            <a:r>
              <a:rPr lang="en-US" sz="1600" dirty="0"/>
              <a:t> 	</a:t>
            </a:r>
            <a:r>
              <a:rPr lang="en-US" sz="1200" dirty="0"/>
              <a:t>Foot and Bicycle Patrol Areas  </a:t>
            </a:r>
          </a:p>
          <a:p>
            <a:pPr marL="1312863" lvl="2"/>
            <a:r>
              <a:rPr lang="en-US" sz="1200" dirty="0"/>
              <a:t>                                                              </a:t>
            </a:r>
          </a:p>
          <a:p>
            <a:pPr marL="1316038" lvl="2">
              <a:tabLst>
                <a:tab pos="1481138" algn="l"/>
              </a:tabLst>
            </a:pPr>
            <a:r>
              <a:rPr lang="en-US" sz="1200" dirty="0"/>
              <a:t> 		Safety Town for Children Entering Kindergarten</a:t>
            </a:r>
          </a:p>
          <a:p>
            <a:pPr marL="1316038" lvl="2" indent="111125">
              <a:buFont typeface="Arial" pitchFamily="34" charset="0"/>
              <a:buChar char="•"/>
              <a:tabLst>
                <a:tab pos="1481138" algn="l"/>
              </a:tabLst>
            </a:pPr>
            <a:endParaRPr lang="en-US" sz="1200" dirty="0"/>
          </a:p>
          <a:p>
            <a:pPr marL="1773238" lvl="3">
              <a:tabLst>
                <a:tab pos="1481138" algn="l"/>
              </a:tabLst>
            </a:pPr>
            <a:r>
              <a:rPr lang="en-US" sz="1200" dirty="0"/>
              <a:t>  Shop With A Cop</a:t>
            </a:r>
          </a:p>
          <a:p>
            <a:pPr marL="1773238" lvl="3">
              <a:tabLst>
                <a:tab pos="1481138" algn="l"/>
              </a:tabLst>
            </a:pPr>
            <a:endParaRPr lang="en-US" sz="1200" dirty="0"/>
          </a:p>
          <a:p>
            <a:pPr marL="1773238" lvl="3">
              <a:tabLst>
                <a:tab pos="1481138" algn="l"/>
              </a:tabLst>
            </a:pPr>
            <a:r>
              <a:rPr lang="en-US" sz="1200" dirty="0"/>
              <a:t>  Lorain County Trunk or Treat</a:t>
            </a:r>
          </a:p>
          <a:p>
            <a:pPr marL="1316038" lvl="2" indent="111125">
              <a:buFont typeface="Arial" pitchFamily="34" charset="0"/>
              <a:buChar char="•"/>
              <a:tabLst>
                <a:tab pos="1481138" algn="l"/>
              </a:tabLst>
            </a:pPr>
            <a:endParaRPr lang="en-US" sz="1600" dirty="0"/>
          </a:p>
          <a:p>
            <a:pPr marL="1316038" lvl="2">
              <a:tabLst>
                <a:tab pos="1481138" algn="l"/>
              </a:tabLst>
            </a:pPr>
            <a:endParaRPr lang="en-US" sz="1600" dirty="0"/>
          </a:p>
          <a:p>
            <a:pPr marL="687388" indent="-285750">
              <a:buFont typeface="Arial" panose="020B0604020202020204" pitchFamily="34" charset="0"/>
              <a:buChar char="•"/>
              <a:tabLst>
                <a:tab pos="1481138" algn="l"/>
              </a:tabLst>
            </a:pPr>
            <a:endParaRPr lang="en-US" sz="1600" dirty="0"/>
          </a:p>
        </p:txBody>
      </p:sp>
      <p:pic>
        <p:nvPicPr>
          <p:cNvPr id="10" name="Safe Routes to School Photo" descr="Officers standing by police cruiser with little boy">
            <a:extLst>
              <a:ext uri="{FF2B5EF4-FFF2-40B4-BE49-F238E27FC236}">
                <a16:creationId xmlns:a16="http://schemas.microsoft.com/office/drawing/2014/main" id="{2CFD7978-EB8D-4070-8C20-3C44269B72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602" y="2313242"/>
            <a:ext cx="1570879" cy="2094506"/>
          </a:xfrm>
          <a:prstGeom prst="rect">
            <a:avLst/>
          </a:prstGeom>
        </p:spPr>
      </p:pic>
      <p:pic>
        <p:nvPicPr>
          <p:cNvPr id="12" name="Shop With A Cop Photo" descr="Shop With A Cop photo for 2025">
            <a:extLst>
              <a:ext uri="{FF2B5EF4-FFF2-40B4-BE49-F238E27FC236}">
                <a16:creationId xmlns:a16="http://schemas.microsoft.com/office/drawing/2014/main" id="{BE41B933-44FC-458D-8AF5-D4F4FD5AFB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7702" y="4542416"/>
            <a:ext cx="3142526" cy="2094506"/>
          </a:xfrm>
          <a:prstGeom prst="rect">
            <a:avLst/>
          </a:prstGeom>
        </p:spPr>
      </p:pic>
      <p:pic>
        <p:nvPicPr>
          <p:cNvPr id="8" name="Officer Koleszar Job Fair Photo" descr="Officer Koleszar manning a table at Oberlin schools event&#10;">
            <a:extLst>
              <a:ext uri="{FF2B5EF4-FFF2-40B4-BE49-F238E27FC236}">
                <a16:creationId xmlns:a16="http://schemas.microsoft.com/office/drawing/2014/main" id="{50953DEA-2895-4E4D-B0CD-E6F7D2D7B6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37935" y="3278136"/>
            <a:ext cx="3592256" cy="252856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ity of Oberlin Logo" descr="Oberlin City logo with tree and words Live, Learn, and Lead" title="City of Oberlin logo"/>
          <p:cNvPicPr>
            <a:picLocks noChangeAspect="1" noChangeArrowheads="1"/>
          </p:cNvPicPr>
          <p:nvPr/>
        </p:nvPicPr>
        <p:blipFill>
          <a:blip r:embed="rId3" cstate="print"/>
          <a:srcRect/>
          <a:stretch>
            <a:fillRect/>
          </a:stretch>
        </p:blipFill>
        <p:spPr bwMode="auto">
          <a:xfrm>
            <a:off x="571472" y="357166"/>
            <a:ext cx="1071570" cy="1043458"/>
          </a:xfrm>
          <a:prstGeom prst="rect">
            <a:avLst/>
          </a:prstGeom>
          <a:noFill/>
          <a:ln w="9525">
            <a:noFill/>
            <a:miter lim="800000"/>
            <a:headEnd/>
            <a:tailEnd/>
          </a:ln>
          <a:effectLst/>
        </p:spPr>
      </p:pic>
      <p:sp>
        <p:nvSpPr>
          <p:cNvPr id="2" name="Community Outreach"/>
          <p:cNvSpPr>
            <a:spLocks noGrp="1"/>
          </p:cNvSpPr>
          <p:nvPr>
            <p:ph type="title"/>
          </p:nvPr>
        </p:nvSpPr>
        <p:spPr>
          <a:xfrm>
            <a:off x="395536" y="274638"/>
            <a:ext cx="8291264" cy="1225536"/>
          </a:xfrm>
        </p:spPr>
        <p:txBody>
          <a:bodyPr>
            <a:noAutofit/>
          </a:bodyPr>
          <a:lstStyle/>
          <a:p>
            <a:r>
              <a:rPr lang="en-US" sz="2400" dirty="0"/>
              <a:t>OBERLIN POLICE DEPARTMENT</a:t>
            </a:r>
            <a:br>
              <a:rPr lang="en-US" sz="2400" dirty="0"/>
            </a:br>
            <a:r>
              <a:rPr lang="en-US" sz="1800" dirty="0"/>
              <a:t>COMMUNITY OUTREACH</a:t>
            </a:r>
            <a:br>
              <a:rPr lang="en-US" sz="1800" dirty="0"/>
            </a:br>
            <a:r>
              <a:rPr lang="en-US" sz="1800" dirty="0"/>
              <a:t>2025</a:t>
            </a:r>
          </a:p>
        </p:txBody>
      </p:sp>
      <p:pic>
        <p:nvPicPr>
          <p:cNvPr id="5" name="OPD Badge" descr="OPD SMALL.jpg" title="OPD Badge"/>
          <p:cNvPicPr>
            <a:picLocks noChangeAspect="1"/>
          </p:cNvPicPr>
          <p:nvPr/>
        </p:nvPicPr>
        <p:blipFill>
          <a:blip r:embed="rId4" cstate="print"/>
          <a:stretch>
            <a:fillRect/>
          </a:stretch>
        </p:blipFill>
        <p:spPr>
          <a:xfrm>
            <a:off x="7786710" y="214290"/>
            <a:ext cx="915705" cy="1285884"/>
          </a:xfrm>
          <a:prstGeom prst="rect">
            <a:avLst/>
          </a:prstGeom>
        </p:spPr>
      </p:pic>
      <p:sp>
        <p:nvSpPr>
          <p:cNvPr id="3" name="Safety Town Program Details"/>
          <p:cNvSpPr>
            <a:spLocks noGrp="1"/>
          </p:cNvSpPr>
          <p:nvPr>
            <p:ph idx="1"/>
          </p:nvPr>
        </p:nvSpPr>
        <p:spPr>
          <a:xfrm>
            <a:off x="952337" y="1295457"/>
            <a:ext cx="7570670" cy="3933744"/>
          </a:xfrm>
        </p:spPr>
        <p:txBody>
          <a:bodyPr>
            <a:normAutofit/>
          </a:bodyPr>
          <a:lstStyle/>
          <a:p>
            <a:pPr lvl="2">
              <a:spcBef>
                <a:spcPts val="384"/>
              </a:spcBef>
              <a:buNone/>
            </a:pPr>
            <a:endParaRPr lang="en-US" sz="1600" dirty="0"/>
          </a:p>
          <a:p>
            <a:pPr marL="0" lvl="1" indent="0">
              <a:spcBef>
                <a:spcPts val="0"/>
              </a:spcBef>
              <a:buNone/>
            </a:pPr>
            <a:r>
              <a:rPr lang="en-US" sz="1600" dirty="0"/>
              <a:t>Safety Town is held every year for children entering kindergarten. This program teaches safety in areas such as school bus safety, crossing streets, how to use 9-1-1 correctly, bicycle safety, stranger danger, water safety, staying safe around electricity and fire safety.</a:t>
            </a:r>
          </a:p>
          <a:p>
            <a:pPr marL="0" lvl="1" indent="0">
              <a:spcBef>
                <a:spcPts val="0"/>
              </a:spcBef>
              <a:buNone/>
            </a:pPr>
            <a:endParaRPr lang="en-US" sz="1600" dirty="0"/>
          </a:p>
          <a:p>
            <a:pPr marL="0" lvl="1" indent="0">
              <a:spcBef>
                <a:spcPts val="0"/>
              </a:spcBef>
              <a:buNone/>
            </a:pPr>
            <a:r>
              <a:rPr lang="en-US" sz="1600" dirty="0"/>
              <a:t>This is a free program sponsored by the City of Oberlin with supplemental funding from Oberlin Rotary Club and Community Foundation of Lorain County.  Oberlin Rotary Club’s generous donation paid for the materials and supplies for the buildings JVS has built for Safety Town.  Community Foundation of Lorain County provides annual funding for </a:t>
            </a:r>
          </a:p>
          <a:p>
            <a:pPr marL="0" lvl="1" indent="0">
              <a:spcBef>
                <a:spcPts val="0"/>
              </a:spcBef>
              <a:buNone/>
            </a:pPr>
            <a:r>
              <a:rPr lang="en-US" sz="1600" dirty="0"/>
              <a:t>T-shirts, supplies and refreshments.</a:t>
            </a:r>
          </a:p>
          <a:p>
            <a:pPr marL="0" lvl="1" indent="0">
              <a:spcBef>
                <a:spcPts val="0"/>
              </a:spcBef>
              <a:buNone/>
            </a:pPr>
            <a:endParaRPr lang="en-US" sz="1600" dirty="0"/>
          </a:p>
          <a:p>
            <a:pPr marL="0" lvl="1" indent="0">
              <a:spcBef>
                <a:spcPts val="0"/>
              </a:spcBef>
              <a:buNone/>
            </a:pPr>
            <a:r>
              <a:rPr lang="en-US" sz="1600" dirty="0"/>
              <a:t>In 2025, Safety Town was suspended due to the unexpected loss of Officer Billie </a:t>
            </a:r>
            <a:r>
              <a:rPr lang="en-US" sz="1600" dirty="0" err="1"/>
              <a:t>Neadham</a:t>
            </a:r>
            <a:r>
              <a:rPr lang="en-US" sz="1600" dirty="0"/>
              <a:t> in May. Officer Neadham, along with Dispatcher Gwen Goul, planned and taught pre-k students every summer.  This program is enhanced by student volunteers who donate their time.</a:t>
            </a:r>
          </a:p>
        </p:txBody>
      </p:sp>
      <p:pic>
        <p:nvPicPr>
          <p:cNvPr id="11" name="Officer Neadham &amp; Dispatcher Goul Photo" descr="Photo of Officer Neadham and Dispatcher Goul at 2023 Safety Town" title="Safety Town 20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4678" y="4881141"/>
            <a:ext cx="1374644" cy="183285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mmunity Outreach"/>
          <p:cNvSpPr>
            <a:spLocks noGrp="1"/>
          </p:cNvSpPr>
          <p:nvPr>
            <p:ph type="ctrTitle"/>
          </p:nvPr>
        </p:nvSpPr>
        <p:spPr>
          <a:xfrm>
            <a:off x="2007476" y="143882"/>
            <a:ext cx="5129048" cy="1484918"/>
          </a:xfrm>
        </p:spPr>
        <p:txBody>
          <a:bodyPr>
            <a:normAutofit/>
          </a:bodyPr>
          <a:lstStyle/>
          <a:p>
            <a:r>
              <a:rPr lang="en-US" sz="2400" dirty="0"/>
              <a:t>OBERLIN POLICE DEPARTMENT</a:t>
            </a:r>
            <a:br>
              <a:rPr lang="en-US" sz="2400" dirty="0"/>
            </a:br>
            <a:r>
              <a:rPr lang="en-US" sz="1800" dirty="0"/>
              <a:t>COMMUNITY OUTREACH</a:t>
            </a:r>
          </a:p>
        </p:txBody>
      </p:sp>
      <p:sp>
        <p:nvSpPr>
          <p:cNvPr id="3" name="JVS Safety Town Buildings 2025"/>
          <p:cNvSpPr>
            <a:spLocks noGrp="1"/>
          </p:cNvSpPr>
          <p:nvPr>
            <p:ph type="subTitle" idx="1"/>
          </p:nvPr>
        </p:nvSpPr>
        <p:spPr>
          <a:xfrm>
            <a:off x="899592" y="1613905"/>
            <a:ext cx="7503453" cy="1882403"/>
          </a:xfrm>
        </p:spPr>
        <p:txBody>
          <a:bodyPr>
            <a:noAutofit/>
          </a:bodyPr>
          <a:lstStyle/>
          <a:p>
            <a:pPr algn="l"/>
            <a:r>
              <a:rPr lang="en-US" sz="1600" dirty="0">
                <a:solidFill>
                  <a:schemeClr val="tx1"/>
                </a:solidFill>
              </a:rPr>
              <a:t>In 2025, the Lorain County JVS carpentry program students built the Oberlin Depot  building which was delivered to Safety Town in April.  This continues to be an excellent opportunity for the JVS carpentry and masonry classes to apply their newly learned skills.  </a:t>
            </a:r>
          </a:p>
          <a:p>
            <a:pPr algn="l"/>
            <a:endParaRPr lang="en-US" sz="1600" dirty="0">
              <a:solidFill>
                <a:schemeClr val="tx1"/>
              </a:solidFill>
            </a:endParaRPr>
          </a:p>
          <a:p>
            <a:pPr algn="l"/>
            <a:r>
              <a:rPr lang="en-US" sz="1600" dirty="0">
                <a:solidFill>
                  <a:schemeClr val="tx1"/>
                </a:solidFill>
              </a:rPr>
              <a:t>The materials for the building were purchased through a generous donation from Oberlin Rotary Club. </a:t>
            </a:r>
          </a:p>
        </p:txBody>
      </p:sp>
      <p:pic>
        <p:nvPicPr>
          <p:cNvPr id="4" name="City of Oberlin Logo" descr="Oberlin city logo with tree and words live, learn and lead" title="City of Oberlin logo"/>
          <p:cNvPicPr>
            <a:picLocks noChangeAspect="1" noChangeArrowheads="1"/>
          </p:cNvPicPr>
          <p:nvPr/>
        </p:nvPicPr>
        <p:blipFill>
          <a:blip r:embed="rId3" cstate="print"/>
          <a:srcRect/>
          <a:stretch>
            <a:fillRect/>
          </a:stretch>
        </p:blipFill>
        <p:spPr bwMode="auto">
          <a:xfrm>
            <a:off x="446992" y="235952"/>
            <a:ext cx="1196050" cy="1164672"/>
          </a:xfrm>
          <a:prstGeom prst="rect">
            <a:avLst/>
          </a:prstGeom>
          <a:noFill/>
          <a:ln w="9525">
            <a:noFill/>
            <a:miter lim="800000"/>
            <a:headEnd/>
            <a:tailEnd/>
          </a:ln>
          <a:effectLst/>
        </p:spPr>
      </p:pic>
      <p:pic>
        <p:nvPicPr>
          <p:cNvPr id="5" name="OPD Badge" descr="OPD SMALL.jpg" title="OPD Badge"/>
          <p:cNvPicPr>
            <a:picLocks noChangeAspect="1"/>
          </p:cNvPicPr>
          <p:nvPr/>
        </p:nvPicPr>
        <p:blipFill>
          <a:blip r:embed="rId4" cstate="print"/>
          <a:stretch>
            <a:fillRect/>
          </a:stretch>
        </p:blipFill>
        <p:spPr>
          <a:xfrm>
            <a:off x="7772400" y="235952"/>
            <a:ext cx="915705" cy="1285884"/>
          </a:xfrm>
          <a:prstGeom prst="rect">
            <a:avLst/>
          </a:prstGeom>
        </p:spPr>
      </p:pic>
      <p:pic>
        <p:nvPicPr>
          <p:cNvPr id="11" name="Oberlin Depot Building Photo" descr="Oberlin Depot building which was built by JVS Carpentry class.">
            <a:extLst>
              <a:ext uri="{FF2B5EF4-FFF2-40B4-BE49-F238E27FC236}">
                <a16:creationId xmlns:a16="http://schemas.microsoft.com/office/drawing/2014/main" id="{2A43B471-D8CF-43FD-8F09-DC6CFCF5FF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88264" y="3875193"/>
            <a:ext cx="2708920" cy="2031690"/>
          </a:xfrm>
          <a:prstGeom prst="rect">
            <a:avLst/>
          </a:prstGeom>
        </p:spPr>
      </p:pic>
      <p:pic>
        <p:nvPicPr>
          <p:cNvPr id="8" name="Safety Town Logo" descr="Image of Safety Town Sign displayed on fence at Safety Town" title="Safety Town Sig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2605" y="3604819"/>
            <a:ext cx="2559443" cy="2559443"/>
          </a:xfrm>
          <a:prstGeom prst="rect">
            <a:avLst/>
          </a:prstGeom>
        </p:spPr>
      </p:pic>
      <p:pic>
        <p:nvPicPr>
          <p:cNvPr id="7" name="Oberlin Depot JVS Photo" descr="Removing Depot Building structure for Safety Town installation">
            <a:extLst>
              <a:ext uri="{FF2B5EF4-FFF2-40B4-BE49-F238E27FC236}">
                <a16:creationId xmlns:a16="http://schemas.microsoft.com/office/drawing/2014/main" id="{2B9057FF-A7DE-4038-83D8-AAEE596AE2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865652" y="3877361"/>
            <a:ext cx="2726266" cy="2044700"/>
          </a:xfrm>
          <a:prstGeom prst="rect">
            <a:avLst/>
          </a:prstGeom>
        </p:spPr>
      </p:pic>
    </p:spTree>
    <p:extLst>
      <p:ext uri="{BB962C8B-B14F-4D97-AF65-F5344CB8AC3E}">
        <p14:creationId xmlns:p14="http://schemas.microsoft.com/office/powerpoint/2010/main" val="30357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erlin Police Department Staff"/>
          <p:cNvSpPr>
            <a:spLocks noGrp="1"/>
          </p:cNvSpPr>
          <p:nvPr>
            <p:ph idx="1"/>
          </p:nvPr>
        </p:nvSpPr>
        <p:spPr>
          <a:xfrm>
            <a:off x="1643042" y="938542"/>
            <a:ext cx="5881856" cy="6165304"/>
          </a:xfrm>
        </p:spPr>
        <p:txBody>
          <a:bodyPr>
            <a:noAutofit/>
          </a:bodyPr>
          <a:lstStyle/>
          <a:p>
            <a:pPr marL="0" indent="0">
              <a:spcBef>
                <a:spcPts val="0"/>
              </a:spcBef>
              <a:buNone/>
            </a:pPr>
            <a:r>
              <a:rPr lang="en-US" sz="1100" dirty="0"/>
              <a:t>		CHIEF OF POLICE –  C. RYAN WARFIELD</a:t>
            </a:r>
          </a:p>
          <a:p>
            <a:pPr marL="0" indent="0" algn="ctr">
              <a:spcBef>
                <a:spcPts val="0"/>
              </a:spcBef>
              <a:buNone/>
            </a:pPr>
            <a:endParaRPr lang="en-US" sz="1100" dirty="0"/>
          </a:p>
          <a:p>
            <a:pPr marL="0" indent="0" algn="ctr">
              <a:spcBef>
                <a:spcPts val="0"/>
              </a:spcBef>
              <a:buNone/>
            </a:pPr>
            <a:r>
              <a:rPr lang="en-US" sz="1100" dirty="0"/>
              <a:t>ADMINISTRATIVE LIEUTENANT – MICHAEL D. MCCLOSKEY</a:t>
            </a:r>
          </a:p>
          <a:p>
            <a:pPr marL="0" indent="0" algn="ctr">
              <a:spcBef>
                <a:spcPts val="0"/>
              </a:spcBef>
              <a:buNone/>
            </a:pPr>
            <a:endParaRPr lang="en-US" sz="1100" dirty="0"/>
          </a:p>
          <a:p>
            <a:pPr marL="0" indent="0" algn="ctr">
              <a:spcBef>
                <a:spcPts val="0"/>
              </a:spcBef>
              <a:buNone/>
            </a:pPr>
            <a:r>
              <a:rPr lang="en-US" sz="1100" dirty="0"/>
              <a:t>     </a:t>
            </a:r>
            <a:r>
              <a:rPr lang="en-US" sz="1100" u="sng" dirty="0"/>
              <a:t>SERGEANTS</a:t>
            </a:r>
          </a:p>
          <a:p>
            <a:pPr marL="0" indent="0" algn="ctr">
              <a:spcBef>
                <a:spcPts val="0"/>
              </a:spcBef>
              <a:buNone/>
            </a:pPr>
            <a:r>
              <a:rPr lang="en-US" sz="1100" dirty="0"/>
              <a:t>  PATRICK L. DURICA       MELISSA G. LETT         JESSICA M. BEYER	     JACOB S.CROSSAN</a:t>
            </a:r>
          </a:p>
          <a:p>
            <a:pPr marL="0" indent="0" algn="ctr">
              <a:spcBef>
                <a:spcPts val="0"/>
              </a:spcBef>
              <a:buNone/>
            </a:pPr>
            <a:endParaRPr lang="en-US" sz="1100" dirty="0"/>
          </a:p>
          <a:p>
            <a:pPr marL="0" indent="0" algn="ctr">
              <a:spcBef>
                <a:spcPts val="0"/>
              </a:spcBef>
              <a:buNone/>
            </a:pPr>
            <a:r>
              <a:rPr lang="en-US" sz="1100" u="sng" dirty="0"/>
              <a:t>DETECTIVE</a:t>
            </a:r>
          </a:p>
          <a:p>
            <a:pPr marL="0" indent="0" algn="ctr">
              <a:spcBef>
                <a:spcPts val="0"/>
              </a:spcBef>
              <a:buNone/>
            </a:pPr>
            <a:r>
              <a:rPr lang="en-US" sz="1100" dirty="0"/>
              <a:t> BASHSHAR H. WILEY</a:t>
            </a:r>
          </a:p>
          <a:p>
            <a:pPr marL="0" indent="0" algn="ctr">
              <a:spcBef>
                <a:spcPts val="0"/>
              </a:spcBef>
              <a:buNone/>
            </a:pPr>
            <a:endParaRPr lang="en-US" sz="1100" dirty="0"/>
          </a:p>
          <a:p>
            <a:pPr marL="0" indent="0" algn="ctr">
              <a:spcBef>
                <a:spcPts val="0"/>
              </a:spcBef>
              <a:buNone/>
            </a:pPr>
            <a:r>
              <a:rPr lang="en-US" sz="1100" dirty="0"/>
              <a:t>	</a:t>
            </a:r>
            <a:r>
              <a:rPr lang="en-US" sz="1100" u="sng" dirty="0"/>
              <a:t>FULL-TIME PATROL OFFICERS</a:t>
            </a:r>
            <a:r>
              <a:rPr lang="en-US" sz="1100" dirty="0"/>
              <a:t>       </a:t>
            </a:r>
            <a:r>
              <a:rPr lang="en-US" sz="1100" u="sng" dirty="0"/>
              <a:t>FULL-TIME DISPATCHERS</a:t>
            </a:r>
            <a:r>
              <a:rPr lang="en-US" sz="1100" dirty="0"/>
              <a:t>		</a:t>
            </a:r>
            <a:endParaRPr lang="en-US" sz="1100" u="sng" dirty="0"/>
          </a:p>
          <a:p>
            <a:pPr marL="0" indent="0">
              <a:spcBef>
                <a:spcPts val="0"/>
              </a:spcBef>
              <a:buNone/>
            </a:pPr>
            <a:r>
              <a:rPr lang="en-US" sz="1100" dirty="0"/>
              <a:t>		    MARC ELLIS	     SUSAN C. WHITE			                     WILLIAM J. FLESCH	     TAMARA S. STANLEY</a:t>
            </a:r>
          </a:p>
          <a:p>
            <a:pPr marL="0" indent="0">
              <a:spcBef>
                <a:spcPts val="0"/>
              </a:spcBef>
              <a:buNone/>
            </a:pPr>
            <a:r>
              <a:rPr lang="en-US" sz="1100" dirty="0"/>
              <a:t>	                   MICHAEL KASTANIS 	     ANETA MULLINS</a:t>
            </a:r>
          </a:p>
          <a:p>
            <a:pPr marL="0" indent="0">
              <a:spcBef>
                <a:spcPts val="0"/>
              </a:spcBef>
              <a:buNone/>
            </a:pPr>
            <a:r>
              <a:rPr lang="en-US" sz="1100" dirty="0"/>
              <a:t>       	                      ZACHARY R. NILES	     DAVID L. GALLETTI, JR.</a:t>
            </a:r>
          </a:p>
          <a:p>
            <a:pPr marL="0" indent="0">
              <a:spcBef>
                <a:spcPts val="0"/>
              </a:spcBef>
              <a:buNone/>
            </a:pPr>
            <a:r>
              <a:rPr lang="en-US" sz="1100" i="1" dirty="0"/>
              <a:t>	                    </a:t>
            </a:r>
            <a:r>
              <a:rPr lang="en-US" sz="1100" dirty="0"/>
              <a:t>JAKOB J. KOLESZAR</a:t>
            </a:r>
            <a:r>
              <a:rPr lang="en-US" sz="1100" i="1" dirty="0"/>
              <a:t>	     </a:t>
            </a:r>
            <a:r>
              <a:rPr lang="en-US" sz="1100" dirty="0"/>
              <a:t>ARIANNA TEVIS</a:t>
            </a:r>
          </a:p>
          <a:p>
            <a:pPr marL="0" indent="0">
              <a:spcBef>
                <a:spcPts val="0"/>
              </a:spcBef>
              <a:buNone/>
            </a:pPr>
            <a:r>
              <a:rPr lang="en-US" sz="1100" i="1" dirty="0"/>
              <a:t>	  </a:t>
            </a:r>
            <a:r>
              <a:rPr lang="en-US" sz="1100" dirty="0"/>
              <a:t>MORGAN BYNUM-ROBINSON </a:t>
            </a:r>
            <a:r>
              <a:rPr lang="en-US" sz="1100" i="1" dirty="0"/>
              <a:t>	     </a:t>
            </a:r>
            <a:r>
              <a:rPr lang="en-US" sz="1100" dirty="0"/>
              <a:t>TENZELLA SHADID</a:t>
            </a:r>
            <a:r>
              <a:rPr lang="en-US" sz="1100" i="1" dirty="0"/>
              <a:t> </a:t>
            </a:r>
          </a:p>
          <a:p>
            <a:pPr marL="0" indent="0">
              <a:spcBef>
                <a:spcPts val="0"/>
              </a:spcBef>
              <a:buNone/>
            </a:pPr>
            <a:r>
              <a:rPr lang="en-US" sz="1100" dirty="0"/>
              <a:t>                                       TIMOTHY MCGLUGRITCH</a:t>
            </a:r>
          </a:p>
          <a:p>
            <a:pPr marL="0" indent="0">
              <a:spcBef>
                <a:spcPts val="0"/>
              </a:spcBef>
              <a:buNone/>
            </a:pPr>
            <a:r>
              <a:rPr lang="en-US" sz="1100" dirty="0"/>
              <a:t>                                                BRANDON TOLLIVER       </a:t>
            </a:r>
          </a:p>
          <a:p>
            <a:pPr marL="0" indent="0">
              <a:spcBef>
                <a:spcPts val="0"/>
              </a:spcBef>
              <a:buNone/>
            </a:pPr>
            <a:r>
              <a:rPr lang="en-US" sz="1100" dirty="0"/>
              <a:t>                                                           JOHN KUBICKI       </a:t>
            </a:r>
            <a:r>
              <a:rPr lang="en-US" sz="1100" u="sng" dirty="0"/>
              <a:t>PART-TIME DISPATCHERS</a:t>
            </a:r>
          </a:p>
          <a:p>
            <a:pPr marL="0" indent="0">
              <a:spcBef>
                <a:spcPts val="0"/>
              </a:spcBef>
              <a:buNone/>
            </a:pPr>
            <a:r>
              <a:rPr lang="en-US" sz="1100" dirty="0"/>
              <a:t>			     GWEN S. GOUL</a:t>
            </a:r>
          </a:p>
          <a:p>
            <a:pPr marL="0" indent="0">
              <a:spcBef>
                <a:spcPts val="0"/>
              </a:spcBef>
              <a:buNone/>
              <a:tabLst>
                <a:tab pos="2968625" algn="l"/>
              </a:tabLst>
            </a:pPr>
            <a:r>
              <a:rPr lang="en-US" sz="1100" dirty="0"/>
              <a:t>	</a:t>
            </a:r>
          </a:p>
          <a:p>
            <a:pPr marL="0" indent="0">
              <a:spcBef>
                <a:spcPts val="0"/>
              </a:spcBef>
              <a:buNone/>
              <a:tabLst>
                <a:tab pos="2968625" algn="l"/>
              </a:tabLst>
            </a:pPr>
            <a:r>
              <a:rPr lang="en-US" sz="1100" dirty="0"/>
              <a:t>	</a:t>
            </a:r>
            <a:endParaRPr lang="en-US" sz="1100" u="sng" dirty="0"/>
          </a:p>
          <a:p>
            <a:pPr marL="0" indent="0">
              <a:spcBef>
                <a:spcPts val="0"/>
              </a:spcBef>
              <a:buNone/>
              <a:tabLst>
                <a:tab pos="2968625" algn="l"/>
              </a:tabLst>
            </a:pPr>
            <a:r>
              <a:rPr lang="en-US" sz="1100" dirty="0"/>
              <a:t>                                                </a:t>
            </a:r>
            <a:r>
              <a:rPr lang="en-US" sz="1100" u="sng" dirty="0"/>
              <a:t>AUXILIARY OFFICERS</a:t>
            </a:r>
          </a:p>
          <a:p>
            <a:pPr marL="0" indent="0">
              <a:spcBef>
                <a:spcPts val="0"/>
              </a:spcBef>
              <a:buNone/>
              <a:tabLst>
                <a:tab pos="2968625" algn="l"/>
              </a:tabLst>
            </a:pPr>
            <a:r>
              <a:rPr lang="en-US" sz="1100" dirty="0"/>
              <a:t>                                      CAPT. MARK E. REYNOLDS	</a:t>
            </a:r>
          </a:p>
          <a:p>
            <a:pPr marL="0" indent="0">
              <a:spcBef>
                <a:spcPts val="0"/>
              </a:spcBef>
              <a:buNone/>
              <a:tabLst>
                <a:tab pos="2968625" algn="l"/>
              </a:tabLst>
            </a:pPr>
            <a:r>
              <a:rPr lang="en-US" sz="1100" dirty="0"/>
              <a:t>	</a:t>
            </a:r>
            <a:endParaRPr lang="en-US" sz="1100" u="sng" dirty="0"/>
          </a:p>
          <a:p>
            <a:pPr marL="0" indent="0" algn="ctr">
              <a:spcBef>
                <a:spcPts val="0"/>
              </a:spcBef>
              <a:buNone/>
              <a:tabLst>
                <a:tab pos="2968625" algn="l"/>
              </a:tabLst>
            </a:pPr>
            <a:r>
              <a:rPr lang="en-US" sz="1100" dirty="0"/>
              <a:t>                                                                          	  	                      	                                                                                                       </a:t>
            </a:r>
            <a:r>
              <a:rPr lang="en-US" sz="1100" u="sng" dirty="0"/>
              <a:t>RECORDS COORDINATOR</a:t>
            </a:r>
          </a:p>
          <a:p>
            <a:pPr marL="0" indent="0" algn="ctr">
              <a:spcBef>
                <a:spcPts val="0"/>
              </a:spcBef>
              <a:buNone/>
              <a:tabLst>
                <a:tab pos="2968625" algn="l"/>
              </a:tabLst>
            </a:pPr>
            <a:r>
              <a:rPr lang="en-US" sz="1100" dirty="0"/>
              <a:t> SARA R. PODROSKY</a:t>
            </a:r>
            <a:endParaRPr lang="en-US" sz="1100" u="sng" dirty="0"/>
          </a:p>
          <a:p>
            <a:pPr marL="0" indent="0">
              <a:spcBef>
                <a:spcPts val="0"/>
              </a:spcBef>
              <a:buNone/>
            </a:pPr>
            <a:r>
              <a:rPr lang="en-US" sz="1100" dirty="0"/>
              <a:t>			</a:t>
            </a:r>
          </a:p>
          <a:p>
            <a:pPr marL="0" indent="0" algn="ctr">
              <a:spcBef>
                <a:spcPts val="0"/>
              </a:spcBef>
              <a:buNone/>
            </a:pPr>
            <a:r>
              <a:rPr lang="en-US" sz="1100" u="sng" dirty="0"/>
              <a:t>ADMINISTRATIVE COORDINATOR</a:t>
            </a:r>
          </a:p>
          <a:p>
            <a:pPr marL="0" indent="0" algn="ctr">
              <a:spcBef>
                <a:spcPts val="0"/>
              </a:spcBef>
              <a:buNone/>
            </a:pPr>
            <a:r>
              <a:rPr lang="en-US" sz="1100" dirty="0"/>
              <a:t>ANNETTE L. WEY</a:t>
            </a:r>
          </a:p>
          <a:p>
            <a:pPr marL="0" indent="0">
              <a:spcBef>
                <a:spcPts val="0"/>
              </a:spcBef>
              <a:buNone/>
            </a:pPr>
            <a:r>
              <a:rPr lang="en-US" sz="1100" dirty="0"/>
              <a:t>	</a:t>
            </a:r>
          </a:p>
          <a:p>
            <a:pPr marL="0" indent="0" algn="ctr">
              <a:spcBef>
                <a:spcPts val="0"/>
              </a:spcBef>
              <a:buNone/>
            </a:pPr>
            <a:endParaRPr lang="en-US" sz="1200" dirty="0"/>
          </a:p>
          <a:p>
            <a:pPr marL="0" indent="0" algn="ctr">
              <a:spcBef>
                <a:spcPts val="0"/>
              </a:spcBef>
              <a:buNone/>
            </a:pPr>
            <a:endParaRPr lang="en-US" sz="1200" u="sng" dirty="0"/>
          </a:p>
          <a:p>
            <a:pPr marL="0" indent="0" algn="ctr">
              <a:spcBef>
                <a:spcPts val="0"/>
              </a:spcBef>
              <a:buNone/>
            </a:pPr>
            <a:endParaRPr lang="en-US" sz="1200" dirty="0"/>
          </a:p>
          <a:p>
            <a:pPr marL="0" indent="0" algn="ctr">
              <a:spcBef>
                <a:spcPts val="0"/>
              </a:spcBef>
              <a:buNone/>
            </a:pPr>
            <a:r>
              <a:rPr lang="en-US" sz="1200" dirty="0"/>
              <a:t>				</a:t>
            </a:r>
          </a:p>
        </p:txBody>
      </p:sp>
      <p:pic>
        <p:nvPicPr>
          <p:cNvPr id="8" name="Oberlin Police Badge" descr="OPD SMALL.jpg" title="OPD Badge"/>
          <p:cNvPicPr>
            <a:picLocks noChangeAspect="1"/>
          </p:cNvPicPr>
          <p:nvPr/>
        </p:nvPicPr>
        <p:blipFill>
          <a:blip r:embed="rId3" cstate="print"/>
          <a:stretch>
            <a:fillRect/>
          </a:stretch>
        </p:blipFill>
        <p:spPr>
          <a:xfrm>
            <a:off x="7786710" y="214290"/>
            <a:ext cx="915705" cy="1285884"/>
          </a:xfrm>
          <a:prstGeom prst="rect">
            <a:avLst/>
          </a:prstGeom>
        </p:spPr>
      </p:pic>
      <p:sp>
        <p:nvSpPr>
          <p:cNvPr id="4" name="Oberlin Police Department"/>
          <p:cNvSpPr>
            <a:spLocks noGrp="1"/>
          </p:cNvSpPr>
          <p:nvPr>
            <p:ph type="title"/>
          </p:nvPr>
        </p:nvSpPr>
        <p:spPr>
          <a:xfrm>
            <a:off x="457200" y="357166"/>
            <a:ext cx="8229600" cy="1154098"/>
          </a:xfrm>
        </p:spPr>
        <p:txBody>
          <a:bodyPr>
            <a:noAutofit/>
          </a:bodyPr>
          <a:lstStyle/>
          <a:p>
            <a:r>
              <a:rPr lang="en-US" sz="2400" dirty="0"/>
              <a:t>OBERLIN POLICE DEPARTMENT</a:t>
            </a:r>
            <a:br>
              <a:rPr lang="en-US" sz="2400" dirty="0"/>
            </a:br>
            <a:br>
              <a:rPr lang="en-US" sz="2400" dirty="0"/>
            </a:br>
            <a:br>
              <a:rPr lang="en-US" sz="2400" dirty="0"/>
            </a:br>
            <a:endParaRPr lang="en-US" sz="2400" dirty="0"/>
          </a:p>
        </p:txBody>
      </p:sp>
      <p:pic>
        <p:nvPicPr>
          <p:cNvPr id="7" name="City of Oberlin Logo" title="City of Oberlin Logo"/>
          <p:cNvPicPr>
            <a:picLocks noChangeAspect="1" noChangeArrowheads="1"/>
          </p:cNvPicPr>
          <p:nvPr/>
        </p:nvPicPr>
        <p:blipFill>
          <a:blip r:embed="rId4" cstate="print"/>
          <a:srcRect/>
          <a:stretch>
            <a:fillRect/>
          </a:stretch>
        </p:blipFill>
        <p:spPr bwMode="auto">
          <a:xfrm>
            <a:off x="571472" y="357166"/>
            <a:ext cx="1071570" cy="1043458"/>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PD Miscellaneous"/>
          <p:cNvSpPr>
            <a:spLocks noGrp="1"/>
          </p:cNvSpPr>
          <p:nvPr>
            <p:ph type="title"/>
          </p:nvPr>
        </p:nvSpPr>
        <p:spPr>
          <a:xfrm>
            <a:off x="323528" y="190622"/>
            <a:ext cx="8229600" cy="1154098"/>
          </a:xfrm>
        </p:spPr>
        <p:txBody>
          <a:bodyPr>
            <a:noAutofit/>
          </a:bodyPr>
          <a:lstStyle/>
          <a:p>
            <a:r>
              <a:rPr lang="en-US" sz="2400" dirty="0"/>
              <a:t>OBERLIN POLICE DEPARTMENT</a:t>
            </a:r>
            <a:br>
              <a:rPr lang="en-US" sz="2400" dirty="0"/>
            </a:br>
            <a:r>
              <a:rPr lang="en-US" sz="2400" dirty="0"/>
              <a:t>MISCELLANEOUS</a:t>
            </a:r>
          </a:p>
        </p:txBody>
      </p:sp>
      <p:sp>
        <p:nvSpPr>
          <p:cNvPr id="5" name="OPD Auxiliary, Social Media and Fingerprinting"/>
          <p:cNvSpPr>
            <a:spLocks noGrp="1"/>
          </p:cNvSpPr>
          <p:nvPr>
            <p:ph idx="1"/>
          </p:nvPr>
        </p:nvSpPr>
        <p:spPr>
          <a:xfrm>
            <a:off x="477888" y="622029"/>
            <a:ext cx="7920880" cy="5688632"/>
          </a:xfrm>
          <a:noFill/>
        </p:spPr>
        <p:txBody>
          <a:bodyPr wrap="square">
            <a:noAutofit/>
          </a:bodyPr>
          <a:lstStyle/>
          <a:p>
            <a:pPr marL="0" indent="0">
              <a:spcBef>
                <a:spcPts val="0"/>
              </a:spcBef>
              <a:buNone/>
            </a:pPr>
            <a:endParaRPr lang="en-US" sz="1400" b="1" dirty="0"/>
          </a:p>
          <a:p>
            <a:pPr algn="ctr">
              <a:spcBef>
                <a:spcPts val="0"/>
              </a:spcBef>
              <a:buNone/>
            </a:pPr>
            <a:endParaRPr lang="en-US" sz="1200" dirty="0"/>
          </a:p>
          <a:p>
            <a:pPr>
              <a:buNone/>
            </a:pPr>
            <a:r>
              <a:rPr lang="en-US" sz="1800" dirty="0"/>
              <a:t>	</a:t>
            </a:r>
          </a:p>
          <a:p>
            <a:pPr>
              <a:spcBef>
                <a:spcPts val="0"/>
              </a:spcBef>
              <a:buNone/>
            </a:pPr>
            <a:r>
              <a:rPr lang="en-US" sz="1800" dirty="0"/>
              <a:t>	</a:t>
            </a:r>
          </a:p>
          <a:p>
            <a:pPr>
              <a:spcBef>
                <a:spcPts val="0"/>
              </a:spcBef>
              <a:buNone/>
            </a:pPr>
            <a:endParaRPr lang="en-US" sz="1800" dirty="0"/>
          </a:p>
          <a:p>
            <a:pPr>
              <a:spcBef>
                <a:spcPts val="0"/>
              </a:spcBef>
              <a:buNone/>
            </a:pPr>
            <a:r>
              <a:rPr lang="en-US" sz="1800" dirty="0"/>
              <a:t>	</a:t>
            </a:r>
            <a:r>
              <a:rPr lang="en-US" sz="1200" dirty="0"/>
              <a:t>The regular duties of the  Auxiliary Unit of Oberlin Police Department include parking enforcement, vacation home checks, animal calls, lockouts, and City Council security along with assisting with local events.</a:t>
            </a:r>
          </a:p>
          <a:p>
            <a:pPr>
              <a:buNone/>
            </a:pPr>
            <a:endParaRPr lang="en-US" sz="1200" dirty="0"/>
          </a:p>
          <a:p>
            <a:pPr>
              <a:buNone/>
            </a:pPr>
            <a:r>
              <a:rPr lang="en-US" sz="1200" dirty="0"/>
              <a:t>	</a:t>
            </a:r>
            <a:r>
              <a:rPr lang="en-US" sz="1200" dirty="0">
                <a:latin typeface="+mj-lt"/>
              </a:rPr>
              <a:t>Our Department continues to reach out through social media.  The Department posts items regarding criminal suspects, department and city events, awards, safety tips and other newsworthy items.  The OPD social media pages continue to be used to help solve crimes along with being a tool for community policing.</a:t>
            </a:r>
          </a:p>
          <a:p>
            <a:pPr>
              <a:buNone/>
            </a:pPr>
            <a:endParaRPr lang="en-US" sz="1200" dirty="0">
              <a:latin typeface="+mj-lt"/>
            </a:endParaRPr>
          </a:p>
          <a:p>
            <a:pPr>
              <a:buNone/>
            </a:pPr>
            <a:r>
              <a:rPr lang="en-US" sz="1200" dirty="0">
                <a:latin typeface="+mj-lt"/>
              </a:rPr>
              <a:t>	The WebCheck fingerprint system continues to be utilized by the public.  In 2025, we received $13,117.00 in revenues.  We have paid $10,860.00 to the State of Ohio for processing electronic fingerprints, leaving a reimbursement of $2,257.00.</a:t>
            </a:r>
          </a:p>
          <a:p>
            <a:pPr>
              <a:buNone/>
            </a:pPr>
            <a:r>
              <a:rPr lang="en-US" sz="1600" dirty="0">
                <a:highlight>
                  <a:srgbClr val="FFFF00"/>
                </a:highlight>
                <a:latin typeface="+mj-lt"/>
              </a:rPr>
              <a:t>	</a:t>
            </a:r>
          </a:p>
          <a:p>
            <a:pPr>
              <a:buNone/>
            </a:pPr>
            <a:r>
              <a:rPr lang="en-US" sz="1600" dirty="0">
                <a:latin typeface="+mj-lt"/>
              </a:rPr>
              <a:t>		</a:t>
            </a:r>
          </a:p>
          <a:p>
            <a:pPr>
              <a:spcBef>
                <a:spcPts val="0"/>
              </a:spcBef>
              <a:buNone/>
            </a:pPr>
            <a:r>
              <a:rPr lang="en-US" sz="1600" dirty="0">
                <a:latin typeface="+mj-lt"/>
              </a:rPr>
              <a:t>				</a:t>
            </a:r>
          </a:p>
          <a:p>
            <a:pPr>
              <a:spcBef>
                <a:spcPts val="0"/>
              </a:spcBef>
              <a:buNone/>
            </a:pPr>
            <a:r>
              <a:rPr lang="en-US" sz="1600" dirty="0">
                <a:latin typeface="+mj-lt"/>
              </a:rPr>
              <a:t>					</a:t>
            </a:r>
          </a:p>
          <a:p>
            <a:pPr>
              <a:spcBef>
                <a:spcPts val="0"/>
              </a:spcBef>
              <a:buNone/>
            </a:pPr>
            <a:r>
              <a:rPr lang="en-US" sz="1600" dirty="0">
                <a:latin typeface="+mj-lt"/>
              </a:rPr>
              <a:t>	</a:t>
            </a:r>
          </a:p>
          <a:p>
            <a:pPr>
              <a:spcBef>
                <a:spcPts val="0"/>
              </a:spcBef>
              <a:buNone/>
            </a:pPr>
            <a:r>
              <a:rPr lang="en-US" sz="1600" dirty="0">
                <a:latin typeface="+mj-lt"/>
              </a:rPr>
              <a:t>	</a:t>
            </a:r>
          </a:p>
          <a:p>
            <a:pPr>
              <a:spcBef>
                <a:spcPts val="0"/>
              </a:spcBef>
              <a:buNone/>
            </a:pPr>
            <a:endParaRPr lang="en-US" sz="1600" dirty="0">
              <a:latin typeface="+mj-lt"/>
            </a:endParaRPr>
          </a:p>
          <a:p>
            <a:pPr>
              <a:spcBef>
                <a:spcPts val="0"/>
              </a:spcBef>
              <a:buNone/>
            </a:pPr>
            <a:endParaRPr lang="en-US" sz="1600" dirty="0">
              <a:latin typeface="+mj-lt"/>
            </a:endParaRPr>
          </a:p>
          <a:p>
            <a:pPr>
              <a:spcBef>
                <a:spcPts val="0"/>
              </a:spcBef>
              <a:buNone/>
            </a:pPr>
            <a:endParaRPr lang="en-US" sz="1600" dirty="0">
              <a:latin typeface="+mj-lt"/>
            </a:endParaRPr>
          </a:p>
          <a:p>
            <a:pPr>
              <a:spcBef>
                <a:spcPts val="0"/>
              </a:spcBef>
              <a:buNone/>
            </a:pPr>
            <a:r>
              <a:rPr lang="en-US" sz="1600" dirty="0">
                <a:latin typeface="+mj-lt"/>
              </a:rPr>
              <a:t>	</a:t>
            </a:r>
          </a:p>
          <a:p>
            <a:pPr>
              <a:spcBef>
                <a:spcPts val="0"/>
              </a:spcBef>
              <a:buNone/>
            </a:pPr>
            <a:r>
              <a:rPr lang="en-US" sz="1600" dirty="0">
                <a:latin typeface="+mj-lt"/>
              </a:rPr>
              <a:t>	</a:t>
            </a:r>
          </a:p>
          <a:p>
            <a:pPr>
              <a:spcBef>
                <a:spcPts val="0"/>
              </a:spcBef>
              <a:buNone/>
            </a:pPr>
            <a:r>
              <a:rPr lang="en-US" sz="1600" dirty="0">
                <a:latin typeface="+mj-lt"/>
              </a:rPr>
              <a:t>	</a:t>
            </a:r>
          </a:p>
          <a:p>
            <a:pPr>
              <a:spcBef>
                <a:spcPts val="0"/>
              </a:spcBef>
              <a:buNone/>
            </a:pPr>
            <a:endParaRPr lang="en-US" sz="1600" dirty="0">
              <a:latin typeface="+mj-lt"/>
            </a:endParaRPr>
          </a:p>
          <a:p>
            <a:pPr>
              <a:spcBef>
                <a:spcPts val="0"/>
              </a:spcBef>
              <a:buNone/>
            </a:pPr>
            <a:r>
              <a:rPr lang="en-US" sz="1600" dirty="0">
                <a:latin typeface="+mj-lt"/>
              </a:rPr>
              <a:t>	</a:t>
            </a:r>
          </a:p>
          <a:p>
            <a:pPr>
              <a:spcBef>
                <a:spcPts val="0"/>
              </a:spcBef>
              <a:buNone/>
            </a:pPr>
            <a:r>
              <a:rPr lang="en-US" sz="1600" dirty="0">
                <a:latin typeface="+mj-lt"/>
              </a:rPr>
              <a:t>					</a:t>
            </a:r>
            <a:r>
              <a:rPr lang="en-US" sz="1600" dirty="0"/>
              <a:t>	</a:t>
            </a:r>
          </a:p>
          <a:p>
            <a:pPr marL="0" indent="352425">
              <a:spcBef>
                <a:spcPts val="0"/>
              </a:spcBef>
              <a:buNone/>
            </a:pPr>
            <a:endParaRPr lang="en-US" sz="1600" dirty="0"/>
          </a:p>
        </p:txBody>
      </p:sp>
      <p:pic>
        <p:nvPicPr>
          <p:cNvPr id="7" name="Oberlin city logo" descr="Oberlin city logo with tree and words live, learn and lead" title="City of Oberlin logo"/>
          <p:cNvPicPr>
            <a:picLocks noChangeAspect="1" noChangeArrowheads="1"/>
          </p:cNvPicPr>
          <p:nvPr/>
        </p:nvPicPr>
        <p:blipFill>
          <a:blip r:embed="rId3" cstate="print"/>
          <a:srcRect/>
          <a:stretch>
            <a:fillRect/>
          </a:stretch>
        </p:blipFill>
        <p:spPr bwMode="auto">
          <a:xfrm>
            <a:off x="539552" y="332656"/>
            <a:ext cx="1071570" cy="1043458"/>
          </a:xfrm>
          <a:prstGeom prst="rect">
            <a:avLst/>
          </a:prstGeom>
          <a:noFill/>
          <a:ln w="9525">
            <a:noFill/>
            <a:miter lim="800000"/>
            <a:headEnd/>
            <a:tailEnd/>
          </a:ln>
          <a:effectLst/>
        </p:spPr>
      </p:pic>
      <p:pic>
        <p:nvPicPr>
          <p:cNvPr id="8" name="OPD Badge" descr="OPD SMALL.jpg" title="OPD Badge"/>
          <p:cNvPicPr>
            <a:picLocks noChangeAspect="1"/>
          </p:cNvPicPr>
          <p:nvPr/>
        </p:nvPicPr>
        <p:blipFill>
          <a:blip r:embed="rId4" cstate="print"/>
          <a:stretch>
            <a:fillRect/>
          </a:stretch>
        </p:blipFill>
        <p:spPr>
          <a:xfrm>
            <a:off x="7786710" y="214290"/>
            <a:ext cx="915705" cy="1285884"/>
          </a:xfrm>
          <a:prstGeom prst="rect">
            <a:avLst/>
          </a:prstGeom>
        </p:spPr>
      </p:pic>
      <p:pic>
        <p:nvPicPr>
          <p:cNvPr id="2" name="Fingerprint Image" descr="Image of Fingerprints" title="Fingerprint Servic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0878" y="4221088"/>
            <a:ext cx="3514899" cy="14645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umber of Adults Arrested" title="Adults Arrested"/>
          <p:cNvSpPr>
            <a:spLocks noGrp="1"/>
          </p:cNvSpPr>
          <p:nvPr>
            <p:ph type="title"/>
          </p:nvPr>
        </p:nvSpPr>
        <p:spPr>
          <a:xfrm>
            <a:off x="457200" y="274638"/>
            <a:ext cx="8184433" cy="1066130"/>
          </a:xfrm>
        </p:spPr>
        <p:txBody>
          <a:bodyPr>
            <a:normAutofit/>
          </a:bodyPr>
          <a:lstStyle/>
          <a:p>
            <a:r>
              <a:rPr lang="en-US" sz="1800" dirty="0"/>
              <a:t>OBERLIN POLICE DEPARTMENT</a:t>
            </a:r>
            <a:br>
              <a:rPr lang="en-US" sz="3200" dirty="0"/>
            </a:br>
            <a:r>
              <a:rPr lang="en-US" sz="2900" dirty="0"/>
              <a:t># Adults Arrested</a:t>
            </a:r>
          </a:p>
        </p:txBody>
      </p:sp>
      <p:graphicFrame>
        <p:nvGraphicFramePr>
          <p:cNvPr id="9" name="# ADULT ARRESTS" descr="Number of Adults Arrested each year from 2021 through 202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084704652"/>
              </p:ext>
            </p:extLst>
          </p:nvPr>
        </p:nvGraphicFramePr>
        <p:xfrm>
          <a:off x="1334196" y="1293532"/>
          <a:ext cx="6076950" cy="509968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OBERLIN POLICE DEPARTMENT</a:t>
            </a:r>
            <a:br>
              <a:rPr lang="en-US" sz="4000" dirty="0"/>
            </a:br>
            <a:r>
              <a:rPr lang="en-US" sz="2900" dirty="0"/>
              <a:t>Summary of Offenses Charged Upon Arrest (Adult)</a:t>
            </a:r>
          </a:p>
        </p:txBody>
      </p:sp>
      <p:graphicFrame>
        <p:nvGraphicFramePr>
          <p:cNvPr id="6" name="ADULT SUM" descr="Summary of Adult Offenses Charged Upon Arrest from 2023 through 2025">
            <a:extLst>
              <a:ext uri="{FF2B5EF4-FFF2-40B4-BE49-F238E27FC236}">
                <a16:creationId xmlns:a16="http://schemas.microsoft.com/office/drawing/2014/main" id="{00000000-0008-0000-0100-000003000000}"/>
              </a:ext>
            </a:extLst>
          </p:cNvPr>
          <p:cNvGraphicFramePr>
            <a:graphicFrameLocks noGrp="1"/>
          </p:cNvGraphicFramePr>
          <p:nvPr>
            <p:ph idx="1"/>
            <p:extLst>
              <p:ext uri="{D42A27DB-BD31-4B8C-83A1-F6EECF244321}">
                <p14:modId xmlns:p14="http://schemas.microsoft.com/office/powerpoint/2010/main" val="1978341099"/>
              </p:ext>
            </p:extLst>
          </p:nvPr>
        </p:nvGraphicFramePr>
        <p:xfrm>
          <a:off x="323528" y="1417638"/>
          <a:ext cx="8229600" cy="503569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OBERLIN POLICE DEPARTMENT</a:t>
            </a:r>
            <a:br>
              <a:rPr lang="en-US" sz="2400" dirty="0"/>
            </a:br>
            <a:r>
              <a:rPr lang="en-US" sz="2900" dirty="0"/>
              <a:t>Charged Offenses by Type (Adult)</a:t>
            </a:r>
          </a:p>
        </p:txBody>
      </p:sp>
      <p:graphicFrame>
        <p:nvGraphicFramePr>
          <p:cNvPr id="6" name="ADULT BY TYPE" descr="Adult Charged Offenses by Type for 2021 through 2025&#10;">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2261593052"/>
              </p:ext>
            </p:extLst>
          </p:nvPr>
        </p:nvGraphicFramePr>
        <p:xfrm>
          <a:off x="1403648" y="1449619"/>
          <a:ext cx="7526655" cy="48977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umber Juveniles Arrested" descr="Bar Graph showing the number of juveniles arrested from 2018 through 2022" title="Juveniles Arrested"/>
          <p:cNvSpPr>
            <a:spLocks noGrp="1"/>
          </p:cNvSpPr>
          <p:nvPr>
            <p:ph type="title"/>
          </p:nvPr>
        </p:nvSpPr>
        <p:spPr/>
        <p:txBody>
          <a:bodyPr>
            <a:normAutofit/>
          </a:bodyPr>
          <a:lstStyle/>
          <a:p>
            <a:r>
              <a:rPr lang="en-US" sz="1800" dirty="0"/>
              <a:t>OBERLIN POLICE DEPARTMENT </a:t>
            </a:r>
            <a:br>
              <a:rPr lang="en-US" sz="1800" dirty="0"/>
            </a:br>
            <a:r>
              <a:rPr lang="en-US" sz="2900" dirty="0"/>
              <a:t># Juveniles Arrested</a:t>
            </a:r>
          </a:p>
        </p:txBody>
      </p:sp>
      <p:graphicFrame>
        <p:nvGraphicFramePr>
          <p:cNvPr id="7" name="# JUV ARRESTS" descr="GRAPH OF NUMBER OF JUVENILES ARRESTED FROM 2020-2024" hidden="1" title="JUVENILES ARRESTED"/>
          <p:cNvGraphicFramePr>
            <a:graphicFrameLocks noGrp="1"/>
          </p:cNvGraphicFramePr>
          <p:nvPr>
            <p:ph idx="1"/>
            <p:extLst>
              <p:ext uri="{D42A27DB-BD31-4B8C-83A1-F6EECF244321}">
                <p14:modId xmlns:p14="http://schemas.microsoft.com/office/powerpoint/2010/main" val="825355621"/>
              </p:ext>
            </p:extLst>
          </p:nvPr>
        </p:nvGraphicFramePr>
        <p:xfrm>
          <a:off x="452577" y="1385135"/>
          <a:ext cx="7571124" cy="46927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 JUV ARRESTS" descr="Bar Graph of Juveniles arrested 2018 through 2022" hidden="1" title="Juveniles Arrested"/>
          <p:cNvGraphicFramePr>
            <a:graphicFrameLocks/>
          </p:cNvGraphicFramePr>
          <p:nvPr>
            <p:extLst>
              <p:ext uri="{D42A27DB-BD31-4B8C-83A1-F6EECF244321}">
                <p14:modId xmlns:p14="http://schemas.microsoft.com/office/powerpoint/2010/main" val="295573313"/>
              </p:ext>
            </p:extLst>
          </p:nvPr>
        </p:nvGraphicFramePr>
        <p:xfrm>
          <a:off x="1346537" y="1339357"/>
          <a:ext cx="7139076" cy="51757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 JUV ARRESTS" descr="Bar Graph 2019-2023 number of juveniles arrested" hidden="1" title="Juveniles Arrested"/>
          <p:cNvGraphicFramePr>
            <a:graphicFrameLocks/>
          </p:cNvGraphicFramePr>
          <p:nvPr>
            <p:extLst>
              <p:ext uri="{D42A27DB-BD31-4B8C-83A1-F6EECF244321}">
                <p14:modId xmlns:p14="http://schemas.microsoft.com/office/powerpoint/2010/main" val="4195631552"/>
              </p:ext>
            </p:extLst>
          </p:nvPr>
        </p:nvGraphicFramePr>
        <p:xfrm>
          <a:off x="1475656" y="1417638"/>
          <a:ext cx="7009957" cy="51534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 JUV ARRESTS" descr="Number of Juveniles Arrested from 2021 through 2025">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3265637257"/>
              </p:ext>
            </p:extLst>
          </p:nvPr>
        </p:nvGraphicFramePr>
        <p:xfrm>
          <a:off x="1120299" y="1700808"/>
          <a:ext cx="7032521" cy="43771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080120"/>
          </a:xfrm>
        </p:spPr>
        <p:txBody>
          <a:bodyPr>
            <a:normAutofit fontScale="90000"/>
          </a:bodyPr>
          <a:lstStyle/>
          <a:p>
            <a:br>
              <a:rPr lang="en-US" sz="2000" b="1" dirty="0"/>
            </a:br>
            <a:br>
              <a:rPr lang="en-US" sz="2000" b="1" dirty="0"/>
            </a:br>
            <a:r>
              <a:rPr lang="en-US" sz="2000" dirty="0"/>
              <a:t>OBERLIN POLICE DEPARTMENT </a:t>
            </a:r>
            <a:br>
              <a:rPr lang="en-US" dirty="0"/>
            </a:br>
            <a:r>
              <a:rPr lang="en-US" sz="3200" dirty="0"/>
              <a:t>Summary of Offenses Charged Upon Arrest (Juvenile)</a:t>
            </a:r>
            <a:br>
              <a:rPr lang="en-US" b="1" dirty="0"/>
            </a:br>
            <a:endParaRPr lang="en-US" dirty="0"/>
          </a:p>
        </p:txBody>
      </p:sp>
      <p:graphicFrame>
        <p:nvGraphicFramePr>
          <p:cNvPr id="7" name="JUV SUM" descr="Summary of Offenses Charged Upon Juvenile Arrest from 2022 through 2025">
            <a:extLst>
              <a:ext uri="{FF2B5EF4-FFF2-40B4-BE49-F238E27FC236}">
                <a16:creationId xmlns:a16="http://schemas.microsoft.com/office/drawing/2014/main" id="{00000000-0008-0000-0500-000003000000}"/>
              </a:ext>
            </a:extLst>
          </p:cNvPr>
          <p:cNvGraphicFramePr>
            <a:graphicFrameLocks noGrp="1"/>
          </p:cNvGraphicFramePr>
          <p:nvPr>
            <p:ph idx="1"/>
            <p:extLst>
              <p:ext uri="{D42A27DB-BD31-4B8C-83A1-F6EECF244321}">
                <p14:modId xmlns:p14="http://schemas.microsoft.com/office/powerpoint/2010/main" val="3234533639"/>
              </p:ext>
            </p:extLst>
          </p:nvPr>
        </p:nvGraphicFramePr>
        <p:xfrm>
          <a:off x="457200" y="1600200"/>
          <a:ext cx="8229600" cy="48531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20216</TotalTime>
  <Words>3249</Words>
  <Application>Microsoft Macintosh PowerPoint</Application>
  <PresentationFormat>On-screen Show (4:3)</PresentationFormat>
  <Paragraphs>556</Paragraphs>
  <Slides>40</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Wingdings</vt:lpstr>
      <vt:lpstr>Office Theme</vt:lpstr>
      <vt:lpstr>2025  ANNUAL REPORT</vt:lpstr>
      <vt:lpstr>OBERLIN POLICE DEPARTMENT ANNUAL REPORT 2025</vt:lpstr>
      <vt:lpstr>OBERLIN POLICE DEPARTMENT</vt:lpstr>
      <vt:lpstr>OBERLIN POLICE DEPARTMENT   </vt:lpstr>
      <vt:lpstr>OBERLIN POLICE DEPARTMENT # Adults Arrested</vt:lpstr>
      <vt:lpstr>OBERLIN POLICE DEPARTMENT Summary of Offenses Charged Upon Arrest (Adult)</vt:lpstr>
      <vt:lpstr>OBERLIN POLICE DEPARTMENT Charged Offenses by Type (Adult)</vt:lpstr>
      <vt:lpstr>OBERLIN POLICE DEPARTMENT  # Juveniles Arrested</vt:lpstr>
      <vt:lpstr>  OBERLIN POLICE DEPARTMENT  Summary of Offenses Charged Upon Arrest (Juvenile) </vt:lpstr>
      <vt:lpstr>OBERLIN POLICE DEPARTMENT  Charged Offenses by Type (Juvenile)</vt:lpstr>
      <vt:lpstr>OBERLIN POLICE DEPARTMENT  Top 10 Crimes Reported 2025</vt:lpstr>
      <vt:lpstr>OBERLIN POLICE DEPARTMENT  Domestic Violence</vt:lpstr>
      <vt:lpstr>OBERLIN POLICE DEPARTMENT  OVI – Under the Influence Drugs/Liquor (Adult)</vt:lpstr>
      <vt:lpstr>OBERLIN POLICE DEPARTMENT  Drug Offenses (Adult)</vt:lpstr>
      <vt:lpstr>OBERLIN POLICE DEPARTMENT  Accidents</vt:lpstr>
      <vt:lpstr>OBERLIN POLICE DEPARTMENT  Liquor Law Violations (Adults)</vt:lpstr>
      <vt:lpstr>OBERLIN POLICE DEPARTMENT Community Based Activity</vt:lpstr>
      <vt:lpstr>OBERLIN POLICE DEPARTMENT Traffic Stops 2025</vt:lpstr>
      <vt:lpstr>Ohio Collaborative Demographics Report of Self-Initiated Traffic Stops 2025 (Standard 3.2017.6/D)</vt:lpstr>
      <vt:lpstr>OBERLIN POLICE DEPARTMENT  Parking Citations</vt:lpstr>
      <vt:lpstr>OBERLIN POLICE DEPARTMENT USE OF FORCE</vt:lpstr>
      <vt:lpstr>2025 TRAFFIC CRASHES</vt:lpstr>
      <vt:lpstr>OBERLIN POLICE DEPARTMENT VEHICLE REPORT 2025</vt:lpstr>
      <vt:lpstr> OBERLIN POLICE DEPARTMENT  STAFF CHANGES 2025  </vt:lpstr>
      <vt:lpstr> OBERLIN POLICE DEPARTMENT  TRAINING </vt:lpstr>
      <vt:lpstr>OBERLIN POLICE DEPARTMENT TRAINING HIGHLIGHTS </vt:lpstr>
      <vt:lpstr>OBERLIN POLICE DEPARTMENT INVESTIGATIONS</vt:lpstr>
      <vt:lpstr>OBERLIN POLICE DEPARTMENT SCHOOL RESOURCE OFFICER</vt:lpstr>
      <vt:lpstr>OBERLIN POLICE DEPARTMENT JUVENILE DIVERSION PROGRAM</vt:lpstr>
      <vt:lpstr>OBERLIN POLICE DEPARTMENT COMMUNICATIONS UNIT</vt:lpstr>
      <vt:lpstr>OBERLIN POLICE DEPARTMENT                            </vt:lpstr>
      <vt:lpstr>OBERLIN POLICE DEPARTMENT JAIL OPERATIONS</vt:lpstr>
      <vt:lpstr>OBERLIN POLICE DEPARTMENT DRONE UNIT</vt:lpstr>
      <vt:lpstr>OBERLIN POLICE DEPARTMENT CRIME PREVENTION</vt:lpstr>
      <vt:lpstr>OBERLIN POLICE DEPARTMENT ANCILLIARY ASSIGNMENTS</vt:lpstr>
      <vt:lpstr>OBERLIN POLICE DEPARTMENT HONOR GUARD</vt:lpstr>
      <vt:lpstr>OBERLIN POLICE DEPARTMENT   COMMUNITY OUTREACH</vt:lpstr>
      <vt:lpstr>OBERLIN POLICE DEPARTMENT COMMUNITY OUTREACH 2025</vt:lpstr>
      <vt:lpstr>OBERLIN POLICE DEPARTMENT COMMUNITY OUTREACH</vt:lpstr>
      <vt:lpstr>OBERLIN POLICE DEPARTMENT MISCELLANEOUS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Raenelle H. Bailey</dc:creator>
  <cp:lastModifiedBy>Arisa Williams</cp:lastModifiedBy>
  <cp:revision>2314</cp:revision>
  <cp:lastPrinted>2026-05-14T14:54:02Z</cp:lastPrinted>
  <dcterms:created xsi:type="dcterms:W3CDTF">2009-01-20T18:36:31Z</dcterms:created>
  <dcterms:modified xsi:type="dcterms:W3CDTF">2026-06-04T13:02:24Z</dcterms:modified>
</cp:coreProperties>
</file>