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6" r:id="rId5"/>
  </p:sldIdLst>
  <p:sldSz cx="6858000" cy="9906000" type="A4"/>
  <p:notesSz cx="6950075" cy="923607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699E13E-0D16-A58F-A46F-6CDAC5BA8F61}" name="Alicia Sherwood" initials="" userId="S::alicia.sherwood@suncable.energy::0fbcc82a-fb1c-4cc6-bc62-266df95727f6" providerId="AD"/>
  <p188:author id="{E8343F7A-E663-4418-03CC-F3D0B73294BE}" name="Leslie Pyne" initials="LP" userId="S::leslie.pyne@suncable.energy::399b762b-3a62-4137-b4ac-e08aa07a458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779F29-AC42-C688-1B7D-3D0A2C1B9194}" v="203" dt="2025-03-27T04:46:39.514"/>
    <p1510:client id="{D677A78E-FDF0-4D48-80D2-10230ABA3632}" v="2" dt="2025-03-27T04:59:47.91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2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F325-4CFE-43F1-8D01-FCC0A5D789AB}" type="datetimeFigureOut">
              <a:rPr lang="en-AU" smtClean="0"/>
              <a:t>18/09/2025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95538" y="1154113"/>
            <a:ext cx="215900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45000"/>
            <a:ext cx="5559425" cy="3636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87914-A08D-45FE-B101-9366A61AE86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40570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587914-A08D-45FE-B101-9366A61AE86A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34189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33781" y="1433997"/>
            <a:ext cx="6390450" cy="395315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39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39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39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39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39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39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39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39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39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33775" y="5458314"/>
            <a:ext cx="6390450" cy="152648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6354344" y="8981011"/>
            <a:ext cx="411525" cy="75804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C3CE3BAC-8980-4123-B4B3-C7939914791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05181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33775" y="2130314"/>
            <a:ext cx="6390450" cy="378155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9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9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9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9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9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9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9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9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9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33775" y="6070953"/>
            <a:ext cx="6390450" cy="250524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342892" lvl="0" indent="-25716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685783" lvl="1" indent="-238119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028674" lvl="2" indent="-238119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566" lvl="3" indent="-238119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714457" lvl="4" indent="-238119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057349" lvl="5" indent="-238119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400240" lvl="6" indent="-238119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2743131" lvl="7" indent="-238119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086023" lvl="8" indent="-238119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6354344" y="8981011"/>
            <a:ext cx="411525" cy="75804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C3CE3BAC-8980-4123-B4B3-C7939914791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53567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6354344" y="8981011"/>
            <a:ext cx="411525" cy="75804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C3CE3BAC-8980-4123-B4B3-C7939914791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8716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33775" y="4142378"/>
            <a:ext cx="6390450" cy="162124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6354344" y="8981011"/>
            <a:ext cx="411525" cy="75804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C3CE3BAC-8980-4123-B4B3-C7939914791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5097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33775" y="857086"/>
            <a:ext cx="6390450" cy="110297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33775" y="2219581"/>
            <a:ext cx="6390450" cy="657973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342892" lvl="0" indent="-25716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685783" lvl="1" indent="-238119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028674" lvl="2" indent="-238119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566" lvl="3" indent="-238119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714457" lvl="4" indent="-238119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057349" lvl="5" indent="-238119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400240" lvl="6" indent="-238119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2743131" lvl="7" indent="-238119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086023" lvl="8" indent="-238119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6354344" y="8981011"/>
            <a:ext cx="411525" cy="75804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C3CE3BAC-8980-4123-B4B3-C7939914791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36430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33775" y="857086"/>
            <a:ext cx="6390450" cy="110297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33775" y="2219581"/>
            <a:ext cx="2999925" cy="657973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342892" lvl="0" indent="-238119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050"/>
            </a:lvl1pPr>
            <a:lvl2pPr marL="685783" lvl="1" indent="-228594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900"/>
            </a:lvl2pPr>
            <a:lvl3pPr marL="1028674" lvl="2" indent="-228594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900"/>
            </a:lvl3pPr>
            <a:lvl4pPr marL="1371566" lvl="3" indent="-228594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900"/>
            </a:lvl4pPr>
            <a:lvl5pPr marL="1714457" lvl="4" indent="-228594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900"/>
            </a:lvl5pPr>
            <a:lvl6pPr marL="2057349" lvl="5" indent="-228594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900"/>
            </a:lvl6pPr>
            <a:lvl7pPr marL="2400240" lvl="6" indent="-228594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900"/>
            </a:lvl7pPr>
            <a:lvl8pPr marL="2743131" lvl="7" indent="-228594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900"/>
            </a:lvl8pPr>
            <a:lvl9pPr marL="3086023" lvl="8" indent="-228594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3624300" y="2219581"/>
            <a:ext cx="2999925" cy="657973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342892" lvl="0" indent="-238119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050"/>
            </a:lvl1pPr>
            <a:lvl2pPr marL="685783" lvl="1" indent="-228594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900"/>
            </a:lvl2pPr>
            <a:lvl3pPr marL="1028674" lvl="2" indent="-228594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900"/>
            </a:lvl3pPr>
            <a:lvl4pPr marL="1371566" lvl="3" indent="-228594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900"/>
            </a:lvl4pPr>
            <a:lvl5pPr marL="1714457" lvl="4" indent="-228594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900"/>
            </a:lvl5pPr>
            <a:lvl6pPr marL="2057349" lvl="5" indent="-228594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900"/>
            </a:lvl6pPr>
            <a:lvl7pPr marL="2400240" lvl="6" indent="-228594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900"/>
            </a:lvl7pPr>
            <a:lvl8pPr marL="2743131" lvl="7" indent="-228594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900"/>
            </a:lvl8pPr>
            <a:lvl9pPr marL="3086023" lvl="8" indent="-228594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6354344" y="8981011"/>
            <a:ext cx="411525" cy="75804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C3CE3BAC-8980-4123-B4B3-C7939914791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9820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33775" y="857086"/>
            <a:ext cx="6390450" cy="110297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6354344" y="8981011"/>
            <a:ext cx="411525" cy="75804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C3CE3BAC-8980-4123-B4B3-C7939914791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86355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33775" y="1070045"/>
            <a:ext cx="2106000" cy="145542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18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33775" y="2676267"/>
            <a:ext cx="2106000" cy="612328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342892" lvl="0" indent="-228594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900"/>
            </a:lvl1pPr>
            <a:lvl2pPr marL="685783" lvl="1" indent="-228594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900"/>
            </a:lvl2pPr>
            <a:lvl3pPr marL="1028674" lvl="2" indent="-228594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900"/>
            </a:lvl3pPr>
            <a:lvl4pPr marL="1371566" lvl="3" indent="-228594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900"/>
            </a:lvl4pPr>
            <a:lvl5pPr marL="1714457" lvl="4" indent="-228594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900"/>
            </a:lvl5pPr>
            <a:lvl6pPr marL="2057349" lvl="5" indent="-228594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900"/>
            </a:lvl6pPr>
            <a:lvl7pPr marL="2400240" lvl="6" indent="-228594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900"/>
            </a:lvl7pPr>
            <a:lvl8pPr marL="2743131" lvl="7" indent="-228594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900"/>
            </a:lvl8pPr>
            <a:lvl9pPr marL="3086023" lvl="8" indent="-228594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6354344" y="8981011"/>
            <a:ext cx="411525" cy="75804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C3CE3BAC-8980-4123-B4B3-C7939914791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8171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367688" y="866955"/>
            <a:ext cx="4775850" cy="787857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36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6354344" y="8981011"/>
            <a:ext cx="411525" cy="75804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C3CE3BAC-8980-4123-B4B3-C7939914791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80086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429000" y="-241"/>
            <a:ext cx="3429000" cy="9906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199125" y="2375003"/>
            <a:ext cx="3033900" cy="285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199125" y="5398514"/>
            <a:ext cx="3033900" cy="237871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57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57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57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57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57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57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57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57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575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3704625" y="1394514"/>
            <a:ext cx="2877750" cy="711648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342892" lvl="0" indent="-25716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685783" lvl="1" indent="-238119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028674" lvl="2" indent="-238119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566" lvl="3" indent="-238119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714457" lvl="4" indent="-238119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057349" lvl="5" indent="-238119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400240" lvl="6" indent="-238119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2743131" lvl="7" indent="-238119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086023" lvl="8" indent="-238119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6354344" y="8981011"/>
            <a:ext cx="411525" cy="75804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C3CE3BAC-8980-4123-B4B3-C7939914791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8344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33775" y="8147774"/>
            <a:ext cx="4499100" cy="116537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342892" lvl="0" indent="-17144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6354344" y="8981011"/>
            <a:ext cx="411525" cy="75804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C3CE3BAC-8980-4123-B4B3-C7939914791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0953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33775" y="857086"/>
            <a:ext cx="6390450" cy="1102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33775" y="2219581"/>
            <a:ext cx="6390450" cy="6579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6354344" y="8981011"/>
            <a:ext cx="411525" cy="758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750">
                <a:solidFill>
                  <a:schemeClr val="dk2"/>
                </a:solidFill>
              </a:defRPr>
            </a:lvl1pPr>
            <a:lvl2pPr lvl="1" algn="r">
              <a:buNone/>
              <a:defRPr sz="750">
                <a:solidFill>
                  <a:schemeClr val="dk2"/>
                </a:solidFill>
              </a:defRPr>
            </a:lvl2pPr>
            <a:lvl3pPr lvl="2" algn="r">
              <a:buNone/>
              <a:defRPr sz="750">
                <a:solidFill>
                  <a:schemeClr val="dk2"/>
                </a:solidFill>
              </a:defRPr>
            </a:lvl3pPr>
            <a:lvl4pPr lvl="3" algn="r">
              <a:buNone/>
              <a:defRPr sz="750">
                <a:solidFill>
                  <a:schemeClr val="dk2"/>
                </a:solidFill>
              </a:defRPr>
            </a:lvl4pPr>
            <a:lvl5pPr lvl="4" algn="r">
              <a:buNone/>
              <a:defRPr sz="750">
                <a:solidFill>
                  <a:schemeClr val="dk2"/>
                </a:solidFill>
              </a:defRPr>
            </a:lvl5pPr>
            <a:lvl6pPr lvl="5" algn="r">
              <a:buNone/>
              <a:defRPr sz="750">
                <a:solidFill>
                  <a:schemeClr val="dk2"/>
                </a:solidFill>
              </a:defRPr>
            </a:lvl6pPr>
            <a:lvl7pPr lvl="6" algn="r">
              <a:buNone/>
              <a:defRPr sz="750">
                <a:solidFill>
                  <a:schemeClr val="dk2"/>
                </a:solidFill>
              </a:defRPr>
            </a:lvl7pPr>
            <a:lvl8pPr lvl="7" algn="r">
              <a:buNone/>
              <a:defRPr sz="750">
                <a:solidFill>
                  <a:schemeClr val="dk2"/>
                </a:solidFill>
              </a:defRPr>
            </a:lvl8pPr>
            <a:lvl9pPr lvl="8" algn="r">
              <a:buNone/>
              <a:defRPr sz="750">
                <a:solidFill>
                  <a:schemeClr val="dk2"/>
                </a:solidFill>
              </a:defRPr>
            </a:lvl9pPr>
          </a:lstStyle>
          <a:p>
            <a:fld id="{C3CE3BAC-8980-4123-B4B3-C7939914791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74870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info@suncable.energy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306B4F65-1B33-39E1-E176-41B69106EBA3}"/>
              </a:ext>
            </a:extLst>
          </p:cNvPr>
          <p:cNvSpPr/>
          <p:nvPr/>
        </p:nvSpPr>
        <p:spPr>
          <a:xfrm>
            <a:off x="13062" y="915295"/>
            <a:ext cx="6849004" cy="45307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Rectangle: Single Corner Rounded 13">
            <a:extLst>
              <a:ext uri="{FF2B5EF4-FFF2-40B4-BE49-F238E27FC236}">
                <a16:creationId xmlns:a16="http://schemas.microsoft.com/office/drawing/2014/main" id="{F7F98590-E3FD-8D59-1459-D83313622CB4}"/>
              </a:ext>
            </a:extLst>
          </p:cNvPr>
          <p:cNvSpPr/>
          <p:nvPr/>
        </p:nvSpPr>
        <p:spPr>
          <a:xfrm>
            <a:off x="15303" y="1449521"/>
            <a:ext cx="3335356" cy="7900435"/>
          </a:xfrm>
          <a:prstGeom prst="round1Rect">
            <a:avLst>
              <a:gd name="adj" fmla="val 9429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55A91ED-8291-DC8A-C8E0-E45DA382C7BD}"/>
              </a:ext>
            </a:extLst>
          </p:cNvPr>
          <p:cNvSpPr/>
          <p:nvPr/>
        </p:nvSpPr>
        <p:spPr>
          <a:xfrm>
            <a:off x="0" y="1"/>
            <a:ext cx="6858000" cy="90135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0BA46D8-410F-9F71-27DC-59F9AC3E841C}"/>
              </a:ext>
            </a:extLst>
          </p:cNvPr>
          <p:cNvSpPr/>
          <p:nvPr/>
        </p:nvSpPr>
        <p:spPr>
          <a:xfrm>
            <a:off x="1" y="9206867"/>
            <a:ext cx="6858000" cy="69913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b="1"/>
          </a:p>
        </p:txBody>
      </p:sp>
      <p:pic>
        <p:nvPicPr>
          <p:cNvPr id="7" name="Google Shape;224;p31">
            <a:extLst>
              <a:ext uri="{FF2B5EF4-FFF2-40B4-BE49-F238E27FC236}">
                <a16:creationId xmlns:a16="http://schemas.microsoft.com/office/drawing/2014/main" id="{429F1BFB-1451-3B02-1C0A-C3BD621DF01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t="39" b="39"/>
          <a:stretch/>
        </p:blipFill>
        <p:spPr>
          <a:xfrm rot="10800000">
            <a:off x="4827758" y="-3783"/>
            <a:ext cx="1873110" cy="88528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207;p29">
            <a:extLst>
              <a:ext uri="{FF2B5EF4-FFF2-40B4-BE49-F238E27FC236}">
                <a16:creationId xmlns:a16="http://schemas.microsoft.com/office/drawing/2014/main" id="{C0752FBE-BACB-A870-5747-FDE2F1B14F76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73540" y="9252130"/>
            <a:ext cx="1804438" cy="57093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2F27C71-E233-AC35-462B-45B092732CE8}"/>
              </a:ext>
            </a:extLst>
          </p:cNvPr>
          <p:cNvSpPr txBox="1"/>
          <p:nvPr/>
        </p:nvSpPr>
        <p:spPr>
          <a:xfrm>
            <a:off x="274807" y="465205"/>
            <a:ext cx="4795306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AU" sz="1800">
                <a:solidFill>
                  <a:schemeClr val="bg1"/>
                </a:solidFill>
              </a:rPr>
              <a:t>Community Sponsorship Program Guidelines</a:t>
            </a:r>
          </a:p>
        </p:txBody>
      </p:sp>
      <p:sp>
        <p:nvSpPr>
          <p:cNvPr id="13" name="Rectangle 1">
            <a:extLst>
              <a:ext uri="{FF2B5EF4-FFF2-40B4-BE49-F238E27FC236}">
                <a16:creationId xmlns:a16="http://schemas.microsoft.com/office/drawing/2014/main" id="{862863D8-9EE1-B6C9-4428-C9118924A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4960" y="4426108"/>
            <a:ext cx="3033870" cy="321626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rtl="0" fontAlgn="base"/>
            <a:r>
              <a:rPr lang="en-US" sz="1100" b="1" dirty="0">
                <a:latin typeface="Noto Sans"/>
                <a:ea typeface="Noto Sans"/>
                <a:cs typeface="Noto Sans"/>
              </a:rPr>
              <a:t>Exclusions</a:t>
            </a:r>
          </a:p>
          <a:p>
            <a:pPr rtl="0" fontAlgn="base"/>
            <a:endParaRPr lang="en-US" sz="1100" b="1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en-US" sz="1100" dirty="0" err="1">
                <a:solidFill>
                  <a:srgbClr val="000000"/>
                </a:solidFill>
                <a:latin typeface="Noto Sans"/>
                <a:ea typeface="Noto Sans"/>
                <a:cs typeface="Noto Sans"/>
              </a:rPr>
              <a:t>SunCable</a:t>
            </a:r>
            <a:r>
              <a:rPr lang="en-US" sz="1100" dirty="0">
                <a:solidFill>
                  <a:srgbClr val="000000"/>
                </a:solidFill>
                <a:latin typeface="Noto Sans"/>
                <a:ea typeface="Noto Sans"/>
                <a:cs typeface="Noto Sans"/>
              </a:rPr>
              <a:t> will generally not support: </a:t>
            </a:r>
          </a:p>
          <a:p>
            <a:pPr marL="228600" indent="-228600" rtl="0" fontAlgn="base">
              <a:buFont typeface="+mj-lt"/>
              <a:buAutoNum type="arabicPeriod"/>
            </a:pPr>
            <a:r>
              <a:rPr lang="en-US" sz="1100" dirty="0">
                <a:solidFill>
                  <a:srgbClr val="000000"/>
                </a:solidFill>
                <a:latin typeface="Noto Sans"/>
                <a:ea typeface="Noto Sans"/>
                <a:cs typeface="Noto Sans"/>
              </a:rPr>
              <a:t>Activities that are considered to be the core responsibility of government. </a:t>
            </a:r>
          </a:p>
          <a:p>
            <a:pPr marL="228600" indent="-228600" rtl="0" fontAlgn="base">
              <a:buFont typeface="+mj-lt"/>
              <a:buAutoNum type="arabicPeriod"/>
            </a:pPr>
            <a:r>
              <a:rPr lang="en-US" sz="1100" dirty="0">
                <a:solidFill>
                  <a:srgbClr val="000000"/>
                </a:solidFill>
                <a:latin typeface="Noto Sans"/>
                <a:ea typeface="Noto Sans"/>
                <a:cs typeface="Noto Sans"/>
              </a:rPr>
              <a:t>General operating expenses, including regular salaries and wages, lease/rent payments, assets or equipment.</a:t>
            </a:r>
          </a:p>
          <a:p>
            <a:pPr marL="228600" indent="-228600" rtl="0" fontAlgn="base">
              <a:buFont typeface="+mj-lt"/>
              <a:buAutoNum type="arabicPeriod"/>
            </a:pPr>
            <a:r>
              <a:rPr lang="en-US" sz="1100" dirty="0">
                <a:solidFill>
                  <a:srgbClr val="000000"/>
                </a:solidFill>
                <a:latin typeface="Noto Sans"/>
                <a:ea typeface="Noto Sans"/>
                <a:cs typeface="Noto Sans"/>
              </a:rPr>
              <a:t>Applications seeking retrospective funding. </a:t>
            </a:r>
          </a:p>
          <a:p>
            <a:pPr marL="228600" indent="-228600" rtl="0" fontAlgn="base">
              <a:buFont typeface="+mj-lt"/>
              <a:buAutoNum type="arabicPeriod"/>
            </a:pPr>
            <a:r>
              <a:rPr lang="en-US" sz="1100" dirty="0">
                <a:solidFill>
                  <a:srgbClr val="000000"/>
                </a:solidFill>
                <a:latin typeface="Noto Sans"/>
                <a:ea typeface="Noto Sans"/>
                <a:cs typeface="Noto Sans"/>
              </a:rPr>
              <a:t>Air travel for individuals or groups. </a:t>
            </a:r>
          </a:p>
          <a:p>
            <a:pPr marL="228600" indent="-228600" rtl="0" fontAlgn="base">
              <a:buFont typeface="+mj-lt"/>
              <a:buAutoNum type="arabicPeriod"/>
            </a:pPr>
            <a:r>
              <a:rPr lang="en-US" sz="1100" dirty="0">
                <a:solidFill>
                  <a:srgbClr val="000000"/>
                </a:solidFill>
                <a:latin typeface="Noto Sans"/>
                <a:ea typeface="Noto Sans"/>
                <a:cs typeface="Noto Sans"/>
              </a:rPr>
              <a:t>Activities that are linked to the sale of alcohol, tobacco, firearms, gambling or other products/services in conflict with SunCable’s values. </a:t>
            </a:r>
          </a:p>
          <a:p>
            <a:pPr marL="228600" indent="-228600" rtl="0" fontAlgn="base">
              <a:buFont typeface="+mj-lt"/>
              <a:buAutoNum type="arabicPeriod"/>
            </a:pPr>
            <a:r>
              <a:rPr lang="en-US" sz="1100" dirty="0">
                <a:solidFill>
                  <a:srgbClr val="000000"/>
                </a:solidFill>
                <a:latin typeface="Noto Sans"/>
                <a:ea typeface="Noto Sans"/>
                <a:cs typeface="Noto Sans"/>
              </a:rPr>
              <a:t>Activities that are led by political parties or affiliates. </a:t>
            </a:r>
          </a:p>
          <a:p>
            <a:pPr marL="228600" indent="-228600" rtl="0" fontAlgn="base">
              <a:buFont typeface="+mj-lt"/>
              <a:buAutoNum type="arabicPeriod"/>
            </a:pPr>
            <a:r>
              <a:rPr lang="en-US" sz="1100" dirty="0">
                <a:solidFill>
                  <a:srgbClr val="000000"/>
                </a:solidFill>
                <a:latin typeface="Noto Sans"/>
                <a:ea typeface="Noto Sans"/>
                <a:cs typeface="Noto Sans"/>
              </a:rPr>
              <a:t>Religious activities. </a:t>
            </a:r>
          </a:p>
          <a:p>
            <a:pPr marL="228600" indent="-228600" rtl="0" fontAlgn="base">
              <a:buFont typeface="+mj-lt"/>
              <a:buAutoNum type="arabicPeriod"/>
            </a:pPr>
            <a:r>
              <a:rPr lang="en-US" sz="1100" dirty="0">
                <a:solidFill>
                  <a:srgbClr val="000000"/>
                </a:solidFill>
                <a:latin typeface="Noto Sans"/>
                <a:ea typeface="Noto Sans"/>
                <a:cs typeface="Noto Sans"/>
              </a:rPr>
              <a:t>Repayment of debts and loans. </a:t>
            </a:r>
            <a:endParaRPr lang="en-US" altLang="en-US" sz="1100" dirty="0">
              <a:solidFill>
                <a:srgbClr val="000000"/>
              </a:solidFill>
              <a:latin typeface="Noto Sans"/>
              <a:ea typeface="Noto Sans"/>
              <a:cs typeface="Noto San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8790252-4B57-D311-1DF8-D95C716F07A4}"/>
              </a:ext>
            </a:extLst>
          </p:cNvPr>
          <p:cNvSpPr txBox="1"/>
          <p:nvPr/>
        </p:nvSpPr>
        <p:spPr>
          <a:xfrm>
            <a:off x="2409908" y="9339048"/>
            <a:ext cx="4284063" cy="43088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r" fontAlgn="base"/>
            <a:r>
              <a:rPr lang="en-US" sz="1100" b="0" i="0" dirty="0">
                <a:solidFill>
                  <a:schemeClr val="bg1"/>
                </a:solidFill>
                <a:effectLst/>
                <a:latin typeface="Noto Sans"/>
                <a:ea typeface="Noto Sans"/>
                <a:cs typeface="Noto Sans"/>
              </a:rPr>
              <a:t>Head to </a:t>
            </a:r>
            <a:r>
              <a:rPr lang="en-US" sz="1100" b="0" i="0" u="sng" err="1">
                <a:solidFill>
                  <a:schemeClr val="accent1"/>
                </a:solidFill>
                <a:effectLst/>
                <a:latin typeface="Noto Sans"/>
                <a:ea typeface="Noto Sans"/>
                <a:cs typeface="Noto Sans"/>
              </a:rPr>
              <a:t>suncable.energy</a:t>
            </a:r>
            <a:r>
              <a:rPr lang="en-US" sz="1100" b="0" i="0" u="sng" dirty="0">
                <a:solidFill>
                  <a:schemeClr val="accent1"/>
                </a:solidFill>
                <a:effectLst/>
                <a:latin typeface="Noto Sans"/>
                <a:ea typeface="Noto Sans"/>
                <a:cs typeface="Noto Sans"/>
              </a:rPr>
              <a:t> </a:t>
            </a:r>
            <a:r>
              <a:rPr lang="en-US" sz="1100" b="0" i="0" dirty="0">
                <a:solidFill>
                  <a:schemeClr val="bg1"/>
                </a:solidFill>
                <a:effectLst/>
                <a:latin typeface="Noto Sans"/>
                <a:ea typeface="Noto Sans"/>
                <a:cs typeface="Noto Sans"/>
              </a:rPr>
              <a:t>to download the application form</a:t>
            </a:r>
            <a:r>
              <a:rPr lang="en-US" sz="1100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.</a:t>
            </a:r>
            <a:br>
              <a:rPr lang="en-US" sz="1100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</a:br>
            <a:r>
              <a:rPr lang="en-US" sz="1100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Contact: </a:t>
            </a:r>
            <a:r>
              <a:rPr lang="en-US" sz="1100" dirty="0">
                <a:solidFill>
                  <a:schemeClr val="accent1"/>
                </a:solidFill>
                <a:latin typeface="Noto Sans"/>
                <a:ea typeface="Noto Sans"/>
                <a:cs typeface="Noto Sans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sponsorships@suncable.energy</a:t>
            </a:r>
            <a:endParaRPr lang="en-US" sz="1100" dirty="0">
              <a:solidFill>
                <a:schemeClr val="accent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4B103E7-3211-DA20-7648-FBFD07F50A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876077"/>
              </p:ext>
            </p:extLst>
          </p:nvPr>
        </p:nvGraphicFramePr>
        <p:xfrm>
          <a:off x="169816" y="5349725"/>
          <a:ext cx="3259184" cy="3876878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1175658">
                  <a:extLst>
                    <a:ext uri="{9D8B030D-6E8A-4147-A177-3AD203B41FA5}">
                      <a16:colId xmlns:a16="http://schemas.microsoft.com/office/drawing/2014/main" val="310312922"/>
                    </a:ext>
                  </a:extLst>
                </a:gridCol>
                <a:gridCol w="2083526">
                  <a:extLst>
                    <a:ext uri="{9D8B030D-6E8A-4147-A177-3AD203B41FA5}">
                      <a16:colId xmlns:a16="http://schemas.microsoft.com/office/drawing/2014/main" val="1333028297"/>
                    </a:ext>
                  </a:extLst>
                </a:gridCol>
              </a:tblGrid>
              <a:tr h="250421">
                <a:tc>
                  <a:txBody>
                    <a:bodyPr/>
                    <a:lstStyle/>
                    <a:p>
                      <a:pPr algn="l" rtl="0" fontAlgn="base"/>
                      <a:r>
                        <a:rPr lang="en-AU" sz="1100" b="1" dirty="0">
                          <a:solidFill>
                            <a:schemeClr val="tx1"/>
                          </a:solidFill>
                          <a:effectLst/>
                          <a:latin typeface="Noto Sans"/>
                        </a:rPr>
                        <a:t>Focus Area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effectLst/>
                          <a:latin typeface="Noto Sans"/>
                        </a:rPr>
                        <a:t> </a:t>
                      </a:r>
                      <a:endParaRPr lang="en-AU" sz="1100" b="0" i="0" dirty="0">
                        <a:solidFill>
                          <a:schemeClr val="tx1"/>
                        </a:solidFill>
                        <a:effectLst/>
                        <a:latin typeface="Noto San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AU" sz="1100" b="1" dirty="0">
                          <a:solidFill>
                            <a:schemeClr val="tx1"/>
                          </a:solidFill>
                          <a:effectLst/>
                          <a:latin typeface="Noto Sans"/>
                        </a:rPr>
                        <a:t>Desired outcomes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effectLst/>
                          <a:latin typeface="Noto Sans"/>
                        </a:rPr>
                        <a:t> </a:t>
                      </a:r>
                      <a:endParaRPr lang="en-AU" sz="1100" b="0" i="0" dirty="0">
                        <a:solidFill>
                          <a:schemeClr val="tx1"/>
                        </a:solidFill>
                        <a:effectLst/>
                        <a:latin typeface="Noto San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8201119"/>
                  </a:ext>
                </a:extLst>
              </a:tr>
              <a:tr h="574494">
                <a:tc>
                  <a:txBody>
                    <a:bodyPr/>
                    <a:lstStyle/>
                    <a:p>
                      <a:pPr algn="l" rtl="0" fontAlgn="base"/>
                      <a:r>
                        <a:rPr lang="en-AU" sz="1100" b="0" dirty="0">
                          <a:solidFill>
                            <a:schemeClr val="tx1"/>
                          </a:solidFill>
                          <a:effectLst/>
                          <a:latin typeface="Noto Sans"/>
                        </a:rPr>
                        <a:t>Community </a:t>
                      </a:r>
                      <a:endParaRPr lang="en-AU" sz="1100" b="0" i="0" dirty="0">
                        <a:solidFill>
                          <a:schemeClr val="tx1"/>
                        </a:solidFill>
                        <a:effectLst/>
                        <a:latin typeface="Noto San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Noto Sans"/>
                        </a:rPr>
                        <a:t>Fosters community participation and social cohesion. </a:t>
                      </a:r>
                      <a:endParaRPr lang="en-US" sz="1100" b="0" i="0" dirty="0">
                        <a:solidFill>
                          <a:schemeClr val="tx1"/>
                        </a:solidFill>
                        <a:effectLst/>
                        <a:latin typeface="Noto San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7065663"/>
                  </a:ext>
                </a:extLst>
              </a:tr>
              <a:tr h="736531">
                <a:tc>
                  <a:txBody>
                    <a:bodyPr/>
                    <a:lstStyle/>
                    <a:p>
                      <a:pPr algn="l" rtl="0" fontAlgn="base"/>
                      <a:r>
                        <a:rPr lang="en-AU" sz="1100" b="0" dirty="0">
                          <a:solidFill>
                            <a:schemeClr val="tx1"/>
                          </a:solidFill>
                          <a:effectLst/>
                          <a:latin typeface="Noto Sans"/>
                        </a:rPr>
                        <a:t>Diversity &amp; inclusion </a:t>
                      </a:r>
                      <a:endParaRPr lang="en-AU" sz="1100" b="0" i="0" dirty="0">
                        <a:solidFill>
                          <a:schemeClr val="tx1"/>
                        </a:solidFill>
                        <a:effectLst/>
                        <a:latin typeface="Noto San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Noto Sans"/>
                        </a:rPr>
                        <a:t>Supports diversity and inclusion, particularly for the under-represented and/or </a:t>
                      </a:r>
                      <a:r>
                        <a:rPr lang="en-US" sz="1100" b="0" dirty="0" err="1">
                          <a:solidFill>
                            <a:schemeClr val="tx1"/>
                          </a:solidFill>
                          <a:effectLst/>
                          <a:latin typeface="Noto Sans"/>
                        </a:rPr>
                        <a:t>marginalised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Noto Sans"/>
                        </a:rPr>
                        <a:t>. 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8705803"/>
                  </a:ext>
                </a:extLst>
              </a:tr>
              <a:tr h="898568">
                <a:tc>
                  <a:txBody>
                    <a:bodyPr/>
                    <a:lstStyle/>
                    <a:p>
                      <a:pPr algn="l" rtl="0" fontAlgn="base"/>
                      <a:r>
                        <a:rPr lang="en-AU" sz="1100" b="0" dirty="0">
                          <a:solidFill>
                            <a:schemeClr val="tx1"/>
                          </a:solidFill>
                          <a:effectLst/>
                          <a:latin typeface="Noto Sans"/>
                        </a:rPr>
                        <a:t>Environment &amp; renewable energy </a:t>
                      </a:r>
                      <a:endParaRPr lang="en-AU" sz="1100" b="0" i="0" dirty="0">
                        <a:solidFill>
                          <a:schemeClr val="tx1"/>
                        </a:solidFill>
                        <a:effectLst/>
                        <a:latin typeface="Noto San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1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Noto Sans"/>
                          <a:ea typeface="+mn-ea"/>
                          <a:cs typeface="+mn-cs"/>
                          <a:sym typeface="Arial"/>
                        </a:rPr>
                        <a:t>Supports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Noto Sans"/>
                        </a:rPr>
                        <a:t> environmental stewardship or sustainability, and/or enhances renewable energy education or access. </a:t>
                      </a:r>
                      <a:endParaRPr lang="en-US" sz="1100" b="0" i="0" dirty="0">
                        <a:solidFill>
                          <a:schemeClr val="tx1"/>
                        </a:solidFill>
                        <a:effectLst/>
                        <a:latin typeface="Noto San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8984956"/>
                  </a:ext>
                </a:extLst>
              </a:tr>
              <a:tr h="736531">
                <a:tc>
                  <a:txBody>
                    <a:bodyPr/>
                    <a:lstStyle/>
                    <a:p>
                      <a:pPr algn="l" rtl="0" fontAlgn="base"/>
                      <a:r>
                        <a:rPr lang="en-AU" sz="1100" b="0" dirty="0">
                          <a:solidFill>
                            <a:schemeClr val="tx1"/>
                          </a:solidFill>
                          <a:effectLst/>
                          <a:latin typeface="Noto Sans"/>
                        </a:rPr>
                        <a:t>Health &amp; wellbeing </a:t>
                      </a:r>
                      <a:endParaRPr lang="en-AU" sz="1100" b="0" i="0" dirty="0">
                        <a:solidFill>
                          <a:schemeClr val="tx1"/>
                        </a:solidFill>
                        <a:effectLst/>
                        <a:latin typeface="Noto San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Noto Sans"/>
                        </a:rPr>
                        <a:t>Promotes healthy lifestyles, and/or encourages physical activity, mental health and wellbeing. </a:t>
                      </a:r>
                      <a:endParaRPr lang="en-US" sz="1100" b="0" i="0" dirty="0">
                        <a:solidFill>
                          <a:schemeClr val="tx1"/>
                        </a:solidFill>
                        <a:effectLst/>
                        <a:latin typeface="Noto San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4662423"/>
                  </a:ext>
                </a:extLst>
              </a:tr>
              <a:tr h="569798">
                <a:tc>
                  <a:txBody>
                    <a:bodyPr/>
                    <a:lstStyle/>
                    <a:p>
                      <a:pPr algn="l" rtl="0" fontAlgn="base"/>
                      <a:r>
                        <a:rPr lang="en-AU" sz="1100" b="0" dirty="0">
                          <a:solidFill>
                            <a:schemeClr val="tx1"/>
                          </a:solidFill>
                          <a:effectLst/>
                          <a:latin typeface="Noto Sans"/>
                        </a:rPr>
                        <a:t>Arts &amp; culture </a:t>
                      </a:r>
                      <a:endParaRPr lang="en-AU" sz="1100" b="0" i="0" dirty="0">
                        <a:solidFill>
                          <a:schemeClr val="tx1"/>
                        </a:solidFill>
                        <a:effectLst/>
                        <a:latin typeface="Noto San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Noto Sans"/>
                        </a:rPr>
                        <a:t>Fosters cultural and artistic expression. </a:t>
                      </a:r>
                      <a:endParaRPr lang="en-US" sz="1100" b="0" i="0" dirty="0">
                        <a:solidFill>
                          <a:schemeClr val="tx1"/>
                        </a:solidFill>
                        <a:effectLst/>
                        <a:latin typeface="Noto San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6343816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CA3243A8-B132-2284-F4EA-DEA514B33F00}"/>
              </a:ext>
            </a:extLst>
          </p:cNvPr>
          <p:cNvSpPr txBox="1"/>
          <p:nvPr/>
        </p:nvSpPr>
        <p:spPr>
          <a:xfrm>
            <a:off x="3511569" y="7768977"/>
            <a:ext cx="3202684" cy="143789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fontAlgn="base"/>
            <a:r>
              <a:rPr lang="en-US" sz="1100" b="1" dirty="0">
                <a:latin typeface="Noto Sans"/>
                <a:ea typeface="Noto Sans"/>
                <a:cs typeface="Noto Sans"/>
              </a:rPr>
              <a:t>Funding Rounds</a:t>
            </a:r>
          </a:p>
          <a:p>
            <a:r>
              <a:rPr lang="en-US" sz="1100" dirty="0">
                <a:latin typeface="Noto Sans"/>
                <a:ea typeface="Noto Sans"/>
                <a:cs typeface="Noto Sans"/>
              </a:rPr>
              <a:t>Applications are assessed by a committee in quarterly rounds. The funding rounds close at the end of March, June, September and December each year. Applicants will be advised approximately 2 weeks after the round has closed if their application has been successful.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0A5C69D-EC66-91EC-DCB1-4768255E7D28}"/>
              </a:ext>
            </a:extLst>
          </p:cNvPr>
          <p:cNvSpPr txBox="1"/>
          <p:nvPr/>
        </p:nvSpPr>
        <p:spPr>
          <a:xfrm>
            <a:off x="153549" y="1461501"/>
            <a:ext cx="3197110" cy="380873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buClrTx/>
            </a:pPr>
            <a:r>
              <a:rPr lang="en-US" altLang="en-US" sz="1100" b="1" dirty="0">
                <a:solidFill>
                  <a:srgbClr val="000000"/>
                </a:solidFill>
                <a:latin typeface="Noto Sans"/>
                <a:ea typeface="Noto Sans"/>
                <a:cs typeface="Noto Sans"/>
              </a:rPr>
              <a:t>E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Noto Sans"/>
                <a:ea typeface="Noto Sans"/>
                <a:cs typeface="Noto Sans"/>
              </a:rPr>
              <a:t>ligibility and guidelines</a:t>
            </a:r>
            <a:endParaRPr lang="en-US" altLang="en-US" sz="1100" dirty="0">
              <a:solidFill>
                <a:srgbClr val="000000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5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effectLst/>
                <a:latin typeface="Noto Sans"/>
                <a:ea typeface="Noto Sans"/>
                <a:cs typeface="Noto Sans"/>
              </a:rPr>
              <a:t>Our </a:t>
            </a:r>
            <a:r>
              <a:rPr lang="en-US" altLang="en-US" sz="1100" dirty="0">
                <a:latin typeface="Noto Sans"/>
                <a:ea typeface="Noto Sans"/>
                <a:cs typeface="Noto Sans"/>
              </a:rPr>
              <a:t>NT Community Sponsorship Program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effectLst/>
                <a:latin typeface="Noto Sans"/>
                <a:ea typeface="Noto Sans"/>
                <a:cs typeface="Noto Sans"/>
              </a:rPr>
              <a:t> </a:t>
            </a:r>
            <a:r>
              <a:rPr lang="en-US" altLang="en-US" sz="1100" dirty="0">
                <a:latin typeface="Noto Sans"/>
                <a:ea typeface="Noto Sans"/>
                <a:cs typeface="Noto Sans"/>
              </a:rPr>
              <a:t>offers funding of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effectLst/>
                <a:latin typeface="Noto Sans"/>
                <a:ea typeface="Noto Sans"/>
                <a:cs typeface="Noto Sans"/>
              </a:rPr>
              <a:t>$500 to $</a:t>
            </a:r>
            <a:r>
              <a:rPr lang="en-US" altLang="en-US" sz="1100" b="1" dirty="0">
                <a:latin typeface="Noto Sans"/>
                <a:ea typeface="Noto Sans"/>
                <a:cs typeface="Noto Sans"/>
              </a:rPr>
              <a:t>3,000 </a:t>
            </a:r>
            <a:r>
              <a:rPr lang="en-US" altLang="en-US" sz="1100" dirty="0">
                <a:latin typeface="Noto Sans"/>
                <a:ea typeface="Noto Sans"/>
                <a:cs typeface="Noto Sans"/>
              </a:rPr>
              <a:t>per application for community-led projects and activities in the </a:t>
            </a:r>
            <a:r>
              <a:rPr lang="en-US" altLang="en-US" sz="1100" dirty="0" err="1">
                <a:latin typeface="Noto Sans"/>
                <a:ea typeface="Noto Sans"/>
                <a:cs typeface="Noto Sans"/>
              </a:rPr>
              <a:t>AAPowerLink</a:t>
            </a:r>
            <a:r>
              <a:rPr lang="en-US" altLang="en-US" sz="1100" dirty="0">
                <a:latin typeface="Noto Sans"/>
                <a:ea typeface="Noto Sans"/>
                <a:cs typeface="Noto Sans"/>
              </a:rPr>
              <a:t> Project footprint</a:t>
            </a:r>
            <a:r>
              <a:rPr lang="en-US" altLang="en-US" sz="1100" b="1" dirty="0">
                <a:latin typeface="Noto Sans"/>
                <a:ea typeface="Noto Sans"/>
                <a:cs typeface="Noto Sans"/>
              </a:rPr>
              <a:t>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</a:pPr>
            <a:endParaRPr lang="en-US" altLang="en-US" sz="1100" dirty="0">
              <a:latin typeface="Noto Sans"/>
              <a:ea typeface="Noto Sans"/>
              <a:cs typeface="Noto Sans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effectLst/>
                <a:latin typeface="Noto Sans"/>
                <a:ea typeface="Noto Sans"/>
                <a:cs typeface="Noto Sans"/>
              </a:rPr>
              <a:t>To qualify for funding, you must;  </a:t>
            </a:r>
            <a:endParaRPr lang="en-US" altLang="en-US" sz="1100" b="0" i="0" u="none" strike="noStrike" cap="none" normalizeH="0" baseline="0" dirty="0">
              <a:ln>
                <a:noFill/>
              </a:ln>
              <a:effectLst/>
              <a:latin typeface="Noto Sans"/>
              <a:ea typeface="Noto Sans"/>
              <a:cs typeface="Noto Sans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effectLst/>
                <a:latin typeface="Noto Sans"/>
                <a:ea typeface="Noto Sans"/>
                <a:cs typeface="Noto Sans"/>
              </a:rPr>
              <a:t>be a Northern Territory entity (with an ABN or ACN</a:t>
            </a:r>
            <a:r>
              <a:rPr lang="en-US" altLang="en-US" sz="1100" dirty="0">
                <a:latin typeface="Noto Sans"/>
                <a:ea typeface="Noto Sans"/>
                <a:cs typeface="Noto Sans"/>
              </a:rPr>
              <a:t>); and</a:t>
            </a:r>
            <a:endParaRPr lang="en-US" altLang="en-US" sz="1100" b="0" i="0" u="none" strike="noStrike" cap="none" normalizeH="0" baseline="0" dirty="0">
              <a:ln>
                <a:noFill/>
              </a:ln>
              <a:effectLst/>
              <a:latin typeface="Noto Sans"/>
              <a:ea typeface="Noto Sans"/>
              <a:cs typeface="Noto Sans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effectLst/>
                <a:latin typeface="Noto Sans"/>
                <a:ea typeface="Noto Sans"/>
                <a:cs typeface="Noto Sans"/>
              </a:rPr>
              <a:t>have a physical presence in the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effectLst/>
                <a:latin typeface="Noto Sans"/>
                <a:ea typeface="Noto Sans"/>
                <a:cs typeface="Noto Sans"/>
              </a:rPr>
              <a:t>AAPowerLink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effectLst/>
                <a:latin typeface="Noto Sans"/>
                <a:ea typeface="Noto Sans"/>
                <a:cs typeface="Noto Sans"/>
              </a:rPr>
              <a:t> footprint</a:t>
            </a:r>
            <a:r>
              <a:rPr lang="en-US" altLang="en-US" sz="1100" dirty="0">
                <a:latin typeface="Noto Sans"/>
                <a:ea typeface="Noto Sans"/>
                <a:cs typeface="Noto Sans"/>
              </a:rPr>
              <a:t> (defined as the </a:t>
            </a:r>
            <a:r>
              <a:rPr lang="en-US" sz="1100" dirty="0">
                <a:latin typeface="Noto Sans"/>
                <a:ea typeface="Noto Sans"/>
                <a:cs typeface="Noto Sans"/>
              </a:rPr>
              <a:t>Barkly region  - Tennant Creek to Elliott and surrounds; Big Rivers region - Katherine and surrounds; and Greater Darwin region - Darwin, Palmerston, Darwin Rural Area and surrounds).</a:t>
            </a:r>
            <a:endParaRPr lang="en-US" sz="1100" b="0" i="0" u="none" strike="noStrike" cap="none" normalizeH="0" baseline="0" dirty="0">
              <a:ln>
                <a:noFill/>
              </a:ln>
              <a:effectLst/>
              <a:latin typeface="Noto Sans"/>
              <a:ea typeface="Noto Sans"/>
              <a:cs typeface="Noto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100" b="0" i="0" u="none" strike="noStrike" cap="none" normalizeH="0" baseline="0" dirty="0">
              <a:ln>
                <a:noFill/>
              </a:ln>
              <a:effectLst/>
              <a:latin typeface="Noto Sans"/>
              <a:ea typeface="Noto Sans"/>
              <a:cs typeface="Noto Sans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effectLst/>
                <a:latin typeface="Noto Sans"/>
                <a:ea typeface="Noto Sans"/>
                <a:cs typeface="Noto Sans"/>
              </a:rPr>
              <a:t>Successful </a:t>
            </a:r>
            <a:r>
              <a:rPr lang="en-US" altLang="en-US" sz="1100" dirty="0">
                <a:latin typeface="Noto Sans"/>
                <a:ea typeface="Noto Sans"/>
                <a:cs typeface="Noto Sans"/>
              </a:rPr>
              <a:t>applicants will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effectLst/>
                <a:latin typeface="Noto Sans"/>
                <a:ea typeface="Noto Sans"/>
                <a:cs typeface="Noto Sans"/>
              </a:rPr>
              <a:t> demonstrate how their initiative aligns with one or more of </a:t>
            </a:r>
            <a:r>
              <a:rPr lang="en-US" altLang="en-US" sz="1100" dirty="0">
                <a:latin typeface="Noto Sans"/>
                <a:ea typeface="Noto Sans"/>
                <a:cs typeface="Noto Sans"/>
              </a:rPr>
              <a:t>the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effectLst/>
                <a:latin typeface="Noto Sans"/>
                <a:ea typeface="Noto Sans"/>
                <a:cs typeface="Noto Sans"/>
              </a:rPr>
              <a:t> community investment focus areas</a:t>
            </a:r>
            <a:r>
              <a:rPr lang="en-US" altLang="en-US" sz="1100" dirty="0">
                <a:latin typeface="Noto Sans"/>
                <a:ea typeface="Noto Sans"/>
                <a:cs typeface="Noto Sans"/>
              </a:rPr>
              <a:t> below.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9872A9C-4417-899B-2BB7-CF5BF32F2494}"/>
              </a:ext>
            </a:extLst>
          </p:cNvPr>
          <p:cNvSpPr txBox="1"/>
          <p:nvPr/>
        </p:nvSpPr>
        <p:spPr>
          <a:xfrm>
            <a:off x="3508505" y="1456792"/>
            <a:ext cx="3133958" cy="283325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rtl="0" fontAlgn="base"/>
            <a:r>
              <a:rPr lang="en-US" sz="1100" b="1" dirty="0">
                <a:latin typeface="Noto Sans"/>
                <a:ea typeface="Noto Sans"/>
                <a:cs typeface="Noto Sans"/>
              </a:rPr>
              <a:t>Reporting </a:t>
            </a:r>
          </a:p>
          <a:p>
            <a:pPr rtl="0" fontAlgn="base"/>
            <a:endParaRPr lang="en-US" sz="1100" b="1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en-US" sz="1100" dirty="0">
                <a:latin typeface="Noto Sans"/>
                <a:ea typeface="Noto Sans"/>
                <a:cs typeface="Noto Sans"/>
              </a:rPr>
              <a:t>Successful applicants will provide the following within 4 weeks of when the activity is completed to show how the funds were acquitted: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Noto Sans"/>
                <a:ea typeface="Noto Sans"/>
                <a:cs typeface="Noto Sans"/>
              </a:rPr>
              <a:t>A 1-2 page report (e.g. how the funds were spent, outcomes and highlights, community benefits, other partners, </a:t>
            </a:r>
            <a:r>
              <a:rPr lang="en-US" sz="1100" dirty="0" err="1">
                <a:latin typeface="Noto Sans"/>
                <a:ea typeface="Noto Sans"/>
                <a:cs typeface="Noto Sans"/>
              </a:rPr>
              <a:t>etc</a:t>
            </a:r>
            <a:r>
              <a:rPr lang="en-US" sz="1100" dirty="0">
                <a:latin typeface="Noto Sans"/>
                <a:ea typeface="Noto Sans"/>
                <a:cs typeface="Noto Sans"/>
              </a:rPr>
              <a:t>)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100" dirty="0">
                <a:latin typeface="Noto Sans"/>
                <a:ea typeface="Noto Sans"/>
                <a:cs typeface="Noto Sans"/>
              </a:rPr>
              <a:t>At least 3 photographs which </a:t>
            </a:r>
            <a:r>
              <a:rPr lang="en-US" sz="1100" dirty="0" err="1">
                <a:latin typeface="Noto Sans"/>
                <a:ea typeface="Noto Sans"/>
                <a:cs typeface="Noto Sans"/>
              </a:rPr>
              <a:t>SunCable</a:t>
            </a:r>
            <a:r>
              <a:rPr lang="en-US" sz="1100" dirty="0">
                <a:latin typeface="Noto Sans"/>
                <a:ea typeface="Noto Sans"/>
                <a:cs typeface="Noto Sans"/>
              </a:rPr>
              <a:t> has permission to use in marketing and media. Include a signed Talent Release form for all people in photographs. 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en-US" sz="1100" dirty="0">
                <a:latin typeface="Noto Sans"/>
                <a:ea typeface="Noto Sans"/>
                <a:cs typeface="Noto Sans"/>
              </a:rPr>
              <a:t>A copy of promotional material where the </a:t>
            </a:r>
            <a:r>
              <a:rPr lang="en-US" sz="1100" dirty="0" err="1">
                <a:latin typeface="Noto Sans"/>
                <a:ea typeface="Noto Sans"/>
                <a:cs typeface="Noto Sans"/>
              </a:rPr>
              <a:t>SunCable</a:t>
            </a:r>
            <a:r>
              <a:rPr lang="en-US" sz="1100" dirty="0">
                <a:latin typeface="Noto Sans"/>
                <a:ea typeface="Noto Sans"/>
                <a:cs typeface="Noto Sans"/>
              </a:rPr>
              <a:t> logo was used or where </a:t>
            </a:r>
            <a:r>
              <a:rPr lang="en-US" sz="1100" dirty="0" err="1">
                <a:latin typeface="Noto Sans"/>
                <a:ea typeface="Noto Sans"/>
                <a:cs typeface="Noto Sans"/>
              </a:rPr>
              <a:t>SunCable</a:t>
            </a:r>
            <a:r>
              <a:rPr lang="en-US" sz="1100" dirty="0">
                <a:latin typeface="Noto Sans"/>
                <a:ea typeface="Noto Sans"/>
                <a:cs typeface="Noto Sans"/>
              </a:rPr>
              <a:t> is </a:t>
            </a:r>
            <a:r>
              <a:rPr lang="en-US" sz="1100" dirty="0" err="1">
                <a:latin typeface="Noto Sans"/>
                <a:ea typeface="Noto Sans"/>
                <a:cs typeface="Noto Sans"/>
              </a:rPr>
              <a:t>recognised</a:t>
            </a:r>
            <a:r>
              <a:rPr lang="en-US" sz="1100" dirty="0">
                <a:latin typeface="Noto Sans"/>
                <a:ea typeface="Noto Sans"/>
                <a:cs typeface="Noto Sans"/>
              </a:rPr>
              <a:t> in writing.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D9253A0-039C-2B4B-0B1B-0CF103DE4525}"/>
              </a:ext>
            </a:extLst>
          </p:cNvPr>
          <p:cNvSpPr txBox="1"/>
          <p:nvPr/>
        </p:nvSpPr>
        <p:spPr>
          <a:xfrm>
            <a:off x="254726" y="908368"/>
            <a:ext cx="6387736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>
                <a:latin typeface="Noto Sans"/>
                <a:ea typeface="Noto Sans"/>
                <a:cs typeface="Noto Sans"/>
              </a:rPr>
              <a:t>SunCable is committed to building regional partnerships, providing local benefits, and investing in the communities where we work.</a:t>
            </a:r>
          </a:p>
        </p:txBody>
      </p:sp>
    </p:spTree>
    <p:extLst>
      <p:ext uri="{BB962C8B-B14F-4D97-AF65-F5344CB8AC3E}">
        <p14:creationId xmlns:p14="http://schemas.microsoft.com/office/powerpoint/2010/main" val="4276985752"/>
      </p:ext>
    </p:extLst>
  </p:cSld>
  <p:clrMapOvr>
    <a:masterClrMapping/>
  </p:clrMapOvr>
</p:sld>
</file>

<file path=ppt/theme/theme1.xml><?xml version="1.0" encoding="utf-8"?>
<a:theme xmlns:a="http://schemas.openxmlformats.org/drawingml/2006/main" name="SunCable theme">
  <a:themeElements>
    <a:clrScheme name="Simple Light">
      <a:dk1>
        <a:srgbClr val="2A2C35"/>
      </a:dk1>
      <a:lt1>
        <a:srgbClr val="FFFFFF"/>
      </a:lt1>
      <a:dk2>
        <a:srgbClr val="595959"/>
      </a:dk2>
      <a:lt2>
        <a:srgbClr val="EEEEEE"/>
      </a:lt2>
      <a:accent1>
        <a:srgbClr val="25E5E5"/>
      </a:accent1>
      <a:accent2>
        <a:srgbClr val="0038FF"/>
      </a:accent2>
      <a:accent3>
        <a:srgbClr val="FC9842"/>
      </a:accent3>
      <a:accent4>
        <a:srgbClr val="25E5E5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nCable theme" id="{9CCD8DD3-8ABB-4297-A501-19D6B704C10D}" vid="{B21C1B0F-EEE2-4DFE-ABCB-675827A187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365604C62E6748805381B74CB11757" ma:contentTypeVersion="0" ma:contentTypeDescription="Create a new document." ma:contentTypeScope="" ma:versionID="f472a8c30c37d1d20f52d0161c2ef3c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1d5eec3c12ee2e8127422d567928f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22ABE72-6659-4437-9D66-0B096F9716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4706D2E-A8C1-4AE9-8F0C-AACBD4B3C3D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0C2765C-C44F-44C7-9C89-99FE88688027}">
  <ds:schemaRefs>
    <ds:schemaRef ds:uri="http://purl.org/dc/dcmitype/"/>
    <ds:schemaRef ds:uri="fc1605f1-14b3-4fae-90c0-a7cbfe14bba3"/>
    <ds:schemaRef ds:uri="http://purl.org/dc/elements/1.1/"/>
    <ds:schemaRef ds:uri="http://purl.org/dc/terms/"/>
    <ds:schemaRef ds:uri="http://schemas.microsoft.com/office/2006/documentManagement/types"/>
    <ds:schemaRef ds:uri="4fc6246e-993b-44e3-9dc7-6c92dce2e8b4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SunCable theme</Template>
  <TotalTime>0</TotalTime>
  <Words>478</Words>
  <Application>Microsoft Office PowerPoint</Application>
  <PresentationFormat>A4 Paper (210x297 mm)</PresentationFormat>
  <Paragraphs>44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SunCable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Erin Richardson</dc:creator>
  <cp:lastModifiedBy>Leslie Pyne</cp:lastModifiedBy>
  <cp:revision>67</cp:revision>
  <cp:lastPrinted>2024-10-29T23:33:01Z</cp:lastPrinted>
  <dcterms:created xsi:type="dcterms:W3CDTF">2024-09-25T05:28:54Z</dcterms:created>
  <dcterms:modified xsi:type="dcterms:W3CDTF">2025-09-19T02:02:43Z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0x010100E4365604C62E6748805381B74CB11757</vt:lpwstr>
  </property>
  <property fmtid="{D5CDD505-2E9C-101B-9397-08002B2CF9AE}" pid="3" name="MediaServiceImageTags">
    <vt:lpwstr/>
  </property>
</Properties>
</file>